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9"/>
  </p:notesMasterIdLst>
  <p:sldIdLst>
    <p:sldId id="256" r:id="rId2"/>
    <p:sldId id="270" r:id="rId3"/>
    <p:sldId id="271" r:id="rId4"/>
    <p:sldId id="276" r:id="rId5"/>
    <p:sldId id="329" r:id="rId6"/>
    <p:sldId id="281" r:id="rId7"/>
    <p:sldId id="330" r:id="rId8"/>
    <p:sldId id="277" r:id="rId9"/>
    <p:sldId id="278" r:id="rId10"/>
    <p:sldId id="279" r:id="rId11"/>
    <p:sldId id="280" r:id="rId12"/>
    <p:sldId id="282" r:id="rId13"/>
    <p:sldId id="283" r:id="rId14"/>
    <p:sldId id="284" r:id="rId15"/>
    <p:sldId id="285" r:id="rId16"/>
    <p:sldId id="286" r:id="rId17"/>
    <p:sldId id="288" r:id="rId18"/>
    <p:sldId id="289" r:id="rId19"/>
    <p:sldId id="291" r:id="rId20"/>
    <p:sldId id="290" r:id="rId21"/>
    <p:sldId id="292" r:id="rId22"/>
    <p:sldId id="293" r:id="rId23"/>
    <p:sldId id="300" r:id="rId24"/>
    <p:sldId id="274" r:id="rId25"/>
    <p:sldId id="294" r:id="rId26"/>
    <p:sldId id="301" r:id="rId27"/>
    <p:sldId id="302" r:id="rId28"/>
    <p:sldId id="303" r:id="rId29"/>
    <p:sldId id="305" r:id="rId30"/>
    <p:sldId id="304" r:id="rId31"/>
    <p:sldId id="306" r:id="rId32"/>
    <p:sldId id="307" r:id="rId33"/>
    <p:sldId id="312" r:id="rId34"/>
    <p:sldId id="308" r:id="rId35"/>
    <p:sldId id="309" r:id="rId36"/>
    <p:sldId id="310" r:id="rId37"/>
    <p:sldId id="311" r:id="rId38"/>
    <p:sldId id="313" r:id="rId39"/>
    <p:sldId id="296" r:id="rId40"/>
    <p:sldId id="295" r:id="rId41"/>
    <p:sldId id="297" r:id="rId42"/>
    <p:sldId id="314" r:id="rId43"/>
    <p:sldId id="315" r:id="rId44"/>
    <p:sldId id="316" r:id="rId45"/>
    <p:sldId id="317" r:id="rId46"/>
    <p:sldId id="318" r:id="rId47"/>
    <p:sldId id="319" r:id="rId48"/>
    <p:sldId id="320" r:id="rId49"/>
    <p:sldId id="321" r:id="rId50"/>
    <p:sldId id="322" r:id="rId51"/>
    <p:sldId id="323" r:id="rId52"/>
    <p:sldId id="324" r:id="rId53"/>
    <p:sldId id="325" r:id="rId54"/>
    <p:sldId id="326" r:id="rId55"/>
    <p:sldId id="327" r:id="rId56"/>
    <p:sldId id="328" r:id="rId57"/>
    <p:sldId id="260" r:id="rId58"/>
  </p:sldIdLst>
  <p:sldSz cx="12192000" cy="6858000"/>
  <p:notesSz cx="6858000" cy="9144000"/>
  <p:custDataLst>
    <p:tags r:id="rId6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416" userDrawn="1">
          <p15:clr>
            <a:srgbClr val="A4A3A4"/>
          </p15:clr>
        </p15:guide>
        <p15:guide id="2" pos="7256" userDrawn="1">
          <p15:clr>
            <a:srgbClr val="A4A3A4"/>
          </p15:clr>
        </p15:guide>
        <p15:guide id="5" orient="horz" pos="4065" userDrawn="1">
          <p15:clr>
            <a:srgbClr val="A4A3A4"/>
          </p15:clr>
        </p15:guide>
        <p15:guide id="6" orient="horz" pos="408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B6F5DC1-198F-4F2C-900D-733132F96C59}" v="3" dt="2018-11-13T12:35:19.61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22" d="100"/>
          <a:sy n="122" d="100"/>
        </p:scale>
        <p:origin x="79" y="394"/>
      </p:cViewPr>
      <p:guideLst>
        <p:guide pos="416"/>
        <p:guide pos="7256"/>
        <p:guide orient="horz" pos="4065"/>
        <p:guide orient="horz" pos="4088"/>
      </p:guideLst>
    </p:cSldViewPr>
  </p:slideViewPr>
  <p:notesTextViewPr>
    <p:cViewPr>
      <p:scale>
        <a:sx n="1" d="1"/>
        <a:sy n="1" d="1"/>
      </p:scale>
      <p:origin x="0" y="0"/>
    </p:cViewPr>
  </p:notesTextViewPr>
  <p:sorterViewPr>
    <p:cViewPr>
      <p:scale>
        <a:sx n="125" d="100"/>
        <a:sy n="125"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gs" Target="tags/tag1.xml"/><Relationship Id="rId65"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6422C7-6469-47BB-A4CD-0DF58226A2A9}" type="datetimeFigureOut">
              <a:rPr lang="zh-CN" altLang="en-US" smtClean="0"/>
              <a:t>2022/9/19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A4EFAE-6667-4C69-AD45-E78C792ECCDC}" type="slidenum">
              <a:rPr lang="zh-CN" altLang="en-US" smtClean="0"/>
              <a:t>‹#›</a:t>
            </a:fld>
            <a:endParaRPr lang="zh-CN" altLang="en-US"/>
          </a:p>
        </p:txBody>
      </p:sp>
    </p:spTree>
    <p:extLst>
      <p:ext uri="{BB962C8B-B14F-4D97-AF65-F5344CB8AC3E}">
        <p14:creationId xmlns:p14="http://schemas.microsoft.com/office/powerpoint/2010/main" val="28538508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8A4EFAE-6667-4C69-AD45-E78C792ECCDC}" type="slidenum">
              <a:rPr lang="zh-CN" altLang="en-US" smtClean="0"/>
              <a:t>1</a:t>
            </a:fld>
            <a:endParaRPr lang="zh-CN" altLang="en-US"/>
          </a:p>
        </p:txBody>
      </p:sp>
    </p:spTree>
    <p:extLst>
      <p:ext uri="{BB962C8B-B14F-4D97-AF65-F5344CB8AC3E}">
        <p14:creationId xmlns:p14="http://schemas.microsoft.com/office/powerpoint/2010/main" val="2258349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8A4EFAE-6667-4C69-AD45-E78C792ECCDC}" type="slidenum">
              <a:rPr lang="zh-CN" altLang="en-US" smtClean="0"/>
              <a:t>2</a:t>
            </a:fld>
            <a:endParaRPr lang="zh-CN" altLang="en-US"/>
          </a:p>
        </p:txBody>
      </p:sp>
    </p:spTree>
    <p:extLst>
      <p:ext uri="{BB962C8B-B14F-4D97-AF65-F5344CB8AC3E}">
        <p14:creationId xmlns:p14="http://schemas.microsoft.com/office/powerpoint/2010/main" val="3490768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8A4EFAE-6667-4C69-AD45-E78C792ECCDC}" type="slidenum">
              <a:rPr lang="zh-CN" altLang="en-US" smtClean="0"/>
              <a:t>57</a:t>
            </a:fld>
            <a:endParaRPr lang="zh-CN" altLang="en-US"/>
          </a:p>
        </p:txBody>
      </p:sp>
    </p:spTree>
    <p:extLst>
      <p:ext uri="{BB962C8B-B14F-4D97-AF65-F5344CB8AC3E}">
        <p14:creationId xmlns:p14="http://schemas.microsoft.com/office/powerpoint/2010/main" val="37624977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标题幻灯片">
    <p:spTree>
      <p:nvGrpSpPr>
        <p:cNvPr id="1" name=""/>
        <p:cNvGrpSpPr/>
        <p:nvPr/>
      </p:nvGrpSpPr>
      <p:grpSpPr>
        <a:xfrm>
          <a:off x="0" y="0"/>
          <a:ext cx="0" cy="0"/>
          <a:chOff x="0" y="0"/>
          <a:chExt cx="0" cy="0"/>
        </a:xfrm>
      </p:grpSpPr>
      <p:sp>
        <p:nvSpPr>
          <p:cNvPr id="27" name="文本占位符 25">
            <a:extLst>
              <a:ext uri="{FF2B5EF4-FFF2-40B4-BE49-F238E27FC236}">
                <a16:creationId xmlns:a16="http://schemas.microsoft.com/office/drawing/2014/main" id="{14776B52-187C-4162-B5D7-D69B3A95138B}"/>
              </a:ext>
            </a:extLst>
          </p:cNvPr>
          <p:cNvSpPr>
            <a:spLocks noGrp="1"/>
          </p:cNvSpPr>
          <p:nvPr>
            <p:ph type="body" sz="quarter" idx="11" hasCustomPrompt="1"/>
          </p:nvPr>
        </p:nvSpPr>
        <p:spPr>
          <a:xfrm>
            <a:off x="667503" y="1869834"/>
            <a:ext cx="5798382" cy="878840"/>
          </a:xfrm>
          <a:prstGeom prst="rect">
            <a:avLst/>
          </a:prstGeom>
        </p:spPr>
        <p:txBody>
          <a:bodyPr lIns="0">
            <a:noAutofit/>
          </a:bodyPr>
          <a:lstStyle>
            <a:lvl1pPr marL="0" indent="0">
              <a:lnSpc>
                <a:spcPct val="100000"/>
              </a:lnSpc>
              <a:buNone/>
              <a:defRPr sz="5400" b="0" spc="100" baseline="0">
                <a:latin typeface="+mj-ea"/>
                <a:ea typeface="+mj-ea"/>
              </a:defRPr>
            </a:lvl1pPr>
          </a:lstStyle>
          <a:p>
            <a:pPr lvl="0"/>
            <a:r>
              <a:rPr lang="zh-CN" altLang="en-US" dirty="0"/>
              <a:t>请输入答辩类型</a:t>
            </a:r>
            <a:endParaRPr lang="en-US" altLang="zh-CN" dirty="0"/>
          </a:p>
        </p:txBody>
      </p:sp>
      <p:sp>
        <p:nvSpPr>
          <p:cNvPr id="29" name="文本占位符 28">
            <a:extLst>
              <a:ext uri="{FF2B5EF4-FFF2-40B4-BE49-F238E27FC236}">
                <a16:creationId xmlns:a16="http://schemas.microsoft.com/office/drawing/2014/main" id="{88BA8AD3-B6D3-4025-81B6-B4747DB7E286}"/>
              </a:ext>
            </a:extLst>
          </p:cNvPr>
          <p:cNvSpPr>
            <a:spLocks noGrp="1"/>
          </p:cNvSpPr>
          <p:nvPr>
            <p:ph type="body" sz="quarter" idx="12" hasCustomPrompt="1"/>
          </p:nvPr>
        </p:nvSpPr>
        <p:spPr>
          <a:xfrm>
            <a:off x="667503" y="3641672"/>
            <a:ext cx="5606045" cy="286232"/>
          </a:xfrm>
          <a:prstGeom prst="rect">
            <a:avLst/>
          </a:prstGeom>
        </p:spPr>
        <p:txBody>
          <a:bodyPr lIns="0">
            <a:normAutofit/>
          </a:bodyPr>
          <a:lstStyle>
            <a:lvl1pPr marL="0" indent="0">
              <a:lnSpc>
                <a:spcPct val="100000"/>
              </a:lnSpc>
              <a:buNone/>
              <a:defRPr sz="1200" spc="550" baseline="0">
                <a:solidFill>
                  <a:schemeClr val="bg1">
                    <a:lumMod val="75000"/>
                  </a:schemeClr>
                </a:solidFill>
                <a:latin typeface="+mj-lt"/>
              </a:defRPr>
            </a:lvl1pPr>
          </a:lstStyle>
          <a:p>
            <a:pPr lvl="0"/>
            <a:r>
              <a:rPr lang="en-US" altLang="zh-CN" dirty="0"/>
              <a:t>Supporting Your Text Here</a:t>
            </a:r>
          </a:p>
        </p:txBody>
      </p:sp>
      <p:sp>
        <p:nvSpPr>
          <p:cNvPr id="5" name="日期占位符 4">
            <a:extLst>
              <a:ext uri="{FF2B5EF4-FFF2-40B4-BE49-F238E27FC236}">
                <a16:creationId xmlns:a16="http://schemas.microsoft.com/office/drawing/2014/main" id="{72C949B4-03CD-4689-B188-A6956850FF41}"/>
              </a:ext>
            </a:extLst>
          </p:cNvPr>
          <p:cNvSpPr>
            <a:spLocks noGrp="1"/>
          </p:cNvSpPr>
          <p:nvPr>
            <p:ph type="dt" sz="half" idx="16"/>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1" u="none" strike="noStrike" kern="1200" cap="none" spc="300" normalizeH="0" baseline="0" noProof="0">
                <a:ln>
                  <a:noFill/>
                </a:ln>
                <a:solidFill>
                  <a:srgbClr val="445437"/>
                </a:solidFill>
                <a:effectLst/>
                <a:uLnTx/>
                <a:uFillTx/>
                <a:latin typeface="Microsoft YaHei"/>
                <a:ea typeface="Microsoft YaHei"/>
                <a:cs typeface="+mn-cs"/>
              </a:rPr>
              <a:t>止于至善</a:t>
            </a:r>
            <a:endParaRPr kumimoji="0" lang="zh-CN" altLang="en-US" sz="1400" b="0" i="0" u="none" strike="noStrike" kern="1200" cap="none" spc="300" normalizeH="0" baseline="0" noProof="0" dirty="0">
              <a:ln>
                <a:noFill/>
              </a:ln>
              <a:solidFill>
                <a:prstClr val="white">
                  <a:lumMod val="75000"/>
                </a:prstClr>
              </a:solidFill>
              <a:effectLst/>
              <a:uLnTx/>
              <a:uFillTx/>
              <a:latin typeface="Arial"/>
              <a:ea typeface="Microsoft YaHei"/>
              <a:cs typeface="+mn-cs"/>
            </a:endParaRPr>
          </a:p>
        </p:txBody>
      </p:sp>
    </p:spTree>
    <p:extLst>
      <p:ext uri="{BB962C8B-B14F-4D97-AF65-F5344CB8AC3E}">
        <p14:creationId xmlns:p14="http://schemas.microsoft.com/office/powerpoint/2010/main" val="3615614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77286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末尾幻灯片">
    <p:spTree>
      <p:nvGrpSpPr>
        <p:cNvPr id="1" name=""/>
        <p:cNvGrpSpPr/>
        <p:nvPr/>
      </p:nvGrpSpPr>
      <p:grpSpPr>
        <a:xfrm>
          <a:off x="0" y="0"/>
          <a:ext cx="0" cy="0"/>
          <a:chOff x="0" y="0"/>
          <a:chExt cx="0" cy="0"/>
        </a:xfrm>
      </p:grpSpPr>
      <p:sp>
        <p:nvSpPr>
          <p:cNvPr id="20" name="矩形 19" hidden="1">
            <a:extLst>
              <a:ext uri="{FF2B5EF4-FFF2-40B4-BE49-F238E27FC236}">
                <a16:creationId xmlns:a16="http://schemas.microsoft.com/office/drawing/2014/main" id="{6F4E6FFE-FA52-4384-AB7A-2ABB92F750E2}"/>
              </a:ext>
            </a:extLst>
          </p:cNvPr>
          <p:cNvSpPr/>
          <p:nvPr userDrawn="1"/>
        </p:nvSpPr>
        <p:spPr>
          <a:xfrm>
            <a:off x="0" y="0"/>
            <a:ext cx="12192000" cy="6858000"/>
          </a:xfrm>
          <a:prstGeom prst="rect">
            <a:avLst/>
          </a:prstGeom>
          <a:blipFill dpi="0" rotWithShape="1">
            <a:blip r:embed="rId2">
              <a:alphaModFix amt="10000"/>
            </a:blip>
            <a:srcRect/>
            <a:tile tx="0" ty="0" sx="100000" sy="100000" flip="none" algn="tl"/>
          </a:blip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占位符 25">
            <a:extLst>
              <a:ext uri="{FF2B5EF4-FFF2-40B4-BE49-F238E27FC236}">
                <a16:creationId xmlns:a16="http://schemas.microsoft.com/office/drawing/2014/main" id="{E4ADA582-EA35-453A-8567-F7C56CF344BE}"/>
              </a:ext>
            </a:extLst>
          </p:cNvPr>
          <p:cNvSpPr>
            <a:spLocks noGrp="1"/>
          </p:cNvSpPr>
          <p:nvPr>
            <p:ph type="body" sz="quarter" idx="11" hasCustomPrompt="1"/>
          </p:nvPr>
        </p:nvSpPr>
        <p:spPr>
          <a:xfrm>
            <a:off x="667503" y="2749690"/>
            <a:ext cx="5798382" cy="878840"/>
          </a:xfrm>
          <a:prstGeom prst="rect">
            <a:avLst/>
          </a:prstGeom>
        </p:spPr>
        <p:txBody>
          <a:bodyPr lIns="0">
            <a:noAutofit/>
          </a:bodyPr>
          <a:lstStyle>
            <a:lvl1pPr marL="0" indent="0">
              <a:lnSpc>
                <a:spcPct val="100000"/>
              </a:lnSpc>
              <a:buNone/>
              <a:defRPr sz="5400" b="1" spc="100" baseline="0">
                <a:solidFill>
                  <a:schemeClr val="accent1"/>
                </a:solidFill>
                <a:latin typeface="+mj-ea"/>
                <a:ea typeface="+mj-ea"/>
              </a:defRPr>
            </a:lvl1pPr>
          </a:lstStyle>
          <a:p>
            <a:pPr lvl="0"/>
            <a:r>
              <a:rPr lang="zh-CN" altLang="en-US" dirty="0"/>
              <a:t>请输入你的大标题</a:t>
            </a:r>
            <a:endParaRPr lang="en-US" altLang="zh-CN" dirty="0"/>
          </a:p>
        </p:txBody>
      </p:sp>
      <p:sp>
        <p:nvSpPr>
          <p:cNvPr id="38" name="文本占位符 25">
            <a:extLst>
              <a:ext uri="{FF2B5EF4-FFF2-40B4-BE49-F238E27FC236}">
                <a16:creationId xmlns:a16="http://schemas.microsoft.com/office/drawing/2014/main" id="{1DECE027-5C01-4F9B-917C-A6FAC8BBFF75}"/>
              </a:ext>
            </a:extLst>
          </p:cNvPr>
          <p:cNvSpPr>
            <a:spLocks noGrp="1"/>
          </p:cNvSpPr>
          <p:nvPr>
            <p:ph type="body" sz="quarter" idx="12" hasCustomPrompt="1"/>
          </p:nvPr>
        </p:nvSpPr>
        <p:spPr>
          <a:xfrm>
            <a:off x="667503" y="1869834"/>
            <a:ext cx="5798382" cy="878840"/>
          </a:xfrm>
          <a:prstGeom prst="rect">
            <a:avLst/>
          </a:prstGeom>
        </p:spPr>
        <p:txBody>
          <a:bodyPr lIns="0">
            <a:noAutofit/>
          </a:bodyPr>
          <a:lstStyle>
            <a:lvl1pPr marL="0" indent="0">
              <a:lnSpc>
                <a:spcPct val="100000"/>
              </a:lnSpc>
              <a:buNone/>
              <a:defRPr sz="5400" b="0" spc="100" baseline="0">
                <a:latin typeface="+mj-ea"/>
                <a:ea typeface="+mj-ea"/>
              </a:defRPr>
            </a:lvl1pPr>
          </a:lstStyle>
          <a:p>
            <a:pPr lvl="0"/>
            <a:r>
              <a:rPr lang="zh-CN" altLang="en-US" dirty="0"/>
              <a:t>请输入答辩类型</a:t>
            </a:r>
            <a:endParaRPr lang="en-US" altLang="zh-CN" dirty="0"/>
          </a:p>
        </p:txBody>
      </p:sp>
      <p:sp>
        <p:nvSpPr>
          <p:cNvPr id="5" name="日期占位符 4">
            <a:extLst>
              <a:ext uri="{FF2B5EF4-FFF2-40B4-BE49-F238E27FC236}">
                <a16:creationId xmlns:a16="http://schemas.microsoft.com/office/drawing/2014/main" id="{7E88C0ED-B2E1-4EF9-8FBF-B45A781741DD}"/>
              </a:ext>
            </a:extLst>
          </p:cNvPr>
          <p:cNvSpPr>
            <a:spLocks noGrp="1"/>
          </p:cNvSpPr>
          <p:nvPr>
            <p:ph type="dt" sz="half" idx="16"/>
          </p:nvPr>
        </p:nvSpPr>
        <p:spPr/>
        <p:txBody>
          <a:bodyPr/>
          <a:lstStyle/>
          <a:p>
            <a:r>
              <a:rPr lang="zh-CN" altLang="en-US" i="1" spc="300">
                <a:solidFill>
                  <a:schemeClr val="accent1"/>
                </a:solidFill>
                <a:latin typeface="+mn-ea"/>
              </a:rPr>
              <a:t>止于至善</a:t>
            </a:r>
            <a:endParaRPr lang="zh-CN" altLang="en-US" spc="300" dirty="0">
              <a:solidFill>
                <a:schemeClr val="bg1">
                  <a:lumMod val="75000"/>
                </a:schemeClr>
              </a:solidFill>
            </a:endParaRPr>
          </a:p>
        </p:txBody>
      </p:sp>
      <p:sp>
        <p:nvSpPr>
          <p:cNvPr id="16" name="文本占位符 28">
            <a:extLst>
              <a:ext uri="{FF2B5EF4-FFF2-40B4-BE49-F238E27FC236}">
                <a16:creationId xmlns:a16="http://schemas.microsoft.com/office/drawing/2014/main" id="{9B94D9EF-4196-4442-9996-7F3789BF2D48}"/>
              </a:ext>
            </a:extLst>
          </p:cNvPr>
          <p:cNvSpPr>
            <a:spLocks noGrp="1"/>
          </p:cNvSpPr>
          <p:nvPr>
            <p:ph type="body" sz="quarter" idx="17" hasCustomPrompt="1"/>
          </p:nvPr>
        </p:nvSpPr>
        <p:spPr>
          <a:xfrm>
            <a:off x="667503" y="3641672"/>
            <a:ext cx="5798382" cy="286232"/>
          </a:xfrm>
          <a:prstGeom prst="rect">
            <a:avLst/>
          </a:prstGeom>
        </p:spPr>
        <p:txBody>
          <a:bodyPr lIns="0">
            <a:normAutofit/>
          </a:bodyPr>
          <a:lstStyle>
            <a:lvl1pPr marL="0" indent="0">
              <a:lnSpc>
                <a:spcPct val="100000"/>
              </a:lnSpc>
              <a:buNone/>
              <a:defRPr sz="1200" spc="550" baseline="0">
                <a:solidFill>
                  <a:schemeClr val="bg1">
                    <a:lumMod val="75000"/>
                  </a:schemeClr>
                </a:solidFill>
                <a:latin typeface="+mj-lt"/>
              </a:defRPr>
            </a:lvl1pPr>
          </a:lstStyle>
          <a:p>
            <a:pPr lvl="0"/>
            <a:r>
              <a:rPr lang="en-US" altLang="zh-CN" dirty="0"/>
              <a:t>Supporting Your Text Here</a:t>
            </a:r>
          </a:p>
        </p:txBody>
      </p:sp>
      <p:cxnSp>
        <p:nvCxnSpPr>
          <p:cNvPr id="21" name="直接连接符 20">
            <a:extLst>
              <a:ext uri="{FF2B5EF4-FFF2-40B4-BE49-F238E27FC236}">
                <a16:creationId xmlns:a16="http://schemas.microsoft.com/office/drawing/2014/main" id="{79BA3EFB-BD18-45B4-8778-74044C6C6E66}"/>
              </a:ext>
            </a:extLst>
          </p:cNvPr>
          <p:cNvCxnSpPr>
            <a:cxnSpLocks/>
          </p:cNvCxnSpPr>
          <p:nvPr userDrawn="1"/>
        </p:nvCxnSpPr>
        <p:spPr>
          <a:xfrm>
            <a:off x="667503" y="4839800"/>
            <a:ext cx="4932680" cy="0"/>
          </a:xfrm>
          <a:prstGeom prst="line">
            <a:avLst/>
          </a:prstGeom>
          <a:ln w="127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517121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r>
              <a:rPr lang="zh-CN" altLang="en-US" i="1" spc="300">
                <a:solidFill>
                  <a:schemeClr val="accent1"/>
                </a:solidFill>
                <a:latin typeface="+mn-ea"/>
              </a:rPr>
              <a:t>止于至善</a:t>
            </a:r>
            <a:endParaRPr lang="zh-CN" altLang="en-US" spc="300" dirty="0">
              <a:solidFill>
                <a:schemeClr val="bg1">
                  <a:lumMod val="75000"/>
                </a:schemeClr>
              </a:solidFill>
            </a:endParaRPr>
          </a:p>
        </p:txBody>
      </p:sp>
      <p:sp>
        <p:nvSpPr>
          <p:cNvPr id="4" name="页脚占位符 3"/>
          <p:cNvSpPr>
            <a:spLocks noGrp="1"/>
          </p:cNvSpPr>
          <p:nvPr>
            <p:ph type="ftr" sz="quarter" idx="11"/>
          </p:nvPr>
        </p:nvSpPr>
        <p:spPr/>
        <p:txBody>
          <a:bodyPr/>
          <a:lstStyle/>
          <a:p>
            <a:pPr>
              <a:defRPr/>
            </a:pPr>
            <a:r>
              <a:rPr lang="en-US" altLang="zh-CN"/>
              <a:t>made by K</a:t>
            </a:r>
            <a:endParaRPr lang="zh-CN" altLang="en-US" dirty="0"/>
          </a:p>
        </p:txBody>
      </p:sp>
      <p:sp>
        <p:nvSpPr>
          <p:cNvPr id="5" name="灯片编号占位符 4"/>
          <p:cNvSpPr>
            <a:spLocks noGrp="1"/>
          </p:cNvSpPr>
          <p:nvPr>
            <p:ph type="sldNum" sz="quarter" idx="12"/>
          </p:nvPr>
        </p:nvSpPr>
        <p:spPr/>
        <p:txBody>
          <a:bodyPr/>
          <a:lstStyle/>
          <a:p>
            <a:fld id="{C79ECAFE-A460-4E13-ABCB-32CAE6136244}" type="slidenum">
              <a:rPr lang="zh-CN" altLang="en-US" smtClean="0"/>
              <a:pPr/>
              <a:t>‹#›</a:t>
            </a:fld>
            <a:endParaRPr lang="zh-CN" altLang="en-US" dirty="0"/>
          </a:p>
        </p:txBody>
      </p:sp>
    </p:spTree>
    <p:extLst>
      <p:ext uri="{BB962C8B-B14F-4D97-AF65-F5344CB8AC3E}">
        <p14:creationId xmlns:p14="http://schemas.microsoft.com/office/powerpoint/2010/main" val="379664126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日期占位符 3">
            <a:extLst>
              <a:ext uri="{FF2B5EF4-FFF2-40B4-BE49-F238E27FC236}">
                <a16:creationId xmlns:a16="http://schemas.microsoft.com/office/drawing/2014/main" id="{41072DDE-095D-478E-BB83-ABA1BDC3F84B}"/>
              </a:ext>
            </a:extLst>
          </p:cNvPr>
          <p:cNvSpPr>
            <a:spLocks noGrp="1"/>
          </p:cNvSpPr>
          <p:nvPr>
            <p:ph type="dt" sz="half" idx="2"/>
          </p:nvPr>
        </p:nvSpPr>
        <p:spPr>
          <a:xfrm>
            <a:off x="660400" y="6235702"/>
            <a:ext cx="3342640" cy="365125"/>
          </a:xfrm>
          <a:prstGeom prst="rect">
            <a:avLst/>
          </a:prstGeom>
        </p:spPr>
        <p:txBody>
          <a:bodyPr vert="horz" lIns="0" tIns="45720" rIns="91440" bIns="45720" rtlCol="0" anchor="ctr"/>
          <a:lstStyle>
            <a:lvl1pPr marL="0" marR="0" indent="0" algn="l" defTabSz="914400" rtl="0" eaLnBrk="1" fontAlgn="auto" latinLnBrk="0" hangingPunct="1">
              <a:lnSpc>
                <a:spcPct val="100000"/>
              </a:lnSpc>
              <a:spcBef>
                <a:spcPts val="0"/>
              </a:spcBef>
              <a:spcAft>
                <a:spcPts val="0"/>
              </a:spcAft>
              <a:buClrTx/>
              <a:buSzTx/>
              <a:buFontTx/>
              <a:buNone/>
              <a:tabLst/>
              <a:defRPr sz="1400" spc="100" baseline="0">
                <a:solidFill>
                  <a:schemeClr val="tx1">
                    <a:tint val="75000"/>
                  </a:schemeClr>
                </a:solidFill>
              </a:defRPr>
            </a:lvl1pPr>
          </a:lstStyle>
          <a:p>
            <a:r>
              <a:rPr lang="zh-CN" altLang="en-US" i="1" spc="300">
                <a:solidFill>
                  <a:schemeClr val="accent1"/>
                </a:solidFill>
                <a:latin typeface="+mn-ea"/>
              </a:rPr>
              <a:t>止于至善</a:t>
            </a:r>
            <a:endParaRPr lang="zh-CN" altLang="en-US" spc="300" dirty="0">
              <a:solidFill>
                <a:schemeClr val="bg1">
                  <a:lumMod val="75000"/>
                </a:schemeClr>
              </a:solidFill>
            </a:endParaRPr>
          </a:p>
        </p:txBody>
      </p:sp>
      <p:sp>
        <p:nvSpPr>
          <p:cNvPr id="10" name="页脚占位符 4">
            <a:extLst>
              <a:ext uri="{FF2B5EF4-FFF2-40B4-BE49-F238E27FC236}">
                <a16:creationId xmlns:a16="http://schemas.microsoft.com/office/drawing/2014/main" id="{A9702F99-3075-4691-89D2-91C1B0879690}"/>
              </a:ext>
            </a:extLst>
          </p:cNvPr>
          <p:cNvSpPr>
            <a:spLocks noGrp="1"/>
          </p:cNvSpPr>
          <p:nvPr>
            <p:ph type="ftr" sz="quarter" idx="3"/>
          </p:nvPr>
        </p:nvSpPr>
        <p:spPr>
          <a:xfrm>
            <a:off x="4622800" y="6235702"/>
            <a:ext cx="2946400" cy="365125"/>
          </a:xfrm>
          <a:prstGeom prst="rect">
            <a:avLst/>
          </a:prstGeom>
        </p:spPr>
        <p:txBody>
          <a:bodyPr vert="horz" lIns="91440" tIns="45720" rIns="91440" bIns="45720" rtlCol="0" anchor="ctr"/>
          <a:lstStyle>
            <a:lvl1pPr algn="ctr">
              <a:defRPr sz="1400" i="0" spc="300" baseline="0">
                <a:solidFill>
                  <a:schemeClr val="accent1"/>
                </a:solidFill>
              </a:defRPr>
            </a:lvl1pPr>
          </a:lstStyle>
          <a:p>
            <a:pPr>
              <a:defRPr/>
            </a:pPr>
            <a:r>
              <a:rPr lang="en-US" altLang="zh-CN"/>
              <a:t>made by K</a:t>
            </a:r>
            <a:endParaRPr lang="zh-CN" altLang="en-US" dirty="0"/>
          </a:p>
        </p:txBody>
      </p:sp>
      <p:sp>
        <p:nvSpPr>
          <p:cNvPr id="11" name="灯片编号占位符 3">
            <a:extLst>
              <a:ext uri="{FF2B5EF4-FFF2-40B4-BE49-F238E27FC236}">
                <a16:creationId xmlns:a16="http://schemas.microsoft.com/office/drawing/2014/main" id="{3013BABA-E6FA-44CB-98BD-4DC4C4748E59}"/>
              </a:ext>
            </a:extLst>
          </p:cNvPr>
          <p:cNvSpPr>
            <a:spLocks noGrp="1"/>
          </p:cNvSpPr>
          <p:nvPr>
            <p:ph type="sldNum" sz="quarter" idx="4"/>
          </p:nvPr>
        </p:nvSpPr>
        <p:spPr>
          <a:xfrm>
            <a:off x="8775700" y="6235702"/>
            <a:ext cx="2743200" cy="365125"/>
          </a:xfrm>
          <a:prstGeom prst="rect">
            <a:avLst/>
          </a:prstGeom>
        </p:spPr>
        <p:txBody>
          <a:bodyPr vert="horz" lIns="90000" tIns="45720" rIns="0" bIns="45720" rtlCol="0" anchor="ctr"/>
          <a:lstStyle>
            <a:lvl1pPr algn="r">
              <a:defRPr sz="1400">
                <a:solidFill>
                  <a:schemeClr val="bg1">
                    <a:lumMod val="75000"/>
                  </a:schemeClr>
                </a:solidFill>
              </a:defRPr>
            </a:lvl1pPr>
          </a:lstStyle>
          <a:p>
            <a:fld id="{C79ECAFE-A460-4E13-ABCB-32CAE6136244}" type="slidenum">
              <a:rPr lang="zh-CN" altLang="en-US" smtClean="0"/>
              <a:pPr/>
              <a:t>‹#›</a:t>
            </a:fld>
            <a:endParaRPr lang="zh-CN" altLang="en-US" dirty="0"/>
          </a:p>
        </p:txBody>
      </p:sp>
      <p:sp>
        <p:nvSpPr>
          <p:cNvPr id="12" name="标题占位符 1">
            <a:extLst>
              <a:ext uri="{FF2B5EF4-FFF2-40B4-BE49-F238E27FC236}">
                <a16:creationId xmlns:a16="http://schemas.microsoft.com/office/drawing/2014/main" id="{75E6161D-B0D4-4DDC-97C8-D01DE23BD01A}"/>
              </a:ext>
            </a:extLst>
          </p:cNvPr>
          <p:cNvSpPr>
            <a:spLocks noGrp="1"/>
          </p:cNvSpPr>
          <p:nvPr>
            <p:ph type="title"/>
          </p:nvPr>
        </p:nvSpPr>
        <p:spPr>
          <a:xfrm>
            <a:off x="669869" y="1"/>
            <a:ext cx="10849030" cy="1028700"/>
          </a:xfrm>
          <a:prstGeom prst="rect">
            <a:avLst/>
          </a:prstGeom>
        </p:spPr>
        <p:txBody>
          <a:bodyPr vert="horz" lIns="0" tIns="0" rIns="0" bIns="0" rtlCol="0" anchor="b" anchorCtr="0">
            <a:noAutofit/>
          </a:bodyPr>
          <a:lstStyle/>
          <a:p>
            <a:r>
              <a:rPr lang="zh-CN" altLang="en-US" dirty="0"/>
              <a:t>单击此处编辑母版标题样式</a:t>
            </a:r>
          </a:p>
        </p:txBody>
      </p:sp>
      <p:sp>
        <p:nvSpPr>
          <p:cNvPr id="13" name="文本占位符 2">
            <a:extLst>
              <a:ext uri="{FF2B5EF4-FFF2-40B4-BE49-F238E27FC236}">
                <a16:creationId xmlns:a16="http://schemas.microsoft.com/office/drawing/2014/main" id="{4A578588-4DBB-4F48-B2D3-98C38995127E}"/>
              </a:ext>
            </a:extLst>
          </p:cNvPr>
          <p:cNvSpPr>
            <a:spLocks noGrp="1"/>
          </p:cNvSpPr>
          <p:nvPr>
            <p:ph type="body" idx="1"/>
          </p:nvPr>
        </p:nvSpPr>
        <p:spPr>
          <a:xfrm>
            <a:off x="669869" y="1130301"/>
            <a:ext cx="10849031" cy="5003799"/>
          </a:xfrm>
          <a:prstGeom prst="rect">
            <a:avLst/>
          </a:prstGeom>
        </p:spPr>
        <p:txBody>
          <a:bodyPr vert="horz" lIns="91440" tIns="45720" rIns="91440" bIns="45720" rtlCol="0">
            <a:noAutofit/>
          </a:body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extLst>
      <p:ext uri="{BB962C8B-B14F-4D97-AF65-F5344CB8AC3E}">
        <p14:creationId xmlns:p14="http://schemas.microsoft.com/office/powerpoint/2010/main" val="3784027784"/>
      </p:ext>
    </p:extLst>
  </p:cSld>
  <p:clrMap bg1="lt1" tx1="dk1" bg2="lt2" tx2="dk2" accent1="accent1" accent2="accent2" accent3="accent3" accent4="accent4" accent5="accent5" accent6="accent6" hlink="hlink" folHlink="folHlink"/>
  <p:sldLayoutIdLst>
    <p:sldLayoutId id="2147483664" r:id="rId1"/>
    <p:sldLayoutId id="2147483655" r:id="rId2"/>
    <p:sldLayoutId id="2147483668" r:id="rId3"/>
    <p:sldLayoutId id="2147483669" r:id="rId4"/>
  </p:sldLayoutIdLst>
  <p:hf sldNum="0" hdr="0" dt="0"/>
  <p:txStyles>
    <p:titleStyle>
      <a:lvl1pPr algn="l" defTabSz="914354" rtl="0" eaLnBrk="1" latinLnBrk="0" hangingPunct="1">
        <a:lnSpc>
          <a:spcPct val="90000"/>
        </a:lnSpc>
        <a:spcBef>
          <a:spcPct val="0"/>
        </a:spcBef>
        <a:buNone/>
        <a:defRPr sz="2800" b="1" kern="1200">
          <a:solidFill>
            <a:schemeClr val="tx1"/>
          </a:solidFill>
          <a:latin typeface="+mj-ea"/>
          <a:ea typeface="+mj-ea"/>
          <a:cs typeface="+mj-cs"/>
        </a:defRPr>
      </a:lvl1pPr>
    </p:titleStyle>
    <p:bodyStyle>
      <a:lvl1pPr marL="228589" indent="-228589" algn="l" defTabSz="914354" rtl="0" eaLnBrk="1" latinLnBrk="0" hangingPunct="1">
        <a:lnSpc>
          <a:spcPct val="130000"/>
        </a:lnSpc>
        <a:spcBef>
          <a:spcPts val="1000"/>
        </a:spcBef>
        <a:buFont typeface="Arial" panose="020B0604020202020204" pitchFamily="34" charset="0"/>
        <a:buChar char="•"/>
        <a:defRPr sz="2000" kern="1200">
          <a:solidFill>
            <a:schemeClr val="tx1"/>
          </a:solidFill>
          <a:latin typeface="+mj-ea"/>
          <a:ea typeface="+mj-ea"/>
          <a:cs typeface="+mn-cs"/>
        </a:defRPr>
      </a:lvl1pPr>
      <a:lvl2pPr marL="685766" indent="-228589" algn="l" defTabSz="914354" rtl="0" eaLnBrk="1" latinLnBrk="0" hangingPunct="1">
        <a:lnSpc>
          <a:spcPct val="130000"/>
        </a:lnSpc>
        <a:spcBef>
          <a:spcPts val="500"/>
        </a:spcBef>
        <a:buFont typeface="Arial" panose="020B0604020202020204" pitchFamily="34" charset="0"/>
        <a:buChar char="•"/>
        <a:defRPr sz="1800" kern="1200">
          <a:solidFill>
            <a:schemeClr val="tx1"/>
          </a:solidFill>
          <a:latin typeface="+mj-ea"/>
          <a:ea typeface="+mj-ea"/>
          <a:cs typeface="+mn-cs"/>
        </a:defRPr>
      </a:lvl2pPr>
      <a:lvl3pPr marL="1142942" indent="-228589" algn="l" defTabSz="914354" rtl="0" eaLnBrk="1" latinLnBrk="0" hangingPunct="1">
        <a:lnSpc>
          <a:spcPct val="130000"/>
        </a:lnSpc>
        <a:spcBef>
          <a:spcPts val="500"/>
        </a:spcBef>
        <a:buFont typeface="Arial" panose="020B0604020202020204" pitchFamily="34" charset="0"/>
        <a:buChar char="•"/>
        <a:defRPr sz="1600" kern="1200">
          <a:solidFill>
            <a:schemeClr val="tx1"/>
          </a:solidFill>
          <a:latin typeface="+mj-ea"/>
          <a:ea typeface="+mj-ea"/>
          <a:cs typeface="+mn-cs"/>
        </a:defRPr>
      </a:lvl3pPr>
      <a:lvl4pPr marL="1600120" indent="-228589" algn="l" defTabSz="914354" rtl="0" eaLnBrk="1" latinLnBrk="0" hangingPunct="1">
        <a:lnSpc>
          <a:spcPct val="130000"/>
        </a:lnSpc>
        <a:spcBef>
          <a:spcPts val="500"/>
        </a:spcBef>
        <a:buFont typeface="Arial" panose="020B0604020202020204" pitchFamily="34" charset="0"/>
        <a:buChar char="•"/>
        <a:defRPr sz="1400" kern="1200">
          <a:solidFill>
            <a:schemeClr val="tx1"/>
          </a:solidFill>
          <a:latin typeface="+mj-ea"/>
          <a:ea typeface="+mj-ea"/>
          <a:cs typeface="+mn-cs"/>
        </a:defRPr>
      </a:lvl4pPr>
      <a:lvl5pPr marL="2057298" indent="-228589" algn="l" defTabSz="914354" rtl="0" eaLnBrk="1" latinLnBrk="0" hangingPunct="1">
        <a:lnSpc>
          <a:spcPct val="130000"/>
        </a:lnSpc>
        <a:spcBef>
          <a:spcPts val="500"/>
        </a:spcBef>
        <a:buFont typeface="Arial" panose="020B0604020202020204" pitchFamily="34" charset="0"/>
        <a:buChar char="•"/>
        <a:defRPr sz="1400" kern="1200">
          <a:solidFill>
            <a:schemeClr val="tx1"/>
          </a:solidFill>
          <a:latin typeface="+mj-ea"/>
          <a:ea typeface="+mj-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 userDrawn="1">
          <p15:clr>
            <a:srgbClr val="F26B43"/>
          </p15:clr>
        </p15:guide>
        <p15:guide id="2" pos="7256" userDrawn="1">
          <p15:clr>
            <a:srgbClr val="F26B43"/>
          </p15:clr>
        </p15:guide>
        <p15:guide id="3" orient="horz" pos="648" userDrawn="1">
          <p15:clr>
            <a:srgbClr val="F26B43"/>
          </p15:clr>
        </p15:guide>
        <p15:guide id="4" orient="horz" pos="712" userDrawn="1">
          <p15:clr>
            <a:srgbClr val="F26B43"/>
          </p15:clr>
        </p15:guide>
        <p15:guide id="5" orient="horz" pos="3928" userDrawn="1">
          <p15:clr>
            <a:srgbClr val="F26B43"/>
          </p15:clr>
        </p15:guide>
        <p15:guide id="6" orient="horz" pos="3864"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notesSlide" Target="../notesSlides/notesSlide1.xml"/><Relationship Id="rId7"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xml"/><Relationship Id="rId5" Type="http://schemas.openxmlformats.org/officeDocument/2006/relationships/image" Target="../media/image7.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4.xml"/><Relationship Id="rId1" Type="http://schemas.openxmlformats.org/officeDocument/2006/relationships/tags" Target="../tags/tag4.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4.xml"/><Relationship Id="rId1" Type="http://schemas.openxmlformats.org/officeDocument/2006/relationships/tags" Target="../tags/tag5.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4.xml"/><Relationship Id="rId1" Type="http://schemas.openxmlformats.org/officeDocument/2006/relationships/tags" Target="../tags/tag6.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4.xml"/><Relationship Id="rId1" Type="http://schemas.openxmlformats.org/officeDocument/2006/relationships/tags" Target="../tags/tag7.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4.xml"/><Relationship Id="rId1" Type="http://schemas.openxmlformats.org/officeDocument/2006/relationships/tags" Target="../tags/tag8.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4.xml"/><Relationship Id="rId1" Type="http://schemas.openxmlformats.org/officeDocument/2006/relationships/tags" Target="../tags/tag9.xml"/><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4.xml"/><Relationship Id="rId1" Type="http://schemas.openxmlformats.org/officeDocument/2006/relationships/tags" Target="../tags/tag10.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4.xml"/><Relationship Id="rId1" Type="http://schemas.openxmlformats.org/officeDocument/2006/relationships/tags" Target="../tags/tag11.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4.xml"/><Relationship Id="rId1" Type="http://schemas.openxmlformats.org/officeDocument/2006/relationships/tags" Target="../tags/tag12.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4.xml"/><Relationship Id="rId1" Type="http://schemas.openxmlformats.org/officeDocument/2006/relationships/tags" Target="../tags/tag13.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4.xml"/><Relationship Id="rId1" Type="http://schemas.openxmlformats.org/officeDocument/2006/relationships/tags" Target="../tags/tag14.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4.xml"/><Relationship Id="rId1" Type="http://schemas.openxmlformats.org/officeDocument/2006/relationships/tags" Target="../tags/tag15.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4.xml"/><Relationship Id="rId1" Type="http://schemas.openxmlformats.org/officeDocument/2006/relationships/tags" Target="../tags/tag16.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4.xml"/><Relationship Id="rId1" Type="http://schemas.openxmlformats.org/officeDocument/2006/relationships/tags" Target="../tags/tag17.xml"/><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4.xml"/><Relationship Id="rId1" Type="http://schemas.openxmlformats.org/officeDocument/2006/relationships/tags" Target="../tags/tag18.xml"/><Relationship Id="rId5" Type="http://schemas.openxmlformats.org/officeDocument/2006/relationships/image" Target="../media/image24.png"/><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4.xml"/><Relationship Id="rId1" Type="http://schemas.openxmlformats.org/officeDocument/2006/relationships/tags" Target="../tags/tag19.xml"/><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4.xml"/><Relationship Id="rId1" Type="http://schemas.openxmlformats.org/officeDocument/2006/relationships/tags" Target="../tags/tag20.xml"/><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4.xml"/><Relationship Id="rId1" Type="http://schemas.openxmlformats.org/officeDocument/2006/relationships/tags" Target="../tags/tag21.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4.xml"/><Relationship Id="rId1" Type="http://schemas.openxmlformats.org/officeDocument/2006/relationships/tags" Target="../tags/tag22.xml"/><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4.xml"/><Relationship Id="rId1" Type="http://schemas.openxmlformats.org/officeDocument/2006/relationships/tags" Target="../tags/tag23.xml"/><Relationship Id="rId4" Type="http://schemas.openxmlformats.org/officeDocument/2006/relationships/image" Target="../media/image31.png"/></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4.xml"/><Relationship Id="rId1" Type="http://schemas.openxmlformats.org/officeDocument/2006/relationships/tags" Target="../tags/tag24.xml"/><Relationship Id="rId4" Type="http://schemas.openxmlformats.org/officeDocument/2006/relationships/image" Target="../media/image32.png"/></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4.xml"/><Relationship Id="rId1" Type="http://schemas.openxmlformats.org/officeDocument/2006/relationships/tags" Target="../tags/tag25.xml"/><Relationship Id="rId4" Type="http://schemas.openxmlformats.org/officeDocument/2006/relationships/image" Target="../media/image33.png"/></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4.xml"/><Relationship Id="rId1" Type="http://schemas.openxmlformats.org/officeDocument/2006/relationships/tags" Target="../tags/tag26.xml"/><Relationship Id="rId4" Type="http://schemas.openxmlformats.org/officeDocument/2006/relationships/image" Target="../media/image34.png"/></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4.xml"/><Relationship Id="rId1" Type="http://schemas.openxmlformats.org/officeDocument/2006/relationships/tags" Target="../tags/tag27.xml"/><Relationship Id="rId4" Type="http://schemas.openxmlformats.org/officeDocument/2006/relationships/image" Target="../media/image35.png"/></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4.xml"/><Relationship Id="rId1" Type="http://schemas.openxmlformats.org/officeDocument/2006/relationships/tags" Target="../tags/tag28.xml"/><Relationship Id="rId4" Type="http://schemas.openxmlformats.org/officeDocument/2006/relationships/image" Target="../media/image36.png"/></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4.xml"/><Relationship Id="rId1" Type="http://schemas.openxmlformats.org/officeDocument/2006/relationships/tags" Target="../tags/tag29.xml"/><Relationship Id="rId4" Type="http://schemas.openxmlformats.org/officeDocument/2006/relationships/image" Target="../media/image37.png"/></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4.xml"/><Relationship Id="rId1" Type="http://schemas.openxmlformats.org/officeDocument/2006/relationships/tags" Target="../tags/tag30.xml"/><Relationship Id="rId4" Type="http://schemas.openxmlformats.org/officeDocument/2006/relationships/image" Target="../media/image38.png"/></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4.xml"/><Relationship Id="rId1" Type="http://schemas.openxmlformats.org/officeDocument/2006/relationships/tags" Target="../tags/tag31.xml"/><Relationship Id="rId4" Type="http://schemas.openxmlformats.org/officeDocument/2006/relationships/image" Target="../media/image39.png"/></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4.xml"/><Relationship Id="rId1" Type="http://schemas.openxmlformats.org/officeDocument/2006/relationships/tags" Target="../tags/tag32.xml"/><Relationship Id="rId4" Type="http://schemas.openxmlformats.org/officeDocument/2006/relationships/image" Target="../media/image40.png"/></Relationships>
</file>

<file path=ppt/slides/_rels/slide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4.xml"/><Relationship Id="rId1" Type="http://schemas.openxmlformats.org/officeDocument/2006/relationships/tags" Target="../tags/tag33.xml"/><Relationship Id="rId5" Type="http://schemas.openxmlformats.org/officeDocument/2006/relationships/image" Target="../media/image42.png"/><Relationship Id="rId4" Type="http://schemas.openxmlformats.org/officeDocument/2006/relationships/image" Target="../media/image41.png"/></Relationships>
</file>

<file path=ppt/slides/_rels/slide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4.xml"/><Relationship Id="rId1" Type="http://schemas.openxmlformats.org/officeDocument/2006/relationships/tags" Target="../tags/tag34.xml"/><Relationship Id="rId4" Type="http://schemas.openxmlformats.org/officeDocument/2006/relationships/image" Target="../media/image43.png"/></Relationships>
</file>

<file path=ppt/slides/_rels/slide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4.xml"/><Relationship Id="rId1" Type="http://schemas.openxmlformats.org/officeDocument/2006/relationships/tags" Target="../tags/tag35.xml"/><Relationship Id="rId4" Type="http://schemas.openxmlformats.org/officeDocument/2006/relationships/image" Target="../media/image44.png"/></Relationships>
</file>

<file path=ppt/slides/_rels/slide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4.xml"/><Relationship Id="rId1" Type="http://schemas.openxmlformats.org/officeDocument/2006/relationships/tags" Target="../tags/tag36.xml"/><Relationship Id="rId4" Type="http://schemas.openxmlformats.org/officeDocument/2006/relationships/image" Target="../media/image45.png"/></Relationships>
</file>

<file path=ppt/slides/_rels/slide3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4.xml"/><Relationship Id="rId1" Type="http://schemas.openxmlformats.org/officeDocument/2006/relationships/tags" Target="../tags/tag37.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3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4.xml"/><Relationship Id="rId1" Type="http://schemas.openxmlformats.org/officeDocument/2006/relationships/tags" Target="../tags/tag38.xml"/><Relationship Id="rId4" Type="http://schemas.openxmlformats.org/officeDocument/2006/relationships/image" Target="../media/image49.png"/></Relationships>
</file>

<file path=ppt/slides/_rels/slide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4.xml"/><Relationship Id="rId1" Type="http://schemas.openxmlformats.org/officeDocument/2006/relationships/tags" Target="../tags/tag39.xml"/><Relationship Id="rId4" Type="http://schemas.openxmlformats.org/officeDocument/2006/relationships/image" Target="../media/image50.png"/></Relationships>
</file>

<file path=ppt/slides/_rels/slide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4.xml"/><Relationship Id="rId1" Type="http://schemas.openxmlformats.org/officeDocument/2006/relationships/tags" Target="../tags/tag40.xml"/><Relationship Id="rId4" Type="http://schemas.openxmlformats.org/officeDocument/2006/relationships/image" Target="../media/image51.png"/></Relationships>
</file>

<file path=ppt/slides/_rels/slide4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4.xml"/><Relationship Id="rId1" Type="http://schemas.openxmlformats.org/officeDocument/2006/relationships/tags" Target="../tags/tag41.xml"/><Relationship Id="rId4" Type="http://schemas.openxmlformats.org/officeDocument/2006/relationships/image" Target="../media/image52.png"/></Relationships>
</file>

<file path=ppt/slides/_rels/slide4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4.xml"/><Relationship Id="rId1" Type="http://schemas.openxmlformats.org/officeDocument/2006/relationships/tags" Target="../tags/tag42.xml"/><Relationship Id="rId5" Type="http://schemas.openxmlformats.org/officeDocument/2006/relationships/image" Target="../media/image53.png"/><Relationship Id="rId4" Type="http://schemas.openxmlformats.org/officeDocument/2006/relationships/image" Target="../media/image51.png"/></Relationships>
</file>

<file path=ppt/slides/_rels/slide4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4.xml"/><Relationship Id="rId1" Type="http://schemas.openxmlformats.org/officeDocument/2006/relationships/tags" Target="../tags/tag43.xml"/><Relationship Id="rId4" Type="http://schemas.openxmlformats.org/officeDocument/2006/relationships/image" Target="../media/image54.png"/></Relationships>
</file>

<file path=ppt/slides/_rels/slide4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4.xml"/><Relationship Id="rId1" Type="http://schemas.openxmlformats.org/officeDocument/2006/relationships/tags" Target="../tags/tag44.xml"/><Relationship Id="rId4" Type="http://schemas.openxmlformats.org/officeDocument/2006/relationships/image" Target="../media/image55.png"/></Relationships>
</file>

<file path=ppt/slides/_rels/slide4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4.xml"/><Relationship Id="rId1" Type="http://schemas.openxmlformats.org/officeDocument/2006/relationships/tags" Target="../tags/tag45.xml"/><Relationship Id="rId5" Type="http://schemas.openxmlformats.org/officeDocument/2006/relationships/image" Target="../media/image57.png"/><Relationship Id="rId4" Type="http://schemas.openxmlformats.org/officeDocument/2006/relationships/image" Target="../media/image56.png"/></Relationships>
</file>

<file path=ppt/slides/_rels/slide4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4.xml"/><Relationship Id="rId1" Type="http://schemas.openxmlformats.org/officeDocument/2006/relationships/tags" Target="../tags/tag46.xml"/><Relationship Id="rId4" Type="http://schemas.openxmlformats.org/officeDocument/2006/relationships/image" Target="../media/image58.png"/></Relationships>
</file>

<file path=ppt/slides/_rels/slide4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4.xml"/><Relationship Id="rId1" Type="http://schemas.openxmlformats.org/officeDocument/2006/relationships/tags" Target="../tags/tag47.xml"/><Relationship Id="rId4" Type="http://schemas.openxmlformats.org/officeDocument/2006/relationships/image" Target="../media/image59.png"/></Relationships>
</file>

<file path=ppt/slides/_rels/slide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4.xml"/><Relationship Id="rId1" Type="http://schemas.openxmlformats.org/officeDocument/2006/relationships/tags" Target="../tags/tag48.xml"/><Relationship Id="rId4" Type="http://schemas.openxmlformats.org/officeDocument/2006/relationships/image" Target="../media/image60.png"/></Relationships>
</file>

<file path=ppt/slides/_rels/slide48.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64.png"/><Relationship Id="rId2" Type="http://schemas.openxmlformats.org/officeDocument/2006/relationships/slideLayout" Target="../slideLayouts/slideLayout4.xml"/><Relationship Id="rId1" Type="http://schemas.openxmlformats.org/officeDocument/2006/relationships/tags" Target="../tags/tag49.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4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4.xml"/><Relationship Id="rId1" Type="http://schemas.openxmlformats.org/officeDocument/2006/relationships/tags" Target="../tags/tag50.xml"/><Relationship Id="rId4" Type="http://schemas.openxmlformats.org/officeDocument/2006/relationships/image" Target="../media/image65.png"/></Relationships>
</file>

<file path=ppt/slides/_rels/slide5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4.xml"/><Relationship Id="rId1" Type="http://schemas.openxmlformats.org/officeDocument/2006/relationships/tags" Target="../tags/tag51.xml"/><Relationship Id="rId4" Type="http://schemas.openxmlformats.org/officeDocument/2006/relationships/image" Target="../media/image66.png"/></Relationships>
</file>

<file path=ppt/slides/_rels/slide5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4.xml"/><Relationship Id="rId1" Type="http://schemas.openxmlformats.org/officeDocument/2006/relationships/tags" Target="../tags/tag52.xml"/><Relationship Id="rId4" Type="http://schemas.openxmlformats.org/officeDocument/2006/relationships/image" Target="../media/image67.png"/></Relationships>
</file>

<file path=ppt/slides/_rels/slide5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4.xml"/><Relationship Id="rId1" Type="http://schemas.openxmlformats.org/officeDocument/2006/relationships/tags" Target="../tags/tag53.xml"/><Relationship Id="rId5" Type="http://schemas.openxmlformats.org/officeDocument/2006/relationships/image" Target="../media/image69.png"/><Relationship Id="rId4" Type="http://schemas.openxmlformats.org/officeDocument/2006/relationships/image" Target="../media/image68.png"/></Relationships>
</file>

<file path=ppt/slides/_rels/slide53.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8.png"/><Relationship Id="rId7" Type="http://schemas.openxmlformats.org/officeDocument/2006/relationships/image" Target="../media/image73.png"/><Relationship Id="rId2" Type="http://schemas.openxmlformats.org/officeDocument/2006/relationships/slideLayout" Target="../slideLayouts/slideLayout4.xml"/><Relationship Id="rId1" Type="http://schemas.openxmlformats.org/officeDocument/2006/relationships/tags" Target="../tags/tag54.xml"/><Relationship Id="rId6" Type="http://schemas.openxmlformats.org/officeDocument/2006/relationships/image" Target="../media/image72.png"/><Relationship Id="rId5" Type="http://schemas.openxmlformats.org/officeDocument/2006/relationships/image" Target="../media/image71.png"/><Relationship Id="rId10" Type="http://schemas.openxmlformats.org/officeDocument/2006/relationships/image" Target="../media/image76.png"/><Relationship Id="rId4" Type="http://schemas.openxmlformats.org/officeDocument/2006/relationships/image" Target="../media/image70.png"/><Relationship Id="rId9" Type="http://schemas.openxmlformats.org/officeDocument/2006/relationships/image" Target="../media/image75.png"/></Relationships>
</file>

<file path=ppt/slides/_rels/slide5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4.xml"/><Relationship Id="rId1" Type="http://schemas.openxmlformats.org/officeDocument/2006/relationships/tags" Target="../tags/tag55.xml"/><Relationship Id="rId4" Type="http://schemas.openxmlformats.org/officeDocument/2006/relationships/image" Target="../media/image77.png"/></Relationships>
</file>

<file path=ppt/slides/_rels/slide5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4.xml"/><Relationship Id="rId1" Type="http://schemas.openxmlformats.org/officeDocument/2006/relationships/tags" Target="../tags/tag56.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78.png"/></Relationships>
</file>

<file path=ppt/slides/_rels/slide5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4.xml"/><Relationship Id="rId1" Type="http://schemas.openxmlformats.org/officeDocument/2006/relationships/tags" Target="../tags/tag57.xml"/><Relationship Id="rId5" Type="http://schemas.openxmlformats.org/officeDocument/2006/relationships/image" Target="../media/image82.png"/><Relationship Id="rId4" Type="http://schemas.openxmlformats.org/officeDocument/2006/relationships/image" Target="../media/image81.png"/></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ags" Target="../tags/tag58.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文本占位符 2">
            <a:extLst>
              <a:ext uri="{FF2B5EF4-FFF2-40B4-BE49-F238E27FC236}">
                <a16:creationId xmlns:a16="http://schemas.microsoft.com/office/drawing/2014/main" id="{94103681-422E-4736-84A0-C9EF05C17181}"/>
              </a:ext>
            </a:extLst>
          </p:cNvPr>
          <p:cNvSpPr>
            <a:spLocks noGrp="1"/>
          </p:cNvSpPr>
          <p:nvPr>
            <p:ph type="body" sz="quarter" idx="11"/>
          </p:nvPr>
        </p:nvSpPr>
        <p:spPr>
          <a:xfrm>
            <a:off x="367552" y="1766913"/>
            <a:ext cx="3010992" cy="1720532"/>
          </a:xfrm>
        </p:spPr>
        <p:txBody>
          <a:bodyPr/>
          <a:lstStyle/>
          <a:p>
            <a:r>
              <a:rPr lang="zh-CN" altLang="en-US" b="1" dirty="0">
                <a:latin typeface="Segoe UI Italic" panose="020B0502040204090203" pitchFamily="34" charset="0"/>
                <a:ea typeface="楷体" panose="02010609060101010101" pitchFamily="49" charset="-122"/>
                <a:sym typeface="Segoe UI Italic" panose="020B0502040204090203" pitchFamily="34" charset="0"/>
              </a:rPr>
              <a:t>暑期学习知识分享</a:t>
            </a:r>
            <a:endParaRPr lang="en-US" altLang="zh-CN" b="1" dirty="0">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8" name="矩形 7">
            <a:extLst>
              <a:ext uri="{FF2B5EF4-FFF2-40B4-BE49-F238E27FC236}">
                <a16:creationId xmlns:a16="http://schemas.microsoft.com/office/drawing/2014/main" id="{5A66F9B4-BC39-4346-B5E8-8F49EB67EAB7}"/>
              </a:ext>
            </a:extLst>
          </p:cNvPr>
          <p:cNvSpPr/>
          <p:nvPr/>
        </p:nvSpPr>
        <p:spPr>
          <a:xfrm>
            <a:off x="872623" y="3542530"/>
            <a:ext cx="1988642" cy="400110"/>
          </a:xfrm>
          <a:prstGeom prst="rect">
            <a:avLst/>
          </a:prstGeom>
        </p:spPr>
        <p:txBody>
          <a:bodyPr wrap="square" l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2000" dirty="0">
                <a:latin typeface="Segoe UI Italic" panose="020B0502040204090203" pitchFamily="34" charset="0"/>
                <a:ea typeface="楷体" panose="02010609060101010101" pitchFamily="49" charset="-122"/>
                <a:cs typeface="+mn-ea"/>
                <a:sym typeface="Segoe UI Italic" panose="020B0502040204090203" pitchFamily="34" charset="0"/>
              </a:rPr>
              <a:t>介绍</a:t>
            </a:r>
            <a:r>
              <a:rPr kumimoji="0" lang="zh-CN" altLang="en-US" sz="2000" i="0" u="none" strike="noStrike" kern="1200" cap="none" spc="0" normalizeH="0" baseline="0" noProof="0" dirty="0">
                <a:ln>
                  <a:noFill/>
                </a:ln>
                <a:effectLst/>
                <a:uLnTx/>
                <a:uFillTx/>
                <a:latin typeface="Segoe UI Italic" panose="020B0502040204090203" pitchFamily="34" charset="0"/>
                <a:ea typeface="楷体" panose="02010609060101010101" pitchFamily="49" charset="-122"/>
                <a:cs typeface="+mn-ea"/>
                <a:sym typeface="Segoe UI Italic" panose="020B0502040204090203" pitchFamily="34" charset="0"/>
              </a:rPr>
              <a:t>人：</a:t>
            </a:r>
            <a:r>
              <a:rPr lang="zh-CN" altLang="en-US" sz="2000" dirty="0">
                <a:latin typeface="Segoe UI Italic" panose="020B0502040204090203" pitchFamily="34" charset="0"/>
                <a:ea typeface="楷体" panose="02010609060101010101" pitchFamily="49" charset="-122"/>
                <a:cs typeface="+mn-ea"/>
                <a:sym typeface="Segoe UI Italic" panose="020B0502040204090203" pitchFamily="34" charset="0"/>
              </a:rPr>
              <a:t>邝晔旸</a:t>
            </a:r>
            <a:endParaRPr kumimoji="0" lang="zh-CN" altLang="en-US" sz="2000" i="0" u="none" strike="noStrike" kern="1200" cap="none" spc="0" normalizeH="0" baseline="0" noProof="0" dirty="0">
              <a:ln>
                <a:noFill/>
              </a:ln>
              <a:effectLst/>
              <a:uLnTx/>
              <a:uFillTx/>
              <a:latin typeface="Segoe UI Italic" panose="020B0502040204090203" pitchFamily="34" charset="0"/>
              <a:ea typeface="楷体" panose="02010609060101010101" pitchFamily="49" charset="-122"/>
              <a:cs typeface="+mn-ea"/>
              <a:sym typeface="Segoe UI Italic" panose="020B0502040204090203" pitchFamily="34" charset="0"/>
            </a:endParaRPr>
          </a:p>
        </p:txBody>
      </p:sp>
      <p:sp>
        <p:nvSpPr>
          <p:cNvPr id="10" name="矩形 9">
            <a:extLst>
              <a:ext uri="{FF2B5EF4-FFF2-40B4-BE49-F238E27FC236}">
                <a16:creationId xmlns:a16="http://schemas.microsoft.com/office/drawing/2014/main" id="{DA7F56AF-D8D3-4A62-847E-AAA7156A83BD}"/>
              </a:ext>
            </a:extLst>
          </p:cNvPr>
          <p:cNvSpPr/>
          <p:nvPr/>
        </p:nvSpPr>
        <p:spPr>
          <a:xfrm>
            <a:off x="512231" y="4094009"/>
            <a:ext cx="2709426" cy="400110"/>
          </a:xfrm>
          <a:prstGeom prst="rect">
            <a:avLst/>
          </a:prstGeom>
        </p:spPr>
        <p:txBody>
          <a:bodyPr wrap="square" l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i="0" u="none" strike="noStrike" kern="1200" cap="none" spc="0" normalizeH="0" baseline="0" noProof="0" dirty="0">
                <a:ln>
                  <a:noFill/>
                </a:ln>
                <a:effectLst/>
                <a:uLnTx/>
                <a:uFillTx/>
                <a:latin typeface="Segoe UI Italic" panose="020B0502040204090203" pitchFamily="34" charset="0"/>
                <a:ea typeface="楷体" panose="02010609060101010101" pitchFamily="49" charset="-122"/>
                <a:cs typeface="+mn-ea"/>
                <a:sym typeface="Segoe UI Italic" panose="020B0502040204090203" pitchFamily="34" charset="0"/>
              </a:rPr>
              <a:t>介绍日期：</a:t>
            </a:r>
            <a:r>
              <a:rPr lang="en-US" altLang="zh-CN" sz="2000" dirty="0">
                <a:latin typeface="Segoe UI Italic" panose="020B0502040204090203" pitchFamily="34" charset="0"/>
                <a:ea typeface="楷体" panose="02010609060101010101" pitchFamily="49" charset="-122"/>
                <a:cs typeface="+mn-ea"/>
                <a:sym typeface="Segoe UI Italic" panose="020B0502040204090203" pitchFamily="34" charset="0"/>
              </a:rPr>
              <a:t>2022/9/19</a:t>
            </a:r>
            <a:endParaRPr kumimoji="0" lang="zh-CN" altLang="en-US" sz="2000" i="0" u="none" strike="noStrike" kern="1200" cap="none" spc="0" normalizeH="0" baseline="0" noProof="0" dirty="0">
              <a:ln>
                <a:noFill/>
              </a:ln>
              <a:effectLst/>
              <a:uLnTx/>
              <a:uFillTx/>
              <a:latin typeface="Segoe UI Italic" panose="020B0502040204090203" pitchFamily="34" charset="0"/>
              <a:ea typeface="楷体" panose="02010609060101010101" pitchFamily="49" charset="-122"/>
              <a:cs typeface="+mn-ea"/>
              <a:sym typeface="Segoe UI Italic" panose="020B0502040204090203" pitchFamily="34" charset="0"/>
            </a:endParaRPr>
          </a:p>
        </p:txBody>
      </p:sp>
      <p:pic>
        <p:nvPicPr>
          <p:cNvPr id="6" name="图片 5">
            <a:extLst>
              <a:ext uri="{FF2B5EF4-FFF2-40B4-BE49-F238E27FC236}">
                <a16:creationId xmlns:a16="http://schemas.microsoft.com/office/drawing/2014/main" id="{2070BBE0-2D9B-4607-A631-5DE95D785041}"/>
              </a:ext>
            </a:extLst>
          </p:cNvPr>
          <p:cNvPicPr>
            <a:picLocks noChangeAspect="1"/>
          </p:cNvPicPr>
          <p:nvPr/>
        </p:nvPicPr>
        <p:blipFill>
          <a:blip r:embed="rId4"/>
          <a:stretch>
            <a:fillRect/>
          </a:stretch>
        </p:blipFill>
        <p:spPr>
          <a:xfrm>
            <a:off x="582374" y="536131"/>
            <a:ext cx="2647969" cy="847731"/>
          </a:xfrm>
          <a:prstGeom prst="rect">
            <a:avLst/>
          </a:prstGeom>
        </p:spPr>
      </p:pic>
      <p:grpSp>
        <p:nvGrpSpPr>
          <p:cNvPr id="17" name="组合 16">
            <a:extLst>
              <a:ext uri="{FF2B5EF4-FFF2-40B4-BE49-F238E27FC236}">
                <a16:creationId xmlns:a16="http://schemas.microsoft.com/office/drawing/2014/main" id="{DF771C5E-2DB1-4D22-B04E-F1BAE73270B7}"/>
              </a:ext>
            </a:extLst>
          </p:cNvPr>
          <p:cNvGrpSpPr/>
          <p:nvPr/>
        </p:nvGrpSpPr>
        <p:grpSpPr>
          <a:xfrm>
            <a:off x="3526744" y="830144"/>
            <a:ext cx="8665256" cy="5197712"/>
            <a:chOff x="3526744" y="317535"/>
            <a:chExt cx="8665256" cy="5197712"/>
          </a:xfrm>
        </p:grpSpPr>
        <p:sp>
          <p:nvSpPr>
            <p:cNvPr id="4" name="AutoShape 2">
              <a:extLst>
                <a:ext uri="{FF2B5EF4-FFF2-40B4-BE49-F238E27FC236}">
                  <a16:creationId xmlns:a16="http://schemas.microsoft.com/office/drawing/2014/main" id="{66967CB2-8A71-4237-9710-CB75B8907847}"/>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5" name="AutoShape 4">
              <a:extLst>
                <a:ext uri="{FF2B5EF4-FFF2-40B4-BE49-F238E27FC236}">
                  <a16:creationId xmlns:a16="http://schemas.microsoft.com/office/drawing/2014/main" id="{51265FED-3B06-47D9-A486-6F59783E1238}"/>
                </a:ext>
              </a:extLst>
            </p:cNvPr>
            <p:cNvSpPr>
              <a:spLocks noChangeAspect="1" noChangeArrowheads="1"/>
            </p:cNvSpPr>
            <p:nvPr/>
          </p:nvSpPr>
          <p:spPr bwMode="auto">
            <a:xfrm>
              <a:off x="6096000" y="3429000"/>
              <a:ext cx="1595718" cy="159571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latin typeface="Segoe UI Italic" panose="020B0502040204090203" pitchFamily="34" charset="0"/>
                <a:ea typeface="楷体" panose="02010609060101010101" pitchFamily="49" charset="-122"/>
                <a:sym typeface="Segoe UI Italic" panose="020B0502040204090203" pitchFamily="34" charset="0"/>
              </a:endParaRPr>
            </a:p>
          </p:txBody>
        </p:sp>
        <p:pic>
          <p:nvPicPr>
            <p:cNvPr id="16" name="图片 15">
              <a:extLst>
                <a:ext uri="{FF2B5EF4-FFF2-40B4-BE49-F238E27FC236}">
                  <a16:creationId xmlns:a16="http://schemas.microsoft.com/office/drawing/2014/main" id="{6E970E40-3E14-44C4-8C1A-84F84DB7053D}"/>
                </a:ext>
              </a:extLst>
            </p:cNvPr>
            <p:cNvPicPr>
              <a:picLocks noChangeAspect="1"/>
            </p:cNvPicPr>
            <p:nvPr/>
          </p:nvPicPr>
          <p:blipFill>
            <a:blip r:embed="rId5"/>
            <a:stretch>
              <a:fillRect/>
            </a:stretch>
          </p:blipFill>
          <p:spPr>
            <a:xfrm>
              <a:off x="3526744" y="2054686"/>
              <a:ext cx="4332628" cy="3363774"/>
            </a:xfrm>
            <a:prstGeom prst="rect">
              <a:avLst/>
            </a:prstGeom>
          </p:spPr>
        </p:pic>
        <p:pic>
          <p:nvPicPr>
            <p:cNvPr id="18" name="图片 17">
              <a:extLst>
                <a:ext uri="{FF2B5EF4-FFF2-40B4-BE49-F238E27FC236}">
                  <a16:creationId xmlns:a16="http://schemas.microsoft.com/office/drawing/2014/main" id="{EE11E7B9-AFB1-4D22-B66A-6556AC343F5E}"/>
                </a:ext>
              </a:extLst>
            </p:cNvPr>
            <p:cNvPicPr>
              <a:picLocks noChangeAspect="1"/>
            </p:cNvPicPr>
            <p:nvPr/>
          </p:nvPicPr>
          <p:blipFill>
            <a:blip r:embed="rId6"/>
            <a:stretch>
              <a:fillRect/>
            </a:stretch>
          </p:blipFill>
          <p:spPr>
            <a:xfrm>
              <a:off x="7859372" y="1957898"/>
              <a:ext cx="4332628" cy="3557349"/>
            </a:xfrm>
            <a:prstGeom prst="rect">
              <a:avLst/>
            </a:prstGeom>
          </p:spPr>
        </p:pic>
        <p:pic>
          <p:nvPicPr>
            <p:cNvPr id="11" name="图片 10">
              <a:extLst>
                <a:ext uri="{FF2B5EF4-FFF2-40B4-BE49-F238E27FC236}">
                  <a16:creationId xmlns:a16="http://schemas.microsoft.com/office/drawing/2014/main" id="{25032F0E-D73B-448A-8F07-789A8BB8CA94}"/>
                </a:ext>
              </a:extLst>
            </p:cNvPr>
            <p:cNvPicPr>
              <a:picLocks noChangeAspect="1"/>
            </p:cNvPicPr>
            <p:nvPr/>
          </p:nvPicPr>
          <p:blipFill>
            <a:blip r:embed="rId7"/>
            <a:stretch>
              <a:fillRect/>
            </a:stretch>
          </p:blipFill>
          <p:spPr>
            <a:xfrm>
              <a:off x="3907771" y="402505"/>
              <a:ext cx="3570574" cy="1400895"/>
            </a:xfrm>
            <a:prstGeom prst="rect">
              <a:avLst/>
            </a:prstGeom>
          </p:spPr>
        </p:pic>
        <p:pic>
          <p:nvPicPr>
            <p:cNvPr id="13" name="图片 12">
              <a:extLst>
                <a:ext uri="{FF2B5EF4-FFF2-40B4-BE49-F238E27FC236}">
                  <a16:creationId xmlns:a16="http://schemas.microsoft.com/office/drawing/2014/main" id="{95BD84C2-B160-425F-B0DD-C861D802DF13}"/>
                </a:ext>
              </a:extLst>
            </p:cNvPr>
            <p:cNvPicPr>
              <a:picLocks noChangeAspect="1"/>
            </p:cNvPicPr>
            <p:nvPr/>
          </p:nvPicPr>
          <p:blipFill>
            <a:blip r:embed="rId8"/>
            <a:stretch>
              <a:fillRect/>
            </a:stretch>
          </p:blipFill>
          <p:spPr>
            <a:xfrm>
              <a:off x="8155773" y="317535"/>
              <a:ext cx="3576924" cy="1570834"/>
            </a:xfrm>
            <a:prstGeom prst="rect">
              <a:avLst/>
            </a:prstGeom>
          </p:spPr>
        </p:pic>
      </p:grpSp>
    </p:spTree>
    <p:custDataLst>
      <p:tags r:id="rId1"/>
    </p:custDataLst>
    <p:extLst>
      <p:ext uri="{BB962C8B-B14F-4D97-AF65-F5344CB8AC3E}">
        <p14:creationId xmlns:p14="http://schemas.microsoft.com/office/powerpoint/2010/main" val="30522697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 name="iṣḷiďé">
            <a:extLst>
              <a:ext uri="{FF2B5EF4-FFF2-40B4-BE49-F238E27FC236}">
                <a16:creationId xmlns:a16="http://schemas.microsoft.com/office/drawing/2014/main" id="{8BA23796-9A78-4525-8C4E-0397D98CFE61}"/>
              </a:ext>
            </a:extLst>
          </p:cNvPr>
          <p:cNvSpPr txBox="1"/>
          <p:nvPr/>
        </p:nvSpPr>
        <p:spPr>
          <a:xfrm>
            <a:off x="7410255" y="2911857"/>
            <a:ext cx="1344777" cy="779031"/>
          </a:xfrm>
          <a:prstGeom prst="rect">
            <a:avLst/>
          </a:prstGeom>
          <a:noFill/>
          <a:ln>
            <a:noFill/>
          </a:ln>
        </p:spPr>
        <p:txBody>
          <a:bodyPr wrap="square" lIns="91440" tIns="45720" rIns="91440" bIns="45720" anchor="ctr" anchorCtr="0">
            <a:spAutoFit/>
          </a:bodyPr>
          <a:lstStyle/>
          <a:p>
            <a:pPr>
              <a:buSzPct val="25000"/>
            </a:pPr>
            <a:r>
              <a:rPr lang="zh-CN" altLang="en-US" sz="4400" b="1" dirty="0">
                <a:latin typeface="Segoe UI Italic" panose="020B0502040204090203" pitchFamily="34" charset="0"/>
                <a:ea typeface="楷体" panose="02010609060101010101" pitchFamily="49" charset="-122"/>
                <a:sym typeface="Segoe UI Italic" panose="020B0502040204090203" pitchFamily="34" charset="0"/>
              </a:rPr>
              <a:t>目录</a:t>
            </a:r>
            <a:endParaRPr lang="en-US" altLang="zh-CN" sz="4400" b="1" dirty="0">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72" name="íṣḷîďé">
            <a:extLst>
              <a:ext uri="{FF2B5EF4-FFF2-40B4-BE49-F238E27FC236}">
                <a16:creationId xmlns:a16="http://schemas.microsoft.com/office/drawing/2014/main" id="{69F92053-6A04-4B25-BB27-CF1E2D6FC598}"/>
              </a:ext>
            </a:extLst>
          </p:cNvPr>
          <p:cNvSpPr/>
          <p:nvPr/>
        </p:nvSpPr>
        <p:spPr>
          <a:xfrm flipH="1">
            <a:off x="4210571" y="796021"/>
            <a:ext cx="7744147" cy="2115836"/>
          </a:xfrm>
          <a:prstGeom prst="rect">
            <a:avLst/>
          </a:prstGeom>
          <a:ln>
            <a:noFill/>
          </a:ln>
        </p:spPr>
        <p:txBody>
          <a:bodyPr wrap="square" lIns="91440" tIns="45720" rIns="91440" bIns="45720" anchor="t">
            <a:spAutoFit/>
          </a:bodyPr>
          <a:lstStyle/>
          <a:p>
            <a:pPr defTabSz="913765">
              <a:lnSpc>
                <a:spcPct val="150000"/>
              </a:lnSpc>
              <a:buSzPct val="25000"/>
              <a:defRPr/>
            </a:pPr>
            <a:r>
              <a:rPr lang="zh-CN" altLang="en-US" dirty="0">
                <a:latin typeface="Segoe UI Italic" panose="020B0502040204090203" pitchFamily="34" charset="0"/>
                <a:ea typeface="楷体" panose="02010609060101010101" pitchFamily="49" charset="-122"/>
                <a:sym typeface="Segoe UI Italic" panose="020B0502040204090203" pitchFamily="34" charset="0"/>
              </a:rPr>
              <a:t>    近年来，机器学习</a:t>
            </a:r>
            <a:r>
              <a:rPr lang="en-US" altLang="zh-CN" dirty="0">
                <a:latin typeface="Segoe UI Italic" panose="020B0502040204090203" pitchFamily="34" charset="0"/>
                <a:ea typeface="楷体" panose="02010609060101010101" pitchFamily="49" charset="-122"/>
                <a:sym typeface="Segoe UI Italic" panose="020B0502040204090203" pitchFamily="34" charset="0"/>
              </a:rPr>
              <a:t>(ML)</a:t>
            </a:r>
            <a:r>
              <a:rPr lang="zh-CN" altLang="en-US" dirty="0">
                <a:latin typeface="Segoe UI Italic" panose="020B0502040204090203" pitchFamily="34" charset="0"/>
                <a:ea typeface="楷体" panose="02010609060101010101" pitchFamily="49" charset="-122"/>
                <a:sym typeface="Segoe UI Italic" panose="020B0502040204090203" pitchFamily="34" charset="0"/>
              </a:rPr>
              <a:t>方法在地震学中得到了广泛应用。当数据数量很大</a:t>
            </a:r>
            <a:r>
              <a:rPr lang="en-US" altLang="zh-CN" dirty="0">
                <a:latin typeface="Segoe UI Italic" panose="020B0502040204090203" pitchFamily="34" charset="0"/>
                <a:ea typeface="楷体" panose="02010609060101010101" pitchFamily="49" charset="-122"/>
                <a:sym typeface="Segoe UI Italic" panose="020B0502040204090203" pitchFamily="34" charset="0"/>
              </a:rPr>
              <a:t>(»</a:t>
            </a:r>
            <a:r>
              <a:rPr lang="zh-CN" altLang="en-US" dirty="0">
                <a:latin typeface="Segoe UI Italic" panose="020B0502040204090203" pitchFamily="34" charset="0"/>
                <a:ea typeface="楷体" panose="02010609060101010101" pitchFamily="49" charset="-122"/>
                <a:sym typeface="Segoe UI Italic" panose="020B0502040204090203" pitchFamily="34" charset="0"/>
              </a:rPr>
              <a:t>数百万例</a:t>
            </a:r>
            <a:r>
              <a:rPr lang="en-US" altLang="zh-CN" dirty="0">
                <a:latin typeface="Segoe UI Italic" panose="020B0502040204090203" pitchFamily="34" charset="0"/>
                <a:ea typeface="楷体" panose="02010609060101010101" pitchFamily="49" charset="-122"/>
                <a:sym typeface="Segoe UI Italic" panose="020B0502040204090203" pitchFamily="34" charset="0"/>
              </a:rPr>
              <a:t>)</a:t>
            </a:r>
            <a:r>
              <a:rPr lang="zh-CN" altLang="en-US" dirty="0">
                <a:latin typeface="Segoe UI Italic" panose="020B0502040204090203" pitchFamily="34" charset="0"/>
                <a:ea typeface="楷体" panose="02010609060101010101" pitchFamily="49" charset="-122"/>
                <a:sym typeface="Segoe UI Italic" panose="020B0502040204090203" pitchFamily="34" charset="0"/>
              </a:rPr>
              <a:t>时，这些技术有效推断大型数据集的统计属性的能力通常比传统技术提供了显著的改进。能够完成整个地震学任务，例如</a:t>
            </a:r>
            <a:r>
              <a:rPr lang="en-US" altLang="zh-CN" dirty="0">
                <a:latin typeface="Segoe UI Italic" panose="020B0502040204090203" pitchFamily="34" charset="0"/>
                <a:ea typeface="楷体" panose="02010609060101010101" pitchFamily="49" charset="-122"/>
                <a:sym typeface="Segoe UI Italic" panose="020B0502040204090203" pitchFamily="34" charset="0"/>
              </a:rPr>
              <a:t>:</a:t>
            </a:r>
            <a:r>
              <a:rPr lang="zh-CN" altLang="en-US" dirty="0">
                <a:latin typeface="Segoe UI Italic" panose="020B0502040204090203" pitchFamily="34" charset="0"/>
                <a:ea typeface="楷体" panose="02010609060101010101" pitchFamily="49" charset="-122"/>
                <a:sym typeface="Segoe UI Italic" panose="020B0502040204090203" pitchFamily="34" charset="0"/>
              </a:rPr>
              <a:t>地震采集和探测、震级和震源性质估计、地面运动预测、震源确定</a:t>
            </a:r>
            <a:r>
              <a:rPr lang="en-US" altLang="zh-CN" dirty="0">
                <a:latin typeface="Segoe UI Italic" panose="020B0502040204090203" pitchFamily="34" charset="0"/>
                <a:ea typeface="楷体" panose="02010609060101010101" pitchFamily="49" charset="-122"/>
                <a:sym typeface="Segoe UI Italic" panose="020B0502040204090203" pitchFamily="34" charset="0"/>
              </a:rPr>
              <a:t>;</a:t>
            </a:r>
            <a:r>
              <a:rPr lang="zh-CN" altLang="en-US" dirty="0">
                <a:latin typeface="Segoe UI Italic" panose="020B0502040204090203" pitchFamily="34" charset="0"/>
                <a:ea typeface="楷体" panose="02010609060101010101" pitchFamily="49" charset="-122"/>
                <a:sym typeface="Segoe UI Italic" panose="020B0502040204090203" pitchFamily="34" charset="0"/>
              </a:rPr>
              <a:t>此外，随着这些技术在地震学中被进一步采用，许多模型正在涌现。</a:t>
            </a:r>
            <a:endParaRPr kumimoji="0" lang="en-US" altLang="zh-CN" b="0" i="0" u="none" strike="noStrike" kern="1200" cap="none" spc="0" normalizeH="0" baseline="0" noProof="0" dirty="0">
              <a:ln>
                <a:noFill/>
              </a:ln>
              <a:effectLst/>
              <a:uLnTx/>
              <a:uFillTx/>
              <a:latin typeface="Segoe UI Italic" panose="020B0502040204090203" pitchFamily="34" charset="0"/>
              <a:ea typeface="楷体" panose="02010609060101010101" pitchFamily="49" charset="-122"/>
              <a:sym typeface="Segoe UI Italic" panose="020B0502040204090203" pitchFamily="34" charset="0"/>
            </a:endParaRPr>
          </a:p>
        </p:txBody>
      </p:sp>
      <p:grpSp>
        <p:nvGrpSpPr>
          <p:cNvPr id="73" name="ïsliḑê">
            <a:extLst>
              <a:ext uri="{FF2B5EF4-FFF2-40B4-BE49-F238E27FC236}">
                <a16:creationId xmlns:a16="http://schemas.microsoft.com/office/drawing/2014/main" id="{C6282DFE-6C1C-436D-9BCA-14C430D99DEC}"/>
              </a:ext>
            </a:extLst>
          </p:cNvPr>
          <p:cNvGrpSpPr/>
          <p:nvPr/>
        </p:nvGrpSpPr>
        <p:grpSpPr>
          <a:xfrm>
            <a:off x="6603568" y="4873839"/>
            <a:ext cx="2958149" cy="646331"/>
            <a:chOff x="4816763" y="3749205"/>
            <a:chExt cx="2932388" cy="638375"/>
          </a:xfrm>
        </p:grpSpPr>
        <p:sp>
          <p:nvSpPr>
            <p:cNvPr id="84" name="îŝḷîḓe">
              <a:extLst>
                <a:ext uri="{FF2B5EF4-FFF2-40B4-BE49-F238E27FC236}">
                  <a16:creationId xmlns:a16="http://schemas.microsoft.com/office/drawing/2014/main" id="{A4042AC8-23AB-43E9-9A2F-CA88D2D04842}"/>
                </a:ext>
              </a:extLst>
            </p:cNvPr>
            <p:cNvSpPr txBox="1"/>
            <p:nvPr/>
          </p:nvSpPr>
          <p:spPr>
            <a:xfrm>
              <a:off x="5735953" y="3828966"/>
              <a:ext cx="2013198" cy="476071"/>
            </a:xfrm>
            <a:prstGeom prst="roundRect">
              <a:avLst>
                <a:gd name="adj" fmla="val 50000"/>
              </a:avLst>
            </a:prstGeom>
            <a:solidFill>
              <a:schemeClr val="accent4">
                <a:lumMod val="20000"/>
                <a:lumOff val="80000"/>
              </a:schemeClr>
            </a:solidFill>
            <a:ln w="12700" cap="flat">
              <a:noFill/>
              <a:prstDash val="solid"/>
              <a:miter/>
            </a:ln>
            <a:effectLst>
              <a:outerShdw blurRad="127000" dist="63500" dir="2700000" algn="tl" rotWithShape="0">
                <a:schemeClr val="accent4">
                  <a:alpha val="40000"/>
                </a:schemeClr>
              </a:outerShdw>
            </a:effectLst>
          </p:spPr>
          <p:txBody>
            <a:bodyPr rtlCol="0" anchor="ctr"/>
            <a:lstStyle>
              <a:defPPr>
                <a:defRPr lang="zh-CN"/>
              </a:defPPr>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具体程序介绍</a:t>
              </a:r>
              <a:endPar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85" name="íṣ1iḍé">
              <a:extLst>
                <a:ext uri="{FF2B5EF4-FFF2-40B4-BE49-F238E27FC236}">
                  <a16:creationId xmlns:a16="http://schemas.microsoft.com/office/drawing/2014/main" id="{76780F24-5A02-4A2E-9178-72CAE50B299E}"/>
                </a:ext>
              </a:extLst>
            </p:cNvPr>
            <p:cNvSpPr txBox="1"/>
            <p:nvPr/>
          </p:nvSpPr>
          <p:spPr>
            <a:xfrm>
              <a:off x="4816763" y="3749205"/>
              <a:ext cx="775772" cy="638375"/>
            </a:xfrm>
            <a:prstGeom prst="rect">
              <a:avLst/>
            </a:prstGeom>
            <a:noFill/>
          </p:spPr>
          <p:txBody>
            <a:bodyPr wrap="none" rtlCol="0">
              <a:spAutoFit/>
            </a:bodyPr>
            <a:lstStyle/>
            <a:p>
              <a:r>
                <a:rPr lang="en-US" altLang="zh-CN" sz="3600" b="1" i="1" dirty="0">
                  <a:solidFill>
                    <a:schemeClr val="accent4"/>
                  </a:solidFill>
                  <a:latin typeface="Segoe UI Italic" panose="020B0502040204090203" pitchFamily="34" charset="0"/>
                  <a:ea typeface="楷体" panose="02010609060101010101" pitchFamily="49" charset="-122"/>
                  <a:sym typeface="Segoe UI Italic" panose="020B0502040204090203" pitchFamily="34" charset="0"/>
                </a:rPr>
                <a:t>02.</a:t>
              </a:r>
              <a:endParaRPr lang="zh-CN" altLang="en-US" sz="3600" b="1" i="1" dirty="0">
                <a:solidFill>
                  <a:schemeClr val="accent4"/>
                </a:solidFill>
                <a:latin typeface="Segoe UI Italic" panose="020B0502040204090203" pitchFamily="34" charset="0"/>
                <a:ea typeface="楷体" panose="02010609060101010101" pitchFamily="49" charset="-122"/>
                <a:sym typeface="Segoe UI Italic" panose="020B0502040204090203" pitchFamily="34" charset="0"/>
              </a:endParaRPr>
            </a:p>
          </p:txBody>
        </p:sp>
      </p:grpSp>
      <p:grpSp>
        <p:nvGrpSpPr>
          <p:cNvPr id="75" name="ïṥḷídê">
            <a:extLst>
              <a:ext uri="{FF2B5EF4-FFF2-40B4-BE49-F238E27FC236}">
                <a16:creationId xmlns:a16="http://schemas.microsoft.com/office/drawing/2014/main" id="{A81A24D6-E7D6-4D9F-8BA7-59A94D78D116}"/>
              </a:ext>
            </a:extLst>
          </p:cNvPr>
          <p:cNvGrpSpPr>
            <a:grpSpLocks/>
          </p:cNvGrpSpPr>
          <p:nvPr/>
        </p:nvGrpSpPr>
        <p:grpSpPr>
          <a:xfrm>
            <a:off x="6603568" y="3690888"/>
            <a:ext cx="2958149" cy="646331"/>
            <a:chOff x="4707399" y="5415579"/>
            <a:chExt cx="2932387" cy="638375"/>
          </a:xfrm>
        </p:grpSpPr>
        <p:sp>
          <p:nvSpPr>
            <p:cNvPr id="80" name="íśḻîḓè">
              <a:extLst>
                <a:ext uri="{FF2B5EF4-FFF2-40B4-BE49-F238E27FC236}">
                  <a16:creationId xmlns:a16="http://schemas.microsoft.com/office/drawing/2014/main" id="{B19D49E5-4A97-4B6D-8133-FBB4868060E8}"/>
                </a:ext>
              </a:extLst>
            </p:cNvPr>
            <p:cNvSpPr txBox="1"/>
            <p:nvPr/>
          </p:nvSpPr>
          <p:spPr>
            <a:xfrm>
              <a:off x="5626588" y="5495340"/>
              <a:ext cx="2013198" cy="476071"/>
            </a:xfrm>
            <a:prstGeom prst="roundRect">
              <a:avLst>
                <a:gd name="adj" fmla="val 50000"/>
              </a:avLst>
            </a:prstGeom>
            <a:solidFill>
              <a:schemeClr val="accent6">
                <a:lumMod val="20000"/>
                <a:lumOff val="80000"/>
              </a:schemeClr>
            </a:solidFill>
            <a:ln w="12700" cap="flat">
              <a:noFill/>
              <a:prstDash val="solid"/>
              <a:miter/>
            </a:ln>
            <a:effectLst>
              <a:outerShdw blurRad="127000" dist="63500" dir="2700000" algn="tl" rotWithShape="0">
                <a:schemeClr val="accent6">
                  <a:alpha val="40000"/>
                </a:schemeClr>
              </a:outerShdw>
            </a:effectLst>
          </p:spPr>
          <p:txBody>
            <a:bodyPr rtlCol="0" anchor="ctr"/>
            <a:lstStyle>
              <a:defPPr>
                <a:defRPr lang="zh-CN"/>
              </a:defPPr>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相关背景介绍</a:t>
              </a:r>
              <a:endPar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81" name="í$liḓé">
              <a:extLst>
                <a:ext uri="{FF2B5EF4-FFF2-40B4-BE49-F238E27FC236}">
                  <a16:creationId xmlns:a16="http://schemas.microsoft.com/office/drawing/2014/main" id="{49A3719C-DEFF-4979-970A-34D194DB5AD9}"/>
                </a:ext>
              </a:extLst>
            </p:cNvPr>
            <p:cNvSpPr txBox="1"/>
            <p:nvPr/>
          </p:nvSpPr>
          <p:spPr>
            <a:xfrm>
              <a:off x="4707399" y="5415579"/>
              <a:ext cx="775772" cy="638375"/>
            </a:xfrm>
            <a:prstGeom prst="rect">
              <a:avLst/>
            </a:prstGeom>
            <a:noFill/>
          </p:spPr>
          <p:txBody>
            <a:bodyPr wrap="none" rtlCol="0">
              <a:spAutoFit/>
            </a:bodyPr>
            <a:lstStyle>
              <a:defPPr>
                <a:defRPr lang="zh-CN"/>
              </a:defPPr>
              <a:lvl1pPr>
                <a:defRPr sz="3600" b="1" i="1">
                  <a:solidFill>
                    <a:schemeClr val="accent4"/>
                  </a:solidFill>
                </a:defRPr>
              </a:lvl1pPr>
            </a:lstStyle>
            <a:p>
              <a:r>
                <a:rPr lang="en-US" altLang="zh-CN" dirty="0">
                  <a:solidFill>
                    <a:schemeClr val="accent6"/>
                  </a:solidFill>
                  <a:latin typeface="Segoe UI Italic" panose="020B0502040204090203" pitchFamily="34" charset="0"/>
                  <a:ea typeface="楷体" panose="02010609060101010101" pitchFamily="49" charset="-122"/>
                  <a:sym typeface="Segoe UI Italic" panose="020B0502040204090203" pitchFamily="34" charset="0"/>
                </a:rPr>
                <a:t>01.</a:t>
              </a:r>
              <a:endParaRPr lang="zh-CN" altLang="en-US" dirty="0">
                <a:solidFill>
                  <a:schemeClr val="accent6"/>
                </a:solidFill>
                <a:latin typeface="Segoe UI Italic" panose="020B0502040204090203" pitchFamily="34" charset="0"/>
                <a:ea typeface="楷体" panose="02010609060101010101" pitchFamily="49" charset="-122"/>
                <a:sym typeface="Segoe UI Italic" panose="020B0502040204090203" pitchFamily="34" charset="0"/>
              </a:endParaRPr>
            </a:p>
          </p:txBody>
        </p:sp>
      </p:grpSp>
      <p:pic>
        <p:nvPicPr>
          <p:cNvPr id="86" name="图片 85">
            <a:extLst>
              <a:ext uri="{FF2B5EF4-FFF2-40B4-BE49-F238E27FC236}">
                <a16:creationId xmlns:a16="http://schemas.microsoft.com/office/drawing/2014/main" id="{165B10C0-997B-4295-B046-D7E536844954}"/>
              </a:ext>
            </a:extLst>
          </p:cNvPr>
          <p:cNvPicPr>
            <a:picLocks noChangeAspect="1"/>
          </p:cNvPicPr>
          <p:nvPr/>
        </p:nvPicPr>
        <p:blipFill>
          <a:blip r:embed="rId4"/>
          <a:stretch>
            <a:fillRect/>
          </a:stretch>
        </p:blipFill>
        <p:spPr>
          <a:xfrm>
            <a:off x="582374" y="536131"/>
            <a:ext cx="2647969" cy="847731"/>
          </a:xfrm>
          <a:prstGeom prst="rect">
            <a:avLst/>
          </a:prstGeom>
        </p:spPr>
      </p:pic>
      <p:pic>
        <p:nvPicPr>
          <p:cNvPr id="56" name="图片 55">
            <a:extLst>
              <a:ext uri="{FF2B5EF4-FFF2-40B4-BE49-F238E27FC236}">
                <a16:creationId xmlns:a16="http://schemas.microsoft.com/office/drawing/2014/main" id="{D324B3EC-297B-42C2-B1FB-DB0B0BAAF325}"/>
              </a:ext>
            </a:extLst>
          </p:cNvPr>
          <p:cNvPicPr>
            <a:picLocks noChangeAspect="1"/>
          </p:cNvPicPr>
          <p:nvPr/>
        </p:nvPicPr>
        <p:blipFill>
          <a:blip r:embed="rId5"/>
          <a:stretch>
            <a:fillRect/>
          </a:stretch>
        </p:blipFill>
        <p:spPr>
          <a:xfrm>
            <a:off x="0" y="1460887"/>
            <a:ext cx="4109357" cy="5417290"/>
          </a:xfrm>
          <a:prstGeom prst="rect">
            <a:avLst/>
          </a:prstGeom>
        </p:spPr>
      </p:pic>
      <p:sp>
        <p:nvSpPr>
          <p:cNvPr id="87" name="iṣḷiďé">
            <a:extLst>
              <a:ext uri="{FF2B5EF4-FFF2-40B4-BE49-F238E27FC236}">
                <a16:creationId xmlns:a16="http://schemas.microsoft.com/office/drawing/2014/main" id="{8A1CCD18-8B6C-411E-A5A9-5F6AAA598573}"/>
              </a:ext>
            </a:extLst>
          </p:cNvPr>
          <p:cNvSpPr txBox="1"/>
          <p:nvPr/>
        </p:nvSpPr>
        <p:spPr>
          <a:xfrm>
            <a:off x="7414413" y="226125"/>
            <a:ext cx="1342237" cy="769441"/>
          </a:xfrm>
          <a:prstGeom prst="rect">
            <a:avLst/>
          </a:prstGeom>
          <a:noFill/>
          <a:ln>
            <a:noFill/>
          </a:ln>
        </p:spPr>
        <p:txBody>
          <a:bodyPr wrap="square" lIns="91440" tIns="45720" rIns="91440" bIns="45720" anchor="ctr" anchorCtr="0">
            <a:spAutoFit/>
          </a:bodyPr>
          <a:lstStyle/>
          <a:p>
            <a:pPr>
              <a:buSzPct val="25000"/>
            </a:pPr>
            <a:r>
              <a:rPr lang="zh-CN" altLang="en-US" sz="4400" b="1" dirty="0">
                <a:latin typeface="Segoe UI Italic" panose="020B0502040204090203" pitchFamily="34" charset="0"/>
                <a:ea typeface="楷体" panose="02010609060101010101" pitchFamily="49" charset="-122"/>
                <a:sym typeface="Segoe UI Italic" panose="020B0502040204090203" pitchFamily="34" charset="0"/>
              </a:rPr>
              <a:t>简述</a:t>
            </a:r>
            <a:endParaRPr lang="en-US" altLang="zh-CN" sz="4400" b="1" dirty="0">
              <a:latin typeface="Segoe UI Italic" panose="020B0502040204090203" pitchFamily="34" charset="0"/>
              <a:ea typeface="楷体" panose="02010609060101010101" pitchFamily="49" charset="-122"/>
              <a:sym typeface="Segoe UI Italic" panose="020B0502040204090203" pitchFamily="34" charset="0"/>
            </a:endParaRPr>
          </a:p>
        </p:txBody>
      </p:sp>
    </p:spTree>
    <p:custDataLst>
      <p:tags r:id="rId1"/>
    </p:custDataLst>
    <p:extLst>
      <p:ext uri="{BB962C8B-B14F-4D97-AF65-F5344CB8AC3E}">
        <p14:creationId xmlns:p14="http://schemas.microsoft.com/office/powerpoint/2010/main" val="15505714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页脚占位符 4">
            <a:extLst>
              <a:ext uri="{FF2B5EF4-FFF2-40B4-BE49-F238E27FC236}">
                <a16:creationId xmlns:a16="http://schemas.microsoft.com/office/drawing/2014/main" id="{61B78963-8D5A-4709-A729-FA8BBD81CE40}"/>
              </a:ext>
            </a:extLst>
          </p:cNvPr>
          <p:cNvSpPr>
            <a:spLocks noGrp="1"/>
          </p:cNvSpPr>
          <p:nvPr>
            <p:ph type="ftr" sz="quarter" idx="11"/>
          </p:nvPr>
        </p:nvSpPr>
        <p:spPr>
          <a:xfrm>
            <a:off x="5329044" y="6546949"/>
            <a:ext cx="2002118" cy="249333"/>
          </a:xfrm>
        </p:spPr>
        <p:txBody>
          <a:bodyPr/>
          <a:lstStyle/>
          <a:p>
            <a:pPr>
              <a:defRPr/>
            </a:pPr>
            <a:r>
              <a:rPr lang="en-US" altLang="zh-CN"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rPr>
              <a:t>Made by </a:t>
            </a:r>
            <a:r>
              <a:rPr lang="en-US" altLang="zh-CN" dirty="0" err="1">
                <a:solidFill>
                  <a:schemeClr val="tx1"/>
                </a:solidFill>
                <a:latin typeface="Segoe UI Italic" panose="020B0502040204090203" pitchFamily="34" charset="0"/>
                <a:ea typeface="楷体" panose="02010609060101010101" pitchFamily="49" charset="-122"/>
                <a:sym typeface="Segoe UI Italic" panose="020B0502040204090203" pitchFamily="34" charset="0"/>
              </a:rPr>
              <a:t>Kiny</a:t>
            </a:r>
            <a:endParaRPr lang="zh-CN" altLang="en-US"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endParaRPr>
          </a:p>
        </p:txBody>
      </p:sp>
      <p:cxnSp>
        <p:nvCxnSpPr>
          <p:cNvPr id="3" name="直接连接符 2">
            <a:extLst>
              <a:ext uri="{FF2B5EF4-FFF2-40B4-BE49-F238E27FC236}">
                <a16:creationId xmlns:a16="http://schemas.microsoft.com/office/drawing/2014/main" id="{3149501B-9F0D-425D-B0B9-FF8E9557972E}"/>
              </a:ext>
            </a:extLst>
          </p:cNvPr>
          <p:cNvCxnSpPr>
            <a:cxnSpLocks/>
          </p:cNvCxnSpPr>
          <p:nvPr/>
        </p:nvCxnSpPr>
        <p:spPr>
          <a:xfrm>
            <a:off x="0" y="640976"/>
            <a:ext cx="12192000"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1" name="íśḻîḓè">
            <a:extLst>
              <a:ext uri="{FF2B5EF4-FFF2-40B4-BE49-F238E27FC236}">
                <a16:creationId xmlns:a16="http://schemas.microsoft.com/office/drawing/2014/main" id="{B9C06D9C-E8B3-423C-B644-05CD091237A0}"/>
              </a:ext>
            </a:extLst>
          </p:cNvPr>
          <p:cNvSpPr txBox="1"/>
          <p:nvPr/>
        </p:nvSpPr>
        <p:spPr>
          <a:xfrm>
            <a:off x="0" y="55368"/>
            <a:ext cx="3149600" cy="482004"/>
          </a:xfrm>
          <a:prstGeom prst="roundRect">
            <a:avLst>
              <a:gd name="adj" fmla="val 50000"/>
            </a:avLst>
          </a:prstGeom>
          <a:solidFill>
            <a:schemeClr val="accent6">
              <a:lumMod val="20000"/>
              <a:lumOff val="80000"/>
            </a:schemeClr>
          </a:solidFill>
          <a:ln w="12700" cap="flat">
            <a:noFill/>
            <a:prstDash val="solid"/>
            <a:miter/>
          </a:ln>
          <a:effectLst>
            <a:outerShdw blurRad="127000" dist="63500" dir="2700000" algn="tl" rotWithShape="0">
              <a:schemeClr val="accent6">
                <a:alpha val="40000"/>
              </a:schemeClr>
            </a:outerShdw>
          </a:effectLst>
        </p:spPr>
        <p:txBody>
          <a:bodyPr rtlCol="0" anchor="ctr"/>
          <a:lstStyle>
            <a:defPPr>
              <a:defRPr lang="zh-CN"/>
            </a:defPPr>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相关背景介绍：</a:t>
            </a:r>
            <a:r>
              <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AI</a:t>
            </a: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基本原理</a:t>
            </a:r>
            <a:endPar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endParaRPr>
          </a:p>
        </p:txBody>
      </p:sp>
      <p:pic>
        <p:nvPicPr>
          <p:cNvPr id="4" name="图片 3">
            <a:extLst>
              <a:ext uri="{FF2B5EF4-FFF2-40B4-BE49-F238E27FC236}">
                <a16:creationId xmlns:a16="http://schemas.microsoft.com/office/drawing/2014/main" id="{2CA8298E-EBBA-4FDB-920D-BBE0F1F232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0838" y="6387559"/>
            <a:ext cx="468206" cy="468206"/>
          </a:xfrm>
          <a:prstGeom prst="rect">
            <a:avLst/>
          </a:prstGeom>
        </p:spPr>
      </p:pic>
      <p:grpSp>
        <p:nvGrpSpPr>
          <p:cNvPr id="10" name="í$lídè">
            <a:extLst>
              <a:ext uri="{FF2B5EF4-FFF2-40B4-BE49-F238E27FC236}">
                <a16:creationId xmlns:a16="http://schemas.microsoft.com/office/drawing/2014/main" id="{088968EC-0D6A-4E08-A1C7-D4A65607AE76}"/>
              </a:ext>
            </a:extLst>
          </p:cNvPr>
          <p:cNvGrpSpPr/>
          <p:nvPr/>
        </p:nvGrpSpPr>
        <p:grpSpPr>
          <a:xfrm>
            <a:off x="7248525" y="1607217"/>
            <a:ext cx="4352420" cy="3654702"/>
            <a:chOff x="7254875" y="1184088"/>
            <a:chExt cx="4352420" cy="754377"/>
          </a:xfrm>
        </p:grpSpPr>
        <p:sp>
          <p:nvSpPr>
            <p:cNvPr id="15" name="iŝ1îḋe">
              <a:extLst>
                <a:ext uri="{FF2B5EF4-FFF2-40B4-BE49-F238E27FC236}">
                  <a16:creationId xmlns:a16="http://schemas.microsoft.com/office/drawing/2014/main" id="{5544E5BD-FCAD-4744-A40F-0D5FC82AF0BC}"/>
                </a:ext>
              </a:extLst>
            </p:cNvPr>
            <p:cNvSpPr txBox="1"/>
            <p:nvPr/>
          </p:nvSpPr>
          <p:spPr>
            <a:xfrm>
              <a:off x="7478073" y="1474363"/>
              <a:ext cx="4129222" cy="171528"/>
            </a:xfrm>
            <a:prstGeom prst="rect">
              <a:avLst/>
            </a:prstGeom>
            <a:noFill/>
          </p:spPr>
          <p:txBody>
            <a:bodyPr wrap="square" rtlCol="0">
              <a:spAutoFit/>
            </a:bodyPr>
            <a:lstStyle/>
            <a:p>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“谛听”训练营</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7</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月</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30</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号下午</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3</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点到</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3</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点半的报告</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16" name="îŝļîḋé">
              <a:extLst>
                <a:ext uri="{FF2B5EF4-FFF2-40B4-BE49-F238E27FC236}">
                  <a16:creationId xmlns:a16="http://schemas.microsoft.com/office/drawing/2014/main" id="{EF50AD59-9B54-4FD1-BE59-5119D82E56E2}"/>
                </a:ext>
              </a:extLst>
            </p:cNvPr>
            <p:cNvSpPr/>
            <p:nvPr/>
          </p:nvSpPr>
          <p:spPr>
            <a:xfrm flipH="1">
              <a:off x="7254875" y="1184088"/>
              <a:ext cx="122104" cy="754377"/>
            </a:xfrm>
            <a:prstGeom prst="roundRect">
              <a:avLst>
                <a:gd name="adj" fmla="val 44900"/>
              </a:avLst>
            </a:prstGeom>
            <a:gradFill>
              <a:gsLst>
                <a:gs pos="0">
                  <a:schemeClr val="accent6">
                    <a:lumMod val="60000"/>
                    <a:lumOff val="40000"/>
                  </a:schemeClr>
                </a:gs>
                <a:gs pos="60000">
                  <a:schemeClr val="accent6"/>
                </a:gs>
              </a:gsLst>
              <a:lin ang="2700000" scaled="0"/>
            </a:gradFill>
            <a:ln w="57150" cap="rnd">
              <a:noFill/>
              <a:prstDash val="solid"/>
              <a:round/>
            </a:ln>
            <a:effectLst>
              <a:outerShdw blurRad="50800" dist="50800" dir="5400000" algn="c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3765"/>
              <a:endParaRPr lang="zh-CN" altLang="en-US" sz="1400" b="1" dirty="0">
                <a:solidFill>
                  <a:schemeClr val="bg1"/>
                </a:solidFill>
                <a:latin typeface="Segoe UI Italic" panose="020B0502040204090203" pitchFamily="34" charset="0"/>
                <a:ea typeface="楷体" panose="02010609060101010101" pitchFamily="49" charset="-122"/>
                <a:sym typeface="Segoe UI Italic" panose="020B0502040204090203" pitchFamily="34" charset="0"/>
              </a:endParaRPr>
            </a:p>
          </p:txBody>
        </p:sp>
      </p:grpSp>
      <p:pic>
        <p:nvPicPr>
          <p:cNvPr id="6" name="图片 5">
            <a:extLst>
              <a:ext uri="{FF2B5EF4-FFF2-40B4-BE49-F238E27FC236}">
                <a16:creationId xmlns:a16="http://schemas.microsoft.com/office/drawing/2014/main" id="{15BC8B0D-4FB9-4E4E-B489-51BCA147A834}"/>
              </a:ext>
            </a:extLst>
          </p:cNvPr>
          <p:cNvPicPr>
            <a:picLocks noChangeAspect="1"/>
          </p:cNvPicPr>
          <p:nvPr/>
        </p:nvPicPr>
        <p:blipFill>
          <a:blip r:embed="rId4"/>
          <a:stretch>
            <a:fillRect/>
          </a:stretch>
        </p:blipFill>
        <p:spPr>
          <a:xfrm>
            <a:off x="0" y="1421623"/>
            <a:ext cx="7147431" cy="4025900"/>
          </a:xfrm>
          <a:prstGeom prst="rect">
            <a:avLst/>
          </a:prstGeom>
        </p:spPr>
      </p:pic>
    </p:spTree>
    <p:custDataLst>
      <p:tags r:id="rId1"/>
    </p:custDataLst>
    <p:extLst>
      <p:ext uri="{BB962C8B-B14F-4D97-AF65-F5344CB8AC3E}">
        <p14:creationId xmlns:p14="http://schemas.microsoft.com/office/powerpoint/2010/main" val="23051514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a:extLst>
              <a:ext uri="{FF2B5EF4-FFF2-40B4-BE49-F238E27FC236}">
                <a16:creationId xmlns:a16="http://schemas.microsoft.com/office/drawing/2014/main" id="{61B78963-8D5A-4709-A729-FA8BBD81CE40}"/>
              </a:ext>
            </a:extLst>
          </p:cNvPr>
          <p:cNvSpPr>
            <a:spLocks noGrp="1"/>
          </p:cNvSpPr>
          <p:nvPr>
            <p:ph type="ftr" sz="quarter" idx="11"/>
          </p:nvPr>
        </p:nvSpPr>
        <p:spPr>
          <a:xfrm>
            <a:off x="5329044" y="6546949"/>
            <a:ext cx="2002118" cy="249333"/>
          </a:xfrm>
        </p:spPr>
        <p:txBody>
          <a:bodyPr/>
          <a:lstStyle/>
          <a:p>
            <a:pPr>
              <a:defRPr/>
            </a:pPr>
            <a:r>
              <a:rPr lang="en-US" altLang="zh-CN"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rPr>
              <a:t>Made by </a:t>
            </a:r>
            <a:r>
              <a:rPr lang="en-US" altLang="zh-CN" dirty="0" err="1">
                <a:solidFill>
                  <a:schemeClr val="tx1"/>
                </a:solidFill>
                <a:latin typeface="Segoe UI Italic" panose="020B0502040204090203" pitchFamily="34" charset="0"/>
                <a:ea typeface="楷体" panose="02010609060101010101" pitchFamily="49" charset="-122"/>
                <a:sym typeface="Segoe UI Italic" panose="020B0502040204090203" pitchFamily="34" charset="0"/>
              </a:rPr>
              <a:t>Kiny</a:t>
            </a:r>
            <a:endParaRPr lang="zh-CN" altLang="en-US"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endParaRPr>
          </a:p>
        </p:txBody>
      </p:sp>
      <p:cxnSp>
        <p:nvCxnSpPr>
          <p:cNvPr id="3" name="直接连接符 2">
            <a:extLst>
              <a:ext uri="{FF2B5EF4-FFF2-40B4-BE49-F238E27FC236}">
                <a16:creationId xmlns:a16="http://schemas.microsoft.com/office/drawing/2014/main" id="{3149501B-9F0D-425D-B0B9-FF8E9557972E}"/>
              </a:ext>
            </a:extLst>
          </p:cNvPr>
          <p:cNvCxnSpPr>
            <a:cxnSpLocks/>
          </p:cNvCxnSpPr>
          <p:nvPr/>
        </p:nvCxnSpPr>
        <p:spPr>
          <a:xfrm>
            <a:off x="0" y="640976"/>
            <a:ext cx="12192000"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1" name="íśḻîḓè">
            <a:extLst>
              <a:ext uri="{FF2B5EF4-FFF2-40B4-BE49-F238E27FC236}">
                <a16:creationId xmlns:a16="http://schemas.microsoft.com/office/drawing/2014/main" id="{B9C06D9C-E8B3-423C-B644-05CD091237A0}"/>
              </a:ext>
            </a:extLst>
          </p:cNvPr>
          <p:cNvSpPr txBox="1"/>
          <p:nvPr/>
        </p:nvSpPr>
        <p:spPr>
          <a:xfrm>
            <a:off x="0" y="55368"/>
            <a:ext cx="3149600" cy="482004"/>
          </a:xfrm>
          <a:prstGeom prst="roundRect">
            <a:avLst>
              <a:gd name="adj" fmla="val 50000"/>
            </a:avLst>
          </a:prstGeom>
          <a:solidFill>
            <a:schemeClr val="accent6">
              <a:lumMod val="20000"/>
              <a:lumOff val="80000"/>
            </a:schemeClr>
          </a:solidFill>
          <a:ln w="12700" cap="flat">
            <a:noFill/>
            <a:prstDash val="solid"/>
            <a:miter/>
          </a:ln>
          <a:effectLst>
            <a:outerShdw blurRad="127000" dist="63500" dir="2700000" algn="tl" rotWithShape="0">
              <a:schemeClr val="accent6">
                <a:alpha val="40000"/>
              </a:schemeClr>
            </a:outerShdw>
          </a:effectLst>
        </p:spPr>
        <p:txBody>
          <a:bodyPr rtlCol="0" anchor="ctr"/>
          <a:lstStyle>
            <a:defPPr>
              <a:defRPr lang="zh-CN"/>
            </a:defPPr>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相关背景介绍：</a:t>
            </a:r>
            <a:r>
              <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AI</a:t>
            </a: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基本原理</a:t>
            </a:r>
            <a:endPar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endParaRPr>
          </a:p>
        </p:txBody>
      </p:sp>
      <p:pic>
        <p:nvPicPr>
          <p:cNvPr id="4" name="图片 3">
            <a:extLst>
              <a:ext uri="{FF2B5EF4-FFF2-40B4-BE49-F238E27FC236}">
                <a16:creationId xmlns:a16="http://schemas.microsoft.com/office/drawing/2014/main" id="{2CA8298E-EBBA-4FDB-920D-BBE0F1F232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0838" y="6387559"/>
            <a:ext cx="468206" cy="468206"/>
          </a:xfrm>
          <a:prstGeom prst="rect">
            <a:avLst/>
          </a:prstGeom>
        </p:spPr>
      </p:pic>
      <p:grpSp>
        <p:nvGrpSpPr>
          <p:cNvPr id="10" name="í$lídè">
            <a:extLst>
              <a:ext uri="{FF2B5EF4-FFF2-40B4-BE49-F238E27FC236}">
                <a16:creationId xmlns:a16="http://schemas.microsoft.com/office/drawing/2014/main" id="{088968EC-0D6A-4E08-A1C7-D4A65607AE76}"/>
              </a:ext>
            </a:extLst>
          </p:cNvPr>
          <p:cNvGrpSpPr/>
          <p:nvPr/>
        </p:nvGrpSpPr>
        <p:grpSpPr>
          <a:xfrm>
            <a:off x="7248525" y="1476265"/>
            <a:ext cx="4346070" cy="3785653"/>
            <a:chOff x="7254875" y="1157058"/>
            <a:chExt cx="4346070" cy="781407"/>
          </a:xfrm>
        </p:grpSpPr>
        <p:sp>
          <p:nvSpPr>
            <p:cNvPr id="15" name="iŝ1îḋe">
              <a:extLst>
                <a:ext uri="{FF2B5EF4-FFF2-40B4-BE49-F238E27FC236}">
                  <a16:creationId xmlns:a16="http://schemas.microsoft.com/office/drawing/2014/main" id="{5544E5BD-FCAD-4744-A40F-0D5FC82AF0BC}"/>
                </a:ext>
              </a:extLst>
            </p:cNvPr>
            <p:cNvSpPr txBox="1"/>
            <p:nvPr/>
          </p:nvSpPr>
          <p:spPr>
            <a:xfrm>
              <a:off x="7471723" y="1157058"/>
              <a:ext cx="4129222" cy="781407"/>
            </a:xfrm>
            <a:prstGeom prst="rect">
              <a:avLst/>
            </a:prstGeom>
            <a:noFill/>
          </p:spPr>
          <p:txBody>
            <a:bodyPr wrap="square" rtlCol="0">
              <a:spAutoFit/>
            </a:bodyPr>
            <a:lstStyle/>
            <a:p>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机器学习的基本步骤</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a:p>
              <a:pPr marL="457200" indent="-457200">
                <a:buFont typeface="+mj-lt"/>
                <a:buAutoNum type="arabicPeriod"/>
              </a:pP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随机初始化模型参数</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a:p>
              <a:pPr marL="457200" indent="-457200">
                <a:buFont typeface="+mj-lt"/>
                <a:buAutoNum type="arabicPeriod"/>
              </a:pP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使用算法（例如反向传播算法：</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BP</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Back </a:t>
              </a:r>
              <a:r>
                <a:rPr lang="en-US" altLang="zh-CN" sz="2400" b="1" dirty="0" err="1">
                  <a:latin typeface="Segoe UI Italic" panose="020B0502040204090203" pitchFamily="34" charset="0"/>
                  <a:ea typeface="楷体" panose="02010609060101010101" pitchFamily="49" charset="-122"/>
                  <a:sym typeface="Segoe UI Italic" panose="020B0502040204090203" pitchFamily="34" charset="0"/>
                </a:rPr>
                <a:t>Propogation</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）处理一批数据以进行优化升级。</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a:p>
              <a:pPr marL="457200" indent="-457200">
                <a:buFont typeface="+mj-lt"/>
                <a:buAutoNum type="arabicPeriod"/>
              </a:pP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更新模型参数</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a:p>
              <a:pPr marL="457200" indent="-457200">
                <a:buFont typeface="+mj-lt"/>
                <a:buAutoNum type="arabicPeriod"/>
              </a:pP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重复迭代</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a:p>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总结：使用一批数据以寻找权重更新的方向</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16" name="îŝļîḋé">
              <a:extLst>
                <a:ext uri="{FF2B5EF4-FFF2-40B4-BE49-F238E27FC236}">
                  <a16:creationId xmlns:a16="http://schemas.microsoft.com/office/drawing/2014/main" id="{EF50AD59-9B54-4FD1-BE59-5119D82E56E2}"/>
                </a:ext>
              </a:extLst>
            </p:cNvPr>
            <p:cNvSpPr/>
            <p:nvPr/>
          </p:nvSpPr>
          <p:spPr>
            <a:xfrm flipH="1">
              <a:off x="7254875" y="1184088"/>
              <a:ext cx="122104" cy="754377"/>
            </a:xfrm>
            <a:prstGeom prst="roundRect">
              <a:avLst>
                <a:gd name="adj" fmla="val 44900"/>
              </a:avLst>
            </a:prstGeom>
            <a:gradFill>
              <a:gsLst>
                <a:gs pos="0">
                  <a:schemeClr val="accent6">
                    <a:lumMod val="60000"/>
                    <a:lumOff val="40000"/>
                  </a:schemeClr>
                </a:gs>
                <a:gs pos="60000">
                  <a:schemeClr val="accent6"/>
                </a:gs>
              </a:gsLst>
              <a:lin ang="2700000" scaled="0"/>
            </a:gradFill>
            <a:ln w="57150" cap="rnd">
              <a:noFill/>
              <a:prstDash val="solid"/>
              <a:round/>
            </a:ln>
            <a:effectLst>
              <a:outerShdw blurRad="50800" dist="50800" dir="5400000" algn="c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3765"/>
              <a:endParaRPr lang="zh-CN" altLang="en-US" sz="1400" b="1" dirty="0">
                <a:solidFill>
                  <a:schemeClr val="bg1"/>
                </a:solidFill>
                <a:latin typeface="Segoe UI Italic" panose="020B0502040204090203" pitchFamily="34" charset="0"/>
                <a:ea typeface="楷体" panose="02010609060101010101" pitchFamily="49" charset="-122"/>
                <a:sym typeface="Segoe UI Italic" panose="020B0502040204090203" pitchFamily="34" charset="0"/>
              </a:endParaRPr>
            </a:p>
          </p:txBody>
        </p:sp>
      </p:grpSp>
      <p:pic>
        <p:nvPicPr>
          <p:cNvPr id="2" name="图片 1">
            <a:extLst>
              <a:ext uri="{FF2B5EF4-FFF2-40B4-BE49-F238E27FC236}">
                <a16:creationId xmlns:a16="http://schemas.microsoft.com/office/drawing/2014/main" id="{0F1B249D-0DF0-43A5-BF46-2984043A6F7D}"/>
              </a:ext>
            </a:extLst>
          </p:cNvPr>
          <p:cNvPicPr>
            <a:picLocks noChangeAspect="1"/>
          </p:cNvPicPr>
          <p:nvPr/>
        </p:nvPicPr>
        <p:blipFill>
          <a:blip r:embed="rId4"/>
          <a:stretch>
            <a:fillRect/>
          </a:stretch>
        </p:blipFill>
        <p:spPr>
          <a:xfrm>
            <a:off x="-5489" y="1501334"/>
            <a:ext cx="7254014" cy="3866479"/>
          </a:xfrm>
          <a:prstGeom prst="rect">
            <a:avLst/>
          </a:prstGeom>
        </p:spPr>
      </p:pic>
    </p:spTree>
    <p:custDataLst>
      <p:tags r:id="rId1"/>
    </p:custDataLst>
    <p:extLst>
      <p:ext uri="{BB962C8B-B14F-4D97-AF65-F5344CB8AC3E}">
        <p14:creationId xmlns:p14="http://schemas.microsoft.com/office/powerpoint/2010/main" val="50524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a:extLst>
              <a:ext uri="{FF2B5EF4-FFF2-40B4-BE49-F238E27FC236}">
                <a16:creationId xmlns:a16="http://schemas.microsoft.com/office/drawing/2014/main" id="{61B78963-8D5A-4709-A729-FA8BBD81CE40}"/>
              </a:ext>
            </a:extLst>
          </p:cNvPr>
          <p:cNvSpPr>
            <a:spLocks noGrp="1"/>
          </p:cNvSpPr>
          <p:nvPr>
            <p:ph type="ftr" sz="quarter" idx="11"/>
          </p:nvPr>
        </p:nvSpPr>
        <p:spPr>
          <a:xfrm>
            <a:off x="5329044" y="6546949"/>
            <a:ext cx="2002118" cy="249333"/>
          </a:xfrm>
        </p:spPr>
        <p:txBody>
          <a:bodyPr/>
          <a:lstStyle/>
          <a:p>
            <a:pPr>
              <a:defRPr/>
            </a:pPr>
            <a:r>
              <a:rPr lang="en-US" altLang="zh-CN"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rPr>
              <a:t>Made by </a:t>
            </a:r>
            <a:r>
              <a:rPr lang="en-US" altLang="zh-CN" dirty="0" err="1">
                <a:solidFill>
                  <a:schemeClr val="tx1"/>
                </a:solidFill>
                <a:latin typeface="Segoe UI Italic" panose="020B0502040204090203" pitchFamily="34" charset="0"/>
                <a:ea typeface="楷体" panose="02010609060101010101" pitchFamily="49" charset="-122"/>
                <a:sym typeface="Segoe UI Italic" panose="020B0502040204090203" pitchFamily="34" charset="0"/>
              </a:rPr>
              <a:t>Kiny</a:t>
            </a:r>
            <a:endParaRPr lang="zh-CN" altLang="en-US"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endParaRPr>
          </a:p>
        </p:txBody>
      </p:sp>
      <p:cxnSp>
        <p:nvCxnSpPr>
          <p:cNvPr id="3" name="直接连接符 2">
            <a:extLst>
              <a:ext uri="{FF2B5EF4-FFF2-40B4-BE49-F238E27FC236}">
                <a16:creationId xmlns:a16="http://schemas.microsoft.com/office/drawing/2014/main" id="{3149501B-9F0D-425D-B0B9-FF8E9557972E}"/>
              </a:ext>
            </a:extLst>
          </p:cNvPr>
          <p:cNvCxnSpPr>
            <a:cxnSpLocks/>
          </p:cNvCxnSpPr>
          <p:nvPr/>
        </p:nvCxnSpPr>
        <p:spPr>
          <a:xfrm>
            <a:off x="0" y="640976"/>
            <a:ext cx="12192000"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1" name="íśḻîḓè">
            <a:extLst>
              <a:ext uri="{FF2B5EF4-FFF2-40B4-BE49-F238E27FC236}">
                <a16:creationId xmlns:a16="http://schemas.microsoft.com/office/drawing/2014/main" id="{B9C06D9C-E8B3-423C-B644-05CD091237A0}"/>
              </a:ext>
            </a:extLst>
          </p:cNvPr>
          <p:cNvSpPr txBox="1"/>
          <p:nvPr/>
        </p:nvSpPr>
        <p:spPr>
          <a:xfrm>
            <a:off x="0" y="55368"/>
            <a:ext cx="3149600" cy="482004"/>
          </a:xfrm>
          <a:prstGeom prst="roundRect">
            <a:avLst>
              <a:gd name="adj" fmla="val 50000"/>
            </a:avLst>
          </a:prstGeom>
          <a:solidFill>
            <a:schemeClr val="accent6">
              <a:lumMod val="20000"/>
              <a:lumOff val="80000"/>
            </a:schemeClr>
          </a:solidFill>
          <a:ln w="12700" cap="flat">
            <a:noFill/>
            <a:prstDash val="solid"/>
            <a:miter/>
          </a:ln>
          <a:effectLst>
            <a:outerShdw blurRad="127000" dist="63500" dir="2700000" algn="tl" rotWithShape="0">
              <a:schemeClr val="accent6">
                <a:alpha val="40000"/>
              </a:schemeClr>
            </a:outerShdw>
          </a:effectLst>
        </p:spPr>
        <p:txBody>
          <a:bodyPr rtlCol="0" anchor="ctr"/>
          <a:lstStyle>
            <a:defPPr>
              <a:defRPr lang="zh-CN"/>
            </a:defPPr>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相关背景介绍：</a:t>
            </a:r>
            <a:r>
              <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AI</a:t>
            </a: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基本原理</a:t>
            </a:r>
            <a:endPar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endParaRPr>
          </a:p>
        </p:txBody>
      </p:sp>
      <p:pic>
        <p:nvPicPr>
          <p:cNvPr id="4" name="图片 3">
            <a:extLst>
              <a:ext uri="{FF2B5EF4-FFF2-40B4-BE49-F238E27FC236}">
                <a16:creationId xmlns:a16="http://schemas.microsoft.com/office/drawing/2014/main" id="{2CA8298E-EBBA-4FDB-920D-BBE0F1F232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0838" y="6387559"/>
            <a:ext cx="468206" cy="468206"/>
          </a:xfrm>
          <a:prstGeom prst="rect">
            <a:avLst/>
          </a:prstGeom>
        </p:spPr>
      </p:pic>
      <p:grpSp>
        <p:nvGrpSpPr>
          <p:cNvPr id="10" name="í$lídè">
            <a:extLst>
              <a:ext uri="{FF2B5EF4-FFF2-40B4-BE49-F238E27FC236}">
                <a16:creationId xmlns:a16="http://schemas.microsoft.com/office/drawing/2014/main" id="{088968EC-0D6A-4E08-A1C7-D4A65607AE76}"/>
              </a:ext>
            </a:extLst>
          </p:cNvPr>
          <p:cNvGrpSpPr/>
          <p:nvPr/>
        </p:nvGrpSpPr>
        <p:grpSpPr>
          <a:xfrm>
            <a:off x="7248523" y="994401"/>
            <a:ext cx="5038727" cy="4893647"/>
            <a:chOff x="7254873" y="1057595"/>
            <a:chExt cx="5038727" cy="1010111"/>
          </a:xfrm>
        </p:grpSpPr>
        <p:sp>
          <p:nvSpPr>
            <p:cNvPr id="15" name="iŝ1îḋe">
              <a:extLst>
                <a:ext uri="{FF2B5EF4-FFF2-40B4-BE49-F238E27FC236}">
                  <a16:creationId xmlns:a16="http://schemas.microsoft.com/office/drawing/2014/main" id="{5544E5BD-FCAD-4744-A40F-0D5FC82AF0BC}"/>
                </a:ext>
              </a:extLst>
            </p:cNvPr>
            <p:cNvSpPr txBox="1"/>
            <p:nvPr/>
          </p:nvSpPr>
          <p:spPr>
            <a:xfrm>
              <a:off x="7522522" y="1057595"/>
              <a:ext cx="4771078" cy="1010111"/>
            </a:xfrm>
            <a:prstGeom prst="rect">
              <a:avLst/>
            </a:prstGeom>
            <a:noFill/>
          </p:spPr>
          <p:txBody>
            <a:bodyPr wrap="square" rtlCol="0">
              <a:spAutoFit/>
            </a:bodyPr>
            <a:lstStyle/>
            <a:p>
              <a:r>
                <a:rPr lang="zh-CN" altLang="en-US" sz="2400" b="1" dirty="0">
                  <a:solidFill>
                    <a:srgbClr val="FF0000"/>
                  </a:solidFill>
                  <a:latin typeface="Segoe UI Italic" panose="020B0502040204090203" pitchFamily="34" charset="0"/>
                  <a:ea typeface="楷体" panose="02010609060101010101" pitchFamily="49" charset="-122"/>
                  <a:sym typeface="Segoe UI Italic" panose="020B0502040204090203" pitchFamily="34" charset="0"/>
                </a:rPr>
                <a:t>损失函数：</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通常作为学习准则与优化问题相联系，即通过最小化损失函数求解和评估模型。值为真实值与预测值间的特定函数差值。为此需要计算损失函数对权重的偏导数来确定调整的方向。</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a:p>
              <a:r>
                <a:rPr lang="zh-CN" altLang="en-US" sz="2400" b="1" dirty="0">
                  <a:solidFill>
                    <a:srgbClr val="FF0000"/>
                  </a:solidFill>
                  <a:latin typeface="Segoe UI Italic" panose="020B0502040204090203" pitchFamily="34" charset="0"/>
                  <a:ea typeface="楷体" panose="02010609060101010101" pitchFamily="49" charset="-122"/>
                  <a:sym typeface="Segoe UI Italic" panose="020B0502040204090203" pitchFamily="34" charset="0"/>
                </a:rPr>
                <a:t>相关背景：</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在机器学习损失函数最小化的计算中，梯度下降是一种适用范围广泛且效果稳定的方法。但是由于神经网络具有独特的结构，对它做梯度下降较为复杂，需要引入一个技术：反向传播算法。</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16" name="îŝļîḋé">
              <a:extLst>
                <a:ext uri="{FF2B5EF4-FFF2-40B4-BE49-F238E27FC236}">
                  <a16:creationId xmlns:a16="http://schemas.microsoft.com/office/drawing/2014/main" id="{EF50AD59-9B54-4FD1-BE59-5119D82E56E2}"/>
                </a:ext>
              </a:extLst>
            </p:cNvPr>
            <p:cNvSpPr/>
            <p:nvPr/>
          </p:nvSpPr>
          <p:spPr>
            <a:xfrm flipH="1">
              <a:off x="7254873" y="1057595"/>
              <a:ext cx="149226" cy="1005064"/>
            </a:xfrm>
            <a:prstGeom prst="roundRect">
              <a:avLst>
                <a:gd name="adj" fmla="val 44900"/>
              </a:avLst>
            </a:prstGeom>
            <a:gradFill>
              <a:gsLst>
                <a:gs pos="0">
                  <a:schemeClr val="accent6">
                    <a:lumMod val="60000"/>
                    <a:lumOff val="40000"/>
                  </a:schemeClr>
                </a:gs>
                <a:gs pos="60000">
                  <a:schemeClr val="accent6"/>
                </a:gs>
              </a:gsLst>
              <a:lin ang="2700000" scaled="0"/>
            </a:gradFill>
            <a:ln w="57150" cap="rnd">
              <a:noFill/>
              <a:prstDash val="solid"/>
              <a:round/>
            </a:ln>
            <a:effectLst>
              <a:outerShdw blurRad="50800" dist="50800" dir="5400000" algn="c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3765"/>
              <a:endParaRPr lang="zh-CN" altLang="en-US" sz="1400" b="1" dirty="0">
                <a:solidFill>
                  <a:schemeClr val="bg1"/>
                </a:solidFill>
                <a:latin typeface="Segoe UI Italic" panose="020B0502040204090203" pitchFamily="34" charset="0"/>
                <a:ea typeface="楷体" panose="02010609060101010101" pitchFamily="49" charset="-122"/>
                <a:sym typeface="Segoe UI Italic" panose="020B0502040204090203" pitchFamily="34" charset="0"/>
              </a:endParaRPr>
            </a:p>
          </p:txBody>
        </p:sp>
      </p:grpSp>
      <p:pic>
        <p:nvPicPr>
          <p:cNvPr id="7" name="图片 6">
            <a:extLst>
              <a:ext uri="{FF2B5EF4-FFF2-40B4-BE49-F238E27FC236}">
                <a16:creationId xmlns:a16="http://schemas.microsoft.com/office/drawing/2014/main" id="{4634D2E2-0FD9-4171-97CD-61FF336D7664}"/>
              </a:ext>
            </a:extLst>
          </p:cNvPr>
          <p:cNvPicPr>
            <a:picLocks noChangeAspect="1"/>
          </p:cNvPicPr>
          <p:nvPr/>
        </p:nvPicPr>
        <p:blipFill>
          <a:blip r:embed="rId4"/>
          <a:stretch>
            <a:fillRect/>
          </a:stretch>
        </p:blipFill>
        <p:spPr>
          <a:xfrm>
            <a:off x="0" y="994402"/>
            <a:ext cx="7197351" cy="4869196"/>
          </a:xfrm>
          <a:prstGeom prst="rect">
            <a:avLst/>
          </a:prstGeom>
        </p:spPr>
      </p:pic>
    </p:spTree>
    <p:custDataLst>
      <p:tags r:id="rId1"/>
    </p:custDataLst>
    <p:extLst>
      <p:ext uri="{BB962C8B-B14F-4D97-AF65-F5344CB8AC3E}">
        <p14:creationId xmlns:p14="http://schemas.microsoft.com/office/powerpoint/2010/main" val="18084779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a:extLst>
              <a:ext uri="{FF2B5EF4-FFF2-40B4-BE49-F238E27FC236}">
                <a16:creationId xmlns:a16="http://schemas.microsoft.com/office/drawing/2014/main" id="{61B78963-8D5A-4709-A729-FA8BBD81CE40}"/>
              </a:ext>
            </a:extLst>
          </p:cNvPr>
          <p:cNvSpPr>
            <a:spLocks noGrp="1"/>
          </p:cNvSpPr>
          <p:nvPr>
            <p:ph type="ftr" sz="quarter" idx="11"/>
          </p:nvPr>
        </p:nvSpPr>
        <p:spPr>
          <a:xfrm>
            <a:off x="5329044" y="6546949"/>
            <a:ext cx="2002118" cy="249333"/>
          </a:xfrm>
        </p:spPr>
        <p:txBody>
          <a:bodyPr/>
          <a:lstStyle/>
          <a:p>
            <a:pPr>
              <a:defRPr/>
            </a:pPr>
            <a:r>
              <a:rPr lang="en-US" altLang="zh-CN"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rPr>
              <a:t>Made by </a:t>
            </a:r>
            <a:r>
              <a:rPr lang="en-US" altLang="zh-CN" dirty="0" err="1">
                <a:solidFill>
                  <a:schemeClr val="tx1"/>
                </a:solidFill>
                <a:latin typeface="Segoe UI Italic" panose="020B0502040204090203" pitchFamily="34" charset="0"/>
                <a:ea typeface="楷体" panose="02010609060101010101" pitchFamily="49" charset="-122"/>
                <a:sym typeface="Segoe UI Italic" panose="020B0502040204090203" pitchFamily="34" charset="0"/>
              </a:rPr>
              <a:t>Kiny</a:t>
            </a:r>
            <a:endParaRPr lang="zh-CN" altLang="en-US"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endParaRPr>
          </a:p>
        </p:txBody>
      </p:sp>
      <p:cxnSp>
        <p:nvCxnSpPr>
          <p:cNvPr id="3" name="直接连接符 2">
            <a:extLst>
              <a:ext uri="{FF2B5EF4-FFF2-40B4-BE49-F238E27FC236}">
                <a16:creationId xmlns:a16="http://schemas.microsoft.com/office/drawing/2014/main" id="{3149501B-9F0D-425D-B0B9-FF8E9557972E}"/>
              </a:ext>
            </a:extLst>
          </p:cNvPr>
          <p:cNvCxnSpPr>
            <a:cxnSpLocks/>
          </p:cNvCxnSpPr>
          <p:nvPr/>
        </p:nvCxnSpPr>
        <p:spPr>
          <a:xfrm>
            <a:off x="0" y="640976"/>
            <a:ext cx="12192000"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1" name="íśḻîḓè">
            <a:extLst>
              <a:ext uri="{FF2B5EF4-FFF2-40B4-BE49-F238E27FC236}">
                <a16:creationId xmlns:a16="http://schemas.microsoft.com/office/drawing/2014/main" id="{B9C06D9C-E8B3-423C-B644-05CD091237A0}"/>
              </a:ext>
            </a:extLst>
          </p:cNvPr>
          <p:cNvSpPr txBox="1"/>
          <p:nvPr/>
        </p:nvSpPr>
        <p:spPr>
          <a:xfrm>
            <a:off x="0" y="55368"/>
            <a:ext cx="3149600" cy="482004"/>
          </a:xfrm>
          <a:prstGeom prst="roundRect">
            <a:avLst>
              <a:gd name="adj" fmla="val 50000"/>
            </a:avLst>
          </a:prstGeom>
          <a:solidFill>
            <a:schemeClr val="accent6">
              <a:lumMod val="20000"/>
              <a:lumOff val="80000"/>
            </a:schemeClr>
          </a:solidFill>
          <a:ln w="12700" cap="flat">
            <a:noFill/>
            <a:prstDash val="solid"/>
            <a:miter/>
          </a:ln>
          <a:effectLst>
            <a:outerShdw blurRad="127000" dist="63500" dir="2700000" algn="tl" rotWithShape="0">
              <a:schemeClr val="accent6">
                <a:alpha val="40000"/>
              </a:schemeClr>
            </a:outerShdw>
          </a:effectLst>
        </p:spPr>
        <p:txBody>
          <a:bodyPr rtlCol="0" anchor="ctr"/>
          <a:lstStyle>
            <a:defPPr>
              <a:defRPr lang="zh-CN"/>
            </a:defPPr>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相关背景介绍：</a:t>
            </a:r>
            <a:r>
              <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AI</a:t>
            </a: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基本原理</a:t>
            </a:r>
            <a:endPar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endParaRPr>
          </a:p>
        </p:txBody>
      </p:sp>
      <p:pic>
        <p:nvPicPr>
          <p:cNvPr id="4" name="图片 3">
            <a:extLst>
              <a:ext uri="{FF2B5EF4-FFF2-40B4-BE49-F238E27FC236}">
                <a16:creationId xmlns:a16="http://schemas.microsoft.com/office/drawing/2014/main" id="{2CA8298E-EBBA-4FDB-920D-BBE0F1F232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0838" y="6387559"/>
            <a:ext cx="468206" cy="468206"/>
          </a:xfrm>
          <a:prstGeom prst="rect">
            <a:avLst/>
          </a:prstGeom>
        </p:spPr>
      </p:pic>
      <p:grpSp>
        <p:nvGrpSpPr>
          <p:cNvPr id="10" name="í$lídè">
            <a:extLst>
              <a:ext uri="{FF2B5EF4-FFF2-40B4-BE49-F238E27FC236}">
                <a16:creationId xmlns:a16="http://schemas.microsoft.com/office/drawing/2014/main" id="{088968EC-0D6A-4E08-A1C7-D4A65607AE76}"/>
              </a:ext>
            </a:extLst>
          </p:cNvPr>
          <p:cNvGrpSpPr/>
          <p:nvPr/>
        </p:nvGrpSpPr>
        <p:grpSpPr>
          <a:xfrm>
            <a:off x="7248523" y="994401"/>
            <a:ext cx="5002868" cy="4869196"/>
            <a:chOff x="7254873" y="1057595"/>
            <a:chExt cx="5002868" cy="1005064"/>
          </a:xfrm>
        </p:grpSpPr>
        <p:sp>
          <p:nvSpPr>
            <p:cNvPr id="15" name="iŝ1îḋe">
              <a:extLst>
                <a:ext uri="{FF2B5EF4-FFF2-40B4-BE49-F238E27FC236}">
                  <a16:creationId xmlns:a16="http://schemas.microsoft.com/office/drawing/2014/main" id="{5544E5BD-FCAD-4744-A40F-0D5FC82AF0BC}"/>
                </a:ext>
              </a:extLst>
            </p:cNvPr>
            <p:cNvSpPr txBox="1"/>
            <p:nvPr/>
          </p:nvSpPr>
          <p:spPr>
            <a:xfrm>
              <a:off x="7486663" y="1207541"/>
              <a:ext cx="4771078" cy="781407"/>
            </a:xfrm>
            <a:prstGeom prst="rect">
              <a:avLst/>
            </a:prstGeom>
            <a:noFill/>
          </p:spPr>
          <p:txBody>
            <a:bodyPr wrap="square" rtlCol="0">
              <a:spAutoFit/>
            </a:bodyPr>
            <a:lstStyle/>
            <a:p>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图为节选的单个神经元结构：</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a:p>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X</a:t>
              </a:r>
              <a:r>
                <a:rPr lang="en-US" altLang="zh-CN" sz="1600" b="1" dirty="0">
                  <a:latin typeface="Segoe UI Italic" panose="020B0502040204090203" pitchFamily="34" charset="0"/>
                  <a:ea typeface="楷体" panose="02010609060101010101" pitchFamily="49" charset="-122"/>
                  <a:sym typeface="Segoe UI Italic" panose="020B0502040204090203" pitchFamily="34" charset="0"/>
                </a:rPr>
                <a:t>1</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,X</a:t>
              </a:r>
              <a:r>
                <a:rPr lang="en-US" altLang="zh-CN" sz="1600" b="1" dirty="0">
                  <a:latin typeface="Segoe UI Italic" panose="020B0502040204090203" pitchFamily="34" charset="0"/>
                  <a:ea typeface="楷体" panose="02010609060101010101" pitchFamily="49" charset="-122"/>
                  <a:sym typeface="Segoe UI Italic" panose="020B0502040204090203" pitchFamily="34" charset="0"/>
                </a:rPr>
                <a:t>2</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输入</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a:p>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W</a:t>
              </a:r>
              <a:r>
                <a:rPr lang="en-US" altLang="zh-CN" sz="1600" b="1" dirty="0">
                  <a:latin typeface="Segoe UI Italic" panose="020B0502040204090203" pitchFamily="34" charset="0"/>
                  <a:ea typeface="楷体" panose="02010609060101010101" pitchFamily="49" charset="-122"/>
                  <a:sym typeface="Segoe UI Italic" panose="020B0502040204090203" pitchFamily="34" charset="0"/>
                </a:rPr>
                <a:t>1</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,W</a:t>
              </a:r>
              <a:r>
                <a:rPr lang="en-US" altLang="zh-CN" sz="1600" b="1" dirty="0">
                  <a:latin typeface="Segoe UI Italic" panose="020B0502040204090203" pitchFamily="34" charset="0"/>
                  <a:ea typeface="楷体" panose="02010609060101010101" pitchFamily="49" charset="-122"/>
                  <a:sym typeface="Segoe UI Italic" panose="020B0502040204090203" pitchFamily="34" charset="0"/>
                </a:rPr>
                <a:t>2</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权重</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a:p>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Z:</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该神经元的输出</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a:p>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b:</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用于拟合的偏移量</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a:p>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蓝色圆圈：激活函数，使该神经元的输出变得非线性</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a:p>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Y</a:t>
              </a:r>
              <a:r>
                <a:rPr lang="en-US" altLang="zh-CN" sz="1600" b="1" dirty="0">
                  <a:latin typeface="Segoe UI Italic" panose="020B0502040204090203" pitchFamily="34" charset="0"/>
                  <a:ea typeface="楷体" panose="02010609060101010101" pitchFamily="49" charset="-122"/>
                  <a:sym typeface="Segoe UI Italic" panose="020B0502040204090203" pitchFamily="34" charset="0"/>
                </a:rPr>
                <a:t>1</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,Y</a:t>
              </a:r>
              <a:r>
                <a:rPr lang="en-US" altLang="zh-CN" sz="1600" b="1" dirty="0">
                  <a:latin typeface="Segoe UI Italic" panose="020B0502040204090203" pitchFamily="34" charset="0"/>
                  <a:ea typeface="楷体" panose="02010609060101010101" pitchFamily="49" charset="-122"/>
                  <a:sym typeface="Segoe UI Italic" panose="020B0502040204090203" pitchFamily="34" charset="0"/>
                </a:rPr>
                <a:t>2</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：输出</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a:p>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L:</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损失函数</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a:p>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Chain rule:</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链式法则</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16" name="îŝļîḋé">
              <a:extLst>
                <a:ext uri="{FF2B5EF4-FFF2-40B4-BE49-F238E27FC236}">
                  <a16:creationId xmlns:a16="http://schemas.microsoft.com/office/drawing/2014/main" id="{EF50AD59-9B54-4FD1-BE59-5119D82E56E2}"/>
                </a:ext>
              </a:extLst>
            </p:cNvPr>
            <p:cNvSpPr/>
            <p:nvPr/>
          </p:nvSpPr>
          <p:spPr>
            <a:xfrm flipH="1">
              <a:off x="7254873" y="1057595"/>
              <a:ext cx="149226" cy="1005064"/>
            </a:xfrm>
            <a:prstGeom prst="roundRect">
              <a:avLst>
                <a:gd name="adj" fmla="val 44900"/>
              </a:avLst>
            </a:prstGeom>
            <a:gradFill>
              <a:gsLst>
                <a:gs pos="0">
                  <a:schemeClr val="accent6">
                    <a:lumMod val="60000"/>
                    <a:lumOff val="40000"/>
                  </a:schemeClr>
                </a:gs>
                <a:gs pos="60000">
                  <a:schemeClr val="accent6"/>
                </a:gs>
              </a:gsLst>
              <a:lin ang="2700000" scaled="0"/>
            </a:gradFill>
            <a:ln w="57150" cap="rnd">
              <a:noFill/>
              <a:prstDash val="solid"/>
              <a:round/>
            </a:ln>
            <a:effectLst>
              <a:outerShdw blurRad="50800" dist="50800" dir="5400000" algn="c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3765"/>
              <a:endParaRPr lang="zh-CN" altLang="en-US" sz="1400" b="1" dirty="0">
                <a:solidFill>
                  <a:schemeClr val="bg1"/>
                </a:solidFill>
                <a:latin typeface="Segoe UI Italic" panose="020B0502040204090203" pitchFamily="34" charset="0"/>
                <a:ea typeface="楷体" panose="02010609060101010101" pitchFamily="49" charset="-122"/>
                <a:sym typeface="Segoe UI Italic" panose="020B0502040204090203" pitchFamily="34" charset="0"/>
              </a:endParaRPr>
            </a:p>
          </p:txBody>
        </p:sp>
      </p:grpSp>
      <p:pic>
        <p:nvPicPr>
          <p:cNvPr id="7" name="图片 6">
            <a:extLst>
              <a:ext uri="{FF2B5EF4-FFF2-40B4-BE49-F238E27FC236}">
                <a16:creationId xmlns:a16="http://schemas.microsoft.com/office/drawing/2014/main" id="{4634D2E2-0FD9-4171-97CD-61FF336D7664}"/>
              </a:ext>
            </a:extLst>
          </p:cNvPr>
          <p:cNvPicPr>
            <a:picLocks noChangeAspect="1"/>
          </p:cNvPicPr>
          <p:nvPr/>
        </p:nvPicPr>
        <p:blipFill>
          <a:blip r:embed="rId4"/>
          <a:stretch>
            <a:fillRect/>
          </a:stretch>
        </p:blipFill>
        <p:spPr>
          <a:xfrm>
            <a:off x="0" y="994402"/>
            <a:ext cx="7197351" cy="4869196"/>
          </a:xfrm>
          <a:prstGeom prst="rect">
            <a:avLst/>
          </a:prstGeom>
        </p:spPr>
      </p:pic>
    </p:spTree>
    <p:custDataLst>
      <p:tags r:id="rId1"/>
    </p:custDataLst>
    <p:extLst>
      <p:ext uri="{BB962C8B-B14F-4D97-AF65-F5344CB8AC3E}">
        <p14:creationId xmlns:p14="http://schemas.microsoft.com/office/powerpoint/2010/main" val="20225035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a:extLst>
              <a:ext uri="{FF2B5EF4-FFF2-40B4-BE49-F238E27FC236}">
                <a16:creationId xmlns:a16="http://schemas.microsoft.com/office/drawing/2014/main" id="{61B78963-8D5A-4709-A729-FA8BBD81CE40}"/>
              </a:ext>
            </a:extLst>
          </p:cNvPr>
          <p:cNvSpPr>
            <a:spLocks noGrp="1"/>
          </p:cNvSpPr>
          <p:nvPr>
            <p:ph type="ftr" sz="quarter" idx="11"/>
          </p:nvPr>
        </p:nvSpPr>
        <p:spPr>
          <a:xfrm>
            <a:off x="5329044" y="6546949"/>
            <a:ext cx="2002118" cy="249333"/>
          </a:xfrm>
        </p:spPr>
        <p:txBody>
          <a:bodyPr/>
          <a:lstStyle/>
          <a:p>
            <a:pPr>
              <a:defRPr/>
            </a:pPr>
            <a:r>
              <a:rPr lang="en-US" altLang="zh-CN"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rPr>
              <a:t>Made by </a:t>
            </a:r>
            <a:r>
              <a:rPr lang="en-US" altLang="zh-CN" dirty="0" err="1">
                <a:solidFill>
                  <a:schemeClr val="tx1"/>
                </a:solidFill>
                <a:latin typeface="Segoe UI Italic" panose="020B0502040204090203" pitchFamily="34" charset="0"/>
                <a:ea typeface="楷体" panose="02010609060101010101" pitchFamily="49" charset="-122"/>
                <a:sym typeface="Segoe UI Italic" panose="020B0502040204090203" pitchFamily="34" charset="0"/>
              </a:rPr>
              <a:t>Kiny</a:t>
            </a:r>
            <a:endParaRPr lang="zh-CN" altLang="en-US"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endParaRPr>
          </a:p>
        </p:txBody>
      </p:sp>
      <p:cxnSp>
        <p:nvCxnSpPr>
          <p:cNvPr id="3" name="直接连接符 2">
            <a:extLst>
              <a:ext uri="{FF2B5EF4-FFF2-40B4-BE49-F238E27FC236}">
                <a16:creationId xmlns:a16="http://schemas.microsoft.com/office/drawing/2014/main" id="{3149501B-9F0D-425D-B0B9-FF8E9557972E}"/>
              </a:ext>
            </a:extLst>
          </p:cNvPr>
          <p:cNvCxnSpPr>
            <a:cxnSpLocks/>
          </p:cNvCxnSpPr>
          <p:nvPr/>
        </p:nvCxnSpPr>
        <p:spPr>
          <a:xfrm>
            <a:off x="0" y="640976"/>
            <a:ext cx="12192000"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1" name="íśḻîḓè">
            <a:extLst>
              <a:ext uri="{FF2B5EF4-FFF2-40B4-BE49-F238E27FC236}">
                <a16:creationId xmlns:a16="http://schemas.microsoft.com/office/drawing/2014/main" id="{B9C06D9C-E8B3-423C-B644-05CD091237A0}"/>
              </a:ext>
            </a:extLst>
          </p:cNvPr>
          <p:cNvSpPr txBox="1"/>
          <p:nvPr/>
        </p:nvSpPr>
        <p:spPr>
          <a:xfrm>
            <a:off x="0" y="55368"/>
            <a:ext cx="3149600" cy="482004"/>
          </a:xfrm>
          <a:prstGeom prst="roundRect">
            <a:avLst>
              <a:gd name="adj" fmla="val 50000"/>
            </a:avLst>
          </a:prstGeom>
          <a:solidFill>
            <a:schemeClr val="accent6">
              <a:lumMod val="20000"/>
              <a:lumOff val="80000"/>
            </a:schemeClr>
          </a:solidFill>
          <a:ln w="12700" cap="flat">
            <a:noFill/>
            <a:prstDash val="solid"/>
            <a:miter/>
          </a:ln>
          <a:effectLst>
            <a:outerShdw blurRad="127000" dist="63500" dir="2700000" algn="tl" rotWithShape="0">
              <a:schemeClr val="accent6">
                <a:alpha val="40000"/>
              </a:schemeClr>
            </a:outerShdw>
          </a:effectLst>
        </p:spPr>
        <p:txBody>
          <a:bodyPr rtlCol="0" anchor="ctr"/>
          <a:lstStyle>
            <a:defPPr>
              <a:defRPr lang="zh-CN"/>
            </a:defPPr>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相关背景介绍：</a:t>
            </a:r>
            <a:r>
              <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AI</a:t>
            </a: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基本原理</a:t>
            </a:r>
            <a:endPar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endParaRPr>
          </a:p>
        </p:txBody>
      </p:sp>
      <p:pic>
        <p:nvPicPr>
          <p:cNvPr id="4" name="图片 3">
            <a:extLst>
              <a:ext uri="{FF2B5EF4-FFF2-40B4-BE49-F238E27FC236}">
                <a16:creationId xmlns:a16="http://schemas.microsoft.com/office/drawing/2014/main" id="{2CA8298E-EBBA-4FDB-920D-BBE0F1F232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0838" y="6387559"/>
            <a:ext cx="468206" cy="468206"/>
          </a:xfrm>
          <a:prstGeom prst="rect">
            <a:avLst/>
          </a:prstGeom>
        </p:spPr>
      </p:pic>
      <p:grpSp>
        <p:nvGrpSpPr>
          <p:cNvPr id="10" name="í$lídè">
            <a:extLst>
              <a:ext uri="{FF2B5EF4-FFF2-40B4-BE49-F238E27FC236}">
                <a16:creationId xmlns:a16="http://schemas.microsoft.com/office/drawing/2014/main" id="{088968EC-0D6A-4E08-A1C7-D4A65607AE76}"/>
              </a:ext>
            </a:extLst>
          </p:cNvPr>
          <p:cNvGrpSpPr/>
          <p:nvPr/>
        </p:nvGrpSpPr>
        <p:grpSpPr>
          <a:xfrm>
            <a:off x="7248523" y="994401"/>
            <a:ext cx="4943477" cy="4869196"/>
            <a:chOff x="7254873" y="1057595"/>
            <a:chExt cx="4943477" cy="1005064"/>
          </a:xfrm>
        </p:grpSpPr>
        <p:sp>
          <p:nvSpPr>
            <p:cNvPr id="15" name="iŝ1îḋe">
              <a:extLst>
                <a:ext uri="{FF2B5EF4-FFF2-40B4-BE49-F238E27FC236}">
                  <a16:creationId xmlns:a16="http://schemas.microsoft.com/office/drawing/2014/main" id="{5544E5BD-FCAD-4744-A40F-0D5FC82AF0BC}"/>
                </a:ext>
              </a:extLst>
            </p:cNvPr>
            <p:cNvSpPr txBox="1"/>
            <p:nvPr/>
          </p:nvSpPr>
          <p:spPr>
            <a:xfrm>
              <a:off x="7427272" y="1530081"/>
              <a:ext cx="4771078" cy="95294"/>
            </a:xfrm>
            <a:prstGeom prst="rect">
              <a:avLst/>
            </a:prstGeom>
            <a:noFill/>
          </p:spPr>
          <p:txBody>
            <a:bodyPr wrap="square" rtlCol="0">
              <a:spAutoFit/>
            </a:bodyPr>
            <a:lstStyle/>
            <a:p>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反向传播算法的运算过程</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16" name="îŝļîḋé">
              <a:extLst>
                <a:ext uri="{FF2B5EF4-FFF2-40B4-BE49-F238E27FC236}">
                  <a16:creationId xmlns:a16="http://schemas.microsoft.com/office/drawing/2014/main" id="{EF50AD59-9B54-4FD1-BE59-5119D82E56E2}"/>
                </a:ext>
              </a:extLst>
            </p:cNvPr>
            <p:cNvSpPr/>
            <p:nvPr/>
          </p:nvSpPr>
          <p:spPr>
            <a:xfrm flipH="1">
              <a:off x="7254873" y="1057595"/>
              <a:ext cx="149226" cy="1005064"/>
            </a:xfrm>
            <a:prstGeom prst="roundRect">
              <a:avLst>
                <a:gd name="adj" fmla="val 44900"/>
              </a:avLst>
            </a:prstGeom>
            <a:gradFill>
              <a:gsLst>
                <a:gs pos="0">
                  <a:schemeClr val="accent6">
                    <a:lumMod val="60000"/>
                    <a:lumOff val="40000"/>
                  </a:schemeClr>
                </a:gs>
                <a:gs pos="60000">
                  <a:schemeClr val="accent6"/>
                </a:gs>
              </a:gsLst>
              <a:lin ang="2700000" scaled="0"/>
            </a:gradFill>
            <a:ln w="57150" cap="rnd">
              <a:noFill/>
              <a:prstDash val="solid"/>
              <a:round/>
            </a:ln>
            <a:effectLst>
              <a:outerShdw blurRad="50800" dist="50800" dir="5400000" algn="c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3765"/>
              <a:endParaRPr lang="zh-CN" altLang="en-US" sz="1400" b="1" dirty="0">
                <a:solidFill>
                  <a:schemeClr val="bg1"/>
                </a:solidFill>
                <a:latin typeface="Segoe UI Italic" panose="020B0502040204090203" pitchFamily="34" charset="0"/>
                <a:ea typeface="楷体" panose="02010609060101010101" pitchFamily="49" charset="-122"/>
                <a:sym typeface="Segoe UI Italic" panose="020B0502040204090203" pitchFamily="34" charset="0"/>
              </a:endParaRPr>
            </a:p>
          </p:txBody>
        </p:sp>
      </p:grpSp>
      <p:pic>
        <p:nvPicPr>
          <p:cNvPr id="9" name="图片 8">
            <a:extLst>
              <a:ext uri="{FF2B5EF4-FFF2-40B4-BE49-F238E27FC236}">
                <a16:creationId xmlns:a16="http://schemas.microsoft.com/office/drawing/2014/main" id="{07C299D9-3CEC-43FD-83AC-1AF8F58FADEF}"/>
              </a:ext>
            </a:extLst>
          </p:cNvPr>
          <p:cNvPicPr>
            <a:picLocks noChangeAspect="1"/>
          </p:cNvPicPr>
          <p:nvPr/>
        </p:nvPicPr>
        <p:blipFill>
          <a:blip r:embed="rId4"/>
          <a:stretch>
            <a:fillRect/>
          </a:stretch>
        </p:blipFill>
        <p:spPr>
          <a:xfrm>
            <a:off x="-3662" y="1079670"/>
            <a:ext cx="7252185" cy="4869196"/>
          </a:xfrm>
          <a:prstGeom prst="rect">
            <a:avLst/>
          </a:prstGeom>
        </p:spPr>
      </p:pic>
    </p:spTree>
    <p:custDataLst>
      <p:tags r:id="rId1"/>
    </p:custDataLst>
    <p:extLst>
      <p:ext uri="{BB962C8B-B14F-4D97-AF65-F5344CB8AC3E}">
        <p14:creationId xmlns:p14="http://schemas.microsoft.com/office/powerpoint/2010/main" val="26638769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a:extLst>
              <a:ext uri="{FF2B5EF4-FFF2-40B4-BE49-F238E27FC236}">
                <a16:creationId xmlns:a16="http://schemas.microsoft.com/office/drawing/2014/main" id="{61B78963-8D5A-4709-A729-FA8BBD81CE40}"/>
              </a:ext>
            </a:extLst>
          </p:cNvPr>
          <p:cNvSpPr>
            <a:spLocks noGrp="1"/>
          </p:cNvSpPr>
          <p:nvPr>
            <p:ph type="ftr" sz="quarter" idx="11"/>
          </p:nvPr>
        </p:nvSpPr>
        <p:spPr>
          <a:xfrm>
            <a:off x="5329044" y="6546949"/>
            <a:ext cx="2002118" cy="249333"/>
          </a:xfrm>
        </p:spPr>
        <p:txBody>
          <a:bodyPr/>
          <a:lstStyle/>
          <a:p>
            <a:pPr>
              <a:defRPr/>
            </a:pPr>
            <a:r>
              <a:rPr lang="en-US" altLang="zh-CN"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rPr>
              <a:t>Made by </a:t>
            </a:r>
            <a:r>
              <a:rPr lang="en-US" altLang="zh-CN" dirty="0" err="1">
                <a:solidFill>
                  <a:schemeClr val="tx1"/>
                </a:solidFill>
                <a:latin typeface="Segoe UI Italic" panose="020B0502040204090203" pitchFamily="34" charset="0"/>
                <a:ea typeface="楷体" panose="02010609060101010101" pitchFamily="49" charset="-122"/>
                <a:sym typeface="Segoe UI Italic" panose="020B0502040204090203" pitchFamily="34" charset="0"/>
              </a:rPr>
              <a:t>Kiny</a:t>
            </a:r>
            <a:endParaRPr lang="zh-CN" altLang="en-US"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endParaRPr>
          </a:p>
        </p:txBody>
      </p:sp>
      <p:cxnSp>
        <p:nvCxnSpPr>
          <p:cNvPr id="3" name="直接连接符 2">
            <a:extLst>
              <a:ext uri="{FF2B5EF4-FFF2-40B4-BE49-F238E27FC236}">
                <a16:creationId xmlns:a16="http://schemas.microsoft.com/office/drawing/2014/main" id="{3149501B-9F0D-425D-B0B9-FF8E9557972E}"/>
              </a:ext>
            </a:extLst>
          </p:cNvPr>
          <p:cNvCxnSpPr>
            <a:cxnSpLocks/>
          </p:cNvCxnSpPr>
          <p:nvPr/>
        </p:nvCxnSpPr>
        <p:spPr>
          <a:xfrm>
            <a:off x="0" y="640976"/>
            <a:ext cx="12192000"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1" name="íśḻîḓè">
            <a:extLst>
              <a:ext uri="{FF2B5EF4-FFF2-40B4-BE49-F238E27FC236}">
                <a16:creationId xmlns:a16="http://schemas.microsoft.com/office/drawing/2014/main" id="{B9C06D9C-E8B3-423C-B644-05CD091237A0}"/>
              </a:ext>
            </a:extLst>
          </p:cNvPr>
          <p:cNvSpPr txBox="1"/>
          <p:nvPr/>
        </p:nvSpPr>
        <p:spPr>
          <a:xfrm>
            <a:off x="0" y="55368"/>
            <a:ext cx="3149600" cy="482004"/>
          </a:xfrm>
          <a:prstGeom prst="roundRect">
            <a:avLst>
              <a:gd name="adj" fmla="val 50000"/>
            </a:avLst>
          </a:prstGeom>
          <a:solidFill>
            <a:schemeClr val="accent6">
              <a:lumMod val="20000"/>
              <a:lumOff val="80000"/>
            </a:schemeClr>
          </a:solidFill>
          <a:ln w="12700" cap="flat">
            <a:noFill/>
            <a:prstDash val="solid"/>
            <a:miter/>
          </a:ln>
          <a:effectLst>
            <a:outerShdw blurRad="127000" dist="63500" dir="2700000" algn="tl" rotWithShape="0">
              <a:schemeClr val="accent6">
                <a:alpha val="40000"/>
              </a:schemeClr>
            </a:outerShdw>
          </a:effectLst>
        </p:spPr>
        <p:txBody>
          <a:bodyPr rtlCol="0" anchor="ctr"/>
          <a:lstStyle>
            <a:defPPr>
              <a:defRPr lang="zh-CN"/>
            </a:defPPr>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相关背景介绍：</a:t>
            </a:r>
            <a:r>
              <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AI</a:t>
            </a: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基本原理</a:t>
            </a:r>
            <a:endPar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endParaRPr>
          </a:p>
        </p:txBody>
      </p:sp>
      <p:pic>
        <p:nvPicPr>
          <p:cNvPr id="4" name="图片 3">
            <a:extLst>
              <a:ext uri="{FF2B5EF4-FFF2-40B4-BE49-F238E27FC236}">
                <a16:creationId xmlns:a16="http://schemas.microsoft.com/office/drawing/2014/main" id="{2CA8298E-EBBA-4FDB-920D-BBE0F1F232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0838" y="6387559"/>
            <a:ext cx="468206" cy="468206"/>
          </a:xfrm>
          <a:prstGeom prst="rect">
            <a:avLst/>
          </a:prstGeom>
        </p:spPr>
      </p:pic>
      <p:grpSp>
        <p:nvGrpSpPr>
          <p:cNvPr id="10" name="í$lídè">
            <a:extLst>
              <a:ext uri="{FF2B5EF4-FFF2-40B4-BE49-F238E27FC236}">
                <a16:creationId xmlns:a16="http://schemas.microsoft.com/office/drawing/2014/main" id="{088968EC-0D6A-4E08-A1C7-D4A65607AE76}"/>
              </a:ext>
            </a:extLst>
          </p:cNvPr>
          <p:cNvGrpSpPr/>
          <p:nvPr/>
        </p:nvGrpSpPr>
        <p:grpSpPr>
          <a:xfrm>
            <a:off x="7248525" y="1607217"/>
            <a:ext cx="4352420" cy="3654702"/>
            <a:chOff x="7254875" y="1184088"/>
            <a:chExt cx="4352420" cy="754377"/>
          </a:xfrm>
        </p:grpSpPr>
        <p:sp>
          <p:nvSpPr>
            <p:cNvPr id="15" name="iŝ1îḋe">
              <a:extLst>
                <a:ext uri="{FF2B5EF4-FFF2-40B4-BE49-F238E27FC236}">
                  <a16:creationId xmlns:a16="http://schemas.microsoft.com/office/drawing/2014/main" id="{5544E5BD-FCAD-4744-A40F-0D5FC82AF0BC}"/>
                </a:ext>
              </a:extLst>
            </p:cNvPr>
            <p:cNvSpPr txBox="1"/>
            <p:nvPr/>
          </p:nvSpPr>
          <p:spPr>
            <a:xfrm>
              <a:off x="7478073" y="1283775"/>
              <a:ext cx="4129222" cy="552702"/>
            </a:xfrm>
            <a:prstGeom prst="rect">
              <a:avLst/>
            </a:prstGeom>
            <a:noFill/>
          </p:spPr>
          <p:txBody>
            <a:bodyPr wrap="square" rtlCol="0">
              <a:spAutoFit/>
            </a:bodyPr>
            <a:lstStyle/>
            <a:p>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  随着数据量的增大，数据并行计算成了必需。将一组数据分为多份分别在不同</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GPU</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下计算，最后汇总结果。</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a:p>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  同时，模型也在不断增大，模型的并行运算也是解决单一模型过大的问题。</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16" name="îŝļîḋé">
              <a:extLst>
                <a:ext uri="{FF2B5EF4-FFF2-40B4-BE49-F238E27FC236}">
                  <a16:creationId xmlns:a16="http://schemas.microsoft.com/office/drawing/2014/main" id="{EF50AD59-9B54-4FD1-BE59-5119D82E56E2}"/>
                </a:ext>
              </a:extLst>
            </p:cNvPr>
            <p:cNvSpPr/>
            <p:nvPr/>
          </p:nvSpPr>
          <p:spPr>
            <a:xfrm flipH="1">
              <a:off x="7254875" y="1184088"/>
              <a:ext cx="122104" cy="754377"/>
            </a:xfrm>
            <a:prstGeom prst="roundRect">
              <a:avLst>
                <a:gd name="adj" fmla="val 44900"/>
              </a:avLst>
            </a:prstGeom>
            <a:gradFill>
              <a:gsLst>
                <a:gs pos="0">
                  <a:schemeClr val="accent6">
                    <a:lumMod val="60000"/>
                    <a:lumOff val="40000"/>
                  </a:schemeClr>
                </a:gs>
                <a:gs pos="60000">
                  <a:schemeClr val="accent6"/>
                </a:gs>
              </a:gsLst>
              <a:lin ang="2700000" scaled="0"/>
            </a:gradFill>
            <a:ln w="57150" cap="rnd">
              <a:noFill/>
              <a:prstDash val="solid"/>
              <a:round/>
            </a:ln>
            <a:effectLst>
              <a:outerShdw blurRad="50800" dist="50800" dir="5400000" algn="c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3765"/>
              <a:endParaRPr lang="zh-CN" altLang="en-US" sz="1400" b="1" dirty="0">
                <a:solidFill>
                  <a:schemeClr val="bg1"/>
                </a:solidFill>
                <a:latin typeface="Segoe UI Italic" panose="020B0502040204090203" pitchFamily="34" charset="0"/>
                <a:ea typeface="楷体" panose="02010609060101010101" pitchFamily="49" charset="-122"/>
                <a:sym typeface="Segoe UI Italic" panose="020B0502040204090203" pitchFamily="34" charset="0"/>
              </a:endParaRPr>
            </a:p>
          </p:txBody>
        </p:sp>
      </p:grpSp>
      <p:pic>
        <p:nvPicPr>
          <p:cNvPr id="2" name="图片 1">
            <a:extLst>
              <a:ext uri="{FF2B5EF4-FFF2-40B4-BE49-F238E27FC236}">
                <a16:creationId xmlns:a16="http://schemas.microsoft.com/office/drawing/2014/main" id="{8540BBD2-AA1D-46BC-BF8B-1A7F87C23703}"/>
              </a:ext>
            </a:extLst>
          </p:cNvPr>
          <p:cNvPicPr>
            <a:picLocks noChangeAspect="1"/>
          </p:cNvPicPr>
          <p:nvPr/>
        </p:nvPicPr>
        <p:blipFill>
          <a:blip r:embed="rId4"/>
          <a:stretch>
            <a:fillRect/>
          </a:stretch>
        </p:blipFill>
        <p:spPr>
          <a:xfrm>
            <a:off x="25969" y="1420318"/>
            <a:ext cx="7121462" cy="4017359"/>
          </a:xfrm>
          <a:prstGeom prst="rect">
            <a:avLst/>
          </a:prstGeom>
        </p:spPr>
      </p:pic>
      <p:pic>
        <p:nvPicPr>
          <p:cNvPr id="7" name="图片 6">
            <a:extLst>
              <a:ext uri="{FF2B5EF4-FFF2-40B4-BE49-F238E27FC236}">
                <a16:creationId xmlns:a16="http://schemas.microsoft.com/office/drawing/2014/main" id="{CB715EDE-CF8A-4AC7-A64F-059031041ECF}"/>
              </a:ext>
            </a:extLst>
          </p:cNvPr>
          <p:cNvPicPr>
            <a:picLocks noChangeAspect="1"/>
          </p:cNvPicPr>
          <p:nvPr/>
        </p:nvPicPr>
        <p:blipFill>
          <a:blip r:embed="rId5"/>
          <a:stretch>
            <a:fillRect/>
          </a:stretch>
        </p:blipFill>
        <p:spPr>
          <a:xfrm>
            <a:off x="0" y="1607218"/>
            <a:ext cx="7109289" cy="3654701"/>
          </a:xfrm>
          <a:prstGeom prst="rect">
            <a:avLst/>
          </a:prstGeom>
        </p:spPr>
      </p:pic>
    </p:spTree>
    <p:custDataLst>
      <p:tags r:id="rId1"/>
    </p:custDataLst>
    <p:extLst>
      <p:ext uri="{BB962C8B-B14F-4D97-AF65-F5344CB8AC3E}">
        <p14:creationId xmlns:p14="http://schemas.microsoft.com/office/powerpoint/2010/main" val="36802434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a:extLst>
              <a:ext uri="{FF2B5EF4-FFF2-40B4-BE49-F238E27FC236}">
                <a16:creationId xmlns:a16="http://schemas.microsoft.com/office/drawing/2014/main" id="{61B78963-8D5A-4709-A729-FA8BBD81CE40}"/>
              </a:ext>
            </a:extLst>
          </p:cNvPr>
          <p:cNvSpPr>
            <a:spLocks noGrp="1"/>
          </p:cNvSpPr>
          <p:nvPr>
            <p:ph type="ftr" sz="quarter" idx="11"/>
          </p:nvPr>
        </p:nvSpPr>
        <p:spPr>
          <a:xfrm>
            <a:off x="5329044" y="6546949"/>
            <a:ext cx="2002118" cy="249333"/>
          </a:xfrm>
        </p:spPr>
        <p:txBody>
          <a:bodyPr/>
          <a:lstStyle/>
          <a:p>
            <a:pPr>
              <a:defRPr/>
            </a:pPr>
            <a:r>
              <a:rPr lang="en-US" altLang="zh-CN"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rPr>
              <a:t>Made by </a:t>
            </a:r>
            <a:r>
              <a:rPr lang="en-US" altLang="zh-CN" dirty="0" err="1">
                <a:solidFill>
                  <a:schemeClr val="tx1"/>
                </a:solidFill>
                <a:latin typeface="Segoe UI Italic" panose="020B0502040204090203" pitchFamily="34" charset="0"/>
                <a:ea typeface="楷体" panose="02010609060101010101" pitchFamily="49" charset="-122"/>
                <a:sym typeface="Segoe UI Italic" panose="020B0502040204090203" pitchFamily="34" charset="0"/>
              </a:rPr>
              <a:t>Kiny</a:t>
            </a:r>
            <a:endParaRPr lang="zh-CN" altLang="en-US"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endParaRPr>
          </a:p>
        </p:txBody>
      </p:sp>
      <p:cxnSp>
        <p:nvCxnSpPr>
          <p:cNvPr id="3" name="直接连接符 2">
            <a:extLst>
              <a:ext uri="{FF2B5EF4-FFF2-40B4-BE49-F238E27FC236}">
                <a16:creationId xmlns:a16="http://schemas.microsoft.com/office/drawing/2014/main" id="{3149501B-9F0D-425D-B0B9-FF8E9557972E}"/>
              </a:ext>
            </a:extLst>
          </p:cNvPr>
          <p:cNvCxnSpPr>
            <a:cxnSpLocks/>
          </p:cNvCxnSpPr>
          <p:nvPr/>
        </p:nvCxnSpPr>
        <p:spPr>
          <a:xfrm>
            <a:off x="0" y="640976"/>
            <a:ext cx="12192000"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1" name="íśḻîḓè">
            <a:extLst>
              <a:ext uri="{FF2B5EF4-FFF2-40B4-BE49-F238E27FC236}">
                <a16:creationId xmlns:a16="http://schemas.microsoft.com/office/drawing/2014/main" id="{B9C06D9C-E8B3-423C-B644-05CD091237A0}"/>
              </a:ext>
            </a:extLst>
          </p:cNvPr>
          <p:cNvSpPr txBox="1"/>
          <p:nvPr/>
        </p:nvSpPr>
        <p:spPr>
          <a:xfrm>
            <a:off x="0" y="55368"/>
            <a:ext cx="3149600" cy="482004"/>
          </a:xfrm>
          <a:prstGeom prst="roundRect">
            <a:avLst>
              <a:gd name="adj" fmla="val 50000"/>
            </a:avLst>
          </a:prstGeom>
          <a:solidFill>
            <a:schemeClr val="accent6">
              <a:lumMod val="20000"/>
              <a:lumOff val="80000"/>
            </a:schemeClr>
          </a:solidFill>
          <a:ln w="12700" cap="flat">
            <a:noFill/>
            <a:prstDash val="solid"/>
            <a:miter/>
          </a:ln>
          <a:effectLst>
            <a:outerShdw blurRad="127000" dist="63500" dir="2700000" algn="tl" rotWithShape="0">
              <a:schemeClr val="accent6">
                <a:alpha val="40000"/>
              </a:schemeClr>
            </a:outerShdw>
          </a:effectLst>
        </p:spPr>
        <p:txBody>
          <a:bodyPr rtlCol="0" anchor="ctr"/>
          <a:lstStyle>
            <a:defPPr>
              <a:defRPr lang="zh-CN"/>
            </a:defPPr>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相关背景介绍：</a:t>
            </a:r>
            <a:r>
              <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AI</a:t>
            </a: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基本原理</a:t>
            </a:r>
            <a:endPar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endParaRPr>
          </a:p>
        </p:txBody>
      </p:sp>
      <p:pic>
        <p:nvPicPr>
          <p:cNvPr id="4" name="图片 3">
            <a:extLst>
              <a:ext uri="{FF2B5EF4-FFF2-40B4-BE49-F238E27FC236}">
                <a16:creationId xmlns:a16="http://schemas.microsoft.com/office/drawing/2014/main" id="{2CA8298E-EBBA-4FDB-920D-BBE0F1F232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0838" y="6387559"/>
            <a:ext cx="468206" cy="468206"/>
          </a:xfrm>
          <a:prstGeom prst="rect">
            <a:avLst/>
          </a:prstGeom>
        </p:spPr>
      </p:pic>
      <p:grpSp>
        <p:nvGrpSpPr>
          <p:cNvPr id="10" name="í$lídè">
            <a:extLst>
              <a:ext uri="{FF2B5EF4-FFF2-40B4-BE49-F238E27FC236}">
                <a16:creationId xmlns:a16="http://schemas.microsoft.com/office/drawing/2014/main" id="{088968EC-0D6A-4E08-A1C7-D4A65607AE76}"/>
              </a:ext>
            </a:extLst>
          </p:cNvPr>
          <p:cNvGrpSpPr/>
          <p:nvPr/>
        </p:nvGrpSpPr>
        <p:grpSpPr>
          <a:xfrm>
            <a:off x="7248525" y="1607217"/>
            <a:ext cx="4327020" cy="3654702"/>
            <a:chOff x="7254875" y="1184088"/>
            <a:chExt cx="4327020" cy="754377"/>
          </a:xfrm>
        </p:grpSpPr>
        <p:sp>
          <p:nvSpPr>
            <p:cNvPr id="15" name="iŝ1îḋe">
              <a:extLst>
                <a:ext uri="{FF2B5EF4-FFF2-40B4-BE49-F238E27FC236}">
                  <a16:creationId xmlns:a16="http://schemas.microsoft.com/office/drawing/2014/main" id="{5544E5BD-FCAD-4744-A40F-0D5FC82AF0BC}"/>
                </a:ext>
              </a:extLst>
            </p:cNvPr>
            <p:cNvSpPr txBox="1"/>
            <p:nvPr/>
          </p:nvSpPr>
          <p:spPr>
            <a:xfrm>
              <a:off x="7452673" y="1360010"/>
              <a:ext cx="4129222" cy="476467"/>
            </a:xfrm>
            <a:prstGeom prst="rect">
              <a:avLst/>
            </a:prstGeom>
            <a:noFill/>
          </p:spPr>
          <p:txBody>
            <a:bodyPr wrap="square" rtlCol="0">
              <a:spAutoFit/>
            </a:bodyPr>
            <a:lstStyle/>
            <a:p>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超级计算机的简单介绍：一个每个人都能连接使用的巨大电脑</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a:p>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Job Scheduler:</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任务调度中心，不同的任务可以申请不同数量的节点与</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GPU</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16" name="îŝļîḋé">
              <a:extLst>
                <a:ext uri="{FF2B5EF4-FFF2-40B4-BE49-F238E27FC236}">
                  <a16:creationId xmlns:a16="http://schemas.microsoft.com/office/drawing/2014/main" id="{EF50AD59-9B54-4FD1-BE59-5119D82E56E2}"/>
                </a:ext>
              </a:extLst>
            </p:cNvPr>
            <p:cNvSpPr/>
            <p:nvPr/>
          </p:nvSpPr>
          <p:spPr>
            <a:xfrm flipH="1">
              <a:off x="7254875" y="1184088"/>
              <a:ext cx="122104" cy="754377"/>
            </a:xfrm>
            <a:prstGeom prst="roundRect">
              <a:avLst>
                <a:gd name="adj" fmla="val 44900"/>
              </a:avLst>
            </a:prstGeom>
            <a:gradFill>
              <a:gsLst>
                <a:gs pos="0">
                  <a:schemeClr val="accent6">
                    <a:lumMod val="60000"/>
                    <a:lumOff val="40000"/>
                  </a:schemeClr>
                </a:gs>
                <a:gs pos="60000">
                  <a:schemeClr val="accent6"/>
                </a:gs>
              </a:gsLst>
              <a:lin ang="2700000" scaled="0"/>
            </a:gradFill>
            <a:ln w="57150" cap="rnd">
              <a:noFill/>
              <a:prstDash val="solid"/>
              <a:round/>
            </a:ln>
            <a:effectLst>
              <a:outerShdw blurRad="50800" dist="50800" dir="5400000" algn="c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3765"/>
              <a:endParaRPr lang="zh-CN" altLang="en-US" sz="1400" b="1" dirty="0">
                <a:solidFill>
                  <a:schemeClr val="bg1"/>
                </a:solidFill>
                <a:latin typeface="Segoe UI Italic" panose="020B0502040204090203" pitchFamily="34" charset="0"/>
                <a:ea typeface="楷体" panose="02010609060101010101" pitchFamily="49" charset="-122"/>
                <a:sym typeface="Segoe UI Italic" panose="020B0502040204090203" pitchFamily="34" charset="0"/>
              </a:endParaRPr>
            </a:p>
          </p:txBody>
        </p:sp>
      </p:grpSp>
      <p:pic>
        <p:nvPicPr>
          <p:cNvPr id="2" name="图片 1">
            <a:extLst>
              <a:ext uri="{FF2B5EF4-FFF2-40B4-BE49-F238E27FC236}">
                <a16:creationId xmlns:a16="http://schemas.microsoft.com/office/drawing/2014/main" id="{C94D54F0-EE9F-4541-85DA-60272C0E8922}"/>
              </a:ext>
            </a:extLst>
          </p:cNvPr>
          <p:cNvPicPr>
            <a:picLocks noChangeAspect="1"/>
          </p:cNvPicPr>
          <p:nvPr/>
        </p:nvPicPr>
        <p:blipFill>
          <a:blip r:embed="rId4"/>
          <a:stretch>
            <a:fillRect/>
          </a:stretch>
        </p:blipFill>
        <p:spPr>
          <a:xfrm>
            <a:off x="0" y="1545603"/>
            <a:ext cx="7115607" cy="3766790"/>
          </a:xfrm>
          <a:prstGeom prst="rect">
            <a:avLst/>
          </a:prstGeom>
        </p:spPr>
      </p:pic>
    </p:spTree>
    <p:custDataLst>
      <p:tags r:id="rId1"/>
    </p:custDataLst>
    <p:extLst>
      <p:ext uri="{BB962C8B-B14F-4D97-AF65-F5344CB8AC3E}">
        <p14:creationId xmlns:p14="http://schemas.microsoft.com/office/powerpoint/2010/main" val="21413499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a:extLst>
              <a:ext uri="{FF2B5EF4-FFF2-40B4-BE49-F238E27FC236}">
                <a16:creationId xmlns:a16="http://schemas.microsoft.com/office/drawing/2014/main" id="{61B78963-8D5A-4709-A729-FA8BBD81CE40}"/>
              </a:ext>
            </a:extLst>
          </p:cNvPr>
          <p:cNvSpPr>
            <a:spLocks noGrp="1"/>
          </p:cNvSpPr>
          <p:nvPr>
            <p:ph type="ftr" sz="quarter" idx="11"/>
          </p:nvPr>
        </p:nvSpPr>
        <p:spPr>
          <a:xfrm>
            <a:off x="5329044" y="6546949"/>
            <a:ext cx="2002118" cy="249333"/>
          </a:xfrm>
        </p:spPr>
        <p:txBody>
          <a:bodyPr/>
          <a:lstStyle/>
          <a:p>
            <a:pPr>
              <a:defRPr/>
            </a:pPr>
            <a:r>
              <a:rPr lang="en-US" altLang="zh-CN"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rPr>
              <a:t>Made by </a:t>
            </a:r>
            <a:r>
              <a:rPr lang="en-US" altLang="zh-CN" dirty="0" err="1">
                <a:solidFill>
                  <a:schemeClr val="tx1"/>
                </a:solidFill>
                <a:latin typeface="Segoe UI Italic" panose="020B0502040204090203" pitchFamily="34" charset="0"/>
                <a:ea typeface="楷体" panose="02010609060101010101" pitchFamily="49" charset="-122"/>
                <a:sym typeface="Segoe UI Italic" panose="020B0502040204090203" pitchFamily="34" charset="0"/>
              </a:rPr>
              <a:t>Kiny</a:t>
            </a:r>
            <a:endParaRPr lang="zh-CN" altLang="en-US"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endParaRPr>
          </a:p>
        </p:txBody>
      </p:sp>
      <p:cxnSp>
        <p:nvCxnSpPr>
          <p:cNvPr id="3" name="直接连接符 2">
            <a:extLst>
              <a:ext uri="{FF2B5EF4-FFF2-40B4-BE49-F238E27FC236}">
                <a16:creationId xmlns:a16="http://schemas.microsoft.com/office/drawing/2014/main" id="{3149501B-9F0D-425D-B0B9-FF8E9557972E}"/>
              </a:ext>
            </a:extLst>
          </p:cNvPr>
          <p:cNvCxnSpPr>
            <a:cxnSpLocks/>
          </p:cNvCxnSpPr>
          <p:nvPr/>
        </p:nvCxnSpPr>
        <p:spPr>
          <a:xfrm>
            <a:off x="0" y="640976"/>
            <a:ext cx="12192000"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1" name="íśḻîḓè">
            <a:extLst>
              <a:ext uri="{FF2B5EF4-FFF2-40B4-BE49-F238E27FC236}">
                <a16:creationId xmlns:a16="http://schemas.microsoft.com/office/drawing/2014/main" id="{B9C06D9C-E8B3-423C-B644-05CD091237A0}"/>
              </a:ext>
            </a:extLst>
          </p:cNvPr>
          <p:cNvSpPr txBox="1"/>
          <p:nvPr/>
        </p:nvSpPr>
        <p:spPr>
          <a:xfrm>
            <a:off x="0" y="55368"/>
            <a:ext cx="3149600" cy="482004"/>
          </a:xfrm>
          <a:prstGeom prst="roundRect">
            <a:avLst>
              <a:gd name="adj" fmla="val 50000"/>
            </a:avLst>
          </a:prstGeom>
          <a:solidFill>
            <a:schemeClr val="accent6">
              <a:lumMod val="20000"/>
              <a:lumOff val="80000"/>
            </a:schemeClr>
          </a:solidFill>
          <a:ln w="12700" cap="flat">
            <a:noFill/>
            <a:prstDash val="solid"/>
            <a:miter/>
          </a:ln>
          <a:effectLst>
            <a:outerShdw blurRad="127000" dist="63500" dir="2700000" algn="tl" rotWithShape="0">
              <a:schemeClr val="accent6">
                <a:alpha val="40000"/>
              </a:schemeClr>
            </a:outerShdw>
          </a:effectLst>
        </p:spPr>
        <p:txBody>
          <a:bodyPr rtlCol="0" anchor="ctr"/>
          <a:lstStyle>
            <a:defPPr>
              <a:defRPr lang="zh-CN"/>
            </a:defPPr>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相关背景介绍：</a:t>
            </a:r>
            <a:r>
              <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AI</a:t>
            </a: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基本原理</a:t>
            </a:r>
            <a:endPar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endParaRPr>
          </a:p>
        </p:txBody>
      </p:sp>
      <p:pic>
        <p:nvPicPr>
          <p:cNvPr id="4" name="图片 3">
            <a:extLst>
              <a:ext uri="{FF2B5EF4-FFF2-40B4-BE49-F238E27FC236}">
                <a16:creationId xmlns:a16="http://schemas.microsoft.com/office/drawing/2014/main" id="{2CA8298E-EBBA-4FDB-920D-BBE0F1F232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0838" y="6387559"/>
            <a:ext cx="468206" cy="468206"/>
          </a:xfrm>
          <a:prstGeom prst="rect">
            <a:avLst/>
          </a:prstGeom>
        </p:spPr>
      </p:pic>
      <p:grpSp>
        <p:nvGrpSpPr>
          <p:cNvPr id="10" name="í$lídè">
            <a:extLst>
              <a:ext uri="{FF2B5EF4-FFF2-40B4-BE49-F238E27FC236}">
                <a16:creationId xmlns:a16="http://schemas.microsoft.com/office/drawing/2014/main" id="{088968EC-0D6A-4E08-A1C7-D4A65607AE76}"/>
              </a:ext>
            </a:extLst>
          </p:cNvPr>
          <p:cNvGrpSpPr/>
          <p:nvPr/>
        </p:nvGrpSpPr>
        <p:grpSpPr>
          <a:xfrm>
            <a:off x="7248525" y="1607217"/>
            <a:ext cx="4391162" cy="3654702"/>
            <a:chOff x="7254875" y="1184088"/>
            <a:chExt cx="4391162" cy="754377"/>
          </a:xfrm>
        </p:grpSpPr>
        <p:sp>
          <p:nvSpPr>
            <p:cNvPr id="15" name="iŝ1îḋe">
              <a:extLst>
                <a:ext uri="{FF2B5EF4-FFF2-40B4-BE49-F238E27FC236}">
                  <a16:creationId xmlns:a16="http://schemas.microsoft.com/office/drawing/2014/main" id="{5544E5BD-FCAD-4744-A40F-0D5FC82AF0BC}"/>
                </a:ext>
              </a:extLst>
            </p:cNvPr>
            <p:cNvSpPr txBox="1"/>
            <p:nvPr/>
          </p:nvSpPr>
          <p:spPr>
            <a:xfrm>
              <a:off x="7516815" y="1321894"/>
              <a:ext cx="4129222" cy="552702"/>
            </a:xfrm>
            <a:prstGeom prst="rect">
              <a:avLst/>
            </a:prstGeom>
            <a:noFill/>
          </p:spPr>
          <p:txBody>
            <a:bodyPr wrap="square" rtlCol="0">
              <a:spAutoFit/>
            </a:bodyPr>
            <a:lstStyle/>
            <a:p>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超算能做什么：</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a:p>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量子物理学，天气预报，气候研究，化学与天然气勘探，分子模型，</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CAE/CAD/CAM(</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一系列计算机辅助模拟过程的软件</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等等大规模的并行运算。</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16" name="îŝļîḋé">
              <a:extLst>
                <a:ext uri="{FF2B5EF4-FFF2-40B4-BE49-F238E27FC236}">
                  <a16:creationId xmlns:a16="http://schemas.microsoft.com/office/drawing/2014/main" id="{EF50AD59-9B54-4FD1-BE59-5119D82E56E2}"/>
                </a:ext>
              </a:extLst>
            </p:cNvPr>
            <p:cNvSpPr/>
            <p:nvPr/>
          </p:nvSpPr>
          <p:spPr>
            <a:xfrm flipH="1">
              <a:off x="7254875" y="1184088"/>
              <a:ext cx="122104" cy="754377"/>
            </a:xfrm>
            <a:prstGeom prst="roundRect">
              <a:avLst>
                <a:gd name="adj" fmla="val 44900"/>
              </a:avLst>
            </a:prstGeom>
            <a:gradFill>
              <a:gsLst>
                <a:gs pos="0">
                  <a:schemeClr val="accent6">
                    <a:lumMod val="60000"/>
                    <a:lumOff val="40000"/>
                  </a:schemeClr>
                </a:gs>
                <a:gs pos="60000">
                  <a:schemeClr val="accent6"/>
                </a:gs>
              </a:gsLst>
              <a:lin ang="2700000" scaled="0"/>
            </a:gradFill>
            <a:ln w="57150" cap="rnd">
              <a:noFill/>
              <a:prstDash val="solid"/>
              <a:round/>
            </a:ln>
            <a:effectLst>
              <a:outerShdw blurRad="50800" dist="50800" dir="5400000" algn="c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3765"/>
              <a:endParaRPr lang="zh-CN" altLang="en-US" sz="1400" b="1" dirty="0">
                <a:solidFill>
                  <a:schemeClr val="bg1"/>
                </a:solidFill>
                <a:latin typeface="Segoe UI Italic" panose="020B0502040204090203" pitchFamily="34" charset="0"/>
                <a:ea typeface="楷体" panose="02010609060101010101" pitchFamily="49" charset="-122"/>
                <a:sym typeface="Segoe UI Italic" panose="020B0502040204090203" pitchFamily="34" charset="0"/>
              </a:endParaRPr>
            </a:p>
          </p:txBody>
        </p:sp>
      </p:grpSp>
      <p:pic>
        <p:nvPicPr>
          <p:cNvPr id="1026" name="Picture 2">
            <a:extLst>
              <a:ext uri="{FF2B5EF4-FFF2-40B4-BE49-F238E27FC236}">
                <a16:creationId xmlns:a16="http://schemas.microsoft.com/office/drawing/2014/main" id="{BB7244F7-65CB-4ABB-8355-CFEEBF6F3EF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421625"/>
            <a:ext cx="7108689" cy="4025896"/>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9332175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a:extLst>
              <a:ext uri="{FF2B5EF4-FFF2-40B4-BE49-F238E27FC236}">
                <a16:creationId xmlns:a16="http://schemas.microsoft.com/office/drawing/2014/main" id="{61B78963-8D5A-4709-A729-FA8BBD81CE40}"/>
              </a:ext>
            </a:extLst>
          </p:cNvPr>
          <p:cNvSpPr>
            <a:spLocks noGrp="1"/>
          </p:cNvSpPr>
          <p:nvPr>
            <p:ph type="ftr" sz="quarter" idx="11"/>
          </p:nvPr>
        </p:nvSpPr>
        <p:spPr>
          <a:xfrm>
            <a:off x="5329044" y="6546949"/>
            <a:ext cx="2002118" cy="249333"/>
          </a:xfrm>
        </p:spPr>
        <p:txBody>
          <a:bodyPr/>
          <a:lstStyle/>
          <a:p>
            <a:pPr>
              <a:defRPr/>
            </a:pPr>
            <a:r>
              <a:rPr lang="en-US" altLang="zh-CN"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rPr>
              <a:t>Made by </a:t>
            </a:r>
            <a:r>
              <a:rPr lang="en-US" altLang="zh-CN" dirty="0" err="1">
                <a:solidFill>
                  <a:schemeClr val="tx1"/>
                </a:solidFill>
                <a:latin typeface="Segoe UI Italic" panose="020B0502040204090203" pitchFamily="34" charset="0"/>
                <a:ea typeface="楷体" panose="02010609060101010101" pitchFamily="49" charset="-122"/>
                <a:sym typeface="Segoe UI Italic" panose="020B0502040204090203" pitchFamily="34" charset="0"/>
              </a:rPr>
              <a:t>Kiny</a:t>
            </a:r>
            <a:endParaRPr lang="zh-CN" altLang="en-US"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endParaRPr>
          </a:p>
        </p:txBody>
      </p:sp>
      <p:cxnSp>
        <p:nvCxnSpPr>
          <p:cNvPr id="3" name="直接连接符 2">
            <a:extLst>
              <a:ext uri="{FF2B5EF4-FFF2-40B4-BE49-F238E27FC236}">
                <a16:creationId xmlns:a16="http://schemas.microsoft.com/office/drawing/2014/main" id="{3149501B-9F0D-425D-B0B9-FF8E9557972E}"/>
              </a:ext>
            </a:extLst>
          </p:cNvPr>
          <p:cNvCxnSpPr>
            <a:cxnSpLocks/>
          </p:cNvCxnSpPr>
          <p:nvPr/>
        </p:nvCxnSpPr>
        <p:spPr>
          <a:xfrm>
            <a:off x="0" y="640976"/>
            <a:ext cx="12192000"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1" name="íśḻîḓè">
            <a:extLst>
              <a:ext uri="{FF2B5EF4-FFF2-40B4-BE49-F238E27FC236}">
                <a16:creationId xmlns:a16="http://schemas.microsoft.com/office/drawing/2014/main" id="{B9C06D9C-E8B3-423C-B644-05CD091237A0}"/>
              </a:ext>
            </a:extLst>
          </p:cNvPr>
          <p:cNvSpPr txBox="1"/>
          <p:nvPr/>
        </p:nvSpPr>
        <p:spPr>
          <a:xfrm>
            <a:off x="0" y="55368"/>
            <a:ext cx="3149600" cy="482004"/>
          </a:xfrm>
          <a:prstGeom prst="roundRect">
            <a:avLst>
              <a:gd name="adj" fmla="val 50000"/>
            </a:avLst>
          </a:prstGeom>
          <a:solidFill>
            <a:schemeClr val="accent6">
              <a:lumMod val="20000"/>
              <a:lumOff val="80000"/>
            </a:schemeClr>
          </a:solidFill>
          <a:ln w="12700" cap="flat">
            <a:noFill/>
            <a:prstDash val="solid"/>
            <a:miter/>
          </a:ln>
          <a:effectLst>
            <a:outerShdw blurRad="127000" dist="63500" dir="2700000" algn="tl" rotWithShape="0">
              <a:schemeClr val="accent6">
                <a:alpha val="40000"/>
              </a:schemeClr>
            </a:outerShdw>
          </a:effectLst>
        </p:spPr>
        <p:txBody>
          <a:bodyPr rtlCol="0" anchor="ctr"/>
          <a:lstStyle>
            <a:defPPr>
              <a:defRPr lang="zh-CN"/>
            </a:defPPr>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相关背景介绍：</a:t>
            </a:r>
            <a:r>
              <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AI</a:t>
            </a: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基本原理</a:t>
            </a:r>
            <a:endPar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endParaRPr>
          </a:p>
        </p:txBody>
      </p:sp>
      <p:pic>
        <p:nvPicPr>
          <p:cNvPr id="4" name="图片 3">
            <a:extLst>
              <a:ext uri="{FF2B5EF4-FFF2-40B4-BE49-F238E27FC236}">
                <a16:creationId xmlns:a16="http://schemas.microsoft.com/office/drawing/2014/main" id="{2CA8298E-EBBA-4FDB-920D-BBE0F1F232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0838" y="6387559"/>
            <a:ext cx="468206" cy="468206"/>
          </a:xfrm>
          <a:prstGeom prst="rect">
            <a:avLst/>
          </a:prstGeom>
        </p:spPr>
      </p:pic>
      <p:grpSp>
        <p:nvGrpSpPr>
          <p:cNvPr id="10" name="í$lídè">
            <a:extLst>
              <a:ext uri="{FF2B5EF4-FFF2-40B4-BE49-F238E27FC236}">
                <a16:creationId xmlns:a16="http://schemas.microsoft.com/office/drawing/2014/main" id="{088968EC-0D6A-4E08-A1C7-D4A65607AE76}"/>
              </a:ext>
            </a:extLst>
          </p:cNvPr>
          <p:cNvGrpSpPr/>
          <p:nvPr/>
        </p:nvGrpSpPr>
        <p:grpSpPr>
          <a:xfrm>
            <a:off x="7248525" y="1607217"/>
            <a:ext cx="4352420" cy="3654702"/>
            <a:chOff x="7254875" y="1184088"/>
            <a:chExt cx="4352420" cy="754377"/>
          </a:xfrm>
        </p:grpSpPr>
        <p:sp>
          <p:nvSpPr>
            <p:cNvPr id="15" name="iŝ1îḋe">
              <a:extLst>
                <a:ext uri="{FF2B5EF4-FFF2-40B4-BE49-F238E27FC236}">
                  <a16:creationId xmlns:a16="http://schemas.microsoft.com/office/drawing/2014/main" id="{5544E5BD-FCAD-4744-A40F-0D5FC82AF0BC}"/>
                </a:ext>
              </a:extLst>
            </p:cNvPr>
            <p:cNvSpPr txBox="1"/>
            <p:nvPr/>
          </p:nvSpPr>
          <p:spPr>
            <a:xfrm>
              <a:off x="7478073" y="1207541"/>
              <a:ext cx="4129222" cy="705172"/>
            </a:xfrm>
            <a:prstGeom prst="rect">
              <a:avLst/>
            </a:prstGeom>
            <a:noFill/>
          </p:spPr>
          <p:txBody>
            <a:bodyPr wrap="square" rtlCol="0">
              <a:spAutoFit/>
            </a:bodyPr>
            <a:lstStyle/>
            <a:p>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超算适用于：</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a:p>
              <a:pPr marL="457200" indent="-457200">
                <a:buFont typeface="+mj-lt"/>
                <a:buAutoNum type="arabicPeriod"/>
              </a:pP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大型预训练好的模型</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a:p>
              <a:pPr marL="457200" indent="-457200">
                <a:buFont typeface="+mj-lt"/>
                <a:buAutoNum type="arabicPeriod"/>
              </a:pP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并行强化运算</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a:p>
              <a:pPr marL="457200" indent="-457200">
                <a:buFont typeface="+mj-lt"/>
                <a:buAutoNum type="arabicPeriod"/>
              </a:pPr>
              <a:r>
                <a:rPr lang="en-US" altLang="zh-CN" sz="2400" b="1" dirty="0" err="1">
                  <a:latin typeface="Segoe UI Italic" panose="020B0502040204090203" pitchFamily="34" charset="0"/>
                  <a:ea typeface="楷体" panose="02010609060101010101" pitchFamily="49" charset="-122"/>
                  <a:sym typeface="Segoe UI Italic" panose="020B0502040204090203" pitchFamily="34" charset="0"/>
                </a:rPr>
                <a:t>AutoML</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a:p>
              <a:pPr marL="457200" indent="-457200">
                <a:buFont typeface="+mj-lt"/>
                <a:buAutoNum type="arabicPeriod"/>
              </a:pP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大数据下的大规模图形计算与机器学习</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a:p>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超算不适用于：</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a:p>
              <a:pPr marL="457200" indent="-457200">
                <a:buFont typeface="+mj-lt"/>
                <a:buAutoNum type="arabicPeriod"/>
              </a:pP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小问题（用</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3090Ti</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解决）</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a:p>
              <a:pPr marL="457200" indent="-457200">
                <a:buFont typeface="+mj-lt"/>
                <a:buAutoNum type="arabicPeriod"/>
              </a:pP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实时推演（延迟较高）</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16" name="îŝļîḋé">
              <a:extLst>
                <a:ext uri="{FF2B5EF4-FFF2-40B4-BE49-F238E27FC236}">
                  <a16:creationId xmlns:a16="http://schemas.microsoft.com/office/drawing/2014/main" id="{EF50AD59-9B54-4FD1-BE59-5119D82E56E2}"/>
                </a:ext>
              </a:extLst>
            </p:cNvPr>
            <p:cNvSpPr/>
            <p:nvPr/>
          </p:nvSpPr>
          <p:spPr>
            <a:xfrm flipH="1">
              <a:off x="7254875" y="1184088"/>
              <a:ext cx="122104" cy="754377"/>
            </a:xfrm>
            <a:prstGeom prst="roundRect">
              <a:avLst>
                <a:gd name="adj" fmla="val 44900"/>
              </a:avLst>
            </a:prstGeom>
            <a:gradFill>
              <a:gsLst>
                <a:gs pos="0">
                  <a:schemeClr val="accent6">
                    <a:lumMod val="60000"/>
                    <a:lumOff val="40000"/>
                  </a:schemeClr>
                </a:gs>
                <a:gs pos="60000">
                  <a:schemeClr val="accent6"/>
                </a:gs>
              </a:gsLst>
              <a:lin ang="2700000" scaled="0"/>
            </a:gradFill>
            <a:ln w="57150" cap="rnd">
              <a:noFill/>
              <a:prstDash val="solid"/>
              <a:round/>
            </a:ln>
            <a:effectLst>
              <a:outerShdw blurRad="50800" dist="50800" dir="5400000" algn="c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3765"/>
              <a:endParaRPr lang="zh-CN" altLang="en-US" sz="1400" b="1" dirty="0">
                <a:solidFill>
                  <a:schemeClr val="bg1"/>
                </a:solidFill>
                <a:latin typeface="Segoe UI Italic" panose="020B0502040204090203" pitchFamily="34" charset="0"/>
                <a:ea typeface="楷体" panose="02010609060101010101" pitchFamily="49" charset="-122"/>
                <a:sym typeface="Segoe UI Italic" panose="020B0502040204090203" pitchFamily="34" charset="0"/>
              </a:endParaRPr>
            </a:p>
          </p:txBody>
        </p:sp>
      </p:grpSp>
      <p:pic>
        <p:nvPicPr>
          <p:cNvPr id="2" name="图片 1">
            <a:extLst>
              <a:ext uri="{FF2B5EF4-FFF2-40B4-BE49-F238E27FC236}">
                <a16:creationId xmlns:a16="http://schemas.microsoft.com/office/drawing/2014/main" id="{5432F2E8-6FDF-4AE8-8BB3-A90DDCF8BFD0}"/>
              </a:ext>
            </a:extLst>
          </p:cNvPr>
          <p:cNvPicPr>
            <a:picLocks noChangeAspect="1"/>
          </p:cNvPicPr>
          <p:nvPr/>
        </p:nvPicPr>
        <p:blipFill>
          <a:blip r:embed="rId4"/>
          <a:stretch>
            <a:fillRect/>
          </a:stretch>
        </p:blipFill>
        <p:spPr>
          <a:xfrm>
            <a:off x="-16231" y="1421623"/>
            <a:ext cx="7163662" cy="4025900"/>
          </a:xfrm>
          <a:prstGeom prst="rect">
            <a:avLst/>
          </a:prstGeom>
        </p:spPr>
      </p:pic>
    </p:spTree>
    <p:custDataLst>
      <p:tags r:id="rId1"/>
    </p:custDataLst>
    <p:extLst>
      <p:ext uri="{BB962C8B-B14F-4D97-AF65-F5344CB8AC3E}">
        <p14:creationId xmlns:p14="http://schemas.microsoft.com/office/powerpoint/2010/main" val="27094164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a:extLst>
              <a:ext uri="{FF2B5EF4-FFF2-40B4-BE49-F238E27FC236}">
                <a16:creationId xmlns:a16="http://schemas.microsoft.com/office/drawing/2014/main" id="{61B78963-8D5A-4709-A729-FA8BBD81CE40}"/>
              </a:ext>
            </a:extLst>
          </p:cNvPr>
          <p:cNvSpPr>
            <a:spLocks noGrp="1"/>
          </p:cNvSpPr>
          <p:nvPr>
            <p:ph type="ftr" sz="quarter" idx="11"/>
          </p:nvPr>
        </p:nvSpPr>
        <p:spPr>
          <a:xfrm>
            <a:off x="5329044" y="6546949"/>
            <a:ext cx="2002118" cy="249333"/>
          </a:xfrm>
        </p:spPr>
        <p:txBody>
          <a:bodyPr/>
          <a:lstStyle/>
          <a:p>
            <a:pPr>
              <a:defRPr/>
            </a:pPr>
            <a:r>
              <a:rPr lang="en-US" altLang="zh-CN"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rPr>
              <a:t>Made by </a:t>
            </a:r>
            <a:r>
              <a:rPr lang="en-US" altLang="zh-CN" dirty="0" err="1">
                <a:solidFill>
                  <a:schemeClr val="tx1"/>
                </a:solidFill>
                <a:latin typeface="Segoe UI Italic" panose="020B0502040204090203" pitchFamily="34" charset="0"/>
                <a:ea typeface="楷体" panose="02010609060101010101" pitchFamily="49" charset="-122"/>
                <a:sym typeface="Segoe UI Italic" panose="020B0502040204090203" pitchFamily="34" charset="0"/>
              </a:rPr>
              <a:t>Kiny</a:t>
            </a:r>
            <a:endParaRPr lang="zh-CN" altLang="en-US"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endParaRPr>
          </a:p>
        </p:txBody>
      </p:sp>
      <p:cxnSp>
        <p:nvCxnSpPr>
          <p:cNvPr id="3" name="直接连接符 2">
            <a:extLst>
              <a:ext uri="{FF2B5EF4-FFF2-40B4-BE49-F238E27FC236}">
                <a16:creationId xmlns:a16="http://schemas.microsoft.com/office/drawing/2014/main" id="{3149501B-9F0D-425D-B0B9-FF8E9557972E}"/>
              </a:ext>
            </a:extLst>
          </p:cNvPr>
          <p:cNvCxnSpPr>
            <a:cxnSpLocks/>
          </p:cNvCxnSpPr>
          <p:nvPr/>
        </p:nvCxnSpPr>
        <p:spPr>
          <a:xfrm>
            <a:off x="0" y="640976"/>
            <a:ext cx="12192000"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1" name="íśḻîḓè">
            <a:extLst>
              <a:ext uri="{FF2B5EF4-FFF2-40B4-BE49-F238E27FC236}">
                <a16:creationId xmlns:a16="http://schemas.microsoft.com/office/drawing/2014/main" id="{B9C06D9C-E8B3-423C-B644-05CD091237A0}"/>
              </a:ext>
            </a:extLst>
          </p:cNvPr>
          <p:cNvSpPr txBox="1"/>
          <p:nvPr/>
        </p:nvSpPr>
        <p:spPr>
          <a:xfrm>
            <a:off x="0" y="55368"/>
            <a:ext cx="4241800" cy="482004"/>
          </a:xfrm>
          <a:prstGeom prst="roundRect">
            <a:avLst>
              <a:gd name="adj" fmla="val 50000"/>
            </a:avLst>
          </a:prstGeom>
          <a:solidFill>
            <a:schemeClr val="accent6">
              <a:lumMod val="20000"/>
              <a:lumOff val="80000"/>
            </a:schemeClr>
          </a:solidFill>
          <a:ln w="12700" cap="flat">
            <a:noFill/>
            <a:prstDash val="solid"/>
            <a:miter/>
          </a:ln>
          <a:effectLst>
            <a:outerShdw blurRad="127000" dist="63500" dir="2700000" algn="tl" rotWithShape="0">
              <a:schemeClr val="accent6">
                <a:alpha val="40000"/>
              </a:schemeClr>
            </a:outerShdw>
          </a:effectLst>
        </p:spPr>
        <p:txBody>
          <a:bodyPr rtlCol="0" anchor="ctr"/>
          <a:lstStyle>
            <a:defPPr>
              <a:defRPr lang="zh-CN"/>
            </a:defPPr>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相关背景介绍：</a:t>
            </a:r>
            <a:r>
              <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Python</a:t>
            </a: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与</a:t>
            </a:r>
            <a:r>
              <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AI</a:t>
            </a: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与数据科学</a:t>
            </a:r>
            <a:endPar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endParaRPr>
          </a:p>
        </p:txBody>
      </p:sp>
      <p:pic>
        <p:nvPicPr>
          <p:cNvPr id="4" name="图片 3">
            <a:extLst>
              <a:ext uri="{FF2B5EF4-FFF2-40B4-BE49-F238E27FC236}">
                <a16:creationId xmlns:a16="http://schemas.microsoft.com/office/drawing/2014/main" id="{2CA8298E-EBBA-4FDB-920D-BBE0F1F232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0838" y="6387559"/>
            <a:ext cx="468206" cy="468206"/>
          </a:xfrm>
          <a:prstGeom prst="rect">
            <a:avLst/>
          </a:prstGeom>
        </p:spPr>
      </p:pic>
      <p:grpSp>
        <p:nvGrpSpPr>
          <p:cNvPr id="10" name="í$lídè">
            <a:extLst>
              <a:ext uri="{FF2B5EF4-FFF2-40B4-BE49-F238E27FC236}">
                <a16:creationId xmlns:a16="http://schemas.microsoft.com/office/drawing/2014/main" id="{088968EC-0D6A-4E08-A1C7-D4A65607AE76}"/>
              </a:ext>
            </a:extLst>
          </p:cNvPr>
          <p:cNvGrpSpPr/>
          <p:nvPr/>
        </p:nvGrpSpPr>
        <p:grpSpPr>
          <a:xfrm>
            <a:off x="7248525" y="1607217"/>
            <a:ext cx="4352420" cy="3654702"/>
            <a:chOff x="7254875" y="1184088"/>
            <a:chExt cx="4352420" cy="754377"/>
          </a:xfrm>
        </p:grpSpPr>
        <p:sp>
          <p:nvSpPr>
            <p:cNvPr id="15" name="iŝ1îḋe">
              <a:extLst>
                <a:ext uri="{FF2B5EF4-FFF2-40B4-BE49-F238E27FC236}">
                  <a16:creationId xmlns:a16="http://schemas.microsoft.com/office/drawing/2014/main" id="{5544E5BD-FCAD-4744-A40F-0D5FC82AF0BC}"/>
                </a:ext>
              </a:extLst>
            </p:cNvPr>
            <p:cNvSpPr txBox="1"/>
            <p:nvPr/>
          </p:nvSpPr>
          <p:spPr>
            <a:xfrm>
              <a:off x="7478073" y="1474363"/>
              <a:ext cx="4129222" cy="171528"/>
            </a:xfrm>
            <a:prstGeom prst="rect">
              <a:avLst/>
            </a:prstGeom>
            <a:noFill/>
          </p:spPr>
          <p:txBody>
            <a:bodyPr wrap="square" rtlCol="0">
              <a:spAutoFit/>
            </a:bodyPr>
            <a:lstStyle/>
            <a:p>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“谛听”训练营</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7</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月</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31</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号早上</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10</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点</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15</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到</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11</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点</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45</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的报告</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16" name="îŝļîḋé">
              <a:extLst>
                <a:ext uri="{FF2B5EF4-FFF2-40B4-BE49-F238E27FC236}">
                  <a16:creationId xmlns:a16="http://schemas.microsoft.com/office/drawing/2014/main" id="{EF50AD59-9B54-4FD1-BE59-5119D82E56E2}"/>
                </a:ext>
              </a:extLst>
            </p:cNvPr>
            <p:cNvSpPr/>
            <p:nvPr/>
          </p:nvSpPr>
          <p:spPr>
            <a:xfrm flipH="1">
              <a:off x="7254875" y="1184088"/>
              <a:ext cx="122104" cy="754377"/>
            </a:xfrm>
            <a:prstGeom prst="roundRect">
              <a:avLst>
                <a:gd name="adj" fmla="val 44900"/>
              </a:avLst>
            </a:prstGeom>
            <a:gradFill>
              <a:gsLst>
                <a:gs pos="0">
                  <a:schemeClr val="accent6">
                    <a:lumMod val="60000"/>
                    <a:lumOff val="40000"/>
                  </a:schemeClr>
                </a:gs>
                <a:gs pos="60000">
                  <a:schemeClr val="accent6"/>
                </a:gs>
              </a:gsLst>
              <a:lin ang="2700000" scaled="0"/>
            </a:gradFill>
            <a:ln w="57150" cap="rnd">
              <a:noFill/>
              <a:prstDash val="solid"/>
              <a:round/>
            </a:ln>
            <a:effectLst>
              <a:outerShdw blurRad="50800" dist="50800" dir="5400000" algn="c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3765"/>
              <a:endParaRPr lang="zh-CN" altLang="en-US" sz="1400" b="1" dirty="0">
                <a:solidFill>
                  <a:schemeClr val="bg1"/>
                </a:solidFill>
                <a:latin typeface="Segoe UI Italic" panose="020B0502040204090203" pitchFamily="34" charset="0"/>
                <a:ea typeface="楷体" panose="02010609060101010101" pitchFamily="49" charset="-122"/>
                <a:sym typeface="Segoe UI Italic" panose="020B0502040204090203" pitchFamily="34" charset="0"/>
              </a:endParaRPr>
            </a:p>
          </p:txBody>
        </p:sp>
      </p:grpSp>
      <p:pic>
        <p:nvPicPr>
          <p:cNvPr id="7" name="图片 6">
            <a:extLst>
              <a:ext uri="{FF2B5EF4-FFF2-40B4-BE49-F238E27FC236}">
                <a16:creationId xmlns:a16="http://schemas.microsoft.com/office/drawing/2014/main" id="{FD8F39A0-4DCF-4EA4-A69C-A79829DFCEF2}"/>
              </a:ext>
            </a:extLst>
          </p:cNvPr>
          <p:cNvPicPr>
            <a:picLocks noChangeAspect="1"/>
          </p:cNvPicPr>
          <p:nvPr/>
        </p:nvPicPr>
        <p:blipFill>
          <a:blip r:embed="rId4"/>
          <a:stretch>
            <a:fillRect/>
          </a:stretch>
        </p:blipFill>
        <p:spPr>
          <a:xfrm>
            <a:off x="0" y="1438826"/>
            <a:ext cx="7131292" cy="3980344"/>
          </a:xfrm>
          <a:prstGeom prst="rect">
            <a:avLst/>
          </a:prstGeom>
        </p:spPr>
      </p:pic>
    </p:spTree>
    <p:custDataLst>
      <p:tags r:id="rId1"/>
    </p:custDataLst>
    <p:extLst>
      <p:ext uri="{BB962C8B-B14F-4D97-AF65-F5344CB8AC3E}">
        <p14:creationId xmlns:p14="http://schemas.microsoft.com/office/powerpoint/2010/main" val="20418259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a:extLst>
              <a:ext uri="{FF2B5EF4-FFF2-40B4-BE49-F238E27FC236}">
                <a16:creationId xmlns:a16="http://schemas.microsoft.com/office/drawing/2014/main" id="{61B78963-8D5A-4709-A729-FA8BBD81CE40}"/>
              </a:ext>
            </a:extLst>
          </p:cNvPr>
          <p:cNvSpPr>
            <a:spLocks noGrp="1"/>
          </p:cNvSpPr>
          <p:nvPr>
            <p:ph type="ftr" sz="quarter" idx="11"/>
          </p:nvPr>
        </p:nvSpPr>
        <p:spPr>
          <a:xfrm>
            <a:off x="5329044" y="6546949"/>
            <a:ext cx="2002118" cy="249333"/>
          </a:xfrm>
        </p:spPr>
        <p:txBody>
          <a:bodyPr/>
          <a:lstStyle/>
          <a:p>
            <a:pPr>
              <a:defRPr/>
            </a:pPr>
            <a:r>
              <a:rPr lang="en-US" altLang="zh-CN"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rPr>
              <a:t>Made by </a:t>
            </a:r>
            <a:r>
              <a:rPr lang="en-US" altLang="zh-CN" dirty="0" err="1">
                <a:solidFill>
                  <a:schemeClr val="tx1"/>
                </a:solidFill>
                <a:latin typeface="Segoe UI Italic" panose="020B0502040204090203" pitchFamily="34" charset="0"/>
                <a:ea typeface="楷体" panose="02010609060101010101" pitchFamily="49" charset="-122"/>
                <a:sym typeface="Segoe UI Italic" panose="020B0502040204090203" pitchFamily="34" charset="0"/>
              </a:rPr>
              <a:t>Kiny</a:t>
            </a:r>
            <a:endParaRPr lang="zh-CN" altLang="en-US"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endParaRPr>
          </a:p>
        </p:txBody>
      </p:sp>
      <p:cxnSp>
        <p:nvCxnSpPr>
          <p:cNvPr id="3" name="直接连接符 2">
            <a:extLst>
              <a:ext uri="{FF2B5EF4-FFF2-40B4-BE49-F238E27FC236}">
                <a16:creationId xmlns:a16="http://schemas.microsoft.com/office/drawing/2014/main" id="{3149501B-9F0D-425D-B0B9-FF8E9557972E}"/>
              </a:ext>
            </a:extLst>
          </p:cNvPr>
          <p:cNvCxnSpPr>
            <a:cxnSpLocks/>
          </p:cNvCxnSpPr>
          <p:nvPr/>
        </p:nvCxnSpPr>
        <p:spPr>
          <a:xfrm>
            <a:off x="0" y="640976"/>
            <a:ext cx="12192000"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1" name="íśḻîḓè">
            <a:extLst>
              <a:ext uri="{FF2B5EF4-FFF2-40B4-BE49-F238E27FC236}">
                <a16:creationId xmlns:a16="http://schemas.microsoft.com/office/drawing/2014/main" id="{B9C06D9C-E8B3-423C-B644-05CD091237A0}"/>
              </a:ext>
            </a:extLst>
          </p:cNvPr>
          <p:cNvSpPr txBox="1"/>
          <p:nvPr/>
        </p:nvSpPr>
        <p:spPr>
          <a:xfrm>
            <a:off x="0" y="55368"/>
            <a:ext cx="4241800" cy="482004"/>
          </a:xfrm>
          <a:prstGeom prst="roundRect">
            <a:avLst>
              <a:gd name="adj" fmla="val 50000"/>
            </a:avLst>
          </a:prstGeom>
          <a:solidFill>
            <a:schemeClr val="accent6">
              <a:lumMod val="20000"/>
              <a:lumOff val="80000"/>
            </a:schemeClr>
          </a:solidFill>
          <a:ln w="12700" cap="flat">
            <a:noFill/>
            <a:prstDash val="solid"/>
            <a:miter/>
          </a:ln>
          <a:effectLst>
            <a:outerShdw blurRad="127000" dist="63500" dir="2700000" algn="tl" rotWithShape="0">
              <a:schemeClr val="accent6">
                <a:alpha val="40000"/>
              </a:schemeClr>
            </a:outerShdw>
          </a:effectLst>
        </p:spPr>
        <p:txBody>
          <a:bodyPr rtlCol="0" anchor="ctr"/>
          <a:lstStyle>
            <a:defPPr>
              <a:defRPr lang="zh-CN"/>
            </a:defPPr>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相关背景介绍：</a:t>
            </a:r>
            <a:r>
              <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Python</a:t>
            </a: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与</a:t>
            </a:r>
            <a:r>
              <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AI</a:t>
            </a: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与数据科学</a:t>
            </a:r>
            <a:endPar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endParaRPr>
          </a:p>
        </p:txBody>
      </p:sp>
      <p:pic>
        <p:nvPicPr>
          <p:cNvPr id="4" name="图片 3">
            <a:extLst>
              <a:ext uri="{FF2B5EF4-FFF2-40B4-BE49-F238E27FC236}">
                <a16:creationId xmlns:a16="http://schemas.microsoft.com/office/drawing/2014/main" id="{2CA8298E-EBBA-4FDB-920D-BBE0F1F232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0838" y="6387559"/>
            <a:ext cx="468206" cy="468206"/>
          </a:xfrm>
          <a:prstGeom prst="rect">
            <a:avLst/>
          </a:prstGeom>
        </p:spPr>
      </p:pic>
      <p:grpSp>
        <p:nvGrpSpPr>
          <p:cNvPr id="10" name="í$lídè">
            <a:extLst>
              <a:ext uri="{FF2B5EF4-FFF2-40B4-BE49-F238E27FC236}">
                <a16:creationId xmlns:a16="http://schemas.microsoft.com/office/drawing/2014/main" id="{088968EC-0D6A-4E08-A1C7-D4A65607AE76}"/>
              </a:ext>
            </a:extLst>
          </p:cNvPr>
          <p:cNvGrpSpPr/>
          <p:nvPr/>
        </p:nvGrpSpPr>
        <p:grpSpPr>
          <a:xfrm>
            <a:off x="7248525" y="1607217"/>
            <a:ext cx="4333370" cy="3654702"/>
            <a:chOff x="7254875" y="1184088"/>
            <a:chExt cx="4333370" cy="754377"/>
          </a:xfrm>
        </p:grpSpPr>
        <p:sp>
          <p:nvSpPr>
            <p:cNvPr id="15" name="iŝ1îḋe">
              <a:extLst>
                <a:ext uri="{FF2B5EF4-FFF2-40B4-BE49-F238E27FC236}">
                  <a16:creationId xmlns:a16="http://schemas.microsoft.com/office/drawing/2014/main" id="{5544E5BD-FCAD-4744-A40F-0D5FC82AF0BC}"/>
                </a:ext>
              </a:extLst>
            </p:cNvPr>
            <p:cNvSpPr txBox="1"/>
            <p:nvPr/>
          </p:nvSpPr>
          <p:spPr>
            <a:xfrm>
              <a:off x="7459023" y="1512480"/>
              <a:ext cx="4129222" cy="95294"/>
            </a:xfrm>
            <a:prstGeom prst="rect">
              <a:avLst/>
            </a:prstGeom>
            <a:noFill/>
          </p:spPr>
          <p:txBody>
            <a:bodyPr wrap="square" rtlCol="0">
              <a:spAutoFit/>
            </a:bodyPr>
            <a:lstStyle/>
            <a:p>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  机器学习目前的应用。</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16" name="îŝļîḋé">
              <a:extLst>
                <a:ext uri="{FF2B5EF4-FFF2-40B4-BE49-F238E27FC236}">
                  <a16:creationId xmlns:a16="http://schemas.microsoft.com/office/drawing/2014/main" id="{EF50AD59-9B54-4FD1-BE59-5119D82E56E2}"/>
                </a:ext>
              </a:extLst>
            </p:cNvPr>
            <p:cNvSpPr/>
            <p:nvPr/>
          </p:nvSpPr>
          <p:spPr>
            <a:xfrm flipH="1">
              <a:off x="7254875" y="1184088"/>
              <a:ext cx="122104" cy="754377"/>
            </a:xfrm>
            <a:prstGeom prst="roundRect">
              <a:avLst>
                <a:gd name="adj" fmla="val 44900"/>
              </a:avLst>
            </a:prstGeom>
            <a:gradFill>
              <a:gsLst>
                <a:gs pos="0">
                  <a:schemeClr val="accent6">
                    <a:lumMod val="60000"/>
                    <a:lumOff val="40000"/>
                  </a:schemeClr>
                </a:gs>
                <a:gs pos="60000">
                  <a:schemeClr val="accent6"/>
                </a:gs>
              </a:gsLst>
              <a:lin ang="2700000" scaled="0"/>
            </a:gradFill>
            <a:ln w="57150" cap="rnd">
              <a:noFill/>
              <a:prstDash val="solid"/>
              <a:round/>
            </a:ln>
            <a:effectLst>
              <a:outerShdw blurRad="50800" dist="50800" dir="5400000" algn="c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3765"/>
              <a:endParaRPr lang="zh-CN" altLang="en-US" sz="1400" b="1" dirty="0">
                <a:solidFill>
                  <a:schemeClr val="bg1"/>
                </a:solidFill>
                <a:latin typeface="Segoe UI Italic" panose="020B0502040204090203" pitchFamily="34" charset="0"/>
                <a:ea typeface="楷体" panose="02010609060101010101" pitchFamily="49" charset="-122"/>
                <a:sym typeface="Segoe UI Italic" panose="020B0502040204090203" pitchFamily="34" charset="0"/>
              </a:endParaRPr>
            </a:p>
          </p:txBody>
        </p:sp>
      </p:grpSp>
      <p:pic>
        <p:nvPicPr>
          <p:cNvPr id="2" name="图片 1">
            <a:extLst>
              <a:ext uri="{FF2B5EF4-FFF2-40B4-BE49-F238E27FC236}">
                <a16:creationId xmlns:a16="http://schemas.microsoft.com/office/drawing/2014/main" id="{9F7CCFF9-E425-4847-B7AE-2A48B9D656D5}"/>
              </a:ext>
            </a:extLst>
          </p:cNvPr>
          <p:cNvPicPr>
            <a:picLocks noChangeAspect="1"/>
          </p:cNvPicPr>
          <p:nvPr/>
        </p:nvPicPr>
        <p:blipFill>
          <a:blip r:embed="rId4"/>
          <a:stretch>
            <a:fillRect/>
          </a:stretch>
        </p:blipFill>
        <p:spPr>
          <a:xfrm>
            <a:off x="0" y="1560021"/>
            <a:ext cx="7121226" cy="3749104"/>
          </a:xfrm>
          <a:prstGeom prst="rect">
            <a:avLst/>
          </a:prstGeom>
        </p:spPr>
      </p:pic>
    </p:spTree>
    <p:custDataLst>
      <p:tags r:id="rId1"/>
    </p:custDataLst>
    <p:extLst>
      <p:ext uri="{BB962C8B-B14F-4D97-AF65-F5344CB8AC3E}">
        <p14:creationId xmlns:p14="http://schemas.microsoft.com/office/powerpoint/2010/main" val="14227670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a:extLst>
              <a:ext uri="{FF2B5EF4-FFF2-40B4-BE49-F238E27FC236}">
                <a16:creationId xmlns:a16="http://schemas.microsoft.com/office/drawing/2014/main" id="{61B78963-8D5A-4709-A729-FA8BBD81CE40}"/>
              </a:ext>
            </a:extLst>
          </p:cNvPr>
          <p:cNvSpPr>
            <a:spLocks noGrp="1"/>
          </p:cNvSpPr>
          <p:nvPr>
            <p:ph type="ftr" sz="quarter" idx="11"/>
          </p:nvPr>
        </p:nvSpPr>
        <p:spPr>
          <a:xfrm>
            <a:off x="5329044" y="6546949"/>
            <a:ext cx="2002118" cy="249333"/>
          </a:xfrm>
        </p:spPr>
        <p:txBody>
          <a:bodyPr/>
          <a:lstStyle/>
          <a:p>
            <a:pPr>
              <a:defRPr/>
            </a:pPr>
            <a:r>
              <a:rPr lang="en-US" altLang="zh-CN"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rPr>
              <a:t>Made by </a:t>
            </a:r>
            <a:r>
              <a:rPr lang="en-US" altLang="zh-CN" dirty="0" err="1">
                <a:solidFill>
                  <a:schemeClr val="tx1"/>
                </a:solidFill>
                <a:latin typeface="Segoe UI Italic" panose="020B0502040204090203" pitchFamily="34" charset="0"/>
                <a:ea typeface="楷体" panose="02010609060101010101" pitchFamily="49" charset="-122"/>
                <a:sym typeface="Segoe UI Italic" panose="020B0502040204090203" pitchFamily="34" charset="0"/>
              </a:rPr>
              <a:t>Kiny</a:t>
            </a:r>
            <a:endParaRPr lang="zh-CN" altLang="en-US"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endParaRPr>
          </a:p>
        </p:txBody>
      </p:sp>
      <p:cxnSp>
        <p:nvCxnSpPr>
          <p:cNvPr id="3" name="直接连接符 2">
            <a:extLst>
              <a:ext uri="{FF2B5EF4-FFF2-40B4-BE49-F238E27FC236}">
                <a16:creationId xmlns:a16="http://schemas.microsoft.com/office/drawing/2014/main" id="{3149501B-9F0D-425D-B0B9-FF8E9557972E}"/>
              </a:ext>
            </a:extLst>
          </p:cNvPr>
          <p:cNvCxnSpPr>
            <a:cxnSpLocks/>
          </p:cNvCxnSpPr>
          <p:nvPr/>
        </p:nvCxnSpPr>
        <p:spPr>
          <a:xfrm>
            <a:off x="0" y="640976"/>
            <a:ext cx="12192000"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1" name="íśḻîḓè">
            <a:extLst>
              <a:ext uri="{FF2B5EF4-FFF2-40B4-BE49-F238E27FC236}">
                <a16:creationId xmlns:a16="http://schemas.microsoft.com/office/drawing/2014/main" id="{B9C06D9C-E8B3-423C-B644-05CD091237A0}"/>
              </a:ext>
            </a:extLst>
          </p:cNvPr>
          <p:cNvSpPr txBox="1"/>
          <p:nvPr/>
        </p:nvSpPr>
        <p:spPr>
          <a:xfrm>
            <a:off x="0" y="55368"/>
            <a:ext cx="4241800" cy="482004"/>
          </a:xfrm>
          <a:prstGeom prst="roundRect">
            <a:avLst>
              <a:gd name="adj" fmla="val 50000"/>
            </a:avLst>
          </a:prstGeom>
          <a:solidFill>
            <a:schemeClr val="accent6">
              <a:lumMod val="20000"/>
              <a:lumOff val="80000"/>
            </a:schemeClr>
          </a:solidFill>
          <a:ln w="12700" cap="flat">
            <a:noFill/>
            <a:prstDash val="solid"/>
            <a:miter/>
          </a:ln>
          <a:effectLst>
            <a:outerShdw blurRad="127000" dist="63500" dir="2700000" algn="tl" rotWithShape="0">
              <a:schemeClr val="accent6">
                <a:alpha val="40000"/>
              </a:schemeClr>
            </a:outerShdw>
          </a:effectLst>
        </p:spPr>
        <p:txBody>
          <a:bodyPr rtlCol="0" anchor="ctr"/>
          <a:lstStyle>
            <a:defPPr>
              <a:defRPr lang="zh-CN"/>
            </a:defPPr>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相关背景介绍：</a:t>
            </a:r>
            <a:r>
              <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Python</a:t>
            </a: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与</a:t>
            </a:r>
            <a:r>
              <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AI</a:t>
            </a: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与数据科学</a:t>
            </a:r>
            <a:endPar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endParaRPr>
          </a:p>
        </p:txBody>
      </p:sp>
      <p:pic>
        <p:nvPicPr>
          <p:cNvPr id="4" name="图片 3">
            <a:extLst>
              <a:ext uri="{FF2B5EF4-FFF2-40B4-BE49-F238E27FC236}">
                <a16:creationId xmlns:a16="http://schemas.microsoft.com/office/drawing/2014/main" id="{2CA8298E-EBBA-4FDB-920D-BBE0F1F232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0838" y="6387559"/>
            <a:ext cx="468206" cy="468206"/>
          </a:xfrm>
          <a:prstGeom prst="rect">
            <a:avLst/>
          </a:prstGeom>
        </p:spPr>
      </p:pic>
      <p:grpSp>
        <p:nvGrpSpPr>
          <p:cNvPr id="10" name="í$lídè">
            <a:extLst>
              <a:ext uri="{FF2B5EF4-FFF2-40B4-BE49-F238E27FC236}">
                <a16:creationId xmlns:a16="http://schemas.microsoft.com/office/drawing/2014/main" id="{088968EC-0D6A-4E08-A1C7-D4A65607AE76}"/>
              </a:ext>
            </a:extLst>
          </p:cNvPr>
          <p:cNvGrpSpPr/>
          <p:nvPr/>
        </p:nvGrpSpPr>
        <p:grpSpPr>
          <a:xfrm>
            <a:off x="7248525" y="1607217"/>
            <a:ext cx="4824145" cy="3654702"/>
            <a:chOff x="7254875" y="1184088"/>
            <a:chExt cx="4824145" cy="754377"/>
          </a:xfrm>
        </p:grpSpPr>
        <p:sp>
          <p:nvSpPr>
            <p:cNvPr id="15" name="iŝ1îḋe">
              <a:extLst>
                <a:ext uri="{FF2B5EF4-FFF2-40B4-BE49-F238E27FC236}">
                  <a16:creationId xmlns:a16="http://schemas.microsoft.com/office/drawing/2014/main" id="{5544E5BD-FCAD-4744-A40F-0D5FC82AF0BC}"/>
                </a:ext>
              </a:extLst>
            </p:cNvPr>
            <p:cNvSpPr txBox="1"/>
            <p:nvPr/>
          </p:nvSpPr>
          <p:spPr>
            <a:xfrm>
              <a:off x="7492092" y="1398128"/>
              <a:ext cx="4586928" cy="323998"/>
            </a:xfrm>
            <a:prstGeom prst="rect">
              <a:avLst/>
            </a:prstGeom>
            <a:noFill/>
          </p:spPr>
          <p:txBody>
            <a:bodyPr wrap="square" rtlCol="0">
              <a:spAutoFit/>
            </a:bodyPr>
            <a:lstStyle/>
            <a:p>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何为数据科学家？</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a:p>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编程技术（或黑客技术）</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数学与统计学知识</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大量实践经验</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数据科学家。</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16" name="îŝļîḋé">
              <a:extLst>
                <a:ext uri="{FF2B5EF4-FFF2-40B4-BE49-F238E27FC236}">
                  <a16:creationId xmlns:a16="http://schemas.microsoft.com/office/drawing/2014/main" id="{EF50AD59-9B54-4FD1-BE59-5119D82E56E2}"/>
                </a:ext>
              </a:extLst>
            </p:cNvPr>
            <p:cNvSpPr/>
            <p:nvPr/>
          </p:nvSpPr>
          <p:spPr>
            <a:xfrm flipH="1">
              <a:off x="7254875" y="1184088"/>
              <a:ext cx="122104" cy="754377"/>
            </a:xfrm>
            <a:prstGeom prst="roundRect">
              <a:avLst>
                <a:gd name="adj" fmla="val 44900"/>
              </a:avLst>
            </a:prstGeom>
            <a:gradFill>
              <a:gsLst>
                <a:gs pos="0">
                  <a:schemeClr val="accent6">
                    <a:lumMod val="60000"/>
                    <a:lumOff val="40000"/>
                  </a:schemeClr>
                </a:gs>
                <a:gs pos="60000">
                  <a:schemeClr val="accent6"/>
                </a:gs>
              </a:gsLst>
              <a:lin ang="2700000" scaled="0"/>
            </a:gradFill>
            <a:ln w="57150" cap="rnd">
              <a:noFill/>
              <a:prstDash val="solid"/>
              <a:round/>
            </a:ln>
            <a:effectLst>
              <a:outerShdw blurRad="50800" dist="50800" dir="5400000" algn="c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3765"/>
              <a:endParaRPr lang="zh-CN" altLang="en-US" sz="1400" b="1" dirty="0">
                <a:solidFill>
                  <a:schemeClr val="bg1"/>
                </a:solidFill>
                <a:latin typeface="Segoe UI Italic" panose="020B0502040204090203" pitchFamily="34" charset="0"/>
                <a:ea typeface="楷体" panose="02010609060101010101" pitchFamily="49" charset="-122"/>
                <a:sym typeface="Segoe UI Italic" panose="020B0502040204090203" pitchFamily="34" charset="0"/>
              </a:endParaRPr>
            </a:p>
          </p:txBody>
        </p:sp>
      </p:grpSp>
      <p:pic>
        <p:nvPicPr>
          <p:cNvPr id="2" name="图片 1">
            <a:extLst>
              <a:ext uri="{FF2B5EF4-FFF2-40B4-BE49-F238E27FC236}">
                <a16:creationId xmlns:a16="http://schemas.microsoft.com/office/drawing/2014/main" id="{6DF9A9CA-AD33-4428-85DE-D5F1C9042192}"/>
              </a:ext>
            </a:extLst>
          </p:cNvPr>
          <p:cNvPicPr>
            <a:picLocks noChangeAspect="1"/>
          </p:cNvPicPr>
          <p:nvPr/>
        </p:nvPicPr>
        <p:blipFill>
          <a:blip r:embed="rId4"/>
          <a:stretch>
            <a:fillRect/>
          </a:stretch>
        </p:blipFill>
        <p:spPr>
          <a:xfrm>
            <a:off x="0" y="1012048"/>
            <a:ext cx="7133412" cy="4845050"/>
          </a:xfrm>
          <a:prstGeom prst="rect">
            <a:avLst/>
          </a:prstGeom>
        </p:spPr>
      </p:pic>
    </p:spTree>
    <p:custDataLst>
      <p:tags r:id="rId1"/>
    </p:custDataLst>
    <p:extLst>
      <p:ext uri="{BB962C8B-B14F-4D97-AF65-F5344CB8AC3E}">
        <p14:creationId xmlns:p14="http://schemas.microsoft.com/office/powerpoint/2010/main" val="21399178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a:extLst>
              <a:ext uri="{FF2B5EF4-FFF2-40B4-BE49-F238E27FC236}">
                <a16:creationId xmlns:a16="http://schemas.microsoft.com/office/drawing/2014/main" id="{61B78963-8D5A-4709-A729-FA8BBD81CE40}"/>
              </a:ext>
            </a:extLst>
          </p:cNvPr>
          <p:cNvSpPr>
            <a:spLocks noGrp="1"/>
          </p:cNvSpPr>
          <p:nvPr>
            <p:ph type="ftr" sz="quarter" idx="11"/>
          </p:nvPr>
        </p:nvSpPr>
        <p:spPr>
          <a:xfrm>
            <a:off x="5329044" y="6546949"/>
            <a:ext cx="2002118" cy="249333"/>
          </a:xfrm>
        </p:spPr>
        <p:txBody>
          <a:bodyPr/>
          <a:lstStyle/>
          <a:p>
            <a:pPr>
              <a:defRPr/>
            </a:pPr>
            <a:r>
              <a:rPr lang="en-US" altLang="zh-CN"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rPr>
              <a:t>Made by </a:t>
            </a:r>
            <a:r>
              <a:rPr lang="en-US" altLang="zh-CN" dirty="0" err="1">
                <a:solidFill>
                  <a:schemeClr val="tx1"/>
                </a:solidFill>
                <a:latin typeface="Segoe UI Italic" panose="020B0502040204090203" pitchFamily="34" charset="0"/>
                <a:ea typeface="楷体" panose="02010609060101010101" pitchFamily="49" charset="-122"/>
                <a:sym typeface="Segoe UI Italic" panose="020B0502040204090203" pitchFamily="34" charset="0"/>
              </a:rPr>
              <a:t>Kiny</a:t>
            </a:r>
            <a:endParaRPr lang="zh-CN" altLang="en-US"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endParaRPr>
          </a:p>
        </p:txBody>
      </p:sp>
      <p:cxnSp>
        <p:nvCxnSpPr>
          <p:cNvPr id="3" name="直接连接符 2">
            <a:extLst>
              <a:ext uri="{FF2B5EF4-FFF2-40B4-BE49-F238E27FC236}">
                <a16:creationId xmlns:a16="http://schemas.microsoft.com/office/drawing/2014/main" id="{3149501B-9F0D-425D-B0B9-FF8E9557972E}"/>
              </a:ext>
            </a:extLst>
          </p:cNvPr>
          <p:cNvCxnSpPr>
            <a:cxnSpLocks/>
          </p:cNvCxnSpPr>
          <p:nvPr/>
        </p:nvCxnSpPr>
        <p:spPr>
          <a:xfrm>
            <a:off x="0" y="640976"/>
            <a:ext cx="12192000"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1" name="íśḻîḓè">
            <a:extLst>
              <a:ext uri="{FF2B5EF4-FFF2-40B4-BE49-F238E27FC236}">
                <a16:creationId xmlns:a16="http://schemas.microsoft.com/office/drawing/2014/main" id="{B9C06D9C-E8B3-423C-B644-05CD091237A0}"/>
              </a:ext>
            </a:extLst>
          </p:cNvPr>
          <p:cNvSpPr txBox="1"/>
          <p:nvPr/>
        </p:nvSpPr>
        <p:spPr>
          <a:xfrm>
            <a:off x="0" y="55368"/>
            <a:ext cx="4241800" cy="482004"/>
          </a:xfrm>
          <a:prstGeom prst="roundRect">
            <a:avLst>
              <a:gd name="adj" fmla="val 50000"/>
            </a:avLst>
          </a:prstGeom>
          <a:solidFill>
            <a:schemeClr val="accent6">
              <a:lumMod val="20000"/>
              <a:lumOff val="80000"/>
            </a:schemeClr>
          </a:solidFill>
          <a:ln w="12700" cap="flat">
            <a:noFill/>
            <a:prstDash val="solid"/>
            <a:miter/>
          </a:ln>
          <a:effectLst>
            <a:outerShdw blurRad="127000" dist="63500" dir="2700000" algn="tl" rotWithShape="0">
              <a:schemeClr val="accent6">
                <a:alpha val="40000"/>
              </a:schemeClr>
            </a:outerShdw>
          </a:effectLst>
        </p:spPr>
        <p:txBody>
          <a:bodyPr rtlCol="0" anchor="ctr"/>
          <a:lstStyle>
            <a:defPPr>
              <a:defRPr lang="zh-CN"/>
            </a:defPPr>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相关背景介绍：</a:t>
            </a:r>
            <a:r>
              <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Python</a:t>
            </a: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与</a:t>
            </a:r>
            <a:r>
              <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AI</a:t>
            </a: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与数据科学</a:t>
            </a:r>
            <a:endPar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endParaRPr>
          </a:p>
        </p:txBody>
      </p:sp>
      <p:pic>
        <p:nvPicPr>
          <p:cNvPr id="4" name="图片 3">
            <a:extLst>
              <a:ext uri="{FF2B5EF4-FFF2-40B4-BE49-F238E27FC236}">
                <a16:creationId xmlns:a16="http://schemas.microsoft.com/office/drawing/2014/main" id="{2CA8298E-EBBA-4FDB-920D-BBE0F1F232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0838" y="6387559"/>
            <a:ext cx="468206" cy="468206"/>
          </a:xfrm>
          <a:prstGeom prst="rect">
            <a:avLst/>
          </a:prstGeom>
        </p:spPr>
      </p:pic>
      <p:grpSp>
        <p:nvGrpSpPr>
          <p:cNvPr id="10" name="í$lídè">
            <a:extLst>
              <a:ext uri="{FF2B5EF4-FFF2-40B4-BE49-F238E27FC236}">
                <a16:creationId xmlns:a16="http://schemas.microsoft.com/office/drawing/2014/main" id="{088968EC-0D6A-4E08-A1C7-D4A65607AE76}"/>
              </a:ext>
            </a:extLst>
          </p:cNvPr>
          <p:cNvGrpSpPr/>
          <p:nvPr/>
        </p:nvGrpSpPr>
        <p:grpSpPr>
          <a:xfrm>
            <a:off x="7248525" y="1607217"/>
            <a:ext cx="4377820" cy="3654702"/>
            <a:chOff x="7254875" y="1184088"/>
            <a:chExt cx="4377820" cy="754377"/>
          </a:xfrm>
        </p:grpSpPr>
        <p:sp>
          <p:nvSpPr>
            <p:cNvPr id="15" name="iŝ1îḋe">
              <a:extLst>
                <a:ext uri="{FF2B5EF4-FFF2-40B4-BE49-F238E27FC236}">
                  <a16:creationId xmlns:a16="http://schemas.microsoft.com/office/drawing/2014/main" id="{5544E5BD-FCAD-4744-A40F-0D5FC82AF0BC}"/>
                </a:ext>
              </a:extLst>
            </p:cNvPr>
            <p:cNvSpPr txBox="1"/>
            <p:nvPr/>
          </p:nvSpPr>
          <p:spPr>
            <a:xfrm>
              <a:off x="7503473" y="1245659"/>
              <a:ext cx="4129222" cy="552702"/>
            </a:xfrm>
            <a:prstGeom prst="rect">
              <a:avLst/>
            </a:prstGeom>
            <a:noFill/>
          </p:spPr>
          <p:txBody>
            <a:bodyPr wrap="square" rtlCol="0">
              <a:spAutoFit/>
            </a:bodyPr>
            <a:lstStyle/>
            <a:p>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  Python</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是最适合人工智能开发的编程语言。它可以无缝地与数据结构和其他常用的</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AI</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算法一起使用，使原型设计变得更加快捷，同时具有更加稳定的架构。例如</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Scikit-learn(</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一个早期机器学习库</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a:t>
              </a:r>
            </a:p>
          </p:txBody>
        </p:sp>
        <p:sp>
          <p:nvSpPr>
            <p:cNvPr id="16" name="îŝļîḋé">
              <a:extLst>
                <a:ext uri="{FF2B5EF4-FFF2-40B4-BE49-F238E27FC236}">
                  <a16:creationId xmlns:a16="http://schemas.microsoft.com/office/drawing/2014/main" id="{EF50AD59-9B54-4FD1-BE59-5119D82E56E2}"/>
                </a:ext>
              </a:extLst>
            </p:cNvPr>
            <p:cNvSpPr/>
            <p:nvPr/>
          </p:nvSpPr>
          <p:spPr>
            <a:xfrm flipH="1">
              <a:off x="7254875" y="1184088"/>
              <a:ext cx="122104" cy="754377"/>
            </a:xfrm>
            <a:prstGeom prst="roundRect">
              <a:avLst>
                <a:gd name="adj" fmla="val 44900"/>
              </a:avLst>
            </a:prstGeom>
            <a:gradFill>
              <a:gsLst>
                <a:gs pos="0">
                  <a:schemeClr val="accent6">
                    <a:lumMod val="60000"/>
                    <a:lumOff val="40000"/>
                  </a:schemeClr>
                </a:gs>
                <a:gs pos="60000">
                  <a:schemeClr val="accent6"/>
                </a:gs>
              </a:gsLst>
              <a:lin ang="2700000" scaled="0"/>
            </a:gradFill>
            <a:ln w="57150" cap="rnd">
              <a:noFill/>
              <a:prstDash val="solid"/>
              <a:round/>
            </a:ln>
            <a:effectLst>
              <a:outerShdw blurRad="50800" dist="50800" dir="5400000" algn="c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3765"/>
              <a:endParaRPr lang="zh-CN" altLang="en-US" sz="1400" b="1" dirty="0">
                <a:solidFill>
                  <a:schemeClr val="bg1"/>
                </a:solidFill>
                <a:latin typeface="Segoe UI Italic" panose="020B0502040204090203" pitchFamily="34" charset="0"/>
                <a:ea typeface="楷体" panose="02010609060101010101" pitchFamily="49" charset="-122"/>
                <a:sym typeface="Segoe UI Italic" panose="020B0502040204090203" pitchFamily="34" charset="0"/>
              </a:endParaRPr>
            </a:p>
          </p:txBody>
        </p:sp>
      </p:grpSp>
      <p:pic>
        <p:nvPicPr>
          <p:cNvPr id="2" name="图片 1">
            <a:extLst>
              <a:ext uri="{FF2B5EF4-FFF2-40B4-BE49-F238E27FC236}">
                <a16:creationId xmlns:a16="http://schemas.microsoft.com/office/drawing/2014/main" id="{48076D32-6DA8-4924-B822-41A4E82C9179}"/>
              </a:ext>
            </a:extLst>
          </p:cNvPr>
          <p:cNvPicPr>
            <a:picLocks noChangeAspect="1"/>
          </p:cNvPicPr>
          <p:nvPr/>
        </p:nvPicPr>
        <p:blipFill>
          <a:blip r:embed="rId4"/>
          <a:stretch>
            <a:fillRect/>
          </a:stretch>
        </p:blipFill>
        <p:spPr>
          <a:xfrm>
            <a:off x="77739" y="1485732"/>
            <a:ext cx="7170786" cy="3897682"/>
          </a:xfrm>
          <a:prstGeom prst="rect">
            <a:avLst/>
          </a:prstGeom>
        </p:spPr>
      </p:pic>
    </p:spTree>
    <p:custDataLst>
      <p:tags r:id="rId1"/>
    </p:custDataLst>
    <p:extLst>
      <p:ext uri="{BB962C8B-B14F-4D97-AF65-F5344CB8AC3E}">
        <p14:creationId xmlns:p14="http://schemas.microsoft.com/office/powerpoint/2010/main" val="30681558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a:extLst>
              <a:ext uri="{FF2B5EF4-FFF2-40B4-BE49-F238E27FC236}">
                <a16:creationId xmlns:a16="http://schemas.microsoft.com/office/drawing/2014/main" id="{61B78963-8D5A-4709-A729-FA8BBD81CE40}"/>
              </a:ext>
            </a:extLst>
          </p:cNvPr>
          <p:cNvSpPr>
            <a:spLocks noGrp="1"/>
          </p:cNvSpPr>
          <p:nvPr>
            <p:ph type="ftr" sz="quarter" idx="11"/>
          </p:nvPr>
        </p:nvSpPr>
        <p:spPr>
          <a:xfrm>
            <a:off x="5329044" y="6546949"/>
            <a:ext cx="2002118" cy="249333"/>
          </a:xfrm>
        </p:spPr>
        <p:txBody>
          <a:bodyPr/>
          <a:lstStyle/>
          <a:p>
            <a:pPr>
              <a:defRPr/>
            </a:pPr>
            <a:r>
              <a:rPr lang="en-US" altLang="zh-CN"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rPr>
              <a:t>Made by </a:t>
            </a:r>
            <a:r>
              <a:rPr lang="en-US" altLang="zh-CN" dirty="0" err="1">
                <a:solidFill>
                  <a:schemeClr val="tx1"/>
                </a:solidFill>
                <a:latin typeface="Segoe UI Italic" panose="020B0502040204090203" pitchFamily="34" charset="0"/>
                <a:ea typeface="楷体" panose="02010609060101010101" pitchFamily="49" charset="-122"/>
                <a:sym typeface="Segoe UI Italic" panose="020B0502040204090203" pitchFamily="34" charset="0"/>
              </a:rPr>
              <a:t>Kiny</a:t>
            </a:r>
            <a:endParaRPr lang="zh-CN" altLang="en-US"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endParaRPr>
          </a:p>
        </p:txBody>
      </p:sp>
      <p:cxnSp>
        <p:nvCxnSpPr>
          <p:cNvPr id="3" name="直接连接符 2">
            <a:extLst>
              <a:ext uri="{FF2B5EF4-FFF2-40B4-BE49-F238E27FC236}">
                <a16:creationId xmlns:a16="http://schemas.microsoft.com/office/drawing/2014/main" id="{3149501B-9F0D-425D-B0B9-FF8E9557972E}"/>
              </a:ext>
            </a:extLst>
          </p:cNvPr>
          <p:cNvCxnSpPr>
            <a:cxnSpLocks/>
          </p:cNvCxnSpPr>
          <p:nvPr/>
        </p:nvCxnSpPr>
        <p:spPr>
          <a:xfrm>
            <a:off x="0" y="640976"/>
            <a:ext cx="12192000"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1" name="íśḻîḓè">
            <a:extLst>
              <a:ext uri="{FF2B5EF4-FFF2-40B4-BE49-F238E27FC236}">
                <a16:creationId xmlns:a16="http://schemas.microsoft.com/office/drawing/2014/main" id="{B9C06D9C-E8B3-423C-B644-05CD091237A0}"/>
              </a:ext>
            </a:extLst>
          </p:cNvPr>
          <p:cNvSpPr txBox="1"/>
          <p:nvPr/>
        </p:nvSpPr>
        <p:spPr>
          <a:xfrm>
            <a:off x="0" y="55368"/>
            <a:ext cx="4241800" cy="482004"/>
          </a:xfrm>
          <a:prstGeom prst="roundRect">
            <a:avLst>
              <a:gd name="adj" fmla="val 50000"/>
            </a:avLst>
          </a:prstGeom>
          <a:solidFill>
            <a:schemeClr val="accent6">
              <a:lumMod val="20000"/>
              <a:lumOff val="80000"/>
            </a:schemeClr>
          </a:solidFill>
          <a:ln w="12700" cap="flat">
            <a:noFill/>
            <a:prstDash val="solid"/>
            <a:miter/>
          </a:ln>
          <a:effectLst>
            <a:outerShdw blurRad="127000" dist="63500" dir="2700000" algn="tl" rotWithShape="0">
              <a:schemeClr val="accent6">
                <a:alpha val="40000"/>
              </a:schemeClr>
            </a:outerShdw>
          </a:effectLst>
        </p:spPr>
        <p:txBody>
          <a:bodyPr rtlCol="0" anchor="ctr"/>
          <a:lstStyle>
            <a:defPPr>
              <a:defRPr lang="zh-CN"/>
            </a:defPPr>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相关背景介绍：</a:t>
            </a:r>
            <a:r>
              <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Python</a:t>
            </a: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与</a:t>
            </a:r>
            <a:r>
              <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AI</a:t>
            </a: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与数据科学</a:t>
            </a:r>
            <a:endPar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endParaRPr>
          </a:p>
        </p:txBody>
      </p:sp>
      <p:pic>
        <p:nvPicPr>
          <p:cNvPr id="4" name="图片 3">
            <a:extLst>
              <a:ext uri="{FF2B5EF4-FFF2-40B4-BE49-F238E27FC236}">
                <a16:creationId xmlns:a16="http://schemas.microsoft.com/office/drawing/2014/main" id="{2CA8298E-EBBA-4FDB-920D-BBE0F1F232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0838" y="6387559"/>
            <a:ext cx="468206" cy="468206"/>
          </a:xfrm>
          <a:prstGeom prst="rect">
            <a:avLst/>
          </a:prstGeom>
        </p:spPr>
      </p:pic>
      <p:grpSp>
        <p:nvGrpSpPr>
          <p:cNvPr id="10" name="í$lídè">
            <a:extLst>
              <a:ext uri="{FF2B5EF4-FFF2-40B4-BE49-F238E27FC236}">
                <a16:creationId xmlns:a16="http://schemas.microsoft.com/office/drawing/2014/main" id="{088968EC-0D6A-4E08-A1C7-D4A65607AE76}"/>
              </a:ext>
            </a:extLst>
          </p:cNvPr>
          <p:cNvGrpSpPr/>
          <p:nvPr/>
        </p:nvGrpSpPr>
        <p:grpSpPr>
          <a:xfrm>
            <a:off x="7232650" y="982178"/>
            <a:ext cx="4959350" cy="4893647"/>
            <a:chOff x="7239000" y="1055072"/>
            <a:chExt cx="4959350" cy="1010111"/>
          </a:xfrm>
        </p:grpSpPr>
        <p:sp>
          <p:nvSpPr>
            <p:cNvPr id="15" name="iŝ1îḋe">
              <a:extLst>
                <a:ext uri="{FF2B5EF4-FFF2-40B4-BE49-F238E27FC236}">
                  <a16:creationId xmlns:a16="http://schemas.microsoft.com/office/drawing/2014/main" id="{5544E5BD-FCAD-4744-A40F-0D5FC82AF0BC}"/>
                </a:ext>
              </a:extLst>
            </p:cNvPr>
            <p:cNvSpPr txBox="1"/>
            <p:nvPr/>
          </p:nvSpPr>
          <p:spPr>
            <a:xfrm>
              <a:off x="7494212" y="1055072"/>
              <a:ext cx="4704138" cy="1010111"/>
            </a:xfrm>
            <a:prstGeom prst="rect">
              <a:avLst/>
            </a:prstGeom>
            <a:noFill/>
          </p:spPr>
          <p:txBody>
            <a:bodyPr wrap="square" rtlCol="0">
              <a:spAutoFit/>
            </a:bodyPr>
            <a:lstStyle/>
            <a:p>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Pip:</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快速下载其他工具包的方法。</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a:p>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相关命令：</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pip + </a:t>
              </a:r>
            </a:p>
            <a:p>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1. </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显示版本和路径</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:--version</a:t>
              </a:r>
            </a:p>
            <a:p>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2. </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获取帮助</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:--help</a:t>
              </a:r>
            </a:p>
            <a:p>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3.</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自我升级</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:install –U pip</a:t>
              </a:r>
            </a:p>
            <a:p>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4.</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安装包</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:install SP==1.0.4</a:t>
              </a:r>
            </a:p>
            <a:p>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5.</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升级包</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:install –upgrade SP</a:t>
              </a:r>
            </a:p>
            <a:p>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6.</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卸载包</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:uninstall SP</a:t>
              </a:r>
            </a:p>
            <a:p>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7.</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搜索包</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:search SP</a:t>
              </a:r>
            </a:p>
            <a:p>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8.</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显示安装包信息</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:show SP</a:t>
              </a:r>
            </a:p>
            <a:p>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9.</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列出已安装的包：</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list</a:t>
              </a:r>
            </a:p>
            <a:p>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10.</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查看指定包的详细信息</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:show –f SP</a:t>
              </a:r>
            </a:p>
          </p:txBody>
        </p:sp>
        <p:sp>
          <p:nvSpPr>
            <p:cNvPr id="16" name="îŝļîḋé">
              <a:extLst>
                <a:ext uri="{FF2B5EF4-FFF2-40B4-BE49-F238E27FC236}">
                  <a16:creationId xmlns:a16="http://schemas.microsoft.com/office/drawing/2014/main" id="{EF50AD59-9B54-4FD1-BE59-5119D82E56E2}"/>
                </a:ext>
              </a:extLst>
            </p:cNvPr>
            <p:cNvSpPr/>
            <p:nvPr/>
          </p:nvSpPr>
          <p:spPr>
            <a:xfrm flipH="1">
              <a:off x="7239000" y="1078674"/>
              <a:ext cx="98512" cy="986509"/>
            </a:xfrm>
            <a:prstGeom prst="roundRect">
              <a:avLst>
                <a:gd name="adj" fmla="val 44900"/>
              </a:avLst>
            </a:prstGeom>
            <a:gradFill>
              <a:gsLst>
                <a:gs pos="0">
                  <a:schemeClr val="accent6">
                    <a:lumMod val="60000"/>
                    <a:lumOff val="40000"/>
                  </a:schemeClr>
                </a:gs>
                <a:gs pos="60000">
                  <a:schemeClr val="accent6"/>
                </a:gs>
              </a:gsLst>
              <a:lin ang="2700000" scaled="0"/>
            </a:gradFill>
            <a:ln w="57150" cap="rnd">
              <a:noFill/>
              <a:prstDash val="solid"/>
              <a:round/>
            </a:ln>
            <a:effectLst>
              <a:outerShdw blurRad="50800" dist="50800" dir="5400000" algn="c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3765"/>
              <a:endParaRPr lang="zh-CN" altLang="en-US" sz="1400" b="1" dirty="0">
                <a:solidFill>
                  <a:schemeClr val="bg1"/>
                </a:solidFill>
                <a:latin typeface="Segoe UI Italic" panose="020B0502040204090203" pitchFamily="34" charset="0"/>
                <a:ea typeface="楷体" panose="02010609060101010101" pitchFamily="49" charset="-122"/>
                <a:sym typeface="Segoe UI Italic" panose="020B0502040204090203" pitchFamily="34" charset="0"/>
              </a:endParaRPr>
            </a:p>
          </p:txBody>
        </p:sp>
      </p:grpSp>
      <p:pic>
        <p:nvPicPr>
          <p:cNvPr id="2" name="图片 1">
            <a:extLst>
              <a:ext uri="{FF2B5EF4-FFF2-40B4-BE49-F238E27FC236}">
                <a16:creationId xmlns:a16="http://schemas.microsoft.com/office/drawing/2014/main" id="{DBABF43A-C400-450A-8C68-F910C7616285}"/>
              </a:ext>
            </a:extLst>
          </p:cNvPr>
          <p:cNvPicPr>
            <a:picLocks noChangeAspect="1"/>
          </p:cNvPicPr>
          <p:nvPr/>
        </p:nvPicPr>
        <p:blipFill>
          <a:blip r:embed="rId4"/>
          <a:stretch>
            <a:fillRect/>
          </a:stretch>
        </p:blipFill>
        <p:spPr>
          <a:xfrm>
            <a:off x="0" y="1351874"/>
            <a:ext cx="7131292" cy="4165398"/>
          </a:xfrm>
          <a:prstGeom prst="rect">
            <a:avLst/>
          </a:prstGeom>
        </p:spPr>
      </p:pic>
    </p:spTree>
    <p:custDataLst>
      <p:tags r:id="rId1"/>
    </p:custDataLst>
    <p:extLst>
      <p:ext uri="{BB962C8B-B14F-4D97-AF65-F5344CB8AC3E}">
        <p14:creationId xmlns:p14="http://schemas.microsoft.com/office/powerpoint/2010/main" val="33243720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a:extLst>
              <a:ext uri="{FF2B5EF4-FFF2-40B4-BE49-F238E27FC236}">
                <a16:creationId xmlns:a16="http://schemas.microsoft.com/office/drawing/2014/main" id="{61B78963-8D5A-4709-A729-FA8BBD81CE40}"/>
              </a:ext>
            </a:extLst>
          </p:cNvPr>
          <p:cNvSpPr>
            <a:spLocks noGrp="1"/>
          </p:cNvSpPr>
          <p:nvPr>
            <p:ph type="ftr" sz="quarter" idx="11"/>
          </p:nvPr>
        </p:nvSpPr>
        <p:spPr>
          <a:xfrm>
            <a:off x="5329044" y="6546949"/>
            <a:ext cx="2002118" cy="249333"/>
          </a:xfrm>
        </p:spPr>
        <p:txBody>
          <a:bodyPr/>
          <a:lstStyle/>
          <a:p>
            <a:pPr>
              <a:defRPr/>
            </a:pPr>
            <a:r>
              <a:rPr lang="en-US" altLang="zh-CN"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rPr>
              <a:t>Made by </a:t>
            </a:r>
            <a:r>
              <a:rPr lang="en-US" altLang="zh-CN" dirty="0" err="1">
                <a:solidFill>
                  <a:schemeClr val="tx1"/>
                </a:solidFill>
                <a:latin typeface="Segoe UI Italic" panose="020B0502040204090203" pitchFamily="34" charset="0"/>
                <a:ea typeface="楷体" panose="02010609060101010101" pitchFamily="49" charset="-122"/>
                <a:sym typeface="Segoe UI Italic" panose="020B0502040204090203" pitchFamily="34" charset="0"/>
              </a:rPr>
              <a:t>Kiny</a:t>
            </a:r>
            <a:endParaRPr lang="zh-CN" altLang="en-US"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endParaRPr>
          </a:p>
        </p:txBody>
      </p:sp>
      <p:cxnSp>
        <p:nvCxnSpPr>
          <p:cNvPr id="3" name="直接连接符 2">
            <a:extLst>
              <a:ext uri="{FF2B5EF4-FFF2-40B4-BE49-F238E27FC236}">
                <a16:creationId xmlns:a16="http://schemas.microsoft.com/office/drawing/2014/main" id="{3149501B-9F0D-425D-B0B9-FF8E9557972E}"/>
              </a:ext>
            </a:extLst>
          </p:cNvPr>
          <p:cNvCxnSpPr>
            <a:cxnSpLocks/>
          </p:cNvCxnSpPr>
          <p:nvPr/>
        </p:nvCxnSpPr>
        <p:spPr>
          <a:xfrm>
            <a:off x="0" y="640976"/>
            <a:ext cx="12192000"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1" name="íśḻîḓè">
            <a:extLst>
              <a:ext uri="{FF2B5EF4-FFF2-40B4-BE49-F238E27FC236}">
                <a16:creationId xmlns:a16="http://schemas.microsoft.com/office/drawing/2014/main" id="{B9C06D9C-E8B3-423C-B644-05CD091237A0}"/>
              </a:ext>
            </a:extLst>
          </p:cNvPr>
          <p:cNvSpPr txBox="1"/>
          <p:nvPr/>
        </p:nvSpPr>
        <p:spPr>
          <a:xfrm>
            <a:off x="0" y="55368"/>
            <a:ext cx="4241800" cy="482004"/>
          </a:xfrm>
          <a:prstGeom prst="roundRect">
            <a:avLst>
              <a:gd name="adj" fmla="val 50000"/>
            </a:avLst>
          </a:prstGeom>
          <a:solidFill>
            <a:schemeClr val="accent6">
              <a:lumMod val="20000"/>
              <a:lumOff val="80000"/>
            </a:schemeClr>
          </a:solidFill>
          <a:ln w="12700" cap="flat">
            <a:noFill/>
            <a:prstDash val="solid"/>
            <a:miter/>
          </a:ln>
          <a:effectLst>
            <a:outerShdw blurRad="127000" dist="63500" dir="2700000" algn="tl" rotWithShape="0">
              <a:schemeClr val="accent6">
                <a:alpha val="40000"/>
              </a:schemeClr>
            </a:outerShdw>
          </a:effectLst>
        </p:spPr>
        <p:txBody>
          <a:bodyPr rtlCol="0" anchor="ctr"/>
          <a:lstStyle>
            <a:defPPr>
              <a:defRPr lang="zh-CN"/>
            </a:defPPr>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相关背景介绍：</a:t>
            </a:r>
            <a:r>
              <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Python</a:t>
            </a: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与</a:t>
            </a:r>
            <a:r>
              <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AI</a:t>
            </a: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与数据科学</a:t>
            </a:r>
            <a:endPar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endParaRPr>
          </a:p>
        </p:txBody>
      </p:sp>
      <p:pic>
        <p:nvPicPr>
          <p:cNvPr id="4" name="图片 3">
            <a:extLst>
              <a:ext uri="{FF2B5EF4-FFF2-40B4-BE49-F238E27FC236}">
                <a16:creationId xmlns:a16="http://schemas.microsoft.com/office/drawing/2014/main" id="{2CA8298E-EBBA-4FDB-920D-BBE0F1F232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0838" y="6387559"/>
            <a:ext cx="468206" cy="468206"/>
          </a:xfrm>
          <a:prstGeom prst="rect">
            <a:avLst/>
          </a:prstGeom>
        </p:spPr>
      </p:pic>
      <p:grpSp>
        <p:nvGrpSpPr>
          <p:cNvPr id="10" name="í$lídè">
            <a:extLst>
              <a:ext uri="{FF2B5EF4-FFF2-40B4-BE49-F238E27FC236}">
                <a16:creationId xmlns:a16="http://schemas.microsoft.com/office/drawing/2014/main" id="{088968EC-0D6A-4E08-A1C7-D4A65607AE76}"/>
              </a:ext>
            </a:extLst>
          </p:cNvPr>
          <p:cNvGrpSpPr/>
          <p:nvPr/>
        </p:nvGrpSpPr>
        <p:grpSpPr>
          <a:xfrm>
            <a:off x="7248525" y="1607217"/>
            <a:ext cx="4689474" cy="3654702"/>
            <a:chOff x="7254875" y="1184088"/>
            <a:chExt cx="4689474" cy="754377"/>
          </a:xfrm>
        </p:grpSpPr>
        <p:sp>
          <p:nvSpPr>
            <p:cNvPr id="15" name="iŝ1îḋe">
              <a:extLst>
                <a:ext uri="{FF2B5EF4-FFF2-40B4-BE49-F238E27FC236}">
                  <a16:creationId xmlns:a16="http://schemas.microsoft.com/office/drawing/2014/main" id="{5544E5BD-FCAD-4744-A40F-0D5FC82AF0BC}"/>
                </a:ext>
              </a:extLst>
            </p:cNvPr>
            <p:cNvSpPr txBox="1"/>
            <p:nvPr/>
          </p:nvSpPr>
          <p:spPr>
            <a:xfrm>
              <a:off x="7503472" y="1245659"/>
              <a:ext cx="4440877" cy="628937"/>
            </a:xfrm>
            <a:prstGeom prst="rect">
              <a:avLst/>
            </a:prstGeom>
            <a:noFill/>
          </p:spPr>
          <p:txBody>
            <a:bodyPr wrap="square" rtlCol="0">
              <a:spAutoFit/>
            </a:bodyPr>
            <a:lstStyle/>
            <a:p>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Pandas:</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用于数据挖掘的</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Python</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库</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具有：</a:t>
              </a:r>
            </a:p>
            <a:p>
              <a:pPr marL="342900" indent="-342900">
                <a:buFont typeface="Arial" panose="020B0604020202020204" pitchFamily="34" charset="0"/>
                <a:buChar char="•"/>
              </a:pP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便捷的数据处理能力</a:t>
              </a:r>
            </a:p>
            <a:p>
              <a:pPr marL="342900" indent="-342900">
                <a:buFont typeface="Arial" panose="020B0604020202020204" pitchFamily="34" charset="0"/>
                <a:buChar char="•"/>
              </a:pP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独特的数据结构</a:t>
              </a:r>
            </a:p>
            <a:p>
              <a:pPr marL="342900" indent="-342900">
                <a:buFont typeface="Arial" panose="020B0604020202020204" pitchFamily="34" charset="0"/>
                <a:buChar char="•"/>
              </a:pP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读取文件方便</a:t>
              </a:r>
            </a:p>
            <a:p>
              <a:pPr marL="342900" indent="-342900">
                <a:buFont typeface="Arial" panose="020B0604020202020204" pitchFamily="34" charset="0"/>
                <a:buChar char="•"/>
              </a:pP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封装了</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matplotlib</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的画图和</a:t>
              </a:r>
              <a:r>
                <a:rPr lang="en-US" altLang="zh-CN" sz="2400" b="1" dirty="0" err="1">
                  <a:latin typeface="Segoe UI Italic" panose="020B0502040204090203" pitchFamily="34" charset="0"/>
                  <a:ea typeface="楷体" panose="02010609060101010101" pitchFamily="49" charset="-122"/>
                  <a:sym typeface="Segoe UI Italic" panose="020B0502040204090203" pitchFamily="34" charset="0"/>
                </a:rPr>
                <a:t>numpy</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的计算</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a:p>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个人理解：功能接近于</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excel</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16" name="îŝļîḋé">
              <a:extLst>
                <a:ext uri="{FF2B5EF4-FFF2-40B4-BE49-F238E27FC236}">
                  <a16:creationId xmlns:a16="http://schemas.microsoft.com/office/drawing/2014/main" id="{EF50AD59-9B54-4FD1-BE59-5119D82E56E2}"/>
                </a:ext>
              </a:extLst>
            </p:cNvPr>
            <p:cNvSpPr/>
            <p:nvPr/>
          </p:nvSpPr>
          <p:spPr>
            <a:xfrm flipH="1">
              <a:off x="7254875" y="1184088"/>
              <a:ext cx="122104" cy="754377"/>
            </a:xfrm>
            <a:prstGeom prst="roundRect">
              <a:avLst>
                <a:gd name="adj" fmla="val 44900"/>
              </a:avLst>
            </a:prstGeom>
            <a:gradFill>
              <a:gsLst>
                <a:gs pos="0">
                  <a:schemeClr val="accent6">
                    <a:lumMod val="60000"/>
                    <a:lumOff val="40000"/>
                  </a:schemeClr>
                </a:gs>
                <a:gs pos="60000">
                  <a:schemeClr val="accent6"/>
                </a:gs>
              </a:gsLst>
              <a:lin ang="2700000" scaled="0"/>
            </a:gradFill>
            <a:ln w="57150" cap="rnd">
              <a:noFill/>
              <a:prstDash val="solid"/>
              <a:round/>
            </a:ln>
            <a:effectLst>
              <a:outerShdw blurRad="50800" dist="50800" dir="5400000" algn="c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3765"/>
              <a:endParaRPr lang="zh-CN" altLang="en-US" sz="1400" b="1" dirty="0">
                <a:solidFill>
                  <a:schemeClr val="bg1"/>
                </a:solidFill>
                <a:latin typeface="Segoe UI Italic" panose="020B0502040204090203" pitchFamily="34" charset="0"/>
                <a:ea typeface="楷体" panose="02010609060101010101" pitchFamily="49" charset="-122"/>
                <a:sym typeface="Segoe UI Italic" panose="020B0502040204090203" pitchFamily="34" charset="0"/>
              </a:endParaRPr>
            </a:p>
          </p:txBody>
        </p:sp>
      </p:grpSp>
      <p:pic>
        <p:nvPicPr>
          <p:cNvPr id="6" name="图片 5">
            <a:extLst>
              <a:ext uri="{FF2B5EF4-FFF2-40B4-BE49-F238E27FC236}">
                <a16:creationId xmlns:a16="http://schemas.microsoft.com/office/drawing/2014/main" id="{FC85684D-8B75-46D4-B97C-98418B8E9219}"/>
              </a:ext>
            </a:extLst>
          </p:cNvPr>
          <p:cNvPicPr>
            <a:picLocks noChangeAspect="1"/>
          </p:cNvPicPr>
          <p:nvPr/>
        </p:nvPicPr>
        <p:blipFill>
          <a:blip r:embed="rId4"/>
          <a:stretch>
            <a:fillRect/>
          </a:stretch>
        </p:blipFill>
        <p:spPr>
          <a:xfrm>
            <a:off x="0" y="1534987"/>
            <a:ext cx="7122031" cy="3799172"/>
          </a:xfrm>
          <a:prstGeom prst="rect">
            <a:avLst/>
          </a:prstGeom>
        </p:spPr>
      </p:pic>
      <p:pic>
        <p:nvPicPr>
          <p:cNvPr id="8" name="图片 7">
            <a:extLst>
              <a:ext uri="{FF2B5EF4-FFF2-40B4-BE49-F238E27FC236}">
                <a16:creationId xmlns:a16="http://schemas.microsoft.com/office/drawing/2014/main" id="{1165B91B-A3F8-4285-94C8-AD1CC269A39B}"/>
              </a:ext>
            </a:extLst>
          </p:cNvPr>
          <p:cNvPicPr>
            <a:picLocks noChangeAspect="1"/>
          </p:cNvPicPr>
          <p:nvPr/>
        </p:nvPicPr>
        <p:blipFill>
          <a:blip r:embed="rId5"/>
          <a:stretch>
            <a:fillRect/>
          </a:stretch>
        </p:blipFill>
        <p:spPr>
          <a:xfrm>
            <a:off x="8287171" y="4952496"/>
            <a:ext cx="2549125" cy="1963197"/>
          </a:xfrm>
          <a:prstGeom prst="rect">
            <a:avLst/>
          </a:prstGeom>
        </p:spPr>
      </p:pic>
    </p:spTree>
    <p:custDataLst>
      <p:tags r:id="rId1"/>
    </p:custDataLst>
    <p:extLst>
      <p:ext uri="{BB962C8B-B14F-4D97-AF65-F5344CB8AC3E}">
        <p14:creationId xmlns:p14="http://schemas.microsoft.com/office/powerpoint/2010/main" val="5248959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a:extLst>
              <a:ext uri="{FF2B5EF4-FFF2-40B4-BE49-F238E27FC236}">
                <a16:creationId xmlns:a16="http://schemas.microsoft.com/office/drawing/2014/main" id="{61B78963-8D5A-4709-A729-FA8BBD81CE40}"/>
              </a:ext>
            </a:extLst>
          </p:cNvPr>
          <p:cNvSpPr>
            <a:spLocks noGrp="1"/>
          </p:cNvSpPr>
          <p:nvPr>
            <p:ph type="ftr" sz="quarter" idx="11"/>
          </p:nvPr>
        </p:nvSpPr>
        <p:spPr>
          <a:xfrm>
            <a:off x="5329044" y="6546949"/>
            <a:ext cx="2002118" cy="249333"/>
          </a:xfrm>
        </p:spPr>
        <p:txBody>
          <a:bodyPr/>
          <a:lstStyle/>
          <a:p>
            <a:pPr>
              <a:defRPr/>
            </a:pPr>
            <a:r>
              <a:rPr lang="en-US" altLang="zh-CN"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rPr>
              <a:t>Made by </a:t>
            </a:r>
            <a:r>
              <a:rPr lang="en-US" altLang="zh-CN" dirty="0" err="1">
                <a:solidFill>
                  <a:schemeClr val="tx1"/>
                </a:solidFill>
                <a:latin typeface="Segoe UI Italic" panose="020B0502040204090203" pitchFamily="34" charset="0"/>
                <a:ea typeface="楷体" panose="02010609060101010101" pitchFamily="49" charset="-122"/>
                <a:sym typeface="Segoe UI Italic" panose="020B0502040204090203" pitchFamily="34" charset="0"/>
              </a:rPr>
              <a:t>Kiny</a:t>
            </a:r>
            <a:endParaRPr lang="zh-CN" altLang="en-US"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endParaRPr>
          </a:p>
        </p:txBody>
      </p:sp>
      <p:cxnSp>
        <p:nvCxnSpPr>
          <p:cNvPr id="3" name="直接连接符 2">
            <a:extLst>
              <a:ext uri="{FF2B5EF4-FFF2-40B4-BE49-F238E27FC236}">
                <a16:creationId xmlns:a16="http://schemas.microsoft.com/office/drawing/2014/main" id="{3149501B-9F0D-425D-B0B9-FF8E9557972E}"/>
              </a:ext>
            </a:extLst>
          </p:cNvPr>
          <p:cNvCxnSpPr>
            <a:cxnSpLocks/>
          </p:cNvCxnSpPr>
          <p:nvPr/>
        </p:nvCxnSpPr>
        <p:spPr>
          <a:xfrm>
            <a:off x="0" y="640976"/>
            <a:ext cx="12192000"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1" name="íśḻîḓè">
            <a:extLst>
              <a:ext uri="{FF2B5EF4-FFF2-40B4-BE49-F238E27FC236}">
                <a16:creationId xmlns:a16="http://schemas.microsoft.com/office/drawing/2014/main" id="{B9C06D9C-E8B3-423C-B644-05CD091237A0}"/>
              </a:ext>
            </a:extLst>
          </p:cNvPr>
          <p:cNvSpPr txBox="1"/>
          <p:nvPr/>
        </p:nvSpPr>
        <p:spPr>
          <a:xfrm>
            <a:off x="0" y="55368"/>
            <a:ext cx="4241800" cy="482004"/>
          </a:xfrm>
          <a:prstGeom prst="roundRect">
            <a:avLst>
              <a:gd name="adj" fmla="val 50000"/>
            </a:avLst>
          </a:prstGeom>
          <a:solidFill>
            <a:schemeClr val="accent6">
              <a:lumMod val="20000"/>
              <a:lumOff val="80000"/>
            </a:schemeClr>
          </a:solidFill>
          <a:ln w="12700" cap="flat">
            <a:noFill/>
            <a:prstDash val="solid"/>
            <a:miter/>
          </a:ln>
          <a:effectLst>
            <a:outerShdw blurRad="127000" dist="63500" dir="2700000" algn="tl" rotWithShape="0">
              <a:schemeClr val="accent6">
                <a:alpha val="40000"/>
              </a:schemeClr>
            </a:outerShdw>
          </a:effectLst>
        </p:spPr>
        <p:txBody>
          <a:bodyPr rtlCol="0" anchor="ctr"/>
          <a:lstStyle>
            <a:defPPr>
              <a:defRPr lang="zh-CN"/>
            </a:defPPr>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相关背景介绍：</a:t>
            </a:r>
            <a:r>
              <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Python</a:t>
            </a: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与</a:t>
            </a:r>
            <a:r>
              <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AI</a:t>
            </a: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与数据科学</a:t>
            </a:r>
            <a:endPar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endParaRPr>
          </a:p>
        </p:txBody>
      </p:sp>
      <p:pic>
        <p:nvPicPr>
          <p:cNvPr id="4" name="图片 3">
            <a:extLst>
              <a:ext uri="{FF2B5EF4-FFF2-40B4-BE49-F238E27FC236}">
                <a16:creationId xmlns:a16="http://schemas.microsoft.com/office/drawing/2014/main" id="{2CA8298E-EBBA-4FDB-920D-BBE0F1F232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0838" y="6387559"/>
            <a:ext cx="468206" cy="468206"/>
          </a:xfrm>
          <a:prstGeom prst="rect">
            <a:avLst/>
          </a:prstGeom>
        </p:spPr>
      </p:pic>
      <p:grpSp>
        <p:nvGrpSpPr>
          <p:cNvPr id="10" name="í$lídè">
            <a:extLst>
              <a:ext uri="{FF2B5EF4-FFF2-40B4-BE49-F238E27FC236}">
                <a16:creationId xmlns:a16="http://schemas.microsoft.com/office/drawing/2014/main" id="{088968EC-0D6A-4E08-A1C7-D4A65607AE76}"/>
              </a:ext>
            </a:extLst>
          </p:cNvPr>
          <p:cNvGrpSpPr/>
          <p:nvPr/>
        </p:nvGrpSpPr>
        <p:grpSpPr>
          <a:xfrm>
            <a:off x="7248525" y="1607217"/>
            <a:ext cx="4505324" cy="3654702"/>
            <a:chOff x="7254875" y="1184088"/>
            <a:chExt cx="4505324" cy="754377"/>
          </a:xfrm>
        </p:grpSpPr>
        <p:sp>
          <p:nvSpPr>
            <p:cNvPr id="15" name="iŝ1îḋe">
              <a:extLst>
                <a:ext uri="{FF2B5EF4-FFF2-40B4-BE49-F238E27FC236}">
                  <a16:creationId xmlns:a16="http://schemas.microsoft.com/office/drawing/2014/main" id="{5544E5BD-FCAD-4744-A40F-0D5FC82AF0BC}"/>
                </a:ext>
              </a:extLst>
            </p:cNvPr>
            <p:cNvSpPr txBox="1"/>
            <p:nvPr/>
          </p:nvSpPr>
          <p:spPr>
            <a:xfrm>
              <a:off x="7465372" y="1283776"/>
              <a:ext cx="4294827" cy="552702"/>
            </a:xfrm>
            <a:prstGeom prst="rect">
              <a:avLst/>
            </a:prstGeom>
            <a:noFill/>
          </p:spPr>
          <p:txBody>
            <a:bodyPr wrap="square" rtlCol="0">
              <a:spAutoFit/>
            </a:bodyPr>
            <a:lstStyle/>
            <a:p>
              <a:r>
                <a:rPr lang="en-US" altLang="zh-CN" sz="2400" b="1" dirty="0" err="1">
                  <a:latin typeface="Segoe UI Italic" panose="020B0502040204090203" pitchFamily="34" charset="0"/>
                  <a:ea typeface="楷体" panose="02010609060101010101" pitchFamily="49" charset="-122"/>
                  <a:sym typeface="Segoe UI Italic" panose="020B0502040204090203" pitchFamily="34" charset="0"/>
                </a:rPr>
                <a:t>Statsmodels</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一个用于拟合多种统计模型，执行统计测试以及数据探索和可视化的</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Python</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库。</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a:p>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其包括了几乎所有常见的各种回归模型、非参数模型和估计、时间序列分析和建模以及空间面板模型等。</a:t>
              </a:r>
            </a:p>
          </p:txBody>
        </p:sp>
        <p:sp>
          <p:nvSpPr>
            <p:cNvPr id="16" name="îŝļîḋé">
              <a:extLst>
                <a:ext uri="{FF2B5EF4-FFF2-40B4-BE49-F238E27FC236}">
                  <a16:creationId xmlns:a16="http://schemas.microsoft.com/office/drawing/2014/main" id="{EF50AD59-9B54-4FD1-BE59-5119D82E56E2}"/>
                </a:ext>
              </a:extLst>
            </p:cNvPr>
            <p:cNvSpPr/>
            <p:nvPr/>
          </p:nvSpPr>
          <p:spPr>
            <a:xfrm flipH="1">
              <a:off x="7254875" y="1184088"/>
              <a:ext cx="122104" cy="754377"/>
            </a:xfrm>
            <a:prstGeom prst="roundRect">
              <a:avLst>
                <a:gd name="adj" fmla="val 44900"/>
              </a:avLst>
            </a:prstGeom>
            <a:gradFill>
              <a:gsLst>
                <a:gs pos="0">
                  <a:schemeClr val="accent6">
                    <a:lumMod val="60000"/>
                    <a:lumOff val="40000"/>
                  </a:schemeClr>
                </a:gs>
                <a:gs pos="60000">
                  <a:schemeClr val="accent6"/>
                </a:gs>
              </a:gsLst>
              <a:lin ang="2700000" scaled="0"/>
            </a:gradFill>
            <a:ln w="57150" cap="rnd">
              <a:noFill/>
              <a:prstDash val="solid"/>
              <a:round/>
            </a:ln>
            <a:effectLst>
              <a:outerShdw blurRad="50800" dist="50800" dir="5400000" algn="c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3765"/>
              <a:endParaRPr lang="zh-CN" altLang="en-US" sz="1400" b="1" dirty="0">
                <a:solidFill>
                  <a:schemeClr val="bg1"/>
                </a:solidFill>
                <a:latin typeface="Segoe UI Italic" panose="020B0502040204090203" pitchFamily="34" charset="0"/>
                <a:ea typeface="楷体" panose="02010609060101010101" pitchFamily="49" charset="-122"/>
                <a:sym typeface="Segoe UI Italic" panose="020B0502040204090203" pitchFamily="34" charset="0"/>
              </a:endParaRPr>
            </a:p>
          </p:txBody>
        </p:sp>
      </p:grpSp>
      <p:pic>
        <p:nvPicPr>
          <p:cNvPr id="6" name="图片 5">
            <a:extLst>
              <a:ext uri="{FF2B5EF4-FFF2-40B4-BE49-F238E27FC236}">
                <a16:creationId xmlns:a16="http://schemas.microsoft.com/office/drawing/2014/main" id="{7C8143E1-7AD9-460A-978D-255B8759177A}"/>
              </a:ext>
            </a:extLst>
          </p:cNvPr>
          <p:cNvPicPr>
            <a:picLocks noChangeAspect="1"/>
          </p:cNvPicPr>
          <p:nvPr/>
        </p:nvPicPr>
        <p:blipFill>
          <a:blip r:embed="rId4"/>
          <a:stretch>
            <a:fillRect/>
          </a:stretch>
        </p:blipFill>
        <p:spPr>
          <a:xfrm>
            <a:off x="0" y="1418448"/>
            <a:ext cx="7015737" cy="4032250"/>
          </a:xfrm>
          <a:prstGeom prst="rect">
            <a:avLst/>
          </a:prstGeom>
        </p:spPr>
      </p:pic>
    </p:spTree>
    <p:custDataLst>
      <p:tags r:id="rId1"/>
    </p:custDataLst>
    <p:extLst>
      <p:ext uri="{BB962C8B-B14F-4D97-AF65-F5344CB8AC3E}">
        <p14:creationId xmlns:p14="http://schemas.microsoft.com/office/powerpoint/2010/main" val="25004896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a:extLst>
              <a:ext uri="{FF2B5EF4-FFF2-40B4-BE49-F238E27FC236}">
                <a16:creationId xmlns:a16="http://schemas.microsoft.com/office/drawing/2014/main" id="{61B78963-8D5A-4709-A729-FA8BBD81CE40}"/>
              </a:ext>
            </a:extLst>
          </p:cNvPr>
          <p:cNvSpPr>
            <a:spLocks noGrp="1"/>
          </p:cNvSpPr>
          <p:nvPr>
            <p:ph type="ftr" sz="quarter" idx="11"/>
          </p:nvPr>
        </p:nvSpPr>
        <p:spPr>
          <a:xfrm>
            <a:off x="5329044" y="6546949"/>
            <a:ext cx="2002118" cy="249333"/>
          </a:xfrm>
        </p:spPr>
        <p:txBody>
          <a:bodyPr/>
          <a:lstStyle/>
          <a:p>
            <a:pPr>
              <a:defRPr/>
            </a:pPr>
            <a:r>
              <a:rPr lang="en-US" altLang="zh-CN"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rPr>
              <a:t>Made by </a:t>
            </a:r>
            <a:r>
              <a:rPr lang="en-US" altLang="zh-CN" dirty="0" err="1">
                <a:solidFill>
                  <a:schemeClr val="tx1"/>
                </a:solidFill>
                <a:latin typeface="Segoe UI Italic" panose="020B0502040204090203" pitchFamily="34" charset="0"/>
                <a:ea typeface="楷体" panose="02010609060101010101" pitchFamily="49" charset="-122"/>
                <a:sym typeface="Segoe UI Italic" panose="020B0502040204090203" pitchFamily="34" charset="0"/>
              </a:rPr>
              <a:t>Kiny</a:t>
            </a:r>
            <a:endParaRPr lang="zh-CN" altLang="en-US"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endParaRPr>
          </a:p>
        </p:txBody>
      </p:sp>
      <p:cxnSp>
        <p:nvCxnSpPr>
          <p:cNvPr id="3" name="直接连接符 2">
            <a:extLst>
              <a:ext uri="{FF2B5EF4-FFF2-40B4-BE49-F238E27FC236}">
                <a16:creationId xmlns:a16="http://schemas.microsoft.com/office/drawing/2014/main" id="{3149501B-9F0D-425D-B0B9-FF8E9557972E}"/>
              </a:ext>
            </a:extLst>
          </p:cNvPr>
          <p:cNvCxnSpPr>
            <a:cxnSpLocks/>
          </p:cNvCxnSpPr>
          <p:nvPr/>
        </p:nvCxnSpPr>
        <p:spPr>
          <a:xfrm>
            <a:off x="0" y="640976"/>
            <a:ext cx="12192000"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1" name="íśḻîḓè">
            <a:extLst>
              <a:ext uri="{FF2B5EF4-FFF2-40B4-BE49-F238E27FC236}">
                <a16:creationId xmlns:a16="http://schemas.microsoft.com/office/drawing/2014/main" id="{B9C06D9C-E8B3-423C-B644-05CD091237A0}"/>
              </a:ext>
            </a:extLst>
          </p:cNvPr>
          <p:cNvSpPr txBox="1"/>
          <p:nvPr/>
        </p:nvSpPr>
        <p:spPr>
          <a:xfrm>
            <a:off x="0" y="55368"/>
            <a:ext cx="4241800" cy="482004"/>
          </a:xfrm>
          <a:prstGeom prst="roundRect">
            <a:avLst>
              <a:gd name="adj" fmla="val 50000"/>
            </a:avLst>
          </a:prstGeom>
          <a:solidFill>
            <a:schemeClr val="accent6">
              <a:lumMod val="20000"/>
              <a:lumOff val="80000"/>
            </a:schemeClr>
          </a:solidFill>
          <a:ln w="12700" cap="flat">
            <a:noFill/>
            <a:prstDash val="solid"/>
            <a:miter/>
          </a:ln>
          <a:effectLst>
            <a:outerShdw blurRad="127000" dist="63500" dir="2700000" algn="tl" rotWithShape="0">
              <a:schemeClr val="accent6">
                <a:alpha val="40000"/>
              </a:schemeClr>
            </a:outerShdw>
          </a:effectLst>
        </p:spPr>
        <p:txBody>
          <a:bodyPr rtlCol="0" anchor="ctr"/>
          <a:lstStyle>
            <a:defPPr>
              <a:defRPr lang="zh-CN"/>
            </a:defPPr>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相关背景介绍：</a:t>
            </a:r>
            <a:r>
              <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Python</a:t>
            </a: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与</a:t>
            </a:r>
            <a:r>
              <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AI</a:t>
            </a: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与数据科学</a:t>
            </a:r>
            <a:endPar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endParaRPr>
          </a:p>
        </p:txBody>
      </p:sp>
      <p:pic>
        <p:nvPicPr>
          <p:cNvPr id="4" name="图片 3">
            <a:extLst>
              <a:ext uri="{FF2B5EF4-FFF2-40B4-BE49-F238E27FC236}">
                <a16:creationId xmlns:a16="http://schemas.microsoft.com/office/drawing/2014/main" id="{2CA8298E-EBBA-4FDB-920D-BBE0F1F232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0838" y="6387559"/>
            <a:ext cx="468206" cy="468206"/>
          </a:xfrm>
          <a:prstGeom prst="rect">
            <a:avLst/>
          </a:prstGeom>
        </p:spPr>
      </p:pic>
      <p:grpSp>
        <p:nvGrpSpPr>
          <p:cNvPr id="10" name="í$lídè">
            <a:extLst>
              <a:ext uri="{FF2B5EF4-FFF2-40B4-BE49-F238E27FC236}">
                <a16:creationId xmlns:a16="http://schemas.microsoft.com/office/drawing/2014/main" id="{088968EC-0D6A-4E08-A1C7-D4A65607AE76}"/>
              </a:ext>
            </a:extLst>
          </p:cNvPr>
          <p:cNvGrpSpPr/>
          <p:nvPr/>
        </p:nvGrpSpPr>
        <p:grpSpPr>
          <a:xfrm>
            <a:off x="7248525" y="1607217"/>
            <a:ext cx="4320670" cy="3654702"/>
            <a:chOff x="7254875" y="1184088"/>
            <a:chExt cx="4320670" cy="754377"/>
          </a:xfrm>
        </p:grpSpPr>
        <p:sp>
          <p:nvSpPr>
            <p:cNvPr id="15" name="iŝ1îḋe">
              <a:extLst>
                <a:ext uri="{FF2B5EF4-FFF2-40B4-BE49-F238E27FC236}">
                  <a16:creationId xmlns:a16="http://schemas.microsoft.com/office/drawing/2014/main" id="{5544E5BD-FCAD-4744-A40F-0D5FC82AF0BC}"/>
                </a:ext>
              </a:extLst>
            </p:cNvPr>
            <p:cNvSpPr txBox="1"/>
            <p:nvPr/>
          </p:nvSpPr>
          <p:spPr>
            <a:xfrm>
              <a:off x="7446323" y="1398128"/>
              <a:ext cx="4129222" cy="323998"/>
            </a:xfrm>
            <a:prstGeom prst="rect">
              <a:avLst/>
            </a:prstGeom>
            <a:noFill/>
          </p:spPr>
          <p:txBody>
            <a:bodyPr wrap="square" rtlCol="0">
              <a:spAutoFit/>
            </a:bodyPr>
            <a:lstStyle/>
            <a:p>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Matplotlib</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：提供数据绘图功能的第三方库，其</a:t>
              </a:r>
              <a:r>
                <a:rPr lang="en-US" altLang="zh-CN" sz="2400" b="1" dirty="0" err="1">
                  <a:latin typeface="Segoe UI Italic" panose="020B0502040204090203" pitchFamily="34" charset="0"/>
                  <a:ea typeface="楷体" panose="02010609060101010101" pitchFamily="49" charset="-122"/>
                  <a:sym typeface="Segoe UI Italic" panose="020B0502040204090203" pitchFamily="34" charset="0"/>
                </a:rPr>
                <a:t>pyplot</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子库主要用于实现各种数据展示图形的绘制。</a:t>
              </a:r>
            </a:p>
          </p:txBody>
        </p:sp>
        <p:sp>
          <p:nvSpPr>
            <p:cNvPr id="16" name="îŝļîḋé">
              <a:extLst>
                <a:ext uri="{FF2B5EF4-FFF2-40B4-BE49-F238E27FC236}">
                  <a16:creationId xmlns:a16="http://schemas.microsoft.com/office/drawing/2014/main" id="{EF50AD59-9B54-4FD1-BE59-5119D82E56E2}"/>
                </a:ext>
              </a:extLst>
            </p:cNvPr>
            <p:cNvSpPr/>
            <p:nvPr/>
          </p:nvSpPr>
          <p:spPr>
            <a:xfrm flipH="1">
              <a:off x="7254875" y="1184088"/>
              <a:ext cx="122104" cy="754377"/>
            </a:xfrm>
            <a:prstGeom prst="roundRect">
              <a:avLst>
                <a:gd name="adj" fmla="val 44900"/>
              </a:avLst>
            </a:prstGeom>
            <a:gradFill>
              <a:gsLst>
                <a:gs pos="0">
                  <a:schemeClr val="accent6">
                    <a:lumMod val="60000"/>
                    <a:lumOff val="40000"/>
                  </a:schemeClr>
                </a:gs>
                <a:gs pos="60000">
                  <a:schemeClr val="accent6"/>
                </a:gs>
              </a:gsLst>
              <a:lin ang="2700000" scaled="0"/>
            </a:gradFill>
            <a:ln w="57150" cap="rnd">
              <a:noFill/>
              <a:prstDash val="solid"/>
              <a:round/>
            </a:ln>
            <a:effectLst>
              <a:outerShdw blurRad="50800" dist="50800" dir="5400000" algn="c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3765"/>
              <a:endParaRPr lang="zh-CN" altLang="en-US" sz="1400" b="1" dirty="0">
                <a:solidFill>
                  <a:schemeClr val="bg1"/>
                </a:solidFill>
                <a:latin typeface="Segoe UI Italic" panose="020B0502040204090203" pitchFamily="34" charset="0"/>
                <a:ea typeface="楷体" panose="02010609060101010101" pitchFamily="49" charset="-122"/>
                <a:sym typeface="Segoe UI Italic" panose="020B0502040204090203" pitchFamily="34" charset="0"/>
              </a:endParaRPr>
            </a:p>
          </p:txBody>
        </p:sp>
      </p:grpSp>
      <p:pic>
        <p:nvPicPr>
          <p:cNvPr id="6" name="图片 5">
            <a:extLst>
              <a:ext uri="{FF2B5EF4-FFF2-40B4-BE49-F238E27FC236}">
                <a16:creationId xmlns:a16="http://schemas.microsoft.com/office/drawing/2014/main" id="{5DAC7B94-DA7C-4835-9BDD-EEFA51DD4582}"/>
              </a:ext>
            </a:extLst>
          </p:cNvPr>
          <p:cNvPicPr>
            <a:picLocks noChangeAspect="1"/>
          </p:cNvPicPr>
          <p:nvPr/>
        </p:nvPicPr>
        <p:blipFill>
          <a:blip r:embed="rId4"/>
          <a:stretch>
            <a:fillRect/>
          </a:stretch>
        </p:blipFill>
        <p:spPr>
          <a:xfrm>
            <a:off x="0" y="1415275"/>
            <a:ext cx="7117977" cy="4038596"/>
          </a:xfrm>
          <a:prstGeom prst="rect">
            <a:avLst/>
          </a:prstGeom>
        </p:spPr>
      </p:pic>
    </p:spTree>
    <p:custDataLst>
      <p:tags r:id="rId1"/>
    </p:custDataLst>
    <p:extLst>
      <p:ext uri="{BB962C8B-B14F-4D97-AF65-F5344CB8AC3E}">
        <p14:creationId xmlns:p14="http://schemas.microsoft.com/office/powerpoint/2010/main" val="15747665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a:extLst>
              <a:ext uri="{FF2B5EF4-FFF2-40B4-BE49-F238E27FC236}">
                <a16:creationId xmlns:a16="http://schemas.microsoft.com/office/drawing/2014/main" id="{61B78963-8D5A-4709-A729-FA8BBD81CE40}"/>
              </a:ext>
            </a:extLst>
          </p:cNvPr>
          <p:cNvSpPr>
            <a:spLocks noGrp="1"/>
          </p:cNvSpPr>
          <p:nvPr>
            <p:ph type="ftr" sz="quarter" idx="11"/>
          </p:nvPr>
        </p:nvSpPr>
        <p:spPr>
          <a:xfrm>
            <a:off x="5329044" y="6546949"/>
            <a:ext cx="2002118" cy="249333"/>
          </a:xfrm>
        </p:spPr>
        <p:txBody>
          <a:bodyPr/>
          <a:lstStyle/>
          <a:p>
            <a:pPr>
              <a:defRPr/>
            </a:pPr>
            <a:r>
              <a:rPr lang="en-US" altLang="zh-CN"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rPr>
              <a:t>Made by </a:t>
            </a:r>
            <a:r>
              <a:rPr lang="en-US" altLang="zh-CN" dirty="0" err="1">
                <a:solidFill>
                  <a:schemeClr val="tx1"/>
                </a:solidFill>
                <a:latin typeface="Segoe UI Italic" panose="020B0502040204090203" pitchFamily="34" charset="0"/>
                <a:ea typeface="楷体" panose="02010609060101010101" pitchFamily="49" charset="-122"/>
                <a:sym typeface="Segoe UI Italic" panose="020B0502040204090203" pitchFamily="34" charset="0"/>
              </a:rPr>
              <a:t>Kiny</a:t>
            </a:r>
            <a:endParaRPr lang="zh-CN" altLang="en-US"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endParaRPr>
          </a:p>
        </p:txBody>
      </p:sp>
      <p:cxnSp>
        <p:nvCxnSpPr>
          <p:cNvPr id="3" name="直接连接符 2">
            <a:extLst>
              <a:ext uri="{FF2B5EF4-FFF2-40B4-BE49-F238E27FC236}">
                <a16:creationId xmlns:a16="http://schemas.microsoft.com/office/drawing/2014/main" id="{3149501B-9F0D-425D-B0B9-FF8E9557972E}"/>
              </a:ext>
            </a:extLst>
          </p:cNvPr>
          <p:cNvCxnSpPr>
            <a:cxnSpLocks/>
          </p:cNvCxnSpPr>
          <p:nvPr/>
        </p:nvCxnSpPr>
        <p:spPr>
          <a:xfrm>
            <a:off x="0" y="640976"/>
            <a:ext cx="12192000"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1" name="íśḻîḓè">
            <a:extLst>
              <a:ext uri="{FF2B5EF4-FFF2-40B4-BE49-F238E27FC236}">
                <a16:creationId xmlns:a16="http://schemas.microsoft.com/office/drawing/2014/main" id="{B9C06D9C-E8B3-423C-B644-05CD091237A0}"/>
              </a:ext>
            </a:extLst>
          </p:cNvPr>
          <p:cNvSpPr txBox="1"/>
          <p:nvPr/>
        </p:nvSpPr>
        <p:spPr>
          <a:xfrm>
            <a:off x="0" y="55368"/>
            <a:ext cx="4241800" cy="482004"/>
          </a:xfrm>
          <a:prstGeom prst="roundRect">
            <a:avLst>
              <a:gd name="adj" fmla="val 50000"/>
            </a:avLst>
          </a:prstGeom>
          <a:solidFill>
            <a:schemeClr val="accent6">
              <a:lumMod val="20000"/>
              <a:lumOff val="80000"/>
            </a:schemeClr>
          </a:solidFill>
          <a:ln w="12700" cap="flat">
            <a:noFill/>
            <a:prstDash val="solid"/>
            <a:miter/>
          </a:ln>
          <a:effectLst>
            <a:outerShdw blurRad="127000" dist="63500" dir="2700000" algn="tl" rotWithShape="0">
              <a:schemeClr val="accent6">
                <a:alpha val="40000"/>
              </a:schemeClr>
            </a:outerShdw>
          </a:effectLst>
        </p:spPr>
        <p:txBody>
          <a:bodyPr rtlCol="0" anchor="ctr"/>
          <a:lstStyle>
            <a:defPPr>
              <a:defRPr lang="zh-CN"/>
            </a:defPPr>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相关背景介绍：</a:t>
            </a:r>
            <a:r>
              <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Python</a:t>
            </a: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与</a:t>
            </a:r>
            <a:r>
              <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AI</a:t>
            </a: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与数据科学</a:t>
            </a:r>
            <a:endPar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endParaRPr>
          </a:p>
        </p:txBody>
      </p:sp>
      <p:pic>
        <p:nvPicPr>
          <p:cNvPr id="4" name="图片 3">
            <a:extLst>
              <a:ext uri="{FF2B5EF4-FFF2-40B4-BE49-F238E27FC236}">
                <a16:creationId xmlns:a16="http://schemas.microsoft.com/office/drawing/2014/main" id="{2CA8298E-EBBA-4FDB-920D-BBE0F1F232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0838" y="6387559"/>
            <a:ext cx="468206" cy="468206"/>
          </a:xfrm>
          <a:prstGeom prst="rect">
            <a:avLst/>
          </a:prstGeom>
        </p:spPr>
      </p:pic>
      <p:grpSp>
        <p:nvGrpSpPr>
          <p:cNvPr id="10" name="í$lídè">
            <a:extLst>
              <a:ext uri="{FF2B5EF4-FFF2-40B4-BE49-F238E27FC236}">
                <a16:creationId xmlns:a16="http://schemas.microsoft.com/office/drawing/2014/main" id="{088968EC-0D6A-4E08-A1C7-D4A65607AE76}"/>
              </a:ext>
            </a:extLst>
          </p:cNvPr>
          <p:cNvGrpSpPr/>
          <p:nvPr/>
        </p:nvGrpSpPr>
        <p:grpSpPr>
          <a:xfrm>
            <a:off x="7248525" y="1607218"/>
            <a:ext cx="4625974" cy="3833955"/>
            <a:chOff x="7254875" y="1184088"/>
            <a:chExt cx="4625974" cy="791377"/>
          </a:xfrm>
        </p:grpSpPr>
        <p:sp>
          <p:nvSpPr>
            <p:cNvPr id="15" name="iŝ1îḋe">
              <a:extLst>
                <a:ext uri="{FF2B5EF4-FFF2-40B4-BE49-F238E27FC236}">
                  <a16:creationId xmlns:a16="http://schemas.microsoft.com/office/drawing/2014/main" id="{5544E5BD-FCAD-4744-A40F-0D5FC82AF0BC}"/>
                </a:ext>
              </a:extLst>
            </p:cNvPr>
            <p:cNvSpPr txBox="1"/>
            <p:nvPr/>
          </p:nvSpPr>
          <p:spPr>
            <a:xfrm>
              <a:off x="7471722" y="1184088"/>
              <a:ext cx="4409127" cy="552702"/>
            </a:xfrm>
            <a:prstGeom prst="rect">
              <a:avLst/>
            </a:prstGeom>
            <a:noFill/>
          </p:spPr>
          <p:txBody>
            <a:bodyPr wrap="square" rtlCol="0">
              <a:spAutoFit/>
            </a:bodyPr>
            <a:lstStyle/>
            <a:p>
              <a:r>
                <a:rPr lang="en-US" altLang="zh-CN" sz="2400" b="1" dirty="0" err="1">
                  <a:latin typeface="Segoe UI Italic" panose="020B0502040204090203" pitchFamily="34" charset="0"/>
                  <a:ea typeface="楷体" panose="02010609060101010101" pitchFamily="49" charset="-122"/>
                  <a:sym typeface="Segoe UI Italic" panose="020B0502040204090203" pitchFamily="34" charset="0"/>
                </a:rPr>
                <a:t>Cartopy</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专为地理空间数据处理而设计，以生成地图和其他地理空间数据分析。</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a:p>
              <a:r>
                <a:rPr lang="en-US" altLang="zh-CN" sz="2400" b="1" dirty="0" err="1">
                  <a:latin typeface="Segoe UI Italic" panose="020B0502040204090203" pitchFamily="34" charset="0"/>
                  <a:ea typeface="楷体" panose="02010609060101010101" pitchFamily="49" charset="-122"/>
                  <a:sym typeface="Segoe UI Italic" panose="020B0502040204090203" pitchFamily="34" charset="0"/>
                </a:rPr>
                <a:t>Cartopy</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定义的主要坐标参照系统类：</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a:p>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a:p>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16" name="îŝļîḋé">
              <a:extLst>
                <a:ext uri="{FF2B5EF4-FFF2-40B4-BE49-F238E27FC236}">
                  <a16:creationId xmlns:a16="http://schemas.microsoft.com/office/drawing/2014/main" id="{EF50AD59-9B54-4FD1-BE59-5119D82E56E2}"/>
                </a:ext>
              </a:extLst>
            </p:cNvPr>
            <p:cNvSpPr/>
            <p:nvPr/>
          </p:nvSpPr>
          <p:spPr>
            <a:xfrm flipH="1">
              <a:off x="7254875" y="1184088"/>
              <a:ext cx="82637" cy="791377"/>
            </a:xfrm>
            <a:prstGeom prst="roundRect">
              <a:avLst>
                <a:gd name="adj" fmla="val 44900"/>
              </a:avLst>
            </a:prstGeom>
            <a:gradFill>
              <a:gsLst>
                <a:gs pos="0">
                  <a:schemeClr val="accent6">
                    <a:lumMod val="60000"/>
                    <a:lumOff val="40000"/>
                  </a:schemeClr>
                </a:gs>
                <a:gs pos="60000">
                  <a:schemeClr val="accent6"/>
                </a:gs>
              </a:gsLst>
              <a:lin ang="2700000" scaled="0"/>
            </a:gradFill>
            <a:ln w="57150" cap="rnd">
              <a:noFill/>
              <a:prstDash val="solid"/>
              <a:round/>
            </a:ln>
            <a:effectLst>
              <a:outerShdw blurRad="50800" dist="50800" dir="5400000" algn="c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3765"/>
              <a:endParaRPr lang="zh-CN" altLang="en-US" sz="1400" b="1" dirty="0">
                <a:solidFill>
                  <a:schemeClr val="bg1"/>
                </a:solidFill>
                <a:latin typeface="Segoe UI Italic" panose="020B0502040204090203" pitchFamily="34" charset="0"/>
                <a:ea typeface="楷体" panose="02010609060101010101" pitchFamily="49" charset="-122"/>
                <a:sym typeface="Segoe UI Italic" panose="020B0502040204090203" pitchFamily="34" charset="0"/>
              </a:endParaRPr>
            </a:p>
          </p:txBody>
        </p:sp>
      </p:grpSp>
      <p:pic>
        <p:nvPicPr>
          <p:cNvPr id="2050" name="Picture 2">
            <a:extLst>
              <a:ext uri="{FF2B5EF4-FFF2-40B4-BE49-F238E27FC236}">
                <a16:creationId xmlns:a16="http://schemas.microsoft.com/office/drawing/2014/main" id="{F47B8385-87CD-47B7-AC26-4A1DADDF493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1427974"/>
            <a:ext cx="7054684" cy="4013199"/>
          </a:xfrm>
          <a:prstGeom prst="rect">
            <a:avLst/>
          </a:prstGeom>
          <a:noFill/>
          <a:extLst>
            <a:ext uri="{909E8E84-426E-40DD-AFC4-6F175D3DCCD1}">
              <a14:hiddenFill xmlns:a14="http://schemas.microsoft.com/office/drawing/2010/main">
                <a:solidFill>
                  <a:srgbClr val="FFFFFF"/>
                </a:solidFill>
              </a14:hiddenFill>
            </a:ext>
          </a:extLst>
        </p:spPr>
      </p:pic>
      <p:pic>
        <p:nvPicPr>
          <p:cNvPr id="9" name="图片 8">
            <a:extLst>
              <a:ext uri="{FF2B5EF4-FFF2-40B4-BE49-F238E27FC236}">
                <a16:creationId xmlns:a16="http://schemas.microsoft.com/office/drawing/2014/main" id="{8CDB30F0-EA4B-4F12-9920-B35C20D133B0}"/>
              </a:ext>
            </a:extLst>
          </p:cNvPr>
          <p:cNvPicPr>
            <a:picLocks noChangeAspect="1"/>
          </p:cNvPicPr>
          <p:nvPr/>
        </p:nvPicPr>
        <p:blipFill>
          <a:blip r:embed="rId5"/>
          <a:stretch>
            <a:fillRect/>
          </a:stretch>
        </p:blipFill>
        <p:spPr>
          <a:xfrm>
            <a:off x="7420923" y="3498850"/>
            <a:ext cx="4726627" cy="2015269"/>
          </a:xfrm>
          <a:prstGeom prst="rect">
            <a:avLst/>
          </a:prstGeom>
        </p:spPr>
      </p:pic>
      <p:pic>
        <p:nvPicPr>
          <p:cNvPr id="12" name="图片 11">
            <a:extLst>
              <a:ext uri="{FF2B5EF4-FFF2-40B4-BE49-F238E27FC236}">
                <a16:creationId xmlns:a16="http://schemas.microsoft.com/office/drawing/2014/main" id="{0E5D22F8-EE3B-4C13-829D-9C160EBF5A1A}"/>
              </a:ext>
            </a:extLst>
          </p:cNvPr>
          <p:cNvPicPr>
            <a:picLocks noChangeAspect="1"/>
          </p:cNvPicPr>
          <p:nvPr/>
        </p:nvPicPr>
        <p:blipFill>
          <a:blip r:embed="rId6"/>
          <a:stretch>
            <a:fillRect/>
          </a:stretch>
        </p:blipFill>
        <p:spPr>
          <a:xfrm>
            <a:off x="1644064" y="1322501"/>
            <a:ext cx="3766556" cy="4403387"/>
          </a:xfrm>
          <a:prstGeom prst="rect">
            <a:avLst/>
          </a:prstGeom>
        </p:spPr>
      </p:pic>
    </p:spTree>
    <p:custDataLst>
      <p:tags r:id="rId1"/>
    </p:custDataLst>
    <p:extLst>
      <p:ext uri="{BB962C8B-B14F-4D97-AF65-F5344CB8AC3E}">
        <p14:creationId xmlns:p14="http://schemas.microsoft.com/office/powerpoint/2010/main" val="6225664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a:extLst>
              <a:ext uri="{FF2B5EF4-FFF2-40B4-BE49-F238E27FC236}">
                <a16:creationId xmlns:a16="http://schemas.microsoft.com/office/drawing/2014/main" id="{61B78963-8D5A-4709-A729-FA8BBD81CE40}"/>
              </a:ext>
            </a:extLst>
          </p:cNvPr>
          <p:cNvSpPr>
            <a:spLocks noGrp="1"/>
          </p:cNvSpPr>
          <p:nvPr>
            <p:ph type="ftr" sz="quarter" idx="11"/>
          </p:nvPr>
        </p:nvSpPr>
        <p:spPr>
          <a:xfrm>
            <a:off x="5329044" y="6546949"/>
            <a:ext cx="2002118" cy="249333"/>
          </a:xfrm>
        </p:spPr>
        <p:txBody>
          <a:bodyPr/>
          <a:lstStyle/>
          <a:p>
            <a:pPr>
              <a:defRPr/>
            </a:pPr>
            <a:r>
              <a:rPr lang="en-US" altLang="zh-CN"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rPr>
              <a:t>Made by </a:t>
            </a:r>
            <a:r>
              <a:rPr lang="en-US" altLang="zh-CN" dirty="0" err="1">
                <a:solidFill>
                  <a:schemeClr val="tx1"/>
                </a:solidFill>
                <a:latin typeface="Segoe UI Italic" panose="020B0502040204090203" pitchFamily="34" charset="0"/>
                <a:ea typeface="楷体" panose="02010609060101010101" pitchFamily="49" charset="-122"/>
                <a:sym typeface="Segoe UI Italic" panose="020B0502040204090203" pitchFamily="34" charset="0"/>
              </a:rPr>
              <a:t>Kiny</a:t>
            </a:r>
            <a:endParaRPr lang="zh-CN" altLang="en-US"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endParaRPr>
          </a:p>
        </p:txBody>
      </p:sp>
      <p:cxnSp>
        <p:nvCxnSpPr>
          <p:cNvPr id="3" name="直接连接符 2">
            <a:extLst>
              <a:ext uri="{FF2B5EF4-FFF2-40B4-BE49-F238E27FC236}">
                <a16:creationId xmlns:a16="http://schemas.microsoft.com/office/drawing/2014/main" id="{3149501B-9F0D-425D-B0B9-FF8E9557972E}"/>
              </a:ext>
            </a:extLst>
          </p:cNvPr>
          <p:cNvCxnSpPr>
            <a:cxnSpLocks/>
          </p:cNvCxnSpPr>
          <p:nvPr/>
        </p:nvCxnSpPr>
        <p:spPr>
          <a:xfrm>
            <a:off x="0" y="640976"/>
            <a:ext cx="12192000"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1" name="íśḻîḓè">
            <a:extLst>
              <a:ext uri="{FF2B5EF4-FFF2-40B4-BE49-F238E27FC236}">
                <a16:creationId xmlns:a16="http://schemas.microsoft.com/office/drawing/2014/main" id="{B9C06D9C-E8B3-423C-B644-05CD091237A0}"/>
              </a:ext>
            </a:extLst>
          </p:cNvPr>
          <p:cNvSpPr txBox="1"/>
          <p:nvPr/>
        </p:nvSpPr>
        <p:spPr>
          <a:xfrm>
            <a:off x="0" y="55368"/>
            <a:ext cx="4241800" cy="482004"/>
          </a:xfrm>
          <a:prstGeom prst="roundRect">
            <a:avLst>
              <a:gd name="adj" fmla="val 50000"/>
            </a:avLst>
          </a:prstGeom>
          <a:solidFill>
            <a:schemeClr val="accent6">
              <a:lumMod val="20000"/>
              <a:lumOff val="80000"/>
            </a:schemeClr>
          </a:solidFill>
          <a:ln w="12700" cap="flat">
            <a:noFill/>
            <a:prstDash val="solid"/>
            <a:miter/>
          </a:ln>
          <a:effectLst>
            <a:outerShdw blurRad="127000" dist="63500" dir="2700000" algn="tl" rotWithShape="0">
              <a:schemeClr val="accent6">
                <a:alpha val="40000"/>
              </a:schemeClr>
            </a:outerShdw>
          </a:effectLst>
        </p:spPr>
        <p:txBody>
          <a:bodyPr rtlCol="0" anchor="ctr"/>
          <a:lstStyle>
            <a:defPPr>
              <a:defRPr lang="zh-CN"/>
            </a:defPPr>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相关背景介绍：</a:t>
            </a:r>
            <a:r>
              <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Python</a:t>
            </a: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与</a:t>
            </a:r>
            <a:r>
              <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AI</a:t>
            </a: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与数据科学</a:t>
            </a:r>
            <a:endPar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endParaRPr>
          </a:p>
        </p:txBody>
      </p:sp>
      <p:pic>
        <p:nvPicPr>
          <p:cNvPr id="4" name="图片 3">
            <a:extLst>
              <a:ext uri="{FF2B5EF4-FFF2-40B4-BE49-F238E27FC236}">
                <a16:creationId xmlns:a16="http://schemas.microsoft.com/office/drawing/2014/main" id="{2CA8298E-EBBA-4FDB-920D-BBE0F1F232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0838" y="6387559"/>
            <a:ext cx="468206" cy="468206"/>
          </a:xfrm>
          <a:prstGeom prst="rect">
            <a:avLst/>
          </a:prstGeom>
        </p:spPr>
      </p:pic>
      <p:grpSp>
        <p:nvGrpSpPr>
          <p:cNvPr id="10" name="í$lídè">
            <a:extLst>
              <a:ext uri="{FF2B5EF4-FFF2-40B4-BE49-F238E27FC236}">
                <a16:creationId xmlns:a16="http://schemas.microsoft.com/office/drawing/2014/main" id="{088968EC-0D6A-4E08-A1C7-D4A65607AE76}"/>
              </a:ext>
            </a:extLst>
          </p:cNvPr>
          <p:cNvGrpSpPr/>
          <p:nvPr/>
        </p:nvGrpSpPr>
        <p:grpSpPr>
          <a:xfrm>
            <a:off x="7248524" y="833577"/>
            <a:ext cx="4377821" cy="5262980"/>
            <a:chOff x="7254874" y="1024399"/>
            <a:chExt cx="4377821" cy="1086346"/>
          </a:xfrm>
        </p:grpSpPr>
        <p:sp>
          <p:nvSpPr>
            <p:cNvPr id="15" name="iŝ1îḋe">
              <a:extLst>
                <a:ext uri="{FF2B5EF4-FFF2-40B4-BE49-F238E27FC236}">
                  <a16:creationId xmlns:a16="http://schemas.microsoft.com/office/drawing/2014/main" id="{5544E5BD-FCAD-4744-A40F-0D5FC82AF0BC}"/>
                </a:ext>
              </a:extLst>
            </p:cNvPr>
            <p:cNvSpPr txBox="1"/>
            <p:nvPr/>
          </p:nvSpPr>
          <p:spPr>
            <a:xfrm>
              <a:off x="7503473" y="1024399"/>
              <a:ext cx="4129222" cy="1086346"/>
            </a:xfrm>
            <a:prstGeom prst="rect">
              <a:avLst/>
            </a:prstGeom>
            <a:noFill/>
          </p:spPr>
          <p:txBody>
            <a:bodyPr wrap="square" rtlCol="0">
              <a:spAutoFit/>
            </a:bodyPr>
            <a:lstStyle/>
            <a:p>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Scikit-learn (</a:t>
              </a:r>
              <a:r>
                <a:rPr lang="en-US" altLang="zh-CN" sz="2400" b="1" dirty="0" err="1">
                  <a:latin typeface="Segoe UI Italic" panose="020B0502040204090203" pitchFamily="34" charset="0"/>
                  <a:ea typeface="楷体" panose="02010609060101010101" pitchFamily="49" charset="-122"/>
                  <a:sym typeface="Segoe UI Italic" panose="020B0502040204090203" pitchFamily="34" charset="0"/>
                </a:rPr>
                <a:t>sklearn</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 :</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是基于 </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Python </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语言的机器学习工具。可以实现数据预处理、分类、回归、降维、模型选择等常用的机器学习算法。它有一个完整而丰富的官网，里面讲解了基于</a:t>
              </a:r>
              <a:r>
                <a:rPr lang="en-US" altLang="zh-CN" sz="2400" b="1" dirty="0" err="1">
                  <a:latin typeface="Segoe UI Italic" panose="020B0502040204090203" pitchFamily="34" charset="0"/>
                  <a:ea typeface="楷体" panose="02010609060101010101" pitchFamily="49" charset="-122"/>
                  <a:sym typeface="Segoe UI Italic" panose="020B0502040204090203" pitchFamily="34" charset="0"/>
                </a:rPr>
                <a:t>sklearn</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对所有算法的实现和简单应用。</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a:p>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具体使用：分析采集到的数据，根据数据特征选择适合的算法，在工具包中调用算法，调整算法的参数，获取需要的信息，从而实现算法效率和效果之间的平衡。</a:t>
              </a:r>
            </a:p>
          </p:txBody>
        </p:sp>
        <p:sp>
          <p:nvSpPr>
            <p:cNvPr id="16" name="îŝļîḋé">
              <a:extLst>
                <a:ext uri="{FF2B5EF4-FFF2-40B4-BE49-F238E27FC236}">
                  <a16:creationId xmlns:a16="http://schemas.microsoft.com/office/drawing/2014/main" id="{EF50AD59-9B54-4FD1-BE59-5119D82E56E2}"/>
                </a:ext>
              </a:extLst>
            </p:cNvPr>
            <p:cNvSpPr/>
            <p:nvPr/>
          </p:nvSpPr>
          <p:spPr>
            <a:xfrm flipH="1">
              <a:off x="7254874" y="1042393"/>
              <a:ext cx="130176" cy="1052507"/>
            </a:xfrm>
            <a:prstGeom prst="roundRect">
              <a:avLst>
                <a:gd name="adj" fmla="val 44900"/>
              </a:avLst>
            </a:prstGeom>
            <a:gradFill>
              <a:gsLst>
                <a:gs pos="0">
                  <a:schemeClr val="accent6">
                    <a:lumMod val="60000"/>
                    <a:lumOff val="40000"/>
                  </a:schemeClr>
                </a:gs>
                <a:gs pos="60000">
                  <a:schemeClr val="accent6"/>
                </a:gs>
              </a:gsLst>
              <a:lin ang="2700000" scaled="0"/>
            </a:gradFill>
            <a:ln w="57150" cap="rnd">
              <a:noFill/>
              <a:prstDash val="solid"/>
              <a:round/>
            </a:ln>
            <a:effectLst>
              <a:outerShdw blurRad="50800" dist="50800" dir="5400000" algn="c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3765"/>
              <a:endParaRPr lang="zh-CN" altLang="en-US" sz="1400" b="1" dirty="0">
                <a:solidFill>
                  <a:schemeClr val="bg1"/>
                </a:solidFill>
                <a:latin typeface="Segoe UI Italic" panose="020B0502040204090203" pitchFamily="34" charset="0"/>
                <a:ea typeface="楷体" panose="02010609060101010101" pitchFamily="49" charset="-122"/>
                <a:sym typeface="Segoe UI Italic" panose="020B0502040204090203" pitchFamily="34" charset="0"/>
              </a:endParaRPr>
            </a:p>
          </p:txBody>
        </p:sp>
      </p:grpSp>
      <p:pic>
        <p:nvPicPr>
          <p:cNvPr id="6" name="图片 5">
            <a:extLst>
              <a:ext uri="{FF2B5EF4-FFF2-40B4-BE49-F238E27FC236}">
                <a16:creationId xmlns:a16="http://schemas.microsoft.com/office/drawing/2014/main" id="{91C57843-5D0D-4B70-85BA-5729B1CC2E9F}"/>
              </a:ext>
            </a:extLst>
          </p:cNvPr>
          <p:cNvPicPr>
            <a:picLocks noChangeAspect="1"/>
          </p:cNvPicPr>
          <p:nvPr/>
        </p:nvPicPr>
        <p:blipFill>
          <a:blip r:embed="rId4"/>
          <a:stretch>
            <a:fillRect/>
          </a:stretch>
        </p:blipFill>
        <p:spPr>
          <a:xfrm>
            <a:off x="0" y="1511573"/>
            <a:ext cx="7122031" cy="3906987"/>
          </a:xfrm>
          <a:prstGeom prst="rect">
            <a:avLst/>
          </a:prstGeom>
        </p:spPr>
      </p:pic>
    </p:spTree>
    <p:custDataLst>
      <p:tags r:id="rId1"/>
    </p:custDataLst>
    <p:extLst>
      <p:ext uri="{BB962C8B-B14F-4D97-AF65-F5344CB8AC3E}">
        <p14:creationId xmlns:p14="http://schemas.microsoft.com/office/powerpoint/2010/main" val="22785107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a:extLst>
              <a:ext uri="{FF2B5EF4-FFF2-40B4-BE49-F238E27FC236}">
                <a16:creationId xmlns:a16="http://schemas.microsoft.com/office/drawing/2014/main" id="{61B78963-8D5A-4709-A729-FA8BBD81CE40}"/>
              </a:ext>
            </a:extLst>
          </p:cNvPr>
          <p:cNvSpPr>
            <a:spLocks noGrp="1"/>
          </p:cNvSpPr>
          <p:nvPr>
            <p:ph type="ftr" sz="quarter" idx="11"/>
          </p:nvPr>
        </p:nvSpPr>
        <p:spPr>
          <a:xfrm>
            <a:off x="5329044" y="6546949"/>
            <a:ext cx="2002118" cy="249333"/>
          </a:xfrm>
        </p:spPr>
        <p:txBody>
          <a:bodyPr/>
          <a:lstStyle/>
          <a:p>
            <a:pPr>
              <a:defRPr/>
            </a:pPr>
            <a:r>
              <a:rPr lang="en-US" altLang="zh-CN"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rPr>
              <a:t>Made by </a:t>
            </a:r>
            <a:r>
              <a:rPr lang="en-US" altLang="zh-CN" dirty="0" err="1">
                <a:solidFill>
                  <a:schemeClr val="tx1"/>
                </a:solidFill>
                <a:latin typeface="Segoe UI Italic" panose="020B0502040204090203" pitchFamily="34" charset="0"/>
                <a:ea typeface="楷体" panose="02010609060101010101" pitchFamily="49" charset="-122"/>
                <a:sym typeface="Segoe UI Italic" panose="020B0502040204090203" pitchFamily="34" charset="0"/>
              </a:rPr>
              <a:t>Kiny</a:t>
            </a:r>
            <a:endParaRPr lang="zh-CN" altLang="en-US"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endParaRPr>
          </a:p>
        </p:txBody>
      </p:sp>
      <p:cxnSp>
        <p:nvCxnSpPr>
          <p:cNvPr id="3" name="直接连接符 2">
            <a:extLst>
              <a:ext uri="{FF2B5EF4-FFF2-40B4-BE49-F238E27FC236}">
                <a16:creationId xmlns:a16="http://schemas.microsoft.com/office/drawing/2014/main" id="{3149501B-9F0D-425D-B0B9-FF8E9557972E}"/>
              </a:ext>
            </a:extLst>
          </p:cNvPr>
          <p:cNvCxnSpPr>
            <a:cxnSpLocks/>
          </p:cNvCxnSpPr>
          <p:nvPr/>
        </p:nvCxnSpPr>
        <p:spPr>
          <a:xfrm>
            <a:off x="0" y="640976"/>
            <a:ext cx="12192000"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1" name="íśḻîḓè">
            <a:extLst>
              <a:ext uri="{FF2B5EF4-FFF2-40B4-BE49-F238E27FC236}">
                <a16:creationId xmlns:a16="http://schemas.microsoft.com/office/drawing/2014/main" id="{B9C06D9C-E8B3-423C-B644-05CD091237A0}"/>
              </a:ext>
            </a:extLst>
          </p:cNvPr>
          <p:cNvSpPr txBox="1"/>
          <p:nvPr/>
        </p:nvSpPr>
        <p:spPr>
          <a:xfrm>
            <a:off x="0" y="55368"/>
            <a:ext cx="4241800" cy="482004"/>
          </a:xfrm>
          <a:prstGeom prst="roundRect">
            <a:avLst>
              <a:gd name="adj" fmla="val 50000"/>
            </a:avLst>
          </a:prstGeom>
          <a:solidFill>
            <a:schemeClr val="accent6">
              <a:lumMod val="20000"/>
              <a:lumOff val="80000"/>
            </a:schemeClr>
          </a:solidFill>
          <a:ln w="12700" cap="flat">
            <a:noFill/>
            <a:prstDash val="solid"/>
            <a:miter/>
          </a:ln>
          <a:effectLst>
            <a:outerShdw blurRad="127000" dist="63500" dir="2700000" algn="tl" rotWithShape="0">
              <a:schemeClr val="accent6">
                <a:alpha val="40000"/>
              </a:schemeClr>
            </a:outerShdw>
          </a:effectLst>
        </p:spPr>
        <p:txBody>
          <a:bodyPr rtlCol="0" anchor="ctr"/>
          <a:lstStyle>
            <a:defPPr>
              <a:defRPr lang="zh-CN"/>
            </a:defPPr>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相关背景介绍：</a:t>
            </a:r>
            <a:r>
              <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Python</a:t>
            </a: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与</a:t>
            </a:r>
            <a:r>
              <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AI</a:t>
            </a: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与数据科学</a:t>
            </a:r>
            <a:endPar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endParaRPr>
          </a:p>
        </p:txBody>
      </p:sp>
      <p:pic>
        <p:nvPicPr>
          <p:cNvPr id="4" name="图片 3">
            <a:extLst>
              <a:ext uri="{FF2B5EF4-FFF2-40B4-BE49-F238E27FC236}">
                <a16:creationId xmlns:a16="http://schemas.microsoft.com/office/drawing/2014/main" id="{2CA8298E-EBBA-4FDB-920D-BBE0F1F232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0838" y="6387559"/>
            <a:ext cx="468206" cy="468206"/>
          </a:xfrm>
          <a:prstGeom prst="rect">
            <a:avLst/>
          </a:prstGeom>
        </p:spPr>
      </p:pic>
      <p:grpSp>
        <p:nvGrpSpPr>
          <p:cNvPr id="10" name="í$lídè">
            <a:extLst>
              <a:ext uri="{FF2B5EF4-FFF2-40B4-BE49-F238E27FC236}">
                <a16:creationId xmlns:a16="http://schemas.microsoft.com/office/drawing/2014/main" id="{088968EC-0D6A-4E08-A1C7-D4A65607AE76}"/>
              </a:ext>
            </a:extLst>
          </p:cNvPr>
          <p:cNvGrpSpPr/>
          <p:nvPr/>
        </p:nvGrpSpPr>
        <p:grpSpPr>
          <a:xfrm>
            <a:off x="7259724" y="1248111"/>
            <a:ext cx="4384991" cy="4361776"/>
            <a:chOff x="7266074" y="1109964"/>
            <a:chExt cx="4384991" cy="900326"/>
          </a:xfrm>
        </p:grpSpPr>
        <p:sp>
          <p:nvSpPr>
            <p:cNvPr id="15" name="iŝ1îḋe">
              <a:extLst>
                <a:ext uri="{FF2B5EF4-FFF2-40B4-BE49-F238E27FC236}">
                  <a16:creationId xmlns:a16="http://schemas.microsoft.com/office/drawing/2014/main" id="{5544E5BD-FCAD-4744-A40F-0D5FC82AF0BC}"/>
                </a:ext>
              </a:extLst>
            </p:cNvPr>
            <p:cNvSpPr txBox="1"/>
            <p:nvPr/>
          </p:nvSpPr>
          <p:spPr>
            <a:xfrm>
              <a:off x="7521843" y="1131306"/>
              <a:ext cx="4129222" cy="857642"/>
            </a:xfrm>
            <a:prstGeom prst="rect">
              <a:avLst/>
            </a:prstGeom>
            <a:noFill/>
          </p:spPr>
          <p:txBody>
            <a:bodyPr wrap="square" rtlCol="0">
              <a:spAutoFit/>
            </a:bodyPr>
            <a:lstStyle/>
            <a:p>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TensorFlow</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是一个基于数据流编程的符号数学系统，被广泛应用于各类机器学习算法的编程实现。它允许将深度神经网络的计算部署到任意数量的 </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CPU </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或 </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GPU </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的服务器、</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PC </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或移动设备上，且只利用一个 </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TensorFlow API</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，其基本单位是张量（</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Tensors</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可以轻松使用多个数学函数和多维数组计算。</a:t>
              </a:r>
            </a:p>
          </p:txBody>
        </p:sp>
        <p:sp>
          <p:nvSpPr>
            <p:cNvPr id="16" name="îŝļîḋé">
              <a:extLst>
                <a:ext uri="{FF2B5EF4-FFF2-40B4-BE49-F238E27FC236}">
                  <a16:creationId xmlns:a16="http://schemas.microsoft.com/office/drawing/2014/main" id="{EF50AD59-9B54-4FD1-BE59-5119D82E56E2}"/>
                </a:ext>
              </a:extLst>
            </p:cNvPr>
            <p:cNvSpPr/>
            <p:nvPr/>
          </p:nvSpPr>
          <p:spPr>
            <a:xfrm flipH="1">
              <a:off x="7266074" y="1109964"/>
              <a:ext cx="142875" cy="900326"/>
            </a:xfrm>
            <a:prstGeom prst="roundRect">
              <a:avLst>
                <a:gd name="adj" fmla="val 44900"/>
              </a:avLst>
            </a:prstGeom>
            <a:gradFill>
              <a:gsLst>
                <a:gs pos="0">
                  <a:schemeClr val="accent6">
                    <a:lumMod val="60000"/>
                    <a:lumOff val="40000"/>
                  </a:schemeClr>
                </a:gs>
                <a:gs pos="60000">
                  <a:schemeClr val="accent6"/>
                </a:gs>
              </a:gsLst>
              <a:lin ang="2700000" scaled="0"/>
            </a:gradFill>
            <a:ln w="57150" cap="rnd">
              <a:noFill/>
              <a:prstDash val="solid"/>
              <a:round/>
            </a:ln>
            <a:effectLst>
              <a:outerShdw blurRad="50800" dist="50800" dir="5400000" algn="c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3765"/>
              <a:endParaRPr lang="zh-CN" altLang="en-US" sz="1400" b="1" dirty="0">
                <a:solidFill>
                  <a:schemeClr val="bg1"/>
                </a:solidFill>
                <a:latin typeface="Segoe UI Italic" panose="020B0502040204090203" pitchFamily="34" charset="0"/>
                <a:ea typeface="楷体" panose="02010609060101010101" pitchFamily="49" charset="-122"/>
                <a:sym typeface="Segoe UI Italic" panose="020B0502040204090203" pitchFamily="34" charset="0"/>
              </a:endParaRPr>
            </a:p>
          </p:txBody>
        </p:sp>
      </p:grpSp>
      <p:pic>
        <p:nvPicPr>
          <p:cNvPr id="7" name="图片 6">
            <a:extLst>
              <a:ext uri="{FF2B5EF4-FFF2-40B4-BE49-F238E27FC236}">
                <a16:creationId xmlns:a16="http://schemas.microsoft.com/office/drawing/2014/main" id="{84A829C8-52B3-4041-8A18-BB4D31A5EA64}"/>
              </a:ext>
            </a:extLst>
          </p:cNvPr>
          <p:cNvPicPr>
            <a:picLocks noChangeAspect="1"/>
          </p:cNvPicPr>
          <p:nvPr/>
        </p:nvPicPr>
        <p:blipFill>
          <a:blip r:embed="rId4"/>
          <a:stretch>
            <a:fillRect/>
          </a:stretch>
        </p:blipFill>
        <p:spPr>
          <a:xfrm>
            <a:off x="0" y="1433055"/>
            <a:ext cx="7124430" cy="4003037"/>
          </a:xfrm>
          <a:prstGeom prst="rect">
            <a:avLst/>
          </a:prstGeom>
        </p:spPr>
      </p:pic>
    </p:spTree>
    <p:custDataLst>
      <p:tags r:id="rId1"/>
    </p:custDataLst>
    <p:extLst>
      <p:ext uri="{BB962C8B-B14F-4D97-AF65-F5344CB8AC3E}">
        <p14:creationId xmlns:p14="http://schemas.microsoft.com/office/powerpoint/2010/main" val="23888422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a:extLst>
              <a:ext uri="{FF2B5EF4-FFF2-40B4-BE49-F238E27FC236}">
                <a16:creationId xmlns:a16="http://schemas.microsoft.com/office/drawing/2014/main" id="{61B78963-8D5A-4709-A729-FA8BBD81CE40}"/>
              </a:ext>
            </a:extLst>
          </p:cNvPr>
          <p:cNvSpPr>
            <a:spLocks noGrp="1"/>
          </p:cNvSpPr>
          <p:nvPr>
            <p:ph type="ftr" sz="quarter" idx="11"/>
          </p:nvPr>
        </p:nvSpPr>
        <p:spPr>
          <a:xfrm>
            <a:off x="5329044" y="6546949"/>
            <a:ext cx="2002118" cy="249333"/>
          </a:xfrm>
        </p:spPr>
        <p:txBody>
          <a:bodyPr/>
          <a:lstStyle/>
          <a:p>
            <a:pPr>
              <a:defRPr/>
            </a:pPr>
            <a:r>
              <a:rPr lang="en-US" altLang="zh-CN"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rPr>
              <a:t>Made by </a:t>
            </a:r>
            <a:r>
              <a:rPr lang="en-US" altLang="zh-CN" dirty="0" err="1">
                <a:solidFill>
                  <a:schemeClr val="tx1"/>
                </a:solidFill>
                <a:latin typeface="Segoe UI Italic" panose="020B0502040204090203" pitchFamily="34" charset="0"/>
                <a:ea typeface="楷体" panose="02010609060101010101" pitchFamily="49" charset="-122"/>
                <a:sym typeface="Segoe UI Italic" panose="020B0502040204090203" pitchFamily="34" charset="0"/>
              </a:rPr>
              <a:t>Kiny</a:t>
            </a:r>
            <a:endParaRPr lang="zh-CN" altLang="en-US"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endParaRPr>
          </a:p>
        </p:txBody>
      </p:sp>
      <p:cxnSp>
        <p:nvCxnSpPr>
          <p:cNvPr id="3" name="直接连接符 2">
            <a:extLst>
              <a:ext uri="{FF2B5EF4-FFF2-40B4-BE49-F238E27FC236}">
                <a16:creationId xmlns:a16="http://schemas.microsoft.com/office/drawing/2014/main" id="{3149501B-9F0D-425D-B0B9-FF8E9557972E}"/>
              </a:ext>
            </a:extLst>
          </p:cNvPr>
          <p:cNvCxnSpPr>
            <a:cxnSpLocks/>
          </p:cNvCxnSpPr>
          <p:nvPr/>
        </p:nvCxnSpPr>
        <p:spPr>
          <a:xfrm>
            <a:off x="0" y="640976"/>
            <a:ext cx="12192000"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4" name="图片 3">
            <a:extLst>
              <a:ext uri="{FF2B5EF4-FFF2-40B4-BE49-F238E27FC236}">
                <a16:creationId xmlns:a16="http://schemas.microsoft.com/office/drawing/2014/main" id="{2CA8298E-EBBA-4FDB-920D-BBE0F1F232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0838" y="6387559"/>
            <a:ext cx="468206" cy="468206"/>
          </a:xfrm>
          <a:prstGeom prst="rect">
            <a:avLst/>
          </a:prstGeom>
        </p:spPr>
      </p:pic>
      <p:sp>
        <p:nvSpPr>
          <p:cNvPr id="6" name="îŝḷîḓe">
            <a:extLst>
              <a:ext uri="{FF2B5EF4-FFF2-40B4-BE49-F238E27FC236}">
                <a16:creationId xmlns:a16="http://schemas.microsoft.com/office/drawing/2014/main" id="{DD5EDFC5-FFFD-46AF-AACE-C4D2A3F1FB76}"/>
              </a:ext>
            </a:extLst>
          </p:cNvPr>
          <p:cNvSpPr txBox="1"/>
          <p:nvPr/>
        </p:nvSpPr>
        <p:spPr>
          <a:xfrm>
            <a:off x="0" y="57150"/>
            <a:ext cx="2030884" cy="482004"/>
          </a:xfrm>
          <a:prstGeom prst="roundRect">
            <a:avLst>
              <a:gd name="adj" fmla="val 50000"/>
            </a:avLst>
          </a:prstGeom>
          <a:solidFill>
            <a:schemeClr val="accent4">
              <a:lumMod val="20000"/>
              <a:lumOff val="80000"/>
            </a:schemeClr>
          </a:solidFill>
          <a:ln w="12700" cap="flat">
            <a:noFill/>
            <a:prstDash val="solid"/>
            <a:miter/>
          </a:ln>
          <a:effectLst>
            <a:outerShdw blurRad="127000" dist="63500" dir="2700000" algn="tl" rotWithShape="0">
              <a:schemeClr val="accent4">
                <a:alpha val="40000"/>
              </a:schemeClr>
            </a:outerShdw>
          </a:effectLst>
        </p:spPr>
        <p:txBody>
          <a:bodyPr rtlCol="0" anchor="ctr"/>
          <a:lstStyle>
            <a:defPPr>
              <a:defRPr lang="zh-CN"/>
            </a:defPPr>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具体程序介绍</a:t>
            </a:r>
            <a:endPar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endParaRPr>
          </a:p>
        </p:txBody>
      </p:sp>
      <p:pic>
        <p:nvPicPr>
          <p:cNvPr id="8" name="图片 7">
            <a:extLst>
              <a:ext uri="{FF2B5EF4-FFF2-40B4-BE49-F238E27FC236}">
                <a16:creationId xmlns:a16="http://schemas.microsoft.com/office/drawing/2014/main" id="{5C552661-B287-4F65-BA97-6605BE47D769}"/>
              </a:ext>
            </a:extLst>
          </p:cNvPr>
          <p:cNvPicPr>
            <a:picLocks noChangeAspect="1"/>
          </p:cNvPicPr>
          <p:nvPr/>
        </p:nvPicPr>
        <p:blipFill>
          <a:blip r:embed="rId4"/>
          <a:stretch>
            <a:fillRect/>
          </a:stretch>
        </p:blipFill>
        <p:spPr>
          <a:xfrm>
            <a:off x="1511715" y="974357"/>
            <a:ext cx="5654766" cy="4909282"/>
          </a:xfrm>
          <a:prstGeom prst="rect">
            <a:avLst/>
          </a:prstGeom>
        </p:spPr>
      </p:pic>
      <p:grpSp>
        <p:nvGrpSpPr>
          <p:cNvPr id="12" name="í$lídè">
            <a:extLst>
              <a:ext uri="{FF2B5EF4-FFF2-40B4-BE49-F238E27FC236}">
                <a16:creationId xmlns:a16="http://schemas.microsoft.com/office/drawing/2014/main" id="{987959B9-AC60-435F-8DF1-02058C235BE3}"/>
              </a:ext>
            </a:extLst>
          </p:cNvPr>
          <p:cNvGrpSpPr/>
          <p:nvPr/>
        </p:nvGrpSpPr>
        <p:grpSpPr>
          <a:xfrm>
            <a:off x="7248525" y="1607217"/>
            <a:ext cx="4333370" cy="3654702"/>
            <a:chOff x="7254875" y="1184088"/>
            <a:chExt cx="4333370" cy="754377"/>
          </a:xfrm>
        </p:grpSpPr>
        <p:sp>
          <p:nvSpPr>
            <p:cNvPr id="13" name="iŝ1îḋe">
              <a:extLst>
                <a:ext uri="{FF2B5EF4-FFF2-40B4-BE49-F238E27FC236}">
                  <a16:creationId xmlns:a16="http://schemas.microsoft.com/office/drawing/2014/main" id="{6BC7E296-2B28-4FEC-9B42-DE4A47274F1D}"/>
                </a:ext>
              </a:extLst>
            </p:cNvPr>
            <p:cNvSpPr txBox="1"/>
            <p:nvPr/>
          </p:nvSpPr>
          <p:spPr>
            <a:xfrm>
              <a:off x="7459023" y="1398128"/>
              <a:ext cx="4129222" cy="323998"/>
            </a:xfrm>
            <a:prstGeom prst="rect">
              <a:avLst/>
            </a:prstGeom>
            <a:noFill/>
          </p:spPr>
          <p:txBody>
            <a:bodyPr wrap="square" rtlCol="0">
              <a:spAutoFit/>
            </a:bodyPr>
            <a:lstStyle/>
            <a:p>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培训班所介绍程序一览</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a:p>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大家可以按需要自行深入了解，寇享学术视频中会有具体演示</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14" name="îŝļîḋé">
              <a:extLst>
                <a:ext uri="{FF2B5EF4-FFF2-40B4-BE49-F238E27FC236}">
                  <a16:creationId xmlns:a16="http://schemas.microsoft.com/office/drawing/2014/main" id="{80662A02-F17B-4760-AF59-93F6E3D95940}"/>
                </a:ext>
              </a:extLst>
            </p:cNvPr>
            <p:cNvSpPr/>
            <p:nvPr/>
          </p:nvSpPr>
          <p:spPr>
            <a:xfrm flipH="1">
              <a:off x="7254875" y="1184088"/>
              <a:ext cx="122104" cy="754377"/>
            </a:xfrm>
            <a:prstGeom prst="roundRect">
              <a:avLst>
                <a:gd name="adj" fmla="val 44900"/>
              </a:avLst>
            </a:prstGeom>
            <a:gradFill>
              <a:gsLst>
                <a:gs pos="0">
                  <a:schemeClr val="accent6">
                    <a:lumMod val="60000"/>
                    <a:lumOff val="40000"/>
                  </a:schemeClr>
                </a:gs>
                <a:gs pos="60000">
                  <a:schemeClr val="accent6"/>
                </a:gs>
              </a:gsLst>
              <a:lin ang="2700000" scaled="0"/>
            </a:gradFill>
            <a:ln w="57150" cap="rnd">
              <a:noFill/>
              <a:prstDash val="solid"/>
              <a:round/>
            </a:ln>
            <a:effectLst>
              <a:outerShdw blurRad="50800" dist="50800" dir="5400000" algn="c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3765"/>
              <a:endParaRPr lang="zh-CN" altLang="en-US" sz="1400" b="1" dirty="0">
                <a:solidFill>
                  <a:schemeClr val="bg1"/>
                </a:solidFill>
                <a:latin typeface="Segoe UI Italic" panose="020B0502040204090203" pitchFamily="34" charset="0"/>
                <a:ea typeface="楷体" panose="02010609060101010101" pitchFamily="49" charset="-122"/>
                <a:sym typeface="Segoe UI Italic" panose="020B0502040204090203" pitchFamily="34" charset="0"/>
              </a:endParaRPr>
            </a:p>
          </p:txBody>
        </p:sp>
      </p:grpSp>
    </p:spTree>
    <p:custDataLst>
      <p:tags r:id="rId1"/>
    </p:custDataLst>
    <p:extLst>
      <p:ext uri="{BB962C8B-B14F-4D97-AF65-F5344CB8AC3E}">
        <p14:creationId xmlns:p14="http://schemas.microsoft.com/office/powerpoint/2010/main" val="32422643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a:extLst>
              <a:ext uri="{FF2B5EF4-FFF2-40B4-BE49-F238E27FC236}">
                <a16:creationId xmlns:a16="http://schemas.microsoft.com/office/drawing/2014/main" id="{61B78963-8D5A-4709-A729-FA8BBD81CE40}"/>
              </a:ext>
            </a:extLst>
          </p:cNvPr>
          <p:cNvSpPr>
            <a:spLocks noGrp="1"/>
          </p:cNvSpPr>
          <p:nvPr>
            <p:ph type="ftr" sz="quarter" idx="11"/>
          </p:nvPr>
        </p:nvSpPr>
        <p:spPr>
          <a:xfrm>
            <a:off x="5329044" y="6546949"/>
            <a:ext cx="2002118" cy="249333"/>
          </a:xfrm>
        </p:spPr>
        <p:txBody>
          <a:bodyPr/>
          <a:lstStyle/>
          <a:p>
            <a:pPr>
              <a:defRPr/>
            </a:pPr>
            <a:r>
              <a:rPr lang="en-US" altLang="zh-CN"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rPr>
              <a:t>Made by </a:t>
            </a:r>
            <a:r>
              <a:rPr lang="en-US" altLang="zh-CN" dirty="0" err="1">
                <a:solidFill>
                  <a:schemeClr val="tx1"/>
                </a:solidFill>
                <a:latin typeface="Segoe UI Italic" panose="020B0502040204090203" pitchFamily="34" charset="0"/>
                <a:ea typeface="楷体" panose="02010609060101010101" pitchFamily="49" charset="-122"/>
                <a:sym typeface="Segoe UI Italic" panose="020B0502040204090203" pitchFamily="34" charset="0"/>
              </a:rPr>
              <a:t>Kiny</a:t>
            </a:r>
            <a:endParaRPr lang="zh-CN" altLang="en-US"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endParaRPr>
          </a:p>
        </p:txBody>
      </p:sp>
      <p:cxnSp>
        <p:nvCxnSpPr>
          <p:cNvPr id="3" name="直接连接符 2">
            <a:extLst>
              <a:ext uri="{FF2B5EF4-FFF2-40B4-BE49-F238E27FC236}">
                <a16:creationId xmlns:a16="http://schemas.microsoft.com/office/drawing/2014/main" id="{3149501B-9F0D-425D-B0B9-FF8E9557972E}"/>
              </a:ext>
            </a:extLst>
          </p:cNvPr>
          <p:cNvCxnSpPr>
            <a:cxnSpLocks/>
          </p:cNvCxnSpPr>
          <p:nvPr/>
        </p:nvCxnSpPr>
        <p:spPr>
          <a:xfrm>
            <a:off x="0" y="640976"/>
            <a:ext cx="12192000"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4" name="图片 3">
            <a:extLst>
              <a:ext uri="{FF2B5EF4-FFF2-40B4-BE49-F238E27FC236}">
                <a16:creationId xmlns:a16="http://schemas.microsoft.com/office/drawing/2014/main" id="{2CA8298E-EBBA-4FDB-920D-BBE0F1F232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0838" y="6387559"/>
            <a:ext cx="468206" cy="468206"/>
          </a:xfrm>
          <a:prstGeom prst="rect">
            <a:avLst/>
          </a:prstGeom>
        </p:spPr>
      </p:pic>
      <p:sp>
        <p:nvSpPr>
          <p:cNvPr id="6" name="îŝḷîḓe">
            <a:extLst>
              <a:ext uri="{FF2B5EF4-FFF2-40B4-BE49-F238E27FC236}">
                <a16:creationId xmlns:a16="http://schemas.microsoft.com/office/drawing/2014/main" id="{DD5EDFC5-FFFD-46AF-AACE-C4D2A3F1FB76}"/>
              </a:ext>
            </a:extLst>
          </p:cNvPr>
          <p:cNvSpPr txBox="1"/>
          <p:nvPr/>
        </p:nvSpPr>
        <p:spPr>
          <a:xfrm>
            <a:off x="0" y="57150"/>
            <a:ext cx="2030884" cy="482004"/>
          </a:xfrm>
          <a:prstGeom prst="roundRect">
            <a:avLst>
              <a:gd name="adj" fmla="val 50000"/>
            </a:avLst>
          </a:prstGeom>
          <a:solidFill>
            <a:schemeClr val="accent4">
              <a:lumMod val="20000"/>
              <a:lumOff val="80000"/>
            </a:schemeClr>
          </a:solidFill>
          <a:ln w="12700" cap="flat">
            <a:noFill/>
            <a:prstDash val="solid"/>
            <a:miter/>
          </a:ln>
          <a:effectLst>
            <a:outerShdw blurRad="127000" dist="63500" dir="2700000" algn="tl" rotWithShape="0">
              <a:schemeClr val="accent4">
                <a:alpha val="40000"/>
              </a:schemeClr>
            </a:outerShdw>
          </a:effectLst>
        </p:spPr>
        <p:txBody>
          <a:bodyPr rtlCol="0" anchor="ctr"/>
          <a:lstStyle>
            <a:defPPr>
              <a:defRPr lang="zh-CN"/>
            </a:defPPr>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具体程序介绍</a:t>
            </a:r>
            <a:endPar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endParaRPr>
          </a:p>
        </p:txBody>
      </p:sp>
      <p:pic>
        <p:nvPicPr>
          <p:cNvPr id="3074" name="Picture 2">
            <a:extLst>
              <a:ext uri="{FF2B5EF4-FFF2-40B4-BE49-F238E27FC236}">
                <a16:creationId xmlns:a16="http://schemas.microsoft.com/office/drawing/2014/main" id="{DD488927-6C2F-4910-999C-F7278D0C49D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2628" y="815169"/>
            <a:ext cx="10394950" cy="540185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4946809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a:extLst>
              <a:ext uri="{FF2B5EF4-FFF2-40B4-BE49-F238E27FC236}">
                <a16:creationId xmlns:a16="http://schemas.microsoft.com/office/drawing/2014/main" id="{61B78963-8D5A-4709-A729-FA8BBD81CE40}"/>
              </a:ext>
            </a:extLst>
          </p:cNvPr>
          <p:cNvSpPr>
            <a:spLocks noGrp="1"/>
          </p:cNvSpPr>
          <p:nvPr>
            <p:ph type="ftr" sz="quarter" idx="11"/>
          </p:nvPr>
        </p:nvSpPr>
        <p:spPr>
          <a:xfrm>
            <a:off x="5329044" y="6546949"/>
            <a:ext cx="2002118" cy="249333"/>
          </a:xfrm>
        </p:spPr>
        <p:txBody>
          <a:bodyPr/>
          <a:lstStyle/>
          <a:p>
            <a:pPr>
              <a:defRPr/>
            </a:pPr>
            <a:r>
              <a:rPr lang="en-US" altLang="zh-CN"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rPr>
              <a:t>Made by </a:t>
            </a:r>
            <a:r>
              <a:rPr lang="en-US" altLang="zh-CN" dirty="0" err="1">
                <a:solidFill>
                  <a:schemeClr val="tx1"/>
                </a:solidFill>
                <a:latin typeface="Segoe UI Italic" panose="020B0502040204090203" pitchFamily="34" charset="0"/>
                <a:ea typeface="楷体" panose="02010609060101010101" pitchFamily="49" charset="-122"/>
                <a:sym typeface="Segoe UI Italic" panose="020B0502040204090203" pitchFamily="34" charset="0"/>
              </a:rPr>
              <a:t>Kiny</a:t>
            </a:r>
            <a:endParaRPr lang="zh-CN" altLang="en-US"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endParaRPr>
          </a:p>
        </p:txBody>
      </p:sp>
      <p:cxnSp>
        <p:nvCxnSpPr>
          <p:cNvPr id="3" name="直接连接符 2">
            <a:extLst>
              <a:ext uri="{FF2B5EF4-FFF2-40B4-BE49-F238E27FC236}">
                <a16:creationId xmlns:a16="http://schemas.microsoft.com/office/drawing/2014/main" id="{3149501B-9F0D-425D-B0B9-FF8E9557972E}"/>
              </a:ext>
            </a:extLst>
          </p:cNvPr>
          <p:cNvCxnSpPr>
            <a:cxnSpLocks/>
          </p:cNvCxnSpPr>
          <p:nvPr/>
        </p:nvCxnSpPr>
        <p:spPr>
          <a:xfrm>
            <a:off x="0" y="640976"/>
            <a:ext cx="12192000"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4" name="图片 3">
            <a:extLst>
              <a:ext uri="{FF2B5EF4-FFF2-40B4-BE49-F238E27FC236}">
                <a16:creationId xmlns:a16="http://schemas.microsoft.com/office/drawing/2014/main" id="{2CA8298E-EBBA-4FDB-920D-BBE0F1F232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0838" y="6387559"/>
            <a:ext cx="468206" cy="468206"/>
          </a:xfrm>
          <a:prstGeom prst="rect">
            <a:avLst/>
          </a:prstGeom>
        </p:spPr>
      </p:pic>
      <p:sp>
        <p:nvSpPr>
          <p:cNvPr id="6" name="îŝḷîḓe">
            <a:extLst>
              <a:ext uri="{FF2B5EF4-FFF2-40B4-BE49-F238E27FC236}">
                <a16:creationId xmlns:a16="http://schemas.microsoft.com/office/drawing/2014/main" id="{DD5EDFC5-FFFD-46AF-AACE-C4D2A3F1FB76}"/>
              </a:ext>
            </a:extLst>
          </p:cNvPr>
          <p:cNvSpPr txBox="1"/>
          <p:nvPr/>
        </p:nvSpPr>
        <p:spPr>
          <a:xfrm>
            <a:off x="0" y="57150"/>
            <a:ext cx="2571750" cy="482004"/>
          </a:xfrm>
          <a:prstGeom prst="roundRect">
            <a:avLst>
              <a:gd name="adj" fmla="val 50000"/>
            </a:avLst>
          </a:prstGeom>
          <a:solidFill>
            <a:schemeClr val="accent4">
              <a:lumMod val="20000"/>
              <a:lumOff val="80000"/>
            </a:schemeClr>
          </a:solidFill>
          <a:ln w="12700" cap="flat">
            <a:noFill/>
            <a:prstDash val="solid"/>
            <a:miter/>
          </a:ln>
          <a:effectLst>
            <a:outerShdw blurRad="127000" dist="63500" dir="2700000" algn="tl" rotWithShape="0">
              <a:schemeClr val="accent4">
                <a:alpha val="40000"/>
              </a:schemeClr>
            </a:outerShdw>
          </a:effectLst>
        </p:spPr>
        <p:txBody>
          <a:bodyPr rtlCol="0" anchor="ctr"/>
          <a:lstStyle>
            <a:defPPr>
              <a:defRPr lang="zh-CN"/>
            </a:defPPr>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具体程序介绍：</a:t>
            </a:r>
            <a:r>
              <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CAP</a:t>
            </a:r>
          </a:p>
        </p:txBody>
      </p:sp>
      <p:grpSp>
        <p:nvGrpSpPr>
          <p:cNvPr id="12" name="í$lídè">
            <a:extLst>
              <a:ext uri="{FF2B5EF4-FFF2-40B4-BE49-F238E27FC236}">
                <a16:creationId xmlns:a16="http://schemas.microsoft.com/office/drawing/2014/main" id="{987959B9-AC60-435F-8DF1-02058C235BE3}"/>
              </a:ext>
            </a:extLst>
          </p:cNvPr>
          <p:cNvGrpSpPr/>
          <p:nvPr/>
        </p:nvGrpSpPr>
        <p:grpSpPr>
          <a:xfrm>
            <a:off x="7248525" y="1607217"/>
            <a:ext cx="4594731" cy="3654702"/>
            <a:chOff x="7254875" y="1184088"/>
            <a:chExt cx="4594731" cy="754377"/>
          </a:xfrm>
        </p:grpSpPr>
        <p:sp>
          <p:nvSpPr>
            <p:cNvPr id="13" name="iŝ1îḋe">
              <a:extLst>
                <a:ext uri="{FF2B5EF4-FFF2-40B4-BE49-F238E27FC236}">
                  <a16:creationId xmlns:a16="http://schemas.microsoft.com/office/drawing/2014/main" id="{6BC7E296-2B28-4FEC-9B42-DE4A47274F1D}"/>
                </a:ext>
              </a:extLst>
            </p:cNvPr>
            <p:cNvSpPr txBox="1"/>
            <p:nvPr/>
          </p:nvSpPr>
          <p:spPr>
            <a:xfrm>
              <a:off x="7376979" y="1436246"/>
              <a:ext cx="4472627" cy="247763"/>
            </a:xfrm>
            <a:prstGeom prst="rect">
              <a:avLst/>
            </a:prstGeom>
            <a:noFill/>
          </p:spPr>
          <p:txBody>
            <a:bodyPr wrap="square" rtlCol="0">
              <a:spAutoFit/>
            </a:bodyPr>
            <a:lstStyle/>
            <a:p>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地震学算法与程序培训班</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8</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月</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1</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号早上</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9</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点到</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12</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点的报告：</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a:p>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基于</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CAP</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方法的地震矩张量反演</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14" name="îŝļîḋé">
              <a:extLst>
                <a:ext uri="{FF2B5EF4-FFF2-40B4-BE49-F238E27FC236}">
                  <a16:creationId xmlns:a16="http://schemas.microsoft.com/office/drawing/2014/main" id="{80662A02-F17B-4760-AF59-93F6E3D95940}"/>
                </a:ext>
              </a:extLst>
            </p:cNvPr>
            <p:cNvSpPr/>
            <p:nvPr/>
          </p:nvSpPr>
          <p:spPr>
            <a:xfrm flipH="1">
              <a:off x="7254875" y="1184088"/>
              <a:ext cx="122104" cy="754377"/>
            </a:xfrm>
            <a:prstGeom prst="roundRect">
              <a:avLst>
                <a:gd name="adj" fmla="val 44900"/>
              </a:avLst>
            </a:prstGeom>
            <a:gradFill>
              <a:gsLst>
                <a:gs pos="0">
                  <a:schemeClr val="accent6">
                    <a:lumMod val="60000"/>
                    <a:lumOff val="40000"/>
                  </a:schemeClr>
                </a:gs>
                <a:gs pos="60000">
                  <a:schemeClr val="accent6"/>
                </a:gs>
              </a:gsLst>
              <a:lin ang="2700000" scaled="0"/>
            </a:gradFill>
            <a:ln w="57150" cap="rnd">
              <a:noFill/>
              <a:prstDash val="solid"/>
              <a:round/>
            </a:ln>
            <a:effectLst>
              <a:outerShdw blurRad="50800" dist="50800" dir="5400000" algn="c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3765"/>
              <a:endParaRPr lang="zh-CN" altLang="en-US" sz="1400" b="1" dirty="0">
                <a:solidFill>
                  <a:schemeClr val="bg1"/>
                </a:solidFill>
                <a:latin typeface="Segoe UI Italic" panose="020B0502040204090203" pitchFamily="34" charset="0"/>
                <a:ea typeface="楷体" panose="02010609060101010101" pitchFamily="49" charset="-122"/>
                <a:sym typeface="Segoe UI Italic" panose="020B0502040204090203" pitchFamily="34" charset="0"/>
              </a:endParaRPr>
            </a:p>
          </p:txBody>
        </p:sp>
      </p:grpSp>
      <p:pic>
        <p:nvPicPr>
          <p:cNvPr id="15" name="图片 14">
            <a:extLst>
              <a:ext uri="{FF2B5EF4-FFF2-40B4-BE49-F238E27FC236}">
                <a16:creationId xmlns:a16="http://schemas.microsoft.com/office/drawing/2014/main" id="{1E9DE7A7-DFA4-4475-86CC-37A580E52A15}"/>
              </a:ext>
            </a:extLst>
          </p:cNvPr>
          <p:cNvPicPr>
            <a:picLocks noChangeAspect="1"/>
          </p:cNvPicPr>
          <p:nvPr/>
        </p:nvPicPr>
        <p:blipFill>
          <a:blip r:embed="rId4"/>
          <a:stretch>
            <a:fillRect/>
          </a:stretch>
        </p:blipFill>
        <p:spPr>
          <a:xfrm>
            <a:off x="-44450" y="1468309"/>
            <a:ext cx="7039444" cy="3932529"/>
          </a:xfrm>
          <a:prstGeom prst="rect">
            <a:avLst/>
          </a:prstGeom>
        </p:spPr>
      </p:pic>
    </p:spTree>
    <p:custDataLst>
      <p:tags r:id="rId1"/>
    </p:custDataLst>
    <p:extLst>
      <p:ext uri="{BB962C8B-B14F-4D97-AF65-F5344CB8AC3E}">
        <p14:creationId xmlns:p14="http://schemas.microsoft.com/office/powerpoint/2010/main" val="3717653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a:extLst>
              <a:ext uri="{FF2B5EF4-FFF2-40B4-BE49-F238E27FC236}">
                <a16:creationId xmlns:a16="http://schemas.microsoft.com/office/drawing/2014/main" id="{61B78963-8D5A-4709-A729-FA8BBD81CE40}"/>
              </a:ext>
            </a:extLst>
          </p:cNvPr>
          <p:cNvSpPr>
            <a:spLocks noGrp="1"/>
          </p:cNvSpPr>
          <p:nvPr>
            <p:ph type="ftr" sz="quarter" idx="11"/>
          </p:nvPr>
        </p:nvSpPr>
        <p:spPr>
          <a:xfrm>
            <a:off x="5329044" y="6546949"/>
            <a:ext cx="2002118" cy="249333"/>
          </a:xfrm>
        </p:spPr>
        <p:txBody>
          <a:bodyPr/>
          <a:lstStyle/>
          <a:p>
            <a:pPr>
              <a:defRPr/>
            </a:pPr>
            <a:r>
              <a:rPr lang="en-US" altLang="zh-CN"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rPr>
              <a:t>Made by </a:t>
            </a:r>
            <a:r>
              <a:rPr lang="en-US" altLang="zh-CN" dirty="0" err="1">
                <a:solidFill>
                  <a:schemeClr val="tx1"/>
                </a:solidFill>
                <a:latin typeface="Segoe UI Italic" panose="020B0502040204090203" pitchFamily="34" charset="0"/>
                <a:ea typeface="楷体" panose="02010609060101010101" pitchFamily="49" charset="-122"/>
                <a:sym typeface="Segoe UI Italic" panose="020B0502040204090203" pitchFamily="34" charset="0"/>
              </a:rPr>
              <a:t>Kiny</a:t>
            </a:r>
            <a:endParaRPr lang="zh-CN" altLang="en-US"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endParaRPr>
          </a:p>
        </p:txBody>
      </p:sp>
      <p:cxnSp>
        <p:nvCxnSpPr>
          <p:cNvPr id="3" name="直接连接符 2">
            <a:extLst>
              <a:ext uri="{FF2B5EF4-FFF2-40B4-BE49-F238E27FC236}">
                <a16:creationId xmlns:a16="http://schemas.microsoft.com/office/drawing/2014/main" id="{3149501B-9F0D-425D-B0B9-FF8E9557972E}"/>
              </a:ext>
            </a:extLst>
          </p:cNvPr>
          <p:cNvCxnSpPr>
            <a:cxnSpLocks/>
          </p:cNvCxnSpPr>
          <p:nvPr/>
        </p:nvCxnSpPr>
        <p:spPr>
          <a:xfrm>
            <a:off x="0" y="640976"/>
            <a:ext cx="12192000"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4" name="图片 3">
            <a:extLst>
              <a:ext uri="{FF2B5EF4-FFF2-40B4-BE49-F238E27FC236}">
                <a16:creationId xmlns:a16="http://schemas.microsoft.com/office/drawing/2014/main" id="{2CA8298E-EBBA-4FDB-920D-BBE0F1F232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0838" y="6387559"/>
            <a:ext cx="468206" cy="468206"/>
          </a:xfrm>
          <a:prstGeom prst="rect">
            <a:avLst/>
          </a:prstGeom>
        </p:spPr>
      </p:pic>
      <p:sp>
        <p:nvSpPr>
          <p:cNvPr id="6" name="îŝḷîḓe">
            <a:extLst>
              <a:ext uri="{FF2B5EF4-FFF2-40B4-BE49-F238E27FC236}">
                <a16:creationId xmlns:a16="http://schemas.microsoft.com/office/drawing/2014/main" id="{DD5EDFC5-FFFD-46AF-AACE-C4D2A3F1FB76}"/>
              </a:ext>
            </a:extLst>
          </p:cNvPr>
          <p:cNvSpPr txBox="1"/>
          <p:nvPr/>
        </p:nvSpPr>
        <p:spPr>
          <a:xfrm>
            <a:off x="0" y="57150"/>
            <a:ext cx="2571750" cy="482004"/>
          </a:xfrm>
          <a:prstGeom prst="roundRect">
            <a:avLst>
              <a:gd name="adj" fmla="val 50000"/>
            </a:avLst>
          </a:prstGeom>
          <a:solidFill>
            <a:schemeClr val="accent4">
              <a:lumMod val="20000"/>
              <a:lumOff val="80000"/>
            </a:schemeClr>
          </a:solidFill>
          <a:ln w="12700" cap="flat">
            <a:noFill/>
            <a:prstDash val="solid"/>
            <a:miter/>
          </a:ln>
          <a:effectLst>
            <a:outerShdw blurRad="127000" dist="63500" dir="2700000" algn="tl" rotWithShape="0">
              <a:schemeClr val="accent4">
                <a:alpha val="40000"/>
              </a:schemeClr>
            </a:outerShdw>
          </a:effectLst>
        </p:spPr>
        <p:txBody>
          <a:bodyPr rtlCol="0" anchor="ctr"/>
          <a:lstStyle>
            <a:defPPr>
              <a:defRPr lang="zh-CN"/>
            </a:defPPr>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具体程序介绍：</a:t>
            </a:r>
            <a:r>
              <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CAP</a:t>
            </a:r>
          </a:p>
        </p:txBody>
      </p:sp>
      <p:grpSp>
        <p:nvGrpSpPr>
          <p:cNvPr id="12" name="í$lídè">
            <a:extLst>
              <a:ext uri="{FF2B5EF4-FFF2-40B4-BE49-F238E27FC236}">
                <a16:creationId xmlns:a16="http://schemas.microsoft.com/office/drawing/2014/main" id="{987959B9-AC60-435F-8DF1-02058C235BE3}"/>
              </a:ext>
            </a:extLst>
          </p:cNvPr>
          <p:cNvGrpSpPr/>
          <p:nvPr/>
        </p:nvGrpSpPr>
        <p:grpSpPr>
          <a:xfrm>
            <a:off x="7248525" y="1536174"/>
            <a:ext cx="4765674" cy="3785653"/>
            <a:chOff x="7254875" y="1169424"/>
            <a:chExt cx="4765674" cy="781407"/>
          </a:xfrm>
        </p:grpSpPr>
        <p:sp>
          <p:nvSpPr>
            <p:cNvPr id="13" name="iŝ1îḋe">
              <a:extLst>
                <a:ext uri="{FF2B5EF4-FFF2-40B4-BE49-F238E27FC236}">
                  <a16:creationId xmlns:a16="http://schemas.microsoft.com/office/drawing/2014/main" id="{6BC7E296-2B28-4FEC-9B42-DE4A47274F1D}"/>
                </a:ext>
              </a:extLst>
            </p:cNvPr>
            <p:cNvSpPr txBox="1"/>
            <p:nvPr/>
          </p:nvSpPr>
          <p:spPr>
            <a:xfrm>
              <a:off x="7547922" y="1169424"/>
              <a:ext cx="4472627" cy="781407"/>
            </a:xfrm>
            <a:prstGeom prst="rect">
              <a:avLst/>
            </a:prstGeom>
            <a:noFill/>
          </p:spPr>
          <p:txBody>
            <a:bodyPr wrap="square" rtlCol="0">
              <a:spAutoFit/>
            </a:bodyPr>
            <a:lstStyle/>
            <a:p>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大纲：</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a:p>
              <a:pPr marL="457200" indent="-457200">
                <a:buFont typeface="+mj-lt"/>
                <a:buAutoNum type="arabicPeriod"/>
              </a:pP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一般震源的地震矩张量反演。</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a:p>
              <a:pPr marL="457200" indent="-457200">
                <a:buFont typeface="+mj-lt"/>
                <a:buAutoNum type="arabicPeriod"/>
              </a:pP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剪切粘贴</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(CAP)</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矩反演方法。</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a:p>
              <a:pPr marL="457200" indent="-457200">
                <a:buFont typeface="+mj-lt"/>
                <a:buAutoNum type="arabicPeriod"/>
              </a:pP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利用三维格林函数</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(gCAP3D)</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的广义</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CAP</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方法。</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a:p>
              <a:pPr marL="457200" indent="-457200">
                <a:buFont typeface="+mj-lt"/>
                <a:buAutoNum type="arabicPeriod"/>
              </a:pP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gCAP3D</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在</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2013</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年芦山</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7.0</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级地震中的应用。</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a:p>
              <a:pPr marL="457200" indent="-457200">
                <a:buFont typeface="+mj-lt"/>
                <a:buAutoNum type="arabicPeriod"/>
              </a:pP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三峡水库诱发地震的地震和地质证据。</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a:p>
              <a:pPr marL="457200" indent="-457200">
                <a:buFont typeface="+mj-lt"/>
                <a:buAutoNum type="arabicPeriod"/>
              </a:pP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结论。</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14" name="îŝļîḋé">
              <a:extLst>
                <a:ext uri="{FF2B5EF4-FFF2-40B4-BE49-F238E27FC236}">
                  <a16:creationId xmlns:a16="http://schemas.microsoft.com/office/drawing/2014/main" id="{80662A02-F17B-4760-AF59-93F6E3D95940}"/>
                </a:ext>
              </a:extLst>
            </p:cNvPr>
            <p:cNvSpPr/>
            <p:nvPr/>
          </p:nvSpPr>
          <p:spPr>
            <a:xfrm flipH="1">
              <a:off x="7254875" y="1184088"/>
              <a:ext cx="122104" cy="754377"/>
            </a:xfrm>
            <a:prstGeom prst="roundRect">
              <a:avLst>
                <a:gd name="adj" fmla="val 44900"/>
              </a:avLst>
            </a:prstGeom>
            <a:gradFill>
              <a:gsLst>
                <a:gs pos="0">
                  <a:schemeClr val="accent6">
                    <a:lumMod val="60000"/>
                    <a:lumOff val="40000"/>
                  </a:schemeClr>
                </a:gs>
                <a:gs pos="60000">
                  <a:schemeClr val="accent6"/>
                </a:gs>
              </a:gsLst>
              <a:lin ang="2700000" scaled="0"/>
            </a:gradFill>
            <a:ln w="57150" cap="rnd">
              <a:noFill/>
              <a:prstDash val="solid"/>
              <a:round/>
            </a:ln>
            <a:effectLst>
              <a:outerShdw blurRad="50800" dist="50800" dir="5400000" algn="c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3765"/>
              <a:endParaRPr lang="zh-CN" altLang="en-US" sz="1400" b="1" dirty="0">
                <a:solidFill>
                  <a:schemeClr val="bg1"/>
                </a:solidFill>
                <a:latin typeface="Segoe UI Italic" panose="020B0502040204090203" pitchFamily="34" charset="0"/>
                <a:ea typeface="楷体" panose="02010609060101010101" pitchFamily="49" charset="-122"/>
                <a:sym typeface="Segoe UI Italic" panose="020B0502040204090203" pitchFamily="34" charset="0"/>
              </a:endParaRPr>
            </a:p>
          </p:txBody>
        </p:sp>
      </p:grpSp>
      <p:pic>
        <p:nvPicPr>
          <p:cNvPr id="2" name="图片 1">
            <a:extLst>
              <a:ext uri="{FF2B5EF4-FFF2-40B4-BE49-F238E27FC236}">
                <a16:creationId xmlns:a16="http://schemas.microsoft.com/office/drawing/2014/main" id="{8A0243F7-56A7-4C09-8B99-E33514A5BF87}"/>
              </a:ext>
            </a:extLst>
          </p:cNvPr>
          <p:cNvPicPr>
            <a:picLocks noChangeAspect="1"/>
          </p:cNvPicPr>
          <p:nvPr/>
        </p:nvPicPr>
        <p:blipFill>
          <a:blip r:embed="rId4"/>
          <a:stretch>
            <a:fillRect/>
          </a:stretch>
        </p:blipFill>
        <p:spPr>
          <a:xfrm>
            <a:off x="3088" y="1489372"/>
            <a:ext cx="6994994" cy="3890402"/>
          </a:xfrm>
          <a:prstGeom prst="rect">
            <a:avLst/>
          </a:prstGeom>
        </p:spPr>
      </p:pic>
    </p:spTree>
    <p:custDataLst>
      <p:tags r:id="rId1"/>
    </p:custDataLst>
    <p:extLst>
      <p:ext uri="{BB962C8B-B14F-4D97-AF65-F5344CB8AC3E}">
        <p14:creationId xmlns:p14="http://schemas.microsoft.com/office/powerpoint/2010/main" val="16309295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a:extLst>
              <a:ext uri="{FF2B5EF4-FFF2-40B4-BE49-F238E27FC236}">
                <a16:creationId xmlns:a16="http://schemas.microsoft.com/office/drawing/2014/main" id="{61B78963-8D5A-4709-A729-FA8BBD81CE40}"/>
              </a:ext>
            </a:extLst>
          </p:cNvPr>
          <p:cNvSpPr>
            <a:spLocks noGrp="1"/>
          </p:cNvSpPr>
          <p:nvPr>
            <p:ph type="ftr" sz="quarter" idx="11"/>
          </p:nvPr>
        </p:nvSpPr>
        <p:spPr>
          <a:xfrm>
            <a:off x="5329044" y="6546949"/>
            <a:ext cx="2002118" cy="249333"/>
          </a:xfrm>
        </p:spPr>
        <p:txBody>
          <a:bodyPr/>
          <a:lstStyle/>
          <a:p>
            <a:pPr>
              <a:defRPr/>
            </a:pPr>
            <a:r>
              <a:rPr lang="en-US" altLang="zh-CN"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rPr>
              <a:t>Made by </a:t>
            </a:r>
            <a:r>
              <a:rPr lang="en-US" altLang="zh-CN" dirty="0" err="1">
                <a:solidFill>
                  <a:schemeClr val="tx1"/>
                </a:solidFill>
                <a:latin typeface="Segoe UI Italic" panose="020B0502040204090203" pitchFamily="34" charset="0"/>
                <a:ea typeface="楷体" panose="02010609060101010101" pitchFamily="49" charset="-122"/>
                <a:sym typeface="Segoe UI Italic" panose="020B0502040204090203" pitchFamily="34" charset="0"/>
              </a:rPr>
              <a:t>Kiny</a:t>
            </a:r>
            <a:endParaRPr lang="zh-CN" altLang="en-US"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endParaRPr>
          </a:p>
        </p:txBody>
      </p:sp>
      <p:cxnSp>
        <p:nvCxnSpPr>
          <p:cNvPr id="3" name="直接连接符 2">
            <a:extLst>
              <a:ext uri="{FF2B5EF4-FFF2-40B4-BE49-F238E27FC236}">
                <a16:creationId xmlns:a16="http://schemas.microsoft.com/office/drawing/2014/main" id="{3149501B-9F0D-425D-B0B9-FF8E9557972E}"/>
              </a:ext>
            </a:extLst>
          </p:cNvPr>
          <p:cNvCxnSpPr>
            <a:cxnSpLocks/>
          </p:cNvCxnSpPr>
          <p:nvPr/>
        </p:nvCxnSpPr>
        <p:spPr>
          <a:xfrm>
            <a:off x="0" y="640976"/>
            <a:ext cx="12192000"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4" name="图片 3">
            <a:extLst>
              <a:ext uri="{FF2B5EF4-FFF2-40B4-BE49-F238E27FC236}">
                <a16:creationId xmlns:a16="http://schemas.microsoft.com/office/drawing/2014/main" id="{2CA8298E-EBBA-4FDB-920D-BBE0F1F232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0838" y="6387559"/>
            <a:ext cx="468206" cy="468206"/>
          </a:xfrm>
          <a:prstGeom prst="rect">
            <a:avLst/>
          </a:prstGeom>
        </p:spPr>
      </p:pic>
      <p:sp>
        <p:nvSpPr>
          <p:cNvPr id="6" name="îŝḷîḓe">
            <a:extLst>
              <a:ext uri="{FF2B5EF4-FFF2-40B4-BE49-F238E27FC236}">
                <a16:creationId xmlns:a16="http://schemas.microsoft.com/office/drawing/2014/main" id="{DD5EDFC5-FFFD-46AF-AACE-C4D2A3F1FB76}"/>
              </a:ext>
            </a:extLst>
          </p:cNvPr>
          <p:cNvSpPr txBox="1"/>
          <p:nvPr/>
        </p:nvSpPr>
        <p:spPr>
          <a:xfrm>
            <a:off x="0" y="57150"/>
            <a:ext cx="2571750" cy="482004"/>
          </a:xfrm>
          <a:prstGeom prst="roundRect">
            <a:avLst>
              <a:gd name="adj" fmla="val 50000"/>
            </a:avLst>
          </a:prstGeom>
          <a:solidFill>
            <a:schemeClr val="accent4">
              <a:lumMod val="20000"/>
              <a:lumOff val="80000"/>
            </a:schemeClr>
          </a:solidFill>
          <a:ln w="12700" cap="flat">
            <a:noFill/>
            <a:prstDash val="solid"/>
            <a:miter/>
          </a:ln>
          <a:effectLst>
            <a:outerShdw blurRad="127000" dist="63500" dir="2700000" algn="tl" rotWithShape="0">
              <a:schemeClr val="accent4">
                <a:alpha val="40000"/>
              </a:schemeClr>
            </a:outerShdw>
          </a:effectLst>
        </p:spPr>
        <p:txBody>
          <a:bodyPr rtlCol="0" anchor="ctr"/>
          <a:lstStyle>
            <a:defPPr>
              <a:defRPr lang="zh-CN"/>
            </a:defPPr>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具体程序介绍：</a:t>
            </a:r>
            <a:r>
              <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CAP</a:t>
            </a:r>
          </a:p>
        </p:txBody>
      </p:sp>
      <p:grpSp>
        <p:nvGrpSpPr>
          <p:cNvPr id="12" name="í$lídè">
            <a:extLst>
              <a:ext uri="{FF2B5EF4-FFF2-40B4-BE49-F238E27FC236}">
                <a16:creationId xmlns:a16="http://schemas.microsoft.com/office/drawing/2014/main" id="{987959B9-AC60-435F-8DF1-02058C235BE3}"/>
              </a:ext>
            </a:extLst>
          </p:cNvPr>
          <p:cNvGrpSpPr/>
          <p:nvPr/>
        </p:nvGrpSpPr>
        <p:grpSpPr>
          <a:xfrm>
            <a:off x="7248522" y="822910"/>
            <a:ext cx="4735645" cy="5262980"/>
            <a:chOff x="7254872" y="1022197"/>
            <a:chExt cx="4735645" cy="1086346"/>
          </a:xfrm>
        </p:grpSpPr>
        <p:sp>
          <p:nvSpPr>
            <p:cNvPr id="13" name="iŝ1îḋe">
              <a:extLst>
                <a:ext uri="{FF2B5EF4-FFF2-40B4-BE49-F238E27FC236}">
                  <a16:creationId xmlns:a16="http://schemas.microsoft.com/office/drawing/2014/main" id="{6BC7E296-2B28-4FEC-9B42-DE4A47274F1D}"/>
                </a:ext>
              </a:extLst>
            </p:cNvPr>
            <p:cNvSpPr txBox="1"/>
            <p:nvPr/>
          </p:nvSpPr>
          <p:spPr>
            <a:xfrm>
              <a:off x="7517890" y="1022197"/>
              <a:ext cx="4472627" cy="1086346"/>
            </a:xfrm>
            <a:prstGeom prst="rect">
              <a:avLst/>
            </a:prstGeom>
            <a:noFill/>
          </p:spPr>
          <p:txBody>
            <a:bodyPr wrap="square" rtlCol="0">
              <a:spAutoFit/>
            </a:bodyPr>
            <a:lstStyle/>
            <a:p>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矩张量反演的一般形式：</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a:p>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1</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）式为双力偶震源地震的</a:t>
              </a:r>
              <a:r>
                <a:rPr lang="zh-CN" altLang="en-US" sz="2400" b="1" dirty="0">
                  <a:solidFill>
                    <a:srgbClr val="FF0000"/>
                  </a:solidFill>
                  <a:latin typeface="Segoe UI Italic" panose="020B0502040204090203" pitchFamily="34" charset="0"/>
                  <a:ea typeface="楷体" panose="02010609060101010101" pitchFamily="49" charset="-122"/>
                  <a:sym typeface="Segoe UI Italic" panose="020B0502040204090203" pitchFamily="34" charset="0"/>
                </a:rPr>
                <a:t>理论</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位移计算式，</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M</a:t>
              </a:r>
              <a:r>
                <a:rPr lang="en-US" altLang="zh-CN" sz="1400" b="1" dirty="0">
                  <a:latin typeface="Segoe UI Italic" panose="020B0502040204090203" pitchFamily="34" charset="0"/>
                  <a:ea typeface="楷体" panose="02010609060101010101" pitchFamily="49" charset="-122"/>
                  <a:sym typeface="Segoe UI Italic" panose="020B0502040204090203" pitchFamily="34" charset="0"/>
                </a:rPr>
                <a:t>0</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为地震矩标量，</a:t>
              </a:r>
              <a:r>
                <a:rPr lang="en-US" altLang="zh-CN" sz="2400" b="1" dirty="0" err="1">
                  <a:latin typeface="Segoe UI Italic" panose="020B0502040204090203" pitchFamily="34" charset="0"/>
                  <a:ea typeface="楷体" panose="02010609060101010101" pitchFamily="49" charset="-122"/>
                  <a:sym typeface="Segoe UI Italic" panose="020B0502040204090203" pitchFamily="34" charset="0"/>
                </a:rPr>
                <a:t>i</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分别对应着垂直走滑、垂直倾滑与倾角为</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45</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度的倾滑的基本断层响应，</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Ai</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为辐射系数，其内三个参数为一些角度，</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G</a:t>
              </a:r>
              <a:r>
                <a:rPr lang="en-US" altLang="zh-CN" sz="1600" b="1" dirty="0">
                  <a:latin typeface="Segoe UI Italic" panose="020B0502040204090203" pitchFamily="34" charset="0"/>
                  <a:ea typeface="楷体" panose="02010609060101010101" pitchFamily="49" charset="-122"/>
                  <a:sym typeface="Segoe UI Italic" panose="020B0502040204090203" pitchFamily="34" charset="0"/>
                </a:rPr>
                <a:t>i</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为格林函数（可以理解为场源函数）。</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a:p>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2</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）式为点震源地震的</a:t>
              </a:r>
              <a:r>
                <a:rPr lang="zh-CN" altLang="en-US" sz="2400" b="1" dirty="0">
                  <a:solidFill>
                    <a:srgbClr val="FF0000"/>
                  </a:solidFill>
                  <a:latin typeface="Segoe UI Italic" panose="020B0502040204090203" pitchFamily="34" charset="0"/>
                  <a:ea typeface="楷体" panose="02010609060101010101" pitchFamily="49" charset="-122"/>
                  <a:sym typeface="Segoe UI Italic" panose="020B0502040204090203" pitchFamily="34" charset="0"/>
                </a:rPr>
                <a:t>理论</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位移计算式，</a:t>
              </a:r>
              <a:r>
                <a:rPr lang="en-US" altLang="zh-CN" sz="2400" b="1" dirty="0" err="1">
                  <a:latin typeface="Segoe UI Italic" panose="020B0502040204090203" pitchFamily="34" charset="0"/>
                  <a:ea typeface="楷体" panose="02010609060101010101" pitchFamily="49" charset="-122"/>
                  <a:sym typeface="Segoe UI Italic" panose="020B0502040204090203" pitchFamily="34" charset="0"/>
                </a:rPr>
                <a:t>M</a:t>
              </a:r>
              <a:r>
                <a:rPr lang="en-US" altLang="zh-CN" sz="1600" b="1" dirty="0" err="1">
                  <a:latin typeface="Segoe UI Italic" panose="020B0502040204090203" pitchFamily="34" charset="0"/>
                  <a:ea typeface="楷体" panose="02010609060101010101" pitchFamily="49" charset="-122"/>
                  <a:sym typeface="Segoe UI Italic" panose="020B0502040204090203" pitchFamily="34" charset="0"/>
                </a:rPr>
                <a:t>ij</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为矩张量，</a:t>
              </a:r>
              <a:r>
                <a:rPr lang="en-US" altLang="zh-CN" sz="2400" b="1" dirty="0" err="1">
                  <a:latin typeface="Segoe UI Italic" panose="020B0502040204090203" pitchFamily="34" charset="0"/>
                  <a:ea typeface="楷体" panose="02010609060101010101" pitchFamily="49" charset="-122"/>
                  <a:sym typeface="Segoe UI Italic" panose="020B0502040204090203" pitchFamily="34" charset="0"/>
                </a:rPr>
                <a:t>G</a:t>
              </a:r>
              <a:r>
                <a:rPr lang="en-US" altLang="zh-CN" sz="1600" b="1" dirty="0" err="1">
                  <a:latin typeface="Segoe UI Italic" panose="020B0502040204090203" pitchFamily="34" charset="0"/>
                  <a:ea typeface="楷体" panose="02010609060101010101" pitchFamily="49" charset="-122"/>
                  <a:sym typeface="Segoe UI Italic" panose="020B0502040204090203" pitchFamily="34" charset="0"/>
                </a:rPr>
                <a:t>ij</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为格林函数。</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a:p>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反演的目的：使得反演出的理论位移与观测位移相等</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14" name="îŝļîḋé">
              <a:extLst>
                <a:ext uri="{FF2B5EF4-FFF2-40B4-BE49-F238E27FC236}">
                  <a16:creationId xmlns:a16="http://schemas.microsoft.com/office/drawing/2014/main" id="{80662A02-F17B-4760-AF59-93F6E3D95940}"/>
                </a:ext>
              </a:extLst>
            </p:cNvPr>
            <p:cNvSpPr/>
            <p:nvPr/>
          </p:nvSpPr>
          <p:spPr>
            <a:xfrm flipH="1">
              <a:off x="7254872" y="1042393"/>
              <a:ext cx="187327" cy="1066149"/>
            </a:xfrm>
            <a:prstGeom prst="roundRect">
              <a:avLst>
                <a:gd name="adj" fmla="val 44900"/>
              </a:avLst>
            </a:prstGeom>
            <a:gradFill>
              <a:gsLst>
                <a:gs pos="0">
                  <a:schemeClr val="accent6">
                    <a:lumMod val="60000"/>
                    <a:lumOff val="40000"/>
                  </a:schemeClr>
                </a:gs>
                <a:gs pos="60000">
                  <a:schemeClr val="accent6"/>
                </a:gs>
              </a:gsLst>
              <a:lin ang="2700000" scaled="0"/>
            </a:gradFill>
            <a:ln w="57150" cap="rnd">
              <a:noFill/>
              <a:prstDash val="solid"/>
              <a:round/>
            </a:ln>
            <a:effectLst>
              <a:outerShdw blurRad="50800" dist="50800" dir="5400000" algn="c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3765"/>
              <a:endParaRPr lang="zh-CN" altLang="en-US" sz="1400" b="1" dirty="0">
                <a:solidFill>
                  <a:schemeClr val="bg1"/>
                </a:solidFill>
                <a:latin typeface="Segoe UI Italic" panose="020B0502040204090203" pitchFamily="34" charset="0"/>
                <a:ea typeface="楷体" panose="02010609060101010101" pitchFamily="49" charset="-122"/>
                <a:sym typeface="Segoe UI Italic" panose="020B0502040204090203" pitchFamily="34" charset="0"/>
              </a:endParaRPr>
            </a:p>
          </p:txBody>
        </p:sp>
      </p:grpSp>
      <p:pic>
        <p:nvPicPr>
          <p:cNvPr id="7" name="图片 6">
            <a:extLst>
              <a:ext uri="{FF2B5EF4-FFF2-40B4-BE49-F238E27FC236}">
                <a16:creationId xmlns:a16="http://schemas.microsoft.com/office/drawing/2014/main" id="{C9C7D576-13D7-4F97-9486-9BAF5A2EF678}"/>
              </a:ext>
            </a:extLst>
          </p:cNvPr>
          <p:cNvPicPr>
            <a:picLocks noChangeAspect="1"/>
          </p:cNvPicPr>
          <p:nvPr/>
        </p:nvPicPr>
        <p:blipFill>
          <a:blip r:embed="rId4"/>
          <a:stretch>
            <a:fillRect/>
          </a:stretch>
        </p:blipFill>
        <p:spPr>
          <a:xfrm>
            <a:off x="-46876" y="1468309"/>
            <a:ext cx="7200658" cy="3932529"/>
          </a:xfrm>
          <a:prstGeom prst="rect">
            <a:avLst/>
          </a:prstGeom>
        </p:spPr>
      </p:pic>
    </p:spTree>
    <p:custDataLst>
      <p:tags r:id="rId1"/>
    </p:custDataLst>
    <p:extLst>
      <p:ext uri="{BB962C8B-B14F-4D97-AF65-F5344CB8AC3E}">
        <p14:creationId xmlns:p14="http://schemas.microsoft.com/office/powerpoint/2010/main" val="17559401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a:extLst>
              <a:ext uri="{FF2B5EF4-FFF2-40B4-BE49-F238E27FC236}">
                <a16:creationId xmlns:a16="http://schemas.microsoft.com/office/drawing/2014/main" id="{61B78963-8D5A-4709-A729-FA8BBD81CE40}"/>
              </a:ext>
            </a:extLst>
          </p:cNvPr>
          <p:cNvSpPr>
            <a:spLocks noGrp="1"/>
          </p:cNvSpPr>
          <p:nvPr>
            <p:ph type="ftr" sz="quarter" idx="11"/>
          </p:nvPr>
        </p:nvSpPr>
        <p:spPr>
          <a:xfrm>
            <a:off x="5329044" y="6546949"/>
            <a:ext cx="2002118" cy="249333"/>
          </a:xfrm>
        </p:spPr>
        <p:txBody>
          <a:bodyPr/>
          <a:lstStyle/>
          <a:p>
            <a:pPr>
              <a:defRPr/>
            </a:pPr>
            <a:r>
              <a:rPr lang="en-US" altLang="zh-CN"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rPr>
              <a:t>Made by </a:t>
            </a:r>
            <a:r>
              <a:rPr lang="en-US" altLang="zh-CN" dirty="0" err="1">
                <a:solidFill>
                  <a:schemeClr val="tx1"/>
                </a:solidFill>
                <a:latin typeface="Segoe UI Italic" panose="020B0502040204090203" pitchFamily="34" charset="0"/>
                <a:ea typeface="楷体" panose="02010609060101010101" pitchFamily="49" charset="-122"/>
                <a:sym typeface="Segoe UI Italic" panose="020B0502040204090203" pitchFamily="34" charset="0"/>
              </a:rPr>
              <a:t>Kiny</a:t>
            </a:r>
            <a:endParaRPr lang="zh-CN" altLang="en-US"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endParaRPr>
          </a:p>
        </p:txBody>
      </p:sp>
      <p:cxnSp>
        <p:nvCxnSpPr>
          <p:cNvPr id="3" name="直接连接符 2">
            <a:extLst>
              <a:ext uri="{FF2B5EF4-FFF2-40B4-BE49-F238E27FC236}">
                <a16:creationId xmlns:a16="http://schemas.microsoft.com/office/drawing/2014/main" id="{3149501B-9F0D-425D-B0B9-FF8E9557972E}"/>
              </a:ext>
            </a:extLst>
          </p:cNvPr>
          <p:cNvCxnSpPr>
            <a:cxnSpLocks/>
          </p:cNvCxnSpPr>
          <p:nvPr/>
        </p:nvCxnSpPr>
        <p:spPr>
          <a:xfrm>
            <a:off x="0" y="640976"/>
            <a:ext cx="12192000"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4" name="图片 3">
            <a:extLst>
              <a:ext uri="{FF2B5EF4-FFF2-40B4-BE49-F238E27FC236}">
                <a16:creationId xmlns:a16="http://schemas.microsoft.com/office/drawing/2014/main" id="{2CA8298E-EBBA-4FDB-920D-BBE0F1F232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0838" y="6387559"/>
            <a:ext cx="468206" cy="468206"/>
          </a:xfrm>
          <a:prstGeom prst="rect">
            <a:avLst/>
          </a:prstGeom>
        </p:spPr>
      </p:pic>
      <p:sp>
        <p:nvSpPr>
          <p:cNvPr id="6" name="îŝḷîḓe">
            <a:extLst>
              <a:ext uri="{FF2B5EF4-FFF2-40B4-BE49-F238E27FC236}">
                <a16:creationId xmlns:a16="http://schemas.microsoft.com/office/drawing/2014/main" id="{DD5EDFC5-FFFD-46AF-AACE-C4D2A3F1FB76}"/>
              </a:ext>
            </a:extLst>
          </p:cNvPr>
          <p:cNvSpPr txBox="1"/>
          <p:nvPr/>
        </p:nvSpPr>
        <p:spPr>
          <a:xfrm>
            <a:off x="0" y="57150"/>
            <a:ext cx="2571750" cy="482004"/>
          </a:xfrm>
          <a:prstGeom prst="roundRect">
            <a:avLst>
              <a:gd name="adj" fmla="val 50000"/>
            </a:avLst>
          </a:prstGeom>
          <a:solidFill>
            <a:schemeClr val="accent4">
              <a:lumMod val="20000"/>
              <a:lumOff val="80000"/>
            </a:schemeClr>
          </a:solidFill>
          <a:ln w="12700" cap="flat">
            <a:noFill/>
            <a:prstDash val="solid"/>
            <a:miter/>
          </a:ln>
          <a:effectLst>
            <a:outerShdw blurRad="127000" dist="63500" dir="2700000" algn="tl" rotWithShape="0">
              <a:schemeClr val="accent4">
                <a:alpha val="40000"/>
              </a:schemeClr>
            </a:outerShdw>
          </a:effectLst>
        </p:spPr>
        <p:txBody>
          <a:bodyPr rtlCol="0" anchor="ctr"/>
          <a:lstStyle>
            <a:defPPr>
              <a:defRPr lang="zh-CN"/>
            </a:defPPr>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具体程序介绍：</a:t>
            </a:r>
            <a:r>
              <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CAP</a:t>
            </a:r>
          </a:p>
        </p:txBody>
      </p:sp>
      <p:grpSp>
        <p:nvGrpSpPr>
          <p:cNvPr id="12" name="í$lídè">
            <a:extLst>
              <a:ext uri="{FF2B5EF4-FFF2-40B4-BE49-F238E27FC236}">
                <a16:creationId xmlns:a16="http://schemas.microsoft.com/office/drawing/2014/main" id="{987959B9-AC60-435F-8DF1-02058C235BE3}"/>
              </a:ext>
            </a:extLst>
          </p:cNvPr>
          <p:cNvGrpSpPr/>
          <p:nvPr/>
        </p:nvGrpSpPr>
        <p:grpSpPr>
          <a:xfrm>
            <a:off x="7248525" y="1607217"/>
            <a:ext cx="4714874" cy="3654702"/>
            <a:chOff x="7254875" y="1184088"/>
            <a:chExt cx="4714874" cy="754377"/>
          </a:xfrm>
        </p:grpSpPr>
        <p:sp>
          <p:nvSpPr>
            <p:cNvPr id="13" name="iŝ1îḋe">
              <a:extLst>
                <a:ext uri="{FF2B5EF4-FFF2-40B4-BE49-F238E27FC236}">
                  <a16:creationId xmlns:a16="http://schemas.microsoft.com/office/drawing/2014/main" id="{6BC7E296-2B28-4FEC-9B42-DE4A47274F1D}"/>
                </a:ext>
              </a:extLst>
            </p:cNvPr>
            <p:cNvSpPr txBox="1"/>
            <p:nvPr/>
          </p:nvSpPr>
          <p:spPr>
            <a:xfrm>
              <a:off x="7497122" y="1321894"/>
              <a:ext cx="4472627" cy="476467"/>
            </a:xfrm>
            <a:prstGeom prst="rect">
              <a:avLst/>
            </a:prstGeom>
            <a:noFill/>
          </p:spPr>
          <p:txBody>
            <a:bodyPr wrap="square" rtlCol="0">
              <a:spAutoFit/>
            </a:bodyPr>
            <a:lstStyle/>
            <a:p>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实际情况中，由于不完美的速度模型以及震源位置和时间产生的误差会在（</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2</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）式中生成一个时间偏移，使得最终的式子接近于（</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3</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）式，故只要能确定该偏移便可以实现反演过程。</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14" name="îŝļîḋé">
              <a:extLst>
                <a:ext uri="{FF2B5EF4-FFF2-40B4-BE49-F238E27FC236}">
                  <a16:creationId xmlns:a16="http://schemas.microsoft.com/office/drawing/2014/main" id="{80662A02-F17B-4760-AF59-93F6E3D95940}"/>
                </a:ext>
              </a:extLst>
            </p:cNvPr>
            <p:cNvSpPr/>
            <p:nvPr/>
          </p:nvSpPr>
          <p:spPr>
            <a:xfrm flipH="1">
              <a:off x="7254875" y="1184088"/>
              <a:ext cx="122104" cy="754377"/>
            </a:xfrm>
            <a:prstGeom prst="roundRect">
              <a:avLst>
                <a:gd name="adj" fmla="val 44900"/>
              </a:avLst>
            </a:prstGeom>
            <a:gradFill>
              <a:gsLst>
                <a:gs pos="0">
                  <a:schemeClr val="accent6">
                    <a:lumMod val="60000"/>
                    <a:lumOff val="40000"/>
                  </a:schemeClr>
                </a:gs>
                <a:gs pos="60000">
                  <a:schemeClr val="accent6"/>
                </a:gs>
              </a:gsLst>
              <a:lin ang="2700000" scaled="0"/>
            </a:gradFill>
            <a:ln w="57150" cap="rnd">
              <a:noFill/>
              <a:prstDash val="solid"/>
              <a:round/>
            </a:ln>
            <a:effectLst>
              <a:outerShdw blurRad="50800" dist="50800" dir="5400000" algn="c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3765"/>
              <a:endParaRPr lang="zh-CN" altLang="en-US" sz="1400" b="1" dirty="0">
                <a:solidFill>
                  <a:schemeClr val="bg1"/>
                </a:solidFill>
                <a:latin typeface="Segoe UI Italic" panose="020B0502040204090203" pitchFamily="34" charset="0"/>
                <a:ea typeface="楷体" panose="02010609060101010101" pitchFamily="49" charset="-122"/>
                <a:sym typeface="Segoe UI Italic" panose="020B0502040204090203" pitchFamily="34" charset="0"/>
              </a:endParaRPr>
            </a:p>
          </p:txBody>
        </p:sp>
      </p:grpSp>
      <p:pic>
        <p:nvPicPr>
          <p:cNvPr id="2" name="图片 1">
            <a:extLst>
              <a:ext uri="{FF2B5EF4-FFF2-40B4-BE49-F238E27FC236}">
                <a16:creationId xmlns:a16="http://schemas.microsoft.com/office/drawing/2014/main" id="{EE89F234-82F7-4479-AEFF-5D0BF6631B06}"/>
              </a:ext>
            </a:extLst>
          </p:cNvPr>
          <p:cNvPicPr>
            <a:picLocks noChangeAspect="1"/>
          </p:cNvPicPr>
          <p:nvPr/>
        </p:nvPicPr>
        <p:blipFill>
          <a:blip r:embed="rId4"/>
          <a:stretch>
            <a:fillRect/>
          </a:stretch>
        </p:blipFill>
        <p:spPr>
          <a:xfrm>
            <a:off x="57150" y="1577284"/>
            <a:ext cx="7006254" cy="3714579"/>
          </a:xfrm>
          <a:prstGeom prst="rect">
            <a:avLst/>
          </a:prstGeom>
        </p:spPr>
      </p:pic>
    </p:spTree>
    <p:custDataLst>
      <p:tags r:id="rId1"/>
    </p:custDataLst>
    <p:extLst>
      <p:ext uri="{BB962C8B-B14F-4D97-AF65-F5344CB8AC3E}">
        <p14:creationId xmlns:p14="http://schemas.microsoft.com/office/powerpoint/2010/main" val="13892676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a:extLst>
              <a:ext uri="{FF2B5EF4-FFF2-40B4-BE49-F238E27FC236}">
                <a16:creationId xmlns:a16="http://schemas.microsoft.com/office/drawing/2014/main" id="{61B78963-8D5A-4709-A729-FA8BBD81CE40}"/>
              </a:ext>
            </a:extLst>
          </p:cNvPr>
          <p:cNvSpPr>
            <a:spLocks noGrp="1"/>
          </p:cNvSpPr>
          <p:nvPr>
            <p:ph type="ftr" sz="quarter" idx="11"/>
          </p:nvPr>
        </p:nvSpPr>
        <p:spPr>
          <a:xfrm>
            <a:off x="5329044" y="6546949"/>
            <a:ext cx="2002118" cy="249333"/>
          </a:xfrm>
        </p:spPr>
        <p:txBody>
          <a:bodyPr/>
          <a:lstStyle/>
          <a:p>
            <a:pPr>
              <a:defRPr/>
            </a:pPr>
            <a:r>
              <a:rPr lang="en-US" altLang="zh-CN"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rPr>
              <a:t>Made by </a:t>
            </a:r>
            <a:r>
              <a:rPr lang="en-US" altLang="zh-CN" dirty="0" err="1">
                <a:solidFill>
                  <a:schemeClr val="tx1"/>
                </a:solidFill>
                <a:latin typeface="Segoe UI Italic" panose="020B0502040204090203" pitchFamily="34" charset="0"/>
                <a:ea typeface="楷体" panose="02010609060101010101" pitchFamily="49" charset="-122"/>
                <a:sym typeface="Segoe UI Italic" panose="020B0502040204090203" pitchFamily="34" charset="0"/>
              </a:rPr>
              <a:t>Kiny</a:t>
            </a:r>
            <a:endParaRPr lang="zh-CN" altLang="en-US"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endParaRPr>
          </a:p>
        </p:txBody>
      </p:sp>
      <p:cxnSp>
        <p:nvCxnSpPr>
          <p:cNvPr id="3" name="直接连接符 2">
            <a:extLst>
              <a:ext uri="{FF2B5EF4-FFF2-40B4-BE49-F238E27FC236}">
                <a16:creationId xmlns:a16="http://schemas.microsoft.com/office/drawing/2014/main" id="{3149501B-9F0D-425D-B0B9-FF8E9557972E}"/>
              </a:ext>
            </a:extLst>
          </p:cNvPr>
          <p:cNvCxnSpPr>
            <a:cxnSpLocks/>
          </p:cNvCxnSpPr>
          <p:nvPr/>
        </p:nvCxnSpPr>
        <p:spPr>
          <a:xfrm>
            <a:off x="0" y="640976"/>
            <a:ext cx="12192000"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4" name="图片 3">
            <a:extLst>
              <a:ext uri="{FF2B5EF4-FFF2-40B4-BE49-F238E27FC236}">
                <a16:creationId xmlns:a16="http://schemas.microsoft.com/office/drawing/2014/main" id="{2CA8298E-EBBA-4FDB-920D-BBE0F1F232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0838" y="6387559"/>
            <a:ext cx="468206" cy="468206"/>
          </a:xfrm>
          <a:prstGeom prst="rect">
            <a:avLst/>
          </a:prstGeom>
        </p:spPr>
      </p:pic>
      <p:sp>
        <p:nvSpPr>
          <p:cNvPr id="6" name="îŝḷîḓe">
            <a:extLst>
              <a:ext uri="{FF2B5EF4-FFF2-40B4-BE49-F238E27FC236}">
                <a16:creationId xmlns:a16="http://schemas.microsoft.com/office/drawing/2014/main" id="{DD5EDFC5-FFFD-46AF-AACE-C4D2A3F1FB76}"/>
              </a:ext>
            </a:extLst>
          </p:cNvPr>
          <p:cNvSpPr txBox="1"/>
          <p:nvPr/>
        </p:nvSpPr>
        <p:spPr>
          <a:xfrm>
            <a:off x="0" y="57150"/>
            <a:ext cx="2571750" cy="482004"/>
          </a:xfrm>
          <a:prstGeom prst="roundRect">
            <a:avLst>
              <a:gd name="adj" fmla="val 50000"/>
            </a:avLst>
          </a:prstGeom>
          <a:solidFill>
            <a:schemeClr val="accent4">
              <a:lumMod val="20000"/>
              <a:lumOff val="80000"/>
            </a:schemeClr>
          </a:solidFill>
          <a:ln w="12700" cap="flat">
            <a:noFill/>
            <a:prstDash val="solid"/>
            <a:miter/>
          </a:ln>
          <a:effectLst>
            <a:outerShdw blurRad="127000" dist="63500" dir="2700000" algn="tl" rotWithShape="0">
              <a:schemeClr val="accent4">
                <a:alpha val="40000"/>
              </a:schemeClr>
            </a:outerShdw>
          </a:effectLst>
        </p:spPr>
        <p:txBody>
          <a:bodyPr rtlCol="0" anchor="ctr"/>
          <a:lstStyle>
            <a:defPPr>
              <a:defRPr lang="zh-CN"/>
            </a:defPPr>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具体程序介绍：</a:t>
            </a:r>
            <a:r>
              <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CAP</a:t>
            </a:r>
          </a:p>
        </p:txBody>
      </p:sp>
      <p:grpSp>
        <p:nvGrpSpPr>
          <p:cNvPr id="12" name="í$lídè">
            <a:extLst>
              <a:ext uri="{FF2B5EF4-FFF2-40B4-BE49-F238E27FC236}">
                <a16:creationId xmlns:a16="http://schemas.microsoft.com/office/drawing/2014/main" id="{987959B9-AC60-435F-8DF1-02058C235BE3}"/>
              </a:ext>
            </a:extLst>
          </p:cNvPr>
          <p:cNvGrpSpPr/>
          <p:nvPr/>
        </p:nvGrpSpPr>
        <p:grpSpPr>
          <a:xfrm>
            <a:off x="7248525" y="1607217"/>
            <a:ext cx="4689474" cy="3654702"/>
            <a:chOff x="7254875" y="1184088"/>
            <a:chExt cx="4689474" cy="754377"/>
          </a:xfrm>
        </p:grpSpPr>
        <p:sp>
          <p:nvSpPr>
            <p:cNvPr id="13" name="iŝ1îḋe">
              <a:extLst>
                <a:ext uri="{FF2B5EF4-FFF2-40B4-BE49-F238E27FC236}">
                  <a16:creationId xmlns:a16="http://schemas.microsoft.com/office/drawing/2014/main" id="{6BC7E296-2B28-4FEC-9B42-DE4A47274F1D}"/>
                </a:ext>
              </a:extLst>
            </p:cNvPr>
            <p:cNvSpPr txBox="1"/>
            <p:nvPr/>
          </p:nvSpPr>
          <p:spPr>
            <a:xfrm>
              <a:off x="7471722" y="1512480"/>
              <a:ext cx="4472627" cy="95294"/>
            </a:xfrm>
            <a:prstGeom prst="rect">
              <a:avLst/>
            </a:prstGeom>
            <a:noFill/>
          </p:spPr>
          <p:txBody>
            <a:bodyPr wrap="square" rtlCol="0">
              <a:spAutoFit/>
            </a:bodyPr>
            <a:lstStyle/>
            <a:p>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论文节选原理</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14" name="îŝļîḋé">
              <a:extLst>
                <a:ext uri="{FF2B5EF4-FFF2-40B4-BE49-F238E27FC236}">
                  <a16:creationId xmlns:a16="http://schemas.microsoft.com/office/drawing/2014/main" id="{80662A02-F17B-4760-AF59-93F6E3D95940}"/>
                </a:ext>
              </a:extLst>
            </p:cNvPr>
            <p:cNvSpPr/>
            <p:nvPr/>
          </p:nvSpPr>
          <p:spPr>
            <a:xfrm flipH="1">
              <a:off x="7254875" y="1184088"/>
              <a:ext cx="122104" cy="754377"/>
            </a:xfrm>
            <a:prstGeom prst="roundRect">
              <a:avLst>
                <a:gd name="adj" fmla="val 44900"/>
              </a:avLst>
            </a:prstGeom>
            <a:gradFill>
              <a:gsLst>
                <a:gs pos="0">
                  <a:schemeClr val="accent6">
                    <a:lumMod val="60000"/>
                    <a:lumOff val="40000"/>
                  </a:schemeClr>
                </a:gs>
                <a:gs pos="60000">
                  <a:schemeClr val="accent6"/>
                </a:gs>
              </a:gsLst>
              <a:lin ang="2700000" scaled="0"/>
            </a:gradFill>
            <a:ln w="57150" cap="rnd">
              <a:noFill/>
              <a:prstDash val="solid"/>
              <a:round/>
            </a:ln>
            <a:effectLst>
              <a:outerShdw blurRad="50800" dist="50800" dir="5400000" algn="c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3765"/>
              <a:endParaRPr lang="zh-CN" altLang="en-US" sz="1400" b="1" dirty="0">
                <a:solidFill>
                  <a:schemeClr val="bg1"/>
                </a:solidFill>
                <a:latin typeface="Segoe UI Italic" panose="020B0502040204090203" pitchFamily="34" charset="0"/>
                <a:ea typeface="楷体" panose="02010609060101010101" pitchFamily="49" charset="-122"/>
                <a:sym typeface="Segoe UI Italic" panose="020B0502040204090203" pitchFamily="34" charset="0"/>
              </a:endParaRPr>
            </a:p>
          </p:txBody>
        </p:sp>
      </p:grpSp>
      <p:pic>
        <p:nvPicPr>
          <p:cNvPr id="7" name="图片 6">
            <a:extLst>
              <a:ext uri="{FF2B5EF4-FFF2-40B4-BE49-F238E27FC236}">
                <a16:creationId xmlns:a16="http://schemas.microsoft.com/office/drawing/2014/main" id="{0E57F611-8599-48DE-8FEF-8DCCB2B1063F}"/>
              </a:ext>
            </a:extLst>
          </p:cNvPr>
          <p:cNvPicPr>
            <a:picLocks noChangeAspect="1"/>
          </p:cNvPicPr>
          <p:nvPr/>
        </p:nvPicPr>
        <p:blipFill>
          <a:blip r:embed="rId4"/>
          <a:stretch>
            <a:fillRect/>
          </a:stretch>
        </p:blipFill>
        <p:spPr>
          <a:xfrm>
            <a:off x="3035213" y="1230104"/>
            <a:ext cx="3651250" cy="4397788"/>
          </a:xfrm>
          <a:prstGeom prst="rect">
            <a:avLst/>
          </a:prstGeom>
        </p:spPr>
      </p:pic>
    </p:spTree>
    <p:custDataLst>
      <p:tags r:id="rId1"/>
    </p:custDataLst>
    <p:extLst>
      <p:ext uri="{BB962C8B-B14F-4D97-AF65-F5344CB8AC3E}">
        <p14:creationId xmlns:p14="http://schemas.microsoft.com/office/powerpoint/2010/main" val="28157431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a:extLst>
              <a:ext uri="{FF2B5EF4-FFF2-40B4-BE49-F238E27FC236}">
                <a16:creationId xmlns:a16="http://schemas.microsoft.com/office/drawing/2014/main" id="{61B78963-8D5A-4709-A729-FA8BBD81CE40}"/>
              </a:ext>
            </a:extLst>
          </p:cNvPr>
          <p:cNvSpPr>
            <a:spLocks noGrp="1"/>
          </p:cNvSpPr>
          <p:nvPr>
            <p:ph type="ftr" sz="quarter" idx="11"/>
          </p:nvPr>
        </p:nvSpPr>
        <p:spPr>
          <a:xfrm>
            <a:off x="5329044" y="6546949"/>
            <a:ext cx="2002118" cy="249333"/>
          </a:xfrm>
        </p:spPr>
        <p:txBody>
          <a:bodyPr/>
          <a:lstStyle/>
          <a:p>
            <a:pPr>
              <a:defRPr/>
            </a:pPr>
            <a:r>
              <a:rPr lang="en-US" altLang="zh-CN"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rPr>
              <a:t>Made by </a:t>
            </a:r>
            <a:r>
              <a:rPr lang="en-US" altLang="zh-CN" dirty="0" err="1">
                <a:solidFill>
                  <a:schemeClr val="tx1"/>
                </a:solidFill>
                <a:latin typeface="Segoe UI Italic" panose="020B0502040204090203" pitchFamily="34" charset="0"/>
                <a:ea typeface="楷体" panose="02010609060101010101" pitchFamily="49" charset="-122"/>
                <a:sym typeface="Segoe UI Italic" panose="020B0502040204090203" pitchFamily="34" charset="0"/>
              </a:rPr>
              <a:t>Kiny</a:t>
            </a:r>
            <a:endParaRPr lang="zh-CN" altLang="en-US"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endParaRPr>
          </a:p>
        </p:txBody>
      </p:sp>
      <p:cxnSp>
        <p:nvCxnSpPr>
          <p:cNvPr id="3" name="直接连接符 2">
            <a:extLst>
              <a:ext uri="{FF2B5EF4-FFF2-40B4-BE49-F238E27FC236}">
                <a16:creationId xmlns:a16="http://schemas.microsoft.com/office/drawing/2014/main" id="{3149501B-9F0D-425D-B0B9-FF8E9557972E}"/>
              </a:ext>
            </a:extLst>
          </p:cNvPr>
          <p:cNvCxnSpPr>
            <a:cxnSpLocks/>
          </p:cNvCxnSpPr>
          <p:nvPr/>
        </p:nvCxnSpPr>
        <p:spPr>
          <a:xfrm>
            <a:off x="0" y="640976"/>
            <a:ext cx="12192000"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4" name="图片 3">
            <a:extLst>
              <a:ext uri="{FF2B5EF4-FFF2-40B4-BE49-F238E27FC236}">
                <a16:creationId xmlns:a16="http://schemas.microsoft.com/office/drawing/2014/main" id="{2CA8298E-EBBA-4FDB-920D-BBE0F1F232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0838" y="6387559"/>
            <a:ext cx="468206" cy="468206"/>
          </a:xfrm>
          <a:prstGeom prst="rect">
            <a:avLst/>
          </a:prstGeom>
        </p:spPr>
      </p:pic>
      <p:sp>
        <p:nvSpPr>
          <p:cNvPr id="6" name="îŝḷîḓe">
            <a:extLst>
              <a:ext uri="{FF2B5EF4-FFF2-40B4-BE49-F238E27FC236}">
                <a16:creationId xmlns:a16="http://schemas.microsoft.com/office/drawing/2014/main" id="{DD5EDFC5-FFFD-46AF-AACE-C4D2A3F1FB76}"/>
              </a:ext>
            </a:extLst>
          </p:cNvPr>
          <p:cNvSpPr txBox="1"/>
          <p:nvPr/>
        </p:nvSpPr>
        <p:spPr>
          <a:xfrm>
            <a:off x="0" y="57150"/>
            <a:ext cx="2565400" cy="482004"/>
          </a:xfrm>
          <a:prstGeom prst="roundRect">
            <a:avLst>
              <a:gd name="adj" fmla="val 50000"/>
            </a:avLst>
          </a:prstGeom>
          <a:solidFill>
            <a:schemeClr val="accent4">
              <a:lumMod val="20000"/>
              <a:lumOff val="80000"/>
            </a:schemeClr>
          </a:solidFill>
          <a:ln w="12700" cap="flat">
            <a:noFill/>
            <a:prstDash val="solid"/>
            <a:miter/>
          </a:ln>
          <a:effectLst>
            <a:outerShdw blurRad="127000" dist="63500" dir="2700000" algn="tl" rotWithShape="0">
              <a:schemeClr val="accent4">
                <a:alpha val="40000"/>
              </a:schemeClr>
            </a:outerShdw>
          </a:effectLst>
        </p:spPr>
        <p:txBody>
          <a:bodyPr rtlCol="0" anchor="ctr"/>
          <a:lstStyle>
            <a:defPPr>
              <a:defRPr lang="zh-CN"/>
            </a:defPPr>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具体程序介绍：</a:t>
            </a:r>
            <a:r>
              <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CAP</a:t>
            </a:r>
          </a:p>
        </p:txBody>
      </p:sp>
      <p:grpSp>
        <p:nvGrpSpPr>
          <p:cNvPr id="12" name="í$lídè">
            <a:extLst>
              <a:ext uri="{FF2B5EF4-FFF2-40B4-BE49-F238E27FC236}">
                <a16:creationId xmlns:a16="http://schemas.microsoft.com/office/drawing/2014/main" id="{987959B9-AC60-435F-8DF1-02058C235BE3}"/>
              </a:ext>
            </a:extLst>
          </p:cNvPr>
          <p:cNvGrpSpPr/>
          <p:nvPr/>
        </p:nvGrpSpPr>
        <p:grpSpPr>
          <a:xfrm>
            <a:off x="7248523" y="1166842"/>
            <a:ext cx="4689476" cy="4524314"/>
            <a:chOff x="7254873" y="1093189"/>
            <a:chExt cx="4689476" cy="933876"/>
          </a:xfrm>
        </p:grpSpPr>
        <p:sp>
          <p:nvSpPr>
            <p:cNvPr id="13" name="iŝ1îḋe">
              <a:extLst>
                <a:ext uri="{FF2B5EF4-FFF2-40B4-BE49-F238E27FC236}">
                  <a16:creationId xmlns:a16="http://schemas.microsoft.com/office/drawing/2014/main" id="{6BC7E296-2B28-4FEC-9B42-DE4A47274F1D}"/>
                </a:ext>
              </a:extLst>
            </p:cNvPr>
            <p:cNvSpPr txBox="1"/>
            <p:nvPr/>
          </p:nvSpPr>
          <p:spPr>
            <a:xfrm>
              <a:off x="7471722" y="1093189"/>
              <a:ext cx="4472627" cy="933876"/>
            </a:xfrm>
            <a:prstGeom prst="rect">
              <a:avLst/>
            </a:prstGeom>
            <a:noFill/>
          </p:spPr>
          <p:txBody>
            <a:bodyPr wrap="square" rtlCol="0">
              <a:spAutoFit/>
            </a:bodyPr>
            <a:lstStyle/>
            <a:p>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CAP( Cut and Paste) </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方法是一种全波形反演的方法，具有所需台站少、反演结果对速度模型和</a:t>
              </a:r>
            </a:p>
            <a:p>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地壳结构横向变化的依赖性相对较小等优点。该方法将宽频带地震记录分成 </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Pn1 </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和 </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Sn1 </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两个部分，使用不同权重反演并允许他们相对浮动，在适当的时间变</a:t>
              </a:r>
            </a:p>
            <a:p>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化范围内，搜索出合成地震图和观测地震图全局差异最小的震源机制解，提高了 </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Pn1 </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的权重，且对地震深度有比较好的约束。</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14" name="îŝļîḋé">
              <a:extLst>
                <a:ext uri="{FF2B5EF4-FFF2-40B4-BE49-F238E27FC236}">
                  <a16:creationId xmlns:a16="http://schemas.microsoft.com/office/drawing/2014/main" id="{80662A02-F17B-4760-AF59-93F6E3D95940}"/>
                </a:ext>
              </a:extLst>
            </p:cNvPr>
            <p:cNvSpPr/>
            <p:nvPr/>
          </p:nvSpPr>
          <p:spPr>
            <a:xfrm flipH="1">
              <a:off x="7254873" y="1111862"/>
              <a:ext cx="136526" cy="892599"/>
            </a:xfrm>
            <a:prstGeom prst="roundRect">
              <a:avLst>
                <a:gd name="adj" fmla="val 44900"/>
              </a:avLst>
            </a:prstGeom>
            <a:gradFill>
              <a:gsLst>
                <a:gs pos="0">
                  <a:schemeClr val="accent6">
                    <a:lumMod val="60000"/>
                    <a:lumOff val="40000"/>
                  </a:schemeClr>
                </a:gs>
                <a:gs pos="60000">
                  <a:schemeClr val="accent6"/>
                </a:gs>
              </a:gsLst>
              <a:lin ang="2700000" scaled="0"/>
            </a:gradFill>
            <a:ln w="57150" cap="rnd">
              <a:noFill/>
              <a:prstDash val="solid"/>
              <a:round/>
            </a:ln>
            <a:effectLst>
              <a:outerShdw blurRad="50800" dist="50800" dir="5400000" algn="c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3765"/>
              <a:endParaRPr lang="zh-CN" altLang="en-US" sz="1400" b="1" dirty="0">
                <a:solidFill>
                  <a:schemeClr val="bg1"/>
                </a:solidFill>
                <a:latin typeface="Segoe UI Italic" panose="020B0502040204090203" pitchFamily="34" charset="0"/>
                <a:ea typeface="楷体" panose="02010609060101010101" pitchFamily="49" charset="-122"/>
                <a:sym typeface="Segoe UI Italic" panose="020B0502040204090203" pitchFamily="34" charset="0"/>
              </a:endParaRPr>
            </a:p>
          </p:txBody>
        </p:sp>
      </p:grpSp>
      <p:pic>
        <p:nvPicPr>
          <p:cNvPr id="2" name="图片 1">
            <a:extLst>
              <a:ext uri="{FF2B5EF4-FFF2-40B4-BE49-F238E27FC236}">
                <a16:creationId xmlns:a16="http://schemas.microsoft.com/office/drawing/2014/main" id="{B10A58E0-F59C-4269-8FEC-9C1343196AA8}"/>
              </a:ext>
            </a:extLst>
          </p:cNvPr>
          <p:cNvPicPr>
            <a:picLocks noChangeAspect="1"/>
          </p:cNvPicPr>
          <p:nvPr/>
        </p:nvPicPr>
        <p:blipFill>
          <a:blip r:embed="rId4"/>
          <a:stretch>
            <a:fillRect/>
          </a:stretch>
        </p:blipFill>
        <p:spPr>
          <a:xfrm>
            <a:off x="1327124" y="679677"/>
            <a:ext cx="5826658" cy="5669181"/>
          </a:xfrm>
          <a:prstGeom prst="rect">
            <a:avLst/>
          </a:prstGeom>
        </p:spPr>
      </p:pic>
    </p:spTree>
    <p:custDataLst>
      <p:tags r:id="rId1"/>
    </p:custDataLst>
    <p:extLst>
      <p:ext uri="{BB962C8B-B14F-4D97-AF65-F5344CB8AC3E}">
        <p14:creationId xmlns:p14="http://schemas.microsoft.com/office/powerpoint/2010/main" val="26350139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a:extLst>
              <a:ext uri="{FF2B5EF4-FFF2-40B4-BE49-F238E27FC236}">
                <a16:creationId xmlns:a16="http://schemas.microsoft.com/office/drawing/2014/main" id="{61B78963-8D5A-4709-A729-FA8BBD81CE40}"/>
              </a:ext>
            </a:extLst>
          </p:cNvPr>
          <p:cNvSpPr>
            <a:spLocks noGrp="1"/>
          </p:cNvSpPr>
          <p:nvPr>
            <p:ph type="ftr" sz="quarter" idx="11"/>
          </p:nvPr>
        </p:nvSpPr>
        <p:spPr>
          <a:xfrm>
            <a:off x="5329044" y="6546949"/>
            <a:ext cx="2002118" cy="249333"/>
          </a:xfrm>
        </p:spPr>
        <p:txBody>
          <a:bodyPr/>
          <a:lstStyle/>
          <a:p>
            <a:pPr>
              <a:defRPr/>
            </a:pPr>
            <a:r>
              <a:rPr lang="en-US" altLang="zh-CN"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rPr>
              <a:t>Made by </a:t>
            </a:r>
            <a:r>
              <a:rPr lang="en-US" altLang="zh-CN" dirty="0" err="1">
                <a:solidFill>
                  <a:schemeClr val="tx1"/>
                </a:solidFill>
                <a:latin typeface="Segoe UI Italic" panose="020B0502040204090203" pitchFamily="34" charset="0"/>
                <a:ea typeface="楷体" panose="02010609060101010101" pitchFamily="49" charset="-122"/>
                <a:sym typeface="Segoe UI Italic" panose="020B0502040204090203" pitchFamily="34" charset="0"/>
              </a:rPr>
              <a:t>Kiny</a:t>
            </a:r>
            <a:endParaRPr lang="zh-CN" altLang="en-US"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endParaRPr>
          </a:p>
        </p:txBody>
      </p:sp>
      <p:cxnSp>
        <p:nvCxnSpPr>
          <p:cNvPr id="3" name="直接连接符 2">
            <a:extLst>
              <a:ext uri="{FF2B5EF4-FFF2-40B4-BE49-F238E27FC236}">
                <a16:creationId xmlns:a16="http://schemas.microsoft.com/office/drawing/2014/main" id="{3149501B-9F0D-425D-B0B9-FF8E9557972E}"/>
              </a:ext>
            </a:extLst>
          </p:cNvPr>
          <p:cNvCxnSpPr>
            <a:cxnSpLocks/>
          </p:cNvCxnSpPr>
          <p:nvPr/>
        </p:nvCxnSpPr>
        <p:spPr>
          <a:xfrm>
            <a:off x="0" y="640976"/>
            <a:ext cx="12192000"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4" name="图片 3">
            <a:extLst>
              <a:ext uri="{FF2B5EF4-FFF2-40B4-BE49-F238E27FC236}">
                <a16:creationId xmlns:a16="http://schemas.microsoft.com/office/drawing/2014/main" id="{2CA8298E-EBBA-4FDB-920D-BBE0F1F232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0838" y="6387559"/>
            <a:ext cx="468206" cy="468206"/>
          </a:xfrm>
          <a:prstGeom prst="rect">
            <a:avLst/>
          </a:prstGeom>
        </p:spPr>
      </p:pic>
      <p:sp>
        <p:nvSpPr>
          <p:cNvPr id="6" name="îŝḷîḓe">
            <a:extLst>
              <a:ext uri="{FF2B5EF4-FFF2-40B4-BE49-F238E27FC236}">
                <a16:creationId xmlns:a16="http://schemas.microsoft.com/office/drawing/2014/main" id="{DD5EDFC5-FFFD-46AF-AACE-C4D2A3F1FB76}"/>
              </a:ext>
            </a:extLst>
          </p:cNvPr>
          <p:cNvSpPr txBox="1"/>
          <p:nvPr/>
        </p:nvSpPr>
        <p:spPr>
          <a:xfrm>
            <a:off x="0" y="57150"/>
            <a:ext cx="2971800" cy="482004"/>
          </a:xfrm>
          <a:prstGeom prst="roundRect">
            <a:avLst>
              <a:gd name="adj" fmla="val 50000"/>
            </a:avLst>
          </a:prstGeom>
          <a:solidFill>
            <a:schemeClr val="accent4">
              <a:lumMod val="20000"/>
              <a:lumOff val="80000"/>
            </a:schemeClr>
          </a:solidFill>
          <a:ln w="12700" cap="flat">
            <a:noFill/>
            <a:prstDash val="solid"/>
            <a:miter/>
          </a:ln>
          <a:effectLst>
            <a:outerShdw blurRad="127000" dist="63500" dir="2700000" algn="tl" rotWithShape="0">
              <a:schemeClr val="accent4">
                <a:alpha val="40000"/>
              </a:schemeClr>
            </a:outerShdw>
          </a:effectLst>
        </p:spPr>
        <p:txBody>
          <a:bodyPr rtlCol="0" anchor="ctr"/>
          <a:lstStyle>
            <a:defPPr>
              <a:defRPr lang="zh-CN"/>
            </a:defPPr>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具体程序介绍：</a:t>
            </a:r>
            <a:r>
              <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TIMCPOT</a:t>
            </a:r>
          </a:p>
        </p:txBody>
      </p:sp>
      <p:grpSp>
        <p:nvGrpSpPr>
          <p:cNvPr id="12" name="í$lídè">
            <a:extLst>
              <a:ext uri="{FF2B5EF4-FFF2-40B4-BE49-F238E27FC236}">
                <a16:creationId xmlns:a16="http://schemas.microsoft.com/office/drawing/2014/main" id="{987959B9-AC60-435F-8DF1-02058C235BE3}"/>
              </a:ext>
            </a:extLst>
          </p:cNvPr>
          <p:cNvGrpSpPr/>
          <p:nvPr/>
        </p:nvGrpSpPr>
        <p:grpSpPr>
          <a:xfrm>
            <a:off x="7248525" y="1607217"/>
            <a:ext cx="4594731" cy="3654702"/>
            <a:chOff x="7254875" y="1184088"/>
            <a:chExt cx="4594731" cy="754377"/>
          </a:xfrm>
        </p:grpSpPr>
        <p:sp>
          <p:nvSpPr>
            <p:cNvPr id="13" name="iŝ1îḋe">
              <a:extLst>
                <a:ext uri="{FF2B5EF4-FFF2-40B4-BE49-F238E27FC236}">
                  <a16:creationId xmlns:a16="http://schemas.microsoft.com/office/drawing/2014/main" id="{6BC7E296-2B28-4FEC-9B42-DE4A47274F1D}"/>
                </a:ext>
              </a:extLst>
            </p:cNvPr>
            <p:cNvSpPr txBox="1"/>
            <p:nvPr/>
          </p:nvSpPr>
          <p:spPr>
            <a:xfrm>
              <a:off x="7376979" y="1474363"/>
              <a:ext cx="4472627" cy="171528"/>
            </a:xfrm>
            <a:prstGeom prst="rect">
              <a:avLst/>
            </a:prstGeom>
            <a:noFill/>
          </p:spPr>
          <p:txBody>
            <a:bodyPr wrap="square" rtlCol="0">
              <a:spAutoFit/>
            </a:bodyPr>
            <a:lstStyle/>
            <a:p>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地震学算法与程序培训班</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8</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月</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1</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号下午</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14</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点到</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16</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点的报告</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14" name="îŝļîḋé">
              <a:extLst>
                <a:ext uri="{FF2B5EF4-FFF2-40B4-BE49-F238E27FC236}">
                  <a16:creationId xmlns:a16="http://schemas.microsoft.com/office/drawing/2014/main" id="{80662A02-F17B-4760-AF59-93F6E3D95940}"/>
                </a:ext>
              </a:extLst>
            </p:cNvPr>
            <p:cNvSpPr/>
            <p:nvPr/>
          </p:nvSpPr>
          <p:spPr>
            <a:xfrm flipH="1">
              <a:off x="7254875" y="1184088"/>
              <a:ext cx="122104" cy="754377"/>
            </a:xfrm>
            <a:prstGeom prst="roundRect">
              <a:avLst>
                <a:gd name="adj" fmla="val 44900"/>
              </a:avLst>
            </a:prstGeom>
            <a:gradFill>
              <a:gsLst>
                <a:gs pos="0">
                  <a:schemeClr val="accent6">
                    <a:lumMod val="60000"/>
                    <a:lumOff val="40000"/>
                  </a:schemeClr>
                </a:gs>
                <a:gs pos="60000">
                  <a:schemeClr val="accent6"/>
                </a:gs>
              </a:gsLst>
              <a:lin ang="2700000" scaled="0"/>
            </a:gradFill>
            <a:ln w="57150" cap="rnd">
              <a:noFill/>
              <a:prstDash val="solid"/>
              <a:round/>
            </a:ln>
            <a:effectLst>
              <a:outerShdw blurRad="50800" dist="50800" dir="5400000" algn="c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3765"/>
              <a:endParaRPr lang="zh-CN" altLang="en-US" sz="1400" b="1" dirty="0">
                <a:solidFill>
                  <a:schemeClr val="bg1"/>
                </a:solidFill>
                <a:latin typeface="Segoe UI Italic" panose="020B0502040204090203" pitchFamily="34" charset="0"/>
                <a:ea typeface="楷体" panose="02010609060101010101" pitchFamily="49" charset="-122"/>
                <a:sym typeface="Segoe UI Italic" panose="020B0502040204090203" pitchFamily="34" charset="0"/>
              </a:endParaRPr>
            </a:p>
          </p:txBody>
        </p:sp>
      </p:grpSp>
      <p:pic>
        <p:nvPicPr>
          <p:cNvPr id="2" name="图片 1">
            <a:extLst>
              <a:ext uri="{FF2B5EF4-FFF2-40B4-BE49-F238E27FC236}">
                <a16:creationId xmlns:a16="http://schemas.microsoft.com/office/drawing/2014/main" id="{CD5E077B-B494-4D8D-8194-5527F78F3106}"/>
              </a:ext>
            </a:extLst>
          </p:cNvPr>
          <p:cNvPicPr>
            <a:picLocks noChangeAspect="1"/>
          </p:cNvPicPr>
          <p:nvPr/>
        </p:nvPicPr>
        <p:blipFill>
          <a:blip r:embed="rId4"/>
          <a:stretch>
            <a:fillRect/>
          </a:stretch>
        </p:blipFill>
        <p:spPr>
          <a:xfrm>
            <a:off x="0" y="1642897"/>
            <a:ext cx="7073751" cy="3583352"/>
          </a:xfrm>
          <a:prstGeom prst="rect">
            <a:avLst/>
          </a:prstGeom>
        </p:spPr>
      </p:pic>
    </p:spTree>
    <p:custDataLst>
      <p:tags r:id="rId1"/>
    </p:custDataLst>
    <p:extLst>
      <p:ext uri="{BB962C8B-B14F-4D97-AF65-F5344CB8AC3E}">
        <p14:creationId xmlns:p14="http://schemas.microsoft.com/office/powerpoint/2010/main" val="7267210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a:extLst>
              <a:ext uri="{FF2B5EF4-FFF2-40B4-BE49-F238E27FC236}">
                <a16:creationId xmlns:a16="http://schemas.microsoft.com/office/drawing/2014/main" id="{61B78963-8D5A-4709-A729-FA8BBD81CE40}"/>
              </a:ext>
            </a:extLst>
          </p:cNvPr>
          <p:cNvSpPr>
            <a:spLocks noGrp="1"/>
          </p:cNvSpPr>
          <p:nvPr>
            <p:ph type="ftr" sz="quarter" idx="11"/>
          </p:nvPr>
        </p:nvSpPr>
        <p:spPr>
          <a:xfrm>
            <a:off x="5329044" y="6546949"/>
            <a:ext cx="2002118" cy="249333"/>
          </a:xfrm>
        </p:spPr>
        <p:txBody>
          <a:bodyPr/>
          <a:lstStyle/>
          <a:p>
            <a:pPr>
              <a:defRPr/>
            </a:pPr>
            <a:r>
              <a:rPr lang="en-US" altLang="zh-CN"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rPr>
              <a:t>Made by </a:t>
            </a:r>
            <a:r>
              <a:rPr lang="en-US" altLang="zh-CN" dirty="0" err="1">
                <a:solidFill>
                  <a:schemeClr val="tx1"/>
                </a:solidFill>
                <a:latin typeface="Segoe UI Italic" panose="020B0502040204090203" pitchFamily="34" charset="0"/>
                <a:ea typeface="楷体" panose="02010609060101010101" pitchFamily="49" charset="-122"/>
                <a:sym typeface="Segoe UI Italic" panose="020B0502040204090203" pitchFamily="34" charset="0"/>
              </a:rPr>
              <a:t>Kiny</a:t>
            </a:r>
            <a:endParaRPr lang="zh-CN" altLang="en-US"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endParaRPr>
          </a:p>
        </p:txBody>
      </p:sp>
      <p:cxnSp>
        <p:nvCxnSpPr>
          <p:cNvPr id="3" name="直接连接符 2">
            <a:extLst>
              <a:ext uri="{FF2B5EF4-FFF2-40B4-BE49-F238E27FC236}">
                <a16:creationId xmlns:a16="http://schemas.microsoft.com/office/drawing/2014/main" id="{3149501B-9F0D-425D-B0B9-FF8E9557972E}"/>
              </a:ext>
            </a:extLst>
          </p:cNvPr>
          <p:cNvCxnSpPr>
            <a:cxnSpLocks/>
          </p:cNvCxnSpPr>
          <p:nvPr/>
        </p:nvCxnSpPr>
        <p:spPr>
          <a:xfrm>
            <a:off x="0" y="640976"/>
            <a:ext cx="12192000"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4" name="图片 3">
            <a:extLst>
              <a:ext uri="{FF2B5EF4-FFF2-40B4-BE49-F238E27FC236}">
                <a16:creationId xmlns:a16="http://schemas.microsoft.com/office/drawing/2014/main" id="{2CA8298E-EBBA-4FDB-920D-BBE0F1F232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0838" y="6387559"/>
            <a:ext cx="468206" cy="468206"/>
          </a:xfrm>
          <a:prstGeom prst="rect">
            <a:avLst/>
          </a:prstGeom>
        </p:spPr>
      </p:pic>
      <p:sp>
        <p:nvSpPr>
          <p:cNvPr id="6" name="îŝḷîḓe">
            <a:extLst>
              <a:ext uri="{FF2B5EF4-FFF2-40B4-BE49-F238E27FC236}">
                <a16:creationId xmlns:a16="http://schemas.microsoft.com/office/drawing/2014/main" id="{DD5EDFC5-FFFD-46AF-AACE-C4D2A3F1FB76}"/>
              </a:ext>
            </a:extLst>
          </p:cNvPr>
          <p:cNvSpPr txBox="1"/>
          <p:nvPr/>
        </p:nvSpPr>
        <p:spPr>
          <a:xfrm>
            <a:off x="0" y="57150"/>
            <a:ext cx="2971800" cy="482004"/>
          </a:xfrm>
          <a:prstGeom prst="roundRect">
            <a:avLst>
              <a:gd name="adj" fmla="val 50000"/>
            </a:avLst>
          </a:prstGeom>
          <a:solidFill>
            <a:schemeClr val="accent4">
              <a:lumMod val="20000"/>
              <a:lumOff val="80000"/>
            </a:schemeClr>
          </a:solidFill>
          <a:ln w="12700" cap="flat">
            <a:noFill/>
            <a:prstDash val="solid"/>
            <a:miter/>
          </a:ln>
          <a:effectLst>
            <a:outerShdw blurRad="127000" dist="63500" dir="2700000" algn="tl" rotWithShape="0">
              <a:schemeClr val="accent4">
                <a:alpha val="40000"/>
              </a:schemeClr>
            </a:outerShdw>
          </a:effectLst>
        </p:spPr>
        <p:txBody>
          <a:bodyPr rtlCol="0" anchor="ctr"/>
          <a:lstStyle>
            <a:defPPr>
              <a:defRPr lang="zh-CN"/>
            </a:defPPr>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具体程序介绍：</a:t>
            </a:r>
            <a:r>
              <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TIMCPOT</a:t>
            </a:r>
          </a:p>
        </p:txBody>
      </p:sp>
      <p:grpSp>
        <p:nvGrpSpPr>
          <p:cNvPr id="12" name="í$lídè">
            <a:extLst>
              <a:ext uri="{FF2B5EF4-FFF2-40B4-BE49-F238E27FC236}">
                <a16:creationId xmlns:a16="http://schemas.microsoft.com/office/drawing/2014/main" id="{987959B9-AC60-435F-8DF1-02058C235BE3}"/>
              </a:ext>
            </a:extLst>
          </p:cNvPr>
          <p:cNvGrpSpPr/>
          <p:nvPr/>
        </p:nvGrpSpPr>
        <p:grpSpPr>
          <a:xfrm>
            <a:off x="7248525" y="1607217"/>
            <a:ext cx="4652402" cy="3654702"/>
            <a:chOff x="7254875" y="1184088"/>
            <a:chExt cx="4652402" cy="754377"/>
          </a:xfrm>
        </p:grpSpPr>
        <p:sp>
          <p:nvSpPr>
            <p:cNvPr id="13" name="iŝ1îḋe">
              <a:extLst>
                <a:ext uri="{FF2B5EF4-FFF2-40B4-BE49-F238E27FC236}">
                  <a16:creationId xmlns:a16="http://schemas.microsoft.com/office/drawing/2014/main" id="{6BC7E296-2B28-4FEC-9B42-DE4A47274F1D}"/>
                </a:ext>
              </a:extLst>
            </p:cNvPr>
            <p:cNvSpPr txBox="1"/>
            <p:nvPr/>
          </p:nvSpPr>
          <p:spPr>
            <a:xfrm>
              <a:off x="7434650" y="1512480"/>
              <a:ext cx="4472627" cy="95294"/>
            </a:xfrm>
            <a:prstGeom prst="rect">
              <a:avLst/>
            </a:prstGeom>
            <a:noFill/>
          </p:spPr>
          <p:txBody>
            <a:bodyPr wrap="square" rtlCol="0">
              <a:spAutoFit/>
            </a:bodyPr>
            <a:lstStyle/>
            <a:p>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相关原理介绍</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14" name="îŝļîḋé">
              <a:extLst>
                <a:ext uri="{FF2B5EF4-FFF2-40B4-BE49-F238E27FC236}">
                  <a16:creationId xmlns:a16="http://schemas.microsoft.com/office/drawing/2014/main" id="{80662A02-F17B-4760-AF59-93F6E3D95940}"/>
                </a:ext>
              </a:extLst>
            </p:cNvPr>
            <p:cNvSpPr/>
            <p:nvPr/>
          </p:nvSpPr>
          <p:spPr>
            <a:xfrm flipH="1">
              <a:off x="7254875" y="1184088"/>
              <a:ext cx="122104" cy="754377"/>
            </a:xfrm>
            <a:prstGeom prst="roundRect">
              <a:avLst>
                <a:gd name="adj" fmla="val 44900"/>
              </a:avLst>
            </a:prstGeom>
            <a:gradFill>
              <a:gsLst>
                <a:gs pos="0">
                  <a:schemeClr val="accent6">
                    <a:lumMod val="60000"/>
                    <a:lumOff val="40000"/>
                  </a:schemeClr>
                </a:gs>
                <a:gs pos="60000">
                  <a:schemeClr val="accent6"/>
                </a:gs>
              </a:gsLst>
              <a:lin ang="2700000" scaled="0"/>
            </a:gradFill>
            <a:ln w="57150" cap="rnd">
              <a:noFill/>
              <a:prstDash val="solid"/>
              <a:round/>
            </a:ln>
            <a:effectLst>
              <a:outerShdw blurRad="50800" dist="50800" dir="5400000" algn="c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3765"/>
              <a:endParaRPr lang="zh-CN" altLang="en-US" sz="1400" b="1" dirty="0">
                <a:solidFill>
                  <a:schemeClr val="bg1"/>
                </a:solidFill>
                <a:latin typeface="Segoe UI Italic" panose="020B0502040204090203" pitchFamily="34" charset="0"/>
                <a:ea typeface="楷体" panose="02010609060101010101" pitchFamily="49" charset="-122"/>
                <a:sym typeface="Segoe UI Italic" panose="020B0502040204090203" pitchFamily="34" charset="0"/>
              </a:endParaRPr>
            </a:p>
          </p:txBody>
        </p:sp>
      </p:grpSp>
      <p:pic>
        <p:nvPicPr>
          <p:cNvPr id="7" name="图片 6">
            <a:extLst>
              <a:ext uri="{FF2B5EF4-FFF2-40B4-BE49-F238E27FC236}">
                <a16:creationId xmlns:a16="http://schemas.microsoft.com/office/drawing/2014/main" id="{31E344B9-C72B-435B-AEFF-FC55057C3765}"/>
              </a:ext>
            </a:extLst>
          </p:cNvPr>
          <p:cNvPicPr>
            <a:picLocks noChangeAspect="1"/>
          </p:cNvPicPr>
          <p:nvPr/>
        </p:nvPicPr>
        <p:blipFill>
          <a:blip r:embed="rId4"/>
          <a:stretch>
            <a:fillRect/>
          </a:stretch>
        </p:blipFill>
        <p:spPr>
          <a:xfrm>
            <a:off x="72254" y="1461903"/>
            <a:ext cx="7115219" cy="3945341"/>
          </a:xfrm>
          <a:prstGeom prst="rect">
            <a:avLst/>
          </a:prstGeom>
        </p:spPr>
      </p:pic>
      <p:pic>
        <p:nvPicPr>
          <p:cNvPr id="8" name="图片 7">
            <a:extLst>
              <a:ext uri="{FF2B5EF4-FFF2-40B4-BE49-F238E27FC236}">
                <a16:creationId xmlns:a16="http://schemas.microsoft.com/office/drawing/2014/main" id="{E40BCED6-367B-45E3-9EC9-D6856B4DAFB6}"/>
              </a:ext>
            </a:extLst>
          </p:cNvPr>
          <p:cNvPicPr>
            <a:picLocks noChangeAspect="1"/>
          </p:cNvPicPr>
          <p:nvPr/>
        </p:nvPicPr>
        <p:blipFill>
          <a:blip r:embed="rId5"/>
          <a:stretch>
            <a:fillRect/>
          </a:stretch>
        </p:blipFill>
        <p:spPr>
          <a:xfrm>
            <a:off x="72254" y="1276052"/>
            <a:ext cx="7011008" cy="4432176"/>
          </a:xfrm>
          <a:prstGeom prst="rect">
            <a:avLst/>
          </a:prstGeom>
        </p:spPr>
      </p:pic>
    </p:spTree>
    <p:custDataLst>
      <p:tags r:id="rId1"/>
    </p:custDataLst>
    <p:extLst>
      <p:ext uri="{BB962C8B-B14F-4D97-AF65-F5344CB8AC3E}">
        <p14:creationId xmlns:p14="http://schemas.microsoft.com/office/powerpoint/2010/main" val="8155124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a:extLst>
              <a:ext uri="{FF2B5EF4-FFF2-40B4-BE49-F238E27FC236}">
                <a16:creationId xmlns:a16="http://schemas.microsoft.com/office/drawing/2014/main" id="{61B78963-8D5A-4709-A729-FA8BBD81CE40}"/>
              </a:ext>
            </a:extLst>
          </p:cNvPr>
          <p:cNvSpPr>
            <a:spLocks noGrp="1"/>
          </p:cNvSpPr>
          <p:nvPr>
            <p:ph type="ftr" sz="quarter" idx="11"/>
          </p:nvPr>
        </p:nvSpPr>
        <p:spPr>
          <a:xfrm>
            <a:off x="5329044" y="6546949"/>
            <a:ext cx="2002118" cy="249333"/>
          </a:xfrm>
        </p:spPr>
        <p:txBody>
          <a:bodyPr/>
          <a:lstStyle/>
          <a:p>
            <a:pPr>
              <a:defRPr/>
            </a:pPr>
            <a:r>
              <a:rPr lang="en-US" altLang="zh-CN"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rPr>
              <a:t>Made by </a:t>
            </a:r>
            <a:r>
              <a:rPr lang="en-US" altLang="zh-CN" dirty="0" err="1">
                <a:solidFill>
                  <a:schemeClr val="tx1"/>
                </a:solidFill>
                <a:latin typeface="Segoe UI Italic" panose="020B0502040204090203" pitchFamily="34" charset="0"/>
                <a:ea typeface="楷体" panose="02010609060101010101" pitchFamily="49" charset="-122"/>
                <a:sym typeface="Segoe UI Italic" panose="020B0502040204090203" pitchFamily="34" charset="0"/>
              </a:rPr>
              <a:t>Kiny</a:t>
            </a:r>
            <a:endParaRPr lang="zh-CN" altLang="en-US"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endParaRPr>
          </a:p>
        </p:txBody>
      </p:sp>
      <p:cxnSp>
        <p:nvCxnSpPr>
          <p:cNvPr id="3" name="直接连接符 2">
            <a:extLst>
              <a:ext uri="{FF2B5EF4-FFF2-40B4-BE49-F238E27FC236}">
                <a16:creationId xmlns:a16="http://schemas.microsoft.com/office/drawing/2014/main" id="{3149501B-9F0D-425D-B0B9-FF8E9557972E}"/>
              </a:ext>
            </a:extLst>
          </p:cNvPr>
          <p:cNvCxnSpPr>
            <a:cxnSpLocks/>
          </p:cNvCxnSpPr>
          <p:nvPr/>
        </p:nvCxnSpPr>
        <p:spPr>
          <a:xfrm>
            <a:off x="0" y="640976"/>
            <a:ext cx="12192000"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4" name="图片 3">
            <a:extLst>
              <a:ext uri="{FF2B5EF4-FFF2-40B4-BE49-F238E27FC236}">
                <a16:creationId xmlns:a16="http://schemas.microsoft.com/office/drawing/2014/main" id="{2CA8298E-EBBA-4FDB-920D-BBE0F1F232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0838" y="6387559"/>
            <a:ext cx="468206" cy="468206"/>
          </a:xfrm>
          <a:prstGeom prst="rect">
            <a:avLst/>
          </a:prstGeom>
        </p:spPr>
      </p:pic>
      <p:sp>
        <p:nvSpPr>
          <p:cNvPr id="6" name="îŝḷîḓe">
            <a:extLst>
              <a:ext uri="{FF2B5EF4-FFF2-40B4-BE49-F238E27FC236}">
                <a16:creationId xmlns:a16="http://schemas.microsoft.com/office/drawing/2014/main" id="{DD5EDFC5-FFFD-46AF-AACE-C4D2A3F1FB76}"/>
              </a:ext>
            </a:extLst>
          </p:cNvPr>
          <p:cNvSpPr txBox="1"/>
          <p:nvPr/>
        </p:nvSpPr>
        <p:spPr>
          <a:xfrm>
            <a:off x="0" y="57150"/>
            <a:ext cx="2971800" cy="482004"/>
          </a:xfrm>
          <a:prstGeom prst="roundRect">
            <a:avLst>
              <a:gd name="adj" fmla="val 50000"/>
            </a:avLst>
          </a:prstGeom>
          <a:solidFill>
            <a:schemeClr val="accent4">
              <a:lumMod val="20000"/>
              <a:lumOff val="80000"/>
            </a:schemeClr>
          </a:solidFill>
          <a:ln w="12700" cap="flat">
            <a:noFill/>
            <a:prstDash val="solid"/>
            <a:miter/>
          </a:ln>
          <a:effectLst>
            <a:outerShdw blurRad="127000" dist="63500" dir="2700000" algn="tl" rotWithShape="0">
              <a:schemeClr val="accent4">
                <a:alpha val="40000"/>
              </a:schemeClr>
            </a:outerShdw>
          </a:effectLst>
        </p:spPr>
        <p:txBody>
          <a:bodyPr rtlCol="0" anchor="ctr"/>
          <a:lstStyle>
            <a:defPPr>
              <a:defRPr lang="zh-CN"/>
            </a:defPPr>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具体程序介绍：</a:t>
            </a:r>
            <a:r>
              <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TIMCPOT</a:t>
            </a:r>
          </a:p>
        </p:txBody>
      </p:sp>
      <p:grpSp>
        <p:nvGrpSpPr>
          <p:cNvPr id="12" name="í$lídè">
            <a:extLst>
              <a:ext uri="{FF2B5EF4-FFF2-40B4-BE49-F238E27FC236}">
                <a16:creationId xmlns:a16="http://schemas.microsoft.com/office/drawing/2014/main" id="{987959B9-AC60-435F-8DF1-02058C235BE3}"/>
              </a:ext>
            </a:extLst>
          </p:cNvPr>
          <p:cNvGrpSpPr/>
          <p:nvPr/>
        </p:nvGrpSpPr>
        <p:grpSpPr>
          <a:xfrm>
            <a:off x="7248525" y="1607217"/>
            <a:ext cx="4594731" cy="3654702"/>
            <a:chOff x="7254875" y="1184088"/>
            <a:chExt cx="4594731" cy="754377"/>
          </a:xfrm>
        </p:grpSpPr>
        <p:sp>
          <p:nvSpPr>
            <p:cNvPr id="13" name="iŝ1îḋe">
              <a:extLst>
                <a:ext uri="{FF2B5EF4-FFF2-40B4-BE49-F238E27FC236}">
                  <a16:creationId xmlns:a16="http://schemas.microsoft.com/office/drawing/2014/main" id="{6BC7E296-2B28-4FEC-9B42-DE4A47274F1D}"/>
                </a:ext>
              </a:extLst>
            </p:cNvPr>
            <p:cNvSpPr txBox="1"/>
            <p:nvPr/>
          </p:nvSpPr>
          <p:spPr>
            <a:xfrm>
              <a:off x="7376979" y="1512479"/>
              <a:ext cx="4472627" cy="95294"/>
            </a:xfrm>
            <a:prstGeom prst="rect">
              <a:avLst/>
            </a:prstGeom>
            <a:noFill/>
          </p:spPr>
          <p:txBody>
            <a:bodyPr wrap="square" rtlCol="0">
              <a:spAutoFit/>
            </a:bodyPr>
            <a:lstStyle/>
            <a:p>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远震结果较好！</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14" name="îŝļîḋé">
              <a:extLst>
                <a:ext uri="{FF2B5EF4-FFF2-40B4-BE49-F238E27FC236}">
                  <a16:creationId xmlns:a16="http://schemas.microsoft.com/office/drawing/2014/main" id="{80662A02-F17B-4760-AF59-93F6E3D95940}"/>
                </a:ext>
              </a:extLst>
            </p:cNvPr>
            <p:cNvSpPr/>
            <p:nvPr/>
          </p:nvSpPr>
          <p:spPr>
            <a:xfrm flipH="1">
              <a:off x="7254875" y="1184088"/>
              <a:ext cx="122104" cy="754377"/>
            </a:xfrm>
            <a:prstGeom prst="roundRect">
              <a:avLst>
                <a:gd name="adj" fmla="val 44900"/>
              </a:avLst>
            </a:prstGeom>
            <a:gradFill>
              <a:gsLst>
                <a:gs pos="0">
                  <a:schemeClr val="accent6">
                    <a:lumMod val="60000"/>
                    <a:lumOff val="40000"/>
                  </a:schemeClr>
                </a:gs>
                <a:gs pos="60000">
                  <a:schemeClr val="accent6"/>
                </a:gs>
              </a:gsLst>
              <a:lin ang="2700000" scaled="0"/>
            </a:gradFill>
            <a:ln w="57150" cap="rnd">
              <a:noFill/>
              <a:prstDash val="solid"/>
              <a:round/>
            </a:ln>
            <a:effectLst>
              <a:outerShdw blurRad="50800" dist="50800" dir="5400000" algn="c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3765"/>
              <a:endParaRPr lang="zh-CN" altLang="en-US" sz="1400" b="1" dirty="0">
                <a:solidFill>
                  <a:schemeClr val="bg1"/>
                </a:solidFill>
                <a:latin typeface="Segoe UI Italic" panose="020B0502040204090203" pitchFamily="34" charset="0"/>
                <a:ea typeface="楷体" panose="02010609060101010101" pitchFamily="49" charset="-122"/>
                <a:sym typeface="Segoe UI Italic" panose="020B0502040204090203" pitchFamily="34" charset="0"/>
              </a:endParaRPr>
            </a:p>
          </p:txBody>
        </p:sp>
      </p:grpSp>
      <p:pic>
        <p:nvPicPr>
          <p:cNvPr id="2" name="图片 1">
            <a:extLst>
              <a:ext uri="{FF2B5EF4-FFF2-40B4-BE49-F238E27FC236}">
                <a16:creationId xmlns:a16="http://schemas.microsoft.com/office/drawing/2014/main" id="{AC48AEA7-A2ED-4A1C-A846-61489F603C21}"/>
              </a:ext>
            </a:extLst>
          </p:cNvPr>
          <p:cNvPicPr>
            <a:picLocks noChangeAspect="1"/>
          </p:cNvPicPr>
          <p:nvPr/>
        </p:nvPicPr>
        <p:blipFill>
          <a:blip r:embed="rId4"/>
          <a:stretch>
            <a:fillRect/>
          </a:stretch>
        </p:blipFill>
        <p:spPr>
          <a:xfrm>
            <a:off x="54623" y="1598251"/>
            <a:ext cx="7051028" cy="3866115"/>
          </a:xfrm>
          <a:prstGeom prst="rect">
            <a:avLst/>
          </a:prstGeom>
        </p:spPr>
      </p:pic>
    </p:spTree>
    <p:custDataLst>
      <p:tags r:id="rId1"/>
    </p:custDataLst>
    <p:extLst>
      <p:ext uri="{BB962C8B-B14F-4D97-AF65-F5344CB8AC3E}">
        <p14:creationId xmlns:p14="http://schemas.microsoft.com/office/powerpoint/2010/main" val="10142002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a:extLst>
              <a:ext uri="{FF2B5EF4-FFF2-40B4-BE49-F238E27FC236}">
                <a16:creationId xmlns:a16="http://schemas.microsoft.com/office/drawing/2014/main" id="{61B78963-8D5A-4709-A729-FA8BBD81CE40}"/>
              </a:ext>
            </a:extLst>
          </p:cNvPr>
          <p:cNvSpPr>
            <a:spLocks noGrp="1"/>
          </p:cNvSpPr>
          <p:nvPr>
            <p:ph type="ftr" sz="quarter" idx="11"/>
          </p:nvPr>
        </p:nvSpPr>
        <p:spPr>
          <a:xfrm>
            <a:off x="5329044" y="6546949"/>
            <a:ext cx="2002118" cy="249333"/>
          </a:xfrm>
        </p:spPr>
        <p:txBody>
          <a:bodyPr/>
          <a:lstStyle/>
          <a:p>
            <a:pPr>
              <a:defRPr/>
            </a:pPr>
            <a:r>
              <a:rPr lang="en-US" altLang="zh-CN"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rPr>
              <a:t>Made by </a:t>
            </a:r>
            <a:r>
              <a:rPr lang="en-US" altLang="zh-CN" dirty="0" err="1">
                <a:solidFill>
                  <a:schemeClr val="tx1"/>
                </a:solidFill>
                <a:latin typeface="Segoe UI Italic" panose="020B0502040204090203" pitchFamily="34" charset="0"/>
                <a:ea typeface="楷体" panose="02010609060101010101" pitchFamily="49" charset="-122"/>
                <a:sym typeface="Segoe UI Italic" panose="020B0502040204090203" pitchFamily="34" charset="0"/>
              </a:rPr>
              <a:t>Kiny</a:t>
            </a:r>
            <a:endParaRPr lang="zh-CN" altLang="en-US"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endParaRPr>
          </a:p>
        </p:txBody>
      </p:sp>
      <p:cxnSp>
        <p:nvCxnSpPr>
          <p:cNvPr id="3" name="直接连接符 2">
            <a:extLst>
              <a:ext uri="{FF2B5EF4-FFF2-40B4-BE49-F238E27FC236}">
                <a16:creationId xmlns:a16="http://schemas.microsoft.com/office/drawing/2014/main" id="{3149501B-9F0D-425D-B0B9-FF8E9557972E}"/>
              </a:ext>
            </a:extLst>
          </p:cNvPr>
          <p:cNvCxnSpPr>
            <a:cxnSpLocks/>
          </p:cNvCxnSpPr>
          <p:nvPr/>
        </p:nvCxnSpPr>
        <p:spPr>
          <a:xfrm>
            <a:off x="0" y="640976"/>
            <a:ext cx="12192000"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4" name="图片 3">
            <a:extLst>
              <a:ext uri="{FF2B5EF4-FFF2-40B4-BE49-F238E27FC236}">
                <a16:creationId xmlns:a16="http://schemas.microsoft.com/office/drawing/2014/main" id="{2CA8298E-EBBA-4FDB-920D-BBE0F1F232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0838" y="6387559"/>
            <a:ext cx="468206" cy="468206"/>
          </a:xfrm>
          <a:prstGeom prst="rect">
            <a:avLst/>
          </a:prstGeom>
        </p:spPr>
      </p:pic>
      <p:sp>
        <p:nvSpPr>
          <p:cNvPr id="6" name="îŝḷîḓe">
            <a:extLst>
              <a:ext uri="{FF2B5EF4-FFF2-40B4-BE49-F238E27FC236}">
                <a16:creationId xmlns:a16="http://schemas.microsoft.com/office/drawing/2014/main" id="{DD5EDFC5-FFFD-46AF-AACE-C4D2A3F1FB76}"/>
              </a:ext>
            </a:extLst>
          </p:cNvPr>
          <p:cNvSpPr txBox="1"/>
          <p:nvPr/>
        </p:nvSpPr>
        <p:spPr>
          <a:xfrm>
            <a:off x="0" y="57150"/>
            <a:ext cx="2971800" cy="482004"/>
          </a:xfrm>
          <a:prstGeom prst="roundRect">
            <a:avLst>
              <a:gd name="adj" fmla="val 50000"/>
            </a:avLst>
          </a:prstGeom>
          <a:solidFill>
            <a:schemeClr val="accent4">
              <a:lumMod val="20000"/>
              <a:lumOff val="80000"/>
            </a:schemeClr>
          </a:solidFill>
          <a:ln w="12700" cap="flat">
            <a:noFill/>
            <a:prstDash val="solid"/>
            <a:miter/>
          </a:ln>
          <a:effectLst>
            <a:outerShdw blurRad="127000" dist="63500" dir="2700000" algn="tl" rotWithShape="0">
              <a:schemeClr val="accent4">
                <a:alpha val="40000"/>
              </a:schemeClr>
            </a:outerShdw>
          </a:effectLst>
        </p:spPr>
        <p:txBody>
          <a:bodyPr rtlCol="0" anchor="ctr"/>
          <a:lstStyle>
            <a:defPPr>
              <a:defRPr lang="zh-CN"/>
            </a:defPPr>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具体程序介绍：</a:t>
            </a:r>
            <a:r>
              <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TIMCPOT</a:t>
            </a:r>
          </a:p>
        </p:txBody>
      </p:sp>
      <p:grpSp>
        <p:nvGrpSpPr>
          <p:cNvPr id="12" name="í$lídè">
            <a:extLst>
              <a:ext uri="{FF2B5EF4-FFF2-40B4-BE49-F238E27FC236}">
                <a16:creationId xmlns:a16="http://schemas.microsoft.com/office/drawing/2014/main" id="{987959B9-AC60-435F-8DF1-02058C235BE3}"/>
              </a:ext>
            </a:extLst>
          </p:cNvPr>
          <p:cNvGrpSpPr/>
          <p:nvPr/>
        </p:nvGrpSpPr>
        <p:grpSpPr>
          <a:xfrm>
            <a:off x="7248525" y="1607217"/>
            <a:ext cx="4594731" cy="3654702"/>
            <a:chOff x="7254875" y="1184088"/>
            <a:chExt cx="4594731" cy="754377"/>
          </a:xfrm>
        </p:grpSpPr>
        <p:sp>
          <p:nvSpPr>
            <p:cNvPr id="13" name="iŝ1îḋe">
              <a:extLst>
                <a:ext uri="{FF2B5EF4-FFF2-40B4-BE49-F238E27FC236}">
                  <a16:creationId xmlns:a16="http://schemas.microsoft.com/office/drawing/2014/main" id="{6BC7E296-2B28-4FEC-9B42-DE4A47274F1D}"/>
                </a:ext>
              </a:extLst>
            </p:cNvPr>
            <p:cNvSpPr txBox="1"/>
            <p:nvPr/>
          </p:nvSpPr>
          <p:spPr>
            <a:xfrm>
              <a:off x="7376979" y="1512479"/>
              <a:ext cx="4472627" cy="95294"/>
            </a:xfrm>
            <a:prstGeom prst="rect">
              <a:avLst/>
            </a:prstGeom>
            <a:noFill/>
          </p:spPr>
          <p:txBody>
            <a:bodyPr wrap="square" rtlCol="0">
              <a:spAutoFit/>
            </a:bodyPr>
            <a:lstStyle/>
            <a:p>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近震的干扰因素过多！</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14" name="îŝļîḋé">
              <a:extLst>
                <a:ext uri="{FF2B5EF4-FFF2-40B4-BE49-F238E27FC236}">
                  <a16:creationId xmlns:a16="http://schemas.microsoft.com/office/drawing/2014/main" id="{80662A02-F17B-4760-AF59-93F6E3D95940}"/>
                </a:ext>
              </a:extLst>
            </p:cNvPr>
            <p:cNvSpPr/>
            <p:nvPr/>
          </p:nvSpPr>
          <p:spPr>
            <a:xfrm flipH="1">
              <a:off x="7254875" y="1184088"/>
              <a:ext cx="122104" cy="754377"/>
            </a:xfrm>
            <a:prstGeom prst="roundRect">
              <a:avLst>
                <a:gd name="adj" fmla="val 44900"/>
              </a:avLst>
            </a:prstGeom>
            <a:gradFill>
              <a:gsLst>
                <a:gs pos="0">
                  <a:schemeClr val="accent6">
                    <a:lumMod val="60000"/>
                    <a:lumOff val="40000"/>
                  </a:schemeClr>
                </a:gs>
                <a:gs pos="60000">
                  <a:schemeClr val="accent6"/>
                </a:gs>
              </a:gsLst>
              <a:lin ang="2700000" scaled="0"/>
            </a:gradFill>
            <a:ln w="57150" cap="rnd">
              <a:noFill/>
              <a:prstDash val="solid"/>
              <a:round/>
            </a:ln>
            <a:effectLst>
              <a:outerShdw blurRad="50800" dist="50800" dir="5400000" algn="c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3765"/>
              <a:endParaRPr lang="zh-CN" altLang="en-US" sz="1400" b="1" dirty="0">
                <a:solidFill>
                  <a:schemeClr val="bg1"/>
                </a:solidFill>
                <a:latin typeface="Segoe UI Italic" panose="020B0502040204090203" pitchFamily="34" charset="0"/>
                <a:ea typeface="楷体" panose="02010609060101010101" pitchFamily="49" charset="-122"/>
                <a:sym typeface="Segoe UI Italic" panose="020B0502040204090203" pitchFamily="34" charset="0"/>
              </a:endParaRPr>
            </a:p>
          </p:txBody>
        </p:sp>
      </p:grpSp>
      <p:pic>
        <p:nvPicPr>
          <p:cNvPr id="8" name="图片 7">
            <a:extLst>
              <a:ext uri="{FF2B5EF4-FFF2-40B4-BE49-F238E27FC236}">
                <a16:creationId xmlns:a16="http://schemas.microsoft.com/office/drawing/2014/main" id="{905AB350-07A9-44C5-A342-2F44E69E5F80}"/>
              </a:ext>
            </a:extLst>
          </p:cNvPr>
          <p:cNvPicPr>
            <a:picLocks noChangeAspect="1"/>
          </p:cNvPicPr>
          <p:nvPr/>
        </p:nvPicPr>
        <p:blipFill>
          <a:blip r:embed="rId4"/>
          <a:stretch>
            <a:fillRect/>
          </a:stretch>
        </p:blipFill>
        <p:spPr>
          <a:xfrm>
            <a:off x="72824" y="1414095"/>
            <a:ext cx="7114649" cy="4029805"/>
          </a:xfrm>
          <a:prstGeom prst="rect">
            <a:avLst/>
          </a:prstGeom>
        </p:spPr>
      </p:pic>
    </p:spTree>
    <p:custDataLst>
      <p:tags r:id="rId1"/>
    </p:custDataLst>
    <p:extLst>
      <p:ext uri="{BB962C8B-B14F-4D97-AF65-F5344CB8AC3E}">
        <p14:creationId xmlns:p14="http://schemas.microsoft.com/office/powerpoint/2010/main" val="5533955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a:extLst>
              <a:ext uri="{FF2B5EF4-FFF2-40B4-BE49-F238E27FC236}">
                <a16:creationId xmlns:a16="http://schemas.microsoft.com/office/drawing/2014/main" id="{61B78963-8D5A-4709-A729-FA8BBD81CE40}"/>
              </a:ext>
            </a:extLst>
          </p:cNvPr>
          <p:cNvSpPr>
            <a:spLocks noGrp="1"/>
          </p:cNvSpPr>
          <p:nvPr>
            <p:ph type="ftr" sz="quarter" idx="11"/>
          </p:nvPr>
        </p:nvSpPr>
        <p:spPr>
          <a:xfrm>
            <a:off x="5329044" y="6546949"/>
            <a:ext cx="2002118" cy="249333"/>
          </a:xfrm>
        </p:spPr>
        <p:txBody>
          <a:bodyPr/>
          <a:lstStyle/>
          <a:p>
            <a:pPr>
              <a:defRPr/>
            </a:pPr>
            <a:r>
              <a:rPr lang="en-US" altLang="zh-CN"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rPr>
              <a:t>Made by </a:t>
            </a:r>
            <a:r>
              <a:rPr lang="en-US" altLang="zh-CN" dirty="0" err="1">
                <a:solidFill>
                  <a:schemeClr val="tx1"/>
                </a:solidFill>
                <a:latin typeface="Segoe UI Italic" panose="020B0502040204090203" pitchFamily="34" charset="0"/>
                <a:ea typeface="楷体" panose="02010609060101010101" pitchFamily="49" charset="-122"/>
                <a:sym typeface="Segoe UI Italic" panose="020B0502040204090203" pitchFamily="34" charset="0"/>
              </a:rPr>
              <a:t>Kiny</a:t>
            </a:r>
            <a:endParaRPr lang="zh-CN" altLang="en-US"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endParaRPr>
          </a:p>
        </p:txBody>
      </p:sp>
      <p:cxnSp>
        <p:nvCxnSpPr>
          <p:cNvPr id="3" name="直接连接符 2">
            <a:extLst>
              <a:ext uri="{FF2B5EF4-FFF2-40B4-BE49-F238E27FC236}">
                <a16:creationId xmlns:a16="http://schemas.microsoft.com/office/drawing/2014/main" id="{3149501B-9F0D-425D-B0B9-FF8E9557972E}"/>
              </a:ext>
            </a:extLst>
          </p:cNvPr>
          <p:cNvCxnSpPr>
            <a:cxnSpLocks/>
          </p:cNvCxnSpPr>
          <p:nvPr/>
        </p:nvCxnSpPr>
        <p:spPr>
          <a:xfrm>
            <a:off x="0" y="640976"/>
            <a:ext cx="12192000"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4" name="图片 3">
            <a:extLst>
              <a:ext uri="{FF2B5EF4-FFF2-40B4-BE49-F238E27FC236}">
                <a16:creationId xmlns:a16="http://schemas.microsoft.com/office/drawing/2014/main" id="{2CA8298E-EBBA-4FDB-920D-BBE0F1F232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0838" y="6387559"/>
            <a:ext cx="468206" cy="468206"/>
          </a:xfrm>
          <a:prstGeom prst="rect">
            <a:avLst/>
          </a:prstGeom>
        </p:spPr>
      </p:pic>
      <p:sp>
        <p:nvSpPr>
          <p:cNvPr id="6" name="îŝḷîḓe">
            <a:extLst>
              <a:ext uri="{FF2B5EF4-FFF2-40B4-BE49-F238E27FC236}">
                <a16:creationId xmlns:a16="http://schemas.microsoft.com/office/drawing/2014/main" id="{DD5EDFC5-FFFD-46AF-AACE-C4D2A3F1FB76}"/>
              </a:ext>
            </a:extLst>
          </p:cNvPr>
          <p:cNvSpPr txBox="1"/>
          <p:nvPr/>
        </p:nvSpPr>
        <p:spPr>
          <a:xfrm>
            <a:off x="0" y="57150"/>
            <a:ext cx="2971800" cy="482004"/>
          </a:xfrm>
          <a:prstGeom prst="roundRect">
            <a:avLst>
              <a:gd name="adj" fmla="val 50000"/>
            </a:avLst>
          </a:prstGeom>
          <a:solidFill>
            <a:schemeClr val="accent4">
              <a:lumMod val="20000"/>
              <a:lumOff val="80000"/>
            </a:schemeClr>
          </a:solidFill>
          <a:ln w="12700" cap="flat">
            <a:noFill/>
            <a:prstDash val="solid"/>
            <a:miter/>
          </a:ln>
          <a:effectLst>
            <a:outerShdw blurRad="127000" dist="63500" dir="2700000" algn="tl" rotWithShape="0">
              <a:schemeClr val="accent4">
                <a:alpha val="40000"/>
              </a:schemeClr>
            </a:outerShdw>
          </a:effectLst>
        </p:spPr>
        <p:txBody>
          <a:bodyPr rtlCol="0" anchor="ctr"/>
          <a:lstStyle>
            <a:defPPr>
              <a:defRPr lang="zh-CN"/>
            </a:defPPr>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具体程序介绍：</a:t>
            </a:r>
            <a:r>
              <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TIMCPOT</a:t>
            </a:r>
          </a:p>
        </p:txBody>
      </p:sp>
      <p:grpSp>
        <p:nvGrpSpPr>
          <p:cNvPr id="12" name="í$lídè">
            <a:extLst>
              <a:ext uri="{FF2B5EF4-FFF2-40B4-BE49-F238E27FC236}">
                <a16:creationId xmlns:a16="http://schemas.microsoft.com/office/drawing/2014/main" id="{987959B9-AC60-435F-8DF1-02058C235BE3}"/>
              </a:ext>
            </a:extLst>
          </p:cNvPr>
          <p:cNvGrpSpPr/>
          <p:nvPr/>
        </p:nvGrpSpPr>
        <p:grpSpPr>
          <a:xfrm>
            <a:off x="7248525" y="1607217"/>
            <a:ext cx="4594731" cy="3654702"/>
            <a:chOff x="7254875" y="1184088"/>
            <a:chExt cx="4594731" cy="754377"/>
          </a:xfrm>
        </p:grpSpPr>
        <p:sp>
          <p:nvSpPr>
            <p:cNvPr id="13" name="iŝ1îḋe">
              <a:extLst>
                <a:ext uri="{FF2B5EF4-FFF2-40B4-BE49-F238E27FC236}">
                  <a16:creationId xmlns:a16="http://schemas.microsoft.com/office/drawing/2014/main" id="{6BC7E296-2B28-4FEC-9B42-DE4A47274F1D}"/>
                </a:ext>
              </a:extLst>
            </p:cNvPr>
            <p:cNvSpPr txBox="1"/>
            <p:nvPr/>
          </p:nvSpPr>
          <p:spPr>
            <a:xfrm>
              <a:off x="7376979" y="1283776"/>
              <a:ext cx="4472627" cy="552702"/>
            </a:xfrm>
            <a:prstGeom prst="rect">
              <a:avLst/>
            </a:prstGeom>
            <a:noFill/>
          </p:spPr>
          <p:txBody>
            <a:bodyPr wrap="square" rtlCol="0">
              <a:spAutoFit/>
            </a:bodyPr>
            <a:lstStyle/>
            <a:p>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如何获取近震震相走时？</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a:p>
              <a:pPr marL="457200" indent="-457200">
                <a:buFont typeface="+mj-lt"/>
                <a:buAutoNum type="arabicPeriod"/>
              </a:pP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震相报告（个体差异大，忽神忽鬼）</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a:p>
              <a:pPr marL="457200" indent="-457200">
                <a:buFont typeface="+mj-lt"/>
                <a:buAutoNum type="arabicPeriod"/>
              </a:pP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人工智能（最终也要依靠人类经验）</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a:p>
              <a:pPr marL="457200" indent="-457200">
                <a:buFont typeface="+mj-lt"/>
                <a:buAutoNum type="arabicPeriod"/>
              </a:pP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业内分享（不同标准导致偏差）</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14" name="îŝļîḋé">
              <a:extLst>
                <a:ext uri="{FF2B5EF4-FFF2-40B4-BE49-F238E27FC236}">
                  <a16:creationId xmlns:a16="http://schemas.microsoft.com/office/drawing/2014/main" id="{80662A02-F17B-4760-AF59-93F6E3D95940}"/>
                </a:ext>
              </a:extLst>
            </p:cNvPr>
            <p:cNvSpPr/>
            <p:nvPr/>
          </p:nvSpPr>
          <p:spPr>
            <a:xfrm flipH="1">
              <a:off x="7254875" y="1184088"/>
              <a:ext cx="122104" cy="754377"/>
            </a:xfrm>
            <a:prstGeom prst="roundRect">
              <a:avLst>
                <a:gd name="adj" fmla="val 44900"/>
              </a:avLst>
            </a:prstGeom>
            <a:gradFill>
              <a:gsLst>
                <a:gs pos="0">
                  <a:schemeClr val="accent6">
                    <a:lumMod val="60000"/>
                    <a:lumOff val="40000"/>
                  </a:schemeClr>
                </a:gs>
                <a:gs pos="60000">
                  <a:schemeClr val="accent6"/>
                </a:gs>
              </a:gsLst>
              <a:lin ang="2700000" scaled="0"/>
            </a:gradFill>
            <a:ln w="57150" cap="rnd">
              <a:noFill/>
              <a:prstDash val="solid"/>
              <a:round/>
            </a:ln>
            <a:effectLst>
              <a:outerShdw blurRad="50800" dist="50800" dir="5400000" algn="c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3765"/>
              <a:endParaRPr lang="zh-CN" altLang="en-US" sz="1400" b="1" dirty="0">
                <a:solidFill>
                  <a:schemeClr val="bg1"/>
                </a:solidFill>
                <a:latin typeface="Segoe UI Italic" panose="020B0502040204090203" pitchFamily="34" charset="0"/>
                <a:ea typeface="楷体" panose="02010609060101010101" pitchFamily="49" charset="-122"/>
                <a:sym typeface="Segoe UI Italic" panose="020B0502040204090203" pitchFamily="34" charset="0"/>
              </a:endParaRPr>
            </a:p>
          </p:txBody>
        </p:sp>
      </p:grpSp>
      <p:pic>
        <p:nvPicPr>
          <p:cNvPr id="7" name="图片 6">
            <a:extLst>
              <a:ext uri="{FF2B5EF4-FFF2-40B4-BE49-F238E27FC236}">
                <a16:creationId xmlns:a16="http://schemas.microsoft.com/office/drawing/2014/main" id="{F6300BE5-59E4-4F94-89C1-689C59C70AAF}"/>
              </a:ext>
            </a:extLst>
          </p:cNvPr>
          <p:cNvPicPr>
            <a:picLocks noChangeAspect="1"/>
          </p:cNvPicPr>
          <p:nvPr/>
        </p:nvPicPr>
        <p:blipFill>
          <a:blip r:embed="rId4"/>
          <a:stretch>
            <a:fillRect/>
          </a:stretch>
        </p:blipFill>
        <p:spPr>
          <a:xfrm>
            <a:off x="103685" y="1435340"/>
            <a:ext cx="6982766" cy="3987318"/>
          </a:xfrm>
          <a:prstGeom prst="rect">
            <a:avLst/>
          </a:prstGeom>
        </p:spPr>
      </p:pic>
    </p:spTree>
    <p:custDataLst>
      <p:tags r:id="rId1"/>
    </p:custDataLst>
    <p:extLst>
      <p:ext uri="{BB962C8B-B14F-4D97-AF65-F5344CB8AC3E}">
        <p14:creationId xmlns:p14="http://schemas.microsoft.com/office/powerpoint/2010/main" val="14876601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a:extLst>
              <a:ext uri="{FF2B5EF4-FFF2-40B4-BE49-F238E27FC236}">
                <a16:creationId xmlns:a16="http://schemas.microsoft.com/office/drawing/2014/main" id="{61B78963-8D5A-4709-A729-FA8BBD81CE40}"/>
              </a:ext>
            </a:extLst>
          </p:cNvPr>
          <p:cNvSpPr>
            <a:spLocks noGrp="1"/>
          </p:cNvSpPr>
          <p:nvPr>
            <p:ph type="ftr" sz="quarter" idx="11"/>
          </p:nvPr>
        </p:nvSpPr>
        <p:spPr>
          <a:xfrm>
            <a:off x="5329044" y="6546949"/>
            <a:ext cx="2002118" cy="249333"/>
          </a:xfrm>
        </p:spPr>
        <p:txBody>
          <a:bodyPr/>
          <a:lstStyle/>
          <a:p>
            <a:pPr>
              <a:defRPr/>
            </a:pPr>
            <a:r>
              <a:rPr lang="en-US" altLang="zh-CN"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rPr>
              <a:t>Made by </a:t>
            </a:r>
            <a:r>
              <a:rPr lang="en-US" altLang="zh-CN" dirty="0" err="1">
                <a:solidFill>
                  <a:schemeClr val="tx1"/>
                </a:solidFill>
                <a:latin typeface="Segoe UI Italic" panose="020B0502040204090203" pitchFamily="34" charset="0"/>
                <a:ea typeface="楷体" panose="02010609060101010101" pitchFamily="49" charset="-122"/>
                <a:sym typeface="Segoe UI Italic" panose="020B0502040204090203" pitchFamily="34" charset="0"/>
              </a:rPr>
              <a:t>Kiny</a:t>
            </a:r>
            <a:endParaRPr lang="zh-CN" altLang="en-US"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endParaRPr>
          </a:p>
        </p:txBody>
      </p:sp>
      <p:cxnSp>
        <p:nvCxnSpPr>
          <p:cNvPr id="3" name="直接连接符 2">
            <a:extLst>
              <a:ext uri="{FF2B5EF4-FFF2-40B4-BE49-F238E27FC236}">
                <a16:creationId xmlns:a16="http://schemas.microsoft.com/office/drawing/2014/main" id="{3149501B-9F0D-425D-B0B9-FF8E9557972E}"/>
              </a:ext>
            </a:extLst>
          </p:cNvPr>
          <p:cNvCxnSpPr>
            <a:cxnSpLocks/>
          </p:cNvCxnSpPr>
          <p:nvPr/>
        </p:nvCxnSpPr>
        <p:spPr>
          <a:xfrm>
            <a:off x="0" y="640976"/>
            <a:ext cx="12192000"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4" name="图片 3">
            <a:extLst>
              <a:ext uri="{FF2B5EF4-FFF2-40B4-BE49-F238E27FC236}">
                <a16:creationId xmlns:a16="http://schemas.microsoft.com/office/drawing/2014/main" id="{2CA8298E-EBBA-4FDB-920D-BBE0F1F232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0838" y="6387559"/>
            <a:ext cx="468206" cy="468206"/>
          </a:xfrm>
          <a:prstGeom prst="rect">
            <a:avLst/>
          </a:prstGeom>
        </p:spPr>
      </p:pic>
      <p:sp>
        <p:nvSpPr>
          <p:cNvPr id="6" name="îŝḷîḓe">
            <a:extLst>
              <a:ext uri="{FF2B5EF4-FFF2-40B4-BE49-F238E27FC236}">
                <a16:creationId xmlns:a16="http://schemas.microsoft.com/office/drawing/2014/main" id="{DD5EDFC5-FFFD-46AF-AACE-C4D2A3F1FB76}"/>
              </a:ext>
            </a:extLst>
          </p:cNvPr>
          <p:cNvSpPr txBox="1"/>
          <p:nvPr/>
        </p:nvSpPr>
        <p:spPr>
          <a:xfrm>
            <a:off x="0" y="57150"/>
            <a:ext cx="2971800" cy="482004"/>
          </a:xfrm>
          <a:prstGeom prst="roundRect">
            <a:avLst>
              <a:gd name="adj" fmla="val 50000"/>
            </a:avLst>
          </a:prstGeom>
          <a:solidFill>
            <a:schemeClr val="accent4">
              <a:lumMod val="20000"/>
              <a:lumOff val="80000"/>
            </a:schemeClr>
          </a:solidFill>
          <a:ln w="12700" cap="flat">
            <a:noFill/>
            <a:prstDash val="solid"/>
            <a:miter/>
          </a:ln>
          <a:effectLst>
            <a:outerShdw blurRad="127000" dist="63500" dir="2700000" algn="tl" rotWithShape="0">
              <a:schemeClr val="accent4">
                <a:alpha val="40000"/>
              </a:schemeClr>
            </a:outerShdw>
          </a:effectLst>
        </p:spPr>
        <p:txBody>
          <a:bodyPr rtlCol="0" anchor="ctr"/>
          <a:lstStyle>
            <a:defPPr>
              <a:defRPr lang="zh-CN"/>
            </a:defPPr>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具体程序介绍：</a:t>
            </a:r>
            <a:r>
              <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TIMCPOT</a:t>
            </a:r>
          </a:p>
        </p:txBody>
      </p:sp>
      <p:grpSp>
        <p:nvGrpSpPr>
          <p:cNvPr id="12" name="í$lídè">
            <a:extLst>
              <a:ext uri="{FF2B5EF4-FFF2-40B4-BE49-F238E27FC236}">
                <a16:creationId xmlns:a16="http://schemas.microsoft.com/office/drawing/2014/main" id="{987959B9-AC60-435F-8DF1-02058C235BE3}"/>
              </a:ext>
            </a:extLst>
          </p:cNvPr>
          <p:cNvGrpSpPr/>
          <p:nvPr/>
        </p:nvGrpSpPr>
        <p:grpSpPr>
          <a:xfrm>
            <a:off x="7248525" y="1607217"/>
            <a:ext cx="4594731" cy="3654702"/>
            <a:chOff x="7254875" y="1184088"/>
            <a:chExt cx="4594731" cy="754377"/>
          </a:xfrm>
        </p:grpSpPr>
        <p:sp>
          <p:nvSpPr>
            <p:cNvPr id="13" name="iŝ1îḋe">
              <a:extLst>
                <a:ext uri="{FF2B5EF4-FFF2-40B4-BE49-F238E27FC236}">
                  <a16:creationId xmlns:a16="http://schemas.microsoft.com/office/drawing/2014/main" id="{6BC7E296-2B28-4FEC-9B42-DE4A47274F1D}"/>
                </a:ext>
              </a:extLst>
            </p:cNvPr>
            <p:cNvSpPr txBox="1"/>
            <p:nvPr/>
          </p:nvSpPr>
          <p:spPr>
            <a:xfrm>
              <a:off x="7376979" y="1474363"/>
              <a:ext cx="4472627" cy="171528"/>
            </a:xfrm>
            <a:prstGeom prst="rect">
              <a:avLst/>
            </a:prstGeom>
            <a:noFill/>
          </p:spPr>
          <p:txBody>
            <a:bodyPr wrap="square" rtlCol="0">
              <a:spAutoFit/>
            </a:bodyPr>
            <a:lstStyle/>
            <a:p>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为了减轻人力消耗，需要图形界面帮助</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14" name="îŝļîḋé">
              <a:extLst>
                <a:ext uri="{FF2B5EF4-FFF2-40B4-BE49-F238E27FC236}">
                  <a16:creationId xmlns:a16="http://schemas.microsoft.com/office/drawing/2014/main" id="{80662A02-F17B-4760-AF59-93F6E3D95940}"/>
                </a:ext>
              </a:extLst>
            </p:cNvPr>
            <p:cNvSpPr/>
            <p:nvPr/>
          </p:nvSpPr>
          <p:spPr>
            <a:xfrm flipH="1">
              <a:off x="7254875" y="1184088"/>
              <a:ext cx="122104" cy="754377"/>
            </a:xfrm>
            <a:prstGeom prst="roundRect">
              <a:avLst>
                <a:gd name="adj" fmla="val 44900"/>
              </a:avLst>
            </a:prstGeom>
            <a:gradFill>
              <a:gsLst>
                <a:gs pos="0">
                  <a:schemeClr val="accent6">
                    <a:lumMod val="60000"/>
                    <a:lumOff val="40000"/>
                  </a:schemeClr>
                </a:gs>
                <a:gs pos="60000">
                  <a:schemeClr val="accent6"/>
                </a:gs>
              </a:gsLst>
              <a:lin ang="2700000" scaled="0"/>
            </a:gradFill>
            <a:ln w="57150" cap="rnd">
              <a:noFill/>
              <a:prstDash val="solid"/>
              <a:round/>
            </a:ln>
            <a:effectLst>
              <a:outerShdw blurRad="50800" dist="50800" dir="5400000" algn="c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3765"/>
              <a:endParaRPr lang="zh-CN" altLang="en-US" sz="1400" b="1" dirty="0">
                <a:solidFill>
                  <a:schemeClr val="bg1"/>
                </a:solidFill>
                <a:latin typeface="Segoe UI Italic" panose="020B0502040204090203" pitchFamily="34" charset="0"/>
                <a:ea typeface="楷体" panose="02010609060101010101" pitchFamily="49" charset="-122"/>
                <a:sym typeface="Segoe UI Italic" panose="020B0502040204090203" pitchFamily="34" charset="0"/>
              </a:endParaRPr>
            </a:p>
          </p:txBody>
        </p:sp>
      </p:grpSp>
      <p:pic>
        <p:nvPicPr>
          <p:cNvPr id="5122" name="Picture 2">
            <a:extLst>
              <a:ext uri="{FF2B5EF4-FFF2-40B4-BE49-F238E27FC236}">
                <a16:creationId xmlns:a16="http://schemas.microsoft.com/office/drawing/2014/main" id="{74FBB1BA-695B-4D68-B10D-208F0EEC6DC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600" y="1581705"/>
            <a:ext cx="6981894" cy="3694586"/>
          </a:xfrm>
          <a:prstGeom prst="rect">
            <a:avLst/>
          </a:prstGeom>
          <a:noFill/>
          <a:extLst>
            <a:ext uri="{909E8E84-426E-40DD-AFC4-6F175D3DCCD1}">
              <a14:hiddenFill xmlns:a14="http://schemas.microsoft.com/office/drawing/2010/main">
                <a:solidFill>
                  <a:srgbClr val="FFFFFF"/>
                </a:solidFill>
              </a14:hiddenFill>
            </a:ext>
          </a:extLst>
        </p:spPr>
      </p:pic>
      <p:pic>
        <p:nvPicPr>
          <p:cNvPr id="7" name="图片 6">
            <a:extLst>
              <a:ext uri="{FF2B5EF4-FFF2-40B4-BE49-F238E27FC236}">
                <a16:creationId xmlns:a16="http://schemas.microsoft.com/office/drawing/2014/main" id="{B7BC5685-E549-49BA-9489-21C041C8FBDD}"/>
              </a:ext>
            </a:extLst>
          </p:cNvPr>
          <p:cNvPicPr>
            <a:picLocks noChangeAspect="1"/>
          </p:cNvPicPr>
          <p:nvPr/>
        </p:nvPicPr>
        <p:blipFill>
          <a:blip r:embed="rId5"/>
          <a:stretch>
            <a:fillRect/>
          </a:stretch>
        </p:blipFill>
        <p:spPr>
          <a:xfrm>
            <a:off x="-18548" y="1507013"/>
            <a:ext cx="7102042" cy="3855121"/>
          </a:xfrm>
          <a:prstGeom prst="rect">
            <a:avLst/>
          </a:prstGeom>
        </p:spPr>
      </p:pic>
      <p:pic>
        <p:nvPicPr>
          <p:cNvPr id="8" name="图片 7">
            <a:extLst>
              <a:ext uri="{FF2B5EF4-FFF2-40B4-BE49-F238E27FC236}">
                <a16:creationId xmlns:a16="http://schemas.microsoft.com/office/drawing/2014/main" id="{27678CC3-8D7A-4774-B66F-E4CA0E50A264}"/>
              </a:ext>
            </a:extLst>
          </p:cNvPr>
          <p:cNvPicPr>
            <a:picLocks noChangeAspect="1"/>
          </p:cNvPicPr>
          <p:nvPr/>
        </p:nvPicPr>
        <p:blipFill>
          <a:blip r:embed="rId6"/>
          <a:stretch>
            <a:fillRect/>
          </a:stretch>
        </p:blipFill>
        <p:spPr>
          <a:xfrm>
            <a:off x="292101" y="1640475"/>
            <a:ext cx="6692900" cy="3678737"/>
          </a:xfrm>
          <a:prstGeom prst="rect">
            <a:avLst/>
          </a:prstGeom>
        </p:spPr>
      </p:pic>
    </p:spTree>
    <p:custDataLst>
      <p:tags r:id="rId1"/>
    </p:custDataLst>
    <p:extLst>
      <p:ext uri="{BB962C8B-B14F-4D97-AF65-F5344CB8AC3E}">
        <p14:creationId xmlns:p14="http://schemas.microsoft.com/office/powerpoint/2010/main" val="14885694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a:extLst>
              <a:ext uri="{FF2B5EF4-FFF2-40B4-BE49-F238E27FC236}">
                <a16:creationId xmlns:a16="http://schemas.microsoft.com/office/drawing/2014/main" id="{61B78963-8D5A-4709-A729-FA8BBD81CE40}"/>
              </a:ext>
            </a:extLst>
          </p:cNvPr>
          <p:cNvSpPr>
            <a:spLocks noGrp="1"/>
          </p:cNvSpPr>
          <p:nvPr>
            <p:ph type="ftr" sz="quarter" idx="11"/>
          </p:nvPr>
        </p:nvSpPr>
        <p:spPr>
          <a:xfrm>
            <a:off x="5329044" y="6546949"/>
            <a:ext cx="2002118" cy="249333"/>
          </a:xfrm>
        </p:spPr>
        <p:txBody>
          <a:bodyPr/>
          <a:lstStyle/>
          <a:p>
            <a:pPr>
              <a:defRPr/>
            </a:pPr>
            <a:r>
              <a:rPr lang="en-US" altLang="zh-CN"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rPr>
              <a:t>Made by </a:t>
            </a:r>
            <a:r>
              <a:rPr lang="en-US" altLang="zh-CN" dirty="0" err="1">
                <a:solidFill>
                  <a:schemeClr val="tx1"/>
                </a:solidFill>
                <a:latin typeface="Segoe UI Italic" panose="020B0502040204090203" pitchFamily="34" charset="0"/>
                <a:ea typeface="楷体" panose="02010609060101010101" pitchFamily="49" charset="-122"/>
                <a:sym typeface="Segoe UI Italic" panose="020B0502040204090203" pitchFamily="34" charset="0"/>
              </a:rPr>
              <a:t>Kiny</a:t>
            </a:r>
            <a:endParaRPr lang="zh-CN" altLang="en-US"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endParaRPr>
          </a:p>
        </p:txBody>
      </p:sp>
      <p:cxnSp>
        <p:nvCxnSpPr>
          <p:cNvPr id="3" name="直接连接符 2">
            <a:extLst>
              <a:ext uri="{FF2B5EF4-FFF2-40B4-BE49-F238E27FC236}">
                <a16:creationId xmlns:a16="http://schemas.microsoft.com/office/drawing/2014/main" id="{3149501B-9F0D-425D-B0B9-FF8E9557972E}"/>
              </a:ext>
            </a:extLst>
          </p:cNvPr>
          <p:cNvCxnSpPr>
            <a:cxnSpLocks/>
          </p:cNvCxnSpPr>
          <p:nvPr/>
        </p:nvCxnSpPr>
        <p:spPr>
          <a:xfrm>
            <a:off x="0" y="640976"/>
            <a:ext cx="12192000"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4" name="图片 3">
            <a:extLst>
              <a:ext uri="{FF2B5EF4-FFF2-40B4-BE49-F238E27FC236}">
                <a16:creationId xmlns:a16="http://schemas.microsoft.com/office/drawing/2014/main" id="{2CA8298E-EBBA-4FDB-920D-BBE0F1F232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0838" y="6387559"/>
            <a:ext cx="468206" cy="468206"/>
          </a:xfrm>
          <a:prstGeom prst="rect">
            <a:avLst/>
          </a:prstGeom>
        </p:spPr>
      </p:pic>
      <p:sp>
        <p:nvSpPr>
          <p:cNvPr id="6" name="îŝḷîḓe">
            <a:extLst>
              <a:ext uri="{FF2B5EF4-FFF2-40B4-BE49-F238E27FC236}">
                <a16:creationId xmlns:a16="http://schemas.microsoft.com/office/drawing/2014/main" id="{DD5EDFC5-FFFD-46AF-AACE-C4D2A3F1FB76}"/>
              </a:ext>
            </a:extLst>
          </p:cNvPr>
          <p:cNvSpPr txBox="1"/>
          <p:nvPr/>
        </p:nvSpPr>
        <p:spPr>
          <a:xfrm>
            <a:off x="0" y="57150"/>
            <a:ext cx="2971800" cy="482004"/>
          </a:xfrm>
          <a:prstGeom prst="roundRect">
            <a:avLst>
              <a:gd name="adj" fmla="val 50000"/>
            </a:avLst>
          </a:prstGeom>
          <a:solidFill>
            <a:schemeClr val="accent4">
              <a:lumMod val="20000"/>
              <a:lumOff val="80000"/>
            </a:schemeClr>
          </a:solidFill>
          <a:ln w="12700" cap="flat">
            <a:noFill/>
            <a:prstDash val="solid"/>
            <a:miter/>
          </a:ln>
          <a:effectLst>
            <a:outerShdw blurRad="127000" dist="63500" dir="2700000" algn="tl" rotWithShape="0">
              <a:schemeClr val="accent4">
                <a:alpha val="40000"/>
              </a:schemeClr>
            </a:outerShdw>
          </a:effectLst>
        </p:spPr>
        <p:txBody>
          <a:bodyPr rtlCol="0" anchor="ctr"/>
          <a:lstStyle>
            <a:defPPr>
              <a:defRPr lang="zh-CN"/>
            </a:defPPr>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具体程序介绍：</a:t>
            </a:r>
            <a:r>
              <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TIMCPOT</a:t>
            </a:r>
          </a:p>
        </p:txBody>
      </p:sp>
      <p:grpSp>
        <p:nvGrpSpPr>
          <p:cNvPr id="12" name="í$lídè">
            <a:extLst>
              <a:ext uri="{FF2B5EF4-FFF2-40B4-BE49-F238E27FC236}">
                <a16:creationId xmlns:a16="http://schemas.microsoft.com/office/drawing/2014/main" id="{987959B9-AC60-435F-8DF1-02058C235BE3}"/>
              </a:ext>
            </a:extLst>
          </p:cNvPr>
          <p:cNvGrpSpPr/>
          <p:nvPr/>
        </p:nvGrpSpPr>
        <p:grpSpPr>
          <a:xfrm>
            <a:off x="7248525" y="1607217"/>
            <a:ext cx="4594731" cy="3654702"/>
            <a:chOff x="7254875" y="1184088"/>
            <a:chExt cx="4594731" cy="754377"/>
          </a:xfrm>
        </p:grpSpPr>
        <p:sp>
          <p:nvSpPr>
            <p:cNvPr id="13" name="iŝ1îḋe">
              <a:extLst>
                <a:ext uri="{FF2B5EF4-FFF2-40B4-BE49-F238E27FC236}">
                  <a16:creationId xmlns:a16="http://schemas.microsoft.com/office/drawing/2014/main" id="{6BC7E296-2B28-4FEC-9B42-DE4A47274F1D}"/>
                </a:ext>
              </a:extLst>
            </p:cNvPr>
            <p:cNvSpPr txBox="1"/>
            <p:nvPr/>
          </p:nvSpPr>
          <p:spPr>
            <a:xfrm>
              <a:off x="7376979" y="1512480"/>
              <a:ext cx="4472627" cy="95294"/>
            </a:xfrm>
            <a:prstGeom prst="rect">
              <a:avLst/>
            </a:prstGeom>
            <a:noFill/>
          </p:spPr>
          <p:txBody>
            <a:bodyPr wrap="square" rtlCol="0">
              <a:spAutoFit/>
            </a:bodyPr>
            <a:lstStyle/>
            <a:p>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用法介绍</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14" name="îŝļîḋé">
              <a:extLst>
                <a:ext uri="{FF2B5EF4-FFF2-40B4-BE49-F238E27FC236}">
                  <a16:creationId xmlns:a16="http://schemas.microsoft.com/office/drawing/2014/main" id="{80662A02-F17B-4760-AF59-93F6E3D95940}"/>
                </a:ext>
              </a:extLst>
            </p:cNvPr>
            <p:cNvSpPr/>
            <p:nvPr/>
          </p:nvSpPr>
          <p:spPr>
            <a:xfrm flipH="1">
              <a:off x="7254875" y="1184088"/>
              <a:ext cx="122104" cy="754377"/>
            </a:xfrm>
            <a:prstGeom prst="roundRect">
              <a:avLst>
                <a:gd name="adj" fmla="val 44900"/>
              </a:avLst>
            </a:prstGeom>
            <a:gradFill>
              <a:gsLst>
                <a:gs pos="0">
                  <a:schemeClr val="accent6">
                    <a:lumMod val="60000"/>
                    <a:lumOff val="40000"/>
                  </a:schemeClr>
                </a:gs>
                <a:gs pos="60000">
                  <a:schemeClr val="accent6"/>
                </a:gs>
              </a:gsLst>
              <a:lin ang="2700000" scaled="0"/>
            </a:gradFill>
            <a:ln w="57150" cap="rnd">
              <a:noFill/>
              <a:prstDash val="solid"/>
              <a:round/>
            </a:ln>
            <a:effectLst>
              <a:outerShdw blurRad="50800" dist="50800" dir="5400000" algn="c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3765"/>
              <a:endParaRPr lang="zh-CN" altLang="en-US" sz="1400" b="1" dirty="0">
                <a:solidFill>
                  <a:schemeClr val="bg1"/>
                </a:solidFill>
                <a:latin typeface="Segoe UI Italic" panose="020B0502040204090203" pitchFamily="34" charset="0"/>
                <a:ea typeface="楷体" panose="02010609060101010101" pitchFamily="49" charset="-122"/>
                <a:sym typeface="Segoe UI Italic" panose="020B0502040204090203" pitchFamily="34" charset="0"/>
              </a:endParaRPr>
            </a:p>
          </p:txBody>
        </p:sp>
      </p:grpSp>
      <p:pic>
        <p:nvPicPr>
          <p:cNvPr id="7" name="图片 6">
            <a:extLst>
              <a:ext uri="{FF2B5EF4-FFF2-40B4-BE49-F238E27FC236}">
                <a16:creationId xmlns:a16="http://schemas.microsoft.com/office/drawing/2014/main" id="{EFB241AA-869C-42C4-B032-61C3C5EBBFB5}"/>
              </a:ext>
            </a:extLst>
          </p:cNvPr>
          <p:cNvPicPr>
            <a:picLocks noChangeAspect="1"/>
          </p:cNvPicPr>
          <p:nvPr/>
        </p:nvPicPr>
        <p:blipFill>
          <a:blip r:embed="rId4"/>
          <a:stretch>
            <a:fillRect/>
          </a:stretch>
        </p:blipFill>
        <p:spPr>
          <a:xfrm>
            <a:off x="-539" y="1340609"/>
            <a:ext cx="7176829" cy="3921310"/>
          </a:xfrm>
          <a:prstGeom prst="rect">
            <a:avLst/>
          </a:prstGeom>
        </p:spPr>
      </p:pic>
    </p:spTree>
    <p:custDataLst>
      <p:tags r:id="rId1"/>
    </p:custDataLst>
    <p:extLst>
      <p:ext uri="{BB962C8B-B14F-4D97-AF65-F5344CB8AC3E}">
        <p14:creationId xmlns:p14="http://schemas.microsoft.com/office/powerpoint/2010/main" val="29941345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a:extLst>
              <a:ext uri="{FF2B5EF4-FFF2-40B4-BE49-F238E27FC236}">
                <a16:creationId xmlns:a16="http://schemas.microsoft.com/office/drawing/2014/main" id="{61B78963-8D5A-4709-A729-FA8BBD81CE40}"/>
              </a:ext>
            </a:extLst>
          </p:cNvPr>
          <p:cNvSpPr>
            <a:spLocks noGrp="1"/>
          </p:cNvSpPr>
          <p:nvPr>
            <p:ph type="ftr" sz="quarter" idx="11"/>
          </p:nvPr>
        </p:nvSpPr>
        <p:spPr>
          <a:xfrm>
            <a:off x="5329044" y="6546949"/>
            <a:ext cx="2002118" cy="249333"/>
          </a:xfrm>
        </p:spPr>
        <p:txBody>
          <a:bodyPr/>
          <a:lstStyle/>
          <a:p>
            <a:pPr>
              <a:defRPr/>
            </a:pPr>
            <a:r>
              <a:rPr lang="en-US" altLang="zh-CN"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rPr>
              <a:t>Made by </a:t>
            </a:r>
            <a:r>
              <a:rPr lang="en-US" altLang="zh-CN" dirty="0" err="1">
                <a:solidFill>
                  <a:schemeClr val="tx1"/>
                </a:solidFill>
                <a:latin typeface="Segoe UI Italic" panose="020B0502040204090203" pitchFamily="34" charset="0"/>
                <a:ea typeface="楷体" panose="02010609060101010101" pitchFamily="49" charset="-122"/>
                <a:sym typeface="Segoe UI Italic" panose="020B0502040204090203" pitchFamily="34" charset="0"/>
              </a:rPr>
              <a:t>Kiny</a:t>
            </a:r>
            <a:endParaRPr lang="zh-CN" altLang="en-US"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endParaRPr>
          </a:p>
        </p:txBody>
      </p:sp>
      <p:cxnSp>
        <p:nvCxnSpPr>
          <p:cNvPr id="3" name="直接连接符 2">
            <a:extLst>
              <a:ext uri="{FF2B5EF4-FFF2-40B4-BE49-F238E27FC236}">
                <a16:creationId xmlns:a16="http://schemas.microsoft.com/office/drawing/2014/main" id="{3149501B-9F0D-425D-B0B9-FF8E9557972E}"/>
              </a:ext>
            </a:extLst>
          </p:cNvPr>
          <p:cNvCxnSpPr>
            <a:cxnSpLocks/>
          </p:cNvCxnSpPr>
          <p:nvPr/>
        </p:nvCxnSpPr>
        <p:spPr>
          <a:xfrm>
            <a:off x="0" y="640976"/>
            <a:ext cx="12192000"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4" name="图片 3">
            <a:extLst>
              <a:ext uri="{FF2B5EF4-FFF2-40B4-BE49-F238E27FC236}">
                <a16:creationId xmlns:a16="http://schemas.microsoft.com/office/drawing/2014/main" id="{2CA8298E-EBBA-4FDB-920D-BBE0F1F232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0838" y="6387559"/>
            <a:ext cx="468206" cy="468206"/>
          </a:xfrm>
          <a:prstGeom prst="rect">
            <a:avLst/>
          </a:prstGeom>
        </p:spPr>
      </p:pic>
      <p:sp>
        <p:nvSpPr>
          <p:cNvPr id="6" name="îŝḷîḓe">
            <a:extLst>
              <a:ext uri="{FF2B5EF4-FFF2-40B4-BE49-F238E27FC236}">
                <a16:creationId xmlns:a16="http://schemas.microsoft.com/office/drawing/2014/main" id="{DD5EDFC5-FFFD-46AF-AACE-C4D2A3F1FB76}"/>
              </a:ext>
            </a:extLst>
          </p:cNvPr>
          <p:cNvSpPr txBox="1"/>
          <p:nvPr/>
        </p:nvSpPr>
        <p:spPr>
          <a:xfrm>
            <a:off x="0" y="57150"/>
            <a:ext cx="2971800" cy="482004"/>
          </a:xfrm>
          <a:prstGeom prst="roundRect">
            <a:avLst>
              <a:gd name="adj" fmla="val 50000"/>
            </a:avLst>
          </a:prstGeom>
          <a:solidFill>
            <a:schemeClr val="accent4">
              <a:lumMod val="20000"/>
              <a:lumOff val="80000"/>
            </a:schemeClr>
          </a:solidFill>
          <a:ln w="12700" cap="flat">
            <a:noFill/>
            <a:prstDash val="solid"/>
            <a:miter/>
          </a:ln>
          <a:effectLst>
            <a:outerShdw blurRad="127000" dist="63500" dir="2700000" algn="tl" rotWithShape="0">
              <a:schemeClr val="accent4">
                <a:alpha val="40000"/>
              </a:schemeClr>
            </a:outerShdw>
          </a:effectLst>
        </p:spPr>
        <p:txBody>
          <a:bodyPr rtlCol="0" anchor="ctr"/>
          <a:lstStyle>
            <a:defPPr>
              <a:defRPr lang="zh-CN"/>
            </a:defPPr>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具体程序介绍：</a:t>
            </a:r>
            <a:r>
              <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TIMCPOT</a:t>
            </a:r>
          </a:p>
        </p:txBody>
      </p:sp>
      <p:grpSp>
        <p:nvGrpSpPr>
          <p:cNvPr id="12" name="í$lídè">
            <a:extLst>
              <a:ext uri="{FF2B5EF4-FFF2-40B4-BE49-F238E27FC236}">
                <a16:creationId xmlns:a16="http://schemas.microsoft.com/office/drawing/2014/main" id="{987959B9-AC60-435F-8DF1-02058C235BE3}"/>
              </a:ext>
            </a:extLst>
          </p:cNvPr>
          <p:cNvGrpSpPr/>
          <p:nvPr/>
        </p:nvGrpSpPr>
        <p:grpSpPr>
          <a:xfrm>
            <a:off x="7248525" y="1607217"/>
            <a:ext cx="4594731" cy="3654702"/>
            <a:chOff x="7254875" y="1184088"/>
            <a:chExt cx="4594731" cy="754377"/>
          </a:xfrm>
        </p:grpSpPr>
        <p:sp>
          <p:nvSpPr>
            <p:cNvPr id="13" name="iŝ1îḋe">
              <a:extLst>
                <a:ext uri="{FF2B5EF4-FFF2-40B4-BE49-F238E27FC236}">
                  <a16:creationId xmlns:a16="http://schemas.microsoft.com/office/drawing/2014/main" id="{6BC7E296-2B28-4FEC-9B42-DE4A47274F1D}"/>
                </a:ext>
              </a:extLst>
            </p:cNvPr>
            <p:cNvSpPr txBox="1"/>
            <p:nvPr/>
          </p:nvSpPr>
          <p:spPr>
            <a:xfrm>
              <a:off x="7376979" y="1283776"/>
              <a:ext cx="4472627" cy="565408"/>
            </a:xfrm>
            <a:prstGeom prst="rect">
              <a:avLst/>
            </a:prstGeom>
            <a:noFill/>
          </p:spPr>
          <p:txBody>
            <a:bodyPr wrap="square" rtlCol="0">
              <a:spAutoFit/>
            </a:bodyPr>
            <a:lstStyle/>
            <a:p>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使用例子：</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a:p>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引入了多重信息：包络图与频率来帮忙判定初动时刻。</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a:p>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两个图中都有多种不同颜色的线，其中二图走时线中三种不同颜色分别代表选用</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T</a:t>
              </a:r>
              <a:r>
                <a:rPr lang="en-US" altLang="zh-CN" sz="1600" b="1" dirty="0">
                  <a:latin typeface="Segoe UI Italic" panose="020B0502040204090203" pitchFamily="34" charset="0"/>
                  <a:ea typeface="楷体" panose="02010609060101010101" pitchFamily="49" charset="-122"/>
                  <a:sym typeface="Segoe UI Italic" panose="020B0502040204090203" pitchFamily="34" charset="0"/>
                </a:rPr>
                <a:t>1</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T</a:t>
              </a:r>
              <a:r>
                <a:rPr lang="en-US" altLang="zh-CN" sz="1600" b="1" dirty="0">
                  <a:latin typeface="Segoe UI Italic" panose="020B0502040204090203" pitchFamily="34" charset="0"/>
                  <a:ea typeface="楷体" panose="02010609060101010101" pitchFamily="49" charset="-122"/>
                  <a:sym typeface="Segoe UI Italic" panose="020B0502040204090203" pitchFamily="34" charset="0"/>
                </a:rPr>
                <a:t>2</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或</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T</a:t>
              </a:r>
              <a:r>
                <a:rPr lang="en-US" altLang="zh-CN" sz="1600" b="1" dirty="0">
                  <a:latin typeface="Segoe UI Italic" panose="020B0502040204090203" pitchFamily="34" charset="0"/>
                  <a:ea typeface="楷体" panose="02010609060101010101" pitchFamily="49" charset="-122"/>
                  <a:sym typeface="Segoe UI Italic" panose="020B0502040204090203" pitchFamily="34" charset="0"/>
                </a:rPr>
                <a:t>3</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作为初动所画出的到时线。</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14" name="îŝļîḋé">
              <a:extLst>
                <a:ext uri="{FF2B5EF4-FFF2-40B4-BE49-F238E27FC236}">
                  <a16:creationId xmlns:a16="http://schemas.microsoft.com/office/drawing/2014/main" id="{80662A02-F17B-4760-AF59-93F6E3D95940}"/>
                </a:ext>
              </a:extLst>
            </p:cNvPr>
            <p:cNvSpPr/>
            <p:nvPr/>
          </p:nvSpPr>
          <p:spPr>
            <a:xfrm flipH="1">
              <a:off x="7254875" y="1184088"/>
              <a:ext cx="122104" cy="754377"/>
            </a:xfrm>
            <a:prstGeom prst="roundRect">
              <a:avLst>
                <a:gd name="adj" fmla="val 44900"/>
              </a:avLst>
            </a:prstGeom>
            <a:gradFill>
              <a:gsLst>
                <a:gs pos="0">
                  <a:schemeClr val="accent6">
                    <a:lumMod val="60000"/>
                    <a:lumOff val="40000"/>
                  </a:schemeClr>
                </a:gs>
                <a:gs pos="60000">
                  <a:schemeClr val="accent6"/>
                </a:gs>
              </a:gsLst>
              <a:lin ang="2700000" scaled="0"/>
            </a:gradFill>
            <a:ln w="57150" cap="rnd">
              <a:noFill/>
              <a:prstDash val="solid"/>
              <a:round/>
            </a:ln>
            <a:effectLst>
              <a:outerShdw blurRad="50800" dist="50800" dir="5400000" algn="c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3765"/>
              <a:endParaRPr lang="zh-CN" altLang="en-US" sz="1400" b="1" dirty="0">
                <a:solidFill>
                  <a:schemeClr val="bg1"/>
                </a:solidFill>
                <a:latin typeface="Segoe UI Italic" panose="020B0502040204090203" pitchFamily="34" charset="0"/>
                <a:ea typeface="楷体" panose="02010609060101010101" pitchFamily="49" charset="-122"/>
                <a:sym typeface="Segoe UI Italic" panose="020B0502040204090203" pitchFamily="34" charset="0"/>
              </a:endParaRPr>
            </a:p>
          </p:txBody>
        </p:sp>
      </p:grpSp>
      <p:pic>
        <p:nvPicPr>
          <p:cNvPr id="7" name="图片 6">
            <a:extLst>
              <a:ext uri="{FF2B5EF4-FFF2-40B4-BE49-F238E27FC236}">
                <a16:creationId xmlns:a16="http://schemas.microsoft.com/office/drawing/2014/main" id="{F7B8C849-6DB2-4E91-A73E-A1787DA785D7}"/>
              </a:ext>
            </a:extLst>
          </p:cNvPr>
          <p:cNvPicPr>
            <a:picLocks noChangeAspect="1"/>
          </p:cNvPicPr>
          <p:nvPr/>
        </p:nvPicPr>
        <p:blipFill>
          <a:blip r:embed="rId4"/>
          <a:stretch>
            <a:fillRect/>
          </a:stretch>
        </p:blipFill>
        <p:spPr>
          <a:xfrm>
            <a:off x="129759" y="1440291"/>
            <a:ext cx="6969392" cy="3988564"/>
          </a:xfrm>
          <a:prstGeom prst="rect">
            <a:avLst/>
          </a:prstGeom>
        </p:spPr>
      </p:pic>
    </p:spTree>
    <p:custDataLst>
      <p:tags r:id="rId1"/>
    </p:custDataLst>
    <p:extLst>
      <p:ext uri="{BB962C8B-B14F-4D97-AF65-F5344CB8AC3E}">
        <p14:creationId xmlns:p14="http://schemas.microsoft.com/office/powerpoint/2010/main" val="17964452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a:extLst>
              <a:ext uri="{FF2B5EF4-FFF2-40B4-BE49-F238E27FC236}">
                <a16:creationId xmlns:a16="http://schemas.microsoft.com/office/drawing/2014/main" id="{61B78963-8D5A-4709-A729-FA8BBD81CE40}"/>
              </a:ext>
            </a:extLst>
          </p:cNvPr>
          <p:cNvSpPr>
            <a:spLocks noGrp="1"/>
          </p:cNvSpPr>
          <p:nvPr>
            <p:ph type="ftr" sz="quarter" idx="11"/>
          </p:nvPr>
        </p:nvSpPr>
        <p:spPr>
          <a:xfrm>
            <a:off x="5329044" y="6546949"/>
            <a:ext cx="2002118" cy="249333"/>
          </a:xfrm>
        </p:spPr>
        <p:txBody>
          <a:bodyPr/>
          <a:lstStyle/>
          <a:p>
            <a:pPr>
              <a:defRPr/>
            </a:pPr>
            <a:r>
              <a:rPr lang="en-US" altLang="zh-CN"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rPr>
              <a:t>Made by </a:t>
            </a:r>
            <a:r>
              <a:rPr lang="en-US" altLang="zh-CN" dirty="0" err="1">
                <a:solidFill>
                  <a:schemeClr val="tx1"/>
                </a:solidFill>
                <a:latin typeface="Segoe UI Italic" panose="020B0502040204090203" pitchFamily="34" charset="0"/>
                <a:ea typeface="楷体" panose="02010609060101010101" pitchFamily="49" charset="-122"/>
                <a:sym typeface="Segoe UI Italic" panose="020B0502040204090203" pitchFamily="34" charset="0"/>
              </a:rPr>
              <a:t>Kiny</a:t>
            </a:r>
            <a:endParaRPr lang="zh-CN" altLang="en-US"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endParaRPr>
          </a:p>
        </p:txBody>
      </p:sp>
      <p:cxnSp>
        <p:nvCxnSpPr>
          <p:cNvPr id="3" name="直接连接符 2">
            <a:extLst>
              <a:ext uri="{FF2B5EF4-FFF2-40B4-BE49-F238E27FC236}">
                <a16:creationId xmlns:a16="http://schemas.microsoft.com/office/drawing/2014/main" id="{3149501B-9F0D-425D-B0B9-FF8E9557972E}"/>
              </a:ext>
            </a:extLst>
          </p:cNvPr>
          <p:cNvCxnSpPr>
            <a:cxnSpLocks/>
          </p:cNvCxnSpPr>
          <p:nvPr/>
        </p:nvCxnSpPr>
        <p:spPr>
          <a:xfrm>
            <a:off x="0" y="640976"/>
            <a:ext cx="12192000"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4" name="图片 3">
            <a:extLst>
              <a:ext uri="{FF2B5EF4-FFF2-40B4-BE49-F238E27FC236}">
                <a16:creationId xmlns:a16="http://schemas.microsoft.com/office/drawing/2014/main" id="{2CA8298E-EBBA-4FDB-920D-BBE0F1F232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0838" y="6387559"/>
            <a:ext cx="468206" cy="468206"/>
          </a:xfrm>
          <a:prstGeom prst="rect">
            <a:avLst/>
          </a:prstGeom>
        </p:spPr>
      </p:pic>
      <p:sp>
        <p:nvSpPr>
          <p:cNvPr id="6" name="îŝḷîḓe">
            <a:extLst>
              <a:ext uri="{FF2B5EF4-FFF2-40B4-BE49-F238E27FC236}">
                <a16:creationId xmlns:a16="http://schemas.microsoft.com/office/drawing/2014/main" id="{DD5EDFC5-FFFD-46AF-AACE-C4D2A3F1FB76}"/>
              </a:ext>
            </a:extLst>
          </p:cNvPr>
          <p:cNvSpPr txBox="1"/>
          <p:nvPr/>
        </p:nvSpPr>
        <p:spPr>
          <a:xfrm>
            <a:off x="0" y="57150"/>
            <a:ext cx="6642100" cy="482004"/>
          </a:xfrm>
          <a:prstGeom prst="roundRect">
            <a:avLst>
              <a:gd name="adj" fmla="val 50000"/>
            </a:avLst>
          </a:prstGeom>
          <a:solidFill>
            <a:schemeClr val="accent4">
              <a:lumMod val="20000"/>
              <a:lumOff val="80000"/>
            </a:schemeClr>
          </a:solidFill>
          <a:ln w="12700" cap="flat">
            <a:noFill/>
            <a:prstDash val="solid"/>
            <a:miter/>
          </a:ln>
          <a:effectLst>
            <a:outerShdw blurRad="127000" dist="63500" dir="2700000" algn="tl" rotWithShape="0">
              <a:schemeClr val="accent4">
                <a:alpha val="40000"/>
              </a:schemeClr>
            </a:outerShdw>
          </a:effectLst>
        </p:spPr>
        <p:txBody>
          <a:bodyPr rtlCol="0" anchor="ctr"/>
          <a:lstStyle>
            <a:defPPr>
              <a:defRPr lang="zh-CN"/>
            </a:defPPr>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具体程序介绍：深度学习在震相检测、编目与面波反演的应用</a:t>
            </a:r>
            <a:endPar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endParaRPr>
          </a:p>
        </p:txBody>
      </p:sp>
      <p:grpSp>
        <p:nvGrpSpPr>
          <p:cNvPr id="12" name="í$lídè">
            <a:extLst>
              <a:ext uri="{FF2B5EF4-FFF2-40B4-BE49-F238E27FC236}">
                <a16:creationId xmlns:a16="http://schemas.microsoft.com/office/drawing/2014/main" id="{987959B9-AC60-435F-8DF1-02058C235BE3}"/>
              </a:ext>
            </a:extLst>
          </p:cNvPr>
          <p:cNvGrpSpPr/>
          <p:nvPr/>
        </p:nvGrpSpPr>
        <p:grpSpPr>
          <a:xfrm>
            <a:off x="7248525" y="1607217"/>
            <a:ext cx="4333370" cy="3654702"/>
            <a:chOff x="7254875" y="1184088"/>
            <a:chExt cx="4333370" cy="754377"/>
          </a:xfrm>
        </p:grpSpPr>
        <p:sp>
          <p:nvSpPr>
            <p:cNvPr id="13" name="iŝ1îḋe">
              <a:extLst>
                <a:ext uri="{FF2B5EF4-FFF2-40B4-BE49-F238E27FC236}">
                  <a16:creationId xmlns:a16="http://schemas.microsoft.com/office/drawing/2014/main" id="{6BC7E296-2B28-4FEC-9B42-DE4A47274F1D}"/>
                </a:ext>
              </a:extLst>
            </p:cNvPr>
            <p:cNvSpPr txBox="1"/>
            <p:nvPr/>
          </p:nvSpPr>
          <p:spPr>
            <a:xfrm>
              <a:off x="7459023" y="1512480"/>
              <a:ext cx="4129222" cy="171528"/>
            </a:xfrm>
            <a:prstGeom prst="rect">
              <a:avLst/>
            </a:prstGeom>
            <a:noFill/>
          </p:spPr>
          <p:txBody>
            <a:bodyPr wrap="square" rtlCol="0">
              <a:spAutoFit/>
            </a:bodyPr>
            <a:lstStyle/>
            <a:p>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地震学算法与程序培训班</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8</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月</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1</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号下午</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4</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点到</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6</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点的报告</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14" name="îŝļîḋé">
              <a:extLst>
                <a:ext uri="{FF2B5EF4-FFF2-40B4-BE49-F238E27FC236}">
                  <a16:creationId xmlns:a16="http://schemas.microsoft.com/office/drawing/2014/main" id="{80662A02-F17B-4760-AF59-93F6E3D95940}"/>
                </a:ext>
              </a:extLst>
            </p:cNvPr>
            <p:cNvSpPr/>
            <p:nvPr/>
          </p:nvSpPr>
          <p:spPr>
            <a:xfrm flipH="1">
              <a:off x="7254875" y="1184088"/>
              <a:ext cx="122104" cy="754377"/>
            </a:xfrm>
            <a:prstGeom prst="roundRect">
              <a:avLst>
                <a:gd name="adj" fmla="val 44900"/>
              </a:avLst>
            </a:prstGeom>
            <a:gradFill>
              <a:gsLst>
                <a:gs pos="0">
                  <a:schemeClr val="accent6">
                    <a:lumMod val="60000"/>
                    <a:lumOff val="40000"/>
                  </a:schemeClr>
                </a:gs>
                <a:gs pos="60000">
                  <a:schemeClr val="accent6"/>
                </a:gs>
              </a:gsLst>
              <a:lin ang="2700000" scaled="0"/>
            </a:gradFill>
            <a:ln w="57150" cap="rnd">
              <a:noFill/>
              <a:prstDash val="solid"/>
              <a:round/>
            </a:ln>
            <a:effectLst>
              <a:outerShdw blurRad="50800" dist="50800" dir="5400000" algn="c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3765"/>
              <a:endParaRPr lang="zh-CN" altLang="en-US" sz="1400" b="1" dirty="0">
                <a:solidFill>
                  <a:schemeClr val="bg1"/>
                </a:solidFill>
                <a:latin typeface="Segoe UI Italic" panose="020B0502040204090203" pitchFamily="34" charset="0"/>
                <a:ea typeface="楷体" panose="02010609060101010101" pitchFamily="49" charset="-122"/>
                <a:sym typeface="Segoe UI Italic" panose="020B0502040204090203" pitchFamily="34" charset="0"/>
              </a:endParaRPr>
            </a:p>
          </p:txBody>
        </p:sp>
      </p:grpSp>
      <p:pic>
        <p:nvPicPr>
          <p:cNvPr id="2" name="图片 1">
            <a:extLst>
              <a:ext uri="{FF2B5EF4-FFF2-40B4-BE49-F238E27FC236}">
                <a16:creationId xmlns:a16="http://schemas.microsoft.com/office/drawing/2014/main" id="{EC902072-1F81-40D6-A26C-A8048384D8FA}"/>
              </a:ext>
            </a:extLst>
          </p:cNvPr>
          <p:cNvPicPr>
            <a:picLocks noChangeAspect="1"/>
          </p:cNvPicPr>
          <p:nvPr/>
        </p:nvPicPr>
        <p:blipFill>
          <a:blip r:embed="rId4"/>
          <a:stretch>
            <a:fillRect/>
          </a:stretch>
        </p:blipFill>
        <p:spPr>
          <a:xfrm>
            <a:off x="1765300" y="1053323"/>
            <a:ext cx="4876800" cy="4762500"/>
          </a:xfrm>
          <a:prstGeom prst="rect">
            <a:avLst/>
          </a:prstGeom>
        </p:spPr>
      </p:pic>
    </p:spTree>
    <p:custDataLst>
      <p:tags r:id="rId1"/>
    </p:custDataLst>
    <p:extLst>
      <p:ext uri="{BB962C8B-B14F-4D97-AF65-F5344CB8AC3E}">
        <p14:creationId xmlns:p14="http://schemas.microsoft.com/office/powerpoint/2010/main" val="38887328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a:extLst>
              <a:ext uri="{FF2B5EF4-FFF2-40B4-BE49-F238E27FC236}">
                <a16:creationId xmlns:a16="http://schemas.microsoft.com/office/drawing/2014/main" id="{61B78963-8D5A-4709-A729-FA8BBD81CE40}"/>
              </a:ext>
            </a:extLst>
          </p:cNvPr>
          <p:cNvSpPr>
            <a:spLocks noGrp="1"/>
          </p:cNvSpPr>
          <p:nvPr>
            <p:ph type="ftr" sz="quarter" idx="11"/>
          </p:nvPr>
        </p:nvSpPr>
        <p:spPr>
          <a:xfrm>
            <a:off x="5329044" y="6546949"/>
            <a:ext cx="2002118" cy="249333"/>
          </a:xfrm>
        </p:spPr>
        <p:txBody>
          <a:bodyPr/>
          <a:lstStyle/>
          <a:p>
            <a:pPr>
              <a:defRPr/>
            </a:pPr>
            <a:r>
              <a:rPr lang="en-US" altLang="zh-CN"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rPr>
              <a:t>Made by </a:t>
            </a:r>
            <a:r>
              <a:rPr lang="en-US" altLang="zh-CN" dirty="0" err="1">
                <a:solidFill>
                  <a:schemeClr val="tx1"/>
                </a:solidFill>
                <a:latin typeface="Segoe UI Italic" panose="020B0502040204090203" pitchFamily="34" charset="0"/>
                <a:ea typeface="楷体" panose="02010609060101010101" pitchFamily="49" charset="-122"/>
                <a:sym typeface="Segoe UI Italic" panose="020B0502040204090203" pitchFamily="34" charset="0"/>
              </a:rPr>
              <a:t>Kiny</a:t>
            </a:r>
            <a:endParaRPr lang="zh-CN" altLang="en-US"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endParaRPr>
          </a:p>
        </p:txBody>
      </p:sp>
      <p:cxnSp>
        <p:nvCxnSpPr>
          <p:cNvPr id="3" name="直接连接符 2">
            <a:extLst>
              <a:ext uri="{FF2B5EF4-FFF2-40B4-BE49-F238E27FC236}">
                <a16:creationId xmlns:a16="http://schemas.microsoft.com/office/drawing/2014/main" id="{3149501B-9F0D-425D-B0B9-FF8E9557972E}"/>
              </a:ext>
            </a:extLst>
          </p:cNvPr>
          <p:cNvCxnSpPr>
            <a:cxnSpLocks/>
          </p:cNvCxnSpPr>
          <p:nvPr/>
        </p:nvCxnSpPr>
        <p:spPr>
          <a:xfrm>
            <a:off x="0" y="640976"/>
            <a:ext cx="12192000"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4" name="图片 3">
            <a:extLst>
              <a:ext uri="{FF2B5EF4-FFF2-40B4-BE49-F238E27FC236}">
                <a16:creationId xmlns:a16="http://schemas.microsoft.com/office/drawing/2014/main" id="{2CA8298E-EBBA-4FDB-920D-BBE0F1F232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0838" y="6387559"/>
            <a:ext cx="468206" cy="468206"/>
          </a:xfrm>
          <a:prstGeom prst="rect">
            <a:avLst/>
          </a:prstGeom>
        </p:spPr>
      </p:pic>
      <p:sp>
        <p:nvSpPr>
          <p:cNvPr id="6" name="îŝḷîḓe">
            <a:extLst>
              <a:ext uri="{FF2B5EF4-FFF2-40B4-BE49-F238E27FC236}">
                <a16:creationId xmlns:a16="http://schemas.microsoft.com/office/drawing/2014/main" id="{DD5EDFC5-FFFD-46AF-AACE-C4D2A3F1FB76}"/>
              </a:ext>
            </a:extLst>
          </p:cNvPr>
          <p:cNvSpPr txBox="1"/>
          <p:nvPr/>
        </p:nvSpPr>
        <p:spPr>
          <a:xfrm>
            <a:off x="0" y="57150"/>
            <a:ext cx="6642100" cy="482004"/>
          </a:xfrm>
          <a:prstGeom prst="roundRect">
            <a:avLst>
              <a:gd name="adj" fmla="val 50000"/>
            </a:avLst>
          </a:prstGeom>
          <a:solidFill>
            <a:schemeClr val="accent4">
              <a:lumMod val="20000"/>
              <a:lumOff val="80000"/>
            </a:schemeClr>
          </a:solidFill>
          <a:ln w="12700" cap="flat">
            <a:noFill/>
            <a:prstDash val="solid"/>
            <a:miter/>
          </a:ln>
          <a:effectLst>
            <a:outerShdw blurRad="127000" dist="63500" dir="2700000" algn="tl" rotWithShape="0">
              <a:schemeClr val="accent4">
                <a:alpha val="40000"/>
              </a:schemeClr>
            </a:outerShdw>
          </a:effectLst>
        </p:spPr>
        <p:txBody>
          <a:bodyPr rtlCol="0" anchor="ctr"/>
          <a:lstStyle>
            <a:defPPr>
              <a:defRPr lang="zh-CN"/>
            </a:defPPr>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具体程序介绍：深度学习在震相检测、编目与面波反演的应用</a:t>
            </a:r>
            <a:endPar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endParaRPr>
          </a:p>
        </p:txBody>
      </p:sp>
      <p:grpSp>
        <p:nvGrpSpPr>
          <p:cNvPr id="12" name="í$lídè">
            <a:extLst>
              <a:ext uri="{FF2B5EF4-FFF2-40B4-BE49-F238E27FC236}">
                <a16:creationId xmlns:a16="http://schemas.microsoft.com/office/drawing/2014/main" id="{987959B9-AC60-435F-8DF1-02058C235BE3}"/>
              </a:ext>
            </a:extLst>
          </p:cNvPr>
          <p:cNvGrpSpPr/>
          <p:nvPr/>
        </p:nvGrpSpPr>
        <p:grpSpPr>
          <a:xfrm>
            <a:off x="7248525" y="1607217"/>
            <a:ext cx="4358770" cy="3654702"/>
            <a:chOff x="7254875" y="1184088"/>
            <a:chExt cx="4358770" cy="754377"/>
          </a:xfrm>
        </p:grpSpPr>
        <p:sp>
          <p:nvSpPr>
            <p:cNvPr id="13" name="iŝ1îḋe">
              <a:extLst>
                <a:ext uri="{FF2B5EF4-FFF2-40B4-BE49-F238E27FC236}">
                  <a16:creationId xmlns:a16="http://schemas.microsoft.com/office/drawing/2014/main" id="{6BC7E296-2B28-4FEC-9B42-DE4A47274F1D}"/>
                </a:ext>
              </a:extLst>
            </p:cNvPr>
            <p:cNvSpPr txBox="1"/>
            <p:nvPr/>
          </p:nvSpPr>
          <p:spPr>
            <a:xfrm>
              <a:off x="7484423" y="1474363"/>
              <a:ext cx="4129222" cy="171528"/>
            </a:xfrm>
            <a:prstGeom prst="rect">
              <a:avLst/>
            </a:prstGeom>
            <a:noFill/>
          </p:spPr>
          <p:txBody>
            <a:bodyPr wrap="square" rtlCol="0">
              <a:spAutoFit/>
            </a:bodyPr>
            <a:lstStyle/>
            <a:p>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本次介绍的程序均已开源，可在</a:t>
              </a:r>
              <a:r>
                <a:rPr lang="en-US" altLang="zh-CN" sz="2400" b="1" dirty="0" err="1">
                  <a:latin typeface="Segoe UI Italic" panose="020B0502040204090203" pitchFamily="34" charset="0"/>
                  <a:ea typeface="楷体" panose="02010609060101010101" pitchFamily="49" charset="-122"/>
                  <a:sym typeface="Segoe UI Italic" panose="020B0502040204090203" pitchFamily="34" charset="0"/>
                </a:rPr>
                <a:t>github</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上下载</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14" name="îŝļîḋé">
              <a:extLst>
                <a:ext uri="{FF2B5EF4-FFF2-40B4-BE49-F238E27FC236}">
                  <a16:creationId xmlns:a16="http://schemas.microsoft.com/office/drawing/2014/main" id="{80662A02-F17B-4760-AF59-93F6E3D95940}"/>
                </a:ext>
              </a:extLst>
            </p:cNvPr>
            <p:cNvSpPr/>
            <p:nvPr/>
          </p:nvSpPr>
          <p:spPr>
            <a:xfrm flipH="1">
              <a:off x="7254875" y="1184088"/>
              <a:ext cx="122104" cy="754377"/>
            </a:xfrm>
            <a:prstGeom prst="roundRect">
              <a:avLst>
                <a:gd name="adj" fmla="val 44900"/>
              </a:avLst>
            </a:prstGeom>
            <a:gradFill>
              <a:gsLst>
                <a:gs pos="0">
                  <a:schemeClr val="accent6">
                    <a:lumMod val="60000"/>
                    <a:lumOff val="40000"/>
                  </a:schemeClr>
                </a:gs>
                <a:gs pos="60000">
                  <a:schemeClr val="accent6"/>
                </a:gs>
              </a:gsLst>
              <a:lin ang="2700000" scaled="0"/>
            </a:gradFill>
            <a:ln w="57150" cap="rnd">
              <a:noFill/>
              <a:prstDash val="solid"/>
              <a:round/>
            </a:ln>
            <a:effectLst>
              <a:outerShdw blurRad="50800" dist="50800" dir="5400000" algn="c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3765"/>
              <a:endParaRPr lang="zh-CN" altLang="en-US" sz="1400" b="1" dirty="0">
                <a:solidFill>
                  <a:schemeClr val="bg1"/>
                </a:solidFill>
                <a:latin typeface="Segoe UI Italic" panose="020B0502040204090203" pitchFamily="34" charset="0"/>
                <a:ea typeface="楷体" panose="02010609060101010101" pitchFamily="49" charset="-122"/>
                <a:sym typeface="Segoe UI Italic" panose="020B0502040204090203" pitchFamily="34" charset="0"/>
              </a:endParaRPr>
            </a:p>
          </p:txBody>
        </p:sp>
      </p:grpSp>
      <p:pic>
        <p:nvPicPr>
          <p:cNvPr id="7" name="图片 6">
            <a:extLst>
              <a:ext uri="{FF2B5EF4-FFF2-40B4-BE49-F238E27FC236}">
                <a16:creationId xmlns:a16="http://schemas.microsoft.com/office/drawing/2014/main" id="{0EC49C4B-29B3-4417-B742-7123E847B51D}"/>
              </a:ext>
            </a:extLst>
          </p:cNvPr>
          <p:cNvPicPr>
            <a:picLocks noChangeAspect="1"/>
          </p:cNvPicPr>
          <p:nvPr/>
        </p:nvPicPr>
        <p:blipFill>
          <a:blip r:embed="rId4"/>
          <a:stretch>
            <a:fillRect/>
          </a:stretch>
        </p:blipFill>
        <p:spPr>
          <a:xfrm>
            <a:off x="7744" y="2062088"/>
            <a:ext cx="7023100" cy="2733824"/>
          </a:xfrm>
          <a:prstGeom prst="rect">
            <a:avLst/>
          </a:prstGeom>
        </p:spPr>
      </p:pic>
    </p:spTree>
    <p:custDataLst>
      <p:tags r:id="rId1"/>
    </p:custDataLst>
    <p:extLst>
      <p:ext uri="{BB962C8B-B14F-4D97-AF65-F5344CB8AC3E}">
        <p14:creationId xmlns:p14="http://schemas.microsoft.com/office/powerpoint/2010/main" val="14120786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a:extLst>
              <a:ext uri="{FF2B5EF4-FFF2-40B4-BE49-F238E27FC236}">
                <a16:creationId xmlns:a16="http://schemas.microsoft.com/office/drawing/2014/main" id="{61B78963-8D5A-4709-A729-FA8BBD81CE40}"/>
              </a:ext>
            </a:extLst>
          </p:cNvPr>
          <p:cNvSpPr>
            <a:spLocks noGrp="1"/>
          </p:cNvSpPr>
          <p:nvPr>
            <p:ph type="ftr" sz="quarter" idx="11"/>
          </p:nvPr>
        </p:nvSpPr>
        <p:spPr>
          <a:xfrm>
            <a:off x="5329044" y="6546949"/>
            <a:ext cx="2002118" cy="249333"/>
          </a:xfrm>
        </p:spPr>
        <p:txBody>
          <a:bodyPr/>
          <a:lstStyle/>
          <a:p>
            <a:pPr>
              <a:defRPr/>
            </a:pPr>
            <a:r>
              <a:rPr lang="en-US" altLang="zh-CN"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rPr>
              <a:t>Made by </a:t>
            </a:r>
            <a:r>
              <a:rPr lang="en-US" altLang="zh-CN" dirty="0" err="1">
                <a:solidFill>
                  <a:schemeClr val="tx1"/>
                </a:solidFill>
                <a:latin typeface="Segoe UI Italic" panose="020B0502040204090203" pitchFamily="34" charset="0"/>
                <a:ea typeface="楷体" panose="02010609060101010101" pitchFamily="49" charset="-122"/>
                <a:sym typeface="Segoe UI Italic" panose="020B0502040204090203" pitchFamily="34" charset="0"/>
              </a:rPr>
              <a:t>Kiny</a:t>
            </a:r>
            <a:endParaRPr lang="zh-CN" altLang="en-US"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endParaRPr>
          </a:p>
        </p:txBody>
      </p:sp>
      <p:cxnSp>
        <p:nvCxnSpPr>
          <p:cNvPr id="3" name="直接连接符 2">
            <a:extLst>
              <a:ext uri="{FF2B5EF4-FFF2-40B4-BE49-F238E27FC236}">
                <a16:creationId xmlns:a16="http://schemas.microsoft.com/office/drawing/2014/main" id="{3149501B-9F0D-425D-B0B9-FF8E9557972E}"/>
              </a:ext>
            </a:extLst>
          </p:cNvPr>
          <p:cNvCxnSpPr>
            <a:cxnSpLocks/>
          </p:cNvCxnSpPr>
          <p:nvPr/>
        </p:nvCxnSpPr>
        <p:spPr>
          <a:xfrm>
            <a:off x="0" y="640976"/>
            <a:ext cx="12192000"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4" name="图片 3">
            <a:extLst>
              <a:ext uri="{FF2B5EF4-FFF2-40B4-BE49-F238E27FC236}">
                <a16:creationId xmlns:a16="http://schemas.microsoft.com/office/drawing/2014/main" id="{2CA8298E-EBBA-4FDB-920D-BBE0F1F232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0838" y="6387559"/>
            <a:ext cx="468206" cy="468206"/>
          </a:xfrm>
          <a:prstGeom prst="rect">
            <a:avLst/>
          </a:prstGeom>
        </p:spPr>
      </p:pic>
      <p:sp>
        <p:nvSpPr>
          <p:cNvPr id="6" name="îŝḷîḓe">
            <a:extLst>
              <a:ext uri="{FF2B5EF4-FFF2-40B4-BE49-F238E27FC236}">
                <a16:creationId xmlns:a16="http://schemas.microsoft.com/office/drawing/2014/main" id="{DD5EDFC5-FFFD-46AF-AACE-C4D2A3F1FB76}"/>
              </a:ext>
            </a:extLst>
          </p:cNvPr>
          <p:cNvSpPr txBox="1"/>
          <p:nvPr/>
        </p:nvSpPr>
        <p:spPr>
          <a:xfrm>
            <a:off x="0" y="57150"/>
            <a:ext cx="6642100" cy="482004"/>
          </a:xfrm>
          <a:prstGeom prst="roundRect">
            <a:avLst>
              <a:gd name="adj" fmla="val 50000"/>
            </a:avLst>
          </a:prstGeom>
          <a:solidFill>
            <a:schemeClr val="accent4">
              <a:lumMod val="20000"/>
              <a:lumOff val="80000"/>
            </a:schemeClr>
          </a:solidFill>
          <a:ln w="12700" cap="flat">
            <a:noFill/>
            <a:prstDash val="solid"/>
            <a:miter/>
          </a:ln>
          <a:effectLst>
            <a:outerShdw blurRad="127000" dist="63500" dir="2700000" algn="tl" rotWithShape="0">
              <a:schemeClr val="accent4">
                <a:alpha val="40000"/>
              </a:schemeClr>
            </a:outerShdw>
          </a:effectLst>
        </p:spPr>
        <p:txBody>
          <a:bodyPr rtlCol="0" anchor="ctr"/>
          <a:lstStyle>
            <a:defPPr>
              <a:defRPr lang="zh-CN"/>
            </a:defPPr>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具体程序介绍：深度学习在震相检测、编目与面波反演的应用</a:t>
            </a:r>
            <a:endPar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endParaRPr>
          </a:p>
        </p:txBody>
      </p:sp>
      <p:grpSp>
        <p:nvGrpSpPr>
          <p:cNvPr id="12" name="í$lídè">
            <a:extLst>
              <a:ext uri="{FF2B5EF4-FFF2-40B4-BE49-F238E27FC236}">
                <a16:creationId xmlns:a16="http://schemas.microsoft.com/office/drawing/2014/main" id="{987959B9-AC60-435F-8DF1-02058C235BE3}"/>
              </a:ext>
            </a:extLst>
          </p:cNvPr>
          <p:cNvGrpSpPr/>
          <p:nvPr/>
        </p:nvGrpSpPr>
        <p:grpSpPr>
          <a:xfrm>
            <a:off x="7248525" y="1607217"/>
            <a:ext cx="4333370" cy="3654702"/>
            <a:chOff x="7254875" y="1184088"/>
            <a:chExt cx="4333370" cy="754377"/>
          </a:xfrm>
        </p:grpSpPr>
        <p:sp>
          <p:nvSpPr>
            <p:cNvPr id="13" name="iŝ1îḋe">
              <a:extLst>
                <a:ext uri="{FF2B5EF4-FFF2-40B4-BE49-F238E27FC236}">
                  <a16:creationId xmlns:a16="http://schemas.microsoft.com/office/drawing/2014/main" id="{6BC7E296-2B28-4FEC-9B42-DE4A47274F1D}"/>
                </a:ext>
              </a:extLst>
            </p:cNvPr>
            <p:cNvSpPr txBox="1"/>
            <p:nvPr/>
          </p:nvSpPr>
          <p:spPr>
            <a:xfrm>
              <a:off x="7459023" y="1512480"/>
              <a:ext cx="4129222" cy="95294"/>
            </a:xfrm>
            <a:prstGeom prst="rect">
              <a:avLst/>
            </a:prstGeom>
            <a:noFill/>
          </p:spPr>
          <p:txBody>
            <a:bodyPr wrap="square" rtlCol="0">
              <a:spAutoFit/>
            </a:bodyPr>
            <a:lstStyle/>
            <a:p>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相关程序包如图。</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14" name="îŝļîḋé">
              <a:extLst>
                <a:ext uri="{FF2B5EF4-FFF2-40B4-BE49-F238E27FC236}">
                  <a16:creationId xmlns:a16="http://schemas.microsoft.com/office/drawing/2014/main" id="{80662A02-F17B-4760-AF59-93F6E3D95940}"/>
                </a:ext>
              </a:extLst>
            </p:cNvPr>
            <p:cNvSpPr/>
            <p:nvPr/>
          </p:nvSpPr>
          <p:spPr>
            <a:xfrm flipH="1">
              <a:off x="7254875" y="1184088"/>
              <a:ext cx="122104" cy="754377"/>
            </a:xfrm>
            <a:prstGeom prst="roundRect">
              <a:avLst>
                <a:gd name="adj" fmla="val 44900"/>
              </a:avLst>
            </a:prstGeom>
            <a:gradFill>
              <a:gsLst>
                <a:gs pos="0">
                  <a:schemeClr val="accent6">
                    <a:lumMod val="60000"/>
                    <a:lumOff val="40000"/>
                  </a:schemeClr>
                </a:gs>
                <a:gs pos="60000">
                  <a:schemeClr val="accent6"/>
                </a:gs>
              </a:gsLst>
              <a:lin ang="2700000" scaled="0"/>
            </a:gradFill>
            <a:ln w="57150" cap="rnd">
              <a:noFill/>
              <a:prstDash val="solid"/>
              <a:round/>
            </a:ln>
            <a:effectLst>
              <a:outerShdw blurRad="50800" dist="50800" dir="5400000" algn="c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3765"/>
              <a:endParaRPr lang="zh-CN" altLang="en-US" sz="1400" b="1" dirty="0">
                <a:solidFill>
                  <a:schemeClr val="bg1"/>
                </a:solidFill>
                <a:latin typeface="Segoe UI Italic" panose="020B0502040204090203" pitchFamily="34" charset="0"/>
                <a:ea typeface="楷体" panose="02010609060101010101" pitchFamily="49" charset="-122"/>
                <a:sym typeface="Segoe UI Italic" panose="020B0502040204090203" pitchFamily="34" charset="0"/>
              </a:endParaRPr>
            </a:p>
          </p:txBody>
        </p:sp>
      </p:grpSp>
      <p:pic>
        <p:nvPicPr>
          <p:cNvPr id="2" name="图片 1">
            <a:extLst>
              <a:ext uri="{FF2B5EF4-FFF2-40B4-BE49-F238E27FC236}">
                <a16:creationId xmlns:a16="http://schemas.microsoft.com/office/drawing/2014/main" id="{EC902072-1F81-40D6-A26C-A8048384D8FA}"/>
              </a:ext>
            </a:extLst>
          </p:cNvPr>
          <p:cNvPicPr>
            <a:picLocks noChangeAspect="1"/>
          </p:cNvPicPr>
          <p:nvPr/>
        </p:nvPicPr>
        <p:blipFill>
          <a:blip r:embed="rId4"/>
          <a:stretch>
            <a:fillRect/>
          </a:stretch>
        </p:blipFill>
        <p:spPr>
          <a:xfrm>
            <a:off x="0" y="1352549"/>
            <a:ext cx="4252570" cy="4152900"/>
          </a:xfrm>
          <a:prstGeom prst="rect">
            <a:avLst/>
          </a:prstGeom>
        </p:spPr>
      </p:pic>
      <p:pic>
        <p:nvPicPr>
          <p:cNvPr id="10" name="图片 9">
            <a:extLst>
              <a:ext uri="{FF2B5EF4-FFF2-40B4-BE49-F238E27FC236}">
                <a16:creationId xmlns:a16="http://schemas.microsoft.com/office/drawing/2014/main" id="{446489F9-5806-4636-A15F-F79AB733F479}"/>
              </a:ext>
            </a:extLst>
          </p:cNvPr>
          <p:cNvPicPr>
            <a:picLocks noChangeAspect="1"/>
          </p:cNvPicPr>
          <p:nvPr/>
        </p:nvPicPr>
        <p:blipFill>
          <a:blip r:embed="rId5"/>
          <a:stretch>
            <a:fillRect/>
          </a:stretch>
        </p:blipFill>
        <p:spPr>
          <a:xfrm>
            <a:off x="4252570" y="1694085"/>
            <a:ext cx="2836649" cy="3469829"/>
          </a:xfrm>
          <a:prstGeom prst="rect">
            <a:avLst/>
          </a:prstGeom>
        </p:spPr>
      </p:pic>
    </p:spTree>
    <p:custDataLst>
      <p:tags r:id="rId1"/>
    </p:custDataLst>
    <p:extLst>
      <p:ext uri="{BB962C8B-B14F-4D97-AF65-F5344CB8AC3E}">
        <p14:creationId xmlns:p14="http://schemas.microsoft.com/office/powerpoint/2010/main" val="13642250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a:extLst>
              <a:ext uri="{FF2B5EF4-FFF2-40B4-BE49-F238E27FC236}">
                <a16:creationId xmlns:a16="http://schemas.microsoft.com/office/drawing/2014/main" id="{61B78963-8D5A-4709-A729-FA8BBD81CE40}"/>
              </a:ext>
            </a:extLst>
          </p:cNvPr>
          <p:cNvSpPr>
            <a:spLocks noGrp="1"/>
          </p:cNvSpPr>
          <p:nvPr>
            <p:ph type="ftr" sz="quarter" idx="11"/>
          </p:nvPr>
        </p:nvSpPr>
        <p:spPr>
          <a:xfrm>
            <a:off x="5329044" y="6546949"/>
            <a:ext cx="2002118" cy="249333"/>
          </a:xfrm>
        </p:spPr>
        <p:txBody>
          <a:bodyPr/>
          <a:lstStyle/>
          <a:p>
            <a:pPr>
              <a:defRPr/>
            </a:pPr>
            <a:r>
              <a:rPr lang="en-US" altLang="zh-CN"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rPr>
              <a:t>Made by </a:t>
            </a:r>
            <a:r>
              <a:rPr lang="en-US" altLang="zh-CN" dirty="0" err="1">
                <a:solidFill>
                  <a:schemeClr val="tx1"/>
                </a:solidFill>
                <a:latin typeface="Segoe UI Italic" panose="020B0502040204090203" pitchFamily="34" charset="0"/>
                <a:ea typeface="楷体" panose="02010609060101010101" pitchFamily="49" charset="-122"/>
                <a:sym typeface="Segoe UI Italic" panose="020B0502040204090203" pitchFamily="34" charset="0"/>
              </a:rPr>
              <a:t>Kiny</a:t>
            </a:r>
            <a:endParaRPr lang="zh-CN" altLang="en-US"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endParaRPr>
          </a:p>
        </p:txBody>
      </p:sp>
      <p:cxnSp>
        <p:nvCxnSpPr>
          <p:cNvPr id="3" name="直接连接符 2">
            <a:extLst>
              <a:ext uri="{FF2B5EF4-FFF2-40B4-BE49-F238E27FC236}">
                <a16:creationId xmlns:a16="http://schemas.microsoft.com/office/drawing/2014/main" id="{3149501B-9F0D-425D-B0B9-FF8E9557972E}"/>
              </a:ext>
            </a:extLst>
          </p:cNvPr>
          <p:cNvCxnSpPr>
            <a:cxnSpLocks/>
          </p:cNvCxnSpPr>
          <p:nvPr/>
        </p:nvCxnSpPr>
        <p:spPr>
          <a:xfrm>
            <a:off x="0" y="640976"/>
            <a:ext cx="12192000"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4" name="图片 3">
            <a:extLst>
              <a:ext uri="{FF2B5EF4-FFF2-40B4-BE49-F238E27FC236}">
                <a16:creationId xmlns:a16="http://schemas.microsoft.com/office/drawing/2014/main" id="{2CA8298E-EBBA-4FDB-920D-BBE0F1F232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0838" y="6387559"/>
            <a:ext cx="468206" cy="468206"/>
          </a:xfrm>
          <a:prstGeom prst="rect">
            <a:avLst/>
          </a:prstGeom>
        </p:spPr>
      </p:pic>
      <p:sp>
        <p:nvSpPr>
          <p:cNvPr id="6" name="îŝḷîḓe">
            <a:extLst>
              <a:ext uri="{FF2B5EF4-FFF2-40B4-BE49-F238E27FC236}">
                <a16:creationId xmlns:a16="http://schemas.microsoft.com/office/drawing/2014/main" id="{DD5EDFC5-FFFD-46AF-AACE-C4D2A3F1FB76}"/>
              </a:ext>
            </a:extLst>
          </p:cNvPr>
          <p:cNvSpPr txBox="1"/>
          <p:nvPr/>
        </p:nvSpPr>
        <p:spPr>
          <a:xfrm>
            <a:off x="0" y="57150"/>
            <a:ext cx="3384550" cy="482004"/>
          </a:xfrm>
          <a:prstGeom prst="roundRect">
            <a:avLst>
              <a:gd name="adj" fmla="val 50000"/>
            </a:avLst>
          </a:prstGeom>
          <a:solidFill>
            <a:schemeClr val="accent4">
              <a:lumMod val="20000"/>
              <a:lumOff val="80000"/>
            </a:schemeClr>
          </a:solidFill>
          <a:ln w="12700" cap="flat">
            <a:noFill/>
            <a:prstDash val="solid"/>
            <a:miter/>
          </a:ln>
          <a:effectLst>
            <a:outerShdw blurRad="127000" dist="63500" dir="2700000" algn="tl" rotWithShape="0">
              <a:schemeClr val="accent4">
                <a:alpha val="40000"/>
              </a:schemeClr>
            </a:outerShdw>
          </a:effectLst>
        </p:spPr>
        <p:txBody>
          <a:bodyPr rtlCol="0" anchor="ctr"/>
          <a:lstStyle>
            <a:defPPr>
              <a:defRPr lang="zh-CN"/>
            </a:defPPr>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具体程序介绍：</a:t>
            </a:r>
            <a:r>
              <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USTC-Pickers</a:t>
            </a:r>
          </a:p>
        </p:txBody>
      </p:sp>
      <p:grpSp>
        <p:nvGrpSpPr>
          <p:cNvPr id="12" name="í$lídè">
            <a:extLst>
              <a:ext uri="{FF2B5EF4-FFF2-40B4-BE49-F238E27FC236}">
                <a16:creationId xmlns:a16="http://schemas.microsoft.com/office/drawing/2014/main" id="{987959B9-AC60-435F-8DF1-02058C235BE3}"/>
              </a:ext>
            </a:extLst>
          </p:cNvPr>
          <p:cNvGrpSpPr/>
          <p:nvPr/>
        </p:nvGrpSpPr>
        <p:grpSpPr>
          <a:xfrm>
            <a:off x="7248525" y="1607217"/>
            <a:ext cx="4594731" cy="3654702"/>
            <a:chOff x="7254875" y="1184088"/>
            <a:chExt cx="4594731" cy="754377"/>
          </a:xfrm>
        </p:grpSpPr>
        <p:sp>
          <p:nvSpPr>
            <p:cNvPr id="13" name="iŝ1îḋe">
              <a:extLst>
                <a:ext uri="{FF2B5EF4-FFF2-40B4-BE49-F238E27FC236}">
                  <a16:creationId xmlns:a16="http://schemas.microsoft.com/office/drawing/2014/main" id="{6BC7E296-2B28-4FEC-9B42-DE4A47274F1D}"/>
                </a:ext>
              </a:extLst>
            </p:cNvPr>
            <p:cNvSpPr txBox="1"/>
            <p:nvPr/>
          </p:nvSpPr>
          <p:spPr>
            <a:xfrm>
              <a:off x="7376979" y="1474363"/>
              <a:ext cx="4472627" cy="171528"/>
            </a:xfrm>
            <a:prstGeom prst="rect">
              <a:avLst/>
            </a:prstGeom>
            <a:noFill/>
          </p:spPr>
          <p:txBody>
            <a:bodyPr wrap="square" rtlCol="0">
              <a:spAutoFit/>
            </a:bodyPr>
            <a:lstStyle/>
            <a:p>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地震学算法与程序培训班</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8</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月</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2</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号早上</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9</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点到</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12</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点的报告</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14" name="îŝļîḋé">
              <a:extLst>
                <a:ext uri="{FF2B5EF4-FFF2-40B4-BE49-F238E27FC236}">
                  <a16:creationId xmlns:a16="http://schemas.microsoft.com/office/drawing/2014/main" id="{80662A02-F17B-4760-AF59-93F6E3D95940}"/>
                </a:ext>
              </a:extLst>
            </p:cNvPr>
            <p:cNvSpPr/>
            <p:nvPr/>
          </p:nvSpPr>
          <p:spPr>
            <a:xfrm flipH="1">
              <a:off x="7254875" y="1184088"/>
              <a:ext cx="122104" cy="754377"/>
            </a:xfrm>
            <a:prstGeom prst="roundRect">
              <a:avLst>
                <a:gd name="adj" fmla="val 44900"/>
              </a:avLst>
            </a:prstGeom>
            <a:gradFill>
              <a:gsLst>
                <a:gs pos="0">
                  <a:schemeClr val="accent6">
                    <a:lumMod val="60000"/>
                    <a:lumOff val="40000"/>
                  </a:schemeClr>
                </a:gs>
                <a:gs pos="60000">
                  <a:schemeClr val="accent6"/>
                </a:gs>
              </a:gsLst>
              <a:lin ang="2700000" scaled="0"/>
            </a:gradFill>
            <a:ln w="57150" cap="rnd">
              <a:noFill/>
              <a:prstDash val="solid"/>
              <a:round/>
            </a:ln>
            <a:effectLst>
              <a:outerShdw blurRad="50800" dist="50800" dir="5400000" algn="c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3765"/>
              <a:endParaRPr lang="zh-CN" altLang="en-US" sz="1400" b="1" dirty="0">
                <a:solidFill>
                  <a:schemeClr val="bg1"/>
                </a:solidFill>
                <a:latin typeface="Segoe UI Italic" panose="020B0502040204090203" pitchFamily="34" charset="0"/>
                <a:ea typeface="楷体" panose="02010609060101010101" pitchFamily="49" charset="-122"/>
                <a:sym typeface="Segoe UI Italic" panose="020B0502040204090203" pitchFamily="34" charset="0"/>
              </a:endParaRPr>
            </a:p>
          </p:txBody>
        </p:sp>
      </p:grpSp>
      <p:pic>
        <p:nvPicPr>
          <p:cNvPr id="2" name="图片 1">
            <a:extLst>
              <a:ext uri="{FF2B5EF4-FFF2-40B4-BE49-F238E27FC236}">
                <a16:creationId xmlns:a16="http://schemas.microsoft.com/office/drawing/2014/main" id="{C0B4DA14-D1E3-4D7C-AEB3-3BE6079615A6}"/>
              </a:ext>
            </a:extLst>
          </p:cNvPr>
          <p:cNvPicPr>
            <a:picLocks noChangeAspect="1"/>
          </p:cNvPicPr>
          <p:nvPr/>
        </p:nvPicPr>
        <p:blipFill>
          <a:blip r:embed="rId4"/>
          <a:stretch>
            <a:fillRect/>
          </a:stretch>
        </p:blipFill>
        <p:spPr>
          <a:xfrm>
            <a:off x="0" y="1466976"/>
            <a:ext cx="7193018" cy="3935194"/>
          </a:xfrm>
          <a:prstGeom prst="rect">
            <a:avLst/>
          </a:prstGeom>
        </p:spPr>
      </p:pic>
    </p:spTree>
    <p:custDataLst>
      <p:tags r:id="rId1"/>
    </p:custDataLst>
    <p:extLst>
      <p:ext uri="{BB962C8B-B14F-4D97-AF65-F5344CB8AC3E}">
        <p14:creationId xmlns:p14="http://schemas.microsoft.com/office/powerpoint/2010/main" val="27769408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a:extLst>
              <a:ext uri="{FF2B5EF4-FFF2-40B4-BE49-F238E27FC236}">
                <a16:creationId xmlns:a16="http://schemas.microsoft.com/office/drawing/2014/main" id="{61B78963-8D5A-4709-A729-FA8BBD81CE40}"/>
              </a:ext>
            </a:extLst>
          </p:cNvPr>
          <p:cNvSpPr>
            <a:spLocks noGrp="1"/>
          </p:cNvSpPr>
          <p:nvPr>
            <p:ph type="ftr" sz="quarter" idx="11"/>
          </p:nvPr>
        </p:nvSpPr>
        <p:spPr>
          <a:xfrm>
            <a:off x="5329044" y="6546949"/>
            <a:ext cx="2002118" cy="249333"/>
          </a:xfrm>
        </p:spPr>
        <p:txBody>
          <a:bodyPr/>
          <a:lstStyle/>
          <a:p>
            <a:pPr>
              <a:defRPr/>
            </a:pPr>
            <a:r>
              <a:rPr lang="en-US" altLang="zh-CN"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rPr>
              <a:t>Made by </a:t>
            </a:r>
            <a:r>
              <a:rPr lang="en-US" altLang="zh-CN" dirty="0" err="1">
                <a:solidFill>
                  <a:schemeClr val="tx1"/>
                </a:solidFill>
                <a:latin typeface="Segoe UI Italic" panose="020B0502040204090203" pitchFamily="34" charset="0"/>
                <a:ea typeface="楷体" panose="02010609060101010101" pitchFamily="49" charset="-122"/>
                <a:sym typeface="Segoe UI Italic" panose="020B0502040204090203" pitchFamily="34" charset="0"/>
              </a:rPr>
              <a:t>Kiny</a:t>
            </a:r>
            <a:endParaRPr lang="zh-CN" altLang="en-US"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endParaRPr>
          </a:p>
        </p:txBody>
      </p:sp>
      <p:cxnSp>
        <p:nvCxnSpPr>
          <p:cNvPr id="3" name="直接连接符 2">
            <a:extLst>
              <a:ext uri="{FF2B5EF4-FFF2-40B4-BE49-F238E27FC236}">
                <a16:creationId xmlns:a16="http://schemas.microsoft.com/office/drawing/2014/main" id="{3149501B-9F0D-425D-B0B9-FF8E9557972E}"/>
              </a:ext>
            </a:extLst>
          </p:cNvPr>
          <p:cNvCxnSpPr>
            <a:cxnSpLocks/>
          </p:cNvCxnSpPr>
          <p:nvPr/>
        </p:nvCxnSpPr>
        <p:spPr>
          <a:xfrm>
            <a:off x="0" y="640976"/>
            <a:ext cx="12192000"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4" name="图片 3">
            <a:extLst>
              <a:ext uri="{FF2B5EF4-FFF2-40B4-BE49-F238E27FC236}">
                <a16:creationId xmlns:a16="http://schemas.microsoft.com/office/drawing/2014/main" id="{2CA8298E-EBBA-4FDB-920D-BBE0F1F232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0838" y="6387559"/>
            <a:ext cx="468206" cy="468206"/>
          </a:xfrm>
          <a:prstGeom prst="rect">
            <a:avLst/>
          </a:prstGeom>
        </p:spPr>
      </p:pic>
      <p:sp>
        <p:nvSpPr>
          <p:cNvPr id="6" name="îŝḷîḓe">
            <a:extLst>
              <a:ext uri="{FF2B5EF4-FFF2-40B4-BE49-F238E27FC236}">
                <a16:creationId xmlns:a16="http://schemas.microsoft.com/office/drawing/2014/main" id="{DD5EDFC5-FFFD-46AF-AACE-C4D2A3F1FB76}"/>
              </a:ext>
            </a:extLst>
          </p:cNvPr>
          <p:cNvSpPr txBox="1"/>
          <p:nvPr/>
        </p:nvSpPr>
        <p:spPr>
          <a:xfrm>
            <a:off x="0" y="57150"/>
            <a:ext cx="3384550" cy="482004"/>
          </a:xfrm>
          <a:prstGeom prst="roundRect">
            <a:avLst>
              <a:gd name="adj" fmla="val 50000"/>
            </a:avLst>
          </a:prstGeom>
          <a:solidFill>
            <a:schemeClr val="accent4">
              <a:lumMod val="20000"/>
              <a:lumOff val="80000"/>
            </a:schemeClr>
          </a:solidFill>
          <a:ln w="12700" cap="flat">
            <a:noFill/>
            <a:prstDash val="solid"/>
            <a:miter/>
          </a:ln>
          <a:effectLst>
            <a:outerShdw blurRad="127000" dist="63500" dir="2700000" algn="tl" rotWithShape="0">
              <a:schemeClr val="accent4">
                <a:alpha val="40000"/>
              </a:schemeClr>
            </a:outerShdw>
          </a:effectLst>
        </p:spPr>
        <p:txBody>
          <a:bodyPr rtlCol="0" anchor="ctr"/>
          <a:lstStyle>
            <a:defPPr>
              <a:defRPr lang="zh-CN"/>
            </a:defPPr>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具体程序介绍：</a:t>
            </a:r>
            <a:r>
              <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USTC-Pickers</a:t>
            </a:r>
          </a:p>
        </p:txBody>
      </p:sp>
      <p:grpSp>
        <p:nvGrpSpPr>
          <p:cNvPr id="12" name="í$lídè">
            <a:extLst>
              <a:ext uri="{FF2B5EF4-FFF2-40B4-BE49-F238E27FC236}">
                <a16:creationId xmlns:a16="http://schemas.microsoft.com/office/drawing/2014/main" id="{987959B9-AC60-435F-8DF1-02058C235BE3}"/>
              </a:ext>
            </a:extLst>
          </p:cNvPr>
          <p:cNvGrpSpPr/>
          <p:nvPr/>
        </p:nvGrpSpPr>
        <p:grpSpPr>
          <a:xfrm>
            <a:off x="7248525" y="1607217"/>
            <a:ext cx="4594731" cy="3654702"/>
            <a:chOff x="7254875" y="1184088"/>
            <a:chExt cx="4594731" cy="754377"/>
          </a:xfrm>
        </p:grpSpPr>
        <p:sp>
          <p:nvSpPr>
            <p:cNvPr id="13" name="iŝ1îḋe">
              <a:extLst>
                <a:ext uri="{FF2B5EF4-FFF2-40B4-BE49-F238E27FC236}">
                  <a16:creationId xmlns:a16="http://schemas.microsoft.com/office/drawing/2014/main" id="{6BC7E296-2B28-4FEC-9B42-DE4A47274F1D}"/>
                </a:ext>
              </a:extLst>
            </p:cNvPr>
            <p:cNvSpPr txBox="1"/>
            <p:nvPr/>
          </p:nvSpPr>
          <p:spPr>
            <a:xfrm>
              <a:off x="7376979" y="1512479"/>
              <a:ext cx="4472627" cy="95294"/>
            </a:xfrm>
            <a:prstGeom prst="rect">
              <a:avLst/>
            </a:prstGeom>
            <a:noFill/>
          </p:spPr>
          <p:txBody>
            <a:bodyPr wrap="square" rtlCol="0">
              <a:spAutoFit/>
            </a:bodyPr>
            <a:lstStyle/>
            <a:p>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本次介绍的大纲</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14" name="îŝļîḋé">
              <a:extLst>
                <a:ext uri="{FF2B5EF4-FFF2-40B4-BE49-F238E27FC236}">
                  <a16:creationId xmlns:a16="http://schemas.microsoft.com/office/drawing/2014/main" id="{80662A02-F17B-4760-AF59-93F6E3D95940}"/>
                </a:ext>
              </a:extLst>
            </p:cNvPr>
            <p:cNvSpPr/>
            <p:nvPr/>
          </p:nvSpPr>
          <p:spPr>
            <a:xfrm flipH="1">
              <a:off x="7254875" y="1184088"/>
              <a:ext cx="122104" cy="754377"/>
            </a:xfrm>
            <a:prstGeom prst="roundRect">
              <a:avLst>
                <a:gd name="adj" fmla="val 44900"/>
              </a:avLst>
            </a:prstGeom>
            <a:gradFill>
              <a:gsLst>
                <a:gs pos="0">
                  <a:schemeClr val="accent6">
                    <a:lumMod val="60000"/>
                    <a:lumOff val="40000"/>
                  </a:schemeClr>
                </a:gs>
                <a:gs pos="60000">
                  <a:schemeClr val="accent6"/>
                </a:gs>
              </a:gsLst>
              <a:lin ang="2700000" scaled="0"/>
            </a:gradFill>
            <a:ln w="57150" cap="rnd">
              <a:noFill/>
              <a:prstDash val="solid"/>
              <a:round/>
            </a:ln>
            <a:effectLst>
              <a:outerShdw blurRad="50800" dist="50800" dir="5400000" algn="c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3765"/>
              <a:endParaRPr lang="zh-CN" altLang="en-US" sz="1400" b="1" dirty="0">
                <a:solidFill>
                  <a:schemeClr val="bg1"/>
                </a:solidFill>
                <a:latin typeface="Segoe UI Italic" panose="020B0502040204090203" pitchFamily="34" charset="0"/>
                <a:ea typeface="楷体" panose="02010609060101010101" pitchFamily="49" charset="-122"/>
                <a:sym typeface="Segoe UI Italic" panose="020B0502040204090203" pitchFamily="34" charset="0"/>
              </a:endParaRPr>
            </a:p>
          </p:txBody>
        </p:sp>
      </p:grpSp>
      <p:pic>
        <p:nvPicPr>
          <p:cNvPr id="7" name="图片 6">
            <a:extLst>
              <a:ext uri="{FF2B5EF4-FFF2-40B4-BE49-F238E27FC236}">
                <a16:creationId xmlns:a16="http://schemas.microsoft.com/office/drawing/2014/main" id="{F86435C4-5459-494E-912D-A0CCADA8E761}"/>
              </a:ext>
            </a:extLst>
          </p:cNvPr>
          <p:cNvPicPr>
            <a:picLocks noChangeAspect="1"/>
          </p:cNvPicPr>
          <p:nvPr/>
        </p:nvPicPr>
        <p:blipFill>
          <a:blip r:embed="rId4"/>
          <a:stretch>
            <a:fillRect/>
          </a:stretch>
        </p:blipFill>
        <p:spPr>
          <a:xfrm>
            <a:off x="242887" y="2020905"/>
            <a:ext cx="6824663" cy="2816185"/>
          </a:xfrm>
          <a:prstGeom prst="rect">
            <a:avLst/>
          </a:prstGeom>
        </p:spPr>
      </p:pic>
    </p:spTree>
    <p:custDataLst>
      <p:tags r:id="rId1"/>
    </p:custDataLst>
    <p:extLst>
      <p:ext uri="{BB962C8B-B14F-4D97-AF65-F5344CB8AC3E}">
        <p14:creationId xmlns:p14="http://schemas.microsoft.com/office/powerpoint/2010/main" val="39508190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a:extLst>
              <a:ext uri="{FF2B5EF4-FFF2-40B4-BE49-F238E27FC236}">
                <a16:creationId xmlns:a16="http://schemas.microsoft.com/office/drawing/2014/main" id="{61B78963-8D5A-4709-A729-FA8BBD81CE40}"/>
              </a:ext>
            </a:extLst>
          </p:cNvPr>
          <p:cNvSpPr>
            <a:spLocks noGrp="1"/>
          </p:cNvSpPr>
          <p:nvPr>
            <p:ph type="ftr" sz="quarter" idx="11"/>
          </p:nvPr>
        </p:nvSpPr>
        <p:spPr>
          <a:xfrm>
            <a:off x="5329044" y="6546949"/>
            <a:ext cx="2002118" cy="249333"/>
          </a:xfrm>
        </p:spPr>
        <p:txBody>
          <a:bodyPr/>
          <a:lstStyle/>
          <a:p>
            <a:pPr>
              <a:defRPr/>
            </a:pPr>
            <a:r>
              <a:rPr lang="en-US" altLang="zh-CN"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rPr>
              <a:t>Made by </a:t>
            </a:r>
            <a:r>
              <a:rPr lang="en-US" altLang="zh-CN" dirty="0" err="1">
                <a:solidFill>
                  <a:schemeClr val="tx1"/>
                </a:solidFill>
                <a:latin typeface="Segoe UI Italic" panose="020B0502040204090203" pitchFamily="34" charset="0"/>
                <a:ea typeface="楷体" panose="02010609060101010101" pitchFamily="49" charset="-122"/>
                <a:sym typeface="Segoe UI Italic" panose="020B0502040204090203" pitchFamily="34" charset="0"/>
              </a:rPr>
              <a:t>Kiny</a:t>
            </a:r>
            <a:endParaRPr lang="zh-CN" altLang="en-US"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endParaRPr>
          </a:p>
        </p:txBody>
      </p:sp>
      <p:cxnSp>
        <p:nvCxnSpPr>
          <p:cNvPr id="3" name="直接连接符 2">
            <a:extLst>
              <a:ext uri="{FF2B5EF4-FFF2-40B4-BE49-F238E27FC236}">
                <a16:creationId xmlns:a16="http://schemas.microsoft.com/office/drawing/2014/main" id="{3149501B-9F0D-425D-B0B9-FF8E9557972E}"/>
              </a:ext>
            </a:extLst>
          </p:cNvPr>
          <p:cNvCxnSpPr>
            <a:cxnSpLocks/>
          </p:cNvCxnSpPr>
          <p:nvPr/>
        </p:nvCxnSpPr>
        <p:spPr>
          <a:xfrm>
            <a:off x="0" y="640976"/>
            <a:ext cx="12192000"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4" name="图片 3">
            <a:extLst>
              <a:ext uri="{FF2B5EF4-FFF2-40B4-BE49-F238E27FC236}">
                <a16:creationId xmlns:a16="http://schemas.microsoft.com/office/drawing/2014/main" id="{2CA8298E-EBBA-4FDB-920D-BBE0F1F232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0838" y="6387559"/>
            <a:ext cx="468206" cy="468206"/>
          </a:xfrm>
          <a:prstGeom prst="rect">
            <a:avLst/>
          </a:prstGeom>
        </p:spPr>
      </p:pic>
      <p:sp>
        <p:nvSpPr>
          <p:cNvPr id="6" name="îŝḷîḓe">
            <a:extLst>
              <a:ext uri="{FF2B5EF4-FFF2-40B4-BE49-F238E27FC236}">
                <a16:creationId xmlns:a16="http://schemas.microsoft.com/office/drawing/2014/main" id="{DD5EDFC5-FFFD-46AF-AACE-C4D2A3F1FB76}"/>
              </a:ext>
            </a:extLst>
          </p:cNvPr>
          <p:cNvSpPr txBox="1"/>
          <p:nvPr/>
        </p:nvSpPr>
        <p:spPr>
          <a:xfrm>
            <a:off x="0" y="57150"/>
            <a:ext cx="3384550" cy="482004"/>
          </a:xfrm>
          <a:prstGeom prst="roundRect">
            <a:avLst>
              <a:gd name="adj" fmla="val 50000"/>
            </a:avLst>
          </a:prstGeom>
          <a:solidFill>
            <a:schemeClr val="accent4">
              <a:lumMod val="20000"/>
              <a:lumOff val="80000"/>
            </a:schemeClr>
          </a:solidFill>
          <a:ln w="12700" cap="flat">
            <a:noFill/>
            <a:prstDash val="solid"/>
            <a:miter/>
          </a:ln>
          <a:effectLst>
            <a:outerShdw blurRad="127000" dist="63500" dir="2700000" algn="tl" rotWithShape="0">
              <a:schemeClr val="accent4">
                <a:alpha val="40000"/>
              </a:schemeClr>
            </a:outerShdw>
          </a:effectLst>
        </p:spPr>
        <p:txBody>
          <a:bodyPr rtlCol="0" anchor="ctr"/>
          <a:lstStyle>
            <a:defPPr>
              <a:defRPr lang="zh-CN"/>
            </a:defPPr>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具体程序介绍：</a:t>
            </a:r>
            <a:r>
              <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USTC-Pickers</a:t>
            </a:r>
          </a:p>
        </p:txBody>
      </p:sp>
      <p:grpSp>
        <p:nvGrpSpPr>
          <p:cNvPr id="12" name="í$lídè">
            <a:extLst>
              <a:ext uri="{FF2B5EF4-FFF2-40B4-BE49-F238E27FC236}">
                <a16:creationId xmlns:a16="http://schemas.microsoft.com/office/drawing/2014/main" id="{987959B9-AC60-435F-8DF1-02058C235BE3}"/>
              </a:ext>
            </a:extLst>
          </p:cNvPr>
          <p:cNvGrpSpPr/>
          <p:nvPr/>
        </p:nvGrpSpPr>
        <p:grpSpPr>
          <a:xfrm>
            <a:off x="7248525" y="1607217"/>
            <a:ext cx="4594731" cy="3654702"/>
            <a:chOff x="7254875" y="1184088"/>
            <a:chExt cx="4594731" cy="754377"/>
          </a:xfrm>
        </p:grpSpPr>
        <p:sp>
          <p:nvSpPr>
            <p:cNvPr id="13" name="iŝ1îḋe">
              <a:extLst>
                <a:ext uri="{FF2B5EF4-FFF2-40B4-BE49-F238E27FC236}">
                  <a16:creationId xmlns:a16="http://schemas.microsoft.com/office/drawing/2014/main" id="{6BC7E296-2B28-4FEC-9B42-DE4A47274F1D}"/>
                </a:ext>
              </a:extLst>
            </p:cNvPr>
            <p:cNvSpPr txBox="1"/>
            <p:nvPr/>
          </p:nvSpPr>
          <p:spPr>
            <a:xfrm>
              <a:off x="7376979" y="1512480"/>
              <a:ext cx="4472627" cy="95294"/>
            </a:xfrm>
            <a:prstGeom prst="rect">
              <a:avLst/>
            </a:prstGeom>
            <a:noFill/>
          </p:spPr>
          <p:txBody>
            <a:bodyPr wrap="square" rtlCol="0">
              <a:spAutoFit/>
            </a:bodyPr>
            <a:lstStyle/>
            <a:p>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相关背景介绍</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14" name="îŝļîḋé">
              <a:extLst>
                <a:ext uri="{FF2B5EF4-FFF2-40B4-BE49-F238E27FC236}">
                  <a16:creationId xmlns:a16="http://schemas.microsoft.com/office/drawing/2014/main" id="{80662A02-F17B-4760-AF59-93F6E3D95940}"/>
                </a:ext>
              </a:extLst>
            </p:cNvPr>
            <p:cNvSpPr/>
            <p:nvPr/>
          </p:nvSpPr>
          <p:spPr>
            <a:xfrm flipH="1">
              <a:off x="7254875" y="1184088"/>
              <a:ext cx="122104" cy="754377"/>
            </a:xfrm>
            <a:prstGeom prst="roundRect">
              <a:avLst>
                <a:gd name="adj" fmla="val 44900"/>
              </a:avLst>
            </a:prstGeom>
            <a:gradFill>
              <a:gsLst>
                <a:gs pos="0">
                  <a:schemeClr val="accent6">
                    <a:lumMod val="60000"/>
                    <a:lumOff val="40000"/>
                  </a:schemeClr>
                </a:gs>
                <a:gs pos="60000">
                  <a:schemeClr val="accent6"/>
                </a:gs>
              </a:gsLst>
              <a:lin ang="2700000" scaled="0"/>
            </a:gradFill>
            <a:ln w="57150" cap="rnd">
              <a:noFill/>
              <a:prstDash val="solid"/>
              <a:round/>
            </a:ln>
            <a:effectLst>
              <a:outerShdw blurRad="50800" dist="50800" dir="5400000" algn="c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3765"/>
              <a:endParaRPr lang="zh-CN" altLang="en-US" sz="1400" b="1" dirty="0">
                <a:solidFill>
                  <a:schemeClr val="bg1"/>
                </a:solidFill>
                <a:latin typeface="Segoe UI Italic" panose="020B0502040204090203" pitchFamily="34" charset="0"/>
                <a:ea typeface="楷体" panose="02010609060101010101" pitchFamily="49" charset="-122"/>
                <a:sym typeface="Segoe UI Italic" panose="020B0502040204090203" pitchFamily="34" charset="0"/>
              </a:endParaRPr>
            </a:p>
          </p:txBody>
        </p:sp>
      </p:grpSp>
      <p:pic>
        <p:nvPicPr>
          <p:cNvPr id="7" name="图片 6">
            <a:extLst>
              <a:ext uri="{FF2B5EF4-FFF2-40B4-BE49-F238E27FC236}">
                <a16:creationId xmlns:a16="http://schemas.microsoft.com/office/drawing/2014/main" id="{4AB7DB0F-4A00-40C2-BD2B-6CD6B08FF3CF}"/>
              </a:ext>
            </a:extLst>
          </p:cNvPr>
          <p:cNvPicPr>
            <a:picLocks noChangeAspect="1"/>
          </p:cNvPicPr>
          <p:nvPr/>
        </p:nvPicPr>
        <p:blipFill>
          <a:blip r:embed="rId4"/>
          <a:stretch>
            <a:fillRect/>
          </a:stretch>
        </p:blipFill>
        <p:spPr>
          <a:xfrm>
            <a:off x="241300" y="1225326"/>
            <a:ext cx="6906470" cy="4407347"/>
          </a:xfrm>
          <a:prstGeom prst="rect">
            <a:avLst/>
          </a:prstGeom>
        </p:spPr>
      </p:pic>
      <p:pic>
        <p:nvPicPr>
          <p:cNvPr id="8" name="图片 7">
            <a:extLst>
              <a:ext uri="{FF2B5EF4-FFF2-40B4-BE49-F238E27FC236}">
                <a16:creationId xmlns:a16="http://schemas.microsoft.com/office/drawing/2014/main" id="{04B6C419-98A3-4462-ADEA-4D213C62DD85}"/>
              </a:ext>
            </a:extLst>
          </p:cNvPr>
          <p:cNvPicPr>
            <a:picLocks noChangeAspect="1"/>
          </p:cNvPicPr>
          <p:nvPr/>
        </p:nvPicPr>
        <p:blipFill>
          <a:blip r:embed="rId5"/>
          <a:stretch>
            <a:fillRect/>
          </a:stretch>
        </p:blipFill>
        <p:spPr>
          <a:xfrm>
            <a:off x="17043" y="1395863"/>
            <a:ext cx="7130727" cy="4013199"/>
          </a:xfrm>
          <a:prstGeom prst="rect">
            <a:avLst/>
          </a:prstGeom>
        </p:spPr>
      </p:pic>
    </p:spTree>
    <p:custDataLst>
      <p:tags r:id="rId1"/>
    </p:custDataLst>
    <p:extLst>
      <p:ext uri="{BB962C8B-B14F-4D97-AF65-F5344CB8AC3E}">
        <p14:creationId xmlns:p14="http://schemas.microsoft.com/office/powerpoint/2010/main" val="25466921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a:extLst>
              <a:ext uri="{FF2B5EF4-FFF2-40B4-BE49-F238E27FC236}">
                <a16:creationId xmlns:a16="http://schemas.microsoft.com/office/drawing/2014/main" id="{61B78963-8D5A-4709-A729-FA8BBD81CE40}"/>
              </a:ext>
            </a:extLst>
          </p:cNvPr>
          <p:cNvSpPr>
            <a:spLocks noGrp="1"/>
          </p:cNvSpPr>
          <p:nvPr>
            <p:ph type="ftr" sz="quarter" idx="11"/>
          </p:nvPr>
        </p:nvSpPr>
        <p:spPr>
          <a:xfrm>
            <a:off x="5329044" y="6546949"/>
            <a:ext cx="2002118" cy="249333"/>
          </a:xfrm>
        </p:spPr>
        <p:txBody>
          <a:bodyPr/>
          <a:lstStyle/>
          <a:p>
            <a:pPr>
              <a:defRPr/>
            </a:pPr>
            <a:r>
              <a:rPr lang="en-US" altLang="zh-CN"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rPr>
              <a:t>Made by </a:t>
            </a:r>
            <a:r>
              <a:rPr lang="en-US" altLang="zh-CN" dirty="0" err="1">
                <a:solidFill>
                  <a:schemeClr val="tx1"/>
                </a:solidFill>
                <a:latin typeface="Segoe UI Italic" panose="020B0502040204090203" pitchFamily="34" charset="0"/>
                <a:ea typeface="楷体" panose="02010609060101010101" pitchFamily="49" charset="-122"/>
                <a:sym typeface="Segoe UI Italic" panose="020B0502040204090203" pitchFamily="34" charset="0"/>
              </a:rPr>
              <a:t>Kiny</a:t>
            </a:r>
            <a:endParaRPr lang="zh-CN" altLang="en-US"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endParaRPr>
          </a:p>
        </p:txBody>
      </p:sp>
      <p:cxnSp>
        <p:nvCxnSpPr>
          <p:cNvPr id="3" name="直接连接符 2">
            <a:extLst>
              <a:ext uri="{FF2B5EF4-FFF2-40B4-BE49-F238E27FC236}">
                <a16:creationId xmlns:a16="http://schemas.microsoft.com/office/drawing/2014/main" id="{3149501B-9F0D-425D-B0B9-FF8E9557972E}"/>
              </a:ext>
            </a:extLst>
          </p:cNvPr>
          <p:cNvCxnSpPr>
            <a:cxnSpLocks/>
          </p:cNvCxnSpPr>
          <p:nvPr/>
        </p:nvCxnSpPr>
        <p:spPr>
          <a:xfrm>
            <a:off x="0" y="640976"/>
            <a:ext cx="12192000"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4" name="图片 3">
            <a:extLst>
              <a:ext uri="{FF2B5EF4-FFF2-40B4-BE49-F238E27FC236}">
                <a16:creationId xmlns:a16="http://schemas.microsoft.com/office/drawing/2014/main" id="{2CA8298E-EBBA-4FDB-920D-BBE0F1F232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0838" y="6387559"/>
            <a:ext cx="468206" cy="468206"/>
          </a:xfrm>
          <a:prstGeom prst="rect">
            <a:avLst/>
          </a:prstGeom>
        </p:spPr>
      </p:pic>
      <p:sp>
        <p:nvSpPr>
          <p:cNvPr id="6" name="îŝḷîḓe">
            <a:extLst>
              <a:ext uri="{FF2B5EF4-FFF2-40B4-BE49-F238E27FC236}">
                <a16:creationId xmlns:a16="http://schemas.microsoft.com/office/drawing/2014/main" id="{DD5EDFC5-FFFD-46AF-AACE-C4D2A3F1FB76}"/>
              </a:ext>
            </a:extLst>
          </p:cNvPr>
          <p:cNvSpPr txBox="1"/>
          <p:nvPr/>
        </p:nvSpPr>
        <p:spPr>
          <a:xfrm>
            <a:off x="0" y="57150"/>
            <a:ext cx="3384550" cy="482004"/>
          </a:xfrm>
          <a:prstGeom prst="roundRect">
            <a:avLst>
              <a:gd name="adj" fmla="val 50000"/>
            </a:avLst>
          </a:prstGeom>
          <a:solidFill>
            <a:schemeClr val="accent4">
              <a:lumMod val="20000"/>
              <a:lumOff val="80000"/>
            </a:schemeClr>
          </a:solidFill>
          <a:ln w="12700" cap="flat">
            <a:noFill/>
            <a:prstDash val="solid"/>
            <a:miter/>
          </a:ln>
          <a:effectLst>
            <a:outerShdw blurRad="127000" dist="63500" dir="2700000" algn="tl" rotWithShape="0">
              <a:schemeClr val="accent4">
                <a:alpha val="40000"/>
              </a:schemeClr>
            </a:outerShdw>
          </a:effectLst>
        </p:spPr>
        <p:txBody>
          <a:bodyPr rtlCol="0" anchor="ctr"/>
          <a:lstStyle>
            <a:defPPr>
              <a:defRPr lang="zh-CN"/>
            </a:defPPr>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具体程序介绍：</a:t>
            </a:r>
            <a:r>
              <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USTC-Pickers</a:t>
            </a:r>
          </a:p>
        </p:txBody>
      </p:sp>
      <p:grpSp>
        <p:nvGrpSpPr>
          <p:cNvPr id="12" name="í$lídè">
            <a:extLst>
              <a:ext uri="{FF2B5EF4-FFF2-40B4-BE49-F238E27FC236}">
                <a16:creationId xmlns:a16="http://schemas.microsoft.com/office/drawing/2014/main" id="{987959B9-AC60-435F-8DF1-02058C235BE3}"/>
              </a:ext>
            </a:extLst>
          </p:cNvPr>
          <p:cNvGrpSpPr/>
          <p:nvPr/>
        </p:nvGrpSpPr>
        <p:grpSpPr>
          <a:xfrm>
            <a:off x="7248525" y="1607217"/>
            <a:ext cx="4594731" cy="3654702"/>
            <a:chOff x="7254875" y="1184088"/>
            <a:chExt cx="4594731" cy="754377"/>
          </a:xfrm>
        </p:grpSpPr>
        <p:sp>
          <p:nvSpPr>
            <p:cNvPr id="13" name="iŝ1îḋe">
              <a:extLst>
                <a:ext uri="{FF2B5EF4-FFF2-40B4-BE49-F238E27FC236}">
                  <a16:creationId xmlns:a16="http://schemas.microsoft.com/office/drawing/2014/main" id="{6BC7E296-2B28-4FEC-9B42-DE4A47274F1D}"/>
                </a:ext>
              </a:extLst>
            </p:cNvPr>
            <p:cNvSpPr txBox="1"/>
            <p:nvPr/>
          </p:nvSpPr>
          <p:spPr>
            <a:xfrm>
              <a:off x="7376979" y="1474363"/>
              <a:ext cx="4472627" cy="95294"/>
            </a:xfrm>
            <a:prstGeom prst="rect">
              <a:avLst/>
            </a:prstGeom>
            <a:noFill/>
          </p:spPr>
          <p:txBody>
            <a:bodyPr wrap="square" rtlCol="0">
              <a:spAutoFit/>
            </a:bodyPr>
            <a:lstStyle/>
            <a:p>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迁移学习相关介绍</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14" name="îŝļîḋé">
              <a:extLst>
                <a:ext uri="{FF2B5EF4-FFF2-40B4-BE49-F238E27FC236}">
                  <a16:creationId xmlns:a16="http://schemas.microsoft.com/office/drawing/2014/main" id="{80662A02-F17B-4760-AF59-93F6E3D95940}"/>
                </a:ext>
              </a:extLst>
            </p:cNvPr>
            <p:cNvSpPr/>
            <p:nvPr/>
          </p:nvSpPr>
          <p:spPr>
            <a:xfrm flipH="1">
              <a:off x="7254875" y="1184088"/>
              <a:ext cx="122104" cy="754377"/>
            </a:xfrm>
            <a:prstGeom prst="roundRect">
              <a:avLst>
                <a:gd name="adj" fmla="val 44900"/>
              </a:avLst>
            </a:prstGeom>
            <a:gradFill>
              <a:gsLst>
                <a:gs pos="0">
                  <a:schemeClr val="accent6">
                    <a:lumMod val="60000"/>
                    <a:lumOff val="40000"/>
                  </a:schemeClr>
                </a:gs>
                <a:gs pos="60000">
                  <a:schemeClr val="accent6"/>
                </a:gs>
              </a:gsLst>
              <a:lin ang="2700000" scaled="0"/>
            </a:gradFill>
            <a:ln w="57150" cap="rnd">
              <a:noFill/>
              <a:prstDash val="solid"/>
              <a:round/>
            </a:ln>
            <a:effectLst>
              <a:outerShdw blurRad="50800" dist="50800" dir="5400000" algn="c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3765"/>
              <a:endParaRPr lang="zh-CN" altLang="en-US" sz="1400" b="1" dirty="0">
                <a:solidFill>
                  <a:schemeClr val="bg1"/>
                </a:solidFill>
                <a:latin typeface="Segoe UI Italic" panose="020B0502040204090203" pitchFamily="34" charset="0"/>
                <a:ea typeface="楷体" panose="02010609060101010101" pitchFamily="49" charset="-122"/>
                <a:sym typeface="Segoe UI Italic" panose="020B0502040204090203" pitchFamily="34" charset="0"/>
              </a:endParaRPr>
            </a:p>
          </p:txBody>
        </p:sp>
      </p:grpSp>
      <p:pic>
        <p:nvPicPr>
          <p:cNvPr id="7" name="图片 6">
            <a:extLst>
              <a:ext uri="{FF2B5EF4-FFF2-40B4-BE49-F238E27FC236}">
                <a16:creationId xmlns:a16="http://schemas.microsoft.com/office/drawing/2014/main" id="{26E56CBC-C608-4989-BC09-BBC1452B5A27}"/>
              </a:ext>
            </a:extLst>
          </p:cNvPr>
          <p:cNvPicPr>
            <a:picLocks noChangeAspect="1"/>
          </p:cNvPicPr>
          <p:nvPr/>
        </p:nvPicPr>
        <p:blipFill>
          <a:blip r:embed="rId4"/>
          <a:stretch>
            <a:fillRect/>
          </a:stretch>
        </p:blipFill>
        <p:spPr>
          <a:xfrm>
            <a:off x="82550" y="1659962"/>
            <a:ext cx="6944753" cy="3538076"/>
          </a:xfrm>
          <a:prstGeom prst="rect">
            <a:avLst/>
          </a:prstGeom>
        </p:spPr>
      </p:pic>
    </p:spTree>
    <p:custDataLst>
      <p:tags r:id="rId1"/>
    </p:custDataLst>
    <p:extLst>
      <p:ext uri="{BB962C8B-B14F-4D97-AF65-F5344CB8AC3E}">
        <p14:creationId xmlns:p14="http://schemas.microsoft.com/office/powerpoint/2010/main" val="29350038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a:extLst>
              <a:ext uri="{FF2B5EF4-FFF2-40B4-BE49-F238E27FC236}">
                <a16:creationId xmlns:a16="http://schemas.microsoft.com/office/drawing/2014/main" id="{61B78963-8D5A-4709-A729-FA8BBD81CE40}"/>
              </a:ext>
            </a:extLst>
          </p:cNvPr>
          <p:cNvSpPr>
            <a:spLocks noGrp="1"/>
          </p:cNvSpPr>
          <p:nvPr>
            <p:ph type="ftr" sz="quarter" idx="11"/>
          </p:nvPr>
        </p:nvSpPr>
        <p:spPr>
          <a:xfrm>
            <a:off x="5329044" y="6546949"/>
            <a:ext cx="2002118" cy="249333"/>
          </a:xfrm>
        </p:spPr>
        <p:txBody>
          <a:bodyPr/>
          <a:lstStyle/>
          <a:p>
            <a:pPr>
              <a:defRPr/>
            </a:pPr>
            <a:r>
              <a:rPr lang="en-US" altLang="zh-CN"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rPr>
              <a:t>Made by </a:t>
            </a:r>
            <a:r>
              <a:rPr lang="en-US" altLang="zh-CN" dirty="0" err="1">
                <a:solidFill>
                  <a:schemeClr val="tx1"/>
                </a:solidFill>
                <a:latin typeface="Segoe UI Italic" panose="020B0502040204090203" pitchFamily="34" charset="0"/>
                <a:ea typeface="楷体" panose="02010609060101010101" pitchFamily="49" charset="-122"/>
                <a:sym typeface="Segoe UI Italic" panose="020B0502040204090203" pitchFamily="34" charset="0"/>
              </a:rPr>
              <a:t>Kiny</a:t>
            </a:r>
            <a:endParaRPr lang="zh-CN" altLang="en-US"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endParaRPr>
          </a:p>
        </p:txBody>
      </p:sp>
      <p:cxnSp>
        <p:nvCxnSpPr>
          <p:cNvPr id="3" name="直接连接符 2">
            <a:extLst>
              <a:ext uri="{FF2B5EF4-FFF2-40B4-BE49-F238E27FC236}">
                <a16:creationId xmlns:a16="http://schemas.microsoft.com/office/drawing/2014/main" id="{3149501B-9F0D-425D-B0B9-FF8E9557972E}"/>
              </a:ext>
            </a:extLst>
          </p:cNvPr>
          <p:cNvCxnSpPr>
            <a:cxnSpLocks/>
          </p:cNvCxnSpPr>
          <p:nvPr/>
        </p:nvCxnSpPr>
        <p:spPr>
          <a:xfrm>
            <a:off x="0" y="640976"/>
            <a:ext cx="12192000"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4" name="图片 3">
            <a:extLst>
              <a:ext uri="{FF2B5EF4-FFF2-40B4-BE49-F238E27FC236}">
                <a16:creationId xmlns:a16="http://schemas.microsoft.com/office/drawing/2014/main" id="{2CA8298E-EBBA-4FDB-920D-BBE0F1F232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0838" y="6387559"/>
            <a:ext cx="468206" cy="468206"/>
          </a:xfrm>
          <a:prstGeom prst="rect">
            <a:avLst/>
          </a:prstGeom>
        </p:spPr>
      </p:pic>
      <p:sp>
        <p:nvSpPr>
          <p:cNvPr id="6" name="îŝḷîḓe">
            <a:extLst>
              <a:ext uri="{FF2B5EF4-FFF2-40B4-BE49-F238E27FC236}">
                <a16:creationId xmlns:a16="http://schemas.microsoft.com/office/drawing/2014/main" id="{DD5EDFC5-FFFD-46AF-AACE-C4D2A3F1FB76}"/>
              </a:ext>
            </a:extLst>
          </p:cNvPr>
          <p:cNvSpPr txBox="1"/>
          <p:nvPr/>
        </p:nvSpPr>
        <p:spPr>
          <a:xfrm>
            <a:off x="0" y="57150"/>
            <a:ext cx="3384550" cy="482004"/>
          </a:xfrm>
          <a:prstGeom prst="roundRect">
            <a:avLst>
              <a:gd name="adj" fmla="val 50000"/>
            </a:avLst>
          </a:prstGeom>
          <a:solidFill>
            <a:schemeClr val="accent4">
              <a:lumMod val="20000"/>
              <a:lumOff val="80000"/>
            </a:schemeClr>
          </a:solidFill>
          <a:ln w="12700" cap="flat">
            <a:noFill/>
            <a:prstDash val="solid"/>
            <a:miter/>
          </a:ln>
          <a:effectLst>
            <a:outerShdw blurRad="127000" dist="63500" dir="2700000" algn="tl" rotWithShape="0">
              <a:schemeClr val="accent4">
                <a:alpha val="40000"/>
              </a:schemeClr>
            </a:outerShdw>
          </a:effectLst>
        </p:spPr>
        <p:txBody>
          <a:bodyPr rtlCol="0" anchor="ctr"/>
          <a:lstStyle>
            <a:defPPr>
              <a:defRPr lang="zh-CN"/>
            </a:defPPr>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具体程序介绍：</a:t>
            </a:r>
            <a:r>
              <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USTC-Pickers</a:t>
            </a:r>
          </a:p>
        </p:txBody>
      </p:sp>
      <p:grpSp>
        <p:nvGrpSpPr>
          <p:cNvPr id="12" name="í$lídè">
            <a:extLst>
              <a:ext uri="{FF2B5EF4-FFF2-40B4-BE49-F238E27FC236}">
                <a16:creationId xmlns:a16="http://schemas.microsoft.com/office/drawing/2014/main" id="{987959B9-AC60-435F-8DF1-02058C235BE3}"/>
              </a:ext>
            </a:extLst>
          </p:cNvPr>
          <p:cNvGrpSpPr/>
          <p:nvPr/>
        </p:nvGrpSpPr>
        <p:grpSpPr>
          <a:xfrm>
            <a:off x="7248525" y="1351506"/>
            <a:ext cx="4670931" cy="4154986"/>
            <a:chOff x="7254875" y="1131306"/>
            <a:chExt cx="4670931" cy="857642"/>
          </a:xfrm>
        </p:grpSpPr>
        <p:sp>
          <p:nvSpPr>
            <p:cNvPr id="13" name="iŝ1îḋe">
              <a:extLst>
                <a:ext uri="{FF2B5EF4-FFF2-40B4-BE49-F238E27FC236}">
                  <a16:creationId xmlns:a16="http://schemas.microsoft.com/office/drawing/2014/main" id="{6BC7E296-2B28-4FEC-9B42-DE4A47274F1D}"/>
                </a:ext>
              </a:extLst>
            </p:cNvPr>
            <p:cNvSpPr txBox="1"/>
            <p:nvPr/>
          </p:nvSpPr>
          <p:spPr>
            <a:xfrm>
              <a:off x="7453179" y="1131306"/>
              <a:ext cx="4472627" cy="857642"/>
            </a:xfrm>
            <a:prstGeom prst="rect">
              <a:avLst/>
            </a:prstGeom>
            <a:noFill/>
          </p:spPr>
          <p:txBody>
            <a:bodyPr wrap="square" rtlCol="0">
              <a:spAutoFit/>
            </a:bodyPr>
            <a:lstStyle/>
            <a:p>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两种不同的策略</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a:p>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特征提取：冻结除最后的全连接层之外的所有网络的权重，最后一个全连接层被替换为具有随机权重的新层，并且仅训练新层</a:t>
              </a:r>
            </a:p>
            <a:p>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微调：使用预训练好的初始化网络，用新数据训练部分或整个网络</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a:p>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与传统学习相比区别在于初始参数，传统方法初始参数随机而迁移学习提供已经训练过的参数。</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14" name="îŝļîḋé">
              <a:extLst>
                <a:ext uri="{FF2B5EF4-FFF2-40B4-BE49-F238E27FC236}">
                  <a16:creationId xmlns:a16="http://schemas.microsoft.com/office/drawing/2014/main" id="{80662A02-F17B-4760-AF59-93F6E3D95940}"/>
                </a:ext>
              </a:extLst>
            </p:cNvPr>
            <p:cNvSpPr/>
            <p:nvPr/>
          </p:nvSpPr>
          <p:spPr>
            <a:xfrm flipH="1">
              <a:off x="7254875" y="1184088"/>
              <a:ext cx="122104" cy="754377"/>
            </a:xfrm>
            <a:prstGeom prst="roundRect">
              <a:avLst>
                <a:gd name="adj" fmla="val 44900"/>
              </a:avLst>
            </a:prstGeom>
            <a:gradFill>
              <a:gsLst>
                <a:gs pos="0">
                  <a:schemeClr val="accent6">
                    <a:lumMod val="60000"/>
                    <a:lumOff val="40000"/>
                  </a:schemeClr>
                </a:gs>
                <a:gs pos="60000">
                  <a:schemeClr val="accent6"/>
                </a:gs>
              </a:gsLst>
              <a:lin ang="2700000" scaled="0"/>
            </a:gradFill>
            <a:ln w="57150" cap="rnd">
              <a:noFill/>
              <a:prstDash val="solid"/>
              <a:round/>
            </a:ln>
            <a:effectLst>
              <a:outerShdw blurRad="50800" dist="50800" dir="5400000" algn="c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3765"/>
              <a:endParaRPr lang="zh-CN" altLang="en-US" sz="1400" b="1" dirty="0">
                <a:solidFill>
                  <a:schemeClr val="bg1"/>
                </a:solidFill>
                <a:latin typeface="Segoe UI Italic" panose="020B0502040204090203" pitchFamily="34" charset="0"/>
                <a:ea typeface="楷体" panose="02010609060101010101" pitchFamily="49" charset="-122"/>
                <a:sym typeface="Segoe UI Italic" panose="020B0502040204090203" pitchFamily="34" charset="0"/>
              </a:endParaRPr>
            </a:p>
          </p:txBody>
        </p:sp>
      </p:grpSp>
      <p:pic>
        <p:nvPicPr>
          <p:cNvPr id="7" name="图片 6">
            <a:extLst>
              <a:ext uri="{FF2B5EF4-FFF2-40B4-BE49-F238E27FC236}">
                <a16:creationId xmlns:a16="http://schemas.microsoft.com/office/drawing/2014/main" id="{A289DEC8-0A51-447C-877B-D8F9622D532B}"/>
              </a:ext>
            </a:extLst>
          </p:cNvPr>
          <p:cNvPicPr>
            <a:picLocks noChangeAspect="1"/>
          </p:cNvPicPr>
          <p:nvPr/>
        </p:nvPicPr>
        <p:blipFill>
          <a:blip r:embed="rId4"/>
          <a:stretch>
            <a:fillRect/>
          </a:stretch>
        </p:blipFill>
        <p:spPr>
          <a:xfrm>
            <a:off x="117148" y="1218824"/>
            <a:ext cx="6978650" cy="4420351"/>
          </a:xfrm>
          <a:prstGeom prst="rect">
            <a:avLst/>
          </a:prstGeom>
        </p:spPr>
      </p:pic>
    </p:spTree>
    <p:custDataLst>
      <p:tags r:id="rId1"/>
    </p:custDataLst>
    <p:extLst>
      <p:ext uri="{BB962C8B-B14F-4D97-AF65-F5344CB8AC3E}">
        <p14:creationId xmlns:p14="http://schemas.microsoft.com/office/powerpoint/2010/main" val="32557540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a:extLst>
              <a:ext uri="{FF2B5EF4-FFF2-40B4-BE49-F238E27FC236}">
                <a16:creationId xmlns:a16="http://schemas.microsoft.com/office/drawing/2014/main" id="{61B78963-8D5A-4709-A729-FA8BBD81CE40}"/>
              </a:ext>
            </a:extLst>
          </p:cNvPr>
          <p:cNvSpPr>
            <a:spLocks noGrp="1"/>
          </p:cNvSpPr>
          <p:nvPr>
            <p:ph type="ftr" sz="quarter" idx="11"/>
          </p:nvPr>
        </p:nvSpPr>
        <p:spPr>
          <a:xfrm>
            <a:off x="5329044" y="6546949"/>
            <a:ext cx="2002118" cy="249333"/>
          </a:xfrm>
        </p:spPr>
        <p:txBody>
          <a:bodyPr/>
          <a:lstStyle/>
          <a:p>
            <a:pPr>
              <a:defRPr/>
            </a:pPr>
            <a:r>
              <a:rPr lang="en-US" altLang="zh-CN"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rPr>
              <a:t>Made by </a:t>
            </a:r>
            <a:r>
              <a:rPr lang="en-US" altLang="zh-CN" dirty="0" err="1">
                <a:solidFill>
                  <a:schemeClr val="tx1"/>
                </a:solidFill>
                <a:latin typeface="Segoe UI Italic" panose="020B0502040204090203" pitchFamily="34" charset="0"/>
                <a:ea typeface="楷体" panose="02010609060101010101" pitchFamily="49" charset="-122"/>
                <a:sym typeface="Segoe UI Italic" panose="020B0502040204090203" pitchFamily="34" charset="0"/>
              </a:rPr>
              <a:t>Kiny</a:t>
            </a:r>
            <a:endParaRPr lang="zh-CN" altLang="en-US"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endParaRPr>
          </a:p>
        </p:txBody>
      </p:sp>
      <p:cxnSp>
        <p:nvCxnSpPr>
          <p:cNvPr id="3" name="直接连接符 2">
            <a:extLst>
              <a:ext uri="{FF2B5EF4-FFF2-40B4-BE49-F238E27FC236}">
                <a16:creationId xmlns:a16="http://schemas.microsoft.com/office/drawing/2014/main" id="{3149501B-9F0D-425D-B0B9-FF8E9557972E}"/>
              </a:ext>
            </a:extLst>
          </p:cNvPr>
          <p:cNvCxnSpPr>
            <a:cxnSpLocks/>
          </p:cNvCxnSpPr>
          <p:nvPr/>
        </p:nvCxnSpPr>
        <p:spPr>
          <a:xfrm>
            <a:off x="0" y="640976"/>
            <a:ext cx="12192000"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4" name="图片 3">
            <a:extLst>
              <a:ext uri="{FF2B5EF4-FFF2-40B4-BE49-F238E27FC236}">
                <a16:creationId xmlns:a16="http://schemas.microsoft.com/office/drawing/2014/main" id="{2CA8298E-EBBA-4FDB-920D-BBE0F1F232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0838" y="6387559"/>
            <a:ext cx="468206" cy="468206"/>
          </a:xfrm>
          <a:prstGeom prst="rect">
            <a:avLst/>
          </a:prstGeom>
        </p:spPr>
      </p:pic>
      <p:sp>
        <p:nvSpPr>
          <p:cNvPr id="6" name="îŝḷîḓe">
            <a:extLst>
              <a:ext uri="{FF2B5EF4-FFF2-40B4-BE49-F238E27FC236}">
                <a16:creationId xmlns:a16="http://schemas.microsoft.com/office/drawing/2014/main" id="{DD5EDFC5-FFFD-46AF-AACE-C4D2A3F1FB76}"/>
              </a:ext>
            </a:extLst>
          </p:cNvPr>
          <p:cNvSpPr txBox="1"/>
          <p:nvPr/>
        </p:nvSpPr>
        <p:spPr>
          <a:xfrm>
            <a:off x="0" y="57150"/>
            <a:ext cx="3384550" cy="482004"/>
          </a:xfrm>
          <a:prstGeom prst="roundRect">
            <a:avLst>
              <a:gd name="adj" fmla="val 50000"/>
            </a:avLst>
          </a:prstGeom>
          <a:solidFill>
            <a:schemeClr val="accent4">
              <a:lumMod val="20000"/>
              <a:lumOff val="80000"/>
            </a:schemeClr>
          </a:solidFill>
          <a:ln w="12700" cap="flat">
            <a:noFill/>
            <a:prstDash val="solid"/>
            <a:miter/>
          </a:ln>
          <a:effectLst>
            <a:outerShdw blurRad="127000" dist="63500" dir="2700000" algn="tl" rotWithShape="0">
              <a:schemeClr val="accent4">
                <a:alpha val="40000"/>
              </a:schemeClr>
            </a:outerShdw>
          </a:effectLst>
        </p:spPr>
        <p:txBody>
          <a:bodyPr rtlCol="0" anchor="ctr"/>
          <a:lstStyle>
            <a:defPPr>
              <a:defRPr lang="zh-CN"/>
            </a:defPPr>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具体程序介绍：</a:t>
            </a:r>
            <a:r>
              <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USTC-Pickers</a:t>
            </a:r>
          </a:p>
        </p:txBody>
      </p:sp>
      <p:grpSp>
        <p:nvGrpSpPr>
          <p:cNvPr id="12" name="í$lídè">
            <a:extLst>
              <a:ext uri="{FF2B5EF4-FFF2-40B4-BE49-F238E27FC236}">
                <a16:creationId xmlns:a16="http://schemas.microsoft.com/office/drawing/2014/main" id="{987959B9-AC60-435F-8DF1-02058C235BE3}"/>
              </a:ext>
            </a:extLst>
          </p:cNvPr>
          <p:cNvGrpSpPr/>
          <p:nvPr/>
        </p:nvGrpSpPr>
        <p:grpSpPr>
          <a:xfrm>
            <a:off x="7248525" y="1607217"/>
            <a:ext cx="4594731" cy="3654702"/>
            <a:chOff x="7254875" y="1184088"/>
            <a:chExt cx="4594731" cy="754377"/>
          </a:xfrm>
        </p:grpSpPr>
        <p:sp>
          <p:nvSpPr>
            <p:cNvPr id="13" name="iŝ1îḋe">
              <a:extLst>
                <a:ext uri="{FF2B5EF4-FFF2-40B4-BE49-F238E27FC236}">
                  <a16:creationId xmlns:a16="http://schemas.microsoft.com/office/drawing/2014/main" id="{6BC7E296-2B28-4FEC-9B42-DE4A47274F1D}"/>
                </a:ext>
              </a:extLst>
            </p:cNvPr>
            <p:cNvSpPr txBox="1"/>
            <p:nvPr/>
          </p:nvSpPr>
          <p:spPr>
            <a:xfrm>
              <a:off x="7376979" y="1512480"/>
              <a:ext cx="4472627" cy="95294"/>
            </a:xfrm>
            <a:prstGeom prst="rect">
              <a:avLst/>
            </a:prstGeom>
            <a:noFill/>
          </p:spPr>
          <p:txBody>
            <a:bodyPr wrap="square" rtlCol="0">
              <a:spAutoFit/>
            </a:bodyPr>
            <a:lstStyle/>
            <a:p>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迁移学习的优势</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14" name="îŝļîḋé">
              <a:extLst>
                <a:ext uri="{FF2B5EF4-FFF2-40B4-BE49-F238E27FC236}">
                  <a16:creationId xmlns:a16="http://schemas.microsoft.com/office/drawing/2014/main" id="{80662A02-F17B-4760-AF59-93F6E3D95940}"/>
                </a:ext>
              </a:extLst>
            </p:cNvPr>
            <p:cNvSpPr/>
            <p:nvPr/>
          </p:nvSpPr>
          <p:spPr>
            <a:xfrm flipH="1">
              <a:off x="7254875" y="1184088"/>
              <a:ext cx="122104" cy="754377"/>
            </a:xfrm>
            <a:prstGeom prst="roundRect">
              <a:avLst>
                <a:gd name="adj" fmla="val 44900"/>
              </a:avLst>
            </a:prstGeom>
            <a:gradFill>
              <a:gsLst>
                <a:gs pos="0">
                  <a:schemeClr val="accent6">
                    <a:lumMod val="60000"/>
                    <a:lumOff val="40000"/>
                  </a:schemeClr>
                </a:gs>
                <a:gs pos="60000">
                  <a:schemeClr val="accent6"/>
                </a:gs>
              </a:gsLst>
              <a:lin ang="2700000" scaled="0"/>
            </a:gradFill>
            <a:ln w="57150" cap="rnd">
              <a:noFill/>
              <a:prstDash val="solid"/>
              <a:round/>
            </a:ln>
            <a:effectLst>
              <a:outerShdw blurRad="50800" dist="50800" dir="5400000" algn="c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3765"/>
              <a:endParaRPr lang="zh-CN" altLang="en-US" sz="1400" b="1" dirty="0">
                <a:solidFill>
                  <a:schemeClr val="bg1"/>
                </a:solidFill>
                <a:latin typeface="Segoe UI Italic" panose="020B0502040204090203" pitchFamily="34" charset="0"/>
                <a:ea typeface="楷体" panose="02010609060101010101" pitchFamily="49" charset="-122"/>
                <a:sym typeface="Segoe UI Italic" panose="020B0502040204090203" pitchFamily="34" charset="0"/>
              </a:endParaRPr>
            </a:p>
          </p:txBody>
        </p:sp>
      </p:grpSp>
      <p:pic>
        <p:nvPicPr>
          <p:cNvPr id="7" name="图片 6">
            <a:extLst>
              <a:ext uri="{FF2B5EF4-FFF2-40B4-BE49-F238E27FC236}">
                <a16:creationId xmlns:a16="http://schemas.microsoft.com/office/drawing/2014/main" id="{423048B6-D216-4228-818F-6E4ABF6184AF}"/>
              </a:ext>
            </a:extLst>
          </p:cNvPr>
          <p:cNvPicPr>
            <a:picLocks noChangeAspect="1"/>
          </p:cNvPicPr>
          <p:nvPr/>
        </p:nvPicPr>
        <p:blipFill>
          <a:blip r:embed="rId4"/>
          <a:stretch>
            <a:fillRect/>
          </a:stretch>
        </p:blipFill>
        <p:spPr>
          <a:xfrm>
            <a:off x="0" y="1466976"/>
            <a:ext cx="7146272" cy="3935194"/>
          </a:xfrm>
          <a:prstGeom prst="rect">
            <a:avLst/>
          </a:prstGeom>
        </p:spPr>
      </p:pic>
    </p:spTree>
    <p:custDataLst>
      <p:tags r:id="rId1"/>
    </p:custDataLst>
    <p:extLst>
      <p:ext uri="{BB962C8B-B14F-4D97-AF65-F5344CB8AC3E}">
        <p14:creationId xmlns:p14="http://schemas.microsoft.com/office/powerpoint/2010/main" val="10879159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a:extLst>
              <a:ext uri="{FF2B5EF4-FFF2-40B4-BE49-F238E27FC236}">
                <a16:creationId xmlns:a16="http://schemas.microsoft.com/office/drawing/2014/main" id="{61B78963-8D5A-4709-A729-FA8BBD81CE40}"/>
              </a:ext>
            </a:extLst>
          </p:cNvPr>
          <p:cNvSpPr>
            <a:spLocks noGrp="1"/>
          </p:cNvSpPr>
          <p:nvPr>
            <p:ph type="ftr" sz="quarter" idx="11"/>
          </p:nvPr>
        </p:nvSpPr>
        <p:spPr>
          <a:xfrm>
            <a:off x="5329044" y="6546949"/>
            <a:ext cx="2002118" cy="249333"/>
          </a:xfrm>
        </p:spPr>
        <p:txBody>
          <a:bodyPr/>
          <a:lstStyle/>
          <a:p>
            <a:pPr>
              <a:defRPr/>
            </a:pPr>
            <a:r>
              <a:rPr lang="en-US" altLang="zh-CN"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rPr>
              <a:t>Made by </a:t>
            </a:r>
            <a:r>
              <a:rPr lang="en-US" altLang="zh-CN" dirty="0" err="1">
                <a:solidFill>
                  <a:schemeClr val="tx1"/>
                </a:solidFill>
                <a:latin typeface="Segoe UI Italic" panose="020B0502040204090203" pitchFamily="34" charset="0"/>
                <a:ea typeface="楷体" panose="02010609060101010101" pitchFamily="49" charset="-122"/>
                <a:sym typeface="Segoe UI Italic" panose="020B0502040204090203" pitchFamily="34" charset="0"/>
              </a:rPr>
              <a:t>Kiny</a:t>
            </a:r>
            <a:endParaRPr lang="zh-CN" altLang="en-US"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endParaRPr>
          </a:p>
        </p:txBody>
      </p:sp>
      <p:cxnSp>
        <p:nvCxnSpPr>
          <p:cNvPr id="3" name="直接连接符 2">
            <a:extLst>
              <a:ext uri="{FF2B5EF4-FFF2-40B4-BE49-F238E27FC236}">
                <a16:creationId xmlns:a16="http://schemas.microsoft.com/office/drawing/2014/main" id="{3149501B-9F0D-425D-B0B9-FF8E9557972E}"/>
              </a:ext>
            </a:extLst>
          </p:cNvPr>
          <p:cNvCxnSpPr>
            <a:cxnSpLocks/>
          </p:cNvCxnSpPr>
          <p:nvPr/>
        </p:nvCxnSpPr>
        <p:spPr>
          <a:xfrm>
            <a:off x="0" y="640976"/>
            <a:ext cx="12192000"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4" name="图片 3">
            <a:extLst>
              <a:ext uri="{FF2B5EF4-FFF2-40B4-BE49-F238E27FC236}">
                <a16:creationId xmlns:a16="http://schemas.microsoft.com/office/drawing/2014/main" id="{2CA8298E-EBBA-4FDB-920D-BBE0F1F232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0838" y="6387559"/>
            <a:ext cx="468206" cy="468206"/>
          </a:xfrm>
          <a:prstGeom prst="rect">
            <a:avLst/>
          </a:prstGeom>
        </p:spPr>
      </p:pic>
      <p:sp>
        <p:nvSpPr>
          <p:cNvPr id="6" name="îŝḷîḓe">
            <a:extLst>
              <a:ext uri="{FF2B5EF4-FFF2-40B4-BE49-F238E27FC236}">
                <a16:creationId xmlns:a16="http://schemas.microsoft.com/office/drawing/2014/main" id="{DD5EDFC5-FFFD-46AF-AACE-C4D2A3F1FB76}"/>
              </a:ext>
            </a:extLst>
          </p:cNvPr>
          <p:cNvSpPr txBox="1"/>
          <p:nvPr/>
        </p:nvSpPr>
        <p:spPr>
          <a:xfrm>
            <a:off x="0" y="57150"/>
            <a:ext cx="3384550" cy="482004"/>
          </a:xfrm>
          <a:prstGeom prst="roundRect">
            <a:avLst>
              <a:gd name="adj" fmla="val 50000"/>
            </a:avLst>
          </a:prstGeom>
          <a:solidFill>
            <a:schemeClr val="accent4">
              <a:lumMod val="20000"/>
              <a:lumOff val="80000"/>
            </a:schemeClr>
          </a:solidFill>
          <a:ln w="12700" cap="flat">
            <a:noFill/>
            <a:prstDash val="solid"/>
            <a:miter/>
          </a:ln>
          <a:effectLst>
            <a:outerShdw blurRad="127000" dist="63500" dir="2700000" algn="tl" rotWithShape="0">
              <a:schemeClr val="accent4">
                <a:alpha val="40000"/>
              </a:schemeClr>
            </a:outerShdw>
          </a:effectLst>
        </p:spPr>
        <p:txBody>
          <a:bodyPr rtlCol="0" anchor="ctr"/>
          <a:lstStyle>
            <a:defPPr>
              <a:defRPr lang="zh-CN"/>
            </a:defPPr>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具体程序介绍：</a:t>
            </a:r>
            <a:r>
              <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USTC-Pickers</a:t>
            </a:r>
          </a:p>
        </p:txBody>
      </p:sp>
      <p:grpSp>
        <p:nvGrpSpPr>
          <p:cNvPr id="12" name="í$lídè">
            <a:extLst>
              <a:ext uri="{FF2B5EF4-FFF2-40B4-BE49-F238E27FC236}">
                <a16:creationId xmlns:a16="http://schemas.microsoft.com/office/drawing/2014/main" id="{987959B9-AC60-435F-8DF1-02058C235BE3}"/>
              </a:ext>
            </a:extLst>
          </p:cNvPr>
          <p:cNvGrpSpPr/>
          <p:nvPr/>
        </p:nvGrpSpPr>
        <p:grpSpPr>
          <a:xfrm>
            <a:off x="7248525" y="1607217"/>
            <a:ext cx="4655783" cy="3654702"/>
            <a:chOff x="7254875" y="1184088"/>
            <a:chExt cx="4655783" cy="754377"/>
          </a:xfrm>
        </p:grpSpPr>
        <p:sp>
          <p:nvSpPr>
            <p:cNvPr id="13" name="iŝ1îḋe">
              <a:extLst>
                <a:ext uri="{FF2B5EF4-FFF2-40B4-BE49-F238E27FC236}">
                  <a16:creationId xmlns:a16="http://schemas.microsoft.com/office/drawing/2014/main" id="{6BC7E296-2B28-4FEC-9B42-DE4A47274F1D}"/>
                </a:ext>
              </a:extLst>
            </p:cNvPr>
            <p:cNvSpPr txBox="1"/>
            <p:nvPr/>
          </p:nvSpPr>
          <p:spPr>
            <a:xfrm>
              <a:off x="7438031" y="1512480"/>
              <a:ext cx="4472627" cy="95294"/>
            </a:xfrm>
            <a:prstGeom prst="rect">
              <a:avLst/>
            </a:prstGeom>
            <a:noFill/>
          </p:spPr>
          <p:txBody>
            <a:bodyPr wrap="square" rtlCol="0">
              <a:spAutoFit/>
            </a:bodyPr>
            <a:lstStyle/>
            <a:p>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使用例子</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14" name="îŝļîḋé">
              <a:extLst>
                <a:ext uri="{FF2B5EF4-FFF2-40B4-BE49-F238E27FC236}">
                  <a16:creationId xmlns:a16="http://schemas.microsoft.com/office/drawing/2014/main" id="{80662A02-F17B-4760-AF59-93F6E3D95940}"/>
                </a:ext>
              </a:extLst>
            </p:cNvPr>
            <p:cNvSpPr/>
            <p:nvPr/>
          </p:nvSpPr>
          <p:spPr>
            <a:xfrm flipH="1">
              <a:off x="7254875" y="1184088"/>
              <a:ext cx="122104" cy="754377"/>
            </a:xfrm>
            <a:prstGeom prst="roundRect">
              <a:avLst>
                <a:gd name="adj" fmla="val 44900"/>
              </a:avLst>
            </a:prstGeom>
            <a:gradFill>
              <a:gsLst>
                <a:gs pos="0">
                  <a:schemeClr val="accent6">
                    <a:lumMod val="60000"/>
                    <a:lumOff val="40000"/>
                  </a:schemeClr>
                </a:gs>
                <a:gs pos="60000">
                  <a:schemeClr val="accent6"/>
                </a:gs>
              </a:gsLst>
              <a:lin ang="2700000" scaled="0"/>
            </a:gradFill>
            <a:ln w="57150" cap="rnd">
              <a:noFill/>
              <a:prstDash val="solid"/>
              <a:round/>
            </a:ln>
            <a:effectLst>
              <a:outerShdw blurRad="50800" dist="50800" dir="5400000" algn="c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3765"/>
              <a:endParaRPr lang="zh-CN" altLang="en-US" sz="1400" b="1" dirty="0">
                <a:solidFill>
                  <a:schemeClr val="bg1"/>
                </a:solidFill>
                <a:latin typeface="Segoe UI Italic" panose="020B0502040204090203" pitchFamily="34" charset="0"/>
                <a:ea typeface="楷体" panose="02010609060101010101" pitchFamily="49" charset="-122"/>
                <a:sym typeface="Segoe UI Italic" panose="020B0502040204090203" pitchFamily="34" charset="0"/>
              </a:endParaRPr>
            </a:p>
          </p:txBody>
        </p:sp>
      </p:grpSp>
      <p:pic>
        <p:nvPicPr>
          <p:cNvPr id="7" name="图片 6">
            <a:extLst>
              <a:ext uri="{FF2B5EF4-FFF2-40B4-BE49-F238E27FC236}">
                <a16:creationId xmlns:a16="http://schemas.microsoft.com/office/drawing/2014/main" id="{4C2AFA1D-59FC-4A76-818C-88B55F1D3668}"/>
              </a:ext>
            </a:extLst>
          </p:cNvPr>
          <p:cNvPicPr>
            <a:picLocks noChangeAspect="1"/>
          </p:cNvPicPr>
          <p:nvPr/>
        </p:nvPicPr>
        <p:blipFill>
          <a:blip r:embed="rId4"/>
          <a:stretch>
            <a:fillRect/>
          </a:stretch>
        </p:blipFill>
        <p:spPr>
          <a:xfrm>
            <a:off x="4821" y="1566785"/>
            <a:ext cx="7182652" cy="3735576"/>
          </a:xfrm>
          <a:prstGeom prst="rect">
            <a:avLst/>
          </a:prstGeom>
        </p:spPr>
      </p:pic>
      <p:pic>
        <p:nvPicPr>
          <p:cNvPr id="8" name="图片 7">
            <a:extLst>
              <a:ext uri="{FF2B5EF4-FFF2-40B4-BE49-F238E27FC236}">
                <a16:creationId xmlns:a16="http://schemas.microsoft.com/office/drawing/2014/main" id="{EDB79660-ACDD-4D43-8259-F3839D020993}"/>
              </a:ext>
            </a:extLst>
          </p:cNvPr>
          <p:cNvPicPr>
            <a:picLocks noChangeAspect="1"/>
          </p:cNvPicPr>
          <p:nvPr/>
        </p:nvPicPr>
        <p:blipFill>
          <a:blip r:embed="rId5"/>
          <a:stretch>
            <a:fillRect/>
          </a:stretch>
        </p:blipFill>
        <p:spPr>
          <a:xfrm>
            <a:off x="39089" y="1290221"/>
            <a:ext cx="7114115" cy="3815887"/>
          </a:xfrm>
          <a:prstGeom prst="rect">
            <a:avLst/>
          </a:prstGeom>
        </p:spPr>
      </p:pic>
      <p:pic>
        <p:nvPicPr>
          <p:cNvPr id="9" name="图片 8">
            <a:extLst>
              <a:ext uri="{FF2B5EF4-FFF2-40B4-BE49-F238E27FC236}">
                <a16:creationId xmlns:a16="http://schemas.microsoft.com/office/drawing/2014/main" id="{F2D47DF1-F943-47B0-BC6F-77D04041344C}"/>
              </a:ext>
            </a:extLst>
          </p:cNvPr>
          <p:cNvPicPr>
            <a:picLocks noChangeAspect="1"/>
          </p:cNvPicPr>
          <p:nvPr/>
        </p:nvPicPr>
        <p:blipFill>
          <a:blip r:embed="rId6"/>
          <a:stretch>
            <a:fillRect/>
          </a:stretch>
        </p:blipFill>
        <p:spPr>
          <a:xfrm>
            <a:off x="83325" y="1388347"/>
            <a:ext cx="7025641" cy="3815887"/>
          </a:xfrm>
          <a:prstGeom prst="rect">
            <a:avLst/>
          </a:prstGeom>
        </p:spPr>
      </p:pic>
      <p:pic>
        <p:nvPicPr>
          <p:cNvPr id="10" name="图片 9">
            <a:extLst>
              <a:ext uri="{FF2B5EF4-FFF2-40B4-BE49-F238E27FC236}">
                <a16:creationId xmlns:a16="http://schemas.microsoft.com/office/drawing/2014/main" id="{5E7C6A93-9988-46BE-92F8-823FDAA4A4F9}"/>
              </a:ext>
            </a:extLst>
          </p:cNvPr>
          <p:cNvPicPr>
            <a:picLocks noChangeAspect="1"/>
          </p:cNvPicPr>
          <p:nvPr/>
        </p:nvPicPr>
        <p:blipFill>
          <a:blip r:embed="rId7"/>
          <a:stretch>
            <a:fillRect/>
          </a:stretch>
        </p:blipFill>
        <p:spPr>
          <a:xfrm>
            <a:off x="116469" y="1464169"/>
            <a:ext cx="6926861" cy="3827046"/>
          </a:xfrm>
          <a:prstGeom prst="rect">
            <a:avLst/>
          </a:prstGeom>
        </p:spPr>
      </p:pic>
    </p:spTree>
    <p:custDataLst>
      <p:tags r:id="rId1"/>
    </p:custDataLst>
    <p:extLst>
      <p:ext uri="{BB962C8B-B14F-4D97-AF65-F5344CB8AC3E}">
        <p14:creationId xmlns:p14="http://schemas.microsoft.com/office/powerpoint/2010/main" val="29789574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a:extLst>
              <a:ext uri="{FF2B5EF4-FFF2-40B4-BE49-F238E27FC236}">
                <a16:creationId xmlns:a16="http://schemas.microsoft.com/office/drawing/2014/main" id="{61B78963-8D5A-4709-A729-FA8BBD81CE40}"/>
              </a:ext>
            </a:extLst>
          </p:cNvPr>
          <p:cNvSpPr>
            <a:spLocks noGrp="1"/>
          </p:cNvSpPr>
          <p:nvPr>
            <p:ph type="ftr" sz="quarter" idx="11"/>
          </p:nvPr>
        </p:nvSpPr>
        <p:spPr>
          <a:xfrm>
            <a:off x="5329044" y="6546949"/>
            <a:ext cx="2002118" cy="249333"/>
          </a:xfrm>
        </p:spPr>
        <p:txBody>
          <a:bodyPr/>
          <a:lstStyle/>
          <a:p>
            <a:pPr>
              <a:defRPr/>
            </a:pPr>
            <a:r>
              <a:rPr lang="en-US" altLang="zh-CN"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rPr>
              <a:t>Made by </a:t>
            </a:r>
            <a:r>
              <a:rPr lang="en-US" altLang="zh-CN" dirty="0" err="1">
                <a:solidFill>
                  <a:schemeClr val="tx1"/>
                </a:solidFill>
                <a:latin typeface="Segoe UI Italic" panose="020B0502040204090203" pitchFamily="34" charset="0"/>
                <a:ea typeface="楷体" panose="02010609060101010101" pitchFamily="49" charset="-122"/>
                <a:sym typeface="Segoe UI Italic" panose="020B0502040204090203" pitchFamily="34" charset="0"/>
              </a:rPr>
              <a:t>Kiny</a:t>
            </a:r>
            <a:endParaRPr lang="zh-CN" altLang="en-US"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endParaRPr>
          </a:p>
        </p:txBody>
      </p:sp>
      <p:cxnSp>
        <p:nvCxnSpPr>
          <p:cNvPr id="3" name="直接连接符 2">
            <a:extLst>
              <a:ext uri="{FF2B5EF4-FFF2-40B4-BE49-F238E27FC236}">
                <a16:creationId xmlns:a16="http://schemas.microsoft.com/office/drawing/2014/main" id="{3149501B-9F0D-425D-B0B9-FF8E9557972E}"/>
              </a:ext>
            </a:extLst>
          </p:cNvPr>
          <p:cNvCxnSpPr>
            <a:cxnSpLocks/>
          </p:cNvCxnSpPr>
          <p:nvPr/>
        </p:nvCxnSpPr>
        <p:spPr>
          <a:xfrm>
            <a:off x="0" y="640976"/>
            <a:ext cx="12192000"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4" name="图片 3">
            <a:extLst>
              <a:ext uri="{FF2B5EF4-FFF2-40B4-BE49-F238E27FC236}">
                <a16:creationId xmlns:a16="http://schemas.microsoft.com/office/drawing/2014/main" id="{2CA8298E-EBBA-4FDB-920D-BBE0F1F232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0838" y="6387559"/>
            <a:ext cx="468206" cy="468206"/>
          </a:xfrm>
          <a:prstGeom prst="rect">
            <a:avLst/>
          </a:prstGeom>
        </p:spPr>
      </p:pic>
      <p:sp>
        <p:nvSpPr>
          <p:cNvPr id="6" name="îŝḷîḓe">
            <a:extLst>
              <a:ext uri="{FF2B5EF4-FFF2-40B4-BE49-F238E27FC236}">
                <a16:creationId xmlns:a16="http://schemas.microsoft.com/office/drawing/2014/main" id="{DD5EDFC5-FFFD-46AF-AACE-C4D2A3F1FB76}"/>
              </a:ext>
            </a:extLst>
          </p:cNvPr>
          <p:cNvSpPr txBox="1"/>
          <p:nvPr/>
        </p:nvSpPr>
        <p:spPr>
          <a:xfrm>
            <a:off x="0" y="57150"/>
            <a:ext cx="3384550" cy="482004"/>
          </a:xfrm>
          <a:prstGeom prst="roundRect">
            <a:avLst>
              <a:gd name="adj" fmla="val 50000"/>
            </a:avLst>
          </a:prstGeom>
          <a:solidFill>
            <a:schemeClr val="accent4">
              <a:lumMod val="20000"/>
              <a:lumOff val="80000"/>
            </a:schemeClr>
          </a:solidFill>
          <a:ln w="12700" cap="flat">
            <a:noFill/>
            <a:prstDash val="solid"/>
            <a:miter/>
          </a:ln>
          <a:effectLst>
            <a:outerShdw blurRad="127000" dist="63500" dir="2700000" algn="tl" rotWithShape="0">
              <a:schemeClr val="accent4">
                <a:alpha val="40000"/>
              </a:schemeClr>
            </a:outerShdw>
          </a:effectLst>
        </p:spPr>
        <p:txBody>
          <a:bodyPr rtlCol="0" anchor="ctr"/>
          <a:lstStyle>
            <a:defPPr>
              <a:defRPr lang="zh-CN"/>
            </a:defPPr>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具体程序介绍：</a:t>
            </a:r>
            <a:r>
              <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USTC-Pickers</a:t>
            </a:r>
          </a:p>
        </p:txBody>
      </p:sp>
      <p:grpSp>
        <p:nvGrpSpPr>
          <p:cNvPr id="12" name="í$lídè">
            <a:extLst>
              <a:ext uri="{FF2B5EF4-FFF2-40B4-BE49-F238E27FC236}">
                <a16:creationId xmlns:a16="http://schemas.microsoft.com/office/drawing/2014/main" id="{987959B9-AC60-435F-8DF1-02058C235BE3}"/>
              </a:ext>
            </a:extLst>
          </p:cNvPr>
          <p:cNvGrpSpPr/>
          <p:nvPr/>
        </p:nvGrpSpPr>
        <p:grpSpPr>
          <a:xfrm>
            <a:off x="7248525" y="1607217"/>
            <a:ext cx="4727575" cy="3654702"/>
            <a:chOff x="7254875" y="1184088"/>
            <a:chExt cx="4727575" cy="754377"/>
          </a:xfrm>
        </p:grpSpPr>
        <p:sp>
          <p:nvSpPr>
            <p:cNvPr id="13" name="iŝ1îḋe">
              <a:extLst>
                <a:ext uri="{FF2B5EF4-FFF2-40B4-BE49-F238E27FC236}">
                  <a16:creationId xmlns:a16="http://schemas.microsoft.com/office/drawing/2014/main" id="{6BC7E296-2B28-4FEC-9B42-DE4A47274F1D}"/>
                </a:ext>
              </a:extLst>
            </p:cNvPr>
            <p:cNvSpPr txBox="1"/>
            <p:nvPr/>
          </p:nvSpPr>
          <p:spPr>
            <a:xfrm>
              <a:off x="7376979" y="1321894"/>
              <a:ext cx="4605471" cy="476467"/>
            </a:xfrm>
            <a:prstGeom prst="rect">
              <a:avLst/>
            </a:prstGeom>
            <a:noFill/>
          </p:spPr>
          <p:txBody>
            <a:bodyPr wrap="square" rtlCol="0">
              <a:spAutoFit/>
            </a:bodyPr>
            <a:lstStyle/>
            <a:p>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模型评价指标</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a:p>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蓝框为人工标签，红框为</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AI</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标签。</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a:p>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查全率 </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 </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重合部分占人工的比例</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a:p>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查准率 </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 </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重合部分占</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AI</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的比例</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a:p>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对于连续数据</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余震序列中人工的目录有可能不全</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14" name="îŝļîḋé">
              <a:extLst>
                <a:ext uri="{FF2B5EF4-FFF2-40B4-BE49-F238E27FC236}">
                  <a16:creationId xmlns:a16="http://schemas.microsoft.com/office/drawing/2014/main" id="{80662A02-F17B-4760-AF59-93F6E3D95940}"/>
                </a:ext>
              </a:extLst>
            </p:cNvPr>
            <p:cNvSpPr/>
            <p:nvPr/>
          </p:nvSpPr>
          <p:spPr>
            <a:xfrm flipH="1">
              <a:off x="7254875" y="1184088"/>
              <a:ext cx="122104" cy="754377"/>
            </a:xfrm>
            <a:prstGeom prst="roundRect">
              <a:avLst>
                <a:gd name="adj" fmla="val 44900"/>
              </a:avLst>
            </a:prstGeom>
            <a:gradFill>
              <a:gsLst>
                <a:gs pos="0">
                  <a:schemeClr val="accent6">
                    <a:lumMod val="60000"/>
                    <a:lumOff val="40000"/>
                  </a:schemeClr>
                </a:gs>
                <a:gs pos="60000">
                  <a:schemeClr val="accent6"/>
                </a:gs>
              </a:gsLst>
              <a:lin ang="2700000" scaled="0"/>
            </a:gradFill>
            <a:ln w="57150" cap="rnd">
              <a:noFill/>
              <a:prstDash val="solid"/>
              <a:round/>
            </a:ln>
            <a:effectLst>
              <a:outerShdw blurRad="50800" dist="50800" dir="5400000" algn="c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3765"/>
              <a:endParaRPr lang="zh-CN" altLang="en-US" sz="1400" b="1" dirty="0">
                <a:solidFill>
                  <a:schemeClr val="bg1"/>
                </a:solidFill>
                <a:latin typeface="Segoe UI Italic" panose="020B0502040204090203" pitchFamily="34" charset="0"/>
                <a:ea typeface="楷体" panose="02010609060101010101" pitchFamily="49" charset="-122"/>
                <a:sym typeface="Segoe UI Italic" panose="020B0502040204090203" pitchFamily="34" charset="0"/>
              </a:endParaRPr>
            </a:p>
          </p:txBody>
        </p:sp>
      </p:grpSp>
      <p:pic>
        <p:nvPicPr>
          <p:cNvPr id="7" name="图片 6">
            <a:extLst>
              <a:ext uri="{FF2B5EF4-FFF2-40B4-BE49-F238E27FC236}">
                <a16:creationId xmlns:a16="http://schemas.microsoft.com/office/drawing/2014/main" id="{DDBCF309-4100-4227-9C14-39F6E8430A5B}"/>
              </a:ext>
            </a:extLst>
          </p:cNvPr>
          <p:cNvPicPr>
            <a:picLocks noChangeAspect="1"/>
          </p:cNvPicPr>
          <p:nvPr/>
        </p:nvPicPr>
        <p:blipFill>
          <a:blip r:embed="rId4"/>
          <a:stretch>
            <a:fillRect/>
          </a:stretch>
        </p:blipFill>
        <p:spPr>
          <a:xfrm>
            <a:off x="114301" y="1619402"/>
            <a:ext cx="7010400" cy="3642517"/>
          </a:xfrm>
          <a:prstGeom prst="rect">
            <a:avLst/>
          </a:prstGeom>
        </p:spPr>
      </p:pic>
    </p:spTree>
    <p:custDataLst>
      <p:tags r:id="rId1"/>
    </p:custDataLst>
    <p:extLst>
      <p:ext uri="{BB962C8B-B14F-4D97-AF65-F5344CB8AC3E}">
        <p14:creationId xmlns:p14="http://schemas.microsoft.com/office/powerpoint/2010/main" val="8637083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a:extLst>
              <a:ext uri="{FF2B5EF4-FFF2-40B4-BE49-F238E27FC236}">
                <a16:creationId xmlns:a16="http://schemas.microsoft.com/office/drawing/2014/main" id="{61B78963-8D5A-4709-A729-FA8BBD81CE40}"/>
              </a:ext>
            </a:extLst>
          </p:cNvPr>
          <p:cNvSpPr>
            <a:spLocks noGrp="1"/>
          </p:cNvSpPr>
          <p:nvPr>
            <p:ph type="ftr" sz="quarter" idx="11"/>
          </p:nvPr>
        </p:nvSpPr>
        <p:spPr>
          <a:xfrm>
            <a:off x="5329044" y="6546949"/>
            <a:ext cx="2002118" cy="249333"/>
          </a:xfrm>
        </p:spPr>
        <p:txBody>
          <a:bodyPr/>
          <a:lstStyle/>
          <a:p>
            <a:pPr>
              <a:defRPr/>
            </a:pPr>
            <a:r>
              <a:rPr lang="en-US" altLang="zh-CN"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rPr>
              <a:t>Made by </a:t>
            </a:r>
            <a:r>
              <a:rPr lang="en-US" altLang="zh-CN" dirty="0" err="1">
                <a:solidFill>
                  <a:schemeClr val="tx1"/>
                </a:solidFill>
                <a:latin typeface="Segoe UI Italic" panose="020B0502040204090203" pitchFamily="34" charset="0"/>
                <a:ea typeface="楷体" panose="02010609060101010101" pitchFamily="49" charset="-122"/>
                <a:sym typeface="Segoe UI Italic" panose="020B0502040204090203" pitchFamily="34" charset="0"/>
              </a:rPr>
              <a:t>Kiny</a:t>
            </a:r>
            <a:endParaRPr lang="zh-CN" altLang="en-US"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endParaRPr>
          </a:p>
        </p:txBody>
      </p:sp>
      <p:cxnSp>
        <p:nvCxnSpPr>
          <p:cNvPr id="3" name="直接连接符 2">
            <a:extLst>
              <a:ext uri="{FF2B5EF4-FFF2-40B4-BE49-F238E27FC236}">
                <a16:creationId xmlns:a16="http://schemas.microsoft.com/office/drawing/2014/main" id="{3149501B-9F0D-425D-B0B9-FF8E9557972E}"/>
              </a:ext>
            </a:extLst>
          </p:cNvPr>
          <p:cNvCxnSpPr>
            <a:cxnSpLocks/>
          </p:cNvCxnSpPr>
          <p:nvPr/>
        </p:nvCxnSpPr>
        <p:spPr>
          <a:xfrm>
            <a:off x="0" y="640976"/>
            <a:ext cx="12192000"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4" name="图片 3">
            <a:extLst>
              <a:ext uri="{FF2B5EF4-FFF2-40B4-BE49-F238E27FC236}">
                <a16:creationId xmlns:a16="http://schemas.microsoft.com/office/drawing/2014/main" id="{2CA8298E-EBBA-4FDB-920D-BBE0F1F232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0838" y="6387559"/>
            <a:ext cx="468206" cy="468206"/>
          </a:xfrm>
          <a:prstGeom prst="rect">
            <a:avLst/>
          </a:prstGeom>
        </p:spPr>
      </p:pic>
      <p:sp>
        <p:nvSpPr>
          <p:cNvPr id="6" name="îŝḷîḓe">
            <a:extLst>
              <a:ext uri="{FF2B5EF4-FFF2-40B4-BE49-F238E27FC236}">
                <a16:creationId xmlns:a16="http://schemas.microsoft.com/office/drawing/2014/main" id="{DD5EDFC5-FFFD-46AF-AACE-C4D2A3F1FB76}"/>
              </a:ext>
            </a:extLst>
          </p:cNvPr>
          <p:cNvSpPr txBox="1"/>
          <p:nvPr/>
        </p:nvSpPr>
        <p:spPr>
          <a:xfrm>
            <a:off x="0" y="57150"/>
            <a:ext cx="3384550" cy="482004"/>
          </a:xfrm>
          <a:prstGeom prst="roundRect">
            <a:avLst>
              <a:gd name="adj" fmla="val 50000"/>
            </a:avLst>
          </a:prstGeom>
          <a:solidFill>
            <a:schemeClr val="accent4">
              <a:lumMod val="20000"/>
              <a:lumOff val="80000"/>
            </a:schemeClr>
          </a:solidFill>
          <a:ln w="12700" cap="flat">
            <a:noFill/>
            <a:prstDash val="solid"/>
            <a:miter/>
          </a:ln>
          <a:effectLst>
            <a:outerShdw blurRad="127000" dist="63500" dir="2700000" algn="tl" rotWithShape="0">
              <a:schemeClr val="accent4">
                <a:alpha val="40000"/>
              </a:schemeClr>
            </a:outerShdw>
          </a:effectLst>
        </p:spPr>
        <p:txBody>
          <a:bodyPr rtlCol="0" anchor="ctr"/>
          <a:lstStyle>
            <a:defPPr>
              <a:defRPr lang="zh-CN"/>
            </a:defPPr>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具体程序介绍：</a:t>
            </a:r>
            <a:r>
              <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USTC-Pickers</a:t>
            </a:r>
          </a:p>
        </p:txBody>
      </p:sp>
      <p:grpSp>
        <p:nvGrpSpPr>
          <p:cNvPr id="12" name="í$lídè">
            <a:extLst>
              <a:ext uri="{FF2B5EF4-FFF2-40B4-BE49-F238E27FC236}">
                <a16:creationId xmlns:a16="http://schemas.microsoft.com/office/drawing/2014/main" id="{987959B9-AC60-435F-8DF1-02058C235BE3}"/>
              </a:ext>
            </a:extLst>
          </p:cNvPr>
          <p:cNvGrpSpPr/>
          <p:nvPr/>
        </p:nvGrpSpPr>
        <p:grpSpPr>
          <a:xfrm>
            <a:off x="7248525" y="1607217"/>
            <a:ext cx="4690478" cy="3654702"/>
            <a:chOff x="7254875" y="1184088"/>
            <a:chExt cx="4690478" cy="754377"/>
          </a:xfrm>
        </p:grpSpPr>
        <p:sp>
          <p:nvSpPr>
            <p:cNvPr id="13" name="iŝ1îḋe">
              <a:extLst>
                <a:ext uri="{FF2B5EF4-FFF2-40B4-BE49-F238E27FC236}">
                  <a16:creationId xmlns:a16="http://schemas.microsoft.com/office/drawing/2014/main" id="{6BC7E296-2B28-4FEC-9B42-DE4A47274F1D}"/>
                </a:ext>
              </a:extLst>
            </p:cNvPr>
            <p:cNvSpPr txBox="1"/>
            <p:nvPr/>
          </p:nvSpPr>
          <p:spPr>
            <a:xfrm>
              <a:off x="7472726" y="1321894"/>
              <a:ext cx="4472627" cy="476467"/>
            </a:xfrm>
            <a:prstGeom prst="rect">
              <a:avLst/>
            </a:prstGeom>
            <a:noFill/>
          </p:spPr>
          <p:txBody>
            <a:bodyPr wrap="square" rtlCol="0">
              <a:spAutoFit/>
            </a:bodyPr>
            <a:lstStyle/>
            <a:p>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何时迁移何时重训？</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a:p>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数据少的时候重巡效果很差。</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a:p>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RE</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：重训</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a:p>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TL</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：迁移学习</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a:p>
              <a:r>
                <a:rPr lang="en-US" altLang="zh-CN" sz="2400" b="1" dirty="0" err="1">
                  <a:latin typeface="Segoe UI Italic" panose="020B0502040204090203" pitchFamily="34" charset="0"/>
                  <a:ea typeface="楷体" panose="02010609060101010101" pitchFamily="49" charset="-122"/>
                  <a:sym typeface="Segoe UI Italic" panose="020B0502040204090203" pitchFamily="34" charset="0"/>
                </a:rPr>
                <a:t>ST:Stead</a:t>
              </a:r>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全球数据集</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a:p>
              <a:r>
                <a:rPr lang="en-US" altLang="zh-CN" sz="2400" b="1" dirty="0">
                  <a:latin typeface="Segoe UI Italic" panose="020B0502040204090203" pitchFamily="34" charset="0"/>
                  <a:ea typeface="楷体" panose="02010609060101010101" pitchFamily="49" charset="-122"/>
                  <a:sym typeface="Segoe UI Italic" panose="020B0502040204090203" pitchFamily="34" charset="0"/>
                </a:rPr>
                <a:t>SC:SCEDC</a:t>
              </a:r>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，南加州数据集</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14" name="îŝļîḋé">
              <a:extLst>
                <a:ext uri="{FF2B5EF4-FFF2-40B4-BE49-F238E27FC236}">
                  <a16:creationId xmlns:a16="http://schemas.microsoft.com/office/drawing/2014/main" id="{80662A02-F17B-4760-AF59-93F6E3D95940}"/>
                </a:ext>
              </a:extLst>
            </p:cNvPr>
            <p:cNvSpPr/>
            <p:nvPr/>
          </p:nvSpPr>
          <p:spPr>
            <a:xfrm flipH="1">
              <a:off x="7254875" y="1184088"/>
              <a:ext cx="122104" cy="754377"/>
            </a:xfrm>
            <a:prstGeom prst="roundRect">
              <a:avLst>
                <a:gd name="adj" fmla="val 44900"/>
              </a:avLst>
            </a:prstGeom>
            <a:gradFill>
              <a:gsLst>
                <a:gs pos="0">
                  <a:schemeClr val="accent6">
                    <a:lumMod val="60000"/>
                    <a:lumOff val="40000"/>
                  </a:schemeClr>
                </a:gs>
                <a:gs pos="60000">
                  <a:schemeClr val="accent6"/>
                </a:gs>
              </a:gsLst>
              <a:lin ang="2700000" scaled="0"/>
            </a:gradFill>
            <a:ln w="57150" cap="rnd">
              <a:noFill/>
              <a:prstDash val="solid"/>
              <a:round/>
            </a:ln>
            <a:effectLst>
              <a:outerShdw blurRad="50800" dist="50800" dir="5400000" algn="c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3765"/>
              <a:endParaRPr lang="zh-CN" altLang="en-US" sz="1400" b="1" dirty="0">
                <a:solidFill>
                  <a:schemeClr val="bg1"/>
                </a:solidFill>
                <a:latin typeface="Segoe UI Italic" panose="020B0502040204090203" pitchFamily="34" charset="0"/>
                <a:ea typeface="楷体" panose="02010609060101010101" pitchFamily="49" charset="-122"/>
                <a:sym typeface="Segoe UI Italic" panose="020B0502040204090203" pitchFamily="34" charset="0"/>
              </a:endParaRPr>
            </a:p>
          </p:txBody>
        </p:sp>
      </p:grpSp>
      <p:pic>
        <p:nvPicPr>
          <p:cNvPr id="7" name="图片 6">
            <a:extLst>
              <a:ext uri="{FF2B5EF4-FFF2-40B4-BE49-F238E27FC236}">
                <a16:creationId xmlns:a16="http://schemas.microsoft.com/office/drawing/2014/main" id="{86CBE236-72A3-4F31-80E3-46FF3B699ACD}"/>
              </a:ext>
            </a:extLst>
          </p:cNvPr>
          <p:cNvPicPr>
            <a:picLocks noChangeAspect="1"/>
          </p:cNvPicPr>
          <p:nvPr/>
        </p:nvPicPr>
        <p:blipFill>
          <a:blip r:embed="rId4"/>
          <a:stretch>
            <a:fillRect/>
          </a:stretch>
        </p:blipFill>
        <p:spPr>
          <a:xfrm>
            <a:off x="0" y="1709807"/>
            <a:ext cx="7152778" cy="3438386"/>
          </a:xfrm>
          <a:prstGeom prst="rect">
            <a:avLst/>
          </a:prstGeom>
        </p:spPr>
      </p:pic>
    </p:spTree>
    <p:custDataLst>
      <p:tags r:id="rId1"/>
    </p:custDataLst>
    <p:extLst>
      <p:ext uri="{BB962C8B-B14F-4D97-AF65-F5344CB8AC3E}">
        <p14:creationId xmlns:p14="http://schemas.microsoft.com/office/powerpoint/2010/main" val="39390466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a:extLst>
              <a:ext uri="{FF2B5EF4-FFF2-40B4-BE49-F238E27FC236}">
                <a16:creationId xmlns:a16="http://schemas.microsoft.com/office/drawing/2014/main" id="{61B78963-8D5A-4709-A729-FA8BBD81CE40}"/>
              </a:ext>
            </a:extLst>
          </p:cNvPr>
          <p:cNvSpPr>
            <a:spLocks noGrp="1"/>
          </p:cNvSpPr>
          <p:nvPr>
            <p:ph type="ftr" sz="quarter" idx="11"/>
          </p:nvPr>
        </p:nvSpPr>
        <p:spPr>
          <a:xfrm>
            <a:off x="5329044" y="6546949"/>
            <a:ext cx="2002118" cy="249333"/>
          </a:xfrm>
        </p:spPr>
        <p:txBody>
          <a:bodyPr/>
          <a:lstStyle/>
          <a:p>
            <a:pPr>
              <a:defRPr/>
            </a:pPr>
            <a:r>
              <a:rPr lang="en-US" altLang="zh-CN"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rPr>
              <a:t>Made by </a:t>
            </a:r>
            <a:r>
              <a:rPr lang="en-US" altLang="zh-CN" dirty="0" err="1">
                <a:solidFill>
                  <a:schemeClr val="tx1"/>
                </a:solidFill>
                <a:latin typeface="Segoe UI Italic" panose="020B0502040204090203" pitchFamily="34" charset="0"/>
                <a:ea typeface="楷体" panose="02010609060101010101" pitchFamily="49" charset="-122"/>
                <a:sym typeface="Segoe UI Italic" panose="020B0502040204090203" pitchFamily="34" charset="0"/>
              </a:rPr>
              <a:t>Kiny</a:t>
            </a:r>
            <a:endParaRPr lang="zh-CN" altLang="en-US"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endParaRPr>
          </a:p>
        </p:txBody>
      </p:sp>
      <p:cxnSp>
        <p:nvCxnSpPr>
          <p:cNvPr id="3" name="直接连接符 2">
            <a:extLst>
              <a:ext uri="{FF2B5EF4-FFF2-40B4-BE49-F238E27FC236}">
                <a16:creationId xmlns:a16="http://schemas.microsoft.com/office/drawing/2014/main" id="{3149501B-9F0D-425D-B0B9-FF8E9557972E}"/>
              </a:ext>
            </a:extLst>
          </p:cNvPr>
          <p:cNvCxnSpPr>
            <a:cxnSpLocks/>
          </p:cNvCxnSpPr>
          <p:nvPr/>
        </p:nvCxnSpPr>
        <p:spPr>
          <a:xfrm>
            <a:off x="0" y="640976"/>
            <a:ext cx="12192000"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4" name="图片 3">
            <a:extLst>
              <a:ext uri="{FF2B5EF4-FFF2-40B4-BE49-F238E27FC236}">
                <a16:creationId xmlns:a16="http://schemas.microsoft.com/office/drawing/2014/main" id="{2CA8298E-EBBA-4FDB-920D-BBE0F1F232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0838" y="6387559"/>
            <a:ext cx="468206" cy="468206"/>
          </a:xfrm>
          <a:prstGeom prst="rect">
            <a:avLst/>
          </a:prstGeom>
        </p:spPr>
      </p:pic>
      <p:sp>
        <p:nvSpPr>
          <p:cNvPr id="6" name="îŝḷîḓe">
            <a:extLst>
              <a:ext uri="{FF2B5EF4-FFF2-40B4-BE49-F238E27FC236}">
                <a16:creationId xmlns:a16="http://schemas.microsoft.com/office/drawing/2014/main" id="{DD5EDFC5-FFFD-46AF-AACE-C4D2A3F1FB76}"/>
              </a:ext>
            </a:extLst>
          </p:cNvPr>
          <p:cNvSpPr txBox="1"/>
          <p:nvPr/>
        </p:nvSpPr>
        <p:spPr>
          <a:xfrm>
            <a:off x="0" y="57150"/>
            <a:ext cx="3384550" cy="482004"/>
          </a:xfrm>
          <a:prstGeom prst="roundRect">
            <a:avLst>
              <a:gd name="adj" fmla="val 50000"/>
            </a:avLst>
          </a:prstGeom>
          <a:solidFill>
            <a:schemeClr val="accent4">
              <a:lumMod val="20000"/>
              <a:lumOff val="80000"/>
            </a:schemeClr>
          </a:solidFill>
          <a:ln w="12700" cap="flat">
            <a:noFill/>
            <a:prstDash val="solid"/>
            <a:miter/>
          </a:ln>
          <a:effectLst>
            <a:outerShdw blurRad="127000" dist="63500" dir="2700000" algn="tl" rotWithShape="0">
              <a:schemeClr val="accent4">
                <a:alpha val="40000"/>
              </a:schemeClr>
            </a:outerShdw>
          </a:effectLst>
        </p:spPr>
        <p:txBody>
          <a:bodyPr rtlCol="0" anchor="ctr"/>
          <a:lstStyle>
            <a:defPPr>
              <a:defRPr lang="zh-CN"/>
            </a:defPPr>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具体程序介绍：</a:t>
            </a:r>
            <a:r>
              <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USTC-Pickers</a:t>
            </a:r>
          </a:p>
        </p:txBody>
      </p:sp>
      <p:grpSp>
        <p:nvGrpSpPr>
          <p:cNvPr id="12" name="í$lídè">
            <a:extLst>
              <a:ext uri="{FF2B5EF4-FFF2-40B4-BE49-F238E27FC236}">
                <a16:creationId xmlns:a16="http://schemas.microsoft.com/office/drawing/2014/main" id="{987959B9-AC60-435F-8DF1-02058C235BE3}"/>
              </a:ext>
            </a:extLst>
          </p:cNvPr>
          <p:cNvGrpSpPr/>
          <p:nvPr/>
        </p:nvGrpSpPr>
        <p:grpSpPr>
          <a:xfrm>
            <a:off x="7248525" y="1607217"/>
            <a:ext cx="4594731" cy="3654702"/>
            <a:chOff x="7254875" y="1184088"/>
            <a:chExt cx="4594731" cy="754377"/>
          </a:xfrm>
        </p:grpSpPr>
        <p:sp>
          <p:nvSpPr>
            <p:cNvPr id="13" name="iŝ1îḋe">
              <a:extLst>
                <a:ext uri="{FF2B5EF4-FFF2-40B4-BE49-F238E27FC236}">
                  <a16:creationId xmlns:a16="http://schemas.microsoft.com/office/drawing/2014/main" id="{6BC7E296-2B28-4FEC-9B42-DE4A47274F1D}"/>
                </a:ext>
              </a:extLst>
            </p:cNvPr>
            <p:cNvSpPr txBox="1"/>
            <p:nvPr/>
          </p:nvSpPr>
          <p:spPr>
            <a:xfrm>
              <a:off x="7376979" y="1512480"/>
              <a:ext cx="4472627" cy="95294"/>
            </a:xfrm>
            <a:prstGeom prst="rect">
              <a:avLst/>
            </a:prstGeom>
            <a:noFill/>
          </p:spPr>
          <p:txBody>
            <a:bodyPr wrap="square" rtlCol="0">
              <a:spAutoFit/>
            </a:bodyPr>
            <a:lstStyle/>
            <a:p>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不同地区震相拾取差距</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14" name="îŝļîḋé">
              <a:extLst>
                <a:ext uri="{FF2B5EF4-FFF2-40B4-BE49-F238E27FC236}">
                  <a16:creationId xmlns:a16="http://schemas.microsoft.com/office/drawing/2014/main" id="{80662A02-F17B-4760-AF59-93F6E3D95940}"/>
                </a:ext>
              </a:extLst>
            </p:cNvPr>
            <p:cNvSpPr/>
            <p:nvPr/>
          </p:nvSpPr>
          <p:spPr>
            <a:xfrm flipH="1">
              <a:off x="7254875" y="1184088"/>
              <a:ext cx="122104" cy="754377"/>
            </a:xfrm>
            <a:prstGeom prst="roundRect">
              <a:avLst>
                <a:gd name="adj" fmla="val 44900"/>
              </a:avLst>
            </a:prstGeom>
            <a:gradFill>
              <a:gsLst>
                <a:gs pos="0">
                  <a:schemeClr val="accent6">
                    <a:lumMod val="60000"/>
                    <a:lumOff val="40000"/>
                  </a:schemeClr>
                </a:gs>
                <a:gs pos="60000">
                  <a:schemeClr val="accent6"/>
                </a:gs>
              </a:gsLst>
              <a:lin ang="2700000" scaled="0"/>
            </a:gradFill>
            <a:ln w="57150" cap="rnd">
              <a:noFill/>
              <a:prstDash val="solid"/>
              <a:round/>
            </a:ln>
            <a:effectLst>
              <a:outerShdw blurRad="50800" dist="50800" dir="5400000" algn="c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3765"/>
              <a:endParaRPr lang="zh-CN" altLang="en-US" sz="1400" b="1" dirty="0">
                <a:solidFill>
                  <a:schemeClr val="bg1"/>
                </a:solidFill>
                <a:latin typeface="Segoe UI Italic" panose="020B0502040204090203" pitchFamily="34" charset="0"/>
                <a:ea typeface="楷体" panose="02010609060101010101" pitchFamily="49" charset="-122"/>
                <a:sym typeface="Segoe UI Italic" panose="020B0502040204090203" pitchFamily="34" charset="0"/>
              </a:endParaRPr>
            </a:p>
          </p:txBody>
        </p:sp>
      </p:grpSp>
      <p:pic>
        <p:nvPicPr>
          <p:cNvPr id="7" name="图片 6">
            <a:extLst>
              <a:ext uri="{FF2B5EF4-FFF2-40B4-BE49-F238E27FC236}">
                <a16:creationId xmlns:a16="http://schemas.microsoft.com/office/drawing/2014/main" id="{A8F97484-D4CB-416D-9546-A922A6309EF0}"/>
              </a:ext>
            </a:extLst>
          </p:cNvPr>
          <p:cNvPicPr>
            <a:picLocks noChangeAspect="1"/>
          </p:cNvPicPr>
          <p:nvPr/>
        </p:nvPicPr>
        <p:blipFill>
          <a:blip r:embed="rId4"/>
          <a:stretch>
            <a:fillRect/>
          </a:stretch>
        </p:blipFill>
        <p:spPr>
          <a:xfrm>
            <a:off x="-5545" y="1481278"/>
            <a:ext cx="7193018" cy="3895440"/>
          </a:xfrm>
          <a:prstGeom prst="rect">
            <a:avLst/>
          </a:prstGeom>
        </p:spPr>
      </p:pic>
    </p:spTree>
    <p:custDataLst>
      <p:tags r:id="rId1"/>
    </p:custDataLst>
    <p:extLst>
      <p:ext uri="{BB962C8B-B14F-4D97-AF65-F5344CB8AC3E}">
        <p14:creationId xmlns:p14="http://schemas.microsoft.com/office/powerpoint/2010/main" val="7779507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a:extLst>
              <a:ext uri="{FF2B5EF4-FFF2-40B4-BE49-F238E27FC236}">
                <a16:creationId xmlns:a16="http://schemas.microsoft.com/office/drawing/2014/main" id="{61B78963-8D5A-4709-A729-FA8BBD81CE40}"/>
              </a:ext>
            </a:extLst>
          </p:cNvPr>
          <p:cNvSpPr>
            <a:spLocks noGrp="1"/>
          </p:cNvSpPr>
          <p:nvPr>
            <p:ph type="ftr" sz="quarter" idx="11"/>
          </p:nvPr>
        </p:nvSpPr>
        <p:spPr>
          <a:xfrm>
            <a:off x="5329044" y="6546949"/>
            <a:ext cx="2002118" cy="249333"/>
          </a:xfrm>
        </p:spPr>
        <p:txBody>
          <a:bodyPr/>
          <a:lstStyle/>
          <a:p>
            <a:pPr>
              <a:defRPr/>
            </a:pPr>
            <a:r>
              <a:rPr lang="en-US" altLang="zh-CN"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rPr>
              <a:t>Made by </a:t>
            </a:r>
            <a:r>
              <a:rPr lang="en-US" altLang="zh-CN" dirty="0" err="1">
                <a:solidFill>
                  <a:schemeClr val="tx1"/>
                </a:solidFill>
                <a:latin typeface="Segoe UI Italic" panose="020B0502040204090203" pitchFamily="34" charset="0"/>
                <a:ea typeface="楷体" panose="02010609060101010101" pitchFamily="49" charset="-122"/>
                <a:sym typeface="Segoe UI Italic" panose="020B0502040204090203" pitchFamily="34" charset="0"/>
              </a:rPr>
              <a:t>Kiny</a:t>
            </a:r>
            <a:endParaRPr lang="zh-CN" altLang="en-US"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endParaRPr>
          </a:p>
        </p:txBody>
      </p:sp>
      <p:cxnSp>
        <p:nvCxnSpPr>
          <p:cNvPr id="3" name="直接连接符 2">
            <a:extLst>
              <a:ext uri="{FF2B5EF4-FFF2-40B4-BE49-F238E27FC236}">
                <a16:creationId xmlns:a16="http://schemas.microsoft.com/office/drawing/2014/main" id="{3149501B-9F0D-425D-B0B9-FF8E9557972E}"/>
              </a:ext>
            </a:extLst>
          </p:cNvPr>
          <p:cNvCxnSpPr>
            <a:cxnSpLocks/>
          </p:cNvCxnSpPr>
          <p:nvPr/>
        </p:nvCxnSpPr>
        <p:spPr>
          <a:xfrm>
            <a:off x="0" y="640976"/>
            <a:ext cx="12192000"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4" name="图片 3">
            <a:extLst>
              <a:ext uri="{FF2B5EF4-FFF2-40B4-BE49-F238E27FC236}">
                <a16:creationId xmlns:a16="http://schemas.microsoft.com/office/drawing/2014/main" id="{2CA8298E-EBBA-4FDB-920D-BBE0F1F232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0838" y="6387559"/>
            <a:ext cx="468206" cy="468206"/>
          </a:xfrm>
          <a:prstGeom prst="rect">
            <a:avLst/>
          </a:prstGeom>
        </p:spPr>
      </p:pic>
      <p:sp>
        <p:nvSpPr>
          <p:cNvPr id="6" name="îŝḷîḓe">
            <a:extLst>
              <a:ext uri="{FF2B5EF4-FFF2-40B4-BE49-F238E27FC236}">
                <a16:creationId xmlns:a16="http://schemas.microsoft.com/office/drawing/2014/main" id="{DD5EDFC5-FFFD-46AF-AACE-C4D2A3F1FB76}"/>
              </a:ext>
            </a:extLst>
          </p:cNvPr>
          <p:cNvSpPr txBox="1"/>
          <p:nvPr/>
        </p:nvSpPr>
        <p:spPr>
          <a:xfrm>
            <a:off x="0" y="57150"/>
            <a:ext cx="3384550" cy="482004"/>
          </a:xfrm>
          <a:prstGeom prst="roundRect">
            <a:avLst>
              <a:gd name="adj" fmla="val 50000"/>
            </a:avLst>
          </a:prstGeom>
          <a:solidFill>
            <a:schemeClr val="accent4">
              <a:lumMod val="20000"/>
              <a:lumOff val="80000"/>
            </a:schemeClr>
          </a:solidFill>
          <a:ln w="12700" cap="flat">
            <a:noFill/>
            <a:prstDash val="solid"/>
            <a:miter/>
          </a:ln>
          <a:effectLst>
            <a:outerShdw blurRad="127000" dist="63500" dir="2700000" algn="tl" rotWithShape="0">
              <a:schemeClr val="accent4">
                <a:alpha val="40000"/>
              </a:schemeClr>
            </a:outerShdw>
          </a:effectLst>
        </p:spPr>
        <p:txBody>
          <a:bodyPr rtlCol="0" anchor="ctr"/>
          <a:lstStyle>
            <a:defPPr>
              <a:defRPr lang="zh-CN"/>
            </a:defPPr>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具体程序介绍：</a:t>
            </a:r>
            <a:r>
              <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USTC-Pickers</a:t>
            </a:r>
          </a:p>
        </p:txBody>
      </p:sp>
      <p:grpSp>
        <p:nvGrpSpPr>
          <p:cNvPr id="12" name="í$lídè">
            <a:extLst>
              <a:ext uri="{FF2B5EF4-FFF2-40B4-BE49-F238E27FC236}">
                <a16:creationId xmlns:a16="http://schemas.microsoft.com/office/drawing/2014/main" id="{987959B9-AC60-435F-8DF1-02058C235BE3}"/>
              </a:ext>
            </a:extLst>
          </p:cNvPr>
          <p:cNvGrpSpPr/>
          <p:nvPr/>
        </p:nvGrpSpPr>
        <p:grpSpPr>
          <a:xfrm>
            <a:off x="7248525" y="1607217"/>
            <a:ext cx="4594731" cy="3654702"/>
            <a:chOff x="7254875" y="1184088"/>
            <a:chExt cx="4594731" cy="754377"/>
          </a:xfrm>
        </p:grpSpPr>
        <p:sp>
          <p:nvSpPr>
            <p:cNvPr id="13" name="iŝ1îḋe">
              <a:extLst>
                <a:ext uri="{FF2B5EF4-FFF2-40B4-BE49-F238E27FC236}">
                  <a16:creationId xmlns:a16="http://schemas.microsoft.com/office/drawing/2014/main" id="{6BC7E296-2B28-4FEC-9B42-DE4A47274F1D}"/>
                </a:ext>
              </a:extLst>
            </p:cNvPr>
            <p:cNvSpPr txBox="1"/>
            <p:nvPr/>
          </p:nvSpPr>
          <p:spPr>
            <a:xfrm>
              <a:off x="7376979" y="1398128"/>
              <a:ext cx="4472627" cy="323998"/>
            </a:xfrm>
            <a:prstGeom prst="rect">
              <a:avLst/>
            </a:prstGeom>
            <a:noFill/>
          </p:spPr>
          <p:txBody>
            <a:bodyPr wrap="square" rtlCol="0">
              <a:spAutoFit/>
            </a:bodyPr>
            <a:lstStyle/>
            <a:p>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将迁移学习投入到中国各省模型中去</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a:p>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采用了逐级迁移，先训练全国模型，分地区后再往下训练。</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14" name="îŝļîḋé">
              <a:extLst>
                <a:ext uri="{FF2B5EF4-FFF2-40B4-BE49-F238E27FC236}">
                  <a16:creationId xmlns:a16="http://schemas.microsoft.com/office/drawing/2014/main" id="{80662A02-F17B-4760-AF59-93F6E3D95940}"/>
                </a:ext>
              </a:extLst>
            </p:cNvPr>
            <p:cNvSpPr/>
            <p:nvPr/>
          </p:nvSpPr>
          <p:spPr>
            <a:xfrm flipH="1">
              <a:off x="7254875" y="1184088"/>
              <a:ext cx="122104" cy="754377"/>
            </a:xfrm>
            <a:prstGeom prst="roundRect">
              <a:avLst>
                <a:gd name="adj" fmla="val 44900"/>
              </a:avLst>
            </a:prstGeom>
            <a:gradFill>
              <a:gsLst>
                <a:gs pos="0">
                  <a:schemeClr val="accent6">
                    <a:lumMod val="60000"/>
                    <a:lumOff val="40000"/>
                  </a:schemeClr>
                </a:gs>
                <a:gs pos="60000">
                  <a:schemeClr val="accent6"/>
                </a:gs>
              </a:gsLst>
              <a:lin ang="2700000" scaled="0"/>
            </a:gradFill>
            <a:ln w="57150" cap="rnd">
              <a:noFill/>
              <a:prstDash val="solid"/>
              <a:round/>
            </a:ln>
            <a:effectLst>
              <a:outerShdw blurRad="50800" dist="50800" dir="5400000" algn="c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3765"/>
              <a:endParaRPr lang="zh-CN" altLang="en-US" sz="1400" b="1" dirty="0">
                <a:solidFill>
                  <a:schemeClr val="bg1"/>
                </a:solidFill>
                <a:latin typeface="Segoe UI Italic" panose="020B0502040204090203" pitchFamily="34" charset="0"/>
                <a:ea typeface="楷体" panose="02010609060101010101" pitchFamily="49" charset="-122"/>
                <a:sym typeface="Segoe UI Italic" panose="020B0502040204090203" pitchFamily="34" charset="0"/>
              </a:endParaRPr>
            </a:p>
          </p:txBody>
        </p:sp>
      </p:grpSp>
      <p:pic>
        <p:nvPicPr>
          <p:cNvPr id="7" name="图片 6">
            <a:extLst>
              <a:ext uri="{FF2B5EF4-FFF2-40B4-BE49-F238E27FC236}">
                <a16:creationId xmlns:a16="http://schemas.microsoft.com/office/drawing/2014/main" id="{4159B27A-1F88-42D3-AD81-814ADCF7CAEA}"/>
              </a:ext>
            </a:extLst>
          </p:cNvPr>
          <p:cNvPicPr>
            <a:picLocks noChangeAspect="1"/>
          </p:cNvPicPr>
          <p:nvPr/>
        </p:nvPicPr>
        <p:blipFill>
          <a:blip r:embed="rId4"/>
          <a:stretch>
            <a:fillRect/>
          </a:stretch>
        </p:blipFill>
        <p:spPr>
          <a:xfrm>
            <a:off x="0" y="1498357"/>
            <a:ext cx="7193018" cy="3872432"/>
          </a:xfrm>
          <a:prstGeom prst="rect">
            <a:avLst/>
          </a:prstGeom>
        </p:spPr>
      </p:pic>
      <p:pic>
        <p:nvPicPr>
          <p:cNvPr id="8" name="图片 7">
            <a:extLst>
              <a:ext uri="{FF2B5EF4-FFF2-40B4-BE49-F238E27FC236}">
                <a16:creationId xmlns:a16="http://schemas.microsoft.com/office/drawing/2014/main" id="{13CBB5C8-323F-4366-B59B-351E29067DF5}"/>
              </a:ext>
            </a:extLst>
          </p:cNvPr>
          <p:cNvPicPr>
            <a:picLocks noChangeAspect="1"/>
          </p:cNvPicPr>
          <p:nvPr/>
        </p:nvPicPr>
        <p:blipFill>
          <a:blip r:embed="rId5"/>
          <a:stretch>
            <a:fillRect/>
          </a:stretch>
        </p:blipFill>
        <p:spPr>
          <a:xfrm>
            <a:off x="148306" y="1475052"/>
            <a:ext cx="6896405" cy="3919042"/>
          </a:xfrm>
          <a:prstGeom prst="rect">
            <a:avLst/>
          </a:prstGeom>
        </p:spPr>
      </p:pic>
    </p:spTree>
    <p:custDataLst>
      <p:tags r:id="rId1"/>
    </p:custDataLst>
    <p:extLst>
      <p:ext uri="{BB962C8B-B14F-4D97-AF65-F5344CB8AC3E}">
        <p14:creationId xmlns:p14="http://schemas.microsoft.com/office/powerpoint/2010/main" val="14052105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a:extLst>
              <a:ext uri="{FF2B5EF4-FFF2-40B4-BE49-F238E27FC236}">
                <a16:creationId xmlns:a16="http://schemas.microsoft.com/office/drawing/2014/main" id="{61B78963-8D5A-4709-A729-FA8BBD81CE40}"/>
              </a:ext>
            </a:extLst>
          </p:cNvPr>
          <p:cNvSpPr>
            <a:spLocks noGrp="1"/>
          </p:cNvSpPr>
          <p:nvPr>
            <p:ph type="ftr" sz="quarter" idx="11"/>
          </p:nvPr>
        </p:nvSpPr>
        <p:spPr>
          <a:xfrm>
            <a:off x="5329044" y="6546949"/>
            <a:ext cx="2002118" cy="249333"/>
          </a:xfrm>
        </p:spPr>
        <p:txBody>
          <a:bodyPr/>
          <a:lstStyle/>
          <a:p>
            <a:pPr>
              <a:defRPr/>
            </a:pPr>
            <a:r>
              <a:rPr lang="en-US" altLang="zh-CN"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rPr>
              <a:t>Made by </a:t>
            </a:r>
            <a:r>
              <a:rPr lang="en-US" altLang="zh-CN" dirty="0" err="1">
                <a:solidFill>
                  <a:schemeClr val="tx1"/>
                </a:solidFill>
                <a:latin typeface="Segoe UI Italic" panose="020B0502040204090203" pitchFamily="34" charset="0"/>
                <a:ea typeface="楷体" panose="02010609060101010101" pitchFamily="49" charset="-122"/>
                <a:sym typeface="Segoe UI Italic" panose="020B0502040204090203" pitchFamily="34" charset="0"/>
              </a:rPr>
              <a:t>Kiny</a:t>
            </a:r>
            <a:endParaRPr lang="zh-CN" altLang="en-US"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endParaRPr>
          </a:p>
        </p:txBody>
      </p:sp>
      <p:cxnSp>
        <p:nvCxnSpPr>
          <p:cNvPr id="3" name="直接连接符 2">
            <a:extLst>
              <a:ext uri="{FF2B5EF4-FFF2-40B4-BE49-F238E27FC236}">
                <a16:creationId xmlns:a16="http://schemas.microsoft.com/office/drawing/2014/main" id="{3149501B-9F0D-425D-B0B9-FF8E9557972E}"/>
              </a:ext>
            </a:extLst>
          </p:cNvPr>
          <p:cNvCxnSpPr>
            <a:cxnSpLocks/>
          </p:cNvCxnSpPr>
          <p:nvPr/>
        </p:nvCxnSpPr>
        <p:spPr>
          <a:xfrm>
            <a:off x="0" y="640976"/>
            <a:ext cx="12192000"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4" name="图片 3">
            <a:extLst>
              <a:ext uri="{FF2B5EF4-FFF2-40B4-BE49-F238E27FC236}">
                <a16:creationId xmlns:a16="http://schemas.microsoft.com/office/drawing/2014/main" id="{2CA8298E-EBBA-4FDB-920D-BBE0F1F232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0838" y="6387559"/>
            <a:ext cx="468206" cy="468206"/>
          </a:xfrm>
          <a:prstGeom prst="rect">
            <a:avLst/>
          </a:prstGeom>
        </p:spPr>
      </p:pic>
      <p:sp>
        <p:nvSpPr>
          <p:cNvPr id="6" name="îŝḷîḓe">
            <a:extLst>
              <a:ext uri="{FF2B5EF4-FFF2-40B4-BE49-F238E27FC236}">
                <a16:creationId xmlns:a16="http://schemas.microsoft.com/office/drawing/2014/main" id="{DD5EDFC5-FFFD-46AF-AACE-C4D2A3F1FB76}"/>
              </a:ext>
            </a:extLst>
          </p:cNvPr>
          <p:cNvSpPr txBox="1"/>
          <p:nvPr/>
        </p:nvSpPr>
        <p:spPr>
          <a:xfrm>
            <a:off x="0" y="57150"/>
            <a:ext cx="3384550" cy="482004"/>
          </a:xfrm>
          <a:prstGeom prst="roundRect">
            <a:avLst>
              <a:gd name="adj" fmla="val 50000"/>
            </a:avLst>
          </a:prstGeom>
          <a:solidFill>
            <a:schemeClr val="accent4">
              <a:lumMod val="20000"/>
              <a:lumOff val="80000"/>
            </a:schemeClr>
          </a:solidFill>
          <a:ln w="12700" cap="flat">
            <a:noFill/>
            <a:prstDash val="solid"/>
            <a:miter/>
          </a:ln>
          <a:effectLst>
            <a:outerShdw blurRad="127000" dist="63500" dir="2700000" algn="tl" rotWithShape="0">
              <a:schemeClr val="accent4">
                <a:alpha val="40000"/>
              </a:schemeClr>
            </a:outerShdw>
          </a:effectLst>
        </p:spPr>
        <p:txBody>
          <a:bodyPr rtlCol="0" anchor="ctr"/>
          <a:lstStyle>
            <a:defPPr>
              <a:defRPr lang="zh-CN"/>
            </a:defPPr>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具体程序介绍：</a:t>
            </a:r>
            <a:r>
              <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USTC-Pickers</a:t>
            </a:r>
          </a:p>
        </p:txBody>
      </p:sp>
      <p:grpSp>
        <p:nvGrpSpPr>
          <p:cNvPr id="12" name="í$lídè">
            <a:extLst>
              <a:ext uri="{FF2B5EF4-FFF2-40B4-BE49-F238E27FC236}">
                <a16:creationId xmlns:a16="http://schemas.microsoft.com/office/drawing/2014/main" id="{987959B9-AC60-435F-8DF1-02058C235BE3}"/>
              </a:ext>
            </a:extLst>
          </p:cNvPr>
          <p:cNvGrpSpPr/>
          <p:nvPr/>
        </p:nvGrpSpPr>
        <p:grpSpPr>
          <a:xfrm>
            <a:off x="10594975" y="1545657"/>
            <a:ext cx="1743075" cy="3654702"/>
            <a:chOff x="7254875" y="1184088"/>
            <a:chExt cx="1743075" cy="754377"/>
          </a:xfrm>
        </p:grpSpPr>
        <p:sp>
          <p:nvSpPr>
            <p:cNvPr id="13" name="iŝ1îḋe">
              <a:extLst>
                <a:ext uri="{FF2B5EF4-FFF2-40B4-BE49-F238E27FC236}">
                  <a16:creationId xmlns:a16="http://schemas.microsoft.com/office/drawing/2014/main" id="{6BC7E296-2B28-4FEC-9B42-DE4A47274F1D}"/>
                </a:ext>
              </a:extLst>
            </p:cNvPr>
            <p:cNvSpPr txBox="1"/>
            <p:nvPr/>
          </p:nvSpPr>
          <p:spPr>
            <a:xfrm>
              <a:off x="7376979" y="1512480"/>
              <a:ext cx="1620971" cy="95294"/>
            </a:xfrm>
            <a:prstGeom prst="rect">
              <a:avLst/>
            </a:prstGeom>
            <a:noFill/>
          </p:spPr>
          <p:txBody>
            <a:bodyPr wrap="square" rtlCol="0">
              <a:spAutoFit/>
            </a:bodyPr>
            <a:lstStyle/>
            <a:p>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模型效果</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14" name="îŝļîḋé">
              <a:extLst>
                <a:ext uri="{FF2B5EF4-FFF2-40B4-BE49-F238E27FC236}">
                  <a16:creationId xmlns:a16="http://schemas.microsoft.com/office/drawing/2014/main" id="{80662A02-F17B-4760-AF59-93F6E3D95940}"/>
                </a:ext>
              </a:extLst>
            </p:cNvPr>
            <p:cNvSpPr/>
            <p:nvPr/>
          </p:nvSpPr>
          <p:spPr>
            <a:xfrm flipH="1">
              <a:off x="7254875" y="1184088"/>
              <a:ext cx="122104" cy="754377"/>
            </a:xfrm>
            <a:prstGeom prst="roundRect">
              <a:avLst>
                <a:gd name="adj" fmla="val 44900"/>
              </a:avLst>
            </a:prstGeom>
            <a:gradFill>
              <a:gsLst>
                <a:gs pos="0">
                  <a:schemeClr val="accent6">
                    <a:lumMod val="60000"/>
                    <a:lumOff val="40000"/>
                  </a:schemeClr>
                </a:gs>
                <a:gs pos="60000">
                  <a:schemeClr val="accent6"/>
                </a:gs>
              </a:gsLst>
              <a:lin ang="2700000" scaled="0"/>
            </a:gradFill>
            <a:ln w="57150" cap="rnd">
              <a:noFill/>
              <a:prstDash val="solid"/>
              <a:round/>
            </a:ln>
            <a:effectLst>
              <a:outerShdw blurRad="50800" dist="50800" dir="5400000" algn="c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3765"/>
              <a:endParaRPr lang="zh-CN" altLang="en-US" sz="1400" b="1" dirty="0">
                <a:solidFill>
                  <a:schemeClr val="bg1"/>
                </a:solidFill>
                <a:latin typeface="Segoe UI Italic" panose="020B0502040204090203" pitchFamily="34" charset="0"/>
                <a:ea typeface="楷体" panose="02010609060101010101" pitchFamily="49" charset="-122"/>
                <a:sym typeface="Segoe UI Italic" panose="020B0502040204090203" pitchFamily="34" charset="0"/>
              </a:endParaRPr>
            </a:p>
          </p:txBody>
        </p:sp>
      </p:grpSp>
      <p:pic>
        <p:nvPicPr>
          <p:cNvPr id="7" name="图片 6">
            <a:extLst>
              <a:ext uri="{FF2B5EF4-FFF2-40B4-BE49-F238E27FC236}">
                <a16:creationId xmlns:a16="http://schemas.microsoft.com/office/drawing/2014/main" id="{DE239D1D-9B40-46B9-A0CB-8B663FCA5E93}"/>
              </a:ext>
            </a:extLst>
          </p:cNvPr>
          <p:cNvPicPr>
            <a:picLocks noChangeAspect="1"/>
          </p:cNvPicPr>
          <p:nvPr/>
        </p:nvPicPr>
        <p:blipFill>
          <a:blip r:embed="rId4"/>
          <a:stretch>
            <a:fillRect/>
          </a:stretch>
        </p:blipFill>
        <p:spPr>
          <a:xfrm>
            <a:off x="1062935" y="895793"/>
            <a:ext cx="9056215" cy="5643268"/>
          </a:xfrm>
          <a:prstGeom prst="rect">
            <a:avLst/>
          </a:prstGeom>
        </p:spPr>
      </p:pic>
      <p:pic>
        <p:nvPicPr>
          <p:cNvPr id="8" name="图片 7">
            <a:extLst>
              <a:ext uri="{FF2B5EF4-FFF2-40B4-BE49-F238E27FC236}">
                <a16:creationId xmlns:a16="http://schemas.microsoft.com/office/drawing/2014/main" id="{66945204-CC7A-4D1B-A513-9E9D5DEDAA65}"/>
              </a:ext>
            </a:extLst>
          </p:cNvPr>
          <p:cNvPicPr>
            <a:picLocks noChangeAspect="1"/>
          </p:cNvPicPr>
          <p:nvPr/>
        </p:nvPicPr>
        <p:blipFill>
          <a:blip r:embed="rId5"/>
          <a:stretch>
            <a:fillRect/>
          </a:stretch>
        </p:blipFill>
        <p:spPr>
          <a:xfrm>
            <a:off x="1254189" y="1070617"/>
            <a:ext cx="9221315" cy="5271062"/>
          </a:xfrm>
          <a:prstGeom prst="rect">
            <a:avLst/>
          </a:prstGeom>
        </p:spPr>
      </p:pic>
      <p:pic>
        <p:nvPicPr>
          <p:cNvPr id="9" name="图片 8">
            <a:extLst>
              <a:ext uri="{FF2B5EF4-FFF2-40B4-BE49-F238E27FC236}">
                <a16:creationId xmlns:a16="http://schemas.microsoft.com/office/drawing/2014/main" id="{0B260CDA-3889-45B6-8C78-F3F7AD0F4611}"/>
              </a:ext>
            </a:extLst>
          </p:cNvPr>
          <p:cNvPicPr>
            <a:picLocks noChangeAspect="1"/>
          </p:cNvPicPr>
          <p:nvPr/>
        </p:nvPicPr>
        <p:blipFill>
          <a:blip r:embed="rId6"/>
          <a:stretch>
            <a:fillRect/>
          </a:stretch>
        </p:blipFill>
        <p:spPr>
          <a:xfrm>
            <a:off x="959775" y="1144633"/>
            <a:ext cx="9571320" cy="5328300"/>
          </a:xfrm>
          <a:prstGeom prst="rect">
            <a:avLst/>
          </a:prstGeom>
        </p:spPr>
      </p:pic>
      <p:pic>
        <p:nvPicPr>
          <p:cNvPr id="10" name="图片 9">
            <a:extLst>
              <a:ext uri="{FF2B5EF4-FFF2-40B4-BE49-F238E27FC236}">
                <a16:creationId xmlns:a16="http://schemas.microsoft.com/office/drawing/2014/main" id="{350F52FC-DC6F-4159-91DF-C16DC8D9AB8B}"/>
              </a:ext>
            </a:extLst>
          </p:cNvPr>
          <p:cNvPicPr>
            <a:picLocks noChangeAspect="1"/>
          </p:cNvPicPr>
          <p:nvPr/>
        </p:nvPicPr>
        <p:blipFill>
          <a:blip r:embed="rId7"/>
          <a:stretch>
            <a:fillRect/>
          </a:stretch>
        </p:blipFill>
        <p:spPr>
          <a:xfrm>
            <a:off x="1137794" y="1210419"/>
            <a:ext cx="9296400" cy="4945024"/>
          </a:xfrm>
          <a:prstGeom prst="rect">
            <a:avLst/>
          </a:prstGeom>
        </p:spPr>
      </p:pic>
      <p:pic>
        <p:nvPicPr>
          <p:cNvPr id="11" name="图片 10">
            <a:extLst>
              <a:ext uri="{FF2B5EF4-FFF2-40B4-BE49-F238E27FC236}">
                <a16:creationId xmlns:a16="http://schemas.microsoft.com/office/drawing/2014/main" id="{12AB9A8A-281A-4A6F-929D-DA6A41E779EC}"/>
              </a:ext>
            </a:extLst>
          </p:cNvPr>
          <p:cNvPicPr>
            <a:picLocks noChangeAspect="1"/>
          </p:cNvPicPr>
          <p:nvPr/>
        </p:nvPicPr>
        <p:blipFill>
          <a:blip r:embed="rId8"/>
          <a:stretch>
            <a:fillRect/>
          </a:stretch>
        </p:blipFill>
        <p:spPr>
          <a:xfrm>
            <a:off x="1111089" y="1203585"/>
            <a:ext cx="9124456" cy="5005485"/>
          </a:xfrm>
          <a:prstGeom prst="rect">
            <a:avLst/>
          </a:prstGeom>
        </p:spPr>
      </p:pic>
      <p:pic>
        <p:nvPicPr>
          <p:cNvPr id="15" name="图片 14">
            <a:extLst>
              <a:ext uri="{FF2B5EF4-FFF2-40B4-BE49-F238E27FC236}">
                <a16:creationId xmlns:a16="http://schemas.microsoft.com/office/drawing/2014/main" id="{F1F1E73F-5709-4BE9-8266-A2D8E8E7E9DA}"/>
              </a:ext>
            </a:extLst>
          </p:cNvPr>
          <p:cNvPicPr>
            <a:picLocks noChangeAspect="1"/>
          </p:cNvPicPr>
          <p:nvPr/>
        </p:nvPicPr>
        <p:blipFill>
          <a:blip r:embed="rId9"/>
          <a:stretch>
            <a:fillRect/>
          </a:stretch>
        </p:blipFill>
        <p:spPr>
          <a:xfrm>
            <a:off x="875574" y="924374"/>
            <a:ext cx="9658349" cy="5326157"/>
          </a:xfrm>
          <a:prstGeom prst="rect">
            <a:avLst/>
          </a:prstGeom>
        </p:spPr>
      </p:pic>
      <p:pic>
        <p:nvPicPr>
          <p:cNvPr id="16" name="图片 15">
            <a:extLst>
              <a:ext uri="{FF2B5EF4-FFF2-40B4-BE49-F238E27FC236}">
                <a16:creationId xmlns:a16="http://schemas.microsoft.com/office/drawing/2014/main" id="{6DA1BDED-38E8-4189-8504-31567B102F78}"/>
              </a:ext>
            </a:extLst>
          </p:cNvPr>
          <p:cNvPicPr>
            <a:picLocks noChangeAspect="1"/>
          </p:cNvPicPr>
          <p:nvPr/>
        </p:nvPicPr>
        <p:blipFill>
          <a:blip r:embed="rId10"/>
          <a:stretch>
            <a:fillRect/>
          </a:stretch>
        </p:blipFill>
        <p:spPr>
          <a:xfrm>
            <a:off x="814522" y="989268"/>
            <a:ext cx="9658350" cy="5173009"/>
          </a:xfrm>
          <a:prstGeom prst="rect">
            <a:avLst/>
          </a:prstGeom>
        </p:spPr>
      </p:pic>
    </p:spTree>
    <p:custDataLst>
      <p:tags r:id="rId1"/>
    </p:custDataLst>
    <p:extLst>
      <p:ext uri="{BB962C8B-B14F-4D97-AF65-F5344CB8AC3E}">
        <p14:creationId xmlns:p14="http://schemas.microsoft.com/office/powerpoint/2010/main" val="23835842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a:extLst>
              <a:ext uri="{FF2B5EF4-FFF2-40B4-BE49-F238E27FC236}">
                <a16:creationId xmlns:a16="http://schemas.microsoft.com/office/drawing/2014/main" id="{61B78963-8D5A-4709-A729-FA8BBD81CE40}"/>
              </a:ext>
            </a:extLst>
          </p:cNvPr>
          <p:cNvSpPr>
            <a:spLocks noGrp="1"/>
          </p:cNvSpPr>
          <p:nvPr>
            <p:ph type="ftr" sz="quarter" idx="11"/>
          </p:nvPr>
        </p:nvSpPr>
        <p:spPr>
          <a:xfrm>
            <a:off x="5329044" y="6546949"/>
            <a:ext cx="2002118" cy="249333"/>
          </a:xfrm>
        </p:spPr>
        <p:txBody>
          <a:bodyPr/>
          <a:lstStyle/>
          <a:p>
            <a:pPr>
              <a:defRPr/>
            </a:pPr>
            <a:r>
              <a:rPr lang="en-US" altLang="zh-CN"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rPr>
              <a:t>Made by </a:t>
            </a:r>
            <a:r>
              <a:rPr lang="en-US" altLang="zh-CN" dirty="0" err="1">
                <a:solidFill>
                  <a:schemeClr val="tx1"/>
                </a:solidFill>
                <a:latin typeface="Segoe UI Italic" panose="020B0502040204090203" pitchFamily="34" charset="0"/>
                <a:ea typeface="楷体" panose="02010609060101010101" pitchFamily="49" charset="-122"/>
                <a:sym typeface="Segoe UI Italic" panose="020B0502040204090203" pitchFamily="34" charset="0"/>
              </a:rPr>
              <a:t>Kiny</a:t>
            </a:r>
            <a:endParaRPr lang="zh-CN" altLang="en-US"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endParaRPr>
          </a:p>
        </p:txBody>
      </p:sp>
      <p:cxnSp>
        <p:nvCxnSpPr>
          <p:cNvPr id="3" name="直接连接符 2">
            <a:extLst>
              <a:ext uri="{FF2B5EF4-FFF2-40B4-BE49-F238E27FC236}">
                <a16:creationId xmlns:a16="http://schemas.microsoft.com/office/drawing/2014/main" id="{3149501B-9F0D-425D-B0B9-FF8E9557972E}"/>
              </a:ext>
            </a:extLst>
          </p:cNvPr>
          <p:cNvCxnSpPr>
            <a:cxnSpLocks/>
          </p:cNvCxnSpPr>
          <p:nvPr/>
        </p:nvCxnSpPr>
        <p:spPr>
          <a:xfrm>
            <a:off x="0" y="640976"/>
            <a:ext cx="12192000"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4" name="图片 3">
            <a:extLst>
              <a:ext uri="{FF2B5EF4-FFF2-40B4-BE49-F238E27FC236}">
                <a16:creationId xmlns:a16="http://schemas.microsoft.com/office/drawing/2014/main" id="{2CA8298E-EBBA-4FDB-920D-BBE0F1F232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0838" y="6387559"/>
            <a:ext cx="468206" cy="468206"/>
          </a:xfrm>
          <a:prstGeom prst="rect">
            <a:avLst/>
          </a:prstGeom>
        </p:spPr>
      </p:pic>
      <p:sp>
        <p:nvSpPr>
          <p:cNvPr id="6" name="îŝḷîḓe">
            <a:extLst>
              <a:ext uri="{FF2B5EF4-FFF2-40B4-BE49-F238E27FC236}">
                <a16:creationId xmlns:a16="http://schemas.microsoft.com/office/drawing/2014/main" id="{DD5EDFC5-FFFD-46AF-AACE-C4D2A3F1FB76}"/>
              </a:ext>
            </a:extLst>
          </p:cNvPr>
          <p:cNvSpPr txBox="1"/>
          <p:nvPr/>
        </p:nvSpPr>
        <p:spPr>
          <a:xfrm>
            <a:off x="0" y="57150"/>
            <a:ext cx="3384550" cy="482004"/>
          </a:xfrm>
          <a:prstGeom prst="roundRect">
            <a:avLst>
              <a:gd name="adj" fmla="val 50000"/>
            </a:avLst>
          </a:prstGeom>
          <a:solidFill>
            <a:schemeClr val="accent4">
              <a:lumMod val="20000"/>
              <a:lumOff val="80000"/>
            </a:schemeClr>
          </a:solidFill>
          <a:ln w="12700" cap="flat">
            <a:noFill/>
            <a:prstDash val="solid"/>
            <a:miter/>
          </a:ln>
          <a:effectLst>
            <a:outerShdw blurRad="127000" dist="63500" dir="2700000" algn="tl" rotWithShape="0">
              <a:schemeClr val="accent4">
                <a:alpha val="40000"/>
              </a:schemeClr>
            </a:outerShdw>
          </a:effectLst>
        </p:spPr>
        <p:txBody>
          <a:bodyPr rtlCol="0" anchor="ctr"/>
          <a:lstStyle>
            <a:defPPr>
              <a:defRPr lang="zh-CN"/>
            </a:defPPr>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具体程序介绍：</a:t>
            </a:r>
            <a:r>
              <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USTC-Pickers</a:t>
            </a:r>
          </a:p>
        </p:txBody>
      </p:sp>
      <p:grpSp>
        <p:nvGrpSpPr>
          <p:cNvPr id="12" name="í$lídè">
            <a:extLst>
              <a:ext uri="{FF2B5EF4-FFF2-40B4-BE49-F238E27FC236}">
                <a16:creationId xmlns:a16="http://schemas.microsoft.com/office/drawing/2014/main" id="{987959B9-AC60-435F-8DF1-02058C235BE3}"/>
              </a:ext>
            </a:extLst>
          </p:cNvPr>
          <p:cNvGrpSpPr/>
          <p:nvPr/>
        </p:nvGrpSpPr>
        <p:grpSpPr>
          <a:xfrm>
            <a:off x="7248525" y="1607217"/>
            <a:ext cx="4594731" cy="3654702"/>
            <a:chOff x="7254875" y="1184088"/>
            <a:chExt cx="4594731" cy="754377"/>
          </a:xfrm>
        </p:grpSpPr>
        <p:sp>
          <p:nvSpPr>
            <p:cNvPr id="13" name="iŝ1îḋe">
              <a:extLst>
                <a:ext uri="{FF2B5EF4-FFF2-40B4-BE49-F238E27FC236}">
                  <a16:creationId xmlns:a16="http://schemas.microsoft.com/office/drawing/2014/main" id="{6BC7E296-2B28-4FEC-9B42-DE4A47274F1D}"/>
                </a:ext>
              </a:extLst>
            </p:cNvPr>
            <p:cNvSpPr txBox="1"/>
            <p:nvPr/>
          </p:nvSpPr>
          <p:spPr>
            <a:xfrm>
              <a:off x="7376979" y="1474363"/>
              <a:ext cx="4472627" cy="171528"/>
            </a:xfrm>
            <a:prstGeom prst="rect">
              <a:avLst/>
            </a:prstGeom>
            <a:noFill/>
          </p:spPr>
          <p:txBody>
            <a:bodyPr wrap="square" rtlCol="0">
              <a:spAutoFit/>
            </a:bodyPr>
            <a:lstStyle/>
            <a:p>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数据量与迁移学习的效果间的关系。</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14" name="îŝļîḋé">
              <a:extLst>
                <a:ext uri="{FF2B5EF4-FFF2-40B4-BE49-F238E27FC236}">
                  <a16:creationId xmlns:a16="http://schemas.microsoft.com/office/drawing/2014/main" id="{80662A02-F17B-4760-AF59-93F6E3D95940}"/>
                </a:ext>
              </a:extLst>
            </p:cNvPr>
            <p:cNvSpPr/>
            <p:nvPr/>
          </p:nvSpPr>
          <p:spPr>
            <a:xfrm flipH="1">
              <a:off x="7254875" y="1184088"/>
              <a:ext cx="122104" cy="754377"/>
            </a:xfrm>
            <a:prstGeom prst="roundRect">
              <a:avLst>
                <a:gd name="adj" fmla="val 44900"/>
              </a:avLst>
            </a:prstGeom>
            <a:gradFill>
              <a:gsLst>
                <a:gs pos="0">
                  <a:schemeClr val="accent6">
                    <a:lumMod val="60000"/>
                    <a:lumOff val="40000"/>
                  </a:schemeClr>
                </a:gs>
                <a:gs pos="60000">
                  <a:schemeClr val="accent6"/>
                </a:gs>
              </a:gsLst>
              <a:lin ang="2700000" scaled="0"/>
            </a:gradFill>
            <a:ln w="57150" cap="rnd">
              <a:noFill/>
              <a:prstDash val="solid"/>
              <a:round/>
            </a:ln>
            <a:effectLst>
              <a:outerShdw blurRad="50800" dist="50800" dir="5400000" algn="c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3765"/>
              <a:endParaRPr lang="zh-CN" altLang="en-US" sz="1400" b="1" dirty="0">
                <a:solidFill>
                  <a:schemeClr val="bg1"/>
                </a:solidFill>
                <a:latin typeface="Segoe UI Italic" panose="020B0502040204090203" pitchFamily="34" charset="0"/>
                <a:ea typeface="楷体" panose="02010609060101010101" pitchFamily="49" charset="-122"/>
                <a:sym typeface="Segoe UI Italic" panose="020B0502040204090203" pitchFamily="34" charset="0"/>
              </a:endParaRPr>
            </a:p>
          </p:txBody>
        </p:sp>
      </p:grpSp>
      <p:pic>
        <p:nvPicPr>
          <p:cNvPr id="7" name="图片 6">
            <a:extLst>
              <a:ext uri="{FF2B5EF4-FFF2-40B4-BE49-F238E27FC236}">
                <a16:creationId xmlns:a16="http://schemas.microsoft.com/office/drawing/2014/main" id="{586B49AB-1E58-4B8B-B4C4-A915D2A246AF}"/>
              </a:ext>
            </a:extLst>
          </p:cNvPr>
          <p:cNvPicPr>
            <a:picLocks noChangeAspect="1"/>
          </p:cNvPicPr>
          <p:nvPr/>
        </p:nvPicPr>
        <p:blipFill>
          <a:blip r:embed="rId4"/>
          <a:stretch>
            <a:fillRect/>
          </a:stretch>
        </p:blipFill>
        <p:spPr>
          <a:xfrm>
            <a:off x="119149" y="1405779"/>
            <a:ext cx="6783301" cy="4046438"/>
          </a:xfrm>
          <a:prstGeom prst="rect">
            <a:avLst/>
          </a:prstGeom>
        </p:spPr>
      </p:pic>
    </p:spTree>
    <p:custDataLst>
      <p:tags r:id="rId1"/>
    </p:custDataLst>
    <p:extLst>
      <p:ext uri="{BB962C8B-B14F-4D97-AF65-F5344CB8AC3E}">
        <p14:creationId xmlns:p14="http://schemas.microsoft.com/office/powerpoint/2010/main" val="10455622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a:extLst>
              <a:ext uri="{FF2B5EF4-FFF2-40B4-BE49-F238E27FC236}">
                <a16:creationId xmlns:a16="http://schemas.microsoft.com/office/drawing/2014/main" id="{61B78963-8D5A-4709-A729-FA8BBD81CE40}"/>
              </a:ext>
            </a:extLst>
          </p:cNvPr>
          <p:cNvSpPr>
            <a:spLocks noGrp="1"/>
          </p:cNvSpPr>
          <p:nvPr>
            <p:ph type="ftr" sz="quarter" idx="11"/>
          </p:nvPr>
        </p:nvSpPr>
        <p:spPr>
          <a:xfrm>
            <a:off x="5329044" y="6546949"/>
            <a:ext cx="2002118" cy="249333"/>
          </a:xfrm>
        </p:spPr>
        <p:txBody>
          <a:bodyPr/>
          <a:lstStyle/>
          <a:p>
            <a:pPr>
              <a:defRPr/>
            </a:pPr>
            <a:r>
              <a:rPr lang="en-US" altLang="zh-CN"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rPr>
              <a:t>Made by </a:t>
            </a:r>
            <a:r>
              <a:rPr lang="en-US" altLang="zh-CN" dirty="0" err="1">
                <a:solidFill>
                  <a:schemeClr val="tx1"/>
                </a:solidFill>
                <a:latin typeface="Segoe UI Italic" panose="020B0502040204090203" pitchFamily="34" charset="0"/>
                <a:ea typeface="楷体" panose="02010609060101010101" pitchFamily="49" charset="-122"/>
                <a:sym typeface="Segoe UI Italic" panose="020B0502040204090203" pitchFamily="34" charset="0"/>
              </a:rPr>
              <a:t>Kiny</a:t>
            </a:r>
            <a:endParaRPr lang="zh-CN" altLang="en-US"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endParaRPr>
          </a:p>
        </p:txBody>
      </p:sp>
      <p:cxnSp>
        <p:nvCxnSpPr>
          <p:cNvPr id="3" name="直接连接符 2">
            <a:extLst>
              <a:ext uri="{FF2B5EF4-FFF2-40B4-BE49-F238E27FC236}">
                <a16:creationId xmlns:a16="http://schemas.microsoft.com/office/drawing/2014/main" id="{3149501B-9F0D-425D-B0B9-FF8E9557972E}"/>
              </a:ext>
            </a:extLst>
          </p:cNvPr>
          <p:cNvCxnSpPr>
            <a:cxnSpLocks/>
          </p:cNvCxnSpPr>
          <p:nvPr/>
        </p:nvCxnSpPr>
        <p:spPr>
          <a:xfrm>
            <a:off x="0" y="640976"/>
            <a:ext cx="12192000"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4" name="图片 3">
            <a:extLst>
              <a:ext uri="{FF2B5EF4-FFF2-40B4-BE49-F238E27FC236}">
                <a16:creationId xmlns:a16="http://schemas.microsoft.com/office/drawing/2014/main" id="{2CA8298E-EBBA-4FDB-920D-BBE0F1F232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0838" y="6387559"/>
            <a:ext cx="468206" cy="468206"/>
          </a:xfrm>
          <a:prstGeom prst="rect">
            <a:avLst/>
          </a:prstGeom>
        </p:spPr>
      </p:pic>
      <p:sp>
        <p:nvSpPr>
          <p:cNvPr id="6" name="îŝḷîḓe">
            <a:extLst>
              <a:ext uri="{FF2B5EF4-FFF2-40B4-BE49-F238E27FC236}">
                <a16:creationId xmlns:a16="http://schemas.microsoft.com/office/drawing/2014/main" id="{DD5EDFC5-FFFD-46AF-AACE-C4D2A3F1FB76}"/>
              </a:ext>
            </a:extLst>
          </p:cNvPr>
          <p:cNvSpPr txBox="1"/>
          <p:nvPr/>
        </p:nvSpPr>
        <p:spPr>
          <a:xfrm>
            <a:off x="0" y="57150"/>
            <a:ext cx="3384550" cy="482004"/>
          </a:xfrm>
          <a:prstGeom prst="roundRect">
            <a:avLst>
              <a:gd name="adj" fmla="val 50000"/>
            </a:avLst>
          </a:prstGeom>
          <a:solidFill>
            <a:schemeClr val="accent4">
              <a:lumMod val="20000"/>
              <a:lumOff val="80000"/>
            </a:schemeClr>
          </a:solidFill>
          <a:ln w="12700" cap="flat">
            <a:noFill/>
            <a:prstDash val="solid"/>
            <a:miter/>
          </a:ln>
          <a:effectLst>
            <a:outerShdw blurRad="127000" dist="63500" dir="2700000" algn="tl" rotWithShape="0">
              <a:schemeClr val="accent4">
                <a:alpha val="40000"/>
              </a:schemeClr>
            </a:outerShdw>
          </a:effectLst>
        </p:spPr>
        <p:txBody>
          <a:bodyPr rtlCol="0" anchor="ctr"/>
          <a:lstStyle>
            <a:defPPr>
              <a:defRPr lang="zh-CN"/>
            </a:defPPr>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具体程序介绍：</a:t>
            </a:r>
            <a:r>
              <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USTC-Pickers</a:t>
            </a:r>
          </a:p>
        </p:txBody>
      </p:sp>
      <p:grpSp>
        <p:nvGrpSpPr>
          <p:cNvPr id="12" name="í$lídè">
            <a:extLst>
              <a:ext uri="{FF2B5EF4-FFF2-40B4-BE49-F238E27FC236}">
                <a16:creationId xmlns:a16="http://schemas.microsoft.com/office/drawing/2014/main" id="{987959B9-AC60-435F-8DF1-02058C235BE3}"/>
              </a:ext>
            </a:extLst>
          </p:cNvPr>
          <p:cNvGrpSpPr/>
          <p:nvPr/>
        </p:nvGrpSpPr>
        <p:grpSpPr>
          <a:xfrm>
            <a:off x="7248525" y="1607217"/>
            <a:ext cx="4594731" cy="3654702"/>
            <a:chOff x="7254875" y="1184088"/>
            <a:chExt cx="4594731" cy="754377"/>
          </a:xfrm>
        </p:grpSpPr>
        <p:sp>
          <p:nvSpPr>
            <p:cNvPr id="13" name="iŝ1îḋe">
              <a:extLst>
                <a:ext uri="{FF2B5EF4-FFF2-40B4-BE49-F238E27FC236}">
                  <a16:creationId xmlns:a16="http://schemas.microsoft.com/office/drawing/2014/main" id="{6BC7E296-2B28-4FEC-9B42-DE4A47274F1D}"/>
                </a:ext>
              </a:extLst>
            </p:cNvPr>
            <p:cNvSpPr txBox="1"/>
            <p:nvPr/>
          </p:nvSpPr>
          <p:spPr>
            <a:xfrm>
              <a:off x="7376979" y="1512480"/>
              <a:ext cx="4472627" cy="95294"/>
            </a:xfrm>
            <a:prstGeom prst="rect">
              <a:avLst/>
            </a:prstGeom>
            <a:noFill/>
          </p:spPr>
          <p:txBody>
            <a:bodyPr wrap="square" rtlCol="0">
              <a:spAutoFit/>
            </a:bodyPr>
            <a:lstStyle/>
            <a:p>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如何“无中生有”</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14" name="îŝļîḋé">
              <a:extLst>
                <a:ext uri="{FF2B5EF4-FFF2-40B4-BE49-F238E27FC236}">
                  <a16:creationId xmlns:a16="http://schemas.microsoft.com/office/drawing/2014/main" id="{80662A02-F17B-4760-AF59-93F6E3D95940}"/>
                </a:ext>
              </a:extLst>
            </p:cNvPr>
            <p:cNvSpPr/>
            <p:nvPr/>
          </p:nvSpPr>
          <p:spPr>
            <a:xfrm flipH="1">
              <a:off x="7254875" y="1184088"/>
              <a:ext cx="122104" cy="754377"/>
            </a:xfrm>
            <a:prstGeom prst="roundRect">
              <a:avLst>
                <a:gd name="adj" fmla="val 44900"/>
              </a:avLst>
            </a:prstGeom>
            <a:gradFill>
              <a:gsLst>
                <a:gs pos="0">
                  <a:schemeClr val="accent6">
                    <a:lumMod val="60000"/>
                    <a:lumOff val="40000"/>
                  </a:schemeClr>
                </a:gs>
                <a:gs pos="60000">
                  <a:schemeClr val="accent6"/>
                </a:gs>
              </a:gsLst>
              <a:lin ang="2700000" scaled="0"/>
            </a:gradFill>
            <a:ln w="57150" cap="rnd">
              <a:noFill/>
              <a:prstDash val="solid"/>
              <a:round/>
            </a:ln>
            <a:effectLst>
              <a:outerShdw blurRad="50800" dist="50800" dir="5400000" algn="c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3765"/>
              <a:endParaRPr lang="zh-CN" altLang="en-US" sz="1400" b="1" dirty="0">
                <a:solidFill>
                  <a:schemeClr val="bg1"/>
                </a:solidFill>
                <a:latin typeface="Segoe UI Italic" panose="020B0502040204090203" pitchFamily="34" charset="0"/>
                <a:ea typeface="楷体" panose="02010609060101010101" pitchFamily="49" charset="-122"/>
                <a:sym typeface="Segoe UI Italic" panose="020B0502040204090203" pitchFamily="34" charset="0"/>
              </a:endParaRPr>
            </a:p>
          </p:txBody>
        </p:sp>
      </p:grpSp>
      <p:pic>
        <p:nvPicPr>
          <p:cNvPr id="7" name="图片 6">
            <a:extLst>
              <a:ext uri="{FF2B5EF4-FFF2-40B4-BE49-F238E27FC236}">
                <a16:creationId xmlns:a16="http://schemas.microsoft.com/office/drawing/2014/main" id="{8CEC6B61-40AE-496C-8E5A-1EA373B09762}"/>
              </a:ext>
            </a:extLst>
          </p:cNvPr>
          <p:cNvPicPr>
            <a:picLocks noChangeAspect="1"/>
          </p:cNvPicPr>
          <p:nvPr/>
        </p:nvPicPr>
        <p:blipFill>
          <a:blip r:embed="rId4"/>
          <a:stretch>
            <a:fillRect/>
          </a:stretch>
        </p:blipFill>
        <p:spPr>
          <a:xfrm>
            <a:off x="0" y="1466976"/>
            <a:ext cx="7087217" cy="3935194"/>
          </a:xfrm>
          <a:prstGeom prst="rect">
            <a:avLst/>
          </a:prstGeom>
        </p:spPr>
      </p:pic>
      <p:pic>
        <p:nvPicPr>
          <p:cNvPr id="8" name="图片 7">
            <a:extLst>
              <a:ext uri="{FF2B5EF4-FFF2-40B4-BE49-F238E27FC236}">
                <a16:creationId xmlns:a16="http://schemas.microsoft.com/office/drawing/2014/main" id="{F99D15A6-6717-4EBC-9165-C1B5D95F13C2}"/>
              </a:ext>
            </a:extLst>
          </p:cNvPr>
          <p:cNvPicPr>
            <a:picLocks noChangeAspect="1"/>
          </p:cNvPicPr>
          <p:nvPr/>
        </p:nvPicPr>
        <p:blipFill>
          <a:blip r:embed="rId5"/>
          <a:stretch>
            <a:fillRect/>
          </a:stretch>
        </p:blipFill>
        <p:spPr>
          <a:xfrm>
            <a:off x="0" y="1509104"/>
            <a:ext cx="7087217" cy="3850938"/>
          </a:xfrm>
          <a:prstGeom prst="rect">
            <a:avLst/>
          </a:prstGeom>
        </p:spPr>
      </p:pic>
      <p:pic>
        <p:nvPicPr>
          <p:cNvPr id="9" name="图片 8">
            <a:extLst>
              <a:ext uri="{FF2B5EF4-FFF2-40B4-BE49-F238E27FC236}">
                <a16:creationId xmlns:a16="http://schemas.microsoft.com/office/drawing/2014/main" id="{B886B6E8-AEF1-4F63-9213-D1B96A5E602E}"/>
              </a:ext>
            </a:extLst>
          </p:cNvPr>
          <p:cNvPicPr>
            <a:picLocks noChangeAspect="1"/>
          </p:cNvPicPr>
          <p:nvPr/>
        </p:nvPicPr>
        <p:blipFill>
          <a:blip r:embed="rId6"/>
          <a:stretch>
            <a:fillRect/>
          </a:stretch>
        </p:blipFill>
        <p:spPr>
          <a:xfrm>
            <a:off x="39720" y="1407493"/>
            <a:ext cx="7169601" cy="3935195"/>
          </a:xfrm>
          <a:prstGeom prst="rect">
            <a:avLst/>
          </a:prstGeom>
        </p:spPr>
      </p:pic>
    </p:spTree>
    <p:custDataLst>
      <p:tags r:id="rId1"/>
    </p:custDataLst>
    <p:extLst>
      <p:ext uri="{BB962C8B-B14F-4D97-AF65-F5344CB8AC3E}">
        <p14:creationId xmlns:p14="http://schemas.microsoft.com/office/powerpoint/2010/main" val="15620535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4">
            <a:extLst>
              <a:ext uri="{FF2B5EF4-FFF2-40B4-BE49-F238E27FC236}">
                <a16:creationId xmlns:a16="http://schemas.microsoft.com/office/drawing/2014/main" id="{61B78963-8D5A-4709-A729-FA8BBD81CE40}"/>
              </a:ext>
            </a:extLst>
          </p:cNvPr>
          <p:cNvSpPr>
            <a:spLocks noGrp="1"/>
          </p:cNvSpPr>
          <p:nvPr>
            <p:ph type="ftr" sz="quarter" idx="11"/>
          </p:nvPr>
        </p:nvSpPr>
        <p:spPr>
          <a:xfrm>
            <a:off x="5329044" y="6546949"/>
            <a:ext cx="2002118" cy="249333"/>
          </a:xfrm>
        </p:spPr>
        <p:txBody>
          <a:bodyPr/>
          <a:lstStyle/>
          <a:p>
            <a:pPr>
              <a:defRPr/>
            </a:pPr>
            <a:r>
              <a:rPr lang="en-US" altLang="zh-CN"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rPr>
              <a:t>Made by </a:t>
            </a:r>
            <a:r>
              <a:rPr lang="en-US" altLang="zh-CN" dirty="0" err="1">
                <a:solidFill>
                  <a:schemeClr val="tx1"/>
                </a:solidFill>
                <a:latin typeface="Segoe UI Italic" panose="020B0502040204090203" pitchFamily="34" charset="0"/>
                <a:ea typeface="楷体" panose="02010609060101010101" pitchFamily="49" charset="-122"/>
                <a:sym typeface="Segoe UI Italic" panose="020B0502040204090203" pitchFamily="34" charset="0"/>
              </a:rPr>
              <a:t>Kiny</a:t>
            </a:r>
            <a:endParaRPr lang="zh-CN" altLang="en-US" dirty="0">
              <a:solidFill>
                <a:schemeClr val="tx1"/>
              </a:solidFill>
              <a:latin typeface="Segoe UI Italic" panose="020B0502040204090203" pitchFamily="34" charset="0"/>
              <a:ea typeface="楷体" panose="02010609060101010101" pitchFamily="49" charset="-122"/>
              <a:sym typeface="Segoe UI Italic" panose="020B0502040204090203" pitchFamily="34" charset="0"/>
            </a:endParaRPr>
          </a:p>
        </p:txBody>
      </p:sp>
      <p:cxnSp>
        <p:nvCxnSpPr>
          <p:cNvPr id="3" name="直接连接符 2">
            <a:extLst>
              <a:ext uri="{FF2B5EF4-FFF2-40B4-BE49-F238E27FC236}">
                <a16:creationId xmlns:a16="http://schemas.microsoft.com/office/drawing/2014/main" id="{3149501B-9F0D-425D-B0B9-FF8E9557972E}"/>
              </a:ext>
            </a:extLst>
          </p:cNvPr>
          <p:cNvCxnSpPr>
            <a:cxnSpLocks/>
          </p:cNvCxnSpPr>
          <p:nvPr/>
        </p:nvCxnSpPr>
        <p:spPr>
          <a:xfrm>
            <a:off x="0" y="640976"/>
            <a:ext cx="12192000"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4" name="图片 3">
            <a:extLst>
              <a:ext uri="{FF2B5EF4-FFF2-40B4-BE49-F238E27FC236}">
                <a16:creationId xmlns:a16="http://schemas.microsoft.com/office/drawing/2014/main" id="{2CA8298E-EBBA-4FDB-920D-BBE0F1F232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0838" y="6387559"/>
            <a:ext cx="468206" cy="468206"/>
          </a:xfrm>
          <a:prstGeom prst="rect">
            <a:avLst/>
          </a:prstGeom>
        </p:spPr>
      </p:pic>
      <p:sp>
        <p:nvSpPr>
          <p:cNvPr id="6" name="îŝḷîḓe">
            <a:extLst>
              <a:ext uri="{FF2B5EF4-FFF2-40B4-BE49-F238E27FC236}">
                <a16:creationId xmlns:a16="http://schemas.microsoft.com/office/drawing/2014/main" id="{DD5EDFC5-FFFD-46AF-AACE-C4D2A3F1FB76}"/>
              </a:ext>
            </a:extLst>
          </p:cNvPr>
          <p:cNvSpPr txBox="1"/>
          <p:nvPr/>
        </p:nvSpPr>
        <p:spPr>
          <a:xfrm>
            <a:off x="0" y="57150"/>
            <a:ext cx="3384550" cy="482004"/>
          </a:xfrm>
          <a:prstGeom prst="roundRect">
            <a:avLst>
              <a:gd name="adj" fmla="val 50000"/>
            </a:avLst>
          </a:prstGeom>
          <a:solidFill>
            <a:schemeClr val="accent4">
              <a:lumMod val="20000"/>
              <a:lumOff val="80000"/>
            </a:schemeClr>
          </a:solidFill>
          <a:ln w="12700" cap="flat">
            <a:noFill/>
            <a:prstDash val="solid"/>
            <a:miter/>
          </a:ln>
          <a:effectLst>
            <a:outerShdw blurRad="127000" dist="63500" dir="2700000" algn="tl" rotWithShape="0">
              <a:schemeClr val="accent4">
                <a:alpha val="40000"/>
              </a:schemeClr>
            </a:outerShdw>
          </a:effectLst>
        </p:spPr>
        <p:txBody>
          <a:bodyPr rtlCol="0" anchor="ctr"/>
          <a:lstStyle>
            <a:defPPr>
              <a:defRPr lang="zh-CN"/>
            </a:defPPr>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具体程序介绍：</a:t>
            </a:r>
            <a:r>
              <a:rPr lang="en-US" altLang="zh-CN"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USTC-Pickers</a:t>
            </a:r>
          </a:p>
        </p:txBody>
      </p:sp>
      <p:grpSp>
        <p:nvGrpSpPr>
          <p:cNvPr id="12" name="í$lídè">
            <a:extLst>
              <a:ext uri="{FF2B5EF4-FFF2-40B4-BE49-F238E27FC236}">
                <a16:creationId xmlns:a16="http://schemas.microsoft.com/office/drawing/2014/main" id="{987959B9-AC60-435F-8DF1-02058C235BE3}"/>
              </a:ext>
            </a:extLst>
          </p:cNvPr>
          <p:cNvGrpSpPr/>
          <p:nvPr/>
        </p:nvGrpSpPr>
        <p:grpSpPr>
          <a:xfrm>
            <a:off x="7248525" y="1607217"/>
            <a:ext cx="4594731" cy="3654702"/>
            <a:chOff x="7254875" y="1184088"/>
            <a:chExt cx="4594731" cy="754377"/>
          </a:xfrm>
        </p:grpSpPr>
        <p:sp>
          <p:nvSpPr>
            <p:cNvPr id="13" name="iŝ1îḋe">
              <a:extLst>
                <a:ext uri="{FF2B5EF4-FFF2-40B4-BE49-F238E27FC236}">
                  <a16:creationId xmlns:a16="http://schemas.microsoft.com/office/drawing/2014/main" id="{6BC7E296-2B28-4FEC-9B42-DE4A47274F1D}"/>
                </a:ext>
              </a:extLst>
            </p:cNvPr>
            <p:cNvSpPr txBox="1"/>
            <p:nvPr/>
          </p:nvSpPr>
          <p:spPr>
            <a:xfrm>
              <a:off x="7376979" y="1512480"/>
              <a:ext cx="4472627" cy="95294"/>
            </a:xfrm>
            <a:prstGeom prst="rect">
              <a:avLst/>
            </a:prstGeom>
            <a:noFill/>
          </p:spPr>
          <p:txBody>
            <a:bodyPr wrap="square" rtlCol="0">
              <a:spAutoFit/>
            </a:bodyPr>
            <a:lstStyle/>
            <a:p>
              <a:r>
                <a:rPr lang="zh-CN" altLang="en-US" sz="2400" b="1" dirty="0">
                  <a:latin typeface="Segoe UI Italic" panose="020B0502040204090203" pitchFamily="34" charset="0"/>
                  <a:ea typeface="楷体" panose="02010609060101010101" pitchFamily="49" charset="-122"/>
                  <a:sym typeface="Segoe UI Italic" panose="020B0502040204090203" pitchFamily="34" charset="0"/>
                </a:rPr>
                <a:t>总结</a:t>
              </a:r>
              <a:endParaRPr lang="en-US" altLang="zh-CN" sz="2400" b="1" dirty="0">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14" name="îŝļîḋé">
              <a:extLst>
                <a:ext uri="{FF2B5EF4-FFF2-40B4-BE49-F238E27FC236}">
                  <a16:creationId xmlns:a16="http://schemas.microsoft.com/office/drawing/2014/main" id="{80662A02-F17B-4760-AF59-93F6E3D95940}"/>
                </a:ext>
              </a:extLst>
            </p:cNvPr>
            <p:cNvSpPr/>
            <p:nvPr/>
          </p:nvSpPr>
          <p:spPr>
            <a:xfrm flipH="1">
              <a:off x="7254875" y="1184088"/>
              <a:ext cx="122104" cy="754377"/>
            </a:xfrm>
            <a:prstGeom prst="roundRect">
              <a:avLst>
                <a:gd name="adj" fmla="val 44900"/>
              </a:avLst>
            </a:prstGeom>
            <a:gradFill>
              <a:gsLst>
                <a:gs pos="0">
                  <a:schemeClr val="accent6">
                    <a:lumMod val="60000"/>
                    <a:lumOff val="40000"/>
                  </a:schemeClr>
                </a:gs>
                <a:gs pos="60000">
                  <a:schemeClr val="accent6"/>
                </a:gs>
              </a:gsLst>
              <a:lin ang="2700000" scaled="0"/>
            </a:gradFill>
            <a:ln w="57150" cap="rnd">
              <a:noFill/>
              <a:prstDash val="solid"/>
              <a:round/>
            </a:ln>
            <a:effectLst>
              <a:outerShdw blurRad="50800" dist="50800" dir="5400000" algn="c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3765"/>
              <a:endParaRPr lang="zh-CN" altLang="en-US" sz="1400" b="1" dirty="0">
                <a:solidFill>
                  <a:schemeClr val="bg1"/>
                </a:solidFill>
                <a:latin typeface="Segoe UI Italic" panose="020B0502040204090203" pitchFamily="34" charset="0"/>
                <a:ea typeface="楷体" panose="02010609060101010101" pitchFamily="49" charset="-122"/>
                <a:sym typeface="Segoe UI Italic" panose="020B0502040204090203" pitchFamily="34" charset="0"/>
              </a:endParaRPr>
            </a:p>
          </p:txBody>
        </p:sp>
      </p:grpSp>
      <p:pic>
        <p:nvPicPr>
          <p:cNvPr id="7" name="图片 6">
            <a:extLst>
              <a:ext uri="{FF2B5EF4-FFF2-40B4-BE49-F238E27FC236}">
                <a16:creationId xmlns:a16="http://schemas.microsoft.com/office/drawing/2014/main" id="{359A6415-5B6F-4C51-AD44-39A21BD8A899}"/>
              </a:ext>
            </a:extLst>
          </p:cNvPr>
          <p:cNvPicPr>
            <a:picLocks noChangeAspect="1"/>
          </p:cNvPicPr>
          <p:nvPr/>
        </p:nvPicPr>
        <p:blipFill>
          <a:blip r:embed="rId4"/>
          <a:stretch>
            <a:fillRect/>
          </a:stretch>
        </p:blipFill>
        <p:spPr>
          <a:xfrm>
            <a:off x="58123" y="640976"/>
            <a:ext cx="6920527" cy="2378075"/>
          </a:xfrm>
          <a:prstGeom prst="rect">
            <a:avLst/>
          </a:prstGeom>
        </p:spPr>
      </p:pic>
      <p:pic>
        <p:nvPicPr>
          <p:cNvPr id="8" name="图片 7">
            <a:extLst>
              <a:ext uri="{FF2B5EF4-FFF2-40B4-BE49-F238E27FC236}">
                <a16:creationId xmlns:a16="http://schemas.microsoft.com/office/drawing/2014/main" id="{80B74F64-EB30-4D3B-B09D-FFE14AFB2000}"/>
              </a:ext>
            </a:extLst>
          </p:cNvPr>
          <p:cNvPicPr>
            <a:picLocks noChangeAspect="1"/>
          </p:cNvPicPr>
          <p:nvPr/>
        </p:nvPicPr>
        <p:blipFill>
          <a:blip r:embed="rId5"/>
          <a:stretch>
            <a:fillRect/>
          </a:stretch>
        </p:blipFill>
        <p:spPr>
          <a:xfrm>
            <a:off x="35772" y="3100974"/>
            <a:ext cx="6978650" cy="3754791"/>
          </a:xfrm>
          <a:prstGeom prst="rect">
            <a:avLst/>
          </a:prstGeom>
        </p:spPr>
      </p:pic>
    </p:spTree>
    <p:custDataLst>
      <p:tags r:id="rId1"/>
    </p:custDataLst>
    <p:extLst>
      <p:ext uri="{BB962C8B-B14F-4D97-AF65-F5344CB8AC3E}">
        <p14:creationId xmlns:p14="http://schemas.microsoft.com/office/powerpoint/2010/main" val="7131610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6EB79BCE-F459-4246-8510-5D5716F80704}"/>
              </a:ext>
            </a:extLst>
          </p:cNvPr>
          <p:cNvSpPr/>
          <p:nvPr/>
        </p:nvSpPr>
        <p:spPr>
          <a:xfrm>
            <a:off x="5115075" y="5305529"/>
            <a:ext cx="1904924" cy="400110"/>
          </a:xfrm>
          <a:prstGeom prst="rect">
            <a:avLst/>
          </a:prstGeom>
        </p:spPr>
        <p:txBody>
          <a:bodyPr wrap="square" l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2000" dirty="0">
                <a:latin typeface="Segoe UI Italic" panose="020B0502040204090203" pitchFamily="34" charset="0"/>
                <a:ea typeface="楷体" panose="02010609060101010101" pitchFamily="49" charset="-122"/>
                <a:cs typeface="+mn-ea"/>
                <a:sym typeface="Segoe UI Italic" panose="020B0502040204090203" pitchFamily="34" charset="0"/>
              </a:rPr>
              <a:t>介绍</a:t>
            </a:r>
            <a:r>
              <a:rPr kumimoji="0" lang="zh-CN" altLang="en-US" sz="2000" i="0" u="none" strike="noStrike" kern="1200" cap="none" spc="0" normalizeH="0" baseline="0" noProof="0" dirty="0">
                <a:ln>
                  <a:noFill/>
                </a:ln>
                <a:effectLst/>
                <a:uLnTx/>
                <a:uFillTx/>
                <a:latin typeface="Segoe UI Italic" panose="020B0502040204090203" pitchFamily="34" charset="0"/>
                <a:ea typeface="楷体" panose="02010609060101010101" pitchFamily="49" charset="-122"/>
                <a:cs typeface="+mn-ea"/>
                <a:sym typeface="Segoe UI Italic" panose="020B0502040204090203" pitchFamily="34" charset="0"/>
              </a:rPr>
              <a:t>人：邝晔旸</a:t>
            </a:r>
          </a:p>
        </p:txBody>
      </p:sp>
      <p:sp>
        <p:nvSpPr>
          <p:cNvPr id="8" name="矩形 7">
            <a:extLst>
              <a:ext uri="{FF2B5EF4-FFF2-40B4-BE49-F238E27FC236}">
                <a16:creationId xmlns:a16="http://schemas.microsoft.com/office/drawing/2014/main" id="{48072510-5697-4FF4-9045-225ADB97A96D}"/>
              </a:ext>
            </a:extLst>
          </p:cNvPr>
          <p:cNvSpPr/>
          <p:nvPr/>
        </p:nvSpPr>
        <p:spPr>
          <a:xfrm>
            <a:off x="4763616" y="5762941"/>
            <a:ext cx="2635129" cy="400110"/>
          </a:xfrm>
          <a:prstGeom prst="rect">
            <a:avLst/>
          </a:prstGeom>
        </p:spPr>
        <p:txBody>
          <a:bodyPr wrap="square" l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2000" dirty="0">
                <a:solidFill>
                  <a:schemeClr val="accent1"/>
                </a:solidFill>
                <a:latin typeface="Segoe UI Italic" panose="020B0502040204090203" pitchFamily="34" charset="0"/>
                <a:ea typeface="楷体" panose="02010609060101010101" pitchFamily="49" charset="-122"/>
                <a:cs typeface="+mn-ea"/>
                <a:sym typeface="Segoe UI Italic" panose="020B0502040204090203" pitchFamily="34" charset="0"/>
              </a:rPr>
              <a:t>介绍</a:t>
            </a:r>
            <a:r>
              <a:rPr kumimoji="0" lang="zh-CN" altLang="en-US" sz="2000" i="0" u="none" strike="noStrike" kern="1200" cap="none" spc="0" normalizeH="0" baseline="0" noProof="0" dirty="0">
                <a:ln>
                  <a:noFill/>
                </a:ln>
                <a:solidFill>
                  <a:schemeClr val="accent1"/>
                </a:solidFill>
                <a:effectLst/>
                <a:uLnTx/>
                <a:uFillTx/>
                <a:latin typeface="Segoe UI Italic" panose="020B0502040204090203" pitchFamily="34" charset="0"/>
                <a:ea typeface="楷体" panose="02010609060101010101" pitchFamily="49" charset="-122"/>
                <a:cs typeface="+mn-ea"/>
                <a:sym typeface="Segoe UI Italic" panose="020B0502040204090203" pitchFamily="34" charset="0"/>
              </a:rPr>
              <a:t>日期：</a:t>
            </a:r>
            <a:r>
              <a:rPr lang="en-US" altLang="zh-CN" sz="2000" dirty="0">
                <a:solidFill>
                  <a:schemeClr val="accent1"/>
                </a:solidFill>
                <a:latin typeface="Segoe UI Italic" panose="020B0502040204090203" pitchFamily="34" charset="0"/>
                <a:ea typeface="楷体" panose="02010609060101010101" pitchFamily="49" charset="-122"/>
                <a:cs typeface="+mn-ea"/>
                <a:sym typeface="Segoe UI Italic" panose="020B0502040204090203" pitchFamily="34" charset="0"/>
              </a:rPr>
              <a:t>2022/9/19</a:t>
            </a:r>
            <a:endParaRPr kumimoji="0" lang="zh-CN" altLang="en-US" sz="2000" i="0" u="none" strike="noStrike" kern="1200" cap="none" spc="0" normalizeH="0" baseline="0" noProof="0" dirty="0">
              <a:ln>
                <a:noFill/>
              </a:ln>
              <a:solidFill>
                <a:schemeClr val="accent1"/>
              </a:solidFill>
              <a:effectLst/>
              <a:uLnTx/>
              <a:uFillTx/>
              <a:latin typeface="Segoe UI Italic" panose="020B0502040204090203" pitchFamily="34" charset="0"/>
              <a:ea typeface="楷体" panose="02010609060101010101" pitchFamily="49" charset="-122"/>
              <a:cs typeface="+mn-ea"/>
              <a:sym typeface="Segoe UI Italic" panose="020B0502040204090203" pitchFamily="34" charset="0"/>
            </a:endParaRPr>
          </a:p>
        </p:txBody>
      </p:sp>
      <p:pic>
        <p:nvPicPr>
          <p:cNvPr id="29" name="图片 28">
            <a:extLst>
              <a:ext uri="{FF2B5EF4-FFF2-40B4-BE49-F238E27FC236}">
                <a16:creationId xmlns:a16="http://schemas.microsoft.com/office/drawing/2014/main" id="{6DC97679-6B11-4903-A881-EDCBA51A6386}"/>
              </a:ext>
            </a:extLst>
          </p:cNvPr>
          <p:cNvPicPr>
            <a:picLocks noChangeAspect="1"/>
          </p:cNvPicPr>
          <p:nvPr/>
        </p:nvPicPr>
        <p:blipFill>
          <a:blip r:embed="rId4"/>
          <a:stretch>
            <a:fillRect/>
          </a:stretch>
        </p:blipFill>
        <p:spPr>
          <a:xfrm>
            <a:off x="582374" y="536131"/>
            <a:ext cx="2647969" cy="847731"/>
          </a:xfrm>
          <a:prstGeom prst="rect">
            <a:avLst/>
          </a:prstGeom>
        </p:spPr>
      </p:pic>
      <p:grpSp>
        <p:nvGrpSpPr>
          <p:cNvPr id="94" name="组合 93">
            <a:extLst>
              <a:ext uri="{FF2B5EF4-FFF2-40B4-BE49-F238E27FC236}">
                <a16:creationId xmlns:a16="http://schemas.microsoft.com/office/drawing/2014/main" id="{7707A172-1D76-4078-8F98-2898422E6BDA}"/>
              </a:ext>
            </a:extLst>
          </p:cNvPr>
          <p:cNvGrpSpPr/>
          <p:nvPr/>
        </p:nvGrpSpPr>
        <p:grpSpPr>
          <a:xfrm>
            <a:off x="3680454" y="1609772"/>
            <a:ext cx="4831092" cy="3638455"/>
            <a:chOff x="6591820" y="1609772"/>
            <a:chExt cx="4831092" cy="3638455"/>
          </a:xfrm>
        </p:grpSpPr>
        <p:grpSp>
          <p:nvGrpSpPr>
            <p:cNvPr id="9" name="组合 8">
              <a:extLst>
                <a:ext uri="{FF2B5EF4-FFF2-40B4-BE49-F238E27FC236}">
                  <a16:creationId xmlns:a16="http://schemas.microsoft.com/office/drawing/2014/main" id="{4B7E1F59-A262-467D-B25E-D7E8E8A90DDB}"/>
                </a:ext>
              </a:extLst>
            </p:cNvPr>
            <p:cNvGrpSpPr/>
            <p:nvPr/>
          </p:nvGrpSpPr>
          <p:grpSpPr>
            <a:xfrm>
              <a:off x="6591820" y="1609772"/>
              <a:ext cx="4831092" cy="3638455"/>
              <a:chOff x="2879180" y="1312131"/>
              <a:chExt cx="6433640" cy="4887852"/>
            </a:xfrm>
          </p:grpSpPr>
          <p:sp>
            <p:nvSpPr>
              <p:cNvPr id="10" name="椭圆 9">
                <a:extLst>
                  <a:ext uri="{FF2B5EF4-FFF2-40B4-BE49-F238E27FC236}">
                    <a16:creationId xmlns:a16="http://schemas.microsoft.com/office/drawing/2014/main" id="{E69E8773-B447-46CC-B141-34F5E3F94B97}"/>
                  </a:ext>
                </a:extLst>
              </p:cNvPr>
              <p:cNvSpPr/>
              <p:nvPr/>
            </p:nvSpPr>
            <p:spPr>
              <a:xfrm>
                <a:off x="2879180" y="5993602"/>
                <a:ext cx="6433640" cy="206381"/>
              </a:xfrm>
              <a:prstGeom prst="ellipse">
                <a:avLst/>
              </a:prstGeom>
              <a:solidFill>
                <a:srgbClr val="444444">
                  <a:alpha val="29804"/>
                </a:srgbClr>
              </a:soli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12" name="圆角矩形 21">
                <a:extLst>
                  <a:ext uri="{FF2B5EF4-FFF2-40B4-BE49-F238E27FC236}">
                    <a16:creationId xmlns:a16="http://schemas.microsoft.com/office/drawing/2014/main" id="{50AEC4D4-4D88-4D08-8B7D-B753257B4865}"/>
                  </a:ext>
                </a:extLst>
              </p:cNvPr>
              <p:cNvSpPr/>
              <p:nvPr/>
            </p:nvSpPr>
            <p:spPr>
              <a:xfrm>
                <a:off x="5292734" y="6040630"/>
                <a:ext cx="1606430" cy="58316"/>
              </a:xfrm>
              <a:prstGeom prst="roundRect">
                <a:avLst/>
              </a:prstGeom>
              <a:solidFill>
                <a:srgbClr val="2F2F2F"/>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14" name="任意多边形 22">
                <a:extLst>
                  <a:ext uri="{FF2B5EF4-FFF2-40B4-BE49-F238E27FC236}">
                    <a16:creationId xmlns:a16="http://schemas.microsoft.com/office/drawing/2014/main" id="{F04F040B-9BBE-4402-AE3F-5A65EC10CCD4}"/>
                  </a:ext>
                </a:extLst>
              </p:cNvPr>
              <p:cNvSpPr/>
              <p:nvPr/>
            </p:nvSpPr>
            <p:spPr>
              <a:xfrm>
                <a:off x="5292837" y="5003972"/>
                <a:ext cx="1606326" cy="989630"/>
              </a:xfrm>
              <a:custGeom>
                <a:avLst/>
                <a:gdLst>
                  <a:gd name="connsiteX0" fmla="*/ 2344 w 2286494"/>
                  <a:gd name="connsiteY0" fmla="*/ 3544 h 1408670"/>
                  <a:gd name="connsiteX1" fmla="*/ 2288839 w 2286494"/>
                  <a:gd name="connsiteY1" fmla="*/ 3544 h 1408670"/>
                  <a:gd name="connsiteX2" fmla="*/ 2288839 w 2286494"/>
                  <a:gd name="connsiteY2" fmla="*/ 1412214 h 1408670"/>
                  <a:gd name="connsiteX3" fmla="*/ 2344 w 2286494"/>
                  <a:gd name="connsiteY3" fmla="*/ 1412214 h 1408670"/>
                </a:gdLst>
                <a:ahLst/>
                <a:cxnLst>
                  <a:cxn ang="0">
                    <a:pos x="connsiteX0" y="connsiteY0"/>
                  </a:cxn>
                  <a:cxn ang="0">
                    <a:pos x="connsiteX1" y="connsiteY1"/>
                  </a:cxn>
                  <a:cxn ang="0">
                    <a:pos x="connsiteX2" y="connsiteY2"/>
                  </a:cxn>
                  <a:cxn ang="0">
                    <a:pos x="connsiteX3" y="connsiteY3"/>
                  </a:cxn>
                </a:cxnLst>
                <a:rect l="l" t="t" r="r" b="b"/>
                <a:pathLst>
                  <a:path w="2286494" h="1408670">
                    <a:moveTo>
                      <a:pt x="2344" y="3544"/>
                    </a:moveTo>
                    <a:lnTo>
                      <a:pt x="2288839" y="3544"/>
                    </a:lnTo>
                    <a:lnTo>
                      <a:pt x="2288839" y="1412214"/>
                    </a:lnTo>
                    <a:lnTo>
                      <a:pt x="2344" y="1412214"/>
                    </a:lnTo>
                    <a:close/>
                  </a:path>
                </a:pathLst>
              </a:custGeom>
              <a:gradFill flip="none" rotWithShape="1">
                <a:gsLst>
                  <a:gs pos="0">
                    <a:srgbClr val="D1D1D3"/>
                  </a:gs>
                  <a:gs pos="46000">
                    <a:srgbClr val="D1D1D3">
                      <a:alpha val="94000"/>
                    </a:srgbClr>
                  </a:gs>
                  <a:gs pos="100000">
                    <a:srgbClr val="D1D1D3"/>
                  </a:gs>
                </a:gsLst>
                <a:path path="circle">
                  <a:fillToRect l="50000" t="130000" r="50000" b="-30000"/>
                </a:path>
                <a:tileRect/>
              </a:gradFill>
              <a:ln w="1482" cap="flat">
                <a:noFill/>
                <a:prstDash val="solid"/>
                <a:miter/>
              </a:ln>
            </p:spPr>
            <p:txBody>
              <a:bodyPr rtlCol="0" anchor="ctr"/>
              <a:lstStyle/>
              <a:p>
                <a:endParaRPr lang="zh-CN" altLang="en-US">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15" name="任意多边形 23">
                <a:extLst>
                  <a:ext uri="{FF2B5EF4-FFF2-40B4-BE49-F238E27FC236}">
                    <a16:creationId xmlns:a16="http://schemas.microsoft.com/office/drawing/2014/main" id="{9DF012AB-9377-4A4C-A76A-6A914969A4E2}"/>
                  </a:ext>
                </a:extLst>
              </p:cNvPr>
              <p:cNvSpPr/>
              <p:nvPr/>
            </p:nvSpPr>
            <p:spPr>
              <a:xfrm>
                <a:off x="5292837" y="4927927"/>
                <a:ext cx="1606326" cy="1119844"/>
              </a:xfrm>
              <a:custGeom>
                <a:avLst/>
                <a:gdLst>
                  <a:gd name="connsiteX0" fmla="*/ 2344 w 2286494"/>
                  <a:gd name="connsiteY0" fmla="*/ 3544 h 1408670"/>
                  <a:gd name="connsiteX1" fmla="*/ 2288839 w 2286494"/>
                  <a:gd name="connsiteY1" fmla="*/ 3544 h 1408670"/>
                  <a:gd name="connsiteX2" fmla="*/ 2288839 w 2286494"/>
                  <a:gd name="connsiteY2" fmla="*/ 1412214 h 1408670"/>
                  <a:gd name="connsiteX3" fmla="*/ 2344 w 2286494"/>
                  <a:gd name="connsiteY3" fmla="*/ 1412214 h 1408670"/>
                </a:gdLst>
                <a:ahLst/>
                <a:cxnLst>
                  <a:cxn ang="0">
                    <a:pos x="connsiteX0" y="connsiteY0"/>
                  </a:cxn>
                  <a:cxn ang="0">
                    <a:pos x="connsiteX1" y="connsiteY1"/>
                  </a:cxn>
                  <a:cxn ang="0">
                    <a:pos x="connsiteX2" y="connsiteY2"/>
                  </a:cxn>
                  <a:cxn ang="0">
                    <a:pos x="connsiteX3" y="connsiteY3"/>
                  </a:cxn>
                </a:cxnLst>
                <a:rect l="l" t="t" r="r" b="b"/>
                <a:pathLst>
                  <a:path w="2286494" h="1408670">
                    <a:moveTo>
                      <a:pt x="2344" y="3544"/>
                    </a:moveTo>
                    <a:lnTo>
                      <a:pt x="2288839" y="3544"/>
                    </a:lnTo>
                    <a:lnTo>
                      <a:pt x="2288839" y="1412214"/>
                    </a:lnTo>
                    <a:lnTo>
                      <a:pt x="2344" y="1412214"/>
                    </a:lnTo>
                    <a:close/>
                  </a:path>
                </a:pathLst>
              </a:custGeom>
              <a:gradFill>
                <a:gsLst>
                  <a:gs pos="0">
                    <a:srgbClr val="F2F2F2">
                      <a:alpha val="0"/>
                    </a:srgbClr>
                  </a:gs>
                  <a:gs pos="99000">
                    <a:schemeClr val="tx1">
                      <a:lumMod val="75000"/>
                      <a:lumOff val="25000"/>
                    </a:schemeClr>
                  </a:gs>
                  <a:gs pos="91000">
                    <a:schemeClr val="bg1">
                      <a:lumMod val="85000"/>
                    </a:schemeClr>
                  </a:gs>
                  <a:gs pos="91000">
                    <a:srgbClr val="F2F2F2">
                      <a:alpha val="3922"/>
                    </a:srgbClr>
                  </a:gs>
                  <a:gs pos="98000">
                    <a:schemeClr val="bg2">
                      <a:lumMod val="25000"/>
                    </a:schemeClr>
                  </a:gs>
                  <a:gs pos="100000">
                    <a:srgbClr val="636363"/>
                  </a:gs>
                </a:gsLst>
                <a:lin ang="5400000" scaled="1"/>
              </a:gradFill>
              <a:ln w="1482" cap="flat">
                <a:noFill/>
                <a:prstDash val="solid"/>
                <a:miter/>
              </a:ln>
            </p:spPr>
            <p:txBody>
              <a:bodyPr rtlCol="0" anchor="ctr"/>
              <a:lstStyle/>
              <a:p>
                <a:endParaRPr lang="zh-CN" altLang="en-US">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16" name="任意多边形 24">
                <a:extLst>
                  <a:ext uri="{FF2B5EF4-FFF2-40B4-BE49-F238E27FC236}">
                    <a16:creationId xmlns:a16="http://schemas.microsoft.com/office/drawing/2014/main" id="{D70238DD-7729-4204-934F-C3A7002ED276}"/>
                  </a:ext>
                </a:extLst>
              </p:cNvPr>
              <p:cNvSpPr/>
              <p:nvPr/>
            </p:nvSpPr>
            <p:spPr>
              <a:xfrm>
                <a:off x="5292837" y="5003972"/>
                <a:ext cx="1606326" cy="989630"/>
              </a:xfrm>
              <a:custGeom>
                <a:avLst/>
                <a:gdLst>
                  <a:gd name="connsiteX0" fmla="*/ 2344 w 2286494"/>
                  <a:gd name="connsiteY0" fmla="*/ 3544 h 1408670"/>
                  <a:gd name="connsiteX1" fmla="*/ 2288839 w 2286494"/>
                  <a:gd name="connsiteY1" fmla="*/ 3544 h 1408670"/>
                  <a:gd name="connsiteX2" fmla="*/ 2288839 w 2286494"/>
                  <a:gd name="connsiteY2" fmla="*/ 1412214 h 1408670"/>
                  <a:gd name="connsiteX3" fmla="*/ 2344 w 2286494"/>
                  <a:gd name="connsiteY3" fmla="*/ 1412214 h 1408670"/>
                </a:gdLst>
                <a:ahLst/>
                <a:cxnLst>
                  <a:cxn ang="0">
                    <a:pos x="connsiteX0" y="connsiteY0"/>
                  </a:cxn>
                  <a:cxn ang="0">
                    <a:pos x="connsiteX1" y="connsiteY1"/>
                  </a:cxn>
                  <a:cxn ang="0">
                    <a:pos x="connsiteX2" y="connsiteY2"/>
                  </a:cxn>
                  <a:cxn ang="0">
                    <a:pos x="connsiteX3" y="connsiteY3"/>
                  </a:cxn>
                </a:cxnLst>
                <a:rect l="l" t="t" r="r" b="b"/>
                <a:pathLst>
                  <a:path w="2286494" h="1408670">
                    <a:moveTo>
                      <a:pt x="2344" y="3544"/>
                    </a:moveTo>
                    <a:lnTo>
                      <a:pt x="2288839" y="3544"/>
                    </a:lnTo>
                    <a:lnTo>
                      <a:pt x="2288839" y="1412214"/>
                    </a:lnTo>
                    <a:lnTo>
                      <a:pt x="2344" y="1412214"/>
                    </a:lnTo>
                    <a:close/>
                  </a:path>
                </a:pathLst>
              </a:custGeom>
              <a:ln w="1482" cap="flat">
                <a:noFill/>
                <a:prstDash val="solid"/>
                <a:miter/>
              </a:ln>
            </p:spPr>
            <p:txBody>
              <a:bodyPr rtlCol="0" anchor="ctr"/>
              <a:lstStyle/>
              <a:p>
                <a:endParaRPr lang="zh-CN" altLang="en-US">
                  <a:latin typeface="Segoe UI Italic" panose="020B0502040204090203" pitchFamily="34" charset="0"/>
                  <a:ea typeface="楷体" panose="02010609060101010101" pitchFamily="49" charset="-122"/>
                  <a:sym typeface="Segoe UI Italic" panose="020B0502040204090203" pitchFamily="34" charset="0"/>
                </a:endParaRPr>
              </a:p>
            </p:txBody>
          </p:sp>
          <p:grpSp>
            <p:nvGrpSpPr>
              <p:cNvPr id="17" name="组合 16">
                <a:extLst>
                  <a:ext uri="{FF2B5EF4-FFF2-40B4-BE49-F238E27FC236}">
                    <a16:creationId xmlns:a16="http://schemas.microsoft.com/office/drawing/2014/main" id="{7637C16A-C6CC-4D77-B9B8-E2637DD96245}"/>
                  </a:ext>
                </a:extLst>
              </p:cNvPr>
              <p:cNvGrpSpPr/>
              <p:nvPr/>
            </p:nvGrpSpPr>
            <p:grpSpPr>
              <a:xfrm>
                <a:off x="5315755" y="6074856"/>
                <a:ext cx="207301" cy="8333"/>
                <a:chOff x="4985374" y="6779411"/>
                <a:chExt cx="295079" cy="11862"/>
              </a:xfrm>
            </p:grpSpPr>
            <p:sp>
              <p:nvSpPr>
                <p:cNvPr id="27" name="任意多边形 35">
                  <a:extLst>
                    <a:ext uri="{FF2B5EF4-FFF2-40B4-BE49-F238E27FC236}">
                      <a16:creationId xmlns:a16="http://schemas.microsoft.com/office/drawing/2014/main" id="{F5769FB5-947E-40CE-8645-2BC994DC1FAF}"/>
                    </a:ext>
                  </a:extLst>
                </p:cNvPr>
                <p:cNvSpPr/>
                <p:nvPr/>
              </p:nvSpPr>
              <p:spPr>
                <a:xfrm>
                  <a:off x="4985374" y="6779411"/>
                  <a:ext cx="295079" cy="11862"/>
                </a:xfrm>
                <a:custGeom>
                  <a:avLst/>
                  <a:gdLst>
                    <a:gd name="connsiteX0" fmla="*/ 2344 w 295079"/>
                    <a:gd name="connsiteY0" fmla="*/ 4494 h 11862"/>
                    <a:gd name="connsiteX1" fmla="*/ 297423 w 295079"/>
                    <a:gd name="connsiteY1" fmla="*/ 4494 h 11862"/>
                    <a:gd name="connsiteX2" fmla="*/ 297423 w 295079"/>
                    <a:gd name="connsiteY2" fmla="*/ 8794 h 11862"/>
                    <a:gd name="connsiteX3" fmla="*/ 296682 w 295079"/>
                    <a:gd name="connsiteY3" fmla="*/ 13391 h 11862"/>
                    <a:gd name="connsiteX4" fmla="*/ 294458 w 295079"/>
                    <a:gd name="connsiteY4" fmla="*/ 15615 h 11862"/>
                    <a:gd name="connsiteX5" fmla="*/ 289861 w 295079"/>
                    <a:gd name="connsiteY5" fmla="*/ 16356 h 11862"/>
                    <a:gd name="connsiteX6" fmla="*/ 9906 w 295079"/>
                    <a:gd name="connsiteY6" fmla="*/ 16356 h 11862"/>
                    <a:gd name="connsiteX7" fmla="*/ 5310 w 295079"/>
                    <a:gd name="connsiteY7" fmla="*/ 15615 h 11862"/>
                    <a:gd name="connsiteX8" fmla="*/ 3085 w 295079"/>
                    <a:gd name="connsiteY8" fmla="*/ 13391 h 11862"/>
                    <a:gd name="connsiteX9" fmla="*/ 2344 w 295079"/>
                    <a:gd name="connsiteY9" fmla="*/ 8794 h 11862"/>
                    <a:gd name="connsiteX10" fmla="*/ 2344 w 295079"/>
                    <a:gd name="connsiteY10" fmla="*/ 4494 h 11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5079" h="11862">
                      <a:moveTo>
                        <a:pt x="2344" y="4494"/>
                      </a:moveTo>
                      <a:lnTo>
                        <a:pt x="297423" y="4494"/>
                      </a:lnTo>
                      <a:lnTo>
                        <a:pt x="297423" y="8794"/>
                      </a:lnTo>
                      <a:cubicBezTo>
                        <a:pt x="297423" y="11463"/>
                        <a:pt x="297127" y="12353"/>
                        <a:pt x="296682" y="13391"/>
                      </a:cubicBezTo>
                      <a:cubicBezTo>
                        <a:pt x="296237" y="14429"/>
                        <a:pt x="295347" y="15170"/>
                        <a:pt x="294458" y="15615"/>
                      </a:cubicBezTo>
                      <a:cubicBezTo>
                        <a:pt x="293420" y="16060"/>
                        <a:pt x="292530" y="16356"/>
                        <a:pt x="289861" y="16356"/>
                      </a:cubicBezTo>
                      <a:lnTo>
                        <a:pt x="9906" y="16356"/>
                      </a:lnTo>
                      <a:cubicBezTo>
                        <a:pt x="7237" y="16356"/>
                        <a:pt x="6348" y="16060"/>
                        <a:pt x="5310" y="15615"/>
                      </a:cubicBezTo>
                      <a:cubicBezTo>
                        <a:pt x="4272" y="15170"/>
                        <a:pt x="3530" y="14281"/>
                        <a:pt x="3085" y="13391"/>
                      </a:cubicBezTo>
                      <a:cubicBezTo>
                        <a:pt x="2641" y="12353"/>
                        <a:pt x="2344" y="11463"/>
                        <a:pt x="2344" y="8794"/>
                      </a:cubicBezTo>
                      <a:lnTo>
                        <a:pt x="2344" y="4494"/>
                      </a:lnTo>
                      <a:close/>
                    </a:path>
                  </a:pathLst>
                </a:custGeom>
                <a:solidFill>
                  <a:srgbClr val="000000"/>
                </a:solidFill>
                <a:ln w="1482" cap="flat">
                  <a:noFill/>
                  <a:prstDash val="solid"/>
                  <a:miter/>
                </a:ln>
              </p:spPr>
              <p:txBody>
                <a:bodyPr rtlCol="0" anchor="ctr"/>
                <a:lstStyle/>
                <a:p>
                  <a:endParaRPr lang="zh-CN" altLang="en-US">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28" name="任意多边形 36">
                  <a:extLst>
                    <a:ext uri="{FF2B5EF4-FFF2-40B4-BE49-F238E27FC236}">
                      <a16:creationId xmlns:a16="http://schemas.microsoft.com/office/drawing/2014/main" id="{074E2F69-5611-4CF7-ABE5-C2BF3E03D140}"/>
                    </a:ext>
                  </a:extLst>
                </p:cNvPr>
                <p:cNvSpPr/>
                <p:nvPr/>
              </p:nvSpPr>
              <p:spPr>
                <a:xfrm>
                  <a:off x="4985374" y="6779411"/>
                  <a:ext cx="295079" cy="11862"/>
                </a:xfrm>
                <a:custGeom>
                  <a:avLst/>
                  <a:gdLst>
                    <a:gd name="connsiteX0" fmla="*/ 2344 w 295079"/>
                    <a:gd name="connsiteY0" fmla="*/ 4494 h 11862"/>
                    <a:gd name="connsiteX1" fmla="*/ 297423 w 295079"/>
                    <a:gd name="connsiteY1" fmla="*/ 4494 h 11862"/>
                    <a:gd name="connsiteX2" fmla="*/ 297423 w 295079"/>
                    <a:gd name="connsiteY2" fmla="*/ 8794 h 11862"/>
                    <a:gd name="connsiteX3" fmla="*/ 296682 w 295079"/>
                    <a:gd name="connsiteY3" fmla="*/ 13391 h 11862"/>
                    <a:gd name="connsiteX4" fmla="*/ 294458 w 295079"/>
                    <a:gd name="connsiteY4" fmla="*/ 15615 h 11862"/>
                    <a:gd name="connsiteX5" fmla="*/ 289861 w 295079"/>
                    <a:gd name="connsiteY5" fmla="*/ 16356 h 11862"/>
                    <a:gd name="connsiteX6" fmla="*/ 9906 w 295079"/>
                    <a:gd name="connsiteY6" fmla="*/ 16356 h 11862"/>
                    <a:gd name="connsiteX7" fmla="*/ 5310 w 295079"/>
                    <a:gd name="connsiteY7" fmla="*/ 15615 h 11862"/>
                    <a:gd name="connsiteX8" fmla="*/ 3085 w 295079"/>
                    <a:gd name="connsiteY8" fmla="*/ 13391 h 11862"/>
                    <a:gd name="connsiteX9" fmla="*/ 2344 w 295079"/>
                    <a:gd name="connsiteY9" fmla="*/ 8794 h 11862"/>
                    <a:gd name="connsiteX10" fmla="*/ 2344 w 295079"/>
                    <a:gd name="connsiteY10" fmla="*/ 4494 h 11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5079" h="11862">
                      <a:moveTo>
                        <a:pt x="2344" y="4494"/>
                      </a:moveTo>
                      <a:lnTo>
                        <a:pt x="297423" y="4494"/>
                      </a:lnTo>
                      <a:lnTo>
                        <a:pt x="297423" y="8794"/>
                      </a:lnTo>
                      <a:cubicBezTo>
                        <a:pt x="297423" y="11463"/>
                        <a:pt x="297127" y="12353"/>
                        <a:pt x="296682" y="13391"/>
                      </a:cubicBezTo>
                      <a:cubicBezTo>
                        <a:pt x="296237" y="14429"/>
                        <a:pt x="295347" y="15170"/>
                        <a:pt x="294458" y="15615"/>
                      </a:cubicBezTo>
                      <a:cubicBezTo>
                        <a:pt x="293420" y="16060"/>
                        <a:pt x="292530" y="16356"/>
                        <a:pt x="289861" y="16356"/>
                      </a:cubicBezTo>
                      <a:lnTo>
                        <a:pt x="9906" y="16356"/>
                      </a:lnTo>
                      <a:cubicBezTo>
                        <a:pt x="7237" y="16356"/>
                        <a:pt x="6348" y="16060"/>
                        <a:pt x="5310" y="15615"/>
                      </a:cubicBezTo>
                      <a:cubicBezTo>
                        <a:pt x="4272" y="15170"/>
                        <a:pt x="3530" y="14281"/>
                        <a:pt x="3085" y="13391"/>
                      </a:cubicBezTo>
                      <a:cubicBezTo>
                        <a:pt x="2641" y="12353"/>
                        <a:pt x="2344" y="11463"/>
                        <a:pt x="2344" y="8794"/>
                      </a:cubicBezTo>
                      <a:lnTo>
                        <a:pt x="2344" y="4494"/>
                      </a:lnTo>
                      <a:close/>
                    </a:path>
                  </a:pathLst>
                </a:custGeom>
                <a:solidFill>
                  <a:srgbClr val="191A1B"/>
                </a:solidFill>
                <a:ln w="1482" cap="flat">
                  <a:noFill/>
                  <a:prstDash val="solid"/>
                  <a:miter/>
                </a:ln>
              </p:spPr>
              <p:txBody>
                <a:bodyPr rtlCol="0" anchor="ctr"/>
                <a:lstStyle/>
                <a:p>
                  <a:endParaRPr lang="zh-CN" altLang="en-US">
                    <a:latin typeface="Segoe UI Italic" panose="020B0502040204090203" pitchFamily="34" charset="0"/>
                    <a:ea typeface="楷体" panose="02010609060101010101" pitchFamily="49" charset="-122"/>
                    <a:sym typeface="Segoe UI Italic" panose="020B0502040204090203" pitchFamily="34" charset="0"/>
                  </a:endParaRPr>
                </a:p>
              </p:txBody>
            </p:sp>
          </p:grpSp>
          <p:sp>
            <p:nvSpPr>
              <p:cNvPr id="18" name="任意多边形 26">
                <a:extLst>
                  <a:ext uri="{FF2B5EF4-FFF2-40B4-BE49-F238E27FC236}">
                    <a16:creationId xmlns:a16="http://schemas.microsoft.com/office/drawing/2014/main" id="{4A5AA3B6-A3DF-49C0-94B2-1BA76B39E679}"/>
                  </a:ext>
                </a:extLst>
              </p:cNvPr>
              <p:cNvSpPr/>
              <p:nvPr/>
            </p:nvSpPr>
            <p:spPr>
              <a:xfrm>
                <a:off x="5292837" y="5993602"/>
                <a:ext cx="1606430" cy="81358"/>
              </a:xfrm>
              <a:custGeom>
                <a:avLst/>
                <a:gdLst>
                  <a:gd name="connsiteX0" fmla="*/ 6199 w 2286642"/>
                  <a:gd name="connsiteY0" fmla="*/ 4494 h 115807"/>
                  <a:gd name="connsiteX1" fmla="*/ 2285131 w 2286642"/>
                  <a:gd name="connsiteY1" fmla="*/ 4494 h 115807"/>
                  <a:gd name="connsiteX2" fmla="*/ 2287356 w 2286642"/>
                  <a:gd name="connsiteY2" fmla="*/ 4939 h 115807"/>
                  <a:gd name="connsiteX3" fmla="*/ 2288542 w 2286642"/>
                  <a:gd name="connsiteY3" fmla="*/ 6125 h 115807"/>
                  <a:gd name="connsiteX4" fmla="*/ 2288987 w 2286642"/>
                  <a:gd name="connsiteY4" fmla="*/ 8349 h 115807"/>
                  <a:gd name="connsiteX5" fmla="*/ 2288987 w 2286642"/>
                  <a:gd name="connsiteY5" fmla="*/ 116446 h 115807"/>
                  <a:gd name="connsiteX6" fmla="*/ 2288542 w 2286642"/>
                  <a:gd name="connsiteY6" fmla="*/ 118670 h 115807"/>
                  <a:gd name="connsiteX7" fmla="*/ 2287356 w 2286642"/>
                  <a:gd name="connsiteY7" fmla="*/ 119857 h 115807"/>
                  <a:gd name="connsiteX8" fmla="*/ 2285131 w 2286642"/>
                  <a:gd name="connsiteY8" fmla="*/ 120302 h 115807"/>
                  <a:gd name="connsiteX9" fmla="*/ 6199 w 2286642"/>
                  <a:gd name="connsiteY9" fmla="*/ 120302 h 115807"/>
                  <a:gd name="connsiteX10" fmla="*/ 3975 w 2286642"/>
                  <a:gd name="connsiteY10" fmla="*/ 119857 h 115807"/>
                  <a:gd name="connsiteX11" fmla="*/ 2789 w 2286642"/>
                  <a:gd name="connsiteY11" fmla="*/ 118670 h 115807"/>
                  <a:gd name="connsiteX12" fmla="*/ 2344 w 2286642"/>
                  <a:gd name="connsiteY12" fmla="*/ 116446 h 115807"/>
                  <a:gd name="connsiteX13" fmla="*/ 2344 w 2286642"/>
                  <a:gd name="connsiteY13" fmla="*/ 8349 h 115807"/>
                  <a:gd name="connsiteX14" fmla="*/ 2789 w 2286642"/>
                  <a:gd name="connsiteY14" fmla="*/ 6125 h 115807"/>
                  <a:gd name="connsiteX15" fmla="*/ 3975 w 2286642"/>
                  <a:gd name="connsiteY15" fmla="*/ 4939 h 115807"/>
                  <a:gd name="connsiteX16" fmla="*/ 6199 w 2286642"/>
                  <a:gd name="connsiteY16" fmla="*/ 4494 h 115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86642" h="115807">
                    <a:moveTo>
                      <a:pt x="6199" y="4494"/>
                    </a:moveTo>
                    <a:lnTo>
                      <a:pt x="2285131" y="4494"/>
                    </a:lnTo>
                    <a:cubicBezTo>
                      <a:pt x="2286466" y="4494"/>
                      <a:pt x="2286911" y="4642"/>
                      <a:pt x="2287356" y="4939"/>
                    </a:cubicBezTo>
                    <a:cubicBezTo>
                      <a:pt x="2287801" y="5235"/>
                      <a:pt x="2288245" y="5532"/>
                      <a:pt x="2288542" y="6125"/>
                    </a:cubicBezTo>
                    <a:cubicBezTo>
                      <a:pt x="2288839" y="6718"/>
                      <a:pt x="2288987" y="7015"/>
                      <a:pt x="2288987" y="8349"/>
                    </a:cubicBezTo>
                    <a:lnTo>
                      <a:pt x="2288987" y="116446"/>
                    </a:lnTo>
                    <a:cubicBezTo>
                      <a:pt x="2288987" y="117781"/>
                      <a:pt x="2288839" y="118226"/>
                      <a:pt x="2288542" y="118670"/>
                    </a:cubicBezTo>
                    <a:cubicBezTo>
                      <a:pt x="2288245" y="119115"/>
                      <a:pt x="2287949" y="119560"/>
                      <a:pt x="2287356" y="119857"/>
                    </a:cubicBezTo>
                    <a:cubicBezTo>
                      <a:pt x="2286911" y="120153"/>
                      <a:pt x="2286466" y="120302"/>
                      <a:pt x="2285131" y="120302"/>
                    </a:cubicBezTo>
                    <a:lnTo>
                      <a:pt x="6199" y="120302"/>
                    </a:lnTo>
                    <a:cubicBezTo>
                      <a:pt x="4865" y="120302"/>
                      <a:pt x="4420" y="120153"/>
                      <a:pt x="3975" y="119857"/>
                    </a:cubicBezTo>
                    <a:cubicBezTo>
                      <a:pt x="3530" y="119560"/>
                      <a:pt x="3085" y="119264"/>
                      <a:pt x="2789" y="118670"/>
                    </a:cubicBezTo>
                    <a:cubicBezTo>
                      <a:pt x="2492" y="118226"/>
                      <a:pt x="2344" y="117781"/>
                      <a:pt x="2344" y="116446"/>
                    </a:cubicBezTo>
                    <a:lnTo>
                      <a:pt x="2344" y="8349"/>
                    </a:lnTo>
                    <a:cubicBezTo>
                      <a:pt x="2344" y="7015"/>
                      <a:pt x="2492" y="6570"/>
                      <a:pt x="2789" y="6125"/>
                    </a:cubicBezTo>
                    <a:cubicBezTo>
                      <a:pt x="3085" y="5680"/>
                      <a:pt x="3382" y="5235"/>
                      <a:pt x="3975" y="4939"/>
                    </a:cubicBezTo>
                    <a:cubicBezTo>
                      <a:pt x="4272" y="4642"/>
                      <a:pt x="4865" y="4494"/>
                      <a:pt x="6199" y="4494"/>
                    </a:cubicBezTo>
                    <a:close/>
                  </a:path>
                </a:pathLst>
              </a:custGeom>
              <a:gradFill>
                <a:gsLst>
                  <a:gs pos="97000">
                    <a:schemeClr val="bg1">
                      <a:lumMod val="95000"/>
                    </a:schemeClr>
                  </a:gs>
                  <a:gs pos="2000">
                    <a:srgbClr val="D9D9D9"/>
                  </a:gs>
                  <a:gs pos="5000">
                    <a:srgbClr val="979797"/>
                  </a:gs>
                  <a:gs pos="19000">
                    <a:srgbClr val="D9D9D9"/>
                  </a:gs>
                  <a:gs pos="70000">
                    <a:srgbClr val="D9D9D9"/>
                  </a:gs>
                  <a:gs pos="100000">
                    <a:srgbClr val="BFBFBF"/>
                  </a:gs>
                  <a:gs pos="94000">
                    <a:srgbClr val="979797"/>
                  </a:gs>
                  <a:gs pos="87000">
                    <a:srgbClr val="BFBFBF"/>
                  </a:gs>
                </a:gsLst>
                <a:lin ang="0" scaled="0"/>
              </a:gradFill>
              <a:ln w="483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zh-CN" altLang="en-US" dirty="0">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19" name="任意多边形 27">
                <a:extLst>
                  <a:ext uri="{FF2B5EF4-FFF2-40B4-BE49-F238E27FC236}">
                    <a16:creationId xmlns:a16="http://schemas.microsoft.com/office/drawing/2014/main" id="{A7B307DE-8F73-4466-8184-3936506F5B8C}"/>
                  </a:ext>
                </a:extLst>
              </p:cNvPr>
              <p:cNvSpPr/>
              <p:nvPr/>
            </p:nvSpPr>
            <p:spPr>
              <a:xfrm>
                <a:off x="5292837" y="5993602"/>
                <a:ext cx="1606430" cy="81358"/>
              </a:xfrm>
              <a:custGeom>
                <a:avLst/>
                <a:gdLst>
                  <a:gd name="connsiteX0" fmla="*/ 6199 w 2286642"/>
                  <a:gd name="connsiteY0" fmla="*/ 4494 h 115807"/>
                  <a:gd name="connsiteX1" fmla="*/ 2285131 w 2286642"/>
                  <a:gd name="connsiteY1" fmla="*/ 4494 h 115807"/>
                  <a:gd name="connsiteX2" fmla="*/ 2287356 w 2286642"/>
                  <a:gd name="connsiteY2" fmla="*/ 4939 h 115807"/>
                  <a:gd name="connsiteX3" fmla="*/ 2288542 w 2286642"/>
                  <a:gd name="connsiteY3" fmla="*/ 6125 h 115807"/>
                  <a:gd name="connsiteX4" fmla="*/ 2288987 w 2286642"/>
                  <a:gd name="connsiteY4" fmla="*/ 8349 h 115807"/>
                  <a:gd name="connsiteX5" fmla="*/ 2288987 w 2286642"/>
                  <a:gd name="connsiteY5" fmla="*/ 116446 h 115807"/>
                  <a:gd name="connsiteX6" fmla="*/ 2288542 w 2286642"/>
                  <a:gd name="connsiteY6" fmla="*/ 118670 h 115807"/>
                  <a:gd name="connsiteX7" fmla="*/ 2287356 w 2286642"/>
                  <a:gd name="connsiteY7" fmla="*/ 119857 h 115807"/>
                  <a:gd name="connsiteX8" fmla="*/ 2285131 w 2286642"/>
                  <a:gd name="connsiteY8" fmla="*/ 120302 h 115807"/>
                  <a:gd name="connsiteX9" fmla="*/ 6199 w 2286642"/>
                  <a:gd name="connsiteY9" fmla="*/ 120302 h 115807"/>
                  <a:gd name="connsiteX10" fmla="*/ 3975 w 2286642"/>
                  <a:gd name="connsiteY10" fmla="*/ 119857 h 115807"/>
                  <a:gd name="connsiteX11" fmla="*/ 2789 w 2286642"/>
                  <a:gd name="connsiteY11" fmla="*/ 118670 h 115807"/>
                  <a:gd name="connsiteX12" fmla="*/ 2344 w 2286642"/>
                  <a:gd name="connsiteY12" fmla="*/ 116446 h 115807"/>
                  <a:gd name="connsiteX13" fmla="*/ 2344 w 2286642"/>
                  <a:gd name="connsiteY13" fmla="*/ 8349 h 115807"/>
                  <a:gd name="connsiteX14" fmla="*/ 2789 w 2286642"/>
                  <a:gd name="connsiteY14" fmla="*/ 6125 h 115807"/>
                  <a:gd name="connsiteX15" fmla="*/ 3975 w 2286642"/>
                  <a:gd name="connsiteY15" fmla="*/ 4939 h 115807"/>
                  <a:gd name="connsiteX16" fmla="*/ 6199 w 2286642"/>
                  <a:gd name="connsiteY16" fmla="*/ 4494 h 115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86642" h="115807">
                    <a:moveTo>
                      <a:pt x="6199" y="4494"/>
                    </a:moveTo>
                    <a:lnTo>
                      <a:pt x="2285131" y="4494"/>
                    </a:lnTo>
                    <a:cubicBezTo>
                      <a:pt x="2286466" y="4494"/>
                      <a:pt x="2286911" y="4642"/>
                      <a:pt x="2287356" y="4939"/>
                    </a:cubicBezTo>
                    <a:cubicBezTo>
                      <a:pt x="2287801" y="5235"/>
                      <a:pt x="2288245" y="5532"/>
                      <a:pt x="2288542" y="6125"/>
                    </a:cubicBezTo>
                    <a:cubicBezTo>
                      <a:pt x="2288839" y="6718"/>
                      <a:pt x="2288987" y="7015"/>
                      <a:pt x="2288987" y="8349"/>
                    </a:cubicBezTo>
                    <a:lnTo>
                      <a:pt x="2288987" y="116446"/>
                    </a:lnTo>
                    <a:cubicBezTo>
                      <a:pt x="2288987" y="117781"/>
                      <a:pt x="2288839" y="118226"/>
                      <a:pt x="2288542" y="118670"/>
                    </a:cubicBezTo>
                    <a:cubicBezTo>
                      <a:pt x="2288245" y="119115"/>
                      <a:pt x="2287949" y="119560"/>
                      <a:pt x="2287356" y="119857"/>
                    </a:cubicBezTo>
                    <a:cubicBezTo>
                      <a:pt x="2286911" y="120153"/>
                      <a:pt x="2286466" y="120302"/>
                      <a:pt x="2285131" y="120302"/>
                    </a:cubicBezTo>
                    <a:lnTo>
                      <a:pt x="6199" y="120302"/>
                    </a:lnTo>
                    <a:cubicBezTo>
                      <a:pt x="4865" y="120302"/>
                      <a:pt x="4420" y="120153"/>
                      <a:pt x="3975" y="119857"/>
                    </a:cubicBezTo>
                    <a:cubicBezTo>
                      <a:pt x="3530" y="119560"/>
                      <a:pt x="3085" y="119264"/>
                      <a:pt x="2789" y="118670"/>
                    </a:cubicBezTo>
                    <a:cubicBezTo>
                      <a:pt x="2492" y="118226"/>
                      <a:pt x="2344" y="117781"/>
                      <a:pt x="2344" y="116446"/>
                    </a:cubicBezTo>
                    <a:lnTo>
                      <a:pt x="2344" y="8349"/>
                    </a:lnTo>
                    <a:cubicBezTo>
                      <a:pt x="2344" y="7015"/>
                      <a:pt x="2492" y="6570"/>
                      <a:pt x="2789" y="6125"/>
                    </a:cubicBezTo>
                    <a:cubicBezTo>
                      <a:pt x="3085" y="5680"/>
                      <a:pt x="3382" y="5235"/>
                      <a:pt x="3975" y="4939"/>
                    </a:cubicBezTo>
                    <a:cubicBezTo>
                      <a:pt x="4272" y="4642"/>
                      <a:pt x="4865" y="4494"/>
                      <a:pt x="6199" y="4494"/>
                    </a:cubicBezTo>
                    <a:close/>
                  </a:path>
                </a:pathLst>
              </a:custGeom>
              <a:ln w="1482" cap="flat">
                <a:noFill/>
                <a:prstDash val="solid"/>
                <a:miter/>
              </a:ln>
            </p:spPr>
            <p:txBody>
              <a:bodyPr rtlCol="0" anchor="ctr"/>
              <a:lstStyle/>
              <a:p>
                <a:endParaRPr lang="zh-CN" altLang="en-US">
                  <a:latin typeface="Segoe UI Italic" panose="020B0502040204090203" pitchFamily="34" charset="0"/>
                  <a:ea typeface="楷体" panose="02010609060101010101" pitchFamily="49" charset="-122"/>
                  <a:sym typeface="Segoe UI Italic" panose="020B0502040204090203" pitchFamily="34" charset="0"/>
                </a:endParaRPr>
              </a:p>
            </p:txBody>
          </p:sp>
          <p:grpSp>
            <p:nvGrpSpPr>
              <p:cNvPr id="20" name="组合 19">
                <a:extLst>
                  <a:ext uri="{FF2B5EF4-FFF2-40B4-BE49-F238E27FC236}">
                    <a16:creationId xmlns:a16="http://schemas.microsoft.com/office/drawing/2014/main" id="{7D21D179-1DD7-445F-B818-E847FA606F8A}"/>
                  </a:ext>
                </a:extLst>
              </p:cNvPr>
              <p:cNvGrpSpPr/>
              <p:nvPr/>
            </p:nvGrpSpPr>
            <p:grpSpPr>
              <a:xfrm>
                <a:off x="2879181" y="1312131"/>
                <a:ext cx="6433639" cy="3691841"/>
                <a:chOff x="1517080" y="0"/>
                <a:chExt cx="9157840" cy="5255081"/>
              </a:xfrm>
            </p:grpSpPr>
            <p:sp>
              <p:nvSpPr>
                <p:cNvPr id="25" name="任意多边形 33">
                  <a:extLst>
                    <a:ext uri="{FF2B5EF4-FFF2-40B4-BE49-F238E27FC236}">
                      <a16:creationId xmlns:a16="http://schemas.microsoft.com/office/drawing/2014/main" id="{2A34207E-3242-4ECD-9063-5D4F68EF97E9}"/>
                    </a:ext>
                  </a:extLst>
                </p:cNvPr>
                <p:cNvSpPr/>
                <p:nvPr/>
              </p:nvSpPr>
              <p:spPr>
                <a:xfrm>
                  <a:off x="1517080" y="0"/>
                  <a:ext cx="9157840" cy="5255081"/>
                </a:xfrm>
                <a:custGeom>
                  <a:avLst/>
                  <a:gdLst>
                    <a:gd name="connsiteX0" fmla="*/ 83658 w 9157840"/>
                    <a:gd name="connsiteY0" fmla="*/ 0 h 5255081"/>
                    <a:gd name="connsiteX1" fmla="*/ 9074237 w 9157840"/>
                    <a:gd name="connsiteY1" fmla="*/ 0 h 5255081"/>
                    <a:gd name="connsiteX2" fmla="*/ 9124504 w 9157840"/>
                    <a:gd name="connsiteY2" fmla="*/ 8749 h 5255081"/>
                    <a:gd name="connsiteX3" fmla="*/ 9149119 w 9157840"/>
                    <a:gd name="connsiteY3" fmla="*/ 33363 h 5255081"/>
                    <a:gd name="connsiteX4" fmla="*/ 9157867 w 9157840"/>
                    <a:gd name="connsiteY4" fmla="*/ 83631 h 5255081"/>
                    <a:gd name="connsiteX5" fmla="*/ 9157867 w 9157840"/>
                    <a:gd name="connsiteY5" fmla="*/ 5171451 h 5255081"/>
                    <a:gd name="connsiteX6" fmla="*/ 9149119 w 9157840"/>
                    <a:gd name="connsiteY6" fmla="*/ 5221719 h 5255081"/>
                    <a:gd name="connsiteX7" fmla="*/ 9124504 w 9157840"/>
                    <a:gd name="connsiteY7" fmla="*/ 5246333 h 5255081"/>
                    <a:gd name="connsiteX8" fmla="*/ 9074237 w 9157840"/>
                    <a:gd name="connsiteY8" fmla="*/ 5255082 h 5255081"/>
                    <a:gd name="connsiteX9" fmla="*/ 83658 w 9157840"/>
                    <a:gd name="connsiteY9" fmla="*/ 5255082 h 5255081"/>
                    <a:gd name="connsiteX10" fmla="*/ 33390 w 9157840"/>
                    <a:gd name="connsiteY10" fmla="*/ 5246333 h 5255081"/>
                    <a:gd name="connsiteX11" fmla="*/ 8776 w 9157840"/>
                    <a:gd name="connsiteY11" fmla="*/ 5221719 h 5255081"/>
                    <a:gd name="connsiteX12" fmla="*/ 27 w 9157840"/>
                    <a:gd name="connsiteY12" fmla="*/ 5171451 h 5255081"/>
                    <a:gd name="connsiteX13" fmla="*/ 27 w 9157840"/>
                    <a:gd name="connsiteY13" fmla="*/ 83631 h 5255081"/>
                    <a:gd name="connsiteX14" fmla="*/ 8776 w 9157840"/>
                    <a:gd name="connsiteY14" fmla="*/ 33363 h 5255081"/>
                    <a:gd name="connsiteX15" fmla="*/ 33390 w 9157840"/>
                    <a:gd name="connsiteY15" fmla="*/ 8749 h 5255081"/>
                    <a:gd name="connsiteX16" fmla="*/ 83658 w 9157840"/>
                    <a:gd name="connsiteY16" fmla="*/ 0 h 5255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157840" h="5255081">
                      <a:moveTo>
                        <a:pt x="83658" y="0"/>
                      </a:moveTo>
                      <a:lnTo>
                        <a:pt x="9074237" y="0"/>
                      </a:lnTo>
                      <a:cubicBezTo>
                        <a:pt x="9103300" y="0"/>
                        <a:pt x="9113827" y="2966"/>
                        <a:pt x="9124504" y="8749"/>
                      </a:cubicBezTo>
                      <a:cubicBezTo>
                        <a:pt x="9135180" y="14532"/>
                        <a:pt x="9143483" y="22835"/>
                        <a:pt x="9149119" y="33363"/>
                      </a:cubicBezTo>
                      <a:cubicBezTo>
                        <a:pt x="9154753" y="43891"/>
                        <a:pt x="9157867" y="54567"/>
                        <a:pt x="9157867" y="83631"/>
                      </a:cubicBezTo>
                      <a:lnTo>
                        <a:pt x="9157867" y="5171451"/>
                      </a:lnTo>
                      <a:cubicBezTo>
                        <a:pt x="9157867" y="5200514"/>
                        <a:pt x="9154901" y="5211042"/>
                        <a:pt x="9149119" y="5221719"/>
                      </a:cubicBezTo>
                      <a:cubicBezTo>
                        <a:pt x="9143483" y="5232395"/>
                        <a:pt x="9135032" y="5240699"/>
                        <a:pt x="9124504" y="5246333"/>
                      </a:cubicBezTo>
                      <a:cubicBezTo>
                        <a:pt x="9113976" y="5251968"/>
                        <a:pt x="9103300" y="5255082"/>
                        <a:pt x="9074237" y="5255082"/>
                      </a:cubicBezTo>
                      <a:lnTo>
                        <a:pt x="83658" y="5255082"/>
                      </a:lnTo>
                      <a:cubicBezTo>
                        <a:pt x="54594" y="5255082"/>
                        <a:pt x="44066" y="5252116"/>
                        <a:pt x="33390" y="5246333"/>
                      </a:cubicBezTo>
                      <a:cubicBezTo>
                        <a:pt x="22714" y="5240550"/>
                        <a:pt x="14410" y="5232247"/>
                        <a:pt x="8776" y="5221719"/>
                      </a:cubicBezTo>
                      <a:cubicBezTo>
                        <a:pt x="3141" y="5211042"/>
                        <a:pt x="27" y="5200514"/>
                        <a:pt x="27" y="5171451"/>
                      </a:cubicBezTo>
                      <a:lnTo>
                        <a:pt x="27" y="83631"/>
                      </a:lnTo>
                      <a:cubicBezTo>
                        <a:pt x="27" y="54567"/>
                        <a:pt x="2993" y="44039"/>
                        <a:pt x="8776" y="33363"/>
                      </a:cubicBezTo>
                      <a:cubicBezTo>
                        <a:pt x="14559" y="22687"/>
                        <a:pt x="22714" y="14383"/>
                        <a:pt x="33390" y="8749"/>
                      </a:cubicBezTo>
                      <a:cubicBezTo>
                        <a:pt x="44066" y="3114"/>
                        <a:pt x="54594" y="0"/>
                        <a:pt x="83658" y="0"/>
                      </a:cubicBezTo>
                      <a:close/>
                    </a:path>
                  </a:pathLst>
                </a:custGeom>
                <a:solidFill>
                  <a:srgbClr val="030303"/>
                </a:solidFill>
                <a:ln w="1482" cap="flat">
                  <a:noFill/>
                  <a:prstDash val="solid"/>
                  <a:miter/>
                </a:ln>
              </p:spPr>
              <p:txBody>
                <a:bodyPr rtlCol="0" anchor="ctr"/>
                <a:lstStyle/>
                <a:p>
                  <a:endParaRPr lang="zh-CN" altLang="en-US">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26" name="任意多边形 34">
                  <a:extLst>
                    <a:ext uri="{FF2B5EF4-FFF2-40B4-BE49-F238E27FC236}">
                      <a16:creationId xmlns:a16="http://schemas.microsoft.com/office/drawing/2014/main" id="{B99AEF6A-404F-4C0F-B1E3-3DE96C0B0865}"/>
                    </a:ext>
                  </a:extLst>
                </p:cNvPr>
                <p:cNvSpPr/>
                <p:nvPr/>
              </p:nvSpPr>
              <p:spPr>
                <a:xfrm>
                  <a:off x="1632739" y="115659"/>
                  <a:ext cx="8926521" cy="5023763"/>
                </a:xfrm>
                <a:custGeom>
                  <a:avLst/>
                  <a:gdLst>
                    <a:gd name="connsiteX0" fmla="*/ 27 w 8926521"/>
                    <a:gd name="connsiteY0" fmla="*/ 0 h 5023763"/>
                    <a:gd name="connsiteX1" fmla="*/ 8926549 w 8926521"/>
                    <a:gd name="connsiteY1" fmla="*/ 0 h 5023763"/>
                    <a:gd name="connsiteX2" fmla="*/ 8926549 w 8926521"/>
                    <a:gd name="connsiteY2" fmla="*/ 5023763 h 5023763"/>
                    <a:gd name="connsiteX3" fmla="*/ 27 w 8926521"/>
                    <a:gd name="connsiteY3" fmla="*/ 5023763 h 5023763"/>
                  </a:gdLst>
                  <a:ahLst/>
                  <a:cxnLst>
                    <a:cxn ang="0">
                      <a:pos x="connsiteX0" y="connsiteY0"/>
                    </a:cxn>
                    <a:cxn ang="0">
                      <a:pos x="connsiteX1" y="connsiteY1"/>
                    </a:cxn>
                    <a:cxn ang="0">
                      <a:pos x="connsiteX2" y="connsiteY2"/>
                    </a:cxn>
                    <a:cxn ang="0">
                      <a:pos x="connsiteX3" y="connsiteY3"/>
                    </a:cxn>
                  </a:cxnLst>
                  <a:rect l="l" t="t" r="r" b="b"/>
                  <a:pathLst>
                    <a:path w="8926521" h="5023763">
                      <a:moveTo>
                        <a:pt x="27" y="0"/>
                      </a:moveTo>
                      <a:lnTo>
                        <a:pt x="8926549" y="0"/>
                      </a:lnTo>
                      <a:lnTo>
                        <a:pt x="8926549" y="5023763"/>
                      </a:lnTo>
                      <a:lnTo>
                        <a:pt x="27" y="5023763"/>
                      </a:lnTo>
                      <a:close/>
                    </a:path>
                  </a:pathLst>
                </a:custGeom>
                <a:solidFill>
                  <a:srgbClr val="202020"/>
                </a:solidFill>
                <a:ln w="1482" cap="flat">
                  <a:noFill/>
                  <a:prstDash val="solid"/>
                  <a:miter/>
                </a:ln>
              </p:spPr>
              <p:txBody>
                <a:bodyPr rtlCol="0" anchor="ctr"/>
                <a:lstStyle/>
                <a:p>
                  <a:endParaRPr lang="zh-CN" altLang="en-US">
                    <a:latin typeface="Segoe UI Italic" panose="020B0502040204090203" pitchFamily="34" charset="0"/>
                    <a:ea typeface="楷体" panose="02010609060101010101" pitchFamily="49" charset="-122"/>
                    <a:sym typeface="Segoe UI Italic" panose="020B0502040204090203" pitchFamily="34" charset="0"/>
                  </a:endParaRPr>
                </a:p>
              </p:txBody>
            </p:sp>
          </p:grpSp>
          <p:sp>
            <p:nvSpPr>
              <p:cNvPr id="21" name="任意多边形 29">
                <a:extLst>
                  <a:ext uri="{FF2B5EF4-FFF2-40B4-BE49-F238E27FC236}">
                    <a16:creationId xmlns:a16="http://schemas.microsoft.com/office/drawing/2014/main" id="{46AD377D-5652-4EB4-B6DA-51520B1797D4}"/>
                  </a:ext>
                </a:extLst>
              </p:cNvPr>
              <p:cNvSpPr/>
              <p:nvPr/>
            </p:nvSpPr>
            <p:spPr>
              <a:xfrm>
                <a:off x="6674153" y="6074856"/>
                <a:ext cx="207301" cy="8333"/>
              </a:xfrm>
              <a:custGeom>
                <a:avLst/>
                <a:gdLst>
                  <a:gd name="connsiteX0" fmla="*/ 2344 w 295079"/>
                  <a:gd name="connsiteY0" fmla="*/ 4494 h 11862"/>
                  <a:gd name="connsiteX1" fmla="*/ 297423 w 295079"/>
                  <a:gd name="connsiteY1" fmla="*/ 4494 h 11862"/>
                  <a:gd name="connsiteX2" fmla="*/ 297423 w 295079"/>
                  <a:gd name="connsiteY2" fmla="*/ 8794 h 11862"/>
                  <a:gd name="connsiteX3" fmla="*/ 296682 w 295079"/>
                  <a:gd name="connsiteY3" fmla="*/ 13391 h 11862"/>
                  <a:gd name="connsiteX4" fmla="*/ 294458 w 295079"/>
                  <a:gd name="connsiteY4" fmla="*/ 15615 h 11862"/>
                  <a:gd name="connsiteX5" fmla="*/ 289861 w 295079"/>
                  <a:gd name="connsiteY5" fmla="*/ 16356 h 11862"/>
                  <a:gd name="connsiteX6" fmla="*/ 9906 w 295079"/>
                  <a:gd name="connsiteY6" fmla="*/ 16356 h 11862"/>
                  <a:gd name="connsiteX7" fmla="*/ 5310 w 295079"/>
                  <a:gd name="connsiteY7" fmla="*/ 15615 h 11862"/>
                  <a:gd name="connsiteX8" fmla="*/ 3085 w 295079"/>
                  <a:gd name="connsiteY8" fmla="*/ 13391 h 11862"/>
                  <a:gd name="connsiteX9" fmla="*/ 2344 w 295079"/>
                  <a:gd name="connsiteY9" fmla="*/ 8794 h 11862"/>
                  <a:gd name="connsiteX10" fmla="*/ 2344 w 295079"/>
                  <a:gd name="connsiteY10" fmla="*/ 4494 h 11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5079" h="11862">
                    <a:moveTo>
                      <a:pt x="2344" y="4494"/>
                    </a:moveTo>
                    <a:lnTo>
                      <a:pt x="297423" y="4494"/>
                    </a:lnTo>
                    <a:lnTo>
                      <a:pt x="297423" y="8794"/>
                    </a:lnTo>
                    <a:cubicBezTo>
                      <a:pt x="297423" y="11463"/>
                      <a:pt x="297127" y="12353"/>
                      <a:pt x="296682" y="13391"/>
                    </a:cubicBezTo>
                    <a:cubicBezTo>
                      <a:pt x="296237" y="14429"/>
                      <a:pt x="295347" y="15170"/>
                      <a:pt x="294458" y="15615"/>
                    </a:cubicBezTo>
                    <a:cubicBezTo>
                      <a:pt x="293420" y="16060"/>
                      <a:pt x="292530" y="16356"/>
                      <a:pt x="289861" y="16356"/>
                    </a:cubicBezTo>
                    <a:lnTo>
                      <a:pt x="9906" y="16356"/>
                    </a:lnTo>
                    <a:cubicBezTo>
                      <a:pt x="7237" y="16356"/>
                      <a:pt x="6348" y="16060"/>
                      <a:pt x="5310" y="15615"/>
                    </a:cubicBezTo>
                    <a:cubicBezTo>
                      <a:pt x="4272" y="15170"/>
                      <a:pt x="3530" y="14281"/>
                      <a:pt x="3085" y="13391"/>
                    </a:cubicBezTo>
                    <a:cubicBezTo>
                      <a:pt x="2641" y="12353"/>
                      <a:pt x="2344" y="11463"/>
                      <a:pt x="2344" y="8794"/>
                    </a:cubicBezTo>
                    <a:lnTo>
                      <a:pt x="2344" y="4494"/>
                    </a:lnTo>
                    <a:close/>
                  </a:path>
                </a:pathLst>
              </a:custGeom>
              <a:solidFill>
                <a:srgbClr val="000000"/>
              </a:solidFill>
              <a:ln w="1482" cap="flat">
                <a:noFill/>
                <a:prstDash val="solid"/>
                <a:miter/>
              </a:ln>
            </p:spPr>
            <p:txBody>
              <a:bodyPr rtlCol="0" anchor="ctr"/>
              <a:lstStyle/>
              <a:p>
                <a:endParaRPr lang="zh-CN" altLang="en-US">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22" name="任意多边形 30">
                <a:extLst>
                  <a:ext uri="{FF2B5EF4-FFF2-40B4-BE49-F238E27FC236}">
                    <a16:creationId xmlns:a16="http://schemas.microsoft.com/office/drawing/2014/main" id="{D374EEF7-760C-4685-83C9-BC1BC3E1F362}"/>
                  </a:ext>
                </a:extLst>
              </p:cNvPr>
              <p:cNvSpPr/>
              <p:nvPr/>
            </p:nvSpPr>
            <p:spPr>
              <a:xfrm>
                <a:off x="6674153" y="6074856"/>
                <a:ext cx="207301" cy="8333"/>
              </a:xfrm>
              <a:custGeom>
                <a:avLst/>
                <a:gdLst>
                  <a:gd name="connsiteX0" fmla="*/ 2344 w 295079"/>
                  <a:gd name="connsiteY0" fmla="*/ 4494 h 11862"/>
                  <a:gd name="connsiteX1" fmla="*/ 297423 w 295079"/>
                  <a:gd name="connsiteY1" fmla="*/ 4494 h 11862"/>
                  <a:gd name="connsiteX2" fmla="*/ 297423 w 295079"/>
                  <a:gd name="connsiteY2" fmla="*/ 8794 h 11862"/>
                  <a:gd name="connsiteX3" fmla="*/ 296682 w 295079"/>
                  <a:gd name="connsiteY3" fmla="*/ 13391 h 11862"/>
                  <a:gd name="connsiteX4" fmla="*/ 294458 w 295079"/>
                  <a:gd name="connsiteY4" fmla="*/ 15615 h 11862"/>
                  <a:gd name="connsiteX5" fmla="*/ 289861 w 295079"/>
                  <a:gd name="connsiteY5" fmla="*/ 16356 h 11862"/>
                  <a:gd name="connsiteX6" fmla="*/ 9906 w 295079"/>
                  <a:gd name="connsiteY6" fmla="*/ 16356 h 11862"/>
                  <a:gd name="connsiteX7" fmla="*/ 5310 w 295079"/>
                  <a:gd name="connsiteY7" fmla="*/ 15615 h 11862"/>
                  <a:gd name="connsiteX8" fmla="*/ 3085 w 295079"/>
                  <a:gd name="connsiteY8" fmla="*/ 13391 h 11862"/>
                  <a:gd name="connsiteX9" fmla="*/ 2344 w 295079"/>
                  <a:gd name="connsiteY9" fmla="*/ 8794 h 11862"/>
                  <a:gd name="connsiteX10" fmla="*/ 2344 w 295079"/>
                  <a:gd name="connsiteY10" fmla="*/ 4494 h 11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5079" h="11862">
                    <a:moveTo>
                      <a:pt x="2344" y="4494"/>
                    </a:moveTo>
                    <a:lnTo>
                      <a:pt x="297423" y="4494"/>
                    </a:lnTo>
                    <a:lnTo>
                      <a:pt x="297423" y="8794"/>
                    </a:lnTo>
                    <a:cubicBezTo>
                      <a:pt x="297423" y="11463"/>
                      <a:pt x="297127" y="12353"/>
                      <a:pt x="296682" y="13391"/>
                    </a:cubicBezTo>
                    <a:cubicBezTo>
                      <a:pt x="296237" y="14429"/>
                      <a:pt x="295347" y="15170"/>
                      <a:pt x="294458" y="15615"/>
                    </a:cubicBezTo>
                    <a:cubicBezTo>
                      <a:pt x="293420" y="16060"/>
                      <a:pt x="292530" y="16356"/>
                      <a:pt x="289861" y="16356"/>
                    </a:cubicBezTo>
                    <a:lnTo>
                      <a:pt x="9906" y="16356"/>
                    </a:lnTo>
                    <a:cubicBezTo>
                      <a:pt x="7237" y="16356"/>
                      <a:pt x="6348" y="16060"/>
                      <a:pt x="5310" y="15615"/>
                    </a:cubicBezTo>
                    <a:cubicBezTo>
                      <a:pt x="4272" y="15170"/>
                      <a:pt x="3530" y="14281"/>
                      <a:pt x="3085" y="13391"/>
                    </a:cubicBezTo>
                    <a:cubicBezTo>
                      <a:pt x="2641" y="12353"/>
                      <a:pt x="2344" y="11463"/>
                      <a:pt x="2344" y="8794"/>
                    </a:cubicBezTo>
                    <a:lnTo>
                      <a:pt x="2344" y="4494"/>
                    </a:lnTo>
                    <a:close/>
                  </a:path>
                </a:pathLst>
              </a:custGeom>
              <a:solidFill>
                <a:srgbClr val="191A1B"/>
              </a:solidFill>
              <a:ln w="1482" cap="flat">
                <a:noFill/>
                <a:prstDash val="solid"/>
                <a:miter/>
              </a:ln>
            </p:spPr>
            <p:txBody>
              <a:bodyPr rtlCol="0" anchor="ctr"/>
              <a:lstStyle/>
              <a:p>
                <a:endParaRPr lang="zh-CN" altLang="en-US">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24" name="任意多边形 32">
                <a:extLst>
                  <a:ext uri="{FF2B5EF4-FFF2-40B4-BE49-F238E27FC236}">
                    <a16:creationId xmlns:a16="http://schemas.microsoft.com/office/drawing/2014/main" id="{2F218AA6-6761-4516-B803-FA8A06DBDAA4}"/>
                  </a:ext>
                </a:extLst>
              </p:cNvPr>
              <p:cNvSpPr/>
              <p:nvPr/>
            </p:nvSpPr>
            <p:spPr>
              <a:xfrm>
                <a:off x="5292837" y="5003972"/>
                <a:ext cx="1606326" cy="989630"/>
              </a:xfrm>
              <a:custGeom>
                <a:avLst/>
                <a:gdLst>
                  <a:gd name="connsiteX0" fmla="*/ 2344 w 2286494"/>
                  <a:gd name="connsiteY0" fmla="*/ 3544 h 1408670"/>
                  <a:gd name="connsiteX1" fmla="*/ 2288839 w 2286494"/>
                  <a:gd name="connsiteY1" fmla="*/ 3544 h 1408670"/>
                  <a:gd name="connsiteX2" fmla="*/ 2288839 w 2286494"/>
                  <a:gd name="connsiteY2" fmla="*/ 1412214 h 1408670"/>
                  <a:gd name="connsiteX3" fmla="*/ 2344 w 2286494"/>
                  <a:gd name="connsiteY3" fmla="*/ 1412214 h 1408670"/>
                </a:gdLst>
                <a:ahLst/>
                <a:cxnLst>
                  <a:cxn ang="0">
                    <a:pos x="connsiteX0" y="connsiteY0"/>
                  </a:cxn>
                  <a:cxn ang="0">
                    <a:pos x="connsiteX1" y="connsiteY1"/>
                  </a:cxn>
                  <a:cxn ang="0">
                    <a:pos x="connsiteX2" y="connsiteY2"/>
                  </a:cxn>
                  <a:cxn ang="0">
                    <a:pos x="connsiteX3" y="connsiteY3"/>
                  </a:cxn>
                </a:cxnLst>
                <a:rect l="l" t="t" r="r" b="b"/>
                <a:pathLst>
                  <a:path w="2286494" h="1408670">
                    <a:moveTo>
                      <a:pt x="2344" y="3544"/>
                    </a:moveTo>
                    <a:lnTo>
                      <a:pt x="2288839" y="3544"/>
                    </a:lnTo>
                    <a:lnTo>
                      <a:pt x="2288839" y="1412214"/>
                    </a:lnTo>
                    <a:lnTo>
                      <a:pt x="2344" y="1412214"/>
                    </a:lnTo>
                    <a:close/>
                  </a:path>
                </a:pathLst>
              </a:custGeom>
              <a:gradFill flip="none" rotWithShape="1">
                <a:gsLst>
                  <a:gs pos="0">
                    <a:srgbClr val="D1D1D3">
                      <a:alpha val="20000"/>
                    </a:srgbClr>
                  </a:gs>
                  <a:gs pos="46000">
                    <a:srgbClr val="D1D1D3">
                      <a:alpha val="20000"/>
                    </a:srgbClr>
                  </a:gs>
                  <a:gs pos="100000">
                    <a:srgbClr val="D1D1D3"/>
                  </a:gs>
                </a:gsLst>
                <a:path path="circle">
                  <a:fillToRect l="50000" t="130000" r="50000" b="-30000"/>
                </a:path>
                <a:tileRect/>
              </a:gradFill>
              <a:ln w="1482" cap="flat">
                <a:noFill/>
                <a:prstDash val="solid"/>
                <a:miter/>
              </a:ln>
            </p:spPr>
            <p:txBody>
              <a:bodyPr rtlCol="0" anchor="ctr"/>
              <a:lstStyle/>
              <a:p>
                <a:endParaRPr lang="zh-CN" altLang="en-US">
                  <a:latin typeface="Segoe UI Italic" panose="020B0502040204090203" pitchFamily="34" charset="0"/>
                  <a:ea typeface="楷体" panose="02010609060101010101" pitchFamily="49" charset="-122"/>
                  <a:sym typeface="Segoe UI Italic" panose="020B0502040204090203" pitchFamily="34" charset="0"/>
                </a:endParaRPr>
              </a:p>
            </p:txBody>
          </p:sp>
        </p:grpSp>
        <p:grpSp>
          <p:nvGrpSpPr>
            <p:cNvPr id="30" name="组合 29"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a16="http://schemas.microsoft.com/office/drawing/2014/main" id="{DF673109-3090-4463-AF8A-5D4563733889}"/>
                </a:ext>
              </a:extLst>
            </p:cNvPr>
            <p:cNvGrpSpPr>
              <a:grpSpLocks noChangeAspect="1"/>
            </p:cNvGrpSpPr>
            <p:nvPr/>
          </p:nvGrpSpPr>
          <p:grpSpPr>
            <a:xfrm>
              <a:off x="7166840" y="1869834"/>
              <a:ext cx="3680976" cy="1996641"/>
              <a:chOff x="2244725" y="1338263"/>
              <a:chExt cx="7708900" cy="4181475"/>
            </a:xfrm>
          </p:grpSpPr>
          <p:sp>
            <p:nvSpPr>
              <p:cNvPr id="31" name="ïṥḻiďe">
                <a:extLst>
                  <a:ext uri="{FF2B5EF4-FFF2-40B4-BE49-F238E27FC236}">
                    <a16:creationId xmlns:a16="http://schemas.microsoft.com/office/drawing/2014/main" id="{9FD7CA93-ADBE-4532-9BD2-EF7478E8C815}"/>
                  </a:ext>
                </a:extLst>
              </p:cNvPr>
              <p:cNvSpPr/>
              <p:nvPr/>
            </p:nvSpPr>
            <p:spPr bwMode="auto">
              <a:xfrm>
                <a:off x="2343150" y="5021263"/>
                <a:ext cx="7554913" cy="498475"/>
              </a:xfrm>
              <a:prstGeom prst="ellipse">
                <a:avLst/>
              </a:pr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32" name="iṡľïḑè">
                <a:extLst>
                  <a:ext uri="{FF2B5EF4-FFF2-40B4-BE49-F238E27FC236}">
                    <a16:creationId xmlns:a16="http://schemas.microsoft.com/office/drawing/2014/main" id="{8A4DE5CF-318C-4575-89D4-14C630367986}"/>
                  </a:ext>
                </a:extLst>
              </p:cNvPr>
              <p:cNvSpPr/>
              <p:nvPr/>
            </p:nvSpPr>
            <p:spPr bwMode="auto">
              <a:xfrm>
                <a:off x="4916488" y="2533651"/>
                <a:ext cx="2141538" cy="2635250"/>
              </a:xfrm>
              <a:custGeom>
                <a:avLst/>
                <a:gdLst>
                  <a:gd name="T0" fmla="*/ 591 w 1196"/>
                  <a:gd name="T1" fmla="*/ 0 h 1473"/>
                  <a:gd name="T2" fmla="*/ 0 w 1196"/>
                  <a:gd name="T3" fmla="*/ 735 h 1473"/>
                  <a:gd name="T4" fmla="*/ 591 w 1196"/>
                  <a:gd name="T5" fmla="*/ 1473 h 1473"/>
                  <a:gd name="T6" fmla="*/ 1196 w 1196"/>
                  <a:gd name="T7" fmla="*/ 735 h 1473"/>
                  <a:gd name="T8" fmla="*/ 591 w 1196"/>
                  <a:gd name="T9" fmla="*/ 0 h 1473"/>
                  <a:gd name="T10" fmla="*/ 593 w 1196"/>
                  <a:gd name="T11" fmla="*/ 1279 h 1473"/>
                  <a:gd name="T12" fmla="*/ 230 w 1196"/>
                  <a:gd name="T13" fmla="*/ 736 h 1473"/>
                  <a:gd name="T14" fmla="*/ 598 w 1196"/>
                  <a:gd name="T15" fmla="*/ 191 h 1473"/>
                  <a:gd name="T16" fmla="*/ 966 w 1196"/>
                  <a:gd name="T17" fmla="*/ 736 h 1473"/>
                  <a:gd name="T18" fmla="*/ 593 w 1196"/>
                  <a:gd name="T19" fmla="*/ 1279 h 1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96" h="1473">
                    <a:moveTo>
                      <a:pt x="591" y="0"/>
                    </a:moveTo>
                    <a:cubicBezTo>
                      <a:pt x="247" y="0"/>
                      <a:pt x="0" y="221"/>
                      <a:pt x="0" y="735"/>
                    </a:cubicBezTo>
                    <a:cubicBezTo>
                      <a:pt x="0" y="1319"/>
                      <a:pt x="247" y="1473"/>
                      <a:pt x="591" y="1473"/>
                    </a:cubicBezTo>
                    <a:cubicBezTo>
                      <a:pt x="934" y="1473"/>
                      <a:pt x="1196" y="1304"/>
                      <a:pt x="1196" y="735"/>
                    </a:cubicBezTo>
                    <a:cubicBezTo>
                      <a:pt x="1196" y="128"/>
                      <a:pt x="934" y="0"/>
                      <a:pt x="591" y="0"/>
                    </a:cubicBezTo>
                    <a:moveTo>
                      <a:pt x="593" y="1279"/>
                    </a:moveTo>
                    <a:cubicBezTo>
                      <a:pt x="355" y="1279"/>
                      <a:pt x="230" y="1140"/>
                      <a:pt x="230" y="736"/>
                    </a:cubicBezTo>
                    <a:cubicBezTo>
                      <a:pt x="230" y="379"/>
                      <a:pt x="360" y="191"/>
                      <a:pt x="598" y="191"/>
                    </a:cubicBezTo>
                    <a:cubicBezTo>
                      <a:pt x="836" y="191"/>
                      <a:pt x="966" y="315"/>
                      <a:pt x="966" y="736"/>
                    </a:cubicBezTo>
                    <a:cubicBezTo>
                      <a:pt x="966" y="1129"/>
                      <a:pt x="831" y="1279"/>
                      <a:pt x="593" y="1279"/>
                    </a:cubicBezTo>
                  </a:path>
                </a:pathLst>
              </a:custGeom>
              <a:solidFill>
                <a:srgbClr val="2F2E4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33" name="íšliḓé">
                <a:extLst>
                  <a:ext uri="{FF2B5EF4-FFF2-40B4-BE49-F238E27FC236}">
                    <a16:creationId xmlns:a16="http://schemas.microsoft.com/office/drawing/2014/main" id="{707DB232-B972-463D-8375-8ACF2B52A137}"/>
                  </a:ext>
                </a:extLst>
              </p:cNvPr>
              <p:cNvSpPr/>
              <p:nvPr/>
            </p:nvSpPr>
            <p:spPr bwMode="auto">
              <a:xfrm>
                <a:off x="2640013" y="2617788"/>
                <a:ext cx="2062163" cy="2784475"/>
              </a:xfrm>
              <a:custGeom>
                <a:avLst/>
                <a:gdLst>
                  <a:gd name="T0" fmla="*/ 1066 w 1152"/>
                  <a:gd name="T1" fmla="*/ 1019 h 1556"/>
                  <a:gd name="T2" fmla="*/ 924 w 1152"/>
                  <a:gd name="T3" fmla="*/ 1019 h 1556"/>
                  <a:gd name="T4" fmla="*/ 924 w 1152"/>
                  <a:gd name="T5" fmla="*/ 601 h 1556"/>
                  <a:gd name="T6" fmla="*/ 840 w 1152"/>
                  <a:gd name="T7" fmla="*/ 517 h 1556"/>
                  <a:gd name="T8" fmla="*/ 807 w 1152"/>
                  <a:gd name="T9" fmla="*/ 517 h 1556"/>
                  <a:gd name="T10" fmla="*/ 723 w 1152"/>
                  <a:gd name="T11" fmla="*/ 601 h 1556"/>
                  <a:gd name="T12" fmla="*/ 723 w 1152"/>
                  <a:gd name="T13" fmla="*/ 1019 h 1556"/>
                  <a:gd name="T14" fmla="*/ 322 w 1152"/>
                  <a:gd name="T15" fmla="*/ 1019 h 1556"/>
                  <a:gd name="T16" fmla="*/ 274 w 1152"/>
                  <a:gd name="T17" fmla="*/ 971 h 1556"/>
                  <a:gd name="T18" fmla="*/ 280 w 1152"/>
                  <a:gd name="T19" fmla="*/ 949 h 1556"/>
                  <a:gd name="T20" fmla="*/ 704 w 1152"/>
                  <a:gd name="T21" fmla="*/ 146 h 1556"/>
                  <a:gd name="T22" fmla="*/ 669 w 1152"/>
                  <a:gd name="T23" fmla="*/ 33 h 1556"/>
                  <a:gd name="T24" fmla="*/ 666 w 1152"/>
                  <a:gd name="T25" fmla="*/ 31 h 1556"/>
                  <a:gd name="T26" fmla="*/ 641 w 1152"/>
                  <a:gd name="T27" fmla="*/ 19 h 1556"/>
                  <a:gd name="T28" fmla="*/ 531 w 1152"/>
                  <a:gd name="T29" fmla="*/ 55 h 1556"/>
                  <a:gd name="T30" fmla="*/ 14 w 1152"/>
                  <a:gd name="T31" fmla="*/ 1023 h 1556"/>
                  <a:gd name="T32" fmla="*/ 0 w 1152"/>
                  <a:gd name="T33" fmla="*/ 1077 h 1556"/>
                  <a:gd name="T34" fmla="*/ 114 w 1152"/>
                  <a:gd name="T35" fmla="*/ 1191 h 1556"/>
                  <a:gd name="T36" fmla="*/ 723 w 1152"/>
                  <a:gd name="T37" fmla="*/ 1191 h 1556"/>
                  <a:gd name="T38" fmla="*/ 723 w 1152"/>
                  <a:gd name="T39" fmla="*/ 1455 h 1556"/>
                  <a:gd name="T40" fmla="*/ 824 w 1152"/>
                  <a:gd name="T41" fmla="*/ 1556 h 1556"/>
                  <a:gd name="T42" fmla="*/ 824 w 1152"/>
                  <a:gd name="T43" fmla="*/ 1556 h 1556"/>
                  <a:gd name="T44" fmla="*/ 924 w 1152"/>
                  <a:gd name="T45" fmla="*/ 1455 h 1556"/>
                  <a:gd name="T46" fmla="*/ 924 w 1152"/>
                  <a:gd name="T47" fmla="*/ 1191 h 1556"/>
                  <a:gd name="T48" fmla="*/ 1066 w 1152"/>
                  <a:gd name="T49" fmla="*/ 1191 h 1556"/>
                  <a:gd name="T50" fmla="*/ 1152 w 1152"/>
                  <a:gd name="T51" fmla="*/ 1105 h 1556"/>
                  <a:gd name="T52" fmla="*/ 1066 w 1152"/>
                  <a:gd name="T53" fmla="*/ 1019 h 1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52" h="1556">
                    <a:moveTo>
                      <a:pt x="1066" y="1019"/>
                    </a:moveTo>
                    <a:cubicBezTo>
                      <a:pt x="924" y="1019"/>
                      <a:pt x="924" y="1019"/>
                      <a:pt x="924" y="1019"/>
                    </a:cubicBezTo>
                    <a:cubicBezTo>
                      <a:pt x="924" y="601"/>
                      <a:pt x="924" y="601"/>
                      <a:pt x="924" y="601"/>
                    </a:cubicBezTo>
                    <a:cubicBezTo>
                      <a:pt x="924" y="554"/>
                      <a:pt x="887" y="517"/>
                      <a:pt x="840" y="517"/>
                    </a:cubicBezTo>
                    <a:cubicBezTo>
                      <a:pt x="807" y="517"/>
                      <a:pt x="807" y="517"/>
                      <a:pt x="807" y="517"/>
                    </a:cubicBezTo>
                    <a:cubicBezTo>
                      <a:pt x="761" y="517"/>
                      <a:pt x="723" y="554"/>
                      <a:pt x="723" y="601"/>
                    </a:cubicBezTo>
                    <a:cubicBezTo>
                      <a:pt x="723" y="1019"/>
                      <a:pt x="723" y="1019"/>
                      <a:pt x="723" y="1019"/>
                    </a:cubicBezTo>
                    <a:cubicBezTo>
                      <a:pt x="322" y="1019"/>
                      <a:pt x="322" y="1019"/>
                      <a:pt x="322" y="1019"/>
                    </a:cubicBezTo>
                    <a:cubicBezTo>
                      <a:pt x="296" y="1019"/>
                      <a:pt x="274" y="998"/>
                      <a:pt x="274" y="971"/>
                    </a:cubicBezTo>
                    <a:cubicBezTo>
                      <a:pt x="274" y="963"/>
                      <a:pt x="276" y="956"/>
                      <a:pt x="280" y="949"/>
                    </a:cubicBezTo>
                    <a:cubicBezTo>
                      <a:pt x="704" y="146"/>
                      <a:pt x="704" y="146"/>
                      <a:pt x="704" y="146"/>
                    </a:cubicBezTo>
                    <a:cubicBezTo>
                      <a:pt x="726" y="105"/>
                      <a:pt x="710" y="54"/>
                      <a:pt x="669" y="33"/>
                    </a:cubicBezTo>
                    <a:cubicBezTo>
                      <a:pt x="668" y="32"/>
                      <a:pt x="667" y="31"/>
                      <a:pt x="666" y="31"/>
                    </a:cubicBezTo>
                    <a:cubicBezTo>
                      <a:pt x="641" y="19"/>
                      <a:pt x="641" y="19"/>
                      <a:pt x="641" y="19"/>
                    </a:cubicBezTo>
                    <a:cubicBezTo>
                      <a:pt x="600" y="0"/>
                      <a:pt x="552" y="16"/>
                      <a:pt x="531" y="55"/>
                    </a:cubicBezTo>
                    <a:cubicBezTo>
                      <a:pt x="14" y="1023"/>
                      <a:pt x="14" y="1023"/>
                      <a:pt x="14" y="1023"/>
                    </a:cubicBezTo>
                    <a:cubicBezTo>
                      <a:pt x="5" y="1040"/>
                      <a:pt x="0" y="1058"/>
                      <a:pt x="0" y="1077"/>
                    </a:cubicBezTo>
                    <a:cubicBezTo>
                      <a:pt x="0" y="1140"/>
                      <a:pt x="51" y="1191"/>
                      <a:pt x="114" y="1191"/>
                    </a:cubicBezTo>
                    <a:cubicBezTo>
                      <a:pt x="723" y="1191"/>
                      <a:pt x="723" y="1191"/>
                      <a:pt x="723" y="1191"/>
                    </a:cubicBezTo>
                    <a:cubicBezTo>
                      <a:pt x="723" y="1455"/>
                      <a:pt x="723" y="1455"/>
                      <a:pt x="723" y="1455"/>
                    </a:cubicBezTo>
                    <a:cubicBezTo>
                      <a:pt x="723" y="1511"/>
                      <a:pt x="768" y="1556"/>
                      <a:pt x="824" y="1556"/>
                    </a:cubicBezTo>
                    <a:cubicBezTo>
                      <a:pt x="824" y="1556"/>
                      <a:pt x="824" y="1556"/>
                      <a:pt x="824" y="1556"/>
                    </a:cubicBezTo>
                    <a:cubicBezTo>
                      <a:pt x="879" y="1556"/>
                      <a:pt x="924" y="1511"/>
                      <a:pt x="924" y="1455"/>
                    </a:cubicBezTo>
                    <a:cubicBezTo>
                      <a:pt x="924" y="1191"/>
                      <a:pt x="924" y="1191"/>
                      <a:pt x="924" y="1191"/>
                    </a:cubicBezTo>
                    <a:cubicBezTo>
                      <a:pt x="1066" y="1191"/>
                      <a:pt x="1066" y="1191"/>
                      <a:pt x="1066" y="1191"/>
                    </a:cubicBezTo>
                    <a:cubicBezTo>
                      <a:pt x="1114" y="1191"/>
                      <a:pt x="1152" y="1152"/>
                      <a:pt x="1152" y="1105"/>
                    </a:cubicBezTo>
                    <a:cubicBezTo>
                      <a:pt x="1152" y="1058"/>
                      <a:pt x="1114" y="1019"/>
                      <a:pt x="1066" y="1019"/>
                    </a:cubicBezTo>
                    <a:close/>
                  </a:path>
                </a:pathLst>
              </a:custGeom>
              <a:solidFill>
                <a:srgbClr val="4285F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34" name="íṡ1iḑè">
                <a:extLst>
                  <a:ext uri="{FF2B5EF4-FFF2-40B4-BE49-F238E27FC236}">
                    <a16:creationId xmlns:a16="http://schemas.microsoft.com/office/drawing/2014/main" id="{1402B572-4272-4857-BA5B-0DA61CECD45A}"/>
                  </a:ext>
                </a:extLst>
              </p:cNvPr>
              <p:cNvSpPr/>
              <p:nvPr/>
            </p:nvSpPr>
            <p:spPr bwMode="auto">
              <a:xfrm>
                <a:off x="7351713" y="2617788"/>
                <a:ext cx="2062163" cy="2784475"/>
              </a:xfrm>
              <a:custGeom>
                <a:avLst/>
                <a:gdLst>
                  <a:gd name="T0" fmla="*/ 1066 w 1152"/>
                  <a:gd name="T1" fmla="*/ 1019 h 1556"/>
                  <a:gd name="T2" fmla="*/ 924 w 1152"/>
                  <a:gd name="T3" fmla="*/ 1019 h 1556"/>
                  <a:gd name="T4" fmla="*/ 924 w 1152"/>
                  <a:gd name="T5" fmla="*/ 601 h 1556"/>
                  <a:gd name="T6" fmla="*/ 840 w 1152"/>
                  <a:gd name="T7" fmla="*/ 517 h 1556"/>
                  <a:gd name="T8" fmla="*/ 807 w 1152"/>
                  <a:gd name="T9" fmla="*/ 517 h 1556"/>
                  <a:gd name="T10" fmla="*/ 723 w 1152"/>
                  <a:gd name="T11" fmla="*/ 601 h 1556"/>
                  <a:gd name="T12" fmla="*/ 723 w 1152"/>
                  <a:gd name="T13" fmla="*/ 1019 h 1556"/>
                  <a:gd name="T14" fmla="*/ 322 w 1152"/>
                  <a:gd name="T15" fmla="*/ 1019 h 1556"/>
                  <a:gd name="T16" fmla="*/ 274 w 1152"/>
                  <a:gd name="T17" fmla="*/ 971 h 1556"/>
                  <a:gd name="T18" fmla="*/ 280 w 1152"/>
                  <a:gd name="T19" fmla="*/ 949 h 1556"/>
                  <a:gd name="T20" fmla="*/ 704 w 1152"/>
                  <a:gd name="T21" fmla="*/ 146 h 1556"/>
                  <a:gd name="T22" fmla="*/ 669 w 1152"/>
                  <a:gd name="T23" fmla="*/ 33 h 1556"/>
                  <a:gd name="T24" fmla="*/ 666 w 1152"/>
                  <a:gd name="T25" fmla="*/ 31 h 1556"/>
                  <a:gd name="T26" fmla="*/ 641 w 1152"/>
                  <a:gd name="T27" fmla="*/ 19 h 1556"/>
                  <a:gd name="T28" fmla="*/ 531 w 1152"/>
                  <a:gd name="T29" fmla="*/ 55 h 1556"/>
                  <a:gd name="T30" fmla="*/ 14 w 1152"/>
                  <a:gd name="T31" fmla="*/ 1023 h 1556"/>
                  <a:gd name="T32" fmla="*/ 0 w 1152"/>
                  <a:gd name="T33" fmla="*/ 1077 h 1556"/>
                  <a:gd name="T34" fmla="*/ 114 w 1152"/>
                  <a:gd name="T35" fmla="*/ 1191 h 1556"/>
                  <a:gd name="T36" fmla="*/ 723 w 1152"/>
                  <a:gd name="T37" fmla="*/ 1191 h 1556"/>
                  <a:gd name="T38" fmla="*/ 723 w 1152"/>
                  <a:gd name="T39" fmla="*/ 1455 h 1556"/>
                  <a:gd name="T40" fmla="*/ 824 w 1152"/>
                  <a:gd name="T41" fmla="*/ 1556 h 1556"/>
                  <a:gd name="T42" fmla="*/ 924 w 1152"/>
                  <a:gd name="T43" fmla="*/ 1455 h 1556"/>
                  <a:gd name="T44" fmla="*/ 924 w 1152"/>
                  <a:gd name="T45" fmla="*/ 1191 h 1556"/>
                  <a:gd name="T46" fmla="*/ 1066 w 1152"/>
                  <a:gd name="T47" fmla="*/ 1191 h 1556"/>
                  <a:gd name="T48" fmla="*/ 1152 w 1152"/>
                  <a:gd name="T49" fmla="*/ 1105 h 1556"/>
                  <a:gd name="T50" fmla="*/ 1066 w 1152"/>
                  <a:gd name="T51" fmla="*/ 1019 h 1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52" h="1556">
                    <a:moveTo>
                      <a:pt x="1066" y="1019"/>
                    </a:moveTo>
                    <a:cubicBezTo>
                      <a:pt x="924" y="1019"/>
                      <a:pt x="924" y="1019"/>
                      <a:pt x="924" y="1019"/>
                    </a:cubicBezTo>
                    <a:cubicBezTo>
                      <a:pt x="924" y="601"/>
                      <a:pt x="924" y="601"/>
                      <a:pt x="924" y="601"/>
                    </a:cubicBezTo>
                    <a:cubicBezTo>
                      <a:pt x="924" y="554"/>
                      <a:pt x="887" y="517"/>
                      <a:pt x="840" y="517"/>
                    </a:cubicBezTo>
                    <a:cubicBezTo>
                      <a:pt x="807" y="517"/>
                      <a:pt x="807" y="517"/>
                      <a:pt x="807" y="517"/>
                    </a:cubicBezTo>
                    <a:cubicBezTo>
                      <a:pt x="761" y="517"/>
                      <a:pt x="723" y="554"/>
                      <a:pt x="723" y="601"/>
                    </a:cubicBezTo>
                    <a:cubicBezTo>
                      <a:pt x="723" y="1019"/>
                      <a:pt x="723" y="1019"/>
                      <a:pt x="723" y="1019"/>
                    </a:cubicBezTo>
                    <a:cubicBezTo>
                      <a:pt x="322" y="1019"/>
                      <a:pt x="322" y="1019"/>
                      <a:pt x="322" y="1019"/>
                    </a:cubicBezTo>
                    <a:cubicBezTo>
                      <a:pt x="296" y="1019"/>
                      <a:pt x="274" y="998"/>
                      <a:pt x="274" y="971"/>
                    </a:cubicBezTo>
                    <a:cubicBezTo>
                      <a:pt x="274" y="963"/>
                      <a:pt x="276" y="956"/>
                      <a:pt x="280" y="949"/>
                    </a:cubicBezTo>
                    <a:cubicBezTo>
                      <a:pt x="704" y="146"/>
                      <a:pt x="704" y="146"/>
                      <a:pt x="704" y="146"/>
                    </a:cubicBezTo>
                    <a:cubicBezTo>
                      <a:pt x="726" y="105"/>
                      <a:pt x="710" y="54"/>
                      <a:pt x="669" y="33"/>
                    </a:cubicBezTo>
                    <a:cubicBezTo>
                      <a:pt x="668" y="32"/>
                      <a:pt x="667" y="31"/>
                      <a:pt x="666" y="31"/>
                    </a:cubicBezTo>
                    <a:cubicBezTo>
                      <a:pt x="641" y="19"/>
                      <a:pt x="641" y="19"/>
                      <a:pt x="641" y="19"/>
                    </a:cubicBezTo>
                    <a:cubicBezTo>
                      <a:pt x="600" y="0"/>
                      <a:pt x="552" y="16"/>
                      <a:pt x="531" y="55"/>
                    </a:cubicBezTo>
                    <a:cubicBezTo>
                      <a:pt x="14" y="1023"/>
                      <a:pt x="14" y="1023"/>
                      <a:pt x="14" y="1023"/>
                    </a:cubicBezTo>
                    <a:cubicBezTo>
                      <a:pt x="5" y="1040"/>
                      <a:pt x="0" y="1058"/>
                      <a:pt x="0" y="1077"/>
                    </a:cubicBezTo>
                    <a:cubicBezTo>
                      <a:pt x="0" y="1140"/>
                      <a:pt x="51" y="1191"/>
                      <a:pt x="114" y="1191"/>
                    </a:cubicBezTo>
                    <a:cubicBezTo>
                      <a:pt x="723" y="1191"/>
                      <a:pt x="723" y="1191"/>
                      <a:pt x="723" y="1191"/>
                    </a:cubicBezTo>
                    <a:cubicBezTo>
                      <a:pt x="723" y="1455"/>
                      <a:pt x="723" y="1455"/>
                      <a:pt x="723" y="1455"/>
                    </a:cubicBezTo>
                    <a:cubicBezTo>
                      <a:pt x="723" y="1511"/>
                      <a:pt x="768" y="1556"/>
                      <a:pt x="824" y="1556"/>
                    </a:cubicBezTo>
                    <a:cubicBezTo>
                      <a:pt x="879" y="1556"/>
                      <a:pt x="924" y="1511"/>
                      <a:pt x="924" y="1455"/>
                    </a:cubicBezTo>
                    <a:cubicBezTo>
                      <a:pt x="924" y="1191"/>
                      <a:pt x="924" y="1191"/>
                      <a:pt x="924" y="1191"/>
                    </a:cubicBezTo>
                    <a:cubicBezTo>
                      <a:pt x="1066" y="1191"/>
                      <a:pt x="1066" y="1191"/>
                      <a:pt x="1066" y="1191"/>
                    </a:cubicBezTo>
                    <a:cubicBezTo>
                      <a:pt x="1114" y="1191"/>
                      <a:pt x="1152" y="1152"/>
                      <a:pt x="1152" y="1105"/>
                    </a:cubicBezTo>
                    <a:cubicBezTo>
                      <a:pt x="1152" y="1058"/>
                      <a:pt x="1114" y="1019"/>
                      <a:pt x="1066" y="1019"/>
                    </a:cubicBezTo>
                    <a:close/>
                  </a:path>
                </a:pathLst>
              </a:custGeom>
              <a:solidFill>
                <a:srgbClr val="4285F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35" name="îSḷîḋè">
                <a:extLst>
                  <a:ext uri="{FF2B5EF4-FFF2-40B4-BE49-F238E27FC236}">
                    <a16:creationId xmlns:a16="http://schemas.microsoft.com/office/drawing/2014/main" id="{9819A8B5-0C45-4F5E-99F1-AE453E63E6A4}"/>
                  </a:ext>
                </a:extLst>
              </p:cNvPr>
              <p:cNvSpPr/>
              <p:nvPr/>
            </p:nvSpPr>
            <p:spPr bwMode="auto">
              <a:xfrm>
                <a:off x="2709863" y="2530476"/>
                <a:ext cx="2062163" cy="2782888"/>
              </a:xfrm>
              <a:custGeom>
                <a:avLst/>
                <a:gdLst>
                  <a:gd name="T0" fmla="*/ 1066 w 1152"/>
                  <a:gd name="T1" fmla="*/ 1019 h 1556"/>
                  <a:gd name="T2" fmla="*/ 924 w 1152"/>
                  <a:gd name="T3" fmla="*/ 1019 h 1556"/>
                  <a:gd name="T4" fmla="*/ 924 w 1152"/>
                  <a:gd name="T5" fmla="*/ 601 h 1556"/>
                  <a:gd name="T6" fmla="*/ 840 w 1152"/>
                  <a:gd name="T7" fmla="*/ 517 h 1556"/>
                  <a:gd name="T8" fmla="*/ 807 w 1152"/>
                  <a:gd name="T9" fmla="*/ 517 h 1556"/>
                  <a:gd name="T10" fmla="*/ 723 w 1152"/>
                  <a:gd name="T11" fmla="*/ 601 h 1556"/>
                  <a:gd name="T12" fmla="*/ 723 w 1152"/>
                  <a:gd name="T13" fmla="*/ 1019 h 1556"/>
                  <a:gd name="T14" fmla="*/ 322 w 1152"/>
                  <a:gd name="T15" fmla="*/ 1019 h 1556"/>
                  <a:gd name="T16" fmla="*/ 275 w 1152"/>
                  <a:gd name="T17" fmla="*/ 971 h 1556"/>
                  <a:gd name="T18" fmla="*/ 280 w 1152"/>
                  <a:gd name="T19" fmla="*/ 949 h 1556"/>
                  <a:gd name="T20" fmla="*/ 704 w 1152"/>
                  <a:gd name="T21" fmla="*/ 146 h 1556"/>
                  <a:gd name="T22" fmla="*/ 670 w 1152"/>
                  <a:gd name="T23" fmla="*/ 33 h 1556"/>
                  <a:gd name="T24" fmla="*/ 666 w 1152"/>
                  <a:gd name="T25" fmla="*/ 31 h 1556"/>
                  <a:gd name="T26" fmla="*/ 641 w 1152"/>
                  <a:gd name="T27" fmla="*/ 19 h 1556"/>
                  <a:gd name="T28" fmla="*/ 531 w 1152"/>
                  <a:gd name="T29" fmla="*/ 55 h 1556"/>
                  <a:gd name="T30" fmla="*/ 14 w 1152"/>
                  <a:gd name="T31" fmla="*/ 1023 h 1556"/>
                  <a:gd name="T32" fmla="*/ 0 w 1152"/>
                  <a:gd name="T33" fmla="*/ 1077 h 1556"/>
                  <a:gd name="T34" fmla="*/ 114 w 1152"/>
                  <a:gd name="T35" fmla="*/ 1191 h 1556"/>
                  <a:gd name="T36" fmla="*/ 723 w 1152"/>
                  <a:gd name="T37" fmla="*/ 1191 h 1556"/>
                  <a:gd name="T38" fmla="*/ 723 w 1152"/>
                  <a:gd name="T39" fmla="*/ 1455 h 1556"/>
                  <a:gd name="T40" fmla="*/ 824 w 1152"/>
                  <a:gd name="T41" fmla="*/ 1556 h 1556"/>
                  <a:gd name="T42" fmla="*/ 924 w 1152"/>
                  <a:gd name="T43" fmla="*/ 1455 h 1556"/>
                  <a:gd name="T44" fmla="*/ 924 w 1152"/>
                  <a:gd name="T45" fmla="*/ 1191 h 1556"/>
                  <a:gd name="T46" fmla="*/ 1066 w 1152"/>
                  <a:gd name="T47" fmla="*/ 1191 h 1556"/>
                  <a:gd name="T48" fmla="*/ 1152 w 1152"/>
                  <a:gd name="T49" fmla="*/ 1105 h 1556"/>
                  <a:gd name="T50" fmla="*/ 1066 w 1152"/>
                  <a:gd name="T51" fmla="*/ 1019 h 1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52" h="1556">
                    <a:moveTo>
                      <a:pt x="1066" y="1019"/>
                    </a:moveTo>
                    <a:cubicBezTo>
                      <a:pt x="924" y="1019"/>
                      <a:pt x="924" y="1019"/>
                      <a:pt x="924" y="1019"/>
                    </a:cubicBezTo>
                    <a:cubicBezTo>
                      <a:pt x="924" y="601"/>
                      <a:pt x="924" y="601"/>
                      <a:pt x="924" y="601"/>
                    </a:cubicBezTo>
                    <a:cubicBezTo>
                      <a:pt x="924" y="554"/>
                      <a:pt x="887" y="517"/>
                      <a:pt x="840" y="517"/>
                    </a:cubicBezTo>
                    <a:cubicBezTo>
                      <a:pt x="807" y="517"/>
                      <a:pt x="807" y="517"/>
                      <a:pt x="807" y="517"/>
                    </a:cubicBezTo>
                    <a:cubicBezTo>
                      <a:pt x="761" y="517"/>
                      <a:pt x="723" y="554"/>
                      <a:pt x="723" y="601"/>
                    </a:cubicBezTo>
                    <a:cubicBezTo>
                      <a:pt x="723" y="1019"/>
                      <a:pt x="723" y="1019"/>
                      <a:pt x="723" y="1019"/>
                    </a:cubicBezTo>
                    <a:cubicBezTo>
                      <a:pt x="322" y="1019"/>
                      <a:pt x="322" y="1019"/>
                      <a:pt x="322" y="1019"/>
                    </a:cubicBezTo>
                    <a:cubicBezTo>
                      <a:pt x="296" y="1019"/>
                      <a:pt x="275" y="998"/>
                      <a:pt x="275" y="971"/>
                    </a:cubicBezTo>
                    <a:cubicBezTo>
                      <a:pt x="275" y="963"/>
                      <a:pt x="276" y="956"/>
                      <a:pt x="280" y="949"/>
                    </a:cubicBezTo>
                    <a:cubicBezTo>
                      <a:pt x="704" y="146"/>
                      <a:pt x="704" y="146"/>
                      <a:pt x="704" y="146"/>
                    </a:cubicBezTo>
                    <a:cubicBezTo>
                      <a:pt x="726" y="105"/>
                      <a:pt x="710" y="54"/>
                      <a:pt x="670" y="33"/>
                    </a:cubicBezTo>
                    <a:cubicBezTo>
                      <a:pt x="668" y="32"/>
                      <a:pt x="667" y="31"/>
                      <a:pt x="666" y="31"/>
                    </a:cubicBezTo>
                    <a:cubicBezTo>
                      <a:pt x="641" y="19"/>
                      <a:pt x="641" y="19"/>
                      <a:pt x="641" y="19"/>
                    </a:cubicBezTo>
                    <a:cubicBezTo>
                      <a:pt x="601" y="0"/>
                      <a:pt x="552" y="16"/>
                      <a:pt x="531" y="55"/>
                    </a:cubicBezTo>
                    <a:cubicBezTo>
                      <a:pt x="14" y="1023"/>
                      <a:pt x="14" y="1023"/>
                      <a:pt x="14" y="1023"/>
                    </a:cubicBezTo>
                    <a:cubicBezTo>
                      <a:pt x="5" y="1040"/>
                      <a:pt x="0" y="1058"/>
                      <a:pt x="0" y="1077"/>
                    </a:cubicBezTo>
                    <a:cubicBezTo>
                      <a:pt x="0" y="1140"/>
                      <a:pt x="51" y="1191"/>
                      <a:pt x="114" y="1191"/>
                    </a:cubicBezTo>
                    <a:cubicBezTo>
                      <a:pt x="723" y="1191"/>
                      <a:pt x="723" y="1191"/>
                      <a:pt x="723" y="1191"/>
                    </a:cubicBezTo>
                    <a:cubicBezTo>
                      <a:pt x="723" y="1455"/>
                      <a:pt x="723" y="1455"/>
                      <a:pt x="723" y="1455"/>
                    </a:cubicBezTo>
                    <a:cubicBezTo>
                      <a:pt x="723" y="1511"/>
                      <a:pt x="768" y="1556"/>
                      <a:pt x="824" y="1556"/>
                    </a:cubicBezTo>
                    <a:cubicBezTo>
                      <a:pt x="879" y="1556"/>
                      <a:pt x="924" y="1511"/>
                      <a:pt x="924" y="1455"/>
                    </a:cubicBezTo>
                    <a:cubicBezTo>
                      <a:pt x="924" y="1191"/>
                      <a:pt x="924" y="1191"/>
                      <a:pt x="924" y="1191"/>
                    </a:cubicBezTo>
                    <a:cubicBezTo>
                      <a:pt x="1066" y="1191"/>
                      <a:pt x="1066" y="1191"/>
                      <a:pt x="1066" y="1191"/>
                    </a:cubicBezTo>
                    <a:cubicBezTo>
                      <a:pt x="1114" y="1191"/>
                      <a:pt x="1152" y="1152"/>
                      <a:pt x="1152" y="1105"/>
                    </a:cubicBezTo>
                    <a:cubicBezTo>
                      <a:pt x="1152" y="1058"/>
                      <a:pt x="1114" y="1019"/>
                      <a:pt x="1066" y="1019"/>
                    </a:cubicBezTo>
                    <a:close/>
                  </a:path>
                </a:pathLst>
              </a:custGeom>
              <a:noFill/>
              <a:ln w="7938" cap="flat">
                <a:solidFill>
                  <a:srgbClr val="3F3D56"/>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36" name="îṡļiďê">
                <a:extLst>
                  <a:ext uri="{FF2B5EF4-FFF2-40B4-BE49-F238E27FC236}">
                    <a16:creationId xmlns:a16="http://schemas.microsoft.com/office/drawing/2014/main" id="{0E38B578-A73D-4FA8-9777-822B84B26B18}"/>
                  </a:ext>
                </a:extLst>
              </p:cNvPr>
              <p:cNvSpPr/>
              <p:nvPr/>
            </p:nvSpPr>
            <p:spPr bwMode="auto">
              <a:xfrm>
                <a:off x="7485063" y="2530476"/>
                <a:ext cx="2062163" cy="2782888"/>
              </a:xfrm>
              <a:custGeom>
                <a:avLst/>
                <a:gdLst>
                  <a:gd name="T0" fmla="*/ 1066 w 1152"/>
                  <a:gd name="T1" fmla="*/ 1019 h 1556"/>
                  <a:gd name="T2" fmla="*/ 924 w 1152"/>
                  <a:gd name="T3" fmla="*/ 1019 h 1556"/>
                  <a:gd name="T4" fmla="*/ 924 w 1152"/>
                  <a:gd name="T5" fmla="*/ 601 h 1556"/>
                  <a:gd name="T6" fmla="*/ 840 w 1152"/>
                  <a:gd name="T7" fmla="*/ 517 h 1556"/>
                  <a:gd name="T8" fmla="*/ 806 w 1152"/>
                  <a:gd name="T9" fmla="*/ 517 h 1556"/>
                  <a:gd name="T10" fmla="*/ 723 w 1152"/>
                  <a:gd name="T11" fmla="*/ 601 h 1556"/>
                  <a:gd name="T12" fmla="*/ 723 w 1152"/>
                  <a:gd name="T13" fmla="*/ 1019 h 1556"/>
                  <a:gd name="T14" fmla="*/ 322 w 1152"/>
                  <a:gd name="T15" fmla="*/ 1019 h 1556"/>
                  <a:gd name="T16" fmla="*/ 274 w 1152"/>
                  <a:gd name="T17" fmla="*/ 971 h 1556"/>
                  <a:gd name="T18" fmla="*/ 279 w 1152"/>
                  <a:gd name="T19" fmla="*/ 949 h 1556"/>
                  <a:gd name="T20" fmla="*/ 704 w 1152"/>
                  <a:gd name="T21" fmla="*/ 146 h 1556"/>
                  <a:gd name="T22" fmla="*/ 669 w 1152"/>
                  <a:gd name="T23" fmla="*/ 33 h 1556"/>
                  <a:gd name="T24" fmla="*/ 665 w 1152"/>
                  <a:gd name="T25" fmla="*/ 31 h 1556"/>
                  <a:gd name="T26" fmla="*/ 640 w 1152"/>
                  <a:gd name="T27" fmla="*/ 19 h 1556"/>
                  <a:gd name="T28" fmla="*/ 531 w 1152"/>
                  <a:gd name="T29" fmla="*/ 55 h 1556"/>
                  <a:gd name="T30" fmla="*/ 13 w 1152"/>
                  <a:gd name="T31" fmla="*/ 1023 h 1556"/>
                  <a:gd name="T32" fmla="*/ 0 w 1152"/>
                  <a:gd name="T33" fmla="*/ 1077 h 1556"/>
                  <a:gd name="T34" fmla="*/ 113 w 1152"/>
                  <a:gd name="T35" fmla="*/ 1191 h 1556"/>
                  <a:gd name="T36" fmla="*/ 723 w 1152"/>
                  <a:gd name="T37" fmla="*/ 1191 h 1556"/>
                  <a:gd name="T38" fmla="*/ 723 w 1152"/>
                  <a:gd name="T39" fmla="*/ 1455 h 1556"/>
                  <a:gd name="T40" fmla="*/ 823 w 1152"/>
                  <a:gd name="T41" fmla="*/ 1556 h 1556"/>
                  <a:gd name="T42" fmla="*/ 924 w 1152"/>
                  <a:gd name="T43" fmla="*/ 1455 h 1556"/>
                  <a:gd name="T44" fmla="*/ 924 w 1152"/>
                  <a:gd name="T45" fmla="*/ 1191 h 1556"/>
                  <a:gd name="T46" fmla="*/ 1066 w 1152"/>
                  <a:gd name="T47" fmla="*/ 1191 h 1556"/>
                  <a:gd name="T48" fmla="*/ 1152 w 1152"/>
                  <a:gd name="T49" fmla="*/ 1105 h 1556"/>
                  <a:gd name="T50" fmla="*/ 1066 w 1152"/>
                  <a:gd name="T51" fmla="*/ 1019 h 1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52" h="1556">
                    <a:moveTo>
                      <a:pt x="1066" y="1019"/>
                    </a:moveTo>
                    <a:cubicBezTo>
                      <a:pt x="924" y="1019"/>
                      <a:pt x="924" y="1019"/>
                      <a:pt x="924" y="1019"/>
                    </a:cubicBezTo>
                    <a:cubicBezTo>
                      <a:pt x="924" y="601"/>
                      <a:pt x="924" y="601"/>
                      <a:pt x="924" y="601"/>
                    </a:cubicBezTo>
                    <a:cubicBezTo>
                      <a:pt x="924" y="554"/>
                      <a:pt x="886" y="517"/>
                      <a:pt x="840" y="517"/>
                    </a:cubicBezTo>
                    <a:cubicBezTo>
                      <a:pt x="806" y="517"/>
                      <a:pt x="806" y="517"/>
                      <a:pt x="806" y="517"/>
                    </a:cubicBezTo>
                    <a:cubicBezTo>
                      <a:pt x="760" y="517"/>
                      <a:pt x="723" y="554"/>
                      <a:pt x="723" y="601"/>
                    </a:cubicBezTo>
                    <a:cubicBezTo>
                      <a:pt x="723" y="1019"/>
                      <a:pt x="723" y="1019"/>
                      <a:pt x="723" y="1019"/>
                    </a:cubicBezTo>
                    <a:cubicBezTo>
                      <a:pt x="322" y="1019"/>
                      <a:pt x="322" y="1019"/>
                      <a:pt x="322" y="1019"/>
                    </a:cubicBezTo>
                    <a:cubicBezTo>
                      <a:pt x="295" y="1019"/>
                      <a:pt x="274" y="998"/>
                      <a:pt x="274" y="971"/>
                    </a:cubicBezTo>
                    <a:cubicBezTo>
                      <a:pt x="274" y="963"/>
                      <a:pt x="276" y="956"/>
                      <a:pt x="279" y="949"/>
                    </a:cubicBezTo>
                    <a:cubicBezTo>
                      <a:pt x="704" y="146"/>
                      <a:pt x="704" y="146"/>
                      <a:pt x="704" y="146"/>
                    </a:cubicBezTo>
                    <a:cubicBezTo>
                      <a:pt x="725" y="105"/>
                      <a:pt x="710" y="54"/>
                      <a:pt x="669" y="33"/>
                    </a:cubicBezTo>
                    <a:cubicBezTo>
                      <a:pt x="668" y="32"/>
                      <a:pt x="667" y="31"/>
                      <a:pt x="665" y="31"/>
                    </a:cubicBezTo>
                    <a:cubicBezTo>
                      <a:pt x="640" y="19"/>
                      <a:pt x="640" y="19"/>
                      <a:pt x="640" y="19"/>
                    </a:cubicBezTo>
                    <a:cubicBezTo>
                      <a:pt x="600" y="0"/>
                      <a:pt x="552" y="16"/>
                      <a:pt x="531" y="55"/>
                    </a:cubicBezTo>
                    <a:cubicBezTo>
                      <a:pt x="13" y="1023"/>
                      <a:pt x="13" y="1023"/>
                      <a:pt x="13" y="1023"/>
                    </a:cubicBezTo>
                    <a:cubicBezTo>
                      <a:pt x="4" y="1040"/>
                      <a:pt x="0" y="1058"/>
                      <a:pt x="0" y="1077"/>
                    </a:cubicBezTo>
                    <a:cubicBezTo>
                      <a:pt x="0" y="1140"/>
                      <a:pt x="51" y="1191"/>
                      <a:pt x="113" y="1191"/>
                    </a:cubicBezTo>
                    <a:cubicBezTo>
                      <a:pt x="723" y="1191"/>
                      <a:pt x="723" y="1191"/>
                      <a:pt x="723" y="1191"/>
                    </a:cubicBezTo>
                    <a:cubicBezTo>
                      <a:pt x="723" y="1455"/>
                      <a:pt x="723" y="1455"/>
                      <a:pt x="723" y="1455"/>
                    </a:cubicBezTo>
                    <a:cubicBezTo>
                      <a:pt x="723" y="1511"/>
                      <a:pt x="768" y="1556"/>
                      <a:pt x="823" y="1556"/>
                    </a:cubicBezTo>
                    <a:cubicBezTo>
                      <a:pt x="879" y="1556"/>
                      <a:pt x="924" y="1511"/>
                      <a:pt x="924" y="1455"/>
                    </a:cubicBezTo>
                    <a:cubicBezTo>
                      <a:pt x="924" y="1191"/>
                      <a:pt x="924" y="1191"/>
                      <a:pt x="924" y="1191"/>
                    </a:cubicBezTo>
                    <a:cubicBezTo>
                      <a:pt x="1066" y="1191"/>
                      <a:pt x="1066" y="1191"/>
                      <a:pt x="1066" y="1191"/>
                    </a:cubicBezTo>
                    <a:cubicBezTo>
                      <a:pt x="1113" y="1191"/>
                      <a:pt x="1152" y="1152"/>
                      <a:pt x="1152" y="1105"/>
                    </a:cubicBezTo>
                    <a:cubicBezTo>
                      <a:pt x="1152" y="1058"/>
                      <a:pt x="1113" y="1019"/>
                      <a:pt x="1066" y="1019"/>
                    </a:cubicBezTo>
                    <a:close/>
                  </a:path>
                </a:pathLst>
              </a:custGeom>
              <a:noFill/>
              <a:ln w="7938" cap="flat">
                <a:solidFill>
                  <a:srgbClr val="3F3D56"/>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37" name="ïSļidê">
                <a:extLst>
                  <a:ext uri="{FF2B5EF4-FFF2-40B4-BE49-F238E27FC236}">
                    <a16:creationId xmlns:a16="http://schemas.microsoft.com/office/drawing/2014/main" id="{B1E03B0E-1F28-4A0F-8521-08FFE79AE84D}"/>
                  </a:ext>
                </a:extLst>
              </p:cNvPr>
              <p:cNvSpPr/>
              <p:nvPr/>
            </p:nvSpPr>
            <p:spPr bwMode="auto">
              <a:xfrm>
                <a:off x="5059363" y="2454276"/>
                <a:ext cx="2138363" cy="2636838"/>
              </a:xfrm>
              <a:custGeom>
                <a:avLst/>
                <a:gdLst>
                  <a:gd name="T0" fmla="*/ 590 w 1195"/>
                  <a:gd name="T1" fmla="*/ 0 h 1473"/>
                  <a:gd name="T2" fmla="*/ 0 w 1195"/>
                  <a:gd name="T3" fmla="*/ 735 h 1473"/>
                  <a:gd name="T4" fmla="*/ 590 w 1195"/>
                  <a:gd name="T5" fmla="*/ 1473 h 1473"/>
                  <a:gd name="T6" fmla="*/ 1195 w 1195"/>
                  <a:gd name="T7" fmla="*/ 735 h 1473"/>
                  <a:gd name="T8" fmla="*/ 590 w 1195"/>
                  <a:gd name="T9" fmla="*/ 0 h 1473"/>
                  <a:gd name="T10" fmla="*/ 592 w 1195"/>
                  <a:gd name="T11" fmla="*/ 1279 h 1473"/>
                  <a:gd name="T12" fmla="*/ 230 w 1195"/>
                  <a:gd name="T13" fmla="*/ 736 h 1473"/>
                  <a:gd name="T14" fmla="*/ 597 w 1195"/>
                  <a:gd name="T15" fmla="*/ 191 h 1473"/>
                  <a:gd name="T16" fmla="*/ 965 w 1195"/>
                  <a:gd name="T17" fmla="*/ 736 h 1473"/>
                  <a:gd name="T18" fmla="*/ 592 w 1195"/>
                  <a:gd name="T19" fmla="*/ 1279 h 1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95" h="1473">
                    <a:moveTo>
                      <a:pt x="590" y="0"/>
                    </a:moveTo>
                    <a:cubicBezTo>
                      <a:pt x="246" y="0"/>
                      <a:pt x="0" y="221"/>
                      <a:pt x="0" y="735"/>
                    </a:cubicBezTo>
                    <a:cubicBezTo>
                      <a:pt x="0" y="1318"/>
                      <a:pt x="246" y="1473"/>
                      <a:pt x="590" y="1473"/>
                    </a:cubicBezTo>
                    <a:cubicBezTo>
                      <a:pt x="934" y="1473"/>
                      <a:pt x="1195" y="1304"/>
                      <a:pt x="1195" y="735"/>
                    </a:cubicBezTo>
                    <a:cubicBezTo>
                      <a:pt x="1195" y="127"/>
                      <a:pt x="934" y="0"/>
                      <a:pt x="590" y="0"/>
                    </a:cubicBezTo>
                    <a:close/>
                    <a:moveTo>
                      <a:pt x="592" y="1279"/>
                    </a:moveTo>
                    <a:cubicBezTo>
                      <a:pt x="354" y="1279"/>
                      <a:pt x="230" y="1140"/>
                      <a:pt x="230" y="736"/>
                    </a:cubicBezTo>
                    <a:cubicBezTo>
                      <a:pt x="230" y="379"/>
                      <a:pt x="359" y="191"/>
                      <a:pt x="597" y="191"/>
                    </a:cubicBezTo>
                    <a:cubicBezTo>
                      <a:pt x="836" y="191"/>
                      <a:pt x="965" y="315"/>
                      <a:pt x="965" y="736"/>
                    </a:cubicBezTo>
                    <a:cubicBezTo>
                      <a:pt x="965" y="1129"/>
                      <a:pt x="830" y="1279"/>
                      <a:pt x="592" y="1279"/>
                    </a:cubicBezTo>
                    <a:close/>
                  </a:path>
                </a:pathLst>
              </a:custGeom>
              <a:noFill/>
              <a:ln w="7938" cap="flat">
                <a:solidFill>
                  <a:srgbClr val="3F3D56"/>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38" name="ïṧlide">
                <a:extLst>
                  <a:ext uri="{FF2B5EF4-FFF2-40B4-BE49-F238E27FC236}">
                    <a16:creationId xmlns:a16="http://schemas.microsoft.com/office/drawing/2014/main" id="{2B822077-90C1-4191-8C1E-67DD6CC90639}"/>
                  </a:ext>
                </a:extLst>
              </p:cNvPr>
              <p:cNvSpPr/>
              <p:nvPr/>
            </p:nvSpPr>
            <p:spPr bwMode="auto">
              <a:xfrm>
                <a:off x="5529263" y="1376363"/>
                <a:ext cx="184150" cy="185738"/>
              </a:xfrm>
              <a:prstGeom prst="ellipse">
                <a:avLst/>
              </a:prstGeom>
              <a:solidFill>
                <a:srgbClr val="2F2E4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39" name="ïŝļídè">
                <a:extLst>
                  <a:ext uri="{FF2B5EF4-FFF2-40B4-BE49-F238E27FC236}">
                    <a16:creationId xmlns:a16="http://schemas.microsoft.com/office/drawing/2014/main" id="{4CBF79D9-3A8A-4FAE-BFEC-11B905E03DF7}"/>
                  </a:ext>
                </a:extLst>
              </p:cNvPr>
              <p:cNvSpPr/>
              <p:nvPr/>
            </p:nvSpPr>
            <p:spPr bwMode="auto">
              <a:xfrm>
                <a:off x="5588000" y="1338263"/>
                <a:ext cx="517525" cy="671513"/>
              </a:xfrm>
              <a:prstGeom prst="ellipse">
                <a:avLst/>
              </a:prstGeom>
              <a:solidFill>
                <a:srgbClr val="2F2E4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40" name="îŝḻíḍê">
                <a:extLst>
                  <a:ext uri="{FF2B5EF4-FFF2-40B4-BE49-F238E27FC236}">
                    <a16:creationId xmlns:a16="http://schemas.microsoft.com/office/drawing/2014/main" id="{077579A6-4038-4BCC-8862-475D349E5382}"/>
                  </a:ext>
                </a:extLst>
              </p:cNvPr>
              <p:cNvSpPr/>
              <p:nvPr/>
            </p:nvSpPr>
            <p:spPr bwMode="auto">
              <a:xfrm>
                <a:off x="6105525" y="1671638"/>
                <a:ext cx="0" cy="1588"/>
              </a:xfrm>
              <a:custGeom>
                <a:avLst/>
                <a:gdLst>
                  <a:gd name="T0" fmla="*/ 1 h 1"/>
                  <a:gd name="T1" fmla="*/ 1 h 1"/>
                  <a:gd name="T2" fmla="*/ 1 h 1"/>
                  <a:gd name="T3" fmla="*/ 0 h 1"/>
                  <a:gd name="T4" fmla="*/ 0 h 1"/>
                  <a:gd name="T5" fmla="*/ 0 h 1"/>
                </a:gdLst>
                <a:ahLst/>
                <a:cxnLst>
                  <a:cxn ang="0">
                    <a:pos x="0" y="T0"/>
                  </a:cxn>
                  <a:cxn ang="0">
                    <a:pos x="0" y="T1"/>
                  </a:cxn>
                  <a:cxn ang="0">
                    <a:pos x="0" y="T2"/>
                  </a:cxn>
                  <a:cxn ang="0">
                    <a:pos x="0" y="T3"/>
                  </a:cxn>
                  <a:cxn ang="0">
                    <a:pos x="0" y="T4"/>
                  </a:cxn>
                  <a:cxn ang="0">
                    <a:pos x="0" y="T5"/>
                  </a:cxn>
                </a:cxnLst>
                <a:rect l="0" t="0" r="r" b="b"/>
                <a:pathLst>
                  <a:path h="1">
                    <a:moveTo>
                      <a:pt x="0" y="1"/>
                    </a:moveTo>
                    <a:cubicBezTo>
                      <a:pt x="0" y="1"/>
                      <a:pt x="0" y="1"/>
                      <a:pt x="0" y="1"/>
                    </a:cubicBezTo>
                    <a:cubicBezTo>
                      <a:pt x="0" y="1"/>
                      <a:pt x="0" y="1"/>
                      <a:pt x="0" y="1"/>
                    </a:cubicBezTo>
                    <a:moveTo>
                      <a:pt x="0" y="0"/>
                    </a:moveTo>
                    <a:cubicBezTo>
                      <a:pt x="0" y="0"/>
                      <a:pt x="0" y="0"/>
                      <a:pt x="0" y="0"/>
                    </a:cubicBezTo>
                    <a:cubicBezTo>
                      <a:pt x="0" y="0"/>
                      <a:pt x="0" y="0"/>
                      <a:pt x="0"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41" name="íṡ1ïdè">
                <a:extLst>
                  <a:ext uri="{FF2B5EF4-FFF2-40B4-BE49-F238E27FC236}">
                    <a16:creationId xmlns:a16="http://schemas.microsoft.com/office/drawing/2014/main" id="{908943EC-712A-4C3C-AFDE-D1F98E06726D}"/>
                  </a:ext>
                </a:extLst>
              </p:cNvPr>
              <p:cNvSpPr/>
              <p:nvPr/>
            </p:nvSpPr>
            <p:spPr bwMode="auto">
              <a:xfrm>
                <a:off x="5588000" y="1622426"/>
                <a:ext cx="517525" cy="387350"/>
              </a:xfrm>
              <a:custGeom>
                <a:avLst/>
                <a:gdLst>
                  <a:gd name="T0" fmla="*/ 288 w 289"/>
                  <a:gd name="T1" fmla="*/ 0 h 216"/>
                  <a:gd name="T2" fmla="*/ 144 w 289"/>
                  <a:gd name="T3" fmla="*/ 160 h 216"/>
                  <a:gd name="T4" fmla="*/ 1 w 289"/>
                  <a:gd name="T5" fmla="*/ 0 h 216"/>
                  <a:gd name="T6" fmla="*/ 0 w 289"/>
                  <a:gd name="T7" fmla="*/ 29 h 216"/>
                  <a:gd name="T8" fmla="*/ 144 w 289"/>
                  <a:gd name="T9" fmla="*/ 216 h 216"/>
                  <a:gd name="T10" fmla="*/ 289 w 289"/>
                  <a:gd name="T11" fmla="*/ 29 h 216"/>
                  <a:gd name="T12" fmla="*/ 289 w 289"/>
                  <a:gd name="T13" fmla="*/ 29 h 216"/>
                  <a:gd name="T14" fmla="*/ 289 w 289"/>
                  <a:gd name="T15" fmla="*/ 28 h 216"/>
                  <a:gd name="T16" fmla="*/ 289 w 289"/>
                  <a:gd name="T17" fmla="*/ 28 h 216"/>
                  <a:gd name="T18" fmla="*/ 289 w 289"/>
                  <a:gd name="T19" fmla="*/ 27 h 216"/>
                  <a:gd name="T20" fmla="*/ 289 w 289"/>
                  <a:gd name="T21" fmla="*/ 27 h 216"/>
                  <a:gd name="T22" fmla="*/ 288 w 289"/>
                  <a:gd name="T23" fmla="*/ 0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9" h="216">
                    <a:moveTo>
                      <a:pt x="288" y="0"/>
                    </a:moveTo>
                    <a:cubicBezTo>
                      <a:pt x="277" y="90"/>
                      <a:pt x="217" y="160"/>
                      <a:pt x="144" y="160"/>
                    </a:cubicBezTo>
                    <a:cubicBezTo>
                      <a:pt x="72" y="160"/>
                      <a:pt x="12" y="90"/>
                      <a:pt x="1" y="0"/>
                    </a:cubicBezTo>
                    <a:cubicBezTo>
                      <a:pt x="0" y="10"/>
                      <a:pt x="0" y="19"/>
                      <a:pt x="0" y="29"/>
                    </a:cubicBezTo>
                    <a:cubicBezTo>
                      <a:pt x="0" y="132"/>
                      <a:pt x="64" y="216"/>
                      <a:pt x="144" y="216"/>
                    </a:cubicBezTo>
                    <a:cubicBezTo>
                      <a:pt x="224" y="216"/>
                      <a:pt x="289" y="132"/>
                      <a:pt x="289" y="29"/>
                    </a:cubicBezTo>
                    <a:cubicBezTo>
                      <a:pt x="289" y="29"/>
                      <a:pt x="289" y="29"/>
                      <a:pt x="289" y="29"/>
                    </a:cubicBezTo>
                    <a:cubicBezTo>
                      <a:pt x="289" y="28"/>
                      <a:pt x="289" y="28"/>
                      <a:pt x="289" y="28"/>
                    </a:cubicBezTo>
                    <a:cubicBezTo>
                      <a:pt x="289" y="28"/>
                      <a:pt x="289" y="28"/>
                      <a:pt x="289" y="28"/>
                    </a:cubicBezTo>
                    <a:cubicBezTo>
                      <a:pt x="289" y="28"/>
                      <a:pt x="289" y="28"/>
                      <a:pt x="289" y="27"/>
                    </a:cubicBezTo>
                    <a:cubicBezTo>
                      <a:pt x="289" y="27"/>
                      <a:pt x="289" y="27"/>
                      <a:pt x="289" y="27"/>
                    </a:cubicBezTo>
                    <a:cubicBezTo>
                      <a:pt x="289" y="18"/>
                      <a:pt x="289" y="9"/>
                      <a:pt x="288" y="0"/>
                    </a:cubicBezTo>
                  </a:path>
                </a:pathLst>
              </a:custGeom>
              <a:solidFill>
                <a:srgbClr val="2A293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42" name="î$ḻíḋé">
                <a:extLst>
                  <a:ext uri="{FF2B5EF4-FFF2-40B4-BE49-F238E27FC236}">
                    <a16:creationId xmlns:a16="http://schemas.microsoft.com/office/drawing/2014/main" id="{F6525AA2-8555-4C4E-A665-32649DB5CFE5}"/>
                  </a:ext>
                </a:extLst>
              </p:cNvPr>
              <p:cNvSpPr/>
              <p:nvPr/>
            </p:nvSpPr>
            <p:spPr bwMode="auto">
              <a:xfrm>
                <a:off x="5980113" y="2559051"/>
                <a:ext cx="401638" cy="190500"/>
              </a:xfrm>
              <a:custGeom>
                <a:avLst/>
                <a:gdLst>
                  <a:gd name="T0" fmla="*/ 220 w 224"/>
                  <a:gd name="T1" fmla="*/ 55 h 107"/>
                  <a:gd name="T2" fmla="*/ 189 w 224"/>
                  <a:gd name="T3" fmla="*/ 85 h 107"/>
                  <a:gd name="T4" fmla="*/ 82 w 224"/>
                  <a:gd name="T5" fmla="*/ 106 h 107"/>
                  <a:gd name="T6" fmla="*/ 53 w 224"/>
                  <a:gd name="T7" fmla="*/ 105 h 107"/>
                  <a:gd name="T8" fmla="*/ 4 w 224"/>
                  <a:gd name="T9" fmla="*/ 83 h 107"/>
                  <a:gd name="T10" fmla="*/ 2 w 224"/>
                  <a:gd name="T11" fmla="*/ 74 h 107"/>
                  <a:gd name="T12" fmla="*/ 4 w 224"/>
                  <a:gd name="T13" fmla="*/ 72 h 107"/>
                  <a:gd name="T14" fmla="*/ 91 w 224"/>
                  <a:gd name="T15" fmla="*/ 27 h 107"/>
                  <a:gd name="T16" fmla="*/ 188 w 224"/>
                  <a:gd name="T17" fmla="*/ 3 h 107"/>
                  <a:gd name="T18" fmla="*/ 220 w 224"/>
                  <a:gd name="T19" fmla="*/ 55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4" h="107">
                    <a:moveTo>
                      <a:pt x="220" y="55"/>
                    </a:moveTo>
                    <a:cubicBezTo>
                      <a:pt x="217" y="68"/>
                      <a:pt x="203" y="78"/>
                      <a:pt x="189" y="85"/>
                    </a:cubicBezTo>
                    <a:cubicBezTo>
                      <a:pt x="157" y="100"/>
                      <a:pt x="119" y="104"/>
                      <a:pt x="82" y="106"/>
                    </a:cubicBezTo>
                    <a:cubicBezTo>
                      <a:pt x="72" y="107"/>
                      <a:pt x="62" y="106"/>
                      <a:pt x="53" y="105"/>
                    </a:cubicBezTo>
                    <a:cubicBezTo>
                      <a:pt x="35" y="104"/>
                      <a:pt x="17" y="96"/>
                      <a:pt x="4" y="83"/>
                    </a:cubicBezTo>
                    <a:cubicBezTo>
                      <a:pt x="1" y="81"/>
                      <a:pt x="0" y="77"/>
                      <a:pt x="2" y="74"/>
                    </a:cubicBezTo>
                    <a:cubicBezTo>
                      <a:pt x="3" y="73"/>
                      <a:pt x="3" y="72"/>
                      <a:pt x="4" y="72"/>
                    </a:cubicBezTo>
                    <a:cubicBezTo>
                      <a:pt x="24" y="50"/>
                      <a:pt x="57" y="36"/>
                      <a:pt x="91" y="27"/>
                    </a:cubicBezTo>
                    <a:cubicBezTo>
                      <a:pt x="116" y="19"/>
                      <a:pt x="160" y="0"/>
                      <a:pt x="188" y="3"/>
                    </a:cubicBezTo>
                    <a:cubicBezTo>
                      <a:pt x="215" y="5"/>
                      <a:pt x="224" y="39"/>
                      <a:pt x="220" y="55"/>
                    </a:cubicBezTo>
                  </a:path>
                </a:pathLst>
              </a:custGeom>
              <a:solidFill>
                <a:srgbClr val="3F3D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43" name="i$liḍé">
                <a:extLst>
                  <a:ext uri="{FF2B5EF4-FFF2-40B4-BE49-F238E27FC236}">
                    <a16:creationId xmlns:a16="http://schemas.microsoft.com/office/drawing/2014/main" id="{59A2BC9D-6288-4626-842B-D058E14EBCA7}"/>
                  </a:ext>
                </a:extLst>
              </p:cNvPr>
              <p:cNvSpPr/>
              <p:nvPr/>
            </p:nvSpPr>
            <p:spPr bwMode="auto">
              <a:xfrm>
                <a:off x="5981700" y="2563813"/>
                <a:ext cx="395288" cy="184150"/>
              </a:xfrm>
              <a:custGeom>
                <a:avLst/>
                <a:gdLst>
                  <a:gd name="T0" fmla="*/ 181 w 220"/>
                  <a:gd name="T1" fmla="*/ 0 h 103"/>
                  <a:gd name="T2" fmla="*/ 90 w 220"/>
                  <a:gd name="T3" fmla="*/ 24 h 103"/>
                  <a:gd name="T4" fmla="*/ 3 w 220"/>
                  <a:gd name="T5" fmla="*/ 69 h 103"/>
                  <a:gd name="T6" fmla="*/ 1 w 220"/>
                  <a:gd name="T7" fmla="*/ 71 h 103"/>
                  <a:gd name="T8" fmla="*/ 0 w 220"/>
                  <a:gd name="T9" fmla="*/ 74 h 103"/>
                  <a:gd name="T10" fmla="*/ 3 w 220"/>
                  <a:gd name="T11" fmla="*/ 80 h 103"/>
                  <a:gd name="T12" fmla="*/ 52 w 220"/>
                  <a:gd name="T13" fmla="*/ 102 h 103"/>
                  <a:gd name="T14" fmla="*/ 70 w 220"/>
                  <a:gd name="T15" fmla="*/ 103 h 103"/>
                  <a:gd name="T16" fmla="*/ 81 w 220"/>
                  <a:gd name="T17" fmla="*/ 103 h 103"/>
                  <a:gd name="T18" fmla="*/ 188 w 220"/>
                  <a:gd name="T19" fmla="*/ 82 h 103"/>
                  <a:gd name="T20" fmla="*/ 219 w 220"/>
                  <a:gd name="T21" fmla="*/ 52 h 103"/>
                  <a:gd name="T22" fmla="*/ 220 w 220"/>
                  <a:gd name="T23" fmla="*/ 44 h 103"/>
                  <a:gd name="T24" fmla="*/ 187 w 220"/>
                  <a:gd name="T25" fmla="*/ 0 h 103"/>
                  <a:gd name="T26" fmla="*/ 181 w 220"/>
                  <a:gd name="T27"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0" h="103">
                    <a:moveTo>
                      <a:pt x="181" y="0"/>
                    </a:moveTo>
                    <a:cubicBezTo>
                      <a:pt x="154" y="0"/>
                      <a:pt x="113" y="17"/>
                      <a:pt x="90" y="24"/>
                    </a:cubicBezTo>
                    <a:cubicBezTo>
                      <a:pt x="56" y="33"/>
                      <a:pt x="23" y="47"/>
                      <a:pt x="3" y="69"/>
                    </a:cubicBezTo>
                    <a:cubicBezTo>
                      <a:pt x="2" y="69"/>
                      <a:pt x="2" y="70"/>
                      <a:pt x="1" y="71"/>
                    </a:cubicBezTo>
                    <a:cubicBezTo>
                      <a:pt x="0" y="72"/>
                      <a:pt x="0" y="73"/>
                      <a:pt x="0" y="74"/>
                    </a:cubicBezTo>
                    <a:cubicBezTo>
                      <a:pt x="0" y="77"/>
                      <a:pt x="1" y="79"/>
                      <a:pt x="3" y="80"/>
                    </a:cubicBezTo>
                    <a:cubicBezTo>
                      <a:pt x="16" y="93"/>
                      <a:pt x="34" y="101"/>
                      <a:pt x="52" y="102"/>
                    </a:cubicBezTo>
                    <a:cubicBezTo>
                      <a:pt x="58" y="103"/>
                      <a:pt x="64" y="103"/>
                      <a:pt x="70" y="103"/>
                    </a:cubicBezTo>
                    <a:cubicBezTo>
                      <a:pt x="73" y="103"/>
                      <a:pt x="77" y="103"/>
                      <a:pt x="81" y="103"/>
                    </a:cubicBezTo>
                    <a:cubicBezTo>
                      <a:pt x="118" y="101"/>
                      <a:pt x="156" y="97"/>
                      <a:pt x="188" y="82"/>
                    </a:cubicBezTo>
                    <a:cubicBezTo>
                      <a:pt x="202" y="75"/>
                      <a:pt x="216" y="65"/>
                      <a:pt x="219" y="52"/>
                    </a:cubicBezTo>
                    <a:cubicBezTo>
                      <a:pt x="220" y="50"/>
                      <a:pt x="220" y="47"/>
                      <a:pt x="220" y="44"/>
                    </a:cubicBezTo>
                    <a:cubicBezTo>
                      <a:pt x="220" y="27"/>
                      <a:pt x="210" y="2"/>
                      <a:pt x="187" y="0"/>
                    </a:cubicBezTo>
                    <a:cubicBezTo>
                      <a:pt x="185" y="0"/>
                      <a:pt x="183" y="0"/>
                      <a:pt x="181" y="0"/>
                    </a:cubicBezTo>
                  </a:path>
                </a:pathLst>
              </a:custGeom>
              <a:solidFill>
                <a:srgbClr val="39374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44" name="íṩ1îďé">
                <a:extLst>
                  <a:ext uri="{FF2B5EF4-FFF2-40B4-BE49-F238E27FC236}">
                    <a16:creationId xmlns:a16="http://schemas.microsoft.com/office/drawing/2014/main" id="{FA28E5F8-E495-4C53-A918-CA84BDA2A2FA}"/>
                  </a:ext>
                </a:extLst>
              </p:cNvPr>
              <p:cNvSpPr/>
              <p:nvPr/>
            </p:nvSpPr>
            <p:spPr bwMode="auto">
              <a:xfrm>
                <a:off x="5643563" y="2112963"/>
                <a:ext cx="1073150" cy="635000"/>
              </a:xfrm>
              <a:custGeom>
                <a:avLst/>
                <a:gdLst>
                  <a:gd name="T0" fmla="*/ 11 w 599"/>
                  <a:gd name="T1" fmla="*/ 208 h 355"/>
                  <a:gd name="T2" fmla="*/ 6 w 599"/>
                  <a:gd name="T3" fmla="*/ 269 h 355"/>
                  <a:gd name="T4" fmla="*/ 42 w 599"/>
                  <a:gd name="T5" fmla="*/ 319 h 355"/>
                  <a:gd name="T6" fmla="*/ 189 w 599"/>
                  <a:gd name="T7" fmla="*/ 355 h 355"/>
                  <a:gd name="T8" fmla="*/ 325 w 599"/>
                  <a:gd name="T9" fmla="*/ 346 h 355"/>
                  <a:gd name="T10" fmla="*/ 369 w 599"/>
                  <a:gd name="T11" fmla="*/ 336 h 355"/>
                  <a:gd name="T12" fmla="*/ 407 w 599"/>
                  <a:gd name="T13" fmla="*/ 297 h 355"/>
                  <a:gd name="T14" fmla="*/ 394 w 599"/>
                  <a:gd name="T15" fmla="*/ 247 h 355"/>
                  <a:gd name="T16" fmla="*/ 348 w 599"/>
                  <a:gd name="T17" fmla="*/ 235 h 355"/>
                  <a:gd name="T18" fmla="*/ 256 w 599"/>
                  <a:gd name="T19" fmla="*/ 229 h 355"/>
                  <a:gd name="T20" fmla="*/ 288 w 599"/>
                  <a:gd name="T21" fmla="*/ 208 h 355"/>
                  <a:gd name="T22" fmla="*/ 324 w 599"/>
                  <a:gd name="T23" fmla="*/ 170 h 355"/>
                  <a:gd name="T24" fmla="*/ 377 w 599"/>
                  <a:gd name="T25" fmla="*/ 115 h 355"/>
                  <a:gd name="T26" fmla="*/ 404 w 599"/>
                  <a:gd name="T27" fmla="*/ 159 h 355"/>
                  <a:gd name="T28" fmla="*/ 445 w 599"/>
                  <a:gd name="T29" fmla="*/ 191 h 355"/>
                  <a:gd name="T30" fmla="*/ 535 w 599"/>
                  <a:gd name="T31" fmla="*/ 281 h 355"/>
                  <a:gd name="T32" fmla="*/ 599 w 599"/>
                  <a:gd name="T33" fmla="*/ 249 h 355"/>
                  <a:gd name="T34" fmla="*/ 586 w 599"/>
                  <a:gd name="T35" fmla="*/ 225 h 355"/>
                  <a:gd name="T36" fmla="*/ 581 w 599"/>
                  <a:gd name="T37" fmla="*/ 219 h 355"/>
                  <a:gd name="T38" fmla="*/ 568 w 599"/>
                  <a:gd name="T39" fmla="*/ 217 h 355"/>
                  <a:gd name="T40" fmla="*/ 546 w 599"/>
                  <a:gd name="T41" fmla="*/ 191 h 355"/>
                  <a:gd name="T42" fmla="*/ 490 w 599"/>
                  <a:gd name="T43" fmla="*/ 114 h 355"/>
                  <a:gd name="T44" fmla="*/ 450 w 599"/>
                  <a:gd name="T45" fmla="*/ 55 h 355"/>
                  <a:gd name="T46" fmla="*/ 427 w 599"/>
                  <a:gd name="T47" fmla="*/ 19 h 355"/>
                  <a:gd name="T48" fmla="*/ 391 w 599"/>
                  <a:gd name="T49" fmla="*/ 0 h 355"/>
                  <a:gd name="T50" fmla="*/ 356 w 599"/>
                  <a:gd name="T51" fmla="*/ 12 h 355"/>
                  <a:gd name="T52" fmla="*/ 261 w 599"/>
                  <a:gd name="T53" fmla="*/ 77 h 355"/>
                  <a:gd name="T54" fmla="*/ 211 w 599"/>
                  <a:gd name="T55" fmla="*/ 110 h 355"/>
                  <a:gd name="T56" fmla="*/ 188 w 599"/>
                  <a:gd name="T57" fmla="*/ 119 h 355"/>
                  <a:gd name="T58" fmla="*/ 154 w 599"/>
                  <a:gd name="T59" fmla="*/ 147 h 355"/>
                  <a:gd name="T60" fmla="*/ 11 w 599"/>
                  <a:gd name="T61" fmla="*/ 208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99" h="355">
                    <a:moveTo>
                      <a:pt x="11" y="208"/>
                    </a:moveTo>
                    <a:cubicBezTo>
                      <a:pt x="2" y="227"/>
                      <a:pt x="0" y="249"/>
                      <a:pt x="6" y="269"/>
                    </a:cubicBezTo>
                    <a:cubicBezTo>
                      <a:pt x="13" y="288"/>
                      <a:pt x="25" y="306"/>
                      <a:pt x="42" y="319"/>
                    </a:cubicBezTo>
                    <a:cubicBezTo>
                      <a:pt x="82" y="351"/>
                      <a:pt x="138" y="355"/>
                      <a:pt x="189" y="355"/>
                    </a:cubicBezTo>
                    <a:cubicBezTo>
                      <a:pt x="235" y="355"/>
                      <a:pt x="280" y="352"/>
                      <a:pt x="325" y="346"/>
                    </a:cubicBezTo>
                    <a:cubicBezTo>
                      <a:pt x="340" y="344"/>
                      <a:pt x="355" y="341"/>
                      <a:pt x="369" y="336"/>
                    </a:cubicBezTo>
                    <a:cubicBezTo>
                      <a:pt x="386" y="328"/>
                      <a:pt x="401" y="315"/>
                      <a:pt x="407" y="297"/>
                    </a:cubicBezTo>
                    <a:cubicBezTo>
                      <a:pt x="413" y="280"/>
                      <a:pt x="409" y="259"/>
                      <a:pt x="394" y="247"/>
                    </a:cubicBezTo>
                    <a:cubicBezTo>
                      <a:pt x="382" y="237"/>
                      <a:pt x="364" y="236"/>
                      <a:pt x="348" y="235"/>
                    </a:cubicBezTo>
                    <a:cubicBezTo>
                      <a:pt x="256" y="229"/>
                      <a:pt x="256" y="229"/>
                      <a:pt x="256" y="229"/>
                    </a:cubicBezTo>
                    <a:cubicBezTo>
                      <a:pt x="265" y="220"/>
                      <a:pt x="277" y="215"/>
                      <a:pt x="288" y="208"/>
                    </a:cubicBezTo>
                    <a:cubicBezTo>
                      <a:pt x="303" y="199"/>
                      <a:pt x="313" y="184"/>
                      <a:pt x="324" y="170"/>
                    </a:cubicBezTo>
                    <a:cubicBezTo>
                      <a:pt x="340" y="151"/>
                      <a:pt x="358" y="132"/>
                      <a:pt x="377" y="115"/>
                    </a:cubicBezTo>
                    <a:cubicBezTo>
                      <a:pt x="380" y="132"/>
                      <a:pt x="391" y="147"/>
                      <a:pt x="404" y="159"/>
                    </a:cubicBezTo>
                    <a:cubicBezTo>
                      <a:pt x="417" y="170"/>
                      <a:pt x="432" y="180"/>
                      <a:pt x="445" y="191"/>
                    </a:cubicBezTo>
                    <a:cubicBezTo>
                      <a:pt x="477" y="219"/>
                      <a:pt x="501" y="256"/>
                      <a:pt x="535" y="281"/>
                    </a:cubicBezTo>
                    <a:cubicBezTo>
                      <a:pt x="558" y="275"/>
                      <a:pt x="580" y="264"/>
                      <a:pt x="599" y="249"/>
                    </a:cubicBezTo>
                    <a:cubicBezTo>
                      <a:pt x="586" y="225"/>
                      <a:pt x="586" y="225"/>
                      <a:pt x="586" y="225"/>
                    </a:cubicBezTo>
                    <a:cubicBezTo>
                      <a:pt x="584" y="223"/>
                      <a:pt x="583" y="221"/>
                      <a:pt x="581" y="219"/>
                    </a:cubicBezTo>
                    <a:cubicBezTo>
                      <a:pt x="577" y="217"/>
                      <a:pt x="572" y="218"/>
                      <a:pt x="568" y="217"/>
                    </a:cubicBezTo>
                    <a:cubicBezTo>
                      <a:pt x="556" y="216"/>
                      <a:pt x="551" y="202"/>
                      <a:pt x="546" y="191"/>
                    </a:cubicBezTo>
                    <a:cubicBezTo>
                      <a:pt x="534" y="162"/>
                      <a:pt x="510" y="139"/>
                      <a:pt x="490" y="114"/>
                    </a:cubicBezTo>
                    <a:cubicBezTo>
                      <a:pt x="475" y="95"/>
                      <a:pt x="461" y="76"/>
                      <a:pt x="450" y="55"/>
                    </a:cubicBezTo>
                    <a:cubicBezTo>
                      <a:pt x="443" y="42"/>
                      <a:pt x="436" y="30"/>
                      <a:pt x="427" y="19"/>
                    </a:cubicBezTo>
                    <a:cubicBezTo>
                      <a:pt x="418" y="8"/>
                      <a:pt x="405" y="0"/>
                      <a:pt x="391" y="0"/>
                    </a:cubicBezTo>
                    <a:cubicBezTo>
                      <a:pt x="378" y="0"/>
                      <a:pt x="366" y="6"/>
                      <a:pt x="356" y="12"/>
                    </a:cubicBezTo>
                    <a:cubicBezTo>
                      <a:pt x="323" y="32"/>
                      <a:pt x="291" y="53"/>
                      <a:pt x="261" y="77"/>
                    </a:cubicBezTo>
                    <a:cubicBezTo>
                      <a:pt x="245" y="89"/>
                      <a:pt x="230" y="102"/>
                      <a:pt x="211" y="110"/>
                    </a:cubicBezTo>
                    <a:cubicBezTo>
                      <a:pt x="203" y="113"/>
                      <a:pt x="195" y="115"/>
                      <a:pt x="188" y="119"/>
                    </a:cubicBezTo>
                    <a:cubicBezTo>
                      <a:pt x="175" y="125"/>
                      <a:pt x="165" y="137"/>
                      <a:pt x="154" y="147"/>
                    </a:cubicBezTo>
                    <a:cubicBezTo>
                      <a:pt x="116" y="183"/>
                      <a:pt x="64" y="206"/>
                      <a:pt x="11" y="208"/>
                    </a:cubicBezTo>
                    <a:close/>
                  </a:path>
                </a:pathLst>
              </a:custGeom>
              <a:solidFill>
                <a:srgbClr val="3F3D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45" name="ïṡľiḑe">
                <a:extLst>
                  <a:ext uri="{FF2B5EF4-FFF2-40B4-BE49-F238E27FC236}">
                    <a16:creationId xmlns:a16="http://schemas.microsoft.com/office/drawing/2014/main" id="{B788C608-EA19-4D3D-ACFF-D019E7F0B07B}"/>
                  </a:ext>
                </a:extLst>
              </p:cNvPr>
              <p:cNvSpPr/>
              <p:nvPr/>
            </p:nvSpPr>
            <p:spPr bwMode="auto">
              <a:xfrm>
                <a:off x="5795963" y="1731963"/>
                <a:ext cx="214313" cy="395288"/>
              </a:xfrm>
              <a:custGeom>
                <a:avLst/>
                <a:gdLst>
                  <a:gd name="T0" fmla="*/ 119 w 120"/>
                  <a:gd name="T1" fmla="*/ 164 h 221"/>
                  <a:gd name="T2" fmla="*/ 112 w 120"/>
                  <a:gd name="T3" fmla="*/ 197 h 221"/>
                  <a:gd name="T4" fmla="*/ 89 w 120"/>
                  <a:gd name="T5" fmla="*/ 219 h 221"/>
                  <a:gd name="T6" fmla="*/ 67 w 120"/>
                  <a:gd name="T7" fmla="*/ 220 h 221"/>
                  <a:gd name="T8" fmla="*/ 48 w 120"/>
                  <a:gd name="T9" fmla="*/ 213 h 221"/>
                  <a:gd name="T10" fmla="*/ 34 w 120"/>
                  <a:gd name="T11" fmla="*/ 186 h 221"/>
                  <a:gd name="T12" fmla="*/ 32 w 120"/>
                  <a:gd name="T13" fmla="*/ 155 h 221"/>
                  <a:gd name="T14" fmla="*/ 27 w 120"/>
                  <a:gd name="T15" fmla="*/ 130 h 221"/>
                  <a:gd name="T16" fmla="*/ 25 w 120"/>
                  <a:gd name="T17" fmla="*/ 122 h 221"/>
                  <a:gd name="T18" fmla="*/ 23 w 120"/>
                  <a:gd name="T19" fmla="*/ 114 h 221"/>
                  <a:gd name="T20" fmla="*/ 22 w 120"/>
                  <a:gd name="T21" fmla="*/ 106 h 221"/>
                  <a:gd name="T22" fmla="*/ 21 w 120"/>
                  <a:gd name="T23" fmla="*/ 99 h 221"/>
                  <a:gd name="T24" fmla="*/ 18 w 120"/>
                  <a:gd name="T25" fmla="*/ 80 h 221"/>
                  <a:gd name="T26" fmla="*/ 11 w 120"/>
                  <a:gd name="T27" fmla="*/ 69 h 221"/>
                  <a:gd name="T28" fmla="*/ 8 w 120"/>
                  <a:gd name="T29" fmla="*/ 64 h 221"/>
                  <a:gd name="T30" fmla="*/ 4 w 120"/>
                  <a:gd name="T31" fmla="*/ 49 h 221"/>
                  <a:gd name="T32" fmla="*/ 4 w 120"/>
                  <a:gd name="T33" fmla="*/ 46 h 221"/>
                  <a:gd name="T34" fmla="*/ 5 w 120"/>
                  <a:gd name="T35" fmla="*/ 45 h 221"/>
                  <a:gd name="T36" fmla="*/ 10 w 120"/>
                  <a:gd name="T37" fmla="*/ 41 h 221"/>
                  <a:gd name="T38" fmla="*/ 9 w 120"/>
                  <a:gd name="T39" fmla="*/ 34 h 221"/>
                  <a:gd name="T40" fmla="*/ 5 w 120"/>
                  <a:gd name="T41" fmla="*/ 25 h 221"/>
                  <a:gd name="T42" fmla="*/ 0 w 120"/>
                  <a:gd name="T43" fmla="*/ 17 h 221"/>
                  <a:gd name="T44" fmla="*/ 12 w 120"/>
                  <a:gd name="T45" fmla="*/ 7 h 221"/>
                  <a:gd name="T46" fmla="*/ 47 w 120"/>
                  <a:gd name="T47" fmla="*/ 0 h 221"/>
                  <a:gd name="T48" fmla="*/ 67 w 120"/>
                  <a:gd name="T49" fmla="*/ 10 h 221"/>
                  <a:gd name="T50" fmla="*/ 72 w 120"/>
                  <a:gd name="T51" fmla="*/ 29 h 221"/>
                  <a:gd name="T52" fmla="*/ 73 w 120"/>
                  <a:gd name="T53" fmla="*/ 32 h 221"/>
                  <a:gd name="T54" fmla="*/ 76 w 120"/>
                  <a:gd name="T55" fmla="*/ 33 h 221"/>
                  <a:gd name="T56" fmla="*/ 82 w 120"/>
                  <a:gd name="T57" fmla="*/ 34 h 221"/>
                  <a:gd name="T58" fmla="*/ 82 w 120"/>
                  <a:gd name="T59" fmla="*/ 34 h 221"/>
                  <a:gd name="T60" fmla="*/ 83 w 120"/>
                  <a:gd name="T61" fmla="*/ 33 h 221"/>
                  <a:gd name="T62" fmla="*/ 91 w 120"/>
                  <a:gd name="T63" fmla="*/ 30 h 221"/>
                  <a:gd name="T64" fmla="*/ 96 w 120"/>
                  <a:gd name="T65" fmla="*/ 29 h 221"/>
                  <a:gd name="T66" fmla="*/ 96 w 120"/>
                  <a:gd name="T67" fmla="*/ 29 h 221"/>
                  <a:gd name="T68" fmla="*/ 108 w 120"/>
                  <a:gd name="T69" fmla="*/ 90 h 221"/>
                  <a:gd name="T70" fmla="*/ 115 w 120"/>
                  <a:gd name="T71" fmla="*/ 121 h 221"/>
                  <a:gd name="T72" fmla="*/ 115 w 120"/>
                  <a:gd name="T73" fmla="*/ 122 h 221"/>
                  <a:gd name="T74" fmla="*/ 115 w 120"/>
                  <a:gd name="T75" fmla="*/ 132 h 221"/>
                  <a:gd name="T76" fmla="*/ 116 w 120"/>
                  <a:gd name="T77" fmla="*/ 137 h 221"/>
                  <a:gd name="T78" fmla="*/ 118 w 120"/>
                  <a:gd name="T79" fmla="*/ 144 h 221"/>
                  <a:gd name="T80" fmla="*/ 118 w 120"/>
                  <a:gd name="T81" fmla="*/ 144 h 221"/>
                  <a:gd name="T82" fmla="*/ 118 w 120"/>
                  <a:gd name="T83" fmla="*/ 146 h 221"/>
                  <a:gd name="T84" fmla="*/ 119 w 120"/>
                  <a:gd name="T85" fmla="*/ 148 h 221"/>
                  <a:gd name="T86" fmla="*/ 119 w 120"/>
                  <a:gd name="T87" fmla="*/ 148 h 221"/>
                  <a:gd name="T88" fmla="*/ 119 w 120"/>
                  <a:gd name="T89" fmla="*/ 164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0" h="221">
                    <a:moveTo>
                      <a:pt x="119" y="164"/>
                    </a:moveTo>
                    <a:cubicBezTo>
                      <a:pt x="119" y="175"/>
                      <a:pt x="117" y="186"/>
                      <a:pt x="112" y="197"/>
                    </a:cubicBezTo>
                    <a:cubicBezTo>
                      <a:pt x="108" y="207"/>
                      <a:pt x="100" y="215"/>
                      <a:pt x="89" y="219"/>
                    </a:cubicBezTo>
                    <a:cubicBezTo>
                      <a:pt x="82" y="221"/>
                      <a:pt x="74" y="221"/>
                      <a:pt x="67" y="220"/>
                    </a:cubicBezTo>
                    <a:cubicBezTo>
                      <a:pt x="60" y="219"/>
                      <a:pt x="54" y="217"/>
                      <a:pt x="48" y="213"/>
                    </a:cubicBezTo>
                    <a:cubicBezTo>
                      <a:pt x="40" y="207"/>
                      <a:pt x="35" y="197"/>
                      <a:pt x="34" y="186"/>
                    </a:cubicBezTo>
                    <a:cubicBezTo>
                      <a:pt x="32" y="176"/>
                      <a:pt x="33" y="165"/>
                      <a:pt x="32" y="155"/>
                    </a:cubicBezTo>
                    <a:cubicBezTo>
                      <a:pt x="31" y="147"/>
                      <a:pt x="29" y="138"/>
                      <a:pt x="27" y="130"/>
                    </a:cubicBezTo>
                    <a:cubicBezTo>
                      <a:pt x="27" y="127"/>
                      <a:pt x="26" y="124"/>
                      <a:pt x="25" y="122"/>
                    </a:cubicBezTo>
                    <a:cubicBezTo>
                      <a:pt x="25" y="119"/>
                      <a:pt x="24" y="116"/>
                      <a:pt x="23" y="114"/>
                    </a:cubicBezTo>
                    <a:cubicBezTo>
                      <a:pt x="23" y="111"/>
                      <a:pt x="22" y="108"/>
                      <a:pt x="22" y="106"/>
                    </a:cubicBezTo>
                    <a:cubicBezTo>
                      <a:pt x="21" y="104"/>
                      <a:pt x="21" y="102"/>
                      <a:pt x="21" y="99"/>
                    </a:cubicBezTo>
                    <a:cubicBezTo>
                      <a:pt x="21" y="93"/>
                      <a:pt x="19" y="86"/>
                      <a:pt x="18" y="80"/>
                    </a:cubicBezTo>
                    <a:cubicBezTo>
                      <a:pt x="16" y="76"/>
                      <a:pt x="13" y="72"/>
                      <a:pt x="11" y="69"/>
                    </a:cubicBezTo>
                    <a:cubicBezTo>
                      <a:pt x="10" y="67"/>
                      <a:pt x="9" y="65"/>
                      <a:pt x="8" y="64"/>
                    </a:cubicBezTo>
                    <a:cubicBezTo>
                      <a:pt x="5" y="59"/>
                      <a:pt x="3" y="54"/>
                      <a:pt x="4" y="49"/>
                    </a:cubicBezTo>
                    <a:cubicBezTo>
                      <a:pt x="4" y="48"/>
                      <a:pt x="4" y="47"/>
                      <a:pt x="4" y="46"/>
                    </a:cubicBezTo>
                    <a:cubicBezTo>
                      <a:pt x="5" y="45"/>
                      <a:pt x="5" y="45"/>
                      <a:pt x="5" y="45"/>
                    </a:cubicBezTo>
                    <a:cubicBezTo>
                      <a:pt x="7" y="45"/>
                      <a:pt x="9" y="43"/>
                      <a:pt x="10" y="41"/>
                    </a:cubicBezTo>
                    <a:cubicBezTo>
                      <a:pt x="10" y="38"/>
                      <a:pt x="10" y="36"/>
                      <a:pt x="9" y="34"/>
                    </a:cubicBezTo>
                    <a:cubicBezTo>
                      <a:pt x="8" y="31"/>
                      <a:pt x="7" y="27"/>
                      <a:pt x="5" y="25"/>
                    </a:cubicBezTo>
                    <a:cubicBezTo>
                      <a:pt x="4" y="23"/>
                      <a:pt x="0" y="19"/>
                      <a:pt x="0" y="17"/>
                    </a:cubicBezTo>
                    <a:cubicBezTo>
                      <a:pt x="0" y="13"/>
                      <a:pt x="9" y="9"/>
                      <a:pt x="12" y="7"/>
                    </a:cubicBezTo>
                    <a:cubicBezTo>
                      <a:pt x="23" y="2"/>
                      <a:pt x="35" y="0"/>
                      <a:pt x="47" y="0"/>
                    </a:cubicBezTo>
                    <a:cubicBezTo>
                      <a:pt x="54" y="1"/>
                      <a:pt x="63" y="3"/>
                      <a:pt x="67" y="10"/>
                    </a:cubicBezTo>
                    <a:cubicBezTo>
                      <a:pt x="71" y="15"/>
                      <a:pt x="70" y="23"/>
                      <a:pt x="72" y="29"/>
                    </a:cubicBezTo>
                    <a:cubicBezTo>
                      <a:pt x="72" y="30"/>
                      <a:pt x="72" y="31"/>
                      <a:pt x="73" y="32"/>
                    </a:cubicBezTo>
                    <a:cubicBezTo>
                      <a:pt x="74" y="33"/>
                      <a:pt x="75" y="33"/>
                      <a:pt x="76" y="33"/>
                    </a:cubicBezTo>
                    <a:cubicBezTo>
                      <a:pt x="78" y="34"/>
                      <a:pt x="80" y="34"/>
                      <a:pt x="82" y="34"/>
                    </a:cubicBezTo>
                    <a:cubicBezTo>
                      <a:pt x="82" y="34"/>
                      <a:pt x="82" y="34"/>
                      <a:pt x="82" y="34"/>
                    </a:cubicBezTo>
                    <a:cubicBezTo>
                      <a:pt x="82" y="34"/>
                      <a:pt x="83" y="34"/>
                      <a:pt x="83" y="33"/>
                    </a:cubicBezTo>
                    <a:cubicBezTo>
                      <a:pt x="86" y="33"/>
                      <a:pt x="89" y="32"/>
                      <a:pt x="91" y="30"/>
                    </a:cubicBezTo>
                    <a:cubicBezTo>
                      <a:pt x="93" y="30"/>
                      <a:pt x="94" y="29"/>
                      <a:pt x="96" y="29"/>
                    </a:cubicBezTo>
                    <a:cubicBezTo>
                      <a:pt x="96" y="29"/>
                      <a:pt x="96" y="29"/>
                      <a:pt x="96" y="29"/>
                    </a:cubicBezTo>
                    <a:cubicBezTo>
                      <a:pt x="102" y="49"/>
                      <a:pt x="103" y="70"/>
                      <a:pt x="108" y="90"/>
                    </a:cubicBezTo>
                    <a:cubicBezTo>
                      <a:pt x="111" y="101"/>
                      <a:pt x="115" y="110"/>
                      <a:pt x="115" y="121"/>
                    </a:cubicBezTo>
                    <a:cubicBezTo>
                      <a:pt x="115" y="121"/>
                      <a:pt x="115" y="122"/>
                      <a:pt x="115" y="122"/>
                    </a:cubicBezTo>
                    <a:cubicBezTo>
                      <a:pt x="115" y="126"/>
                      <a:pt x="115" y="129"/>
                      <a:pt x="115" y="132"/>
                    </a:cubicBezTo>
                    <a:cubicBezTo>
                      <a:pt x="115" y="134"/>
                      <a:pt x="115" y="135"/>
                      <a:pt x="116" y="137"/>
                    </a:cubicBezTo>
                    <a:cubicBezTo>
                      <a:pt x="116" y="139"/>
                      <a:pt x="117" y="141"/>
                      <a:pt x="118" y="144"/>
                    </a:cubicBezTo>
                    <a:cubicBezTo>
                      <a:pt x="118" y="144"/>
                      <a:pt x="118" y="144"/>
                      <a:pt x="118" y="144"/>
                    </a:cubicBezTo>
                    <a:cubicBezTo>
                      <a:pt x="118" y="145"/>
                      <a:pt x="118" y="145"/>
                      <a:pt x="118" y="146"/>
                    </a:cubicBezTo>
                    <a:cubicBezTo>
                      <a:pt x="119" y="147"/>
                      <a:pt x="119" y="147"/>
                      <a:pt x="119" y="148"/>
                    </a:cubicBezTo>
                    <a:cubicBezTo>
                      <a:pt x="119" y="148"/>
                      <a:pt x="119" y="148"/>
                      <a:pt x="119" y="148"/>
                    </a:cubicBezTo>
                    <a:cubicBezTo>
                      <a:pt x="120" y="153"/>
                      <a:pt x="120" y="159"/>
                      <a:pt x="119" y="164"/>
                    </a:cubicBezTo>
                    <a:close/>
                  </a:path>
                </a:pathLst>
              </a:custGeom>
              <a:solidFill>
                <a:srgbClr val="FBBEB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46" name="ïṩļîḓé">
                <a:extLst>
                  <a:ext uri="{FF2B5EF4-FFF2-40B4-BE49-F238E27FC236}">
                    <a16:creationId xmlns:a16="http://schemas.microsoft.com/office/drawing/2014/main" id="{1075FFCD-05B6-457D-ADA9-4D5AED2C1D7A}"/>
                  </a:ext>
                </a:extLst>
              </p:cNvPr>
              <p:cNvSpPr/>
              <p:nvPr/>
            </p:nvSpPr>
            <p:spPr bwMode="auto">
              <a:xfrm>
                <a:off x="5719763" y="1528763"/>
                <a:ext cx="265113" cy="263525"/>
              </a:xfrm>
              <a:prstGeom prst="ellipse">
                <a:avLst/>
              </a:prstGeom>
              <a:solidFill>
                <a:srgbClr val="FBBEB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47" name="ïşḷïḍê">
                <a:extLst>
                  <a:ext uri="{FF2B5EF4-FFF2-40B4-BE49-F238E27FC236}">
                    <a16:creationId xmlns:a16="http://schemas.microsoft.com/office/drawing/2014/main" id="{36E9A3C9-0909-46A1-99E3-385521D9CCA9}"/>
                  </a:ext>
                </a:extLst>
              </p:cNvPr>
              <p:cNvSpPr/>
              <p:nvPr/>
            </p:nvSpPr>
            <p:spPr bwMode="auto">
              <a:xfrm>
                <a:off x="5924550" y="1782763"/>
                <a:ext cx="784225" cy="601663"/>
              </a:xfrm>
              <a:custGeom>
                <a:avLst/>
                <a:gdLst>
                  <a:gd name="T0" fmla="*/ 430 w 438"/>
                  <a:gd name="T1" fmla="*/ 337 h 337"/>
                  <a:gd name="T2" fmla="*/ 409 w 438"/>
                  <a:gd name="T3" fmla="*/ 280 h 337"/>
                  <a:gd name="T4" fmla="*/ 415 w 438"/>
                  <a:gd name="T5" fmla="*/ 315 h 337"/>
                  <a:gd name="T6" fmla="*/ 402 w 438"/>
                  <a:gd name="T7" fmla="*/ 310 h 337"/>
                  <a:gd name="T8" fmla="*/ 395 w 438"/>
                  <a:gd name="T9" fmla="*/ 297 h 337"/>
                  <a:gd name="T10" fmla="*/ 362 w 438"/>
                  <a:gd name="T11" fmla="*/ 238 h 337"/>
                  <a:gd name="T12" fmla="*/ 226 w 438"/>
                  <a:gd name="T13" fmla="*/ 192 h 337"/>
                  <a:gd name="T14" fmla="*/ 105 w 438"/>
                  <a:gd name="T15" fmla="*/ 118 h 337"/>
                  <a:gd name="T16" fmla="*/ 83 w 438"/>
                  <a:gd name="T17" fmla="*/ 107 h 337"/>
                  <a:gd name="T18" fmla="*/ 43 w 438"/>
                  <a:gd name="T19" fmla="*/ 93 h 337"/>
                  <a:gd name="T20" fmla="*/ 41 w 438"/>
                  <a:gd name="T21" fmla="*/ 92 h 337"/>
                  <a:gd name="T22" fmla="*/ 33 w 438"/>
                  <a:gd name="T23" fmla="*/ 86 h 337"/>
                  <a:gd name="T24" fmla="*/ 29 w 438"/>
                  <a:gd name="T25" fmla="*/ 83 h 337"/>
                  <a:gd name="T26" fmla="*/ 15 w 438"/>
                  <a:gd name="T27" fmla="*/ 59 h 337"/>
                  <a:gd name="T28" fmla="*/ 0 w 438"/>
                  <a:gd name="T29" fmla="*/ 13 h 337"/>
                  <a:gd name="T30" fmla="*/ 10 w 438"/>
                  <a:gd name="T31" fmla="*/ 6 h 337"/>
                  <a:gd name="T32" fmla="*/ 10 w 438"/>
                  <a:gd name="T33" fmla="*/ 6 h 337"/>
                  <a:gd name="T34" fmla="*/ 11 w 438"/>
                  <a:gd name="T35" fmla="*/ 5 h 337"/>
                  <a:gd name="T36" fmla="*/ 19 w 438"/>
                  <a:gd name="T37" fmla="*/ 2 h 337"/>
                  <a:gd name="T38" fmla="*/ 24 w 438"/>
                  <a:gd name="T39" fmla="*/ 1 h 337"/>
                  <a:gd name="T40" fmla="*/ 24 w 438"/>
                  <a:gd name="T41" fmla="*/ 1 h 337"/>
                  <a:gd name="T42" fmla="*/ 46 w 438"/>
                  <a:gd name="T43" fmla="*/ 3 h 337"/>
                  <a:gd name="T44" fmla="*/ 74 w 438"/>
                  <a:gd name="T45" fmla="*/ 20 h 337"/>
                  <a:gd name="T46" fmla="*/ 114 w 438"/>
                  <a:gd name="T47" fmla="*/ 52 h 337"/>
                  <a:gd name="T48" fmla="*/ 136 w 438"/>
                  <a:gd name="T49" fmla="*/ 73 h 337"/>
                  <a:gd name="T50" fmla="*/ 156 w 438"/>
                  <a:gd name="T51" fmla="*/ 86 h 337"/>
                  <a:gd name="T52" fmla="*/ 281 w 438"/>
                  <a:gd name="T53" fmla="*/ 161 h 337"/>
                  <a:gd name="T54" fmla="*/ 324 w 438"/>
                  <a:gd name="T55" fmla="*/ 186 h 337"/>
                  <a:gd name="T56" fmla="*/ 385 w 438"/>
                  <a:gd name="T57" fmla="*/ 229 h 337"/>
                  <a:gd name="T58" fmla="*/ 421 w 438"/>
                  <a:gd name="T59" fmla="*/ 255 h 337"/>
                  <a:gd name="T60" fmla="*/ 431 w 438"/>
                  <a:gd name="T61" fmla="*/ 265 h 337"/>
                  <a:gd name="T62" fmla="*/ 435 w 438"/>
                  <a:gd name="T63" fmla="*/ 278 h 337"/>
                  <a:gd name="T64" fmla="*/ 430 w 438"/>
                  <a:gd name="T65" fmla="*/ 337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38" h="337">
                    <a:moveTo>
                      <a:pt x="430" y="337"/>
                    </a:moveTo>
                    <a:cubicBezTo>
                      <a:pt x="428" y="316"/>
                      <a:pt x="421" y="297"/>
                      <a:pt x="409" y="280"/>
                    </a:cubicBezTo>
                    <a:cubicBezTo>
                      <a:pt x="411" y="292"/>
                      <a:pt x="413" y="303"/>
                      <a:pt x="415" y="315"/>
                    </a:cubicBezTo>
                    <a:cubicBezTo>
                      <a:pt x="410" y="316"/>
                      <a:pt x="405" y="314"/>
                      <a:pt x="402" y="310"/>
                    </a:cubicBezTo>
                    <a:cubicBezTo>
                      <a:pt x="399" y="307"/>
                      <a:pt x="396" y="302"/>
                      <a:pt x="395" y="297"/>
                    </a:cubicBezTo>
                    <a:cubicBezTo>
                      <a:pt x="386" y="276"/>
                      <a:pt x="375" y="257"/>
                      <a:pt x="362" y="238"/>
                    </a:cubicBezTo>
                    <a:cubicBezTo>
                      <a:pt x="315" y="234"/>
                      <a:pt x="268" y="215"/>
                      <a:pt x="226" y="192"/>
                    </a:cubicBezTo>
                    <a:cubicBezTo>
                      <a:pt x="185" y="169"/>
                      <a:pt x="146" y="142"/>
                      <a:pt x="105" y="118"/>
                    </a:cubicBezTo>
                    <a:cubicBezTo>
                      <a:pt x="98" y="114"/>
                      <a:pt x="90" y="110"/>
                      <a:pt x="83" y="107"/>
                    </a:cubicBezTo>
                    <a:cubicBezTo>
                      <a:pt x="70" y="102"/>
                      <a:pt x="55" y="99"/>
                      <a:pt x="43" y="93"/>
                    </a:cubicBezTo>
                    <a:cubicBezTo>
                      <a:pt x="42" y="92"/>
                      <a:pt x="42" y="92"/>
                      <a:pt x="41" y="92"/>
                    </a:cubicBezTo>
                    <a:cubicBezTo>
                      <a:pt x="38" y="90"/>
                      <a:pt x="35" y="88"/>
                      <a:pt x="33" y="86"/>
                    </a:cubicBezTo>
                    <a:cubicBezTo>
                      <a:pt x="32" y="85"/>
                      <a:pt x="30" y="84"/>
                      <a:pt x="29" y="83"/>
                    </a:cubicBezTo>
                    <a:cubicBezTo>
                      <a:pt x="23" y="76"/>
                      <a:pt x="18" y="68"/>
                      <a:pt x="15" y="59"/>
                    </a:cubicBezTo>
                    <a:cubicBezTo>
                      <a:pt x="8" y="45"/>
                      <a:pt x="6" y="27"/>
                      <a:pt x="0" y="13"/>
                    </a:cubicBezTo>
                    <a:cubicBezTo>
                      <a:pt x="3" y="10"/>
                      <a:pt x="6" y="8"/>
                      <a:pt x="10" y="6"/>
                    </a:cubicBezTo>
                    <a:cubicBezTo>
                      <a:pt x="10" y="6"/>
                      <a:pt x="10" y="6"/>
                      <a:pt x="10" y="6"/>
                    </a:cubicBezTo>
                    <a:cubicBezTo>
                      <a:pt x="10" y="5"/>
                      <a:pt x="11" y="5"/>
                      <a:pt x="11" y="5"/>
                    </a:cubicBezTo>
                    <a:cubicBezTo>
                      <a:pt x="14" y="4"/>
                      <a:pt x="16" y="3"/>
                      <a:pt x="19" y="2"/>
                    </a:cubicBezTo>
                    <a:cubicBezTo>
                      <a:pt x="21" y="2"/>
                      <a:pt x="22" y="1"/>
                      <a:pt x="24" y="1"/>
                    </a:cubicBezTo>
                    <a:cubicBezTo>
                      <a:pt x="24" y="1"/>
                      <a:pt x="24" y="1"/>
                      <a:pt x="24" y="1"/>
                    </a:cubicBezTo>
                    <a:cubicBezTo>
                      <a:pt x="32" y="0"/>
                      <a:pt x="39" y="0"/>
                      <a:pt x="46" y="3"/>
                    </a:cubicBezTo>
                    <a:cubicBezTo>
                      <a:pt x="56" y="6"/>
                      <a:pt x="65" y="13"/>
                      <a:pt x="74" y="20"/>
                    </a:cubicBezTo>
                    <a:cubicBezTo>
                      <a:pt x="88" y="30"/>
                      <a:pt x="102" y="40"/>
                      <a:pt x="114" y="52"/>
                    </a:cubicBezTo>
                    <a:cubicBezTo>
                      <a:pt x="122" y="59"/>
                      <a:pt x="128" y="66"/>
                      <a:pt x="136" y="73"/>
                    </a:cubicBezTo>
                    <a:cubicBezTo>
                      <a:pt x="142" y="78"/>
                      <a:pt x="149" y="82"/>
                      <a:pt x="156" y="86"/>
                    </a:cubicBezTo>
                    <a:cubicBezTo>
                      <a:pt x="198" y="111"/>
                      <a:pt x="240" y="136"/>
                      <a:pt x="281" y="161"/>
                    </a:cubicBezTo>
                    <a:cubicBezTo>
                      <a:pt x="296" y="169"/>
                      <a:pt x="310" y="177"/>
                      <a:pt x="324" y="186"/>
                    </a:cubicBezTo>
                    <a:cubicBezTo>
                      <a:pt x="344" y="200"/>
                      <a:pt x="365" y="215"/>
                      <a:pt x="385" y="229"/>
                    </a:cubicBezTo>
                    <a:cubicBezTo>
                      <a:pt x="397" y="238"/>
                      <a:pt x="409" y="247"/>
                      <a:pt x="421" y="255"/>
                    </a:cubicBezTo>
                    <a:cubicBezTo>
                      <a:pt x="425" y="258"/>
                      <a:pt x="428" y="261"/>
                      <a:pt x="431" y="265"/>
                    </a:cubicBezTo>
                    <a:cubicBezTo>
                      <a:pt x="433" y="269"/>
                      <a:pt x="435" y="273"/>
                      <a:pt x="435" y="278"/>
                    </a:cubicBezTo>
                    <a:cubicBezTo>
                      <a:pt x="438" y="298"/>
                      <a:pt x="437" y="318"/>
                      <a:pt x="430" y="337"/>
                    </a:cubicBezTo>
                    <a:close/>
                  </a:path>
                </a:pathLst>
              </a:custGeom>
              <a:solidFill>
                <a:srgbClr val="FBBEB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48" name="iśľïḋê">
                <a:extLst>
                  <a:ext uri="{FF2B5EF4-FFF2-40B4-BE49-F238E27FC236}">
                    <a16:creationId xmlns:a16="http://schemas.microsoft.com/office/drawing/2014/main" id="{6FA987FE-F45D-4CCF-81F8-75C4C7FB926B}"/>
                  </a:ext>
                </a:extLst>
              </p:cNvPr>
              <p:cNvSpPr/>
              <p:nvPr/>
            </p:nvSpPr>
            <p:spPr bwMode="auto">
              <a:xfrm>
                <a:off x="5621338" y="1784351"/>
                <a:ext cx="428625" cy="738188"/>
              </a:xfrm>
              <a:custGeom>
                <a:avLst/>
                <a:gdLst>
                  <a:gd name="T0" fmla="*/ 236 w 240"/>
                  <a:gd name="T1" fmla="*/ 191 h 413"/>
                  <a:gd name="T2" fmla="*/ 196 w 240"/>
                  <a:gd name="T3" fmla="*/ 247 h 413"/>
                  <a:gd name="T4" fmla="*/ 193 w 240"/>
                  <a:gd name="T5" fmla="*/ 328 h 413"/>
                  <a:gd name="T6" fmla="*/ 163 w 240"/>
                  <a:gd name="T7" fmla="*/ 354 h 413"/>
                  <a:gd name="T8" fmla="*/ 145 w 240"/>
                  <a:gd name="T9" fmla="*/ 368 h 413"/>
                  <a:gd name="T10" fmla="*/ 118 w 240"/>
                  <a:gd name="T11" fmla="*/ 384 h 413"/>
                  <a:gd name="T12" fmla="*/ 91 w 240"/>
                  <a:gd name="T13" fmla="*/ 398 h 413"/>
                  <a:gd name="T14" fmla="*/ 65 w 240"/>
                  <a:gd name="T15" fmla="*/ 409 h 413"/>
                  <a:gd name="T16" fmla="*/ 11 w 240"/>
                  <a:gd name="T17" fmla="*/ 405 h 413"/>
                  <a:gd name="T18" fmla="*/ 5 w 240"/>
                  <a:gd name="T19" fmla="*/ 403 h 413"/>
                  <a:gd name="T20" fmla="*/ 2 w 240"/>
                  <a:gd name="T21" fmla="*/ 400 h 413"/>
                  <a:gd name="T22" fmla="*/ 0 w 240"/>
                  <a:gd name="T23" fmla="*/ 390 h 413"/>
                  <a:gd name="T24" fmla="*/ 16 w 240"/>
                  <a:gd name="T25" fmla="*/ 303 h 413"/>
                  <a:gd name="T26" fmla="*/ 32 w 240"/>
                  <a:gd name="T27" fmla="*/ 253 h 413"/>
                  <a:gd name="T28" fmla="*/ 54 w 240"/>
                  <a:gd name="T29" fmla="*/ 212 h 413"/>
                  <a:gd name="T30" fmla="*/ 85 w 240"/>
                  <a:gd name="T31" fmla="*/ 166 h 413"/>
                  <a:gd name="T32" fmla="*/ 100 w 240"/>
                  <a:gd name="T33" fmla="*/ 147 h 413"/>
                  <a:gd name="T34" fmla="*/ 104 w 240"/>
                  <a:gd name="T35" fmla="*/ 114 h 413"/>
                  <a:gd name="T36" fmla="*/ 110 w 240"/>
                  <a:gd name="T37" fmla="*/ 90 h 413"/>
                  <a:gd name="T38" fmla="*/ 110 w 240"/>
                  <a:gd name="T39" fmla="*/ 90 h 413"/>
                  <a:gd name="T40" fmla="*/ 117 w 240"/>
                  <a:gd name="T41" fmla="*/ 79 h 413"/>
                  <a:gd name="T42" fmla="*/ 121 w 240"/>
                  <a:gd name="T43" fmla="*/ 87 h 413"/>
                  <a:gd name="T44" fmla="*/ 123 w 240"/>
                  <a:gd name="T45" fmla="*/ 93 h 413"/>
                  <a:gd name="T46" fmla="*/ 126 w 240"/>
                  <a:gd name="T47" fmla="*/ 100 h 413"/>
                  <a:gd name="T48" fmla="*/ 135 w 240"/>
                  <a:gd name="T49" fmla="*/ 120 h 413"/>
                  <a:gd name="T50" fmla="*/ 148 w 240"/>
                  <a:gd name="T51" fmla="*/ 144 h 413"/>
                  <a:gd name="T52" fmla="*/ 185 w 240"/>
                  <a:gd name="T53" fmla="*/ 150 h 413"/>
                  <a:gd name="T54" fmla="*/ 193 w 240"/>
                  <a:gd name="T55" fmla="*/ 141 h 413"/>
                  <a:gd name="T56" fmla="*/ 202 w 240"/>
                  <a:gd name="T57" fmla="*/ 117 h 413"/>
                  <a:gd name="T58" fmla="*/ 203 w 240"/>
                  <a:gd name="T59" fmla="*/ 85 h 413"/>
                  <a:gd name="T60" fmla="*/ 185 w 240"/>
                  <a:gd name="T61" fmla="*/ 26 h 413"/>
                  <a:gd name="T62" fmla="*/ 181 w 240"/>
                  <a:gd name="T63" fmla="*/ 7 h 413"/>
                  <a:gd name="T64" fmla="*/ 181 w 240"/>
                  <a:gd name="T65" fmla="*/ 4 h 413"/>
                  <a:gd name="T66" fmla="*/ 181 w 240"/>
                  <a:gd name="T67" fmla="*/ 4 h 413"/>
                  <a:gd name="T68" fmla="*/ 189 w 240"/>
                  <a:gd name="T69" fmla="*/ 1 h 413"/>
                  <a:gd name="T70" fmla="*/ 194 w 240"/>
                  <a:gd name="T71" fmla="*/ 0 h 413"/>
                  <a:gd name="T72" fmla="*/ 210 w 240"/>
                  <a:gd name="T73" fmla="*/ 88 h 413"/>
                  <a:gd name="T74" fmla="*/ 211 w 240"/>
                  <a:gd name="T75" fmla="*/ 91 h 413"/>
                  <a:gd name="T76" fmla="*/ 213 w 240"/>
                  <a:gd name="T77" fmla="*/ 103 h 413"/>
                  <a:gd name="T78" fmla="*/ 216 w 240"/>
                  <a:gd name="T79" fmla="*/ 115 h 413"/>
                  <a:gd name="T80" fmla="*/ 216 w 240"/>
                  <a:gd name="T81" fmla="*/ 115 h 413"/>
                  <a:gd name="T82" fmla="*/ 217 w 240"/>
                  <a:gd name="T83" fmla="*/ 119 h 413"/>
                  <a:gd name="T84" fmla="*/ 217 w 240"/>
                  <a:gd name="T85" fmla="*/ 119 h 413"/>
                  <a:gd name="T86" fmla="*/ 220 w 240"/>
                  <a:gd name="T87" fmla="*/ 129 h 413"/>
                  <a:gd name="T88" fmla="*/ 236 w 240"/>
                  <a:gd name="T89" fmla="*/ 191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0" h="413">
                    <a:moveTo>
                      <a:pt x="236" y="191"/>
                    </a:moveTo>
                    <a:cubicBezTo>
                      <a:pt x="231" y="214"/>
                      <a:pt x="208" y="227"/>
                      <a:pt x="196" y="247"/>
                    </a:cubicBezTo>
                    <a:cubicBezTo>
                      <a:pt x="181" y="272"/>
                      <a:pt x="187" y="300"/>
                      <a:pt x="193" y="328"/>
                    </a:cubicBezTo>
                    <a:cubicBezTo>
                      <a:pt x="183" y="337"/>
                      <a:pt x="173" y="346"/>
                      <a:pt x="163" y="354"/>
                    </a:cubicBezTo>
                    <a:cubicBezTo>
                      <a:pt x="157" y="359"/>
                      <a:pt x="151" y="364"/>
                      <a:pt x="145" y="368"/>
                    </a:cubicBezTo>
                    <a:cubicBezTo>
                      <a:pt x="137" y="374"/>
                      <a:pt x="127" y="379"/>
                      <a:pt x="118" y="384"/>
                    </a:cubicBezTo>
                    <a:cubicBezTo>
                      <a:pt x="109" y="389"/>
                      <a:pt x="100" y="393"/>
                      <a:pt x="91" y="398"/>
                    </a:cubicBezTo>
                    <a:cubicBezTo>
                      <a:pt x="83" y="402"/>
                      <a:pt x="74" y="406"/>
                      <a:pt x="65" y="409"/>
                    </a:cubicBezTo>
                    <a:cubicBezTo>
                      <a:pt x="47" y="413"/>
                      <a:pt x="28" y="410"/>
                      <a:pt x="11" y="405"/>
                    </a:cubicBezTo>
                    <a:cubicBezTo>
                      <a:pt x="9" y="404"/>
                      <a:pt x="7" y="404"/>
                      <a:pt x="5" y="403"/>
                    </a:cubicBezTo>
                    <a:cubicBezTo>
                      <a:pt x="4" y="402"/>
                      <a:pt x="3" y="401"/>
                      <a:pt x="2" y="400"/>
                    </a:cubicBezTo>
                    <a:cubicBezTo>
                      <a:pt x="0" y="397"/>
                      <a:pt x="0" y="393"/>
                      <a:pt x="0" y="390"/>
                    </a:cubicBezTo>
                    <a:cubicBezTo>
                      <a:pt x="2" y="361"/>
                      <a:pt x="9" y="332"/>
                      <a:pt x="16" y="303"/>
                    </a:cubicBezTo>
                    <a:cubicBezTo>
                      <a:pt x="20" y="286"/>
                      <a:pt x="25" y="269"/>
                      <a:pt x="32" y="253"/>
                    </a:cubicBezTo>
                    <a:cubicBezTo>
                      <a:pt x="38" y="239"/>
                      <a:pt x="45" y="225"/>
                      <a:pt x="54" y="212"/>
                    </a:cubicBezTo>
                    <a:cubicBezTo>
                      <a:pt x="63" y="196"/>
                      <a:pt x="73" y="180"/>
                      <a:pt x="85" y="166"/>
                    </a:cubicBezTo>
                    <a:cubicBezTo>
                      <a:pt x="91" y="161"/>
                      <a:pt x="96" y="154"/>
                      <a:pt x="100" y="147"/>
                    </a:cubicBezTo>
                    <a:cubicBezTo>
                      <a:pt x="104" y="137"/>
                      <a:pt x="103" y="125"/>
                      <a:pt x="104" y="114"/>
                    </a:cubicBezTo>
                    <a:cubicBezTo>
                      <a:pt x="104" y="106"/>
                      <a:pt x="107" y="98"/>
                      <a:pt x="110" y="90"/>
                    </a:cubicBezTo>
                    <a:cubicBezTo>
                      <a:pt x="110" y="90"/>
                      <a:pt x="110" y="90"/>
                      <a:pt x="110" y="90"/>
                    </a:cubicBezTo>
                    <a:cubicBezTo>
                      <a:pt x="112" y="86"/>
                      <a:pt x="114" y="82"/>
                      <a:pt x="117" y="79"/>
                    </a:cubicBezTo>
                    <a:cubicBezTo>
                      <a:pt x="118" y="82"/>
                      <a:pt x="120" y="84"/>
                      <a:pt x="121" y="87"/>
                    </a:cubicBezTo>
                    <a:cubicBezTo>
                      <a:pt x="122" y="89"/>
                      <a:pt x="122" y="91"/>
                      <a:pt x="123" y="93"/>
                    </a:cubicBezTo>
                    <a:cubicBezTo>
                      <a:pt x="124" y="95"/>
                      <a:pt x="125" y="98"/>
                      <a:pt x="126" y="100"/>
                    </a:cubicBezTo>
                    <a:cubicBezTo>
                      <a:pt x="129" y="107"/>
                      <a:pt x="132" y="114"/>
                      <a:pt x="135" y="120"/>
                    </a:cubicBezTo>
                    <a:cubicBezTo>
                      <a:pt x="138" y="129"/>
                      <a:pt x="143" y="137"/>
                      <a:pt x="148" y="144"/>
                    </a:cubicBezTo>
                    <a:cubicBezTo>
                      <a:pt x="157" y="156"/>
                      <a:pt x="173" y="159"/>
                      <a:pt x="185" y="150"/>
                    </a:cubicBezTo>
                    <a:cubicBezTo>
                      <a:pt x="188" y="148"/>
                      <a:pt x="191" y="145"/>
                      <a:pt x="193" y="141"/>
                    </a:cubicBezTo>
                    <a:cubicBezTo>
                      <a:pt x="197" y="133"/>
                      <a:pt x="200" y="125"/>
                      <a:pt x="202" y="117"/>
                    </a:cubicBezTo>
                    <a:cubicBezTo>
                      <a:pt x="204" y="106"/>
                      <a:pt x="205" y="96"/>
                      <a:pt x="203" y="85"/>
                    </a:cubicBezTo>
                    <a:cubicBezTo>
                      <a:pt x="200" y="65"/>
                      <a:pt x="191" y="45"/>
                      <a:pt x="185" y="26"/>
                    </a:cubicBezTo>
                    <a:cubicBezTo>
                      <a:pt x="183" y="20"/>
                      <a:pt x="181" y="13"/>
                      <a:pt x="181" y="7"/>
                    </a:cubicBezTo>
                    <a:cubicBezTo>
                      <a:pt x="181" y="6"/>
                      <a:pt x="181" y="5"/>
                      <a:pt x="181" y="4"/>
                    </a:cubicBezTo>
                    <a:cubicBezTo>
                      <a:pt x="181" y="4"/>
                      <a:pt x="181" y="4"/>
                      <a:pt x="181" y="4"/>
                    </a:cubicBezTo>
                    <a:cubicBezTo>
                      <a:pt x="184" y="3"/>
                      <a:pt x="186" y="2"/>
                      <a:pt x="189" y="1"/>
                    </a:cubicBezTo>
                    <a:cubicBezTo>
                      <a:pt x="191" y="1"/>
                      <a:pt x="192" y="0"/>
                      <a:pt x="194" y="0"/>
                    </a:cubicBezTo>
                    <a:cubicBezTo>
                      <a:pt x="199" y="29"/>
                      <a:pt x="205" y="59"/>
                      <a:pt x="210" y="88"/>
                    </a:cubicBezTo>
                    <a:cubicBezTo>
                      <a:pt x="210" y="89"/>
                      <a:pt x="211" y="90"/>
                      <a:pt x="211" y="91"/>
                    </a:cubicBezTo>
                    <a:cubicBezTo>
                      <a:pt x="212" y="95"/>
                      <a:pt x="212" y="99"/>
                      <a:pt x="213" y="103"/>
                    </a:cubicBezTo>
                    <a:cubicBezTo>
                      <a:pt x="214" y="107"/>
                      <a:pt x="215" y="111"/>
                      <a:pt x="216" y="115"/>
                    </a:cubicBezTo>
                    <a:cubicBezTo>
                      <a:pt x="216" y="115"/>
                      <a:pt x="216" y="115"/>
                      <a:pt x="216" y="115"/>
                    </a:cubicBezTo>
                    <a:cubicBezTo>
                      <a:pt x="216" y="116"/>
                      <a:pt x="217" y="117"/>
                      <a:pt x="217" y="119"/>
                    </a:cubicBezTo>
                    <a:cubicBezTo>
                      <a:pt x="217" y="119"/>
                      <a:pt x="217" y="119"/>
                      <a:pt x="217" y="119"/>
                    </a:cubicBezTo>
                    <a:cubicBezTo>
                      <a:pt x="218" y="122"/>
                      <a:pt x="219" y="126"/>
                      <a:pt x="220" y="129"/>
                    </a:cubicBezTo>
                    <a:cubicBezTo>
                      <a:pt x="228" y="149"/>
                      <a:pt x="240" y="170"/>
                      <a:pt x="236" y="191"/>
                    </a:cubicBezTo>
                    <a:close/>
                  </a:path>
                </a:pathLst>
              </a:custGeom>
              <a:solidFill>
                <a:srgbClr val="4285F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49" name="iṩľidê">
                <a:extLst>
                  <a:ext uri="{FF2B5EF4-FFF2-40B4-BE49-F238E27FC236}">
                    <a16:creationId xmlns:a16="http://schemas.microsoft.com/office/drawing/2014/main" id="{EA32E1F5-173F-4D12-B85F-323E846F87FD}"/>
                  </a:ext>
                </a:extLst>
              </p:cNvPr>
              <p:cNvSpPr/>
              <p:nvPr/>
            </p:nvSpPr>
            <p:spPr bwMode="auto">
              <a:xfrm>
                <a:off x="6581775" y="2559051"/>
                <a:ext cx="384175" cy="182563"/>
              </a:xfrm>
              <a:custGeom>
                <a:avLst/>
                <a:gdLst>
                  <a:gd name="T0" fmla="*/ 0 w 214"/>
                  <a:gd name="T1" fmla="*/ 74 h 102"/>
                  <a:gd name="T2" fmla="*/ 3 w 214"/>
                  <a:gd name="T3" fmla="*/ 87 h 102"/>
                  <a:gd name="T4" fmla="*/ 28 w 214"/>
                  <a:gd name="T5" fmla="*/ 98 h 102"/>
                  <a:gd name="T6" fmla="*/ 197 w 214"/>
                  <a:gd name="T7" fmla="*/ 93 h 102"/>
                  <a:gd name="T8" fmla="*/ 206 w 214"/>
                  <a:gd name="T9" fmla="*/ 90 h 102"/>
                  <a:gd name="T10" fmla="*/ 200 w 214"/>
                  <a:gd name="T11" fmla="*/ 66 h 102"/>
                  <a:gd name="T12" fmla="*/ 171 w 214"/>
                  <a:gd name="T13" fmla="*/ 61 h 102"/>
                  <a:gd name="T14" fmla="*/ 145 w 214"/>
                  <a:gd name="T15" fmla="*/ 50 h 102"/>
                  <a:gd name="T16" fmla="*/ 88 w 214"/>
                  <a:gd name="T17" fmla="*/ 15 h 102"/>
                  <a:gd name="T18" fmla="*/ 51 w 214"/>
                  <a:gd name="T19" fmla="*/ 4 h 102"/>
                  <a:gd name="T20" fmla="*/ 0 w 214"/>
                  <a:gd name="T21" fmla="*/ 74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 h="102">
                    <a:moveTo>
                      <a:pt x="0" y="74"/>
                    </a:moveTo>
                    <a:cubicBezTo>
                      <a:pt x="0" y="78"/>
                      <a:pt x="1" y="83"/>
                      <a:pt x="3" y="87"/>
                    </a:cubicBezTo>
                    <a:cubicBezTo>
                      <a:pt x="7" y="95"/>
                      <a:pt x="18" y="97"/>
                      <a:pt x="28" y="98"/>
                    </a:cubicBezTo>
                    <a:cubicBezTo>
                      <a:pt x="84" y="102"/>
                      <a:pt x="141" y="101"/>
                      <a:pt x="197" y="93"/>
                    </a:cubicBezTo>
                    <a:cubicBezTo>
                      <a:pt x="200" y="92"/>
                      <a:pt x="203" y="92"/>
                      <a:pt x="206" y="90"/>
                    </a:cubicBezTo>
                    <a:cubicBezTo>
                      <a:pt x="214" y="84"/>
                      <a:pt x="209" y="71"/>
                      <a:pt x="200" y="66"/>
                    </a:cubicBezTo>
                    <a:cubicBezTo>
                      <a:pt x="191" y="62"/>
                      <a:pt x="181" y="63"/>
                      <a:pt x="171" y="61"/>
                    </a:cubicBezTo>
                    <a:cubicBezTo>
                      <a:pt x="162" y="59"/>
                      <a:pt x="153" y="55"/>
                      <a:pt x="145" y="50"/>
                    </a:cubicBezTo>
                    <a:cubicBezTo>
                      <a:pt x="125" y="39"/>
                      <a:pt x="106" y="27"/>
                      <a:pt x="88" y="15"/>
                    </a:cubicBezTo>
                    <a:cubicBezTo>
                      <a:pt x="76" y="8"/>
                      <a:pt x="63" y="0"/>
                      <a:pt x="51" y="4"/>
                    </a:cubicBezTo>
                    <a:cubicBezTo>
                      <a:pt x="17" y="16"/>
                      <a:pt x="0" y="37"/>
                      <a:pt x="0" y="74"/>
                    </a:cubicBezTo>
                    <a:close/>
                  </a:path>
                </a:pathLst>
              </a:custGeom>
              <a:solidFill>
                <a:srgbClr val="3F3D5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50" name="ïšľîdé">
                <a:extLst>
                  <a:ext uri="{FF2B5EF4-FFF2-40B4-BE49-F238E27FC236}">
                    <a16:creationId xmlns:a16="http://schemas.microsoft.com/office/drawing/2014/main" id="{258D4954-E3A3-4807-862D-C7831A2034BC}"/>
                  </a:ext>
                </a:extLst>
              </p:cNvPr>
              <p:cNvSpPr/>
              <p:nvPr/>
            </p:nvSpPr>
            <p:spPr bwMode="auto">
              <a:xfrm>
                <a:off x="5418138" y="1817688"/>
                <a:ext cx="427038" cy="927100"/>
              </a:xfrm>
              <a:custGeom>
                <a:avLst/>
                <a:gdLst>
                  <a:gd name="T0" fmla="*/ 235 w 238"/>
                  <a:gd name="T1" fmla="*/ 64 h 518"/>
                  <a:gd name="T2" fmla="*/ 235 w 238"/>
                  <a:gd name="T3" fmla="*/ 64 h 518"/>
                  <a:gd name="T4" fmla="*/ 234 w 238"/>
                  <a:gd name="T5" fmla="*/ 66 h 518"/>
                  <a:gd name="T6" fmla="*/ 234 w 238"/>
                  <a:gd name="T7" fmla="*/ 68 h 518"/>
                  <a:gd name="T8" fmla="*/ 228 w 238"/>
                  <a:gd name="T9" fmla="*/ 92 h 518"/>
                  <a:gd name="T10" fmla="*/ 206 w 238"/>
                  <a:gd name="T11" fmla="*/ 157 h 518"/>
                  <a:gd name="T12" fmla="*/ 141 w 238"/>
                  <a:gd name="T13" fmla="*/ 327 h 518"/>
                  <a:gd name="T14" fmla="*/ 124 w 238"/>
                  <a:gd name="T15" fmla="*/ 369 h 518"/>
                  <a:gd name="T16" fmla="*/ 118 w 238"/>
                  <a:gd name="T17" fmla="*/ 384 h 518"/>
                  <a:gd name="T18" fmla="*/ 101 w 238"/>
                  <a:gd name="T19" fmla="*/ 436 h 518"/>
                  <a:gd name="T20" fmla="*/ 100 w 238"/>
                  <a:gd name="T21" fmla="*/ 472 h 518"/>
                  <a:gd name="T22" fmla="*/ 121 w 238"/>
                  <a:gd name="T23" fmla="*/ 500 h 518"/>
                  <a:gd name="T24" fmla="*/ 133 w 238"/>
                  <a:gd name="T25" fmla="*/ 511 h 518"/>
                  <a:gd name="T26" fmla="*/ 125 w 238"/>
                  <a:gd name="T27" fmla="*/ 516 h 518"/>
                  <a:gd name="T28" fmla="*/ 101 w 238"/>
                  <a:gd name="T29" fmla="*/ 509 h 518"/>
                  <a:gd name="T30" fmla="*/ 83 w 238"/>
                  <a:gd name="T31" fmla="*/ 495 h 518"/>
                  <a:gd name="T32" fmla="*/ 67 w 238"/>
                  <a:gd name="T33" fmla="*/ 500 h 518"/>
                  <a:gd name="T34" fmla="*/ 0 w 238"/>
                  <a:gd name="T35" fmla="*/ 496 h 518"/>
                  <a:gd name="T36" fmla="*/ 19 w 238"/>
                  <a:gd name="T37" fmla="*/ 480 h 518"/>
                  <a:gd name="T38" fmla="*/ 46 w 238"/>
                  <a:gd name="T39" fmla="*/ 479 h 518"/>
                  <a:gd name="T40" fmla="*/ 55 w 238"/>
                  <a:gd name="T41" fmla="*/ 477 h 518"/>
                  <a:gd name="T42" fmla="*/ 59 w 238"/>
                  <a:gd name="T43" fmla="*/ 469 h 518"/>
                  <a:gd name="T44" fmla="*/ 72 w 238"/>
                  <a:gd name="T45" fmla="*/ 417 h 518"/>
                  <a:gd name="T46" fmla="*/ 80 w 238"/>
                  <a:gd name="T47" fmla="*/ 361 h 518"/>
                  <a:gd name="T48" fmla="*/ 92 w 238"/>
                  <a:gd name="T49" fmla="*/ 318 h 518"/>
                  <a:gd name="T50" fmla="*/ 113 w 238"/>
                  <a:gd name="T51" fmla="*/ 230 h 518"/>
                  <a:gd name="T52" fmla="*/ 118 w 238"/>
                  <a:gd name="T53" fmla="*/ 192 h 518"/>
                  <a:gd name="T54" fmla="*/ 120 w 238"/>
                  <a:gd name="T55" fmla="*/ 161 h 518"/>
                  <a:gd name="T56" fmla="*/ 128 w 238"/>
                  <a:gd name="T57" fmla="*/ 121 h 518"/>
                  <a:gd name="T58" fmla="*/ 140 w 238"/>
                  <a:gd name="T59" fmla="*/ 78 h 518"/>
                  <a:gd name="T60" fmla="*/ 166 w 238"/>
                  <a:gd name="T61" fmla="*/ 19 h 518"/>
                  <a:gd name="T62" fmla="*/ 206 w 238"/>
                  <a:gd name="T63" fmla="*/ 0 h 518"/>
                  <a:gd name="T64" fmla="*/ 215 w 238"/>
                  <a:gd name="T65" fmla="*/ 1 h 518"/>
                  <a:gd name="T66" fmla="*/ 216 w 238"/>
                  <a:gd name="T67" fmla="*/ 1 h 518"/>
                  <a:gd name="T68" fmla="*/ 225 w 238"/>
                  <a:gd name="T69" fmla="*/ 5 h 518"/>
                  <a:gd name="T70" fmla="*/ 234 w 238"/>
                  <a:gd name="T71" fmla="*/ 7 h 518"/>
                  <a:gd name="T72" fmla="*/ 238 w 238"/>
                  <a:gd name="T73" fmla="*/ 22 h 518"/>
                  <a:gd name="T74" fmla="*/ 235 w 238"/>
                  <a:gd name="T75" fmla="*/ 64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8" h="518">
                    <a:moveTo>
                      <a:pt x="235" y="64"/>
                    </a:moveTo>
                    <a:cubicBezTo>
                      <a:pt x="235" y="64"/>
                      <a:pt x="235" y="64"/>
                      <a:pt x="235" y="64"/>
                    </a:cubicBezTo>
                    <a:cubicBezTo>
                      <a:pt x="234" y="65"/>
                      <a:pt x="234" y="65"/>
                      <a:pt x="234" y="66"/>
                    </a:cubicBezTo>
                    <a:cubicBezTo>
                      <a:pt x="234" y="66"/>
                      <a:pt x="234" y="67"/>
                      <a:pt x="234" y="68"/>
                    </a:cubicBezTo>
                    <a:cubicBezTo>
                      <a:pt x="232" y="76"/>
                      <a:pt x="230" y="84"/>
                      <a:pt x="228" y="92"/>
                    </a:cubicBezTo>
                    <a:cubicBezTo>
                      <a:pt x="222" y="114"/>
                      <a:pt x="214" y="135"/>
                      <a:pt x="206" y="157"/>
                    </a:cubicBezTo>
                    <a:cubicBezTo>
                      <a:pt x="184" y="213"/>
                      <a:pt x="163" y="270"/>
                      <a:pt x="141" y="327"/>
                    </a:cubicBezTo>
                    <a:cubicBezTo>
                      <a:pt x="136" y="341"/>
                      <a:pt x="130" y="355"/>
                      <a:pt x="124" y="369"/>
                    </a:cubicBezTo>
                    <a:cubicBezTo>
                      <a:pt x="122" y="374"/>
                      <a:pt x="120" y="379"/>
                      <a:pt x="118" y="384"/>
                    </a:cubicBezTo>
                    <a:cubicBezTo>
                      <a:pt x="110" y="401"/>
                      <a:pt x="103" y="418"/>
                      <a:pt x="101" y="436"/>
                    </a:cubicBezTo>
                    <a:cubicBezTo>
                      <a:pt x="98" y="448"/>
                      <a:pt x="98" y="460"/>
                      <a:pt x="100" y="472"/>
                    </a:cubicBezTo>
                    <a:cubicBezTo>
                      <a:pt x="102" y="484"/>
                      <a:pt x="110" y="496"/>
                      <a:pt x="121" y="500"/>
                    </a:cubicBezTo>
                    <a:cubicBezTo>
                      <a:pt x="126" y="503"/>
                      <a:pt x="134" y="505"/>
                      <a:pt x="133" y="511"/>
                    </a:cubicBezTo>
                    <a:cubicBezTo>
                      <a:pt x="132" y="514"/>
                      <a:pt x="128" y="516"/>
                      <a:pt x="125" y="516"/>
                    </a:cubicBezTo>
                    <a:cubicBezTo>
                      <a:pt x="117" y="518"/>
                      <a:pt x="108" y="515"/>
                      <a:pt x="101" y="509"/>
                    </a:cubicBezTo>
                    <a:cubicBezTo>
                      <a:pt x="95" y="504"/>
                      <a:pt x="91" y="496"/>
                      <a:pt x="83" y="495"/>
                    </a:cubicBezTo>
                    <a:cubicBezTo>
                      <a:pt x="77" y="494"/>
                      <a:pt x="72" y="498"/>
                      <a:pt x="67" y="500"/>
                    </a:cubicBezTo>
                    <a:cubicBezTo>
                      <a:pt x="46" y="509"/>
                      <a:pt x="22" y="503"/>
                      <a:pt x="0" y="496"/>
                    </a:cubicBezTo>
                    <a:cubicBezTo>
                      <a:pt x="2" y="487"/>
                      <a:pt x="11" y="481"/>
                      <a:pt x="19" y="480"/>
                    </a:cubicBezTo>
                    <a:cubicBezTo>
                      <a:pt x="28" y="478"/>
                      <a:pt x="37" y="479"/>
                      <a:pt x="46" y="479"/>
                    </a:cubicBezTo>
                    <a:cubicBezTo>
                      <a:pt x="49" y="479"/>
                      <a:pt x="52" y="478"/>
                      <a:pt x="55" y="477"/>
                    </a:cubicBezTo>
                    <a:cubicBezTo>
                      <a:pt x="57" y="475"/>
                      <a:pt x="58" y="472"/>
                      <a:pt x="59" y="469"/>
                    </a:cubicBezTo>
                    <a:cubicBezTo>
                      <a:pt x="65" y="452"/>
                      <a:pt x="69" y="435"/>
                      <a:pt x="72" y="417"/>
                    </a:cubicBezTo>
                    <a:cubicBezTo>
                      <a:pt x="75" y="398"/>
                      <a:pt x="76" y="379"/>
                      <a:pt x="80" y="361"/>
                    </a:cubicBezTo>
                    <a:cubicBezTo>
                      <a:pt x="83" y="346"/>
                      <a:pt x="88" y="332"/>
                      <a:pt x="92" y="318"/>
                    </a:cubicBezTo>
                    <a:cubicBezTo>
                      <a:pt x="101" y="289"/>
                      <a:pt x="107" y="260"/>
                      <a:pt x="113" y="230"/>
                    </a:cubicBezTo>
                    <a:cubicBezTo>
                      <a:pt x="115" y="218"/>
                      <a:pt x="117" y="205"/>
                      <a:pt x="118" y="192"/>
                    </a:cubicBezTo>
                    <a:cubicBezTo>
                      <a:pt x="119" y="182"/>
                      <a:pt x="119" y="171"/>
                      <a:pt x="120" y="161"/>
                    </a:cubicBezTo>
                    <a:cubicBezTo>
                      <a:pt x="121" y="148"/>
                      <a:pt x="124" y="134"/>
                      <a:pt x="128" y="121"/>
                    </a:cubicBezTo>
                    <a:cubicBezTo>
                      <a:pt x="132" y="107"/>
                      <a:pt x="136" y="93"/>
                      <a:pt x="140" y="78"/>
                    </a:cubicBezTo>
                    <a:cubicBezTo>
                      <a:pt x="145" y="57"/>
                      <a:pt x="152" y="35"/>
                      <a:pt x="166" y="19"/>
                    </a:cubicBezTo>
                    <a:cubicBezTo>
                      <a:pt x="176" y="7"/>
                      <a:pt x="191" y="0"/>
                      <a:pt x="206" y="0"/>
                    </a:cubicBezTo>
                    <a:cubicBezTo>
                      <a:pt x="209" y="0"/>
                      <a:pt x="212" y="0"/>
                      <a:pt x="215" y="1"/>
                    </a:cubicBezTo>
                    <a:cubicBezTo>
                      <a:pt x="215" y="1"/>
                      <a:pt x="216" y="1"/>
                      <a:pt x="216" y="1"/>
                    </a:cubicBezTo>
                    <a:cubicBezTo>
                      <a:pt x="219" y="2"/>
                      <a:pt x="222" y="3"/>
                      <a:pt x="225" y="5"/>
                    </a:cubicBezTo>
                    <a:cubicBezTo>
                      <a:pt x="229" y="2"/>
                      <a:pt x="231" y="3"/>
                      <a:pt x="234" y="7"/>
                    </a:cubicBezTo>
                    <a:cubicBezTo>
                      <a:pt x="237" y="12"/>
                      <a:pt x="238" y="17"/>
                      <a:pt x="238" y="22"/>
                    </a:cubicBezTo>
                    <a:cubicBezTo>
                      <a:pt x="238" y="36"/>
                      <a:pt x="237" y="50"/>
                      <a:pt x="235" y="64"/>
                    </a:cubicBezTo>
                    <a:close/>
                  </a:path>
                </a:pathLst>
              </a:custGeom>
              <a:solidFill>
                <a:srgbClr val="FBBEB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51" name="ïṩļïḑê">
                <a:extLst>
                  <a:ext uri="{FF2B5EF4-FFF2-40B4-BE49-F238E27FC236}">
                    <a16:creationId xmlns:a16="http://schemas.microsoft.com/office/drawing/2014/main" id="{0A10E6A5-E54A-4534-9258-C3DD87FF53CB}"/>
                  </a:ext>
                </a:extLst>
              </p:cNvPr>
              <p:cNvSpPr/>
              <p:nvPr/>
            </p:nvSpPr>
            <p:spPr bwMode="auto">
              <a:xfrm>
                <a:off x="5786438" y="1814513"/>
                <a:ext cx="60325" cy="168275"/>
              </a:xfrm>
              <a:custGeom>
                <a:avLst/>
                <a:gdLst>
                  <a:gd name="T0" fmla="*/ 33 w 33"/>
                  <a:gd name="T1" fmla="*/ 83 h 94"/>
                  <a:gd name="T2" fmla="*/ 33 w 33"/>
                  <a:gd name="T3" fmla="*/ 83 h 94"/>
                  <a:gd name="T4" fmla="*/ 32 w 33"/>
                  <a:gd name="T5" fmla="*/ 84 h 94"/>
                  <a:gd name="T6" fmla="*/ 22 w 33"/>
                  <a:gd name="T7" fmla="*/ 94 h 94"/>
                  <a:gd name="T8" fmla="*/ 17 w 33"/>
                  <a:gd name="T9" fmla="*/ 73 h 94"/>
                  <a:gd name="T10" fmla="*/ 0 w 33"/>
                  <a:gd name="T11" fmla="*/ 2 h 94"/>
                  <a:gd name="T12" fmla="*/ 9 w 33"/>
                  <a:gd name="T13" fmla="*/ 3 h 94"/>
                  <a:gd name="T14" fmla="*/ 9 w 33"/>
                  <a:gd name="T15" fmla="*/ 0 h 94"/>
                  <a:gd name="T16" fmla="*/ 10 w 33"/>
                  <a:gd name="T17" fmla="*/ 3 h 94"/>
                  <a:gd name="T18" fmla="*/ 16 w 33"/>
                  <a:gd name="T19" fmla="*/ 23 h 94"/>
                  <a:gd name="T20" fmla="*/ 27 w 33"/>
                  <a:gd name="T21" fmla="*/ 60 h 94"/>
                  <a:gd name="T22" fmla="*/ 29 w 33"/>
                  <a:gd name="T23" fmla="*/ 66 h 94"/>
                  <a:gd name="T24" fmla="*/ 29 w 33"/>
                  <a:gd name="T25" fmla="*/ 66 h 94"/>
                  <a:gd name="T26" fmla="*/ 33 w 33"/>
                  <a:gd name="T27" fmla="*/ 83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 h="94">
                    <a:moveTo>
                      <a:pt x="33" y="83"/>
                    </a:moveTo>
                    <a:cubicBezTo>
                      <a:pt x="33" y="83"/>
                      <a:pt x="33" y="83"/>
                      <a:pt x="33" y="83"/>
                    </a:cubicBezTo>
                    <a:cubicBezTo>
                      <a:pt x="32" y="84"/>
                      <a:pt x="32" y="84"/>
                      <a:pt x="32" y="84"/>
                    </a:cubicBezTo>
                    <a:cubicBezTo>
                      <a:pt x="22" y="94"/>
                      <a:pt x="22" y="94"/>
                      <a:pt x="22" y="94"/>
                    </a:cubicBezTo>
                    <a:cubicBezTo>
                      <a:pt x="17" y="73"/>
                      <a:pt x="17" y="73"/>
                      <a:pt x="17" y="73"/>
                    </a:cubicBezTo>
                    <a:cubicBezTo>
                      <a:pt x="0" y="2"/>
                      <a:pt x="0" y="2"/>
                      <a:pt x="0" y="2"/>
                    </a:cubicBezTo>
                    <a:cubicBezTo>
                      <a:pt x="3" y="2"/>
                      <a:pt x="6" y="2"/>
                      <a:pt x="9" y="3"/>
                    </a:cubicBezTo>
                    <a:cubicBezTo>
                      <a:pt x="9" y="2"/>
                      <a:pt x="9" y="1"/>
                      <a:pt x="9" y="0"/>
                    </a:cubicBezTo>
                    <a:cubicBezTo>
                      <a:pt x="10" y="3"/>
                      <a:pt x="10" y="3"/>
                      <a:pt x="10" y="3"/>
                    </a:cubicBezTo>
                    <a:cubicBezTo>
                      <a:pt x="16" y="23"/>
                      <a:pt x="16" y="23"/>
                      <a:pt x="16" y="23"/>
                    </a:cubicBezTo>
                    <a:cubicBezTo>
                      <a:pt x="27" y="60"/>
                      <a:pt x="27" y="60"/>
                      <a:pt x="27" y="60"/>
                    </a:cubicBezTo>
                    <a:cubicBezTo>
                      <a:pt x="29" y="66"/>
                      <a:pt x="29" y="66"/>
                      <a:pt x="29" y="66"/>
                    </a:cubicBezTo>
                    <a:cubicBezTo>
                      <a:pt x="29" y="66"/>
                      <a:pt x="29" y="66"/>
                      <a:pt x="29" y="66"/>
                    </a:cubicBezTo>
                    <a:lnTo>
                      <a:pt x="33" y="83"/>
                    </a:lnTo>
                    <a:close/>
                  </a:path>
                </a:pathLst>
              </a:custGeom>
              <a:solidFill>
                <a:srgbClr val="4285F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52" name="iṩľîḋè">
                <a:extLst>
                  <a:ext uri="{FF2B5EF4-FFF2-40B4-BE49-F238E27FC236}">
                    <a16:creationId xmlns:a16="http://schemas.microsoft.com/office/drawing/2014/main" id="{60D11F83-1E97-48EC-A637-039B8C7CA39A}"/>
                  </a:ext>
                </a:extLst>
              </p:cNvPr>
              <p:cNvSpPr/>
              <p:nvPr/>
            </p:nvSpPr>
            <p:spPr bwMode="auto">
              <a:xfrm>
                <a:off x="5673725" y="1465263"/>
                <a:ext cx="288925" cy="179388"/>
              </a:xfrm>
              <a:custGeom>
                <a:avLst/>
                <a:gdLst>
                  <a:gd name="T0" fmla="*/ 161 w 161"/>
                  <a:gd name="T1" fmla="*/ 50 h 100"/>
                  <a:gd name="T2" fmla="*/ 146 w 161"/>
                  <a:gd name="T3" fmla="*/ 85 h 100"/>
                  <a:gd name="T4" fmla="*/ 140 w 161"/>
                  <a:gd name="T5" fmla="*/ 90 h 100"/>
                  <a:gd name="T6" fmla="*/ 110 w 161"/>
                  <a:gd name="T7" fmla="*/ 100 h 100"/>
                  <a:gd name="T8" fmla="*/ 50 w 161"/>
                  <a:gd name="T9" fmla="*/ 100 h 100"/>
                  <a:gd name="T10" fmla="*/ 0 w 161"/>
                  <a:gd name="T11" fmla="*/ 50 h 100"/>
                  <a:gd name="T12" fmla="*/ 50 w 161"/>
                  <a:gd name="T13" fmla="*/ 0 h 100"/>
                  <a:gd name="T14" fmla="*/ 110 w 161"/>
                  <a:gd name="T15" fmla="*/ 0 h 100"/>
                  <a:gd name="T16" fmla="*/ 161 w 161"/>
                  <a:gd name="T17" fmla="*/ 5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1" h="100">
                    <a:moveTo>
                      <a:pt x="161" y="50"/>
                    </a:moveTo>
                    <a:cubicBezTo>
                      <a:pt x="161" y="63"/>
                      <a:pt x="155" y="76"/>
                      <a:pt x="146" y="85"/>
                    </a:cubicBezTo>
                    <a:cubicBezTo>
                      <a:pt x="144" y="87"/>
                      <a:pt x="142" y="89"/>
                      <a:pt x="140" y="90"/>
                    </a:cubicBezTo>
                    <a:cubicBezTo>
                      <a:pt x="132" y="97"/>
                      <a:pt x="121" y="100"/>
                      <a:pt x="110" y="100"/>
                    </a:cubicBezTo>
                    <a:cubicBezTo>
                      <a:pt x="50" y="100"/>
                      <a:pt x="50" y="100"/>
                      <a:pt x="50" y="100"/>
                    </a:cubicBezTo>
                    <a:cubicBezTo>
                      <a:pt x="22" y="100"/>
                      <a:pt x="0" y="78"/>
                      <a:pt x="0" y="50"/>
                    </a:cubicBezTo>
                    <a:cubicBezTo>
                      <a:pt x="0" y="22"/>
                      <a:pt x="22" y="0"/>
                      <a:pt x="50" y="0"/>
                    </a:cubicBezTo>
                    <a:cubicBezTo>
                      <a:pt x="110" y="0"/>
                      <a:pt x="110" y="0"/>
                      <a:pt x="110" y="0"/>
                    </a:cubicBezTo>
                    <a:cubicBezTo>
                      <a:pt x="138" y="0"/>
                      <a:pt x="161" y="22"/>
                      <a:pt x="161" y="50"/>
                    </a:cubicBezTo>
                  </a:path>
                </a:pathLst>
              </a:custGeom>
              <a:solidFill>
                <a:srgbClr val="2F2E4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53" name="ïṩ1iḋé">
                <a:extLst>
                  <a:ext uri="{FF2B5EF4-FFF2-40B4-BE49-F238E27FC236}">
                    <a16:creationId xmlns:a16="http://schemas.microsoft.com/office/drawing/2014/main" id="{9689D1A9-FC0E-40D4-A969-7041939632C0}"/>
                  </a:ext>
                </a:extLst>
              </p:cNvPr>
              <p:cNvSpPr/>
              <p:nvPr/>
            </p:nvSpPr>
            <p:spPr bwMode="auto">
              <a:xfrm>
                <a:off x="5972175" y="1376363"/>
                <a:ext cx="184150" cy="185738"/>
              </a:xfrm>
              <a:prstGeom prst="ellipse">
                <a:avLst/>
              </a:prstGeom>
              <a:solidFill>
                <a:srgbClr val="2F2E4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54" name="iş1îḋe">
                <a:extLst>
                  <a:ext uri="{FF2B5EF4-FFF2-40B4-BE49-F238E27FC236}">
                    <a16:creationId xmlns:a16="http://schemas.microsoft.com/office/drawing/2014/main" id="{32A7B118-B0F7-4268-AFD0-6391624FE264}"/>
                  </a:ext>
                </a:extLst>
              </p:cNvPr>
              <p:cNvSpPr/>
              <p:nvPr/>
            </p:nvSpPr>
            <p:spPr bwMode="auto">
              <a:xfrm>
                <a:off x="6057900" y="1376363"/>
                <a:ext cx="4763" cy="1588"/>
              </a:xfrm>
              <a:custGeom>
                <a:avLst/>
                <a:gdLst>
                  <a:gd name="T0" fmla="*/ 2 w 3"/>
                  <a:gd name="T1" fmla="*/ 0 h 1"/>
                  <a:gd name="T2" fmla="*/ 0 w 3"/>
                  <a:gd name="T3" fmla="*/ 1 h 1"/>
                  <a:gd name="T4" fmla="*/ 1 w 3"/>
                  <a:gd name="T5" fmla="*/ 1 h 1"/>
                  <a:gd name="T6" fmla="*/ 3 w 3"/>
                  <a:gd name="T7" fmla="*/ 0 h 1"/>
                  <a:gd name="T8" fmla="*/ 2 w 3"/>
                  <a:gd name="T9" fmla="*/ 0 h 1"/>
                </a:gdLst>
                <a:ahLst/>
                <a:cxnLst>
                  <a:cxn ang="0">
                    <a:pos x="T0" y="T1"/>
                  </a:cxn>
                  <a:cxn ang="0">
                    <a:pos x="T2" y="T3"/>
                  </a:cxn>
                  <a:cxn ang="0">
                    <a:pos x="T4" y="T5"/>
                  </a:cxn>
                  <a:cxn ang="0">
                    <a:pos x="T6" y="T7"/>
                  </a:cxn>
                  <a:cxn ang="0">
                    <a:pos x="T8" y="T9"/>
                  </a:cxn>
                </a:cxnLst>
                <a:rect l="0" t="0" r="r" b="b"/>
                <a:pathLst>
                  <a:path w="3" h="1">
                    <a:moveTo>
                      <a:pt x="2" y="0"/>
                    </a:moveTo>
                    <a:cubicBezTo>
                      <a:pt x="1" y="0"/>
                      <a:pt x="1" y="0"/>
                      <a:pt x="0" y="1"/>
                    </a:cubicBezTo>
                    <a:cubicBezTo>
                      <a:pt x="0" y="1"/>
                      <a:pt x="0" y="1"/>
                      <a:pt x="1" y="1"/>
                    </a:cubicBezTo>
                    <a:cubicBezTo>
                      <a:pt x="1" y="1"/>
                      <a:pt x="2" y="0"/>
                      <a:pt x="3" y="0"/>
                    </a:cubicBezTo>
                    <a:cubicBezTo>
                      <a:pt x="2" y="0"/>
                      <a:pt x="2" y="0"/>
                      <a:pt x="2"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55" name="ïṣľîḓê">
                <a:extLst>
                  <a:ext uri="{FF2B5EF4-FFF2-40B4-BE49-F238E27FC236}">
                    <a16:creationId xmlns:a16="http://schemas.microsoft.com/office/drawing/2014/main" id="{5ADBF67F-CF3A-4934-B776-839A5C8C1E60}"/>
                  </a:ext>
                </a:extLst>
              </p:cNvPr>
              <p:cNvSpPr/>
              <p:nvPr/>
            </p:nvSpPr>
            <p:spPr bwMode="auto">
              <a:xfrm>
                <a:off x="6057900" y="1562101"/>
                <a:ext cx="4763" cy="0"/>
              </a:xfrm>
              <a:custGeom>
                <a:avLst/>
                <a:gdLst>
                  <a:gd name="T0" fmla="*/ 1 w 3"/>
                  <a:gd name="T1" fmla="*/ 0 w 3"/>
                  <a:gd name="T2" fmla="*/ 2 w 3"/>
                  <a:gd name="T3" fmla="*/ 3 w 3"/>
                  <a:gd name="T4" fmla="*/ 1 w 3"/>
                </a:gdLst>
                <a:ahLst/>
                <a:cxnLst>
                  <a:cxn ang="0">
                    <a:pos x="T0" y="0"/>
                  </a:cxn>
                  <a:cxn ang="0">
                    <a:pos x="T1" y="0"/>
                  </a:cxn>
                  <a:cxn ang="0">
                    <a:pos x="T2" y="0"/>
                  </a:cxn>
                  <a:cxn ang="0">
                    <a:pos x="T3" y="0"/>
                  </a:cxn>
                  <a:cxn ang="0">
                    <a:pos x="T4" y="0"/>
                  </a:cxn>
                </a:cxnLst>
                <a:rect l="0" t="0" r="r" b="b"/>
                <a:pathLst>
                  <a:path w="3">
                    <a:moveTo>
                      <a:pt x="1" y="0"/>
                    </a:moveTo>
                    <a:cubicBezTo>
                      <a:pt x="0" y="0"/>
                      <a:pt x="0" y="0"/>
                      <a:pt x="0" y="0"/>
                    </a:cubicBezTo>
                    <a:cubicBezTo>
                      <a:pt x="1" y="0"/>
                      <a:pt x="1" y="0"/>
                      <a:pt x="2" y="0"/>
                    </a:cubicBezTo>
                    <a:cubicBezTo>
                      <a:pt x="2" y="0"/>
                      <a:pt x="2" y="0"/>
                      <a:pt x="3" y="0"/>
                    </a:cubicBezTo>
                    <a:cubicBezTo>
                      <a:pt x="2" y="0"/>
                      <a:pt x="1" y="0"/>
                      <a:pt x="1" y="0"/>
                    </a:cubicBezTo>
                  </a:path>
                </a:pathLst>
              </a:custGeom>
              <a:solidFill>
                <a:srgbClr val="2A293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56" name="íśḻiďê">
                <a:extLst>
                  <a:ext uri="{FF2B5EF4-FFF2-40B4-BE49-F238E27FC236}">
                    <a16:creationId xmlns:a16="http://schemas.microsoft.com/office/drawing/2014/main" id="{7F1D5748-962F-4119-BEA4-248FC34498D9}"/>
                  </a:ext>
                </a:extLst>
              </p:cNvPr>
              <p:cNvSpPr/>
              <p:nvPr/>
            </p:nvSpPr>
            <p:spPr bwMode="auto">
              <a:xfrm>
                <a:off x="6059488" y="1376363"/>
                <a:ext cx="95250" cy="185738"/>
              </a:xfrm>
              <a:custGeom>
                <a:avLst/>
                <a:gdLst>
                  <a:gd name="T0" fmla="*/ 2 w 53"/>
                  <a:gd name="T1" fmla="*/ 0 h 104"/>
                  <a:gd name="T2" fmla="*/ 0 w 53"/>
                  <a:gd name="T3" fmla="*/ 1 h 104"/>
                  <a:gd name="T4" fmla="*/ 49 w 53"/>
                  <a:gd name="T5" fmla="*/ 54 h 104"/>
                  <a:gd name="T6" fmla="*/ 0 w 53"/>
                  <a:gd name="T7" fmla="*/ 104 h 104"/>
                  <a:gd name="T8" fmla="*/ 2 w 53"/>
                  <a:gd name="T9" fmla="*/ 104 h 104"/>
                  <a:gd name="T10" fmla="*/ 53 w 53"/>
                  <a:gd name="T11" fmla="*/ 52 h 104"/>
                  <a:gd name="T12" fmla="*/ 2 w 53"/>
                  <a:gd name="T13" fmla="*/ 0 h 104"/>
                </a:gdLst>
                <a:ahLst/>
                <a:cxnLst>
                  <a:cxn ang="0">
                    <a:pos x="T0" y="T1"/>
                  </a:cxn>
                  <a:cxn ang="0">
                    <a:pos x="T2" y="T3"/>
                  </a:cxn>
                  <a:cxn ang="0">
                    <a:pos x="T4" y="T5"/>
                  </a:cxn>
                  <a:cxn ang="0">
                    <a:pos x="T6" y="T7"/>
                  </a:cxn>
                  <a:cxn ang="0">
                    <a:pos x="T8" y="T9"/>
                  </a:cxn>
                  <a:cxn ang="0">
                    <a:pos x="T10" y="T11"/>
                  </a:cxn>
                  <a:cxn ang="0">
                    <a:pos x="T12" y="T13"/>
                  </a:cxn>
                </a:cxnLst>
                <a:rect l="0" t="0" r="r" b="b"/>
                <a:pathLst>
                  <a:path w="53" h="104">
                    <a:moveTo>
                      <a:pt x="2" y="0"/>
                    </a:moveTo>
                    <a:cubicBezTo>
                      <a:pt x="1" y="0"/>
                      <a:pt x="0" y="1"/>
                      <a:pt x="0" y="1"/>
                    </a:cubicBezTo>
                    <a:cubicBezTo>
                      <a:pt x="28" y="2"/>
                      <a:pt x="50" y="26"/>
                      <a:pt x="49" y="54"/>
                    </a:cubicBezTo>
                    <a:cubicBezTo>
                      <a:pt x="48" y="81"/>
                      <a:pt x="26" y="102"/>
                      <a:pt x="0" y="104"/>
                    </a:cubicBezTo>
                    <a:cubicBezTo>
                      <a:pt x="0" y="104"/>
                      <a:pt x="1" y="104"/>
                      <a:pt x="2" y="104"/>
                    </a:cubicBezTo>
                    <a:cubicBezTo>
                      <a:pt x="30" y="103"/>
                      <a:pt x="53" y="80"/>
                      <a:pt x="53" y="52"/>
                    </a:cubicBezTo>
                    <a:cubicBezTo>
                      <a:pt x="53" y="24"/>
                      <a:pt x="30" y="1"/>
                      <a:pt x="2" y="0"/>
                    </a:cubicBezTo>
                  </a:path>
                </a:pathLst>
              </a:custGeom>
              <a:solidFill>
                <a:srgbClr val="2A293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57" name="iṡḷîḓê">
                <a:extLst>
                  <a:ext uri="{FF2B5EF4-FFF2-40B4-BE49-F238E27FC236}">
                    <a16:creationId xmlns:a16="http://schemas.microsoft.com/office/drawing/2014/main" id="{69918048-B1F3-4817-8232-95BDD02E0D26}"/>
                  </a:ext>
                </a:extLst>
              </p:cNvPr>
              <p:cNvSpPr/>
              <p:nvPr/>
            </p:nvSpPr>
            <p:spPr bwMode="auto">
              <a:xfrm>
                <a:off x="5529263" y="1376363"/>
                <a:ext cx="95250" cy="184150"/>
              </a:xfrm>
              <a:custGeom>
                <a:avLst/>
                <a:gdLst>
                  <a:gd name="T0" fmla="*/ 52 w 53"/>
                  <a:gd name="T1" fmla="*/ 0 h 103"/>
                  <a:gd name="T2" fmla="*/ 52 w 53"/>
                  <a:gd name="T3" fmla="*/ 0 h 103"/>
                  <a:gd name="T4" fmla="*/ 0 w 53"/>
                  <a:gd name="T5" fmla="*/ 52 h 103"/>
                  <a:gd name="T6" fmla="*/ 41 w 53"/>
                  <a:gd name="T7" fmla="*/ 103 h 103"/>
                  <a:gd name="T8" fmla="*/ 42 w 53"/>
                  <a:gd name="T9" fmla="*/ 102 h 103"/>
                  <a:gd name="T10" fmla="*/ 4 w 53"/>
                  <a:gd name="T11" fmla="*/ 54 h 103"/>
                  <a:gd name="T12" fmla="*/ 53 w 53"/>
                  <a:gd name="T13" fmla="*/ 1 h 103"/>
                  <a:gd name="T14" fmla="*/ 52 w 53"/>
                  <a:gd name="T15" fmla="*/ 0 h 103"/>
                  <a:gd name="T16" fmla="*/ 52 w 53"/>
                  <a:gd name="T17"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 h="103">
                    <a:moveTo>
                      <a:pt x="52" y="0"/>
                    </a:moveTo>
                    <a:cubicBezTo>
                      <a:pt x="52" y="0"/>
                      <a:pt x="52" y="0"/>
                      <a:pt x="52" y="0"/>
                    </a:cubicBezTo>
                    <a:cubicBezTo>
                      <a:pt x="23" y="0"/>
                      <a:pt x="0" y="24"/>
                      <a:pt x="0" y="52"/>
                    </a:cubicBezTo>
                    <a:cubicBezTo>
                      <a:pt x="0" y="77"/>
                      <a:pt x="18" y="98"/>
                      <a:pt x="41" y="103"/>
                    </a:cubicBezTo>
                    <a:cubicBezTo>
                      <a:pt x="41" y="102"/>
                      <a:pt x="41" y="102"/>
                      <a:pt x="42" y="102"/>
                    </a:cubicBezTo>
                    <a:cubicBezTo>
                      <a:pt x="20" y="96"/>
                      <a:pt x="5" y="77"/>
                      <a:pt x="4" y="54"/>
                    </a:cubicBezTo>
                    <a:cubicBezTo>
                      <a:pt x="3" y="25"/>
                      <a:pt x="25" y="2"/>
                      <a:pt x="53" y="1"/>
                    </a:cubicBezTo>
                    <a:cubicBezTo>
                      <a:pt x="53" y="0"/>
                      <a:pt x="52" y="0"/>
                      <a:pt x="52" y="0"/>
                    </a:cubicBezTo>
                    <a:cubicBezTo>
                      <a:pt x="52" y="0"/>
                      <a:pt x="52" y="0"/>
                      <a:pt x="52" y="0"/>
                    </a:cubicBezTo>
                  </a:path>
                </a:pathLst>
              </a:custGeom>
              <a:solidFill>
                <a:srgbClr val="2A293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58" name="íṩliḋé">
                <a:extLst>
                  <a:ext uri="{FF2B5EF4-FFF2-40B4-BE49-F238E27FC236}">
                    <a16:creationId xmlns:a16="http://schemas.microsoft.com/office/drawing/2014/main" id="{02E41FE3-D400-4842-8B5E-7EDFD9A4C590}"/>
                  </a:ext>
                </a:extLst>
              </p:cNvPr>
              <p:cNvSpPr/>
              <p:nvPr/>
            </p:nvSpPr>
            <p:spPr bwMode="auto">
              <a:xfrm>
                <a:off x="5602288" y="1558926"/>
                <a:ext cx="22225" cy="3175"/>
              </a:xfrm>
              <a:custGeom>
                <a:avLst/>
                <a:gdLst>
                  <a:gd name="T0" fmla="*/ 1 w 12"/>
                  <a:gd name="T1" fmla="*/ 0 h 2"/>
                  <a:gd name="T2" fmla="*/ 0 w 12"/>
                  <a:gd name="T3" fmla="*/ 1 h 2"/>
                  <a:gd name="T4" fmla="*/ 11 w 12"/>
                  <a:gd name="T5" fmla="*/ 2 h 2"/>
                  <a:gd name="T6" fmla="*/ 12 w 12"/>
                  <a:gd name="T7" fmla="*/ 2 h 2"/>
                  <a:gd name="T8" fmla="*/ 1 w 12"/>
                  <a:gd name="T9" fmla="*/ 0 h 2"/>
                </a:gdLst>
                <a:ahLst/>
                <a:cxnLst>
                  <a:cxn ang="0">
                    <a:pos x="T0" y="T1"/>
                  </a:cxn>
                  <a:cxn ang="0">
                    <a:pos x="T2" y="T3"/>
                  </a:cxn>
                  <a:cxn ang="0">
                    <a:pos x="T4" y="T5"/>
                  </a:cxn>
                  <a:cxn ang="0">
                    <a:pos x="T6" y="T7"/>
                  </a:cxn>
                  <a:cxn ang="0">
                    <a:pos x="T8" y="T9"/>
                  </a:cxn>
                </a:cxnLst>
                <a:rect l="0" t="0" r="r" b="b"/>
                <a:pathLst>
                  <a:path w="12" h="2">
                    <a:moveTo>
                      <a:pt x="1" y="0"/>
                    </a:moveTo>
                    <a:cubicBezTo>
                      <a:pt x="0" y="0"/>
                      <a:pt x="0" y="0"/>
                      <a:pt x="0" y="1"/>
                    </a:cubicBezTo>
                    <a:cubicBezTo>
                      <a:pt x="4" y="1"/>
                      <a:pt x="7" y="2"/>
                      <a:pt x="11" y="2"/>
                    </a:cubicBezTo>
                    <a:cubicBezTo>
                      <a:pt x="11" y="2"/>
                      <a:pt x="12" y="2"/>
                      <a:pt x="12" y="2"/>
                    </a:cubicBezTo>
                    <a:cubicBezTo>
                      <a:pt x="8" y="1"/>
                      <a:pt x="4" y="1"/>
                      <a:pt x="1" y="0"/>
                    </a:cubicBezTo>
                  </a:path>
                </a:pathLst>
              </a:custGeom>
              <a:solidFill>
                <a:srgbClr val="2A293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59" name="ïṣļïḍe">
                <a:extLst>
                  <a:ext uri="{FF2B5EF4-FFF2-40B4-BE49-F238E27FC236}">
                    <a16:creationId xmlns:a16="http://schemas.microsoft.com/office/drawing/2014/main" id="{5A4C5E79-AF4D-41A7-8D5E-F52E30B5AAF7}"/>
                  </a:ext>
                </a:extLst>
              </p:cNvPr>
              <p:cNvSpPr/>
              <p:nvPr/>
            </p:nvSpPr>
            <p:spPr bwMode="auto">
              <a:xfrm>
                <a:off x="5754688" y="1644651"/>
                <a:ext cx="9525" cy="0"/>
              </a:xfrm>
              <a:custGeom>
                <a:avLst/>
                <a:gdLst>
                  <a:gd name="T0" fmla="*/ 0 w 5"/>
                  <a:gd name="T1" fmla="*/ 5 w 5"/>
                  <a:gd name="T2" fmla="*/ 0 w 5"/>
                </a:gdLst>
                <a:ahLst/>
                <a:cxnLst>
                  <a:cxn ang="0">
                    <a:pos x="T0" y="0"/>
                  </a:cxn>
                  <a:cxn ang="0">
                    <a:pos x="T1" y="0"/>
                  </a:cxn>
                  <a:cxn ang="0">
                    <a:pos x="T2" y="0"/>
                  </a:cxn>
                </a:cxnLst>
                <a:rect l="0" t="0" r="r" b="b"/>
                <a:pathLst>
                  <a:path w="5">
                    <a:moveTo>
                      <a:pt x="0" y="0"/>
                    </a:moveTo>
                    <a:cubicBezTo>
                      <a:pt x="1" y="0"/>
                      <a:pt x="3" y="0"/>
                      <a:pt x="5" y="0"/>
                    </a:cubicBezTo>
                    <a:cubicBezTo>
                      <a:pt x="3" y="0"/>
                      <a:pt x="1" y="0"/>
                      <a:pt x="0" y="0"/>
                    </a:cubicBezTo>
                  </a:path>
                </a:pathLst>
              </a:custGeom>
              <a:solidFill>
                <a:srgbClr val="E1ABA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60" name="îṡlídê">
                <a:extLst>
                  <a:ext uri="{FF2B5EF4-FFF2-40B4-BE49-F238E27FC236}">
                    <a16:creationId xmlns:a16="http://schemas.microsoft.com/office/drawing/2014/main" id="{9EEAFC3D-70DA-4423-8D0D-B814D1F736F7}"/>
                  </a:ext>
                </a:extLst>
              </p:cNvPr>
              <p:cNvSpPr/>
              <p:nvPr/>
            </p:nvSpPr>
            <p:spPr bwMode="auto">
              <a:xfrm>
                <a:off x="5710238" y="1627188"/>
                <a:ext cx="214313" cy="17463"/>
              </a:xfrm>
              <a:custGeom>
                <a:avLst/>
                <a:gdLst>
                  <a:gd name="T0" fmla="*/ 120 w 120"/>
                  <a:gd name="T1" fmla="*/ 0 h 10"/>
                  <a:gd name="T2" fmla="*/ 0 w 120"/>
                  <a:gd name="T3" fmla="*/ 0 h 10"/>
                  <a:gd name="T4" fmla="*/ 25 w 120"/>
                  <a:gd name="T5" fmla="*/ 10 h 10"/>
                  <a:gd name="T6" fmla="*/ 30 w 120"/>
                  <a:gd name="T7" fmla="*/ 10 h 10"/>
                  <a:gd name="T8" fmla="*/ 30 w 120"/>
                  <a:gd name="T9" fmla="*/ 10 h 10"/>
                  <a:gd name="T10" fmla="*/ 90 w 120"/>
                  <a:gd name="T11" fmla="*/ 10 h 10"/>
                  <a:gd name="T12" fmla="*/ 120 w 120"/>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120" h="10">
                    <a:moveTo>
                      <a:pt x="120" y="0"/>
                    </a:moveTo>
                    <a:cubicBezTo>
                      <a:pt x="0" y="0"/>
                      <a:pt x="0" y="0"/>
                      <a:pt x="0" y="0"/>
                    </a:cubicBezTo>
                    <a:cubicBezTo>
                      <a:pt x="7" y="6"/>
                      <a:pt x="16" y="9"/>
                      <a:pt x="25" y="10"/>
                    </a:cubicBezTo>
                    <a:cubicBezTo>
                      <a:pt x="26" y="10"/>
                      <a:pt x="28" y="10"/>
                      <a:pt x="30" y="10"/>
                    </a:cubicBezTo>
                    <a:cubicBezTo>
                      <a:pt x="30" y="10"/>
                      <a:pt x="30" y="10"/>
                      <a:pt x="30" y="10"/>
                    </a:cubicBezTo>
                    <a:cubicBezTo>
                      <a:pt x="90" y="10"/>
                      <a:pt x="90" y="10"/>
                      <a:pt x="90" y="10"/>
                    </a:cubicBezTo>
                    <a:cubicBezTo>
                      <a:pt x="101" y="10"/>
                      <a:pt x="112" y="7"/>
                      <a:pt x="120" y="0"/>
                    </a:cubicBezTo>
                  </a:path>
                </a:pathLst>
              </a:custGeom>
              <a:solidFill>
                <a:srgbClr val="2A293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61" name="íṡḷíḋê">
                <a:extLst>
                  <a:ext uri="{FF2B5EF4-FFF2-40B4-BE49-F238E27FC236}">
                    <a16:creationId xmlns:a16="http://schemas.microsoft.com/office/drawing/2014/main" id="{A706609F-051F-4CA7-9E61-6DD29BFEE981}"/>
                  </a:ext>
                </a:extLst>
              </p:cNvPr>
              <p:cNvSpPr/>
              <p:nvPr/>
            </p:nvSpPr>
            <p:spPr bwMode="auto">
              <a:xfrm>
                <a:off x="6623050" y="2257426"/>
                <a:ext cx="44450" cy="106363"/>
              </a:xfrm>
              <a:custGeom>
                <a:avLst/>
                <a:gdLst>
                  <a:gd name="T0" fmla="*/ 0 w 25"/>
                  <a:gd name="T1" fmla="*/ 21 h 59"/>
                  <a:gd name="T2" fmla="*/ 25 w 25"/>
                  <a:gd name="T3" fmla="*/ 49 h 59"/>
                  <a:gd name="T4" fmla="*/ 16 w 25"/>
                  <a:gd name="T5" fmla="*/ 0 h 59"/>
                  <a:gd name="T6" fmla="*/ 0 w 25"/>
                  <a:gd name="T7" fmla="*/ 21 h 59"/>
                </a:gdLst>
                <a:ahLst/>
                <a:cxnLst>
                  <a:cxn ang="0">
                    <a:pos x="T0" y="T1"/>
                  </a:cxn>
                  <a:cxn ang="0">
                    <a:pos x="T2" y="T3"/>
                  </a:cxn>
                  <a:cxn ang="0">
                    <a:pos x="T4" y="T5"/>
                  </a:cxn>
                  <a:cxn ang="0">
                    <a:pos x="T6" y="T7"/>
                  </a:cxn>
                </a:cxnLst>
                <a:rect l="0" t="0" r="r" b="b"/>
                <a:pathLst>
                  <a:path w="25" h="59">
                    <a:moveTo>
                      <a:pt x="0" y="21"/>
                    </a:moveTo>
                    <a:cubicBezTo>
                      <a:pt x="0" y="21"/>
                      <a:pt x="13" y="59"/>
                      <a:pt x="25" y="49"/>
                    </a:cubicBezTo>
                    <a:cubicBezTo>
                      <a:pt x="16" y="0"/>
                      <a:pt x="16" y="0"/>
                      <a:pt x="16" y="0"/>
                    </a:cubicBezTo>
                    <a:lnTo>
                      <a:pt x="0" y="21"/>
                    </a:lnTo>
                    <a:close/>
                  </a:path>
                </a:pathLst>
              </a:custGeom>
              <a:solidFill>
                <a:srgbClr val="FBBEB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62" name="íşľidê">
                <a:extLst>
                  <a:ext uri="{FF2B5EF4-FFF2-40B4-BE49-F238E27FC236}">
                    <a16:creationId xmlns:a16="http://schemas.microsoft.com/office/drawing/2014/main" id="{BCB48348-E51C-4106-B376-25962406863C}"/>
                  </a:ext>
                </a:extLst>
              </p:cNvPr>
              <p:cNvSpPr/>
              <p:nvPr/>
            </p:nvSpPr>
            <p:spPr bwMode="auto">
              <a:xfrm>
                <a:off x="9355138" y="4049713"/>
                <a:ext cx="322263" cy="319088"/>
              </a:xfrm>
              <a:custGeom>
                <a:avLst/>
                <a:gdLst>
                  <a:gd name="T0" fmla="*/ 57 w 180"/>
                  <a:gd name="T1" fmla="*/ 163 h 179"/>
                  <a:gd name="T2" fmla="*/ 164 w 180"/>
                  <a:gd name="T3" fmla="*/ 113 h 179"/>
                  <a:gd name="T4" fmla="*/ 114 w 180"/>
                  <a:gd name="T5" fmla="*/ 7 h 179"/>
                  <a:gd name="T6" fmla="*/ 69 w 180"/>
                  <a:gd name="T7" fmla="*/ 4 h 179"/>
                  <a:gd name="T8" fmla="*/ 71 w 180"/>
                  <a:gd name="T9" fmla="*/ 46 h 179"/>
                  <a:gd name="T10" fmla="*/ 50 w 180"/>
                  <a:gd name="T11" fmla="*/ 10 h 179"/>
                  <a:gd name="T12" fmla="*/ 8 w 180"/>
                  <a:gd name="T13" fmla="*/ 57 h 179"/>
                  <a:gd name="T14" fmla="*/ 3 w 180"/>
                  <a:gd name="T15" fmla="*/ 79 h 179"/>
                  <a:gd name="T16" fmla="*/ 57 w 180"/>
                  <a:gd name="T17" fmla="*/ 163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0" h="179">
                    <a:moveTo>
                      <a:pt x="57" y="163"/>
                    </a:moveTo>
                    <a:cubicBezTo>
                      <a:pt x="101" y="179"/>
                      <a:pt x="148" y="157"/>
                      <a:pt x="164" y="113"/>
                    </a:cubicBezTo>
                    <a:cubicBezTo>
                      <a:pt x="180" y="70"/>
                      <a:pt x="158" y="23"/>
                      <a:pt x="114" y="7"/>
                    </a:cubicBezTo>
                    <a:cubicBezTo>
                      <a:pt x="100" y="1"/>
                      <a:pt x="84" y="0"/>
                      <a:pt x="69" y="4"/>
                    </a:cubicBezTo>
                    <a:cubicBezTo>
                      <a:pt x="71" y="46"/>
                      <a:pt x="71" y="46"/>
                      <a:pt x="71" y="46"/>
                    </a:cubicBezTo>
                    <a:cubicBezTo>
                      <a:pt x="50" y="10"/>
                      <a:pt x="50" y="10"/>
                      <a:pt x="50" y="10"/>
                    </a:cubicBezTo>
                    <a:cubicBezTo>
                      <a:pt x="30" y="19"/>
                      <a:pt x="15" y="36"/>
                      <a:pt x="8" y="57"/>
                    </a:cubicBezTo>
                    <a:cubicBezTo>
                      <a:pt x="5" y="64"/>
                      <a:pt x="3" y="71"/>
                      <a:pt x="3" y="79"/>
                    </a:cubicBezTo>
                    <a:cubicBezTo>
                      <a:pt x="0" y="116"/>
                      <a:pt x="23" y="151"/>
                      <a:pt x="57" y="163"/>
                    </a:cubicBezTo>
                    <a:close/>
                  </a:path>
                </a:pathLst>
              </a:custGeom>
              <a:solidFill>
                <a:srgbClr val="57B89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63" name="ïṥlídé">
                <a:extLst>
                  <a:ext uri="{FF2B5EF4-FFF2-40B4-BE49-F238E27FC236}">
                    <a16:creationId xmlns:a16="http://schemas.microsoft.com/office/drawing/2014/main" id="{2135AD04-1E01-4C15-A759-901CC91B4984}"/>
                  </a:ext>
                </a:extLst>
              </p:cNvPr>
              <p:cNvSpPr/>
              <p:nvPr/>
            </p:nvSpPr>
            <p:spPr bwMode="auto">
              <a:xfrm>
                <a:off x="9605963" y="3924301"/>
                <a:ext cx="293688" cy="1304925"/>
              </a:xfrm>
              <a:custGeom>
                <a:avLst/>
                <a:gdLst>
                  <a:gd name="T0" fmla="*/ 18 w 164"/>
                  <a:gd name="T1" fmla="*/ 730 h 730"/>
                  <a:gd name="T2" fmla="*/ 72 w 164"/>
                  <a:gd name="T3" fmla="*/ 641 h 730"/>
                  <a:gd name="T4" fmla="*/ 149 w 164"/>
                  <a:gd name="T5" fmla="*/ 563 h 730"/>
                  <a:gd name="T6" fmla="*/ 85 w 164"/>
                  <a:gd name="T7" fmla="*/ 425 h 730"/>
                  <a:gd name="T8" fmla="*/ 18 w 164"/>
                  <a:gd name="T9" fmla="*/ 326 h 730"/>
                  <a:gd name="T10" fmla="*/ 3 w 164"/>
                  <a:gd name="T11" fmla="*/ 282 h 730"/>
                  <a:gd name="T12" fmla="*/ 15 w 164"/>
                  <a:gd name="T13" fmla="*/ 215 h 730"/>
                  <a:gd name="T14" fmla="*/ 93 w 164"/>
                  <a:gd name="T15" fmla="*/ 0 h 7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4" h="730">
                    <a:moveTo>
                      <a:pt x="18" y="730"/>
                    </a:moveTo>
                    <a:cubicBezTo>
                      <a:pt x="11" y="694"/>
                      <a:pt x="42" y="662"/>
                      <a:pt x="72" y="641"/>
                    </a:cubicBezTo>
                    <a:cubicBezTo>
                      <a:pt x="103" y="620"/>
                      <a:pt x="139" y="599"/>
                      <a:pt x="149" y="563"/>
                    </a:cubicBezTo>
                    <a:cubicBezTo>
                      <a:pt x="164" y="512"/>
                      <a:pt x="119" y="465"/>
                      <a:pt x="85" y="425"/>
                    </a:cubicBezTo>
                    <a:cubicBezTo>
                      <a:pt x="59" y="395"/>
                      <a:pt x="37" y="362"/>
                      <a:pt x="18" y="326"/>
                    </a:cubicBezTo>
                    <a:cubicBezTo>
                      <a:pt x="11" y="312"/>
                      <a:pt x="5" y="298"/>
                      <a:pt x="3" y="282"/>
                    </a:cubicBezTo>
                    <a:cubicBezTo>
                      <a:pt x="0" y="259"/>
                      <a:pt x="7" y="236"/>
                      <a:pt x="15" y="215"/>
                    </a:cubicBezTo>
                    <a:cubicBezTo>
                      <a:pt x="39" y="143"/>
                      <a:pt x="65" y="71"/>
                      <a:pt x="93" y="0"/>
                    </a:cubicBezTo>
                  </a:path>
                </a:pathLst>
              </a:custGeom>
              <a:noFill/>
              <a:ln w="7938" cap="flat">
                <a:solidFill>
                  <a:srgbClr val="3F3D56"/>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64" name="ïŝľîḓe">
                <a:extLst>
                  <a:ext uri="{FF2B5EF4-FFF2-40B4-BE49-F238E27FC236}">
                    <a16:creationId xmlns:a16="http://schemas.microsoft.com/office/drawing/2014/main" id="{92FE8075-1BE4-4B99-B545-C1ACB519BB44}"/>
                  </a:ext>
                </a:extLst>
              </p:cNvPr>
              <p:cNvSpPr/>
              <p:nvPr/>
            </p:nvSpPr>
            <p:spPr bwMode="auto">
              <a:xfrm>
                <a:off x="9363075" y="4029076"/>
                <a:ext cx="319088" cy="320675"/>
              </a:xfrm>
              <a:custGeom>
                <a:avLst/>
                <a:gdLst>
                  <a:gd name="T0" fmla="*/ 57 w 179"/>
                  <a:gd name="T1" fmla="*/ 163 h 179"/>
                  <a:gd name="T2" fmla="*/ 164 w 179"/>
                  <a:gd name="T3" fmla="*/ 113 h 179"/>
                  <a:gd name="T4" fmla="*/ 114 w 179"/>
                  <a:gd name="T5" fmla="*/ 7 h 179"/>
                  <a:gd name="T6" fmla="*/ 68 w 179"/>
                  <a:gd name="T7" fmla="*/ 4 h 179"/>
                  <a:gd name="T8" fmla="*/ 70 w 179"/>
                  <a:gd name="T9" fmla="*/ 46 h 179"/>
                  <a:gd name="T10" fmla="*/ 50 w 179"/>
                  <a:gd name="T11" fmla="*/ 10 h 179"/>
                  <a:gd name="T12" fmla="*/ 7 w 179"/>
                  <a:gd name="T13" fmla="*/ 57 h 179"/>
                  <a:gd name="T14" fmla="*/ 2 w 179"/>
                  <a:gd name="T15" fmla="*/ 79 h 179"/>
                  <a:gd name="T16" fmla="*/ 57 w 179"/>
                  <a:gd name="T17" fmla="*/ 163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9" h="179">
                    <a:moveTo>
                      <a:pt x="57" y="163"/>
                    </a:moveTo>
                    <a:cubicBezTo>
                      <a:pt x="100" y="179"/>
                      <a:pt x="148" y="157"/>
                      <a:pt x="164" y="113"/>
                    </a:cubicBezTo>
                    <a:cubicBezTo>
                      <a:pt x="179" y="70"/>
                      <a:pt x="157" y="22"/>
                      <a:pt x="114" y="7"/>
                    </a:cubicBezTo>
                    <a:cubicBezTo>
                      <a:pt x="99" y="1"/>
                      <a:pt x="83" y="0"/>
                      <a:pt x="68" y="4"/>
                    </a:cubicBezTo>
                    <a:cubicBezTo>
                      <a:pt x="70" y="46"/>
                      <a:pt x="70" y="46"/>
                      <a:pt x="70" y="46"/>
                    </a:cubicBezTo>
                    <a:cubicBezTo>
                      <a:pt x="50" y="10"/>
                      <a:pt x="50" y="10"/>
                      <a:pt x="50" y="10"/>
                    </a:cubicBezTo>
                    <a:cubicBezTo>
                      <a:pt x="30" y="19"/>
                      <a:pt x="15" y="36"/>
                      <a:pt x="7" y="57"/>
                    </a:cubicBezTo>
                    <a:cubicBezTo>
                      <a:pt x="4" y="64"/>
                      <a:pt x="3" y="71"/>
                      <a:pt x="2" y="79"/>
                    </a:cubicBezTo>
                    <a:cubicBezTo>
                      <a:pt x="0" y="116"/>
                      <a:pt x="22" y="151"/>
                      <a:pt x="57" y="163"/>
                    </a:cubicBezTo>
                    <a:close/>
                  </a:path>
                </a:pathLst>
              </a:custGeom>
              <a:noFill/>
              <a:ln w="7938" cap="flat">
                <a:solidFill>
                  <a:srgbClr val="3F3D56"/>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65" name="íṥḻïḍé">
                <a:extLst>
                  <a:ext uri="{FF2B5EF4-FFF2-40B4-BE49-F238E27FC236}">
                    <a16:creationId xmlns:a16="http://schemas.microsoft.com/office/drawing/2014/main" id="{24762C82-EA84-4A32-A29B-860FFCD2C824}"/>
                  </a:ext>
                </a:extLst>
              </p:cNvPr>
              <p:cNvSpPr/>
              <p:nvPr/>
            </p:nvSpPr>
            <p:spPr bwMode="auto">
              <a:xfrm>
                <a:off x="9609138" y="3800476"/>
                <a:ext cx="301625" cy="298450"/>
              </a:xfrm>
              <a:custGeom>
                <a:avLst/>
                <a:gdLst>
                  <a:gd name="T0" fmla="*/ 6 w 168"/>
                  <a:gd name="T1" fmla="*/ 54 h 167"/>
                  <a:gd name="T2" fmla="*/ 66 w 168"/>
                  <a:gd name="T3" fmla="*/ 2 h 167"/>
                  <a:gd name="T4" fmla="*/ 72 w 168"/>
                  <a:gd name="T5" fmla="*/ 42 h 167"/>
                  <a:gd name="T6" fmla="*/ 85 w 168"/>
                  <a:gd name="T7" fmla="*/ 0 h 167"/>
                  <a:gd name="T8" fmla="*/ 167 w 168"/>
                  <a:gd name="T9" fmla="*/ 84 h 167"/>
                  <a:gd name="T10" fmla="*/ 83 w 168"/>
                  <a:gd name="T11" fmla="*/ 166 h 167"/>
                  <a:gd name="T12" fmla="*/ 1 w 168"/>
                  <a:gd name="T13" fmla="*/ 82 h 167"/>
                  <a:gd name="T14" fmla="*/ 6 w 168"/>
                  <a:gd name="T15" fmla="*/ 54 h 1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8" h="167">
                    <a:moveTo>
                      <a:pt x="6" y="54"/>
                    </a:moveTo>
                    <a:cubicBezTo>
                      <a:pt x="15" y="28"/>
                      <a:pt x="38" y="8"/>
                      <a:pt x="66" y="2"/>
                    </a:cubicBezTo>
                    <a:cubicBezTo>
                      <a:pt x="72" y="42"/>
                      <a:pt x="72" y="42"/>
                      <a:pt x="72" y="42"/>
                    </a:cubicBezTo>
                    <a:cubicBezTo>
                      <a:pt x="85" y="0"/>
                      <a:pt x="85" y="0"/>
                      <a:pt x="85" y="0"/>
                    </a:cubicBezTo>
                    <a:cubicBezTo>
                      <a:pt x="131" y="0"/>
                      <a:pt x="168" y="38"/>
                      <a:pt x="167" y="84"/>
                    </a:cubicBezTo>
                    <a:cubicBezTo>
                      <a:pt x="166" y="130"/>
                      <a:pt x="129" y="167"/>
                      <a:pt x="83" y="166"/>
                    </a:cubicBezTo>
                    <a:cubicBezTo>
                      <a:pt x="37" y="165"/>
                      <a:pt x="0" y="128"/>
                      <a:pt x="1" y="82"/>
                    </a:cubicBezTo>
                    <a:cubicBezTo>
                      <a:pt x="1" y="72"/>
                      <a:pt x="2" y="63"/>
                      <a:pt x="6" y="54"/>
                    </a:cubicBezTo>
                    <a:close/>
                  </a:path>
                </a:pathLst>
              </a:custGeom>
              <a:solidFill>
                <a:srgbClr val="57B89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66" name="îṧlïdè">
                <a:extLst>
                  <a:ext uri="{FF2B5EF4-FFF2-40B4-BE49-F238E27FC236}">
                    <a16:creationId xmlns:a16="http://schemas.microsoft.com/office/drawing/2014/main" id="{63AABBBC-3C36-46BE-B66F-733D890FDD1D}"/>
                  </a:ext>
                </a:extLst>
              </p:cNvPr>
              <p:cNvSpPr/>
              <p:nvPr/>
            </p:nvSpPr>
            <p:spPr bwMode="auto">
              <a:xfrm>
                <a:off x="9617075" y="3773488"/>
                <a:ext cx="300038" cy="298450"/>
              </a:xfrm>
              <a:custGeom>
                <a:avLst/>
                <a:gdLst>
                  <a:gd name="T0" fmla="*/ 6 w 168"/>
                  <a:gd name="T1" fmla="*/ 55 h 167"/>
                  <a:gd name="T2" fmla="*/ 66 w 168"/>
                  <a:gd name="T3" fmla="*/ 2 h 167"/>
                  <a:gd name="T4" fmla="*/ 73 w 168"/>
                  <a:gd name="T5" fmla="*/ 43 h 167"/>
                  <a:gd name="T6" fmla="*/ 86 w 168"/>
                  <a:gd name="T7" fmla="*/ 0 h 167"/>
                  <a:gd name="T8" fmla="*/ 168 w 168"/>
                  <a:gd name="T9" fmla="*/ 84 h 167"/>
                  <a:gd name="T10" fmla="*/ 83 w 168"/>
                  <a:gd name="T11" fmla="*/ 166 h 167"/>
                  <a:gd name="T12" fmla="*/ 1 w 168"/>
                  <a:gd name="T13" fmla="*/ 82 h 167"/>
                  <a:gd name="T14" fmla="*/ 6 w 168"/>
                  <a:gd name="T15" fmla="*/ 55 h 1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8" h="167">
                    <a:moveTo>
                      <a:pt x="6" y="55"/>
                    </a:moveTo>
                    <a:cubicBezTo>
                      <a:pt x="16" y="28"/>
                      <a:pt x="38" y="8"/>
                      <a:pt x="66" y="2"/>
                    </a:cubicBezTo>
                    <a:cubicBezTo>
                      <a:pt x="73" y="43"/>
                      <a:pt x="73" y="43"/>
                      <a:pt x="73" y="43"/>
                    </a:cubicBezTo>
                    <a:cubicBezTo>
                      <a:pt x="86" y="0"/>
                      <a:pt x="86" y="0"/>
                      <a:pt x="86" y="0"/>
                    </a:cubicBezTo>
                    <a:cubicBezTo>
                      <a:pt x="132" y="1"/>
                      <a:pt x="168" y="38"/>
                      <a:pt x="168" y="84"/>
                    </a:cubicBezTo>
                    <a:cubicBezTo>
                      <a:pt x="167" y="130"/>
                      <a:pt x="129" y="167"/>
                      <a:pt x="83" y="166"/>
                    </a:cubicBezTo>
                    <a:cubicBezTo>
                      <a:pt x="37" y="166"/>
                      <a:pt x="0" y="128"/>
                      <a:pt x="1" y="82"/>
                    </a:cubicBezTo>
                    <a:cubicBezTo>
                      <a:pt x="1" y="73"/>
                      <a:pt x="3" y="63"/>
                      <a:pt x="6" y="55"/>
                    </a:cubicBezTo>
                    <a:close/>
                  </a:path>
                </a:pathLst>
              </a:custGeom>
              <a:noFill/>
              <a:ln w="7938" cap="flat">
                <a:solidFill>
                  <a:srgbClr val="3F3D56"/>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67" name="işlíḑè">
                <a:extLst>
                  <a:ext uri="{FF2B5EF4-FFF2-40B4-BE49-F238E27FC236}">
                    <a16:creationId xmlns:a16="http://schemas.microsoft.com/office/drawing/2014/main" id="{861D8E81-5FF8-41BC-B0D2-66493DA1E6F7}"/>
                  </a:ext>
                </a:extLst>
              </p:cNvPr>
              <p:cNvSpPr/>
              <p:nvPr/>
            </p:nvSpPr>
            <p:spPr bwMode="auto">
              <a:xfrm>
                <a:off x="9612313" y="4376738"/>
                <a:ext cx="333375" cy="336550"/>
              </a:xfrm>
              <a:custGeom>
                <a:avLst/>
                <a:gdLst>
                  <a:gd name="T0" fmla="*/ 66 w 186"/>
                  <a:gd name="T1" fmla="*/ 172 h 188"/>
                  <a:gd name="T2" fmla="*/ 173 w 186"/>
                  <a:gd name="T3" fmla="*/ 123 h 188"/>
                  <a:gd name="T4" fmla="*/ 140 w 186"/>
                  <a:gd name="T5" fmla="*/ 24 h 188"/>
                  <a:gd name="T6" fmla="*/ 130 w 186"/>
                  <a:gd name="T7" fmla="*/ 57 h 188"/>
                  <a:gd name="T8" fmla="*/ 123 w 186"/>
                  <a:gd name="T9" fmla="*/ 16 h 188"/>
                  <a:gd name="T10" fmla="*/ 123 w 186"/>
                  <a:gd name="T11" fmla="*/ 16 h 188"/>
                  <a:gd name="T12" fmla="*/ 16 w 186"/>
                  <a:gd name="T13" fmla="*/ 66 h 188"/>
                  <a:gd name="T14" fmla="*/ 66 w 186"/>
                  <a:gd name="T15" fmla="*/ 172 h 188"/>
                  <a:gd name="T16" fmla="*/ 66 w 186"/>
                  <a:gd name="T17" fmla="*/ 172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6" h="188">
                    <a:moveTo>
                      <a:pt x="66" y="172"/>
                    </a:moveTo>
                    <a:cubicBezTo>
                      <a:pt x="109" y="188"/>
                      <a:pt x="157" y="166"/>
                      <a:pt x="173" y="123"/>
                    </a:cubicBezTo>
                    <a:cubicBezTo>
                      <a:pt x="186" y="86"/>
                      <a:pt x="172" y="45"/>
                      <a:pt x="140" y="24"/>
                    </a:cubicBezTo>
                    <a:cubicBezTo>
                      <a:pt x="130" y="57"/>
                      <a:pt x="130" y="57"/>
                      <a:pt x="130" y="57"/>
                    </a:cubicBezTo>
                    <a:cubicBezTo>
                      <a:pt x="123" y="16"/>
                      <a:pt x="123" y="16"/>
                      <a:pt x="123" y="16"/>
                    </a:cubicBezTo>
                    <a:cubicBezTo>
                      <a:pt x="123" y="16"/>
                      <a:pt x="123" y="16"/>
                      <a:pt x="123" y="16"/>
                    </a:cubicBezTo>
                    <a:cubicBezTo>
                      <a:pt x="80" y="0"/>
                      <a:pt x="32" y="23"/>
                      <a:pt x="16" y="66"/>
                    </a:cubicBezTo>
                    <a:cubicBezTo>
                      <a:pt x="0" y="109"/>
                      <a:pt x="23" y="157"/>
                      <a:pt x="66" y="172"/>
                    </a:cubicBezTo>
                    <a:cubicBezTo>
                      <a:pt x="66" y="172"/>
                      <a:pt x="66" y="172"/>
                      <a:pt x="66" y="172"/>
                    </a:cubicBezTo>
                    <a:close/>
                  </a:path>
                </a:pathLst>
              </a:custGeom>
              <a:solidFill>
                <a:srgbClr val="57B89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68" name="iṧļïďê">
                <a:extLst>
                  <a:ext uri="{FF2B5EF4-FFF2-40B4-BE49-F238E27FC236}">
                    <a16:creationId xmlns:a16="http://schemas.microsoft.com/office/drawing/2014/main" id="{CF43E6B2-293D-44D3-A6E9-C5D31DA06583}"/>
                  </a:ext>
                </a:extLst>
              </p:cNvPr>
              <p:cNvSpPr/>
              <p:nvPr/>
            </p:nvSpPr>
            <p:spPr bwMode="auto">
              <a:xfrm>
                <a:off x="9620250" y="4349751"/>
                <a:ext cx="333375" cy="336550"/>
              </a:xfrm>
              <a:custGeom>
                <a:avLst/>
                <a:gdLst>
                  <a:gd name="T0" fmla="*/ 66 w 186"/>
                  <a:gd name="T1" fmla="*/ 173 h 188"/>
                  <a:gd name="T2" fmla="*/ 173 w 186"/>
                  <a:gd name="T3" fmla="*/ 123 h 188"/>
                  <a:gd name="T4" fmla="*/ 140 w 186"/>
                  <a:gd name="T5" fmla="*/ 25 h 188"/>
                  <a:gd name="T6" fmla="*/ 130 w 186"/>
                  <a:gd name="T7" fmla="*/ 57 h 188"/>
                  <a:gd name="T8" fmla="*/ 123 w 186"/>
                  <a:gd name="T9" fmla="*/ 16 h 188"/>
                  <a:gd name="T10" fmla="*/ 123 w 186"/>
                  <a:gd name="T11" fmla="*/ 16 h 188"/>
                  <a:gd name="T12" fmla="*/ 16 w 186"/>
                  <a:gd name="T13" fmla="*/ 66 h 188"/>
                  <a:gd name="T14" fmla="*/ 66 w 186"/>
                  <a:gd name="T15" fmla="*/ 173 h 188"/>
                  <a:gd name="T16" fmla="*/ 66 w 186"/>
                  <a:gd name="T17" fmla="*/ 173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6" h="188">
                    <a:moveTo>
                      <a:pt x="66" y="173"/>
                    </a:moveTo>
                    <a:cubicBezTo>
                      <a:pt x="109" y="188"/>
                      <a:pt x="157" y="166"/>
                      <a:pt x="173" y="123"/>
                    </a:cubicBezTo>
                    <a:cubicBezTo>
                      <a:pt x="186" y="86"/>
                      <a:pt x="172" y="46"/>
                      <a:pt x="140" y="25"/>
                    </a:cubicBezTo>
                    <a:cubicBezTo>
                      <a:pt x="130" y="57"/>
                      <a:pt x="130" y="57"/>
                      <a:pt x="130" y="57"/>
                    </a:cubicBezTo>
                    <a:cubicBezTo>
                      <a:pt x="123" y="16"/>
                      <a:pt x="123" y="16"/>
                      <a:pt x="123" y="16"/>
                    </a:cubicBezTo>
                    <a:cubicBezTo>
                      <a:pt x="123" y="16"/>
                      <a:pt x="123" y="16"/>
                      <a:pt x="123" y="16"/>
                    </a:cubicBezTo>
                    <a:cubicBezTo>
                      <a:pt x="79" y="0"/>
                      <a:pt x="32" y="23"/>
                      <a:pt x="16" y="66"/>
                    </a:cubicBezTo>
                    <a:cubicBezTo>
                      <a:pt x="0" y="109"/>
                      <a:pt x="23" y="157"/>
                      <a:pt x="66" y="173"/>
                    </a:cubicBezTo>
                    <a:cubicBezTo>
                      <a:pt x="66" y="173"/>
                      <a:pt x="66" y="173"/>
                      <a:pt x="66" y="173"/>
                    </a:cubicBezTo>
                    <a:close/>
                  </a:path>
                </a:pathLst>
              </a:custGeom>
              <a:noFill/>
              <a:ln w="7938" cap="flat">
                <a:solidFill>
                  <a:srgbClr val="3F3D56"/>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69" name="ïślîḑè">
                <a:extLst>
                  <a:ext uri="{FF2B5EF4-FFF2-40B4-BE49-F238E27FC236}">
                    <a16:creationId xmlns:a16="http://schemas.microsoft.com/office/drawing/2014/main" id="{6E71823E-107B-4363-BFF6-0891110F78E3}"/>
                  </a:ext>
                </a:extLst>
              </p:cNvPr>
              <p:cNvSpPr/>
              <p:nvPr/>
            </p:nvSpPr>
            <p:spPr bwMode="auto">
              <a:xfrm>
                <a:off x="9571038" y="4745038"/>
                <a:ext cx="312738" cy="322263"/>
              </a:xfrm>
              <a:custGeom>
                <a:avLst/>
                <a:gdLst>
                  <a:gd name="T0" fmla="*/ 2 w 174"/>
                  <a:gd name="T1" fmla="*/ 105 h 180"/>
                  <a:gd name="T2" fmla="*/ 99 w 174"/>
                  <a:gd name="T3" fmla="*/ 172 h 180"/>
                  <a:gd name="T4" fmla="*/ 166 w 174"/>
                  <a:gd name="T5" fmla="*/ 76 h 180"/>
                  <a:gd name="T6" fmla="*/ 70 w 174"/>
                  <a:gd name="T7" fmla="*/ 8 h 180"/>
                  <a:gd name="T8" fmla="*/ 18 w 174"/>
                  <a:gd name="T9" fmla="*/ 40 h 180"/>
                  <a:gd name="T10" fmla="*/ 55 w 174"/>
                  <a:gd name="T11" fmla="*/ 95 h 180"/>
                  <a:gd name="T12" fmla="*/ 5 w 174"/>
                  <a:gd name="T13" fmla="*/ 66 h 180"/>
                  <a:gd name="T14" fmla="*/ 2 w 174"/>
                  <a:gd name="T15" fmla="*/ 105 h 1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4" h="180">
                    <a:moveTo>
                      <a:pt x="2" y="105"/>
                    </a:moveTo>
                    <a:cubicBezTo>
                      <a:pt x="10" y="150"/>
                      <a:pt x="53" y="180"/>
                      <a:pt x="99" y="172"/>
                    </a:cubicBezTo>
                    <a:cubicBezTo>
                      <a:pt x="144" y="164"/>
                      <a:pt x="174" y="121"/>
                      <a:pt x="166" y="76"/>
                    </a:cubicBezTo>
                    <a:cubicBezTo>
                      <a:pt x="158" y="31"/>
                      <a:pt x="115" y="0"/>
                      <a:pt x="70" y="8"/>
                    </a:cubicBezTo>
                    <a:cubicBezTo>
                      <a:pt x="49" y="12"/>
                      <a:pt x="31" y="23"/>
                      <a:pt x="18" y="40"/>
                    </a:cubicBezTo>
                    <a:cubicBezTo>
                      <a:pt x="55" y="95"/>
                      <a:pt x="55" y="95"/>
                      <a:pt x="55" y="95"/>
                    </a:cubicBezTo>
                    <a:cubicBezTo>
                      <a:pt x="5" y="66"/>
                      <a:pt x="5" y="66"/>
                      <a:pt x="5" y="66"/>
                    </a:cubicBezTo>
                    <a:cubicBezTo>
                      <a:pt x="1" y="78"/>
                      <a:pt x="0" y="92"/>
                      <a:pt x="2" y="105"/>
                    </a:cubicBezTo>
                    <a:close/>
                  </a:path>
                </a:pathLst>
              </a:custGeom>
              <a:solidFill>
                <a:srgbClr val="57B89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70" name="íṧļîḋé">
                <a:extLst>
                  <a:ext uri="{FF2B5EF4-FFF2-40B4-BE49-F238E27FC236}">
                    <a16:creationId xmlns:a16="http://schemas.microsoft.com/office/drawing/2014/main" id="{C9E834D8-6784-4F4E-AD75-851E74F9A16A}"/>
                  </a:ext>
                </a:extLst>
              </p:cNvPr>
              <p:cNvSpPr/>
              <p:nvPr/>
            </p:nvSpPr>
            <p:spPr bwMode="auto">
              <a:xfrm>
                <a:off x="9577388" y="4725988"/>
                <a:ext cx="312738" cy="322263"/>
              </a:xfrm>
              <a:custGeom>
                <a:avLst/>
                <a:gdLst>
                  <a:gd name="T0" fmla="*/ 3 w 175"/>
                  <a:gd name="T1" fmla="*/ 105 h 180"/>
                  <a:gd name="T2" fmla="*/ 99 w 175"/>
                  <a:gd name="T3" fmla="*/ 172 h 180"/>
                  <a:gd name="T4" fmla="*/ 167 w 175"/>
                  <a:gd name="T5" fmla="*/ 76 h 180"/>
                  <a:gd name="T6" fmla="*/ 70 w 175"/>
                  <a:gd name="T7" fmla="*/ 8 h 180"/>
                  <a:gd name="T8" fmla="*/ 19 w 175"/>
                  <a:gd name="T9" fmla="*/ 40 h 180"/>
                  <a:gd name="T10" fmla="*/ 56 w 175"/>
                  <a:gd name="T11" fmla="*/ 95 h 180"/>
                  <a:gd name="T12" fmla="*/ 5 w 175"/>
                  <a:gd name="T13" fmla="*/ 66 h 180"/>
                  <a:gd name="T14" fmla="*/ 3 w 175"/>
                  <a:gd name="T15" fmla="*/ 105 h 1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180">
                    <a:moveTo>
                      <a:pt x="3" y="105"/>
                    </a:moveTo>
                    <a:cubicBezTo>
                      <a:pt x="11" y="150"/>
                      <a:pt x="54" y="180"/>
                      <a:pt x="99" y="172"/>
                    </a:cubicBezTo>
                    <a:cubicBezTo>
                      <a:pt x="144" y="164"/>
                      <a:pt x="175" y="121"/>
                      <a:pt x="167" y="76"/>
                    </a:cubicBezTo>
                    <a:cubicBezTo>
                      <a:pt x="159" y="31"/>
                      <a:pt x="116" y="0"/>
                      <a:pt x="70" y="8"/>
                    </a:cubicBezTo>
                    <a:cubicBezTo>
                      <a:pt x="50" y="12"/>
                      <a:pt x="31" y="23"/>
                      <a:pt x="19" y="40"/>
                    </a:cubicBezTo>
                    <a:cubicBezTo>
                      <a:pt x="56" y="95"/>
                      <a:pt x="56" y="95"/>
                      <a:pt x="56" y="95"/>
                    </a:cubicBezTo>
                    <a:cubicBezTo>
                      <a:pt x="5" y="66"/>
                      <a:pt x="5" y="66"/>
                      <a:pt x="5" y="66"/>
                    </a:cubicBezTo>
                    <a:cubicBezTo>
                      <a:pt x="1" y="78"/>
                      <a:pt x="0" y="92"/>
                      <a:pt x="3" y="105"/>
                    </a:cubicBezTo>
                    <a:close/>
                  </a:path>
                </a:pathLst>
              </a:custGeom>
              <a:noFill/>
              <a:ln w="7938" cap="flat">
                <a:solidFill>
                  <a:srgbClr val="3F3D56"/>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71" name="iṣļïḍe">
                <a:extLst>
                  <a:ext uri="{FF2B5EF4-FFF2-40B4-BE49-F238E27FC236}">
                    <a16:creationId xmlns:a16="http://schemas.microsoft.com/office/drawing/2014/main" id="{6224DBF1-6535-4E4C-BA4C-30083223E039}"/>
                  </a:ext>
                </a:extLst>
              </p:cNvPr>
              <p:cNvSpPr/>
              <p:nvPr/>
            </p:nvSpPr>
            <p:spPr bwMode="auto">
              <a:xfrm>
                <a:off x="2244725" y="4513263"/>
                <a:ext cx="211138" cy="207963"/>
              </a:xfrm>
              <a:custGeom>
                <a:avLst/>
                <a:gdLst>
                  <a:gd name="T0" fmla="*/ 38 w 118"/>
                  <a:gd name="T1" fmla="*/ 107 h 117"/>
                  <a:gd name="T2" fmla="*/ 108 w 118"/>
                  <a:gd name="T3" fmla="*/ 74 h 117"/>
                  <a:gd name="T4" fmla="*/ 75 w 118"/>
                  <a:gd name="T5" fmla="*/ 4 h 117"/>
                  <a:gd name="T6" fmla="*/ 45 w 118"/>
                  <a:gd name="T7" fmla="*/ 2 h 117"/>
                  <a:gd name="T8" fmla="*/ 47 w 118"/>
                  <a:gd name="T9" fmla="*/ 30 h 117"/>
                  <a:gd name="T10" fmla="*/ 33 w 118"/>
                  <a:gd name="T11" fmla="*/ 6 h 117"/>
                  <a:gd name="T12" fmla="*/ 5 w 118"/>
                  <a:gd name="T13" fmla="*/ 37 h 117"/>
                  <a:gd name="T14" fmla="*/ 2 w 118"/>
                  <a:gd name="T15" fmla="*/ 52 h 117"/>
                  <a:gd name="T16" fmla="*/ 38 w 118"/>
                  <a:gd name="T17" fmla="*/ 10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117">
                    <a:moveTo>
                      <a:pt x="38" y="107"/>
                    </a:moveTo>
                    <a:cubicBezTo>
                      <a:pt x="66" y="117"/>
                      <a:pt x="98" y="103"/>
                      <a:pt x="108" y="74"/>
                    </a:cubicBezTo>
                    <a:cubicBezTo>
                      <a:pt x="118" y="46"/>
                      <a:pt x="104" y="15"/>
                      <a:pt x="75" y="4"/>
                    </a:cubicBezTo>
                    <a:cubicBezTo>
                      <a:pt x="66" y="1"/>
                      <a:pt x="55" y="0"/>
                      <a:pt x="45" y="2"/>
                    </a:cubicBezTo>
                    <a:cubicBezTo>
                      <a:pt x="47" y="30"/>
                      <a:pt x="47" y="30"/>
                      <a:pt x="47" y="30"/>
                    </a:cubicBezTo>
                    <a:cubicBezTo>
                      <a:pt x="33" y="6"/>
                      <a:pt x="33" y="6"/>
                      <a:pt x="33" y="6"/>
                    </a:cubicBezTo>
                    <a:cubicBezTo>
                      <a:pt x="20" y="12"/>
                      <a:pt x="10" y="23"/>
                      <a:pt x="5" y="37"/>
                    </a:cubicBezTo>
                    <a:cubicBezTo>
                      <a:pt x="4" y="42"/>
                      <a:pt x="2" y="47"/>
                      <a:pt x="2" y="52"/>
                    </a:cubicBezTo>
                    <a:cubicBezTo>
                      <a:pt x="0" y="76"/>
                      <a:pt x="15" y="99"/>
                      <a:pt x="38" y="107"/>
                    </a:cubicBezTo>
                    <a:close/>
                  </a:path>
                </a:pathLst>
              </a:custGeom>
              <a:solidFill>
                <a:srgbClr val="57B89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72" name="îşľïḋe">
                <a:extLst>
                  <a:ext uri="{FF2B5EF4-FFF2-40B4-BE49-F238E27FC236}">
                    <a16:creationId xmlns:a16="http://schemas.microsoft.com/office/drawing/2014/main" id="{E9469AD4-40F9-43A1-8628-E5C80D2E1CA3}"/>
                  </a:ext>
                </a:extLst>
              </p:cNvPr>
              <p:cNvSpPr/>
              <p:nvPr/>
            </p:nvSpPr>
            <p:spPr bwMode="auto">
              <a:xfrm>
                <a:off x="2408238" y="4430713"/>
                <a:ext cx="193675" cy="858838"/>
              </a:xfrm>
              <a:custGeom>
                <a:avLst/>
                <a:gdLst>
                  <a:gd name="T0" fmla="*/ 12 w 108"/>
                  <a:gd name="T1" fmla="*/ 480 h 480"/>
                  <a:gd name="T2" fmla="*/ 48 w 108"/>
                  <a:gd name="T3" fmla="*/ 421 h 480"/>
                  <a:gd name="T4" fmla="*/ 98 w 108"/>
                  <a:gd name="T5" fmla="*/ 370 h 480"/>
                  <a:gd name="T6" fmla="*/ 56 w 108"/>
                  <a:gd name="T7" fmla="*/ 279 h 480"/>
                  <a:gd name="T8" fmla="*/ 12 w 108"/>
                  <a:gd name="T9" fmla="*/ 214 h 480"/>
                  <a:gd name="T10" fmla="*/ 2 w 108"/>
                  <a:gd name="T11" fmla="*/ 185 h 480"/>
                  <a:gd name="T12" fmla="*/ 10 w 108"/>
                  <a:gd name="T13" fmla="*/ 141 h 480"/>
                  <a:gd name="T14" fmla="*/ 61 w 108"/>
                  <a:gd name="T15" fmla="*/ 0 h 4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8" h="480">
                    <a:moveTo>
                      <a:pt x="12" y="480"/>
                    </a:moveTo>
                    <a:cubicBezTo>
                      <a:pt x="7" y="456"/>
                      <a:pt x="28" y="434"/>
                      <a:pt x="48" y="421"/>
                    </a:cubicBezTo>
                    <a:cubicBezTo>
                      <a:pt x="68" y="407"/>
                      <a:pt x="91" y="393"/>
                      <a:pt x="98" y="370"/>
                    </a:cubicBezTo>
                    <a:cubicBezTo>
                      <a:pt x="108" y="336"/>
                      <a:pt x="79" y="305"/>
                      <a:pt x="56" y="279"/>
                    </a:cubicBezTo>
                    <a:cubicBezTo>
                      <a:pt x="39" y="259"/>
                      <a:pt x="24" y="237"/>
                      <a:pt x="12" y="214"/>
                    </a:cubicBezTo>
                    <a:cubicBezTo>
                      <a:pt x="7" y="205"/>
                      <a:pt x="4" y="195"/>
                      <a:pt x="2" y="185"/>
                    </a:cubicBezTo>
                    <a:cubicBezTo>
                      <a:pt x="0" y="170"/>
                      <a:pt x="5" y="155"/>
                      <a:pt x="10" y="141"/>
                    </a:cubicBezTo>
                    <a:cubicBezTo>
                      <a:pt x="26" y="94"/>
                      <a:pt x="43" y="47"/>
                      <a:pt x="61" y="0"/>
                    </a:cubicBezTo>
                  </a:path>
                </a:pathLst>
              </a:custGeom>
              <a:noFill/>
              <a:ln w="7938" cap="flat">
                <a:solidFill>
                  <a:srgbClr val="3F3D56"/>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73" name="íṥliḑê">
                <a:extLst>
                  <a:ext uri="{FF2B5EF4-FFF2-40B4-BE49-F238E27FC236}">
                    <a16:creationId xmlns:a16="http://schemas.microsoft.com/office/drawing/2014/main" id="{AE35E658-2C33-4063-9287-DA56D43DC748}"/>
                  </a:ext>
                </a:extLst>
              </p:cNvPr>
              <p:cNvSpPr/>
              <p:nvPr/>
            </p:nvSpPr>
            <p:spPr bwMode="auto">
              <a:xfrm>
                <a:off x="2249488" y="4500563"/>
                <a:ext cx="211138" cy="207963"/>
              </a:xfrm>
              <a:custGeom>
                <a:avLst/>
                <a:gdLst>
                  <a:gd name="T0" fmla="*/ 37 w 118"/>
                  <a:gd name="T1" fmla="*/ 107 h 117"/>
                  <a:gd name="T2" fmla="*/ 107 w 118"/>
                  <a:gd name="T3" fmla="*/ 74 h 117"/>
                  <a:gd name="T4" fmla="*/ 75 w 118"/>
                  <a:gd name="T5" fmla="*/ 4 h 117"/>
                  <a:gd name="T6" fmla="*/ 45 w 118"/>
                  <a:gd name="T7" fmla="*/ 2 h 117"/>
                  <a:gd name="T8" fmla="*/ 46 w 118"/>
                  <a:gd name="T9" fmla="*/ 30 h 117"/>
                  <a:gd name="T10" fmla="*/ 33 w 118"/>
                  <a:gd name="T11" fmla="*/ 6 h 117"/>
                  <a:gd name="T12" fmla="*/ 5 w 118"/>
                  <a:gd name="T13" fmla="*/ 37 h 117"/>
                  <a:gd name="T14" fmla="*/ 1 w 118"/>
                  <a:gd name="T15" fmla="*/ 52 h 117"/>
                  <a:gd name="T16" fmla="*/ 37 w 118"/>
                  <a:gd name="T17" fmla="*/ 10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117">
                    <a:moveTo>
                      <a:pt x="37" y="107"/>
                    </a:moveTo>
                    <a:cubicBezTo>
                      <a:pt x="66" y="117"/>
                      <a:pt x="97" y="102"/>
                      <a:pt x="107" y="74"/>
                    </a:cubicBezTo>
                    <a:cubicBezTo>
                      <a:pt x="118" y="46"/>
                      <a:pt x="103" y="14"/>
                      <a:pt x="75" y="4"/>
                    </a:cubicBezTo>
                    <a:cubicBezTo>
                      <a:pt x="65" y="1"/>
                      <a:pt x="55" y="0"/>
                      <a:pt x="45" y="2"/>
                    </a:cubicBezTo>
                    <a:cubicBezTo>
                      <a:pt x="46" y="30"/>
                      <a:pt x="46" y="30"/>
                      <a:pt x="46" y="30"/>
                    </a:cubicBezTo>
                    <a:cubicBezTo>
                      <a:pt x="33" y="6"/>
                      <a:pt x="33" y="6"/>
                      <a:pt x="33" y="6"/>
                    </a:cubicBezTo>
                    <a:cubicBezTo>
                      <a:pt x="20" y="12"/>
                      <a:pt x="9" y="23"/>
                      <a:pt x="5" y="37"/>
                    </a:cubicBezTo>
                    <a:cubicBezTo>
                      <a:pt x="3" y="42"/>
                      <a:pt x="2" y="46"/>
                      <a:pt x="1" y="52"/>
                    </a:cubicBezTo>
                    <a:cubicBezTo>
                      <a:pt x="0" y="76"/>
                      <a:pt x="14" y="98"/>
                      <a:pt x="37" y="107"/>
                    </a:cubicBezTo>
                    <a:close/>
                  </a:path>
                </a:pathLst>
              </a:custGeom>
              <a:noFill/>
              <a:ln w="7938" cap="flat">
                <a:solidFill>
                  <a:srgbClr val="3F3D56"/>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74" name="íṥḷiďe">
                <a:extLst>
                  <a:ext uri="{FF2B5EF4-FFF2-40B4-BE49-F238E27FC236}">
                    <a16:creationId xmlns:a16="http://schemas.microsoft.com/office/drawing/2014/main" id="{69775537-42CD-40AB-8852-6EC8916AEB71}"/>
                  </a:ext>
                </a:extLst>
              </p:cNvPr>
              <p:cNvSpPr/>
              <p:nvPr/>
            </p:nvSpPr>
            <p:spPr bwMode="auto">
              <a:xfrm>
                <a:off x="2413000" y="4348163"/>
                <a:ext cx="196850" cy="196850"/>
              </a:xfrm>
              <a:custGeom>
                <a:avLst/>
                <a:gdLst>
                  <a:gd name="T0" fmla="*/ 3 w 110"/>
                  <a:gd name="T1" fmla="*/ 36 h 110"/>
                  <a:gd name="T2" fmla="*/ 43 w 110"/>
                  <a:gd name="T3" fmla="*/ 2 h 110"/>
                  <a:gd name="T4" fmla="*/ 47 w 110"/>
                  <a:gd name="T5" fmla="*/ 28 h 110"/>
                  <a:gd name="T6" fmla="*/ 55 w 110"/>
                  <a:gd name="T7" fmla="*/ 0 h 110"/>
                  <a:gd name="T8" fmla="*/ 109 w 110"/>
                  <a:gd name="T9" fmla="*/ 56 h 110"/>
                  <a:gd name="T10" fmla="*/ 54 w 110"/>
                  <a:gd name="T11" fmla="*/ 110 h 110"/>
                  <a:gd name="T12" fmla="*/ 0 w 110"/>
                  <a:gd name="T13" fmla="*/ 54 h 110"/>
                  <a:gd name="T14" fmla="*/ 3 w 110"/>
                  <a:gd name="T15" fmla="*/ 36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0" h="110">
                    <a:moveTo>
                      <a:pt x="3" y="36"/>
                    </a:moveTo>
                    <a:cubicBezTo>
                      <a:pt x="10" y="19"/>
                      <a:pt x="24" y="6"/>
                      <a:pt x="43" y="2"/>
                    </a:cubicBezTo>
                    <a:cubicBezTo>
                      <a:pt x="47" y="28"/>
                      <a:pt x="47" y="28"/>
                      <a:pt x="47" y="28"/>
                    </a:cubicBezTo>
                    <a:cubicBezTo>
                      <a:pt x="55" y="0"/>
                      <a:pt x="55" y="0"/>
                      <a:pt x="55" y="0"/>
                    </a:cubicBezTo>
                    <a:cubicBezTo>
                      <a:pt x="86" y="1"/>
                      <a:pt x="110" y="25"/>
                      <a:pt x="109" y="56"/>
                    </a:cubicBezTo>
                    <a:cubicBezTo>
                      <a:pt x="109" y="86"/>
                      <a:pt x="84" y="110"/>
                      <a:pt x="54" y="110"/>
                    </a:cubicBezTo>
                    <a:cubicBezTo>
                      <a:pt x="24" y="109"/>
                      <a:pt x="0" y="84"/>
                      <a:pt x="0" y="54"/>
                    </a:cubicBezTo>
                    <a:cubicBezTo>
                      <a:pt x="0" y="48"/>
                      <a:pt x="1" y="42"/>
                      <a:pt x="3" y="36"/>
                    </a:cubicBezTo>
                    <a:close/>
                  </a:path>
                </a:pathLst>
              </a:custGeom>
              <a:solidFill>
                <a:srgbClr val="57B89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75" name="íSlïḍè">
                <a:extLst>
                  <a:ext uri="{FF2B5EF4-FFF2-40B4-BE49-F238E27FC236}">
                    <a16:creationId xmlns:a16="http://schemas.microsoft.com/office/drawing/2014/main" id="{3669B9A9-F284-457A-B7D8-9A5CB184F158}"/>
                  </a:ext>
                </a:extLst>
              </p:cNvPr>
              <p:cNvSpPr/>
              <p:nvPr/>
            </p:nvSpPr>
            <p:spPr bwMode="auto">
              <a:xfrm>
                <a:off x="2417763" y="4332288"/>
                <a:ext cx="196850" cy="195263"/>
              </a:xfrm>
              <a:custGeom>
                <a:avLst/>
                <a:gdLst>
                  <a:gd name="T0" fmla="*/ 3 w 110"/>
                  <a:gd name="T1" fmla="*/ 36 h 109"/>
                  <a:gd name="T2" fmla="*/ 43 w 110"/>
                  <a:gd name="T3" fmla="*/ 1 h 109"/>
                  <a:gd name="T4" fmla="*/ 47 w 110"/>
                  <a:gd name="T5" fmla="*/ 28 h 109"/>
                  <a:gd name="T6" fmla="*/ 55 w 110"/>
                  <a:gd name="T7" fmla="*/ 0 h 109"/>
                  <a:gd name="T8" fmla="*/ 109 w 110"/>
                  <a:gd name="T9" fmla="*/ 55 h 109"/>
                  <a:gd name="T10" fmla="*/ 54 w 110"/>
                  <a:gd name="T11" fmla="*/ 109 h 109"/>
                  <a:gd name="T12" fmla="*/ 0 w 110"/>
                  <a:gd name="T13" fmla="*/ 53 h 109"/>
                  <a:gd name="T14" fmla="*/ 3 w 110"/>
                  <a:gd name="T15" fmla="*/ 36 h 1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0" h="109">
                    <a:moveTo>
                      <a:pt x="3" y="36"/>
                    </a:moveTo>
                    <a:cubicBezTo>
                      <a:pt x="10" y="18"/>
                      <a:pt x="24" y="5"/>
                      <a:pt x="43" y="1"/>
                    </a:cubicBezTo>
                    <a:cubicBezTo>
                      <a:pt x="47" y="28"/>
                      <a:pt x="47" y="28"/>
                      <a:pt x="47" y="28"/>
                    </a:cubicBezTo>
                    <a:cubicBezTo>
                      <a:pt x="55" y="0"/>
                      <a:pt x="55" y="0"/>
                      <a:pt x="55" y="0"/>
                    </a:cubicBezTo>
                    <a:cubicBezTo>
                      <a:pt x="86" y="0"/>
                      <a:pt x="110" y="25"/>
                      <a:pt x="109" y="55"/>
                    </a:cubicBezTo>
                    <a:cubicBezTo>
                      <a:pt x="109" y="85"/>
                      <a:pt x="84" y="109"/>
                      <a:pt x="54" y="109"/>
                    </a:cubicBezTo>
                    <a:cubicBezTo>
                      <a:pt x="24" y="108"/>
                      <a:pt x="0" y="84"/>
                      <a:pt x="0" y="53"/>
                    </a:cubicBezTo>
                    <a:cubicBezTo>
                      <a:pt x="0" y="47"/>
                      <a:pt x="1" y="41"/>
                      <a:pt x="3" y="36"/>
                    </a:cubicBezTo>
                    <a:close/>
                  </a:path>
                </a:pathLst>
              </a:custGeom>
              <a:noFill/>
              <a:ln w="7938" cap="flat">
                <a:solidFill>
                  <a:srgbClr val="3F3D56"/>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76" name="ïṥḷîḍê">
                <a:extLst>
                  <a:ext uri="{FF2B5EF4-FFF2-40B4-BE49-F238E27FC236}">
                    <a16:creationId xmlns:a16="http://schemas.microsoft.com/office/drawing/2014/main" id="{70F0E2BC-E85D-4097-9A13-CC0EDA7ED7FD}"/>
                  </a:ext>
                </a:extLst>
              </p:cNvPr>
              <p:cNvSpPr/>
              <p:nvPr/>
            </p:nvSpPr>
            <p:spPr bwMode="auto">
              <a:xfrm>
                <a:off x="2414588" y="4727576"/>
                <a:ext cx="217488" cy="222250"/>
              </a:xfrm>
              <a:custGeom>
                <a:avLst/>
                <a:gdLst>
                  <a:gd name="T0" fmla="*/ 43 w 122"/>
                  <a:gd name="T1" fmla="*/ 113 h 124"/>
                  <a:gd name="T2" fmla="*/ 113 w 122"/>
                  <a:gd name="T3" fmla="*/ 81 h 124"/>
                  <a:gd name="T4" fmla="*/ 92 w 122"/>
                  <a:gd name="T5" fmla="*/ 16 h 124"/>
                  <a:gd name="T6" fmla="*/ 85 w 122"/>
                  <a:gd name="T7" fmla="*/ 38 h 124"/>
                  <a:gd name="T8" fmla="*/ 81 w 122"/>
                  <a:gd name="T9" fmla="*/ 11 h 124"/>
                  <a:gd name="T10" fmla="*/ 81 w 122"/>
                  <a:gd name="T11" fmla="*/ 11 h 124"/>
                  <a:gd name="T12" fmla="*/ 10 w 122"/>
                  <a:gd name="T13" fmla="*/ 43 h 124"/>
                  <a:gd name="T14" fmla="*/ 43 w 122"/>
                  <a:gd name="T15" fmla="*/ 113 h 1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4">
                    <a:moveTo>
                      <a:pt x="43" y="113"/>
                    </a:moveTo>
                    <a:cubicBezTo>
                      <a:pt x="72" y="124"/>
                      <a:pt x="103" y="109"/>
                      <a:pt x="113" y="81"/>
                    </a:cubicBezTo>
                    <a:cubicBezTo>
                      <a:pt x="122" y="57"/>
                      <a:pt x="113" y="30"/>
                      <a:pt x="92" y="16"/>
                    </a:cubicBezTo>
                    <a:cubicBezTo>
                      <a:pt x="85" y="38"/>
                      <a:pt x="85" y="38"/>
                      <a:pt x="85" y="38"/>
                    </a:cubicBezTo>
                    <a:cubicBezTo>
                      <a:pt x="81" y="11"/>
                      <a:pt x="81" y="11"/>
                      <a:pt x="81" y="11"/>
                    </a:cubicBezTo>
                    <a:cubicBezTo>
                      <a:pt x="81" y="11"/>
                      <a:pt x="81" y="11"/>
                      <a:pt x="81" y="11"/>
                    </a:cubicBezTo>
                    <a:cubicBezTo>
                      <a:pt x="52" y="0"/>
                      <a:pt x="21" y="15"/>
                      <a:pt x="10" y="43"/>
                    </a:cubicBezTo>
                    <a:cubicBezTo>
                      <a:pt x="0" y="72"/>
                      <a:pt x="15" y="103"/>
                      <a:pt x="43" y="113"/>
                    </a:cubicBezTo>
                    <a:close/>
                  </a:path>
                </a:pathLst>
              </a:custGeom>
              <a:solidFill>
                <a:srgbClr val="57B89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77" name="ïśľídê">
                <a:extLst>
                  <a:ext uri="{FF2B5EF4-FFF2-40B4-BE49-F238E27FC236}">
                    <a16:creationId xmlns:a16="http://schemas.microsoft.com/office/drawing/2014/main" id="{A166999B-FEE2-415F-BEF1-E24935C04F6D}"/>
                  </a:ext>
                </a:extLst>
              </p:cNvPr>
              <p:cNvSpPr/>
              <p:nvPr/>
            </p:nvSpPr>
            <p:spPr bwMode="auto">
              <a:xfrm>
                <a:off x="2419350" y="4708526"/>
                <a:ext cx="219075" cy="222250"/>
              </a:xfrm>
              <a:custGeom>
                <a:avLst/>
                <a:gdLst>
                  <a:gd name="T0" fmla="*/ 43 w 122"/>
                  <a:gd name="T1" fmla="*/ 114 h 124"/>
                  <a:gd name="T2" fmla="*/ 113 w 122"/>
                  <a:gd name="T3" fmla="*/ 81 h 124"/>
                  <a:gd name="T4" fmla="*/ 91 w 122"/>
                  <a:gd name="T5" fmla="*/ 16 h 124"/>
                  <a:gd name="T6" fmla="*/ 85 w 122"/>
                  <a:gd name="T7" fmla="*/ 38 h 124"/>
                  <a:gd name="T8" fmla="*/ 80 w 122"/>
                  <a:gd name="T9" fmla="*/ 11 h 124"/>
                  <a:gd name="T10" fmla="*/ 80 w 122"/>
                  <a:gd name="T11" fmla="*/ 11 h 124"/>
                  <a:gd name="T12" fmla="*/ 10 w 122"/>
                  <a:gd name="T13" fmla="*/ 44 h 124"/>
                  <a:gd name="T14" fmla="*/ 43 w 122"/>
                  <a:gd name="T15" fmla="*/ 114 h 1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4">
                    <a:moveTo>
                      <a:pt x="43" y="114"/>
                    </a:moveTo>
                    <a:cubicBezTo>
                      <a:pt x="71" y="124"/>
                      <a:pt x="103" y="109"/>
                      <a:pt x="113" y="81"/>
                    </a:cubicBezTo>
                    <a:cubicBezTo>
                      <a:pt x="122" y="57"/>
                      <a:pt x="113" y="30"/>
                      <a:pt x="91" y="16"/>
                    </a:cubicBezTo>
                    <a:cubicBezTo>
                      <a:pt x="85" y="38"/>
                      <a:pt x="85" y="38"/>
                      <a:pt x="85" y="38"/>
                    </a:cubicBezTo>
                    <a:cubicBezTo>
                      <a:pt x="80" y="11"/>
                      <a:pt x="80" y="11"/>
                      <a:pt x="80" y="11"/>
                    </a:cubicBezTo>
                    <a:cubicBezTo>
                      <a:pt x="80" y="11"/>
                      <a:pt x="80" y="11"/>
                      <a:pt x="80" y="11"/>
                    </a:cubicBezTo>
                    <a:cubicBezTo>
                      <a:pt x="52" y="0"/>
                      <a:pt x="20" y="15"/>
                      <a:pt x="10" y="44"/>
                    </a:cubicBezTo>
                    <a:cubicBezTo>
                      <a:pt x="0" y="72"/>
                      <a:pt x="14" y="103"/>
                      <a:pt x="43" y="114"/>
                    </a:cubicBezTo>
                    <a:close/>
                  </a:path>
                </a:pathLst>
              </a:custGeom>
              <a:noFill/>
              <a:ln w="7938" cap="flat">
                <a:solidFill>
                  <a:srgbClr val="3F3D56"/>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78" name="ís1idê">
                <a:extLst>
                  <a:ext uri="{FF2B5EF4-FFF2-40B4-BE49-F238E27FC236}">
                    <a16:creationId xmlns:a16="http://schemas.microsoft.com/office/drawing/2014/main" id="{0F8A54AE-98E5-41EB-A51C-4CD021EF3135}"/>
                  </a:ext>
                </a:extLst>
              </p:cNvPr>
              <p:cNvSpPr/>
              <p:nvPr/>
            </p:nvSpPr>
            <p:spPr bwMode="auto">
              <a:xfrm>
                <a:off x="2387600" y="4970463"/>
                <a:ext cx="204788" cy="211138"/>
              </a:xfrm>
              <a:custGeom>
                <a:avLst/>
                <a:gdLst>
                  <a:gd name="T0" fmla="*/ 1 w 114"/>
                  <a:gd name="T1" fmla="*/ 68 h 118"/>
                  <a:gd name="T2" fmla="*/ 65 w 114"/>
                  <a:gd name="T3" fmla="*/ 113 h 118"/>
                  <a:gd name="T4" fmla="*/ 109 w 114"/>
                  <a:gd name="T5" fmla="*/ 49 h 118"/>
                  <a:gd name="T6" fmla="*/ 46 w 114"/>
                  <a:gd name="T7" fmla="*/ 5 h 118"/>
                  <a:gd name="T8" fmla="*/ 12 w 114"/>
                  <a:gd name="T9" fmla="*/ 25 h 118"/>
                  <a:gd name="T10" fmla="*/ 36 w 114"/>
                  <a:gd name="T11" fmla="*/ 62 h 118"/>
                  <a:gd name="T12" fmla="*/ 3 w 114"/>
                  <a:gd name="T13" fmla="*/ 43 h 118"/>
                  <a:gd name="T14" fmla="*/ 1 w 114"/>
                  <a:gd name="T15" fmla="*/ 68 h 1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 h="118">
                    <a:moveTo>
                      <a:pt x="1" y="68"/>
                    </a:moveTo>
                    <a:cubicBezTo>
                      <a:pt x="7" y="98"/>
                      <a:pt x="35" y="118"/>
                      <a:pt x="65" y="113"/>
                    </a:cubicBezTo>
                    <a:cubicBezTo>
                      <a:pt x="94" y="107"/>
                      <a:pt x="114" y="79"/>
                      <a:pt x="109" y="49"/>
                    </a:cubicBezTo>
                    <a:cubicBezTo>
                      <a:pt x="104" y="20"/>
                      <a:pt x="75" y="0"/>
                      <a:pt x="46" y="5"/>
                    </a:cubicBezTo>
                    <a:cubicBezTo>
                      <a:pt x="32" y="7"/>
                      <a:pt x="20" y="15"/>
                      <a:pt x="12" y="25"/>
                    </a:cubicBezTo>
                    <a:cubicBezTo>
                      <a:pt x="36" y="62"/>
                      <a:pt x="36" y="62"/>
                      <a:pt x="36" y="62"/>
                    </a:cubicBezTo>
                    <a:cubicBezTo>
                      <a:pt x="3" y="43"/>
                      <a:pt x="3" y="43"/>
                      <a:pt x="3" y="43"/>
                    </a:cubicBezTo>
                    <a:cubicBezTo>
                      <a:pt x="0" y="51"/>
                      <a:pt x="0" y="60"/>
                      <a:pt x="1" y="68"/>
                    </a:cubicBezTo>
                    <a:close/>
                  </a:path>
                </a:pathLst>
              </a:custGeom>
              <a:solidFill>
                <a:srgbClr val="57B89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79" name="iṡlîdé">
                <a:extLst>
                  <a:ext uri="{FF2B5EF4-FFF2-40B4-BE49-F238E27FC236}">
                    <a16:creationId xmlns:a16="http://schemas.microsoft.com/office/drawing/2014/main" id="{7D64642A-D043-44EB-8729-BFD7328AD2E2}"/>
                  </a:ext>
                </a:extLst>
              </p:cNvPr>
              <p:cNvSpPr/>
              <p:nvPr/>
            </p:nvSpPr>
            <p:spPr bwMode="auto">
              <a:xfrm>
                <a:off x="2390775" y="4956176"/>
                <a:ext cx="204788" cy="212725"/>
              </a:xfrm>
              <a:custGeom>
                <a:avLst/>
                <a:gdLst>
                  <a:gd name="T0" fmla="*/ 2 w 114"/>
                  <a:gd name="T1" fmla="*/ 69 h 119"/>
                  <a:gd name="T2" fmla="*/ 65 w 114"/>
                  <a:gd name="T3" fmla="*/ 113 h 119"/>
                  <a:gd name="T4" fmla="*/ 109 w 114"/>
                  <a:gd name="T5" fmla="*/ 50 h 119"/>
                  <a:gd name="T6" fmla="*/ 46 w 114"/>
                  <a:gd name="T7" fmla="*/ 6 h 119"/>
                  <a:gd name="T8" fmla="*/ 12 w 114"/>
                  <a:gd name="T9" fmla="*/ 26 h 119"/>
                  <a:gd name="T10" fmla="*/ 36 w 114"/>
                  <a:gd name="T11" fmla="*/ 63 h 119"/>
                  <a:gd name="T12" fmla="*/ 3 w 114"/>
                  <a:gd name="T13" fmla="*/ 43 h 119"/>
                  <a:gd name="T14" fmla="*/ 2 w 114"/>
                  <a:gd name="T15" fmla="*/ 69 h 1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 h="119">
                    <a:moveTo>
                      <a:pt x="2" y="69"/>
                    </a:moveTo>
                    <a:cubicBezTo>
                      <a:pt x="7" y="99"/>
                      <a:pt x="35" y="119"/>
                      <a:pt x="65" y="113"/>
                    </a:cubicBezTo>
                    <a:cubicBezTo>
                      <a:pt x="95" y="108"/>
                      <a:pt x="114" y="80"/>
                      <a:pt x="109" y="50"/>
                    </a:cubicBezTo>
                    <a:cubicBezTo>
                      <a:pt x="104" y="20"/>
                      <a:pt x="76" y="0"/>
                      <a:pt x="46" y="6"/>
                    </a:cubicBezTo>
                    <a:cubicBezTo>
                      <a:pt x="32" y="8"/>
                      <a:pt x="20" y="15"/>
                      <a:pt x="12" y="26"/>
                    </a:cubicBezTo>
                    <a:cubicBezTo>
                      <a:pt x="36" y="63"/>
                      <a:pt x="36" y="63"/>
                      <a:pt x="36" y="63"/>
                    </a:cubicBezTo>
                    <a:cubicBezTo>
                      <a:pt x="3" y="43"/>
                      <a:pt x="3" y="43"/>
                      <a:pt x="3" y="43"/>
                    </a:cubicBezTo>
                    <a:cubicBezTo>
                      <a:pt x="1" y="52"/>
                      <a:pt x="0" y="60"/>
                      <a:pt x="2" y="69"/>
                    </a:cubicBezTo>
                    <a:close/>
                  </a:path>
                </a:pathLst>
              </a:custGeom>
              <a:noFill/>
              <a:ln w="7938" cap="flat">
                <a:solidFill>
                  <a:srgbClr val="3F3D56"/>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80" name="ïşḷíḑè">
                <a:extLst>
                  <a:ext uri="{FF2B5EF4-FFF2-40B4-BE49-F238E27FC236}">
                    <a16:creationId xmlns:a16="http://schemas.microsoft.com/office/drawing/2014/main" id="{CB9F4393-9A71-4E45-940A-985080429BED}"/>
                  </a:ext>
                </a:extLst>
              </p:cNvPr>
              <p:cNvSpPr/>
              <p:nvPr/>
            </p:nvSpPr>
            <p:spPr bwMode="auto">
              <a:xfrm>
                <a:off x="5570538" y="3465513"/>
                <a:ext cx="242888" cy="315913"/>
              </a:xfrm>
              <a:prstGeom prst="ellipse">
                <a:avLst/>
              </a:prstGeom>
              <a:solidFill>
                <a:srgbClr val="2F2E4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81" name="ïŝļiďé">
                <a:extLst>
                  <a:ext uri="{FF2B5EF4-FFF2-40B4-BE49-F238E27FC236}">
                    <a16:creationId xmlns:a16="http://schemas.microsoft.com/office/drawing/2014/main" id="{D64D7809-BE5D-455D-9DFF-CF205C25E032}"/>
                  </a:ext>
                </a:extLst>
              </p:cNvPr>
              <p:cNvSpPr/>
              <p:nvPr/>
            </p:nvSpPr>
            <p:spPr bwMode="auto">
              <a:xfrm>
                <a:off x="6232525" y="3468688"/>
                <a:ext cx="244475" cy="315913"/>
              </a:xfrm>
              <a:prstGeom prst="ellipse">
                <a:avLst/>
              </a:prstGeom>
              <a:solidFill>
                <a:srgbClr val="2F2E4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82" name="íšlíḋe">
                <a:extLst>
                  <a:ext uri="{FF2B5EF4-FFF2-40B4-BE49-F238E27FC236}">
                    <a16:creationId xmlns:a16="http://schemas.microsoft.com/office/drawing/2014/main" id="{D9C16BE7-70B1-4D1D-902C-FDBCB0575C9E}"/>
                  </a:ext>
                </a:extLst>
              </p:cNvPr>
              <p:cNvSpPr/>
              <p:nvPr/>
            </p:nvSpPr>
            <p:spPr bwMode="auto">
              <a:xfrm>
                <a:off x="5818188" y="3960813"/>
                <a:ext cx="442913" cy="260350"/>
              </a:xfrm>
              <a:custGeom>
                <a:avLst/>
                <a:gdLst>
                  <a:gd name="T0" fmla="*/ 248 w 248"/>
                  <a:gd name="T1" fmla="*/ 73 h 145"/>
                  <a:gd name="T2" fmla="*/ 124 w 248"/>
                  <a:gd name="T3" fmla="*/ 145 h 145"/>
                  <a:gd name="T4" fmla="*/ 0 w 248"/>
                  <a:gd name="T5" fmla="*/ 73 h 145"/>
                  <a:gd name="T6" fmla="*/ 97 w 248"/>
                  <a:gd name="T7" fmla="*/ 2 h 145"/>
                  <a:gd name="T8" fmla="*/ 124 w 248"/>
                  <a:gd name="T9" fmla="*/ 1 h 145"/>
                  <a:gd name="T10" fmla="*/ 168 w 248"/>
                  <a:gd name="T11" fmla="*/ 5 h 145"/>
                  <a:gd name="T12" fmla="*/ 248 w 248"/>
                  <a:gd name="T13" fmla="*/ 73 h 145"/>
                </a:gdLst>
                <a:ahLst/>
                <a:cxnLst>
                  <a:cxn ang="0">
                    <a:pos x="T0" y="T1"/>
                  </a:cxn>
                  <a:cxn ang="0">
                    <a:pos x="T2" y="T3"/>
                  </a:cxn>
                  <a:cxn ang="0">
                    <a:pos x="T4" y="T5"/>
                  </a:cxn>
                  <a:cxn ang="0">
                    <a:pos x="T6" y="T7"/>
                  </a:cxn>
                  <a:cxn ang="0">
                    <a:pos x="T8" y="T9"/>
                  </a:cxn>
                  <a:cxn ang="0">
                    <a:pos x="T10" y="T11"/>
                  </a:cxn>
                  <a:cxn ang="0">
                    <a:pos x="T12" y="T13"/>
                  </a:cxn>
                </a:cxnLst>
                <a:rect l="0" t="0" r="r" b="b"/>
                <a:pathLst>
                  <a:path w="248" h="145">
                    <a:moveTo>
                      <a:pt x="248" y="73"/>
                    </a:moveTo>
                    <a:cubicBezTo>
                      <a:pt x="248" y="112"/>
                      <a:pt x="192" y="145"/>
                      <a:pt x="124" y="145"/>
                    </a:cubicBezTo>
                    <a:cubicBezTo>
                      <a:pt x="55" y="145"/>
                      <a:pt x="0" y="112"/>
                      <a:pt x="0" y="73"/>
                    </a:cubicBezTo>
                    <a:cubicBezTo>
                      <a:pt x="0" y="38"/>
                      <a:pt x="41" y="9"/>
                      <a:pt x="97" y="2"/>
                    </a:cubicBezTo>
                    <a:cubicBezTo>
                      <a:pt x="106" y="1"/>
                      <a:pt x="115" y="1"/>
                      <a:pt x="124" y="1"/>
                    </a:cubicBezTo>
                    <a:cubicBezTo>
                      <a:pt x="139" y="0"/>
                      <a:pt x="154" y="2"/>
                      <a:pt x="168" y="5"/>
                    </a:cubicBezTo>
                    <a:cubicBezTo>
                      <a:pt x="215" y="16"/>
                      <a:pt x="248" y="42"/>
                      <a:pt x="248" y="73"/>
                    </a:cubicBezTo>
                    <a:close/>
                  </a:path>
                </a:pathLst>
              </a:custGeom>
              <a:solidFill>
                <a:srgbClr val="2F2E4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83" name="îsľïḓê">
                <a:extLst>
                  <a:ext uri="{FF2B5EF4-FFF2-40B4-BE49-F238E27FC236}">
                    <a16:creationId xmlns:a16="http://schemas.microsoft.com/office/drawing/2014/main" id="{BC8308A0-F33C-485E-A433-02AF68FAC4F9}"/>
                  </a:ext>
                </a:extLst>
              </p:cNvPr>
              <p:cNvSpPr/>
              <p:nvPr/>
            </p:nvSpPr>
            <p:spPr bwMode="auto">
              <a:xfrm>
                <a:off x="5599113" y="3430588"/>
                <a:ext cx="242888" cy="314325"/>
              </a:xfrm>
              <a:prstGeom prst="ellipse">
                <a:avLst/>
              </a:prstGeom>
              <a:noFill/>
              <a:ln w="7938" cap="flat">
                <a:solidFill>
                  <a:srgbClr val="3F3D56"/>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84" name="isḻíḓe">
                <a:extLst>
                  <a:ext uri="{FF2B5EF4-FFF2-40B4-BE49-F238E27FC236}">
                    <a16:creationId xmlns:a16="http://schemas.microsoft.com/office/drawing/2014/main" id="{F53E022C-FFD6-45AB-B8FE-CD5DB361B364}"/>
                  </a:ext>
                </a:extLst>
              </p:cNvPr>
              <p:cNvSpPr/>
              <p:nvPr/>
            </p:nvSpPr>
            <p:spPr bwMode="auto">
              <a:xfrm>
                <a:off x="6261100" y="3433763"/>
                <a:ext cx="244475" cy="314325"/>
              </a:xfrm>
              <a:prstGeom prst="ellipse">
                <a:avLst/>
              </a:prstGeom>
              <a:noFill/>
              <a:ln w="7938" cap="flat">
                <a:solidFill>
                  <a:srgbClr val="3F3D56"/>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85" name="isľiḑè">
                <a:extLst>
                  <a:ext uri="{FF2B5EF4-FFF2-40B4-BE49-F238E27FC236}">
                    <a16:creationId xmlns:a16="http://schemas.microsoft.com/office/drawing/2014/main" id="{20C82CC3-DD66-4CC5-ACFD-0C855CC4068E}"/>
                  </a:ext>
                </a:extLst>
              </p:cNvPr>
              <p:cNvSpPr/>
              <p:nvPr/>
            </p:nvSpPr>
            <p:spPr bwMode="auto">
              <a:xfrm>
                <a:off x="5846763" y="3927476"/>
                <a:ext cx="442913" cy="257175"/>
              </a:xfrm>
              <a:prstGeom prst="ellipse">
                <a:avLst/>
              </a:prstGeom>
              <a:noFill/>
              <a:ln w="7938" cap="flat">
                <a:solidFill>
                  <a:srgbClr val="3F3D56"/>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86" name="iṩḷïḑè">
                <a:extLst>
                  <a:ext uri="{FF2B5EF4-FFF2-40B4-BE49-F238E27FC236}">
                    <a16:creationId xmlns:a16="http://schemas.microsoft.com/office/drawing/2014/main" id="{1C045FA1-3FA5-4B88-B48E-E07ABFC6CC07}"/>
                  </a:ext>
                </a:extLst>
              </p:cNvPr>
              <p:cNvSpPr/>
              <p:nvPr/>
            </p:nvSpPr>
            <p:spPr bwMode="auto">
              <a:xfrm>
                <a:off x="5984875" y="3957638"/>
                <a:ext cx="136525" cy="58738"/>
              </a:xfrm>
              <a:custGeom>
                <a:avLst/>
                <a:gdLst>
                  <a:gd name="T0" fmla="*/ 77 w 77"/>
                  <a:gd name="T1" fmla="*/ 13 h 33"/>
                  <a:gd name="T2" fmla="*/ 72 w 77"/>
                  <a:gd name="T3" fmla="*/ 27 h 33"/>
                  <a:gd name="T4" fmla="*/ 59 w 77"/>
                  <a:gd name="T5" fmla="*/ 33 h 33"/>
                  <a:gd name="T6" fmla="*/ 19 w 77"/>
                  <a:gd name="T7" fmla="*/ 33 h 33"/>
                  <a:gd name="T8" fmla="*/ 1 w 77"/>
                  <a:gd name="T9" fmla="*/ 13 h 33"/>
                  <a:gd name="T10" fmla="*/ 4 w 77"/>
                  <a:gd name="T11" fmla="*/ 2 h 33"/>
                  <a:gd name="T12" fmla="*/ 31 w 77"/>
                  <a:gd name="T13" fmla="*/ 1 h 33"/>
                  <a:gd name="T14" fmla="*/ 75 w 77"/>
                  <a:gd name="T15" fmla="*/ 6 h 33"/>
                  <a:gd name="T16" fmla="*/ 77 w 77"/>
                  <a:gd name="T17" fmla="*/ 1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33">
                    <a:moveTo>
                      <a:pt x="77" y="13"/>
                    </a:moveTo>
                    <a:cubicBezTo>
                      <a:pt x="77" y="18"/>
                      <a:pt x="75" y="23"/>
                      <a:pt x="72" y="27"/>
                    </a:cubicBezTo>
                    <a:cubicBezTo>
                      <a:pt x="68" y="30"/>
                      <a:pt x="64" y="33"/>
                      <a:pt x="59" y="33"/>
                    </a:cubicBezTo>
                    <a:cubicBezTo>
                      <a:pt x="19" y="33"/>
                      <a:pt x="19" y="33"/>
                      <a:pt x="19" y="33"/>
                    </a:cubicBezTo>
                    <a:cubicBezTo>
                      <a:pt x="9" y="32"/>
                      <a:pt x="0" y="24"/>
                      <a:pt x="1" y="13"/>
                    </a:cubicBezTo>
                    <a:cubicBezTo>
                      <a:pt x="1" y="9"/>
                      <a:pt x="2" y="6"/>
                      <a:pt x="4" y="2"/>
                    </a:cubicBezTo>
                    <a:cubicBezTo>
                      <a:pt x="13" y="1"/>
                      <a:pt x="22" y="1"/>
                      <a:pt x="31" y="1"/>
                    </a:cubicBezTo>
                    <a:cubicBezTo>
                      <a:pt x="46" y="0"/>
                      <a:pt x="61" y="2"/>
                      <a:pt x="75" y="6"/>
                    </a:cubicBezTo>
                    <a:cubicBezTo>
                      <a:pt x="76" y="8"/>
                      <a:pt x="77" y="11"/>
                      <a:pt x="77" y="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87" name="í$1íḓè">
                <a:extLst>
                  <a:ext uri="{FF2B5EF4-FFF2-40B4-BE49-F238E27FC236}">
                    <a16:creationId xmlns:a16="http://schemas.microsoft.com/office/drawing/2014/main" id="{A8CC956F-7EF9-4085-900C-D0D88D938E91}"/>
                  </a:ext>
                </a:extLst>
              </p:cNvPr>
              <p:cNvSpPr/>
              <p:nvPr/>
            </p:nvSpPr>
            <p:spPr bwMode="auto">
              <a:xfrm>
                <a:off x="5684838" y="3508376"/>
                <a:ext cx="71438" cy="714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88" name="ïš1idê">
                <a:extLst>
                  <a:ext uri="{FF2B5EF4-FFF2-40B4-BE49-F238E27FC236}">
                    <a16:creationId xmlns:a16="http://schemas.microsoft.com/office/drawing/2014/main" id="{7A5C00F9-3935-4293-B8A8-309BCD5C9448}"/>
                  </a:ext>
                </a:extLst>
              </p:cNvPr>
              <p:cNvSpPr/>
              <p:nvPr/>
            </p:nvSpPr>
            <p:spPr bwMode="auto">
              <a:xfrm>
                <a:off x="6351588" y="3508376"/>
                <a:ext cx="71438" cy="714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89" name="í$lïḋè">
                <a:extLst>
                  <a:ext uri="{FF2B5EF4-FFF2-40B4-BE49-F238E27FC236}">
                    <a16:creationId xmlns:a16="http://schemas.microsoft.com/office/drawing/2014/main" id="{B9313030-7C75-43DE-B670-4BC319B3A3A6}"/>
                  </a:ext>
                </a:extLst>
              </p:cNvPr>
              <p:cNvSpPr/>
              <p:nvPr/>
            </p:nvSpPr>
            <p:spPr bwMode="auto">
              <a:xfrm>
                <a:off x="6386513" y="3844926"/>
                <a:ext cx="71438" cy="71438"/>
              </a:xfrm>
              <a:prstGeom prst="ellipse">
                <a:avLst/>
              </a:prstGeom>
              <a:solidFill>
                <a:srgbClr val="C6DAF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90" name="îṣḻîdê">
                <a:extLst>
                  <a:ext uri="{FF2B5EF4-FFF2-40B4-BE49-F238E27FC236}">
                    <a16:creationId xmlns:a16="http://schemas.microsoft.com/office/drawing/2014/main" id="{F744C8B3-8DFC-4B21-A7D3-2490CE8D67A8}"/>
                  </a:ext>
                </a:extLst>
              </p:cNvPr>
              <p:cNvSpPr/>
              <p:nvPr/>
            </p:nvSpPr>
            <p:spPr bwMode="auto">
              <a:xfrm>
                <a:off x="5513388" y="3844926"/>
                <a:ext cx="71438" cy="71438"/>
              </a:xfrm>
              <a:prstGeom prst="ellipse">
                <a:avLst/>
              </a:prstGeom>
              <a:solidFill>
                <a:srgbClr val="C6DAF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Segoe UI Italic" panose="020B0502040204090203" pitchFamily="34" charset="0"/>
                  <a:ea typeface="楷体" panose="02010609060101010101" pitchFamily="49" charset="-122"/>
                  <a:sym typeface="Segoe UI Italic" panose="020B0502040204090203" pitchFamily="34" charset="0"/>
                </a:endParaRPr>
              </a:p>
            </p:txBody>
          </p:sp>
        </p:grpSp>
      </p:grpSp>
    </p:spTree>
    <p:custDataLst>
      <p:tags r:id="rId1"/>
    </p:custDataLst>
    <p:extLst>
      <p:ext uri="{BB962C8B-B14F-4D97-AF65-F5344CB8AC3E}">
        <p14:creationId xmlns:p14="http://schemas.microsoft.com/office/powerpoint/2010/main" val="28936708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LIDE.THEME" val="#265869"/>
</p:tagLst>
</file>

<file path=ppt/tags/tag2.xml><?xml version="1.0" encoding="utf-8"?>
<p:tagLst xmlns:a="http://schemas.openxmlformats.org/drawingml/2006/main" xmlns:r="http://schemas.openxmlformats.org/officeDocument/2006/relationships" xmlns:p="http://schemas.openxmlformats.org/presentationml/2006/main">
  <p:tag name="ISLIDE.THEME" val="https://www.islide.cc;"/>
  <p:tag name="ISLIDE.DIAGRAM" val="#648580;"/>
</p:tagLst>
</file>

<file path=ppt/tags/tag3.xml><?xml version="1.0" encoding="utf-8"?>
<p:tagLst xmlns:a="http://schemas.openxmlformats.org/drawingml/2006/main" xmlns:r="http://schemas.openxmlformats.org/officeDocument/2006/relationships" xmlns:p="http://schemas.openxmlformats.org/presentationml/2006/main">
  <p:tag name="ISLIDE.THEME" val="https://www.islide.cc;"/>
  <p:tag name="ISLIDE.DIAGRAM" val="#877988;"/>
</p:tagLst>
</file>

<file path=ppt/tags/tag4.xml><?xml version="1.0" encoding="utf-8"?>
<p:tagLst xmlns:a="http://schemas.openxmlformats.org/drawingml/2006/main" xmlns:r="http://schemas.openxmlformats.org/officeDocument/2006/relationships" xmlns:p="http://schemas.openxmlformats.org/presentationml/2006/main">
  <p:tag name="ISLIDE.THEME" val="https://www.islide.cc;"/>
  <p:tag name="ISLIDE.DIAGRAM" val="#839833;#482619;"/>
</p:tagLst>
</file>

<file path=ppt/tags/tag5.xml><?xml version="1.0" encoding="utf-8"?>
<p:tagLst xmlns:a="http://schemas.openxmlformats.org/drawingml/2006/main" xmlns:r="http://schemas.openxmlformats.org/officeDocument/2006/relationships" xmlns:p="http://schemas.openxmlformats.org/presentationml/2006/main">
  <p:tag name="ISLIDE.THEME" val="https://www.islide.cc;"/>
  <p:tag name="ISLIDE.DIAGRAM" val="#839833;#482619;"/>
</p:tagLst>
</file>

<file path=ppt/tags/tag6.xml><?xml version="1.0" encoding="utf-8"?>
<p:tagLst xmlns:a="http://schemas.openxmlformats.org/drawingml/2006/main" xmlns:r="http://schemas.openxmlformats.org/officeDocument/2006/relationships" xmlns:p="http://schemas.openxmlformats.org/presentationml/2006/main">
  <p:tag name="ISLIDE.THEME" val="https://www.islide.cc;"/>
  <p:tag name="ISLIDE.DIAGRAM" val="#839833;#482619;"/>
</p:tagLst>
</file>

<file path=ppt/tags/tag7.xml><?xml version="1.0" encoding="utf-8"?>
<p:tagLst xmlns:a="http://schemas.openxmlformats.org/drawingml/2006/main" xmlns:r="http://schemas.openxmlformats.org/officeDocument/2006/relationships" xmlns:p="http://schemas.openxmlformats.org/presentationml/2006/main">
  <p:tag name="ISLIDE.THEME" val="https://www.islide.cc;"/>
  <p:tag name="ISLIDE.DIAGRAM" val="#839833;#482619;"/>
</p:tagLst>
</file>

<file path=ppt/tags/tag8.xml><?xml version="1.0" encoding="utf-8"?>
<p:tagLst xmlns:a="http://schemas.openxmlformats.org/drawingml/2006/main" xmlns:r="http://schemas.openxmlformats.org/officeDocument/2006/relationships" xmlns:p="http://schemas.openxmlformats.org/presentationml/2006/main">
  <p:tag name="ISLIDE.THEME" val="https://www.islide.cc;"/>
  <p:tag name="ISLIDE.DIAGRAM" val="#839833;#482619;"/>
</p:tagLst>
</file>

<file path=ppt/tags/tag9.xml><?xml version="1.0" encoding="utf-8"?>
<p:tagLst xmlns:a="http://schemas.openxmlformats.org/drawingml/2006/main" xmlns:r="http://schemas.openxmlformats.org/officeDocument/2006/relationships" xmlns:p="http://schemas.openxmlformats.org/presentationml/2006/main">
  <p:tag name="ISLIDE.THEME" val="https://www.islide.cc;"/>
  <p:tag name="ISLIDE.DIAGRAM" val="#839833;#482619;"/>
</p:tagLst>
</file>

<file path=ppt/tags/tag10.xml><?xml version="1.0" encoding="utf-8"?>
<p:tagLst xmlns:a="http://schemas.openxmlformats.org/drawingml/2006/main" xmlns:r="http://schemas.openxmlformats.org/officeDocument/2006/relationships" xmlns:p="http://schemas.openxmlformats.org/presentationml/2006/main">
  <p:tag name="ISLIDE.THEME" val="https://www.islide.cc;"/>
  <p:tag name="ISLIDE.DIAGRAM" val="#839833;#482619;"/>
</p:tagLst>
</file>

<file path=ppt/tags/tag11.xml><?xml version="1.0" encoding="utf-8"?>
<p:tagLst xmlns:a="http://schemas.openxmlformats.org/drawingml/2006/main" xmlns:r="http://schemas.openxmlformats.org/officeDocument/2006/relationships" xmlns:p="http://schemas.openxmlformats.org/presentationml/2006/main">
  <p:tag name="ISLIDE.THEME" val="https://www.islide.cc;"/>
  <p:tag name="ISLIDE.DIAGRAM" val="#839833;#482619;"/>
</p:tagLst>
</file>

<file path=ppt/tags/tag12.xml><?xml version="1.0" encoding="utf-8"?>
<p:tagLst xmlns:a="http://schemas.openxmlformats.org/drawingml/2006/main" xmlns:r="http://schemas.openxmlformats.org/officeDocument/2006/relationships" xmlns:p="http://schemas.openxmlformats.org/presentationml/2006/main">
  <p:tag name="ISLIDE.THEME" val="https://www.islide.cc;"/>
  <p:tag name="ISLIDE.DIAGRAM" val="#839833;#482619;"/>
</p:tagLst>
</file>

<file path=ppt/tags/tag13.xml><?xml version="1.0" encoding="utf-8"?>
<p:tagLst xmlns:a="http://schemas.openxmlformats.org/drawingml/2006/main" xmlns:r="http://schemas.openxmlformats.org/officeDocument/2006/relationships" xmlns:p="http://schemas.openxmlformats.org/presentationml/2006/main">
  <p:tag name="ISLIDE.THEME" val="https://www.islide.cc;"/>
  <p:tag name="ISLIDE.DIAGRAM" val="#839833;#482619;"/>
</p:tagLst>
</file>

<file path=ppt/tags/tag14.xml><?xml version="1.0" encoding="utf-8"?>
<p:tagLst xmlns:a="http://schemas.openxmlformats.org/drawingml/2006/main" xmlns:r="http://schemas.openxmlformats.org/officeDocument/2006/relationships" xmlns:p="http://schemas.openxmlformats.org/presentationml/2006/main">
  <p:tag name="ISLIDE.THEME" val="https://www.islide.cc;"/>
  <p:tag name="ISLIDE.DIAGRAM" val="#839833;#482619;"/>
</p:tagLst>
</file>

<file path=ppt/tags/tag15.xml><?xml version="1.0" encoding="utf-8"?>
<p:tagLst xmlns:a="http://schemas.openxmlformats.org/drawingml/2006/main" xmlns:r="http://schemas.openxmlformats.org/officeDocument/2006/relationships" xmlns:p="http://schemas.openxmlformats.org/presentationml/2006/main">
  <p:tag name="ISLIDE.THEME" val="https://www.islide.cc;"/>
  <p:tag name="ISLIDE.DIAGRAM" val="#839833;#482619;"/>
</p:tagLst>
</file>

<file path=ppt/tags/tag16.xml><?xml version="1.0" encoding="utf-8"?>
<p:tagLst xmlns:a="http://schemas.openxmlformats.org/drawingml/2006/main" xmlns:r="http://schemas.openxmlformats.org/officeDocument/2006/relationships" xmlns:p="http://schemas.openxmlformats.org/presentationml/2006/main">
  <p:tag name="ISLIDE.THEME" val="https://www.islide.cc;"/>
  <p:tag name="ISLIDE.DIAGRAM" val="#839833;#482619;"/>
</p:tagLst>
</file>

<file path=ppt/tags/tag17.xml><?xml version="1.0" encoding="utf-8"?>
<p:tagLst xmlns:a="http://schemas.openxmlformats.org/drawingml/2006/main" xmlns:r="http://schemas.openxmlformats.org/officeDocument/2006/relationships" xmlns:p="http://schemas.openxmlformats.org/presentationml/2006/main">
  <p:tag name="ISLIDE.THEME" val="https://www.islide.cc;"/>
  <p:tag name="ISLIDE.DIAGRAM" val="#839833;#482619;"/>
</p:tagLst>
</file>

<file path=ppt/tags/tag18.xml><?xml version="1.0" encoding="utf-8"?>
<p:tagLst xmlns:a="http://schemas.openxmlformats.org/drawingml/2006/main" xmlns:r="http://schemas.openxmlformats.org/officeDocument/2006/relationships" xmlns:p="http://schemas.openxmlformats.org/presentationml/2006/main">
  <p:tag name="ISLIDE.THEME" val="https://www.islide.cc;"/>
  <p:tag name="ISLIDE.DIAGRAM" val="#839833;#482619;"/>
</p:tagLst>
</file>

<file path=ppt/tags/tag19.xml><?xml version="1.0" encoding="utf-8"?>
<p:tagLst xmlns:a="http://schemas.openxmlformats.org/drawingml/2006/main" xmlns:r="http://schemas.openxmlformats.org/officeDocument/2006/relationships" xmlns:p="http://schemas.openxmlformats.org/presentationml/2006/main">
  <p:tag name="ISLIDE.THEME" val="https://www.islide.cc;"/>
  <p:tag name="ISLIDE.DIAGRAM" val="#839833;#482619;"/>
</p:tagLst>
</file>

<file path=ppt/tags/tag20.xml><?xml version="1.0" encoding="utf-8"?>
<p:tagLst xmlns:a="http://schemas.openxmlformats.org/drawingml/2006/main" xmlns:r="http://schemas.openxmlformats.org/officeDocument/2006/relationships" xmlns:p="http://schemas.openxmlformats.org/presentationml/2006/main">
  <p:tag name="ISLIDE.THEME" val="https://www.islide.cc;"/>
  <p:tag name="ISLIDE.DIAGRAM" val="#839833;#482619;"/>
</p:tagLst>
</file>

<file path=ppt/tags/tag21.xml><?xml version="1.0" encoding="utf-8"?>
<p:tagLst xmlns:a="http://schemas.openxmlformats.org/drawingml/2006/main" xmlns:r="http://schemas.openxmlformats.org/officeDocument/2006/relationships" xmlns:p="http://schemas.openxmlformats.org/presentationml/2006/main">
  <p:tag name="ISLIDE.THEME" val="https://www.islide.cc;"/>
  <p:tag name="ISLIDE.DIAGRAM" val="#839833;#482619;"/>
</p:tagLst>
</file>

<file path=ppt/tags/tag22.xml><?xml version="1.0" encoding="utf-8"?>
<p:tagLst xmlns:a="http://schemas.openxmlformats.org/drawingml/2006/main" xmlns:r="http://schemas.openxmlformats.org/officeDocument/2006/relationships" xmlns:p="http://schemas.openxmlformats.org/presentationml/2006/main">
  <p:tag name="ISLIDE.THEME" val="https://www.islide.cc;"/>
  <p:tag name="ISLIDE.DIAGRAM" val="#839833;#482619;"/>
</p:tagLst>
</file>

<file path=ppt/tags/tag23.xml><?xml version="1.0" encoding="utf-8"?>
<p:tagLst xmlns:a="http://schemas.openxmlformats.org/drawingml/2006/main" xmlns:r="http://schemas.openxmlformats.org/officeDocument/2006/relationships" xmlns:p="http://schemas.openxmlformats.org/presentationml/2006/main">
  <p:tag name="ISLIDE.THEME" val="https://www.islide.cc;"/>
  <p:tag name="ISLIDE.DIAGRAM" val="#839833;#482619;"/>
</p:tagLst>
</file>

<file path=ppt/tags/tag24.xml><?xml version="1.0" encoding="utf-8"?>
<p:tagLst xmlns:a="http://schemas.openxmlformats.org/drawingml/2006/main" xmlns:r="http://schemas.openxmlformats.org/officeDocument/2006/relationships" xmlns:p="http://schemas.openxmlformats.org/presentationml/2006/main">
  <p:tag name="ISLIDE.THEME" val="https://www.islide.cc;"/>
  <p:tag name="ISLIDE.DIAGRAM" val="#839833;"/>
</p:tagLst>
</file>

<file path=ppt/tags/tag25.xml><?xml version="1.0" encoding="utf-8"?>
<p:tagLst xmlns:a="http://schemas.openxmlformats.org/drawingml/2006/main" xmlns:r="http://schemas.openxmlformats.org/officeDocument/2006/relationships" xmlns:p="http://schemas.openxmlformats.org/presentationml/2006/main">
  <p:tag name="ISLIDE.THEME" val="https://www.islide.cc;"/>
  <p:tag name="ISLIDE.DIAGRAM" val="#839833;"/>
</p:tagLst>
</file>

<file path=ppt/tags/tag26.xml><?xml version="1.0" encoding="utf-8"?>
<p:tagLst xmlns:a="http://schemas.openxmlformats.org/drawingml/2006/main" xmlns:r="http://schemas.openxmlformats.org/officeDocument/2006/relationships" xmlns:p="http://schemas.openxmlformats.org/presentationml/2006/main">
  <p:tag name="ISLIDE.THEME" val="https://www.islide.cc;"/>
  <p:tag name="ISLIDE.DIAGRAM" val="#839833;"/>
</p:tagLst>
</file>

<file path=ppt/tags/tag27.xml><?xml version="1.0" encoding="utf-8"?>
<p:tagLst xmlns:a="http://schemas.openxmlformats.org/drawingml/2006/main" xmlns:r="http://schemas.openxmlformats.org/officeDocument/2006/relationships" xmlns:p="http://schemas.openxmlformats.org/presentationml/2006/main">
  <p:tag name="ISLIDE.THEME" val="https://www.islide.cc;"/>
  <p:tag name="ISLIDE.DIAGRAM" val="#839833;"/>
</p:tagLst>
</file>

<file path=ppt/tags/tag28.xml><?xml version="1.0" encoding="utf-8"?>
<p:tagLst xmlns:a="http://schemas.openxmlformats.org/drawingml/2006/main" xmlns:r="http://schemas.openxmlformats.org/officeDocument/2006/relationships" xmlns:p="http://schemas.openxmlformats.org/presentationml/2006/main">
  <p:tag name="ISLIDE.THEME" val="https://www.islide.cc;"/>
  <p:tag name="ISLIDE.DIAGRAM" val="#839833;"/>
</p:tagLst>
</file>

<file path=ppt/tags/tag29.xml><?xml version="1.0" encoding="utf-8"?>
<p:tagLst xmlns:a="http://schemas.openxmlformats.org/drawingml/2006/main" xmlns:r="http://schemas.openxmlformats.org/officeDocument/2006/relationships" xmlns:p="http://schemas.openxmlformats.org/presentationml/2006/main">
  <p:tag name="ISLIDE.THEME" val="https://www.islide.cc;"/>
  <p:tag name="ISLIDE.DIAGRAM" val="#839833;"/>
</p:tagLst>
</file>

<file path=ppt/tags/tag30.xml><?xml version="1.0" encoding="utf-8"?>
<p:tagLst xmlns:a="http://schemas.openxmlformats.org/drawingml/2006/main" xmlns:r="http://schemas.openxmlformats.org/officeDocument/2006/relationships" xmlns:p="http://schemas.openxmlformats.org/presentationml/2006/main">
  <p:tag name="ISLIDE.THEME" val="https://www.islide.cc;"/>
  <p:tag name="ISLIDE.DIAGRAM" val="#839833;"/>
</p:tagLst>
</file>

<file path=ppt/tags/tag31.xml><?xml version="1.0" encoding="utf-8"?>
<p:tagLst xmlns:a="http://schemas.openxmlformats.org/drawingml/2006/main" xmlns:r="http://schemas.openxmlformats.org/officeDocument/2006/relationships" xmlns:p="http://schemas.openxmlformats.org/presentationml/2006/main">
  <p:tag name="ISLIDE.THEME" val="https://www.islide.cc;"/>
  <p:tag name="ISLIDE.DIAGRAM" val="#839833;"/>
</p:tagLst>
</file>

<file path=ppt/tags/tag32.xml><?xml version="1.0" encoding="utf-8"?>
<p:tagLst xmlns:a="http://schemas.openxmlformats.org/drawingml/2006/main" xmlns:r="http://schemas.openxmlformats.org/officeDocument/2006/relationships" xmlns:p="http://schemas.openxmlformats.org/presentationml/2006/main">
  <p:tag name="ISLIDE.THEME" val="https://www.islide.cc;"/>
  <p:tag name="ISLIDE.DIAGRAM" val="#839833;"/>
</p:tagLst>
</file>

<file path=ppt/tags/tag33.xml><?xml version="1.0" encoding="utf-8"?>
<p:tagLst xmlns:a="http://schemas.openxmlformats.org/drawingml/2006/main" xmlns:r="http://schemas.openxmlformats.org/officeDocument/2006/relationships" xmlns:p="http://schemas.openxmlformats.org/presentationml/2006/main">
  <p:tag name="ISLIDE.THEME" val="https://www.islide.cc;"/>
  <p:tag name="ISLIDE.DIAGRAM" val="#839833;"/>
</p:tagLst>
</file>

<file path=ppt/tags/tag34.xml><?xml version="1.0" encoding="utf-8"?>
<p:tagLst xmlns:a="http://schemas.openxmlformats.org/drawingml/2006/main" xmlns:r="http://schemas.openxmlformats.org/officeDocument/2006/relationships" xmlns:p="http://schemas.openxmlformats.org/presentationml/2006/main">
  <p:tag name="ISLIDE.THEME" val="https://www.islide.cc;"/>
  <p:tag name="ISLIDE.DIAGRAM" val="#839833;"/>
</p:tagLst>
</file>

<file path=ppt/tags/tag35.xml><?xml version="1.0" encoding="utf-8"?>
<p:tagLst xmlns:a="http://schemas.openxmlformats.org/drawingml/2006/main" xmlns:r="http://schemas.openxmlformats.org/officeDocument/2006/relationships" xmlns:p="http://schemas.openxmlformats.org/presentationml/2006/main">
  <p:tag name="ISLIDE.THEME" val="https://www.islide.cc;"/>
  <p:tag name="ISLIDE.DIAGRAM" val="#839833;"/>
</p:tagLst>
</file>

<file path=ppt/tags/tag36.xml><?xml version="1.0" encoding="utf-8"?>
<p:tagLst xmlns:a="http://schemas.openxmlformats.org/drawingml/2006/main" xmlns:r="http://schemas.openxmlformats.org/officeDocument/2006/relationships" xmlns:p="http://schemas.openxmlformats.org/presentationml/2006/main">
  <p:tag name="ISLIDE.THEME" val="https://www.islide.cc;"/>
  <p:tag name="ISLIDE.DIAGRAM" val="#839833;"/>
</p:tagLst>
</file>

<file path=ppt/tags/tag37.xml><?xml version="1.0" encoding="utf-8"?>
<p:tagLst xmlns:a="http://schemas.openxmlformats.org/drawingml/2006/main" xmlns:r="http://schemas.openxmlformats.org/officeDocument/2006/relationships" xmlns:p="http://schemas.openxmlformats.org/presentationml/2006/main">
  <p:tag name="ISLIDE.THEME" val="https://www.islide.cc;"/>
  <p:tag name="ISLIDE.DIAGRAM" val="#839833;"/>
</p:tagLst>
</file>

<file path=ppt/tags/tag38.xml><?xml version="1.0" encoding="utf-8"?>
<p:tagLst xmlns:a="http://schemas.openxmlformats.org/drawingml/2006/main" xmlns:r="http://schemas.openxmlformats.org/officeDocument/2006/relationships" xmlns:p="http://schemas.openxmlformats.org/presentationml/2006/main">
  <p:tag name="ISLIDE.THEME" val="https://www.islide.cc;"/>
  <p:tag name="ISLIDE.DIAGRAM" val="#839833;"/>
</p:tagLst>
</file>

<file path=ppt/tags/tag39.xml><?xml version="1.0" encoding="utf-8"?>
<p:tagLst xmlns:a="http://schemas.openxmlformats.org/drawingml/2006/main" xmlns:r="http://schemas.openxmlformats.org/officeDocument/2006/relationships" xmlns:p="http://schemas.openxmlformats.org/presentationml/2006/main">
  <p:tag name="ISLIDE.THEME" val="https://www.islide.cc;"/>
  <p:tag name="ISLIDE.DIAGRAM" val="#839833;"/>
</p:tagLst>
</file>

<file path=ppt/tags/tag40.xml><?xml version="1.0" encoding="utf-8"?>
<p:tagLst xmlns:a="http://schemas.openxmlformats.org/drawingml/2006/main" xmlns:r="http://schemas.openxmlformats.org/officeDocument/2006/relationships" xmlns:p="http://schemas.openxmlformats.org/presentationml/2006/main">
  <p:tag name="ISLIDE.THEME" val="https://www.islide.cc;"/>
  <p:tag name="ISLIDE.DIAGRAM" val="#839833;"/>
</p:tagLst>
</file>

<file path=ppt/tags/tag41.xml><?xml version="1.0" encoding="utf-8"?>
<p:tagLst xmlns:a="http://schemas.openxmlformats.org/drawingml/2006/main" xmlns:r="http://schemas.openxmlformats.org/officeDocument/2006/relationships" xmlns:p="http://schemas.openxmlformats.org/presentationml/2006/main">
  <p:tag name="ISLIDE.THEME" val="https://www.islide.cc;"/>
  <p:tag name="ISLIDE.DIAGRAM" val="#839833;"/>
</p:tagLst>
</file>

<file path=ppt/tags/tag42.xml><?xml version="1.0" encoding="utf-8"?>
<p:tagLst xmlns:a="http://schemas.openxmlformats.org/drawingml/2006/main" xmlns:r="http://schemas.openxmlformats.org/officeDocument/2006/relationships" xmlns:p="http://schemas.openxmlformats.org/presentationml/2006/main">
  <p:tag name="ISLIDE.THEME" val="https://www.islide.cc;"/>
  <p:tag name="ISLIDE.DIAGRAM" val="#839833;"/>
</p:tagLst>
</file>

<file path=ppt/tags/tag43.xml><?xml version="1.0" encoding="utf-8"?>
<p:tagLst xmlns:a="http://schemas.openxmlformats.org/drawingml/2006/main" xmlns:r="http://schemas.openxmlformats.org/officeDocument/2006/relationships" xmlns:p="http://schemas.openxmlformats.org/presentationml/2006/main">
  <p:tag name="ISLIDE.THEME" val="https://www.islide.cc;"/>
  <p:tag name="ISLIDE.DIAGRAM" val="#839833;"/>
</p:tagLst>
</file>

<file path=ppt/tags/tag44.xml><?xml version="1.0" encoding="utf-8"?>
<p:tagLst xmlns:a="http://schemas.openxmlformats.org/drawingml/2006/main" xmlns:r="http://schemas.openxmlformats.org/officeDocument/2006/relationships" xmlns:p="http://schemas.openxmlformats.org/presentationml/2006/main">
  <p:tag name="ISLIDE.THEME" val="https://www.islide.cc;"/>
  <p:tag name="ISLIDE.DIAGRAM" val="#839833;"/>
</p:tagLst>
</file>

<file path=ppt/tags/tag45.xml><?xml version="1.0" encoding="utf-8"?>
<p:tagLst xmlns:a="http://schemas.openxmlformats.org/drawingml/2006/main" xmlns:r="http://schemas.openxmlformats.org/officeDocument/2006/relationships" xmlns:p="http://schemas.openxmlformats.org/presentationml/2006/main">
  <p:tag name="ISLIDE.THEME" val="https://www.islide.cc;"/>
  <p:tag name="ISLIDE.DIAGRAM" val="#839833;"/>
</p:tagLst>
</file>

<file path=ppt/tags/tag46.xml><?xml version="1.0" encoding="utf-8"?>
<p:tagLst xmlns:a="http://schemas.openxmlformats.org/drawingml/2006/main" xmlns:r="http://schemas.openxmlformats.org/officeDocument/2006/relationships" xmlns:p="http://schemas.openxmlformats.org/presentationml/2006/main">
  <p:tag name="ISLIDE.THEME" val="https://www.islide.cc;"/>
  <p:tag name="ISLIDE.DIAGRAM" val="#839833;"/>
</p:tagLst>
</file>

<file path=ppt/tags/tag47.xml><?xml version="1.0" encoding="utf-8"?>
<p:tagLst xmlns:a="http://schemas.openxmlformats.org/drawingml/2006/main" xmlns:r="http://schemas.openxmlformats.org/officeDocument/2006/relationships" xmlns:p="http://schemas.openxmlformats.org/presentationml/2006/main">
  <p:tag name="ISLIDE.THEME" val="https://www.islide.cc;"/>
  <p:tag name="ISLIDE.DIAGRAM" val="#839833;"/>
</p:tagLst>
</file>

<file path=ppt/tags/tag48.xml><?xml version="1.0" encoding="utf-8"?>
<p:tagLst xmlns:a="http://schemas.openxmlformats.org/drawingml/2006/main" xmlns:r="http://schemas.openxmlformats.org/officeDocument/2006/relationships" xmlns:p="http://schemas.openxmlformats.org/presentationml/2006/main">
  <p:tag name="ISLIDE.THEME" val="https://www.islide.cc;"/>
  <p:tag name="ISLIDE.DIAGRAM" val="#839833;"/>
</p:tagLst>
</file>

<file path=ppt/tags/tag49.xml><?xml version="1.0" encoding="utf-8"?>
<p:tagLst xmlns:a="http://schemas.openxmlformats.org/drawingml/2006/main" xmlns:r="http://schemas.openxmlformats.org/officeDocument/2006/relationships" xmlns:p="http://schemas.openxmlformats.org/presentationml/2006/main">
  <p:tag name="ISLIDE.THEME" val="https://www.islide.cc;"/>
  <p:tag name="ISLIDE.DIAGRAM" val="#839833;"/>
</p:tagLst>
</file>

<file path=ppt/tags/tag50.xml><?xml version="1.0" encoding="utf-8"?>
<p:tagLst xmlns:a="http://schemas.openxmlformats.org/drawingml/2006/main" xmlns:r="http://schemas.openxmlformats.org/officeDocument/2006/relationships" xmlns:p="http://schemas.openxmlformats.org/presentationml/2006/main">
  <p:tag name="ISLIDE.THEME" val="https://www.islide.cc;"/>
  <p:tag name="ISLIDE.DIAGRAM" val="#839833;"/>
</p:tagLst>
</file>

<file path=ppt/tags/tag51.xml><?xml version="1.0" encoding="utf-8"?>
<p:tagLst xmlns:a="http://schemas.openxmlformats.org/drawingml/2006/main" xmlns:r="http://schemas.openxmlformats.org/officeDocument/2006/relationships" xmlns:p="http://schemas.openxmlformats.org/presentationml/2006/main">
  <p:tag name="ISLIDE.THEME" val="https://www.islide.cc;"/>
  <p:tag name="ISLIDE.DIAGRAM" val="#839833;"/>
</p:tagLst>
</file>

<file path=ppt/tags/tag52.xml><?xml version="1.0" encoding="utf-8"?>
<p:tagLst xmlns:a="http://schemas.openxmlformats.org/drawingml/2006/main" xmlns:r="http://schemas.openxmlformats.org/officeDocument/2006/relationships" xmlns:p="http://schemas.openxmlformats.org/presentationml/2006/main">
  <p:tag name="ISLIDE.THEME" val="https://www.islide.cc;"/>
  <p:tag name="ISLIDE.DIAGRAM" val="#839833;"/>
</p:tagLst>
</file>

<file path=ppt/tags/tag53.xml><?xml version="1.0" encoding="utf-8"?>
<p:tagLst xmlns:a="http://schemas.openxmlformats.org/drawingml/2006/main" xmlns:r="http://schemas.openxmlformats.org/officeDocument/2006/relationships" xmlns:p="http://schemas.openxmlformats.org/presentationml/2006/main">
  <p:tag name="ISLIDE.THEME" val="https://www.islide.cc;"/>
  <p:tag name="ISLIDE.DIAGRAM" val="#839833;"/>
</p:tagLst>
</file>

<file path=ppt/tags/tag54.xml><?xml version="1.0" encoding="utf-8"?>
<p:tagLst xmlns:a="http://schemas.openxmlformats.org/drawingml/2006/main" xmlns:r="http://schemas.openxmlformats.org/officeDocument/2006/relationships" xmlns:p="http://schemas.openxmlformats.org/presentationml/2006/main">
  <p:tag name="ISLIDE.THEME" val="https://www.islide.cc;"/>
  <p:tag name="ISLIDE.DIAGRAM" val="#839833;"/>
</p:tagLst>
</file>

<file path=ppt/tags/tag55.xml><?xml version="1.0" encoding="utf-8"?>
<p:tagLst xmlns:a="http://schemas.openxmlformats.org/drawingml/2006/main" xmlns:r="http://schemas.openxmlformats.org/officeDocument/2006/relationships" xmlns:p="http://schemas.openxmlformats.org/presentationml/2006/main">
  <p:tag name="ISLIDE.THEME" val="https://www.islide.cc;"/>
  <p:tag name="ISLIDE.DIAGRAM" val="#839833;"/>
</p:tagLst>
</file>

<file path=ppt/tags/tag56.xml><?xml version="1.0" encoding="utf-8"?>
<p:tagLst xmlns:a="http://schemas.openxmlformats.org/drawingml/2006/main" xmlns:r="http://schemas.openxmlformats.org/officeDocument/2006/relationships" xmlns:p="http://schemas.openxmlformats.org/presentationml/2006/main">
  <p:tag name="ISLIDE.THEME" val="https://www.islide.cc;"/>
  <p:tag name="ISLIDE.DIAGRAM" val="#839833;"/>
</p:tagLst>
</file>

<file path=ppt/tags/tag57.xml><?xml version="1.0" encoding="utf-8"?>
<p:tagLst xmlns:a="http://schemas.openxmlformats.org/drawingml/2006/main" xmlns:r="http://schemas.openxmlformats.org/officeDocument/2006/relationships" xmlns:p="http://schemas.openxmlformats.org/presentationml/2006/main">
  <p:tag name="ISLIDE.THEME" val="https://www.islide.cc;"/>
  <p:tag name="ISLIDE.DIAGRAM" val="#839833;"/>
</p:tagLst>
</file>

<file path=ppt/tags/tag58.xml><?xml version="1.0" encoding="utf-8"?>
<p:tagLst xmlns:a="http://schemas.openxmlformats.org/drawingml/2006/main" xmlns:r="http://schemas.openxmlformats.org/officeDocument/2006/relationships" xmlns:p="http://schemas.openxmlformats.org/presentationml/2006/main">
  <p:tag name="ISLIDE.THEME" val="https://www.islide.cc;"/>
  <p:tag name="ISLIDE.VECTOR" val="#257269;"/>
</p:tagLst>
</file>

<file path=ppt/theme/theme1.xml><?xml version="1.0" encoding="utf-8"?>
<a:theme xmlns:a="http://schemas.openxmlformats.org/drawingml/2006/main" name="主题5">
  <a:themeElements>
    <a:clrScheme name="SEU">
      <a:dk1>
        <a:sysClr val="windowText" lastClr="000000"/>
      </a:dk1>
      <a:lt1>
        <a:sysClr val="window" lastClr="FFFFFF"/>
      </a:lt1>
      <a:dk2>
        <a:srgbClr val="44546A"/>
      </a:dk2>
      <a:lt2>
        <a:srgbClr val="E3E1DD"/>
      </a:lt2>
      <a:accent1>
        <a:srgbClr val="445437"/>
      </a:accent1>
      <a:accent2>
        <a:srgbClr val="FFCC00"/>
      </a:accent2>
      <a:accent3>
        <a:srgbClr val="2872A1"/>
      </a:accent3>
      <a:accent4>
        <a:srgbClr val="FCB322"/>
      </a:accent4>
      <a:accent5>
        <a:srgbClr val="EA6C00"/>
      </a:accent5>
      <a:accent6>
        <a:srgbClr val="70AD47"/>
      </a:accent6>
      <a:hlink>
        <a:srgbClr val="0563C1"/>
      </a:hlink>
      <a:folHlink>
        <a:srgbClr val="954F72"/>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主题5" id="{B8EDB911-D765-4A7B-BBC7-40DBB672FBA6}" vid="{AECAB1C0-5DF6-436C-85E8-20094DBE11C0}"/>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2435</TotalTime>
  <Words>2321</Words>
  <Application>Microsoft Office PowerPoint</Application>
  <PresentationFormat>宽屏</PresentationFormat>
  <Paragraphs>251</Paragraphs>
  <Slides>57</Slides>
  <Notes>3</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57</vt:i4>
      </vt:variant>
    </vt:vector>
  </HeadingPairs>
  <TitlesOfParts>
    <vt:vector size="63" baseType="lpstr">
      <vt:lpstr>等线</vt:lpstr>
      <vt:lpstr>微软雅黑</vt:lpstr>
      <vt:lpstr>微软雅黑</vt:lpstr>
      <vt:lpstr>Arial</vt:lpstr>
      <vt:lpstr>Segoe UI Italic</vt:lpstr>
      <vt:lpstr>主题5</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Hansen</dc:creator>
  <cp:lastModifiedBy>邝 晔旸</cp:lastModifiedBy>
  <cp:revision>133</cp:revision>
  <dcterms:created xsi:type="dcterms:W3CDTF">2017-04-28T04:55:15Z</dcterms:created>
  <dcterms:modified xsi:type="dcterms:W3CDTF">2022-09-19T10:39:43Z</dcterms:modified>
</cp:coreProperties>
</file>