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8" r:id="rId6"/>
    <p:sldId id="298" r:id="rId7"/>
    <p:sldId id="260" r:id="rId8"/>
    <p:sldId id="266" r:id="rId9"/>
    <p:sldId id="261" r:id="rId10"/>
    <p:sldId id="262" r:id="rId11"/>
    <p:sldId id="267" r:id="rId12"/>
    <p:sldId id="264" r:id="rId13"/>
    <p:sldId id="273" r:id="rId14"/>
    <p:sldId id="296" r:id="rId15"/>
    <p:sldId id="294" r:id="rId16"/>
    <p:sldId id="265" r:id="rId17"/>
    <p:sldId id="302" r:id="rId18"/>
    <p:sldId id="299" r:id="rId19"/>
    <p:sldId id="300" r:id="rId20"/>
    <p:sldId id="301"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3" d="100"/>
          <a:sy n="83" d="100"/>
        </p:scale>
        <p:origin x="648"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7D3A9D-E8F5-4CDE-BE23-78397D223CF7}" type="datetimeFigureOut">
              <a:rPr lang="zh-CN" altLang="en-US" smtClean="0"/>
              <a:t>2023/2/9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1A1BA9-12F8-4CDB-B161-0232B40DCEEF}" type="slidenum">
              <a:rPr lang="zh-CN" altLang="en-US" smtClean="0"/>
              <a:t>‹#›</a:t>
            </a:fld>
            <a:endParaRPr lang="zh-CN" altLang="en-US"/>
          </a:p>
        </p:txBody>
      </p:sp>
    </p:spTree>
    <p:extLst>
      <p:ext uri="{BB962C8B-B14F-4D97-AF65-F5344CB8AC3E}">
        <p14:creationId xmlns:p14="http://schemas.microsoft.com/office/powerpoint/2010/main" val="2048786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71A1BA9-12F8-4CDB-B161-0232B40DCEEF}" type="slidenum">
              <a:rPr lang="zh-CN" altLang="en-US" smtClean="0"/>
              <a:t>17</a:t>
            </a:fld>
            <a:endParaRPr lang="zh-CN" altLang="en-US"/>
          </a:p>
        </p:txBody>
      </p:sp>
    </p:spTree>
    <p:extLst>
      <p:ext uri="{BB962C8B-B14F-4D97-AF65-F5344CB8AC3E}">
        <p14:creationId xmlns:p14="http://schemas.microsoft.com/office/powerpoint/2010/main" val="876977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0D2B02C-B560-F9BB-A6DD-6E45BE17B84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EDC97C0F-2E94-AEE4-AD6E-7A5EEE2CD3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407EB9FE-4579-3EC4-DF18-273D666C35EA}"/>
              </a:ext>
            </a:extLst>
          </p:cNvPr>
          <p:cNvSpPr>
            <a:spLocks noGrp="1"/>
          </p:cNvSpPr>
          <p:nvPr>
            <p:ph type="dt" sz="half" idx="10"/>
          </p:nvPr>
        </p:nvSpPr>
        <p:spPr/>
        <p:txBody>
          <a:bodyPr/>
          <a:lstStyle/>
          <a:p>
            <a:fld id="{8B300DD4-C740-48FB-A880-710E187BEFC1}" type="datetimeFigureOut">
              <a:rPr lang="zh-CN" altLang="en-US" smtClean="0"/>
              <a:t>2023/2/9</a:t>
            </a:fld>
            <a:endParaRPr lang="zh-CN" altLang="en-US"/>
          </a:p>
        </p:txBody>
      </p:sp>
      <p:sp>
        <p:nvSpPr>
          <p:cNvPr id="5" name="页脚占位符 4">
            <a:extLst>
              <a:ext uri="{FF2B5EF4-FFF2-40B4-BE49-F238E27FC236}">
                <a16:creationId xmlns:a16="http://schemas.microsoft.com/office/drawing/2014/main" id="{4846A6A5-3925-4679-E8F7-FB00AB23EE4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9BFB0F0-0F3D-BC4C-E780-62AF235B5008}"/>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2912130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AB0727-13FF-AFFD-77F8-012E9B823BC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415AB65-266D-0CE6-EBB4-BDE7995906AE}"/>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B2E2C65-8C46-BF7B-BF50-3C33FC3A3E5E}"/>
              </a:ext>
            </a:extLst>
          </p:cNvPr>
          <p:cNvSpPr>
            <a:spLocks noGrp="1"/>
          </p:cNvSpPr>
          <p:nvPr>
            <p:ph type="dt" sz="half" idx="10"/>
          </p:nvPr>
        </p:nvSpPr>
        <p:spPr/>
        <p:txBody>
          <a:bodyPr/>
          <a:lstStyle/>
          <a:p>
            <a:fld id="{8B300DD4-C740-48FB-A880-710E187BEFC1}" type="datetimeFigureOut">
              <a:rPr lang="zh-CN" altLang="en-US" smtClean="0"/>
              <a:t>2023/2/9</a:t>
            </a:fld>
            <a:endParaRPr lang="zh-CN" altLang="en-US"/>
          </a:p>
        </p:txBody>
      </p:sp>
      <p:sp>
        <p:nvSpPr>
          <p:cNvPr id="5" name="页脚占位符 4">
            <a:extLst>
              <a:ext uri="{FF2B5EF4-FFF2-40B4-BE49-F238E27FC236}">
                <a16:creationId xmlns:a16="http://schemas.microsoft.com/office/drawing/2014/main" id="{2FCCDB9C-6EE9-ECCC-C91D-A320EAF9CEC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1783A45-28D3-26D4-9C37-46FB62CB9B9C}"/>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2493448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CE92DA-8116-F711-609E-54661E74648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EBDEE610-CD7B-33F4-022D-20A2CB8E8B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F8415B75-714F-88AD-8E55-951E2FEED47E}"/>
              </a:ext>
            </a:extLst>
          </p:cNvPr>
          <p:cNvSpPr>
            <a:spLocks noGrp="1"/>
          </p:cNvSpPr>
          <p:nvPr>
            <p:ph type="dt" sz="half" idx="10"/>
          </p:nvPr>
        </p:nvSpPr>
        <p:spPr/>
        <p:txBody>
          <a:bodyPr/>
          <a:lstStyle/>
          <a:p>
            <a:fld id="{8B300DD4-C740-48FB-A880-710E187BEFC1}" type="datetimeFigureOut">
              <a:rPr lang="zh-CN" altLang="en-US" smtClean="0"/>
              <a:t>2023/2/9</a:t>
            </a:fld>
            <a:endParaRPr lang="zh-CN" altLang="en-US"/>
          </a:p>
        </p:txBody>
      </p:sp>
      <p:sp>
        <p:nvSpPr>
          <p:cNvPr id="5" name="页脚占位符 4">
            <a:extLst>
              <a:ext uri="{FF2B5EF4-FFF2-40B4-BE49-F238E27FC236}">
                <a16:creationId xmlns:a16="http://schemas.microsoft.com/office/drawing/2014/main" id="{293E6587-40F3-6F76-3FCB-7128913E335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96B7B48-695E-C1A4-7FC8-3B3426A7D172}"/>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2565171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26ED88-A09E-DB17-B110-F4789A3011D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32F841E-F080-BEF2-A53E-E97E7D641F14}"/>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2DB26FA8-85A5-DA65-AD62-1C6035D445C4}"/>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90D29550-C5C0-73BA-8CEF-11CE7FF60AD4}"/>
              </a:ext>
            </a:extLst>
          </p:cNvPr>
          <p:cNvSpPr>
            <a:spLocks noGrp="1"/>
          </p:cNvSpPr>
          <p:nvPr>
            <p:ph type="dt" sz="half" idx="10"/>
          </p:nvPr>
        </p:nvSpPr>
        <p:spPr/>
        <p:txBody>
          <a:bodyPr/>
          <a:lstStyle/>
          <a:p>
            <a:fld id="{8B300DD4-C740-48FB-A880-710E187BEFC1}" type="datetimeFigureOut">
              <a:rPr lang="zh-CN" altLang="en-US" smtClean="0"/>
              <a:t>2023/2/9</a:t>
            </a:fld>
            <a:endParaRPr lang="zh-CN" altLang="en-US"/>
          </a:p>
        </p:txBody>
      </p:sp>
      <p:sp>
        <p:nvSpPr>
          <p:cNvPr id="6" name="页脚占位符 5">
            <a:extLst>
              <a:ext uri="{FF2B5EF4-FFF2-40B4-BE49-F238E27FC236}">
                <a16:creationId xmlns:a16="http://schemas.microsoft.com/office/drawing/2014/main" id="{805733FB-6E2C-06B7-E882-25A7EAE5F3D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0923897-4E80-18A8-583E-4EFA5E100625}"/>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2205258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1F41EB-6AB3-C7BA-06BD-6BB0AFC03CFE}"/>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F30316FD-D7E4-6BAF-7DC4-AEBE8E97EF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B7A273FC-C359-C5A9-11D4-FFD0A0F78AE7}"/>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8D85FEFB-AC51-02A5-6E68-AE0098C4F9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9619E5C-6EAE-7EE9-E6CF-5FBDA633A879}"/>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0D197062-4337-7416-3C5D-B1CBF1E02E23}"/>
              </a:ext>
            </a:extLst>
          </p:cNvPr>
          <p:cNvSpPr>
            <a:spLocks noGrp="1"/>
          </p:cNvSpPr>
          <p:nvPr>
            <p:ph type="dt" sz="half" idx="10"/>
          </p:nvPr>
        </p:nvSpPr>
        <p:spPr/>
        <p:txBody>
          <a:bodyPr/>
          <a:lstStyle/>
          <a:p>
            <a:fld id="{8B300DD4-C740-48FB-A880-710E187BEFC1}" type="datetimeFigureOut">
              <a:rPr lang="zh-CN" altLang="en-US" smtClean="0"/>
              <a:t>2023/2/9</a:t>
            </a:fld>
            <a:endParaRPr lang="zh-CN" altLang="en-US"/>
          </a:p>
        </p:txBody>
      </p:sp>
      <p:sp>
        <p:nvSpPr>
          <p:cNvPr id="8" name="页脚占位符 7">
            <a:extLst>
              <a:ext uri="{FF2B5EF4-FFF2-40B4-BE49-F238E27FC236}">
                <a16:creationId xmlns:a16="http://schemas.microsoft.com/office/drawing/2014/main" id="{A7700680-A54E-3FCB-E811-A5B4D77A7F0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7A775627-96B8-3117-18A4-D96F24F4C4BD}"/>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289757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5F6E78-32E0-9196-A872-03A517246E23}"/>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6A20EAB4-E890-A928-D326-7A8831662BC8}"/>
              </a:ext>
            </a:extLst>
          </p:cNvPr>
          <p:cNvSpPr>
            <a:spLocks noGrp="1"/>
          </p:cNvSpPr>
          <p:nvPr>
            <p:ph type="dt" sz="half" idx="10"/>
          </p:nvPr>
        </p:nvSpPr>
        <p:spPr/>
        <p:txBody>
          <a:bodyPr/>
          <a:lstStyle/>
          <a:p>
            <a:fld id="{8B300DD4-C740-48FB-A880-710E187BEFC1}" type="datetimeFigureOut">
              <a:rPr lang="zh-CN" altLang="en-US" smtClean="0"/>
              <a:t>2023/2/9</a:t>
            </a:fld>
            <a:endParaRPr lang="zh-CN" altLang="en-US"/>
          </a:p>
        </p:txBody>
      </p:sp>
      <p:sp>
        <p:nvSpPr>
          <p:cNvPr id="4" name="页脚占位符 3">
            <a:extLst>
              <a:ext uri="{FF2B5EF4-FFF2-40B4-BE49-F238E27FC236}">
                <a16:creationId xmlns:a16="http://schemas.microsoft.com/office/drawing/2014/main" id="{F8B36412-A952-30DB-26B3-EABB50B7196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D21B3A6-E279-34B5-40F7-CDB8CBB2111F}"/>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691488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F09DDD0-5A18-1D42-5873-CE8CD894E2E3}"/>
              </a:ext>
            </a:extLst>
          </p:cNvPr>
          <p:cNvSpPr>
            <a:spLocks noGrp="1"/>
          </p:cNvSpPr>
          <p:nvPr>
            <p:ph type="dt" sz="half" idx="10"/>
          </p:nvPr>
        </p:nvSpPr>
        <p:spPr/>
        <p:txBody>
          <a:bodyPr/>
          <a:lstStyle/>
          <a:p>
            <a:fld id="{8B300DD4-C740-48FB-A880-710E187BEFC1}" type="datetimeFigureOut">
              <a:rPr lang="zh-CN" altLang="en-US" smtClean="0"/>
              <a:t>2023/2/9</a:t>
            </a:fld>
            <a:endParaRPr lang="zh-CN" altLang="en-US"/>
          </a:p>
        </p:txBody>
      </p:sp>
      <p:sp>
        <p:nvSpPr>
          <p:cNvPr id="3" name="页脚占位符 2">
            <a:extLst>
              <a:ext uri="{FF2B5EF4-FFF2-40B4-BE49-F238E27FC236}">
                <a16:creationId xmlns:a16="http://schemas.microsoft.com/office/drawing/2014/main" id="{9C229E6A-B51F-8F96-502F-FC9D2CDF0758}"/>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4511A2EF-E3D7-23C0-B44C-7A8CF43983B5}"/>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582942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E15828-1313-61CC-EF70-AF536C72623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F19B3AD-51FC-0DC5-6351-43F4E4F8CC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DB48099D-37A1-C4DE-984D-5D948EAE0E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14FDBDE-D33E-5E08-7BAB-6E160414F96A}"/>
              </a:ext>
            </a:extLst>
          </p:cNvPr>
          <p:cNvSpPr>
            <a:spLocks noGrp="1"/>
          </p:cNvSpPr>
          <p:nvPr>
            <p:ph type="dt" sz="half" idx="10"/>
          </p:nvPr>
        </p:nvSpPr>
        <p:spPr/>
        <p:txBody>
          <a:bodyPr/>
          <a:lstStyle/>
          <a:p>
            <a:fld id="{8B300DD4-C740-48FB-A880-710E187BEFC1}" type="datetimeFigureOut">
              <a:rPr lang="zh-CN" altLang="en-US" smtClean="0"/>
              <a:t>2023/2/9</a:t>
            </a:fld>
            <a:endParaRPr lang="zh-CN" altLang="en-US"/>
          </a:p>
        </p:txBody>
      </p:sp>
      <p:sp>
        <p:nvSpPr>
          <p:cNvPr id="6" name="页脚占位符 5">
            <a:extLst>
              <a:ext uri="{FF2B5EF4-FFF2-40B4-BE49-F238E27FC236}">
                <a16:creationId xmlns:a16="http://schemas.microsoft.com/office/drawing/2014/main" id="{A1FFF3C8-D1B1-2F2E-1772-75823CF77E6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2647332-DD23-6819-6962-9689C984C0B7}"/>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627176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634C50-FF16-718A-B6B8-4F9E511BFCF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D4D40C93-98B5-33AD-36B5-9E3B3C4290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D27DB11-9A95-AE43-A546-46C99241D6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8DBC14A-647D-1D58-8316-655734AF3417}"/>
              </a:ext>
            </a:extLst>
          </p:cNvPr>
          <p:cNvSpPr>
            <a:spLocks noGrp="1"/>
          </p:cNvSpPr>
          <p:nvPr>
            <p:ph type="dt" sz="half" idx="10"/>
          </p:nvPr>
        </p:nvSpPr>
        <p:spPr/>
        <p:txBody>
          <a:bodyPr/>
          <a:lstStyle/>
          <a:p>
            <a:fld id="{8B300DD4-C740-48FB-A880-710E187BEFC1}" type="datetimeFigureOut">
              <a:rPr lang="zh-CN" altLang="en-US" smtClean="0"/>
              <a:t>2023/2/9</a:t>
            </a:fld>
            <a:endParaRPr lang="zh-CN" altLang="en-US"/>
          </a:p>
        </p:txBody>
      </p:sp>
      <p:sp>
        <p:nvSpPr>
          <p:cNvPr id="6" name="页脚占位符 5">
            <a:extLst>
              <a:ext uri="{FF2B5EF4-FFF2-40B4-BE49-F238E27FC236}">
                <a16:creationId xmlns:a16="http://schemas.microsoft.com/office/drawing/2014/main" id="{FFF83DFC-1836-4914-3517-99322523AA8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1ADD4A3-5B70-9E4F-4F3E-E82B16E91502}"/>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4131286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35CD7F-FFAD-45CC-E902-CA2BEB46C14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A5623884-7D79-857D-141E-0536BA8D31A1}"/>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B8715ED-8A28-C34F-817E-06CA219ED7A7}"/>
              </a:ext>
            </a:extLst>
          </p:cNvPr>
          <p:cNvSpPr>
            <a:spLocks noGrp="1"/>
          </p:cNvSpPr>
          <p:nvPr>
            <p:ph type="dt" sz="half" idx="10"/>
          </p:nvPr>
        </p:nvSpPr>
        <p:spPr/>
        <p:txBody>
          <a:bodyPr/>
          <a:lstStyle/>
          <a:p>
            <a:fld id="{8B300DD4-C740-48FB-A880-710E187BEFC1}" type="datetimeFigureOut">
              <a:rPr lang="zh-CN" altLang="en-US" smtClean="0"/>
              <a:t>2023/2/9</a:t>
            </a:fld>
            <a:endParaRPr lang="zh-CN" altLang="en-US"/>
          </a:p>
        </p:txBody>
      </p:sp>
      <p:sp>
        <p:nvSpPr>
          <p:cNvPr id="5" name="页脚占位符 4">
            <a:extLst>
              <a:ext uri="{FF2B5EF4-FFF2-40B4-BE49-F238E27FC236}">
                <a16:creationId xmlns:a16="http://schemas.microsoft.com/office/drawing/2014/main" id="{97EFD138-57DC-F07B-2655-E839BF81FC5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5B3541E-CCCA-92D4-B698-FDFC2C549B4F}"/>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3786135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2752A00-5AAE-C302-E6DB-77919C28727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250BE7E-FE18-2E55-E70E-56D054A400EE}"/>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60E2135-CB6B-FD6A-5820-83ECDF602A29}"/>
              </a:ext>
            </a:extLst>
          </p:cNvPr>
          <p:cNvSpPr>
            <a:spLocks noGrp="1"/>
          </p:cNvSpPr>
          <p:nvPr>
            <p:ph type="dt" sz="half" idx="10"/>
          </p:nvPr>
        </p:nvSpPr>
        <p:spPr/>
        <p:txBody>
          <a:bodyPr/>
          <a:lstStyle/>
          <a:p>
            <a:fld id="{8B300DD4-C740-48FB-A880-710E187BEFC1}" type="datetimeFigureOut">
              <a:rPr lang="zh-CN" altLang="en-US" smtClean="0"/>
              <a:t>2023/2/9</a:t>
            </a:fld>
            <a:endParaRPr lang="zh-CN" altLang="en-US"/>
          </a:p>
        </p:txBody>
      </p:sp>
      <p:sp>
        <p:nvSpPr>
          <p:cNvPr id="5" name="页脚占位符 4">
            <a:extLst>
              <a:ext uri="{FF2B5EF4-FFF2-40B4-BE49-F238E27FC236}">
                <a16:creationId xmlns:a16="http://schemas.microsoft.com/office/drawing/2014/main" id="{9D016178-0C54-4D56-4DF5-830E2C7EF6F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CA00BA2-D8B1-B9EC-A129-057900449D2E}"/>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1713450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9DC5A944-8524-6284-D84A-5285E1DF75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1920F007-22CB-C75B-92A7-5CF726A853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982659F-DE59-002C-476C-7F6799AF76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300DD4-C740-48FB-A880-710E187BEFC1}" type="datetimeFigureOut">
              <a:rPr lang="zh-CN" altLang="en-US" smtClean="0"/>
              <a:t>2023/2/9</a:t>
            </a:fld>
            <a:endParaRPr lang="zh-CN" altLang="en-US"/>
          </a:p>
        </p:txBody>
      </p:sp>
      <p:sp>
        <p:nvSpPr>
          <p:cNvPr id="5" name="页脚占位符 4">
            <a:extLst>
              <a:ext uri="{FF2B5EF4-FFF2-40B4-BE49-F238E27FC236}">
                <a16:creationId xmlns:a16="http://schemas.microsoft.com/office/drawing/2014/main" id="{A42341F6-FCF0-D589-B72E-7D5F057DF9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295E60EB-C941-F521-3CBF-34C10BE2DA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40915101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Where is 'Gaziantep Castle'? - GKToday">
            <a:extLst>
              <a:ext uri="{FF2B5EF4-FFF2-40B4-BE49-F238E27FC236}">
                <a16:creationId xmlns:a16="http://schemas.microsoft.com/office/drawing/2014/main" id="{6067B3F8-29A0-EE72-CF43-87202A8BAB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文本框 10">
            <a:extLst>
              <a:ext uri="{FF2B5EF4-FFF2-40B4-BE49-F238E27FC236}">
                <a16:creationId xmlns:a16="http://schemas.microsoft.com/office/drawing/2014/main" id="{5C044ACA-47F0-3729-5AF1-32C98010864D}"/>
              </a:ext>
            </a:extLst>
          </p:cNvPr>
          <p:cNvSpPr txBox="1"/>
          <p:nvPr/>
        </p:nvSpPr>
        <p:spPr>
          <a:xfrm>
            <a:off x="3153876" y="2570023"/>
            <a:ext cx="5884248" cy="861774"/>
          </a:xfrm>
          <a:prstGeom prst="rect">
            <a:avLst/>
          </a:prstGeom>
          <a:solidFill>
            <a:schemeClr val="bg1"/>
          </a:solidFill>
        </p:spPr>
        <p:txBody>
          <a:bodyPr wrap="square">
            <a:spAutoFit/>
          </a:bodyPr>
          <a:lstStyle/>
          <a:p>
            <a:pPr algn="ctr"/>
            <a:r>
              <a:rPr lang="zh-CN" altLang="en-US" sz="5000" b="1" dirty="0"/>
              <a:t>土耳其</a:t>
            </a:r>
            <a:r>
              <a:rPr lang="en-US" altLang="zh-CN" sz="5000" b="1" dirty="0"/>
              <a:t>2023.2.6</a:t>
            </a:r>
            <a:r>
              <a:rPr lang="zh-CN" altLang="en-US" sz="5000" b="1" dirty="0"/>
              <a:t>地震</a:t>
            </a:r>
          </a:p>
        </p:txBody>
      </p:sp>
    </p:spTree>
    <p:extLst>
      <p:ext uri="{BB962C8B-B14F-4D97-AF65-F5344CB8AC3E}">
        <p14:creationId xmlns:p14="http://schemas.microsoft.com/office/powerpoint/2010/main" val="3597871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821E017E-6DAA-7B20-B8AF-4838414214E8}"/>
              </a:ext>
            </a:extLst>
          </p:cNvPr>
          <p:cNvSpPr txBox="1"/>
          <p:nvPr/>
        </p:nvSpPr>
        <p:spPr>
          <a:xfrm>
            <a:off x="322797" y="363784"/>
            <a:ext cx="10700547" cy="3416320"/>
          </a:xfrm>
          <a:prstGeom prst="rect">
            <a:avLst/>
          </a:prstGeom>
          <a:noFill/>
        </p:spPr>
        <p:txBody>
          <a:bodyPr wrap="square">
            <a:spAutoFit/>
          </a:bodyPr>
          <a:lstStyle/>
          <a:p>
            <a:r>
              <a:rPr lang="en-US" altLang="zh-CN" sz="2400" b="0" i="0" dirty="0">
                <a:solidFill>
                  <a:srgbClr val="222222"/>
                </a:solidFill>
                <a:effectLst/>
                <a:latin typeface="system-ui"/>
              </a:rPr>
              <a:t>2023</a:t>
            </a:r>
            <a:r>
              <a:rPr lang="zh-CN" altLang="en-US" sz="2400" b="0" i="0" dirty="0">
                <a:solidFill>
                  <a:srgbClr val="222222"/>
                </a:solidFill>
                <a:effectLst/>
                <a:latin typeface="system-ui"/>
              </a:rPr>
              <a:t>年</a:t>
            </a:r>
            <a:r>
              <a:rPr lang="en-US" altLang="zh-CN" sz="2400" b="0" i="0" dirty="0">
                <a:solidFill>
                  <a:srgbClr val="222222"/>
                </a:solidFill>
                <a:effectLst/>
                <a:latin typeface="system-ui"/>
              </a:rPr>
              <a:t>2</a:t>
            </a:r>
            <a:r>
              <a:rPr lang="zh-CN" altLang="en-US" sz="2400" b="0" i="0" dirty="0">
                <a:solidFill>
                  <a:srgbClr val="222222"/>
                </a:solidFill>
                <a:effectLst/>
                <a:latin typeface="system-ui"/>
              </a:rPr>
              <a:t>月</a:t>
            </a:r>
            <a:r>
              <a:rPr lang="en-US" altLang="zh-CN" sz="2400" b="0" i="0" dirty="0">
                <a:solidFill>
                  <a:srgbClr val="222222"/>
                </a:solidFill>
                <a:effectLst/>
                <a:latin typeface="system-ui"/>
              </a:rPr>
              <a:t>6</a:t>
            </a:r>
            <a:r>
              <a:rPr lang="zh-CN" altLang="en-US" sz="2400" b="0" i="0" dirty="0">
                <a:solidFill>
                  <a:srgbClr val="222222"/>
                </a:solidFill>
                <a:effectLst/>
                <a:latin typeface="system-ui"/>
              </a:rPr>
              <a:t>日，在土耳其中南部卡赫拉曼马拉什省发生两次大规模地震。</a:t>
            </a:r>
            <a:endParaRPr lang="en-US" altLang="zh-CN" sz="2400" b="0" i="0" dirty="0">
              <a:solidFill>
                <a:srgbClr val="222222"/>
              </a:solidFill>
              <a:effectLst/>
              <a:latin typeface="system-ui"/>
            </a:endParaRPr>
          </a:p>
          <a:p>
            <a:endParaRPr lang="en-US" altLang="zh-CN" sz="2400" b="0" i="0" dirty="0">
              <a:solidFill>
                <a:srgbClr val="222222"/>
              </a:solidFill>
              <a:effectLst/>
              <a:latin typeface="system-ui"/>
            </a:endParaRPr>
          </a:p>
          <a:p>
            <a:r>
              <a:rPr lang="zh-CN" altLang="en-US" sz="2400" b="0" i="0" dirty="0">
                <a:solidFill>
                  <a:srgbClr val="222222"/>
                </a:solidFill>
                <a:effectLst/>
                <a:latin typeface="system-ui"/>
              </a:rPr>
              <a:t>第一次</a:t>
            </a:r>
            <a:r>
              <a:rPr lang="en-US" altLang="zh-CN" sz="2400" b="0" i="0" dirty="0">
                <a:solidFill>
                  <a:srgbClr val="222222"/>
                </a:solidFill>
                <a:effectLst/>
                <a:latin typeface="system-ui"/>
              </a:rPr>
              <a:t>7.8</a:t>
            </a:r>
            <a:r>
              <a:rPr lang="zh-CN" altLang="en-US" sz="2400" b="0" i="0" dirty="0">
                <a:solidFill>
                  <a:srgbClr val="222222"/>
                </a:solidFill>
                <a:effectLst/>
                <a:latin typeface="system-ui"/>
              </a:rPr>
              <a:t>级（矩震级）地震发生在当地时间凌晨</a:t>
            </a:r>
            <a:r>
              <a:rPr lang="en-US" altLang="zh-CN" sz="2400" b="0" i="0" dirty="0">
                <a:solidFill>
                  <a:srgbClr val="222222"/>
                </a:solidFill>
                <a:effectLst/>
                <a:latin typeface="system-ui"/>
              </a:rPr>
              <a:t>4</a:t>
            </a:r>
            <a:r>
              <a:rPr lang="zh-CN" altLang="en-US" sz="2400" b="0" i="0" dirty="0">
                <a:solidFill>
                  <a:srgbClr val="222222"/>
                </a:solidFill>
                <a:effectLst/>
                <a:latin typeface="system-ui"/>
              </a:rPr>
              <a:t>时</a:t>
            </a:r>
            <a:r>
              <a:rPr lang="en-US" altLang="zh-CN" sz="2400" b="0" i="0" dirty="0">
                <a:solidFill>
                  <a:srgbClr val="222222"/>
                </a:solidFill>
                <a:effectLst/>
                <a:latin typeface="system-ui"/>
              </a:rPr>
              <a:t>17</a:t>
            </a:r>
            <a:r>
              <a:rPr lang="zh-CN" altLang="en-US" sz="2400" b="0" i="0" dirty="0">
                <a:solidFill>
                  <a:srgbClr val="222222"/>
                </a:solidFill>
                <a:effectLst/>
                <a:latin typeface="system-ui"/>
              </a:rPr>
              <a:t>分（北京时间</a:t>
            </a:r>
            <a:r>
              <a:rPr lang="en-US" altLang="zh-CN" sz="2400" b="0" i="0" dirty="0">
                <a:solidFill>
                  <a:srgbClr val="222222"/>
                </a:solidFill>
                <a:effectLst/>
                <a:latin typeface="system-ui"/>
              </a:rPr>
              <a:t>9</a:t>
            </a:r>
            <a:r>
              <a:rPr lang="zh-CN" altLang="en-US" sz="2400" b="0" i="0" dirty="0">
                <a:solidFill>
                  <a:srgbClr val="222222"/>
                </a:solidFill>
                <a:effectLst/>
                <a:latin typeface="system-ui"/>
              </a:rPr>
              <a:t>时</a:t>
            </a:r>
            <a:r>
              <a:rPr lang="en-US" altLang="zh-CN" sz="2400" b="0" i="0" dirty="0">
                <a:solidFill>
                  <a:srgbClr val="222222"/>
                </a:solidFill>
                <a:effectLst/>
                <a:latin typeface="system-ui"/>
              </a:rPr>
              <a:t>17</a:t>
            </a:r>
            <a:r>
              <a:rPr lang="zh-CN" altLang="en-US" sz="2400" b="0" i="0" dirty="0">
                <a:solidFill>
                  <a:srgbClr val="222222"/>
                </a:solidFill>
                <a:effectLst/>
                <a:latin typeface="system-ui"/>
              </a:rPr>
              <a:t>分）（东经</a:t>
            </a:r>
            <a:r>
              <a:rPr lang="en-US" altLang="zh-CN" sz="2400" b="0" i="0" dirty="0">
                <a:solidFill>
                  <a:srgbClr val="222222"/>
                </a:solidFill>
                <a:effectLst/>
                <a:latin typeface="system-ui"/>
              </a:rPr>
              <a:t>37.03°</a:t>
            </a:r>
            <a:r>
              <a:rPr lang="zh-CN" altLang="en-US" sz="2400" b="0" i="0" dirty="0">
                <a:solidFill>
                  <a:srgbClr val="222222"/>
                </a:solidFill>
                <a:effectLst/>
                <a:latin typeface="system-ui"/>
              </a:rPr>
              <a:t>，北纬 </a:t>
            </a:r>
            <a:r>
              <a:rPr lang="en-US" altLang="zh-CN" sz="2400" b="0" i="0" dirty="0">
                <a:solidFill>
                  <a:srgbClr val="222222"/>
                </a:solidFill>
                <a:effectLst/>
                <a:latin typeface="system-ui"/>
              </a:rPr>
              <a:t>37.17°</a:t>
            </a:r>
            <a:r>
              <a:rPr lang="zh-CN" altLang="en-US" sz="2400" b="0" i="0" dirty="0">
                <a:solidFill>
                  <a:srgbClr val="222222"/>
                </a:solidFill>
                <a:effectLst/>
                <a:latin typeface="system-ui"/>
              </a:rPr>
              <a:t>）</a:t>
            </a:r>
            <a:r>
              <a:rPr lang="zh-CN" altLang="en-US" sz="2400" dirty="0">
                <a:solidFill>
                  <a:srgbClr val="222222"/>
                </a:solidFill>
                <a:latin typeface="system-ui"/>
              </a:rPr>
              <a:t>。</a:t>
            </a:r>
            <a:endParaRPr lang="en-US" altLang="zh-CN" sz="2400" dirty="0">
              <a:solidFill>
                <a:srgbClr val="222222"/>
              </a:solidFill>
              <a:latin typeface="system-ui"/>
            </a:endParaRPr>
          </a:p>
          <a:p>
            <a:endParaRPr lang="en-US" altLang="zh-CN" sz="2400" dirty="0">
              <a:solidFill>
                <a:srgbClr val="222222"/>
              </a:solidFill>
              <a:latin typeface="system-ui"/>
            </a:endParaRPr>
          </a:p>
          <a:p>
            <a:r>
              <a:rPr lang="zh-CN" altLang="en-US" sz="2400" b="0" i="0" dirty="0">
                <a:solidFill>
                  <a:srgbClr val="222222"/>
                </a:solidFill>
                <a:effectLst/>
                <a:latin typeface="system-ui"/>
              </a:rPr>
              <a:t>第二次</a:t>
            </a:r>
            <a:r>
              <a:rPr lang="en-US" altLang="zh-CN" sz="2400" b="0" i="0" dirty="0">
                <a:solidFill>
                  <a:srgbClr val="222222"/>
                </a:solidFill>
                <a:effectLst/>
                <a:latin typeface="system-ui"/>
              </a:rPr>
              <a:t>7.5/7.6</a:t>
            </a:r>
            <a:r>
              <a:rPr lang="zh-CN" altLang="en-US" sz="2400" b="0" i="0" dirty="0">
                <a:solidFill>
                  <a:srgbClr val="222222"/>
                </a:solidFill>
                <a:effectLst/>
                <a:latin typeface="system-ui"/>
              </a:rPr>
              <a:t>级地震发生在</a:t>
            </a:r>
            <a:r>
              <a:rPr lang="en-US" altLang="zh-CN" sz="2400" b="0" i="0" dirty="0">
                <a:solidFill>
                  <a:srgbClr val="222222"/>
                </a:solidFill>
                <a:effectLst/>
                <a:latin typeface="system-ui"/>
              </a:rPr>
              <a:t>13</a:t>
            </a:r>
            <a:r>
              <a:rPr lang="zh-CN" altLang="en-US" sz="2400" b="0" i="0" dirty="0">
                <a:solidFill>
                  <a:srgbClr val="222222"/>
                </a:solidFill>
                <a:effectLst/>
                <a:latin typeface="system-ui"/>
              </a:rPr>
              <a:t>时</a:t>
            </a:r>
            <a:r>
              <a:rPr lang="en-US" altLang="zh-CN" sz="2400" b="0" i="0" dirty="0">
                <a:solidFill>
                  <a:srgbClr val="222222"/>
                </a:solidFill>
                <a:effectLst/>
                <a:latin typeface="system-ui"/>
              </a:rPr>
              <a:t>24</a:t>
            </a:r>
            <a:r>
              <a:rPr lang="zh-CN" altLang="en-US" sz="2400" b="0" i="0" dirty="0">
                <a:solidFill>
                  <a:srgbClr val="222222"/>
                </a:solidFill>
                <a:effectLst/>
                <a:latin typeface="system-ui"/>
              </a:rPr>
              <a:t>分</a:t>
            </a:r>
            <a:endParaRPr lang="en-US" altLang="zh-CN" sz="2400" b="0" i="0" dirty="0">
              <a:solidFill>
                <a:srgbClr val="222222"/>
              </a:solidFill>
              <a:effectLst/>
              <a:latin typeface="system-ui"/>
            </a:endParaRPr>
          </a:p>
          <a:p>
            <a:r>
              <a:rPr lang="zh-CN" altLang="en-US" sz="2400" b="0" i="0" dirty="0">
                <a:solidFill>
                  <a:srgbClr val="222222"/>
                </a:solidFill>
                <a:effectLst/>
                <a:latin typeface="system-ui"/>
              </a:rPr>
              <a:t>（北京时间</a:t>
            </a:r>
            <a:r>
              <a:rPr lang="en-US" altLang="zh-CN" sz="2400" b="0" i="0" dirty="0">
                <a:solidFill>
                  <a:srgbClr val="222222"/>
                </a:solidFill>
                <a:effectLst/>
                <a:latin typeface="system-ui"/>
              </a:rPr>
              <a:t>18</a:t>
            </a:r>
            <a:r>
              <a:rPr lang="zh-CN" altLang="en-US" sz="2400" b="0" i="0" dirty="0">
                <a:solidFill>
                  <a:srgbClr val="222222"/>
                </a:solidFill>
                <a:effectLst/>
                <a:latin typeface="system-ui"/>
              </a:rPr>
              <a:t>时</a:t>
            </a:r>
            <a:r>
              <a:rPr lang="en-US" altLang="zh-CN" sz="2400" b="0" i="0" dirty="0">
                <a:solidFill>
                  <a:srgbClr val="222222"/>
                </a:solidFill>
                <a:effectLst/>
                <a:latin typeface="system-ui"/>
              </a:rPr>
              <a:t>24</a:t>
            </a:r>
            <a:r>
              <a:rPr lang="zh-CN" altLang="en-US" sz="2400" b="0" i="0" dirty="0">
                <a:solidFill>
                  <a:srgbClr val="222222"/>
                </a:solidFill>
                <a:effectLst/>
                <a:latin typeface="system-ui"/>
              </a:rPr>
              <a:t>分）（东经</a:t>
            </a:r>
            <a:r>
              <a:rPr lang="en-US" altLang="zh-CN" sz="2400" b="0" i="0" dirty="0">
                <a:solidFill>
                  <a:srgbClr val="222222"/>
                </a:solidFill>
                <a:effectLst/>
                <a:latin typeface="system-ui"/>
              </a:rPr>
              <a:t>37.20°</a:t>
            </a:r>
            <a:r>
              <a:rPr lang="zh-CN" altLang="en-US" sz="2400" b="0" i="0" dirty="0">
                <a:solidFill>
                  <a:srgbClr val="222222"/>
                </a:solidFill>
                <a:effectLst/>
                <a:latin typeface="system-ui"/>
              </a:rPr>
              <a:t>，</a:t>
            </a:r>
            <a:endParaRPr lang="en-US" altLang="zh-CN" sz="2400" b="0" i="0" dirty="0">
              <a:solidFill>
                <a:srgbClr val="222222"/>
              </a:solidFill>
              <a:effectLst/>
              <a:latin typeface="system-ui"/>
            </a:endParaRPr>
          </a:p>
          <a:p>
            <a:r>
              <a:rPr lang="zh-CN" altLang="en-US" sz="2400" b="0" i="0" dirty="0">
                <a:solidFill>
                  <a:srgbClr val="222222"/>
                </a:solidFill>
                <a:effectLst/>
                <a:latin typeface="system-ui"/>
              </a:rPr>
              <a:t>北纬</a:t>
            </a:r>
            <a:r>
              <a:rPr lang="en-US" altLang="zh-CN" sz="2400" b="0" i="0" dirty="0">
                <a:solidFill>
                  <a:srgbClr val="222222"/>
                </a:solidFill>
                <a:effectLst/>
                <a:latin typeface="system-ui"/>
              </a:rPr>
              <a:t>38.02°</a:t>
            </a:r>
            <a:r>
              <a:rPr lang="zh-CN" altLang="en-US" sz="2400" b="0" i="0" dirty="0">
                <a:solidFill>
                  <a:srgbClr val="222222"/>
                </a:solidFill>
                <a:effectLst/>
                <a:latin typeface="system-ui"/>
              </a:rPr>
              <a:t>），位于</a:t>
            </a:r>
            <a:r>
              <a:rPr lang="en-US" altLang="zh-CN" sz="2400" b="0" i="0" dirty="0">
                <a:solidFill>
                  <a:srgbClr val="222222"/>
                </a:solidFill>
                <a:effectLst/>
                <a:latin typeface="system-ui"/>
              </a:rPr>
              <a:t>7.8</a:t>
            </a:r>
            <a:r>
              <a:rPr lang="zh-CN" altLang="en-US" sz="2400" b="0" i="0" dirty="0">
                <a:solidFill>
                  <a:srgbClr val="222222"/>
                </a:solidFill>
                <a:effectLst/>
                <a:latin typeface="system-ui"/>
              </a:rPr>
              <a:t>级地震北北东</a:t>
            </a:r>
            <a:endParaRPr lang="en-US" altLang="zh-CN" sz="2400" b="0" i="0" dirty="0">
              <a:solidFill>
                <a:srgbClr val="222222"/>
              </a:solidFill>
              <a:effectLst/>
              <a:latin typeface="system-ui"/>
            </a:endParaRPr>
          </a:p>
          <a:p>
            <a:r>
              <a:rPr lang="zh-CN" altLang="en-US" sz="2400" b="0" i="0" dirty="0">
                <a:solidFill>
                  <a:srgbClr val="222222"/>
                </a:solidFill>
                <a:effectLst/>
                <a:latin typeface="system-ui"/>
              </a:rPr>
              <a:t>方向约</a:t>
            </a:r>
            <a:r>
              <a:rPr lang="en-US" altLang="zh-CN" sz="2400" b="0" i="0" dirty="0">
                <a:solidFill>
                  <a:srgbClr val="222222"/>
                </a:solidFill>
                <a:effectLst/>
                <a:latin typeface="system-ui"/>
              </a:rPr>
              <a:t>100</a:t>
            </a:r>
            <a:r>
              <a:rPr lang="zh-CN" altLang="en-US" sz="2400" b="0" i="0" dirty="0">
                <a:solidFill>
                  <a:srgbClr val="222222"/>
                </a:solidFill>
                <a:effectLst/>
                <a:latin typeface="system-ui"/>
              </a:rPr>
              <a:t>公里。</a:t>
            </a:r>
            <a:endParaRPr lang="en-US" altLang="zh-CN" sz="2400" b="0" i="0" dirty="0">
              <a:solidFill>
                <a:srgbClr val="222222"/>
              </a:solidFill>
              <a:effectLst/>
              <a:latin typeface="system-ui"/>
            </a:endParaRPr>
          </a:p>
        </p:txBody>
      </p:sp>
      <p:pic>
        <p:nvPicPr>
          <p:cNvPr id="5124" name="Picture 4">
            <a:extLst>
              <a:ext uri="{FF2B5EF4-FFF2-40B4-BE49-F238E27FC236}">
                <a16:creationId xmlns:a16="http://schemas.microsoft.com/office/drawing/2014/main" id="{AF911BD2-F7C6-AA82-474F-3E96EEF9F2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582" y="3858218"/>
            <a:ext cx="3829339" cy="2848071"/>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a:extLst>
              <a:ext uri="{FF2B5EF4-FFF2-40B4-BE49-F238E27FC236}">
                <a16:creationId xmlns:a16="http://schemas.microsoft.com/office/drawing/2014/main" id="{7DA2A66F-20DC-314D-09B9-F223631748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1154" y="1731587"/>
            <a:ext cx="6577796" cy="4933347"/>
          </a:xfrm>
          <a:prstGeom prst="rect">
            <a:avLst/>
          </a:prstGeom>
        </p:spPr>
      </p:pic>
    </p:spTree>
    <p:extLst>
      <p:ext uri="{BB962C8B-B14F-4D97-AF65-F5344CB8AC3E}">
        <p14:creationId xmlns:p14="http://schemas.microsoft.com/office/powerpoint/2010/main" val="920484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2E7CAD3-74F8-F208-4FD6-01F48DFCF45D}"/>
              </a:ext>
            </a:extLst>
          </p:cNvPr>
          <p:cNvPicPr>
            <a:picLocks noChangeAspect="1"/>
          </p:cNvPicPr>
          <p:nvPr/>
        </p:nvPicPr>
        <p:blipFill>
          <a:blip r:embed="rId2"/>
          <a:stretch>
            <a:fillRect/>
          </a:stretch>
        </p:blipFill>
        <p:spPr>
          <a:xfrm>
            <a:off x="692369" y="0"/>
            <a:ext cx="10807262" cy="6858000"/>
          </a:xfrm>
          <a:prstGeom prst="rect">
            <a:avLst/>
          </a:prstGeom>
        </p:spPr>
      </p:pic>
    </p:spTree>
    <p:extLst>
      <p:ext uri="{BB962C8B-B14F-4D97-AF65-F5344CB8AC3E}">
        <p14:creationId xmlns:p14="http://schemas.microsoft.com/office/powerpoint/2010/main" val="2325020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7F374755-A3CB-7645-564C-B3B1F681B1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8663"/>
            <a:ext cx="12192000" cy="6053137"/>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B3CE81F0-6ED8-77A7-BB4F-CEAB899E327A}"/>
              </a:ext>
            </a:extLst>
          </p:cNvPr>
          <p:cNvSpPr txBox="1"/>
          <p:nvPr/>
        </p:nvSpPr>
        <p:spPr>
          <a:xfrm>
            <a:off x="3012772" y="6461098"/>
            <a:ext cx="6166456" cy="369332"/>
          </a:xfrm>
          <a:prstGeom prst="rect">
            <a:avLst/>
          </a:prstGeom>
          <a:noFill/>
        </p:spPr>
        <p:txBody>
          <a:bodyPr wrap="square">
            <a:spAutoFit/>
          </a:bodyPr>
          <a:lstStyle/>
          <a:p>
            <a:pPr algn="ctr"/>
            <a:r>
              <a:rPr lang="zh-CN" altLang="en-US" dirty="0"/>
              <a:t>https://en.wikipedia.org/wiki/List_of_earthquakes_in_Turkey</a:t>
            </a:r>
          </a:p>
        </p:txBody>
      </p:sp>
    </p:spTree>
    <p:extLst>
      <p:ext uri="{BB962C8B-B14F-4D97-AF65-F5344CB8AC3E}">
        <p14:creationId xmlns:p14="http://schemas.microsoft.com/office/powerpoint/2010/main" val="163354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3298CE2-DB07-CC7F-20A5-3C9730F79C55}"/>
              </a:ext>
            </a:extLst>
          </p:cNvPr>
          <p:cNvPicPr>
            <a:picLocks noChangeAspect="1"/>
          </p:cNvPicPr>
          <p:nvPr/>
        </p:nvPicPr>
        <p:blipFill>
          <a:blip r:embed="rId2"/>
          <a:stretch>
            <a:fillRect/>
          </a:stretch>
        </p:blipFill>
        <p:spPr>
          <a:xfrm>
            <a:off x="0" y="365585"/>
            <a:ext cx="12192000" cy="6126830"/>
          </a:xfrm>
          <a:prstGeom prst="rect">
            <a:avLst/>
          </a:prstGeom>
        </p:spPr>
      </p:pic>
      <p:pic>
        <p:nvPicPr>
          <p:cNvPr id="4" name="图片 3">
            <a:extLst>
              <a:ext uri="{FF2B5EF4-FFF2-40B4-BE49-F238E27FC236}">
                <a16:creationId xmlns:a16="http://schemas.microsoft.com/office/drawing/2014/main" id="{5A8F369C-FD3E-9406-71A4-D44C94289A6B}"/>
              </a:ext>
            </a:extLst>
          </p:cNvPr>
          <p:cNvPicPr>
            <a:picLocks noChangeAspect="1"/>
          </p:cNvPicPr>
          <p:nvPr/>
        </p:nvPicPr>
        <p:blipFill>
          <a:blip r:embed="rId3"/>
          <a:stretch>
            <a:fillRect/>
          </a:stretch>
        </p:blipFill>
        <p:spPr>
          <a:xfrm>
            <a:off x="5093219" y="147040"/>
            <a:ext cx="7048236" cy="1948269"/>
          </a:xfrm>
          <a:prstGeom prst="rect">
            <a:avLst/>
          </a:prstGeom>
        </p:spPr>
      </p:pic>
      <p:sp>
        <p:nvSpPr>
          <p:cNvPr id="5" name="文本框 4">
            <a:extLst>
              <a:ext uri="{FF2B5EF4-FFF2-40B4-BE49-F238E27FC236}">
                <a16:creationId xmlns:a16="http://schemas.microsoft.com/office/drawing/2014/main" id="{66580E08-1A6F-89A9-68EB-D6C169CEE897}"/>
              </a:ext>
            </a:extLst>
          </p:cNvPr>
          <p:cNvSpPr txBox="1"/>
          <p:nvPr/>
        </p:nvSpPr>
        <p:spPr>
          <a:xfrm>
            <a:off x="3012772" y="6461098"/>
            <a:ext cx="6166456" cy="369332"/>
          </a:xfrm>
          <a:prstGeom prst="rect">
            <a:avLst/>
          </a:prstGeom>
          <a:noFill/>
        </p:spPr>
        <p:txBody>
          <a:bodyPr wrap="square">
            <a:spAutoFit/>
          </a:bodyPr>
          <a:lstStyle/>
          <a:p>
            <a:pPr algn="ctr"/>
            <a:r>
              <a:rPr lang="zh-CN" altLang="en-US" dirty="0"/>
              <a:t>https://en.wikipedia.org/wiki/List_of_earthquakes_in_Turkey</a:t>
            </a:r>
          </a:p>
        </p:txBody>
      </p:sp>
    </p:spTree>
    <p:extLst>
      <p:ext uri="{BB962C8B-B14F-4D97-AF65-F5344CB8AC3E}">
        <p14:creationId xmlns:p14="http://schemas.microsoft.com/office/powerpoint/2010/main" val="195922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66316339-FC9F-C909-7A23-2EDC0C733ACD}"/>
              </a:ext>
            </a:extLst>
          </p:cNvPr>
          <p:cNvPicPr>
            <a:picLocks noChangeAspect="1"/>
          </p:cNvPicPr>
          <p:nvPr/>
        </p:nvPicPr>
        <p:blipFill>
          <a:blip r:embed="rId2"/>
          <a:stretch>
            <a:fillRect/>
          </a:stretch>
        </p:blipFill>
        <p:spPr>
          <a:xfrm>
            <a:off x="687714" y="1290400"/>
            <a:ext cx="10816571" cy="5197024"/>
          </a:xfrm>
          <a:prstGeom prst="rect">
            <a:avLst/>
          </a:prstGeom>
        </p:spPr>
      </p:pic>
      <p:sp>
        <p:nvSpPr>
          <p:cNvPr id="4" name="文本框 3">
            <a:extLst>
              <a:ext uri="{FF2B5EF4-FFF2-40B4-BE49-F238E27FC236}">
                <a16:creationId xmlns:a16="http://schemas.microsoft.com/office/drawing/2014/main" id="{471F809C-8908-C199-A505-9BA8FEC275FE}"/>
              </a:ext>
            </a:extLst>
          </p:cNvPr>
          <p:cNvSpPr txBox="1"/>
          <p:nvPr/>
        </p:nvSpPr>
        <p:spPr>
          <a:xfrm>
            <a:off x="3048383" y="6438990"/>
            <a:ext cx="6095234" cy="369332"/>
          </a:xfrm>
          <a:prstGeom prst="rect">
            <a:avLst/>
          </a:prstGeom>
          <a:noFill/>
        </p:spPr>
        <p:txBody>
          <a:bodyPr wrap="square">
            <a:spAutoFit/>
          </a:bodyPr>
          <a:lstStyle/>
          <a:p>
            <a:pPr algn="ctr"/>
            <a:r>
              <a:rPr lang="en-US" altLang="zh-CN" b="0" i="0" dirty="0">
                <a:solidFill>
                  <a:srgbClr val="222222"/>
                </a:solidFill>
                <a:effectLst/>
                <a:latin typeface="system-ui"/>
              </a:rPr>
              <a:t>https://mp.weixin.qq.com/s/eZYn9uOTj0maUrh_Y7Ukww</a:t>
            </a:r>
          </a:p>
        </p:txBody>
      </p:sp>
      <p:sp>
        <p:nvSpPr>
          <p:cNvPr id="6" name="文本框 5">
            <a:extLst>
              <a:ext uri="{FF2B5EF4-FFF2-40B4-BE49-F238E27FC236}">
                <a16:creationId xmlns:a16="http://schemas.microsoft.com/office/drawing/2014/main" id="{7F9790A0-B9C4-3E54-471D-14AB2FFBCECD}"/>
              </a:ext>
            </a:extLst>
          </p:cNvPr>
          <p:cNvSpPr txBox="1"/>
          <p:nvPr/>
        </p:nvSpPr>
        <p:spPr>
          <a:xfrm>
            <a:off x="781431" y="91033"/>
            <a:ext cx="10629136" cy="1200329"/>
          </a:xfrm>
          <a:prstGeom prst="rect">
            <a:avLst/>
          </a:prstGeom>
          <a:noFill/>
        </p:spPr>
        <p:txBody>
          <a:bodyPr wrap="square">
            <a:spAutoFit/>
          </a:bodyPr>
          <a:lstStyle/>
          <a:p>
            <a:r>
              <a:rPr lang="zh-CN" altLang="en-US" b="0" i="0" dirty="0">
                <a:solidFill>
                  <a:srgbClr val="222222"/>
                </a:solidFill>
                <a:effectLst/>
                <a:latin typeface="system-ui"/>
              </a:rPr>
              <a:t>扎格罗斯</a:t>
            </a:r>
            <a:r>
              <a:rPr lang="en-US" altLang="zh-CN" b="0" i="0" dirty="0">
                <a:solidFill>
                  <a:srgbClr val="222222"/>
                </a:solidFill>
                <a:effectLst/>
                <a:latin typeface="system-ui"/>
              </a:rPr>
              <a:t>-</a:t>
            </a:r>
            <a:r>
              <a:rPr lang="zh-CN" altLang="en-US" b="0" i="0" dirty="0">
                <a:solidFill>
                  <a:srgbClr val="222222"/>
                </a:solidFill>
                <a:effectLst/>
                <a:latin typeface="system-ui"/>
              </a:rPr>
              <a:t>喜马拉雅造山带是世界上规模最大的大陆板块碰撞边界，印度板块和阿拉伯板块先后自南向北俯冲到欧亚板块之下，自东向西形成青藏高原、伊朗高原和安纳托利亚高原。扎格罗斯</a:t>
            </a:r>
            <a:r>
              <a:rPr lang="en-US" altLang="zh-CN" b="0" i="0" dirty="0">
                <a:solidFill>
                  <a:srgbClr val="222222"/>
                </a:solidFill>
                <a:effectLst/>
                <a:latin typeface="system-ui"/>
              </a:rPr>
              <a:t>-</a:t>
            </a:r>
            <a:r>
              <a:rPr lang="zh-CN" altLang="en-US" b="0" i="0" dirty="0">
                <a:solidFill>
                  <a:srgbClr val="222222"/>
                </a:solidFill>
                <a:effectLst/>
                <a:latin typeface="system-ui"/>
              </a:rPr>
              <a:t>喜马拉雅地震带又称“欧亚地震带”，横贯整个亚洲和欧洲。</a:t>
            </a:r>
            <a:r>
              <a:rPr lang="en-US" altLang="zh-CN" b="0" i="0" dirty="0">
                <a:solidFill>
                  <a:srgbClr val="222222"/>
                </a:solidFill>
                <a:effectLst/>
                <a:latin typeface="system-ui"/>
              </a:rPr>
              <a:t>2023</a:t>
            </a:r>
            <a:r>
              <a:rPr lang="zh-CN" altLang="en-US" b="0" i="0" dirty="0">
                <a:solidFill>
                  <a:srgbClr val="222222"/>
                </a:solidFill>
                <a:effectLst/>
                <a:latin typeface="system-ui"/>
              </a:rPr>
              <a:t>年土耳其地震发生在安纳托利亚高原和伊朗高原的过渡地带，位于东安纳托利亚左旋走滑断裂带上。圆圈表示</a:t>
            </a:r>
            <a:r>
              <a:rPr lang="en-US" altLang="zh-CN" b="0" i="0" dirty="0">
                <a:solidFill>
                  <a:srgbClr val="222222"/>
                </a:solidFill>
                <a:effectLst/>
                <a:latin typeface="system-ui"/>
              </a:rPr>
              <a:t>1800</a:t>
            </a:r>
            <a:r>
              <a:rPr lang="zh-CN" altLang="en-US" b="0" i="0" dirty="0">
                <a:solidFill>
                  <a:srgbClr val="222222"/>
                </a:solidFill>
                <a:effectLst/>
                <a:latin typeface="system-ui"/>
              </a:rPr>
              <a:t>年以来</a:t>
            </a:r>
            <a:r>
              <a:rPr lang="en-US" altLang="zh-CN" b="0" i="0" dirty="0">
                <a:solidFill>
                  <a:srgbClr val="222222"/>
                </a:solidFill>
                <a:effectLst/>
                <a:latin typeface="system-ui"/>
              </a:rPr>
              <a:t>7</a:t>
            </a:r>
            <a:r>
              <a:rPr lang="zh-CN" altLang="en-US" b="0" i="0" dirty="0">
                <a:solidFill>
                  <a:srgbClr val="222222"/>
                </a:solidFill>
                <a:effectLst/>
                <a:latin typeface="system-ui"/>
              </a:rPr>
              <a:t>级以上大地震的分布（</a:t>
            </a:r>
            <a:r>
              <a:rPr lang="en-US" altLang="zh-CN" b="0" i="0" dirty="0" err="1">
                <a:solidFill>
                  <a:srgbClr val="222222"/>
                </a:solidFill>
                <a:effectLst/>
                <a:latin typeface="system-ui"/>
              </a:rPr>
              <a:t>Utsu</a:t>
            </a:r>
            <a:r>
              <a:rPr lang="en-US" altLang="zh-CN" b="0" i="0" dirty="0">
                <a:solidFill>
                  <a:srgbClr val="222222"/>
                </a:solidFill>
                <a:effectLst/>
                <a:latin typeface="system-ui"/>
              </a:rPr>
              <a:t>, 2002</a:t>
            </a:r>
            <a:r>
              <a:rPr lang="zh-CN" altLang="en-US" b="0" i="0" dirty="0">
                <a:solidFill>
                  <a:srgbClr val="222222"/>
                </a:solidFill>
                <a:effectLst/>
                <a:latin typeface="system-ui"/>
              </a:rPr>
              <a:t>）。</a:t>
            </a:r>
            <a:endParaRPr lang="zh-CN" altLang="en-US" dirty="0"/>
          </a:p>
        </p:txBody>
      </p:sp>
    </p:spTree>
    <p:extLst>
      <p:ext uri="{BB962C8B-B14F-4D97-AF65-F5344CB8AC3E}">
        <p14:creationId xmlns:p14="http://schemas.microsoft.com/office/powerpoint/2010/main" val="3133751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22FCA156-B43F-A608-517B-943170FABE2E}"/>
              </a:ext>
            </a:extLst>
          </p:cNvPr>
          <p:cNvSpPr txBox="1"/>
          <p:nvPr/>
        </p:nvSpPr>
        <p:spPr>
          <a:xfrm>
            <a:off x="1415252" y="1459230"/>
            <a:ext cx="7623064" cy="3939540"/>
          </a:xfrm>
          <a:prstGeom prst="rect">
            <a:avLst/>
          </a:prstGeom>
          <a:noFill/>
        </p:spPr>
        <p:txBody>
          <a:bodyPr wrap="square" rtlCol="0">
            <a:spAutoFit/>
          </a:bodyPr>
          <a:lstStyle/>
          <a:p>
            <a:pPr marL="685800" indent="-685800">
              <a:buFont typeface="Arial" panose="020B0604020202020204" pitchFamily="34" charset="0"/>
              <a:buChar char="•"/>
            </a:pPr>
            <a:r>
              <a:rPr lang="zh-CN" altLang="en-US" sz="5000" dirty="0"/>
              <a:t>双震</a:t>
            </a:r>
            <a:r>
              <a:rPr lang="zh-CN" altLang="en-US" sz="4000" dirty="0"/>
              <a:t>（</a:t>
            </a:r>
            <a:r>
              <a:rPr lang="en-US" altLang="zh-CN" sz="4000" dirty="0"/>
              <a:t>doublet/twin EQ</a:t>
            </a:r>
            <a:r>
              <a:rPr lang="zh-CN" altLang="en-US" sz="4000" dirty="0"/>
              <a:t>）</a:t>
            </a:r>
            <a:endParaRPr lang="en-US" altLang="zh-CN" sz="4000" dirty="0"/>
          </a:p>
          <a:p>
            <a:pPr marL="685800" indent="-685800">
              <a:buFont typeface="Arial" panose="020B0604020202020204" pitchFamily="34" charset="0"/>
              <a:buChar char="•"/>
            </a:pPr>
            <a:endParaRPr lang="en-US" altLang="zh-CN" sz="5000" dirty="0"/>
          </a:p>
          <a:p>
            <a:pPr marL="685800" indent="-685800">
              <a:buFont typeface="Arial" panose="020B0604020202020204" pitchFamily="34" charset="0"/>
              <a:buChar char="•"/>
            </a:pPr>
            <a:r>
              <a:rPr lang="zh-CN" altLang="en-US" sz="5000" dirty="0"/>
              <a:t>空区</a:t>
            </a:r>
            <a:r>
              <a:rPr lang="zh-CN" altLang="en-US" sz="4000" dirty="0"/>
              <a:t>（</a:t>
            </a:r>
            <a:r>
              <a:rPr lang="en-US" altLang="zh-CN" sz="4000" dirty="0"/>
              <a:t>seismic gap</a:t>
            </a:r>
            <a:r>
              <a:rPr lang="zh-CN" altLang="en-US" sz="4000" dirty="0"/>
              <a:t>）</a:t>
            </a:r>
            <a:endParaRPr lang="en-US" altLang="zh-CN" sz="4000" dirty="0"/>
          </a:p>
          <a:p>
            <a:pPr marL="685800" indent="-685800">
              <a:buFont typeface="Arial" panose="020B0604020202020204" pitchFamily="34" charset="0"/>
              <a:buChar char="•"/>
            </a:pPr>
            <a:endParaRPr lang="en-US" altLang="zh-CN" sz="5000" dirty="0"/>
          </a:p>
          <a:p>
            <a:pPr marL="685800" indent="-685800">
              <a:buFont typeface="Arial" panose="020B0604020202020204" pitchFamily="34" charset="0"/>
              <a:buChar char="•"/>
            </a:pPr>
            <a:r>
              <a:rPr lang="zh-CN" altLang="en-US" sz="5000" dirty="0"/>
              <a:t>触发</a:t>
            </a:r>
            <a:r>
              <a:rPr lang="zh-CN" altLang="en-US" sz="4000" dirty="0"/>
              <a:t>（</a:t>
            </a:r>
            <a:r>
              <a:rPr lang="en-US" altLang="zh-CN" sz="4000" dirty="0"/>
              <a:t>triggered EQ</a:t>
            </a:r>
            <a:r>
              <a:rPr lang="zh-CN" altLang="en-US" sz="4000" dirty="0"/>
              <a:t>）</a:t>
            </a:r>
            <a:endParaRPr lang="en-US" altLang="zh-CN" sz="5000" dirty="0"/>
          </a:p>
        </p:txBody>
      </p:sp>
    </p:spTree>
    <p:extLst>
      <p:ext uri="{BB962C8B-B14F-4D97-AF65-F5344CB8AC3E}">
        <p14:creationId xmlns:p14="http://schemas.microsoft.com/office/powerpoint/2010/main" val="2903017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6A71FB5F-F883-8394-8598-6842E37C74FB}"/>
              </a:ext>
            </a:extLst>
          </p:cNvPr>
          <p:cNvSpPr txBox="1"/>
          <p:nvPr/>
        </p:nvSpPr>
        <p:spPr>
          <a:xfrm>
            <a:off x="2666426" y="6167887"/>
            <a:ext cx="6859148" cy="646331"/>
          </a:xfrm>
          <a:prstGeom prst="rect">
            <a:avLst/>
          </a:prstGeom>
          <a:noFill/>
        </p:spPr>
        <p:txBody>
          <a:bodyPr wrap="square">
            <a:spAutoFit/>
          </a:bodyPr>
          <a:lstStyle/>
          <a:p>
            <a:pPr algn="ctr"/>
            <a:r>
              <a:rPr lang="zh-CN" altLang="en-US" dirty="0"/>
              <a:t>https://en.wikipedia.org/wiki/Doublet_earthquake</a:t>
            </a:r>
            <a:endParaRPr lang="en-US" altLang="zh-CN" dirty="0"/>
          </a:p>
          <a:p>
            <a:pPr algn="ctr"/>
            <a:r>
              <a:rPr lang="en-US" altLang="zh-CN" dirty="0"/>
              <a:t>https://dbpedia.org/page/Doublet_earthquake</a:t>
            </a:r>
            <a:endParaRPr lang="zh-CN" altLang="en-US" dirty="0"/>
          </a:p>
        </p:txBody>
      </p:sp>
      <p:sp>
        <p:nvSpPr>
          <p:cNvPr id="5" name="文本框 4">
            <a:extLst>
              <a:ext uri="{FF2B5EF4-FFF2-40B4-BE49-F238E27FC236}">
                <a16:creationId xmlns:a16="http://schemas.microsoft.com/office/drawing/2014/main" id="{6DF1B1A1-407C-33A0-8074-F1C1648A4C3B}"/>
              </a:ext>
            </a:extLst>
          </p:cNvPr>
          <p:cNvSpPr txBox="1"/>
          <p:nvPr/>
        </p:nvSpPr>
        <p:spPr>
          <a:xfrm>
            <a:off x="148187" y="177209"/>
            <a:ext cx="1607093" cy="861774"/>
          </a:xfrm>
          <a:prstGeom prst="rect">
            <a:avLst/>
          </a:prstGeom>
          <a:noFill/>
        </p:spPr>
        <p:txBody>
          <a:bodyPr wrap="square">
            <a:spAutoFit/>
          </a:bodyPr>
          <a:lstStyle/>
          <a:p>
            <a:r>
              <a:rPr lang="zh-CN" altLang="en-US" sz="5000" dirty="0"/>
              <a:t>双震</a:t>
            </a:r>
            <a:endParaRPr lang="en-US" altLang="zh-CN" sz="5000" dirty="0"/>
          </a:p>
        </p:txBody>
      </p:sp>
      <p:sp>
        <p:nvSpPr>
          <p:cNvPr id="6" name="文本框 5">
            <a:extLst>
              <a:ext uri="{FF2B5EF4-FFF2-40B4-BE49-F238E27FC236}">
                <a16:creationId xmlns:a16="http://schemas.microsoft.com/office/drawing/2014/main" id="{E60DA99B-13F2-A8EC-D841-14A66F82170E}"/>
              </a:ext>
            </a:extLst>
          </p:cNvPr>
          <p:cNvSpPr txBox="1"/>
          <p:nvPr/>
        </p:nvSpPr>
        <p:spPr>
          <a:xfrm>
            <a:off x="188394" y="1130364"/>
            <a:ext cx="8987771" cy="6001643"/>
          </a:xfrm>
          <a:prstGeom prst="rect">
            <a:avLst/>
          </a:prstGeom>
          <a:noFill/>
        </p:spPr>
        <p:txBody>
          <a:bodyPr wrap="square" rtlCol="0">
            <a:spAutoFit/>
          </a:bodyPr>
          <a:lstStyle/>
          <a:p>
            <a:r>
              <a:rPr lang="zh-CN" altLang="en-US" sz="2400" dirty="0"/>
              <a:t>余震：</a:t>
            </a:r>
            <a:r>
              <a:rPr lang="en-US" altLang="zh-CN" sz="2400" dirty="0"/>
              <a:t>about 1.2 magnitude less than parent shock</a:t>
            </a:r>
          </a:p>
          <a:p>
            <a:endParaRPr lang="en-US" altLang="zh-CN" sz="2400" dirty="0"/>
          </a:p>
          <a:p>
            <a:r>
              <a:rPr lang="zh-CN" altLang="en-US" sz="2400" dirty="0"/>
              <a:t>双震</a:t>
            </a:r>
            <a:r>
              <a:rPr lang="en-US" altLang="zh-CN" sz="2400" dirty="0"/>
              <a:t>/</a:t>
            </a:r>
            <a:r>
              <a:rPr lang="zh-CN" altLang="en-US" sz="2400" dirty="0"/>
              <a:t>震群：</a:t>
            </a:r>
            <a:r>
              <a:rPr lang="en-US" altLang="zh-CN" sz="2400" dirty="0"/>
              <a:t>often within 0.4 magnitude</a:t>
            </a:r>
            <a:r>
              <a:rPr lang="zh-CN" altLang="en-US" sz="2400" dirty="0"/>
              <a:t>（时空接近）</a:t>
            </a:r>
            <a:endParaRPr lang="en-US" altLang="zh-CN" sz="2400" dirty="0"/>
          </a:p>
          <a:p>
            <a:r>
              <a:rPr lang="en-US" altLang="zh-CN" sz="2400" dirty="0"/>
              <a:t>[</a:t>
            </a:r>
            <a:r>
              <a:rPr lang="zh-CN" altLang="en-US" sz="2400" dirty="0"/>
              <a:t>机理：断层破裂不完全</a:t>
            </a:r>
            <a:r>
              <a:rPr lang="en-US" altLang="zh-CN" sz="2400" dirty="0"/>
              <a:t>? vs. </a:t>
            </a:r>
            <a:r>
              <a:rPr lang="zh-CN" altLang="en-US" sz="2400" dirty="0"/>
              <a:t>触发地震</a:t>
            </a:r>
            <a:r>
              <a:rPr lang="en-US" altLang="zh-CN" sz="2400" dirty="0"/>
              <a:t>*?? vs. </a:t>
            </a:r>
            <a:r>
              <a:rPr lang="zh-CN" altLang="en-US" sz="2400" dirty="0"/>
              <a:t>其他</a:t>
            </a:r>
            <a:r>
              <a:rPr lang="en-US" altLang="zh-CN" sz="2400" dirty="0"/>
              <a:t>?]</a:t>
            </a:r>
          </a:p>
          <a:p>
            <a:endParaRPr lang="en-US" altLang="zh-CN" sz="2400" dirty="0"/>
          </a:p>
          <a:p>
            <a:r>
              <a:rPr lang="zh-CN" altLang="en-US" sz="2400" dirty="0"/>
              <a:t>示例：</a:t>
            </a:r>
            <a:endParaRPr lang="en-US" altLang="zh-CN" sz="2400" dirty="0"/>
          </a:p>
          <a:p>
            <a:r>
              <a:rPr lang="en-US" altLang="zh-CN" sz="2400" dirty="0"/>
              <a:t>(1) In the 1997 </a:t>
            </a:r>
            <a:r>
              <a:rPr lang="en-US" altLang="zh-CN" sz="2400" dirty="0" err="1"/>
              <a:t>Harnai</a:t>
            </a:r>
            <a:r>
              <a:rPr lang="en-US" altLang="zh-CN" sz="2400" dirty="0"/>
              <a:t> earthquake, the initial Mw 7.0 shock was followed by an Mw 6.8 shock just 19 seconds later</a:t>
            </a:r>
          </a:p>
          <a:p>
            <a:endParaRPr lang="en-US" altLang="zh-CN" sz="2400" dirty="0"/>
          </a:p>
          <a:p>
            <a:r>
              <a:rPr lang="en-US" altLang="zh-CN" sz="2400" dirty="0"/>
              <a:t>(2) 2006-2007</a:t>
            </a:r>
            <a:r>
              <a:rPr lang="zh-CN" altLang="en-US" sz="2400" dirty="0"/>
              <a:t>，南千岛群岛：</a:t>
            </a:r>
            <a:r>
              <a:rPr lang="en-US" altLang="zh-CN" sz="2400" dirty="0"/>
              <a:t>11</a:t>
            </a:r>
            <a:r>
              <a:rPr lang="zh-CN" altLang="en-US" sz="2400" dirty="0"/>
              <a:t>月</a:t>
            </a:r>
            <a:r>
              <a:rPr lang="en-US" altLang="zh-CN" sz="2400" dirty="0"/>
              <a:t>15</a:t>
            </a:r>
            <a:r>
              <a:rPr lang="zh-CN" altLang="en-US" sz="2400" dirty="0"/>
              <a:t>日</a:t>
            </a:r>
            <a:r>
              <a:rPr lang="en-US" altLang="zh-CN" sz="2400" dirty="0"/>
              <a:t>M8.3</a:t>
            </a:r>
            <a:r>
              <a:rPr lang="zh-CN" altLang="en-US" sz="2400" dirty="0"/>
              <a:t>，</a:t>
            </a:r>
            <a:r>
              <a:rPr lang="en-US" altLang="zh-CN" sz="2400" dirty="0"/>
              <a:t>1</a:t>
            </a:r>
            <a:r>
              <a:rPr lang="zh-CN" altLang="en-US" sz="2400" dirty="0"/>
              <a:t>月</a:t>
            </a:r>
            <a:r>
              <a:rPr lang="en-US" altLang="zh-CN" sz="2400" dirty="0"/>
              <a:t>13</a:t>
            </a:r>
            <a:r>
              <a:rPr lang="zh-CN" altLang="en-US" sz="2400" dirty="0"/>
              <a:t>日</a:t>
            </a:r>
            <a:r>
              <a:rPr lang="en-US" altLang="zh-CN" sz="2400" dirty="0"/>
              <a:t>M8.1</a:t>
            </a:r>
          </a:p>
          <a:p>
            <a:endParaRPr lang="en-US" altLang="zh-CN" sz="2400" dirty="0"/>
          </a:p>
          <a:p>
            <a:r>
              <a:rPr lang="en-US" altLang="zh-CN" sz="2400" dirty="0"/>
              <a:t>(3) New Madrid earthquakes of 1811–12</a:t>
            </a:r>
          </a:p>
          <a:p>
            <a:endParaRPr lang="en-US" altLang="zh-CN" sz="2400" dirty="0"/>
          </a:p>
          <a:p>
            <a:r>
              <a:rPr lang="en-US" altLang="zh-CN" sz="2400" dirty="0"/>
              <a:t>(4) 1966</a:t>
            </a:r>
            <a:r>
              <a:rPr lang="zh-CN" altLang="en-US" sz="2400" dirty="0"/>
              <a:t>年河北邢台地震</a:t>
            </a:r>
            <a:endParaRPr lang="en-US" altLang="zh-CN" sz="2400" dirty="0"/>
          </a:p>
          <a:p>
            <a:r>
              <a:rPr lang="en-US" altLang="zh-CN" sz="2400" dirty="0"/>
              <a:t>…………</a:t>
            </a:r>
          </a:p>
          <a:p>
            <a:endParaRPr lang="en-US" altLang="zh-CN" sz="2400" dirty="0"/>
          </a:p>
        </p:txBody>
      </p:sp>
      <p:pic>
        <p:nvPicPr>
          <p:cNvPr id="6146" name="Picture 2" descr="Image">
            <a:extLst>
              <a:ext uri="{FF2B5EF4-FFF2-40B4-BE49-F238E27FC236}">
                <a16:creationId xmlns:a16="http://schemas.microsoft.com/office/drawing/2014/main" id="{F324C59E-40EC-54C2-210C-DBBD00A3CA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8243" y="433651"/>
            <a:ext cx="4848545" cy="1831672"/>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a:extLst>
              <a:ext uri="{FF2B5EF4-FFF2-40B4-BE49-F238E27FC236}">
                <a16:creationId xmlns:a16="http://schemas.microsoft.com/office/drawing/2014/main" id="{FC45AE4C-1895-A592-9622-891A75C330CD}"/>
              </a:ext>
            </a:extLst>
          </p:cNvPr>
          <p:cNvSpPr txBox="1"/>
          <p:nvPr/>
        </p:nvSpPr>
        <p:spPr>
          <a:xfrm>
            <a:off x="7218243" y="2300566"/>
            <a:ext cx="4848545" cy="369332"/>
          </a:xfrm>
          <a:prstGeom prst="rect">
            <a:avLst/>
          </a:prstGeom>
          <a:noFill/>
        </p:spPr>
        <p:txBody>
          <a:bodyPr wrap="square">
            <a:spAutoFit/>
          </a:bodyPr>
          <a:lstStyle/>
          <a:p>
            <a:pPr algn="ctr"/>
            <a:r>
              <a:rPr lang="zh-CN" altLang="en-US" b="0" i="0" dirty="0">
                <a:solidFill>
                  <a:srgbClr val="7F7F7F"/>
                </a:solidFill>
                <a:effectLst/>
                <a:latin typeface="Optima-Regular"/>
              </a:rPr>
              <a:t>地震序列类型划分标准（吴开统等，</a:t>
            </a:r>
            <a:r>
              <a:rPr lang="en-US" altLang="zh-CN" b="0" i="0" dirty="0">
                <a:solidFill>
                  <a:srgbClr val="7F7F7F"/>
                </a:solidFill>
                <a:effectLst/>
                <a:latin typeface="Optima-Regular"/>
              </a:rPr>
              <a:t>1990</a:t>
            </a:r>
            <a:r>
              <a:rPr lang="zh-CN" altLang="en-US" b="0" i="0" dirty="0">
                <a:solidFill>
                  <a:srgbClr val="7F7F7F"/>
                </a:solidFill>
                <a:effectLst/>
                <a:latin typeface="Optima-Regular"/>
              </a:rPr>
              <a:t>）</a:t>
            </a:r>
            <a:endParaRPr lang="zh-CN" altLang="en-US" b="0" i="0" dirty="0">
              <a:solidFill>
                <a:srgbClr val="222222"/>
              </a:solidFill>
              <a:effectLst/>
              <a:latin typeface="-apple-system-font"/>
            </a:endParaRPr>
          </a:p>
        </p:txBody>
      </p:sp>
    </p:spTree>
    <p:extLst>
      <p:ext uri="{BB962C8B-B14F-4D97-AF65-F5344CB8AC3E}">
        <p14:creationId xmlns:p14="http://schemas.microsoft.com/office/powerpoint/2010/main" val="3074318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500"/>
                                        <p:tgtEl>
                                          <p:spTgt spid="6">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6" end="6"/>
                                            </p:txEl>
                                          </p:spTgt>
                                        </p:tgtEl>
                                        <p:attrNameLst>
                                          <p:attrName>style.visibility</p:attrName>
                                        </p:attrNameLst>
                                      </p:cBhvr>
                                      <p:to>
                                        <p:strVal val="visible"/>
                                      </p:to>
                                    </p:set>
                                    <p:animEffect transition="in" filter="fade">
                                      <p:cBhvr>
                                        <p:cTn id="10" dur="500"/>
                                        <p:tgtEl>
                                          <p:spTgt spid="6">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8" end="8"/>
                                            </p:txEl>
                                          </p:spTgt>
                                        </p:tgtEl>
                                        <p:attrNameLst>
                                          <p:attrName>style.visibility</p:attrName>
                                        </p:attrNameLst>
                                      </p:cBhvr>
                                      <p:to>
                                        <p:strVal val="visible"/>
                                      </p:to>
                                    </p:set>
                                    <p:animEffect transition="in" filter="fade">
                                      <p:cBhvr>
                                        <p:cTn id="13" dur="500"/>
                                        <p:tgtEl>
                                          <p:spTgt spid="6">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10" end="10"/>
                                            </p:txEl>
                                          </p:spTgt>
                                        </p:tgtEl>
                                        <p:attrNameLst>
                                          <p:attrName>style.visibility</p:attrName>
                                        </p:attrNameLst>
                                      </p:cBhvr>
                                      <p:to>
                                        <p:strVal val="visible"/>
                                      </p:to>
                                    </p:set>
                                    <p:animEffect transition="in" filter="fade">
                                      <p:cBhvr>
                                        <p:cTn id="16" dur="500"/>
                                        <p:tgtEl>
                                          <p:spTgt spid="6">
                                            <p:txEl>
                                              <p:pRg st="10" end="10"/>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12" end="12"/>
                                            </p:txEl>
                                          </p:spTgt>
                                        </p:tgtEl>
                                        <p:attrNameLst>
                                          <p:attrName>style.visibility</p:attrName>
                                        </p:attrNameLst>
                                      </p:cBhvr>
                                      <p:to>
                                        <p:strVal val="visible"/>
                                      </p:to>
                                    </p:set>
                                    <p:animEffect transition="in" filter="fade">
                                      <p:cBhvr>
                                        <p:cTn id="19" dur="500"/>
                                        <p:tgtEl>
                                          <p:spTgt spid="6">
                                            <p:txEl>
                                              <p:pRg st="12" end="12"/>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13" end="13"/>
                                            </p:txEl>
                                          </p:spTgt>
                                        </p:tgtEl>
                                        <p:attrNameLst>
                                          <p:attrName>style.visibility</p:attrName>
                                        </p:attrNameLst>
                                      </p:cBhvr>
                                      <p:to>
                                        <p:strVal val="visible"/>
                                      </p:to>
                                    </p:set>
                                    <p:animEffect transition="in" filter="fade">
                                      <p:cBhvr>
                                        <p:cTn id="22"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F138B51-22E5-E38E-FF23-152E9F0C59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4975" y="0"/>
            <a:ext cx="624046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1A247192-E613-EDDB-6901-6D3AE8E47021}"/>
              </a:ext>
            </a:extLst>
          </p:cNvPr>
          <p:cNvSpPr txBox="1"/>
          <p:nvPr/>
        </p:nvSpPr>
        <p:spPr>
          <a:xfrm>
            <a:off x="472436" y="293059"/>
            <a:ext cx="2328505" cy="1384995"/>
          </a:xfrm>
          <a:prstGeom prst="rect">
            <a:avLst/>
          </a:prstGeom>
          <a:noFill/>
        </p:spPr>
        <p:txBody>
          <a:bodyPr wrap="square">
            <a:spAutoFit/>
          </a:bodyPr>
          <a:lstStyle/>
          <a:p>
            <a:pPr algn="l"/>
            <a:r>
              <a:rPr lang="en-US" altLang="zh-CN" sz="2800" b="1" i="0" dirty="0">
                <a:solidFill>
                  <a:srgbClr val="1A1A1A"/>
                </a:solidFill>
                <a:effectLst/>
                <a:latin typeface="var(--font-family-serif)"/>
              </a:rPr>
              <a:t>New Madrid earthquakes of 1811–12</a:t>
            </a:r>
          </a:p>
        </p:txBody>
      </p:sp>
      <p:sp>
        <p:nvSpPr>
          <p:cNvPr id="5" name="文本框 4">
            <a:extLst>
              <a:ext uri="{FF2B5EF4-FFF2-40B4-BE49-F238E27FC236}">
                <a16:creationId xmlns:a16="http://schemas.microsoft.com/office/drawing/2014/main" id="{3DB05885-CCF8-6E16-EEA5-7A349ADDDF64}"/>
              </a:ext>
            </a:extLst>
          </p:cNvPr>
          <p:cNvSpPr txBox="1"/>
          <p:nvPr/>
        </p:nvSpPr>
        <p:spPr>
          <a:xfrm>
            <a:off x="41082" y="5007244"/>
            <a:ext cx="2939635" cy="1754326"/>
          </a:xfrm>
          <a:prstGeom prst="rect">
            <a:avLst/>
          </a:prstGeom>
          <a:noFill/>
        </p:spPr>
        <p:txBody>
          <a:bodyPr wrap="square">
            <a:spAutoFit/>
          </a:bodyPr>
          <a:lstStyle/>
          <a:p>
            <a:r>
              <a:rPr lang="zh-CN" altLang="en-US" dirty="0"/>
              <a:t>https://www.britannica.com/place/New-Madrid</a:t>
            </a:r>
            <a:endParaRPr lang="en-US" altLang="zh-CN" dirty="0"/>
          </a:p>
          <a:p>
            <a:endParaRPr lang="en-GB" altLang="zh-CN" dirty="0"/>
          </a:p>
          <a:p>
            <a:r>
              <a:rPr lang="en-US" altLang="zh-CN" dirty="0"/>
              <a:t>https://press.uchicago.edu/books/excerpt/2013/valencius_earthquakes.html</a:t>
            </a:r>
            <a:endParaRPr lang="zh-CN" altLang="en-US" dirty="0"/>
          </a:p>
        </p:txBody>
      </p:sp>
    </p:spTree>
    <p:extLst>
      <p:ext uri="{BB962C8B-B14F-4D97-AF65-F5344CB8AC3E}">
        <p14:creationId xmlns:p14="http://schemas.microsoft.com/office/powerpoint/2010/main" val="1909168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id="{9991B91D-9FB9-3E25-89DA-1769545CFF4D}"/>
              </a:ext>
            </a:extLst>
          </p:cNvPr>
          <p:cNvCxnSpPr/>
          <p:nvPr/>
        </p:nvCxnSpPr>
        <p:spPr bwMode="auto">
          <a:xfrm>
            <a:off x="2361816" y="776230"/>
            <a:ext cx="7241141" cy="0"/>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3" name="标题 4">
            <a:extLst>
              <a:ext uri="{FF2B5EF4-FFF2-40B4-BE49-F238E27FC236}">
                <a16:creationId xmlns:a16="http://schemas.microsoft.com/office/drawing/2014/main" id="{3E4AA04F-69D5-80A8-72F8-D94213D09B54}"/>
              </a:ext>
            </a:extLst>
          </p:cNvPr>
          <p:cNvSpPr txBox="1">
            <a:spLocks/>
          </p:cNvSpPr>
          <p:nvPr/>
        </p:nvSpPr>
        <p:spPr>
          <a:xfrm>
            <a:off x="2321018" y="139974"/>
            <a:ext cx="4476130"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a:solidFill>
                  <a:srgbClr val="333366"/>
                </a:solidFill>
                <a:latin typeface="Times New Roman" pitchFamily="18" charset="0"/>
                <a:ea typeface="楷体" pitchFamily="49" charset="-122"/>
                <a:cs typeface="Times New Roman" pitchFamily="18" charset="0"/>
              </a:rPr>
              <a:t>河北邢台地震</a:t>
            </a:r>
          </a:p>
        </p:txBody>
      </p:sp>
      <p:sp>
        <p:nvSpPr>
          <p:cNvPr id="4" name="文本框 3">
            <a:extLst>
              <a:ext uri="{FF2B5EF4-FFF2-40B4-BE49-F238E27FC236}">
                <a16:creationId xmlns:a16="http://schemas.microsoft.com/office/drawing/2014/main" id="{5DC0205F-33AF-D22C-8225-3F6665EECC19}"/>
              </a:ext>
            </a:extLst>
          </p:cNvPr>
          <p:cNvSpPr txBox="1"/>
          <p:nvPr/>
        </p:nvSpPr>
        <p:spPr>
          <a:xfrm>
            <a:off x="2330149" y="964706"/>
            <a:ext cx="7436686" cy="2431435"/>
          </a:xfrm>
          <a:prstGeom prst="rect">
            <a:avLst/>
          </a:prstGeom>
          <a:noFill/>
        </p:spPr>
        <p:txBody>
          <a:bodyPr wrap="square">
            <a:spAutoFit/>
          </a:bodyPr>
          <a:lstStyle/>
          <a:p>
            <a:pPr>
              <a:spcAft>
                <a:spcPts val="600"/>
              </a:spcAft>
            </a:pPr>
            <a:r>
              <a:rPr lang="zh-CN" altLang="en-US" sz="2200" b="1" dirty="0">
                <a:latin typeface="Times New Roman" panose="02020603050405020304" pitchFamily="18" charset="0"/>
                <a:ea typeface="楷体" panose="02010609060101010101" pitchFamily="49" charset="-122"/>
                <a:cs typeface="Times New Roman" panose="02020603050405020304" pitchFamily="18" charset="0"/>
              </a:rPr>
              <a:t>时间：</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1966</a:t>
            </a:r>
            <a:r>
              <a:rPr lang="zh-CN" altLang="en-US" sz="2200" dirty="0">
                <a:latin typeface="Times New Roman" panose="02020603050405020304" pitchFamily="18" charset="0"/>
                <a:ea typeface="楷体" panose="02010609060101010101" pitchFamily="49" charset="-122"/>
                <a:cs typeface="Times New Roman" panose="02020603050405020304" pitchFamily="18" charset="0"/>
              </a:rPr>
              <a:t>年</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3</a:t>
            </a:r>
            <a:r>
              <a:rPr lang="zh-CN" altLang="en-US" sz="2200" dirty="0">
                <a:latin typeface="Times New Roman" panose="02020603050405020304" pitchFamily="18" charset="0"/>
                <a:ea typeface="楷体" panose="02010609060101010101" pitchFamily="49" charset="-122"/>
                <a:cs typeface="Times New Roman" panose="02020603050405020304" pitchFamily="18" charset="0"/>
              </a:rPr>
              <a:t>月</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8</a:t>
            </a:r>
            <a:r>
              <a:rPr lang="zh-CN" altLang="en-US" sz="2200" dirty="0">
                <a:latin typeface="Times New Roman" panose="02020603050405020304" pitchFamily="18" charset="0"/>
                <a:ea typeface="楷体" panose="02010609060101010101" pitchFamily="49" charset="-122"/>
                <a:cs typeface="Times New Roman" panose="02020603050405020304" pitchFamily="18" charset="0"/>
              </a:rPr>
              <a:t>日及</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3</a:t>
            </a:r>
            <a:r>
              <a:rPr lang="zh-CN" altLang="en-US" sz="2200" dirty="0">
                <a:latin typeface="Times New Roman" panose="02020603050405020304" pitchFamily="18" charset="0"/>
                <a:ea typeface="楷体" panose="02010609060101010101" pitchFamily="49" charset="-122"/>
                <a:cs typeface="Times New Roman" panose="02020603050405020304" pitchFamily="18" charset="0"/>
              </a:rPr>
              <a:t>月</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22</a:t>
            </a:r>
            <a:r>
              <a:rPr lang="zh-CN" altLang="en-US" sz="2200" dirty="0">
                <a:latin typeface="Times New Roman" panose="02020603050405020304" pitchFamily="18" charset="0"/>
                <a:ea typeface="楷体" panose="02010609060101010101" pitchFamily="49" charset="-122"/>
                <a:cs typeface="Times New Roman" panose="02020603050405020304" pitchFamily="18" charset="0"/>
              </a:rPr>
              <a:t>日</a:t>
            </a: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a:spcAft>
                <a:spcPts val="600"/>
              </a:spcAft>
            </a:pPr>
            <a:r>
              <a:rPr lang="zh-CN" altLang="en-US" sz="2200" b="1" dirty="0">
                <a:latin typeface="Times New Roman" panose="02020603050405020304" pitchFamily="18" charset="0"/>
                <a:ea typeface="楷体" panose="02010609060101010101" pitchFamily="49" charset="-122"/>
                <a:cs typeface="Times New Roman" panose="02020603050405020304" pitchFamily="18" charset="0"/>
              </a:rPr>
              <a:t>地点：</a:t>
            </a:r>
            <a:r>
              <a:rPr lang="zh-CN" altLang="en-US" sz="2200" dirty="0">
                <a:latin typeface="Times New Roman" panose="02020603050405020304" pitchFamily="18" charset="0"/>
                <a:ea typeface="楷体" panose="02010609060101010101" pitchFamily="49" charset="-122"/>
                <a:cs typeface="Times New Roman" panose="02020603050405020304" pitchFamily="18" charset="0"/>
              </a:rPr>
              <a:t>河北邢台（深度约</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10</a:t>
            </a:r>
            <a:r>
              <a:rPr lang="zh-CN" altLang="en-US" sz="2200" dirty="0">
                <a:latin typeface="Times New Roman" panose="02020603050405020304" pitchFamily="18" charset="0"/>
                <a:ea typeface="楷体" panose="02010609060101010101" pitchFamily="49" charset="-122"/>
                <a:cs typeface="Times New Roman" panose="02020603050405020304" pitchFamily="18" charset="0"/>
              </a:rPr>
              <a:t>公里）</a:t>
            </a: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a:spcAft>
                <a:spcPts val="600"/>
              </a:spcAft>
            </a:pPr>
            <a:r>
              <a:rPr lang="zh-CN" altLang="en-US" sz="2200" b="1" dirty="0">
                <a:latin typeface="Times New Roman" panose="02020603050405020304" pitchFamily="18" charset="0"/>
                <a:ea typeface="楷体" panose="02010609060101010101" pitchFamily="49" charset="-122"/>
                <a:cs typeface="Times New Roman" panose="02020603050405020304" pitchFamily="18" charset="0"/>
              </a:rPr>
              <a:t>震级：</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6.8</a:t>
            </a:r>
            <a:r>
              <a:rPr lang="zh-CN" altLang="en-US" sz="2200" dirty="0">
                <a:latin typeface="Times New Roman" panose="02020603050405020304" pitchFamily="18" charset="0"/>
                <a:ea typeface="楷体" panose="02010609060101010101" pitchFamily="49" charset="-122"/>
                <a:cs typeface="Times New Roman" panose="02020603050405020304" pitchFamily="18" charset="0"/>
              </a:rPr>
              <a:t>级及</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7.2</a:t>
            </a:r>
            <a:r>
              <a:rPr lang="zh-CN" altLang="en-US" sz="2200" dirty="0">
                <a:latin typeface="Times New Roman" panose="02020603050405020304" pitchFamily="18" charset="0"/>
                <a:ea typeface="楷体" panose="02010609060101010101" pitchFamily="49" charset="-122"/>
                <a:cs typeface="Times New Roman" panose="02020603050405020304" pitchFamily="18" charset="0"/>
              </a:rPr>
              <a:t>级（</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6</a:t>
            </a:r>
            <a:r>
              <a:rPr lang="zh-CN" altLang="en-US" sz="2200" dirty="0">
                <a:latin typeface="Times New Roman" panose="02020603050405020304" pitchFamily="18" charset="0"/>
                <a:ea typeface="楷体" panose="02010609060101010101" pitchFamily="49" charset="-122"/>
                <a:cs typeface="Times New Roman" panose="02020603050405020304" pitchFamily="18" charset="0"/>
              </a:rPr>
              <a:t>级以上</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5</a:t>
            </a:r>
            <a:r>
              <a:rPr lang="zh-CN" altLang="en-US" sz="2200" dirty="0">
                <a:latin typeface="Times New Roman" panose="02020603050405020304" pitchFamily="18" charset="0"/>
                <a:ea typeface="楷体" panose="02010609060101010101" pitchFamily="49" charset="-122"/>
                <a:cs typeface="Times New Roman" panose="02020603050405020304" pitchFamily="18" charset="0"/>
              </a:rPr>
              <a:t>次）</a:t>
            </a: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a:spcAft>
                <a:spcPts val="600"/>
              </a:spcAft>
            </a:pPr>
            <a:r>
              <a:rPr lang="zh-CN" altLang="en-US" sz="2200" b="1" dirty="0">
                <a:latin typeface="Times New Roman" panose="02020603050405020304" pitchFamily="18" charset="0"/>
                <a:ea typeface="楷体" panose="02010609060101010101" pitchFamily="49" charset="-122"/>
                <a:cs typeface="Times New Roman" panose="02020603050405020304" pitchFamily="18" charset="0"/>
              </a:rPr>
              <a:t>伤亡：</a:t>
            </a:r>
            <a:r>
              <a:rPr lang="zh-CN" altLang="en-US" sz="2200" dirty="0">
                <a:latin typeface="Times New Roman" panose="02020603050405020304" pitchFamily="18" charset="0"/>
                <a:ea typeface="楷体" panose="02010609060101010101" pitchFamily="49" charset="-122"/>
                <a:cs typeface="Times New Roman" panose="02020603050405020304" pitchFamily="18" charset="0"/>
              </a:rPr>
              <a:t>死亡</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8064</a:t>
            </a:r>
            <a:r>
              <a:rPr lang="zh-CN" altLang="en-US" sz="2200" dirty="0">
                <a:latin typeface="Times New Roman" panose="02020603050405020304" pitchFamily="18" charset="0"/>
                <a:ea typeface="楷体" panose="02010609060101010101" pitchFamily="49" charset="-122"/>
                <a:cs typeface="Times New Roman" panose="02020603050405020304" pitchFamily="18" charset="0"/>
              </a:rPr>
              <a:t>人，伤</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38000</a:t>
            </a:r>
            <a:r>
              <a:rPr lang="zh-CN" altLang="en-US" sz="2200" dirty="0">
                <a:latin typeface="Times New Roman" panose="02020603050405020304" pitchFamily="18" charset="0"/>
                <a:ea typeface="楷体" panose="02010609060101010101" pitchFamily="49" charset="-122"/>
                <a:cs typeface="Times New Roman" panose="02020603050405020304" pitchFamily="18" charset="0"/>
              </a:rPr>
              <a:t>余人</a:t>
            </a: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a:p>
            <a:pPr>
              <a:spcAft>
                <a:spcPts val="600"/>
              </a:spcAft>
            </a:pPr>
            <a:r>
              <a:rPr lang="zh-CN" altLang="en-US" sz="2200" b="1" dirty="0">
                <a:latin typeface="Times New Roman" panose="02020603050405020304" pitchFamily="18" charset="0"/>
                <a:ea typeface="楷体" panose="02010609060101010101" pitchFamily="49" charset="-122"/>
                <a:cs typeface="Times New Roman" panose="02020603050405020304" pitchFamily="18" charset="0"/>
              </a:rPr>
              <a:t>特殊性：</a:t>
            </a:r>
            <a:r>
              <a:rPr lang="zh-CN" altLang="en-US" sz="2200" dirty="0">
                <a:latin typeface="Times New Roman" panose="02020603050405020304" pitchFamily="18" charset="0"/>
                <a:ea typeface="楷体" panose="02010609060101010101" pitchFamily="49" charset="-122"/>
                <a:cs typeface="Times New Roman" panose="02020603050405020304" pitchFamily="18" charset="0"/>
              </a:rPr>
              <a:t>震群型地震；开启了新中国关于地震预测研究的大门；周总理的殷切期望</a:t>
            </a:r>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5" name="Picture 2">
            <a:extLst>
              <a:ext uri="{FF2B5EF4-FFF2-40B4-BE49-F238E27FC236}">
                <a16:creationId xmlns:a16="http://schemas.microsoft.com/office/drawing/2014/main" id="{3B806891-1A2A-2D6E-BC88-7E61A8C6A0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5113" y="3904776"/>
            <a:ext cx="3810000" cy="2667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A3C20BF3-BB71-D96C-F2B3-AF1B113B42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3953" y="3145369"/>
            <a:ext cx="2844235" cy="3426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9170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09BDC4C3-2EE1-015E-2EC4-BC8DAFB2565A}"/>
              </a:ext>
            </a:extLst>
          </p:cNvPr>
          <p:cNvSpPr txBox="1"/>
          <p:nvPr/>
        </p:nvSpPr>
        <p:spPr>
          <a:xfrm>
            <a:off x="175758" y="5795045"/>
            <a:ext cx="6095234" cy="923330"/>
          </a:xfrm>
          <a:prstGeom prst="rect">
            <a:avLst/>
          </a:prstGeom>
          <a:noFill/>
        </p:spPr>
        <p:txBody>
          <a:bodyPr wrap="square">
            <a:spAutoFit/>
          </a:bodyPr>
          <a:lstStyle/>
          <a:p>
            <a:pPr algn="l"/>
            <a:r>
              <a:rPr lang="zh-CN" altLang="en-US" b="0" i="0" dirty="0">
                <a:solidFill>
                  <a:srgbClr val="222222"/>
                </a:solidFill>
                <a:effectLst/>
                <a:latin typeface="system-ui"/>
              </a:rPr>
              <a:t>土耳其“双震”发生在断裂带活动“空区”</a:t>
            </a:r>
          </a:p>
          <a:p>
            <a:pPr algn="l"/>
            <a:r>
              <a:rPr lang="zh-CN" altLang="en-US" b="0" i="0" dirty="0">
                <a:solidFill>
                  <a:srgbClr val="222222"/>
                </a:solidFill>
                <a:effectLst/>
                <a:latin typeface="system-ui"/>
              </a:rPr>
              <a:t>原创 詹慧丽 </a:t>
            </a:r>
            <a:r>
              <a:rPr lang="zh-CN" altLang="en-US" b="0" i="0" dirty="0">
                <a:effectLst/>
                <a:latin typeface="system-ui"/>
              </a:rPr>
              <a:t>白玲 等 </a:t>
            </a:r>
            <a:r>
              <a:rPr lang="zh-CN" altLang="en-US" b="0" i="0" u="none" strike="noStrike" dirty="0">
                <a:effectLst/>
                <a:latin typeface="system-ui"/>
              </a:rPr>
              <a:t>中科院之声</a:t>
            </a:r>
            <a:r>
              <a:rPr lang="zh-CN" altLang="en-US" b="0" i="0" dirty="0">
                <a:effectLst/>
                <a:latin typeface="system-ui"/>
              </a:rPr>
              <a:t> </a:t>
            </a:r>
            <a:r>
              <a:rPr lang="en-US" altLang="zh-CN" b="0" i="0" dirty="0">
                <a:effectLst/>
                <a:latin typeface="system-ui"/>
              </a:rPr>
              <a:t>2023-02-09 </a:t>
            </a:r>
            <a:r>
              <a:rPr lang="en-US" altLang="zh-CN" b="0" i="0" dirty="0">
                <a:solidFill>
                  <a:srgbClr val="222222"/>
                </a:solidFill>
                <a:effectLst/>
                <a:latin typeface="system-ui"/>
              </a:rPr>
              <a:t>11:30</a:t>
            </a:r>
          </a:p>
          <a:p>
            <a:pPr algn="l"/>
            <a:r>
              <a:rPr lang="en-US" altLang="zh-CN" b="0" i="0" dirty="0">
                <a:solidFill>
                  <a:srgbClr val="222222"/>
                </a:solidFill>
                <a:effectLst/>
                <a:latin typeface="system-ui"/>
              </a:rPr>
              <a:t>https://mp.weixin.qq.com/s/eZYn9uOTj0maUrh_Y7Ukww</a:t>
            </a:r>
          </a:p>
        </p:txBody>
      </p:sp>
      <p:sp>
        <p:nvSpPr>
          <p:cNvPr id="4" name="文本框 3">
            <a:extLst>
              <a:ext uri="{FF2B5EF4-FFF2-40B4-BE49-F238E27FC236}">
                <a16:creationId xmlns:a16="http://schemas.microsoft.com/office/drawing/2014/main" id="{2EF6E793-21FC-BE6A-A162-EA37564A0080}"/>
              </a:ext>
            </a:extLst>
          </p:cNvPr>
          <p:cNvSpPr txBox="1"/>
          <p:nvPr/>
        </p:nvSpPr>
        <p:spPr>
          <a:xfrm>
            <a:off x="148187" y="177209"/>
            <a:ext cx="1607093" cy="861774"/>
          </a:xfrm>
          <a:prstGeom prst="rect">
            <a:avLst/>
          </a:prstGeom>
          <a:noFill/>
        </p:spPr>
        <p:txBody>
          <a:bodyPr wrap="square">
            <a:spAutoFit/>
          </a:bodyPr>
          <a:lstStyle/>
          <a:p>
            <a:r>
              <a:rPr lang="zh-CN" altLang="en-US" sz="5000" dirty="0"/>
              <a:t>空区</a:t>
            </a:r>
            <a:endParaRPr lang="en-US" altLang="zh-CN" sz="5000" dirty="0"/>
          </a:p>
        </p:txBody>
      </p:sp>
      <p:pic>
        <p:nvPicPr>
          <p:cNvPr id="6" name="图片 5">
            <a:extLst>
              <a:ext uri="{FF2B5EF4-FFF2-40B4-BE49-F238E27FC236}">
                <a16:creationId xmlns:a16="http://schemas.microsoft.com/office/drawing/2014/main" id="{AB2EFEB2-1D50-F54A-79CE-00F2605073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380" y="342627"/>
            <a:ext cx="7167268" cy="5831802"/>
          </a:xfrm>
          <a:prstGeom prst="rect">
            <a:avLst/>
          </a:prstGeom>
        </p:spPr>
      </p:pic>
      <p:sp>
        <p:nvSpPr>
          <p:cNvPr id="8" name="文本框 7">
            <a:extLst>
              <a:ext uri="{FF2B5EF4-FFF2-40B4-BE49-F238E27FC236}">
                <a16:creationId xmlns:a16="http://schemas.microsoft.com/office/drawing/2014/main" id="{B22CBE84-957B-3931-AD60-1B128568B4DD}"/>
              </a:ext>
            </a:extLst>
          </p:cNvPr>
          <p:cNvSpPr txBox="1"/>
          <p:nvPr/>
        </p:nvSpPr>
        <p:spPr>
          <a:xfrm>
            <a:off x="290633" y="1291991"/>
            <a:ext cx="4630713" cy="3785652"/>
          </a:xfrm>
          <a:prstGeom prst="rect">
            <a:avLst/>
          </a:prstGeom>
          <a:noFill/>
        </p:spPr>
        <p:txBody>
          <a:bodyPr wrap="square">
            <a:spAutoFit/>
          </a:bodyPr>
          <a:lstStyle/>
          <a:p>
            <a:r>
              <a:rPr lang="zh-CN" altLang="en-US" sz="2000" b="0" i="0" dirty="0">
                <a:solidFill>
                  <a:srgbClr val="222222"/>
                </a:solidFill>
                <a:effectLst/>
                <a:latin typeface="system-ui"/>
              </a:rPr>
              <a:t>本次土耳其地震的发生位置是近</a:t>
            </a:r>
            <a:r>
              <a:rPr lang="en-US" altLang="zh-CN" sz="2000" b="0" i="0" dirty="0">
                <a:solidFill>
                  <a:srgbClr val="222222"/>
                </a:solidFill>
                <a:effectLst/>
                <a:latin typeface="system-ui"/>
              </a:rPr>
              <a:t>300</a:t>
            </a:r>
            <a:r>
              <a:rPr lang="zh-CN" altLang="en-US" sz="2000" b="0" i="0" dirty="0">
                <a:solidFill>
                  <a:srgbClr val="222222"/>
                </a:solidFill>
                <a:effectLst/>
                <a:latin typeface="system-ui"/>
              </a:rPr>
              <a:t>公里超长地震“空区”，在最近数百年间尚未发生过大地震。</a:t>
            </a:r>
            <a:endParaRPr lang="en-US" altLang="zh-CN" sz="2000" b="0" i="0" dirty="0">
              <a:solidFill>
                <a:srgbClr val="222222"/>
              </a:solidFill>
              <a:effectLst/>
              <a:latin typeface="system-ui"/>
            </a:endParaRPr>
          </a:p>
          <a:p>
            <a:endParaRPr lang="en-US" altLang="zh-CN" sz="2000" dirty="0">
              <a:solidFill>
                <a:srgbClr val="222222"/>
              </a:solidFill>
              <a:latin typeface="system-ui"/>
            </a:endParaRPr>
          </a:p>
          <a:p>
            <a:r>
              <a:rPr lang="zh-CN" altLang="en-US" sz="2000" b="0" i="0" dirty="0">
                <a:solidFill>
                  <a:srgbClr val="222222"/>
                </a:solidFill>
                <a:effectLst/>
                <a:latin typeface="system-ui"/>
              </a:rPr>
              <a:t>在“空区”西南向，</a:t>
            </a:r>
            <a:r>
              <a:rPr lang="en-US" altLang="zh-CN" sz="2000" b="0" i="0" dirty="0">
                <a:solidFill>
                  <a:srgbClr val="222222"/>
                </a:solidFill>
                <a:effectLst/>
                <a:latin typeface="system-ui"/>
              </a:rPr>
              <a:t>1872</a:t>
            </a:r>
            <a:r>
              <a:rPr lang="zh-CN" altLang="en-US" sz="2000" b="0" i="0" dirty="0">
                <a:solidFill>
                  <a:srgbClr val="222222"/>
                </a:solidFill>
                <a:effectLst/>
                <a:latin typeface="system-ui"/>
              </a:rPr>
              <a:t>年</a:t>
            </a:r>
            <a:r>
              <a:rPr lang="en-US" altLang="zh-CN" sz="2000" b="0" i="0" dirty="0">
                <a:solidFill>
                  <a:srgbClr val="222222"/>
                </a:solidFill>
                <a:effectLst/>
                <a:latin typeface="system-ui"/>
              </a:rPr>
              <a:t>4</a:t>
            </a:r>
            <a:r>
              <a:rPr lang="zh-CN" altLang="en-US" sz="2000" b="0" i="0" dirty="0">
                <a:solidFill>
                  <a:srgbClr val="222222"/>
                </a:solidFill>
                <a:effectLst/>
                <a:latin typeface="system-ui"/>
              </a:rPr>
              <a:t>月</a:t>
            </a:r>
            <a:r>
              <a:rPr lang="en-US" altLang="zh-CN" sz="2000" b="0" i="0" dirty="0">
                <a:solidFill>
                  <a:srgbClr val="222222"/>
                </a:solidFill>
                <a:effectLst/>
                <a:latin typeface="system-ui"/>
              </a:rPr>
              <a:t>2</a:t>
            </a:r>
            <a:r>
              <a:rPr lang="zh-CN" altLang="en-US" sz="2000" b="0" i="0" dirty="0">
                <a:solidFill>
                  <a:srgbClr val="222222"/>
                </a:solidFill>
                <a:effectLst/>
                <a:latin typeface="system-ui"/>
              </a:rPr>
              <a:t>日和</a:t>
            </a:r>
            <a:r>
              <a:rPr lang="en-US" altLang="zh-CN" sz="2000" b="0" i="0" dirty="0">
                <a:solidFill>
                  <a:srgbClr val="222222"/>
                </a:solidFill>
                <a:effectLst/>
                <a:latin typeface="system-ui"/>
              </a:rPr>
              <a:t>4</a:t>
            </a:r>
            <a:r>
              <a:rPr lang="zh-CN" altLang="en-US" sz="2000" b="0" i="0" dirty="0">
                <a:solidFill>
                  <a:srgbClr val="222222"/>
                </a:solidFill>
                <a:effectLst/>
                <a:latin typeface="system-ui"/>
              </a:rPr>
              <a:t>月</a:t>
            </a:r>
            <a:r>
              <a:rPr lang="en-US" altLang="zh-CN" sz="2000" b="0" i="0" dirty="0">
                <a:solidFill>
                  <a:srgbClr val="222222"/>
                </a:solidFill>
                <a:effectLst/>
                <a:latin typeface="system-ui"/>
              </a:rPr>
              <a:t>3</a:t>
            </a:r>
            <a:r>
              <a:rPr lang="zh-CN" altLang="en-US" sz="2000" b="0" i="0" dirty="0">
                <a:solidFill>
                  <a:srgbClr val="222222"/>
                </a:solidFill>
                <a:effectLst/>
                <a:latin typeface="system-ui"/>
              </a:rPr>
              <a:t>日先后发生</a:t>
            </a:r>
            <a:r>
              <a:rPr lang="en-US" altLang="zh-CN" sz="2000" b="0" i="0" dirty="0">
                <a:solidFill>
                  <a:srgbClr val="222222"/>
                </a:solidFill>
                <a:effectLst/>
                <a:latin typeface="system-ui"/>
              </a:rPr>
              <a:t>7.3</a:t>
            </a:r>
            <a:r>
              <a:rPr lang="zh-CN" altLang="en-US" sz="2000" b="0" i="0" dirty="0">
                <a:solidFill>
                  <a:srgbClr val="222222"/>
                </a:solidFill>
                <a:effectLst/>
                <a:latin typeface="system-ui"/>
              </a:rPr>
              <a:t>级和</a:t>
            </a:r>
            <a:r>
              <a:rPr lang="en-US" altLang="zh-CN" sz="2000" b="0" i="0" dirty="0">
                <a:solidFill>
                  <a:srgbClr val="222222"/>
                </a:solidFill>
                <a:effectLst/>
                <a:latin typeface="system-ui"/>
              </a:rPr>
              <a:t>7.2</a:t>
            </a:r>
            <a:r>
              <a:rPr lang="zh-CN" altLang="en-US" sz="2000" b="0" i="0" dirty="0">
                <a:solidFill>
                  <a:srgbClr val="222222"/>
                </a:solidFill>
                <a:effectLst/>
                <a:latin typeface="system-ui"/>
              </a:rPr>
              <a:t>级地震；在“空区”东北向，</a:t>
            </a:r>
            <a:r>
              <a:rPr lang="en-US" altLang="zh-CN" sz="2000" b="0" i="0" dirty="0">
                <a:solidFill>
                  <a:srgbClr val="222222"/>
                </a:solidFill>
                <a:effectLst/>
                <a:latin typeface="system-ui"/>
              </a:rPr>
              <a:t>1893</a:t>
            </a:r>
            <a:r>
              <a:rPr lang="zh-CN" altLang="en-US" sz="2000" b="0" i="0" dirty="0">
                <a:solidFill>
                  <a:srgbClr val="222222"/>
                </a:solidFill>
                <a:effectLst/>
                <a:latin typeface="system-ui"/>
              </a:rPr>
              <a:t>年</a:t>
            </a:r>
            <a:r>
              <a:rPr lang="en-US" altLang="zh-CN" sz="2000" b="0" i="0" dirty="0">
                <a:solidFill>
                  <a:srgbClr val="222222"/>
                </a:solidFill>
                <a:effectLst/>
                <a:latin typeface="system-ui"/>
              </a:rPr>
              <a:t>3</a:t>
            </a:r>
            <a:r>
              <a:rPr lang="zh-CN" altLang="en-US" sz="2000" b="0" i="0" dirty="0">
                <a:solidFill>
                  <a:srgbClr val="222222"/>
                </a:solidFill>
                <a:effectLst/>
                <a:latin typeface="system-ui"/>
              </a:rPr>
              <a:t>月</a:t>
            </a:r>
            <a:r>
              <a:rPr lang="en-US" altLang="zh-CN" sz="2000" b="0" i="0" dirty="0">
                <a:solidFill>
                  <a:srgbClr val="222222"/>
                </a:solidFill>
                <a:effectLst/>
                <a:latin typeface="system-ui"/>
              </a:rPr>
              <a:t>2</a:t>
            </a:r>
            <a:r>
              <a:rPr lang="zh-CN" altLang="en-US" sz="2000" b="0" i="0" dirty="0">
                <a:solidFill>
                  <a:srgbClr val="222222"/>
                </a:solidFill>
                <a:effectLst/>
                <a:latin typeface="system-ui"/>
              </a:rPr>
              <a:t>日和</a:t>
            </a:r>
            <a:r>
              <a:rPr lang="en-US" altLang="zh-CN" sz="2000" b="0" i="0" dirty="0">
                <a:solidFill>
                  <a:srgbClr val="222222"/>
                </a:solidFill>
                <a:effectLst/>
                <a:latin typeface="system-ui"/>
              </a:rPr>
              <a:t>31</a:t>
            </a:r>
            <a:r>
              <a:rPr lang="zh-CN" altLang="en-US" sz="2000" b="0" i="0" dirty="0">
                <a:solidFill>
                  <a:srgbClr val="222222"/>
                </a:solidFill>
                <a:effectLst/>
                <a:latin typeface="system-ui"/>
              </a:rPr>
              <a:t>日先后发生</a:t>
            </a:r>
            <a:r>
              <a:rPr lang="en-US" altLang="zh-CN" sz="2000" b="0" i="0" dirty="0">
                <a:solidFill>
                  <a:srgbClr val="222222"/>
                </a:solidFill>
                <a:effectLst/>
                <a:latin typeface="system-ui"/>
              </a:rPr>
              <a:t>7.1</a:t>
            </a:r>
            <a:r>
              <a:rPr lang="zh-CN" altLang="en-US" sz="2000" b="0" i="0" dirty="0">
                <a:solidFill>
                  <a:srgbClr val="222222"/>
                </a:solidFill>
                <a:effectLst/>
                <a:latin typeface="system-ui"/>
              </a:rPr>
              <a:t>级和</a:t>
            </a:r>
            <a:r>
              <a:rPr lang="en-US" altLang="zh-CN" sz="2000" b="0" i="0" dirty="0">
                <a:solidFill>
                  <a:srgbClr val="222222"/>
                </a:solidFill>
                <a:effectLst/>
                <a:latin typeface="system-ui"/>
              </a:rPr>
              <a:t>7.0</a:t>
            </a:r>
            <a:r>
              <a:rPr lang="zh-CN" altLang="en-US" sz="2000" b="0" i="0" dirty="0">
                <a:solidFill>
                  <a:srgbClr val="222222"/>
                </a:solidFill>
                <a:effectLst/>
                <a:latin typeface="system-ui"/>
              </a:rPr>
              <a:t>级地震。</a:t>
            </a:r>
            <a:endParaRPr lang="en-US" altLang="zh-CN" sz="2000" b="0" i="0" dirty="0">
              <a:solidFill>
                <a:srgbClr val="222222"/>
              </a:solidFill>
              <a:effectLst/>
              <a:latin typeface="system-ui"/>
            </a:endParaRPr>
          </a:p>
          <a:p>
            <a:endParaRPr lang="en-US" altLang="zh-CN" sz="2000" dirty="0">
              <a:solidFill>
                <a:srgbClr val="222222"/>
              </a:solidFill>
              <a:latin typeface="system-ui"/>
            </a:endParaRPr>
          </a:p>
          <a:p>
            <a:r>
              <a:rPr lang="zh-CN" altLang="en-US" sz="2000" b="0" i="0" dirty="0">
                <a:solidFill>
                  <a:srgbClr val="222222"/>
                </a:solidFill>
                <a:effectLst/>
                <a:latin typeface="system-ui"/>
              </a:rPr>
              <a:t>本次</a:t>
            </a:r>
            <a:r>
              <a:rPr lang="en-US" altLang="zh-CN" sz="2000" b="0" i="0" dirty="0">
                <a:solidFill>
                  <a:srgbClr val="222222"/>
                </a:solidFill>
                <a:effectLst/>
                <a:latin typeface="system-ui"/>
              </a:rPr>
              <a:t>7.8</a:t>
            </a:r>
            <a:r>
              <a:rPr lang="zh-CN" altLang="en-US" sz="2000" b="0" i="0" dirty="0">
                <a:solidFill>
                  <a:srgbClr val="222222"/>
                </a:solidFill>
                <a:effectLst/>
                <a:latin typeface="system-ui"/>
              </a:rPr>
              <a:t>级地震破裂长度在</a:t>
            </a:r>
            <a:r>
              <a:rPr lang="en-US" altLang="zh-CN" sz="2000" b="0" i="0" dirty="0">
                <a:solidFill>
                  <a:srgbClr val="222222"/>
                </a:solidFill>
                <a:effectLst/>
                <a:latin typeface="system-ui"/>
              </a:rPr>
              <a:t>250-300</a:t>
            </a:r>
            <a:r>
              <a:rPr lang="zh-CN" altLang="en-US" sz="2000" b="0" i="0" dirty="0">
                <a:solidFill>
                  <a:srgbClr val="222222"/>
                </a:solidFill>
                <a:effectLst/>
                <a:latin typeface="system-ui"/>
              </a:rPr>
              <a:t>公里之间，恰好位于东安纳托利亚断裂带最近数百年间尚无活动记录的地震“空区”。</a:t>
            </a:r>
            <a:endParaRPr lang="zh-CN" altLang="en-US" sz="2000" dirty="0"/>
          </a:p>
        </p:txBody>
      </p:sp>
    </p:spTree>
    <p:extLst>
      <p:ext uri="{BB962C8B-B14F-4D97-AF65-F5344CB8AC3E}">
        <p14:creationId xmlns:p14="http://schemas.microsoft.com/office/powerpoint/2010/main" val="2595790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64B23AD-1CE0-3B4D-A2B0-0ECFFAEFB394}"/>
              </a:ext>
            </a:extLst>
          </p:cNvPr>
          <p:cNvSpPr txBox="1"/>
          <p:nvPr/>
        </p:nvSpPr>
        <p:spPr>
          <a:xfrm>
            <a:off x="261914" y="311375"/>
            <a:ext cx="10471947" cy="3785652"/>
          </a:xfrm>
          <a:prstGeom prst="rect">
            <a:avLst/>
          </a:prstGeom>
          <a:noFill/>
        </p:spPr>
        <p:txBody>
          <a:bodyPr wrap="square">
            <a:spAutoFit/>
          </a:bodyPr>
          <a:lstStyle/>
          <a:p>
            <a:pPr algn="just"/>
            <a:r>
              <a:rPr lang="zh-CN" altLang="en-US" sz="2000" b="0" i="0" u="none" strike="noStrike" dirty="0">
                <a:solidFill>
                  <a:srgbClr val="333333"/>
                </a:solidFill>
                <a:effectLst/>
                <a:latin typeface="system-ui"/>
              </a:rPr>
              <a:t>板块边界发生大地震是普遍的自然现象，为什么没有应对措施呢？实际上喜马拉雅山脉中部尼泊尔和不丹地区也有类似的超长地震“空区”（图</a:t>
            </a:r>
            <a:r>
              <a:rPr lang="en-US" altLang="zh-CN" sz="2000" b="0" i="0" u="none" strike="noStrike" dirty="0">
                <a:solidFill>
                  <a:srgbClr val="333333"/>
                </a:solidFill>
                <a:effectLst/>
                <a:latin typeface="system-ui"/>
              </a:rPr>
              <a:t>1</a:t>
            </a:r>
            <a:r>
              <a:rPr lang="zh-CN" altLang="en-US" sz="2000" b="0" i="0" u="none" strike="noStrike" dirty="0">
                <a:solidFill>
                  <a:srgbClr val="333333"/>
                </a:solidFill>
                <a:effectLst/>
                <a:latin typeface="system-ui"/>
              </a:rPr>
              <a:t>）</a:t>
            </a:r>
            <a:r>
              <a:rPr lang="zh-CN" altLang="en-US" sz="2000" dirty="0">
                <a:solidFill>
                  <a:srgbClr val="333333"/>
                </a:solidFill>
                <a:latin typeface="system-ui"/>
              </a:rPr>
              <a:t>，</a:t>
            </a:r>
            <a:r>
              <a:rPr lang="en-US" altLang="zh-CN" sz="2000" b="0" i="0" u="none" strike="noStrike" dirty="0">
                <a:solidFill>
                  <a:srgbClr val="333333"/>
                </a:solidFill>
                <a:effectLst/>
                <a:latin typeface="system-ui"/>
              </a:rPr>
              <a:t>2015</a:t>
            </a:r>
            <a:r>
              <a:rPr lang="zh-CN" altLang="en-US" sz="2000" b="0" i="0" u="none" strike="noStrike" dirty="0">
                <a:solidFill>
                  <a:srgbClr val="333333"/>
                </a:solidFill>
                <a:effectLst/>
                <a:latin typeface="system-ui"/>
              </a:rPr>
              <a:t>年</a:t>
            </a:r>
            <a:r>
              <a:rPr lang="en-US" altLang="zh-CN" sz="2000" b="0" i="0" u="none" strike="noStrike" dirty="0">
                <a:solidFill>
                  <a:srgbClr val="333333"/>
                </a:solidFill>
                <a:effectLst/>
                <a:latin typeface="system-ui"/>
              </a:rPr>
              <a:t>4</a:t>
            </a:r>
            <a:r>
              <a:rPr lang="zh-CN" altLang="en-US" sz="2000" b="0" i="0" u="none" strike="noStrike" dirty="0">
                <a:solidFill>
                  <a:srgbClr val="333333"/>
                </a:solidFill>
                <a:effectLst/>
                <a:latin typeface="system-ui"/>
              </a:rPr>
              <a:t>月</a:t>
            </a:r>
            <a:r>
              <a:rPr lang="en-US" altLang="zh-CN" sz="2000" b="0" i="0" u="none" strike="noStrike" dirty="0">
                <a:solidFill>
                  <a:srgbClr val="333333"/>
                </a:solidFill>
                <a:effectLst/>
                <a:latin typeface="system-ui"/>
              </a:rPr>
              <a:t>25</a:t>
            </a:r>
            <a:r>
              <a:rPr lang="zh-CN" altLang="en-US" sz="2000" b="0" i="0" u="none" strike="noStrike" dirty="0">
                <a:solidFill>
                  <a:srgbClr val="333333"/>
                </a:solidFill>
                <a:effectLst/>
                <a:latin typeface="system-ui"/>
              </a:rPr>
              <a:t>日和</a:t>
            </a:r>
            <a:r>
              <a:rPr lang="en-US" altLang="zh-CN" sz="2000" b="0" i="0" u="none" strike="noStrike" dirty="0">
                <a:solidFill>
                  <a:srgbClr val="333333"/>
                </a:solidFill>
                <a:effectLst/>
                <a:latin typeface="system-ui"/>
              </a:rPr>
              <a:t>5</a:t>
            </a:r>
            <a:r>
              <a:rPr lang="zh-CN" altLang="en-US" sz="2000" b="0" i="0" u="none" strike="noStrike" dirty="0">
                <a:solidFill>
                  <a:srgbClr val="333333"/>
                </a:solidFill>
                <a:effectLst/>
                <a:latin typeface="system-ui"/>
              </a:rPr>
              <a:t>月</a:t>
            </a:r>
            <a:r>
              <a:rPr lang="en-US" altLang="zh-CN" sz="2000" b="0" i="0" u="none" strike="noStrike" dirty="0">
                <a:solidFill>
                  <a:srgbClr val="333333"/>
                </a:solidFill>
                <a:effectLst/>
                <a:latin typeface="system-ui"/>
              </a:rPr>
              <a:t>12</a:t>
            </a:r>
            <a:r>
              <a:rPr lang="zh-CN" altLang="en-US" sz="2000" b="0" i="0" u="none" strike="noStrike" dirty="0">
                <a:solidFill>
                  <a:srgbClr val="333333"/>
                </a:solidFill>
                <a:effectLst/>
                <a:latin typeface="system-ui"/>
              </a:rPr>
              <a:t>日相继发生了</a:t>
            </a:r>
            <a:r>
              <a:rPr lang="en-US" altLang="zh-CN" sz="2000" b="0" i="0" u="none" strike="noStrike" dirty="0">
                <a:solidFill>
                  <a:srgbClr val="333333"/>
                </a:solidFill>
                <a:effectLst/>
                <a:latin typeface="system-ui"/>
              </a:rPr>
              <a:t>7.8</a:t>
            </a:r>
            <a:r>
              <a:rPr lang="zh-CN" altLang="en-US" sz="2000" b="0" i="0" u="none" strike="noStrike" dirty="0">
                <a:solidFill>
                  <a:srgbClr val="333333"/>
                </a:solidFill>
                <a:effectLst/>
                <a:latin typeface="system-ui"/>
              </a:rPr>
              <a:t>级和</a:t>
            </a:r>
            <a:r>
              <a:rPr lang="en-US" altLang="zh-CN" sz="2000" b="0" i="0" u="none" strike="noStrike" dirty="0">
                <a:solidFill>
                  <a:srgbClr val="333333"/>
                </a:solidFill>
                <a:effectLst/>
                <a:latin typeface="system-ui"/>
              </a:rPr>
              <a:t>7.3</a:t>
            </a:r>
            <a:r>
              <a:rPr lang="zh-CN" altLang="en-US" sz="2000" b="0" i="0" u="none" strike="noStrike" dirty="0">
                <a:solidFill>
                  <a:srgbClr val="333333"/>
                </a:solidFill>
                <a:effectLst/>
                <a:latin typeface="system-ui"/>
              </a:rPr>
              <a:t>级地震。然而</a:t>
            </a:r>
            <a:r>
              <a:rPr lang="en-US" altLang="zh-CN" sz="2000" b="0" i="0" u="none" strike="noStrike" dirty="0">
                <a:solidFill>
                  <a:srgbClr val="333333"/>
                </a:solidFill>
                <a:effectLst/>
                <a:latin typeface="system-ui"/>
              </a:rPr>
              <a:t>2015</a:t>
            </a:r>
            <a:r>
              <a:rPr lang="zh-CN" altLang="en-US" sz="2000" b="0" i="0" u="none" strike="noStrike" dirty="0">
                <a:solidFill>
                  <a:srgbClr val="333333"/>
                </a:solidFill>
                <a:effectLst/>
                <a:latin typeface="system-ui"/>
              </a:rPr>
              <a:t>年尼泊尔“双震”并非发生在地震“空区”，</a:t>
            </a:r>
            <a:r>
              <a:rPr lang="en-US" altLang="zh-CN" sz="2000" b="0" i="0" u="none" strike="noStrike" dirty="0">
                <a:solidFill>
                  <a:srgbClr val="333333"/>
                </a:solidFill>
                <a:effectLst/>
                <a:latin typeface="system-ui"/>
              </a:rPr>
              <a:t>7.8</a:t>
            </a:r>
            <a:r>
              <a:rPr lang="zh-CN" altLang="en-US" sz="2000" b="0" i="0" u="none" strike="noStrike" dirty="0">
                <a:solidFill>
                  <a:srgbClr val="333333"/>
                </a:solidFill>
                <a:effectLst/>
                <a:latin typeface="system-ui"/>
              </a:rPr>
              <a:t>级地震发生的起始位置位于尼泊尔“空区”东段，地震发生时沿着喜马拉雅山脉向东侧发生单向破裂，此后的</a:t>
            </a:r>
            <a:r>
              <a:rPr lang="en-US" altLang="zh-CN" sz="2000" b="0" i="0" u="none" strike="noStrike" dirty="0">
                <a:solidFill>
                  <a:srgbClr val="333333"/>
                </a:solidFill>
                <a:effectLst/>
                <a:latin typeface="system-ui"/>
              </a:rPr>
              <a:t>7.3</a:t>
            </a:r>
            <a:r>
              <a:rPr lang="zh-CN" altLang="en-US" sz="2000" b="0" i="0" u="none" strike="noStrike" dirty="0">
                <a:solidFill>
                  <a:srgbClr val="333333"/>
                </a:solidFill>
                <a:effectLst/>
                <a:latin typeface="system-ui"/>
              </a:rPr>
              <a:t>级地震发生在不丹“空区”西侧</a:t>
            </a:r>
            <a:r>
              <a:rPr lang="zh-CN" altLang="en-US" sz="2000" b="0" i="0" dirty="0">
                <a:solidFill>
                  <a:srgbClr val="222222"/>
                </a:solidFill>
                <a:effectLst/>
                <a:latin typeface="system-ui"/>
              </a:rPr>
              <a:t>（</a:t>
            </a:r>
            <a:r>
              <a:rPr lang="en-US" altLang="zh-CN" sz="2000" b="0" i="0" dirty="0">
                <a:solidFill>
                  <a:srgbClr val="222222"/>
                </a:solidFill>
                <a:effectLst/>
                <a:latin typeface="system-ui"/>
              </a:rPr>
              <a:t>Bai et al., 2019</a:t>
            </a:r>
            <a:r>
              <a:rPr lang="zh-CN" altLang="en-US" sz="2000" b="0" i="0" dirty="0">
                <a:solidFill>
                  <a:srgbClr val="222222"/>
                </a:solidFill>
                <a:effectLst/>
                <a:latin typeface="system-ui"/>
              </a:rPr>
              <a:t>）。由此可见，未来大地震将在何处发生、可能有多大震级，很大程度上取决于板块边界断裂的几何形态和地下结构的时空变化特征。</a:t>
            </a:r>
            <a:endParaRPr lang="en-US" altLang="zh-CN" sz="2000" b="0" i="0" dirty="0">
              <a:solidFill>
                <a:srgbClr val="222222"/>
              </a:solidFill>
              <a:effectLst/>
              <a:latin typeface="system-ui"/>
            </a:endParaRPr>
          </a:p>
          <a:p>
            <a:pPr algn="just"/>
            <a:endParaRPr lang="zh-CN" altLang="en-US" sz="2000" b="0" i="0" dirty="0">
              <a:solidFill>
                <a:srgbClr val="222222"/>
              </a:solidFill>
              <a:effectLst/>
              <a:latin typeface="system-ui"/>
            </a:endParaRPr>
          </a:p>
          <a:p>
            <a:pPr algn="just"/>
            <a:r>
              <a:rPr lang="zh-CN" altLang="en-US" sz="2000" b="0" i="0" dirty="0">
                <a:solidFill>
                  <a:srgbClr val="222222"/>
                </a:solidFill>
                <a:effectLst/>
                <a:latin typeface="system-ui"/>
              </a:rPr>
              <a:t>关于</a:t>
            </a:r>
            <a:r>
              <a:rPr lang="en-US" altLang="zh-CN" sz="2000" b="0" i="0" dirty="0">
                <a:solidFill>
                  <a:srgbClr val="222222"/>
                </a:solidFill>
                <a:effectLst/>
                <a:latin typeface="system-ui"/>
              </a:rPr>
              <a:t>2023</a:t>
            </a:r>
            <a:r>
              <a:rPr lang="zh-CN" altLang="en-US" sz="2000" b="0" i="0" dirty="0">
                <a:solidFill>
                  <a:srgbClr val="222222"/>
                </a:solidFill>
                <a:effectLst/>
                <a:latin typeface="system-ui"/>
              </a:rPr>
              <a:t>年土耳其地震还有很多未解之谜，比如边界断裂的几何形态如何影响大地震的发生过程。从震后一天的余震活动情况来看，东安纳托利亚断裂的方向在</a:t>
            </a:r>
            <a:r>
              <a:rPr lang="en-US" altLang="zh-CN" sz="2000" b="0" i="0" dirty="0">
                <a:solidFill>
                  <a:srgbClr val="222222"/>
                </a:solidFill>
                <a:effectLst/>
                <a:latin typeface="system-ui"/>
              </a:rPr>
              <a:t>7.8</a:t>
            </a:r>
            <a:r>
              <a:rPr lang="zh-CN" altLang="en-US" sz="2000" b="0" i="0" dirty="0">
                <a:solidFill>
                  <a:srgbClr val="222222"/>
                </a:solidFill>
                <a:effectLst/>
                <a:latin typeface="system-ui"/>
              </a:rPr>
              <a:t>级地震的东西两侧可能发生突然偏转，震源区东侧以北可能存在近东西方向的不同分支，这些都是以前没有看到的现象。得益于全球地震台网观测精度和波形数据处理技术的不断提高，准确的地震资料分析将使我们看到更加清晰的震源区深部结构图像。</a:t>
            </a:r>
          </a:p>
        </p:txBody>
      </p:sp>
      <p:sp>
        <p:nvSpPr>
          <p:cNvPr id="4" name="文本框 3">
            <a:extLst>
              <a:ext uri="{FF2B5EF4-FFF2-40B4-BE49-F238E27FC236}">
                <a16:creationId xmlns:a16="http://schemas.microsoft.com/office/drawing/2014/main" id="{9B628036-95F3-6312-E179-5199E10300AA}"/>
              </a:ext>
            </a:extLst>
          </p:cNvPr>
          <p:cNvSpPr txBox="1"/>
          <p:nvPr/>
        </p:nvSpPr>
        <p:spPr>
          <a:xfrm>
            <a:off x="175758" y="5795045"/>
            <a:ext cx="6095234" cy="923330"/>
          </a:xfrm>
          <a:prstGeom prst="rect">
            <a:avLst/>
          </a:prstGeom>
          <a:noFill/>
        </p:spPr>
        <p:txBody>
          <a:bodyPr wrap="square">
            <a:spAutoFit/>
          </a:bodyPr>
          <a:lstStyle/>
          <a:p>
            <a:pPr algn="l"/>
            <a:r>
              <a:rPr lang="zh-CN" altLang="en-US" b="0" i="0" dirty="0">
                <a:solidFill>
                  <a:srgbClr val="222222"/>
                </a:solidFill>
                <a:effectLst/>
                <a:latin typeface="system-ui"/>
              </a:rPr>
              <a:t>土耳其“双震”发生在断裂带活动“空区”</a:t>
            </a:r>
          </a:p>
          <a:p>
            <a:pPr algn="l"/>
            <a:r>
              <a:rPr lang="zh-CN" altLang="en-US" b="0" i="0" dirty="0">
                <a:solidFill>
                  <a:srgbClr val="222222"/>
                </a:solidFill>
                <a:effectLst/>
                <a:latin typeface="system-ui"/>
              </a:rPr>
              <a:t>原创 詹慧丽 </a:t>
            </a:r>
            <a:r>
              <a:rPr lang="zh-CN" altLang="en-US" b="0" i="0" dirty="0">
                <a:effectLst/>
                <a:latin typeface="system-ui"/>
              </a:rPr>
              <a:t>白玲 等 </a:t>
            </a:r>
            <a:r>
              <a:rPr lang="zh-CN" altLang="en-US" b="0" i="0" u="none" strike="noStrike" dirty="0">
                <a:effectLst/>
                <a:latin typeface="system-ui"/>
              </a:rPr>
              <a:t>中科院之声</a:t>
            </a:r>
            <a:r>
              <a:rPr lang="zh-CN" altLang="en-US" b="0" i="0" dirty="0">
                <a:effectLst/>
                <a:latin typeface="system-ui"/>
              </a:rPr>
              <a:t> </a:t>
            </a:r>
            <a:r>
              <a:rPr lang="en-US" altLang="zh-CN" b="0" i="0" dirty="0">
                <a:effectLst/>
                <a:latin typeface="system-ui"/>
              </a:rPr>
              <a:t>2023-02-09 </a:t>
            </a:r>
            <a:r>
              <a:rPr lang="en-US" altLang="zh-CN" b="0" i="0" dirty="0">
                <a:solidFill>
                  <a:srgbClr val="222222"/>
                </a:solidFill>
                <a:effectLst/>
                <a:latin typeface="system-ui"/>
              </a:rPr>
              <a:t>11:30</a:t>
            </a:r>
          </a:p>
          <a:p>
            <a:pPr algn="l"/>
            <a:r>
              <a:rPr lang="en-US" altLang="zh-CN" b="0" i="0" dirty="0">
                <a:solidFill>
                  <a:srgbClr val="222222"/>
                </a:solidFill>
                <a:effectLst/>
                <a:latin typeface="system-ui"/>
              </a:rPr>
              <a:t>https://mp.weixin.qq.com/s/eZYn9uOTj0maUrh_Y7Ukww</a:t>
            </a:r>
          </a:p>
        </p:txBody>
      </p:sp>
      <p:pic>
        <p:nvPicPr>
          <p:cNvPr id="5" name="图片 4">
            <a:extLst>
              <a:ext uri="{FF2B5EF4-FFF2-40B4-BE49-F238E27FC236}">
                <a16:creationId xmlns:a16="http://schemas.microsoft.com/office/drawing/2014/main" id="{6182C30D-B24F-DEA0-D1B8-809E0E85D06B}"/>
              </a:ext>
            </a:extLst>
          </p:cNvPr>
          <p:cNvPicPr>
            <a:picLocks noChangeAspect="1"/>
          </p:cNvPicPr>
          <p:nvPr/>
        </p:nvPicPr>
        <p:blipFill>
          <a:blip r:embed="rId2"/>
          <a:stretch>
            <a:fillRect/>
          </a:stretch>
        </p:blipFill>
        <p:spPr>
          <a:xfrm>
            <a:off x="5972418" y="3813829"/>
            <a:ext cx="5920908" cy="2844811"/>
          </a:xfrm>
          <a:prstGeom prst="rect">
            <a:avLst/>
          </a:prstGeom>
        </p:spPr>
      </p:pic>
    </p:spTree>
    <p:extLst>
      <p:ext uri="{BB962C8B-B14F-4D97-AF65-F5344CB8AC3E}">
        <p14:creationId xmlns:p14="http://schemas.microsoft.com/office/powerpoint/2010/main" val="315833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nvPicPr>
        <p:blipFill>
          <a:blip r:embed="rId2"/>
          <a:stretch>
            <a:fillRect/>
          </a:stretch>
        </p:blipFill>
        <p:spPr>
          <a:xfrm>
            <a:off x="101600" y="101602"/>
            <a:ext cx="7191093" cy="5535644"/>
          </a:xfrm>
          <a:prstGeom prst="rect">
            <a:avLst/>
          </a:prstGeom>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3542" y="3540923"/>
            <a:ext cx="6700961" cy="3037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矩形 3"/>
          <p:cNvSpPr/>
          <p:nvPr/>
        </p:nvSpPr>
        <p:spPr>
          <a:xfrm>
            <a:off x="43740" y="5541236"/>
            <a:ext cx="3403496" cy="461665"/>
          </a:xfrm>
          <a:prstGeom prst="rect">
            <a:avLst/>
          </a:prstGeom>
        </p:spPr>
        <p:txBody>
          <a:bodyPr wrap="none">
            <a:spAutoFit/>
          </a:bodyPr>
          <a:lstStyle/>
          <a:p>
            <a:r>
              <a:rPr lang="en-US" altLang="zh-CN" sz="2400" dirty="0">
                <a:cs typeface="Times New Roman" panose="02020603050405020304" pitchFamily="18" charset="0"/>
              </a:rPr>
              <a:t>(Godin and Harris, 2014)</a:t>
            </a:r>
            <a:endParaRPr lang="zh-CN" altLang="en-US" sz="2400" dirty="0">
              <a:cs typeface="Times New Roman" panose="02020603050405020304" pitchFamily="18" charset="0"/>
            </a:endParaRPr>
          </a:p>
        </p:txBody>
      </p:sp>
      <p:sp>
        <p:nvSpPr>
          <p:cNvPr id="6" name="TextBox 5"/>
          <p:cNvSpPr txBox="1"/>
          <p:nvPr/>
        </p:nvSpPr>
        <p:spPr>
          <a:xfrm>
            <a:off x="7344139" y="675888"/>
            <a:ext cx="4512501" cy="2062103"/>
          </a:xfrm>
          <a:prstGeom prst="rect">
            <a:avLst/>
          </a:prstGeom>
          <a:noFill/>
        </p:spPr>
        <p:txBody>
          <a:bodyPr wrap="square" rtlCol="0">
            <a:spAutoFit/>
          </a:bodyPr>
          <a:lstStyle/>
          <a:p>
            <a:pPr algn="ctr"/>
            <a:r>
              <a:rPr lang="en-US" altLang="zh-CN" sz="3200" b="1" dirty="0">
                <a:latin typeface="Times New Roman" panose="02020603050405020304" pitchFamily="18" charset="0"/>
                <a:cs typeface="Times New Roman" panose="02020603050405020304" pitchFamily="18" charset="0"/>
              </a:rPr>
              <a:t>Correlation with Indian basement ridges and megathrust earthquakes</a:t>
            </a:r>
            <a:endParaRPr lang="en-GB" altLang="zh-CN" sz="3200" b="1" dirty="0">
              <a:latin typeface="Times New Roman" panose="02020603050405020304" pitchFamily="18" charset="0"/>
              <a:cs typeface="Times New Roman" panose="02020603050405020304" pitchFamily="18" charset="0"/>
            </a:endParaRPr>
          </a:p>
          <a:p>
            <a:pPr algn="ctr"/>
            <a:r>
              <a:rPr lang="en-GB" altLang="zh-CN" sz="2800" dirty="0">
                <a:latin typeface="Times New Roman" panose="02020603050405020304" pitchFamily="18" charset="0"/>
                <a:cs typeface="Times New Roman" panose="02020603050405020304" pitchFamily="18" charset="0"/>
              </a:rPr>
              <a:t>(Li and Song, 2018)</a:t>
            </a:r>
            <a:endParaRPr lang="zh-CN" alt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3417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8C255A6-A9F3-420F-890D-5CC73DFA5104}"/>
              </a:ext>
            </a:extLst>
          </p:cNvPr>
          <p:cNvPicPr>
            <a:picLocks noChangeAspect="1"/>
          </p:cNvPicPr>
          <p:nvPr/>
        </p:nvPicPr>
        <p:blipFill>
          <a:blip r:embed="rId2"/>
          <a:stretch>
            <a:fillRect/>
          </a:stretch>
        </p:blipFill>
        <p:spPr>
          <a:xfrm>
            <a:off x="101601" y="279400"/>
            <a:ext cx="5149049" cy="3429000"/>
          </a:xfrm>
          <a:prstGeom prst="rect">
            <a:avLst/>
          </a:prstGeom>
        </p:spPr>
      </p:pic>
      <p:pic>
        <p:nvPicPr>
          <p:cNvPr id="6" name="图片 5">
            <a:extLst>
              <a:ext uri="{FF2B5EF4-FFF2-40B4-BE49-F238E27FC236}">
                <a16:creationId xmlns:a16="http://schemas.microsoft.com/office/drawing/2014/main" id="{651856E3-3AAC-49F8-918E-5A3328610C9D}"/>
              </a:ext>
            </a:extLst>
          </p:cNvPr>
          <p:cNvPicPr>
            <a:picLocks noChangeAspect="1"/>
          </p:cNvPicPr>
          <p:nvPr/>
        </p:nvPicPr>
        <p:blipFill>
          <a:blip r:embed="rId3"/>
          <a:stretch>
            <a:fillRect/>
          </a:stretch>
        </p:blipFill>
        <p:spPr>
          <a:xfrm>
            <a:off x="5689601" y="177800"/>
            <a:ext cx="6175708" cy="4272464"/>
          </a:xfrm>
          <a:prstGeom prst="rect">
            <a:avLst/>
          </a:prstGeom>
        </p:spPr>
      </p:pic>
      <p:sp>
        <p:nvSpPr>
          <p:cNvPr id="9" name="矩形 8">
            <a:extLst>
              <a:ext uri="{FF2B5EF4-FFF2-40B4-BE49-F238E27FC236}">
                <a16:creationId xmlns:a16="http://schemas.microsoft.com/office/drawing/2014/main" id="{8F0EBDE5-2998-4BD8-B7DD-308BE03D38B1}"/>
              </a:ext>
            </a:extLst>
          </p:cNvPr>
          <p:cNvSpPr/>
          <p:nvPr/>
        </p:nvSpPr>
        <p:spPr>
          <a:xfrm>
            <a:off x="5559433" y="4546601"/>
            <a:ext cx="6372065" cy="1754135"/>
          </a:xfrm>
          <a:prstGeom prst="rect">
            <a:avLst/>
          </a:prstGeom>
        </p:spPr>
        <p:txBody>
          <a:bodyPr wrap="none">
            <a:spAutoFit/>
          </a:bodyPr>
          <a:lstStyle/>
          <a:p>
            <a:r>
              <a:rPr lang="en-US" altLang="zh-CN" sz="2400" dirty="0">
                <a:latin typeface="Calibri" panose="020F0502020204030204" pitchFamily="34" charset="0"/>
                <a:cs typeface="Calibri" panose="020F0502020204030204" pitchFamily="34" charset="0"/>
              </a:rPr>
              <a:t>Dal </a:t>
            </a:r>
            <a:r>
              <a:rPr lang="en-US" altLang="zh-CN" sz="2400" dirty="0" err="1">
                <a:latin typeface="Calibri" panose="020F0502020204030204" pitchFamily="34" charset="0"/>
                <a:cs typeface="Calibri" panose="020F0502020204030204" pitchFamily="34" charset="0"/>
              </a:rPr>
              <a:t>Zilio</a:t>
            </a:r>
            <a:r>
              <a:rPr lang="en-US" altLang="zh-CN" sz="2400" dirty="0">
                <a:latin typeface="Calibri" panose="020F0502020204030204" pitchFamily="34" charset="0"/>
                <a:cs typeface="Calibri" panose="020F0502020204030204" pitchFamily="34" charset="0"/>
              </a:rPr>
              <a:t> et al., 2020 (</a:t>
            </a:r>
            <a:r>
              <a:rPr lang="en-US" altLang="zh-CN" sz="2133" dirty="0" err="1">
                <a:latin typeface="Calibri" panose="020F0502020204030204" pitchFamily="34" charset="0"/>
                <a:cs typeface="Calibri" panose="020F0502020204030204" pitchFamily="34" charset="0"/>
              </a:rPr>
              <a:t>GPS+leveling</a:t>
            </a:r>
            <a:r>
              <a:rPr lang="en-US" altLang="zh-CN" sz="2400" dirty="0">
                <a:latin typeface="Calibri" panose="020F0502020204030204" pitchFamily="34" charset="0"/>
                <a:cs typeface="Calibri" panose="020F0502020204030204" pitchFamily="34" charset="0"/>
              </a:rPr>
              <a:t>):</a:t>
            </a:r>
          </a:p>
          <a:p>
            <a:pPr>
              <a:spcBef>
                <a:spcPts val="800"/>
              </a:spcBef>
            </a:pPr>
            <a:r>
              <a:rPr lang="en-US" altLang="zh-CN" sz="2133" dirty="0">
                <a:latin typeface="STIXTwoText"/>
              </a:rPr>
              <a:t>- 4 large, highly coupled patches separated by 3 low</a:t>
            </a:r>
          </a:p>
          <a:p>
            <a:pPr>
              <a:spcBef>
                <a:spcPts val="800"/>
              </a:spcBef>
            </a:pPr>
            <a:r>
              <a:rPr lang="en-US" altLang="zh-CN" sz="2133" dirty="0">
                <a:latin typeface="STIXTwoText"/>
              </a:rPr>
              <a:t>- Locked patches overlap with historical rupture areas</a:t>
            </a:r>
          </a:p>
          <a:p>
            <a:pPr>
              <a:spcBef>
                <a:spcPts val="800"/>
              </a:spcBef>
            </a:pPr>
            <a:r>
              <a:rPr lang="en-US" altLang="zh-CN" sz="2133" dirty="0">
                <a:latin typeface="STIXTwoText"/>
              </a:rPr>
              <a:t>- Segmentation of MHT imposed by inherited structures</a:t>
            </a:r>
          </a:p>
        </p:txBody>
      </p:sp>
      <p:sp>
        <p:nvSpPr>
          <p:cNvPr id="13" name="文本框 12">
            <a:extLst>
              <a:ext uri="{FF2B5EF4-FFF2-40B4-BE49-F238E27FC236}">
                <a16:creationId xmlns:a16="http://schemas.microsoft.com/office/drawing/2014/main" id="{2269CEDB-1B81-4D91-AFF1-953CA7D781C3}"/>
              </a:ext>
            </a:extLst>
          </p:cNvPr>
          <p:cNvSpPr txBox="1"/>
          <p:nvPr/>
        </p:nvSpPr>
        <p:spPr>
          <a:xfrm>
            <a:off x="410786" y="3923844"/>
            <a:ext cx="4623897" cy="2267287"/>
          </a:xfrm>
          <a:prstGeom prst="rect">
            <a:avLst/>
          </a:prstGeom>
          <a:solidFill>
            <a:schemeClr val="bg1"/>
          </a:solidFill>
          <a:ln>
            <a:solidFill>
              <a:schemeClr val="tx1"/>
            </a:solidFill>
          </a:ln>
        </p:spPr>
        <p:txBody>
          <a:bodyPr wrap="square">
            <a:spAutoFit/>
          </a:bodyPr>
          <a:lstStyle/>
          <a:p>
            <a:r>
              <a:rPr lang="zh-CN" altLang="en-US" sz="1600" dirty="0"/>
              <a:t>Interseismic coupling</a:t>
            </a:r>
            <a:r>
              <a:rPr lang="en-GB" altLang="zh-CN" sz="1600" dirty="0"/>
              <a:t>: </a:t>
            </a:r>
            <a:r>
              <a:rPr lang="zh-CN" altLang="en-US" sz="1600" dirty="0"/>
              <a:t>the ratio of interseismic deficit of slip rate to long-term slip rate (1 if the fault is fully locked and 0 if it is creeping at long-term slip rate)</a:t>
            </a:r>
            <a:r>
              <a:rPr lang="en-GB" altLang="zh-CN" sz="1600" dirty="0"/>
              <a:t>.</a:t>
            </a:r>
          </a:p>
          <a:p>
            <a:pPr>
              <a:spcBef>
                <a:spcPts val="1600"/>
              </a:spcBef>
            </a:pPr>
            <a:r>
              <a:rPr lang="en-GB" altLang="zh-CN" sz="1600" dirty="0"/>
              <a:t>P</a:t>
            </a:r>
            <a:r>
              <a:rPr lang="zh-CN" altLang="en-US" sz="1600" dirty="0"/>
              <a:t>attern of interseismic coupling can reveal locked patches where future earthquakes might occur, or aseismic barriers that can arrest earthquake ruptures</a:t>
            </a:r>
            <a:r>
              <a:rPr lang="en-GB" altLang="zh-CN" sz="1600" dirty="0"/>
              <a:t>.</a:t>
            </a:r>
            <a:endParaRPr lang="zh-CN" altLang="en-US" sz="1600" dirty="0"/>
          </a:p>
        </p:txBody>
      </p:sp>
      <p:pic>
        <p:nvPicPr>
          <p:cNvPr id="8" name="图片 7">
            <a:extLst>
              <a:ext uri="{FF2B5EF4-FFF2-40B4-BE49-F238E27FC236}">
                <a16:creationId xmlns:a16="http://schemas.microsoft.com/office/drawing/2014/main" id="{08A8EDB2-0B72-4ACE-BEA1-3E99407FEA73}"/>
              </a:ext>
            </a:extLst>
          </p:cNvPr>
          <p:cNvPicPr>
            <a:picLocks noChangeAspect="1"/>
          </p:cNvPicPr>
          <p:nvPr/>
        </p:nvPicPr>
        <p:blipFill>
          <a:blip r:embed="rId4"/>
          <a:stretch>
            <a:fillRect/>
          </a:stretch>
        </p:blipFill>
        <p:spPr>
          <a:xfrm>
            <a:off x="328922" y="3835401"/>
            <a:ext cx="5060263" cy="2724172"/>
          </a:xfrm>
          <a:prstGeom prst="rect">
            <a:avLst/>
          </a:prstGeom>
        </p:spPr>
      </p:pic>
    </p:spTree>
    <p:extLst>
      <p:ext uri="{BB962C8B-B14F-4D97-AF65-F5344CB8AC3E}">
        <p14:creationId xmlns:p14="http://schemas.microsoft.com/office/powerpoint/2010/main" val="368884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277DCB0-6557-4500-873C-EC4AC03592DB}"/>
              </a:ext>
            </a:extLst>
          </p:cNvPr>
          <p:cNvPicPr>
            <a:picLocks noChangeAspect="1"/>
          </p:cNvPicPr>
          <p:nvPr/>
        </p:nvPicPr>
        <p:blipFill rotWithShape="1">
          <a:blip r:embed="rId2"/>
          <a:srcRect t="413" r="235"/>
          <a:stretch/>
        </p:blipFill>
        <p:spPr>
          <a:xfrm>
            <a:off x="588256" y="203201"/>
            <a:ext cx="7844545" cy="6124881"/>
          </a:xfrm>
          <a:prstGeom prst="rect">
            <a:avLst/>
          </a:prstGeom>
        </p:spPr>
      </p:pic>
      <p:sp>
        <p:nvSpPr>
          <p:cNvPr id="6" name="矩形 5">
            <a:extLst>
              <a:ext uri="{FF2B5EF4-FFF2-40B4-BE49-F238E27FC236}">
                <a16:creationId xmlns:a16="http://schemas.microsoft.com/office/drawing/2014/main" id="{A6D01B05-F917-4899-BC31-C9DF54204997}"/>
              </a:ext>
            </a:extLst>
          </p:cNvPr>
          <p:cNvSpPr/>
          <p:nvPr/>
        </p:nvSpPr>
        <p:spPr>
          <a:xfrm>
            <a:off x="42501" y="5411706"/>
            <a:ext cx="3650108" cy="1379545"/>
          </a:xfrm>
          <a:prstGeom prst="rect">
            <a:avLst/>
          </a:prstGeom>
        </p:spPr>
        <p:txBody>
          <a:bodyPr wrap="square">
            <a:spAutoFit/>
          </a:bodyPr>
          <a:lstStyle/>
          <a:p>
            <a:pPr>
              <a:lnSpc>
                <a:spcPct val="120000"/>
              </a:lnSpc>
              <a:spcAft>
                <a:spcPts val="800"/>
              </a:spcAft>
            </a:pPr>
            <a:r>
              <a:rPr lang="zh-CN" altLang="en-US" sz="2400" b="1" dirty="0">
                <a:latin typeface="Times New Roman" pitchFamily="18" charset="0"/>
                <a:ea typeface="楷体" pitchFamily="49" charset="-122"/>
                <a:cs typeface="Times New Roman" pitchFamily="18" charset="0"/>
              </a:rPr>
              <a:t>三维</a:t>
            </a:r>
            <a:r>
              <a:rPr lang="en-US" altLang="zh-CN" sz="2400" b="1" dirty="0">
                <a:latin typeface="Times New Roman" pitchFamily="18" charset="0"/>
                <a:ea typeface="楷体" pitchFamily="49" charset="-122"/>
                <a:cs typeface="Times New Roman" pitchFamily="18" charset="0"/>
              </a:rPr>
              <a:t>S</a:t>
            </a:r>
            <a:r>
              <a:rPr lang="zh-CN" altLang="en-US" sz="2400" b="1" dirty="0">
                <a:latin typeface="Times New Roman" pitchFamily="18" charset="0"/>
                <a:ea typeface="楷体" pitchFamily="49" charset="-122"/>
                <a:cs typeface="Times New Roman" pitchFamily="18" charset="0"/>
              </a:rPr>
              <a:t>波速度模型</a:t>
            </a:r>
            <a:r>
              <a:rPr lang="en-US" altLang="zh-CN" sz="2400" b="1" dirty="0">
                <a:latin typeface="Times New Roman" pitchFamily="18" charset="0"/>
                <a:ea typeface="楷体" pitchFamily="49" charset="-122"/>
                <a:cs typeface="Times New Roman" pitchFamily="18" charset="0"/>
              </a:rPr>
              <a:t>(Liu et al., 2018)</a:t>
            </a:r>
            <a:r>
              <a:rPr lang="zh-CN" altLang="en-US" sz="2400" b="1" dirty="0">
                <a:latin typeface="Times New Roman" pitchFamily="18" charset="0"/>
                <a:ea typeface="楷体" pitchFamily="49" charset="-122"/>
                <a:cs typeface="Times New Roman" pitchFamily="18" charset="0"/>
              </a:rPr>
              <a:t>与地震重定位结果分布</a:t>
            </a:r>
            <a:r>
              <a:rPr lang="en-US" altLang="zh-CN" sz="2400" b="1" dirty="0">
                <a:latin typeface="Times New Roman" pitchFamily="18" charset="0"/>
                <a:ea typeface="楷体" pitchFamily="49" charset="-122"/>
                <a:cs typeface="Times New Roman" pitchFamily="18" charset="0"/>
              </a:rPr>
              <a:t>(Huang et al., 2020)</a:t>
            </a:r>
          </a:p>
        </p:txBody>
      </p:sp>
      <p:sp>
        <p:nvSpPr>
          <p:cNvPr id="8" name="文本框 7">
            <a:extLst>
              <a:ext uri="{FF2B5EF4-FFF2-40B4-BE49-F238E27FC236}">
                <a16:creationId xmlns:a16="http://schemas.microsoft.com/office/drawing/2014/main" id="{7EA6D7ED-7BB5-40EA-944F-B716EED2912F}"/>
              </a:ext>
            </a:extLst>
          </p:cNvPr>
          <p:cNvSpPr txBox="1"/>
          <p:nvPr/>
        </p:nvSpPr>
        <p:spPr>
          <a:xfrm>
            <a:off x="8659664" y="4036280"/>
            <a:ext cx="3024336" cy="2511970"/>
          </a:xfrm>
          <a:prstGeom prst="rect">
            <a:avLst/>
          </a:prstGeom>
        </p:spPr>
        <p:txBody>
          <a:bodyPr wrap="square">
            <a:spAutoFit/>
          </a:bodyPr>
          <a:lstStyle>
            <a:defPPr>
              <a:defRPr lang="zh-CN"/>
            </a:defPPr>
            <a:lvl1pPr>
              <a:lnSpc>
                <a:spcPct val="120000"/>
              </a:lnSpc>
              <a:spcAft>
                <a:spcPts val="600"/>
              </a:spcAft>
              <a:defRPr sz="2000">
                <a:latin typeface="Times New Roman" pitchFamily="18" charset="0"/>
                <a:ea typeface="楷体" pitchFamily="49" charset="-122"/>
                <a:cs typeface="Times New Roman" pitchFamily="18" charset="0"/>
              </a:defRPr>
            </a:lvl1pPr>
          </a:lstStyle>
          <a:p>
            <a:pPr>
              <a:spcAft>
                <a:spcPts val="0"/>
              </a:spcAft>
            </a:pPr>
            <a:r>
              <a:rPr lang="zh-CN" altLang="en-US" sz="2667" dirty="0"/>
              <a:t>“推测熔融体的加温作用是导致空段内极低的地震活动性的主要原因。”</a:t>
            </a:r>
            <a:endParaRPr lang="en-GB" altLang="zh-CN" sz="2667" dirty="0"/>
          </a:p>
          <a:p>
            <a:pPr>
              <a:spcAft>
                <a:spcPts val="0"/>
              </a:spcAft>
            </a:pPr>
            <a:r>
              <a:rPr lang="en-US" altLang="zh-CN" sz="2667" dirty="0"/>
              <a:t>(Liu et al., 2018)</a:t>
            </a:r>
            <a:endParaRPr lang="zh-CN" altLang="en-US" sz="2667" dirty="0"/>
          </a:p>
        </p:txBody>
      </p:sp>
      <p:pic>
        <p:nvPicPr>
          <p:cNvPr id="10" name="图片 9">
            <a:extLst>
              <a:ext uri="{FF2B5EF4-FFF2-40B4-BE49-F238E27FC236}">
                <a16:creationId xmlns:a16="http://schemas.microsoft.com/office/drawing/2014/main" id="{A0EFC9A9-8B9A-471F-B3A3-9AF12C3F45E8}"/>
              </a:ext>
            </a:extLst>
          </p:cNvPr>
          <p:cNvPicPr>
            <a:picLocks noChangeAspect="1"/>
          </p:cNvPicPr>
          <p:nvPr/>
        </p:nvPicPr>
        <p:blipFill>
          <a:blip r:embed="rId3"/>
          <a:stretch>
            <a:fillRect/>
          </a:stretch>
        </p:blipFill>
        <p:spPr>
          <a:xfrm>
            <a:off x="8432800" y="279401"/>
            <a:ext cx="3456384" cy="3518764"/>
          </a:xfrm>
          <a:prstGeom prst="rect">
            <a:avLst/>
          </a:prstGeom>
        </p:spPr>
      </p:pic>
      <p:sp>
        <p:nvSpPr>
          <p:cNvPr id="12" name="文本框 11">
            <a:extLst>
              <a:ext uri="{FF2B5EF4-FFF2-40B4-BE49-F238E27FC236}">
                <a16:creationId xmlns:a16="http://schemas.microsoft.com/office/drawing/2014/main" id="{949EB8D8-7FCB-464D-8015-2A6E229568CA}"/>
              </a:ext>
            </a:extLst>
          </p:cNvPr>
          <p:cNvSpPr txBox="1"/>
          <p:nvPr/>
        </p:nvSpPr>
        <p:spPr>
          <a:xfrm>
            <a:off x="60032" y="71581"/>
            <a:ext cx="4715168" cy="584775"/>
          </a:xfrm>
          <a:prstGeom prst="rect">
            <a:avLst/>
          </a:prstGeom>
          <a:noFill/>
        </p:spPr>
        <p:txBody>
          <a:bodyPr wrap="square">
            <a:spAutoFit/>
          </a:bodyPr>
          <a:lstStyle/>
          <a:p>
            <a:r>
              <a:rPr lang="zh-CN" altLang="en-US" sz="3200" b="1" dirty="0">
                <a:latin typeface="黑体" panose="02010609060101010101" pitchFamily="49" charset="-122"/>
                <a:ea typeface="黑体" panose="02010609060101010101" pitchFamily="49" charset="-122"/>
                <a:cs typeface="Times New Roman" pitchFamily="18" charset="0"/>
              </a:rPr>
              <a:t>其他组在龙门山的研究</a:t>
            </a:r>
            <a:endParaRPr lang="zh-CN" altLang="en-US" sz="32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91872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C1808A9A-1879-6307-3E42-69B82BCE3CD8}"/>
              </a:ext>
            </a:extLst>
          </p:cNvPr>
          <p:cNvSpPr txBox="1"/>
          <p:nvPr/>
        </p:nvSpPr>
        <p:spPr>
          <a:xfrm>
            <a:off x="148187" y="177209"/>
            <a:ext cx="1607093" cy="861774"/>
          </a:xfrm>
          <a:prstGeom prst="rect">
            <a:avLst/>
          </a:prstGeom>
          <a:noFill/>
        </p:spPr>
        <p:txBody>
          <a:bodyPr wrap="square">
            <a:spAutoFit/>
          </a:bodyPr>
          <a:lstStyle/>
          <a:p>
            <a:r>
              <a:rPr lang="zh-CN" altLang="en-US" sz="5000" dirty="0"/>
              <a:t>触发</a:t>
            </a:r>
            <a:endParaRPr lang="en-US" altLang="zh-CN" sz="5000" dirty="0"/>
          </a:p>
        </p:txBody>
      </p:sp>
      <p:sp>
        <p:nvSpPr>
          <p:cNvPr id="11" name="文本框 10">
            <a:extLst>
              <a:ext uri="{FF2B5EF4-FFF2-40B4-BE49-F238E27FC236}">
                <a16:creationId xmlns:a16="http://schemas.microsoft.com/office/drawing/2014/main" id="{A838E65B-9EAE-0721-5BB7-AC3EFFACCFEC}"/>
              </a:ext>
            </a:extLst>
          </p:cNvPr>
          <p:cNvSpPr txBox="1"/>
          <p:nvPr/>
        </p:nvSpPr>
        <p:spPr>
          <a:xfrm>
            <a:off x="399763" y="1364708"/>
            <a:ext cx="4783369" cy="1384995"/>
          </a:xfrm>
          <a:prstGeom prst="rect">
            <a:avLst/>
          </a:prstGeom>
          <a:noFill/>
        </p:spPr>
        <p:txBody>
          <a:bodyPr wrap="square" rtlCol="0">
            <a:spAutoFit/>
          </a:bodyPr>
          <a:lstStyle/>
          <a:p>
            <a:r>
              <a:rPr lang="zh-CN" altLang="en-US" sz="2800" dirty="0"/>
              <a:t>触发地震（</a:t>
            </a:r>
            <a:r>
              <a:rPr lang="en-US" altLang="zh-CN" sz="2800" dirty="0"/>
              <a:t>triggered EQ</a:t>
            </a:r>
            <a:r>
              <a:rPr lang="zh-CN" altLang="en-US" sz="2800" dirty="0"/>
              <a:t>）</a:t>
            </a:r>
            <a:endParaRPr lang="en-US" altLang="zh-CN" sz="2800" dirty="0"/>
          </a:p>
          <a:p>
            <a:r>
              <a:rPr lang="en-US" altLang="zh-CN" sz="2800" dirty="0"/>
              <a:t>      vs.</a:t>
            </a:r>
          </a:p>
          <a:p>
            <a:r>
              <a:rPr lang="zh-CN" altLang="en-US" sz="2800" dirty="0"/>
              <a:t>诱发地震（</a:t>
            </a:r>
            <a:r>
              <a:rPr lang="en-US" altLang="zh-CN" sz="2800" dirty="0"/>
              <a:t>induced EQ</a:t>
            </a:r>
            <a:r>
              <a:rPr lang="zh-CN" altLang="en-US" sz="2800" dirty="0"/>
              <a:t>）？</a:t>
            </a:r>
          </a:p>
        </p:txBody>
      </p:sp>
      <p:pic>
        <p:nvPicPr>
          <p:cNvPr id="4" name="图片 3">
            <a:extLst>
              <a:ext uri="{FF2B5EF4-FFF2-40B4-BE49-F238E27FC236}">
                <a16:creationId xmlns:a16="http://schemas.microsoft.com/office/drawing/2014/main" id="{1F89B31E-1E96-9755-CF5D-7E8B81CE4915}"/>
              </a:ext>
            </a:extLst>
          </p:cNvPr>
          <p:cNvPicPr>
            <a:picLocks noChangeAspect="1"/>
          </p:cNvPicPr>
          <p:nvPr/>
        </p:nvPicPr>
        <p:blipFill>
          <a:blip r:embed="rId2"/>
          <a:stretch>
            <a:fillRect/>
          </a:stretch>
        </p:blipFill>
        <p:spPr>
          <a:xfrm>
            <a:off x="6352537" y="727154"/>
            <a:ext cx="5611901" cy="5403691"/>
          </a:xfrm>
          <a:prstGeom prst="rect">
            <a:avLst/>
          </a:prstGeom>
        </p:spPr>
      </p:pic>
      <p:pic>
        <p:nvPicPr>
          <p:cNvPr id="8" name="图片 7">
            <a:extLst>
              <a:ext uri="{FF2B5EF4-FFF2-40B4-BE49-F238E27FC236}">
                <a16:creationId xmlns:a16="http://schemas.microsoft.com/office/drawing/2014/main" id="{00922640-EEDE-5285-FD99-84D77ED33347}"/>
              </a:ext>
            </a:extLst>
          </p:cNvPr>
          <p:cNvPicPr>
            <a:picLocks noChangeAspect="1"/>
          </p:cNvPicPr>
          <p:nvPr/>
        </p:nvPicPr>
        <p:blipFill>
          <a:blip r:embed="rId3"/>
          <a:stretch>
            <a:fillRect/>
          </a:stretch>
        </p:blipFill>
        <p:spPr>
          <a:xfrm>
            <a:off x="227562" y="3611936"/>
            <a:ext cx="5971059" cy="2435497"/>
          </a:xfrm>
          <a:prstGeom prst="rect">
            <a:avLst/>
          </a:prstGeom>
        </p:spPr>
      </p:pic>
    </p:spTree>
    <p:extLst>
      <p:ext uri="{BB962C8B-B14F-4D97-AF65-F5344CB8AC3E}">
        <p14:creationId xmlns:p14="http://schemas.microsoft.com/office/powerpoint/2010/main" val="3081992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A33D6A9-2A33-2505-A209-B092393893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841" y="767606"/>
            <a:ext cx="5889364" cy="2954324"/>
          </a:xfrm>
          <a:prstGeom prst="rect">
            <a:avLst/>
          </a:prstGeom>
          <a:ln>
            <a:solidFill>
              <a:schemeClr val="tx1"/>
            </a:solidFill>
          </a:ln>
        </p:spPr>
      </p:pic>
      <p:pic>
        <p:nvPicPr>
          <p:cNvPr id="5" name="图片 4">
            <a:extLst>
              <a:ext uri="{FF2B5EF4-FFF2-40B4-BE49-F238E27FC236}">
                <a16:creationId xmlns:a16="http://schemas.microsoft.com/office/drawing/2014/main" id="{1F063701-6B37-7878-8A05-C225C9C7B9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2946" y="578966"/>
            <a:ext cx="5845972" cy="5109613"/>
          </a:xfrm>
          <a:prstGeom prst="rect">
            <a:avLst/>
          </a:prstGeom>
        </p:spPr>
      </p:pic>
      <p:sp>
        <p:nvSpPr>
          <p:cNvPr id="7" name="文本框 6">
            <a:extLst>
              <a:ext uri="{FF2B5EF4-FFF2-40B4-BE49-F238E27FC236}">
                <a16:creationId xmlns:a16="http://schemas.microsoft.com/office/drawing/2014/main" id="{FD9B88AD-D8AA-1CF5-D707-9E5422B03945}"/>
              </a:ext>
            </a:extLst>
          </p:cNvPr>
          <p:cNvSpPr txBox="1"/>
          <p:nvPr/>
        </p:nvSpPr>
        <p:spPr>
          <a:xfrm>
            <a:off x="6176795" y="5846239"/>
            <a:ext cx="6095234" cy="369332"/>
          </a:xfrm>
          <a:prstGeom prst="rect">
            <a:avLst/>
          </a:prstGeom>
          <a:noFill/>
        </p:spPr>
        <p:txBody>
          <a:bodyPr wrap="square">
            <a:spAutoFit/>
          </a:bodyPr>
          <a:lstStyle/>
          <a:p>
            <a:r>
              <a:rPr lang="zh-CN" altLang="en-US" b="0" i="0" dirty="0">
                <a:solidFill>
                  <a:srgbClr val="222222"/>
                </a:solidFill>
                <a:effectLst/>
                <a:latin typeface="宋体" panose="02010600030101010101" pitchFamily="2" charset="-122"/>
                <a:ea typeface="宋体" panose="02010600030101010101" pitchFamily="2" charset="-122"/>
              </a:rPr>
              <a:t>图</a:t>
            </a:r>
            <a:r>
              <a:rPr lang="en-US" altLang="zh-CN" b="0" i="0" dirty="0">
                <a:solidFill>
                  <a:srgbClr val="222222"/>
                </a:solidFill>
                <a:effectLst/>
                <a:latin typeface="Times New Roman" panose="02020603050405020304" pitchFamily="18" charset="0"/>
              </a:rPr>
              <a:t>13  </a:t>
            </a:r>
            <a:r>
              <a:rPr lang="zh-CN" altLang="en-US" b="0" i="0" dirty="0">
                <a:solidFill>
                  <a:srgbClr val="222222"/>
                </a:solidFill>
                <a:effectLst/>
                <a:latin typeface="宋体" panose="02010600030101010101" pitchFamily="2" charset="-122"/>
                <a:ea typeface="宋体" panose="02010600030101010101" pitchFamily="2" charset="-122"/>
              </a:rPr>
              <a:t>土耳其</a:t>
            </a:r>
            <a:r>
              <a:rPr lang="en-US" altLang="zh-CN" b="0" i="0" dirty="0">
                <a:solidFill>
                  <a:srgbClr val="222222"/>
                </a:solidFill>
                <a:effectLst/>
                <a:latin typeface="Times New Roman" panose="02020603050405020304" pitchFamily="18" charset="0"/>
              </a:rPr>
              <a:t>7.8</a:t>
            </a:r>
            <a:r>
              <a:rPr lang="zh-CN" altLang="en-US" b="0" i="0" dirty="0">
                <a:solidFill>
                  <a:srgbClr val="222222"/>
                </a:solidFill>
                <a:effectLst/>
                <a:latin typeface="宋体" panose="02010600030101010101" pitchFamily="2" charset="-122"/>
                <a:ea typeface="宋体" panose="02010600030101010101" pitchFamily="2" charset="-122"/>
              </a:rPr>
              <a:t>级地震在</a:t>
            </a:r>
            <a:r>
              <a:rPr lang="en-US" altLang="zh-CN" b="0" i="0" dirty="0">
                <a:solidFill>
                  <a:srgbClr val="222222"/>
                </a:solidFill>
                <a:effectLst/>
                <a:latin typeface="Times New Roman" panose="02020603050405020304" pitchFamily="18" charset="0"/>
              </a:rPr>
              <a:t>7.6</a:t>
            </a:r>
            <a:r>
              <a:rPr lang="zh-CN" altLang="en-US" b="0" i="0" dirty="0">
                <a:solidFill>
                  <a:srgbClr val="222222"/>
                </a:solidFill>
                <a:effectLst/>
                <a:latin typeface="宋体" panose="02010600030101010101" pitchFamily="2" charset="-122"/>
                <a:ea typeface="宋体" panose="02010600030101010101" pitchFamily="2" charset="-122"/>
              </a:rPr>
              <a:t>级地震节面上的库伦破裂应力</a:t>
            </a:r>
            <a:endParaRPr lang="zh-CN" altLang="en-US" dirty="0"/>
          </a:p>
        </p:txBody>
      </p:sp>
      <p:sp>
        <p:nvSpPr>
          <p:cNvPr id="9" name="文本框 8">
            <a:extLst>
              <a:ext uri="{FF2B5EF4-FFF2-40B4-BE49-F238E27FC236}">
                <a16:creationId xmlns:a16="http://schemas.microsoft.com/office/drawing/2014/main" id="{C344CFBA-BBA8-24E5-9001-F3806DFC348E}"/>
              </a:ext>
            </a:extLst>
          </p:cNvPr>
          <p:cNvSpPr txBox="1"/>
          <p:nvPr/>
        </p:nvSpPr>
        <p:spPr>
          <a:xfrm>
            <a:off x="200080" y="5015242"/>
            <a:ext cx="6136588" cy="1200329"/>
          </a:xfrm>
          <a:prstGeom prst="rect">
            <a:avLst/>
          </a:prstGeom>
          <a:noFill/>
        </p:spPr>
        <p:txBody>
          <a:bodyPr wrap="square">
            <a:spAutoFit/>
          </a:bodyPr>
          <a:lstStyle/>
          <a:p>
            <a:r>
              <a:rPr lang="en-US" altLang="zh-CN" dirty="0"/>
              <a:t>2023</a:t>
            </a:r>
            <a:r>
              <a:rPr lang="zh-CN" altLang="en-US" dirty="0"/>
              <a:t>年</a:t>
            </a:r>
            <a:r>
              <a:rPr lang="en-US" altLang="zh-CN" dirty="0"/>
              <a:t>2</a:t>
            </a:r>
            <a:r>
              <a:rPr lang="zh-CN" altLang="en-US" dirty="0"/>
              <a:t>月</a:t>
            </a:r>
            <a:r>
              <a:rPr lang="en-US" altLang="zh-CN" dirty="0"/>
              <a:t>6</a:t>
            </a:r>
            <a:r>
              <a:rPr lang="zh-CN" altLang="en-US" dirty="0"/>
              <a:t>日土耳其双强震的震源机制中心解、地震触发关系及产生的地表变形</a:t>
            </a:r>
          </a:p>
          <a:p>
            <a:r>
              <a:rPr lang="en-US" altLang="zh-CN" dirty="0"/>
              <a:t>Seismology</a:t>
            </a:r>
            <a:r>
              <a:rPr lang="zh-CN" altLang="en-US" dirty="0"/>
              <a:t>小组 </a:t>
            </a:r>
            <a:r>
              <a:rPr lang="en-US" altLang="zh-CN" dirty="0"/>
              <a:t>2023-02-08 18:20</a:t>
            </a:r>
          </a:p>
          <a:p>
            <a:r>
              <a:rPr lang="zh-CN" altLang="en-US" dirty="0"/>
              <a:t>https://mp.weixin.qq.com/s/Au_fjta-_kqAuHmwkp4LUw</a:t>
            </a:r>
          </a:p>
        </p:txBody>
      </p:sp>
    </p:spTree>
    <p:extLst>
      <p:ext uri="{BB962C8B-B14F-4D97-AF65-F5344CB8AC3E}">
        <p14:creationId xmlns:p14="http://schemas.microsoft.com/office/powerpoint/2010/main" val="1875929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4C8F3C66-62A3-9652-E249-EC2051FD1048}"/>
              </a:ext>
            </a:extLst>
          </p:cNvPr>
          <p:cNvSpPr txBox="1"/>
          <p:nvPr/>
        </p:nvSpPr>
        <p:spPr>
          <a:xfrm>
            <a:off x="138998" y="141273"/>
            <a:ext cx="7341621" cy="1477328"/>
          </a:xfrm>
          <a:prstGeom prst="rect">
            <a:avLst/>
          </a:prstGeom>
          <a:noFill/>
        </p:spPr>
        <p:txBody>
          <a:bodyPr wrap="square">
            <a:spAutoFit/>
          </a:bodyPr>
          <a:lstStyle/>
          <a:p>
            <a:r>
              <a:rPr lang="en-US" altLang="zh-CN" b="0" i="1" dirty="0">
                <a:solidFill>
                  <a:srgbClr val="000000"/>
                </a:solidFill>
                <a:effectLst/>
                <a:latin typeface="Georgia" panose="02040502050405020303" pitchFamily="18" charset="0"/>
              </a:rPr>
              <a:t>Coulomb stress calculations based on preliminary data and models suggest that the magnitude-7.5 shock on the </a:t>
            </a:r>
            <a:r>
              <a:rPr lang="en-US" altLang="zh-CN" b="0" i="1" dirty="0" err="1">
                <a:solidFill>
                  <a:srgbClr val="000000"/>
                </a:solidFill>
                <a:effectLst/>
                <a:latin typeface="Georgia" panose="02040502050405020303" pitchFamily="18" charset="0"/>
              </a:rPr>
              <a:t>Sürgü</a:t>
            </a:r>
            <a:r>
              <a:rPr lang="en-US" altLang="zh-CN" b="0" i="1" dirty="0">
                <a:solidFill>
                  <a:srgbClr val="000000"/>
                </a:solidFill>
                <a:effectLst/>
                <a:latin typeface="Georgia" panose="02040502050405020303" pitchFamily="18" charset="0"/>
              </a:rPr>
              <a:t> and </a:t>
            </a:r>
            <a:r>
              <a:rPr lang="en-US" altLang="zh-CN" b="0" i="1" dirty="0" err="1">
                <a:solidFill>
                  <a:srgbClr val="000000"/>
                </a:solidFill>
                <a:effectLst/>
                <a:latin typeface="Georgia" panose="02040502050405020303" pitchFamily="18" charset="0"/>
              </a:rPr>
              <a:t>Çardak</a:t>
            </a:r>
            <a:r>
              <a:rPr lang="en-US" altLang="zh-CN" b="0" i="1" dirty="0">
                <a:solidFill>
                  <a:srgbClr val="000000"/>
                </a:solidFill>
                <a:effectLst/>
                <a:latin typeface="Georgia" panose="02040502050405020303" pitchFamily="18" charset="0"/>
              </a:rPr>
              <a:t> faults was brought closer to failure by the magnitude-7.8 rupture on the East Anatolian Fault, 110 kilometers to the south.</a:t>
            </a:r>
          </a:p>
          <a:p>
            <a:r>
              <a:rPr lang="en-US" altLang="zh-CN" dirty="0">
                <a:solidFill>
                  <a:srgbClr val="000000"/>
                </a:solidFill>
                <a:latin typeface="Georgia" panose="02040502050405020303" pitchFamily="18" charset="0"/>
              </a:rPr>
              <a:t>(Shinji Toda, Tohoku University, et al., 2023)</a:t>
            </a:r>
            <a:endParaRPr lang="zh-CN" altLang="en-US" dirty="0">
              <a:solidFill>
                <a:srgbClr val="000000"/>
              </a:solidFill>
              <a:latin typeface="Georgia" panose="02040502050405020303" pitchFamily="18" charset="0"/>
            </a:endParaRPr>
          </a:p>
        </p:txBody>
      </p:sp>
      <p:pic>
        <p:nvPicPr>
          <p:cNvPr id="8194" name="Picture 2">
            <a:extLst>
              <a:ext uri="{FF2B5EF4-FFF2-40B4-BE49-F238E27FC236}">
                <a16:creationId xmlns:a16="http://schemas.microsoft.com/office/drawing/2014/main" id="{188B3398-413F-AE9F-D89D-5BC3BEC1DA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261" b="4006"/>
          <a:stretch/>
        </p:blipFill>
        <p:spPr bwMode="auto">
          <a:xfrm>
            <a:off x="255244" y="1649596"/>
            <a:ext cx="3627510" cy="511625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3E8A4E1F-493D-AAE1-6C7D-DF6C4F438F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5045" y="1017326"/>
            <a:ext cx="6712271" cy="5264526"/>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8C7FA5EA-D4F1-FFB0-06AC-7FFE3B27B711}"/>
              </a:ext>
            </a:extLst>
          </p:cNvPr>
          <p:cNvSpPr txBox="1"/>
          <p:nvPr/>
        </p:nvSpPr>
        <p:spPr>
          <a:xfrm>
            <a:off x="8780998" y="102867"/>
            <a:ext cx="3317572" cy="1200329"/>
          </a:xfrm>
          <a:prstGeom prst="rect">
            <a:avLst/>
          </a:prstGeom>
          <a:noFill/>
        </p:spPr>
        <p:txBody>
          <a:bodyPr wrap="square">
            <a:spAutoFit/>
          </a:bodyPr>
          <a:lstStyle/>
          <a:p>
            <a:r>
              <a:rPr lang="zh-CN" altLang="en-US" dirty="0"/>
              <a:t>https://temblor.net/earthquake-insights/stress-calculation-clues-aftershocks-turkey-earthquakes-2023-14952/</a:t>
            </a:r>
          </a:p>
        </p:txBody>
      </p:sp>
      <p:sp>
        <p:nvSpPr>
          <p:cNvPr id="7" name="文本框 6">
            <a:extLst>
              <a:ext uri="{FF2B5EF4-FFF2-40B4-BE49-F238E27FC236}">
                <a16:creationId xmlns:a16="http://schemas.microsoft.com/office/drawing/2014/main" id="{0B869C30-72C9-28C8-59E5-EF4FAC422240}"/>
              </a:ext>
            </a:extLst>
          </p:cNvPr>
          <p:cNvSpPr txBox="1"/>
          <p:nvPr/>
        </p:nvSpPr>
        <p:spPr>
          <a:xfrm>
            <a:off x="3016218" y="6144738"/>
            <a:ext cx="4202487" cy="646331"/>
          </a:xfrm>
          <a:prstGeom prst="rect">
            <a:avLst/>
          </a:prstGeom>
          <a:noFill/>
        </p:spPr>
        <p:txBody>
          <a:bodyPr wrap="square">
            <a:spAutoFit/>
          </a:bodyPr>
          <a:lstStyle/>
          <a:p>
            <a:r>
              <a:rPr lang="en-US" altLang="zh-CN" sz="1200" b="0" i="1" dirty="0">
                <a:solidFill>
                  <a:srgbClr val="777777"/>
                </a:solidFill>
                <a:effectLst/>
                <a:latin typeface="Open Sans" panose="020B0606030504020204" pitchFamily="34" charset="0"/>
              </a:rPr>
              <a:t>A simple calculation of stress imparted by the magnitude-7.8 Gaziantep-</a:t>
            </a:r>
            <a:r>
              <a:rPr lang="en-US" altLang="zh-CN" sz="1200" b="0" i="1" dirty="0" err="1">
                <a:solidFill>
                  <a:srgbClr val="777777"/>
                </a:solidFill>
                <a:effectLst/>
                <a:latin typeface="Open Sans" panose="020B0606030504020204" pitchFamily="34" charset="0"/>
              </a:rPr>
              <a:t>Nurdağı</a:t>
            </a:r>
            <a:r>
              <a:rPr lang="en-US" altLang="zh-CN" sz="1200" b="0" i="1" dirty="0">
                <a:solidFill>
                  <a:srgbClr val="777777"/>
                </a:solidFill>
                <a:effectLst/>
                <a:latin typeface="Open Sans" panose="020B0606030504020204" pitchFamily="34" charset="0"/>
              </a:rPr>
              <a:t> earthquake to idealized surrounding faults of the same orientation and sense of slip.</a:t>
            </a:r>
            <a:endParaRPr lang="zh-CN" altLang="en-US" sz="1200" dirty="0"/>
          </a:p>
        </p:txBody>
      </p:sp>
      <p:sp>
        <p:nvSpPr>
          <p:cNvPr id="9" name="文本框 8">
            <a:extLst>
              <a:ext uri="{FF2B5EF4-FFF2-40B4-BE49-F238E27FC236}">
                <a16:creationId xmlns:a16="http://schemas.microsoft.com/office/drawing/2014/main" id="{4AD9F61E-7941-1A0F-D4F1-3AE4CD9E9345}"/>
              </a:ext>
            </a:extLst>
          </p:cNvPr>
          <p:cNvSpPr txBox="1"/>
          <p:nvPr/>
        </p:nvSpPr>
        <p:spPr>
          <a:xfrm>
            <a:off x="8125196" y="6108802"/>
            <a:ext cx="3973505" cy="646331"/>
          </a:xfrm>
          <a:prstGeom prst="rect">
            <a:avLst/>
          </a:prstGeom>
          <a:noFill/>
        </p:spPr>
        <p:txBody>
          <a:bodyPr wrap="square">
            <a:spAutoFit/>
          </a:bodyPr>
          <a:lstStyle/>
          <a:p>
            <a:r>
              <a:rPr lang="en-US" altLang="zh-CN" sz="1200" b="0" i="1" dirty="0">
                <a:solidFill>
                  <a:srgbClr val="777777"/>
                </a:solidFill>
                <a:effectLst/>
                <a:latin typeface="Open Sans" panose="020B0606030504020204" pitchFamily="34" charset="0"/>
              </a:rPr>
              <a:t>Here we calculate the stress imparted by the magnitude-7.8 Gaziantep-</a:t>
            </a:r>
            <a:r>
              <a:rPr lang="en-US" altLang="zh-CN" sz="1200" b="0" i="1" dirty="0" err="1">
                <a:solidFill>
                  <a:srgbClr val="777777"/>
                </a:solidFill>
                <a:effectLst/>
                <a:latin typeface="Open Sans" panose="020B0606030504020204" pitchFamily="34" charset="0"/>
              </a:rPr>
              <a:t>Nurdağı</a:t>
            </a:r>
            <a:r>
              <a:rPr lang="en-US" altLang="zh-CN" sz="1200" b="0" i="1" dirty="0">
                <a:solidFill>
                  <a:srgbClr val="777777"/>
                </a:solidFill>
                <a:effectLst/>
                <a:latin typeface="Open Sans" panose="020B0606030504020204" pitchFamily="34" charset="0"/>
              </a:rPr>
              <a:t> earthquake to an idealized planar representation of the </a:t>
            </a:r>
            <a:r>
              <a:rPr lang="en-US" altLang="zh-CN" sz="1200" b="0" i="1" dirty="0" err="1">
                <a:solidFill>
                  <a:srgbClr val="777777"/>
                </a:solidFill>
                <a:effectLst/>
                <a:latin typeface="Open Sans" panose="020B0606030504020204" pitchFamily="34" charset="0"/>
              </a:rPr>
              <a:t>Sürgü</a:t>
            </a:r>
            <a:r>
              <a:rPr lang="en-US" altLang="zh-CN" sz="1200" b="0" i="1" dirty="0">
                <a:solidFill>
                  <a:srgbClr val="777777"/>
                </a:solidFill>
                <a:effectLst/>
                <a:latin typeface="Open Sans" panose="020B0606030504020204" pitchFamily="34" charset="0"/>
              </a:rPr>
              <a:t> and </a:t>
            </a:r>
            <a:r>
              <a:rPr lang="en-US" altLang="zh-CN" sz="1200" b="0" i="1" dirty="0" err="1">
                <a:solidFill>
                  <a:srgbClr val="777777"/>
                </a:solidFill>
                <a:effectLst/>
                <a:latin typeface="Open Sans" panose="020B0606030504020204" pitchFamily="34" charset="0"/>
              </a:rPr>
              <a:t>Çardak</a:t>
            </a:r>
            <a:r>
              <a:rPr lang="en-US" altLang="zh-CN" sz="1200" b="0" i="1" dirty="0">
                <a:solidFill>
                  <a:srgbClr val="777777"/>
                </a:solidFill>
                <a:effectLst/>
                <a:latin typeface="Open Sans" panose="020B0606030504020204" pitchFamily="34" charset="0"/>
              </a:rPr>
              <a:t> faults.</a:t>
            </a:r>
            <a:endParaRPr lang="zh-CN" altLang="en-US" sz="1200" dirty="0"/>
          </a:p>
        </p:txBody>
      </p:sp>
    </p:spTree>
    <p:extLst>
      <p:ext uri="{BB962C8B-B14F-4D97-AF65-F5344CB8AC3E}">
        <p14:creationId xmlns:p14="http://schemas.microsoft.com/office/powerpoint/2010/main" val="3420987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500"/>
                                        <p:tgtEl>
                                          <p:spTgt spid="819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196"/>
                                        </p:tgtEl>
                                        <p:attrNameLst>
                                          <p:attrName>style.visibility</p:attrName>
                                        </p:attrNameLst>
                                      </p:cBhvr>
                                      <p:to>
                                        <p:strVal val="visible"/>
                                      </p:to>
                                    </p:set>
                                    <p:animEffect transition="in" filter="fade">
                                      <p:cBhvr>
                                        <p:cTn id="15" dur="500"/>
                                        <p:tgtEl>
                                          <p:spTgt spid="819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F95C782D-7067-ECE7-B64B-9D1C2AA67C70}"/>
              </a:ext>
            </a:extLst>
          </p:cNvPr>
          <p:cNvSpPr txBox="1"/>
          <p:nvPr/>
        </p:nvSpPr>
        <p:spPr>
          <a:xfrm>
            <a:off x="8780998" y="102867"/>
            <a:ext cx="3317572" cy="1200329"/>
          </a:xfrm>
          <a:prstGeom prst="rect">
            <a:avLst/>
          </a:prstGeom>
          <a:noFill/>
        </p:spPr>
        <p:txBody>
          <a:bodyPr wrap="square">
            <a:spAutoFit/>
          </a:bodyPr>
          <a:lstStyle/>
          <a:p>
            <a:r>
              <a:rPr lang="zh-CN" altLang="en-US" dirty="0"/>
              <a:t>https://temblor.net/earthquake-insights/stress-calculation-clues-aftershocks-turkey-earthquakes-2023-14952/</a:t>
            </a:r>
          </a:p>
        </p:txBody>
      </p:sp>
      <p:pic>
        <p:nvPicPr>
          <p:cNvPr id="9218" name="Picture 2">
            <a:extLst>
              <a:ext uri="{FF2B5EF4-FFF2-40B4-BE49-F238E27FC236}">
                <a16:creationId xmlns:a16="http://schemas.microsoft.com/office/drawing/2014/main" id="{A9CF0762-08C9-8DE2-3361-5CE2BA5EB7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455" y="0"/>
            <a:ext cx="465455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a:extLst>
              <a:ext uri="{FF2B5EF4-FFF2-40B4-BE49-F238E27FC236}">
                <a16:creationId xmlns:a16="http://schemas.microsoft.com/office/drawing/2014/main" id="{C5CC4F3A-1DCE-9DBB-AB53-DDDE532F2432}"/>
              </a:ext>
            </a:extLst>
          </p:cNvPr>
          <p:cNvSpPr txBox="1"/>
          <p:nvPr/>
        </p:nvSpPr>
        <p:spPr>
          <a:xfrm>
            <a:off x="4830005" y="5986082"/>
            <a:ext cx="6095234" cy="646331"/>
          </a:xfrm>
          <a:prstGeom prst="rect">
            <a:avLst/>
          </a:prstGeom>
          <a:noFill/>
        </p:spPr>
        <p:txBody>
          <a:bodyPr wrap="square">
            <a:spAutoFit/>
          </a:bodyPr>
          <a:lstStyle/>
          <a:p>
            <a:r>
              <a:rPr lang="en-US" altLang="zh-CN" sz="1200" b="0" i="1" dirty="0">
                <a:solidFill>
                  <a:srgbClr val="777777"/>
                </a:solidFill>
                <a:effectLst/>
                <a:latin typeface="Open Sans" panose="020B0606030504020204" pitchFamily="34" charset="0"/>
              </a:rPr>
              <a:t>Here we combine the stress imparted by both the magnitude-7.8 and magnitude-7.5 earthquakes to idealized faults oriented parallel to the magnitude-7.8 source, and, therefore, similar to the broad character of the East Anatolian Fault Zone.</a:t>
            </a:r>
            <a:endParaRPr lang="zh-CN" altLang="en-US" sz="1200" dirty="0"/>
          </a:p>
        </p:txBody>
      </p:sp>
      <p:sp>
        <p:nvSpPr>
          <p:cNvPr id="6" name="文本框 5">
            <a:extLst>
              <a:ext uri="{FF2B5EF4-FFF2-40B4-BE49-F238E27FC236}">
                <a16:creationId xmlns:a16="http://schemas.microsoft.com/office/drawing/2014/main" id="{683A06C6-951A-7FA4-6BD4-E14D0D39C2AE}"/>
              </a:ext>
            </a:extLst>
          </p:cNvPr>
          <p:cNvSpPr txBox="1"/>
          <p:nvPr/>
        </p:nvSpPr>
        <p:spPr>
          <a:xfrm>
            <a:off x="5409434" y="1720840"/>
            <a:ext cx="6142333" cy="3416320"/>
          </a:xfrm>
          <a:prstGeom prst="rect">
            <a:avLst/>
          </a:prstGeom>
          <a:noFill/>
        </p:spPr>
        <p:txBody>
          <a:bodyPr wrap="square">
            <a:spAutoFit/>
          </a:bodyPr>
          <a:lstStyle/>
          <a:p>
            <a:r>
              <a:rPr lang="en-US" altLang="zh-CN" b="1" i="0" dirty="0">
                <a:solidFill>
                  <a:srgbClr val="333333"/>
                </a:solidFill>
                <a:effectLst/>
                <a:latin typeface="Raleway" panose="020B0604020202020204" pitchFamily="2" charset="0"/>
              </a:rPr>
              <a:t>Closing Comments</a:t>
            </a:r>
          </a:p>
          <a:p>
            <a:endParaRPr lang="en-US" altLang="zh-CN" dirty="0">
              <a:solidFill>
                <a:srgbClr val="000000"/>
              </a:solidFill>
              <a:latin typeface="Georgia" panose="02040502050405020303" pitchFamily="18" charset="0"/>
            </a:endParaRPr>
          </a:p>
          <a:p>
            <a:r>
              <a:rPr lang="en-US" altLang="zh-CN" dirty="0">
                <a:solidFill>
                  <a:srgbClr val="000000"/>
                </a:solidFill>
                <a:latin typeface="Georgia" panose="02040502050405020303" pitchFamily="18" charset="0"/>
              </a:rPr>
              <a:t>T</a:t>
            </a:r>
            <a:r>
              <a:rPr lang="en-US" altLang="zh-CN" b="0" i="0" dirty="0">
                <a:solidFill>
                  <a:srgbClr val="000000"/>
                </a:solidFill>
                <a:effectLst/>
                <a:latin typeface="Georgia" panose="02040502050405020303" pitchFamily="18" charset="0"/>
              </a:rPr>
              <a:t>entatively, we infer that the magnitude-7.8 earthquake promoted the magnitude-7.5 event, and we find that the distribution of smaller aftershocks is consistent with these admittedly crude but widely used calculations of stress transfer.</a:t>
            </a:r>
          </a:p>
          <a:p>
            <a:endParaRPr lang="en-US" altLang="zh-CN" dirty="0">
              <a:solidFill>
                <a:srgbClr val="000000"/>
              </a:solidFill>
              <a:latin typeface="Georgia" panose="02040502050405020303" pitchFamily="18" charset="0"/>
            </a:endParaRPr>
          </a:p>
          <a:p>
            <a:r>
              <a:rPr lang="en-US" altLang="zh-CN" b="0" i="0" dirty="0">
                <a:solidFill>
                  <a:srgbClr val="000000"/>
                </a:solidFill>
                <a:effectLst/>
                <a:latin typeface="Georgia" panose="02040502050405020303" pitchFamily="18" charset="0"/>
              </a:rPr>
              <a:t>The most likely future scenario is that aftershocks will remain clustered in the stress trigger lobes (the red lobes), where they </a:t>
            </a:r>
            <a:r>
              <a:rPr lang="en-US" altLang="zh-CN" b="0" i="0" dirty="0">
                <a:effectLst/>
                <a:latin typeface="Georgia" panose="02040502050405020303" pitchFamily="18" charset="0"/>
              </a:rPr>
              <a:t>will undergo an </a:t>
            </a:r>
            <a:r>
              <a:rPr lang="en-US" altLang="zh-CN" b="0" i="0" u="none" strike="noStrike" dirty="0">
                <a:effectLst/>
                <a:latin typeface="Georgia" panose="02040502050405020303" pitchFamily="18" charset="0"/>
              </a:rPr>
              <a:t>Omori (or power law)</a:t>
            </a:r>
            <a:r>
              <a:rPr lang="en-US" altLang="zh-CN" b="0" i="0" dirty="0">
                <a:effectLst/>
                <a:latin typeface="Georgia" panose="02040502050405020303" pitchFamily="18" charset="0"/>
              </a:rPr>
              <a:t> decay over time of </a:t>
            </a:r>
            <a:r>
              <a:rPr lang="en-US" altLang="zh-CN" b="0" i="0" dirty="0">
                <a:solidFill>
                  <a:srgbClr val="000000"/>
                </a:solidFill>
                <a:effectLst/>
                <a:latin typeface="Georgia" panose="02040502050405020303" pitchFamily="18" charset="0"/>
              </a:rPr>
              <a:t>frequency — but not necessarily magnitude.</a:t>
            </a:r>
            <a:endParaRPr lang="zh-CN" altLang="en-US" dirty="0"/>
          </a:p>
        </p:txBody>
      </p:sp>
    </p:spTree>
    <p:extLst>
      <p:ext uri="{BB962C8B-B14F-4D97-AF65-F5344CB8AC3E}">
        <p14:creationId xmlns:p14="http://schemas.microsoft.com/office/powerpoint/2010/main" val="2939322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a:extLst>
              <a:ext uri="{FF2B5EF4-FFF2-40B4-BE49-F238E27FC236}">
                <a16:creationId xmlns:a16="http://schemas.microsoft.com/office/drawing/2014/main" id="{CEF39656-3D75-A2BA-D8B2-9C9B3CC6C3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6538" y="1047748"/>
            <a:ext cx="3162300" cy="476250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AC4E733B-3A63-62B2-DAB0-1713582AD69B}"/>
              </a:ext>
            </a:extLst>
          </p:cNvPr>
          <p:cNvSpPr txBox="1"/>
          <p:nvPr/>
        </p:nvSpPr>
        <p:spPr>
          <a:xfrm>
            <a:off x="6096000" y="3013500"/>
            <a:ext cx="4734356" cy="830997"/>
          </a:xfrm>
          <a:prstGeom prst="rect">
            <a:avLst/>
          </a:prstGeom>
          <a:noFill/>
        </p:spPr>
        <p:txBody>
          <a:bodyPr wrap="square" rtlCol="0">
            <a:spAutoFit/>
          </a:bodyPr>
          <a:lstStyle/>
          <a:p>
            <a:r>
              <a:rPr lang="zh-CN" altLang="en-US" sz="2400" dirty="0"/>
              <a:t>“低烈度纵火”</a:t>
            </a:r>
            <a:r>
              <a:rPr lang="en-US" altLang="zh-CN" sz="2400" dirty="0"/>
              <a:t>——</a:t>
            </a:r>
            <a:r>
              <a:rPr lang="zh-CN" altLang="en-US" sz="2400" dirty="0"/>
              <a:t>以低烈度的人工诱发地震来取代破坏性强震？？</a:t>
            </a:r>
          </a:p>
        </p:txBody>
      </p:sp>
    </p:spTree>
    <p:extLst>
      <p:ext uri="{BB962C8B-B14F-4D97-AF65-F5344CB8AC3E}">
        <p14:creationId xmlns:p14="http://schemas.microsoft.com/office/powerpoint/2010/main" val="39681719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476</TotalTime>
  <Words>1456</Words>
  <Application>Microsoft Office PowerPoint</Application>
  <PresentationFormat>宽屏</PresentationFormat>
  <Paragraphs>96</Paragraphs>
  <Slides>20</Slides>
  <Notes>1</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20</vt:i4>
      </vt:variant>
    </vt:vector>
  </HeadingPairs>
  <TitlesOfParts>
    <vt:vector size="36" baseType="lpstr">
      <vt:lpstr>-apple-system-font</vt:lpstr>
      <vt:lpstr>Optima-Regular</vt:lpstr>
      <vt:lpstr>STIXTwoText</vt:lpstr>
      <vt:lpstr>system-ui</vt:lpstr>
      <vt:lpstr>var(--font-family-serif)</vt:lpstr>
      <vt:lpstr>等线</vt:lpstr>
      <vt:lpstr>等线 Light</vt:lpstr>
      <vt:lpstr>黑体</vt:lpstr>
      <vt:lpstr>宋体</vt:lpstr>
      <vt:lpstr>Arial</vt:lpstr>
      <vt:lpstr>Calibri</vt:lpstr>
      <vt:lpstr>Georgia</vt:lpstr>
      <vt:lpstr>Open Sans</vt:lpstr>
      <vt:lpstr>Raleway</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土耳其2023.2.6地震</dc:title>
  <dc:creator>Jiangtao Li</dc:creator>
  <cp:lastModifiedBy>Jiangtao Li</cp:lastModifiedBy>
  <cp:revision>112</cp:revision>
  <dcterms:created xsi:type="dcterms:W3CDTF">2023-02-09T02:21:29Z</dcterms:created>
  <dcterms:modified xsi:type="dcterms:W3CDTF">2023-02-09T13:20:41Z</dcterms:modified>
</cp:coreProperties>
</file>