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Default Extension="gif" ContentType="image/gif"/>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7"/>
  </p:notesMasterIdLst>
  <p:sldIdLst>
    <p:sldId id="256" r:id="rId2"/>
    <p:sldId id="298" r:id="rId3"/>
    <p:sldId id="431" r:id="rId4"/>
    <p:sldId id="425" r:id="rId5"/>
    <p:sldId id="432" r:id="rId6"/>
    <p:sldId id="433" r:id="rId7"/>
    <p:sldId id="434" r:id="rId8"/>
    <p:sldId id="435" r:id="rId9"/>
    <p:sldId id="436" r:id="rId10"/>
    <p:sldId id="438" r:id="rId11"/>
    <p:sldId id="437" r:id="rId12"/>
    <p:sldId id="439" r:id="rId13"/>
    <p:sldId id="405" r:id="rId14"/>
    <p:sldId id="442" r:id="rId15"/>
    <p:sldId id="443" r:id="rId16"/>
    <p:sldId id="406" r:id="rId17"/>
    <p:sldId id="407" r:id="rId18"/>
    <p:sldId id="368" r:id="rId19"/>
    <p:sldId id="351" r:id="rId20"/>
    <p:sldId id="409" r:id="rId21"/>
    <p:sldId id="408" r:id="rId22"/>
    <p:sldId id="410" r:id="rId23"/>
    <p:sldId id="445" r:id="rId24"/>
    <p:sldId id="411" r:id="rId25"/>
    <p:sldId id="412" r:id="rId26"/>
    <p:sldId id="413" r:id="rId27"/>
    <p:sldId id="444" r:id="rId28"/>
    <p:sldId id="414" r:id="rId29"/>
    <p:sldId id="446" r:id="rId30"/>
    <p:sldId id="353" r:id="rId31"/>
    <p:sldId id="426" r:id="rId32"/>
    <p:sldId id="418" r:id="rId33"/>
    <p:sldId id="427" r:id="rId34"/>
    <p:sldId id="358" r:id="rId35"/>
    <p:sldId id="419" r:id="rId36"/>
    <p:sldId id="398" r:id="rId37"/>
    <p:sldId id="420" r:id="rId38"/>
    <p:sldId id="421" r:id="rId39"/>
    <p:sldId id="417" r:id="rId40"/>
    <p:sldId id="448" r:id="rId41"/>
    <p:sldId id="367" r:id="rId42"/>
    <p:sldId id="416" r:id="rId43"/>
    <p:sldId id="415" r:id="rId44"/>
    <p:sldId id="404" r:id="rId45"/>
    <p:sldId id="346" r:id="rId46"/>
    <p:sldId id="447" r:id="rId47"/>
    <p:sldId id="450" r:id="rId48"/>
    <p:sldId id="451" r:id="rId49"/>
    <p:sldId id="452" r:id="rId50"/>
    <p:sldId id="453" r:id="rId51"/>
    <p:sldId id="454" r:id="rId52"/>
    <p:sldId id="458" r:id="rId53"/>
    <p:sldId id="456" r:id="rId54"/>
    <p:sldId id="457" r:id="rId55"/>
    <p:sldId id="449" r:id="rId56"/>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0800"/>
    <a:srgbClr val="115740"/>
    <a:srgbClr val="FF7F0E"/>
    <a:srgbClr val="4672C4"/>
    <a:srgbClr val="95D453"/>
    <a:srgbClr val="4772C5"/>
    <a:srgbClr val="7394FE"/>
    <a:srgbClr val="3333FF"/>
    <a:srgbClr val="385D8A"/>
    <a:srgbClr val="0079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19" autoAdjust="0"/>
    <p:restoredTop sz="73341" autoAdjust="0"/>
  </p:normalViewPr>
  <p:slideViewPr>
    <p:cSldViewPr>
      <p:cViewPr varScale="1">
        <p:scale>
          <a:sx n="134" d="100"/>
          <a:sy n="134" d="100"/>
        </p:scale>
        <p:origin x="1488" y="144"/>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0D9C09A-D5F6-493F-81AA-094DE5F33DF3}" type="datetimeFigureOut">
              <a:rPr lang="zh-CN" altLang="en-US" smtClean="0"/>
              <a:t>2024/6/7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A2B34BE-9896-4FE0-933A-1E2A80AC7A37}" type="slidenum">
              <a:rPr lang="zh-CN" altLang="en-US" smtClean="0"/>
              <a:t>‹#›</a:t>
            </a:fld>
            <a:endParaRPr lang="zh-CN" altLang="en-US"/>
          </a:p>
        </p:txBody>
      </p:sp>
    </p:spTree>
    <p:extLst>
      <p:ext uri="{BB962C8B-B14F-4D97-AF65-F5344CB8AC3E}">
        <p14:creationId xmlns:p14="http://schemas.microsoft.com/office/powerpoint/2010/main" val="7940589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a:t>
            </a:fld>
            <a:endParaRPr lang="zh-CN" altLang="en-US"/>
          </a:p>
        </p:txBody>
      </p:sp>
    </p:spTree>
    <p:extLst>
      <p:ext uri="{BB962C8B-B14F-4D97-AF65-F5344CB8AC3E}">
        <p14:creationId xmlns:p14="http://schemas.microsoft.com/office/powerpoint/2010/main" val="1314157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a:t>
            </a:fld>
            <a:endParaRPr lang="zh-CN" altLang="en-US"/>
          </a:p>
        </p:txBody>
      </p:sp>
    </p:spTree>
    <p:extLst>
      <p:ext uri="{BB962C8B-B14F-4D97-AF65-F5344CB8AC3E}">
        <p14:creationId xmlns:p14="http://schemas.microsoft.com/office/powerpoint/2010/main" val="2635100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3</a:t>
            </a:fld>
            <a:endParaRPr lang="zh-CN" altLang="en-US"/>
          </a:p>
        </p:txBody>
      </p:sp>
    </p:spTree>
    <p:extLst>
      <p:ext uri="{BB962C8B-B14F-4D97-AF65-F5344CB8AC3E}">
        <p14:creationId xmlns:p14="http://schemas.microsoft.com/office/powerpoint/2010/main" val="696261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4</a:t>
            </a:fld>
            <a:endParaRPr lang="zh-CN" altLang="en-US"/>
          </a:p>
        </p:txBody>
      </p:sp>
    </p:spTree>
    <p:extLst>
      <p:ext uri="{BB962C8B-B14F-4D97-AF65-F5344CB8AC3E}">
        <p14:creationId xmlns:p14="http://schemas.microsoft.com/office/powerpoint/2010/main" val="2784169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5</a:t>
            </a:fld>
            <a:endParaRPr lang="zh-CN" altLang="en-US"/>
          </a:p>
        </p:txBody>
      </p:sp>
    </p:spTree>
    <p:extLst>
      <p:ext uri="{BB962C8B-B14F-4D97-AF65-F5344CB8AC3E}">
        <p14:creationId xmlns:p14="http://schemas.microsoft.com/office/powerpoint/2010/main" val="12553938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6</a:t>
            </a:fld>
            <a:endParaRPr lang="zh-CN" altLang="en-US"/>
          </a:p>
        </p:txBody>
      </p:sp>
    </p:spTree>
    <p:extLst>
      <p:ext uri="{BB962C8B-B14F-4D97-AF65-F5344CB8AC3E}">
        <p14:creationId xmlns:p14="http://schemas.microsoft.com/office/powerpoint/2010/main" val="40144054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7</a:t>
            </a:fld>
            <a:endParaRPr lang="zh-CN" altLang="en-US"/>
          </a:p>
        </p:txBody>
      </p:sp>
    </p:spTree>
    <p:extLst>
      <p:ext uri="{BB962C8B-B14F-4D97-AF65-F5344CB8AC3E}">
        <p14:creationId xmlns:p14="http://schemas.microsoft.com/office/powerpoint/2010/main" val="3745888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8</a:t>
            </a:fld>
            <a:endParaRPr lang="zh-CN" altLang="en-US"/>
          </a:p>
        </p:txBody>
      </p:sp>
    </p:spTree>
    <p:extLst>
      <p:ext uri="{BB962C8B-B14F-4D97-AF65-F5344CB8AC3E}">
        <p14:creationId xmlns:p14="http://schemas.microsoft.com/office/powerpoint/2010/main" val="1293513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9</a:t>
            </a:fld>
            <a:endParaRPr lang="zh-CN" altLang="en-US"/>
          </a:p>
        </p:txBody>
      </p:sp>
    </p:spTree>
    <p:extLst>
      <p:ext uri="{BB962C8B-B14F-4D97-AF65-F5344CB8AC3E}">
        <p14:creationId xmlns:p14="http://schemas.microsoft.com/office/powerpoint/2010/main" val="14339821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10</a:t>
            </a:fld>
            <a:endParaRPr lang="zh-CN" altLang="en-US"/>
          </a:p>
        </p:txBody>
      </p:sp>
    </p:spTree>
    <p:extLst>
      <p:ext uri="{BB962C8B-B14F-4D97-AF65-F5344CB8AC3E}">
        <p14:creationId xmlns:p14="http://schemas.microsoft.com/office/powerpoint/2010/main" val="941519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11</a:t>
            </a:fld>
            <a:endParaRPr lang="zh-CN" altLang="en-US"/>
          </a:p>
        </p:txBody>
      </p:sp>
    </p:spTree>
    <p:extLst>
      <p:ext uri="{BB962C8B-B14F-4D97-AF65-F5344CB8AC3E}">
        <p14:creationId xmlns:p14="http://schemas.microsoft.com/office/powerpoint/2010/main" val="5542421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12</a:t>
            </a:fld>
            <a:endParaRPr lang="zh-CN" altLang="en-US"/>
          </a:p>
        </p:txBody>
      </p:sp>
    </p:spTree>
    <p:extLst>
      <p:ext uri="{BB962C8B-B14F-4D97-AF65-F5344CB8AC3E}">
        <p14:creationId xmlns:p14="http://schemas.microsoft.com/office/powerpoint/2010/main" val="24735982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13</a:t>
            </a:fld>
            <a:endParaRPr lang="zh-CN" altLang="en-US"/>
          </a:p>
        </p:txBody>
      </p:sp>
    </p:spTree>
    <p:extLst>
      <p:ext uri="{BB962C8B-B14F-4D97-AF65-F5344CB8AC3E}">
        <p14:creationId xmlns:p14="http://schemas.microsoft.com/office/powerpoint/2010/main" val="25347987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14</a:t>
            </a:fld>
            <a:endParaRPr lang="zh-CN" altLang="en-US"/>
          </a:p>
        </p:txBody>
      </p:sp>
    </p:spTree>
    <p:extLst>
      <p:ext uri="{BB962C8B-B14F-4D97-AF65-F5344CB8AC3E}">
        <p14:creationId xmlns:p14="http://schemas.microsoft.com/office/powerpoint/2010/main" val="21616179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15</a:t>
            </a:fld>
            <a:endParaRPr lang="zh-CN" altLang="en-US"/>
          </a:p>
        </p:txBody>
      </p:sp>
    </p:spTree>
    <p:extLst>
      <p:ext uri="{BB962C8B-B14F-4D97-AF65-F5344CB8AC3E}">
        <p14:creationId xmlns:p14="http://schemas.microsoft.com/office/powerpoint/2010/main" val="15598596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1</a:t>
            </a:r>
            <a:r>
              <a:rPr lang="zh-CN" altLang="en-US" sz="1200" kern="1200">
                <a:solidFill>
                  <a:schemeClr val="tx1"/>
                </a:solidFill>
                <a:effectLst/>
                <a:latin typeface="+mn-lt"/>
                <a:ea typeface="+mn-ea"/>
                <a:cs typeface="+mn-cs"/>
              </a:rPr>
              <a:t>）目前，衰减成像按照所利用波形的不同可以分为几类</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2</a:t>
            </a:r>
            <a:r>
              <a:rPr lang="zh-CN" altLang="en-US" sz="1200" kern="1200">
                <a:solidFill>
                  <a:schemeClr val="tx1"/>
                </a:solidFill>
                <a:effectLst/>
                <a:latin typeface="+mn-lt"/>
                <a:ea typeface="+mn-ea"/>
                <a:cs typeface="+mn-cs"/>
              </a:rPr>
              <a:t>）其中前三种已较为成熟，而尾波方法在近期逐渐发展；右图是各类衰减成像方法的结果实例，这里不作一一介绍。</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3</a:t>
            </a:r>
            <a:r>
              <a:rPr lang="zh-CN" altLang="en-US" sz="1200" kern="1200">
                <a:solidFill>
                  <a:schemeClr val="tx1"/>
                </a:solidFill>
                <a:effectLst/>
                <a:latin typeface="+mn-lt"/>
                <a:ea typeface="+mn-ea"/>
                <a:cs typeface="+mn-cs"/>
              </a:rPr>
              <a:t>）相比于其他几种方法面波衰减可以进一步利用深度敏感核反演到不同深度的</a:t>
            </a:r>
            <a:r>
              <a:rPr lang="en-US" altLang="zh-CN" sz="1200" kern="1200">
                <a:solidFill>
                  <a:schemeClr val="tx1"/>
                </a:solidFill>
                <a:effectLst/>
                <a:latin typeface="+mn-lt"/>
                <a:ea typeface="+mn-ea"/>
                <a:cs typeface="+mn-cs"/>
              </a:rPr>
              <a:t>S</a:t>
            </a:r>
            <a:r>
              <a:rPr lang="zh-CN" altLang="en-US" sz="1200" kern="1200">
                <a:solidFill>
                  <a:schemeClr val="tx1"/>
                </a:solidFill>
                <a:effectLst/>
                <a:latin typeface="+mn-lt"/>
                <a:ea typeface="+mn-ea"/>
                <a:cs typeface="+mn-cs"/>
              </a:rPr>
              <a:t>波衰减，继而构建三维衰减模型。</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4</a:t>
            </a:r>
            <a:r>
              <a:rPr lang="zh-CN" altLang="en-US" sz="1200" kern="1200">
                <a:solidFill>
                  <a:schemeClr val="tx1"/>
                </a:solidFill>
                <a:effectLst/>
                <a:latin typeface="+mn-lt"/>
                <a:ea typeface="+mn-ea"/>
                <a:cs typeface="+mn-cs"/>
              </a:rPr>
              <a:t>）但整体而言，衰减成像的分辨率和精度远不及速度成像；目前其面临着一些严峻的挑战，例如</a:t>
            </a:r>
            <a:r>
              <a:rPr lang="zh-CN" altLang="en-US" sz="1200"/>
              <a:t>衰减成像基于振幅测量，但振幅还受非衰减因素影响，故在成像前后必须将其它因素同衰减解耦</a:t>
            </a:r>
            <a:endParaRPr lang="en-US" altLang="zh-CN" sz="1200"/>
          </a:p>
          <a:p>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5</a:t>
            </a:r>
            <a:r>
              <a:rPr lang="zh-CN" altLang="en-US" sz="1200" kern="1200">
                <a:solidFill>
                  <a:schemeClr val="tx1"/>
                </a:solidFill>
                <a:effectLst/>
                <a:latin typeface="+mn-lt"/>
                <a:ea typeface="+mn-ea"/>
                <a:cs typeface="+mn-cs"/>
              </a:rPr>
              <a:t>）另一方面，</a:t>
            </a:r>
            <a:r>
              <a:rPr lang="zh-CN" altLang="en-US" sz="1200">
                <a:latin typeface="+mn-ea"/>
              </a:rPr>
              <a:t>对于地震面波衰减成像，由于高频面波衰减过快，远震面波</a:t>
            </a:r>
            <a:r>
              <a:rPr lang="en-US" altLang="zh-CN" sz="1200">
                <a:latin typeface="+mn-ea"/>
              </a:rPr>
              <a:t>20s</a:t>
            </a:r>
            <a:r>
              <a:rPr lang="zh-CN" altLang="zh-CN" sz="1200">
                <a:latin typeface="+mn-ea"/>
              </a:rPr>
              <a:t>周期以下的信号能量较弱，因此对于中上地壳的分辨能力弱；</a:t>
            </a:r>
            <a:endParaRPr lang="en-US" altLang="zh-CN" sz="1200">
              <a:latin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kern="1200">
                <a:solidFill>
                  <a:schemeClr val="tx1"/>
                </a:solidFill>
                <a:effectLst/>
                <a:latin typeface="+mn-ea"/>
                <a:ea typeface="+mn-ea"/>
                <a:cs typeface="+mn-cs"/>
              </a:rPr>
              <a:t>（</a:t>
            </a:r>
            <a:r>
              <a:rPr lang="en-US" altLang="zh-CN" sz="1200" kern="1200">
                <a:solidFill>
                  <a:schemeClr val="tx1"/>
                </a:solidFill>
                <a:effectLst/>
                <a:latin typeface="+mn-ea"/>
                <a:ea typeface="+mn-ea"/>
                <a:cs typeface="+mn-cs"/>
              </a:rPr>
              <a:t>6</a:t>
            </a:r>
            <a:r>
              <a:rPr lang="zh-CN" altLang="en-US" sz="1200" kern="1200">
                <a:solidFill>
                  <a:schemeClr val="tx1"/>
                </a:solidFill>
                <a:effectLst/>
                <a:latin typeface="+mn-ea"/>
                <a:ea typeface="+mn-ea"/>
                <a:cs typeface="+mn-cs"/>
              </a:rPr>
              <a:t>）因此，在层析成像领域，目前</a:t>
            </a:r>
            <a:r>
              <a:rPr lang="zh-CN" altLang="en-US" sz="1200" b="1">
                <a:solidFill>
                  <a:srgbClr val="E10800"/>
                </a:solidFill>
              </a:rPr>
              <a:t>精细的三维壳幔衰减模型尤为缺乏</a:t>
            </a:r>
          </a:p>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16</a:t>
            </a:fld>
            <a:endParaRPr lang="zh-CN" altLang="en-US"/>
          </a:p>
        </p:txBody>
      </p:sp>
    </p:spTree>
    <p:extLst>
      <p:ext uri="{BB962C8B-B14F-4D97-AF65-F5344CB8AC3E}">
        <p14:creationId xmlns:p14="http://schemas.microsoft.com/office/powerpoint/2010/main" val="2844172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1</a:t>
            </a:r>
            <a:r>
              <a:rPr lang="zh-CN" altLang="en-US" sz="1200" kern="1200">
                <a:solidFill>
                  <a:schemeClr val="tx1"/>
                </a:solidFill>
                <a:effectLst/>
                <a:latin typeface="+mn-lt"/>
                <a:ea typeface="+mn-ea"/>
                <a:cs typeface="+mn-cs"/>
              </a:rPr>
              <a:t>）背景噪声成像方法是</a:t>
            </a:r>
            <a:r>
              <a:rPr lang="en-US" altLang="zh-CN" sz="1200" kern="1200">
                <a:solidFill>
                  <a:schemeClr val="tx1"/>
                </a:solidFill>
                <a:effectLst/>
                <a:latin typeface="+mn-lt"/>
                <a:ea typeface="+mn-ea"/>
                <a:cs typeface="+mn-cs"/>
              </a:rPr>
              <a:t>21</a:t>
            </a:r>
            <a:r>
              <a:rPr lang="zh-CN" altLang="en-US" sz="1200" kern="1200">
                <a:solidFill>
                  <a:schemeClr val="tx1"/>
                </a:solidFill>
                <a:effectLst/>
                <a:latin typeface="+mn-lt"/>
                <a:ea typeface="+mn-ea"/>
                <a:cs typeface="+mn-cs"/>
              </a:rPr>
              <a:t>世纪地震学最大的突破之一，通过对两个台站的地震记录进行互相关，将可以提取出经验格林函数，其可以看做是由一个台发出，另一台接收的地震波信号；</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2</a:t>
            </a:r>
            <a:r>
              <a:rPr lang="zh-CN" altLang="en-US" sz="1200" kern="1200">
                <a:solidFill>
                  <a:schemeClr val="tx1"/>
                </a:solidFill>
                <a:effectLst/>
                <a:latin typeface="+mn-lt"/>
                <a:ea typeface="+mn-ea"/>
                <a:cs typeface="+mn-cs"/>
              </a:rPr>
              <a:t>）背景噪声成像，不依赖地震或主动源，因此易于形成高密度的射线覆盖，对台阵区域进行高分辨成像；目前已在速度成像中广为应用；</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3</a:t>
            </a:r>
            <a:r>
              <a:rPr lang="zh-CN" altLang="en-US" sz="1200" kern="1200">
                <a:solidFill>
                  <a:schemeClr val="tx1"/>
                </a:solidFill>
                <a:effectLst/>
                <a:latin typeface="+mn-lt"/>
                <a:ea typeface="+mn-ea"/>
                <a:cs typeface="+mn-cs"/>
              </a:rPr>
              <a:t>）噪声方法对于衰减成像也极有潜力：其一，由于背景噪声面波主频相较地震面波高，可以对地壳上地幔有良好采样；其二其不受震源机制影响，有利于振幅测量和衰减反演；其三其不依赖震源分布，可较好的应用于无震和少震区域；</a:t>
            </a:r>
            <a:endParaRPr lang="en-US" altLang="zh-CN" sz="1200" kern="1200">
              <a:solidFill>
                <a:schemeClr val="tx1"/>
              </a:solidFill>
              <a:effectLst/>
              <a:latin typeface="+mn-lt"/>
              <a:ea typeface="+mn-ea"/>
              <a:cs typeface="+mn-cs"/>
            </a:endParaRPr>
          </a:p>
          <a:p>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4</a:t>
            </a:r>
            <a:r>
              <a:rPr lang="zh-CN" altLang="en-US" sz="1200" kern="1200">
                <a:solidFill>
                  <a:schemeClr val="tx1"/>
                </a:solidFill>
                <a:effectLst/>
                <a:latin typeface="+mn-lt"/>
                <a:ea typeface="+mn-ea"/>
                <a:cs typeface="+mn-cs"/>
              </a:rPr>
              <a:t>）但另一方面，在进行背景噪声成像前，我们需要明晰振幅信息的意义，其受到哪些因素影响，又如何从噪声场中稳定地提取？</a:t>
            </a:r>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17</a:t>
            </a:fld>
            <a:endParaRPr lang="zh-CN" altLang="en-US"/>
          </a:p>
        </p:txBody>
      </p:sp>
    </p:spTree>
    <p:extLst>
      <p:ext uri="{BB962C8B-B14F-4D97-AF65-F5344CB8AC3E}">
        <p14:creationId xmlns:p14="http://schemas.microsoft.com/office/powerpoint/2010/main" val="1031069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dirty="0">
                <a:solidFill>
                  <a:schemeClr val="tx1"/>
                </a:solidFill>
                <a:effectLst/>
                <a:latin typeface="+mn-lt"/>
                <a:ea typeface="+mn-ea"/>
                <a:cs typeface="+mn-cs"/>
              </a:rPr>
              <a:t>Weaver</a:t>
            </a:r>
            <a:r>
              <a:rPr lang="zh-CN" altLang="zh-CN" sz="1200" kern="1200" dirty="0">
                <a:solidFill>
                  <a:schemeClr val="tx1"/>
                </a:solidFill>
                <a:effectLst/>
                <a:latin typeface="+mn-lt"/>
                <a:ea typeface="+mn-ea"/>
                <a:cs typeface="+mn-cs"/>
              </a:rPr>
              <a:t>认为，互相关函数的振幅是具有意义的，他经过一系列的推导，发现在满足一定条件的情况下，互相关函数振幅主要受到几何扩散项、台站响应项、噪声场方位强度项、和衰减因子的影响。</a:t>
            </a:r>
          </a:p>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18</a:t>
            </a:fld>
            <a:endParaRPr lang="zh-CN" altLang="en-US"/>
          </a:p>
        </p:txBody>
      </p:sp>
    </p:spTree>
    <p:extLst>
      <p:ext uri="{BB962C8B-B14F-4D97-AF65-F5344CB8AC3E}">
        <p14:creationId xmlns:p14="http://schemas.microsoft.com/office/powerpoint/2010/main" val="71634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继而，</a:t>
            </a:r>
            <a:r>
              <a:rPr lang="en-US" altLang="zh-CN"/>
              <a:t>Weaver</a:t>
            </a:r>
            <a:r>
              <a:rPr lang="zh-CN" altLang="en-US"/>
              <a:t>和周连庆相继完成了一维阵列和二维台阵条件系的模拟测试，预设的台站项、衰减、噪声强度项均被良好恢复。验证了理论的准确性。</a:t>
            </a:r>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19</a:t>
            </a:fld>
            <a:endParaRPr lang="zh-CN" altLang="en-US"/>
          </a:p>
        </p:txBody>
      </p:sp>
    </p:spTree>
    <p:extLst>
      <p:ext uri="{BB962C8B-B14F-4D97-AF65-F5344CB8AC3E}">
        <p14:creationId xmlns:p14="http://schemas.microsoft.com/office/powerpoint/2010/main" val="29809618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从背景噪声场中提取可靠的相对振幅信息的一大条件是预处理必须保幅。我们需要把可能发生相干的波场视作一个整体，对于不同时间、空间位置上的记录，使用完全一致的数学处理（特指乘除）。像右边展示的</a:t>
            </a:r>
            <a:r>
              <a:rPr lang="en-US" altLang="zh-CN"/>
              <a:t>one-bit</a:t>
            </a:r>
            <a:r>
              <a:rPr lang="zh-CN" altLang="en-US"/>
              <a:t>归一化，这类非线性的归一化方法，对于不同时间和台站的数据乘以了不同的系数，即会破坏掉相对振幅。这使得在噪声速度成像中常用的一些预处理不能够在衰减成像中使用，在保幅同时，获取高信噪比的互相关函数会更加困难。</a:t>
            </a:r>
            <a:endParaRPr lang="en-US" altLang="zh-CN"/>
          </a:p>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20</a:t>
            </a:fld>
            <a:endParaRPr lang="zh-CN" altLang="en-US"/>
          </a:p>
        </p:txBody>
      </p:sp>
    </p:spTree>
    <p:extLst>
      <p:ext uri="{BB962C8B-B14F-4D97-AF65-F5344CB8AC3E}">
        <p14:creationId xmlns:p14="http://schemas.microsoft.com/office/powerpoint/2010/main" val="8787103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接下来我们</a:t>
            </a:r>
            <a:r>
              <a:rPr lang="zh-CN" altLang="zh-CN" sz="1200" kern="1200">
                <a:solidFill>
                  <a:schemeClr val="tx1"/>
                </a:solidFill>
                <a:effectLst/>
                <a:latin typeface="+mn-lt"/>
                <a:ea typeface="+mn-ea"/>
                <a:cs typeface="+mn-cs"/>
              </a:rPr>
              <a:t>介绍一下</a:t>
            </a:r>
            <a:r>
              <a:rPr lang="zh-CN" altLang="en-US" sz="1200" kern="1200">
                <a:solidFill>
                  <a:schemeClr val="tx1"/>
                </a:solidFill>
                <a:effectLst/>
                <a:latin typeface="+mn-lt"/>
                <a:ea typeface="+mn-ea"/>
                <a:cs typeface="+mn-cs"/>
              </a:rPr>
              <a:t>本研究的主要工作。归纳地说，</a:t>
            </a:r>
            <a:r>
              <a:rPr lang="zh-CN" altLang="zh-CN" sz="1200" kern="1200">
                <a:solidFill>
                  <a:schemeClr val="tx1"/>
                </a:solidFill>
                <a:effectLst/>
                <a:latin typeface="+mn-lt"/>
                <a:ea typeface="+mn-ea"/>
                <a:cs typeface="+mn-cs"/>
              </a:rPr>
              <a:t>我们</a:t>
            </a:r>
            <a:r>
              <a:rPr lang="zh-CN" altLang="en-US" sz="1200" kern="1200">
                <a:solidFill>
                  <a:schemeClr val="tx1"/>
                </a:solidFill>
                <a:effectLst/>
                <a:latin typeface="+mn-lt"/>
                <a:ea typeface="+mn-ea"/>
                <a:cs typeface="+mn-cs"/>
              </a:rPr>
              <a:t>总结</a:t>
            </a:r>
            <a:r>
              <a:rPr lang="zh-CN" altLang="zh-CN" sz="1200" kern="1200">
                <a:solidFill>
                  <a:schemeClr val="tx1"/>
                </a:solidFill>
                <a:effectLst/>
                <a:latin typeface="+mn-lt"/>
                <a:ea typeface="+mn-ea"/>
                <a:cs typeface="+mn-cs"/>
              </a:rPr>
              <a:t>和</a:t>
            </a:r>
            <a:r>
              <a:rPr lang="zh-CN" altLang="zh-CN" sz="1200" kern="1200" dirty="0">
                <a:solidFill>
                  <a:schemeClr val="tx1"/>
                </a:solidFill>
                <a:effectLst/>
                <a:latin typeface="+mn-lt"/>
                <a:ea typeface="+mn-ea"/>
                <a:cs typeface="+mn-cs"/>
              </a:rPr>
              <a:t>发展了一</a:t>
            </a:r>
            <a:r>
              <a:rPr lang="zh-CN" altLang="zh-CN" sz="1200" kern="1200">
                <a:solidFill>
                  <a:schemeClr val="tx1"/>
                </a:solidFill>
                <a:effectLst/>
                <a:latin typeface="+mn-lt"/>
                <a:ea typeface="+mn-ea"/>
                <a:cs typeface="+mn-cs"/>
              </a:rPr>
              <a:t>套面向</a:t>
            </a:r>
            <a:r>
              <a:rPr lang="zh-CN" altLang="en-US" sz="1200" kern="1200">
                <a:solidFill>
                  <a:schemeClr val="tx1"/>
                </a:solidFill>
                <a:effectLst/>
                <a:latin typeface="+mn-lt"/>
                <a:ea typeface="+mn-ea"/>
                <a:cs typeface="+mn-cs"/>
              </a:rPr>
              <a:t>噪声</a:t>
            </a:r>
            <a:r>
              <a:rPr lang="zh-CN" altLang="zh-CN" sz="1200" kern="1200">
                <a:solidFill>
                  <a:schemeClr val="tx1"/>
                </a:solidFill>
                <a:effectLst/>
                <a:latin typeface="+mn-lt"/>
                <a:ea typeface="+mn-ea"/>
                <a:cs typeface="+mn-cs"/>
              </a:rPr>
              <a:t>衰减</a:t>
            </a:r>
            <a:r>
              <a:rPr lang="zh-CN" altLang="zh-CN" sz="1200" kern="1200" dirty="0">
                <a:solidFill>
                  <a:schemeClr val="tx1"/>
                </a:solidFill>
                <a:effectLst/>
                <a:latin typeface="+mn-lt"/>
                <a:ea typeface="+mn-ea"/>
                <a:cs typeface="+mn-cs"/>
              </a:rPr>
              <a:t>成像的数据处理流程，在里面做了一些自己的改进，同时也实验性地对一些区域进行了成像。</a:t>
            </a:r>
          </a:p>
          <a:p>
            <a:r>
              <a:rPr lang="zh-CN" altLang="zh-CN" sz="1200" kern="1200" dirty="0">
                <a:solidFill>
                  <a:schemeClr val="tx1"/>
                </a:solidFill>
                <a:effectLst/>
                <a:latin typeface="+mn-lt"/>
                <a:ea typeface="+mn-ea"/>
                <a:cs typeface="+mn-cs"/>
              </a:rPr>
              <a:t>这是我们提取经验格林函数振幅的基本</a:t>
            </a:r>
            <a:r>
              <a:rPr lang="zh-CN" altLang="zh-CN" sz="1200" kern="1200">
                <a:solidFill>
                  <a:schemeClr val="tx1"/>
                </a:solidFill>
                <a:effectLst/>
                <a:latin typeface="+mn-lt"/>
                <a:ea typeface="+mn-ea"/>
                <a:cs typeface="+mn-cs"/>
              </a:rPr>
              <a:t>流程，</a:t>
            </a:r>
            <a:r>
              <a:rPr lang="zh-CN" altLang="en-US" sz="1200" kern="1200">
                <a:solidFill>
                  <a:schemeClr val="tx1"/>
                </a:solidFill>
                <a:effectLst/>
                <a:latin typeface="+mn-lt"/>
                <a:ea typeface="+mn-ea"/>
                <a:cs typeface="+mn-cs"/>
              </a:rPr>
              <a:t>除了</a:t>
            </a:r>
            <a:r>
              <a:rPr lang="zh-CN" altLang="zh-CN" sz="1200" kern="1200">
                <a:solidFill>
                  <a:schemeClr val="tx1"/>
                </a:solidFill>
                <a:effectLst/>
                <a:latin typeface="+mn-lt"/>
                <a:ea typeface="+mn-ea"/>
                <a:cs typeface="+mn-cs"/>
              </a:rPr>
              <a:t>一些</a:t>
            </a:r>
            <a:r>
              <a:rPr lang="zh-CN" altLang="zh-CN" sz="1200" kern="1200" dirty="0">
                <a:solidFill>
                  <a:schemeClr val="tx1"/>
                </a:solidFill>
                <a:effectLst/>
                <a:latin typeface="+mn-lt"/>
                <a:ea typeface="+mn-ea"/>
                <a:cs typeface="+mn-cs"/>
              </a:rPr>
              <a:t>对噪声数据比较常规的处理外，我们引入了周连庆老师</a:t>
            </a:r>
            <a:r>
              <a:rPr lang="en-US" altLang="zh-CN" sz="1200" kern="1200" dirty="0">
                <a:solidFill>
                  <a:schemeClr val="tx1"/>
                </a:solidFill>
                <a:effectLst/>
                <a:latin typeface="+mn-lt"/>
                <a:ea typeface="+mn-ea"/>
                <a:cs typeface="+mn-cs"/>
              </a:rPr>
              <a:t>2020</a:t>
            </a:r>
            <a:r>
              <a:rPr lang="zh-CN" altLang="zh-CN" sz="1200" kern="1200" dirty="0">
                <a:solidFill>
                  <a:schemeClr val="tx1"/>
                </a:solidFill>
                <a:effectLst/>
                <a:latin typeface="+mn-lt"/>
                <a:ea typeface="+mn-ea"/>
                <a:cs typeface="+mn-cs"/>
              </a:rPr>
              <a:t>年提出的异步</a:t>
            </a:r>
            <a:r>
              <a:rPr lang="en-US" altLang="zh-CN" sz="1200" kern="1200" dirty="0">
                <a:solidFill>
                  <a:schemeClr val="tx1"/>
                </a:solidFill>
                <a:effectLst/>
                <a:latin typeface="+mn-lt"/>
                <a:ea typeface="+mn-ea"/>
                <a:cs typeface="+mn-cs"/>
              </a:rPr>
              <a:t>Temporal flattening</a:t>
            </a:r>
            <a:r>
              <a:rPr lang="zh-CN" altLang="zh-CN" sz="1200" kern="1200" dirty="0">
                <a:solidFill>
                  <a:schemeClr val="tx1"/>
                </a:solidFill>
                <a:effectLst/>
                <a:latin typeface="+mn-lt"/>
                <a:ea typeface="+mn-ea"/>
                <a:cs typeface="+mn-cs"/>
              </a:rPr>
              <a:t>方法，进行地震切除、互相关和叠加。这一方法的特点，是能够在保幅的同时，尽量获取高质量的振幅数据。</a:t>
            </a:r>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21</a:t>
            </a:fld>
            <a:endParaRPr lang="zh-CN" altLang="en-US"/>
          </a:p>
        </p:txBody>
      </p:sp>
    </p:spTree>
    <p:extLst>
      <p:ext uri="{BB962C8B-B14F-4D97-AF65-F5344CB8AC3E}">
        <p14:creationId xmlns:p14="http://schemas.microsoft.com/office/powerpoint/2010/main" val="769408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a:solidFill>
                  <a:schemeClr val="tx1"/>
                </a:solidFill>
                <a:effectLst/>
                <a:latin typeface="+mn-lt"/>
                <a:ea typeface="+mn-ea"/>
                <a:cs typeface="+mn-cs"/>
              </a:rPr>
              <a:t>具体而言</a:t>
            </a:r>
            <a:r>
              <a:rPr lang="zh-CN" altLang="zh-CN" sz="1200" kern="120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异步</a:t>
            </a:r>
            <a:r>
              <a:rPr lang="en-US" altLang="zh-CN" sz="1200" kern="1200" dirty="0">
                <a:solidFill>
                  <a:schemeClr val="tx1"/>
                </a:solidFill>
                <a:effectLst/>
                <a:latin typeface="+mn-lt"/>
                <a:ea typeface="+mn-ea"/>
                <a:cs typeface="+mn-cs"/>
              </a:rPr>
              <a:t>temporal flattening</a:t>
            </a:r>
            <a:r>
              <a:rPr lang="zh-CN" altLang="zh-CN" sz="1200" kern="1200" dirty="0">
                <a:solidFill>
                  <a:schemeClr val="tx1"/>
                </a:solidFill>
                <a:effectLst/>
                <a:latin typeface="+mn-lt"/>
                <a:ea typeface="+mn-ea"/>
                <a:cs typeface="+mn-cs"/>
              </a:rPr>
              <a:t>方法，在对原始波形切除地震的同时，保留了一个标记时间序列，其后，他对于两个序列进行了一致的互相关和加权叠加，最终将两部分结果相除得到最终经验格林函数。换而言之，这种方法保证了叠加得到的经验格林函数中，所有台站对，所有时间点，叠加的时长是相同的。从下面的图中可以看到，</a:t>
            </a:r>
            <a:r>
              <a:rPr lang="en-US" altLang="zh-CN" sz="1200" kern="1200" dirty="0">
                <a:solidFill>
                  <a:schemeClr val="tx1"/>
                </a:solidFill>
                <a:effectLst/>
                <a:latin typeface="+mn-lt"/>
                <a:ea typeface="+mn-ea"/>
                <a:cs typeface="+mn-cs"/>
              </a:rPr>
              <a:t>ATF</a:t>
            </a:r>
            <a:r>
              <a:rPr lang="zh-CN" altLang="zh-CN" sz="1200" kern="1200" dirty="0">
                <a:solidFill>
                  <a:schemeClr val="tx1"/>
                </a:solidFill>
                <a:effectLst/>
                <a:latin typeface="+mn-lt"/>
                <a:ea typeface="+mn-ea"/>
                <a:cs typeface="+mn-cs"/>
              </a:rPr>
              <a:t>方法的</a:t>
            </a:r>
            <a:r>
              <a:rPr lang="zh-CN" altLang="zh-CN" sz="1200" kern="1200">
                <a:solidFill>
                  <a:schemeClr val="tx1"/>
                </a:solidFill>
                <a:effectLst/>
                <a:latin typeface="+mn-lt"/>
                <a:ea typeface="+mn-ea"/>
                <a:cs typeface="+mn-cs"/>
              </a:rPr>
              <a:t>结果，</a:t>
            </a:r>
            <a:r>
              <a:rPr lang="zh-CN" altLang="en-US" sz="1200" kern="1200">
                <a:solidFill>
                  <a:schemeClr val="tx1"/>
                </a:solidFill>
                <a:effectLst/>
                <a:latin typeface="+mn-lt"/>
                <a:ea typeface="+mn-ea"/>
                <a:cs typeface="+mn-cs"/>
              </a:rPr>
              <a:t>与</a:t>
            </a:r>
            <a:r>
              <a:rPr lang="zh-CN" altLang="zh-CN" sz="1200" kern="1200">
                <a:solidFill>
                  <a:schemeClr val="tx1"/>
                </a:solidFill>
                <a:effectLst/>
                <a:latin typeface="+mn-lt"/>
                <a:ea typeface="+mn-ea"/>
                <a:cs typeface="+mn-cs"/>
              </a:rPr>
              <a:t>其</a:t>
            </a:r>
            <a:r>
              <a:rPr lang="zh-CN" altLang="zh-CN" sz="1200" kern="1200" dirty="0">
                <a:solidFill>
                  <a:schemeClr val="tx1"/>
                </a:solidFill>
                <a:effectLst/>
                <a:latin typeface="+mn-lt"/>
                <a:ea typeface="+mn-ea"/>
                <a:cs typeface="+mn-cs"/>
              </a:rPr>
              <a:t>他保幅方法相比，是质量更高，信噪比更高的。</a:t>
            </a:r>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22</a:t>
            </a:fld>
            <a:endParaRPr lang="zh-CN" altLang="en-US"/>
          </a:p>
        </p:txBody>
      </p:sp>
    </p:spTree>
    <p:extLst>
      <p:ext uri="{BB962C8B-B14F-4D97-AF65-F5344CB8AC3E}">
        <p14:creationId xmlns:p14="http://schemas.microsoft.com/office/powerpoint/2010/main" val="20526878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这是我们对振幅数据进行筛选和校正的流程图，对于这部分，我们主要的改进是，引入一个</a:t>
            </a:r>
            <a:r>
              <a:rPr lang="zh-CN" altLang="zh-CN" sz="1200" kern="1200">
                <a:solidFill>
                  <a:schemeClr val="tx1"/>
                </a:solidFill>
                <a:effectLst/>
                <a:latin typeface="+mn-lt"/>
                <a:ea typeface="+mn-ea"/>
                <a:cs typeface="+mn-cs"/>
              </a:rPr>
              <a:t>新的</a:t>
            </a:r>
            <a:r>
              <a:rPr lang="zh-CN" altLang="en-US" sz="1200" kern="1200">
                <a:solidFill>
                  <a:schemeClr val="tx1"/>
                </a:solidFill>
                <a:effectLst/>
                <a:latin typeface="+mn-lt"/>
                <a:ea typeface="+mn-ea"/>
                <a:cs typeface="+mn-cs"/>
              </a:rPr>
              <a:t>到时对称性</a:t>
            </a:r>
            <a:r>
              <a:rPr lang="zh-CN" altLang="zh-CN" sz="1200" kern="1200">
                <a:solidFill>
                  <a:schemeClr val="tx1"/>
                </a:solidFill>
                <a:effectLst/>
                <a:latin typeface="+mn-lt"/>
                <a:ea typeface="+mn-ea"/>
                <a:cs typeface="+mn-cs"/>
              </a:rPr>
              <a:t>数据筛选</a:t>
            </a:r>
            <a:r>
              <a:rPr lang="zh-CN" altLang="zh-CN" sz="1200" kern="1200" dirty="0">
                <a:solidFill>
                  <a:schemeClr val="tx1"/>
                </a:solidFill>
                <a:effectLst/>
                <a:latin typeface="+mn-lt"/>
                <a:ea typeface="+mn-ea"/>
                <a:cs typeface="+mn-cs"/>
              </a:rPr>
              <a:t>指标，并且对于聚焦散焦效应进行了校正。</a:t>
            </a:r>
          </a:p>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23</a:t>
            </a:fld>
            <a:endParaRPr lang="zh-CN" altLang="en-US"/>
          </a:p>
        </p:txBody>
      </p:sp>
    </p:spTree>
    <p:extLst>
      <p:ext uri="{BB962C8B-B14F-4D97-AF65-F5344CB8AC3E}">
        <p14:creationId xmlns:p14="http://schemas.microsoft.com/office/powerpoint/2010/main" val="34707006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这是我们对振幅数据进行筛选和校正的流程图，对于这部分，我们主要的改进是，引入一个</a:t>
            </a:r>
            <a:r>
              <a:rPr lang="zh-CN" altLang="zh-CN" sz="1200" kern="1200">
                <a:solidFill>
                  <a:schemeClr val="tx1"/>
                </a:solidFill>
                <a:effectLst/>
                <a:latin typeface="+mn-lt"/>
                <a:ea typeface="+mn-ea"/>
                <a:cs typeface="+mn-cs"/>
              </a:rPr>
              <a:t>新的</a:t>
            </a:r>
            <a:r>
              <a:rPr lang="zh-CN" altLang="en-US" sz="1200" kern="1200">
                <a:solidFill>
                  <a:schemeClr val="tx1"/>
                </a:solidFill>
                <a:effectLst/>
                <a:latin typeface="+mn-lt"/>
                <a:ea typeface="+mn-ea"/>
                <a:cs typeface="+mn-cs"/>
              </a:rPr>
              <a:t>到时对称性</a:t>
            </a:r>
            <a:r>
              <a:rPr lang="zh-CN" altLang="zh-CN" sz="1200" kern="1200">
                <a:solidFill>
                  <a:schemeClr val="tx1"/>
                </a:solidFill>
                <a:effectLst/>
                <a:latin typeface="+mn-lt"/>
                <a:ea typeface="+mn-ea"/>
                <a:cs typeface="+mn-cs"/>
              </a:rPr>
              <a:t>数据筛选</a:t>
            </a:r>
            <a:r>
              <a:rPr lang="zh-CN" altLang="zh-CN" sz="1200" kern="1200" dirty="0">
                <a:solidFill>
                  <a:schemeClr val="tx1"/>
                </a:solidFill>
                <a:effectLst/>
                <a:latin typeface="+mn-lt"/>
                <a:ea typeface="+mn-ea"/>
                <a:cs typeface="+mn-cs"/>
              </a:rPr>
              <a:t>指标，并且对于聚焦散焦效应进行了校正。</a:t>
            </a:r>
          </a:p>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24</a:t>
            </a:fld>
            <a:endParaRPr lang="zh-CN" altLang="en-US"/>
          </a:p>
        </p:txBody>
      </p:sp>
    </p:spTree>
    <p:extLst>
      <p:ext uri="{BB962C8B-B14F-4D97-AF65-F5344CB8AC3E}">
        <p14:creationId xmlns:p14="http://schemas.microsoft.com/office/powerpoint/2010/main" val="5218846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首先，介绍一下我们引入的到时对称性指标，它的基本思路非常简单，就是我们认为一个理想的格林函数，它的左右两支的到时应该比较对称。不然，就很可能是受到了一些强散射体或者非稳相区源的影响。我们之所以要引入这个指标，是因为我们发现，传统的</a:t>
            </a:r>
            <a:r>
              <a:rPr lang="en-US" altLang="zh-CN" sz="1200" kern="1200" dirty="0">
                <a:solidFill>
                  <a:schemeClr val="tx1"/>
                </a:solidFill>
                <a:effectLst/>
                <a:latin typeface="+mn-lt"/>
                <a:ea typeface="+mn-ea"/>
                <a:cs typeface="+mn-cs"/>
              </a:rPr>
              <a:t>SNR</a:t>
            </a:r>
            <a:r>
              <a:rPr lang="zh-CN" altLang="zh-CN" sz="1200" kern="1200" dirty="0">
                <a:solidFill>
                  <a:schemeClr val="tx1"/>
                </a:solidFill>
                <a:effectLst/>
                <a:latin typeface="+mn-lt"/>
                <a:ea typeface="+mn-ea"/>
                <a:cs typeface="+mn-cs"/>
              </a:rPr>
              <a:t>指标，同振幅本身是正相关的，如果用一个较大的</a:t>
            </a:r>
            <a:r>
              <a:rPr lang="en-US" altLang="zh-CN" sz="1200" kern="1200" dirty="0">
                <a:solidFill>
                  <a:schemeClr val="tx1"/>
                </a:solidFill>
                <a:effectLst/>
                <a:latin typeface="+mn-lt"/>
                <a:ea typeface="+mn-ea"/>
                <a:cs typeface="+mn-cs"/>
              </a:rPr>
              <a:t>SNR</a:t>
            </a:r>
            <a:r>
              <a:rPr lang="zh-CN" altLang="zh-CN" sz="1200" kern="1200" dirty="0">
                <a:solidFill>
                  <a:schemeClr val="tx1"/>
                </a:solidFill>
                <a:effectLst/>
                <a:latin typeface="+mn-lt"/>
                <a:ea typeface="+mn-ea"/>
                <a:cs typeface="+mn-cs"/>
              </a:rPr>
              <a:t>阈值，就会筛除很多长台间距，小振幅的数据，从而影响振幅测量。而如果我们采用一个更小的</a:t>
            </a:r>
            <a:r>
              <a:rPr lang="en-US" altLang="zh-CN" sz="1200" kern="1200" dirty="0">
                <a:solidFill>
                  <a:schemeClr val="tx1"/>
                </a:solidFill>
                <a:effectLst/>
                <a:latin typeface="+mn-lt"/>
                <a:ea typeface="+mn-ea"/>
                <a:cs typeface="+mn-cs"/>
              </a:rPr>
              <a:t>SNR</a:t>
            </a:r>
            <a:r>
              <a:rPr lang="zh-CN" altLang="zh-CN" sz="1200" kern="1200" dirty="0">
                <a:solidFill>
                  <a:schemeClr val="tx1"/>
                </a:solidFill>
                <a:effectLst/>
                <a:latin typeface="+mn-lt"/>
                <a:ea typeface="+mn-ea"/>
                <a:cs typeface="+mn-cs"/>
              </a:rPr>
              <a:t>阈值，同时加上到时对称性指标，就能在筛除坏数据的同时，保证对振幅基本无偏。</a:t>
            </a:r>
          </a:p>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25</a:t>
            </a:fld>
            <a:endParaRPr lang="zh-CN" altLang="en-US"/>
          </a:p>
        </p:txBody>
      </p:sp>
    </p:spTree>
    <p:extLst>
      <p:ext uri="{BB962C8B-B14F-4D97-AF65-F5344CB8AC3E}">
        <p14:creationId xmlns:p14="http://schemas.microsoft.com/office/powerpoint/2010/main" val="25896533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对于聚焦散射项的改正，我们利用</a:t>
            </a:r>
            <a:r>
              <a:rPr lang="en-US" altLang="zh-CN" sz="1200" kern="1200" dirty="0" err="1">
                <a:solidFill>
                  <a:schemeClr val="tx1"/>
                </a:solidFill>
                <a:effectLst/>
                <a:latin typeface="+mn-lt"/>
                <a:ea typeface="+mn-ea"/>
                <a:cs typeface="+mn-cs"/>
              </a:rPr>
              <a:t>zhou</a:t>
            </a:r>
            <a:r>
              <a:rPr lang="en-US" altLang="zh-CN" sz="1200" kern="1200" dirty="0">
                <a:solidFill>
                  <a:schemeClr val="tx1"/>
                </a:solidFill>
                <a:effectLst/>
                <a:latin typeface="+mn-lt"/>
                <a:ea typeface="+mn-ea"/>
                <a:cs typeface="+mn-cs"/>
              </a:rPr>
              <a:t> </a:t>
            </a:r>
            <a:r>
              <a:rPr lang="en-US" altLang="zh-CN" sz="1200" kern="1200" dirty="0" err="1">
                <a:solidFill>
                  <a:schemeClr val="tx1"/>
                </a:solidFill>
                <a:effectLst/>
                <a:latin typeface="+mn-lt"/>
                <a:ea typeface="+mn-ea"/>
                <a:cs typeface="+mn-cs"/>
              </a:rPr>
              <a:t>ying</a:t>
            </a:r>
            <a:r>
              <a:rPr lang="zh-CN" altLang="zh-CN" sz="1200" kern="1200" dirty="0">
                <a:solidFill>
                  <a:schemeClr val="tx1"/>
                </a:solidFill>
                <a:effectLst/>
                <a:latin typeface="+mn-lt"/>
                <a:ea typeface="+mn-ea"/>
                <a:cs typeface="+mn-cs"/>
              </a:rPr>
              <a:t>老师提出的</a:t>
            </a:r>
            <a:r>
              <a:rPr lang="en-US" altLang="zh-CN" sz="1200" kern="1200" dirty="0">
                <a:solidFill>
                  <a:schemeClr val="tx1"/>
                </a:solidFill>
                <a:effectLst/>
                <a:latin typeface="+mn-lt"/>
                <a:ea typeface="+mn-ea"/>
                <a:cs typeface="+mn-cs"/>
              </a:rPr>
              <a:t>2D</a:t>
            </a:r>
            <a:r>
              <a:rPr lang="zh-CN" altLang="zh-CN" sz="1200" kern="1200" dirty="0">
                <a:solidFill>
                  <a:schemeClr val="tx1"/>
                </a:solidFill>
                <a:effectLst/>
                <a:latin typeface="+mn-lt"/>
                <a:ea typeface="+mn-ea"/>
                <a:cs typeface="+mn-cs"/>
              </a:rPr>
              <a:t>相速度敏感核，将其同区域相速度模型卷积，即得到对聚焦散焦项的估计。</a:t>
            </a:r>
          </a:p>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26</a:t>
            </a:fld>
            <a:endParaRPr lang="zh-CN" altLang="en-US"/>
          </a:p>
        </p:txBody>
      </p:sp>
    </p:spTree>
    <p:extLst>
      <p:ext uri="{BB962C8B-B14F-4D97-AF65-F5344CB8AC3E}">
        <p14:creationId xmlns:p14="http://schemas.microsoft.com/office/powerpoint/2010/main" val="720079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A2B34BE-9896-4FE0-933A-1E2A80AC7A37}" type="slidenum">
              <a:rPr lang="zh-CN" altLang="en-US" smtClean="0"/>
              <a:t>27</a:t>
            </a:fld>
            <a:endParaRPr lang="zh-CN" altLang="en-US"/>
          </a:p>
        </p:txBody>
      </p:sp>
    </p:spTree>
    <p:extLst>
      <p:ext uri="{BB962C8B-B14F-4D97-AF65-F5344CB8AC3E}">
        <p14:creationId xmlns:p14="http://schemas.microsoft.com/office/powerpoint/2010/main" val="3979494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在反演部分，我们采用了</a:t>
            </a:r>
            <a:r>
              <a:rPr lang="zh-CN" altLang="zh-CN" sz="1200" kern="1200">
                <a:solidFill>
                  <a:schemeClr val="tx1"/>
                </a:solidFill>
                <a:effectLst/>
                <a:latin typeface="+mn-lt"/>
                <a:ea typeface="+mn-ea"/>
                <a:cs typeface="+mn-cs"/>
              </a:rPr>
              <a:t>和赵连</a:t>
            </a:r>
            <a:r>
              <a:rPr lang="zh-CN" altLang="en-US" sz="1200" kern="1200">
                <a:solidFill>
                  <a:schemeClr val="tx1"/>
                </a:solidFill>
                <a:effectLst/>
                <a:latin typeface="+mn-lt"/>
                <a:ea typeface="+mn-ea"/>
                <a:cs typeface="+mn-cs"/>
              </a:rPr>
              <a:t>锋</a:t>
            </a:r>
            <a:r>
              <a:rPr lang="zh-CN" altLang="zh-CN" sz="1200" kern="1200">
                <a:solidFill>
                  <a:schemeClr val="tx1"/>
                </a:solidFill>
                <a:effectLst/>
                <a:latin typeface="+mn-lt"/>
                <a:ea typeface="+mn-ea"/>
                <a:cs typeface="+mn-cs"/>
              </a:rPr>
              <a:t>老师</a:t>
            </a:r>
            <a:r>
              <a:rPr lang="zh-CN" altLang="zh-CN" sz="1200" kern="1200" dirty="0">
                <a:solidFill>
                  <a:schemeClr val="tx1"/>
                </a:solidFill>
                <a:effectLst/>
                <a:latin typeface="+mn-lt"/>
                <a:ea typeface="+mn-ea"/>
                <a:cs typeface="+mn-cs"/>
              </a:rPr>
              <a:t>类似的方式，逐次迭代反演台站项、噪声场强度项、以及</a:t>
            </a:r>
            <a:r>
              <a:rPr lang="zh-CN" altLang="zh-CN" sz="1200" kern="1200">
                <a:solidFill>
                  <a:schemeClr val="tx1"/>
                </a:solidFill>
                <a:effectLst/>
                <a:latin typeface="+mn-lt"/>
                <a:ea typeface="+mn-ea"/>
                <a:cs typeface="+mn-cs"/>
              </a:rPr>
              <a:t>衰减。</a:t>
            </a:r>
            <a:r>
              <a:rPr lang="zh-CN" altLang="en-US" sz="1200" kern="1200">
                <a:solidFill>
                  <a:schemeClr val="tx1"/>
                </a:solidFill>
                <a:effectLst/>
                <a:latin typeface="+mn-lt"/>
                <a:ea typeface="+mn-ea"/>
                <a:cs typeface="+mn-cs"/>
              </a:rPr>
              <a:t>同时</a:t>
            </a:r>
            <a:r>
              <a:rPr lang="zh-CN" altLang="zh-CN" sz="1200" kern="1200">
                <a:solidFill>
                  <a:schemeClr val="tx1"/>
                </a:solidFill>
                <a:effectLst/>
                <a:latin typeface="+mn-lt"/>
                <a:ea typeface="+mn-ea"/>
                <a:cs typeface="+mn-cs"/>
              </a:rPr>
              <a:t>面波</a:t>
            </a:r>
            <a:r>
              <a:rPr lang="zh-CN" altLang="zh-CN" sz="1200" kern="1200" dirty="0">
                <a:solidFill>
                  <a:schemeClr val="tx1"/>
                </a:solidFill>
                <a:effectLst/>
                <a:latin typeface="+mn-lt"/>
                <a:ea typeface="+mn-ea"/>
                <a:cs typeface="+mn-cs"/>
              </a:rPr>
              <a:t>衰减，借助深度敏感核，还可以进一步反演到</a:t>
            </a:r>
            <a:r>
              <a:rPr lang="en-US" altLang="zh-CN" sz="1200" kern="1200" dirty="0">
                <a:solidFill>
                  <a:schemeClr val="tx1"/>
                </a:solidFill>
                <a:effectLst/>
                <a:latin typeface="+mn-lt"/>
                <a:ea typeface="+mn-ea"/>
                <a:cs typeface="+mn-cs"/>
              </a:rPr>
              <a:t>S</a:t>
            </a:r>
            <a:r>
              <a:rPr lang="zh-CN" altLang="zh-CN" sz="1200" kern="1200" dirty="0">
                <a:solidFill>
                  <a:schemeClr val="tx1"/>
                </a:solidFill>
                <a:effectLst/>
                <a:latin typeface="+mn-lt"/>
                <a:ea typeface="+mn-ea"/>
                <a:cs typeface="+mn-cs"/>
              </a:rPr>
              <a:t>波</a:t>
            </a:r>
            <a:r>
              <a:rPr lang="zh-CN" altLang="zh-CN" sz="1200" kern="1200">
                <a:solidFill>
                  <a:schemeClr val="tx1"/>
                </a:solidFill>
                <a:effectLst/>
                <a:latin typeface="+mn-lt"/>
                <a:ea typeface="+mn-ea"/>
                <a:cs typeface="+mn-cs"/>
              </a:rPr>
              <a:t>衰减。</a:t>
            </a:r>
            <a:r>
              <a:rPr lang="zh-CN" altLang="en-US" sz="1200" kern="1200">
                <a:solidFill>
                  <a:schemeClr val="tx1"/>
                </a:solidFill>
                <a:effectLst/>
                <a:latin typeface="+mn-lt"/>
                <a:ea typeface="+mn-ea"/>
                <a:cs typeface="+mn-cs"/>
              </a:rPr>
              <a:t>对于反演部分的细节，我们不做过多介绍，其基本上和赵老师文献中的表述是相似的。但这里，我们展示了我们棋盘格模拟测试的结果，可以看到，衰减，台站项，噪声强度项均被较准确地恢复了。</a:t>
            </a: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28</a:t>
            </a:fld>
            <a:endParaRPr lang="zh-CN" altLang="en-US"/>
          </a:p>
        </p:txBody>
      </p:sp>
    </p:spTree>
    <p:extLst>
      <p:ext uri="{BB962C8B-B14F-4D97-AF65-F5344CB8AC3E}">
        <p14:creationId xmlns:p14="http://schemas.microsoft.com/office/powerpoint/2010/main" val="27097525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1B1E802-9D31-4AFE-B365-9E47AFF4F0CB}" type="slidenum">
              <a:rPr lang="zh-CN" altLang="en-US" smtClean="0"/>
              <a:t>29</a:t>
            </a:fld>
            <a:endParaRPr lang="zh-CN" altLang="en-US"/>
          </a:p>
        </p:txBody>
      </p:sp>
    </p:spTree>
    <p:extLst>
      <p:ext uri="{BB962C8B-B14F-4D97-AF65-F5344CB8AC3E}">
        <p14:creationId xmlns:p14="http://schemas.microsoft.com/office/powerpoint/2010/main" val="36067363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这是美国黄石公园的衰减成像结果。我们可以一眼就可以看到，黄石火山口下方存在着非常显著的高衰减异常。同时浅部的衰减异常又相对深部更加突出，这表明上地壳岩浆房具有更高的熔体比率，和前任速度成像结果相吻合。此外，在黄石火山口周边，短周期结果中，盆地表现出高衰减，山地表现出低衰减，这与地质体的属性也是相符合的。</a:t>
            </a:r>
          </a:p>
        </p:txBody>
      </p:sp>
      <p:sp>
        <p:nvSpPr>
          <p:cNvPr id="4" name="灯片编号占位符 3"/>
          <p:cNvSpPr>
            <a:spLocks noGrp="1"/>
          </p:cNvSpPr>
          <p:nvPr>
            <p:ph type="sldNum" sz="quarter" idx="5"/>
          </p:nvPr>
        </p:nvSpPr>
        <p:spPr/>
        <p:txBody>
          <a:bodyPr/>
          <a:lstStyle/>
          <a:p>
            <a:fld id="{E1B1E802-9D31-4AFE-B365-9E47AFF4F0CB}" type="slidenum">
              <a:rPr lang="zh-CN" altLang="en-US" smtClean="0"/>
              <a:t>30</a:t>
            </a:fld>
            <a:endParaRPr lang="zh-CN" altLang="en-US"/>
          </a:p>
        </p:txBody>
      </p:sp>
    </p:spTree>
    <p:extLst>
      <p:ext uri="{BB962C8B-B14F-4D97-AF65-F5344CB8AC3E}">
        <p14:creationId xmlns:p14="http://schemas.microsoft.com/office/powerpoint/2010/main" val="5046987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类似的，我们也得到了不同中心周期下场地放大项的反演结果。</a:t>
            </a:r>
            <a:r>
              <a:rPr lang="zh-CN" altLang="zh-CN" sz="1200" kern="1200">
                <a:solidFill>
                  <a:schemeClr val="tx1"/>
                </a:solidFill>
                <a:effectLst/>
                <a:latin typeface="+mn-lt"/>
                <a:ea typeface="+mn-ea"/>
                <a:cs typeface="+mn-cs"/>
              </a:rPr>
              <a:t>场地放大项反映的是台站当地结构对于地震波振幅的放大效应，无论是对于天然地震、噪声互相关波形、还是噪声信号本身，这种放大效应均应该是相似的。</a:t>
            </a:r>
            <a:r>
              <a:rPr lang="zh-CN" altLang="en-US" sz="1200" kern="1200">
                <a:solidFill>
                  <a:schemeClr val="tx1"/>
                </a:solidFill>
                <a:effectLst/>
                <a:latin typeface="+mn-lt"/>
                <a:ea typeface="+mn-ea"/>
                <a:cs typeface="+mn-cs"/>
              </a:rPr>
              <a:t>因此，我们把场地放大项，同各台噪声记录的能量强度，即均方根，或者说自相关峰值进行了对比。两者的强相关性佐证了反演结果的合理性。</a:t>
            </a:r>
            <a:endParaRPr lang="zh-CN" altLang="en-US" dirty="0"/>
          </a:p>
        </p:txBody>
      </p:sp>
      <p:sp>
        <p:nvSpPr>
          <p:cNvPr id="4" name="灯片编号占位符 3"/>
          <p:cNvSpPr>
            <a:spLocks noGrp="1"/>
          </p:cNvSpPr>
          <p:nvPr>
            <p:ph type="sldNum" sz="quarter" idx="5"/>
          </p:nvPr>
        </p:nvSpPr>
        <p:spPr/>
        <p:txBody>
          <a:bodyPr/>
          <a:lstStyle/>
          <a:p>
            <a:fld id="{E1B1E802-9D31-4AFE-B365-9E47AFF4F0CB}" type="slidenum">
              <a:rPr lang="zh-CN" altLang="en-US" smtClean="0"/>
              <a:t>31</a:t>
            </a:fld>
            <a:endParaRPr lang="zh-CN" altLang="en-US"/>
          </a:p>
        </p:txBody>
      </p:sp>
    </p:spTree>
    <p:extLst>
      <p:ext uri="{BB962C8B-B14F-4D97-AF65-F5344CB8AC3E}">
        <p14:creationId xmlns:p14="http://schemas.microsoft.com/office/powerpoint/2010/main" val="14835533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同时，我们也反演得到了噪声强度项随方向的变化，可以看到，它和</a:t>
            </a:r>
            <a:r>
              <a:rPr lang="en-US" altLang="zh-CN"/>
              <a:t>Beamforming</a:t>
            </a:r>
            <a:r>
              <a:rPr lang="zh-CN" altLang="en-US"/>
              <a:t>的结果有较好的吻合。为了使控制反演参数的数量，我们在每个台站位置仅用到了</a:t>
            </a:r>
            <a:r>
              <a:rPr lang="en-US" altLang="zh-CN"/>
              <a:t>12</a:t>
            </a:r>
            <a:r>
              <a:rPr lang="zh-CN" altLang="en-US"/>
              <a:t>个样条基对其进行建模；这使得最终的反演结果比较平滑。在</a:t>
            </a:r>
            <a:r>
              <a:rPr lang="en-US" altLang="zh-CN"/>
              <a:t>Beamforming</a:t>
            </a:r>
            <a:r>
              <a:rPr lang="zh-CN" altLang="en-US"/>
              <a:t>结果中，噪声源强的方向我们的噪声强度也强，反之亦然。从这个结果中，可以推断，冬季（</a:t>
            </a:r>
            <a:r>
              <a:rPr lang="en-US" altLang="zh-CN"/>
              <a:t>11-4</a:t>
            </a:r>
            <a:r>
              <a:rPr lang="zh-CN" altLang="en-US"/>
              <a:t>月）美国周边的海相噪声源主要来自大西洋北部和白令海峡，但第二地脉动带中，太平洋中南部方向也有一定噪声源。</a:t>
            </a:r>
            <a:endParaRPr lang="zh-CN" altLang="en-US" dirty="0"/>
          </a:p>
        </p:txBody>
      </p:sp>
      <p:sp>
        <p:nvSpPr>
          <p:cNvPr id="4" name="灯片编号占位符 3"/>
          <p:cNvSpPr>
            <a:spLocks noGrp="1"/>
          </p:cNvSpPr>
          <p:nvPr>
            <p:ph type="sldNum" sz="quarter" idx="5"/>
          </p:nvPr>
        </p:nvSpPr>
        <p:spPr/>
        <p:txBody>
          <a:bodyPr/>
          <a:lstStyle/>
          <a:p>
            <a:fld id="{E1B1E802-9D31-4AFE-B365-9E47AFF4F0CB}" type="slidenum">
              <a:rPr lang="zh-CN" altLang="en-US" smtClean="0"/>
              <a:t>32</a:t>
            </a:fld>
            <a:endParaRPr lang="zh-CN" altLang="en-US"/>
          </a:p>
        </p:txBody>
      </p:sp>
    </p:spTree>
    <p:extLst>
      <p:ext uri="{BB962C8B-B14F-4D97-AF65-F5344CB8AC3E}">
        <p14:creationId xmlns:p14="http://schemas.microsoft.com/office/powerpoint/2010/main" val="14329710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l"/>
            <a:r>
              <a:rPr lang="zh-CN" altLang="en-US"/>
              <a:t>由于在方案一中，我们对于各台站的噪声强度项进行了独立反演，因此，我们可以探讨噪声强度项的空间变化规律。右图是</a:t>
            </a:r>
            <a:r>
              <a:rPr lang="en-US" altLang="zh-CN"/>
              <a:t>6s </a:t>
            </a:r>
            <a:r>
              <a:rPr lang="zh-CN" altLang="en-US"/>
              <a:t>中心周期下，噪声场强度项的空间变化结果。可以观察到，在能量较强的方向，即红点和图</a:t>
            </a:r>
            <a:r>
              <a:rPr lang="en-US" altLang="zh-CN"/>
              <a:t>c</a:t>
            </a:r>
            <a:r>
              <a:rPr lang="zh-CN" altLang="en-US"/>
              <a:t>、</a:t>
            </a:r>
            <a:r>
              <a:rPr lang="en-US" altLang="zh-CN"/>
              <a:t>e</a:t>
            </a:r>
            <a:r>
              <a:rPr lang="zh-CN" altLang="en-US"/>
              <a:t>，</a:t>
            </a:r>
            <a:r>
              <a:rPr lang="zh-CN" altLang="en-US" sz="1200"/>
              <a:t>噪声强度随台站到噪声源距离的增大快速减小；而噪声能量较弱的方向，没有表现出明显规律。这和基于辐射扩散方程理论推导的结论是不吻合的。这一现象可能同近场区域散射体的存在有关，这些散射体将强方向的能量补偿到了弱方向，因此弱方向不噪声强度的空间变化相对温和。</a:t>
            </a:r>
            <a:endParaRPr lang="zh-CN" altLang="en-US" dirty="0"/>
          </a:p>
        </p:txBody>
      </p:sp>
      <p:sp>
        <p:nvSpPr>
          <p:cNvPr id="4" name="灯片编号占位符 3"/>
          <p:cNvSpPr>
            <a:spLocks noGrp="1"/>
          </p:cNvSpPr>
          <p:nvPr>
            <p:ph type="sldNum" sz="quarter" idx="5"/>
          </p:nvPr>
        </p:nvSpPr>
        <p:spPr/>
        <p:txBody>
          <a:bodyPr/>
          <a:lstStyle/>
          <a:p>
            <a:fld id="{E1B1E802-9D31-4AFE-B365-9E47AFF4F0CB}" type="slidenum">
              <a:rPr lang="zh-CN" altLang="en-US" smtClean="0"/>
              <a:t>33</a:t>
            </a:fld>
            <a:endParaRPr lang="zh-CN" altLang="en-US"/>
          </a:p>
        </p:txBody>
      </p:sp>
    </p:spTree>
    <p:extLst>
      <p:ext uri="{BB962C8B-B14F-4D97-AF65-F5344CB8AC3E}">
        <p14:creationId xmlns:p14="http://schemas.microsoft.com/office/powerpoint/2010/main" val="314955704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因此，我们选取中国东北区域进行了另一次成像实验。由于台站时沿大圆弧分布的，我们可以直接对于每个台站和方向的</a:t>
            </a:r>
            <a:r>
              <a:rPr lang="en-US" altLang="zh-CN"/>
              <a:t>B</a:t>
            </a:r>
            <a:r>
              <a:rPr lang="zh-CN" altLang="en-US"/>
              <a:t>进行反演。右图是衰减成像的结果，可以观察到衰减和一些地质结构的关联性。例如，在</a:t>
            </a:r>
            <a:r>
              <a:rPr lang="en-US" altLang="zh-CN"/>
              <a:t>xxx</a:t>
            </a:r>
            <a:endParaRPr lang="zh-CN" altLang="en-US"/>
          </a:p>
        </p:txBody>
      </p:sp>
      <p:sp>
        <p:nvSpPr>
          <p:cNvPr id="4" name="灯片编号占位符 3"/>
          <p:cNvSpPr>
            <a:spLocks noGrp="1"/>
          </p:cNvSpPr>
          <p:nvPr>
            <p:ph type="sldNum" sz="quarter" idx="5"/>
          </p:nvPr>
        </p:nvSpPr>
        <p:spPr/>
        <p:txBody>
          <a:bodyPr/>
          <a:lstStyle/>
          <a:p>
            <a:fld id="{E1B1E802-9D31-4AFE-B365-9E47AFF4F0CB}" type="slidenum">
              <a:rPr lang="zh-CN" altLang="en-US" smtClean="0"/>
              <a:t>34</a:t>
            </a:fld>
            <a:endParaRPr lang="zh-CN" altLang="en-US"/>
          </a:p>
        </p:txBody>
      </p:sp>
    </p:spTree>
    <p:extLst>
      <p:ext uri="{BB962C8B-B14F-4D97-AF65-F5344CB8AC3E}">
        <p14:creationId xmlns:p14="http://schemas.microsoft.com/office/powerpoint/2010/main" val="4876755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通过面波的深度敏感核，我们可以讨论衰减随深度的变化规律。可以看到，在研究区域内，浅部沉积层和上地壳表现出了较强的衰减，中下地壳的衰减则很弱，而在莫霍面附近，存在着一个衰减的陡增。</a:t>
            </a:r>
          </a:p>
        </p:txBody>
      </p:sp>
      <p:sp>
        <p:nvSpPr>
          <p:cNvPr id="4" name="灯片编号占位符 3"/>
          <p:cNvSpPr>
            <a:spLocks noGrp="1"/>
          </p:cNvSpPr>
          <p:nvPr>
            <p:ph type="sldNum" sz="quarter" idx="5"/>
          </p:nvPr>
        </p:nvSpPr>
        <p:spPr/>
        <p:txBody>
          <a:bodyPr/>
          <a:lstStyle/>
          <a:p>
            <a:fld id="{E1B1E802-9D31-4AFE-B365-9E47AFF4F0CB}" type="slidenum">
              <a:rPr lang="zh-CN" altLang="en-US" smtClean="0"/>
              <a:t>35</a:t>
            </a:fld>
            <a:endParaRPr lang="zh-CN" altLang="en-US"/>
          </a:p>
        </p:txBody>
      </p:sp>
    </p:spTree>
    <p:extLst>
      <p:ext uri="{BB962C8B-B14F-4D97-AF65-F5344CB8AC3E}">
        <p14:creationId xmlns:p14="http://schemas.microsoft.com/office/powerpoint/2010/main" val="23602560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这是我们反演的一个台站项结果，可以看到，不同块体，不同周期，台站项具有系统性差异。在短周期，有厚沉积层的位置，台站项会较大，而在长周期，地壳较薄处，受地幔高速影响，台站项会较小。</a:t>
            </a:r>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36</a:t>
            </a:fld>
            <a:endParaRPr lang="zh-CN" altLang="en-US"/>
          </a:p>
        </p:txBody>
      </p:sp>
    </p:spTree>
    <p:extLst>
      <p:ext uri="{BB962C8B-B14F-4D97-AF65-F5344CB8AC3E}">
        <p14:creationId xmlns:p14="http://schemas.microsoft.com/office/powerpoint/2010/main" val="144474033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最后是噪声强度项的反演结果。可以看到，噪声强度项随距离的变化确实具有一定的线性趋势，但其斜率和</a:t>
            </a:r>
            <a:r>
              <a:rPr lang="en-US" altLang="zh-CN"/>
              <a:t>Weaver</a:t>
            </a:r>
            <a:r>
              <a:rPr lang="zh-CN" altLang="en-US"/>
              <a:t>预测的相差较大。我们推测，可能的影响因素包括散射和近场源。但通过这个实例，至少我们可以明确一点，即实际地球噪声场的空间变化可能相当复杂。因此，在噪声衰减成像中有必要对该项进行仔细考虑。</a:t>
            </a:r>
          </a:p>
        </p:txBody>
      </p:sp>
      <p:sp>
        <p:nvSpPr>
          <p:cNvPr id="4" name="灯片编号占位符 3"/>
          <p:cNvSpPr>
            <a:spLocks noGrp="1"/>
          </p:cNvSpPr>
          <p:nvPr>
            <p:ph type="sldNum" sz="quarter" idx="5"/>
          </p:nvPr>
        </p:nvSpPr>
        <p:spPr/>
        <p:txBody>
          <a:bodyPr/>
          <a:lstStyle/>
          <a:p>
            <a:fld id="{E1B1E802-9D31-4AFE-B365-9E47AFF4F0CB}" type="slidenum">
              <a:rPr lang="zh-CN" altLang="en-US" smtClean="0"/>
              <a:t>37</a:t>
            </a:fld>
            <a:endParaRPr lang="zh-CN" altLang="en-US"/>
          </a:p>
        </p:txBody>
      </p:sp>
    </p:spTree>
    <p:extLst>
      <p:ext uri="{BB962C8B-B14F-4D97-AF65-F5344CB8AC3E}">
        <p14:creationId xmlns:p14="http://schemas.microsoft.com/office/powerpoint/2010/main" val="15519990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我们还统计了不同因素对于振幅的贡献，可以发现，对于较短的台间距，中长周期，噪声强度项和台站响应项的贡献就会强于衰减。因此，对于区域面波衰减成像，有必要考虑这些因素的影响。此外，如果台站条件允许，取长射线可能对于面波衰减成像更加有利。</a:t>
            </a:r>
          </a:p>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38</a:t>
            </a:fld>
            <a:endParaRPr lang="zh-CN" altLang="en-US"/>
          </a:p>
        </p:txBody>
      </p:sp>
    </p:spTree>
    <p:extLst>
      <p:ext uri="{BB962C8B-B14F-4D97-AF65-F5344CB8AC3E}">
        <p14:creationId xmlns:p14="http://schemas.microsoft.com/office/powerpoint/2010/main" val="77076476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39</a:t>
            </a:fld>
            <a:endParaRPr lang="zh-CN" altLang="en-US"/>
          </a:p>
        </p:txBody>
      </p:sp>
    </p:spTree>
    <p:extLst>
      <p:ext uri="{BB962C8B-B14F-4D97-AF65-F5344CB8AC3E}">
        <p14:creationId xmlns:p14="http://schemas.microsoft.com/office/powerpoint/2010/main" val="243020669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40</a:t>
            </a:fld>
            <a:endParaRPr lang="zh-CN" altLang="en-US"/>
          </a:p>
        </p:txBody>
      </p:sp>
    </p:spTree>
    <p:extLst>
      <p:ext uri="{BB962C8B-B14F-4D97-AF65-F5344CB8AC3E}">
        <p14:creationId xmlns:p14="http://schemas.microsoft.com/office/powerpoint/2010/main" val="18835412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1B1E802-9D31-4AFE-B365-9E47AFF4F0CB}" type="slidenum">
              <a:rPr lang="zh-CN" altLang="en-US" smtClean="0"/>
              <a:t>42</a:t>
            </a:fld>
            <a:endParaRPr lang="zh-CN" altLang="en-US"/>
          </a:p>
        </p:txBody>
      </p:sp>
    </p:spTree>
    <p:extLst>
      <p:ext uri="{BB962C8B-B14F-4D97-AF65-F5344CB8AC3E}">
        <p14:creationId xmlns:p14="http://schemas.microsoft.com/office/powerpoint/2010/main" val="36053697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1B1E802-9D31-4AFE-B365-9E47AFF4F0CB}" type="slidenum">
              <a:rPr lang="zh-CN" altLang="en-US" smtClean="0"/>
              <a:t>43</a:t>
            </a:fld>
            <a:endParaRPr lang="zh-CN" altLang="en-US"/>
          </a:p>
        </p:txBody>
      </p:sp>
    </p:spTree>
    <p:extLst>
      <p:ext uri="{BB962C8B-B14F-4D97-AF65-F5344CB8AC3E}">
        <p14:creationId xmlns:p14="http://schemas.microsoft.com/office/powerpoint/2010/main" val="2083737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zh-CN" sz="1200" kern="1200" dirty="0">
                <a:solidFill>
                  <a:schemeClr val="tx1"/>
                </a:solidFill>
                <a:effectLst/>
                <a:latin typeface="+mn-lt"/>
                <a:ea typeface="+mn-ea"/>
                <a:cs typeface="+mn-cs"/>
              </a:rPr>
              <a:t>在噪声衰减成像方面，前人基于不同的理论出发，运用不同的成像方法，对几个不同区域已经有了一些成像结果。这里我把主要的列了一下，但由于时间关系，就不具体介绍了。</a:t>
            </a:r>
          </a:p>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44</a:t>
            </a:fld>
            <a:endParaRPr lang="zh-CN" altLang="en-US"/>
          </a:p>
        </p:txBody>
      </p:sp>
    </p:spTree>
    <p:extLst>
      <p:ext uri="{BB962C8B-B14F-4D97-AF65-F5344CB8AC3E}">
        <p14:creationId xmlns:p14="http://schemas.microsoft.com/office/powerpoint/2010/main" val="236178772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A2B34BE-9896-4FE0-933A-1E2A80AC7A37}" type="slidenum">
              <a:rPr lang="zh-CN" altLang="en-US" smtClean="0"/>
              <a:t>45</a:t>
            </a:fld>
            <a:endParaRPr lang="zh-CN" altLang="en-US"/>
          </a:p>
        </p:txBody>
      </p:sp>
    </p:spTree>
    <p:extLst>
      <p:ext uri="{BB962C8B-B14F-4D97-AF65-F5344CB8AC3E}">
        <p14:creationId xmlns:p14="http://schemas.microsoft.com/office/powerpoint/2010/main" val="8365687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46</a:t>
            </a:fld>
            <a:endParaRPr lang="zh-CN" altLang="en-US"/>
          </a:p>
        </p:txBody>
      </p:sp>
    </p:spTree>
    <p:extLst>
      <p:ext uri="{BB962C8B-B14F-4D97-AF65-F5344CB8AC3E}">
        <p14:creationId xmlns:p14="http://schemas.microsoft.com/office/powerpoint/2010/main" val="350543903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47</a:t>
            </a:fld>
            <a:endParaRPr lang="zh-CN" altLang="en-US"/>
          </a:p>
        </p:txBody>
      </p:sp>
    </p:spTree>
    <p:extLst>
      <p:ext uri="{BB962C8B-B14F-4D97-AF65-F5344CB8AC3E}">
        <p14:creationId xmlns:p14="http://schemas.microsoft.com/office/powerpoint/2010/main" val="131829346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48</a:t>
            </a:fld>
            <a:endParaRPr lang="zh-CN" altLang="en-US"/>
          </a:p>
        </p:txBody>
      </p:sp>
    </p:spTree>
    <p:extLst>
      <p:ext uri="{BB962C8B-B14F-4D97-AF65-F5344CB8AC3E}">
        <p14:creationId xmlns:p14="http://schemas.microsoft.com/office/powerpoint/2010/main" val="366766503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49</a:t>
            </a:fld>
            <a:endParaRPr lang="zh-CN" altLang="en-US"/>
          </a:p>
        </p:txBody>
      </p:sp>
    </p:spTree>
    <p:extLst>
      <p:ext uri="{BB962C8B-B14F-4D97-AF65-F5344CB8AC3E}">
        <p14:creationId xmlns:p14="http://schemas.microsoft.com/office/powerpoint/2010/main" val="136503187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50</a:t>
            </a:fld>
            <a:endParaRPr lang="zh-CN" altLang="en-US"/>
          </a:p>
        </p:txBody>
      </p:sp>
    </p:spTree>
    <p:extLst>
      <p:ext uri="{BB962C8B-B14F-4D97-AF65-F5344CB8AC3E}">
        <p14:creationId xmlns:p14="http://schemas.microsoft.com/office/powerpoint/2010/main" val="27862649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51</a:t>
            </a:fld>
            <a:endParaRPr lang="zh-CN" altLang="en-US"/>
          </a:p>
        </p:txBody>
      </p:sp>
    </p:spTree>
    <p:extLst>
      <p:ext uri="{BB962C8B-B14F-4D97-AF65-F5344CB8AC3E}">
        <p14:creationId xmlns:p14="http://schemas.microsoft.com/office/powerpoint/2010/main" val="318271852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52</a:t>
            </a:fld>
            <a:endParaRPr lang="zh-CN" altLang="en-US"/>
          </a:p>
        </p:txBody>
      </p:sp>
    </p:spTree>
    <p:extLst>
      <p:ext uri="{BB962C8B-B14F-4D97-AF65-F5344CB8AC3E}">
        <p14:creationId xmlns:p14="http://schemas.microsoft.com/office/powerpoint/2010/main" val="72118114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53</a:t>
            </a:fld>
            <a:endParaRPr lang="zh-CN" altLang="en-US"/>
          </a:p>
        </p:txBody>
      </p:sp>
    </p:spTree>
    <p:extLst>
      <p:ext uri="{BB962C8B-B14F-4D97-AF65-F5344CB8AC3E}">
        <p14:creationId xmlns:p14="http://schemas.microsoft.com/office/powerpoint/2010/main" val="215528935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54</a:t>
            </a:fld>
            <a:endParaRPr lang="zh-CN" altLang="en-US"/>
          </a:p>
        </p:txBody>
      </p:sp>
    </p:spTree>
    <p:extLst>
      <p:ext uri="{BB962C8B-B14F-4D97-AF65-F5344CB8AC3E}">
        <p14:creationId xmlns:p14="http://schemas.microsoft.com/office/powerpoint/2010/main" val="178420945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0A2B34BE-9896-4FE0-933A-1E2A80AC7A37}" type="slidenum">
              <a:rPr lang="zh-CN" altLang="en-US" smtClean="0"/>
              <a:t>55</a:t>
            </a:fld>
            <a:endParaRPr lang="zh-CN" altLang="en-US"/>
          </a:p>
        </p:txBody>
      </p:sp>
    </p:spTree>
    <p:extLst>
      <p:ext uri="{BB962C8B-B14F-4D97-AF65-F5344CB8AC3E}">
        <p14:creationId xmlns:p14="http://schemas.microsoft.com/office/powerpoint/2010/main" val="13382570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74B60AD-EC58-4602-A67F-46DDCF9FB70D}" type="datetime1">
              <a:rPr lang="en-US" altLang="zh-CN"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BCBD796-2AC7-4E1D-B75F-6FB72858BE72}" type="datetime1">
              <a:rPr lang="en-US" altLang="zh-CN"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87C0EA-B15A-43BD-95FF-091BB53DBA51}" type="datetime1">
              <a:rPr lang="en-US" altLang="zh-CN"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842A44-F825-42BF-96EF-EC9057AD5B95}" type="datetime1">
              <a:rPr lang="en-US" altLang="zh-CN" smtClean="0"/>
              <a:t>6/7/2024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E4BDF06-4380-45F4-9491-C88F60D2E315}" type="datetime1">
              <a:rPr lang="en-US" altLang="zh-CN" smtClean="0"/>
              <a:t>6/7/2024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1661D6B-BED8-4F13-AB37-062C12C9B6AB}" type="datetime1">
              <a:rPr lang="en-US" altLang="zh-CN" smtClean="0"/>
              <a:t>6/7/2024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7C4FA1-357B-4AA6-A5FE-648A99EA84D1}" type="datetime1">
              <a:rPr lang="en-US" altLang="zh-CN" smtClean="0"/>
              <a:t>6/7/2024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E354B1-17F0-4A30-97A2-31377B889DFC}" type="datetime1">
              <a:rPr lang="en-US" altLang="zh-CN" smtClean="0"/>
              <a:t>6/7/2024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9E09E4C-DAB4-4DC6-BFCA-6736B4293092}" type="datetime1">
              <a:rPr lang="en-US" altLang="zh-CN" smtClean="0"/>
              <a:t>6/7/2024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B7E08FC-CB38-4F8D-B3B8-D6C8A775DD19}" type="datetime1">
              <a:rPr lang="en-US" altLang="zh-CN"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71C935E-4B54-4795-9DCB-3243BF4533DA}" type="datetime1">
              <a:rPr lang="en-US" altLang="zh-CN" smtClean="0"/>
              <a:t>6/7/2024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0E3DB5C0-415B-418E-8F50-D84FF968F116}" type="datetime1">
              <a:rPr lang="en-US" altLang="zh-CN" smtClean="0"/>
              <a:t>6/7/2024</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2.jpeg"/><Relationship Id="rId7" Type="http://schemas.openxmlformats.org/officeDocument/2006/relationships/image" Target="../media/image5.g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gif"/><Relationship Id="rId5" Type="http://schemas.openxmlformats.org/officeDocument/2006/relationships/image" Target="../media/image3.jpe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7.png"/><Relationship Id="rId7" Type="http://schemas.openxmlformats.org/officeDocument/2006/relationships/image" Target="../media/image6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3.png"/><Relationship Id="rId7"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15.png"/><Relationship Id="rId5" Type="http://schemas.openxmlformats.org/officeDocument/2006/relationships/image" Target="../media/image16.png"/><Relationship Id="rId10" Type="http://schemas.openxmlformats.org/officeDocument/2006/relationships/image" Target="../media/image21.png"/><Relationship Id="rId4" Type="http://schemas.openxmlformats.org/officeDocument/2006/relationships/image" Target="../media/image14.png"/><Relationship Id="rId9" Type="http://schemas.openxmlformats.org/officeDocument/2006/relationships/image" Target="../media/image20.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hyperlink" Target="https://doi.org/10.1126/science.1108339" TargetMode="External"/><Relationship Id="rId7"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hyperlink" Target="https://doi.org/10.1111/j.1365-246X.2007.03374.x" TargetMode="External"/><Relationship Id="rId4" Type="http://schemas.openxmlformats.org/officeDocument/2006/relationships/hyperlink" Target="https://doi.org/10.1126/science.1109834"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oi.org/10.1017/9781108264808"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seismo.training.ustc.edu.cn/rcap_2023/list.htm"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s://space.bilibili.com/487833133/channel/seriesdetail?sid=886142"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4.xml.rels><?xml version="1.0" encoding="UTF-8" standalone="yes"?>
<Relationships xmlns="http://schemas.openxmlformats.org/package/2006/relationships"><Relationship Id="rId8" Type="http://schemas.openxmlformats.org/officeDocument/2006/relationships/image" Target="../media/image76.png"/><Relationship Id="rId13" Type="http://schemas.openxmlformats.org/officeDocument/2006/relationships/image" Target="../media/image87.png"/><Relationship Id="rId3" Type="http://schemas.openxmlformats.org/officeDocument/2006/relationships/image" Target="../media/image33.png"/><Relationship Id="rId7" Type="http://schemas.openxmlformats.org/officeDocument/2006/relationships/image" Target="../media/image60.png"/><Relationship Id="rId12" Type="http://schemas.openxmlformats.org/officeDocument/2006/relationships/image" Target="../media/image9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62.png"/><Relationship Id="rId5" Type="http://schemas.openxmlformats.org/officeDocument/2006/relationships/image" Target="../media/image35.svg"/><Relationship Id="rId10" Type="http://schemas.openxmlformats.org/officeDocument/2006/relationships/image" Target="../media/image51.png"/><Relationship Id="rId4" Type="http://schemas.openxmlformats.org/officeDocument/2006/relationships/image" Target="../media/image34.png"/><Relationship Id="rId9" Type="http://schemas.openxmlformats.org/officeDocument/2006/relationships/image" Target="../media/image84.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00.png"/><Relationship Id="rId4"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tiff"/></Relationships>
</file>

<file path=ppt/slides/_rels/slide2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155.png"/><Relationship Id="rId7" Type="http://schemas.openxmlformats.org/officeDocument/2006/relationships/image" Target="../media/image53.sv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sv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55.svg"/></Relationships>
</file>

<file path=ppt/slides/_rels/slide21.xml.rels><?xml version="1.0" encoding="UTF-8" standalone="yes"?>
<Relationships xmlns="http://schemas.openxmlformats.org/package/2006/relationships"><Relationship Id="rId3" Type="http://schemas.openxmlformats.org/officeDocument/2006/relationships/image" Target="../media/image57.emf"/><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emf"/><Relationship Id="rId7" Type="http://schemas.openxmlformats.org/officeDocument/2006/relationships/image" Target="../media/image62.sv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1.png"/><Relationship Id="rId5" Type="http://schemas.openxmlformats.org/officeDocument/2006/relationships/image" Target="../media/image60.svg"/><Relationship Id="rId4" Type="http://schemas.openxmlformats.org/officeDocument/2006/relationships/image" Target="../media/image59.png"/></Relationships>
</file>

<file path=ppt/slides/_rels/slide2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doi.org/10.1111/j.1365-246X.2011.05015.x" TargetMode="External"/><Relationship Id="rId5" Type="http://schemas.openxmlformats.org/officeDocument/2006/relationships/image" Target="../media/image66.png"/><Relationship Id="rId4" Type="http://schemas.openxmlformats.org/officeDocument/2006/relationships/image" Target="../media/image65.png"/></Relationships>
</file>

<file path=ppt/slides/_rels/slide24.xml.rels><?xml version="1.0" encoding="UTF-8" standalone="yes"?>
<Relationships xmlns="http://schemas.openxmlformats.org/package/2006/relationships"><Relationship Id="rId3" Type="http://schemas.openxmlformats.org/officeDocument/2006/relationships/image" Target="../media/image67.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0.png"/><Relationship Id="rId4" Type="http://schemas.openxmlformats.org/officeDocument/2006/relationships/image" Target="../media/image69.svg"/></Relationships>
</file>

<file path=ppt/slides/_rels/slide26.xml.rels><?xml version="1.0" encoding="UTF-8" standalone="yes"?>
<Relationships xmlns="http://schemas.openxmlformats.org/package/2006/relationships"><Relationship Id="rId3" Type="http://schemas.openxmlformats.org/officeDocument/2006/relationships/image" Target="../media/image73.png"/><Relationship Id="rId7" Type="http://schemas.openxmlformats.org/officeDocument/2006/relationships/image" Target="../media/image78.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5.emf"/><Relationship Id="rId4" Type="http://schemas.openxmlformats.org/officeDocument/2006/relationships/image" Target="../media/image74.png"/></Relationships>
</file>

<file path=ppt/slides/_rels/slide2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28.xml.rels><?xml version="1.0" encoding="UTF-8" standalone="yes"?>
<Relationships xmlns="http://schemas.openxmlformats.org/package/2006/relationships"><Relationship Id="rId13" Type="http://schemas.openxmlformats.org/officeDocument/2006/relationships/image" Target="../media/image86.png"/><Relationship Id="rId3" Type="http://schemas.openxmlformats.org/officeDocument/2006/relationships/image" Target="../media/image83.png"/><Relationship Id="rId12" Type="http://schemas.openxmlformats.org/officeDocument/2006/relationships/image" Target="../media/image85.emf"/><Relationship Id="rId2" Type="http://schemas.openxmlformats.org/officeDocument/2006/relationships/notesSlide" Target="../notesSlides/notesSlide28.xml"/><Relationship Id="rId1" Type="http://schemas.openxmlformats.org/officeDocument/2006/relationships/slideLayout" Target="../slideLayouts/slideLayout2.xml"/><Relationship Id="rId11" Type="http://schemas.openxmlformats.org/officeDocument/2006/relationships/image" Target="../media/image430.png"/><Relationship Id="rId15" Type="http://schemas.openxmlformats.org/officeDocument/2006/relationships/image" Target="../media/image470.png"/><Relationship Id="rId10" Type="http://schemas.openxmlformats.org/officeDocument/2006/relationships/image" Target="../media/image360.png"/><Relationship Id="rId4" Type="http://schemas.openxmlformats.org/officeDocument/2006/relationships/image" Target="../media/image84.svg"/><Relationship Id="rId14" Type="http://schemas.openxmlformats.org/officeDocument/2006/relationships/image" Target="../media/image88.png"/></Relationships>
</file>

<file path=ppt/slides/_rels/slide2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90.png"/></Relationships>
</file>

<file path=ppt/slides/_rels/slide3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92.jpeg"/></Relationships>
</file>

<file path=ppt/slides/_rels/slide3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95.svg"/></Relationships>
</file>

<file path=ppt/slides/_rels/slide3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97.svg"/></Relationships>
</file>

<file path=ppt/slides/_rels/slide33.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3.xml"/><Relationship Id="rId1" Type="http://schemas.openxmlformats.org/officeDocument/2006/relationships/slideLayout" Target="../slideLayouts/slideLayout1.xml"/><Relationship Id="rId5" Type="http://schemas.openxmlformats.org/officeDocument/2006/relationships/image" Target="../media/image590.png"/><Relationship Id="rId4" Type="http://schemas.openxmlformats.org/officeDocument/2006/relationships/image" Target="../media/image580.png"/></Relationships>
</file>

<file path=ppt/slides/_rels/slide34.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101.png"/><Relationship Id="rId5" Type="http://schemas.openxmlformats.org/officeDocument/2006/relationships/image" Target="../media/image550.png"/><Relationship Id="rId4" Type="http://schemas.openxmlformats.org/officeDocument/2006/relationships/image" Target="../media/image100.jpeg"/></Relationships>
</file>

<file path=ppt/slides/_rels/slide35.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35.xml"/><Relationship Id="rId1" Type="http://schemas.openxmlformats.org/officeDocument/2006/relationships/slideLayout" Target="../slideLayouts/slideLayout1.xml"/><Relationship Id="rId6" Type="http://schemas.openxmlformats.org/officeDocument/2006/relationships/image" Target="../media/image105.png"/><Relationship Id="rId5" Type="http://schemas.openxmlformats.org/officeDocument/2006/relationships/image" Target="../media/image104.svg"/><Relationship Id="rId4" Type="http://schemas.openxmlformats.org/officeDocument/2006/relationships/image" Target="../media/image103.png"/></Relationships>
</file>

<file path=ppt/slides/_rels/slide36.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07.png"/></Relationships>
</file>

<file path=ppt/slides/_rels/slide3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111.svg"/></Relationships>
</file>

<file path=ppt/slides/_rels/slide38.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740.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45.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6.xml.rels><?xml version="1.0" encoding="UTF-8" standalone="yes"?>
<Relationships xmlns="http://schemas.openxmlformats.org/package/2006/relationships"><Relationship Id="rId3" Type="http://schemas.openxmlformats.org/officeDocument/2006/relationships/hyperlink" Target="https://ds.iris.edu/gmap/"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image" Target="../media/image118.png"/><Relationship Id="rId7" Type="http://schemas.openxmlformats.org/officeDocument/2006/relationships/image" Target="../media/image122.png"/><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121.png"/><Relationship Id="rId5" Type="http://schemas.openxmlformats.org/officeDocument/2006/relationships/image" Target="../media/image120.png"/><Relationship Id="rId4" Type="http://schemas.openxmlformats.org/officeDocument/2006/relationships/image" Target="../media/image119.png"/></Relationships>
</file>

<file path=ppt/slides/_rels/slide48.xml.rels><?xml version="1.0" encoding="UTF-8" standalone="yes"?>
<Relationships xmlns="http://schemas.openxmlformats.org/package/2006/relationships"><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s>
</file>

<file path=ppt/slides/_rels/slide4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132.png"/><Relationship Id="rId5" Type="http://schemas.openxmlformats.org/officeDocument/2006/relationships/image" Target="../media/image131.png"/><Relationship Id="rId4" Type="http://schemas.openxmlformats.org/officeDocument/2006/relationships/image" Target="../media/image130.png"/></Relationships>
</file>

<file path=ppt/slides/_rels/slide50.xml.rels><?xml version="1.0" encoding="UTF-8" standalone="yes"?>
<Relationships xmlns="http://schemas.openxmlformats.org/package/2006/relationships"><Relationship Id="rId3" Type="http://schemas.openxmlformats.org/officeDocument/2006/relationships/image" Target="../media/image133.png"/><Relationship Id="rId7" Type="http://schemas.openxmlformats.org/officeDocument/2006/relationships/image" Target="../media/image137.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136.png"/><Relationship Id="rId5" Type="http://schemas.openxmlformats.org/officeDocument/2006/relationships/image" Target="../media/image135.png"/><Relationship Id="rId4" Type="http://schemas.openxmlformats.org/officeDocument/2006/relationships/image" Target="../media/image134.png"/></Relationships>
</file>

<file path=ppt/slides/_rels/slide51.xml.rels><?xml version="1.0" encoding="UTF-8" standalone="yes"?>
<Relationships xmlns="http://schemas.openxmlformats.org/package/2006/relationships"><Relationship Id="rId3" Type="http://schemas.openxmlformats.org/officeDocument/2006/relationships/image" Target="../media/image138.png"/><Relationship Id="rId7" Type="http://schemas.openxmlformats.org/officeDocument/2006/relationships/image" Target="../media/image142.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141.png"/><Relationship Id="rId5" Type="http://schemas.openxmlformats.org/officeDocument/2006/relationships/image" Target="../media/image140.png"/><Relationship Id="rId4" Type="http://schemas.openxmlformats.org/officeDocument/2006/relationships/image" Target="../media/image139.png"/></Relationships>
</file>

<file path=ppt/slides/_rels/slide52.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146.png"/><Relationship Id="rId5" Type="http://schemas.openxmlformats.org/officeDocument/2006/relationships/image" Target="../media/image145.png"/><Relationship Id="rId4" Type="http://schemas.openxmlformats.org/officeDocument/2006/relationships/image" Target="../media/image144.png"/></Relationships>
</file>

<file path=ppt/slides/_rels/slide53.xml.rels><?xml version="1.0" encoding="UTF-8" standalone="yes"?>
<Relationships xmlns="http://schemas.openxmlformats.org/package/2006/relationships"><Relationship Id="rId3" Type="http://schemas.openxmlformats.org/officeDocument/2006/relationships/image" Target="../media/image147.png"/><Relationship Id="rId7" Type="http://schemas.openxmlformats.org/officeDocument/2006/relationships/image" Target="../media/image150.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149.png"/><Relationship Id="rId5" Type="http://schemas.openxmlformats.org/officeDocument/2006/relationships/image" Target="../media/image148.png"/><Relationship Id="rId4" Type="http://schemas.openxmlformats.org/officeDocument/2006/relationships/hyperlink" Target="https://blog.csdn.net/eurus_/article/details/102755898"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153.png"/><Relationship Id="rId5" Type="http://schemas.openxmlformats.org/officeDocument/2006/relationships/image" Target="../media/image152.png"/><Relationship Id="rId4" Type="http://schemas.openxmlformats.org/officeDocument/2006/relationships/image" Target="../media/image151.png"/></Relationships>
</file>

<file path=ppt/slides/_rels/slide55.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54.xml"/><Relationship Id="rId1" Type="http://schemas.openxmlformats.org/officeDocument/2006/relationships/slideLayout" Target="../slideLayouts/slideLayout2.xml"/><Relationship Id="rId6" Type="http://schemas.openxmlformats.org/officeDocument/2006/relationships/image" Target="../media/image97.svg"/><Relationship Id="rId5" Type="http://schemas.openxmlformats.org/officeDocument/2006/relationships/image" Target="../media/image96.png"/><Relationship Id="rId4" Type="http://schemas.openxmlformats.org/officeDocument/2006/relationships/image" Target="../media/image15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CA691F96-EDB0-46B2-9025-F22DA4ABF11C}"/>
              </a:ext>
            </a:extLst>
          </p:cNvPr>
          <p:cNvSpPr/>
          <p:nvPr/>
        </p:nvSpPr>
        <p:spPr>
          <a:xfrm>
            <a:off x="0" y="1352550"/>
            <a:ext cx="9144000" cy="1447800"/>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1"/>
          <p:cNvSpPr>
            <a:spLocks noGrp="1"/>
          </p:cNvSpPr>
          <p:nvPr>
            <p:ph type="ctrTitle"/>
          </p:nvPr>
        </p:nvSpPr>
        <p:spPr>
          <a:xfrm>
            <a:off x="1076325" y="1540412"/>
            <a:ext cx="6991350" cy="838200"/>
          </a:xfrm>
        </p:spPr>
        <p:txBody>
          <a:bodyPr>
            <a:normAutofit/>
          </a:bodyPr>
          <a:lstStyle/>
          <a:p>
            <a:r>
              <a:rPr lang="zh-CN" altLang="en-US" sz="3600" b="1" spc="100">
                <a:solidFill>
                  <a:schemeClr val="bg1"/>
                </a:solidFill>
                <a:latin typeface="宋体" panose="02010600030101010101" pitchFamily="2" charset="-122"/>
                <a:ea typeface="宋体" panose="02010600030101010101" pitchFamily="2" charset="-122"/>
                <a:cs typeface="Times New Roman" panose="02020603050405020304" pitchFamily="18" charset="0"/>
              </a:rPr>
              <a:t>背景噪声衰减成像</a:t>
            </a:r>
            <a:endParaRPr lang="en-US" sz="3600" b="1" spc="100" dirty="0">
              <a:solidFill>
                <a:schemeClr val="bg1"/>
              </a:solidFill>
              <a:latin typeface="宋体" panose="02010600030101010101" pitchFamily="2" charset="-122"/>
              <a:ea typeface="宋体" panose="02010600030101010101" pitchFamily="2" charset="-122"/>
              <a:cs typeface="Times New Roman" panose="02020603050405020304" pitchFamily="18" charset="0"/>
            </a:endParaRPr>
          </a:p>
        </p:txBody>
      </p:sp>
      <p:sp>
        <p:nvSpPr>
          <p:cNvPr id="7" name="文本框 6">
            <a:extLst>
              <a:ext uri="{FF2B5EF4-FFF2-40B4-BE49-F238E27FC236}">
                <a16:creationId xmlns:a16="http://schemas.microsoft.com/office/drawing/2014/main" id="{2678C677-7141-48E1-8D60-B2CF98BA41EC}"/>
              </a:ext>
            </a:extLst>
          </p:cNvPr>
          <p:cNvSpPr txBox="1"/>
          <p:nvPr/>
        </p:nvSpPr>
        <p:spPr>
          <a:xfrm>
            <a:off x="1466850" y="3562350"/>
            <a:ext cx="6210300" cy="1291957"/>
          </a:xfrm>
          <a:prstGeom prst="rect">
            <a:avLst/>
          </a:prstGeom>
          <a:noFill/>
        </p:spPr>
        <p:txBody>
          <a:bodyPr wrap="square" rtlCol="0">
            <a:spAutoFit/>
          </a:bodyPr>
          <a:lstStyle/>
          <a:p>
            <a:pPr algn="ctr">
              <a:lnSpc>
                <a:spcPct val="150000"/>
              </a:lnSpc>
            </a:pPr>
            <a:r>
              <a:rPr lang="zh-CN" altLang="en-US" sz="2000" kern="100">
                <a:effectLst/>
                <a:latin typeface="+mj-ea"/>
                <a:ea typeface="+mj-ea"/>
                <a:cs typeface="Times New Roman" panose="02020603050405020304" pitchFamily="18" charset="0"/>
              </a:rPr>
              <a:t>彭宏睿</a:t>
            </a:r>
            <a:endParaRPr lang="en-US" altLang="zh-CN" sz="2000" kern="100">
              <a:effectLst/>
              <a:latin typeface="+mj-ea"/>
              <a:ea typeface="+mj-ea"/>
              <a:cs typeface="Times New Roman" panose="02020603050405020304" pitchFamily="18" charset="0"/>
            </a:endParaRPr>
          </a:p>
          <a:p>
            <a:pPr algn="ctr">
              <a:lnSpc>
                <a:spcPct val="150000"/>
              </a:lnSpc>
            </a:pPr>
            <a:r>
              <a:rPr lang="zh-CN" altLang="en-US" sz="1600" kern="100">
                <a:effectLst/>
                <a:latin typeface="Times New Roman" panose="02020603050405020304" pitchFamily="18" charset="0"/>
                <a:ea typeface="宋体" panose="02010600030101010101" pitchFamily="2" charset="-122"/>
                <a:cs typeface="Times New Roman" panose="02020603050405020304" pitchFamily="18" charset="0"/>
              </a:rPr>
              <a:t>武汉</a:t>
            </a:r>
            <a:r>
              <a:rPr lang="zh-CN" altLang="en-US" sz="1600" kern="100" dirty="0">
                <a:effectLst/>
                <a:latin typeface="Times New Roman" panose="02020603050405020304" pitchFamily="18" charset="0"/>
                <a:ea typeface="宋体" panose="02010600030101010101" pitchFamily="2" charset="-122"/>
                <a:cs typeface="Times New Roman" panose="02020603050405020304" pitchFamily="18" charset="0"/>
              </a:rPr>
              <a:t>大学测绘学院，地球物理</a:t>
            </a:r>
            <a:r>
              <a:rPr lang="zh-CN" altLang="en-US" sz="1600" kern="100">
                <a:effectLst/>
                <a:latin typeface="Times New Roman" panose="02020603050405020304" pitchFamily="18" charset="0"/>
                <a:ea typeface="宋体" panose="02010600030101010101" pitchFamily="2" charset="-122"/>
                <a:cs typeface="Times New Roman" panose="02020603050405020304" pitchFamily="18" charset="0"/>
              </a:rPr>
              <a:t>大地测量研究所</a:t>
            </a:r>
            <a:endParaRPr lang="en-US" altLang="zh-CN" sz="1400" kern="100" dirty="0">
              <a:latin typeface="Times New Roman" panose="02020603050405020304" pitchFamily="18" charset="0"/>
              <a:ea typeface="宋体" panose="02010600030101010101" pitchFamily="2" charset="-122"/>
              <a:cs typeface="Times New Roman" panose="02020603050405020304" pitchFamily="18" charset="0"/>
            </a:endParaRPr>
          </a:p>
          <a:p>
            <a:pPr algn="ctr">
              <a:lnSpc>
                <a:spcPct val="150000"/>
              </a:lnSpc>
            </a:pPr>
            <a:r>
              <a:rPr lang="en-US" altLang="zh-CN" kern="100">
                <a:effectLst/>
                <a:latin typeface="Times New Roman" panose="02020603050405020304" pitchFamily="18" charset="0"/>
                <a:ea typeface="宋体" panose="02010600030101010101" pitchFamily="2" charset="-122"/>
                <a:cs typeface="Times New Roman" panose="02020603050405020304" pitchFamily="18" charset="0"/>
              </a:rPr>
              <a:t>2024</a:t>
            </a:r>
            <a:r>
              <a:rPr lang="en-US" altLang="zh-CN" kern="100">
                <a:latin typeface="Times New Roman" panose="02020603050405020304" pitchFamily="18" charset="0"/>
                <a:ea typeface="宋体" panose="02010600030101010101" pitchFamily="2" charset="-122"/>
                <a:cs typeface="Times New Roman" panose="02020603050405020304" pitchFamily="18" charset="0"/>
              </a:rPr>
              <a:t>/06/06 @ </a:t>
            </a:r>
            <a:r>
              <a:rPr lang="zh-CN" altLang="en-US" kern="100">
                <a:latin typeface="Times New Roman" panose="02020603050405020304" pitchFamily="18" charset="0"/>
                <a:ea typeface="宋体" panose="02010600030101010101" pitchFamily="2" charset="-122"/>
                <a:cs typeface="Times New Roman" panose="02020603050405020304" pitchFamily="18" charset="0"/>
              </a:rPr>
              <a:t>武汉大学</a:t>
            </a:r>
            <a:endParaRPr lang="zh-CN" altLang="zh-CN" kern="100" dirty="0">
              <a:effectLst/>
              <a:latin typeface="等线" panose="02010600030101010101" pitchFamily="2" charset="-122"/>
              <a:ea typeface="等线" panose="02010600030101010101" pitchFamily="2" charset="-122"/>
              <a:cs typeface="Times New Roman" panose="02020603050405020304" pitchFamily="18" charset="0"/>
            </a:endParaRPr>
          </a:p>
        </p:txBody>
      </p:sp>
      <p:pic>
        <p:nvPicPr>
          <p:cNvPr id="1026" name="Picture 2" descr="https://www.whu.edu.cn/__local/5/2F/C2/57EDDD9FB0DF712F3AB627163C2_1EF15655_13FCA.png">
            <a:extLst>
              <a:ext uri="{FF2B5EF4-FFF2-40B4-BE49-F238E27FC236}">
                <a16:creationId xmlns:a16="http://schemas.microsoft.com/office/drawing/2014/main" id="{4D16C1DA-EB72-464C-AAEA-8A8218CB90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4800" y="57150"/>
            <a:ext cx="1143000" cy="1143000"/>
          </a:xfrm>
          <a:prstGeom prst="rect">
            <a:avLst/>
          </a:prstGeom>
          <a:noFill/>
          <a:extLst>
            <a:ext uri="{909E8E84-426E-40DD-AFC4-6F175D3DCCD1}">
              <a14:hiddenFill xmlns:a14="http://schemas.microsoft.com/office/drawing/2010/main">
                <a:solidFill>
                  <a:srgbClr val="FFFFFF"/>
                </a:solidFill>
              </a14:hiddenFill>
            </a:ext>
          </a:extLst>
        </p:spPr>
      </p:pic>
      <p:sp>
        <p:nvSpPr>
          <p:cNvPr id="4" name="文本框 3">
            <a:extLst>
              <a:ext uri="{FF2B5EF4-FFF2-40B4-BE49-F238E27FC236}">
                <a16:creationId xmlns:a16="http://schemas.microsoft.com/office/drawing/2014/main" id="{02FBF21C-E47E-45D4-AA90-9BA78D1B9675}"/>
              </a:ext>
            </a:extLst>
          </p:cNvPr>
          <p:cNvSpPr txBox="1"/>
          <p:nvPr/>
        </p:nvSpPr>
        <p:spPr>
          <a:xfrm>
            <a:off x="4895850" y="2340512"/>
            <a:ext cx="3190875" cy="369332"/>
          </a:xfrm>
          <a:prstGeom prst="rect">
            <a:avLst/>
          </a:prstGeom>
          <a:noFill/>
        </p:spPr>
        <p:txBody>
          <a:bodyPr wrap="square" rtlCol="0">
            <a:spAutoFit/>
          </a:bodyPr>
          <a:lstStyle/>
          <a:p>
            <a:r>
              <a:rPr lang="zh-CN" altLang="en-US" b="1">
                <a:solidFill>
                  <a:schemeClr val="bg1"/>
                </a:solidFill>
              </a:rPr>
              <a:t>（背景</a:t>
            </a:r>
            <a:r>
              <a:rPr lang="en-US" altLang="zh-CN" b="1">
                <a:solidFill>
                  <a:schemeClr val="bg1"/>
                </a:solidFill>
              </a:rPr>
              <a:t>, </a:t>
            </a:r>
            <a:r>
              <a:rPr lang="zh-CN" altLang="en-US" b="1">
                <a:solidFill>
                  <a:schemeClr val="bg1"/>
                </a:solidFill>
              </a:rPr>
              <a:t>方法</a:t>
            </a:r>
            <a:r>
              <a:rPr lang="en-US" altLang="zh-CN" b="1">
                <a:solidFill>
                  <a:schemeClr val="bg1"/>
                </a:solidFill>
              </a:rPr>
              <a:t>, </a:t>
            </a:r>
            <a:r>
              <a:rPr lang="zh-CN" altLang="en-US" b="1">
                <a:solidFill>
                  <a:schemeClr val="bg1"/>
                </a:solidFill>
              </a:rPr>
              <a:t>应用及程序介绍）</a:t>
            </a:r>
          </a:p>
        </p:txBody>
      </p:sp>
    </p:spTree>
    <p:extLst>
      <p:ext uri="{BB962C8B-B14F-4D97-AF65-F5344CB8AC3E}">
        <p14:creationId xmlns:p14="http://schemas.microsoft.com/office/powerpoint/2010/main" val="1524864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2078184" cy="584775"/>
          </a:xfrm>
          <a:prstGeom prst="rect">
            <a:avLst/>
          </a:prstGeom>
          <a:noFill/>
        </p:spPr>
        <p:txBody>
          <a:bodyPr wrap="square" rtlCol="0">
            <a:spAutoFit/>
          </a:bodyPr>
          <a:lstStyle/>
          <a:p>
            <a:r>
              <a:rPr lang="zh-CN" altLang="en-US" sz="3200" b="1">
                <a:solidFill>
                  <a:schemeClr val="bg1"/>
                </a:solidFill>
              </a:rPr>
              <a:t>主要内容</a:t>
            </a:r>
            <a:endParaRPr lang="zh-CN" altLang="en-US" sz="3200" b="1" dirty="0">
              <a:solidFill>
                <a:schemeClr val="bg1"/>
              </a:solidFill>
            </a:endParaRPr>
          </a:p>
        </p:txBody>
      </p:sp>
      <p:sp>
        <p:nvSpPr>
          <p:cNvPr id="2" name="矩形 1">
            <a:extLst>
              <a:ext uri="{FF2B5EF4-FFF2-40B4-BE49-F238E27FC236}">
                <a16:creationId xmlns:a16="http://schemas.microsoft.com/office/drawing/2014/main" id="{7852078D-60DD-4A11-B2CE-DC50993DCD1D}"/>
              </a:ext>
            </a:extLst>
          </p:cNvPr>
          <p:cNvSpPr/>
          <p:nvPr/>
        </p:nvSpPr>
        <p:spPr>
          <a:xfrm>
            <a:off x="838201" y="1084918"/>
            <a:ext cx="7010400" cy="3185487"/>
          </a:xfrm>
          <a:prstGeom prst="rect">
            <a:avLst/>
          </a:prstGeom>
        </p:spPr>
        <p:txBody>
          <a:bodyPr wrap="square">
            <a:spAutoFit/>
          </a:bodyPr>
          <a:lstStyle/>
          <a:p>
            <a:pPr marL="514350" indent="-514350">
              <a:spcAft>
                <a:spcPts val="1800"/>
              </a:spcAft>
              <a:buFont typeface="Arial" panose="020B0604020202020204" pitchFamily="34" charset="0"/>
              <a:buChar char="•"/>
            </a:pPr>
            <a:r>
              <a:rPr lang="zh-CN" altLang="en-US" sz="2400" b="1"/>
              <a:t>研究背景与意义</a:t>
            </a:r>
            <a:endParaRPr lang="en-US" altLang="zh-CN" sz="2400" b="1"/>
          </a:p>
          <a:p>
            <a:pPr marL="514350" indent="-514350">
              <a:spcAft>
                <a:spcPts val="1800"/>
              </a:spcAft>
              <a:buFont typeface="Arial" panose="020B0604020202020204" pitchFamily="34" charset="0"/>
              <a:buChar char="•"/>
            </a:pPr>
            <a:r>
              <a:rPr lang="zh-CN" altLang="en-US" sz="2400" b="1"/>
              <a:t>背景噪声衰减成像</a:t>
            </a:r>
            <a:endParaRPr lang="en-US" altLang="zh-CN" sz="2400" b="1"/>
          </a:p>
          <a:p>
            <a:pPr marL="971550" lvl="1" indent="-514350">
              <a:spcAft>
                <a:spcPts val="1800"/>
              </a:spcAft>
              <a:buFont typeface="Arial" panose="020B0604020202020204" pitchFamily="34" charset="0"/>
              <a:buChar char="•"/>
            </a:pPr>
            <a:r>
              <a:rPr lang="zh-CN" altLang="en-US" b="1"/>
              <a:t>理论与研究方法</a:t>
            </a:r>
            <a:endParaRPr lang="en-US" altLang="zh-CN" b="1"/>
          </a:p>
          <a:p>
            <a:pPr marL="971550" lvl="1" indent="-514350">
              <a:spcAft>
                <a:spcPts val="1800"/>
              </a:spcAft>
              <a:buFont typeface="Arial" panose="020B0604020202020204" pitchFamily="34" charset="0"/>
              <a:buChar char="•"/>
            </a:pPr>
            <a:r>
              <a:rPr lang="zh-CN" altLang="en-US" b="1"/>
              <a:t>研究实例：美国黄石公园</a:t>
            </a:r>
            <a:r>
              <a:rPr lang="en-US" altLang="zh-CN" b="1">
                <a:latin typeface="Times New Roman" panose="02020603050405020304" pitchFamily="18" charset="0"/>
                <a:cs typeface="Times New Roman" panose="02020603050405020304" pitchFamily="18" charset="0"/>
              </a:rPr>
              <a:t>USArray</a:t>
            </a:r>
            <a:r>
              <a:rPr lang="zh-CN" altLang="en-US" b="1"/>
              <a:t>台阵</a:t>
            </a:r>
            <a:endParaRPr lang="en-US" altLang="zh-CN" b="1"/>
          </a:p>
          <a:p>
            <a:pPr marL="971550" lvl="1" indent="-514350">
              <a:spcAft>
                <a:spcPts val="1800"/>
              </a:spcAft>
              <a:buFont typeface="Arial" panose="020B0604020202020204" pitchFamily="34" charset="0"/>
              <a:buChar char="•"/>
            </a:pPr>
            <a:r>
              <a:rPr lang="zh-CN" altLang="en-US" b="1"/>
              <a:t>研究实例：中国东北</a:t>
            </a:r>
            <a:r>
              <a:rPr lang="en-US" altLang="zh-CN" b="1">
                <a:latin typeface="Times New Roman" panose="02020603050405020304" pitchFamily="18" charset="0"/>
                <a:cs typeface="Times New Roman" panose="02020603050405020304" pitchFamily="18" charset="0"/>
              </a:rPr>
              <a:t>NCISP-6</a:t>
            </a:r>
            <a:r>
              <a:rPr lang="zh-CN" altLang="en-US" b="1">
                <a:latin typeface="Times New Roman" panose="02020603050405020304" pitchFamily="18" charset="0"/>
                <a:cs typeface="Times New Roman" panose="02020603050405020304" pitchFamily="18" charset="0"/>
              </a:rPr>
              <a:t>阵列</a:t>
            </a:r>
            <a:endParaRPr lang="en-US" altLang="zh-CN" b="1"/>
          </a:p>
          <a:p>
            <a:pPr marL="514350" indent="-514350">
              <a:spcAft>
                <a:spcPts val="1800"/>
              </a:spcAft>
              <a:buFont typeface="Arial" panose="020B0604020202020204" pitchFamily="34" charset="0"/>
              <a:buChar char="•"/>
            </a:pPr>
            <a:r>
              <a:rPr lang="zh-CN" altLang="en-US" sz="2400" b="1"/>
              <a:t>程序介绍</a:t>
            </a:r>
            <a:endParaRPr lang="zh-CN" altLang="en-US" sz="2400" b="1" dirty="0"/>
          </a:p>
        </p:txBody>
      </p:sp>
    </p:spTree>
    <p:extLst>
      <p:ext uri="{BB962C8B-B14F-4D97-AF65-F5344CB8AC3E}">
        <p14:creationId xmlns:p14="http://schemas.microsoft.com/office/powerpoint/2010/main" val="149886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2022年1月8日青海门源6.9级地震InSAR同震形变场----中国科学院青藏高原研究所">
            <a:extLst>
              <a:ext uri="{FF2B5EF4-FFF2-40B4-BE49-F238E27FC236}">
                <a16:creationId xmlns:a16="http://schemas.microsoft.com/office/drawing/2014/main" id="{4870930D-E3A5-4C29-B68E-FF131DE56F2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54992" y="4030431"/>
            <a:ext cx="1178783" cy="1121585"/>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a:extLst>
              <a:ext uri="{FF2B5EF4-FFF2-40B4-BE49-F238E27FC236}">
                <a16:creationId xmlns:a16="http://schemas.microsoft.com/office/drawing/2014/main" id="{7F3C811B-31E6-4D93-BFF2-AA1391046A5C}"/>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3</a:t>
            </a:fld>
            <a:endParaRPr lang="en-US"/>
          </a:p>
        </p:txBody>
      </p:sp>
      <p:sp>
        <p:nvSpPr>
          <p:cNvPr id="3" name="TextBox 6">
            <a:extLst>
              <a:ext uri="{FF2B5EF4-FFF2-40B4-BE49-F238E27FC236}">
                <a16:creationId xmlns:a16="http://schemas.microsoft.com/office/drawing/2014/main" id="{E41F6D16-1F59-4AC6-AAC2-A248B241918C}"/>
              </a:ext>
            </a:extLst>
          </p:cNvPr>
          <p:cNvSpPr txBox="1"/>
          <p:nvPr/>
        </p:nvSpPr>
        <p:spPr>
          <a:xfrm>
            <a:off x="0" y="4530"/>
            <a:ext cx="3124200" cy="584775"/>
          </a:xfrm>
          <a:prstGeom prst="rect">
            <a:avLst/>
          </a:prstGeom>
          <a:noFill/>
        </p:spPr>
        <p:txBody>
          <a:bodyPr wrap="square" rtlCol="0">
            <a:spAutoFit/>
          </a:bodyPr>
          <a:lstStyle/>
          <a:p>
            <a:r>
              <a:rPr lang="zh-CN" altLang="en-US" sz="3200" b="1">
                <a:solidFill>
                  <a:schemeClr val="bg1"/>
                </a:solidFill>
              </a:rPr>
              <a:t>研究背景</a:t>
            </a:r>
            <a:r>
              <a:rPr lang="zh-CN" altLang="en-US" sz="3200" b="1">
                <a:solidFill>
                  <a:schemeClr val="bg1"/>
                </a:solidFill>
                <a:cs typeface="Times New Roman" panose="02020603050405020304" pitchFamily="18" charset="0"/>
              </a:rPr>
              <a:t>与意义</a:t>
            </a:r>
            <a:endParaRPr lang="en-US" altLang="zh-CN" sz="3200" b="1">
              <a:solidFill>
                <a:schemeClr val="bg1"/>
              </a:solidFill>
            </a:endParaRPr>
          </a:p>
        </p:txBody>
      </p:sp>
      <p:sp>
        <p:nvSpPr>
          <p:cNvPr id="7" name="文本框 6">
            <a:extLst>
              <a:ext uri="{FF2B5EF4-FFF2-40B4-BE49-F238E27FC236}">
                <a16:creationId xmlns:a16="http://schemas.microsoft.com/office/drawing/2014/main" id="{5D71183D-66BE-4FDB-93D0-F8C8FE504499}"/>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en-US" altLang="zh-CN">
                <a:solidFill>
                  <a:srgbClr val="115740"/>
                </a:solidFill>
              </a:rPr>
              <a:t>What is seismology?</a:t>
            </a:r>
          </a:p>
        </p:txBody>
      </p:sp>
      <p:sp>
        <p:nvSpPr>
          <p:cNvPr id="5" name="矩形 4">
            <a:extLst>
              <a:ext uri="{FF2B5EF4-FFF2-40B4-BE49-F238E27FC236}">
                <a16:creationId xmlns:a16="http://schemas.microsoft.com/office/drawing/2014/main" id="{F6D42C6E-72A4-467B-8EDB-ADF75B43AD4C}"/>
              </a:ext>
            </a:extLst>
          </p:cNvPr>
          <p:cNvSpPr/>
          <p:nvPr/>
        </p:nvSpPr>
        <p:spPr>
          <a:xfrm>
            <a:off x="304800" y="987615"/>
            <a:ext cx="8343900" cy="646331"/>
          </a:xfrm>
          <a:prstGeom prst="rect">
            <a:avLst/>
          </a:prstGeom>
        </p:spPr>
        <p:txBody>
          <a:bodyPr wrap="square">
            <a:spAutoFit/>
          </a:bodyPr>
          <a:lstStyle/>
          <a:p>
            <a:r>
              <a:rPr lang="en-US" altLang="zh-CN" b="1">
                <a:solidFill>
                  <a:srgbClr val="202122"/>
                </a:solidFill>
                <a:latin typeface="Arial" panose="020B0604020202020204" pitchFamily="34" charset="0"/>
              </a:rPr>
              <a:t>Seismology</a:t>
            </a:r>
            <a:r>
              <a:rPr lang="en-US" altLang="zh-CN">
                <a:solidFill>
                  <a:srgbClr val="202122"/>
                </a:solidFill>
                <a:latin typeface="Arial" panose="020B0604020202020204" pitchFamily="34" charset="0"/>
              </a:rPr>
              <a:t> is the scientific study of </a:t>
            </a:r>
            <a:r>
              <a:rPr lang="en-US" altLang="zh-CN">
                <a:solidFill>
                  <a:srgbClr val="FF0000"/>
                </a:solidFill>
                <a:latin typeface="Arial" panose="020B0604020202020204" pitchFamily="34" charset="0"/>
              </a:rPr>
              <a:t>earthquakes</a:t>
            </a:r>
            <a:r>
              <a:rPr lang="en-US" altLang="zh-CN">
                <a:solidFill>
                  <a:srgbClr val="202122"/>
                </a:solidFill>
                <a:latin typeface="Arial" panose="020B0604020202020204" pitchFamily="34" charset="0"/>
              </a:rPr>
              <a:t> (or generally, </a:t>
            </a:r>
            <a:r>
              <a:rPr lang="en-US" altLang="zh-CN">
                <a:latin typeface="Arial" panose="020B0604020202020204" pitchFamily="34" charset="0"/>
              </a:rPr>
              <a:t>quakes</a:t>
            </a:r>
            <a:r>
              <a:rPr lang="en-US" altLang="zh-CN">
                <a:solidFill>
                  <a:srgbClr val="202122"/>
                </a:solidFill>
                <a:latin typeface="Arial" panose="020B0604020202020204" pitchFamily="34" charset="0"/>
              </a:rPr>
              <a:t>) and the </a:t>
            </a:r>
            <a:r>
              <a:rPr lang="en-US" altLang="zh-CN">
                <a:solidFill>
                  <a:srgbClr val="FF0000"/>
                </a:solidFill>
                <a:latin typeface="Arial" panose="020B0604020202020204" pitchFamily="34" charset="0"/>
              </a:rPr>
              <a:t>generation</a:t>
            </a:r>
            <a:r>
              <a:rPr lang="en-US" altLang="zh-CN">
                <a:solidFill>
                  <a:srgbClr val="202122"/>
                </a:solidFill>
                <a:latin typeface="Arial" panose="020B0604020202020204" pitchFamily="34" charset="0"/>
              </a:rPr>
              <a:t> and </a:t>
            </a:r>
            <a:r>
              <a:rPr lang="en-US" altLang="zh-CN">
                <a:solidFill>
                  <a:srgbClr val="FF0000"/>
                </a:solidFill>
                <a:latin typeface="Arial" panose="020B0604020202020204" pitchFamily="34" charset="0"/>
              </a:rPr>
              <a:t>propagation</a:t>
            </a:r>
            <a:r>
              <a:rPr lang="en-US" altLang="zh-CN">
                <a:solidFill>
                  <a:srgbClr val="202122"/>
                </a:solidFill>
                <a:latin typeface="Arial" panose="020B0604020202020204" pitchFamily="34" charset="0"/>
              </a:rPr>
              <a:t> of </a:t>
            </a:r>
            <a:r>
              <a:rPr lang="en-US" altLang="zh-CN">
                <a:latin typeface="Arial" panose="020B0604020202020204" pitchFamily="34" charset="0"/>
              </a:rPr>
              <a:t>elastic waves</a:t>
            </a:r>
            <a:r>
              <a:rPr lang="en-US" altLang="zh-CN">
                <a:solidFill>
                  <a:srgbClr val="202122"/>
                </a:solidFill>
                <a:latin typeface="Arial" panose="020B0604020202020204" pitchFamily="34" charset="0"/>
              </a:rPr>
              <a:t> through the </a:t>
            </a:r>
            <a:r>
              <a:rPr lang="en-US" altLang="zh-CN">
                <a:latin typeface="Arial" panose="020B0604020202020204" pitchFamily="34" charset="0"/>
              </a:rPr>
              <a:t>Earth</a:t>
            </a:r>
            <a:r>
              <a:rPr lang="en-US" altLang="zh-CN">
                <a:solidFill>
                  <a:srgbClr val="202122"/>
                </a:solidFill>
                <a:latin typeface="Arial" panose="020B0604020202020204" pitchFamily="34" charset="0"/>
              </a:rPr>
              <a:t> or other </a:t>
            </a:r>
            <a:r>
              <a:rPr lang="en-US" altLang="zh-CN">
                <a:latin typeface="Arial" panose="020B0604020202020204" pitchFamily="34" charset="0"/>
              </a:rPr>
              <a:t>planet</a:t>
            </a:r>
            <a:r>
              <a:rPr lang="en-US" altLang="zh-CN">
                <a:solidFill>
                  <a:srgbClr val="202122"/>
                </a:solidFill>
                <a:latin typeface="Arial" panose="020B0604020202020204" pitchFamily="34" charset="0"/>
              </a:rPr>
              <a:t>.</a:t>
            </a:r>
            <a:endParaRPr lang="zh-CN" altLang="en-US"/>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C84222F4-2908-4CD5-B476-54DE595039E6}"/>
                  </a:ext>
                </a:extLst>
              </p:cNvPr>
              <p:cNvSpPr txBox="1"/>
              <p:nvPr/>
            </p:nvSpPr>
            <p:spPr>
              <a:xfrm>
                <a:off x="1504950" y="1650011"/>
                <a:ext cx="5943600" cy="39074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altLang="zh-CN" b="0" i="1" smtClean="0">
                          <a:latin typeface="Cambria Math" panose="02040503050406030204" pitchFamily="18" charset="0"/>
                        </a:rPr>
                        <m:t>𝑆𝑖𝑔𝑛𝑎</m:t>
                      </m:r>
                      <m:sSub>
                        <m:sSubPr>
                          <m:ctrlPr>
                            <a:rPr lang="en-US" altLang="zh-CN" b="0" i="1" smtClean="0">
                              <a:latin typeface="Cambria Math" panose="02040503050406030204" pitchFamily="18" charset="0"/>
                            </a:rPr>
                          </m:ctrlPr>
                        </m:sSubPr>
                        <m:e>
                          <m:r>
                            <a:rPr lang="en-US" altLang="zh-CN" b="0" i="1" smtClean="0">
                              <a:latin typeface="Cambria Math" panose="02040503050406030204" pitchFamily="18" charset="0"/>
                            </a:rPr>
                            <m:t>𝑙</m:t>
                          </m:r>
                        </m:e>
                        <m:sub>
                          <m:r>
                            <a:rPr lang="en-US" altLang="zh-CN" b="0" i="1" smtClean="0">
                              <a:latin typeface="Cambria Math" panose="02040503050406030204" pitchFamily="18" charset="0"/>
                            </a:rPr>
                            <m:t>𝑒𝑎𝑟𝑡h𝑞𝑢𝑎𝑘𝑒</m:t>
                          </m:r>
                        </m:sub>
                      </m:sSub>
                      <m:r>
                        <a:rPr lang="en-US" altLang="zh-CN" b="0" i="1" smtClean="0">
                          <a:latin typeface="Cambria Math" panose="02040503050406030204" pitchFamily="18" charset="0"/>
                        </a:rPr>
                        <m:t>=</m:t>
                      </m:r>
                      <m:r>
                        <a:rPr lang="en-US" altLang="zh-CN" b="0" i="1" smtClean="0">
                          <a:solidFill>
                            <a:srgbClr val="E10800"/>
                          </a:solidFill>
                          <a:latin typeface="Cambria Math" panose="02040503050406030204" pitchFamily="18" charset="0"/>
                        </a:rPr>
                        <m:t>𝑆𝑜𝑢𝑟𝑐𝑒</m:t>
                      </m:r>
                      <m:r>
                        <a:rPr lang="en-US" altLang="zh-CN" b="0" i="1" smtClean="0">
                          <a:latin typeface="Cambria Math" panose="02040503050406030204" pitchFamily="18" charset="0"/>
                        </a:rPr>
                        <m:t>∗</m:t>
                      </m:r>
                      <m:r>
                        <a:rPr lang="en-US" altLang="zh-CN" b="0" i="1" smtClean="0">
                          <a:solidFill>
                            <a:srgbClr val="3333FF"/>
                          </a:solidFill>
                          <a:latin typeface="Cambria Math" panose="02040503050406030204" pitchFamily="18" charset="0"/>
                        </a:rPr>
                        <m:t>𝑀𝑒𝑑𝑖𝑎</m:t>
                      </m:r>
                      <m:r>
                        <a:rPr lang="en-US" altLang="zh-CN" b="0" i="1" smtClean="0">
                          <a:latin typeface="Cambria Math" panose="02040503050406030204" pitchFamily="18" charset="0"/>
                        </a:rPr>
                        <m:t>∗</m:t>
                      </m:r>
                      <m:r>
                        <a:rPr lang="en-US" altLang="zh-CN" b="0" i="1" smtClean="0">
                          <a:solidFill>
                            <a:srgbClr val="FF7F0E"/>
                          </a:solidFill>
                          <a:latin typeface="Cambria Math" panose="02040503050406030204" pitchFamily="18" charset="0"/>
                        </a:rPr>
                        <m:t>𝑅𝑒𝑐𝑒𝑖𝑣𝑒𝑟</m:t>
                      </m:r>
                    </m:oMath>
                  </m:oMathPara>
                </a14:m>
                <a:endParaRPr lang="zh-CN" altLang="en-US"/>
              </a:p>
            </p:txBody>
          </p:sp>
        </mc:Choice>
        <mc:Fallback xmlns="">
          <p:sp>
            <p:nvSpPr>
              <p:cNvPr id="8" name="文本框 7">
                <a:extLst>
                  <a:ext uri="{FF2B5EF4-FFF2-40B4-BE49-F238E27FC236}">
                    <a16:creationId xmlns:a16="http://schemas.microsoft.com/office/drawing/2014/main" id="{C84222F4-2908-4CD5-B476-54DE595039E6}"/>
                  </a:ext>
                </a:extLst>
              </p:cNvPr>
              <p:cNvSpPr txBox="1">
                <a:spLocks noRot="1" noChangeAspect="1" noMove="1" noResize="1" noEditPoints="1" noAdjustHandles="1" noChangeArrowheads="1" noChangeShapeType="1" noTextEdit="1"/>
              </p:cNvSpPr>
              <p:nvPr/>
            </p:nvSpPr>
            <p:spPr>
              <a:xfrm>
                <a:off x="1504950" y="1650011"/>
                <a:ext cx="5943600" cy="390748"/>
              </a:xfrm>
              <a:prstGeom prst="rect">
                <a:avLst/>
              </a:prstGeom>
              <a:blipFill>
                <a:blip r:embed="rId4"/>
                <a:stretch>
                  <a:fillRect b="-7813"/>
                </a:stretch>
              </a:blipFill>
            </p:spPr>
            <p:txBody>
              <a:bodyPr/>
              <a:lstStyle/>
              <a:p>
                <a:r>
                  <a:rPr lang="zh-CN" altLang="en-US">
                    <a:noFill/>
                  </a:rPr>
                  <a:t> </a:t>
                </a:r>
              </a:p>
            </p:txBody>
          </p:sp>
        </mc:Fallback>
      </mc:AlternateContent>
      <p:sp>
        <p:nvSpPr>
          <p:cNvPr id="9" name="文本框 8">
            <a:extLst>
              <a:ext uri="{FF2B5EF4-FFF2-40B4-BE49-F238E27FC236}">
                <a16:creationId xmlns:a16="http://schemas.microsoft.com/office/drawing/2014/main" id="{0291BB77-8CC3-43BA-B196-F5A982AF532C}"/>
              </a:ext>
            </a:extLst>
          </p:cNvPr>
          <p:cNvSpPr txBox="1"/>
          <p:nvPr/>
        </p:nvSpPr>
        <p:spPr>
          <a:xfrm>
            <a:off x="304800" y="2724150"/>
            <a:ext cx="2514600" cy="369332"/>
          </a:xfrm>
          <a:prstGeom prst="rect">
            <a:avLst/>
          </a:prstGeom>
          <a:noFill/>
        </p:spPr>
        <p:txBody>
          <a:bodyPr wrap="square" rtlCol="0">
            <a:spAutoFit/>
          </a:bodyPr>
          <a:lstStyle/>
          <a:p>
            <a:pPr algn="ctr"/>
            <a:r>
              <a:rPr lang="zh-CN" altLang="en-US" b="1"/>
              <a:t>地震的孕育（成核过程）</a:t>
            </a:r>
          </a:p>
        </p:txBody>
      </p:sp>
      <p:sp>
        <p:nvSpPr>
          <p:cNvPr id="10" name="文本框 9">
            <a:extLst>
              <a:ext uri="{FF2B5EF4-FFF2-40B4-BE49-F238E27FC236}">
                <a16:creationId xmlns:a16="http://schemas.microsoft.com/office/drawing/2014/main" id="{B28A41BF-40BC-44A4-B531-26EE306D5B94}"/>
              </a:ext>
            </a:extLst>
          </p:cNvPr>
          <p:cNvSpPr txBox="1"/>
          <p:nvPr/>
        </p:nvSpPr>
        <p:spPr>
          <a:xfrm>
            <a:off x="2918710" y="2700795"/>
            <a:ext cx="2514600" cy="369332"/>
          </a:xfrm>
          <a:prstGeom prst="rect">
            <a:avLst/>
          </a:prstGeom>
          <a:noFill/>
        </p:spPr>
        <p:txBody>
          <a:bodyPr wrap="square" rtlCol="0">
            <a:spAutoFit/>
          </a:bodyPr>
          <a:lstStyle/>
          <a:p>
            <a:pPr algn="ctr"/>
            <a:r>
              <a:rPr lang="zh-CN" altLang="en-US" b="1"/>
              <a:t>地震的触发过程</a:t>
            </a:r>
          </a:p>
        </p:txBody>
      </p:sp>
      <p:sp>
        <p:nvSpPr>
          <p:cNvPr id="11" name="文本框 10">
            <a:extLst>
              <a:ext uri="{FF2B5EF4-FFF2-40B4-BE49-F238E27FC236}">
                <a16:creationId xmlns:a16="http://schemas.microsoft.com/office/drawing/2014/main" id="{C90D62CA-0914-45DD-A141-0FFF616B2EA1}"/>
              </a:ext>
            </a:extLst>
          </p:cNvPr>
          <p:cNvSpPr txBox="1"/>
          <p:nvPr/>
        </p:nvSpPr>
        <p:spPr>
          <a:xfrm>
            <a:off x="6140056" y="2724150"/>
            <a:ext cx="2514600" cy="369332"/>
          </a:xfrm>
          <a:prstGeom prst="rect">
            <a:avLst/>
          </a:prstGeom>
          <a:noFill/>
        </p:spPr>
        <p:txBody>
          <a:bodyPr wrap="square" rtlCol="0">
            <a:spAutoFit/>
          </a:bodyPr>
          <a:lstStyle/>
          <a:p>
            <a:pPr algn="ctr"/>
            <a:r>
              <a:rPr lang="zh-CN" altLang="en-US" b="1"/>
              <a:t>地震波传播与层析成像</a:t>
            </a:r>
          </a:p>
        </p:txBody>
      </p:sp>
      <p:sp>
        <p:nvSpPr>
          <p:cNvPr id="13" name="爆炸形: 8 pt  12">
            <a:extLst>
              <a:ext uri="{FF2B5EF4-FFF2-40B4-BE49-F238E27FC236}">
                <a16:creationId xmlns:a16="http://schemas.microsoft.com/office/drawing/2014/main" id="{9F7F8162-EF1B-4E05-A8F8-05FCE6F8BBCB}"/>
              </a:ext>
            </a:extLst>
          </p:cNvPr>
          <p:cNvSpPr/>
          <p:nvPr/>
        </p:nvSpPr>
        <p:spPr>
          <a:xfrm>
            <a:off x="228600" y="4030431"/>
            <a:ext cx="152400" cy="152400"/>
          </a:xfrm>
          <a:prstGeom prst="irregularSeal1">
            <a:avLst/>
          </a:prstGeom>
          <a:solidFill>
            <a:srgbClr val="FFC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爆炸形: 8 pt  13">
            <a:extLst>
              <a:ext uri="{FF2B5EF4-FFF2-40B4-BE49-F238E27FC236}">
                <a16:creationId xmlns:a16="http://schemas.microsoft.com/office/drawing/2014/main" id="{E3C15A5C-7F3D-4A7A-96C5-0061C9D0ABCC}"/>
              </a:ext>
            </a:extLst>
          </p:cNvPr>
          <p:cNvSpPr/>
          <p:nvPr/>
        </p:nvSpPr>
        <p:spPr>
          <a:xfrm>
            <a:off x="423203" y="3867150"/>
            <a:ext cx="187570" cy="174162"/>
          </a:xfrm>
          <a:prstGeom prst="irregularSeal1">
            <a:avLst/>
          </a:prstGeom>
          <a:solidFill>
            <a:srgbClr val="FFC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爆炸形: 8 pt  14">
            <a:extLst>
              <a:ext uri="{FF2B5EF4-FFF2-40B4-BE49-F238E27FC236}">
                <a16:creationId xmlns:a16="http://schemas.microsoft.com/office/drawing/2014/main" id="{67903B33-4559-40A9-99AC-4CF526139C5E}"/>
              </a:ext>
            </a:extLst>
          </p:cNvPr>
          <p:cNvSpPr/>
          <p:nvPr/>
        </p:nvSpPr>
        <p:spPr>
          <a:xfrm>
            <a:off x="610190" y="4063620"/>
            <a:ext cx="150054" cy="184530"/>
          </a:xfrm>
          <a:prstGeom prst="irregularSeal1">
            <a:avLst/>
          </a:prstGeom>
          <a:solidFill>
            <a:srgbClr val="FFC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爆炸形: 8 pt  15">
            <a:extLst>
              <a:ext uri="{FF2B5EF4-FFF2-40B4-BE49-F238E27FC236}">
                <a16:creationId xmlns:a16="http://schemas.microsoft.com/office/drawing/2014/main" id="{DBD0E5C4-B765-45D5-84D3-9957AE680FB4}"/>
              </a:ext>
            </a:extLst>
          </p:cNvPr>
          <p:cNvSpPr/>
          <p:nvPr/>
        </p:nvSpPr>
        <p:spPr>
          <a:xfrm>
            <a:off x="704558" y="3772020"/>
            <a:ext cx="286042" cy="293919"/>
          </a:xfrm>
          <a:prstGeom prst="irregularSeal1">
            <a:avLst/>
          </a:prstGeom>
          <a:solidFill>
            <a:srgbClr val="FFC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爆炸形: 8 pt  16">
            <a:extLst>
              <a:ext uri="{FF2B5EF4-FFF2-40B4-BE49-F238E27FC236}">
                <a16:creationId xmlns:a16="http://schemas.microsoft.com/office/drawing/2014/main" id="{74771070-1F8E-450A-B1F1-FB60AC3320D3}"/>
              </a:ext>
            </a:extLst>
          </p:cNvPr>
          <p:cNvSpPr/>
          <p:nvPr/>
        </p:nvSpPr>
        <p:spPr>
          <a:xfrm>
            <a:off x="914400" y="4064373"/>
            <a:ext cx="228600" cy="236916"/>
          </a:xfrm>
          <a:prstGeom prst="irregularSeal1">
            <a:avLst/>
          </a:prstGeom>
          <a:solidFill>
            <a:srgbClr val="FFC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爆炸形: 8 pt  17">
            <a:extLst>
              <a:ext uri="{FF2B5EF4-FFF2-40B4-BE49-F238E27FC236}">
                <a16:creationId xmlns:a16="http://schemas.microsoft.com/office/drawing/2014/main" id="{D91A9BA7-6DD6-4DC7-8B4A-996494D0E593}"/>
              </a:ext>
            </a:extLst>
          </p:cNvPr>
          <p:cNvSpPr/>
          <p:nvPr/>
        </p:nvSpPr>
        <p:spPr>
          <a:xfrm>
            <a:off x="1084385" y="3731383"/>
            <a:ext cx="304800" cy="334556"/>
          </a:xfrm>
          <a:prstGeom prst="irregularSeal1">
            <a:avLst/>
          </a:prstGeom>
          <a:solidFill>
            <a:srgbClr val="FFC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爆炸形: 8 pt  18">
            <a:extLst>
              <a:ext uri="{FF2B5EF4-FFF2-40B4-BE49-F238E27FC236}">
                <a16:creationId xmlns:a16="http://schemas.microsoft.com/office/drawing/2014/main" id="{0846BBC4-8487-47F3-9061-A10AAEC8EB31}"/>
              </a:ext>
            </a:extLst>
          </p:cNvPr>
          <p:cNvSpPr/>
          <p:nvPr/>
        </p:nvSpPr>
        <p:spPr>
          <a:xfrm>
            <a:off x="1371600" y="3686423"/>
            <a:ext cx="649459" cy="709777"/>
          </a:xfrm>
          <a:prstGeom prst="irregularSeal1">
            <a:avLst/>
          </a:prstGeom>
          <a:solidFill>
            <a:srgbClr val="FF0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形状 20">
            <a:extLst>
              <a:ext uri="{FF2B5EF4-FFF2-40B4-BE49-F238E27FC236}">
                <a16:creationId xmlns:a16="http://schemas.microsoft.com/office/drawing/2014/main" id="{CDBCAC0F-CF80-4F73-9442-3CA96DDA9B90}"/>
              </a:ext>
            </a:extLst>
          </p:cNvPr>
          <p:cNvSpPr/>
          <p:nvPr/>
        </p:nvSpPr>
        <p:spPr>
          <a:xfrm>
            <a:off x="161778" y="4146452"/>
            <a:ext cx="1575582" cy="967154"/>
          </a:xfrm>
          <a:custGeom>
            <a:avLst/>
            <a:gdLst>
              <a:gd name="connsiteX0" fmla="*/ 0 w 1575582"/>
              <a:gd name="connsiteY0" fmla="*/ 0 h 967154"/>
              <a:gd name="connsiteX1" fmla="*/ 284871 w 1575582"/>
              <a:gd name="connsiteY1" fmla="*/ 24619 h 967154"/>
              <a:gd name="connsiteX2" fmla="*/ 798342 w 1575582"/>
              <a:gd name="connsiteY2" fmla="*/ 130126 h 967154"/>
              <a:gd name="connsiteX3" fmla="*/ 1083213 w 1575582"/>
              <a:gd name="connsiteY3" fmla="*/ 200465 h 967154"/>
              <a:gd name="connsiteX4" fmla="*/ 1252025 w 1575582"/>
              <a:gd name="connsiteY4" fmla="*/ 330591 h 967154"/>
              <a:gd name="connsiteX5" fmla="*/ 1575582 w 1575582"/>
              <a:gd name="connsiteY5" fmla="*/ 967154 h 967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75582" h="967154">
                <a:moveTo>
                  <a:pt x="0" y="0"/>
                </a:moveTo>
                <a:cubicBezTo>
                  <a:pt x="75907" y="1465"/>
                  <a:pt x="151814" y="2931"/>
                  <a:pt x="284871" y="24619"/>
                </a:cubicBezTo>
                <a:cubicBezTo>
                  <a:pt x="417928" y="46307"/>
                  <a:pt x="665285" y="100818"/>
                  <a:pt x="798342" y="130126"/>
                </a:cubicBezTo>
                <a:cubicBezTo>
                  <a:pt x="931399" y="159434"/>
                  <a:pt x="1007599" y="167054"/>
                  <a:pt x="1083213" y="200465"/>
                </a:cubicBezTo>
                <a:cubicBezTo>
                  <a:pt x="1158827" y="233876"/>
                  <a:pt x="1169963" y="202809"/>
                  <a:pt x="1252025" y="330591"/>
                </a:cubicBezTo>
                <a:cubicBezTo>
                  <a:pt x="1334087" y="458373"/>
                  <a:pt x="1454834" y="712763"/>
                  <a:pt x="1575582" y="967154"/>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a:extLst>
              <a:ext uri="{FF2B5EF4-FFF2-40B4-BE49-F238E27FC236}">
                <a16:creationId xmlns:a16="http://schemas.microsoft.com/office/drawing/2014/main" id="{04D1E851-DFA7-4CBB-8ACB-D510FB6A25C7}"/>
              </a:ext>
            </a:extLst>
          </p:cNvPr>
          <p:cNvSpPr/>
          <p:nvPr/>
        </p:nvSpPr>
        <p:spPr>
          <a:xfrm>
            <a:off x="200465" y="3076366"/>
            <a:ext cx="1948375" cy="1133391"/>
          </a:xfrm>
          <a:custGeom>
            <a:avLst/>
            <a:gdLst>
              <a:gd name="connsiteX0" fmla="*/ 0 w 1948375"/>
              <a:gd name="connsiteY0" fmla="*/ 757080 h 1133391"/>
              <a:gd name="connsiteX1" fmla="*/ 931984 w 1948375"/>
              <a:gd name="connsiteY1" fmla="*/ 662123 h 1133391"/>
              <a:gd name="connsiteX2" fmla="*/ 1456006 w 1948375"/>
              <a:gd name="connsiteY2" fmla="*/ 4459 h 1133391"/>
              <a:gd name="connsiteX3" fmla="*/ 1906172 w 1948375"/>
              <a:gd name="connsiteY3" fmla="*/ 1031400 h 1133391"/>
              <a:gd name="connsiteX4" fmla="*/ 1906172 w 1948375"/>
              <a:gd name="connsiteY4" fmla="*/ 1031400 h 1133391"/>
              <a:gd name="connsiteX5" fmla="*/ 1948375 w 1948375"/>
              <a:gd name="connsiteY5" fmla="*/ 1133391 h 11333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8375" h="1133391">
                <a:moveTo>
                  <a:pt x="0" y="757080"/>
                </a:moveTo>
                <a:cubicBezTo>
                  <a:pt x="344658" y="772320"/>
                  <a:pt x="689316" y="787560"/>
                  <a:pt x="931984" y="662123"/>
                </a:cubicBezTo>
                <a:cubicBezTo>
                  <a:pt x="1174652" y="536686"/>
                  <a:pt x="1293641" y="-57087"/>
                  <a:pt x="1456006" y="4459"/>
                </a:cubicBezTo>
                <a:cubicBezTo>
                  <a:pt x="1618371" y="66005"/>
                  <a:pt x="1906172" y="1031400"/>
                  <a:pt x="1906172" y="1031400"/>
                </a:cubicBezTo>
                <a:lnTo>
                  <a:pt x="1906172" y="1031400"/>
                </a:lnTo>
                <a:lnTo>
                  <a:pt x="1948375" y="1133391"/>
                </a:lnTo>
              </a:path>
            </a:pathLst>
          </a:custGeom>
          <a:no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id="{C6804351-AA89-4553-B90E-B0D650BF96CF}"/>
              </a:ext>
            </a:extLst>
          </p:cNvPr>
          <p:cNvSpPr txBox="1"/>
          <p:nvPr/>
        </p:nvSpPr>
        <p:spPr>
          <a:xfrm>
            <a:off x="291029" y="4257140"/>
            <a:ext cx="546293" cy="307777"/>
          </a:xfrm>
          <a:prstGeom prst="rect">
            <a:avLst/>
          </a:prstGeom>
          <a:noFill/>
        </p:spPr>
        <p:txBody>
          <a:bodyPr wrap="square" rtlCol="0">
            <a:spAutoFit/>
          </a:bodyPr>
          <a:lstStyle/>
          <a:p>
            <a:r>
              <a:rPr lang="zh-CN" altLang="en-US" sz="1400" b="1">
                <a:solidFill>
                  <a:srgbClr val="385D8A"/>
                </a:solidFill>
              </a:rPr>
              <a:t>位移</a:t>
            </a:r>
          </a:p>
        </p:txBody>
      </p:sp>
      <p:sp>
        <p:nvSpPr>
          <p:cNvPr id="24" name="文本框 23">
            <a:extLst>
              <a:ext uri="{FF2B5EF4-FFF2-40B4-BE49-F238E27FC236}">
                <a16:creationId xmlns:a16="http://schemas.microsoft.com/office/drawing/2014/main" id="{59344E2A-4BBA-45BF-981A-F639331CEB8E}"/>
              </a:ext>
            </a:extLst>
          </p:cNvPr>
          <p:cNvSpPr txBox="1"/>
          <p:nvPr/>
        </p:nvSpPr>
        <p:spPr>
          <a:xfrm>
            <a:off x="287804" y="3525828"/>
            <a:ext cx="546293" cy="307777"/>
          </a:xfrm>
          <a:prstGeom prst="rect">
            <a:avLst/>
          </a:prstGeom>
          <a:noFill/>
        </p:spPr>
        <p:txBody>
          <a:bodyPr wrap="square" rtlCol="0">
            <a:spAutoFit/>
          </a:bodyPr>
          <a:lstStyle/>
          <a:p>
            <a:r>
              <a:rPr lang="zh-CN" altLang="en-US" sz="1400" b="1">
                <a:solidFill>
                  <a:srgbClr val="115740"/>
                </a:solidFill>
              </a:rPr>
              <a:t>应力</a:t>
            </a:r>
          </a:p>
        </p:txBody>
      </p:sp>
      <p:cxnSp>
        <p:nvCxnSpPr>
          <p:cNvPr id="26" name="直接箭头连接符 25">
            <a:extLst>
              <a:ext uri="{FF2B5EF4-FFF2-40B4-BE49-F238E27FC236}">
                <a16:creationId xmlns:a16="http://schemas.microsoft.com/office/drawing/2014/main" id="{3BDD70BC-62D1-4CE2-A501-A5C6F2979E76}"/>
              </a:ext>
            </a:extLst>
          </p:cNvPr>
          <p:cNvCxnSpPr/>
          <p:nvPr/>
        </p:nvCxnSpPr>
        <p:spPr>
          <a:xfrm>
            <a:off x="62721" y="4778693"/>
            <a:ext cx="2286000" cy="0"/>
          </a:xfrm>
          <a:prstGeom prst="straightConnector1">
            <a:avLst/>
          </a:prstGeom>
          <a:ln w="28575">
            <a:solidFill>
              <a:srgbClr val="FF7F0E"/>
            </a:solidFill>
            <a:prstDash val="lgDash"/>
            <a:tailEnd type="triangle"/>
          </a:ln>
        </p:spPr>
        <p:style>
          <a:lnRef idx="1">
            <a:schemeClr val="accent1"/>
          </a:lnRef>
          <a:fillRef idx="0">
            <a:schemeClr val="accent1"/>
          </a:fillRef>
          <a:effectRef idx="0">
            <a:schemeClr val="accent1"/>
          </a:effectRef>
          <a:fontRef idx="minor">
            <a:schemeClr val="tx1"/>
          </a:fontRef>
        </p:style>
      </p:cxnSp>
      <p:sp>
        <p:nvSpPr>
          <p:cNvPr id="27" name="文本框 26">
            <a:extLst>
              <a:ext uri="{FF2B5EF4-FFF2-40B4-BE49-F238E27FC236}">
                <a16:creationId xmlns:a16="http://schemas.microsoft.com/office/drawing/2014/main" id="{E1BADC06-BD3C-4E23-888A-240ACAB7B8D1}"/>
              </a:ext>
            </a:extLst>
          </p:cNvPr>
          <p:cNvSpPr txBox="1"/>
          <p:nvPr/>
        </p:nvSpPr>
        <p:spPr>
          <a:xfrm>
            <a:off x="286044" y="4790798"/>
            <a:ext cx="570328" cy="307777"/>
          </a:xfrm>
          <a:prstGeom prst="rect">
            <a:avLst/>
          </a:prstGeom>
          <a:noFill/>
        </p:spPr>
        <p:txBody>
          <a:bodyPr wrap="square" rtlCol="0">
            <a:spAutoFit/>
          </a:bodyPr>
          <a:lstStyle/>
          <a:p>
            <a:r>
              <a:rPr lang="zh-CN" altLang="en-US" sz="1400" b="1">
                <a:solidFill>
                  <a:srgbClr val="FF7F0E"/>
                </a:solidFill>
              </a:rPr>
              <a:t>时间</a:t>
            </a:r>
          </a:p>
        </p:txBody>
      </p:sp>
      <p:cxnSp>
        <p:nvCxnSpPr>
          <p:cNvPr id="29" name="连接符: 曲线 28">
            <a:extLst>
              <a:ext uri="{FF2B5EF4-FFF2-40B4-BE49-F238E27FC236}">
                <a16:creationId xmlns:a16="http://schemas.microsoft.com/office/drawing/2014/main" id="{C1CA3DF8-EE88-4C68-B520-831344DCF1B6}"/>
              </a:ext>
            </a:extLst>
          </p:cNvPr>
          <p:cNvCxnSpPr>
            <a:stCxn id="14" idx="3"/>
            <a:endCxn id="15" idx="0"/>
          </p:cNvCxnSpPr>
          <p:nvPr/>
        </p:nvCxnSpPr>
        <p:spPr>
          <a:xfrm>
            <a:off x="610773" y="3974308"/>
            <a:ext cx="100301" cy="89312"/>
          </a:xfrm>
          <a:prstGeom prst="curvedConnector2">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31" name="连接符: 曲线 30">
            <a:extLst>
              <a:ext uri="{FF2B5EF4-FFF2-40B4-BE49-F238E27FC236}">
                <a16:creationId xmlns:a16="http://schemas.microsoft.com/office/drawing/2014/main" id="{6CB49EFA-20A6-4BC9-8B57-4AB6B47A0224}"/>
              </a:ext>
            </a:extLst>
          </p:cNvPr>
          <p:cNvCxnSpPr>
            <a:stCxn id="15" idx="3"/>
            <a:endCxn id="18" idx="2"/>
          </p:cNvCxnSpPr>
          <p:nvPr/>
        </p:nvCxnSpPr>
        <p:spPr>
          <a:xfrm flipV="1">
            <a:off x="760244" y="4065939"/>
            <a:ext cx="443874" cy="111218"/>
          </a:xfrm>
          <a:prstGeom prst="curvedConnector2">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030" name="Picture 6" descr="https://itpcas.cas.cn/new_kycg/new_kyjz/202404/W020240408376849151511.png">
            <a:extLst>
              <a:ext uri="{FF2B5EF4-FFF2-40B4-BE49-F238E27FC236}">
                <a16:creationId xmlns:a16="http://schemas.microsoft.com/office/drawing/2014/main" id="{965BB871-0A20-4DEE-A3E2-037AF9C47CA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66510" y="3025387"/>
            <a:ext cx="1324708" cy="10382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Earthquake and plates tectonics: Earthquakes">
            <a:extLst>
              <a:ext uri="{FF2B5EF4-FFF2-40B4-BE49-F238E27FC236}">
                <a16:creationId xmlns:a16="http://schemas.microsoft.com/office/drawing/2014/main" id="{918BB9F2-EC32-4837-A48B-CA87DF9FFC2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67000" y="3401682"/>
            <a:ext cx="1699510" cy="1279258"/>
          </a:xfrm>
          <a:prstGeom prst="rect">
            <a:avLst/>
          </a:prstGeom>
          <a:noFill/>
          <a:extLst>
            <a:ext uri="{909E8E84-426E-40DD-AFC4-6F175D3DCCD1}">
              <a14:hiddenFill xmlns:a14="http://schemas.microsoft.com/office/drawing/2010/main">
                <a:solidFill>
                  <a:srgbClr val="FFFFFF"/>
                </a:solidFill>
              </a14:hiddenFill>
            </a:ext>
          </a:extLst>
        </p:spPr>
      </p:pic>
      <p:sp>
        <p:nvSpPr>
          <p:cNvPr id="32" name="文本框 31">
            <a:extLst>
              <a:ext uri="{FF2B5EF4-FFF2-40B4-BE49-F238E27FC236}">
                <a16:creationId xmlns:a16="http://schemas.microsoft.com/office/drawing/2014/main" id="{E392D76A-9581-4C38-B328-28441B072D1E}"/>
              </a:ext>
            </a:extLst>
          </p:cNvPr>
          <p:cNvSpPr txBox="1"/>
          <p:nvPr/>
        </p:nvSpPr>
        <p:spPr>
          <a:xfrm>
            <a:off x="5052646" y="2986643"/>
            <a:ext cx="914400" cy="276999"/>
          </a:xfrm>
          <a:prstGeom prst="rect">
            <a:avLst/>
          </a:prstGeom>
          <a:noFill/>
        </p:spPr>
        <p:txBody>
          <a:bodyPr wrap="square" rtlCol="0">
            <a:spAutoFit/>
          </a:bodyPr>
          <a:lstStyle/>
          <a:p>
            <a:r>
              <a:rPr lang="zh-CN" altLang="en-US" sz="1200" b="1">
                <a:solidFill>
                  <a:srgbClr val="C00000"/>
                </a:solidFill>
              </a:rPr>
              <a:t>断层位移</a:t>
            </a:r>
          </a:p>
        </p:txBody>
      </p:sp>
      <p:sp>
        <p:nvSpPr>
          <p:cNvPr id="37" name="文本框 36">
            <a:extLst>
              <a:ext uri="{FF2B5EF4-FFF2-40B4-BE49-F238E27FC236}">
                <a16:creationId xmlns:a16="http://schemas.microsoft.com/office/drawing/2014/main" id="{E90DCC05-52F9-4D41-9DA7-E6B733CEAB8F}"/>
              </a:ext>
            </a:extLst>
          </p:cNvPr>
          <p:cNvSpPr txBox="1"/>
          <p:nvPr/>
        </p:nvSpPr>
        <p:spPr>
          <a:xfrm>
            <a:off x="4250186" y="4778693"/>
            <a:ext cx="1957167" cy="276999"/>
          </a:xfrm>
          <a:prstGeom prst="rect">
            <a:avLst/>
          </a:prstGeom>
          <a:noFill/>
        </p:spPr>
        <p:txBody>
          <a:bodyPr wrap="square" rtlCol="0">
            <a:spAutoFit/>
          </a:bodyPr>
          <a:lstStyle/>
          <a:p>
            <a:r>
              <a:rPr lang="zh-CN" altLang="en-US" sz="1200" b="1">
                <a:solidFill>
                  <a:srgbClr val="C00000"/>
                </a:solidFill>
              </a:rPr>
              <a:t>同震和震后的地表形变</a:t>
            </a:r>
          </a:p>
        </p:txBody>
      </p:sp>
      <p:sp>
        <p:nvSpPr>
          <p:cNvPr id="38" name="文本框 37">
            <a:extLst>
              <a:ext uri="{FF2B5EF4-FFF2-40B4-BE49-F238E27FC236}">
                <a16:creationId xmlns:a16="http://schemas.microsoft.com/office/drawing/2014/main" id="{0F691E6D-A82C-49EC-8E3F-9754921A1EA6}"/>
              </a:ext>
            </a:extLst>
          </p:cNvPr>
          <p:cNvSpPr txBox="1"/>
          <p:nvPr/>
        </p:nvSpPr>
        <p:spPr>
          <a:xfrm>
            <a:off x="2806532" y="4667687"/>
            <a:ext cx="1285994" cy="276999"/>
          </a:xfrm>
          <a:prstGeom prst="rect">
            <a:avLst/>
          </a:prstGeom>
          <a:noFill/>
        </p:spPr>
        <p:txBody>
          <a:bodyPr wrap="square" rtlCol="0">
            <a:spAutoFit/>
          </a:bodyPr>
          <a:lstStyle/>
          <a:p>
            <a:r>
              <a:rPr lang="zh-CN" altLang="en-US" sz="1200" b="1">
                <a:solidFill>
                  <a:srgbClr val="C00000"/>
                </a:solidFill>
              </a:rPr>
              <a:t>地震的触发过程</a:t>
            </a:r>
          </a:p>
        </p:txBody>
      </p:sp>
      <p:sp>
        <p:nvSpPr>
          <p:cNvPr id="33" name="文本框 32">
            <a:extLst>
              <a:ext uri="{FF2B5EF4-FFF2-40B4-BE49-F238E27FC236}">
                <a16:creationId xmlns:a16="http://schemas.microsoft.com/office/drawing/2014/main" id="{95A68E8E-9291-4D33-85EA-B01F85305363}"/>
              </a:ext>
            </a:extLst>
          </p:cNvPr>
          <p:cNvSpPr txBox="1"/>
          <p:nvPr/>
        </p:nvSpPr>
        <p:spPr>
          <a:xfrm>
            <a:off x="3792437" y="1997942"/>
            <a:ext cx="914400" cy="307777"/>
          </a:xfrm>
          <a:prstGeom prst="rect">
            <a:avLst/>
          </a:prstGeom>
          <a:noFill/>
        </p:spPr>
        <p:txBody>
          <a:bodyPr wrap="square" rtlCol="0">
            <a:spAutoFit/>
          </a:bodyPr>
          <a:lstStyle/>
          <a:p>
            <a:r>
              <a:rPr lang="zh-CN" altLang="en-US" sz="1400" b="1">
                <a:solidFill>
                  <a:srgbClr val="E10800"/>
                </a:solidFill>
              </a:rPr>
              <a:t>辐射花样</a:t>
            </a:r>
          </a:p>
        </p:txBody>
      </p:sp>
      <p:sp>
        <p:nvSpPr>
          <p:cNvPr id="40" name="文本框 39">
            <a:extLst>
              <a:ext uri="{FF2B5EF4-FFF2-40B4-BE49-F238E27FC236}">
                <a16:creationId xmlns:a16="http://schemas.microsoft.com/office/drawing/2014/main" id="{D9352FE5-A392-414C-B346-AE77796105B1}"/>
              </a:ext>
            </a:extLst>
          </p:cNvPr>
          <p:cNvSpPr txBox="1"/>
          <p:nvPr/>
        </p:nvSpPr>
        <p:spPr>
          <a:xfrm>
            <a:off x="3479707" y="2269024"/>
            <a:ext cx="1374181" cy="307777"/>
          </a:xfrm>
          <a:prstGeom prst="rect">
            <a:avLst/>
          </a:prstGeom>
          <a:noFill/>
        </p:spPr>
        <p:txBody>
          <a:bodyPr wrap="square" rtlCol="0">
            <a:spAutoFit/>
          </a:bodyPr>
          <a:lstStyle/>
          <a:p>
            <a:r>
              <a:rPr lang="zh-CN" altLang="en-US" sz="1400" b="1">
                <a:solidFill>
                  <a:srgbClr val="E10800"/>
                </a:solidFill>
              </a:rPr>
              <a:t>震源时间函数</a:t>
            </a:r>
          </a:p>
        </p:txBody>
      </p:sp>
      <p:sp>
        <p:nvSpPr>
          <p:cNvPr id="41" name="文本框 40">
            <a:extLst>
              <a:ext uri="{FF2B5EF4-FFF2-40B4-BE49-F238E27FC236}">
                <a16:creationId xmlns:a16="http://schemas.microsoft.com/office/drawing/2014/main" id="{105C4989-862E-4C61-B92B-290E4839E735}"/>
              </a:ext>
            </a:extLst>
          </p:cNvPr>
          <p:cNvSpPr txBox="1"/>
          <p:nvPr/>
        </p:nvSpPr>
        <p:spPr>
          <a:xfrm>
            <a:off x="4767784" y="2068016"/>
            <a:ext cx="616487" cy="307777"/>
          </a:xfrm>
          <a:prstGeom prst="rect">
            <a:avLst/>
          </a:prstGeom>
          <a:noFill/>
        </p:spPr>
        <p:txBody>
          <a:bodyPr wrap="square" rtlCol="0">
            <a:spAutoFit/>
          </a:bodyPr>
          <a:lstStyle/>
          <a:p>
            <a:r>
              <a:rPr lang="zh-CN" altLang="en-US" sz="1400" b="1">
                <a:solidFill>
                  <a:srgbClr val="3333FF"/>
                </a:solidFill>
              </a:rPr>
              <a:t>速度</a:t>
            </a:r>
          </a:p>
        </p:txBody>
      </p:sp>
      <p:sp>
        <p:nvSpPr>
          <p:cNvPr id="42" name="文本框 41">
            <a:extLst>
              <a:ext uri="{FF2B5EF4-FFF2-40B4-BE49-F238E27FC236}">
                <a16:creationId xmlns:a16="http://schemas.microsoft.com/office/drawing/2014/main" id="{5F8615CA-568F-4848-B2F6-15574D0B71A3}"/>
              </a:ext>
            </a:extLst>
          </p:cNvPr>
          <p:cNvSpPr txBox="1"/>
          <p:nvPr/>
        </p:nvSpPr>
        <p:spPr>
          <a:xfrm>
            <a:off x="5212813" y="2168359"/>
            <a:ext cx="616487" cy="307777"/>
          </a:xfrm>
          <a:prstGeom prst="rect">
            <a:avLst/>
          </a:prstGeom>
          <a:noFill/>
        </p:spPr>
        <p:txBody>
          <a:bodyPr wrap="square" rtlCol="0">
            <a:spAutoFit/>
          </a:bodyPr>
          <a:lstStyle/>
          <a:p>
            <a:r>
              <a:rPr lang="zh-CN" altLang="en-US" sz="1400" b="1">
                <a:solidFill>
                  <a:srgbClr val="3333FF"/>
                </a:solidFill>
              </a:rPr>
              <a:t>衰减</a:t>
            </a:r>
          </a:p>
        </p:txBody>
      </p:sp>
      <p:sp>
        <p:nvSpPr>
          <p:cNvPr id="43" name="文本框 42">
            <a:extLst>
              <a:ext uri="{FF2B5EF4-FFF2-40B4-BE49-F238E27FC236}">
                <a16:creationId xmlns:a16="http://schemas.microsoft.com/office/drawing/2014/main" id="{8E337692-344D-4C4B-824E-AEE49FB58DFF}"/>
              </a:ext>
            </a:extLst>
          </p:cNvPr>
          <p:cNvSpPr txBox="1"/>
          <p:nvPr/>
        </p:nvSpPr>
        <p:spPr>
          <a:xfrm>
            <a:off x="4863439" y="2369253"/>
            <a:ext cx="914400" cy="307777"/>
          </a:xfrm>
          <a:prstGeom prst="rect">
            <a:avLst/>
          </a:prstGeom>
          <a:noFill/>
        </p:spPr>
        <p:txBody>
          <a:bodyPr wrap="square" rtlCol="0">
            <a:spAutoFit/>
          </a:bodyPr>
          <a:lstStyle/>
          <a:p>
            <a:r>
              <a:rPr lang="zh-CN" altLang="en-US" sz="1400" b="1">
                <a:solidFill>
                  <a:srgbClr val="3333FF"/>
                </a:solidFill>
              </a:rPr>
              <a:t>各向异性</a:t>
            </a:r>
          </a:p>
        </p:txBody>
      </p:sp>
      <p:sp>
        <p:nvSpPr>
          <p:cNvPr id="44" name="文本框 43">
            <a:extLst>
              <a:ext uri="{FF2B5EF4-FFF2-40B4-BE49-F238E27FC236}">
                <a16:creationId xmlns:a16="http://schemas.microsoft.com/office/drawing/2014/main" id="{D855D9D1-7782-4010-9C46-B0558CA8C739}"/>
              </a:ext>
            </a:extLst>
          </p:cNvPr>
          <p:cNvSpPr txBox="1"/>
          <p:nvPr/>
        </p:nvSpPr>
        <p:spPr>
          <a:xfrm>
            <a:off x="5320639" y="1976479"/>
            <a:ext cx="580292" cy="307777"/>
          </a:xfrm>
          <a:prstGeom prst="rect">
            <a:avLst/>
          </a:prstGeom>
          <a:noFill/>
        </p:spPr>
        <p:txBody>
          <a:bodyPr wrap="square" rtlCol="0">
            <a:spAutoFit/>
          </a:bodyPr>
          <a:lstStyle/>
          <a:p>
            <a:r>
              <a:rPr lang="zh-CN" altLang="en-US" sz="1400" b="1">
                <a:solidFill>
                  <a:srgbClr val="3333FF"/>
                </a:solidFill>
              </a:rPr>
              <a:t>密度</a:t>
            </a:r>
          </a:p>
        </p:txBody>
      </p:sp>
      <p:sp>
        <p:nvSpPr>
          <p:cNvPr id="45" name="文本框 44">
            <a:extLst>
              <a:ext uri="{FF2B5EF4-FFF2-40B4-BE49-F238E27FC236}">
                <a16:creationId xmlns:a16="http://schemas.microsoft.com/office/drawing/2014/main" id="{C4872209-1C71-4A90-9E97-9D232F058B8F}"/>
              </a:ext>
            </a:extLst>
          </p:cNvPr>
          <p:cNvSpPr txBox="1"/>
          <p:nvPr/>
        </p:nvSpPr>
        <p:spPr>
          <a:xfrm>
            <a:off x="6022825" y="1987600"/>
            <a:ext cx="1066800" cy="307777"/>
          </a:xfrm>
          <a:prstGeom prst="rect">
            <a:avLst/>
          </a:prstGeom>
          <a:noFill/>
        </p:spPr>
        <p:txBody>
          <a:bodyPr wrap="square" rtlCol="0">
            <a:spAutoFit/>
          </a:bodyPr>
          <a:lstStyle/>
          <a:p>
            <a:r>
              <a:rPr lang="zh-CN" altLang="en-US" sz="1400" b="1">
                <a:solidFill>
                  <a:srgbClr val="FF7F0E"/>
                </a:solidFill>
              </a:rPr>
              <a:t>仪器响应</a:t>
            </a:r>
          </a:p>
        </p:txBody>
      </p:sp>
      <p:sp>
        <p:nvSpPr>
          <p:cNvPr id="46" name="文本框 45">
            <a:extLst>
              <a:ext uri="{FF2B5EF4-FFF2-40B4-BE49-F238E27FC236}">
                <a16:creationId xmlns:a16="http://schemas.microsoft.com/office/drawing/2014/main" id="{83E65421-FC10-474D-89FF-8F1C8DE7B4CD}"/>
              </a:ext>
            </a:extLst>
          </p:cNvPr>
          <p:cNvSpPr txBox="1"/>
          <p:nvPr/>
        </p:nvSpPr>
        <p:spPr>
          <a:xfrm>
            <a:off x="5971364" y="2299767"/>
            <a:ext cx="1066800" cy="307777"/>
          </a:xfrm>
          <a:prstGeom prst="rect">
            <a:avLst/>
          </a:prstGeom>
          <a:noFill/>
        </p:spPr>
        <p:txBody>
          <a:bodyPr wrap="square" rtlCol="0">
            <a:spAutoFit/>
          </a:bodyPr>
          <a:lstStyle/>
          <a:p>
            <a:r>
              <a:rPr lang="zh-CN" altLang="en-US" sz="1400" b="1">
                <a:solidFill>
                  <a:srgbClr val="FF7F0E"/>
                </a:solidFill>
              </a:rPr>
              <a:t>场地效应</a:t>
            </a:r>
          </a:p>
        </p:txBody>
      </p:sp>
      <p:pic>
        <p:nvPicPr>
          <p:cNvPr id="35" name="图片 34">
            <a:extLst>
              <a:ext uri="{FF2B5EF4-FFF2-40B4-BE49-F238E27FC236}">
                <a16:creationId xmlns:a16="http://schemas.microsoft.com/office/drawing/2014/main" id="{20CFB554-90A4-4894-9EEF-C29A407FA22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22825" y="3425041"/>
            <a:ext cx="1367903" cy="1258471"/>
          </a:xfrm>
          <a:prstGeom prst="rect">
            <a:avLst/>
          </a:prstGeom>
        </p:spPr>
      </p:pic>
      <p:pic>
        <p:nvPicPr>
          <p:cNvPr id="1038" name="Picture 14" descr="Gallery | Seismic Tomography Globe">
            <a:extLst>
              <a:ext uri="{FF2B5EF4-FFF2-40B4-BE49-F238E27FC236}">
                <a16:creationId xmlns:a16="http://schemas.microsoft.com/office/drawing/2014/main" id="{CF292F4B-CA61-49B6-BEF6-991311EFB31A}"/>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83896" y="3379668"/>
            <a:ext cx="1367903" cy="1367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0700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4</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研究背景与意义</a:t>
            </a:r>
            <a:endParaRPr lang="zh-CN" altLang="en-US" sz="3200" b="1" dirty="0">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地震层析成像</a:t>
            </a:r>
            <a:endParaRPr lang="en-US" altLang="zh-CN">
              <a:solidFill>
                <a:srgbClr val="115740"/>
              </a:solidFill>
            </a:endParaRPr>
          </a:p>
        </p:txBody>
      </p:sp>
      <p:grpSp>
        <p:nvGrpSpPr>
          <p:cNvPr id="2" name="组合 1">
            <a:extLst>
              <a:ext uri="{FF2B5EF4-FFF2-40B4-BE49-F238E27FC236}">
                <a16:creationId xmlns:a16="http://schemas.microsoft.com/office/drawing/2014/main" id="{AC7DE276-ADC0-4DCD-921C-DA290FAA8B1C}"/>
              </a:ext>
            </a:extLst>
          </p:cNvPr>
          <p:cNvGrpSpPr/>
          <p:nvPr/>
        </p:nvGrpSpPr>
        <p:grpSpPr>
          <a:xfrm>
            <a:off x="2514600" y="984270"/>
            <a:ext cx="6294946" cy="3175000"/>
            <a:chOff x="727058" y="1276350"/>
            <a:chExt cx="6963854" cy="3530600"/>
          </a:xfrm>
        </p:grpSpPr>
        <p:pic>
          <p:nvPicPr>
            <p:cNvPr id="23" name="图片 4">
              <a:extLst>
                <a:ext uri="{FF2B5EF4-FFF2-40B4-BE49-F238E27FC236}">
                  <a16:creationId xmlns:a16="http://schemas.microsoft.com/office/drawing/2014/main" id="{F6AD8E45-5BCF-4048-8282-7507A9E9A8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94364" y="1311729"/>
              <a:ext cx="3796548" cy="339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3">
              <a:extLst>
                <a:ext uri="{FF2B5EF4-FFF2-40B4-BE49-F238E27FC236}">
                  <a16:creationId xmlns:a16="http://schemas.microsoft.com/office/drawing/2014/main" id="{113A8303-0B3E-42F5-9956-547C57ACCED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27058" y="1276350"/>
              <a:ext cx="3260760" cy="353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6" name="Picture 2" descr="科拉超深钻孔超自然现象(科拉超深钻孔为什么封起来)-海诗网">
            <a:extLst>
              <a:ext uri="{FF2B5EF4-FFF2-40B4-BE49-F238E27FC236}">
                <a16:creationId xmlns:a16="http://schemas.microsoft.com/office/drawing/2014/main" id="{6E266D4E-27D5-472F-904B-D6FC7B4B96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9521"/>
          <a:stretch/>
        </p:blipFill>
        <p:spPr bwMode="auto">
          <a:xfrm>
            <a:off x="387484" y="2668356"/>
            <a:ext cx="1517053" cy="15280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ndefined">
            <a:extLst>
              <a:ext uri="{FF2B5EF4-FFF2-40B4-BE49-F238E27FC236}">
                <a16:creationId xmlns:a16="http://schemas.microsoft.com/office/drawing/2014/main" id="{DE765310-B75D-4B12-A5F5-E984F77F2F2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1000" y="1365270"/>
            <a:ext cx="1530020" cy="1307985"/>
          </a:xfrm>
          <a:prstGeom prst="rect">
            <a:avLst/>
          </a:prstGeom>
          <a:noFill/>
          <a:extLst>
            <a:ext uri="{909E8E84-426E-40DD-AFC4-6F175D3DCCD1}">
              <a14:hiddenFill xmlns:a14="http://schemas.microsoft.com/office/drawing/2010/main">
                <a:solidFill>
                  <a:srgbClr val="FFFFFF"/>
                </a:solidFill>
              </a14:hiddenFill>
            </a:ext>
          </a:extLst>
        </p:spPr>
      </p:pic>
      <p:sp>
        <p:nvSpPr>
          <p:cNvPr id="3" name="文本框 2">
            <a:extLst>
              <a:ext uri="{FF2B5EF4-FFF2-40B4-BE49-F238E27FC236}">
                <a16:creationId xmlns:a16="http://schemas.microsoft.com/office/drawing/2014/main" id="{4BF85ECD-7D41-4BEB-9B7A-D5B701CAE32C}"/>
              </a:ext>
            </a:extLst>
          </p:cNvPr>
          <p:cNvSpPr txBox="1"/>
          <p:nvPr/>
        </p:nvSpPr>
        <p:spPr>
          <a:xfrm>
            <a:off x="231610" y="1057493"/>
            <a:ext cx="1828800" cy="307777"/>
          </a:xfrm>
          <a:prstGeom prst="rect">
            <a:avLst/>
          </a:prstGeom>
          <a:noFill/>
        </p:spPr>
        <p:txBody>
          <a:bodyPr wrap="square" rtlCol="0">
            <a:spAutoFit/>
          </a:bodyPr>
          <a:lstStyle/>
          <a:p>
            <a:pPr algn="ctr"/>
            <a:r>
              <a:rPr lang="zh-CN" altLang="en-US" sz="1400" b="1"/>
              <a:t>前苏联科拉超深钻井</a:t>
            </a:r>
          </a:p>
        </p:txBody>
      </p:sp>
      <p:cxnSp>
        <p:nvCxnSpPr>
          <p:cNvPr id="24" name="直接箭头连接符 23">
            <a:extLst>
              <a:ext uri="{FF2B5EF4-FFF2-40B4-BE49-F238E27FC236}">
                <a16:creationId xmlns:a16="http://schemas.microsoft.com/office/drawing/2014/main" id="{0209EE9C-AC7E-4644-A4FB-739EE55022D9}"/>
              </a:ext>
            </a:extLst>
          </p:cNvPr>
          <p:cNvCxnSpPr>
            <a:cxnSpLocks/>
          </p:cNvCxnSpPr>
          <p:nvPr/>
        </p:nvCxnSpPr>
        <p:spPr>
          <a:xfrm>
            <a:off x="2514600" y="4177304"/>
            <a:ext cx="1371600" cy="12700"/>
          </a:xfrm>
          <a:prstGeom prst="straightConnector1">
            <a:avLst/>
          </a:prstGeom>
          <a:ln w="28575">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6D38DC67-A441-4966-9E25-573388D728A7}"/>
                  </a:ext>
                </a:extLst>
              </p:cNvPr>
              <p:cNvSpPr txBox="1"/>
              <p:nvPr/>
            </p:nvSpPr>
            <p:spPr>
              <a:xfrm>
                <a:off x="2286000" y="4246225"/>
                <a:ext cx="1828800"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altLang="zh-CN" sz="1400" b="1" i="1" smtClean="0">
                          <a:latin typeface="Cambria Math" panose="02040503050406030204" pitchFamily="18" charset="0"/>
                        </a:rPr>
                        <m:t>𝒓</m:t>
                      </m:r>
                      <m:r>
                        <a:rPr lang="zh-CN" altLang="en-US" sz="1400" b="1" i="1" smtClean="0">
                          <a:latin typeface="Cambria Math" panose="02040503050406030204" pitchFamily="18" charset="0"/>
                        </a:rPr>
                        <m:t>≈</m:t>
                      </m:r>
                      <m:r>
                        <a:rPr lang="en-US" altLang="zh-CN" sz="1400" b="1" i="1" smtClean="0">
                          <a:latin typeface="Cambria Math" panose="02040503050406030204" pitchFamily="18" charset="0"/>
                        </a:rPr>
                        <m:t>𝟔𝟑𝟕𝟏𝟖𝟐𝟖</m:t>
                      </m:r>
                      <m:r>
                        <m:rPr>
                          <m:sty m:val="p"/>
                        </m:rPr>
                        <a:rPr lang="en-US" altLang="zh-CN" sz="1400" b="1" i="1">
                          <a:latin typeface="Cambria Math" panose="02040503050406030204" pitchFamily="18" charset="0"/>
                        </a:rPr>
                        <m:t>m</m:t>
                      </m:r>
                    </m:oMath>
                  </m:oMathPara>
                </a14:m>
                <a:endParaRPr lang="zh-CN" altLang="en-US" sz="1400" b="1"/>
              </a:p>
            </p:txBody>
          </p:sp>
        </mc:Choice>
        <mc:Fallback xmlns="">
          <p:sp>
            <p:nvSpPr>
              <p:cNvPr id="29" name="文本框 28">
                <a:extLst>
                  <a:ext uri="{FF2B5EF4-FFF2-40B4-BE49-F238E27FC236}">
                    <a16:creationId xmlns:a16="http://schemas.microsoft.com/office/drawing/2014/main" id="{6D38DC67-A441-4966-9E25-573388D728A7}"/>
                  </a:ext>
                </a:extLst>
              </p:cNvPr>
              <p:cNvSpPr txBox="1">
                <a:spLocks noRot="1" noChangeAspect="1" noMove="1" noResize="1" noEditPoints="1" noAdjustHandles="1" noChangeArrowheads="1" noChangeShapeType="1" noTextEdit="1"/>
              </p:cNvSpPr>
              <p:nvPr/>
            </p:nvSpPr>
            <p:spPr>
              <a:xfrm>
                <a:off x="2286000" y="4246225"/>
                <a:ext cx="1828800" cy="307777"/>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E240C8ED-5D70-4414-9BB0-9950D9BED1B9}"/>
                  </a:ext>
                </a:extLst>
              </p:cNvPr>
              <p:cNvSpPr txBox="1"/>
              <p:nvPr/>
            </p:nvSpPr>
            <p:spPr>
              <a:xfrm>
                <a:off x="231610" y="4245987"/>
                <a:ext cx="1828800" cy="307777"/>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lang="en-US" altLang="zh-CN" sz="1400" b="1" i="1" smtClean="0">
                          <a:latin typeface="Cambria Math" panose="02040503050406030204" pitchFamily="18" charset="0"/>
                        </a:rPr>
                        <m:t>𝒅𝒆𝒑𝒕𝒉</m:t>
                      </m:r>
                      <m:r>
                        <a:rPr lang="zh-CN" altLang="en-US" sz="1400" b="1" i="1" smtClean="0">
                          <a:latin typeface="Cambria Math" panose="02040503050406030204" pitchFamily="18" charset="0"/>
                        </a:rPr>
                        <m:t>≈</m:t>
                      </m:r>
                      <m:r>
                        <a:rPr lang="en-US" altLang="zh-CN" sz="1400" b="1" i="1" smtClean="0">
                          <a:latin typeface="Cambria Math" panose="02040503050406030204" pitchFamily="18" charset="0"/>
                        </a:rPr>
                        <m:t>𝒓</m:t>
                      </m:r>
                      <m:r>
                        <a:rPr lang="en-US" altLang="zh-CN" sz="1400" b="1" i="1" smtClean="0">
                          <a:latin typeface="Cambria Math" panose="02040503050406030204" pitchFamily="18" charset="0"/>
                        </a:rPr>
                        <m:t>∗</m:t>
                      </m:r>
                      <m:r>
                        <a:rPr lang="en-US" altLang="zh-CN" sz="1400" b="1" i="1" smtClean="0">
                          <a:latin typeface="Cambria Math" panose="02040503050406030204" pitchFamily="18" charset="0"/>
                        </a:rPr>
                        <m:t>𝟎</m:t>
                      </m:r>
                      <m:r>
                        <a:rPr lang="en-US" altLang="zh-CN" sz="1400" b="1" i="1" smtClean="0">
                          <a:latin typeface="Cambria Math" panose="02040503050406030204" pitchFamily="18" charset="0"/>
                        </a:rPr>
                        <m:t>.</m:t>
                      </m:r>
                      <m:r>
                        <a:rPr lang="en-US" altLang="zh-CN" sz="1400" b="1" i="1" smtClean="0">
                          <a:latin typeface="Cambria Math" panose="02040503050406030204" pitchFamily="18" charset="0"/>
                        </a:rPr>
                        <m:t>𝟐</m:t>
                      </m:r>
                      <m:r>
                        <a:rPr lang="en-US" altLang="zh-CN" sz="1400" b="1" i="1" smtClean="0">
                          <a:latin typeface="Cambria Math" panose="02040503050406030204" pitchFamily="18" charset="0"/>
                        </a:rPr>
                        <m:t>%</m:t>
                      </m:r>
                    </m:oMath>
                  </m:oMathPara>
                </a14:m>
                <a:endParaRPr lang="zh-CN" altLang="en-US" sz="1400" b="1"/>
              </a:p>
            </p:txBody>
          </p:sp>
        </mc:Choice>
        <mc:Fallback xmlns="">
          <p:sp>
            <p:nvSpPr>
              <p:cNvPr id="31" name="文本框 30">
                <a:extLst>
                  <a:ext uri="{FF2B5EF4-FFF2-40B4-BE49-F238E27FC236}">
                    <a16:creationId xmlns:a16="http://schemas.microsoft.com/office/drawing/2014/main" id="{E240C8ED-5D70-4414-9BB0-9950D9BED1B9}"/>
                  </a:ext>
                </a:extLst>
              </p:cNvPr>
              <p:cNvSpPr txBox="1">
                <a:spLocks noRot="1" noChangeAspect="1" noMove="1" noResize="1" noEditPoints="1" noAdjustHandles="1" noChangeArrowheads="1" noChangeShapeType="1" noTextEdit="1"/>
              </p:cNvSpPr>
              <p:nvPr/>
            </p:nvSpPr>
            <p:spPr>
              <a:xfrm>
                <a:off x="231610" y="4245987"/>
                <a:ext cx="1828800" cy="307777"/>
              </a:xfrm>
              <a:prstGeom prst="rect">
                <a:avLst/>
              </a:prstGeom>
              <a:blipFill>
                <a:blip r:embed="rId8"/>
                <a:stretch>
                  <a:fillRect b="-8000"/>
                </a:stretch>
              </a:blipFill>
            </p:spPr>
            <p:txBody>
              <a:bodyPr/>
              <a:lstStyle/>
              <a:p>
                <a:r>
                  <a:rPr lang="zh-CN" altLang="en-US">
                    <a:noFill/>
                  </a:rPr>
                  <a:t> </a:t>
                </a:r>
              </a:p>
            </p:txBody>
          </p:sp>
        </mc:Fallback>
      </mc:AlternateContent>
      <p:sp>
        <p:nvSpPr>
          <p:cNvPr id="27" name="文本框 26">
            <a:extLst>
              <a:ext uri="{FF2B5EF4-FFF2-40B4-BE49-F238E27FC236}">
                <a16:creationId xmlns:a16="http://schemas.microsoft.com/office/drawing/2014/main" id="{F71CAFA0-52CA-490C-B109-E34527C174A3}"/>
              </a:ext>
            </a:extLst>
          </p:cNvPr>
          <p:cNvSpPr txBox="1"/>
          <p:nvPr/>
        </p:nvSpPr>
        <p:spPr>
          <a:xfrm>
            <a:off x="3221175" y="633710"/>
            <a:ext cx="4481950" cy="369332"/>
          </a:xfrm>
          <a:prstGeom prst="rect">
            <a:avLst/>
          </a:prstGeom>
          <a:noFill/>
        </p:spPr>
        <p:txBody>
          <a:bodyPr wrap="square" rtlCol="0">
            <a:spAutoFit/>
          </a:bodyPr>
          <a:lstStyle/>
          <a:p>
            <a:pPr algn="ctr"/>
            <a:r>
              <a:rPr lang="zh-CN" altLang="en-US" b="1">
                <a:solidFill>
                  <a:srgbClr val="FF0000"/>
                </a:solidFill>
              </a:rPr>
              <a:t>地震层析成像是探索地球内部的关键手段</a:t>
            </a:r>
          </a:p>
        </p:txBody>
      </p:sp>
      <p:sp>
        <p:nvSpPr>
          <p:cNvPr id="33" name="文本框 32">
            <a:extLst>
              <a:ext uri="{FF2B5EF4-FFF2-40B4-BE49-F238E27FC236}">
                <a16:creationId xmlns:a16="http://schemas.microsoft.com/office/drawing/2014/main" id="{3C7CA48A-0474-4C4D-B568-AC6CC784767B}"/>
              </a:ext>
            </a:extLst>
          </p:cNvPr>
          <p:cNvSpPr txBox="1"/>
          <p:nvPr/>
        </p:nvSpPr>
        <p:spPr>
          <a:xfrm>
            <a:off x="876300" y="4603018"/>
            <a:ext cx="7391400" cy="338554"/>
          </a:xfrm>
          <a:prstGeom prst="rect">
            <a:avLst/>
          </a:prstGeom>
          <a:noFill/>
        </p:spPr>
        <p:txBody>
          <a:bodyPr wrap="square" rtlCol="0">
            <a:spAutoFit/>
          </a:bodyPr>
          <a:lstStyle/>
          <a:p>
            <a:pPr algn="ctr"/>
            <a:r>
              <a:rPr lang="zh-CN" altLang="en-US" sz="1600" b="1">
                <a:solidFill>
                  <a:srgbClr val="FF0000"/>
                </a:solidFill>
              </a:rPr>
              <a:t>利用地震波观测，借助地球物理反演方法，人们仍可探索深地结构及其演化机制</a:t>
            </a:r>
          </a:p>
        </p:txBody>
      </p:sp>
      <p:sp>
        <p:nvSpPr>
          <p:cNvPr id="5" name="文本框 4">
            <a:extLst>
              <a:ext uri="{FF2B5EF4-FFF2-40B4-BE49-F238E27FC236}">
                <a16:creationId xmlns:a16="http://schemas.microsoft.com/office/drawing/2014/main" id="{E3C702CE-10BF-4B71-9B7D-52AB45E5D5E9}"/>
              </a:ext>
            </a:extLst>
          </p:cNvPr>
          <p:cNvSpPr txBox="1"/>
          <p:nvPr/>
        </p:nvSpPr>
        <p:spPr>
          <a:xfrm>
            <a:off x="4953000" y="4111236"/>
            <a:ext cx="3660608" cy="369332"/>
          </a:xfrm>
          <a:prstGeom prst="rect">
            <a:avLst/>
          </a:prstGeom>
          <a:noFill/>
        </p:spPr>
        <p:txBody>
          <a:bodyPr wrap="square" rtlCol="0">
            <a:spAutoFit/>
          </a:bodyPr>
          <a:lstStyle/>
          <a:p>
            <a:r>
              <a:rPr lang="en-US" altLang="zh-CN" b="1"/>
              <a:t>Why not Gravity or Geomagnetism? </a:t>
            </a:r>
            <a:endParaRPr lang="zh-CN" altLang="en-US" b="1"/>
          </a:p>
        </p:txBody>
      </p:sp>
    </p:spTree>
    <p:extLst>
      <p:ext uri="{BB962C8B-B14F-4D97-AF65-F5344CB8AC3E}">
        <p14:creationId xmlns:p14="http://schemas.microsoft.com/office/powerpoint/2010/main" val="485509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5</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研究背景与意义</a:t>
            </a:r>
            <a:endParaRPr lang="zh-CN" altLang="en-US" sz="3200" b="1" dirty="0">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背景噪声成像的概念</a:t>
            </a:r>
            <a:endParaRPr lang="en-US" altLang="zh-CN">
              <a:solidFill>
                <a:srgbClr val="115740"/>
              </a:solidFill>
            </a:endParaRPr>
          </a:p>
        </p:txBody>
      </p:sp>
      <p:grpSp>
        <p:nvGrpSpPr>
          <p:cNvPr id="30" name="Group 10">
            <a:extLst>
              <a:ext uri="{FF2B5EF4-FFF2-40B4-BE49-F238E27FC236}">
                <a16:creationId xmlns:a16="http://schemas.microsoft.com/office/drawing/2014/main" id="{1D221E56-D643-4746-B8E2-42920AFA6836}"/>
              </a:ext>
            </a:extLst>
          </p:cNvPr>
          <p:cNvGrpSpPr>
            <a:grpSpLocks/>
          </p:cNvGrpSpPr>
          <p:nvPr/>
        </p:nvGrpSpPr>
        <p:grpSpPr bwMode="auto">
          <a:xfrm>
            <a:off x="4112920" y="666750"/>
            <a:ext cx="4880559" cy="2743200"/>
            <a:chOff x="290367" y="2384660"/>
            <a:chExt cx="5925293" cy="3174122"/>
          </a:xfrm>
        </p:grpSpPr>
        <p:pic>
          <p:nvPicPr>
            <p:cNvPr id="37" name="Picture 6">
              <a:extLst>
                <a:ext uri="{FF2B5EF4-FFF2-40B4-BE49-F238E27FC236}">
                  <a16:creationId xmlns:a16="http://schemas.microsoft.com/office/drawing/2014/main" id="{5E595B38-5903-4E75-B883-4B1F49C3017F}"/>
                </a:ext>
              </a:extLst>
            </p:cNvPr>
            <p:cNvPicPr>
              <a:picLocks noChangeAspect="1"/>
            </p:cNvPicPr>
            <p:nvPr/>
          </p:nvPicPr>
          <p:blipFill>
            <a:blip r:embed="rId3">
              <a:extLst>
                <a:ext uri="{28A0092B-C50C-407E-A947-70E740481C1C}">
                  <a14:useLocalDpi xmlns:a14="http://schemas.microsoft.com/office/drawing/2010/main" val="0"/>
                </a:ext>
              </a:extLst>
            </a:blip>
            <a:srcRect t="1096"/>
            <a:stretch>
              <a:fillRect/>
            </a:stretch>
          </p:blipFill>
          <p:spPr bwMode="auto">
            <a:xfrm>
              <a:off x="290367" y="2384660"/>
              <a:ext cx="5867136" cy="3174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 name="Rectangle 9">
              <a:extLst>
                <a:ext uri="{FF2B5EF4-FFF2-40B4-BE49-F238E27FC236}">
                  <a16:creationId xmlns:a16="http://schemas.microsoft.com/office/drawing/2014/main" id="{1E6671CA-DA2F-4228-BEC5-4CAE66A6408C}"/>
                </a:ext>
              </a:extLst>
            </p:cNvPr>
            <p:cNvSpPr>
              <a:spLocks noChangeArrowheads="1"/>
            </p:cNvSpPr>
            <p:nvPr/>
          </p:nvSpPr>
          <p:spPr bwMode="auto">
            <a:xfrm>
              <a:off x="3950816" y="2766388"/>
              <a:ext cx="2264844" cy="35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a:ln>
                    <a:noFill/>
                  </a:ln>
                  <a:solidFill>
                    <a:srgbClr val="4672C4"/>
                  </a:solidFill>
                  <a:effectLst/>
                  <a:uLnTx/>
                  <a:uFillTx/>
                  <a:latin typeface="Times New Roman" charset="0"/>
                  <a:ea typeface="宋体" charset="0"/>
                  <a:cs typeface="宋体" charset="0"/>
                </a:rPr>
                <a:t>Weaver, 2005, Science</a:t>
              </a:r>
            </a:p>
          </p:txBody>
        </p:sp>
      </p:grpSp>
      <p:sp>
        <p:nvSpPr>
          <p:cNvPr id="40" name="文本框 39">
            <a:extLst>
              <a:ext uri="{FF2B5EF4-FFF2-40B4-BE49-F238E27FC236}">
                <a16:creationId xmlns:a16="http://schemas.microsoft.com/office/drawing/2014/main" id="{0D8723BA-C76A-4888-953A-43A92D832804}"/>
              </a:ext>
            </a:extLst>
          </p:cNvPr>
          <p:cNvSpPr txBox="1"/>
          <p:nvPr/>
        </p:nvSpPr>
        <p:spPr>
          <a:xfrm>
            <a:off x="4167048" y="3597712"/>
            <a:ext cx="4724400" cy="1169551"/>
          </a:xfrm>
          <a:prstGeom prst="rect">
            <a:avLst/>
          </a:prstGeom>
          <a:noFill/>
          <a:ln w="28575">
            <a:solidFill>
              <a:srgbClr val="4672C4"/>
            </a:solidFill>
          </a:ln>
        </p:spPr>
        <p:txBody>
          <a:bodyPr wrap="square" rtlCol="0">
            <a:spAutoFit/>
          </a:bodyPr>
          <a:lstStyle/>
          <a:p>
            <a:r>
              <a:rPr lang="zh-CN" altLang="en-US" sz="1400" b="1">
                <a:solidFill>
                  <a:srgbClr val="E10800"/>
                </a:solidFill>
              </a:rPr>
              <a:t>优势：</a:t>
            </a:r>
            <a:endParaRPr lang="en-US" altLang="zh-CN" sz="1400"/>
          </a:p>
          <a:p>
            <a:pPr marL="342900" indent="-342900">
              <a:buAutoNum type="arabicParenBoth"/>
            </a:pPr>
            <a:r>
              <a:rPr lang="zh-CN" altLang="en-US" sz="1400"/>
              <a:t>不依赖</a:t>
            </a:r>
            <a:r>
              <a:rPr lang="zh-CN" altLang="en-US" sz="1400" b="1">
                <a:solidFill>
                  <a:srgbClr val="E10800"/>
                </a:solidFill>
              </a:rPr>
              <a:t>地震</a:t>
            </a:r>
            <a:r>
              <a:rPr lang="en-US" altLang="zh-CN" sz="1400"/>
              <a:t>(</a:t>
            </a:r>
            <a:r>
              <a:rPr lang="zh-CN" altLang="en-US" sz="1400"/>
              <a:t>分布不均匀</a:t>
            </a:r>
            <a:r>
              <a:rPr lang="en-US" altLang="zh-CN" sz="1400"/>
              <a:t>)</a:t>
            </a:r>
            <a:r>
              <a:rPr lang="zh-CN" altLang="en-US" sz="1400"/>
              <a:t>或</a:t>
            </a:r>
            <a:r>
              <a:rPr lang="zh-CN" altLang="en-US" sz="1400" b="1">
                <a:solidFill>
                  <a:srgbClr val="E10800"/>
                </a:solidFill>
              </a:rPr>
              <a:t>人工震源</a:t>
            </a:r>
            <a:r>
              <a:rPr lang="en-US" altLang="zh-CN" sz="1400"/>
              <a:t>(</a:t>
            </a:r>
            <a:r>
              <a:rPr lang="zh-CN" altLang="en-US" sz="1400"/>
              <a:t>昂贵，能量有限</a:t>
            </a:r>
            <a:r>
              <a:rPr lang="en-US" altLang="zh-CN" sz="1400"/>
              <a:t>)</a:t>
            </a:r>
          </a:p>
          <a:p>
            <a:pPr marL="342900" indent="-342900">
              <a:buAutoNum type="arabicParenBoth"/>
            </a:pPr>
            <a:endParaRPr lang="en-US" altLang="zh-CN" sz="1400"/>
          </a:p>
          <a:p>
            <a:pPr marL="342900" indent="-342900">
              <a:buAutoNum type="arabicParenBoth"/>
            </a:pPr>
            <a:r>
              <a:rPr lang="zh-CN" altLang="en-US" sz="1400"/>
              <a:t>易于形成</a:t>
            </a:r>
            <a:r>
              <a:rPr lang="zh-CN" altLang="en-US" sz="1400" b="1">
                <a:solidFill>
                  <a:srgbClr val="E10800"/>
                </a:solidFill>
              </a:rPr>
              <a:t>高密度射线覆盖</a:t>
            </a:r>
            <a:r>
              <a:rPr lang="zh-CN" altLang="en-US" sz="1400"/>
              <a:t>，利于对台阵区域进行高分辨率成像</a:t>
            </a:r>
          </a:p>
        </p:txBody>
      </p:sp>
      <p:pic>
        <p:nvPicPr>
          <p:cNvPr id="2" name="图片 1">
            <a:extLst>
              <a:ext uri="{FF2B5EF4-FFF2-40B4-BE49-F238E27FC236}">
                <a16:creationId xmlns:a16="http://schemas.microsoft.com/office/drawing/2014/main" id="{9746C5B6-3D42-4F26-B88C-77DF29110AEA}"/>
              </a:ext>
            </a:extLst>
          </p:cNvPr>
          <p:cNvPicPr>
            <a:picLocks noChangeAspect="1"/>
          </p:cNvPicPr>
          <p:nvPr/>
        </p:nvPicPr>
        <p:blipFill rotWithShape="1">
          <a:blip r:embed="rId4"/>
          <a:srcRect t="2469"/>
          <a:stretch/>
        </p:blipFill>
        <p:spPr>
          <a:xfrm>
            <a:off x="78872" y="1047750"/>
            <a:ext cx="3952148" cy="2095558"/>
          </a:xfrm>
          <a:prstGeom prst="rect">
            <a:avLst/>
          </a:prstGeom>
        </p:spPr>
      </p:pic>
      <p:cxnSp>
        <p:nvCxnSpPr>
          <p:cNvPr id="9" name="连接符: 曲线 8">
            <a:extLst>
              <a:ext uri="{FF2B5EF4-FFF2-40B4-BE49-F238E27FC236}">
                <a16:creationId xmlns:a16="http://schemas.microsoft.com/office/drawing/2014/main" id="{00AACEB8-BA8E-4731-BF0D-E25032556D9E}"/>
              </a:ext>
            </a:extLst>
          </p:cNvPr>
          <p:cNvCxnSpPr>
            <a:cxnSpLocks/>
            <a:stCxn id="37" idx="0"/>
            <a:endCxn id="2" idx="0"/>
          </p:cNvCxnSpPr>
          <p:nvPr/>
        </p:nvCxnSpPr>
        <p:spPr>
          <a:xfrm rot="16200000" flipH="1" flipV="1">
            <a:off x="4101597" y="-1379901"/>
            <a:ext cx="381000" cy="4474302"/>
          </a:xfrm>
          <a:prstGeom prst="curvedConnector3">
            <a:avLst>
              <a:gd name="adj1" fmla="val -60000"/>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92FF13C9-2A3F-4816-B409-F292FCE5BB4D}"/>
              </a:ext>
            </a:extLst>
          </p:cNvPr>
          <p:cNvSpPr txBox="1"/>
          <p:nvPr/>
        </p:nvSpPr>
        <p:spPr>
          <a:xfrm>
            <a:off x="2111326" y="812716"/>
            <a:ext cx="1143000" cy="276999"/>
          </a:xfrm>
          <a:prstGeom prst="rect">
            <a:avLst/>
          </a:prstGeom>
          <a:noFill/>
        </p:spPr>
        <p:txBody>
          <a:bodyPr wrap="square" rtlCol="0">
            <a:spAutoFit/>
          </a:bodyPr>
          <a:lstStyle/>
          <a:p>
            <a:r>
              <a:rPr lang="zh-CN" altLang="en-US" sz="1200" b="1">
                <a:solidFill>
                  <a:srgbClr val="C00000"/>
                </a:solidFill>
              </a:rPr>
              <a:t>经验格林函数</a:t>
            </a:r>
          </a:p>
        </p:txBody>
      </p:sp>
      <p:sp>
        <p:nvSpPr>
          <p:cNvPr id="14" name="文本框 13">
            <a:extLst>
              <a:ext uri="{FF2B5EF4-FFF2-40B4-BE49-F238E27FC236}">
                <a16:creationId xmlns:a16="http://schemas.microsoft.com/office/drawing/2014/main" id="{9EED2B81-6B59-452F-9C4D-DF3A8452FB62}"/>
              </a:ext>
            </a:extLst>
          </p:cNvPr>
          <p:cNvSpPr txBox="1"/>
          <p:nvPr/>
        </p:nvSpPr>
        <p:spPr>
          <a:xfrm>
            <a:off x="1155441" y="3236704"/>
            <a:ext cx="1920125" cy="338554"/>
          </a:xfrm>
          <a:prstGeom prst="rect">
            <a:avLst/>
          </a:prstGeom>
          <a:noFill/>
        </p:spPr>
        <p:txBody>
          <a:bodyPr wrap="square" rtlCol="0">
            <a:spAutoFit/>
          </a:bodyPr>
          <a:lstStyle/>
          <a:p>
            <a:r>
              <a:rPr lang="zh-CN" altLang="en-US" sz="1600" b="1">
                <a:solidFill>
                  <a:srgbClr val="E10800"/>
                </a:solidFill>
              </a:rPr>
              <a:t>为什么主要是面波？</a:t>
            </a:r>
          </a:p>
        </p:txBody>
      </p:sp>
      <p:sp>
        <p:nvSpPr>
          <p:cNvPr id="16" name="文本框 15">
            <a:extLst>
              <a:ext uri="{FF2B5EF4-FFF2-40B4-BE49-F238E27FC236}">
                <a16:creationId xmlns:a16="http://schemas.microsoft.com/office/drawing/2014/main" id="{266E4B5A-4FC0-4C06-B739-AA80A9A7D2E1}"/>
              </a:ext>
            </a:extLst>
          </p:cNvPr>
          <p:cNvSpPr txBox="1"/>
          <p:nvPr/>
        </p:nvSpPr>
        <p:spPr>
          <a:xfrm>
            <a:off x="657664" y="3720822"/>
            <a:ext cx="2895600" cy="923330"/>
          </a:xfrm>
          <a:prstGeom prst="rect">
            <a:avLst/>
          </a:prstGeom>
          <a:noFill/>
          <a:ln w="19050">
            <a:solidFill>
              <a:srgbClr val="4672C4"/>
            </a:solidFill>
            <a:prstDash val="lgDash"/>
          </a:ln>
        </p:spPr>
        <p:txBody>
          <a:bodyPr wrap="square" rtlCol="0">
            <a:spAutoFit/>
          </a:bodyPr>
          <a:lstStyle/>
          <a:p>
            <a:pPr marL="342900" indent="-342900">
              <a:buAutoNum type="arabicParenBoth"/>
            </a:pPr>
            <a:r>
              <a:rPr lang="zh-CN" altLang="en-US" b="1">
                <a:solidFill>
                  <a:srgbClr val="115740"/>
                </a:solidFill>
              </a:rPr>
              <a:t>噪声源主要在地表</a:t>
            </a:r>
            <a:endParaRPr lang="en-US" altLang="zh-CN" b="1">
              <a:solidFill>
                <a:srgbClr val="115740"/>
              </a:solidFill>
            </a:endParaRPr>
          </a:p>
          <a:p>
            <a:pPr marL="342900" indent="-342900">
              <a:buAutoNum type="arabicParenBoth"/>
            </a:pPr>
            <a:r>
              <a:rPr lang="zh-CN" altLang="en-US" b="1">
                <a:solidFill>
                  <a:srgbClr val="115740"/>
                </a:solidFill>
              </a:rPr>
              <a:t>远场面波能量本身占优</a:t>
            </a:r>
            <a:endParaRPr lang="en-US" altLang="zh-CN" b="1">
              <a:solidFill>
                <a:srgbClr val="115740"/>
              </a:solidFill>
            </a:endParaRPr>
          </a:p>
          <a:p>
            <a:pPr marL="342900" indent="-342900">
              <a:buAutoNum type="arabicParenBoth"/>
            </a:pPr>
            <a:r>
              <a:rPr lang="zh-CN" altLang="en-US" b="1">
                <a:solidFill>
                  <a:srgbClr val="115740"/>
                </a:solidFill>
              </a:rPr>
              <a:t>面波的稳相区宽广</a:t>
            </a:r>
          </a:p>
        </p:txBody>
      </p:sp>
    </p:spTree>
    <p:extLst>
      <p:ext uri="{BB962C8B-B14F-4D97-AF65-F5344CB8AC3E}">
        <p14:creationId xmlns:p14="http://schemas.microsoft.com/office/powerpoint/2010/main" val="2514020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6</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研究背景与意义</a:t>
            </a:r>
            <a:endParaRPr lang="zh-CN" altLang="en-US" sz="3200" b="1" dirty="0">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背景噪声成像的概念</a:t>
            </a:r>
            <a:endParaRPr lang="en-US" altLang="zh-CN">
              <a:solidFill>
                <a:srgbClr val="115740"/>
              </a:solidFill>
            </a:endParaRPr>
          </a:p>
        </p:txBody>
      </p:sp>
      <p:grpSp>
        <p:nvGrpSpPr>
          <p:cNvPr id="18" name="组合 17">
            <a:extLst>
              <a:ext uri="{FF2B5EF4-FFF2-40B4-BE49-F238E27FC236}">
                <a16:creationId xmlns:a16="http://schemas.microsoft.com/office/drawing/2014/main" id="{9F04E6C2-B44F-4E40-AFF1-19E81AF8C20E}"/>
              </a:ext>
            </a:extLst>
          </p:cNvPr>
          <p:cNvGrpSpPr/>
          <p:nvPr/>
        </p:nvGrpSpPr>
        <p:grpSpPr>
          <a:xfrm>
            <a:off x="5181600" y="636562"/>
            <a:ext cx="3810000" cy="3847957"/>
            <a:chOff x="5105400" y="816033"/>
            <a:chExt cx="3810000" cy="3847957"/>
          </a:xfrm>
        </p:grpSpPr>
        <p:pic>
          <p:nvPicPr>
            <p:cNvPr id="15" name="图片 14">
              <a:extLst>
                <a:ext uri="{FF2B5EF4-FFF2-40B4-BE49-F238E27FC236}">
                  <a16:creationId xmlns:a16="http://schemas.microsoft.com/office/drawing/2014/main" id="{71CFD6FA-8761-4763-8F74-6E35E6AA5767}"/>
                </a:ext>
              </a:extLst>
            </p:cNvPr>
            <p:cNvPicPr/>
            <p:nvPr/>
          </p:nvPicPr>
          <p:blipFill rotWithShape="1">
            <a:blip r:embed="rId3"/>
            <a:srcRect t="3078"/>
            <a:stretch/>
          </p:blipFill>
          <p:spPr>
            <a:xfrm>
              <a:off x="5105400" y="816033"/>
              <a:ext cx="3810000" cy="3847957"/>
            </a:xfrm>
            <a:prstGeom prst="rect">
              <a:avLst/>
            </a:prstGeom>
          </p:spPr>
        </p:pic>
        <p:sp>
          <p:nvSpPr>
            <p:cNvPr id="3" name="矩形 2">
              <a:extLst>
                <a:ext uri="{FF2B5EF4-FFF2-40B4-BE49-F238E27FC236}">
                  <a16:creationId xmlns:a16="http://schemas.microsoft.com/office/drawing/2014/main" id="{D1922962-0477-4200-8CDD-A074589DB493}"/>
                </a:ext>
              </a:extLst>
            </p:cNvPr>
            <p:cNvSpPr/>
            <p:nvPr/>
          </p:nvSpPr>
          <p:spPr>
            <a:xfrm>
              <a:off x="7162800" y="1962150"/>
              <a:ext cx="1600200" cy="646331"/>
            </a:xfrm>
            <a:prstGeom prst="rect">
              <a:avLst/>
            </a:prstGeom>
          </p:spPr>
          <p:txBody>
            <a:bodyPr wrap="square">
              <a:spAutoFit/>
            </a:bodyPr>
            <a:lstStyle/>
            <a:p>
              <a:r>
                <a:rPr lang="zh-CN" altLang="en-US" b="1">
                  <a:solidFill>
                    <a:schemeClr val="bg1"/>
                  </a:solidFill>
                  <a:latin typeface="宋体" panose="02010600030101010101" pitchFamily="2" charset="-122"/>
                </a:rPr>
                <a:t>第一菲涅尔带（即稳相区）</a:t>
              </a:r>
              <a:endParaRPr lang="zh-CN" altLang="en-US" b="1">
                <a:solidFill>
                  <a:schemeClr val="bg1"/>
                </a:solidFill>
              </a:endParaRPr>
            </a:p>
          </p:txBody>
        </p:sp>
        <p:cxnSp>
          <p:nvCxnSpPr>
            <p:cNvPr id="6" name="直接箭头连接符 5">
              <a:extLst>
                <a:ext uri="{FF2B5EF4-FFF2-40B4-BE49-F238E27FC236}">
                  <a16:creationId xmlns:a16="http://schemas.microsoft.com/office/drawing/2014/main" id="{B90E4911-9B5D-4D1A-BB02-65DDB2F47833}"/>
                </a:ext>
              </a:extLst>
            </p:cNvPr>
            <p:cNvCxnSpPr>
              <a:cxnSpLocks/>
            </p:cNvCxnSpPr>
            <p:nvPr/>
          </p:nvCxnSpPr>
          <p:spPr>
            <a:xfrm>
              <a:off x="7848600" y="1276350"/>
              <a:ext cx="114300" cy="68580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直接箭头连接符 19">
              <a:extLst>
                <a:ext uri="{FF2B5EF4-FFF2-40B4-BE49-F238E27FC236}">
                  <a16:creationId xmlns:a16="http://schemas.microsoft.com/office/drawing/2014/main" id="{8EF12F46-35C7-4AAF-AAEA-77A1F21BB5EE}"/>
                </a:ext>
              </a:extLst>
            </p:cNvPr>
            <p:cNvCxnSpPr>
              <a:cxnSpLocks/>
            </p:cNvCxnSpPr>
            <p:nvPr/>
          </p:nvCxnSpPr>
          <p:spPr>
            <a:xfrm flipV="1">
              <a:off x="7848600" y="2544679"/>
              <a:ext cx="114300" cy="712871"/>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直接箭头连接符 22">
              <a:extLst>
                <a:ext uri="{FF2B5EF4-FFF2-40B4-BE49-F238E27FC236}">
                  <a16:creationId xmlns:a16="http://schemas.microsoft.com/office/drawing/2014/main" id="{F5D54CCD-12D9-42DE-A120-497237329250}"/>
                </a:ext>
              </a:extLst>
            </p:cNvPr>
            <p:cNvCxnSpPr>
              <a:cxnSpLocks/>
            </p:cNvCxnSpPr>
            <p:nvPr/>
          </p:nvCxnSpPr>
          <p:spPr>
            <a:xfrm>
              <a:off x="7162800" y="2303682"/>
              <a:ext cx="228600"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grpSp>
      <p:sp>
        <p:nvSpPr>
          <p:cNvPr id="26" name="矩形 25">
            <a:extLst>
              <a:ext uri="{FF2B5EF4-FFF2-40B4-BE49-F238E27FC236}">
                <a16:creationId xmlns:a16="http://schemas.microsoft.com/office/drawing/2014/main" id="{389F57C7-38F8-4405-A247-31AC9DDCE611}"/>
              </a:ext>
            </a:extLst>
          </p:cNvPr>
          <p:cNvSpPr/>
          <p:nvPr/>
        </p:nvSpPr>
        <p:spPr>
          <a:xfrm>
            <a:off x="5600700" y="4467181"/>
            <a:ext cx="3276600" cy="600164"/>
          </a:xfrm>
          <a:prstGeom prst="rect">
            <a:avLst/>
          </a:prstGeom>
        </p:spPr>
        <p:txBody>
          <a:bodyPr wrap="square">
            <a:spAutoFit/>
          </a:bodyPr>
          <a:lstStyle/>
          <a:p>
            <a:pPr algn="ctr"/>
            <a:r>
              <a:rPr lang="zh-CN" altLang="zh-CN" sz="1100" b="1">
                <a:latin typeface="Times New Roman" panose="02020603050405020304" pitchFamily="18" charset="0"/>
                <a:cs typeface="Times New Roman" panose="02020603050405020304" pitchFamily="18" charset="0"/>
              </a:rPr>
              <a:t>均匀各向同性介质下均匀噪声场的（</a:t>
            </a:r>
            <a:r>
              <a:rPr lang="en-US" altLang="zh-CN" sz="1100" b="1">
                <a:latin typeface="Times New Roman" panose="02020603050405020304" pitchFamily="18" charset="0"/>
              </a:rPr>
              <a:t>a</a:t>
            </a:r>
            <a:r>
              <a:rPr lang="zh-CN" altLang="zh-CN" sz="1100" b="1">
                <a:latin typeface="Times New Roman" panose="02020603050405020304" pitchFamily="18" charset="0"/>
                <a:cs typeface="Times New Roman" panose="02020603050405020304" pitchFamily="18" charset="0"/>
              </a:rPr>
              <a:t>）互相关谱和（</a:t>
            </a:r>
            <a:r>
              <a:rPr lang="en-US" altLang="zh-CN" sz="1100" b="1">
                <a:latin typeface="Times New Roman" panose="02020603050405020304" pitchFamily="18" charset="0"/>
              </a:rPr>
              <a:t>b</a:t>
            </a:r>
            <a:r>
              <a:rPr lang="zh-CN" altLang="zh-CN" sz="1100" b="1">
                <a:latin typeface="Times New Roman" panose="02020603050405020304" pitchFamily="18" charset="0"/>
                <a:cs typeface="Times New Roman" panose="02020603050405020304" pitchFamily="18" charset="0"/>
              </a:rPr>
              <a:t>）叠加得到的互相关函数、经验格林函数同格林函数对比（引自</a:t>
            </a:r>
            <a:r>
              <a:rPr lang="en-US" altLang="zh-CN" sz="1100" b="1">
                <a:latin typeface="Times New Roman" panose="02020603050405020304" pitchFamily="18" charset="0"/>
              </a:rPr>
              <a:t>Yao, 2009</a:t>
            </a:r>
            <a:r>
              <a:rPr lang="zh-CN" altLang="zh-CN" sz="1100" b="1">
                <a:latin typeface="Times New Roman" panose="02020603050405020304" pitchFamily="18" charset="0"/>
                <a:cs typeface="Times New Roman" panose="02020603050405020304" pitchFamily="18" charset="0"/>
              </a:rPr>
              <a:t>）</a:t>
            </a:r>
            <a:endParaRPr lang="zh-CN" altLang="en-US" sz="1100" b="1"/>
          </a:p>
        </p:txBody>
      </p:sp>
      <p:grpSp>
        <p:nvGrpSpPr>
          <p:cNvPr id="55" name="组合 54">
            <a:extLst>
              <a:ext uri="{FF2B5EF4-FFF2-40B4-BE49-F238E27FC236}">
                <a16:creationId xmlns:a16="http://schemas.microsoft.com/office/drawing/2014/main" id="{0CA19E00-2E1D-47BD-8601-C3A8889E866A}"/>
              </a:ext>
            </a:extLst>
          </p:cNvPr>
          <p:cNvGrpSpPr/>
          <p:nvPr/>
        </p:nvGrpSpPr>
        <p:grpSpPr>
          <a:xfrm>
            <a:off x="2929597" y="971550"/>
            <a:ext cx="2404403" cy="1684462"/>
            <a:chOff x="3086180" y="971550"/>
            <a:chExt cx="2404403" cy="1684462"/>
          </a:xfrm>
        </p:grpSpPr>
        <p:pic>
          <p:nvPicPr>
            <p:cNvPr id="29" name="图片 28">
              <a:extLst>
                <a:ext uri="{FF2B5EF4-FFF2-40B4-BE49-F238E27FC236}">
                  <a16:creationId xmlns:a16="http://schemas.microsoft.com/office/drawing/2014/main" id="{168150A2-1EEB-4C94-A03A-CACA1E29B743}"/>
                </a:ext>
              </a:extLst>
            </p:cNvPr>
            <p:cNvPicPr>
              <a:picLocks noChangeAspect="1"/>
            </p:cNvPicPr>
            <p:nvPr/>
          </p:nvPicPr>
          <p:blipFill>
            <a:blip r:embed="rId4"/>
            <a:stretch>
              <a:fillRect/>
            </a:stretch>
          </p:blipFill>
          <p:spPr>
            <a:xfrm>
              <a:off x="3086180" y="1452381"/>
              <a:ext cx="2095420" cy="1203631"/>
            </a:xfrm>
            <a:prstGeom prst="rect">
              <a:avLst/>
            </a:prstGeom>
            <a:ln w="19050">
              <a:solidFill>
                <a:schemeClr val="tx1"/>
              </a:solidFill>
            </a:ln>
          </p:spPr>
        </p:pic>
        <p:sp>
          <p:nvSpPr>
            <p:cNvPr id="22" name="弧形 21">
              <a:extLst>
                <a:ext uri="{FF2B5EF4-FFF2-40B4-BE49-F238E27FC236}">
                  <a16:creationId xmlns:a16="http://schemas.microsoft.com/office/drawing/2014/main" id="{C3E991A7-6358-4BED-B8D2-4D8B7FD17BD6}"/>
                </a:ext>
              </a:extLst>
            </p:cNvPr>
            <p:cNvSpPr/>
            <p:nvPr/>
          </p:nvSpPr>
          <p:spPr>
            <a:xfrm rot="14445081">
              <a:off x="3857359" y="1920412"/>
              <a:ext cx="141828" cy="156239"/>
            </a:xfrm>
            <a:prstGeom prst="arc">
              <a:avLst>
                <a:gd name="adj1" fmla="val 16503678"/>
                <a:gd name="adj2" fmla="val 928717"/>
              </a:avLst>
            </a:prstGeom>
            <a:ln>
              <a:solidFill>
                <a:srgbClr val="E108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B6124279-90C8-4229-897F-C64349769078}"/>
                    </a:ext>
                  </a:extLst>
                </p:cNvPr>
                <p:cNvSpPr txBox="1"/>
                <p:nvPr/>
              </p:nvSpPr>
              <p:spPr>
                <a:xfrm>
                  <a:off x="3105342" y="971550"/>
                  <a:ext cx="2080441" cy="565091"/>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nary>
                          <m:naryPr>
                            <m:limLoc m:val="undOvr"/>
                            <m:subHide m:val="on"/>
                            <m:supHide m:val="on"/>
                            <m:ctrlPr>
                              <a:rPr lang="zh-CN" altLang="en-US" sz="1400" i="1" smtClean="0">
                                <a:latin typeface="Cambria Math" panose="02040503050406030204" pitchFamily="18" charset="0"/>
                              </a:rPr>
                            </m:ctrlPr>
                          </m:naryPr>
                          <m:sub/>
                          <m:sup/>
                          <m:e>
                            <m:sSub>
                              <m:sSubPr>
                                <m:ctrlPr>
                                  <a:rPr lang="en-US" altLang="zh-CN" sz="1400" i="1">
                                    <a:latin typeface="Cambria Math" panose="02040503050406030204" pitchFamily="18" charset="0"/>
                                  </a:rPr>
                                </m:ctrlPr>
                              </m:sSubPr>
                              <m:e>
                                <m:r>
                                  <a:rPr lang="en-US" altLang="zh-CN" sz="1400" i="1">
                                    <a:latin typeface="Cambria Math" panose="02040503050406030204" pitchFamily="18" charset="0"/>
                                  </a:rPr>
                                  <m:t>𝑢</m:t>
                                </m:r>
                              </m:e>
                              <m:sub>
                                <m:r>
                                  <a:rPr lang="en-US" altLang="zh-CN" sz="1400" i="1">
                                    <a:latin typeface="Cambria Math" panose="02040503050406030204" pitchFamily="18" charset="0"/>
                                  </a:rPr>
                                  <m:t>1</m:t>
                                </m:r>
                              </m:sub>
                            </m:sSub>
                            <m:d>
                              <m:dPr>
                                <m:ctrlPr>
                                  <a:rPr lang="en-US" altLang="zh-CN" sz="1400" b="0" i="1" smtClean="0">
                                    <a:latin typeface="Cambria Math" panose="02040503050406030204" pitchFamily="18" charset="0"/>
                                  </a:rPr>
                                </m:ctrlPr>
                              </m:dPr>
                              <m:e>
                                <m:r>
                                  <a:rPr lang="en-US" altLang="zh-CN" sz="1400" b="0" i="1" smtClean="0">
                                    <a:latin typeface="Cambria Math" panose="02040503050406030204" pitchFamily="18" charset="0"/>
                                  </a:rPr>
                                  <m:t>𝑡</m:t>
                                </m:r>
                              </m:e>
                            </m:d>
                            <m:sSub>
                              <m:sSubPr>
                                <m:ctrlPr>
                                  <a:rPr lang="en-US" altLang="zh-CN" sz="1400" b="0" i="1" smtClean="0">
                                    <a:latin typeface="Cambria Math" panose="02040503050406030204" pitchFamily="18" charset="0"/>
                                  </a:rPr>
                                </m:ctrlPr>
                              </m:sSubPr>
                              <m:e>
                                <m:r>
                                  <a:rPr lang="en-US" altLang="zh-CN" sz="1400" b="0" i="1" smtClean="0">
                                    <a:latin typeface="Cambria Math" panose="02040503050406030204" pitchFamily="18" charset="0"/>
                                  </a:rPr>
                                  <m:t>𝑢</m:t>
                                </m:r>
                              </m:e>
                              <m:sub>
                                <m:r>
                                  <a:rPr lang="en-US" altLang="zh-CN" sz="1400" b="0" i="1" smtClean="0">
                                    <a:latin typeface="Cambria Math" panose="02040503050406030204" pitchFamily="18" charset="0"/>
                                  </a:rPr>
                                  <m:t>2</m:t>
                                </m:r>
                              </m:sub>
                            </m:sSub>
                            <m:d>
                              <m:dPr>
                                <m:ctrlPr>
                                  <a:rPr lang="en-US" altLang="zh-CN" sz="1400" b="0" i="1" smtClean="0">
                                    <a:latin typeface="Cambria Math" panose="02040503050406030204" pitchFamily="18" charset="0"/>
                                  </a:rPr>
                                </m:ctrlPr>
                              </m:dPr>
                              <m:e>
                                <m:r>
                                  <a:rPr lang="en-US" altLang="zh-CN" sz="1400" b="0" i="1" smtClean="0">
                                    <a:latin typeface="Cambria Math" panose="02040503050406030204" pitchFamily="18" charset="0"/>
                                  </a:rPr>
                                  <m:t>𝑡</m:t>
                                </m:r>
                                <m:r>
                                  <a:rPr lang="en-US" altLang="zh-CN" sz="1400" b="0" i="1" smtClean="0">
                                    <a:latin typeface="Cambria Math" panose="02040503050406030204" pitchFamily="18" charset="0"/>
                                  </a:rPr>
                                  <m:t>+</m:t>
                                </m:r>
                                <m:r>
                                  <a:rPr lang="en-US" altLang="zh-CN" sz="1400" b="0" i="1" smtClean="0">
                                    <a:latin typeface="Cambria Math" panose="02040503050406030204" pitchFamily="18" charset="0"/>
                                  </a:rPr>
                                  <m:t>𝜏</m:t>
                                </m:r>
                              </m:e>
                            </m:d>
                            <m:r>
                              <a:rPr lang="en-US" altLang="zh-CN" sz="1400" b="0" i="1" smtClean="0">
                                <a:latin typeface="Cambria Math" panose="02040503050406030204" pitchFamily="18" charset="0"/>
                              </a:rPr>
                              <m:t>𝑑𝑡</m:t>
                            </m:r>
                            <m:r>
                              <a:rPr lang="en-US" altLang="zh-CN" sz="1400" b="0" i="1" smtClean="0">
                                <a:latin typeface="Cambria Math" panose="02040503050406030204" pitchFamily="18" charset="0"/>
                              </a:rPr>
                              <m:t>=</m:t>
                            </m:r>
                            <m:r>
                              <a:rPr lang="en-US" altLang="zh-CN" sz="1400" b="0" i="1" smtClean="0">
                                <a:latin typeface="Cambria Math" panose="02040503050406030204" pitchFamily="18" charset="0"/>
                              </a:rPr>
                              <m:t>𝐶</m:t>
                            </m:r>
                            <m:r>
                              <a:rPr lang="en-US" altLang="zh-CN" sz="1400" b="0" i="1" smtClean="0">
                                <a:latin typeface="Cambria Math" panose="02040503050406030204" pitchFamily="18" charset="0"/>
                              </a:rPr>
                              <m:t>(</m:t>
                            </m:r>
                            <m:r>
                              <a:rPr lang="en-US" altLang="zh-CN" sz="1400" b="0" i="1" smtClean="0">
                                <a:latin typeface="Cambria Math" panose="02040503050406030204" pitchFamily="18" charset="0"/>
                              </a:rPr>
                              <m:t>𝑡</m:t>
                            </m:r>
                            <m:r>
                              <a:rPr lang="en-US" altLang="zh-CN" sz="1400" b="0" i="1" smtClean="0">
                                <a:latin typeface="Cambria Math" panose="02040503050406030204" pitchFamily="18" charset="0"/>
                              </a:rPr>
                              <m:t>)</m:t>
                            </m:r>
                          </m:e>
                        </m:nary>
                      </m:oMath>
                    </m:oMathPara>
                  </a14:m>
                  <a:endParaRPr lang="zh-CN" altLang="en-US" sz="1400"/>
                </a:p>
              </p:txBody>
            </p:sp>
          </mc:Choice>
          <mc:Fallback xmlns="">
            <p:sp>
              <p:nvSpPr>
                <p:cNvPr id="32" name="文本框 31">
                  <a:extLst>
                    <a:ext uri="{FF2B5EF4-FFF2-40B4-BE49-F238E27FC236}">
                      <a16:creationId xmlns:a16="http://schemas.microsoft.com/office/drawing/2014/main" id="{B6124279-90C8-4229-897F-C64349769078}"/>
                    </a:ext>
                  </a:extLst>
                </p:cNvPr>
                <p:cNvSpPr txBox="1">
                  <a:spLocks noRot="1" noChangeAspect="1" noMove="1" noResize="1" noEditPoints="1" noAdjustHandles="1" noChangeArrowheads="1" noChangeShapeType="1" noTextEdit="1"/>
                </p:cNvSpPr>
                <p:nvPr/>
              </p:nvSpPr>
              <p:spPr>
                <a:xfrm>
                  <a:off x="3105342" y="971550"/>
                  <a:ext cx="2080441" cy="565091"/>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矩形 33">
                  <a:extLst>
                    <a:ext uri="{FF2B5EF4-FFF2-40B4-BE49-F238E27FC236}">
                      <a16:creationId xmlns:a16="http://schemas.microsoft.com/office/drawing/2014/main" id="{B89383EB-D966-43E8-8FF2-DA9E8AD300FC}"/>
                    </a:ext>
                  </a:extLst>
                </p:cNvPr>
                <p:cNvSpPr/>
                <p:nvPr/>
              </p:nvSpPr>
              <p:spPr>
                <a:xfrm>
                  <a:off x="3565971" y="1987990"/>
                  <a:ext cx="441339"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solidFill>
                                  <a:srgbClr val="4772C5"/>
                                </a:solidFill>
                                <a:latin typeface="Cambria Math" panose="02040503050406030204" pitchFamily="18" charset="0"/>
                              </a:rPr>
                            </m:ctrlPr>
                          </m:sSubPr>
                          <m:e>
                            <m:r>
                              <a:rPr lang="en-US" altLang="zh-CN" b="0" i="1" smtClean="0">
                                <a:solidFill>
                                  <a:srgbClr val="4772C5"/>
                                </a:solidFill>
                                <a:latin typeface="Cambria Math" panose="02040503050406030204" pitchFamily="18" charset="0"/>
                              </a:rPr>
                              <m:t>𝑠</m:t>
                            </m:r>
                          </m:e>
                          <m:sub>
                            <m:r>
                              <a:rPr lang="en-US" altLang="zh-CN" i="1">
                                <a:solidFill>
                                  <a:srgbClr val="4772C5"/>
                                </a:solidFill>
                                <a:latin typeface="Cambria Math" panose="02040503050406030204" pitchFamily="18" charset="0"/>
                              </a:rPr>
                              <m:t>1</m:t>
                            </m:r>
                          </m:sub>
                        </m:sSub>
                      </m:oMath>
                    </m:oMathPara>
                  </a14:m>
                  <a:endParaRPr lang="zh-CN" altLang="en-US">
                    <a:solidFill>
                      <a:srgbClr val="4772C5"/>
                    </a:solidFill>
                  </a:endParaRPr>
                </a:p>
              </p:txBody>
            </p:sp>
          </mc:Choice>
          <mc:Fallback xmlns="">
            <p:sp>
              <p:nvSpPr>
                <p:cNvPr id="34" name="矩形 33">
                  <a:extLst>
                    <a:ext uri="{FF2B5EF4-FFF2-40B4-BE49-F238E27FC236}">
                      <a16:creationId xmlns:a16="http://schemas.microsoft.com/office/drawing/2014/main" id="{B89383EB-D966-43E8-8FF2-DA9E8AD300FC}"/>
                    </a:ext>
                  </a:extLst>
                </p:cNvPr>
                <p:cNvSpPr>
                  <a:spLocks noRot="1" noChangeAspect="1" noMove="1" noResize="1" noEditPoints="1" noAdjustHandles="1" noChangeArrowheads="1" noChangeShapeType="1" noTextEdit="1"/>
                </p:cNvSpPr>
                <p:nvPr/>
              </p:nvSpPr>
              <p:spPr>
                <a:xfrm>
                  <a:off x="3565971" y="1987990"/>
                  <a:ext cx="441339" cy="36933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9" name="矩形 38">
                  <a:extLst>
                    <a:ext uri="{FF2B5EF4-FFF2-40B4-BE49-F238E27FC236}">
                      <a16:creationId xmlns:a16="http://schemas.microsoft.com/office/drawing/2014/main" id="{2221D7B5-1A01-44BA-8E96-886854427143}"/>
                    </a:ext>
                  </a:extLst>
                </p:cNvPr>
                <p:cNvSpPr/>
                <p:nvPr/>
              </p:nvSpPr>
              <p:spPr>
                <a:xfrm>
                  <a:off x="4312273" y="1983479"/>
                  <a:ext cx="446661"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solidFill>
                                  <a:srgbClr val="95D453"/>
                                </a:solidFill>
                                <a:latin typeface="Cambria Math" panose="02040503050406030204" pitchFamily="18" charset="0"/>
                              </a:rPr>
                            </m:ctrlPr>
                          </m:sSubPr>
                          <m:e>
                            <m:r>
                              <a:rPr lang="en-US" altLang="zh-CN" b="0" i="1" smtClean="0">
                                <a:solidFill>
                                  <a:srgbClr val="95D453"/>
                                </a:solidFill>
                                <a:latin typeface="Cambria Math" panose="02040503050406030204" pitchFamily="18" charset="0"/>
                              </a:rPr>
                              <m:t>𝑠</m:t>
                            </m:r>
                          </m:e>
                          <m:sub>
                            <m:r>
                              <a:rPr lang="en-US" altLang="zh-CN" b="0" i="1" smtClean="0">
                                <a:solidFill>
                                  <a:srgbClr val="95D453"/>
                                </a:solidFill>
                                <a:latin typeface="Cambria Math" panose="02040503050406030204" pitchFamily="18" charset="0"/>
                              </a:rPr>
                              <m:t>2</m:t>
                            </m:r>
                          </m:sub>
                        </m:sSub>
                      </m:oMath>
                    </m:oMathPara>
                  </a14:m>
                  <a:endParaRPr lang="zh-CN" altLang="en-US">
                    <a:solidFill>
                      <a:srgbClr val="95D453"/>
                    </a:solidFill>
                  </a:endParaRPr>
                </a:p>
              </p:txBody>
            </p:sp>
          </mc:Choice>
          <mc:Fallback xmlns="">
            <p:sp>
              <p:nvSpPr>
                <p:cNvPr id="39" name="矩形 38">
                  <a:extLst>
                    <a:ext uri="{FF2B5EF4-FFF2-40B4-BE49-F238E27FC236}">
                      <a16:creationId xmlns:a16="http://schemas.microsoft.com/office/drawing/2014/main" id="{2221D7B5-1A01-44BA-8E96-886854427143}"/>
                    </a:ext>
                  </a:extLst>
                </p:cNvPr>
                <p:cNvSpPr>
                  <a:spLocks noRot="1" noChangeAspect="1" noMove="1" noResize="1" noEditPoints="1" noAdjustHandles="1" noChangeArrowheads="1" noChangeShapeType="1" noTextEdit="1"/>
                </p:cNvSpPr>
                <p:nvPr/>
              </p:nvSpPr>
              <p:spPr>
                <a:xfrm>
                  <a:off x="4312273" y="1983479"/>
                  <a:ext cx="446661" cy="369332"/>
                </a:xfrm>
                <a:prstGeom prst="rect">
                  <a:avLst/>
                </a:prstGeom>
                <a:blipFill>
                  <a:blip r:embed="rId7"/>
                  <a:stretch>
                    <a:fillRect/>
                  </a:stretch>
                </a:blipFill>
              </p:spPr>
              <p:txBody>
                <a:bodyPr/>
                <a:lstStyle/>
                <a:p>
                  <a:r>
                    <a:rPr lang="zh-CN" altLang="en-US">
                      <a:noFill/>
                    </a:rPr>
                    <a:t> </a:t>
                  </a:r>
                </a:p>
              </p:txBody>
            </p:sp>
          </mc:Fallback>
        </mc:AlternateContent>
        <p:sp>
          <p:nvSpPr>
            <p:cNvPr id="41" name="任意多边形: 形状 40">
              <a:extLst>
                <a:ext uri="{FF2B5EF4-FFF2-40B4-BE49-F238E27FC236}">
                  <a16:creationId xmlns:a16="http://schemas.microsoft.com/office/drawing/2014/main" id="{A69516C7-E45F-4672-8E58-97DEDC408741}"/>
                </a:ext>
              </a:extLst>
            </p:cNvPr>
            <p:cNvSpPr/>
            <p:nvPr/>
          </p:nvSpPr>
          <p:spPr>
            <a:xfrm>
              <a:off x="4112079" y="1657350"/>
              <a:ext cx="459921" cy="352424"/>
            </a:xfrm>
            <a:custGeom>
              <a:avLst/>
              <a:gdLst>
                <a:gd name="connsiteX0" fmla="*/ 0 w 485775"/>
                <a:gd name="connsiteY0" fmla="*/ 254454 h 395968"/>
                <a:gd name="connsiteX1" fmla="*/ 5442 w 485775"/>
                <a:gd name="connsiteY1" fmla="*/ 395968 h 395968"/>
                <a:gd name="connsiteX2" fmla="*/ 148317 w 485775"/>
                <a:gd name="connsiteY2" fmla="*/ 387804 h 395968"/>
                <a:gd name="connsiteX3" fmla="*/ 168728 w 485775"/>
                <a:gd name="connsiteY3" fmla="*/ 292554 h 395968"/>
                <a:gd name="connsiteX4" fmla="*/ 446314 w 485775"/>
                <a:gd name="connsiteY4" fmla="*/ 80282 h 395968"/>
                <a:gd name="connsiteX5" fmla="*/ 293914 w 485775"/>
                <a:gd name="connsiteY5" fmla="*/ 167368 h 395968"/>
                <a:gd name="connsiteX6" fmla="*/ 13607 w 485775"/>
                <a:gd name="connsiteY6" fmla="*/ 374197 h 395968"/>
                <a:gd name="connsiteX7" fmla="*/ 240846 w 485775"/>
                <a:gd name="connsiteY7" fmla="*/ 127907 h 395968"/>
                <a:gd name="connsiteX8" fmla="*/ 485775 w 485775"/>
                <a:gd name="connsiteY8" fmla="*/ 0 h 395968"/>
                <a:gd name="connsiteX9" fmla="*/ 454478 w 485775"/>
                <a:gd name="connsiteY9" fmla="*/ 100693 h 395968"/>
                <a:gd name="connsiteX10" fmla="*/ 205467 w 485775"/>
                <a:gd name="connsiteY10" fmla="*/ 187779 h 395968"/>
                <a:gd name="connsiteX11" fmla="*/ 107496 w 485775"/>
                <a:gd name="connsiteY11" fmla="*/ 289832 h 395968"/>
                <a:gd name="connsiteX12" fmla="*/ 262617 w 485775"/>
                <a:gd name="connsiteY12" fmla="*/ 161925 h 395968"/>
                <a:gd name="connsiteX13" fmla="*/ 0 w 485775"/>
                <a:gd name="connsiteY13" fmla="*/ 254454 h 395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85775" h="395968">
                  <a:moveTo>
                    <a:pt x="0" y="254454"/>
                  </a:moveTo>
                  <a:lnTo>
                    <a:pt x="5442" y="395968"/>
                  </a:lnTo>
                  <a:lnTo>
                    <a:pt x="148317" y="387804"/>
                  </a:lnTo>
                  <a:lnTo>
                    <a:pt x="168728" y="292554"/>
                  </a:lnTo>
                  <a:lnTo>
                    <a:pt x="446314" y="80282"/>
                  </a:lnTo>
                  <a:lnTo>
                    <a:pt x="293914" y="167368"/>
                  </a:lnTo>
                  <a:lnTo>
                    <a:pt x="13607" y="374197"/>
                  </a:lnTo>
                  <a:lnTo>
                    <a:pt x="240846" y="127907"/>
                  </a:lnTo>
                  <a:lnTo>
                    <a:pt x="485775" y="0"/>
                  </a:lnTo>
                  <a:lnTo>
                    <a:pt x="454478" y="100693"/>
                  </a:lnTo>
                  <a:lnTo>
                    <a:pt x="205467" y="187779"/>
                  </a:lnTo>
                  <a:lnTo>
                    <a:pt x="107496" y="289832"/>
                  </a:lnTo>
                  <a:lnTo>
                    <a:pt x="262617" y="161925"/>
                  </a:lnTo>
                  <a:lnTo>
                    <a:pt x="0" y="254454"/>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a:extLst>
                <a:ext uri="{FF2B5EF4-FFF2-40B4-BE49-F238E27FC236}">
                  <a16:creationId xmlns:a16="http://schemas.microsoft.com/office/drawing/2014/main" id="{0EFAAD62-C230-4BF2-AA64-1F8AE6751385}"/>
                </a:ext>
              </a:extLst>
            </p:cNvPr>
            <p:cNvSpPr/>
            <p:nvPr/>
          </p:nvSpPr>
          <p:spPr>
            <a:xfrm>
              <a:off x="4518391" y="1581150"/>
              <a:ext cx="83545" cy="1292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a:extLst>
                <a:ext uri="{FF2B5EF4-FFF2-40B4-BE49-F238E27FC236}">
                  <a16:creationId xmlns:a16="http://schemas.microsoft.com/office/drawing/2014/main" id="{635C7BA4-A1ED-4030-BEAC-BDE650E437BE}"/>
                </a:ext>
              </a:extLst>
            </p:cNvPr>
            <p:cNvCxnSpPr>
              <a:cxnSpLocks/>
            </p:cNvCxnSpPr>
            <p:nvPr/>
          </p:nvCxnSpPr>
          <p:spPr>
            <a:xfrm flipH="1" flipV="1">
              <a:off x="3505200" y="1710419"/>
              <a:ext cx="588849" cy="307053"/>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直接箭头连接符 24">
              <a:extLst>
                <a:ext uri="{FF2B5EF4-FFF2-40B4-BE49-F238E27FC236}">
                  <a16:creationId xmlns:a16="http://schemas.microsoft.com/office/drawing/2014/main" id="{4EC80E72-C8A7-4E08-832E-7620CA3E03AB}"/>
                </a:ext>
              </a:extLst>
            </p:cNvPr>
            <p:cNvCxnSpPr>
              <a:cxnSpLocks/>
            </p:cNvCxnSpPr>
            <p:nvPr/>
          </p:nvCxnSpPr>
          <p:spPr>
            <a:xfrm flipV="1">
              <a:off x="3886200" y="1823552"/>
              <a:ext cx="1604383" cy="140555"/>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0" name="文本框 49">
                  <a:extLst>
                    <a:ext uri="{FF2B5EF4-FFF2-40B4-BE49-F238E27FC236}">
                      <a16:creationId xmlns:a16="http://schemas.microsoft.com/office/drawing/2014/main" id="{CD50F7DF-C227-4523-86D7-A833EE18DC1D}"/>
                    </a:ext>
                  </a:extLst>
                </p:cNvPr>
                <p:cNvSpPr txBox="1"/>
                <p:nvPr/>
              </p:nvSpPr>
              <p:spPr>
                <a:xfrm>
                  <a:off x="3714750" y="1844419"/>
                  <a:ext cx="146322" cy="21544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altLang="zh-CN" sz="1400" b="0" i="1" smtClean="0">
                            <a:solidFill>
                              <a:srgbClr val="C00000"/>
                            </a:solidFill>
                            <a:latin typeface="Cambria Math" panose="02040503050406030204" pitchFamily="18" charset="0"/>
                          </a:rPr>
                          <m:t>𝜃</m:t>
                        </m:r>
                      </m:oMath>
                    </m:oMathPara>
                  </a14:m>
                  <a:endParaRPr lang="zh-CN" altLang="en-US" sz="1400">
                    <a:solidFill>
                      <a:srgbClr val="C00000"/>
                    </a:solidFill>
                  </a:endParaRPr>
                </a:p>
              </p:txBody>
            </p:sp>
          </mc:Choice>
          <mc:Fallback xmlns="">
            <p:sp>
              <p:nvSpPr>
                <p:cNvPr id="50" name="文本框 49">
                  <a:extLst>
                    <a:ext uri="{FF2B5EF4-FFF2-40B4-BE49-F238E27FC236}">
                      <a16:creationId xmlns:a16="http://schemas.microsoft.com/office/drawing/2014/main" id="{CD50F7DF-C227-4523-86D7-A833EE18DC1D}"/>
                    </a:ext>
                  </a:extLst>
                </p:cNvPr>
                <p:cNvSpPr txBox="1">
                  <a:spLocks noRot="1" noChangeAspect="1" noMove="1" noResize="1" noEditPoints="1" noAdjustHandles="1" noChangeArrowheads="1" noChangeShapeType="1" noTextEdit="1"/>
                </p:cNvSpPr>
                <p:nvPr/>
              </p:nvSpPr>
              <p:spPr>
                <a:xfrm>
                  <a:off x="3714750" y="1844419"/>
                  <a:ext cx="146322" cy="215444"/>
                </a:xfrm>
                <a:prstGeom prst="rect">
                  <a:avLst/>
                </a:prstGeom>
                <a:blipFill>
                  <a:blip r:embed="rId8"/>
                  <a:stretch>
                    <a:fillRect l="-33333" r="-20833" b="-5714"/>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51" name="矩形 50">
                <a:extLst>
                  <a:ext uri="{FF2B5EF4-FFF2-40B4-BE49-F238E27FC236}">
                    <a16:creationId xmlns:a16="http://schemas.microsoft.com/office/drawing/2014/main" id="{1E2A9734-C852-432B-96E5-E3CCEB7D35F5}"/>
                  </a:ext>
                </a:extLst>
              </p:cNvPr>
              <p:cNvSpPr/>
              <p:nvPr/>
            </p:nvSpPr>
            <p:spPr>
              <a:xfrm>
                <a:off x="7981950" y="4143104"/>
                <a:ext cx="918457"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b="1" i="1" smtClean="0">
                              <a:solidFill>
                                <a:schemeClr val="tx1"/>
                              </a:solidFill>
                              <a:latin typeface="Cambria Math" panose="02040503050406030204" pitchFamily="18" charset="0"/>
                            </a:rPr>
                          </m:ctrlPr>
                        </m:sSubPr>
                        <m:e>
                          <m:r>
                            <a:rPr lang="en-US" altLang="zh-CN" sz="1600" b="1" i="1" smtClean="0">
                              <a:solidFill>
                                <a:schemeClr val="tx1"/>
                              </a:solidFill>
                              <a:latin typeface="Cambria Math" panose="02040503050406030204" pitchFamily="18" charset="0"/>
                            </a:rPr>
                            <m:t>𝒔</m:t>
                          </m:r>
                        </m:e>
                        <m:sub>
                          <m:r>
                            <a:rPr lang="en-US" altLang="zh-CN" sz="1600" b="1" i="1">
                              <a:solidFill>
                                <a:schemeClr val="tx1"/>
                              </a:solidFill>
                              <a:latin typeface="Cambria Math" panose="02040503050406030204" pitchFamily="18" charset="0"/>
                            </a:rPr>
                            <m:t>𝟏</m:t>
                          </m:r>
                        </m:sub>
                      </m:sSub>
                      <m:r>
                        <a:rPr lang="en-US" altLang="zh-CN" sz="1600" b="1" i="1" smtClean="0">
                          <a:solidFill>
                            <a:schemeClr val="tx1"/>
                          </a:solidFill>
                          <a:latin typeface="Cambria Math" panose="02040503050406030204" pitchFamily="18" charset="0"/>
                        </a:rPr>
                        <m:t>→</m:t>
                      </m:r>
                      <m:sSub>
                        <m:sSubPr>
                          <m:ctrlPr>
                            <a:rPr lang="en-US" altLang="zh-CN" sz="1600" b="1"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𝒔</m:t>
                          </m:r>
                        </m:e>
                        <m:sub>
                          <m:r>
                            <a:rPr lang="en-US" altLang="zh-CN" sz="1600" b="1" i="1">
                              <a:solidFill>
                                <a:schemeClr val="tx1"/>
                              </a:solidFill>
                              <a:latin typeface="Cambria Math" panose="02040503050406030204" pitchFamily="18" charset="0"/>
                            </a:rPr>
                            <m:t>𝟐</m:t>
                          </m:r>
                        </m:sub>
                      </m:sSub>
                    </m:oMath>
                  </m:oMathPara>
                </a14:m>
                <a:endParaRPr lang="zh-CN" altLang="en-US" sz="1600" b="1">
                  <a:solidFill>
                    <a:schemeClr val="tx1"/>
                  </a:solidFill>
                </a:endParaRPr>
              </a:p>
            </p:txBody>
          </p:sp>
        </mc:Choice>
        <mc:Fallback xmlns="">
          <p:sp>
            <p:nvSpPr>
              <p:cNvPr id="51" name="矩形 50">
                <a:extLst>
                  <a:ext uri="{FF2B5EF4-FFF2-40B4-BE49-F238E27FC236}">
                    <a16:creationId xmlns:a16="http://schemas.microsoft.com/office/drawing/2014/main" id="{1E2A9734-C852-432B-96E5-E3CCEB7D35F5}"/>
                  </a:ext>
                </a:extLst>
              </p:cNvPr>
              <p:cNvSpPr>
                <a:spLocks noRot="1" noChangeAspect="1" noMove="1" noResize="1" noEditPoints="1" noAdjustHandles="1" noChangeArrowheads="1" noChangeShapeType="1" noTextEdit="1"/>
              </p:cNvSpPr>
              <p:nvPr/>
            </p:nvSpPr>
            <p:spPr>
              <a:xfrm>
                <a:off x="7981950" y="4143104"/>
                <a:ext cx="918457" cy="338554"/>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3" name="矩形 52">
                <a:extLst>
                  <a:ext uri="{FF2B5EF4-FFF2-40B4-BE49-F238E27FC236}">
                    <a16:creationId xmlns:a16="http://schemas.microsoft.com/office/drawing/2014/main" id="{6C6621FB-B132-43AE-8CDB-204900CC755F}"/>
                  </a:ext>
                </a:extLst>
              </p:cNvPr>
              <p:cNvSpPr/>
              <p:nvPr/>
            </p:nvSpPr>
            <p:spPr>
              <a:xfrm>
                <a:off x="5600700" y="4142436"/>
                <a:ext cx="918457" cy="3385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sz="1600" b="1" i="1" smtClean="0">
                              <a:solidFill>
                                <a:schemeClr val="tx1"/>
                              </a:solidFill>
                              <a:latin typeface="Cambria Math" panose="02040503050406030204" pitchFamily="18" charset="0"/>
                            </a:rPr>
                          </m:ctrlPr>
                        </m:sSubPr>
                        <m:e>
                          <m:r>
                            <a:rPr lang="en-US" altLang="zh-CN" sz="1600" b="1" i="1" smtClean="0">
                              <a:solidFill>
                                <a:schemeClr val="tx1"/>
                              </a:solidFill>
                              <a:latin typeface="Cambria Math" panose="02040503050406030204" pitchFamily="18" charset="0"/>
                            </a:rPr>
                            <m:t>𝒔</m:t>
                          </m:r>
                        </m:e>
                        <m:sub>
                          <m:r>
                            <a:rPr lang="en-US" altLang="zh-CN" sz="1600" b="1" i="1" smtClean="0">
                              <a:solidFill>
                                <a:schemeClr val="tx1"/>
                              </a:solidFill>
                              <a:latin typeface="Cambria Math" panose="02040503050406030204" pitchFamily="18" charset="0"/>
                            </a:rPr>
                            <m:t>𝟐</m:t>
                          </m:r>
                        </m:sub>
                      </m:sSub>
                      <m:r>
                        <a:rPr lang="en-US" altLang="zh-CN" sz="1600" b="1" i="1" smtClean="0">
                          <a:solidFill>
                            <a:schemeClr val="tx1"/>
                          </a:solidFill>
                          <a:latin typeface="Cambria Math" panose="02040503050406030204" pitchFamily="18" charset="0"/>
                        </a:rPr>
                        <m:t>→</m:t>
                      </m:r>
                      <m:sSub>
                        <m:sSubPr>
                          <m:ctrlPr>
                            <a:rPr lang="en-US" altLang="zh-CN" sz="1600" b="1"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𝒔</m:t>
                          </m:r>
                        </m:e>
                        <m:sub>
                          <m:r>
                            <a:rPr lang="en-US" altLang="zh-CN" sz="1600" b="1" i="1" smtClean="0">
                              <a:solidFill>
                                <a:schemeClr val="tx1"/>
                              </a:solidFill>
                              <a:latin typeface="Cambria Math" panose="02040503050406030204" pitchFamily="18" charset="0"/>
                            </a:rPr>
                            <m:t>𝟏</m:t>
                          </m:r>
                        </m:sub>
                      </m:sSub>
                    </m:oMath>
                  </m:oMathPara>
                </a14:m>
                <a:endParaRPr lang="zh-CN" altLang="en-US" sz="1600" b="1">
                  <a:solidFill>
                    <a:schemeClr val="tx1"/>
                  </a:solidFill>
                </a:endParaRPr>
              </a:p>
            </p:txBody>
          </p:sp>
        </mc:Choice>
        <mc:Fallback xmlns="">
          <p:sp>
            <p:nvSpPr>
              <p:cNvPr id="53" name="矩形 52">
                <a:extLst>
                  <a:ext uri="{FF2B5EF4-FFF2-40B4-BE49-F238E27FC236}">
                    <a16:creationId xmlns:a16="http://schemas.microsoft.com/office/drawing/2014/main" id="{6C6621FB-B132-43AE-8CDB-204900CC755F}"/>
                  </a:ext>
                </a:extLst>
              </p:cNvPr>
              <p:cNvSpPr>
                <a:spLocks noRot="1" noChangeAspect="1" noMove="1" noResize="1" noEditPoints="1" noAdjustHandles="1" noChangeArrowheads="1" noChangeShapeType="1" noTextEdit="1"/>
              </p:cNvSpPr>
              <p:nvPr/>
            </p:nvSpPr>
            <p:spPr>
              <a:xfrm>
                <a:off x="5600700" y="4142436"/>
                <a:ext cx="918457" cy="338554"/>
              </a:xfrm>
              <a:prstGeom prst="rect">
                <a:avLst/>
              </a:prstGeom>
              <a:blipFill>
                <a:blip r:embed="rId10"/>
                <a:stretch>
                  <a:fillRect/>
                </a:stretch>
              </a:blipFill>
            </p:spPr>
            <p:txBody>
              <a:bodyPr/>
              <a:lstStyle/>
              <a:p>
                <a:r>
                  <a:rPr lang="zh-CN" altLang="en-US">
                    <a:noFill/>
                  </a:rPr>
                  <a:t> </a:t>
                </a:r>
              </a:p>
            </p:txBody>
          </p:sp>
        </mc:Fallback>
      </mc:AlternateContent>
      <p:sp>
        <p:nvSpPr>
          <p:cNvPr id="54" name="文本框 53">
            <a:extLst>
              <a:ext uri="{FF2B5EF4-FFF2-40B4-BE49-F238E27FC236}">
                <a16:creationId xmlns:a16="http://schemas.microsoft.com/office/drawing/2014/main" id="{F54FEDC8-C97F-4F34-A9C8-DC14D9B55168}"/>
              </a:ext>
            </a:extLst>
          </p:cNvPr>
          <p:cNvSpPr txBox="1"/>
          <p:nvPr/>
        </p:nvSpPr>
        <p:spPr>
          <a:xfrm>
            <a:off x="2590800" y="2752194"/>
            <a:ext cx="2914690" cy="738664"/>
          </a:xfrm>
          <a:prstGeom prst="rect">
            <a:avLst/>
          </a:prstGeom>
          <a:noFill/>
        </p:spPr>
        <p:txBody>
          <a:bodyPr wrap="square" rtlCol="0">
            <a:spAutoFit/>
          </a:bodyPr>
          <a:lstStyle/>
          <a:p>
            <a:pPr algn="ctr"/>
            <a:r>
              <a:rPr lang="zh-CN" altLang="en-US" sz="1400"/>
              <a:t>在能量强度随方位变化比较平缓时</a:t>
            </a:r>
            <a:endParaRPr lang="en-US" altLang="zh-CN" sz="1400"/>
          </a:p>
          <a:p>
            <a:pPr algn="ctr"/>
            <a:r>
              <a:rPr lang="zh-CN" altLang="en-US" sz="1400" b="1">
                <a:solidFill>
                  <a:srgbClr val="FF0000"/>
                </a:solidFill>
              </a:rPr>
              <a:t>稳相区内</a:t>
            </a:r>
            <a:r>
              <a:rPr lang="zh-CN" altLang="en-US" sz="1400"/>
              <a:t>的源被突出</a:t>
            </a:r>
            <a:endParaRPr lang="en-US" altLang="zh-CN" sz="1400"/>
          </a:p>
          <a:p>
            <a:pPr algn="ctr"/>
            <a:r>
              <a:rPr lang="zh-CN" altLang="en-US" sz="1400" b="1">
                <a:solidFill>
                  <a:srgbClr val="FF0000"/>
                </a:solidFill>
              </a:rPr>
              <a:t>稳相区外</a:t>
            </a:r>
            <a:r>
              <a:rPr lang="zh-CN" altLang="en-US" sz="1400"/>
              <a:t>的源被消去</a:t>
            </a:r>
          </a:p>
        </p:txBody>
      </p:sp>
      <p:grpSp>
        <p:nvGrpSpPr>
          <p:cNvPr id="96" name="组合 95">
            <a:extLst>
              <a:ext uri="{FF2B5EF4-FFF2-40B4-BE49-F238E27FC236}">
                <a16:creationId xmlns:a16="http://schemas.microsoft.com/office/drawing/2014/main" id="{02F83009-D369-4D97-AB4D-E9E3E21D524D}"/>
              </a:ext>
            </a:extLst>
          </p:cNvPr>
          <p:cNvGrpSpPr/>
          <p:nvPr/>
        </p:nvGrpSpPr>
        <p:grpSpPr>
          <a:xfrm>
            <a:off x="163050" y="1482068"/>
            <a:ext cx="2383909" cy="717523"/>
            <a:chOff x="152400" y="1250199"/>
            <a:chExt cx="2383909" cy="717523"/>
          </a:xfrm>
        </p:grpSpPr>
        <p:cxnSp>
          <p:nvCxnSpPr>
            <p:cNvPr id="58" name="直接连接符 57">
              <a:extLst>
                <a:ext uri="{FF2B5EF4-FFF2-40B4-BE49-F238E27FC236}">
                  <a16:creationId xmlns:a16="http://schemas.microsoft.com/office/drawing/2014/main" id="{FE30A748-0B7C-4F5F-9BA1-44273C1F0564}"/>
                </a:ext>
              </a:extLst>
            </p:cNvPr>
            <p:cNvCxnSpPr>
              <a:cxnSpLocks/>
            </p:cNvCxnSpPr>
            <p:nvPr/>
          </p:nvCxnSpPr>
          <p:spPr>
            <a:xfrm flipV="1">
              <a:off x="244441" y="1407087"/>
              <a:ext cx="2291868" cy="18942"/>
            </a:xfrm>
            <a:prstGeom prst="line">
              <a:avLst/>
            </a:prstGeom>
          </p:spPr>
          <p:style>
            <a:lnRef idx="1">
              <a:schemeClr val="accent1"/>
            </a:lnRef>
            <a:fillRef idx="0">
              <a:schemeClr val="accent1"/>
            </a:fillRef>
            <a:effectRef idx="0">
              <a:schemeClr val="accent1"/>
            </a:effectRef>
            <a:fontRef idx="minor">
              <a:schemeClr val="tx1"/>
            </a:fontRef>
          </p:style>
        </p:cxnSp>
        <p:cxnSp>
          <p:nvCxnSpPr>
            <p:cNvPr id="59" name="直接连接符 58">
              <a:extLst>
                <a:ext uri="{FF2B5EF4-FFF2-40B4-BE49-F238E27FC236}">
                  <a16:creationId xmlns:a16="http://schemas.microsoft.com/office/drawing/2014/main" id="{9F43FF64-96E1-4E66-A9EF-DA072DFE1AE4}"/>
                </a:ext>
              </a:extLst>
            </p:cNvPr>
            <p:cNvCxnSpPr>
              <a:cxnSpLocks/>
            </p:cNvCxnSpPr>
            <p:nvPr/>
          </p:nvCxnSpPr>
          <p:spPr>
            <a:xfrm flipV="1">
              <a:off x="393212" y="1942070"/>
              <a:ext cx="2133600" cy="13122"/>
            </a:xfrm>
            <a:prstGeom prst="line">
              <a:avLst/>
            </a:prstGeom>
          </p:spPr>
          <p:style>
            <a:lnRef idx="1">
              <a:schemeClr val="accent1"/>
            </a:lnRef>
            <a:fillRef idx="0">
              <a:schemeClr val="accent1"/>
            </a:fillRef>
            <a:effectRef idx="0">
              <a:schemeClr val="accent1"/>
            </a:effectRef>
            <a:fontRef idx="minor">
              <a:schemeClr val="tx1"/>
            </a:fontRef>
          </p:style>
        </p:cxnSp>
        <p:sp>
          <p:nvSpPr>
            <p:cNvPr id="60" name="爆炸形: 8 pt  59">
              <a:extLst>
                <a:ext uri="{FF2B5EF4-FFF2-40B4-BE49-F238E27FC236}">
                  <a16:creationId xmlns:a16="http://schemas.microsoft.com/office/drawing/2014/main" id="{89DE4175-C18E-45F0-8254-2EAA8593669F}"/>
                </a:ext>
              </a:extLst>
            </p:cNvPr>
            <p:cNvSpPr/>
            <p:nvPr/>
          </p:nvSpPr>
          <p:spPr>
            <a:xfrm>
              <a:off x="891359" y="1267590"/>
              <a:ext cx="152400" cy="183839"/>
            </a:xfrm>
            <a:prstGeom prst="irregularSeal1">
              <a:avLst/>
            </a:prstGeom>
            <a:solidFill>
              <a:srgbClr val="FFC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等腰三角形 60">
              <a:extLst>
                <a:ext uri="{FF2B5EF4-FFF2-40B4-BE49-F238E27FC236}">
                  <a16:creationId xmlns:a16="http://schemas.microsoft.com/office/drawing/2014/main" id="{80923AAF-2974-4C33-BBDF-575312D262E4}"/>
                </a:ext>
              </a:extLst>
            </p:cNvPr>
            <p:cNvSpPr/>
            <p:nvPr/>
          </p:nvSpPr>
          <p:spPr>
            <a:xfrm>
              <a:off x="1578848" y="1250199"/>
              <a:ext cx="152400" cy="152387"/>
            </a:xfrm>
            <a:prstGeom prst="triangl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等腰三角形 63">
              <a:extLst>
                <a:ext uri="{FF2B5EF4-FFF2-40B4-BE49-F238E27FC236}">
                  <a16:creationId xmlns:a16="http://schemas.microsoft.com/office/drawing/2014/main" id="{9ED86761-8F0C-411F-B50C-2799789AD3D3}"/>
                </a:ext>
              </a:extLst>
            </p:cNvPr>
            <p:cNvSpPr/>
            <p:nvPr/>
          </p:nvSpPr>
          <p:spPr>
            <a:xfrm>
              <a:off x="2374412" y="1250440"/>
              <a:ext cx="152400" cy="152387"/>
            </a:xfrm>
            <a:prstGeom prst="triangle">
              <a:avLst/>
            </a:prstGeom>
            <a:solidFill>
              <a:srgbClr val="95D45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6" name="直接箭头连接符 65">
              <a:extLst>
                <a:ext uri="{FF2B5EF4-FFF2-40B4-BE49-F238E27FC236}">
                  <a16:creationId xmlns:a16="http://schemas.microsoft.com/office/drawing/2014/main" id="{D7AB38E9-A97B-48E3-A02E-C05CA409FD74}"/>
                </a:ext>
              </a:extLst>
            </p:cNvPr>
            <p:cNvCxnSpPr>
              <a:cxnSpLocks/>
            </p:cNvCxnSpPr>
            <p:nvPr/>
          </p:nvCxnSpPr>
          <p:spPr>
            <a:xfrm>
              <a:off x="977412" y="1451429"/>
              <a:ext cx="350632" cy="50376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直接箭头连接符 66">
              <a:extLst>
                <a:ext uri="{FF2B5EF4-FFF2-40B4-BE49-F238E27FC236}">
                  <a16:creationId xmlns:a16="http://schemas.microsoft.com/office/drawing/2014/main" id="{4FD7F921-56B7-4DAC-984D-29EDDFD1AB95}"/>
                </a:ext>
              </a:extLst>
            </p:cNvPr>
            <p:cNvCxnSpPr>
              <a:cxnSpLocks/>
              <a:endCxn id="61" idx="3"/>
            </p:cNvCxnSpPr>
            <p:nvPr/>
          </p:nvCxnSpPr>
          <p:spPr>
            <a:xfrm flipV="1">
              <a:off x="1316712" y="1402586"/>
              <a:ext cx="338336" cy="5394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0" name="直接箭头连接符 69">
              <a:extLst>
                <a:ext uri="{FF2B5EF4-FFF2-40B4-BE49-F238E27FC236}">
                  <a16:creationId xmlns:a16="http://schemas.microsoft.com/office/drawing/2014/main" id="{FF668D1F-F1FD-4D1E-BA04-730E3AF39655}"/>
                </a:ext>
              </a:extLst>
            </p:cNvPr>
            <p:cNvCxnSpPr>
              <a:cxnSpLocks/>
              <a:stCxn id="61" idx="3"/>
            </p:cNvCxnSpPr>
            <p:nvPr/>
          </p:nvCxnSpPr>
          <p:spPr>
            <a:xfrm>
              <a:off x="1655048" y="1402586"/>
              <a:ext cx="433363" cy="5615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4" name="直接箭头连接符 73">
              <a:extLst>
                <a:ext uri="{FF2B5EF4-FFF2-40B4-BE49-F238E27FC236}">
                  <a16:creationId xmlns:a16="http://schemas.microsoft.com/office/drawing/2014/main" id="{445C2384-FA72-4966-9E11-C9102787E785}"/>
                </a:ext>
              </a:extLst>
            </p:cNvPr>
            <p:cNvCxnSpPr>
              <a:cxnSpLocks/>
              <a:endCxn id="64" idx="3"/>
            </p:cNvCxnSpPr>
            <p:nvPr/>
          </p:nvCxnSpPr>
          <p:spPr>
            <a:xfrm flipV="1">
              <a:off x="2084217" y="1402827"/>
              <a:ext cx="366395" cy="4956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3" name="直接箭头连接符 92">
              <a:extLst>
                <a:ext uri="{FF2B5EF4-FFF2-40B4-BE49-F238E27FC236}">
                  <a16:creationId xmlns:a16="http://schemas.microsoft.com/office/drawing/2014/main" id="{86B4E968-411D-40A5-AEA8-ADEB0A19727D}"/>
                </a:ext>
              </a:extLst>
            </p:cNvPr>
            <p:cNvCxnSpPr>
              <a:cxnSpLocks/>
            </p:cNvCxnSpPr>
            <p:nvPr/>
          </p:nvCxnSpPr>
          <p:spPr>
            <a:xfrm flipV="1">
              <a:off x="605088" y="1426138"/>
              <a:ext cx="338336" cy="5394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4" name="爆炸形: 8 pt  93">
              <a:extLst>
                <a:ext uri="{FF2B5EF4-FFF2-40B4-BE49-F238E27FC236}">
                  <a16:creationId xmlns:a16="http://schemas.microsoft.com/office/drawing/2014/main" id="{E1E53F04-E52E-4A3A-974A-8DEDD11EDFEC}"/>
                </a:ext>
              </a:extLst>
            </p:cNvPr>
            <p:cNvSpPr/>
            <p:nvPr/>
          </p:nvSpPr>
          <p:spPr>
            <a:xfrm>
              <a:off x="152400" y="1267589"/>
              <a:ext cx="152400" cy="183839"/>
            </a:xfrm>
            <a:prstGeom prst="irregularSeal1">
              <a:avLst/>
            </a:prstGeom>
            <a:solidFill>
              <a:srgbClr val="FFC000"/>
            </a:solidFill>
            <a:ln w="127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5" name="直接箭头连接符 94">
              <a:extLst>
                <a:ext uri="{FF2B5EF4-FFF2-40B4-BE49-F238E27FC236}">
                  <a16:creationId xmlns:a16="http://schemas.microsoft.com/office/drawing/2014/main" id="{943A05C1-4ECE-412E-96F6-E6C053488C91}"/>
                </a:ext>
              </a:extLst>
            </p:cNvPr>
            <p:cNvCxnSpPr>
              <a:cxnSpLocks/>
            </p:cNvCxnSpPr>
            <p:nvPr/>
          </p:nvCxnSpPr>
          <p:spPr>
            <a:xfrm>
              <a:off x="183668" y="1406201"/>
              <a:ext cx="433363" cy="5615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
        <p:nvSpPr>
          <p:cNvPr id="97" name="文本框 96">
            <a:extLst>
              <a:ext uri="{FF2B5EF4-FFF2-40B4-BE49-F238E27FC236}">
                <a16:creationId xmlns:a16="http://schemas.microsoft.com/office/drawing/2014/main" id="{E1697E57-86CD-4CD1-A178-3763959C9FD5}"/>
              </a:ext>
            </a:extLst>
          </p:cNvPr>
          <p:cNvSpPr txBox="1"/>
          <p:nvPr/>
        </p:nvSpPr>
        <p:spPr>
          <a:xfrm>
            <a:off x="126136" y="1170380"/>
            <a:ext cx="1644118" cy="307777"/>
          </a:xfrm>
          <a:prstGeom prst="rect">
            <a:avLst/>
          </a:prstGeom>
          <a:noFill/>
        </p:spPr>
        <p:txBody>
          <a:bodyPr wrap="square" rtlCol="0">
            <a:spAutoFit/>
          </a:bodyPr>
          <a:lstStyle/>
          <a:p>
            <a:r>
              <a:rPr lang="zh-CN" altLang="en-US" sz="1400" b="1"/>
              <a:t>体波的情况（可能）</a:t>
            </a:r>
          </a:p>
        </p:txBody>
      </p:sp>
      <p:sp>
        <p:nvSpPr>
          <p:cNvPr id="98" name="文本框 97">
            <a:extLst>
              <a:ext uri="{FF2B5EF4-FFF2-40B4-BE49-F238E27FC236}">
                <a16:creationId xmlns:a16="http://schemas.microsoft.com/office/drawing/2014/main" id="{4E6B864B-7538-4732-9FA2-2BC060C9CD83}"/>
              </a:ext>
            </a:extLst>
          </p:cNvPr>
          <p:cNvSpPr txBox="1"/>
          <p:nvPr/>
        </p:nvSpPr>
        <p:spPr>
          <a:xfrm>
            <a:off x="265878" y="2277225"/>
            <a:ext cx="2324922" cy="461665"/>
          </a:xfrm>
          <a:prstGeom prst="rect">
            <a:avLst/>
          </a:prstGeom>
          <a:noFill/>
        </p:spPr>
        <p:txBody>
          <a:bodyPr wrap="square" rtlCol="0">
            <a:spAutoFit/>
          </a:bodyPr>
          <a:lstStyle/>
          <a:p>
            <a:r>
              <a:rPr lang="zh-CN" altLang="en-US" sz="1200"/>
              <a:t>从互相关中提取体波信号对于源分布和能量的要求苛刻很多</a:t>
            </a:r>
          </a:p>
        </p:txBody>
      </p:sp>
      <p:sp>
        <p:nvSpPr>
          <p:cNvPr id="99" name="矩形: 圆角 98">
            <a:extLst>
              <a:ext uri="{FF2B5EF4-FFF2-40B4-BE49-F238E27FC236}">
                <a16:creationId xmlns:a16="http://schemas.microsoft.com/office/drawing/2014/main" id="{FBBC2433-1D43-45E2-ABAC-110B845D618B}"/>
              </a:ext>
            </a:extLst>
          </p:cNvPr>
          <p:cNvSpPr/>
          <p:nvPr/>
        </p:nvSpPr>
        <p:spPr>
          <a:xfrm>
            <a:off x="76200" y="1170380"/>
            <a:ext cx="2591368" cy="1535768"/>
          </a:xfrm>
          <a:prstGeom prst="round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箭头: 下 99">
            <a:extLst>
              <a:ext uri="{FF2B5EF4-FFF2-40B4-BE49-F238E27FC236}">
                <a16:creationId xmlns:a16="http://schemas.microsoft.com/office/drawing/2014/main" id="{CC3A5FC9-4D75-4146-834F-90CA2B6EBF2C}"/>
              </a:ext>
            </a:extLst>
          </p:cNvPr>
          <p:cNvSpPr/>
          <p:nvPr/>
        </p:nvSpPr>
        <p:spPr>
          <a:xfrm>
            <a:off x="1244668" y="2765294"/>
            <a:ext cx="250804"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文本框 100">
            <a:extLst>
              <a:ext uri="{FF2B5EF4-FFF2-40B4-BE49-F238E27FC236}">
                <a16:creationId xmlns:a16="http://schemas.microsoft.com/office/drawing/2014/main" id="{2CB497E3-E7A9-4EEE-B26F-EA1B331831AF}"/>
              </a:ext>
            </a:extLst>
          </p:cNvPr>
          <p:cNvSpPr txBox="1"/>
          <p:nvPr/>
        </p:nvSpPr>
        <p:spPr>
          <a:xfrm>
            <a:off x="319216" y="2970740"/>
            <a:ext cx="2271584" cy="646331"/>
          </a:xfrm>
          <a:prstGeom prst="rect">
            <a:avLst/>
          </a:prstGeom>
          <a:noFill/>
        </p:spPr>
        <p:txBody>
          <a:bodyPr wrap="square" rtlCol="0">
            <a:spAutoFit/>
          </a:bodyPr>
          <a:lstStyle/>
          <a:p>
            <a:pPr algn="ctr"/>
            <a:r>
              <a:rPr lang="zh-CN" altLang="en-US" sz="1200"/>
              <a:t>一般用自相关（没有面波成分）</a:t>
            </a:r>
            <a:endParaRPr lang="en-US" altLang="zh-CN" sz="1200"/>
          </a:p>
          <a:p>
            <a:pPr algn="ctr"/>
            <a:r>
              <a:rPr lang="zh-CN" altLang="en-US" sz="1200"/>
              <a:t>多利用大地震的尾波</a:t>
            </a:r>
            <a:endParaRPr lang="en-US" altLang="zh-CN" sz="1200"/>
          </a:p>
          <a:p>
            <a:pPr algn="ctr"/>
            <a:r>
              <a:rPr lang="zh-CN" altLang="en-US" sz="1200"/>
              <a:t>采用空间叠加的方式进行突出</a:t>
            </a:r>
          </a:p>
        </p:txBody>
      </p:sp>
      <p:pic>
        <p:nvPicPr>
          <p:cNvPr id="102" name="图片 101">
            <a:extLst>
              <a:ext uri="{FF2B5EF4-FFF2-40B4-BE49-F238E27FC236}">
                <a16:creationId xmlns:a16="http://schemas.microsoft.com/office/drawing/2014/main" id="{389DAA0B-6F3D-48E8-8F9A-226CA41FFB56}"/>
              </a:ext>
            </a:extLst>
          </p:cNvPr>
          <p:cNvPicPr>
            <a:picLocks noChangeAspect="1"/>
          </p:cNvPicPr>
          <p:nvPr/>
        </p:nvPicPr>
        <p:blipFill rotWithShape="1">
          <a:blip r:embed="rId11"/>
          <a:srcRect t="3870"/>
          <a:stretch/>
        </p:blipFill>
        <p:spPr>
          <a:xfrm>
            <a:off x="702289" y="3559067"/>
            <a:ext cx="3517946" cy="1428763"/>
          </a:xfrm>
          <a:prstGeom prst="rect">
            <a:avLst/>
          </a:prstGeom>
        </p:spPr>
      </p:pic>
      <p:sp>
        <p:nvSpPr>
          <p:cNvPr id="103" name="矩形 102">
            <a:extLst>
              <a:ext uri="{FF2B5EF4-FFF2-40B4-BE49-F238E27FC236}">
                <a16:creationId xmlns:a16="http://schemas.microsoft.com/office/drawing/2014/main" id="{723A0F18-F720-4CAA-9C2E-0C99852D6CD2}"/>
              </a:ext>
            </a:extLst>
          </p:cNvPr>
          <p:cNvSpPr/>
          <p:nvPr/>
        </p:nvSpPr>
        <p:spPr>
          <a:xfrm>
            <a:off x="3497345" y="4794429"/>
            <a:ext cx="1636987" cy="261610"/>
          </a:xfrm>
          <a:prstGeom prst="rect">
            <a:avLst/>
          </a:prstGeom>
        </p:spPr>
        <p:txBody>
          <a:bodyPr wrap="none">
            <a:spAutoFit/>
          </a:bodyPr>
          <a:lstStyle/>
          <a:p>
            <a:r>
              <a:rPr lang="zh-CN" altLang="zh-CN" sz="1100" b="1">
                <a:latin typeface="Times New Roman" panose="02020603050405020304" pitchFamily="18" charset="0"/>
                <a:cs typeface="Times New Roman" panose="02020603050405020304" pitchFamily="18" charset="0"/>
              </a:rPr>
              <a:t>（引自</a:t>
            </a:r>
            <a:r>
              <a:rPr lang="en-US" altLang="zh-CN" sz="1100" b="1">
                <a:latin typeface="Times New Roman" panose="02020603050405020304" pitchFamily="18" charset="0"/>
              </a:rPr>
              <a:t>Lin et al., 2013</a:t>
            </a:r>
            <a:r>
              <a:rPr lang="zh-CN" altLang="zh-CN" sz="1100" b="1">
                <a:latin typeface="Times New Roman" panose="02020603050405020304" pitchFamily="18" charset="0"/>
                <a:cs typeface="Times New Roman" panose="02020603050405020304" pitchFamily="18" charset="0"/>
              </a:rPr>
              <a:t>）</a:t>
            </a:r>
            <a:endParaRPr lang="zh-CN" altLang="en-US" sz="1100"/>
          </a:p>
        </p:txBody>
      </p:sp>
      <p:sp>
        <p:nvSpPr>
          <p:cNvPr id="105" name="文本框 104">
            <a:extLst>
              <a:ext uri="{FF2B5EF4-FFF2-40B4-BE49-F238E27FC236}">
                <a16:creationId xmlns:a16="http://schemas.microsoft.com/office/drawing/2014/main" id="{4AA7B80A-84B9-4681-90B7-ACE820B6B774}"/>
              </a:ext>
            </a:extLst>
          </p:cNvPr>
          <p:cNvSpPr txBox="1"/>
          <p:nvPr/>
        </p:nvSpPr>
        <p:spPr>
          <a:xfrm>
            <a:off x="28187" y="4822319"/>
            <a:ext cx="3002790" cy="307777"/>
          </a:xfrm>
          <a:prstGeom prst="rect">
            <a:avLst/>
          </a:prstGeom>
          <a:noFill/>
        </p:spPr>
        <p:txBody>
          <a:bodyPr wrap="square" rtlCol="0">
            <a:spAutoFit/>
          </a:bodyPr>
          <a:lstStyle/>
          <a:p>
            <a:r>
              <a:rPr lang="zh-CN" altLang="en-US" sz="1400" b="1">
                <a:solidFill>
                  <a:srgbClr val="FF0000"/>
                </a:solidFill>
              </a:rPr>
              <a:t>代价是是什么？</a:t>
            </a:r>
            <a:r>
              <a:rPr lang="en-US" altLang="zh-CN" sz="1400" b="1">
                <a:solidFill>
                  <a:srgbClr val="FF0000"/>
                </a:solidFill>
              </a:rPr>
              <a:t>——</a:t>
            </a:r>
            <a:r>
              <a:rPr lang="zh-CN" altLang="en-US" sz="1400" b="1">
                <a:solidFill>
                  <a:srgbClr val="FF0000"/>
                </a:solidFill>
              </a:rPr>
              <a:t>失去空间分辨率</a:t>
            </a:r>
          </a:p>
        </p:txBody>
      </p:sp>
    </p:spTree>
    <p:extLst>
      <p:ext uri="{BB962C8B-B14F-4D97-AF65-F5344CB8AC3E}">
        <p14:creationId xmlns:p14="http://schemas.microsoft.com/office/powerpoint/2010/main" val="2437926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研究背景与意义</a:t>
            </a:r>
            <a:endParaRPr lang="zh-CN" altLang="en-US" sz="3200" b="1" dirty="0">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背景噪声成像的概念</a:t>
            </a:r>
            <a:endParaRPr lang="en-US" altLang="zh-CN">
              <a:solidFill>
                <a:srgbClr val="115740"/>
              </a:solidFill>
            </a:endParaRPr>
          </a:p>
        </p:txBody>
      </p:sp>
      <p:sp>
        <p:nvSpPr>
          <p:cNvPr id="48" name="文本框 47">
            <a:extLst>
              <a:ext uri="{FF2B5EF4-FFF2-40B4-BE49-F238E27FC236}">
                <a16:creationId xmlns:a16="http://schemas.microsoft.com/office/drawing/2014/main" id="{45141425-2651-4686-A628-8D65DD18B4B6}"/>
              </a:ext>
            </a:extLst>
          </p:cNvPr>
          <p:cNvSpPr txBox="1"/>
          <p:nvPr/>
        </p:nvSpPr>
        <p:spPr>
          <a:xfrm>
            <a:off x="762000" y="1504950"/>
            <a:ext cx="7696200" cy="2616101"/>
          </a:xfrm>
          <a:prstGeom prst="rect">
            <a:avLst/>
          </a:prstGeom>
          <a:noFill/>
        </p:spPr>
        <p:txBody>
          <a:bodyPr wrap="square" rtlCol="0">
            <a:spAutoFit/>
          </a:bodyPr>
          <a:lstStyle/>
          <a:p>
            <a:pPr algn="ctr"/>
            <a:r>
              <a:rPr lang="zh-CN" altLang="en-US" sz="3600" b="1">
                <a:solidFill>
                  <a:srgbClr val="115740"/>
                </a:solidFill>
              </a:rPr>
              <a:t>背景噪声层析成像</a:t>
            </a:r>
            <a:r>
              <a:rPr lang="en-US" altLang="zh-CN" sz="3600" b="1">
                <a:solidFill>
                  <a:srgbClr val="115740"/>
                </a:solidFill>
              </a:rPr>
              <a:t>:</a:t>
            </a:r>
          </a:p>
          <a:p>
            <a:pPr algn="ctr"/>
            <a:r>
              <a:rPr lang="zh-CN" altLang="en-US" sz="3200" b="1"/>
              <a:t>试图运用</a:t>
            </a:r>
            <a:r>
              <a:rPr lang="zh-CN" altLang="en-US" sz="3200" b="1">
                <a:solidFill>
                  <a:srgbClr val="FF0000"/>
                </a:solidFill>
              </a:rPr>
              <a:t>某些数学操作</a:t>
            </a:r>
            <a:endParaRPr lang="en-US" altLang="zh-CN" sz="3200" b="1">
              <a:solidFill>
                <a:srgbClr val="FF0000"/>
              </a:solidFill>
            </a:endParaRPr>
          </a:p>
          <a:p>
            <a:pPr algn="ctr"/>
            <a:r>
              <a:rPr lang="zh-CN" altLang="en-US" sz="3200" b="1"/>
              <a:t>（互相关、时间叠加、空间叠加等）</a:t>
            </a:r>
            <a:endParaRPr lang="en-US" altLang="zh-CN" sz="3200" b="1"/>
          </a:p>
          <a:p>
            <a:pPr algn="ctr"/>
            <a:r>
              <a:rPr lang="zh-CN" altLang="en-US" sz="3200" b="1">
                <a:solidFill>
                  <a:srgbClr val="FF0000"/>
                </a:solidFill>
              </a:rPr>
              <a:t>突出</a:t>
            </a:r>
            <a:r>
              <a:rPr lang="zh-CN" altLang="en-US" sz="3200" b="1"/>
              <a:t>潜在的</a:t>
            </a:r>
            <a:r>
              <a:rPr lang="zh-CN" altLang="en-US" sz="3200" b="1">
                <a:solidFill>
                  <a:srgbClr val="FF0000"/>
                </a:solidFill>
              </a:rPr>
              <a:t>目标信号</a:t>
            </a:r>
            <a:r>
              <a:rPr lang="zh-CN" altLang="en-US" sz="3200" b="1"/>
              <a:t>（相似的）</a:t>
            </a:r>
            <a:endParaRPr lang="en-US" altLang="zh-CN" sz="3200" b="1"/>
          </a:p>
          <a:p>
            <a:pPr algn="ctr"/>
            <a:r>
              <a:rPr lang="zh-CN" altLang="en-US" sz="3200" b="1"/>
              <a:t>而</a:t>
            </a:r>
            <a:r>
              <a:rPr lang="zh-CN" altLang="en-US" sz="3200" b="1">
                <a:solidFill>
                  <a:srgbClr val="FF0000"/>
                </a:solidFill>
              </a:rPr>
              <a:t>消去干扰信号</a:t>
            </a:r>
          </a:p>
        </p:txBody>
      </p:sp>
      <p:sp>
        <p:nvSpPr>
          <p:cNvPr id="49" name="灯片编号占位符 3">
            <a:extLst>
              <a:ext uri="{FF2B5EF4-FFF2-40B4-BE49-F238E27FC236}">
                <a16:creationId xmlns:a16="http://schemas.microsoft.com/office/drawing/2014/main" id="{26968123-05CF-4F78-8C2C-0A1C3C816DB6}"/>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7</a:t>
            </a:fld>
            <a:endParaRPr lang="en-US"/>
          </a:p>
        </p:txBody>
      </p:sp>
    </p:spTree>
    <p:extLst>
      <p:ext uri="{BB962C8B-B14F-4D97-AF65-F5344CB8AC3E}">
        <p14:creationId xmlns:p14="http://schemas.microsoft.com/office/powerpoint/2010/main" val="28998019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研究背景与意义</a:t>
            </a:r>
            <a:endParaRPr lang="zh-CN" altLang="en-US" sz="3200" b="1" dirty="0">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背景噪声成像的分类</a:t>
            </a:r>
            <a:endParaRPr lang="en-US" altLang="zh-CN">
              <a:solidFill>
                <a:srgbClr val="115740"/>
              </a:solidFill>
            </a:endParaRPr>
          </a:p>
        </p:txBody>
      </p:sp>
      <p:pic>
        <p:nvPicPr>
          <p:cNvPr id="2050" name="Picture 2" descr="A typical seismic signal during an earthquake [12] | Download ...">
            <a:extLst>
              <a:ext uri="{FF2B5EF4-FFF2-40B4-BE49-F238E27FC236}">
                <a16:creationId xmlns:a16="http://schemas.microsoft.com/office/drawing/2014/main" id="{3A8DD95E-8AFA-46B8-B5E0-762277F15C9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877"/>
          <a:stretch/>
        </p:blipFill>
        <p:spPr bwMode="auto">
          <a:xfrm>
            <a:off x="2209800" y="626679"/>
            <a:ext cx="5334000" cy="1721008"/>
          </a:xfrm>
          <a:prstGeom prst="rect">
            <a:avLst/>
          </a:prstGeom>
          <a:noFill/>
          <a:extLst>
            <a:ext uri="{909E8E84-426E-40DD-AFC4-6F175D3DCCD1}">
              <a14:hiddenFill xmlns:a14="http://schemas.microsoft.com/office/drawing/2010/main">
                <a:solidFill>
                  <a:srgbClr val="FFFFFF"/>
                </a:solidFill>
              </a14:hiddenFill>
            </a:ext>
          </a:extLst>
        </p:spPr>
      </p:pic>
      <p:sp>
        <p:nvSpPr>
          <p:cNvPr id="5" name="任意多边形: 形状 4">
            <a:extLst>
              <a:ext uri="{FF2B5EF4-FFF2-40B4-BE49-F238E27FC236}">
                <a16:creationId xmlns:a16="http://schemas.microsoft.com/office/drawing/2014/main" id="{62612CE9-0C27-46CB-8CDD-4EC8C341C7BD}"/>
              </a:ext>
            </a:extLst>
          </p:cNvPr>
          <p:cNvSpPr/>
          <p:nvPr/>
        </p:nvSpPr>
        <p:spPr>
          <a:xfrm>
            <a:off x="7304314" y="1541078"/>
            <a:ext cx="1750491" cy="211941"/>
          </a:xfrm>
          <a:custGeom>
            <a:avLst/>
            <a:gdLst>
              <a:gd name="connsiteX0" fmla="*/ 0 w 1739605"/>
              <a:gd name="connsiteY0" fmla="*/ 112485 h 211941"/>
              <a:gd name="connsiteX1" fmla="*/ 87085 w 1739605"/>
              <a:gd name="connsiteY1" fmla="*/ 105228 h 211941"/>
              <a:gd name="connsiteX2" fmla="*/ 90714 w 1739605"/>
              <a:gd name="connsiteY2" fmla="*/ 94342 h 211941"/>
              <a:gd name="connsiteX3" fmla="*/ 94343 w 1739605"/>
              <a:gd name="connsiteY3" fmla="*/ 112485 h 211941"/>
              <a:gd name="connsiteX4" fmla="*/ 105228 w 1739605"/>
              <a:gd name="connsiteY4" fmla="*/ 134257 h 211941"/>
              <a:gd name="connsiteX5" fmla="*/ 112485 w 1739605"/>
              <a:gd name="connsiteY5" fmla="*/ 90714 h 211941"/>
              <a:gd name="connsiteX6" fmla="*/ 116114 w 1739605"/>
              <a:gd name="connsiteY6" fmla="*/ 79828 h 211941"/>
              <a:gd name="connsiteX7" fmla="*/ 127000 w 1739605"/>
              <a:gd name="connsiteY7" fmla="*/ 72571 h 211941"/>
              <a:gd name="connsiteX8" fmla="*/ 137885 w 1739605"/>
              <a:gd name="connsiteY8" fmla="*/ 87085 h 211941"/>
              <a:gd name="connsiteX9" fmla="*/ 145143 w 1739605"/>
              <a:gd name="connsiteY9" fmla="*/ 94342 h 211941"/>
              <a:gd name="connsiteX10" fmla="*/ 152400 w 1739605"/>
              <a:gd name="connsiteY10" fmla="*/ 127000 h 211941"/>
              <a:gd name="connsiteX11" fmla="*/ 156028 w 1739605"/>
              <a:gd name="connsiteY11" fmla="*/ 87085 h 211941"/>
              <a:gd name="connsiteX12" fmla="*/ 166914 w 1739605"/>
              <a:gd name="connsiteY12" fmla="*/ 90714 h 211941"/>
              <a:gd name="connsiteX13" fmla="*/ 174171 w 1739605"/>
              <a:gd name="connsiteY13" fmla="*/ 105228 h 211941"/>
              <a:gd name="connsiteX14" fmla="*/ 199571 w 1739605"/>
              <a:gd name="connsiteY14" fmla="*/ 97971 h 211941"/>
              <a:gd name="connsiteX15" fmla="*/ 203200 w 1739605"/>
              <a:gd name="connsiteY15" fmla="*/ 108857 h 211941"/>
              <a:gd name="connsiteX16" fmla="*/ 221343 w 1739605"/>
              <a:gd name="connsiteY16" fmla="*/ 127000 h 211941"/>
              <a:gd name="connsiteX17" fmla="*/ 232228 w 1739605"/>
              <a:gd name="connsiteY17" fmla="*/ 123371 h 211941"/>
              <a:gd name="connsiteX18" fmla="*/ 235857 w 1739605"/>
              <a:gd name="connsiteY18" fmla="*/ 141514 h 211941"/>
              <a:gd name="connsiteX19" fmla="*/ 239485 w 1739605"/>
              <a:gd name="connsiteY19" fmla="*/ 112485 h 211941"/>
              <a:gd name="connsiteX20" fmla="*/ 254000 w 1739605"/>
              <a:gd name="connsiteY20" fmla="*/ 127000 h 211941"/>
              <a:gd name="connsiteX21" fmla="*/ 264885 w 1739605"/>
              <a:gd name="connsiteY21" fmla="*/ 141514 h 211941"/>
              <a:gd name="connsiteX22" fmla="*/ 272143 w 1739605"/>
              <a:gd name="connsiteY22" fmla="*/ 152400 h 211941"/>
              <a:gd name="connsiteX23" fmla="*/ 283028 w 1739605"/>
              <a:gd name="connsiteY23" fmla="*/ 163285 h 211941"/>
              <a:gd name="connsiteX24" fmla="*/ 290285 w 1739605"/>
              <a:gd name="connsiteY24" fmla="*/ 181428 h 211941"/>
              <a:gd name="connsiteX25" fmla="*/ 293914 w 1739605"/>
              <a:gd name="connsiteY25" fmla="*/ 163285 h 211941"/>
              <a:gd name="connsiteX26" fmla="*/ 304800 w 1739605"/>
              <a:gd name="connsiteY26" fmla="*/ 116114 h 211941"/>
              <a:gd name="connsiteX27" fmla="*/ 308428 w 1739605"/>
              <a:gd name="connsiteY27" fmla="*/ 94342 h 211941"/>
              <a:gd name="connsiteX28" fmla="*/ 319314 w 1739605"/>
              <a:gd name="connsiteY28" fmla="*/ 87085 h 211941"/>
              <a:gd name="connsiteX29" fmla="*/ 326571 w 1739605"/>
              <a:gd name="connsiteY29" fmla="*/ 101600 h 211941"/>
              <a:gd name="connsiteX30" fmla="*/ 330200 w 1739605"/>
              <a:gd name="connsiteY30" fmla="*/ 116114 h 211941"/>
              <a:gd name="connsiteX31" fmla="*/ 337457 w 1739605"/>
              <a:gd name="connsiteY31" fmla="*/ 127000 h 211941"/>
              <a:gd name="connsiteX32" fmla="*/ 344714 w 1739605"/>
              <a:gd name="connsiteY32" fmla="*/ 39914 h 211941"/>
              <a:gd name="connsiteX33" fmla="*/ 351971 w 1739605"/>
              <a:gd name="connsiteY33" fmla="*/ 50800 h 211941"/>
              <a:gd name="connsiteX34" fmla="*/ 362857 w 1739605"/>
              <a:gd name="connsiteY34" fmla="*/ 76200 h 211941"/>
              <a:gd name="connsiteX35" fmla="*/ 381000 w 1739605"/>
              <a:gd name="connsiteY35" fmla="*/ 116114 h 211941"/>
              <a:gd name="connsiteX36" fmla="*/ 384628 w 1739605"/>
              <a:gd name="connsiteY36" fmla="*/ 130628 h 211941"/>
              <a:gd name="connsiteX37" fmla="*/ 388257 w 1739605"/>
              <a:gd name="connsiteY37" fmla="*/ 141514 h 211941"/>
              <a:gd name="connsiteX38" fmla="*/ 399143 w 1739605"/>
              <a:gd name="connsiteY38" fmla="*/ 76200 h 211941"/>
              <a:gd name="connsiteX39" fmla="*/ 413657 w 1739605"/>
              <a:gd name="connsiteY39" fmla="*/ 97971 h 211941"/>
              <a:gd name="connsiteX40" fmla="*/ 417285 w 1739605"/>
              <a:gd name="connsiteY40" fmla="*/ 123371 h 211941"/>
              <a:gd name="connsiteX41" fmla="*/ 431800 w 1739605"/>
              <a:gd name="connsiteY41" fmla="*/ 141514 h 211941"/>
              <a:gd name="connsiteX42" fmla="*/ 435428 w 1739605"/>
              <a:gd name="connsiteY42" fmla="*/ 152400 h 211941"/>
              <a:gd name="connsiteX43" fmla="*/ 439057 w 1739605"/>
              <a:gd name="connsiteY43" fmla="*/ 54428 h 211941"/>
              <a:gd name="connsiteX44" fmla="*/ 446314 w 1739605"/>
              <a:gd name="connsiteY44" fmla="*/ 65314 h 211941"/>
              <a:gd name="connsiteX45" fmla="*/ 457200 w 1739605"/>
              <a:gd name="connsiteY45" fmla="*/ 87085 h 211941"/>
              <a:gd name="connsiteX46" fmla="*/ 460828 w 1739605"/>
              <a:gd name="connsiteY46" fmla="*/ 105228 h 211941"/>
              <a:gd name="connsiteX47" fmla="*/ 471714 w 1739605"/>
              <a:gd name="connsiteY47" fmla="*/ 119742 h 211941"/>
              <a:gd name="connsiteX48" fmla="*/ 489857 w 1739605"/>
              <a:gd name="connsiteY48" fmla="*/ 163285 h 211941"/>
              <a:gd name="connsiteX49" fmla="*/ 493485 w 1739605"/>
              <a:gd name="connsiteY49" fmla="*/ 94342 h 211941"/>
              <a:gd name="connsiteX50" fmla="*/ 497114 w 1739605"/>
              <a:gd name="connsiteY50" fmla="*/ 79828 h 211941"/>
              <a:gd name="connsiteX51" fmla="*/ 511628 w 1739605"/>
              <a:gd name="connsiteY51" fmla="*/ 83457 h 211941"/>
              <a:gd name="connsiteX52" fmla="*/ 540657 w 1739605"/>
              <a:gd name="connsiteY52" fmla="*/ 127000 h 211941"/>
              <a:gd name="connsiteX53" fmla="*/ 562428 w 1739605"/>
              <a:gd name="connsiteY53" fmla="*/ 156028 h 211941"/>
              <a:gd name="connsiteX54" fmla="*/ 576943 w 1739605"/>
              <a:gd name="connsiteY54" fmla="*/ 188685 h 211941"/>
              <a:gd name="connsiteX55" fmla="*/ 580571 w 1739605"/>
              <a:gd name="connsiteY55" fmla="*/ 177800 h 211941"/>
              <a:gd name="connsiteX56" fmla="*/ 584200 w 1739605"/>
              <a:gd name="connsiteY56" fmla="*/ 108857 h 211941"/>
              <a:gd name="connsiteX57" fmla="*/ 598714 w 1739605"/>
              <a:gd name="connsiteY57" fmla="*/ 112485 h 211941"/>
              <a:gd name="connsiteX58" fmla="*/ 605971 w 1739605"/>
              <a:gd name="connsiteY58" fmla="*/ 123371 h 211941"/>
              <a:gd name="connsiteX59" fmla="*/ 620485 w 1739605"/>
              <a:gd name="connsiteY59" fmla="*/ 148771 h 211941"/>
              <a:gd name="connsiteX60" fmla="*/ 631371 w 1739605"/>
              <a:gd name="connsiteY60" fmla="*/ 163285 h 211941"/>
              <a:gd name="connsiteX61" fmla="*/ 638628 w 1739605"/>
              <a:gd name="connsiteY61" fmla="*/ 181428 h 211941"/>
              <a:gd name="connsiteX62" fmla="*/ 645885 w 1739605"/>
              <a:gd name="connsiteY62" fmla="*/ 90714 h 211941"/>
              <a:gd name="connsiteX63" fmla="*/ 649514 w 1739605"/>
              <a:gd name="connsiteY63" fmla="*/ 76200 h 211941"/>
              <a:gd name="connsiteX64" fmla="*/ 660400 w 1739605"/>
              <a:gd name="connsiteY64" fmla="*/ 87085 h 211941"/>
              <a:gd name="connsiteX65" fmla="*/ 667657 w 1739605"/>
              <a:gd name="connsiteY65" fmla="*/ 105228 h 211941"/>
              <a:gd name="connsiteX66" fmla="*/ 674914 w 1739605"/>
              <a:gd name="connsiteY66" fmla="*/ 119742 h 211941"/>
              <a:gd name="connsiteX67" fmla="*/ 685800 w 1739605"/>
              <a:gd name="connsiteY67" fmla="*/ 145142 h 211941"/>
              <a:gd name="connsiteX68" fmla="*/ 689428 w 1739605"/>
              <a:gd name="connsiteY68" fmla="*/ 68942 h 211941"/>
              <a:gd name="connsiteX69" fmla="*/ 693057 w 1739605"/>
              <a:gd name="connsiteY69" fmla="*/ 79828 h 211941"/>
              <a:gd name="connsiteX70" fmla="*/ 696685 w 1739605"/>
              <a:gd name="connsiteY70" fmla="*/ 94342 h 211941"/>
              <a:gd name="connsiteX71" fmla="*/ 718457 w 1739605"/>
              <a:gd name="connsiteY71" fmla="*/ 141514 h 211941"/>
              <a:gd name="connsiteX72" fmla="*/ 722085 w 1739605"/>
              <a:gd name="connsiteY72" fmla="*/ 123371 h 211941"/>
              <a:gd name="connsiteX73" fmla="*/ 725714 w 1739605"/>
              <a:gd name="connsiteY73" fmla="*/ 87085 h 211941"/>
              <a:gd name="connsiteX74" fmla="*/ 732971 w 1739605"/>
              <a:gd name="connsiteY74" fmla="*/ 58057 h 211941"/>
              <a:gd name="connsiteX75" fmla="*/ 743857 w 1739605"/>
              <a:gd name="connsiteY75" fmla="*/ 54428 h 211941"/>
              <a:gd name="connsiteX76" fmla="*/ 751114 w 1739605"/>
              <a:gd name="connsiteY76" fmla="*/ 68942 h 211941"/>
              <a:gd name="connsiteX77" fmla="*/ 758371 w 1739605"/>
              <a:gd name="connsiteY77" fmla="*/ 76200 h 211941"/>
              <a:gd name="connsiteX78" fmla="*/ 772885 w 1739605"/>
              <a:gd name="connsiteY78" fmla="*/ 112485 h 211941"/>
              <a:gd name="connsiteX79" fmla="*/ 783771 w 1739605"/>
              <a:gd name="connsiteY79" fmla="*/ 137885 h 211941"/>
              <a:gd name="connsiteX80" fmla="*/ 791028 w 1739605"/>
              <a:gd name="connsiteY80" fmla="*/ 79828 h 211941"/>
              <a:gd name="connsiteX81" fmla="*/ 794657 w 1739605"/>
              <a:gd name="connsiteY81" fmla="*/ 36285 h 211941"/>
              <a:gd name="connsiteX82" fmla="*/ 805543 w 1739605"/>
              <a:gd name="connsiteY82" fmla="*/ 0 h 211941"/>
              <a:gd name="connsiteX83" fmla="*/ 823685 w 1739605"/>
              <a:gd name="connsiteY83" fmla="*/ 32657 h 211941"/>
              <a:gd name="connsiteX84" fmla="*/ 845457 w 1739605"/>
              <a:gd name="connsiteY84" fmla="*/ 90714 h 211941"/>
              <a:gd name="connsiteX85" fmla="*/ 867228 w 1739605"/>
              <a:gd name="connsiteY85" fmla="*/ 134257 h 211941"/>
              <a:gd name="connsiteX86" fmla="*/ 874485 w 1739605"/>
              <a:gd name="connsiteY86" fmla="*/ 68942 h 211941"/>
              <a:gd name="connsiteX87" fmla="*/ 889000 w 1739605"/>
              <a:gd name="connsiteY87" fmla="*/ 97971 h 211941"/>
              <a:gd name="connsiteX88" fmla="*/ 896257 w 1739605"/>
              <a:gd name="connsiteY88" fmla="*/ 141514 h 211941"/>
              <a:gd name="connsiteX89" fmla="*/ 907143 w 1739605"/>
              <a:gd name="connsiteY89" fmla="*/ 159657 h 211941"/>
              <a:gd name="connsiteX90" fmla="*/ 914400 w 1739605"/>
              <a:gd name="connsiteY90" fmla="*/ 188685 h 211941"/>
              <a:gd name="connsiteX91" fmla="*/ 918028 w 1739605"/>
              <a:gd name="connsiteY91" fmla="*/ 210457 h 211941"/>
              <a:gd name="connsiteX92" fmla="*/ 910771 w 1739605"/>
              <a:gd name="connsiteY92" fmla="*/ 123371 h 211941"/>
              <a:gd name="connsiteX93" fmla="*/ 918028 w 1739605"/>
              <a:gd name="connsiteY93" fmla="*/ 32657 h 211941"/>
              <a:gd name="connsiteX94" fmla="*/ 921657 w 1739605"/>
              <a:gd name="connsiteY94" fmla="*/ 43542 h 211941"/>
              <a:gd name="connsiteX95" fmla="*/ 932543 w 1739605"/>
              <a:gd name="connsiteY95" fmla="*/ 68942 h 211941"/>
              <a:gd name="connsiteX96" fmla="*/ 954314 w 1739605"/>
              <a:gd name="connsiteY96" fmla="*/ 134257 h 211941"/>
              <a:gd name="connsiteX97" fmla="*/ 961571 w 1739605"/>
              <a:gd name="connsiteY97" fmla="*/ 170542 h 211941"/>
              <a:gd name="connsiteX98" fmla="*/ 968828 w 1739605"/>
              <a:gd name="connsiteY98" fmla="*/ 210457 h 211941"/>
              <a:gd name="connsiteX99" fmla="*/ 983343 w 1739605"/>
              <a:gd name="connsiteY99" fmla="*/ 43542 h 211941"/>
              <a:gd name="connsiteX100" fmla="*/ 990600 w 1739605"/>
              <a:gd name="connsiteY100" fmla="*/ 32657 h 211941"/>
              <a:gd name="connsiteX101" fmla="*/ 1008743 w 1739605"/>
              <a:gd name="connsiteY101" fmla="*/ 50800 h 211941"/>
              <a:gd name="connsiteX102" fmla="*/ 1023257 w 1739605"/>
              <a:gd name="connsiteY102" fmla="*/ 90714 h 211941"/>
              <a:gd name="connsiteX103" fmla="*/ 1034143 w 1739605"/>
              <a:gd name="connsiteY103" fmla="*/ 112485 h 211941"/>
              <a:gd name="connsiteX104" fmla="*/ 1048657 w 1739605"/>
              <a:gd name="connsiteY104" fmla="*/ 148771 h 211941"/>
              <a:gd name="connsiteX105" fmla="*/ 1055914 w 1739605"/>
              <a:gd name="connsiteY105" fmla="*/ 177800 h 211941"/>
              <a:gd name="connsiteX106" fmla="*/ 1059543 w 1739605"/>
              <a:gd name="connsiteY106" fmla="*/ 101600 h 211941"/>
              <a:gd name="connsiteX107" fmla="*/ 1063171 w 1739605"/>
              <a:gd name="connsiteY107" fmla="*/ 112485 h 211941"/>
              <a:gd name="connsiteX108" fmla="*/ 1077685 w 1739605"/>
              <a:gd name="connsiteY108" fmla="*/ 127000 h 211941"/>
              <a:gd name="connsiteX109" fmla="*/ 1084943 w 1739605"/>
              <a:gd name="connsiteY109" fmla="*/ 156028 h 211941"/>
              <a:gd name="connsiteX110" fmla="*/ 1077685 w 1739605"/>
              <a:gd name="connsiteY110" fmla="*/ 145142 h 211941"/>
              <a:gd name="connsiteX111" fmla="*/ 1070428 w 1739605"/>
              <a:gd name="connsiteY111" fmla="*/ 130628 h 211941"/>
              <a:gd name="connsiteX112" fmla="*/ 1066800 w 1739605"/>
              <a:gd name="connsiteY112" fmla="*/ 116114 h 211941"/>
              <a:gd name="connsiteX113" fmla="*/ 1084943 w 1739605"/>
              <a:gd name="connsiteY113" fmla="*/ 134257 h 211941"/>
              <a:gd name="connsiteX114" fmla="*/ 1095828 w 1739605"/>
              <a:gd name="connsiteY114" fmla="*/ 141514 h 211941"/>
              <a:gd name="connsiteX115" fmla="*/ 1099457 w 1739605"/>
              <a:gd name="connsiteY115" fmla="*/ 127000 h 211941"/>
              <a:gd name="connsiteX116" fmla="*/ 1121228 w 1739605"/>
              <a:gd name="connsiteY116" fmla="*/ 112485 h 211941"/>
              <a:gd name="connsiteX117" fmla="*/ 1132114 w 1739605"/>
              <a:gd name="connsiteY117" fmla="*/ 116114 h 211941"/>
              <a:gd name="connsiteX118" fmla="*/ 1135743 w 1739605"/>
              <a:gd name="connsiteY118" fmla="*/ 127000 h 211941"/>
              <a:gd name="connsiteX119" fmla="*/ 1150257 w 1739605"/>
              <a:gd name="connsiteY119" fmla="*/ 68942 h 211941"/>
              <a:gd name="connsiteX120" fmla="*/ 1164771 w 1739605"/>
              <a:gd name="connsiteY120" fmla="*/ 65314 h 211941"/>
              <a:gd name="connsiteX121" fmla="*/ 1201057 w 1739605"/>
              <a:gd name="connsiteY121" fmla="*/ 105228 h 211941"/>
              <a:gd name="connsiteX122" fmla="*/ 1215571 w 1739605"/>
              <a:gd name="connsiteY122" fmla="*/ 130628 h 211941"/>
              <a:gd name="connsiteX123" fmla="*/ 1226457 w 1739605"/>
              <a:gd name="connsiteY123" fmla="*/ 156028 h 211941"/>
              <a:gd name="connsiteX124" fmla="*/ 1233714 w 1739605"/>
              <a:gd name="connsiteY124" fmla="*/ 116114 h 211941"/>
              <a:gd name="connsiteX125" fmla="*/ 1244600 w 1739605"/>
              <a:gd name="connsiteY125" fmla="*/ 123371 h 211941"/>
              <a:gd name="connsiteX126" fmla="*/ 1251857 w 1739605"/>
              <a:gd name="connsiteY126" fmla="*/ 137885 h 211941"/>
              <a:gd name="connsiteX127" fmla="*/ 1262743 w 1739605"/>
              <a:gd name="connsiteY127" fmla="*/ 159657 h 211941"/>
              <a:gd name="connsiteX128" fmla="*/ 1266371 w 1739605"/>
              <a:gd name="connsiteY128" fmla="*/ 127000 h 211941"/>
              <a:gd name="connsiteX129" fmla="*/ 1273628 w 1739605"/>
              <a:gd name="connsiteY129" fmla="*/ 105228 h 211941"/>
              <a:gd name="connsiteX130" fmla="*/ 1288143 w 1739605"/>
              <a:gd name="connsiteY130" fmla="*/ 112485 h 211941"/>
              <a:gd name="connsiteX131" fmla="*/ 1302657 w 1739605"/>
              <a:gd name="connsiteY131" fmla="*/ 101600 h 211941"/>
              <a:gd name="connsiteX132" fmla="*/ 1309914 w 1739605"/>
              <a:gd name="connsiteY132" fmla="*/ 116114 h 211941"/>
              <a:gd name="connsiteX133" fmla="*/ 1313543 w 1739605"/>
              <a:gd name="connsiteY133" fmla="*/ 127000 h 211941"/>
              <a:gd name="connsiteX134" fmla="*/ 1324428 w 1739605"/>
              <a:gd name="connsiteY134" fmla="*/ 141514 h 211941"/>
              <a:gd name="connsiteX135" fmla="*/ 1328057 w 1739605"/>
              <a:gd name="connsiteY135" fmla="*/ 152400 h 211941"/>
              <a:gd name="connsiteX136" fmla="*/ 1331685 w 1739605"/>
              <a:gd name="connsiteY136" fmla="*/ 134257 h 211941"/>
              <a:gd name="connsiteX137" fmla="*/ 1335314 w 1739605"/>
              <a:gd name="connsiteY137" fmla="*/ 94342 h 211941"/>
              <a:gd name="connsiteX138" fmla="*/ 1353457 w 1739605"/>
              <a:gd name="connsiteY138" fmla="*/ 123371 h 211941"/>
              <a:gd name="connsiteX139" fmla="*/ 1371600 w 1739605"/>
              <a:gd name="connsiteY139" fmla="*/ 156028 h 211941"/>
              <a:gd name="connsiteX140" fmla="*/ 1382485 w 1739605"/>
              <a:gd name="connsiteY140" fmla="*/ 174171 h 211941"/>
              <a:gd name="connsiteX141" fmla="*/ 1386114 w 1739605"/>
              <a:gd name="connsiteY141" fmla="*/ 159657 h 211941"/>
              <a:gd name="connsiteX142" fmla="*/ 1389743 w 1739605"/>
              <a:gd name="connsiteY142" fmla="*/ 101600 h 211941"/>
              <a:gd name="connsiteX143" fmla="*/ 1404257 w 1739605"/>
              <a:gd name="connsiteY143" fmla="*/ 119742 h 211941"/>
              <a:gd name="connsiteX144" fmla="*/ 1407885 w 1739605"/>
              <a:gd name="connsiteY144" fmla="*/ 108857 h 211941"/>
              <a:gd name="connsiteX145" fmla="*/ 1447800 w 1739605"/>
              <a:gd name="connsiteY145" fmla="*/ 105228 h 211941"/>
              <a:gd name="connsiteX146" fmla="*/ 1665514 w 1739605"/>
              <a:gd name="connsiteY146" fmla="*/ 108857 h 211941"/>
              <a:gd name="connsiteX147" fmla="*/ 1701800 w 1739605"/>
              <a:gd name="connsiteY147" fmla="*/ 112485 h 211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1739605" h="211941">
                <a:moveTo>
                  <a:pt x="0" y="112485"/>
                </a:moveTo>
                <a:cubicBezTo>
                  <a:pt x="29028" y="110066"/>
                  <a:pt x="58522" y="110941"/>
                  <a:pt x="87085" y="105228"/>
                </a:cubicBezTo>
                <a:cubicBezTo>
                  <a:pt x="90836" y="104478"/>
                  <a:pt x="88009" y="91638"/>
                  <a:pt x="90714" y="94342"/>
                </a:cubicBezTo>
                <a:cubicBezTo>
                  <a:pt x="95075" y="98703"/>
                  <a:pt x="92847" y="106502"/>
                  <a:pt x="94343" y="112485"/>
                </a:cubicBezTo>
                <a:cubicBezTo>
                  <a:pt x="97348" y="124505"/>
                  <a:pt x="98132" y="123612"/>
                  <a:pt x="105228" y="134257"/>
                </a:cubicBezTo>
                <a:cubicBezTo>
                  <a:pt x="113736" y="108736"/>
                  <a:pt x="104383" y="139326"/>
                  <a:pt x="112485" y="90714"/>
                </a:cubicBezTo>
                <a:cubicBezTo>
                  <a:pt x="113114" y="86941"/>
                  <a:pt x="113724" y="82815"/>
                  <a:pt x="116114" y="79828"/>
                </a:cubicBezTo>
                <a:cubicBezTo>
                  <a:pt x="118838" y="76423"/>
                  <a:pt x="123371" y="74990"/>
                  <a:pt x="127000" y="72571"/>
                </a:cubicBezTo>
                <a:cubicBezTo>
                  <a:pt x="130628" y="77409"/>
                  <a:pt x="134013" y="82439"/>
                  <a:pt x="137885" y="87085"/>
                </a:cubicBezTo>
                <a:cubicBezTo>
                  <a:pt x="140075" y="89713"/>
                  <a:pt x="143613" y="91282"/>
                  <a:pt x="145143" y="94342"/>
                </a:cubicBezTo>
                <a:cubicBezTo>
                  <a:pt x="146849" y="97754"/>
                  <a:pt x="152019" y="125097"/>
                  <a:pt x="152400" y="127000"/>
                </a:cubicBezTo>
                <a:cubicBezTo>
                  <a:pt x="153609" y="113695"/>
                  <a:pt x="151066" y="99489"/>
                  <a:pt x="156028" y="87085"/>
                </a:cubicBezTo>
                <a:cubicBezTo>
                  <a:pt x="157449" y="83534"/>
                  <a:pt x="164209" y="88009"/>
                  <a:pt x="166914" y="90714"/>
                </a:cubicBezTo>
                <a:cubicBezTo>
                  <a:pt x="170739" y="94539"/>
                  <a:pt x="171752" y="100390"/>
                  <a:pt x="174171" y="105228"/>
                </a:cubicBezTo>
                <a:cubicBezTo>
                  <a:pt x="178621" y="91878"/>
                  <a:pt x="176922" y="85028"/>
                  <a:pt x="199571" y="97971"/>
                </a:cubicBezTo>
                <a:cubicBezTo>
                  <a:pt x="202892" y="99869"/>
                  <a:pt x="200905" y="105797"/>
                  <a:pt x="203200" y="108857"/>
                </a:cubicBezTo>
                <a:cubicBezTo>
                  <a:pt x="208332" y="115699"/>
                  <a:pt x="215295" y="120952"/>
                  <a:pt x="221343" y="127000"/>
                </a:cubicBezTo>
                <a:cubicBezTo>
                  <a:pt x="224971" y="125790"/>
                  <a:pt x="229524" y="120667"/>
                  <a:pt x="232228" y="123371"/>
                </a:cubicBezTo>
                <a:cubicBezTo>
                  <a:pt x="236589" y="127732"/>
                  <a:pt x="232436" y="146646"/>
                  <a:pt x="235857" y="141514"/>
                </a:cubicBezTo>
                <a:cubicBezTo>
                  <a:pt x="241266" y="133400"/>
                  <a:pt x="238276" y="122161"/>
                  <a:pt x="239485" y="112485"/>
                </a:cubicBezTo>
                <a:cubicBezTo>
                  <a:pt x="244323" y="117323"/>
                  <a:pt x="249494" y="121851"/>
                  <a:pt x="254000" y="127000"/>
                </a:cubicBezTo>
                <a:cubicBezTo>
                  <a:pt x="257982" y="131551"/>
                  <a:pt x="261370" y="136593"/>
                  <a:pt x="264885" y="141514"/>
                </a:cubicBezTo>
                <a:cubicBezTo>
                  <a:pt x="267420" y="145063"/>
                  <a:pt x="269351" y="149050"/>
                  <a:pt x="272143" y="152400"/>
                </a:cubicBezTo>
                <a:cubicBezTo>
                  <a:pt x="275428" y="156342"/>
                  <a:pt x="279400" y="159657"/>
                  <a:pt x="283028" y="163285"/>
                </a:cubicBezTo>
                <a:cubicBezTo>
                  <a:pt x="285447" y="169333"/>
                  <a:pt x="283771" y="181428"/>
                  <a:pt x="290285" y="181428"/>
                </a:cubicBezTo>
                <a:cubicBezTo>
                  <a:pt x="296452" y="181428"/>
                  <a:pt x="292527" y="169295"/>
                  <a:pt x="293914" y="163285"/>
                </a:cubicBezTo>
                <a:cubicBezTo>
                  <a:pt x="301290" y="131323"/>
                  <a:pt x="300066" y="142151"/>
                  <a:pt x="304800" y="116114"/>
                </a:cubicBezTo>
                <a:cubicBezTo>
                  <a:pt x="306116" y="108875"/>
                  <a:pt x="305138" y="100923"/>
                  <a:pt x="308428" y="94342"/>
                </a:cubicBezTo>
                <a:cubicBezTo>
                  <a:pt x="310378" y="90441"/>
                  <a:pt x="315685" y="89504"/>
                  <a:pt x="319314" y="87085"/>
                </a:cubicBezTo>
                <a:cubicBezTo>
                  <a:pt x="321733" y="91923"/>
                  <a:pt x="324672" y="96535"/>
                  <a:pt x="326571" y="101600"/>
                </a:cubicBezTo>
                <a:cubicBezTo>
                  <a:pt x="328322" y="106269"/>
                  <a:pt x="328236" y="111530"/>
                  <a:pt x="330200" y="116114"/>
                </a:cubicBezTo>
                <a:cubicBezTo>
                  <a:pt x="331918" y="120122"/>
                  <a:pt x="335038" y="123371"/>
                  <a:pt x="337457" y="127000"/>
                </a:cubicBezTo>
                <a:cubicBezTo>
                  <a:pt x="339876" y="97971"/>
                  <a:pt x="339264" y="68529"/>
                  <a:pt x="344714" y="39914"/>
                </a:cubicBezTo>
                <a:cubicBezTo>
                  <a:pt x="345530" y="35630"/>
                  <a:pt x="349807" y="47014"/>
                  <a:pt x="351971" y="50800"/>
                </a:cubicBezTo>
                <a:cubicBezTo>
                  <a:pt x="367782" y="78469"/>
                  <a:pt x="352678" y="53299"/>
                  <a:pt x="362857" y="76200"/>
                </a:cubicBezTo>
                <a:cubicBezTo>
                  <a:pt x="372726" y="98404"/>
                  <a:pt x="373885" y="94767"/>
                  <a:pt x="381000" y="116114"/>
                </a:cubicBezTo>
                <a:cubicBezTo>
                  <a:pt x="382577" y="120845"/>
                  <a:pt x="383258" y="125833"/>
                  <a:pt x="384628" y="130628"/>
                </a:cubicBezTo>
                <a:cubicBezTo>
                  <a:pt x="385679" y="134306"/>
                  <a:pt x="387047" y="137885"/>
                  <a:pt x="388257" y="141514"/>
                </a:cubicBezTo>
                <a:cubicBezTo>
                  <a:pt x="393460" y="27039"/>
                  <a:pt x="379702" y="43799"/>
                  <a:pt x="399143" y="76200"/>
                </a:cubicBezTo>
                <a:cubicBezTo>
                  <a:pt x="403630" y="83679"/>
                  <a:pt x="408819" y="90714"/>
                  <a:pt x="413657" y="97971"/>
                </a:cubicBezTo>
                <a:cubicBezTo>
                  <a:pt x="414866" y="106438"/>
                  <a:pt x="413996" y="115476"/>
                  <a:pt x="417285" y="123371"/>
                </a:cubicBezTo>
                <a:cubicBezTo>
                  <a:pt x="420264" y="130520"/>
                  <a:pt x="427695" y="134946"/>
                  <a:pt x="431800" y="141514"/>
                </a:cubicBezTo>
                <a:cubicBezTo>
                  <a:pt x="433827" y="144757"/>
                  <a:pt x="434219" y="148771"/>
                  <a:pt x="435428" y="152400"/>
                </a:cubicBezTo>
                <a:cubicBezTo>
                  <a:pt x="436638" y="119743"/>
                  <a:pt x="435003" y="86855"/>
                  <a:pt x="439057" y="54428"/>
                </a:cubicBezTo>
                <a:cubicBezTo>
                  <a:pt x="439598" y="50101"/>
                  <a:pt x="444196" y="61502"/>
                  <a:pt x="446314" y="65314"/>
                </a:cubicBezTo>
                <a:cubicBezTo>
                  <a:pt x="450254" y="72407"/>
                  <a:pt x="453571" y="79828"/>
                  <a:pt x="457200" y="87085"/>
                </a:cubicBezTo>
                <a:cubicBezTo>
                  <a:pt x="458409" y="93133"/>
                  <a:pt x="458323" y="99592"/>
                  <a:pt x="460828" y="105228"/>
                </a:cubicBezTo>
                <a:cubicBezTo>
                  <a:pt x="463284" y="110754"/>
                  <a:pt x="468667" y="114518"/>
                  <a:pt x="471714" y="119742"/>
                </a:cubicBezTo>
                <a:cubicBezTo>
                  <a:pt x="486364" y="144857"/>
                  <a:pt x="484569" y="142136"/>
                  <a:pt x="489857" y="163285"/>
                </a:cubicBezTo>
                <a:cubicBezTo>
                  <a:pt x="491066" y="140304"/>
                  <a:pt x="491491" y="117268"/>
                  <a:pt x="493485" y="94342"/>
                </a:cubicBezTo>
                <a:cubicBezTo>
                  <a:pt x="493917" y="89374"/>
                  <a:pt x="492838" y="82394"/>
                  <a:pt x="497114" y="79828"/>
                </a:cubicBezTo>
                <a:cubicBezTo>
                  <a:pt x="501390" y="77262"/>
                  <a:pt x="506790" y="82247"/>
                  <a:pt x="511628" y="83457"/>
                </a:cubicBezTo>
                <a:cubicBezTo>
                  <a:pt x="541202" y="113029"/>
                  <a:pt x="511368" y="80137"/>
                  <a:pt x="540657" y="127000"/>
                </a:cubicBezTo>
                <a:cubicBezTo>
                  <a:pt x="547067" y="137257"/>
                  <a:pt x="562428" y="156028"/>
                  <a:pt x="562428" y="156028"/>
                </a:cubicBezTo>
                <a:cubicBezTo>
                  <a:pt x="563850" y="163139"/>
                  <a:pt x="565683" y="185870"/>
                  <a:pt x="576943" y="188685"/>
                </a:cubicBezTo>
                <a:cubicBezTo>
                  <a:pt x="580653" y="189613"/>
                  <a:pt x="579362" y="181428"/>
                  <a:pt x="580571" y="177800"/>
                </a:cubicBezTo>
                <a:cubicBezTo>
                  <a:pt x="581781" y="154819"/>
                  <a:pt x="578041" y="131030"/>
                  <a:pt x="584200" y="108857"/>
                </a:cubicBezTo>
                <a:cubicBezTo>
                  <a:pt x="585535" y="104052"/>
                  <a:pt x="594565" y="109719"/>
                  <a:pt x="598714" y="112485"/>
                </a:cubicBezTo>
                <a:cubicBezTo>
                  <a:pt x="602343" y="114904"/>
                  <a:pt x="603727" y="119631"/>
                  <a:pt x="605971" y="123371"/>
                </a:cubicBezTo>
                <a:cubicBezTo>
                  <a:pt x="610988" y="131733"/>
                  <a:pt x="615250" y="140544"/>
                  <a:pt x="620485" y="148771"/>
                </a:cubicBezTo>
                <a:cubicBezTo>
                  <a:pt x="623732" y="153873"/>
                  <a:pt x="628434" y="157998"/>
                  <a:pt x="631371" y="163285"/>
                </a:cubicBezTo>
                <a:cubicBezTo>
                  <a:pt x="634534" y="168979"/>
                  <a:pt x="636209" y="175380"/>
                  <a:pt x="638628" y="181428"/>
                </a:cubicBezTo>
                <a:cubicBezTo>
                  <a:pt x="641047" y="151190"/>
                  <a:pt x="642763" y="120888"/>
                  <a:pt x="645885" y="90714"/>
                </a:cubicBezTo>
                <a:cubicBezTo>
                  <a:pt x="646398" y="85754"/>
                  <a:pt x="644676" y="77410"/>
                  <a:pt x="649514" y="76200"/>
                </a:cubicBezTo>
                <a:cubicBezTo>
                  <a:pt x="654492" y="74955"/>
                  <a:pt x="656771" y="83457"/>
                  <a:pt x="660400" y="87085"/>
                </a:cubicBezTo>
                <a:cubicBezTo>
                  <a:pt x="662819" y="93133"/>
                  <a:pt x="665012" y="99276"/>
                  <a:pt x="667657" y="105228"/>
                </a:cubicBezTo>
                <a:cubicBezTo>
                  <a:pt x="669854" y="110171"/>
                  <a:pt x="672783" y="114770"/>
                  <a:pt x="674914" y="119742"/>
                </a:cubicBezTo>
                <a:cubicBezTo>
                  <a:pt x="690931" y="157115"/>
                  <a:pt x="661733" y="97007"/>
                  <a:pt x="685800" y="145142"/>
                </a:cubicBezTo>
                <a:cubicBezTo>
                  <a:pt x="687009" y="119742"/>
                  <a:pt x="686620" y="94215"/>
                  <a:pt x="689428" y="68942"/>
                </a:cubicBezTo>
                <a:cubicBezTo>
                  <a:pt x="689850" y="65140"/>
                  <a:pt x="692006" y="76150"/>
                  <a:pt x="693057" y="79828"/>
                </a:cubicBezTo>
                <a:cubicBezTo>
                  <a:pt x="694427" y="84623"/>
                  <a:pt x="694721" y="89758"/>
                  <a:pt x="696685" y="94342"/>
                </a:cubicBezTo>
                <a:cubicBezTo>
                  <a:pt x="726472" y="163845"/>
                  <a:pt x="707742" y="109371"/>
                  <a:pt x="718457" y="141514"/>
                </a:cubicBezTo>
                <a:cubicBezTo>
                  <a:pt x="719666" y="135466"/>
                  <a:pt x="721270" y="129484"/>
                  <a:pt x="722085" y="123371"/>
                </a:cubicBezTo>
                <a:cubicBezTo>
                  <a:pt x="723691" y="111322"/>
                  <a:pt x="723716" y="99075"/>
                  <a:pt x="725714" y="87085"/>
                </a:cubicBezTo>
                <a:cubicBezTo>
                  <a:pt x="727354" y="77247"/>
                  <a:pt x="728127" y="66776"/>
                  <a:pt x="732971" y="58057"/>
                </a:cubicBezTo>
                <a:cubicBezTo>
                  <a:pt x="734829" y="54713"/>
                  <a:pt x="740228" y="55638"/>
                  <a:pt x="743857" y="54428"/>
                </a:cubicBezTo>
                <a:cubicBezTo>
                  <a:pt x="746276" y="59266"/>
                  <a:pt x="748114" y="64441"/>
                  <a:pt x="751114" y="68942"/>
                </a:cubicBezTo>
                <a:cubicBezTo>
                  <a:pt x="753012" y="71789"/>
                  <a:pt x="756473" y="73353"/>
                  <a:pt x="758371" y="76200"/>
                </a:cubicBezTo>
                <a:cubicBezTo>
                  <a:pt x="766881" y="88966"/>
                  <a:pt x="766983" y="97730"/>
                  <a:pt x="772885" y="112485"/>
                </a:cubicBezTo>
                <a:cubicBezTo>
                  <a:pt x="790816" y="157310"/>
                  <a:pt x="772096" y="102857"/>
                  <a:pt x="783771" y="137885"/>
                </a:cubicBezTo>
                <a:cubicBezTo>
                  <a:pt x="786190" y="118533"/>
                  <a:pt x="788950" y="99220"/>
                  <a:pt x="791028" y="79828"/>
                </a:cubicBezTo>
                <a:cubicBezTo>
                  <a:pt x="792580" y="65346"/>
                  <a:pt x="792385" y="50671"/>
                  <a:pt x="794657" y="36285"/>
                </a:cubicBezTo>
                <a:cubicBezTo>
                  <a:pt x="795905" y="28384"/>
                  <a:pt x="802196" y="10040"/>
                  <a:pt x="805543" y="0"/>
                </a:cubicBezTo>
                <a:cubicBezTo>
                  <a:pt x="824940" y="12932"/>
                  <a:pt x="812837" y="1468"/>
                  <a:pt x="823685" y="32657"/>
                </a:cubicBezTo>
                <a:cubicBezTo>
                  <a:pt x="830475" y="52178"/>
                  <a:pt x="838200" y="71362"/>
                  <a:pt x="845457" y="90714"/>
                </a:cubicBezTo>
                <a:cubicBezTo>
                  <a:pt x="858466" y="125404"/>
                  <a:pt x="850143" y="111475"/>
                  <a:pt x="867228" y="134257"/>
                </a:cubicBezTo>
                <a:cubicBezTo>
                  <a:pt x="878476" y="190492"/>
                  <a:pt x="860847" y="109856"/>
                  <a:pt x="874485" y="68942"/>
                </a:cubicBezTo>
                <a:cubicBezTo>
                  <a:pt x="877906" y="58679"/>
                  <a:pt x="884162" y="88295"/>
                  <a:pt x="889000" y="97971"/>
                </a:cubicBezTo>
                <a:cubicBezTo>
                  <a:pt x="889681" y="103418"/>
                  <a:pt x="892086" y="132130"/>
                  <a:pt x="896257" y="141514"/>
                </a:cubicBezTo>
                <a:cubicBezTo>
                  <a:pt x="899122" y="147959"/>
                  <a:pt x="903514" y="153609"/>
                  <a:pt x="907143" y="159657"/>
                </a:cubicBezTo>
                <a:cubicBezTo>
                  <a:pt x="909562" y="169333"/>
                  <a:pt x="912310" y="178933"/>
                  <a:pt x="914400" y="188685"/>
                </a:cubicBezTo>
                <a:cubicBezTo>
                  <a:pt x="915941" y="195879"/>
                  <a:pt x="918436" y="217803"/>
                  <a:pt x="918028" y="210457"/>
                </a:cubicBezTo>
                <a:cubicBezTo>
                  <a:pt x="916412" y="181373"/>
                  <a:pt x="913190" y="152400"/>
                  <a:pt x="910771" y="123371"/>
                </a:cubicBezTo>
                <a:cubicBezTo>
                  <a:pt x="913190" y="93133"/>
                  <a:pt x="913929" y="62713"/>
                  <a:pt x="918028" y="32657"/>
                </a:cubicBezTo>
                <a:cubicBezTo>
                  <a:pt x="918545" y="28867"/>
                  <a:pt x="920236" y="39991"/>
                  <a:pt x="921657" y="43542"/>
                </a:cubicBezTo>
                <a:cubicBezTo>
                  <a:pt x="925078" y="52095"/>
                  <a:pt x="929769" y="60158"/>
                  <a:pt x="932543" y="68942"/>
                </a:cubicBezTo>
                <a:cubicBezTo>
                  <a:pt x="954578" y="138721"/>
                  <a:pt x="931757" y="89144"/>
                  <a:pt x="954314" y="134257"/>
                </a:cubicBezTo>
                <a:cubicBezTo>
                  <a:pt x="956733" y="146352"/>
                  <a:pt x="959543" y="158375"/>
                  <a:pt x="961571" y="170542"/>
                </a:cubicBezTo>
                <a:cubicBezTo>
                  <a:pt x="968410" y="211574"/>
                  <a:pt x="961044" y="187100"/>
                  <a:pt x="968828" y="210457"/>
                </a:cubicBezTo>
                <a:cubicBezTo>
                  <a:pt x="973666" y="154819"/>
                  <a:pt x="976555" y="98976"/>
                  <a:pt x="983343" y="43542"/>
                </a:cubicBezTo>
                <a:cubicBezTo>
                  <a:pt x="983873" y="39214"/>
                  <a:pt x="986407" y="31459"/>
                  <a:pt x="990600" y="32657"/>
                </a:cubicBezTo>
                <a:cubicBezTo>
                  <a:pt x="998824" y="35007"/>
                  <a:pt x="1002695" y="44752"/>
                  <a:pt x="1008743" y="50800"/>
                </a:cubicBezTo>
                <a:cubicBezTo>
                  <a:pt x="1042992" y="119301"/>
                  <a:pt x="1002373" y="33287"/>
                  <a:pt x="1023257" y="90714"/>
                </a:cubicBezTo>
                <a:cubicBezTo>
                  <a:pt x="1026030" y="98339"/>
                  <a:pt x="1030891" y="105052"/>
                  <a:pt x="1034143" y="112485"/>
                </a:cubicBezTo>
                <a:cubicBezTo>
                  <a:pt x="1039364" y="124420"/>
                  <a:pt x="1044538" y="136412"/>
                  <a:pt x="1048657" y="148771"/>
                </a:cubicBezTo>
                <a:cubicBezTo>
                  <a:pt x="1051811" y="158233"/>
                  <a:pt x="1055914" y="177800"/>
                  <a:pt x="1055914" y="177800"/>
                </a:cubicBezTo>
                <a:cubicBezTo>
                  <a:pt x="1057124" y="152400"/>
                  <a:pt x="1056735" y="126873"/>
                  <a:pt x="1059543" y="101600"/>
                </a:cubicBezTo>
                <a:cubicBezTo>
                  <a:pt x="1059965" y="97799"/>
                  <a:pt x="1060948" y="109373"/>
                  <a:pt x="1063171" y="112485"/>
                </a:cubicBezTo>
                <a:cubicBezTo>
                  <a:pt x="1067148" y="118053"/>
                  <a:pt x="1072847" y="122162"/>
                  <a:pt x="1077685" y="127000"/>
                </a:cubicBezTo>
                <a:lnTo>
                  <a:pt x="1084943" y="156028"/>
                </a:lnTo>
                <a:cubicBezTo>
                  <a:pt x="1091322" y="181545"/>
                  <a:pt x="1089579" y="171309"/>
                  <a:pt x="1077685" y="145142"/>
                </a:cubicBezTo>
                <a:cubicBezTo>
                  <a:pt x="1075447" y="140218"/>
                  <a:pt x="1072847" y="135466"/>
                  <a:pt x="1070428" y="130628"/>
                </a:cubicBezTo>
                <a:cubicBezTo>
                  <a:pt x="1069219" y="125790"/>
                  <a:pt x="1062651" y="118880"/>
                  <a:pt x="1066800" y="116114"/>
                </a:cubicBezTo>
                <a:cubicBezTo>
                  <a:pt x="1080712" y="106840"/>
                  <a:pt x="1082449" y="131139"/>
                  <a:pt x="1084943" y="134257"/>
                </a:cubicBezTo>
                <a:cubicBezTo>
                  <a:pt x="1087667" y="137662"/>
                  <a:pt x="1092200" y="139095"/>
                  <a:pt x="1095828" y="141514"/>
                </a:cubicBezTo>
                <a:cubicBezTo>
                  <a:pt x="1097038" y="136676"/>
                  <a:pt x="1096983" y="131330"/>
                  <a:pt x="1099457" y="127000"/>
                </a:cubicBezTo>
                <a:cubicBezTo>
                  <a:pt x="1105853" y="115808"/>
                  <a:pt x="1110837" y="115949"/>
                  <a:pt x="1121228" y="112485"/>
                </a:cubicBezTo>
                <a:cubicBezTo>
                  <a:pt x="1124857" y="113695"/>
                  <a:pt x="1129409" y="113409"/>
                  <a:pt x="1132114" y="116114"/>
                </a:cubicBezTo>
                <a:cubicBezTo>
                  <a:pt x="1134819" y="118819"/>
                  <a:pt x="1134993" y="130751"/>
                  <a:pt x="1135743" y="127000"/>
                </a:cubicBezTo>
                <a:cubicBezTo>
                  <a:pt x="1140477" y="103330"/>
                  <a:pt x="1127988" y="81667"/>
                  <a:pt x="1150257" y="68942"/>
                </a:cubicBezTo>
                <a:cubicBezTo>
                  <a:pt x="1154587" y="66468"/>
                  <a:pt x="1159933" y="66523"/>
                  <a:pt x="1164771" y="65314"/>
                </a:cubicBezTo>
                <a:cubicBezTo>
                  <a:pt x="1194447" y="94990"/>
                  <a:pt x="1182987" y="81135"/>
                  <a:pt x="1201057" y="105228"/>
                </a:cubicBezTo>
                <a:cubicBezTo>
                  <a:pt x="1208184" y="126614"/>
                  <a:pt x="1199880" y="105523"/>
                  <a:pt x="1215571" y="130628"/>
                </a:cubicBezTo>
                <a:cubicBezTo>
                  <a:pt x="1221976" y="140875"/>
                  <a:pt x="1222930" y="145447"/>
                  <a:pt x="1226457" y="156028"/>
                </a:cubicBezTo>
                <a:cubicBezTo>
                  <a:pt x="1228876" y="142723"/>
                  <a:pt x="1227147" y="127935"/>
                  <a:pt x="1233714" y="116114"/>
                </a:cubicBezTo>
                <a:cubicBezTo>
                  <a:pt x="1235832" y="112302"/>
                  <a:pt x="1241808" y="120021"/>
                  <a:pt x="1244600" y="123371"/>
                </a:cubicBezTo>
                <a:cubicBezTo>
                  <a:pt x="1248063" y="127526"/>
                  <a:pt x="1249173" y="133189"/>
                  <a:pt x="1251857" y="137885"/>
                </a:cubicBezTo>
                <a:cubicBezTo>
                  <a:pt x="1263112" y="157581"/>
                  <a:pt x="1256089" y="139698"/>
                  <a:pt x="1262743" y="159657"/>
                </a:cubicBezTo>
                <a:cubicBezTo>
                  <a:pt x="1263952" y="148771"/>
                  <a:pt x="1264223" y="137740"/>
                  <a:pt x="1266371" y="127000"/>
                </a:cubicBezTo>
                <a:cubicBezTo>
                  <a:pt x="1267871" y="119499"/>
                  <a:pt x="1273628" y="105228"/>
                  <a:pt x="1273628" y="105228"/>
                </a:cubicBezTo>
                <a:cubicBezTo>
                  <a:pt x="1278466" y="107647"/>
                  <a:pt x="1283987" y="109022"/>
                  <a:pt x="1288143" y="112485"/>
                </a:cubicBezTo>
                <a:cubicBezTo>
                  <a:pt x="1301643" y="123735"/>
                  <a:pt x="1290512" y="138034"/>
                  <a:pt x="1302657" y="101600"/>
                </a:cubicBezTo>
                <a:cubicBezTo>
                  <a:pt x="1305076" y="106438"/>
                  <a:pt x="1307783" y="111142"/>
                  <a:pt x="1309914" y="116114"/>
                </a:cubicBezTo>
                <a:cubicBezTo>
                  <a:pt x="1311421" y="119630"/>
                  <a:pt x="1311645" y="123679"/>
                  <a:pt x="1313543" y="127000"/>
                </a:cubicBezTo>
                <a:cubicBezTo>
                  <a:pt x="1316543" y="132251"/>
                  <a:pt x="1320800" y="136676"/>
                  <a:pt x="1324428" y="141514"/>
                </a:cubicBezTo>
                <a:cubicBezTo>
                  <a:pt x="1325638" y="145143"/>
                  <a:pt x="1325352" y="155105"/>
                  <a:pt x="1328057" y="152400"/>
                </a:cubicBezTo>
                <a:cubicBezTo>
                  <a:pt x="1332418" y="148039"/>
                  <a:pt x="1330920" y="140377"/>
                  <a:pt x="1331685" y="134257"/>
                </a:cubicBezTo>
                <a:cubicBezTo>
                  <a:pt x="1333342" y="121000"/>
                  <a:pt x="1334104" y="107647"/>
                  <a:pt x="1335314" y="94342"/>
                </a:cubicBezTo>
                <a:cubicBezTo>
                  <a:pt x="1349488" y="122691"/>
                  <a:pt x="1334616" y="95110"/>
                  <a:pt x="1353457" y="123371"/>
                </a:cubicBezTo>
                <a:cubicBezTo>
                  <a:pt x="1368577" y="146051"/>
                  <a:pt x="1360076" y="135284"/>
                  <a:pt x="1371600" y="156028"/>
                </a:cubicBezTo>
                <a:cubicBezTo>
                  <a:pt x="1375025" y="162193"/>
                  <a:pt x="1378857" y="168123"/>
                  <a:pt x="1382485" y="174171"/>
                </a:cubicBezTo>
                <a:cubicBezTo>
                  <a:pt x="1383695" y="169333"/>
                  <a:pt x="1385618" y="164619"/>
                  <a:pt x="1386114" y="159657"/>
                </a:cubicBezTo>
                <a:cubicBezTo>
                  <a:pt x="1388044" y="140363"/>
                  <a:pt x="1381719" y="119252"/>
                  <a:pt x="1389743" y="101600"/>
                </a:cubicBezTo>
                <a:cubicBezTo>
                  <a:pt x="1392948" y="94550"/>
                  <a:pt x="1399419" y="113695"/>
                  <a:pt x="1404257" y="119742"/>
                </a:cubicBezTo>
                <a:cubicBezTo>
                  <a:pt x="1405466" y="116114"/>
                  <a:pt x="1404947" y="111305"/>
                  <a:pt x="1407885" y="108857"/>
                </a:cubicBezTo>
                <a:cubicBezTo>
                  <a:pt x="1424269" y="95204"/>
                  <a:pt x="1429306" y="104668"/>
                  <a:pt x="1447800" y="105228"/>
                </a:cubicBezTo>
                <a:cubicBezTo>
                  <a:pt x="1520348" y="107426"/>
                  <a:pt x="1592943" y="107647"/>
                  <a:pt x="1665514" y="108857"/>
                </a:cubicBezTo>
                <a:cubicBezTo>
                  <a:pt x="1750165" y="113089"/>
                  <a:pt x="1762306" y="112485"/>
                  <a:pt x="1701800" y="112485"/>
                </a:cubicBezTo>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03585580-66FF-4CB5-BB56-667871CB9B07}"/>
              </a:ext>
            </a:extLst>
          </p:cNvPr>
          <p:cNvSpPr txBox="1"/>
          <p:nvPr/>
        </p:nvSpPr>
        <p:spPr>
          <a:xfrm>
            <a:off x="7010400" y="1022197"/>
            <a:ext cx="2209800" cy="430887"/>
          </a:xfrm>
          <a:prstGeom prst="rect">
            <a:avLst/>
          </a:prstGeom>
          <a:noFill/>
        </p:spPr>
        <p:txBody>
          <a:bodyPr wrap="square" rtlCol="0">
            <a:spAutoFit/>
          </a:bodyPr>
          <a:lstStyle/>
          <a:p>
            <a:pPr algn="ctr"/>
            <a:r>
              <a:rPr lang="en-US" altLang="zh-CN" sz="1200" b="1"/>
              <a:t>Coda wave</a:t>
            </a:r>
          </a:p>
          <a:p>
            <a:pPr algn="ctr"/>
            <a:r>
              <a:rPr lang="en-US" altLang="zh-CN" sz="1000" b="1"/>
              <a:t>(scattered body and surface waves)</a:t>
            </a:r>
            <a:endParaRPr lang="zh-CN" altLang="en-US" sz="1000" b="1"/>
          </a:p>
        </p:txBody>
      </p:sp>
      <p:sp>
        <p:nvSpPr>
          <p:cNvPr id="9" name="文本框 8">
            <a:extLst>
              <a:ext uri="{FF2B5EF4-FFF2-40B4-BE49-F238E27FC236}">
                <a16:creationId xmlns:a16="http://schemas.microsoft.com/office/drawing/2014/main" id="{29291986-842F-4324-BFAB-61868C31BCC6}"/>
              </a:ext>
            </a:extLst>
          </p:cNvPr>
          <p:cNvSpPr txBox="1"/>
          <p:nvPr/>
        </p:nvSpPr>
        <p:spPr>
          <a:xfrm>
            <a:off x="139700" y="1103902"/>
            <a:ext cx="1981200" cy="1323439"/>
          </a:xfrm>
          <a:prstGeom prst="rect">
            <a:avLst/>
          </a:prstGeom>
          <a:noFill/>
        </p:spPr>
        <p:txBody>
          <a:bodyPr wrap="square" rtlCol="0">
            <a:spAutoFit/>
          </a:bodyPr>
          <a:lstStyle/>
          <a:p>
            <a:pPr marL="342900" indent="-342900" algn="ctr">
              <a:buAutoNum type="arabicParenBoth"/>
            </a:pPr>
            <a:r>
              <a:rPr lang="zh-CN" altLang="en-US" sz="1600" b="1"/>
              <a:t> </a:t>
            </a:r>
            <a:r>
              <a:rPr lang="zh-CN" altLang="en-US" sz="1600" b="1">
                <a:solidFill>
                  <a:srgbClr val="FF0000"/>
                </a:solidFill>
              </a:rPr>
              <a:t>面波速度</a:t>
            </a:r>
            <a:r>
              <a:rPr lang="zh-CN" altLang="en-US" sz="1600" b="1"/>
              <a:t>成像</a:t>
            </a:r>
            <a:endParaRPr lang="en-US" altLang="zh-CN" sz="1600" b="1"/>
          </a:p>
          <a:p>
            <a:pPr marL="342900" indent="-342900" algn="ctr">
              <a:buAutoNum type="arabicParenBoth"/>
            </a:pPr>
            <a:r>
              <a:rPr lang="zh-CN" altLang="en-US" sz="1600" b="1"/>
              <a:t> 速度</a:t>
            </a:r>
            <a:r>
              <a:rPr lang="zh-CN" altLang="en-US" sz="1600" b="1">
                <a:solidFill>
                  <a:srgbClr val="FF0000"/>
                </a:solidFill>
              </a:rPr>
              <a:t>时变</a:t>
            </a:r>
            <a:r>
              <a:rPr lang="zh-CN" altLang="en-US" sz="1600" b="1"/>
              <a:t>监测</a:t>
            </a:r>
            <a:endParaRPr lang="en-US" altLang="zh-CN" sz="1600" b="1"/>
          </a:p>
          <a:p>
            <a:pPr marL="342900" indent="-342900" algn="ctr">
              <a:buAutoNum type="arabicParenBoth"/>
            </a:pPr>
            <a:r>
              <a:rPr lang="zh-CN" altLang="en-US" sz="1600" b="1"/>
              <a:t> </a:t>
            </a:r>
            <a:r>
              <a:rPr lang="zh-CN" altLang="en-US" sz="1600" b="1">
                <a:solidFill>
                  <a:srgbClr val="FF0000"/>
                </a:solidFill>
              </a:rPr>
              <a:t>体波</a:t>
            </a:r>
            <a:r>
              <a:rPr lang="zh-CN" altLang="en-US" sz="1600" b="1"/>
              <a:t>速度成像</a:t>
            </a:r>
            <a:endParaRPr lang="en-US" altLang="zh-CN" sz="1600" b="1"/>
          </a:p>
          <a:p>
            <a:pPr marL="342900" indent="-342900" algn="ctr">
              <a:buAutoNum type="arabicParenBoth"/>
            </a:pPr>
            <a:r>
              <a:rPr lang="zh-CN" altLang="en-US" sz="1600" b="1"/>
              <a:t> 面波</a:t>
            </a:r>
            <a:r>
              <a:rPr lang="zh-CN" altLang="en-US" sz="1600" b="1">
                <a:solidFill>
                  <a:srgbClr val="FF0000"/>
                </a:solidFill>
              </a:rPr>
              <a:t>衰减</a:t>
            </a:r>
            <a:r>
              <a:rPr lang="zh-CN" altLang="en-US" sz="1600" b="1"/>
              <a:t>成像</a:t>
            </a:r>
            <a:endParaRPr lang="en-US" altLang="zh-CN" sz="1600" b="1"/>
          </a:p>
          <a:p>
            <a:pPr algn="ctr"/>
            <a:r>
              <a:rPr lang="en-US" altLang="zh-CN" sz="1600" b="1"/>
              <a:t>…(</a:t>
            </a:r>
            <a:r>
              <a:rPr lang="zh-CN" altLang="en-US" sz="1600" b="1"/>
              <a:t>背景噪声场</a:t>
            </a:r>
            <a:r>
              <a:rPr lang="en-US" altLang="zh-CN" sz="1600" b="1"/>
              <a:t>)…</a:t>
            </a:r>
          </a:p>
        </p:txBody>
      </p:sp>
      <p:grpSp>
        <p:nvGrpSpPr>
          <p:cNvPr id="18" name="组合 17">
            <a:extLst>
              <a:ext uri="{FF2B5EF4-FFF2-40B4-BE49-F238E27FC236}">
                <a16:creationId xmlns:a16="http://schemas.microsoft.com/office/drawing/2014/main" id="{A8952134-1EE5-4EDA-8770-1642F70716FD}"/>
              </a:ext>
            </a:extLst>
          </p:cNvPr>
          <p:cNvGrpSpPr/>
          <p:nvPr/>
        </p:nvGrpSpPr>
        <p:grpSpPr>
          <a:xfrm>
            <a:off x="146957" y="2459169"/>
            <a:ext cx="2832972" cy="2093781"/>
            <a:chOff x="146957" y="2804813"/>
            <a:chExt cx="2832972" cy="2093781"/>
          </a:xfrm>
        </p:grpSpPr>
        <p:pic>
          <p:nvPicPr>
            <p:cNvPr id="10" name="图片 9">
              <a:extLst>
                <a:ext uri="{FF2B5EF4-FFF2-40B4-BE49-F238E27FC236}">
                  <a16:creationId xmlns:a16="http://schemas.microsoft.com/office/drawing/2014/main" id="{97314B06-21A2-49BA-ACA6-AB6CD7B4338D}"/>
                </a:ext>
              </a:extLst>
            </p:cNvPr>
            <p:cNvPicPr>
              <a:picLocks noChangeAspect="1"/>
            </p:cNvPicPr>
            <p:nvPr/>
          </p:nvPicPr>
          <p:blipFill rotWithShape="1">
            <a:blip r:embed="rId4"/>
            <a:srcRect b="62427"/>
            <a:stretch/>
          </p:blipFill>
          <p:spPr>
            <a:xfrm>
              <a:off x="842017" y="2804813"/>
              <a:ext cx="1469006" cy="1184210"/>
            </a:xfrm>
            <a:prstGeom prst="rect">
              <a:avLst/>
            </a:prstGeom>
          </p:spPr>
        </p:pic>
        <p:pic>
          <p:nvPicPr>
            <p:cNvPr id="15" name="图片 14">
              <a:extLst>
                <a:ext uri="{FF2B5EF4-FFF2-40B4-BE49-F238E27FC236}">
                  <a16:creationId xmlns:a16="http://schemas.microsoft.com/office/drawing/2014/main" id="{F49447C3-5F08-4467-AEAF-92F753D2EBA8}"/>
                </a:ext>
              </a:extLst>
            </p:cNvPr>
            <p:cNvPicPr>
              <a:picLocks noChangeAspect="1"/>
            </p:cNvPicPr>
            <p:nvPr/>
          </p:nvPicPr>
          <p:blipFill rotWithShape="1">
            <a:blip r:embed="rId4"/>
            <a:srcRect t="69692"/>
            <a:stretch/>
          </p:blipFill>
          <p:spPr>
            <a:xfrm>
              <a:off x="1510923" y="3943350"/>
              <a:ext cx="1469006" cy="955244"/>
            </a:xfrm>
            <a:prstGeom prst="rect">
              <a:avLst/>
            </a:prstGeom>
          </p:spPr>
        </p:pic>
        <p:pic>
          <p:nvPicPr>
            <p:cNvPr id="16" name="图片 15">
              <a:extLst>
                <a:ext uri="{FF2B5EF4-FFF2-40B4-BE49-F238E27FC236}">
                  <a16:creationId xmlns:a16="http://schemas.microsoft.com/office/drawing/2014/main" id="{D89062C4-1670-40BC-B574-4CBAEEBEFD05}"/>
                </a:ext>
              </a:extLst>
            </p:cNvPr>
            <p:cNvPicPr>
              <a:picLocks noChangeAspect="1"/>
            </p:cNvPicPr>
            <p:nvPr/>
          </p:nvPicPr>
          <p:blipFill rotWithShape="1">
            <a:blip r:embed="rId4"/>
            <a:srcRect t="37291" b="32752"/>
            <a:stretch/>
          </p:blipFill>
          <p:spPr>
            <a:xfrm>
              <a:off x="146957" y="3916581"/>
              <a:ext cx="1469006" cy="944200"/>
            </a:xfrm>
            <a:prstGeom prst="rect">
              <a:avLst/>
            </a:prstGeom>
          </p:spPr>
        </p:pic>
      </p:grpSp>
      <p:grpSp>
        <p:nvGrpSpPr>
          <p:cNvPr id="22" name="组合 21">
            <a:extLst>
              <a:ext uri="{FF2B5EF4-FFF2-40B4-BE49-F238E27FC236}">
                <a16:creationId xmlns:a16="http://schemas.microsoft.com/office/drawing/2014/main" id="{A9B3B638-648F-467E-91AF-705799EBF172}"/>
              </a:ext>
            </a:extLst>
          </p:cNvPr>
          <p:cNvGrpSpPr/>
          <p:nvPr/>
        </p:nvGrpSpPr>
        <p:grpSpPr>
          <a:xfrm>
            <a:off x="5887923" y="2419350"/>
            <a:ext cx="3256077" cy="2171700"/>
            <a:chOff x="5887923" y="2869407"/>
            <a:chExt cx="3256077" cy="2171700"/>
          </a:xfrm>
        </p:grpSpPr>
        <p:pic>
          <p:nvPicPr>
            <p:cNvPr id="11" name="图片 10">
              <a:extLst>
                <a:ext uri="{FF2B5EF4-FFF2-40B4-BE49-F238E27FC236}">
                  <a16:creationId xmlns:a16="http://schemas.microsoft.com/office/drawing/2014/main" id="{EC54FEF7-015B-4E41-9751-E5CB833B3CBD}"/>
                </a:ext>
              </a:extLst>
            </p:cNvPr>
            <p:cNvPicPr>
              <a:picLocks noChangeAspect="1"/>
            </p:cNvPicPr>
            <p:nvPr/>
          </p:nvPicPr>
          <p:blipFill>
            <a:blip r:embed="rId5"/>
            <a:stretch>
              <a:fillRect/>
            </a:stretch>
          </p:blipFill>
          <p:spPr>
            <a:xfrm>
              <a:off x="7161831" y="3261338"/>
              <a:ext cx="1982169" cy="1157622"/>
            </a:xfrm>
            <a:prstGeom prst="rect">
              <a:avLst/>
            </a:prstGeom>
          </p:spPr>
        </p:pic>
        <p:pic>
          <p:nvPicPr>
            <p:cNvPr id="12" name="图片 11">
              <a:extLst>
                <a:ext uri="{FF2B5EF4-FFF2-40B4-BE49-F238E27FC236}">
                  <a16:creationId xmlns:a16="http://schemas.microsoft.com/office/drawing/2014/main" id="{0DC740CA-0B84-4D9D-A31B-6E8DAABD78A7}"/>
                </a:ext>
              </a:extLst>
            </p:cNvPr>
            <p:cNvPicPr>
              <a:picLocks noChangeAspect="1"/>
            </p:cNvPicPr>
            <p:nvPr/>
          </p:nvPicPr>
          <p:blipFill>
            <a:blip r:embed="rId6"/>
            <a:stretch>
              <a:fillRect/>
            </a:stretch>
          </p:blipFill>
          <p:spPr>
            <a:xfrm>
              <a:off x="5887923" y="2869407"/>
              <a:ext cx="1266825" cy="2171700"/>
            </a:xfrm>
            <a:prstGeom prst="rect">
              <a:avLst/>
            </a:prstGeom>
          </p:spPr>
        </p:pic>
      </p:grpSp>
      <p:sp>
        <p:nvSpPr>
          <p:cNvPr id="19" name="灯片编号占位符 3">
            <a:extLst>
              <a:ext uri="{FF2B5EF4-FFF2-40B4-BE49-F238E27FC236}">
                <a16:creationId xmlns:a16="http://schemas.microsoft.com/office/drawing/2014/main" id="{B0776794-82A4-4E26-A554-315CAD07327B}"/>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8</a:t>
            </a:fld>
            <a:endParaRPr lang="en-US"/>
          </a:p>
        </p:txBody>
      </p:sp>
      <p:grpSp>
        <p:nvGrpSpPr>
          <p:cNvPr id="20" name="组合 19">
            <a:extLst>
              <a:ext uri="{FF2B5EF4-FFF2-40B4-BE49-F238E27FC236}">
                <a16:creationId xmlns:a16="http://schemas.microsoft.com/office/drawing/2014/main" id="{40DCFAC5-8CD2-4B16-A717-666046100653}"/>
              </a:ext>
            </a:extLst>
          </p:cNvPr>
          <p:cNvGrpSpPr/>
          <p:nvPr/>
        </p:nvGrpSpPr>
        <p:grpSpPr>
          <a:xfrm>
            <a:off x="2979929" y="2465182"/>
            <a:ext cx="2907994" cy="2087768"/>
            <a:chOff x="2979929" y="2864677"/>
            <a:chExt cx="2907994" cy="2087768"/>
          </a:xfrm>
        </p:grpSpPr>
        <p:pic>
          <p:nvPicPr>
            <p:cNvPr id="13" name="图片 12">
              <a:extLst>
                <a:ext uri="{FF2B5EF4-FFF2-40B4-BE49-F238E27FC236}">
                  <a16:creationId xmlns:a16="http://schemas.microsoft.com/office/drawing/2014/main" id="{CA33CF31-E4CA-473D-830C-21333A66E1C3}"/>
                </a:ext>
              </a:extLst>
            </p:cNvPr>
            <p:cNvPicPr>
              <a:picLocks noChangeAspect="1"/>
            </p:cNvPicPr>
            <p:nvPr/>
          </p:nvPicPr>
          <p:blipFill>
            <a:blip r:embed="rId7"/>
            <a:stretch>
              <a:fillRect/>
            </a:stretch>
          </p:blipFill>
          <p:spPr>
            <a:xfrm>
              <a:off x="3124200" y="3985815"/>
              <a:ext cx="2675883" cy="966630"/>
            </a:xfrm>
            <a:prstGeom prst="rect">
              <a:avLst/>
            </a:prstGeom>
          </p:spPr>
        </p:pic>
        <p:pic>
          <p:nvPicPr>
            <p:cNvPr id="14" name="图片 13">
              <a:extLst>
                <a:ext uri="{FF2B5EF4-FFF2-40B4-BE49-F238E27FC236}">
                  <a16:creationId xmlns:a16="http://schemas.microsoft.com/office/drawing/2014/main" id="{5B32C079-E5FA-4D37-8C66-9228409FFE04}"/>
                </a:ext>
              </a:extLst>
            </p:cNvPr>
            <p:cNvPicPr>
              <a:picLocks noChangeAspect="1"/>
            </p:cNvPicPr>
            <p:nvPr/>
          </p:nvPicPr>
          <p:blipFill>
            <a:blip r:embed="rId8"/>
            <a:stretch>
              <a:fillRect/>
            </a:stretch>
          </p:blipFill>
          <p:spPr>
            <a:xfrm>
              <a:off x="2979929" y="2864677"/>
              <a:ext cx="2907994" cy="1070051"/>
            </a:xfrm>
            <a:prstGeom prst="rect">
              <a:avLst/>
            </a:prstGeom>
          </p:spPr>
        </p:pic>
      </p:grpSp>
      <p:sp>
        <p:nvSpPr>
          <p:cNvPr id="23" name="文本框 22">
            <a:extLst>
              <a:ext uri="{FF2B5EF4-FFF2-40B4-BE49-F238E27FC236}">
                <a16:creationId xmlns:a16="http://schemas.microsoft.com/office/drawing/2014/main" id="{4EF90271-8185-40C4-BD59-0CBEB2796567}"/>
              </a:ext>
            </a:extLst>
          </p:cNvPr>
          <p:cNvSpPr txBox="1"/>
          <p:nvPr/>
        </p:nvSpPr>
        <p:spPr>
          <a:xfrm>
            <a:off x="93683" y="4501575"/>
            <a:ext cx="2962257" cy="584775"/>
          </a:xfrm>
          <a:prstGeom prst="rect">
            <a:avLst/>
          </a:prstGeom>
          <a:noFill/>
        </p:spPr>
        <p:txBody>
          <a:bodyPr wrap="square" rtlCol="0">
            <a:spAutoFit/>
          </a:bodyPr>
          <a:lstStyle/>
          <a:p>
            <a:pPr algn="ctr"/>
            <a:r>
              <a:rPr lang="en-US" altLang="zh-CN" sz="1400"/>
              <a:t>Shen et al.,  2016</a:t>
            </a:r>
          </a:p>
          <a:p>
            <a:pPr algn="ctr"/>
            <a:r>
              <a:rPr lang="en-US" altLang="zh-CN" sz="900"/>
              <a:t>A seismic reference model for the crust and uppermost mantle beneath China from surface wave dispersion</a:t>
            </a:r>
            <a:endParaRPr lang="zh-CN" altLang="en-US" sz="900"/>
          </a:p>
        </p:txBody>
      </p:sp>
      <p:sp>
        <p:nvSpPr>
          <p:cNvPr id="27" name="文本框 26">
            <a:extLst>
              <a:ext uri="{FF2B5EF4-FFF2-40B4-BE49-F238E27FC236}">
                <a16:creationId xmlns:a16="http://schemas.microsoft.com/office/drawing/2014/main" id="{9FD4C8CC-D0E9-4C9B-8062-777922A857BA}"/>
              </a:ext>
            </a:extLst>
          </p:cNvPr>
          <p:cNvSpPr txBox="1"/>
          <p:nvPr/>
        </p:nvSpPr>
        <p:spPr>
          <a:xfrm>
            <a:off x="2947437" y="4501575"/>
            <a:ext cx="2962257" cy="584775"/>
          </a:xfrm>
          <a:prstGeom prst="rect">
            <a:avLst/>
          </a:prstGeom>
          <a:noFill/>
        </p:spPr>
        <p:txBody>
          <a:bodyPr wrap="square" rtlCol="0">
            <a:spAutoFit/>
          </a:bodyPr>
          <a:lstStyle/>
          <a:p>
            <a:pPr algn="ctr"/>
            <a:r>
              <a:rPr lang="en-US" altLang="zh-CN" sz="1400"/>
              <a:t>Mao et al.,  2016</a:t>
            </a:r>
          </a:p>
          <a:p>
            <a:pPr algn="ctr"/>
            <a:r>
              <a:rPr lang="en-US" altLang="zh-CN" sz="900"/>
              <a:t>Space-time monitoring of groundwater fluctuations with passive seismic interferometry</a:t>
            </a:r>
            <a:endParaRPr lang="zh-CN" altLang="en-US" sz="900"/>
          </a:p>
        </p:txBody>
      </p:sp>
      <p:sp>
        <p:nvSpPr>
          <p:cNvPr id="29" name="文本框 28">
            <a:extLst>
              <a:ext uri="{FF2B5EF4-FFF2-40B4-BE49-F238E27FC236}">
                <a16:creationId xmlns:a16="http://schemas.microsoft.com/office/drawing/2014/main" id="{0D7A7073-93D6-4E31-98B8-42B2D24200C2}"/>
              </a:ext>
            </a:extLst>
          </p:cNvPr>
          <p:cNvSpPr txBox="1"/>
          <p:nvPr/>
        </p:nvSpPr>
        <p:spPr>
          <a:xfrm>
            <a:off x="5775791" y="4501575"/>
            <a:ext cx="2962257" cy="584775"/>
          </a:xfrm>
          <a:prstGeom prst="rect">
            <a:avLst/>
          </a:prstGeom>
          <a:noFill/>
        </p:spPr>
        <p:txBody>
          <a:bodyPr wrap="square" rtlCol="0">
            <a:spAutoFit/>
          </a:bodyPr>
          <a:lstStyle/>
          <a:p>
            <a:pPr algn="ctr"/>
            <a:r>
              <a:rPr lang="en-US" altLang="zh-CN" sz="1400"/>
              <a:t>Wang and Tkalčić,  2022</a:t>
            </a:r>
          </a:p>
          <a:p>
            <a:pPr algn="ctr"/>
            <a:r>
              <a:rPr lang="en-US" altLang="zh-CN" sz="900"/>
              <a:t>Scanning for planetary cores with single-receiver intersource correlations</a:t>
            </a:r>
            <a:endParaRPr lang="zh-CN" altLang="en-US" sz="900"/>
          </a:p>
        </p:txBody>
      </p:sp>
    </p:spTree>
    <p:extLst>
      <p:ext uri="{BB962C8B-B14F-4D97-AF65-F5344CB8AC3E}">
        <p14:creationId xmlns:p14="http://schemas.microsoft.com/office/powerpoint/2010/main" val="1478217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研究背景与意义</a:t>
            </a:r>
            <a:endParaRPr lang="zh-CN" altLang="en-US" sz="3200" b="1" dirty="0">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部分经典文献</a:t>
            </a:r>
            <a:endParaRPr lang="en-US" altLang="zh-CN">
              <a:solidFill>
                <a:srgbClr val="115740"/>
              </a:solidFill>
            </a:endParaRPr>
          </a:p>
        </p:txBody>
      </p:sp>
      <p:sp>
        <p:nvSpPr>
          <p:cNvPr id="2" name="矩形 1">
            <a:extLst>
              <a:ext uri="{FF2B5EF4-FFF2-40B4-BE49-F238E27FC236}">
                <a16:creationId xmlns:a16="http://schemas.microsoft.com/office/drawing/2014/main" id="{3800EDA4-C29D-4F39-9385-A0E4CECBFBFB}"/>
              </a:ext>
            </a:extLst>
          </p:cNvPr>
          <p:cNvSpPr/>
          <p:nvPr/>
        </p:nvSpPr>
        <p:spPr>
          <a:xfrm>
            <a:off x="76200" y="993198"/>
            <a:ext cx="4419600" cy="3323987"/>
          </a:xfrm>
          <a:prstGeom prst="rect">
            <a:avLst/>
          </a:prstGeom>
        </p:spPr>
        <p:txBody>
          <a:bodyPr wrap="square">
            <a:spAutoFit/>
          </a:bodyPr>
          <a:lstStyle/>
          <a:p>
            <a:r>
              <a:rPr lang="en-US" altLang="zh-CN" sz="1400"/>
              <a:t>[1] </a:t>
            </a:r>
            <a:r>
              <a:rPr lang="en-US" altLang="zh-CN" sz="1400">
                <a:solidFill>
                  <a:srgbClr val="FF0000"/>
                </a:solidFill>
              </a:rPr>
              <a:t>Shapiro</a:t>
            </a:r>
            <a:r>
              <a:rPr lang="en-US" altLang="zh-CN" sz="1400"/>
              <a:t>, N. M., </a:t>
            </a:r>
            <a:r>
              <a:rPr lang="en-US" altLang="zh-CN" sz="1400">
                <a:solidFill>
                  <a:srgbClr val="FF0000"/>
                </a:solidFill>
              </a:rPr>
              <a:t>Campillo</a:t>
            </a:r>
            <a:r>
              <a:rPr lang="en-US" altLang="zh-CN" sz="1400"/>
              <a:t>, M., Stehly, L., &amp; </a:t>
            </a:r>
            <a:r>
              <a:rPr lang="en-US" altLang="zh-CN" sz="1400">
                <a:solidFill>
                  <a:srgbClr val="FF0000"/>
                </a:solidFill>
              </a:rPr>
              <a:t>Ritzwoller</a:t>
            </a:r>
            <a:r>
              <a:rPr lang="en-US" altLang="zh-CN" sz="1400"/>
              <a:t>, M. H. (2005). High-Resolution Surface-Wave Tomography from Ambient Seismic Noise. </a:t>
            </a:r>
            <a:r>
              <a:rPr lang="en-US" altLang="zh-CN" sz="1400" i="1"/>
              <a:t>Science</a:t>
            </a:r>
            <a:r>
              <a:rPr lang="en-US" altLang="zh-CN" sz="1400"/>
              <a:t>, </a:t>
            </a:r>
            <a:r>
              <a:rPr lang="en-US" altLang="zh-CN" sz="1400" i="1"/>
              <a:t>307</a:t>
            </a:r>
            <a:r>
              <a:rPr lang="en-US" altLang="zh-CN" sz="1400"/>
              <a:t>(5715), 1615–1618. </a:t>
            </a:r>
            <a:r>
              <a:rPr lang="en-US" altLang="zh-CN" sz="1400">
                <a:hlinkClick r:id="rId3"/>
              </a:rPr>
              <a:t>https://doi.org/10.1126/science.1108339</a:t>
            </a:r>
            <a:endParaRPr lang="en-US" altLang="zh-CN" sz="1400"/>
          </a:p>
          <a:p>
            <a:endParaRPr lang="en-US" altLang="zh-CN" sz="1400">
              <a:effectLst/>
            </a:endParaRPr>
          </a:p>
          <a:p>
            <a:r>
              <a:rPr lang="en-US" altLang="zh-CN" sz="1400"/>
              <a:t>[2] </a:t>
            </a:r>
            <a:r>
              <a:rPr lang="en-US" altLang="zh-CN" sz="1400">
                <a:solidFill>
                  <a:srgbClr val="FF0000"/>
                </a:solidFill>
              </a:rPr>
              <a:t>Weaver</a:t>
            </a:r>
            <a:r>
              <a:rPr lang="en-US" altLang="zh-CN" sz="1400"/>
              <a:t>, R. L. (2005). Information from Seismic Noise. </a:t>
            </a:r>
            <a:r>
              <a:rPr lang="en-US" altLang="zh-CN" sz="1400" i="1"/>
              <a:t>Science</a:t>
            </a:r>
            <a:r>
              <a:rPr lang="en-US" altLang="zh-CN" sz="1400"/>
              <a:t>, </a:t>
            </a:r>
            <a:r>
              <a:rPr lang="en-US" altLang="zh-CN" sz="1400" i="1"/>
              <a:t>307</a:t>
            </a:r>
            <a:r>
              <a:rPr lang="en-US" altLang="zh-CN" sz="1400"/>
              <a:t>(5715), 1568–1569. </a:t>
            </a:r>
            <a:r>
              <a:rPr lang="en-US" altLang="zh-CN" sz="1400">
                <a:hlinkClick r:id="rId4"/>
              </a:rPr>
              <a:t>https://doi.org/10.1126/science.1109834</a:t>
            </a:r>
            <a:endParaRPr lang="en-US" altLang="zh-CN" sz="1400"/>
          </a:p>
          <a:p>
            <a:endParaRPr lang="en-US" altLang="zh-CN" sz="1400">
              <a:effectLst/>
            </a:endParaRPr>
          </a:p>
          <a:p>
            <a:r>
              <a:rPr lang="en-US" altLang="zh-CN" sz="1400"/>
              <a:t>[3] Bensen, G. D., </a:t>
            </a:r>
            <a:r>
              <a:rPr lang="en-US" altLang="zh-CN" sz="1400">
                <a:solidFill>
                  <a:srgbClr val="FF0000"/>
                </a:solidFill>
              </a:rPr>
              <a:t>Ritzwoller</a:t>
            </a:r>
            <a:r>
              <a:rPr lang="en-US" altLang="zh-CN" sz="1400"/>
              <a:t>, M. H., Barmin, M. P., Levshin, A. L., Lin, F., Moschetti, M. P., et al. (2007). Processing seismic ambient noise data to obtain reliable broad-band surface wave dispersion measurements. </a:t>
            </a:r>
            <a:r>
              <a:rPr lang="en-US" altLang="zh-CN" sz="1400" i="1"/>
              <a:t>Geophysical Journal International</a:t>
            </a:r>
            <a:r>
              <a:rPr lang="en-US" altLang="zh-CN" sz="1400"/>
              <a:t>, </a:t>
            </a:r>
            <a:r>
              <a:rPr lang="en-US" altLang="zh-CN" sz="1400" i="1"/>
              <a:t>169</a:t>
            </a:r>
            <a:r>
              <a:rPr lang="en-US" altLang="zh-CN" sz="1400"/>
              <a:t>(3), 1239–1260. </a:t>
            </a:r>
            <a:r>
              <a:rPr lang="en-US" altLang="zh-CN" sz="1400">
                <a:hlinkClick r:id="rId5"/>
              </a:rPr>
              <a:t>https://doi.org/10.1111/j.1365-246X.2007.03374.x</a:t>
            </a:r>
            <a:endParaRPr lang="en-US" altLang="zh-CN" sz="1400"/>
          </a:p>
        </p:txBody>
      </p:sp>
      <p:pic>
        <p:nvPicPr>
          <p:cNvPr id="3" name="图片 2">
            <a:extLst>
              <a:ext uri="{FF2B5EF4-FFF2-40B4-BE49-F238E27FC236}">
                <a16:creationId xmlns:a16="http://schemas.microsoft.com/office/drawing/2014/main" id="{8211C028-A73B-46F2-BD06-998A396DB6FC}"/>
              </a:ext>
            </a:extLst>
          </p:cNvPr>
          <p:cNvPicPr>
            <a:picLocks noChangeAspect="1"/>
          </p:cNvPicPr>
          <p:nvPr/>
        </p:nvPicPr>
        <p:blipFill rotWithShape="1">
          <a:blip r:embed="rId6"/>
          <a:srcRect t="3246"/>
          <a:stretch/>
        </p:blipFill>
        <p:spPr>
          <a:xfrm>
            <a:off x="4428251" y="666750"/>
            <a:ext cx="4639549" cy="2195164"/>
          </a:xfrm>
          <a:prstGeom prst="rect">
            <a:avLst/>
          </a:prstGeom>
        </p:spPr>
      </p:pic>
      <p:pic>
        <p:nvPicPr>
          <p:cNvPr id="4" name="图片 3">
            <a:extLst>
              <a:ext uri="{FF2B5EF4-FFF2-40B4-BE49-F238E27FC236}">
                <a16:creationId xmlns:a16="http://schemas.microsoft.com/office/drawing/2014/main" id="{34FDBCFB-3D85-4C9C-BA28-E4EEA484D6EB}"/>
              </a:ext>
            </a:extLst>
          </p:cNvPr>
          <p:cNvPicPr>
            <a:picLocks noChangeAspect="1"/>
          </p:cNvPicPr>
          <p:nvPr/>
        </p:nvPicPr>
        <p:blipFill>
          <a:blip r:embed="rId7"/>
          <a:stretch>
            <a:fillRect/>
          </a:stretch>
        </p:blipFill>
        <p:spPr>
          <a:xfrm>
            <a:off x="4816243" y="2861914"/>
            <a:ext cx="3473913" cy="2229433"/>
          </a:xfrm>
          <a:prstGeom prst="rect">
            <a:avLst/>
          </a:prstGeom>
        </p:spPr>
      </p:pic>
      <p:sp>
        <p:nvSpPr>
          <p:cNvPr id="9" name="灯片编号占位符 3">
            <a:extLst>
              <a:ext uri="{FF2B5EF4-FFF2-40B4-BE49-F238E27FC236}">
                <a16:creationId xmlns:a16="http://schemas.microsoft.com/office/drawing/2014/main" id="{D402F818-D72D-44C5-8EE2-BE7538F692BF}"/>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9</a:t>
            </a:fld>
            <a:endParaRPr lang="en-US"/>
          </a:p>
        </p:txBody>
      </p:sp>
      <p:sp>
        <p:nvSpPr>
          <p:cNvPr id="8" name="矩形 7">
            <a:extLst>
              <a:ext uri="{FF2B5EF4-FFF2-40B4-BE49-F238E27FC236}">
                <a16:creationId xmlns:a16="http://schemas.microsoft.com/office/drawing/2014/main" id="{EA8BF1AC-8854-4832-B33B-26A20EF13AB1}"/>
              </a:ext>
            </a:extLst>
          </p:cNvPr>
          <p:cNvSpPr/>
          <p:nvPr/>
        </p:nvSpPr>
        <p:spPr>
          <a:xfrm>
            <a:off x="97971" y="4317185"/>
            <a:ext cx="2159566" cy="307777"/>
          </a:xfrm>
          <a:prstGeom prst="rect">
            <a:avLst/>
          </a:prstGeom>
        </p:spPr>
        <p:txBody>
          <a:bodyPr wrap="none">
            <a:spAutoFit/>
          </a:bodyPr>
          <a:lstStyle/>
          <a:p>
            <a:r>
              <a:rPr lang="zh-CN" altLang="en-US" sz="1400" b="1">
                <a:solidFill>
                  <a:srgbClr val="FF0000"/>
                </a:solidFill>
              </a:rPr>
              <a:t>背景噪声领域关键的大佬</a:t>
            </a:r>
          </a:p>
        </p:txBody>
      </p:sp>
    </p:spTree>
    <p:extLst>
      <p:ext uri="{BB962C8B-B14F-4D97-AF65-F5344CB8AC3E}">
        <p14:creationId xmlns:p14="http://schemas.microsoft.com/office/powerpoint/2010/main" val="1795375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研究背景与意义</a:t>
            </a:r>
            <a:endParaRPr lang="zh-CN" altLang="en-US" sz="3200" b="1" dirty="0">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部分经典文献</a:t>
            </a:r>
            <a:endParaRPr lang="en-US" altLang="zh-CN">
              <a:solidFill>
                <a:srgbClr val="115740"/>
              </a:solidFill>
            </a:endParaRPr>
          </a:p>
        </p:txBody>
      </p:sp>
      <p:sp>
        <p:nvSpPr>
          <p:cNvPr id="9" name="灯片编号占位符 3">
            <a:extLst>
              <a:ext uri="{FF2B5EF4-FFF2-40B4-BE49-F238E27FC236}">
                <a16:creationId xmlns:a16="http://schemas.microsoft.com/office/drawing/2014/main" id="{D402F818-D72D-44C5-8EE2-BE7538F692BF}"/>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10</a:t>
            </a:fld>
            <a:endParaRPr lang="en-US"/>
          </a:p>
        </p:txBody>
      </p:sp>
      <p:sp>
        <p:nvSpPr>
          <p:cNvPr id="5" name="矩形 4">
            <a:extLst>
              <a:ext uri="{FF2B5EF4-FFF2-40B4-BE49-F238E27FC236}">
                <a16:creationId xmlns:a16="http://schemas.microsoft.com/office/drawing/2014/main" id="{87FD5265-AA83-4CDB-9DB0-A06872C16205}"/>
              </a:ext>
            </a:extLst>
          </p:cNvPr>
          <p:cNvSpPr/>
          <p:nvPr/>
        </p:nvSpPr>
        <p:spPr>
          <a:xfrm>
            <a:off x="914400" y="2126508"/>
            <a:ext cx="4281714" cy="1200329"/>
          </a:xfrm>
          <a:prstGeom prst="rect">
            <a:avLst/>
          </a:prstGeom>
        </p:spPr>
        <p:txBody>
          <a:bodyPr wrap="square">
            <a:spAutoFit/>
          </a:bodyPr>
          <a:lstStyle/>
          <a:p>
            <a:r>
              <a:rPr lang="en-US" altLang="zh-CN"/>
              <a:t>Nakata, N., Gualtieri, L., &amp; Fichtner, A. (Eds.). (2019). </a:t>
            </a:r>
            <a:r>
              <a:rPr lang="en-US" altLang="zh-CN" i="1"/>
              <a:t>Seismic Ambient Noise</a:t>
            </a:r>
            <a:r>
              <a:rPr lang="en-US" altLang="zh-CN"/>
              <a:t> (1st ed.). Cambridge University Press. </a:t>
            </a:r>
            <a:r>
              <a:rPr lang="en-US" altLang="zh-CN">
                <a:hlinkClick r:id="rId3"/>
              </a:rPr>
              <a:t>https://doi.org/10.1017/9781108264808</a:t>
            </a:r>
            <a:endParaRPr lang="en-US" altLang="zh-CN">
              <a:effectLst/>
            </a:endParaRPr>
          </a:p>
        </p:txBody>
      </p:sp>
      <p:pic>
        <p:nvPicPr>
          <p:cNvPr id="3074" name="Picture 2" descr="Seismic Ambient Noise">
            <a:extLst>
              <a:ext uri="{FF2B5EF4-FFF2-40B4-BE49-F238E27FC236}">
                <a16:creationId xmlns:a16="http://schemas.microsoft.com/office/drawing/2014/main" id="{7F58DDE3-08A3-4586-B3C5-E7F0D8B0B3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819150"/>
            <a:ext cx="2667000" cy="3815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032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研究背景与意义</a:t>
            </a:r>
            <a:endParaRPr lang="zh-CN" altLang="en-US" sz="3200" b="1" dirty="0">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背景噪声领域部分关键人物</a:t>
            </a:r>
            <a:endParaRPr lang="en-US" altLang="zh-CN">
              <a:solidFill>
                <a:srgbClr val="115740"/>
              </a:solidFill>
            </a:endParaRPr>
          </a:p>
        </p:txBody>
      </p:sp>
      <p:sp>
        <p:nvSpPr>
          <p:cNvPr id="9" name="灯片编号占位符 3">
            <a:extLst>
              <a:ext uri="{FF2B5EF4-FFF2-40B4-BE49-F238E27FC236}">
                <a16:creationId xmlns:a16="http://schemas.microsoft.com/office/drawing/2014/main" id="{D402F818-D72D-44C5-8EE2-BE7538F692BF}"/>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11</a:t>
            </a:fld>
            <a:endParaRPr lang="en-US"/>
          </a:p>
        </p:txBody>
      </p:sp>
      <p:sp>
        <p:nvSpPr>
          <p:cNvPr id="10" name="文本框 9">
            <a:extLst>
              <a:ext uri="{FF2B5EF4-FFF2-40B4-BE49-F238E27FC236}">
                <a16:creationId xmlns:a16="http://schemas.microsoft.com/office/drawing/2014/main" id="{0045E9DE-D75B-4D3D-9E10-35C49D37A0A5}"/>
              </a:ext>
            </a:extLst>
          </p:cNvPr>
          <p:cNvSpPr txBox="1"/>
          <p:nvPr/>
        </p:nvSpPr>
        <p:spPr>
          <a:xfrm>
            <a:off x="152400" y="933867"/>
            <a:ext cx="8839200" cy="4031873"/>
          </a:xfrm>
          <a:prstGeom prst="rect">
            <a:avLst/>
          </a:prstGeom>
          <a:noFill/>
        </p:spPr>
        <p:txBody>
          <a:bodyPr wrap="square" rtlCol="0">
            <a:spAutoFit/>
          </a:bodyPr>
          <a:lstStyle/>
          <a:p>
            <a:r>
              <a:rPr lang="zh-CN" altLang="en-US" sz="1400" b="1">
                <a:solidFill>
                  <a:srgbClr val="115740"/>
                </a:solidFill>
              </a:rPr>
              <a:t>理论</a:t>
            </a:r>
            <a:r>
              <a:rPr lang="en-US" altLang="zh-CN" sz="1400" b="1">
                <a:solidFill>
                  <a:srgbClr val="115740"/>
                </a:solidFill>
              </a:rPr>
              <a:t>: </a:t>
            </a:r>
          </a:p>
          <a:p>
            <a:r>
              <a:rPr lang="en-US" altLang="zh-CN" sz="1400"/>
              <a:t>Aki, Keiiti; Weaver, Richard; Campillo, Michel; Snieder,</a:t>
            </a:r>
            <a:r>
              <a:rPr lang="zh-CN" altLang="en-US" sz="1400"/>
              <a:t> </a:t>
            </a:r>
            <a:r>
              <a:rPr lang="en-US" altLang="zh-CN" sz="1400"/>
              <a:t>Roel; Shapiro, Nikolai; Gerstoft, Peter</a:t>
            </a:r>
          </a:p>
          <a:p>
            <a:endParaRPr lang="en-US" altLang="zh-CN" sz="1400"/>
          </a:p>
          <a:p>
            <a:r>
              <a:rPr lang="zh-CN" altLang="en-US" sz="1400" b="1">
                <a:solidFill>
                  <a:srgbClr val="115740"/>
                </a:solidFill>
              </a:rPr>
              <a:t>层析成像</a:t>
            </a:r>
            <a:r>
              <a:rPr lang="en-US" altLang="zh-CN" sz="1400" b="1">
                <a:solidFill>
                  <a:srgbClr val="115740"/>
                </a:solidFill>
              </a:rPr>
              <a:t>: </a:t>
            </a:r>
          </a:p>
          <a:p>
            <a:r>
              <a:rPr lang="en-US" altLang="zh-CN" sz="1400"/>
              <a:t>Ritzwoller, Micheal (Yang, yingJie</a:t>
            </a:r>
            <a:r>
              <a:rPr lang="zh-CN" altLang="en-US" sz="1400" u="sng"/>
              <a:t>杨英杰</a:t>
            </a:r>
            <a:r>
              <a:rPr lang="en-US" altLang="zh-CN" sz="1400"/>
              <a:t>; Lin, Fan-chi</a:t>
            </a:r>
            <a:r>
              <a:rPr lang="zh-CN" altLang="en-US" sz="1400"/>
              <a:t>林凡奇</a:t>
            </a:r>
            <a:r>
              <a:rPr lang="en-US" altLang="zh-CN" sz="1400"/>
              <a:t>; Shen, Weisen</a:t>
            </a:r>
            <a:r>
              <a:rPr lang="zh-CN" altLang="en-US" sz="1400"/>
              <a:t>沈伟森</a:t>
            </a:r>
            <a:r>
              <a:rPr lang="en-US" altLang="zh-CN" sz="1400"/>
              <a:t>); Yao, Huajian </a:t>
            </a:r>
            <a:r>
              <a:rPr lang="zh-CN" altLang="en-US" sz="1400" u="sng"/>
              <a:t>姚华建</a:t>
            </a:r>
            <a:r>
              <a:rPr lang="zh-CN" altLang="en-US" sz="1400"/>
              <a:t> </a:t>
            </a:r>
            <a:r>
              <a:rPr lang="en-US" altLang="zh-CN" sz="1400"/>
              <a:t>(</a:t>
            </a:r>
            <a:r>
              <a:rPr lang="zh-CN" altLang="en-US" sz="1400"/>
              <a:t>地壳结构</a:t>
            </a:r>
            <a:r>
              <a:rPr lang="en-US" altLang="zh-CN" sz="1400"/>
              <a:t>); Xia, Jianghai </a:t>
            </a:r>
            <a:r>
              <a:rPr lang="zh-CN" altLang="en-US" sz="1400" u="sng"/>
              <a:t>夏江海</a:t>
            </a:r>
            <a:r>
              <a:rPr lang="zh-CN" altLang="en-US" sz="1400"/>
              <a:t> </a:t>
            </a:r>
            <a:r>
              <a:rPr lang="en-US" altLang="zh-CN" sz="1400"/>
              <a:t>(</a:t>
            </a:r>
            <a:r>
              <a:rPr lang="zh-CN" altLang="en-US" sz="1400"/>
              <a:t>高频浅层</a:t>
            </a:r>
            <a:r>
              <a:rPr lang="en-US" altLang="zh-CN" sz="1400"/>
              <a:t>); Chen, Xiaofei </a:t>
            </a:r>
            <a:r>
              <a:rPr lang="zh-CN" altLang="en-US" sz="1400" u="sng"/>
              <a:t>陈晓非</a:t>
            </a:r>
            <a:r>
              <a:rPr lang="zh-CN" altLang="en-US" sz="1400"/>
              <a:t> </a:t>
            </a:r>
            <a:r>
              <a:rPr lang="en-US" altLang="zh-CN" sz="1400"/>
              <a:t>(</a:t>
            </a:r>
            <a:r>
              <a:rPr lang="zh-CN" altLang="en-US" sz="1400"/>
              <a:t>高阶面波</a:t>
            </a:r>
            <a:r>
              <a:rPr lang="en-US" altLang="zh-CN" sz="1400"/>
              <a:t>); Nakata, Nori</a:t>
            </a:r>
          </a:p>
          <a:p>
            <a:endParaRPr lang="en-US" altLang="zh-CN" sz="1400"/>
          </a:p>
          <a:p>
            <a:r>
              <a:rPr lang="zh-CN" altLang="en-US" sz="1400" b="1">
                <a:solidFill>
                  <a:srgbClr val="115740"/>
                </a:solidFill>
              </a:rPr>
              <a:t>涉足背景噪声</a:t>
            </a:r>
            <a:r>
              <a:rPr lang="en-US" altLang="zh-CN" sz="1400" b="1">
                <a:solidFill>
                  <a:srgbClr val="115740"/>
                </a:solidFill>
              </a:rPr>
              <a:t>(</a:t>
            </a:r>
            <a:r>
              <a:rPr lang="zh-CN" altLang="en-US" sz="1400" b="1">
                <a:solidFill>
                  <a:srgbClr val="115740"/>
                </a:solidFill>
              </a:rPr>
              <a:t>非主业</a:t>
            </a:r>
            <a:r>
              <a:rPr lang="en-US" altLang="zh-CN" sz="1400" b="1">
                <a:solidFill>
                  <a:srgbClr val="115740"/>
                </a:solidFill>
              </a:rPr>
              <a:t>)</a:t>
            </a:r>
            <a:r>
              <a:rPr lang="zh-CN" altLang="en-US" sz="1400" b="1">
                <a:solidFill>
                  <a:srgbClr val="115740"/>
                </a:solidFill>
              </a:rPr>
              <a:t>，但仍有较大影响的</a:t>
            </a:r>
            <a:r>
              <a:rPr lang="en-US" altLang="zh-CN" sz="1400" b="1">
                <a:solidFill>
                  <a:srgbClr val="115740"/>
                </a:solidFill>
              </a:rPr>
              <a:t>: </a:t>
            </a:r>
          </a:p>
          <a:p>
            <a:r>
              <a:rPr lang="en-US" altLang="zh-CN" sz="1400"/>
              <a:t>Fichtner, Andreas; Tsai, Victor;</a:t>
            </a:r>
            <a:r>
              <a:rPr lang="zh-CN" altLang="en-US" sz="1400"/>
              <a:t> </a:t>
            </a:r>
            <a:r>
              <a:rPr lang="en-US" altLang="zh-CN" sz="1400"/>
              <a:t>Zhan, Zhongwen</a:t>
            </a:r>
            <a:r>
              <a:rPr lang="zh-CN" altLang="en-US" sz="1400"/>
              <a:t>詹中文</a:t>
            </a:r>
            <a:r>
              <a:rPr lang="en-US" altLang="zh-CN" sz="1400"/>
              <a:t>; Beroza, Greg; van der Hilst, Robert</a:t>
            </a:r>
          </a:p>
          <a:p>
            <a:endParaRPr lang="en-US" altLang="zh-CN" sz="1400"/>
          </a:p>
          <a:p>
            <a:r>
              <a:rPr lang="zh-CN" altLang="en-US" sz="1400" b="1">
                <a:solidFill>
                  <a:srgbClr val="115740"/>
                </a:solidFill>
              </a:rPr>
              <a:t>背景衰减成像</a:t>
            </a:r>
            <a:r>
              <a:rPr lang="en-US" altLang="zh-CN" sz="1400" b="1">
                <a:solidFill>
                  <a:srgbClr val="115740"/>
                </a:solidFill>
              </a:rPr>
              <a:t>: </a:t>
            </a:r>
          </a:p>
          <a:p>
            <a:r>
              <a:rPr lang="en-US" altLang="zh-CN" sz="1400"/>
              <a:t>Prieto, G. A; Bowden, Daniel; Magrini, Fabrizio; Liu,</a:t>
            </a:r>
            <a:r>
              <a:rPr lang="zh-CN" altLang="en-US" sz="1400"/>
              <a:t> </a:t>
            </a:r>
            <a:r>
              <a:rPr lang="en-US" altLang="zh-CN" sz="1400"/>
              <a:t>Xin</a:t>
            </a:r>
            <a:r>
              <a:rPr lang="zh-CN" altLang="en-US" sz="1400" u="sng"/>
              <a:t>刘昕</a:t>
            </a:r>
            <a:endParaRPr lang="en-US" altLang="zh-CN" sz="1400" u="sng"/>
          </a:p>
          <a:p>
            <a:endParaRPr lang="en-US" altLang="zh-CN" sz="1400"/>
          </a:p>
          <a:p>
            <a:r>
              <a:rPr lang="zh-CN" altLang="en-US" sz="1400" b="1">
                <a:solidFill>
                  <a:srgbClr val="115740"/>
                </a:solidFill>
              </a:rPr>
              <a:t>体波</a:t>
            </a:r>
            <a:r>
              <a:rPr lang="en-US" altLang="zh-CN" sz="1400" b="1">
                <a:solidFill>
                  <a:srgbClr val="115740"/>
                </a:solidFill>
              </a:rPr>
              <a:t>(</a:t>
            </a:r>
            <a:r>
              <a:rPr lang="zh-CN" altLang="en-US" sz="1400" b="1">
                <a:solidFill>
                  <a:srgbClr val="115740"/>
                </a:solidFill>
              </a:rPr>
              <a:t>深部震相</a:t>
            </a:r>
            <a:r>
              <a:rPr lang="en-US" altLang="zh-CN" sz="1400" b="1">
                <a:solidFill>
                  <a:srgbClr val="115740"/>
                </a:solidFill>
              </a:rPr>
              <a:t>): </a:t>
            </a:r>
          </a:p>
          <a:p>
            <a:r>
              <a:rPr lang="en-US" altLang="zh-CN" sz="1400"/>
              <a:t>Tkalčić, Hrvoje</a:t>
            </a:r>
          </a:p>
          <a:p>
            <a:endParaRPr lang="en-US" altLang="zh-CN" sz="1400"/>
          </a:p>
          <a:p>
            <a:r>
              <a:rPr lang="zh-CN" altLang="en-US" sz="1400" b="1">
                <a:solidFill>
                  <a:srgbClr val="115740"/>
                </a:solidFill>
              </a:rPr>
              <a:t>尾波时变</a:t>
            </a:r>
            <a:r>
              <a:rPr lang="en-US" altLang="zh-CN" sz="1400" b="1">
                <a:solidFill>
                  <a:srgbClr val="115740"/>
                </a:solidFill>
              </a:rPr>
              <a:t>: </a:t>
            </a:r>
          </a:p>
          <a:p>
            <a:r>
              <a:rPr lang="en-US" altLang="zh-CN" sz="1400"/>
              <a:t>Brenguier,</a:t>
            </a:r>
            <a:r>
              <a:rPr lang="zh-CN" altLang="en-US" sz="1400"/>
              <a:t> </a:t>
            </a:r>
            <a:r>
              <a:rPr lang="en-US" altLang="zh-CN" sz="1400"/>
              <a:t>Florent; Mao, Shujuan </a:t>
            </a:r>
            <a:r>
              <a:rPr lang="zh-CN" altLang="en-US" sz="1400"/>
              <a:t>毛淑娟</a:t>
            </a:r>
            <a:endParaRPr lang="en-US" altLang="zh-CN" sz="1400"/>
          </a:p>
        </p:txBody>
      </p:sp>
      <p:sp>
        <p:nvSpPr>
          <p:cNvPr id="6" name="矩形: 圆角 5">
            <a:extLst>
              <a:ext uri="{FF2B5EF4-FFF2-40B4-BE49-F238E27FC236}">
                <a16:creationId xmlns:a16="http://schemas.microsoft.com/office/drawing/2014/main" id="{1080E7C1-AEBA-48A5-B145-50DDA55ACEAF}"/>
              </a:ext>
            </a:extLst>
          </p:cNvPr>
          <p:cNvSpPr/>
          <p:nvPr/>
        </p:nvSpPr>
        <p:spPr>
          <a:xfrm>
            <a:off x="3886200" y="4095750"/>
            <a:ext cx="4495800" cy="808436"/>
          </a:xfrm>
          <a:prstGeom prst="roundRect">
            <a:avLst/>
          </a:prstGeom>
          <a:noFill/>
          <a:ln>
            <a:solidFill>
              <a:srgbClr val="11574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id="{D43FC5AB-1F17-4E33-8504-40EF758ED67C}"/>
              </a:ext>
            </a:extLst>
          </p:cNvPr>
          <p:cNvSpPr txBox="1"/>
          <p:nvPr/>
        </p:nvSpPr>
        <p:spPr>
          <a:xfrm>
            <a:off x="3962400" y="4130636"/>
            <a:ext cx="4191000" cy="738664"/>
          </a:xfrm>
          <a:prstGeom prst="rect">
            <a:avLst/>
          </a:prstGeom>
          <a:noFill/>
        </p:spPr>
        <p:txBody>
          <a:bodyPr wrap="square" rtlCol="0">
            <a:spAutoFit/>
          </a:bodyPr>
          <a:lstStyle/>
          <a:p>
            <a:r>
              <a:rPr lang="zh-CN" altLang="en-US" sz="1400" b="1">
                <a:solidFill>
                  <a:srgbClr val="115740"/>
                </a:solidFill>
              </a:rPr>
              <a:t>衰减成像领域：</a:t>
            </a:r>
            <a:endParaRPr lang="en-US" altLang="zh-CN" sz="1400" b="1">
              <a:solidFill>
                <a:srgbClr val="115740"/>
              </a:solidFill>
            </a:endParaRPr>
          </a:p>
          <a:p>
            <a:r>
              <a:rPr lang="en-US" altLang="zh-CN" sz="1400"/>
              <a:t>Dalton,</a:t>
            </a:r>
            <a:r>
              <a:rPr lang="zh-CN" altLang="en-US" sz="1400"/>
              <a:t> </a:t>
            </a:r>
            <a:r>
              <a:rPr lang="en-US" altLang="zh-CN" sz="1400"/>
              <a:t>Colleen; Bao,</a:t>
            </a:r>
            <a:r>
              <a:rPr lang="zh-CN" altLang="en-US" sz="1400"/>
              <a:t> </a:t>
            </a:r>
            <a:r>
              <a:rPr lang="en-US" altLang="zh-CN" sz="1400"/>
              <a:t>Xueyang </a:t>
            </a:r>
            <a:r>
              <a:rPr lang="zh-CN" altLang="en-US" sz="1400"/>
              <a:t>包雪阳</a:t>
            </a:r>
            <a:r>
              <a:rPr lang="en-US" altLang="zh-CN" sz="1400"/>
              <a:t>;</a:t>
            </a:r>
            <a:r>
              <a:rPr lang="zh-CN" altLang="en-US" sz="1400"/>
              <a:t> </a:t>
            </a:r>
            <a:r>
              <a:rPr lang="en-US" altLang="zh-CN" sz="1400"/>
              <a:t>Zhao,</a:t>
            </a:r>
            <a:r>
              <a:rPr lang="zh-CN" altLang="en-US" sz="1400"/>
              <a:t> </a:t>
            </a:r>
            <a:r>
              <a:rPr lang="en-US" altLang="zh-CN" sz="1400"/>
              <a:t>Lianfeng </a:t>
            </a:r>
            <a:r>
              <a:rPr lang="zh-CN" altLang="en-US" sz="1400"/>
              <a:t>赵连锋</a:t>
            </a:r>
            <a:r>
              <a:rPr lang="en-US" altLang="zh-CN" sz="1400"/>
              <a:t>; Zhou, Lianqing </a:t>
            </a:r>
            <a:r>
              <a:rPr lang="zh-CN" altLang="en-US" sz="1400"/>
              <a:t>周连庆</a:t>
            </a:r>
          </a:p>
        </p:txBody>
      </p:sp>
    </p:spTree>
    <p:extLst>
      <p:ext uri="{BB962C8B-B14F-4D97-AF65-F5344CB8AC3E}">
        <p14:creationId xmlns:p14="http://schemas.microsoft.com/office/powerpoint/2010/main" val="1806485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研究背景与意义</a:t>
            </a:r>
            <a:endParaRPr lang="zh-CN" altLang="en-US" sz="3200" b="1" dirty="0">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视频教程</a:t>
            </a:r>
            <a:endParaRPr lang="en-US" altLang="zh-CN">
              <a:solidFill>
                <a:srgbClr val="115740"/>
              </a:solidFill>
            </a:endParaRPr>
          </a:p>
        </p:txBody>
      </p:sp>
      <p:sp>
        <p:nvSpPr>
          <p:cNvPr id="9" name="灯片编号占位符 3">
            <a:extLst>
              <a:ext uri="{FF2B5EF4-FFF2-40B4-BE49-F238E27FC236}">
                <a16:creationId xmlns:a16="http://schemas.microsoft.com/office/drawing/2014/main" id="{D402F818-D72D-44C5-8EE2-BE7538F692BF}"/>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12</a:t>
            </a:fld>
            <a:endParaRPr lang="en-US"/>
          </a:p>
        </p:txBody>
      </p:sp>
      <p:sp>
        <p:nvSpPr>
          <p:cNvPr id="3" name="文本框 2">
            <a:extLst>
              <a:ext uri="{FF2B5EF4-FFF2-40B4-BE49-F238E27FC236}">
                <a16:creationId xmlns:a16="http://schemas.microsoft.com/office/drawing/2014/main" id="{C6824EB9-D666-4C98-9F44-87A1A2BB505A}"/>
              </a:ext>
            </a:extLst>
          </p:cNvPr>
          <p:cNvSpPr txBox="1"/>
          <p:nvPr/>
        </p:nvSpPr>
        <p:spPr>
          <a:xfrm>
            <a:off x="152400" y="1016879"/>
            <a:ext cx="8686800" cy="3323987"/>
          </a:xfrm>
          <a:prstGeom prst="rect">
            <a:avLst/>
          </a:prstGeom>
          <a:noFill/>
        </p:spPr>
        <p:txBody>
          <a:bodyPr wrap="square" rtlCol="0">
            <a:spAutoFit/>
          </a:bodyPr>
          <a:lstStyle/>
          <a:p>
            <a:r>
              <a:rPr lang="zh-CN" altLang="en-US" sz="1600"/>
              <a:t>地震学算法与程序培训班</a:t>
            </a:r>
            <a:r>
              <a:rPr lang="en-US" altLang="zh-CN" sz="1600">
                <a:hlinkClick r:id="rId3"/>
              </a:rPr>
              <a:t>https://seismo.training.ustc.edu.cn/rcap_2023/list.htm  </a:t>
            </a:r>
            <a:endParaRPr lang="en-US" altLang="zh-CN" sz="1600"/>
          </a:p>
          <a:p>
            <a:r>
              <a:rPr lang="zh-CN" altLang="en-US" sz="1600"/>
              <a:t>（</a:t>
            </a:r>
            <a:r>
              <a:rPr lang="en-US" altLang="zh-CN" sz="1600"/>
              <a:t>1</a:t>
            </a:r>
            <a:r>
              <a:rPr lang="zh-CN" altLang="en-US" sz="1600"/>
              <a:t>）利用背景噪声监测地下介质波速变化（毛淑娟）</a:t>
            </a:r>
            <a:endParaRPr lang="en-US" altLang="zh-CN" sz="1600"/>
          </a:p>
          <a:p>
            <a:r>
              <a:rPr lang="zh-CN" altLang="en-US" sz="1600"/>
              <a:t>（</a:t>
            </a:r>
            <a:r>
              <a:rPr lang="en-US" altLang="zh-CN" sz="1600"/>
              <a:t>2</a:t>
            </a:r>
            <a:r>
              <a:rPr lang="zh-CN" altLang="en-US" sz="1600"/>
              <a:t>）基于面波直接成像方法的三维各向同性和各向异性横波速度模型构建（姚华建、方洪健）</a:t>
            </a:r>
            <a:endParaRPr lang="en-US" altLang="zh-CN" sz="1600"/>
          </a:p>
          <a:p>
            <a:r>
              <a:rPr lang="zh-CN" altLang="en-US" sz="1600"/>
              <a:t>（</a:t>
            </a:r>
            <a:r>
              <a:rPr lang="en-US" altLang="zh-CN" sz="1600"/>
              <a:t>3</a:t>
            </a:r>
            <a:r>
              <a:rPr lang="zh-CN" altLang="en-US" sz="1600"/>
              <a:t>）高频背景噪声面波方法：误差校正与信号增强（程逢）</a:t>
            </a:r>
            <a:endParaRPr lang="en-US" altLang="zh-CN" sz="1600"/>
          </a:p>
          <a:p>
            <a:r>
              <a:rPr lang="zh-CN" altLang="en-US" sz="1600"/>
              <a:t>（</a:t>
            </a:r>
            <a:r>
              <a:rPr lang="en-US" altLang="zh-CN" sz="1600"/>
              <a:t>4</a:t>
            </a:r>
            <a:r>
              <a:rPr lang="zh-CN" altLang="en-US" sz="1600"/>
              <a:t>）高阶背景噪声面波成像方法（陈晓非）</a:t>
            </a:r>
            <a:endParaRPr lang="en-US" altLang="zh-CN" sz="1600"/>
          </a:p>
          <a:p>
            <a:endParaRPr lang="en-US" altLang="zh-CN" sz="1600"/>
          </a:p>
          <a:p>
            <a:r>
              <a:rPr lang="zh-CN" altLang="en-US" sz="1600"/>
              <a:t>北大</a:t>
            </a:r>
            <a:r>
              <a:rPr lang="en-US" altLang="zh-CN" sz="1600"/>
              <a:t>2020</a:t>
            </a:r>
            <a:r>
              <a:rPr lang="zh-CN" altLang="en-US" sz="1600"/>
              <a:t>暑期学校（背景噪声）</a:t>
            </a:r>
            <a:endParaRPr lang="en-US" altLang="zh-CN" sz="1600"/>
          </a:p>
          <a:p>
            <a:r>
              <a:rPr lang="en-US" altLang="zh-CN" sz="1600">
                <a:hlinkClick r:id="rId4"/>
              </a:rPr>
              <a:t>https://space.bilibili.com/487833133/channel/seriesdetail?sid=886142 </a:t>
            </a:r>
            <a:endParaRPr lang="zh-CN" altLang="en-US" sz="1600"/>
          </a:p>
          <a:p>
            <a:endParaRPr lang="en-US" altLang="zh-CN" sz="1600"/>
          </a:p>
          <a:p>
            <a:r>
              <a:rPr lang="zh-CN" altLang="en-US" sz="1600"/>
              <a:t>一些软件：</a:t>
            </a:r>
            <a:endParaRPr lang="en-US" altLang="zh-CN" sz="1600"/>
          </a:p>
          <a:p>
            <a:r>
              <a:rPr lang="en-US" altLang="zh-CN" sz="1600"/>
              <a:t>Disba (</a:t>
            </a:r>
            <a:r>
              <a:rPr lang="zh-CN" altLang="en-US" sz="1600"/>
              <a:t>正演频散、算面波深度敏感核</a:t>
            </a:r>
            <a:r>
              <a:rPr lang="en-US" altLang="zh-CN" sz="1600"/>
              <a:t>)</a:t>
            </a:r>
            <a:r>
              <a:rPr lang="zh-CN" altLang="en-US" sz="1600"/>
              <a:t>、</a:t>
            </a:r>
            <a:r>
              <a:rPr lang="en-US" altLang="zh-CN" sz="1600"/>
              <a:t>CCFJ(</a:t>
            </a:r>
            <a:r>
              <a:rPr lang="zh-CN" altLang="en-US" sz="1600"/>
              <a:t>计算互相关、提取高阶信号</a:t>
            </a:r>
            <a:r>
              <a:rPr lang="en-US" altLang="zh-CN" sz="1600"/>
              <a:t>)</a:t>
            </a:r>
            <a:r>
              <a:rPr lang="zh-CN" altLang="en-US" sz="1600"/>
              <a:t>、</a:t>
            </a:r>
            <a:r>
              <a:rPr lang="en-US" altLang="zh-CN" sz="1600"/>
              <a:t>Dsurftomo(</a:t>
            </a:r>
            <a:r>
              <a:rPr lang="zh-CN" altLang="en-US" sz="1600"/>
              <a:t>面波一步反演法</a:t>
            </a:r>
            <a:r>
              <a:rPr lang="en-US" altLang="zh-CN" sz="1600"/>
              <a:t>)</a:t>
            </a:r>
            <a:r>
              <a:rPr lang="zh-CN" altLang="en-US" sz="1600"/>
              <a:t>、</a:t>
            </a:r>
            <a:r>
              <a:rPr lang="en-US" altLang="zh-CN" sz="1600"/>
              <a:t>EGFAnalysisTimeFreq Dispersion Software(</a:t>
            </a:r>
            <a:r>
              <a:rPr lang="zh-CN" altLang="en-US" sz="1600"/>
              <a:t>拾取频散曲线</a:t>
            </a:r>
            <a:r>
              <a:rPr lang="en-US" altLang="zh-CN" sz="1600"/>
              <a:t>)</a:t>
            </a:r>
            <a:r>
              <a:rPr lang="zh-CN" altLang="en-US" sz="1600"/>
              <a:t>、</a:t>
            </a:r>
            <a:r>
              <a:rPr lang="en-US" altLang="zh-CN" sz="1600"/>
              <a:t>Surfatt(</a:t>
            </a:r>
            <a:r>
              <a:rPr lang="zh-CN" altLang="en-US" sz="1600"/>
              <a:t>考虑地形的面波成像</a:t>
            </a:r>
            <a:r>
              <a:rPr lang="en-US" altLang="zh-CN" sz="1600"/>
              <a:t>)</a:t>
            </a:r>
            <a:r>
              <a:rPr lang="zh-CN" altLang="en-US" sz="1600"/>
              <a:t>、</a:t>
            </a:r>
            <a:r>
              <a:rPr lang="en-US" altLang="zh-CN" sz="1600"/>
              <a:t>Seislib (</a:t>
            </a:r>
            <a:r>
              <a:rPr lang="zh-CN" altLang="en-US" sz="1600"/>
              <a:t>噪声数据处理与成像</a:t>
            </a:r>
            <a:r>
              <a:rPr lang="en-US" altLang="zh-CN" sz="1600"/>
              <a:t>)</a:t>
            </a:r>
          </a:p>
        </p:txBody>
      </p:sp>
    </p:spTree>
    <p:extLst>
      <p:ext uri="{BB962C8B-B14F-4D97-AF65-F5344CB8AC3E}">
        <p14:creationId xmlns:p14="http://schemas.microsoft.com/office/powerpoint/2010/main" val="348181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13</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71590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背景噪声衰减成像</a:t>
            </a:r>
            <a:endParaRPr lang="en-US" altLang="zh-CN" sz="3200" b="1">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衰减层析成像</a:t>
            </a:r>
            <a:endParaRPr lang="en-US" altLang="zh-CN">
              <a:solidFill>
                <a:srgbClr val="115740"/>
              </a:solidFill>
            </a:endParaRPr>
          </a:p>
        </p:txBody>
      </p:sp>
      <p:sp>
        <p:nvSpPr>
          <p:cNvPr id="18" name="文本框 17">
            <a:extLst>
              <a:ext uri="{FF2B5EF4-FFF2-40B4-BE49-F238E27FC236}">
                <a16:creationId xmlns:a16="http://schemas.microsoft.com/office/drawing/2014/main" id="{A2E275D6-8003-4238-8835-485859F2E7E1}"/>
              </a:ext>
            </a:extLst>
          </p:cNvPr>
          <p:cNvSpPr txBox="1"/>
          <p:nvPr/>
        </p:nvSpPr>
        <p:spPr>
          <a:xfrm>
            <a:off x="228601" y="1276350"/>
            <a:ext cx="3429000" cy="2308324"/>
          </a:xfrm>
          <a:prstGeom prst="rect">
            <a:avLst/>
          </a:prstGeom>
          <a:noFill/>
          <a:ln w="28575">
            <a:solidFill>
              <a:srgbClr val="4672C4"/>
            </a:solidFill>
          </a:ln>
        </p:spPr>
        <p:txBody>
          <a:bodyPr wrap="square" rtlCol="0">
            <a:spAutoFit/>
          </a:bodyPr>
          <a:lstStyle/>
          <a:p>
            <a:pPr algn="ctr"/>
            <a:r>
              <a:rPr lang="zh-CN" altLang="en-US" b="1">
                <a:solidFill>
                  <a:srgbClr val="E10800"/>
                </a:solidFill>
              </a:rPr>
              <a:t>地球介质为非完全弹性体</a:t>
            </a:r>
            <a:endParaRPr lang="en-US" altLang="zh-CN" b="1">
              <a:solidFill>
                <a:srgbClr val="E10800"/>
              </a:solidFill>
            </a:endParaRPr>
          </a:p>
          <a:p>
            <a:pPr algn="ctr"/>
            <a:r>
              <a:rPr lang="zh-CN" altLang="en-US" b="1">
                <a:solidFill>
                  <a:srgbClr val="E10800"/>
                </a:solidFill>
              </a:rPr>
              <a:t>仅凭借速度</a:t>
            </a:r>
            <a:endParaRPr lang="en-US" altLang="zh-CN" b="1">
              <a:solidFill>
                <a:srgbClr val="E10800"/>
              </a:solidFill>
            </a:endParaRPr>
          </a:p>
          <a:p>
            <a:pPr algn="ctr"/>
            <a:r>
              <a:rPr lang="zh-CN" altLang="en-US" b="1">
                <a:solidFill>
                  <a:srgbClr val="E10800"/>
                </a:solidFill>
              </a:rPr>
              <a:t>不足以完整刻画其属性</a:t>
            </a:r>
            <a:endParaRPr lang="en-US" altLang="zh-CN" b="1">
              <a:solidFill>
                <a:srgbClr val="E10800"/>
              </a:solidFill>
            </a:endParaRPr>
          </a:p>
          <a:p>
            <a:endParaRPr lang="en-US" altLang="zh-CN"/>
          </a:p>
          <a:p>
            <a:r>
              <a:rPr lang="zh-CN" altLang="en-US"/>
              <a:t>衰减对</a:t>
            </a:r>
            <a:r>
              <a:rPr lang="zh-CN" altLang="en-US" b="1">
                <a:solidFill>
                  <a:srgbClr val="E10800"/>
                </a:solidFill>
              </a:rPr>
              <a:t>熔融</a:t>
            </a:r>
            <a:r>
              <a:rPr lang="zh-CN" altLang="en-US"/>
              <a:t>、</a:t>
            </a:r>
            <a:r>
              <a:rPr lang="zh-CN" altLang="en-US" b="1">
                <a:solidFill>
                  <a:srgbClr val="E10800"/>
                </a:solidFill>
              </a:rPr>
              <a:t>流体</a:t>
            </a:r>
            <a:r>
              <a:rPr lang="zh-CN" altLang="en-US"/>
              <a:t>、</a:t>
            </a:r>
            <a:r>
              <a:rPr lang="zh-CN" altLang="en-US" b="1">
                <a:solidFill>
                  <a:srgbClr val="E10800"/>
                </a:solidFill>
              </a:rPr>
              <a:t>破裂</a:t>
            </a:r>
            <a:r>
              <a:rPr lang="zh-CN" altLang="en-US"/>
              <a:t>、</a:t>
            </a:r>
            <a:r>
              <a:rPr lang="zh-CN" altLang="en-US" b="1">
                <a:solidFill>
                  <a:srgbClr val="E10800"/>
                </a:solidFill>
              </a:rPr>
              <a:t>高温</a:t>
            </a:r>
            <a:r>
              <a:rPr lang="zh-CN" altLang="en-US"/>
              <a:t>等因素更敏感；对于</a:t>
            </a:r>
            <a:r>
              <a:rPr lang="zh-CN" altLang="en-US" b="1">
                <a:solidFill>
                  <a:srgbClr val="E10800"/>
                </a:solidFill>
              </a:rPr>
              <a:t>沉积物</a:t>
            </a:r>
            <a:r>
              <a:rPr lang="zh-CN" altLang="en-US"/>
              <a:t>、</a:t>
            </a:r>
            <a:r>
              <a:rPr lang="zh-CN" altLang="en-US" b="1">
                <a:solidFill>
                  <a:srgbClr val="E10800"/>
                </a:solidFill>
              </a:rPr>
              <a:t>隐伏断层</a:t>
            </a:r>
            <a:r>
              <a:rPr lang="zh-CN" altLang="en-US"/>
              <a:t>、</a:t>
            </a:r>
            <a:r>
              <a:rPr lang="zh-CN" altLang="en-US" b="1">
                <a:solidFill>
                  <a:srgbClr val="E10800"/>
                </a:solidFill>
              </a:rPr>
              <a:t>火山岩浆房</a:t>
            </a:r>
            <a:r>
              <a:rPr lang="zh-CN" altLang="en-US"/>
              <a:t>、</a:t>
            </a:r>
            <a:r>
              <a:rPr lang="zh-CN" altLang="en-US" b="1">
                <a:solidFill>
                  <a:srgbClr val="E10800"/>
                </a:solidFill>
              </a:rPr>
              <a:t>可能存在的地壳流</a:t>
            </a:r>
            <a:r>
              <a:rPr lang="zh-CN" altLang="en-US"/>
              <a:t>等具备良好指示作用。</a:t>
            </a:r>
          </a:p>
        </p:txBody>
      </p:sp>
      <p:sp>
        <p:nvSpPr>
          <p:cNvPr id="14" name="矩形 13">
            <a:extLst>
              <a:ext uri="{FF2B5EF4-FFF2-40B4-BE49-F238E27FC236}">
                <a16:creationId xmlns:a16="http://schemas.microsoft.com/office/drawing/2014/main" id="{F45A4313-EEC1-4BAE-9E51-BE1DA5D62075}"/>
              </a:ext>
            </a:extLst>
          </p:cNvPr>
          <p:cNvSpPr/>
          <p:nvPr/>
        </p:nvSpPr>
        <p:spPr>
          <a:xfrm>
            <a:off x="942786" y="4240765"/>
            <a:ext cx="7258428" cy="707886"/>
          </a:xfrm>
          <a:prstGeom prst="rect">
            <a:avLst/>
          </a:prstGeom>
        </p:spPr>
        <p:txBody>
          <a:bodyPr wrap="square">
            <a:spAutoFit/>
          </a:bodyPr>
          <a:lstStyle/>
          <a:p>
            <a:pPr algn="ctr"/>
            <a:r>
              <a:rPr lang="zh-CN" altLang="en-US" sz="2000" b="1"/>
              <a:t>准确的衰减模型有助于认识全球和区域的</a:t>
            </a:r>
            <a:r>
              <a:rPr lang="zh-CN" altLang="en-US" sz="2000" b="1">
                <a:solidFill>
                  <a:srgbClr val="4672C4"/>
                </a:solidFill>
              </a:rPr>
              <a:t>壳幔地球动力学过程</a:t>
            </a:r>
            <a:r>
              <a:rPr lang="zh-CN" altLang="en-US" sz="2000" b="1"/>
              <a:t>，且能为</a:t>
            </a:r>
            <a:r>
              <a:rPr lang="zh-CN" altLang="en-US" sz="2000" b="1">
                <a:solidFill>
                  <a:srgbClr val="4672C4"/>
                </a:solidFill>
              </a:rPr>
              <a:t>震源机制反演、核爆监测、灾害评估</a:t>
            </a:r>
            <a:r>
              <a:rPr lang="zh-CN" altLang="en-US" sz="2000" b="1"/>
              <a:t>等提供参考。</a:t>
            </a:r>
          </a:p>
        </p:txBody>
      </p:sp>
      <p:grpSp>
        <p:nvGrpSpPr>
          <p:cNvPr id="20" name="组合 19">
            <a:extLst>
              <a:ext uri="{FF2B5EF4-FFF2-40B4-BE49-F238E27FC236}">
                <a16:creationId xmlns:a16="http://schemas.microsoft.com/office/drawing/2014/main" id="{E888F975-B437-44C3-BB30-44933309D13A}"/>
              </a:ext>
            </a:extLst>
          </p:cNvPr>
          <p:cNvGrpSpPr/>
          <p:nvPr/>
        </p:nvGrpSpPr>
        <p:grpSpPr>
          <a:xfrm>
            <a:off x="4040796" y="665030"/>
            <a:ext cx="4780675" cy="3435608"/>
            <a:chOff x="4040796" y="665030"/>
            <a:chExt cx="4780675" cy="3435608"/>
          </a:xfrm>
        </p:grpSpPr>
        <p:grpSp>
          <p:nvGrpSpPr>
            <p:cNvPr id="12" name="组合 11">
              <a:extLst>
                <a:ext uri="{FF2B5EF4-FFF2-40B4-BE49-F238E27FC236}">
                  <a16:creationId xmlns:a16="http://schemas.microsoft.com/office/drawing/2014/main" id="{16527388-D7EA-496D-88C6-4D693B6E3A65}"/>
                </a:ext>
              </a:extLst>
            </p:cNvPr>
            <p:cNvGrpSpPr/>
            <p:nvPr/>
          </p:nvGrpSpPr>
          <p:grpSpPr>
            <a:xfrm>
              <a:off x="4325263" y="3792861"/>
              <a:ext cx="2171700" cy="307777"/>
              <a:chOff x="4495800" y="3828400"/>
              <a:chExt cx="2171700" cy="307777"/>
            </a:xfrm>
          </p:grpSpPr>
          <p:sp>
            <p:nvSpPr>
              <p:cNvPr id="10" name="等腰三角形 9">
                <a:extLst>
                  <a:ext uri="{FF2B5EF4-FFF2-40B4-BE49-F238E27FC236}">
                    <a16:creationId xmlns:a16="http://schemas.microsoft.com/office/drawing/2014/main" id="{4D6AB438-B788-42EB-A865-4E7D9C8827A6}"/>
                  </a:ext>
                </a:extLst>
              </p:cNvPr>
              <p:cNvSpPr/>
              <p:nvPr/>
            </p:nvSpPr>
            <p:spPr>
              <a:xfrm>
                <a:off x="4495800" y="3943350"/>
                <a:ext cx="76200" cy="7620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B49E15A9-4F9B-4CD4-8865-D78DD93808F8}"/>
                  </a:ext>
                </a:extLst>
              </p:cNvPr>
              <p:cNvSpPr txBox="1"/>
              <p:nvPr/>
            </p:nvSpPr>
            <p:spPr>
              <a:xfrm>
                <a:off x="4533900" y="3828400"/>
                <a:ext cx="2133600" cy="307777"/>
              </a:xfrm>
              <a:prstGeom prst="rect">
                <a:avLst/>
              </a:prstGeom>
              <a:noFill/>
            </p:spPr>
            <p:txBody>
              <a:bodyPr wrap="square" rtlCol="0">
                <a:spAutoFit/>
              </a:bodyPr>
              <a:lstStyle/>
              <a:p>
                <a:r>
                  <a:rPr lang="zh-CN" altLang="en-US" sz="1400" b="1"/>
                  <a:t>全球主要热点</a:t>
                </a:r>
                <a:r>
                  <a:rPr lang="en-US" altLang="zh-CN" sz="1400" b="1"/>
                  <a:t>(hotspot)</a:t>
                </a:r>
                <a:endParaRPr lang="zh-CN" altLang="en-US" sz="1400" b="1"/>
              </a:p>
            </p:txBody>
          </p:sp>
        </p:grpSp>
        <p:grpSp>
          <p:nvGrpSpPr>
            <p:cNvPr id="19" name="组合 18">
              <a:extLst>
                <a:ext uri="{FF2B5EF4-FFF2-40B4-BE49-F238E27FC236}">
                  <a16:creationId xmlns:a16="http://schemas.microsoft.com/office/drawing/2014/main" id="{53E3567C-A282-448A-9D62-095A78D15416}"/>
                </a:ext>
              </a:extLst>
            </p:cNvPr>
            <p:cNvGrpSpPr/>
            <p:nvPr/>
          </p:nvGrpSpPr>
          <p:grpSpPr>
            <a:xfrm>
              <a:off x="4040796" y="665030"/>
              <a:ext cx="4780675" cy="3432208"/>
              <a:chOff x="4040796" y="665030"/>
              <a:chExt cx="4780675" cy="3432208"/>
            </a:xfrm>
          </p:grpSpPr>
          <p:grpSp>
            <p:nvGrpSpPr>
              <p:cNvPr id="9" name="组合 8">
                <a:extLst>
                  <a:ext uri="{FF2B5EF4-FFF2-40B4-BE49-F238E27FC236}">
                    <a16:creationId xmlns:a16="http://schemas.microsoft.com/office/drawing/2014/main" id="{399DBCBB-E2D8-4B19-8F8E-A734D2CB2617}"/>
                  </a:ext>
                </a:extLst>
              </p:cNvPr>
              <p:cNvGrpSpPr/>
              <p:nvPr/>
            </p:nvGrpSpPr>
            <p:grpSpPr>
              <a:xfrm>
                <a:off x="4040796" y="665030"/>
                <a:ext cx="4780675" cy="3432208"/>
                <a:chOff x="3886200" y="774394"/>
                <a:chExt cx="5183913" cy="3721706"/>
              </a:xfrm>
            </p:grpSpPr>
            <p:sp>
              <p:nvSpPr>
                <p:cNvPr id="13" name="文本框 12">
                  <a:extLst>
                    <a:ext uri="{FF2B5EF4-FFF2-40B4-BE49-F238E27FC236}">
                      <a16:creationId xmlns:a16="http://schemas.microsoft.com/office/drawing/2014/main" id="{A43B2D0C-4BB0-4054-9F7C-565E0BD0345E}"/>
                    </a:ext>
                  </a:extLst>
                </p:cNvPr>
                <p:cNvSpPr txBox="1"/>
                <p:nvPr/>
              </p:nvSpPr>
              <p:spPr>
                <a:xfrm>
                  <a:off x="6855404" y="4126768"/>
                  <a:ext cx="2214709" cy="369332"/>
                </a:xfrm>
                <a:prstGeom prst="rect">
                  <a:avLst/>
                </a:prstGeom>
                <a:noFill/>
              </p:spPr>
              <p:txBody>
                <a:bodyPr wrap="none" rtlCol="0">
                  <a:spAutoFit/>
                </a:bodyPr>
                <a:lstStyle/>
                <a:p>
                  <a:r>
                    <a:rPr lang="en-US" altLang="zh-CN" b="1">
                      <a:solidFill>
                        <a:srgbClr val="4672C4"/>
                      </a:solidFill>
                    </a:rPr>
                    <a:t>(Debayle et al., 2020)</a:t>
                  </a:r>
                  <a:endParaRPr lang="zh-CN" altLang="en-US" b="1">
                    <a:solidFill>
                      <a:srgbClr val="4672C4"/>
                    </a:solidFill>
                  </a:endParaRPr>
                </a:p>
              </p:txBody>
            </p:sp>
            <p:grpSp>
              <p:nvGrpSpPr>
                <p:cNvPr id="8" name="组合 7">
                  <a:extLst>
                    <a:ext uri="{FF2B5EF4-FFF2-40B4-BE49-F238E27FC236}">
                      <a16:creationId xmlns:a16="http://schemas.microsoft.com/office/drawing/2014/main" id="{15BC82C5-1395-41EF-8AED-DD60C6E591C6}"/>
                    </a:ext>
                  </a:extLst>
                </p:cNvPr>
                <p:cNvGrpSpPr/>
                <p:nvPr/>
              </p:nvGrpSpPr>
              <p:grpSpPr>
                <a:xfrm>
                  <a:off x="3886200" y="774394"/>
                  <a:ext cx="5166381" cy="3038475"/>
                  <a:chOff x="3886200" y="774394"/>
                  <a:chExt cx="5166381" cy="3038475"/>
                </a:xfrm>
              </p:grpSpPr>
              <p:pic>
                <p:nvPicPr>
                  <p:cNvPr id="5" name="图片 4">
                    <a:extLst>
                      <a:ext uri="{FF2B5EF4-FFF2-40B4-BE49-F238E27FC236}">
                        <a16:creationId xmlns:a16="http://schemas.microsoft.com/office/drawing/2014/main" id="{1BEE9805-F1FC-4ADE-B391-4D2C16812347}"/>
                      </a:ext>
                    </a:extLst>
                  </p:cNvPr>
                  <p:cNvPicPr>
                    <a:picLocks noChangeAspect="1"/>
                  </p:cNvPicPr>
                  <p:nvPr/>
                </p:nvPicPr>
                <p:blipFill>
                  <a:blip r:embed="rId3"/>
                  <a:stretch>
                    <a:fillRect/>
                  </a:stretch>
                </p:blipFill>
                <p:spPr>
                  <a:xfrm>
                    <a:off x="3886200" y="774394"/>
                    <a:ext cx="5166381" cy="3038475"/>
                  </a:xfrm>
                  <a:prstGeom prst="rect">
                    <a:avLst/>
                  </a:prstGeom>
                </p:spPr>
              </p:pic>
              <p:sp>
                <p:nvSpPr>
                  <p:cNvPr id="6" name="矩形 5">
                    <a:extLst>
                      <a:ext uri="{FF2B5EF4-FFF2-40B4-BE49-F238E27FC236}">
                        <a16:creationId xmlns:a16="http://schemas.microsoft.com/office/drawing/2014/main" id="{F7881EEA-2779-40C8-8947-9E8BFECA33D4}"/>
                      </a:ext>
                    </a:extLst>
                  </p:cNvPr>
                  <p:cNvSpPr/>
                  <p:nvPr/>
                </p:nvSpPr>
                <p:spPr>
                  <a:xfrm>
                    <a:off x="5105400" y="1200150"/>
                    <a:ext cx="533400" cy="457200"/>
                  </a:xfrm>
                  <a:prstGeom prst="rect">
                    <a:avLst/>
                  </a:prstGeom>
                  <a:noFill/>
                  <a:ln>
                    <a:solidFill>
                      <a:srgbClr val="11574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a:extLst>
                      <a:ext uri="{FF2B5EF4-FFF2-40B4-BE49-F238E27FC236}">
                        <a16:creationId xmlns:a16="http://schemas.microsoft.com/office/drawing/2014/main" id="{727C5242-108D-42DE-83BF-0DF0AA140F2B}"/>
                      </a:ext>
                    </a:extLst>
                  </p:cNvPr>
                  <p:cNvSpPr/>
                  <p:nvPr/>
                </p:nvSpPr>
                <p:spPr>
                  <a:xfrm>
                    <a:off x="7682563" y="1200150"/>
                    <a:ext cx="533400" cy="457200"/>
                  </a:xfrm>
                  <a:prstGeom prst="rect">
                    <a:avLst/>
                  </a:prstGeom>
                  <a:noFill/>
                  <a:ln>
                    <a:solidFill>
                      <a:srgbClr val="11574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pic>
            <p:nvPicPr>
              <p:cNvPr id="17" name="图片 16">
                <a:extLst>
                  <a:ext uri="{FF2B5EF4-FFF2-40B4-BE49-F238E27FC236}">
                    <a16:creationId xmlns:a16="http://schemas.microsoft.com/office/drawing/2014/main" id="{BD00FF6E-560D-4AB6-9351-E053313A755E}"/>
                  </a:ext>
                </a:extLst>
              </p:cNvPr>
              <p:cNvPicPr>
                <a:picLocks noChangeAspect="1"/>
              </p:cNvPicPr>
              <p:nvPr/>
            </p:nvPicPr>
            <p:blipFill rotWithShape="1">
              <a:blip r:embed="rId4">
                <a:extLst>
                  <a:ext uri="{28A0092B-C50C-407E-A947-70E740481C1C}">
                    <a14:useLocalDpi xmlns:a14="http://schemas.microsoft.com/office/drawing/2010/main" val="0"/>
                  </a:ext>
                </a:extLst>
              </a:blip>
              <a:srcRect t="14165" b="5047"/>
              <a:stretch/>
            </p:blipFill>
            <p:spPr>
              <a:xfrm>
                <a:off x="4242471" y="3428134"/>
                <a:ext cx="4419600" cy="396849"/>
              </a:xfrm>
              <a:prstGeom prst="rect">
                <a:avLst/>
              </a:prstGeom>
            </p:spPr>
          </p:pic>
        </p:grpSp>
      </p:grpSp>
    </p:spTree>
    <p:extLst>
      <p:ext uri="{BB962C8B-B14F-4D97-AF65-F5344CB8AC3E}">
        <p14:creationId xmlns:p14="http://schemas.microsoft.com/office/powerpoint/2010/main" val="519510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14</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背景噪声衰减成像</a:t>
            </a:r>
            <a:endParaRPr lang="en-US" altLang="zh-CN" sz="3200" b="1">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衰减的定义</a:t>
            </a:r>
            <a:endParaRPr lang="en-US" altLang="zh-CN">
              <a:solidFill>
                <a:srgbClr val="115740"/>
              </a:solidFill>
            </a:endParaRPr>
          </a:p>
        </p:txBody>
      </p:sp>
      <p:sp>
        <p:nvSpPr>
          <p:cNvPr id="22" name="灯片编号占位符 3">
            <a:extLst>
              <a:ext uri="{FF2B5EF4-FFF2-40B4-BE49-F238E27FC236}">
                <a16:creationId xmlns:a16="http://schemas.microsoft.com/office/drawing/2014/main" id="{3A15DD8B-D75D-468F-8308-7E6DC9E3E88C}"/>
              </a:ext>
            </a:extLst>
          </p:cNvPr>
          <p:cNvSpPr txBox="1">
            <a:spLocks/>
          </p:cNvSpPr>
          <p:nvPr/>
        </p:nvSpPr>
        <p:spPr>
          <a:xfrm>
            <a:off x="6553200" y="4767263"/>
            <a:ext cx="2133600" cy="273844"/>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14</a:t>
            </a:fld>
            <a:endParaRPr lang="en-US"/>
          </a:p>
        </p:txBody>
      </p:sp>
      <p:pic>
        <p:nvPicPr>
          <p:cNvPr id="23" name="图片 22">
            <a:extLst>
              <a:ext uri="{FF2B5EF4-FFF2-40B4-BE49-F238E27FC236}">
                <a16:creationId xmlns:a16="http://schemas.microsoft.com/office/drawing/2014/main" id="{98722ED6-F1B3-4253-BF59-890D10D4347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10400" y="666750"/>
            <a:ext cx="1905000" cy="1905000"/>
          </a:xfrm>
          <a:prstGeom prst="rect">
            <a:avLst/>
          </a:prstGeom>
        </p:spPr>
      </p:pic>
      <p:grpSp>
        <p:nvGrpSpPr>
          <p:cNvPr id="24" name="组合 23">
            <a:extLst>
              <a:ext uri="{FF2B5EF4-FFF2-40B4-BE49-F238E27FC236}">
                <a16:creationId xmlns:a16="http://schemas.microsoft.com/office/drawing/2014/main" id="{5150828A-A2F2-468C-9B07-E28FC3281236}"/>
              </a:ext>
            </a:extLst>
          </p:cNvPr>
          <p:cNvGrpSpPr/>
          <p:nvPr/>
        </p:nvGrpSpPr>
        <p:grpSpPr>
          <a:xfrm>
            <a:off x="432532" y="683495"/>
            <a:ext cx="5927217" cy="2016913"/>
            <a:chOff x="457200" y="859637"/>
            <a:chExt cx="5927217" cy="2016913"/>
          </a:xfrm>
        </p:grpSpPr>
        <p:pic>
          <p:nvPicPr>
            <p:cNvPr id="25" name="图形 24">
              <a:extLst>
                <a:ext uri="{FF2B5EF4-FFF2-40B4-BE49-F238E27FC236}">
                  <a16:creationId xmlns:a16="http://schemas.microsoft.com/office/drawing/2014/main" id="{E286A6D7-96F5-44D7-BDA0-483DCBF9324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7200" y="1047750"/>
              <a:ext cx="5927217" cy="1828800"/>
            </a:xfrm>
            <a:prstGeom prst="rect">
              <a:avLst/>
            </a:prstGeom>
          </p:spPr>
        </p:pic>
        <p:sp>
          <p:nvSpPr>
            <p:cNvPr id="26" name="箭头: 下 25">
              <a:extLst>
                <a:ext uri="{FF2B5EF4-FFF2-40B4-BE49-F238E27FC236}">
                  <a16:creationId xmlns:a16="http://schemas.microsoft.com/office/drawing/2014/main" id="{A71B3CEA-2F91-40D0-8AC5-F9B0927B4999}"/>
                </a:ext>
              </a:extLst>
            </p:cNvPr>
            <p:cNvSpPr/>
            <p:nvPr/>
          </p:nvSpPr>
          <p:spPr>
            <a:xfrm>
              <a:off x="2984369" y="983219"/>
              <a:ext cx="119737" cy="176110"/>
            </a:xfrm>
            <a:prstGeom prst="downArrow">
              <a:avLst/>
            </a:prstGeom>
            <a:solidFill>
              <a:srgbClr val="4672C4"/>
            </a:solidFill>
            <a:ln>
              <a:solidFill>
                <a:srgbClr val="46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箭头: 下 26">
              <a:extLst>
                <a:ext uri="{FF2B5EF4-FFF2-40B4-BE49-F238E27FC236}">
                  <a16:creationId xmlns:a16="http://schemas.microsoft.com/office/drawing/2014/main" id="{0828D299-3763-41C7-AA4B-423A0F3682D3}"/>
                </a:ext>
              </a:extLst>
            </p:cNvPr>
            <p:cNvSpPr/>
            <p:nvPr/>
          </p:nvSpPr>
          <p:spPr>
            <a:xfrm>
              <a:off x="4724400" y="1403620"/>
              <a:ext cx="119737" cy="176110"/>
            </a:xfrm>
            <a:prstGeom prst="down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ECAA0C75-0898-42C0-BF93-2A38574CFDB4}"/>
                    </a:ext>
                  </a:extLst>
                </p:cNvPr>
                <p:cNvSpPr txBox="1"/>
                <p:nvPr/>
              </p:nvSpPr>
              <p:spPr>
                <a:xfrm>
                  <a:off x="3151963" y="859637"/>
                  <a:ext cx="242887"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b="0" i="1" smtClean="0">
                                <a:solidFill>
                                  <a:srgbClr val="4672C4"/>
                                </a:solidFill>
                                <a:latin typeface="Cambria Math" panose="02040503050406030204" pitchFamily="18" charset="0"/>
                              </a:rPr>
                            </m:ctrlPr>
                          </m:sSubPr>
                          <m:e>
                            <m:r>
                              <a:rPr lang="en-US" altLang="zh-CN" b="0" i="1" smtClean="0">
                                <a:solidFill>
                                  <a:srgbClr val="4672C4"/>
                                </a:solidFill>
                                <a:latin typeface="Cambria Math" panose="02040503050406030204" pitchFamily="18" charset="0"/>
                              </a:rPr>
                              <m:t>𝑡</m:t>
                            </m:r>
                          </m:e>
                          <m:sub>
                            <m:r>
                              <a:rPr lang="en-US" altLang="zh-CN" b="0" i="1" smtClean="0">
                                <a:solidFill>
                                  <a:srgbClr val="4672C4"/>
                                </a:solidFill>
                                <a:latin typeface="Cambria Math" panose="02040503050406030204" pitchFamily="18" charset="0"/>
                              </a:rPr>
                              <m:t>1</m:t>
                            </m:r>
                          </m:sub>
                        </m:sSub>
                      </m:oMath>
                    </m:oMathPara>
                  </a14:m>
                  <a:endParaRPr lang="zh-CN" altLang="en-US">
                    <a:solidFill>
                      <a:srgbClr val="4672C4"/>
                    </a:solidFill>
                  </a:endParaRPr>
                </a:p>
              </p:txBody>
            </p:sp>
          </mc:Choice>
          <mc:Fallback xmlns="">
            <p:sp>
              <p:nvSpPr>
                <p:cNvPr id="17" name="文本框 16">
                  <a:extLst>
                    <a:ext uri="{FF2B5EF4-FFF2-40B4-BE49-F238E27FC236}">
                      <a16:creationId xmlns:a16="http://schemas.microsoft.com/office/drawing/2014/main" id="{ABB058FB-F06E-4956-9BA5-1C468EAD457D}"/>
                    </a:ext>
                  </a:extLst>
                </p:cNvPr>
                <p:cNvSpPr txBox="1">
                  <a:spLocks noRot="1" noChangeAspect="1" noMove="1" noResize="1" noEditPoints="1" noAdjustHandles="1" noChangeArrowheads="1" noChangeShapeType="1" noTextEdit="1"/>
                </p:cNvSpPr>
                <p:nvPr/>
              </p:nvSpPr>
              <p:spPr>
                <a:xfrm>
                  <a:off x="3151963" y="859637"/>
                  <a:ext cx="242887" cy="276999"/>
                </a:xfrm>
                <a:prstGeom prst="rect">
                  <a:avLst/>
                </a:prstGeom>
                <a:blipFill>
                  <a:blip r:embed="rId6"/>
                  <a:stretch>
                    <a:fillRect l="-20000" r="-7500" b="-1521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15A9A3AA-5F2A-4575-ADA1-4850AF62478A}"/>
                    </a:ext>
                  </a:extLst>
                </p:cNvPr>
                <p:cNvSpPr txBox="1"/>
                <p:nvPr/>
              </p:nvSpPr>
              <p:spPr>
                <a:xfrm>
                  <a:off x="4865908" y="1126621"/>
                  <a:ext cx="248209"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b="0" i="1" smtClean="0">
                                <a:solidFill>
                                  <a:srgbClr val="E10800"/>
                                </a:solidFill>
                                <a:latin typeface="Cambria Math" panose="02040503050406030204" pitchFamily="18" charset="0"/>
                              </a:rPr>
                            </m:ctrlPr>
                          </m:sSubPr>
                          <m:e>
                            <m:r>
                              <a:rPr lang="en-US" altLang="zh-CN" b="0" i="1" smtClean="0">
                                <a:solidFill>
                                  <a:srgbClr val="E10800"/>
                                </a:solidFill>
                                <a:latin typeface="Cambria Math" panose="02040503050406030204" pitchFamily="18" charset="0"/>
                              </a:rPr>
                              <m:t>𝑡</m:t>
                            </m:r>
                          </m:e>
                          <m:sub>
                            <m:r>
                              <a:rPr lang="en-US" altLang="zh-CN" b="0" i="1" smtClean="0">
                                <a:solidFill>
                                  <a:srgbClr val="E10800"/>
                                </a:solidFill>
                                <a:latin typeface="Cambria Math" panose="02040503050406030204" pitchFamily="18" charset="0"/>
                              </a:rPr>
                              <m:t>2</m:t>
                            </m:r>
                          </m:sub>
                        </m:sSub>
                      </m:oMath>
                    </m:oMathPara>
                  </a14:m>
                  <a:endParaRPr lang="zh-CN" altLang="en-US">
                    <a:solidFill>
                      <a:srgbClr val="E10800"/>
                    </a:solidFill>
                  </a:endParaRPr>
                </a:p>
              </p:txBody>
            </p:sp>
          </mc:Choice>
          <mc:Fallback xmlns="">
            <p:sp>
              <p:nvSpPr>
                <p:cNvPr id="37" name="文本框 36">
                  <a:extLst>
                    <a:ext uri="{FF2B5EF4-FFF2-40B4-BE49-F238E27FC236}">
                      <a16:creationId xmlns:a16="http://schemas.microsoft.com/office/drawing/2014/main" id="{2204E4E7-3E55-491A-A983-CFB2C09D3BC9}"/>
                    </a:ext>
                  </a:extLst>
                </p:cNvPr>
                <p:cNvSpPr txBox="1">
                  <a:spLocks noRot="1" noChangeAspect="1" noMove="1" noResize="1" noEditPoints="1" noAdjustHandles="1" noChangeArrowheads="1" noChangeShapeType="1" noTextEdit="1"/>
                </p:cNvSpPr>
                <p:nvPr/>
              </p:nvSpPr>
              <p:spPr>
                <a:xfrm>
                  <a:off x="4865908" y="1126621"/>
                  <a:ext cx="248209" cy="276999"/>
                </a:xfrm>
                <a:prstGeom prst="rect">
                  <a:avLst/>
                </a:prstGeom>
                <a:blipFill>
                  <a:blip r:embed="rId7"/>
                  <a:stretch>
                    <a:fillRect l="-19512" r="-7317" b="-15556"/>
                  </a:stretch>
                </a:blipFill>
              </p:spPr>
              <p:txBody>
                <a:bodyPr/>
                <a:lstStyle/>
                <a:p>
                  <a:r>
                    <a:rPr lang="zh-CN" altLang="en-US">
                      <a:noFill/>
                    </a:rPr>
                    <a:t> </a:t>
                  </a:r>
                </a:p>
              </p:txBody>
            </p:sp>
          </mc:Fallback>
        </mc:AlternateContent>
        <p:cxnSp>
          <p:nvCxnSpPr>
            <p:cNvPr id="31" name="直接连接符 30">
              <a:extLst>
                <a:ext uri="{FF2B5EF4-FFF2-40B4-BE49-F238E27FC236}">
                  <a16:creationId xmlns:a16="http://schemas.microsoft.com/office/drawing/2014/main" id="{F0B3C35D-6EAF-4A14-AF37-DC4A6B403D38}"/>
                </a:ext>
              </a:extLst>
            </p:cNvPr>
            <p:cNvCxnSpPr>
              <a:cxnSpLocks/>
            </p:cNvCxnSpPr>
            <p:nvPr/>
          </p:nvCxnSpPr>
          <p:spPr>
            <a:xfrm>
              <a:off x="4648200" y="2111201"/>
              <a:ext cx="1676400" cy="0"/>
            </a:xfrm>
            <a:prstGeom prst="line">
              <a:avLst/>
            </a:prstGeom>
            <a:ln w="19050">
              <a:solidFill>
                <a:srgbClr val="E10800"/>
              </a:solidFill>
              <a:prstDash val="sysDash"/>
            </a:ln>
          </p:spPr>
          <p:style>
            <a:lnRef idx="1">
              <a:schemeClr val="accent1"/>
            </a:lnRef>
            <a:fillRef idx="0">
              <a:schemeClr val="accent1"/>
            </a:fillRef>
            <a:effectRef idx="0">
              <a:schemeClr val="accent1"/>
            </a:effectRef>
            <a:fontRef idx="minor">
              <a:schemeClr val="tx1"/>
            </a:fontRef>
          </p:style>
        </p:cxnSp>
        <p:cxnSp>
          <p:nvCxnSpPr>
            <p:cNvPr id="32" name="直接连接符 31">
              <a:extLst>
                <a:ext uri="{FF2B5EF4-FFF2-40B4-BE49-F238E27FC236}">
                  <a16:creationId xmlns:a16="http://schemas.microsoft.com/office/drawing/2014/main" id="{6F83D5EB-9D92-4CB3-A205-A07592C68FE8}"/>
                </a:ext>
              </a:extLst>
            </p:cNvPr>
            <p:cNvCxnSpPr>
              <a:cxnSpLocks/>
            </p:cNvCxnSpPr>
            <p:nvPr/>
          </p:nvCxnSpPr>
          <p:spPr>
            <a:xfrm>
              <a:off x="3048000" y="2432746"/>
              <a:ext cx="3276600" cy="0"/>
            </a:xfrm>
            <a:prstGeom prst="line">
              <a:avLst/>
            </a:prstGeom>
            <a:ln w="19050">
              <a:solidFill>
                <a:srgbClr val="4672C4"/>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3" name="文本框 32">
                  <a:extLst>
                    <a:ext uri="{FF2B5EF4-FFF2-40B4-BE49-F238E27FC236}">
                      <a16:creationId xmlns:a16="http://schemas.microsoft.com/office/drawing/2014/main" id="{5D6F846C-A55C-43F7-8B0E-55907C6E9000}"/>
                    </a:ext>
                  </a:extLst>
                </p:cNvPr>
                <p:cNvSpPr txBox="1"/>
                <p:nvPr/>
              </p:nvSpPr>
              <p:spPr>
                <a:xfrm>
                  <a:off x="5867400" y="2130783"/>
                  <a:ext cx="242887" cy="276999"/>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altLang="zh-CN" b="0" i="1" smtClean="0">
                                <a:solidFill>
                                  <a:srgbClr val="4672C4"/>
                                </a:solidFill>
                                <a:latin typeface="Cambria Math" panose="02040503050406030204" pitchFamily="18" charset="0"/>
                              </a:rPr>
                            </m:ctrlPr>
                          </m:sSubPr>
                          <m:e>
                            <m:r>
                              <a:rPr lang="en-US" altLang="zh-CN" b="0" i="1" smtClean="0">
                                <a:solidFill>
                                  <a:srgbClr val="4672C4"/>
                                </a:solidFill>
                                <a:latin typeface="Cambria Math" panose="02040503050406030204" pitchFamily="18" charset="0"/>
                              </a:rPr>
                              <m:t>𝐴</m:t>
                            </m:r>
                          </m:e>
                          <m:sub>
                            <m:r>
                              <a:rPr lang="en-US" altLang="zh-CN" b="0" i="1" smtClean="0">
                                <a:solidFill>
                                  <a:srgbClr val="4672C4"/>
                                </a:solidFill>
                                <a:latin typeface="Cambria Math" panose="02040503050406030204" pitchFamily="18" charset="0"/>
                              </a:rPr>
                              <m:t>1</m:t>
                            </m:r>
                          </m:sub>
                        </m:sSub>
                      </m:oMath>
                    </m:oMathPara>
                  </a14:m>
                  <a:endParaRPr lang="zh-CN" altLang="en-US">
                    <a:solidFill>
                      <a:srgbClr val="4672C4"/>
                    </a:solidFill>
                  </a:endParaRPr>
                </a:p>
              </p:txBody>
            </p:sp>
          </mc:Choice>
          <mc:Fallback xmlns="">
            <p:sp>
              <p:nvSpPr>
                <p:cNvPr id="52" name="文本框 51">
                  <a:extLst>
                    <a:ext uri="{FF2B5EF4-FFF2-40B4-BE49-F238E27FC236}">
                      <a16:creationId xmlns:a16="http://schemas.microsoft.com/office/drawing/2014/main" id="{66D74BF4-0FCA-4F15-9090-83F5C2EFA9D5}"/>
                    </a:ext>
                  </a:extLst>
                </p:cNvPr>
                <p:cNvSpPr txBox="1">
                  <a:spLocks noRot="1" noChangeAspect="1" noMove="1" noResize="1" noEditPoints="1" noAdjustHandles="1" noChangeArrowheads="1" noChangeShapeType="1" noTextEdit="1"/>
                </p:cNvSpPr>
                <p:nvPr/>
              </p:nvSpPr>
              <p:spPr>
                <a:xfrm>
                  <a:off x="5867400" y="2130783"/>
                  <a:ext cx="242887" cy="276999"/>
                </a:xfrm>
                <a:prstGeom prst="rect">
                  <a:avLst/>
                </a:prstGeom>
                <a:blipFill>
                  <a:blip r:embed="rId8"/>
                  <a:stretch>
                    <a:fillRect l="-32500" r="-22500" b="-1555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矩形 33">
                  <a:extLst>
                    <a:ext uri="{FF2B5EF4-FFF2-40B4-BE49-F238E27FC236}">
                      <a16:creationId xmlns:a16="http://schemas.microsoft.com/office/drawing/2014/main" id="{8E91FA64-41F8-451E-B24B-AF43ABE9A3B7}"/>
                    </a:ext>
                  </a:extLst>
                </p:cNvPr>
                <p:cNvSpPr/>
                <p:nvPr/>
              </p:nvSpPr>
              <p:spPr>
                <a:xfrm>
                  <a:off x="5743455" y="1781996"/>
                  <a:ext cx="490775"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solidFill>
                                  <a:srgbClr val="E10800"/>
                                </a:solidFill>
                                <a:latin typeface="Cambria Math" panose="02040503050406030204" pitchFamily="18" charset="0"/>
                              </a:rPr>
                            </m:ctrlPr>
                          </m:sSubPr>
                          <m:e>
                            <m:r>
                              <a:rPr lang="en-US" altLang="zh-CN" i="1">
                                <a:solidFill>
                                  <a:srgbClr val="E10800"/>
                                </a:solidFill>
                                <a:latin typeface="Cambria Math" panose="02040503050406030204" pitchFamily="18" charset="0"/>
                              </a:rPr>
                              <m:t>𝐴</m:t>
                            </m:r>
                          </m:e>
                          <m:sub>
                            <m:r>
                              <a:rPr lang="en-US" altLang="zh-CN" b="0" i="1" smtClean="0">
                                <a:solidFill>
                                  <a:srgbClr val="E10800"/>
                                </a:solidFill>
                                <a:latin typeface="Cambria Math" panose="02040503050406030204" pitchFamily="18" charset="0"/>
                              </a:rPr>
                              <m:t>2</m:t>
                            </m:r>
                          </m:sub>
                        </m:sSub>
                      </m:oMath>
                    </m:oMathPara>
                  </a14:m>
                  <a:endParaRPr lang="zh-CN" altLang="en-US">
                    <a:solidFill>
                      <a:srgbClr val="4672C4"/>
                    </a:solidFill>
                  </a:endParaRPr>
                </a:p>
              </p:txBody>
            </p:sp>
          </mc:Choice>
          <mc:Fallback xmlns="">
            <p:sp>
              <p:nvSpPr>
                <p:cNvPr id="25" name="矩形 24">
                  <a:extLst>
                    <a:ext uri="{FF2B5EF4-FFF2-40B4-BE49-F238E27FC236}">
                      <a16:creationId xmlns:a16="http://schemas.microsoft.com/office/drawing/2014/main" id="{BA0AACBC-FC5E-443F-829A-17F37BB84559}"/>
                    </a:ext>
                  </a:extLst>
                </p:cNvPr>
                <p:cNvSpPr>
                  <a:spLocks noRot="1" noChangeAspect="1" noMove="1" noResize="1" noEditPoints="1" noAdjustHandles="1" noChangeArrowheads="1" noChangeShapeType="1" noTextEdit="1"/>
                </p:cNvSpPr>
                <p:nvPr/>
              </p:nvSpPr>
              <p:spPr>
                <a:xfrm>
                  <a:off x="5743455" y="1781996"/>
                  <a:ext cx="490775" cy="369332"/>
                </a:xfrm>
                <a:prstGeom prst="rect">
                  <a:avLst/>
                </a:prstGeom>
                <a:blipFill>
                  <a:blip r:embed="rId9"/>
                  <a:stretch>
                    <a:fillRect/>
                  </a:stretch>
                </a:blipFill>
              </p:spPr>
              <p:txBody>
                <a:bodyPr/>
                <a:lstStyle/>
                <a:p>
                  <a:r>
                    <a:rPr lang="zh-CN" altLang="en-US">
                      <a:noFill/>
                    </a:rPr>
                    <a:t> </a:t>
                  </a:r>
                </a:p>
              </p:txBody>
            </p:sp>
          </mc:Fallback>
        </mc:AlternateContent>
      </p:grpSp>
      <p:grpSp>
        <p:nvGrpSpPr>
          <p:cNvPr id="35" name="组合 34">
            <a:extLst>
              <a:ext uri="{FF2B5EF4-FFF2-40B4-BE49-F238E27FC236}">
                <a16:creationId xmlns:a16="http://schemas.microsoft.com/office/drawing/2014/main" id="{48DA1962-FC9A-4F71-B49B-962674672262}"/>
              </a:ext>
            </a:extLst>
          </p:cNvPr>
          <p:cNvGrpSpPr/>
          <p:nvPr/>
        </p:nvGrpSpPr>
        <p:grpSpPr>
          <a:xfrm>
            <a:off x="1159515" y="2758855"/>
            <a:ext cx="4033407" cy="1272342"/>
            <a:chOff x="1011510" y="2539919"/>
            <a:chExt cx="4033407" cy="1272342"/>
          </a:xfrm>
        </p:grpSpPr>
        <p:grpSp>
          <p:nvGrpSpPr>
            <p:cNvPr id="36" name="组合 35">
              <a:extLst>
                <a:ext uri="{FF2B5EF4-FFF2-40B4-BE49-F238E27FC236}">
                  <a16:creationId xmlns:a16="http://schemas.microsoft.com/office/drawing/2014/main" id="{0BB241E6-9D34-4D14-8486-8F87718123FE}"/>
                </a:ext>
              </a:extLst>
            </p:cNvPr>
            <p:cNvGrpSpPr/>
            <p:nvPr/>
          </p:nvGrpSpPr>
          <p:grpSpPr>
            <a:xfrm>
              <a:off x="1011510" y="2755988"/>
              <a:ext cx="1959970" cy="1022567"/>
              <a:chOff x="2556716" y="3025022"/>
              <a:chExt cx="1959970" cy="1022567"/>
            </a:xfrm>
          </p:grpSpPr>
          <mc:AlternateContent xmlns:mc="http://schemas.openxmlformats.org/markup-compatibility/2006" xmlns:a14="http://schemas.microsoft.com/office/drawing/2010/main">
            <mc:Choice Requires="a14">
              <p:sp>
                <p:nvSpPr>
                  <p:cNvPr id="43" name="矩形 42">
                    <a:extLst>
                      <a:ext uri="{FF2B5EF4-FFF2-40B4-BE49-F238E27FC236}">
                        <a16:creationId xmlns:a16="http://schemas.microsoft.com/office/drawing/2014/main" id="{CEEA25E6-0F6D-4585-B693-7ABF5751A38B}"/>
                      </a:ext>
                    </a:extLst>
                  </p:cNvPr>
                  <p:cNvSpPr/>
                  <p:nvPr/>
                </p:nvSpPr>
                <p:spPr>
                  <a:xfrm>
                    <a:off x="2653997" y="3025022"/>
                    <a:ext cx="1862689" cy="7163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altLang="zh-CN" sz="2000" b="0" i="1" smtClean="0">
                                  <a:latin typeface="Cambria Math" panose="02040503050406030204" pitchFamily="18" charset="0"/>
                                </a:rPr>
                              </m:ctrlPr>
                            </m:fPr>
                            <m:num>
                              <m:r>
                                <a:rPr lang="en-US" altLang="zh-CN" sz="2000" b="0" i="1" smtClean="0">
                                  <a:latin typeface="Cambria Math" panose="02040503050406030204" pitchFamily="18" charset="0"/>
                                </a:rPr>
                                <m:t>1</m:t>
                              </m:r>
                            </m:num>
                            <m:den>
                              <m:r>
                                <a:rPr lang="en-US" altLang="zh-CN" sz="2000" b="0" i="1" smtClean="0">
                                  <a:latin typeface="Cambria Math" panose="02040503050406030204" pitchFamily="18" charset="0"/>
                                </a:rPr>
                                <m:t>𝑄</m:t>
                              </m:r>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𝜔</m:t>
                                  </m:r>
                                </m:e>
                              </m:d>
                            </m:den>
                          </m:f>
                          <m:r>
                            <a:rPr lang="en-US" altLang="zh-CN" sz="2000" b="0" i="1" smtClean="0">
                              <a:latin typeface="Cambria Math" panose="02040503050406030204" pitchFamily="18" charset="0"/>
                            </a:rPr>
                            <m:t>=−</m:t>
                          </m:r>
                          <m:f>
                            <m:fPr>
                              <m:ctrlPr>
                                <a:rPr lang="en-US" altLang="zh-CN" sz="2000" b="0" i="1" smtClean="0">
                                  <a:latin typeface="Cambria Math" panose="02040503050406030204" pitchFamily="18" charset="0"/>
                                </a:rPr>
                              </m:ctrlPr>
                            </m:fPr>
                            <m:num>
                              <m:r>
                                <m:rPr>
                                  <m:sty m:val="p"/>
                                </m:rPr>
                                <a:rPr lang="en-US" altLang="zh-CN" sz="2000" b="0" i="0" smtClean="0">
                                  <a:latin typeface="Cambria Math" panose="02040503050406030204" pitchFamily="18" charset="0"/>
                                </a:rPr>
                                <m:t>Δ</m:t>
                              </m:r>
                              <m:r>
                                <a:rPr lang="en-US" altLang="zh-CN" sz="2000" b="0" i="1" smtClean="0">
                                  <a:latin typeface="Cambria Math" panose="02040503050406030204" pitchFamily="18" charset="0"/>
                                </a:rPr>
                                <m:t>𝐸</m:t>
                              </m:r>
                            </m:num>
                            <m:den>
                              <m:r>
                                <a:rPr lang="en-US" altLang="zh-CN" sz="2000" b="0" i="1" smtClean="0">
                                  <a:latin typeface="Cambria Math" panose="02040503050406030204" pitchFamily="18" charset="0"/>
                                </a:rPr>
                                <m:t>2</m:t>
                              </m:r>
                              <m:r>
                                <a:rPr lang="en-US" altLang="zh-CN" sz="2000" b="0" i="1" smtClean="0">
                                  <a:latin typeface="Cambria Math" panose="02040503050406030204" pitchFamily="18" charset="0"/>
                                </a:rPr>
                                <m:t>𝜋</m:t>
                              </m:r>
                              <m:r>
                                <a:rPr lang="en-US" altLang="zh-CN" sz="2000" b="0" i="1" smtClean="0">
                                  <a:latin typeface="Cambria Math" panose="02040503050406030204" pitchFamily="18" charset="0"/>
                                </a:rPr>
                                <m:t>𝐸</m:t>
                              </m:r>
                            </m:den>
                          </m:f>
                        </m:oMath>
                      </m:oMathPara>
                    </a14:m>
                    <a:endParaRPr lang="zh-CN" altLang="en-US" sz="2000"/>
                  </a:p>
                </p:txBody>
              </p:sp>
            </mc:Choice>
            <mc:Fallback xmlns="">
              <p:sp>
                <p:nvSpPr>
                  <p:cNvPr id="3" name="矩形 2">
                    <a:extLst>
                      <a:ext uri="{FF2B5EF4-FFF2-40B4-BE49-F238E27FC236}">
                        <a16:creationId xmlns:a16="http://schemas.microsoft.com/office/drawing/2014/main" id="{E6A36156-93C0-4753-8B32-F1926A424319}"/>
                      </a:ext>
                    </a:extLst>
                  </p:cNvPr>
                  <p:cNvSpPr>
                    <a:spLocks noRot="1" noChangeAspect="1" noMove="1" noResize="1" noEditPoints="1" noAdjustHandles="1" noChangeArrowheads="1" noChangeShapeType="1" noTextEdit="1"/>
                  </p:cNvSpPr>
                  <p:nvPr/>
                </p:nvSpPr>
                <p:spPr>
                  <a:xfrm>
                    <a:off x="2653997" y="3025022"/>
                    <a:ext cx="1862689" cy="716350"/>
                  </a:xfrm>
                  <a:prstGeom prst="rect">
                    <a:avLst/>
                  </a:prstGeom>
                  <a:blipFill>
                    <a:blip r:embed="rId10"/>
                    <a:stretch>
                      <a:fillRect/>
                    </a:stretch>
                  </a:blipFill>
                </p:spPr>
                <p:txBody>
                  <a:bodyPr/>
                  <a:lstStyle/>
                  <a:p>
                    <a:r>
                      <a:rPr lang="zh-CN" altLang="en-US">
                        <a:noFill/>
                      </a:rPr>
                      <a:t> </a:t>
                    </a:r>
                  </a:p>
                </p:txBody>
              </p:sp>
            </mc:Fallback>
          </mc:AlternateContent>
          <p:sp>
            <p:nvSpPr>
              <p:cNvPr id="44" name="文本框 43">
                <a:extLst>
                  <a:ext uri="{FF2B5EF4-FFF2-40B4-BE49-F238E27FC236}">
                    <a16:creationId xmlns:a16="http://schemas.microsoft.com/office/drawing/2014/main" id="{860A1E9D-E385-49B2-B6B8-116ABD8038A1}"/>
                  </a:ext>
                </a:extLst>
              </p:cNvPr>
              <p:cNvSpPr txBox="1"/>
              <p:nvPr/>
            </p:nvSpPr>
            <p:spPr>
              <a:xfrm>
                <a:off x="2556716" y="3739812"/>
                <a:ext cx="1066800" cy="307777"/>
              </a:xfrm>
              <a:prstGeom prst="rect">
                <a:avLst/>
              </a:prstGeom>
              <a:noFill/>
            </p:spPr>
            <p:txBody>
              <a:bodyPr wrap="square" rtlCol="0">
                <a:spAutoFit/>
              </a:bodyPr>
              <a:lstStyle/>
              <a:p>
                <a:r>
                  <a:rPr lang="zh-CN" altLang="en-US" sz="1400" b="1">
                    <a:solidFill>
                      <a:srgbClr val="E10800"/>
                    </a:solidFill>
                  </a:rPr>
                  <a:t>品质因子</a:t>
                </a:r>
                <a:r>
                  <a:rPr lang="en-US" altLang="zh-CN" sz="1400" b="1">
                    <a:solidFill>
                      <a:srgbClr val="E10800"/>
                    </a:solidFill>
                  </a:rPr>
                  <a:t>Q</a:t>
                </a:r>
                <a:endParaRPr lang="zh-CN" altLang="en-US" sz="1400" b="1">
                  <a:solidFill>
                    <a:srgbClr val="E10800"/>
                  </a:solidFill>
                </a:endParaRPr>
              </a:p>
            </p:txBody>
          </p:sp>
        </p:grpSp>
        <mc:AlternateContent xmlns:mc="http://schemas.openxmlformats.org/markup-compatibility/2006" xmlns:a14="http://schemas.microsoft.com/office/drawing/2010/main">
          <mc:Choice Requires="a14">
            <p:sp>
              <p:nvSpPr>
                <p:cNvPr id="37" name="矩形 36">
                  <a:extLst>
                    <a:ext uri="{FF2B5EF4-FFF2-40B4-BE49-F238E27FC236}">
                      <a16:creationId xmlns:a16="http://schemas.microsoft.com/office/drawing/2014/main" id="{EDA69762-BA24-4A84-BFFD-7925D4C9A361}"/>
                    </a:ext>
                  </a:extLst>
                </p:cNvPr>
                <p:cNvSpPr/>
                <p:nvPr/>
              </p:nvSpPr>
              <p:spPr>
                <a:xfrm>
                  <a:off x="3330793" y="2755988"/>
                  <a:ext cx="1714124" cy="71635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f>
                          <m:fPr>
                            <m:ctrlPr>
                              <a:rPr lang="en-US" altLang="zh-CN" sz="2000" i="1" smtClean="0">
                                <a:latin typeface="Cambria Math" panose="02040503050406030204" pitchFamily="18" charset="0"/>
                              </a:rPr>
                            </m:ctrlPr>
                          </m:fPr>
                          <m:num>
                            <m:r>
                              <a:rPr lang="en-US" altLang="zh-CN" sz="2000" i="1">
                                <a:latin typeface="Cambria Math" panose="02040503050406030204" pitchFamily="18" charset="0"/>
                              </a:rPr>
                              <m:t>1</m:t>
                            </m:r>
                          </m:num>
                          <m:den>
                            <m:r>
                              <a:rPr lang="en-US" altLang="zh-CN" sz="2000" i="1">
                                <a:latin typeface="Cambria Math" panose="02040503050406030204" pitchFamily="18" charset="0"/>
                              </a:rPr>
                              <m:t>𝑄</m:t>
                            </m:r>
                            <m:d>
                              <m:dPr>
                                <m:ctrlPr>
                                  <a:rPr lang="en-US" altLang="zh-CN" sz="2000" i="1">
                                    <a:latin typeface="Cambria Math" panose="02040503050406030204" pitchFamily="18" charset="0"/>
                                  </a:rPr>
                                </m:ctrlPr>
                              </m:dPr>
                              <m:e>
                                <m:r>
                                  <a:rPr lang="en-US" altLang="zh-CN" sz="2000" i="1">
                                    <a:latin typeface="Cambria Math" panose="02040503050406030204" pitchFamily="18" charset="0"/>
                                  </a:rPr>
                                  <m:t>𝜔</m:t>
                                </m:r>
                              </m:e>
                            </m:d>
                          </m:den>
                        </m:f>
                        <m:r>
                          <a:rPr lang="en-US" altLang="zh-CN" sz="2000" i="1">
                            <a:latin typeface="Cambria Math" panose="02040503050406030204" pitchFamily="18" charset="0"/>
                          </a:rPr>
                          <m:t>=−</m:t>
                        </m:r>
                        <m:f>
                          <m:fPr>
                            <m:ctrlPr>
                              <a:rPr lang="en-US" altLang="zh-CN" sz="2000" i="1">
                                <a:latin typeface="Cambria Math" panose="02040503050406030204" pitchFamily="18" charset="0"/>
                              </a:rPr>
                            </m:ctrlPr>
                          </m:fPr>
                          <m:num>
                            <m:r>
                              <m:rPr>
                                <m:sty m:val="p"/>
                              </m:rPr>
                              <a:rPr lang="en-US" altLang="zh-CN" sz="2000">
                                <a:latin typeface="Cambria Math" panose="02040503050406030204" pitchFamily="18" charset="0"/>
                              </a:rPr>
                              <m:t>Δ</m:t>
                            </m:r>
                            <m:r>
                              <a:rPr lang="en-US" altLang="zh-CN" sz="2000" b="0" i="1" smtClean="0">
                                <a:latin typeface="Cambria Math" panose="02040503050406030204" pitchFamily="18" charset="0"/>
                              </a:rPr>
                              <m:t>𝐴</m:t>
                            </m:r>
                          </m:num>
                          <m:den>
                            <m:r>
                              <a:rPr lang="en-US" altLang="zh-CN" sz="2000" i="1">
                                <a:latin typeface="Cambria Math" panose="02040503050406030204" pitchFamily="18" charset="0"/>
                              </a:rPr>
                              <m:t>𝜋</m:t>
                            </m:r>
                            <m:r>
                              <a:rPr lang="en-US" altLang="zh-CN" sz="2000" b="0" i="1" smtClean="0">
                                <a:latin typeface="Cambria Math" panose="02040503050406030204" pitchFamily="18" charset="0"/>
                              </a:rPr>
                              <m:t>𝐴</m:t>
                            </m:r>
                          </m:den>
                        </m:f>
                      </m:oMath>
                    </m:oMathPara>
                  </a14:m>
                  <a:endParaRPr lang="zh-CN" altLang="en-US" sz="2000"/>
                </a:p>
              </p:txBody>
            </p:sp>
          </mc:Choice>
          <mc:Fallback xmlns="">
            <p:sp>
              <p:nvSpPr>
                <p:cNvPr id="14" name="矩形 13">
                  <a:extLst>
                    <a:ext uri="{FF2B5EF4-FFF2-40B4-BE49-F238E27FC236}">
                      <a16:creationId xmlns:a16="http://schemas.microsoft.com/office/drawing/2014/main" id="{BB1AB8E9-D1C3-4229-AD6D-B152FE257B12}"/>
                    </a:ext>
                  </a:extLst>
                </p:cNvPr>
                <p:cNvSpPr>
                  <a:spLocks noRot="1" noChangeAspect="1" noMove="1" noResize="1" noEditPoints="1" noAdjustHandles="1" noChangeArrowheads="1" noChangeShapeType="1" noTextEdit="1"/>
                </p:cNvSpPr>
                <p:nvPr/>
              </p:nvSpPr>
              <p:spPr>
                <a:xfrm>
                  <a:off x="3330793" y="2755988"/>
                  <a:ext cx="1714124" cy="716350"/>
                </a:xfrm>
                <a:prstGeom prst="rect">
                  <a:avLst/>
                </a:prstGeom>
                <a:blipFill>
                  <a:blip r:embed="rId11"/>
                  <a:stretch>
                    <a:fillRect/>
                  </a:stretch>
                </a:blipFill>
              </p:spPr>
              <p:txBody>
                <a:bodyPr/>
                <a:lstStyle/>
                <a:p>
                  <a:r>
                    <a:rPr lang="zh-CN" altLang="en-US">
                      <a:noFill/>
                    </a:rPr>
                    <a:t> </a:t>
                  </a:r>
                </a:p>
              </p:txBody>
            </p:sp>
          </mc:Fallback>
        </mc:AlternateContent>
        <p:sp>
          <p:nvSpPr>
            <p:cNvPr id="38" name="箭头: 右 37">
              <a:extLst>
                <a:ext uri="{FF2B5EF4-FFF2-40B4-BE49-F238E27FC236}">
                  <a16:creationId xmlns:a16="http://schemas.microsoft.com/office/drawing/2014/main" id="{3D660D89-DFFB-4991-ADA4-8E23AD05DD62}"/>
                </a:ext>
              </a:extLst>
            </p:cNvPr>
            <p:cNvSpPr/>
            <p:nvPr/>
          </p:nvSpPr>
          <p:spPr>
            <a:xfrm>
              <a:off x="2950001" y="3097799"/>
              <a:ext cx="338860" cy="82367"/>
            </a:xfrm>
            <a:prstGeom prst="right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cxnSp>
          <p:nvCxnSpPr>
            <p:cNvPr id="39" name="直接箭头连接符 38">
              <a:extLst>
                <a:ext uri="{FF2B5EF4-FFF2-40B4-BE49-F238E27FC236}">
                  <a16:creationId xmlns:a16="http://schemas.microsoft.com/office/drawing/2014/main" id="{8ECC925A-3734-4FD8-9259-BD25A0C4B0F9}"/>
                </a:ext>
              </a:extLst>
            </p:cNvPr>
            <p:cNvCxnSpPr>
              <a:cxnSpLocks/>
            </p:cNvCxnSpPr>
            <p:nvPr/>
          </p:nvCxnSpPr>
          <p:spPr>
            <a:xfrm flipH="1" flipV="1">
              <a:off x="2319858" y="2816591"/>
              <a:ext cx="156642" cy="112490"/>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40" name="文本框 39">
              <a:extLst>
                <a:ext uri="{FF2B5EF4-FFF2-40B4-BE49-F238E27FC236}">
                  <a16:creationId xmlns:a16="http://schemas.microsoft.com/office/drawing/2014/main" id="{F3F27A4A-E6DF-4615-85DD-3A64ED6DEA9B}"/>
                </a:ext>
              </a:extLst>
            </p:cNvPr>
            <p:cNvSpPr txBox="1"/>
            <p:nvPr/>
          </p:nvSpPr>
          <p:spPr>
            <a:xfrm>
              <a:off x="1604390" y="2539919"/>
              <a:ext cx="1905000" cy="307777"/>
            </a:xfrm>
            <a:prstGeom prst="rect">
              <a:avLst/>
            </a:prstGeom>
            <a:noFill/>
          </p:spPr>
          <p:txBody>
            <a:bodyPr wrap="square" rtlCol="0">
              <a:spAutoFit/>
            </a:bodyPr>
            <a:lstStyle/>
            <a:p>
              <a:r>
                <a:rPr lang="zh-CN" altLang="en-US" sz="1400" b="1">
                  <a:solidFill>
                    <a:srgbClr val="E10800"/>
                  </a:solidFill>
                </a:rPr>
                <a:t>一个周期耗散的能量</a:t>
              </a:r>
            </a:p>
          </p:txBody>
        </p:sp>
        <p:sp>
          <p:nvSpPr>
            <p:cNvPr id="41" name="文本框 40">
              <a:extLst>
                <a:ext uri="{FF2B5EF4-FFF2-40B4-BE49-F238E27FC236}">
                  <a16:creationId xmlns:a16="http://schemas.microsoft.com/office/drawing/2014/main" id="{EB04AF88-E6B3-43BA-B1F0-6B34FB126B4E}"/>
                </a:ext>
              </a:extLst>
            </p:cNvPr>
            <p:cNvSpPr txBox="1"/>
            <p:nvPr/>
          </p:nvSpPr>
          <p:spPr>
            <a:xfrm>
              <a:off x="2210185" y="3504484"/>
              <a:ext cx="1905000" cy="307777"/>
            </a:xfrm>
            <a:prstGeom prst="rect">
              <a:avLst/>
            </a:prstGeom>
            <a:noFill/>
          </p:spPr>
          <p:txBody>
            <a:bodyPr wrap="square" rtlCol="0">
              <a:spAutoFit/>
            </a:bodyPr>
            <a:lstStyle/>
            <a:p>
              <a:r>
                <a:rPr lang="zh-CN" altLang="en-US" sz="1400" b="1">
                  <a:solidFill>
                    <a:srgbClr val="E10800"/>
                  </a:solidFill>
                </a:rPr>
                <a:t>波储存的总能量</a:t>
              </a:r>
            </a:p>
          </p:txBody>
        </p:sp>
        <p:cxnSp>
          <p:nvCxnSpPr>
            <p:cNvPr id="42" name="直接箭头连接符 41">
              <a:extLst>
                <a:ext uri="{FF2B5EF4-FFF2-40B4-BE49-F238E27FC236}">
                  <a16:creationId xmlns:a16="http://schemas.microsoft.com/office/drawing/2014/main" id="{5D557D84-144E-481B-8B84-68653F295E6F}"/>
                </a:ext>
              </a:extLst>
            </p:cNvPr>
            <p:cNvCxnSpPr>
              <a:cxnSpLocks/>
            </p:cNvCxnSpPr>
            <p:nvPr/>
          </p:nvCxnSpPr>
          <p:spPr>
            <a:xfrm>
              <a:off x="2785366" y="3333394"/>
              <a:ext cx="186114" cy="185871"/>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45" name="组合 44">
            <a:extLst>
              <a:ext uri="{FF2B5EF4-FFF2-40B4-BE49-F238E27FC236}">
                <a16:creationId xmlns:a16="http://schemas.microsoft.com/office/drawing/2014/main" id="{A2E7600D-C362-4E05-8467-8C23BA1451F8}"/>
              </a:ext>
            </a:extLst>
          </p:cNvPr>
          <p:cNvGrpSpPr/>
          <p:nvPr/>
        </p:nvGrpSpPr>
        <p:grpSpPr>
          <a:xfrm>
            <a:off x="1182961" y="3907343"/>
            <a:ext cx="7275239" cy="1045206"/>
            <a:chOff x="152400" y="3665776"/>
            <a:chExt cx="7275239" cy="1045206"/>
          </a:xfrm>
        </p:grpSpPr>
        <mc:AlternateContent xmlns:mc="http://schemas.openxmlformats.org/markup-compatibility/2006" xmlns:a14="http://schemas.microsoft.com/office/drawing/2010/main">
          <mc:Choice Requires="a14">
            <p:sp>
              <p:nvSpPr>
                <p:cNvPr id="46" name="矩形 45">
                  <a:extLst>
                    <a:ext uri="{FF2B5EF4-FFF2-40B4-BE49-F238E27FC236}">
                      <a16:creationId xmlns:a16="http://schemas.microsoft.com/office/drawing/2014/main" id="{BA7334C5-BC40-4B78-852F-90E8C3797635}"/>
                    </a:ext>
                  </a:extLst>
                </p:cNvPr>
                <p:cNvSpPr/>
                <p:nvPr/>
              </p:nvSpPr>
              <p:spPr>
                <a:xfrm>
                  <a:off x="152400" y="3891334"/>
                  <a:ext cx="6946709" cy="81964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m:rPr>
                            <m:sty m:val="p"/>
                          </m:rPr>
                          <a:rPr lang="en-US" altLang="zh-CN" sz="2000" i="1" smtClean="0">
                            <a:latin typeface="Cambria Math" panose="02040503050406030204" pitchFamily="18" charset="0"/>
                          </a:rPr>
                          <m:t>A</m:t>
                        </m:r>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𝑡</m:t>
                            </m:r>
                          </m:e>
                        </m:d>
                        <m:r>
                          <a:rPr lang="en-US" altLang="zh-CN" sz="2000" i="1">
                            <a:latin typeface="Cambria Math" panose="02040503050406030204" pitchFamily="18" charset="0"/>
                          </a:rPr>
                          <m:t>=</m:t>
                        </m:r>
                        <m:sSub>
                          <m:sSubPr>
                            <m:ctrlPr>
                              <a:rPr lang="en-US" altLang="zh-CN" sz="2000" b="0" i="1" smtClean="0">
                                <a:latin typeface="Cambria Math" panose="02040503050406030204" pitchFamily="18" charset="0"/>
                              </a:rPr>
                            </m:ctrlPr>
                          </m:sSubPr>
                          <m:e>
                            <m:r>
                              <a:rPr lang="en-US" altLang="zh-CN" sz="2000" i="1" smtClean="0">
                                <a:latin typeface="Cambria Math" panose="02040503050406030204" pitchFamily="18" charset="0"/>
                              </a:rPr>
                              <m:t>𝐴</m:t>
                            </m:r>
                          </m:e>
                          <m:sub>
                            <m:r>
                              <a:rPr lang="en-US" altLang="zh-CN" sz="2000" b="0" i="1" smtClean="0">
                                <a:latin typeface="Cambria Math" panose="02040503050406030204" pitchFamily="18" charset="0"/>
                              </a:rPr>
                              <m:t>0</m:t>
                            </m:r>
                          </m:sub>
                        </m:sSub>
                        <m:sSup>
                          <m:sSupPr>
                            <m:ctrlPr>
                              <a:rPr lang="en-US" altLang="zh-CN" sz="2000" b="0" i="1" smtClean="0">
                                <a:latin typeface="Cambria Math" panose="02040503050406030204" pitchFamily="18" charset="0"/>
                              </a:rPr>
                            </m:ctrlPr>
                          </m:sSupPr>
                          <m:e>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1−</m:t>
                                </m:r>
                                <m:f>
                                  <m:fPr>
                                    <m:ctrlPr>
                                      <a:rPr lang="en-US" altLang="zh-CN" sz="2000" b="0" i="1" smtClean="0">
                                        <a:latin typeface="Cambria Math" panose="02040503050406030204" pitchFamily="18" charset="0"/>
                                      </a:rPr>
                                    </m:ctrlPr>
                                  </m:fPr>
                                  <m:num>
                                    <m:r>
                                      <a:rPr lang="en-US" altLang="zh-CN" sz="2000" b="0" i="1" smtClean="0">
                                        <a:latin typeface="Cambria Math" panose="02040503050406030204" pitchFamily="18" charset="0"/>
                                      </a:rPr>
                                      <m:t>𝜋</m:t>
                                    </m:r>
                                  </m:num>
                                  <m:den>
                                    <m:r>
                                      <a:rPr lang="en-US" altLang="zh-CN" sz="2000" b="0" i="1" smtClean="0">
                                        <a:latin typeface="Cambria Math" panose="02040503050406030204" pitchFamily="18" charset="0"/>
                                      </a:rPr>
                                      <m:t>𝑄</m:t>
                                    </m:r>
                                  </m:den>
                                </m:f>
                              </m:e>
                            </m:d>
                          </m:e>
                          <m:sup>
                            <m:r>
                              <a:rPr lang="en-US" altLang="zh-CN" sz="2000" b="0" i="1" smtClean="0">
                                <a:latin typeface="Cambria Math" panose="02040503050406030204" pitchFamily="18" charset="0"/>
                              </a:rPr>
                              <m:t>𝑛</m:t>
                            </m:r>
                          </m:sup>
                        </m:sSup>
                        <m:r>
                          <a:rPr lang="en-US" altLang="zh-CN" sz="2000" b="0" i="1" smtClean="0">
                            <a:latin typeface="Cambria Math" panose="02040503050406030204" pitchFamily="18" charset="0"/>
                          </a:rPr>
                          <m:t>=</m:t>
                        </m:r>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𝐴</m:t>
                            </m:r>
                          </m:e>
                          <m:sub>
                            <m:r>
                              <a:rPr lang="en-US" altLang="zh-CN" sz="2000" b="0" i="1" smtClean="0">
                                <a:latin typeface="Cambria Math" panose="02040503050406030204" pitchFamily="18" charset="0"/>
                              </a:rPr>
                              <m:t>0</m:t>
                            </m:r>
                          </m:sub>
                        </m:sSub>
                        <m:sSup>
                          <m:sSupPr>
                            <m:ctrlPr>
                              <a:rPr lang="en-US" altLang="zh-CN" sz="2000" b="0" i="1" smtClean="0">
                                <a:latin typeface="Cambria Math" panose="02040503050406030204" pitchFamily="18" charset="0"/>
                              </a:rPr>
                            </m:ctrlPr>
                          </m:sSupPr>
                          <m:e>
                            <m:d>
                              <m:dPr>
                                <m:ctrlPr>
                                  <a:rPr lang="en-US" altLang="zh-CN" sz="2000" b="0" i="1" smtClean="0">
                                    <a:latin typeface="Cambria Math" panose="02040503050406030204" pitchFamily="18" charset="0"/>
                                  </a:rPr>
                                </m:ctrlPr>
                              </m:dPr>
                              <m:e>
                                <m:r>
                                  <a:rPr lang="en-US" altLang="zh-CN" sz="2000" b="0" i="1" smtClean="0">
                                    <a:latin typeface="Cambria Math" panose="02040503050406030204" pitchFamily="18" charset="0"/>
                                  </a:rPr>
                                  <m:t>1−</m:t>
                                </m:r>
                                <m:f>
                                  <m:fPr>
                                    <m:ctrlPr>
                                      <a:rPr lang="en-US" altLang="zh-CN" sz="2000" b="0" i="1" smtClean="0">
                                        <a:latin typeface="Cambria Math" panose="02040503050406030204" pitchFamily="18" charset="0"/>
                                      </a:rPr>
                                    </m:ctrlPr>
                                  </m:fPr>
                                  <m:num>
                                    <m:r>
                                      <a:rPr lang="en-US" altLang="zh-CN" sz="2000" b="0" i="1" smtClean="0">
                                        <a:latin typeface="Cambria Math" panose="02040503050406030204" pitchFamily="18" charset="0"/>
                                      </a:rPr>
                                      <m:t>𝜔</m:t>
                                    </m:r>
                                    <m:r>
                                      <a:rPr lang="en-US" altLang="zh-CN" sz="2000" b="0" i="1" smtClean="0">
                                        <a:latin typeface="Cambria Math" panose="02040503050406030204" pitchFamily="18" charset="0"/>
                                      </a:rPr>
                                      <m:t>𝑡</m:t>
                                    </m:r>
                                  </m:num>
                                  <m:den>
                                    <m:r>
                                      <a:rPr lang="en-US" altLang="zh-CN" sz="2000" b="0" i="1" smtClean="0">
                                        <a:latin typeface="Cambria Math" panose="02040503050406030204" pitchFamily="18" charset="0"/>
                                      </a:rPr>
                                      <m:t>2</m:t>
                                    </m:r>
                                    <m:r>
                                      <a:rPr lang="en-US" altLang="zh-CN" sz="2000" b="0" i="1" smtClean="0">
                                        <a:latin typeface="Cambria Math" panose="02040503050406030204" pitchFamily="18" charset="0"/>
                                      </a:rPr>
                                      <m:t>𝑄𝑛</m:t>
                                    </m:r>
                                  </m:den>
                                </m:f>
                              </m:e>
                            </m:d>
                          </m:e>
                          <m:sup>
                            <m:r>
                              <a:rPr lang="en-US" altLang="zh-CN" sz="2000" b="0" i="1" smtClean="0">
                                <a:latin typeface="Cambria Math" panose="02040503050406030204" pitchFamily="18" charset="0"/>
                              </a:rPr>
                              <m:t>𝑛</m:t>
                            </m:r>
                          </m:sup>
                        </m:sSup>
                        <m:r>
                          <a:rPr lang="en-US" altLang="zh-CN" sz="2000" b="0" i="1" smtClean="0">
                            <a:latin typeface="Cambria Math" panose="02040503050406030204" pitchFamily="18" charset="0"/>
                          </a:rPr>
                          <m:t>=</m:t>
                        </m:r>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𝐴</m:t>
                            </m:r>
                          </m:e>
                          <m:sub>
                            <m:r>
                              <a:rPr lang="en-US" altLang="zh-CN" sz="2000" b="0" i="1" smtClean="0">
                                <a:latin typeface="Cambria Math" panose="02040503050406030204" pitchFamily="18" charset="0"/>
                              </a:rPr>
                              <m:t>0</m:t>
                            </m:r>
                          </m:sub>
                        </m:sSub>
                        <m:sSup>
                          <m:sSupPr>
                            <m:ctrlPr>
                              <a:rPr lang="en-US" altLang="zh-CN" sz="2000" b="0" i="1" smtClean="0">
                                <a:latin typeface="Cambria Math" panose="02040503050406030204" pitchFamily="18" charset="0"/>
                              </a:rPr>
                            </m:ctrlPr>
                          </m:sSupPr>
                          <m:e>
                            <m:sSup>
                              <m:sSupPr>
                                <m:ctrlPr>
                                  <a:rPr lang="en-US" altLang="zh-CN" sz="2000" b="0" i="1" smtClean="0">
                                    <a:latin typeface="Cambria Math" panose="02040503050406030204" pitchFamily="18" charset="0"/>
                                  </a:rPr>
                                </m:ctrlPr>
                              </m:sSupPr>
                              <m:e>
                                <m:r>
                                  <a:rPr lang="en-US" altLang="zh-CN" sz="2000" b="0" i="1" smtClean="0">
                                    <a:latin typeface="Cambria Math" panose="02040503050406030204" pitchFamily="18" charset="0"/>
                                  </a:rPr>
                                  <m:t>𝑒</m:t>
                                </m:r>
                              </m:e>
                              <m:sup>
                                <m:r>
                                  <a:rPr lang="en-US" altLang="zh-CN" sz="2000" b="0" i="1" smtClean="0">
                                    <a:latin typeface="Cambria Math" panose="02040503050406030204" pitchFamily="18" charset="0"/>
                                  </a:rPr>
                                  <m:t>−</m:t>
                                </m:r>
                                <m:f>
                                  <m:fPr>
                                    <m:ctrlPr>
                                      <a:rPr lang="en-US" altLang="zh-CN" sz="2000" b="0" i="1" smtClean="0">
                                        <a:latin typeface="Cambria Math" panose="02040503050406030204" pitchFamily="18" charset="0"/>
                                      </a:rPr>
                                    </m:ctrlPr>
                                  </m:fPr>
                                  <m:num>
                                    <m:r>
                                      <a:rPr lang="en-US" altLang="zh-CN" sz="2000" b="0" i="1" smtClean="0">
                                        <a:latin typeface="Cambria Math" panose="02040503050406030204" pitchFamily="18" charset="0"/>
                                      </a:rPr>
                                      <m:t>𝜔</m:t>
                                    </m:r>
                                    <m:r>
                                      <a:rPr lang="en-US" altLang="zh-CN" sz="2000" b="0" i="1" smtClean="0">
                                        <a:latin typeface="Cambria Math" panose="02040503050406030204" pitchFamily="18" charset="0"/>
                                      </a:rPr>
                                      <m:t>𝑡</m:t>
                                    </m:r>
                                  </m:num>
                                  <m:den>
                                    <m:r>
                                      <a:rPr lang="en-US" altLang="zh-CN" sz="2000" b="0" i="1" smtClean="0">
                                        <a:latin typeface="Cambria Math" panose="02040503050406030204" pitchFamily="18" charset="0"/>
                                      </a:rPr>
                                      <m:t>2</m:t>
                                    </m:r>
                                    <m:r>
                                      <a:rPr lang="en-US" altLang="zh-CN" sz="2000" b="0" i="1" smtClean="0">
                                        <a:latin typeface="Cambria Math" panose="02040503050406030204" pitchFamily="18" charset="0"/>
                                      </a:rPr>
                                      <m:t>𝑄</m:t>
                                    </m:r>
                                  </m:den>
                                </m:f>
                              </m:sup>
                            </m:sSup>
                          </m:e>
                          <m:sup>
                            <m:r>
                              <a:rPr lang="en-US" altLang="zh-CN" sz="2000" b="0" i="1" smtClean="0">
                                <a:latin typeface="Cambria Math" panose="02040503050406030204" pitchFamily="18" charset="0"/>
                              </a:rPr>
                              <m:t> </m:t>
                            </m:r>
                          </m:sup>
                        </m:sSup>
                        <m:r>
                          <a:rPr lang="en-US" altLang="zh-CN" sz="2000" b="0" i="1" smtClean="0">
                            <a:latin typeface="Cambria Math" panose="02040503050406030204" pitchFamily="18" charset="0"/>
                          </a:rPr>
                          <m:t>=</m:t>
                        </m:r>
                        <m:sSub>
                          <m:sSubPr>
                            <m:ctrlPr>
                              <a:rPr lang="en-US" altLang="zh-CN" sz="2000" b="0" i="1" smtClean="0">
                                <a:latin typeface="Cambria Math" panose="02040503050406030204" pitchFamily="18" charset="0"/>
                              </a:rPr>
                            </m:ctrlPr>
                          </m:sSubPr>
                          <m:e>
                            <m:r>
                              <a:rPr lang="en-US" altLang="zh-CN" sz="2000" b="0" i="1" smtClean="0">
                                <a:latin typeface="Cambria Math" panose="02040503050406030204" pitchFamily="18" charset="0"/>
                              </a:rPr>
                              <m:t>𝐴</m:t>
                            </m:r>
                          </m:e>
                          <m:sub>
                            <m:r>
                              <a:rPr lang="en-US" altLang="zh-CN" sz="2000" b="0" i="1" smtClean="0">
                                <a:latin typeface="Cambria Math" panose="02040503050406030204" pitchFamily="18" charset="0"/>
                              </a:rPr>
                              <m:t>0</m:t>
                            </m:r>
                          </m:sub>
                        </m:sSub>
                        <m:sSup>
                          <m:sSupPr>
                            <m:ctrlPr>
                              <a:rPr lang="en-US" altLang="zh-CN" sz="2000" b="0" i="1" smtClean="0">
                                <a:latin typeface="Cambria Math" panose="02040503050406030204" pitchFamily="18" charset="0"/>
                              </a:rPr>
                            </m:ctrlPr>
                          </m:sSupPr>
                          <m:e>
                            <m:r>
                              <a:rPr lang="en-US" altLang="zh-CN" sz="2000" b="0" i="1" smtClean="0">
                                <a:latin typeface="Cambria Math" panose="02040503050406030204" pitchFamily="18" charset="0"/>
                              </a:rPr>
                              <m:t>𝑒</m:t>
                            </m:r>
                          </m:e>
                          <m:sup>
                            <m:r>
                              <a:rPr lang="en-US" altLang="zh-CN" sz="2000" b="0" i="1" smtClean="0">
                                <a:latin typeface="Cambria Math" panose="02040503050406030204" pitchFamily="18" charset="0"/>
                              </a:rPr>
                              <m:t>−</m:t>
                            </m:r>
                            <m:f>
                              <m:fPr>
                                <m:ctrlPr>
                                  <a:rPr lang="en-US" altLang="zh-CN" sz="2000" b="0" i="1" smtClean="0">
                                    <a:latin typeface="Cambria Math" panose="02040503050406030204" pitchFamily="18" charset="0"/>
                                  </a:rPr>
                                </m:ctrlPr>
                              </m:fPr>
                              <m:num>
                                <m:r>
                                  <a:rPr lang="en-US" altLang="zh-CN" sz="2000" b="0" i="1" smtClean="0">
                                    <a:latin typeface="Cambria Math" panose="02040503050406030204" pitchFamily="18" charset="0"/>
                                  </a:rPr>
                                  <m:t>𝜋</m:t>
                                </m:r>
                                <m:r>
                                  <a:rPr lang="en-US" altLang="zh-CN" sz="2000" b="0" i="1" smtClean="0">
                                    <a:latin typeface="Cambria Math" panose="02040503050406030204" pitchFamily="18" charset="0"/>
                                  </a:rPr>
                                  <m:t>𝑓</m:t>
                                </m:r>
                              </m:num>
                              <m:den>
                                <m:r>
                                  <a:rPr lang="en-US" altLang="zh-CN" sz="2000" b="0" i="1" smtClean="0">
                                    <a:latin typeface="Cambria Math" panose="02040503050406030204" pitchFamily="18" charset="0"/>
                                  </a:rPr>
                                  <m:t>𝑈𝑄</m:t>
                                </m:r>
                              </m:den>
                            </m:f>
                            <m:r>
                              <a:rPr lang="en-US" altLang="zh-CN" sz="2000" b="0" i="1" smtClean="0">
                                <a:latin typeface="Cambria Math" panose="02040503050406030204" pitchFamily="18" charset="0"/>
                              </a:rPr>
                              <m:t>𝑑</m:t>
                            </m:r>
                          </m:sup>
                        </m:sSup>
                      </m:oMath>
                    </m:oMathPara>
                  </a14:m>
                  <a:endParaRPr lang="zh-CN" altLang="en-US" sz="2000"/>
                </a:p>
              </p:txBody>
            </p:sp>
          </mc:Choice>
          <mc:Fallback xmlns="">
            <p:sp>
              <p:nvSpPr>
                <p:cNvPr id="66" name="矩形 65">
                  <a:extLst>
                    <a:ext uri="{FF2B5EF4-FFF2-40B4-BE49-F238E27FC236}">
                      <a16:creationId xmlns:a16="http://schemas.microsoft.com/office/drawing/2014/main" id="{955343C8-5244-474D-BB0F-DF8640159B23}"/>
                    </a:ext>
                  </a:extLst>
                </p:cNvPr>
                <p:cNvSpPr>
                  <a:spLocks noRot="1" noChangeAspect="1" noMove="1" noResize="1" noEditPoints="1" noAdjustHandles="1" noChangeArrowheads="1" noChangeShapeType="1" noTextEdit="1"/>
                </p:cNvSpPr>
                <p:nvPr/>
              </p:nvSpPr>
              <p:spPr>
                <a:xfrm>
                  <a:off x="152400" y="3891334"/>
                  <a:ext cx="6946709" cy="819648"/>
                </a:xfrm>
                <a:prstGeom prst="rect">
                  <a:avLst/>
                </a:prstGeom>
                <a:blipFill>
                  <a:blip r:embed="rId12"/>
                  <a:stretch>
                    <a:fillRect/>
                  </a:stretch>
                </a:blipFill>
              </p:spPr>
              <p:txBody>
                <a:bodyPr/>
                <a:lstStyle/>
                <a:p>
                  <a:r>
                    <a:rPr lang="zh-CN" altLang="en-US">
                      <a:noFill/>
                    </a:rPr>
                    <a:t> </a:t>
                  </a:r>
                </a:p>
              </p:txBody>
            </p:sp>
          </mc:Fallback>
        </mc:AlternateContent>
        <p:sp>
          <p:nvSpPr>
            <p:cNvPr id="47" name="矩形: 圆角 46">
              <a:extLst>
                <a:ext uri="{FF2B5EF4-FFF2-40B4-BE49-F238E27FC236}">
                  <a16:creationId xmlns:a16="http://schemas.microsoft.com/office/drawing/2014/main" id="{B7EFF2BB-F439-4FD0-A7E4-E8DF907B13A7}"/>
                </a:ext>
              </a:extLst>
            </p:cNvPr>
            <p:cNvSpPr/>
            <p:nvPr/>
          </p:nvSpPr>
          <p:spPr>
            <a:xfrm>
              <a:off x="6553200" y="4004331"/>
              <a:ext cx="257887" cy="418996"/>
            </a:xfrm>
            <a:prstGeom prst="roundRect">
              <a:avLst/>
            </a:prstGeom>
            <a:noFill/>
            <a:ln w="19050">
              <a:solidFill>
                <a:srgbClr val="E10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E10800"/>
                </a:solidFill>
              </a:endParaRPr>
            </a:p>
          </p:txBody>
        </p:sp>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92871CEA-3801-4A3D-BAC9-582263F4EA6B}"/>
                    </a:ext>
                  </a:extLst>
                </p:cNvPr>
                <p:cNvSpPr txBox="1"/>
                <p:nvPr/>
              </p:nvSpPr>
              <p:spPr>
                <a:xfrm>
                  <a:off x="6131149" y="3665776"/>
                  <a:ext cx="1296490" cy="338554"/>
                </a:xfrm>
                <a:prstGeom prst="rect">
                  <a:avLst/>
                </a:prstGeom>
                <a:noFill/>
              </p:spPr>
              <p:txBody>
                <a:bodyPr wrap="square" rtlCol="0">
                  <a:spAutoFit/>
                </a:bodyPr>
                <a:lstStyle/>
                <a:p>
                  <a:r>
                    <a:rPr lang="zh-CN" altLang="en-US" sz="1600" b="1">
                      <a:solidFill>
                        <a:srgbClr val="E10800"/>
                      </a:solidFill>
                    </a:rPr>
                    <a:t>衰减系数</a:t>
                  </a:r>
                  <a14:m>
                    <m:oMath xmlns:m="http://schemas.openxmlformats.org/officeDocument/2006/math">
                      <m:r>
                        <a:rPr lang="en-US" altLang="zh-CN" sz="1600" b="1" i="1" smtClean="0">
                          <a:solidFill>
                            <a:srgbClr val="E10800"/>
                          </a:solidFill>
                          <a:latin typeface="Cambria Math" panose="02040503050406030204" pitchFamily="18" charset="0"/>
                        </a:rPr>
                        <m:t>𝜶</m:t>
                      </m:r>
                    </m:oMath>
                  </a14:m>
                  <a:endParaRPr lang="zh-CN" altLang="en-US" sz="1600" b="1">
                    <a:solidFill>
                      <a:srgbClr val="E10800"/>
                    </a:solidFill>
                  </a:endParaRPr>
                </a:p>
              </p:txBody>
            </p:sp>
          </mc:Choice>
          <mc:Fallback xmlns="">
            <p:sp>
              <p:nvSpPr>
                <p:cNvPr id="51" name="文本框 50">
                  <a:extLst>
                    <a:ext uri="{FF2B5EF4-FFF2-40B4-BE49-F238E27FC236}">
                      <a16:creationId xmlns:a16="http://schemas.microsoft.com/office/drawing/2014/main" id="{890DA050-D6F3-4034-84C6-0770B24914BB}"/>
                    </a:ext>
                  </a:extLst>
                </p:cNvPr>
                <p:cNvSpPr txBox="1">
                  <a:spLocks noRot="1" noChangeAspect="1" noMove="1" noResize="1" noEditPoints="1" noAdjustHandles="1" noChangeArrowheads="1" noChangeShapeType="1" noTextEdit="1"/>
                </p:cNvSpPr>
                <p:nvPr/>
              </p:nvSpPr>
              <p:spPr>
                <a:xfrm>
                  <a:off x="6131149" y="3665776"/>
                  <a:ext cx="1296490" cy="338554"/>
                </a:xfrm>
                <a:prstGeom prst="rect">
                  <a:avLst/>
                </a:prstGeom>
                <a:blipFill>
                  <a:blip r:embed="rId13"/>
                  <a:stretch>
                    <a:fillRect l="-2347" t="-8929" b="-17857"/>
                  </a:stretch>
                </a:blipFill>
              </p:spPr>
              <p:txBody>
                <a:bodyPr/>
                <a:lstStyle/>
                <a:p>
                  <a:r>
                    <a:rPr lang="zh-CN" altLang="en-US">
                      <a:noFill/>
                    </a:rPr>
                    <a:t> </a:t>
                  </a:r>
                </a:p>
              </p:txBody>
            </p:sp>
          </mc:Fallback>
        </mc:AlternateContent>
      </p:grpSp>
      <p:sp>
        <p:nvSpPr>
          <p:cNvPr id="49" name="文本框 48">
            <a:extLst>
              <a:ext uri="{FF2B5EF4-FFF2-40B4-BE49-F238E27FC236}">
                <a16:creationId xmlns:a16="http://schemas.microsoft.com/office/drawing/2014/main" id="{DDF2CD1D-78E6-48AE-823D-8146E50FDBAA}"/>
              </a:ext>
            </a:extLst>
          </p:cNvPr>
          <p:cNvSpPr txBox="1"/>
          <p:nvPr/>
        </p:nvSpPr>
        <p:spPr>
          <a:xfrm>
            <a:off x="140146" y="3173252"/>
            <a:ext cx="1021539" cy="369332"/>
          </a:xfrm>
          <a:prstGeom prst="rect">
            <a:avLst/>
          </a:prstGeom>
          <a:noFill/>
        </p:spPr>
        <p:txBody>
          <a:bodyPr wrap="square" rtlCol="0">
            <a:spAutoFit/>
          </a:bodyPr>
          <a:lstStyle/>
          <a:p>
            <a:r>
              <a:rPr lang="zh-CN" altLang="en-US" b="1">
                <a:solidFill>
                  <a:srgbClr val="E10800"/>
                </a:solidFill>
              </a:rPr>
              <a:t>定义式：</a:t>
            </a:r>
          </a:p>
        </p:txBody>
      </p:sp>
      <p:sp>
        <p:nvSpPr>
          <p:cNvPr id="50" name="文本框 49">
            <a:extLst>
              <a:ext uri="{FF2B5EF4-FFF2-40B4-BE49-F238E27FC236}">
                <a16:creationId xmlns:a16="http://schemas.microsoft.com/office/drawing/2014/main" id="{E21547F2-D4D1-4678-9A72-0C81259A7A91}"/>
              </a:ext>
            </a:extLst>
          </p:cNvPr>
          <p:cNvSpPr txBox="1"/>
          <p:nvPr/>
        </p:nvSpPr>
        <p:spPr>
          <a:xfrm>
            <a:off x="161422" y="4356616"/>
            <a:ext cx="1021539" cy="369332"/>
          </a:xfrm>
          <a:prstGeom prst="rect">
            <a:avLst/>
          </a:prstGeom>
          <a:noFill/>
        </p:spPr>
        <p:txBody>
          <a:bodyPr wrap="square" rtlCol="0">
            <a:spAutoFit/>
          </a:bodyPr>
          <a:lstStyle/>
          <a:p>
            <a:r>
              <a:rPr lang="zh-CN" altLang="en-US" b="1">
                <a:solidFill>
                  <a:srgbClr val="E10800"/>
                </a:solidFill>
              </a:rPr>
              <a:t>观测式：</a:t>
            </a:r>
          </a:p>
        </p:txBody>
      </p:sp>
      <p:sp>
        <p:nvSpPr>
          <p:cNvPr id="51" name="矩形: 圆角 50">
            <a:extLst>
              <a:ext uri="{FF2B5EF4-FFF2-40B4-BE49-F238E27FC236}">
                <a16:creationId xmlns:a16="http://schemas.microsoft.com/office/drawing/2014/main" id="{6F3B0CE4-C7B0-424B-B0A5-AA30A11D526A}"/>
              </a:ext>
            </a:extLst>
          </p:cNvPr>
          <p:cNvSpPr/>
          <p:nvPr/>
        </p:nvSpPr>
        <p:spPr>
          <a:xfrm>
            <a:off x="179192" y="2793770"/>
            <a:ext cx="8229600" cy="2192907"/>
          </a:xfrm>
          <a:prstGeom prst="roundRect">
            <a:avLst/>
          </a:prstGeom>
          <a:noFill/>
          <a:ln>
            <a:solidFill>
              <a:srgbClr val="11574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07208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背景噪声衰减成像</a:t>
            </a:r>
            <a:endParaRPr lang="en-US" altLang="zh-CN" sz="3200" b="1">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地震波衰减的机制</a:t>
            </a:r>
            <a:endParaRPr lang="en-US" altLang="zh-CN">
              <a:solidFill>
                <a:srgbClr val="115740"/>
              </a:solidFill>
            </a:endParaRPr>
          </a:p>
        </p:txBody>
      </p:sp>
      <p:grpSp>
        <p:nvGrpSpPr>
          <p:cNvPr id="52" name="组合 51">
            <a:extLst>
              <a:ext uri="{FF2B5EF4-FFF2-40B4-BE49-F238E27FC236}">
                <a16:creationId xmlns:a16="http://schemas.microsoft.com/office/drawing/2014/main" id="{1DE537F6-C012-49C2-B326-0F7B9B53CCA0}"/>
              </a:ext>
            </a:extLst>
          </p:cNvPr>
          <p:cNvGrpSpPr/>
          <p:nvPr/>
        </p:nvGrpSpPr>
        <p:grpSpPr>
          <a:xfrm>
            <a:off x="3825767" y="3352600"/>
            <a:ext cx="2673074" cy="1721214"/>
            <a:chOff x="3707003" y="3322554"/>
            <a:chExt cx="2673074" cy="1721214"/>
          </a:xfrm>
        </p:grpSpPr>
        <p:pic>
          <p:nvPicPr>
            <p:cNvPr id="53" name="图片 52">
              <a:extLst>
                <a:ext uri="{FF2B5EF4-FFF2-40B4-BE49-F238E27FC236}">
                  <a16:creationId xmlns:a16="http://schemas.microsoft.com/office/drawing/2014/main" id="{0F14E334-9F4B-42E3-B9E6-5CD355B93F88}"/>
                </a:ext>
              </a:extLst>
            </p:cNvPr>
            <p:cNvPicPr>
              <a:picLocks noChangeAspect="1"/>
            </p:cNvPicPr>
            <p:nvPr/>
          </p:nvPicPr>
          <p:blipFill rotWithShape="1">
            <a:blip r:embed="rId3"/>
            <a:srcRect r="53517"/>
            <a:stretch/>
          </p:blipFill>
          <p:spPr>
            <a:xfrm>
              <a:off x="4683948" y="3322554"/>
              <a:ext cx="1600200" cy="902277"/>
            </a:xfrm>
            <a:prstGeom prst="rect">
              <a:avLst/>
            </a:prstGeom>
          </p:spPr>
        </p:pic>
        <p:pic>
          <p:nvPicPr>
            <p:cNvPr id="54" name="图片 53">
              <a:extLst>
                <a:ext uri="{FF2B5EF4-FFF2-40B4-BE49-F238E27FC236}">
                  <a16:creationId xmlns:a16="http://schemas.microsoft.com/office/drawing/2014/main" id="{B91F2FB3-D542-498A-A672-63888AC2BA4C}"/>
                </a:ext>
              </a:extLst>
            </p:cNvPr>
            <p:cNvPicPr>
              <a:picLocks noChangeAspect="1"/>
            </p:cNvPicPr>
            <p:nvPr/>
          </p:nvPicPr>
          <p:blipFill rotWithShape="1">
            <a:blip r:embed="rId3"/>
            <a:srcRect l="50731"/>
            <a:stretch/>
          </p:blipFill>
          <p:spPr>
            <a:xfrm>
              <a:off x="4683948" y="4141491"/>
              <a:ext cx="1696129" cy="902277"/>
            </a:xfrm>
            <a:prstGeom prst="rect">
              <a:avLst/>
            </a:prstGeom>
          </p:spPr>
        </p:pic>
        <p:sp>
          <p:nvSpPr>
            <p:cNvPr id="55" name="文本框 54">
              <a:extLst>
                <a:ext uri="{FF2B5EF4-FFF2-40B4-BE49-F238E27FC236}">
                  <a16:creationId xmlns:a16="http://schemas.microsoft.com/office/drawing/2014/main" id="{2328F818-E408-4F58-BC10-14915DB4849A}"/>
                </a:ext>
              </a:extLst>
            </p:cNvPr>
            <p:cNvSpPr txBox="1"/>
            <p:nvPr/>
          </p:nvSpPr>
          <p:spPr>
            <a:xfrm>
              <a:off x="3707003" y="4342521"/>
              <a:ext cx="1201203" cy="461665"/>
            </a:xfrm>
            <a:prstGeom prst="rect">
              <a:avLst/>
            </a:prstGeom>
            <a:noFill/>
          </p:spPr>
          <p:txBody>
            <a:bodyPr wrap="square" rtlCol="0">
              <a:spAutoFit/>
            </a:bodyPr>
            <a:lstStyle/>
            <a:p>
              <a:pPr algn="ctr"/>
              <a:r>
                <a:rPr lang="zh-CN" altLang="en-US" sz="1200" b="1">
                  <a:solidFill>
                    <a:srgbClr val="E10800"/>
                  </a:solidFill>
                </a:rPr>
                <a:t>构造活动性弱</a:t>
              </a:r>
              <a:endParaRPr lang="en-US" altLang="zh-CN" sz="1200" b="1">
                <a:solidFill>
                  <a:srgbClr val="E10800"/>
                </a:solidFill>
              </a:endParaRPr>
            </a:p>
            <a:p>
              <a:pPr algn="ctr"/>
              <a:r>
                <a:rPr lang="zh-CN" altLang="en-US" sz="1200" b="1">
                  <a:solidFill>
                    <a:srgbClr val="E10800"/>
                  </a:solidFill>
                </a:rPr>
                <a:t>衰减弱</a:t>
              </a:r>
            </a:p>
          </p:txBody>
        </p:sp>
        <p:sp>
          <p:nvSpPr>
            <p:cNvPr id="56" name="文本框 55">
              <a:extLst>
                <a:ext uri="{FF2B5EF4-FFF2-40B4-BE49-F238E27FC236}">
                  <a16:creationId xmlns:a16="http://schemas.microsoft.com/office/drawing/2014/main" id="{5E606BFF-BBA0-44ED-A526-802254862B1B}"/>
                </a:ext>
              </a:extLst>
            </p:cNvPr>
            <p:cNvSpPr txBox="1"/>
            <p:nvPr/>
          </p:nvSpPr>
          <p:spPr>
            <a:xfrm>
              <a:off x="3707003" y="3542861"/>
              <a:ext cx="1201203" cy="461665"/>
            </a:xfrm>
            <a:prstGeom prst="rect">
              <a:avLst/>
            </a:prstGeom>
            <a:noFill/>
          </p:spPr>
          <p:txBody>
            <a:bodyPr wrap="square" rtlCol="0">
              <a:spAutoFit/>
            </a:bodyPr>
            <a:lstStyle/>
            <a:p>
              <a:pPr algn="ctr"/>
              <a:r>
                <a:rPr lang="zh-CN" altLang="en-US" sz="1200" b="1">
                  <a:solidFill>
                    <a:srgbClr val="E10800"/>
                  </a:solidFill>
                </a:rPr>
                <a:t>构造活动性强</a:t>
              </a:r>
              <a:endParaRPr lang="en-US" altLang="zh-CN" sz="1200" b="1">
                <a:solidFill>
                  <a:srgbClr val="E10800"/>
                </a:solidFill>
              </a:endParaRPr>
            </a:p>
            <a:p>
              <a:pPr algn="ctr"/>
              <a:r>
                <a:rPr lang="zh-CN" altLang="en-US" sz="1200" b="1">
                  <a:solidFill>
                    <a:srgbClr val="E10800"/>
                  </a:solidFill>
                </a:rPr>
                <a:t>衰减强</a:t>
              </a:r>
            </a:p>
          </p:txBody>
        </p:sp>
      </p:grpSp>
      <p:pic>
        <p:nvPicPr>
          <p:cNvPr id="57" name="图片 56">
            <a:extLst>
              <a:ext uri="{FF2B5EF4-FFF2-40B4-BE49-F238E27FC236}">
                <a16:creationId xmlns:a16="http://schemas.microsoft.com/office/drawing/2014/main" id="{920664BE-0665-4E8A-8F59-9CB71224EA89}"/>
              </a:ext>
            </a:extLst>
          </p:cNvPr>
          <p:cNvPicPr>
            <a:picLocks noChangeAspect="1"/>
          </p:cNvPicPr>
          <p:nvPr/>
        </p:nvPicPr>
        <p:blipFill>
          <a:blip r:embed="rId4"/>
          <a:stretch>
            <a:fillRect/>
          </a:stretch>
        </p:blipFill>
        <p:spPr>
          <a:xfrm>
            <a:off x="6553200" y="3311564"/>
            <a:ext cx="2397948" cy="1649804"/>
          </a:xfrm>
          <a:prstGeom prst="rect">
            <a:avLst/>
          </a:prstGeom>
        </p:spPr>
      </p:pic>
      <p:sp>
        <p:nvSpPr>
          <p:cNvPr id="58" name="灯片编号占位符 3">
            <a:extLst>
              <a:ext uri="{FF2B5EF4-FFF2-40B4-BE49-F238E27FC236}">
                <a16:creationId xmlns:a16="http://schemas.microsoft.com/office/drawing/2014/main" id="{B81AFAF7-F439-4D96-A782-6E67C603B0F6}"/>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15</a:t>
            </a:fld>
            <a:endParaRPr lang="en-US"/>
          </a:p>
        </p:txBody>
      </p:sp>
      <p:sp>
        <p:nvSpPr>
          <p:cNvPr id="59" name="文本框 58">
            <a:extLst>
              <a:ext uri="{FF2B5EF4-FFF2-40B4-BE49-F238E27FC236}">
                <a16:creationId xmlns:a16="http://schemas.microsoft.com/office/drawing/2014/main" id="{34F595F9-05F1-4424-9461-CD5DA51D86BA}"/>
              </a:ext>
            </a:extLst>
          </p:cNvPr>
          <p:cNvSpPr txBox="1"/>
          <p:nvPr/>
        </p:nvSpPr>
        <p:spPr>
          <a:xfrm>
            <a:off x="1219923" y="1024902"/>
            <a:ext cx="5447974" cy="2062103"/>
          </a:xfrm>
          <a:prstGeom prst="rect">
            <a:avLst/>
          </a:prstGeom>
          <a:noFill/>
        </p:spPr>
        <p:txBody>
          <a:bodyPr wrap="square" rtlCol="0">
            <a:spAutoFit/>
          </a:bodyPr>
          <a:lstStyle/>
          <a:p>
            <a:r>
              <a:rPr lang="zh-CN" altLang="en-US" sz="1600" b="1">
                <a:solidFill>
                  <a:srgbClr val="115740"/>
                </a:solidFill>
              </a:rPr>
              <a:t>本征衰减：</a:t>
            </a:r>
            <a:r>
              <a:rPr lang="zh-CN" altLang="en-US" sz="1600"/>
              <a:t>地球介质具有粘弹性，能够将地震波传播的机械能转为内能，并使其不可逆耗散；</a:t>
            </a:r>
            <a:endParaRPr lang="en-US" altLang="zh-CN" sz="1600"/>
          </a:p>
          <a:p>
            <a:endParaRPr lang="en-US" altLang="zh-CN" sz="1600"/>
          </a:p>
          <a:p>
            <a:r>
              <a:rPr lang="zh-CN" altLang="en-US" sz="1600" b="1">
                <a:solidFill>
                  <a:srgbClr val="115740"/>
                </a:solidFill>
              </a:rPr>
              <a:t>散射衰减：</a:t>
            </a:r>
            <a:r>
              <a:rPr lang="zh-CN" altLang="en-US" sz="1600"/>
              <a:t>地震波传播中，由于介质的不均匀性，部分能量偏离原始的传播方向，使原传播方向地震波能量减弱。</a:t>
            </a:r>
            <a:endParaRPr lang="en-US" altLang="zh-CN" sz="1600"/>
          </a:p>
          <a:p>
            <a:endParaRPr lang="en-US" altLang="zh-CN" sz="1600"/>
          </a:p>
          <a:p>
            <a:r>
              <a:rPr lang="zh-CN" altLang="en-US" sz="1600" b="1">
                <a:solidFill>
                  <a:srgbClr val="115740"/>
                </a:solidFill>
              </a:rPr>
              <a:t>其他因素：</a:t>
            </a:r>
            <a:r>
              <a:rPr lang="zh-CN" altLang="en-US" sz="1600"/>
              <a:t>几何扩散、聚焦散射、地形起伏、面波频散、台站项、震源辐射花样</a:t>
            </a:r>
            <a:r>
              <a:rPr lang="en-US" altLang="zh-CN" sz="1600"/>
              <a:t>……</a:t>
            </a:r>
            <a:endParaRPr lang="zh-CN" altLang="en-US" sz="1600"/>
          </a:p>
        </p:txBody>
      </p:sp>
      <p:pic>
        <p:nvPicPr>
          <p:cNvPr id="60" name="图片 59">
            <a:extLst>
              <a:ext uri="{FF2B5EF4-FFF2-40B4-BE49-F238E27FC236}">
                <a16:creationId xmlns:a16="http://schemas.microsoft.com/office/drawing/2014/main" id="{1AEA6390-176B-49B3-927A-505CEED2CC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61220" y="1709576"/>
            <a:ext cx="811721" cy="785536"/>
          </a:xfrm>
          <a:prstGeom prst="rect">
            <a:avLst/>
          </a:prstGeom>
        </p:spPr>
      </p:pic>
      <p:pic>
        <p:nvPicPr>
          <p:cNvPr id="61" name="图片 60">
            <a:extLst>
              <a:ext uri="{FF2B5EF4-FFF2-40B4-BE49-F238E27FC236}">
                <a16:creationId xmlns:a16="http://schemas.microsoft.com/office/drawing/2014/main" id="{29705471-D608-4478-941E-848F768C28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63115" y="1662732"/>
            <a:ext cx="877182" cy="844451"/>
          </a:xfrm>
          <a:prstGeom prst="rect">
            <a:avLst/>
          </a:prstGeom>
        </p:spPr>
      </p:pic>
      <p:sp>
        <p:nvSpPr>
          <p:cNvPr id="62" name="箭头: 右 61">
            <a:extLst>
              <a:ext uri="{FF2B5EF4-FFF2-40B4-BE49-F238E27FC236}">
                <a16:creationId xmlns:a16="http://schemas.microsoft.com/office/drawing/2014/main" id="{38209770-AAD7-479C-ACD0-93B72F732563}"/>
              </a:ext>
            </a:extLst>
          </p:cNvPr>
          <p:cNvSpPr/>
          <p:nvPr/>
        </p:nvSpPr>
        <p:spPr>
          <a:xfrm>
            <a:off x="7599199" y="1974088"/>
            <a:ext cx="480365" cy="248019"/>
          </a:xfrm>
          <a:prstGeom prst="right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a:extLst>
              <a:ext uri="{FF2B5EF4-FFF2-40B4-BE49-F238E27FC236}">
                <a16:creationId xmlns:a16="http://schemas.microsoft.com/office/drawing/2014/main" id="{01B75098-B76E-4500-89EC-E9EF2F722634}"/>
              </a:ext>
            </a:extLst>
          </p:cNvPr>
          <p:cNvSpPr/>
          <p:nvPr/>
        </p:nvSpPr>
        <p:spPr>
          <a:xfrm>
            <a:off x="7102445" y="2487528"/>
            <a:ext cx="1620957" cy="307777"/>
          </a:xfrm>
          <a:prstGeom prst="rect">
            <a:avLst/>
          </a:prstGeom>
        </p:spPr>
        <p:txBody>
          <a:bodyPr wrap="none">
            <a:spAutoFit/>
          </a:bodyPr>
          <a:lstStyle/>
          <a:p>
            <a:r>
              <a:rPr lang="zh-CN" altLang="en-US" sz="1400" b="1">
                <a:solidFill>
                  <a:srgbClr val="4672C4"/>
                </a:solidFill>
              </a:rPr>
              <a:t>波场能量分布变化</a:t>
            </a:r>
            <a:endParaRPr lang="en-US" altLang="zh-CN" sz="1400" b="1">
              <a:solidFill>
                <a:srgbClr val="4672C4"/>
              </a:solidFill>
            </a:endParaRPr>
          </a:p>
        </p:txBody>
      </p:sp>
      <p:sp>
        <p:nvSpPr>
          <p:cNvPr id="64" name="文本框 63">
            <a:extLst>
              <a:ext uri="{FF2B5EF4-FFF2-40B4-BE49-F238E27FC236}">
                <a16:creationId xmlns:a16="http://schemas.microsoft.com/office/drawing/2014/main" id="{5FDF2D18-AC07-4541-AEFD-F994E728A401}"/>
              </a:ext>
            </a:extLst>
          </p:cNvPr>
          <p:cNvSpPr txBox="1"/>
          <p:nvPr/>
        </p:nvSpPr>
        <p:spPr>
          <a:xfrm>
            <a:off x="-57266" y="1627891"/>
            <a:ext cx="1143000" cy="646331"/>
          </a:xfrm>
          <a:prstGeom prst="rect">
            <a:avLst/>
          </a:prstGeom>
          <a:noFill/>
        </p:spPr>
        <p:txBody>
          <a:bodyPr wrap="square" rtlCol="0">
            <a:spAutoFit/>
          </a:bodyPr>
          <a:lstStyle/>
          <a:p>
            <a:pPr algn="ctr"/>
            <a:r>
              <a:rPr lang="zh-CN" altLang="en-US" b="1">
                <a:solidFill>
                  <a:srgbClr val="E10800"/>
                </a:solidFill>
              </a:rPr>
              <a:t>地震波</a:t>
            </a:r>
            <a:endParaRPr lang="en-US" altLang="zh-CN" b="1">
              <a:solidFill>
                <a:srgbClr val="E10800"/>
              </a:solidFill>
            </a:endParaRPr>
          </a:p>
          <a:p>
            <a:pPr algn="ctr"/>
            <a:r>
              <a:rPr lang="zh-CN" altLang="en-US" b="1">
                <a:solidFill>
                  <a:srgbClr val="E10800"/>
                </a:solidFill>
              </a:rPr>
              <a:t>振幅变化</a:t>
            </a:r>
          </a:p>
        </p:txBody>
      </p:sp>
      <p:sp>
        <p:nvSpPr>
          <p:cNvPr id="65" name="左大括号 64">
            <a:extLst>
              <a:ext uri="{FF2B5EF4-FFF2-40B4-BE49-F238E27FC236}">
                <a16:creationId xmlns:a16="http://schemas.microsoft.com/office/drawing/2014/main" id="{830BE0C0-E21C-436C-8BF6-2AAE72E9C14E}"/>
              </a:ext>
            </a:extLst>
          </p:cNvPr>
          <p:cNvSpPr/>
          <p:nvPr/>
        </p:nvSpPr>
        <p:spPr>
          <a:xfrm>
            <a:off x="1057405" y="1025564"/>
            <a:ext cx="254742" cy="1927186"/>
          </a:xfrm>
          <a:prstGeom prst="leftBrace">
            <a:avLst/>
          </a:prstGeom>
          <a:ln w="19050">
            <a:solidFill>
              <a:srgbClr val="11574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E10800"/>
              </a:solidFill>
            </a:endParaRPr>
          </a:p>
        </p:txBody>
      </p:sp>
      <p:sp>
        <p:nvSpPr>
          <p:cNvPr id="66" name="文本框 65">
            <a:extLst>
              <a:ext uri="{FF2B5EF4-FFF2-40B4-BE49-F238E27FC236}">
                <a16:creationId xmlns:a16="http://schemas.microsoft.com/office/drawing/2014/main" id="{6370912D-EBDB-43AF-8778-C543186D455A}"/>
              </a:ext>
            </a:extLst>
          </p:cNvPr>
          <p:cNvSpPr txBox="1"/>
          <p:nvPr/>
        </p:nvSpPr>
        <p:spPr>
          <a:xfrm>
            <a:off x="4218043" y="2945602"/>
            <a:ext cx="2517349" cy="523220"/>
          </a:xfrm>
          <a:prstGeom prst="rect">
            <a:avLst/>
          </a:prstGeom>
          <a:noFill/>
        </p:spPr>
        <p:txBody>
          <a:bodyPr wrap="square" rtlCol="0">
            <a:spAutoFit/>
          </a:bodyPr>
          <a:lstStyle/>
          <a:p>
            <a:pPr algn="ctr"/>
            <a:r>
              <a:rPr lang="zh-CN" altLang="en-US" sz="1400" b="1">
                <a:solidFill>
                  <a:srgbClr val="4672C4"/>
                </a:solidFill>
              </a:rPr>
              <a:t>沉积层、上地壳：</a:t>
            </a:r>
            <a:endParaRPr lang="en-US" altLang="zh-CN" sz="1400" b="1">
              <a:solidFill>
                <a:srgbClr val="4672C4"/>
              </a:solidFill>
            </a:endParaRPr>
          </a:p>
          <a:p>
            <a:pPr algn="ctr"/>
            <a:r>
              <a:rPr lang="zh-CN" altLang="en-US" sz="1400"/>
              <a:t>孔隙和裂纹间的滑动摩擦</a:t>
            </a:r>
          </a:p>
        </p:txBody>
      </p:sp>
      <p:sp>
        <p:nvSpPr>
          <p:cNvPr id="67" name="文本框 66">
            <a:extLst>
              <a:ext uri="{FF2B5EF4-FFF2-40B4-BE49-F238E27FC236}">
                <a16:creationId xmlns:a16="http://schemas.microsoft.com/office/drawing/2014/main" id="{A8E7488E-B387-412D-94DA-F5907390A55A}"/>
              </a:ext>
            </a:extLst>
          </p:cNvPr>
          <p:cNvSpPr txBox="1"/>
          <p:nvPr/>
        </p:nvSpPr>
        <p:spPr>
          <a:xfrm>
            <a:off x="6380077" y="2945602"/>
            <a:ext cx="2667000" cy="523220"/>
          </a:xfrm>
          <a:prstGeom prst="rect">
            <a:avLst/>
          </a:prstGeom>
          <a:noFill/>
        </p:spPr>
        <p:txBody>
          <a:bodyPr wrap="square" rtlCol="0">
            <a:spAutoFit/>
          </a:bodyPr>
          <a:lstStyle/>
          <a:p>
            <a:pPr algn="ctr"/>
            <a:r>
              <a:rPr lang="zh-CN" altLang="en-US" sz="1400" b="1">
                <a:solidFill>
                  <a:srgbClr val="4672C4"/>
                </a:solidFill>
              </a:rPr>
              <a:t>深部高温高压环境：</a:t>
            </a:r>
            <a:endParaRPr lang="en-US" altLang="zh-CN" sz="1400" b="1">
              <a:solidFill>
                <a:srgbClr val="4672C4"/>
              </a:solidFill>
            </a:endParaRPr>
          </a:p>
          <a:p>
            <a:pPr algn="ctr"/>
            <a:r>
              <a:rPr lang="zh-CN" altLang="en-US" sz="1400"/>
              <a:t>晶体边界滑移和阻尼振动</a:t>
            </a:r>
            <a:endParaRPr lang="en-US" altLang="zh-CN" sz="1400"/>
          </a:p>
        </p:txBody>
      </p:sp>
      <p:sp>
        <p:nvSpPr>
          <p:cNvPr id="68" name="矩形 67">
            <a:extLst>
              <a:ext uri="{FF2B5EF4-FFF2-40B4-BE49-F238E27FC236}">
                <a16:creationId xmlns:a16="http://schemas.microsoft.com/office/drawing/2014/main" id="{2A913BBD-DDF9-4220-BDA4-F844058CBD22}"/>
              </a:ext>
            </a:extLst>
          </p:cNvPr>
          <p:cNvSpPr/>
          <p:nvPr/>
        </p:nvSpPr>
        <p:spPr>
          <a:xfrm>
            <a:off x="5092096" y="4876077"/>
            <a:ext cx="1144865" cy="276999"/>
          </a:xfrm>
          <a:prstGeom prst="rect">
            <a:avLst/>
          </a:prstGeom>
        </p:spPr>
        <p:txBody>
          <a:bodyPr wrap="none">
            <a:spAutoFit/>
          </a:bodyPr>
          <a:lstStyle/>
          <a:p>
            <a:r>
              <a:rPr lang="en-US" altLang="zh-CN" sz="1200" b="1">
                <a:solidFill>
                  <a:srgbClr val="4672C4"/>
                </a:solidFill>
              </a:rPr>
              <a:t>(Michell, 1995)</a:t>
            </a:r>
            <a:endParaRPr lang="zh-CN" altLang="en-US" sz="1200" b="1">
              <a:solidFill>
                <a:srgbClr val="4672C4"/>
              </a:solidFill>
            </a:endParaRPr>
          </a:p>
        </p:txBody>
      </p:sp>
      <p:sp>
        <p:nvSpPr>
          <p:cNvPr id="69" name="矩形 68">
            <a:extLst>
              <a:ext uri="{FF2B5EF4-FFF2-40B4-BE49-F238E27FC236}">
                <a16:creationId xmlns:a16="http://schemas.microsoft.com/office/drawing/2014/main" id="{B4C7EAEF-B278-4655-AB69-367E6229C9EB}"/>
              </a:ext>
            </a:extLst>
          </p:cNvPr>
          <p:cNvSpPr/>
          <p:nvPr/>
        </p:nvSpPr>
        <p:spPr>
          <a:xfrm>
            <a:off x="6994146" y="4861821"/>
            <a:ext cx="1516056" cy="276999"/>
          </a:xfrm>
          <a:prstGeom prst="rect">
            <a:avLst/>
          </a:prstGeom>
        </p:spPr>
        <p:txBody>
          <a:bodyPr wrap="none">
            <a:spAutoFit/>
          </a:bodyPr>
          <a:lstStyle/>
          <a:p>
            <a:r>
              <a:rPr lang="en-US" altLang="zh-CN" sz="1200" b="1">
                <a:solidFill>
                  <a:srgbClr val="4672C4"/>
                </a:solidFill>
              </a:rPr>
              <a:t>(Jackson et al., 2014)</a:t>
            </a:r>
            <a:endParaRPr lang="zh-CN" altLang="en-US" sz="1200" b="1">
              <a:solidFill>
                <a:srgbClr val="4672C4"/>
              </a:solidFill>
            </a:endParaRPr>
          </a:p>
        </p:txBody>
      </p:sp>
      <p:sp>
        <p:nvSpPr>
          <p:cNvPr id="70" name="矩形 69">
            <a:extLst>
              <a:ext uri="{FF2B5EF4-FFF2-40B4-BE49-F238E27FC236}">
                <a16:creationId xmlns:a16="http://schemas.microsoft.com/office/drawing/2014/main" id="{D88DF283-65C1-4EDA-9B67-72CD99999C5E}"/>
              </a:ext>
            </a:extLst>
          </p:cNvPr>
          <p:cNvSpPr/>
          <p:nvPr/>
        </p:nvSpPr>
        <p:spPr>
          <a:xfrm>
            <a:off x="5092096" y="4874101"/>
            <a:ext cx="1144865" cy="276999"/>
          </a:xfrm>
          <a:prstGeom prst="rect">
            <a:avLst/>
          </a:prstGeom>
        </p:spPr>
        <p:txBody>
          <a:bodyPr wrap="none">
            <a:spAutoFit/>
          </a:bodyPr>
          <a:lstStyle/>
          <a:p>
            <a:r>
              <a:rPr lang="en-US" altLang="zh-CN" sz="1200" b="1">
                <a:solidFill>
                  <a:srgbClr val="4672C4"/>
                </a:solidFill>
              </a:rPr>
              <a:t>(Michell, 1995)</a:t>
            </a:r>
            <a:endParaRPr lang="zh-CN" altLang="en-US" sz="1200" b="1">
              <a:solidFill>
                <a:srgbClr val="4672C4"/>
              </a:solidFill>
            </a:endParaRPr>
          </a:p>
        </p:txBody>
      </p:sp>
      <p:grpSp>
        <p:nvGrpSpPr>
          <p:cNvPr id="71" name="组合 70">
            <a:extLst>
              <a:ext uri="{FF2B5EF4-FFF2-40B4-BE49-F238E27FC236}">
                <a16:creationId xmlns:a16="http://schemas.microsoft.com/office/drawing/2014/main" id="{286675AD-0ED4-40CA-B611-1DDE9646ED16}"/>
              </a:ext>
            </a:extLst>
          </p:cNvPr>
          <p:cNvGrpSpPr/>
          <p:nvPr/>
        </p:nvGrpSpPr>
        <p:grpSpPr>
          <a:xfrm>
            <a:off x="259124" y="3341371"/>
            <a:ext cx="3028576" cy="1301179"/>
            <a:chOff x="210514" y="3287542"/>
            <a:chExt cx="3028576" cy="1301179"/>
          </a:xfrm>
        </p:grpSpPr>
        <p:sp>
          <p:nvSpPr>
            <p:cNvPr id="72" name="文本框 71">
              <a:extLst>
                <a:ext uri="{FF2B5EF4-FFF2-40B4-BE49-F238E27FC236}">
                  <a16:creationId xmlns:a16="http://schemas.microsoft.com/office/drawing/2014/main" id="{FF129ABB-4823-46A4-8F54-23D015EA0565}"/>
                </a:ext>
              </a:extLst>
            </p:cNvPr>
            <p:cNvSpPr txBox="1"/>
            <p:nvPr/>
          </p:nvSpPr>
          <p:spPr>
            <a:xfrm>
              <a:off x="210514" y="3287542"/>
              <a:ext cx="1905000" cy="369332"/>
            </a:xfrm>
            <a:prstGeom prst="rect">
              <a:avLst/>
            </a:prstGeom>
            <a:noFill/>
          </p:spPr>
          <p:txBody>
            <a:bodyPr wrap="square" rtlCol="0">
              <a:spAutoFit/>
            </a:bodyPr>
            <a:lstStyle/>
            <a:p>
              <a:r>
                <a:rPr lang="zh-CN" altLang="en-US" b="1">
                  <a:solidFill>
                    <a:srgbClr val="E10800"/>
                  </a:solidFill>
                </a:rPr>
                <a:t>衰减的敏感因素：</a:t>
              </a:r>
            </a:p>
          </p:txBody>
        </p:sp>
        <p:sp>
          <p:nvSpPr>
            <p:cNvPr id="73" name="矩形 72">
              <a:extLst>
                <a:ext uri="{FF2B5EF4-FFF2-40B4-BE49-F238E27FC236}">
                  <a16:creationId xmlns:a16="http://schemas.microsoft.com/office/drawing/2014/main" id="{2ED14258-03EC-454A-B860-6121E232511B}"/>
                </a:ext>
              </a:extLst>
            </p:cNvPr>
            <p:cNvSpPr/>
            <p:nvPr/>
          </p:nvSpPr>
          <p:spPr>
            <a:xfrm>
              <a:off x="426681" y="3665391"/>
              <a:ext cx="2812409" cy="923330"/>
            </a:xfrm>
            <a:prstGeom prst="rect">
              <a:avLst/>
            </a:prstGeom>
          </p:spPr>
          <p:txBody>
            <a:bodyPr wrap="square">
              <a:spAutoFit/>
            </a:bodyPr>
            <a:lstStyle/>
            <a:p>
              <a:r>
                <a:rPr lang="zh-CN" altLang="en-US"/>
                <a:t>温度、孔隙度、岩石破碎程度、晶粒大小、熔体比率、挥发物比率等</a:t>
              </a:r>
            </a:p>
          </p:txBody>
        </p:sp>
      </p:grpSp>
      <p:sp>
        <p:nvSpPr>
          <p:cNvPr id="74" name="矩形: 圆角 73">
            <a:extLst>
              <a:ext uri="{FF2B5EF4-FFF2-40B4-BE49-F238E27FC236}">
                <a16:creationId xmlns:a16="http://schemas.microsoft.com/office/drawing/2014/main" id="{C59587E5-6B77-4893-97D9-A13B4472E52A}"/>
              </a:ext>
            </a:extLst>
          </p:cNvPr>
          <p:cNvSpPr/>
          <p:nvPr/>
        </p:nvSpPr>
        <p:spPr>
          <a:xfrm>
            <a:off x="181593" y="3239633"/>
            <a:ext cx="3399806" cy="1594599"/>
          </a:xfrm>
          <a:prstGeom prst="roundRect">
            <a:avLst/>
          </a:prstGeom>
          <a:noFill/>
          <a:ln>
            <a:solidFill>
              <a:srgbClr val="11574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353028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id="{611B221D-ECFB-41DC-A0F8-FB05E63836A8}"/>
              </a:ext>
            </a:extLst>
          </p:cNvPr>
          <p:cNvPicPr>
            <a:picLocks noChangeAspect="1"/>
          </p:cNvPicPr>
          <p:nvPr/>
        </p:nvPicPr>
        <p:blipFill>
          <a:blip r:embed="rId3"/>
          <a:stretch>
            <a:fillRect/>
          </a:stretch>
        </p:blipFill>
        <p:spPr>
          <a:xfrm>
            <a:off x="6550572" y="1565766"/>
            <a:ext cx="2290179" cy="1558679"/>
          </a:xfrm>
          <a:prstGeom prst="rect">
            <a:avLst/>
          </a:prstGeom>
        </p:spPr>
      </p:pic>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16</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背景噪声衰减成像</a:t>
            </a:r>
            <a:endParaRPr lang="en-US" altLang="zh-CN" sz="3200" b="1">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衰减层析成像的进展与挑战</a:t>
            </a:r>
            <a:endParaRPr lang="en-US" altLang="zh-CN">
              <a:solidFill>
                <a:srgbClr val="115740"/>
              </a:solidFill>
            </a:endParaRPr>
          </a:p>
        </p:txBody>
      </p:sp>
      <p:sp>
        <p:nvSpPr>
          <p:cNvPr id="2" name="文本框 1">
            <a:extLst>
              <a:ext uri="{FF2B5EF4-FFF2-40B4-BE49-F238E27FC236}">
                <a16:creationId xmlns:a16="http://schemas.microsoft.com/office/drawing/2014/main" id="{A77C369D-7A24-43FF-A73D-A81F9012C4C9}"/>
              </a:ext>
            </a:extLst>
          </p:cNvPr>
          <p:cNvSpPr txBox="1"/>
          <p:nvPr/>
        </p:nvSpPr>
        <p:spPr>
          <a:xfrm>
            <a:off x="76200" y="1019953"/>
            <a:ext cx="8991600" cy="338554"/>
          </a:xfrm>
          <a:prstGeom prst="rect">
            <a:avLst/>
          </a:prstGeom>
          <a:noFill/>
        </p:spPr>
        <p:txBody>
          <a:bodyPr wrap="square" rtlCol="0">
            <a:spAutoFit/>
          </a:bodyPr>
          <a:lstStyle/>
          <a:p>
            <a:r>
              <a:rPr lang="zh-CN" altLang="en-US" sz="1600"/>
              <a:t>衰减成像的类型：</a:t>
            </a:r>
            <a:r>
              <a:rPr lang="zh-CN" altLang="en-US" sz="1600" b="1">
                <a:solidFill>
                  <a:srgbClr val="4672C4"/>
                </a:solidFill>
              </a:rPr>
              <a:t>区域震相（</a:t>
            </a:r>
            <a:r>
              <a:rPr lang="en-US" altLang="zh-CN" sz="1600" b="1">
                <a:solidFill>
                  <a:srgbClr val="4672C4"/>
                </a:solidFill>
              </a:rPr>
              <a:t>Lg\Pg\Pn</a:t>
            </a:r>
            <a:r>
              <a:rPr lang="zh-CN" altLang="en-US" sz="1600" b="1">
                <a:solidFill>
                  <a:srgbClr val="4672C4"/>
                </a:solidFill>
              </a:rPr>
              <a:t>）</a:t>
            </a:r>
            <a:r>
              <a:rPr lang="zh-CN" altLang="en-US" sz="1600"/>
              <a:t>衰减成像、</a:t>
            </a:r>
            <a:r>
              <a:rPr lang="zh-CN" altLang="en-US" sz="1600" b="1">
                <a:solidFill>
                  <a:srgbClr val="4672C4"/>
                </a:solidFill>
              </a:rPr>
              <a:t>体波</a:t>
            </a:r>
            <a:r>
              <a:rPr lang="zh-CN" altLang="en-US" sz="1600"/>
              <a:t>衰减成像、</a:t>
            </a:r>
            <a:r>
              <a:rPr lang="zh-CN" altLang="en-US" sz="1600" b="1">
                <a:solidFill>
                  <a:srgbClr val="4672C4"/>
                </a:solidFill>
              </a:rPr>
              <a:t>面波</a:t>
            </a:r>
            <a:r>
              <a:rPr lang="zh-CN" altLang="en-US" sz="1600"/>
              <a:t>衰减成像、</a:t>
            </a:r>
            <a:r>
              <a:rPr lang="zh-CN" altLang="en-US" sz="1600" b="1">
                <a:solidFill>
                  <a:srgbClr val="4672C4"/>
                </a:solidFill>
              </a:rPr>
              <a:t>尾波</a:t>
            </a:r>
            <a:r>
              <a:rPr lang="zh-CN" altLang="en-US" sz="1600"/>
              <a:t>衰减成像</a:t>
            </a:r>
          </a:p>
        </p:txBody>
      </p:sp>
      <p:pic>
        <p:nvPicPr>
          <p:cNvPr id="22" name="图片 21">
            <a:extLst>
              <a:ext uri="{FF2B5EF4-FFF2-40B4-BE49-F238E27FC236}">
                <a16:creationId xmlns:a16="http://schemas.microsoft.com/office/drawing/2014/main" id="{C16BAA42-CBD6-462D-98C0-7088F0BB7575}"/>
              </a:ext>
            </a:extLst>
          </p:cNvPr>
          <p:cNvPicPr>
            <a:picLocks noChangeAspect="1"/>
          </p:cNvPicPr>
          <p:nvPr/>
        </p:nvPicPr>
        <p:blipFill>
          <a:blip r:embed="rId4"/>
          <a:stretch>
            <a:fillRect/>
          </a:stretch>
        </p:blipFill>
        <p:spPr>
          <a:xfrm>
            <a:off x="4297745" y="1550003"/>
            <a:ext cx="2133600" cy="1485057"/>
          </a:xfrm>
          <a:prstGeom prst="rect">
            <a:avLst/>
          </a:prstGeom>
        </p:spPr>
      </p:pic>
      <p:sp>
        <p:nvSpPr>
          <p:cNvPr id="23" name="矩形 22">
            <a:extLst>
              <a:ext uri="{FF2B5EF4-FFF2-40B4-BE49-F238E27FC236}">
                <a16:creationId xmlns:a16="http://schemas.microsoft.com/office/drawing/2014/main" id="{CC5D414C-1CCC-4321-9D84-A5AF0AF2870A}"/>
              </a:ext>
            </a:extLst>
          </p:cNvPr>
          <p:cNvSpPr/>
          <p:nvPr/>
        </p:nvSpPr>
        <p:spPr>
          <a:xfrm>
            <a:off x="5059744" y="1364167"/>
            <a:ext cx="1371600" cy="276999"/>
          </a:xfrm>
          <a:prstGeom prst="rect">
            <a:avLst/>
          </a:prstGeom>
        </p:spPr>
        <p:txBody>
          <a:bodyPr wrap="square">
            <a:spAutoFit/>
          </a:bodyPr>
          <a:lstStyle/>
          <a:p>
            <a:r>
              <a:rPr lang="en-US" altLang="zh-CN" sz="1200" b="1">
                <a:solidFill>
                  <a:srgbClr val="4672C4"/>
                </a:solidFill>
              </a:rPr>
              <a:t>(Zhao et al., 2013)</a:t>
            </a:r>
            <a:endParaRPr lang="zh-CN" altLang="en-US" sz="1200" b="1">
              <a:solidFill>
                <a:srgbClr val="4672C4"/>
              </a:solidFill>
            </a:endParaRPr>
          </a:p>
        </p:txBody>
      </p:sp>
      <p:pic>
        <p:nvPicPr>
          <p:cNvPr id="24" name="图片 23">
            <a:extLst>
              <a:ext uri="{FF2B5EF4-FFF2-40B4-BE49-F238E27FC236}">
                <a16:creationId xmlns:a16="http://schemas.microsoft.com/office/drawing/2014/main" id="{F3E7FBEA-8597-4BEE-8853-21AEF99212F5}"/>
              </a:ext>
            </a:extLst>
          </p:cNvPr>
          <p:cNvPicPr>
            <a:picLocks noChangeAspect="1"/>
          </p:cNvPicPr>
          <p:nvPr/>
        </p:nvPicPr>
        <p:blipFill>
          <a:blip r:embed="rId5"/>
          <a:stretch>
            <a:fillRect/>
          </a:stretch>
        </p:blipFill>
        <p:spPr>
          <a:xfrm>
            <a:off x="4340772" y="3249345"/>
            <a:ext cx="2057400" cy="1116672"/>
          </a:xfrm>
          <a:prstGeom prst="rect">
            <a:avLst/>
          </a:prstGeom>
        </p:spPr>
      </p:pic>
      <p:sp>
        <p:nvSpPr>
          <p:cNvPr id="25" name="矩形 24">
            <a:extLst>
              <a:ext uri="{FF2B5EF4-FFF2-40B4-BE49-F238E27FC236}">
                <a16:creationId xmlns:a16="http://schemas.microsoft.com/office/drawing/2014/main" id="{0439EF33-570F-4E3F-870E-C1569CBA93E6}"/>
              </a:ext>
            </a:extLst>
          </p:cNvPr>
          <p:cNvSpPr/>
          <p:nvPr/>
        </p:nvSpPr>
        <p:spPr>
          <a:xfrm>
            <a:off x="5102772" y="3051319"/>
            <a:ext cx="1219200" cy="276999"/>
          </a:xfrm>
          <a:prstGeom prst="rect">
            <a:avLst/>
          </a:prstGeom>
        </p:spPr>
        <p:txBody>
          <a:bodyPr wrap="square">
            <a:spAutoFit/>
          </a:bodyPr>
          <a:lstStyle/>
          <a:p>
            <a:r>
              <a:rPr lang="en-US" altLang="zh-CN" sz="1200" b="1">
                <a:solidFill>
                  <a:srgbClr val="4672C4"/>
                </a:solidFill>
              </a:rPr>
              <a:t>(Bao et al., 2016)</a:t>
            </a:r>
            <a:endParaRPr lang="zh-CN" altLang="en-US" sz="1200" b="1">
              <a:solidFill>
                <a:srgbClr val="4672C4"/>
              </a:solidFill>
            </a:endParaRPr>
          </a:p>
        </p:txBody>
      </p:sp>
      <p:pic>
        <p:nvPicPr>
          <p:cNvPr id="3" name="图片 2">
            <a:extLst>
              <a:ext uri="{FF2B5EF4-FFF2-40B4-BE49-F238E27FC236}">
                <a16:creationId xmlns:a16="http://schemas.microsoft.com/office/drawing/2014/main" id="{AF4F1FF9-D060-46B1-9CF4-88925A3C3244}"/>
              </a:ext>
            </a:extLst>
          </p:cNvPr>
          <p:cNvPicPr>
            <a:picLocks noChangeAspect="1"/>
          </p:cNvPicPr>
          <p:nvPr/>
        </p:nvPicPr>
        <p:blipFill>
          <a:blip r:embed="rId6"/>
          <a:stretch>
            <a:fillRect/>
          </a:stretch>
        </p:blipFill>
        <p:spPr>
          <a:xfrm>
            <a:off x="6372381" y="3249345"/>
            <a:ext cx="1366310" cy="1125196"/>
          </a:xfrm>
          <a:prstGeom prst="rect">
            <a:avLst/>
          </a:prstGeom>
        </p:spPr>
      </p:pic>
      <p:pic>
        <p:nvPicPr>
          <p:cNvPr id="16" name="图片 15">
            <a:extLst>
              <a:ext uri="{FF2B5EF4-FFF2-40B4-BE49-F238E27FC236}">
                <a16:creationId xmlns:a16="http://schemas.microsoft.com/office/drawing/2014/main" id="{83C6C348-F4BA-4178-A583-7ACA856579FA}"/>
              </a:ext>
            </a:extLst>
          </p:cNvPr>
          <p:cNvPicPr>
            <a:picLocks noChangeAspect="1"/>
          </p:cNvPicPr>
          <p:nvPr/>
        </p:nvPicPr>
        <p:blipFill rotWithShape="1">
          <a:blip r:embed="rId7"/>
          <a:srcRect l="3005"/>
          <a:stretch/>
        </p:blipFill>
        <p:spPr>
          <a:xfrm>
            <a:off x="7738691" y="3249345"/>
            <a:ext cx="1344637" cy="1125196"/>
          </a:xfrm>
          <a:prstGeom prst="rect">
            <a:avLst/>
          </a:prstGeom>
        </p:spPr>
      </p:pic>
      <p:sp>
        <p:nvSpPr>
          <p:cNvPr id="27" name="矩形 26">
            <a:extLst>
              <a:ext uri="{FF2B5EF4-FFF2-40B4-BE49-F238E27FC236}">
                <a16:creationId xmlns:a16="http://schemas.microsoft.com/office/drawing/2014/main" id="{DDCBED2D-4265-45C5-B380-3F3773BA588E}"/>
              </a:ext>
            </a:extLst>
          </p:cNvPr>
          <p:cNvSpPr/>
          <p:nvPr/>
        </p:nvSpPr>
        <p:spPr>
          <a:xfrm>
            <a:off x="7738691" y="3051319"/>
            <a:ext cx="1219200" cy="276999"/>
          </a:xfrm>
          <a:prstGeom prst="rect">
            <a:avLst/>
          </a:prstGeom>
        </p:spPr>
        <p:txBody>
          <a:bodyPr wrap="square">
            <a:spAutoFit/>
          </a:bodyPr>
          <a:lstStyle/>
          <a:p>
            <a:r>
              <a:rPr lang="en-US" altLang="zh-CN" sz="1200" b="1">
                <a:solidFill>
                  <a:srgbClr val="4672C4"/>
                </a:solidFill>
              </a:rPr>
              <a:t>(Li et al., 2023)</a:t>
            </a:r>
            <a:endParaRPr lang="zh-CN" altLang="en-US" sz="1200" b="1">
              <a:solidFill>
                <a:srgbClr val="4672C4"/>
              </a:solidFill>
            </a:endParaRPr>
          </a:p>
        </p:txBody>
      </p:sp>
      <p:sp>
        <p:nvSpPr>
          <p:cNvPr id="29" name="矩形 28">
            <a:extLst>
              <a:ext uri="{FF2B5EF4-FFF2-40B4-BE49-F238E27FC236}">
                <a16:creationId xmlns:a16="http://schemas.microsoft.com/office/drawing/2014/main" id="{5ED96340-52F2-4675-B805-272738ACA119}"/>
              </a:ext>
            </a:extLst>
          </p:cNvPr>
          <p:cNvSpPr/>
          <p:nvPr/>
        </p:nvSpPr>
        <p:spPr>
          <a:xfrm>
            <a:off x="7527721" y="1364167"/>
            <a:ext cx="1371600" cy="276999"/>
          </a:xfrm>
          <a:prstGeom prst="rect">
            <a:avLst/>
          </a:prstGeom>
        </p:spPr>
        <p:txBody>
          <a:bodyPr wrap="square">
            <a:spAutoFit/>
          </a:bodyPr>
          <a:lstStyle/>
          <a:p>
            <a:r>
              <a:rPr lang="en-US" altLang="zh-CN" sz="1200" b="1">
                <a:solidFill>
                  <a:srgbClr val="4672C4"/>
                </a:solidFill>
              </a:rPr>
              <a:t>(Deng et al., 2021)</a:t>
            </a:r>
            <a:endParaRPr lang="zh-CN" altLang="en-US" sz="1200" b="1">
              <a:solidFill>
                <a:srgbClr val="4672C4"/>
              </a:solidFill>
            </a:endParaRPr>
          </a:p>
        </p:txBody>
      </p:sp>
      <p:sp>
        <p:nvSpPr>
          <p:cNvPr id="31" name="文本框 30">
            <a:extLst>
              <a:ext uri="{FF2B5EF4-FFF2-40B4-BE49-F238E27FC236}">
                <a16:creationId xmlns:a16="http://schemas.microsoft.com/office/drawing/2014/main" id="{6B149F54-24D9-4952-ACFB-3C30837DF1AF}"/>
              </a:ext>
            </a:extLst>
          </p:cNvPr>
          <p:cNvSpPr txBox="1"/>
          <p:nvPr/>
        </p:nvSpPr>
        <p:spPr>
          <a:xfrm>
            <a:off x="4416014" y="1348778"/>
            <a:ext cx="524503" cy="307777"/>
          </a:xfrm>
          <a:prstGeom prst="rect">
            <a:avLst/>
          </a:prstGeom>
          <a:noFill/>
        </p:spPr>
        <p:txBody>
          <a:bodyPr wrap="none" rtlCol="0">
            <a:spAutoFit/>
          </a:bodyPr>
          <a:lstStyle/>
          <a:p>
            <a:r>
              <a:rPr lang="en-US" altLang="zh-CN" sz="1400" b="1">
                <a:solidFill>
                  <a:srgbClr val="4672C4"/>
                </a:solidFill>
              </a:rPr>
              <a:t>Lg</a:t>
            </a:r>
            <a:r>
              <a:rPr lang="zh-CN" altLang="en-US" sz="1400" b="1">
                <a:solidFill>
                  <a:srgbClr val="4672C4"/>
                </a:solidFill>
              </a:rPr>
              <a:t>波</a:t>
            </a:r>
          </a:p>
        </p:txBody>
      </p:sp>
      <p:sp>
        <p:nvSpPr>
          <p:cNvPr id="32" name="文本框 31">
            <a:extLst>
              <a:ext uri="{FF2B5EF4-FFF2-40B4-BE49-F238E27FC236}">
                <a16:creationId xmlns:a16="http://schemas.microsoft.com/office/drawing/2014/main" id="{04E0D2EE-1F65-4170-971E-28AE64ED4BF2}"/>
              </a:ext>
            </a:extLst>
          </p:cNvPr>
          <p:cNvSpPr txBox="1"/>
          <p:nvPr/>
        </p:nvSpPr>
        <p:spPr>
          <a:xfrm>
            <a:off x="4406395" y="3035930"/>
            <a:ext cx="543739" cy="307777"/>
          </a:xfrm>
          <a:prstGeom prst="rect">
            <a:avLst/>
          </a:prstGeom>
          <a:noFill/>
        </p:spPr>
        <p:txBody>
          <a:bodyPr wrap="none" rtlCol="0">
            <a:spAutoFit/>
          </a:bodyPr>
          <a:lstStyle/>
          <a:p>
            <a:r>
              <a:rPr lang="zh-CN" altLang="en-US" sz="1400" b="1">
                <a:solidFill>
                  <a:srgbClr val="4672C4"/>
                </a:solidFill>
              </a:rPr>
              <a:t>面波</a:t>
            </a:r>
          </a:p>
        </p:txBody>
      </p:sp>
      <p:sp>
        <p:nvSpPr>
          <p:cNvPr id="33" name="文本框 32">
            <a:extLst>
              <a:ext uri="{FF2B5EF4-FFF2-40B4-BE49-F238E27FC236}">
                <a16:creationId xmlns:a16="http://schemas.microsoft.com/office/drawing/2014/main" id="{E52D86E8-3540-460C-A23D-0AD73CA8C114}"/>
              </a:ext>
            </a:extLst>
          </p:cNvPr>
          <p:cNvSpPr txBox="1"/>
          <p:nvPr/>
        </p:nvSpPr>
        <p:spPr>
          <a:xfrm>
            <a:off x="6549614" y="1348778"/>
            <a:ext cx="902811" cy="307777"/>
          </a:xfrm>
          <a:prstGeom prst="rect">
            <a:avLst/>
          </a:prstGeom>
          <a:noFill/>
        </p:spPr>
        <p:txBody>
          <a:bodyPr wrap="none" rtlCol="0">
            <a:spAutoFit/>
          </a:bodyPr>
          <a:lstStyle/>
          <a:p>
            <a:r>
              <a:rPr lang="zh-CN" altLang="en-US" sz="1400" b="1">
                <a:solidFill>
                  <a:srgbClr val="4672C4"/>
                </a:solidFill>
              </a:rPr>
              <a:t>远震体波</a:t>
            </a:r>
          </a:p>
        </p:txBody>
      </p:sp>
      <p:sp>
        <p:nvSpPr>
          <p:cNvPr id="34" name="文本框 33">
            <a:extLst>
              <a:ext uri="{FF2B5EF4-FFF2-40B4-BE49-F238E27FC236}">
                <a16:creationId xmlns:a16="http://schemas.microsoft.com/office/drawing/2014/main" id="{24C92FE0-4884-490E-8E2D-B534D3454739}"/>
              </a:ext>
            </a:extLst>
          </p:cNvPr>
          <p:cNvSpPr txBox="1"/>
          <p:nvPr/>
        </p:nvSpPr>
        <p:spPr>
          <a:xfrm>
            <a:off x="6394733" y="3035930"/>
            <a:ext cx="543739" cy="307777"/>
          </a:xfrm>
          <a:prstGeom prst="rect">
            <a:avLst/>
          </a:prstGeom>
          <a:noFill/>
        </p:spPr>
        <p:txBody>
          <a:bodyPr wrap="none" rtlCol="0">
            <a:spAutoFit/>
          </a:bodyPr>
          <a:lstStyle/>
          <a:p>
            <a:r>
              <a:rPr lang="zh-CN" altLang="en-US" sz="1400" b="1">
                <a:solidFill>
                  <a:srgbClr val="4672C4"/>
                </a:solidFill>
              </a:rPr>
              <a:t>尾波</a:t>
            </a:r>
          </a:p>
        </p:txBody>
      </p:sp>
      <p:sp>
        <p:nvSpPr>
          <p:cNvPr id="35" name="文本框 34">
            <a:extLst>
              <a:ext uri="{FF2B5EF4-FFF2-40B4-BE49-F238E27FC236}">
                <a16:creationId xmlns:a16="http://schemas.microsoft.com/office/drawing/2014/main" id="{B07AA49D-3245-45CB-90B1-635370C7C5DB}"/>
              </a:ext>
            </a:extLst>
          </p:cNvPr>
          <p:cNvSpPr txBox="1"/>
          <p:nvPr/>
        </p:nvSpPr>
        <p:spPr>
          <a:xfrm>
            <a:off x="244679" y="1397753"/>
            <a:ext cx="3797755" cy="3046988"/>
          </a:xfrm>
          <a:prstGeom prst="rect">
            <a:avLst/>
          </a:prstGeom>
          <a:noFill/>
          <a:ln w="28575">
            <a:solidFill>
              <a:srgbClr val="4672C4"/>
            </a:solidFill>
          </a:ln>
        </p:spPr>
        <p:txBody>
          <a:bodyPr wrap="square" rtlCol="0">
            <a:spAutoFit/>
          </a:bodyPr>
          <a:lstStyle/>
          <a:p>
            <a:pPr algn="ctr"/>
            <a:r>
              <a:rPr lang="zh-CN" altLang="en-US" b="1">
                <a:solidFill>
                  <a:srgbClr val="E10800"/>
                </a:solidFill>
              </a:rPr>
              <a:t>衰减成像的分辨率和精度</a:t>
            </a:r>
            <a:endParaRPr lang="en-US" altLang="zh-CN" b="1">
              <a:solidFill>
                <a:srgbClr val="E10800"/>
              </a:solidFill>
            </a:endParaRPr>
          </a:p>
          <a:p>
            <a:pPr algn="ctr"/>
            <a:r>
              <a:rPr lang="zh-CN" altLang="en-US" b="1">
                <a:solidFill>
                  <a:srgbClr val="E10800"/>
                </a:solidFill>
              </a:rPr>
              <a:t>不及速度成像</a:t>
            </a:r>
            <a:endParaRPr lang="en-US" altLang="zh-CN" b="1">
              <a:solidFill>
                <a:srgbClr val="E10800"/>
              </a:solidFill>
            </a:endParaRPr>
          </a:p>
          <a:p>
            <a:endParaRPr lang="en-US" altLang="zh-CN" sz="1050" b="1">
              <a:solidFill>
                <a:srgbClr val="E10800"/>
              </a:solidFill>
            </a:endParaRPr>
          </a:p>
          <a:p>
            <a:r>
              <a:rPr lang="zh-CN" altLang="en-US" b="1">
                <a:solidFill>
                  <a:srgbClr val="E10800"/>
                </a:solidFill>
              </a:rPr>
              <a:t>挑战：</a:t>
            </a:r>
            <a:endParaRPr lang="en-US" altLang="zh-CN" b="1">
              <a:solidFill>
                <a:srgbClr val="E10800"/>
              </a:solidFill>
            </a:endParaRPr>
          </a:p>
          <a:p>
            <a:r>
              <a:rPr lang="zh-CN" altLang="en-US" sz="1600" b="1">
                <a:solidFill>
                  <a:srgbClr val="E10800"/>
                </a:solidFill>
              </a:rPr>
              <a:t>①</a:t>
            </a:r>
            <a:r>
              <a:rPr lang="zh-CN" altLang="en-US" sz="1600"/>
              <a:t>衰减成像基于振幅测量，但振幅还受非衰减因素影响</a:t>
            </a:r>
            <a:endParaRPr lang="en-US" altLang="zh-CN" sz="1600"/>
          </a:p>
          <a:p>
            <a:r>
              <a:rPr lang="zh-CN" altLang="en-US" sz="1200"/>
              <a:t>（如：几何扩散、聚焦散焦、场地放大、震源项等）</a:t>
            </a:r>
            <a:endParaRPr lang="en-US" altLang="zh-CN" sz="1200"/>
          </a:p>
          <a:p>
            <a:endParaRPr lang="en-US" altLang="zh-CN" sz="1600"/>
          </a:p>
          <a:p>
            <a:r>
              <a:rPr lang="zh-CN" altLang="en-US" sz="1600" b="1">
                <a:solidFill>
                  <a:srgbClr val="E10800"/>
                </a:solidFill>
              </a:rPr>
              <a:t>②</a:t>
            </a:r>
            <a:r>
              <a:rPr lang="zh-CN" altLang="en-US" sz="1600">
                <a:latin typeface="+mn-ea"/>
              </a:rPr>
              <a:t>对于地震面波衰减成像，由于高频面波衰减过快，远震面波</a:t>
            </a:r>
            <a:r>
              <a:rPr lang="en-US" altLang="zh-CN" sz="1600">
                <a:latin typeface="+mn-ea"/>
              </a:rPr>
              <a:t>20s</a:t>
            </a:r>
            <a:r>
              <a:rPr lang="zh-CN" altLang="zh-CN" sz="1600">
                <a:latin typeface="+mn-ea"/>
              </a:rPr>
              <a:t>周期以下的信号能量较弱，因此对于中上地壳的分辨能力弱；</a:t>
            </a:r>
            <a:endParaRPr lang="zh-CN" altLang="en-US" sz="1600">
              <a:latin typeface="+mn-ea"/>
            </a:endParaRPr>
          </a:p>
        </p:txBody>
      </p:sp>
      <p:sp>
        <p:nvSpPr>
          <p:cNvPr id="36" name="文本框 35">
            <a:extLst>
              <a:ext uri="{FF2B5EF4-FFF2-40B4-BE49-F238E27FC236}">
                <a16:creationId xmlns:a16="http://schemas.microsoft.com/office/drawing/2014/main" id="{231174F4-585B-4E70-A53F-DA74E004AEEC}"/>
              </a:ext>
            </a:extLst>
          </p:cNvPr>
          <p:cNvSpPr txBox="1"/>
          <p:nvPr/>
        </p:nvSpPr>
        <p:spPr>
          <a:xfrm>
            <a:off x="4529000" y="4429824"/>
            <a:ext cx="4041228" cy="523220"/>
          </a:xfrm>
          <a:prstGeom prst="rect">
            <a:avLst/>
          </a:prstGeom>
          <a:noFill/>
        </p:spPr>
        <p:txBody>
          <a:bodyPr wrap="square" rtlCol="0">
            <a:spAutoFit/>
          </a:bodyPr>
          <a:lstStyle/>
          <a:p>
            <a:pPr algn="ctr"/>
            <a:r>
              <a:rPr lang="zh-CN" altLang="en-US" sz="1400"/>
              <a:t>面波衰减成像可进一步反演到不同深度的</a:t>
            </a:r>
            <a:r>
              <a:rPr lang="en-US" altLang="zh-CN" sz="1400"/>
              <a:t>S</a:t>
            </a:r>
            <a:r>
              <a:rPr lang="zh-CN" altLang="en-US" sz="1400"/>
              <a:t>波衰减</a:t>
            </a:r>
            <a:endParaRPr lang="en-US" altLang="zh-CN" sz="1400"/>
          </a:p>
          <a:p>
            <a:pPr algn="ctr"/>
            <a:r>
              <a:rPr lang="zh-CN" altLang="en-US" sz="1400"/>
              <a:t>构建三维衰减模型</a:t>
            </a:r>
          </a:p>
        </p:txBody>
      </p:sp>
      <p:sp>
        <p:nvSpPr>
          <p:cNvPr id="37" name="箭头: 下 36">
            <a:extLst>
              <a:ext uri="{FF2B5EF4-FFF2-40B4-BE49-F238E27FC236}">
                <a16:creationId xmlns:a16="http://schemas.microsoft.com/office/drawing/2014/main" id="{C9845B92-ABBF-4FE1-AEF6-BEF6E10D85D4}"/>
              </a:ext>
            </a:extLst>
          </p:cNvPr>
          <p:cNvSpPr/>
          <p:nvPr/>
        </p:nvSpPr>
        <p:spPr>
          <a:xfrm>
            <a:off x="2056565" y="4483987"/>
            <a:ext cx="228600" cy="2286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a:extLst>
              <a:ext uri="{FF2B5EF4-FFF2-40B4-BE49-F238E27FC236}">
                <a16:creationId xmlns:a16="http://schemas.microsoft.com/office/drawing/2014/main" id="{47746986-2E90-4CAF-AF4E-2D752F135C36}"/>
              </a:ext>
            </a:extLst>
          </p:cNvPr>
          <p:cNvSpPr txBox="1"/>
          <p:nvPr/>
        </p:nvSpPr>
        <p:spPr>
          <a:xfrm>
            <a:off x="456365" y="4669707"/>
            <a:ext cx="3429000" cy="338554"/>
          </a:xfrm>
          <a:prstGeom prst="rect">
            <a:avLst/>
          </a:prstGeom>
          <a:noFill/>
        </p:spPr>
        <p:txBody>
          <a:bodyPr wrap="square" rtlCol="0">
            <a:spAutoFit/>
          </a:bodyPr>
          <a:lstStyle/>
          <a:p>
            <a:r>
              <a:rPr lang="zh-CN" altLang="en-US" sz="1600" b="1">
                <a:solidFill>
                  <a:srgbClr val="E10800"/>
                </a:solidFill>
              </a:rPr>
              <a:t>精细的三维壳幔衰减模型尤为缺乏</a:t>
            </a:r>
          </a:p>
        </p:txBody>
      </p:sp>
    </p:spTree>
    <p:extLst>
      <p:ext uri="{BB962C8B-B14F-4D97-AF65-F5344CB8AC3E}">
        <p14:creationId xmlns:p14="http://schemas.microsoft.com/office/powerpoint/2010/main" val="3438717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17</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背景噪声衰减成像</a:t>
            </a:r>
            <a:endParaRPr lang="en-US" altLang="zh-CN" sz="3200" b="1">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背景噪声衰减成像</a:t>
            </a:r>
            <a:endParaRPr lang="en-US" altLang="zh-CN">
              <a:solidFill>
                <a:srgbClr val="115740"/>
              </a:solidFill>
            </a:endParaRPr>
          </a:p>
        </p:txBody>
      </p:sp>
      <p:grpSp>
        <p:nvGrpSpPr>
          <p:cNvPr id="30" name="Group 10">
            <a:extLst>
              <a:ext uri="{FF2B5EF4-FFF2-40B4-BE49-F238E27FC236}">
                <a16:creationId xmlns:a16="http://schemas.microsoft.com/office/drawing/2014/main" id="{1D221E56-D643-4746-B8E2-42920AFA6836}"/>
              </a:ext>
            </a:extLst>
          </p:cNvPr>
          <p:cNvGrpSpPr>
            <a:grpSpLocks/>
          </p:cNvGrpSpPr>
          <p:nvPr/>
        </p:nvGrpSpPr>
        <p:grpSpPr bwMode="auto">
          <a:xfrm>
            <a:off x="4112920" y="666750"/>
            <a:ext cx="4880559" cy="2743200"/>
            <a:chOff x="290367" y="2384660"/>
            <a:chExt cx="5925293" cy="3174122"/>
          </a:xfrm>
        </p:grpSpPr>
        <p:pic>
          <p:nvPicPr>
            <p:cNvPr id="37" name="Picture 6">
              <a:extLst>
                <a:ext uri="{FF2B5EF4-FFF2-40B4-BE49-F238E27FC236}">
                  <a16:creationId xmlns:a16="http://schemas.microsoft.com/office/drawing/2014/main" id="{5E595B38-5903-4E75-B883-4B1F49C3017F}"/>
                </a:ext>
              </a:extLst>
            </p:cNvPr>
            <p:cNvPicPr>
              <a:picLocks noChangeAspect="1"/>
            </p:cNvPicPr>
            <p:nvPr/>
          </p:nvPicPr>
          <p:blipFill>
            <a:blip r:embed="rId3">
              <a:extLst>
                <a:ext uri="{28A0092B-C50C-407E-A947-70E740481C1C}">
                  <a14:useLocalDpi xmlns:a14="http://schemas.microsoft.com/office/drawing/2010/main" val="0"/>
                </a:ext>
              </a:extLst>
            </a:blip>
            <a:srcRect t="1096"/>
            <a:stretch>
              <a:fillRect/>
            </a:stretch>
          </p:blipFill>
          <p:spPr bwMode="auto">
            <a:xfrm>
              <a:off x="290367" y="2384660"/>
              <a:ext cx="5867136" cy="31741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 name="Rectangle 9">
              <a:extLst>
                <a:ext uri="{FF2B5EF4-FFF2-40B4-BE49-F238E27FC236}">
                  <a16:creationId xmlns:a16="http://schemas.microsoft.com/office/drawing/2014/main" id="{1E6671CA-DA2F-4228-BEC5-4CAE66A6408C}"/>
                </a:ext>
              </a:extLst>
            </p:cNvPr>
            <p:cNvSpPr>
              <a:spLocks noChangeArrowheads="1"/>
            </p:cNvSpPr>
            <p:nvPr/>
          </p:nvSpPr>
          <p:spPr bwMode="auto">
            <a:xfrm>
              <a:off x="3950816" y="2766388"/>
              <a:ext cx="2264844" cy="35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zh-CN" sz="1400" b="1" i="0" u="none" strike="noStrike" kern="1200" cap="none" spc="0" normalizeH="0" baseline="0" noProof="0" dirty="0">
                  <a:ln>
                    <a:noFill/>
                  </a:ln>
                  <a:solidFill>
                    <a:srgbClr val="4672C4"/>
                  </a:solidFill>
                  <a:effectLst/>
                  <a:uLnTx/>
                  <a:uFillTx/>
                  <a:latin typeface="Times New Roman" charset="0"/>
                  <a:ea typeface="宋体" charset="0"/>
                  <a:cs typeface="宋体" charset="0"/>
                </a:rPr>
                <a:t>Weaver, 2005, Science</a:t>
              </a:r>
            </a:p>
          </p:txBody>
        </p:sp>
      </p:grpSp>
      <p:sp>
        <p:nvSpPr>
          <p:cNvPr id="40" name="文本框 39">
            <a:extLst>
              <a:ext uri="{FF2B5EF4-FFF2-40B4-BE49-F238E27FC236}">
                <a16:creationId xmlns:a16="http://schemas.microsoft.com/office/drawing/2014/main" id="{0D8723BA-C76A-4888-953A-43A92D832804}"/>
              </a:ext>
            </a:extLst>
          </p:cNvPr>
          <p:cNvSpPr txBox="1"/>
          <p:nvPr/>
        </p:nvSpPr>
        <p:spPr>
          <a:xfrm>
            <a:off x="4167048" y="3597712"/>
            <a:ext cx="4724400" cy="1169551"/>
          </a:xfrm>
          <a:prstGeom prst="rect">
            <a:avLst/>
          </a:prstGeom>
          <a:noFill/>
          <a:ln w="28575">
            <a:solidFill>
              <a:srgbClr val="4672C4"/>
            </a:solidFill>
          </a:ln>
        </p:spPr>
        <p:txBody>
          <a:bodyPr wrap="square" rtlCol="0">
            <a:spAutoFit/>
          </a:bodyPr>
          <a:lstStyle/>
          <a:p>
            <a:r>
              <a:rPr lang="zh-CN" altLang="en-US" sz="1400" b="1">
                <a:solidFill>
                  <a:srgbClr val="E10800"/>
                </a:solidFill>
              </a:rPr>
              <a:t>优势：</a:t>
            </a:r>
            <a:endParaRPr lang="en-US" altLang="zh-CN" sz="1400"/>
          </a:p>
          <a:p>
            <a:pPr marL="342900" indent="-342900">
              <a:buAutoNum type="arabicParenBoth"/>
            </a:pPr>
            <a:r>
              <a:rPr lang="zh-CN" altLang="en-US" sz="1400"/>
              <a:t>不依赖</a:t>
            </a:r>
            <a:r>
              <a:rPr lang="zh-CN" altLang="en-US" sz="1400" b="1">
                <a:solidFill>
                  <a:srgbClr val="E10800"/>
                </a:solidFill>
              </a:rPr>
              <a:t>地震</a:t>
            </a:r>
            <a:r>
              <a:rPr lang="en-US" altLang="zh-CN" sz="1400"/>
              <a:t>(</a:t>
            </a:r>
            <a:r>
              <a:rPr lang="zh-CN" altLang="en-US" sz="1400"/>
              <a:t>分布不均匀</a:t>
            </a:r>
            <a:r>
              <a:rPr lang="en-US" altLang="zh-CN" sz="1400"/>
              <a:t>)</a:t>
            </a:r>
            <a:r>
              <a:rPr lang="zh-CN" altLang="en-US" sz="1400"/>
              <a:t>或</a:t>
            </a:r>
            <a:r>
              <a:rPr lang="zh-CN" altLang="en-US" sz="1400" b="1">
                <a:solidFill>
                  <a:srgbClr val="E10800"/>
                </a:solidFill>
              </a:rPr>
              <a:t>人工震源</a:t>
            </a:r>
            <a:r>
              <a:rPr lang="en-US" altLang="zh-CN" sz="1400"/>
              <a:t>(</a:t>
            </a:r>
            <a:r>
              <a:rPr lang="zh-CN" altLang="en-US" sz="1400"/>
              <a:t>昂贵，能量有限</a:t>
            </a:r>
            <a:r>
              <a:rPr lang="en-US" altLang="zh-CN" sz="1400"/>
              <a:t>)</a:t>
            </a:r>
          </a:p>
          <a:p>
            <a:pPr marL="342900" indent="-342900">
              <a:buAutoNum type="arabicParenBoth"/>
            </a:pPr>
            <a:endParaRPr lang="en-US" altLang="zh-CN" sz="1400"/>
          </a:p>
          <a:p>
            <a:pPr marL="342900" indent="-342900">
              <a:buAutoNum type="arabicParenBoth"/>
            </a:pPr>
            <a:r>
              <a:rPr lang="zh-CN" altLang="en-US" sz="1400"/>
              <a:t>易于形成</a:t>
            </a:r>
            <a:r>
              <a:rPr lang="zh-CN" altLang="en-US" sz="1400" b="1">
                <a:solidFill>
                  <a:srgbClr val="E10800"/>
                </a:solidFill>
              </a:rPr>
              <a:t>高密度射线覆盖</a:t>
            </a:r>
            <a:r>
              <a:rPr lang="zh-CN" altLang="en-US" sz="1400"/>
              <a:t>，利于对台阵区域进行高分辨率成像</a:t>
            </a:r>
          </a:p>
        </p:txBody>
      </p:sp>
      <p:sp>
        <p:nvSpPr>
          <p:cNvPr id="41" name="文本框 40">
            <a:extLst>
              <a:ext uri="{FF2B5EF4-FFF2-40B4-BE49-F238E27FC236}">
                <a16:creationId xmlns:a16="http://schemas.microsoft.com/office/drawing/2014/main" id="{D42FC4FF-EAB1-4142-99E0-F091283D38D6}"/>
              </a:ext>
            </a:extLst>
          </p:cNvPr>
          <p:cNvSpPr txBox="1"/>
          <p:nvPr/>
        </p:nvSpPr>
        <p:spPr>
          <a:xfrm>
            <a:off x="225234" y="1100664"/>
            <a:ext cx="3786049" cy="2831544"/>
          </a:xfrm>
          <a:prstGeom prst="rect">
            <a:avLst/>
          </a:prstGeom>
          <a:noFill/>
          <a:ln w="28575">
            <a:solidFill>
              <a:srgbClr val="4672C4"/>
            </a:solidFill>
          </a:ln>
        </p:spPr>
        <p:txBody>
          <a:bodyPr wrap="square" rtlCol="0">
            <a:spAutoFit/>
          </a:bodyPr>
          <a:lstStyle/>
          <a:p>
            <a:pPr algn="ctr"/>
            <a:r>
              <a:rPr lang="zh-CN" altLang="en-US" b="1">
                <a:solidFill>
                  <a:srgbClr val="E10800"/>
                </a:solidFill>
              </a:rPr>
              <a:t>背景噪声方法应用于衰减成像</a:t>
            </a:r>
            <a:endParaRPr lang="en-US" altLang="zh-CN" b="1">
              <a:solidFill>
                <a:srgbClr val="E10800"/>
              </a:solidFill>
            </a:endParaRPr>
          </a:p>
          <a:p>
            <a:pPr algn="ctr"/>
            <a:r>
              <a:rPr lang="zh-CN" altLang="en-US" b="1">
                <a:solidFill>
                  <a:srgbClr val="E10800"/>
                </a:solidFill>
              </a:rPr>
              <a:t>潜力极大</a:t>
            </a:r>
            <a:endParaRPr lang="en-US" altLang="zh-CN" b="1">
              <a:solidFill>
                <a:srgbClr val="E10800"/>
              </a:solidFill>
            </a:endParaRPr>
          </a:p>
          <a:p>
            <a:pPr algn="ctr"/>
            <a:endParaRPr lang="en-US" altLang="zh-CN" sz="1400" b="1">
              <a:solidFill>
                <a:srgbClr val="E10800"/>
              </a:solidFill>
            </a:endParaRPr>
          </a:p>
          <a:p>
            <a:r>
              <a:rPr lang="zh-CN" altLang="en-US" sz="1600" b="1">
                <a:solidFill>
                  <a:srgbClr val="E10800"/>
                </a:solidFill>
              </a:rPr>
              <a:t>①</a:t>
            </a:r>
            <a:r>
              <a:rPr lang="zh-CN" altLang="en-US" sz="1600"/>
              <a:t>自然背景噪声场主频约在</a:t>
            </a:r>
            <a:r>
              <a:rPr lang="en-US" altLang="zh-CN" sz="1600"/>
              <a:t>5~22 s</a:t>
            </a:r>
            <a:r>
              <a:rPr lang="zh-CN" altLang="en-US" sz="1600"/>
              <a:t>，</a:t>
            </a:r>
            <a:r>
              <a:rPr lang="zh-CN" altLang="en-US" sz="1600" u="sng"/>
              <a:t>故背景噪声面波对地壳上地幔有良好采样</a:t>
            </a:r>
            <a:r>
              <a:rPr lang="zh-CN" altLang="en-US" sz="1600"/>
              <a:t>；</a:t>
            </a:r>
            <a:endParaRPr lang="en-US" altLang="zh-CN" sz="1600"/>
          </a:p>
          <a:p>
            <a:endParaRPr lang="en-US" altLang="zh-CN" sz="1600"/>
          </a:p>
          <a:p>
            <a:r>
              <a:rPr lang="zh-CN" altLang="en-US" sz="1600" b="1">
                <a:solidFill>
                  <a:srgbClr val="E10800"/>
                </a:solidFill>
              </a:rPr>
              <a:t>②</a:t>
            </a:r>
            <a:r>
              <a:rPr lang="zh-CN" altLang="en-US" sz="1600"/>
              <a:t>背景噪声面波不受震源机制影响，有利于振幅测量，衰减反演；</a:t>
            </a:r>
            <a:endParaRPr lang="en-US" altLang="zh-CN" sz="1600"/>
          </a:p>
          <a:p>
            <a:endParaRPr lang="en-US" altLang="zh-CN" sz="1600" b="1">
              <a:solidFill>
                <a:srgbClr val="E10800"/>
              </a:solidFill>
            </a:endParaRPr>
          </a:p>
          <a:p>
            <a:r>
              <a:rPr lang="zh-CN" altLang="en-US" sz="1600" b="1">
                <a:solidFill>
                  <a:srgbClr val="E10800"/>
                </a:solidFill>
              </a:rPr>
              <a:t>③</a:t>
            </a:r>
            <a:r>
              <a:rPr lang="zh-CN" altLang="en-US" sz="1600"/>
              <a:t>背景噪声方法不依赖震源分布，可应用于少震无震区域。</a:t>
            </a:r>
            <a:endParaRPr lang="zh-CN" altLang="en-US" sz="1600" b="1">
              <a:solidFill>
                <a:srgbClr val="E10800"/>
              </a:solidFill>
            </a:endParaRPr>
          </a:p>
        </p:txBody>
      </p:sp>
      <p:sp>
        <p:nvSpPr>
          <p:cNvPr id="42" name="文本框 41">
            <a:extLst>
              <a:ext uri="{FF2B5EF4-FFF2-40B4-BE49-F238E27FC236}">
                <a16:creationId xmlns:a16="http://schemas.microsoft.com/office/drawing/2014/main" id="{B04FA0E1-7AB7-449A-A96F-8C733DC63463}"/>
              </a:ext>
            </a:extLst>
          </p:cNvPr>
          <p:cNvSpPr txBox="1"/>
          <p:nvPr/>
        </p:nvSpPr>
        <p:spPr>
          <a:xfrm>
            <a:off x="225234" y="4026824"/>
            <a:ext cx="3737166" cy="830997"/>
          </a:xfrm>
          <a:prstGeom prst="rect">
            <a:avLst/>
          </a:prstGeom>
          <a:noFill/>
        </p:spPr>
        <p:txBody>
          <a:bodyPr wrap="square" rtlCol="0">
            <a:spAutoFit/>
          </a:bodyPr>
          <a:lstStyle/>
          <a:p>
            <a:pPr algn="ctr"/>
            <a:r>
              <a:rPr lang="zh-CN" altLang="en-US" sz="1600" b="1"/>
              <a:t>背景噪声互相关函数</a:t>
            </a:r>
            <a:r>
              <a:rPr lang="zh-CN" altLang="en-US" sz="1600" b="1">
                <a:solidFill>
                  <a:srgbClr val="E10800"/>
                </a:solidFill>
              </a:rPr>
              <a:t>振幅信息</a:t>
            </a:r>
            <a:r>
              <a:rPr lang="zh-CN" altLang="en-US" sz="1600" b="1"/>
              <a:t>的意义</a:t>
            </a:r>
            <a:endParaRPr lang="en-US" altLang="zh-CN" sz="1600" b="1"/>
          </a:p>
          <a:p>
            <a:pPr algn="ctr"/>
            <a:r>
              <a:rPr lang="zh-CN" altLang="en-US" sz="1600" b="1"/>
              <a:t>振幅信息受</a:t>
            </a:r>
            <a:r>
              <a:rPr lang="zh-CN" altLang="en-US" sz="1600" b="1">
                <a:solidFill>
                  <a:srgbClr val="E10800"/>
                </a:solidFill>
              </a:rPr>
              <a:t>哪些因素影响</a:t>
            </a:r>
            <a:r>
              <a:rPr lang="zh-CN" altLang="en-US" sz="1600" b="1"/>
              <a:t>？</a:t>
            </a:r>
            <a:endParaRPr lang="en-US" altLang="zh-CN" sz="1600" b="1"/>
          </a:p>
          <a:p>
            <a:pPr algn="ctr"/>
            <a:r>
              <a:rPr lang="zh-CN" altLang="en-US" sz="1600" b="1"/>
              <a:t>如何从噪声场中</a:t>
            </a:r>
            <a:r>
              <a:rPr lang="zh-CN" altLang="en-US" sz="1600" b="1">
                <a:solidFill>
                  <a:srgbClr val="E10800"/>
                </a:solidFill>
              </a:rPr>
              <a:t>稳定准确地提取</a:t>
            </a:r>
            <a:r>
              <a:rPr lang="zh-CN" altLang="en-US" sz="1600" b="1"/>
              <a:t>？</a:t>
            </a:r>
          </a:p>
        </p:txBody>
      </p:sp>
    </p:spTree>
    <p:extLst>
      <p:ext uri="{BB962C8B-B14F-4D97-AF65-F5344CB8AC3E}">
        <p14:creationId xmlns:p14="http://schemas.microsoft.com/office/powerpoint/2010/main" val="2515878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18</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3" y="5741"/>
            <a:ext cx="3131080"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理论与研究方法</a:t>
            </a:r>
            <a:endParaRPr lang="zh-CN" altLang="en-US" sz="3200" b="1" dirty="0">
              <a:solidFill>
                <a:schemeClr val="bg1"/>
              </a:solidFill>
              <a:cs typeface="Times New Roman" panose="02020603050405020304" pitchFamily="18" charset="0"/>
            </a:endParaRPr>
          </a:p>
        </p:txBody>
      </p:sp>
      <p:sp>
        <p:nvSpPr>
          <p:cNvPr id="21" name="文本框 20">
            <a:extLst>
              <a:ext uri="{FF2B5EF4-FFF2-40B4-BE49-F238E27FC236}">
                <a16:creationId xmlns:a16="http://schemas.microsoft.com/office/drawing/2014/main" id="{4A5D7D45-0910-4898-A346-FB59554B5094}"/>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互相关函数的振幅信息</a:t>
            </a:r>
            <a:endParaRPr lang="en-US" altLang="zh-CN">
              <a:solidFill>
                <a:srgbClr val="115740"/>
              </a:solidFill>
            </a:endParaRPr>
          </a:p>
        </p:txBody>
      </p:sp>
      <p:grpSp>
        <p:nvGrpSpPr>
          <p:cNvPr id="5" name="组合 4">
            <a:extLst>
              <a:ext uri="{FF2B5EF4-FFF2-40B4-BE49-F238E27FC236}">
                <a16:creationId xmlns:a16="http://schemas.microsoft.com/office/drawing/2014/main" id="{E8383053-9E4E-40AD-AFB7-BD1AA50A3FC2}"/>
              </a:ext>
            </a:extLst>
          </p:cNvPr>
          <p:cNvGrpSpPr/>
          <p:nvPr/>
        </p:nvGrpSpPr>
        <p:grpSpPr>
          <a:xfrm>
            <a:off x="835813" y="901701"/>
            <a:ext cx="7713555" cy="1925084"/>
            <a:chOff x="914400" y="819150"/>
            <a:chExt cx="7713555" cy="1925084"/>
          </a:xfrm>
        </p:grpSpPr>
        <p:pic>
          <p:nvPicPr>
            <p:cNvPr id="11" name="图片 10">
              <a:extLst>
                <a:ext uri="{FF2B5EF4-FFF2-40B4-BE49-F238E27FC236}">
                  <a16:creationId xmlns:a16="http://schemas.microsoft.com/office/drawing/2014/main" id="{B7F594F5-1FE1-4D0A-8099-3AC7A7D57FE4}"/>
                </a:ext>
              </a:extLst>
            </p:cNvPr>
            <p:cNvPicPr>
              <a:picLocks noChangeAspect="1"/>
            </p:cNvPicPr>
            <p:nvPr/>
          </p:nvPicPr>
          <p:blipFill>
            <a:blip r:embed="rId3"/>
            <a:stretch>
              <a:fillRect/>
            </a:stretch>
          </p:blipFill>
          <p:spPr>
            <a:xfrm>
              <a:off x="914400" y="819150"/>
              <a:ext cx="7713555" cy="1925084"/>
            </a:xfrm>
            <a:prstGeom prst="rect">
              <a:avLst/>
            </a:prstGeom>
          </p:spPr>
        </p:pic>
        <p:sp>
          <p:nvSpPr>
            <p:cNvPr id="2" name="矩形 1">
              <a:extLst>
                <a:ext uri="{FF2B5EF4-FFF2-40B4-BE49-F238E27FC236}">
                  <a16:creationId xmlns:a16="http://schemas.microsoft.com/office/drawing/2014/main" id="{3F4629EE-7239-402C-A50E-B96752AAC84D}"/>
                </a:ext>
              </a:extLst>
            </p:cNvPr>
            <p:cNvSpPr/>
            <p:nvPr/>
          </p:nvSpPr>
          <p:spPr>
            <a:xfrm>
              <a:off x="6934200" y="2320131"/>
              <a:ext cx="1624099" cy="369332"/>
            </a:xfrm>
            <a:prstGeom prst="rect">
              <a:avLst/>
            </a:prstGeom>
          </p:spPr>
          <p:txBody>
            <a:bodyPr wrap="none">
              <a:spAutoFit/>
            </a:bodyPr>
            <a:lstStyle/>
            <a:p>
              <a:r>
                <a:rPr lang="en-US" altLang="zh-CN" b="1">
                  <a:solidFill>
                    <a:srgbClr val="4672C4"/>
                  </a:solidFill>
                </a:rPr>
                <a:t>(Weaver, 2011)</a:t>
              </a:r>
              <a:endParaRPr lang="zh-CN" altLang="en-US" b="1">
                <a:solidFill>
                  <a:srgbClr val="4672C4"/>
                </a:solidFill>
              </a:endParaRPr>
            </a:p>
          </p:txBody>
        </p:sp>
      </p:grpSp>
      <p:grpSp>
        <p:nvGrpSpPr>
          <p:cNvPr id="31" name="组合 30">
            <a:extLst>
              <a:ext uri="{FF2B5EF4-FFF2-40B4-BE49-F238E27FC236}">
                <a16:creationId xmlns:a16="http://schemas.microsoft.com/office/drawing/2014/main" id="{EDE334F7-3658-496D-98B8-8DB1A98F99F1}"/>
              </a:ext>
            </a:extLst>
          </p:cNvPr>
          <p:cNvGrpSpPr/>
          <p:nvPr/>
        </p:nvGrpSpPr>
        <p:grpSpPr>
          <a:xfrm>
            <a:off x="2408663" y="3988506"/>
            <a:ext cx="4343400" cy="954107"/>
            <a:chOff x="2438326" y="4104011"/>
            <a:chExt cx="4343400" cy="777058"/>
          </a:xfrm>
        </p:grpSpPr>
        <p:sp>
          <p:nvSpPr>
            <p:cNvPr id="29" name="文本框 28">
              <a:extLst>
                <a:ext uri="{FF2B5EF4-FFF2-40B4-BE49-F238E27FC236}">
                  <a16:creationId xmlns:a16="http://schemas.microsoft.com/office/drawing/2014/main" id="{A7CF6E72-5516-4A5F-AA1B-25649B00C296}"/>
                </a:ext>
              </a:extLst>
            </p:cNvPr>
            <p:cNvSpPr txBox="1"/>
            <p:nvPr/>
          </p:nvSpPr>
          <p:spPr>
            <a:xfrm>
              <a:off x="2438326" y="4104011"/>
              <a:ext cx="4343400" cy="777058"/>
            </a:xfrm>
            <a:prstGeom prst="rect">
              <a:avLst/>
            </a:prstGeom>
            <a:noFill/>
          </p:spPr>
          <p:txBody>
            <a:bodyPr wrap="square" rtlCol="0">
              <a:spAutoFit/>
            </a:bodyPr>
            <a:lstStyle/>
            <a:p>
              <a:r>
                <a:rPr lang="zh-CN" altLang="en-US" sz="1400" b="1">
                  <a:solidFill>
                    <a:srgbClr val="4672C4"/>
                  </a:solidFill>
                </a:rPr>
                <a:t>条件：</a:t>
              </a:r>
              <a:endParaRPr lang="en-US" altLang="zh-CN" sz="1400" b="1">
                <a:solidFill>
                  <a:srgbClr val="4672C4"/>
                </a:solidFill>
              </a:endParaRPr>
            </a:p>
            <a:p>
              <a:r>
                <a:rPr lang="zh-CN" altLang="en-US" sz="1400" b="1">
                  <a:solidFill>
                    <a:srgbClr val="4672C4"/>
                  </a:solidFill>
                </a:rPr>
                <a:t>（</a:t>
              </a:r>
              <a:r>
                <a:rPr lang="en-US" altLang="zh-CN" sz="1400" b="1">
                  <a:solidFill>
                    <a:srgbClr val="4672C4"/>
                  </a:solidFill>
                </a:rPr>
                <a:t>1</a:t>
              </a:r>
              <a:r>
                <a:rPr lang="zh-CN" altLang="en-US" sz="1400" b="1">
                  <a:solidFill>
                    <a:srgbClr val="4672C4"/>
                  </a:solidFill>
                </a:rPr>
                <a:t>）噪声源主要在远场，且不同噪声源间不相干</a:t>
              </a:r>
              <a:endParaRPr lang="en-US" altLang="zh-CN" sz="1400" b="1">
                <a:solidFill>
                  <a:srgbClr val="4672C4"/>
                </a:solidFill>
              </a:endParaRPr>
            </a:p>
            <a:p>
              <a:r>
                <a:rPr lang="zh-CN" altLang="en-US" sz="1400" b="1">
                  <a:solidFill>
                    <a:srgbClr val="4672C4"/>
                  </a:solidFill>
                </a:rPr>
                <a:t>（</a:t>
              </a:r>
              <a:r>
                <a:rPr lang="en-US" altLang="zh-CN" sz="1400" b="1">
                  <a:solidFill>
                    <a:srgbClr val="4672C4"/>
                  </a:solidFill>
                </a:rPr>
                <a:t>2</a:t>
              </a:r>
              <a:r>
                <a:rPr lang="zh-CN" altLang="en-US" sz="1400" b="1">
                  <a:solidFill>
                    <a:srgbClr val="4672C4"/>
                  </a:solidFill>
                </a:rPr>
                <a:t>）噪声场强度随位置和方位缓变</a:t>
              </a:r>
              <a:endParaRPr lang="en-US" altLang="zh-CN" sz="1400" b="1">
                <a:solidFill>
                  <a:srgbClr val="4672C4"/>
                </a:solidFill>
              </a:endParaRPr>
            </a:p>
            <a:p>
              <a:r>
                <a:rPr lang="zh-CN" altLang="en-US" sz="1400" b="1">
                  <a:solidFill>
                    <a:srgbClr val="4672C4"/>
                  </a:solidFill>
                </a:rPr>
                <a:t>（</a:t>
              </a:r>
              <a:r>
                <a:rPr lang="en-US" altLang="zh-CN" sz="1400" b="1">
                  <a:solidFill>
                    <a:srgbClr val="4672C4"/>
                  </a:solidFill>
                </a:rPr>
                <a:t>3</a:t>
              </a:r>
              <a:r>
                <a:rPr lang="zh-CN" altLang="en-US" sz="1400" b="1">
                  <a:solidFill>
                    <a:srgbClr val="4672C4"/>
                  </a:solidFill>
                </a:rPr>
                <a:t>）预处理和互相关叠加过程中未未破坏相对振幅</a:t>
              </a:r>
            </a:p>
          </p:txBody>
        </p:sp>
        <p:sp>
          <p:nvSpPr>
            <p:cNvPr id="30" name="矩形: 圆角 29">
              <a:extLst>
                <a:ext uri="{FF2B5EF4-FFF2-40B4-BE49-F238E27FC236}">
                  <a16:creationId xmlns:a16="http://schemas.microsoft.com/office/drawing/2014/main" id="{8E6D1405-3FD4-4AFA-BAC9-BFF1AB6C683F}"/>
                </a:ext>
              </a:extLst>
            </p:cNvPr>
            <p:cNvSpPr/>
            <p:nvPr/>
          </p:nvSpPr>
          <p:spPr>
            <a:xfrm>
              <a:off x="2455368" y="4104012"/>
              <a:ext cx="4233264" cy="762409"/>
            </a:xfrm>
            <a:prstGeom prst="roundRect">
              <a:avLst/>
            </a:prstGeom>
            <a:noFill/>
            <a:ln w="19050">
              <a:solidFill>
                <a:srgbClr val="4672C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672C4"/>
                </a:solidFill>
              </a:endParaRPr>
            </a:p>
          </p:txBody>
        </p:sp>
      </p:grpSp>
      <p:grpSp>
        <p:nvGrpSpPr>
          <p:cNvPr id="40" name="组合 39">
            <a:extLst>
              <a:ext uri="{FF2B5EF4-FFF2-40B4-BE49-F238E27FC236}">
                <a16:creationId xmlns:a16="http://schemas.microsoft.com/office/drawing/2014/main" id="{1BB6309E-F0A8-463D-9297-728426D42D50}"/>
              </a:ext>
            </a:extLst>
          </p:cNvPr>
          <p:cNvGrpSpPr/>
          <p:nvPr/>
        </p:nvGrpSpPr>
        <p:grpSpPr>
          <a:xfrm>
            <a:off x="3048000" y="59017"/>
            <a:ext cx="5941061" cy="501601"/>
            <a:chOff x="3048000" y="201442"/>
            <a:chExt cx="5941061" cy="501601"/>
          </a:xfrm>
        </p:grpSpPr>
        <p:pic>
          <p:nvPicPr>
            <p:cNvPr id="34" name="Picture 2">
              <a:extLst>
                <a:ext uri="{FF2B5EF4-FFF2-40B4-BE49-F238E27FC236}">
                  <a16:creationId xmlns:a16="http://schemas.microsoft.com/office/drawing/2014/main" id="{C5E0C9DB-C109-41F6-B2F0-414D4E91CB4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273" t="24579" r="52521" b="61778"/>
            <a:stretch/>
          </p:blipFill>
          <p:spPr bwMode="auto">
            <a:xfrm>
              <a:off x="3048000" y="255546"/>
              <a:ext cx="1905000" cy="388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2">
              <a:extLst>
                <a:ext uri="{FF2B5EF4-FFF2-40B4-BE49-F238E27FC236}">
                  <a16:creationId xmlns:a16="http://schemas.microsoft.com/office/drawing/2014/main" id="{A5CB4060-A258-4607-A080-65030CC7A0A8}"/>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9295" t="41144" r="5254" b="46270"/>
            <a:stretch/>
          </p:blipFill>
          <p:spPr bwMode="auto">
            <a:xfrm>
              <a:off x="5176882" y="255546"/>
              <a:ext cx="1836057" cy="3881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文本框 35">
              <a:extLst>
                <a:ext uri="{FF2B5EF4-FFF2-40B4-BE49-F238E27FC236}">
                  <a16:creationId xmlns:a16="http://schemas.microsoft.com/office/drawing/2014/main" id="{18DE7AB2-000F-4336-B4DF-E263CABCACAB}"/>
                </a:ext>
              </a:extLst>
            </p:cNvPr>
            <p:cNvSpPr txBox="1"/>
            <p:nvPr/>
          </p:nvSpPr>
          <p:spPr>
            <a:xfrm>
              <a:off x="4914900" y="333711"/>
              <a:ext cx="300082" cy="369332"/>
            </a:xfrm>
            <a:prstGeom prst="rect">
              <a:avLst/>
            </a:prstGeom>
            <a:noFill/>
            <a:ln>
              <a:noFill/>
            </a:ln>
          </p:spPr>
          <p:txBody>
            <a:bodyPr wrap="none" rtlCol="0">
              <a:spAutoFit/>
            </a:bodyPr>
            <a:lstStyle/>
            <a:p>
              <a:r>
                <a:rPr lang="en-US" altLang="zh-CN">
                  <a:solidFill>
                    <a:srgbClr val="E10800"/>
                  </a:solidFill>
                </a:rPr>
                <a:t>*</a:t>
              </a:r>
              <a:endParaRPr lang="zh-CN" altLang="en-US">
                <a:solidFill>
                  <a:srgbClr val="E10800"/>
                </a:solidFill>
              </a:endParaRPr>
            </a:p>
          </p:txBody>
        </p:sp>
        <p:pic>
          <p:nvPicPr>
            <p:cNvPr id="37" name="Picture 2">
              <a:extLst>
                <a:ext uri="{FF2B5EF4-FFF2-40B4-BE49-F238E27FC236}">
                  <a16:creationId xmlns:a16="http://schemas.microsoft.com/office/drawing/2014/main" id="{C7A97088-8015-4853-86B7-23F249FDB42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7749" t="4669" r="37228" b="81205"/>
            <a:stretch/>
          </p:blipFill>
          <p:spPr bwMode="auto">
            <a:xfrm>
              <a:off x="7617461" y="201442"/>
              <a:ext cx="1371600" cy="496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箭头: 右 38">
              <a:extLst>
                <a:ext uri="{FF2B5EF4-FFF2-40B4-BE49-F238E27FC236}">
                  <a16:creationId xmlns:a16="http://schemas.microsoft.com/office/drawing/2014/main" id="{E037493D-A551-47AA-9681-EC1739380E5C}"/>
                </a:ext>
              </a:extLst>
            </p:cNvPr>
            <p:cNvSpPr/>
            <p:nvPr/>
          </p:nvSpPr>
          <p:spPr>
            <a:xfrm>
              <a:off x="7086600" y="422011"/>
              <a:ext cx="457200" cy="55893"/>
            </a:xfrm>
            <a:prstGeom prst="right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a:extLst>
              <a:ext uri="{FF2B5EF4-FFF2-40B4-BE49-F238E27FC236}">
                <a16:creationId xmlns:a16="http://schemas.microsoft.com/office/drawing/2014/main" id="{0E8EFF17-83D3-4449-9834-AA11C84559E7}"/>
              </a:ext>
            </a:extLst>
          </p:cNvPr>
          <p:cNvGrpSpPr/>
          <p:nvPr/>
        </p:nvGrpSpPr>
        <p:grpSpPr>
          <a:xfrm>
            <a:off x="1687003" y="2800350"/>
            <a:ext cx="5769994" cy="1191701"/>
            <a:chOff x="1687003" y="2824933"/>
            <a:chExt cx="5769994" cy="1191701"/>
          </a:xfrm>
        </p:grpSpPr>
        <p:grpSp>
          <p:nvGrpSpPr>
            <p:cNvPr id="27" name="组合 26">
              <a:extLst>
                <a:ext uri="{FF2B5EF4-FFF2-40B4-BE49-F238E27FC236}">
                  <a16:creationId xmlns:a16="http://schemas.microsoft.com/office/drawing/2014/main" id="{9C490073-11C3-4064-BE85-C710C611160B}"/>
                </a:ext>
              </a:extLst>
            </p:cNvPr>
            <p:cNvGrpSpPr/>
            <p:nvPr/>
          </p:nvGrpSpPr>
          <p:grpSpPr>
            <a:xfrm>
              <a:off x="1687003" y="2824933"/>
              <a:ext cx="5769994" cy="1191701"/>
              <a:chOff x="1697606" y="2744708"/>
              <a:chExt cx="5769994" cy="1191701"/>
            </a:xfrm>
          </p:grpSpPr>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E6A36156-93C0-4753-8B32-F1926A424319}"/>
                      </a:ext>
                    </a:extLst>
                  </p:cNvPr>
                  <p:cNvSpPr/>
                  <p:nvPr/>
                </p:nvSpPr>
                <p:spPr>
                  <a:xfrm>
                    <a:off x="3063049" y="2965708"/>
                    <a:ext cx="3948645" cy="75636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US" altLang="zh-CN" i="1" smtClean="0">
                                  <a:latin typeface="Cambria Math" panose="02040503050406030204" pitchFamily="18" charset="0"/>
                                </a:rPr>
                              </m:ctrlPr>
                            </m:sSubPr>
                            <m:e>
                              <m:r>
                                <a:rPr lang="en-US" altLang="zh-CN" i="1">
                                  <a:latin typeface="Cambria Math" panose="02040503050406030204" pitchFamily="18" charset="0"/>
                                </a:rPr>
                                <m:t>𝑋</m:t>
                              </m:r>
                            </m:e>
                            <m:sub>
                              <m:r>
                                <a:rPr lang="en-US" altLang="zh-CN" i="1">
                                  <a:latin typeface="Cambria Math" panose="02040503050406030204" pitchFamily="18" charset="0"/>
                                </a:rPr>
                                <m:t>𝑖</m:t>
                              </m:r>
                              <m:r>
                                <a:rPr lang="en-US" altLang="zh-CN" i="1">
                                  <a:latin typeface="Cambria Math" panose="02040503050406030204" pitchFamily="18" charset="0"/>
                                </a:rPr>
                                <m:t>→</m:t>
                              </m:r>
                              <m:r>
                                <a:rPr lang="en-US" altLang="zh-CN" i="1">
                                  <a:latin typeface="Cambria Math" panose="02040503050406030204" pitchFamily="18" charset="0"/>
                                </a:rPr>
                                <m:t>𝑗</m:t>
                              </m:r>
                            </m:sub>
                          </m:sSub>
                          <m:r>
                            <a:rPr lang="en-US" altLang="zh-CN" b="0" i="1" smtClean="0">
                              <a:latin typeface="Cambria Math" panose="02040503050406030204" pitchFamily="18" charset="0"/>
                            </a:rPr>
                            <m:t>/</m:t>
                          </m:r>
                          <m:r>
                            <a:rPr lang="en-US" altLang="zh-CN" b="0" i="1" smtClean="0">
                              <a:latin typeface="Cambria Math" panose="02040503050406030204" pitchFamily="18" charset="0"/>
                            </a:rPr>
                            <m:t>𝐺</m:t>
                          </m:r>
                          <m:r>
                            <a:rPr lang="en-US" altLang="zh-CN" i="1">
                              <a:latin typeface="Cambria Math" panose="02040503050406030204" pitchFamily="18" charset="0"/>
                            </a:rPr>
                            <m:t>=</m:t>
                          </m:r>
                          <m:sSub>
                            <m:sSubPr>
                              <m:ctrlPr>
                                <a:rPr lang="en-US"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𝑖</m:t>
                              </m:r>
                            </m:sub>
                          </m:sSub>
                          <m:sSub>
                            <m:sSubPr>
                              <m:ctrlPr>
                                <a:rPr lang="en-US" altLang="zh-CN" i="1">
                                  <a:latin typeface="Cambria Math" panose="02040503050406030204" pitchFamily="18" charset="0"/>
                                </a:rPr>
                              </m:ctrlPr>
                            </m:sSubPr>
                            <m:e>
                              <m:r>
                                <a:rPr lang="en-US" altLang="zh-CN" i="1">
                                  <a:latin typeface="Cambria Math" panose="02040503050406030204" pitchFamily="18" charset="0"/>
                                </a:rPr>
                                <m:t>𝑠</m:t>
                              </m:r>
                            </m:e>
                            <m:sub>
                              <m:r>
                                <a:rPr lang="en-US" altLang="zh-CN" i="1">
                                  <a:latin typeface="Cambria Math" panose="02040503050406030204" pitchFamily="18" charset="0"/>
                                </a:rPr>
                                <m:t>𝑗</m:t>
                              </m:r>
                            </m:sub>
                          </m:sSub>
                          <m:sSub>
                            <m:sSubPr>
                              <m:ctrlPr>
                                <a:rPr lang="en-US" altLang="zh-CN" i="1">
                                  <a:latin typeface="Cambria Math" panose="02040503050406030204" pitchFamily="18" charset="0"/>
                                </a:rPr>
                              </m:ctrlPr>
                            </m:sSubPr>
                            <m:e>
                              <m:r>
                                <a:rPr lang="en-US" altLang="zh-CN" i="1">
                                  <a:latin typeface="Cambria Math" panose="02040503050406030204" pitchFamily="18" charset="0"/>
                                </a:rPr>
                                <m:t>𝐵</m:t>
                              </m:r>
                            </m:e>
                            <m:sub>
                              <m:r>
                                <a:rPr lang="en-US" altLang="zh-CN" i="1">
                                  <a:latin typeface="Cambria Math" panose="02040503050406030204" pitchFamily="18" charset="0"/>
                                </a:rPr>
                                <m:t>𝑖</m:t>
                              </m:r>
                            </m:sub>
                          </m:sSub>
                          <m:d>
                            <m:dPr>
                              <m:ctrlPr>
                                <a:rPr lang="en-US" altLang="zh-CN" i="1">
                                  <a:latin typeface="Cambria Math" panose="02040503050406030204" pitchFamily="18" charset="0"/>
                                </a:rPr>
                              </m:ctrlPr>
                            </m:dPr>
                            <m:e>
                              <m:sSub>
                                <m:sSubPr>
                                  <m:ctrlPr>
                                    <a:rPr lang="en-US" altLang="zh-CN" i="1">
                                      <a:latin typeface="Cambria Math" panose="02040503050406030204" pitchFamily="18" charset="0"/>
                                    </a:rPr>
                                  </m:ctrlPr>
                                </m:sSubPr>
                                <m:e>
                                  <m:r>
                                    <a:rPr lang="en-US" altLang="zh-CN" i="1">
                                      <a:latin typeface="Cambria Math" panose="02040503050406030204" pitchFamily="18" charset="0"/>
                                    </a:rPr>
                                    <m:t>𝑛</m:t>
                                  </m:r>
                                </m:e>
                                <m:sub>
                                  <m:r>
                                    <a:rPr lang="en-US" altLang="zh-CN" i="1">
                                      <a:latin typeface="Cambria Math" panose="02040503050406030204" pitchFamily="18" charset="0"/>
                                    </a:rPr>
                                    <m:t>𝑖</m:t>
                                  </m:r>
                                  <m:r>
                                    <a:rPr lang="en-US" altLang="zh-CN" i="1">
                                      <a:latin typeface="Cambria Math" panose="02040503050406030204" pitchFamily="18" charset="0"/>
                                    </a:rPr>
                                    <m:t>→</m:t>
                                  </m:r>
                                  <m:r>
                                    <a:rPr lang="en-US" altLang="zh-CN" i="1">
                                      <a:latin typeface="Cambria Math" panose="02040503050406030204" pitchFamily="18" charset="0"/>
                                    </a:rPr>
                                    <m:t>𝑗</m:t>
                                  </m:r>
                                </m:sub>
                              </m:sSub>
                            </m:e>
                          </m:d>
                          <m:r>
                            <m:rPr>
                              <m:sty m:val="p"/>
                            </m:rPr>
                            <a:rPr lang="en-US" altLang="zh-CN">
                              <a:latin typeface="Cambria Math" panose="02040503050406030204" pitchFamily="18" charset="0"/>
                            </a:rPr>
                            <m:t>exp</m:t>
                          </m:r>
                          <m:r>
                            <a:rPr lang="en-US" altLang="zh-CN" i="1">
                              <a:latin typeface="Cambria Math" panose="02040503050406030204" pitchFamily="18" charset="0"/>
                            </a:rPr>
                            <m:t>⁡(−</m:t>
                          </m:r>
                          <m:nary>
                            <m:naryPr>
                              <m:ctrlPr>
                                <a:rPr lang="en-US" altLang="zh-CN" i="1">
                                  <a:latin typeface="Cambria Math" panose="02040503050406030204" pitchFamily="18" charset="0"/>
                                </a:rPr>
                              </m:ctrlPr>
                            </m:naryPr>
                            <m:sub>
                              <m:sSub>
                                <m:sSubPr>
                                  <m:ctrlPr>
                                    <a:rPr lang="en-US" altLang="zh-CN" i="1">
                                      <a:latin typeface="Cambria Math" panose="02040503050406030204" pitchFamily="18" charset="0"/>
                                    </a:rPr>
                                  </m:ctrlPr>
                                </m:sSubPr>
                                <m:e>
                                  <m:r>
                                    <m:rPr>
                                      <m:brk m:alnAt="23"/>
                                    </m:rPr>
                                    <a:rPr lang="en-US" altLang="zh-CN" i="1">
                                      <a:latin typeface="Cambria Math" panose="02040503050406030204" pitchFamily="18" charset="0"/>
                                    </a:rPr>
                                    <m:t>𝑟</m:t>
                                  </m:r>
                                </m:e>
                                <m:sub>
                                  <m:r>
                                    <m:rPr>
                                      <m:brk m:alnAt="23"/>
                                    </m:rPr>
                                    <a:rPr lang="en-US" altLang="zh-CN" i="1">
                                      <a:latin typeface="Cambria Math" panose="02040503050406030204" pitchFamily="18" charset="0"/>
                                    </a:rPr>
                                    <m:t>𝑗</m:t>
                                  </m:r>
                                </m:sub>
                              </m:sSub>
                            </m:sub>
                            <m:sup>
                              <m:sSub>
                                <m:sSubPr>
                                  <m:ctrlPr>
                                    <a:rPr lang="en-US" altLang="zh-CN" i="1">
                                      <a:latin typeface="Cambria Math" panose="02040503050406030204" pitchFamily="18" charset="0"/>
                                    </a:rPr>
                                  </m:ctrlPr>
                                </m:sSubPr>
                                <m:e>
                                  <m:r>
                                    <a:rPr lang="en-US" altLang="zh-CN" i="1">
                                      <a:latin typeface="Cambria Math" panose="02040503050406030204" pitchFamily="18" charset="0"/>
                                    </a:rPr>
                                    <m:t>𝑟</m:t>
                                  </m:r>
                                </m:e>
                                <m:sub>
                                  <m:r>
                                    <a:rPr lang="en-US" altLang="zh-CN" i="1">
                                      <a:latin typeface="Cambria Math" panose="02040503050406030204" pitchFamily="18" charset="0"/>
                                    </a:rPr>
                                    <m:t>𝑖</m:t>
                                  </m:r>
                                </m:sub>
                              </m:sSub>
                            </m:sup>
                            <m:e>
                              <m:r>
                                <a:rPr lang="en-US" altLang="zh-CN" i="1">
                                  <a:latin typeface="Cambria Math" panose="02040503050406030204" pitchFamily="18" charset="0"/>
                                </a:rPr>
                                <m:t>𝛼</m:t>
                              </m:r>
                              <m:r>
                                <a:rPr lang="en-US" altLang="zh-CN" i="1">
                                  <a:latin typeface="Cambria Math" panose="02040503050406030204" pitchFamily="18" charset="0"/>
                                </a:rPr>
                                <m:t>𝑑𝑥</m:t>
                              </m:r>
                            </m:e>
                          </m:nary>
                          <m:r>
                            <a:rPr lang="en-US" altLang="zh-CN" i="1">
                              <a:latin typeface="Cambria Math" panose="02040503050406030204" pitchFamily="18" charset="0"/>
                            </a:rPr>
                            <m:t>)</m:t>
                          </m:r>
                        </m:oMath>
                      </m:oMathPara>
                    </a14:m>
                    <a:endParaRPr lang="zh-CN" altLang="en-US"/>
                  </a:p>
                </p:txBody>
              </p:sp>
            </mc:Choice>
            <mc:Fallback xmlns="">
              <p:sp>
                <p:nvSpPr>
                  <p:cNvPr id="3" name="矩形 2">
                    <a:extLst>
                      <a:ext uri="{FF2B5EF4-FFF2-40B4-BE49-F238E27FC236}">
                        <a16:creationId xmlns:a16="http://schemas.microsoft.com/office/drawing/2014/main" id="{E6A36156-93C0-4753-8B32-F1926A424319}"/>
                      </a:ext>
                    </a:extLst>
                  </p:cNvPr>
                  <p:cNvSpPr>
                    <a:spLocks noRot="1" noChangeAspect="1" noMove="1" noResize="1" noEditPoints="1" noAdjustHandles="1" noChangeArrowheads="1" noChangeShapeType="1" noTextEdit="1"/>
                  </p:cNvSpPr>
                  <p:nvPr/>
                </p:nvSpPr>
                <p:spPr>
                  <a:xfrm>
                    <a:off x="3063049" y="2965708"/>
                    <a:ext cx="3948645" cy="756361"/>
                  </a:xfrm>
                  <a:prstGeom prst="rect">
                    <a:avLst/>
                  </a:prstGeom>
                  <a:blipFill>
                    <a:blip r:embed="rId5"/>
                    <a:stretch>
                      <a:fillRect/>
                    </a:stretch>
                  </a:blipFill>
                </p:spPr>
                <p:txBody>
                  <a:bodyPr/>
                  <a:lstStyle/>
                  <a:p>
                    <a:r>
                      <a:rPr lang="zh-CN" altLang="en-US">
                        <a:noFill/>
                      </a:rPr>
                      <a:t> </a:t>
                    </a:r>
                  </a:p>
                </p:txBody>
              </p:sp>
            </mc:Fallback>
          </mc:AlternateContent>
          <p:sp>
            <p:nvSpPr>
              <p:cNvPr id="6" name="矩形: 圆角 5">
                <a:extLst>
                  <a:ext uri="{FF2B5EF4-FFF2-40B4-BE49-F238E27FC236}">
                    <a16:creationId xmlns:a16="http://schemas.microsoft.com/office/drawing/2014/main" id="{067E1E4F-606D-45FE-8418-0486505D83B2}"/>
                  </a:ext>
                </a:extLst>
              </p:cNvPr>
              <p:cNvSpPr/>
              <p:nvPr/>
            </p:nvSpPr>
            <p:spPr>
              <a:xfrm>
                <a:off x="3145406" y="3184261"/>
                <a:ext cx="513488" cy="301980"/>
              </a:xfrm>
              <a:prstGeom prst="roundRect">
                <a:avLst/>
              </a:prstGeom>
              <a:noFill/>
              <a:ln w="19050">
                <a:solidFill>
                  <a:srgbClr val="E10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0800"/>
                  </a:solidFill>
                </a:endParaRPr>
              </a:p>
            </p:txBody>
          </p:sp>
          <p:sp>
            <p:nvSpPr>
              <p:cNvPr id="9" name="文本框 8">
                <a:extLst>
                  <a:ext uri="{FF2B5EF4-FFF2-40B4-BE49-F238E27FC236}">
                    <a16:creationId xmlns:a16="http://schemas.microsoft.com/office/drawing/2014/main" id="{65ECCD09-3E59-43CB-8C09-9A25B9DD6A73}"/>
                  </a:ext>
                </a:extLst>
              </p:cNvPr>
              <p:cNvSpPr txBox="1"/>
              <p:nvPr/>
            </p:nvSpPr>
            <p:spPr>
              <a:xfrm>
                <a:off x="1697606" y="3198115"/>
                <a:ext cx="1447800" cy="307777"/>
              </a:xfrm>
              <a:prstGeom prst="rect">
                <a:avLst/>
              </a:prstGeom>
              <a:noFill/>
            </p:spPr>
            <p:txBody>
              <a:bodyPr wrap="square" rtlCol="0">
                <a:spAutoFit/>
              </a:bodyPr>
              <a:lstStyle/>
              <a:p>
                <a:r>
                  <a:rPr lang="zh-CN" altLang="en-US" sz="1400" b="1">
                    <a:solidFill>
                      <a:srgbClr val="E10800"/>
                    </a:solidFill>
                  </a:rPr>
                  <a:t>互相关函数振幅</a:t>
                </a:r>
              </a:p>
            </p:txBody>
          </p:sp>
          <p:cxnSp>
            <p:nvCxnSpPr>
              <p:cNvPr id="16" name="直接箭头连接符 15">
                <a:extLst>
                  <a:ext uri="{FF2B5EF4-FFF2-40B4-BE49-F238E27FC236}">
                    <a16:creationId xmlns:a16="http://schemas.microsoft.com/office/drawing/2014/main" id="{AE394D6F-AE9E-4D82-B693-608BDF2233D0}"/>
                  </a:ext>
                </a:extLst>
              </p:cNvPr>
              <p:cNvCxnSpPr>
                <a:cxnSpLocks/>
              </p:cNvCxnSpPr>
              <p:nvPr/>
            </p:nvCxnSpPr>
            <p:spPr>
              <a:xfrm flipH="1" flipV="1">
                <a:off x="4114800" y="3011415"/>
                <a:ext cx="152400" cy="246135"/>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18" name="文本框 17">
                <a:extLst>
                  <a:ext uri="{FF2B5EF4-FFF2-40B4-BE49-F238E27FC236}">
                    <a16:creationId xmlns:a16="http://schemas.microsoft.com/office/drawing/2014/main" id="{9439C5B3-DEA7-4A55-8411-C5271B277EF4}"/>
                  </a:ext>
                </a:extLst>
              </p:cNvPr>
              <p:cNvSpPr txBox="1"/>
              <p:nvPr/>
            </p:nvSpPr>
            <p:spPr>
              <a:xfrm>
                <a:off x="3581400" y="2744708"/>
                <a:ext cx="1447800" cy="307777"/>
              </a:xfrm>
              <a:prstGeom prst="rect">
                <a:avLst/>
              </a:prstGeom>
              <a:noFill/>
            </p:spPr>
            <p:txBody>
              <a:bodyPr wrap="square" rtlCol="0">
                <a:spAutoFit/>
              </a:bodyPr>
              <a:lstStyle/>
              <a:p>
                <a:r>
                  <a:rPr lang="zh-CN" altLang="en-US" sz="1400" b="1">
                    <a:solidFill>
                      <a:srgbClr val="E10800"/>
                    </a:solidFill>
                  </a:rPr>
                  <a:t>台站响应项</a:t>
                </a:r>
              </a:p>
            </p:txBody>
          </p:sp>
          <p:cxnSp>
            <p:nvCxnSpPr>
              <p:cNvPr id="20" name="直接箭头连接符 19">
                <a:extLst>
                  <a:ext uri="{FF2B5EF4-FFF2-40B4-BE49-F238E27FC236}">
                    <a16:creationId xmlns:a16="http://schemas.microsoft.com/office/drawing/2014/main" id="{9CBFE79A-B999-484C-8F7C-2D1A1E2A3460}"/>
                  </a:ext>
                </a:extLst>
              </p:cNvPr>
              <p:cNvCxnSpPr/>
              <p:nvPr/>
            </p:nvCxnSpPr>
            <p:spPr>
              <a:xfrm>
                <a:off x="4703194" y="3450267"/>
                <a:ext cx="152400" cy="192694"/>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23" name="文本框 22">
                <a:extLst>
                  <a:ext uri="{FF2B5EF4-FFF2-40B4-BE49-F238E27FC236}">
                    <a16:creationId xmlns:a16="http://schemas.microsoft.com/office/drawing/2014/main" id="{DD467D80-3256-420C-874B-604C08E75905}"/>
                  </a:ext>
                </a:extLst>
              </p:cNvPr>
              <p:cNvSpPr txBox="1"/>
              <p:nvPr/>
            </p:nvSpPr>
            <p:spPr>
              <a:xfrm>
                <a:off x="4284094" y="3628632"/>
                <a:ext cx="1888106" cy="307777"/>
              </a:xfrm>
              <a:prstGeom prst="rect">
                <a:avLst/>
              </a:prstGeom>
              <a:noFill/>
            </p:spPr>
            <p:txBody>
              <a:bodyPr wrap="square" rtlCol="0">
                <a:spAutoFit/>
              </a:bodyPr>
              <a:lstStyle/>
              <a:p>
                <a:r>
                  <a:rPr lang="zh-CN" altLang="en-US" sz="1400" b="1">
                    <a:solidFill>
                      <a:srgbClr val="E10800"/>
                    </a:solidFill>
                  </a:rPr>
                  <a:t>噪声场</a:t>
                </a:r>
                <a:r>
                  <a:rPr lang="en-US" altLang="zh-CN" sz="1400" b="1">
                    <a:solidFill>
                      <a:srgbClr val="E10800"/>
                    </a:solidFill>
                  </a:rPr>
                  <a:t>i</a:t>
                </a:r>
                <a:r>
                  <a:rPr lang="zh-CN" altLang="en-US" sz="1400" b="1">
                    <a:solidFill>
                      <a:srgbClr val="E10800"/>
                    </a:solidFill>
                  </a:rPr>
                  <a:t>处向</a:t>
                </a:r>
                <a:r>
                  <a:rPr lang="en-US" altLang="zh-CN" sz="1400" b="1">
                    <a:solidFill>
                      <a:srgbClr val="E10800"/>
                    </a:solidFill>
                  </a:rPr>
                  <a:t>j</a:t>
                </a:r>
                <a:r>
                  <a:rPr lang="zh-CN" altLang="en-US" sz="1400" b="1">
                    <a:solidFill>
                      <a:srgbClr val="E10800"/>
                    </a:solidFill>
                  </a:rPr>
                  <a:t>方向强度</a:t>
                </a:r>
              </a:p>
            </p:txBody>
          </p:sp>
          <p:cxnSp>
            <p:nvCxnSpPr>
              <p:cNvPr id="24" name="直接箭头连接符 23">
                <a:extLst>
                  <a:ext uri="{FF2B5EF4-FFF2-40B4-BE49-F238E27FC236}">
                    <a16:creationId xmlns:a16="http://schemas.microsoft.com/office/drawing/2014/main" id="{7A05BAD1-109B-4EA3-B3FB-CA2FA1EC81A4}"/>
                  </a:ext>
                </a:extLst>
              </p:cNvPr>
              <p:cNvCxnSpPr>
                <a:cxnSpLocks/>
              </p:cNvCxnSpPr>
              <p:nvPr/>
            </p:nvCxnSpPr>
            <p:spPr>
              <a:xfrm flipV="1">
                <a:off x="6477000" y="3078022"/>
                <a:ext cx="152400" cy="169519"/>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26" name="文本框 25">
                <a:extLst>
                  <a:ext uri="{FF2B5EF4-FFF2-40B4-BE49-F238E27FC236}">
                    <a16:creationId xmlns:a16="http://schemas.microsoft.com/office/drawing/2014/main" id="{E0E1BB5F-C231-40B0-8611-7D7331E1E5E3}"/>
                  </a:ext>
                </a:extLst>
              </p:cNvPr>
              <p:cNvSpPr txBox="1"/>
              <p:nvPr/>
            </p:nvSpPr>
            <p:spPr>
              <a:xfrm>
                <a:off x="6531416" y="2824029"/>
                <a:ext cx="936184" cy="307777"/>
              </a:xfrm>
              <a:prstGeom prst="rect">
                <a:avLst/>
              </a:prstGeom>
              <a:noFill/>
            </p:spPr>
            <p:txBody>
              <a:bodyPr wrap="square" rtlCol="0">
                <a:spAutoFit/>
              </a:bodyPr>
              <a:lstStyle/>
              <a:p>
                <a:r>
                  <a:rPr lang="zh-CN" altLang="en-US" sz="1400" b="1">
                    <a:solidFill>
                      <a:srgbClr val="E10800"/>
                    </a:solidFill>
                  </a:rPr>
                  <a:t>衰减因子</a:t>
                </a:r>
              </a:p>
            </p:txBody>
          </p:sp>
        </p:grpSp>
        <p:cxnSp>
          <p:nvCxnSpPr>
            <p:cNvPr id="32" name="直接箭头连接符 31">
              <a:extLst>
                <a:ext uri="{FF2B5EF4-FFF2-40B4-BE49-F238E27FC236}">
                  <a16:creationId xmlns:a16="http://schemas.microsoft.com/office/drawing/2014/main" id="{EAAA82D4-5544-4B46-9458-0169C485226B}"/>
                </a:ext>
              </a:extLst>
            </p:cNvPr>
            <p:cNvCxnSpPr>
              <a:cxnSpLocks/>
            </p:cNvCxnSpPr>
            <p:nvPr/>
          </p:nvCxnSpPr>
          <p:spPr>
            <a:xfrm flipH="1">
              <a:off x="3726767" y="3516536"/>
              <a:ext cx="81330" cy="192694"/>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02ACC925-16CB-4DA6-A91F-716677270D5F}"/>
                </a:ext>
              </a:extLst>
            </p:cNvPr>
            <p:cNvSpPr txBox="1"/>
            <p:nvPr/>
          </p:nvSpPr>
          <p:spPr>
            <a:xfrm>
              <a:off x="3262115" y="3708857"/>
              <a:ext cx="914400" cy="307777"/>
            </a:xfrm>
            <a:prstGeom prst="rect">
              <a:avLst/>
            </a:prstGeom>
            <a:noFill/>
          </p:spPr>
          <p:txBody>
            <a:bodyPr wrap="square" rtlCol="0">
              <a:spAutoFit/>
            </a:bodyPr>
            <a:lstStyle/>
            <a:p>
              <a:r>
                <a:rPr lang="zh-CN" altLang="en-US" sz="1400" b="1">
                  <a:solidFill>
                    <a:srgbClr val="E10800"/>
                  </a:solidFill>
                </a:rPr>
                <a:t>几何扩散</a:t>
              </a:r>
            </a:p>
          </p:txBody>
        </p:sp>
      </p:grpSp>
    </p:spTree>
    <p:extLst>
      <p:ext uri="{BB962C8B-B14F-4D97-AF65-F5344CB8AC3E}">
        <p14:creationId xmlns:p14="http://schemas.microsoft.com/office/powerpoint/2010/main" val="29757074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extLst>
              <a:ext uri="{FF2B5EF4-FFF2-40B4-BE49-F238E27FC236}">
                <a16:creationId xmlns:a16="http://schemas.microsoft.com/office/drawing/2014/main" id="{995DCD9B-5D6C-478C-AAE5-6301140EBE8E}"/>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19</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1204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理论与研究方法</a:t>
            </a:r>
            <a:endParaRPr lang="zh-CN" altLang="en-US" sz="3200" b="1" dirty="0">
              <a:solidFill>
                <a:schemeClr val="bg1"/>
              </a:solidFill>
              <a:cs typeface="Times New Roman" panose="02020603050405020304" pitchFamily="18" charset="0"/>
            </a:endParaRPr>
          </a:p>
        </p:txBody>
      </p:sp>
      <p:sp>
        <p:nvSpPr>
          <p:cNvPr id="8" name="文本框 7">
            <a:extLst>
              <a:ext uri="{FF2B5EF4-FFF2-40B4-BE49-F238E27FC236}">
                <a16:creationId xmlns:a16="http://schemas.microsoft.com/office/drawing/2014/main" id="{791017E9-998E-428E-9396-2AB26418072B}"/>
              </a:ext>
            </a:extLst>
          </p:cNvPr>
          <p:cNvSpPr txBox="1"/>
          <p:nvPr/>
        </p:nvSpPr>
        <p:spPr>
          <a:xfrm>
            <a:off x="958108" y="3574018"/>
            <a:ext cx="184731" cy="369332"/>
          </a:xfrm>
          <a:prstGeom prst="rect">
            <a:avLst/>
          </a:prstGeom>
          <a:noFill/>
        </p:spPr>
        <p:txBody>
          <a:bodyPr wrap="none" rtlCol="0">
            <a:spAutoFit/>
          </a:bodyPr>
          <a:lstStyle/>
          <a:p>
            <a:endParaRPr lang="zh-CN" altLang="en-US"/>
          </a:p>
        </p:txBody>
      </p:sp>
      <p:pic>
        <p:nvPicPr>
          <p:cNvPr id="10" name="图片 9">
            <a:extLst>
              <a:ext uri="{FF2B5EF4-FFF2-40B4-BE49-F238E27FC236}">
                <a16:creationId xmlns:a16="http://schemas.microsoft.com/office/drawing/2014/main" id="{790B8D0B-EDF6-4634-94CD-A6D571C91928}"/>
              </a:ext>
            </a:extLst>
          </p:cNvPr>
          <p:cNvPicPr>
            <a:picLocks noChangeAspect="1"/>
          </p:cNvPicPr>
          <p:nvPr/>
        </p:nvPicPr>
        <p:blipFill rotWithShape="1">
          <a:blip r:embed="rId3"/>
          <a:srcRect t="8931"/>
          <a:stretch/>
        </p:blipFill>
        <p:spPr>
          <a:xfrm>
            <a:off x="990600" y="895350"/>
            <a:ext cx="7010400" cy="1216341"/>
          </a:xfrm>
          <a:prstGeom prst="rect">
            <a:avLst/>
          </a:prstGeom>
        </p:spPr>
      </p:pic>
      <p:sp>
        <p:nvSpPr>
          <p:cNvPr id="12" name="文本框 11">
            <a:extLst>
              <a:ext uri="{FF2B5EF4-FFF2-40B4-BE49-F238E27FC236}">
                <a16:creationId xmlns:a16="http://schemas.microsoft.com/office/drawing/2014/main" id="{4EBF6C6A-0A9E-4B35-8F0D-E959399204C6}"/>
              </a:ext>
            </a:extLst>
          </p:cNvPr>
          <p:cNvSpPr txBox="1"/>
          <p:nvPr/>
        </p:nvSpPr>
        <p:spPr>
          <a:xfrm>
            <a:off x="6324600" y="1720463"/>
            <a:ext cx="1624099" cy="369332"/>
          </a:xfrm>
          <a:prstGeom prst="rect">
            <a:avLst/>
          </a:prstGeom>
          <a:noFill/>
        </p:spPr>
        <p:txBody>
          <a:bodyPr wrap="none" rtlCol="0">
            <a:spAutoFit/>
          </a:bodyPr>
          <a:lstStyle/>
          <a:p>
            <a:r>
              <a:rPr lang="en-US" altLang="zh-CN" b="1">
                <a:solidFill>
                  <a:srgbClr val="4672C4"/>
                </a:solidFill>
              </a:rPr>
              <a:t>(Weaver, 2013)</a:t>
            </a:r>
            <a:endParaRPr lang="zh-CN" altLang="en-US" b="1">
              <a:solidFill>
                <a:srgbClr val="4672C4"/>
              </a:solidFill>
            </a:endParaRPr>
          </a:p>
        </p:txBody>
      </p:sp>
      <p:grpSp>
        <p:nvGrpSpPr>
          <p:cNvPr id="16" name="组合 15">
            <a:extLst>
              <a:ext uri="{FF2B5EF4-FFF2-40B4-BE49-F238E27FC236}">
                <a16:creationId xmlns:a16="http://schemas.microsoft.com/office/drawing/2014/main" id="{ACF2FABE-D7A5-4E1A-8C54-D06F54EAD008}"/>
              </a:ext>
            </a:extLst>
          </p:cNvPr>
          <p:cNvGrpSpPr/>
          <p:nvPr/>
        </p:nvGrpSpPr>
        <p:grpSpPr>
          <a:xfrm>
            <a:off x="4914900" y="2564245"/>
            <a:ext cx="3619500" cy="2481400"/>
            <a:chOff x="5029200" y="2417861"/>
            <a:chExt cx="3733800" cy="2601259"/>
          </a:xfrm>
        </p:grpSpPr>
        <p:pic>
          <p:nvPicPr>
            <p:cNvPr id="14" name="图片 13" descr="C:\Users\Administrator\Desktop\未标题-1.tif">
              <a:extLst>
                <a:ext uri="{FF2B5EF4-FFF2-40B4-BE49-F238E27FC236}">
                  <a16:creationId xmlns:a16="http://schemas.microsoft.com/office/drawing/2014/main" id="{D4B04CC4-95BD-4B19-AA05-42AA66CCE76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9200" y="2647950"/>
              <a:ext cx="3733800" cy="1938575"/>
            </a:xfrm>
            <a:prstGeom prst="rect">
              <a:avLst/>
            </a:prstGeom>
            <a:noFill/>
            <a:ln>
              <a:noFill/>
            </a:ln>
          </p:spPr>
        </p:pic>
        <p:sp>
          <p:nvSpPr>
            <p:cNvPr id="5" name="矩形 4">
              <a:extLst>
                <a:ext uri="{FF2B5EF4-FFF2-40B4-BE49-F238E27FC236}">
                  <a16:creationId xmlns:a16="http://schemas.microsoft.com/office/drawing/2014/main" id="{6BFAE1D7-4BD2-4754-9BCE-AADE52AFF82E}"/>
                </a:ext>
              </a:extLst>
            </p:cNvPr>
            <p:cNvSpPr/>
            <p:nvPr/>
          </p:nvSpPr>
          <p:spPr>
            <a:xfrm>
              <a:off x="6362700" y="4631948"/>
              <a:ext cx="1434023" cy="387172"/>
            </a:xfrm>
            <a:prstGeom prst="rect">
              <a:avLst/>
            </a:prstGeom>
          </p:spPr>
          <p:txBody>
            <a:bodyPr wrap="none">
              <a:spAutoFit/>
            </a:bodyPr>
            <a:lstStyle/>
            <a:p>
              <a:r>
                <a:rPr lang="en-US" altLang="zh-CN" b="1">
                  <a:solidFill>
                    <a:srgbClr val="4672C4"/>
                  </a:solidFill>
                </a:rPr>
                <a:t>(Zhou, 2016)</a:t>
              </a:r>
              <a:endParaRPr lang="zh-CN" altLang="en-US" b="1">
                <a:solidFill>
                  <a:srgbClr val="4672C4"/>
                </a:solidFill>
              </a:endParaRPr>
            </a:p>
          </p:txBody>
        </p:sp>
        <p:sp>
          <p:nvSpPr>
            <p:cNvPr id="17" name="矩形 16">
              <a:extLst>
                <a:ext uri="{FF2B5EF4-FFF2-40B4-BE49-F238E27FC236}">
                  <a16:creationId xmlns:a16="http://schemas.microsoft.com/office/drawing/2014/main" id="{C58F1BA7-A865-40FB-A8E3-54BAE0B9007B}"/>
                </a:ext>
              </a:extLst>
            </p:cNvPr>
            <p:cNvSpPr/>
            <p:nvPr/>
          </p:nvSpPr>
          <p:spPr>
            <a:xfrm>
              <a:off x="7596728" y="2417861"/>
              <a:ext cx="560910" cy="322644"/>
            </a:xfrm>
            <a:prstGeom prst="rect">
              <a:avLst/>
            </a:prstGeom>
          </p:spPr>
          <p:txBody>
            <a:bodyPr wrap="none">
              <a:spAutoFit/>
            </a:bodyPr>
            <a:lstStyle/>
            <a:p>
              <a:r>
                <a:rPr lang="zh-CN" altLang="en-US" sz="1400" b="1">
                  <a:solidFill>
                    <a:srgbClr val="4672C4"/>
                  </a:solidFill>
                </a:rPr>
                <a:t>结果</a:t>
              </a:r>
            </a:p>
          </p:txBody>
        </p:sp>
        <p:sp>
          <p:nvSpPr>
            <p:cNvPr id="18" name="矩形 17">
              <a:extLst>
                <a:ext uri="{FF2B5EF4-FFF2-40B4-BE49-F238E27FC236}">
                  <a16:creationId xmlns:a16="http://schemas.microsoft.com/office/drawing/2014/main" id="{641AB5DD-137A-4148-85FF-C3B4B241F6D2}"/>
                </a:ext>
              </a:extLst>
            </p:cNvPr>
            <p:cNvSpPr/>
            <p:nvPr/>
          </p:nvSpPr>
          <p:spPr>
            <a:xfrm>
              <a:off x="5486400" y="2433043"/>
              <a:ext cx="931321" cy="322644"/>
            </a:xfrm>
            <a:prstGeom prst="rect">
              <a:avLst/>
            </a:prstGeom>
          </p:spPr>
          <p:txBody>
            <a:bodyPr wrap="none">
              <a:spAutoFit/>
            </a:bodyPr>
            <a:lstStyle/>
            <a:p>
              <a:r>
                <a:rPr lang="zh-CN" altLang="en-US" sz="1400" b="1">
                  <a:solidFill>
                    <a:srgbClr val="4672C4"/>
                  </a:solidFill>
                </a:rPr>
                <a:t>模型设置</a:t>
              </a:r>
            </a:p>
          </p:txBody>
        </p:sp>
      </p:grpSp>
      <p:pic>
        <p:nvPicPr>
          <p:cNvPr id="19" name="图片 18">
            <a:extLst>
              <a:ext uri="{FF2B5EF4-FFF2-40B4-BE49-F238E27FC236}">
                <a16:creationId xmlns:a16="http://schemas.microsoft.com/office/drawing/2014/main" id="{805D9CBE-41FA-439A-B226-6CBFE0CE7B5B}"/>
              </a:ext>
            </a:extLst>
          </p:cNvPr>
          <p:cNvPicPr>
            <a:picLocks noChangeAspect="1"/>
          </p:cNvPicPr>
          <p:nvPr/>
        </p:nvPicPr>
        <p:blipFill>
          <a:blip r:embed="rId5"/>
          <a:stretch>
            <a:fillRect/>
          </a:stretch>
        </p:blipFill>
        <p:spPr>
          <a:xfrm>
            <a:off x="347102" y="2970411"/>
            <a:ext cx="4200614" cy="1475891"/>
          </a:xfrm>
          <a:prstGeom prst="rect">
            <a:avLst/>
          </a:prstGeom>
        </p:spPr>
      </p:pic>
      <p:sp>
        <p:nvSpPr>
          <p:cNvPr id="22" name="文本框 21">
            <a:extLst>
              <a:ext uri="{FF2B5EF4-FFF2-40B4-BE49-F238E27FC236}">
                <a16:creationId xmlns:a16="http://schemas.microsoft.com/office/drawing/2014/main" id="{02C825AD-CBCC-4B66-914F-127234724B93}"/>
              </a:ext>
            </a:extLst>
          </p:cNvPr>
          <p:cNvSpPr txBox="1"/>
          <p:nvPr/>
        </p:nvSpPr>
        <p:spPr>
          <a:xfrm>
            <a:off x="1705787" y="4659974"/>
            <a:ext cx="1624099" cy="369332"/>
          </a:xfrm>
          <a:prstGeom prst="rect">
            <a:avLst/>
          </a:prstGeom>
          <a:noFill/>
        </p:spPr>
        <p:txBody>
          <a:bodyPr wrap="none" rtlCol="0">
            <a:spAutoFit/>
          </a:bodyPr>
          <a:lstStyle/>
          <a:p>
            <a:r>
              <a:rPr lang="en-US" altLang="zh-CN" b="1">
                <a:solidFill>
                  <a:srgbClr val="4672C4"/>
                </a:solidFill>
              </a:rPr>
              <a:t>(Weaver, 2013)</a:t>
            </a:r>
            <a:endParaRPr lang="zh-CN" altLang="en-US" b="1">
              <a:solidFill>
                <a:srgbClr val="4672C4"/>
              </a:solidFill>
            </a:endParaRPr>
          </a:p>
        </p:txBody>
      </p:sp>
      <p:sp>
        <p:nvSpPr>
          <p:cNvPr id="23" name="矩形 22">
            <a:extLst>
              <a:ext uri="{FF2B5EF4-FFF2-40B4-BE49-F238E27FC236}">
                <a16:creationId xmlns:a16="http://schemas.microsoft.com/office/drawing/2014/main" id="{1E3976D4-C06B-4FBC-BD3E-A462D17AE33E}"/>
              </a:ext>
            </a:extLst>
          </p:cNvPr>
          <p:cNvSpPr/>
          <p:nvPr/>
        </p:nvSpPr>
        <p:spPr>
          <a:xfrm>
            <a:off x="2086787" y="2571750"/>
            <a:ext cx="543739" cy="307777"/>
          </a:xfrm>
          <a:prstGeom prst="rect">
            <a:avLst/>
          </a:prstGeom>
        </p:spPr>
        <p:txBody>
          <a:bodyPr wrap="none">
            <a:spAutoFit/>
          </a:bodyPr>
          <a:lstStyle/>
          <a:p>
            <a:r>
              <a:rPr lang="zh-CN" altLang="en-US" sz="1400" b="1">
                <a:solidFill>
                  <a:srgbClr val="4672C4"/>
                </a:solidFill>
              </a:rPr>
              <a:t>结果</a:t>
            </a:r>
          </a:p>
        </p:txBody>
      </p:sp>
      <p:sp>
        <p:nvSpPr>
          <p:cNvPr id="24" name="文本框 23">
            <a:extLst>
              <a:ext uri="{FF2B5EF4-FFF2-40B4-BE49-F238E27FC236}">
                <a16:creationId xmlns:a16="http://schemas.microsoft.com/office/drawing/2014/main" id="{2051B952-D48C-43F9-A212-1B6EF5D99F6A}"/>
              </a:ext>
            </a:extLst>
          </p:cNvPr>
          <p:cNvSpPr txBox="1"/>
          <p:nvPr/>
        </p:nvSpPr>
        <p:spPr>
          <a:xfrm>
            <a:off x="334187" y="2202418"/>
            <a:ext cx="1066800" cy="369332"/>
          </a:xfrm>
          <a:prstGeom prst="rect">
            <a:avLst/>
          </a:prstGeom>
          <a:noFill/>
        </p:spPr>
        <p:txBody>
          <a:bodyPr wrap="square" rtlCol="0">
            <a:spAutoFit/>
          </a:bodyPr>
          <a:lstStyle/>
          <a:p>
            <a:r>
              <a:rPr lang="en-US" altLang="zh-CN" b="1">
                <a:solidFill>
                  <a:srgbClr val="E10800"/>
                </a:solidFill>
              </a:rPr>
              <a:t>1</a:t>
            </a:r>
            <a:r>
              <a:rPr lang="zh-CN" altLang="en-US" b="1">
                <a:solidFill>
                  <a:srgbClr val="E10800"/>
                </a:solidFill>
              </a:rPr>
              <a:t>维阵列</a:t>
            </a:r>
          </a:p>
        </p:txBody>
      </p:sp>
      <p:sp>
        <p:nvSpPr>
          <p:cNvPr id="25" name="文本框 24">
            <a:extLst>
              <a:ext uri="{FF2B5EF4-FFF2-40B4-BE49-F238E27FC236}">
                <a16:creationId xmlns:a16="http://schemas.microsoft.com/office/drawing/2014/main" id="{E8B86D6B-C292-4355-BBA5-CD9EEFE00FEB}"/>
              </a:ext>
            </a:extLst>
          </p:cNvPr>
          <p:cNvSpPr txBox="1"/>
          <p:nvPr/>
        </p:nvSpPr>
        <p:spPr>
          <a:xfrm>
            <a:off x="4824704" y="2209395"/>
            <a:ext cx="1066800" cy="369332"/>
          </a:xfrm>
          <a:prstGeom prst="rect">
            <a:avLst/>
          </a:prstGeom>
          <a:noFill/>
        </p:spPr>
        <p:txBody>
          <a:bodyPr wrap="square" rtlCol="0">
            <a:spAutoFit/>
          </a:bodyPr>
          <a:lstStyle/>
          <a:p>
            <a:r>
              <a:rPr lang="en-US" altLang="zh-CN" b="1">
                <a:solidFill>
                  <a:srgbClr val="E10800"/>
                </a:solidFill>
              </a:rPr>
              <a:t>2</a:t>
            </a:r>
            <a:r>
              <a:rPr lang="zh-CN" altLang="en-US" b="1">
                <a:solidFill>
                  <a:srgbClr val="E10800"/>
                </a:solidFill>
              </a:rPr>
              <a:t>维台阵</a:t>
            </a:r>
          </a:p>
        </p:txBody>
      </p:sp>
      <p:sp>
        <p:nvSpPr>
          <p:cNvPr id="27" name="文本框 26">
            <a:extLst>
              <a:ext uri="{FF2B5EF4-FFF2-40B4-BE49-F238E27FC236}">
                <a16:creationId xmlns:a16="http://schemas.microsoft.com/office/drawing/2014/main" id="{39B7B5F3-917B-4EA9-BEAD-6E57C613F7AA}"/>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噪声衰减成像的合成测试</a:t>
            </a:r>
            <a:endParaRPr lang="en-US" altLang="zh-CN">
              <a:solidFill>
                <a:srgbClr val="115740"/>
              </a:solidFill>
            </a:endParaRPr>
          </a:p>
        </p:txBody>
      </p:sp>
      <p:sp>
        <p:nvSpPr>
          <p:cNvPr id="28" name="矩形 27">
            <a:extLst>
              <a:ext uri="{FF2B5EF4-FFF2-40B4-BE49-F238E27FC236}">
                <a16:creationId xmlns:a16="http://schemas.microsoft.com/office/drawing/2014/main" id="{B9FD78C4-6ED8-465A-8F34-9BCFBC46CDC0}"/>
              </a:ext>
            </a:extLst>
          </p:cNvPr>
          <p:cNvSpPr/>
          <p:nvPr/>
        </p:nvSpPr>
        <p:spPr>
          <a:xfrm>
            <a:off x="4648200" y="4476750"/>
            <a:ext cx="1454244" cy="430887"/>
          </a:xfrm>
          <a:prstGeom prst="rect">
            <a:avLst/>
          </a:prstGeom>
        </p:spPr>
        <p:txBody>
          <a:bodyPr wrap="none">
            <a:spAutoFit/>
          </a:bodyPr>
          <a:lstStyle/>
          <a:p>
            <a:pPr algn="ctr"/>
            <a:r>
              <a:rPr lang="zh-CN" altLang="en-US" sz="1100" b="1">
                <a:solidFill>
                  <a:srgbClr val="E10800"/>
                </a:solidFill>
              </a:rPr>
              <a:t>不均匀分布的噪声源</a:t>
            </a:r>
            <a:endParaRPr lang="en-US" altLang="zh-CN" sz="1100" b="1">
              <a:solidFill>
                <a:srgbClr val="E10800"/>
              </a:solidFill>
            </a:endParaRPr>
          </a:p>
          <a:p>
            <a:pPr algn="ctr"/>
            <a:r>
              <a:rPr lang="zh-CN" altLang="en-US" sz="1100" b="1">
                <a:solidFill>
                  <a:srgbClr val="E10800"/>
                </a:solidFill>
              </a:rPr>
              <a:t>（但仍然较为缓变）</a:t>
            </a:r>
          </a:p>
        </p:txBody>
      </p:sp>
      <p:cxnSp>
        <p:nvCxnSpPr>
          <p:cNvPr id="3" name="直接箭头连接符 2">
            <a:extLst>
              <a:ext uri="{FF2B5EF4-FFF2-40B4-BE49-F238E27FC236}">
                <a16:creationId xmlns:a16="http://schemas.microsoft.com/office/drawing/2014/main" id="{8591B7EA-3DD5-41E3-B2FD-CD3E1AC401DB}"/>
              </a:ext>
            </a:extLst>
          </p:cNvPr>
          <p:cNvCxnSpPr>
            <a:cxnSpLocks/>
          </p:cNvCxnSpPr>
          <p:nvPr/>
        </p:nvCxnSpPr>
        <p:spPr>
          <a:xfrm flipH="1">
            <a:off x="5029200" y="3867150"/>
            <a:ext cx="89282" cy="609600"/>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9815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extLst>
              <a:ext uri="{FF2B5EF4-FFF2-40B4-BE49-F238E27FC236}">
                <a16:creationId xmlns:a16="http://schemas.microsoft.com/office/drawing/2014/main" id="{995DCD9B-5D6C-478C-AAE5-6301140EBE8E}"/>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20</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1204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理论与研究方法</a:t>
            </a:r>
            <a:endParaRPr lang="zh-CN" altLang="en-US" sz="3200" b="1" dirty="0">
              <a:solidFill>
                <a:schemeClr val="bg1"/>
              </a:solidFill>
              <a:cs typeface="Times New Roman" panose="02020603050405020304" pitchFamily="18" charset="0"/>
            </a:endParaRPr>
          </a:p>
        </p:txBody>
      </p:sp>
      <p:sp>
        <p:nvSpPr>
          <p:cNvPr id="8" name="文本框 7">
            <a:extLst>
              <a:ext uri="{FF2B5EF4-FFF2-40B4-BE49-F238E27FC236}">
                <a16:creationId xmlns:a16="http://schemas.microsoft.com/office/drawing/2014/main" id="{791017E9-998E-428E-9396-2AB26418072B}"/>
              </a:ext>
            </a:extLst>
          </p:cNvPr>
          <p:cNvSpPr txBox="1"/>
          <p:nvPr/>
        </p:nvSpPr>
        <p:spPr>
          <a:xfrm>
            <a:off x="958108" y="3574018"/>
            <a:ext cx="184731" cy="369332"/>
          </a:xfrm>
          <a:prstGeom prst="rect">
            <a:avLst/>
          </a:prstGeom>
          <a:noFill/>
        </p:spPr>
        <p:txBody>
          <a:bodyPr wrap="none" rtlCol="0">
            <a:spAutoFit/>
          </a:bodyPr>
          <a:lstStyle/>
          <a:p>
            <a:endParaRPr lang="zh-CN" altLang="en-US"/>
          </a:p>
        </p:txBody>
      </p:sp>
      <p:sp>
        <p:nvSpPr>
          <p:cNvPr id="27" name="文本框 26">
            <a:extLst>
              <a:ext uri="{FF2B5EF4-FFF2-40B4-BE49-F238E27FC236}">
                <a16:creationId xmlns:a16="http://schemas.microsoft.com/office/drawing/2014/main" id="{39B7B5F3-917B-4EA9-BEAD-6E57C613F7AA}"/>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关于“保幅”数据处理</a:t>
            </a:r>
            <a:endParaRPr lang="en-US" altLang="zh-CN">
              <a:solidFill>
                <a:srgbClr val="115740"/>
              </a:solidFill>
            </a:endParaRPr>
          </a:p>
        </p:txBody>
      </p:sp>
      <p:sp>
        <p:nvSpPr>
          <p:cNvPr id="21" name="矩形 20">
            <a:extLst>
              <a:ext uri="{FF2B5EF4-FFF2-40B4-BE49-F238E27FC236}">
                <a16:creationId xmlns:a16="http://schemas.microsoft.com/office/drawing/2014/main" id="{B281ED8E-D552-4FF4-818E-B24B8C5019A3}"/>
              </a:ext>
            </a:extLst>
          </p:cNvPr>
          <p:cNvSpPr/>
          <p:nvPr/>
        </p:nvSpPr>
        <p:spPr>
          <a:xfrm>
            <a:off x="76200" y="1373402"/>
            <a:ext cx="10026191" cy="1461939"/>
          </a:xfrm>
          <a:prstGeom prst="rect">
            <a:avLst/>
          </a:prstGeom>
        </p:spPr>
        <p:txBody>
          <a:bodyPr wrap="square">
            <a:spAutoFit/>
          </a:bodyPr>
          <a:lstStyle/>
          <a:p>
            <a:pPr marL="285750" indent="-285750" algn="just">
              <a:spcAft>
                <a:spcPts val="600"/>
              </a:spcAft>
              <a:buFont typeface="Wingdings" panose="05000000000000000000" pitchFamily="2" charset="2"/>
              <a:buChar char="Ø"/>
            </a:pPr>
            <a:r>
              <a:rPr lang="zh-CN" altLang="en-US" sz="2000" b="1" kern="100">
                <a:latin typeface="Times New Roman" panose="02020603050405020304" pitchFamily="18" charset="0"/>
                <a:cs typeface="Times New Roman" panose="02020603050405020304" pitchFamily="18" charset="0"/>
              </a:rPr>
              <a:t>如何从噪声场中恢复可靠的振幅信息</a:t>
            </a:r>
            <a:r>
              <a:rPr lang="en-US" altLang="zh-CN" sz="2000" b="1" kern="100">
                <a:latin typeface="Times New Roman" panose="02020603050405020304" pitchFamily="18" charset="0"/>
                <a:cs typeface="Times New Roman" panose="02020603050405020304" pitchFamily="18" charset="0"/>
              </a:rPr>
              <a:t>?</a:t>
            </a:r>
            <a:endParaRPr lang="en-US" altLang="zh-CN" sz="2000" b="1" kern="100" dirty="0">
              <a:latin typeface="Times New Roman" panose="02020603050405020304" pitchFamily="18" charset="0"/>
              <a:cs typeface="Times New Roman" panose="02020603050405020304" pitchFamily="18" charset="0"/>
            </a:endParaRPr>
          </a:p>
          <a:p>
            <a:pPr marL="742950" lvl="1" indent="-285750" algn="just">
              <a:spcAft>
                <a:spcPts val="600"/>
              </a:spcAft>
              <a:buFont typeface="Arial" panose="020B0604020202020204" pitchFamily="34" charset="0"/>
              <a:buChar char="•"/>
            </a:pPr>
            <a:r>
              <a:rPr lang="zh-CN" altLang="en-US" kern="100">
                <a:latin typeface="Times New Roman" panose="02020603050405020304" pitchFamily="18" charset="0"/>
                <a:cs typeface="Times New Roman" panose="02020603050405020304" pitchFamily="18" charset="0"/>
              </a:rPr>
              <a:t>时域和频域非线性的归一化将扭曲相对振幅</a:t>
            </a:r>
            <a:endParaRPr lang="en-US" altLang="zh-CN" kern="100" dirty="0">
              <a:latin typeface="Times New Roman" panose="02020603050405020304" pitchFamily="18" charset="0"/>
              <a:cs typeface="Times New Roman" panose="02020603050405020304" pitchFamily="18" charset="0"/>
            </a:endParaRPr>
          </a:p>
          <a:p>
            <a:pPr marL="742950" lvl="1" indent="-285750" algn="just">
              <a:spcAft>
                <a:spcPts val="600"/>
              </a:spcAft>
              <a:buFont typeface="Arial" panose="020B0604020202020204" pitchFamily="34" charset="0"/>
              <a:buChar char="•"/>
            </a:pPr>
            <a:r>
              <a:rPr lang="zh-CN" altLang="en-US" kern="100">
                <a:latin typeface="Times New Roman" panose="02020603050405020304" pitchFamily="18" charset="0"/>
                <a:cs typeface="Times New Roman" panose="02020603050405020304" pitchFamily="18" charset="0"/>
              </a:rPr>
              <a:t>噪声速度成像中常规的预处理方法</a:t>
            </a:r>
            <a:r>
              <a:rPr lang="en-US" altLang="zh-CN" kern="100">
                <a:latin typeface="Times New Roman" panose="02020603050405020304" pitchFamily="18" charset="0"/>
                <a:cs typeface="Times New Roman" panose="02020603050405020304" pitchFamily="18" charset="0"/>
              </a:rPr>
              <a:t> </a:t>
            </a:r>
            <a:r>
              <a:rPr lang="en-US" altLang="zh-CN" kern="100" dirty="0">
                <a:latin typeface="Times New Roman" panose="02020603050405020304" pitchFamily="18" charset="0"/>
                <a:cs typeface="Times New Roman" panose="02020603050405020304" pitchFamily="18" charset="0"/>
              </a:rPr>
              <a:t>(e.g., one-bit</a:t>
            </a:r>
            <a:r>
              <a:rPr lang="en-US" altLang="zh-CN" kern="100">
                <a:latin typeface="Times New Roman" panose="02020603050405020304" pitchFamily="18" charset="0"/>
                <a:cs typeface="Times New Roman" panose="02020603050405020304" pitchFamily="18" charset="0"/>
              </a:rPr>
              <a:t>, </a:t>
            </a:r>
            <a:r>
              <a:rPr lang="zh-CN" altLang="en-US" kern="100">
                <a:latin typeface="Times New Roman" panose="02020603050405020304" pitchFamily="18" charset="0"/>
                <a:cs typeface="Times New Roman" panose="02020603050405020304" pitchFamily="18" charset="0"/>
              </a:rPr>
              <a:t>滑动平均</a:t>
            </a:r>
            <a:r>
              <a:rPr lang="en-US" altLang="zh-CN" kern="100">
                <a:latin typeface="Times New Roman" panose="02020603050405020304" pitchFamily="18" charset="0"/>
                <a:cs typeface="Times New Roman" panose="02020603050405020304" pitchFamily="18" charset="0"/>
              </a:rPr>
              <a:t>, </a:t>
            </a:r>
            <a:r>
              <a:rPr lang="zh-CN" altLang="en-US" kern="100">
                <a:latin typeface="Times New Roman" panose="02020603050405020304" pitchFamily="18" charset="0"/>
                <a:cs typeface="Times New Roman" panose="02020603050405020304" pitchFamily="18" charset="0"/>
              </a:rPr>
              <a:t>谱白化</a:t>
            </a:r>
            <a:r>
              <a:rPr lang="en-US" altLang="zh-CN" kern="100">
                <a:latin typeface="Times New Roman" panose="02020603050405020304" pitchFamily="18" charset="0"/>
                <a:cs typeface="Times New Roman" panose="02020603050405020304" pitchFamily="18" charset="0"/>
              </a:rPr>
              <a:t>) </a:t>
            </a:r>
            <a:r>
              <a:rPr lang="zh-CN" altLang="en-US" kern="100">
                <a:latin typeface="Times New Roman" panose="02020603050405020304" pitchFamily="18" charset="0"/>
                <a:cs typeface="Times New Roman" panose="02020603050405020304" pitchFamily="18" charset="0"/>
              </a:rPr>
              <a:t>不再适用</a:t>
            </a:r>
            <a:r>
              <a:rPr lang="en-US" altLang="zh-CN" kern="100">
                <a:latin typeface="Times New Roman" panose="02020603050405020304" pitchFamily="18" charset="0"/>
                <a:cs typeface="Times New Roman" panose="02020603050405020304" pitchFamily="18" charset="0"/>
              </a:rPr>
              <a:t>;</a:t>
            </a:r>
            <a:endParaRPr lang="en-US" altLang="zh-CN" kern="100" dirty="0">
              <a:latin typeface="Times New Roman" panose="02020603050405020304" pitchFamily="18" charset="0"/>
              <a:cs typeface="Times New Roman" panose="02020603050405020304" pitchFamily="18" charset="0"/>
            </a:endParaRPr>
          </a:p>
          <a:p>
            <a:pPr marL="742950" lvl="1" indent="-285750" algn="just">
              <a:spcAft>
                <a:spcPts val="600"/>
              </a:spcAft>
              <a:buFont typeface="Arial" panose="020B0604020202020204" pitchFamily="34" charset="0"/>
              <a:buChar char="•"/>
            </a:pPr>
            <a:r>
              <a:rPr lang="zh-CN" altLang="en-US" kern="100">
                <a:latin typeface="Times New Roman" panose="02020603050405020304" pitchFamily="18" charset="0"/>
                <a:cs typeface="Times New Roman" panose="02020603050405020304" pitchFamily="18" charset="0"/>
              </a:rPr>
              <a:t>在“保幅”</a:t>
            </a:r>
            <a:r>
              <a:rPr lang="en-US" altLang="zh-CN" kern="100">
                <a:latin typeface="Times New Roman" panose="02020603050405020304" pitchFamily="18" charset="0"/>
                <a:cs typeface="Times New Roman" panose="02020603050405020304" pitchFamily="18" charset="0"/>
              </a:rPr>
              <a:t> </a:t>
            </a:r>
            <a:r>
              <a:rPr lang="zh-CN" altLang="en-US" kern="100">
                <a:latin typeface="Times New Roman" panose="02020603050405020304" pitchFamily="18" charset="0"/>
                <a:cs typeface="Times New Roman" panose="02020603050405020304" pitchFamily="18" charset="0"/>
              </a:rPr>
              <a:t>条件下，获取高信噪比的互相关函数更加困难。</a:t>
            </a:r>
            <a:endParaRPr lang="en-US" altLang="zh-CN" kern="100" dirty="0">
              <a:latin typeface="Times New Roman" panose="02020603050405020304" pitchFamily="18" charset="0"/>
              <a:cs typeface="Times New Roman" panose="02020603050405020304" pitchFamily="18" charset="0"/>
            </a:endParaRPr>
          </a:p>
        </p:txBody>
      </p:sp>
      <p:grpSp>
        <p:nvGrpSpPr>
          <p:cNvPr id="26" name="组合 25">
            <a:extLst>
              <a:ext uri="{FF2B5EF4-FFF2-40B4-BE49-F238E27FC236}">
                <a16:creationId xmlns:a16="http://schemas.microsoft.com/office/drawing/2014/main" id="{27177DDA-1A6B-414A-85D7-B529202C5554}"/>
              </a:ext>
            </a:extLst>
          </p:cNvPr>
          <p:cNvGrpSpPr/>
          <p:nvPr/>
        </p:nvGrpSpPr>
        <p:grpSpPr>
          <a:xfrm>
            <a:off x="2770214" y="685164"/>
            <a:ext cx="6194376" cy="627387"/>
            <a:chOff x="4007457" y="542316"/>
            <a:chExt cx="8001663" cy="702025"/>
          </a:xfrm>
        </p:grpSpPr>
        <p:sp>
          <p:nvSpPr>
            <p:cNvPr id="29" name="矩形 28">
              <a:extLst>
                <a:ext uri="{FF2B5EF4-FFF2-40B4-BE49-F238E27FC236}">
                  <a16:creationId xmlns:a16="http://schemas.microsoft.com/office/drawing/2014/main" id="{D873FB63-0FFD-4875-A80A-75C012C6186D}"/>
                </a:ext>
              </a:extLst>
            </p:cNvPr>
            <p:cNvSpPr/>
            <p:nvPr/>
          </p:nvSpPr>
          <p:spPr>
            <a:xfrm>
              <a:off x="9354538" y="699019"/>
              <a:ext cx="2500580" cy="378831"/>
            </a:xfrm>
            <a:prstGeom prst="rect">
              <a:avLst/>
            </a:prstGeom>
          </p:spPr>
          <p:txBody>
            <a:bodyPr wrap="square">
              <a:spAutoFit/>
            </a:bodyPr>
            <a:lstStyle/>
            <a:p>
              <a:r>
                <a:rPr lang="en-US" altLang="zh-CN" sz="1600" b="1">
                  <a:solidFill>
                    <a:srgbClr val="4672C4"/>
                  </a:solidFill>
                </a:rPr>
                <a:t>(Fichtner et al., 2020)</a:t>
              </a:r>
              <a:endParaRPr lang="zh-CN" altLang="en-US" sz="1600" b="1">
                <a:solidFill>
                  <a:srgbClr val="4672C4"/>
                </a:solidFill>
              </a:endParaRPr>
            </a:p>
          </p:txBody>
        </p:sp>
        <p:sp>
          <p:nvSpPr>
            <p:cNvPr id="30" name="文本框 29">
              <a:extLst>
                <a:ext uri="{FF2B5EF4-FFF2-40B4-BE49-F238E27FC236}">
                  <a16:creationId xmlns:a16="http://schemas.microsoft.com/office/drawing/2014/main" id="{749431C6-6BE0-4185-BDF0-4F409338E4F1}"/>
                </a:ext>
              </a:extLst>
            </p:cNvPr>
            <p:cNvSpPr txBox="1"/>
            <p:nvPr/>
          </p:nvSpPr>
          <p:spPr>
            <a:xfrm>
              <a:off x="4007457" y="561263"/>
              <a:ext cx="5611265" cy="654344"/>
            </a:xfrm>
            <a:prstGeom prst="rect">
              <a:avLst/>
            </a:prstGeom>
            <a:noFill/>
          </p:spPr>
          <p:txBody>
            <a:bodyPr wrap="square" rtlCol="0">
              <a:spAutoFit/>
            </a:bodyPr>
            <a:lstStyle/>
            <a:p>
              <a:pPr algn="ctr"/>
              <a:r>
                <a:rPr lang="zh-CN" altLang="en-US" sz="1600" b="1">
                  <a:solidFill>
                    <a:srgbClr val="115740"/>
                  </a:solidFill>
                </a:rPr>
                <a:t>非线性的预处理可能引入</a:t>
              </a:r>
              <a:endParaRPr lang="en-US" altLang="zh-CN" sz="1600" b="1">
                <a:solidFill>
                  <a:srgbClr val="115740"/>
                </a:solidFill>
              </a:endParaRPr>
            </a:p>
            <a:p>
              <a:pPr algn="ctr"/>
              <a:r>
                <a:rPr lang="zh-CN" altLang="en-US" sz="1600" b="1">
                  <a:solidFill>
                    <a:srgbClr val="115740"/>
                  </a:solidFill>
                </a:rPr>
                <a:t>将</a:t>
              </a:r>
              <a:r>
                <a:rPr lang="zh-CN" altLang="en-US" sz="1600" b="1">
                  <a:solidFill>
                    <a:srgbClr val="E10800"/>
                  </a:solidFill>
                </a:rPr>
                <a:t>非物理的成分</a:t>
              </a:r>
              <a:r>
                <a:rPr lang="zh-CN" altLang="en-US" sz="1600" b="1">
                  <a:solidFill>
                    <a:srgbClr val="115740"/>
                  </a:solidFill>
                </a:rPr>
                <a:t>引入到互相关函数波形中</a:t>
              </a:r>
            </a:p>
          </p:txBody>
        </p:sp>
        <p:sp>
          <p:nvSpPr>
            <p:cNvPr id="31" name="矩形: 圆角 30">
              <a:extLst>
                <a:ext uri="{FF2B5EF4-FFF2-40B4-BE49-F238E27FC236}">
                  <a16:creationId xmlns:a16="http://schemas.microsoft.com/office/drawing/2014/main" id="{239774BA-2E52-4B9D-9B55-D02A71C24C2F}"/>
                </a:ext>
              </a:extLst>
            </p:cNvPr>
            <p:cNvSpPr/>
            <p:nvPr/>
          </p:nvSpPr>
          <p:spPr>
            <a:xfrm>
              <a:off x="4007457" y="542316"/>
              <a:ext cx="8001663" cy="702025"/>
            </a:xfrm>
            <a:prstGeom prst="roundRect">
              <a:avLst/>
            </a:prstGeom>
            <a:noFill/>
            <a:ln w="28575">
              <a:solidFill>
                <a:srgbClr val="11574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mc:AlternateContent xmlns:mc="http://schemas.openxmlformats.org/markup-compatibility/2006" xmlns:a14="http://schemas.microsoft.com/office/drawing/2010/main">
        <mc:Choice Requires="a14">
          <p:graphicFrame>
            <p:nvGraphicFramePr>
              <p:cNvPr id="32" name="表格 31">
                <a:extLst>
                  <a:ext uri="{FF2B5EF4-FFF2-40B4-BE49-F238E27FC236}">
                    <a16:creationId xmlns:a16="http://schemas.microsoft.com/office/drawing/2014/main" id="{9008E38A-79F9-460A-98A3-33DCE6EB76A4}"/>
                  </a:ext>
                </a:extLst>
              </p:cNvPr>
              <p:cNvGraphicFramePr>
                <a:graphicFrameLocks noGrp="1"/>
              </p:cNvGraphicFramePr>
              <p:nvPr>
                <p:extLst>
                  <p:ext uri="{D42A27DB-BD31-4B8C-83A1-F6EECF244321}">
                    <p14:modId xmlns:p14="http://schemas.microsoft.com/office/powerpoint/2010/main" val="3807076335"/>
                  </p:ext>
                </p:extLst>
              </p:nvPr>
            </p:nvGraphicFramePr>
            <p:xfrm>
              <a:off x="2692905" y="3544637"/>
              <a:ext cx="3570509" cy="1313214"/>
            </p:xfrm>
            <a:graphic>
              <a:graphicData uri="http://schemas.openxmlformats.org/drawingml/2006/table">
                <a:tbl>
                  <a:tblPr firstRow="1" bandRow="1">
                    <a:tableStyleId>{5C22544A-7EE6-4342-B048-85BDC9FD1C3A}</a:tableStyleId>
                  </a:tblPr>
                  <a:tblGrid>
                    <a:gridCol w="633091">
                      <a:extLst>
                        <a:ext uri="{9D8B030D-6E8A-4147-A177-3AD203B41FA5}">
                          <a16:colId xmlns:a16="http://schemas.microsoft.com/office/drawing/2014/main" val="3092510940"/>
                        </a:ext>
                      </a:extLst>
                    </a:gridCol>
                    <a:gridCol w="1471164">
                      <a:extLst>
                        <a:ext uri="{9D8B030D-6E8A-4147-A177-3AD203B41FA5}">
                          <a16:colId xmlns:a16="http://schemas.microsoft.com/office/drawing/2014/main" val="3609821353"/>
                        </a:ext>
                      </a:extLst>
                    </a:gridCol>
                    <a:gridCol w="1466254">
                      <a:extLst>
                        <a:ext uri="{9D8B030D-6E8A-4147-A177-3AD203B41FA5}">
                          <a16:colId xmlns:a16="http://schemas.microsoft.com/office/drawing/2014/main" val="1482466747"/>
                        </a:ext>
                      </a:extLst>
                    </a:gridCol>
                  </a:tblGrid>
                  <a:tr h="437738">
                    <a:tc>
                      <a:txBody>
                        <a:bodyPr/>
                        <a:lstStyle/>
                        <a:p>
                          <a:pPr algn="r"/>
                          <a:r>
                            <a:rPr lang="en-US" altLang="zh-CN" sz="900"/>
                            <a:t>Space</a:t>
                          </a:r>
                        </a:p>
                        <a:p>
                          <a:pPr algn="l"/>
                          <a:r>
                            <a:rPr lang="en-US" altLang="zh-CN" sz="900"/>
                            <a:t>Time</a:t>
                          </a:r>
                          <a:endParaRPr lang="zh-CN" altLang="en-US" sz="900"/>
                        </a:p>
                      </a:txBody>
                      <a:tcPr anchor="ctr">
                        <a:lnTlToBr w="12700" cap="flat" cmpd="sng" algn="ctr">
                          <a:solidFill>
                            <a:schemeClr val="tx1"/>
                          </a:solidFill>
                          <a:prstDash val="solid"/>
                          <a:round/>
                          <a:headEnd type="none" w="med" len="med"/>
                          <a:tailEnd type="none" w="med" len="med"/>
                        </a:lnTlToBr>
                      </a:tcPr>
                    </a:tc>
                    <a:tc>
                      <a:txBody>
                        <a:bodyPr/>
                        <a:lstStyle/>
                        <a:p>
                          <a:pPr algn="ctr"/>
                          <a:r>
                            <a:rPr lang="en-US" altLang="zh-CN" sz="1800"/>
                            <a:t>Station1</a:t>
                          </a:r>
                          <a:endParaRPr lang="zh-CN" altLang="en-US" sz="180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a:t>Station2</a:t>
                          </a:r>
                          <a:endParaRPr lang="zh-CN" altLang="en-US" sz="1800"/>
                        </a:p>
                      </a:txBody>
                      <a:tcPr anchor="ctr"/>
                    </a:tc>
                    <a:extLst>
                      <a:ext uri="{0D108BD9-81ED-4DB2-BD59-A6C34878D82A}">
                        <a16:rowId xmlns:a16="http://schemas.microsoft.com/office/drawing/2014/main" val="3168032704"/>
                      </a:ext>
                    </a:extLst>
                  </a:tr>
                  <a:tr h="437738">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𝒕</m:t>
                                    </m:r>
                                  </m:e>
                                  <m:sub>
                                    <m:r>
                                      <a:rPr lang="en-US" altLang="zh-CN" sz="1800" b="1" i="1" smtClean="0">
                                        <a:solidFill>
                                          <a:srgbClr val="115740"/>
                                        </a:solidFill>
                                        <a:latin typeface="Cambria Math" panose="02040503050406030204" pitchFamily="18" charset="0"/>
                                      </a:rPr>
                                      <m:t>𝟏</m:t>
                                    </m:r>
                                  </m:sub>
                                </m:sSub>
                              </m:oMath>
                            </m:oMathPara>
                          </a14:m>
                          <a:endParaRPr lang="zh-CN" altLang="en-US" sz="180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800" b="1" i="1" smtClean="0">
                                    <a:solidFill>
                                      <a:srgbClr val="115740"/>
                                    </a:solidFill>
                                    <a:latin typeface="Cambria Math" panose="02040503050406030204" pitchFamily="18" charset="0"/>
                                  </a:rPr>
                                  <m:t>𝑩</m:t>
                                </m:r>
                                <m:r>
                                  <a:rPr lang="en-US" altLang="zh-CN" sz="1800" b="1" i="1" smtClean="0">
                                    <a:solidFill>
                                      <a:srgbClr val="115740"/>
                                    </a:solidFill>
                                    <a:latin typeface="Cambria Math" panose="02040503050406030204" pitchFamily="18" charset="0"/>
                                  </a:rPr>
                                  <m:t>(</m:t>
                                </m:r>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𝒙</m:t>
                                    </m:r>
                                  </m:e>
                                  <m:sub>
                                    <m:r>
                                      <a:rPr lang="en-US" altLang="zh-CN" sz="1800" b="1" i="1" smtClean="0">
                                        <a:solidFill>
                                          <a:srgbClr val="115740"/>
                                        </a:solidFill>
                                        <a:latin typeface="Cambria Math" panose="02040503050406030204" pitchFamily="18" charset="0"/>
                                      </a:rPr>
                                      <m:t>𝟏</m:t>
                                    </m:r>
                                  </m:sub>
                                </m:sSub>
                                <m:r>
                                  <a:rPr lang="en-US" altLang="zh-CN" sz="1800" b="1" i="1" smtClean="0">
                                    <a:solidFill>
                                      <a:srgbClr val="115740"/>
                                    </a:solidFill>
                                    <a:latin typeface="Cambria Math" panose="02040503050406030204" pitchFamily="18" charset="0"/>
                                  </a:rPr>
                                  <m:t>,</m:t>
                                </m:r>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𝒚</m:t>
                                    </m:r>
                                  </m:e>
                                  <m:sub>
                                    <m:r>
                                      <a:rPr lang="en-US" altLang="zh-CN" sz="1800" b="1" i="1" smtClean="0">
                                        <a:solidFill>
                                          <a:srgbClr val="115740"/>
                                        </a:solidFill>
                                        <a:latin typeface="Cambria Math" panose="02040503050406030204" pitchFamily="18" charset="0"/>
                                      </a:rPr>
                                      <m:t>𝟏</m:t>
                                    </m:r>
                                  </m:sub>
                                </m:sSub>
                                <m:r>
                                  <a:rPr lang="en-US" altLang="zh-CN" sz="1800" b="1" i="1" smtClean="0">
                                    <a:solidFill>
                                      <a:srgbClr val="115740"/>
                                    </a:solidFill>
                                    <a:latin typeface="Cambria Math" panose="02040503050406030204" pitchFamily="18" charset="0"/>
                                  </a:rPr>
                                  <m:t>,</m:t>
                                </m:r>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𝒕</m:t>
                                    </m:r>
                                  </m:e>
                                  <m:sub>
                                    <m:r>
                                      <a:rPr lang="en-US" altLang="zh-CN" sz="1800" b="1" i="1" smtClean="0">
                                        <a:solidFill>
                                          <a:srgbClr val="115740"/>
                                        </a:solidFill>
                                        <a:latin typeface="Cambria Math" panose="02040503050406030204" pitchFamily="18" charset="0"/>
                                      </a:rPr>
                                      <m:t>𝟏</m:t>
                                    </m:r>
                                  </m:sub>
                                </m:sSub>
                                <m:r>
                                  <a:rPr lang="en-US" altLang="zh-CN" sz="1800" b="1" i="1" smtClean="0">
                                    <a:solidFill>
                                      <a:srgbClr val="115740"/>
                                    </a:solidFill>
                                    <a:latin typeface="Cambria Math" panose="02040503050406030204" pitchFamily="18" charset="0"/>
                                  </a:rPr>
                                  <m:t>)</m:t>
                                </m:r>
                              </m:oMath>
                            </m:oMathPara>
                          </a14:m>
                          <a:endParaRPr lang="zh-CN" altLang="en-US" sz="1800" b="1">
                            <a:solidFill>
                              <a:srgbClr val="115740"/>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800" b="1" i="1" smtClean="0">
                                    <a:solidFill>
                                      <a:srgbClr val="115740"/>
                                    </a:solidFill>
                                    <a:latin typeface="Cambria Math" panose="02040503050406030204" pitchFamily="18" charset="0"/>
                                  </a:rPr>
                                  <m:t>𝑩</m:t>
                                </m:r>
                                <m:r>
                                  <a:rPr lang="en-US" altLang="zh-CN" sz="1800" b="1" i="1" smtClean="0">
                                    <a:solidFill>
                                      <a:srgbClr val="115740"/>
                                    </a:solidFill>
                                    <a:latin typeface="Cambria Math" panose="02040503050406030204" pitchFamily="18" charset="0"/>
                                  </a:rPr>
                                  <m:t>(</m:t>
                                </m:r>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𝒙</m:t>
                                    </m:r>
                                  </m:e>
                                  <m:sub>
                                    <m:r>
                                      <a:rPr lang="en-US" altLang="zh-CN" sz="1800" b="1" i="1" smtClean="0">
                                        <a:solidFill>
                                          <a:srgbClr val="115740"/>
                                        </a:solidFill>
                                        <a:latin typeface="Cambria Math" panose="02040503050406030204" pitchFamily="18" charset="0"/>
                                      </a:rPr>
                                      <m:t>𝟐</m:t>
                                    </m:r>
                                  </m:sub>
                                </m:sSub>
                                <m:r>
                                  <a:rPr lang="en-US" altLang="zh-CN" sz="1800" b="1" i="1" smtClean="0">
                                    <a:solidFill>
                                      <a:srgbClr val="115740"/>
                                    </a:solidFill>
                                    <a:latin typeface="Cambria Math" panose="02040503050406030204" pitchFamily="18" charset="0"/>
                                  </a:rPr>
                                  <m:t>,</m:t>
                                </m:r>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𝒚</m:t>
                                    </m:r>
                                  </m:e>
                                  <m:sub>
                                    <m:r>
                                      <a:rPr lang="en-US" altLang="zh-CN" sz="1800" b="1" i="1" smtClean="0">
                                        <a:solidFill>
                                          <a:srgbClr val="115740"/>
                                        </a:solidFill>
                                        <a:latin typeface="Cambria Math" panose="02040503050406030204" pitchFamily="18" charset="0"/>
                                      </a:rPr>
                                      <m:t>𝟐</m:t>
                                    </m:r>
                                  </m:sub>
                                </m:sSub>
                                <m:r>
                                  <a:rPr lang="en-US" altLang="zh-CN" sz="1800" b="1" i="1" smtClean="0">
                                    <a:solidFill>
                                      <a:srgbClr val="115740"/>
                                    </a:solidFill>
                                    <a:latin typeface="Cambria Math" panose="02040503050406030204" pitchFamily="18" charset="0"/>
                                  </a:rPr>
                                  <m:t>,</m:t>
                                </m:r>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𝒕</m:t>
                                    </m:r>
                                  </m:e>
                                  <m:sub>
                                    <m:r>
                                      <a:rPr lang="en-US" altLang="zh-CN" sz="1800" b="1" i="1" smtClean="0">
                                        <a:solidFill>
                                          <a:srgbClr val="115740"/>
                                        </a:solidFill>
                                        <a:latin typeface="Cambria Math" panose="02040503050406030204" pitchFamily="18" charset="0"/>
                                      </a:rPr>
                                      <m:t>𝟏</m:t>
                                    </m:r>
                                  </m:sub>
                                </m:sSub>
                                <m:r>
                                  <a:rPr lang="en-US" altLang="zh-CN" sz="1800" b="1" i="1" smtClean="0">
                                    <a:solidFill>
                                      <a:srgbClr val="115740"/>
                                    </a:solidFill>
                                    <a:latin typeface="Cambria Math" panose="02040503050406030204" pitchFamily="18" charset="0"/>
                                  </a:rPr>
                                  <m:t>)</m:t>
                                </m:r>
                              </m:oMath>
                            </m:oMathPara>
                          </a14:m>
                          <a:endParaRPr lang="zh-CN" altLang="en-US" sz="1800" b="1">
                            <a:solidFill>
                              <a:srgbClr val="115740"/>
                            </a:solidFill>
                          </a:endParaRPr>
                        </a:p>
                      </a:txBody>
                      <a:tcPr anchor="ctr"/>
                    </a:tc>
                    <a:extLst>
                      <a:ext uri="{0D108BD9-81ED-4DB2-BD59-A6C34878D82A}">
                        <a16:rowId xmlns:a16="http://schemas.microsoft.com/office/drawing/2014/main" val="4102785312"/>
                      </a:ext>
                    </a:extLst>
                  </a:tr>
                  <a:tr h="437738">
                    <a:tc>
                      <a:txBody>
                        <a:bodyPr/>
                        <a:lstStyle/>
                        <a:p>
                          <a:pPr algn="ctr"/>
                          <a14:m>
                            <m:oMathPara xmlns:m="http://schemas.openxmlformats.org/officeDocument/2006/math">
                              <m:oMathParaPr>
                                <m:jc m:val="centerGroup"/>
                              </m:oMathParaPr>
                              <m:oMath xmlns:m="http://schemas.openxmlformats.org/officeDocument/2006/math">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𝒕</m:t>
                                    </m:r>
                                  </m:e>
                                  <m:sub>
                                    <m:r>
                                      <a:rPr lang="en-US" altLang="zh-CN" sz="1800" b="1" i="1" smtClean="0">
                                        <a:solidFill>
                                          <a:srgbClr val="115740"/>
                                        </a:solidFill>
                                        <a:latin typeface="Cambria Math" panose="02040503050406030204" pitchFamily="18" charset="0"/>
                                      </a:rPr>
                                      <m:t>𝟐</m:t>
                                    </m:r>
                                  </m:sub>
                                </m:sSub>
                              </m:oMath>
                            </m:oMathPara>
                          </a14:m>
                          <a:endParaRPr lang="zh-CN" altLang="en-US" sz="180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800" b="1" i="1" smtClean="0">
                                    <a:solidFill>
                                      <a:srgbClr val="115740"/>
                                    </a:solidFill>
                                    <a:latin typeface="Cambria Math" panose="02040503050406030204" pitchFamily="18" charset="0"/>
                                  </a:rPr>
                                  <m:t>𝑩</m:t>
                                </m:r>
                                <m:r>
                                  <a:rPr lang="en-US" altLang="zh-CN" sz="1800" b="1" i="1" smtClean="0">
                                    <a:solidFill>
                                      <a:srgbClr val="115740"/>
                                    </a:solidFill>
                                    <a:latin typeface="Cambria Math" panose="02040503050406030204" pitchFamily="18" charset="0"/>
                                  </a:rPr>
                                  <m:t>(</m:t>
                                </m:r>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𝒙</m:t>
                                    </m:r>
                                  </m:e>
                                  <m:sub>
                                    <m:r>
                                      <a:rPr lang="en-US" altLang="zh-CN" sz="1800" b="1" i="1" smtClean="0">
                                        <a:solidFill>
                                          <a:srgbClr val="115740"/>
                                        </a:solidFill>
                                        <a:latin typeface="Cambria Math" panose="02040503050406030204" pitchFamily="18" charset="0"/>
                                      </a:rPr>
                                      <m:t>𝟏</m:t>
                                    </m:r>
                                  </m:sub>
                                </m:sSub>
                                <m:r>
                                  <a:rPr lang="en-US" altLang="zh-CN" sz="1800" b="1" i="1" smtClean="0">
                                    <a:solidFill>
                                      <a:srgbClr val="115740"/>
                                    </a:solidFill>
                                    <a:latin typeface="Cambria Math" panose="02040503050406030204" pitchFamily="18" charset="0"/>
                                  </a:rPr>
                                  <m:t>,</m:t>
                                </m:r>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𝒚</m:t>
                                    </m:r>
                                  </m:e>
                                  <m:sub>
                                    <m:r>
                                      <a:rPr lang="en-US" altLang="zh-CN" sz="1800" b="1" i="1" smtClean="0">
                                        <a:solidFill>
                                          <a:srgbClr val="115740"/>
                                        </a:solidFill>
                                        <a:latin typeface="Cambria Math" panose="02040503050406030204" pitchFamily="18" charset="0"/>
                                      </a:rPr>
                                      <m:t>𝟏</m:t>
                                    </m:r>
                                  </m:sub>
                                </m:sSub>
                                <m:r>
                                  <a:rPr lang="en-US" altLang="zh-CN" sz="1800" b="1" i="1" smtClean="0">
                                    <a:solidFill>
                                      <a:srgbClr val="115740"/>
                                    </a:solidFill>
                                    <a:latin typeface="Cambria Math" panose="02040503050406030204" pitchFamily="18" charset="0"/>
                                  </a:rPr>
                                  <m:t>,</m:t>
                                </m:r>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𝒕</m:t>
                                    </m:r>
                                  </m:e>
                                  <m:sub>
                                    <m:r>
                                      <a:rPr lang="en-US" altLang="zh-CN" sz="1800" b="1" i="1" smtClean="0">
                                        <a:solidFill>
                                          <a:srgbClr val="115740"/>
                                        </a:solidFill>
                                        <a:latin typeface="Cambria Math" panose="02040503050406030204" pitchFamily="18" charset="0"/>
                                      </a:rPr>
                                      <m:t>𝟐</m:t>
                                    </m:r>
                                  </m:sub>
                                </m:sSub>
                                <m:r>
                                  <a:rPr lang="en-US" altLang="zh-CN" sz="1800" b="1" i="1" smtClean="0">
                                    <a:solidFill>
                                      <a:srgbClr val="115740"/>
                                    </a:solidFill>
                                    <a:latin typeface="Cambria Math" panose="02040503050406030204" pitchFamily="18" charset="0"/>
                                  </a:rPr>
                                  <m:t>)</m:t>
                                </m:r>
                              </m:oMath>
                            </m:oMathPara>
                          </a14:m>
                          <a:endParaRPr lang="zh-CN" altLang="en-US" sz="1800" b="1">
                            <a:solidFill>
                              <a:srgbClr val="115740"/>
                            </a:solidFill>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altLang="zh-CN" sz="1800" b="1" i="1" smtClean="0">
                                    <a:solidFill>
                                      <a:srgbClr val="115740"/>
                                    </a:solidFill>
                                    <a:latin typeface="Cambria Math" panose="02040503050406030204" pitchFamily="18" charset="0"/>
                                  </a:rPr>
                                  <m:t>𝑩</m:t>
                                </m:r>
                                <m:r>
                                  <a:rPr lang="en-US" altLang="zh-CN" sz="1800" b="1" i="1" smtClean="0">
                                    <a:solidFill>
                                      <a:srgbClr val="115740"/>
                                    </a:solidFill>
                                    <a:latin typeface="Cambria Math" panose="02040503050406030204" pitchFamily="18" charset="0"/>
                                  </a:rPr>
                                  <m:t>(</m:t>
                                </m:r>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𝒙</m:t>
                                    </m:r>
                                  </m:e>
                                  <m:sub>
                                    <m:r>
                                      <a:rPr lang="en-US" altLang="zh-CN" sz="1800" b="1" i="1" smtClean="0">
                                        <a:solidFill>
                                          <a:srgbClr val="115740"/>
                                        </a:solidFill>
                                        <a:latin typeface="Cambria Math" panose="02040503050406030204" pitchFamily="18" charset="0"/>
                                      </a:rPr>
                                      <m:t>𝟐</m:t>
                                    </m:r>
                                  </m:sub>
                                </m:sSub>
                                <m:r>
                                  <a:rPr lang="en-US" altLang="zh-CN" sz="1800" b="1" i="1" smtClean="0">
                                    <a:solidFill>
                                      <a:srgbClr val="115740"/>
                                    </a:solidFill>
                                    <a:latin typeface="Cambria Math" panose="02040503050406030204" pitchFamily="18" charset="0"/>
                                  </a:rPr>
                                  <m:t>,</m:t>
                                </m:r>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𝒚</m:t>
                                    </m:r>
                                  </m:e>
                                  <m:sub>
                                    <m:r>
                                      <a:rPr lang="en-US" altLang="zh-CN" sz="1800" b="1" i="1" smtClean="0">
                                        <a:solidFill>
                                          <a:srgbClr val="115740"/>
                                        </a:solidFill>
                                        <a:latin typeface="Cambria Math" panose="02040503050406030204" pitchFamily="18" charset="0"/>
                                      </a:rPr>
                                      <m:t>𝟐</m:t>
                                    </m:r>
                                  </m:sub>
                                </m:sSub>
                                <m:r>
                                  <a:rPr lang="en-US" altLang="zh-CN" sz="1800" b="1" i="1" smtClean="0">
                                    <a:solidFill>
                                      <a:srgbClr val="115740"/>
                                    </a:solidFill>
                                    <a:latin typeface="Cambria Math" panose="02040503050406030204" pitchFamily="18" charset="0"/>
                                  </a:rPr>
                                  <m:t>,</m:t>
                                </m:r>
                                <m:sSub>
                                  <m:sSubPr>
                                    <m:ctrlPr>
                                      <a:rPr lang="en-US" altLang="zh-CN" sz="1800" b="1" i="1" smtClean="0">
                                        <a:solidFill>
                                          <a:srgbClr val="115740"/>
                                        </a:solidFill>
                                        <a:latin typeface="Cambria Math" panose="02040503050406030204" pitchFamily="18" charset="0"/>
                                      </a:rPr>
                                    </m:ctrlPr>
                                  </m:sSubPr>
                                  <m:e>
                                    <m:r>
                                      <a:rPr lang="en-US" altLang="zh-CN" sz="1800" b="1" i="1" smtClean="0">
                                        <a:solidFill>
                                          <a:srgbClr val="115740"/>
                                        </a:solidFill>
                                        <a:latin typeface="Cambria Math" panose="02040503050406030204" pitchFamily="18" charset="0"/>
                                      </a:rPr>
                                      <m:t>𝒕</m:t>
                                    </m:r>
                                  </m:e>
                                  <m:sub>
                                    <m:r>
                                      <a:rPr lang="en-US" altLang="zh-CN" sz="1800" b="1" i="1" smtClean="0">
                                        <a:solidFill>
                                          <a:srgbClr val="115740"/>
                                        </a:solidFill>
                                        <a:latin typeface="Cambria Math" panose="02040503050406030204" pitchFamily="18" charset="0"/>
                                      </a:rPr>
                                      <m:t>𝟐</m:t>
                                    </m:r>
                                  </m:sub>
                                </m:sSub>
                                <m:r>
                                  <a:rPr lang="en-US" altLang="zh-CN" sz="1800" b="1" i="1" smtClean="0">
                                    <a:solidFill>
                                      <a:srgbClr val="115740"/>
                                    </a:solidFill>
                                    <a:latin typeface="Cambria Math" panose="02040503050406030204" pitchFamily="18" charset="0"/>
                                  </a:rPr>
                                  <m:t>)</m:t>
                                </m:r>
                              </m:oMath>
                            </m:oMathPara>
                          </a14:m>
                          <a:endParaRPr lang="zh-CN" altLang="en-US" sz="1800" b="1">
                            <a:solidFill>
                              <a:srgbClr val="115740"/>
                            </a:solidFill>
                          </a:endParaRPr>
                        </a:p>
                      </a:txBody>
                      <a:tcPr anchor="ctr"/>
                    </a:tc>
                    <a:extLst>
                      <a:ext uri="{0D108BD9-81ED-4DB2-BD59-A6C34878D82A}">
                        <a16:rowId xmlns:a16="http://schemas.microsoft.com/office/drawing/2014/main" val="3063717293"/>
                      </a:ext>
                    </a:extLst>
                  </a:tr>
                </a:tbl>
              </a:graphicData>
            </a:graphic>
          </p:graphicFrame>
        </mc:Choice>
        <mc:Fallback xmlns="">
          <p:graphicFrame>
            <p:nvGraphicFramePr>
              <p:cNvPr id="32" name="表格 31">
                <a:extLst>
                  <a:ext uri="{FF2B5EF4-FFF2-40B4-BE49-F238E27FC236}">
                    <a16:creationId xmlns:a16="http://schemas.microsoft.com/office/drawing/2014/main" id="{9008E38A-79F9-460A-98A3-33DCE6EB76A4}"/>
                  </a:ext>
                </a:extLst>
              </p:cNvPr>
              <p:cNvGraphicFramePr>
                <a:graphicFrameLocks noGrp="1"/>
              </p:cNvGraphicFramePr>
              <p:nvPr>
                <p:extLst>
                  <p:ext uri="{D42A27DB-BD31-4B8C-83A1-F6EECF244321}">
                    <p14:modId xmlns:p14="http://schemas.microsoft.com/office/powerpoint/2010/main" val="3807076335"/>
                  </p:ext>
                </p:extLst>
              </p:nvPr>
            </p:nvGraphicFramePr>
            <p:xfrm>
              <a:off x="2692905" y="3544637"/>
              <a:ext cx="3570509" cy="1313214"/>
            </p:xfrm>
            <a:graphic>
              <a:graphicData uri="http://schemas.openxmlformats.org/drawingml/2006/table">
                <a:tbl>
                  <a:tblPr firstRow="1" bandRow="1">
                    <a:tableStyleId>{5C22544A-7EE6-4342-B048-85BDC9FD1C3A}</a:tableStyleId>
                  </a:tblPr>
                  <a:tblGrid>
                    <a:gridCol w="633091">
                      <a:extLst>
                        <a:ext uri="{9D8B030D-6E8A-4147-A177-3AD203B41FA5}">
                          <a16:colId xmlns:a16="http://schemas.microsoft.com/office/drawing/2014/main" val="3092510940"/>
                        </a:ext>
                      </a:extLst>
                    </a:gridCol>
                    <a:gridCol w="1471164">
                      <a:extLst>
                        <a:ext uri="{9D8B030D-6E8A-4147-A177-3AD203B41FA5}">
                          <a16:colId xmlns:a16="http://schemas.microsoft.com/office/drawing/2014/main" val="3609821353"/>
                        </a:ext>
                      </a:extLst>
                    </a:gridCol>
                    <a:gridCol w="1466254">
                      <a:extLst>
                        <a:ext uri="{9D8B030D-6E8A-4147-A177-3AD203B41FA5}">
                          <a16:colId xmlns:a16="http://schemas.microsoft.com/office/drawing/2014/main" val="1482466747"/>
                        </a:ext>
                      </a:extLst>
                    </a:gridCol>
                  </a:tblGrid>
                  <a:tr h="437738">
                    <a:tc>
                      <a:txBody>
                        <a:bodyPr/>
                        <a:lstStyle/>
                        <a:p>
                          <a:pPr algn="r"/>
                          <a:r>
                            <a:rPr lang="en-US" altLang="zh-CN" sz="900"/>
                            <a:t>Space</a:t>
                          </a:r>
                        </a:p>
                        <a:p>
                          <a:pPr algn="l"/>
                          <a:r>
                            <a:rPr lang="en-US" altLang="zh-CN" sz="900"/>
                            <a:t>Time</a:t>
                          </a:r>
                          <a:endParaRPr lang="zh-CN" altLang="en-US" sz="900"/>
                        </a:p>
                      </a:txBody>
                      <a:tcPr anchor="ctr">
                        <a:lnTlToBr w="12700" cap="flat" cmpd="sng" algn="ctr">
                          <a:solidFill>
                            <a:schemeClr val="tx1"/>
                          </a:solidFill>
                          <a:prstDash val="solid"/>
                          <a:round/>
                          <a:headEnd type="none" w="med" len="med"/>
                          <a:tailEnd type="none" w="med" len="med"/>
                        </a:lnTlToBr>
                      </a:tcPr>
                    </a:tc>
                    <a:tc>
                      <a:txBody>
                        <a:bodyPr/>
                        <a:lstStyle/>
                        <a:p>
                          <a:pPr algn="ctr"/>
                          <a:r>
                            <a:rPr lang="en-US" altLang="zh-CN" sz="1800"/>
                            <a:t>Station1</a:t>
                          </a:r>
                          <a:endParaRPr lang="zh-CN" altLang="en-US" sz="1800"/>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800"/>
                            <a:t>Station2</a:t>
                          </a:r>
                          <a:endParaRPr lang="zh-CN" altLang="en-US" sz="1800"/>
                        </a:p>
                      </a:txBody>
                      <a:tcPr anchor="ctr"/>
                    </a:tc>
                    <a:extLst>
                      <a:ext uri="{0D108BD9-81ED-4DB2-BD59-A6C34878D82A}">
                        <a16:rowId xmlns:a16="http://schemas.microsoft.com/office/drawing/2014/main" val="3168032704"/>
                      </a:ext>
                    </a:extLst>
                  </a:tr>
                  <a:tr h="437738">
                    <a:tc>
                      <a:txBody>
                        <a:bodyPr/>
                        <a:lstStyle/>
                        <a:p>
                          <a:endParaRPr lang="zh-CN"/>
                        </a:p>
                      </a:txBody>
                      <a:tcPr anchor="ctr">
                        <a:blipFill>
                          <a:blip r:embed="rId3"/>
                          <a:stretch>
                            <a:fillRect l="-962" t="-101389" r="-468269" b="-102778"/>
                          </a:stretch>
                        </a:blipFill>
                      </a:tcPr>
                    </a:tc>
                    <a:tc>
                      <a:txBody>
                        <a:bodyPr/>
                        <a:lstStyle/>
                        <a:p>
                          <a:endParaRPr lang="zh-CN"/>
                        </a:p>
                      </a:txBody>
                      <a:tcPr anchor="ctr">
                        <a:blipFill>
                          <a:blip r:embed="rId3"/>
                          <a:stretch>
                            <a:fillRect l="-43388" t="-101389" r="-101240" b="-102778"/>
                          </a:stretch>
                        </a:blipFill>
                      </a:tcPr>
                    </a:tc>
                    <a:tc>
                      <a:txBody>
                        <a:bodyPr/>
                        <a:lstStyle/>
                        <a:p>
                          <a:endParaRPr lang="zh-CN"/>
                        </a:p>
                      </a:txBody>
                      <a:tcPr anchor="ctr">
                        <a:blipFill>
                          <a:blip r:embed="rId3"/>
                          <a:stretch>
                            <a:fillRect l="-143983" t="-101389" r="-1660" b="-102778"/>
                          </a:stretch>
                        </a:blipFill>
                      </a:tcPr>
                    </a:tc>
                    <a:extLst>
                      <a:ext uri="{0D108BD9-81ED-4DB2-BD59-A6C34878D82A}">
                        <a16:rowId xmlns:a16="http://schemas.microsoft.com/office/drawing/2014/main" val="4102785312"/>
                      </a:ext>
                    </a:extLst>
                  </a:tr>
                  <a:tr h="437738">
                    <a:tc>
                      <a:txBody>
                        <a:bodyPr/>
                        <a:lstStyle/>
                        <a:p>
                          <a:endParaRPr lang="zh-CN"/>
                        </a:p>
                      </a:txBody>
                      <a:tcPr anchor="ctr">
                        <a:blipFill>
                          <a:blip r:embed="rId3"/>
                          <a:stretch>
                            <a:fillRect l="-962" t="-201389" r="-468269" b="-2778"/>
                          </a:stretch>
                        </a:blipFill>
                      </a:tcPr>
                    </a:tc>
                    <a:tc>
                      <a:txBody>
                        <a:bodyPr/>
                        <a:lstStyle/>
                        <a:p>
                          <a:endParaRPr lang="zh-CN"/>
                        </a:p>
                      </a:txBody>
                      <a:tcPr anchor="ctr">
                        <a:blipFill>
                          <a:blip r:embed="rId3"/>
                          <a:stretch>
                            <a:fillRect l="-43388" t="-201389" r="-101240" b="-2778"/>
                          </a:stretch>
                        </a:blipFill>
                      </a:tcPr>
                    </a:tc>
                    <a:tc>
                      <a:txBody>
                        <a:bodyPr/>
                        <a:lstStyle/>
                        <a:p>
                          <a:endParaRPr lang="zh-CN"/>
                        </a:p>
                      </a:txBody>
                      <a:tcPr anchor="ctr">
                        <a:blipFill>
                          <a:blip r:embed="rId3"/>
                          <a:stretch>
                            <a:fillRect l="-143983" t="-201389" r="-1660" b="-2778"/>
                          </a:stretch>
                        </a:blipFill>
                      </a:tcPr>
                    </a:tc>
                    <a:extLst>
                      <a:ext uri="{0D108BD9-81ED-4DB2-BD59-A6C34878D82A}">
                        <a16:rowId xmlns:a16="http://schemas.microsoft.com/office/drawing/2014/main" val="3063717293"/>
                      </a:ext>
                    </a:extLst>
                  </a:tr>
                </a:tbl>
              </a:graphicData>
            </a:graphic>
          </p:graphicFrame>
        </mc:Fallback>
      </mc:AlternateContent>
      <p:grpSp>
        <p:nvGrpSpPr>
          <p:cNvPr id="33" name="组合 32">
            <a:extLst>
              <a:ext uri="{FF2B5EF4-FFF2-40B4-BE49-F238E27FC236}">
                <a16:creationId xmlns:a16="http://schemas.microsoft.com/office/drawing/2014/main" id="{AFD3E7E6-FE91-460E-8A15-1EA6C5FBBA00}"/>
              </a:ext>
            </a:extLst>
          </p:cNvPr>
          <p:cNvGrpSpPr/>
          <p:nvPr/>
        </p:nvGrpSpPr>
        <p:grpSpPr>
          <a:xfrm>
            <a:off x="168339" y="2051688"/>
            <a:ext cx="2332484" cy="3889355"/>
            <a:chOff x="328200" y="3486593"/>
            <a:chExt cx="2939047" cy="4198520"/>
          </a:xfrm>
        </p:grpSpPr>
        <p:sp>
          <p:nvSpPr>
            <p:cNvPr id="34" name="文本框 33">
              <a:extLst>
                <a:ext uri="{FF2B5EF4-FFF2-40B4-BE49-F238E27FC236}">
                  <a16:creationId xmlns:a16="http://schemas.microsoft.com/office/drawing/2014/main" id="{7A5341BD-839A-4929-99DC-4F368A9A859C}"/>
                </a:ext>
              </a:extLst>
            </p:cNvPr>
            <p:cNvSpPr txBox="1"/>
            <p:nvPr/>
          </p:nvSpPr>
          <p:spPr>
            <a:xfrm>
              <a:off x="2992020" y="4864937"/>
              <a:ext cx="275227" cy="243413"/>
            </a:xfrm>
            <a:prstGeom prst="rect">
              <a:avLst/>
            </a:prstGeom>
            <a:noFill/>
          </p:spPr>
          <p:txBody>
            <a:bodyPr wrap="square" rtlCol="0">
              <a:spAutoFit/>
            </a:bodyPr>
            <a:lstStyle/>
            <a:p>
              <a:r>
                <a:rPr lang="en-US" altLang="zh-CN" sz="1400" b="1">
                  <a:solidFill>
                    <a:srgbClr val="115740"/>
                  </a:solidFill>
                </a:rPr>
                <a:t>x</a:t>
              </a:r>
              <a:endParaRPr lang="zh-CN" altLang="en-US" sz="1400" b="1">
                <a:solidFill>
                  <a:srgbClr val="115740"/>
                </a:solidFill>
              </a:endParaRPr>
            </a:p>
          </p:txBody>
        </p:sp>
        <p:grpSp>
          <p:nvGrpSpPr>
            <p:cNvPr id="35" name="组合 34">
              <a:extLst>
                <a:ext uri="{FF2B5EF4-FFF2-40B4-BE49-F238E27FC236}">
                  <a16:creationId xmlns:a16="http://schemas.microsoft.com/office/drawing/2014/main" id="{11664C35-D8E2-406F-A91E-E780397A34FF}"/>
                </a:ext>
              </a:extLst>
            </p:cNvPr>
            <p:cNvGrpSpPr/>
            <p:nvPr/>
          </p:nvGrpSpPr>
          <p:grpSpPr>
            <a:xfrm>
              <a:off x="328200" y="3486593"/>
              <a:ext cx="2880000" cy="4198520"/>
              <a:chOff x="328200" y="3486593"/>
              <a:chExt cx="2880000" cy="4198520"/>
            </a:xfrm>
          </p:grpSpPr>
          <p:pic>
            <p:nvPicPr>
              <p:cNvPr id="36" name="图形 35">
                <a:extLst>
                  <a:ext uri="{FF2B5EF4-FFF2-40B4-BE49-F238E27FC236}">
                    <a16:creationId xmlns:a16="http://schemas.microsoft.com/office/drawing/2014/main" id="{66F07332-B926-41D4-9D2E-D59D5CE8D6D2}"/>
                  </a:ext>
                </a:extLst>
              </p:cNvPr>
              <p:cNvPicPr>
                <a:picLocks noChangeAspect="1"/>
              </p:cNvPicPr>
              <p:nvPr/>
            </p:nvPicPr>
            <p:blipFill>
              <a:blip r:embed="rId4">
                <a:lum bright="-20000" contrast="30000"/>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8200" y="4805113"/>
                <a:ext cx="2880000" cy="2880000"/>
              </a:xfrm>
              <a:prstGeom prst="rect">
                <a:avLst/>
              </a:prstGeom>
              <a:scene3d>
                <a:camera prst="isometricOffAxis2Top">
                  <a:rot lat="17760000" lon="3000000" rev="18780000"/>
                </a:camera>
                <a:lightRig rig="twoPt" dir="t">
                  <a:rot lat="0" lon="0" rev="4800000"/>
                </a:lightRig>
              </a:scene3d>
              <a:sp3d/>
            </p:spPr>
          </p:pic>
          <p:pic>
            <p:nvPicPr>
              <p:cNvPr id="37" name="图形 36">
                <a:extLst>
                  <a:ext uri="{FF2B5EF4-FFF2-40B4-BE49-F238E27FC236}">
                    <a16:creationId xmlns:a16="http://schemas.microsoft.com/office/drawing/2014/main" id="{EFA92698-698A-44FC-B3A3-2EFE36EB24B0}"/>
                  </a:ext>
                </a:extLst>
              </p:cNvPr>
              <p:cNvPicPr>
                <a:picLocks noChangeAspect="1"/>
              </p:cNvPicPr>
              <p:nvPr/>
            </p:nvPicPr>
            <p:blipFill>
              <a:blip r:embed="rId6">
                <a:lum bright="-20000" contrast="30000"/>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28200" y="3486593"/>
                <a:ext cx="2880000" cy="2880000"/>
              </a:xfrm>
              <a:prstGeom prst="rect">
                <a:avLst/>
              </a:prstGeom>
              <a:scene3d>
                <a:camera prst="isometricOffAxis2Top">
                  <a:rot lat="17760000" lon="3000000" rev="18780000"/>
                </a:camera>
                <a:lightRig rig="twoPt" dir="t">
                  <a:rot lat="0" lon="0" rev="4800000"/>
                </a:lightRig>
              </a:scene3d>
              <a:sp3d/>
            </p:spPr>
          </p:pic>
          <p:cxnSp>
            <p:nvCxnSpPr>
              <p:cNvPr id="38" name="直接箭头连接符 37">
                <a:extLst>
                  <a:ext uri="{FF2B5EF4-FFF2-40B4-BE49-F238E27FC236}">
                    <a16:creationId xmlns:a16="http://schemas.microsoft.com/office/drawing/2014/main" id="{D85BC99D-D753-405E-BE08-AC1A73862A26}"/>
                  </a:ext>
                </a:extLst>
              </p:cNvPr>
              <p:cNvCxnSpPr>
                <a:cxnSpLocks/>
              </p:cNvCxnSpPr>
              <p:nvPr/>
            </p:nvCxnSpPr>
            <p:spPr>
              <a:xfrm flipV="1">
                <a:off x="1799098" y="4926594"/>
                <a:ext cx="1351594" cy="1"/>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a:extLst>
                  <a:ext uri="{FF2B5EF4-FFF2-40B4-BE49-F238E27FC236}">
                    <a16:creationId xmlns:a16="http://schemas.microsoft.com/office/drawing/2014/main" id="{12756323-43F8-4EDA-BAC0-42603918EBA6}"/>
                  </a:ext>
                </a:extLst>
              </p:cNvPr>
              <p:cNvCxnSpPr>
                <a:cxnSpLocks/>
              </p:cNvCxnSpPr>
              <p:nvPr/>
            </p:nvCxnSpPr>
            <p:spPr>
              <a:xfrm flipV="1">
                <a:off x="1799098" y="4423304"/>
                <a:ext cx="532298" cy="503289"/>
              </a:xfrm>
              <a:prstGeom prst="straightConnector1">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pic>
            <p:nvPicPr>
              <p:cNvPr id="40" name="图形 39">
                <a:extLst>
                  <a:ext uri="{FF2B5EF4-FFF2-40B4-BE49-F238E27FC236}">
                    <a16:creationId xmlns:a16="http://schemas.microsoft.com/office/drawing/2014/main" id="{F3295812-73EF-43D0-A518-6F1CD0722611}"/>
                  </a:ext>
                </a:extLst>
              </p:cNvPr>
              <p:cNvPicPr>
                <a:picLocks noChangeAspect="1"/>
              </p:cNvPicPr>
              <p:nvPr/>
            </p:nvPicPr>
            <p:blipFill>
              <a:blip r:embed="rId8">
                <a:lum bright="-20000" contrast="30000"/>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28200" y="4145853"/>
                <a:ext cx="2880000" cy="2880000"/>
              </a:xfrm>
              <a:prstGeom prst="rect">
                <a:avLst/>
              </a:prstGeom>
              <a:scene3d>
                <a:camera prst="isometricOffAxis2Top">
                  <a:rot lat="17760000" lon="3000000" rev="18780000"/>
                </a:camera>
                <a:lightRig rig="twoPt" dir="t">
                  <a:rot lat="0" lon="0" rev="4800000"/>
                </a:lightRig>
              </a:scene3d>
              <a:sp3d/>
            </p:spPr>
          </p:pic>
          <p:cxnSp>
            <p:nvCxnSpPr>
              <p:cNvPr id="41" name="直接箭头连接符 40">
                <a:extLst>
                  <a:ext uri="{FF2B5EF4-FFF2-40B4-BE49-F238E27FC236}">
                    <a16:creationId xmlns:a16="http://schemas.microsoft.com/office/drawing/2014/main" id="{D1A4CB7D-845D-44AD-A3D7-6F55B8C0985A}"/>
                  </a:ext>
                </a:extLst>
              </p:cNvPr>
              <p:cNvCxnSpPr>
                <a:cxnSpLocks/>
              </p:cNvCxnSpPr>
              <p:nvPr/>
            </p:nvCxnSpPr>
            <p:spPr>
              <a:xfrm>
                <a:off x="1799098" y="4926593"/>
                <a:ext cx="0" cy="1866859"/>
              </a:xfrm>
              <a:prstGeom prst="straightConnector1">
                <a:avLst/>
              </a:prstGeom>
              <a:ln w="28575">
                <a:solidFill>
                  <a:srgbClr val="0070C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5A1BD51B-49EC-4483-92A5-2AFAD89BBC2E}"/>
                  </a:ext>
                </a:extLst>
              </p:cNvPr>
              <p:cNvSpPr txBox="1"/>
              <p:nvPr/>
            </p:nvSpPr>
            <p:spPr>
              <a:xfrm>
                <a:off x="2280611" y="4295551"/>
                <a:ext cx="275227" cy="243413"/>
              </a:xfrm>
              <a:prstGeom prst="rect">
                <a:avLst/>
              </a:prstGeom>
              <a:noFill/>
            </p:spPr>
            <p:txBody>
              <a:bodyPr wrap="square" rtlCol="0">
                <a:spAutoFit/>
              </a:bodyPr>
              <a:lstStyle/>
              <a:p>
                <a:r>
                  <a:rPr lang="en-US" altLang="zh-CN" sz="1400" b="1">
                    <a:solidFill>
                      <a:srgbClr val="115740"/>
                    </a:solidFill>
                  </a:rPr>
                  <a:t>y</a:t>
                </a:r>
                <a:endParaRPr lang="zh-CN" altLang="en-US" sz="1400" b="1">
                  <a:solidFill>
                    <a:srgbClr val="115740"/>
                  </a:solidFill>
                </a:endParaRPr>
              </a:p>
            </p:txBody>
          </p:sp>
          <p:sp>
            <p:nvSpPr>
              <p:cNvPr id="43" name="文本框 42">
                <a:extLst>
                  <a:ext uri="{FF2B5EF4-FFF2-40B4-BE49-F238E27FC236}">
                    <a16:creationId xmlns:a16="http://schemas.microsoft.com/office/drawing/2014/main" id="{FE50A94A-77B6-4143-A957-B395BA429289}"/>
                  </a:ext>
                </a:extLst>
              </p:cNvPr>
              <p:cNvSpPr txBox="1"/>
              <p:nvPr/>
            </p:nvSpPr>
            <p:spPr>
              <a:xfrm>
                <a:off x="1832367" y="6517228"/>
                <a:ext cx="275227" cy="243413"/>
              </a:xfrm>
              <a:prstGeom prst="rect">
                <a:avLst/>
              </a:prstGeom>
              <a:noFill/>
            </p:spPr>
            <p:txBody>
              <a:bodyPr wrap="square" rtlCol="0">
                <a:spAutoFit/>
              </a:bodyPr>
              <a:lstStyle/>
              <a:p>
                <a:r>
                  <a:rPr lang="en-US" altLang="zh-CN" sz="1400" b="1">
                    <a:solidFill>
                      <a:srgbClr val="115740"/>
                    </a:solidFill>
                  </a:rPr>
                  <a:t>t</a:t>
                </a:r>
                <a:endParaRPr lang="zh-CN" altLang="en-US" sz="1400" b="1">
                  <a:solidFill>
                    <a:srgbClr val="115740"/>
                  </a:solidFill>
                </a:endParaRPr>
              </a:p>
            </p:txBody>
          </p:sp>
          <p:sp>
            <p:nvSpPr>
              <p:cNvPr id="44" name="任意多边形: 形状 43">
                <a:extLst>
                  <a:ext uri="{FF2B5EF4-FFF2-40B4-BE49-F238E27FC236}">
                    <a16:creationId xmlns:a16="http://schemas.microsoft.com/office/drawing/2014/main" id="{89A6F92B-ED29-48B4-A50B-76C42D25F963}"/>
                  </a:ext>
                </a:extLst>
              </p:cNvPr>
              <p:cNvSpPr/>
              <p:nvPr/>
            </p:nvSpPr>
            <p:spPr>
              <a:xfrm>
                <a:off x="837064" y="4803713"/>
                <a:ext cx="217469" cy="210205"/>
              </a:xfrm>
              <a:custGeom>
                <a:avLst/>
                <a:gdLst>
                  <a:gd name="connsiteX0" fmla="*/ 0 w 348840"/>
                  <a:gd name="connsiteY0" fmla="*/ 209007 h 339434"/>
                  <a:gd name="connsiteX1" fmla="*/ 65314 w 348840"/>
                  <a:gd name="connsiteY1" fmla="*/ 330927 h 339434"/>
                  <a:gd name="connsiteX2" fmla="*/ 165463 w 348840"/>
                  <a:gd name="connsiteY2" fmla="*/ 1 h 339434"/>
                  <a:gd name="connsiteX3" fmla="*/ 274320 w 348840"/>
                  <a:gd name="connsiteY3" fmla="*/ 326573 h 339434"/>
                  <a:gd name="connsiteX4" fmla="*/ 339634 w 348840"/>
                  <a:gd name="connsiteY4" fmla="*/ 204653 h 339434"/>
                  <a:gd name="connsiteX5" fmla="*/ 348343 w 348840"/>
                  <a:gd name="connsiteY5" fmla="*/ 191590 h 339434"/>
                  <a:gd name="connsiteX6" fmla="*/ 348343 w 348840"/>
                  <a:gd name="connsiteY6" fmla="*/ 191590 h 339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840" h="339434">
                    <a:moveTo>
                      <a:pt x="0" y="209007"/>
                    </a:moveTo>
                    <a:cubicBezTo>
                      <a:pt x="18868" y="287384"/>
                      <a:pt x="37737" y="365761"/>
                      <a:pt x="65314" y="330927"/>
                    </a:cubicBezTo>
                    <a:cubicBezTo>
                      <a:pt x="92891" y="296093"/>
                      <a:pt x="130629" y="727"/>
                      <a:pt x="165463" y="1"/>
                    </a:cubicBezTo>
                    <a:cubicBezTo>
                      <a:pt x="200297" y="-725"/>
                      <a:pt x="245292" y="292464"/>
                      <a:pt x="274320" y="326573"/>
                    </a:cubicBezTo>
                    <a:cubicBezTo>
                      <a:pt x="303349" y="360682"/>
                      <a:pt x="327297" y="227150"/>
                      <a:pt x="339634" y="204653"/>
                    </a:cubicBezTo>
                    <a:cubicBezTo>
                      <a:pt x="351971" y="182156"/>
                      <a:pt x="348343" y="191590"/>
                      <a:pt x="348343" y="191590"/>
                    </a:cubicBezTo>
                    <a:lnTo>
                      <a:pt x="348343" y="191590"/>
                    </a:lnTo>
                  </a:path>
                </a:pathLst>
              </a:custGeom>
              <a:noFill/>
              <a:ln w="28575">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5" name="任意多边形: 形状 44">
                <a:extLst>
                  <a:ext uri="{FF2B5EF4-FFF2-40B4-BE49-F238E27FC236}">
                    <a16:creationId xmlns:a16="http://schemas.microsoft.com/office/drawing/2014/main" id="{ECC83CD6-ACAA-4D4C-B408-36288DCE2F29}"/>
                  </a:ext>
                </a:extLst>
              </p:cNvPr>
              <p:cNvSpPr/>
              <p:nvPr/>
            </p:nvSpPr>
            <p:spPr>
              <a:xfrm>
                <a:off x="1338844" y="5439227"/>
                <a:ext cx="217469" cy="210205"/>
              </a:xfrm>
              <a:custGeom>
                <a:avLst/>
                <a:gdLst>
                  <a:gd name="connsiteX0" fmla="*/ 0 w 348840"/>
                  <a:gd name="connsiteY0" fmla="*/ 209007 h 339434"/>
                  <a:gd name="connsiteX1" fmla="*/ 65314 w 348840"/>
                  <a:gd name="connsiteY1" fmla="*/ 330927 h 339434"/>
                  <a:gd name="connsiteX2" fmla="*/ 165463 w 348840"/>
                  <a:gd name="connsiteY2" fmla="*/ 1 h 339434"/>
                  <a:gd name="connsiteX3" fmla="*/ 274320 w 348840"/>
                  <a:gd name="connsiteY3" fmla="*/ 326573 h 339434"/>
                  <a:gd name="connsiteX4" fmla="*/ 339634 w 348840"/>
                  <a:gd name="connsiteY4" fmla="*/ 204653 h 339434"/>
                  <a:gd name="connsiteX5" fmla="*/ 348343 w 348840"/>
                  <a:gd name="connsiteY5" fmla="*/ 191590 h 339434"/>
                  <a:gd name="connsiteX6" fmla="*/ 348343 w 348840"/>
                  <a:gd name="connsiteY6" fmla="*/ 191590 h 339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840" h="339434">
                    <a:moveTo>
                      <a:pt x="0" y="209007"/>
                    </a:moveTo>
                    <a:cubicBezTo>
                      <a:pt x="18868" y="287384"/>
                      <a:pt x="37737" y="365761"/>
                      <a:pt x="65314" y="330927"/>
                    </a:cubicBezTo>
                    <a:cubicBezTo>
                      <a:pt x="92891" y="296093"/>
                      <a:pt x="130629" y="727"/>
                      <a:pt x="165463" y="1"/>
                    </a:cubicBezTo>
                    <a:cubicBezTo>
                      <a:pt x="200297" y="-725"/>
                      <a:pt x="245292" y="292464"/>
                      <a:pt x="274320" y="326573"/>
                    </a:cubicBezTo>
                    <a:cubicBezTo>
                      <a:pt x="303349" y="360682"/>
                      <a:pt x="327297" y="227150"/>
                      <a:pt x="339634" y="204653"/>
                    </a:cubicBezTo>
                    <a:cubicBezTo>
                      <a:pt x="351971" y="182156"/>
                      <a:pt x="348343" y="191590"/>
                      <a:pt x="348343" y="191590"/>
                    </a:cubicBezTo>
                    <a:lnTo>
                      <a:pt x="348343" y="191590"/>
                    </a:lnTo>
                  </a:path>
                </a:pathLst>
              </a:custGeom>
              <a:noFill/>
              <a:ln w="28575">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6" name="任意多边形: 形状 45">
                <a:extLst>
                  <a:ext uri="{FF2B5EF4-FFF2-40B4-BE49-F238E27FC236}">
                    <a16:creationId xmlns:a16="http://schemas.microsoft.com/office/drawing/2014/main" id="{F0FD2190-3A61-4B0D-A63D-6AAE2BA61BAF}"/>
                  </a:ext>
                </a:extLst>
              </p:cNvPr>
              <p:cNvSpPr/>
              <p:nvPr/>
            </p:nvSpPr>
            <p:spPr>
              <a:xfrm>
                <a:off x="2021599" y="6119528"/>
                <a:ext cx="217469" cy="210205"/>
              </a:xfrm>
              <a:custGeom>
                <a:avLst/>
                <a:gdLst>
                  <a:gd name="connsiteX0" fmla="*/ 0 w 348840"/>
                  <a:gd name="connsiteY0" fmla="*/ 209007 h 339434"/>
                  <a:gd name="connsiteX1" fmla="*/ 65314 w 348840"/>
                  <a:gd name="connsiteY1" fmla="*/ 330927 h 339434"/>
                  <a:gd name="connsiteX2" fmla="*/ 165463 w 348840"/>
                  <a:gd name="connsiteY2" fmla="*/ 1 h 339434"/>
                  <a:gd name="connsiteX3" fmla="*/ 274320 w 348840"/>
                  <a:gd name="connsiteY3" fmla="*/ 326573 h 339434"/>
                  <a:gd name="connsiteX4" fmla="*/ 339634 w 348840"/>
                  <a:gd name="connsiteY4" fmla="*/ 204653 h 339434"/>
                  <a:gd name="connsiteX5" fmla="*/ 348343 w 348840"/>
                  <a:gd name="connsiteY5" fmla="*/ 191590 h 339434"/>
                  <a:gd name="connsiteX6" fmla="*/ 348343 w 348840"/>
                  <a:gd name="connsiteY6" fmla="*/ 191590 h 339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8840" h="339434">
                    <a:moveTo>
                      <a:pt x="0" y="209007"/>
                    </a:moveTo>
                    <a:cubicBezTo>
                      <a:pt x="18868" y="287384"/>
                      <a:pt x="37737" y="365761"/>
                      <a:pt x="65314" y="330927"/>
                    </a:cubicBezTo>
                    <a:cubicBezTo>
                      <a:pt x="92891" y="296093"/>
                      <a:pt x="130629" y="727"/>
                      <a:pt x="165463" y="1"/>
                    </a:cubicBezTo>
                    <a:cubicBezTo>
                      <a:pt x="200297" y="-725"/>
                      <a:pt x="245292" y="292464"/>
                      <a:pt x="274320" y="326573"/>
                    </a:cubicBezTo>
                    <a:cubicBezTo>
                      <a:pt x="303349" y="360682"/>
                      <a:pt x="327297" y="227150"/>
                      <a:pt x="339634" y="204653"/>
                    </a:cubicBezTo>
                    <a:cubicBezTo>
                      <a:pt x="351971" y="182156"/>
                      <a:pt x="348343" y="191590"/>
                      <a:pt x="348343" y="191590"/>
                    </a:cubicBezTo>
                    <a:lnTo>
                      <a:pt x="348343" y="191590"/>
                    </a:lnTo>
                  </a:path>
                </a:pathLst>
              </a:custGeom>
              <a:noFill/>
              <a:ln w="28575">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sp>
        <p:nvSpPr>
          <p:cNvPr id="47" name="文本框 46">
            <a:extLst>
              <a:ext uri="{FF2B5EF4-FFF2-40B4-BE49-F238E27FC236}">
                <a16:creationId xmlns:a16="http://schemas.microsoft.com/office/drawing/2014/main" id="{B1EE576D-3CF2-4A42-BF2C-ADD6B81EDDB3}"/>
              </a:ext>
            </a:extLst>
          </p:cNvPr>
          <p:cNvSpPr txBox="1"/>
          <p:nvPr/>
        </p:nvSpPr>
        <p:spPr>
          <a:xfrm>
            <a:off x="2449633" y="2949170"/>
            <a:ext cx="4091388" cy="584775"/>
          </a:xfrm>
          <a:prstGeom prst="rect">
            <a:avLst/>
          </a:prstGeom>
          <a:noFill/>
        </p:spPr>
        <p:txBody>
          <a:bodyPr wrap="square" rtlCol="0">
            <a:spAutoFit/>
          </a:bodyPr>
          <a:lstStyle/>
          <a:p>
            <a:pPr algn="ctr"/>
            <a:r>
              <a:rPr lang="zh-CN" altLang="en-US" sz="1600" b="1">
                <a:solidFill>
                  <a:srgbClr val="E10800"/>
                </a:solidFill>
                <a:latin typeface="Arial" panose="020B0604020202020204" pitchFamily="34" charset="0"/>
                <a:cs typeface="Arial" panose="020B0604020202020204" pitchFamily="34" charset="0"/>
              </a:rPr>
              <a:t>对于不同时间和台站位置的信号</a:t>
            </a:r>
            <a:endParaRPr lang="en-US" altLang="zh-CN" sz="1600" b="1">
              <a:solidFill>
                <a:srgbClr val="E10800"/>
              </a:solidFill>
              <a:latin typeface="Arial" panose="020B0604020202020204" pitchFamily="34" charset="0"/>
              <a:cs typeface="Arial" panose="020B0604020202020204" pitchFamily="34" charset="0"/>
            </a:endParaRPr>
          </a:p>
          <a:p>
            <a:pPr algn="ctr"/>
            <a:r>
              <a:rPr lang="zh-CN" altLang="en-US" sz="1600" b="1">
                <a:solidFill>
                  <a:srgbClr val="E10800"/>
                </a:solidFill>
                <a:latin typeface="Arial" panose="020B0604020202020204" pitchFamily="34" charset="0"/>
                <a:cs typeface="Arial" panose="020B0604020202020204" pitchFamily="34" charset="0"/>
              </a:rPr>
              <a:t>应当采取完全一致的数学处理</a:t>
            </a:r>
            <a:endParaRPr lang="en-US" altLang="zh-CN" sz="1600" b="1">
              <a:solidFill>
                <a:srgbClr val="E10800"/>
              </a:solidFill>
              <a:latin typeface="Arial" panose="020B0604020202020204" pitchFamily="34" charset="0"/>
              <a:cs typeface="Arial" panose="020B0604020202020204" pitchFamily="34" charset="0"/>
            </a:endParaRPr>
          </a:p>
        </p:txBody>
      </p:sp>
      <p:pic>
        <p:nvPicPr>
          <p:cNvPr id="48" name="图片 47">
            <a:extLst>
              <a:ext uri="{FF2B5EF4-FFF2-40B4-BE49-F238E27FC236}">
                <a16:creationId xmlns:a16="http://schemas.microsoft.com/office/drawing/2014/main" id="{502DF5BB-A75C-4B3B-B6F9-8AB051ED3FB9}"/>
              </a:ext>
            </a:extLst>
          </p:cNvPr>
          <p:cNvPicPr>
            <a:picLocks noChangeAspect="1"/>
          </p:cNvPicPr>
          <p:nvPr/>
        </p:nvPicPr>
        <p:blipFill rotWithShape="1">
          <a:blip r:embed="rId10"/>
          <a:srcRect l="3413"/>
          <a:stretch/>
        </p:blipFill>
        <p:spPr>
          <a:xfrm flipH="1">
            <a:off x="6655654" y="4204603"/>
            <a:ext cx="2352664" cy="559888"/>
          </a:xfrm>
          <a:prstGeom prst="rect">
            <a:avLst/>
          </a:prstGeom>
        </p:spPr>
      </p:pic>
      <p:sp>
        <p:nvSpPr>
          <p:cNvPr id="49" name="文本框 48">
            <a:extLst>
              <a:ext uri="{FF2B5EF4-FFF2-40B4-BE49-F238E27FC236}">
                <a16:creationId xmlns:a16="http://schemas.microsoft.com/office/drawing/2014/main" id="{D0550D81-B933-47C8-A271-38A915C7CECF}"/>
              </a:ext>
            </a:extLst>
          </p:cNvPr>
          <p:cNvSpPr txBox="1"/>
          <p:nvPr/>
        </p:nvSpPr>
        <p:spPr>
          <a:xfrm>
            <a:off x="6224740" y="3574050"/>
            <a:ext cx="560077" cy="338554"/>
          </a:xfrm>
          <a:prstGeom prst="rect">
            <a:avLst/>
          </a:prstGeom>
          <a:noFill/>
        </p:spPr>
        <p:txBody>
          <a:bodyPr wrap="square" rtlCol="0">
            <a:spAutoFit/>
          </a:bodyPr>
          <a:lstStyle/>
          <a:p>
            <a:r>
              <a:rPr lang="en-US" altLang="zh-CN" sz="1600" b="1">
                <a:solidFill>
                  <a:srgbClr val="115740"/>
                </a:solidFill>
                <a:latin typeface="Arial" panose="020B0604020202020204" pitchFamily="34" charset="0"/>
                <a:cs typeface="Arial" panose="020B0604020202020204" pitchFamily="34" charset="0"/>
              </a:rPr>
              <a:t>St1</a:t>
            </a:r>
            <a:endParaRPr lang="zh-CN" altLang="en-US" sz="1600" b="1">
              <a:solidFill>
                <a:srgbClr val="115740"/>
              </a:solidFill>
              <a:latin typeface="Arial" panose="020B0604020202020204" pitchFamily="34" charset="0"/>
              <a:cs typeface="Arial" panose="020B0604020202020204" pitchFamily="34" charset="0"/>
            </a:endParaRPr>
          </a:p>
        </p:txBody>
      </p:sp>
      <p:sp>
        <p:nvSpPr>
          <p:cNvPr id="50" name="文本框 49">
            <a:extLst>
              <a:ext uri="{FF2B5EF4-FFF2-40B4-BE49-F238E27FC236}">
                <a16:creationId xmlns:a16="http://schemas.microsoft.com/office/drawing/2014/main" id="{D15FDD9C-87A8-4DD9-A5C0-E69DA6D85D8F}"/>
              </a:ext>
            </a:extLst>
          </p:cNvPr>
          <p:cNvSpPr txBox="1"/>
          <p:nvPr/>
        </p:nvSpPr>
        <p:spPr>
          <a:xfrm>
            <a:off x="6224740" y="4413136"/>
            <a:ext cx="560077" cy="338554"/>
          </a:xfrm>
          <a:prstGeom prst="rect">
            <a:avLst/>
          </a:prstGeom>
          <a:noFill/>
        </p:spPr>
        <p:txBody>
          <a:bodyPr wrap="square" rtlCol="0">
            <a:spAutoFit/>
          </a:bodyPr>
          <a:lstStyle/>
          <a:p>
            <a:r>
              <a:rPr lang="en-US" altLang="zh-CN" sz="1600" b="1">
                <a:solidFill>
                  <a:srgbClr val="115740"/>
                </a:solidFill>
                <a:latin typeface="Arial" panose="020B0604020202020204" pitchFamily="34" charset="0"/>
                <a:cs typeface="Arial" panose="020B0604020202020204" pitchFamily="34" charset="0"/>
              </a:rPr>
              <a:t>St2</a:t>
            </a:r>
            <a:endParaRPr lang="zh-CN" altLang="en-US" sz="1600" b="1">
              <a:solidFill>
                <a:srgbClr val="115740"/>
              </a:solidFill>
              <a:latin typeface="Arial" panose="020B0604020202020204" pitchFamily="34" charset="0"/>
              <a:cs typeface="Arial" panose="020B0604020202020204" pitchFamily="34" charset="0"/>
            </a:endParaRPr>
          </a:p>
        </p:txBody>
      </p:sp>
      <p:sp>
        <p:nvSpPr>
          <p:cNvPr id="51" name="文本框 50">
            <a:extLst>
              <a:ext uri="{FF2B5EF4-FFF2-40B4-BE49-F238E27FC236}">
                <a16:creationId xmlns:a16="http://schemas.microsoft.com/office/drawing/2014/main" id="{FBE260E7-F2E1-4F4D-8109-F57F943EB0FC}"/>
              </a:ext>
            </a:extLst>
          </p:cNvPr>
          <p:cNvSpPr txBox="1"/>
          <p:nvPr/>
        </p:nvSpPr>
        <p:spPr>
          <a:xfrm>
            <a:off x="6541021" y="3246772"/>
            <a:ext cx="2555743" cy="338554"/>
          </a:xfrm>
          <a:prstGeom prst="rect">
            <a:avLst/>
          </a:prstGeom>
          <a:noFill/>
        </p:spPr>
        <p:txBody>
          <a:bodyPr wrap="square" rtlCol="0">
            <a:spAutoFit/>
          </a:bodyPr>
          <a:lstStyle/>
          <a:p>
            <a:pPr algn="ctr"/>
            <a:r>
              <a:rPr lang="en-US" altLang="zh-CN" sz="1600" b="1">
                <a:solidFill>
                  <a:srgbClr val="115740"/>
                </a:solidFill>
                <a:latin typeface="Arial" panose="020B0604020202020204" pitchFamily="34" charset="0"/>
                <a:cs typeface="Arial" panose="020B0604020202020204" pitchFamily="34" charset="0"/>
              </a:rPr>
              <a:t>One-bit </a:t>
            </a:r>
            <a:r>
              <a:rPr lang="zh-CN" altLang="en-US" sz="1600" b="1">
                <a:solidFill>
                  <a:srgbClr val="115740"/>
                </a:solidFill>
                <a:latin typeface="Arial" panose="020B0604020202020204" pitchFamily="34" charset="0"/>
                <a:cs typeface="Arial" panose="020B0604020202020204" pitchFamily="34" charset="0"/>
              </a:rPr>
              <a:t>归一化</a:t>
            </a:r>
          </a:p>
        </p:txBody>
      </p:sp>
      <p:pic>
        <p:nvPicPr>
          <p:cNvPr id="53" name="图片 52">
            <a:extLst>
              <a:ext uri="{FF2B5EF4-FFF2-40B4-BE49-F238E27FC236}">
                <a16:creationId xmlns:a16="http://schemas.microsoft.com/office/drawing/2014/main" id="{C0E52F85-863F-486B-9DD1-BDED004AA4AD}"/>
              </a:ext>
            </a:extLst>
          </p:cNvPr>
          <p:cNvPicPr>
            <a:picLocks noChangeAspect="1"/>
          </p:cNvPicPr>
          <p:nvPr/>
        </p:nvPicPr>
        <p:blipFill rotWithShape="1">
          <a:blip r:embed="rId10"/>
          <a:srcRect l="3413"/>
          <a:stretch/>
        </p:blipFill>
        <p:spPr>
          <a:xfrm>
            <a:off x="6655654" y="3575238"/>
            <a:ext cx="2352664" cy="559888"/>
          </a:xfrm>
          <a:prstGeom prst="rect">
            <a:avLst/>
          </a:prstGeom>
        </p:spPr>
      </p:pic>
    </p:spTree>
    <p:extLst>
      <p:ext uri="{BB962C8B-B14F-4D97-AF65-F5344CB8AC3E}">
        <p14:creationId xmlns:p14="http://schemas.microsoft.com/office/powerpoint/2010/main" val="32266195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a:extLst>
              <a:ext uri="{FF2B5EF4-FFF2-40B4-BE49-F238E27FC236}">
                <a16:creationId xmlns:a16="http://schemas.microsoft.com/office/drawing/2014/main" id="{D4D98D03-581F-4F1C-98FD-517572EA81BA}"/>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116F71C2-1CAC-4C39-BE25-F793C0E9D851}"/>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21</a:t>
            </a:fld>
            <a:endParaRPr lang="en-US"/>
          </a:p>
        </p:txBody>
      </p:sp>
      <p:sp>
        <p:nvSpPr>
          <p:cNvPr id="5" name="TextBox 6">
            <a:extLst>
              <a:ext uri="{FF2B5EF4-FFF2-40B4-BE49-F238E27FC236}">
                <a16:creationId xmlns:a16="http://schemas.microsoft.com/office/drawing/2014/main" id="{2F202715-1407-4960-92AE-F9472888A4E0}"/>
              </a:ext>
            </a:extLst>
          </p:cNvPr>
          <p:cNvSpPr txBox="1"/>
          <p:nvPr/>
        </p:nvSpPr>
        <p:spPr>
          <a:xfrm>
            <a:off x="3722" y="5741"/>
            <a:ext cx="30442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理论与研究方法</a:t>
            </a:r>
            <a:endParaRPr lang="zh-CN" altLang="en-US" sz="3200" b="1" dirty="0">
              <a:solidFill>
                <a:schemeClr val="bg1"/>
              </a:solidFill>
              <a:cs typeface="Times New Roman" panose="02020603050405020304" pitchFamily="18" charset="0"/>
            </a:endParaRPr>
          </a:p>
        </p:txBody>
      </p:sp>
      <p:sp>
        <p:nvSpPr>
          <p:cNvPr id="47" name="文本框 46">
            <a:extLst>
              <a:ext uri="{FF2B5EF4-FFF2-40B4-BE49-F238E27FC236}">
                <a16:creationId xmlns:a16="http://schemas.microsoft.com/office/drawing/2014/main" id="{DF46B917-3819-423A-A0DC-E97A6E5F86BD}"/>
              </a:ext>
            </a:extLst>
          </p:cNvPr>
          <p:cNvSpPr txBox="1"/>
          <p:nvPr/>
        </p:nvSpPr>
        <p:spPr>
          <a:xfrm>
            <a:off x="1231181" y="4536397"/>
            <a:ext cx="6681637" cy="461665"/>
          </a:xfrm>
          <a:prstGeom prst="rect">
            <a:avLst/>
          </a:prstGeom>
          <a:noFill/>
        </p:spPr>
        <p:txBody>
          <a:bodyPr wrap="none" rtlCol="0">
            <a:spAutoFit/>
          </a:bodyPr>
          <a:lstStyle/>
          <a:p>
            <a:pPr algn="ctr"/>
            <a:r>
              <a:rPr lang="zh-CN" altLang="en-US" sz="2400" b="1">
                <a:solidFill>
                  <a:srgbClr val="E10800"/>
                </a:solidFill>
              </a:rPr>
              <a:t>在“保幅”的同时，尽量获取高质量的振幅数据</a:t>
            </a:r>
            <a:endParaRPr lang="en-US" altLang="zh-CN" sz="2400" b="1">
              <a:solidFill>
                <a:srgbClr val="E10800"/>
              </a:solidFill>
            </a:endParaRPr>
          </a:p>
        </p:txBody>
      </p:sp>
      <p:sp>
        <p:nvSpPr>
          <p:cNvPr id="34" name="文本框 33">
            <a:extLst>
              <a:ext uri="{FF2B5EF4-FFF2-40B4-BE49-F238E27FC236}">
                <a16:creationId xmlns:a16="http://schemas.microsoft.com/office/drawing/2014/main" id="{8D4B0F54-19CD-4F7E-8529-AEA45F6B1497}"/>
              </a:ext>
            </a:extLst>
          </p:cNvPr>
          <p:cNvSpPr txBox="1"/>
          <p:nvPr/>
        </p:nvSpPr>
        <p:spPr>
          <a:xfrm>
            <a:off x="0" y="615193"/>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提取经验格林函数振幅：</a:t>
            </a:r>
            <a:endParaRPr lang="en-US" altLang="zh-CN">
              <a:solidFill>
                <a:srgbClr val="115740"/>
              </a:solidFill>
            </a:endParaRPr>
          </a:p>
        </p:txBody>
      </p:sp>
      <p:pic>
        <p:nvPicPr>
          <p:cNvPr id="3" name="图片 2">
            <a:extLst>
              <a:ext uri="{FF2B5EF4-FFF2-40B4-BE49-F238E27FC236}">
                <a16:creationId xmlns:a16="http://schemas.microsoft.com/office/drawing/2014/main" id="{687F8167-653A-46D6-BA8C-F14CD8A5836E}"/>
              </a:ext>
            </a:extLst>
          </p:cNvPr>
          <p:cNvPicPr>
            <a:picLocks noChangeAspect="1"/>
          </p:cNvPicPr>
          <p:nvPr/>
        </p:nvPicPr>
        <p:blipFill>
          <a:blip r:embed="rId3"/>
          <a:stretch>
            <a:fillRect/>
          </a:stretch>
        </p:blipFill>
        <p:spPr>
          <a:xfrm>
            <a:off x="600339" y="1044451"/>
            <a:ext cx="7919357" cy="3401786"/>
          </a:xfrm>
          <a:prstGeom prst="rect">
            <a:avLst/>
          </a:prstGeom>
        </p:spPr>
      </p:pic>
      <p:sp>
        <p:nvSpPr>
          <p:cNvPr id="6" name="矩形 5">
            <a:extLst>
              <a:ext uri="{FF2B5EF4-FFF2-40B4-BE49-F238E27FC236}">
                <a16:creationId xmlns:a16="http://schemas.microsoft.com/office/drawing/2014/main" id="{60775340-6BE1-40C3-981B-66FCE8CDA467}"/>
              </a:ext>
            </a:extLst>
          </p:cNvPr>
          <p:cNvSpPr/>
          <p:nvPr/>
        </p:nvSpPr>
        <p:spPr>
          <a:xfrm>
            <a:off x="7848600" y="2876550"/>
            <a:ext cx="415498" cy="369332"/>
          </a:xfrm>
          <a:prstGeom prst="rect">
            <a:avLst/>
          </a:prstGeom>
        </p:spPr>
        <p:txBody>
          <a:bodyPr wrap="none">
            <a:spAutoFit/>
          </a:bodyPr>
          <a:lstStyle/>
          <a:p>
            <a:r>
              <a:rPr lang="zh-CN" altLang="en-US" b="1">
                <a:solidFill>
                  <a:srgbClr val="E10800"/>
                </a:solidFill>
              </a:rPr>
              <a:t>①</a:t>
            </a:r>
          </a:p>
        </p:txBody>
      </p:sp>
    </p:spTree>
    <p:extLst>
      <p:ext uri="{BB962C8B-B14F-4D97-AF65-F5344CB8AC3E}">
        <p14:creationId xmlns:p14="http://schemas.microsoft.com/office/powerpoint/2010/main" val="4029813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a:extLst>
              <a:ext uri="{FF2B5EF4-FFF2-40B4-BE49-F238E27FC236}">
                <a16:creationId xmlns:a16="http://schemas.microsoft.com/office/drawing/2014/main" id="{4FD487AC-49AF-40A8-8134-5F54AE5011C3}"/>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116F71C2-1CAC-4C39-BE25-F793C0E9D851}"/>
              </a:ext>
            </a:extLst>
          </p:cNvPr>
          <p:cNvSpPr>
            <a:spLocks noGrp="1"/>
          </p:cNvSpPr>
          <p:nvPr>
            <p:ph type="sldNum" sz="quarter" idx="12"/>
          </p:nvPr>
        </p:nvSpPr>
        <p:spPr/>
        <p:txBody>
          <a:bodyPr/>
          <a:lstStyle/>
          <a:p>
            <a:fld id="{B6F15528-21DE-4FAA-801E-634DDDAF4B2B}" type="slidenum">
              <a:rPr lang="en-US" smtClean="0"/>
              <a:pPr/>
              <a:t>22</a:t>
            </a:fld>
            <a:endParaRPr lang="en-US"/>
          </a:p>
        </p:txBody>
      </p:sp>
      <p:sp>
        <p:nvSpPr>
          <p:cNvPr id="5" name="TextBox 6">
            <a:extLst>
              <a:ext uri="{FF2B5EF4-FFF2-40B4-BE49-F238E27FC236}">
                <a16:creationId xmlns:a16="http://schemas.microsoft.com/office/drawing/2014/main" id="{2F202715-1407-4960-92AE-F9472888A4E0}"/>
              </a:ext>
            </a:extLst>
          </p:cNvPr>
          <p:cNvSpPr txBox="1"/>
          <p:nvPr/>
        </p:nvSpPr>
        <p:spPr>
          <a:xfrm>
            <a:off x="3722" y="5741"/>
            <a:ext cx="30442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理论与研究方法</a:t>
            </a:r>
            <a:endParaRPr lang="zh-CN" altLang="en-US" sz="3200" b="1" dirty="0">
              <a:solidFill>
                <a:schemeClr val="bg1"/>
              </a:solidFill>
              <a:cs typeface="Times New Roman" panose="02020603050405020304" pitchFamily="18" charset="0"/>
            </a:endParaRPr>
          </a:p>
        </p:txBody>
      </p:sp>
      <p:pic>
        <p:nvPicPr>
          <p:cNvPr id="18" name="图片 17">
            <a:extLst>
              <a:ext uri="{FF2B5EF4-FFF2-40B4-BE49-F238E27FC236}">
                <a16:creationId xmlns:a16="http://schemas.microsoft.com/office/drawing/2014/main" id="{5970B230-D682-4365-908A-DAF4C6E68926}"/>
              </a:ext>
            </a:extLst>
          </p:cNvPr>
          <p:cNvPicPr>
            <a:picLocks noChangeAspect="1"/>
          </p:cNvPicPr>
          <p:nvPr/>
        </p:nvPicPr>
        <p:blipFill>
          <a:blip r:embed="rId3"/>
          <a:stretch>
            <a:fillRect/>
          </a:stretch>
        </p:blipFill>
        <p:spPr>
          <a:xfrm>
            <a:off x="2590800" y="917124"/>
            <a:ext cx="6400800" cy="1586225"/>
          </a:xfrm>
          <a:prstGeom prst="rect">
            <a:avLst/>
          </a:prstGeom>
        </p:spPr>
      </p:pic>
      <p:sp>
        <p:nvSpPr>
          <p:cNvPr id="32" name="TextBox 5">
            <a:extLst>
              <a:ext uri="{FF2B5EF4-FFF2-40B4-BE49-F238E27FC236}">
                <a16:creationId xmlns:a16="http://schemas.microsoft.com/office/drawing/2014/main" id="{E88CF424-2142-4892-84E7-034A56EB6CA0}"/>
              </a:ext>
            </a:extLst>
          </p:cNvPr>
          <p:cNvSpPr txBox="1"/>
          <p:nvPr/>
        </p:nvSpPr>
        <p:spPr>
          <a:xfrm>
            <a:off x="5591864" y="1122806"/>
            <a:ext cx="1446048" cy="276999"/>
          </a:xfrm>
          <a:prstGeom prst="rect">
            <a:avLst/>
          </a:prstGeom>
          <a:noFill/>
        </p:spPr>
        <p:txBody>
          <a:bodyPr wrap="square" rtlCol="0">
            <a:spAutoFit/>
          </a:bodyPr>
          <a:lstStyle/>
          <a:p>
            <a:r>
              <a:rPr lang="en-US" altLang="zh-CN" sz="1200">
                <a:latin typeface="Times New Roman" panose="02020603050405020304" pitchFamily="18" charset="0"/>
                <a:cs typeface="Times New Roman" panose="02020603050405020304" pitchFamily="18" charset="0"/>
              </a:rPr>
              <a:t>(Weaver et al., 2011)</a:t>
            </a:r>
            <a:endParaRPr lang="zh-CN" altLang="en-US" sz="1200" dirty="0">
              <a:latin typeface="Times New Roman" panose="02020603050405020304" pitchFamily="18" charset="0"/>
              <a:cs typeface="Times New Roman" panose="02020603050405020304" pitchFamily="18" charset="0"/>
            </a:endParaRPr>
          </a:p>
        </p:txBody>
      </p:sp>
      <p:sp>
        <p:nvSpPr>
          <p:cNvPr id="20" name="文本框 19">
            <a:extLst>
              <a:ext uri="{FF2B5EF4-FFF2-40B4-BE49-F238E27FC236}">
                <a16:creationId xmlns:a16="http://schemas.microsoft.com/office/drawing/2014/main" id="{810D20ED-96B7-45B1-87B0-B3BAE1936C3E}"/>
              </a:ext>
            </a:extLst>
          </p:cNvPr>
          <p:cNvSpPr txBox="1"/>
          <p:nvPr/>
        </p:nvSpPr>
        <p:spPr>
          <a:xfrm>
            <a:off x="4648200" y="590844"/>
            <a:ext cx="3671198" cy="369332"/>
          </a:xfrm>
          <a:prstGeom prst="rect">
            <a:avLst/>
          </a:prstGeom>
          <a:noFill/>
        </p:spPr>
        <p:txBody>
          <a:bodyPr wrap="none" rtlCol="0">
            <a:spAutoFit/>
          </a:bodyPr>
          <a:lstStyle/>
          <a:p>
            <a:r>
              <a:rPr lang="zh-CN" altLang="en-US" b="1">
                <a:solidFill>
                  <a:srgbClr val="E10800"/>
                </a:solidFill>
              </a:rPr>
              <a:t>在保幅前提下，能有效提升信噪比</a:t>
            </a:r>
          </a:p>
        </p:txBody>
      </p:sp>
      <p:grpSp>
        <p:nvGrpSpPr>
          <p:cNvPr id="27" name="组合 26">
            <a:extLst>
              <a:ext uri="{FF2B5EF4-FFF2-40B4-BE49-F238E27FC236}">
                <a16:creationId xmlns:a16="http://schemas.microsoft.com/office/drawing/2014/main" id="{58B1B19B-2AD6-4D03-9CD8-2ABF20175B5C}"/>
              </a:ext>
            </a:extLst>
          </p:cNvPr>
          <p:cNvGrpSpPr/>
          <p:nvPr/>
        </p:nvGrpSpPr>
        <p:grpSpPr>
          <a:xfrm>
            <a:off x="76200" y="2557775"/>
            <a:ext cx="5029200" cy="2483331"/>
            <a:chOff x="685800" y="438150"/>
            <a:chExt cx="7391400" cy="4572000"/>
          </a:xfrm>
        </p:grpSpPr>
        <p:pic>
          <p:nvPicPr>
            <p:cNvPr id="28" name="图形 27">
              <a:extLst>
                <a:ext uri="{FF2B5EF4-FFF2-40B4-BE49-F238E27FC236}">
                  <a16:creationId xmlns:a16="http://schemas.microsoft.com/office/drawing/2014/main" id="{C3421EC8-DC2B-4BF0-8870-865AFE30A26B}"/>
                </a:ext>
              </a:extLst>
            </p:cNvPr>
            <p:cNvPicPr>
              <a:picLocks noChangeAspect="1"/>
            </p:cNvPicPr>
            <p:nvPr/>
          </p:nvPicPr>
          <p:blipFill rotWithShape="1">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l="7826" r="7826" b="6087"/>
            <a:stretch/>
          </p:blipFill>
          <p:spPr>
            <a:xfrm>
              <a:off x="685800" y="438150"/>
              <a:ext cx="7391400" cy="4572000"/>
            </a:xfrm>
            <a:prstGeom prst="rect">
              <a:avLst/>
            </a:prstGeom>
          </p:spPr>
        </p:pic>
        <p:grpSp>
          <p:nvGrpSpPr>
            <p:cNvPr id="29" name="组合 28">
              <a:extLst>
                <a:ext uri="{FF2B5EF4-FFF2-40B4-BE49-F238E27FC236}">
                  <a16:creationId xmlns:a16="http://schemas.microsoft.com/office/drawing/2014/main" id="{A8BEB760-9C38-4999-9F36-93BC4490C02B}"/>
                </a:ext>
              </a:extLst>
            </p:cNvPr>
            <p:cNvGrpSpPr/>
            <p:nvPr/>
          </p:nvGrpSpPr>
          <p:grpSpPr>
            <a:xfrm>
              <a:off x="1229285" y="1014146"/>
              <a:ext cx="6739219" cy="2813599"/>
              <a:chOff x="1108171" y="725589"/>
              <a:chExt cx="7278357" cy="3141561"/>
            </a:xfrm>
          </p:grpSpPr>
          <p:sp>
            <p:nvSpPr>
              <p:cNvPr id="30" name="文本框 29">
                <a:extLst>
                  <a:ext uri="{FF2B5EF4-FFF2-40B4-BE49-F238E27FC236}">
                    <a16:creationId xmlns:a16="http://schemas.microsoft.com/office/drawing/2014/main" id="{12C4049C-BA19-4FE7-89C2-AE8FFFCDFBC2}"/>
                  </a:ext>
                </a:extLst>
              </p:cNvPr>
              <p:cNvSpPr txBox="1"/>
              <p:nvPr/>
            </p:nvSpPr>
            <p:spPr>
              <a:xfrm>
                <a:off x="1108171" y="725589"/>
                <a:ext cx="2501054" cy="497716"/>
              </a:xfrm>
              <a:prstGeom prst="rect">
                <a:avLst/>
              </a:prstGeom>
              <a:noFill/>
            </p:spPr>
            <p:txBody>
              <a:bodyPr wrap="square" rtlCol="0">
                <a:spAutoFit/>
              </a:bodyPr>
              <a:lstStyle/>
              <a:p>
                <a:r>
                  <a:rPr lang="zh-CN" altLang="en-US" sz="1200" b="1">
                    <a:solidFill>
                      <a:srgbClr val="FF0000"/>
                    </a:solidFill>
                  </a:rPr>
                  <a:t>两支均较为清晰</a:t>
                </a:r>
              </a:p>
            </p:txBody>
          </p:sp>
          <p:sp>
            <p:nvSpPr>
              <p:cNvPr id="31" name="椭圆 30">
                <a:extLst>
                  <a:ext uri="{FF2B5EF4-FFF2-40B4-BE49-F238E27FC236}">
                    <a16:creationId xmlns:a16="http://schemas.microsoft.com/office/drawing/2014/main" id="{20F02FA3-402A-45BB-8BD2-E79043CE8587}"/>
                  </a:ext>
                </a:extLst>
              </p:cNvPr>
              <p:cNvSpPr/>
              <p:nvPr/>
            </p:nvSpPr>
            <p:spPr>
              <a:xfrm rot="20975630">
                <a:off x="6477000" y="895350"/>
                <a:ext cx="762000" cy="2971800"/>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文本框 32">
                <a:extLst>
                  <a:ext uri="{FF2B5EF4-FFF2-40B4-BE49-F238E27FC236}">
                    <a16:creationId xmlns:a16="http://schemas.microsoft.com/office/drawing/2014/main" id="{9474D1CD-8CE2-4442-B24B-43F5288C7620}"/>
                  </a:ext>
                </a:extLst>
              </p:cNvPr>
              <p:cNvSpPr txBox="1"/>
              <p:nvPr/>
            </p:nvSpPr>
            <p:spPr>
              <a:xfrm>
                <a:off x="6777226" y="954972"/>
                <a:ext cx="1609302" cy="497716"/>
              </a:xfrm>
              <a:prstGeom prst="rect">
                <a:avLst/>
              </a:prstGeom>
              <a:noFill/>
            </p:spPr>
            <p:txBody>
              <a:bodyPr wrap="square" rtlCol="0">
                <a:spAutoFit/>
              </a:bodyPr>
              <a:lstStyle/>
              <a:p>
                <a:r>
                  <a:rPr lang="zh-CN" altLang="en-US" sz="1200" b="1">
                    <a:solidFill>
                      <a:srgbClr val="FF0000"/>
                    </a:solidFill>
                  </a:rPr>
                  <a:t>左支不清晰</a:t>
                </a:r>
              </a:p>
            </p:txBody>
          </p:sp>
        </p:grpSp>
      </p:grpSp>
      <p:pic>
        <p:nvPicPr>
          <p:cNvPr id="34" name="图形 33">
            <a:extLst>
              <a:ext uri="{FF2B5EF4-FFF2-40B4-BE49-F238E27FC236}">
                <a16:creationId xmlns:a16="http://schemas.microsoft.com/office/drawing/2014/main" id="{9E9C11B9-EE27-44F1-8223-22DBE7212D71}"/>
              </a:ext>
            </a:extLst>
          </p:cNvPr>
          <p:cNvPicPr>
            <a:picLocks noChangeAspect="1"/>
          </p:cNvPicPr>
          <p:nvPr/>
        </p:nvPicPr>
        <p:blipFill rotWithShape="1">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r="7035"/>
          <a:stretch/>
        </p:blipFill>
        <p:spPr>
          <a:xfrm>
            <a:off x="5214579" y="2693327"/>
            <a:ext cx="3731517" cy="2408339"/>
          </a:xfrm>
          <a:prstGeom prst="rect">
            <a:avLst/>
          </a:prstGeom>
        </p:spPr>
      </p:pic>
      <p:pic>
        <p:nvPicPr>
          <p:cNvPr id="2" name="图片 1">
            <a:extLst>
              <a:ext uri="{FF2B5EF4-FFF2-40B4-BE49-F238E27FC236}">
                <a16:creationId xmlns:a16="http://schemas.microsoft.com/office/drawing/2014/main" id="{2667E506-1EF4-4D85-9DCE-806BCBDCF933}"/>
              </a:ext>
            </a:extLst>
          </p:cNvPr>
          <p:cNvPicPr>
            <a:picLocks noChangeAspect="1"/>
          </p:cNvPicPr>
          <p:nvPr/>
        </p:nvPicPr>
        <p:blipFill rotWithShape="1">
          <a:blip r:embed="rId8"/>
          <a:srcRect r="14539"/>
          <a:stretch/>
        </p:blipFill>
        <p:spPr>
          <a:xfrm>
            <a:off x="152400" y="915254"/>
            <a:ext cx="2310860" cy="1589963"/>
          </a:xfrm>
          <a:prstGeom prst="rect">
            <a:avLst/>
          </a:prstGeom>
        </p:spPr>
      </p:pic>
      <p:cxnSp>
        <p:nvCxnSpPr>
          <p:cNvPr id="6" name="直接箭头连接符 5">
            <a:extLst>
              <a:ext uri="{FF2B5EF4-FFF2-40B4-BE49-F238E27FC236}">
                <a16:creationId xmlns:a16="http://schemas.microsoft.com/office/drawing/2014/main" id="{FAE03862-107B-4C45-9147-282E8F98AA36}"/>
              </a:ext>
            </a:extLst>
          </p:cNvPr>
          <p:cNvCxnSpPr/>
          <p:nvPr/>
        </p:nvCxnSpPr>
        <p:spPr>
          <a:xfrm flipH="1" flipV="1">
            <a:off x="2438400" y="1539982"/>
            <a:ext cx="228600" cy="76200"/>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cxnSp>
        <p:nvCxnSpPr>
          <p:cNvPr id="37" name="直接箭头连接符 36">
            <a:extLst>
              <a:ext uri="{FF2B5EF4-FFF2-40B4-BE49-F238E27FC236}">
                <a16:creationId xmlns:a16="http://schemas.microsoft.com/office/drawing/2014/main" id="{09153F16-90DE-4D74-A245-818400277C1F}"/>
              </a:ext>
            </a:extLst>
          </p:cNvPr>
          <p:cNvCxnSpPr>
            <a:cxnSpLocks/>
          </p:cNvCxnSpPr>
          <p:nvPr/>
        </p:nvCxnSpPr>
        <p:spPr>
          <a:xfrm flipH="1">
            <a:off x="2445657" y="2084743"/>
            <a:ext cx="261257" cy="46519"/>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a16="http://schemas.microsoft.com/office/drawing/2014/main" id="{A3C8E037-20FD-4937-8EDB-487CE4327BC2}"/>
              </a:ext>
            </a:extLst>
          </p:cNvPr>
          <p:cNvSpPr txBox="1"/>
          <p:nvPr/>
        </p:nvSpPr>
        <p:spPr>
          <a:xfrm>
            <a:off x="304800" y="917124"/>
            <a:ext cx="800219" cy="276999"/>
          </a:xfrm>
          <a:prstGeom prst="rect">
            <a:avLst/>
          </a:prstGeom>
          <a:noFill/>
        </p:spPr>
        <p:txBody>
          <a:bodyPr wrap="none" rtlCol="0">
            <a:spAutoFit/>
          </a:bodyPr>
          <a:lstStyle/>
          <a:p>
            <a:r>
              <a:rPr lang="zh-CN" altLang="en-US" sz="1200" b="1">
                <a:solidFill>
                  <a:srgbClr val="E10800"/>
                </a:solidFill>
              </a:rPr>
              <a:t>原始波形</a:t>
            </a:r>
          </a:p>
        </p:txBody>
      </p:sp>
      <p:sp>
        <p:nvSpPr>
          <p:cNvPr id="21" name="文本框 20">
            <a:extLst>
              <a:ext uri="{FF2B5EF4-FFF2-40B4-BE49-F238E27FC236}">
                <a16:creationId xmlns:a16="http://schemas.microsoft.com/office/drawing/2014/main" id="{AB2BB7CD-E9B6-42FF-8970-67FDC44FDCCF}"/>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①异步</a:t>
            </a:r>
            <a:r>
              <a:rPr lang="en-US" altLang="zh-CN">
                <a:solidFill>
                  <a:srgbClr val="115740"/>
                </a:solidFill>
              </a:rPr>
              <a:t>Temporal Flattening</a:t>
            </a:r>
            <a:r>
              <a:rPr lang="zh-CN" altLang="en-US">
                <a:solidFill>
                  <a:srgbClr val="115740"/>
                </a:solidFill>
              </a:rPr>
              <a:t>方法</a:t>
            </a:r>
            <a:endParaRPr lang="en-US" altLang="zh-CN">
              <a:solidFill>
                <a:srgbClr val="115740"/>
              </a:solidFill>
            </a:endParaRPr>
          </a:p>
        </p:txBody>
      </p:sp>
      <p:sp>
        <p:nvSpPr>
          <p:cNvPr id="3" name="文本框 2">
            <a:extLst>
              <a:ext uri="{FF2B5EF4-FFF2-40B4-BE49-F238E27FC236}">
                <a16:creationId xmlns:a16="http://schemas.microsoft.com/office/drawing/2014/main" id="{FFDC9FB0-223B-4475-A01C-A5CEDADF6A50}"/>
              </a:ext>
            </a:extLst>
          </p:cNvPr>
          <p:cNvSpPr txBox="1"/>
          <p:nvPr/>
        </p:nvSpPr>
        <p:spPr>
          <a:xfrm>
            <a:off x="4684835" y="4878881"/>
            <a:ext cx="1415772" cy="276999"/>
          </a:xfrm>
          <a:prstGeom prst="rect">
            <a:avLst/>
          </a:prstGeom>
          <a:noFill/>
        </p:spPr>
        <p:txBody>
          <a:bodyPr wrap="none" rtlCol="0">
            <a:spAutoFit/>
          </a:bodyPr>
          <a:lstStyle/>
          <a:p>
            <a:r>
              <a:rPr lang="zh-CN" altLang="en-US" sz="1200" b="1">
                <a:solidFill>
                  <a:srgbClr val="4672C4"/>
                </a:solidFill>
              </a:rPr>
              <a:t>（黄石公园数据）</a:t>
            </a:r>
          </a:p>
        </p:txBody>
      </p:sp>
      <p:sp>
        <p:nvSpPr>
          <p:cNvPr id="7" name="文本框 6">
            <a:extLst>
              <a:ext uri="{FF2B5EF4-FFF2-40B4-BE49-F238E27FC236}">
                <a16:creationId xmlns:a16="http://schemas.microsoft.com/office/drawing/2014/main" id="{7DB74F8D-93F6-4C7C-AA4F-1A66BDBD785F}"/>
              </a:ext>
            </a:extLst>
          </p:cNvPr>
          <p:cNvSpPr txBox="1"/>
          <p:nvPr/>
        </p:nvSpPr>
        <p:spPr>
          <a:xfrm>
            <a:off x="2692391" y="2496913"/>
            <a:ext cx="6299740" cy="307777"/>
          </a:xfrm>
          <a:prstGeom prst="rect">
            <a:avLst/>
          </a:prstGeom>
          <a:noFill/>
        </p:spPr>
        <p:txBody>
          <a:bodyPr wrap="square" rtlCol="0">
            <a:spAutoFit/>
          </a:bodyPr>
          <a:lstStyle/>
          <a:p>
            <a:r>
              <a:rPr lang="zh-CN" altLang="en-US" sz="1400" b="1" dirty="0">
                <a:solidFill>
                  <a:srgbClr val="3333FF"/>
                </a:solidFill>
              </a:rPr>
              <a:t>保证叠加得到的经验格林函数中，所有台站对，所有时间点，叠加的时长相同</a:t>
            </a:r>
          </a:p>
        </p:txBody>
      </p:sp>
    </p:spTree>
    <p:extLst>
      <p:ext uri="{BB962C8B-B14F-4D97-AF65-F5344CB8AC3E}">
        <p14:creationId xmlns:p14="http://schemas.microsoft.com/office/powerpoint/2010/main" val="13496279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A06A0378-F8A3-445D-B97A-EE48D7BA3ABC}"/>
              </a:ext>
            </a:extLst>
          </p:cNvPr>
          <p:cNvPicPr>
            <a:picLocks noChangeAspect="1"/>
          </p:cNvPicPr>
          <p:nvPr/>
        </p:nvPicPr>
        <p:blipFill>
          <a:blip r:embed="rId3"/>
          <a:stretch>
            <a:fillRect/>
          </a:stretch>
        </p:blipFill>
        <p:spPr>
          <a:xfrm>
            <a:off x="377261" y="3650046"/>
            <a:ext cx="2367752" cy="1295415"/>
          </a:xfrm>
          <a:prstGeom prst="rect">
            <a:avLst/>
          </a:prstGeom>
        </p:spPr>
      </p:pic>
      <p:sp>
        <p:nvSpPr>
          <p:cNvPr id="33" name="矩形 32">
            <a:extLst>
              <a:ext uri="{FF2B5EF4-FFF2-40B4-BE49-F238E27FC236}">
                <a16:creationId xmlns:a16="http://schemas.microsoft.com/office/drawing/2014/main" id="{D4D98D03-581F-4F1C-98FD-517572EA81BA}"/>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116F71C2-1CAC-4C39-BE25-F793C0E9D851}"/>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23</a:t>
            </a:fld>
            <a:endParaRPr lang="en-US"/>
          </a:p>
        </p:txBody>
      </p:sp>
      <p:sp>
        <p:nvSpPr>
          <p:cNvPr id="5" name="TextBox 6">
            <a:extLst>
              <a:ext uri="{FF2B5EF4-FFF2-40B4-BE49-F238E27FC236}">
                <a16:creationId xmlns:a16="http://schemas.microsoft.com/office/drawing/2014/main" id="{2F202715-1407-4960-92AE-F9472888A4E0}"/>
              </a:ext>
            </a:extLst>
          </p:cNvPr>
          <p:cNvSpPr txBox="1"/>
          <p:nvPr/>
        </p:nvSpPr>
        <p:spPr>
          <a:xfrm>
            <a:off x="3722" y="5741"/>
            <a:ext cx="30442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理论与研究方法</a:t>
            </a:r>
            <a:endParaRPr lang="zh-CN" altLang="en-US" sz="3200" b="1" dirty="0">
              <a:solidFill>
                <a:schemeClr val="bg1"/>
              </a:solidFill>
              <a:cs typeface="Times New Roman" panose="02020603050405020304" pitchFamily="18" charset="0"/>
            </a:endParaRPr>
          </a:p>
        </p:txBody>
      </p:sp>
      <p:sp>
        <p:nvSpPr>
          <p:cNvPr id="34" name="文本框 33">
            <a:extLst>
              <a:ext uri="{FF2B5EF4-FFF2-40B4-BE49-F238E27FC236}">
                <a16:creationId xmlns:a16="http://schemas.microsoft.com/office/drawing/2014/main" id="{8D4B0F54-19CD-4F7E-8529-AEA45F6B149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加权叠加方法</a:t>
            </a:r>
            <a:endParaRPr lang="en-US" altLang="zh-CN">
              <a:solidFill>
                <a:srgbClr val="115740"/>
              </a:solidFill>
            </a:endParaRPr>
          </a:p>
        </p:txBody>
      </p:sp>
      <p:pic>
        <p:nvPicPr>
          <p:cNvPr id="3" name="图片 2">
            <a:extLst>
              <a:ext uri="{FF2B5EF4-FFF2-40B4-BE49-F238E27FC236}">
                <a16:creationId xmlns:a16="http://schemas.microsoft.com/office/drawing/2014/main" id="{72D0BFA0-257F-42C6-B6C5-6F850EEFA267}"/>
              </a:ext>
            </a:extLst>
          </p:cNvPr>
          <p:cNvPicPr>
            <a:picLocks noChangeAspect="1"/>
          </p:cNvPicPr>
          <p:nvPr/>
        </p:nvPicPr>
        <p:blipFill>
          <a:blip r:embed="rId4"/>
          <a:stretch>
            <a:fillRect/>
          </a:stretch>
        </p:blipFill>
        <p:spPr>
          <a:xfrm>
            <a:off x="4109247" y="706128"/>
            <a:ext cx="4887905" cy="2971800"/>
          </a:xfrm>
          <a:prstGeom prst="rect">
            <a:avLst/>
          </a:prstGeom>
        </p:spPr>
      </p:pic>
      <p:sp>
        <p:nvSpPr>
          <p:cNvPr id="8" name="文本框 7">
            <a:extLst>
              <a:ext uri="{FF2B5EF4-FFF2-40B4-BE49-F238E27FC236}">
                <a16:creationId xmlns:a16="http://schemas.microsoft.com/office/drawing/2014/main" id="{BC5EB423-F6CD-4C85-8EA5-454B0EA8C3FD}"/>
              </a:ext>
            </a:extLst>
          </p:cNvPr>
          <p:cNvSpPr txBox="1"/>
          <p:nvPr/>
        </p:nvSpPr>
        <p:spPr>
          <a:xfrm>
            <a:off x="6096000" y="3757028"/>
            <a:ext cx="2590800" cy="584775"/>
          </a:xfrm>
          <a:prstGeom prst="rect">
            <a:avLst/>
          </a:prstGeom>
          <a:noFill/>
        </p:spPr>
        <p:txBody>
          <a:bodyPr wrap="square" rtlCol="0">
            <a:spAutoFit/>
          </a:bodyPr>
          <a:lstStyle/>
          <a:p>
            <a:pPr algn="ctr"/>
            <a:r>
              <a:rPr lang="en-US" altLang="zh-CN" sz="1600"/>
              <a:t>(Li et al., 2020)</a:t>
            </a:r>
          </a:p>
          <a:p>
            <a:pPr algn="ctr"/>
            <a:r>
              <a:rPr lang="en-US" altLang="zh-CN" sz="1600"/>
              <a:t>(Weaver and Yoritomo, 2018)</a:t>
            </a:r>
            <a:endParaRPr lang="zh-CN" altLang="en-US" sz="1600"/>
          </a:p>
        </p:txBody>
      </p:sp>
      <p:pic>
        <p:nvPicPr>
          <p:cNvPr id="9" name="图片 8">
            <a:extLst>
              <a:ext uri="{FF2B5EF4-FFF2-40B4-BE49-F238E27FC236}">
                <a16:creationId xmlns:a16="http://schemas.microsoft.com/office/drawing/2014/main" id="{9AEEF624-52EE-4E33-966B-392C12A507DE}"/>
              </a:ext>
            </a:extLst>
          </p:cNvPr>
          <p:cNvPicPr>
            <a:picLocks noChangeAspect="1"/>
          </p:cNvPicPr>
          <p:nvPr/>
        </p:nvPicPr>
        <p:blipFill>
          <a:blip r:embed="rId5"/>
          <a:stretch>
            <a:fillRect/>
          </a:stretch>
        </p:blipFill>
        <p:spPr>
          <a:xfrm>
            <a:off x="54319" y="1095226"/>
            <a:ext cx="4147457" cy="2135061"/>
          </a:xfrm>
          <a:prstGeom prst="rect">
            <a:avLst/>
          </a:prstGeom>
        </p:spPr>
      </p:pic>
      <p:sp>
        <p:nvSpPr>
          <p:cNvPr id="11" name="文本框 10">
            <a:extLst>
              <a:ext uri="{FF2B5EF4-FFF2-40B4-BE49-F238E27FC236}">
                <a16:creationId xmlns:a16="http://schemas.microsoft.com/office/drawing/2014/main" id="{E338B885-4108-4462-ABDB-93C311FD3170}"/>
              </a:ext>
            </a:extLst>
          </p:cNvPr>
          <p:cNvSpPr txBox="1"/>
          <p:nvPr/>
        </p:nvSpPr>
        <p:spPr>
          <a:xfrm>
            <a:off x="105971" y="912022"/>
            <a:ext cx="4044152" cy="307777"/>
          </a:xfrm>
          <a:prstGeom prst="rect">
            <a:avLst/>
          </a:prstGeom>
          <a:noFill/>
        </p:spPr>
        <p:txBody>
          <a:bodyPr wrap="square" rtlCol="0">
            <a:spAutoFit/>
          </a:bodyPr>
          <a:lstStyle/>
          <a:p>
            <a:pPr algn="ctr"/>
            <a:r>
              <a:rPr lang="zh-CN" altLang="en-US" sz="1400" b="1">
                <a:solidFill>
                  <a:srgbClr val="E10800"/>
                </a:solidFill>
              </a:rPr>
              <a:t>不同的权重得到的经验格林函数结果不同</a:t>
            </a:r>
          </a:p>
        </p:txBody>
      </p:sp>
      <p:sp>
        <p:nvSpPr>
          <p:cNvPr id="12" name="文本框 11">
            <a:extLst>
              <a:ext uri="{FF2B5EF4-FFF2-40B4-BE49-F238E27FC236}">
                <a16:creationId xmlns:a16="http://schemas.microsoft.com/office/drawing/2014/main" id="{E21FF10B-CFE4-4B01-A306-DD09BFE46124}"/>
              </a:ext>
            </a:extLst>
          </p:cNvPr>
          <p:cNvSpPr txBox="1"/>
          <p:nvPr/>
        </p:nvSpPr>
        <p:spPr>
          <a:xfrm>
            <a:off x="642147" y="3162498"/>
            <a:ext cx="2971800" cy="523220"/>
          </a:xfrm>
          <a:prstGeom prst="rect">
            <a:avLst/>
          </a:prstGeom>
          <a:noFill/>
        </p:spPr>
        <p:txBody>
          <a:bodyPr wrap="square" rtlCol="0">
            <a:spAutoFit/>
          </a:bodyPr>
          <a:lstStyle/>
          <a:p>
            <a:pPr algn="ctr"/>
            <a:r>
              <a:rPr lang="zh-CN" altLang="en-US" sz="1400"/>
              <a:t>非对称和非因果加权方法使</a:t>
            </a:r>
            <a:r>
              <a:rPr lang="en-US" altLang="zh-CN" sz="1400"/>
              <a:t>SNR</a:t>
            </a:r>
            <a:r>
              <a:rPr lang="zh-CN" altLang="en-US" sz="1400"/>
              <a:t>下降</a:t>
            </a:r>
            <a:endParaRPr lang="en-US" altLang="zh-CN" sz="1400"/>
          </a:p>
          <a:p>
            <a:pPr algn="ctr"/>
            <a:r>
              <a:rPr lang="zh-CN" altLang="en-US" sz="1400"/>
              <a:t>为什么还需要它们？</a:t>
            </a:r>
          </a:p>
        </p:txBody>
      </p:sp>
      <p:sp>
        <p:nvSpPr>
          <p:cNvPr id="14" name="文本框 13">
            <a:extLst>
              <a:ext uri="{FF2B5EF4-FFF2-40B4-BE49-F238E27FC236}">
                <a16:creationId xmlns:a16="http://schemas.microsoft.com/office/drawing/2014/main" id="{D16CF96C-6C29-47B2-9ABE-48599F4E5B64}"/>
              </a:ext>
            </a:extLst>
          </p:cNvPr>
          <p:cNvSpPr txBox="1"/>
          <p:nvPr/>
        </p:nvSpPr>
        <p:spPr>
          <a:xfrm>
            <a:off x="2725057" y="3711644"/>
            <a:ext cx="3180942" cy="923330"/>
          </a:xfrm>
          <a:prstGeom prst="rect">
            <a:avLst/>
          </a:prstGeom>
          <a:noFill/>
        </p:spPr>
        <p:txBody>
          <a:bodyPr wrap="square" rtlCol="0">
            <a:spAutoFit/>
          </a:bodyPr>
          <a:lstStyle/>
          <a:p>
            <a:pPr algn="ctr"/>
            <a:r>
              <a:rPr lang="zh-CN" altLang="en-US"/>
              <a:t>非对称方法使噪声场更均匀</a:t>
            </a:r>
            <a:endParaRPr lang="en-US" altLang="zh-CN">
              <a:sym typeface="Wingdings" panose="05000000000000000000" pitchFamily="2" charset="2"/>
            </a:endParaRPr>
          </a:p>
          <a:p>
            <a:pPr algn="ctr"/>
            <a:endParaRPr lang="en-US" altLang="zh-CN">
              <a:sym typeface="Wingdings" panose="05000000000000000000" pitchFamily="2" charset="2"/>
            </a:endParaRPr>
          </a:p>
          <a:p>
            <a:pPr algn="ctr"/>
            <a:r>
              <a:rPr lang="zh-CN" altLang="en-US">
                <a:sym typeface="Wingdings" panose="05000000000000000000" pitchFamily="2" charset="2"/>
              </a:rPr>
              <a:t>经验格林函数更“正确”</a:t>
            </a:r>
            <a:endParaRPr lang="zh-CN" altLang="en-US"/>
          </a:p>
        </p:txBody>
      </p:sp>
      <p:sp>
        <p:nvSpPr>
          <p:cNvPr id="15" name="箭头: 下 14">
            <a:extLst>
              <a:ext uri="{FF2B5EF4-FFF2-40B4-BE49-F238E27FC236}">
                <a16:creationId xmlns:a16="http://schemas.microsoft.com/office/drawing/2014/main" id="{04859998-5E86-4EF3-9B72-93DBA9AFF291}"/>
              </a:ext>
            </a:extLst>
          </p:cNvPr>
          <p:cNvSpPr/>
          <p:nvPr/>
        </p:nvSpPr>
        <p:spPr>
          <a:xfrm>
            <a:off x="4168516" y="4047367"/>
            <a:ext cx="294024" cy="248891"/>
          </a:xfrm>
          <a:prstGeom prst="down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a:extLst>
              <a:ext uri="{FF2B5EF4-FFF2-40B4-BE49-F238E27FC236}">
                <a16:creationId xmlns:a16="http://schemas.microsoft.com/office/drawing/2014/main" id="{7AE64BFA-B9A9-41A9-A51C-8B5750783A21}"/>
              </a:ext>
            </a:extLst>
          </p:cNvPr>
          <p:cNvSpPr/>
          <p:nvPr/>
        </p:nvSpPr>
        <p:spPr>
          <a:xfrm>
            <a:off x="2737978" y="4562333"/>
            <a:ext cx="5644022" cy="553998"/>
          </a:xfrm>
          <a:prstGeom prst="rect">
            <a:avLst/>
          </a:prstGeom>
        </p:spPr>
        <p:txBody>
          <a:bodyPr wrap="square">
            <a:spAutoFit/>
          </a:bodyPr>
          <a:lstStyle/>
          <a:p>
            <a:r>
              <a:rPr lang="en-US" altLang="zh-CN" sz="1000"/>
              <a:t>Weaver, R. L., Hadziioannou, C., Larose, E., &amp; Campillo, M. (2011). On the precision of noise correlation interferometry: Precision of noise correlation interferometry. </a:t>
            </a:r>
            <a:r>
              <a:rPr lang="en-US" altLang="zh-CN" sz="1000" i="1"/>
              <a:t>Geophysical Journal International</a:t>
            </a:r>
            <a:r>
              <a:rPr lang="en-US" altLang="zh-CN" sz="1000"/>
              <a:t>, </a:t>
            </a:r>
            <a:r>
              <a:rPr lang="en-US" altLang="zh-CN" sz="1000" i="1"/>
              <a:t>185</a:t>
            </a:r>
            <a:r>
              <a:rPr lang="en-US" altLang="zh-CN" sz="1000"/>
              <a:t>(3), 1384–1392. </a:t>
            </a:r>
            <a:r>
              <a:rPr lang="en-US" altLang="zh-CN" sz="1000">
                <a:hlinkClick r:id="rId6"/>
              </a:rPr>
              <a:t>https://doi.org/10.1111/j.1365-246X.2011.05015.x</a:t>
            </a:r>
            <a:endParaRPr lang="en-US" altLang="zh-CN" sz="1000">
              <a:effectLst/>
            </a:endParaRPr>
          </a:p>
        </p:txBody>
      </p:sp>
    </p:spTree>
    <p:extLst>
      <p:ext uri="{BB962C8B-B14F-4D97-AF65-F5344CB8AC3E}">
        <p14:creationId xmlns:p14="http://schemas.microsoft.com/office/powerpoint/2010/main" val="3226857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a:extLst>
              <a:ext uri="{FF2B5EF4-FFF2-40B4-BE49-F238E27FC236}">
                <a16:creationId xmlns:a16="http://schemas.microsoft.com/office/drawing/2014/main" id="{D4D98D03-581F-4F1C-98FD-517572EA81BA}"/>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116F71C2-1CAC-4C39-BE25-F793C0E9D851}"/>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24</a:t>
            </a:fld>
            <a:endParaRPr lang="en-US"/>
          </a:p>
        </p:txBody>
      </p:sp>
      <p:sp>
        <p:nvSpPr>
          <p:cNvPr id="5" name="TextBox 6">
            <a:extLst>
              <a:ext uri="{FF2B5EF4-FFF2-40B4-BE49-F238E27FC236}">
                <a16:creationId xmlns:a16="http://schemas.microsoft.com/office/drawing/2014/main" id="{2F202715-1407-4960-92AE-F9472888A4E0}"/>
              </a:ext>
            </a:extLst>
          </p:cNvPr>
          <p:cNvSpPr txBox="1"/>
          <p:nvPr/>
        </p:nvSpPr>
        <p:spPr>
          <a:xfrm>
            <a:off x="3722" y="5741"/>
            <a:ext cx="30442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理论与研究方法</a:t>
            </a:r>
            <a:endParaRPr lang="zh-CN" altLang="en-US" sz="3200" b="1" dirty="0">
              <a:solidFill>
                <a:schemeClr val="bg1"/>
              </a:solidFill>
              <a:cs typeface="Times New Roman" panose="02020603050405020304" pitchFamily="18" charset="0"/>
            </a:endParaRPr>
          </a:p>
        </p:txBody>
      </p:sp>
      <p:sp>
        <p:nvSpPr>
          <p:cNvPr id="34" name="文本框 33">
            <a:extLst>
              <a:ext uri="{FF2B5EF4-FFF2-40B4-BE49-F238E27FC236}">
                <a16:creationId xmlns:a16="http://schemas.microsoft.com/office/drawing/2014/main" id="{8D4B0F54-19CD-4F7E-8529-AEA45F6B149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振幅数据的筛选和校正：</a:t>
            </a:r>
            <a:endParaRPr lang="en-US" altLang="zh-CN">
              <a:solidFill>
                <a:srgbClr val="115740"/>
              </a:solidFill>
            </a:endParaRPr>
          </a:p>
        </p:txBody>
      </p:sp>
      <p:grpSp>
        <p:nvGrpSpPr>
          <p:cNvPr id="7" name="组合 6">
            <a:extLst>
              <a:ext uri="{FF2B5EF4-FFF2-40B4-BE49-F238E27FC236}">
                <a16:creationId xmlns:a16="http://schemas.microsoft.com/office/drawing/2014/main" id="{4FA803F4-3952-409F-A1D0-872568693E9E}"/>
              </a:ext>
            </a:extLst>
          </p:cNvPr>
          <p:cNvGrpSpPr/>
          <p:nvPr/>
        </p:nvGrpSpPr>
        <p:grpSpPr>
          <a:xfrm>
            <a:off x="612321" y="1352550"/>
            <a:ext cx="7919357" cy="2715986"/>
            <a:chOff x="612320" y="1175154"/>
            <a:chExt cx="7919357" cy="2715986"/>
          </a:xfrm>
        </p:grpSpPr>
        <p:pic>
          <p:nvPicPr>
            <p:cNvPr id="2" name="图片 1">
              <a:extLst>
                <a:ext uri="{FF2B5EF4-FFF2-40B4-BE49-F238E27FC236}">
                  <a16:creationId xmlns:a16="http://schemas.microsoft.com/office/drawing/2014/main" id="{3E5E170D-33DD-4198-A49B-A4F504F71033}"/>
                </a:ext>
              </a:extLst>
            </p:cNvPr>
            <p:cNvPicPr>
              <a:picLocks noChangeAspect="1"/>
            </p:cNvPicPr>
            <p:nvPr/>
          </p:nvPicPr>
          <p:blipFill>
            <a:blip r:embed="rId3"/>
            <a:stretch>
              <a:fillRect/>
            </a:stretch>
          </p:blipFill>
          <p:spPr>
            <a:xfrm>
              <a:off x="612320" y="1175154"/>
              <a:ext cx="7919357" cy="2715986"/>
            </a:xfrm>
            <a:prstGeom prst="rect">
              <a:avLst/>
            </a:prstGeom>
          </p:spPr>
        </p:pic>
        <p:sp>
          <p:nvSpPr>
            <p:cNvPr id="6" name="矩形 5">
              <a:extLst>
                <a:ext uri="{FF2B5EF4-FFF2-40B4-BE49-F238E27FC236}">
                  <a16:creationId xmlns:a16="http://schemas.microsoft.com/office/drawing/2014/main" id="{60775340-6BE1-40C3-981B-66FCE8CDA467}"/>
                </a:ext>
              </a:extLst>
            </p:cNvPr>
            <p:cNvSpPr/>
            <p:nvPr/>
          </p:nvSpPr>
          <p:spPr>
            <a:xfrm>
              <a:off x="1920139" y="1217056"/>
              <a:ext cx="415498" cy="369332"/>
            </a:xfrm>
            <a:prstGeom prst="rect">
              <a:avLst/>
            </a:prstGeom>
          </p:spPr>
          <p:txBody>
            <a:bodyPr wrap="none">
              <a:spAutoFit/>
            </a:bodyPr>
            <a:lstStyle/>
            <a:p>
              <a:r>
                <a:rPr lang="zh-CN" altLang="en-US" b="1">
                  <a:solidFill>
                    <a:srgbClr val="E10800"/>
                  </a:solidFill>
                </a:rPr>
                <a:t>②</a:t>
              </a:r>
            </a:p>
          </p:txBody>
        </p:sp>
        <p:sp>
          <p:nvSpPr>
            <p:cNvPr id="10" name="矩形 9">
              <a:extLst>
                <a:ext uri="{FF2B5EF4-FFF2-40B4-BE49-F238E27FC236}">
                  <a16:creationId xmlns:a16="http://schemas.microsoft.com/office/drawing/2014/main" id="{8782F1A1-F458-413F-941B-64D2A3F2E744}"/>
                </a:ext>
              </a:extLst>
            </p:cNvPr>
            <p:cNvSpPr/>
            <p:nvPr/>
          </p:nvSpPr>
          <p:spPr>
            <a:xfrm>
              <a:off x="1901467" y="2876550"/>
              <a:ext cx="415498" cy="369332"/>
            </a:xfrm>
            <a:prstGeom prst="rect">
              <a:avLst/>
            </a:prstGeom>
          </p:spPr>
          <p:txBody>
            <a:bodyPr wrap="none">
              <a:spAutoFit/>
            </a:bodyPr>
            <a:lstStyle/>
            <a:p>
              <a:r>
                <a:rPr lang="zh-CN" altLang="en-US" b="1">
                  <a:solidFill>
                    <a:srgbClr val="E10800"/>
                  </a:solidFill>
                </a:rPr>
                <a:t>③</a:t>
              </a:r>
            </a:p>
          </p:txBody>
        </p:sp>
      </p:grpSp>
    </p:spTree>
    <p:extLst>
      <p:ext uri="{BB962C8B-B14F-4D97-AF65-F5344CB8AC3E}">
        <p14:creationId xmlns:p14="http://schemas.microsoft.com/office/powerpoint/2010/main" val="17916194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a:extLst>
              <a:ext uri="{FF2B5EF4-FFF2-40B4-BE49-F238E27FC236}">
                <a16:creationId xmlns:a16="http://schemas.microsoft.com/office/drawing/2014/main" id="{02A9EF6D-B515-4FE7-A5CA-A20B13E305AF}"/>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E429FF57-F211-4558-9E89-FBD1C9FCC3E9}"/>
              </a:ext>
            </a:extLst>
          </p:cNvPr>
          <p:cNvSpPr>
            <a:spLocks noGrp="1"/>
          </p:cNvSpPr>
          <p:nvPr>
            <p:ph type="sldNum" sz="quarter" idx="12"/>
          </p:nvPr>
        </p:nvSpPr>
        <p:spPr/>
        <p:txBody>
          <a:bodyPr/>
          <a:lstStyle/>
          <a:p>
            <a:fld id="{B6F15528-21DE-4FAA-801E-634DDDAF4B2B}" type="slidenum">
              <a:rPr lang="en-US" smtClean="0"/>
              <a:pPr/>
              <a:t>25</a:t>
            </a:fld>
            <a:endParaRPr lang="en-US"/>
          </a:p>
        </p:txBody>
      </p:sp>
      <p:sp>
        <p:nvSpPr>
          <p:cNvPr id="3" name="TextBox 6">
            <a:extLst>
              <a:ext uri="{FF2B5EF4-FFF2-40B4-BE49-F238E27FC236}">
                <a16:creationId xmlns:a16="http://schemas.microsoft.com/office/drawing/2014/main" id="{6D4B2236-176C-460A-B4B3-9DFE6A00DA5D}"/>
              </a:ext>
            </a:extLst>
          </p:cNvPr>
          <p:cNvSpPr txBox="1"/>
          <p:nvPr/>
        </p:nvSpPr>
        <p:spPr>
          <a:xfrm>
            <a:off x="3722" y="5741"/>
            <a:ext cx="30442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理论与研究方法</a:t>
            </a:r>
            <a:endParaRPr lang="zh-CN" altLang="en-US" sz="3200" b="1" dirty="0">
              <a:solidFill>
                <a:schemeClr val="bg1"/>
              </a:solidFill>
              <a:cs typeface="Times New Roman" panose="02020603050405020304" pitchFamily="18" charset="0"/>
            </a:endParaRPr>
          </a:p>
        </p:txBody>
      </p:sp>
      <p:sp>
        <p:nvSpPr>
          <p:cNvPr id="16" name="文本框 15">
            <a:extLst>
              <a:ext uri="{FF2B5EF4-FFF2-40B4-BE49-F238E27FC236}">
                <a16:creationId xmlns:a16="http://schemas.microsoft.com/office/drawing/2014/main" id="{FC7FA5C8-DAE6-4403-8614-F698B90284E8}"/>
              </a:ext>
            </a:extLst>
          </p:cNvPr>
          <p:cNvSpPr txBox="1"/>
          <p:nvPr/>
        </p:nvSpPr>
        <p:spPr>
          <a:xfrm>
            <a:off x="1219200" y="4629150"/>
            <a:ext cx="6851556" cy="369332"/>
          </a:xfrm>
          <a:prstGeom prst="rect">
            <a:avLst/>
          </a:prstGeom>
          <a:noFill/>
        </p:spPr>
        <p:txBody>
          <a:bodyPr wrap="none" rtlCol="0">
            <a:spAutoFit/>
          </a:bodyPr>
          <a:lstStyle/>
          <a:p>
            <a:r>
              <a:rPr lang="zh-CN" altLang="en-US" b="1">
                <a:solidFill>
                  <a:srgbClr val="E10800"/>
                </a:solidFill>
              </a:rPr>
              <a:t>使用合适的</a:t>
            </a:r>
            <a:r>
              <a:rPr lang="en-US" altLang="zh-CN" b="1">
                <a:solidFill>
                  <a:srgbClr val="E10800"/>
                </a:solidFill>
              </a:rPr>
              <a:t>SNR</a:t>
            </a:r>
            <a:r>
              <a:rPr lang="zh-CN" altLang="en-US" b="1">
                <a:solidFill>
                  <a:srgbClr val="E10800"/>
                </a:solidFill>
              </a:rPr>
              <a:t>和到时对称性指标，可使数据筛选对振幅基本无偏</a:t>
            </a:r>
          </a:p>
        </p:txBody>
      </p:sp>
      <p:sp>
        <p:nvSpPr>
          <p:cNvPr id="10" name="文本框 9">
            <a:extLst>
              <a:ext uri="{FF2B5EF4-FFF2-40B4-BE49-F238E27FC236}">
                <a16:creationId xmlns:a16="http://schemas.microsoft.com/office/drawing/2014/main" id="{BC91B232-F9A0-400F-BBDD-F89135093027}"/>
              </a:ext>
            </a:extLst>
          </p:cNvPr>
          <p:cNvSpPr txBox="1"/>
          <p:nvPr/>
        </p:nvSpPr>
        <p:spPr>
          <a:xfrm>
            <a:off x="4152900" y="201340"/>
            <a:ext cx="4800600" cy="307777"/>
          </a:xfrm>
          <a:prstGeom prst="rect">
            <a:avLst/>
          </a:prstGeom>
          <a:noFill/>
        </p:spPr>
        <p:txBody>
          <a:bodyPr wrap="square" rtlCol="0">
            <a:spAutoFit/>
          </a:bodyPr>
          <a:lstStyle/>
          <a:p>
            <a:pPr algn="ctr"/>
            <a:r>
              <a:rPr lang="zh-CN" altLang="en-US" sz="1400" b="1">
                <a:solidFill>
                  <a:srgbClr val="E10800"/>
                </a:solidFill>
              </a:rPr>
              <a:t>使用过大的</a:t>
            </a:r>
            <a:r>
              <a:rPr lang="en-US" altLang="zh-CN" sz="1400" b="1">
                <a:solidFill>
                  <a:srgbClr val="E10800"/>
                </a:solidFill>
              </a:rPr>
              <a:t>SNR</a:t>
            </a:r>
            <a:r>
              <a:rPr lang="zh-CN" altLang="en-US" sz="1400" b="1">
                <a:solidFill>
                  <a:srgbClr val="E10800"/>
                </a:solidFill>
              </a:rPr>
              <a:t>阈值，会改变振幅</a:t>
            </a:r>
            <a:r>
              <a:rPr lang="en-US" altLang="zh-CN" sz="1400" b="1">
                <a:solidFill>
                  <a:srgbClr val="E10800"/>
                </a:solidFill>
              </a:rPr>
              <a:t>-</a:t>
            </a:r>
            <a:r>
              <a:rPr lang="zh-CN" altLang="en-US" sz="1400" b="1">
                <a:solidFill>
                  <a:srgbClr val="E10800"/>
                </a:solidFill>
              </a:rPr>
              <a:t>台间距变化关系</a:t>
            </a:r>
            <a:endParaRPr lang="en-US" altLang="zh-CN" sz="1400" b="1">
              <a:solidFill>
                <a:srgbClr val="E10800"/>
              </a:solidFill>
            </a:endParaRPr>
          </a:p>
        </p:txBody>
      </p:sp>
      <p:sp>
        <p:nvSpPr>
          <p:cNvPr id="11" name="文本框 10">
            <a:extLst>
              <a:ext uri="{FF2B5EF4-FFF2-40B4-BE49-F238E27FC236}">
                <a16:creationId xmlns:a16="http://schemas.microsoft.com/office/drawing/2014/main" id="{D4A1FDE8-5418-42EB-8C59-1DBED2C9FD89}"/>
              </a:ext>
            </a:extLst>
          </p:cNvPr>
          <p:cNvSpPr txBox="1"/>
          <p:nvPr/>
        </p:nvSpPr>
        <p:spPr>
          <a:xfrm>
            <a:off x="265495" y="1302396"/>
            <a:ext cx="3157877" cy="646331"/>
          </a:xfrm>
          <a:prstGeom prst="rect">
            <a:avLst/>
          </a:prstGeom>
          <a:noFill/>
        </p:spPr>
        <p:txBody>
          <a:bodyPr wrap="square" rtlCol="0">
            <a:spAutoFit/>
          </a:bodyPr>
          <a:lstStyle/>
          <a:p>
            <a:r>
              <a:rPr lang="zh-CN" altLang="en-US" b="1">
                <a:solidFill>
                  <a:srgbClr val="4672C4"/>
                </a:solidFill>
              </a:rPr>
              <a:t>思路：</a:t>
            </a:r>
            <a:r>
              <a:rPr lang="zh-CN" altLang="en-US"/>
              <a:t>对于理想的格林函数，左右两支的到时应当较为对称</a:t>
            </a:r>
          </a:p>
        </p:txBody>
      </p:sp>
      <p:sp>
        <p:nvSpPr>
          <p:cNvPr id="25" name="文本框 24">
            <a:extLst>
              <a:ext uri="{FF2B5EF4-FFF2-40B4-BE49-F238E27FC236}">
                <a16:creationId xmlns:a16="http://schemas.microsoft.com/office/drawing/2014/main" id="{8B0370BC-185B-4B3C-B0A8-B195C533CDC8}"/>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②到时对称性指标筛选</a:t>
            </a:r>
            <a:endParaRPr lang="en-US" altLang="zh-CN">
              <a:solidFill>
                <a:srgbClr val="115740"/>
              </a:solidFill>
            </a:endParaRPr>
          </a:p>
        </p:txBody>
      </p:sp>
      <p:grpSp>
        <p:nvGrpSpPr>
          <p:cNvPr id="30" name="组合 29">
            <a:extLst>
              <a:ext uri="{FF2B5EF4-FFF2-40B4-BE49-F238E27FC236}">
                <a16:creationId xmlns:a16="http://schemas.microsoft.com/office/drawing/2014/main" id="{541C0512-12B4-4153-92EC-EE34A711D4F1}"/>
              </a:ext>
            </a:extLst>
          </p:cNvPr>
          <p:cNvGrpSpPr/>
          <p:nvPr/>
        </p:nvGrpSpPr>
        <p:grpSpPr>
          <a:xfrm>
            <a:off x="299197" y="2611994"/>
            <a:ext cx="5407428" cy="2068179"/>
            <a:chOff x="293597" y="2585871"/>
            <a:chExt cx="5407428" cy="2068179"/>
          </a:xfrm>
        </p:grpSpPr>
        <p:pic>
          <p:nvPicPr>
            <p:cNvPr id="13" name="图形 12">
              <a:extLst>
                <a:ext uri="{FF2B5EF4-FFF2-40B4-BE49-F238E27FC236}">
                  <a16:creationId xmlns:a16="http://schemas.microsoft.com/office/drawing/2014/main" id="{90430D34-515C-4505-95E8-18E18356F89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3597" y="2585871"/>
              <a:ext cx="5407428" cy="2068179"/>
            </a:xfrm>
            <a:prstGeom prst="rect">
              <a:avLst/>
            </a:prstGeom>
          </p:spPr>
        </p:pic>
        <p:grpSp>
          <p:nvGrpSpPr>
            <p:cNvPr id="21" name="组合 20">
              <a:extLst>
                <a:ext uri="{FF2B5EF4-FFF2-40B4-BE49-F238E27FC236}">
                  <a16:creationId xmlns:a16="http://schemas.microsoft.com/office/drawing/2014/main" id="{1D5E64D5-7E8C-407E-8E3E-B93A2B6AAEA6}"/>
                </a:ext>
              </a:extLst>
            </p:cNvPr>
            <p:cNvGrpSpPr/>
            <p:nvPr/>
          </p:nvGrpSpPr>
          <p:grpSpPr>
            <a:xfrm>
              <a:off x="1601307" y="3070988"/>
              <a:ext cx="3006289" cy="373145"/>
              <a:chOff x="1812513" y="2723635"/>
              <a:chExt cx="3423530" cy="430329"/>
            </a:xfrm>
          </p:grpSpPr>
          <p:sp>
            <p:nvSpPr>
              <p:cNvPr id="6" name="文本框 5">
                <a:extLst>
                  <a:ext uri="{FF2B5EF4-FFF2-40B4-BE49-F238E27FC236}">
                    <a16:creationId xmlns:a16="http://schemas.microsoft.com/office/drawing/2014/main" id="{276C73F1-7BEF-4E9F-A3D9-4FDD2FB7909B}"/>
                  </a:ext>
                </a:extLst>
              </p:cNvPr>
              <p:cNvSpPr txBox="1"/>
              <p:nvPr/>
            </p:nvSpPr>
            <p:spPr>
              <a:xfrm>
                <a:off x="3974269" y="2834515"/>
                <a:ext cx="1261774" cy="319449"/>
              </a:xfrm>
              <a:prstGeom prst="rect">
                <a:avLst/>
              </a:prstGeom>
              <a:noFill/>
            </p:spPr>
            <p:txBody>
              <a:bodyPr wrap="none" rtlCol="0">
                <a:spAutoFit/>
              </a:bodyPr>
              <a:lstStyle/>
              <a:p>
                <a:r>
                  <a:rPr lang="zh-CN" altLang="en-US" sz="1200" b="1">
                    <a:solidFill>
                      <a:srgbClr val="E10800"/>
                    </a:solidFill>
                  </a:rPr>
                  <a:t>可能比较不准</a:t>
                </a:r>
              </a:p>
            </p:txBody>
          </p:sp>
          <p:sp>
            <p:nvSpPr>
              <p:cNvPr id="24" name="文本框 23">
                <a:extLst>
                  <a:ext uri="{FF2B5EF4-FFF2-40B4-BE49-F238E27FC236}">
                    <a16:creationId xmlns:a16="http://schemas.microsoft.com/office/drawing/2014/main" id="{E55321B5-BABF-4962-A2C5-4D240E1525A2}"/>
                  </a:ext>
                </a:extLst>
              </p:cNvPr>
              <p:cNvSpPr txBox="1"/>
              <p:nvPr/>
            </p:nvSpPr>
            <p:spPr>
              <a:xfrm>
                <a:off x="1812513" y="2723635"/>
                <a:ext cx="1086527" cy="319449"/>
              </a:xfrm>
              <a:prstGeom prst="rect">
                <a:avLst/>
              </a:prstGeom>
              <a:noFill/>
            </p:spPr>
            <p:txBody>
              <a:bodyPr wrap="none" rtlCol="0">
                <a:spAutoFit/>
              </a:bodyPr>
              <a:lstStyle/>
              <a:p>
                <a:r>
                  <a:rPr lang="zh-CN" altLang="en-US" sz="1200" b="1">
                    <a:solidFill>
                      <a:srgbClr val="E10800"/>
                    </a:solidFill>
                  </a:rPr>
                  <a:t>可能比较准</a:t>
                </a:r>
              </a:p>
            </p:txBody>
          </p:sp>
        </p:grpSp>
        <p:cxnSp>
          <p:nvCxnSpPr>
            <p:cNvPr id="9" name="直接箭头连接符 8">
              <a:extLst>
                <a:ext uri="{FF2B5EF4-FFF2-40B4-BE49-F238E27FC236}">
                  <a16:creationId xmlns:a16="http://schemas.microsoft.com/office/drawing/2014/main" id="{32EEAA87-7504-42A2-87DF-D39308BBF47B}"/>
                </a:ext>
              </a:extLst>
            </p:cNvPr>
            <p:cNvCxnSpPr>
              <a:cxnSpLocks/>
            </p:cNvCxnSpPr>
            <p:nvPr/>
          </p:nvCxnSpPr>
          <p:spPr>
            <a:xfrm>
              <a:off x="4644978" y="3090381"/>
              <a:ext cx="144321" cy="826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3E3F1D33-8C5C-4261-AA3D-D0CA04D2A96E}"/>
                </a:ext>
              </a:extLst>
            </p:cNvPr>
            <p:cNvSpPr txBox="1"/>
            <p:nvPr/>
          </p:nvSpPr>
          <p:spPr>
            <a:xfrm>
              <a:off x="4452730" y="3131715"/>
              <a:ext cx="1219200" cy="261610"/>
            </a:xfrm>
            <a:prstGeom prst="rect">
              <a:avLst/>
            </a:prstGeom>
            <a:noFill/>
          </p:spPr>
          <p:txBody>
            <a:bodyPr wrap="square" rtlCol="0">
              <a:spAutoFit/>
            </a:bodyPr>
            <a:lstStyle/>
            <a:p>
              <a:r>
                <a:rPr lang="zh-CN" altLang="en-US" sz="1100" b="1">
                  <a:solidFill>
                    <a:srgbClr val="4672C4"/>
                  </a:solidFill>
                </a:rPr>
                <a:t>由参考速度估算</a:t>
              </a:r>
            </a:p>
          </p:txBody>
        </p:sp>
      </p:grpSp>
      <p:sp>
        <p:nvSpPr>
          <p:cNvPr id="23" name="文本框 22">
            <a:extLst>
              <a:ext uri="{FF2B5EF4-FFF2-40B4-BE49-F238E27FC236}">
                <a16:creationId xmlns:a16="http://schemas.microsoft.com/office/drawing/2014/main" id="{D5D7505E-E120-411E-9632-54CA8A0D6F5D}"/>
              </a:ext>
            </a:extLst>
          </p:cNvPr>
          <p:cNvSpPr txBox="1"/>
          <p:nvPr/>
        </p:nvSpPr>
        <p:spPr>
          <a:xfrm>
            <a:off x="7848600" y="4480073"/>
            <a:ext cx="1467068" cy="276999"/>
          </a:xfrm>
          <a:prstGeom prst="rect">
            <a:avLst/>
          </a:prstGeom>
          <a:noFill/>
        </p:spPr>
        <p:txBody>
          <a:bodyPr wrap="none" rtlCol="0">
            <a:spAutoFit/>
          </a:bodyPr>
          <a:lstStyle/>
          <a:p>
            <a:r>
              <a:rPr lang="zh-CN" altLang="en-US" sz="1200" b="1">
                <a:solidFill>
                  <a:srgbClr val="4672C4"/>
                </a:solidFill>
              </a:rPr>
              <a:t>（东北实测数据）</a:t>
            </a:r>
          </a:p>
        </p:txBody>
      </p:sp>
      <p:pic>
        <p:nvPicPr>
          <p:cNvPr id="27" name="图片 26">
            <a:extLst>
              <a:ext uri="{FF2B5EF4-FFF2-40B4-BE49-F238E27FC236}">
                <a16:creationId xmlns:a16="http://schemas.microsoft.com/office/drawing/2014/main" id="{8BD5B3E6-43A1-4788-BD42-ECB55137BC8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2504" r="32962"/>
          <a:stretch/>
        </p:blipFill>
        <p:spPr>
          <a:xfrm>
            <a:off x="6400800" y="730884"/>
            <a:ext cx="2768711" cy="1947325"/>
          </a:xfrm>
          <a:prstGeom prst="rect">
            <a:avLst/>
          </a:prstGeom>
        </p:spPr>
      </p:pic>
      <p:pic>
        <p:nvPicPr>
          <p:cNvPr id="28" name="图片 27">
            <a:extLst>
              <a:ext uri="{FF2B5EF4-FFF2-40B4-BE49-F238E27FC236}">
                <a16:creationId xmlns:a16="http://schemas.microsoft.com/office/drawing/2014/main" id="{DB602264-A608-414B-B688-9F8A716C8E8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66707"/>
          <a:stretch/>
        </p:blipFill>
        <p:spPr>
          <a:xfrm>
            <a:off x="3847118" y="733456"/>
            <a:ext cx="2668964" cy="1947219"/>
          </a:xfrm>
          <a:prstGeom prst="rect">
            <a:avLst/>
          </a:prstGeom>
        </p:spPr>
      </p:pic>
      <p:pic>
        <p:nvPicPr>
          <p:cNvPr id="29" name="图片 28">
            <a:extLst>
              <a:ext uri="{FF2B5EF4-FFF2-40B4-BE49-F238E27FC236}">
                <a16:creationId xmlns:a16="http://schemas.microsoft.com/office/drawing/2014/main" id="{5C0E3023-10C0-4D13-B1DC-31AE2D51343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66478"/>
          <a:stretch/>
        </p:blipFill>
        <p:spPr>
          <a:xfrm>
            <a:off x="6488536" y="2611994"/>
            <a:ext cx="2680975" cy="1942617"/>
          </a:xfrm>
          <a:prstGeom prst="rect">
            <a:avLst/>
          </a:prstGeom>
        </p:spPr>
      </p:pic>
      <p:cxnSp>
        <p:nvCxnSpPr>
          <p:cNvPr id="32" name="直接箭头连接符 31">
            <a:extLst>
              <a:ext uri="{FF2B5EF4-FFF2-40B4-BE49-F238E27FC236}">
                <a16:creationId xmlns:a16="http://schemas.microsoft.com/office/drawing/2014/main" id="{33C90F07-5014-4151-AF67-37239483A81A}"/>
              </a:ext>
            </a:extLst>
          </p:cNvPr>
          <p:cNvCxnSpPr/>
          <p:nvPr/>
        </p:nvCxnSpPr>
        <p:spPr>
          <a:xfrm flipH="1" flipV="1">
            <a:off x="6934200" y="486272"/>
            <a:ext cx="304800" cy="208602"/>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454096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a:extLst>
              <a:ext uri="{FF2B5EF4-FFF2-40B4-BE49-F238E27FC236}">
                <a16:creationId xmlns:a16="http://schemas.microsoft.com/office/drawing/2014/main" id="{8F748DF7-3712-471D-A5EF-65F00607D265}"/>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E429FF57-F211-4558-9E89-FBD1C9FCC3E9}"/>
              </a:ext>
            </a:extLst>
          </p:cNvPr>
          <p:cNvSpPr>
            <a:spLocks noGrp="1"/>
          </p:cNvSpPr>
          <p:nvPr>
            <p:ph type="sldNum" sz="quarter" idx="12"/>
          </p:nvPr>
        </p:nvSpPr>
        <p:spPr>
          <a:xfrm>
            <a:off x="8253334" y="4767263"/>
            <a:ext cx="433466" cy="273844"/>
          </a:xfrm>
        </p:spPr>
        <p:txBody>
          <a:bodyPr/>
          <a:lstStyle/>
          <a:p>
            <a:fld id="{B6F15528-21DE-4FAA-801E-634DDDAF4B2B}" type="slidenum">
              <a:rPr lang="en-US" smtClean="0"/>
              <a:pPr/>
              <a:t>26</a:t>
            </a:fld>
            <a:endParaRPr lang="en-US"/>
          </a:p>
        </p:txBody>
      </p:sp>
      <p:sp>
        <p:nvSpPr>
          <p:cNvPr id="3" name="TextBox 6">
            <a:extLst>
              <a:ext uri="{FF2B5EF4-FFF2-40B4-BE49-F238E27FC236}">
                <a16:creationId xmlns:a16="http://schemas.microsoft.com/office/drawing/2014/main" id="{6D4B2236-176C-460A-B4B3-9DFE6A00DA5D}"/>
              </a:ext>
            </a:extLst>
          </p:cNvPr>
          <p:cNvSpPr txBox="1"/>
          <p:nvPr/>
        </p:nvSpPr>
        <p:spPr>
          <a:xfrm>
            <a:off x="3722" y="5741"/>
            <a:ext cx="30442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理论与研究方法</a:t>
            </a:r>
            <a:endParaRPr lang="zh-CN" altLang="en-US" sz="3200" b="1" dirty="0">
              <a:solidFill>
                <a:schemeClr val="bg1"/>
              </a:solidFill>
              <a:cs typeface="Times New Roman" panose="02020603050405020304" pitchFamily="18" charset="0"/>
            </a:endParaRPr>
          </a:p>
        </p:txBody>
      </p:sp>
      <p:sp>
        <p:nvSpPr>
          <p:cNvPr id="2" name="矩形 1">
            <a:extLst>
              <a:ext uri="{FF2B5EF4-FFF2-40B4-BE49-F238E27FC236}">
                <a16:creationId xmlns:a16="http://schemas.microsoft.com/office/drawing/2014/main" id="{FA5C5012-C5CA-4B6D-9CCA-D0ADA3BF8C8B}"/>
              </a:ext>
            </a:extLst>
          </p:cNvPr>
          <p:cNvSpPr/>
          <p:nvPr/>
        </p:nvSpPr>
        <p:spPr>
          <a:xfrm>
            <a:off x="990600" y="989395"/>
            <a:ext cx="7162800" cy="369332"/>
          </a:xfrm>
          <a:prstGeom prst="rect">
            <a:avLst/>
          </a:prstGeom>
        </p:spPr>
        <p:txBody>
          <a:bodyPr wrap="square">
            <a:spAutoFit/>
          </a:bodyPr>
          <a:lstStyle/>
          <a:p>
            <a:r>
              <a:rPr lang="zh-CN" altLang="en-US" b="1">
                <a:solidFill>
                  <a:srgbClr val="4672C4"/>
                </a:solidFill>
              </a:rPr>
              <a:t>聚焦散焦效应：速度结构的横向不均匀性，对波场能量分布产生影响</a:t>
            </a:r>
            <a:endParaRPr lang="en-US" altLang="zh-CN" b="1">
              <a:solidFill>
                <a:srgbClr val="4672C4"/>
              </a:solidFill>
            </a:endParaRPr>
          </a:p>
        </p:txBody>
      </p:sp>
      <p:grpSp>
        <p:nvGrpSpPr>
          <p:cNvPr id="22" name="组合 21">
            <a:extLst>
              <a:ext uri="{FF2B5EF4-FFF2-40B4-BE49-F238E27FC236}">
                <a16:creationId xmlns:a16="http://schemas.microsoft.com/office/drawing/2014/main" id="{C543BB61-768E-41A1-90BE-6DBEEC692F63}"/>
              </a:ext>
            </a:extLst>
          </p:cNvPr>
          <p:cNvGrpSpPr/>
          <p:nvPr/>
        </p:nvGrpSpPr>
        <p:grpSpPr>
          <a:xfrm>
            <a:off x="5486400" y="1524987"/>
            <a:ext cx="3124200" cy="1494235"/>
            <a:chOff x="4343400" y="3334975"/>
            <a:chExt cx="3309876" cy="1619470"/>
          </a:xfrm>
        </p:grpSpPr>
        <p:grpSp>
          <p:nvGrpSpPr>
            <p:cNvPr id="23" name="组合 22">
              <a:extLst>
                <a:ext uri="{FF2B5EF4-FFF2-40B4-BE49-F238E27FC236}">
                  <a16:creationId xmlns:a16="http://schemas.microsoft.com/office/drawing/2014/main" id="{08E2AF6C-CA87-4680-B142-02CCADF38FFA}"/>
                </a:ext>
              </a:extLst>
            </p:cNvPr>
            <p:cNvGrpSpPr/>
            <p:nvPr/>
          </p:nvGrpSpPr>
          <p:grpSpPr>
            <a:xfrm>
              <a:off x="4541637" y="3334975"/>
              <a:ext cx="3111639" cy="1607451"/>
              <a:chOff x="426837" y="906984"/>
              <a:chExt cx="4128230" cy="1973971"/>
            </a:xfrm>
          </p:grpSpPr>
          <p:pic>
            <p:nvPicPr>
              <p:cNvPr id="26" name="图片 25">
                <a:extLst>
                  <a:ext uri="{FF2B5EF4-FFF2-40B4-BE49-F238E27FC236}">
                    <a16:creationId xmlns:a16="http://schemas.microsoft.com/office/drawing/2014/main" id="{6A8D6AD4-3EA4-447C-865E-5D95C6E92147}"/>
                  </a:ext>
                </a:extLst>
              </p:cNvPr>
              <p:cNvPicPr>
                <a:picLocks noChangeAspect="1"/>
              </p:cNvPicPr>
              <p:nvPr/>
            </p:nvPicPr>
            <p:blipFill>
              <a:blip r:embed="rId3"/>
              <a:stretch>
                <a:fillRect/>
              </a:stretch>
            </p:blipFill>
            <p:spPr>
              <a:xfrm>
                <a:off x="426837" y="1856769"/>
                <a:ext cx="4128230" cy="658731"/>
              </a:xfrm>
              <a:prstGeom prst="rect">
                <a:avLst/>
              </a:prstGeom>
            </p:spPr>
          </p:pic>
          <p:pic>
            <p:nvPicPr>
              <p:cNvPr id="27" name="图片 26">
                <a:extLst>
                  <a:ext uri="{FF2B5EF4-FFF2-40B4-BE49-F238E27FC236}">
                    <a16:creationId xmlns:a16="http://schemas.microsoft.com/office/drawing/2014/main" id="{4F6D26EF-505F-4218-9D86-C1717323E160}"/>
                  </a:ext>
                </a:extLst>
              </p:cNvPr>
              <p:cNvPicPr>
                <a:picLocks noChangeAspect="1"/>
              </p:cNvPicPr>
              <p:nvPr/>
            </p:nvPicPr>
            <p:blipFill>
              <a:blip r:embed="rId4"/>
              <a:stretch>
                <a:fillRect/>
              </a:stretch>
            </p:blipFill>
            <p:spPr>
              <a:xfrm>
                <a:off x="426837" y="967312"/>
                <a:ext cx="3154563" cy="827180"/>
              </a:xfrm>
              <a:prstGeom prst="rect">
                <a:avLst/>
              </a:prstGeom>
            </p:spPr>
          </p:pic>
          <p:sp>
            <p:nvSpPr>
              <p:cNvPr id="28" name="椭圆 27">
                <a:extLst>
                  <a:ext uri="{FF2B5EF4-FFF2-40B4-BE49-F238E27FC236}">
                    <a16:creationId xmlns:a16="http://schemas.microsoft.com/office/drawing/2014/main" id="{EF33399F-1FC6-4A9D-A28C-C44E2C3D70CB}"/>
                  </a:ext>
                </a:extLst>
              </p:cNvPr>
              <p:cNvSpPr/>
              <p:nvPr/>
            </p:nvSpPr>
            <p:spPr>
              <a:xfrm>
                <a:off x="426837" y="1885950"/>
                <a:ext cx="639963" cy="533400"/>
              </a:xfrm>
              <a:prstGeom prst="ellipse">
                <a:avLst/>
              </a:prstGeom>
              <a:noFill/>
              <a:ln w="19050">
                <a:solidFill>
                  <a:srgbClr val="E108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0800"/>
                  </a:solidFill>
                </a:endParaRPr>
              </a:p>
            </p:txBody>
          </p:sp>
          <p:cxnSp>
            <p:nvCxnSpPr>
              <p:cNvPr id="29" name="直接箭头连接符 28">
                <a:extLst>
                  <a:ext uri="{FF2B5EF4-FFF2-40B4-BE49-F238E27FC236}">
                    <a16:creationId xmlns:a16="http://schemas.microsoft.com/office/drawing/2014/main" id="{E48F0447-1829-4481-A760-053402BE032A}"/>
                  </a:ext>
                </a:extLst>
              </p:cNvPr>
              <p:cNvCxnSpPr>
                <a:stCxn id="28" idx="7"/>
              </p:cNvCxnSpPr>
              <p:nvPr/>
            </p:nvCxnSpPr>
            <p:spPr>
              <a:xfrm flipV="1">
                <a:off x="973080" y="1563603"/>
                <a:ext cx="1008120" cy="400462"/>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30" name="椭圆 29">
                <a:extLst>
                  <a:ext uri="{FF2B5EF4-FFF2-40B4-BE49-F238E27FC236}">
                    <a16:creationId xmlns:a16="http://schemas.microsoft.com/office/drawing/2014/main" id="{C06B9226-8F3F-46ED-A6D4-342F619C7150}"/>
                  </a:ext>
                </a:extLst>
              </p:cNvPr>
              <p:cNvSpPr/>
              <p:nvPr/>
            </p:nvSpPr>
            <p:spPr>
              <a:xfrm>
                <a:off x="426837" y="1200150"/>
                <a:ext cx="563763" cy="400462"/>
              </a:xfrm>
              <a:prstGeom prst="ellipse">
                <a:avLst/>
              </a:prstGeom>
              <a:noFill/>
              <a:ln w="12700">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10800"/>
                  </a:solidFill>
                </a:endParaRPr>
              </a:p>
            </p:txBody>
          </p:sp>
          <p:sp>
            <p:nvSpPr>
              <p:cNvPr id="31" name="文本框 30">
                <a:extLst>
                  <a:ext uri="{FF2B5EF4-FFF2-40B4-BE49-F238E27FC236}">
                    <a16:creationId xmlns:a16="http://schemas.microsoft.com/office/drawing/2014/main" id="{F64489A6-4A21-4B61-829B-15F6944AAD8C}"/>
                  </a:ext>
                </a:extLst>
              </p:cNvPr>
              <p:cNvSpPr txBox="1"/>
              <p:nvPr/>
            </p:nvSpPr>
            <p:spPr>
              <a:xfrm>
                <a:off x="618035" y="906984"/>
                <a:ext cx="1239661" cy="491557"/>
              </a:xfrm>
              <a:prstGeom prst="rect">
                <a:avLst/>
              </a:prstGeom>
              <a:noFill/>
            </p:spPr>
            <p:txBody>
              <a:bodyPr wrap="none" rtlCol="0">
                <a:spAutoFit/>
              </a:bodyPr>
              <a:lstStyle/>
              <a:p>
                <a:r>
                  <a:rPr lang="zh-CN" altLang="en-US" b="1">
                    <a:solidFill>
                      <a:srgbClr val="4672C4"/>
                    </a:solidFill>
                  </a:rPr>
                  <a:t>改正量</a:t>
                </a:r>
              </a:p>
            </p:txBody>
          </p:sp>
          <p:sp>
            <p:nvSpPr>
              <p:cNvPr id="32" name="TextBox 5">
                <a:extLst>
                  <a:ext uri="{FF2B5EF4-FFF2-40B4-BE49-F238E27FC236}">
                    <a16:creationId xmlns:a16="http://schemas.microsoft.com/office/drawing/2014/main" id="{CC3E53B1-457D-4471-B6D8-CC75D1B91FFA}"/>
                  </a:ext>
                </a:extLst>
              </p:cNvPr>
              <p:cNvSpPr txBox="1"/>
              <p:nvPr/>
            </p:nvSpPr>
            <p:spPr>
              <a:xfrm>
                <a:off x="746818" y="2512287"/>
                <a:ext cx="3306092" cy="368668"/>
              </a:xfrm>
              <a:prstGeom prst="rect">
                <a:avLst/>
              </a:prstGeom>
              <a:noFill/>
            </p:spPr>
            <p:txBody>
              <a:bodyPr wrap="square" rtlCol="0">
                <a:spAutoFit/>
              </a:bodyPr>
              <a:lstStyle/>
              <a:p>
                <a:r>
                  <a:rPr lang="en-US" altLang="zh-CN" sz="1200">
                    <a:solidFill>
                      <a:srgbClr val="4672C4"/>
                    </a:solidFill>
                    <a:latin typeface="Times New Roman" panose="02020603050405020304" pitchFamily="18" charset="0"/>
                    <a:cs typeface="Times New Roman" panose="02020603050405020304" pitchFamily="18" charset="0"/>
                  </a:rPr>
                  <a:t>(Zhou et al., 2004; Bao et</a:t>
                </a:r>
                <a:r>
                  <a:rPr lang="zh-CN" altLang="en-US" sz="1200">
                    <a:solidFill>
                      <a:srgbClr val="4672C4"/>
                    </a:solidFill>
                    <a:latin typeface="Times New Roman" panose="02020603050405020304" pitchFamily="18" charset="0"/>
                    <a:cs typeface="Times New Roman" panose="02020603050405020304" pitchFamily="18" charset="0"/>
                  </a:rPr>
                  <a:t> </a:t>
                </a:r>
                <a:r>
                  <a:rPr lang="en-US" altLang="zh-CN" sz="1200">
                    <a:solidFill>
                      <a:srgbClr val="4672C4"/>
                    </a:solidFill>
                    <a:latin typeface="Times New Roman" panose="02020603050405020304" pitchFamily="18" charset="0"/>
                    <a:cs typeface="Times New Roman" panose="02020603050405020304" pitchFamily="18" charset="0"/>
                  </a:rPr>
                  <a:t>al.,</a:t>
                </a:r>
                <a:r>
                  <a:rPr lang="zh-CN" altLang="en-US" sz="1200">
                    <a:solidFill>
                      <a:srgbClr val="4672C4"/>
                    </a:solidFill>
                    <a:latin typeface="Times New Roman" panose="02020603050405020304" pitchFamily="18" charset="0"/>
                    <a:cs typeface="Times New Roman" panose="02020603050405020304" pitchFamily="18" charset="0"/>
                  </a:rPr>
                  <a:t> </a:t>
                </a:r>
                <a:r>
                  <a:rPr lang="en-US" altLang="zh-CN" sz="1200">
                    <a:solidFill>
                      <a:srgbClr val="4672C4"/>
                    </a:solidFill>
                    <a:latin typeface="Times New Roman" panose="02020603050405020304" pitchFamily="18" charset="0"/>
                    <a:cs typeface="Times New Roman" panose="02020603050405020304" pitchFamily="18" charset="0"/>
                  </a:rPr>
                  <a:t>2016)</a:t>
                </a:r>
                <a:endParaRPr lang="zh-CN" altLang="en-US" sz="1200" dirty="0">
                  <a:solidFill>
                    <a:srgbClr val="4672C4"/>
                  </a:solidFill>
                  <a:latin typeface="Times New Roman" panose="02020603050405020304" pitchFamily="18" charset="0"/>
                  <a:cs typeface="Times New Roman" panose="02020603050405020304" pitchFamily="18" charset="0"/>
                </a:endParaRPr>
              </a:p>
            </p:txBody>
          </p:sp>
        </p:grpSp>
        <p:sp>
          <p:nvSpPr>
            <p:cNvPr id="25" name="矩形 24">
              <a:extLst>
                <a:ext uri="{FF2B5EF4-FFF2-40B4-BE49-F238E27FC236}">
                  <a16:creationId xmlns:a16="http://schemas.microsoft.com/office/drawing/2014/main" id="{86DCE6A3-F034-426D-B4E1-7B20D4C02CB9}"/>
                </a:ext>
              </a:extLst>
            </p:cNvPr>
            <p:cNvSpPr/>
            <p:nvPr/>
          </p:nvSpPr>
          <p:spPr>
            <a:xfrm>
              <a:off x="4343400" y="3350581"/>
              <a:ext cx="3273823" cy="1603864"/>
            </a:xfrm>
            <a:prstGeom prst="rect">
              <a:avLst/>
            </a:prstGeom>
            <a:noFill/>
            <a:ln w="19050">
              <a:solidFill>
                <a:srgbClr val="00797C"/>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672C4"/>
                </a:solidFill>
              </a:endParaRPr>
            </a:p>
          </p:txBody>
        </p:sp>
      </p:grpSp>
      <p:pic>
        <p:nvPicPr>
          <p:cNvPr id="33" name="图片 32">
            <a:extLst>
              <a:ext uri="{FF2B5EF4-FFF2-40B4-BE49-F238E27FC236}">
                <a16:creationId xmlns:a16="http://schemas.microsoft.com/office/drawing/2014/main" id="{89EA1F31-8650-4E57-A8CF-22F3539D261F}"/>
              </a:ext>
            </a:extLst>
          </p:cNvPr>
          <p:cNvPicPr>
            <a:picLocks noChangeAspect="1"/>
          </p:cNvPicPr>
          <p:nvPr/>
        </p:nvPicPr>
        <p:blipFill>
          <a:blip r:embed="rId5"/>
          <a:stretch>
            <a:fillRect/>
          </a:stretch>
        </p:blipFill>
        <p:spPr>
          <a:xfrm>
            <a:off x="509219" y="1608465"/>
            <a:ext cx="4800223" cy="1379950"/>
          </a:xfrm>
          <a:prstGeom prst="rect">
            <a:avLst/>
          </a:prstGeom>
        </p:spPr>
      </p:pic>
      <p:pic>
        <p:nvPicPr>
          <p:cNvPr id="8" name="图片 7">
            <a:extLst>
              <a:ext uri="{FF2B5EF4-FFF2-40B4-BE49-F238E27FC236}">
                <a16:creationId xmlns:a16="http://schemas.microsoft.com/office/drawing/2014/main" id="{F01F9053-90CE-47A8-9231-57BEE3F7DBBE}"/>
              </a:ext>
            </a:extLst>
          </p:cNvPr>
          <p:cNvPicPr>
            <a:picLocks noChangeAspect="1"/>
          </p:cNvPicPr>
          <p:nvPr/>
        </p:nvPicPr>
        <p:blipFill>
          <a:blip r:embed="rId6"/>
          <a:stretch>
            <a:fillRect/>
          </a:stretch>
        </p:blipFill>
        <p:spPr>
          <a:xfrm>
            <a:off x="314081" y="3135158"/>
            <a:ext cx="2595249" cy="1769027"/>
          </a:xfrm>
          <a:prstGeom prst="rect">
            <a:avLst/>
          </a:prstGeom>
        </p:spPr>
      </p:pic>
      <p:sp>
        <p:nvSpPr>
          <p:cNvPr id="34" name="文本框 33">
            <a:extLst>
              <a:ext uri="{FF2B5EF4-FFF2-40B4-BE49-F238E27FC236}">
                <a16:creationId xmlns:a16="http://schemas.microsoft.com/office/drawing/2014/main" id="{CD4002D0-FAFE-4C47-A6F7-8D5FC24E1CEB}"/>
              </a:ext>
            </a:extLst>
          </p:cNvPr>
          <p:cNvSpPr txBox="1"/>
          <p:nvPr/>
        </p:nvSpPr>
        <p:spPr>
          <a:xfrm>
            <a:off x="1905000" y="4650242"/>
            <a:ext cx="1728550" cy="338554"/>
          </a:xfrm>
          <a:prstGeom prst="rect">
            <a:avLst/>
          </a:prstGeom>
          <a:noFill/>
        </p:spPr>
        <p:txBody>
          <a:bodyPr wrap="none" rtlCol="0">
            <a:spAutoFit/>
          </a:bodyPr>
          <a:lstStyle/>
          <a:p>
            <a:r>
              <a:rPr lang="en-US" altLang="zh-CN" sz="1600" b="1">
                <a:solidFill>
                  <a:srgbClr val="4672C4"/>
                </a:solidFill>
              </a:rPr>
              <a:t>(Zhou et al., 2004)</a:t>
            </a:r>
            <a:endParaRPr lang="zh-CN" altLang="en-US" sz="1600" b="1">
              <a:solidFill>
                <a:srgbClr val="4672C4"/>
              </a:solidFill>
            </a:endParaRPr>
          </a:p>
        </p:txBody>
      </p:sp>
      <p:sp>
        <p:nvSpPr>
          <p:cNvPr id="13" name="文本框 12">
            <a:extLst>
              <a:ext uri="{FF2B5EF4-FFF2-40B4-BE49-F238E27FC236}">
                <a16:creationId xmlns:a16="http://schemas.microsoft.com/office/drawing/2014/main" id="{06639A32-02C6-44BB-A924-5D1880601158}"/>
              </a:ext>
            </a:extLst>
          </p:cNvPr>
          <p:cNvSpPr txBox="1"/>
          <p:nvPr/>
        </p:nvSpPr>
        <p:spPr>
          <a:xfrm>
            <a:off x="3810000" y="3084264"/>
            <a:ext cx="1447800" cy="307777"/>
          </a:xfrm>
          <a:prstGeom prst="rect">
            <a:avLst/>
          </a:prstGeom>
          <a:noFill/>
        </p:spPr>
        <p:txBody>
          <a:bodyPr wrap="square" rtlCol="0">
            <a:spAutoFit/>
          </a:bodyPr>
          <a:lstStyle/>
          <a:p>
            <a:r>
              <a:rPr lang="zh-CN" altLang="en-US" sz="1400" b="1">
                <a:solidFill>
                  <a:srgbClr val="4672C4"/>
                </a:solidFill>
              </a:rPr>
              <a:t>区域相速度模型</a:t>
            </a:r>
          </a:p>
        </p:txBody>
      </p:sp>
      <p:sp>
        <p:nvSpPr>
          <p:cNvPr id="14" name="文本框 13">
            <a:extLst>
              <a:ext uri="{FF2B5EF4-FFF2-40B4-BE49-F238E27FC236}">
                <a16:creationId xmlns:a16="http://schemas.microsoft.com/office/drawing/2014/main" id="{B5DC6A2D-BB36-449D-B21E-CFC780098EE8}"/>
              </a:ext>
            </a:extLst>
          </p:cNvPr>
          <p:cNvSpPr txBox="1"/>
          <p:nvPr/>
        </p:nvSpPr>
        <p:spPr>
          <a:xfrm>
            <a:off x="3022208" y="3730434"/>
            <a:ext cx="433150" cy="523220"/>
          </a:xfrm>
          <a:prstGeom prst="rect">
            <a:avLst/>
          </a:prstGeom>
          <a:noFill/>
        </p:spPr>
        <p:txBody>
          <a:bodyPr wrap="square" rtlCol="0">
            <a:spAutoFit/>
          </a:bodyPr>
          <a:lstStyle/>
          <a:p>
            <a:r>
              <a:rPr lang="en-US" altLang="zh-CN" sz="2800">
                <a:solidFill>
                  <a:srgbClr val="E10800"/>
                </a:solidFill>
              </a:rPr>
              <a:t>+</a:t>
            </a:r>
            <a:endParaRPr lang="zh-CN" altLang="en-US" sz="2800">
              <a:solidFill>
                <a:srgbClr val="E10800"/>
              </a:solidFill>
            </a:endParaRPr>
          </a:p>
        </p:txBody>
      </p:sp>
      <p:sp>
        <p:nvSpPr>
          <p:cNvPr id="15" name="箭头: 右 14">
            <a:extLst>
              <a:ext uri="{FF2B5EF4-FFF2-40B4-BE49-F238E27FC236}">
                <a16:creationId xmlns:a16="http://schemas.microsoft.com/office/drawing/2014/main" id="{B2A0F85B-B503-459F-B570-C47279467EFA}"/>
              </a:ext>
            </a:extLst>
          </p:cNvPr>
          <p:cNvSpPr/>
          <p:nvPr/>
        </p:nvSpPr>
        <p:spPr>
          <a:xfrm>
            <a:off x="5399547" y="3836201"/>
            <a:ext cx="925053" cy="3368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a:extLst>
              <a:ext uri="{FF2B5EF4-FFF2-40B4-BE49-F238E27FC236}">
                <a16:creationId xmlns:a16="http://schemas.microsoft.com/office/drawing/2014/main" id="{402EE28A-7723-4187-8210-AE130D44DEE4}"/>
              </a:ext>
            </a:extLst>
          </p:cNvPr>
          <p:cNvSpPr txBox="1"/>
          <p:nvPr/>
        </p:nvSpPr>
        <p:spPr>
          <a:xfrm>
            <a:off x="6629400" y="3819951"/>
            <a:ext cx="1797181" cy="369332"/>
          </a:xfrm>
          <a:prstGeom prst="rect">
            <a:avLst/>
          </a:prstGeom>
          <a:noFill/>
        </p:spPr>
        <p:txBody>
          <a:bodyPr wrap="square" rtlCol="0">
            <a:spAutoFit/>
          </a:bodyPr>
          <a:lstStyle/>
          <a:p>
            <a:r>
              <a:rPr lang="zh-CN" altLang="en-US" b="1">
                <a:solidFill>
                  <a:srgbClr val="E10800"/>
                </a:solidFill>
              </a:rPr>
              <a:t>聚焦散焦项估计</a:t>
            </a:r>
          </a:p>
        </p:txBody>
      </p:sp>
      <p:sp>
        <p:nvSpPr>
          <p:cNvPr id="5" name="矩形 4">
            <a:extLst>
              <a:ext uri="{FF2B5EF4-FFF2-40B4-BE49-F238E27FC236}">
                <a16:creationId xmlns:a16="http://schemas.microsoft.com/office/drawing/2014/main" id="{074B505F-E427-41FD-AB16-297FCC73EB79}"/>
              </a:ext>
            </a:extLst>
          </p:cNvPr>
          <p:cNvSpPr/>
          <p:nvPr/>
        </p:nvSpPr>
        <p:spPr>
          <a:xfrm>
            <a:off x="5827131" y="3141257"/>
            <a:ext cx="3290131" cy="369332"/>
          </a:xfrm>
          <a:prstGeom prst="rect">
            <a:avLst/>
          </a:prstGeom>
        </p:spPr>
        <p:txBody>
          <a:bodyPr wrap="none">
            <a:spAutoFit/>
          </a:bodyPr>
          <a:lstStyle/>
          <a:p>
            <a:r>
              <a:rPr lang="zh-CN" altLang="en-US"/>
              <a:t>finite-frequency theory</a:t>
            </a:r>
            <a:r>
              <a:rPr lang="en-US" altLang="zh-CN"/>
              <a:t>(FFT)</a:t>
            </a:r>
            <a:r>
              <a:rPr lang="zh-CN" altLang="en-US"/>
              <a:t>方法</a:t>
            </a:r>
          </a:p>
        </p:txBody>
      </p:sp>
      <p:cxnSp>
        <p:nvCxnSpPr>
          <p:cNvPr id="36" name="直接箭头连接符 35">
            <a:extLst>
              <a:ext uri="{FF2B5EF4-FFF2-40B4-BE49-F238E27FC236}">
                <a16:creationId xmlns:a16="http://schemas.microsoft.com/office/drawing/2014/main" id="{6A85B4F8-BA50-477E-83A2-27504B3F9674}"/>
              </a:ext>
            </a:extLst>
          </p:cNvPr>
          <p:cNvCxnSpPr>
            <a:cxnSpLocks/>
          </p:cNvCxnSpPr>
          <p:nvPr/>
        </p:nvCxnSpPr>
        <p:spPr>
          <a:xfrm>
            <a:off x="7649578" y="2953819"/>
            <a:ext cx="262152" cy="284333"/>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38" name="文本框 37">
            <a:extLst>
              <a:ext uri="{FF2B5EF4-FFF2-40B4-BE49-F238E27FC236}">
                <a16:creationId xmlns:a16="http://schemas.microsoft.com/office/drawing/2014/main" id="{EAB2D15E-AA58-4302-8A9A-8877DC30032E}"/>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③聚焦散焦项的改正</a:t>
            </a:r>
            <a:endParaRPr lang="en-US" altLang="zh-CN">
              <a:solidFill>
                <a:srgbClr val="115740"/>
              </a:solidFill>
            </a:endParaRPr>
          </a:p>
        </p:txBody>
      </p:sp>
      <p:pic>
        <p:nvPicPr>
          <p:cNvPr id="6" name="图片 5">
            <a:extLst>
              <a:ext uri="{FF2B5EF4-FFF2-40B4-BE49-F238E27FC236}">
                <a16:creationId xmlns:a16="http://schemas.microsoft.com/office/drawing/2014/main" id="{8B506076-F82C-4C60-BAB7-952F57771082}"/>
              </a:ext>
            </a:extLst>
          </p:cNvPr>
          <p:cNvPicPr>
            <a:picLocks noChangeAspect="1"/>
          </p:cNvPicPr>
          <p:nvPr/>
        </p:nvPicPr>
        <p:blipFill>
          <a:blip r:embed="rId7"/>
          <a:stretch>
            <a:fillRect/>
          </a:stretch>
        </p:blipFill>
        <p:spPr>
          <a:xfrm>
            <a:off x="3546234" y="3385003"/>
            <a:ext cx="1711566" cy="1379950"/>
          </a:xfrm>
          <a:prstGeom prst="rect">
            <a:avLst/>
          </a:prstGeom>
        </p:spPr>
      </p:pic>
    </p:spTree>
    <p:extLst>
      <p:ext uri="{BB962C8B-B14F-4D97-AF65-F5344CB8AC3E}">
        <p14:creationId xmlns:p14="http://schemas.microsoft.com/office/powerpoint/2010/main" val="10592534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矩形 36">
            <a:extLst>
              <a:ext uri="{FF2B5EF4-FFF2-40B4-BE49-F238E27FC236}">
                <a16:creationId xmlns:a16="http://schemas.microsoft.com/office/drawing/2014/main" id="{8F748DF7-3712-471D-A5EF-65F00607D265}"/>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E429FF57-F211-4558-9E89-FBD1C9FCC3E9}"/>
              </a:ext>
            </a:extLst>
          </p:cNvPr>
          <p:cNvSpPr>
            <a:spLocks noGrp="1"/>
          </p:cNvSpPr>
          <p:nvPr>
            <p:ph type="sldNum" sz="quarter" idx="12"/>
          </p:nvPr>
        </p:nvSpPr>
        <p:spPr>
          <a:xfrm>
            <a:off x="8253334" y="4767263"/>
            <a:ext cx="433466" cy="273844"/>
          </a:xfrm>
        </p:spPr>
        <p:txBody>
          <a:bodyPr/>
          <a:lstStyle/>
          <a:p>
            <a:fld id="{B6F15528-21DE-4FAA-801E-634DDDAF4B2B}" type="slidenum">
              <a:rPr lang="en-US" smtClean="0"/>
              <a:pPr/>
              <a:t>27</a:t>
            </a:fld>
            <a:endParaRPr lang="en-US"/>
          </a:p>
        </p:txBody>
      </p:sp>
      <p:sp>
        <p:nvSpPr>
          <p:cNvPr id="3" name="TextBox 6">
            <a:extLst>
              <a:ext uri="{FF2B5EF4-FFF2-40B4-BE49-F238E27FC236}">
                <a16:creationId xmlns:a16="http://schemas.microsoft.com/office/drawing/2014/main" id="{6D4B2236-176C-460A-B4B3-9DFE6A00DA5D}"/>
              </a:ext>
            </a:extLst>
          </p:cNvPr>
          <p:cNvSpPr txBox="1"/>
          <p:nvPr/>
        </p:nvSpPr>
        <p:spPr>
          <a:xfrm>
            <a:off x="3722" y="5741"/>
            <a:ext cx="30442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数据预处理方法</a:t>
            </a:r>
            <a:endParaRPr lang="zh-CN" altLang="en-US" sz="3200" b="1" dirty="0">
              <a:solidFill>
                <a:schemeClr val="bg1"/>
              </a:solidFill>
              <a:cs typeface="Times New Roman" panose="02020603050405020304" pitchFamily="18" charset="0"/>
            </a:endParaRPr>
          </a:p>
        </p:txBody>
      </p:sp>
      <p:sp>
        <p:nvSpPr>
          <p:cNvPr id="38" name="文本框 37">
            <a:extLst>
              <a:ext uri="{FF2B5EF4-FFF2-40B4-BE49-F238E27FC236}">
                <a16:creationId xmlns:a16="http://schemas.microsoft.com/office/drawing/2014/main" id="{EAB2D15E-AA58-4302-8A9A-8877DC30032E}"/>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③聚焦散焦项的改正</a:t>
            </a:r>
            <a:endParaRPr lang="en-US" altLang="zh-CN">
              <a:solidFill>
                <a:srgbClr val="115740"/>
              </a:solidFill>
            </a:endParaRPr>
          </a:p>
        </p:txBody>
      </p:sp>
      <p:grpSp>
        <p:nvGrpSpPr>
          <p:cNvPr id="17" name="组合 16">
            <a:extLst>
              <a:ext uri="{FF2B5EF4-FFF2-40B4-BE49-F238E27FC236}">
                <a16:creationId xmlns:a16="http://schemas.microsoft.com/office/drawing/2014/main" id="{53674852-658F-45B7-A861-0087DDC7AD4E}"/>
              </a:ext>
            </a:extLst>
          </p:cNvPr>
          <p:cNvGrpSpPr/>
          <p:nvPr/>
        </p:nvGrpSpPr>
        <p:grpSpPr>
          <a:xfrm>
            <a:off x="1471588" y="3232477"/>
            <a:ext cx="6149794" cy="1405800"/>
            <a:chOff x="1471588" y="3231478"/>
            <a:chExt cx="6149794" cy="1405800"/>
          </a:xfrm>
        </p:grpSpPr>
        <p:pic>
          <p:nvPicPr>
            <p:cNvPr id="1026" name="Picture 2">
              <a:extLst>
                <a:ext uri="{FF2B5EF4-FFF2-40B4-BE49-F238E27FC236}">
                  <a16:creationId xmlns:a16="http://schemas.microsoft.com/office/drawing/2014/main" id="{3074C1BD-0773-4622-9EAF-220BC9137765}"/>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71588" y="3231478"/>
              <a:ext cx="1805012" cy="138072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1DEA9EE-25B4-45CF-8F65-4994F17FE5D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69493" y="3231478"/>
              <a:ext cx="1805013" cy="138072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5748498-00B8-4459-8A76-ABBFF91B6EF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791200" y="3256551"/>
              <a:ext cx="1830182" cy="1380727"/>
            </a:xfrm>
            <a:prstGeom prst="rect">
              <a:avLst/>
            </a:prstGeom>
            <a:noFill/>
            <a:extLst>
              <a:ext uri="{909E8E84-426E-40DD-AFC4-6F175D3DCCD1}">
                <a14:hiddenFill xmlns:a14="http://schemas.microsoft.com/office/drawing/2010/main">
                  <a:solidFill>
                    <a:srgbClr val="FFFFFF"/>
                  </a:solidFill>
                </a14:hiddenFill>
              </a:ext>
            </a:extLst>
          </p:spPr>
        </p:pic>
      </p:grpSp>
      <p:sp>
        <p:nvSpPr>
          <p:cNvPr id="42" name="矩形 41">
            <a:extLst>
              <a:ext uri="{FF2B5EF4-FFF2-40B4-BE49-F238E27FC236}">
                <a16:creationId xmlns:a16="http://schemas.microsoft.com/office/drawing/2014/main" id="{B0615460-F82C-48EB-8287-B9FAED230C62}"/>
              </a:ext>
            </a:extLst>
          </p:cNvPr>
          <p:cNvSpPr/>
          <p:nvPr/>
        </p:nvSpPr>
        <p:spPr>
          <a:xfrm>
            <a:off x="4191000" y="631343"/>
            <a:ext cx="3200400" cy="369332"/>
          </a:xfrm>
          <a:prstGeom prst="rect">
            <a:avLst/>
          </a:prstGeom>
        </p:spPr>
        <p:txBody>
          <a:bodyPr wrap="square">
            <a:spAutoFit/>
          </a:bodyPr>
          <a:lstStyle/>
          <a:p>
            <a:r>
              <a:rPr lang="zh-CN" altLang="en-US" b="1">
                <a:solidFill>
                  <a:srgbClr val="4672C4"/>
                </a:solidFill>
              </a:rPr>
              <a:t>敏感核同谱元法改正结果对比</a:t>
            </a:r>
          </a:p>
        </p:txBody>
      </p:sp>
      <p:sp>
        <p:nvSpPr>
          <p:cNvPr id="43" name="文本框 42">
            <a:extLst>
              <a:ext uri="{FF2B5EF4-FFF2-40B4-BE49-F238E27FC236}">
                <a16:creationId xmlns:a16="http://schemas.microsoft.com/office/drawing/2014/main" id="{979CE47D-1AE0-440F-8321-E18991583B8B}"/>
              </a:ext>
            </a:extLst>
          </p:cNvPr>
          <p:cNvSpPr txBox="1"/>
          <p:nvPr/>
        </p:nvSpPr>
        <p:spPr>
          <a:xfrm>
            <a:off x="7246824" y="4586280"/>
            <a:ext cx="2031325" cy="276999"/>
          </a:xfrm>
          <a:prstGeom prst="rect">
            <a:avLst/>
          </a:prstGeom>
          <a:noFill/>
        </p:spPr>
        <p:txBody>
          <a:bodyPr wrap="none" rtlCol="0">
            <a:spAutoFit/>
          </a:bodyPr>
          <a:lstStyle/>
          <a:p>
            <a:r>
              <a:rPr lang="zh-CN" altLang="en-US" sz="1200" b="1">
                <a:solidFill>
                  <a:srgbClr val="4672C4"/>
                </a:solidFill>
              </a:rPr>
              <a:t>（基于东北速度模型数据）</a:t>
            </a:r>
          </a:p>
        </p:txBody>
      </p:sp>
      <p:pic>
        <p:nvPicPr>
          <p:cNvPr id="20" name="图片 19">
            <a:extLst>
              <a:ext uri="{FF2B5EF4-FFF2-40B4-BE49-F238E27FC236}">
                <a16:creationId xmlns:a16="http://schemas.microsoft.com/office/drawing/2014/main" id="{E422CF24-35C5-4254-95D4-F8898CF78D5E}"/>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43000" y="1041469"/>
            <a:ext cx="6629400" cy="2064135"/>
          </a:xfrm>
          <a:prstGeom prst="rect">
            <a:avLst/>
          </a:prstGeom>
          <a:noFill/>
          <a:ln>
            <a:noFill/>
          </a:ln>
        </p:spPr>
      </p:pic>
    </p:spTree>
    <p:extLst>
      <p:ext uri="{BB962C8B-B14F-4D97-AF65-F5344CB8AC3E}">
        <p14:creationId xmlns:p14="http://schemas.microsoft.com/office/powerpoint/2010/main" val="33860542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id="{47612A7C-D83E-458D-853C-857AB7D33214}"/>
              </a:ext>
            </a:extLst>
          </p:cNvPr>
          <p:cNvGrpSpPr/>
          <p:nvPr/>
        </p:nvGrpSpPr>
        <p:grpSpPr>
          <a:xfrm>
            <a:off x="2692052" y="3399335"/>
            <a:ext cx="6292366" cy="1507571"/>
            <a:chOff x="4110878" y="4585641"/>
            <a:chExt cx="7538916" cy="1743545"/>
          </a:xfrm>
        </p:grpSpPr>
        <p:pic>
          <p:nvPicPr>
            <p:cNvPr id="12" name="图形 11">
              <a:extLst>
                <a:ext uri="{FF2B5EF4-FFF2-40B4-BE49-F238E27FC236}">
                  <a16:creationId xmlns:a16="http://schemas.microsoft.com/office/drawing/2014/main" id="{3307B2D7-3602-4F7D-B6E3-0A8575E23FEB}"/>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4886" t="5201" r="7181" b="49707"/>
            <a:stretch/>
          </p:blipFill>
          <p:spPr>
            <a:xfrm>
              <a:off x="4110878" y="4888716"/>
              <a:ext cx="3720713" cy="1353033"/>
            </a:xfrm>
            <a:prstGeom prst="rect">
              <a:avLst/>
            </a:prstGeom>
          </p:spPr>
        </p:pic>
        <mc:AlternateContent xmlns:mc="http://schemas.openxmlformats.org/markup-compatibility/2006" xmlns:a14="http://schemas.microsoft.com/office/drawing/2010/main">
          <mc:Choice Requires="a14">
            <p:sp>
              <p:nvSpPr>
                <p:cNvPr id="13" name="矩形 12">
                  <a:extLst>
                    <a:ext uri="{FF2B5EF4-FFF2-40B4-BE49-F238E27FC236}">
                      <a16:creationId xmlns:a16="http://schemas.microsoft.com/office/drawing/2014/main" id="{6D49A459-37FA-4169-BE5B-897A0A716975}"/>
                    </a:ext>
                  </a:extLst>
                </p:cNvPr>
                <p:cNvSpPr/>
                <p:nvPr/>
              </p:nvSpPr>
              <p:spPr>
                <a:xfrm>
                  <a:off x="4395083" y="4607977"/>
                  <a:ext cx="518091"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400" b="1" i="1">
                            <a:latin typeface="Cambria Math" panose="02040503050406030204" pitchFamily="18" charset="0"/>
                          </a:rPr>
                          <m:t>𝒍𝒏𝑺</m:t>
                        </m:r>
                      </m:oMath>
                    </m:oMathPara>
                  </a14:m>
                  <a:endParaRPr lang="zh-CN" altLang="en-US" sz="1400"/>
                </a:p>
              </p:txBody>
            </p:sp>
          </mc:Choice>
          <mc:Fallback xmlns="">
            <p:sp>
              <p:nvSpPr>
                <p:cNvPr id="41" name="矩形 40">
                  <a:extLst>
                    <a:ext uri="{FF2B5EF4-FFF2-40B4-BE49-F238E27FC236}">
                      <a16:creationId xmlns:a16="http://schemas.microsoft.com/office/drawing/2014/main" id="{D65939F1-9269-4201-AB0F-35117687E12D}"/>
                    </a:ext>
                  </a:extLst>
                </p:cNvPr>
                <p:cNvSpPr>
                  <a:spLocks noRot="1" noChangeAspect="1" noMove="1" noResize="1" noEditPoints="1" noAdjustHandles="1" noChangeArrowheads="1" noChangeShapeType="1" noTextEdit="1"/>
                </p:cNvSpPr>
                <p:nvPr/>
              </p:nvSpPr>
              <p:spPr>
                <a:xfrm>
                  <a:off x="4395083" y="4607977"/>
                  <a:ext cx="518091" cy="307777"/>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矩形 13">
                  <a:extLst>
                    <a:ext uri="{FF2B5EF4-FFF2-40B4-BE49-F238E27FC236}">
                      <a16:creationId xmlns:a16="http://schemas.microsoft.com/office/drawing/2014/main" id="{B4AF7CB5-8D12-4D06-9F01-3FB0364199F5}"/>
                    </a:ext>
                  </a:extLst>
                </p:cNvPr>
                <p:cNvSpPr/>
                <p:nvPr/>
              </p:nvSpPr>
              <p:spPr>
                <a:xfrm>
                  <a:off x="8263873" y="4585641"/>
                  <a:ext cx="545342" cy="3077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altLang="zh-CN" sz="1400" b="1" i="1" smtClean="0">
                            <a:latin typeface="Cambria Math" panose="02040503050406030204" pitchFamily="18" charset="0"/>
                          </a:rPr>
                          <m:t>𝒍𝒏𝑩</m:t>
                        </m:r>
                      </m:oMath>
                    </m:oMathPara>
                  </a14:m>
                  <a:endParaRPr lang="zh-CN" altLang="en-US" sz="1400"/>
                </a:p>
              </p:txBody>
            </p:sp>
          </mc:Choice>
          <mc:Fallback xmlns="">
            <p:sp>
              <p:nvSpPr>
                <p:cNvPr id="14" name="矩形 13">
                  <a:extLst>
                    <a:ext uri="{FF2B5EF4-FFF2-40B4-BE49-F238E27FC236}">
                      <a16:creationId xmlns:a16="http://schemas.microsoft.com/office/drawing/2014/main" id="{B4AF7CB5-8D12-4D06-9F01-3FB0364199F5}"/>
                    </a:ext>
                  </a:extLst>
                </p:cNvPr>
                <p:cNvSpPr>
                  <a:spLocks noRot="1" noChangeAspect="1" noMove="1" noResize="1" noEditPoints="1" noAdjustHandles="1" noChangeArrowheads="1" noChangeShapeType="1" noTextEdit="1"/>
                </p:cNvSpPr>
                <p:nvPr/>
              </p:nvSpPr>
              <p:spPr>
                <a:xfrm>
                  <a:off x="8263873" y="4585641"/>
                  <a:ext cx="545342" cy="307777"/>
                </a:xfrm>
                <a:prstGeom prst="rect">
                  <a:avLst/>
                </a:prstGeom>
                <a:blipFill>
                  <a:blip r:embed="rId11"/>
                  <a:stretch>
                    <a:fillRect r="-2667" b="-4651"/>
                  </a:stretch>
                </a:blipFill>
              </p:spPr>
              <p:txBody>
                <a:bodyPr/>
                <a:lstStyle/>
                <a:p>
                  <a:r>
                    <a:rPr lang="zh-CN" altLang="en-US">
                      <a:noFill/>
                    </a:rPr>
                    <a:t> </a:t>
                  </a:r>
                </a:p>
              </p:txBody>
            </p:sp>
          </mc:Fallback>
        </mc:AlternateContent>
        <p:pic>
          <p:nvPicPr>
            <p:cNvPr id="15" name="图形 14">
              <a:extLst>
                <a:ext uri="{FF2B5EF4-FFF2-40B4-BE49-F238E27FC236}">
                  <a16:creationId xmlns:a16="http://schemas.microsoft.com/office/drawing/2014/main" id="{EC358145-3197-4DF4-B745-3EE4FEA39577}"/>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4886" t="51268" r="7181"/>
            <a:stretch/>
          </p:blipFill>
          <p:spPr>
            <a:xfrm>
              <a:off x="7929082" y="4866946"/>
              <a:ext cx="3720712" cy="1462240"/>
            </a:xfrm>
            <a:prstGeom prst="rect">
              <a:avLst/>
            </a:prstGeom>
          </p:spPr>
        </p:pic>
      </p:grpSp>
      <p:sp>
        <p:nvSpPr>
          <p:cNvPr id="33" name="矩形 32">
            <a:extLst>
              <a:ext uri="{FF2B5EF4-FFF2-40B4-BE49-F238E27FC236}">
                <a16:creationId xmlns:a16="http://schemas.microsoft.com/office/drawing/2014/main" id="{D4D98D03-581F-4F1C-98FD-517572EA81BA}"/>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116F71C2-1CAC-4C39-BE25-F793C0E9D851}"/>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28</a:t>
            </a:fld>
            <a:endParaRPr lang="en-US"/>
          </a:p>
        </p:txBody>
      </p:sp>
      <p:sp>
        <p:nvSpPr>
          <p:cNvPr id="5" name="TextBox 6">
            <a:extLst>
              <a:ext uri="{FF2B5EF4-FFF2-40B4-BE49-F238E27FC236}">
                <a16:creationId xmlns:a16="http://schemas.microsoft.com/office/drawing/2014/main" id="{2F202715-1407-4960-92AE-F9472888A4E0}"/>
              </a:ext>
            </a:extLst>
          </p:cNvPr>
          <p:cNvSpPr txBox="1"/>
          <p:nvPr/>
        </p:nvSpPr>
        <p:spPr>
          <a:xfrm>
            <a:off x="3722" y="5741"/>
            <a:ext cx="30442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理论与研究方法</a:t>
            </a:r>
            <a:endParaRPr lang="zh-CN" altLang="en-US" sz="3200" b="1" dirty="0">
              <a:solidFill>
                <a:schemeClr val="bg1"/>
              </a:solidFill>
              <a:cs typeface="Times New Roman" panose="02020603050405020304" pitchFamily="18" charset="0"/>
            </a:endParaRPr>
          </a:p>
        </p:txBody>
      </p:sp>
      <p:sp>
        <p:nvSpPr>
          <p:cNvPr id="34" name="文本框 33">
            <a:extLst>
              <a:ext uri="{FF2B5EF4-FFF2-40B4-BE49-F238E27FC236}">
                <a16:creationId xmlns:a16="http://schemas.microsoft.com/office/drawing/2014/main" id="{8D4B0F54-19CD-4F7E-8529-AEA45F6B149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反演部分流程：</a:t>
            </a:r>
            <a:endParaRPr lang="en-US" altLang="zh-CN">
              <a:solidFill>
                <a:srgbClr val="115740"/>
              </a:solidFill>
            </a:endParaRPr>
          </a:p>
        </p:txBody>
      </p:sp>
      <p:pic>
        <p:nvPicPr>
          <p:cNvPr id="3" name="图片 2">
            <a:extLst>
              <a:ext uri="{FF2B5EF4-FFF2-40B4-BE49-F238E27FC236}">
                <a16:creationId xmlns:a16="http://schemas.microsoft.com/office/drawing/2014/main" id="{6C98AACB-4DBF-4495-9D2D-27F91152C6D8}"/>
              </a:ext>
            </a:extLst>
          </p:cNvPr>
          <p:cNvPicPr>
            <a:picLocks noChangeAspect="1"/>
          </p:cNvPicPr>
          <p:nvPr/>
        </p:nvPicPr>
        <p:blipFill>
          <a:blip r:embed="rId12"/>
          <a:stretch>
            <a:fillRect/>
          </a:stretch>
        </p:blipFill>
        <p:spPr>
          <a:xfrm>
            <a:off x="2667000" y="636982"/>
            <a:ext cx="6409108" cy="2198038"/>
          </a:xfrm>
          <a:prstGeom prst="rect">
            <a:avLst/>
          </a:prstGeom>
        </p:spPr>
      </p:pic>
      <p:sp>
        <p:nvSpPr>
          <p:cNvPr id="7" name="文本框 6">
            <a:extLst>
              <a:ext uri="{FF2B5EF4-FFF2-40B4-BE49-F238E27FC236}">
                <a16:creationId xmlns:a16="http://schemas.microsoft.com/office/drawing/2014/main" id="{9B4EB37E-9172-4F8D-8A6E-265A29FD7662}"/>
              </a:ext>
            </a:extLst>
          </p:cNvPr>
          <p:cNvSpPr txBox="1"/>
          <p:nvPr/>
        </p:nvSpPr>
        <p:spPr>
          <a:xfrm>
            <a:off x="3446204" y="2869784"/>
            <a:ext cx="4865434" cy="584775"/>
          </a:xfrm>
          <a:prstGeom prst="rect">
            <a:avLst/>
          </a:prstGeom>
          <a:noFill/>
        </p:spPr>
        <p:txBody>
          <a:bodyPr wrap="none" rtlCol="0">
            <a:spAutoFit/>
          </a:bodyPr>
          <a:lstStyle/>
          <a:p>
            <a:pPr algn="ctr"/>
            <a:r>
              <a:rPr lang="zh-CN" altLang="en-US" sz="1600" b="1">
                <a:solidFill>
                  <a:srgbClr val="4672C4"/>
                </a:solidFill>
              </a:rPr>
              <a:t>基于带约束的最小二乘算法，同时反演</a:t>
            </a:r>
            <a:r>
              <a:rPr lang="en-US" altLang="zh-CN" sz="1600" b="1">
                <a:solidFill>
                  <a:srgbClr val="4672C4"/>
                </a:solidFill>
              </a:rPr>
              <a:t>Q</a:t>
            </a:r>
            <a:r>
              <a:rPr lang="zh-CN" altLang="en-US" sz="1600" b="1">
                <a:solidFill>
                  <a:srgbClr val="4672C4"/>
                </a:solidFill>
              </a:rPr>
              <a:t>、</a:t>
            </a:r>
            <a:r>
              <a:rPr lang="en-US" altLang="zh-CN" sz="1600" b="1">
                <a:solidFill>
                  <a:srgbClr val="4672C4"/>
                </a:solidFill>
              </a:rPr>
              <a:t>lnS</a:t>
            </a:r>
            <a:r>
              <a:rPr lang="zh-CN" altLang="en-US" sz="1600" b="1">
                <a:solidFill>
                  <a:srgbClr val="4672C4"/>
                </a:solidFill>
              </a:rPr>
              <a:t>、</a:t>
            </a:r>
            <a:r>
              <a:rPr lang="en-US" altLang="zh-CN" sz="1600" b="1">
                <a:solidFill>
                  <a:srgbClr val="4672C4"/>
                </a:solidFill>
              </a:rPr>
              <a:t>lnB</a:t>
            </a:r>
          </a:p>
          <a:p>
            <a:pPr algn="ctr"/>
            <a:r>
              <a:rPr lang="zh-CN" altLang="en-US" sz="1600" b="1">
                <a:solidFill>
                  <a:srgbClr val="4672C4"/>
                </a:solidFill>
              </a:rPr>
              <a:t>关于反演体系的详细介绍可参考：</a:t>
            </a:r>
            <a:r>
              <a:rPr lang="en-US" altLang="zh-CN" sz="1600" b="1">
                <a:solidFill>
                  <a:srgbClr val="4672C4"/>
                </a:solidFill>
              </a:rPr>
              <a:t>(</a:t>
            </a:r>
            <a:r>
              <a:rPr lang="zh-CN" altLang="en-US" sz="1600" b="1">
                <a:solidFill>
                  <a:srgbClr val="4672C4"/>
                </a:solidFill>
              </a:rPr>
              <a:t>赵连锋等，</a:t>
            </a:r>
            <a:r>
              <a:rPr lang="en-US" altLang="zh-CN" sz="1600" b="1">
                <a:solidFill>
                  <a:srgbClr val="4672C4"/>
                </a:solidFill>
              </a:rPr>
              <a:t>2022)</a:t>
            </a:r>
            <a:endParaRPr lang="zh-CN" altLang="en-US" sz="1600" b="1">
              <a:solidFill>
                <a:srgbClr val="4672C4"/>
              </a:solidFill>
            </a:endParaRPr>
          </a:p>
        </p:txBody>
      </p:sp>
      <p:pic>
        <p:nvPicPr>
          <p:cNvPr id="8" name="图片 7">
            <a:extLst>
              <a:ext uri="{FF2B5EF4-FFF2-40B4-BE49-F238E27FC236}">
                <a16:creationId xmlns:a16="http://schemas.microsoft.com/office/drawing/2014/main" id="{B3DD4DB1-98AD-4008-887D-FE2752EF22E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89500" y="1168547"/>
            <a:ext cx="2428492" cy="1964759"/>
          </a:xfrm>
          <a:prstGeom prst="rect">
            <a:avLst/>
          </a:prstGeom>
        </p:spPr>
      </p:pic>
      <p:pic>
        <p:nvPicPr>
          <p:cNvPr id="9" name="图片 8">
            <a:extLst>
              <a:ext uri="{FF2B5EF4-FFF2-40B4-BE49-F238E27FC236}">
                <a16:creationId xmlns:a16="http://schemas.microsoft.com/office/drawing/2014/main" id="{3F84EE32-7A5E-4D39-82AE-A4E45A5BDA12}"/>
              </a:ext>
            </a:extLst>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5025" y="3171028"/>
            <a:ext cx="2501325" cy="1952549"/>
          </a:xfrm>
          <a:prstGeom prst="rect">
            <a:avLst/>
          </a:prstGeom>
        </p:spPr>
      </p:pic>
      <mc:AlternateContent xmlns:mc="http://schemas.openxmlformats.org/markup-compatibility/2006" xmlns:a14="http://schemas.microsoft.com/office/drawing/2010/main">
        <mc:Choice Requires="a14">
          <p:sp>
            <p:nvSpPr>
              <p:cNvPr id="10" name="矩形 9">
                <a:extLst>
                  <a:ext uri="{FF2B5EF4-FFF2-40B4-BE49-F238E27FC236}">
                    <a16:creationId xmlns:a16="http://schemas.microsoft.com/office/drawing/2014/main" id="{3BC9F9A8-9CF8-426F-A7E2-F563FE0FF9B6}"/>
                  </a:ext>
                </a:extLst>
              </p:cNvPr>
              <p:cNvSpPr/>
              <p:nvPr/>
            </p:nvSpPr>
            <p:spPr>
              <a:xfrm>
                <a:off x="-28214" y="2746485"/>
                <a:ext cx="291088" cy="369332"/>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r>
                        <a:rPr lang="zh-CN" altLang="en-US" b="1" i="1">
                          <a:latin typeface="Cambria Math" panose="02040503050406030204" pitchFamily="18" charset="0"/>
                        </a:rPr>
                        <m:t>𝑸</m:t>
                      </m:r>
                    </m:oMath>
                  </m:oMathPara>
                </a14:m>
                <a:endParaRPr lang="zh-CN" altLang="en-US"/>
              </a:p>
            </p:txBody>
          </p:sp>
        </mc:Choice>
        <mc:Fallback xmlns="">
          <p:sp>
            <p:nvSpPr>
              <p:cNvPr id="10" name="矩形 9">
                <a:extLst>
                  <a:ext uri="{FF2B5EF4-FFF2-40B4-BE49-F238E27FC236}">
                    <a16:creationId xmlns:a16="http://schemas.microsoft.com/office/drawing/2014/main" id="{3BC9F9A8-9CF8-426F-A7E2-F563FE0FF9B6}"/>
                  </a:ext>
                </a:extLst>
              </p:cNvPr>
              <p:cNvSpPr>
                <a:spLocks noRot="1" noChangeAspect="1" noMove="1" noResize="1" noEditPoints="1" noAdjustHandles="1" noChangeArrowheads="1" noChangeShapeType="1" noTextEdit="1"/>
              </p:cNvSpPr>
              <p:nvPr/>
            </p:nvSpPr>
            <p:spPr>
              <a:xfrm>
                <a:off x="-28214" y="2746485"/>
                <a:ext cx="291088" cy="369332"/>
              </a:xfrm>
              <a:prstGeom prst="rect">
                <a:avLst/>
              </a:prstGeom>
              <a:blipFill>
                <a:blip r:embed="rId15"/>
                <a:stretch>
                  <a:fillRect l="-4167" r="-25000" b="-10000"/>
                </a:stretch>
              </a:blipFill>
            </p:spPr>
            <p:txBody>
              <a:bodyPr/>
              <a:lstStyle/>
              <a:p>
                <a:r>
                  <a:rPr lang="zh-CN" altLang="en-US">
                    <a:noFill/>
                  </a:rPr>
                  <a:t> </a:t>
                </a:r>
              </a:p>
            </p:txBody>
          </p:sp>
        </mc:Fallback>
      </mc:AlternateContent>
      <p:sp>
        <p:nvSpPr>
          <p:cNvPr id="2" name="文本框 1">
            <a:extLst>
              <a:ext uri="{FF2B5EF4-FFF2-40B4-BE49-F238E27FC236}">
                <a16:creationId xmlns:a16="http://schemas.microsoft.com/office/drawing/2014/main" id="{2F146477-8247-479B-8C4E-4F8D5BCB17BD}"/>
              </a:ext>
            </a:extLst>
          </p:cNvPr>
          <p:cNvSpPr txBox="1"/>
          <p:nvPr/>
        </p:nvSpPr>
        <p:spPr>
          <a:xfrm>
            <a:off x="-38100" y="916160"/>
            <a:ext cx="1371600" cy="307777"/>
          </a:xfrm>
          <a:prstGeom prst="rect">
            <a:avLst/>
          </a:prstGeom>
          <a:noFill/>
        </p:spPr>
        <p:txBody>
          <a:bodyPr wrap="square" rtlCol="0">
            <a:spAutoFit/>
          </a:bodyPr>
          <a:lstStyle/>
          <a:p>
            <a:r>
              <a:rPr lang="zh-CN" altLang="en-US" sz="1400" b="1">
                <a:solidFill>
                  <a:srgbClr val="E10800"/>
                </a:solidFill>
              </a:rPr>
              <a:t>模拟测试结果</a:t>
            </a:r>
          </a:p>
        </p:txBody>
      </p:sp>
    </p:spTree>
    <p:extLst>
      <p:ext uri="{BB962C8B-B14F-4D97-AF65-F5344CB8AC3E}">
        <p14:creationId xmlns:p14="http://schemas.microsoft.com/office/powerpoint/2010/main" val="4412369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2B89DDE9-235F-42C0-A723-834FCD02079F}"/>
              </a:ext>
            </a:extLst>
          </p:cNvPr>
          <p:cNvPicPr>
            <a:picLocks noChangeAspect="1"/>
          </p:cNvPicPr>
          <p:nvPr/>
        </p:nvPicPr>
        <p:blipFill rotWithShape="1">
          <a:blip r:embed="rId3"/>
          <a:srcRect t="49778" r="50868"/>
          <a:stretch/>
        </p:blipFill>
        <p:spPr>
          <a:xfrm>
            <a:off x="81307" y="976266"/>
            <a:ext cx="3069638" cy="2890884"/>
          </a:xfrm>
          <a:prstGeom prst="rect">
            <a:avLst/>
          </a:prstGeom>
        </p:spPr>
      </p:pic>
      <p:sp>
        <p:nvSpPr>
          <p:cNvPr id="28" name="文本框 27">
            <a:extLst>
              <a:ext uri="{FF2B5EF4-FFF2-40B4-BE49-F238E27FC236}">
                <a16:creationId xmlns:a16="http://schemas.microsoft.com/office/drawing/2014/main" id="{F1F8F0D0-09C6-46DA-A819-5E06F5F98EC9}"/>
              </a:ext>
            </a:extLst>
          </p:cNvPr>
          <p:cNvSpPr txBox="1"/>
          <p:nvPr/>
        </p:nvSpPr>
        <p:spPr>
          <a:xfrm>
            <a:off x="740101" y="3753141"/>
            <a:ext cx="1796397" cy="230832"/>
          </a:xfrm>
          <a:prstGeom prst="rect">
            <a:avLst/>
          </a:prstGeom>
          <a:noFill/>
        </p:spPr>
        <p:txBody>
          <a:bodyPr wrap="square" rtlCol="0">
            <a:spAutoFit/>
          </a:bodyPr>
          <a:lstStyle/>
          <a:p>
            <a:pPr algn="ctr"/>
            <a:r>
              <a:rPr lang="en-US" altLang="zh-CN" sz="900" b="1">
                <a:latin typeface="Arial" panose="020B0604020202020204" pitchFamily="34" charset="0"/>
                <a:cs typeface="Arial" panose="020B0604020202020204" pitchFamily="34" charset="0"/>
              </a:rPr>
              <a:t>92 station, 0.5 yr.</a:t>
            </a:r>
            <a:endParaRPr lang="zh-CN" altLang="en-US" sz="900" b="1">
              <a:latin typeface="Arial" panose="020B0604020202020204" pitchFamily="34" charset="0"/>
              <a:cs typeface="Arial" panose="020B0604020202020204" pitchFamily="34" charset="0"/>
            </a:endParaRPr>
          </a:p>
        </p:txBody>
      </p:sp>
      <p:sp>
        <p:nvSpPr>
          <p:cNvPr id="22" name="矩形 21">
            <a:extLst>
              <a:ext uri="{FF2B5EF4-FFF2-40B4-BE49-F238E27FC236}">
                <a16:creationId xmlns:a16="http://schemas.microsoft.com/office/drawing/2014/main" id="{132CBFF4-9149-43E4-B5BD-B71530E9E83D}"/>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6">
            <a:extLst>
              <a:ext uri="{FF2B5EF4-FFF2-40B4-BE49-F238E27FC236}">
                <a16:creationId xmlns:a16="http://schemas.microsoft.com/office/drawing/2014/main" id="{97378507-F167-4EC4-B2D5-CACFD391F218}"/>
              </a:ext>
            </a:extLst>
          </p:cNvPr>
          <p:cNvSpPr txBox="1"/>
          <p:nvPr/>
        </p:nvSpPr>
        <p:spPr>
          <a:xfrm>
            <a:off x="3722" y="5741"/>
            <a:ext cx="4720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研究实例：美国黄石公园</a:t>
            </a:r>
            <a:endParaRPr lang="zh-CN" altLang="en-US" sz="3200" b="1" dirty="0">
              <a:solidFill>
                <a:schemeClr val="bg1"/>
              </a:solidFill>
              <a:cs typeface="Times New Roman" panose="02020603050405020304" pitchFamily="18" charset="0"/>
            </a:endParaRPr>
          </a:p>
        </p:txBody>
      </p:sp>
      <p:sp>
        <p:nvSpPr>
          <p:cNvPr id="24" name="文本框 23">
            <a:extLst>
              <a:ext uri="{FF2B5EF4-FFF2-40B4-BE49-F238E27FC236}">
                <a16:creationId xmlns:a16="http://schemas.microsoft.com/office/drawing/2014/main" id="{714C2A2B-370F-4B5E-8DC3-C323FEC0DE32}"/>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衰减成像结果：</a:t>
            </a:r>
            <a:endParaRPr lang="en-US" altLang="zh-CN">
              <a:solidFill>
                <a:srgbClr val="115740"/>
              </a:solidFill>
            </a:endParaRPr>
          </a:p>
        </p:txBody>
      </p:sp>
      <p:sp>
        <p:nvSpPr>
          <p:cNvPr id="29" name="灯片编号占位符 3">
            <a:extLst>
              <a:ext uri="{FF2B5EF4-FFF2-40B4-BE49-F238E27FC236}">
                <a16:creationId xmlns:a16="http://schemas.microsoft.com/office/drawing/2014/main" id="{46313D69-04A9-4CD8-A274-2EB2EAF5826F}"/>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29</a:t>
            </a:fld>
            <a:endParaRPr lang="en-US"/>
          </a:p>
        </p:txBody>
      </p:sp>
      <p:pic>
        <p:nvPicPr>
          <p:cNvPr id="30" name="图片 29">
            <a:extLst>
              <a:ext uri="{FF2B5EF4-FFF2-40B4-BE49-F238E27FC236}">
                <a16:creationId xmlns:a16="http://schemas.microsoft.com/office/drawing/2014/main" id="{0DE0F94B-FB53-4D32-A46E-A4AC5A9F672D}"/>
              </a:ext>
            </a:extLst>
          </p:cNvPr>
          <p:cNvPicPr>
            <a:picLocks noChangeAspect="1"/>
          </p:cNvPicPr>
          <p:nvPr/>
        </p:nvPicPr>
        <p:blipFill>
          <a:blip r:embed="rId4"/>
          <a:stretch>
            <a:fillRect/>
          </a:stretch>
        </p:blipFill>
        <p:spPr>
          <a:xfrm>
            <a:off x="3124200" y="1486259"/>
            <a:ext cx="2590588" cy="2042769"/>
          </a:xfrm>
          <a:prstGeom prst="rect">
            <a:avLst/>
          </a:prstGeom>
        </p:spPr>
      </p:pic>
      <p:pic>
        <p:nvPicPr>
          <p:cNvPr id="31" name="图片 30">
            <a:extLst>
              <a:ext uri="{FF2B5EF4-FFF2-40B4-BE49-F238E27FC236}">
                <a16:creationId xmlns:a16="http://schemas.microsoft.com/office/drawing/2014/main" id="{025C155C-3C66-41FC-A6E6-5C25D27A9DB4}"/>
              </a:ext>
            </a:extLst>
          </p:cNvPr>
          <p:cNvPicPr>
            <a:picLocks noChangeAspect="1"/>
          </p:cNvPicPr>
          <p:nvPr/>
        </p:nvPicPr>
        <p:blipFill>
          <a:blip r:embed="rId5"/>
          <a:stretch>
            <a:fillRect/>
          </a:stretch>
        </p:blipFill>
        <p:spPr>
          <a:xfrm>
            <a:off x="5714788" y="1518978"/>
            <a:ext cx="3221275" cy="2010050"/>
          </a:xfrm>
          <a:prstGeom prst="rect">
            <a:avLst/>
          </a:prstGeom>
        </p:spPr>
      </p:pic>
      <p:sp>
        <p:nvSpPr>
          <p:cNvPr id="32" name="文本框 31">
            <a:extLst>
              <a:ext uri="{FF2B5EF4-FFF2-40B4-BE49-F238E27FC236}">
                <a16:creationId xmlns:a16="http://schemas.microsoft.com/office/drawing/2014/main" id="{7248CB0F-34AB-498D-8434-1CB70AC8666D}"/>
              </a:ext>
            </a:extLst>
          </p:cNvPr>
          <p:cNvSpPr txBox="1"/>
          <p:nvPr/>
        </p:nvSpPr>
        <p:spPr>
          <a:xfrm>
            <a:off x="5982811" y="1011484"/>
            <a:ext cx="2754280" cy="369332"/>
          </a:xfrm>
          <a:prstGeom prst="rect">
            <a:avLst/>
          </a:prstGeom>
          <a:noFill/>
        </p:spPr>
        <p:txBody>
          <a:bodyPr wrap="none" rtlCol="0">
            <a:spAutoFit/>
          </a:bodyPr>
          <a:lstStyle/>
          <a:p>
            <a:r>
              <a:rPr lang="zh-CN" altLang="en-US" b="1">
                <a:solidFill>
                  <a:srgbClr val="FF0000"/>
                </a:solidFill>
              </a:rPr>
              <a:t>黄石公园 </a:t>
            </a:r>
            <a:r>
              <a:rPr lang="en-US" altLang="zh-CN" b="1">
                <a:solidFill>
                  <a:srgbClr val="FF0000"/>
                </a:solidFill>
              </a:rPr>
              <a:t>6-10 s </a:t>
            </a:r>
            <a:r>
              <a:rPr lang="zh-CN" altLang="en-US" b="1">
                <a:solidFill>
                  <a:srgbClr val="FF0000"/>
                </a:solidFill>
              </a:rPr>
              <a:t>振幅数据</a:t>
            </a:r>
            <a:r>
              <a:rPr lang="en-US" altLang="zh-CN" b="1">
                <a:solidFill>
                  <a:srgbClr val="FF0000"/>
                </a:solidFill>
              </a:rPr>
              <a:t> </a:t>
            </a:r>
            <a:endParaRPr lang="zh-CN" altLang="en-US" b="1">
              <a:solidFill>
                <a:srgbClr val="FF0000"/>
              </a:solidFill>
            </a:endParaRPr>
          </a:p>
        </p:txBody>
      </p:sp>
      <p:sp>
        <p:nvSpPr>
          <p:cNvPr id="33" name="文本框 32">
            <a:extLst>
              <a:ext uri="{FF2B5EF4-FFF2-40B4-BE49-F238E27FC236}">
                <a16:creationId xmlns:a16="http://schemas.microsoft.com/office/drawing/2014/main" id="{06299F3B-EFA0-4B3D-88B4-6B29037509DA}"/>
              </a:ext>
            </a:extLst>
          </p:cNvPr>
          <p:cNvSpPr txBox="1"/>
          <p:nvPr/>
        </p:nvSpPr>
        <p:spPr>
          <a:xfrm>
            <a:off x="3264909" y="1081396"/>
            <a:ext cx="2717902" cy="276999"/>
          </a:xfrm>
          <a:prstGeom prst="rect">
            <a:avLst/>
          </a:prstGeom>
          <a:noFill/>
        </p:spPr>
        <p:txBody>
          <a:bodyPr wrap="square" rtlCol="0">
            <a:spAutoFit/>
          </a:bodyPr>
          <a:lstStyle/>
          <a:p>
            <a:r>
              <a:rPr lang="zh-CN" altLang="en-US" sz="1200" b="1">
                <a:solidFill>
                  <a:srgbClr val="FF0000"/>
                </a:solidFill>
              </a:rPr>
              <a:t>以（</a:t>
            </a:r>
            <a:r>
              <a:rPr lang="en-US" altLang="zh-CN" sz="1200" b="1">
                <a:solidFill>
                  <a:srgbClr val="FF0000"/>
                </a:solidFill>
              </a:rPr>
              <a:t>-110.5,44.5</a:t>
            </a:r>
            <a:r>
              <a:rPr lang="zh-CN" altLang="en-US" sz="1200" b="1">
                <a:solidFill>
                  <a:srgbClr val="FF0000"/>
                </a:solidFill>
              </a:rPr>
              <a:t>）为圆心，半径</a:t>
            </a:r>
            <a:r>
              <a:rPr lang="en-US" altLang="zh-CN" sz="1200" b="1">
                <a:solidFill>
                  <a:srgbClr val="FF0000"/>
                </a:solidFill>
              </a:rPr>
              <a:t>50km</a:t>
            </a:r>
            <a:endParaRPr lang="zh-CN" altLang="en-US" sz="1200" b="1">
              <a:solidFill>
                <a:srgbClr val="FF0000"/>
              </a:solidFill>
            </a:endParaRPr>
          </a:p>
        </p:txBody>
      </p:sp>
      <mc:AlternateContent xmlns:mc="http://schemas.openxmlformats.org/markup-compatibility/2006" xmlns:a14="http://schemas.microsoft.com/office/drawing/2010/main">
        <mc:Choice Requires="a14">
          <p:sp>
            <p:nvSpPr>
              <p:cNvPr id="34" name="文本框 33">
                <a:extLst>
                  <a:ext uri="{FF2B5EF4-FFF2-40B4-BE49-F238E27FC236}">
                    <a16:creationId xmlns:a16="http://schemas.microsoft.com/office/drawing/2014/main" id="{D2C529DF-5004-4201-80D4-BD3568B65295}"/>
                  </a:ext>
                </a:extLst>
              </p:cNvPr>
              <p:cNvSpPr txBox="1"/>
              <p:nvPr/>
            </p:nvSpPr>
            <p:spPr>
              <a:xfrm>
                <a:off x="1926110" y="4121003"/>
                <a:ext cx="5998689" cy="766685"/>
              </a:xfrm>
              <a:prstGeom prst="rect">
                <a:avLst/>
              </a:prstGeom>
              <a:noFill/>
            </p:spPr>
            <p:txBody>
              <a:bodyPr wrap="square" rtlCol="0">
                <a:spAutoFit/>
              </a:bodyPr>
              <a:lstStyle/>
              <a:p>
                <a:pPr algn="ctr"/>
                <a:r>
                  <a:rPr lang="zh-CN" altLang="en-US"/>
                  <a:t>若每条红射线受黄石公园影响部分长</a:t>
                </a:r>
                <a:r>
                  <a:rPr lang="en-US" altLang="zh-CN"/>
                  <a:t>100km</a:t>
                </a:r>
                <a:r>
                  <a:rPr lang="zh-CN" altLang="en-US"/>
                  <a:t>，</a:t>
                </a:r>
                <a:endParaRPr lang="en-US" altLang="zh-CN"/>
              </a:p>
              <a:p>
                <a:pPr algn="ctr"/>
                <a:r>
                  <a:rPr lang="zh-CN" altLang="en-US"/>
                  <a:t>则黄石公园衰减较背景衰减低：</a:t>
                </a:r>
                <a14:m>
                  <m:oMath xmlns:m="http://schemas.openxmlformats.org/officeDocument/2006/math">
                    <m:r>
                      <m:rPr>
                        <m:sty m:val="p"/>
                      </m:rPr>
                      <a:rPr lang="en-US" altLang="zh-CN" b="0" i="0" smtClean="0">
                        <a:latin typeface="Cambria Math" panose="02040503050406030204" pitchFamily="18" charset="0"/>
                      </a:rPr>
                      <m:t>Δ</m:t>
                    </m:r>
                    <m:r>
                      <a:rPr lang="en-US" altLang="zh-CN" b="0" i="1" smtClean="0">
                        <a:latin typeface="Cambria Math" panose="02040503050406030204" pitchFamily="18" charset="0"/>
                      </a:rPr>
                      <m:t>𝛼</m:t>
                    </m:r>
                    <m:r>
                      <a:rPr lang="en-US" altLang="zh-CN" b="0" i="1" smtClean="0">
                        <a:latin typeface="Cambria Math" panose="02040503050406030204" pitchFamily="18" charset="0"/>
                      </a:rPr>
                      <m:t>=</m:t>
                    </m:r>
                    <m:f>
                      <m:fPr>
                        <m:ctrlPr>
                          <a:rPr lang="en-US" altLang="zh-CN" b="0" i="1" smtClean="0">
                            <a:latin typeface="Cambria Math" panose="02040503050406030204" pitchFamily="18" charset="0"/>
                          </a:rPr>
                        </m:ctrlPr>
                      </m:fPr>
                      <m:num>
                        <m:r>
                          <a:rPr lang="en-US" altLang="zh-CN" b="0" i="1" smtClean="0">
                            <a:latin typeface="Cambria Math" panose="02040503050406030204" pitchFamily="18" charset="0"/>
                          </a:rPr>
                          <m:t>0.54</m:t>
                        </m:r>
                      </m:num>
                      <m:den>
                        <m:r>
                          <a:rPr lang="en-US" altLang="zh-CN" b="0" i="1" smtClean="0">
                            <a:latin typeface="Cambria Math" panose="02040503050406030204" pitchFamily="18" charset="0"/>
                          </a:rPr>
                          <m:t>100</m:t>
                        </m:r>
                      </m:den>
                    </m:f>
                    <m:r>
                      <a:rPr lang="en-US" altLang="zh-CN" b="0" i="1" smtClean="0">
                        <a:latin typeface="Cambria Math" panose="02040503050406030204" pitchFamily="18" charset="0"/>
                      </a:rPr>
                      <m:t>=</m:t>
                    </m:r>
                    <m:r>
                      <a:rPr lang="en-US" altLang="zh-CN" b="0" i="1" smtClean="0">
                        <a:solidFill>
                          <a:srgbClr val="E10800"/>
                        </a:solidFill>
                        <a:latin typeface="Cambria Math" panose="02040503050406030204" pitchFamily="18" charset="0"/>
                      </a:rPr>
                      <m:t>5.4∗</m:t>
                    </m:r>
                    <m:sSup>
                      <m:sSupPr>
                        <m:ctrlPr>
                          <a:rPr lang="en-US" altLang="zh-CN" b="0" i="1" smtClean="0">
                            <a:solidFill>
                              <a:srgbClr val="E10800"/>
                            </a:solidFill>
                            <a:latin typeface="Cambria Math" panose="02040503050406030204" pitchFamily="18" charset="0"/>
                          </a:rPr>
                        </m:ctrlPr>
                      </m:sSupPr>
                      <m:e>
                        <m:r>
                          <a:rPr lang="en-US" altLang="zh-CN" b="0" i="1" smtClean="0">
                            <a:solidFill>
                              <a:srgbClr val="E10800"/>
                            </a:solidFill>
                            <a:latin typeface="Cambria Math" panose="02040503050406030204" pitchFamily="18" charset="0"/>
                          </a:rPr>
                          <m:t>10</m:t>
                        </m:r>
                      </m:e>
                      <m:sup>
                        <m:r>
                          <a:rPr lang="en-US" altLang="zh-CN" b="0" i="1" smtClean="0">
                            <a:solidFill>
                              <a:srgbClr val="E10800"/>
                            </a:solidFill>
                            <a:latin typeface="Cambria Math" panose="02040503050406030204" pitchFamily="18" charset="0"/>
                          </a:rPr>
                          <m:t>−3</m:t>
                        </m:r>
                      </m:sup>
                    </m:sSup>
                  </m:oMath>
                </a14:m>
                <a:endParaRPr lang="zh-CN" altLang="en-US"/>
              </a:p>
            </p:txBody>
          </p:sp>
        </mc:Choice>
        <mc:Fallback xmlns="">
          <p:sp>
            <p:nvSpPr>
              <p:cNvPr id="34" name="文本框 33">
                <a:extLst>
                  <a:ext uri="{FF2B5EF4-FFF2-40B4-BE49-F238E27FC236}">
                    <a16:creationId xmlns:a16="http://schemas.microsoft.com/office/drawing/2014/main" id="{D2C529DF-5004-4201-80D4-BD3568B65295}"/>
                  </a:ext>
                </a:extLst>
              </p:cNvPr>
              <p:cNvSpPr txBox="1">
                <a:spLocks noRot="1" noChangeAspect="1" noMove="1" noResize="1" noEditPoints="1" noAdjustHandles="1" noChangeArrowheads="1" noChangeShapeType="1" noTextEdit="1"/>
              </p:cNvSpPr>
              <p:nvPr/>
            </p:nvSpPr>
            <p:spPr>
              <a:xfrm>
                <a:off x="1926110" y="4121003"/>
                <a:ext cx="5998689" cy="766685"/>
              </a:xfrm>
              <a:prstGeom prst="rect">
                <a:avLst/>
              </a:prstGeom>
              <a:blipFill>
                <a:blip r:embed="rId6"/>
                <a:stretch>
                  <a:fillRect t="-6349" b="-794"/>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8835065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2B89DDE9-235F-42C0-A723-834FCD02079F}"/>
              </a:ext>
            </a:extLst>
          </p:cNvPr>
          <p:cNvPicPr>
            <a:picLocks noChangeAspect="1"/>
          </p:cNvPicPr>
          <p:nvPr/>
        </p:nvPicPr>
        <p:blipFill rotWithShape="1">
          <a:blip r:embed="rId3"/>
          <a:srcRect t="49778"/>
          <a:stretch/>
        </p:blipFill>
        <p:spPr>
          <a:xfrm>
            <a:off x="81306" y="976266"/>
            <a:ext cx="6247685" cy="2890884"/>
          </a:xfrm>
          <a:prstGeom prst="rect">
            <a:avLst/>
          </a:prstGeom>
        </p:spPr>
      </p:pic>
      <p:sp>
        <p:nvSpPr>
          <p:cNvPr id="9" name="文本框 8">
            <a:extLst>
              <a:ext uri="{FF2B5EF4-FFF2-40B4-BE49-F238E27FC236}">
                <a16:creationId xmlns:a16="http://schemas.microsoft.com/office/drawing/2014/main" id="{D5EC9AB3-8902-42CC-BCEA-06375CD8F396}"/>
              </a:ext>
            </a:extLst>
          </p:cNvPr>
          <p:cNvSpPr txBox="1"/>
          <p:nvPr/>
        </p:nvSpPr>
        <p:spPr>
          <a:xfrm>
            <a:off x="81306" y="4110865"/>
            <a:ext cx="7956510" cy="738664"/>
          </a:xfrm>
          <a:prstGeom prst="rect">
            <a:avLst/>
          </a:prstGeom>
          <a:noFill/>
        </p:spPr>
        <p:txBody>
          <a:bodyPr wrap="square" rtlCol="0">
            <a:spAutoFit/>
          </a:bodyPr>
          <a:lstStyle/>
          <a:p>
            <a:pPr marL="214313" indent="-214313">
              <a:buFont typeface="Wingdings" panose="05000000000000000000" pitchFamily="2" charset="2"/>
              <a:buChar char="Ø"/>
            </a:pPr>
            <a:r>
              <a:rPr lang="zh-CN" altLang="en-US" sz="1400" b="1">
                <a:latin typeface="Arial" panose="020B0604020202020204" pitchFamily="34" charset="0"/>
                <a:cs typeface="Arial" panose="020B0604020202020204" pitchFamily="34" charset="0"/>
              </a:rPr>
              <a:t>在黄石火山口下方存在显著的高衰减异常；</a:t>
            </a:r>
            <a:endParaRPr lang="en-US" altLang="zh-CN" sz="1400" b="1">
              <a:latin typeface="Arial" panose="020B0604020202020204" pitchFamily="34" charset="0"/>
              <a:cs typeface="Arial" panose="020B0604020202020204" pitchFamily="34" charset="0"/>
            </a:endParaRPr>
          </a:p>
          <a:p>
            <a:pPr marL="214313" indent="-214313">
              <a:buFont typeface="Wingdings" panose="05000000000000000000" pitchFamily="2" charset="2"/>
              <a:buChar char="Ø"/>
            </a:pPr>
            <a:r>
              <a:rPr lang="zh-CN" altLang="en-US" sz="1400" b="1">
                <a:latin typeface="Arial" panose="020B0604020202020204" pitchFamily="34" charset="0"/>
                <a:cs typeface="Arial" panose="020B0604020202020204" pitchFamily="34" charset="0"/>
              </a:rPr>
              <a:t>短周期结果中， 盆地显示出高衰减而山地显示出低衰减；</a:t>
            </a:r>
            <a:endParaRPr lang="en-US" altLang="zh-CN" sz="1400" b="1">
              <a:latin typeface="Arial" panose="020B0604020202020204" pitchFamily="34" charset="0"/>
              <a:cs typeface="Arial" panose="020B0604020202020204" pitchFamily="34" charset="0"/>
            </a:endParaRPr>
          </a:p>
          <a:p>
            <a:pPr marL="214313" indent="-214313">
              <a:buFont typeface="Wingdings" panose="05000000000000000000" pitchFamily="2" charset="2"/>
              <a:buChar char="Ø"/>
            </a:pPr>
            <a:r>
              <a:rPr lang="zh-CN" altLang="en-US" sz="1400" b="1">
                <a:latin typeface="Arial" panose="020B0604020202020204" pitchFamily="34" charset="0"/>
                <a:cs typeface="Arial" panose="020B0604020202020204" pitchFamily="34" charset="0"/>
              </a:rPr>
              <a:t>浅部岩浆房的高衰减异常较深部岩浆房更为突出，表明浅部岩浆房熔体比率可能更高。</a:t>
            </a:r>
            <a:endParaRPr lang="en-US" altLang="zh-CN" sz="1400" b="1">
              <a:latin typeface="Arial" panose="020B0604020202020204" pitchFamily="34" charset="0"/>
              <a:cs typeface="Arial" panose="020B0604020202020204" pitchFamily="34" charset="0"/>
            </a:endParaRPr>
          </a:p>
        </p:txBody>
      </p:sp>
      <p:grpSp>
        <p:nvGrpSpPr>
          <p:cNvPr id="11" name="组合 10">
            <a:extLst>
              <a:ext uri="{FF2B5EF4-FFF2-40B4-BE49-F238E27FC236}">
                <a16:creationId xmlns:a16="http://schemas.microsoft.com/office/drawing/2014/main" id="{EBB38B5A-AE55-492D-A4DE-183392B9ED6E}"/>
              </a:ext>
            </a:extLst>
          </p:cNvPr>
          <p:cNvGrpSpPr/>
          <p:nvPr/>
        </p:nvGrpSpPr>
        <p:grpSpPr>
          <a:xfrm>
            <a:off x="6070850" y="1233988"/>
            <a:ext cx="3002096" cy="2385451"/>
            <a:chOff x="6230719" y="373735"/>
            <a:chExt cx="2491513" cy="1938815"/>
          </a:xfrm>
        </p:grpSpPr>
        <p:pic>
          <p:nvPicPr>
            <p:cNvPr id="12" name="Picture 2" descr="http://www.igg.cas.cn/xwzx/cutting_edge/201911/W020191112627407576673.jpg">
              <a:extLst>
                <a:ext uri="{FF2B5EF4-FFF2-40B4-BE49-F238E27FC236}">
                  <a16:creationId xmlns:a16="http://schemas.microsoft.com/office/drawing/2014/main" id="{23342DF1-3FE3-482B-A8C0-86946432B1C7}"/>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49780" y="590550"/>
              <a:ext cx="1902641" cy="1534388"/>
            </a:xfrm>
            <a:prstGeom prst="rect">
              <a:avLst/>
            </a:prstGeom>
            <a:noFill/>
            <a:extLst>
              <a:ext uri="{909E8E84-426E-40DD-AFC4-6F175D3DCCD1}">
                <a14:hiddenFill xmlns:a14="http://schemas.microsoft.com/office/drawing/2010/main">
                  <a:solidFill>
                    <a:srgbClr val="FFFFFF"/>
                  </a:solidFill>
                </a14:hiddenFill>
              </a:ext>
            </a:extLst>
          </p:spPr>
        </p:pic>
        <p:sp>
          <p:nvSpPr>
            <p:cNvPr id="14" name="文本框 13">
              <a:extLst>
                <a:ext uri="{FF2B5EF4-FFF2-40B4-BE49-F238E27FC236}">
                  <a16:creationId xmlns:a16="http://schemas.microsoft.com/office/drawing/2014/main" id="{F55A1B18-096D-4E41-B112-88052B181F06}"/>
                </a:ext>
              </a:extLst>
            </p:cNvPr>
            <p:cNvSpPr txBox="1"/>
            <p:nvPr/>
          </p:nvSpPr>
          <p:spPr>
            <a:xfrm>
              <a:off x="7863152" y="507906"/>
              <a:ext cx="815783" cy="206374"/>
            </a:xfrm>
            <a:prstGeom prst="rect">
              <a:avLst/>
            </a:prstGeom>
            <a:noFill/>
          </p:spPr>
          <p:txBody>
            <a:bodyPr wrap="none" rtlCol="0">
              <a:spAutoFit/>
            </a:bodyPr>
            <a:lstStyle/>
            <a:p>
              <a:r>
                <a:rPr lang="en-US" altLang="zh-CN" sz="1050" b="1">
                  <a:solidFill>
                    <a:srgbClr val="FF0000"/>
                  </a:solidFill>
                </a:rPr>
                <a:t>9%</a:t>
              </a:r>
              <a:r>
                <a:rPr lang="zh-CN" altLang="en-US" sz="1050" b="1">
                  <a:solidFill>
                    <a:srgbClr val="FF0000"/>
                  </a:solidFill>
                </a:rPr>
                <a:t> 熔体比率</a:t>
              </a:r>
              <a:r>
                <a:rPr lang="en-US" altLang="zh-CN" sz="1050" b="1">
                  <a:solidFill>
                    <a:srgbClr val="FF0000"/>
                  </a:solidFill>
                </a:rPr>
                <a:t>?</a:t>
              </a:r>
              <a:endParaRPr lang="zh-CN" altLang="en-US" sz="1050" b="1">
                <a:solidFill>
                  <a:srgbClr val="FF0000"/>
                </a:solidFill>
              </a:endParaRPr>
            </a:p>
          </p:txBody>
        </p:sp>
        <p:sp>
          <p:nvSpPr>
            <p:cNvPr id="16" name="文本框 15">
              <a:extLst>
                <a:ext uri="{FF2B5EF4-FFF2-40B4-BE49-F238E27FC236}">
                  <a16:creationId xmlns:a16="http://schemas.microsoft.com/office/drawing/2014/main" id="{457EA987-4100-4078-B7C5-805752069A9E}"/>
                </a:ext>
              </a:extLst>
            </p:cNvPr>
            <p:cNvSpPr txBox="1"/>
            <p:nvPr/>
          </p:nvSpPr>
          <p:spPr>
            <a:xfrm>
              <a:off x="6687933" y="1003426"/>
              <a:ext cx="815783" cy="206374"/>
            </a:xfrm>
            <a:prstGeom prst="rect">
              <a:avLst/>
            </a:prstGeom>
            <a:noFill/>
          </p:spPr>
          <p:txBody>
            <a:bodyPr wrap="none" rtlCol="0">
              <a:spAutoFit/>
            </a:bodyPr>
            <a:lstStyle/>
            <a:p>
              <a:r>
                <a:rPr lang="en-US" altLang="zh-CN" sz="1050" b="1">
                  <a:solidFill>
                    <a:srgbClr val="FF0000"/>
                  </a:solidFill>
                </a:rPr>
                <a:t>2%</a:t>
              </a:r>
              <a:r>
                <a:rPr lang="zh-CN" altLang="en-US" sz="1050" b="1">
                  <a:solidFill>
                    <a:srgbClr val="FF0000"/>
                  </a:solidFill>
                </a:rPr>
                <a:t> 熔体比率</a:t>
              </a:r>
              <a:r>
                <a:rPr lang="en-US" altLang="zh-CN" sz="1050" b="1">
                  <a:solidFill>
                    <a:srgbClr val="FF0000"/>
                  </a:solidFill>
                </a:rPr>
                <a:t>?</a:t>
              </a:r>
              <a:endParaRPr lang="zh-CN" altLang="en-US" sz="1050" b="1">
                <a:solidFill>
                  <a:srgbClr val="FF0000"/>
                </a:solidFill>
              </a:endParaRPr>
            </a:p>
          </p:txBody>
        </p:sp>
        <p:sp>
          <p:nvSpPr>
            <p:cNvPr id="17" name="矩形 16">
              <a:extLst>
                <a:ext uri="{FF2B5EF4-FFF2-40B4-BE49-F238E27FC236}">
                  <a16:creationId xmlns:a16="http://schemas.microsoft.com/office/drawing/2014/main" id="{BD859CB6-5F84-46FC-A91B-9F1C76A38748}"/>
                </a:ext>
              </a:extLst>
            </p:cNvPr>
            <p:cNvSpPr/>
            <p:nvPr/>
          </p:nvSpPr>
          <p:spPr>
            <a:xfrm>
              <a:off x="7389915" y="2106176"/>
              <a:ext cx="1332317" cy="206374"/>
            </a:xfrm>
            <a:prstGeom prst="rect">
              <a:avLst/>
            </a:prstGeom>
          </p:spPr>
          <p:txBody>
            <a:bodyPr wrap="square">
              <a:spAutoFit/>
            </a:bodyPr>
            <a:lstStyle/>
            <a:p>
              <a:r>
                <a:rPr lang="zh-CN" altLang="en-US" sz="1050" b="1">
                  <a:solidFill>
                    <a:srgbClr val="0070C0"/>
                  </a:solidFill>
                  <a:latin typeface="Arial" panose="020B0604020202020204" pitchFamily="34" charset="0"/>
                  <a:cs typeface="Arial" panose="020B0604020202020204" pitchFamily="34" charset="0"/>
                </a:rPr>
                <a:t>（</a:t>
              </a:r>
              <a:r>
                <a:rPr lang="en-US" altLang="zh-CN" sz="1050" b="1">
                  <a:solidFill>
                    <a:srgbClr val="0070C0"/>
                  </a:solidFill>
                  <a:latin typeface="Arial" panose="020B0604020202020204" pitchFamily="34" charset="0"/>
                  <a:cs typeface="Arial" panose="020B0604020202020204" pitchFamily="34" charset="0"/>
                </a:rPr>
                <a:t>Reuber </a:t>
              </a:r>
              <a:r>
                <a:rPr lang="en-US" altLang="zh-CN" sz="1050" b="1" dirty="0">
                  <a:solidFill>
                    <a:srgbClr val="0070C0"/>
                  </a:solidFill>
                  <a:latin typeface="Arial" panose="020B0604020202020204" pitchFamily="34" charset="0"/>
                  <a:cs typeface="Arial" panose="020B0604020202020204" pitchFamily="34" charset="0"/>
                </a:rPr>
                <a:t>et al</a:t>
              </a:r>
              <a:r>
                <a:rPr lang="en-US" altLang="zh-CN" sz="1050" b="1">
                  <a:solidFill>
                    <a:srgbClr val="0070C0"/>
                  </a:solidFill>
                  <a:latin typeface="Arial" panose="020B0604020202020204" pitchFamily="34" charset="0"/>
                  <a:cs typeface="Arial" panose="020B0604020202020204" pitchFamily="34" charset="0"/>
                </a:rPr>
                <a:t>., 2018</a:t>
              </a:r>
              <a:r>
                <a:rPr lang="zh-CN" altLang="en-US" sz="1050" b="1">
                  <a:solidFill>
                    <a:srgbClr val="0070C0"/>
                  </a:solidFill>
                  <a:latin typeface="Arial" panose="020B0604020202020204" pitchFamily="34" charset="0"/>
                  <a:cs typeface="Arial" panose="020B0604020202020204" pitchFamily="34" charset="0"/>
                </a:rPr>
                <a:t>）</a:t>
              </a:r>
              <a:endParaRPr lang="zh-CN" altLang="en-US" sz="1050" b="1" dirty="0">
                <a:solidFill>
                  <a:srgbClr val="0070C0"/>
                </a:solidFill>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id="{5CF3B262-C9D9-4381-813F-B661BDACC83C}"/>
                </a:ext>
              </a:extLst>
            </p:cNvPr>
            <p:cNvSpPr txBox="1"/>
            <p:nvPr/>
          </p:nvSpPr>
          <p:spPr>
            <a:xfrm>
              <a:off x="6230719" y="373735"/>
              <a:ext cx="1632433" cy="206374"/>
            </a:xfrm>
            <a:prstGeom prst="rect">
              <a:avLst/>
            </a:prstGeom>
            <a:noFill/>
          </p:spPr>
          <p:txBody>
            <a:bodyPr wrap="square" rtlCol="0">
              <a:spAutoFit/>
            </a:bodyPr>
            <a:lstStyle/>
            <a:p>
              <a:r>
                <a:rPr lang="zh-CN" altLang="en-US" sz="1050" b="1">
                  <a:solidFill>
                    <a:srgbClr val="0070C0"/>
                  </a:solidFill>
                  <a:latin typeface="Arial" panose="020B0604020202020204" pitchFamily="34" charset="0"/>
                  <a:cs typeface="Arial" panose="020B0604020202020204" pitchFamily="34" charset="0"/>
                </a:rPr>
                <a:t>岩浆房模型</a:t>
              </a:r>
              <a:endParaRPr lang="zh-CN" altLang="en-US" sz="1050" b="1" dirty="0">
                <a:solidFill>
                  <a:srgbClr val="0070C0"/>
                </a:solidFill>
                <a:latin typeface="Arial" panose="020B0604020202020204" pitchFamily="34" charset="0"/>
                <a:cs typeface="Arial" panose="020B0604020202020204" pitchFamily="34" charset="0"/>
              </a:endParaRPr>
            </a:p>
          </p:txBody>
        </p:sp>
      </p:grpSp>
      <p:sp>
        <p:nvSpPr>
          <p:cNvPr id="2" name="文本框 1">
            <a:extLst>
              <a:ext uri="{FF2B5EF4-FFF2-40B4-BE49-F238E27FC236}">
                <a16:creationId xmlns:a16="http://schemas.microsoft.com/office/drawing/2014/main" id="{8958FCEA-B4F1-4C90-85F9-03D149269D33}"/>
              </a:ext>
            </a:extLst>
          </p:cNvPr>
          <p:cNvSpPr txBox="1"/>
          <p:nvPr/>
        </p:nvSpPr>
        <p:spPr>
          <a:xfrm>
            <a:off x="4417145" y="804040"/>
            <a:ext cx="4317287" cy="323165"/>
          </a:xfrm>
          <a:prstGeom prst="rect">
            <a:avLst/>
          </a:prstGeom>
          <a:noFill/>
        </p:spPr>
        <p:txBody>
          <a:bodyPr wrap="square" rtlCol="0">
            <a:spAutoFit/>
          </a:bodyPr>
          <a:lstStyle/>
          <a:p>
            <a:pPr algn="ctr"/>
            <a:r>
              <a:rPr lang="zh-CN" altLang="en-US" sz="1500" b="1">
                <a:solidFill>
                  <a:srgbClr val="E10800"/>
                </a:solidFill>
                <a:latin typeface="Arial" panose="020B0604020202020204" pitchFamily="34" charset="0"/>
                <a:cs typeface="Arial" panose="020B0604020202020204" pitchFamily="34" charset="0"/>
              </a:rPr>
              <a:t>上地壳岩浆房具有更高的熔体比率</a:t>
            </a:r>
          </a:p>
        </p:txBody>
      </p:sp>
      <p:sp>
        <p:nvSpPr>
          <p:cNvPr id="3" name="矩形: 圆角 2">
            <a:extLst>
              <a:ext uri="{FF2B5EF4-FFF2-40B4-BE49-F238E27FC236}">
                <a16:creationId xmlns:a16="http://schemas.microsoft.com/office/drawing/2014/main" id="{E7980616-D349-4935-8AF9-611E985FFF43}"/>
              </a:ext>
            </a:extLst>
          </p:cNvPr>
          <p:cNvSpPr/>
          <p:nvPr/>
        </p:nvSpPr>
        <p:spPr>
          <a:xfrm>
            <a:off x="3959398" y="1371600"/>
            <a:ext cx="587828" cy="999718"/>
          </a:xfrm>
          <a:prstGeom prst="roundRect">
            <a:avLst/>
          </a:prstGeom>
          <a:noFill/>
          <a:ln w="38100">
            <a:solidFill>
              <a:srgbClr val="E10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矩形: 圆角 24">
            <a:extLst>
              <a:ext uri="{FF2B5EF4-FFF2-40B4-BE49-F238E27FC236}">
                <a16:creationId xmlns:a16="http://schemas.microsoft.com/office/drawing/2014/main" id="{162772A6-EC57-4240-8C12-C8C4F0E791CA}"/>
              </a:ext>
            </a:extLst>
          </p:cNvPr>
          <p:cNvSpPr/>
          <p:nvPr/>
        </p:nvSpPr>
        <p:spPr>
          <a:xfrm>
            <a:off x="3983609" y="2657883"/>
            <a:ext cx="587828" cy="999718"/>
          </a:xfrm>
          <a:prstGeom prst="roundRect">
            <a:avLst/>
          </a:prstGeom>
          <a:noFill/>
          <a:ln w="38100">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矩形 25">
            <a:extLst>
              <a:ext uri="{FF2B5EF4-FFF2-40B4-BE49-F238E27FC236}">
                <a16:creationId xmlns:a16="http://schemas.microsoft.com/office/drawing/2014/main" id="{2508DF40-D37D-4A2B-A86A-473BF397238A}"/>
              </a:ext>
            </a:extLst>
          </p:cNvPr>
          <p:cNvSpPr/>
          <p:nvPr/>
        </p:nvSpPr>
        <p:spPr>
          <a:xfrm>
            <a:off x="3246654" y="1859261"/>
            <a:ext cx="704039" cy="300082"/>
          </a:xfrm>
          <a:prstGeom prst="rect">
            <a:avLst/>
          </a:prstGeom>
        </p:spPr>
        <p:txBody>
          <a:bodyPr wrap="none">
            <a:spAutoFit/>
          </a:bodyPr>
          <a:lstStyle/>
          <a:p>
            <a:r>
              <a:rPr lang="zh-CN" altLang="en-US" sz="1350" b="1">
                <a:solidFill>
                  <a:srgbClr val="E10800"/>
                </a:solidFill>
                <a:latin typeface="Arial" panose="020B0604020202020204" pitchFamily="34" charset="0"/>
                <a:cs typeface="Arial" panose="020B0604020202020204" pitchFamily="34" charset="0"/>
              </a:rPr>
              <a:t>相对高</a:t>
            </a:r>
          </a:p>
        </p:txBody>
      </p:sp>
      <p:sp>
        <p:nvSpPr>
          <p:cNvPr id="27" name="矩形 26">
            <a:extLst>
              <a:ext uri="{FF2B5EF4-FFF2-40B4-BE49-F238E27FC236}">
                <a16:creationId xmlns:a16="http://schemas.microsoft.com/office/drawing/2014/main" id="{9D399C0A-AAD8-40AA-AEF7-478F32B7EA20}"/>
              </a:ext>
            </a:extLst>
          </p:cNvPr>
          <p:cNvSpPr/>
          <p:nvPr/>
        </p:nvSpPr>
        <p:spPr>
          <a:xfrm>
            <a:off x="3270865" y="3019242"/>
            <a:ext cx="704039" cy="300082"/>
          </a:xfrm>
          <a:prstGeom prst="rect">
            <a:avLst/>
          </a:prstGeom>
        </p:spPr>
        <p:txBody>
          <a:bodyPr wrap="none">
            <a:spAutoFit/>
          </a:bodyPr>
          <a:lstStyle/>
          <a:p>
            <a:r>
              <a:rPr lang="zh-CN" altLang="en-US" sz="1350" b="1">
                <a:solidFill>
                  <a:srgbClr val="0070C0"/>
                </a:solidFill>
                <a:latin typeface="Arial" panose="020B0604020202020204" pitchFamily="34" charset="0"/>
                <a:cs typeface="Arial" panose="020B0604020202020204" pitchFamily="34" charset="0"/>
              </a:rPr>
              <a:t>相对低</a:t>
            </a:r>
          </a:p>
        </p:txBody>
      </p:sp>
      <p:sp>
        <p:nvSpPr>
          <p:cNvPr id="28" name="文本框 27">
            <a:extLst>
              <a:ext uri="{FF2B5EF4-FFF2-40B4-BE49-F238E27FC236}">
                <a16:creationId xmlns:a16="http://schemas.microsoft.com/office/drawing/2014/main" id="{F1F8F0D0-09C6-46DA-A819-5E06F5F98EC9}"/>
              </a:ext>
            </a:extLst>
          </p:cNvPr>
          <p:cNvSpPr txBox="1"/>
          <p:nvPr/>
        </p:nvSpPr>
        <p:spPr>
          <a:xfrm>
            <a:off x="740101" y="3753141"/>
            <a:ext cx="1796397" cy="230832"/>
          </a:xfrm>
          <a:prstGeom prst="rect">
            <a:avLst/>
          </a:prstGeom>
          <a:noFill/>
        </p:spPr>
        <p:txBody>
          <a:bodyPr wrap="square" rtlCol="0">
            <a:spAutoFit/>
          </a:bodyPr>
          <a:lstStyle/>
          <a:p>
            <a:pPr algn="ctr"/>
            <a:r>
              <a:rPr lang="en-US" altLang="zh-CN" sz="900" b="1">
                <a:latin typeface="Arial" panose="020B0604020202020204" pitchFamily="34" charset="0"/>
                <a:cs typeface="Arial" panose="020B0604020202020204" pitchFamily="34" charset="0"/>
              </a:rPr>
              <a:t>92 station, 0.5 yr.</a:t>
            </a:r>
            <a:endParaRPr lang="zh-CN" altLang="en-US" sz="900" b="1">
              <a:latin typeface="Arial" panose="020B060402020202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27F5A82A-C474-4D12-A7DF-95BD0DA7D816}"/>
              </a:ext>
            </a:extLst>
          </p:cNvPr>
          <p:cNvSpPr txBox="1"/>
          <p:nvPr/>
        </p:nvSpPr>
        <p:spPr>
          <a:xfrm>
            <a:off x="6024584" y="3596357"/>
            <a:ext cx="3144072" cy="423193"/>
          </a:xfrm>
          <a:prstGeom prst="rect">
            <a:avLst/>
          </a:prstGeom>
          <a:noFill/>
        </p:spPr>
        <p:txBody>
          <a:bodyPr wrap="square" rtlCol="0">
            <a:spAutoFit/>
          </a:bodyPr>
          <a:lstStyle/>
          <a:p>
            <a:pPr algn="ctr"/>
            <a:r>
              <a:rPr lang="zh-CN" altLang="en-US" sz="1100" b="1">
                <a:solidFill>
                  <a:srgbClr val="E10800"/>
                </a:solidFill>
                <a:latin typeface="Arial" panose="020B0604020202020204" pitchFamily="34" charset="0"/>
                <a:cs typeface="Arial" panose="020B0604020202020204" pitchFamily="34" charset="0"/>
              </a:rPr>
              <a:t>同速度成像结果结论相似</a:t>
            </a:r>
            <a:r>
              <a:rPr lang="en-US" altLang="zh-CN" sz="1100" b="1">
                <a:solidFill>
                  <a:srgbClr val="E10800"/>
                </a:solidFill>
                <a:latin typeface="Arial" panose="020B0604020202020204" pitchFamily="34" charset="0"/>
                <a:cs typeface="Arial" panose="020B0604020202020204" pitchFamily="34" charset="0"/>
              </a:rPr>
              <a:t>:</a:t>
            </a:r>
          </a:p>
          <a:p>
            <a:pPr algn="ctr"/>
            <a:r>
              <a:rPr lang="en-US" altLang="zh-CN" sz="1050" b="1">
                <a:solidFill>
                  <a:srgbClr val="115740"/>
                </a:solidFill>
                <a:latin typeface="Arial" panose="020B0604020202020204" pitchFamily="34" charset="0"/>
                <a:cs typeface="Arial" panose="020B0604020202020204" pitchFamily="34" charset="0"/>
              </a:rPr>
              <a:t> </a:t>
            </a:r>
            <a:r>
              <a:rPr lang="en-US" altLang="zh-CN" sz="1050" b="1">
                <a:solidFill>
                  <a:srgbClr val="0070C0"/>
                </a:solidFill>
                <a:latin typeface="Arial" panose="020B0604020202020204" pitchFamily="34" charset="0"/>
                <a:cs typeface="Arial" panose="020B0604020202020204" pitchFamily="34" charset="0"/>
              </a:rPr>
              <a:t>(Huang et.al., 2015) and (Maguire et.al., 2022)</a:t>
            </a:r>
            <a:endParaRPr lang="zh-CN" altLang="en-US" sz="1050" b="1">
              <a:solidFill>
                <a:srgbClr val="0070C0"/>
              </a:solidFill>
              <a:latin typeface="Arial" panose="020B0604020202020204" pitchFamily="34" charset="0"/>
              <a:cs typeface="Arial" panose="020B0604020202020204" pitchFamily="34" charset="0"/>
            </a:endParaRPr>
          </a:p>
        </p:txBody>
      </p:sp>
      <p:sp>
        <p:nvSpPr>
          <p:cNvPr id="22" name="矩形 21">
            <a:extLst>
              <a:ext uri="{FF2B5EF4-FFF2-40B4-BE49-F238E27FC236}">
                <a16:creationId xmlns:a16="http://schemas.microsoft.com/office/drawing/2014/main" id="{132CBFF4-9149-43E4-B5BD-B71530E9E83D}"/>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6">
            <a:extLst>
              <a:ext uri="{FF2B5EF4-FFF2-40B4-BE49-F238E27FC236}">
                <a16:creationId xmlns:a16="http://schemas.microsoft.com/office/drawing/2014/main" id="{97378507-F167-4EC4-B2D5-CACFD391F218}"/>
              </a:ext>
            </a:extLst>
          </p:cNvPr>
          <p:cNvSpPr txBox="1"/>
          <p:nvPr/>
        </p:nvSpPr>
        <p:spPr>
          <a:xfrm>
            <a:off x="3722" y="5741"/>
            <a:ext cx="4720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研究实例：美国黄石公园</a:t>
            </a:r>
            <a:endParaRPr lang="zh-CN" altLang="en-US" sz="3200" b="1" dirty="0">
              <a:solidFill>
                <a:schemeClr val="bg1"/>
              </a:solidFill>
              <a:cs typeface="Times New Roman" panose="02020603050405020304" pitchFamily="18" charset="0"/>
            </a:endParaRPr>
          </a:p>
        </p:txBody>
      </p:sp>
      <p:sp>
        <p:nvSpPr>
          <p:cNvPr id="24" name="文本框 23">
            <a:extLst>
              <a:ext uri="{FF2B5EF4-FFF2-40B4-BE49-F238E27FC236}">
                <a16:creationId xmlns:a16="http://schemas.microsoft.com/office/drawing/2014/main" id="{714C2A2B-370F-4B5E-8DC3-C323FEC0DE32}"/>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衰减成像结果：</a:t>
            </a:r>
            <a:endParaRPr lang="en-US" altLang="zh-CN">
              <a:solidFill>
                <a:srgbClr val="115740"/>
              </a:solidFill>
            </a:endParaRPr>
          </a:p>
        </p:txBody>
      </p:sp>
      <p:sp>
        <p:nvSpPr>
          <p:cNvPr id="29" name="灯片编号占位符 3">
            <a:extLst>
              <a:ext uri="{FF2B5EF4-FFF2-40B4-BE49-F238E27FC236}">
                <a16:creationId xmlns:a16="http://schemas.microsoft.com/office/drawing/2014/main" id="{46313D69-04A9-4CD8-A274-2EB2EAF5826F}"/>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30</a:t>
            </a:fld>
            <a:endParaRPr lang="en-US"/>
          </a:p>
        </p:txBody>
      </p:sp>
    </p:spTree>
    <p:extLst>
      <p:ext uri="{BB962C8B-B14F-4D97-AF65-F5344CB8AC3E}">
        <p14:creationId xmlns:p14="http://schemas.microsoft.com/office/powerpoint/2010/main" val="1368255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36A626D7-491F-4251-AABE-16060A464BD5}"/>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6">
            <a:extLst>
              <a:ext uri="{FF2B5EF4-FFF2-40B4-BE49-F238E27FC236}">
                <a16:creationId xmlns:a16="http://schemas.microsoft.com/office/drawing/2014/main" id="{22E572A7-0F33-405F-980A-DA1AEF2A913E}"/>
              </a:ext>
            </a:extLst>
          </p:cNvPr>
          <p:cNvSpPr txBox="1"/>
          <p:nvPr/>
        </p:nvSpPr>
        <p:spPr>
          <a:xfrm>
            <a:off x="3722" y="5741"/>
            <a:ext cx="4720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研究实例：美国黄石公园</a:t>
            </a:r>
            <a:endParaRPr lang="zh-CN" altLang="en-US" sz="3200" b="1" dirty="0">
              <a:solidFill>
                <a:schemeClr val="bg1"/>
              </a:solidFill>
              <a:cs typeface="Times New Roman" panose="02020603050405020304" pitchFamily="18" charset="0"/>
            </a:endParaRPr>
          </a:p>
        </p:txBody>
      </p:sp>
      <p:sp>
        <p:nvSpPr>
          <p:cNvPr id="18" name="文本框 17">
            <a:extLst>
              <a:ext uri="{FF2B5EF4-FFF2-40B4-BE49-F238E27FC236}">
                <a16:creationId xmlns:a16="http://schemas.microsoft.com/office/drawing/2014/main" id="{8508C875-5609-47BA-8A09-ACEC1A87677F}"/>
              </a:ext>
            </a:extLst>
          </p:cNvPr>
          <p:cNvSpPr txBox="1"/>
          <p:nvPr/>
        </p:nvSpPr>
        <p:spPr>
          <a:xfrm>
            <a:off x="0" y="602218"/>
            <a:ext cx="49530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场地放大项（同台站噪声记录能量强度对比）</a:t>
            </a:r>
            <a:endParaRPr lang="en-US" altLang="zh-CN">
              <a:solidFill>
                <a:srgbClr val="115740"/>
              </a:solidFill>
            </a:endParaRPr>
          </a:p>
        </p:txBody>
      </p:sp>
      <p:sp>
        <p:nvSpPr>
          <p:cNvPr id="27" name="灯片编号占位符 3">
            <a:extLst>
              <a:ext uri="{FF2B5EF4-FFF2-40B4-BE49-F238E27FC236}">
                <a16:creationId xmlns:a16="http://schemas.microsoft.com/office/drawing/2014/main" id="{24817F35-E432-4FD7-AB76-73AA341C525C}"/>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31</a:t>
            </a:fld>
            <a:endParaRPr lang="en-US"/>
          </a:p>
        </p:txBody>
      </p:sp>
      <p:pic>
        <p:nvPicPr>
          <p:cNvPr id="10" name="图形 67">
            <a:extLst>
              <a:ext uri="{FF2B5EF4-FFF2-40B4-BE49-F238E27FC236}">
                <a16:creationId xmlns:a16="http://schemas.microsoft.com/office/drawing/2014/main" id="{DBBD433C-6069-44F8-BAE2-2287DE2F64D6}"/>
              </a:ext>
            </a:extLst>
          </p:cNvPr>
          <p:cNvPicPr/>
          <p:nvPr/>
        </p:nvPicPr>
        <p:blipFill rotWithShape="1">
          <a:blip r:embed="rId3">
            <a:extLst>
              <a:ext uri="{96DAC541-7B7A-43D3-8B79-37D633B846F1}">
                <asvg:svgBlip xmlns:asvg="http://schemas.microsoft.com/office/drawing/2016/SVG/main" r:embed="rId4"/>
              </a:ext>
            </a:extLst>
          </a:blip>
          <a:srcRect l="6930" t="6134" b="5519"/>
          <a:stretch/>
        </p:blipFill>
        <p:spPr bwMode="auto">
          <a:xfrm>
            <a:off x="1409700" y="1047750"/>
            <a:ext cx="6324600" cy="368722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301657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a:extLst>
              <a:ext uri="{FF2B5EF4-FFF2-40B4-BE49-F238E27FC236}">
                <a16:creationId xmlns:a16="http://schemas.microsoft.com/office/drawing/2014/main" id="{2F646C7F-87C6-47BC-A1CB-CD12764A707A}"/>
              </a:ext>
            </a:extLst>
          </p:cNvPr>
          <p:cNvSpPr txBox="1"/>
          <p:nvPr/>
        </p:nvSpPr>
        <p:spPr>
          <a:xfrm>
            <a:off x="6645238" y="870442"/>
            <a:ext cx="1734997" cy="300082"/>
          </a:xfrm>
          <a:prstGeom prst="rect">
            <a:avLst/>
          </a:prstGeom>
          <a:noFill/>
        </p:spPr>
        <p:txBody>
          <a:bodyPr wrap="square" rtlCol="0">
            <a:spAutoFit/>
          </a:bodyPr>
          <a:lstStyle/>
          <a:p>
            <a:r>
              <a:rPr lang="en-US" altLang="zh-CN" sz="1350" b="1">
                <a:solidFill>
                  <a:srgbClr val="115740"/>
                </a:solidFill>
              </a:rPr>
              <a:t>Beamforming </a:t>
            </a:r>
            <a:r>
              <a:rPr lang="zh-CN" altLang="en-US" sz="1350" b="1">
                <a:solidFill>
                  <a:srgbClr val="115740"/>
                </a:solidFill>
              </a:rPr>
              <a:t>结果</a:t>
            </a:r>
            <a:endParaRPr lang="zh-CN" altLang="en-US" sz="1350" b="1" dirty="0">
              <a:solidFill>
                <a:srgbClr val="115740"/>
              </a:solidFill>
            </a:endParaRPr>
          </a:p>
        </p:txBody>
      </p:sp>
      <p:sp>
        <p:nvSpPr>
          <p:cNvPr id="16" name="矩形 15">
            <a:extLst>
              <a:ext uri="{FF2B5EF4-FFF2-40B4-BE49-F238E27FC236}">
                <a16:creationId xmlns:a16="http://schemas.microsoft.com/office/drawing/2014/main" id="{36A626D7-491F-4251-AABE-16060A464BD5}"/>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6">
            <a:extLst>
              <a:ext uri="{FF2B5EF4-FFF2-40B4-BE49-F238E27FC236}">
                <a16:creationId xmlns:a16="http://schemas.microsoft.com/office/drawing/2014/main" id="{22E572A7-0F33-405F-980A-DA1AEF2A913E}"/>
              </a:ext>
            </a:extLst>
          </p:cNvPr>
          <p:cNvSpPr txBox="1"/>
          <p:nvPr/>
        </p:nvSpPr>
        <p:spPr>
          <a:xfrm>
            <a:off x="3722" y="5741"/>
            <a:ext cx="4720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研究实例：美国黄石公园</a:t>
            </a:r>
            <a:endParaRPr lang="zh-CN" altLang="en-US" sz="3200" b="1" dirty="0">
              <a:solidFill>
                <a:schemeClr val="bg1"/>
              </a:solidFill>
              <a:cs typeface="Times New Roman" panose="02020603050405020304" pitchFamily="18" charset="0"/>
            </a:endParaRPr>
          </a:p>
        </p:txBody>
      </p:sp>
      <p:sp>
        <p:nvSpPr>
          <p:cNvPr id="18" name="文本框 17">
            <a:extLst>
              <a:ext uri="{FF2B5EF4-FFF2-40B4-BE49-F238E27FC236}">
                <a16:creationId xmlns:a16="http://schemas.microsoft.com/office/drawing/2014/main" id="{8508C875-5609-47BA-8A09-ACEC1A87677F}"/>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噪声强度随方位的变化：</a:t>
            </a:r>
            <a:endParaRPr lang="en-US" altLang="zh-CN">
              <a:solidFill>
                <a:srgbClr val="115740"/>
              </a:solidFill>
            </a:endParaRPr>
          </a:p>
        </p:txBody>
      </p:sp>
      <p:sp>
        <p:nvSpPr>
          <p:cNvPr id="26" name="文本框 25">
            <a:extLst>
              <a:ext uri="{FF2B5EF4-FFF2-40B4-BE49-F238E27FC236}">
                <a16:creationId xmlns:a16="http://schemas.microsoft.com/office/drawing/2014/main" id="{7E4E6BDD-7D09-431C-8324-51E04A5DF033}"/>
              </a:ext>
            </a:extLst>
          </p:cNvPr>
          <p:cNvSpPr txBox="1"/>
          <p:nvPr/>
        </p:nvSpPr>
        <p:spPr>
          <a:xfrm>
            <a:off x="2235593" y="870442"/>
            <a:ext cx="3657600" cy="307777"/>
          </a:xfrm>
          <a:prstGeom prst="rect">
            <a:avLst/>
          </a:prstGeom>
          <a:noFill/>
        </p:spPr>
        <p:txBody>
          <a:bodyPr wrap="square" rtlCol="0">
            <a:spAutoFit/>
          </a:bodyPr>
          <a:lstStyle/>
          <a:p>
            <a:r>
              <a:rPr lang="zh-CN" altLang="en-US" sz="1400" b="1" dirty="0">
                <a:solidFill>
                  <a:srgbClr val="115740"/>
                </a:solidFill>
              </a:rPr>
              <a:t>不同频带噪声</a:t>
            </a:r>
            <a:r>
              <a:rPr lang="zh-CN" altLang="en-US" sz="1400" b="1">
                <a:solidFill>
                  <a:srgbClr val="115740"/>
                </a:solidFill>
              </a:rPr>
              <a:t>强度项 （所有台站平均结果）</a:t>
            </a:r>
            <a:endParaRPr lang="zh-CN" altLang="en-US" sz="1400" b="1" dirty="0">
              <a:solidFill>
                <a:srgbClr val="115740"/>
              </a:solidFill>
            </a:endParaRPr>
          </a:p>
        </p:txBody>
      </p:sp>
      <p:sp>
        <p:nvSpPr>
          <p:cNvPr id="27" name="灯片编号占位符 3">
            <a:extLst>
              <a:ext uri="{FF2B5EF4-FFF2-40B4-BE49-F238E27FC236}">
                <a16:creationId xmlns:a16="http://schemas.microsoft.com/office/drawing/2014/main" id="{24817F35-E432-4FD7-AB76-73AA341C525C}"/>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32</a:t>
            </a:fld>
            <a:endParaRPr lang="en-US"/>
          </a:p>
        </p:txBody>
      </p:sp>
      <p:sp>
        <p:nvSpPr>
          <p:cNvPr id="2" name="矩形 1">
            <a:extLst>
              <a:ext uri="{FF2B5EF4-FFF2-40B4-BE49-F238E27FC236}">
                <a16:creationId xmlns:a16="http://schemas.microsoft.com/office/drawing/2014/main" id="{782BD791-D0FB-4169-827A-4DF242CBB595}"/>
              </a:ext>
            </a:extLst>
          </p:cNvPr>
          <p:cNvSpPr/>
          <p:nvPr/>
        </p:nvSpPr>
        <p:spPr>
          <a:xfrm>
            <a:off x="1548159" y="4720430"/>
            <a:ext cx="5032468" cy="338554"/>
          </a:xfrm>
          <a:prstGeom prst="rect">
            <a:avLst/>
          </a:prstGeom>
        </p:spPr>
        <p:txBody>
          <a:bodyPr wrap="none">
            <a:spAutoFit/>
          </a:bodyPr>
          <a:lstStyle/>
          <a:p>
            <a:pPr marL="214313" indent="-214313">
              <a:buFont typeface="Wingdings" panose="05000000000000000000" pitchFamily="2" charset="2"/>
              <a:buChar char="Ø"/>
            </a:pPr>
            <a:r>
              <a:rPr lang="zh-CN" altLang="en-US" sz="1600" b="1">
                <a:solidFill>
                  <a:srgbClr val="E10800"/>
                </a:solidFill>
                <a:latin typeface="Arial" panose="020B0604020202020204" pitchFamily="34" charset="0"/>
                <a:cs typeface="Arial" panose="020B0604020202020204" pitchFamily="34" charset="0"/>
              </a:rPr>
              <a:t>反演得到的噪声强度项和</a:t>
            </a:r>
            <a:r>
              <a:rPr lang="en-US" altLang="zh-CN" sz="1600" b="1">
                <a:solidFill>
                  <a:srgbClr val="E10800"/>
                </a:solidFill>
                <a:latin typeface="Arial" panose="020B0604020202020204" pitchFamily="34" charset="0"/>
                <a:cs typeface="Arial" panose="020B0604020202020204" pitchFamily="34" charset="0"/>
              </a:rPr>
              <a:t>Beamforming</a:t>
            </a:r>
            <a:r>
              <a:rPr lang="zh-CN" altLang="en-US" sz="1600" b="1">
                <a:solidFill>
                  <a:srgbClr val="E10800"/>
                </a:solidFill>
                <a:latin typeface="Arial" panose="020B0604020202020204" pitchFamily="34" charset="0"/>
                <a:cs typeface="Arial" panose="020B0604020202020204" pitchFamily="34" charset="0"/>
              </a:rPr>
              <a:t>吻合较好；</a:t>
            </a:r>
            <a:endParaRPr lang="en-US" altLang="zh-CN" sz="1600" b="1">
              <a:solidFill>
                <a:srgbClr val="E10800"/>
              </a:solidFill>
              <a:latin typeface="Arial" panose="020B0604020202020204" pitchFamily="34" charset="0"/>
              <a:cs typeface="Arial" panose="020B0604020202020204" pitchFamily="34" charset="0"/>
            </a:endParaRPr>
          </a:p>
        </p:txBody>
      </p:sp>
      <p:pic>
        <p:nvPicPr>
          <p:cNvPr id="15" name="图形 50">
            <a:extLst>
              <a:ext uri="{FF2B5EF4-FFF2-40B4-BE49-F238E27FC236}">
                <a16:creationId xmlns:a16="http://schemas.microsoft.com/office/drawing/2014/main" id="{AC9FC0B7-D1B8-4A97-B72A-D8B2249A7DA0}"/>
              </a:ext>
            </a:extLst>
          </p:cNvPr>
          <p:cNvPicPr/>
          <p:nvPr/>
        </p:nvPicPr>
        <p:blipFill rotWithShape="1">
          <a:blip r:embed="rId3">
            <a:extLst>
              <a:ext uri="{96DAC541-7B7A-43D3-8B79-37D633B846F1}">
                <asvg:svgBlip xmlns:asvg="http://schemas.microsoft.com/office/drawing/2016/SVG/main" r:embed="rId4"/>
              </a:ext>
            </a:extLst>
          </a:blip>
          <a:srcRect t="6453" b="1989"/>
          <a:stretch/>
        </p:blipFill>
        <p:spPr bwMode="auto">
          <a:xfrm>
            <a:off x="1628922" y="1114396"/>
            <a:ext cx="6951885" cy="3633489"/>
          </a:xfrm>
          <a:prstGeom prst="rect">
            <a:avLst/>
          </a:prstGeom>
          <a:ln>
            <a:noFill/>
          </a:ln>
          <a:extLst>
            <a:ext uri="{53640926-AAD7-44D8-BBD7-CCE9431645EC}">
              <a14:shadowObscured xmlns:a14="http://schemas.microsoft.com/office/drawing/2010/main"/>
            </a:ext>
          </a:extLst>
        </p:spPr>
      </p:pic>
      <p:cxnSp>
        <p:nvCxnSpPr>
          <p:cNvPr id="4" name="直接箭头连接符 3">
            <a:extLst>
              <a:ext uri="{FF2B5EF4-FFF2-40B4-BE49-F238E27FC236}">
                <a16:creationId xmlns:a16="http://schemas.microsoft.com/office/drawing/2014/main" id="{CFADAEEC-FBB0-49D2-A043-09C451B97721}"/>
              </a:ext>
            </a:extLst>
          </p:cNvPr>
          <p:cNvCxnSpPr>
            <a:cxnSpLocks/>
            <a:stCxn id="9" idx="0"/>
          </p:cNvCxnSpPr>
          <p:nvPr/>
        </p:nvCxnSpPr>
        <p:spPr>
          <a:xfrm flipV="1">
            <a:off x="857250" y="2114550"/>
            <a:ext cx="781050" cy="270302"/>
          </a:xfrm>
          <a:prstGeom prst="straightConnector1">
            <a:avLst/>
          </a:prstGeom>
          <a:ln>
            <a:solidFill>
              <a:srgbClr val="FF7F0E"/>
            </a:solidFill>
            <a:tailEnd type="triangle"/>
          </a:ln>
        </p:spPr>
        <p:style>
          <a:lnRef idx="1">
            <a:schemeClr val="accent1"/>
          </a:lnRef>
          <a:fillRef idx="0">
            <a:schemeClr val="accent1"/>
          </a:fillRef>
          <a:effectRef idx="0">
            <a:schemeClr val="accent1"/>
          </a:effectRef>
          <a:fontRef idx="minor">
            <a:schemeClr val="tx1"/>
          </a:fontRef>
        </p:style>
      </p:cxnSp>
      <p:sp>
        <p:nvSpPr>
          <p:cNvPr id="9" name="文本框 8">
            <a:extLst>
              <a:ext uri="{FF2B5EF4-FFF2-40B4-BE49-F238E27FC236}">
                <a16:creationId xmlns:a16="http://schemas.microsoft.com/office/drawing/2014/main" id="{A3E73EBE-A776-49BA-AFA1-C093B2F71977}"/>
              </a:ext>
            </a:extLst>
          </p:cNvPr>
          <p:cNvSpPr txBox="1"/>
          <p:nvPr/>
        </p:nvSpPr>
        <p:spPr>
          <a:xfrm>
            <a:off x="76200" y="2384852"/>
            <a:ext cx="1562100" cy="830997"/>
          </a:xfrm>
          <a:prstGeom prst="rect">
            <a:avLst/>
          </a:prstGeom>
          <a:noFill/>
          <a:ln w="19050">
            <a:solidFill>
              <a:srgbClr val="FF7F0E"/>
            </a:solidFill>
            <a:prstDash val="sysDash"/>
          </a:ln>
        </p:spPr>
        <p:txBody>
          <a:bodyPr wrap="square" rtlCol="0">
            <a:spAutoFit/>
          </a:bodyPr>
          <a:lstStyle/>
          <a:p>
            <a:pPr algn="ctr"/>
            <a:r>
              <a:rPr lang="zh-CN" altLang="en-US" sz="1200"/>
              <a:t>仅用到</a:t>
            </a:r>
            <a:r>
              <a:rPr lang="en-US" altLang="zh-CN" sz="1200"/>
              <a:t>12</a:t>
            </a:r>
            <a:r>
              <a:rPr lang="zh-CN" altLang="en-US" sz="1200"/>
              <a:t>个样条基对各台站噪声强度项方位变化进行建模</a:t>
            </a:r>
            <a:endParaRPr lang="en-US" altLang="zh-CN" sz="1200"/>
          </a:p>
          <a:p>
            <a:pPr algn="ctr"/>
            <a:r>
              <a:rPr lang="zh-CN" altLang="en-US" sz="1200"/>
              <a:t>（故结果较为平滑）</a:t>
            </a:r>
          </a:p>
        </p:txBody>
      </p:sp>
    </p:spTree>
    <p:extLst>
      <p:ext uri="{BB962C8B-B14F-4D97-AF65-F5344CB8AC3E}">
        <p14:creationId xmlns:p14="http://schemas.microsoft.com/office/powerpoint/2010/main" val="30292492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a:extLst>
              <a:ext uri="{FF2B5EF4-FFF2-40B4-BE49-F238E27FC236}">
                <a16:creationId xmlns:a16="http://schemas.microsoft.com/office/drawing/2014/main" id="{36A626D7-491F-4251-AABE-16060A464BD5}"/>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Box 6">
            <a:extLst>
              <a:ext uri="{FF2B5EF4-FFF2-40B4-BE49-F238E27FC236}">
                <a16:creationId xmlns:a16="http://schemas.microsoft.com/office/drawing/2014/main" id="{22E572A7-0F33-405F-980A-DA1AEF2A913E}"/>
              </a:ext>
            </a:extLst>
          </p:cNvPr>
          <p:cNvSpPr txBox="1"/>
          <p:nvPr/>
        </p:nvSpPr>
        <p:spPr>
          <a:xfrm>
            <a:off x="3722" y="5741"/>
            <a:ext cx="4720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研究实例：美国黄石公园</a:t>
            </a:r>
            <a:endParaRPr lang="zh-CN" altLang="en-US" sz="3200" b="1" dirty="0">
              <a:solidFill>
                <a:schemeClr val="bg1"/>
              </a:solidFill>
              <a:cs typeface="Times New Roman" panose="02020603050405020304" pitchFamily="18" charset="0"/>
            </a:endParaRPr>
          </a:p>
        </p:txBody>
      </p:sp>
      <p:sp>
        <p:nvSpPr>
          <p:cNvPr id="18" name="文本框 17">
            <a:extLst>
              <a:ext uri="{FF2B5EF4-FFF2-40B4-BE49-F238E27FC236}">
                <a16:creationId xmlns:a16="http://schemas.microsoft.com/office/drawing/2014/main" id="{8508C875-5609-47BA-8A09-ACEC1A87677F}"/>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噪声强度的空间变化规律：</a:t>
            </a:r>
            <a:endParaRPr lang="en-US" altLang="zh-CN">
              <a:solidFill>
                <a:srgbClr val="115740"/>
              </a:solidFill>
            </a:endParaRPr>
          </a:p>
        </p:txBody>
      </p:sp>
      <p:sp>
        <p:nvSpPr>
          <p:cNvPr id="27" name="灯片编号占位符 3">
            <a:extLst>
              <a:ext uri="{FF2B5EF4-FFF2-40B4-BE49-F238E27FC236}">
                <a16:creationId xmlns:a16="http://schemas.microsoft.com/office/drawing/2014/main" id="{24817F35-E432-4FD7-AB76-73AA341C525C}"/>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33</a:t>
            </a:fld>
            <a:endParaRPr lang="en-US"/>
          </a:p>
        </p:txBody>
      </p:sp>
      <p:pic>
        <p:nvPicPr>
          <p:cNvPr id="10" name="图片 9">
            <a:extLst>
              <a:ext uri="{FF2B5EF4-FFF2-40B4-BE49-F238E27FC236}">
                <a16:creationId xmlns:a16="http://schemas.microsoft.com/office/drawing/2014/main" id="{5C2ACB47-8636-450E-9FD9-056519C4D3B9}"/>
              </a:ext>
            </a:extLst>
          </p:cNvPr>
          <p:cNvPicPr/>
          <p:nvPr/>
        </p:nvPicPr>
        <p:blipFill rotWithShape="1">
          <a:blip r:embed="rId3" cstate="print">
            <a:extLst>
              <a:ext uri="{28A0092B-C50C-407E-A947-70E740481C1C}">
                <a14:useLocalDpi xmlns:a14="http://schemas.microsoft.com/office/drawing/2010/main" val="0"/>
              </a:ext>
            </a:extLst>
          </a:blip>
          <a:srcRect l="1358" t="1230" r="5647" b="5437"/>
          <a:stretch/>
        </p:blipFill>
        <p:spPr bwMode="auto">
          <a:xfrm>
            <a:off x="3738438" y="920368"/>
            <a:ext cx="5127171" cy="3578679"/>
          </a:xfrm>
          <a:prstGeom prst="rect">
            <a:avLst/>
          </a:prstGeom>
          <a:noFill/>
          <a:ln>
            <a:noFill/>
          </a:ln>
          <a:extLst>
            <a:ext uri="{53640926-AAD7-44D8-BBD7-CCE9431645EC}">
              <a14:shadowObscured xmlns:a14="http://schemas.microsoft.com/office/drawing/2010/main"/>
            </a:ext>
          </a:extLst>
        </p:spPr>
      </p:pic>
      <p:sp>
        <p:nvSpPr>
          <p:cNvPr id="4" name="矩形 3">
            <a:extLst>
              <a:ext uri="{FF2B5EF4-FFF2-40B4-BE49-F238E27FC236}">
                <a16:creationId xmlns:a16="http://schemas.microsoft.com/office/drawing/2014/main" id="{B540458E-87C7-4846-B7BB-235F610AFA3A}"/>
              </a:ext>
            </a:extLst>
          </p:cNvPr>
          <p:cNvSpPr/>
          <p:nvPr/>
        </p:nvSpPr>
        <p:spPr>
          <a:xfrm>
            <a:off x="304800" y="1047750"/>
            <a:ext cx="3276600" cy="160513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1429885C-6C90-48A1-9FF1-8494B8C02AC0}"/>
              </a:ext>
            </a:extLst>
          </p:cNvPr>
          <p:cNvSpPr txBox="1"/>
          <p:nvPr/>
        </p:nvSpPr>
        <p:spPr>
          <a:xfrm>
            <a:off x="304800" y="1064318"/>
            <a:ext cx="2209800" cy="307777"/>
          </a:xfrm>
          <a:prstGeom prst="rect">
            <a:avLst/>
          </a:prstGeom>
          <a:noFill/>
        </p:spPr>
        <p:txBody>
          <a:bodyPr wrap="square" rtlCol="0">
            <a:spAutoFit/>
          </a:bodyPr>
          <a:lstStyle/>
          <a:p>
            <a:r>
              <a:rPr lang="zh-CN" altLang="en-US" sz="1400" b="1"/>
              <a:t>基于辐射扩散方程的估计</a:t>
            </a:r>
            <a:r>
              <a:rPr lang="en-US" altLang="zh-CN" sz="1400" b="1"/>
              <a:t>:</a:t>
            </a:r>
            <a:endParaRPr lang="zh-CN" altLang="en-US" sz="1400" b="1"/>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D348D90B-8F3F-4D5F-B47E-28024483C65A}"/>
                  </a:ext>
                </a:extLst>
              </p:cNvPr>
              <p:cNvSpPr txBox="1"/>
              <p:nvPr/>
            </p:nvSpPr>
            <p:spPr>
              <a:xfrm>
                <a:off x="685800" y="1572844"/>
                <a:ext cx="2397420" cy="386608"/>
              </a:xfrm>
              <a:prstGeom prst="rect">
                <a:avLst/>
              </a:prstGeom>
              <a:noFill/>
            </p:spPr>
            <p:txBody>
              <a:bodyPr wrap="square" rtlCol="0">
                <a:spAutoFit/>
              </a:bodyPr>
              <a:lstStyle/>
              <a:p>
                <a14:m>
                  <m:oMath xmlns:m="http://schemas.openxmlformats.org/officeDocument/2006/math">
                    <m:sSub>
                      <m:sSubPr>
                        <m:ctrlPr>
                          <a:rPr lang="en-US" altLang="zh-CN" sz="1050" i="1">
                            <a:latin typeface="Cambria Math" panose="02040503050406030204" pitchFamily="18" charset="0"/>
                          </a:rPr>
                        </m:ctrlPr>
                      </m:sSubPr>
                      <m:e>
                        <m:r>
                          <a:rPr lang="en-US" altLang="zh-CN" sz="1050" i="1">
                            <a:latin typeface="Cambria Math" panose="02040503050406030204" pitchFamily="18" charset="0"/>
                          </a:rPr>
                          <m:t>𝐵</m:t>
                        </m:r>
                      </m:e>
                      <m:sub>
                        <m:r>
                          <a:rPr lang="en-US" altLang="zh-CN" sz="1050" i="1">
                            <a:latin typeface="Cambria Math" panose="02040503050406030204" pitchFamily="18" charset="0"/>
                          </a:rPr>
                          <m:t>𝑖</m:t>
                        </m:r>
                      </m:sub>
                    </m:sSub>
                    <m:d>
                      <m:dPr>
                        <m:ctrlPr>
                          <a:rPr lang="en-US" altLang="zh-CN" sz="1050" i="1">
                            <a:latin typeface="Cambria Math" panose="02040503050406030204" pitchFamily="18" charset="0"/>
                          </a:rPr>
                        </m:ctrlPr>
                      </m:dPr>
                      <m:e>
                        <m:sSub>
                          <m:sSubPr>
                            <m:ctrlPr>
                              <a:rPr lang="en-US" altLang="zh-CN" sz="1050" i="1">
                                <a:latin typeface="Cambria Math" panose="02040503050406030204" pitchFamily="18" charset="0"/>
                              </a:rPr>
                            </m:ctrlPr>
                          </m:sSubPr>
                          <m:e>
                            <m:r>
                              <a:rPr lang="en-US" altLang="zh-CN" sz="1050" i="1">
                                <a:latin typeface="Cambria Math" panose="02040503050406030204" pitchFamily="18" charset="0"/>
                              </a:rPr>
                              <m:t>𝜃</m:t>
                            </m:r>
                          </m:e>
                          <m:sub>
                            <m:r>
                              <a:rPr lang="en-US" altLang="zh-CN" sz="1050" i="1">
                                <a:latin typeface="Cambria Math" panose="02040503050406030204" pitchFamily="18" charset="0"/>
                              </a:rPr>
                              <m:t>𝑖</m:t>
                            </m:r>
                            <m:r>
                              <a:rPr lang="en-US" altLang="zh-CN" sz="1050" i="1">
                                <a:latin typeface="Cambria Math" panose="02040503050406030204" pitchFamily="18" charset="0"/>
                              </a:rPr>
                              <m:t>→</m:t>
                            </m:r>
                            <m:r>
                              <a:rPr lang="en-US" altLang="zh-CN" sz="1050" i="1">
                                <a:latin typeface="Cambria Math" panose="02040503050406030204" pitchFamily="18" charset="0"/>
                              </a:rPr>
                              <m:t>𝑗</m:t>
                            </m:r>
                          </m:sub>
                        </m:sSub>
                      </m:e>
                    </m:d>
                    <m:r>
                      <a:rPr lang="en-US" altLang="zh-CN" sz="1050" i="1">
                        <a:latin typeface="Cambria Math" panose="02040503050406030204" pitchFamily="18" charset="0"/>
                      </a:rPr>
                      <m:t>=</m:t>
                    </m:r>
                  </m:oMath>
                </a14:m>
                <a:r>
                  <a:rPr lang="en-US" altLang="zh-CN" sz="1050"/>
                  <a:t> </a:t>
                </a:r>
                <a14:m>
                  <m:oMath xmlns:m="http://schemas.openxmlformats.org/officeDocument/2006/math">
                    <m:sSub>
                      <m:sSubPr>
                        <m:ctrlPr>
                          <a:rPr lang="en-US" altLang="zh-CN" sz="1050" i="1">
                            <a:latin typeface="Cambria Math" panose="02040503050406030204" pitchFamily="18" charset="0"/>
                          </a:rPr>
                        </m:ctrlPr>
                      </m:sSubPr>
                      <m:e>
                        <m:r>
                          <a:rPr lang="en-US" altLang="zh-CN" sz="1050" i="1">
                            <a:latin typeface="Cambria Math" panose="02040503050406030204" pitchFamily="18" charset="0"/>
                          </a:rPr>
                          <m:t>𝐵</m:t>
                        </m:r>
                      </m:e>
                      <m:sub>
                        <m:r>
                          <a:rPr lang="en-US" altLang="zh-CN" sz="1050" i="1">
                            <a:latin typeface="Cambria Math" panose="02040503050406030204" pitchFamily="18" charset="0"/>
                          </a:rPr>
                          <m:t>𝑜</m:t>
                        </m:r>
                      </m:sub>
                    </m:sSub>
                    <m:r>
                      <a:rPr lang="en-US" altLang="zh-CN" sz="1050">
                        <a:latin typeface="Cambria Math" panose="02040503050406030204" pitchFamily="18" charset="0"/>
                      </a:rPr>
                      <m:t>(</m:t>
                    </m:r>
                    <m:sSub>
                      <m:sSubPr>
                        <m:ctrlPr>
                          <a:rPr lang="en-US" altLang="zh-CN" sz="1050" i="1">
                            <a:latin typeface="Cambria Math" panose="02040503050406030204" pitchFamily="18" charset="0"/>
                          </a:rPr>
                        </m:ctrlPr>
                      </m:sSubPr>
                      <m:e>
                        <m:r>
                          <a:rPr lang="en-US" altLang="zh-CN" sz="1050" i="1">
                            <a:latin typeface="Cambria Math" panose="02040503050406030204" pitchFamily="18" charset="0"/>
                          </a:rPr>
                          <m:t>𝜃</m:t>
                        </m:r>
                      </m:e>
                      <m:sub>
                        <m:r>
                          <a:rPr lang="en-US" altLang="zh-CN" sz="1050" i="1">
                            <a:latin typeface="Cambria Math" panose="02040503050406030204" pitchFamily="18" charset="0"/>
                          </a:rPr>
                          <m:t>𝑖</m:t>
                        </m:r>
                        <m:r>
                          <a:rPr lang="en-US" altLang="zh-CN" sz="1050" i="1">
                            <a:latin typeface="Cambria Math" panose="02040503050406030204" pitchFamily="18" charset="0"/>
                          </a:rPr>
                          <m:t>→</m:t>
                        </m:r>
                        <m:r>
                          <a:rPr lang="en-US" altLang="zh-CN" sz="1050" i="1">
                            <a:latin typeface="Cambria Math" panose="02040503050406030204" pitchFamily="18" charset="0"/>
                          </a:rPr>
                          <m:t>𝑗</m:t>
                        </m:r>
                      </m:sub>
                    </m:sSub>
                    <m:r>
                      <a:rPr lang="en-US" altLang="zh-CN" sz="1050">
                        <a:latin typeface="Cambria Math" panose="02040503050406030204" pitchFamily="18" charset="0"/>
                      </a:rPr>
                      <m:t>)</m:t>
                    </m:r>
                    <m:r>
                      <m:rPr>
                        <m:sty m:val="p"/>
                      </m:rPr>
                      <a:rPr lang="en-US" altLang="zh-CN" sz="1050">
                        <a:latin typeface="Cambria Math" panose="02040503050406030204" pitchFamily="18" charset="0"/>
                      </a:rPr>
                      <m:t>exp</m:t>
                    </m:r>
                    <m:r>
                      <a:rPr lang="en-US" altLang="zh-CN" sz="1050">
                        <a:latin typeface="Cambria Math" panose="02040503050406030204" pitchFamily="18" charset="0"/>
                      </a:rPr>
                      <m:t>(</m:t>
                    </m:r>
                    <m:r>
                      <a:rPr lang="en-US" altLang="zh-CN" sz="1050" i="1">
                        <a:latin typeface="Cambria Math" panose="02040503050406030204" pitchFamily="18" charset="0"/>
                      </a:rPr>
                      <m:t>−</m:t>
                    </m:r>
                    <m:nary>
                      <m:naryPr>
                        <m:ctrlPr>
                          <a:rPr lang="en-US" altLang="zh-CN" sz="1050" i="1">
                            <a:latin typeface="Cambria Math" panose="02040503050406030204" pitchFamily="18" charset="0"/>
                          </a:rPr>
                        </m:ctrlPr>
                      </m:naryPr>
                      <m:sub>
                        <m:sSub>
                          <m:sSubPr>
                            <m:ctrlPr>
                              <a:rPr lang="en-US" altLang="zh-CN" sz="1050" i="1">
                                <a:latin typeface="Cambria Math" panose="02040503050406030204" pitchFamily="18" charset="0"/>
                              </a:rPr>
                            </m:ctrlPr>
                          </m:sSubPr>
                          <m:e>
                            <m:r>
                              <a:rPr lang="en-US" altLang="zh-CN" sz="1050" i="1">
                                <a:latin typeface="Cambria Math" panose="02040503050406030204" pitchFamily="18" charset="0"/>
                              </a:rPr>
                              <m:t>𝑟</m:t>
                            </m:r>
                          </m:e>
                          <m:sub>
                            <m:r>
                              <a:rPr lang="en-US" altLang="zh-CN" sz="1050" i="1">
                                <a:latin typeface="Cambria Math" panose="02040503050406030204" pitchFamily="18" charset="0"/>
                              </a:rPr>
                              <m:t>𝑖</m:t>
                            </m:r>
                          </m:sub>
                        </m:sSub>
                      </m:sub>
                      <m:sup>
                        <m:sSub>
                          <m:sSubPr>
                            <m:ctrlPr>
                              <a:rPr lang="en-US" altLang="zh-CN" sz="1050" i="1">
                                <a:latin typeface="Cambria Math" panose="02040503050406030204" pitchFamily="18" charset="0"/>
                              </a:rPr>
                            </m:ctrlPr>
                          </m:sSubPr>
                          <m:e>
                            <m:r>
                              <a:rPr lang="en-US" altLang="zh-CN" sz="1050" i="1">
                                <a:latin typeface="Cambria Math" panose="02040503050406030204" pitchFamily="18" charset="0"/>
                              </a:rPr>
                              <m:t>𝑟</m:t>
                            </m:r>
                          </m:e>
                          <m:sub>
                            <m:r>
                              <a:rPr lang="en-US" altLang="zh-CN" sz="1050" i="1">
                                <a:latin typeface="Cambria Math" panose="02040503050406030204" pitchFamily="18" charset="0"/>
                              </a:rPr>
                              <m:t>𝑜</m:t>
                            </m:r>
                          </m:sub>
                        </m:sSub>
                      </m:sup>
                      <m:e>
                        <m:r>
                          <a:rPr lang="en-US" altLang="zh-CN" sz="1050" i="1">
                            <a:latin typeface="Cambria Math" panose="02040503050406030204" pitchFamily="18" charset="0"/>
                          </a:rPr>
                          <m:t>2</m:t>
                        </m:r>
                        <m:r>
                          <a:rPr lang="en-US" altLang="zh-CN" sz="1050" i="1">
                            <a:latin typeface="Cambria Math" panose="02040503050406030204" pitchFamily="18" charset="0"/>
                          </a:rPr>
                          <m:t>𝛼</m:t>
                        </m:r>
                        <m:r>
                          <a:rPr lang="en-US" altLang="zh-CN" sz="1050" i="1">
                            <a:latin typeface="Cambria Math" panose="02040503050406030204" pitchFamily="18" charset="0"/>
                          </a:rPr>
                          <m:t>𝑑𝑥</m:t>
                        </m:r>
                      </m:e>
                    </m:nary>
                    <m:r>
                      <a:rPr lang="en-US" altLang="zh-CN" sz="1050">
                        <a:latin typeface="Cambria Math" panose="02040503050406030204" pitchFamily="18" charset="0"/>
                      </a:rPr>
                      <m:t>)</m:t>
                    </m:r>
                  </m:oMath>
                </a14:m>
                <a:endParaRPr lang="zh-CN" altLang="en-US" sz="1050"/>
              </a:p>
            </p:txBody>
          </p:sp>
        </mc:Choice>
        <mc:Fallback xmlns="">
          <p:sp>
            <p:nvSpPr>
              <p:cNvPr id="9" name="文本框 8">
                <a:extLst>
                  <a:ext uri="{FF2B5EF4-FFF2-40B4-BE49-F238E27FC236}">
                    <a16:creationId xmlns:a16="http://schemas.microsoft.com/office/drawing/2014/main" id="{D348D90B-8F3F-4D5F-B47E-28024483C65A}"/>
                  </a:ext>
                </a:extLst>
              </p:cNvPr>
              <p:cNvSpPr txBox="1">
                <a:spLocks noRot="1" noChangeAspect="1" noMove="1" noResize="1" noEditPoints="1" noAdjustHandles="1" noChangeArrowheads="1" noChangeShapeType="1" noTextEdit="1"/>
              </p:cNvSpPr>
              <p:nvPr/>
            </p:nvSpPr>
            <p:spPr>
              <a:xfrm>
                <a:off x="685800" y="1572844"/>
                <a:ext cx="2397420" cy="386608"/>
              </a:xfrm>
              <a:prstGeom prst="rect">
                <a:avLst/>
              </a:prstGeom>
              <a:blipFill>
                <a:blip r:embed="rId4"/>
                <a:stretch>
                  <a:fillRect t="-76190" b="-92063"/>
                </a:stretch>
              </a:blipFill>
            </p:spPr>
            <p:txBody>
              <a:bodyPr/>
              <a:lstStyle/>
              <a:p>
                <a:r>
                  <a:rPr lang="zh-CN" altLang="en-US">
                    <a:noFill/>
                  </a:rPr>
                  <a:t> </a:t>
                </a:r>
              </a:p>
            </p:txBody>
          </p:sp>
        </mc:Fallback>
      </mc:AlternateContent>
      <p:sp>
        <p:nvSpPr>
          <p:cNvPr id="11" name="文本框 10">
            <a:extLst>
              <a:ext uri="{FF2B5EF4-FFF2-40B4-BE49-F238E27FC236}">
                <a16:creationId xmlns:a16="http://schemas.microsoft.com/office/drawing/2014/main" id="{B5ED338E-8A06-445B-A2F7-B9C36C53C004}"/>
              </a:ext>
            </a:extLst>
          </p:cNvPr>
          <p:cNvSpPr txBox="1"/>
          <p:nvPr/>
        </p:nvSpPr>
        <p:spPr>
          <a:xfrm>
            <a:off x="2384991" y="1851273"/>
            <a:ext cx="1196409" cy="307239"/>
          </a:xfrm>
          <a:prstGeom prst="rect">
            <a:avLst/>
          </a:prstGeom>
          <a:noFill/>
        </p:spPr>
        <p:txBody>
          <a:bodyPr wrap="square" rtlCol="0">
            <a:spAutoFit/>
          </a:bodyPr>
          <a:lstStyle/>
          <a:p>
            <a:r>
              <a:rPr lang="zh-CN" altLang="en-US" sz="1050" b="1" dirty="0">
                <a:solidFill>
                  <a:srgbClr val="0070C0"/>
                </a:solidFill>
                <a:latin typeface="Arial" panose="020B0604020202020204" pitchFamily="34" charset="0"/>
                <a:cs typeface="Arial" panose="020B0604020202020204" pitchFamily="34" charset="0"/>
              </a:rPr>
              <a:t>（</a:t>
            </a:r>
            <a:r>
              <a:rPr lang="en-US" altLang="zh-CN" sz="1050" b="1" dirty="0">
                <a:solidFill>
                  <a:srgbClr val="0070C0"/>
                </a:solidFill>
                <a:latin typeface="Arial" panose="020B0604020202020204" pitchFamily="34" charset="0"/>
                <a:cs typeface="Arial" panose="020B0604020202020204" pitchFamily="34" charset="0"/>
              </a:rPr>
              <a:t>Weaver, 2011</a:t>
            </a:r>
            <a:r>
              <a:rPr lang="zh-CN" altLang="en-US" sz="1050" b="1" dirty="0">
                <a:solidFill>
                  <a:srgbClr val="0070C0"/>
                </a:solidFill>
                <a:latin typeface="Arial" panose="020B0604020202020204" pitchFamily="34" charset="0"/>
                <a:cs typeface="Arial" panose="020B0604020202020204" pitchFamily="34" charset="0"/>
              </a:rPr>
              <a:t>）</a:t>
            </a:r>
          </a:p>
        </p:txBody>
      </p:sp>
      <p:sp>
        <p:nvSpPr>
          <p:cNvPr id="12" name="矩形 11">
            <a:extLst>
              <a:ext uri="{FF2B5EF4-FFF2-40B4-BE49-F238E27FC236}">
                <a16:creationId xmlns:a16="http://schemas.microsoft.com/office/drawing/2014/main" id="{7E06766A-02EC-4AA0-8135-09D2DB923AD6}"/>
              </a:ext>
            </a:extLst>
          </p:cNvPr>
          <p:cNvSpPr/>
          <p:nvPr/>
        </p:nvSpPr>
        <p:spPr>
          <a:xfrm>
            <a:off x="327660" y="1299720"/>
            <a:ext cx="1963999" cy="300082"/>
          </a:xfrm>
          <a:prstGeom prst="rect">
            <a:avLst/>
          </a:prstGeom>
        </p:spPr>
        <p:txBody>
          <a:bodyPr wrap="none" anchor="ctr" anchorCtr="0">
            <a:spAutoFit/>
          </a:bodyPr>
          <a:lstStyle/>
          <a:p>
            <a:r>
              <a:rPr lang="zh-CN" altLang="en-US" sz="1350" b="1">
                <a:solidFill>
                  <a:srgbClr val="0070C0"/>
                </a:solidFill>
              </a:rPr>
              <a:t>噪声强度项的空间变化</a:t>
            </a:r>
            <a:endParaRPr lang="zh-CN" altLang="en-US" sz="1350"/>
          </a:p>
        </p:txBody>
      </p:sp>
      <p:sp>
        <p:nvSpPr>
          <p:cNvPr id="13" name="矩形 12">
            <a:extLst>
              <a:ext uri="{FF2B5EF4-FFF2-40B4-BE49-F238E27FC236}">
                <a16:creationId xmlns:a16="http://schemas.microsoft.com/office/drawing/2014/main" id="{4A4A9938-0174-4EBC-9274-3ED3EB9879C2}"/>
              </a:ext>
            </a:extLst>
          </p:cNvPr>
          <p:cNvSpPr/>
          <p:nvPr/>
        </p:nvSpPr>
        <p:spPr>
          <a:xfrm>
            <a:off x="300614" y="2755178"/>
            <a:ext cx="3276600" cy="1416771"/>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箭头: 上下 1">
            <a:extLst>
              <a:ext uri="{FF2B5EF4-FFF2-40B4-BE49-F238E27FC236}">
                <a16:creationId xmlns:a16="http://schemas.microsoft.com/office/drawing/2014/main" id="{3AD261CD-58A9-4D29-9F94-51BC9821515E}"/>
              </a:ext>
            </a:extLst>
          </p:cNvPr>
          <p:cNvSpPr/>
          <p:nvPr/>
        </p:nvSpPr>
        <p:spPr>
          <a:xfrm>
            <a:off x="1748414" y="2422862"/>
            <a:ext cx="381000" cy="560023"/>
          </a:xfrm>
          <a:prstGeom prst="up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a:extLst>
              <a:ext uri="{FF2B5EF4-FFF2-40B4-BE49-F238E27FC236}">
                <a16:creationId xmlns:a16="http://schemas.microsoft.com/office/drawing/2014/main" id="{BBE5B955-EABD-40A8-A222-568459F17C7A}"/>
              </a:ext>
            </a:extLst>
          </p:cNvPr>
          <p:cNvSpPr txBox="1"/>
          <p:nvPr/>
        </p:nvSpPr>
        <p:spPr>
          <a:xfrm>
            <a:off x="2974345" y="1092923"/>
            <a:ext cx="568620" cy="307777"/>
          </a:xfrm>
          <a:prstGeom prst="rect">
            <a:avLst/>
          </a:prstGeom>
          <a:noFill/>
        </p:spPr>
        <p:txBody>
          <a:bodyPr wrap="square" rtlCol="0">
            <a:spAutoFit/>
          </a:bodyPr>
          <a:lstStyle/>
          <a:p>
            <a:pPr algn="ctr"/>
            <a:r>
              <a:rPr lang="zh-CN" altLang="en-US" sz="1400" b="1">
                <a:solidFill>
                  <a:srgbClr val="FF0000"/>
                </a:solidFill>
              </a:rPr>
              <a:t>理论</a:t>
            </a:r>
          </a:p>
        </p:txBody>
      </p:sp>
      <p:sp>
        <p:nvSpPr>
          <p:cNvPr id="15" name="文本框 14">
            <a:extLst>
              <a:ext uri="{FF2B5EF4-FFF2-40B4-BE49-F238E27FC236}">
                <a16:creationId xmlns:a16="http://schemas.microsoft.com/office/drawing/2014/main" id="{D363ECCC-725B-46DF-B53D-435EC6EF6B0F}"/>
              </a:ext>
            </a:extLst>
          </p:cNvPr>
          <p:cNvSpPr txBox="1"/>
          <p:nvPr/>
        </p:nvSpPr>
        <p:spPr>
          <a:xfrm>
            <a:off x="2974345" y="2755179"/>
            <a:ext cx="568620" cy="307777"/>
          </a:xfrm>
          <a:prstGeom prst="rect">
            <a:avLst/>
          </a:prstGeom>
          <a:noFill/>
        </p:spPr>
        <p:txBody>
          <a:bodyPr wrap="square" rtlCol="0">
            <a:spAutoFit/>
          </a:bodyPr>
          <a:lstStyle/>
          <a:p>
            <a:pPr algn="ctr"/>
            <a:r>
              <a:rPr lang="zh-CN" altLang="en-US" sz="1400" b="1">
                <a:solidFill>
                  <a:srgbClr val="FF0000"/>
                </a:solidFill>
              </a:rPr>
              <a:t>实测</a:t>
            </a:r>
          </a:p>
        </p:txBody>
      </p:sp>
      <p:sp>
        <p:nvSpPr>
          <p:cNvPr id="6" name="文本框 5">
            <a:extLst>
              <a:ext uri="{FF2B5EF4-FFF2-40B4-BE49-F238E27FC236}">
                <a16:creationId xmlns:a16="http://schemas.microsoft.com/office/drawing/2014/main" id="{29322608-226E-4A6F-BAA0-CD7A54015B3A}"/>
              </a:ext>
            </a:extLst>
          </p:cNvPr>
          <p:cNvSpPr txBox="1"/>
          <p:nvPr/>
        </p:nvSpPr>
        <p:spPr>
          <a:xfrm>
            <a:off x="453014" y="2942745"/>
            <a:ext cx="2971800" cy="954107"/>
          </a:xfrm>
          <a:prstGeom prst="rect">
            <a:avLst/>
          </a:prstGeom>
          <a:noFill/>
        </p:spPr>
        <p:txBody>
          <a:bodyPr wrap="square" rtlCol="0">
            <a:spAutoFit/>
          </a:bodyPr>
          <a:lstStyle/>
          <a:p>
            <a:r>
              <a:rPr lang="zh-CN" altLang="en-US" sz="1400"/>
              <a:t>在能量</a:t>
            </a:r>
            <a:r>
              <a:rPr lang="zh-CN" altLang="en-US" sz="1400" b="1">
                <a:solidFill>
                  <a:srgbClr val="FF0000"/>
                </a:solidFill>
              </a:rPr>
              <a:t>较强</a:t>
            </a:r>
            <a:r>
              <a:rPr lang="zh-CN" altLang="en-US" sz="1400"/>
              <a:t>方向，噪声强度随台站到噪声源距离的增大快速减小；</a:t>
            </a:r>
            <a:endParaRPr lang="en-US" altLang="zh-CN" sz="1400"/>
          </a:p>
          <a:p>
            <a:r>
              <a:rPr lang="zh-CN" altLang="en-US" sz="1400"/>
              <a:t>在能量</a:t>
            </a:r>
            <a:r>
              <a:rPr lang="zh-CN" altLang="en-US" sz="1400" b="1">
                <a:solidFill>
                  <a:srgbClr val="3333FF"/>
                </a:solidFill>
              </a:rPr>
              <a:t>较弱</a:t>
            </a:r>
            <a:r>
              <a:rPr lang="zh-CN" altLang="en-US" sz="1400"/>
              <a:t>方向，噪声强度随台站位置变化无清晰规律。</a:t>
            </a:r>
          </a:p>
        </p:txBody>
      </p:sp>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B5DC75A4-F016-4CF3-8474-6D8FF689B302}"/>
                  </a:ext>
                </a:extLst>
              </p:cNvPr>
              <p:cNvSpPr txBox="1"/>
              <p:nvPr/>
            </p:nvSpPr>
            <p:spPr>
              <a:xfrm>
                <a:off x="529214" y="2011535"/>
                <a:ext cx="2747386" cy="461665"/>
              </a:xfrm>
              <a:prstGeom prst="rect">
                <a:avLst/>
              </a:prstGeom>
              <a:noFill/>
            </p:spPr>
            <p:txBody>
              <a:bodyPr wrap="square" rtlCol="0">
                <a:spAutoFit/>
              </a:bodyPr>
              <a:lstStyle/>
              <a:p>
                <a:pPr algn="ctr"/>
                <a:r>
                  <a:rPr lang="zh-CN" altLang="en-US" sz="1200"/>
                  <a:t>即</a:t>
                </a:r>
                <a:r>
                  <a:rPr lang="en-US" altLang="zh-CN" sz="1200"/>
                  <a:t>: </a:t>
                </a:r>
                <a:r>
                  <a:rPr lang="zh-CN" altLang="en-US" sz="1200"/>
                  <a:t>噪声强度项应随台站远离噪声源（的距离）按两倍</a:t>
                </a:r>
                <a14:m>
                  <m:oMath xmlns:m="http://schemas.openxmlformats.org/officeDocument/2006/math">
                    <m:r>
                      <a:rPr lang="en-US" altLang="zh-CN" sz="1200" i="1">
                        <a:latin typeface="Cambria Math" panose="02040503050406030204" pitchFamily="18" charset="0"/>
                      </a:rPr>
                      <m:t>𝛼</m:t>
                    </m:r>
                    <m:r>
                      <a:rPr lang="zh-CN" altLang="en-US" sz="1200" i="1" smtClean="0">
                        <a:latin typeface="Cambria Math" panose="02040503050406030204" pitchFamily="18" charset="0"/>
                      </a:rPr>
                      <m:t>衰减</m:t>
                    </m:r>
                  </m:oMath>
                </a14:m>
                <a:endParaRPr lang="en-US" altLang="zh-CN" sz="1200"/>
              </a:p>
            </p:txBody>
          </p:sp>
        </mc:Choice>
        <mc:Fallback xmlns="">
          <p:sp>
            <p:nvSpPr>
              <p:cNvPr id="19" name="文本框 18">
                <a:extLst>
                  <a:ext uri="{FF2B5EF4-FFF2-40B4-BE49-F238E27FC236}">
                    <a16:creationId xmlns:a16="http://schemas.microsoft.com/office/drawing/2014/main" id="{B5DC75A4-F016-4CF3-8474-6D8FF689B302}"/>
                  </a:ext>
                </a:extLst>
              </p:cNvPr>
              <p:cNvSpPr txBox="1">
                <a:spLocks noRot="1" noChangeAspect="1" noMove="1" noResize="1" noEditPoints="1" noAdjustHandles="1" noChangeArrowheads="1" noChangeShapeType="1" noTextEdit="1"/>
              </p:cNvSpPr>
              <p:nvPr/>
            </p:nvSpPr>
            <p:spPr>
              <a:xfrm>
                <a:off x="529214" y="2011535"/>
                <a:ext cx="2747386" cy="461665"/>
              </a:xfrm>
              <a:prstGeom prst="rect">
                <a:avLst/>
              </a:prstGeom>
              <a:blipFill>
                <a:blip r:embed="rId5"/>
                <a:stretch>
                  <a:fillRect t="-2632" b="-7895"/>
                </a:stretch>
              </a:blipFill>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5882DEF5-5339-4608-88F1-B92A1FF2A915}"/>
              </a:ext>
            </a:extLst>
          </p:cNvPr>
          <p:cNvSpPr txBox="1"/>
          <p:nvPr/>
        </p:nvSpPr>
        <p:spPr>
          <a:xfrm>
            <a:off x="5067300" y="660856"/>
            <a:ext cx="2971800" cy="307777"/>
          </a:xfrm>
          <a:prstGeom prst="rect">
            <a:avLst/>
          </a:prstGeom>
          <a:noFill/>
        </p:spPr>
        <p:txBody>
          <a:bodyPr wrap="square" rtlCol="0">
            <a:spAutoFit/>
          </a:bodyPr>
          <a:lstStyle/>
          <a:p>
            <a:r>
              <a:rPr lang="en-US" altLang="zh-CN" sz="1400" b="1">
                <a:solidFill>
                  <a:srgbClr val="E10800"/>
                </a:solidFill>
              </a:rPr>
              <a:t>6 s </a:t>
            </a:r>
            <a:r>
              <a:rPr lang="zh-CN" altLang="en-US" sz="1400" b="1">
                <a:solidFill>
                  <a:srgbClr val="E10800"/>
                </a:solidFill>
              </a:rPr>
              <a:t>中心周期</a:t>
            </a:r>
            <a:r>
              <a:rPr lang="en-US" altLang="zh-CN" sz="1400" b="1">
                <a:solidFill>
                  <a:srgbClr val="E10800"/>
                </a:solidFill>
              </a:rPr>
              <a:t>-</a:t>
            </a:r>
            <a:r>
              <a:rPr lang="zh-CN" altLang="en-US" sz="1400" b="1">
                <a:solidFill>
                  <a:srgbClr val="E10800"/>
                </a:solidFill>
              </a:rPr>
              <a:t>噪声场强度项空间变化</a:t>
            </a:r>
          </a:p>
        </p:txBody>
      </p:sp>
      <p:sp>
        <p:nvSpPr>
          <p:cNvPr id="14" name="矩形 13">
            <a:extLst>
              <a:ext uri="{FF2B5EF4-FFF2-40B4-BE49-F238E27FC236}">
                <a16:creationId xmlns:a16="http://schemas.microsoft.com/office/drawing/2014/main" id="{7432EF25-877D-42C7-9EC7-EF283104457F}"/>
              </a:ext>
            </a:extLst>
          </p:cNvPr>
          <p:cNvSpPr/>
          <p:nvPr/>
        </p:nvSpPr>
        <p:spPr>
          <a:xfrm>
            <a:off x="3886200" y="4533392"/>
            <a:ext cx="4419600" cy="507831"/>
          </a:xfrm>
          <a:prstGeom prst="rect">
            <a:avLst/>
          </a:prstGeom>
          <a:ln>
            <a:solidFill>
              <a:srgbClr val="115740"/>
            </a:solidFill>
            <a:prstDash val="dash"/>
          </a:ln>
        </p:spPr>
        <p:txBody>
          <a:bodyPr wrap="square">
            <a:spAutoFit/>
          </a:bodyPr>
          <a:lstStyle/>
          <a:p>
            <a:r>
              <a:rPr lang="zh-CN" altLang="zh-CN" sz="900"/>
              <a:t>（</a:t>
            </a:r>
            <a:r>
              <a:rPr lang="en-US" altLang="zh-CN" sz="900"/>
              <a:t>a</a:t>
            </a:r>
            <a:r>
              <a:rPr lang="zh-CN" altLang="zh-CN" sz="900"/>
              <a:t>）各台站噪声强度项随方位的变化（黑实线）及其各方位平均值（背景值）；（</a:t>
            </a:r>
            <a:r>
              <a:rPr lang="en-US" altLang="zh-CN" sz="900"/>
              <a:t>b</a:t>
            </a:r>
            <a:r>
              <a:rPr lang="zh-CN" altLang="zh-CN" sz="900"/>
              <a:t>）所有台站噪声强度项随方位的变化的平均值；（</a:t>
            </a:r>
            <a:r>
              <a:rPr lang="en-US" altLang="zh-CN" sz="900"/>
              <a:t>c-f</a:t>
            </a:r>
            <a:r>
              <a:rPr lang="zh-CN" altLang="zh-CN" sz="900"/>
              <a:t>）噪声强度项在极大值和极小值方位的空间变化（由各台站对应方位结果插值得到）</a:t>
            </a:r>
            <a:endParaRPr lang="zh-CN" altLang="en-US" sz="900" dirty="0"/>
          </a:p>
        </p:txBody>
      </p:sp>
      <p:sp>
        <p:nvSpPr>
          <p:cNvPr id="20" name="矩形 19">
            <a:extLst>
              <a:ext uri="{FF2B5EF4-FFF2-40B4-BE49-F238E27FC236}">
                <a16:creationId xmlns:a16="http://schemas.microsoft.com/office/drawing/2014/main" id="{6A60C4FD-A0B6-4793-B580-2E5BD1DB8352}"/>
              </a:ext>
            </a:extLst>
          </p:cNvPr>
          <p:cNvSpPr/>
          <p:nvPr/>
        </p:nvSpPr>
        <p:spPr>
          <a:xfrm>
            <a:off x="106890" y="4292732"/>
            <a:ext cx="3664048" cy="584775"/>
          </a:xfrm>
          <a:prstGeom prst="rect">
            <a:avLst/>
          </a:prstGeom>
        </p:spPr>
        <p:txBody>
          <a:bodyPr wrap="square">
            <a:spAutoFit/>
          </a:bodyPr>
          <a:lstStyle/>
          <a:p>
            <a:pPr algn="ctr"/>
            <a:r>
              <a:rPr lang="zh-CN" altLang="zh-CN" sz="1600" b="1">
                <a:solidFill>
                  <a:srgbClr val="E10800"/>
                </a:solidFill>
                <a:latin typeface="Times New Roman" panose="02020603050405020304" pitchFamily="18" charset="0"/>
                <a:cs typeface="Times New Roman" panose="02020603050405020304" pitchFamily="18" charset="0"/>
              </a:rPr>
              <a:t>同近场区域散射体的存在</a:t>
            </a:r>
            <a:r>
              <a:rPr lang="zh-CN" altLang="en-US" sz="1600" b="1">
                <a:solidFill>
                  <a:srgbClr val="E10800"/>
                </a:solidFill>
                <a:latin typeface="Times New Roman" panose="02020603050405020304" pitchFamily="18" charset="0"/>
                <a:cs typeface="Times New Roman" panose="02020603050405020304" pitchFamily="18" charset="0"/>
              </a:rPr>
              <a:t>可能有关</a:t>
            </a:r>
            <a:endParaRPr lang="en-US" altLang="zh-CN" sz="1600" b="1">
              <a:solidFill>
                <a:srgbClr val="E10800"/>
              </a:solidFill>
              <a:latin typeface="Times New Roman" panose="02020603050405020304" pitchFamily="18" charset="0"/>
              <a:cs typeface="Times New Roman" panose="02020603050405020304" pitchFamily="18" charset="0"/>
            </a:endParaRPr>
          </a:p>
          <a:p>
            <a:pPr algn="ctr"/>
            <a:r>
              <a:rPr lang="zh-CN" altLang="en-US" sz="1600" b="1">
                <a:solidFill>
                  <a:srgbClr val="E10800"/>
                </a:solidFill>
                <a:latin typeface="Times New Roman" panose="02020603050405020304" pitchFamily="18" charset="0"/>
                <a:cs typeface="Times New Roman" panose="02020603050405020304" pitchFamily="18" charset="0"/>
              </a:rPr>
              <a:t>（将强方向的能量补偿到弱方向）</a:t>
            </a:r>
            <a:endParaRPr lang="zh-CN" altLang="en-US" sz="1600" b="1">
              <a:solidFill>
                <a:srgbClr val="E10800"/>
              </a:solidFill>
            </a:endParaRPr>
          </a:p>
        </p:txBody>
      </p:sp>
      <p:sp>
        <p:nvSpPr>
          <p:cNvPr id="21" name="文本框 20">
            <a:extLst>
              <a:ext uri="{FF2B5EF4-FFF2-40B4-BE49-F238E27FC236}">
                <a16:creationId xmlns:a16="http://schemas.microsoft.com/office/drawing/2014/main" id="{9A44AD3F-76EB-45AC-8D2E-6224B4B8DA6A}"/>
              </a:ext>
            </a:extLst>
          </p:cNvPr>
          <p:cNvSpPr txBox="1"/>
          <p:nvPr/>
        </p:nvSpPr>
        <p:spPr>
          <a:xfrm>
            <a:off x="1667608" y="3917082"/>
            <a:ext cx="1924426" cy="261610"/>
          </a:xfrm>
          <a:prstGeom prst="rect">
            <a:avLst/>
          </a:prstGeom>
          <a:noFill/>
        </p:spPr>
        <p:txBody>
          <a:bodyPr wrap="square" rtlCol="0">
            <a:spAutoFit/>
          </a:bodyPr>
          <a:lstStyle/>
          <a:p>
            <a:r>
              <a:rPr lang="zh-CN" altLang="en-US" sz="1100" b="1"/>
              <a:t>（在不同周期下均有此规律）</a:t>
            </a:r>
          </a:p>
        </p:txBody>
      </p:sp>
    </p:spTree>
    <p:extLst>
      <p:ext uri="{BB962C8B-B14F-4D97-AF65-F5344CB8AC3E}">
        <p14:creationId xmlns:p14="http://schemas.microsoft.com/office/powerpoint/2010/main" val="3591961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0E70F59C-911D-49AC-9616-7EFF0ABE61D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50089"/>
          <a:stretch/>
        </p:blipFill>
        <p:spPr>
          <a:xfrm>
            <a:off x="3655185" y="670895"/>
            <a:ext cx="5138550" cy="3011494"/>
          </a:xfrm>
          <a:prstGeom prst="rect">
            <a:avLst/>
          </a:prstGeom>
        </p:spPr>
      </p:pic>
      <p:sp>
        <p:nvSpPr>
          <p:cNvPr id="16" name="矩形: 圆角 15">
            <a:extLst>
              <a:ext uri="{FF2B5EF4-FFF2-40B4-BE49-F238E27FC236}">
                <a16:creationId xmlns:a16="http://schemas.microsoft.com/office/drawing/2014/main" id="{C053ABC7-84FC-4897-A055-1E50CE898714}"/>
              </a:ext>
            </a:extLst>
          </p:cNvPr>
          <p:cNvSpPr/>
          <p:nvPr/>
        </p:nvSpPr>
        <p:spPr>
          <a:xfrm>
            <a:off x="4275053" y="1272428"/>
            <a:ext cx="542001" cy="549884"/>
          </a:xfrm>
          <a:prstGeom prst="roundRect">
            <a:avLst/>
          </a:prstGeom>
          <a:noFill/>
          <a:ln w="28575">
            <a:solidFill>
              <a:srgbClr val="E10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7" name="矩形: 圆角 16">
            <a:extLst>
              <a:ext uri="{FF2B5EF4-FFF2-40B4-BE49-F238E27FC236}">
                <a16:creationId xmlns:a16="http://schemas.microsoft.com/office/drawing/2014/main" id="{B2C8FAA2-3BA2-424F-AC6E-8DC22F27B1FF}"/>
              </a:ext>
            </a:extLst>
          </p:cNvPr>
          <p:cNvSpPr/>
          <p:nvPr/>
        </p:nvSpPr>
        <p:spPr>
          <a:xfrm>
            <a:off x="7006929" y="1382153"/>
            <a:ext cx="851716" cy="450968"/>
          </a:xfrm>
          <a:prstGeom prst="roundRect">
            <a:avLst/>
          </a:prstGeom>
          <a:noFill/>
          <a:ln w="28575">
            <a:solidFill>
              <a:srgbClr val="E10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8" name="矩形: 圆角 17">
            <a:extLst>
              <a:ext uri="{FF2B5EF4-FFF2-40B4-BE49-F238E27FC236}">
                <a16:creationId xmlns:a16="http://schemas.microsoft.com/office/drawing/2014/main" id="{551A08A7-9A3C-49AC-9DF3-6B09FD150C9C}"/>
              </a:ext>
            </a:extLst>
          </p:cNvPr>
          <p:cNvSpPr/>
          <p:nvPr/>
        </p:nvSpPr>
        <p:spPr>
          <a:xfrm>
            <a:off x="4275053" y="1559383"/>
            <a:ext cx="348430" cy="721960"/>
          </a:xfrm>
          <a:prstGeom prst="roundRect">
            <a:avLst/>
          </a:prstGeom>
          <a:noFill/>
          <a:ln w="28575">
            <a:solidFill>
              <a:srgbClr val="E10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19" name="矩形: 圆角 18">
            <a:extLst>
              <a:ext uri="{FF2B5EF4-FFF2-40B4-BE49-F238E27FC236}">
                <a16:creationId xmlns:a16="http://schemas.microsoft.com/office/drawing/2014/main" id="{AA498C2B-8DCE-451E-9BF6-6D45032C19D0}"/>
              </a:ext>
            </a:extLst>
          </p:cNvPr>
          <p:cNvSpPr/>
          <p:nvPr/>
        </p:nvSpPr>
        <p:spPr>
          <a:xfrm>
            <a:off x="5137593" y="1568674"/>
            <a:ext cx="255104" cy="975643"/>
          </a:xfrm>
          <a:prstGeom prst="roundRect">
            <a:avLst/>
          </a:prstGeom>
          <a:noFill/>
          <a:ln w="28575">
            <a:solidFill>
              <a:srgbClr val="E10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箭头: 上 19">
            <a:extLst>
              <a:ext uri="{FF2B5EF4-FFF2-40B4-BE49-F238E27FC236}">
                <a16:creationId xmlns:a16="http://schemas.microsoft.com/office/drawing/2014/main" id="{39789AE1-F559-4541-89B2-2AAFE9BAF668}"/>
              </a:ext>
            </a:extLst>
          </p:cNvPr>
          <p:cNvSpPr/>
          <p:nvPr/>
        </p:nvSpPr>
        <p:spPr>
          <a:xfrm rot="2146977">
            <a:off x="4758982" y="2905004"/>
            <a:ext cx="116144" cy="332300"/>
          </a:xfrm>
          <a:prstGeom prst="up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箭头: 上 20">
            <a:extLst>
              <a:ext uri="{FF2B5EF4-FFF2-40B4-BE49-F238E27FC236}">
                <a16:creationId xmlns:a16="http://schemas.microsoft.com/office/drawing/2014/main" id="{A23695DA-9544-4A87-907F-BACF24AAAB88}"/>
              </a:ext>
            </a:extLst>
          </p:cNvPr>
          <p:cNvSpPr/>
          <p:nvPr/>
        </p:nvSpPr>
        <p:spPr>
          <a:xfrm rot="9787540">
            <a:off x="6106582" y="2950109"/>
            <a:ext cx="116144" cy="332300"/>
          </a:xfrm>
          <a:prstGeom prst="up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箭头: 上 21">
            <a:extLst>
              <a:ext uri="{FF2B5EF4-FFF2-40B4-BE49-F238E27FC236}">
                <a16:creationId xmlns:a16="http://schemas.microsoft.com/office/drawing/2014/main" id="{E73DCFFA-D81F-4F25-85C6-3AE02824976B}"/>
              </a:ext>
            </a:extLst>
          </p:cNvPr>
          <p:cNvSpPr/>
          <p:nvPr/>
        </p:nvSpPr>
        <p:spPr>
          <a:xfrm rot="21027353">
            <a:off x="7457517" y="2944109"/>
            <a:ext cx="113379" cy="332300"/>
          </a:xfrm>
          <a:prstGeom prst="upArrow">
            <a:avLst>
              <a:gd name="adj1" fmla="val 50000"/>
              <a:gd name="adj2" fmla="val 41569"/>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6" name="文本框 25">
            <a:extLst>
              <a:ext uri="{FF2B5EF4-FFF2-40B4-BE49-F238E27FC236}">
                <a16:creationId xmlns:a16="http://schemas.microsoft.com/office/drawing/2014/main" id="{22CAB3A8-5F54-4372-99B3-901A9F61B4C8}"/>
              </a:ext>
            </a:extLst>
          </p:cNvPr>
          <p:cNvSpPr txBox="1"/>
          <p:nvPr/>
        </p:nvSpPr>
        <p:spPr>
          <a:xfrm>
            <a:off x="3523497" y="3712267"/>
            <a:ext cx="3246441" cy="1384995"/>
          </a:xfrm>
          <a:prstGeom prst="rect">
            <a:avLst/>
          </a:prstGeom>
          <a:noFill/>
          <a:ln w="28575">
            <a:solidFill>
              <a:schemeClr val="accent1"/>
            </a:solidFill>
            <a:prstDash val="lgDash"/>
          </a:ln>
        </p:spPr>
        <p:txBody>
          <a:bodyPr wrap="square" rtlCol="0">
            <a:spAutoFit/>
          </a:bodyPr>
          <a:lstStyle/>
          <a:p>
            <a:r>
              <a:rPr lang="zh-CN" altLang="en-US" sz="1200" b="1"/>
              <a:t>短周期</a:t>
            </a:r>
            <a:r>
              <a:rPr lang="en-US" altLang="zh-CN" sz="1200" b="1"/>
              <a:t>:</a:t>
            </a:r>
            <a:endParaRPr lang="en-US" altLang="zh-CN" sz="1200" b="1" dirty="0"/>
          </a:p>
          <a:p>
            <a:r>
              <a:rPr lang="zh-CN" altLang="en-US" sz="1200"/>
              <a:t>高</a:t>
            </a:r>
            <a:r>
              <a:rPr lang="en-US" altLang="zh-CN" sz="1200"/>
              <a:t> </a:t>
            </a:r>
            <a:r>
              <a:rPr lang="en-US" altLang="zh-CN" sz="1200" dirty="0"/>
              <a:t>1/Q</a:t>
            </a:r>
            <a:r>
              <a:rPr lang="en-US" altLang="zh-CN" sz="1200"/>
              <a:t>: </a:t>
            </a:r>
            <a:r>
              <a:rPr lang="zh-CN" altLang="en-US" sz="1200"/>
              <a:t>渤海湾盆地</a:t>
            </a:r>
            <a:r>
              <a:rPr lang="en-US" altLang="zh-CN" sz="1200"/>
              <a:t>, </a:t>
            </a:r>
            <a:r>
              <a:rPr lang="zh-CN" altLang="en-US" sz="1200"/>
              <a:t>二连盆地</a:t>
            </a:r>
            <a:endParaRPr lang="en-US" altLang="zh-CN" sz="1200"/>
          </a:p>
          <a:p>
            <a:r>
              <a:rPr lang="zh-CN" altLang="en-US" sz="1200" b="1"/>
              <a:t>中周期</a:t>
            </a:r>
            <a:r>
              <a:rPr lang="en-US" altLang="zh-CN" sz="1200" b="1"/>
              <a:t>:</a:t>
            </a:r>
            <a:endParaRPr lang="en-US" altLang="zh-CN" sz="1200" b="1" dirty="0"/>
          </a:p>
          <a:p>
            <a:r>
              <a:rPr lang="zh-CN" altLang="en-US" sz="1200"/>
              <a:t>相对高 </a:t>
            </a:r>
            <a:r>
              <a:rPr lang="en-US" altLang="zh-CN" sz="1200"/>
              <a:t>1</a:t>
            </a:r>
            <a:r>
              <a:rPr lang="en-US" altLang="zh-CN" sz="1200" dirty="0"/>
              <a:t>/Q</a:t>
            </a:r>
            <a:r>
              <a:rPr lang="en-US" altLang="zh-CN" sz="1200"/>
              <a:t>: </a:t>
            </a:r>
            <a:r>
              <a:rPr lang="zh-CN" altLang="en-US" sz="1200"/>
              <a:t>郯庐断裂带</a:t>
            </a:r>
            <a:r>
              <a:rPr lang="en-US" altLang="zh-CN" sz="1200"/>
              <a:t>, </a:t>
            </a:r>
            <a:r>
              <a:rPr lang="zh-CN" altLang="en-US" sz="1200"/>
              <a:t>索伦缝合带</a:t>
            </a:r>
            <a:endParaRPr lang="en-US" altLang="zh-CN" sz="1200" dirty="0"/>
          </a:p>
          <a:p>
            <a:r>
              <a:rPr lang="zh-CN" altLang="en-US" sz="1200" b="1"/>
              <a:t>长周期：</a:t>
            </a:r>
            <a:endParaRPr lang="en-US" altLang="zh-CN" sz="1200" b="1" dirty="0"/>
          </a:p>
          <a:p>
            <a:r>
              <a:rPr lang="zh-CN" altLang="en-US" sz="1200"/>
              <a:t>高</a:t>
            </a:r>
            <a:r>
              <a:rPr lang="en-US" altLang="zh-CN" sz="1200"/>
              <a:t> </a:t>
            </a:r>
            <a:r>
              <a:rPr lang="en-US" altLang="zh-CN" sz="1200" dirty="0"/>
              <a:t>1/Q</a:t>
            </a:r>
            <a:r>
              <a:rPr lang="en-US" altLang="zh-CN" sz="1200"/>
              <a:t>: </a:t>
            </a:r>
            <a:r>
              <a:rPr lang="zh-CN" altLang="en-US" sz="1200"/>
              <a:t>华北克拉通</a:t>
            </a:r>
            <a:r>
              <a:rPr lang="en-US" altLang="zh-CN" sz="1200"/>
              <a:t>, </a:t>
            </a:r>
            <a:r>
              <a:rPr lang="zh-CN" altLang="en-US" sz="1200"/>
              <a:t>兴蒙造山带</a:t>
            </a:r>
            <a:endParaRPr lang="en-US" altLang="zh-CN" sz="1200" dirty="0"/>
          </a:p>
          <a:p>
            <a:r>
              <a:rPr lang="zh-CN" altLang="en-US" sz="1200"/>
              <a:t>低</a:t>
            </a:r>
            <a:r>
              <a:rPr lang="en-US" altLang="zh-CN" sz="1200"/>
              <a:t> </a:t>
            </a:r>
            <a:r>
              <a:rPr lang="en-US" altLang="zh-CN" sz="1200" dirty="0"/>
              <a:t>1/Q</a:t>
            </a:r>
            <a:r>
              <a:rPr lang="en-US" altLang="zh-CN" sz="1200"/>
              <a:t>: </a:t>
            </a:r>
            <a:r>
              <a:rPr lang="zh-CN" altLang="en-US" sz="1200"/>
              <a:t>松辽盆地</a:t>
            </a:r>
            <a:endParaRPr lang="en-US" altLang="zh-CN" sz="1200" dirty="0"/>
          </a:p>
        </p:txBody>
      </p:sp>
      <p:pic>
        <p:nvPicPr>
          <p:cNvPr id="33" name="图片 32">
            <a:extLst>
              <a:ext uri="{FF2B5EF4-FFF2-40B4-BE49-F238E27FC236}">
                <a16:creationId xmlns:a16="http://schemas.microsoft.com/office/drawing/2014/main" id="{367EC33F-D360-42FA-B4E4-C0BADBFAAA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3694" y="1101736"/>
            <a:ext cx="3186403" cy="2634242"/>
          </a:xfrm>
          <a:prstGeom prst="rect">
            <a:avLst/>
          </a:prstGeom>
        </p:spPr>
      </p:pic>
      <mc:AlternateContent xmlns:mc="http://schemas.openxmlformats.org/markup-compatibility/2006" xmlns:a14="http://schemas.microsoft.com/office/drawing/2010/main">
        <mc:Choice Requires="a14">
          <p:sp>
            <p:nvSpPr>
              <p:cNvPr id="34" name="文本框 33">
                <a:extLst>
                  <a:ext uri="{FF2B5EF4-FFF2-40B4-BE49-F238E27FC236}">
                    <a16:creationId xmlns:a16="http://schemas.microsoft.com/office/drawing/2014/main" id="{CEBA0DEC-34DF-43D1-B9EB-DE206B5AE4D0}"/>
                  </a:ext>
                </a:extLst>
              </p:cNvPr>
              <p:cNvSpPr txBox="1"/>
              <p:nvPr/>
            </p:nvSpPr>
            <p:spPr>
              <a:xfrm>
                <a:off x="510051" y="4431731"/>
                <a:ext cx="2632925" cy="489749"/>
              </a:xfrm>
              <a:prstGeom prst="rect">
                <a:avLst/>
              </a:prstGeom>
              <a:noFill/>
            </p:spPr>
            <p:txBody>
              <a:bodyPr wrap="square" rtlCol="0">
                <a:spAutoFit/>
              </a:bodyPr>
              <a:lstStyle/>
              <a:p>
                <a:pPr algn="ctr"/>
                <a:r>
                  <a:rPr lang="zh-CN" altLang="en-US" sz="1200" b="1">
                    <a:solidFill>
                      <a:srgbClr val="E10800"/>
                    </a:solidFill>
                    <a:latin typeface="Arial" panose="020B0604020202020204" pitchFamily="34" charset="0"/>
                    <a:cs typeface="Arial" panose="020B0604020202020204" pitchFamily="34" charset="0"/>
                  </a:rPr>
                  <a:t>可以直接对于每个台站和方向的</a:t>
                </a:r>
                <a:endParaRPr lang="en-US" altLang="zh-CN" sz="1200" b="1" i="1">
                  <a:solidFill>
                    <a:srgbClr val="E10800"/>
                  </a:solidFill>
                  <a:latin typeface="Cambria Math" panose="02040503050406030204" pitchFamily="18" charset="0"/>
                  <a:cs typeface="Arial" panose="020B0604020202020204" pitchFamily="34" charset="0"/>
                </a:endParaRPr>
              </a:p>
              <a:p>
                <a:pPr algn="ctr"/>
                <a14:m>
                  <m:oMath xmlns:m="http://schemas.openxmlformats.org/officeDocument/2006/math">
                    <m:sSub>
                      <m:sSubPr>
                        <m:ctrlPr>
                          <a:rPr lang="en-US" altLang="zh-CN" sz="1200" b="1" i="1">
                            <a:solidFill>
                              <a:srgbClr val="E10800"/>
                            </a:solidFill>
                            <a:latin typeface="Cambria Math" panose="02040503050406030204" pitchFamily="18" charset="0"/>
                            <a:cs typeface="Arial" panose="020B0604020202020204" pitchFamily="34" charset="0"/>
                          </a:rPr>
                        </m:ctrlPr>
                      </m:sSubPr>
                      <m:e>
                        <m:r>
                          <a:rPr lang="en-US" altLang="zh-CN" sz="1200" b="1">
                            <a:solidFill>
                              <a:srgbClr val="E10800"/>
                            </a:solidFill>
                            <a:latin typeface="Cambria Math" panose="02040503050406030204" pitchFamily="18" charset="0"/>
                            <a:cs typeface="Arial" panose="020B0604020202020204" pitchFamily="34" charset="0"/>
                          </a:rPr>
                          <m:t>𝐵</m:t>
                        </m:r>
                      </m:e>
                      <m:sub>
                        <m:r>
                          <a:rPr lang="en-US" altLang="zh-CN" sz="1200" b="1">
                            <a:solidFill>
                              <a:srgbClr val="E10800"/>
                            </a:solidFill>
                            <a:latin typeface="Cambria Math" panose="02040503050406030204" pitchFamily="18" charset="0"/>
                            <a:cs typeface="Arial" panose="020B0604020202020204" pitchFamily="34" charset="0"/>
                          </a:rPr>
                          <m:t>𝑖</m:t>
                        </m:r>
                      </m:sub>
                    </m:sSub>
                    <m:d>
                      <m:dPr>
                        <m:ctrlPr>
                          <a:rPr lang="en-US" altLang="zh-CN" sz="1200" b="1" i="1">
                            <a:solidFill>
                              <a:srgbClr val="E10800"/>
                            </a:solidFill>
                            <a:latin typeface="Cambria Math" panose="02040503050406030204" pitchFamily="18" charset="0"/>
                            <a:cs typeface="Arial" panose="020B0604020202020204" pitchFamily="34" charset="0"/>
                          </a:rPr>
                        </m:ctrlPr>
                      </m:dPr>
                      <m:e>
                        <m:sSub>
                          <m:sSubPr>
                            <m:ctrlPr>
                              <a:rPr lang="en-US" altLang="zh-CN" sz="1200" b="1" i="1">
                                <a:solidFill>
                                  <a:srgbClr val="E10800"/>
                                </a:solidFill>
                                <a:latin typeface="Cambria Math" panose="02040503050406030204" pitchFamily="18" charset="0"/>
                                <a:cs typeface="Arial" panose="020B0604020202020204" pitchFamily="34" charset="0"/>
                              </a:rPr>
                            </m:ctrlPr>
                          </m:sSubPr>
                          <m:e>
                            <m:r>
                              <a:rPr lang="en-US" altLang="zh-CN" sz="1200" b="1">
                                <a:solidFill>
                                  <a:srgbClr val="E10800"/>
                                </a:solidFill>
                                <a:latin typeface="Cambria Math" panose="02040503050406030204" pitchFamily="18" charset="0"/>
                                <a:cs typeface="Arial" panose="020B0604020202020204" pitchFamily="34" charset="0"/>
                              </a:rPr>
                              <m:t>𝜃</m:t>
                            </m:r>
                          </m:e>
                          <m:sub>
                            <m:r>
                              <a:rPr lang="en-US" altLang="zh-CN" sz="1200" b="1">
                                <a:solidFill>
                                  <a:srgbClr val="E10800"/>
                                </a:solidFill>
                                <a:latin typeface="Cambria Math" panose="02040503050406030204" pitchFamily="18" charset="0"/>
                                <a:cs typeface="Arial" panose="020B0604020202020204" pitchFamily="34" charset="0"/>
                              </a:rPr>
                              <m:t>𝑖</m:t>
                            </m:r>
                            <m:r>
                              <a:rPr lang="en-US" altLang="zh-CN" sz="1200" b="1">
                                <a:solidFill>
                                  <a:srgbClr val="E10800"/>
                                </a:solidFill>
                                <a:latin typeface="Cambria Math" panose="02040503050406030204" pitchFamily="18" charset="0"/>
                                <a:cs typeface="Arial" panose="020B0604020202020204" pitchFamily="34" charset="0"/>
                              </a:rPr>
                              <m:t>→</m:t>
                            </m:r>
                            <m:r>
                              <a:rPr lang="en-US" altLang="zh-CN" sz="1200" b="1">
                                <a:solidFill>
                                  <a:srgbClr val="E10800"/>
                                </a:solidFill>
                                <a:latin typeface="Cambria Math" panose="02040503050406030204" pitchFamily="18" charset="0"/>
                                <a:cs typeface="Arial" panose="020B0604020202020204" pitchFamily="34" charset="0"/>
                              </a:rPr>
                              <m:t>𝑗</m:t>
                            </m:r>
                          </m:sub>
                        </m:sSub>
                      </m:e>
                    </m:d>
                  </m:oMath>
                </a14:m>
                <a:r>
                  <a:rPr lang="en-US" altLang="zh-CN" sz="1200" b="1">
                    <a:solidFill>
                      <a:srgbClr val="E10800"/>
                    </a:solidFill>
                    <a:latin typeface="Arial" panose="020B0604020202020204" pitchFamily="34" charset="0"/>
                    <a:cs typeface="Arial" panose="020B0604020202020204" pitchFamily="34" charset="0"/>
                  </a:rPr>
                  <a:t> </a:t>
                </a:r>
                <a:r>
                  <a:rPr lang="zh-CN" altLang="en-US" sz="1200" b="1">
                    <a:solidFill>
                      <a:srgbClr val="E10800"/>
                    </a:solidFill>
                    <a:latin typeface="Arial" panose="020B0604020202020204" pitchFamily="34" charset="0"/>
                    <a:cs typeface="Arial" panose="020B0604020202020204" pitchFamily="34" charset="0"/>
                  </a:rPr>
                  <a:t>进行反演</a:t>
                </a:r>
                <a:endParaRPr lang="en-US" altLang="zh-CN" sz="1200" b="1">
                  <a:solidFill>
                    <a:srgbClr val="E10800"/>
                  </a:solidFill>
                  <a:latin typeface="Arial" panose="020B0604020202020204" pitchFamily="34" charset="0"/>
                  <a:cs typeface="Arial" panose="020B0604020202020204" pitchFamily="34" charset="0"/>
                </a:endParaRPr>
              </a:p>
            </p:txBody>
          </p:sp>
        </mc:Choice>
        <mc:Fallback xmlns="">
          <p:sp>
            <p:nvSpPr>
              <p:cNvPr id="34" name="文本框 33">
                <a:extLst>
                  <a:ext uri="{FF2B5EF4-FFF2-40B4-BE49-F238E27FC236}">
                    <a16:creationId xmlns:a16="http://schemas.microsoft.com/office/drawing/2014/main" id="{CEBA0DEC-34DF-43D1-B9EB-DE206B5AE4D0}"/>
                  </a:ext>
                </a:extLst>
              </p:cNvPr>
              <p:cNvSpPr txBox="1">
                <a:spLocks noRot="1" noChangeAspect="1" noMove="1" noResize="1" noEditPoints="1" noAdjustHandles="1" noChangeArrowheads="1" noChangeShapeType="1" noTextEdit="1"/>
              </p:cNvSpPr>
              <p:nvPr/>
            </p:nvSpPr>
            <p:spPr>
              <a:xfrm>
                <a:off x="510051" y="4431731"/>
                <a:ext cx="2632925" cy="489749"/>
              </a:xfrm>
              <a:prstGeom prst="rect">
                <a:avLst/>
              </a:prstGeom>
              <a:blipFill>
                <a:blip r:embed="rId5"/>
                <a:stretch>
                  <a:fillRect t="-1250" b="-5000"/>
                </a:stretch>
              </a:blipFill>
            </p:spPr>
            <p:txBody>
              <a:bodyPr/>
              <a:lstStyle/>
              <a:p>
                <a:r>
                  <a:rPr lang="zh-CN" altLang="en-US">
                    <a:noFill/>
                  </a:rPr>
                  <a:t> </a:t>
                </a:r>
              </a:p>
            </p:txBody>
          </p:sp>
        </mc:Fallback>
      </mc:AlternateContent>
      <p:sp>
        <p:nvSpPr>
          <p:cNvPr id="5" name="文本框 4">
            <a:extLst>
              <a:ext uri="{FF2B5EF4-FFF2-40B4-BE49-F238E27FC236}">
                <a16:creationId xmlns:a16="http://schemas.microsoft.com/office/drawing/2014/main" id="{22CA8440-D6B6-4FD1-9032-0A6D74851DB8}"/>
              </a:ext>
            </a:extLst>
          </p:cNvPr>
          <p:cNvSpPr txBox="1"/>
          <p:nvPr/>
        </p:nvSpPr>
        <p:spPr>
          <a:xfrm>
            <a:off x="928219" y="3735977"/>
            <a:ext cx="1797353" cy="230832"/>
          </a:xfrm>
          <a:prstGeom prst="rect">
            <a:avLst/>
          </a:prstGeom>
          <a:noFill/>
        </p:spPr>
        <p:txBody>
          <a:bodyPr wrap="square" rtlCol="0">
            <a:spAutoFit/>
          </a:bodyPr>
          <a:lstStyle/>
          <a:p>
            <a:pPr algn="ctr"/>
            <a:r>
              <a:rPr lang="en-US" altLang="zh-CN" sz="900" b="1">
                <a:latin typeface="Arial" panose="020B0604020202020204" pitchFamily="34" charset="0"/>
                <a:cs typeface="Arial" panose="020B0604020202020204" pitchFamily="34" charset="0"/>
              </a:rPr>
              <a:t>42 stations; 97 days</a:t>
            </a:r>
            <a:endParaRPr lang="zh-CN" altLang="en-US" sz="900" b="1">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45E06190-8ECA-454F-A669-5C289C5D7026}"/>
              </a:ext>
            </a:extLst>
          </p:cNvPr>
          <p:cNvSpPr txBox="1"/>
          <p:nvPr/>
        </p:nvSpPr>
        <p:spPr>
          <a:xfrm>
            <a:off x="321400" y="3926641"/>
            <a:ext cx="3010988" cy="300082"/>
          </a:xfrm>
          <a:prstGeom prst="rect">
            <a:avLst/>
          </a:prstGeom>
          <a:noFill/>
        </p:spPr>
        <p:txBody>
          <a:bodyPr wrap="square" rtlCol="0">
            <a:spAutoFit/>
          </a:bodyPr>
          <a:lstStyle/>
          <a:p>
            <a:pPr algn="ctr"/>
            <a:r>
              <a:rPr lang="zh-CN" altLang="en-US" sz="1350" b="1">
                <a:latin typeface="Arial" panose="020B0604020202020204" pitchFamily="34" charset="0"/>
                <a:cs typeface="Arial" panose="020B0604020202020204" pitchFamily="34" charset="0"/>
              </a:rPr>
              <a:t>阵列沿大圆弧分布</a:t>
            </a:r>
          </a:p>
        </p:txBody>
      </p:sp>
      <p:sp>
        <p:nvSpPr>
          <p:cNvPr id="15" name="箭头: 下 14">
            <a:extLst>
              <a:ext uri="{FF2B5EF4-FFF2-40B4-BE49-F238E27FC236}">
                <a16:creationId xmlns:a16="http://schemas.microsoft.com/office/drawing/2014/main" id="{4998CD66-0EDB-478D-99F9-1D74EFF4134D}"/>
              </a:ext>
            </a:extLst>
          </p:cNvPr>
          <p:cNvSpPr/>
          <p:nvPr/>
        </p:nvSpPr>
        <p:spPr>
          <a:xfrm>
            <a:off x="1719123" y="4224739"/>
            <a:ext cx="215537" cy="20699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31" name="组合 30">
            <a:extLst>
              <a:ext uri="{FF2B5EF4-FFF2-40B4-BE49-F238E27FC236}">
                <a16:creationId xmlns:a16="http://schemas.microsoft.com/office/drawing/2014/main" id="{6C92DC50-FAB5-46CA-BF06-38C68977205F}"/>
              </a:ext>
            </a:extLst>
          </p:cNvPr>
          <p:cNvGrpSpPr/>
          <p:nvPr/>
        </p:nvGrpSpPr>
        <p:grpSpPr>
          <a:xfrm>
            <a:off x="6811219" y="3555431"/>
            <a:ext cx="2139312" cy="1583244"/>
            <a:chOff x="12550281" y="3602905"/>
            <a:chExt cx="3519382" cy="2748331"/>
          </a:xfrm>
        </p:grpSpPr>
        <p:pic>
          <p:nvPicPr>
            <p:cNvPr id="8" name="图片 7">
              <a:extLst>
                <a:ext uri="{FF2B5EF4-FFF2-40B4-BE49-F238E27FC236}">
                  <a16:creationId xmlns:a16="http://schemas.microsoft.com/office/drawing/2014/main" id="{EB120080-2DED-4E79-A01A-BDE39A445834}"/>
                </a:ext>
              </a:extLst>
            </p:cNvPr>
            <p:cNvPicPr>
              <a:picLocks noChangeAspect="1"/>
            </p:cNvPicPr>
            <p:nvPr/>
          </p:nvPicPr>
          <p:blipFill>
            <a:blip r:embed="rId6"/>
            <a:stretch>
              <a:fillRect/>
            </a:stretch>
          </p:blipFill>
          <p:spPr>
            <a:xfrm>
              <a:off x="12550281" y="3852479"/>
              <a:ext cx="3362357" cy="2181530"/>
            </a:xfrm>
            <a:prstGeom prst="rect">
              <a:avLst/>
            </a:prstGeom>
          </p:spPr>
        </p:pic>
        <p:sp>
          <p:nvSpPr>
            <p:cNvPr id="12" name="文本框 11">
              <a:extLst>
                <a:ext uri="{FF2B5EF4-FFF2-40B4-BE49-F238E27FC236}">
                  <a16:creationId xmlns:a16="http://schemas.microsoft.com/office/drawing/2014/main" id="{44CFCB0B-9597-4016-AE8E-32669E2BC954}"/>
                </a:ext>
              </a:extLst>
            </p:cNvPr>
            <p:cNvSpPr txBox="1"/>
            <p:nvPr/>
          </p:nvSpPr>
          <p:spPr>
            <a:xfrm>
              <a:off x="12707307" y="3602905"/>
              <a:ext cx="3362356" cy="440769"/>
            </a:xfrm>
            <a:prstGeom prst="rect">
              <a:avLst/>
            </a:prstGeom>
            <a:noFill/>
          </p:spPr>
          <p:txBody>
            <a:bodyPr wrap="square" rtlCol="0">
              <a:spAutoFit/>
            </a:bodyPr>
            <a:lstStyle/>
            <a:p>
              <a:pPr algn="ctr"/>
              <a:r>
                <a:rPr lang="zh-CN" altLang="en-US" sz="1050" b="1">
                  <a:solidFill>
                    <a:srgbClr val="E10800"/>
                  </a:solidFill>
                </a:rPr>
                <a:t>区域地幔对流模型</a:t>
              </a:r>
            </a:p>
          </p:txBody>
        </p:sp>
        <p:sp>
          <p:nvSpPr>
            <p:cNvPr id="14" name="矩形 13">
              <a:extLst>
                <a:ext uri="{FF2B5EF4-FFF2-40B4-BE49-F238E27FC236}">
                  <a16:creationId xmlns:a16="http://schemas.microsoft.com/office/drawing/2014/main" id="{88B93233-0C1E-46B4-A8B3-DC3171612828}"/>
                </a:ext>
              </a:extLst>
            </p:cNvPr>
            <p:cNvSpPr/>
            <p:nvPr/>
          </p:nvSpPr>
          <p:spPr>
            <a:xfrm>
              <a:off x="13052055" y="5910467"/>
              <a:ext cx="2358806" cy="440769"/>
            </a:xfrm>
            <a:prstGeom prst="rect">
              <a:avLst/>
            </a:prstGeom>
          </p:spPr>
          <p:txBody>
            <a:bodyPr wrap="square">
              <a:spAutoFit/>
            </a:bodyPr>
            <a:lstStyle/>
            <a:p>
              <a:r>
                <a:rPr lang="en-US" altLang="zh-CN" sz="1050" b="1">
                  <a:solidFill>
                    <a:srgbClr val="0070C0"/>
                  </a:solidFill>
                  <a:latin typeface="Arial" panose="020B0604020202020204" pitchFamily="34" charset="0"/>
                  <a:cs typeface="Arial" panose="020B0604020202020204" pitchFamily="34" charset="0"/>
                </a:rPr>
                <a:t>(Guo et al., 2016)</a:t>
              </a:r>
              <a:endParaRPr lang="zh-CN" altLang="en-US" sz="1050" b="1">
                <a:solidFill>
                  <a:srgbClr val="0070C0"/>
                </a:solidFill>
                <a:latin typeface="Arial" panose="020B0604020202020204" pitchFamily="34" charset="0"/>
                <a:cs typeface="Arial" panose="020B0604020202020204" pitchFamily="34" charset="0"/>
              </a:endParaRPr>
            </a:p>
          </p:txBody>
        </p:sp>
      </p:grpSp>
      <p:sp>
        <p:nvSpPr>
          <p:cNvPr id="29" name="矩形 28">
            <a:extLst>
              <a:ext uri="{FF2B5EF4-FFF2-40B4-BE49-F238E27FC236}">
                <a16:creationId xmlns:a16="http://schemas.microsoft.com/office/drawing/2014/main" id="{2D989123-D468-4D7E-BEF6-29AC924B2938}"/>
              </a:ext>
            </a:extLst>
          </p:cNvPr>
          <p:cNvSpPr/>
          <p:nvPr/>
        </p:nvSpPr>
        <p:spPr>
          <a:xfrm>
            <a:off x="5500560" y="632518"/>
            <a:ext cx="1447800" cy="276999"/>
          </a:xfrm>
          <a:prstGeom prst="rect">
            <a:avLst/>
          </a:prstGeom>
        </p:spPr>
        <p:txBody>
          <a:bodyPr wrap="square">
            <a:spAutoFit/>
          </a:bodyPr>
          <a:lstStyle/>
          <a:p>
            <a:r>
              <a:rPr lang="en-US" altLang="zh-CN" sz="1200" b="1" i="1">
                <a:solidFill>
                  <a:srgbClr val="0070C0"/>
                </a:solidFill>
                <a:latin typeface="Arial" panose="020B0604020202020204" pitchFamily="34" charset="0"/>
                <a:cs typeface="Arial" panose="020B0604020202020204" pitchFamily="34" charset="0"/>
              </a:rPr>
              <a:t>(Peng and Li, GJI)</a:t>
            </a:r>
            <a:endParaRPr lang="zh-CN" altLang="en-US" sz="1200" b="1" i="1">
              <a:solidFill>
                <a:srgbClr val="0070C0"/>
              </a:solidFill>
              <a:latin typeface="Arial" panose="020B0604020202020204" pitchFamily="34" charset="0"/>
              <a:cs typeface="Arial" panose="020B0604020202020204" pitchFamily="34" charset="0"/>
            </a:endParaRPr>
          </a:p>
        </p:txBody>
      </p:sp>
      <p:sp>
        <p:nvSpPr>
          <p:cNvPr id="25" name="灯片编号占位符 3">
            <a:extLst>
              <a:ext uri="{FF2B5EF4-FFF2-40B4-BE49-F238E27FC236}">
                <a16:creationId xmlns:a16="http://schemas.microsoft.com/office/drawing/2014/main" id="{B84F2D5B-BC85-442F-9DCF-85E28676D674}"/>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34</a:t>
            </a:fld>
            <a:endParaRPr lang="en-US"/>
          </a:p>
        </p:txBody>
      </p:sp>
      <p:sp>
        <p:nvSpPr>
          <p:cNvPr id="27" name="矩形 26">
            <a:extLst>
              <a:ext uri="{FF2B5EF4-FFF2-40B4-BE49-F238E27FC236}">
                <a16:creationId xmlns:a16="http://schemas.microsoft.com/office/drawing/2014/main" id="{75EB916C-254C-40FF-823C-7181D69EFB90}"/>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6">
            <a:extLst>
              <a:ext uri="{FF2B5EF4-FFF2-40B4-BE49-F238E27FC236}">
                <a16:creationId xmlns:a16="http://schemas.microsoft.com/office/drawing/2014/main" id="{A91D29CC-1216-4BCE-8FD4-33A53E4466EE}"/>
              </a:ext>
            </a:extLst>
          </p:cNvPr>
          <p:cNvSpPr txBox="1"/>
          <p:nvPr/>
        </p:nvSpPr>
        <p:spPr>
          <a:xfrm>
            <a:off x="3722" y="5741"/>
            <a:ext cx="4720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研究实例：中国东北</a:t>
            </a:r>
            <a:endParaRPr lang="zh-CN" altLang="en-US" sz="3200" b="1" dirty="0">
              <a:solidFill>
                <a:schemeClr val="bg1"/>
              </a:solidFill>
              <a:cs typeface="Times New Roman" panose="02020603050405020304" pitchFamily="18" charset="0"/>
            </a:endParaRPr>
          </a:p>
        </p:txBody>
      </p:sp>
      <p:sp>
        <p:nvSpPr>
          <p:cNvPr id="30" name="文本框 29">
            <a:extLst>
              <a:ext uri="{FF2B5EF4-FFF2-40B4-BE49-F238E27FC236}">
                <a16:creationId xmlns:a16="http://schemas.microsoft.com/office/drawing/2014/main" id="{BBA238EA-ED1E-441D-8DCF-E4036A9A2CF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衰减成像结果：</a:t>
            </a:r>
            <a:endParaRPr lang="en-US" altLang="zh-CN">
              <a:solidFill>
                <a:srgbClr val="115740"/>
              </a:solidFill>
            </a:endParaRPr>
          </a:p>
        </p:txBody>
      </p:sp>
    </p:spTree>
    <p:extLst>
      <p:ext uri="{BB962C8B-B14F-4D97-AF65-F5344CB8AC3E}">
        <p14:creationId xmlns:p14="http://schemas.microsoft.com/office/powerpoint/2010/main" val="479137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xit" presetSubtype="0" fill="hold" grpId="1" nodeType="clickEffect">
                                  <p:stCondLst>
                                    <p:cond delay="0"/>
                                  </p:stCondLst>
                                  <p:childTnLst>
                                    <p:animEffect transition="out" filter="fade">
                                      <p:cBhvr>
                                        <p:cTn id="14" dur="500"/>
                                        <p:tgtEl>
                                          <p:spTgt spid="16"/>
                                        </p:tgtEl>
                                      </p:cBhvr>
                                    </p:animEffect>
                                    <p:set>
                                      <p:cBhvr>
                                        <p:cTn id="15" dur="1" fill="hold">
                                          <p:stCondLst>
                                            <p:cond delay="499"/>
                                          </p:stCondLst>
                                        </p:cTn>
                                        <p:tgtEl>
                                          <p:spTgt spid="16"/>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17"/>
                                        </p:tgtEl>
                                      </p:cBhvr>
                                    </p:animEffect>
                                    <p:set>
                                      <p:cBhvr>
                                        <p:cTn id="18" dur="1" fill="hold">
                                          <p:stCondLst>
                                            <p:cond delay="499"/>
                                          </p:stCondLst>
                                        </p:cTn>
                                        <p:tgtEl>
                                          <p:spTgt spid="17"/>
                                        </p:tgtEl>
                                        <p:attrNameLst>
                                          <p:attrName>style.visibility</p:attrName>
                                        </p:attrNameLst>
                                      </p:cBhvr>
                                      <p:to>
                                        <p:strVal val="hidden"/>
                                      </p:to>
                                    </p:se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18"/>
                                        </p:tgtEl>
                                      </p:cBhvr>
                                    </p:animEffect>
                                    <p:set>
                                      <p:cBhvr>
                                        <p:cTn id="30" dur="1" fill="hold">
                                          <p:stCondLst>
                                            <p:cond delay="499"/>
                                          </p:stCondLst>
                                        </p:cTn>
                                        <p:tgtEl>
                                          <p:spTgt spid="18"/>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19"/>
                                        </p:tgtEl>
                                      </p:cBhvr>
                                    </p:animEffect>
                                    <p:set>
                                      <p:cBhvr>
                                        <p:cTn id="33" dur="1" fill="hold">
                                          <p:stCondLst>
                                            <p:cond delay="499"/>
                                          </p:stCondLst>
                                        </p:cTn>
                                        <p:tgtEl>
                                          <p:spTgt spid="19"/>
                                        </p:tgtEl>
                                        <p:attrNameLst>
                                          <p:attrName>style.visibility</p:attrName>
                                        </p:attrNameLst>
                                      </p:cBhvr>
                                      <p:to>
                                        <p:strVal val="hidden"/>
                                      </p:to>
                                    </p:se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Effect transition="in" filter="fade">
                                      <p:cBhvr>
                                        <p:cTn id="4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P spid="19" grpId="1" animBg="1"/>
      <p:bldP spid="20" grpId="0" animBg="1"/>
      <p:bldP spid="21" grpId="0" animBg="1"/>
      <p:bldP spid="2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a:extLst>
              <a:ext uri="{FF2B5EF4-FFF2-40B4-BE49-F238E27FC236}">
                <a16:creationId xmlns:a16="http://schemas.microsoft.com/office/drawing/2014/main" id="{EA94DCBF-F9C6-496C-A387-BE7AFE3D62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8867" y="1063680"/>
            <a:ext cx="4973692" cy="3172472"/>
          </a:xfrm>
          <a:prstGeom prst="rect">
            <a:avLst/>
          </a:prstGeom>
        </p:spPr>
      </p:pic>
      <p:pic>
        <p:nvPicPr>
          <p:cNvPr id="19" name="图片 18">
            <a:extLst>
              <a:ext uri="{FF2B5EF4-FFF2-40B4-BE49-F238E27FC236}">
                <a16:creationId xmlns:a16="http://schemas.microsoft.com/office/drawing/2014/main" id="{D0740CBF-4462-4CFF-BA24-B7DFE3E85B40}"/>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1441" y="1192392"/>
            <a:ext cx="3952484" cy="2767006"/>
          </a:xfrm>
          <a:prstGeom prst="rect">
            <a:avLst/>
          </a:prstGeom>
        </p:spPr>
      </p:pic>
      <p:sp>
        <p:nvSpPr>
          <p:cNvPr id="21" name="箭头: 右 20">
            <a:extLst>
              <a:ext uri="{FF2B5EF4-FFF2-40B4-BE49-F238E27FC236}">
                <a16:creationId xmlns:a16="http://schemas.microsoft.com/office/drawing/2014/main" id="{47035290-6820-47AB-9EBC-0E78FB07F25C}"/>
              </a:ext>
            </a:extLst>
          </p:cNvPr>
          <p:cNvSpPr/>
          <p:nvPr/>
        </p:nvSpPr>
        <p:spPr>
          <a:xfrm>
            <a:off x="3567923" y="4418061"/>
            <a:ext cx="457200" cy="228600"/>
          </a:xfrm>
          <a:prstGeom prst="rightArrow">
            <a:avLst/>
          </a:prstGeom>
          <a:solidFill>
            <a:srgbClr val="00797C"/>
          </a:solidFill>
          <a:ln>
            <a:solidFill>
              <a:srgbClr val="00797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5" name="文本框 24">
            <a:extLst>
              <a:ext uri="{FF2B5EF4-FFF2-40B4-BE49-F238E27FC236}">
                <a16:creationId xmlns:a16="http://schemas.microsoft.com/office/drawing/2014/main" id="{D2C11E72-E782-48EF-8CDF-3B95A3847BCB}"/>
              </a:ext>
            </a:extLst>
          </p:cNvPr>
          <p:cNvSpPr txBox="1"/>
          <p:nvPr/>
        </p:nvSpPr>
        <p:spPr>
          <a:xfrm>
            <a:off x="186400" y="4034956"/>
            <a:ext cx="3486617" cy="784830"/>
          </a:xfrm>
          <a:prstGeom prst="rect">
            <a:avLst/>
          </a:prstGeom>
          <a:noFill/>
        </p:spPr>
        <p:txBody>
          <a:bodyPr wrap="square" rtlCol="0">
            <a:spAutoFit/>
          </a:bodyPr>
          <a:lstStyle/>
          <a:p>
            <a:r>
              <a:rPr lang="zh-CN" altLang="en-US" sz="1500" b="1">
                <a:solidFill>
                  <a:srgbClr val="E10800"/>
                </a:solidFill>
              </a:rPr>
              <a:t>随频率变化的特点：</a:t>
            </a:r>
            <a:endParaRPr lang="en-US" altLang="zh-CN" sz="1500" b="1">
              <a:solidFill>
                <a:srgbClr val="E10800"/>
              </a:solidFill>
            </a:endParaRPr>
          </a:p>
          <a:p>
            <a:pPr marL="214313" indent="-214313">
              <a:buFont typeface="Arial" panose="020B0604020202020204" pitchFamily="34" charset="0"/>
              <a:buChar char="•"/>
            </a:pPr>
            <a:r>
              <a:rPr lang="en-US" altLang="zh-CN" sz="1500"/>
              <a:t>6 s~10 s: Q </a:t>
            </a:r>
            <a:r>
              <a:rPr lang="zh-CN" altLang="en-US" sz="1500"/>
              <a:t>从</a:t>
            </a:r>
            <a:r>
              <a:rPr lang="en-US" altLang="zh-CN" sz="1500"/>
              <a:t>100</a:t>
            </a:r>
            <a:r>
              <a:rPr lang="zh-CN" altLang="en-US" sz="1500"/>
              <a:t> 增加至</a:t>
            </a:r>
            <a:r>
              <a:rPr lang="en-US" altLang="zh-CN" sz="1500"/>
              <a:t> 500</a:t>
            </a:r>
          </a:p>
          <a:p>
            <a:pPr marL="214313" indent="-214313">
              <a:buFont typeface="Arial" panose="020B0604020202020204" pitchFamily="34" charset="0"/>
              <a:buChar char="•"/>
            </a:pPr>
            <a:r>
              <a:rPr lang="en-US" altLang="zh-CN" sz="1500"/>
              <a:t>10 s~22 s: Q </a:t>
            </a:r>
            <a:r>
              <a:rPr lang="zh-CN" altLang="en-US" sz="1500"/>
              <a:t>从</a:t>
            </a:r>
            <a:r>
              <a:rPr lang="en-US" altLang="zh-CN" sz="1500"/>
              <a:t>500 </a:t>
            </a:r>
            <a:r>
              <a:rPr lang="zh-CN" altLang="en-US" sz="1500"/>
              <a:t>降低</a:t>
            </a:r>
            <a:r>
              <a:rPr lang="en-US" altLang="zh-CN" sz="1500"/>
              <a:t> 250</a:t>
            </a:r>
          </a:p>
        </p:txBody>
      </p:sp>
      <p:sp>
        <p:nvSpPr>
          <p:cNvPr id="26" name="文本框 25">
            <a:extLst>
              <a:ext uri="{FF2B5EF4-FFF2-40B4-BE49-F238E27FC236}">
                <a16:creationId xmlns:a16="http://schemas.microsoft.com/office/drawing/2014/main" id="{6731F548-DAAD-4A87-BFF3-ABA39DF8500E}"/>
              </a:ext>
            </a:extLst>
          </p:cNvPr>
          <p:cNvSpPr txBox="1"/>
          <p:nvPr/>
        </p:nvSpPr>
        <p:spPr>
          <a:xfrm>
            <a:off x="4030674" y="4034956"/>
            <a:ext cx="5130076" cy="1246495"/>
          </a:xfrm>
          <a:prstGeom prst="rect">
            <a:avLst/>
          </a:prstGeom>
          <a:noFill/>
        </p:spPr>
        <p:txBody>
          <a:bodyPr wrap="square" rtlCol="0">
            <a:spAutoFit/>
          </a:bodyPr>
          <a:lstStyle/>
          <a:p>
            <a:r>
              <a:rPr lang="zh-CN" altLang="en-US" sz="1500" b="1">
                <a:solidFill>
                  <a:srgbClr val="E10800"/>
                </a:solidFill>
              </a:rPr>
              <a:t>随深度变化的特点：</a:t>
            </a:r>
            <a:endParaRPr lang="en-US" altLang="zh-CN" sz="1500" b="1">
              <a:solidFill>
                <a:srgbClr val="E10800"/>
              </a:solidFill>
            </a:endParaRPr>
          </a:p>
          <a:p>
            <a:pPr marL="214313" indent="-214313">
              <a:buFont typeface="Arial" panose="020B0604020202020204" pitchFamily="34" charset="0"/>
              <a:buChar char="•"/>
            </a:pPr>
            <a:r>
              <a:rPr lang="zh-CN" altLang="en-US" sz="1500"/>
              <a:t>沉积层</a:t>
            </a:r>
            <a:r>
              <a:rPr lang="en-US" altLang="zh-CN" sz="1500"/>
              <a:t>,</a:t>
            </a:r>
            <a:r>
              <a:rPr lang="zh-CN" altLang="en-US" sz="1500"/>
              <a:t> 上地壳</a:t>
            </a:r>
            <a:r>
              <a:rPr lang="en-US" altLang="zh-CN" sz="1500"/>
              <a:t>(&gt;10km): Q from 90 to 400</a:t>
            </a:r>
          </a:p>
          <a:p>
            <a:pPr marL="214313" indent="-214313">
              <a:buFont typeface="Arial" panose="020B0604020202020204" pitchFamily="34" charset="0"/>
              <a:buChar char="•"/>
            </a:pPr>
            <a:r>
              <a:rPr lang="zh-CN" altLang="en-US" sz="1500"/>
              <a:t>中下地壳</a:t>
            </a:r>
            <a:r>
              <a:rPr lang="en-US" altLang="zh-CN" sz="1500"/>
              <a:t>(10~40km): Q from 400 to 1500+</a:t>
            </a:r>
          </a:p>
          <a:p>
            <a:pPr marL="214313" indent="-214313">
              <a:buFont typeface="Arial" panose="020B0604020202020204" pitchFamily="34" charset="0"/>
              <a:buChar char="•"/>
            </a:pPr>
            <a:r>
              <a:rPr lang="zh-CN" altLang="en-US" sz="1500"/>
              <a:t>上地幔</a:t>
            </a:r>
            <a:r>
              <a:rPr lang="en-US" altLang="zh-CN" sz="1500"/>
              <a:t>(&gt;40km): Q from 300 to 70</a:t>
            </a:r>
          </a:p>
          <a:p>
            <a:pPr marL="214313" indent="-214313">
              <a:buFont typeface="Arial" panose="020B0604020202020204" pitchFamily="34" charset="0"/>
              <a:buChar char="•"/>
            </a:pPr>
            <a:endParaRPr lang="zh-CN" altLang="en-US" sz="1500"/>
          </a:p>
        </p:txBody>
      </p:sp>
      <p:sp>
        <p:nvSpPr>
          <p:cNvPr id="27" name="文本框 26">
            <a:extLst>
              <a:ext uri="{FF2B5EF4-FFF2-40B4-BE49-F238E27FC236}">
                <a16:creationId xmlns:a16="http://schemas.microsoft.com/office/drawing/2014/main" id="{1652D868-6D08-462F-AC87-A7814C8633E5}"/>
              </a:ext>
            </a:extLst>
          </p:cNvPr>
          <p:cNvSpPr txBox="1"/>
          <p:nvPr/>
        </p:nvSpPr>
        <p:spPr>
          <a:xfrm>
            <a:off x="519825" y="1036213"/>
            <a:ext cx="3023878" cy="276999"/>
          </a:xfrm>
          <a:prstGeom prst="rect">
            <a:avLst/>
          </a:prstGeom>
          <a:noFill/>
        </p:spPr>
        <p:txBody>
          <a:bodyPr wrap="square" rtlCol="0">
            <a:spAutoFit/>
          </a:bodyPr>
          <a:lstStyle/>
          <a:p>
            <a:pPr algn="ctr"/>
            <a:r>
              <a:rPr lang="zh-CN" altLang="en-US" sz="1200" b="1">
                <a:solidFill>
                  <a:srgbClr val="115740"/>
                </a:solidFill>
                <a:latin typeface="Arial" panose="020B0604020202020204" pitchFamily="34" charset="0"/>
                <a:cs typeface="Arial" panose="020B0604020202020204" pitchFamily="34" charset="0"/>
              </a:rPr>
              <a:t>平均衰减随频率的变化</a:t>
            </a:r>
          </a:p>
        </p:txBody>
      </p:sp>
      <p:sp>
        <p:nvSpPr>
          <p:cNvPr id="33" name="矩形 32">
            <a:extLst>
              <a:ext uri="{FF2B5EF4-FFF2-40B4-BE49-F238E27FC236}">
                <a16:creationId xmlns:a16="http://schemas.microsoft.com/office/drawing/2014/main" id="{0543A355-B135-46A4-AB06-FF9EFB562428}"/>
              </a:ext>
            </a:extLst>
          </p:cNvPr>
          <p:cNvSpPr/>
          <p:nvPr/>
        </p:nvSpPr>
        <p:spPr>
          <a:xfrm>
            <a:off x="4495800" y="651690"/>
            <a:ext cx="1021433" cy="276999"/>
          </a:xfrm>
          <a:prstGeom prst="rect">
            <a:avLst/>
          </a:prstGeom>
        </p:spPr>
        <p:txBody>
          <a:bodyPr wrap="none">
            <a:spAutoFit/>
          </a:bodyPr>
          <a:lstStyle/>
          <a:p>
            <a:r>
              <a:rPr lang="zh-CN" altLang="en-US" sz="1200" b="1" spc="75">
                <a:solidFill>
                  <a:srgbClr val="115740"/>
                </a:solidFill>
                <a:latin typeface="Arial" panose="020B0604020202020204" pitchFamily="34" charset="0"/>
                <a:ea typeface="宋体" panose="02010600030101010101" pitchFamily="2" charset="-122"/>
                <a:cs typeface="Arial" panose="020B0604020202020204" pitchFamily="34" charset="0"/>
              </a:rPr>
              <a:t>瑞利波</a:t>
            </a:r>
            <a:r>
              <a:rPr lang="en-US" altLang="zh-CN" sz="1200" b="1" spc="75">
                <a:solidFill>
                  <a:srgbClr val="115740"/>
                </a:solidFill>
                <a:latin typeface="Arial" panose="020B0604020202020204" pitchFamily="34" charset="0"/>
                <a:ea typeface="宋体" panose="02010600030101010101" pitchFamily="2" charset="-122"/>
                <a:cs typeface="Arial" panose="020B0604020202020204" pitchFamily="34" charset="0"/>
              </a:rPr>
              <a:t>Q</a:t>
            </a:r>
            <a:r>
              <a:rPr lang="zh-CN" altLang="en-US" sz="1200" b="1" spc="75">
                <a:solidFill>
                  <a:srgbClr val="115740"/>
                </a:solidFill>
                <a:latin typeface="Arial" panose="020B0604020202020204" pitchFamily="34" charset="0"/>
                <a:ea typeface="宋体" panose="02010600030101010101" pitchFamily="2" charset="-122"/>
                <a:cs typeface="Arial" panose="020B0604020202020204" pitchFamily="34" charset="0"/>
              </a:rPr>
              <a:t>值</a:t>
            </a:r>
            <a:r>
              <a:rPr lang="en-US" altLang="zh-CN" sz="1200" b="1" spc="75">
                <a:solidFill>
                  <a:srgbClr val="115740"/>
                </a:solidFill>
                <a:latin typeface="Arial" panose="020B0604020202020204" pitchFamily="34" charset="0"/>
                <a:ea typeface="宋体" panose="02010600030101010101" pitchFamily="2" charset="-122"/>
                <a:cs typeface="Arial" panose="020B0604020202020204" pitchFamily="34" charset="0"/>
              </a:rPr>
              <a:t> </a:t>
            </a:r>
            <a:endParaRPr lang="zh-CN" altLang="en-US" sz="1200">
              <a:solidFill>
                <a:srgbClr val="115740"/>
              </a:solidFill>
            </a:endParaRPr>
          </a:p>
        </p:txBody>
      </p:sp>
      <p:sp>
        <p:nvSpPr>
          <p:cNvPr id="38" name="矩形 37">
            <a:extLst>
              <a:ext uri="{FF2B5EF4-FFF2-40B4-BE49-F238E27FC236}">
                <a16:creationId xmlns:a16="http://schemas.microsoft.com/office/drawing/2014/main" id="{EEA8FD74-91E4-4CEB-B9C0-44B4D7D1916D}"/>
              </a:ext>
            </a:extLst>
          </p:cNvPr>
          <p:cNvSpPr/>
          <p:nvPr/>
        </p:nvSpPr>
        <p:spPr>
          <a:xfrm>
            <a:off x="5892049" y="642752"/>
            <a:ext cx="1021433" cy="276999"/>
          </a:xfrm>
          <a:prstGeom prst="rect">
            <a:avLst/>
          </a:prstGeom>
        </p:spPr>
        <p:txBody>
          <a:bodyPr wrap="none">
            <a:spAutoFit/>
          </a:bodyPr>
          <a:lstStyle/>
          <a:p>
            <a:r>
              <a:rPr lang="zh-CN" altLang="en-US" sz="1200" b="1" spc="75">
                <a:solidFill>
                  <a:srgbClr val="115740"/>
                </a:solidFill>
                <a:latin typeface="Arial" panose="020B0604020202020204" pitchFamily="34" charset="0"/>
                <a:cs typeface="Arial" panose="020B0604020202020204" pitchFamily="34" charset="0"/>
              </a:rPr>
              <a:t>剪切波</a:t>
            </a:r>
            <a:r>
              <a:rPr lang="en-US" altLang="zh-CN" sz="1200" b="1" spc="75">
                <a:solidFill>
                  <a:srgbClr val="115740"/>
                </a:solidFill>
                <a:latin typeface="Arial" panose="020B0604020202020204" pitchFamily="34" charset="0"/>
                <a:cs typeface="Arial" panose="020B0604020202020204" pitchFamily="34" charset="0"/>
              </a:rPr>
              <a:t>Q</a:t>
            </a:r>
            <a:r>
              <a:rPr lang="zh-CN" altLang="en-US" sz="1200" b="1" spc="75">
                <a:solidFill>
                  <a:srgbClr val="115740"/>
                </a:solidFill>
                <a:latin typeface="Arial" panose="020B0604020202020204" pitchFamily="34" charset="0"/>
                <a:cs typeface="Arial" panose="020B0604020202020204" pitchFamily="34" charset="0"/>
              </a:rPr>
              <a:t>值</a:t>
            </a:r>
            <a:r>
              <a:rPr lang="en-US" altLang="zh-CN" sz="1200" b="1" spc="75">
                <a:solidFill>
                  <a:srgbClr val="115740"/>
                </a:solidFill>
                <a:latin typeface="Arial" panose="020B0604020202020204" pitchFamily="34" charset="0"/>
                <a:cs typeface="Arial" panose="020B0604020202020204" pitchFamily="34" charset="0"/>
              </a:rPr>
              <a:t> </a:t>
            </a:r>
            <a:endParaRPr lang="zh-CN" altLang="en-US" sz="1200">
              <a:solidFill>
                <a:srgbClr val="115740"/>
              </a:solidFill>
            </a:endParaRPr>
          </a:p>
        </p:txBody>
      </p:sp>
      <p:sp>
        <p:nvSpPr>
          <p:cNvPr id="45" name="文本框 44">
            <a:extLst>
              <a:ext uri="{FF2B5EF4-FFF2-40B4-BE49-F238E27FC236}">
                <a16:creationId xmlns:a16="http://schemas.microsoft.com/office/drawing/2014/main" id="{176A3AD6-6303-4764-AC3A-8B1CFA45D435}"/>
              </a:ext>
            </a:extLst>
          </p:cNvPr>
          <p:cNvSpPr txBox="1"/>
          <p:nvPr/>
        </p:nvSpPr>
        <p:spPr>
          <a:xfrm>
            <a:off x="7328880" y="555529"/>
            <a:ext cx="676660" cy="276999"/>
          </a:xfrm>
          <a:prstGeom prst="rect">
            <a:avLst/>
          </a:prstGeom>
          <a:noFill/>
        </p:spPr>
        <p:txBody>
          <a:bodyPr wrap="none" rtlCol="0">
            <a:spAutoFit/>
          </a:bodyPr>
          <a:lstStyle/>
          <a:p>
            <a:r>
              <a:rPr lang="en-US" altLang="zh-CN" sz="1200" b="1">
                <a:solidFill>
                  <a:srgbClr val="E10800"/>
                </a:solidFill>
              </a:rPr>
              <a:t>ignored</a:t>
            </a:r>
            <a:endParaRPr lang="zh-CN" altLang="en-US" sz="1200" b="1">
              <a:solidFill>
                <a:srgbClr val="E10800"/>
              </a:solidFill>
            </a:endParaRPr>
          </a:p>
        </p:txBody>
      </p:sp>
      <p:sp>
        <p:nvSpPr>
          <p:cNvPr id="46" name="矩形 45">
            <a:extLst>
              <a:ext uri="{FF2B5EF4-FFF2-40B4-BE49-F238E27FC236}">
                <a16:creationId xmlns:a16="http://schemas.microsoft.com/office/drawing/2014/main" id="{530B0A02-2C5C-4707-AB9B-36C14E7EF0BB}"/>
              </a:ext>
            </a:extLst>
          </p:cNvPr>
          <p:cNvSpPr/>
          <p:nvPr/>
        </p:nvSpPr>
        <p:spPr>
          <a:xfrm>
            <a:off x="7371343" y="738818"/>
            <a:ext cx="1789407" cy="276999"/>
          </a:xfrm>
          <a:prstGeom prst="rect">
            <a:avLst/>
          </a:prstGeom>
        </p:spPr>
        <p:txBody>
          <a:bodyPr wrap="square">
            <a:spAutoFit/>
          </a:bodyPr>
          <a:lstStyle/>
          <a:p>
            <a:r>
              <a:rPr lang="en-US" altLang="zh-CN" sz="1200" b="1">
                <a:solidFill>
                  <a:srgbClr val="0070C0"/>
                </a:solidFill>
                <a:latin typeface="Arial" panose="020B0604020202020204" pitchFamily="34" charset="0"/>
                <a:cs typeface="Arial" panose="020B0604020202020204" pitchFamily="34" charset="0"/>
              </a:rPr>
              <a:t>(Anderson et al., 1965)</a:t>
            </a:r>
            <a:endParaRPr lang="zh-CN" altLang="en-US" sz="1200" b="1">
              <a:solidFill>
                <a:srgbClr val="0070C0"/>
              </a:solidFill>
              <a:latin typeface="Arial" panose="020B0604020202020204" pitchFamily="34" charset="0"/>
              <a:cs typeface="Arial" panose="020B0604020202020204" pitchFamily="34" charset="0"/>
            </a:endParaRPr>
          </a:p>
        </p:txBody>
      </p:sp>
      <p:sp>
        <p:nvSpPr>
          <p:cNvPr id="47" name="文本框 46">
            <a:extLst>
              <a:ext uri="{FF2B5EF4-FFF2-40B4-BE49-F238E27FC236}">
                <a16:creationId xmlns:a16="http://schemas.microsoft.com/office/drawing/2014/main" id="{AB23FDF4-9AA1-40EA-A5DF-BB670239D255}"/>
              </a:ext>
            </a:extLst>
          </p:cNvPr>
          <p:cNvSpPr txBox="1"/>
          <p:nvPr/>
        </p:nvSpPr>
        <p:spPr>
          <a:xfrm>
            <a:off x="4591281" y="987247"/>
            <a:ext cx="3023878" cy="276999"/>
          </a:xfrm>
          <a:prstGeom prst="rect">
            <a:avLst/>
          </a:prstGeom>
          <a:noFill/>
        </p:spPr>
        <p:txBody>
          <a:bodyPr wrap="square" rtlCol="0">
            <a:spAutoFit/>
          </a:bodyPr>
          <a:lstStyle/>
          <a:p>
            <a:pPr algn="ctr"/>
            <a:r>
              <a:rPr lang="zh-CN" altLang="en-US" sz="1200" b="1">
                <a:solidFill>
                  <a:srgbClr val="115740"/>
                </a:solidFill>
                <a:latin typeface="Arial" panose="020B0604020202020204" pitchFamily="34" charset="0"/>
                <a:cs typeface="Arial" panose="020B0604020202020204" pitchFamily="34" charset="0"/>
              </a:rPr>
              <a:t>平均衰减随深度的变化</a:t>
            </a:r>
          </a:p>
        </p:txBody>
      </p:sp>
      <p:sp>
        <p:nvSpPr>
          <p:cNvPr id="22" name="矩形 21">
            <a:extLst>
              <a:ext uri="{FF2B5EF4-FFF2-40B4-BE49-F238E27FC236}">
                <a16:creationId xmlns:a16="http://schemas.microsoft.com/office/drawing/2014/main" id="{666C8FC5-526D-4AA9-BF5F-29920497F657}"/>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6">
            <a:extLst>
              <a:ext uri="{FF2B5EF4-FFF2-40B4-BE49-F238E27FC236}">
                <a16:creationId xmlns:a16="http://schemas.microsoft.com/office/drawing/2014/main" id="{75EB1B2A-5C1D-45B8-BBD6-083E44B72DFF}"/>
              </a:ext>
            </a:extLst>
          </p:cNvPr>
          <p:cNvSpPr txBox="1"/>
          <p:nvPr/>
        </p:nvSpPr>
        <p:spPr>
          <a:xfrm>
            <a:off x="3722" y="5741"/>
            <a:ext cx="4720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研究实例：中国东北</a:t>
            </a:r>
            <a:endParaRPr lang="zh-CN" altLang="en-US" sz="3200" b="1" dirty="0">
              <a:solidFill>
                <a:schemeClr val="bg1"/>
              </a:solidFill>
              <a:cs typeface="Times New Roman" panose="02020603050405020304" pitchFamily="18" charset="0"/>
            </a:endParaRPr>
          </a:p>
        </p:txBody>
      </p:sp>
      <p:sp>
        <p:nvSpPr>
          <p:cNvPr id="28" name="文本框 27">
            <a:extLst>
              <a:ext uri="{FF2B5EF4-FFF2-40B4-BE49-F238E27FC236}">
                <a16:creationId xmlns:a16="http://schemas.microsoft.com/office/drawing/2014/main" id="{8F010B8B-B59E-4721-9ACA-EC0CCBF456D7}"/>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衰减的变化规律：</a:t>
            </a:r>
            <a:endParaRPr lang="en-US" altLang="zh-CN">
              <a:solidFill>
                <a:srgbClr val="115740"/>
              </a:solidFill>
            </a:endParaRPr>
          </a:p>
        </p:txBody>
      </p:sp>
      <p:pic>
        <p:nvPicPr>
          <p:cNvPr id="23" name="图片 22">
            <a:extLst>
              <a:ext uri="{FF2B5EF4-FFF2-40B4-BE49-F238E27FC236}">
                <a16:creationId xmlns:a16="http://schemas.microsoft.com/office/drawing/2014/main" id="{81EE20ED-FC33-47FA-9A36-F1E3A275420B}"/>
              </a:ext>
            </a:extLst>
          </p:cNvPr>
          <p:cNvPicPr>
            <a:picLocks noChangeAspect="1"/>
          </p:cNvPicPr>
          <p:nvPr/>
        </p:nvPicPr>
        <p:blipFill rotWithShape="1">
          <a:blip r:embed="rId6"/>
          <a:srcRect b="14533"/>
          <a:stretch/>
        </p:blipFill>
        <p:spPr>
          <a:xfrm>
            <a:off x="5641204" y="53620"/>
            <a:ext cx="2596025" cy="515663"/>
          </a:xfrm>
          <a:prstGeom prst="rect">
            <a:avLst/>
          </a:prstGeom>
        </p:spPr>
      </p:pic>
      <p:cxnSp>
        <p:nvCxnSpPr>
          <p:cNvPr id="35" name="直接箭头连接符 34">
            <a:extLst>
              <a:ext uri="{FF2B5EF4-FFF2-40B4-BE49-F238E27FC236}">
                <a16:creationId xmlns:a16="http://schemas.microsoft.com/office/drawing/2014/main" id="{36AB1BAD-CCEC-459A-85C1-4CF959B2B516}"/>
              </a:ext>
            </a:extLst>
          </p:cNvPr>
          <p:cNvCxnSpPr>
            <a:cxnSpLocks/>
            <a:stCxn id="33" idx="0"/>
          </p:cNvCxnSpPr>
          <p:nvPr/>
        </p:nvCxnSpPr>
        <p:spPr>
          <a:xfrm flipV="1">
            <a:off x="5006517" y="503918"/>
            <a:ext cx="784051" cy="147772"/>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接箭头连接符 38">
            <a:extLst>
              <a:ext uri="{FF2B5EF4-FFF2-40B4-BE49-F238E27FC236}">
                <a16:creationId xmlns:a16="http://schemas.microsoft.com/office/drawing/2014/main" id="{E2A09260-B5B4-4F84-AF6F-DF18E3AE668F}"/>
              </a:ext>
            </a:extLst>
          </p:cNvPr>
          <p:cNvCxnSpPr>
            <a:cxnSpLocks/>
          </p:cNvCxnSpPr>
          <p:nvPr/>
        </p:nvCxnSpPr>
        <p:spPr>
          <a:xfrm flipV="1">
            <a:off x="6843656" y="418095"/>
            <a:ext cx="95560" cy="324855"/>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3" name="矩形: 圆角 42">
            <a:extLst>
              <a:ext uri="{FF2B5EF4-FFF2-40B4-BE49-F238E27FC236}">
                <a16:creationId xmlns:a16="http://schemas.microsoft.com/office/drawing/2014/main" id="{4F18081C-EEF6-4203-99BC-0A0C75633AEB}"/>
              </a:ext>
            </a:extLst>
          </p:cNvPr>
          <p:cNvSpPr/>
          <p:nvPr/>
        </p:nvSpPr>
        <p:spPr>
          <a:xfrm>
            <a:off x="7615159" y="61776"/>
            <a:ext cx="249930" cy="484748"/>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9" name="灯片编号占位符 3">
            <a:extLst>
              <a:ext uri="{FF2B5EF4-FFF2-40B4-BE49-F238E27FC236}">
                <a16:creationId xmlns:a16="http://schemas.microsoft.com/office/drawing/2014/main" id="{9C5CE7E0-DBEF-4459-80C1-6A479C817CA5}"/>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35</a:t>
            </a:fld>
            <a:endParaRPr lang="en-US"/>
          </a:p>
        </p:txBody>
      </p:sp>
    </p:spTree>
    <p:extLst>
      <p:ext uri="{BB962C8B-B14F-4D97-AF65-F5344CB8AC3E}">
        <p14:creationId xmlns:p14="http://schemas.microsoft.com/office/powerpoint/2010/main" val="316679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91711C46-3456-4410-9006-235DD60017A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449"/>
          <a:stretch/>
        </p:blipFill>
        <p:spPr>
          <a:xfrm>
            <a:off x="125331" y="1063023"/>
            <a:ext cx="6001457" cy="3256761"/>
          </a:xfrm>
          <a:prstGeom prst="rect">
            <a:avLst/>
          </a:prstGeom>
        </p:spPr>
      </p:pic>
      <p:sp>
        <p:nvSpPr>
          <p:cNvPr id="20" name="矩形 19">
            <a:extLst>
              <a:ext uri="{FF2B5EF4-FFF2-40B4-BE49-F238E27FC236}">
                <a16:creationId xmlns:a16="http://schemas.microsoft.com/office/drawing/2014/main" id="{9637DE3A-6881-4DEF-81CA-CC0C880F9161}"/>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6">
            <a:extLst>
              <a:ext uri="{FF2B5EF4-FFF2-40B4-BE49-F238E27FC236}">
                <a16:creationId xmlns:a16="http://schemas.microsoft.com/office/drawing/2014/main" id="{071C7138-1396-453E-B059-2C913F32DA42}"/>
              </a:ext>
            </a:extLst>
          </p:cNvPr>
          <p:cNvSpPr txBox="1"/>
          <p:nvPr/>
        </p:nvSpPr>
        <p:spPr>
          <a:xfrm>
            <a:off x="3722" y="5741"/>
            <a:ext cx="6244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研究实例：</a:t>
            </a:r>
            <a:r>
              <a:rPr lang="zh-CN" altLang="en-US" sz="3200" b="1">
                <a:solidFill>
                  <a:schemeClr val="bg1"/>
                </a:solidFill>
              </a:rPr>
              <a:t>中国东北</a:t>
            </a:r>
            <a:endParaRPr lang="zh-CN" altLang="en-US" sz="3200" b="1" dirty="0">
              <a:solidFill>
                <a:schemeClr val="bg1"/>
              </a:solidFill>
              <a:cs typeface="Times New Roman" panose="02020603050405020304" pitchFamily="18" charset="0"/>
            </a:endParaRPr>
          </a:p>
        </p:txBody>
      </p:sp>
      <p:sp>
        <p:nvSpPr>
          <p:cNvPr id="22" name="文本框 21">
            <a:extLst>
              <a:ext uri="{FF2B5EF4-FFF2-40B4-BE49-F238E27FC236}">
                <a16:creationId xmlns:a16="http://schemas.microsoft.com/office/drawing/2014/main" id="{7CCDC2BE-FC9E-4626-9AEB-3AB7663B5A7E}"/>
              </a:ext>
            </a:extLst>
          </p:cNvPr>
          <p:cNvSpPr txBox="1"/>
          <p:nvPr/>
        </p:nvSpPr>
        <p:spPr>
          <a:xfrm>
            <a:off x="0" y="602218"/>
            <a:ext cx="4038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台站项变化规律：</a:t>
            </a:r>
          </a:p>
        </p:txBody>
      </p:sp>
      <p:grpSp>
        <p:nvGrpSpPr>
          <p:cNvPr id="6" name="组合 5">
            <a:extLst>
              <a:ext uri="{FF2B5EF4-FFF2-40B4-BE49-F238E27FC236}">
                <a16:creationId xmlns:a16="http://schemas.microsoft.com/office/drawing/2014/main" id="{34F2FBD3-10F8-4A54-8E4F-89F8095A1C9B}"/>
              </a:ext>
            </a:extLst>
          </p:cNvPr>
          <p:cNvGrpSpPr/>
          <p:nvPr/>
        </p:nvGrpSpPr>
        <p:grpSpPr>
          <a:xfrm>
            <a:off x="3373794" y="1509978"/>
            <a:ext cx="2540341" cy="2581822"/>
            <a:chOff x="3479458" y="1356881"/>
            <a:chExt cx="2540341" cy="2581822"/>
          </a:xfrm>
        </p:grpSpPr>
        <p:sp>
          <p:nvSpPr>
            <p:cNvPr id="2" name="文本框 1">
              <a:extLst>
                <a:ext uri="{FF2B5EF4-FFF2-40B4-BE49-F238E27FC236}">
                  <a16:creationId xmlns:a16="http://schemas.microsoft.com/office/drawing/2014/main" id="{894FB179-40CE-43F3-B526-E460E754F155}"/>
                </a:ext>
              </a:extLst>
            </p:cNvPr>
            <p:cNvSpPr txBox="1"/>
            <p:nvPr/>
          </p:nvSpPr>
          <p:spPr>
            <a:xfrm>
              <a:off x="3479458" y="1356881"/>
              <a:ext cx="830149" cy="369332"/>
            </a:xfrm>
            <a:prstGeom prst="rect">
              <a:avLst/>
            </a:prstGeom>
            <a:noFill/>
          </p:spPr>
          <p:txBody>
            <a:bodyPr wrap="square" rtlCol="0">
              <a:spAutoFit/>
            </a:bodyPr>
            <a:lstStyle/>
            <a:p>
              <a:r>
                <a:rPr lang="en-US" altLang="zh-CN" b="1">
                  <a:solidFill>
                    <a:srgbClr val="E10800"/>
                  </a:solidFill>
                </a:rPr>
                <a:t>high</a:t>
              </a:r>
              <a:endParaRPr lang="zh-CN" altLang="en-US" b="1">
                <a:solidFill>
                  <a:srgbClr val="E10800"/>
                </a:solidFill>
              </a:endParaRPr>
            </a:p>
          </p:txBody>
        </p:sp>
        <p:sp>
          <p:nvSpPr>
            <p:cNvPr id="14" name="文本框 13">
              <a:extLst>
                <a:ext uri="{FF2B5EF4-FFF2-40B4-BE49-F238E27FC236}">
                  <a16:creationId xmlns:a16="http://schemas.microsoft.com/office/drawing/2014/main" id="{275FEBF3-4E38-4B71-85D4-7BA1541C0868}"/>
                </a:ext>
              </a:extLst>
            </p:cNvPr>
            <p:cNvSpPr txBox="1"/>
            <p:nvPr/>
          </p:nvSpPr>
          <p:spPr>
            <a:xfrm>
              <a:off x="4427923" y="1356881"/>
              <a:ext cx="571500" cy="369332"/>
            </a:xfrm>
            <a:prstGeom prst="rect">
              <a:avLst/>
            </a:prstGeom>
            <a:noFill/>
          </p:spPr>
          <p:txBody>
            <a:bodyPr wrap="square" rtlCol="0">
              <a:spAutoFit/>
            </a:bodyPr>
            <a:lstStyle/>
            <a:p>
              <a:r>
                <a:rPr lang="en-US" altLang="zh-CN" b="1">
                  <a:solidFill>
                    <a:srgbClr val="E10800"/>
                  </a:solidFill>
                </a:rPr>
                <a:t>low</a:t>
              </a:r>
              <a:endParaRPr lang="zh-CN" altLang="en-US" b="1">
                <a:solidFill>
                  <a:srgbClr val="E10800"/>
                </a:solidFill>
              </a:endParaRPr>
            </a:p>
          </p:txBody>
        </p:sp>
        <p:sp>
          <p:nvSpPr>
            <p:cNvPr id="15" name="文本框 14">
              <a:extLst>
                <a:ext uri="{FF2B5EF4-FFF2-40B4-BE49-F238E27FC236}">
                  <a16:creationId xmlns:a16="http://schemas.microsoft.com/office/drawing/2014/main" id="{8391BC5A-CC90-44D9-BE4D-64FA535FAD82}"/>
                </a:ext>
              </a:extLst>
            </p:cNvPr>
            <p:cNvSpPr txBox="1"/>
            <p:nvPr/>
          </p:nvSpPr>
          <p:spPr>
            <a:xfrm>
              <a:off x="5306451" y="1356881"/>
              <a:ext cx="666750" cy="369332"/>
            </a:xfrm>
            <a:prstGeom prst="rect">
              <a:avLst/>
            </a:prstGeom>
            <a:noFill/>
          </p:spPr>
          <p:txBody>
            <a:bodyPr wrap="square" rtlCol="0">
              <a:spAutoFit/>
            </a:bodyPr>
            <a:lstStyle/>
            <a:p>
              <a:r>
                <a:rPr lang="en-US" altLang="zh-CN" b="1">
                  <a:solidFill>
                    <a:srgbClr val="E10800"/>
                  </a:solidFill>
                </a:rPr>
                <a:t>high</a:t>
              </a:r>
              <a:endParaRPr lang="zh-CN" altLang="en-US" b="1">
                <a:solidFill>
                  <a:srgbClr val="E10800"/>
                </a:solidFill>
              </a:endParaRPr>
            </a:p>
          </p:txBody>
        </p:sp>
        <p:sp>
          <p:nvSpPr>
            <p:cNvPr id="16" name="文本框 15">
              <a:extLst>
                <a:ext uri="{FF2B5EF4-FFF2-40B4-BE49-F238E27FC236}">
                  <a16:creationId xmlns:a16="http://schemas.microsoft.com/office/drawing/2014/main" id="{A3CEE4F9-B52F-4D8E-BD4C-B478113CC9B2}"/>
                </a:ext>
              </a:extLst>
            </p:cNvPr>
            <p:cNvSpPr txBox="1"/>
            <p:nvPr/>
          </p:nvSpPr>
          <p:spPr>
            <a:xfrm>
              <a:off x="3479458" y="1825576"/>
              <a:ext cx="677749" cy="369332"/>
            </a:xfrm>
            <a:prstGeom prst="rect">
              <a:avLst/>
            </a:prstGeom>
            <a:noFill/>
          </p:spPr>
          <p:txBody>
            <a:bodyPr wrap="square" rtlCol="0">
              <a:spAutoFit/>
            </a:bodyPr>
            <a:lstStyle/>
            <a:p>
              <a:r>
                <a:rPr lang="en-US" altLang="zh-CN" b="1">
                  <a:solidFill>
                    <a:srgbClr val="E10800"/>
                  </a:solidFill>
                </a:rPr>
                <a:t>high</a:t>
              </a:r>
              <a:endParaRPr lang="zh-CN" altLang="en-US" b="1">
                <a:solidFill>
                  <a:srgbClr val="E10800"/>
                </a:solidFill>
              </a:endParaRPr>
            </a:p>
          </p:txBody>
        </p:sp>
        <p:sp>
          <p:nvSpPr>
            <p:cNvPr id="17" name="文本框 16">
              <a:extLst>
                <a:ext uri="{FF2B5EF4-FFF2-40B4-BE49-F238E27FC236}">
                  <a16:creationId xmlns:a16="http://schemas.microsoft.com/office/drawing/2014/main" id="{140355DB-0086-447C-9BD3-F70B2A7A1BDF}"/>
                </a:ext>
              </a:extLst>
            </p:cNvPr>
            <p:cNvSpPr txBox="1"/>
            <p:nvPr/>
          </p:nvSpPr>
          <p:spPr>
            <a:xfrm>
              <a:off x="5306451" y="1864271"/>
              <a:ext cx="568013" cy="369332"/>
            </a:xfrm>
            <a:prstGeom prst="rect">
              <a:avLst/>
            </a:prstGeom>
            <a:noFill/>
          </p:spPr>
          <p:txBody>
            <a:bodyPr wrap="square" rtlCol="0">
              <a:spAutoFit/>
            </a:bodyPr>
            <a:lstStyle/>
            <a:p>
              <a:r>
                <a:rPr lang="en-US" altLang="zh-CN" b="1">
                  <a:solidFill>
                    <a:srgbClr val="E10800"/>
                  </a:solidFill>
                </a:rPr>
                <a:t>low</a:t>
              </a:r>
              <a:endParaRPr lang="zh-CN" altLang="en-US" b="1">
                <a:solidFill>
                  <a:srgbClr val="E10800"/>
                </a:solidFill>
              </a:endParaRPr>
            </a:p>
          </p:txBody>
        </p:sp>
        <p:sp>
          <p:nvSpPr>
            <p:cNvPr id="18" name="文本框 17">
              <a:extLst>
                <a:ext uri="{FF2B5EF4-FFF2-40B4-BE49-F238E27FC236}">
                  <a16:creationId xmlns:a16="http://schemas.microsoft.com/office/drawing/2014/main" id="{6ECA98DF-B3C7-4483-B718-CBFDCCB7B950}"/>
                </a:ext>
              </a:extLst>
            </p:cNvPr>
            <p:cNvSpPr txBox="1"/>
            <p:nvPr/>
          </p:nvSpPr>
          <p:spPr>
            <a:xfrm>
              <a:off x="3892514" y="3569371"/>
              <a:ext cx="639648" cy="369332"/>
            </a:xfrm>
            <a:prstGeom prst="rect">
              <a:avLst/>
            </a:prstGeom>
            <a:noFill/>
          </p:spPr>
          <p:txBody>
            <a:bodyPr wrap="square" rtlCol="0">
              <a:spAutoFit/>
            </a:bodyPr>
            <a:lstStyle/>
            <a:p>
              <a:r>
                <a:rPr lang="en-US" altLang="zh-CN" b="1">
                  <a:solidFill>
                    <a:srgbClr val="E10800"/>
                  </a:solidFill>
                </a:rPr>
                <a:t>low</a:t>
              </a:r>
              <a:endParaRPr lang="zh-CN" altLang="en-US" b="1">
                <a:solidFill>
                  <a:srgbClr val="E10800"/>
                </a:solidFill>
              </a:endParaRPr>
            </a:p>
          </p:txBody>
        </p:sp>
        <p:sp>
          <p:nvSpPr>
            <p:cNvPr id="19" name="文本框 18">
              <a:extLst>
                <a:ext uri="{FF2B5EF4-FFF2-40B4-BE49-F238E27FC236}">
                  <a16:creationId xmlns:a16="http://schemas.microsoft.com/office/drawing/2014/main" id="{9844BC7F-29FE-4111-AB22-9982174621F3}"/>
                </a:ext>
              </a:extLst>
            </p:cNvPr>
            <p:cNvSpPr txBox="1"/>
            <p:nvPr/>
          </p:nvSpPr>
          <p:spPr>
            <a:xfrm>
              <a:off x="5299386" y="3569371"/>
              <a:ext cx="720413" cy="369332"/>
            </a:xfrm>
            <a:prstGeom prst="rect">
              <a:avLst/>
            </a:prstGeom>
            <a:noFill/>
          </p:spPr>
          <p:txBody>
            <a:bodyPr wrap="square" rtlCol="0">
              <a:spAutoFit/>
            </a:bodyPr>
            <a:lstStyle/>
            <a:p>
              <a:r>
                <a:rPr lang="en-US" altLang="zh-CN" b="1">
                  <a:solidFill>
                    <a:srgbClr val="E10800"/>
                  </a:solidFill>
                </a:rPr>
                <a:t>high</a:t>
              </a:r>
              <a:endParaRPr lang="zh-CN" altLang="en-US" b="1">
                <a:solidFill>
                  <a:srgbClr val="E10800"/>
                </a:solidFill>
              </a:endParaRPr>
            </a:p>
          </p:txBody>
        </p:sp>
      </p:grpSp>
      <p:grpSp>
        <p:nvGrpSpPr>
          <p:cNvPr id="21" name="组合 20">
            <a:extLst>
              <a:ext uri="{FF2B5EF4-FFF2-40B4-BE49-F238E27FC236}">
                <a16:creationId xmlns:a16="http://schemas.microsoft.com/office/drawing/2014/main" id="{0343B308-A35E-4FA2-8993-6D4A33B5C0F2}"/>
              </a:ext>
            </a:extLst>
          </p:cNvPr>
          <p:cNvGrpSpPr/>
          <p:nvPr/>
        </p:nvGrpSpPr>
        <p:grpSpPr>
          <a:xfrm>
            <a:off x="6198793" y="978867"/>
            <a:ext cx="2888579" cy="2066939"/>
            <a:chOff x="6191250" y="666750"/>
            <a:chExt cx="2888579" cy="2066939"/>
          </a:xfrm>
        </p:grpSpPr>
        <p:pic>
          <p:nvPicPr>
            <p:cNvPr id="10" name="图片 9">
              <a:extLst>
                <a:ext uri="{FF2B5EF4-FFF2-40B4-BE49-F238E27FC236}">
                  <a16:creationId xmlns:a16="http://schemas.microsoft.com/office/drawing/2014/main" id="{1CD964AE-F4C3-4384-9D74-D55B1B1E8DEC}"/>
                </a:ext>
              </a:extLst>
            </p:cNvPr>
            <p:cNvPicPr>
              <a:picLocks noChangeAspect="1"/>
            </p:cNvPicPr>
            <p:nvPr/>
          </p:nvPicPr>
          <p:blipFill rotWithShape="1">
            <a:blip r:embed="rId4"/>
            <a:srcRect b="50671"/>
            <a:stretch/>
          </p:blipFill>
          <p:spPr>
            <a:xfrm>
              <a:off x="7070506" y="705005"/>
              <a:ext cx="987607" cy="1883320"/>
            </a:xfrm>
            <a:prstGeom prst="rect">
              <a:avLst/>
            </a:prstGeom>
          </p:spPr>
        </p:pic>
        <p:pic>
          <p:nvPicPr>
            <p:cNvPr id="13" name="图片 12">
              <a:extLst>
                <a:ext uri="{FF2B5EF4-FFF2-40B4-BE49-F238E27FC236}">
                  <a16:creationId xmlns:a16="http://schemas.microsoft.com/office/drawing/2014/main" id="{DD6DAEE5-7E8B-4712-A568-4D506B3D4444}"/>
                </a:ext>
              </a:extLst>
            </p:cNvPr>
            <p:cNvPicPr>
              <a:picLocks noChangeAspect="1"/>
            </p:cNvPicPr>
            <p:nvPr/>
          </p:nvPicPr>
          <p:blipFill rotWithShape="1">
            <a:blip r:embed="rId5"/>
            <a:srcRect l="6112" t="515" r="-4384" b="-515"/>
            <a:stretch/>
          </p:blipFill>
          <p:spPr>
            <a:xfrm>
              <a:off x="6191250" y="666750"/>
              <a:ext cx="969536" cy="2066939"/>
            </a:xfrm>
            <a:prstGeom prst="rect">
              <a:avLst/>
            </a:prstGeom>
          </p:spPr>
        </p:pic>
        <p:pic>
          <p:nvPicPr>
            <p:cNvPr id="24" name="图片 23">
              <a:extLst>
                <a:ext uri="{FF2B5EF4-FFF2-40B4-BE49-F238E27FC236}">
                  <a16:creationId xmlns:a16="http://schemas.microsoft.com/office/drawing/2014/main" id="{A0C84132-D1BA-47F1-9BC9-A9C28905BF83}"/>
                </a:ext>
              </a:extLst>
            </p:cNvPr>
            <p:cNvPicPr>
              <a:picLocks noChangeAspect="1"/>
            </p:cNvPicPr>
            <p:nvPr/>
          </p:nvPicPr>
          <p:blipFill rotWithShape="1">
            <a:blip r:embed="rId4"/>
            <a:srcRect t="50671"/>
            <a:stretch/>
          </p:blipFill>
          <p:spPr>
            <a:xfrm>
              <a:off x="7861060" y="690268"/>
              <a:ext cx="986574" cy="1881349"/>
            </a:xfrm>
            <a:prstGeom prst="rect">
              <a:avLst/>
            </a:prstGeom>
          </p:spPr>
        </p:pic>
        <p:pic>
          <p:nvPicPr>
            <p:cNvPr id="11" name="图片 10">
              <a:extLst>
                <a:ext uri="{FF2B5EF4-FFF2-40B4-BE49-F238E27FC236}">
                  <a16:creationId xmlns:a16="http://schemas.microsoft.com/office/drawing/2014/main" id="{E5A4A06E-A6AA-42A9-9D72-C56C7D1B0E81}"/>
                </a:ext>
              </a:extLst>
            </p:cNvPr>
            <p:cNvPicPr>
              <a:picLocks noChangeAspect="1"/>
            </p:cNvPicPr>
            <p:nvPr/>
          </p:nvPicPr>
          <p:blipFill rotWithShape="1">
            <a:blip r:embed="rId6"/>
            <a:srcRect l="13756"/>
            <a:stretch/>
          </p:blipFill>
          <p:spPr>
            <a:xfrm>
              <a:off x="8354347" y="1302937"/>
              <a:ext cx="725482" cy="663882"/>
            </a:xfrm>
            <a:prstGeom prst="rect">
              <a:avLst/>
            </a:prstGeom>
          </p:spPr>
        </p:pic>
      </p:grpSp>
      <p:sp>
        <p:nvSpPr>
          <p:cNvPr id="26" name="矩形 25">
            <a:extLst>
              <a:ext uri="{FF2B5EF4-FFF2-40B4-BE49-F238E27FC236}">
                <a16:creationId xmlns:a16="http://schemas.microsoft.com/office/drawing/2014/main" id="{80B5CE83-6DFA-4792-A861-FE6357BA2541}"/>
              </a:ext>
            </a:extLst>
          </p:cNvPr>
          <p:cNvSpPr/>
          <p:nvPr/>
        </p:nvSpPr>
        <p:spPr>
          <a:xfrm>
            <a:off x="7391400" y="2834625"/>
            <a:ext cx="1764329" cy="276999"/>
          </a:xfrm>
          <a:prstGeom prst="rect">
            <a:avLst/>
          </a:prstGeom>
        </p:spPr>
        <p:txBody>
          <a:bodyPr wrap="none">
            <a:spAutoFit/>
          </a:bodyPr>
          <a:lstStyle/>
          <a:p>
            <a:r>
              <a:rPr lang="zh-CN" altLang="en-US" sz="1200" b="1">
                <a:solidFill>
                  <a:srgbClr val="4672C4"/>
                </a:solidFill>
              </a:rPr>
              <a:t>（</a:t>
            </a:r>
            <a:r>
              <a:rPr lang="en-US" altLang="zh-CN" sz="1200" b="1">
                <a:solidFill>
                  <a:srgbClr val="4672C4"/>
                </a:solidFill>
              </a:rPr>
              <a:t>Bowden et al., 2017</a:t>
            </a:r>
            <a:r>
              <a:rPr lang="zh-CN" altLang="en-US" sz="1200" b="1">
                <a:solidFill>
                  <a:srgbClr val="4672C4"/>
                </a:solidFill>
              </a:rPr>
              <a:t>）</a:t>
            </a:r>
            <a:endParaRPr lang="zh-CN" altLang="en-US" sz="1200" b="1" dirty="0">
              <a:solidFill>
                <a:srgbClr val="4672C4"/>
              </a:solidFill>
            </a:endParaRPr>
          </a:p>
        </p:txBody>
      </p:sp>
      <p:sp>
        <p:nvSpPr>
          <p:cNvPr id="27" name="文本框 26">
            <a:extLst>
              <a:ext uri="{FF2B5EF4-FFF2-40B4-BE49-F238E27FC236}">
                <a16:creationId xmlns:a16="http://schemas.microsoft.com/office/drawing/2014/main" id="{87585385-2F6B-4854-9487-149E0C3A785B}"/>
              </a:ext>
            </a:extLst>
          </p:cNvPr>
          <p:cNvSpPr txBox="1"/>
          <p:nvPr/>
        </p:nvSpPr>
        <p:spPr>
          <a:xfrm>
            <a:off x="6169293" y="3197437"/>
            <a:ext cx="2895600" cy="1077218"/>
          </a:xfrm>
          <a:prstGeom prst="rect">
            <a:avLst/>
          </a:prstGeom>
          <a:noFill/>
        </p:spPr>
        <p:txBody>
          <a:bodyPr wrap="square" rtlCol="0">
            <a:spAutoFit/>
          </a:bodyPr>
          <a:lstStyle/>
          <a:p>
            <a:r>
              <a:rPr lang="zh-CN" altLang="en-US" sz="1600" b="1">
                <a:solidFill>
                  <a:srgbClr val="115740"/>
                </a:solidFill>
              </a:rPr>
              <a:t>浅部：</a:t>
            </a:r>
            <a:r>
              <a:rPr lang="zh-CN" altLang="en-US" sz="1600"/>
              <a:t>厚沉积层会导致台站项较大；</a:t>
            </a:r>
            <a:endParaRPr lang="en-US" altLang="zh-CN" sz="1600"/>
          </a:p>
          <a:p>
            <a:r>
              <a:rPr lang="zh-CN" altLang="en-US" sz="1600" b="1">
                <a:solidFill>
                  <a:srgbClr val="115740"/>
                </a:solidFill>
              </a:rPr>
              <a:t>深部：</a:t>
            </a:r>
            <a:r>
              <a:rPr lang="zh-CN" altLang="en-US" sz="1600"/>
              <a:t>莫霍较浅</a:t>
            </a:r>
            <a:r>
              <a:rPr lang="en-US" altLang="zh-CN" sz="1600"/>
              <a:t>(</a:t>
            </a:r>
            <a:r>
              <a:rPr lang="zh-CN" altLang="en-US" sz="1600"/>
              <a:t>地壳较薄</a:t>
            </a:r>
            <a:r>
              <a:rPr lang="en-US" altLang="zh-CN" sz="1600"/>
              <a:t>)</a:t>
            </a:r>
            <a:r>
              <a:rPr lang="zh-CN" altLang="en-US" sz="1600"/>
              <a:t> 处，地幔高速会导致台站项较小；</a:t>
            </a:r>
            <a:endParaRPr lang="zh-CN" altLang="en-US" sz="1600" b="1">
              <a:solidFill>
                <a:srgbClr val="4672C4"/>
              </a:solidFill>
            </a:endParaRPr>
          </a:p>
        </p:txBody>
      </p:sp>
      <p:sp>
        <p:nvSpPr>
          <p:cNvPr id="23" name="文本框 22">
            <a:extLst>
              <a:ext uri="{FF2B5EF4-FFF2-40B4-BE49-F238E27FC236}">
                <a16:creationId xmlns:a16="http://schemas.microsoft.com/office/drawing/2014/main" id="{E35CCFEB-5858-4C2E-9B43-7A6A5DDC1A76}"/>
              </a:ext>
            </a:extLst>
          </p:cNvPr>
          <p:cNvSpPr txBox="1"/>
          <p:nvPr/>
        </p:nvSpPr>
        <p:spPr>
          <a:xfrm>
            <a:off x="1109852" y="4380390"/>
            <a:ext cx="4032417" cy="584775"/>
          </a:xfrm>
          <a:prstGeom prst="rect">
            <a:avLst/>
          </a:prstGeom>
          <a:noFill/>
        </p:spPr>
        <p:txBody>
          <a:bodyPr wrap="square" rtlCol="0">
            <a:spAutoFit/>
          </a:bodyPr>
          <a:lstStyle/>
          <a:p>
            <a:pPr algn="ctr"/>
            <a:r>
              <a:rPr lang="zh-CN" altLang="en-US" sz="1600" b="1">
                <a:solidFill>
                  <a:srgbClr val="E10800"/>
                </a:solidFill>
              </a:rPr>
              <a:t>不同块体内、不同周期下</a:t>
            </a:r>
            <a:endParaRPr lang="en-US" altLang="zh-CN" sz="1600" b="1">
              <a:solidFill>
                <a:srgbClr val="E10800"/>
              </a:solidFill>
            </a:endParaRPr>
          </a:p>
          <a:p>
            <a:pPr algn="ctr"/>
            <a:r>
              <a:rPr lang="zh-CN" altLang="en-US" sz="1600" b="1">
                <a:solidFill>
                  <a:srgbClr val="E10800"/>
                </a:solidFill>
              </a:rPr>
              <a:t>台站项具有系统性差异</a:t>
            </a:r>
          </a:p>
        </p:txBody>
      </p:sp>
      <p:sp>
        <p:nvSpPr>
          <p:cNvPr id="3" name="文本框 2">
            <a:extLst>
              <a:ext uri="{FF2B5EF4-FFF2-40B4-BE49-F238E27FC236}">
                <a16:creationId xmlns:a16="http://schemas.microsoft.com/office/drawing/2014/main" id="{44B7DC9B-1A86-4252-B327-ADF24F8A5968}"/>
              </a:ext>
            </a:extLst>
          </p:cNvPr>
          <p:cNvSpPr txBox="1"/>
          <p:nvPr/>
        </p:nvSpPr>
        <p:spPr>
          <a:xfrm>
            <a:off x="7495828" y="2462345"/>
            <a:ext cx="533400" cy="307777"/>
          </a:xfrm>
          <a:prstGeom prst="rect">
            <a:avLst/>
          </a:prstGeom>
          <a:noFill/>
        </p:spPr>
        <p:txBody>
          <a:bodyPr wrap="square" rtlCol="0">
            <a:spAutoFit/>
          </a:bodyPr>
          <a:lstStyle/>
          <a:p>
            <a:r>
              <a:rPr lang="en-US" altLang="zh-CN" sz="1400">
                <a:solidFill>
                  <a:srgbClr val="E10800"/>
                </a:solidFill>
              </a:rPr>
              <a:t>8s</a:t>
            </a:r>
            <a:endParaRPr lang="zh-CN" altLang="en-US" sz="1400">
              <a:solidFill>
                <a:srgbClr val="E10800"/>
              </a:solidFill>
            </a:endParaRPr>
          </a:p>
        </p:txBody>
      </p:sp>
      <p:sp>
        <p:nvSpPr>
          <p:cNvPr id="25" name="文本框 24">
            <a:extLst>
              <a:ext uri="{FF2B5EF4-FFF2-40B4-BE49-F238E27FC236}">
                <a16:creationId xmlns:a16="http://schemas.microsoft.com/office/drawing/2014/main" id="{54676EAA-72A2-4BC0-9DB4-885DBB9895AE}"/>
              </a:ext>
            </a:extLst>
          </p:cNvPr>
          <p:cNvSpPr txBox="1"/>
          <p:nvPr/>
        </p:nvSpPr>
        <p:spPr>
          <a:xfrm>
            <a:off x="8402003" y="2462345"/>
            <a:ext cx="533400" cy="307777"/>
          </a:xfrm>
          <a:prstGeom prst="rect">
            <a:avLst/>
          </a:prstGeom>
          <a:noFill/>
        </p:spPr>
        <p:txBody>
          <a:bodyPr wrap="square" rtlCol="0">
            <a:spAutoFit/>
          </a:bodyPr>
          <a:lstStyle/>
          <a:p>
            <a:r>
              <a:rPr lang="en-US" altLang="zh-CN" sz="1400">
                <a:solidFill>
                  <a:srgbClr val="E10800"/>
                </a:solidFill>
              </a:rPr>
              <a:t>32s</a:t>
            </a:r>
            <a:endParaRPr lang="zh-CN" altLang="en-US" sz="1400">
              <a:solidFill>
                <a:srgbClr val="E10800"/>
              </a:solidFill>
            </a:endParaRPr>
          </a:p>
        </p:txBody>
      </p:sp>
      <p:sp>
        <p:nvSpPr>
          <p:cNvPr id="28" name="灯片编号占位符 3">
            <a:extLst>
              <a:ext uri="{FF2B5EF4-FFF2-40B4-BE49-F238E27FC236}">
                <a16:creationId xmlns:a16="http://schemas.microsoft.com/office/drawing/2014/main" id="{6069E64B-28C0-4F5C-B79D-8ED9CA923269}"/>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23520355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图形 30">
            <a:extLst>
              <a:ext uri="{FF2B5EF4-FFF2-40B4-BE49-F238E27FC236}">
                <a16:creationId xmlns:a16="http://schemas.microsoft.com/office/drawing/2014/main" id="{6F75E928-0129-4BA5-A317-222008AEED4E}"/>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 y="1015206"/>
            <a:ext cx="5944021" cy="3620085"/>
          </a:xfrm>
          <a:prstGeom prst="rect">
            <a:avLst/>
          </a:prstGeom>
        </p:spPr>
      </p:pic>
      <p:sp>
        <p:nvSpPr>
          <p:cNvPr id="3" name="文本框 2">
            <a:extLst>
              <a:ext uri="{FF2B5EF4-FFF2-40B4-BE49-F238E27FC236}">
                <a16:creationId xmlns:a16="http://schemas.microsoft.com/office/drawing/2014/main" id="{6EA78C7B-42FC-42BE-A377-E8ECEE143CB4}"/>
              </a:ext>
            </a:extLst>
          </p:cNvPr>
          <p:cNvSpPr txBox="1"/>
          <p:nvPr/>
        </p:nvSpPr>
        <p:spPr>
          <a:xfrm>
            <a:off x="259037" y="4454891"/>
            <a:ext cx="435803" cy="300082"/>
          </a:xfrm>
          <a:prstGeom prst="rect">
            <a:avLst/>
          </a:prstGeom>
          <a:noFill/>
        </p:spPr>
        <p:txBody>
          <a:bodyPr wrap="square" rtlCol="0">
            <a:spAutoFit/>
          </a:bodyPr>
          <a:lstStyle/>
          <a:p>
            <a:pPr algn="ctr"/>
            <a:r>
              <a:rPr lang="en-US" altLang="zh-CN" sz="1350" b="1">
                <a:solidFill>
                  <a:srgbClr val="0070C0"/>
                </a:solidFill>
              </a:rPr>
              <a:t>SE</a:t>
            </a:r>
            <a:endParaRPr lang="zh-CN" altLang="en-US" sz="1350" b="1">
              <a:solidFill>
                <a:srgbClr val="0070C0"/>
              </a:solidFill>
            </a:endParaRPr>
          </a:p>
        </p:txBody>
      </p:sp>
      <p:sp>
        <p:nvSpPr>
          <p:cNvPr id="34" name="文本框 33">
            <a:extLst>
              <a:ext uri="{FF2B5EF4-FFF2-40B4-BE49-F238E27FC236}">
                <a16:creationId xmlns:a16="http://schemas.microsoft.com/office/drawing/2014/main" id="{763A8A3A-6F80-4B20-B0DE-C3B56E4E4834}"/>
              </a:ext>
            </a:extLst>
          </p:cNvPr>
          <p:cNvSpPr txBox="1"/>
          <p:nvPr/>
        </p:nvSpPr>
        <p:spPr>
          <a:xfrm>
            <a:off x="1749283" y="4467181"/>
            <a:ext cx="525863" cy="300082"/>
          </a:xfrm>
          <a:prstGeom prst="rect">
            <a:avLst/>
          </a:prstGeom>
          <a:noFill/>
        </p:spPr>
        <p:txBody>
          <a:bodyPr wrap="square" rtlCol="0">
            <a:spAutoFit/>
          </a:bodyPr>
          <a:lstStyle/>
          <a:p>
            <a:pPr algn="ctr"/>
            <a:r>
              <a:rPr lang="en-US" altLang="zh-CN" sz="1350" b="1">
                <a:solidFill>
                  <a:srgbClr val="0070C0"/>
                </a:solidFill>
              </a:rPr>
              <a:t>NW</a:t>
            </a:r>
            <a:endParaRPr lang="zh-CN" altLang="en-US" sz="1350" b="1">
              <a:solidFill>
                <a:srgbClr val="0070C0"/>
              </a:solidFill>
            </a:endParaRPr>
          </a:p>
        </p:txBody>
      </p:sp>
      <p:sp>
        <p:nvSpPr>
          <p:cNvPr id="12" name="灯片编号占位符 3">
            <a:extLst>
              <a:ext uri="{FF2B5EF4-FFF2-40B4-BE49-F238E27FC236}">
                <a16:creationId xmlns:a16="http://schemas.microsoft.com/office/drawing/2014/main" id="{5450B2C1-F8F4-426B-89E6-7C1327F6E5AF}"/>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37</a:t>
            </a:fld>
            <a:endParaRPr lang="en-US"/>
          </a:p>
        </p:txBody>
      </p:sp>
      <p:sp>
        <p:nvSpPr>
          <p:cNvPr id="14" name="矩形 13">
            <a:extLst>
              <a:ext uri="{FF2B5EF4-FFF2-40B4-BE49-F238E27FC236}">
                <a16:creationId xmlns:a16="http://schemas.microsoft.com/office/drawing/2014/main" id="{97C29824-55EF-470D-B723-DD817E07C72E}"/>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6">
            <a:extLst>
              <a:ext uri="{FF2B5EF4-FFF2-40B4-BE49-F238E27FC236}">
                <a16:creationId xmlns:a16="http://schemas.microsoft.com/office/drawing/2014/main" id="{F0A89F9A-9881-4BB4-81DB-D171524CEB96}"/>
              </a:ext>
            </a:extLst>
          </p:cNvPr>
          <p:cNvSpPr txBox="1"/>
          <p:nvPr/>
        </p:nvSpPr>
        <p:spPr>
          <a:xfrm>
            <a:off x="3722" y="5741"/>
            <a:ext cx="4720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研究实例：中国东北</a:t>
            </a:r>
            <a:endParaRPr lang="zh-CN" altLang="en-US" sz="3200" b="1" dirty="0">
              <a:solidFill>
                <a:schemeClr val="bg1"/>
              </a:solidFill>
              <a:cs typeface="Times New Roman" panose="02020603050405020304" pitchFamily="18" charset="0"/>
            </a:endParaRPr>
          </a:p>
        </p:txBody>
      </p:sp>
      <p:sp>
        <p:nvSpPr>
          <p:cNvPr id="16" name="文本框 15">
            <a:extLst>
              <a:ext uri="{FF2B5EF4-FFF2-40B4-BE49-F238E27FC236}">
                <a16:creationId xmlns:a16="http://schemas.microsoft.com/office/drawing/2014/main" id="{8499E20C-D7DD-4621-AB67-3E0F77FD7A15}"/>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噪声强度项的变化规律：</a:t>
            </a:r>
            <a:endParaRPr lang="en-US" altLang="zh-CN">
              <a:solidFill>
                <a:srgbClr val="115740"/>
              </a:solidFill>
            </a:endParaRPr>
          </a:p>
        </p:txBody>
      </p:sp>
      <p:sp>
        <p:nvSpPr>
          <p:cNvPr id="17" name="文本框 16">
            <a:extLst>
              <a:ext uri="{FF2B5EF4-FFF2-40B4-BE49-F238E27FC236}">
                <a16:creationId xmlns:a16="http://schemas.microsoft.com/office/drawing/2014/main" id="{84E1F7F8-7CCB-4858-8A71-F005B7B5A051}"/>
              </a:ext>
            </a:extLst>
          </p:cNvPr>
          <p:cNvSpPr txBox="1"/>
          <p:nvPr/>
        </p:nvSpPr>
        <p:spPr>
          <a:xfrm>
            <a:off x="694840" y="4693252"/>
            <a:ext cx="7301999" cy="369332"/>
          </a:xfrm>
          <a:prstGeom prst="rect">
            <a:avLst/>
          </a:prstGeom>
          <a:noFill/>
        </p:spPr>
        <p:txBody>
          <a:bodyPr wrap="none" rtlCol="0">
            <a:spAutoFit/>
          </a:bodyPr>
          <a:lstStyle/>
          <a:p>
            <a:r>
              <a:rPr lang="zh-CN" altLang="en-US" b="1" dirty="0">
                <a:solidFill>
                  <a:srgbClr val="E10800"/>
                </a:solidFill>
              </a:rPr>
              <a:t>噪声场的空间变化很可能是复杂的</a:t>
            </a:r>
            <a:r>
              <a:rPr lang="en-US" altLang="zh-CN" b="1" dirty="0">
                <a:solidFill>
                  <a:srgbClr val="E10800"/>
                </a:solidFill>
              </a:rPr>
              <a:t>(</a:t>
            </a:r>
            <a:r>
              <a:rPr lang="zh-CN" altLang="en-US" b="1" dirty="0">
                <a:solidFill>
                  <a:srgbClr val="E10800"/>
                </a:solidFill>
              </a:rPr>
              <a:t>在噪声衰减成像中有必要仔细考虑</a:t>
            </a:r>
            <a:r>
              <a:rPr lang="en-US" altLang="zh-CN" b="1" dirty="0">
                <a:solidFill>
                  <a:srgbClr val="E10800"/>
                </a:solidFill>
              </a:rPr>
              <a:t>)</a:t>
            </a:r>
            <a:endParaRPr lang="zh-CN" altLang="en-US" b="1" dirty="0">
              <a:solidFill>
                <a:srgbClr val="E10800"/>
              </a:solidFill>
            </a:endParaRPr>
          </a:p>
        </p:txBody>
      </p:sp>
      <p:sp>
        <p:nvSpPr>
          <p:cNvPr id="18" name="文本框 17">
            <a:extLst>
              <a:ext uri="{FF2B5EF4-FFF2-40B4-BE49-F238E27FC236}">
                <a16:creationId xmlns:a16="http://schemas.microsoft.com/office/drawing/2014/main" id="{120FC3F2-D53B-4A12-84B8-3BF9C0BC7C53}"/>
              </a:ext>
            </a:extLst>
          </p:cNvPr>
          <p:cNvSpPr txBox="1"/>
          <p:nvPr/>
        </p:nvSpPr>
        <p:spPr>
          <a:xfrm>
            <a:off x="6069329" y="1581150"/>
            <a:ext cx="2998471" cy="1477328"/>
          </a:xfrm>
          <a:prstGeom prst="rect">
            <a:avLst/>
          </a:prstGeom>
          <a:noFill/>
        </p:spPr>
        <p:txBody>
          <a:bodyPr wrap="square" rtlCol="0">
            <a:spAutoFit/>
          </a:bodyPr>
          <a:lstStyle/>
          <a:p>
            <a:r>
              <a:rPr lang="zh-CN" altLang="en-US" dirty="0"/>
              <a:t>噪声强度项随距离变化具有一定线性趋势，但其斜率与</a:t>
            </a:r>
            <a:r>
              <a:rPr lang="en-US" altLang="zh-CN" dirty="0">
                <a:solidFill>
                  <a:srgbClr val="4672C4"/>
                </a:solidFill>
              </a:rPr>
              <a:t>Weaver(2011)</a:t>
            </a:r>
            <a:r>
              <a:rPr lang="zh-CN" altLang="en-US" dirty="0"/>
              <a:t>预测的</a:t>
            </a:r>
            <a:r>
              <a:rPr lang="zh-CN" altLang="en-US"/>
              <a:t>有差异</a:t>
            </a:r>
            <a:endParaRPr lang="en-US" altLang="zh-CN"/>
          </a:p>
          <a:p>
            <a:endParaRPr lang="en-US" altLang="zh-CN"/>
          </a:p>
          <a:p>
            <a:pPr algn="ctr"/>
            <a:r>
              <a:rPr lang="zh-CN" altLang="en-US" sz="1600"/>
              <a:t>（与黄石公园测试的结论相似）</a:t>
            </a:r>
            <a:endParaRPr lang="zh-CN" altLang="en-US" sz="1600" dirty="0"/>
          </a:p>
        </p:txBody>
      </p:sp>
      <p:sp>
        <p:nvSpPr>
          <p:cNvPr id="19" name="文本框 18">
            <a:extLst>
              <a:ext uri="{FF2B5EF4-FFF2-40B4-BE49-F238E27FC236}">
                <a16:creationId xmlns:a16="http://schemas.microsoft.com/office/drawing/2014/main" id="{A2FFCE26-2EFF-4CEA-83F6-375F762A2A68}"/>
              </a:ext>
            </a:extLst>
          </p:cNvPr>
          <p:cNvSpPr txBox="1"/>
          <p:nvPr/>
        </p:nvSpPr>
        <p:spPr>
          <a:xfrm>
            <a:off x="6158864" y="3562350"/>
            <a:ext cx="2819400" cy="369332"/>
          </a:xfrm>
          <a:prstGeom prst="rect">
            <a:avLst/>
          </a:prstGeom>
          <a:noFill/>
        </p:spPr>
        <p:txBody>
          <a:bodyPr wrap="square" rtlCol="0">
            <a:spAutoFit/>
          </a:bodyPr>
          <a:lstStyle/>
          <a:p>
            <a:r>
              <a:rPr lang="zh-CN" altLang="en-US" b="1">
                <a:solidFill>
                  <a:srgbClr val="E10800"/>
                </a:solidFill>
              </a:rPr>
              <a:t>影响因素：散射？近场源？</a:t>
            </a:r>
          </a:p>
        </p:txBody>
      </p:sp>
    </p:spTree>
    <p:extLst>
      <p:ext uri="{BB962C8B-B14F-4D97-AF65-F5344CB8AC3E}">
        <p14:creationId xmlns:p14="http://schemas.microsoft.com/office/powerpoint/2010/main" val="3440378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a:extLst>
              <a:ext uri="{FF2B5EF4-FFF2-40B4-BE49-F238E27FC236}">
                <a16:creationId xmlns:a16="http://schemas.microsoft.com/office/drawing/2014/main" id="{9637DE3A-6881-4DEF-81CA-CC0C880F9161}"/>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TextBox 6">
            <a:extLst>
              <a:ext uri="{FF2B5EF4-FFF2-40B4-BE49-F238E27FC236}">
                <a16:creationId xmlns:a16="http://schemas.microsoft.com/office/drawing/2014/main" id="{071C7138-1396-453E-B059-2C913F32DA42}"/>
              </a:ext>
            </a:extLst>
          </p:cNvPr>
          <p:cNvSpPr txBox="1"/>
          <p:nvPr/>
        </p:nvSpPr>
        <p:spPr>
          <a:xfrm>
            <a:off x="3722" y="5741"/>
            <a:ext cx="73114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讨论与小结</a:t>
            </a:r>
            <a:endParaRPr lang="zh-CN" altLang="en-US" sz="3200" b="1" dirty="0">
              <a:solidFill>
                <a:schemeClr val="bg1"/>
              </a:solidFill>
              <a:cs typeface="Times New Roman" panose="02020603050405020304" pitchFamily="18" charset="0"/>
            </a:endParaRPr>
          </a:p>
        </p:txBody>
      </p:sp>
      <p:sp>
        <p:nvSpPr>
          <p:cNvPr id="22" name="文本框 21">
            <a:extLst>
              <a:ext uri="{FF2B5EF4-FFF2-40B4-BE49-F238E27FC236}">
                <a16:creationId xmlns:a16="http://schemas.microsoft.com/office/drawing/2014/main" id="{7CCDC2BE-FC9E-4626-9AEB-3AB7663B5A7E}"/>
              </a:ext>
            </a:extLst>
          </p:cNvPr>
          <p:cNvSpPr txBox="1"/>
          <p:nvPr/>
        </p:nvSpPr>
        <p:spPr>
          <a:xfrm>
            <a:off x="0" y="602218"/>
            <a:ext cx="4038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不同因素对振幅的贡献</a:t>
            </a:r>
          </a:p>
        </p:txBody>
      </p:sp>
      <p:pic>
        <p:nvPicPr>
          <p:cNvPr id="6" name="图片 5">
            <a:extLst>
              <a:ext uri="{FF2B5EF4-FFF2-40B4-BE49-F238E27FC236}">
                <a16:creationId xmlns:a16="http://schemas.microsoft.com/office/drawing/2014/main" id="{F3B75AFF-A726-46AD-877D-53874E0060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1" y="998936"/>
            <a:ext cx="4876800" cy="3542346"/>
          </a:xfrm>
          <a:prstGeom prst="rect">
            <a:avLst/>
          </a:prstGeom>
        </p:spPr>
      </p:pic>
      <p:sp>
        <p:nvSpPr>
          <p:cNvPr id="7" name="文本框 6">
            <a:extLst>
              <a:ext uri="{FF2B5EF4-FFF2-40B4-BE49-F238E27FC236}">
                <a16:creationId xmlns:a16="http://schemas.microsoft.com/office/drawing/2014/main" id="{9744AA67-B5E3-4FFE-8412-83B5317C4F2F}"/>
              </a:ext>
            </a:extLst>
          </p:cNvPr>
          <p:cNvSpPr txBox="1"/>
          <p:nvPr/>
        </p:nvSpPr>
        <p:spPr>
          <a:xfrm>
            <a:off x="5257800" y="1484030"/>
            <a:ext cx="3657600" cy="923330"/>
          </a:xfrm>
          <a:prstGeom prst="rect">
            <a:avLst/>
          </a:prstGeom>
          <a:noFill/>
          <a:ln w="28575">
            <a:solidFill>
              <a:srgbClr val="4672C4"/>
            </a:solidFill>
          </a:ln>
        </p:spPr>
        <p:txBody>
          <a:bodyPr wrap="square" rtlCol="0">
            <a:spAutoFit/>
          </a:bodyPr>
          <a:lstStyle/>
          <a:p>
            <a:r>
              <a:rPr lang="zh-CN" altLang="en-US"/>
              <a:t>对于</a:t>
            </a:r>
            <a:r>
              <a:rPr lang="zh-CN" altLang="en-US">
                <a:solidFill>
                  <a:srgbClr val="E10800"/>
                </a:solidFill>
              </a:rPr>
              <a:t>较短的台间距</a:t>
            </a:r>
            <a:r>
              <a:rPr lang="en-US" altLang="zh-CN"/>
              <a:t>(</a:t>
            </a:r>
            <a:r>
              <a:rPr lang="zh-CN" altLang="en-US"/>
              <a:t>平均约</a:t>
            </a:r>
            <a:r>
              <a:rPr lang="en-US" altLang="zh-CN"/>
              <a:t>350km)</a:t>
            </a:r>
            <a:r>
              <a:rPr lang="zh-CN" altLang="en-US"/>
              <a:t>，</a:t>
            </a:r>
            <a:r>
              <a:rPr lang="zh-CN" altLang="en-US">
                <a:solidFill>
                  <a:srgbClr val="E10800"/>
                </a:solidFill>
              </a:rPr>
              <a:t>中长周期</a:t>
            </a:r>
            <a:r>
              <a:rPr lang="en-US" altLang="zh-CN"/>
              <a:t>(8s</a:t>
            </a:r>
            <a:r>
              <a:rPr lang="zh-CN" altLang="en-US"/>
              <a:t>以上</a:t>
            </a:r>
            <a:r>
              <a:rPr lang="en-US" altLang="zh-CN"/>
              <a:t>)</a:t>
            </a:r>
            <a:r>
              <a:rPr lang="zh-CN" altLang="en-US"/>
              <a:t>，噪声强度项和台站响应项的贡献可能强于衰减。</a:t>
            </a:r>
          </a:p>
        </p:txBody>
      </p:sp>
      <p:sp>
        <p:nvSpPr>
          <p:cNvPr id="10" name="箭头: 下 9">
            <a:extLst>
              <a:ext uri="{FF2B5EF4-FFF2-40B4-BE49-F238E27FC236}">
                <a16:creationId xmlns:a16="http://schemas.microsoft.com/office/drawing/2014/main" id="{E65B5498-6248-4D7C-85FD-4B25842C739B}"/>
              </a:ext>
            </a:extLst>
          </p:cNvPr>
          <p:cNvSpPr/>
          <p:nvPr/>
        </p:nvSpPr>
        <p:spPr>
          <a:xfrm>
            <a:off x="6934200" y="2571716"/>
            <a:ext cx="304800" cy="48033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a:extLst>
              <a:ext uri="{FF2B5EF4-FFF2-40B4-BE49-F238E27FC236}">
                <a16:creationId xmlns:a16="http://schemas.microsoft.com/office/drawing/2014/main" id="{4C6DC2CB-3468-4321-A93B-404CC1959534}"/>
              </a:ext>
            </a:extLst>
          </p:cNvPr>
          <p:cNvSpPr txBox="1"/>
          <p:nvPr/>
        </p:nvSpPr>
        <p:spPr>
          <a:xfrm>
            <a:off x="5181600" y="3216403"/>
            <a:ext cx="3810000" cy="646331"/>
          </a:xfrm>
          <a:prstGeom prst="rect">
            <a:avLst/>
          </a:prstGeom>
          <a:noFill/>
        </p:spPr>
        <p:txBody>
          <a:bodyPr wrap="square" rtlCol="0">
            <a:spAutoFit/>
          </a:bodyPr>
          <a:lstStyle/>
          <a:p>
            <a:pPr algn="ctr"/>
            <a:r>
              <a:rPr lang="zh-CN" altLang="en-US" b="1">
                <a:solidFill>
                  <a:srgbClr val="E10800"/>
                </a:solidFill>
              </a:rPr>
              <a:t>对于区域面波衰减成像</a:t>
            </a:r>
            <a:endParaRPr lang="en-US" altLang="zh-CN" b="1">
              <a:solidFill>
                <a:srgbClr val="E10800"/>
              </a:solidFill>
            </a:endParaRPr>
          </a:p>
          <a:p>
            <a:pPr algn="ctr"/>
            <a:r>
              <a:rPr lang="zh-CN" altLang="en-US" b="1">
                <a:solidFill>
                  <a:srgbClr val="E10800"/>
                </a:solidFill>
              </a:rPr>
              <a:t>其它因素对振幅的影响有必要考虑</a:t>
            </a:r>
          </a:p>
        </p:txBody>
      </p:sp>
      <p:sp>
        <p:nvSpPr>
          <p:cNvPr id="12" name="文本框 11">
            <a:extLst>
              <a:ext uri="{FF2B5EF4-FFF2-40B4-BE49-F238E27FC236}">
                <a16:creationId xmlns:a16="http://schemas.microsoft.com/office/drawing/2014/main" id="{8411C41B-88E5-40DE-8E41-CAE0D936BE04}"/>
              </a:ext>
            </a:extLst>
          </p:cNvPr>
          <p:cNvSpPr txBox="1"/>
          <p:nvPr/>
        </p:nvSpPr>
        <p:spPr>
          <a:xfrm>
            <a:off x="1409700" y="4568668"/>
            <a:ext cx="6324600" cy="369332"/>
          </a:xfrm>
          <a:prstGeom prst="rect">
            <a:avLst/>
          </a:prstGeom>
          <a:noFill/>
        </p:spPr>
        <p:txBody>
          <a:bodyPr wrap="square" rtlCol="0">
            <a:spAutoFit/>
          </a:bodyPr>
          <a:lstStyle/>
          <a:p>
            <a:pPr algn="ctr"/>
            <a:r>
              <a:rPr lang="zh-CN" altLang="en-US" b="1">
                <a:solidFill>
                  <a:srgbClr val="E10800"/>
                </a:solidFill>
              </a:rPr>
              <a:t>如台站条件允许，取长射线可能对面波衰减成像更有利</a:t>
            </a:r>
          </a:p>
        </p:txBody>
      </p:sp>
      <p:sp>
        <p:nvSpPr>
          <p:cNvPr id="19" name="矩形 18">
            <a:extLst>
              <a:ext uri="{FF2B5EF4-FFF2-40B4-BE49-F238E27FC236}">
                <a16:creationId xmlns:a16="http://schemas.microsoft.com/office/drawing/2014/main" id="{00649CE6-E27E-4183-BD74-C0C6ED38353C}"/>
              </a:ext>
            </a:extLst>
          </p:cNvPr>
          <p:cNvSpPr/>
          <p:nvPr/>
        </p:nvSpPr>
        <p:spPr>
          <a:xfrm>
            <a:off x="5575831" y="3031704"/>
            <a:ext cx="415498" cy="369332"/>
          </a:xfrm>
          <a:prstGeom prst="rect">
            <a:avLst/>
          </a:prstGeom>
        </p:spPr>
        <p:txBody>
          <a:bodyPr wrap="none">
            <a:spAutoFit/>
          </a:bodyPr>
          <a:lstStyle/>
          <a:p>
            <a:r>
              <a:rPr lang="zh-CN" altLang="en-US" b="1">
                <a:solidFill>
                  <a:srgbClr val="E10800"/>
                </a:solidFill>
              </a:rPr>
              <a:t>①</a:t>
            </a:r>
          </a:p>
        </p:txBody>
      </p:sp>
      <p:sp>
        <p:nvSpPr>
          <p:cNvPr id="23" name="矩形 22">
            <a:extLst>
              <a:ext uri="{FF2B5EF4-FFF2-40B4-BE49-F238E27FC236}">
                <a16:creationId xmlns:a16="http://schemas.microsoft.com/office/drawing/2014/main" id="{BC248392-975C-4342-A5FC-38D45FC661F6}"/>
              </a:ext>
            </a:extLst>
          </p:cNvPr>
          <p:cNvSpPr/>
          <p:nvPr/>
        </p:nvSpPr>
        <p:spPr>
          <a:xfrm>
            <a:off x="1588562" y="4384002"/>
            <a:ext cx="415498" cy="369332"/>
          </a:xfrm>
          <a:prstGeom prst="rect">
            <a:avLst/>
          </a:prstGeom>
        </p:spPr>
        <p:txBody>
          <a:bodyPr wrap="none">
            <a:spAutoFit/>
          </a:bodyPr>
          <a:lstStyle/>
          <a:p>
            <a:r>
              <a:rPr lang="zh-CN" altLang="en-US" b="1">
                <a:solidFill>
                  <a:srgbClr val="E10800"/>
                </a:solidFill>
              </a:rPr>
              <a:t>②</a:t>
            </a:r>
          </a:p>
        </p:txBody>
      </p:sp>
      <p:sp>
        <p:nvSpPr>
          <p:cNvPr id="15" name="文本框 14">
            <a:extLst>
              <a:ext uri="{FF2B5EF4-FFF2-40B4-BE49-F238E27FC236}">
                <a16:creationId xmlns:a16="http://schemas.microsoft.com/office/drawing/2014/main" id="{FAE27B9C-EDA8-4678-ABC8-BA6BE4A2E438}"/>
              </a:ext>
            </a:extLst>
          </p:cNvPr>
          <p:cNvSpPr txBox="1"/>
          <p:nvPr/>
        </p:nvSpPr>
        <p:spPr>
          <a:xfrm>
            <a:off x="2514600" y="817661"/>
            <a:ext cx="2209800" cy="307777"/>
          </a:xfrm>
          <a:prstGeom prst="rect">
            <a:avLst/>
          </a:prstGeom>
          <a:noFill/>
        </p:spPr>
        <p:txBody>
          <a:bodyPr wrap="square" rtlCol="0">
            <a:spAutoFit/>
          </a:bodyPr>
          <a:lstStyle/>
          <a:p>
            <a:r>
              <a:rPr lang="zh-CN" altLang="en-US" sz="1400" b="1">
                <a:solidFill>
                  <a:srgbClr val="4672C4"/>
                </a:solidFill>
              </a:rPr>
              <a:t>（基于东北阵列数据统计）</a:t>
            </a:r>
          </a:p>
        </p:txBody>
      </p:sp>
      <p:sp>
        <p:nvSpPr>
          <p:cNvPr id="14" name="灯片编号占位符 3">
            <a:extLst>
              <a:ext uri="{FF2B5EF4-FFF2-40B4-BE49-F238E27FC236}">
                <a16:creationId xmlns:a16="http://schemas.microsoft.com/office/drawing/2014/main" id="{31D98C1B-C047-4408-B4D7-93471AE56E94}"/>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8406357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39</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总结与展望</a:t>
            </a:r>
            <a:endParaRPr lang="zh-CN" altLang="en-US" sz="3200" b="1" dirty="0">
              <a:solidFill>
                <a:schemeClr val="bg1"/>
              </a:solidFill>
              <a:cs typeface="Times New Roman" panose="02020603050405020304" pitchFamily="18" charset="0"/>
            </a:endParaRPr>
          </a:p>
        </p:txBody>
      </p:sp>
      <p:sp>
        <p:nvSpPr>
          <p:cNvPr id="22" name="文本框 21">
            <a:extLst>
              <a:ext uri="{FF2B5EF4-FFF2-40B4-BE49-F238E27FC236}">
                <a16:creationId xmlns:a16="http://schemas.microsoft.com/office/drawing/2014/main" id="{DDC53B4F-9EC9-4D9C-B78F-36806D84A13E}"/>
              </a:ext>
            </a:extLst>
          </p:cNvPr>
          <p:cNvSpPr txBox="1"/>
          <p:nvPr/>
        </p:nvSpPr>
        <p:spPr>
          <a:xfrm>
            <a:off x="108408" y="774538"/>
            <a:ext cx="1567991" cy="400110"/>
          </a:xfrm>
          <a:prstGeom prst="rect">
            <a:avLst/>
          </a:prstGeom>
          <a:solidFill>
            <a:srgbClr val="115740"/>
          </a:solidFill>
          <a:ln>
            <a:solidFill>
              <a:srgbClr val="115740"/>
            </a:solidFill>
          </a:ln>
          <a:effectLst>
            <a:outerShdw blurRad="50800" dist="38100" dir="2700000" algn="tl" rotWithShape="0">
              <a:prstClr val="black">
                <a:alpha val="40000"/>
              </a:prstClr>
            </a:outerShdw>
          </a:effectLst>
        </p:spPr>
        <p:txBody>
          <a:bodyPr wrap="square" rtlCol="0">
            <a:spAutoFit/>
          </a:bodyPr>
          <a:lstStyle/>
          <a:p>
            <a:pPr algn="ctr"/>
            <a:r>
              <a:rPr lang="zh-CN" altLang="en-US" sz="2000" b="1">
                <a:solidFill>
                  <a:schemeClr val="bg1"/>
                </a:solidFill>
                <a:latin typeface="Arial" panose="020B0604020202020204" pitchFamily="34" charset="0"/>
                <a:cs typeface="Arial" panose="020B0604020202020204" pitchFamily="34" charset="0"/>
              </a:rPr>
              <a:t>主要结论</a:t>
            </a:r>
            <a:endParaRPr lang="zh-CN" altLang="en-US" dirty="0">
              <a:solidFill>
                <a:schemeClr val="bg1"/>
              </a:solidFill>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C7FE3824-243D-4351-A0D4-A0882C1FD7EA}"/>
                  </a:ext>
                </a:extLst>
              </p:cNvPr>
              <p:cNvSpPr txBox="1"/>
              <p:nvPr/>
            </p:nvSpPr>
            <p:spPr>
              <a:xfrm>
                <a:off x="32657" y="1174648"/>
                <a:ext cx="8730343" cy="3785652"/>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000"/>
                  <a:t>通过使用</a:t>
                </a:r>
                <a:r>
                  <a:rPr lang="zh-CN" altLang="en-US" sz="2000" b="1">
                    <a:solidFill>
                      <a:srgbClr val="C00000"/>
                    </a:solidFill>
                  </a:rPr>
                  <a:t>保幅的数据预处理方法</a:t>
                </a:r>
                <a:r>
                  <a:rPr lang="zh-CN" altLang="en-US" sz="2000"/>
                  <a:t>（如：异步时域平坦化、到时对称性筛选指标），基于</a:t>
                </a:r>
                <a:r>
                  <a:rPr lang="en-US" altLang="zh-CN" sz="2000"/>
                  <a:t>2D</a:t>
                </a:r>
                <a:r>
                  <a:rPr lang="zh-CN" altLang="en-US" sz="2000"/>
                  <a:t>相速度敏感核对</a:t>
                </a:r>
                <a:r>
                  <a:rPr lang="zh-CN" altLang="en-US" sz="2000" b="1">
                    <a:solidFill>
                      <a:srgbClr val="C00000"/>
                    </a:solidFill>
                  </a:rPr>
                  <a:t>聚焦散焦项进行估计与改正</a:t>
                </a:r>
                <a:r>
                  <a:rPr lang="zh-CN" altLang="en-US" sz="2000"/>
                  <a:t>，最终通过</a:t>
                </a:r>
                <a:r>
                  <a:rPr lang="zh-CN" altLang="en-US" sz="2000" b="1">
                    <a:solidFill>
                      <a:srgbClr val="C00000"/>
                    </a:solidFill>
                  </a:rPr>
                  <a:t>逐次迭代的反演方法</a:t>
                </a:r>
                <a:r>
                  <a:rPr lang="zh-CN" altLang="en-US" sz="2000"/>
                  <a:t>，</a:t>
                </a:r>
                <a:r>
                  <a:rPr lang="zh-CN" altLang="en-US" sz="2000" b="1" u="sng">
                    <a:solidFill>
                      <a:srgbClr val="C00000"/>
                    </a:solidFill>
                  </a:rPr>
                  <a:t>可以从噪声场中恢复出较可靠的衰减信息</a:t>
                </a:r>
                <a:r>
                  <a:rPr lang="zh-CN" altLang="en-US" sz="2000"/>
                  <a:t>。</a:t>
                </a:r>
                <a:endParaRPr lang="en-US" altLang="zh-CN" sz="2000"/>
              </a:p>
              <a:p>
                <a:pPr marL="285750" indent="-285750">
                  <a:buFont typeface="Wingdings" panose="05000000000000000000" pitchFamily="2" charset="2"/>
                  <a:buChar char="Ø"/>
                </a:pPr>
                <a:endParaRPr lang="en-US" altLang="zh-CN" sz="2000"/>
              </a:p>
              <a:p>
                <a:pPr marL="285750" indent="-285750">
                  <a:buFont typeface="Wingdings" panose="05000000000000000000" pitchFamily="2" charset="2"/>
                  <a:buChar char="Ø"/>
                </a:pPr>
                <a:r>
                  <a:rPr lang="zh-CN" altLang="en-US" sz="2000"/>
                  <a:t>在许多地质构造体间，衰减属性的差异较速度更加显著；在</a:t>
                </a:r>
                <a:r>
                  <a:rPr lang="zh-CN" altLang="en-US" sz="2000" b="1">
                    <a:solidFill>
                      <a:srgbClr val="C00000"/>
                    </a:solidFill>
                  </a:rPr>
                  <a:t>中国东北</a:t>
                </a:r>
                <a:r>
                  <a:rPr lang="zh-CN" altLang="en-US" sz="2000"/>
                  <a:t>区域，衰减</a:t>
                </a:r>
                <a:r>
                  <a:rPr lang="zh-CN" altLang="en-US" sz="2000" b="1">
                    <a:solidFill>
                      <a:srgbClr val="C00000"/>
                    </a:solidFill>
                  </a:rPr>
                  <a:t>对于浅部的断层、盆地，深部的区域地幔流具有指示作用</a:t>
                </a:r>
                <a:r>
                  <a:rPr lang="zh-CN" altLang="en-US" sz="2000"/>
                  <a:t>；而在</a:t>
                </a:r>
                <a:r>
                  <a:rPr lang="zh-CN" altLang="en-US" sz="2000" b="1">
                    <a:solidFill>
                      <a:srgbClr val="C00000"/>
                    </a:solidFill>
                  </a:rPr>
                  <a:t>美国黄石公园</a:t>
                </a:r>
                <a:r>
                  <a:rPr lang="zh-CN" altLang="en-US" sz="2000"/>
                  <a:t>及周边区域，高衰减异常勾勒出了</a:t>
                </a:r>
                <a:r>
                  <a:rPr lang="zh-CN" altLang="en-US" sz="2000" b="1">
                    <a:solidFill>
                      <a:srgbClr val="C00000"/>
                    </a:solidFill>
                  </a:rPr>
                  <a:t>岩浆系统从近地表到中下地壳的展布</a:t>
                </a:r>
                <a:r>
                  <a:rPr lang="zh-CN" altLang="en-US" sz="2000"/>
                  <a:t>，并暗示着</a:t>
                </a:r>
                <a:r>
                  <a:rPr lang="zh-CN" altLang="en-US" sz="2000" b="1">
                    <a:solidFill>
                      <a:srgbClr val="C00000"/>
                    </a:solidFill>
                  </a:rPr>
                  <a:t>“热点”相对北美板块的运移方向</a:t>
                </a:r>
                <a:r>
                  <a:rPr lang="zh-CN" altLang="en-US" sz="2000"/>
                  <a:t>。</a:t>
                </a:r>
                <a:endParaRPr lang="en-US" altLang="zh-CN" sz="2000"/>
              </a:p>
              <a:p>
                <a:pPr marL="285750" indent="-285750">
                  <a:buFont typeface="Wingdings" panose="05000000000000000000" pitchFamily="2" charset="2"/>
                  <a:buChar char="Ø"/>
                </a:pPr>
                <a:endParaRPr lang="en-US" altLang="zh-CN" sz="2000"/>
              </a:p>
              <a:p>
                <a:pPr marL="285750" indent="-285750">
                  <a:buFont typeface="Wingdings" panose="05000000000000000000" pitchFamily="2" charset="2"/>
                  <a:buChar char="Ø"/>
                </a:pPr>
                <a:r>
                  <a:rPr lang="zh-CN" altLang="en-US" sz="2000"/>
                  <a:t>对于数百千米的研究区域，</a:t>
                </a:r>
                <a:r>
                  <a:rPr lang="zh-CN" altLang="zh-CN" sz="2000"/>
                  <a:t>各项因素对于振幅贡献的大小顺序为</a:t>
                </a:r>
                <a:r>
                  <a:rPr lang="zh-CN" altLang="zh-CN" sz="2000" b="1">
                    <a:solidFill>
                      <a:srgbClr val="C00000"/>
                    </a:solidFill>
                  </a:rPr>
                  <a:t>噪声强度项</a:t>
                </a:r>
                <a14:m>
                  <m:oMath xmlns:m="http://schemas.openxmlformats.org/officeDocument/2006/math">
                    <m:r>
                      <a:rPr lang="en-US" altLang="zh-CN" sz="2000" b="1" smtClean="0">
                        <a:solidFill>
                          <a:srgbClr val="C00000"/>
                        </a:solidFill>
                        <a:latin typeface="Cambria Math" panose="02040503050406030204" pitchFamily="18" charset="0"/>
                      </a:rPr>
                      <m:t>&gt;</m:t>
                    </m:r>
                  </m:oMath>
                </a14:m>
                <a:r>
                  <a:rPr lang="zh-CN" altLang="zh-CN" sz="2000" b="1">
                    <a:solidFill>
                      <a:srgbClr val="C00000"/>
                    </a:solidFill>
                  </a:rPr>
                  <a:t>衰减项</a:t>
                </a:r>
                <a14:m>
                  <m:oMath xmlns:m="http://schemas.openxmlformats.org/officeDocument/2006/math">
                    <m:r>
                      <a:rPr lang="en-US" altLang="zh-CN" sz="2000" b="1" i="1" smtClean="0">
                        <a:solidFill>
                          <a:srgbClr val="C00000"/>
                        </a:solidFill>
                        <a:latin typeface="Cambria Math" panose="02040503050406030204" pitchFamily="18" charset="0"/>
                        <a:ea typeface="Cambria Math" panose="02040503050406030204" pitchFamily="18" charset="0"/>
                      </a:rPr>
                      <m:t>≈</m:t>
                    </m:r>
                  </m:oMath>
                </a14:m>
                <a:r>
                  <a:rPr lang="zh-CN" altLang="zh-CN" sz="2000" b="1">
                    <a:solidFill>
                      <a:srgbClr val="C00000"/>
                    </a:solidFill>
                  </a:rPr>
                  <a:t>台站项</a:t>
                </a:r>
                <a14:m>
                  <m:oMath xmlns:m="http://schemas.openxmlformats.org/officeDocument/2006/math">
                    <m:r>
                      <a:rPr lang="en-US" altLang="zh-CN" sz="2000" b="1" smtClean="0">
                        <a:solidFill>
                          <a:srgbClr val="C00000"/>
                        </a:solidFill>
                        <a:latin typeface="Cambria Math" panose="02040503050406030204" pitchFamily="18" charset="0"/>
                      </a:rPr>
                      <m:t>&gt;</m:t>
                    </m:r>
                  </m:oMath>
                </a14:m>
                <a:r>
                  <a:rPr lang="zh-CN" altLang="zh-CN" sz="2000" b="1">
                    <a:solidFill>
                      <a:srgbClr val="C00000"/>
                    </a:solidFill>
                  </a:rPr>
                  <a:t>聚焦散焦项</a:t>
                </a:r>
                <a:r>
                  <a:rPr lang="zh-CN" altLang="en-US" sz="2000"/>
                  <a:t>；但在</a:t>
                </a:r>
                <a:r>
                  <a:rPr lang="zh-CN" altLang="en-US" sz="2000" b="1" u="sng">
                    <a:solidFill>
                      <a:srgbClr val="C00000"/>
                    </a:solidFill>
                  </a:rPr>
                  <a:t>进行衰减成像时，其它各项因素的影响仍是不容忽视的</a:t>
                </a:r>
                <a:r>
                  <a:rPr lang="zh-CN" altLang="en-US" sz="2000"/>
                  <a:t>。</a:t>
                </a:r>
              </a:p>
            </p:txBody>
          </p:sp>
        </mc:Choice>
        <mc:Fallback xmlns="">
          <p:sp>
            <p:nvSpPr>
              <p:cNvPr id="25" name="文本框 24">
                <a:extLst>
                  <a:ext uri="{FF2B5EF4-FFF2-40B4-BE49-F238E27FC236}">
                    <a16:creationId xmlns:a16="http://schemas.microsoft.com/office/drawing/2014/main" id="{C7FE3824-243D-4351-A0D4-A0882C1FD7EA}"/>
                  </a:ext>
                </a:extLst>
              </p:cNvPr>
              <p:cNvSpPr txBox="1">
                <a:spLocks noRot="1" noChangeAspect="1" noMove="1" noResize="1" noEditPoints="1" noAdjustHandles="1" noChangeArrowheads="1" noChangeShapeType="1" noTextEdit="1"/>
              </p:cNvSpPr>
              <p:nvPr/>
            </p:nvSpPr>
            <p:spPr>
              <a:xfrm>
                <a:off x="32657" y="1174648"/>
                <a:ext cx="8730343" cy="3785652"/>
              </a:xfrm>
              <a:prstGeom prst="rect">
                <a:avLst/>
              </a:prstGeom>
              <a:blipFill>
                <a:blip r:embed="rId3"/>
                <a:stretch>
                  <a:fillRect l="-628" t="-966" r="-2163" b="-144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7403301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40</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3577677"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总结与展望</a:t>
            </a:r>
            <a:endParaRPr lang="zh-CN" altLang="en-US" sz="3200" b="1" dirty="0">
              <a:solidFill>
                <a:schemeClr val="bg1"/>
              </a:solidFill>
              <a:cs typeface="Times New Roman" panose="02020603050405020304" pitchFamily="18" charset="0"/>
            </a:endParaRPr>
          </a:p>
        </p:txBody>
      </p:sp>
      <p:sp>
        <p:nvSpPr>
          <p:cNvPr id="22" name="文本框 21">
            <a:extLst>
              <a:ext uri="{FF2B5EF4-FFF2-40B4-BE49-F238E27FC236}">
                <a16:creationId xmlns:a16="http://schemas.microsoft.com/office/drawing/2014/main" id="{DDC53B4F-9EC9-4D9C-B78F-36806D84A13E}"/>
              </a:ext>
            </a:extLst>
          </p:cNvPr>
          <p:cNvSpPr txBox="1"/>
          <p:nvPr/>
        </p:nvSpPr>
        <p:spPr>
          <a:xfrm>
            <a:off x="108408" y="774538"/>
            <a:ext cx="1567991" cy="400110"/>
          </a:xfrm>
          <a:prstGeom prst="rect">
            <a:avLst/>
          </a:prstGeom>
          <a:solidFill>
            <a:srgbClr val="115740"/>
          </a:solidFill>
          <a:ln>
            <a:solidFill>
              <a:srgbClr val="115740"/>
            </a:solidFill>
          </a:ln>
          <a:effectLst>
            <a:outerShdw blurRad="50800" dist="38100" dir="2700000" algn="tl" rotWithShape="0">
              <a:prstClr val="black">
                <a:alpha val="40000"/>
              </a:prstClr>
            </a:outerShdw>
          </a:effectLst>
        </p:spPr>
        <p:txBody>
          <a:bodyPr wrap="square" rtlCol="0">
            <a:spAutoFit/>
          </a:bodyPr>
          <a:lstStyle/>
          <a:p>
            <a:pPr algn="ctr"/>
            <a:r>
              <a:rPr lang="zh-CN" altLang="en-US" sz="2000" b="1">
                <a:solidFill>
                  <a:schemeClr val="bg1"/>
                </a:solidFill>
                <a:latin typeface="Arial" panose="020B0604020202020204" pitchFamily="34" charset="0"/>
                <a:cs typeface="Arial" panose="020B0604020202020204" pitchFamily="34" charset="0"/>
              </a:rPr>
              <a:t>前景展望</a:t>
            </a:r>
            <a:endParaRPr lang="zh-CN" altLang="en-US" dirty="0">
              <a:solidFill>
                <a:schemeClr val="bg1"/>
              </a:solidFill>
              <a:latin typeface="Arial" panose="020B0604020202020204" pitchFamily="34" charset="0"/>
              <a:cs typeface="Arial" panose="020B0604020202020204" pitchFamily="34" charset="0"/>
            </a:endParaRPr>
          </a:p>
        </p:txBody>
      </p:sp>
      <p:sp>
        <p:nvSpPr>
          <p:cNvPr id="8" name="文本框 7">
            <a:extLst>
              <a:ext uri="{FF2B5EF4-FFF2-40B4-BE49-F238E27FC236}">
                <a16:creationId xmlns:a16="http://schemas.microsoft.com/office/drawing/2014/main" id="{447A0071-0F69-4BB5-859A-E7DAB9530BE2}"/>
              </a:ext>
            </a:extLst>
          </p:cNvPr>
          <p:cNvSpPr txBox="1"/>
          <p:nvPr/>
        </p:nvSpPr>
        <p:spPr>
          <a:xfrm>
            <a:off x="76200" y="1352550"/>
            <a:ext cx="8730343" cy="3170099"/>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000"/>
              <a:t>对振幅影响因素更全面的考虑：地形的影响、非弹性聚焦散焦、散射衰减和本征衰减的区分；</a:t>
            </a:r>
            <a:endParaRPr lang="en-US" altLang="zh-CN" sz="2000"/>
          </a:p>
          <a:p>
            <a:pPr marL="285750" indent="-285750">
              <a:buFont typeface="Wingdings" panose="05000000000000000000" pitchFamily="2" charset="2"/>
              <a:buChar char="Ø"/>
            </a:pPr>
            <a:endParaRPr lang="en-US" altLang="zh-CN" sz="2000"/>
          </a:p>
          <a:p>
            <a:pPr marL="285750" indent="-285750">
              <a:buFont typeface="Wingdings" panose="05000000000000000000" pitchFamily="2" charset="2"/>
              <a:buChar char="Ø"/>
            </a:pPr>
            <a:r>
              <a:rPr lang="zh-CN" altLang="en-US" sz="2000"/>
              <a:t>提升经验格林函数的精度、降低其收敛时间：区分噪声场中的随机成分与非随机成分、更优的叠加方法、更优的数据预处理；</a:t>
            </a:r>
            <a:endParaRPr lang="en-US" altLang="zh-CN" sz="2000"/>
          </a:p>
          <a:p>
            <a:pPr marL="285750" indent="-285750">
              <a:buFont typeface="Wingdings" panose="05000000000000000000" pitchFamily="2" charset="2"/>
              <a:buChar char="Ø"/>
            </a:pPr>
            <a:endParaRPr lang="en-US" altLang="zh-CN" sz="2000"/>
          </a:p>
          <a:p>
            <a:pPr marL="285750" indent="-285750">
              <a:buFont typeface="Wingdings" panose="05000000000000000000" pitchFamily="2" charset="2"/>
              <a:buChar char="Ø"/>
            </a:pPr>
            <a:r>
              <a:rPr lang="zh-CN" altLang="en-US" sz="2000"/>
              <a:t>面波衰减的一步反演法：减小反演的中间误差，从面波振幅直接到</a:t>
            </a:r>
            <a:r>
              <a:rPr lang="en-US" altLang="zh-CN" sz="2000"/>
              <a:t>S</a:t>
            </a:r>
            <a:r>
              <a:rPr lang="zh-CN" altLang="en-US" sz="2000"/>
              <a:t>波衰减；</a:t>
            </a:r>
            <a:endParaRPr lang="en-US" altLang="zh-CN" sz="2000"/>
          </a:p>
          <a:p>
            <a:pPr marL="285750" indent="-285750">
              <a:buFont typeface="Wingdings" panose="05000000000000000000" pitchFamily="2" charset="2"/>
              <a:buChar char="Ø"/>
            </a:pPr>
            <a:endParaRPr lang="en-US" altLang="zh-CN" sz="2000"/>
          </a:p>
          <a:p>
            <a:pPr marL="285750" indent="-285750">
              <a:buFont typeface="Wingdings" panose="05000000000000000000" pitchFamily="2" charset="2"/>
              <a:buChar char="Ø"/>
            </a:pPr>
            <a:r>
              <a:rPr lang="zh-CN" altLang="en-US" sz="2000"/>
              <a:t>模拟测试：探究非均匀噪声源分布对振幅影响，有益于测试各种改进方法的效益。</a:t>
            </a:r>
            <a:endParaRPr lang="en-US" altLang="zh-CN" sz="2000"/>
          </a:p>
        </p:txBody>
      </p:sp>
    </p:spTree>
    <p:extLst>
      <p:ext uri="{BB962C8B-B14F-4D97-AF65-F5344CB8AC3E}">
        <p14:creationId xmlns:p14="http://schemas.microsoft.com/office/powerpoint/2010/main" val="1510932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04736" y="96991"/>
            <a:ext cx="1576072" cy="507831"/>
          </a:xfrm>
          <a:prstGeom prst="rect">
            <a:avLst/>
          </a:prstGeom>
        </p:spPr>
        <p:txBody>
          <a:bodyPr wrap="none">
            <a:spAutoFit/>
          </a:bodyPr>
          <a:lstStyle/>
          <a:p>
            <a:pPr>
              <a:spcAft>
                <a:spcPts val="1350"/>
              </a:spcAft>
            </a:pPr>
            <a:r>
              <a:rPr lang="zh-CN" altLang="en-US" sz="2700" b="1">
                <a:solidFill>
                  <a:srgbClr val="115740"/>
                </a:solidFill>
                <a:latin typeface="Arial" panose="020B0604020202020204" pitchFamily="34" charset="0"/>
                <a:ea typeface="黑体" panose="02010609060101010101" pitchFamily="49" charset="-122"/>
                <a:cs typeface="Arial" panose="020B0604020202020204" pitchFamily="34" charset="0"/>
              </a:rPr>
              <a:t>参考文献</a:t>
            </a:r>
            <a:endParaRPr lang="en-US" altLang="zh-CN" sz="2700" b="1" dirty="0">
              <a:solidFill>
                <a:srgbClr val="115740"/>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226244"/>
            <a:ext cx="162612" cy="226243"/>
          </a:xfrm>
          <a:prstGeom prst="rect">
            <a:avLst/>
          </a:prstGeom>
          <a:solidFill>
            <a:srgbClr val="115740"/>
          </a:solidFill>
          <a:ln>
            <a:solidFill>
              <a:srgbClr val="11574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1350">
              <a:solidFill>
                <a:srgbClr val="115740"/>
              </a:solidFill>
            </a:endParaRPr>
          </a:p>
        </p:txBody>
      </p:sp>
      <p:sp>
        <p:nvSpPr>
          <p:cNvPr id="3" name="文本框 2">
            <a:extLst>
              <a:ext uri="{FF2B5EF4-FFF2-40B4-BE49-F238E27FC236}">
                <a16:creationId xmlns:a16="http://schemas.microsoft.com/office/drawing/2014/main" id="{089CB732-C014-46EB-A8E8-9C36DCA49B2B}"/>
              </a:ext>
            </a:extLst>
          </p:cNvPr>
          <p:cNvSpPr txBox="1"/>
          <p:nvPr/>
        </p:nvSpPr>
        <p:spPr>
          <a:xfrm>
            <a:off x="81306" y="997828"/>
            <a:ext cx="8805856" cy="1246495"/>
          </a:xfrm>
          <a:prstGeom prst="rect">
            <a:avLst/>
          </a:prstGeom>
          <a:noFill/>
        </p:spPr>
        <p:txBody>
          <a:bodyPr wrap="square" rtlCol="0">
            <a:spAutoFit/>
          </a:bodyPr>
          <a:lstStyle/>
          <a:p>
            <a:pPr marL="214313" indent="-214313" algn="just">
              <a:spcAft>
                <a:spcPts val="900"/>
              </a:spcAft>
              <a:buFont typeface="Arial" panose="020B0604020202020204" pitchFamily="34" charset="0"/>
              <a:buChar char="•"/>
            </a:pPr>
            <a:r>
              <a:rPr lang="en-US" altLang="zh-CN" sz="1200"/>
              <a:t>Weaver, R. L., Hadziioannou, C., Larose, E., &amp; Campillo, M. (2011). On the precision of noise correlation interferometry: Precision of noise correlation interferometry. </a:t>
            </a:r>
            <a:r>
              <a:rPr lang="en-US" altLang="zh-CN" sz="1200" i="1"/>
              <a:t>Geophysical Journal International</a:t>
            </a:r>
            <a:r>
              <a:rPr lang="en-US" altLang="zh-CN" sz="1200"/>
              <a:t>, </a:t>
            </a:r>
            <a:r>
              <a:rPr lang="en-US" altLang="zh-CN" sz="1200" i="1"/>
              <a:t>185</a:t>
            </a:r>
            <a:r>
              <a:rPr lang="en-US" altLang="zh-CN" sz="1200"/>
              <a:t>(3), 1384–1392. </a:t>
            </a:r>
          </a:p>
          <a:p>
            <a:pPr marL="214313" indent="-214313" algn="just">
              <a:spcAft>
                <a:spcPts val="900"/>
              </a:spcAft>
              <a:buFont typeface="Arial" panose="020B0604020202020204" pitchFamily="34" charset="0"/>
              <a:buChar char="•"/>
            </a:pPr>
            <a:r>
              <a:rPr lang="en-US" altLang="zh-CN" sz="1200"/>
              <a:t>Weaver, R. L. (2013). On the retrieval of attenuation and site amplifications from ambient noise on linear arrays: further numerical simulations. </a:t>
            </a:r>
            <a:r>
              <a:rPr lang="en-US" altLang="zh-CN" sz="1200" i="1"/>
              <a:t>Geophysical Journal International</a:t>
            </a:r>
            <a:r>
              <a:rPr lang="en-US" altLang="zh-CN" sz="1200"/>
              <a:t>, </a:t>
            </a:r>
            <a:r>
              <a:rPr lang="en-US" altLang="zh-CN" sz="1200" i="1"/>
              <a:t>193</a:t>
            </a:r>
            <a:r>
              <a:rPr lang="en-US" altLang="zh-CN" sz="1200"/>
              <a:t>(3), 1644–1657. </a:t>
            </a:r>
          </a:p>
          <a:p>
            <a:pPr marL="214313" indent="-214313" algn="just">
              <a:spcAft>
                <a:spcPts val="900"/>
              </a:spcAft>
              <a:buFont typeface="Arial" panose="020B0604020202020204" pitchFamily="34" charset="0"/>
              <a:buChar char="•"/>
            </a:pPr>
            <a:r>
              <a:rPr lang="en-US" altLang="zh-CN" sz="1200"/>
              <a:t>Zhou, L. (2016). </a:t>
            </a:r>
            <a:r>
              <a:rPr lang="en-US" altLang="zh-CN" sz="1200" i="1"/>
              <a:t>Attenuation Tomography of the Earth Media (in Chinese)</a:t>
            </a:r>
            <a:r>
              <a:rPr lang="en-US" altLang="zh-CN" sz="1200"/>
              <a:t> (PhD). IGCEA.</a:t>
            </a:r>
          </a:p>
        </p:txBody>
      </p:sp>
      <p:sp>
        <p:nvSpPr>
          <p:cNvPr id="11" name="文本框 10">
            <a:extLst>
              <a:ext uri="{FF2B5EF4-FFF2-40B4-BE49-F238E27FC236}">
                <a16:creationId xmlns:a16="http://schemas.microsoft.com/office/drawing/2014/main" id="{1C2DDB23-63F7-40EA-B376-F10C76DDD5A3}"/>
              </a:ext>
            </a:extLst>
          </p:cNvPr>
          <p:cNvSpPr txBox="1"/>
          <p:nvPr/>
        </p:nvSpPr>
        <p:spPr>
          <a:xfrm>
            <a:off x="69060" y="554524"/>
            <a:ext cx="2826539" cy="369332"/>
          </a:xfrm>
          <a:prstGeom prst="rect">
            <a:avLst/>
          </a:prstGeom>
          <a:solidFill>
            <a:srgbClr val="115740"/>
          </a:solidFill>
          <a:ln>
            <a:solidFill>
              <a:srgbClr val="115740"/>
            </a:solidFill>
          </a:ln>
          <a:effectLst>
            <a:outerShdw blurRad="50800" dist="38100" dir="2700000" algn="tl" rotWithShape="0">
              <a:prstClr val="black">
                <a:alpha val="40000"/>
              </a:prstClr>
            </a:outerShdw>
          </a:effectLst>
        </p:spPr>
        <p:txBody>
          <a:bodyPr wrap="square" rtlCol="0">
            <a:spAutoFit/>
          </a:bodyPr>
          <a:lstStyle/>
          <a:p>
            <a:pPr algn="ctr"/>
            <a:r>
              <a:rPr lang="zh-CN" altLang="en-US" b="1">
                <a:solidFill>
                  <a:schemeClr val="bg1"/>
                </a:solidFill>
                <a:latin typeface="Arial" panose="020B0604020202020204" pitchFamily="34" charset="0"/>
                <a:cs typeface="Arial" panose="020B0604020202020204" pitchFamily="34" charset="0"/>
              </a:rPr>
              <a:t>理论基础与模拟测试</a:t>
            </a:r>
            <a:endParaRPr lang="zh-CN" altLang="en-US" sz="1400" dirty="0">
              <a:solidFill>
                <a:schemeClr val="bg1"/>
              </a:solidFill>
              <a:latin typeface="Arial" panose="020B0604020202020204" pitchFamily="34" charset="0"/>
              <a:cs typeface="Arial" panose="020B0604020202020204" pitchFamily="34" charset="0"/>
            </a:endParaRPr>
          </a:p>
        </p:txBody>
      </p:sp>
      <p:sp>
        <p:nvSpPr>
          <p:cNvPr id="12" name="文本框 11">
            <a:extLst>
              <a:ext uri="{FF2B5EF4-FFF2-40B4-BE49-F238E27FC236}">
                <a16:creationId xmlns:a16="http://schemas.microsoft.com/office/drawing/2014/main" id="{676639E9-6E89-4DF4-B891-2C5809F11538}"/>
              </a:ext>
            </a:extLst>
          </p:cNvPr>
          <p:cNvSpPr txBox="1"/>
          <p:nvPr/>
        </p:nvSpPr>
        <p:spPr>
          <a:xfrm>
            <a:off x="81307" y="2244914"/>
            <a:ext cx="1290293" cy="369332"/>
          </a:xfrm>
          <a:prstGeom prst="rect">
            <a:avLst/>
          </a:prstGeom>
          <a:solidFill>
            <a:srgbClr val="115740"/>
          </a:solidFill>
          <a:ln>
            <a:solidFill>
              <a:srgbClr val="115740"/>
            </a:solidFill>
          </a:ln>
          <a:effectLst>
            <a:outerShdw blurRad="50800" dist="38100" dir="2700000" algn="tl" rotWithShape="0">
              <a:prstClr val="black">
                <a:alpha val="40000"/>
              </a:prstClr>
            </a:outerShdw>
          </a:effectLst>
        </p:spPr>
        <p:txBody>
          <a:bodyPr wrap="square" rtlCol="0">
            <a:spAutoFit/>
          </a:bodyPr>
          <a:lstStyle/>
          <a:p>
            <a:pPr algn="ctr"/>
            <a:r>
              <a:rPr lang="zh-CN" altLang="en-US" b="1">
                <a:solidFill>
                  <a:schemeClr val="bg1"/>
                </a:solidFill>
                <a:latin typeface="Arial" panose="020B0604020202020204" pitchFamily="34" charset="0"/>
                <a:cs typeface="Arial" panose="020B0604020202020204" pitchFamily="34" charset="0"/>
              </a:rPr>
              <a:t>方法</a:t>
            </a:r>
            <a:endParaRPr lang="zh-CN" altLang="en-US" sz="1400" dirty="0">
              <a:solidFill>
                <a:schemeClr val="bg1"/>
              </a:solidFill>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id="{7F16DDBB-8E21-4E6B-B6B3-E6B512D3FC4A}"/>
              </a:ext>
            </a:extLst>
          </p:cNvPr>
          <p:cNvSpPr txBox="1"/>
          <p:nvPr/>
        </p:nvSpPr>
        <p:spPr>
          <a:xfrm>
            <a:off x="69060" y="2661004"/>
            <a:ext cx="8805856" cy="2400657"/>
          </a:xfrm>
          <a:prstGeom prst="rect">
            <a:avLst/>
          </a:prstGeom>
          <a:noFill/>
        </p:spPr>
        <p:txBody>
          <a:bodyPr wrap="square" rtlCol="0">
            <a:spAutoFit/>
          </a:bodyPr>
          <a:lstStyle/>
          <a:p>
            <a:pPr marL="214313" indent="-214313" algn="just">
              <a:spcAft>
                <a:spcPts val="900"/>
              </a:spcAft>
              <a:buFont typeface="Arial" panose="020B0604020202020204" pitchFamily="34" charset="0"/>
              <a:buChar char="•"/>
            </a:pPr>
            <a:r>
              <a:rPr lang="en-US" altLang="zh-CN" sz="1200" dirty="0"/>
              <a:t>Zhou, Y., Dahlen, F. A., &amp; </a:t>
            </a:r>
            <a:r>
              <a:rPr lang="en-US" altLang="zh-CN" sz="1200" dirty="0" err="1"/>
              <a:t>Nolet</a:t>
            </a:r>
            <a:r>
              <a:rPr lang="en-US" altLang="zh-CN" sz="1200" dirty="0"/>
              <a:t>, G. (2004). Three-dimensional sensitivity kernels for surface wave observables. </a:t>
            </a:r>
            <a:r>
              <a:rPr lang="en-US" altLang="zh-CN" sz="1200" i="1" dirty="0"/>
              <a:t>Geophysical Journal International</a:t>
            </a:r>
            <a:r>
              <a:rPr lang="en-US" altLang="zh-CN" sz="1200" dirty="0"/>
              <a:t>, </a:t>
            </a:r>
            <a:r>
              <a:rPr lang="en-US" altLang="zh-CN" sz="1200" i="1" dirty="0"/>
              <a:t>158</a:t>
            </a:r>
            <a:r>
              <a:rPr lang="en-US" altLang="zh-CN" sz="1200" dirty="0"/>
              <a:t>(1), 142–168. </a:t>
            </a:r>
          </a:p>
          <a:p>
            <a:pPr marL="214313" indent="-214313" algn="just">
              <a:spcAft>
                <a:spcPts val="900"/>
              </a:spcAft>
              <a:buFont typeface="Arial" panose="020B0604020202020204" pitchFamily="34" charset="0"/>
              <a:buChar char="•"/>
            </a:pPr>
            <a:r>
              <a:rPr lang="en-US" altLang="zh-CN" sz="1200" dirty="0"/>
              <a:t>Zhao, L.-F., </a:t>
            </a:r>
            <a:r>
              <a:rPr lang="en-US" altLang="zh-CN" sz="1200" dirty="0" err="1"/>
              <a:t>Xie</a:t>
            </a:r>
            <a:r>
              <a:rPr lang="en-US" altLang="zh-CN" sz="1200" dirty="0"/>
              <a:t>, X.-B., Wang, W.-M., Zhang, J.-H., &amp; Yao, Z.-X. (2010). Seismic </a:t>
            </a:r>
            <a:r>
              <a:rPr lang="en-US" altLang="zh-CN" sz="1200" i="1" dirty="0"/>
              <a:t>Lg</a:t>
            </a:r>
            <a:r>
              <a:rPr lang="en-US" altLang="zh-CN" sz="1200" dirty="0"/>
              <a:t> -wave </a:t>
            </a:r>
            <a:r>
              <a:rPr lang="en-US" altLang="zh-CN" sz="1200" i="1" dirty="0"/>
              <a:t>Q</a:t>
            </a:r>
            <a:r>
              <a:rPr lang="en-US" altLang="zh-CN" sz="1200" dirty="0"/>
              <a:t> tomography in and around Northeast China. </a:t>
            </a:r>
            <a:r>
              <a:rPr lang="en-US" altLang="zh-CN" sz="1200" i="1" dirty="0"/>
              <a:t>Journal of Geophysical Research</a:t>
            </a:r>
            <a:r>
              <a:rPr lang="en-US" altLang="zh-CN" sz="1200" dirty="0"/>
              <a:t>, </a:t>
            </a:r>
            <a:r>
              <a:rPr lang="en-US" altLang="zh-CN" sz="1200" i="1" dirty="0"/>
              <a:t>115</a:t>
            </a:r>
            <a:r>
              <a:rPr lang="en-US" altLang="zh-CN" sz="1200" dirty="0"/>
              <a:t>(B8), B08307. </a:t>
            </a:r>
          </a:p>
          <a:p>
            <a:pPr marL="214313" indent="-214313" algn="just">
              <a:spcAft>
                <a:spcPts val="900"/>
              </a:spcAft>
              <a:buFont typeface="Arial" panose="020B0604020202020204" pitchFamily="34" charset="0"/>
              <a:buChar char="•"/>
            </a:pPr>
            <a:r>
              <a:rPr lang="en-US" altLang="zh-CN" sz="1200" dirty="0"/>
              <a:t>Bao, X., Dalton, C. A., &amp; </a:t>
            </a:r>
            <a:r>
              <a:rPr lang="en-US" altLang="zh-CN" sz="1200" dirty="0" err="1"/>
              <a:t>Ritsema</a:t>
            </a:r>
            <a:r>
              <a:rPr lang="en-US" altLang="zh-CN" sz="1200" dirty="0"/>
              <a:t>, J. (2016). Effects of elastic focusing on global models of Rayleigh wave attenuation. </a:t>
            </a:r>
            <a:r>
              <a:rPr lang="en-US" altLang="zh-CN" sz="1200" i="1" dirty="0"/>
              <a:t>Geophysical Journal International</a:t>
            </a:r>
            <a:r>
              <a:rPr lang="en-US" altLang="zh-CN" sz="1200" dirty="0"/>
              <a:t>, </a:t>
            </a:r>
            <a:r>
              <a:rPr lang="en-US" altLang="zh-CN" sz="1200" i="1" dirty="0"/>
              <a:t>207</a:t>
            </a:r>
            <a:r>
              <a:rPr lang="en-US" altLang="zh-CN" sz="1200" dirty="0"/>
              <a:t>(2), 1062–1079. </a:t>
            </a:r>
          </a:p>
          <a:p>
            <a:pPr marL="214313" indent="-214313" algn="just">
              <a:spcAft>
                <a:spcPts val="900"/>
              </a:spcAft>
              <a:buFont typeface="Arial" panose="020B0604020202020204" pitchFamily="34" charset="0"/>
              <a:buChar char="•"/>
            </a:pPr>
            <a:r>
              <a:rPr lang="en-US" altLang="zh-CN" sz="1200" dirty="0"/>
              <a:t>Zhou, L., Song, X., &amp; Weaver, R. L. (2020). Retrieval of amplitude and attenuation from ambient seismic noise: synthetic data and practical considerations. </a:t>
            </a:r>
            <a:r>
              <a:rPr lang="en-US" altLang="zh-CN" sz="1200" i="1" dirty="0"/>
              <a:t>Geophysical Journal International</a:t>
            </a:r>
            <a:r>
              <a:rPr lang="en-US" altLang="zh-CN" sz="1200" dirty="0"/>
              <a:t>, </a:t>
            </a:r>
            <a:r>
              <a:rPr lang="en-US" altLang="zh-CN" sz="1200" i="1" dirty="0"/>
              <a:t>222</a:t>
            </a:r>
            <a:r>
              <a:rPr lang="en-US" altLang="zh-CN" sz="1200" dirty="0"/>
              <a:t>(1), 544–559. </a:t>
            </a:r>
          </a:p>
          <a:p>
            <a:pPr marL="214313" indent="-214313" algn="just">
              <a:spcAft>
                <a:spcPts val="900"/>
              </a:spcAft>
              <a:buFont typeface="Arial" panose="020B0604020202020204" pitchFamily="34" charset="0"/>
              <a:buChar char="•"/>
            </a:pPr>
            <a:r>
              <a:rPr lang="en-US" altLang="zh-CN" sz="1200" dirty="0" err="1"/>
              <a:t>Fichtner</a:t>
            </a:r>
            <a:r>
              <a:rPr lang="en-US" altLang="zh-CN" sz="1200" dirty="0"/>
              <a:t>, A., Bowden, D., &amp; </a:t>
            </a:r>
            <a:r>
              <a:rPr lang="en-US" altLang="zh-CN" sz="1200" dirty="0" err="1"/>
              <a:t>Ermert</a:t>
            </a:r>
            <a:r>
              <a:rPr lang="en-US" altLang="zh-CN" sz="1200" dirty="0"/>
              <a:t>, L. (2020). Optimal processing for seismic noise correlations. </a:t>
            </a:r>
            <a:r>
              <a:rPr lang="en-US" altLang="zh-CN" sz="1200" i="1" dirty="0"/>
              <a:t>Geophysical Journal International</a:t>
            </a:r>
            <a:r>
              <a:rPr lang="en-US" altLang="zh-CN" sz="1200" dirty="0"/>
              <a:t>, </a:t>
            </a:r>
            <a:r>
              <a:rPr lang="en-US" altLang="zh-CN" sz="1200" i="1" dirty="0"/>
              <a:t>223</a:t>
            </a:r>
            <a:r>
              <a:rPr lang="en-US" altLang="zh-CN" sz="1200" dirty="0"/>
              <a:t>(3), 1548–1564.</a:t>
            </a:r>
          </a:p>
        </p:txBody>
      </p:sp>
      <p:sp>
        <p:nvSpPr>
          <p:cNvPr id="9" name="灯片编号占位符 3">
            <a:extLst>
              <a:ext uri="{FF2B5EF4-FFF2-40B4-BE49-F238E27FC236}">
                <a16:creationId xmlns:a16="http://schemas.microsoft.com/office/drawing/2014/main" id="{BFFD1143-8125-4A64-A56E-BB276F94A899}"/>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41</a:t>
            </a:fld>
            <a:endParaRPr lang="en-US"/>
          </a:p>
        </p:txBody>
      </p:sp>
    </p:spTree>
    <p:extLst>
      <p:ext uri="{BB962C8B-B14F-4D97-AF65-F5344CB8AC3E}">
        <p14:creationId xmlns:p14="http://schemas.microsoft.com/office/powerpoint/2010/main" val="295786848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04736" y="96991"/>
            <a:ext cx="1576072" cy="507831"/>
          </a:xfrm>
          <a:prstGeom prst="rect">
            <a:avLst/>
          </a:prstGeom>
        </p:spPr>
        <p:txBody>
          <a:bodyPr wrap="none">
            <a:spAutoFit/>
          </a:bodyPr>
          <a:lstStyle/>
          <a:p>
            <a:pPr>
              <a:spcAft>
                <a:spcPts val="1350"/>
              </a:spcAft>
            </a:pPr>
            <a:r>
              <a:rPr lang="zh-CN" altLang="en-US" sz="2700" b="1">
                <a:solidFill>
                  <a:srgbClr val="115740"/>
                </a:solidFill>
                <a:latin typeface="Arial" panose="020B0604020202020204" pitchFamily="34" charset="0"/>
                <a:ea typeface="黑体" panose="02010609060101010101" pitchFamily="49" charset="-122"/>
                <a:cs typeface="Arial" panose="020B0604020202020204" pitchFamily="34" charset="0"/>
              </a:rPr>
              <a:t>参考文献</a:t>
            </a:r>
            <a:endParaRPr lang="en-US" altLang="zh-CN" sz="2700" b="1" dirty="0">
              <a:solidFill>
                <a:srgbClr val="115740"/>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226244"/>
            <a:ext cx="162612" cy="226243"/>
          </a:xfrm>
          <a:prstGeom prst="rect">
            <a:avLst/>
          </a:prstGeom>
          <a:solidFill>
            <a:srgbClr val="115740"/>
          </a:solidFill>
          <a:ln>
            <a:solidFill>
              <a:srgbClr val="11574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1350">
              <a:solidFill>
                <a:srgbClr val="115740"/>
              </a:solidFill>
            </a:endParaRPr>
          </a:p>
        </p:txBody>
      </p:sp>
      <p:sp>
        <p:nvSpPr>
          <p:cNvPr id="3" name="文本框 2">
            <a:extLst>
              <a:ext uri="{FF2B5EF4-FFF2-40B4-BE49-F238E27FC236}">
                <a16:creationId xmlns:a16="http://schemas.microsoft.com/office/drawing/2014/main" id="{089CB732-C014-46EB-A8E8-9C36DCA49B2B}"/>
              </a:ext>
            </a:extLst>
          </p:cNvPr>
          <p:cNvSpPr txBox="1"/>
          <p:nvPr/>
        </p:nvSpPr>
        <p:spPr>
          <a:xfrm>
            <a:off x="81306" y="928640"/>
            <a:ext cx="8805856" cy="2516073"/>
          </a:xfrm>
          <a:prstGeom prst="rect">
            <a:avLst/>
          </a:prstGeom>
          <a:noFill/>
        </p:spPr>
        <p:txBody>
          <a:bodyPr wrap="square" rtlCol="0">
            <a:spAutoFit/>
          </a:bodyPr>
          <a:lstStyle/>
          <a:p>
            <a:pPr marL="171450" indent="-171450">
              <a:buFont typeface="Arial" panose="020B0604020202020204" pitchFamily="34" charset="0"/>
              <a:buChar char="•"/>
            </a:pPr>
            <a:r>
              <a:rPr lang="en-US" altLang="zh-CN" sz="1050"/>
              <a:t>Bao, X., Dalton, C. A., Jin, G., Gaherty, J. B., &amp; Shen, Y. (2016). Imaging Rayleigh wave attenuation with USArray. </a:t>
            </a:r>
            <a:r>
              <a:rPr lang="en-US" altLang="zh-CN" sz="1050" i="1"/>
              <a:t>Geophysical Journal International</a:t>
            </a:r>
            <a:r>
              <a:rPr lang="en-US" altLang="zh-CN" sz="1050"/>
              <a:t>, </a:t>
            </a:r>
            <a:r>
              <a:rPr lang="en-US" altLang="zh-CN" sz="1050" i="1"/>
              <a:t>206</a:t>
            </a:r>
            <a:r>
              <a:rPr lang="en-US" altLang="zh-CN" sz="1050"/>
              <a:t>(1), 241–259. </a:t>
            </a:r>
          </a:p>
          <a:p>
            <a:pPr marL="171450" indent="-171450">
              <a:buFont typeface="Arial" panose="020B0604020202020204" pitchFamily="34" charset="0"/>
              <a:buChar char="•"/>
            </a:pPr>
            <a:endParaRPr lang="en-US" altLang="zh-CN" sz="1050"/>
          </a:p>
          <a:p>
            <a:pPr marL="171450" indent="-171450">
              <a:buFont typeface="Arial" panose="020B0604020202020204" pitchFamily="34" charset="0"/>
              <a:buChar char="•"/>
            </a:pPr>
            <a:r>
              <a:rPr lang="en-US" altLang="zh-CN" sz="1050"/>
              <a:t>Debayle, E., Bodin, T., Durand, S., &amp; Ricard, Y. (2020). Seismic evidence for partial melt below tectonic plates. </a:t>
            </a:r>
            <a:r>
              <a:rPr lang="en-US" altLang="zh-CN" sz="1050" i="1"/>
              <a:t>Nature</a:t>
            </a:r>
            <a:r>
              <a:rPr lang="en-US" altLang="zh-CN" sz="1050"/>
              <a:t>, </a:t>
            </a:r>
            <a:r>
              <a:rPr lang="en-US" altLang="zh-CN" sz="1050" i="1"/>
              <a:t>586</a:t>
            </a:r>
            <a:r>
              <a:rPr lang="en-US" altLang="zh-CN" sz="1050"/>
              <a:t>(7830), 555–559. </a:t>
            </a:r>
          </a:p>
          <a:p>
            <a:pPr marL="171450" indent="-171450">
              <a:buFont typeface="Arial" panose="020B0604020202020204" pitchFamily="34" charset="0"/>
              <a:buChar char="•"/>
            </a:pPr>
            <a:endParaRPr lang="en-US" altLang="zh-CN" sz="1050"/>
          </a:p>
          <a:p>
            <a:pPr marL="171450" indent="-171450">
              <a:buFont typeface="Arial" panose="020B0604020202020204" pitchFamily="34" charset="0"/>
              <a:buChar char="•"/>
            </a:pPr>
            <a:r>
              <a:rPr lang="en-US" altLang="zh-CN" sz="1050"/>
              <a:t>Deng, Y., Byrnes, J. S., &amp; Bezada, M. (2021). New Insights Into the Heterogeneity of the Lithosphere‐Asthenosphere System Beneath South China From Teleseismic Body‐Wave Attenuation. </a:t>
            </a:r>
            <a:r>
              <a:rPr lang="en-US" altLang="zh-CN" sz="1050" i="1"/>
              <a:t>Geophysical Research Letters</a:t>
            </a:r>
            <a:r>
              <a:rPr lang="en-US" altLang="zh-CN" sz="1050"/>
              <a:t>, </a:t>
            </a:r>
            <a:r>
              <a:rPr lang="en-US" altLang="zh-CN" sz="1050" i="1"/>
              <a:t>48</a:t>
            </a:r>
            <a:r>
              <a:rPr lang="en-US" altLang="zh-CN" sz="1050"/>
              <a:t>(6), e2020GL091654. </a:t>
            </a:r>
          </a:p>
          <a:p>
            <a:endParaRPr lang="en-US" altLang="zh-CN" sz="1050"/>
          </a:p>
          <a:p>
            <a:pPr marL="171450" indent="-171450">
              <a:buFont typeface="Arial" panose="020B0604020202020204" pitchFamily="34" charset="0"/>
              <a:buChar char="•"/>
            </a:pPr>
            <a:r>
              <a:rPr lang="en-US" altLang="zh-CN" sz="1050"/>
              <a:t>Li, T., Zhang, L., Song, X., Wang, Q., Jiang, X., Zhang, J., &amp; Chen, H. (2024). Intrinsic and scattering attenuations of the Sichuan-Yunnan region in China from S coda waves. </a:t>
            </a:r>
            <a:r>
              <a:rPr lang="en-US" altLang="zh-CN" sz="1050" i="1"/>
              <a:t>Earthquake Science</a:t>
            </a:r>
            <a:r>
              <a:rPr lang="en-US" altLang="zh-CN" sz="1050"/>
              <a:t>, </a:t>
            </a:r>
            <a:r>
              <a:rPr lang="en-US" altLang="zh-CN" sz="1050" i="1"/>
              <a:t>37</a:t>
            </a:r>
            <a:r>
              <a:rPr lang="en-US" altLang="zh-CN" sz="1050"/>
              <a:t>(1), 51–66.</a:t>
            </a:r>
          </a:p>
          <a:p>
            <a:pPr marL="171450" indent="-171450">
              <a:buFont typeface="Arial" panose="020B0604020202020204" pitchFamily="34" charset="0"/>
              <a:buChar char="•"/>
            </a:pPr>
            <a:endParaRPr lang="en-US" altLang="zh-CN" sz="1050"/>
          </a:p>
          <a:p>
            <a:pPr marL="171450" indent="-171450">
              <a:buFont typeface="Arial" panose="020B0604020202020204" pitchFamily="34" charset="0"/>
              <a:buChar char="•"/>
            </a:pPr>
            <a:r>
              <a:rPr lang="en-US" altLang="zh-CN" sz="1050"/>
              <a:t>Zhao, L.-F., Xie, X.-B., He, J.-K., Tian, X., &amp; Yao, Z.-X. (2013). Crustal flow pattern beneath the Tibetan Plateau constrained by regional Lg-wave Q tomography. </a:t>
            </a:r>
            <a:r>
              <a:rPr lang="en-US" altLang="zh-CN" sz="1050" i="1"/>
              <a:t>Earth and Planetary Science Letters</a:t>
            </a:r>
            <a:r>
              <a:rPr lang="en-US" altLang="zh-CN" sz="1050"/>
              <a:t>, </a:t>
            </a:r>
            <a:r>
              <a:rPr lang="en-US" altLang="zh-CN" sz="1050" i="1"/>
              <a:t>383</a:t>
            </a:r>
            <a:r>
              <a:rPr lang="en-US" altLang="zh-CN" sz="1050"/>
              <a:t>, 113–122. </a:t>
            </a:r>
          </a:p>
          <a:p>
            <a:pPr marL="171450" indent="-171450">
              <a:buFont typeface="Arial" panose="020B0604020202020204" pitchFamily="34" charset="0"/>
              <a:buChar char="•"/>
            </a:pPr>
            <a:endParaRPr lang="en-US" altLang="zh-CN" sz="1050">
              <a:effectLst/>
            </a:endParaRPr>
          </a:p>
          <a:p>
            <a:pPr marL="171450" indent="-171450">
              <a:buFont typeface="Arial" panose="020B0604020202020204" pitchFamily="34" charset="0"/>
              <a:buChar char="•"/>
            </a:pPr>
            <a:endParaRPr lang="en-US" altLang="zh-CN" sz="1050">
              <a:effectLst/>
            </a:endParaRPr>
          </a:p>
        </p:txBody>
      </p:sp>
      <p:sp>
        <p:nvSpPr>
          <p:cNvPr id="11" name="文本框 10">
            <a:extLst>
              <a:ext uri="{FF2B5EF4-FFF2-40B4-BE49-F238E27FC236}">
                <a16:creationId xmlns:a16="http://schemas.microsoft.com/office/drawing/2014/main" id="{1C2DDB23-63F7-40EA-B376-F10C76DDD5A3}"/>
              </a:ext>
            </a:extLst>
          </p:cNvPr>
          <p:cNvSpPr txBox="1"/>
          <p:nvPr/>
        </p:nvSpPr>
        <p:spPr>
          <a:xfrm>
            <a:off x="69061" y="554524"/>
            <a:ext cx="1988339" cy="369332"/>
          </a:xfrm>
          <a:prstGeom prst="rect">
            <a:avLst/>
          </a:prstGeom>
          <a:solidFill>
            <a:srgbClr val="115740"/>
          </a:solidFill>
          <a:ln>
            <a:solidFill>
              <a:srgbClr val="115740"/>
            </a:solidFill>
          </a:ln>
          <a:effectLst>
            <a:outerShdw blurRad="50800" dist="38100" dir="2700000" algn="tl" rotWithShape="0">
              <a:prstClr val="black">
                <a:alpha val="40000"/>
              </a:prstClr>
            </a:outerShdw>
          </a:effectLst>
        </p:spPr>
        <p:txBody>
          <a:bodyPr wrap="square" rtlCol="0">
            <a:spAutoFit/>
          </a:bodyPr>
          <a:lstStyle/>
          <a:p>
            <a:pPr algn="ctr"/>
            <a:r>
              <a:rPr lang="zh-CN" altLang="en-US" b="1">
                <a:solidFill>
                  <a:schemeClr val="bg1"/>
                </a:solidFill>
                <a:latin typeface="Arial" panose="020B0604020202020204" pitchFamily="34" charset="0"/>
                <a:cs typeface="Arial" panose="020B0604020202020204" pitchFamily="34" charset="0"/>
              </a:rPr>
              <a:t>衰减成像结果</a:t>
            </a:r>
            <a:endParaRPr lang="zh-CN" altLang="en-US" sz="1400" dirty="0">
              <a:solidFill>
                <a:schemeClr val="bg1"/>
              </a:solidFill>
              <a:latin typeface="Arial" panose="020B0604020202020204" pitchFamily="34" charset="0"/>
              <a:cs typeface="Arial" panose="020B0604020202020204" pitchFamily="34" charset="0"/>
            </a:endParaRPr>
          </a:p>
        </p:txBody>
      </p:sp>
      <p:sp>
        <p:nvSpPr>
          <p:cNvPr id="10" name="灯片编号占位符 3">
            <a:extLst>
              <a:ext uri="{FF2B5EF4-FFF2-40B4-BE49-F238E27FC236}">
                <a16:creationId xmlns:a16="http://schemas.microsoft.com/office/drawing/2014/main" id="{5E607E88-483C-4284-8F6B-81EAA2C87FEC}"/>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42</a:t>
            </a:fld>
            <a:endParaRPr lang="en-US"/>
          </a:p>
        </p:txBody>
      </p:sp>
      <p:sp>
        <p:nvSpPr>
          <p:cNvPr id="12" name="文本框 11">
            <a:extLst>
              <a:ext uri="{FF2B5EF4-FFF2-40B4-BE49-F238E27FC236}">
                <a16:creationId xmlns:a16="http://schemas.microsoft.com/office/drawing/2014/main" id="{760C7883-8F01-4FCA-B492-BCB5BD91B07B}"/>
              </a:ext>
            </a:extLst>
          </p:cNvPr>
          <p:cNvSpPr txBox="1"/>
          <p:nvPr/>
        </p:nvSpPr>
        <p:spPr>
          <a:xfrm>
            <a:off x="81306" y="3105150"/>
            <a:ext cx="4185894" cy="369332"/>
          </a:xfrm>
          <a:prstGeom prst="rect">
            <a:avLst/>
          </a:prstGeom>
          <a:solidFill>
            <a:srgbClr val="115740"/>
          </a:solidFill>
          <a:ln>
            <a:solidFill>
              <a:srgbClr val="115740"/>
            </a:solidFill>
          </a:ln>
          <a:effectLst>
            <a:outerShdw blurRad="50800" dist="38100" dir="2700000" algn="tl" rotWithShape="0">
              <a:prstClr val="black">
                <a:alpha val="40000"/>
              </a:prstClr>
            </a:outerShdw>
          </a:effectLst>
        </p:spPr>
        <p:txBody>
          <a:bodyPr wrap="square" rtlCol="0">
            <a:spAutoFit/>
          </a:bodyPr>
          <a:lstStyle/>
          <a:p>
            <a:pPr algn="ctr"/>
            <a:r>
              <a:rPr lang="zh-CN" altLang="en-US" b="1">
                <a:solidFill>
                  <a:schemeClr val="bg1"/>
                </a:solidFill>
                <a:latin typeface="Arial" panose="020B0604020202020204" pitchFamily="34" charset="0"/>
                <a:cs typeface="Arial" panose="020B0604020202020204" pitchFamily="34" charset="0"/>
              </a:rPr>
              <a:t>美国黄石公园及中国东北相关研究</a:t>
            </a:r>
            <a:endParaRPr lang="zh-CN" altLang="en-US" dirty="0">
              <a:solidFill>
                <a:schemeClr val="bg1"/>
              </a:solidFill>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id="{05B54466-8E40-4D73-AC2E-69EF4CC84556}"/>
              </a:ext>
            </a:extLst>
          </p:cNvPr>
          <p:cNvSpPr txBox="1"/>
          <p:nvPr/>
        </p:nvSpPr>
        <p:spPr>
          <a:xfrm>
            <a:off x="81305" y="3479351"/>
            <a:ext cx="8312940" cy="1292662"/>
          </a:xfrm>
          <a:prstGeom prst="rect">
            <a:avLst/>
          </a:prstGeom>
          <a:noFill/>
        </p:spPr>
        <p:txBody>
          <a:bodyPr wrap="square" rtlCol="0">
            <a:spAutoFit/>
          </a:bodyPr>
          <a:lstStyle/>
          <a:p>
            <a:pPr marL="214313" indent="-214313" algn="just">
              <a:spcAft>
                <a:spcPts val="900"/>
              </a:spcAft>
              <a:buFont typeface="Arial" panose="020B0604020202020204" pitchFamily="34" charset="0"/>
              <a:buChar char="•"/>
            </a:pPr>
            <a:r>
              <a:rPr lang="en-US" altLang="zh-CN" sz="1050" i="1"/>
              <a:t>Huang, H.-H., Lin, F.-C., Schmandt, B., Farrell, J., Smith, R. B., &amp; Tsai, V. C. (2015). The Yellowstone magmatic system from the mantle plume to the upper crust. Science, 348(6236), 773–776. </a:t>
            </a:r>
          </a:p>
          <a:p>
            <a:pPr marL="214313" indent="-214313" algn="just">
              <a:spcAft>
                <a:spcPts val="900"/>
              </a:spcAft>
              <a:buFont typeface="Arial" panose="020B0604020202020204" pitchFamily="34" charset="0"/>
              <a:buChar char="•"/>
            </a:pPr>
            <a:r>
              <a:rPr lang="en-US" altLang="zh-CN" sz="1050" i="1"/>
              <a:t>Maguire, R., Schmandt, B., Li, J., Jiang, C., Li, G., Wilgus, J., &amp; Chen, M. (2022). Magma accumulation at depths of prior rhyolite storage beneath Yellowstone Caldera. Science, 378(6623), 1001–1004. </a:t>
            </a:r>
          </a:p>
          <a:p>
            <a:pPr marL="214313" indent="-214313" algn="just">
              <a:spcAft>
                <a:spcPts val="900"/>
              </a:spcAft>
              <a:buFont typeface="Arial" panose="020B0604020202020204" pitchFamily="34" charset="0"/>
              <a:buChar char="•"/>
            </a:pPr>
            <a:r>
              <a:rPr lang="en-US" altLang="zh-CN" sz="1050"/>
              <a:t>Guo, Z., Chen, Y. J., Ning, J., Yang, Y., Afonso, J. C., &amp; Tang, Y. (2016). Seismic evidence of on-going sublithosphere upper mantle convection for intra-plate volcanism in Northeast China. </a:t>
            </a:r>
            <a:r>
              <a:rPr lang="en-US" altLang="zh-CN" sz="1050" i="1"/>
              <a:t>Earth and Planetary Science Letters</a:t>
            </a:r>
            <a:r>
              <a:rPr lang="en-US" altLang="zh-CN" sz="1050"/>
              <a:t>, </a:t>
            </a:r>
            <a:r>
              <a:rPr lang="en-US" altLang="zh-CN" sz="1050" i="1"/>
              <a:t>433</a:t>
            </a:r>
            <a:r>
              <a:rPr lang="en-US" altLang="zh-CN" sz="1050"/>
              <a:t>, 31–43. </a:t>
            </a:r>
          </a:p>
        </p:txBody>
      </p:sp>
    </p:spTree>
    <p:extLst>
      <p:ext uri="{BB962C8B-B14F-4D97-AF65-F5344CB8AC3E}">
        <p14:creationId xmlns:p14="http://schemas.microsoft.com/office/powerpoint/2010/main" val="11331561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a16="http://schemas.microsoft.com/office/drawing/2014/main" id="{2206DD48-CDCF-4040-800B-C621BC057E89}"/>
              </a:ext>
            </a:extLst>
          </p:cNvPr>
          <p:cNvSpPr/>
          <p:nvPr/>
        </p:nvSpPr>
        <p:spPr>
          <a:xfrm>
            <a:off x="204736" y="96991"/>
            <a:ext cx="1576072" cy="507831"/>
          </a:xfrm>
          <a:prstGeom prst="rect">
            <a:avLst/>
          </a:prstGeom>
        </p:spPr>
        <p:txBody>
          <a:bodyPr wrap="none">
            <a:spAutoFit/>
          </a:bodyPr>
          <a:lstStyle/>
          <a:p>
            <a:pPr>
              <a:spcAft>
                <a:spcPts val="1350"/>
              </a:spcAft>
            </a:pPr>
            <a:r>
              <a:rPr lang="zh-CN" altLang="en-US" sz="2700" b="1">
                <a:solidFill>
                  <a:srgbClr val="115740"/>
                </a:solidFill>
                <a:latin typeface="Arial" panose="020B0604020202020204" pitchFamily="34" charset="0"/>
                <a:ea typeface="黑体" panose="02010609060101010101" pitchFamily="49" charset="-122"/>
                <a:cs typeface="Arial" panose="020B0604020202020204" pitchFamily="34" charset="0"/>
              </a:rPr>
              <a:t>参考文献</a:t>
            </a:r>
            <a:endParaRPr lang="en-US" altLang="zh-CN" sz="2700" b="1" dirty="0">
              <a:solidFill>
                <a:srgbClr val="115740"/>
              </a:solidFill>
              <a:latin typeface="Arial" panose="020B0604020202020204" pitchFamily="34" charset="0"/>
              <a:ea typeface="黑体" panose="02010609060101010101" pitchFamily="49" charset="-122"/>
              <a:cs typeface="Arial" panose="020B0604020202020204" pitchFamily="34" charset="0"/>
            </a:endParaRPr>
          </a:p>
        </p:txBody>
      </p:sp>
      <p:sp>
        <p:nvSpPr>
          <p:cNvPr id="6" name="矩形 5">
            <a:extLst>
              <a:ext uri="{FF2B5EF4-FFF2-40B4-BE49-F238E27FC236}">
                <a16:creationId xmlns:a16="http://schemas.microsoft.com/office/drawing/2014/main" id="{5CEF0100-842E-4902-B5DE-91E30F7E6C9A}"/>
              </a:ext>
            </a:extLst>
          </p:cNvPr>
          <p:cNvSpPr/>
          <p:nvPr/>
        </p:nvSpPr>
        <p:spPr>
          <a:xfrm>
            <a:off x="0" y="226244"/>
            <a:ext cx="162612" cy="226243"/>
          </a:xfrm>
          <a:prstGeom prst="rect">
            <a:avLst/>
          </a:prstGeom>
          <a:solidFill>
            <a:srgbClr val="115740"/>
          </a:solidFill>
          <a:ln>
            <a:solidFill>
              <a:srgbClr val="115740"/>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1350">
              <a:solidFill>
                <a:srgbClr val="115740"/>
              </a:solidFill>
            </a:endParaRPr>
          </a:p>
        </p:txBody>
      </p:sp>
      <p:sp>
        <p:nvSpPr>
          <p:cNvPr id="3" name="文本框 2">
            <a:extLst>
              <a:ext uri="{FF2B5EF4-FFF2-40B4-BE49-F238E27FC236}">
                <a16:creationId xmlns:a16="http://schemas.microsoft.com/office/drawing/2014/main" id="{089CB732-C014-46EB-A8E8-9C36DCA49B2B}"/>
              </a:ext>
            </a:extLst>
          </p:cNvPr>
          <p:cNvSpPr txBox="1"/>
          <p:nvPr/>
        </p:nvSpPr>
        <p:spPr>
          <a:xfrm>
            <a:off x="81306" y="928640"/>
            <a:ext cx="8805856" cy="2608406"/>
          </a:xfrm>
          <a:prstGeom prst="rect">
            <a:avLst/>
          </a:prstGeom>
          <a:noFill/>
        </p:spPr>
        <p:txBody>
          <a:bodyPr wrap="square" rtlCol="0">
            <a:spAutoFit/>
          </a:bodyPr>
          <a:lstStyle/>
          <a:p>
            <a:pPr marL="214313" indent="-214313" algn="just">
              <a:spcAft>
                <a:spcPts val="900"/>
              </a:spcAft>
              <a:buFont typeface="Arial" panose="020B0604020202020204" pitchFamily="34" charset="0"/>
              <a:buChar char="•"/>
            </a:pPr>
            <a:r>
              <a:rPr lang="en-US" altLang="zh-CN" sz="1050"/>
              <a:t>Lawrence, J. F., &amp; Prieto, G. A. (2011). Attenuation tomography of the western United States from ambient seismic noise. Journal of Geophysical Research, 116(B6), B06302. </a:t>
            </a:r>
          </a:p>
          <a:p>
            <a:pPr marL="214313" indent="-214313" algn="just">
              <a:spcAft>
                <a:spcPts val="900"/>
              </a:spcAft>
              <a:buFont typeface="Arial" panose="020B0604020202020204" pitchFamily="34" charset="0"/>
              <a:buChar char="•"/>
            </a:pPr>
            <a:r>
              <a:rPr lang="en-US" altLang="zh-CN" sz="1050"/>
              <a:t>Prieto, G. A., Lawrence, J. F., &amp; Beroza, G. C. (2009). Anelastic Earth structure from the coherency of the ambient seismic field. Journal of Geophysical Research, 114(B7), B07303. </a:t>
            </a:r>
          </a:p>
          <a:p>
            <a:pPr marL="214313" indent="-214313" algn="just">
              <a:spcAft>
                <a:spcPts val="900"/>
              </a:spcAft>
              <a:buFont typeface="Arial" panose="020B0604020202020204" pitchFamily="34" charset="0"/>
              <a:buChar char="•"/>
            </a:pPr>
            <a:r>
              <a:rPr lang="en-US" altLang="zh-CN" sz="1050"/>
              <a:t>Liu, X., Ben-Zion, Y., &amp; Zigone, D. (2015). Extracting seismic attenuation coefficients from cross-correlations of ambient noise at linear triplets of stations. Geophysical Journal International, 203(2), 1149–1163. </a:t>
            </a:r>
          </a:p>
          <a:p>
            <a:pPr marL="214313" indent="-214313" algn="just">
              <a:spcAft>
                <a:spcPts val="900"/>
              </a:spcAft>
              <a:buFont typeface="Arial" panose="020B0604020202020204" pitchFamily="34" charset="0"/>
              <a:buChar char="•"/>
            </a:pPr>
            <a:r>
              <a:rPr lang="en-US" altLang="zh-CN" sz="1050"/>
              <a:t>Liu, X., Beroza, G. C., &amp; Ben‐Zion, Y. (2022). Ambient Noise Attenuation Tomography Reveals an Asymmetric Damage Zone Across San Jacinto Fault Near Anza, California. Geophysical Research Letters, 49(15). </a:t>
            </a:r>
          </a:p>
          <a:p>
            <a:pPr marL="214313" indent="-214313" algn="just">
              <a:spcAft>
                <a:spcPts val="900"/>
              </a:spcAft>
              <a:buFont typeface="Arial" panose="020B0604020202020204" pitchFamily="34" charset="0"/>
              <a:buChar char="•"/>
            </a:pPr>
            <a:r>
              <a:rPr lang="en-US" altLang="zh-CN" sz="1050"/>
              <a:t>Bowden, D. C., Tsai, V. C., &amp; Lin, F.-C. (2017). Amplification and Attenuation Across USArray Using Ambient Noise Wavefront Tracking: USArray Noise Amplitudes. </a:t>
            </a:r>
            <a:r>
              <a:rPr lang="en-US" altLang="zh-CN" sz="1050" i="1"/>
              <a:t>Journal of Geophysical Research: Solid Earth</a:t>
            </a:r>
            <a:r>
              <a:rPr lang="en-US" altLang="zh-CN" sz="1050"/>
              <a:t>, </a:t>
            </a:r>
            <a:r>
              <a:rPr lang="en-US" altLang="zh-CN" sz="1050" i="1"/>
              <a:t>122</a:t>
            </a:r>
            <a:r>
              <a:rPr lang="en-US" altLang="zh-CN" sz="1050"/>
              <a:t>(12), 10,086-10,101. </a:t>
            </a:r>
          </a:p>
          <a:p>
            <a:pPr marL="214313" indent="-214313" algn="just">
              <a:spcAft>
                <a:spcPts val="900"/>
              </a:spcAft>
              <a:buFont typeface="Arial" panose="020B0604020202020204" pitchFamily="34" charset="0"/>
              <a:buChar char="•"/>
            </a:pPr>
            <a:r>
              <a:rPr lang="en-US" altLang="zh-CN" sz="1050"/>
              <a:t>Magrini, F., &amp; Boschi, L. (2021). Surface‐Wave Attenuation From Seismic Ambient Noise: Numerical Validation and Application. </a:t>
            </a:r>
            <a:r>
              <a:rPr lang="en-US" altLang="zh-CN" sz="1050" i="1"/>
              <a:t>Journal of Geophysical Research: Solid Earth</a:t>
            </a:r>
            <a:r>
              <a:rPr lang="en-US" altLang="zh-CN" sz="1050"/>
              <a:t>, </a:t>
            </a:r>
            <a:r>
              <a:rPr lang="en-US" altLang="zh-CN" sz="1050" i="1"/>
              <a:t>126</a:t>
            </a:r>
            <a:r>
              <a:rPr lang="en-US" altLang="zh-CN" sz="1050"/>
              <a:t>(1). </a:t>
            </a:r>
          </a:p>
        </p:txBody>
      </p:sp>
      <p:sp>
        <p:nvSpPr>
          <p:cNvPr id="11" name="文本框 10">
            <a:extLst>
              <a:ext uri="{FF2B5EF4-FFF2-40B4-BE49-F238E27FC236}">
                <a16:creationId xmlns:a16="http://schemas.microsoft.com/office/drawing/2014/main" id="{1C2DDB23-63F7-40EA-B376-F10C76DDD5A3}"/>
              </a:ext>
            </a:extLst>
          </p:cNvPr>
          <p:cNvSpPr txBox="1"/>
          <p:nvPr/>
        </p:nvSpPr>
        <p:spPr>
          <a:xfrm>
            <a:off x="69061" y="554524"/>
            <a:ext cx="3283739" cy="369332"/>
          </a:xfrm>
          <a:prstGeom prst="rect">
            <a:avLst/>
          </a:prstGeom>
          <a:solidFill>
            <a:srgbClr val="115740"/>
          </a:solidFill>
          <a:ln>
            <a:solidFill>
              <a:srgbClr val="115740"/>
            </a:solidFill>
          </a:ln>
          <a:effectLst>
            <a:outerShdw blurRad="50800" dist="38100" dir="2700000" algn="tl" rotWithShape="0">
              <a:prstClr val="black">
                <a:alpha val="40000"/>
              </a:prstClr>
            </a:outerShdw>
          </a:effectLst>
        </p:spPr>
        <p:txBody>
          <a:bodyPr wrap="square" rtlCol="0">
            <a:spAutoFit/>
          </a:bodyPr>
          <a:lstStyle/>
          <a:p>
            <a:pPr algn="ctr"/>
            <a:r>
              <a:rPr lang="zh-CN" altLang="en-US" b="1">
                <a:solidFill>
                  <a:schemeClr val="bg1"/>
                </a:solidFill>
                <a:latin typeface="Arial" panose="020B0604020202020204" pitchFamily="34" charset="0"/>
                <a:cs typeface="Arial" panose="020B0604020202020204" pitchFamily="34" charset="0"/>
              </a:rPr>
              <a:t>背景噪声衰减成像相关工作</a:t>
            </a:r>
            <a:endParaRPr lang="zh-CN" altLang="en-US" b="1" dirty="0">
              <a:solidFill>
                <a:schemeClr val="bg1"/>
              </a:solidFill>
              <a:latin typeface="Arial" panose="020B0604020202020204" pitchFamily="34" charset="0"/>
              <a:cs typeface="Arial" panose="020B0604020202020204" pitchFamily="34" charset="0"/>
            </a:endParaRPr>
          </a:p>
        </p:txBody>
      </p:sp>
      <p:sp>
        <p:nvSpPr>
          <p:cNvPr id="10" name="灯片编号占位符 3">
            <a:extLst>
              <a:ext uri="{FF2B5EF4-FFF2-40B4-BE49-F238E27FC236}">
                <a16:creationId xmlns:a16="http://schemas.microsoft.com/office/drawing/2014/main" id="{5E607E88-483C-4284-8F6B-81EAA2C87FEC}"/>
              </a:ext>
            </a:extLst>
          </p:cNvPr>
          <p:cNvSpPr>
            <a:spLocks noGrp="1"/>
          </p:cNvSpPr>
          <p:nvPr>
            <p:ph type="sldNum" sz="quarter" idx="12"/>
          </p:nvPr>
        </p:nvSpPr>
        <p:spPr>
          <a:xfrm>
            <a:off x="6553200" y="4767263"/>
            <a:ext cx="2133600" cy="273844"/>
          </a:xfrm>
        </p:spPr>
        <p:txBody>
          <a:bodyPr/>
          <a:lstStyle/>
          <a:p>
            <a:fld id="{B6F15528-21DE-4FAA-801E-634DDDAF4B2B}" type="slidenum">
              <a:rPr lang="en-US" smtClean="0"/>
              <a:pPr/>
              <a:t>43</a:t>
            </a:fld>
            <a:endParaRPr lang="en-US"/>
          </a:p>
        </p:txBody>
      </p:sp>
    </p:spTree>
    <p:extLst>
      <p:ext uri="{BB962C8B-B14F-4D97-AF65-F5344CB8AC3E}">
        <p14:creationId xmlns:p14="http://schemas.microsoft.com/office/powerpoint/2010/main" val="17568857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7D77EC8B-7A51-4E15-97BD-E687338DCA87}"/>
              </a:ext>
            </a:extLst>
          </p:cNvPr>
          <p:cNvPicPr>
            <a:picLocks noChangeAspect="1"/>
          </p:cNvPicPr>
          <p:nvPr/>
        </p:nvPicPr>
        <p:blipFill>
          <a:blip r:embed="rId3"/>
          <a:stretch>
            <a:fillRect/>
          </a:stretch>
        </p:blipFill>
        <p:spPr>
          <a:xfrm>
            <a:off x="5355285" y="2329053"/>
            <a:ext cx="1408414" cy="2310489"/>
          </a:xfrm>
          <a:prstGeom prst="rect">
            <a:avLst/>
          </a:prstGeom>
        </p:spPr>
      </p:pic>
      <p:pic>
        <p:nvPicPr>
          <p:cNvPr id="10" name="图片 9">
            <a:extLst>
              <a:ext uri="{FF2B5EF4-FFF2-40B4-BE49-F238E27FC236}">
                <a16:creationId xmlns:a16="http://schemas.microsoft.com/office/drawing/2014/main" id="{820F5349-9A41-4749-B8E5-8B8802DA5737}"/>
              </a:ext>
            </a:extLst>
          </p:cNvPr>
          <p:cNvPicPr>
            <a:picLocks noChangeAspect="1"/>
          </p:cNvPicPr>
          <p:nvPr/>
        </p:nvPicPr>
        <p:blipFill>
          <a:blip r:embed="rId4"/>
          <a:stretch>
            <a:fillRect/>
          </a:stretch>
        </p:blipFill>
        <p:spPr>
          <a:xfrm>
            <a:off x="5350873" y="664254"/>
            <a:ext cx="1818401" cy="1501326"/>
          </a:xfrm>
          <a:prstGeom prst="rect">
            <a:avLst/>
          </a:prstGeom>
        </p:spPr>
      </p:pic>
      <p:sp>
        <p:nvSpPr>
          <p:cNvPr id="26" name="矩形 25">
            <a:extLst>
              <a:ext uri="{FF2B5EF4-FFF2-40B4-BE49-F238E27FC236}">
                <a16:creationId xmlns:a16="http://schemas.microsoft.com/office/drawing/2014/main" id="{B3A600CD-3DC5-4F7E-92F6-D2113B8F396C}"/>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p:txBody>
          <a:bodyPr/>
          <a:lstStyle/>
          <a:p>
            <a:fld id="{B6F15528-21DE-4FAA-801E-634DDDAF4B2B}" type="slidenum">
              <a:rPr lang="en-US" smtClean="0"/>
              <a:pPr/>
              <a:t>44</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3" y="5741"/>
            <a:ext cx="2078184"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引言</a:t>
            </a:r>
            <a:endParaRPr lang="zh-CN" altLang="en-US" sz="3200" b="1" dirty="0">
              <a:solidFill>
                <a:schemeClr val="bg1"/>
              </a:solidFill>
              <a:cs typeface="Times New Roman" panose="02020603050405020304" pitchFamily="18" charset="0"/>
            </a:endParaRPr>
          </a:p>
        </p:txBody>
      </p:sp>
      <p:sp>
        <p:nvSpPr>
          <p:cNvPr id="28" name="文本框 27">
            <a:extLst>
              <a:ext uri="{FF2B5EF4-FFF2-40B4-BE49-F238E27FC236}">
                <a16:creationId xmlns:a16="http://schemas.microsoft.com/office/drawing/2014/main" id="{E849B2C0-9AE4-4E95-A1CF-33B58DA023AC}"/>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前人噪声衰减成像尝试</a:t>
            </a:r>
            <a:endParaRPr lang="en-US" altLang="zh-CN">
              <a:solidFill>
                <a:srgbClr val="115740"/>
              </a:solidFill>
            </a:endParaRPr>
          </a:p>
        </p:txBody>
      </p:sp>
      <p:sp>
        <p:nvSpPr>
          <p:cNvPr id="3" name="文本框 2">
            <a:extLst>
              <a:ext uri="{FF2B5EF4-FFF2-40B4-BE49-F238E27FC236}">
                <a16:creationId xmlns:a16="http://schemas.microsoft.com/office/drawing/2014/main" id="{F3B89F49-940F-4630-8D21-6CADBC09B784}"/>
              </a:ext>
            </a:extLst>
          </p:cNvPr>
          <p:cNvSpPr txBox="1"/>
          <p:nvPr/>
        </p:nvSpPr>
        <p:spPr>
          <a:xfrm>
            <a:off x="138680" y="983219"/>
            <a:ext cx="5181600" cy="3970318"/>
          </a:xfrm>
          <a:prstGeom prst="rect">
            <a:avLst/>
          </a:prstGeom>
          <a:noFill/>
        </p:spPr>
        <p:txBody>
          <a:bodyPr wrap="square" rtlCol="0">
            <a:spAutoFit/>
          </a:bodyPr>
          <a:lstStyle/>
          <a:p>
            <a:pPr marL="285750" indent="-285750">
              <a:buFont typeface="Arial" panose="020B0604020202020204" pitchFamily="34" charset="0"/>
              <a:buChar char="•"/>
            </a:pPr>
            <a:r>
              <a:rPr lang="zh-CN" altLang="en-US">
                <a:solidFill>
                  <a:srgbClr val="3333FF"/>
                </a:solidFill>
              </a:rPr>
              <a:t>Germán A. Prieto</a:t>
            </a:r>
            <a:r>
              <a:rPr lang="en-US" altLang="zh-CN">
                <a:solidFill>
                  <a:srgbClr val="3333FF"/>
                </a:solidFill>
              </a:rPr>
              <a:t>, </a:t>
            </a:r>
            <a:r>
              <a:rPr lang="zh-CN" altLang="en-US">
                <a:solidFill>
                  <a:srgbClr val="3333FF"/>
                </a:solidFill>
              </a:rPr>
              <a:t>Jesse F. Lawrence </a:t>
            </a:r>
            <a:endParaRPr lang="en-US" altLang="zh-CN">
              <a:solidFill>
                <a:srgbClr val="3333FF"/>
              </a:solidFill>
            </a:endParaRPr>
          </a:p>
          <a:p>
            <a:pPr marL="742950" lvl="1" indent="-285750">
              <a:buFont typeface="Arial" panose="020B0604020202020204" pitchFamily="34" charset="0"/>
              <a:buChar char="•"/>
            </a:pPr>
            <a:r>
              <a:rPr lang="zh-CN" altLang="en-US"/>
              <a:t>基于spatial coherency，美国西部区域</a:t>
            </a:r>
            <a:endParaRPr lang="en-US" altLang="zh-CN"/>
          </a:p>
          <a:p>
            <a:pPr marL="742950" lvl="1" indent="-285750">
              <a:buFont typeface="Arial" panose="020B0604020202020204" pitchFamily="34" charset="0"/>
              <a:buChar char="•"/>
            </a:pPr>
            <a:endParaRPr lang="en-US" altLang="zh-CN"/>
          </a:p>
          <a:p>
            <a:pPr marL="285750" indent="-285750">
              <a:buFont typeface="Arial" panose="020B0604020202020204" pitchFamily="34" charset="0"/>
              <a:buChar char="•"/>
            </a:pPr>
            <a:r>
              <a:rPr lang="en-US" altLang="zh-CN">
                <a:solidFill>
                  <a:srgbClr val="3333FF"/>
                </a:solidFill>
              </a:rPr>
              <a:t>Daniel Bowden,</a:t>
            </a:r>
            <a:r>
              <a:rPr lang="zh-CN" altLang="en-US">
                <a:solidFill>
                  <a:srgbClr val="3333FF"/>
                </a:solidFill>
              </a:rPr>
              <a:t> </a:t>
            </a:r>
            <a:r>
              <a:rPr lang="en-US" altLang="zh-CN">
                <a:solidFill>
                  <a:srgbClr val="3333FF"/>
                </a:solidFill>
              </a:rPr>
              <a:t>Victor</a:t>
            </a:r>
            <a:r>
              <a:rPr lang="zh-CN" altLang="en-US">
                <a:solidFill>
                  <a:srgbClr val="3333FF"/>
                </a:solidFill>
              </a:rPr>
              <a:t> </a:t>
            </a:r>
            <a:r>
              <a:rPr lang="en-US" altLang="zh-CN">
                <a:solidFill>
                  <a:srgbClr val="3333FF"/>
                </a:solidFill>
              </a:rPr>
              <a:t>C. Tsai</a:t>
            </a:r>
          </a:p>
          <a:p>
            <a:pPr marL="742950" lvl="1" indent="-285750">
              <a:buFont typeface="Arial" panose="020B0604020202020204" pitchFamily="34" charset="0"/>
              <a:buChar char="•"/>
            </a:pPr>
            <a:r>
              <a:rPr lang="en-US" altLang="zh-CN"/>
              <a:t>Helmholtz </a:t>
            </a:r>
            <a:r>
              <a:rPr lang="zh-CN" altLang="en-US"/>
              <a:t>成像，美国本土区域</a:t>
            </a:r>
            <a:endParaRPr lang="en-US" altLang="zh-CN"/>
          </a:p>
          <a:p>
            <a:pPr marL="742950" lvl="1" indent="-285750">
              <a:buFont typeface="Arial" panose="020B0604020202020204" pitchFamily="34" charset="0"/>
              <a:buChar char="•"/>
            </a:pPr>
            <a:endParaRPr lang="en-US" altLang="zh-CN"/>
          </a:p>
          <a:p>
            <a:pPr marL="285750" indent="-285750">
              <a:buFont typeface="Arial" panose="020B0604020202020204" pitchFamily="34" charset="0"/>
              <a:buChar char="•"/>
            </a:pPr>
            <a:r>
              <a:rPr lang="en-US" altLang="zh-CN">
                <a:solidFill>
                  <a:srgbClr val="3333FF"/>
                </a:solidFill>
              </a:rPr>
              <a:t>Xin Liu (</a:t>
            </a:r>
            <a:r>
              <a:rPr lang="zh-CN" altLang="en-US">
                <a:solidFill>
                  <a:srgbClr val="3333FF"/>
                </a:solidFill>
              </a:rPr>
              <a:t>刘昕</a:t>
            </a:r>
            <a:r>
              <a:rPr lang="en-US" altLang="zh-CN">
                <a:solidFill>
                  <a:srgbClr val="3333FF"/>
                </a:solidFill>
              </a:rPr>
              <a:t>),</a:t>
            </a:r>
            <a:r>
              <a:rPr lang="zh-CN" altLang="en-US">
                <a:solidFill>
                  <a:srgbClr val="3333FF"/>
                </a:solidFill>
              </a:rPr>
              <a:t> </a:t>
            </a:r>
            <a:r>
              <a:rPr lang="en-US" altLang="zh-CN">
                <a:solidFill>
                  <a:srgbClr val="3333FF"/>
                </a:solidFill>
              </a:rPr>
              <a:t>Gregory C. Beroza, Yehuda Ben-Zion</a:t>
            </a:r>
          </a:p>
          <a:p>
            <a:pPr marL="742950" lvl="1" indent="-285750">
              <a:buFont typeface="Arial" panose="020B0604020202020204" pitchFamily="34" charset="0"/>
              <a:buChar char="•"/>
            </a:pPr>
            <a:r>
              <a:rPr lang="zh-CN" altLang="en-US"/>
              <a:t>三台阵列</a:t>
            </a:r>
            <a:r>
              <a:rPr lang="en-US" altLang="zh-CN"/>
              <a:t>(</a:t>
            </a:r>
            <a:r>
              <a:rPr lang="zh-CN" altLang="en-US"/>
              <a:t>双台法</a:t>
            </a:r>
            <a:r>
              <a:rPr lang="en-US" altLang="zh-CN"/>
              <a:t>)</a:t>
            </a:r>
            <a:r>
              <a:rPr lang="zh-CN" altLang="en-US"/>
              <a:t>，美国加州断层成像</a:t>
            </a:r>
            <a:endParaRPr lang="en-US" altLang="zh-CN"/>
          </a:p>
          <a:p>
            <a:pPr marL="742950" lvl="1" indent="-285750">
              <a:buFont typeface="Arial" panose="020B0604020202020204" pitchFamily="34" charset="0"/>
              <a:buChar char="•"/>
            </a:pPr>
            <a:endParaRPr lang="en-US" altLang="zh-CN"/>
          </a:p>
          <a:p>
            <a:pPr marL="285750" indent="-285750">
              <a:buFont typeface="Arial" panose="020B0604020202020204" pitchFamily="34" charset="0"/>
              <a:buChar char="•"/>
            </a:pPr>
            <a:r>
              <a:rPr lang="zh-CN" altLang="en-US">
                <a:solidFill>
                  <a:srgbClr val="3333FF"/>
                </a:solidFill>
              </a:rPr>
              <a:t>周连庆</a:t>
            </a:r>
            <a:r>
              <a:rPr lang="en-US" altLang="zh-CN">
                <a:solidFill>
                  <a:srgbClr val="3333FF"/>
                </a:solidFill>
              </a:rPr>
              <a:t>, Richard L. Weaver, Xiaodong Song</a:t>
            </a:r>
          </a:p>
          <a:p>
            <a:pPr marL="742950" lvl="1" indent="-285750">
              <a:buFont typeface="Arial" panose="020B0604020202020204" pitchFamily="34" charset="0"/>
              <a:buChar char="•"/>
            </a:pPr>
            <a:r>
              <a:rPr lang="zh-CN" altLang="en-US"/>
              <a:t>数值模拟，双台法，中国大陆区域</a:t>
            </a:r>
            <a:endParaRPr lang="en-US" altLang="zh-CN"/>
          </a:p>
          <a:p>
            <a:pPr marL="742950" lvl="1" indent="-285750">
              <a:buFont typeface="Arial" panose="020B0604020202020204" pitchFamily="34" charset="0"/>
              <a:buChar char="•"/>
            </a:pPr>
            <a:endParaRPr lang="en-US" altLang="zh-CN"/>
          </a:p>
          <a:p>
            <a:pPr marL="285750" indent="-285750">
              <a:buFont typeface="Arial" panose="020B0604020202020204" pitchFamily="34" charset="0"/>
              <a:buChar char="•"/>
            </a:pPr>
            <a:r>
              <a:rPr lang="en-US" altLang="zh-CN">
                <a:solidFill>
                  <a:srgbClr val="3333FF"/>
                </a:solidFill>
              </a:rPr>
              <a:t>Fabrizio Magrini, Lapo Boschi</a:t>
            </a:r>
          </a:p>
          <a:p>
            <a:pPr marL="742950" lvl="1" indent="-285750">
              <a:buFont typeface="Arial" panose="020B0604020202020204" pitchFamily="34" charset="0"/>
              <a:buChar char="•"/>
            </a:pPr>
            <a:r>
              <a:rPr lang="zh-CN" altLang="en-US"/>
              <a:t>基于台阵平均能量谱密度，美国本土区域</a:t>
            </a:r>
            <a:endParaRPr lang="en-US" altLang="zh-CN"/>
          </a:p>
        </p:txBody>
      </p:sp>
      <p:pic>
        <p:nvPicPr>
          <p:cNvPr id="5" name="图片 4">
            <a:extLst>
              <a:ext uri="{FF2B5EF4-FFF2-40B4-BE49-F238E27FC236}">
                <a16:creationId xmlns:a16="http://schemas.microsoft.com/office/drawing/2014/main" id="{CACCF214-95CF-41FD-9506-C96109400C75}"/>
              </a:ext>
            </a:extLst>
          </p:cNvPr>
          <p:cNvPicPr>
            <a:picLocks noChangeAspect="1"/>
          </p:cNvPicPr>
          <p:nvPr/>
        </p:nvPicPr>
        <p:blipFill>
          <a:blip r:embed="rId5"/>
          <a:stretch>
            <a:fillRect/>
          </a:stretch>
        </p:blipFill>
        <p:spPr>
          <a:xfrm>
            <a:off x="7048991" y="915365"/>
            <a:ext cx="1988955" cy="1299971"/>
          </a:xfrm>
          <a:prstGeom prst="rect">
            <a:avLst/>
          </a:prstGeom>
        </p:spPr>
      </p:pic>
      <p:pic>
        <p:nvPicPr>
          <p:cNvPr id="17" name="图片 16">
            <a:extLst>
              <a:ext uri="{FF2B5EF4-FFF2-40B4-BE49-F238E27FC236}">
                <a16:creationId xmlns:a16="http://schemas.microsoft.com/office/drawing/2014/main" id="{3D7EF8C4-3389-4D3F-A367-131FE12AEEB4}"/>
              </a:ext>
            </a:extLst>
          </p:cNvPr>
          <p:cNvPicPr>
            <a:picLocks noChangeAspect="1"/>
          </p:cNvPicPr>
          <p:nvPr/>
        </p:nvPicPr>
        <p:blipFill rotWithShape="1">
          <a:blip r:embed="rId6"/>
          <a:srcRect t="5639"/>
          <a:stretch/>
        </p:blipFill>
        <p:spPr>
          <a:xfrm>
            <a:off x="6829113" y="2948635"/>
            <a:ext cx="2252826" cy="1199093"/>
          </a:xfrm>
          <a:prstGeom prst="rect">
            <a:avLst/>
          </a:prstGeom>
        </p:spPr>
      </p:pic>
      <p:sp>
        <p:nvSpPr>
          <p:cNvPr id="25" name="矩形 24">
            <a:extLst>
              <a:ext uri="{FF2B5EF4-FFF2-40B4-BE49-F238E27FC236}">
                <a16:creationId xmlns:a16="http://schemas.microsoft.com/office/drawing/2014/main" id="{123D5385-2ED4-431F-93A6-6497620AAB8F}"/>
              </a:ext>
            </a:extLst>
          </p:cNvPr>
          <p:cNvSpPr/>
          <p:nvPr/>
        </p:nvSpPr>
        <p:spPr>
          <a:xfrm>
            <a:off x="7474032" y="2132178"/>
            <a:ext cx="1212768" cy="276999"/>
          </a:xfrm>
          <a:prstGeom prst="rect">
            <a:avLst/>
          </a:prstGeom>
        </p:spPr>
        <p:txBody>
          <a:bodyPr wrap="none">
            <a:spAutoFit/>
          </a:bodyPr>
          <a:lstStyle/>
          <a:p>
            <a:r>
              <a:rPr lang="en-US" altLang="zh-CN" sz="1200" b="1">
                <a:solidFill>
                  <a:srgbClr val="4672C4"/>
                </a:solidFill>
              </a:rPr>
              <a:t>(Liu et al., 2022)</a:t>
            </a:r>
            <a:endParaRPr lang="zh-CN" altLang="en-US" sz="1200" b="1">
              <a:solidFill>
                <a:srgbClr val="4672C4"/>
              </a:solidFill>
            </a:endParaRPr>
          </a:p>
        </p:txBody>
      </p:sp>
      <p:sp>
        <p:nvSpPr>
          <p:cNvPr id="27" name="文本框 26">
            <a:extLst>
              <a:ext uri="{FF2B5EF4-FFF2-40B4-BE49-F238E27FC236}">
                <a16:creationId xmlns:a16="http://schemas.microsoft.com/office/drawing/2014/main" id="{7774AC6F-A19D-462E-8FBB-498F51170378}"/>
              </a:ext>
            </a:extLst>
          </p:cNvPr>
          <p:cNvSpPr txBox="1"/>
          <p:nvPr/>
        </p:nvSpPr>
        <p:spPr>
          <a:xfrm>
            <a:off x="7318541" y="4154547"/>
            <a:ext cx="1523750" cy="276999"/>
          </a:xfrm>
          <a:prstGeom prst="rect">
            <a:avLst/>
          </a:prstGeom>
        </p:spPr>
        <p:txBody>
          <a:bodyPr wrap="none">
            <a:spAutoFit/>
          </a:bodyPr>
          <a:lstStyle>
            <a:defPPr>
              <a:defRPr lang="en-US"/>
            </a:defPPr>
            <a:lvl1pPr>
              <a:defRPr sz="1600" b="1">
                <a:solidFill>
                  <a:srgbClr val="4672C4"/>
                </a:solidFill>
              </a:defRPr>
            </a:lvl1pPr>
          </a:lstStyle>
          <a:p>
            <a:r>
              <a:rPr lang="en-US" altLang="zh-CN" sz="1200"/>
              <a:t>(Magrini et al., 2021)</a:t>
            </a:r>
            <a:endParaRPr lang="zh-CN" altLang="en-US" sz="1200"/>
          </a:p>
        </p:txBody>
      </p:sp>
      <p:sp>
        <p:nvSpPr>
          <p:cNvPr id="20" name="矩形 19">
            <a:extLst>
              <a:ext uri="{FF2B5EF4-FFF2-40B4-BE49-F238E27FC236}">
                <a16:creationId xmlns:a16="http://schemas.microsoft.com/office/drawing/2014/main" id="{A5C6D373-D0D5-4F50-B31E-AB6A15B29785}"/>
              </a:ext>
            </a:extLst>
          </p:cNvPr>
          <p:cNvSpPr/>
          <p:nvPr/>
        </p:nvSpPr>
        <p:spPr>
          <a:xfrm>
            <a:off x="5350873" y="4600635"/>
            <a:ext cx="1552733" cy="276999"/>
          </a:xfrm>
          <a:prstGeom prst="rect">
            <a:avLst/>
          </a:prstGeom>
        </p:spPr>
        <p:txBody>
          <a:bodyPr wrap="none">
            <a:spAutoFit/>
          </a:bodyPr>
          <a:lstStyle/>
          <a:p>
            <a:r>
              <a:rPr lang="en-US" altLang="zh-CN" sz="1200" b="1">
                <a:solidFill>
                  <a:srgbClr val="4672C4"/>
                </a:solidFill>
              </a:rPr>
              <a:t>(Bowden et al., 2017)</a:t>
            </a:r>
            <a:endParaRPr lang="zh-CN" altLang="en-US" sz="1200" b="1">
              <a:solidFill>
                <a:srgbClr val="4672C4"/>
              </a:solidFill>
            </a:endParaRPr>
          </a:p>
        </p:txBody>
      </p:sp>
      <p:sp>
        <p:nvSpPr>
          <p:cNvPr id="30" name="矩形 29">
            <a:extLst>
              <a:ext uri="{FF2B5EF4-FFF2-40B4-BE49-F238E27FC236}">
                <a16:creationId xmlns:a16="http://schemas.microsoft.com/office/drawing/2014/main" id="{C9282C03-7EFF-4B2A-BD9D-91B64BB01340}"/>
              </a:ext>
            </a:extLst>
          </p:cNvPr>
          <p:cNvSpPr/>
          <p:nvPr/>
        </p:nvSpPr>
        <p:spPr>
          <a:xfrm>
            <a:off x="5109736" y="2132178"/>
            <a:ext cx="1975541" cy="276999"/>
          </a:xfrm>
          <a:prstGeom prst="rect">
            <a:avLst/>
          </a:prstGeom>
        </p:spPr>
        <p:txBody>
          <a:bodyPr wrap="none">
            <a:spAutoFit/>
          </a:bodyPr>
          <a:lstStyle/>
          <a:p>
            <a:r>
              <a:rPr lang="en-US" altLang="zh-CN" sz="1200" b="1">
                <a:solidFill>
                  <a:srgbClr val="4672C4"/>
                </a:solidFill>
              </a:rPr>
              <a:t>(</a:t>
            </a:r>
            <a:r>
              <a:rPr lang="zh-CN" altLang="en-US" sz="1200" b="1">
                <a:solidFill>
                  <a:srgbClr val="4672C4"/>
                </a:solidFill>
              </a:rPr>
              <a:t>Lawrence and Prieto</a:t>
            </a:r>
            <a:r>
              <a:rPr lang="en-US" altLang="zh-CN" sz="1200" b="1">
                <a:solidFill>
                  <a:srgbClr val="4672C4"/>
                </a:solidFill>
              </a:rPr>
              <a:t>, 2011)</a:t>
            </a:r>
            <a:endParaRPr lang="zh-CN" altLang="en-US" sz="1200" b="1">
              <a:solidFill>
                <a:srgbClr val="4672C4"/>
              </a:solidFill>
            </a:endParaRPr>
          </a:p>
        </p:txBody>
      </p:sp>
    </p:spTree>
    <p:extLst>
      <p:ext uri="{BB962C8B-B14F-4D97-AF65-F5344CB8AC3E}">
        <p14:creationId xmlns:p14="http://schemas.microsoft.com/office/powerpoint/2010/main" val="28339724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www.whu.edu.cn/__local/6/67/20/DFE805F2E5382CDEC5233674EE4_6807A568_B1E3F.jpg">
            <a:extLst>
              <a:ext uri="{FF2B5EF4-FFF2-40B4-BE49-F238E27FC236}">
                <a16:creationId xmlns:a16="http://schemas.microsoft.com/office/drawing/2014/main" id="{9002D556-E66A-48FC-96BF-425607396407}"/>
              </a:ext>
            </a:extLst>
          </p:cNvPr>
          <p:cNvPicPr>
            <a:picLocks noChangeAspect="1" noChangeArrowheads="1"/>
          </p:cNvPicPr>
          <p:nvPr/>
        </p:nvPicPr>
        <p:blipFill rotWithShape="1">
          <a:blip r:embed="rId3">
            <a:lum bright="70000" contrast="-70000"/>
            <a:extLst>
              <a:ext uri="{28A0092B-C50C-407E-A947-70E740481C1C}">
                <a14:useLocalDpi xmlns:a14="http://schemas.microsoft.com/office/drawing/2010/main" val="0"/>
              </a:ext>
            </a:extLst>
          </a:blip>
          <a:srcRect l="3973" r="36429"/>
          <a:stretch/>
        </p:blipFill>
        <p:spPr bwMode="auto">
          <a:xfrm>
            <a:off x="0" y="0"/>
            <a:ext cx="9144000" cy="5164831"/>
          </a:xfrm>
          <a:prstGeom prst="rect">
            <a:avLst/>
          </a:prstGeom>
          <a:noFill/>
          <a:extLst>
            <a:ext uri="{909E8E84-426E-40DD-AFC4-6F175D3DCCD1}">
              <a14:hiddenFill xmlns:a14="http://schemas.microsoft.com/office/drawing/2010/main">
                <a:solidFill>
                  <a:srgbClr val="FFFFFF"/>
                </a:solidFill>
              </a14:hiddenFill>
            </a:ext>
          </a:extLst>
        </p:spPr>
      </p:pic>
      <p:sp>
        <p:nvSpPr>
          <p:cNvPr id="4" name="灯片编号占位符 3">
            <a:extLst>
              <a:ext uri="{FF2B5EF4-FFF2-40B4-BE49-F238E27FC236}">
                <a16:creationId xmlns:a16="http://schemas.microsoft.com/office/drawing/2014/main" id="{E429FF57-F211-4558-9E89-FBD1C9FCC3E9}"/>
              </a:ext>
            </a:extLst>
          </p:cNvPr>
          <p:cNvSpPr>
            <a:spLocks noGrp="1"/>
          </p:cNvSpPr>
          <p:nvPr>
            <p:ph type="sldNum" sz="quarter" idx="12"/>
          </p:nvPr>
        </p:nvSpPr>
        <p:spPr/>
        <p:txBody>
          <a:bodyPr/>
          <a:lstStyle/>
          <a:p>
            <a:fld id="{B6F15528-21DE-4FAA-801E-634DDDAF4B2B}" type="slidenum">
              <a:rPr lang="en-US" smtClean="0"/>
              <a:pPr/>
              <a:t>45</a:t>
            </a:fld>
            <a:endParaRPr lang="en-US"/>
          </a:p>
        </p:txBody>
      </p:sp>
      <p:sp>
        <p:nvSpPr>
          <p:cNvPr id="2" name="文本框 1">
            <a:extLst>
              <a:ext uri="{FF2B5EF4-FFF2-40B4-BE49-F238E27FC236}">
                <a16:creationId xmlns:a16="http://schemas.microsoft.com/office/drawing/2014/main" id="{F79C16EA-C242-41F8-BA6E-3542FA44A9A1}"/>
              </a:ext>
            </a:extLst>
          </p:cNvPr>
          <p:cNvSpPr txBox="1"/>
          <p:nvPr/>
        </p:nvSpPr>
        <p:spPr>
          <a:xfrm>
            <a:off x="2274736" y="1885950"/>
            <a:ext cx="4594528" cy="769441"/>
          </a:xfrm>
          <a:prstGeom prst="rect">
            <a:avLst/>
          </a:prstGeom>
          <a:noFill/>
        </p:spPr>
        <p:txBody>
          <a:bodyPr wrap="none" rtlCol="0">
            <a:spAutoFit/>
          </a:bodyPr>
          <a:lstStyle/>
          <a:p>
            <a:pPr algn="ctr"/>
            <a:r>
              <a:rPr lang="en-US" altLang="zh-CN" sz="4400" b="1">
                <a:latin typeface="Freestyle Script" panose="030804020302050B0404" pitchFamily="66" charset="0"/>
              </a:rPr>
              <a:t>Thank you for your attention!</a:t>
            </a:r>
            <a:endParaRPr lang="zh-CN" altLang="en-US" sz="4400" b="1">
              <a:latin typeface="Freestyle Script" panose="030804020302050B0404" pitchFamily="66" charset="0"/>
            </a:endParaRPr>
          </a:p>
        </p:txBody>
      </p:sp>
      <p:sp>
        <p:nvSpPr>
          <p:cNvPr id="3" name="文本框 2">
            <a:extLst>
              <a:ext uri="{FF2B5EF4-FFF2-40B4-BE49-F238E27FC236}">
                <a16:creationId xmlns:a16="http://schemas.microsoft.com/office/drawing/2014/main" id="{5FA6C7F4-6F61-43D3-9604-FFCA36291CF2}"/>
              </a:ext>
            </a:extLst>
          </p:cNvPr>
          <p:cNvSpPr txBox="1"/>
          <p:nvPr/>
        </p:nvSpPr>
        <p:spPr>
          <a:xfrm>
            <a:off x="6602604" y="3952385"/>
            <a:ext cx="2743200" cy="830997"/>
          </a:xfrm>
          <a:prstGeom prst="rect">
            <a:avLst/>
          </a:prstGeom>
          <a:noFill/>
        </p:spPr>
        <p:txBody>
          <a:bodyPr wrap="square" rtlCol="0">
            <a:spAutoFit/>
          </a:bodyPr>
          <a:lstStyle/>
          <a:p>
            <a:pPr algn="ctr"/>
            <a:r>
              <a:rPr lang="en-US" altLang="zh-CN" sz="2400">
                <a:latin typeface="Freestyle Script" panose="030804020302050B0404" pitchFamily="66" charset="0"/>
              </a:rPr>
              <a:t>HrPeng</a:t>
            </a:r>
          </a:p>
          <a:p>
            <a:pPr algn="ctr"/>
            <a:r>
              <a:rPr lang="en-US" altLang="zh-CN" sz="2400">
                <a:latin typeface="Freestyle Script" panose="030804020302050B0404" pitchFamily="66" charset="0"/>
              </a:rPr>
              <a:t>2024/06/06</a:t>
            </a:r>
            <a:endParaRPr lang="zh-CN" altLang="en-US" sz="2400" dirty="0">
              <a:latin typeface="Freestyle Script" panose="030804020302050B0404" pitchFamily="66" charset="0"/>
            </a:endParaRPr>
          </a:p>
        </p:txBody>
      </p:sp>
      <p:sp>
        <p:nvSpPr>
          <p:cNvPr id="5" name="文本框 4">
            <a:extLst>
              <a:ext uri="{FF2B5EF4-FFF2-40B4-BE49-F238E27FC236}">
                <a16:creationId xmlns:a16="http://schemas.microsoft.com/office/drawing/2014/main" id="{EC09B8EA-5B9A-4051-9C04-160417714A25}"/>
              </a:ext>
            </a:extLst>
          </p:cNvPr>
          <p:cNvSpPr txBox="1"/>
          <p:nvPr/>
        </p:nvSpPr>
        <p:spPr>
          <a:xfrm>
            <a:off x="2514600" y="2569910"/>
            <a:ext cx="4114800" cy="523220"/>
          </a:xfrm>
          <a:prstGeom prst="rect">
            <a:avLst/>
          </a:prstGeom>
          <a:noFill/>
        </p:spPr>
        <p:txBody>
          <a:bodyPr wrap="square" rtlCol="0">
            <a:spAutoFit/>
          </a:bodyPr>
          <a:lstStyle/>
          <a:p>
            <a:pPr algn="ctr"/>
            <a:r>
              <a:rPr lang="en-US" altLang="zh-CN" sz="2800" dirty="0">
                <a:latin typeface="Freestyle Script" panose="030804020302050B0404" pitchFamily="66" charset="0"/>
              </a:rPr>
              <a:t>Email:</a:t>
            </a:r>
            <a:r>
              <a:rPr lang="zh-CN" altLang="en-US" sz="2800" dirty="0">
                <a:latin typeface="Freestyle Script" panose="030804020302050B0404" pitchFamily="66" charset="0"/>
              </a:rPr>
              <a:t> </a:t>
            </a:r>
            <a:r>
              <a:rPr lang="en-US" altLang="zh-CN" sz="2800" dirty="0">
                <a:latin typeface="Freestyle Script" panose="030804020302050B0404" pitchFamily="66" charset="0"/>
              </a:rPr>
              <a:t>hrpeng@whu.edu.cn</a:t>
            </a:r>
            <a:endParaRPr lang="zh-CN" altLang="en-US" sz="2800" dirty="0">
              <a:latin typeface="Freestyle Script" panose="030804020302050B0404" pitchFamily="66" charset="0"/>
            </a:endParaRPr>
          </a:p>
        </p:txBody>
      </p:sp>
      <p:pic>
        <p:nvPicPr>
          <p:cNvPr id="6" name="Picture 2" descr="https://www.whu.edu.cn/__local/5/2F/C2/57EDDD9FB0DF712F3AB627163C2_1EF15655_13FCA.png">
            <a:extLst>
              <a:ext uri="{FF2B5EF4-FFF2-40B4-BE49-F238E27FC236}">
                <a16:creationId xmlns:a16="http://schemas.microsoft.com/office/drawing/2014/main" id="{E41940CA-FB8B-4F4A-8A9B-D604D73A7C4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848600" y="37891"/>
            <a:ext cx="1181571" cy="1181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2457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05800" y="4767263"/>
            <a:ext cx="381000" cy="273844"/>
          </a:xfrm>
        </p:spPr>
        <p:txBody>
          <a:bodyPr/>
          <a:lstStyle/>
          <a:p>
            <a:fld id="{B6F15528-21DE-4FAA-801E-634DDDAF4B2B}" type="slidenum">
              <a:rPr lang="en-US" smtClean="0"/>
              <a:pPr/>
              <a:t>46</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482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程序介绍：流程图</a:t>
            </a:r>
            <a:endParaRPr lang="zh-CN" altLang="en-US" sz="3200" b="1" dirty="0">
              <a:solidFill>
                <a:schemeClr val="bg1"/>
              </a:solidFill>
              <a:cs typeface="Times New Roman" panose="02020603050405020304" pitchFamily="18" charset="0"/>
            </a:endParaRPr>
          </a:p>
        </p:txBody>
      </p:sp>
      <p:sp>
        <p:nvSpPr>
          <p:cNvPr id="3" name="矩形: 圆角 2">
            <a:extLst>
              <a:ext uri="{FF2B5EF4-FFF2-40B4-BE49-F238E27FC236}">
                <a16:creationId xmlns:a16="http://schemas.microsoft.com/office/drawing/2014/main" id="{9C72D515-F9F2-4AF9-970F-F9015B8AE738}"/>
              </a:ext>
            </a:extLst>
          </p:cNvPr>
          <p:cNvSpPr/>
          <p:nvPr/>
        </p:nvSpPr>
        <p:spPr>
          <a:xfrm>
            <a:off x="308428" y="742950"/>
            <a:ext cx="1905000" cy="579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下载连续数据</a:t>
            </a:r>
          </a:p>
        </p:txBody>
      </p:sp>
      <p:sp>
        <p:nvSpPr>
          <p:cNvPr id="9" name="矩形: 圆角 8">
            <a:extLst>
              <a:ext uri="{FF2B5EF4-FFF2-40B4-BE49-F238E27FC236}">
                <a16:creationId xmlns:a16="http://schemas.microsoft.com/office/drawing/2014/main" id="{49F231AE-F477-4F43-AFD6-F2B4FE2C745A}"/>
              </a:ext>
            </a:extLst>
          </p:cNvPr>
          <p:cNvSpPr/>
          <p:nvPr/>
        </p:nvSpPr>
        <p:spPr>
          <a:xfrm>
            <a:off x="308428" y="1605623"/>
            <a:ext cx="1905000" cy="579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预处理</a:t>
            </a:r>
          </a:p>
        </p:txBody>
      </p:sp>
      <p:sp>
        <p:nvSpPr>
          <p:cNvPr id="5" name="箭头: 下 4">
            <a:extLst>
              <a:ext uri="{FF2B5EF4-FFF2-40B4-BE49-F238E27FC236}">
                <a16:creationId xmlns:a16="http://schemas.microsoft.com/office/drawing/2014/main" id="{011EBAB4-6EF9-4DEF-88E0-FBC5EB812F61}"/>
              </a:ext>
            </a:extLst>
          </p:cNvPr>
          <p:cNvSpPr/>
          <p:nvPr/>
        </p:nvSpPr>
        <p:spPr>
          <a:xfrm>
            <a:off x="1146628" y="1398838"/>
            <a:ext cx="228600" cy="152400"/>
          </a:xfrm>
          <a:prstGeom prst="downArrow">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a:extLst>
              <a:ext uri="{FF2B5EF4-FFF2-40B4-BE49-F238E27FC236}">
                <a16:creationId xmlns:a16="http://schemas.microsoft.com/office/drawing/2014/main" id="{627914FF-6A39-435D-8B9F-D50C9F98E08E}"/>
              </a:ext>
            </a:extLst>
          </p:cNvPr>
          <p:cNvSpPr/>
          <p:nvPr/>
        </p:nvSpPr>
        <p:spPr>
          <a:xfrm>
            <a:off x="308428" y="2446480"/>
            <a:ext cx="1905000" cy="579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噪声互相关</a:t>
            </a:r>
          </a:p>
        </p:txBody>
      </p:sp>
      <p:sp>
        <p:nvSpPr>
          <p:cNvPr id="12" name="箭头: 下 11">
            <a:extLst>
              <a:ext uri="{FF2B5EF4-FFF2-40B4-BE49-F238E27FC236}">
                <a16:creationId xmlns:a16="http://schemas.microsoft.com/office/drawing/2014/main" id="{51E0FC5B-E5C5-4969-B813-A0F325B99BFE}"/>
              </a:ext>
            </a:extLst>
          </p:cNvPr>
          <p:cNvSpPr/>
          <p:nvPr/>
        </p:nvSpPr>
        <p:spPr>
          <a:xfrm>
            <a:off x="1146628" y="2239695"/>
            <a:ext cx="228600" cy="152400"/>
          </a:xfrm>
          <a:prstGeom prst="downArrow">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a:extLst>
              <a:ext uri="{FF2B5EF4-FFF2-40B4-BE49-F238E27FC236}">
                <a16:creationId xmlns:a16="http://schemas.microsoft.com/office/drawing/2014/main" id="{F65BD41E-7953-4DA2-8B4A-862B007CDD6E}"/>
              </a:ext>
            </a:extLst>
          </p:cNvPr>
          <p:cNvSpPr/>
          <p:nvPr/>
        </p:nvSpPr>
        <p:spPr>
          <a:xfrm>
            <a:off x="304800" y="4101023"/>
            <a:ext cx="1905000" cy="579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提取振幅数据</a:t>
            </a:r>
          </a:p>
        </p:txBody>
      </p:sp>
      <p:sp>
        <p:nvSpPr>
          <p:cNvPr id="14" name="箭头: 下 13">
            <a:extLst>
              <a:ext uri="{FF2B5EF4-FFF2-40B4-BE49-F238E27FC236}">
                <a16:creationId xmlns:a16="http://schemas.microsoft.com/office/drawing/2014/main" id="{BECF91FB-9BF0-4918-A39B-78A283280339}"/>
              </a:ext>
            </a:extLst>
          </p:cNvPr>
          <p:cNvSpPr/>
          <p:nvPr/>
        </p:nvSpPr>
        <p:spPr>
          <a:xfrm>
            <a:off x="1132114" y="3074655"/>
            <a:ext cx="228600" cy="152400"/>
          </a:xfrm>
          <a:prstGeom prst="downArrow">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a:extLst>
              <a:ext uri="{FF2B5EF4-FFF2-40B4-BE49-F238E27FC236}">
                <a16:creationId xmlns:a16="http://schemas.microsoft.com/office/drawing/2014/main" id="{85EB09D2-4928-4A04-8987-A9297E1B887C}"/>
              </a:ext>
            </a:extLst>
          </p:cNvPr>
          <p:cNvSpPr/>
          <p:nvPr/>
        </p:nvSpPr>
        <p:spPr>
          <a:xfrm>
            <a:off x="2512785" y="3272506"/>
            <a:ext cx="2286000" cy="579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提取频散数据</a:t>
            </a:r>
          </a:p>
        </p:txBody>
      </p:sp>
      <p:sp>
        <p:nvSpPr>
          <p:cNvPr id="6" name="箭头: 右 5">
            <a:extLst>
              <a:ext uri="{FF2B5EF4-FFF2-40B4-BE49-F238E27FC236}">
                <a16:creationId xmlns:a16="http://schemas.microsoft.com/office/drawing/2014/main" id="{6A01AFED-9453-42F3-B8A5-40115D38DC26}"/>
              </a:ext>
            </a:extLst>
          </p:cNvPr>
          <p:cNvSpPr/>
          <p:nvPr/>
        </p:nvSpPr>
        <p:spPr>
          <a:xfrm>
            <a:off x="2289628" y="3489185"/>
            <a:ext cx="152400" cy="152400"/>
          </a:xfrm>
          <a:prstGeom prst="rightArrow">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圆角 16">
            <a:extLst>
              <a:ext uri="{FF2B5EF4-FFF2-40B4-BE49-F238E27FC236}">
                <a16:creationId xmlns:a16="http://schemas.microsoft.com/office/drawing/2014/main" id="{793A3316-79C3-4834-AB5F-A6F5ADB4ACF1}"/>
              </a:ext>
            </a:extLst>
          </p:cNvPr>
          <p:cNvSpPr/>
          <p:nvPr/>
        </p:nvSpPr>
        <p:spPr>
          <a:xfrm>
            <a:off x="293914" y="3275543"/>
            <a:ext cx="1905000" cy="579687"/>
          </a:xfrm>
          <a:prstGeom prst="round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经验格林函数</a:t>
            </a:r>
          </a:p>
        </p:txBody>
      </p:sp>
      <p:sp>
        <p:nvSpPr>
          <p:cNvPr id="19" name="箭头: 下 18">
            <a:extLst>
              <a:ext uri="{FF2B5EF4-FFF2-40B4-BE49-F238E27FC236}">
                <a16:creationId xmlns:a16="http://schemas.microsoft.com/office/drawing/2014/main" id="{4DFF0B6D-4A15-4793-9ABF-8998237B2A82}"/>
              </a:ext>
            </a:extLst>
          </p:cNvPr>
          <p:cNvSpPr/>
          <p:nvPr/>
        </p:nvSpPr>
        <p:spPr>
          <a:xfrm>
            <a:off x="1132114" y="3901926"/>
            <a:ext cx="228600" cy="152400"/>
          </a:xfrm>
          <a:prstGeom prst="downArrow">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圆角 22">
            <a:extLst>
              <a:ext uri="{FF2B5EF4-FFF2-40B4-BE49-F238E27FC236}">
                <a16:creationId xmlns:a16="http://schemas.microsoft.com/office/drawing/2014/main" id="{F2C664F6-5B8A-4629-86F9-35C2E1B5A6E3}"/>
              </a:ext>
            </a:extLst>
          </p:cNvPr>
          <p:cNvSpPr/>
          <p:nvPr/>
        </p:nvSpPr>
        <p:spPr>
          <a:xfrm>
            <a:off x="2503714" y="4101023"/>
            <a:ext cx="2300514" cy="579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聚焦散焦估计与改正</a:t>
            </a:r>
          </a:p>
        </p:txBody>
      </p:sp>
      <p:sp>
        <p:nvSpPr>
          <p:cNvPr id="24" name="矩形: 圆角 23">
            <a:extLst>
              <a:ext uri="{FF2B5EF4-FFF2-40B4-BE49-F238E27FC236}">
                <a16:creationId xmlns:a16="http://schemas.microsoft.com/office/drawing/2014/main" id="{699FADFE-3046-4E2B-9CF2-2C2DC4C0CFC0}"/>
              </a:ext>
            </a:extLst>
          </p:cNvPr>
          <p:cNvSpPr/>
          <p:nvPr/>
        </p:nvSpPr>
        <p:spPr>
          <a:xfrm>
            <a:off x="5098142" y="4104946"/>
            <a:ext cx="1611086" cy="579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面波衰减成像</a:t>
            </a:r>
          </a:p>
        </p:txBody>
      </p:sp>
      <p:sp>
        <p:nvSpPr>
          <p:cNvPr id="27" name="箭头: 右 26">
            <a:extLst>
              <a:ext uri="{FF2B5EF4-FFF2-40B4-BE49-F238E27FC236}">
                <a16:creationId xmlns:a16="http://schemas.microsoft.com/office/drawing/2014/main" id="{0DFCE1CF-A45A-448E-AD1F-65D2BC4C6669}"/>
              </a:ext>
            </a:extLst>
          </p:cNvPr>
          <p:cNvSpPr/>
          <p:nvPr/>
        </p:nvSpPr>
        <p:spPr>
          <a:xfrm>
            <a:off x="4874985" y="3486149"/>
            <a:ext cx="152400" cy="152400"/>
          </a:xfrm>
          <a:prstGeom prst="rightArrow">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a:extLst>
              <a:ext uri="{FF2B5EF4-FFF2-40B4-BE49-F238E27FC236}">
                <a16:creationId xmlns:a16="http://schemas.microsoft.com/office/drawing/2014/main" id="{C131E43F-5DF6-4839-A47F-FC9ACCF98926}"/>
              </a:ext>
            </a:extLst>
          </p:cNvPr>
          <p:cNvSpPr/>
          <p:nvPr/>
        </p:nvSpPr>
        <p:spPr>
          <a:xfrm>
            <a:off x="5098142" y="3272506"/>
            <a:ext cx="1611086" cy="579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面波速度成像</a:t>
            </a:r>
          </a:p>
        </p:txBody>
      </p:sp>
      <p:sp>
        <p:nvSpPr>
          <p:cNvPr id="16" name="箭头: 右 15">
            <a:extLst>
              <a:ext uri="{FF2B5EF4-FFF2-40B4-BE49-F238E27FC236}">
                <a16:creationId xmlns:a16="http://schemas.microsoft.com/office/drawing/2014/main" id="{6476F3D4-9FBD-4AD2-9BBA-C37CED6A4A0E}"/>
              </a:ext>
            </a:extLst>
          </p:cNvPr>
          <p:cNvSpPr/>
          <p:nvPr/>
        </p:nvSpPr>
        <p:spPr>
          <a:xfrm rot="8298809">
            <a:off x="4577777" y="3944482"/>
            <a:ext cx="711736" cy="45719"/>
          </a:xfrm>
          <a:prstGeom prst="rightArrow">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a:extLst>
              <a:ext uri="{FF2B5EF4-FFF2-40B4-BE49-F238E27FC236}">
                <a16:creationId xmlns:a16="http://schemas.microsoft.com/office/drawing/2014/main" id="{2756BDC0-B127-4DE0-8C8C-BF5CF2475D8C}"/>
              </a:ext>
            </a:extLst>
          </p:cNvPr>
          <p:cNvSpPr/>
          <p:nvPr/>
        </p:nvSpPr>
        <p:spPr>
          <a:xfrm>
            <a:off x="232227" y="666750"/>
            <a:ext cx="2073729" cy="4191000"/>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a:extLst>
              <a:ext uri="{FF2B5EF4-FFF2-40B4-BE49-F238E27FC236}">
                <a16:creationId xmlns:a16="http://schemas.microsoft.com/office/drawing/2014/main" id="{1254CBFA-A2E5-4966-B827-391B909E083F}"/>
              </a:ext>
            </a:extLst>
          </p:cNvPr>
          <p:cNvSpPr/>
          <p:nvPr/>
        </p:nvSpPr>
        <p:spPr>
          <a:xfrm>
            <a:off x="2297793" y="4008666"/>
            <a:ext cx="2656114" cy="853156"/>
          </a:xfrm>
          <a:prstGeom prst="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a:extLst>
              <a:ext uri="{FF2B5EF4-FFF2-40B4-BE49-F238E27FC236}">
                <a16:creationId xmlns:a16="http://schemas.microsoft.com/office/drawing/2014/main" id="{62626EC7-7238-4B00-96EB-B2C68F6D4FBF}"/>
              </a:ext>
            </a:extLst>
          </p:cNvPr>
          <p:cNvSpPr/>
          <p:nvPr/>
        </p:nvSpPr>
        <p:spPr>
          <a:xfrm>
            <a:off x="2235202" y="4026334"/>
            <a:ext cx="130626" cy="8105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箭头: 右 19">
            <a:extLst>
              <a:ext uri="{FF2B5EF4-FFF2-40B4-BE49-F238E27FC236}">
                <a16:creationId xmlns:a16="http://schemas.microsoft.com/office/drawing/2014/main" id="{A6FE8601-3454-41FB-B314-DE93DCFBD0BB}"/>
              </a:ext>
            </a:extLst>
          </p:cNvPr>
          <p:cNvSpPr/>
          <p:nvPr/>
        </p:nvSpPr>
        <p:spPr>
          <a:xfrm>
            <a:off x="2293257" y="4314666"/>
            <a:ext cx="152400" cy="152400"/>
          </a:xfrm>
          <a:prstGeom prst="rightArrow">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a:extLst>
              <a:ext uri="{FF2B5EF4-FFF2-40B4-BE49-F238E27FC236}">
                <a16:creationId xmlns:a16="http://schemas.microsoft.com/office/drawing/2014/main" id="{E48B409B-421C-44BD-BA76-F006FF0CD979}"/>
              </a:ext>
            </a:extLst>
          </p:cNvPr>
          <p:cNvSpPr txBox="1"/>
          <p:nvPr/>
        </p:nvSpPr>
        <p:spPr>
          <a:xfrm>
            <a:off x="670379" y="4825184"/>
            <a:ext cx="3031670" cy="307777"/>
          </a:xfrm>
          <a:prstGeom prst="rect">
            <a:avLst/>
          </a:prstGeom>
          <a:noFill/>
        </p:spPr>
        <p:txBody>
          <a:bodyPr wrap="square" rtlCol="0">
            <a:spAutoFit/>
          </a:bodyPr>
          <a:lstStyle/>
          <a:p>
            <a:r>
              <a:rPr lang="en-US" altLang="zh-CN" sz="1400" b="1">
                <a:solidFill>
                  <a:srgbClr val="4672C4"/>
                </a:solidFill>
              </a:rPr>
              <a:t>Based on python (Jupyter notebook)</a:t>
            </a:r>
            <a:endParaRPr lang="zh-CN" altLang="en-US" sz="1400" b="1">
              <a:solidFill>
                <a:srgbClr val="4672C4"/>
              </a:solidFill>
            </a:endParaRPr>
          </a:p>
        </p:txBody>
      </p:sp>
      <p:sp>
        <p:nvSpPr>
          <p:cNvPr id="33" name="箭头: 右 32">
            <a:extLst>
              <a:ext uri="{FF2B5EF4-FFF2-40B4-BE49-F238E27FC236}">
                <a16:creationId xmlns:a16="http://schemas.microsoft.com/office/drawing/2014/main" id="{2C19EC14-7FFA-469A-8C96-CA3450730D04}"/>
              </a:ext>
            </a:extLst>
          </p:cNvPr>
          <p:cNvSpPr/>
          <p:nvPr/>
        </p:nvSpPr>
        <p:spPr>
          <a:xfrm>
            <a:off x="6778171" y="4314666"/>
            <a:ext cx="152400" cy="152400"/>
          </a:xfrm>
          <a:prstGeom prst="rightArrow">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a:extLst>
              <a:ext uri="{FF2B5EF4-FFF2-40B4-BE49-F238E27FC236}">
                <a16:creationId xmlns:a16="http://schemas.microsoft.com/office/drawing/2014/main" id="{8C00A25F-484B-41A2-B11D-F7E531938F33}"/>
              </a:ext>
            </a:extLst>
          </p:cNvPr>
          <p:cNvSpPr/>
          <p:nvPr/>
        </p:nvSpPr>
        <p:spPr>
          <a:xfrm>
            <a:off x="6999514" y="4101022"/>
            <a:ext cx="1836058" cy="579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a:t>S</a:t>
            </a:r>
            <a:r>
              <a:rPr lang="zh-CN" altLang="en-US"/>
              <a:t>波衰减成像</a:t>
            </a:r>
            <a:r>
              <a:rPr lang="en-US" altLang="zh-CN"/>
              <a:t>(1D)</a:t>
            </a:r>
            <a:endParaRPr lang="zh-CN" altLang="en-US"/>
          </a:p>
        </p:txBody>
      </p:sp>
      <p:sp>
        <p:nvSpPr>
          <p:cNvPr id="35" name="矩形: 圆角 34">
            <a:extLst>
              <a:ext uri="{FF2B5EF4-FFF2-40B4-BE49-F238E27FC236}">
                <a16:creationId xmlns:a16="http://schemas.microsoft.com/office/drawing/2014/main" id="{E6067E97-401F-4122-8A27-058101B290F8}"/>
              </a:ext>
            </a:extLst>
          </p:cNvPr>
          <p:cNvSpPr/>
          <p:nvPr/>
        </p:nvSpPr>
        <p:spPr>
          <a:xfrm>
            <a:off x="6999514" y="3272505"/>
            <a:ext cx="1836058" cy="5796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敏感核计算</a:t>
            </a:r>
          </a:p>
        </p:txBody>
      </p:sp>
      <p:sp>
        <p:nvSpPr>
          <p:cNvPr id="36" name="箭头: 右 35">
            <a:extLst>
              <a:ext uri="{FF2B5EF4-FFF2-40B4-BE49-F238E27FC236}">
                <a16:creationId xmlns:a16="http://schemas.microsoft.com/office/drawing/2014/main" id="{6CAB90FA-51EB-47A4-9330-7CC46239249F}"/>
              </a:ext>
            </a:extLst>
          </p:cNvPr>
          <p:cNvSpPr/>
          <p:nvPr/>
        </p:nvSpPr>
        <p:spPr>
          <a:xfrm>
            <a:off x="6778171" y="3492499"/>
            <a:ext cx="152400" cy="152400"/>
          </a:xfrm>
          <a:prstGeom prst="rightArrow">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a:extLst>
              <a:ext uri="{FF2B5EF4-FFF2-40B4-BE49-F238E27FC236}">
                <a16:creationId xmlns:a16="http://schemas.microsoft.com/office/drawing/2014/main" id="{00C82188-F205-4062-B25D-7979E51D996B}"/>
              </a:ext>
            </a:extLst>
          </p:cNvPr>
          <p:cNvSpPr/>
          <p:nvPr/>
        </p:nvSpPr>
        <p:spPr>
          <a:xfrm>
            <a:off x="5030107" y="4008666"/>
            <a:ext cx="3881665" cy="849084"/>
          </a:xfrm>
          <a:prstGeom prst="rect">
            <a:avLst/>
          </a:prstGeom>
          <a:noFill/>
          <a:ln>
            <a:solidFill>
              <a:srgbClr val="FF7F0E"/>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a:extLst>
              <a:ext uri="{FF2B5EF4-FFF2-40B4-BE49-F238E27FC236}">
                <a16:creationId xmlns:a16="http://schemas.microsoft.com/office/drawing/2014/main" id="{829432E9-6D6B-4865-9377-63D2F1571EC7}"/>
              </a:ext>
            </a:extLst>
          </p:cNvPr>
          <p:cNvSpPr txBox="1"/>
          <p:nvPr/>
        </p:nvSpPr>
        <p:spPr>
          <a:xfrm>
            <a:off x="6206217" y="4835723"/>
            <a:ext cx="1448708" cy="307777"/>
          </a:xfrm>
          <a:prstGeom prst="rect">
            <a:avLst/>
          </a:prstGeom>
          <a:noFill/>
        </p:spPr>
        <p:txBody>
          <a:bodyPr wrap="square" rtlCol="0">
            <a:spAutoFit/>
          </a:bodyPr>
          <a:lstStyle/>
          <a:p>
            <a:r>
              <a:rPr lang="en-US" altLang="zh-CN" sz="1400" b="1">
                <a:solidFill>
                  <a:srgbClr val="FF7F0E"/>
                </a:solidFill>
              </a:rPr>
              <a:t>Based on matlab</a:t>
            </a:r>
            <a:endParaRPr lang="zh-CN" altLang="en-US" sz="1400" b="1">
              <a:solidFill>
                <a:srgbClr val="FF7F0E"/>
              </a:solidFill>
            </a:endParaRPr>
          </a:p>
        </p:txBody>
      </p:sp>
      <p:sp>
        <p:nvSpPr>
          <p:cNvPr id="38" name="箭头: 右 37">
            <a:extLst>
              <a:ext uri="{FF2B5EF4-FFF2-40B4-BE49-F238E27FC236}">
                <a16:creationId xmlns:a16="http://schemas.microsoft.com/office/drawing/2014/main" id="{AEFD4110-8FBE-49B4-8998-88C9FAC3A7AD}"/>
              </a:ext>
            </a:extLst>
          </p:cNvPr>
          <p:cNvSpPr/>
          <p:nvPr/>
        </p:nvSpPr>
        <p:spPr>
          <a:xfrm rot="5400000">
            <a:off x="7852664" y="3891141"/>
            <a:ext cx="152400" cy="152400"/>
          </a:xfrm>
          <a:prstGeom prst="rightArrow">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箭头: 右 25">
            <a:extLst>
              <a:ext uri="{FF2B5EF4-FFF2-40B4-BE49-F238E27FC236}">
                <a16:creationId xmlns:a16="http://schemas.microsoft.com/office/drawing/2014/main" id="{EBBA8DEC-8B0D-4F14-A85E-D92BD76AEA83}"/>
              </a:ext>
            </a:extLst>
          </p:cNvPr>
          <p:cNvSpPr/>
          <p:nvPr/>
        </p:nvSpPr>
        <p:spPr>
          <a:xfrm>
            <a:off x="4880428" y="4314666"/>
            <a:ext cx="152400" cy="152400"/>
          </a:xfrm>
          <a:prstGeom prst="rightArrow">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a:extLst>
              <a:ext uri="{FF2B5EF4-FFF2-40B4-BE49-F238E27FC236}">
                <a16:creationId xmlns:a16="http://schemas.microsoft.com/office/drawing/2014/main" id="{A36AC2A1-6946-434F-9ED6-41C0AA10044A}"/>
              </a:ext>
            </a:extLst>
          </p:cNvPr>
          <p:cNvSpPr txBox="1"/>
          <p:nvPr/>
        </p:nvSpPr>
        <p:spPr>
          <a:xfrm>
            <a:off x="5388882" y="1569869"/>
            <a:ext cx="3446690" cy="923330"/>
          </a:xfrm>
          <a:prstGeom prst="rect">
            <a:avLst/>
          </a:prstGeom>
          <a:noFill/>
        </p:spPr>
        <p:txBody>
          <a:bodyPr wrap="square" rtlCol="0">
            <a:spAutoFit/>
          </a:bodyPr>
          <a:lstStyle/>
          <a:p>
            <a:r>
              <a:rPr lang="zh-CN" altLang="en-US"/>
              <a:t>依赖的一些包</a:t>
            </a:r>
            <a:r>
              <a:rPr lang="en-US" altLang="zh-CN"/>
              <a:t>: </a:t>
            </a:r>
          </a:p>
          <a:p>
            <a:r>
              <a:rPr lang="en-US" altLang="zh-CN"/>
              <a:t>numpy</a:t>
            </a:r>
            <a:r>
              <a:rPr lang="zh-CN" altLang="en-US"/>
              <a:t>、</a:t>
            </a:r>
            <a:r>
              <a:rPr lang="en-US" altLang="zh-CN"/>
              <a:t>scipy</a:t>
            </a:r>
            <a:r>
              <a:rPr lang="zh-CN" altLang="en-US"/>
              <a:t>、</a:t>
            </a:r>
            <a:r>
              <a:rPr lang="en-US" altLang="zh-CN"/>
              <a:t>matplotlib</a:t>
            </a:r>
            <a:r>
              <a:rPr lang="zh-CN" altLang="en-US"/>
              <a:t>、</a:t>
            </a:r>
            <a:r>
              <a:rPr lang="en-US" altLang="zh-CN">
                <a:solidFill>
                  <a:srgbClr val="C00000"/>
                </a:solidFill>
              </a:rPr>
              <a:t>obspy</a:t>
            </a:r>
            <a:r>
              <a:rPr lang="zh-CN" altLang="en-US">
                <a:solidFill>
                  <a:srgbClr val="C00000"/>
                </a:solidFill>
              </a:rPr>
              <a:t>、</a:t>
            </a:r>
            <a:r>
              <a:rPr lang="en-US" altLang="zh-CN">
                <a:solidFill>
                  <a:srgbClr val="C00000"/>
                </a:solidFill>
              </a:rPr>
              <a:t>ccfj</a:t>
            </a:r>
            <a:r>
              <a:rPr lang="zh-CN" altLang="en-US">
                <a:solidFill>
                  <a:srgbClr val="C00000"/>
                </a:solidFill>
              </a:rPr>
              <a:t>、</a:t>
            </a:r>
            <a:r>
              <a:rPr lang="en-US" altLang="zh-CN">
                <a:solidFill>
                  <a:srgbClr val="C00000"/>
                </a:solidFill>
              </a:rPr>
              <a:t>disba</a:t>
            </a:r>
            <a:endParaRPr lang="zh-CN" altLang="en-US">
              <a:solidFill>
                <a:srgbClr val="C00000"/>
              </a:solidFill>
            </a:endParaRPr>
          </a:p>
        </p:txBody>
      </p:sp>
      <p:sp>
        <p:nvSpPr>
          <p:cNvPr id="44" name="文本框 43">
            <a:extLst>
              <a:ext uri="{FF2B5EF4-FFF2-40B4-BE49-F238E27FC236}">
                <a16:creationId xmlns:a16="http://schemas.microsoft.com/office/drawing/2014/main" id="{33A2B6CA-78DB-4A21-B4A6-72E002CDA6DE}"/>
              </a:ext>
            </a:extLst>
          </p:cNvPr>
          <p:cNvSpPr txBox="1"/>
          <p:nvPr/>
        </p:nvSpPr>
        <p:spPr>
          <a:xfrm>
            <a:off x="2485007" y="1678297"/>
            <a:ext cx="2675130" cy="646331"/>
          </a:xfrm>
          <a:prstGeom prst="rect">
            <a:avLst/>
          </a:prstGeom>
          <a:noFill/>
          <a:ln w="19050">
            <a:solidFill>
              <a:srgbClr val="115740"/>
            </a:solidFill>
            <a:prstDash val="dash"/>
          </a:ln>
        </p:spPr>
        <p:txBody>
          <a:bodyPr wrap="square" rtlCol="0">
            <a:spAutoFit/>
          </a:bodyPr>
          <a:lstStyle/>
          <a:p>
            <a:pPr algn="ctr"/>
            <a:r>
              <a:rPr lang="zh-CN" altLang="en-US"/>
              <a:t>基于</a:t>
            </a:r>
            <a:r>
              <a:rPr lang="en-US" altLang="zh-CN"/>
              <a:t>ccfj</a:t>
            </a:r>
          </a:p>
          <a:p>
            <a:pPr algn="ctr"/>
            <a:r>
              <a:rPr lang="en-US" altLang="zh-CN"/>
              <a:t> (</a:t>
            </a:r>
            <a:r>
              <a:rPr lang="zh-CN" altLang="en-US"/>
              <a:t>有利于快速计算互相关</a:t>
            </a:r>
            <a:r>
              <a:rPr lang="en-US" altLang="zh-CN"/>
              <a:t>)</a:t>
            </a:r>
            <a:endParaRPr lang="zh-CN" altLang="en-US"/>
          </a:p>
        </p:txBody>
      </p:sp>
      <p:sp>
        <p:nvSpPr>
          <p:cNvPr id="45" name="箭头: 下 44">
            <a:extLst>
              <a:ext uri="{FF2B5EF4-FFF2-40B4-BE49-F238E27FC236}">
                <a16:creationId xmlns:a16="http://schemas.microsoft.com/office/drawing/2014/main" id="{B39D8701-4BA2-412F-8EAC-2CFEEACD10B3}"/>
              </a:ext>
            </a:extLst>
          </p:cNvPr>
          <p:cNvSpPr/>
          <p:nvPr/>
        </p:nvSpPr>
        <p:spPr>
          <a:xfrm>
            <a:off x="3549649" y="3024553"/>
            <a:ext cx="152400" cy="1978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a:extLst>
              <a:ext uri="{FF2B5EF4-FFF2-40B4-BE49-F238E27FC236}">
                <a16:creationId xmlns:a16="http://schemas.microsoft.com/office/drawing/2014/main" id="{77250D94-2F4A-46B9-A2B0-EED11A9AA400}"/>
              </a:ext>
            </a:extLst>
          </p:cNvPr>
          <p:cNvSpPr txBox="1"/>
          <p:nvPr/>
        </p:nvSpPr>
        <p:spPr>
          <a:xfrm>
            <a:off x="2398882" y="2662140"/>
            <a:ext cx="2563388" cy="338554"/>
          </a:xfrm>
          <a:prstGeom prst="rect">
            <a:avLst/>
          </a:prstGeom>
          <a:noFill/>
        </p:spPr>
        <p:txBody>
          <a:bodyPr wrap="square" rtlCol="0">
            <a:spAutoFit/>
          </a:bodyPr>
          <a:lstStyle/>
          <a:p>
            <a:pPr algn="ctr"/>
            <a:r>
              <a:rPr lang="zh-CN" altLang="en-US" sz="1600"/>
              <a:t>推荐用姚华建老师程序提</a:t>
            </a:r>
          </a:p>
        </p:txBody>
      </p:sp>
      <p:sp>
        <p:nvSpPr>
          <p:cNvPr id="47" name="箭头: 下 46">
            <a:extLst>
              <a:ext uri="{FF2B5EF4-FFF2-40B4-BE49-F238E27FC236}">
                <a16:creationId xmlns:a16="http://schemas.microsoft.com/office/drawing/2014/main" id="{43D129C0-C632-413A-BEE3-D4469FF3A4F8}"/>
              </a:ext>
            </a:extLst>
          </p:cNvPr>
          <p:cNvSpPr/>
          <p:nvPr/>
        </p:nvSpPr>
        <p:spPr>
          <a:xfrm>
            <a:off x="5789076" y="3017108"/>
            <a:ext cx="152400" cy="1978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47">
            <a:extLst>
              <a:ext uri="{FF2B5EF4-FFF2-40B4-BE49-F238E27FC236}">
                <a16:creationId xmlns:a16="http://schemas.microsoft.com/office/drawing/2014/main" id="{E1D7E724-DD7A-41AC-B8E3-0BEF4261D96D}"/>
              </a:ext>
            </a:extLst>
          </p:cNvPr>
          <p:cNvSpPr txBox="1"/>
          <p:nvPr/>
        </p:nvSpPr>
        <p:spPr>
          <a:xfrm>
            <a:off x="5054798" y="2677528"/>
            <a:ext cx="1620957" cy="307777"/>
          </a:xfrm>
          <a:prstGeom prst="rect">
            <a:avLst/>
          </a:prstGeom>
          <a:noFill/>
        </p:spPr>
        <p:txBody>
          <a:bodyPr wrap="none" rtlCol="0">
            <a:spAutoFit/>
          </a:bodyPr>
          <a:lstStyle/>
          <a:p>
            <a:r>
              <a:rPr lang="zh-CN" altLang="en-US" sz="1400"/>
              <a:t>很多程序都可以算</a:t>
            </a:r>
          </a:p>
        </p:txBody>
      </p:sp>
      <p:sp>
        <p:nvSpPr>
          <p:cNvPr id="49" name="文本框 48">
            <a:extLst>
              <a:ext uri="{FF2B5EF4-FFF2-40B4-BE49-F238E27FC236}">
                <a16:creationId xmlns:a16="http://schemas.microsoft.com/office/drawing/2014/main" id="{9FE870FF-7656-4CAC-A851-254EC70B8A97}"/>
              </a:ext>
            </a:extLst>
          </p:cNvPr>
          <p:cNvSpPr txBox="1"/>
          <p:nvPr/>
        </p:nvSpPr>
        <p:spPr>
          <a:xfrm>
            <a:off x="7450335" y="2677527"/>
            <a:ext cx="931665" cy="307777"/>
          </a:xfrm>
          <a:prstGeom prst="rect">
            <a:avLst/>
          </a:prstGeom>
          <a:noFill/>
        </p:spPr>
        <p:txBody>
          <a:bodyPr wrap="none" rtlCol="0">
            <a:spAutoFit/>
          </a:bodyPr>
          <a:lstStyle/>
          <a:p>
            <a:r>
              <a:rPr lang="zh-CN" altLang="en-US" sz="1400"/>
              <a:t>基于</a:t>
            </a:r>
            <a:r>
              <a:rPr lang="en-US" altLang="zh-CN" sz="1400"/>
              <a:t>disba</a:t>
            </a:r>
            <a:endParaRPr lang="zh-CN" altLang="en-US" sz="1400"/>
          </a:p>
        </p:txBody>
      </p:sp>
      <p:sp>
        <p:nvSpPr>
          <p:cNvPr id="50" name="箭头: 下 49">
            <a:extLst>
              <a:ext uri="{FF2B5EF4-FFF2-40B4-BE49-F238E27FC236}">
                <a16:creationId xmlns:a16="http://schemas.microsoft.com/office/drawing/2014/main" id="{C04F46B5-6662-4165-9DBD-003F9EECE32C}"/>
              </a:ext>
            </a:extLst>
          </p:cNvPr>
          <p:cNvSpPr/>
          <p:nvPr/>
        </p:nvSpPr>
        <p:spPr>
          <a:xfrm>
            <a:off x="7848600" y="3017106"/>
            <a:ext cx="152400" cy="19785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a:extLst>
              <a:ext uri="{FF2B5EF4-FFF2-40B4-BE49-F238E27FC236}">
                <a16:creationId xmlns:a16="http://schemas.microsoft.com/office/drawing/2014/main" id="{C1BDC0DA-73FD-493E-B40E-CC8CA501DED9}"/>
              </a:ext>
            </a:extLst>
          </p:cNvPr>
          <p:cNvSpPr txBox="1"/>
          <p:nvPr/>
        </p:nvSpPr>
        <p:spPr>
          <a:xfrm>
            <a:off x="2878983" y="847115"/>
            <a:ext cx="4206765" cy="369332"/>
          </a:xfrm>
          <a:prstGeom prst="rect">
            <a:avLst/>
          </a:prstGeom>
          <a:noFill/>
        </p:spPr>
        <p:txBody>
          <a:bodyPr wrap="square" rtlCol="0">
            <a:spAutoFit/>
          </a:bodyPr>
          <a:lstStyle/>
          <a:p>
            <a:r>
              <a:rPr lang="zh-CN" altLang="en-US">
                <a:solidFill>
                  <a:srgbClr val="C00000"/>
                </a:solidFill>
              </a:rPr>
              <a:t>从</a:t>
            </a:r>
            <a:r>
              <a:rPr lang="en-US" altLang="zh-CN">
                <a:solidFill>
                  <a:srgbClr val="C00000"/>
                </a:solidFill>
              </a:rPr>
              <a:t>IRIS</a:t>
            </a:r>
            <a:r>
              <a:rPr lang="zh-CN" altLang="en-US">
                <a:solidFill>
                  <a:srgbClr val="C00000"/>
                </a:solidFill>
              </a:rPr>
              <a:t>下载数据</a:t>
            </a:r>
            <a:r>
              <a:rPr lang="en-US" altLang="zh-CN">
                <a:solidFill>
                  <a:srgbClr val="C00000"/>
                </a:solidFill>
              </a:rPr>
              <a:t>: </a:t>
            </a:r>
            <a:r>
              <a:rPr lang="en-US" altLang="zh-CN">
                <a:hlinkClick r:id="rId3"/>
              </a:rPr>
              <a:t>https://ds.iris.edu/gmap/</a:t>
            </a:r>
            <a:r>
              <a:rPr lang="en-US" altLang="zh-CN"/>
              <a:t> </a:t>
            </a:r>
            <a:endParaRPr lang="zh-CN" altLang="en-US">
              <a:solidFill>
                <a:srgbClr val="C00000"/>
              </a:solidFill>
            </a:endParaRPr>
          </a:p>
        </p:txBody>
      </p:sp>
      <p:sp>
        <p:nvSpPr>
          <p:cNvPr id="52" name="箭头: 下 51">
            <a:extLst>
              <a:ext uri="{FF2B5EF4-FFF2-40B4-BE49-F238E27FC236}">
                <a16:creationId xmlns:a16="http://schemas.microsoft.com/office/drawing/2014/main" id="{5E260651-795E-412A-98B8-64314944B1EB}"/>
              </a:ext>
            </a:extLst>
          </p:cNvPr>
          <p:cNvSpPr/>
          <p:nvPr/>
        </p:nvSpPr>
        <p:spPr>
          <a:xfrm rot="5400000">
            <a:off x="2443325" y="715129"/>
            <a:ext cx="204855" cy="5909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箭头: 下 42">
            <a:extLst>
              <a:ext uri="{FF2B5EF4-FFF2-40B4-BE49-F238E27FC236}">
                <a16:creationId xmlns:a16="http://schemas.microsoft.com/office/drawing/2014/main" id="{268A2EFE-1EA8-4EB7-965D-2314795E3475}"/>
              </a:ext>
            </a:extLst>
          </p:cNvPr>
          <p:cNvSpPr/>
          <p:nvPr/>
        </p:nvSpPr>
        <p:spPr>
          <a:xfrm rot="2997332">
            <a:off x="2247981" y="2095497"/>
            <a:ext cx="204855" cy="51421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1715356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图片 36">
            <a:extLst>
              <a:ext uri="{FF2B5EF4-FFF2-40B4-BE49-F238E27FC236}">
                <a16:creationId xmlns:a16="http://schemas.microsoft.com/office/drawing/2014/main" id="{3E5766FC-9524-4257-A43E-2690EBD7836B}"/>
              </a:ext>
            </a:extLst>
          </p:cNvPr>
          <p:cNvPicPr>
            <a:picLocks noChangeAspect="1"/>
          </p:cNvPicPr>
          <p:nvPr/>
        </p:nvPicPr>
        <p:blipFill rotWithShape="1">
          <a:blip r:embed="rId3"/>
          <a:srcRect r="5657"/>
          <a:stretch/>
        </p:blipFill>
        <p:spPr>
          <a:xfrm>
            <a:off x="3219848" y="4382663"/>
            <a:ext cx="5200945" cy="686667"/>
          </a:xfrm>
          <a:prstGeom prst="rect">
            <a:avLst/>
          </a:prstGeom>
        </p:spPr>
      </p:pic>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05800" y="4767263"/>
            <a:ext cx="381000" cy="273844"/>
          </a:xfrm>
        </p:spPr>
        <p:txBody>
          <a:bodyPr/>
          <a:lstStyle/>
          <a:p>
            <a:fld id="{B6F15528-21DE-4FAA-801E-634DDDAF4B2B}" type="slidenum">
              <a:rPr lang="en-US" smtClean="0"/>
              <a:pPr/>
              <a:t>47</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482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程序介绍</a:t>
            </a:r>
            <a:endParaRPr lang="zh-CN" altLang="en-US" sz="3200" b="1" dirty="0">
              <a:solidFill>
                <a:schemeClr val="bg1"/>
              </a:solidFill>
              <a:cs typeface="Times New Roman" panose="02020603050405020304" pitchFamily="18" charset="0"/>
            </a:endParaRPr>
          </a:p>
        </p:txBody>
      </p:sp>
      <p:sp>
        <p:nvSpPr>
          <p:cNvPr id="53" name="文本框 52">
            <a:extLst>
              <a:ext uri="{FF2B5EF4-FFF2-40B4-BE49-F238E27FC236}">
                <a16:creationId xmlns:a16="http://schemas.microsoft.com/office/drawing/2014/main" id="{2267FF76-3ED5-4419-B2F7-D1648BAFD1C7}"/>
              </a:ext>
            </a:extLst>
          </p:cNvPr>
          <p:cNvSpPr txBox="1"/>
          <p:nvPr/>
        </p:nvSpPr>
        <p:spPr>
          <a:xfrm>
            <a:off x="0" y="602218"/>
            <a:ext cx="12192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数据下载</a:t>
            </a:r>
            <a:endParaRPr lang="en-US" altLang="zh-CN">
              <a:solidFill>
                <a:srgbClr val="115740"/>
              </a:solidFill>
            </a:endParaRPr>
          </a:p>
        </p:txBody>
      </p:sp>
      <p:pic>
        <p:nvPicPr>
          <p:cNvPr id="2" name="图片 1">
            <a:extLst>
              <a:ext uri="{FF2B5EF4-FFF2-40B4-BE49-F238E27FC236}">
                <a16:creationId xmlns:a16="http://schemas.microsoft.com/office/drawing/2014/main" id="{65B31A3B-279E-49F2-BA7A-EB1904761CDC}"/>
              </a:ext>
            </a:extLst>
          </p:cNvPr>
          <p:cNvPicPr>
            <a:picLocks noChangeAspect="1"/>
          </p:cNvPicPr>
          <p:nvPr/>
        </p:nvPicPr>
        <p:blipFill>
          <a:blip r:embed="rId4"/>
          <a:stretch>
            <a:fillRect/>
          </a:stretch>
        </p:blipFill>
        <p:spPr>
          <a:xfrm>
            <a:off x="3772946" y="666750"/>
            <a:ext cx="5142454" cy="3598674"/>
          </a:xfrm>
          <a:prstGeom prst="rect">
            <a:avLst/>
          </a:prstGeom>
        </p:spPr>
      </p:pic>
      <p:sp>
        <p:nvSpPr>
          <p:cNvPr id="54" name="文本框 53">
            <a:extLst>
              <a:ext uri="{FF2B5EF4-FFF2-40B4-BE49-F238E27FC236}">
                <a16:creationId xmlns:a16="http://schemas.microsoft.com/office/drawing/2014/main" id="{42DC3795-3428-40AC-ABEE-FBF55547C025}"/>
              </a:ext>
            </a:extLst>
          </p:cNvPr>
          <p:cNvSpPr txBox="1"/>
          <p:nvPr/>
        </p:nvSpPr>
        <p:spPr>
          <a:xfrm>
            <a:off x="7734300" y="910291"/>
            <a:ext cx="1143000" cy="369332"/>
          </a:xfrm>
          <a:prstGeom prst="rect">
            <a:avLst/>
          </a:prstGeom>
          <a:noFill/>
        </p:spPr>
        <p:txBody>
          <a:bodyPr wrap="square" rtlCol="0">
            <a:spAutoFit/>
          </a:bodyPr>
          <a:lstStyle/>
          <a:p>
            <a:r>
              <a:rPr lang="en-US" altLang="zh-CN">
                <a:solidFill>
                  <a:srgbClr val="C00000"/>
                </a:solidFill>
              </a:rPr>
              <a:t>IRIS-gmap</a:t>
            </a:r>
            <a:endParaRPr lang="zh-CN" altLang="en-US">
              <a:solidFill>
                <a:srgbClr val="C00000"/>
              </a:solidFill>
            </a:endParaRPr>
          </a:p>
        </p:txBody>
      </p:sp>
      <p:pic>
        <p:nvPicPr>
          <p:cNvPr id="10" name="图片 9">
            <a:extLst>
              <a:ext uri="{FF2B5EF4-FFF2-40B4-BE49-F238E27FC236}">
                <a16:creationId xmlns:a16="http://schemas.microsoft.com/office/drawing/2014/main" id="{3AE6813F-9353-400F-96C1-8D0087D75E5F}"/>
              </a:ext>
            </a:extLst>
          </p:cNvPr>
          <p:cNvPicPr>
            <a:picLocks noChangeAspect="1"/>
          </p:cNvPicPr>
          <p:nvPr/>
        </p:nvPicPr>
        <p:blipFill>
          <a:blip r:embed="rId5"/>
          <a:stretch>
            <a:fillRect/>
          </a:stretch>
        </p:blipFill>
        <p:spPr>
          <a:xfrm>
            <a:off x="2133600" y="971550"/>
            <a:ext cx="1530387" cy="2063234"/>
          </a:xfrm>
          <a:prstGeom prst="rect">
            <a:avLst/>
          </a:prstGeom>
        </p:spPr>
      </p:pic>
      <p:pic>
        <p:nvPicPr>
          <p:cNvPr id="18" name="图片 17">
            <a:extLst>
              <a:ext uri="{FF2B5EF4-FFF2-40B4-BE49-F238E27FC236}">
                <a16:creationId xmlns:a16="http://schemas.microsoft.com/office/drawing/2014/main" id="{F738BAFA-9BF2-4AB0-84C1-AC70D0DEB7CD}"/>
              </a:ext>
            </a:extLst>
          </p:cNvPr>
          <p:cNvPicPr>
            <a:picLocks noChangeAspect="1"/>
          </p:cNvPicPr>
          <p:nvPr/>
        </p:nvPicPr>
        <p:blipFill>
          <a:blip r:embed="rId6"/>
          <a:stretch>
            <a:fillRect/>
          </a:stretch>
        </p:blipFill>
        <p:spPr>
          <a:xfrm>
            <a:off x="483270" y="971550"/>
            <a:ext cx="1471860" cy="2082299"/>
          </a:xfrm>
          <a:prstGeom prst="rect">
            <a:avLst/>
          </a:prstGeom>
        </p:spPr>
      </p:pic>
      <p:pic>
        <p:nvPicPr>
          <p:cNvPr id="22" name="图片 21">
            <a:extLst>
              <a:ext uri="{FF2B5EF4-FFF2-40B4-BE49-F238E27FC236}">
                <a16:creationId xmlns:a16="http://schemas.microsoft.com/office/drawing/2014/main" id="{FBAB1411-72A2-4065-8657-35F591D9D556}"/>
              </a:ext>
            </a:extLst>
          </p:cNvPr>
          <p:cNvPicPr>
            <a:picLocks noChangeAspect="1"/>
          </p:cNvPicPr>
          <p:nvPr/>
        </p:nvPicPr>
        <p:blipFill>
          <a:blip r:embed="rId7"/>
          <a:stretch>
            <a:fillRect/>
          </a:stretch>
        </p:blipFill>
        <p:spPr>
          <a:xfrm>
            <a:off x="242455" y="3123498"/>
            <a:ext cx="1067556" cy="2009140"/>
          </a:xfrm>
          <a:prstGeom prst="rect">
            <a:avLst/>
          </a:prstGeom>
        </p:spPr>
      </p:pic>
      <p:pic>
        <p:nvPicPr>
          <p:cNvPr id="25" name="图片 24">
            <a:extLst>
              <a:ext uri="{FF2B5EF4-FFF2-40B4-BE49-F238E27FC236}">
                <a16:creationId xmlns:a16="http://schemas.microsoft.com/office/drawing/2014/main" id="{C56D9322-2451-494F-872F-A307CBEC7314}"/>
              </a:ext>
            </a:extLst>
          </p:cNvPr>
          <p:cNvPicPr>
            <a:picLocks noChangeAspect="1"/>
          </p:cNvPicPr>
          <p:nvPr/>
        </p:nvPicPr>
        <p:blipFill>
          <a:blip r:embed="rId8"/>
          <a:stretch>
            <a:fillRect/>
          </a:stretch>
        </p:blipFill>
        <p:spPr>
          <a:xfrm>
            <a:off x="1482931" y="3162405"/>
            <a:ext cx="1646049" cy="1963883"/>
          </a:xfrm>
          <a:prstGeom prst="rect">
            <a:avLst/>
          </a:prstGeom>
        </p:spPr>
      </p:pic>
    </p:spTree>
    <p:extLst>
      <p:ext uri="{BB962C8B-B14F-4D97-AF65-F5344CB8AC3E}">
        <p14:creationId xmlns:p14="http://schemas.microsoft.com/office/powerpoint/2010/main" val="38730056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05800" y="4767263"/>
            <a:ext cx="381000" cy="273844"/>
          </a:xfrm>
        </p:spPr>
        <p:txBody>
          <a:bodyPr/>
          <a:lstStyle/>
          <a:p>
            <a:fld id="{B6F15528-21DE-4FAA-801E-634DDDAF4B2B}" type="slidenum">
              <a:rPr lang="en-US" smtClean="0"/>
              <a:pPr/>
              <a:t>48</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482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程序介绍</a:t>
            </a:r>
            <a:endParaRPr lang="zh-CN" altLang="en-US" sz="3200" b="1" dirty="0">
              <a:solidFill>
                <a:schemeClr val="bg1"/>
              </a:solidFill>
              <a:cs typeface="Times New Roman" panose="02020603050405020304" pitchFamily="18" charset="0"/>
            </a:endParaRPr>
          </a:p>
        </p:txBody>
      </p:sp>
      <p:sp>
        <p:nvSpPr>
          <p:cNvPr id="53" name="文本框 52">
            <a:extLst>
              <a:ext uri="{FF2B5EF4-FFF2-40B4-BE49-F238E27FC236}">
                <a16:creationId xmlns:a16="http://schemas.microsoft.com/office/drawing/2014/main" id="{2267FF76-3ED5-4419-B2F7-D1648BAFD1C7}"/>
              </a:ext>
            </a:extLst>
          </p:cNvPr>
          <p:cNvSpPr txBox="1"/>
          <p:nvPr/>
        </p:nvSpPr>
        <p:spPr>
          <a:xfrm>
            <a:off x="0" y="602218"/>
            <a:ext cx="12192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数据下载</a:t>
            </a:r>
            <a:endParaRPr lang="en-US" altLang="zh-CN">
              <a:solidFill>
                <a:srgbClr val="115740"/>
              </a:solidFill>
            </a:endParaRPr>
          </a:p>
        </p:txBody>
      </p:sp>
      <p:pic>
        <p:nvPicPr>
          <p:cNvPr id="3" name="图片 2">
            <a:extLst>
              <a:ext uri="{FF2B5EF4-FFF2-40B4-BE49-F238E27FC236}">
                <a16:creationId xmlns:a16="http://schemas.microsoft.com/office/drawing/2014/main" id="{2602AEA4-C341-4CF8-A27C-3DC2ABE4045E}"/>
              </a:ext>
            </a:extLst>
          </p:cNvPr>
          <p:cNvPicPr>
            <a:picLocks noChangeAspect="1"/>
          </p:cNvPicPr>
          <p:nvPr/>
        </p:nvPicPr>
        <p:blipFill rotWithShape="1">
          <a:blip r:embed="rId3"/>
          <a:srcRect t="12196"/>
          <a:stretch/>
        </p:blipFill>
        <p:spPr>
          <a:xfrm>
            <a:off x="175638" y="971550"/>
            <a:ext cx="8781640" cy="936693"/>
          </a:xfrm>
          <a:prstGeom prst="rect">
            <a:avLst/>
          </a:prstGeom>
        </p:spPr>
      </p:pic>
      <p:sp>
        <p:nvSpPr>
          <p:cNvPr id="5" name="矩形 4">
            <a:extLst>
              <a:ext uri="{FF2B5EF4-FFF2-40B4-BE49-F238E27FC236}">
                <a16:creationId xmlns:a16="http://schemas.microsoft.com/office/drawing/2014/main" id="{87BAB1E5-B439-4E4C-8FF1-BDB6C818B554}"/>
              </a:ext>
            </a:extLst>
          </p:cNvPr>
          <p:cNvSpPr/>
          <p:nvPr/>
        </p:nvSpPr>
        <p:spPr>
          <a:xfrm>
            <a:off x="160398" y="1891290"/>
            <a:ext cx="8622489" cy="923330"/>
          </a:xfrm>
          <a:prstGeom prst="rect">
            <a:avLst/>
          </a:prstGeom>
        </p:spPr>
        <p:txBody>
          <a:bodyPr wrap="none">
            <a:spAutoFit/>
          </a:bodyPr>
          <a:lstStyle/>
          <a:p>
            <a:r>
              <a:rPr lang="zh-CN" altLang="en-US">
                <a:solidFill>
                  <a:srgbClr val="FF0000"/>
                </a:solidFill>
              </a:rPr>
              <a:t>关键：</a:t>
            </a:r>
            <a:r>
              <a:rPr lang="zh-CN" altLang="en-US"/>
              <a:t>obspy.clients.fdsn.mass_downloader</a:t>
            </a:r>
            <a:endParaRPr lang="en-US" altLang="zh-CN"/>
          </a:p>
          <a:p>
            <a:r>
              <a:rPr lang="zh-CN" altLang="en-US">
                <a:solidFill>
                  <a:srgbClr val="FF0000"/>
                </a:solidFill>
              </a:rPr>
              <a:t>输入：</a:t>
            </a:r>
            <a:r>
              <a:rPr lang="zh-CN" altLang="en-US"/>
              <a:t>fsta = 'input/gmap-stations.txt'</a:t>
            </a:r>
            <a:endParaRPr lang="en-US" altLang="zh-CN"/>
          </a:p>
          <a:p>
            <a:r>
              <a:rPr lang="zh-CN" altLang="en-US">
                <a:solidFill>
                  <a:srgbClr val="FF0000"/>
                </a:solidFill>
              </a:rPr>
              <a:t>输出：</a:t>
            </a:r>
            <a:r>
              <a:rPr lang="en-US" altLang="zh-CN"/>
              <a:t>miniseed </a:t>
            </a:r>
            <a:r>
              <a:rPr lang="zh-CN" altLang="en-US"/>
              <a:t>格式的原始数据，逐日存放在不同文件夹；仪器响应数据</a:t>
            </a:r>
            <a:r>
              <a:rPr lang="en-US" altLang="zh-CN"/>
              <a:t>stationsxml</a:t>
            </a:r>
            <a:endParaRPr lang="zh-CN" altLang="en-US"/>
          </a:p>
        </p:txBody>
      </p:sp>
      <p:pic>
        <p:nvPicPr>
          <p:cNvPr id="11" name="图片 10">
            <a:extLst>
              <a:ext uri="{FF2B5EF4-FFF2-40B4-BE49-F238E27FC236}">
                <a16:creationId xmlns:a16="http://schemas.microsoft.com/office/drawing/2014/main" id="{5D7916AE-2435-473B-8615-42CE07E2D4EA}"/>
              </a:ext>
            </a:extLst>
          </p:cNvPr>
          <p:cNvPicPr>
            <a:picLocks noChangeAspect="1"/>
          </p:cNvPicPr>
          <p:nvPr/>
        </p:nvPicPr>
        <p:blipFill rotWithShape="1">
          <a:blip r:embed="rId4"/>
          <a:srcRect r="82500"/>
          <a:stretch/>
        </p:blipFill>
        <p:spPr>
          <a:xfrm>
            <a:off x="-6927" y="3333750"/>
            <a:ext cx="1600200" cy="1016897"/>
          </a:xfrm>
          <a:prstGeom prst="rect">
            <a:avLst/>
          </a:prstGeom>
        </p:spPr>
      </p:pic>
      <p:pic>
        <p:nvPicPr>
          <p:cNvPr id="12" name="图片 11">
            <a:extLst>
              <a:ext uri="{FF2B5EF4-FFF2-40B4-BE49-F238E27FC236}">
                <a16:creationId xmlns:a16="http://schemas.microsoft.com/office/drawing/2014/main" id="{B3BD9140-BF86-4554-A76B-D83B56D58371}"/>
              </a:ext>
            </a:extLst>
          </p:cNvPr>
          <p:cNvPicPr>
            <a:picLocks noChangeAspect="1"/>
          </p:cNvPicPr>
          <p:nvPr/>
        </p:nvPicPr>
        <p:blipFill rotWithShape="1">
          <a:blip r:embed="rId5"/>
          <a:srcRect r="85416" b="60921"/>
          <a:stretch/>
        </p:blipFill>
        <p:spPr>
          <a:xfrm>
            <a:off x="1752600" y="3082891"/>
            <a:ext cx="1066800" cy="759307"/>
          </a:xfrm>
          <a:prstGeom prst="rect">
            <a:avLst/>
          </a:prstGeom>
        </p:spPr>
      </p:pic>
      <p:pic>
        <p:nvPicPr>
          <p:cNvPr id="13" name="图片 12">
            <a:extLst>
              <a:ext uri="{FF2B5EF4-FFF2-40B4-BE49-F238E27FC236}">
                <a16:creationId xmlns:a16="http://schemas.microsoft.com/office/drawing/2014/main" id="{BF34521E-3654-4D8E-BEEB-718AA3CEB7DC}"/>
              </a:ext>
            </a:extLst>
          </p:cNvPr>
          <p:cNvPicPr>
            <a:picLocks noChangeAspect="1"/>
          </p:cNvPicPr>
          <p:nvPr/>
        </p:nvPicPr>
        <p:blipFill>
          <a:blip r:embed="rId6"/>
          <a:stretch>
            <a:fillRect/>
          </a:stretch>
        </p:blipFill>
        <p:spPr>
          <a:xfrm>
            <a:off x="2978727" y="2880807"/>
            <a:ext cx="5334000" cy="905886"/>
          </a:xfrm>
          <a:prstGeom prst="rect">
            <a:avLst/>
          </a:prstGeom>
        </p:spPr>
      </p:pic>
      <p:pic>
        <p:nvPicPr>
          <p:cNvPr id="14" name="图片 13">
            <a:extLst>
              <a:ext uri="{FF2B5EF4-FFF2-40B4-BE49-F238E27FC236}">
                <a16:creationId xmlns:a16="http://schemas.microsoft.com/office/drawing/2014/main" id="{ACD5AA09-71EE-446C-94E8-52C252CABDF3}"/>
              </a:ext>
            </a:extLst>
          </p:cNvPr>
          <p:cNvPicPr>
            <a:picLocks noChangeAspect="1"/>
          </p:cNvPicPr>
          <p:nvPr/>
        </p:nvPicPr>
        <p:blipFill>
          <a:blip r:embed="rId7"/>
          <a:stretch>
            <a:fillRect/>
          </a:stretch>
        </p:blipFill>
        <p:spPr>
          <a:xfrm>
            <a:off x="2819400" y="3875301"/>
            <a:ext cx="4800600" cy="1118634"/>
          </a:xfrm>
          <a:prstGeom prst="rect">
            <a:avLst/>
          </a:prstGeom>
        </p:spPr>
      </p:pic>
      <p:cxnSp>
        <p:nvCxnSpPr>
          <p:cNvPr id="16" name="连接符: 曲线 15">
            <a:extLst>
              <a:ext uri="{FF2B5EF4-FFF2-40B4-BE49-F238E27FC236}">
                <a16:creationId xmlns:a16="http://schemas.microsoft.com/office/drawing/2014/main" id="{AEAD5109-3578-45CB-B9B8-22A3E99C950C}"/>
              </a:ext>
            </a:extLst>
          </p:cNvPr>
          <p:cNvCxnSpPr>
            <a:cxnSpLocks/>
            <a:endCxn id="12" idx="1"/>
          </p:cNvCxnSpPr>
          <p:nvPr/>
        </p:nvCxnSpPr>
        <p:spPr>
          <a:xfrm flipV="1">
            <a:off x="1593273" y="3462545"/>
            <a:ext cx="159327" cy="138570"/>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连接符: 曲线 25">
            <a:extLst>
              <a:ext uri="{FF2B5EF4-FFF2-40B4-BE49-F238E27FC236}">
                <a16:creationId xmlns:a16="http://schemas.microsoft.com/office/drawing/2014/main" id="{CF964E2D-5A96-48A4-8497-E24DC315DD07}"/>
              </a:ext>
            </a:extLst>
          </p:cNvPr>
          <p:cNvCxnSpPr>
            <a:cxnSpLocks/>
            <a:stCxn id="12" idx="3"/>
            <a:endCxn id="13" idx="1"/>
          </p:cNvCxnSpPr>
          <p:nvPr/>
        </p:nvCxnSpPr>
        <p:spPr>
          <a:xfrm flipV="1">
            <a:off x="2819400" y="3333750"/>
            <a:ext cx="159327" cy="128795"/>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5" name="连接符: 曲线 34">
            <a:extLst>
              <a:ext uri="{FF2B5EF4-FFF2-40B4-BE49-F238E27FC236}">
                <a16:creationId xmlns:a16="http://schemas.microsoft.com/office/drawing/2014/main" id="{F624C869-54C7-4572-9EEB-201385835AB0}"/>
              </a:ext>
            </a:extLst>
          </p:cNvPr>
          <p:cNvCxnSpPr>
            <a:cxnSpLocks/>
            <a:endCxn id="14" idx="1"/>
          </p:cNvCxnSpPr>
          <p:nvPr/>
        </p:nvCxnSpPr>
        <p:spPr>
          <a:xfrm>
            <a:off x="1593273" y="4171950"/>
            <a:ext cx="1226127" cy="262668"/>
          </a:xfrm>
          <a:prstGeom prst="curved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41121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FC2CCCED-253E-4D67-9A65-AEABE3AB828C}"/>
              </a:ext>
            </a:extLst>
          </p:cNvPr>
          <p:cNvPicPr>
            <a:picLocks noChangeAspect="1"/>
          </p:cNvPicPr>
          <p:nvPr/>
        </p:nvPicPr>
        <p:blipFill>
          <a:blip r:embed="rId3"/>
          <a:stretch>
            <a:fillRect/>
          </a:stretch>
        </p:blipFill>
        <p:spPr>
          <a:xfrm>
            <a:off x="5512816" y="3281339"/>
            <a:ext cx="3523422" cy="1815993"/>
          </a:xfrm>
          <a:prstGeom prst="rect">
            <a:avLst/>
          </a:prstGeom>
        </p:spPr>
      </p:pic>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05800" y="4767263"/>
            <a:ext cx="381000" cy="273844"/>
          </a:xfrm>
        </p:spPr>
        <p:txBody>
          <a:bodyPr/>
          <a:lstStyle/>
          <a:p>
            <a:fld id="{B6F15528-21DE-4FAA-801E-634DDDAF4B2B}" type="slidenum">
              <a:rPr lang="en-US" smtClean="0"/>
              <a:pPr/>
              <a:t>49</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482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程序介绍</a:t>
            </a:r>
            <a:endParaRPr lang="zh-CN" altLang="en-US" sz="3200" b="1" dirty="0">
              <a:solidFill>
                <a:schemeClr val="bg1"/>
              </a:solidFill>
              <a:cs typeface="Times New Roman" panose="02020603050405020304" pitchFamily="18" charset="0"/>
            </a:endParaRPr>
          </a:p>
        </p:txBody>
      </p:sp>
      <p:sp>
        <p:nvSpPr>
          <p:cNvPr id="53" name="文本框 52">
            <a:extLst>
              <a:ext uri="{FF2B5EF4-FFF2-40B4-BE49-F238E27FC236}">
                <a16:creationId xmlns:a16="http://schemas.microsoft.com/office/drawing/2014/main" id="{2267FF76-3ED5-4419-B2F7-D1648BAFD1C7}"/>
              </a:ext>
            </a:extLst>
          </p:cNvPr>
          <p:cNvSpPr txBox="1"/>
          <p:nvPr/>
        </p:nvSpPr>
        <p:spPr>
          <a:xfrm>
            <a:off x="0" y="602218"/>
            <a:ext cx="12192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预处理</a:t>
            </a:r>
            <a:endParaRPr lang="en-US" altLang="zh-CN">
              <a:solidFill>
                <a:srgbClr val="115740"/>
              </a:solidFill>
            </a:endParaRPr>
          </a:p>
        </p:txBody>
      </p:sp>
      <p:sp>
        <p:nvSpPr>
          <p:cNvPr id="5" name="矩形 4">
            <a:extLst>
              <a:ext uri="{FF2B5EF4-FFF2-40B4-BE49-F238E27FC236}">
                <a16:creationId xmlns:a16="http://schemas.microsoft.com/office/drawing/2014/main" id="{87BAB1E5-B439-4E4C-8FF1-BDB6C818B554}"/>
              </a:ext>
            </a:extLst>
          </p:cNvPr>
          <p:cNvSpPr/>
          <p:nvPr/>
        </p:nvSpPr>
        <p:spPr>
          <a:xfrm>
            <a:off x="100887" y="2875929"/>
            <a:ext cx="5561138" cy="646331"/>
          </a:xfrm>
          <a:prstGeom prst="rect">
            <a:avLst/>
          </a:prstGeom>
        </p:spPr>
        <p:txBody>
          <a:bodyPr wrap="none">
            <a:spAutoFit/>
          </a:bodyPr>
          <a:lstStyle/>
          <a:p>
            <a:r>
              <a:rPr lang="zh-CN" altLang="en-US">
                <a:solidFill>
                  <a:srgbClr val="FF0000"/>
                </a:solidFill>
              </a:rPr>
              <a:t>输入：</a:t>
            </a:r>
            <a:r>
              <a:rPr lang="en-US" altLang="zh-CN"/>
              <a:t>mseed </a:t>
            </a:r>
            <a:r>
              <a:rPr lang="zh-CN" altLang="en-US"/>
              <a:t>数据、降采样、滤波、去地震参数</a:t>
            </a:r>
            <a:endParaRPr lang="en-US" altLang="zh-CN"/>
          </a:p>
          <a:p>
            <a:r>
              <a:rPr lang="zh-CN" altLang="en-US">
                <a:solidFill>
                  <a:srgbClr val="FF0000"/>
                </a:solidFill>
              </a:rPr>
              <a:t>输出：</a:t>
            </a:r>
            <a:r>
              <a:rPr lang="zh-CN" altLang="en-US"/>
              <a:t>预处理后</a:t>
            </a:r>
            <a:r>
              <a:rPr lang="en-US" altLang="zh-CN"/>
              <a:t>sac</a:t>
            </a:r>
            <a:r>
              <a:rPr lang="zh-CN" altLang="en-US"/>
              <a:t>数据、选取的台站和天数列表文件</a:t>
            </a:r>
          </a:p>
        </p:txBody>
      </p:sp>
      <p:pic>
        <p:nvPicPr>
          <p:cNvPr id="2" name="图片 1">
            <a:extLst>
              <a:ext uri="{FF2B5EF4-FFF2-40B4-BE49-F238E27FC236}">
                <a16:creationId xmlns:a16="http://schemas.microsoft.com/office/drawing/2014/main" id="{27855BBC-AB49-4139-8405-D92E504AFD60}"/>
              </a:ext>
            </a:extLst>
          </p:cNvPr>
          <p:cNvPicPr>
            <a:picLocks noChangeAspect="1"/>
          </p:cNvPicPr>
          <p:nvPr/>
        </p:nvPicPr>
        <p:blipFill rotWithShape="1">
          <a:blip r:embed="rId4"/>
          <a:srcRect t="13232"/>
          <a:stretch/>
        </p:blipFill>
        <p:spPr>
          <a:xfrm>
            <a:off x="0" y="927754"/>
            <a:ext cx="9144000" cy="923331"/>
          </a:xfrm>
          <a:prstGeom prst="rect">
            <a:avLst/>
          </a:prstGeom>
        </p:spPr>
      </p:pic>
      <p:pic>
        <p:nvPicPr>
          <p:cNvPr id="6" name="图片 5">
            <a:extLst>
              <a:ext uri="{FF2B5EF4-FFF2-40B4-BE49-F238E27FC236}">
                <a16:creationId xmlns:a16="http://schemas.microsoft.com/office/drawing/2014/main" id="{ABE8AF07-CFF4-4BB0-831B-980CAACC90B1}"/>
              </a:ext>
            </a:extLst>
          </p:cNvPr>
          <p:cNvPicPr>
            <a:picLocks noChangeAspect="1"/>
          </p:cNvPicPr>
          <p:nvPr/>
        </p:nvPicPr>
        <p:blipFill>
          <a:blip r:embed="rId5"/>
          <a:stretch>
            <a:fillRect/>
          </a:stretch>
        </p:blipFill>
        <p:spPr>
          <a:xfrm>
            <a:off x="64311" y="1814195"/>
            <a:ext cx="9067800" cy="1048689"/>
          </a:xfrm>
          <a:prstGeom prst="rect">
            <a:avLst/>
          </a:prstGeom>
        </p:spPr>
      </p:pic>
      <p:sp>
        <p:nvSpPr>
          <p:cNvPr id="8" name="矩形: 圆角 7">
            <a:extLst>
              <a:ext uri="{FF2B5EF4-FFF2-40B4-BE49-F238E27FC236}">
                <a16:creationId xmlns:a16="http://schemas.microsoft.com/office/drawing/2014/main" id="{7E134710-C85C-456F-A5D9-F570F2EE5E6F}"/>
              </a:ext>
            </a:extLst>
          </p:cNvPr>
          <p:cNvSpPr/>
          <p:nvPr/>
        </p:nvSpPr>
        <p:spPr>
          <a:xfrm>
            <a:off x="6934200" y="1276350"/>
            <a:ext cx="1371600" cy="200640"/>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圆角 17">
            <a:extLst>
              <a:ext uri="{FF2B5EF4-FFF2-40B4-BE49-F238E27FC236}">
                <a16:creationId xmlns:a16="http://schemas.microsoft.com/office/drawing/2014/main" id="{6F242382-9364-4015-A1C9-222487E47442}"/>
              </a:ext>
            </a:extLst>
          </p:cNvPr>
          <p:cNvSpPr/>
          <p:nvPr/>
        </p:nvSpPr>
        <p:spPr>
          <a:xfrm>
            <a:off x="5105400" y="1276317"/>
            <a:ext cx="1752600" cy="200640"/>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圆角 18">
            <a:extLst>
              <a:ext uri="{FF2B5EF4-FFF2-40B4-BE49-F238E27FC236}">
                <a16:creationId xmlns:a16="http://schemas.microsoft.com/office/drawing/2014/main" id="{F441AEC3-CD11-4227-B3F8-72DCBC6BE73A}"/>
              </a:ext>
            </a:extLst>
          </p:cNvPr>
          <p:cNvSpPr/>
          <p:nvPr/>
        </p:nvSpPr>
        <p:spPr>
          <a:xfrm flipH="1">
            <a:off x="8381999" y="1273978"/>
            <a:ext cx="750111" cy="200640"/>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圆角 19">
            <a:extLst>
              <a:ext uri="{FF2B5EF4-FFF2-40B4-BE49-F238E27FC236}">
                <a16:creationId xmlns:a16="http://schemas.microsoft.com/office/drawing/2014/main" id="{1B098828-4FB8-4B08-8042-6FDCAC82940C}"/>
              </a:ext>
            </a:extLst>
          </p:cNvPr>
          <p:cNvSpPr/>
          <p:nvPr/>
        </p:nvSpPr>
        <p:spPr>
          <a:xfrm flipH="1">
            <a:off x="101296" y="1442385"/>
            <a:ext cx="1041703" cy="200640"/>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20">
            <a:extLst>
              <a:ext uri="{FF2B5EF4-FFF2-40B4-BE49-F238E27FC236}">
                <a16:creationId xmlns:a16="http://schemas.microsoft.com/office/drawing/2014/main" id="{61EB9C32-C27F-4565-B6D4-0BF57D1A0899}"/>
              </a:ext>
            </a:extLst>
          </p:cNvPr>
          <p:cNvSpPr/>
          <p:nvPr/>
        </p:nvSpPr>
        <p:spPr>
          <a:xfrm flipH="1">
            <a:off x="1447799" y="1450787"/>
            <a:ext cx="2133600" cy="200640"/>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圆角 21">
            <a:extLst>
              <a:ext uri="{FF2B5EF4-FFF2-40B4-BE49-F238E27FC236}">
                <a16:creationId xmlns:a16="http://schemas.microsoft.com/office/drawing/2014/main" id="{13CB3D82-DA6F-4508-A49F-FE3CB8EAD17C}"/>
              </a:ext>
            </a:extLst>
          </p:cNvPr>
          <p:cNvSpPr/>
          <p:nvPr/>
        </p:nvSpPr>
        <p:spPr>
          <a:xfrm flipH="1">
            <a:off x="914398" y="2285030"/>
            <a:ext cx="4419601" cy="200640"/>
          </a:xfrm>
          <a:prstGeom prst="roundRect">
            <a:avLst/>
          </a:prstGeom>
          <a:noFill/>
          <a:ln w="1905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a:extLst>
              <a:ext uri="{FF2B5EF4-FFF2-40B4-BE49-F238E27FC236}">
                <a16:creationId xmlns:a16="http://schemas.microsoft.com/office/drawing/2014/main" id="{3F6D7062-DCE2-4773-BDBA-C2564BFC3F51}"/>
              </a:ext>
            </a:extLst>
          </p:cNvPr>
          <p:cNvPicPr>
            <a:picLocks noChangeAspect="1"/>
          </p:cNvPicPr>
          <p:nvPr/>
        </p:nvPicPr>
        <p:blipFill>
          <a:blip r:embed="rId6"/>
          <a:stretch>
            <a:fillRect/>
          </a:stretch>
        </p:blipFill>
        <p:spPr>
          <a:xfrm>
            <a:off x="269239" y="3724618"/>
            <a:ext cx="5055616" cy="929433"/>
          </a:xfrm>
          <a:prstGeom prst="rect">
            <a:avLst/>
          </a:prstGeom>
        </p:spPr>
      </p:pic>
      <p:sp>
        <p:nvSpPr>
          <p:cNvPr id="15" name="文本框 14">
            <a:extLst>
              <a:ext uri="{FF2B5EF4-FFF2-40B4-BE49-F238E27FC236}">
                <a16:creationId xmlns:a16="http://schemas.microsoft.com/office/drawing/2014/main" id="{B2E1963C-0FB4-43D8-A3A9-45DADC722CC2}"/>
              </a:ext>
            </a:extLst>
          </p:cNvPr>
          <p:cNvSpPr txBox="1"/>
          <p:nvPr/>
        </p:nvSpPr>
        <p:spPr>
          <a:xfrm>
            <a:off x="303783" y="4734908"/>
            <a:ext cx="4964889" cy="338554"/>
          </a:xfrm>
          <a:prstGeom prst="rect">
            <a:avLst/>
          </a:prstGeom>
          <a:noFill/>
        </p:spPr>
        <p:txBody>
          <a:bodyPr wrap="square" rtlCol="0">
            <a:spAutoFit/>
          </a:bodyPr>
          <a:lstStyle/>
          <a:p>
            <a:r>
              <a:rPr lang="zh-CN" altLang="en-US" sz="1600" b="1"/>
              <a:t>未去地震时间序列、去地震时间序列、标记时间序列</a:t>
            </a:r>
          </a:p>
        </p:txBody>
      </p:sp>
    </p:spTree>
    <p:extLst>
      <p:ext uri="{BB962C8B-B14F-4D97-AF65-F5344CB8AC3E}">
        <p14:creationId xmlns:p14="http://schemas.microsoft.com/office/powerpoint/2010/main" val="31668337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C26B7523-377E-4954-B06A-D29DF487BB3C}"/>
              </a:ext>
            </a:extLst>
          </p:cNvPr>
          <p:cNvPicPr>
            <a:picLocks noChangeAspect="1"/>
          </p:cNvPicPr>
          <p:nvPr/>
        </p:nvPicPr>
        <p:blipFill>
          <a:blip r:embed="rId3"/>
          <a:stretch>
            <a:fillRect/>
          </a:stretch>
        </p:blipFill>
        <p:spPr>
          <a:xfrm>
            <a:off x="3070888" y="2346315"/>
            <a:ext cx="2948912" cy="2614930"/>
          </a:xfrm>
          <a:prstGeom prst="rect">
            <a:avLst/>
          </a:prstGeom>
        </p:spPr>
      </p:pic>
      <p:pic>
        <p:nvPicPr>
          <p:cNvPr id="8" name="图片 7">
            <a:extLst>
              <a:ext uri="{FF2B5EF4-FFF2-40B4-BE49-F238E27FC236}">
                <a16:creationId xmlns:a16="http://schemas.microsoft.com/office/drawing/2014/main" id="{6E6C5DC4-A678-4635-9607-A25407D87A6E}"/>
              </a:ext>
            </a:extLst>
          </p:cNvPr>
          <p:cNvPicPr>
            <a:picLocks noChangeAspect="1"/>
          </p:cNvPicPr>
          <p:nvPr/>
        </p:nvPicPr>
        <p:blipFill>
          <a:blip r:embed="rId4"/>
          <a:stretch>
            <a:fillRect/>
          </a:stretch>
        </p:blipFill>
        <p:spPr>
          <a:xfrm>
            <a:off x="6019800" y="2266950"/>
            <a:ext cx="3004641" cy="2670165"/>
          </a:xfrm>
          <a:prstGeom prst="rect">
            <a:avLst/>
          </a:prstGeom>
        </p:spPr>
      </p:pic>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05800" y="4767263"/>
            <a:ext cx="381000" cy="273844"/>
          </a:xfrm>
        </p:spPr>
        <p:txBody>
          <a:bodyPr/>
          <a:lstStyle/>
          <a:p>
            <a:fld id="{B6F15528-21DE-4FAA-801E-634DDDAF4B2B}" type="slidenum">
              <a:rPr lang="en-US" smtClean="0"/>
              <a:pPr/>
              <a:t>50</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482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程序介绍</a:t>
            </a:r>
            <a:endParaRPr lang="zh-CN" altLang="en-US" sz="3200" b="1" dirty="0">
              <a:solidFill>
                <a:schemeClr val="bg1"/>
              </a:solidFill>
              <a:cs typeface="Times New Roman" panose="02020603050405020304" pitchFamily="18" charset="0"/>
            </a:endParaRPr>
          </a:p>
        </p:txBody>
      </p:sp>
      <p:sp>
        <p:nvSpPr>
          <p:cNvPr id="53" name="文本框 52">
            <a:extLst>
              <a:ext uri="{FF2B5EF4-FFF2-40B4-BE49-F238E27FC236}">
                <a16:creationId xmlns:a16="http://schemas.microsoft.com/office/drawing/2014/main" id="{2267FF76-3ED5-4419-B2F7-D1648BAFD1C7}"/>
              </a:ext>
            </a:extLst>
          </p:cNvPr>
          <p:cNvSpPr txBox="1"/>
          <p:nvPr/>
        </p:nvSpPr>
        <p:spPr>
          <a:xfrm>
            <a:off x="0" y="602218"/>
            <a:ext cx="14478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噪声互相关</a:t>
            </a:r>
            <a:endParaRPr lang="en-US" altLang="zh-CN">
              <a:solidFill>
                <a:srgbClr val="115740"/>
              </a:solidFill>
            </a:endParaRPr>
          </a:p>
        </p:txBody>
      </p:sp>
      <p:pic>
        <p:nvPicPr>
          <p:cNvPr id="2" name="图片 1">
            <a:extLst>
              <a:ext uri="{FF2B5EF4-FFF2-40B4-BE49-F238E27FC236}">
                <a16:creationId xmlns:a16="http://schemas.microsoft.com/office/drawing/2014/main" id="{FFFAA517-B071-40CE-B374-07FD78CEBD33}"/>
              </a:ext>
            </a:extLst>
          </p:cNvPr>
          <p:cNvPicPr>
            <a:picLocks noChangeAspect="1"/>
          </p:cNvPicPr>
          <p:nvPr/>
        </p:nvPicPr>
        <p:blipFill rotWithShape="1">
          <a:blip r:embed="rId5"/>
          <a:srcRect t="10901"/>
          <a:stretch/>
        </p:blipFill>
        <p:spPr>
          <a:xfrm>
            <a:off x="0" y="971550"/>
            <a:ext cx="9144000" cy="1245650"/>
          </a:xfrm>
          <a:prstGeom prst="rect">
            <a:avLst/>
          </a:prstGeom>
        </p:spPr>
      </p:pic>
      <p:pic>
        <p:nvPicPr>
          <p:cNvPr id="9" name="图片 8">
            <a:extLst>
              <a:ext uri="{FF2B5EF4-FFF2-40B4-BE49-F238E27FC236}">
                <a16:creationId xmlns:a16="http://schemas.microsoft.com/office/drawing/2014/main" id="{7ECD57AE-9436-442F-9118-62ED108A92F5}"/>
              </a:ext>
            </a:extLst>
          </p:cNvPr>
          <p:cNvPicPr>
            <a:picLocks noChangeAspect="1"/>
          </p:cNvPicPr>
          <p:nvPr/>
        </p:nvPicPr>
        <p:blipFill>
          <a:blip r:embed="rId6"/>
          <a:stretch>
            <a:fillRect/>
          </a:stretch>
        </p:blipFill>
        <p:spPr>
          <a:xfrm>
            <a:off x="371047" y="3436151"/>
            <a:ext cx="2362200" cy="1471597"/>
          </a:xfrm>
          <a:prstGeom prst="rect">
            <a:avLst/>
          </a:prstGeom>
        </p:spPr>
      </p:pic>
      <p:sp>
        <p:nvSpPr>
          <p:cNvPr id="19" name="矩形 18">
            <a:extLst>
              <a:ext uri="{FF2B5EF4-FFF2-40B4-BE49-F238E27FC236}">
                <a16:creationId xmlns:a16="http://schemas.microsoft.com/office/drawing/2014/main" id="{B21E5C42-C4AB-460F-BE3C-394C120D6536}"/>
              </a:ext>
            </a:extLst>
          </p:cNvPr>
          <p:cNvSpPr/>
          <p:nvPr/>
        </p:nvSpPr>
        <p:spPr>
          <a:xfrm>
            <a:off x="99774" y="2346315"/>
            <a:ext cx="2948226" cy="923330"/>
          </a:xfrm>
          <a:prstGeom prst="rect">
            <a:avLst/>
          </a:prstGeom>
        </p:spPr>
        <p:txBody>
          <a:bodyPr wrap="square">
            <a:spAutoFit/>
          </a:bodyPr>
          <a:lstStyle/>
          <a:p>
            <a:r>
              <a:rPr lang="zh-CN" altLang="en-US">
                <a:solidFill>
                  <a:srgbClr val="FF0000"/>
                </a:solidFill>
              </a:rPr>
              <a:t>输入：</a:t>
            </a:r>
            <a:r>
              <a:rPr lang="en-US" altLang="zh-CN"/>
              <a:t>sac </a:t>
            </a:r>
            <a:r>
              <a:rPr lang="zh-CN" altLang="en-US"/>
              <a:t>数据、台站文件、台站天数列表</a:t>
            </a:r>
            <a:endParaRPr lang="en-US" altLang="zh-CN"/>
          </a:p>
          <a:p>
            <a:r>
              <a:rPr lang="zh-CN" altLang="en-US">
                <a:solidFill>
                  <a:srgbClr val="FF0000"/>
                </a:solidFill>
              </a:rPr>
              <a:t>输出：</a:t>
            </a:r>
            <a:r>
              <a:rPr lang="zh-CN" altLang="en-US"/>
              <a:t>互相关函数</a:t>
            </a:r>
          </a:p>
        </p:txBody>
      </p:sp>
      <p:pic>
        <p:nvPicPr>
          <p:cNvPr id="15" name="图片 14">
            <a:extLst>
              <a:ext uri="{FF2B5EF4-FFF2-40B4-BE49-F238E27FC236}">
                <a16:creationId xmlns:a16="http://schemas.microsoft.com/office/drawing/2014/main" id="{F5B37022-CD7D-4A19-BBC8-989007FFE0C2}"/>
              </a:ext>
            </a:extLst>
          </p:cNvPr>
          <p:cNvPicPr>
            <a:picLocks noChangeAspect="1"/>
          </p:cNvPicPr>
          <p:nvPr/>
        </p:nvPicPr>
        <p:blipFill rotWithShape="1">
          <a:blip r:embed="rId7"/>
          <a:srcRect r="22500"/>
          <a:stretch/>
        </p:blipFill>
        <p:spPr>
          <a:xfrm>
            <a:off x="4300041" y="669881"/>
            <a:ext cx="4724400" cy="629824"/>
          </a:xfrm>
          <a:prstGeom prst="rect">
            <a:avLst/>
          </a:prstGeom>
        </p:spPr>
      </p:pic>
    </p:spTree>
    <p:extLst>
      <p:ext uri="{BB962C8B-B14F-4D97-AF65-F5344CB8AC3E}">
        <p14:creationId xmlns:p14="http://schemas.microsoft.com/office/powerpoint/2010/main" val="6313946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05800" y="4767263"/>
            <a:ext cx="381000" cy="273844"/>
          </a:xfrm>
        </p:spPr>
        <p:txBody>
          <a:bodyPr/>
          <a:lstStyle/>
          <a:p>
            <a:fld id="{B6F15528-21DE-4FAA-801E-634DDDAF4B2B}" type="slidenum">
              <a:rPr lang="en-US" smtClean="0"/>
              <a:pPr/>
              <a:t>51</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482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程序介绍</a:t>
            </a:r>
            <a:endParaRPr lang="zh-CN" altLang="en-US" sz="3200" b="1" dirty="0">
              <a:solidFill>
                <a:schemeClr val="bg1"/>
              </a:solidFill>
              <a:cs typeface="Times New Roman" panose="02020603050405020304" pitchFamily="18" charset="0"/>
            </a:endParaRPr>
          </a:p>
        </p:txBody>
      </p:sp>
      <p:sp>
        <p:nvSpPr>
          <p:cNvPr id="53" name="文本框 52">
            <a:extLst>
              <a:ext uri="{FF2B5EF4-FFF2-40B4-BE49-F238E27FC236}">
                <a16:creationId xmlns:a16="http://schemas.microsoft.com/office/drawing/2014/main" id="{2267FF76-3ED5-4419-B2F7-D1648BAFD1C7}"/>
              </a:ext>
            </a:extLst>
          </p:cNvPr>
          <p:cNvSpPr txBox="1"/>
          <p:nvPr/>
        </p:nvSpPr>
        <p:spPr>
          <a:xfrm>
            <a:off x="0" y="602218"/>
            <a:ext cx="16002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提取振幅数据</a:t>
            </a:r>
            <a:endParaRPr lang="en-US" altLang="zh-CN">
              <a:solidFill>
                <a:srgbClr val="115740"/>
              </a:solidFill>
            </a:endParaRPr>
          </a:p>
        </p:txBody>
      </p:sp>
      <p:pic>
        <p:nvPicPr>
          <p:cNvPr id="3" name="图片 2">
            <a:extLst>
              <a:ext uri="{FF2B5EF4-FFF2-40B4-BE49-F238E27FC236}">
                <a16:creationId xmlns:a16="http://schemas.microsoft.com/office/drawing/2014/main" id="{D9A46BAE-A02F-411C-A640-6E85C04713F7}"/>
              </a:ext>
            </a:extLst>
          </p:cNvPr>
          <p:cNvPicPr>
            <a:picLocks noChangeAspect="1"/>
          </p:cNvPicPr>
          <p:nvPr/>
        </p:nvPicPr>
        <p:blipFill rotWithShape="1">
          <a:blip r:embed="rId3"/>
          <a:srcRect t="16561"/>
          <a:stretch/>
        </p:blipFill>
        <p:spPr>
          <a:xfrm>
            <a:off x="0" y="937682"/>
            <a:ext cx="9144000" cy="767824"/>
          </a:xfrm>
          <a:prstGeom prst="rect">
            <a:avLst/>
          </a:prstGeom>
        </p:spPr>
      </p:pic>
      <p:pic>
        <p:nvPicPr>
          <p:cNvPr id="5" name="图片 4">
            <a:extLst>
              <a:ext uri="{FF2B5EF4-FFF2-40B4-BE49-F238E27FC236}">
                <a16:creationId xmlns:a16="http://schemas.microsoft.com/office/drawing/2014/main" id="{9B9DCFC0-5260-4585-BED4-7385B04D76F3}"/>
              </a:ext>
            </a:extLst>
          </p:cNvPr>
          <p:cNvPicPr>
            <a:picLocks noChangeAspect="1"/>
          </p:cNvPicPr>
          <p:nvPr/>
        </p:nvPicPr>
        <p:blipFill>
          <a:blip r:embed="rId4"/>
          <a:stretch>
            <a:fillRect/>
          </a:stretch>
        </p:blipFill>
        <p:spPr>
          <a:xfrm>
            <a:off x="4267200" y="1472957"/>
            <a:ext cx="4558702" cy="2806290"/>
          </a:xfrm>
          <a:prstGeom prst="rect">
            <a:avLst/>
          </a:prstGeom>
        </p:spPr>
      </p:pic>
      <p:pic>
        <p:nvPicPr>
          <p:cNvPr id="10" name="图片 9">
            <a:extLst>
              <a:ext uri="{FF2B5EF4-FFF2-40B4-BE49-F238E27FC236}">
                <a16:creationId xmlns:a16="http://schemas.microsoft.com/office/drawing/2014/main" id="{9770A342-93AA-4283-B1DB-CCA0BCAC83F6}"/>
              </a:ext>
            </a:extLst>
          </p:cNvPr>
          <p:cNvPicPr>
            <a:picLocks noChangeAspect="1"/>
          </p:cNvPicPr>
          <p:nvPr/>
        </p:nvPicPr>
        <p:blipFill>
          <a:blip r:embed="rId5"/>
          <a:stretch>
            <a:fillRect/>
          </a:stretch>
        </p:blipFill>
        <p:spPr>
          <a:xfrm>
            <a:off x="228600" y="2345061"/>
            <a:ext cx="3543299" cy="1934186"/>
          </a:xfrm>
          <a:prstGeom prst="rect">
            <a:avLst/>
          </a:prstGeom>
        </p:spPr>
      </p:pic>
      <p:sp>
        <p:nvSpPr>
          <p:cNvPr id="16" name="矩形 15">
            <a:extLst>
              <a:ext uri="{FF2B5EF4-FFF2-40B4-BE49-F238E27FC236}">
                <a16:creationId xmlns:a16="http://schemas.microsoft.com/office/drawing/2014/main" id="{324445A6-C0F4-4A26-B730-84DC57C8945E}"/>
              </a:ext>
            </a:extLst>
          </p:cNvPr>
          <p:cNvSpPr/>
          <p:nvPr/>
        </p:nvSpPr>
        <p:spPr>
          <a:xfrm>
            <a:off x="76200" y="1705506"/>
            <a:ext cx="2971800" cy="646331"/>
          </a:xfrm>
          <a:prstGeom prst="rect">
            <a:avLst/>
          </a:prstGeom>
        </p:spPr>
        <p:txBody>
          <a:bodyPr wrap="square">
            <a:spAutoFit/>
          </a:bodyPr>
          <a:lstStyle/>
          <a:p>
            <a:r>
              <a:rPr lang="zh-CN" altLang="en-US">
                <a:solidFill>
                  <a:srgbClr val="FF0000"/>
                </a:solidFill>
              </a:rPr>
              <a:t>输入：</a:t>
            </a:r>
            <a:r>
              <a:rPr lang="zh-CN" altLang="en-US"/>
              <a:t>互相关函数数据</a:t>
            </a:r>
            <a:endParaRPr lang="en-US" altLang="zh-CN"/>
          </a:p>
          <a:p>
            <a:r>
              <a:rPr lang="zh-CN" altLang="en-US">
                <a:solidFill>
                  <a:srgbClr val="FF0000"/>
                </a:solidFill>
              </a:rPr>
              <a:t>输出：</a:t>
            </a:r>
            <a:r>
              <a:rPr lang="zh-CN" altLang="en-US"/>
              <a:t>面波振幅数据</a:t>
            </a:r>
          </a:p>
        </p:txBody>
      </p:sp>
      <p:pic>
        <p:nvPicPr>
          <p:cNvPr id="11" name="图片 10">
            <a:extLst>
              <a:ext uri="{FF2B5EF4-FFF2-40B4-BE49-F238E27FC236}">
                <a16:creationId xmlns:a16="http://schemas.microsoft.com/office/drawing/2014/main" id="{F48BFE38-9A76-4311-BA72-9C249DC6AC78}"/>
              </a:ext>
            </a:extLst>
          </p:cNvPr>
          <p:cNvPicPr>
            <a:picLocks noChangeAspect="1"/>
          </p:cNvPicPr>
          <p:nvPr/>
        </p:nvPicPr>
        <p:blipFill>
          <a:blip r:embed="rId6"/>
          <a:stretch>
            <a:fillRect/>
          </a:stretch>
        </p:blipFill>
        <p:spPr>
          <a:xfrm>
            <a:off x="142747" y="4316926"/>
            <a:ext cx="7258304" cy="750628"/>
          </a:xfrm>
          <a:prstGeom prst="rect">
            <a:avLst/>
          </a:prstGeom>
        </p:spPr>
      </p:pic>
      <p:pic>
        <p:nvPicPr>
          <p:cNvPr id="12" name="图片 11">
            <a:extLst>
              <a:ext uri="{FF2B5EF4-FFF2-40B4-BE49-F238E27FC236}">
                <a16:creationId xmlns:a16="http://schemas.microsoft.com/office/drawing/2014/main" id="{9612A7FF-9FAB-46A8-8864-7C42AF3A45A6}"/>
              </a:ext>
            </a:extLst>
          </p:cNvPr>
          <p:cNvPicPr>
            <a:picLocks noChangeAspect="1"/>
          </p:cNvPicPr>
          <p:nvPr/>
        </p:nvPicPr>
        <p:blipFill>
          <a:blip r:embed="rId7"/>
          <a:stretch>
            <a:fillRect/>
          </a:stretch>
        </p:blipFill>
        <p:spPr>
          <a:xfrm>
            <a:off x="3810000" y="75946"/>
            <a:ext cx="4876800" cy="810388"/>
          </a:xfrm>
          <a:prstGeom prst="rect">
            <a:avLst/>
          </a:prstGeom>
        </p:spPr>
      </p:pic>
    </p:spTree>
    <p:extLst>
      <p:ext uri="{BB962C8B-B14F-4D97-AF65-F5344CB8AC3E}">
        <p14:creationId xmlns:p14="http://schemas.microsoft.com/office/powerpoint/2010/main" val="45958750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05800" y="4767263"/>
            <a:ext cx="381000" cy="273844"/>
          </a:xfrm>
        </p:spPr>
        <p:txBody>
          <a:bodyPr/>
          <a:lstStyle/>
          <a:p>
            <a:fld id="{B6F15528-21DE-4FAA-801E-634DDDAF4B2B}" type="slidenum">
              <a:rPr lang="en-US" smtClean="0"/>
              <a:pPr/>
              <a:t>52</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482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程序介绍</a:t>
            </a:r>
            <a:endParaRPr lang="zh-CN" altLang="en-US" sz="3200" b="1" dirty="0">
              <a:solidFill>
                <a:schemeClr val="bg1"/>
              </a:solidFill>
              <a:cs typeface="Times New Roman" panose="02020603050405020304" pitchFamily="18" charset="0"/>
            </a:endParaRPr>
          </a:p>
        </p:txBody>
      </p:sp>
      <p:sp>
        <p:nvSpPr>
          <p:cNvPr id="53" name="文本框 52">
            <a:extLst>
              <a:ext uri="{FF2B5EF4-FFF2-40B4-BE49-F238E27FC236}">
                <a16:creationId xmlns:a16="http://schemas.microsoft.com/office/drawing/2014/main" id="{2267FF76-3ED5-4419-B2F7-D1648BAFD1C7}"/>
              </a:ext>
            </a:extLst>
          </p:cNvPr>
          <p:cNvSpPr txBox="1"/>
          <p:nvPr/>
        </p:nvSpPr>
        <p:spPr>
          <a:xfrm>
            <a:off x="0" y="602218"/>
            <a:ext cx="28194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聚焦散焦项的估计与改正</a:t>
            </a:r>
            <a:endParaRPr lang="en-US" altLang="zh-CN">
              <a:solidFill>
                <a:srgbClr val="115740"/>
              </a:solidFill>
            </a:endParaRPr>
          </a:p>
        </p:txBody>
      </p:sp>
      <p:pic>
        <p:nvPicPr>
          <p:cNvPr id="2" name="图片 1">
            <a:extLst>
              <a:ext uri="{FF2B5EF4-FFF2-40B4-BE49-F238E27FC236}">
                <a16:creationId xmlns:a16="http://schemas.microsoft.com/office/drawing/2014/main" id="{ED61CE33-3277-4135-BC7E-3EA4D22CC63C}"/>
              </a:ext>
            </a:extLst>
          </p:cNvPr>
          <p:cNvPicPr>
            <a:picLocks noChangeAspect="1"/>
          </p:cNvPicPr>
          <p:nvPr/>
        </p:nvPicPr>
        <p:blipFill>
          <a:blip r:embed="rId3"/>
          <a:stretch>
            <a:fillRect/>
          </a:stretch>
        </p:blipFill>
        <p:spPr>
          <a:xfrm>
            <a:off x="5527040" y="2258133"/>
            <a:ext cx="3219653" cy="2495231"/>
          </a:xfrm>
          <a:prstGeom prst="rect">
            <a:avLst/>
          </a:prstGeom>
        </p:spPr>
      </p:pic>
      <p:pic>
        <p:nvPicPr>
          <p:cNvPr id="5" name="图片 4">
            <a:extLst>
              <a:ext uri="{FF2B5EF4-FFF2-40B4-BE49-F238E27FC236}">
                <a16:creationId xmlns:a16="http://schemas.microsoft.com/office/drawing/2014/main" id="{FCD9623E-CC6E-4C57-B7AE-4E2A2A7B65F2}"/>
              </a:ext>
            </a:extLst>
          </p:cNvPr>
          <p:cNvPicPr>
            <a:picLocks noChangeAspect="1"/>
          </p:cNvPicPr>
          <p:nvPr/>
        </p:nvPicPr>
        <p:blipFill>
          <a:blip r:embed="rId4"/>
          <a:stretch>
            <a:fillRect/>
          </a:stretch>
        </p:blipFill>
        <p:spPr>
          <a:xfrm>
            <a:off x="124060" y="3325876"/>
            <a:ext cx="5402980" cy="1554346"/>
          </a:xfrm>
          <a:prstGeom prst="rect">
            <a:avLst/>
          </a:prstGeom>
        </p:spPr>
      </p:pic>
      <p:pic>
        <p:nvPicPr>
          <p:cNvPr id="6" name="图片 5">
            <a:extLst>
              <a:ext uri="{FF2B5EF4-FFF2-40B4-BE49-F238E27FC236}">
                <a16:creationId xmlns:a16="http://schemas.microsoft.com/office/drawing/2014/main" id="{D9969641-BF06-4900-ABED-839CB4491D62}"/>
              </a:ext>
            </a:extLst>
          </p:cNvPr>
          <p:cNvPicPr>
            <a:picLocks noChangeAspect="1"/>
          </p:cNvPicPr>
          <p:nvPr/>
        </p:nvPicPr>
        <p:blipFill>
          <a:blip r:embed="rId5"/>
          <a:stretch>
            <a:fillRect/>
          </a:stretch>
        </p:blipFill>
        <p:spPr>
          <a:xfrm>
            <a:off x="5515864" y="748520"/>
            <a:ext cx="2891536" cy="1343714"/>
          </a:xfrm>
          <a:prstGeom prst="rect">
            <a:avLst/>
          </a:prstGeom>
        </p:spPr>
      </p:pic>
      <p:pic>
        <p:nvPicPr>
          <p:cNvPr id="8" name="图片 7">
            <a:extLst>
              <a:ext uri="{FF2B5EF4-FFF2-40B4-BE49-F238E27FC236}">
                <a16:creationId xmlns:a16="http://schemas.microsoft.com/office/drawing/2014/main" id="{1CF9935C-6F6B-4361-A5D7-EB14F95EE9C4}"/>
              </a:ext>
            </a:extLst>
          </p:cNvPr>
          <p:cNvPicPr>
            <a:picLocks noChangeAspect="1"/>
          </p:cNvPicPr>
          <p:nvPr/>
        </p:nvPicPr>
        <p:blipFill>
          <a:blip r:embed="rId6"/>
          <a:stretch>
            <a:fillRect/>
          </a:stretch>
        </p:blipFill>
        <p:spPr>
          <a:xfrm>
            <a:off x="142177" y="2114550"/>
            <a:ext cx="4724400" cy="1028700"/>
          </a:xfrm>
          <a:prstGeom prst="rect">
            <a:avLst/>
          </a:prstGeom>
        </p:spPr>
      </p:pic>
      <p:sp>
        <p:nvSpPr>
          <p:cNvPr id="11" name="矩形 10">
            <a:extLst>
              <a:ext uri="{FF2B5EF4-FFF2-40B4-BE49-F238E27FC236}">
                <a16:creationId xmlns:a16="http://schemas.microsoft.com/office/drawing/2014/main" id="{2236AA9A-9805-4E81-9DB1-EFDA6E3930A9}"/>
              </a:ext>
            </a:extLst>
          </p:cNvPr>
          <p:cNvSpPr/>
          <p:nvPr/>
        </p:nvSpPr>
        <p:spPr>
          <a:xfrm>
            <a:off x="0" y="1154176"/>
            <a:ext cx="5005832" cy="646331"/>
          </a:xfrm>
          <a:prstGeom prst="rect">
            <a:avLst/>
          </a:prstGeom>
        </p:spPr>
        <p:txBody>
          <a:bodyPr wrap="square">
            <a:spAutoFit/>
          </a:bodyPr>
          <a:lstStyle/>
          <a:p>
            <a:r>
              <a:rPr lang="zh-CN" altLang="en-US">
                <a:solidFill>
                  <a:srgbClr val="FF0000"/>
                </a:solidFill>
              </a:rPr>
              <a:t>输入：</a:t>
            </a:r>
            <a:r>
              <a:rPr lang="zh-CN" altLang="en-US"/>
              <a:t>台站位置、振幅结果表、相速度模型</a:t>
            </a:r>
            <a:endParaRPr lang="en-US" altLang="zh-CN"/>
          </a:p>
          <a:p>
            <a:r>
              <a:rPr lang="zh-CN" altLang="en-US">
                <a:solidFill>
                  <a:srgbClr val="FF0000"/>
                </a:solidFill>
              </a:rPr>
              <a:t>输出：</a:t>
            </a:r>
            <a:r>
              <a:rPr lang="zh-CN" altLang="en-US"/>
              <a:t>聚焦散焦估计结果</a:t>
            </a:r>
          </a:p>
        </p:txBody>
      </p:sp>
    </p:spTree>
    <p:extLst>
      <p:ext uri="{BB962C8B-B14F-4D97-AF65-F5344CB8AC3E}">
        <p14:creationId xmlns:p14="http://schemas.microsoft.com/office/powerpoint/2010/main" val="13920194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05800" y="4767263"/>
            <a:ext cx="381000" cy="273844"/>
          </a:xfrm>
        </p:spPr>
        <p:txBody>
          <a:bodyPr/>
          <a:lstStyle/>
          <a:p>
            <a:fld id="{B6F15528-21DE-4FAA-801E-634DDDAF4B2B}" type="slidenum">
              <a:rPr lang="en-US" smtClean="0"/>
              <a:pPr/>
              <a:t>53</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482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程序介绍</a:t>
            </a:r>
            <a:endParaRPr lang="zh-CN" altLang="en-US" sz="3200" b="1" dirty="0">
              <a:solidFill>
                <a:schemeClr val="bg1"/>
              </a:solidFill>
              <a:cs typeface="Times New Roman" panose="02020603050405020304" pitchFamily="18" charset="0"/>
            </a:endParaRPr>
          </a:p>
        </p:txBody>
      </p:sp>
      <p:sp>
        <p:nvSpPr>
          <p:cNvPr id="53" name="文本框 52">
            <a:extLst>
              <a:ext uri="{FF2B5EF4-FFF2-40B4-BE49-F238E27FC236}">
                <a16:creationId xmlns:a16="http://schemas.microsoft.com/office/drawing/2014/main" id="{2267FF76-3ED5-4419-B2F7-D1648BAFD1C7}"/>
              </a:ext>
            </a:extLst>
          </p:cNvPr>
          <p:cNvSpPr txBox="1"/>
          <p:nvPr/>
        </p:nvSpPr>
        <p:spPr>
          <a:xfrm>
            <a:off x="0" y="602218"/>
            <a:ext cx="28194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面波衰减成像</a:t>
            </a:r>
            <a:endParaRPr lang="en-US" altLang="zh-CN">
              <a:solidFill>
                <a:srgbClr val="115740"/>
              </a:solidFill>
            </a:endParaRPr>
          </a:p>
        </p:txBody>
      </p:sp>
      <p:sp>
        <p:nvSpPr>
          <p:cNvPr id="2" name="文本框 1">
            <a:extLst>
              <a:ext uri="{FF2B5EF4-FFF2-40B4-BE49-F238E27FC236}">
                <a16:creationId xmlns:a16="http://schemas.microsoft.com/office/drawing/2014/main" id="{7659234E-F77F-4A62-976A-4BAF27C08E26}"/>
              </a:ext>
            </a:extLst>
          </p:cNvPr>
          <p:cNvSpPr txBox="1"/>
          <p:nvPr/>
        </p:nvSpPr>
        <p:spPr>
          <a:xfrm>
            <a:off x="2667000" y="604759"/>
            <a:ext cx="5638800" cy="369332"/>
          </a:xfrm>
          <a:prstGeom prst="rect">
            <a:avLst/>
          </a:prstGeom>
          <a:noFill/>
        </p:spPr>
        <p:txBody>
          <a:bodyPr wrap="square" rtlCol="0">
            <a:spAutoFit/>
          </a:bodyPr>
          <a:lstStyle/>
          <a:p>
            <a:r>
              <a:rPr lang="zh-CN" altLang="en-US">
                <a:solidFill>
                  <a:srgbClr val="FF0000"/>
                </a:solidFill>
              </a:rPr>
              <a:t>使用</a:t>
            </a:r>
            <a:r>
              <a:rPr lang="en-US" altLang="zh-CN">
                <a:solidFill>
                  <a:srgbClr val="FF0000"/>
                </a:solidFill>
              </a:rPr>
              <a:t>matlab</a:t>
            </a:r>
            <a:r>
              <a:rPr lang="zh-CN" altLang="en-US">
                <a:solidFill>
                  <a:srgbClr val="FF0000"/>
                </a:solidFill>
              </a:rPr>
              <a:t>的原因：方便进行矩阵运算、最小二乘反演</a:t>
            </a:r>
          </a:p>
        </p:txBody>
      </p:sp>
      <p:sp>
        <p:nvSpPr>
          <p:cNvPr id="3" name="文本框 2">
            <a:extLst>
              <a:ext uri="{FF2B5EF4-FFF2-40B4-BE49-F238E27FC236}">
                <a16:creationId xmlns:a16="http://schemas.microsoft.com/office/drawing/2014/main" id="{0674BEEB-CACD-4AC4-B5C3-A2649A0215D3}"/>
              </a:ext>
            </a:extLst>
          </p:cNvPr>
          <p:cNvSpPr txBox="1"/>
          <p:nvPr/>
        </p:nvSpPr>
        <p:spPr>
          <a:xfrm>
            <a:off x="114300" y="1801710"/>
            <a:ext cx="5600700" cy="1477328"/>
          </a:xfrm>
          <a:prstGeom prst="rect">
            <a:avLst/>
          </a:prstGeom>
          <a:noFill/>
        </p:spPr>
        <p:txBody>
          <a:bodyPr wrap="square" rtlCol="0">
            <a:spAutoFit/>
          </a:bodyPr>
          <a:lstStyle/>
          <a:p>
            <a:r>
              <a:rPr lang="zh-CN" altLang="en-US"/>
              <a:t>参数化</a:t>
            </a:r>
            <a:r>
              <a:rPr lang="en-US" altLang="zh-CN"/>
              <a:t>(</a:t>
            </a:r>
            <a:r>
              <a:rPr lang="zh-CN" altLang="en-US"/>
              <a:t>建立模型</a:t>
            </a:r>
            <a:r>
              <a:rPr lang="en-US" altLang="zh-CN"/>
              <a:t>)</a:t>
            </a:r>
            <a:r>
              <a:rPr lang="zh-CN" altLang="en-US"/>
              <a:t>：网格数量、插值的方法</a:t>
            </a:r>
            <a:endParaRPr lang="en-US" altLang="zh-CN"/>
          </a:p>
          <a:p>
            <a:endParaRPr lang="en-US" altLang="zh-CN"/>
          </a:p>
          <a:p>
            <a:r>
              <a:rPr lang="zh-CN" altLang="en-US"/>
              <a:t>反演：带约束的最小二乘、逐次迭代的线性反演框架</a:t>
            </a:r>
            <a:endParaRPr lang="en-US" altLang="zh-CN"/>
          </a:p>
          <a:p>
            <a:endParaRPr lang="en-US" altLang="zh-CN"/>
          </a:p>
          <a:p>
            <a:r>
              <a:rPr lang="zh-CN" altLang="en-US"/>
              <a:t>结果绘制：</a:t>
            </a:r>
            <a:endParaRPr lang="en-US" altLang="zh-CN"/>
          </a:p>
        </p:txBody>
      </p:sp>
      <p:sp>
        <p:nvSpPr>
          <p:cNvPr id="8" name="矩形 7">
            <a:extLst>
              <a:ext uri="{FF2B5EF4-FFF2-40B4-BE49-F238E27FC236}">
                <a16:creationId xmlns:a16="http://schemas.microsoft.com/office/drawing/2014/main" id="{70E45BCF-F7E2-4A64-8171-F134C43D7CB7}"/>
              </a:ext>
            </a:extLst>
          </p:cNvPr>
          <p:cNvSpPr/>
          <p:nvPr/>
        </p:nvSpPr>
        <p:spPr>
          <a:xfrm>
            <a:off x="-1" y="1110298"/>
            <a:ext cx="6183371" cy="646331"/>
          </a:xfrm>
          <a:prstGeom prst="rect">
            <a:avLst/>
          </a:prstGeom>
        </p:spPr>
        <p:txBody>
          <a:bodyPr wrap="square">
            <a:spAutoFit/>
          </a:bodyPr>
          <a:lstStyle/>
          <a:p>
            <a:r>
              <a:rPr lang="zh-CN" altLang="en-US">
                <a:solidFill>
                  <a:srgbClr val="FF0000"/>
                </a:solidFill>
              </a:rPr>
              <a:t>输入：</a:t>
            </a:r>
            <a:r>
              <a:rPr lang="zh-CN" altLang="en-US"/>
              <a:t>振幅数据、聚焦散焦数据、台站位置文件</a:t>
            </a:r>
            <a:endParaRPr lang="en-US" altLang="zh-CN"/>
          </a:p>
          <a:p>
            <a:r>
              <a:rPr lang="zh-CN" altLang="en-US">
                <a:solidFill>
                  <a:srgbClr val="FF0000"/>
                </a:solidFill>
              </a:rPr>
              <a:t>输出：</a:t>
            </a:r>
            <a:r>
              <a:rPr lang="zh-CN" altLang="en-US"/>
              <a:t>反演结果（衰减、台站项、噪声强度项）、部分图片</a:t>
            </a:r>
          </a:p>
        </p:txBody>
      </p:sp>
      <p:cxnSp>
        <p:nvCxnSpPr>
          <p:cNvPr id="15" name="直接连接符 14">
            <a:extLst>
              <a:ext uri="{FF2B5EF4-FFF2-40B4-BE49-F238E27FC236}">
                <a16:creationId xmlns:a16="http://schemas.microsoft.com/office/drawing/2014/main" id="{1B399832-1043-4E72-9E09-96CF2960F3E4}"/>
              </a:ext>
            </a:extLst>
          </p:cNvPr>
          <p:cNvCxnSpPr/>
          <p:nvPr/>
        </p:nvCxnSpPr>
        <p:spPr>
          <a:xfrm>
            <a:off x="6172200" y="1428750"/>
            <a:ext cx="22098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直接连接符 20">
            <a:extLst>
              <a:ext uri="{FF2B5EF4-FFF2-40B4-BE49-F238E27FC236}">
                <a16:creationId xmlns:a16="http://schemas.microsoft.com/office/drawing/2014/main" id="{69B276F2-8B49-4C0B-A1CC-C300EA6B7954}"/>
              </a:ext>
            </a:extLst>
          </p:cNvPr>
          <p:cNvCxnSpPr/>
          <p:nvPr/>
        </p:nvCxnSpPr>
        <p:spPr>
          <a:xfrm>
            <a:off x="6172200" y="1714500"/>
            <a:ext cx="22098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0B1DFD0E-D03C-443F-A930-DA14DA166527}"/>
              </a:ext>
            </a:extLst>
          </p:cNvPr>
          <p:cNvCxnSpPr/>
          <p:nvPr/>
        </p:nvCxnSpPr>
        <p:spPr>
          <a:xfrm>
            <a:off x="6172200" y="2000250"/>
            <a:ext cx="22098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id="{17FC87C8-AE3B-4D26-9519-F9A865D74E97}"/>
              </a:ext>
            </a:extLst>
          </p:cNvPr>
          <p:cNvCxnSpPr/>
          <p:nvPr/>
        </p:nvCxnSpPr>
        <p:spPr>
          <a:xfrm>
            <a:off x="6172200" y="2286000"/>
            <a:ext cx="22098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直接连接符 23">
            <a:extLst>
              <a:ext uri="{FF2B5EF4-FFF2-40B4-BE49-F238E27FC236}">
                <a16:creationId xmlns:a16="http://schemas.microsoft.com/office/drawing/2014/main" id="{6F4153FA-532C-4D09-A51D-2D20DBF51C41}"/>
              </a:ext>
            </a:extLst>
          </p:cNvPr>
          <p:cNvCxnSpPr>
            <a:cxnSpLocks/>
          </p:cNvCxnSpPr>
          <p:nvPr/>
        </p:nvCxnSpPr>
        <p:spPr>
          <a:xfrm>
            <a:off x="6477000" y="1276350"/>
            <a:ext cx="0" cy="1447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a16="http://schemas.microsoft.com/office/drawing/2014/main" id="{2FC9A4A1-5D12-45AD-A6EF-289EDAFF2BEC}"/>
              </a:ext>
            </a:extLst>
          </p:cNvPr>
          <p:cNvCxnSpPr>
            <a:cxnSpLocks/>
          </p:cNvCxnSpPr>
          <p:nvPr/>
        </p:nvCxnSpPr>
        <p:spPr>
          <a:xfrm>
            <a:off x="6781800" y="1276350"/>
            <a:ext cx="0" cy="1447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直接连接符 26">
            <a:extLst>
              <a:ext uri="{FF2B5EF4-FFF2-40B4-BE49-F238E27FC236}">
                <a16:creationId xmlns:a16="http://schemas.microsoft.com/office/drawing/2014/main" id="{DBC4D677-5FD5-4120-9E8E-387CF4153D8A}"/>
              </a:ext>
            </a:extLst>
          </p:cNvPr>
          <p:cNvCxnSpPr>
            <a:cxnSpLocks/>
          </p:cNvCxnSpPr>
          <p:nvPr/>
        </p:nvCxnSpPr>
        <p:spPr>
          <a:xfrm>
            <a:off x="7086600" y="1276350"/>
            <a:ext cx="0" cy="1447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9" name="直接连接符 28">
            <a:extLst>
              <a:ext uri="{FF2B5EF4-FFF2-40B4-BE49-F238E27FC236}">
                <a16:creationId xmlns:a16="http://schemas.microsoft.com/office/drawing/2014/main" id="{35710DA6-F753-43A4-8820-1814857FBF17}"/>
              </a:ext>
            </a:extLst>
          </p:cNvPr>
          <p:cNvCxnSpPr>
            <a:cxnSpLocks/>
          </p:cNvCxnSpPr>
          <p:nvPr/>
        </p:nvCxnSpPr>
        <p:spPr>
          <a:xfrm>
            <a:off x="7391400" y="1276350"/>
            <a:ext cx="0" cy="1447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0" name="直接连接符 29">
            <a:extLst>
              <a:ext uri="{FF2B5EF4-FFF2-40B4-BE49-F238E27FC236}">
                <a16:creationId xmlns:a16="http://schemas.microsoft.com/office/drawing/2014/main" id="{893E81C1-9793-410F-BBE8-0868CC47EA3B}"/>
              </a:ext>
            </a:extLst>
          </p:cNvPr>
          <p:cNvCxnSpPr>
            <a:cxnSpLocks/>
          </p:cNvCxnSpPr>
          <p:nvPr/>
        </p:nvCxnSpPr>
        <p:spPr>
          <a:xfrm>
            <a:off x="8001000" y="1276350"/>
            <a:ext cx="0" cy="1447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1" name="直接连接符 30">
            <a:extLst>
              <a:ext uri="{FF2B5EF4-FFF2-40B4-BE49-F238E27FC236}">
                <a16:creationId xmlns:a16="http://schemas.microsoft.com/office/drawing/2014/main" id="{876E6BB2-CD23-4F8A-8C5F-B64C68B960CD}"/>
              </a:ext>
            </a:extLst>
          </p:cNvPr>
          <p:cNvCxnSpPr>
            <a:cxnSpLocks/>
          </p:cNvCxnSpPr>
          <p:nvPr/>
        </p:nvCxnSpPr>
        <p:spPr>
          <a:xfrm>
            <a:off x="7696200" y="1276350"/>
            <a:ext cx="0" cy="14478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a16="http://schemas.microsoft.com/office/drawing/2014/main" id="{F7F48471-546C-4C26-923B-240B60D909D2}"/>
              </a:ext>
            </a:extLst>
          </p:cNvPr>
          <p:cNvCxnSpPr/>
          <p:nvPr/>
        </p:nvCxnSpPr>
        <p:spPr>
          <a:xfrm>
            <a:off x="6172200" y="2571750"/>
            <a:ext cx="2209800" cy="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9" name="椭圆 18">
            <a:extLst>
              <a:ext uri="{FF2B5EF4-FFF2-40B4-BE49-F238E27FC236}">
                <a16:creationId xmlns:a16="http://schemas.microsoft.com/office/drawing/2014/main" id="{01FD5B39-10CD-424F-9AB8-1B209490091A}"/>
              </a:ext>
            </a:extLst>
          </p:cNvPr>
          <p:cNvSpPr/>
          <p:nvPr/>
        </p:nvSpPr>
        <p:spPr>
          <a:xfrm>
            <a:off x="6444488" y="2539492"/>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a:extLst>
              <a:ext uri="{FF2B5EF4-FFF2-40B4-BE49-F238E27FC236}">
                <a16:creationId xmlns:a16="http://schemas.microsoft.com/office/drawing/2014/main" id="{DC5C3C38-5847-41FB-BE76-BE6FD00C2303}"/>
              </a:ext>
            </a:extLst>
          </p:cNvPr>
          <p:cNvSpPr/>
          <p:nvPr/>
        </p:nvSpPr>
        <p:spPr>
          <a:xfrm>
            <a:off x="6444488" y="2255012"/>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a:extLst>
              <a:ext uri="{FF2B5EF4-FFF2-40B4-BE49-F238E27FC236}">
                <a16:creationId xmlns:a16="http://schemas.microsoft.com/office/drawing/2014/main" id="{7F324665-B83B-492B-B539-53C10F921872}"/>
              </a:ext>
            </a:extLst>
          </p:cNvPr>
          <p:cNvSpPr/>
          <p:nvPr/>
        </p:nvSpPr>
        <p:spPr>
          <a:xfrm>
            <a:off x="6749287" y="2247900"/>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a:extLst>
              <a:ext uri="{FF2B5EF4-FFF2-40B4-BE49-F238E27FC236}">
                <a16:creationId xmlns:a16="http://schemas.microsoft.com/office/drawing/2014/main" id="{1158D571-C568-4C68-A724-C5C80D67E7F4}"/>
              </a:ext>
            </a:extLst>
          </p:cNvPr>
          <p:cNvSpPr/>
          <p:nvPr/>
        </p:nvSpPr>
        <p:spPr>
          <a:xfrm>
            <a:off x="6749287" y="2531110"/>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a:extLst>
              <a:ext uri="{FF2B5EF4-FFF2-40B4-BE49-F238E27FC236}">
                <a16:creationId xmlns:a16="http://schemas.microsoft.com/office/drawing/2014/main" id="{0C7E430A-510F-4F7B-A327-5880D9256A84}"/>
              </a:ext>
            </a:extLst>
          </p:cNvPr>
          <p:cNvSpPr/>
          <p:nvPr/>
        </p:nvSpPr>
        <p:spPr>
          <a:xfrm>
            <a:off x="7054086" y="2531110"/>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a:extLst>
              <a:ext uri="{FF2B5EF4-FFF2-40B4-BE49-F238E27FC236}">
                <a16:creationId xmlns:a16="http://schemas.microsoft.com/office/drawing/2014/main" id="{A06BD901-661B-4453-BCD7-FE68CBEAD86D}"/>
              </a:ext>
            </a:extLst>
          </p:cNvPr>
          <p:cNvSpPr/>
          <p:nvPr/>
        </p:nvSpPr>
        <p:spPr>
          <a:xfrm>
            <a:off x="7055102" y="2247900"/>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a:extLst>
              <a:ext uri="{FF2B5EF4-FFF2-40B4-BE49-F238E27FC236}">
                <a16:creationId xmlns:a16="http://schemas.microsoft.com/office/drawing/2014/main" id="{B03F4FBC-5ED4-48FA-9976-8953B569FD9E}"/>
              </a:ext>
            </a:extLst>
          </p:cNvPr>
          <p:cNvSpPr/>
          <p:nvPr/>
        </p:nvSpPr>
        <p:spPr>
          <a:xfrm>
            <a:off x="7353299" y="2531110"/>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a:extLst>
              <a:ext uri="{FF2B5EF4-FFF2-40B4-BE49-F238E27FC236}">
                <a16:creationId xmlns:a16="http://schemas.microsoft.com/office/drawing/2014/main" id="{27E94B99-81A5-4D09-B2FF-26E1E9E49DEA}"/>
              </a:ext>
            </a:extLst>
          </p:cNvPr>
          <p:cNvSpPr/>
          <p:nvPr/>
        </p:nvSpPr>
        <p:spPr>
          <a:xfrm>
            <a:off x="7341616" y="1676400"/>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a:extLst>
              <a:ext uri="{FF2B5EF4-FFF2-40B4-BE49-F238E27FC236}">
                <a16:creationId xmlns:a16="http://schemas.microsoft.com/office/drawing/2014/main" id="{7A65E3AC-7B8C-4DD4-B174-138A71CC120A}"/>
              </a:ext>
            </a:extLst>
          </p:cNvPr>
          <p:cNvSpPr/>
          <p:nvPr/>
        </p:nvSpPr>
        <p:spPr>
          <a:xfrm>
            <a:off x="7354315" y="2254251"/>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a:extLst>
              <a:ext uri="{FF2B5EF4-FFF2-40B4-BE49-F238E27FC236}">
                <a16:creationId xmlns:a16="http://schemas.microsoft.com/office/drawing/2014/main" id="{B7BA9024-1667-4478-905F-22223F9DDAD5}"/>
              </a:ext>
            </a:extLst>
          </p:cNvPr>
          <p:cNvSpPr/>
          <p:nvPr/>
        </p:nvSpPr>
        <p:spPr>
          <a:xfrm>
            <a:off x="7354315" y="1948878"/>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a:extLst>
              <a:ext uri="{FF2B5EF4-FFF2-40B4-BE49-F238E27FC236}">
                <a16:creationId xmlns:a16="http://schemas.microsoft.com/office/drawing/2014/main" id="{FE5ECB58-5E3B-4BFE-AE0A-646AEA61EA8B}"/>
              </a:ext>
            </a:extLst>
          </p:cNvPr>
          <p:cNvSpPr/>
          <p:nvPr/>
        </p:nvSpPr>
        <p:spPr>
          <a:xfrm>
            <a:off x="7045960" y="1684340"/>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a:extLst>
              <a:ext uri="{FF2B5EF4-FFF2-40B4-BE49-F238E27FC236}">
                <a16:creationId xmlns:a16="http://schemas.microsoft.com/office/drawing/2014/main" id="{F2B453B9-CFE9-4FA2-A1EB-024AC698977D}"/>
              </a:ext>
            </a:extLst>
          </p:cNvPr>
          <p:cNvSpPr/>
          <p:nvPr/>
        </p:nvSpPr>
        <p:spPr>
          <a:xfrm>
            <a:off x="7054086" y="1954023"/>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a:extLst>
              <a:ext uri="{FF2B5EF4-FFF2-40B4-BE49-F238E27FC236}">
                <a16:creationId xmlns:a16="http://schemas.microsoft.com/office/drawing/2014/main" id="{3D2F0C83-6FDE-4873-B682-0BBA0DE923FF}"/>
              </a:ext>
            </a:extLst>
          </p:cNvPr>
          <p:cNvSpPr/>
          <p:nvPr/>
        </p:nvSpPr>
        <p:spPr>
          <a:xfrm>
            <a:off x="6742686" y="1956309"/>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a:extLst>
              <a:ext uri="{FF2B5EF4-FFF2-40B4-BE49-F238E27FC236}">
                <a16:creationId xmlns:a16="http://schemas.microsoft.com/office/drawing/2014/main" id="{6C57AF3B-5B1C-4603-9AD6-2D3B62D11C58}"/>
              </a:ext>
            </a:extLst>
          </p:cNvPr>
          <p:cNvSpPr/>
          <p:nvPr/>
        </p:nvSpPr>
        <p:spPr>
          <a:xfrm>
            <a:off x="6741160" y="1670560"/>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a:extLst>
              <a:ext uri="{FF2B5EF4-FFF2-40B4-BE49-F238E27FC236}">
                <a16:creationId xmlns:a16="http://schemas.microsoft.com/office/drawing/2014/main" id="{8136BA97-E817-4177-83DB-6E1A858E94D6}"/>
              </a:ext>
            </a:extLst>
          </p:cNvPr>
          <p:cNvSpPr/>
          <p:nvPr/>
        </p:nvSpPr>
        <p:spPr>
          <a:xfrm>
            <a:off x="6444488" y="1670879"/>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a:extLst>
              <a:ext uri="{FF2B5EF4-FFF2-40B4-BE49-F238E27FC236}">
                <a16:creationId xmlns:a16="http://schemas.microsoft.com/office/drawing/2014/main" id="{EAF54F75-3C48-4810-BB5B-47DE6334EEE2}"/>
              </a:ext>
            </a:extLst>
          </p:cNvPr>
          <p:cNvSpPr/>
          <p:nvPr/>
        </p:nvSpPr>
        <p:spPr>
          <a:xfrm>
            <a:off x="6444488" y="1962151"/>
            <a:ext cx="76200" cy="76200"/>
          </a:xfrm>
          <a:prstGeom prst="ellipse">
            <a:avLst/>
          </a:prstGeom>
          <a:solidFill>
            <a:srgbClr val="E108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4" name="直接箭头连接符 53">
            <a:extLst>
              <a:ext uri="{FF2B5EF4-FFF2-40B4-BE49-F238E27FC236}">
                <a16:creationId xmlns:a16="http://schemas.microsoft.com/office/drawing/2014/main" id="{18483828-26C7-4CE8-9FF6-65F20669BB79}"/>
              </a:ext>
            </a:extLst>
          </p:cNvPr>
          <p:cNvCxnSpPr>
            <a:cxnSpLocks/>
          </p:cNvCxnSpPr>
          <p:nvPr/>
        </p:nvCxnSpPr>
        <p:spPr>
          <a:xfrm flipV="1">
            <a:off x="6172200" y="1581150"/>
            <a:ext cx="1752600" cy="1295400"/>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pic>
        <p:nvPicPr>
          <p:cNvPr id="56" name="图片 55">
            <a:extLst>
              <a:ext uri="{FF2B5EF4-FFF2-40B4-BE49-F238E27FC236}">
                <a16:creationId xmlns:a16="http://schemas.microsoft.com/office/drawing/2014/main" id="{D7394FA5-28EC-4AFF-8995-851847867FB9}"/>
              </a:ext>
            </a:extLst>
          </p:cNvPr>
          <p:cNvPicPr>
            <a:picLocks noChangeAspect="1"/>
          </p:cNvPicPr>
          <p:nvPr/>
        </p:nvPicPr>
        <p:blipFill rotWithShape="1">
          <a:blip r:embed="rId3"/>
          <a:srcRect t="5505"/>
          <a:stretch/>
        </p:blipFill>
        <p:spPr>
          <a:xfrm>
            <a:off x="6409944" y="2823972"/>
            <a:ext cx="1834372" cy="1710118"/>
          </a:xfrm>
          <a:prstGeom prst="rect">
            <a:avLst/>
          </a:prstGeom>
        </p:spPr>
      </p:pic>
      <p:sp>
        <p:nvSpPr>
          <p:cNvPr id="57" name="矩形: 圆角 56">
            <a:extLst>
              <a:ext uri="{FF2B5EF4-FFF2-40B4-BE49-F238E27FC236}">
                <a16:creationId xmlns:a16="http://schemas.microsoft.com/office/drawing/2014/main" id="{6BB83703-C30E-471C-975C-255133D4A9A8}"/>
              </a:ext>
            </a:extLst>
          </p:cNvPr>
          <p:cNvSpPr/>
          <p:nvPr/>
        </p:nvSpPr>
        <p:spPr>
          <a:xfrm>
            <a:off x="6638544" y="4368993"/>
            <a:ext cx="533400" cy="196846"/>
          </a:xfrm>
          <a:prstGeom prst="roundRect">
            <a:avLst/>
          </a:prstGeom>
          <a:noFill/>
          <a:ln>
            <a:solidFill>
              <a:srgbClr val="E108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a:extLst>
              <a:ext uri="{FF2B5EF4-FFF2-40B4-BE49-F238E27FC236}">
                <a16:creationId xmlns:a16="http://schemas.microsoft.com/office/drawing/2014/main" id="{9B0FC9C6-735B-4E3B-AB06-881DEB5F4F7F}"/>
              </a:ext>
            </a:extLst>
          </p:cNvPr>
          <p:cNvSpPr/>
          <p:nvPr/>
        </p:nvSpPr>
        <p:spPr>
          <a:xfrm>
            <a:off x="6019800" y="4579442"/>
            <a:ext cx="3048000" cy="461665"/>
          </a:xfrm>
          <a:prstGeom prst="rect">
            <a:avLst/>
          </a:prstGeom>
        </p:spPr>
        <p:txBody>
          <a:bodyPr wrap="square">
            <a:spAutoFit/>
          </a:bodyPr>
          <a:lstStyle/>
          <a:p>
            <a:r>
              <a:rPr lang="en-US" altLang="zh-CN" sz="1200">
                <a:hlinkClick r:id="rId4"/>
              </a:rPr>
              <a:t>https://blog.csdn.net/eurus_/article/details/102755898 </a:t>
            </a:r>
            <a:endParaRPr lang="zh-CN" altLang="en-US" sz="1200"/>
          </a:p>
        </p:txBody>
      </p:sp>
      <p:pic>
        <p:nvPicPr>
          <p:cNvPr id="59" name="图片 58">
            <a:extLst>
              <a:ext uri="{FF2B5EF4-FFF2-40B4-BE49-F238E27FC236}">
                <a16:creationId xmlns:a16="http://schemas.microsoft.com/office/drawing/2014/main" id="{40C37885-E9BF-4C8A-A002-F129FA15BA52}"/>
              </a:ext>
            </a:extLst>
          </p:cNvPr>
          <p:cNvPicPr>
            <a:picLocks noChangeAspect="1"/>
          </p:cNvPicPr>
          <p:nvPr/>
        </p:nvPicPr>
        <p:blipFill>
          <a:blip r:embed="rId5"/>
          <a:stretch>
            <a:fillRect/>
          </a:stretch>
        </p:blipFill>
        <p:spPr>
          <a:xfrm>
            <a:off x="1862888" y="2871305"/>
            <a:ext cx="1784604" cy="2142153"/>
          </a:xfrm>
          <a:prstGeom prst="rect">
            <a:avLst/>
          </a:prstGeom>
        </p:spPr>
      </p:pic>
      <p:pic>
        <p:nvPicPr>
          <p:cNvPr id="60" name="图片 59">
            <a:extLst>
              <a:ext uri="{FF2B5EF4-FFF2-40B4-BE49-F238E27FC236}">
                <a16:creationId xmlns:a16="http://schemas.microsoft.com/office/drawing/2014/main" id="{44B8FA37-0469-472C-B833-5905DF491E5A}"/>
              </a:ext>
            </a:extLst>
          </p:cNvPr>
          <p:cNvPicPr>
            <a:picLocks noChangeAspect="1"/>
          </p:cNvPicPr>
          <p:nvPr/>
        </p:nvPicPr>
        <p:blipFill>
          <a:blip r:embed="rId6"/>
          <a:stretch>
            <a:fillRect/>
          </a:stretch>
        </p:blipFill>
        <p:spPr>
          <a:xfrm>
            <a:off x="216568" y="3276981"/>
            <a:ext cx="1490152" cy="1477328"/>
          </a:xfrm>
          <a:prstGeom prst="rect">
            <a:avLst/>
          </a:prstGeom>
        </p:spPr>
      </p:pic>
      <p:pic>
        <p:nvPicPr>
          <p:cNvPr id="61" name="图片 60">
            <a:extLst>
              <a:ext uri="{FF2B5EF4-FFF2-40B4-BE49-F238E27FC236}">
                <a16:creationId xmlns:a16="http://schemas.microsoft.com/office/drawing/2014/main" id="{213B83F2-8230-4F6C-AC65-455F0A04F514}"/>
              </a:ext>
            </a:extLst>
          </p:cNvPr>
          <p:cNvPicPr>
            <a:picLocks noChangeAspect="1"/>
          </p:cNvPicPr>
          <p:nvPr/>
        </p:nvPicPr>
        <p:blipFill>
          <a:blip r:embed="rId7"/>
          <a:stretch>
            <a:fillRect/>
          </a:stretch>
        </p:blipFill>
        <p:spPr>
          <a:xfrm>
            <a:off x="3771618" y="2966933"/>
            <a:ext cx="2045650" cy="1924298"/>
          </a:xfrm>
          <a:prstGeom prst="rect">
            <a:avLst/>
          </a:prstGeom>
        </p:spPr>
      </p:pic>
    </p:spTree>
    <p:extLst>
      <p:ext uri="{BB962C8B-B14F-4D97-AF65-F5344CB8AC3E}">
        <p14:creationId xmlns:p14="http://schemas.microsoft.com/office/powerpoint/2010/main" val="3295588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05800" y="4767263"/>
            <a:ext cx="381000" cy="273844"/>
          </a:xfrm>
        </p:spPr>
        <p:txBody>
          <a:bodyPr/>
          <a:lstStyle/>
          <a:p>
            <a:fld id="{B6F15528-21DE-4FAA-801E-634DDDAF4B2B}" type="slidenum">
              <a:rPr lang="en-US" smtClean="0"/>
              <a:pPr/>
              <a:t>54</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482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程序介绍</a:t>
            </a:r>
            <a:endParaRPr lang="zh-CN" altLang="en-US" sz="3200" b="1" dirty="0">
              <a:solidFill>
                <a:schemeClr val="bg1"/>
              </a:solidFill>
              <a:cs typeface="Times New Roman" panose="02020603050405020304" pitchFamily="18" charset="0"/>
            </a:endParaRPr>
          </a:p>
        </p:txBody>
      </p:sp>
      <p:sp>
        <p:nvSpPr>
          <p:cNvPr id="53" name="文本框 52">
            <a:extLst>
              <a:ext uri="{FF2B5EF4-FFF2-40B4-BE49-F238E27FC236}">
                <a16:creationId xmlns:a16="http://schemas.microsoft.com/office/drawing/2014/main" id="{2267FF76-3ED5-4419-B2F7-D1648BAFD1C7}"/>
              </a:ext>
            </a:extLst>
          </p:cNvPr>
          <p:cNvSpPr txBox="1"/>
          <p:nvPr/>
        </p:nvSpPr>
        <p:spPr>
          <a:xfrm>
            <a:off x="0" y="602218"/>
            <a:ext cx="2819400" cy="369332"/>
          </a:xfrm>
          <a:prstGeom prst="rect">
            <a:avLst/>
          </a:prstGeom>
          <a:noFill/>
        </p:spPr>
        <p:txBody>
          <a:bodyPr wrap="square" rtlCol="0">
            <a:spAutoFit/>
          </a:bodyPr>
          <a:lstStyle>
            <a:defPPr>
              <a:defRPr lang="en-US"/>
            </a:defPPr>
            <a:lvl1pPr>
              <a:defRPr b="1">
                <a:solidFill>
                  <a:srgbClr val="3333FF"/>
                </a:solidFill>
              </a:defRPr>
            </a:lvl1pPr>
          </a:lstStyle>
          <a:p>
            <a:r>
              <a:rPr lang="en-US" altLang="zh-CN">
                <a:solidFill>
                  <a:srgbClr val="115740"/>
                </a:solidFill>
              </a:rPr>
              <a:t>S</a:t>
            </a:r>
            <a:r>
              <a:rPr lang="zh-CN" altLang="en-US">
                <a:solidFill>
                  <a:srgbClr val="115740"/>
                </a:solidFill>
              </a:rPr>
              <a:t>波衰减成像</a:t>
            </a:r>
            <a:r>
              <a:rPr lang="en-US" altLang="zh-CN">
                <a:solidFill>
                  <a:srgbClr val="115740"/>
                </a:solidFill>
              </a:rPr>
              <a:t>(1D)</a:t>
            </a:r>
          </a:p>
        </p:txBody>
      </p:sp>
      <p:sp>
        <p:nvSpPr>
          <p:cNvPr id="8" name="矩形 7">
            <a:extLst>
              <a:ext uri="{FF2B5EF4-FFF2-40B4-BE49-F238E27FC236}">
                <a16:creationId xmlns:a16="http://schemas.microsoft.com/office/drawing/2014/main" id="{44D2720D-936C-4755-8415-BF8778C5794A}"/>
              </a:ext>
            </a:extLst>
          </p:cNvPr>
          <p:cNvSpPr/>
          <p:nvPr/>
        </p:nvSpPr>
        <p:spPr>
          <a:xfrm>
            <a:off x="0" y="969772"/>
            <a:ext cx="8382000" cy="646331"/>
          </a:xfrm>
          <a:prstGeom prst="rect">
            <a:avLst/>
          </a:prstGeom>
        </p:spPr>
        <p:txBody>
          <a:bodyPr wrap="square">
            <a:spAutoFit/>
          </a:bodyPr>
          <a:lstStyle/>
          <a:p>
            <a:r>
              <a:rPr lang="zh-CN" altLang="en-US">
                <a:solidFill>
                  <a:srgbClr val="FF0000"/>
                </a:solidFill>
              </a:rPr>
              <a:t>输入：</a:t>
            </a:r>
            <a:r>
              <a:rPr lang="zh-CN" altLang="en-US"/>
              <a:t>面波衰减结果（不同频率）、面波深度敏感核（由</a:t>
            </a:r>
            <a:r>
              <a:rPr lang="en-US" altLang="zh-CN"/>
              <a:t>S</a:t>
            </a:r>
            <a:r>
              <a:rPr lang="zh-CN" altLang="en-US"/>
              <a:t>波速度模型得到）</a:t>
            </a:r>
            <a:endParaRPr lang="en-US" altLang="zh-CN"/>
          </a:p>
          <a:p>
            <a:r>
              <a:rPr lang="zh-CN" altLang="en-US">
                <a:solidFill>
                  <a:srgbClr val="FF0000"/>
                </a:solidFill>
              </a:rPr>
              <a:t>输出：</a:t>
            </a:r>
            <a:r>
              <a:rPr lang="en-US" altLang="zh-CN"/>
              <a:t>S</a:t>
            </a:r>
            <a:r>
              <a:rPr lang="zh-CN" altLang="en-US"/>
              <a:t>波衰减结果</a:t>
            </a:r>
          </a:p>
        </p:txBody>
      </p:sp>
      <p:pic>
        <p:nvPicPr>
          <p:cNvPr id="9" name="图片 8">
            <a:extLst>
              <a:ext uri="{FF2B5EF4-FFF2-40B4-BE49-F238E27FC236}">
                <a16:creationId xmlns:a16="http://schemas.microsoft.com/office/drawing/2014/main" id="{5DD1FDF5-84E3-4E61-B9F9-9F820EBFC208}"/>
              </a:ext>
            </a:extLst>
          </p:cNvPr>
          <p:cNvPicPr>
            <a:picLocks noChangeAspect="1"/>
          </p:cNvPicPr>
          <p:nvPr/>
        </p:nvPicPr>
        <p:blipFill rotWithShape="1">
          <a:blip r:embed="rId3"/>
          <a:srcRect b="14533"/>
          <a:stretch/>
        </p:blipFill>
        <p:spPr>
          <a:xfrm>
            <a:off x="6172200" y="1501926"/>
            <a:ext cx="2596025" cy="515663"/>
          </a:xfrm>
          <a:prstGeom prst="rect">
            <a:avLst/>
          </a:prstGeom>
        </p:spPr>
      </p:pic>
      <p:sp>
        <p:nvSpPr>
          <p:cNvPr id="5" name="矩形: 圆角 4">
            <a:extLst>
              <a:ext uri="{FF2B5EF4-FFF2-40B4-BE49-F238E27FC236}">
                <a16:creationId xmlns:a16="http://schemas.microsoft.com/office/drawing/2014/main" id="{C7ADFBE2-2DE2-4604-A8F1-5F2F88AE2CCA}"/>
              </a:ext>
            </a:extLst>
          </p:cNvPr>
          <p:cNvSpPr/>
          <p:nvPr/>
        </p:nvSpPr>
        <p:spPr>
          <a:xfrm>
            <a:off x="6934200" y="1561539"/>
            <a:ext cx="381000" cy="456050"/>
          </a:xfrm>
          <a:prstGeom prst="roundRect">
            <a:avLst/>
          </a:prstGeom>
          <a:no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圆角 11">
            <a:extLst>
              <a:ext uri="{FF2B5EF4-FFF2-40B4-BE49-F238E27FC236}">
                <a16:creationId xmlns:a16="http://schemas.microsoft.com/office/drawing/2014/main" id="{B05E190C-08AE-4030-A716-202130C53A4E}"/>
              </a:ext>
            </a:extLst>
          </p:cNvPr>
          <p:cNvSpPr/>
          <p:nvPr/>
        </p:nvSpPr>
        <p:spPr>
          <a:xfrm>
            <a:off x="7772400" y="1561539"/>
            <a:ext cx="914400" cy="457200"/>
          </a:xfrm>
          <a:prstGeom prst="roundRect">
            <a:avLst/>
          </a:prstGeom>
          <a:no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a:extLst>
              <a:ext uri="{FF2B5EF4-FFF2-40B4-BE49-F238E27FC236}">
                <a16:creationId xmlns:a16="http://schemas.microsoft.com/office/drawing/2014/main" id="{745E1009-80B7-42C6-866C-237C36250427}"/>
              </a:ext>
            </a:extLst>
          </p:cNvPr>
          <p:cNvSpPr txBox="1"/>
          <p:nvPr/>
        </p:nvSpPr>
        <p:spPr>
          <a:xfrm>
            <a:off x="8417052" y="1252612"/>
            <a:ext cx="539496" cy="307777"/>
          </a:xfrm>
          <a:prstGeom prst="rect">
            <a:avLst/>
          </a:prstGeom>
          <a:noFill/>
        </p:spPr>
        <p:txBody>
          <a:bodyPr wrap="square" rtlCol="0">
            <a:spAutoFit/>
          </a:bodyPr>
          <a:lstStyle/>
          <a:p>
            <a:r>
              <a:rPr lang="zh-CN" altLang="en-US" sz="1400"/>
              <a:t>忽略</a:t>
            </a:r>
          </a:p>
        </p:txBody>
      </p:sp>
      <p:sp>
        <p:nvSpPr>
          <p:cNvPr id="10" name="文本框 9">
            <a:extLst>
              <a:ext uri="{FF2B5EF4-FFF2-40B4-BE49-F238E27FC236}">
                <a16:creationId xmlns:a16="http://schemas.microsoft.com/office/drawing/2014/main" id="{04AC73ED-5525-4262-BF82-D76ED48ED99D}"/>
              </a:ext>
            </a:extLst>
          </p:cNvPr>
          <p:cNvSpPr txBox="1"/>
          <p:nvPr/>
        </p:nvSpPr>
        <p:spPr>
          <a:xfrm>
            <a:off x="6991350" y="2007980"/>
            <a:ext cx="647700" cy="369332"/>
          </a:xfrm>
          <a:prstGeom prst="rect">
            <a:avLst/>
          </a:prstGeom>
          <a:noFill/>
        </p:spPr>
        <p:txBody>
          <a:bodyPr wrap="square" rtlCol="0">
            <a:spAutoFit/>
          </a:bodyPr>
          <a:lstStyle/>
          <a:p>
            <a:r>
              <a:rPr lang="zh-CN" altLang="en-US"/>
              <a:t>已知</a:t>
            </a:r>
          </a:p>
        </p:txBody>
      </p:sp>
      <p:cxnSp>
        <p:nvCxnSpPr>
          <p:cNvPr id="14" name="直接箭头连接符 13">
            <a:extLst>
              <a:ext uri="{FF2B5EF4-FFF2-40B4-BE49-F238E27FC236}">
                <a16:creationId xmlns:a16="http://schemas.microsoft.com/office/drawing/2014/main" id="{0BC6BC83-31B1-4027-928B-800F1AE1E602}"/>
              </a:ext>
            </a:extLst>
          </p:cNvPr>
          <p:cNvCxnSpPr/>
          <p:nvPr/>
        </p:nvCxnSpPr>
        <p:spPr>
          <a:xfrm flipH="1">
            <a:off x="6248400" y="1866339"/>
            <a:ext cx="76200" cy="228600"/>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3FC98A96-39BE-432B-ACDF-ADC07A96EB86}"/>
              </a:ext>
            </a:extLst>
          </p:cNvPr>
          <p:cNvSpPr txBox="1"/>
          <p:nvPr/>
        </p:nvSpPr>
        <p:spPr>
          <a:xfrm>
            <a:off x="5973717" y="2017589"/>
            <a:ext cx="762000" cy="369332"/>
          </a:xfrm>
          <a:prstGeom prst="rect">
            <a:avLst/>
          </a:prstGeom>
          <a:noFill/>
        </p:spPr>
        <p:txBody>
          <a:bodyPr wrap="square" rtlCol="0">
            <a:spAutoFit/>
          </a:bodyPr>
          <a:lstStyle/>
          <a:p>
            <a:r>
              <a:rPr lang="zh-CN" altLang="en-US"/>
              <a:t>数据</a:t>
            </a:r>
          </a:p>
        </p:txBody>
      </p:sp>
      <p:sp>
        <p:nvSpPr>
          <p:cNvPr id="18" name="文本框 17">
            <a:extLst>
              <a:ext uri="{FF2B5EF4-FFF2-40B4-BE49-F238E27FC236}">
                <a16:creationId xmlns:a16="http://schemas.microsoft.com/office/drawing/2014/main" id="{F4E7FB08-6D56-487C-AFEE-1785C997828F}"/>
              </a:ext>
            </a:extLst>
          </p:cNvPr>
          <p:cNvSpPr txBox="1"/>
          <p:nvPr/>
        </p:nvSpPr>
        <p:spPr>
          <a:xfrm>
            <a:off x="7543800" y="1067371"/>
            <a:ext cx="983924" cy="369332"/>
          </a:xfrm>
          <a:prstGeom prst="rect">
            <a:avLst/>
          </a:prstGeom>
          <a:noFill/>
        </p:spPr>
        <p:txBody>
          <a:bodyPr wrap="square" rtlCol="0">
            <a:spAutoFit/>
          </a:bodyPr>
          <a:lstStyle/>
          <a:p>
            <a:r>
              <a:rPr lang="zh-CN" altLang="en-US"/>
              <a:t>待求量</a:t>
            </a:r>
          </a:p>
        </p:txBody>
      </p:sp>
      <p:cxnSp>
        <p:nvCxnSpPr>
          <p:cNvPr id="17" name="直接箭头连接符 16">
            <a:extLst>
              <a:ext uri="{FF2B5EF4-FFF2-40B4-BE49-F238E27FC236}">
                <a16:creationId xmlns:a16="http://schemas.microsoft.com/office/drawing/2014/main" id="{DACEA0E0-06A7-4B37-BC55-2B1F7153304C}"/>
              </a:ext>
            </a:extLst>
          </p:cNvPr>
          <p:cNvCxnSpPr/>
          <p:nvPr/>
        </p:nvCxnSpPr>
        <p:spPr>
          <a:xfrm flipV="1">
            <a:off x="7543800" y="1376298"/>
            <a:ext cx="228600" cy="284752"/>
          </a:xfrm>
          <a:prstGeom prst="straightConnector1">
            <a:avLst/>
          </a:prstGeom>
          <a:ln>
            <a:solidFill>
              <a:srgbClr val="E10800"/>
            </a:solidFill>
            <a:tailEnd type="triangle"/>
          </a:ln>
        </p:spPr>
        <p:style>
          <a:lnRef idx="1">
            <a:schemeClr val="accent1"/>
          </a:lnRef>
          <a:fillRef idx="0">
            <a:schemeClr val="accent1"/>
          </a:fillRef>
          <a:effectRef idx="0">
            <a:schemeClr val="accent1"/>
          </a:effectRef>
          <a:fontRef idx="minor">
            <a:schemeClr val="tx1"/>
          </a:fontRef>
        </p:style>
      </p:cxnSp>
      <p:pic>
        <p:nvPicPr>
          <p:cNvPr id="1026" name="Picture 2" descr="三次样条插值详解(附代码实现) - 元享技术">
            <a:extLst>
              <a:ext uri="{FF2B5EF4-FFF2-40B4-BE49-F238E27FC236}">
                <a16:creationId xmlns:a16="http://schemas.microsoft.com/office/drawing/2014/main" id="{FE614EED-C2A3-4B0A-8761-E03AB3E96FE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72200" y="2487941"/>
            <a:ext cx="2652921" cy="1921633"/>
          </a:xfrm>
          <a:prstGeom prst="rect">
            <a:avLst/>
          </a:prstGeom>
          <a:noFill/>
          <a:extLst>
            <a:ext uri="{909E8E84-426E-40DD-AFC4-6F175D3DCCD1}">
              <a14:hiddenFill xmlns:a14="http://schemas.microsoft.com/office/drawing/2010/main">
                <a:solidFill>
                  <a:srgbClr val="FFFFFF"/>
                </a:solidFill>
              </a14:hiddenFill>
            </a:ext>
          </a:extLst>
        </p:spPr>
      </p:pic>
      <p:pic>
        <p:nvPicPr>
          <p:cNvPr id="20" name="图片 19">
            <a:extLst>
              <a:ext uri="{FF2B5EF4-FFF2-40B4-BE49-F238E27FC236}">
                <a16:creationId xmlns:a16="http://schemas.microsoft.com/office/drawing/2014/main" id="{44033F79-4DA8-4BE5-9E0B-07AC42454D77}"/>
              </a:ext>
            </a:extLst>
          </p:cNvPr>
          <p:cNvPicPr>
            <a:picLocks noChangeAspect="1"/>
          </p:cNvPicPr>
          <p:nvPr/>
        </p:nvPicPr>
        <p:blipFill>
          <a:blip r:embed="rId5"/>
          <a:stretch>
            <a:fillRect/>
          </a:stretch>
        </p:blipFill>
        <p:spPr>
          <a:xfrm>
            <a:off x="68136" y="2563019"/>
            <a:ext cx="2624037" cy="1817976"/>
          </a:xfrm>
          <a:prstGeom prst="rect">
            <a:avLst/>
          </a:prstGeom>
        </p:spPr>
      </p:pic>
      <p:pic>
        <p:nvPicPr>
          <p:cNvPr id="26" name="图片 25">
            <a:extLst>
              <a:ext uri="{FF2B5EF4-FFF2-40B4-BE49-F238E27FC236}">
                <a16:creationId xmlns:a16="http://schemas.microsoft.com/office/drawing/2014/main" id="{832B5C67-3F7B-4D90-8511-7DF55F177034}"/>
              </a:ext>
            </a:extLst>
          </p:cNvPr>
          <p:cNvPicPr>
            <a:picLocks noChangeAspect="1"/>
          </p:cNvPicPr>
          <p:nvPr/>
        </p:nvPicPr>
        <p:blipFill rotWithShape="1">
          <a:blip r:embed="rId6"/>
          <a:srcRect l="4615"/>
          <a:stretch/>
        </p:blipFill>
        <p:spPr>
          <a:xfrm>
            <a:off x="3076248" y="2449134"/>
            <a:ext cx="3111192" cy="1926026"/>
          </a:xfrm>
          <a:prstGeom prst="rect">
            <a:avLst/>
          </a:prstGeom>
        </p:spPr>
      </p:pic>
      <p:sp>
        <p:nvSpPr>
          <p:cNvPr id="27" name="箭头: 右 26">
            <a:extLst>
              <a:ext uri="{FF2B5EF4-FFF2-40B4-BE49-F238E27FC236}">
                <a16:creationId xmlns:a16="http://schemas.microsoft.com/office/drawing/2014/main" id="{47387688-B3CB-4A50-BF04-D41A7DAB4124}"/>
              </a:ext>
            </a:extLst>
          </p:cNvPr>
          <p:cNvSpPr/>
          <p:nvPr/>
        </p:nvSpPr>
        <p:spPr>
          <a:xfrm>
            <a:off x="2632028" y="2876550"/>
            <a:ext cx="447268" cy="342485"/>
          </a:xfrm>
          <a:prstGeom prst="rightArrow">
            <a:avLst/>
          </a:prstGeom>
          <a:solidFill>
            <a:srgbClr val="E10800"/>
          </a:solidFill>
          <a:ln>
            <a:solidFill>
              <a:srgbClr val="E108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3098699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矩形 27">
            <a:extLst>
              <a:ext uri="{FF2B5EF4-FFF2-40B4-BE49-F238E27FC236}">
                <a16:creationId xmlns:a16="http://schemas.microsoft.com/office/drawing/2014/main" id="{60087686-B282-4F99-AA60-1BA17BFDC5C6}"/>
              </a:ext>
            </a:extLst>
          </p:cNvPr>
          <p:cNvSpPr/>
          <p:nvPr/>
        </p:nvSpPr>
        <p:spPr>
          <a:xfrm>
            <a:off x="0" y="10862"/>
            <a:ext cx="9144000" cy="579687"/>
          </a:xfrm>
          <a:prstGeom prst="rect">
            <a:avLst/>
          </a:prstGeom>
          <a:solidFill>
            <a:srgbClr val="115740"/>
          </a:solidFill>
          <a:ln>
            <a:solidFill>
              <a:srgbClr val="1157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343899FB-4CCA-443F-867C-3CF79168843D}"/>
              </a:ext>
            </a:extLst>
          </p:cNvPr>
          <p:cNvSpPr>
            <a:spLocks noGrp="1"/>
          </p:cNvSpPr>
          <p:nvPr>
            <p:ph type="sldNum" sz="quarter" idx="12"/>
          </p:nvPr>
        </p:nvSpPr>
        <p:spPr>
          <a:xfrm>
            <a:off x="8305800" y="4767263"/>
            <a:ext cx="381000" cy="273844"/>
          </a:xfrm>
        </p:spPr>
        <p:txBody>
          <a:bodyPr/>
          <a:lstStyle/>
          <a:p>
            <a:fld id="{B6F15528-21DE-4FAA-801E-634DDDAF4B2B}" type="slidenum">
              <a:rPr lang="en-US" smtClean="0"/>
              <a:pPr/>
              <a:t>55</a:t>
            </a:fld>
            <a:endParaRPr lang="en-US"/>
          </a:p>
        </p:txBody>
      </p:sp>
      <p:sp>
        <p:nvSpPr>
          <p:cNvPr id="7" name="TextBox 6">
            <a:extLst>
              <a:ext uri="{FF2B5EF4-FFF2-40B4-BE49-F238E27FC236}">
                <a16:creationId xmlns:a16="http://schemas.microsoft.com/office/drawing/2014/main" id="{590F5C7E-6D2D-4F07-8924-BABB0FA0FD03}"/>
              </a:ext>
            </a:extLst>
          </p:cNvPr>
          <p:cNvSpPr txBox="1"/>
          <p:nvPr/>
        </p:nvSpPr>
        <p:spPr>
          <a:xfrm>
            <a:off x="3722" y="5741"/>
            <a:ext cx="5482678" cy="584775"/>
          </a:xfrm>
          <a:prstGeom prst="rect">
            <a:avLst/>
          </a:prstGeom>
          <a:noFill/>
        </p:spPr>
        <p:txBody>
          <a:bodyPr wrap="square" rtlCol="0">
            <a:spAutoFit/>
          </a:bodyPr>
          <a:lstStyle/>
          <a:p>
            <a:r>
              <a:rPr lang="zh-CN" altLang="en-US" sz="3200" b="1">
                <a:solidFill>
                  <a:schemeClr val="bg1"/>
                </a:solidFill>
                <a:cs typeface="Times New Roman" panose="02020603050405020304" pitchFamily="18" charset="0"/>
              </a:rPr>
              <a:t>程序介绍</a:t>
            </a:r>
            <a:endParaRPr lang="zh-CN" altLang="en-US" sz="3200" b="1" dirty="0">
              <a:solidFill>
                <a:schemeClr val="bg1"/>
              </a:solidFill>
              <a:cs typeface="Times New Roman" panose="02020603050405020304" pitchFamily="18" charset="0"/>
            </a:endParaRPr>
          </a:p>
        </p:txBody>
      </p:sp>
      <p:sp>
        <p:nvSpPr>
          <p:cNvPr id="31" name="矩形 30">
            <a:extLst>
              <a:ext uri="{FF2B5EF4-FFF2-40B4-BE49-F238E27FC236}">
                <a16:creationId xmlns:a16="http://schemas.microsoft.com/office/drawing/2014/main" id="{62626EC7-7238-4B00-96EB-B2C68F6D4FBF}"/>
              </a:ext>
            </a:extLst>
          </p:cNvPr>
          <p:cNvSpPr/>
          <p:nvPr/>
        </p:nvSpPr>
        <p:spPr>
          <a:xfrm>
            <a:off x="2235202" y="4026334"/>
            <a:ext cx="130626" cy="8105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52">
            <a:extLst>
              <a:ext uri="{FF2B5EF4-FFF2-40B4-BE49-F238E27FC236}">
                <a16:creationId xmlns:a16="http://schemas.microsoft.com/office/drawing/2014/main" id="{07CA70CE-DFCD-468D-B187-39D4A456DCF9}"/>
              </a:ext>
            </a:extLst>
          </p:cNvPr>
          <p:cNvSpPr txBox="1"/>
          <p:nvPr/>
        </p:nvSpPr>
        <p:spPr>
          <a:xfrm>
            <a:off x="0" y="602218"/>
            <a:ext cx="3276600" cy="369332"/>
          </a:xfrm>
          <a:prstGeom prst="rect">
            <a:avLst/>
          </a:prstGeom>
          <a:noFill/>
        </p:spPr>
        <p:txBody>
          <a:bodyPr wrap="square" rtlCol="0">
            <a:spAutoFit/>
          </a:bodyPr>
          <a:lstStyle>
            <a:defPPr>
              <a:defRPr lang="en-US"/>
            </a:defPPr>
            <a:lvl1pPr>
              <a:defRPr b="1">
                <a:solidFill>
                  <a:srgbClr val="3333FF"/>
                </a:solidFill>
              </a:defRPr>
            </a:lvl1pPr>
          </a:lstStyle>
          <a:p>
            <a:r>
              <a:rPr lang="zh-CN" altLang="en-US">
                <a:solidFill>
                  <a:srgbClr val="115740"/>
                </a:solidFill>
              </a:rPr>
              <a:t>其它代码</a:t>
            </a:r>
            <a:endParaRPr lang="en-US" altLang="zh-CN">
              <a:solidFill>
                <a:srgbClr val="115740"/>
              </a:solidFill>
            </a:endParaRPr>
          </a:p>
        </p:txBody>
      </p:sp>
      <p:sp>
        <p:nvSpPr>
          <p:cNvPr id="2" name="文本框 1">
            <a:extLst>
              <a:ext uri="{FF2B5EF4-FFF2-40B4-BE49-F238E27FC236}">
                <a16:creationId xmlns:a16="http://schemas.microsoft.com/office/drawing/2014/main" id="{444597B3-0A1B-42F1-B98E-AB1898448D9D}"/>
              </a:ext>
            </a:extLst>
          </p:cNvPr>
          <p:cNvSpPr txBox="1"/>
          <p:nvPr/>
        </p:nvSpPr>
        <p:spPr>
          <a:xfrm>
            <a:off x="152400" y="971550"/>
            <a:ext cx="6781800" cy="1477328"/>
          </a:xfrm>
          <a:prstGeom prst="rect">
            <a:avLst/>
          </a:prstGeom>
          <a:noFill/>
        </p:spPr>
        <p:txBody>
          <a:bodyPr wrap="square" rtlCol="0">
            <a:spAutoFit/>
          </a:bodyPr>
          <a:lstStyle/>
          <a:p>
            <a:r>
              <a:rPr lang="zh-CN" altLang="en-US"/>
              <a:t>（</a:t>
            </a:r>
            <a:r>
              <a:rPr lang="en-US" altLang="zh-CN"/>
              <a:t>1</a:t>
            </a:r>
            <a:r>
              <a:rPr lang="zh-CN" altLang="en-US"/>
              <a:t>）高频面波的模态分割和</a:t>
            </a:r>
            <a:r>
              <a:rPr lang="en-US" altLang="zh-CN"/>
              <a:t>(</a:t>
            </a:r>
            <a:r>
              <a:rPr lang="zh-CN" altLang="en-US"/>
              <a:t>相速度、群速度</a:t>
            </a:r>
            <a:r>
              <a:rPr lang="en-US" altLang="zh-CN"/>
              <a:t>)</a:t>
            </a:r>
            <a:r>
              <a:rPr lang="zh-CN" altLang="en-US"/>
              <a:t>频散信息提取</a:t>
            </a:r>
            <a:endParaRPr lang="en-US" altLang="zh-CN"/>
          </a:p>
          <a:p>
            <a:endParaRPr lang="en-US" altLang="zh-CN"/>
          </a:p>
          <a:p>
            <a:r>
              <a:rPr lang="zh-CN" altLang="en-US"/>
              <a:t>（</a:t>
            </a:r>
            <a:r>
              <a:rPr lang="en-US" altLang="zh-CN"/>
              <a:t>2</a:t>
            </a:r>
            <a:r>
              <a:rPr lang="zh-CN" altLang="en-US"/>
              <a:t>）聚束分析</a:t>
            </a:r>
            <a:r>
              <a:rPr lang="en-US" altLang="zh-CN"/>
              <a:t>(</a:t>
            </a:r>
            <a:r>
              <a:rPr lang="zh-CN" altLang="en-US"/>
              <a:t>修改自</a:t>
            </a:r>
            <a:r>
              <a:rPr lang="en-US" altLang="zh-CN"/>
              <a:t>Bowden</a:t>
            </a:r>
            <a:r>
              <a:rPr lang="zh-CN" altLang="en-US"/>
              <a:t>的代码</a:t>
            </a:r>
            <a:r>
              <a:rPr lang="en-US" altLang="zh-CN"/>
              <a:t>)</a:t>
            </a:r>
          </a:p>
          <a:p>
            <a:endParaRPr lang="en-US" altLang="zh-CN"/>
          </a:p>
          <a:p>
            <a:r>
              <a:rPr lang="zh-CN" altLang="en-US" sz="1600">
                <a:solidFill>
                  <a:srgbClr val="FF0000"/>
                </a:solidFill>
              </a:rPr>
              <a:t>输入均为互相关函数</a:t>
            </a:r>
          </a:p>
        </p:txBody>
      </p:sp>
      <p:pic>
        <p:nvPicPr>
          <p:cNvPr id="55" name="图片 54">
            <a:extLst>
              <a:ext uri="{FF2B5EF4-FFF2-40B4-BE49-F238E27FC236}">
                <a16:creationId xmlns:a16="http://schemas.microsoft.com/office/drawing/2014/main" id="{5A9DCC9A-DBC4-45CC-9991-F167169CEA00}"/>
              </a:ext>
            </a:extLst>
          </p:cNvPr>
          <p:cNvPicPr>
            <a:picLocks noChangeAspect="1"/>
          </p:cNvPicPr>
          <p:nvPr/>
        </p:nvPicPr>
        <p:blipFill rotWithShape="1">
          <a:blip r:embed="rId3"/>
          <a:srcRect l="2416"/>
          <a:stretch/>
        </p:blipFill>
        <p:spPr>
          <a:xfrm>
            <a:off x="3790057" y="2343150"/>
            <a:ext cx="3159023" cy="2580936"/>
          </a:xfrm>
          <a:prstGeom prst="rect">
            <a:avLst/>
          </a:prstGeom>
        </p:spPr>
      </p:pic>
      <p:grpSp>
        <p:nvGrpSpPr>
          <p:cNvPr id="56" name="组合 55">
            <a:extLst>
              <a:ext uri="{FF2B5EF4-FFF2-40B4-BE49-F238E27FC236}">
                <a16:creationId xmlns:a16="http://schemas.microsoft.com/office/drawing/2014/main" id="{914CEC53-0114-4C1C-8912-2C1A1F83B912}"/>
              </a:ext>
            </a:extLst>
          </p:cNvPr>
          <p:cNvGrpSpPr/>
          <p:nvPr/>
        </p:nvGrpSpPr>
        <p:grpSpPr>
          <a:xfrm>
            <a:off x="29029" y="2549006"/>
            <a:ext cx="3721025" cy="2255279"/>
            <a:chOff x="116114" y="1987213"/>
            <a:chExt cx="4301625" cy="2565771"/>
          </a:xfrm>
        </p:grpSpPr>
        <p:sp>
          <p:nvSpPr>
            <p:cNvPr id="57" name="文本框 56">
              <a:extLst>
                <a:ext uri="{FF2B5EF4-FFF2-40B4-BE49-F238E27FC236}">
                  <a16:creationId xmlns:a16="http://schemas.microsoft.com/office/drawing/2014/main" id="{1074BF12-4100-4490-86D8-91F298932F01}"/>
                </a:ext>
              </a:extLst>
            </p:cNvPr>
            <p:cNvSpPr txBox="1"/>
            <p:nvPr/>
          </p:nvSpPr>
          <p:spPr>
            <a:xfrm>
              <a:off x="958108" y="3574018"/>
              <a:ext cx="138548" cy="346249"/>
            </a:xfrm>
            <a:prstGeom prst="rect">
              <a:avLst/>
            </a:prstGeom>
            <a:noFill/>
          </p:spPr>
          <p:txBody>
            <a:bodyPr wrap="none" rtlCol="0">
              <a:spAutoFit/>
            </a:bodyPr>
            <a:lstStyle/>
            <a:p>
              <a:endParaRPr lang="zh-CN" altLang="en-US" sz="2400"/>
            </a:p>
          </p:txBody>
        </p:sp>
        <p:pic>
          <p:nvPicPr>
            <p:cNvPr id="58" name="图片 57">
              <a:extLst>
                <a:ext uri="{FF2B5EF4-FFF2-40B4-BE49-F238E27FC236}">
                  <a16:creationId xmlns:a16="http://schemas.microsoft.com/office/drawing/2014/main" id="{7A3F633D-AAE6-4384-B101-FAC9A53E6F48}"/>
                </a:ext>
              </a:extLst>
            </p:cNvPr>
            <p:cNvPicPr>
              <a:picLocks noChangeAspect="1"/>
            </p:cNvPicPr>
            <p:nvPr/>
          </p:nvPicPr>
          <p:blipFill rotWithShape="1">
            <a:blip r:embed="rId4"/>
            <a:srcRect l="892" r="2831"/>
            <a:stretch/>
          </p:blipFill>
          <p:spPr>
            <a:xfrm>
              <a:off x="116114" y="2168071"/>
              <a:ext cx="4301625" cy="2384913"/>
            </a:xfrm>
            <a:prstGeom prst="rect">
              <a:avLst/>
            </a:prstGeom>
          </p:spPr>
        </p:pic>
        <p:sp>
          <p:nvSpPr>
            <p:cNvPr id="59" name="文本框 58">
              <a:extLst>
                <a:ext uri="{FF2B5EF4-FFF2-40B4-BE49-F238E27FC236}">
                  <a16:creationId xmlns:a16="http://schemas.microsoft.com/office/drawing/2014/main" id="{BB5BAC3F-A659-4573-8635-9299CE6DC844}"/>
                </a:ext>
              </a:extLst>
            </p:cNvPr>
            <p:cNvSpPr txBox="1"/>
            <p:nvPr/>
          </p:nvSpPr>
          <p:spPr>
            <a:xfrm>
              <a:off x="297167" y="1987214"/>
              <a:ext cx="2039639" cy="261395"/>
            </a:xfrm>
            <a:prstGeom prst="rect">
              <a:avLst/>
            </a:prstGeom>
            <a:noFill/>
          </p:spPr>
          <p:txBody>
            <a:bodyPr wrap="square" rtlCol="0">
              <a:spAutoFit/>
            </a:bodyPr>
            <a:lstStyle/>
            <a:p>
              <a:r>
                <a:rPr lang="en-US" altLang="zh-CN" sz="1100" b="1" dirty="0">
                  <a:solidFill>
                    <a:srgbClr val="3333FF"/>
                  </a:solidFill>
                </a:rPr>
                <a:t>Group velocity dispersion</a:t>
              </a:r>
              <a:endParaRPr lang="zh-CN" altLang="en-US" sz="1100" b="1" dirty="0">
                <a:solidFill>
                  <a:srgbClr val="3333FF"/>
                </a:solidFill>
              </a:endParaRPr>
            </a:p>
          </p:txBody>
        </p:sp>
        <p:sp>
          <p:nvSpPr>
            <p:cNvPr id="60" name="文本框 59">
              <a:extLst>
                <a:ext uri="{FF2B5EF4-FFF2-40B4-BE49-F238E27FC236}">
                  <a16:creationId xmlns:a16="http://schemas.microsoft.com/office/drawing/2014/main" id="{E2410B5B-302F-44EB-9BBE-C5D60AAE142F}"/>
                </a:ext>
              </a:extLst>
            </p:cNvPr>
            <p:cNvSpPr txBox="1"/>
            <p:nvPr/>
          </p:nvSpPr>
          <p:spPr>
            <a:xfrm>
              <a:off x="2670714" y="1987213"/>
              <a:ext cx="1611449" cy="261395"/>
            </a:xfrm>
            <a:prstGeom prst="rect">
              <a:avLst/>
            </a:prstGeom>
            <a:noFill/>
          </p:spPr>
          <p:txBody>
            <a:bodyPr wrap="square" rtlCol="0">
              <a:spAutoFit/>
            </a:bodyPr>
            <a:lstStyle/>
            <a:p>
              <a:r>
                <a:rPr lang="en-US" altLang="zh-CN" sz="1100" b="1" dirty="0">
                  <a:solidFill>
                    <a:srgbClr val="3333FF"/>
                  </a:solidFill>
                </a:rPr>
                <a:t>Separation of signals</a:t>
              </a:r>
              <a:endParaRPr lang="zh-CN" altLang="en-US" sz="1100" b="1" dirty="0">
                <a:solidFill>
                  <a:srgbClr val="3333FF"/>
                </a:solidFill>
              </a:endParaRPr>
            </a:p>
          </p:txBody>
        </p:sp>
        <p:sp>
          <p:nvSpPr>
            <p:cNvPr id="61" name="文本框 60">
              <a:extLst>
                <a:ext uri="{FF2B5EF4-FFF2-40B4-BE49-F238E27FC236}">
                  <a16:creationId xmlns:a16="http://schemas.microsoft.com/office/drawing/2014/main" id="{A1D5A870-E188-4D96-A887-7D2DAB2B0259}"/>
                </a:ext>
              </a:extLst>
            </p:cNvPr>
            <p:cNvSpPr txBox="1"/>
            <p:nvPr/>
          </p:nvSpPr>
          <p:spPr>
            <a:xfrm>
              <a:off x="3676962" y="2263973"/>
              <a:ext cx="595355" cy="253916"/>
            </a:xfrm>
            <a:prstGeom prst="rect">
              <a:avLst/>
            </a:prstGeom>
            <a:noFill/>
          </p:spPr>
          <p:txBody>
            <a:bodyPr wrap="none" rtlCol="0">
              <a:spAutoFit/>
            </a:bodyPr>
            <a:lstStyle/>
            <a:p>
              <a:r>
                <a:rPr lang="en-US" altLang="zh-CN" sz="1600" b="1" dirty="0">
                  <a:solidFill>
                    <a:srgbClr val="0072BD"/>
                  </a:solidFill>
                </a:rPr>
                <a:t>Before</a:t>
              </a:r>
              <a:endParaRPr lang="zh-CN" altLang="en-US" sz="1600" b="1" dirty="0">
                <a:solidFill>
                  <a:srgbClr val="0072BD"/>
                </a:solidFill>
              </a:endParaRPr>
            </a:p>
          </p:txBody>
        </p:sp>
        <p:sp>
          <p:nvSpPr>
            <p:cNvPr id="62" name="文本框 61">
              <a:extLst>
                <a:ext uri="{FF2B5EF4-FFF2-40B4-BE49-F238E27FC236}">
                  <a16:creationId xmlns:a16="http://schemas.microsoft.com/office/drawing/2014/main" id="{BA85944D-5407-4BB0-9C72-C0E0018AF1E5}"/>
                </a:ext>
              </a:extLst>
            </p:cNvPr>
            <p:cNvSpPr txBox="1"/>
            <p:nvPr/>
          </p:nvSpPr>
          <p:spPr>
            <a:xfrm>
              <a:off x="3730462" y="2527062"/>
              <a:ext cx="488355" cy="253916"/>
            </a:xfrm>
            <a:prstGeom prst="rect">
              <a:avLst/>
            </a:prstGeom>
            <a:noFill/>
          </p:spPr>
          <p:txBody>
            <a:bodyPr wrap="none" rtlCol="0">
              <a:spAutoFit/>
            </a:bodyPr>
            <a:lstStyle/>
            <a:p>
              <a:r>
                <a:rPr lang="en-US" altLang="zh-CN" sz="1600" b="1" dirty="0">
                  <a:solidFill>
                    <a:srgbClr val="D95319"/>
                  </a:solidFill>
                </a:rPr>
                <a:t>After</a:t>
              </a:r>
              <a:endParaRPr lang="zh-CN" altLang="en-US" sz="1600" b="1" dirty="0">
                <a:solidFill>
                  <a:srgbClr val="D95319"/>
                </a:solidFill>
              </a:endParaRPr>
            </a:p>
          </p:txBody>
        </p:sp>
      </p:grpSp>
      <p:pic>
        <p:nvPicPr>
          <p:cNvPr id="63" name="图形 50">
            <a:extLst>
              <a:ext uri="{FF2B5EF4-FFF2-40B4-BE49-F238E27FC236}">
                <a16:creationId xmlns:a16="http://schemas.microsoft.com/office/drawing/2014/main" id="{CA1AAB4B-5753-40C0-B373-2F259F0DCFF7}"/>
              </a:ext>
            </a:extLst>
          </p:cNvPr>
          <p:cNvPicPr/>
          <p:nvPr/>
        </p:nvPicPr>
        <p:blipFill rotWithShape="1">
          <a:blip r:embed="rId5">
            <a:extLst>
              <a:ext uri="{96DAC541-7B7A-43D3-8B79-37D633B846F1}">
                <asvg:svgBlip xmlns:asvg="http://schemas.microsoft.com/office/drawing/2016/SVG/main" r:embed="rId6"/>
              </a:ext>
            </a:extLst>
          </a:blip>
          <a:srcRect l="67545" t="6453" b="1989"/>
          <a:stretch/>
        </p:blipFill>
        <p:spPr bwMode="auto">
          <a:xfrm>
            <a:off x="6974203" y="1833565"/>
            <a:ext cx="1928019" cy="31005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0466153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34200</TotalTime>
  <Words>7354</Words>
  <Application>Microsoft Office PowerPoint</Application>
  <PresentationFormat>全屏显示(16:9)</PresentationFormat>
  <Paragraphs>743</Paragraphs>
  <Slides>55</Slides>
  <Notes>54</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55</vt:i4>
      </vt:variant>
    </vt:vector>
  </HeadingPairs>
  <TitlesOfParts>
    <vt:vector size="65" baseType="lpstr">
      <vt:lpstr>等线</vt:lpstr>
      <vt:lpstr>黑体</vt:lpstr>
      <vt:lpstr>宋体</vt:lpstr>
      <vt:lpstr>Arial</vt:lpstr>
      <vt:lpstr>Calibri</vt:lpstr>
      <vt:lpstr>Cambria Math</vt:lpstr>
      <vt:lpstr>Freestyle Script</vt:lpstr>
      <vt:lpstr>Times New Roman</vt:lpstr>
      <vt:lpstr>Wingdings</vt:lpstr>
      <vt:lpstr>Office Theme</vt:lpstr>
      <vt:lpstr>背景噪声衰减成像</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Joint Inversion of Surface Wave Dispersions and Receiver Functions with P-wave Data </dc:title>
  <dc:creator>Li, Jiangtao</dc:creator>
  <cp:lastModifiedBy>Administrator</cp:lastModifiedBy>
  <cp:revision>1046</cp:revision>
  <dcterms:created xsi:type="dcterms:W3CDTF">2006-08-16T00:00:00Z</dcterms:created>
  <dcterms:modified xsi:type="dcterms:W3CDTF">2024-06-07T07:30:16Z</dcterms:modified>
</cp:coreProperties>
</file>