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348" r:id="rId7"/>
    <p:sldId id="347" r:id="rId8"/>
    <p:sldId id="349" r:id="rId9"/>
    <p:sldId id="350" r:id="rId10"/>
    <p:sldId id="351" r:id="rId11"/>
    <p:sldId id="352" r:id="rId12"/>
    <p:sldId id="299" r:id="rId13"/>
    <p:sldId id="353" r:id="rId14"/>
    <p:sldId id="354" r:id="rId15"/>
    <p:sldId id="364" r:id="rId16"/>
    <p:sldId id="355" r:id="rId17"/>
    <p:sldId id="356" r:id="rId18"/>
    <p:sldId id="357" r:id="rId19"/>
    <p:sldId id="358" r:id="rId20"/>
    <p:sldId id="359" r:id="rId21"/>
    <p:sldId id="346" r:id="rId22"/>
    <p:sldId id="360" r:id="rId23"/>
    <p:sldId id="362" r:id="rId24"/>
    <p:sldId id="363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5.xml"/><Relationship Id="rId7" Type="http://schemas.openxmlformats.org/officeDocument/2006/relationships/image" Target="../media/image21.png"/><Relationship Id="rId6" Type="http://schemas.openxmlformats.org/officeDocument/2006/relationships/tags" Target="../tags/tag4.xml"/><Relationship Id="rId5" Type="http://schemas.openxmlformats.org/officeDocument/2006/relationships/image" Target="../media/image20.png"/><Relationship Id="rId4" Type="http://schemas.openxmlformats.org/officeDocument/2006/relationships/tags" Target="../tags/tag3.xml"/><Relationship Id="rId3" Type="http://schemas.openxmlformats.org/officeDocument/2006/relationships/image" Target="../media/image19.png"/><Relationship Id="rId20" Type="http://schemas.openxmlformats.org/officeDocument/2006/relationships/notesSlide" Target="../notesSlides/notesSlide5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image" Target="../media/image23.png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tags" Target="../tags/tag16.xml"/><Relationship Id="rId6" Type="http://schemas.openxmlformats.org/officeDocument/2006/relationships/image" Target="../media/image37.png"/><Relationship Id="rId5" Type="http://schemas.openxmlformats.org/officeDocument/2006/relationships/tags" Target="../tags/tag15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image" Target="../media/image41.png"/><Relationship Id="rId11" Type="http://schemas.openxmlformats.org/officeDocument/2006/relationships/tags" Target="../tags/tag17.xml"/><Relationship Id="rId10" Type="http://schemas.openxmlformats.org/officeDocument/2006/relationships/image" Target="../media/image40.png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55012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5-6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月工作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汇报</a:t>
            </a:r>
            <a:endParaRPr kumimoji="1" lang="zh-CN" altLang="en-US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9437" y="0"/>
            <a:ext cx="4993762" cy="12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4" y="216000"/>
            <a:ext cx="2634545" cy="82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94921" y="5814671"/>
            <a:ext cx="20021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19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 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18468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目录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1569085" y="2111375"/>
            <a:ext cx="9493885" cy="34410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2. EDW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弥散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评估方法及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观测初探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后续规划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710" y="883285"/>
            <a:ext cx="4657725" cy="419608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810" y="1304925"/>
            <a:ext cx="4173855" cy="35483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5" y="5293995"/>
            <a:ext cx="6240780" cy="12458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335" y="5080000"/>
            <a:ext cx="5099685" cy="1459865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 flipH="1" flipV="1">
            <a:off x="7258050" y="1475105"/>
            <a:ext cx="7620" cy="33820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666740" y="1721485"/>
            <a:ext cx="4441190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流程图: 过程 19"/>
          <p:cNvSpPr/>
          <p:nvPr/>
        </p:nvSpPr>
        <p:spPr>
          <a:xfrm>
            <a:off x="344170" y="6278880"/>
            <a:ext cx="6010910" cy="340995"/>
          </a:xfrm>
          <a:prstGeom prst="flowChartProcess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流程图: 过程 20"/>
          <p:cNvSpPr/>
          <p:nvPr/>
        </p:nvSpPr>
        <p:spPr>
          <a:xfrm>
            <a:off x="5972810" y="5983605"/>
            <a:ext cx="5617210" cy="68580"/>
          </a:xfrm>
          <a:prstGeom prst="flowChart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H="1" flipV="1">
            <a:off x="7876540" y="2308860"/>
            <a:ext cx="19685" cy="23463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659120" y="3393440"/>
            <a:ext cx="4441190" cy="31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9465945" y="4053840"/>
            <a:ext cx="3898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Okubo et al. 2024 JGR</a:t>
            </a: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0163175" y="3229610"/>
            <a:ext cx="3898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PKF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163175" y="1628775"/>
            <a:ext cx="3898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accent1"/>
                </a:solidFill>
              </a:rPr>
              <a:t>MAP</a:t>
            </a:r>
            <a:endParaRPr lang="en-US" alt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-389255" y="1104900"/>
            <a:ext cx="7324090" cy="5712460"/>
            <a:chOff x="4142" y="902"/>
            <a:chExt cx="11534" cy="899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142" y="902"/>
              <a:ext cx="10916" cy="8996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9276" y="902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PKF</a:t>
              </a:r>
              <a:endParaRPr lang="en-US" altLang="zh-CN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588635" y="1075055"/>
            <a:ext cx="6940550" cy="5750560"/>
            <a:chOff x="4134" y="853"/>
            <a:chExt cx="10930" cy="9056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34" y="891"/>
              <a:ext cx="10931" cy="901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8304" y="853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PKF+MAP</a:t>
              </a:r>
              <a:r>
                <a:rPr lang="zh-CN" altLang="en-US"/>
                <a:t>（</a:t>
              </a:r>
              <a:r>
                <a:rPr lang="en-US" altLang="zh-CN"/>
                <a:t>mean</a:t>
              </a:r>
              <a:r>
                <a:rPr lang="zh-CN" altLang="en-US"/>
                <a:t>）</a:t>
              </a:r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epth_profile_PKF"/>
          <p:cNvPicPr>
            <a:picLocks noChangeAspect="1"/>
          </p:cNvPicPr>
          <p:nvPr/>
        </p:nvPicPr>
        <p:blipFill>
          <a:blip r:embed="rId1"/>
          <a:srcRect t="8373" b="5618"/>
          <a:stretch>
            <a:fillRect/>
          </a:stretch>
        </p:blipFill>
        <p:spPr>
          <a:xfrm>
            <a:off x="1219835" y="1137920"/>
            <a:ext cx="2635885" cy="27793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rcRect t="5683"/>
          <a:stretch>
            <a:fillRect/>
          </a:stretch>
        </p:blipFill>
        <p:spPr>
          <a:xfrm>
            <a:off x="3745865" y="1076960"/>
            <a:ext cx="4145915" cy="339407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 rot="0">
            <a:off x="7446010" y="2470150"/>
            <a:ext cx="4798695" cy="1269925"/>
            <a:chOff x="2518" y="6516"/>
            <a:chExt cx="7798" cy="287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2518" y="6516"/>
                  <a:ext cx="4773" cy="890"/>
                </a:xfrm>
                <a:prstGeom prst="rect">
                  <a:avLst/>
                </a:prstGeom>
                <a:noFill/>
                <a:ln w="12700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</p:spPr>
              <p:txBody>
                <a:bodyPr wrap="square" rtlCol="0">
                  <a:spAutoFit/>
                </a:bodyPr>
                <a:p>
                  <a:r>
                    <a:rPr lang="zh-CN" altLang="en-US" sz="1600" dirty="0">
                      <a:solidFill>
                        <a:schemeClr val="accent1">
                          <a:lumMod val="7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Arial" panose="020B0604020202020204" pitchFamily="34" charset="0"/>
                      <a:sym typeface="+mn-ea"/>
                    </a:rPr>
                    <a:t>曲线</a:t>
                  </a:r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  <a:sym typeface="+mn-ea"/>
                    </a:rPr>
                    <a:t>a</a:t>
                  </a:r>
                  <a:r>
                    <a:rPr lang="zh-CN" altLang="en-US" dirty="0">
                      <a:solidFill>
                        <a:schemeClr val="accent1">
                          <a:lumMod val="75000"/>
                        </a:schemeClr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  <a:sym typeface="+mn-ea"/>
                    </a:rPr>
                    <a:t>：</a:t>
                  </a:r>
                  <a14:m>
                    <m:oMath xmlns:m="http://schemas.openxmlformats.org/officeDocument/2006/math">
                      <m:r>
                        <a:rPr lang="en-US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  <a:sym typeface="+mn-ea"/>
                        </a:rPr>
                        <m:t>𝜂</m:t>
                      </m:r>
                      <m:r>
                        <a:rPr lang="en-US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  <a:sym typeface="+mn-ea"/>
                        </a:rPr>
                        <m:t>=−</m:t>
                      </m:r>
                      <m:sSup>
                        <m:sSupPr>
                          <m:ctrlP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charset="0"/>
                              <a:ea typeface="宋体" panose="02010600030101010101" pitchFamily="2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charset="0"/>
                              <a:ea typeface="宋体" panose="02010600030101010101" pitchFamily="2" charset="-122"/>
                              <a:cs typeface="Cambria Math" panose="02040503050406030204" charset="0"/>
                              <a:sym typeface="+mn-ea"/>
                            </a:rPr>
                            <m:t>10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6</m:t>
                          </m:r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.</m:t>
                          </m:r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882</m:t>
                          </m:r>
                          <m:r>
                            <a:rPr lang="zh-CN" altLang="en-US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</a:rPr>
                            <m:t> </m:t>
                          </m:r>
                        </m:sup>
                      </m:sSup>
                      <m:sSup>
                        <m:sSupPr>
                          <m:ctrlP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charset="0"/>
                              <a:ea typeface="宋体" panose="02010600030101010101" pitchFamily="2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𝑃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−</m:t>
                          </m:r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1</m:t>
                          </m:r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.</m:t>
                          </m:r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347</m:t>
                          </m:r>
                        </m:sup>
                      </m:sSup>
                    </m:oMath>
                  </a14:m>
                  <a:endParaRPr lang="en-US" altLang="en-US" i="1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8" y="6516"/>
                  <a:ext cx="4773" cy="890"/>
                </a:xfrm>
                <a:prstGeom prst="rect">
                  <a:avLst/>
                </a:prstGeom>
                <a:blipFill rotWithShape="1">
                  <a:blip r:embed="rId3"/>
                </a:blipFill>
                <a:ln w="12700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2518" y="8504"/>
                  <a:ext cx="4773" cy="889"/>
                </a:xfrm>
                <a:prstGeom prst="rect">
                  <a:avLst/>
                </a:prstGeom>
                <a:noFill/>
                <a:ln w="12700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</p:spPr>
              <p:txBody>
                <a:bodyPr wrap="square" rtlCol="0">
                  <a:spAutoFit/>
                </a:bodyPr>
                <a:p>
                  <a:r>
                    <a:rPr lang="zh-CN" altLang="en-US" sz="1600" dirty="0">
                      <a:solidFill>
                        <a:schemeClr val="accent1">
                          <a:lumMod val="7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cs typeface="Arial" panose="020B0604020202020204" pitchFamily="34" charset="0"/>
                      <a:sym typeface="+mn-ea"/>
                    </a:rPr>
                    <a:t>曲线</a:t>
                  </a:r>
                  <a:r>
                    <a:rPr lang="en-US" dirty="0">
                      <a:solidFill>
                        <a:schemeClr val="accent1">
                          <a:lumMod val="75000"/>
                        </a:schemeClr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  <a:sym typeface="+mn-ea"/>
                    </a:rPr>
                    <a:t>b</a:t>
                  </a:r>
                  <a:r>
                    <a:rPr lang="zh-CN" altLang="en-US" dirty="0">
                      <a:solidFill>
                        <a:schemeClr val="accent1">
                          <a:lumMod val="75000"/>
                        </a:schemeClr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Arial" panose="020B0604020202020204" pitchFamily="34" charset="0"/>
                      <a:sym typeface="+mn-ea"/>
                    </a:rPr>
                    <a:t>：</a:t>
                  </a:r>
                  <a14:m>
                    <m:oMath xmlns:m="http://schemas.openxmlformats.org/officeDocument/2006/math">
                      <m:r>
                        <a:rPr lang="en-US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  <a:sym typeface="+mn-ea"/>
                        </a:rPr>
                        <m:t>𝜂</m:t>
                      </m:r>
                      <m:r>
                        <a:rPr lang="en-US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  <a:sym typeface="+mn-ea"/>
                        </a:rPr>
                        <m:t>=−</m:t>
                      </m:r>
                      <m:sSup>
                        <m:sSupPr>
                          <m:ctrlP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charset="0"/>
                              <a:ea typeface="宋体" panose="02010600030101010101" pitchFamily="2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charset="0"/>
                              <a:ea typeface="宋体" panose="02010600030101010101" pitchFamily="2" charset="-122"/>
                              <a:cs typeface="Cambria Math" panose="02040503050406030204" charset="0"/>
                              <a:sym typeface="+mn-ea"/>
                            </a:rPr>
                            <m:t>10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7</m:t>
                          </m:r>
                          <m:r>
                            <a:rPr lang="zh-CN" altLang="en-US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charset="0"/>
                            </a:rPr>
                            <m:t> </m:t>
                          </m:r>
                        </m:sup>
                      </m:sSup>
                      <m:sSup>
                        <m:sSupPr>
                          <m:ctrlP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charset="0"/>
                              <a:ea typeface="宋体" panose="02010600030101010101" pitchFamily="2" charset="-122"/>
                              <a:cs typeface="Cambria Math" panose="02040503050406030204" charset="0"/>
                              <a:sym typeface="+mn-ea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𝑃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−</m:t>
                          </m:r>
                          <m:r>
                            <a:rPr lang="en-US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Arial" panose="020B0604020202020204" pitchFamily="34" charset="0"/>
                              <a:ea typeface="宋体" panose="02010600030101010101" pitchFamily="2" charset="-122"/>
                              <a:cs typeface="Arial" panose="020B0604020202020204" pitchFamily="34" charset="0"/>
                              <a:sym typeface="+mn-ea"/>
                            </a:rPr>
                            <m:t>1</m:t>
                          </m:r>
                        </m:sup>
                      </m:sSup>
                    </m:oMath>
                  </a14:m>
                  <a:endParaRPr lang="en-US" altLang="en-US" i="1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8" y="8504"/>
                  <a:ext cx="4773" cy="889"/>
                </a:xfrm>
                <a:prstGeom prst="rect">
                  <a:avLst/>
                </a:prstGeom>
                <a:blipFill rotWithShape="1">
                  <a:blip r:embed="rId4"/>
                </a:blipFill>
                <a:ln w="12700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文本框 16"/>
            <p:cNvSpPr txBox="1"/>
            <p:nvPr/>
          </p:nvSpPr>
          <p:spPr>
            <a:xfrm>
              <a:off x="7432" y="6555"/>
              <a:ext cx="2853" cy="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（</a:t>
              </a:r>
              <a:r>
                <a:rPr lang="en-US" altLang="zh-CN"/>
                <a:t>Li et al. 2025</a:t>
              </a:r>
              <a:r>
                <a:rPr lang="zh-CN" altLang="en-US"/>
                <a:t>）</a:t>
              </a:r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315" y="8504"/>
              <a:ext cx="3001" cy="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（</a:t>
              </a:r>
              <a:r>
                <a:rPr lang="en-US" altLang="zh-CN"/>
                <a:t>Bird et al. 2024</a:t>
              </a:r>
              <a:r>
                <a:rPr lang="zh-CN" altLang="en-US"/>
                <a:t>）</a:t>
              </a:r>
              <a:endParaRPr lang="zh-CN" altLang="en-US"/>
            </a:p>
          </p:txBody>
        </p:sp>
      </p:grpSp>
      <p:sp>
        <p:nvSpPr>
          <p:cNvPr id="19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rcRect t="18861" b="6777"/>
          <a:stretch>
            <a:fillRect/>
          </a:stretch>
        </p:blipFill>
        <p:spPr>
          <a:xfrm>
            <a:off x="916940" y="4127500"/>
            <a:ext cx="10057130" cy="26752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62585" y="2101215"/>
            <a:ext cx="11466830" cy="3491230"/>
            <a:chOff x="291" y="0"/>
            <a:chExt cx="18058" cy="549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91" y="0"/>
              <a:ext cx="18058" cy="549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381" y="3733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P </a:t>
              </a:r>
              <a:r>
                <a:rPr lang="en-US" altLang="zh-CN"/>
                <a:t>wave</a:t>
              </a:r>
              <a:endParaRPr lang="en-US" altLang="zh-CN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08" y="1200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S </a:t>
              </a:r>
              <a:r>
                <a:rPr lang="en-US" altLang="zh-CN"/>
                <a:t>wave</a:t>
              </a:r>
              <a:endParaRPr lang="en-US" altLang="zh-CN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73905" y="143827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PKF+MAP</a:t>
            </a:r>
            <a:r>
              <a:rPr lang="zh-CN" altLang="en-US" sz="2000"/>
              <a:t>（</a:t>
            </a:r>
            <a:r>
              <a:rPr lang="en-US" altLang="zh-CN" sz="2000"/>
              <a:t>mean</a:t>
            </a:r>
            <a:r>
              <a:rPr lang="zh-CN" altLang="en-US" sz="2000"/>
              <a:t>）</a:t>
            </a:r>
            <a:r>
              <a:rPr lang="en-US" altLang="zh-CN" sz="2000"/>
              <a:t>/  2</a:t>
            </a:r>
            <a:endParaRPr lang="en-US" altLang="zh-CN" sz="2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8488680" y="6109970"/>
                <a:ext cx="3030855" cy="622935"/>
              </a:xfrm>
              <a:prstGeom prst="rect">
                <a:avLst/>
              </a:prstGeom>
              <a:noFill/>
              <a:ln w="12700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孔压比</a:t>
                </a:r>
                <a:r>
                  <a:rPr lang="en-US" altLang="zh-CN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λ</a:t>
                </a:r>
                <a:r>
                  <a:rPr lang="en-US" altLang="zh-CN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：70%</a:t>
                </a:r>
                <a:endParaRPr lang="zh-CN" altLang="en-US" sz="1600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endParaRPr>
              </a:p>
              <a:p>
                <a:pPr algn="l"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曲线</a:t>
                </a:r>
                <a:r>
                  <a:rPr lang="en-US" altLang="zh-CN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a：</a:t>
                </a:r>
                <a14:m>
                  <m:oMath xmlns:m="http://schemas.openxmlformats.org/officeDocument/2006/math">
                    <m:r>
                      <a: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rPr>
                      <m:t>𝜂</m:t>
                    </m:r>
                    <m:r>
                      <a: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rPr>
                      <m:t>=−</m:t>
                    </m:r>
                    <m:sSup>
                      <m:sSupPr>
                        <m:ctrlP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</m:ctrlPr>
                      </m:sSupPr>
                      <m:e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6</m:t>
                        </m:r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.</m:t>
                        </m:r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882</m:t>
                        </m:r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</a:rPr>
                          <m:t> 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𝑃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−</m:t>
                        </m:r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1</m:t>
                        </m:r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.</m:t>
                        </m:r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347</m:t>
                        </m:r>
                      </m:sup>
                    </m:sSup>
                  </m:oMath>
                </a14:m>
                <a:endParaRPr lang="en-US" altLang="en-US" i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mbria Math" panose="02040503050406030204" charset="0"/>
                  <a:ea typeface="宋体" panose="02010600030101010101" pitchFamily="2" charset="-122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680" y="6109970"/>
                <a:ext cx="3030855" cy="622935"/>
              </a:xfrm>
              <a:prstGeom prst="rect">
                <a:avLst/>
              </a:prstGeom>
              <a:blipFill rotWithShape="1">
                <a:blip r:embed="rId2"/>
                <a:stretch>
                  <a:fillRect l="-210" t="-1019" r="-210" b="-1019"/>
                </a:stretch>
              </a:blipFill>
              <a:ln w="12700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4615" y="969645"/>
            <a:ext cx="9462770" cy="5578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624205"/>
            <a:ext cx="10038715" cy="55733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8488680" y="6109970"/>
                <a:ext cx="3030855" cy="622935"/>
              </a:xfrm>
              <a:prstGeom prst="rect">
                <a:avLst/>
              </a:prstGeom>
              <a:noFill/>
              <a:ln w="12700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孔压比</a:t>
                </a:r>
                <a:r>
                  <a:rPr lang="en-US" altLang="zh-CN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λ</a:t>
                </a:r>
                <a:r>
                  <a:rPr lang="en-US" altLang="zh-CN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：70%</a:t>
                </a:r>
                <a:endParaRPr lang="zh-CN" altLang="en-US" sz="1600" dirty="0">
                  <a:solidFill>
                    <a:schemeClr val="accent1">
                      <a:lumMod val="7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endParaRPr>
              </a:p>
              <a:p>
                <a:pPr algn="l">
                  <a:buClrTx/>
                  <a:buSzTx/>
                  <a:buFontTx/>
                </a:pP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曲线</a:t>
                </a:r>
                <a:r>
                  <a:rPr lang="en-US" altLang="zh-CN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 </a:t>
                </a:r>
                <a:r>
                  <a:rPr lang="zh-CN" altLang="en-US" sz="1600" dirty="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a：</a:t>
                </a:r>
                <a14:m>
                  <m:oMath xmlns:m="http://schemas.openxmlformats.org/officeDocument/2006/math">
                    <m:r>
                      <a: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rPr>
                      <m:t>𝜂</m:t>
                    </m:r>
                    <m:r>
                      <a:rPr lang="zh-CN" alt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rPr>
                      <m:t>=−</m:t>
                    </m:r>
                    <m:sSup>
                      <m:sSupPr>
                        <m:ctrlP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</m:ctrlPr>
                      </m:sSupPr>
                      <m:e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6</m:t>
                        </m:r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.</m:t>
                        </m:r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  <a:sym typeface="+mn-ea"/>
                          </a:rPr>
                          <m:t>882</m:t>
                        </m:r>
                        <m:r>
                          <a:rPr lang="zh-CN" altLang="en-US" sz="160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微软雅黑" panose="020B0503020204020204" charset="-122"/>
                            <a:ea typeface="微软雅黑" panose="020B0503020204020204" charset="-122"/>
                            <a:cs typeface="Arial" panose="020B0604020202020204" pitchFamily="34" charset="0"/>
                          </a:rPr>
                          <m:t> 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𝑃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−</m:t>
                        </m:r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1</m:t>
                        </m:r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.</m:t>
                        </m:r>
                        <m:r>
                          <a:rPr lang="en-US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effectLst/>
                            <a:latin typeface="Arial" panose="020B0604020202020204" pitchFamily="34" charset="0"/>
                            <a:ea typeface="宋体" panose="02010600030101010101" pitchFamily="2" charset="-122"/>
                            <a:cs typeface="Arial" panose="020B0604020202020204" pitchFamily="34" charset="0"/>
                            <a:sym typeface="+mn-ea"/>
                          </a:rPr>
                          <m:t>347</m:t>
                        </m:r>
                      </m:sup>
                    </m:sSup>
                  </m:oMath>
                </a14:m>
                <a:endParaRPr lang="en-US" altLang="en-US" i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Cambria Math" panose="02040503050406030204" charset="0"/>
                  <a:ea typeface="宋体" panose="02010600030101010101" pitchFamily="2" charset="-122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680" y="6109970"/>
                <a:ext cx="3030855" cy="622935"/>
              </a:xfrm>
              <a:prstGeom prst="rect">
                <a:avLst/>
              </a:prstGeom>
              <a:blipFill rotWithShape="1">
                <a:blip r:embed="rId2"/>
                <a:stretch>
                  <a:fillRect l="-210" t="-1019" r="-210" b="-1019"/>
                </a:stretch>
              </a:blipFill>
              <a:ln w="12700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Park Field 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地区水圈诱导的</a:t>
            </a:r>
            <a:r>
              <a:rPr kumimoji="1"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kumimoji="1"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正演建模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51135" y="1443355"/>
            <a:ext cx="170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Elastic </a:t>
            </a:r>
            <a:r>
              <a:rPr lang="en-US" altLang="zh-CN"/>
              <a:t>Loading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10351135" y="3060700"/>
            <a:ext cx="170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Pore Press</a:t>
            </a:r>
            <a:r>
              <a:rPr lang="en-US" altLang="zh-CN"/>
              <a:t>ure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0351135" y="4754245"/>
            <a:ext cx="170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effective </a:t>
            </a:r>
            <a:r>
              <a:rPr lang="en-US" altLang="zh-CN"/>
              <a:t>stress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090" y="244475"/>
            <a:ext cx="9992995" cy="63684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558655" y="64801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Okubo et al. 2024 JGR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7" name="文本框 6"/>
          <p:cNvSpPr txBox="1"/>
          <p:nvPr/>
        </p:nvSpPr>
        <p:spPr>
          <a:xfrm>
            <a:off x="1944370" y="5935345"/>
            <a:ext cx="9009380" cy="8426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.0002048..GHZ | 2024-09-27T13:00:00.000000Z - 2024-10-17T00:59:59.950000Z | 20.0 Hz, 33696000 samples</a:t>
            </a:r>
            <a:endParaRPr lang="en-US" altLang="zh-CN" sz="1400"/>
          </a:p>
          <a:p>
            <a:r>
              <a:rPr lang="en-US" altLang="zh-CN" sz="1400"/>
              <a:t>.0002061..GHZ | 2024-09-27T13:00:00.000000Z - 2024-10-17T00:59:59.950000Z | 20.0 Hz, 33696000 samples</a:t>
            </a:r>
            <a:endParaRPr lang="en-US" altLang="zh-CN" sz="1400"/>
          </a:p>
          <a:p>
            <a:r>
              <a:rPr lang="en-US" altLang="zh-CN" sz="1400"/>
              <a:t>.0002120..GHZ | 2024-09-27T13:00:00.000000Z - 2024-10-17T00:59:59.950000Z | 20.0 Hz, 33696000 samples</a:t>
            </a:r>
            <a:endParaRPr lang="en-US" altLang="zh-CN" sz="1400"/>
          </a:p>
          <a:p>
            <a:r>
              <a:rPr lang="en-US" altLang="zh-CN" sz="1400"/>
              <a:t>.0002133..GHZ | 2024-09-27T13:00:00.000000Z - 2024-10-17T00:59:59.950000Z | 20.0 Hz, 33696000 samples</a:t>
            </a:r>
            <a:endParaRPr lang="en-US" altLang="zh-CN" sz="1400"/>
          </a:p>
        </p:txBody>
      </p:sp>
      <p:grpSp>
        <p:nvGrpSpPr>
          <p:cNvPr id="14" name="组合 13"/>
          <p:cNvGrpSpPr/>
          <p:nvPr>
            <p:custDataLst>
              <p:tags r:id="rId1"/>
            </p:custDataLst>
          </p:nvPr>
        </p:nvGrpSpPr>
        <p:grpSpPr>
          <a:xfrm>
            <a:off x="5060315" y="975995"/>
            <a:ext cx="7040245" cy="4991735"/>
            <a:chOff x="2596" y="0"/>
            <a:chExt cx="14198" cy="12226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596" y="0"/>
              <a:ext cx="14190" cy="355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596" y="2899"/>
              <a:ext cx="14190" cy="355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604" y="5795"/>
              <a:ext cx="14190" cy="355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2604" y="8672"/>
              <a:ext cx="14190" cy="3555"/>
            </a:xfrm>
            <a:prstGeom prst="rect">
              <a:avLst/>
            </a:prstGeom>
          </p:spPr>
        </p:pic>
      </p:grp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" y="1251585"/>
            <a:ext cx="5060315" cy="41103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0840" y="5661660"/>
            <a:ext cx="14465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from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陈志强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976755" y="3162935"/>
            <a:ext cx="75565" cy="101600"/>
          </a:xfrm>
          <a:prstGeom prst="ellipse">
            <a:avLst/>
          </a:prstGeom>
          <a:solidFill>
            <a:schemeClr val="accent4">
              <a:alpha val="64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425700" y="3756025"/>
            <a:ext cx="75565" cy="101600"/>
          </a:xfrm>
          <a:prstGeom prst="ellipse">
            <a:avLst/>
          </a:prstGeom>
          <a:solidFill>
            <a:schemeClr val="accent4">
              <a:alpha val="64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960245" y="3739515"/>
            <a:ext cx="75565" cy="101600"/>
          </a:xfrm>
          <a:prstGeom prst="ellipse">
            <a:avLst/>
          </a:prstGeom>
          <a:solidFill>
            <a:schemeClr val="accent4">
              <a:alpha val="64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425700" y="3171825"/>
            <a:ext cx="75565" cy="101600"/>
          </a:xfrm>
          <a:prstGeom prst="ellipse">
            <a:avLst/>
          </a:prstGeom>
          <a:solidFill>
            <a:schemeClr val="accent4">
              <a:alpha val="64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4972050" y="9759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4972050" y="2159000"/>
            <a:ext cx="316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4972050" y="3371850"/>
            <a:ext cx="36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</a:t>
            </a:r>
            <a:endParaRPr lang="en-US" altLang="zh-CN"/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4972050" y="4516755"/>
            <a:ext cx="36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</a:t>
            </a:r>
            <a:endParaRPr lang="en-US" altLang="zh-CN"/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2425700" y="2952750"/>
            <a:ext cx="316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1758315" y="3747135"/>
            <a:ext cx="316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25" name="文本框 24"/>
          <p:cNvSpPr txBox="1"/>
          <p:nvPr>
            <p:custDataLst>
              <p:tags r:id="rId17"/>
            </p:custDataLst>
          </p:nvPr>
        </p:nvSpPr>
        <p:spPr>
          <a:xfrm>
            <a:off x="2397760" y="3756025"/>
            <a:ext cx="36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</a:t>
            </a:r>
            <a:endParaRPr lang="en-US" altLang="zh-CN"/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1765300" y="2945765"/>
            <a:ext cx="3683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</a:t>
            </a:r>
            <a:endParaRPr lang="en-US" alt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855" y="897890"/>
            <a:ext cx="9917430" cy="558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98535" y="6372225"/>
            <a:ext cx="3327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from  </a:t>
            </a:r>
            <a:r>
              <a:rPr lang="zh-CN" altLang="en-US"/>
              <a:t>孟浩然，城市环境</a:t>
            </a:r>
            <a:r>
              <a:rPr lang="zh-CN" altLang="en-US"/>
              <a:t>地震学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5880" y="889635"/>
            <a:ext cx="8957310" cy="5737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653145" y="6489700"/>
            <a:ext cx="34683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方法参考：</a:t>
            </a:r>
            <a:r>
              <a:rPr lang="en-US" altLang="zh-CN" sz="1600"/>
              <a:t>Yang et al. 2024 JGR</a:t>
            </a:r>
            <a:endParaRPr lang="en-US" altLang="zh-CN" sz="1600"/>
          </a:p>
        </p:txBody>
      </p:sp>
      <p:sp>
        <p:nvSpPr>
          <p:cNvPr id="4" name="文本框 3"/>
          <p:cNvSpPr txBox="1"/>
          <p:nvPr/>
        </p:nvSpPr>
        <p:spPr>
          <a:xfrm>
            <a:off x="10283190" y="1078230"/>
            <a:ext cx="17938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/>
              <a:t> MAD</a:t>
            </a:r>
            <a:endParaRPr lang="en-US" altLang="zh-CN" sz="1600"/>
          </a:p>
          <a:p>
            <a:pPr algn="ctr"/>
            <a:r>
              <a:rPr lang="en-US" altLang="zh-CN" sz="1600"/>
              <a:t> (median absolute deviation) </a:t>
            </a:r>
            <a:endParaRPr lang="en-US" altLang="zh-CN" sz="1600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3070" y="34290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B - C</a:t>
            </a:r>
            <a:endParaRPr lang="en-US" altLang="zh-CN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120" y="986790"/>
            <a:ext cx="9081770" cy="57664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965" y="970915"/>
            <a:ext cx="9179560" cy="5782310"/>
          </a:xfrm>
          <a:prstGeom prst="rect">
            <a:avLst/>
          </a:prstGeom>
        </p:spPr>
      </p:pic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5570" y="974090"/>
            <a:ext cx="9420225" cy="56197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70" y="974090"/>
            <a:ext cx="9420225" cy="5619750"/>
          </a:xfrm>
          <a:prstGeom prst="rect">
            <a:avLst/>
          </a:prstGeom>
        </p:spPr>
      </p:pic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70" y="974090"/>
            <a:ext cx="9420225" cy="56197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570" y="974090"/>
            <a:ext cx="9420225" cy="5619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5570" y="974090"/>
            <a:ext cx="9420225" cy="56197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5570" y="974090"/>
            <a:ext cx="9420225" cy="5619750"/>
          </a:xfrm>
          <a:prstGeom prst="rect">
            <a:avLst/>
          </a:prstGeom>
        </p:spPr>
      </p:pic>
      <p:cxnSp>
        <p:nvCxnSpPr>
          <p:cNvPr id="16" name="直接箭头连接符 15"/>
          <p:cNvCxnSpPr>
            <a:endCxn id="17" idx="0"/>
          </p:cNvCxnSpPr>
          <p:nvPr/>
        </p:nvCxnSpPr>
        <p:spPr>
          <a:xfrm>
            <a:off x="8657590" y="2571115"/>
            <a:ext cx="1560195" cy="350837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8243570" y="6079490"/>
            <a:ext cx="3948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/>
              <a:t>选择红色虚框区域（可</a:t>
            </a:r>
            <a:r>
              <a:rPr lang="zh-CN" altLang="en-US" sz="1600" b="1"/>
              <a:t>调）计算每</a:t>
            </a:r>
            <a:r>
              <a:rPr lang="en-US" altLang="zh-CN" sz="1600" b="1"/>
              <a:t>6</a:t>
            </a:r>
            <a:r>
              <a:rPr lang="zh-CN" altLang="en-US" sz="1600" b="1"/>
              <a:t>个小时叠加的波形，二十天的相位（</a:t>
            </a:r>
            <a:r>
              <a:rPr lang="en-US" altLang="zh-CN" sz="1600" b="1"/>
              <a:t>dt</a:t>
            </a:r>
            <a:r>
              <a:rPr lang="zh-CN" altLang="en-US" sz="1600" b="1"/>
              <a:t>）差异</a:t>
            </a:r>
            <a:endParaRPr lang="zh-CN" altLang="en-US" sz="1600" b="1"/>
          </a:p>
        </p:txBody>
      </p:sp>
      <p:sp>
        <p:nvSpPr>
          <p:cNvPr id="20" name="文本框 19"/>
          <p:cNvSpPr txBox="1"/>
          <p:nvPr/>
        </p:nvSpPr>
        <p:spPr>
          <a:xfrm>
            <a:off x="567690" y="12712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B - C</a:t>
            </a:r>
            <a:endParaRPr lang="en-US" altLang="zh-CN" b="1"/>
          </a:p>
        </p:txBody>
      </p:sp>
      <p:sp>
        <p:nvSpPr>
          <p:cNvPr id="2" name="文本框 1"/>
          <p:cNvSpPr txBox="1"/>
          <p:nvPr/>
        </p:nvSpPr>
        <p:spPr>
          <a:xfrm>
            <a:off x="199390" y="6305550"/>
            <a:ext cx="43821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类似双台法根据互相关峰值所在位置</a:t>
            </a:r>
            <a:r>
              <a:rPr lang="zh-CN" altLang="en-US" sz="1400" b="1">
                <a:sym typeface="+mn-ea"/>
              </a:rPr>
              <a:t>求</a:t>
            </a:r>
            <a:r>
              <a:rPr lang="zh-CN" altLang="en-US" sz="1400" b="1"/>
              <a:t>偏移时间</a:t>
            </a:r>
            <a:r>
              <a:rPr lang="en-US" altLang="zh-CN" sz="1400" b="1"/>
              <a:t>dt</a:t>
            </a:r>
            <a:endParaRPr lang="en-US" altLang="zh-CN" sz="1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280" y="901065"/>
            <a:ext cx="5340985" cy="31864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7828"/>
          <a:stretch>
            <a:fillRect/>
          </a:stretch>
        </p:blipFill>
        <p:spPr>
          <a:xfrm>
            <a:off x="6717665" y="902970"/>
            <a:ext cx="3358515" cy="15278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500" y="2459355"/>
            <a:ext cx="5648960" cy="13779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4285"/>
          <a:stretch>
            <a:fillRect/>
          </a:stretch>
        </p:blipFill>
        <p:spPr>
          <a:xfrm>
            <a:off x="131445" y="4163695"/>
            <a:ext cx="5290820" cy="30213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31445" y="864870"/>
            <a:ext cx="5273040" cy="31432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4345" y="3865880"/>
            <a:ext cx="3270885" cy="16154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4865" y="5431790"/>
            <a:ext cx="5887085" cy="14490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0020" y="4008120"/>
            <a:ext cx="5198110" cy="297370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484495" y="4331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EDW+AC</a:t>
            </a:r>
            <a:endParaRPr lang="en-US" altLang="zh-CN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484495" y="11753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EDW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350" y="4258310"/>
            <a:ext cx="9892665" cy="2413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" y="969645"/>
            <a:ext cx="4087495" cy="31838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24400" y="1764665"/>
            <a:ext cx="25247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/>
              <a:t>2h</a:t>
            </a:r>
            <a:r>
              <a:rPr lang="zh-CN" altLang="en-US"/>
              <a:t>叠加一次；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去除</a:t>
            </a:r>
            <a:r>
              <a:rPr lang="en-US" altLang="zh-CN"/>
              <a:t>dt</a:t>
            </a:r>
            <a:r>
              <a:rPr lang="zh-CN" altLang="en-US"/>
              <a:t>变化过大的点：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mask_dt = (dt &lt;= 0.0015) 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&amp; (dt &gt;= -0.0015)</a:t>
            </a:r>
            <a:endParaRPr lang="en-US" altLang="zh-CN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150" y="906780"/>
            <a:ext cx="4618355" cy="34493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6228715" y="4347845"/>
            <a:ext cx="4958080" cy="1819910"/>
            <a:chOff x="11144" y="11133"/>
            <a:chExt cx="7808" cy="2866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144" y="11133"/>
              <a:ext cx="7809" cy="2867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14819" y="11587"/>
              <a:ext cx="223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12</a:t>
              </a:r>
              <a:r>
                <a:rPr lang="zh-CN" altLang="en-US"/>
                <a:t>小时</a:t>
              </a:r>
              <a:r>
                <a:rPr lang="zh-CN" altLang="en-US"/>
                <a:t>叠加</a:t>
              </a:r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0">
            <a:off x="465455" y="997585"/>
            <a:ext cx="4888865" cy="3215373"/>
            <a:chOff x="137" y="1724"/>
            <a:chExt cx="10410" cy="8729"/>
          </a:xfrm>
        </p:grpSpPr>
        <p:sp>
          <p:nvSpPr>
            <p:cNvPr id="8" name="文本框 7"/>
            <p:cNvSpPr txBox="1"/>
            <p:nvPr/>
          </p:nvSpPr>
          <p:spPr>
            <a:xfrm>
              <a:off x="1107" y="2325"/>
              <a:ext cx="3976" cy="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/>
                <a:t>每</a:t>
              </a:r>
              <a:r>
                <a:rPr lang="en-US" altLang="zh-CN"/>
                <a:t>24</a:t>
              </a:r>
              <a:r>
                <a:rPr lang="en-US" altLang="zh-CN"/>
                <a:t>h</a:t>
              </a:r>
              <a:r>
                <a:rPr lang="zh-CN" altLang="en-US"/>
                <a:t>叠加一次：</a:t>
              </a:r>
              <a:endParaRPr lang="en-US" altLang="zh-CN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" y="1724"/>
              <a:ext cx="10410" cy="8729"/>
            </a:xfrm>
            <a:prstGeom prst="rect">
              <a:avLst/>
            </a:prstGeom>
          </p:spPr>
        </p:pic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7854315" y="6195695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3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585" y="1592580"/>
            <a:ext cx="5177155" cy="25558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294120" y="4347845"/>
            <a:ext cx="5025390" cy="1847850"/>
            <a:chOff x="10792" y="7099"/>
            <a:chExt cx="7914" cy="29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92" y="7099"/>
              <a:ext cx="7915" cy="291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15210" y="7558"/>
              <a:ext cx="217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24</a:t>
              </a:r>
              <a:r>
                <a:rPr lang="zh-CN" altLang="en-US"/>
                <a:t>小时</a:t>
              </a:r>
              <a:r>
                <a:rPr lang="zh-CN" altLang="en-US"/>
                <a:t>叠加</a:t>
              </a:r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94120" y="4337685"/>
            <a:ext cx="5034280" cy="1847850"/>
            <a:chOff x="10874" y="7099"/>
            <a:chExt cx="7928" cy="291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74" y="7099"/>
              <a:ext cx="7929" cy="2911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4864" y="7668"/>
              <a:ext cx="196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32h</a:t>
              </a:r>
              <a:r>
                <a:rPr lang="zh-CN" altLang="en-US"/>
                <a:t>叠加</a:t>
              </a:r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48018" y="4347909"/>
            <a:ext cx="5026025" cy="1862455"/>
            <a:chOff x="11458" y="8038"/>
            <a:chExt cx="8176" cy="308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58" y="8038"/>
              <a:ext cx="8176" cy="308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16104" y="8812"/>
              <a:ext cx="2268" cy="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48</a:t>
              </a:r>
              <a:r>
                <a:rPr lang="zh-CN" altLang="en-US"/>
                <a:t>小时</a:t>
              </a:r>
              <a:r>
                <a:rPr lang="zh-CN" altLang="en-US"/>
                <a:t>叠加</a:t>
              </a:r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41045" y="13576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24</a:t>
            </a:r>
            <a:r>
              <a:rPr lang="zh-CN" altLang="en-US"/>
              <a:t>小时</a:t>
            </a:r>
            <a:r>
              <a:rPr lang="zh-CN" altLang="en-US"/>
              <a:t>叠加</a:t>
            </a:r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455" y="3932555"/>
            <a:ext cx="4888230" cy="278892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877570" y="41402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48</a:t>
            </a:r>
            <a:r>
              <a:rPr lang="zh-CN" altLang="en-US"/>
              <a:t>小时</a:t>
            </a:r>
            <a:r>
              <a:rPr lang="zh-CN" altLang="en-US"/>
              <a:t>叠加</a:t>
            </a:r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984365" y="1035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谱白化</a:t>
            </a:r>
            <a:r>
              <a:rPr lang="en-US" altLang="zh-CN"/>
              <a:t>/</a:t>
            </a:r>
            <a:r>
              <a:rPr lang="en-US" altLang="zh-CN"/>
              <a:t>coherence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00440" y="5855335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矩形 3"/>
          <p:cNvSpPr/>
          <p:nvPr/>
        </p:nvSpPr>
        <p:spPr>
          <a:xfrm>
            <a:off x="0" y="-3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EDW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弥散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波评估方法及</a:t>
            </a:r>
            <a:r>
              <a:rPr kumimoji="1" lang="en-US" altLang="zh-CN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dc/c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观测初探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0125" y="941705"/>
            <a:ext cx="3866515" cy="2483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1388110"/>
            <a:ext cx="5109845" cy="252285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868035" y="4293870"/>
            <a:ext cx="5619750" cy="2062480"/>
            <a:chOff x="9151" y="9129"/>
            <a:chExt cx="8850" cy="324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1" y="9129"/>
              <a:ext cx="8850" cy="3249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827" y="9781"/>
              <a:ext cx="105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12</a:t>
              </a:r>
              <a:r>
                <a:rPr lang="en-US" altLang="zh-CN"/>
                <a:t>h</a:t>
              </a:r>
              <a:endParaRPr lang="en-US" altLang="zh-CN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68035" y="4287520"/>
            <a:ext cx="5629910" cy="2068830"/>
            <a:chOff x="9151" y="6522"/>
            <a:chExt cx="8866" cy="325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51" y="6522"/>
              <a:ext cx="8866" cy="3259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6827" y="8039"/>
              <a:ext cx="105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24h</a:t>
              </a:r>
              <a:endParaRPr lang="en-US" altLang="zh-CN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868670" y="4293870"/>
            <a:ext cx="5629275" cy="2062480"/>
            <a:chOff x="7182" y="14131"/>
            <a:chExt cx="11850" cy="435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82" y="14131"/>
              <a:ext cx="11850" cy="435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6005" y="14940"/>
              <a:ext cx="1662" cy="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32</a:t>
              </a:r>
              <a:r>
                <a:rPr lang="en-US" altLang="zh-CN"/>
                <a:t>h</a:t>
              </a:r>
              <a:endParaRPr lang="en-US" altLang="zh-CN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935345" y="4293870"/>
            <a:ext cx="5551805" cy="2063115"/>
            <a:chOff x="9241" y="10010"/>
            <a:chExt cx="8850" cy="345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41" y="10010"/>
              <a:ext cx="8850" cy="3456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15557" y="10399"/>
              <a:ext cx="1243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48h</a:t>
              </a:r>
              <a:endParaRPr lang="en-US" altLang="zh-CN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835" y="3427730"/>
            <a:ext cx="4458335" cy="373824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279640" y="9505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互相关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后续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规划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6470" y="1594485"/>
            <a:ext cx="10231120" cy="4693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①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目前只是双台法互相关测量了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dt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，需要进一步用互谱法等获取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dv/v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Parkfield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地区尝试自己获取天变的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dc/c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，与正演结果深入比对分析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③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FWANI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方法可以尝试用神经算子（一种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DNN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架构）以精度换计算耗时，探索一些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2D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深度剖面下时变监测的可能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（相比传统数值方法实现的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FWANI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FNO or HNO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的神经网络方式，要快数个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数量级）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后续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规划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540" y="1385570"/>
            <a:ext cx="7588250" cy="20440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5710"/>
            <a:ext cx="7384415" cy="24726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320" y="1054735"/>
            <a:ext cx="4305300" cy="37395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300" y="4984115"/>
            <a:ext cx="4084320" cy="14446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95065"/>
            <a:ext cx="5483225" cy="2734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455" y="234315"/>
            <a:ext cx="4827905" cy="336486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495" y="142875"/>
            <a:ext cx="4530090" cy="3851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58990" y="42970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台网：</a:t>
            </a:r>
            <a:r>
              <a:rPr lang="en-US" altLang="zh-CN"/>
              <a:t>BP</a:t>
            </a:r>
            <a:r>
              <a:rPr lang="zh-CN" altLang="en-US"/>
              <a:t>；</a:t>
            </a:r>
            <a:r>
              <a:rPr lang="en-US" altLang="zh-CN"/>
              <a:t>2002</a:t>
            </a:r>
            <a:r>
              <a:rPr lang="zh-CN" altLang="en-US"/>
              <a:t>年</a:t>
            </a:r>
            <a:r>
              <a:rPr lang="zh-CN" altLang="en-US"/>
              <a:t>至今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258570" y="3872865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台网：</a:t>
            </a:r>
            <a:r>
              <a:rPr lang="en-US" altLang="zh-CN"/>
              <a:t>BK </a:t>
            </a:r>
            <a:endParaRPr lang="en-US" altLang="zh-CN"/>
          </a:p>
          <a:p>
            <a:r>
              <a:rPr lang="zh-CN" altLang="en-US"/>
              <a:t>台站：</a:t>
            </a:r>
            <a:endParaRPr lang="zh-CN" altLang="en-US"/>
          </a:p>
          <a:p>
            <a:r>
              <a:rPr lang="en-US" altLang="zh-CN"/>
              <a:t>PKD</a:t>
            </a:r>
            <a:r>
              <a:rPr lang="zh-CN" altLang="en-US"/>
              <a:t>：</a:t>
            </a:r>
            <a:r>
              <a:rPr lang="zh-CN" altLang="en-US"/>
              <a:t>至今</a:t>
            </a:r>
            <a:endParaRPr lang="zh-CN" altLang="en-US"/>
          </a:p>
          <a:p>
            <a:r>
              <a:rPr lang="en-US" altLang="zh-CN"/>
              <a:t>PKD2</a:t>
            </a:r>
            <a:r>
              <a:rPr lang="zh-CN" altLang="en-US"/>
              <a:t>：</a:t>
            </a:r>
            <a:r>
              <a:rPr lang="en-US" altLang="zh-CN">
                <a:sym typeface="+mn-ea"/>
              </a:rPr>
              <a:t>2001</a:t>
            </a:r>
            <a:r>
              <a:rPr lang="zh-CN" altLang="en-US">
                <a:sym typeface="+mn-ea"/>
              </a:rPr>
              <a:t>年</a:t>
            </a:r>
            <a:r>
              <a:rPr lang="en-US" altLang="zh-CN">
                <a:sym typeface="+mn-ea"/>
              </a:rPr>
              <a:t>-2012</a:t>
            </a:r>
            <a:r>
              <a:rPr lang="zh-CN" altLang="en-US">
                <a:sym typeface="+mn-ea"/>
              </a:rPr>
              <a:t>年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1415" y="464185"/>
            <a:ext cx="6026150" cy="44640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2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3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4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5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6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7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8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9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10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11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12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13.xml><?xml version="1.0" encoding="utf-8"?>
<p:tagLst xmlns:p="http://schemas.openxmlformats.org/presentationml/2006/main">
  <p:tag name="KSO_WM_DIAGRAM_VIRTUALLY_FRAME" val="{&quot;height&quot;:393.05,&quot;left&quot;:391.5,&quot;top&quot;:76.85,&quot;width&quot;:561.3}"/>
</p:tagLst>
</file>

<file path=ppt/tags/tag14.xml><?xml version="1.0" encoding="utf-8"?>
<p:tagLst xmlns:p="http://schemas.openxmlformats.org/presentationml/2006/main">
  <p:tag name="KSO_WM_DIAGRAM_VIRTUALLY_FRAME" val="{&quot;height&quot;:497.65,&quot;left&quot;:6.4,&quot;top&quot;:68.1,&quot;width&quot;:745.45}"/>
</p:tagLst>
</file>

<file path=ppt/tags/tag15.xml><?xml version="1.0" encoding="utf-8"?>
<p:tagLst xmlns:p="http://schemas.openxmlformats.org/presentationml/2006/main">
  <p:tag name="KSO_WM_DIAGRAM_VIRTUALLY_FRAME" val="{&quot;height&quot;:497.65,&quot;left&quot;:6.4,&quot;top&quot;:68.1,&quot;width&quot;:745.45}"/>
</p:tagLst>
</file>

<file path=ppt/tags/tag16.xml><?xml version="1.0" encoding="utf-8"?>
<p:tagLst xmlns:p="http://schemas.openxmlformats.org/presentationml/2006/main">
  <p:tag name="KSO_WM_DIAGRAM_VIRTUALLY_FRAME" val="{&quot;height&quot;:497.65,&quot;left&quot;:6.4,&quot;top&quot;:68.1,&quot;width&quot;:745.45}"/>
</p:tagLst>
</file>

<file path=ppt/tags/tag17.xml><?xml version="1.0" encoding="utf-8"?>
<p:tagLst xmlns:p="http://schemas.openxmlformats.org/presentationml/2006/main">
  <p:tag name="KSO_WM_DIAGRAM_VIRTUALLY_FRAME" val="{&quot;height&quot;:497.65,&quot;left&quot;:6.4,&quot;top&quot;:68.1,&quot;width&quot;:745.45}"/>
</p:tagLst>
</file>

<file path=ppt/tags/tag18.xml><?xml version="1.0" encoding="utf-8"?>
<p:tagLst xmlns:p="http://schemas.openxmlformats.org/presentationml/2006/main">
  <p:tag name="KSO_WM_DIAGRAM_VIRTUALLY_FRAME" val="{&quot;height&quot;:497.65,&quot;left&quot;:6.4,&quot;top&quot;:68.1,&quot;width&quot;:745.45}"/>
</p:tagLst>
</file>

<file path=ppt/tags/tag19.xml><?xml version="1.0" encoding="utf-8"?>
<p:tagLst xmlns:p="http://schemas.openxmlformats.org/presentationml/2006/main">
  <p:tag name="KSO_WM_DIAGRAM_VIRTUALLY_FRAME" val="{&quot;height&quot;:497.65,&quot;left&quot;:6.4,&quot;top&quot;:68.1,&quot;width&quot;:745.45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1685</Words>
  <Application>WPS 演示</Application>
  <PresentationFormat>宽屏</PresentationFormat>
  <Paragraphs>189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黑体</vt:lpstr>
      <vt:lpstr>微软雅黑</vt:lpstr>
      <vt:lpstr>Cambria Math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Yang Hu</dc:creator>
  <cp:lastModifiedBy>胡扬</cp:lastModifiedBy>
  <cp:revision>21</cp:revision>
  <dcterms:created xsi:type="dcterms:W3CDTF">2023-08-09T12:44:00Z</dcterms:created>
  <dcterms:modified xsi:type="dcterms:W3CDTF">2025-06-19T07:05:22Z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2052-12.1.0.21541</vt:lpwstr>
  </property>
</Properties>
</file>