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4.jfif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6" r:id="rId4"/>
    <p:sldId id="257" r:id="rId5"/>
    <p:sldId id="259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261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FE2A62-43E3-41B8-A808-A688182CCE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3A8BEE-0280-428F-8681-369E73452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150D64-D3CF-49D0-A0E4-01881B33B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600750-A1B9-4242-8C56-2F64B9462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5D80E0-0CD5-4AB6-ADF5-004F50F3D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8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AF0AED-C417-499B-B7C9-2D7ED0111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B21968-DE25-4135-9587-5CE5E3FAB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B95886-70AD-4580-8FCD-426F31066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E814B8-D9C9-44C1-98DA-5CD379A5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728A256-E827-4F27-B723-D99624846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469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01A61-B998-4AAA-AE42-3646CF254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E622EF5-3518-42AE-A99A-4133028F5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F836FB-D75E-4512-93FE-F51E8869D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9E4DA0-500E-4833-8AA9-D220CA48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4F3620-C4BB-4B0B-A513-C7F21CEC9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92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C6842B-C7D1-4EDC-B224-390DBD3EA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07F191-7CA8-48BC-8708-8611EDC9C9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EF798C-3089-483E-AA61-345EC4FFF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379026F-FC37-4B2F-AA53-800D350C2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C9E3951-C9AA-4DEB-AEFB-1A2DF02CE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709454-C4D8-4FC4-A78B-C1B4BBF1F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12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7519E-4510-4663-947B-98FE1F96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CC354EF-59A9-45A8-8A4B-D4AB3233A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754825-4997-4360-93B6-11137AB4D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978210B-F92B-4F7E-8A81-8F8C64F9C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A6F482A-57E5-406C-AE04-5C809EB91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2FA006-A0EA-43D9-9B38-85B6D69DB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A3E359C-AC48-4D19-BAAC-DBF50C293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6CA4417-617B-42A0-84D3-9BF54ECB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66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3A4349-23D8-4FF0-8F3A-392746CE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1D7E07E-CA49-4CA9-870D-791457C57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6E52E57-29A1-418E-AC3A-750C7358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671BCBC-6848-44AC-8EEC-E3D82451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98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F4AB3C1-8022-402F-A95E-2134169A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E50EB84-D8D2-4592-B460-63F5A3E7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63E72C-3DAB-4DCB-BF1D-A01B3A60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59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4DCFC6-8902-46BA-87EB-3236C1CCC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FDCA0D-3137-436F-B7D3-D74E2F36F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22A934-AC17-4E48-A699-6596D3A71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DD7DD6-A576-4697-916A-4C36A403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F6C245-94B4-446F-A5F9-906B97B3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8D8170D-6B50-4110-9AF4-8E195B2F1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708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83BFED-2B4E-460D-BBC2-C2906927C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654C5BD-5EDD-4AF8-9716-827C237FE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AFE59EC-1E0F-4547-8638-427EB1982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65D7FDE-5E7F-471B-8205-DC8FC6DBC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BB6D4F-991F-4BB8-99D8-349D8A7B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6BDB4B-7168-4B4E-A1D9-C6246AFCD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29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F4DA17-ACFB-4A1A-BEFF-1E907BC3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0DAB5D-2D6F-4290-8027-9E2FC1170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042FF0-5D91-425E-986C-B5B58B33D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D37CD8-D574-4150-8008-1CB831B05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1218A8-A4F4-473A-9C2E-6153DBCFD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036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544DDF6-F88C-4B03-8F46-83D029A58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D188D34-0D4E-4749-993F-5C4ADE3A8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FF403C-B433-44B9-8F9E-B48596FC6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05AB23-A1F8-4C22-924B-FE4692304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81FE3A6-0EA0-45C3-8D60-570EADA65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475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8A72D7-0554-4C56-B9AF-3887E30F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E05311F-C34B-4A1D-B723-C59C2EFAC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35B8CD-F7F9-4B60-B668-058F8CED42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6503E-027A-4F53-9696-03C8656DBFBA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A524F9-8F6E-42B6-97EB-1DC9641B0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7B460E3-3989-4B31-8142-0E04DC240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32224-D11C-4327-8229-7B5CC9A69B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71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7" Type="http://schemas.openxmlformats.org/officeDocument/2006/relationships/image" Target="../media/image8.pn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1DABB38-185C-4198-9CB2-170A4E54B44C}"/>
              </a:ext>
            </a:extLst>
          </p:cNvPr>
          <p:cNvSpPr txBox="1"/>
          <p:nvPr/>
        </p:nvSpPr>
        <p:spPr>
          <a:xfrm>
            <a:off x="894828" y="2334289"/>
            <a:ext cx="10402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地震数据联合反演 约束 克拉通 地壳上地幔顶部 速度结构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EFD01C-9142-417C-B459-0EB33C6BB4B4}"/>
              </a:ext>
            </a:extLst>
          </p:cNvPr>
          <p:cNvSpPr txBox="1"/>
          <p:nvPr/>
        </p:nvSpPr>
        <p:spPr>
          <a:xfrm>
            <a:off x="5090744" y="4190863"/>
            <a:ext cx="2010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杨涛   </a:t>
            </a:r>
            <a:r>
              <a:rPr lang="en-US" altLang="zh-CN"/>
              <a:t>2025/06/19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447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5E472B2C-8E5E-4250-B8C6-6BE6FAFC6461}"/>
              </a:ext>
            </a:extLst>
          </p:cNvPr>
          <p:cNvSpPr txBox="1"/>
          <p:nvPr/>
        </p:nvSpPr>
        <p:spPr>
          <a:xfrm>
            <a:off x="4261839" y="6317526"/>
            <a:ext cx="3668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赵国春，张国伟，地质学报，</a:t>
            </a:r>
            <a:r>
              <a:rPr lang="en-US" altLang="zh-CN"/>
              <a:t>2021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ED9F27-AFF0-4AD8-BB8A-00CFCF620906}"/>
              </a:ext>
            </a:extLst>
          </p:cNvPr>
          <p:cNvSpPr txBox="1"/>
          <p:nvPr/>
        </p:nvSpPr>
        <p:spPr>
          <a:xfrm>
            <a:off x="794369" y="192091"/>
            <a:ext cx="1810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聚焦的科学问题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932E58F-2009-4D59-B16A-317009C3D705}"/>
              </a:ext>
            </a:extLst>
          </p:cNvPr>
          <p:cNvSpPr txBox="1"/>
          <p:nvPr/>
        </p:nvSpPr>
        <p:spPr>
          <a:xfrm>
            <a:off x="3243886" y="1072679"/>
            <a:ext cx="5704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大陆如何产生？板块构造何时出现？先有鸡还是先有蛋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BDF15DF-D6D4-4AC9-B7EF-EB079407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731" y="1688100"/>
            <a:ext cx="4981936" cy="4320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FD51C31-A5FD-47BD-AC01-FFF19B9C0C9D}"/>
              </a:ext>
            </a:extLst>
          </p:cNvPr>
          <p:cNvSpPr txBox="1"/>
          <p:nvPr/>
        </p:nvSpPr>
        <p:spPr>
          <a:xfrm>
            <a:off x="1665117" y="585052"/>
            <a:ext cx="886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地球区别于太阳系其他类地行星的关键性质：长英质地壳的大陆 以及 活跃的板块构造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AC12097-B06B-4C87-9E35-3E670A864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007" y="1688100"/>
            <a:ext cx="3015486" cy="43200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40454A1-81BA-42CF-B3D3-6F86050BEE62}"/>
              </a:ext>
            </a:extLst>
          </p:cNvPr>
          <p:cNvSpPr txBox="1"/>
          <p:nvPr/>
        </p:nvSpPr>
        <p:spPr>
          <a:xfrm>
            <a:off x="2558570" y="6032312"/>
            <a:ext cx="1158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岛弧模式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70EA72-6388-4F52-817A-12EDCB558C42}"/>
              </a:ext>
            </a:extLst>
          </p:cNvPr>
          <p:cNvSpPr txBox="1"/>
          <p:nvPr/>
        </p:nvSpPr>
        <p:spPr>
          <a:xfrm>
            <a:off x="8158175" y="6032312"/>
            <a:ext cx="1579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洋底高原模式</a:t>
            </a:r>
          </a:p>
        </p:txBody>
      </p:sp>
    </p:spTree>
    <p:extLst>
      <p:ext uri="{BB962C8B-B14F-4D97-AF65-F5344CB8AC3E}">
        <p14:creationId xmlns:p14="http://schemas.microsoft.com/office/powerpoint/2010/main" val="177714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24AA9C7-BF05-426B-8A78-69E5CD962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194" y="1221673"/>
            <a:ext cx="4175257" cy="54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94B62CD-9126-4E4D-B380-3F3AD386B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194" y="3745719"/>
            <a:ext cx="3082332" cy="288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9340BDB-2BF9-4AF3-829E-C3C70082A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20" y="1287845"/>
            <a:ext cx="5400000" cy="5400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89641A2-DF00-451F-B0D8-185D7E48FCDD}"/>
              </a:ext>
            </a:extLst>
          </p:cNvPr>
          <p:cNvSpPr txBox="1"/>
          <p:nvPr/>
        </p:nvSpPr>
        <p:spPr>
          <a:xfrm>
            <a:off x="7868913" y="889889"/>
            <a:ext cx="2269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美国国家研究理事会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6473E4-F3A2-4A76-9E46-98E9A94FCB8D}"/>
              </a:ext>
            </a:extLst>
          </p:cNvPr>
          <p:cNvSpPr txBox="1"/>
          <p:nvPr/>
        </p:nvSpPr>
        <p:spPr>
          <a:xfrm>
            <a:off x="1133398" y="889889"/>
            <a:ext cx="407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中国科学院</a:t>
            </a:r>
            <a:r>
              <a:rPr lang="en-US" altLang="zh-CN"/>
              <a:t>+</a:t>
            </a:r>
            <a:r>
              <a:rPr lang="zh-CN" altLang="en-US"/>
              <a:t>国家自然科学基金委员会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FFE0DDB-472B-4F2C-B163-514A6D58C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7452" y="4840120"/>
            <a:ext cx="1733538" cy="108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E913599-FA94-4361-A72A-FDC27B370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2771" y="5055866"/>
            <a:ext cx="1367500" cy="18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EABA998-F104-40E8-B218-DADCCCAF9B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2771" y="5487993"/>
            <a:ext cx="1629474" cy="180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697314B0-B721-4E6C-B05D-85476DB712FF}"/>
              </a:ext>
            </a:extLst>
          </p:cNvPr>
          <p:cNvSpPr/>
          <p:nvPr/>
        </p:nvSpPr>
        <p:spPr>
          <a:xfrm>
            <a:off x="7068393" y="4024313"/>
            <a:ext cx="2461369" cy="998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2F9AC66-318C-4559-A73D-AE56F07299D2}"/>
              </a:ext>
            </a:extLst>
          </p:cNvPr>
          <p:cNvSpPr txBox="1"/>
          <p:nvPr/>
        </p:nvSpPr>
        <p:spPr>
          <a:xfrm>
            <a:off x="794369" y="192091"/>
            <a:ext cx="132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背景介绍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F02CF21-4DC3-4A3F-82B9-6E1ECABF751E}"/>
              </a:ext>
            </a:extLst>
          </p:cNvPr>
          <p:cNvSpPr txBox="1"/>
          <p:nvPr/>
        </p:nvSpPr>
        <p:spPr>
          <a:xfrm>
            <a:off x="3923563" y="453096"/>
            <a:ext cx="4344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早期地球演化是当今地球科学研究的前沿</a:t>
            </a:r>
          </a:p>
        </p:txBody>
      </p:sp>
    </p:spTree>
    <p:extLst>
      <p:ext uri="{BB962C8B-B14F-4D97-AF65-F5344CB8AC3E}">
        <p14:creationId xmlns:p14="http://schemas.microsoft.com/office/powerpoint/2010/main" val="1837175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9A4BD54-9897-438F-9834-AD1F08B18FEF}"/>
              </a:ext>
            </a:extLst>
          </p:cNvPr>
          <p:cNvSpPr txBox="1"/>
          <p:nvPr/>
        </p:nvSpPr>
        <p:spPr>
          <a:xfrm>
            <a:off x="1289113" y="703415"/>
            <a:ext cx="9788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/>
              <a:t>大陆起源研究的实质就是要解释 长英质地壳成分</a:t>
            </a:r>
            <a:r>
              <a:rPr lang="en-US" altLang="zh-CN" sz="2200"/>
              <a:t>+</a:t>
            </a:r>
            <a:r>
              <a:rPr lang="zh-CN" altLang="en-US" sz="2200"/>
              <a:t>难熔岩石圈地幔成分 的成因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68A4B74-5EDC-4906-BA73-5681E4940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90" y="2138068"/>
            <a:ext cx="4790103" cy="2880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64C36CB-34F3-4EDC-B5AE-695E998AB2BB}"/>
              </a:ext>
            </a:extLst>
          </p:cNvPr>
          <p:cNvSpPr txBox="1"/>
          <p:nvPr/>
        </p:nvSpPr>
        <p:spPr>
          <a:xfrm>
            <a:off x="265161" y="5392281"/>
            <a:ext cx="5629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地球最古老（＞ </a:t>
            </a:r>
            <a:r>
              <a:rPr lang="en-US" altLang="zh-CN"/>
              <a:t>3.2 Ga</a:t>
            </a:r>
            <a:r>
              <a:rPr lang="zh-CN" altLang="en-US"/>
              <a:t>）岩石年龄分布，</a:t>
            </a:r>
            <a:r>
              <a:rPr lang="en-US" altLang="zh-CN"/>
              <a:t>Condie, 2019</a:t>
            </a: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E9209F-EF2F-4715-A01B-C5CF06907191}"/>
              </a:ext>
            </a:extLst>
          </p:cNvPr>
          <p:cNvSpPr txBox="1"/>
          <p:nvPr/>
        </p:nvSpPr>
        <p:spPr>
          <a:xfrm>
            <a:off x="6023085" y="1958283"/>
            <a:ext cx="599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地震学观测</a:t>
            </a:r>
            <a:r>
              <a:rPr lang="en-US" altLang="zh-CN"/>
              <a:t>+</a:t>
            </a:r>
            <a:r>
              <a:rPr lang="zh-CN" altLang="en-US"/>
              <a:t>实验岩石学</a:t>
            </a:r>
            <a:r>
              <a:rPr lang="en-US" altLang="zh-CN"/>
              <a:t>/</a:t>
            </a:r>
            <a:r>
              <a:rPr lang="zh-CN" altLang="en-US"/>
              <a:t>相平衡（如</a:t>
            </a:r>
            <a:r>
              <a:rPr lang="en-US" altLang="zh-CN"/>
              <a:t>Perple_X</a:t>
            </a:r>
            <a:r>
              <a:rPr lang="zh-CN" altLang="en-US"/>
              <a:t>）模拟数据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3375722-022C-437D-88F4-C347E2917DD5}"/>
              </a:ext>
            </a:extLst>
          </p:cNvPr>
          <p:cNvSpPr txBox="1"/>
          <p:nvPr/>
        </p:nvSpPr>
        <p:spPr>
          <a:xfrm>
            <a:off x="2064833" y="1454156"/>
            <a:ext cx="2304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到 克拉通 去找证据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5E9A0E4-3123-4256-AA0E-12DCADDA952C}"/>
              </a:ext>
            </a:extLst>
          </p:cNvPr>
          <p:cNvSpPr txBox="1"/>
          <p:nvPr/>
        </p:nvSpPr>
        <p:spPr>
          <a:xfrm>
            <a:off x="8308849" y="1384285"/>
            <a:ext cx="1578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如何约束成分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74822F-542F-414B-ABD6-8FD6D0F3E260}"/>
              </a:ext>
            </a:extLst>
          </p:cNvPr>
          <p:cNvSpPr txBox="1"/>
          <p:nvPr/>
        </p:nvSpPr>
        <p:spPr>
          <a:xfrm>
            <a:off x="794369" y="192091"/>
            <a:ext cx="165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问题简化</a:t>
            </a:r>
            <a:r>
              <a:rPr lang="en-US" altLang="zh-CN"/>
              <a:t>/</a:t>
            </a:r>
            <a:r>
              <a:rPr lang="zh-CN" altLang="en-US"/>
              <a:t>转化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69864AB-E1C5-406A-8D00-4D6E6996E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54" y="2512281"/>
            <a:ext cx="3084416" cy="2880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62A5C99-7D61-4346-963A-2875670C9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711" y="2512281"/>
            <a:ext cx="3089289" cy="28800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F39CF02-6DAC-4525-B9B4-EB1FE965B33E}"/>
              </a:ext>
            </a:extLst>
          </p:cNvPr>
          <p:cNvSpPr txBox="1"/>
          <p:nvPr/>
        </p:nvSpPr>
        <p:spPr>
          <a:xfrm>
            <a:off x="6647747" y="5576947"/>
            <a:ext cx="4909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仅靠单一地震学参数约束成分不确定性很大，需联合多参数约束成分，特别是</a:t>
            </a:r>
            <a:r>
              <a:rPr lang="en-US" altLang="zh-CN"/>
              <a:t>V</a:t>
            </a:r>
            <a:r>
              <a:rPr lang="en-US" altLang="zh-CN" baseline="-25000"/>
              <a:t>P</a:t>
            </a:r>
            <a:r>
              <a:rPr lang="zh-CN" altLang="en-US"/>
              <a:t>速度结构</a:t>
            </a:r>
          </a:p>
        </p:txBody>
      </p:sp>
    </p:spTree>
    <p:extLst>
      <p:ext uri="{BB962C8B-B14F-4D97-AF65-F5344CB8AC3E}">
        <p14:creationId xmlns:p14="http://schemas.microsoft.com/office/powerpoint/2010/main" val="3695350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8BA58921-3921-4958-A764-2978B469D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577" y="1192768"/>
            <a:ext cx="3498153" cy="216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2910C12-88BD-4DA8-A448-ABB956715673}"/>
              </a:ext>
            </a:extLst>
          </p:cNvPr>
          <p:cNvSpPr txBox="1"/>
          <p:nvPr/>
        </p:nvSpPr>
        <p:spPr>
          <a:xfrm>
            <a:off x="538163" y="200240"/>
            <a:ext cx="111156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/>
              <a:t>首先需要解决的问题：单一地震数据往往对单一地震学参数敏感，亟需联合多种互补数据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4D3D7F1-13F9-4366-AAB0-AEA93B10C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781" y="1077760"/>
            <a:ext cx="1910127" cy="54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2D52B09-C622-49F0-A2A4-6C7343C5F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555" y="4066873"/>
            <a:ext cx="2856198" cy="2160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FEF335E-5252-4806-B995-06E179B38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6031" y="897760"/>
            <a:ext cx="3185166" cy="5760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30D180F-201E-4F6C-BB93-6B4B9D8813B9}"/>
              </a:ext>
            </a:extLst>
          </p:cNvPr>
          <p:cNvSpPr txBox="1"/>
          <p:nvPr/>
        </p:nvSpPr>
        <p:spPr>
          <a:xfrm>
            <a:off x="857250" y="3829819"/>
            <a:ext cx="690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模型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E1E111-C183-4EED-A7C8-B3FB4BA65E2D}"/>
              </a:ext>
            </a:extLst>
          </p:cNvPr>
          <p:cNvSpPr txBox="1"/>
          <p:nvPr/>
        </p:nvSpPr>
        <p:spPr>
          <a:xfrm>
            <a:off x="5181600" y="1496194"/>
            <a:ext cx="173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接收函数 数据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D636D8E-435E-465C-84FB-39F8B878BC83}"/>
              </a:ext>
            </a:extLst>
          </p:cNvPr>
          <p:cNvSpPr txBox="1"/>
          <p:nvPr/>
        </p:nvSpPr>
        <p:spPr>
          <a:xfrm>
            <a:off x="5457825" y="5295900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面波 数据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DE347BC-1885-4539-BD96-1D04BFF7C359}"/>
              </a:ext>
            </a:extLst>
          </p:cNvPr>
          <p:cNvSpPr txBox="1"/>
          <p:nvPr/>
        </p:nvSpPr>
        <p:spPr>
          <a:xfrm>
            <a:off x="10752219" y="1269000"/>
            <a:ext cx="132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VDSS</a:t>
            </a:r>
            <a:r>
              <a:rPr lang="zh-CN" altLang="en-US"/>
              <a:t> 数据</a:t>
            </a:r>
          </a:p>
        </p:txBody>
      </p:sp>
    </p:spTree>
    <p:extLst>
      <p:ext uri="{BB962C8B-B14F-4D97-AF65-F5344CB8AC3E}">
        <p14:creationId xmlns:p14="http://schemas.microsoft.com/office/powerpoint/2010/main" val="2011084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CDE1EA6-665A-4FDB-B504-5E0266569F11}"/>
              </a:ext>
            </a:extLst>
          </p:cNvPr>
          <p:cNvSpPr txBox="1"/>
          <p:nvPr/>
        </p:nvSpPr>
        <p:spPr>
          <a:xfrm>
            <a:off x="5092303" y="169713"/>
            <a:ext cx="2007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反演面波数据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FFD1931-C75D-4714-B12A-976D6FD04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80" y="909637"/>
            <a:ext cx="1912434" cy="540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C514941-91B4-48D0-A875-6D493EEB3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895" y="1012062"/>
            <a:ext cx="7143243" cy="5400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6597D28-4DC0-4B40-AE06-F5C94C5F1460}"/>
              </a:ext>
            </a:extLst>
          </p:cNvPr>
          <p:cNvSpPr txBox="1"/>
          <p:nvPr/>
        </p:nvSpPr>
        <p:spPr>
          <a:xfrm>
            <a:off x="6291263" y="4319588"/>
            <a:ext cx="4314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面波数据对平均</a:t>
            </a:r>
            <a:r>
              <a:rPr lang="en-US" altLang="zh-CN"/>
              <a:t>S</a:t>
            </a:r>
            <a:r>
              <a:rPr lang="zh-CN" altLang="en-US"/>
              <a:t>波速度值敏感，但对界面结构、</a:t>
            </a:r>
            <a:r>
              <a:rPr lang="en-US" altLang="zh-CN"/>
              <a:t>V</a:t>
            </a:r>
            <a:r>
              <a:rPr lang="en-US" altLang="zh-CN" baseline="-25000"/>
              <a:t>P</a:t>
            </a:r>
            <a:r>
              <a:rPr lang="zh-CN" altLang="en-US"/>
              <a:t>和</a:t>
            </a:r>
            <a:r>
              <a:rPr lang="en-US" altLang="zh-CN"/>
              <a:t>V</a:t>
            </a:r>
            <a:r>
              <a:rPr lang="en-US" altLang="zh-CN" baseline="-25000"/>
              <a:t>P</a:t>
            </a:r>
            <a:r>
              <a:rPr lang="en-US" altLang="zh-CN"/>
              <a:t>/V</a:t>
            </a:r>
            <a:r>
              <a:rPr lang="en-US" altLang="zh-CN" baseline="-25000"/>
              <a:t>S</a:t>
            </a:r>
            <a:r>
              <a:rPr lang="zh-CN" altLang="en-US"/>
              <a:t>不敏感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7A50B9D-96AC-443E-ADB4-0DDFB4424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895" y="738000"/>
            <a:ext cx="7275287" cy="61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2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C20FFD4-68CF-44D6-AFCA-0FD51AD18D13}"/>
              </a:ext>
            </a:extLst>
          </p:cNvPr>
          <p:cNvSpPr txBox="1"/>
          <p:nvPr/>
        </p:nvSpPr>
        <p:spPr>
          <a:xfrm>
            <a:off x="4187424" y="169713"/>
            <a:ext cx="40945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联合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反演 面波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接收函数 数据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69049CE-976A-4C44-99F2-566ABCAEE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705" y="672487"/>
            <a:ext cx="1912369" cy="5400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7335FDD-7BC7-4419-9A85-B089338A0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810" y="862012"/>
            <a:ext cx="3366948" cy="25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EC22F14-E3CE-4E6E-A74B-656015AD0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1386" y="3743325"/>
            <a:ext cx="3001795" cy="2520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80BCE77-860C-4D60-A845-34617C7BBB00}"/>
              </a:ext>
            </a:extLst>
          </p:cNvPr>
          <p:cNvSpPr txBox="1"/>
          <p:nvPr/>
        </p:nvSpPr>
        <p:spPr>
          <a:xfrm>
            <a:off x="7934858" y="3096994"/>
            <a:ext cx="3523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面波</a:t>
            </a:r>
            <a:r>
              <a:rPr lang="en-US" altLang="zh-CN"/>
              <a:t>+</a:t>
            </a:r>
            <a:r>
              <a:rPr lang="zh-CN" altLang="en-US"/>
              <a:t>接收函数数据 对</a:t>
            </a:r>
            <a:r>
              <a:rPr lang="en-US" altLang="zh-CN"/>
              <a:t>S</a:t>
            </a:r>
            <a:r>
              <a:rPr lang="zh-CN" altLang="en-US"/>
              <a:t>波速度值敏感，但对</a:t>
            </a:r>
            <a:r>
              <a:rPr lang="en-US" altLang="zh-CN"/>
              <a:t>V</a:t>
            </a:r>
            <a:r>
              <a:rPr lang="en-US" altLang="zh-CN" baseline="-25000"/>
              <a:t>P</a:t>
            </a:r>
            <a:r>
              <a:rPr lang="zh-CN" altLang="en-US"/>
              <a:t>和</a:t>
            </a:r>
            <a:r>
              <a:rPr lang="en-US" altLang="zh-CN"/>
              <a:t>V</a:t>
            </a:r>
            <a:r>
              <a:rPr lang="en-US" altLang="zh-CN" baseline="-25000"/>
              <a:t>P</a:t>
            </a:r>
            <a:r>
              <a:rPr lang="en-US" altLang="zh-CN"/>
              <a:t>/V</a:t>
            </a:r>
            <a:r>
              <a:rPr lang="en-US" altLang="zh-CN" baseline="-25000"/>
              <a:t>S</a:t>
            </a:r>
            <a:r>
              <a:rPr lang="zh-CN" altLang="en-US"/>
              <a:t>（</a:t>
            </a:r>
            <a:r>
              <a:rPr lang="en-US" altLang="zh-CN"/>
              <a:t>κ</a:t>
            </a:r>
            <a:r>
              <a:rPr lang="zh-CN" altLang="en-US"/>
              <a:t>与</a:t>
            </a:r>
            <a:r>
              <a:rPr lang="en-US" altLang="zh-CN"/>
              <a:t>H</a:t>
            </a:r>
            <a:r>
              <a:rPr lang="zh-CN" altLang="en-US"/>
              <a:t>存在权衡关系）不敏感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6B9666B-5B1F-4E31-9804-D2B7C228A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7797" y="678659"/>
            <a:ext cx="3437838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8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B7A9365-F7CE-49EB-BFEF-656C4E43E857}"/>
              </a:ext>
            </a:extLst>
          </p:cNvPr>
          <p:cNvSpPr txBox="1"/>
          <p:nvPr/>
        </p:nvSpPr>
        <p:spPr>
          <a:xfrm>
            <a:off x="3768315" y="169713"/>
            <a:ext cx="48089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联合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反演 面波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接收函数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+VDSS 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数据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4B74745-01DF-4617-B2E2-CCDB525C7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53" y="886800"/>
            <a:ext cx="1920069" cy="5400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080293-6BA8-4C7B-830B-79D56F41B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027" y="1066800"/>
            <a:ext cx="3377143" cy="252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6933A49-2674-4018-B262-96117CDF2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894" y="3975375"/>
            <a:ext cx="3095408" cy="25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836BDBC-D154-487C-AB66-D0C1414A5B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008" y="735375"/>
            <a:ext cx="3468835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13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3D99BD6-6558-4BB8-B34C-81B4BF7F2F5E}"/>
              </a:ext>
            </a:extLst>
          </p:cNvPr>
          <p:cNvSpPr txBox="1"/>
          <p:nvPr/>
        </p:nvSpPr>
        <p:spPr>
          <a:xfrm>
            <a:off x="5556045" y="786335"/>
            <a:ext cx="1079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结语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FA895C-B4D5-4D0C-9878-DA7E6CA51930}"/>
              </a:ext>
            </a:extLst>
          </p:cNvPr>
          <p:cNvSpPr txBox="1"/>
          <p:nvPr/>
        </p:nvSpPr>
        <p:spPr>
          <a:xfrm>
            <a:off x="1860786" y="1941363"/>
            <a:ext cx="8890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目前的认识：联合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反演 面波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接收函数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+VDSS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 数据有望同时约束地壳上地幔顶部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H-V</a:t>
            </a:r>
            <a:r>
              <a:rPr kumimoji="0" lang="en-US" altLang="zh-CN" sz="22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-V</a:t>
            </a:r>
            <a:r>
              <a:rPr kumimoji="0" lang="en-US" altLang="zh-CN" sz="22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S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-κ</a:t>
            </a:r>
            <a:r>
              <a:rPr lang="zh-CN" altLang="en-US" sz="2200">
                <a:solidFill>
                  <a:prstClr val="black"/>
                </a:solidFill>
              </a:rPr>
              <a:t>，可为太古宙地质研究提供有力的工具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62C5964-CE2E-4528-A7A3-E977D267300C}"/>
              </a:ext>
            </a:extLst>
          </p:cNvPr>
          <p:cNvSpPr txBox="1"/>
          <p:nvPr/>
        </p:nvSpPr>
        <p:spPr>
          <a:xfrm>
            <a:off x="1860786" y="3559898"/>
            <a:ext cx="88907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目前正在做的：测试更多模型（下地壳高速体模型</a:t>
            </a:r>
            <a:r>
              <a:rPr lang="en-US" altLang="zh-CN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/</a:t>
            </a:r>
            <a:r>
              <a:rPr lang="zh-CN" altLang="en-US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中地壳低速体模型）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955419-24A2-4F55-8586-36A353F70D0F}"/>
              </a:ext>
            </a:extLst>
          </p:cNvPr>
          <p:cNvSpPr txBox="1"/>
          <p:nvPr/>
        </p:nvSpPr>
        <p:spPr>
          <a:xfrm>
            <a:off x="1860786" y="4839879"/>
            <a:ext cx="64570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20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下一步的计划：最终以实测数据检验方法的有效性</a:t>
            </a:r>
            <a:endParaRPr kumimoji="0" lang="zh-CN" alt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275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331</Words>
  <Application>Microsoft Office PowerPoint</Application>
  <PresentationFormat>宽屏</PresentationFormat>
  <Paragraphs>33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40</cp:revision>
  <dcterms:created xsi:type="dcterms:W3CDTF">2025-06-18T08:33:39Z</dcterms:created>
  <dcterms:modified xsi:type="dcterms:W3CDTF">2025-06-19T10:04:01Z</dcterms:modified>
</cp:coreProperties>
</file>