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447" r:id="rId3"/>
    <p:sldId id="451" r:id="rId4"/>
    <p:sldId id="460" r:id="rId5"/>
    <p:sldId id="461" r:id="rId6"/>
    <p:sldId id="452" r:id="rId7"/>
    <p:sldId id="462" r:id="rId8"/>
    <p:sldId id="463" r:id="rId9"/>
    <p:sldId id="453" r:id="rId10"/>
    <p:sldId id="464" r:id="rId11"/>
    <p:sldId id="465" r:id="rId12"/>
    <p:sldId id="466" r:id="rId13"/>
    <p:sldId id="454" r:id="rId14"/>
    <p:sldId id="468" r:id="rId15"/>
    <p:sldId id="458" r:id="rId16"/>
    <p:sldId id="469" r:id="rId17"/>
    <p:sldId id="456" r:id="rId18"/>
    <p:sldId id="470" r:id="rId19"/>
    <p:sldId id="471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0800"/>
    <a:srgbClr val="115740"/>
    <a:srgbClr val="FF7F0E"/>
    <a:srgbClr val="4672C4"/>
    <a:srgbClr val="95D453"/>
    <a:srgbClr val="4772C5"/>
    <a:srgbClr val="7394FE"/>
    <a:srgbClr val="3333FF"/>
    <a:srgbClr val="385D8A"/>
    <a:srgbClr val="0079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19" autoAdjust="0"/>
    <p:restoredTop sz="73341" autoAdjust="0"/>
  </p:normalViewPr>
  <p:slideViewPr>
    <p:cSldViewPr>
      <p:cViewPr varScale="1">
        <p:scale>
          <a:sx n="71" d="100"/>
          <a:sy n="71" d="100"/>
        </p:scale>
        <p:origin x="79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9C09A-D5F6-493F-81AA-094DE5F33DF3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B34BE-9896-4FE0-933A-1E2A80AC7A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058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arenBoth"/>
            </a:pPr>
            <a:r>
              <a:rPr lang="zh-CN" altLang="en-US" sz="1200" dirty="0"/>
              <a:t>不依赖</a:t>
            </a:r>
            <a:r>
              <a:rPr lang="zh-CN" altLang="en-US" sz="1200" b="1" dirty="0">
                <a:solidFill>
                  <a:srgbClr val="E10800"/>
                </a:solidFill>
              </a:rPr>
              <a:t>地震</a:t>
            </a:r>
            <a:r>
              <a:rPr lang="en-US" altLang="zh-CN" sz="1200" dirty="0"/>
              <a:t>(</a:t>
            </a:r>
            <a:r>
              <a:rPr lang="zh-CN" altLang="en-US" sz="1200" dirty="0"/>
              <a:t>分布不均匀</a:t>
            </a:r>
            <a:r>
              <a:rPr lang="en-US" altLang="zh-CN" sz="1200" dirty="0"/>
              <a:t>)</a:t>
            </a:r>
            <a:r>
              <a:rPr lang="zh-CN" altLang="en-US" sz="1200" dirty="0"/>
              <a:t>或</a:t>
            </a:r>
            <a:r>
              <a:rPr lang="zh-CN" altLang="en-US" sz="1200" b="1" dirty="0">
                <a:solidFill>
                  <a:srgbClr val="E10800"/>
                </a:solidFill>
              </a:rPr>
              <a:t>人工震源</a:t>
            </a:r>
            <a:r>
              <a:rPr lang="en-US" altLang="zh-CN" sz="1200" dirty="0"/>
              <a:t>(</a:t>
            </a:r>
            <a:r>
              <a:rPr lang="zh-CN" altLang="en-US" sz="1200" dirty="0"/>
              <a:t>昂贵，能量有限</a:t>
            </a:r>
            <a:r>
              <a:rPr lang="en-US" altLang="zh-CN" sz="1200" dirty="0"/>
              <a:t>)</a:t>
            </a:r>
          </a:p>
          <a:p>
            <a:pPr marL="342900" indent="-342900">
              <a:buAutoNum type="arabicParenBoth"/>
            </a:pPr>
            <a:r>
              <a:rPr lang="zh-CN" altLang="en-US" sz="1200" dirty="0"/>
              <a:t>易于形成</a:t>
            </a:r>
            <a:r>
              <a:rPr lang="zh-CN" altLang="en-US" sz="1200" b="1" dirty="0">
                <a:solidFill>
                  <a:srgbClr val="E10800"/>
                </a:solidFill>
              </a:rPr>
              <a:t>高密度射线覆盖</a:t>
            </a:r>
            <a:r>
              <a:rPr lang="zh-CN" altLang="en-US" sz="1200" dirty="0"/>
              <a:t>，利于对台阵区域进行高分辨率成像</a:t>
            </a:r>
            <a:endParaRPr lang="en-US" altLang="zh-CN" sz="1200" dirty="0"/>
          </a:p>
          <a:p>
            <a:pPr marL="342900" indent="-342900">
              <a:buAutoNum type="arabicParenBoth"/>
            </a:pPr>
            <a:r>
              <a:rPr lang="zh-CN" altLang="en-US" sz="1200" dirty="0"/>
              <a:t>地球介质为非完全弹性体仅凭借速度不足以完整刻画其属性</a:t>
            </a:r>
          </a:p>
          <a:p>
            <a:pPr marL="342900" indent="-342900">
              <a:buAutoNum type="arabicParenBoth"/>
            </a:pPr>
            <a:r>
              <a:rPr lang="zh-CN" altLang="en-US" sz="1200" dirty="0"/>
              <a:t>衰减对熔融、流体、破裂、高温等因素更敏感；对于沉积物、隐伏断层、火山岩浆房、可能存在的地壳流等具备良好指示作用</a:t>
            </a:r>
            <a:endParaRPr lang="en-US" altLang="zh-CN" sz="1200" dirty="0"/>
          </a:p>
          <a:p>
            <a:pPr marL="342900" indent="-342900">
              <a:buAutoNum type="arabicParenBoth"/>
            </a:pPr>
            <a:r>
              <a:rPr lang="zh-CN" altLang="en-US" sz="1200" dirty="0"/>
              <a:t>品质因子</a:t>
            </a:r>
            <a:r>
              <a:rPr lang="en-US" altLang="zh-CN" sz="1200" dirty="0"/>
              <a:t>Q</a:t>
            </a:r>
            <a:r>
              <a:rPr lang="zh-CN" altLang="en-US" sz="1200" dirty="0"/>
              <a:t> 衰减系数𝜶</a:t>
            </a:r>
            <a:endParaRPr lang="en-US" altLang="zh-CN" sz="12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lang="zh-CN" altLang="en-US" sz="1200" dirty="0"/>
              <a:t>衰减成像基于振幅测量，但振幅还受非衰减因素影响 提取与分离</a:t>
            </a:r>
            <a:endParaRPr lang="en-US" altLang="zh-CN" sz="1200" dirty="0"/>
          </a:p>
          <a:p>
            <a:pPr marL="342900" indent="-342900">
              <a:buAutoNum type="arabicParenBoth"/>
            </a:pPr>
            <a:endParaRPr lang="zh-CN" alt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157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439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665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987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129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031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733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151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264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320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273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793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718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838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181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2607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2893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噪声强度方位项</a:t>
            </a:r>
            <a:b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zh-CN" altLang="en-US" dirty="0"/>
              <a:t>由于在方案一中，我们对于各台站的噪声强度项进行了独立反演，因此，我们可以探讨噪声强度项的空间变化规律。右图是</a:t>
            </a:r>
            <a:r>
              <a:rPr lang="en-US" altLang="zh-CN" dirty="0"/>
              <a:t>6s </a:t>
            </a:r>
            <a:r>
              <a:rPr lang="zh-CN" altLang="en-US" dirty="0"/>
              <a:t>中心周期下，噪声场强度项的空间变化结果。可以观察到，在能量较强的方向，即红点和图</a:t>
            </a:r>
            <a:r>
              <a:rPr lang="en-US" altLang="zh-CN" dirty="0"/>
              <a:t>c</a:t>
            </a:r>
            <a:r>
              <a:rPr lang="zh-CN" altLang="en-US" dirty="0"/>
              <a:t>、</a:t>
            </a:r>
            <a:r>
              <a:rPr lang="en-US" altLang="zh-CN" dirty="0"/>
              <a:t>e</a:t>
            </a:r>
            <a:r>
              <a:rPr lang="zh-CN" altLang="en-US" dirty="0"/>
              <a:t>，</a:t>
            </a:r>
            <a:r>
              <a:rPr lang="zh-CN" altLang="en-US" sz="1200" dirty="0"/>
              <a:t>噪声强度随台站到噪声源距离的增大快速减小；而噪声能量较弱的方向，没有表现出明显规律。这和基于辐射扩散方程理论推导的结论是不吻合的。这一现象可能同近场区域散射体的存在有关，这些散射体将强方向的能量补偿到了弱方向，因此弱方向不噪声强度的空间变化相对温和。</a:t>
            </a:r>
            <a:endParaRPr lang="zh-CN" altLang="en-US" dirty="0"/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2731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4313" indent="-214313">
              <a:buFont typeface="Wingdings" panose="05000000000000000000" pitchFamily="2" charset="2"/>
              <a:buChar char="Ø"/>
            </a:pP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在黄石火山口下方存在显著的高衰减异常；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短周期结果中， 盆地显示出高衰减而山地显示出低衰减；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zh-CN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浅部岩浆房的高衰减异常较深部岩浆房更为突出，表明浅部岩浆房熔体比率可能更高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zh-CN" altLang="en-US" sz="12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衰减同熔体比例的关系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131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60AD-EC58-4602-A67F-46DDCF9FB70D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D796-2AC7-4E1D-B75F-6FB72858BE72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7C0EA-B15A-43BD-95FF-091BB53DBA51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2A44-F825-42BF-96EF-EC9057AD5B95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DF06-4380-45F4-9491-C88F60D2E315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1D6B-BED8-4F13-AB37-062C12C9B6AB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C4FA1-357B-4AA6-A5FE-648A99EA84D1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54B1-17F0-4A30-97A2-31377B889DFC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09E4C-DAB4-4DC6-BFCA-6736B4293092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08FC-CB38-4F8D-B3B8-D6C8A775DD19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935E-4B54-4795-9DCB-3243BF4533DA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DB5C0-415B-418E-8F50-D84FF968F116}" type="datetime1">
              <a:rPr lang="en-US" altLang="zh-CN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s.iris.edu/gmap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A691F96-EDB0-46B2-9025-F22DA4ABF11C}"/>
              </a:ext>
            </a:extLst>
          </p:cNvPr>
          <p:cNvSpPr/>
          <p:nvPr/>
        </p:nvSpPr>
        <p:spPr>
          <a:xfrm>
            <a:off x="-48025" y="1546492"/>
            <a:ext cx="9144000" cy="14478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793" y="1851292"/>
            <a:ext cx="6991350" cy="838200"/>
          </a:xfrm>
        </p:spPr>
        <p:txBody>
          <a:bodyPr>
            <a:normAutofit/>
          </a:bodyPr>
          <a:lstStyle/>
          <a:p>
            <a:r>
              <a:rPr lang="zh-CN" altLang="en-US" sz="3600" b="1" spc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背景噪声衰减成像程序测试</a:t>
            </a:r>
            <a:endParaRPr lang="en-US" sz="3600" b="1" spc="1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78C677-7141-48E1-8D60-B2CF98BA41EC}"/>
              </a:ext>
            </a:extLst>
          </p:cNvPr>
          <p:cNvSpPr txBox="1"/>
          <p:nvPr/>
        </p:nvSpPr>
        <p:spPr>
          <a:xfrm>
            <a:off x="1466850" y="3562350"/>
            <a:ext cx="6210300" cy="46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郑淳元</a:t>
            </a:r>
            <a:endParaRPr lang="zh-CN" altLang="zh-CN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www.whu.edu.cn/__local/5/2F/C2/57EDDD9FB0DF712F3AB627163C2_1EF15655_13FCA.png">
            <a:extLst>
              <a:ext uri="{FF2B5EF4-FFF2-40B4-BE49-F238E27FC236}">
                <a16:creationId xmlns:a16="http://schemas.microsoft.com/office/drawing/2014/main" id="{4D16C1DA-EB72-464C-AAEA-8A8218CB9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864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程序介绍：流程图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9C72D515-F9F2-4AF9-970F-F9015B8AE738}"/>
              </a:ext>
            </a:extLst>
          </p:cNvPr>
          <p:cNvSpPr/>
          <p:nvPr/>
        </p:nvSpPr>
        <p:spPr>
          <a:xfrm>
            <a:off x="308428" y="742950"/>
            <a:ext cx="1905000" cy="579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下载连续数据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49F231AE-F477-4F43-AFD6-F2B4FE2C745A}"/>
              </a:ext>
            </a:extLst>
          </p:cNvPr>
          <p:cNvSpPr/>
          <p:nvPr/>
        </p:nvSpPr>
        <p:spPr>
          <a:xfrm>
            <a:off x="308428" y="1605623"/>
            <a:ext cx="1905000" cy="579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预处理</a:t>
            </a:r>
          </a:p>
        </p:txBody>
      </p:sp>
      <p:sp>
        <p:nvSpPr>
          <p:cNvPr id="5" name="箭头: 下 4">
            <a:extLst>
              <a:ext uri="{FF2B5EF4-FFF2-40B4-BE49-F238E27FC236}">
                <a16:creationId xmlns:a16="http://schemas.microsoft.com/office/drawing/2014/main" id="{011EBAB4-6EF9-4DEF-88E0-FBC5EB812F61}"/>
              </a:ext>
            </a:extLst>
          </p:cNvPr>
          <p:cNvSpPr/>
          <p:nvPr/>
        </p:nvSpPr>
        <p:spPr>
          <a:xfrm>
            <a:off x="1146628" y="1398838"/>
            <a:ext cx="228600" cy="152400"/>
          </a:xfrm>
          <a:prstGeom prst="down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627914FF-6A39-435D-8B9F-D50C9F98E08E}"/>
              </a:ext>
            </a:extLst>
          </p:cNvPr>
          <p:cNvSpPr/>
          <p:nvPr/>
        </p:nvSpPr>
        <p:spPr>
          <a:xfrm>
            <a:off x="308428" y="2446480"/>
            <a:ext cx="1905000" cy="579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噪声互相关</a:t>
            </a:r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51E0FC5B-E5C5-4969-B813-A0F325B99BFE}"/>
              </a:ext>
            </a:extLst>
          </p:cNvPr>
          <p:cNvSpPr/>
          <p:nvPr/>
        </p:nvSpPr>
        <p:spPr>
          <a:xfrm>
            <a:off x="1146628" y="2239695"/>
            <a:ext cx="228600" cy="152400"/>
          </a:xfrm>
          <a:prstGeom prst="down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F65BD41E-7953-4DA2-8B4A-862B007CDD6E}"/>
              </a:ext>
            </a:extLst>
          </p:cNvPr>
          <p:cNvSpPr/>
          <p:nvPr/>
        </p:nvSpPr>
        <p:spPr>
          <a:xfrm>
            <a:off x="304800" y="4101023"/>
            <a:ext cx="1905000" cy="579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提取振幅数据</a:t>
            </a:r>
          </a:p>
        </p:txBody>
      </p:sp>
      <p:sp>
        <p:nvSpPr>
          <p:cNvPr id="14" name="箭头: 下 13">
            <a:extLst>
              <a:ext uri="{FF2B5EF4-FFF2-40B4-BE49-F238E27FC236}">
                <a16:creationId xmlns:a16="http://schemas.microsoft.com/office/drawing/2014/main" id="{BECF91FB-9BF0-4918-A39B-78A283280339}"/>
              </a:ext>
            </a:extLst>
          </p:cNvPr>
          <p:cNvSpPr/>
          <p:nvPr/>
        </p:nvSpPr>
        <p:spPr>
          <a:xfrm>
            <a:off x="1132114" y="3074655"/>
            <a:ext cx="228600" cy="152400"/>
          </a:xfrm>
          <a:prstGeom prst="down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85EB09D2-4928-4A04-8987-A9297E1B887C}"/>
              </a:ext>
            </a:extLst>
          </p:cNvPr>
          <p:cNvSpPr/>
          <p:nvPr/>
        </p:nvSpPr>
        <p:spPr>
          <a:xfrm>
            <a:off x="2512785" y="3272506"/>
            <a:ext cx="2286000" cy="579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提取频散数据</a:t>
            </a:r>
          </a:p>
        </p:txBody>
      </p:sp>
      <p:sp>
        <p:nvSpPr>
          <p:cNvPr id="6" name="箭头: 右 5">
            <a:extLst>
              <a:ext uri="{FF2B5EF4-FFF2-40B4-BE49-F238E27FC236}">
                <a16:creationId xmlns:a16="http://schemas.microsoft.com/office/drawing/2014/main" id="{6A01AFED-9453-42F3-B8A5-40115D38DC26}"/>
              </a:ext>
            </a:extLst>
          </p:cNvPr>
          <p:cNvSpPr/>
          <p:nvPr/>
        </p:nvSpPr>
        <p:spPr>
          <a:xfrm>
            <a:off x="2289628" y="3489185"/>
            <a:ext cx="152400" cy="152400"/>
          </a:xfrm>
          <a:prstGeom prst="right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793A3316-79C3-4834-AB5F-A6F5ADB4ACF1}"/>
              </a:ext>
            </a:extLst>
          </p:cNvPr>
          <p:cNvSpPr/>
          <p:nvPr/>
        </p:nvSpPr>
        <p:spPr>
          <a:xfrm>
            <a:off x="293914" y="3275543"/>
            <a:ext cx="1905000" cy="579687"/>
          </a:xfrm>
          <a:prstGeom prst="round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经验格林函数</a:t>
            </a:r>
          </a:p>
        </p:txBody>
      </p:sp>
      <p:sp>
        <p:nvSpPr>
          <p:cNvPr id="19" name="箭头: 下 18">
            <a:extLst>
              <a:ext uri="{FF2B5EF4-FFF2-40B4-BE49-F238E27FC236}">
                <a16:creationId xmlns:a16="http://schemas.microsoft.com/office/drawing/2014/main" id="{4DFF0B6D-4A15-4793-9ABF-8998237B2A82}"/>
              </a:ext>
            </a:extLst>
          </p:cNvPr>
          <p:cNvSpPr/>
          <p:nvPr/>
        </p:nvSpPr>
        <p:spPr>
          <a:xfrm>
            <a:off x="1132114" y="3901926"/>
            <a:ext cx="228600" cy="152400"/>
          </a:xfrm>
          <a:prstGeom prst="down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F2C664F6-5B8A-4629-86F9-35C2E1B5A6E3}"/>
              </a:ext>
            </a:extLst>
          </p:cNvPr>
          <p:cNvSpPr/>
          <p:nvPr/>
        </p:nvSpPr>
        <p:spPr>
          <a:xfrm>
            <a:off x="2503714" y="4101023"/>
            <a:ext cx="2300514" cy="579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聚焦散焦估计与改正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699FADFE-3046-4E2B-9CF2-2C2DC4C0CFC0}"/>
              </a:ext>
            </a:extLst>
          </p:cNvPr>
          <p:cNvSpPr/>
          <p:nvPr/>
        </p:nvSpPr>
        <p:spPr>
          <a:xfrm>
            <a:off x="5098142" y="4104946"/>
            <a:ext cx="1611086" cy="579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面波衰减成像</a:t>
            </a:r>
          </a:p>
        </p:txBody>
      </p:sp>
      <p:sp>
        <p:nvSpPr>
          <p:cNvPr id="27" name="箭头: 右 26">
            <a:extLst>
              <a:ext uri="{FF2B5EF4-FFF2-40B4-BE49-F238E27FC236}">
                <a16:creationId xmlns:a16="http://schemas.microsoft.com/office/drawing/2014/main" id="{0DFCE1CF-A45A-448E-AD1F-65D2BC4C6669}"/>
              </a:ext>
            </a:extLst>
          </p:cNvPr>
          <p:cNvSpPr/>
          <p:nvPr/>
        </p:nvSpPr>
        <p:spPr>
          <a:xfrm>
            <a:off x="4874985" y="3486149"/>
            <a:ext cx="152400" cy="152400"/>
          </a:xfrm>
          <a:prstGeom prst="right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C131E43F-5DF6-4839-A47F-FC9ACCF98926}"/>
              </a:ext>
            </a:extLst>
          </p:cNvPr>
          <p:cNvSpPr/>
          <p:nvPr/>
        </p:nvSpPr>
        <p:spPr>
          <a:xfrm>
            <a:off x="5098142" y="3272506"/>
            <a:ext cx="1611086" cy="579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面波速度成像</a:t>
            </a:r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6476F3D4-9FBD-4AD2-9BBA-C37CED6A4A0E}"/>
              </a:ext>
            </a:extLst>
          </p:cNvPr>
          <p:cNvSpPr/>
          <p:nvPr/>
        </p:nvSpPr>
        <p:spPr>
          <a:xfrm rot="8298809">
            <a:off x="4577777" y="3944482"/>
            <a:ext cx="711736" cy="45719"/>
          </a:xfrm>
          <a:prstGeom prst="right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756BDC0-B127-4DE0-8C8C-BF5CF2475D8C}"/>
              </a:ext>
            </a:extLst>
          </p:cNvPr>
          <p:cNvSpPr/>
          <p:nvPr/>
        </p:nvSpPr>
        <p:spPr>
          <a:xfrm>
            <a:off x="232227" y="666750"/>
            <a:ext cx="2073729" cy="41910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254CBFA-A2E5-4966-B827-391B909E083F}"/>
              </a:ext>
            </a:extLst>
          </p:cNvPr>
          <p:cNvSpPr/>
          <p:nvPr/>
        </p:nvSpPr>
        <p:spPr>
          <a:xfrm>
            <a:off x="2297793" y="4008666"/>
            <a:ext cx="2656114" cy="853156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2626EC7-7238-4B00-96EB-B2C68F6D4FBF}"/>
              </a:ext>
            </a:extLst>
          </p:cNvPr>
          <p:cNvSpPr/>
          <p:nvPr/>
        </p:nvSpPr>
        <p:spPr>
          <a:xfrm>
            <a:off x="2235202" y="4026334"/>
            <a:ext cx="130626" cy="8105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箭头: 右 19">
            <a:extLst>
              <a:ext uri="{FF2B5EF4-FFF2-40B4-BE49-F238E27FC236}">
                <a16:creationId xmlns:a16="http://schemas.microsoft.com/office/drawing/2014/main" id="{A6FE8601-3454-41FB-B314-DE93DCFBD0BB}"/>
              </a:ext>
            </a:extLst>
          </p:cNvPr>
          <p:cNvSpPr/>
          <p:nvPr/>
        </p:nvSpPr>
        <p:spPr>
          <a:xfrm>
            <a:off x="2293257" y="4314666"/>
            <a:ext cx="152400" cy="152400"/>
          </a:xfrm>
          <a:prstGeom prst="right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48B409B-421C-44BD-BA76-F006FF0CD979}"/>
              </a:ext>
            </a:extLst>
          </p:cNvPr>
          <p:cNvSpPr txBox="1"/>
          <p:nvPr/>
        </p:nvSpPr>
        <p:spPr>
          <a:xfrm>
            <a:off x="670379" y="4825184"/>
            <a:ext cx="3031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4672C4"/>
                </a:solidFill>
              </a:rPr>
              <a:t>Based on python (Jupyter notebook)</a:t>
            </a:r>
            <a:endParaRPr lang="zh-CN" altLang="en-US" sz="1400" b="1">
              <a:solidFill>
                <a:srgbClr val="4672C4"/>
              </a:solidFill>
            </a:endParaRPr>
          </a:p>
        </p:txBody>
      </p:sp>
      <p:sp>
        <p:nvSpPr>
          <p:cNvPr id="33" name="箭头: 右 32">
            <a:extLst>
              <a:ext uri="{FF2B5EF4-FFF2-40B4-BE49-F238E27FC236}">
                <a16:creationId xmlns:a16="http://schemas.microsoft.com/office/drawing/2014/main" id="{2C19EC14-7FFA-469A-8C96-CA3450730D04}"/>
              </a:ext>
            </a:extLst>
          </p:cNvPr>
          <p:cNvSpPr/>
          <p:nvPr/>
        </p:nvSpPr>
        <p:spPr>
          <a:xfrm>
            <a:off x="6778171" y="4314666"/>
            <a:ext cx="152400" cy="152400"/>
          </a:xfrm>
          <a:prstGeom prst="right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8C00A25F-484B-41A2-B11D-F7E531938F33}"/>
              </a:ext>
            </a:extLst>
          </p:cNvPr>
          <p:cNvSpPr/>
          <p:nvPr/>
        </p:nvSpPr>
        <p:spPr>
          <a:xfrm>
            <a:off x="6999514" y="4101022"/>
            <a:ext cx="1836058" cy="579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S</a:t>
            </a:r>
            <a:r>
              <a:rPr lang="zh-CN" altLang="en-US"/>
              <a:t>波衰减成像</a:t>
            </a:r>
            <a:r>
              <a:rPr lang="en-US" altLang="zh-CN"/>
              <a:t>(1D)</a:t>
            </a:r>
            <a:endParaRPr lang="zh-CN" altLang="en-US"/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E6067E97-401F-4122-8A27-058101B290F8}"/>
              </a:ext>
            </a:extLst>
          </p:cNvPr>
          <p:cNvSpPr/>
          <p:nvPr/>
        </p:nvSpPr>
        <p:spPr>
          <a:xfrm>
            <a:off x="6999514" y="3272505"/>
            <a:ext cx="1836058" cy="579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敏感核计算</a:t>
            </a:r>
          </a:p>
        </p:txBody>
      </p:sp>
      <p:sp>
        <p:nvSpPr>
          <p:cNvPr id="36" name="箭头: 右 35">
            <a:extLst>
              <a:ext uri="{FF2B5EF4-FFF2-40B4-BE49-F238E27FC236}">
                <a16:creationId xmlns:a16="http://schemas.microsoft.com/office/drawing/2014/main" id="{6CAB90FA-51EB-47A4-9330-7CC46239249F}"/>
              </a:ext>
            </a:extLst>
          </p:cNvPr>
          <p:cNvSpPr/>
          <p:nvPr/>
        </p:nvSpPr>
        <p:spPr>
          <a:xfrm>
            <a:off x="6778171" y="3492499"/>
            <a:ext cx="152400" cy="152400"/>
          </a:xfrm>
          <a:prstGeom prst="right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00C82188-F205-4062-B25D-7979E51D996B}"/>
              </a:ext>
            </a:extLst>
          </p:cNvPr>
          <p:cNvSpPr/>
          <p:nvPr/>
        </p:nvSpPr>
        <p:spPr>
          <a:xfrm>
            <a:off x="5030107" y="4008666"/>
            <a:ext cx="3881665" cy="849084"/>
          </a:xfrm>
          <a:prstGeom prst="rect">
            <a:avLst/>
          </a:prstGeom>
          <a:noFill/>
          <a:ln>
            <a:solidFill>
              <a:srgbClr val="FF7F0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29432E9-6D6B-4865-9377-63D2F1571EC7}"/>
              </a:ext>
            </a:extLst>
          </p:cNvPr>
          <p:cNvSpPr txBox="1"/>
          <p:nvPr/>
        </p:nvSpPr>
        <p:spPr>
          <a:xfrm>
            <a:off x="6206217" y="4835723"/>
            <a:ext cx="1448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FF7F0E"/>
                </a:solidFill>
              </a:rPr>
              <a:t>Based on matlab</a:t>
            </a:r>
            <a:endParaRPr lang="zh-CN" altLang="en-US" sz="1400" b="1">
              <a:solidFill>
                <a:srgbClr val="FF7F0E"/>
              </a:solidFill>
            </a:endParaRPr>
          </a:p>
        </p:txBody>
      </p:sp>
      <p:sp>
        <p:nvSpPr>
          <p:cNvPr id="38" name="箭头: 右 37">
            <a:extLst>
              <a:ext uri="{FF2B5EF4-FFF2-40B4-BE49-F238E27FC236}">
                <a16:creationId xmlns:a16="http://schemas.microsoft.com/office/drawing/2014/main" id="{AEFD4110-8FBE-49B4-8998-88C9FAC3A7AD}"/>
              </a:ext>
            </a:extLst>
          </p:cNvPr>
          <p:cNvSpPr/>
          <p:nvPr/>
        </p:nvSpPr>
        <p:spPr>
          <a:xfrm rot="5400000">
            <a:off x="7852664" y="3891141"/>
            <a:ext cx="152400" cy="152400"/>
          </a:xfrm>
          <a:prstGeom prst="right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箭头: 右 25">
            <a:extLst>
              <a:ext uri="{FF2B5EF4-FFF2-40B4-BE49-F238E27FC236}">
                <a16:creationId xmlns:a16="http://schemas.microsoft.com/office/drawing/2014/main" id="{EBBA8DEC-8B0D-4F14-A85E-D92BD76AEA83}"/>
              </a:ext>
            </a:extLst>
          </p:cNvPr>
          <p:cNvSpPr/>
          <p:nvPr/>
        </p:nvSpPr>
        <p:spPr>
          <a:xfrm>
            <a:off x="4880428" y="4314666"/>
            <a:ext cx="152400" cy="152400"/>
          </a:xfrm>
          <a:prstGeom prst="rightArrow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36AC2A1-6946-434F-9ED6-41C0AA10044A}"/>
              </a:ext>
            </a:extLst>
          </p:cNvPr>
          <p:cNvSpPr txBox="1"/>
          <p:nvPr/>
        </p:nvSpPr>
        <p:spPr>
          <a:xfrm>
            <a:off x="5388882" y="1569869"/>
            <a:ext cx="3446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依赖的一些包</a:t>
            </a:r>
            <a:r>
              <a:rPr lang="en-US" altLang="zh-CN"/>
              <a:t>: </a:t>
            </a:r>
          </a:p>
          <a:p>
            <a:r>
              <a:rPr lang="en-US" altLang="zh-CN"/>
              <a:t>numpy</a:t>
            </a:r>
            <a:r>
              <a:rPr lang="zh-CN" altLang="en-US"/>
              <a:t>、</a:t>
            </a:r>
            <a:r>
              <a:rPr lang="en-US" altLang="zh-CN"/>
              <a:t>scipy</a:t>
            </a:r>
            <a:r>
              <a:rPr lang="zh-CN" altLang="en-US"/>
              <a:t>、</a:t>
            </a:r>
            <a:r>
              <a:rPr lang="en-US" altLang="zh-CN"/>
              <a:t>matplotlib</a:t>
            </a:r>
            <a:r>
              <a:rPr lang="zh-CN" altLang="en-US"/>
              <a:t>、</a:t>
            </a:r>
            <a:r>
              <a:rPr lang="en-US" altLang="zh-CN">
                <a:solidFill>
                  <a:srgbClr val="C00000"/>
                </a:solidFill>
              </a:rPr>
              <a:t>obspy</a:t>
            </a:r>
            <a:r>
              <a:rPr lang="zh-CN" altLang="en-US">
                <a:solidFill>
                  <a:srgbClr val="C00000"/>
                </a:solidFill>
              </a:rPr>
              <a:t>、</a:t>
            </a:r>
            <a:r>
              <a:rPr lang="en-US" altLang="zh-CN">
                <a:solidFill>
                  <a:srgbClr val="C00000"/>
                </a:solidFill>
              </a:rPr>
              <a:t>ccfj</a:t>
            </a:r>
            <a:r>
              <a:rPr lang="zh-CN" altLang="en-US">
                <a:solidFill>
                  <a:srgbClr val="C00000"/>
                </a:solidFill>
              </a:rPr>
              <a:t>、</a:t>
            </a:r>
            <a:r>
              <a:rPr lang="en-US" altLang="zh-CN">
                <a:solidFill>
                  <a:srgbClr val="C00000"/>
                </a:solidFill>
              </a:rPr>
              <a:t>disba</a:t>
            </a: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3A2B6CA-78DB-4A21-B4A6-72E002CDA6DE}"/>
              </a:ext>
            </a:extLst>
          </p:cNvPr>
          <p:cNvSpPr txBox="1"/>
          <p:nvPr/>
        </p:nvSpPr>
        <p:spPr>
          <a:xfrm>
            <a:off x="2485007" y="1678297"/>
            <a:ext cx="2675130" cy="646331"/>
          </a:xfrm>
          <a:prstGeom prst="rect">
            <a:avLst/>
          </a:prstGeom>
          <a:noFill/>
          <a:ln w="19050">
            <a:solidFill>
              <a:srgbClr val="11574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基于</a:t>
            </a:r>
            <a:r>
              <a:rPr lang="en-US" altLang="zh-CN"/>
              <a:t>ccfj</a:t>
            </a:r>
          </a:p>
          <a:p>
            <a:pPr algn="ctr"/>
            <a:r>
              <a:rPr lang="en-US" altLang="zh-CN"/>
              <a:t> (</a:t>
            </a:r>
            <a:r>
              <a:rPr lang="zh-CN" altLang="en-US"/>
              <a:t>有利于快速计算互相关</a:t>
            </a:r>
            <a:r>
              <a:rPr lang="en-US" altLang="zh-CN"/>
              <a:t>)</a:t>
            </a:r>
            <a:endParaRPr lang="zh-CN" altLang="en-US"/>
          </a:p>
        </p:txBody>
      </p:sp>
      <p:sp>
        <p:nvSpPr>
          <p:cNvPr id="45" name="箭头: 下 44">
            <a:extLst>
              <a:ext uri="{FF2B5EF4-FFF2-40B4-BE49-F238E27FC236}">
                <a16:creationId xmlns:a16="http://schemas.microsoft.com/office/drawing/2014/main" id="{B39D8701-4BA2-412F-8EAC-2CFEEACD10B3}"/>
              </a:ext>
            </a:extLst>
          </p:cNvPr>
          <p:cNvSpPr/>
          <p:nvPr/>
        </p:nvSpPr>
        <p:spPr>
          <a:xfrm>
            <a:off x="3549649" y="3024553"/>
            <a:ext cx="152400" cy="197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7250D94-2F4A-46B9-A2B0-EED11A9AA400}"/>
              </a:ext>
            </a:extLst>
          </p:cNvPr>
          <p:cNvSpPr txBox="1"/>
          <p:nvPr/>
        </p:nvSpPr>
        <p:spPr>
          <a:xfrm>
            <a:off x="2398882" y="2662140"/>
            <a:ext cx="2563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/>
              <a:t>推荐用姚华建老师程序提</a:t>
            </a:r>
          </a:p>
        </p:txBody>
      </p:sp>
      <p:sp>
        <p:nvSpPr>
          <p:cNvPr id="47" name="箭头: 下 46">
            <a:extLst>
              <a:ext uri="{FF2B5EF4-FFF2-40B4-BE49-F238E27FC236}">
                <a16:creationId xmlns:a16="http://schemas.microsoft.com/office/drawing/2014/main" id="{43D129C0-C632-413A-BEE3-D4469FF3A4F8}"/>
              </a:ext>
            </a:extLst>
          </p:cNvPr>
          <p:cNvSpPr/>
          <p:nvPr/>
        </p:nvSpPr>
        <p:spPr>
          <a:xfrm>
            <a:off x="5789076" y="3017108"/>
            <a:ext cx="152400" cy="197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E1D7E724-DD7A-41AC-B8E3-0BEF4261D96D}"/>
              </a:ext>
            </a:extLst>
          </p:cNvPr>
          <p:cNvSpPr txBox="1"/>
          <p:nvPr/>
        </p:nvSpPr>
        <p:spPr>
          <a:xfrm>
            <a:off x="5054798" y="2677528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/>
              <a:t>很多程序都可以算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9FE870FF-7656-4CAC-A851-254EC70B8A97}"/>
              </a:ext>
            </a:extLst>
          </p:cNvPr>
          <p:cNvSpPr txBox="1"/>
          <p:nvPr/>
        </p:nvSpPr>
        <p:spPr>
          <a:xfrm>
            <a:off x="7450335" y="2677527"/>
            <a:ext cx="931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/>
              <a:t>基于</a:t>
            </a:r>
            <a:r>
              <a:rPr lang="en-US" altLang="zh-CN" sz="1400"/>
              <a:t>disba</a:t>
            </a:r>
            <a:endParaRPr lang="zh-CN" altLang="en-US" sz="1400"/>
          </a:p>
        </p:txBody>
      </p:sp>
      <p:sp>
        <p:nvSpPr>
          <p:cNvPr id="50" name="箭头: 下 49">
            <a:extLst>
              <a:ext uri="{FF2B5EF4-FFF2-40B4-BE49-F238E27FC236}">
                <a16:creationId xmlns:a16="http://schemas.microsoft.com/office/drawing/2014/main" id="{C04F46B5-6662-4165-9DBD-003F9EECE32C}"/>
              </a:ext>
            </a:extLst>
          </p:cNvPr>
          <p:cNvSpPr/>
          <p:nvPr/>
        </p:nvSpPr>
        <p:spPr>
          <a:xfrm>
            <a:off x="7848600" y="3017106"/>
            <a:ext cx="152400" cy="197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1BDC0DA-73FD-493E-B40E-CC8CA501DED9}"/>
              </a:ext>
            </a:extLst>
          </p:cNvPr>
          <p:cNvSpPr txBox="1"/>
          <p:nvPr/>
        </p:nvSpPr>
        <p:spPr>
          <a:xfrm>
            <a:off x="2878983" y="847115"/>
            <a:ext cx="4206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</a:rPr>
              <a:t>从</a:t>
            </a:r>
            <a:r>
              <a:rPr lang="en-US" altLang="zh-CN">
                <a:solidFill>
                  <a:srgbClr val="C00000"/>
                </a:solidFill>
              </a:rPr>
              <a:t>IRIS</a:t>
            </a:r>
            <a:r>
              <a:rPr lang="zh-CN" altLang="en-US">
                <a:solidFill>
                  <a:srgbClr val="C00000"/>
                </a:solidFill>
              </a:rPr>
              <a:t>下载数据</a:t>
            </a:r>
            <a:r>
              <a:rPr lang="en-US" altLang="zh-CN">
                <a:solidFill>
                  <a:srgbClr val="C00000"/>
                </a:solidFill>
              </a:rPr>
              <a:t>: </a:t>
            </a:r>
            <a:r>
              <a:rPr lang="en-US" altLang="zh-CN">
                <a:hlinkClick r:id="rId3"/>
              </a:rPr>
              <a:t>https://ds.iris.edu/gmap/</a:t>
            </a:r>
            <a:r>
              <a:rPr lang="en-US" altLang="zh-CN"/>
              <a:t> </a:t>
            </a: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52" name="箭头: 下 51">
            <a:extLst>
              <a:ext uri="{FF2B5EF4-FFF2-40B4-BE49-F238E27FC236}">
                <a16:creationId xmlns:a16="http://schemas.microsoft.com/office/drawing/2014/main" id="{5E260651-795E-412A-98B8-64314944B1EB}"/>
              </a:ext>
            </a:extLst>
          </p:cNvPr>
          <p:cNvSpPr/>
          <p:nvPr/>
        </p:nvSpPr>
        <p:spPr>
          <a:xfrm rot="5400000">
            <a:off x="2443325" y="715129"/>
            <a:ext cx="204855" cy="5909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箭头: 下 42">
            <a:extLst>
              <a:ext uri="{FF2B5EF4-FFF2-40B4-BE49-F238E27FC236}">
                <a16:creationId xmlns:a16="http://schemas.microsoft.com/office/drawing/2014/main" id="{268A2EFE-1EA8-4EB7-965D-2314795E3475}"/>
              </a:ext>
            </a:extLst>
          </p:cNvPr>
          <p:cNvSpPr/>
          <p:nvPr/>
        </p:nvSpPr>
        <p:spPr>
          <a:xfrm rot="2997332">
            <a:off x="2247981" y="2095497"/>
            <a:ext cx="204855" cy="5142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535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数据下载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602AEA4-C341-4CF8-A27C-3DC2ABE404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196"/>
          <a:stretch/>
        </p:blipFill>
        <p:spPr>
          <a:xfrm>
            <a:off x="175638" y="971550"/>
            <a:ext cx="8781640" cy="936693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7BAB1E5-B439-4E4C-8FF1-BDB6C818B554}"/>
              </a:ext>
            </a:extLst>
          </p:cNvPr>
          <p:cNvSpPr/>
          <p:nvPr/>
        </p:nvSpPr>
        <p:spPr>
          <a:xfrm>
            <a:off x="160398" y="1891290"/>
            <a:ext cx="86224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关键：</a:t>
            </a:r>
            <a:r>
              <a:rPr lang="zh-CN" altLang="en-US"/>
              <a:t>obspy.clients.fdsn.mass_downloader</a:t>
            </a:r>
            <a:endParaRPr lang="en-US" altLang="zh-CN"/>
          </a:p>
          <a:p>
            <a:r>
              <a:rPr lang="zh-CN" altLang="en-US">
                <a:solidFill>
                  <a:srgbClr val="FF0000"/>
                </a:solidFill>
              </a:rPr>
              <a:t>输入：</a:t>
            </a:r>
            <a:r>
              <a:rPr lang="zh-CN" altLang="en-US"/>
              <a:t>fsta = 'input/gmap-stations.txt'</a:t>
            </a:r>
            <a:endParaRPr lang="en-US" altLang="zh-CN"/>
          </a:p>
          <a:p>
            <a:r>
              <a:rPr lang="zh-CN" altLang="en-US">
                <a:solidFill>
                  <a:srgbClr val="FF0000"/>
                </a:solidFill>
              </a:rPr>
              <a:t>输出：</a:t>
            </a:r>
            <a:r>
              <a:rPr lang="en-US" altLang="zh-CN"/>
              <a:t>miniseed </a:t>
            </a:r>
            <a:r>
              <a:rPr lang="zh-CN" altLang="en-US"/>
              <a:t>格式的原始数据，逐日存放在不同文件夹；仪器响应数据</a:t>
            </a:r>
            <a:r>
              <a:rPr lang="en-US" altLang="zh-CN"/>
              <a:t>stationsxml</a:t>
            </a:r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D7916AE-2435-473B-8615-42CE07E2D4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2500"/>
          <a:stretch/>
        </p:blipFill>
        <p:spPr>
          <a:xfrm>
            <a:off x="-6927" y="3333750"/>
            <a:ext cx="1600200" cy="101689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3BD9140-BF86-4554-A76B-D83B56D583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5416" b="60921"/>
          <a:stretch/>
        </p:blipFill>
        <p:spPr>
          <a:xfrm>
            <a:off x="1752600" y="3082891"/>
            <a:ext cx="1066800" cy="75930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F34521E-3654-4D8E-BEEB-718AA3CEB7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8727" y="2880807"/>
            <a:ext cx="5334000" cy="90588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CD5AA09-71EE-446C-94E8-52C252CABD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400" y="3875301"/>
            <a:ext cx="4800600" cy="1118634"/>
          </a:xfrm>
          <a:prstGeom prst="rect">
            <a:avLst/>
          </a:prstGeom>
        </p:spPr>
      </p:pic>
      <p:cxnSp>
        <p:nvCxnSpPr>
          <p:cNvPr id="16" name="连接符: 曲线 15">
            <a:extLst>
              <a:ext uri="{FF2B5EF4-FFF2-40B4-BE49-F238E27FC236}">
                <a16:creationId xmlns:a16="http://schemas.microsoft.com/office/drawing/2014/main" id="{AEAD5109-3578-45CB-B9B8-22A3E99C950C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1593273" y="3462545"/>
            <a:ext cx="159327" cy="13857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连接符: 曲线 25">
            <a:extLst>
              <a:ext uri="{FF2B5EF4-FFF2-40B4-BE49-F238E27FC236}">
                <a16:creationId xmlns:a16="http://schemas.microsoft.com/office/drawing/2014/main" id="{CF964E2D-5A96-48A4-8497-E24DC315DD07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2819400" y="3333750"/>
            <a:ext cx="159327" cy="128795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连接符: 曲线 34">
            <a:extLst>
              <a:ext uri="{FF2B5EF4-FFF2-40B4-BE49-F238E27FC236}">
                <a16:creationId xmlns:a16="http://schemas.microsoft.com/office/drawing/2014/main" id="{F624C869-54C7-4572-9EEB-201385835AB0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1593273" y="4171950"/>
            <a:ext cx="1226127" cy="26266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112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数据下载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225EAFA-5C30-4B93-B818-C0F721FC5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031516"/>
            <a:ext cx="3618932" cy="32766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600FB3E-7876-4C6E-840E-AC5DE536B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1062433"/>
            <a:ext cx="1145029" cy="31869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C487BE9-5620-4847-9490-36553470E4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347" y="819150"/>
            <a:ext cx="1998083" cy="19050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EF84132-F30F-47AC-A5D6-245A6031A5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9778" r="50868"/>
          <a:stretch/>
        </p:blipFill>
        <p:spPr>
          <a:xfrm>
            <a:off x="5638800" y="2724150"/>
            <a:ext cx="2263179" cy="213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976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数据下载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21EE931-653C-4678-B48C-B266AFC20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95" y="1493282"/>
            <a:ext cx="2819400" cy="297435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9FD7FD4-83FF-456C-BA34-C21B70CE5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5380" y="1493282"/>
            <a:ext cx="3013239" cy="297435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62B6B9C-2362-4B26-A5AD-7A88041641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1428750"/>
            <a:ext cx="1447838" cy="291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53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C2CCCED-253E-4D67-9A65-AEABE3AB8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816" y="3281339"/>
            <a:ext cx="3523422" cy="1815993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预处理</a:t>
            </a:r>
            <a:endParaRPr lang="en-US" altLang="zh-CN">
              <a:solidFill>
                <a:srgbClr val="115740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7BAB1E5-B439-4E4C-8FF1-BDB6C818B554}"/>
              </a:ext>
            </a:extLst>
          </p:cNvPr>
          <p:cNvSpPr/>
          <p:nvPr/>
        </p:nvSpPr>
        <p:spPr>
          <a:xfrm>
            <a:off x="100887" y="2875929"/>
            <a:ext cx="55611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输入：</a:t>
            </a:r>
            <a:r>
              <a:rPr lang="en-US" altLang="zh-CN"/>
              <a:t>mseed </a:t>
            </a:r>
            <a:r>
              <a:rPr lang="zh-CN" altLang="en-US"/>
              <a:t>数据、降采样、滤波、去地震参数</a:t>
            </a:r>
            <a:endParaRPr lang="en-US" altLang="zh-CN"/>
          </a:p>
          <a:p>
            <a:r>
              <a:rPr lang="zh-CN" altLang="en-US">
                <a:solidFill>
                  <a:srgbClr val="FF0000"/>
                </a:solidFill>
              </a:rPr>
              <a:t>输出：</a:t>
            </a:r>
            <a:r>
              <a:rPr lang="zh-CN" altLang="en-US"/>
              <a:t>预处理后</a:t>
            </a:r>
            <a:r>
              <a:rPr lang="en-US" altLang="zh-CN"/>
              <a:t>sac</a:t>
            </a:r>
            <a:r>
              <a:rPr lang="zh-CN" altLang="en-US"/>
              <a:t>数据、选取的台站和天数列表文件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7855BBC-AB49-4139-8405-D92E504AFD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232"/>
          <a:stretch/>
        </p:blipFill>
        <p:spPr>
          <a:xfrm>
            <a:off x="0" y="927754"/>
            <a:ext cx="9144000" cy="92333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BE8AF07-CFF4-4BB0-831B-980CAACC90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1" y="1814195"/>
            <a:ext cx="9067800" cy="1048689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7E134710-C85C-456F-A5D9-F570F2EE5E6F}"/>
              </a:ext>
            </a:extLst>
          </p:cNvPr>
          <p:cNvSpPr/>
          <p:nvPr/>
        </p:nvSpPr>
        <p:spPr>
          <a:xfrm>
            <a:off x="6934200" y="1276350"/>
            <a:ext cx="1371600" cy="20064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6F242382-9364-4015-A1C9-222487E47442}"/>
              </a:ext>
            </a:extLst>
          </p:cNvPr>
          <p:cNvSpPr/>
          <p:nvPr/>
        </p:nvSpPr>
        <p:spPr>
          <a:xfrm>
            <a:off x="5105400" y="1276317"/>
            <a:ext cx="1752600" cy="20064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F441AEC3-CD11-4227-B3F8-72DCBC6BE73A}"/>
              </a:ext>
            </a:extLst>
          </p:cNvPr>
          <p:cNvSpPr/>
          <p:nvPr/>
        </p:nvSpPr>
        <p:spPr>
          <a:xfrm flipH="1">
            <a:off x="8381999" y="1273978"/>
            <a:ext cx="750111" cy="20064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1B098828-4FB8-4B08-8042-6FDCAC82940C}"/>
              </a:ext>
            </a:extLst>
          </p:cNvPr>
          <p:cNvSpPr/>
          <p:nvPr/>
        </p:nvSpPr>
        <p:spPr>
          <a:xfrm flipH="1">
            <a:off x="101296" y="1442385"/>
            <a:ext cx="1041703" cy="20064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61EB9C32-C27F-4565-B6D4-0BF57D1A0899}"/>
              </a:ext>
            </a:extLst>
          </p:cNvPr>
          <p:cNvSpPr/>
          <p:nvPr/>
        </p:nvSpPr>
        <p:spPr>
          <a:xfrm flipH="1">
            <a:off x="1447799" y="1450787"/>
            <a:ext cx="2133600" cy="20064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13CB3D82-DA6F-4508-A49F-FE3CB8EAD17C}"/>
              </a:ext>
            </a:extLst>
          </p:cNvPr>
          <p:cNvSpPr/>
          <p:nvPr/>
        </p:nvSpPr>
        <p:spPr>
          <a:xfrm flipH="1">
            <a:off x="914398" y="2285030"/>
            <a:ext cx="4419601" cy="20064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F6D7062-DCE2-4773-BDBA-C2564BFC3F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239" y="3724618"/>
            <a:ext cx="5055616" cy="929433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B2E1963C-0FB4-43D8-A3A9-45DADC722CC2}"/>
              </a:ext>
            </a:extLst>
          </p:cNvPr>
          <p:cNvSpPr txBox="1"/>
          <p:nvPr/>
        </p:nvSpPr>
        <p:spPr>
          <a:xfrm>
            <a:off x="303783" y="4734908"/>
            <a:ext cx="4964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/>
              <a:t>未去地震时间序列、去地震时间序列、标记时间序列</a:t>
            </a:r>
          </a:p>
        </p:txBody>
      </p:sp>
    </p:spTree>
    <p:extLst>
      <p:ext uri="{BB962C8B-B14F-4D97-AF65-F5344CB8AC3E}">
        <p14:creationId xmlns:p14="http://schemas.microsoft.com/office/powerpoint/2010/main" val="3166833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590516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预处理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9EFCAE7-ACF7-4B20-8CB0-C2C4CC24B8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689"/>
          <a:stretch/>
        </p:blipFill>
        <p:spPr>
          <a:xfrm>
            <a:off x="76200" y="989436"/>
            <a:ext cx="3505200" cy="60961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A046993-AEDD-49B1-9DC5-0B711871B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733991"/>
            <a:ext cx="3897188" cy="61505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21C7FAB-3FEE-4A5C-BCF2-74A98F206C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604" y="1123950"/>
            <a:ext cx="3657696" cy="82189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2AD1521-D00A-4A51-9736-03805F6D3D38}"/>
              </a:ext>
            </a:extLst>
          </p:cNvPr>
          <p:cNvSpPr txBox="1"/>
          <p:nvPr/>
        </p:nvSpPr>
        <p:spPr>
          <a:xfrm>
            <a:off x="1371600" y="2742494"/>
            <a:ext cx="2514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降采样</a:t>
            </a:r>
            <a:endParaRPr lang="en-US" altLang="zh-CN" dirty="0"/>
          </a:p>
          <a:p>
            <a:r>
              <a:rPr lang="zh-CN" altLang="en-US" dirty="0"/>
              <a:t>取均值、趋势</a:t>
            </a:r>
            <a:endParaRPr lang="en-US" altLang="zh-CN" dirty="0"/>
          </a:p>
          <a:p>
            <a:r>
              <a:rPr lang="zh-CN" altLang="en-US" dirty="0"/>
              <a:t>去仪器响应</a:t>
            </a:r>
            <a:endParaRPr lang="en-US" altLang="zh-CN" dirty="0"/>
          </a:p>
          <a:p>
            <a:r>
              <a:rPr lang="zh-CN" altLang="en-US" dirty="0"/>
              <a:t>预滤波</a:t>
            </a:r>
            <a:endParaRPr lang="en-US" altLang="zh-CN" dirty="0"/>
          </a:p>
          <a:p>
            <a:r>
              <a:rPr lang="zh-CN" altLang="en-US" dirty="0"/>
              <a:t>去地震</a:t>
            </a:r>
            <a:endParaRPr lang="en-US" altLang="zh-CN" dirty="0"/>
          </a:p>
          <a:p>
            <a:r>
              <a:rPr lang="zh-CN" altLang="en-US" dirty="0"/>
              <a:t>筛选</a:t>
            </a:r>
            <a:r>
              <a:rPr lang="en-US" altLang="zh-CN" dirty="0"/>
              <a:t>sac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9022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590516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预处理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FD03C4-605E-4783-8509-191CED72B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995" y="684994"/>
            <a:ext cx="4191000" cy="130968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04886A8-7189-47BD-B6BC-DD2D41BFA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942" y="2170162"/>
            <a:ext cx="4004198" cy="125131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E0B6054-AF73-4D53-A661-9CE021C64C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397" y="3621447"/>
            <a:ext cx="4004195" cy="125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43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C26B7523-377E-4954-B06A-D29DF487B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888" y="2346315"/>
            <a:ext cx="2948912" cy="261493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E6C5DC4-A678-4635-9607-A25407D87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2266950"/>
            <a:ext cx="3004641" cy="2670165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噪声互相关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FFAA517-B071-40CE-B374-07FD78CEBD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901"/>
          <a:stretch/>
        </p:blipFill>
        <p:spPr>
          <a:xfrm>
            <a:off x="0" y="971550"/>
            <a:ext cx="9144000" cy="12456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ECD57AE-9436-442F-9118-62ED108A92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047" y="3436151"/>
            <a:ext cx="2362200" cy="1471597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B21E5C42-C4AB-460F-BE3C-394C120D6536}"/>
              </a:ext>
            </a:extLst>
          </p:cNvPr>
          <p:cNvSpPr/>
          <p:nvPr/>
        </p:nvSpPr>
        <p:spPr>
          <a:xfrm>
            <a:off x="99774" y="2346315"/>
            <a:ext cx="29482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输入：</a:t>
            </a:r>
            <a:r>
              <a:rPr lang="en-US" altLang="zh-CN"/>
              <a:t>sac </a:t>
            </a:r>
            <a:r>
              <a:rPr lang="zh-CN" altLang="en-US"/>
              <a:t>数据、台站文件、台站天数列表</a:t>
            </a:r>
            <a:endParaRPr lang="en-US" altLang="zh-CN"/>
          </a:p>
          <a:p>
            <a:r>
              <a:rPr lang="zh-CN" altLang="en-US">
                <a:solidFill>
                  <a:srgbClr val="FF0000"/>
                </a:solidFill>
              </a:rPr>
              <a:t>输出：</a:t>
            </a:r>
            <a:r>
              <a:rPr lang="zh-CN" altLang="en-US"/>
              <a:t>互相关函数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5B37022-CD7D-4A19-BBC8-989007FFE0C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2500"/>
          <a:stretch/>
        </p:blipFill>
        <p:spPr>
          <a:xfrm>
            <a:off x="4300041" y="669881"/>
            <a:ext cx="4724400" cy="62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394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噪声互相关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2F06E9A-85DA-4FEA-A91F-5FB4385667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823"/>
          <a:stretch/>
        </p:blipFill>
        <p:spPr>
          <a:xfrm>
            <a:off x="990600" y="1581150"/>
            <a:ext cx="3154137" cy="30453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58F14E2-892F-48BB-9AC9-ECF852A0D4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526"/>
          <a:stretch/>
        </p:blipFill>
        <p:spPr>
          <a:xfrm>
            <a:off x="4724400" y="1352550"/>
            <a:ext cx="3281788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08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dirty="0">
                <a:solidFill>
                  <a:srgbClr val="115740"/>
                </a:solidFill>
              </a:rPr>
              <a:t>提频散</a:t>
            </a:r>
            <a:endParaRPr lang="en-US" altLang="zh-CN" dirty="0">
              <a:solidFill>
                <a:srgbClr val="11574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606EC41-73EA-49A4-8C8A-A87621536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687092"/>
            <a:ext cx="4705043" cy="326921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F7C0E43-17D6-409D-BF7D-75FBF5263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690641"/>
            <a:ext cx="4191000" cy="89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391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 dirty="0">
                <a:solidFill>
                  <a:srgbClr val="115740"/>
                </a:solidFill>
              </a:rPr>
              <a:t>提频散</a:t>
            </a:r>
            <a:endParaRPr lang="en-US" altLang="zh-CN" dirty="0">
              <a:solidFill>
                <a:srgbClr val="11574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BD8F41C-5C47-40F7-85C8-0C53F2A67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226817"/>
            <a:ext cx="3896336" cy="25641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39A697-D93D-48B4-AAD7-0F020982D7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341146"/>
            <a:ext cx="3733800" cy="246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700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提取振幅数据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9A46BAE-A02F-411C-A640-6E85C04713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561"/>
          <a:stretch/>
        </p:blipFill>
        <p:spPr>
          <a:xfrm>
            <a:off x="0" y="937682"/>
            <a:ext cx="9144000" cy="76782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B9DCFC0-5260-4585-BED4-7385B04D7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1472957"/>
            <a:ext cx="4558702" cy="280629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770A342-93AA-4283-B1DB-CCA0BCAC8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345061"/>
            <a:ext cx="3543299" cy="1934186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324445A6-C0F4-4A26-B730-84DC57C8945E}"/>
              </a:ext>
            </a:extLst>
          </p:cNvPr>
          <p:cNvSpPr/>
          <p:nvPr/>
        </p:nvSpPr>
        <p:spPr>
          <a:xfrm>
            <a:off x="76200" y="1705506"/>
            <a:ext cx="29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输入：</a:t>
            </a:r>
            <a:r>
              <a:rPr lang="zh-CN" altLang="en-US"/>
              <a:t>互相关函数数据</a:t>
            </a:r>
            <a:endParaRPr lang="en-US" altLang="zh-CN"/>
          </a:p>
          <a:p>
            <a:r>
              <a:rPr lang="zh-CN" altLang="en-US">
                <a:solidFill>
                  <a:srgbClr val="FF0000"/>
                </a:solidFill>
              </a:rPr>
              <a:t>输出：</a:t>
            </a:r>
            <a:r>
              <a:rPr lang="zh-CN" altLang="en-US"/>
              <a:t>面波振幅数据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48BFE38-9A76-4311-BA72-9C249DC6AC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747" y="4316926"/>
            <a:ext cx="7258304" cy="75062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612A7FF-9FAB-46A8-8864-7C42AF3A45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0" y="75946"/>
            <a:ext cx="4876800" cy="81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87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提取振幅数据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3601D88-073B-4749-A0BF-5A4F85AB1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2231200"/>
            <a:ext cx="4618914" cy="28194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CE32E98-7D80-4933-94C1-4AA521A01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9554" y="983219"/>
            <a:ext cx="6264892" cy="11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07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聚焦散焦项的估计与改正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D61CE33-3277-4135-BC7E-3EA4D22CC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040" y="2258133"/>
            <a:ext cx="3219653" cy="249523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CD9623E-CC6E-4C57-B7AE-4E2A2A7B6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60" y="3325876"/>
            <a:ext cx="5402980" cy="155434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9969641-BF06-4900-ABED-839CB4491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864" y="748520"/>
            <a:ext cx="2891536" cy="134371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F9935C-6F6B-4361-A5D7-EB14F95EE9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177" y="2114550"/>
            <a:ext cx="4724400" cy="10287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236AA9A-9805-4E81-9DB1-EFDA6E3930A9}"/>
              </a:ext>
            </a:extLst>
          </p:cNvPr>
          <p:cNvSpPr/>
          <p:nvPr/>
        </p:nvSpPr>
        <p:spPr>
          <a:xfrm>
            <a:off x="0" y="1154176"/>
            <a:ext cx="5005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输入：</a:t>
            </a:r>
            <a:r>
              <a:rPr lang="zh-CN" altLang="en-US"/>
              <a:t>台站位置、振幅结果表、相速度模型</a:t>
            </a:r>
            <a:endParaRPr lang="en-US" altLang="zh-CN"/>
          </a:p>
          <a:p>
            <a:r>
              <a:rPr lang="zh-CN" altLang="en-US">
                <a:solidFill>
                  <a:srgbClr val="FF0000"/>
                </a:solidFill>
              </a:rPr>
              <a:t>输出：</a:t>
            </a:r>
            <a:r>
              <a:rPr lang="zh-CN" altLang="en-US"/>
              <a:t>聚焦散焦估计结果</a:t>
            </a:r>
          </a:p>
        </p:txBody>
      </p:sp>
    </p:spTree>
    <p:extLst>
      <p:ext uri="{BB962C8B-B14F-4D97-AF65-F5344CB8AC3E}">
        <p14:creationId xmlns:p14="http://schemas.microsoft.com/office/powerpoint/2010/main" val="1392019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聚焦散焦项的估计与改正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28470B3-438F-415B-A189-BB11CFBAE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46" y="2800350"/>
            <a:ext cx="2231630" cy="45176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08B9706-9FD6-40BE-8937-D27328035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451426"/>
            <a:ext cx="4138118" cy="345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50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面波衰减成像</a:t>
            </a:r>
            <a:endParaRPr lang="en-US" altLang="zh-CN">
              <a:solidFill>
                <a:srgbClr val="11574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659234E-F77F-4A62-976A-4BAF27C08E26}"/>
              </a:ext>
            </a:extLst>
          </p:cNvPr>
          <p:cNvSpPr txBox="1"/>
          <p:nvPr/>
        </p:nvSpPr>
        <p:spPr>
          <a:xfrm>
            <a:off x="2667000" y="604759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使用</a:t>
            </a:r>
            <a:r>
              <a:rPr lang="en-US" altLang="zh-CN">
                <a:solidFill>
                  <a:srgbClr val="FF0000"/>
                </a:solidFill>
              </a:rPr>
              <a:t>matlab</a:t>
            </a:r>
            <a:r>
              <a:rPr lang="zh-CN" altLang="en-US">
                <a:solidFill>
                  <a:srgbClr val="FF0000"/>
                </a:solidFill>
              </a:rPr>
              <a:t>的原因：方便进行矩阵运算、最小二乘反演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674BEEB-CACD-4AC4-B5C3-A2649A0215D3}"/>
              </a:ext>
            </a:extLst>
          </p:cNvPr>
          <p:cNvSpPr txBox="1"/>
          <p:nvPr/>
        </p:nvSpPr>
        <p:spPr>
          <a:xfrm>
            <a:off x="114300" y="1801710"/>
            <a:ext cx="5600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参数化</a:t>
            </a:r>
            <a:r>
              <a:rPr lang="en-US" altLang="zh-CN"/>
              <a:t>(</a:t>
            </a:r>
            <a:r>
              <a:rPr lang="zh-CN" altLang="en-US"/>
              <a:t>建立模型</a:t>
            </a:r>
            <a:r>
              <a:rPr lang="en-US" altLang="zh-CN"/>
              <a:t>)</a:t>
            </a:r>
            <a:r>
              <a:rPr lang="zh-CN" altLang="en-US"/>
              <a:t>：网格数量、插值的方法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反演：带约束的最小二乘、逐次迭代的线性反演框架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结果绘制：</a:t>
            </a:r>
            <a:endParaRPr lang="en-US" altLang="zh-CN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0E45BCF-F7E2-4A64-8171-F134C43D7CB7}"/>
              </a:ext>
            </a:extLst>
          </p:cNvPr>
          <p:cNvSpPr/>
          <p:nvPr/>
        </p:nvSpPr>
        <p:spPr>
          <a:xfrm>
            <a:off x="-1" y="1110298"/>
            <a:ext cx="6183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输入：</a:t>
            </a:r>
            <a:r>
              <a:rPr lang="zh-CN" altLang="en-US"/>
              <a:t>振幅数据、聚焦散焦数据、台站位置文件</a:t>
            </a:r>
            <a:endParaRPr lang="en-US" altLang="zh-CN"/>
          </a:p>
          <a:p>
            <a:r>
              <a:rPr lang="zh-CN" altLang="en-US">
                <a:solidFill>
                  <a:srgbClr val="FF0000"/>
                </a:solidFill>
              </a:rPr>
              <a:t>输出：</a:t>
            </a:r>
            <a:r>
              <a:rPr lang="zh-CN" altLang="en-US"/>
              <a:t>反演结果（衰减、台站项、噪声强度项）、部分图片</a:t>
            </a: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40C37885-E9BF-4C8A-A002-F129FA15B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2853196"/>
            <a:ext cx="1784604" cy="2142153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44B8FA37-0469-472C-B833-5905DF491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8094" y="2962124"/>
            <a:ext cx="1784604" cy="1769246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213B83F2-8230-4F6C-AC65-455F0A04F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6253" y="2962124"/>
            <a:ext cx="2045650" cy="192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8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面波衰减成像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FC0DA8-C998-42CF-8DFC-C5857823B4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8" r="10203" b="75385"/>
          <a:stretch/>
        </p:blipFill>
        <p:spPr>
          <a:xfrm>
            <a:off x="166773" y="1733550"/>
            <a:ext cx="4517135" cy="19812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5E812FE-CCFB-495D-A7DF-215E7076DA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33"/>
          <a:stretch/>
        </p:blipFill>
        <p:spPr>
          <a:xfrm>
            <a:off x="4814891" y="666750"/>
            <a:ext cx="4193598" cy="460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04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/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899FB-4CCA-443F-867C-3CF79168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4767263"/>
            <a:ext cx="381000" cy="27384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 txBox="1"/>
          <p:nvPr/>
        </p:nvSpPr>
        <p:spPr>
          <a:xfrm>
            <a:off x="3722" y="5741"/>
            <a:ext cx="548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cs typeface="Times New Roman" panose="02020603050405020304" pitchFamily="18" charset="0"/>
              </a:rPr>
              <a:t>程序介绍</a:t>
            </a:r>
            <a:endParaRPr lang="zh-CN" altLang="en-US" sz="32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267FF76-3ED5-4419-B2F7-D1648BAFD1C7}"/>
              </a:ext>
            </a:extLst>
          </p:cNvPr>
          <p:cNvSpPr txBox="1"/>
          <p:nvPr/>
        </p:nvSpPr>
        <p:spPr>
          <a:xfrm>
            <a:off x="0" y="60221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3333FF"/>
                </a:solidFill>
              </a:defRPr>
            </a:lvl1pPr>
          </a:lstStyle>
          <a:p>
            <a:r>
              <a:rPr lang="zh-CN" altLang="en-US">
                <a:solidFill>
                  <a:srgbClr val="115740"/>
                </a:solidFill>
              </a:rPr>
              <a:t>面波衰减成像</a:t>
            </a:r>
            <a:endParaRPr lang="en-US" altLang="zh-CN">
              <a:solidFill>
                <a:srgbClr val="11574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EAE4819-B612-4747-A7D6-7B285709B8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1" r="10494" b="5555"/>
          <a:stretch/>
        </p:blipFill>
        <p:spPr>
          <a:xfrm>
            <a:off x="4724400" y="985157"/>
            <a:ext cx="3663188" cy="36804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98B1FFF-C48D-4F31-8D4D-891375393A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08" y="1200150"/>
            <a:ext cx="3298966" cy="314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6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35857</TotalTime>
  <Words>747</Words>
  <Application>Microsoft Office PowerPoint</Application>
  <PresentationFormat>全屏显示(16:9)</PresentationFormat>
  <Paragraphs>132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等线</vt:lpstr>
      <vt:lpstr>宋体</vt:lpstr>
      <vt:lpstr>Arial</vt:lpstr>
      <vt:lpstr>Calibri</vt:lpstr>
      <vt:lpstr>Times New Roman</vt:lpstr>
      <vt:lpstr>Wingdings</vt:lpstr>
      <vt:lpstr>Office Theme</vt:lpstr>
      <vt:lpstr>背景噪声衰减成像程序测试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Joint Inversion of Surface Wave Dispersions and Receiver Functions with P-wave Data</dc:title>
  <dc:creator>Li, Jiangtao</dc:creator>
  <cp:lastModifiedBy>Chunyuan Zheng</cp:lastModifiedBy>
  <cp:revision>1109</cp:revision>
  <dcterms:created xsi:type="dcterms:W3CDTF">2006-08-16T00:00:00Z</dcterms:created>
  <dcterms:modified xsi:type="dcterms:W3CDTF">2025-06-19T10:48:53Z</dcterms:modified>
</cp:coreProperties>
</file>