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5" r:id="rId4"/>
    <p:sldId id="258" r:id="rId5"/>
    <p:sldId id="259" r:id="rId6"/>
    <p:sldId id="260" r:id="rId7"/>
    <p:sldId id="264" r:id="rId8"/>
    <p:sldId id="266" r:id="rId9"/>
    <p:sldId id="271" r:id="rId10"/>
    <p:sldId id="268" r:id="rId11"/>
    <p:sldId id="269" r:id="rId12"/>
    <p:sldId id="270" r:id="rId13"/>
    <p:sldId id="272" r:id="rId14"/>
    <p:sldId id="273" r:id="rId15"/>
    <p:sldId id="276" r:id="rId16"/>
    <p:sldId id="274" r:id="rId17"/>
    <p:sldId id="275" r:id="rId18"/>
    <p:sldId id="278" r:id="rId19"/>
    <p:sldId id="279" r:id="rId20"/>
    <p:sldId id="280" r:id="rId21"/>
    <p:sldId id="282" r:id="rId22"/>
    <p:sldId id="283" r:id="rId23"/>
    <p:sldId id="261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80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18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0EDAA-5069-4517-BA08-23EFA572E08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834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5D98ED-52C5-D0B9-CF11-A01BE3944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62C19DE-85DB-1EE1-5B50-4E24A8BA87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06E420-12C3-24DA-7701-42F69C0CF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51EE9A-3240-26C5-941B-965C2A155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8CCA98-BA21-F049-90D9-51857F1EE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5643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11FFE5-5FA9-DBE3-F246-FB2EAD529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3DA273-2BDB-4AF5-E946-2DFE555D1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E772F9-5825-C8D6-CB78-8176A2D9B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906B1A-48E4-838E-FB59-5B3C5487F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860C07-F049-C275-8365-79B133FB0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385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63BC3A-2759-F018-0BBF-85E973D5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B07DCF-ED4A-B6AE-613F-E74722334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38CEC0-7C83-5522-037D-46F9F4FCD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2585C1-7BDA-C79E-C636-348984590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18EDBF-028E-D341-0162-2C38F6475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58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F861F6-1E0E-06DE-B713-9F6EB9D2E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70DBE0-BE18-8F7C-DED0-647AEE4CB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7570EBB-8F35-F145-2E48-C730E7099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99251A-13B8-E6F7-729B-C38406CAF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3EB246-40C1-09AC-3564-B977E5D7E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5A293AE-2A0D-3BAB-AFFF-A0A641CC6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177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A4C1D9-49A0-B7BB-501B-DF16A2959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6E9DE8-6D51-F7E2-7B82-70819D5D6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7FEF62F-92D2-EB41-646A-4337CD87A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2649006-3979-52E1-A002-56ED2D5916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E106406-F1FE-8E90-77E7-47CFA78B64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6C1497-64EF-EFAF-A677-6E0C09E03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028C984-443A-DC89-84B8-F8A6A41E9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EA19ED1-386B-A4AB-8BC6-8F9BEDF18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6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9A8468-4EE7-CAEF-EAA3-EFFDA0A26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D30D65F-0B8A-ED11-71C1-F1F3A5BD5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BA7E1A5-30F8-5EA7-425B-79062123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3EF8A97-85CF-D5A5-3542-4318BB05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97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9BC16DC-07AD-4013-D66F-8FAA907D3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EEAD939-8A2F-838E-F5C8-1ABB7220B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5CD18B-AF7C-54D9-44AB-BDCD8C192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589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CC8593-1D57-2058-4DED-BD2E00C9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FD9142-855F-4A5A-C52B-DB8C76835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C351E20-C3D3-75A2-3F1D-95317B62C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EA341E1-18B4-F2FE-77CF-8DE161C8D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C4DFB4-BA4B-105F-0C8A-1CF288C40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E5392E-D747-6164-94AC-D93FC5FD7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16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7AA85B-5FE4-1FFE-83AD-5D8011E2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DFDF88E-4CC2-7B94-9D48-FD0678B924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10E6BD6-A70A-682D-9CC0-6F6BFA5E79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C0F630E-C8BD-9C1F-4A94-D3A210120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1506DB4-2112-F039-4E97-7D92CA213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5A035B-AFD6-AABB-1B04-E6EBF2090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636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EACD38-2D8D-1664-E05C-26120BFFF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F40E758-A0C0-3E1D-BBD0-6C9028BB4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855F86-BA68-BF6F-ADD2-8C120ED8D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2870F3-6826-7A37-A19D-9845697E5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B580DA-7A6B-7356-7FA1-882C26F47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11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193A1FE-3E7F-5DC8-967D-DF81BAA5AE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E0F3271-0B16-D971-F134-EE98424E0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F10053-AD53-B127-20E7-44B9000B6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6C66E4-064F-76CD-D1BC-005240CEE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973974-3BCA-C3F7-96BB-D2AAE1CE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738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2850FE0-598B-730F-6710-D964049DC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6C6F15-0AF0-6E84-70DE-39FAB03E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68740B-49F7-20EE-A606-883C59B38E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050C45-CD95-48B2-A712-F1D32B5E1EF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A8F72A-D87E-7E8E-7FFC-10A46BD96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A8CE0C-5C98-CC4F-F256-C4FDA4C93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29A3D1-766F-4678-BA6D-A85717B87F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11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174E8C-84E7-C869-FD25-B8C85E8E9E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第七届“人工智能地震学”研讨会</a:t>
            </a:r>
            <a:b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暨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2026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“地震人工智能论坛”</a:t>
            </a:r>
            <a:br>
              <a:rPr lang="en-US" altLang="zh-CN" sz="3600" dirty="0"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br>
              <a:rPr lang="en-US" altLang="zh-CN" sz="3600" dirty="0"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CN" altLang="en-US" sz="4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大语言模型 </a:t>
            </a:r>
            <a:r>
              <a:rPr lang="en-US" altLang="zh-CN" sz="4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VS </a:t>
            </a:r>
            <a:r>
              <a:rPr lang="zh-CN" altLang="en-US" sz="4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传统机器学习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07B6FF3-F811-C359-FEDB-8B17621106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CN"/>
          </a:p>
          <a:p>
            <a:r>
              <a:rPr lang="en-US" altLang="zh-CN"/>
              <a:t>2026</a:t>
            </a:r>
            <a:r>
              <a:rPr lang="zh-CN" altLang="en-US"/>
              <a:t>暑假</a:t>
            </a:r>
            <a:endParaRPr lang="en-US" altLang="zh-CN"/>
          </a:p>
          <a:p>
            <a:r>
              <a:rPr lang="zh-CN" altLang="en-US"/>
              <a:t>李霖彦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9374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86C147-7393-95E4-4858-3CD6F838D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13" y="84139"/>
            <a:ext cx="2500313" cy="687388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会议议程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5C395D7-E55F-0B4F-B3CF-063B2ACAD7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3304" t="36172" r="8449"/>
          <a:stretch>
            <a:fillRect/>
          </a:stretch>
        </p:blipFill>
        <p:spPr>
          <a:xfrm>
            <a:off x="298383" y="1121040"/>
            <a:ext cx="3193827" cy="39466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737AF9B-8187-8C80-3E29-78D8D63107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579"/>
          <a:stretch>
            <a:fillRect/>
          </a:stretch>
        </p:blipFill>
        <p:spPr>
          <a:xfrm>
            <a:off x="3614737" y="257156"/>
            <a:ext cx="4239337" cy="53625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719E6B9-6919-224B-2923-8B52E326E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9059" y="157141"/>
            <a:ext cx="4295806" cy="5495965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A1B385B5-DBAD-B6B5-E391-DB17112E3EF5}"/>
              </a:ext>
            </a:extLst>
          </p:cNvPr>
          <p:cNvGrpSpPr/>
          <p:nvPr/>
        </p:nvGrpSpPr>
        <p:grpSpPr>
          <a:xfrm>
            <a:off x="784460" y="909590"/>
            <a:ext cx="11350405" cy="3925151"/>
            <a:chOff x="784460" y="909590"/>
            <a:chExt cx="11350405" cy="3925151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F2BD7E44-12D4-810F-A332-C63A51538630}"/>
                </a:ext>
              </a:extLst>
            </p:cNvPr>
            <p:cNvCxnSpPr/>
            <p:nvPr/>
          </p:nvCxnSpPr>
          <p:spPr>
            <a:xfrm>
              <a:off x="784460" y="2310064"/>
              <a:ext cx="2483318" cy="0"/>
            </a:xfrm>
            <a:prstGeom prst="line">
              <a:avLst/>
            </a:prstGeom>
            <a:ln w="5715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BD2FD5DC-555C-96BA-AC7A-2C793DED5BAC}"/>
                </a:ext>
              </a:extLst>
            </p:cNvPr>
            <p:cNvCxnSpPr>
              <a:cxnSpLocks/>
            </p:cNvCxnSpPr>
            <p:nvPr/>
          </p:nvCxnSpPr>
          <p:spPr>
            <a:xfrm>
              <a:off x="5957888" y="1042638"/>
              <a:ext cx="1835216" cy="0"/>
            </a:xfrm>
            <a:prstGeom prst="line">
              <a:avLst/>
            </a:prstGeom>
            <a:ln w="5715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05D41C4-E9DE-2094-224F-7F65130312A4}"/>
                </a:ext>
              </a:extLst>
            </p:cNvPr>
            <p:cNvCxnSpPr>
              <a:cxnSpLocks/>
            </p:cNvCxnSpPr>
            <p:nvPr/>
          </p:nvCxnSpPr>
          <p:spPr>
            <a:xfrm>
              <a:off x="5957888" y="1801480"/>
              <a:ext cx="1835216" cy="0"/>
            </a:xfrm>
            <a:prstGeom prst="line">
              <a:avLst/>
            </a:prstGeom>
            <a:ln w="5715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D074994-D15C-1BA2-016C-AA47BB64DEFF}"/>
                </a:ext>
              </a:extLst>
            </p:cNvPr>
            <p:cNvCxnSpPr>
              <a:cxnSpLocks/>
            </p:cNvCxnSpPr>
            <p:nvPr/>
          </p:nvCxnSpPr>
          <p:spPr>
            <a:xfrm>
              <a:off x="10299649" y="2088684"/>
              <a:ext cx="1835216" cy="0"/>
            </a:xfrm>
            <a:prstGeom prst="line">
              <a:avLst/>
            </a:prstGeom>
            <a:ln w="5715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8128711-4BF7-9066-518A-621D74D4F876}"/>
                </a:ext>
              </a:extLst>
            </p:cNvPr>
            <p:cNvCxnSpPr>
              <a:cxnSpLocks/>
            </p:cNvCxnSpPr>
            <p:nvPr/>
          </p:nvCxnSpPr>
          <p:spPr>
            <a:xfrm>
              <a:off x="10299649" y="3684673"/>
              <a:ext cx="1835216" cy="0"/>
            </a:xfrm>
            <a:prstGeom prst="line">
              <a:avLst/>
            </a:prstGeom>
            <a:ln w="5715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AE94BF32-AA26-22A0-5D7C-C88BE39F008C}"/>
                </a:ext>
              </a:extLst>
            </p:cNvPr>
            <p:cNvCxnSpPr>
              <a:cxnSpLocks/>
            </p:cNvCxnSpPr>
            <p:nvPr/>
          </p:nvCxnSpPr>
          <p:spPr>
            <a:xfrm>
              <a:off x="10299649" y="4834741"/>
              <a:ext cx="1835216" cy="0"/>
            </a:xfrm>
            <a:prstGeom prst="line">
              <a:avLst/>
            </a:prstGeom>
            <a:ln w="5715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8E63EC3-C6A8-1F01-E82D-1248B79F70F0}"/>
                </a:ext>
              </a:extLst>
            </p:cNvPr>
            <p:cNvCxnSpPr>
              <a:cxnSpLocks/>
            </p:cNvCxnSpPr>
            <p:nvPr/>
          </p:nvCxnSpPr>
          <p:spPr>
            <a:xfrm>
              <a:off x="10299649" y="909590"/>
              <a:ext cx="1835216" cy="0"/>
            </a:xfrm>
            <a:prstGeom prst="line">
              <a:avLst/>
            </a:prstGeom>
            <a:ln w="5715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09ABA834-3FCB-B539-38BF-EF001F4FD253}"/>
                </a:ext>
              </a:extLst>
            </p:cNvPr>
            <p:cNvCxnSpPr>
              <a:cxnSpLocks/>
            </p:cNvCxnSpPr>
            <p:nvPr/>
          </p:nvCxnSpPr>
          <p:spPr>
            <a:xfrm>
              <a:off x="10299649" y="4432436"/>
              <a:ext cx="1835216" cy="0"/>
            </a:xfrm>
            <a:prstGeom prst="line">
              <a:avLst/>
            </a:prstGeom>
            <a:ln w="5715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09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554BC9A-0E4B-45BB-460C-C70769965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7650"/>
            <a:ext cx="10515600" cy="815975"/>
          </a:xfrm>
        </p:spPr>
        <p:txBody>
          <a:bodyPr>
            <a:normAutofit/>
          </a:bodyPr>
          <a:lstStyle/>
          <a:p>
            <a:r>
              <a:rPr lang="zh-CN" altLang="en-US" sz="4400">
                <a:latin typeface="楷体" panose="02010609060101010101" pitchFamily="49" charset="-122"/>
                <a:ea typeface="楷体" panose="02010609060101010101" pitchFamily="49" charset="-122"/>
              </a:rPr>
              <a:t>地球物理的工作是否能被大语言模型代替？</a:t>
            </a:r>
            <a:endParaRPr lang="zh-CN" altLang="en-US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D4C335E-7784-56BD-7D0B-A43BD20FC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24189"/>
            <a:ext cx="10342163" cy="2316161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一部分可以</a:t>
            </a:r>
            <a:endParaRPr lang="en-US" altLang="zh-CN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某些环节可以</a:t>
            </a:r>
            <a:endParaRPr lang="en-US" altLang="zh-CN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流程化的任务可以</a:t>
            </a:r>
            <a:endParaRPr lang="en-US" altLang="zh-CN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某些区域可以（南加州？）</a:t>
            </a:r>
            <a:endParaRPr lang="zh-CN" altLang="en-US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7329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4701FD-9EC9-D235-8F5E-E783072E8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993" y="933664"/>
            <a:ext cx="4430303" cy="4351338"/>
          </a:xfrm>
        </p:spPr>
        <p:txBody>
          <a:bodyPr/>
          <a:lstStyle/>
          <a:p>
            <a:r>
              <a:rPr lang="zh-CN" altLang="en-US"/>
              <a:t>目的是让地球物“傻瓜化”</a:t>
            </a:r>
            <a:endParaRPr lang="en-US" altLang="zh-CN"/>
          </a:p>
          <a:p>
            <a:r>
              <a:rPr lang="zh-CN" altLang="en-US"/>
              <a:t>简化应用门槛</a:t>
            </a:r>
            <a:endParaRPr lang="en-US" altLang="zh-CN"/>
          </a:p>
          <a:p>
            <a:r>
              <a:rPr lang="en-US" altLang="zh-CN"/>
              <a:t>TRACE</a:t>
            </a:r>
            <a:r>
              <a:rPr lang="zh-CN" altLang="en-US"/>
              <a:t>地震科学</a:t>
            </a:r>
            <a:endParaRPr lang="en-US" altLang="zh-CN"/>
          </a:p>
          <a:p>
            <a:r>
              <a:rPr lang="zh-CN" altLang="en-US"/>
              <a:t>多智能体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B66BDD6-00CD-3377-4C95-799EAFC32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19" y="3315902"/>
            <a:ext cx="6315422" cy="354209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CDE9134-4DC3-CB61-6677-B5B7C110D4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9" b="8038"/>
          <a:stretch>
            <a:fillRect/>
          </a:stretch>
        </p:blipFill>
        <p:spPr>
          <a:xfrm>
            <a:off x="2597256" y="3020078"/>
            <a:ext cx="5308735" cy="297902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CB81073-3E49-19C1-C3AC-EAC9C18E4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3830" y="2397917"/>
            <a:ext cx="5973489" cy="336093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4CC39BB-67C3-B4E5-614F-767754A039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776" y="1449298"/>
            <a:ext cx="6361593" cy="356306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BDFBD4B-5BC2-B49A-282C-51DCB383B6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7347" y="365125"/>
            <a:ext cx="6152779" cy="341743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5B45441-B99C-5627-92EF-1CA3FB72D239}"/>
              </a:ext>
            </a:extLst>
          </p:cNvPr>
          <p:cNvSpPr txBox="1"/>
          <p:nvPr/>
        </p:nvSpPr>
        <p:spPr>
          <a:xfrm>
            <a:off x="9321831" y="5404042"/>
            <a:ext cx="23855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/>
              <a:t>TRACE</a:t>
            </a:r>
            <a:r>
              <a:rPr lang="zh-CN" altLang="en-US" sz="2800"/>
              <a:t>智能体 </a:t>
            </a:r>
            <a:endParaRPr lang="en-US" altLang="zh-CN" sz="2800"/>
          </a:p>
          <a:p>
            <a:r>
              <a:rPr lang="zh-CN" altLang="en-US" sz="2800"/>
              <a:t>让我们“失业”</a:t>
            </a:r>
            <a:endParaRPr lang="en-US" altLang="zh-CN" sz="2800" dirty="0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DDC68915-D20C-02B3-7FEC-272BEE8A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095500" cy="866775"/>
          </a:xfrm>
        </p:spPr>
        <p:txBody>
          <a:bodyPr/>
          <a:lstStyle/>
          <a:p>
            <a:r>
              <a:rPr lang="zh-CN" altLang="en-US"/>
              <a:t>智能体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111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ABD107-4EE8-CD4F-2358-8F6244F16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095500" cy="866775"/>
          </a:xfrm>
        </p:spPr>
        <p:txBody>
          <a:bodyPr/>
          <a:lstStyle/>
          <a:p>
            <a:r>
              <a:rPr lang="zh-CN" altLang="en-US"/>
              <a:t>智能体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EC37325-9852-65C9-78B2-7BB03CA4EA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31"/>
          <a:stretch>
            <a:fillRect/>
          </a:stretch>
        </p:blipFill>
        <p:spPr>
          <a:xfrm>
            <a:off x="704499" y="683229"/>
            <a:ext cx="6453626" cy="50581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137909D-D68C-EFC2-067C-71D24DFB89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976"/>
          <a:stretch>
            <a:fillRect/>
          </a:stretch>
        </p:blipFill>
        <p:spPr>
          <a:xfrm>
            <a:off x="1140559" y="1477865"/>
            <a:ext cx="6782045" cy="538013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57C1189-FB2F-8D4F-1D36-447CE5794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267" y="2506211"/>
            <a:ext cx="7815458" cy="4351789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C2D5C6B8-00F2-D8B5-CBFC-F101331BF3DE}"/>
              </a:ext>
            </a:extLst>
          </p:cNvPr>
          <p:cNvSpPr txBox="1"/>
          <p:nvPr/>
        </p:nvSpPr>
        <p:spPr>
          <a:xfrm>
            <a:off x="7862624" y="683229"/>
            <a:ext cx="43293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/>
              <a:t>GNSS震源快速反演：</a:t>
            </a:r>
            <a:br>
              <a:rPr lang="en-US" altLang="zh-CN" sz="2800"/>
            </a:br>
            <a:r>
              <a:rPr lang="zh-CN" altLang="en-US" sz="2800"/>
              <a:t>从机器学习算法</a:t>
            </a:r>
            <a:br>
              <a:rPr lang="en-US" altLang="zh-CN" sz="2800"/>
            </a:br>
            <a:r>
              <a:rPr lang="zh-CN" altLang="en-US" sz="2800"/>
              <a:t>到AlAgent自动化产出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3364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75616-F65B-51D3-FAE8-917A4A3C6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FD27FC-4F65-CFE4-74D5-CF831EB9E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095500" cy="866775"/>
          </a:xfrm>
        </p:spPr>
        <p:txBody>
          <a:bodyPr/>
          <a:lstStyle/>
          <a:p>
            <a:r>
              <a:rPr lang="zh-CN" altLang="en-US"/>
              <a:t>智能体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7D6FFA-A8AB-9BE5-A90A-8E657BC6A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内容占位符 10">
            <a:extLst>
              <a:ext uri="{FF2B5EF4-FFF2-40B4-BE49-F238E27FC236}">
                <a16:creationId xmlns:a16="http://schemas.microsoft.com/office/drawing/2014/main" id="{92F0AF49-9E1A-5561-58DE-26B33E32B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92" y="681037"/>
            <a:ext cx="4486125" cy="29907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5FB3054-6EBA-5E09-F4D0-607CEB8AA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8" y="1283071"/>
            <a:ext cx="4991100" cy="33274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FD776FE-23E1-112C-C9E3-25B30EE79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76" y="1816340"/>
            <a:ext cx="5566340" cy="37108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AC9B817-CB38-8722-5298-A507AF6F32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296" y="2392445"/>
            <a:ext cx="6083300" cy="40555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56665C-0725-4505-FE49-0A5748F5D0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931" y="3018410"/>
            <a:ext cx="5836740" cy="389116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ED42706-482F-9EED-7DBE-2047DB09E99B}"/>
              </a:ext>
            </a:extLst>
          </p:cNvPr>
          <p:cNvSpPr txBox="1"/>
          <p:nvPr/>
        </p:nvSpPr>
        <p:spPr>
          <a:xfrm>
            <a:off x="6017404" y="558535"/>
            <a:ext cx="59651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/>
              <a:t>Vibe seismic inversion:</a:t>
            </a:r>
          </a:p>
          <a:p>
            <a:r>
              <a:rPr lang="zh-CN" altLang="en-US" sz="2800"/>
              <a:t>基于智能体的地震主、被动源反演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7663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8F352-E55A-442C-BD7A-D2BEBBB1B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>
            <a:extLst>
              <a:ext uri="{FF2B5EF4-FFF2-40B4-BE49-F238E27FC236}">
                <a16:creationId xmlns:a16="http://schemas.microsoft.com/office/drawing/2014/main" id="{A583C299-2DFC-1871-381B-629D29141420}"/>
              </a:ext>
            </a:extLst>
          </p:cNvPr>
          <p:cNvSpPr txBox="1"/>
          <p:nvPr/>
        </p:nvSpPr>
        <p:spPr>
          <a:xfrm>
            <a:off x="5917351" y="707886"/>
            <a:ext cx="60394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地震波形输入到</a:t>
            </a:r>
            <a:r>
              <a:rPr lang="en-US" altLang="zh-CN" sz="2400" dirty="0"/>
              <a:t>GPT-2</a:t>
            </a:r>
            <a:r>
              <a:rPr lang="zh-CN" altLang="en-US" sz="2400" dirty="0"/>
              <a:t>当中</a:t>
            </a:r>
            <a:endParaRPr lang="en-US" altLang="zh-CN" sz="2400" dirty="0"/>
          </a:p>
          <a:p>
            <a:r>
              <a:rPr lang="zh-CN" altLang="en-US" sz="2400" dirty="0"/>
              <a:t>不是真变成自然语言    使用</a:t>
            </a:r>
            <a:r>
              <a:rPr lang="en-US" altLang="zh-CN" sz="2400" dirty="0"/>
              <a:t>3/12</a:t>
            </a:r>
            <a:r>
              <a:rPr lang="zh-CN" altLang="en-US" sz="2400" dirty="0"/>
              <a:t>层不重训练</a:t>
            </a:r>
            <a:endParaRPr lang="en-US" altLang="zh-CN" sz="2400" dirty="0"/>
          </a:p>
          <a:p>
            <a:r>
              <a:rPr lang="zh-CN" altLang="en-US" sz="2400" dirty="0"/>
              <a:t>实际上是做了单台定位任务</a:t>
            </a:r>
            <a:br>
              <a:rPr lang="en-US" altLang="zh-CN" sz="2400" dirty="0"/>
            </a:br>
            <a:endParaRPr lang="zh-CN" alt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0" y="0"/>
            <a:ext cx="7360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dirty="0" err="1">
                <a:latin typeface="楷体" panose="02010609060101010101" pitchFamily="49" charset="-122"/>
                <a:ea typeface="楷体" panose="02010609060101010101" pitchFamily="49" charset="-122"/>
              </a:rPr>
              <a:t>智能体比较有意思的一个</a:t>
            </a:r>
            <a:endParaRPr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41832" y="1234440"/>
            <a:ext cx="4617720" cy="10789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Arial"/>
              </a:rPr>
              <a:t>LLM-driven Seismic</a:t>
            </a:r>
          </a:p>
          <a:p>
            <a:pPr algn="ctr">
              <a:spcAft>
                <a:spcPts val="0"/>
              </a:spcAft>
            </a:pPr>
            <a:r>
              <a:rPr sz="2200" b="1" dirty="0">
                <a:solidFill>
                  <a:srgbClr val="FFFFFF"/>
                </a:solidFill>
                <a:latin typeface="Arial"/>
              </a:rPr>
              <a:t>Monitoring Foundation Model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7DF873CA-DC15-54BD-1880-9BEB0A2F31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41" t="34183" r="18386" b="23212"/>
          <a:stretch>
            <a:fillRect/>
          </a:stretch>
        </p:blipFill>
        <p:spPr>
          <a:xfrm>
            <a:off x="65093" y="732515"/>
            <a:ext cx="5555264" cy="1677257"/>
          </a:xfrm>
          <a:prstGeom prst="rect">
            <a:avLst/>
          </a:prstGeom>
        </p:spPr>
      </p:pic>
      <p:grpSp>
        <p:nvGrpSpPr>
          <p:cNvPr id="48" name="组合 47">
            <a:extLst>
              <a:ext uri="{FF2B5EF4-FFF2-40B4-BE49-F238E27FC236}">
                <a16:creationId xmlns:a16="http://schemas.microsoft.com/office/drawing/2014/main" id="{4A58EC7D-E7F7-8B7E-A708-07728921BC7A}"/>
              </a:ext>
            </a:extLst>
          </p:cNvPr>
          <p:cNvGrpSpPr/>
          <p:nvPr/>
        </p:nvGrpSpPr>
        <p:grpSpPr>
          <a:xfrm>
            <a:off x="463550" y="2714819"/>
            <a:ext cx="11493246" cy="4066981"/>
            <a:chOff x="256032" y="1170432"/>
            <a:chExt cx="11484864" cy="4425696"/>
          </a:xfrm>
        </p:grpSpPr>
        <p:cxnSp>
          <p:nvCxnSpPr>
            <p:cNvPr id="49" name="Connector 34">
              <a:extLst>
                <a:ext uri="{FF2B5EF4-FFF2-40B4-BE49-F238E27FC236}">
                  <a16:creationId xmlns:a16="http://schemas.microsoft.com/office/drawing/2014/main" id="{41840392-4AA3-3C41-1533-E1D1858B4046}"/>
                </a:ext>
              </a:extLst>
            </p:cNvPr>
            <p:cNvCxnSpPr>
              <a:stCxn id="71" idx="3"/>
              <a:endCxn id="77" idx="1"/>
            </p:cNvCxnSpPr>
            <p:nvPr/>
          </p:nvCxnSpPr>
          <p:spPr>
            <a:xfrm>
              <a:off x="9363456" y="3383280"/>
              <a:ext cx="402336" cy="0"/>
            </a:xfrm>
            <a:prstGeom prst="line">
              <a:avLst/>
            </a:prstGeom>
            <a:ln w="28575">
              <a:solidFill>
                <a:srgbClr val="00A7A5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or 33">
              <a:extLst>
                <a:ext uri="{FF2B5EF4-FFF2-40B4-BE49-F238E27FC236}">
                  <a16:creationId xmlns:a16="http://schemas.microsoft.com/office/drawing/2014/main" id="{F5128768-B8E9-E047-0D05-FA819E21524F}"/>
                </a:ext>
              </a:extLst>
            </p:cNvPr>
            <p:cNvCxnSpPr>
              <a:stCxn id="65" idx="3"/>
              <a:endCxn id="71" idx="1"/>
            </p:cNvCxnSpPr>
            <p:nvPr/>
          </p:nvCxnSpPr>
          <p:spPr>
            <a:xfrm>
              <a:off x="6986016" y="3383280"/>
              <a:ext cx="402336" cy="0"/>
            </a:xfrm>
            <a:prstGeom prst="line">
              <a:avLst/>
            </a:prstGeom>
            <a:ln w="28575">
              <a:solidFill>
                <a:srgbClr val="00A7A5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or 32">
              <a:extLst>
                <a:ext uri="{FF2B5EF4-FFF2-40B4-BE49-F238E27FC236}">
                  <a16:creationId xmlns:a16="http://schemas.microsoft.com/office/drawing/2014/main" id="{C64388CF-CF89-5446-AB99-695F46DAAF43}"/>
                </a:ext>
              </a:extLst>
            </p:cNvPr>
            <p:cNvCxnSpPr>
              <a:stCxn id="59" idx="3"/>
              <a:endCxn id="65" idx="1"/>
            </p:cNvCxnSpPr>
            <p:nvPr/>
          </p:nvCxnSpPr>
          <p:spPr>
            <a:xfrm>
              <a:off x="4608576" y="3383280"/>
              <a:ext cx="402336" cy="0"/>
            </a:xfrm>
            <a:prstGeom prst="line">
              <a:avLst/>
            </a:prstGeom>
            <a:ln w="28575">
              <a:solidFill>
                <a:srgbClr val="00A7A5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or 31">
              <a:extLst>
                <a:ext uri="{FF2B5EF4-FFF2-40B4-BE49-F238E27FC236}">
                  <a16:creationId xmlns:a16="http://schemas.microsoft.com/office/drawing/2014/main" id="{3C20597A-C886-A55B-4C2F-073552996687}"/>
                </a:ext>
              </a:extLst>
            </p:cNvPr>
            <p:cNvCxnSpPr>
              <a:stCxn id="53" idx="3"/>
              <a:endCxn id="59" idx="1"/>
            </p:cNvCxnSpPr>
            <p:nvPr/>
          </p:nvCxnSpPr>
          <p:spPr>
            <a:xfrm>
              <a:off x="2231136" y="3383280"/>
              <a:ext cx="402336" cy="0"/>
            </a:xfrm>
            <a:prstGeom prst="line">
              <a:avLst/>
            </a:prstGeom>
            <a:ln w="28575">
              <a:solidFill>
                <a:srgbClr val="00A7A5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1">
              <a:extLst>
                <a:ext uri="{FF2B5EF4-FFF2-40B4-BE49-F238E27FC236}">
                  <a16:creationId xmlns:a16="http://schemas.microsoft.com/office/drawing/2014/main" id="{0E007B22-6314-5727-0D0B-EA7BCE3CF044}"/>
                </a:ext>
              </a:extLst>
            </p:cNvPr>
            <p:cNvSpPr/>
            <p:nvPr/>
          </p:nvSpPr>
          <p:spPr>
            <a:xfrm>
              <a:off x="256032" y="1170432"/>
              <a:ext cx="1975104" cy="4425696"/>
            </a:xfrm>
            <a:prstGeom prst="rect">
              <a:avLst/>
            </a:prstGeom>
            <a:solidFill>
              <a:srgbClr val="F4F8F9"/>
            </a:solidFill>
            <a:ln w="20320">
              <a:solidFill>
                <a:srgbClr val="17324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4" name="TextBox 2">
              <a:extLst>
                <a:ext uri="{FF2B5EF4-FFF2-40B4-BE49-F238E27FC236}">
                  <a16:creationId xmlns:a16="http://schemas.microsoft.com/office/drawing/2014/main" id="{86E406BA-51C8-F70F-F60B-4A1E9CC09A19}"/>
                </a:ext>
              </a:extLst>
            </p:cNvPr>
            <p:cNvSpPr txBox="1"/>
            <p:nvPr/>
          </p:nvSpPr>
          <p:spPr>
            <a:xfrm>
              <a:off x="365760" y="1280160"/>
              <a:ext cx="384048" cy="310896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sz="1200" b="1">
                  <a:solidFill>
                    <a:srgbClr val="00A7A5"/>
                  </a:solidFill>
                  <a:latin typeface="Arial"/>
                </a:rPr>
                <a:t>01</a:t>
              </a:r>
            </a:p>
          </p:txBody>
        </p:sp>
        <p:sp>
          <p:nvSpPr>
            <p:cNvPr id="55" name="TextBox 3">
              <a:extLst>
                <a:ext uri="{FF2B5EF4-FFF2-40B4-BE49-F238E27FC236}">
                  <a16:creationId xmlns:a16="http://schemas.microsoft.com/office/drawing/2014/main" id="{A712EB59-6713-5D31-8D1A-2E74C8BA6AD0}"/>
                </a:ext>
              </a:extLst>
            </p:cNvPr>
            <p:cNvSpPr txBox="1"/>
            <p:nvPr/>
          </p:nvSpPr>
          <p:spPr>
            <a:xfrm>
              <a:off x="393192" y="1691640"/>
              <a:ext cx="1700784" cy="914400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800" b="1">
                  <a:solidFill>
                    <a:srgbClr val="17324D"/>
                  </a:solidFill>
                  <a:latin typeface="SimHei"/>
                </a:rPr>
                <a:t>地震波形</a:t>
              </a:r>
            </a:p>
          </p:txBody>
        </p:sp>
        <p:sp>
          <p:nvSpPr>
            <p:cNvPr id="56" name="Rectangle 4">
              <a:extLst>
                <a:ext uri="{FF2B5EF4-FFF2-40B4-BE49-F238E27FC236}">
                  <a16:creationId xmlns:a16="http://schemas.microsoft.com/office/drawing/2014/main" id="{DD795471-5199-3BEE-8A7F-C7CA0219FFF2}"/>
                </a:ext>
              </a:extLst>
            </p:cNvPr>
            <p:cNvSpPr/>
            <p:nvPr/>
          </p:nvSpPr>
          <p:spPr>
            <a:xfrm>
              <a:off x="950976" y="2697480"/>
              <a:ext cx="585216" cy="32004"/>
            </a:xfrm>
            <a:prstGeom prst="rect">
              <a:avLst/>
            </a:prstGeom>
            <a:solidFill>
              <a:srgbClr val="00A7A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7" name="TextBox 5">
              <a:extLst>
                <a:ext uri="{FF2B5EF4-FFF2-40B4-BE49-F238E27FC236}">
                  <a16:creationId xmlns:a16="http://schemas.microsoft.com/office/drawing/2014/main" id="{F1E653C1-9411-7BFF-FD05-E88D6BC2B451}"/>
                </a:ext>
              </a:extLst>
            </p:cNvPr>
            <p:cNvSpPr txBox="1"/>
            <p:nvPr/>
          </p:nvSpPr>
          <p:spPr>
            <a:xfrm>
              <a:off x="402336" y="2926080"/>
              <a:ext cx="1682496" cy="1417320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450" b="0">
                  <a:solidFill>
                    <a:srgbClr val="4E5E69"/>
                  </a:solidFill>
                  <a:latin typeface="SimHei"/>
                </a:rPr>
                <a:t>原始波形，50Hz/100Hz</a:t>
              </a:r>
            </a:p>
          </p:txBody>
        </p:sp>
        <p:sp>
          <p:nvSpPr>
            <p:cNvPr id="58" name="TextBox 6">
              <a:extLst>
                <a:ext uri="{FF2B5EF4-FFF2-40B4-BE49-F238E27FC236}">
                  <a16:creationId xmlns:a16="http://schemas.microsoft.com/office/drawing/2014/main" id="{C04A1A82-5D03-9537-7D3D-3738DE317F0F}"/>
                </a:ext>
              </a:extLst>
            </p:cNvPr>
            <p:cNvSpPr txBox="1"/>
            <p:nvPr/>
          </p:nvSpPr>
          <p:spPr>
            <a:xfrm>
              <a:off x="365760" y="4663440"/>
              <a:ext cx="1755648" cy="566928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800" b="1">
                  <a:solidFill>
                    <a:srgbClr val="F26B38"/>
                  </a:solidFill>
                  <a:latin typeface="Arial"/>
                </a:rPr>
                <a:t>3×8192</a:t>
              </a:r>
            </a:p>
          </p:txBody>
        </p:sp>
        <p:sp>
          <p:nvSpPr>
            <p:cNvPr id="59" name="Rectangle 7">
              <a:extLst>
                <a:ext uri="{FF2B5EF4-FFF2-40B4-BE49-F238E27FC236}">
                  <a16:creationId xmlns:a16="http://schemas.microsoft.com/office/drawing/2014/main" id="{EC664695-5655-AB83-4D9F-B8F10DD7193B}"/>
                </a:ext>
              </a:extLst>
            </p:cNvPr>
            <p:cNvSpPr/>
            <p:nvPr/>
          </p:nvSpPr>
          <p:spPr>
            <a:xfrm>
              <a:off x="2633472" y="1170432"/>
              <a:ext cx="1975104" cy="4425696"/>
            </a:xfrm>
            <a:prstGeom prst="rect">
              <a:avLst/>
            </a:prstGeom>
            <a:solidFill>
              <a:srgbClr val="F4F8F9"/>
            </a:solidFill>
            <a:ln w="20320">
              <a:solidFill>
                <a:srgbClr val="17324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0" name="TextBox 8">
              <a:extLst>
                <a:ext uri="{FF2B5EF4-FFF2-40B4-BE49-F238E27FC236}">
                  <a16:creationId xmlns:a16="http://schemas.microsoft.com/office/drawing/2014/main" id="{E83BFD3C-2A18-C7E5-730E-99D1F71CB60E}"/>
                </a:ext>
              </a:extLst>
            </p:cNvPr>
            <p:cNvSpPr txBox="1"/>
            <p:nvPr/>
          </p:nvSpPr>
          <p:spPr>
            <a:xfrm>
              <a:off x="2743200" y="1280160"/>
              <a:ext cx="384048" cy="310896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sz="1200" b="1">
                  <a:solidFill>
                    <a:srgbClr val="00A7A5"/>
                  </a:solidFill>
                  <a:latin typeface="Arial"/>
                </a:rPr>
                <a:t>02</a:t>
              </a:r>
            </a:p>
          </p:txBody>
        </p:sp>
        <p:sp>
          <p:nvSpPr>
            <p:cNvPr id="61" name="TextBox 9">
              <a:extLst>
                <a:ext uri="{FF2B5EF4-FFF2-40B4-BE49-F238E27FC236}">
                  <a16:creationId xmlns:a16="http://schemas.microsoft.com/office/drawing/2014/main" id="{44E102E1-B16A-F504-E157-D13BF928E92C}"/>
                </a:ext>
              </a:extLst>
            </p:cNvPr>
            <p:cNvSpPr txBox="1"/>
            <p:nvPr/>
          </p:nvSpPr>
          <p:spPr>
            <a:xfrm>
              <a:off x="2770632" y="1691640"/>
              <a:ext cx="1700784" cy="914400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700" b="1">
                  <a:solidFill>
                    <a:srgbClr val="17324D"/>
                  </a:solidFill>
                  <a:latin typeface="SimHei"/>
                </a:rPr>
                <a:t>多尺度卷积嵌入器CNN</a:t>
              </a:r>
            </a:p>
          </p:txBody>
        </p:sp>
        <p:sp>
          <p:nvSpPr>
            <p:cNvPr id="62" name="Rectangle 10">
              <a:extLst>
                <a:ext uri="{FF2B5EF4-FFF2-40B4-BE49-F238E27FC236}">
                  <a16:creationId xmlns:a16="http://schemas.microsoft.com/office/drawing/2014/main" id="{87D73EF7-C24C-0001-48EE-AD84B530F78F}"/>
                </a:ext>
              </a:extLst>
            </p:cNvPr>
            <p:cNvSpPr/>
            <p:nvPr/>
          </p:nvSpPr>
          <p:spPr>
            <a:xfrm>
              <a:off x="3328415" y="2697480"/>
              <a:ext cx="585216" cy="32004"/>
            </a:xfrm>
            <a:prstGeom prst="rect">
              <a:avLst/>
            </a:prstGeom>
            <a:solidFill>
              <a:srgbClr val="00A7A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3" name="TextBox 11">
              <a:extLst>
                <a:ext uri="{FF2B5EF4-FFF2-40B4-BE49-F238E27FC236}">
                  <a16:creationId xmlns:a16="http://schemas.microsoft.com/office/drawing/2014/main" id="{A985DD98-BBE1-6426-C67F-27C355CB185E}"/>
                </a:ext>
              </a:extLst>
            </p:cNvPr>
            <p:cNvSpPr txBox="1"/>
            <p:nvPr/>
          </p:nvSpPr>
          <p:spPr>
            <a:xfrm>
              <a:off x="2779776" y="2926080"/>
              <a:ext cx="1682496" cy="1417320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450" b="0">
                  <a:solidFill>
                    <a:srgbClr val="4E5E69"/>
                  </a:solidFill>
                  <a:latin typeface="SimHei"/>
                </a:rPr>
                <a:t>提取波形局部细节特征</a:t>
              </a:r>
              <a:br/>
              <a:r>
                <a:rPr sz="1450" b="0">
                  <a:solidFill>
                    <a:srgbClr val="4E5E69"/>
                  </a:solidFill>
                  <a:latin typeface="SimHei"/>
                </a:rPr>
                <a:t>四层卷积</a:t>
              </a:r>
            </a:p>
          </p:txBody>
        </p:sp>
        <p:sp>
          <p:nvSpPr>
            <p:cNvPr id="64" name="TextBox 12">
              <a:extLst>
                <a:ext uri="{FF2B5EF4-FFF2-40B4-BE49-F238E27FC236}">
                  <a16:creationId xmlns:a16="http://schemas.microsoft.com/office/drawing/2014/main" id="{EEDD0206-D052-2002-A00C-1BE0D84E839B}"/>
                </a:ext>
              </a:extLst>
            </p:cNvPr>
            <p:cNvSpPr txBox="1"/>
            <p:nvPr/>
          </p:nvSpPr>
          <p:spPr>
            <a:xfrm>
              <a:off x="2743200" y="4663440"/>
              <a:ext cx="1755648" cy="566928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800" b="1">
                  <a:solidFill>
                    <a:srgbClr val="F26B38"/>
                  </a:solidFill>
                  <a:latin typeface="Arial"/>
                </a:rPr>
                <a:t>96×1024</a:t>
              </a:r>
            </a:p>
          </p:txBody>
        </p:sp>
        <p:sp>
          <p:nvSpPr>
            <p:cNvPr id="65" name="Rectangle 13">
              <a:extLst>
                <a:ext uri="{FF2B5EF4-FFF2-40B4-BE49-F238E27FC236}">
                  <a16:creationId xmlns:a16="http://schemas.microsoft.com/office/drawing/2014/main" id="{5450BC93-0C07-9D27-BA42-751E4A6EB383}"/>
                </a:ext>
              </a:extLst>
            </p:cNvPr>
            <p:cNvSpPr/>
            <p:nvPr/>
          </p:nvSpPr>
          <p:spPr>
            <a:xfrm>
              <a:off x="5010912" y="1170432"/>
              <a:ext cx="1975104" cy="4425696"/>
            </a:xfrm>
            <a:prstGeom prst="rect">
              <a:avLst/>
            </a:prstGeom>
            <a:solidFill>
              <a:srgbClr val="F4F8F9"/>
            </a:solidFill>
            <a:ln w="20320">
              <a:solidFill>
                <a:srgbClr val="17324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6" name="TextBox 14">
              <a:extLst>
                <a:ext uri="{FF2B5EF4-FFF2-40B4-BE49-F238E27FC236}">
                  <a16:creationId xmlns:a16="http://schemas.microsoft.com/office/drawing/2014/main" id="{A16F1C14-8E3B-5E99-C83D-086AA706E7A4}"/>
                </a:ext>
              </a:extLst>
            </p:cNvPr>
            <p:cNvSpPr txBox="1"/>
            <p:nvPr/>
          </p:nvSpPr>
          <p:spPr>
            <a:xfrm>
              <a:off x="5120640" y="1280160"/>
              <a:ext cx="384048" cy="310896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sz="1200" b="1">
                  <a:solidFill>
                    <a:srgbClr val="00A7A5"/>
                  </a:solidFill>
                  <a:latin typeface="Arial"/>
                </a:rPr>
                <a:t>03</a:t>
              </a:r>
            </a:p>
          </p:txBody>
        </p:sp>
        <p:sp>
          <p:nvSpPr>
            <p:cNvPr id="67" name="TextBox 15">
              <a:extLst>
                <a:ext uri="{FF2B5EF4-FFF2-40B4-BE49-F238E27FC236}">
                  <a16:creationId xmlns:a16="http://schemas.microsoft.com/office/drawing/2014/main" id="{10828CC9-9442-2B37-FE67-F80C79DC8266}"/>
                </a:ext>
              </a:extLst>
            </p:cNvPr>
            <p:cNvSpPr txBox="1"/>
            <p:nvPr/>
          </p:nvSpPr>
          <p:spPr>
            <a:xfrm>
              <a:off x="5148072" y="1691640"/>
              <a:ext cx="1700784" cy="914400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800" b="1">
                  <a:solidFill>
                    <a:srgbClr val="17324D"/>
                  </a:solidFill>
                  <a:latin typeface="SimHei"/>
                </a:rPr>
                <a:t>潜变量分块</a:t>
              </a:r>
            </a:p>
          </p:txBody>
        </p:sp>
        <p:sp>
          <p:nvSpPr>
            <p:cNvPr id="68" name="Rectangle 16">
              <a:extLst>
                <a:ext uri="{FF2B5EF4-FFF2-40B4-BE49-F238E27FC236}">
                  <a16:creationId xmlns:a16="http://schemas.microsoft.com/office/drawing/2014/main" id="{1A525077-133E-B24F-C5C3-1D6103D7EA86}"/>
                </a:ext>
              </a:extLst>
            </p:cNvPr>
            <p:cNvSpPr/>
            <p:nvPr/>
          </p:nvSpPr>
          <p:spPr>
            <a:xfrm>
              <a:off x="5705856" y="2697480"/>
              <a:ext cx="585216" cy="32004"/>
            </a:xfrm>
            <a:prstGeom prst="rect">
              <a:avLst/>
            </a:prstGeom>
            <a:solidFill>
              <a:srgbClr val="00A7A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9" name="TextBox 17">
              <a:extLst>
                <a:ext uri="{FF2B5EF4-FFF2-40B4-BE49-F238E27FC236}">
                  <a16:creationId xmlns:a16="http://schemas.microsoft.com/office/drawing/2014/main" id="{B05F362B-8A30-2B87-BFD8-84B46DC90EC9}"/>
                </a:ext>
              </a:extLst>
            </p:cNvPr>
            <p:cNvSpPr txBox="1"/>
            <p:nvPr/>
          </p:nvSpPr>
          <p:spPr>
            <a:xfrm>
              <a:off x="5157216" y="2926080"/>
              <a:ext cx="1682496" cy="1417320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400" b="0">
                  <a:solidFill>
                    <a:srgbClr val="4E5E69"/>
                  </a:solidFill>
                  <a:latin typeface="SimHei"/>
                </a:rPr>
                <a:t>缩短序列，变成GPT接受的序列</a:t>
              </a:r>
            </a:p>
          </p:txBody>
        </p:sp>
        <p:sp>
          <p:nvSpPr>
            <p:cNvPr id="70" name="TextBox 18">
              <a:extLst>
                <a:ext uri="{FF2B5EF4-FFF2-40B4-BE49-F238E27FC236}">
                  <a16:creationId xmlns:a16="http://schemas.microsoft.com/office/drawing/2014/main" id="{CE6FAC74-01F7-D97C-7A42-4EECBD45FABB}"/>
                </a:ext>
              </a:extLst>
            </p:cNvPr>
            <p:cNvSpPr txBox="1"/>
            <p:nvPr/>
          </p:nvSpPr>
          <p:spPr>
            <a:xfrm>
              <a:off x="5120640" y="4553712"/>
              <a:ext cx="1755648" cy="804672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500" b="1">
                  <a:solidFill>
                    <a:srgbClr val="F26B38"/>
                  </a:solidFill>
                  <a:latin typeface="Arial"/>
                </a:rPr>
                <a:t>96×128×8 → 128×768</a:t>
              </a:r>
            </a:p>
          </p:txBody>
        </p:sp>
        <p:sp>
          <p:nvSpPr>
            <p:cNvPr id="71" name="Rectangle 19">
              <a:extLst>
                <a:ext uri="{FF2B5EF4-FFF2-40B4-BE49-F238E27FC236}">
                  <a16:creationId xmlns:a16="http://schemas.microsoft.com/office/drawing/2014/main" id="{8EAC5D2F-61B3-3AB9-89A2-462162602689}"/>
                </a:ext>
              </a:extLst>
            </p:cNvPr>
            <p:cNvSpPr/>
            <p:nvPr/>
          </p:nvSpPr>
          <p:spPr>
            <a:xfrm>
              <a:off x="7388352" y="1170432"/>
              <a:ext cx="1975104" cy="4425696"/>
            </a:xfrm>
            <a:prstGeom prst="rect">
              <a:avLst/>
            </a:prstGeom>
            <a:solidFill>
              <a:srgbClr val="F4F8F9"/>
            </a:solidFill>
            <a:ln w="20320">
              <a:solidFill>
                <a:srgbClr val="17324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2" name="TextBox 20">
              <a:extLst>
                <a:ext uri="{FF2B5EF4-FFF2-40B4-BE49-F238E27FC236}">
                  <a16:creationId xmlns:a16="http://schemas.microsoft.com/office/drawing/2014/main" id="{2DE5D1B6-BE55-85DD-0A8F-7BE59CEEB4D0}"/>
                </a:ext>
              </a:extLst>
            </p:cNvPr>
            <p:cNvSpPr txBox="1"/>
            <p:nvPr/>
          </p:nvSpPr>
          <p:spPr>
            <a:xfrm>
              <a:off x="7498079" y="1280160"/>
              <a:ext cx="384048" cy="310896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sz="1200" b="1">
                  <a:solidFill>
                    <a:srgbClr val="00A7A5"/>
                  </a:solidFill>
                  <a:latin typeface="Arial"/>
                </a:rPr>
                <a:t>04</a:t>
              </a:r>
            </a:p>
          </p:txBody>
        </p:sp>
        <p:sp>
          <p:nvSpPr>
            <p:cNvPr id="73" name="TextBox 21">
              <a:extLst>
                <a:ext uri="{FF2B5EF4-FFF2-40B4-BE49-F238E27FC236}">
                  <a16:creationId xmlns:a16="http://schemas.microsoft.com/office/drawing/2014/main" id="{0ACD971C-3C5C-3382-2A6F-957DCD4F371A}"/>
                </a:ext>
              </a:extLst>
            </p:cNvPr>
            <p:cNvSpPr txBox="1"/>
            <p:nvPr/>
          </p:nvSpPr>
          <p:spPr>
            <a:xfrm>
              <a:off x="7525512" y="1691640"/>
              <a:ext cx="1700784" cy="914400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700" b="1">
                  <a:solidFill>
                    <a:srgbClr val="17324D"/>
                  </a:solidFill>
                  <a:latin typeface="SimHei"/>
                </a:rPr>
                <a:t>预训练好的GPT2模型</a:t>
              </a:r>
            </a:p>
          </p:txBody>
        </p:sp>
        <p:sp>
          <p:nvSpPr>
            <p:cNvPr id="74" name="Rectangle 22">
              <a:extLst>
                <a:ext uri="{FF2B5EF4-FFF2-40B4-BE49-F238E27FC236}">
                  <a16:creationId xmlns:a16="http://schemas.microsoft.com/office/drawing/2014/main" id="{0C9045A1-65B6-5DAC-106C-A1FEE048E511}"/>
                </a:ext>
              </a:extLst>
            </p:cNvPr>
            <p:cNvSpPr/>
            <p:nvPr/>
          </p:nvSpPr>
          <p:spPr>
            <a:xfrm>
              <a:off x="8083296" y="2697480"/>
              <a:ext cx="585216" cy="32004"/>
            </a:xfrm>
            <a:prstGeom prst="rect">
              <a:avLst/>
            </a:prstGeom>
            <a:solidFill>
              <a:srgbClr val="00A7A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5" name="TextBox 23">
              <a:extLst>
                <a:ext uri="{FF2B5EF4-FFF2-40B4-BE49-F238E27FC236}">
                  <a16:creationId xmlns:a16="http://schemas.microsoft.com/office/drawing/2014/main" id="{ACA1E015-9712-52C7-AAB1-06039AA767A2}"/>
                </a:ext>
              </a:extLst>
            </p:cNvPr>
            <p:cNvSpPr txBox="1"/>
            <p:nvPr/>
          </p:nvSpPr>
          <p:spPr>
            <a:xfrm>
              <a:off x="7534656" y="2926080"/>
              <a:ext cx="1682496" cy="1417320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450" b="0">
                  <a:solidFill>
                    <a:srgbClr val="4E5E69"/>
                  </a:solidFill>
                  <a:latin typeface="SimHei"/>
                </a:rPr>
                <a:t>序列建模
识别“时间序列”</a:t>
              </a:r>
            </a:p>
          </p:txBody>
        </p:sp>
        <p:sp>
          <p:nvSpPr>
            <p:cNvPr id="76" name="TextBox 24">
              <a:extLst>
                <a:ext uri="{FF2B5EF4-FFF2-40B4-BE49-F238E27FC236}">
                  <a16:creationId xmlns:a16="http://schemas.microsoft.com/office/drawing/2014/main" id="{43135B11-C10E-563A-C5E0-E66EFF7FDE35}"/>
                </a:ext>
              </a:extLst>
            </p:cNvPr>
            <p:cNvSpPr txBox="1"/>
            <p:nvPr/>
          </p:nvSpPr>
          <p:spPr>
            <a:xfrm>
              <a:off x="7498079" y="4553712"/>
              <a:ext cx="1755648" cy="804672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500" b="1">
                  <a:solidFill>
                    <a:srgbClr val="F26B38"/>
                  </a:solidFill>
                  <a:latin typeface="Arial"/>
                </a:rPr>
                <a:t>读取128×768-128×8×96</a:t>
              </a:r>
            </a:p>
          </p:txBody>
        </p:sp>
        <p:sp>
          <p:nvSpPr>
            <p:cNvPr id="77" name="Rectangle 25">
              <a:extLst>
                <a:ext uri="{FF2B5EF4-FFF2-40B4-BE49-F238E27FC236}">
                  <a16:creationId xmlns:a16="http://schemas.microsoft.com/office/drawing/2014/main" id="{FFAEFF5A-4042-E3F8-19E5-E99A253D2E2B}"/>
                </a:ext>
              </a:extLst>
            </p:cNvPr>
            <p:cNvSpPr/>
            <p:nvPr/>
          </p:nvSpPr>
          <p:spPr>
            <a:xfrm>
              <a:off x="9765792" y="1170432"/>
              <a:ext cx="1975104" cy="4425696"/>
            </a:xfrm>
            <a:prstGeom prst="rect">
              <a:avLst/>
            </a:prstGeom>
            <a:solidFill>
              <a:srgbClr val="F4F8F9"/>
            </a:solidFill>
            <a:ln w="20320">
              <a:solidFill>
                <a:srgbClr val="17324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8" name="TextBox 26">
              <a:extLst>
                <a:ext uri="{FF2B5EF4-FFF2-40B4-BE49-F238E27FC236}">
                  <a16:creationId xmlns:a16="http://schemas.microsoft.com/office/drawing/2014/main" id="{F1243D7C-944D-BE8C-A606-A6E401CFD1C1}"/>
                </a:ext>
              </a:extLst>
            </p:cNvPr>
            <p:cNvSpPr txBox="1"/>
            <p:nvPr/>
          </p:nvSpPr>
          <p:spPr>
            <a:xfrm>
              <a:off x="9875519" y="1280160"/>
              <a:ext cx="384048" cy="310896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sz="1200" b="1">
                  <a:solidFill>
                    <a:srgbClr val="00A7A5"/>
                  </a:solidFill>
                  <a:latin typeface="Arial"/>
                </a:rPr>
                <a:t>05</a:t>
              </a:r>
            </a:p>
          </p:txBody>
        </p:sp>
        <p:sp>
          <p:nvSpPr>
            <p:cNvPr id="79" name="TextBox 27">
              <a:extLst>
                <a:ext uri="{FF2B5EF4-FFF2-40B4-BE49-F238E27FC236}">
                  <a16:creationId xmlns:a16="http://schemas.microsoft.com/office/drawing/2014/main" id="{9ECD57EA-FBF7-73F6-844B-368D2F635C1D}"/>
                </a:ext>
              </a:extLst>
            </p:cNvPr>
            <p:cNvSpPr txBox="1"/>
            <p:nvPr/>
          </p:nvSpPr>
          <p:spPr>
            <a:xfrm>
              <a:off x="9902952" y="1691640"/>
              <a:ext cx="1700784" cy="914400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800" b="1">
                  <a:solidFill>
                    <a:srgbClr val="17324D"/>
                  </a:solidFill>
                  <a:latin typeface="SimHei"/>
                </a:rPr>
                <a:t>输出最终预测</a:t>
              </a:r>
            </a:p>
          </p:txBody>
        </p:sp>
        <p:sp>
          <p:nvSpPr>
            <p:cNvPr id="80" name="Rectangle 28">
              <a:extLst>
                <a:ext uri="{FF2B5EF4-FFF2-40B4-BE49-F238E27FC236}">
                  <a16:creationId xmlns:a16="http://schemas.microsoft.com/office/drawing/2014/main" id="{B965EA45-F289-2314-E23F-B9E20F86FADA}"/>
                </a:ext>
              </a:extLst>
            </p:cNvPr>
            <p:cNvSpPr/>
            <p:nvPr/>
          </p:nvSpPr>
          <p:spPr>
            <a:xfrm>
              <a:off x="10460736" y="2697480"/>
              <a:ext cx="585216" cy="32004"/>
            </a:xfrm>
            <a:prstGeom prst="rect">
              <a:avLst/>
            </a:prstGeom>
            <a:solidFill>
              <a:srgbClr val="00A7A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1" name="TextBox 29">
              <a:extLst>
                <a:ext uri="{FF2B5EF4-FFF2-40B4-BE49-F238E27FC236}">
                  <a16:creationId xmlns:a16="http://schemas.microsoft.com/office/drawing/2014/main" id="{FDA14DA5-EF4E-EBF7-AB0D-217739FDC841}"/>
                </a:ext>
              </a:extLst>
            </p:cNvPr>
            <p:cNvSpPr txBox="1"/>
            <p:nvPr/>
          </p:nvSpPr>
          <p:spPr>
            <a:xfrm>
              <a:off x="9912096" y="2926080"/>
              <a:ext cx="1682496" cy="1417320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400" b="0">
                  <a:solidFill>
                    <a:srgbClr val="4E5E69"/>
                  </a:solidFill>
                  <a:latin typeface="SimHei"/>
                </a:rPr>
                <a:t>1024个时间点上的96个特征的分布情况</a:t>
              </a:r>
            </a:p>
          </p:txBody>
        </p:sp>
        <p:sp>
          <p:nvSpPr>
            <p:cNvPr id="82" name="TextBox 30">
              <a:extLst>
                <a:ext uri="{FF2B5EF4-FFF2-40B4-BE49-F238E27FC236}">
                  <a16:creationId xmlns:a16="http://schemas.microsoft.com/office/drawing/2014/main" id="{95A3A0C9-8D9F-2D1C-A137-F770323E5CC5}"/>
                </a:ext>
              </a:extLst>
            </p:cNvPr>
            <p:cNvSpPr txBox="1"/>
            <p:nvPr/>
          </p:nvSpPr>
          <p:spPr>
            <a:xfrm>
              <a:off x="9875519" y="4663440"/>
              <a:ext cx="1755648" cy="566928"/>
            </a:xfrm>
            <a:prstGeom prst="rect">
              <a:avLst/>
            </a:prstGeom>
            <a:noFill/>
          </p:spPr>
          <p:txBody>
            <a:bodyPr wrap="square" lIns="36576" tIns="18288" rIns="36576" bIns="18288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sz="1800" b="1">
                  <a:solidFill>
                    <a:srgbClr val="F26B38"/>
                  </a:solidFill>
                  <a:latin typeface="Arial"/>
                </a:rPr>
                <a:t>96×1024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9144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57165F-68A2-4F7E-D367-CB4D79FEB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0" name="内容占位符 39">
            <a:extLst>
              <a:ext uri="{FF2B5EF4-FFF2-40B4-BE49-F238E27FC236}">
                <a16:creationId xmlns:a16="http://schemas.microsoft.com/office/drawing/2014/main" id="{C6D2B038-7C1D-2E93-2A61-22B1676DC4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5" t="11492" r="19010" b="6494"/>
          <a:stretch>
            <a:fillRect/>
          </a:stretch>
        </p:blipFill>
        <p:spPr>
          <a:xfrm>
            <a:off x="5949950" y="3529696"/>
            <a:ext cx="6242050" cy="3328304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C6138045-41BD-D31A-5EDB-1FA9D367D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1" t="11668" r="9322" b="8754"/>
          <a:stretch>
            <a:fillRect/>
          </a:stretch>
        </p:blipFill>
        <p:spPr>
          <a:xfrm>
            <a:off x="5587635" y="196850"/>
            <a:ext cx="6604365" cy="3009691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92F6539A-BB5F-CE4A-A7D6-54C9799EE0EA}"/>
              </a:ext>
            </a:extLst>
          </p:cNvPr>
          <p:cNvSpPr txBox="1"/>
          <p:nvPr/>
        </p:nvSpPr>
        <p:spPr>
          <a:xfrm>
            <a:off x="241300" y="5644396"/>
            <a:ext cx="6789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LLM=</a:t>
            </a:r>
            <a:r>
              <a:rPr lang="zh-CN" altLang="zh-CN" sz="2400" dirty="0"/>
              <a:t>经过超大规模预训练的通用序列特征处理器</a:t>
            </a:r>
            <a:endParaRPr lang="zh-CN" altLang="en-US" sz="24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AF114B6-73B3-5037-7E6D-B0B6FEE23E16}"/>
              </a:ext>
            </a:extLst>
          </p:cNvPr>
          <p:cNvSpPr txBox="1"/>
          <p:nvPr/>
        </p:nvSpPr>
        <p:spPr>
          <a:xfrm>
            <a:off x="146050" y="1858963"/>
            <a:ext cx="53463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保留了</a:t>
            </a:r>
            <a:r>
              <a:rPr lang="en-US" altLang="zh-CN" sz="2400" dirty="0"/>
              <a:t>GPT-2</a:t>
            </a:r>
            <a:r>
              <a:rPr lang="zh-CN" altLang="en-US" sz="2400" dirty="0"/>
              <a:t>在文本上训练得到的权重</a:t>
            </a:r>
            <a:br>
              <a:rPr lang="en-US" altLang="zh-CN" sz="2400" dirty="0"/>
            </a:br>
            <a:r>
              <a:rPr lang="zh-CN" altLang="en-US" sz="2400" dirty="0"/>
              <a:t>实际上是在做“单台定位”</a:t>
            </a:r>
            <a:endParaRPr lang="en-US" altLang="zh-CN" sz="2400" dirty="0"/>
          </a:p>
          <a:p>
            <a:r>
              <a:rPr lang="zh-CN" altLang="en-US" sz="2400" dirty="0"/>
              <a:t>凭什么能预测这个概率？</a:t>
            </a:r>
            <a:endParaRPr lang="en-US" altLang="zh-CN" sz="2400" dirty="0"/>
          </a:p>
        </p:txBody>
      </p:sp>
      <p:graphicFrame>
        <p:nvGraphicFramePr>
          <p:cNvPr id="46" name="表格 45">
            <a:extLst>
              <a:ext uri="{FF2B5EF4-FFF2-40B4-BE49-F238E27FC236}">
                <a16:creationId xmlns:a16="http://schemas.microsoft.com/office/drawing/2014/main" id="{935417FA-0758-FADB-C5CD-F0BBED56D8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420702"/>
              </p:ext>
            </p:extLst>
          </p:nvPr>
        </p:nvGraphicFramePr>
        <p:xfrm>
          <a:off x="355599" y="4028452"/>
          <a:ext cx="6789041" cy="1392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9863">
                  <a:extLst>
                    <a:ext uri="{9D8B030D-6E8A-4147-A177-3AD203B41FA5}">
                      <a16:colId xmlns:a16="http://schemas.microsoft.com/office/drawing/2014/main" val="1127539007"/>
                    </a:ext>
                  </a:extLst>
                </a:gridCol>
                <a:gridCol w="969863">
                  <a:extLst>
                    <a:ext uri="{9D8B030D-6E8A-4147-A177-3AD203B41FA5}">
                      <a16:colId xmlns:a16="http://schemas.microsoft.com/office/drawing/2014/main" val="326814654"/>
                    </a:ext>
                  </a:extLst>
                </a:gridCol>
                <a:gridCol w="969863">
                  <a:extLst>
                    <a:ext uri="{9D8B030D-6E8A-4147-A177-3AD203B41FA5}">
                      <a16:colId xmlns:a16="http://schemas.microsoft.com/office/drawing/2014/main" val="2212237626"/>
                    </a:ext>
                  </a:extLst>
                </a:gridCol>
                <a:gridCol w="969863">
                  <a:extLst>
                    <a:ext uri="{9D8B030D-6E8A-4147-A177-3AD203B41FA5}">
                      <a16:colId xmlns:a16="http://schemas.microsoft.com/office/drawing/2014/main" val="1075471328"/>
                    </a:ext>
                  </a:extLst>
                </a:gridCol>
                <a:gridCol w="969863">
                  <a:extLst>
                    <a:ext uri="{9D8B030D-6E8A-4147-A177-3AD203B41FA5}">
                      <a16:colId xmlns:a16="http://schemas.microsoft.com/office/drawing/2014/main" val="4073089398"/>
                    </a:ext>
                  </a:extLst>
                </a:gridCol>
                <a:gridCol w="969863">
                  <a:extLst>
                    <a:ext uri="{9D8B030D-6E8A-4147-A177-3AD203B41FA5}">
                      <a16:colId xmlns:a16="http://schemas.microsoft.com/office/drawing/2014/main" val="254132330"/>
                    </a:ext>
                  </a:extLst>
                </a:gridCol>
                <a:gridCol w="969863">
                  <a:extLst>
                    <a:ext uri="{9D8B030D-6E8A-4147-A177-3AD203B41FA5}">
                      <a16:colId xmlns:a16="http://schemas.microsoft.com/office/drawing/2014/main" val="677803802"/>
                    </a:ext>
                  </a:extLst>
                </a:gridCol>
              </a:tblGrid>
              <a:tr h="4132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GPT层数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BAZ MAE ↓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Distance MAE ↓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Mag MAE ↓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P F1 ↑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S F1 ↑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Polarity F1 ↑</a:t>
                      </a:r>
                    </a:p>
                  </a:txBody>
                  <a:tcPr marL="59035" marR="59035" marT="29518" marB="29518" anchor="ctr"/>
                </a:tc>
                <a:extLst>
                  <a:ext uri="{0D108BD9-81ED-4DB2-BD59-A6C34878D82A}">
                    <a16:rowId xmlns:a16="http://schemas.microsoft.com/office/drawing/2014/main" val="1827791025"/>
                  </a:ext>
                </a:extLst>
              </a:tr>
              <a:tr h="2361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2层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33.68°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3.257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0.168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95.48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73.03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94.13</a:t>
                      </a:r>
                    </a:p>
                  </a:txBody>
                  <a:tcPr marL="59035" marR="59035" marT="29518" marB="29518" anchor="ctr"/>
                </a:tc>
                <a:extLst>
                  <a:ext uri="{0D108BD9-81ED-4DB2-BD59-A6C34878D82A}">
                    <a16:rowId xmlns:a16="http://schemas.microsoft.com/office/drawing/2014/main" val="762825378"/>
                  </a:ext>
                </a:extLst>
              </a:tr>
              <a:tr h="2361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3层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33.55°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2.980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0.164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95.69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72.82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94.33</a:t>
                      </a:r>
                    </a:p>
                  </a:txBody>
                  <a:tcPr marL="59035" marR="59035" marT="29518" marB="29518" anchor="ctr"/>
                </a:tc>
                <a:extLst>
                  <a:ext uri="{0D108BD9-81ED-4DB2-BD59-A6C34878D82A}">
                    <a16:rowId xmlns:a16="http://schemas.microsoft.com/office/drawing/2014/main" val="3396894215"/>
                  </a:ext>
                </a:extLst>
              </a:tr>
              <a:tr h="2361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6层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34.03°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2.935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0.166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95.60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72.98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94.26</a:t>
                      </a:r>
                    </a:p>
                  </a:txBody>
                  <a:tcPr marL="59035" marR="59035" marT="29518" marB="29518" anchor="ctr"/>
                </a:tc>
                <a:extLst>
                  <a:ext uri="{0D108BD9-81ED-4DB2-BD59-A6C34878D82A}">
                    <a16:rowId xmlns:a16="http://schemas.microsoft.com/office/drawing/2014/main" val="2074689809"/>
                  </a:ext>
                </a:extLst>
              </a:tr>
              <a:tr h="2361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200"/>
                        <a:t>12层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33.79°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2.739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0.167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95.48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/>
                        <a:t>72.79</a:t>
                      </a:r>
                    </a:p>
                  </a:txBody>
                  <a:tcPr marL="59035" marR="59035" marT="29518" marB="29518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zh-CN" sz="1200" dirty="0"/>
                        <a:t>94.32</a:t>
                      </a:r>
                    </a:p>
                  </a:txBody>
                  <a:tcPr marL="59035" marR="59035" marT="29518" marB="29518" anchor="ctr"/>
                </a:tc>
                <a:extLst>
                  <a:ext uri="{0D108BD9-81ED-4DB2-BD59-A6C34878D82A}">
                    <a16:rowId xmlns:a16="http://schemas.microsoft.com/office/drawing/2014/main" val="2778079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8845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9C9BD-5A16-AA62-323E-887E592E7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7A54F-52A1-91F4-DB55-41D57F8D2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13" y="84139"/>
            <a:ext cx="2500313" cy="687388"/>
          </a:xfrm>
        </p:spPr>
        <p:txBody>
          <a:bodyPr>
            <a:normAutofit fontScale="90000"/>
          </a:bodyPr>
          <a:lstStyle/>
          <a:p>
            <a:r>
              <a:rPr lang="zh-CN" altLang="en-US"/>
              <a:t>会议议程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C850765-B383-BE6E-BE76-92C977D93D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3304" t="36172" r="8449"/>
          <a:stretch>
            <a:fillRect/>
          </a:stretch>
        </p:blipFill>
        <p:spPr>
          <a:xfrm>
            <a:off x="298383" y="1121040"/>
            <a:ext cx="3193827" cy="39466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C0BC0B5-0C28-326D-FAAF-38F994AF32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579"/>
          <a:stretch>
            <a:fillRect/>
          </a:stretch>
        </p:blipFill>
        <p:spPr>
          <a:xfrm>
            <a:off x="3614737" y="257156"/>
            <a:ext cx="4239337" cy="53625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F060B42-28A7-AC46-B9B9-4125221F9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9059" y="157141"/>
            <a:ext cx="4295806" cy="5495965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43178297-DE2C-9E9F-6BF5-7BFDFE951658}"/>
              </a:ext>
            </a:extLst>
          </p:cNvPr>
          <p:cNvCxnSpPr/>
          <p:nvPr/>
        </p:nvCxnSpPr>
        <p:spPr>
          <a:xfrm>
            <a:off x="784460" y="4021389"/>
            <a:ext cx="2483318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1E40407-44E0-9BBE-0892-A6582326432C}"/>
              </a:ext>
            </a:extLst>
          </p:cNvPr>
          <p:cNvCxnSpPr>
            <a:cxnSpLocks/>
          </p:cNvCxnSpPr>
          <p:nvPr/>
        </p:nvCxnSpPr>
        <p:spPr>
          <a:xfrm>
            <a:off x="5957888" y="2202114"/>
            <a:ext cx="1835216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B1E4223-4B55-8759-15B8-504458936B6E}"/>
              </a:ext>
            </a:extLst>
          </p:cNvPr>
          <p:cNvCxnSpPr>
            <a:cxnSpLocks/>
          </p:cNvCxnSpPr>
          <p:nvPr/>
        </p:nvCxnSpPr>
        <p:spPr>
          <a:xfrm>
            <a:off x="5957888" y="1411539"/>
            <a:ext cx="1835216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F57D7FF2-6687-EF96-82F9-97BCF8725618}"/>
              </a:ext>
            </a:extLst>
          </p:cNvPr>
          <p:cNvCxnSpPr>
            <a:cxnSpLocks/>
          </p:cNvCxnSpPr>
          <p:nvPr/>
        </p:nvCxnSpPr>
        <p:spPr>
          <a:xfrm>
            <a:off x="5957888" y="2564064"/>
            <a:ext cx="1835216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231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A1E63-8F9A-EA41-D0F4-6D129FD86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A15052-549F-B8E8-A00C-EB12A52B1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pic>
        <p:nvPicPr>
          <p:cNvPr id="11" name="内容占位符 10">
            <a:extLst>
              <a:ext uri="{FF2B5EF4-FFF2-40B4-BE49-F238E27FC236}">
                <a16:creationId xmlns:a16="http://schemas.microsoft.com/office/drawing/2014/main" id="{4092E87C-1FBC-0987-7D6D-073978AF84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6" t="19883" r="674" b="20029"/>
          <a:stretch>
            <a:fillRect/>
          </a:stretch>
        </p:blipFill>
        <p:spPr>
          <a:xfrm>
            <a:off x="633413" y="866775"/>
            <a:ext cx="4591050" cy="261461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3086360-EC74-44F8-008A-49A269C2E2FB}"/>
              </a:ext>
            </a:extLst>
          </p:cNvPr>
          <p:cNvSpPr txBox="1"/>
          <p:nvPr/>
        </p:nvSpPr>
        <p:spPr>
          <a:xfrm>
            <a:off x="5548312" y="928688"/>
            <a:ext cx="46442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地震学、地球物理学来讲</a:t>
            </a:r>
            <a:endParaRPr lang="en-US" altLang="zh-CN" sz="2400" dirty="0"/>
          </a:p>
          <a:p>
            <a:r>
              <a:rPr lang="zh-CN" altLang="en-US" sz="2400" dirty="0"/>
              <a:t>物理大模型</a:t>
            </a:r>
            <a:r>
              <a:rPr lang="en-US" altLang="zh-CN" sz="2400" dirty="0"/>
              <a:t>&gt;</a:t>
            </a:r>
            <a:r>
              <a:rPr lang="zh-CN" altLang="en-US" sz="2400" dirty="0"/>
              <a:t>大语言模型</a:t>
            </a:r>
            <a:endParaRPr lang="en-US" altLang="zh-CN" sz="2400" dirty="0"/>
          </a:p>
          <a:p>
            <a:r>
              <a:rPr lang="zh-CN" altLang="en-US" sz="2400" dirty="0"/>
              <a:t>大语言模型要审慎地看待</a:t>
            </a:r>
            <a:endParaRPr lang="en-US" altLang="zh-CN" sz="2400" dirty="0"/>
          </a:p>
          <a:p>
            <a:r>
              <a:rPr lang="en-US" altLang="zh-CN" sz="2400" dirty="0"/>
              <a:t>1.</a:t>
            </a:r>
            <a:r>
              <a:rPr lang="zh-CN" altLang="en-US" sz="2400" dirty="0"/>
              <a:t>分辨能力不足；</a:t>
            </a:r>
            <a:r>
              <a:rPr lang="en-US" altLang="zh-CN" sz="2400" dirty="0"/>
              <a:t>2.</a:t>
            </a:r>
            <a:r>
              <a:rPr lang="zh-CN" altLang="en-US" sz="2400" dirty="0"/>
              <a:t>描述能力不足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2177DD50-B412-B475-3112-D108C9806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462" y="2609851"/>
            <a:ext cx="6792485" cy="3876686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F70EF366-E2DA-ED13-EF6E-90921F5A1051}"/>
              </a:ext>
            </a:extLst>
          </p:cNvPr>
          <p:cNvGrpSpPr/>
          <p:nvPr/>
        </p:nvGrpSpPr>
        <p:grpSpPr>
          <a:xfrm>
            <a:off x="-12111" y="2976563"/>
            <a:ext cx="5264237" cy="4242203"/>
            <a:chOff x="-12111" y="2976563"/>
            <a:chExt cx="5264237" cy="424220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A4F1EAF-45C6-F47F-C6C9-68756B47C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32" y="2976563"/>
              <a:ext cx="5207029" cy="2969437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1EED4400-717D-DAFE-639C-5FBD770E4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4114"/>
            <a:stretch>
              <a:fillRect/>
            </a:stretch>
          </p:blipFill>
          <p:spPr>
            <a:xfrm>
              <a:off x="17432" y="3882617"/>
              <a:ext cx="5234694" cy="2550336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12348B24-7045-3B2A-4E89-76B6B5CC4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6845"/>
            <a:stretch>
              <a:fillRect/>
            </a:stretch>
          </p:blipFill>
          <p:spPr>
            <a:xfrm>
              <a:off x="-12111" y="4258876"/>
              <a:ext cx="5224461" cy="2474488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5E3A273E-CA01-1900-3177-EBC4D1B1F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3210"/>
            <a:stretch>
              <a:fillRect/>
            </a:stretch>
          </p:blipFill>
          <p:spPr>
            <a:xfrm>
              <a:off x="1876" y="4668429"/>
              <a:ext cx="5240017" cy="25503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373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36579-038A-96F1-C388-6F0D53FFF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5473A3-D120-1D19-4E9A-F337F3C3F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DC42AE2-716F-42FF-DE5D-BC7347880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" y="747703"/>
            <a:ext cx="6210345" cy="24860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C2D9441-09E2-E3CB-9765-4237E925F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023" y="142858"/>
            <a:ext cx="5267355" cy="29580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75E424E-EBE5-0559-0DF5-3C56CB4E4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3" y="511698"/>
            <a:ext cx="5284813" cy="295805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7268692-BCD3-FE6E-6DB3-03E92F7F656D}"/>
              </a:ext>
            </a:extLst>
          </p:cNvPr>
          <p:cNvSpPr txBox="1"/>
          <p:nvPr/>
        </p:nvSpPr>
        <p:spPr>
          <a:xfrm>
            <a:off x="171451" y="3624255"/>
            <a:ext cx="5381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有利于恢复格林函数的时段</a:t>
            </a:r>
            <a:br>
              <a:rPr lang="en-US" altLang="zh-CN" sz="2400" dirty="0"/>
            </a:br>
            <a:r>
              <a:rPr lang="zh-CN" altLang="en-US" sz="2400" dirty="0"/>
              <a:t>与受定向噪声污染的时段等权叠加了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3D86C17-5E89-AA76-33A8-93AF735E639C}"/>
              </a:ext>
            </a:extLst>
          </p:cNvPr>
          <p:cNvSpPr txBox="1"/>
          <p:nvPr/>
        </p:nvSpPr>
        <p:spPr>
          <a:xfrm>
            <a:off x="214731" y="4767074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从长时段中提取属稳相区的时段</a:t>
            </a:r>
            <a:endParaRPr lang="en-US" altLang="zh-CN" sz="2400" dirty="0"/>
          </a:p>
          <a:p>
            <a:r>
              <a:rPr lang="zh-CN" altLang="en-US" sz="2400" dirty="0"/>
              <a:t>过滤掉持续、定向、相干的污染</a:t>
            </a:r>
            <a:endParaRPr lang="en-US" altLang="zh-CN" sz="2400" dirty="0"/>
          </a:p>
          <a:p>
            <a:r>
              <a:rPr lang="zh-CN" altLang="en-US" sz="2400" dirty="0"/>
              <a:t>满足较高信噪比和较好的正负时延对称性</a:t>
            </a:r>
          </a:p>
        </p:txBody>
      </p:sp>
      <p:pic>
        <p:nvPicPr>
          <p:cNvPr id="15" name="内容占位符 14">
            <a:extLst>
              <a:ext uri="{FF2B5EF4-FFF2-40B4-BE49-F238E27FC236}">
                <a16:creationId xmlns:a16="http://schemas.microsoft.com/office/drawing/2014/main" id="{AF5C0DAD-317A-1457-6453-2ECF59405A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01639" y="721787"/>
            <a:ext cx="4950828" cy="274796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00E2A0A-45C1-74F0-91E3-FB7B76EC21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240" b="18152"/>
          <a:stretch>
            <a:fillRect/>
          </a:stretch>
        </p:blipFill>
        <p:spPr>
          <a:xfrm>
            <a:off x="5723020" y="3600270"/>
            <a:ext cx="5788287" cy="19775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4B6352C-F9F7-3025-BAEC-A76FB5253C20}"/>
                  </a:ext>
                </a:extLst>
              </p:cNvPr>
              <p:cNvSpPr txBox="1"/>
              <p:nvPr/>
            </p:nvSpPr>
            <p:spPr>
              <a:xfrm>
                <a:off x="7252636" y="5759698"/>
                <a:ext cx="38189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每一条互相关函数参与叠加的权重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endParaRPr lang="en-US" altLang="zh-CN" b="0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4B6352C-F9F7-3025-BAEC-A76FB5253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636" y="5759698"/>
                <a:ext cx="3818931" cy="369332"/>
              </a:xfrm>
              <a:prstGeom prst="rect">
                <a:avLst/>
              </a:prstGeom>
              <a:blipFill>
                <a:blip r:embed="rId7"/>
                <a:stretch>
                  <a:fillRect l="-1438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016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 0.0081 L -0.025 0.0081 C -0.02213 0.00949 -0.01914 0.01134 -0.01614 0.01227 C -0.01341 0.01342 -0.00846 0.01435 -0.00521 0.01528 C 0.01042 0.01412 0.01667 0.01504 0.03151 0.0081 C 0.03594 0.00625 0.03998 0.00301 0.04401 -0.00023 C 0.04974 -0.0044 0.05495 -0.01065 0.05964 -0.01736 C 0.06381 -0.02338 0.0681 -0.0294 0.07175 -0.03634 C 0.07943 -0.04977 0.08737 -0.06297 0.09362 -0.07847 C 0.09701 -0.08681 0.10521 -0.10625 0.10808 -0.11597 C 0.11029 -0.12338 0.11354 -0.13912 0.11354 -0.13912 C 0.11381 -0.14144 0.1142 -0.14422 0.11433 -0.14653 C 0.11459 -0.14884 0.11459 -0.15139 0.11472 -0.15347 C 0.11485 -0.15533 0.11498 -0.15672 0.11511 -0.15857 C 0.11524 -0.16019 0.11537 -0.16227 0.1155 -0.16412 C 0.11589 -0.16644 0.11641 -0.16852 0.11667 -0.17107 C 0.11732 -0.17477 0.11745 -0.17894 0.11823 -0.18264 C 0.12123 -0.19607 0.11849 -0.1794 0.12136 -0.19607 C 0.12279 -0.20394 0.12162 -0.19884 0.12253 -0.20625 C 0.12279 -0.2081 0.12305 -0.20972 0.12331 -0.21134 C 0.12435 -0.21597 0.12409 -0.21204 0.12409 -0.21597 L 0.12409 -0.21597 " pathEditMode="relative" ptsTypes="AAAAAAAAAAAAAAAAA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F961F-BE06-D9F7-E3A3-85601A78F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9E4C48-57B8-098E-34C5-F32DB798A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5F919E7-E596-6C6C-430E-F469997F3DC4}"/>
              </a:ext>
            </a:extLst>
          </p:cNvPr>
          <p:cNvSpPr txBox="1"/>
          <p:nvPr/>
        </p:nvSpPr>
        <p:spPr>
          <a:xfrm>
            <a:off x="5520089" y="924025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物理约束在哪里？</a:t>
            </a:r>
          </a:p>
        </p:txBody>
      </p:sp>
      <p:pic>
        <p:nvPicPr>
          <p:cNvPr id="6" name="内容占位符 14">
            <a:extLst>
              <a:ext uri="{FF2B5EF4-FFF2-40B4-BE49-F238E27FC236}">
                <a16:creationId xmlns:a16="http://schemas.microsoft.com/office/drawing/2014/main" id="{16E98D71-7834-5832-1437-1F64EA5B7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639" y="721787"/>
            <a:ext cx="4950828" cy="27479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7133A12-61AA-2F60-7109-0BC3815B93C1}"/>
                  </a:ext>
                </a:extLst>
              </p:cNvPr>
              <p:cNvSpPr txBox="1"/>
              <p:nvPr/>
            </p:nvSpPr>
            <p:spPr>
              <a:xfrm>
                <a:off x="5756275" y="1732546"/>
                <a:ext cx="564212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𝑆𝑁𝑅</m:t>
                          </m:r>
                        </m:sub>
                      </m:sSub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𝑆𝑌𝑀</m:t>
                          </m:r>
                        </m:sub>
                      </m:sSub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𝑆𝑇𝐷</m:t>
                          </m:r>
                        </m:sub>
                      </m:sSub>
                    </m:oMath>
                  </m:oMathPara>
                </a14:m>
                <a:endParaRPr lang="en-US" altLang="zh-CN" sz="32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7133A12-61AA-2F60-7109-0BC3815B9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275" y="1732546"/>
                <a:ext cx="5642121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7ABBBD5-4892-E71C-736E-E684DB88A0B8}"/>
                  </a:ext>
                </a:extLst>
              </p:cNvPr>
              <p:cNvSpPr txBox="1"/>
              <p:nvPr/>
            </p:nvSpPr>
            <p:spPr>
              <a:xfrm>
                <a:off x="5641195" y="2704226"/>
                <a:ext cx="6096813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𝑆𝑁𝑅</m:t>
                        </m:r>
                      </m:sub>
                    </m:sSub>
                  </m:oMath>
                </a14:m>
                <a:r>
                  <a:rPr lang="zh-CN" altLang="en-US" sz="2400" dirty="0"/>
                  <a:t>信噪比约束：能量集中在面波到时附近</a:t>
                </a: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𝑆𝑌𝑀</m:t>
                        </m:r>
                      </m:sub>
                    </m:sSub>
                  </m:oMath>
                </a14:m>
                <a:r>
                  <a:rPr lang="zh-CN" altLang="en-US" sz="2400" dirty="0"/>
                  <a:t>对称性约束：抑制正负时延不一致</a:t>
                </a: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𝑆𝑇𝐷</m:t>
                        </m:r>
                      </m:sub>
                    </m:sSub>
                  </m:oMath>
                </a14:m>
                <a:r>
                  <a:rPr lang="zh-CN" altLang="en-US" sz="2400" dirty="0"/>
                  <a:t>标准差约束：鼓励权重拉开差异</a:t>
                </a: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7ABBBD5-4892-E71C-736E-E684DB88A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195" y="2704226"/>
                <a:ext cx="6096813" cy="1754326"/>
              </a:xfrm>
              <a:prstGeom prst="rect">
                <a:avLst/>
              </a:prstGeom>
              <a:blipFill>
                <a:blip r:embed="rId4"/>
                <a:stretch>
                  <a:fillRect l="-200" b="-45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图片 20">
            <a:extLst>
              <a:ext uri="{FF2B5EF4-FFF2-40B4-BE49-F238E27FC236}">
                <a16:creationId xmlns:a16="http://schemas.microsoft.com/office/drawing/2014/main" id="{E7C916F7-EA82-C260-21BB-45CDFE424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712" y="4469314"/>
            <a:ext cx="6931663" cy="2222366"/>
          </a:xfrm>
          <a:prstGeom prst="rect">
            <a:avLst/>
          </a:prstGeom>
        </p:spPr>
      </p:pic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82E3DCFA-C70C-8E54-D7B7-EE7FCCB7239B}"/>
              </a:ext>
            </a:extLst>
          </p:cNvPr>
          <p:cNvSpPr/>
          <p:nvPr/>
        </p:nvSpPr>
        <p:spPr>
          <a:xfrm>
            <a:off x="3542097" y="2218623"/>
            <a:ext cx="2415941" cy="1925053"/>
          </a:xfrm>
          <a:custGeom>
            <a:avLst/>
            <a:gdLst>
              <a:gd name="csX0" fmla="*/ 0 w 2415941"/>
              <a:gd name="csY0" fmla="*/ 1159844 h 1925053"/>
              <a:gd name="csX1" fmla="*/ 4812 w 2415941"/>
              <a:gd name="csY1" fmla="*/ 1183908 h 1925053"/>
              <a:gd name="csX2" fmla="*/ 226194 w 2415941"/>
              <a:gd name="csY2" fmla="*/ 1535230 h 1925053"/>
              <a:gd name="csX3" fmla="*/ 293570 w 2415941"/>
              <a:gd name="csY3" fmla="*/ 1612232 h 1925053"/>
              <a:gd name="csX4" fmla="*/ 389823 w 2415941"/>
              <a:gd name="csY4" fmla="*/ 1694046 h 1925053"/>
              <a:gd name="csX5" fmla="*/ 433137 w 2415941"/>
              <a:gd name="csY5" fmla="*/ 1727735 h 1925053"/>
              <a:gd name="csX6" fmla="*/ 462012 w 2415941"/>
              <a:gd name="csY6" fmla="*/ 1756611 h 1925053"/>
              <a:gd name="csX7" fmla="*/ 519764 w 2415941"/>
              <a:gd name="csY7" fmla="*/ 1790299 h 1925053"/>
              <a:gd name="csX8" fmla="*/ 635267 w 2415941"/>
              <a:gd name="csY8" fmla="*/ 1852863 h 1925053"/>
              <a:gd name="csX9" fmla="*/ 803709 w 2415941"/>
              <a:gd name="csY9" fmla="*/ 1905802 h 1925053"/>
              <a:gd name="csX10" fmla="*/ 1183907 w 2415941"/>
              <a:gd name="csY10" fmla="*/ 1925053 h 1925053"/>
              <a:gd name="csX11" fmla="*/ 1366787 w 2415941"/>
              <a:gd name="csY11" fmla="*/ 1905802 h 1925053"/>
              <a:gd name="csX12" fmla="*/ 1540042 w 2415941"/>
              <a:gd name="csY12" fmla="*/ 1809550 h 1925053"/>
              <a:gd name="csX13" fmla="*/ 1694046 w 2415941"/>
              <a:gd name="csY13" fmla="*/ 1718110 h 1925053"/>
              <a:gd name="csX14" fmla="*/ 1732547 w 2415941"/>
              <a:gd name="csY14" fmla="*/ 1698859 h 1925053"/>
              <a:gd name="csX15" fmla="*/ 1775861 w 2415941"/>
              <a:gd name="csY15" fmla="*/ 1655545 h 1925053"/>
              <a:gd name="csX16" fmla="*/ 1848050 w 2415941"/>
              <a:gd name="csY16" fmla="*/ 1583356 h 1925053"/>
              <a:gd name="csX17" fmla="*/ 1886551 w 2415941"/>
              <a:gd name="csY17" fmla="*/ 1506354 h 1925053"/>
              <a:gd name="csX18" fmla="*/ 1920240 w 2415941"/>
              <a:gd name="csY18" fmla="*/ 1453415 h 1925053"/>
              <a:gd name="csX19" fmla="*/ 1968366 w 2415941"/>
              <a:gd name="csY19" fmla="*/ 1342724 h 1925053"/>
              <a:gd name="csX20" fmla="*/ 1992429 w 2415941"/>
              <a:gd name="csY20" fmla="*/ 1313849 h 1925053"/>
              <a:gd name="csX21" fmla="*/ 2026118 w 2415941"/>
              <a:gd name="csY21" fmla="*/ 1212783 h 1925053"/>
              <a:gd name="csX22" fmla="*/ 2040556 w 2415941"/>
              <a:gd name="csY22" fmla="*/ 572703 h 1925053"/>
              <a:gd name="csX23" fmla="*/ 2054994 w 2415941"/>
              <a:gd name="csY23" fmla="*/ 471638 h 1925053"/>
              <a:gd name="csX24" fmla="*/ 2112745 w 2415941"/>
              <a:gd name="csY24" fmla="*/ 336884 h 1925053"/>
              <a:gd name="csX25" fmla="*/ 2189747 w 2415941"/>
              <a:gd name="csY25" fmla="*/ 226194 h 1925053"/>
              <a:gd name="csX26" fmla="*/ 2233061 w 2415941"/>
              <a:gd name="csY26" fmla="*/ 182880 h 1925053"/>
              <a:gd name="csX27" fmla="*/ 2295625 w 2415941"/>
              <a:gd name="csY27" fmla="*/ 125129 h 1925053"/>
              <a:gd name="csX28" fmla="*/ 2353377 w 2415941"/>
              <a:gd name="csY28" fmla="*/ 62564 h 1925053"/>
              <a:gd name="csX29" fmla="*/ 2401503 w 2415941"/>
              <a:gd name="csY29" fmla="*/ 14438 h 1925053"/>
              <a:gd name="csX30" fmla="*/ 2415941 w 2415941"/>
              <a:gd name="csY30" fmla="*/ 0 h 19250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2415941" h="1925053">
                <a:moveTo>
                  <a:pt x="0" y="1159844"/>
                </a:moveTo>
                <a:cubicBezTo>
                  <a:pt x="1604" y="1167865"/>
                  <a:pt x="1154" y="1176591"/>
                  <a:pt x="4812" y="1183908"/>
                </a:cubicBezTo>
                <a:cubicBezTo>
                  <a:pt x="61845" y="1297975"/>
                  <a:pt x="158559" y="1441129"/>
                  <a:pt x="226194" y="1535230"/>
                </a:cubicBezTo>
                <a:cubicBezTo>
                  <a:pt x="246099" y="1562924"/>
                  <a:pt x="269096" y="1588478"/>
                  <a:pt x="293570" y="1612232"/>
                </a:cubicBezTo>
                <a:cubicBezTo>
                  <a:pt x="323786" y="1641560"/>
                  <a:pt x="357383" y="1667199"/>
                  <a:pt x="389823" y="1694046"/>
                </a:cubicBezTo>
                <a:cubicBezTo>
                  <a:pt x="403914" y="1705708"/>
                  <a:pt x="420204" y="1714801"/>
                  <a:pt x="433137" y="1727735"/>
                </a:cubicBezTo>
                <a:cubicBezTo>
                  <a:pt x="442762" y="1737360"/>
                  <a:pt x="451555" y="1747897"/>
                  <a:pt x="462012" y="1756611"/>
                </a:cubicBezTo>
                <a:cubicBezTo>
                  <a:pt x="488138" y="1778383"/>
                  <a:pt x="491429" y="1773895"/>
                  <a:pt x="519764" y="1790299"/>
                </a:cubicBezTo>
                <a:cubicBezTo>
                  <a:pt x="567420" y="1817890"/>
                  <a:pt x="584904" y="1835346"/>
                  <a:pt x="635267" y="1852863"/>
                </a:cubicBezTo>
                <a:cubicBezTo>
                  <a:pt x="690855" y="1872198"/>
                  <a:pt x="745096" y="1900473"/>
                  <a:pt x="803709" y="1905802"/>
                </a:cubicBezTo>
                <a:cubicBezTo>
                  <a:pt x="1000707" y="1923712"/>
                  <a:pt x="874171" y="1914185"/>
                  <a:pt x="1183907" y="1925053"/>
                </a:cubicBezTo>
                <a:cubicBezTo>
                  <a:pt x="1244867" y="1918636"/>
                  <a:pt x="1308480" y="1924712"/>
                  <a:pt x="1366787" y="1905802"/>
                </a:cubicBezTo>
                <a:cubicBezTo>
                  <a:pt x="1429630" y="1885421"/>
                  <a:pt x="1482733" y="1842418"/>
                  <a:pt x="1540042" y="1809550"/>
                </a:cubicBezTo>
                <a:cubicBezTo>
                  <a:pt x="1591831" y="1779848"/>
                  <a:pt x="1640648" y="1744810"/>
                  <a:pt x="1694046" y="1718110"/>
                </a:cubicBezTo>
                <a:cubicBezTo>
                  <a:pt x="1706880" y="1711693"/>
                  <a:pt x="1721149" y="1707575"/>
                  <a:pt x="1732547" y="1698859"/>
                </a:cubicBezTo>
                <a:cubicBezTo>
                  <a:pt x="1748766" y="1686456"/>
                  <a:pt x="1760992" y="1669539"/>
                  <a:pt x="1775861" y="1655545"/>
                </a:cubicBezTo>
                <a:cubicBezTo>
                  <a:pt x="1801186" y="1631710"/>
                  <a:pt x="1829142" y="1613609"/>
                  <a:pt x="1848050" y="1583356"/>
                </a:cubicBezTo>
                <a:cubicBezTo>
                  <a:pt x="1863259" y="1559021"/>
                  <a:pt x="1872614" y="1531440"/>
                  <a:pt x="1886551" y="1506354"/>
                </a:cubicBezTo>
                <a:cubicBezTo>
                  <a:pt x="1896709" y="1488070"/>
                  <a:pt x="1910886" y="1472123"/>
                  <a:pt x="1920240" y="1453415"/>
                </a:cubicBezTo>
                <a:cubicBezTo>
                  <a:pt x="1938233" y="1417429"/>
                  <a:pt x="1942609" y="1373632"/>
                  <a:pt x="1968366" y="1342724"/>
                </a:cubicBezTo>
                <a:cubicBezTo>
                  <a:pt x="1976387" y="1333099"/>
                  <a:pt x="1985479" y="1324274"/>
                  <a:pt x="1992429" y="1313849"/>
                </a:cubicBezTo>
                <a:cubicBezTo>
                  <a:pt x="2012321" y="1284012"/>
                  <a:pt x="2017247" y="1246047"/>
                  <a:pt x="2026118" y="1212783"/>
                </a:cubicBezTo>
                <a:cubicBezTo>
                  <a:pt x="2061183" y="932253"/>
                  <a:pt x="2019851" y="1287021"/>
                  <a:pt x="2040556" y="572703"/>
                </a:cubicBezTo>
                <a:cubicBezTo>
                  <a:pt x="2041542" y="538687"/>
                  <a:pt x="2045033" y="504178"/>
                  <a:pt x="2054994" y="471638"/>
                </a:cubicBezTo>
                <a:cubicBezTo>
                  <a:pt x="2069299" y="424909"/>
                  <a:pt x="2089226" y="379722"/>
                  <a:pt x="2112745" y="336884"/>
                </a:cubicBezTo>
                <a:cubicBezTo>
                  <a:pt x="2134376" y="297485"/>
                  <a:pt x="2157965" y="257976"/>
                  <a:pt x="2189747" y="226194"/>
                </a:cubicBezTo>
                <a:cubicBezTo>
                  <a:pt x="2204185" y="211756"/>
                  <a:pt x="2218165" y="196845"/>
                  <a:pt x="2233061" y="182880"/>
                </a:cubicBezTo>
                <a:cubicBezTo>
                  <a:pt x="2261432" y="156282"/>
                  <a:pt x="2270696" y="154212"/>
                  <a:pt x="2295625" y="125129"/>
                </a:cubicBezTo>
                <a:cubicBezTo>
                  <a:pt x="2382469" y="23812"/>
                  <a:pt x="2272773" y="138131"/>
                  <a:pt x="2353377" y="62564"/>
                </a:cubicBezTo>
                <a:cubicBezTo>
                  <a:pt x="2369928" y="47047"/>
                  <a:pt x="2385461" y="30480"/>
                  <a:pt x="2401503" y="14438"/>
                </a:cubicBezTo>
                <a:lnTo>
                  <a:pt x="2415941" y="0"/>
                </a:lnTo>
              </a:path>
            </a:pathLst>
          </a:cu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F8294EA-192A-75CF-C46F-CF500CBA8383}"/>
              </a:ext>
            </a:extLst>
          </p:cNvPr>
          <p:cNvSpPr txBox="1"/>
          <p:nvPr/>
        </p:nvSpPr>
        <p:spPr>
          <a:xfrm>
            <a:off x="6867625" y="4764505"/>
            <a:ext cx="4768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用物理先验约束机器学习的</a:t>
            </a:r>
            <a:r>
              <a:rPr lang="en-US" altLang="zh-CN" sz="2400" dirty="0"/>
              <a:t>LOSS</a:t>
            </a:r>
          </a:p>
          <a:p>
            <a:r>
              <a:rPr lang="zh-CN" altLang="en-US" sz="2400" dirty="0"/>
              <a:t>从而让参与叠加波形更合理</a:t>
            </a:r>
          </a:p>
        </p:txBody>
      </p:sp>
    </p:spTree>
    <p:extLst>
      <p:ext uri="{BB962C8B-B14F-4D97-AF65-F5344CB8AC3E}">
        <p14:creationId xmlns:p14="http://schemas.microsoft.com/office/powerpoint/2010/main" val="69027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7F371-4031-A9C6-C11C-CAF4DFFC3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8DDBF2-FC4C-00C0-0123-71F8378CA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9CFF71CD-2F31-D454-964D-3A863F832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7" b="9811"/>
          <a:stretch>
            <a:fillRect/>
          </a:stretch>
        </p:blipFill>
        <p:spPr>
          <a:xfrm>
            <a:off x="202610" y="1856850"/>
            <a:ext cx="5289612" cy="281416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B9F96EE-D447-99A4-D8EF-B72F33A118AB}"/>
              </a:ext>
            </a:extLst>
          </p:cNvPr>
          <p:cNvSpPr txBox="1"/>
          <p:nvPr/>
        </p:nvSpPr>
        <p:spPr>
          <a:xfrm>
            <a:off x="4936638" y="681037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物理驱动的深度学习地震走时成像方法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746A25E-DFB6-0664-E5FA-2CBC11CAD99F}"/>
              </a:ext>
            </a:extLst>
          </p:cNvPr>
          <p:cNvSpPr txBox="1"/>
          <p:nvPr/>
        </p:nvSpPr>
        <p:spPr>
          <a:xfrm>
            <a:off x="3708087" y="4890904"/>
            <a:ext cx="277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数据驱动成像</a:t>
            </a:r>
            <a:r>
              <a:rPr lang="en-US" altLang="zh-CN" dirty="0">
                <a:sym typeface="Wingdings" panose="05000000000000000000" pitchFamily="2" charset="2"/>
              </a:rPr>
              <a:t>PINN</a:t>
            </a:r>
            <a:r>
              <a:rPr lang="zh-CN" altLang="en-US" dirty="0">
                <a:sym typeface="Wingdings" panose="05000000000000000000" pitchFamily="2" charset="2"/>
              </a:rPr>
              <a:t>成像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C4BFFED-55DA-BFCD-485E-30CA2A569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547" y="1793482"/>
            <a:ext cx="5134180" cy="28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638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15A47-C966-4B48-FCD1-721E6873D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D0D0A2-2D6D-B7EB-FB76-D900053AF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54A9D0-EDE8-B798-04E6-C226ECE4C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775"/>
            <a:ext cx="6089833" cy="343347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B4704C5-BEA1-9E67-DFFC-954156BA80A5}"/>
              </a:ext>
            </a:extLst>
          </p:cNvPr>
          <p:cNvSpPr txBox="1"/>
          <p:nvPr/>
        </p:nvSpPr>
        <p:spPr>
          <a:xfrm>
            <a:off x="3528574" y="103226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物理驱动的深度学习地震走时成像方法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CFE4380-7B07-8262-21D4-62237F839743}"/>
              </a:ext>
            </a:extLst>
          </p:cNvPr>
          <p:cNvSpPr txBox="1"/>
          <p:nvPr/>
        </p:nvSpPr>
        <p:spPr>
          <a:xfrm>
            <a:off x="6153968" y="1585296"/>
            <a:ext cx="62044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PINN-SurfTomo是一种无网格的成像方法</a:t>
            </a:r>
          </a:p>
          <a:p>
            <a:r>
              <a:rPr lang="zh-CN" altLang="en-US" sz="2400" dirty="0"/>
              <a:t>它无需选择正则化参数、无需初始速度模型</a:t>
            </a:r>
          </a:p>
          <a:p>
            <a:r>
              <a:rPr lang="zh-CN" altLang="en-US" sz="2400" dirty="0"/>
              <a:t>计算效率低，有时收敛困难</a:t>
            </a:r>
          </a:p>
        </p:txBody>
      </p:sp>
      <p:sp>
        <p:nvSpPr>
          <p:cNvPr id="15" name="内容占位符 14">
            <a:extLst>
              <a:ext uri="{FF2B5EF4-FFF2-40B4-BE49-F238E27FC236}">
                <a16:creationId xmlns:a16="http://schemas.microsoft.com/office/drawing/2014/main" id="{3097E840-4263-B57F-4EDF-C8205A226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1042" y="3220033"/>
            <a:ext cx="5042757" cy="2956929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数据拟合的走时</a:t>
            </a:r>
            <a:r>
              <a:rPr lang="en-US" altLang="zh-CN" dirty="0"/>
              <a:t>LOSS</a:t>
            </a:r>
          </a:p>
          <a:p>
            <a:pPr marL="0" indent="0">
              <a:buNone/>
            </a:pPr>
            <a:r>
              <a:rPr lang="en-US" altLang="zh-CN" dirty="0"/>
              <a:t>		+</a:t>
            </a:r>
          </a:p>
          <a:p>
            <a:pPr marL="0" indent="0">
              <a:buNone/>
            </a:pPr>
            <a:r>
              <a:rPr lang="zh-CN" altLang="en-US" dirty="0"/>
              <a:t>呈函方程速度</a:t>
            </a:r>
            <a:r>
              <a:rPr lang="en-US" altLang="zh-CN" dirty="0"/>
              <a:t>PDE LOSS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成像可以接受两方面的约束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7211C8D-B410-21DA-CE6F-0504289C4468}"/>
              </a:ext>
            </a:extLst>
          </p:cNvPr>
          <p:cNvSpPr txBox="1"/>
          <p:nvPr/>
        </p:nvSpPr>
        <p:spPr>
          <a:xfrm>
            <a:off x="1138792" y="4448583"/>
            <a:ext cx="3643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没有走时正演过程</a:t>
            </a:r>
            <a:endParaRPr lang="en-US" altLang="zh-CN" dirty="0"/>
          </a:p>
          <a:p>
            <a:r>
              <a:rPr lang="en-US" altLang="zh-CN" dirty="0"/>
              <a:t>T</a:t>
            </a:r>
            <a:r>
              <a:rPr lang="zh-CN" altLang="en-US" dirty="0"/>
              <a:t>、</a:t>
            </a:r>
            <a:r>
              <a:rPr lang="en-US" altLang="zh-CN" dirty="0"/>
              <a:t>v</a:t>
            </a:r>
            <a:r>
              <a:rPr lang="zh-CN" altLang="en-US" dirty="0"/>
              <a:t>近似满足呈函方程，但是没算</a:t>
            </a:r>
          </a:p>
        </p:txBody>
      </p:sp>
    </p:spTree>
    <p:extLst>
      <p:ext uri="{BB962C8B-B14F-4D97-AF65-F5344CB8AC3E}">
        <p14:creationId xmlns:p14="http://schemas.microsoft.com/office/powerpoint/2010/main" val="3047491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0F23C-A5A0-1B77-29BF-E44319DD6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B7CDD9-A169-CECC-BE00-798ABEE9A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76AE295-C8FA-E5A8-3651-B0A63E3975BC}"/>
              </a:ext>
            </a:extLst>
          </p:cNvPr>
          <p:cNvSpPr txBox="1"/>
          <p:nvPr/>
        </p:nvSpPr>
        <p:spPr>
          <a:xfrm>
            <a:off x="3528574" y="103226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物理驱动的深度学习地震走时成像方法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BAE41D-0B6C-13F1-4FEE-CF6D26F97B74}"/>
              </a:ext>
            </a:extLst>
          </p:cNvPr>
          <p:cNvSpPr txBox="1"/>
          <p:nvPr/>
        </p:nvSpPr>
        <p:spPr>
          <a:xfrm>
            <a:off x="6095999" y="794312"/>
            <a:ext cx="47982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DNR-</a:t>
            </a:r>
            <a:r>
              <a:rPr lang="en-US" altLang="zh-CN" sz="2400" dirty="0" err="1"/>
              <a:t>tomo</a:t>
            </a:r>
            <a:endParaRPr lang="en-US" altLang="zh-CN" sz="2400" dirty="0"/>
          </a:p>
          <a:p>
            <a:r>
              <a:rPr lang="zh-CN" altLang="en-US" sz="2400" dirty="0"/>
              <a:t>神经网络仅用于表示速度模型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内容占位符 14">
                <a:extLst>
                  <a:ext uri="{FF2B5EF4-FFF2-40B4-BE49-F238E27FC236}">
                    <a16:creationId xmlns:a16="http://schemas.microsoft.com/office/drawing/2014/main" id="{F39F0DE8-A434-A519-535C-4369531462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99" y="1865637"/>
                <a:ext cx="5042757" cy="295692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CN" b="0" i="1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m:rPr>
                          <m:sty m:val="p"/>
                        </m:rPr>
                        <a:rPr lang="en-US" altLang="zh-CN" b="0" i="1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altLang="zh-CN" b="0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15" name="内容占位符 14">
                <a:extLst>
                  <a:ext uri="{FF2B5EF4-FFF2-40B4-BE49-F238E27FC236}">
                    <a16:creationId xmlns:a16="http://schemas.microsoft.com/office/drawing/2014/main" id="{F39F0DE8-A434-A519-535C-4369531462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9" y="1865637"/>
                <a:ext cx="5042757" cy="295692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6C1747E5-1E51-B0AA-EECB-FED20D87F3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50" t="1083" r="1150" b="1083"/>
          <a:stretch>
            <a:fillRect/>
          </a:stretch>
        </p:blipFill>
        <p:spPr>
          <a:xfrm>
            <a:off x="527929" y="866774"/>
            <a:ext cx="5568605" cy="3149853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0796DE57-5458-90F3-840F-8065DC513ECD}"/>
              </a:ext>
            </a:extLst>
          </p:cNvPr>
          <p:cNvSpPr/>
          <p:nvPr/>
        </p:nvSpPr>
        <p:spPr>
          <a:xfrm>
            <a:off x="158817" y="4190764"/>
            <a:ext cx="2699886" cy="10154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已经有：</a:t>
            </a:r>
            <a:endParaRPr lang="en-US" altLang="zh-CN" dirty="0"/>
          </a:p>
          <a:p>
            <a:pPr algn="ctr"/>
            <a:r>
              <a:rPr lang="zh-CN" altLang="en-US" dirty="0"/>
              <a:t>地震事件；台站位置；</a:t>
            </a:r>
            <a:endParaRPr lang="en-US" altLang="zh-CN" dirty="0"/>
          </a:p>
          <a:p>
            <a:pPr algn="ctr"/>
            <a:r>
              <a:rPr lang="en-US" altLang="zh-CN" dirty="0"/>
              <a:t>P/S</a:t>
            </a:r>
            <a:r>
              <a:rPr lang="zh-CN" altLang="en-US" dirty="0"/>
              <a:t>到时；初始速度模型；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26EF1095-CF26-616F-DD3B-C68843036057}"/>
              </a:ext>
            </a:extLst>
          </p:cNvPr>
          <p:cNvSpPr/>
          <p:nvPr/>
        </p:nvSpPr>
        <p:spPr>
          <a:xfrm>
            <a:off x="3256548" y="4199351"/>
            <a:ext cx="2699886" cy="10154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求解：</a:t>
            </a:r>
            <a:endParaRPr lang="en-US" altLang="zh-CN" dirty="0"/>
          </a:p>
          <a:p>
            <a:pPr algn="ctr"/>
            <a:r>
              <a:rPr lang="en-US" altLang="zh-CN" dirty="0"/>
              <a:t>P\S</a:t>
            </a:r>
            <a:r>
              <a:rPr lang="zh-CN" altLang="en-US" dirty="0"/>
              <a:t>速度模型；</a:t>
            </a:r>
            <a:endParaRPr lang="en-US" altLang="zh-CN" dirty="0"/>
          </a:p>
          <a:p>
            <a:pPr algn="ctr"/>
            <a:r>
              <a:rPr lang="zh-CN" altLang="en-US" dirty="0"/>
              <a:t>同时修改地震位置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C016F18-6D65-7647-F921-BA25E2794A39}"/>
                  </a:ext>
                </a:extLst>
              </p:cNvPr>
              <p:cNvSpPr txBox="1"/>
              <p:nvPr/>
            </p:nvSpPr>
            <p:spPr>
              <a:xfrm>
                <a:off x="1323473" y="5380366"/>
                <a:ext cx="3570208" cy="11428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/>
                  <a:t>标准的地震走时层析成像</a:t>
                </a: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/>
                  <a:t>只改变了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1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zh-CN" altLang="en-US" sz="2400" b="0" dirty="0"/>
                  <a:t>的求解方式</a:t>
                </a:r>
                <a:endParaRPr lang="en-US" altLang="zh-CN" sz="2400" b="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C016F18-6D65-7647-F921-BA25E2794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473" y="5380366"/>
                <a:ext cx="3570208" cy="1142877"/>
              </a:xfrm>
              <a:prstGeom prst="rect">
                <a:avLst/>
              </a:prstGeom>
              <a:blipFill>
                <a:blip r:embed="rId4"/>
                <a:stretch>
                  <a:fillRect l="-2560" r="-1706" b="-122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AF7E0008-3EED-F201-83AC-EF5F65AC317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4380"/>
          <a:stretch>
            <a:fillRect/>
          </a:stretch>
        </p:blipFill>
        <p:spPr>
          <a:xfrm>
            <a:off x="6460742" y="2513044"/>
            <a:ext cx="4313806" cy="47560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CE9C072-081F-B0FD-2A1E-91F128A2A0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3327" y="3087907"/>
            <a:ext cx="1808843" cy="5451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2DF396C-5BA8-298C-D98C-03BE1670CA93}"/>
                  </a:ext>
                </a:extLst>
              </p:cNvPr>
              <p:cNvSpPr txBox="1"/>
              <p:nvPr/>
            </p:nvSpPr>
            <p:spPr>
              <a:xfrm>
                <a:off x="6059104" y="4016627"/>
                <a:ext cx="6083166" cy="16980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/>
                  <a:t>不在直接计算每个网格位置的慢度扰动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1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zh-CN" altLang="en-US" sz="2400" dirty="0"/>
                  <a:t>，改为优化神经网络参数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altLang="zh-CN" sz="2400" b="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/>
                  <a:t>通过改善</a:t>
                </a:r>
                <a:r>
                  <a:rPr lang="en-US" altLang="zh-CN" sz="2400" dirty="0"/>
                  <a:t>weights</a:t>
                </a:r>
                <a:r>
                  <a:rPr lang="zh-CN" altLang="en-US" sz="2400" dirty="0"/>
                  <a:t>，使得慢度模型更接近观测</a:t>
                </a:r>
                <a:endParaRPr lang="en-US" altLang="zh-CN" sz="2400" b="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2DF396C-5BA8-298C-D98C-03BE1670C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104" y="4016627"/>
                <a:ext cx="6083166" cy="1698029"/>
              </a:xfrm>
              <a:prstGeom prst="rect">
                <a:avLst/>
              </a:prstGeom>
              <a:blipFill>
                <a:blip r:embed="rId7"/>
                <a:stretch>
                  <a:fillRect l="-1603" r="-6513" b="-79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526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798F2-2A7C-CCA9-61BE-EBBCC56EB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A274F8-544A-B3A1-B44B-BE5D585B1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4EC4F3-4B4D-AA06-807E-BA45BEE47968}"/>
              </a:ext>
            </a:extLst>
          </p:cNvPr>
          <p:cNvSpPr txBox="1"/>
          <p:nvPr/>
        </p:nvSpPr>
        <p:spPr>
          <a:xfrm>
            <a:off x="3528574" y="103226"/>
            <a:ext cx="79816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深度学习驱动的地震学贝叶斯反演</a:t>
            </a:r>
            <a:endParaRPr lang="en-US" altLang="zh-CN" sz="2800" dirty="0"/>
          </a:p>
          <a:p>
            <a:r>
              <a:rPr lang="en-US" altLang="zh-CN" sz="2800" dirty="0"/>
              <a:t>			——</a:t>
            </a:r>
            <a:r>
              <a:rPr lang="zh-CN" altLang="en-US" sz="2800" dirty="0"/>
              <a:t>从走时代理到直接后验推断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408DBBC-C453-FF5D-936F-13E26609F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021" y="1215819"/>
            <a:ext cx="4953255" cy="114940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65999A2-F9DE-AEE3-C0B2-18250CFC41B1}"/>
              </a:ext>
            </a:extLst>
          </p:cNvPr>
          <p:cNvSpPr txBox="1"/>
          <p:nvPr/>
        </p:nvSpPr>
        <p:spPr>
          <a:xfrm>
            <a:off x="7032396" y="2523713"/>
            <a:ext cx="3185487" cy="12966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直接应用到定位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实际上用神经网络代替走时表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“贝叶斯反演”和神经网络无关</a:t>
            </a:r>
          </a:p>
        </p:txBody>
      </p:sp>
      <p:sp>
        <p:nvSpPr>
          <p:cNvPr id="12" name="内容占位符 11">
            <a:extLst>
              <a:ext uri="{FF2B5EF4-FFF2-40B4-BE49-F238E27FC236}">
                <a16:creationId xmlns:a16="http://schemas.microsoft.com/office/drawing/2014/main" id="{F673C07B-7EED-758E-F7C1-E679ADF0A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59779"/>
            <a:ext cx="5161961" cy="2448411"/>
          </a:xfrm>
        </p:spPr>
        <p:txBody>
          <a:bodyPr/>
          <a:lstStyle/>
          <a:p>
            <a:r>
              <a:rPr lang="zh-CN" altLang="en-US" dirty="0"/>
              <a:t>看似类似，难度完全不一样</a:t>
            </a:r>
            <a:endParaRPr lang="en-US" altLang="zh-CN" dirty="0"/>
          </a:p>
          <a:p>
            <a:r>
              <a:rPr lang="zh-CN" altLang="en-US" dirty="0"/>
              <a:t>简单的内容好办，困难的呢？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20704A9-5F0F-745E-E227-7874510433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897"/>
          <a:stretch>
            <a:fillRect/>
          </a:stretch>
        </p:blipFill>
        <p:spPr>
          <a:xfrm>
            <a:off x="6145825" y="3820350"/>
            <a:ext cx="5622451" cy="290886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7546C73-E19A-3444-1031-9A952FD28D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572"/>
          <a:stretch>
            <a:fillRect/>
          </a:stretch>
        </p:blipFill>
        <p:spPr>
          <a:xfrm>
            <a:off x="145633" y="866774"/>
            <a:ext cx="6174262" cy="303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17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5442D-5EC4-FEA9-7048-3DAB479A2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C934BE-BFD3-1AE5-5D56-E48D98D80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9ADFD77-2C48-CE42-8570-8C22EE5A7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29584" y="91440"/>
            <a:ext cx="8229600" cy="896112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chemeClr val="tx1"/>
                </a:solidFill>
                <a:latin typeface="等线 Light"/>
              </a:rPr>
              <a:t>本工作与 NonLinLoc 的核心差异</a:t>
            </a:r>
          </a:p>
          <a:p>
            <a:pPr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chemeClr val="tx1"/>
                </a:solidFill>
                <a:latin typeface="等线 Light"/>
              </a:rPr>
              <a:t>——走时由“查表插值”转为“神经网络推理”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472" y="1435608"/>
            <a:ext cx="1353312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chemeClr val="accent2"/>
                </a:solidFill>
                <a:latin typeface="等线"/>
              </a:rPr>
              <a:t>NonLinLoc</a:t>
            </a:r>
          </a:p>
        </p:txBody>
      </p:sp>
      <p:sp>
        <p:nvSpPr>
          <p:cNvPr id="7" name="Rectangle 6"/>
          <p:cNvSpPr/>
          <p:nvPr/>
        </p:nvSpPr>
        <p:spPr>
          <a:xfrm>
            <a:off x="1901952" y="1243584"/>
            <a:ext cx="1572768" cy="786384"/>
          </a:xfrm>
          <a:prstGeom prst="rect">
            <a:avLst/>
          </a:prstGeom>
          <a:solidFill>
            <a:schemeClr val="bg1"/>
          </a:solidFill>
          <a:ln w="1524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chemeClr val="tx1"/>
                </a:solidFill>
                <a:latin typeface="等线"/>
              </a:rPr>
              <a:t>速度模型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chemeClr val="tx1"/>
                </a:solidFill>
                <a:latin typeface="等线"/>
              </a:rPr>
              <a:t>V(x)</a:t>
            </a:r>
          </a:p>
        </p:txBody>
      </p:sp>
      <p:sp>
        <p:nvSpPr>
          <p:cNvPr id="8" name="Rectangle 7"/>
          <p:cNvSpPr/>
          <p:nvPr/>
        </p:nvSpPr>
        <p:spPr>
          <a:xfrm>
            <a:off x="3767328" y="1243584"/>
            <a:ext cx="1572768" cy="786384"/>
          </a:xfrm>
          <a:prstGeom prst="rect">
            <a:avLst/>
          </a:prstGeom>
          <a:solidFill>
            <a:schemeClr val="bg1"/>
          </a:solidFill>
          <a:ln w="1524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chemeClr val="tx1"/>
                </a:solidFill>
                <a:latin typeface="等线"/>
              </a:rPr>
              <a:t>数值求解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chemeClr val="tx1"/>
                </a:solidFill>
                <a:latin typeface="等线"/>
              </a:rPr>
              <a:t>Eikonal 方程</a:t>
            </a:r>
          </a:p>
        </p:txBody>
      </p:sp>
      <p:sp>
        <p:nvSpPr>
          <p:cNvPr id="9" name="Rectangle 8"/>
          <p:cNvSpPr/>
          <p:nvPr/>
        </p:nvSpPr>
        <p:spPr>
          <a:xfrm>
            <a:off x="5632704" y="1243584"/>
            <a:ext cx="1572768" cy="786384"/>
          </a:xfrm>
          <a:prstGeom prst="rect">
            <a:avLst/>
          </a:prstGeom>
          <a:solidFill>
            <a:schemeClr val="accent2">
              <a:lumMod val="18000"/>
              <a:lumOff val="82000"/>
            </a:schemeClr>
          </a:solidFill>
          <a:ln w="1524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chemeClr val="tx1"/>
                </a:solidFill>
                <a:latin typeface="等线"/>
              </a:rPr>
              <a:t>每台站预计算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chemeClr val="tx1"/>
                </a:solidFill>
                <a:latin typeface="等线"/>
              </a:rPr>
              <a:t>P/S 走时场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8079" y="1243584"/>
            <a:ext cx="1572768" cy="786384"/>
          </a:xfrm>
          <a:prstGeom prst="rect">
            <a:avLst/>
          </a:prstGeom>
          <a:solidFill>
            <a:schemeClr val="accent2"/>
          </a:solidFill>
          <a:ln w="1524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chemeClr val="bg1"/>
                </a:solidFill>
                <a:latin typeface="等线"/>
              </a:rPr>
              <a:t>保存走时表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chemeClr val="bg1"/>
                </a:solidFill>
                <a:latin typeface="等线"/>
              </a:rPr>
              <a:t>查表 + 插值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363456" y="1243584"/>
            <a:ext cx="1572768" cy="786384"/>
          </a:xfrm>
          <a:prstGeom prst="rect">
            <a:avLst/>
          </a:prstGeom>
          <a:solidFill>
            <a:schemeClr val="bg1"/>
          </a:solidFill>
          <a:ln w="1524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chemeClr val="tx1"/>
                </a:solidFill>
                <a:latin typeface="等线"/>
              </a:rPr>
              <a:t>残差驱动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chemeClr val="tx1"/>
                </a:solidFill>
                <a:latin typeface="等线"/>
              </a:rPr>
              <a:t>定位搜索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83864" y="1444752"/>
            <a:ext cx="2743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87878"/>
                </a:solidFill>
                <a:latin typeface="等线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9240" y="1444752"/>
            <a:ext cx="2743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87878"/>
                </a:solidFill>
                <a:latin typeface="等线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14616" y="1444752"/>
            <a:ext cx="2743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87878"/>
                </a:solidFill>
                <a:latin typeface="等线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79992" y="1444752"/>
            <a:ext cx="2743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87878"/>
                </a:solidFill>
                <a:latin typeface="等线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80" y="2221992"/>
            <a:ext cx="4279392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chemeClr val="accent6"/>
                </a:solidFill>
                <a:latin typeface="等线"/>
              </a:rPr>
              <a:t>核心差异：走时 T 的表示与调用方式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7472" y="2834640"/>
            <a:ext cx="1353312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chemeClr val="accent6"/>
                </a:solidFill>
                <a:latin typeface="等线"/>
              </a:rPr>
              <a:t>本工作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01952" y="2642616"/>
            <a:ext cx="1572768" cy="786384"/>
          </a:xfrm>
          <a:prstGeom prst="rect">
            <a:avLst/>
          </a:prstGeom>
          <a:solidFill>
            <a:schemeClr val="bg1"/>
          </a:solidFill>
          <a:ln w="1524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chemeClr val="tx1"/>
                </a:solidFill>
                <a:latin typeface="等线"/>
              </a:rPr>
              <a:t>速度模型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chemeClr val="tx1"/>
                </a:solidFill>
                <a:latin typeface="等线"/>
              </a:rPr>
              <a:t>V(x)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67328" y="2642616"/>
            <a:ext cx="1572768" cy="786384"/>
          </a:xfrm>
          <a:prstGeom prst="rect">
            <a:avLst/>
          </a:prstGeom>
          <a:solidFill>
            <a:schemeClr val="bg1"/>
          </a:solidFill>
          <a:ln w="1524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chemeClr val="tx1"/>
                </a:solidFill>
                <a:latin typeface="等线"/>
              </a:rPr>
              <a:t>FMM 批量生成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chemeClr val="tx1"/>
                </a:solidFill>
                <a:latin typeface="等线"/>
              </a:rPr>
              <a:t>合成走时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32704" y="2642616"/>
            <a:ext cx="1572768" cy="7863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24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chemeClr val="tx1"/>
                </a:solidFill>
                <a:latin typeface="等线"/>
              </a:rPr>
              <a:t>训练走时代理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chemeClr val="tx1"/>
                </a:solidFill>
                <a:latin typeface="等线"/>
              </a:rPr>
              <a:t>TNN(xs, xr)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79" y="2642616"/>
            <a:ext cx="1572768" cy="786384"/>
          </a:xfrm>
          <a:prstGeom prst="rect">
            <a:avLst/>
          </a:prstGeom>
          <a:solidFill>
            <a:schemeClr val="accent6"/>
          </a:solidFill>
          <a:ln w="1524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chemeClr val="bg1"/>
                </a:solidFill>
                <a:latin typeface="等线"/>
              </a:rPr>
              <a:t>输入坐标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chemeClr val="bg1"/>
                </a:solidFill>
                <a:latin typeface="等线"/>
              </a:rPr>
              <a:t>神经网络推理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363456" y="2642616"/>
            <a:ext cx="1572768" cy="786384"/>
          </a:xfrm>
          <a:prstGeom prst="rect">
            <a:avLst/>
          </a:prstGeom>
          <a:solidFill>
            <a:schemeClr val="bg1"/>
          </a:solidFill>
          <a:ln w="1524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chemeClr val="tx1"/>
                </a:solidFill>
                <a:latin typeface="等线"/>
              </a:rPr>
              <a:t>MCMC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chemeClr val="tx1"/>
                </a:solidFill>
                <a:latin typeface="等线"/>
              </a:rPr>
              <a:t>后验定位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83864" y="2843784"/>
            <a:ext cx="2743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87878"/>
                </a:solidFill>
                <a:latin typeface="等线"/>
              </a:rP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49240" y="2843784"/>
            <a:ext cx="2743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87878"/>
                </a:solidFill>
                <a:latin typeface="等线"/>
              </a:rPr>
              <a:t>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14616" y="2843784"/>
            <a:ext cx="2743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87878"/>
                </a:solidFill>
                <a:latin typeface="等线"/>
              </a:rPr>
              <a:t>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79992" y="2843784"/>
            <a:ext cx="2743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787878"/>
                </a:solidFill>
                <a:latin typeface="等线"/>
              </a:rPr>
              <a:t>→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3904487"/>
            <a:ext cx="11155680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21792" y="4096512"/>
            <a:ext cx="1847088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chemeClr val="accent2"/>
                </a:solidFill>
                <a:latin typeface="等线"/>
              </a:rPr>
              <a:t>NonLinLoc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14600" y="4014215"/>
            <a:ext cx="8732520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chemeClr val="tx1"/>
                </a:solidFill>
                <a:latin typeface="等线"/>
              </a:rPr>
              <a:t>T = 走时表查询与插值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1792" y="4754880"/>
            <a:ext cx="1847088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chemeClr val="accent6"/>
                </a:solidFill>
                <a:latin typeface="等线"/>
              </a:rPr>
              <a:t>本工作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14600" y="4654296"/>
            <a:ext cx="8732520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chemeClr val="accent6"/>
                </a:solidFill>
                <a:latin typeface="等线"/>
              </a:rPr>
              <a:t>T = TNN(xs, xr)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2" y="4690872"/>
            <a:ext cx="6217920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chemeClr val="tx1"/>
                </a:solidFill>
                <a:latin typeface="等线"/>
              </a:rPr>
              <a:t>输入震源与台站坐标，直接输出 P 或 S 走时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792" y="5596128"/>
            <a:ext cx="10972800" cy="521207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dirty="0" err="1">
                <a:solidFill>
                  <a:schemeClr val="accent6"/>
                </a:solidFill>
                <a:latin typeface="等线"/>
              </a:rPr>
              <a:t>定位目标基本一致；真正改变的是定位过程中走时</a:t>
            </a:r>
            <a:r>
              <a:rPr sz="2200" b="1" dirty="0">
                <a:solidFill>
                  <a:schemeClr val="accent6"/>
                </a:solidFill>
                <a:latin typeface="等线"/>
              </a:rPr>
              <a:t> T </a:t>
            </a:r>
            <a:r>
              <a:rPr sz="2200" b="1" dirty="0" err="1">
                <a:solidFill>
                  <a:schemeClr val="accent6"/>
                </a:solidFill>
                <a:latin typeface="等线"/>
              </a:rPr>
              <a:t>的求值方式</a:t>
            </a:r>
            <a:r>
              <a:rPr sz="2200" b="1" dirty="0">
                <a:solidFill>
                  <a:schemeClr val="accent6"/>
                </a:solidFill>
                <a:latin typeface="等线"/>
              </a:rPr>
              <a:t>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6236208"/>
            <a:ext cx="306324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87878"/>
                </a:solidFill>
                <a:latin typeface="等线"/>
              </a:rPr>
              <a:t>依据：用户提供的流程说明</a:t>
            </a:r>
          </a:p>
        </p:txBody>
      </p:sp>
    </p:spTree>
    <p:extLst>
      <p:ext uri="{BB962C8B-B14F-4D97-AF65-F5344CB8AC3E}">
        <p14:creationId xmlns:p14="http://schemas.microsoft.com/office/powerpoint/2010/main" val="3027804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A9A7E-7697-62F7-8A28-9FBEF0347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6F744-505E-E977-00D7-F69FBA3CE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B26E835-580A-4916-FA07-75FAA37A929F}"/>
              </a:ext>
            </a:extLst>
          </p:cNvPr>
          <p:cNvSpPr txBox="1"/>
          <p:nvPr/>
        </p:nvSpPr>
        <p:spPr>
          <a:xfrm>
            <a:off x="3528574" y="103226"/>
            <a:ext cx="79816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深度学习驱动的地震学贝叶斯反演</a:t>
            </a:r>
            <a:endParaRPr lang="en-US" altLang="zh-CN" sz="2800" dirty="0"/>
          </a:p>
          <a:p>
            <a:r>
              <a:rPr lang="en-US" altLang="zh-CN" sz="2800" dirty="0"/>
              <a:t>			——</a:t>
            </a:r>
            <a:r>
              <a:rPr lang="zh-CN" altLang="en-US" sz="2800" dirty="0"/>
              <a:t>从走时代理到直接后验推断</a:t>
            </a:r>
          </a:p>
        </p:txBody>
      </p:sp>
      <p:sp>
        <p:nvSpPr>
          <p:cNvPr id="12" name="内容占位符 11">
            <a:extLst>
              <a:ext uri="{FF2B5EF4-FFF2-40B4-BE49-F238E27FC236}">
                <a16:creationId xmlns:a16="http://schemas.microsoft.com/office/drawing/2014/main" id="{DFD79AA1-8FE0-04B4-0C04-161D00B25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59779"/>
            <a:ext cx="5161961" cy="2448411"/>
          </a:xfrm>
        </p:spPr>
        <p:txBody>
          <a:bodyPr/>
          <a:lstStyle/>
          <a:p>
            <a:r>
              <a:rPr lang="zh-CN" altLang="en-US" dirty="0"/>
              <a:t>频散直接反演速度结构</a:t>
            </a:r>
            <a:endParaRPr lang="en-US" altLang="zh-CN" dirty="0"/>
          </a:p>
          <a:p>
            <a:r>
              <a:rPr lang="zh-CN" altLang="en-US" dirty="0"/>
              <a:t>一直强先验弱先验</a:t>
            </a:r>
            <a:endParaRPr lang="en-US" altLang="zh-CN" dirty="0"/>
          </a:p>
          <a:p>
            <a:r>
              <a:rPr lang="zh-CN" altLang="en-US" dirty="0"/>
              <a:t>不要随便找东西代替成熟算法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D83113-5CA3-B381-6E33-73B910AD5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80" y="825407"/>
            <a:ext cx="5315223" cy="262903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C2381E-00B5-932D-DBBE-856EB26ED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643" y="1057333"/>
            <a:ext cx="5562886" cy="309260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7F71B08-1691-03B5-924A-DBB0C7AEA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480" y="4080230"/>
            <a:ext cx="5620039" cy="274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349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20D1F-9778-C400-8B0A-DDE5F1D1D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EB1E28-5602-A2A6-EC31-D57B35DD4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9CA6C8-A136-406C-2F85-B906858CEDB0}"/>
              </a:ext>
            </a:extLst>
          </p:cNvPr>
          <p:cNvSpPr txBox="1"/>
          <p:nvPr/>
        </p:nvSpPr>
        <p:spPr>
          <a:xfrm>
            <a:off x="3528574" y="103226"/>
            <a:ext cx="79816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深度学习驱动的地震学贝叶斯反演</a:t>
            </a:r>
            <a:endParaRPr lang="en-US" altLang="zh-CN" sz="2800" dirty="0"/>
          </a:p>
          <a:p>
            <a:r>
              <a:rPr lang="en-US" altLang="zh-CN" sz="2800" dirty="0"/>
              <a:t>			——</a:t>
            </a:r>
            <a:r>
              <a:rPr lang="zh-CN" altLang="en-US" sz="2800" dirty="0"/>
              <a:t>从走时代理到直接后验推断</a:t>
            </a:r>
          </a:p>
        </p:txBody>
      </p:sp>
      <p:sp>
        <p:nvSpPr>
          <p:cNvPr id="12" name="内容占位符 11">
            <a:extLst>
              <a:ext uri="{FF2B5EF4-FFF2-40B4-BE49-F238E27FC236}">
                <a16:creationId xmlns:a16="http://schemas.microsoft.com/office/drawing/2014/main" id="{DAB0C3CB-8FDB-5F83-142D-87F182826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7" y="4001760"/>
            <a:ext cx="5161961" cy="2448411"/>
          </a:xfrm>
        </p:spPr>
        <p:txBody>
          <a:bodyPr/>
          <a:lstStyle/>
          <a:p>
            <a:r>
              <a:rPr lang="zh-CN" altLang="en-US" dirty="0"/>
              <a:t>把一些不知相关性的丢入黑箱</a:t>
            </a:r>
            <a:endParaRPr lang="en-US" altLang="zh-CN" dirty="0"/>
          </a:p>
          <a:p>
            <a:r>
              <a:rPr lang="zh-CN" altLang="en-US" dirty="0"/>
              <a:t>从已知数据直接得到结果？？？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F975A25-3BFA-4DB9-B71B-B6D764D19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3" y="960958"/>
            <a:ext cx="5200917" cy="248297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F27AF37-A4B1-96A3-B3CF-F6054A3D7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444" y="999549"/>
            <a:ext cx="5616264" cy="274387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60C41D2-8283-FC1D-7ECC-1A62FCB7E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711" y="3593932"/>
            <a:ext cx="6369377" cy="326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01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4912A-7559-E959-5338-4951165B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17D9AD-E536-9801-CD1D-F3DAB9F08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95D2F3D-803A-D528-7759-568274F8AD53}"/>
              </a:ext>
            </a:extLst>
          </p:cNvPr>
          <p:cNvSpPr txBox="1"/>
          <p:nvPr/>
        </p:nvSpPr>
        <p:spPr>
          <a:xfrm>
            <a:off x="3528574" y="103226"/>
            <a:ext cx="72635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基于“谛听”地震波基础模型的</a:t>
            </a:r>
            <a:br>
              <a:rPr lang="en-US" altLang="zh-CN" sz="2800" dirty="0"/>
            </a:br>
            <a:r>
              <a:rPr lang="en-US" altLang="zh-CN" sz="2800" dirty="0"/>
              <a:t>			</a:t>
            </a:r>
            <a:r>
              <a:rPr lang="zh-CN" altLang="en-US" sz="2800" dirty="0"/>
              <a:t>实验室声发射数据挖掘研究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B5B6C04-C8E0-0304-43B0-8C1471B5C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实验室</a:t>
            </a:r>
            <a:r>
              <a:rPr lang="zh-CN" altLang="en-US" dirty="0">
                <a:solidFill>
                  <a:srgbClr val="00B050"/>
                </a:solidFill>
              </a:rPr>
              <a:t>声学</a:t>
            </a:r>
            <a:r>
              <a:rPr lang="zh-CN" altLang="en-US" dirty="0"/>
              <a:t>模拟野外</a:t>
            </a:r>
            <a:endParaRPr lang="en-US" altLang="zh-CN" dirty="0"/>
          </a:p>
          <a:p>
            <a:r>
              <a:rPr lang="en-US" altLang="zh-CN" dirty="0"/>
              <a:t>7</a:t>
            </a:r>
            <a:r>
              <a:rPr lang="zh-CN" altLang="en-US" dirty="0"/>
              <a:t>级到</a:t>
            </a:r>
            <a:r>
              <a:rPr lang="en-US" altLang="zh-CN" dirty="0"/>
              <a:t>-7</a:t>
            </a:r>
            <a:r>
              <a:rPr lang="zh-CN" altLang="en-US" dirty="0"/>
              <a:t>级都可以相关出来</a:t>
            </a:r>
            <a:endParaRPr lang="en-US" altLang="zh-CN" dirty="0"/>
          </a:p>
          <a:p>
            <a:r>
              <a:rPr lang="zh-CN" altLang="en-US" dirty="0"/>
              <a:t>谛听</a:t>
            </a:r>
            <a:r>
              <a:rPr lang="en-US" altLang="zh-CN" dirty="0"/>
              <a:t>——</a:t>
            </a:r>
            <a:r>
              <a:rPr lang="zh-CN" altLang="en-US" dirty="0"/>
              <a:t>波形找隐性相关性</a:t>
            </a:r>
            <a:endParaRPr lang="en-US" altLang="zh-CN" dirty="0"/>
          </a:p>
          <a:p>
            <a:r>
              <a:rPr lang="zh-CN" altLang="en-US" dirty="0"/>
              <a:t>只保留</a:t>
            </a:r>
            <a:r>
              <a:rPr lang="en-US" altLang="zh-CN" dirty="0"/>
              <a:t>P</a:t>
            </a:r>
            <a:r>
              <a:rPr lang="zh-CN" altLang="en-US" dirty="0"/>
              <a:t>波部分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47D3ECE-E1A9-D30D-AF9E-72AE0D7A4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404" y="1057333"/>
            <a:ext cx="5753396" cy="283859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2D714C7-C62E-5543-CD25-D31063DBC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001294"/>
            <a:ext cx="5351837" cy="261998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C85F3CD-5149-1128-1837-E8AEF3B4B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90640"/>
            <a:ext cx="5715294" cy="273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13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B245A-42CE-2B96-A3B2-B4308DA7D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D9CA48-A2CB-23C5-BE0B-5D70388B7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C938BC0-6738-D372-F9F3-2AAF36D39093}"/>
              </a:ext>
            </a:extLst>
          </p:cNvPr>
          <p:cNvSpPr txBox="1"/>
          <p:nvPr/>
        </p:nvSpPr>
        <p:spPr>
          <a:xfrm>
            <a:off x="3528574" y="103226"/>
            <a:ext cx="72635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基于“谛听”地震波基础模型的</a:t>
            </a:r>
            <a:br>
              <a:rPr lang="en-US" altLang="zh-CN" sz="2800" dirty="0"/>
            </a:br>
            <a:r>
              <a:rPr lang="en-US" altLang="zh-CN" sz="2800" dirty="0"/>
              <a:t>			</a:t>
            </a:r>
            <a:r>
              <a:rPr lang="zh-CN" altLang="en-US" sz="2800" dirty="0"/>
              <a:t>实验室声发射数据挖掘研究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62733F3-0F68-55F3-F754-61DAC82B0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谛听能够识别声发射事件</a:t>
            </a:r>
            <a:endParaRPr lang="en-US" altLang="zh-CN" dirty="0"/>
          </a:p>
          <a:p>
            <a:r>
              <a:rPr lang="zh-CN" altLang="en-US" dirty="0"/>
              <a:t>能够直接了解台站的载荷与识别点</a:t>
            </a:r>
            <a:endParaRPr lang="en-US" altLang="zh-CN" dirty="0"/>
          </a:p>
          <a:p>
            <a:r>
              <a:rPr lang="zh-CN" altLang="en-US" dirty="0"/>
              <a:t>探究“地震活动性”与应力的关系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816F2B6-D4B5-4EBB-95C5-618B1A090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160" y="1109233"/>
            <a:ext cx="5221380" cy="276191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DE8A4B5-AEC5-4C40-606B-804349070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611" y="3923043"/>
            <a:ext cx="5626389" cy="261633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1FFA9C9-4A29-17C4-EB81-CB94435E0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8019" y="3796036"/>
            <a:ext cx="5334274" cy="274334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3F2825C-6078-DB0A-ED7F-EC471974D8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660" y="3859539"/>
            <a:ext cx="4711942" cy="282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7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AAEFF-4460-2C1F-C312-CCA0602D0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1F3C62-A7C4-75F2-7961-EB8D7498C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295650" cy="86677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传统机器学习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6F83D0B-D21D-298F-315D-31E81D8BE5DF}"/>
              </a:ext>
            </a:extLst>
          </p:cNvPr>
          <p:cNvSpPr txBox="1"/>
          <p:nvPr/>
        </p:nvSpPr>
        <p:spPr>
          <a:xfrm>
            <a:off x="3528574" y="103226"/>
            <a:ext cx="72635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基于“谛听”地震波基础模型的</a:t>
            </a:r>
            <a:br>
              <a:rPr lang="en-US" altLang="zh-CN" sz="2800" dirty="0"/>
            </a:br>
            <a:r>
              <a:rPr lang="en-US" altLang="zh-CN" sz="2800" dirty="0"/>
              <a:t>			</a:t>
            </a:r>
            <a:r>
              <a:rPr lang="zh-CN" altLang="en-US" sz="2800" dirty="0"/>
              <a:t>实验室声发射数据挖掘研究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F5131F-0DC3-527B-920C-F88E71937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预训练模型分辨震源路径区别</a:t>
            </a:r>
            <a:endParaRPr lang="en-US" altLang="zh-CN" dirty="0"/>
          </a:p>
          <a:p>
            <a:r>
              <a:rPr lang="zh-CN" altLang="en-US" dirty="0"/>
              <a:t>波形无监督聚类</a:t>
            </a:r>
            <a:endParaRPr lang="en-US" altLang="zh-CN" dirty="0"/>
          </a:p>
          <a:p>
            <a:r>
              <a:rPr lang="zh-CN" altLang="en-US" dirty="0"/>
              <a:t>波形和“地震”时间有关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B827441-74CD-4F16-58A8-2B87FCF77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605" y="1294492"/>
            <a:ext cx="5583395" cy="268693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02FFA35-9E01-0D96-8B8E-224F39634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821" y="3844858"/>
            <a:ext cx="5721644" cy="259728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F4092E5-DD7D-7F8F-40AE-6436C7FF2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660" y="3981423"/>
            <a:ext cx="5169166" cy="280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218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76088E-C4A8-F1CD-75DE-591F7D2E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593373-0E6F-D489-C3AE-98040670C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9992A11-BA2E-C87C-7285-3146E2AB6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494" y="1095358"/>
            <a:ext cx="8363011" cy="466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57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2266</TotalTime>
  <Words>1680</Words>
  <Application>Microsoft Office PowerPoint</Application>
  <PresentationFormat>宽屏</PresentationFormat>
  <Paragraphs>213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仿宋</vt:lpstr>
      <vt:lpstr>SimHei</vt:lpstr>
      <vt:lpstr>华文楷体</vt:lpstr>
      <vt:lpstr>楷体</vt:lpstr>
      <vt:lpstr>Arial</vt:lpstr>
      <vt:lpstr>Cambria Math</vt:lpstr>
      <vt:lpstr>Wingdings</vt:lpstr>
      <vt:lpstr>Office 主题​​</vt:lpstr>
      <vt:lpstr>第七届“人工智能地震学”研讨会 暨2026“地震人工智能论坛”  大语言模型 VS 传统机器学习</vt:lpstr>
      <vt:lpstr>会议议程</vt:lpstr>
      <vt:lpstr>地球物理的工作是否能被大语言模型代替？</vt:lpstr>
      <vt:lpstr>智能体</vt:lpstr>
      <vt:lpstr>智能体</vt:lpstr>
      <vt:lpstr>智能体</vt:lpstr>
      <vt:lpstr>PowerPoint 演示文稿</vt:lpstr>
      <vt:lpstr>PowerPoint 演示文稿</vt:lpstr>
      <vt:lpstr>会议议程</vt:lpstr>
      <vt:lpstr>传统机器学习</vt:lpstr>
      <vt:lpstr>传统机器学习</vt:lpstr>
      <vt:lpstr>传统机器学习</vt:lpstr>
      <vt:lpstr>传统机器学习</vt:lpstr>
      <vt:lpstr>传统机器学习</vt:lpstr>
      <vt:lpstr>传统机器学习</vt:lpstr>
      <vt:lpstr>传统机器学习</vt:lpstr>
      <vt:lpstr>传统机器学习</vt:lpstr>
      <vt:lpstr>传统机器学习</vt:lpstr>
      <vt:lpstr>传统机器学习</vt:lpstr>
      <vt:lpstr>传统机器学习</vt:lpstr>
      <vt:lpstr>传统机器学习</vt:lpstr>
      <vt:lpstr>传统机器学习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霖彦 李</dc:creator>
  <cp:lastModifiedBy>霖彦 李</cp:lastModifiedBy>
  <cp:revision>15</cp:revision>
  <dcterms:created xsi:type="dcterms:W3CDTF">2026-09-03T02:21:01Z</dcterms:created>
  <dcterms:modified xsi:type="dcterms:W3CDTF">2026-09-16T08:46:04Z</dcterms:modified>
</cp:coreProperties>
</file>