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ags/tag63.xml" ContentType="application/vnd.openxmlformats-officedocument.presentationml.tags+xml"/>
  <Override PartName="/ppt/notesSlides/notesSlide1.xml" ContentType="application/vnd.openxmlformats-officedocument.presentationml.notesSlide+xml"/>
  <Override PartName="/ppt/tags/tag64.xml" ContentType="application/vnd.openxmlformats-officedocument.presentationml.tags+xml"/>
  <Override PartName="/ppt/notesSlides/notesSlide2.xml" ContentType="application/vnd.openxmlformats-officedocument.presentationml.notesSlide+xml"/>
  <Override PartName="/ppt/tags/tag65.xml" ContentType="application/vnd.openxmlformats-officedocument.presentationml.tags+xml"/>
  <Override PartName="/ppt/notesSlides/notesSlide3.xml" ContentType="application/vnd.openxmlformats-officedocument.presentationml.notesSlide+xml"/>
  <Override PartName="/ppt/tags/tag66.xml" ContentType="application/vnd.openxmlformats-officedocument.presentationml.tags+xml"/>
  <Override PartName="/ppt/notesSlides/notesSlide4.xml" ContentType="application/vnd.openxmlformats-officedocument.presentationml.notesSlide+xml"/>
  <Override PartName="/ppt/tags/tag67.xml" ContentType="application/vnd.openxmlformats-officedocument.presentationml.tags+xml"/>
  <Override PartName="/ppt/notesSlides/notesSlide5.xml" ContentType="application/vnd.openxmlformats-officedocument.presentationml.notesSlide+xml"/>
  <Override PartName="/ppt/tags/tag68.xml" ContentType="application/vnd.openxmlformats-officedocument.presentationml.tags+xml"/>
  <Override PartName="/ppt/notesSlides/notesSlide6.xml" ContentType="application/vnd.openxmlformats-officedocument.presentationml.notesSlide+xml"/>
  <Override PartName="/ppt/tags/tag69.xml" ContentType="application/vnd.openxmlformats-officedocument.presentationml.tags+xml"/>
  <Override PartName="/ppt/notesSlides/notesSlide7.xml" ContentType="application/vnd.openxmlformats-officedocument.presentationml.notesSlide+xml"/>
  <Override PartName="/ppt/tags/tag70.xml" ContentType="application/vnd.openxmlformats-officedocument.presentationml.tags+xml"/>
  <Override PartName="/ppt/notesSlides/notesSlide8.xml" ContentType="application/vnd.openxmlformats-officedocument.presentationml.notesSlide+xml"/>
  <Override PartName="/ppt/tags/tag71.xml" ContentType="application/vnd.openxmlformats-officedocument.presentationml.tags+xml"/>
  <Override PartName="/ppt/notesSlides/notesSlide9.xml" ContentType="application/vnd.openxmlformats-officedocument.presentationml.notesSlide+xml"/>
  <Override PartName="/ppt/tags/tag7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86" r:id="rId2"/>
    <p:sldId id="259" r:id="rId3"/>
    <p:sldId id="394" r:id="rId4"/>
    <p:sldId id="407" r:id="rId5"/>
    <p:sldId id="406" r:id="rId6"/>
    <p:sldId id="405" r:id="rId7"/>
    <p:sldId id="408" r:id="rId8"/>
    <p:sldId id="410" r:id="rId9"/>
    <p:sldId id="409" r:id="rId10"/>
    <p:sldId id="411" r:id="rId11"/>
    <p:sldId id="412" r:id="rId12"/>
    <p:sldId id="413" r:id="rId13"/>
    <p:sldId id="414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78" y="17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40" y="1149350"/>
            <a:ext cx="9286875" cy="4559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李德仁：Space-Time Intelligence，STI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2</a:t>
            </a:fld>
            <a:endParaRPr 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465" y="975995"/>
            <a:ext cx="2825750" cy="21196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t="20391" r="7081" b="5665"/>
          <a:stretch>
            <a:fillRect/>
          </a:stretch>
        </p:blipFill>
        <p:spPr>
          <a:xfrm>
            <a:off x="5359400" y="864870"/>
            <a:ext cx="6832600" cy="40779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rcRect l="13278" t="22491" r="15833" b="18991"/>
          <a:stretch>
            <a:fillRect/>
          </a:stretch>
        </p:blipFill>
        <p:spPr>
          <a:xfrm>
            <a:off x="20320" y="3206750"/>
            <a:ext cx="5908675" cy="36582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066280" y="5366385"/>
            <a:ext cx="4470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感知智能、认知智能和行动智能</a:t>
            </a:r>
          </a:p>
        </p:txBody>
      </p:sp>
      <p:sp>
        <p:nvSpPr>
          <p:cNvPr id="17" name="右箭头 16"/>
          <p:cNvSpPr/>
          <p:nvPr/>
        </p:nvSpPr>
        <p:spPr>
          <a:xfrm>
            <a:off x="6294120" y="6138545"/>
            <a:ext cx="487680" cy="47752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873240" y="617918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/>
              <a:t>用在了农业种植、野生动物监测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6440" y="1144905"/>
            <a:ext cx="7894320" cy="4221480"/>
          </a:xfrm>
          <a:prstGeom prst="rect">
            <a:avLst/>
          </a:prstGeom>
          <a:ln w="31750" cmpd="sng">
            <a:solidFill>
              <a:schemeClr val="bg1"/>
            </a:solidFill>
            <a:prstDash val="solid"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3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徐义刚｜月球嫦娥五号、六号“正背面差异”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14556" t="22343" r="10556" b="22352"/>
          <a:stretch>
            <a:fillRect/>
          </a:stretch>
        </p:blipFill>
        <p:spPr>
          <a:xfrm>
            <a:off x="0" y="996950"/>
            <a:ext cx="5998845" cy="33229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480" y="864870"/>
            <a:ext cx="6091555" cy="35725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rcRect l="4167" t="21213" r="7333" b="9787"/>
          <a:stretch>
            <a:fillRect/>
          </a:stretch>
        </p:blipFill>
        <p:spPr>
          <a:xfrm>
            <a:off x="0" y="864870"/>
            <a:ext cx="7325995" cy="42849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7480" y="1729105"/>
            <a:ext cx="3971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</a:rPr>
              <a:t>地化地质、遥感卫星等多数据相结合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42900" y="5540375"/>
            <a:ext cx="853567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/>
              <a:t>月球正面和背面的空间风化差异，在机制和路径上存在根本性差异</a:t>
            </a:r>
            <a:r>
              <a:rPr lang="en-US" altLang="zh-CN" sz="2000" b="1"/>
              <a:t> </a:t>
            </a:r>
          </a:p>
          <a:p>
            <a:pPr>
              <a:lnSpc>
                <a:spcPct val="130000"/>
              </a:lnSpc>
            </a:pPr>
            <a:r>
              <a:rPr lang="en-US" altLang="zh-CN" sz="2000" b="1"/>
              <a:t>——</a:t>
            </a:r>
            <a:r>
              <a:rPr lang="zh-CN" altLang="en-US" sz="2000" b="1"/>
              <a:t>背面没有最外层的蒸汽沉积层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844155" y="4655820"/>
            <a:ext cx="406400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/>
              <a:t>月球正面样本（阿波罗、月球号、</a:t>
            </a:r>
            <a:r>
              <a:rPr lang="en-US" altLang="zh-CN" sz="1600" b="1"/>
              <a:t>CE-5</a:t>
            </a:r>
            <a:r>
              <a:rPr lang="zh-CN" altLang="en-US" sz="1600" b="1"/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1600" b="1">
                <a:sym typeface="+mn-ea"/>
              </a:rPr>
              <a:t>背面样本：</a:t>
            </a:r>
            <a:r>
              <a:rPr lang="en-US" altLang="zh-CN" sz="1600" b="1">
                <a:sym typeface="+mn-ea"/>
              </a:rPr>
              <a:t>CE-6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4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Philippe Lognonn</a:t>
            </a:r>
            <a:r>
              <a:rPr kumimoji="1" lang="en-US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é｜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InSight：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火星地震学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10500" t="29500" r="8917" b="1167"/>
          <a:stretch>
            <a:fillRect/>
          </a:stretch>
        </p:blipFill>
        <p:spPr>
          <a:xfrm>
            <a:off x="0" y="864870"/>
            <a:ext cx="6541770" cy="42214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r="3565"/>
          <a:stretch>
            <a:fillRect/>
          </a:stretch>
        </p:blipFill>
        <p:spPr>
          <a:xfrm>
            <a:off x="5955665" y="864870"/>
            <a:ext cx="6236335" cy="42214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802245" y="533908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探索号火震仪的安装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5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10806" t="18444" r="10660" b="17519"/>
          <a:stretch>
            <a:fillRect/>
          </a:stretch>
        </p:blipFill>
        <p:spPr>
          <a:xfrm>
            <a:off x="0" y="923925"/>
            <a:ext cx="6037580" cy="3692525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Philippe Lognonn</a:t>
            </a:r>
            <a:r>
              <a:rPr kumimoji="1" lang="en-US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é｜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InSight：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火星地震学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5080" y="864870"/>
            <a:ext cx="4512310" cy="25438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2765" y="2920365"/>
            <a:ext cx="2714625" cy="38677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2345" y="2863850"/>
            <a:ext cx="3237865" cy="132080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V="1">
            <a:off x="5652135" y="3792220"/>
            <a:ext cx="509270" cy="23431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" name="图片 10"/>
          <p:cNvPicPr/>
          <p:nvPr/>
        </p:nvPicPr>
        <p:blipFill>
          <a:blip r:embed="rId8"/>
          <a:stretch>
            <a:fillRect/>
          </a:stretch>
        </p:blipFill>
        <p:spPr>
          <a:xfrm>
            <a:off x="6337935" y="4123690"/>
            <a:ext cx="2955290" cy="273431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9"/>
          <a:stretch>
            <a:fillRect/>
          </a:stretch>
        </p:blipFill>
        <p:spPr>
          <a:xfrm>
            <a:off x="2658110" y="4712335"/>
            <a:ext cx="3599180" cy="207073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0" y="5076825"/>
            <a:ext cx="2784475" cy="108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>
                <a:solidFill>
                  <a:srgbClr val="FF0000"/>
                </a:solidFill>
              </a:rPr>
              <a:t>定位：</a:t>
            </a:r>
            <a:r>
              <a:rPr lang="en-US" altLang="zh-CN" b="1">
                <a:solidFill>
                  <a:srgbClr val="FF0000"/>
                </a:solidFill>
              </a:rPr>
              <a:t>insight+</a:t>
            </a:r>
            <a:r>
              <a:rPr lang="zh-CN" altLang="en-US" b="1">
                <a:solidFill>
                  <a:srgbClr val="FF0000"/>
                </a:solidFill>
              </a:rPr>
              <a:t>卫星影像</a:t>
            </a:r>
          </a:p>
          <a:p>
            <a:pPr>
              <a:lnSpc>
                <a:spcPct val="120000"/>
              </a:lnSpc>
            </a:pPr>
            <a:endParaRPr lang="zh-CN" altLang="en-US" b="1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b="1">
                <a:solidFill>
                  <a:schemeClr val="tx1"/>
                </a:solidFill>
              </a:rPr>
              <a:t>进一步用面波研究地壳</a:t>
            </a:r>
          </a:p>
        </p:txBody>
      </p:sp>
      <p:cxnSp>
        <p:nvCxnSpPr>
          <p:cNvPr id="14" name="直接箭头连接符 13"/>
          <p:cNvCxnSpPr>
            <a:endCxn id="6" idx="1"/>
          </p:cNvCxnSpPr>
          <p:nvPr/>
        </p:nvCxnSpPr>
        <p:spPr>
          <a:xfrm flipV="1">
            <a:off x="817880" y="2136775"/>
            <a:ext cx="6807200" cy="119062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2254885" y="3261360"/>
            <a:ext cx="2987040" cy="1320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257290" y="1390015"/>
            <a:ext cx="1127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</a:rPr>
              <a:t>思路一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6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Philippe Lognonn</a:t>
            </a:r>
            <a:r>
              <a:rPr kumimoji="1" lang="en-US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é｜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InSight：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火星地震学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448425" y="9829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</a:rPr>
              <a:t>探索号火震仪的安装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13325" y="1054735"/>
            <a:ext cx="4556760" cy="1420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b="1"/>
              <a:t>地质</a:t>
            </a:r>
            <a:r>
              <a:rPr lang="en-US" altLang="zh-CN" b="1"/>
              <a:t> + </a:t>
            </a:r>
            <a:r>
              <a:rPr lang="zh-CN" altLang="en-US" b="1"/>
              <a:t>遥感先指出一个可能活动的构造带 </a:t>
            </a:r>
          </a:p>
          <a:p>
            <a:pPr>
              <a:lnSpc>
                <a:spcPct val="160000"/>
              </a:lnSpc>
            </a:pPr>
            <a:r>
              <a:rPr lang="en-US" altLang="zh-CN" b="1"/>
              <a:t>→ InSight </a:t>
            </a:r>
            <a:r>
              <a:rPr lang="zh-CN" altLang="en-US" b="1"/>
              <a:t>检测火震</a:t>
            </a:r>
          </a:p>
          <a:p>
            <a:pPr>
              <a:lnSpc>
                <a:spcPct val="160000"/>
              </a:lnSpc>
            </a:pPr>
            <a:r>
              <a:rPr lang="en-US" altLang="zh-CN" b="1"/>
              <a:t>→ </a:t>
            </a:r>
            <a:r>
              <a:rPr lang="zh-CN" altLang="en-US" b="1"/>
              <a:t>地震学定位与地质结构发生对应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982980"/>
            <a:ext cx="4556760" cy="1242060"/>
          </a:xfrm>
          <a:prstGeom prst="rect">
            <a:avLst/>
          </a:prstGeom>
          <a:ln w="28575" cmpd="sng">
            <a:solidFill>
              <a:schemeClr val="accent4">
                <a:lumMod val="75000"/>
              </a:schemeClr>
            </a:solidFill>
            <a:prstDash val="solid"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55" y="2539365"/>
            <a:ext cx="4556760" cy="1857375"/>
          </a:xfrm>
          <a:prstGeom prst="rect">
            <a:avLst/>
          </a:prstGeom>
        </p:spPr>
      </p:pic>
      <p:sp>
        <p:nvSpPr>
          <p:cNvPr id="12" name="右箭头 11"/>
          <p:cNvSpPr/>
          <p:nvPr/>
        </p:nvSpPr>
        <p:spPr>
          <a:xfrm rot="5400000">
            <a:off x="2178050" y="2350135"/>
            <a:ext cx="301625" cy="287020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911715" y="955040"/>
            <a:ext cx="19907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>
                <a:sym typeface="+mn-ea"/>
              </a:rPr>
              <a:t>Cerberus Fossae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528810" y="1250315"/>
            <a:ext cx="264604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b="1">
                <a:sym typeface="+mn-ea"/>
              </a:rPr>
              <a:t>1200 km </a:t>
            </a:r>
            <a:r>
              <a:rPr lang="zh-CN" altLang="en-US" sz="1400" b="1">
                <a:sym typeface="+mn-ea"/>
              </a:rPr>
              <a:t>的巨大裂谷</a:t>
            </a:r>
            <a:r>
              <a:rPr lang="en-US" altLang="zh-CN" sz="1400" b="1">
                <a:sym typeface="+mn-ea"/>
              </a:rPr>
              <a:t>/</a:t>
            </a:r>
            <a:r>
              <a:rPr lang="zh-CN" altLang="en-US" sz="1400" b="1">
                <a:sym typeface="+mn-ea"/>
              </a:rPr>
              <a:t>裂隙系统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343515" y="1942465"/>
            <a:ext cx="1127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</a:rPr>
              <a:t>思路二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rcRect b="1519"/>
          <a:stretch>
            <a:fillRect/>
          </a:stretch>
        </p:blipFill>
        <p:spPr>
          <a:xfrm>
            <a:off x="24765" y="4385310"/>
            <a:ext cx="4981575" cy="246951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070" y="2874010"/>
            <a:ext cx="3025775" cy="368808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448425" y="5213985"/>
            <a:ext cx="1017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</a:rPr>
              <a:t>岩崩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7420" y="3223260"/>
            <a:ext cx="3480435" cy="302514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541010" y="3223260"/>
            <a:ext cx="19907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>
                <a:solidFill>
                  <a:schemeClr val="bg1"/>
                </a:solidFill>
                <a:sym typeface="+mn-ea"/>
              </a:rPr>
              <a:t>Cerberus Fossae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630285" y="29356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地球上的类比：</a:t>
            </a:r>
          </a:p>
        </p:txBody>
      </p:sp>
      <p:sp>
        <p:nvSpPr>
          <p:cNvPr id="27" name="右箭头 26"/>
          <p:cNvSpPr/>
          <p:nvPr/>
        </p:nvSpPr>
        <p:spPr>
          <a:xfrm rot="5400000">
            <a:off x="6621145" y="2482215"/>
            <a:ext cx="301625" cy="287020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7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Philippe Lognonn</a:t>
            </a:r>
            <a:r>
              <a:rPr kumimoji="1" lang="en-US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é｜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InSight：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火星地震学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3035" y="1124585"/>
            <a:ext cx="493903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/>
              <a:t>得到独立于火震仪数据的近</a:t>
            </a:r>
            <a:r>
              <a:rPr lang="en-US" altLang="zh-CN" sz="2000" b="1"/>
              <a:t>/</a:t>
            </a:r>
            <a:r>
              <a:rPr lang="zh-CN" altLang="en-US" sz="2000" b="1"/>
              <a:t>远地震定位后：</a:t>
            </a:r>
          </a:p>
          <a:p>
            <a:pPr>
              <a:lnSpc>
                <a:spcPct val="130000"/>
              </a:lnSpc>
            </a:pPr>
            <a:r>
              <a:rPr lang="en-US" altLang="zh-CN" sz="2000" b="1"/>
              <a:t>1D</a:t>
            </a:r>
            <a:r>
              <a:rPr lang="zh-CN" altLang="en-US" sz="2000" b="1"/>
              <a:t>结构成像</a:t>
            </a:r>
            <a:r>
              <a:rPr lang="en-US" altLang="zh-CN" sz="2000" b="1"/>
              <a:t> or </a:t>
            </a:r>
            <a:r>
              <a:rPr lang="zh-CN" altLang="en-US" sz="2000" b="1"/>
              <a:t>火星内部结构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l="32810" t="26395" r="35803" b="38112"/>
          <a:stretch>
            <a:fillRect/>
          </a:stretch>
        </p:blipFill>
        <p:spPr>
          <a:xfrm>
            <a:off x="308610" y="2016125"/>
            <a:ext cx="4526915" cy="38398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 t="2764"/>
          <a:stretch>
            <a:fillRect/>
          </a:stretch>
        </p:blipFill>
        <p:spPr>
          <a:xfrm>
            <a:off x="5111115" y="1176655"/>
            <a:ext cx="3571240" cy="19253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9355" y="1159510"/>
            <a:ext cx="3301365" cy="19729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7595" y="3086100"/>
            <a:ext cx="2990215" cy="34194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8075" y="4745355"/>
            <a:ext cx="3456940" cy="19729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2555" y="2903220"/>
            <a:ext cx="3005455" cy="3873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8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潘永信｜天问一号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祝融：火星浅部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宜居性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4870"/>
            <a:ext cx="4559300" cy="2830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240" y="3695700"/>
            <a:ext cx="4574540" cy="25717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300" y="864870"/>
            <a:ext cx="7625080" cy="47796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9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潘永信｜天问一号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祝融：火星浅部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宜居性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5" y="864870"/>
            <a:ext cx="5578475" cy="34480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8116" t="3227" r="2053"/>
          <a:stretch>
            <a:fillRect/>
          </a:stretch>
        </p:blipFill>
        <p:spPr>
          <a:xfrm>
            <a:off x="5425440" y="870585"/>
            <a:ext cx="6763385" cy="472821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720580" y="5662930"/>
            <a:ext cx="1767840" cy="370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 b="1"/>
              <a:t>多频带的</a:t>
            </a:r>
            <a:r>
              <a:rPr lang="en-US" altLang="zh-CN" sz="2000" b="1"/>
              <a:t>GPR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660775" y="5662930"/>
            <a:ext cx="5135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/>
              <a:t>祝融携带的</a:t>
            </a:r>
            <a:r>
              <a:rPr lang="en-US" altLang="zh-CN" sz="2000" b="1"/>
              <a:t>GPR</a:t>
            </a:r>
            <a:r>
              <a:rPr lang="zh-CN" altLang="en-US" sz="2000" b="1"/>
              <a:t>探地雷达：</a:t>
            </a:r>
            <a:r>
              <a:rPr lang="zh-CN" altLang="en-US" sz="2000"/>
              <a:t>乌托邦平原浅部的层状结构，相关研究讨论了多期沉积、洪水及后期改造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-10160" y="864870"/>
            <a:ext cx="5661660" cy="4907280"/>
            <a:chOff x="854" y="1362"/>
            <a:chExt cx="8916" cy="772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4" y="1362"/>
              <a:ext cx="8916" cy="7728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381" y="4802"/>
              <a:ext cx="3648" cy="5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b="1"/>
                <a:t>Li et al. 2022 nature</a:t>
              </a: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00" y="4424680"/>
            <a:ext cx="3566160" cy="2399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10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潘永信｜天问一号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祝融：火星浅部</a:t>
            </a:r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宜居性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985" y="1083310"/>
            <a:ext cx="9383395" cy="53124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b="2623"/>
          <a:stretch>
            <a:fillRect/>
          </a:stretch>
        </p:blipFill>
        <p:spPr>
          <a:xfrm>
            <a:off x="4507865" y="2679065"/>
            <a:ext cx="7586980" cy="415607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11</a:t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 </a:t>
            </a:r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陈凌｜火星内部的多尺度分层与层状结构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4870"/>
            <a:ext cx="5177155" cy="26327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992880"/>
            <a:ext cx="4224020" cy="23215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5715" y="864870"/>
            <a:ext cx="4625975" cy="19869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4870"/>
            <a:ext cx="5239385" cy="2888615"/>
          </a:xfrm>
          <a:prstGeom prst="rect">
            <a:avLst/>
          </a:prstGeom>
        </p:spPr>
      </p:pic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622040" y="1318895"/>
            <a:ext cx="1584960" cy="348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/>
              <a:t>月球熔岩管道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56275" y="1034415"/>
            <a:ext cx="605409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参会后的一些问题</a:t>
            </a:r>
            <a:r>
              <a:rPr lang="en-US" altLang="zh-CN" sz="2400" b="1"/>
              <a:t>/</a:t>
            </a:r>
            <a:r>
              <a:rPr lang="zh-CN" altLang="en-US" sz="2400" b="1"/>
              <a:t>感受：</a:t>
            </a:r>
          </a:p>
          <a:p>
            <a:endParaRPr lang="zh-CN" altLang="en-US" sz="2400" b="1"/>
          </a:p>
          <a:p>
            <a:r>
              <a:rPr lang="zh-CN" altLang="en-US" sz="2000" b="1"/>
              <a:t>1. 火震的季节性，会不会只是季节性噪声造成的漏检？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27170"/>
            <a:ext cx="5633720" cy="25577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375" y="2341245"/>
            <a:ext cx="5306695" cy="4398010"/>
          </a:xfrm>
          <a:prstGeom prst="rect">
            <a:avLst/>
          </a:prstGeom>
        </p:spPr>
      </p:pic>
      <p:sp>
        <p:nvSpPr>
          <p:cNvPr id="12" name="右箭头 11"/>
          <p:cNvSpPr/>
          <p:nvPr/>
        </p:nvSpPr>
        <p:spPr>
          <a:xfrm>
            <a:off x="5735320" y="4397375"/>
            <a:ext cx="558800" cy="436880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 w="28575" cmpd="sng">
            <a:solidFill>
              <a:schemeClr val="accent4">
                <a:lumMod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3675" y="1095375"/>
            <a:ext cx="6054090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参会后的一些问题</a:t>
            </a:r>
            <a:r>
              <a:rPr lang="en-US" altLang="zh-CN" sz="2400" b="1"/>
              <a:t>/</a:t>
            </a:r>
            <a:r>
              <a:rPr lang="zh-CN" altLang="en-US" sz="2400" b="1"/>
              <a:t>感受：</a:t>
            </a:r>
          </a:p>
          <a:p>
            <a:endParaRPr lang="zh-CN" altLang="en-US" sz="2400" b="1"/>
          </a:p>
          <a:p>
            <a:r>
              <a:rPr lang="en-US" altLang="zh-CN" sz="2000" b="1"/>
              <a:t>2</a:t>
            </a:r>
            <a:r>
              <a:rPr lang="zh-CN" altLang="en-US" sz="2000" b="1"/>
              <a:t>. 卫星定位、格林函数互易和一维成像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10806" t="18444" r="10660" b="17519"/>
          <a:stretch>
            <a:fillRect/>
          </a:stretch>
        </p:blipFill>
        <p:spPr>
          <a:xfrm>
            <a:off x="58420" y="2569845"/>
            <a:ext cx="6037580" cy="36925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88430" y="1882140"/>
            <a:ext cx="513080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/>
              <a:t>影像精确定位主要适用于能够确认的</a:t>
            </a:r>
            <a:r>
              <a:rPr lang="zh-CN" altLang="en-US" b="1">
                <a:solidFill>
                  <a:srgbClr val="FF0000"/>
                </a:solidFill>
              </a:rPr>
              <a:t>新撞击事件</a:t>
            </a:r>
            <a:r>
              <a:rPr lang="zh-CN" altLang="en-US" b="1"/>
              <a:t>，不是所有火震。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普通构造火震</a:t>
            </a:r>
            <a:r>
              <a:rPr lang="zh-CN" altLang="en-US" b="1"/>
              <a:t>不一定产生遥感可识别的地表变化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57010" y="3542665"/>
            <a:ext cx="4711065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/>
              <a:t>通常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新撞击事件</a:t>
            </a:r>
            <a:r>
              <a:rPr lang="zh-CN" altLang="en-US" b="1"/>
              <a:t>可以先用地震和声学信号帮助定位，再由轨道影像确认撞击坑</a:t>
            </a:r>
          </a:p>
          <a:p>
            <a:pPr>
              <a:lnSpc>
                <a:spcPct val="130000"/>
              </a:lnSpc>
            </a:pPr>
            <a:endParaRPr lang="zh-CN" altLang="en-US" b="1"/>
          </a:p>
          <a:p>
            <a:pPr>
              <a:lnSpc>
                <a:spcPct val="130000"/>
              </a:lnSpc>
            </a:pPr>
            <a:r>
              <a:rPr lang="zh-CN" altLang="en-US" b="1">
                <a:sym typeface="+mn-ea"/>
              </a:rPr>
              <a:t>格林函数互易定理虽然好用，但每个事件的力源机制不同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04075" y="59150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目前火星</a:t>
            </a:r>
            <a:r>
              <a:rPr lang="zh-CN" altLang="en-US" b="1">
                <a:sym typeface="+mn-ea"/>
              </a:rPr>
              <a:t>一维成像主要基于走时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557010" y="1068070"/>
            <a:ext cx="521271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b="1">
                <a:sym typeface="+mn-ea"/>
              </a:rPr>
              <a:t>3</a:t>
            </a:r>
            <a:r>
              <a:rPr lang="zh-CN" altLang="en-US" sz="2000" b="1">
                <a:sym typeface="+mn-ea"/>
              </a:rPr>
              <a:t>. 遥感、摄影测量与</a:t>
            </a:r>
            <a:r>
              <a:rPr lang="en-US" altLang="zh-CN" sz="2000" b="1">
                <a:sym typeface="+mn-ea"/>
              </a:rPr>
              <a:t>AI</a:t>
            </a:r>
            <a:r>
              <a:rPr lang="zh-CN" altLang="en-US" sz="2000" b="1">
                <a:sym typeface="+mn-ea"/>
              </a:rPr>
              <a:t>结合的发展非常快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Office PowerPoint</Application>
  <PresentationFormat>宽屏</PresentationFormat>
  <Paragraphs>72</Paragraphs>
  <Slides>13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微软雅黑</vt:lpstr>
      <vt:lpstr>Arial</vt:lpstr>
      <vt:lpstr>Calibri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李霖彦</dc:creator>
  <cp:lastModifiedBy>霖彦 李</cp:lastModifiedBy>
  <cp:revision>304</cp:revision>
  <dcterms:created xsi:type="dcterms:W3CDTF">2019-06-19T02:08:00Z</dcterms:created>
  <dcterms:modified xsi:type="dcterms:W3CDTF">2026-09-24T11:51:44Z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21FF63ED85B4441591D423F377910CEF_11</vt:lpwstr>
  </property>
</Properties>
</file>