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72" r:id="rId3"/>
    <p:sldId id="257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6" r:id="rId12"/>
    <p:sldId id="287" r:id="rId13"/>
    <p:sldId id="282" r:id="rId14"/>
    <p:sldId id="288" r:id="rId15"/>
    <p:sldId id="289" r:id="rId16"/>
    <p:sldId id="290" r:id="rId17"/>
    <p:sldId id="283" r:id="rId18"/>
    <p:sldId id="281" r:id="rId19"/>
    <p:sldId id="291" r:id="rId20"/>
    <p:sldId id="273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284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9" d="100"/>
          <a:sy n="129" d="100"/>
        </p:scale>
        <p:origin x="103" y="240"/>
      </p:cViewPr>
      <p:guideLst>
        <p:guide orient="horz" pos="215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每个波形代表一个台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NT@C~MEJ`0BC80GYWWCSAC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6A}09]_3}NIA9U%PF_U02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U4~EA8NSH5847TPK]%@M@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6635" cy="3438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953375" y="1584960"/>
            <a:ext cx="2247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面向省局的在线版本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915150" y="3683000"/>
            <a:ext cx="4324350" cy="2872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lvl="1" indent="457200"/>
            <a:r>
              <a:rPr lang="zh-CN" altLang="en-US"/>
              <a:t>青海海南州兴海县</a:t>
            </a:r>
          </a:p>
          <a:p>
            <a:pPr marL="457200" lvl="1" indent="457200"/>
            <a:r>
              <a:rPr lang="en-US" altLang="zh-CN"/>
              <a:t>	</a:t>
            </a:r>
          </a:p>
          <a:p>
            <a:pPr indent="457200"/>
            <a:r>
              <a:rPr lang="zh-CN" altLang="en-US"/>
              <a:t>时间</a:t>
            </a:r>
            <a:r>
              <a:rPr lang="en-US" altLang="zh-CN"/>
              <a:t>                                    </a:t>
            </a:r>
            <a:r>
              <a:rPr lang="zh-CN" altLang="en-US"/>
              <a:t>震级</a:t>
            </a:r>
            <a:r>
              <a:rPr lang="en-US" altLang="zh-CN"/>
              <a:t>M</a:t>
            </a:r>
            <a:br>
              <a:rPr lang="zh-CN" altLang="en-US"/>
            </a:br>
            <a:r>
              <a:rPr lang="en-US" altLang="zh-CN"/>
              <a:t>2026-8-02 22:31:41		4.8</a:t>
            </a:r>
            <a:br>
              <a:rPr lang="en-US" altLang="zh-CN"/>
            </a:br>
            <a:r>
              <a:rPr lang="en-US" altLang="zh-CN"/>
              <a:t>2026-7-28 11:34:04		5.8</a:t>
            </a:r>
            <a:br>
              <a:rPr lang="en-US" altLang="zh-CN"/>
            </a:br>
            <a:r>
              <a:rPr lang="en-US" altLang="zh-CN"/>
              <a:t>		...</a:t>
            </a:r>
            <a:br>
              <a:rPr lang="en-US" altLang="zh-CN"/>
            </a:br>
            <a:r>
              <a:rPr lang="en-US" altLang="zh-CN"/>
              <a:t>P</a:t>
            </a:r>
            <a:r>
              <a:rPr lang="zh-CN" altLang="en-US"/>
              <a:t>波</a:t>
            </a:r>
            <a:r>
              <a:rPr lang="en-US" altLang="zh-CN"/>
              <a:t>S</a:t>
            </a:r>
            <a:r>
              <a:rPr lang="zh-CN" altLang="en-US"/>
              <a:t>波基本全部识别到</a:t>
            </a:r>
            <a:br>
              <a:rPr lang="zh-CN" altLang="en-US"/>
            </a:br>
            <a:r>
              <a:rPr lang="zh-CN" altLang="en-US"/>
              <a:t>后续有</a:t>
            </a:r>
            <a:r>
              <a:rPr lang="en-US" altLang="zh-CN"/>
              <a:t>Pn</a:t>
            </a:r>
            <a:r>
              <a:rPr lang="zh-CN" altLang="en-US"/>
              <a:t>波和</a:t>
            </a:r>
            <a:r>
              <a:rPr lang="en-US" altLang="zh-CN"/>
              <a:t>Pg</a:t>
            </a:r>
            <a:r>
              <a:rPr lang="zh-CN" altLang="en-US"/>
              <a:t>波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" y="3460750"/>
            <a:ext cx="6079490" cy="339725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7894955" y="1485582"/>
            <a:ext cx="2254885" cy="5670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751320" y="4067810"/>
            <a:ext cx="3976370" cy="226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66485" cy="3429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420" y="0"/>
            <a:ext cx="6164580" cy="34283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6019800" cy="3429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3385820"/>
            <a:ext cx="6172200" cy="34563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84880" y="3532188"/>
            <a:ext cx="5080000" cy="82994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/>
            <a:br>
              <a:rPr lang="zh-CN" altLang="en-US" sz="1200"/>
            </a:br>
            <a:r>
              <a:rPr lang="zh-CN" altLang="en-US" sz="1200"/>
              <a:t>省局用的是</a:t>
            </a:r>
            <a:r>
              <a:rPr lang="en-US" altLang="zh-CN" sz="1200"/>
              <a:t> JOpenS</a:t>
            </a:r>
            <a:r>
              <a:rPr lang="zh-CN" altLang="en-US" sz="1200"/>
              <a:t>，也就是</a:t>
            </a:r>
            <a:r>
              <a:rPr lang="en-US" altLang="zh-CN" sz="1200"/>
              <a:t> MCEP </a:t>
            </a:r>
            <a:r>
              <a:rPr lang="zh-CN" altLang="en-US" sz="1200"/>
              <a:t>系统处理，数据打通，就可以接入进来。稍微定位，就可以提交这整个目录。分析地震事件基本上一分钟左右就可以搞定。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58465" y="462915"/>
            <a:ext cx="5443855" cy="313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/>
            <a:r>
              <a:rPr lang="zh-CN" altLang="en-US" sz="1400">
                <a:sym typeface="+mn-ea"/>
              </a:rPr>
              <a:t>跟省局联合，部署到了前端上面。浏览完波形可以截取事件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32880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35" y="0"/>
            <a:ext cx="6095365" cy="3288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88030"/>
            <a:ext cx="3827780" cy="35699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7780" y="3288030"/>
            <a:ext cx="4018280" cy="35706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6695" y="3288030"/>
            <a:ext cx="4345305" cy="35706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07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76370" y="4432935"/>
            <a:ext cx="113411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/>
              <a:t>目前没有国外地名</a:t>
            </a:r>
          </a:p>
        </p:txBody>
      </p:sp>
      <p:sp>
        <p:nvSpPr>
          <p:cNvPr id="4" name="椭圆 3"/>
          <p:cNvSpPr/>
          <p:nvPr/>
        </p:nvSpPr>
        <p:spPr>
          <a:xfrm>
            <a:off x="4266565" y="4687570"/>
            <a:ext cx="333375" cy="2343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4095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460" y="0"/>
            <a:ext cx="6098540" cy="685800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7974330" y="4215130"/>
            <a:ext cx="793750" cy="4044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9476740" y="2925445"/>
            <a:ext cx="715645" cy="38227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58640" y="6143625"/>
            <a:ext cx="708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较密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715645" y="947420"/>
            <a:ext cx="1069975" cy="2768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08965" y="1245235"/>
            <a:ext cx="1503045" cy="276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200"/>
              <a:t>南加州莫哈韦沙漠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475"/>
            <a:ext cx="6096000" cy="3429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665" y="879475"/>
            <a:ext cx="6109335" cy="3429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6750" y="4880610"/>
            <a:ext cx="4662805" cy="1503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/>
              <a:t>PhaseNet</a:t>
            </a:r>
            <a:r>
              <a:rPr lang="zh-CN" altLang="en-US"/>
              <a:t>支持</a:t>
            </a:r>
            <a:r>
              <a:rPr lang="en-US" altLang="zh-CN"/>
              <a:t>30</a:t>
            </a:r>
            <a:r>
              <a:rPr lang="zh-CN" altLang="en-US"/>
              <a:t>秒窗口，</a:t>
            </a:r>
            <a:r>
              <a:rPr lang="en-US" altLang="zh-CN"/>
              <a:t>BRNN</a:t>
            </a:r>
            <a:r>
              <a:rPr lang="zh-CN" altLang="en-US"/>
              <a:t>是</a:t>
            </a:r>
            <a:r>
              <a:rPr lang="en-US" altLang="zh-CN"/>
              <a:t>108</a:t>
            </a:r>
            <a:r>
              <a:rPr lang="zh-CN" altLang="en-US"/>
              <a:t>秒，余震序列</a:t>
            </a:r>
            <a:r>
              <a:rPr lang="en-US" altLang="zh-CN"/>
              <a:t>PhaseNet</a:t>
            </a:r>
            <a:r>
              <a:rPr lang="zh-CN" altLang="en-US"/>
              <a:t>表现好，日常检测</a:t>
            </a:r>
            <a:r>
              <a:rPr lang="en-US" altLang="zh-CN"/>
              <a:t>BRNN</a:t>
            </a:r>
            <a:r>
              <a:rPr lang="zh-CN" altLang="en-US"/>
              <a:t>好，时间窗更长更能清楚看到</a:t>
            </a:r>
            <a:r>
              <a:rPr lang="en-US" altLang="zh-CN"/>
              <a:t>Pn</a:t>
            </a:r>
            <a:r>
              <a:rPr lang="zh-CN" altLang="en-US"/>
              <a:t>，</a:t>
            </a:r>
            <a:r>
              <a:rPr lang="en-US" altLang="zh-CN"/>
              <a:t>Sn</a:t>
            </a:r>
            <a:r>
              <a:rPr lang="zh-CN" altLang="en-US"/>
              <a:t>，</a:t>
            </a:r>
            <a:r>
              <a:rPr lang="en-US" altLang="zh-CN"/>
              <a:t>Pg</a:t>
            </a:r>
            <a:r>
              <a:rPr lang="zh-CN" altLang="en-US"/>
              <a:t>，</a:t>
            </a:r>
            <a:r>
              <a:rPr lang="en-US" altLang="zh-CN"/>
              <a:t>Sg</a:t>
            </a:r>
            <a:r>
              <a:rPr lang="zh-CN" altLang="en-US"/>
              <a:t>。具备一个多震相的拾取能力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05930" y="4880610"/>
            <a:ext cx="4662805" cy="1503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使用默认的</a:t>
            </a:r>
            <a:r>
              <a:rPr lang="en-US" altLang="zh-CN"/>
              <a:t>PhaseNet</a:t>
            </a:r>
            <a:r>
              <a:rPr lang="zh-CN" altLang="en-US"/>
              <a:t>，基本上跟人工目录相吻合，多拾取了</a:t>
            </a:r>
            <a:r>
              <a:rPr lang="en-US" altLang="zh-CN"/>
              <a:t>40</a:t>
            </a:r>
            <a:r>
              <a:rPr lang="zh-CN" altLang="en-US"/>
              <a:t>左右小事件，但是漏了一个震级较小的事件。震中偏差中位数在</a:t>
            </a:r>
            <a:r>
              <a:rPr lang="en-US" altLang="zh-CN"/>
              <a:t>1km</a:t>
            </a:r>
            <a:r>
              <a:rPr lang="zh-CN" altLang="en-US"/>
              <a:t>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85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948305" y="3215640"/>
            <a:ext cx="439420" cy="2628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1210" y="5935980"/>
            <a:ext cx="54787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第四行第三列由于震相位置标注有误，初动判别为上</a:t>
            </a:r>
            <a:br>
              <a:rPr lang="zh-CN" altLang="en-US"/>
            </a:br>
            <a:r>
              <a:rPr lang="zh-CN" altLang="en-US"/>
              <a:t>用刚算出来的结果反演出来的震源机制解，整体符合</a:t>
            </a:r>
            <a:r>
              <a:rPr lang="en-US" altLang="zh-CN"/>
              <a:t>Ridgecrest</a:t>
            </a:r>
            <a:r>
              <a:rPr lang="zh-CN" altLang="en-US"/>
              <a:t>地震的发震方向和走滑断层。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0"/>
            <a:ext cx="8712200" cy="3428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900" y="3429000"/>
            <a:ext cx="8712835" cy="34283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F3291E-AC01-4287-9C0B-73D8F695F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27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1890AED-A608-4F1A-9346-9FD3C2A1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00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CBD17A7-FA73-42F0-A7C5-AF38045F33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19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4E38F0B-4E9F-4BFB-83B0-A334D5FAF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35"/>
            <a:ext cx="12192000" cy="677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26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EC7CCD7-6624-4CA8-87F0-947FAE8FD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0" y="0"/>
            <a:ext cx="12115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1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7145650-C8CF-4830-A246-710B14852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" y="0"/>
            <a:ext cx="12158227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AC76288-17B1-4BFA-91F6-66F0D594CCE8}"/>
              </a:ext>
            </a:extLst>
          </p:cNvPr>
          <p:cNvSpPr txBox="1"/>
          <p:nvPr/>
        </p:nvSpPr>
        <p:spPr>
          <a:xfrm>
            <a:off x="3390900" y="87910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反投影技术：区别于反演，它不需要正演结果，把反过来的波形重新成像。时空精度较高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30BBD8D-7B95-4962-B2DC-050A3FB58AEA}"/>
              </a:ext>
            </a:extLst>
          </p:cNvPr>
          <p:cNvSpPr/>
          <p:nvPr/>
        </p:nvSpPr>
        <p:spPr>
          <a:xfrm>
            <a:off x="3454400" y="950383"/>
            <a:ext cx="5808133" cy="5037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448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450B10-A853-4D51-A3E0-36F461348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1" y="0"/>
            <a:ext cx="12117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89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86EC5C4-D35C-4727-B641-829A1F61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" y="0"/>
            <a:ext cx="12182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56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1D11968-1693-4128-9215-9CF8EACB9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3"/>
            <a:ext cx="12192000" cy="685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08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5FF00C8-862E-4861-8E7E-BDD33927D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4" y="0"/>
            <a:ext cx="12064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87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5CCE987-665F-4DD6-87C4-DB25BAA04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0" y="0"/>
            <a:ext cx="12161900" cy="6858000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EF93BE66-1FA2-49F3-875F-57C43EE70399}"/>
              </a:ext>
            </a:extLst>
          </p:cNvPr>
          <p:cNvSpPr/>
          <p:nvPr/>
        </p:nvSpPr>
        <p:spPr>
          <a:xfrm>
            <a:off x="3399368" y="228600"/>
            <a:ext cx="1841500" cy="8805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0780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AF90B6-D20C-43D1-937E-5CB31E0C1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8" y="0"/>
            <a:ext cx="11937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4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7885D4C-FCC3-4F8F-BC10-2AC7F5D93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5" y="0"/>
            <a:ext cx="12020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87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1EF7974-39A6-408D-A5E7-AA6E4BCD0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57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655A07-ABA8-4341-9895-A0F661A98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32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9F7A140-733D-4BB5-979B-6FBE9F3EF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05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83F53FD-DAB1-496F-89F8-6CF781E7E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3429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EB8FD4-C804-413F-853B-31785F945B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3429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50CB032-C32C-4451-834B-978594AB13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6096000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C1E968E-F44B-4522-B460-63705A33B3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93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90DAA52-D70C-4DC4-8CE5-F948539F2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532"/>
            <a:ext cx="6096000" cy="45508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D381994-DA72-4978-8F4C-A4BC476D3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2533"/>
            <a:ext cx="6096000" cy="45508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D030D36-8479-4ACC-BCD9-62F44FE11300}"/>
              </a:ext>
            </a:extLst>
          </p:cNvPr>
          <p:cNvSpPr txBox="1"/>
          <p:nvPr/>
        </p:nvSpPr>
        <p:spPr>
          <a:xfrm>
            <a:off x="5080000" y="5350934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滑动分布反演结果</a:t>
            </a:r>
          </a:p>
        </p:txBody>
      </p:sp>
    </p:spTree>
    <p:extLst>
      <p:ext uri="{BB962C8B-B14F-4D97-AF65-F5344CB8AC3E}">
        <p14:creationId xmlns:p14="http://schemas.microsoft.com/office/powerpoint/2010/main" val="38146950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A971854-CCD9-43F6-B0F2-FE250573A8FE}"/>
              </a:ext>
            </a:extLst>
          </p:cNvPr>
          <p:cNvSpPr/>
          <p:nvPr/>
        </p:nvSpPr>
        <p:spPr>
          <a:xfrm>
            <a:off x="4580572" y="2505900"/>
            <a:ext cx="29546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谢谢观看</a:t>
            </a:r>
            <a:endParaRPr lang="en-US" altLang="zh-CN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altLang="zh-C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Thanks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270</Words>
  <Application>Microsoft Office PowerPoint</Application>
  <PresentationFormat>宽屏</PresentationFormat>
  <Paragraphs>17</Paragraphs>
  <Slides>37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0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陈火明</dc:creator>
  <cp:lastModifiedBy>火明 陈</cp:lastModifiedBy>
  <cp:revision>9</cp:revision>
  <dcterms:created xsi:type="dcterms:W3CDTF">2023-08-09T12:44:00Z</dcterms:created>
  <dcterms:modified xsi:type="dcterms:W3CDTF">2026-09-24T10:43:24Z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2B687509D27447DEA167E6A2D4B6ADDB_12</vt:lpwstr>
  </property>
</Properties>
</file>