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19"/>
  </p:notesMasterIdLst>
  <p:sldIdLst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</p:sldIdLst>
  <p:sldSz cx="9144000" cy="5143500" type="screen16x9"/>
  <p:notesSz cx="6858000" cy="9144000"/>
  <p:defaultTextStyle>
    <a:defPPr>
      <a:buNone/>
    </a:defPPr>
    <a:lvl1pPr marL="0" algn="l" defTabSz="342900">
      <a:buNone/>
      <a:defRPr sz="1400" kern="1200">
        <a:solidFill>
          <a:schemeClr val="tx1"/>
        </a:solidFill>
        <a:latin typeface="+mn-lt"/>
        <a:ea typeface="+mn-lt"/>
        <a:cs typeface="+mn-lt"/>
      </a:defRPr>
    </a:lvl1pPr>
    <a:lvl2pPr marL="342900" algn="l" defTabSz="342900">
      <a:buNone/>
      <a:defRPr sz="1400" kern="1200">
        <a:solidFill>
          <a:schemeClr val="tx1"/>
        </a:solidFill>
        <a:latin typeface="+mn-lt"/>
        <a:ea typeface="+mn-lt"/>
        <a:cs typeface="+mn-lt"/>
      </a:defRPr>
    </a:lvl2pPr>
    <a:lvl3pPr marL="685800" algn="l" defTabSz="342900">
      <a:buNone/>
      <a:defRPr sz="1400" kern="1200">
        <a:solidFill>
          <a:schemeClr val="tx1"/>
        </a:solidFill>
        <a:latin typeface="+mn-lt"/>
        <a:ea typeface="+mn-lt"/>
        <a:cs typeface="+mn-lt"/>
      </a:defRPr>
    </a:lvl3pPr>
    <a:lvl4pPr marL="1028700" algn="l" defTabSz="342900">
      <a:buNone/>
      <a:defRPr sz="1400" kern="1200">
        <a:solidFill>
          <a:schemeClr val="tx1"/>
        </a:solidFill>
        <a:latin typeface="+mn-lt"/>
        <a:ea typeface="+mn-lt"/>
        <a:cs typeface="+mn-lt"/>
      </a:defRPr>
    </a:lvl4pPr>
    <a:lvl5pPr marL="1371600" algn="l" defTabSz="342900">
      <a:buNone/>
      <a:defRPr sz="1400" kern="1200">
        <a:solidFill>
          <a:schemeClr val="tx1"/>
        </a:solidFill>
        <a:latin typeface="+mn-lt"/>
        <a:ea typeface="+mn-lt"/>
        <a:cs typeface="+mn-lt"/>
      </a:defRPr>
    </a:lvl5pPr>
    <a:lvl6pPr marL="1714500" algn="l" defTabSz="342900">
      <a:buNone/>
      <a:defRPr sz="1400" kern="1200">
        <a:solidFill>
          <a:schemeClr val="tx1"/>
        </a:solidFill>
        <a:latin typeface="+mn-lt"/>
        <a:ea typeface="+mn-lt"/>
        <a:cs typeface="+mn-lt"/>
      </a:defRPr>
    </a:lvl6pPr>
    <a:lvl7pPr marL="2057400" algn="l" defTabSz="342900">
      <a:buNone/>
      <a:defRPr sz="1400" kern="1200">
        <a:solidFill>
          <a:schemeClr val="tx1"/>
        </a:solidFill>
        <a:latin typeface="+mn-lt"/>
        <a:ea typeface="+mn-lt"/>
        <a:cs typeface="+mn-lt"/>
      </a:defRPr>
    </a:lvl7pPr>
    <a:lvl8pPr marL="2400300" algn="l" defTabSz="342900">
      <a:buNone/>
      <a:defRPr sz="1400" kern="1200">
        <a:solidFill>
          <a:schemeClr val="tx1"/>
        </a:solidFill>
        <a:latin typeface="+mn-lt"/>
        <a:ea typeface="+mn-lt"/>
        <a:cs typeface="+mn-lt"/>
      </a:defRPr>
    </a:lvl8pPr>
    <a:lvl9pPr marL="2743200" algn="l" defTabSz="342900">
      <a:buNone/>
      <a:defRPr sz="14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234" autoAdjust="0"/>
  </p:normalViewPr>
  <p:slideViewPr>
    <p:cSldViewPr snapToGrid="0" snapToObjects="1">
      <p:cViewPr varScale="1">
        <p:scale>
          <a:sx n="106" d="100"/>
          <a:sy n="106" d="100"/>
        </p:scale>
        <p:origin x="12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lineChart>
        <c:grouping val="standard"/>
        <c:varyColors val="1"/>
        <c:ser>
          <c:idx val="0"/>
          <c:order val="0"/>
          <c:tx>
            <c:v>2 km</c:v>
          </c:tx>
          <c:spPr>
            <a:ln w="28575">
              <a:solidFill>
                <a:srgbClr val="1967A3"/>
              </a:solidFill>
            </a:ln>
          </c:spPr>
          <c:marker>
            <c:symbol val="none"/>
          </c:marker>
          <c:cat>
            <c:numRef>
              <c:f>'Chart Data'!$A$2:$A$11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'Chart Data'!$B$2:$B$11</c:f>
              <c:numCache>
                <c:formatCode>General</c:formatCode>
                <c:ptCount val="10"/>
                <c:pt idx="0">
                  <c:v>0.92336285100000004</c:v>
                </c:pt>
                <c:pt idx="1">
                  <c:v>0.23297125099999999</c:v>
                </c:pt>
                <c:pt idx="2">
                  <c:v>0.227534086</c:v>
                </c:pt>
                <c:pt idx="3">
                  <c:v>0.22620087899999999</c:v>
                </c:pt>
                <c:pt idx="4">
                  <c:v>0.225310758</c:v>
                </c:pt>
                <c:pt idx="5">
                  <c:v>0.22461181899999999</c:v>
                </c:pt>
                <c:pt idx="6">
                  <c:v>0.223990411</c:v>
                </c:pt>
                <c:pt idx="7">
                  <c:v>0.223423541</c:v>
                </c:pt>
                <c:pt idx="8">
                  <c:v>0.22288100399999999</c:v>
                </c:pt>
                <c:pt idx="9">
                  <c:v>0.22236719699999999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B91C-44B2-9FC6-65212F8B6D77}"/>
            </c:ext>
          </c:extLst>
        </c:ser>
        <c:ser>
          <c:idx val="1"/>
          <c:order val="1"/>
          <c:tx>
            <c:v>1 km</c:v>
          </c:tx>
          <c:spPr>
            <a:ln w="28575">
              <a:solidFill>
                <a:srgbClr val="2E7D5B"/>
              </a:solidFill>
            </a:ln>
          </c:spPr>
          <c:marker>
            <c:symbol val="none"/>
          </c:marker>
          <c:cat>
            <c:numRef>
              <c:f>'Chart Data'!$C$2:$C$11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'Chart Data'!$D$2:$D$11</c:f>
              <c:numCache>
                <c:formatCode>General</c:formatCode>
                <c:ptCount val="10"/>
                <c:pt idx="0">
                  <c:v>0.206787795</c:v>
                </c:pt>
                <c:pt idx="1">
                  <c:v>0.18632441799999999</c:v>
                </c:pt>
                <c:pt idx="2">
                  <c:v>0.18029472199999999</c:v>
                </c:pt>
                <c:pt idx="3">
                  <c:v>0.177171513</c:v>
                </c:pt>
                <c:pt idx="4">
                  <c:v>0.17517386400000001</c:v>
                </c:pt>
                <c:pt idx="5">
                  <c:v>0.17373971599999999</c:v>
                </c:pt>
                <c:pt idx="6">
                  <c:v>0.172628209</c:v>
                </c:pt>
                <c:pt idx="7">
                  <c:v>0.171713695</c:v>
                </c:pt>
                <c:pt idx="8">
                  <c:v>0.17093224800000001</c:v>
                </c:pt>
                <c:pt idx="9">
                  <c:v>0.170245275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B91C-44B2-9FC6-65212F8B6D77}"/>
            </c:ext>
          </c:extLst>
        </c:ser>
        <c:ser>
          <c:idx val="2"/>
          <c:order val="2"/>
          <c:tx>
            <c:v>0.5 km</c:v>
          </c:tx>
          <c:spPr>
            <a:ln w="28575">
              <a:solidFill>
                <a:srgbClr val="B44A3C"/>
              </a:solidFill>
            </a:ln>
          </c:spPr>
          <c:marker>
            <c:symbol val="none"/>
          </c:marker>
          <c:cat>
            <c:numRef>
              <c:f>'Chart Data'!$E$2:$E$11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'Chart Data'!$F$2:$F$11</c:f>
              <c:numCache>
                <c:formatCode>General</c:formatCode>
                <c:ptCount val="10"/>
                <c:pt idx="0">
                  <c:v>0.15912100700000001</c:v>
                </c:pt>
                <c:pt idx="1">
                  <c:v>0.136397779</c:v>
                </c:pt>
                <c:pt idx="2">
                  <c:v>0.129037976</c:v>
                </c:pt>
                <c:pt idx="3">
                  <c:v>0.12522499300000001</c:v>
                </c:pt>
                <c:pt idx="4">
                  <c:v>0.122739166</c:v>
                </c:pt>
                <c:pt idx="5">
                  <c:v>0.120891653</c:v>
                </c:pt>
                <c:pt idx="6">
                  <c:v>0.119415119</c:v>
                </c:pt>
                <c:pt idx="7">
                  <c:v>0.118186481</c:v>
                </c:pt>
                <c:pt idx="8">
                  <c:v>0.11713662</c:v>
                </c:pt>
                <c:pt idx="9">
                  <c:v>0.116234556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B91C-44B2-9FC6-65212F8B6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  <a:latin typeface="Microsoft YaHei"/>
                <a:ea typeface="Microsoft YaHei"/>
                <a:cs typeface="Microsoft YaHei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legend>
      <c:legendPos val="b"/>
      <c:layout/>
      <c:overlay val="0"/>
      <c:txPr>
        <a:bodyPr anchorCtr="1"/>
        <a:lstStyle/>
        <a:p>
          <a:pPr>
            <a:defRPr>
              <a:latin typeface="Microsoft YaHei"/>
              <a:ea typeface="Microsoft YaHei"/>
              <a:cs typeface="Microsoft YaHei"/>
            </a:defRPr>
          </a:pPr>
          <a:endParaRPr lang="zh-CN"/>
        </a:p>
      </c:txPr>
    </c:legend>
    <c:plotVisOnly val="1"/>
    <c:dispBlanksAs val="zero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开场约 40 秒。今天汇报两套教学代码。第一套是用远震体波接收函数研究浅部速度结构，第二套是地震面波波形反演。重点放在程序怎样使用、输入输出是什么，以及目前本人实际完成到哪一步。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 1 分钟。课程 1 可以理解为听远震 P 波在台站下方产生的转换和回声。课程 2 可以理解为先猜一个地下模型，用它模拟波形，再根据模拟与观测的差别修改模型。两套方法虽然数据不同，程序逻辑都包含输入、正演、比较和更新。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 2 分钟。接收函数突出直达 P 波之后由速度界面产生的转换波与多次波。浅部沉积层会明显改变到时和振幅。如果不处理浅部结构，深部异常可能被错误解释。这一页只讲物理直觉，不展开公式。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 1.5 分钟。RFAp-inv 输入 Pw、Pr、标准差权重和参考模型，程序计算合成响应并不断更新分层速度模型。日常使用主要查看 Apinv.in、Input、Std、model 和 OUT，不需要先读完全部 Fortran 源代码。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 2 分钟。只需要认识几项：第一行是参考模型；10 是最大迭代次数；0.1 控制平滑；最后两行控制 Pw 和 Pr 是否参与以及权重。16、3、2、1、0.5 与深度分层有关，本次不逐项推导。初学时保留示例值即可。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约 2 分钟。这是本人电脑实际运行产生的结果。程序返回 0，说明正常结束。曲线读取 OUT 中的 mod_data_resid.dat。程序从 2 km 粗分层逐步细化到 1 km 和 0.5 km，每阶段 10 次迭代。每个阶段内部的数据残差都下降。不同阶段重新参数化，所以主要看阶段内部趋势，不直接比较三条曲线起点。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【这一页要回答什么】为什么要研究近地表，以及为什么需要面波波形反演。</a:t>
            </a:r>
            <a:endParaRPr/>
          </a:p>
          <a:p>
            <a:endParaRPr/>
          </a:p>
          <a:p>
            <a:r>
              <a:t>【先用一句话理解】我们看不见地下，但地下材料会改变地震波。只要记录波形怎样变化，就有机会倒推出地下速度结构。</a:t>
            </a:r>
            <a:endParaRPr/>
          </a:p>
          <a:p>
            <a:endParaRPr/>
          </a:p>
          <a:p>
            <a:r>
              <a:t>【什么是近地表】这里不是研究整个地球，而是关注靠近地面的几十米到几百米。松散沉积物通常剪切波速度较低，坚硬岩石速度较高。浅部低速层会放大地震动，也会影响工程场地评价。</a:t>
            </a:r>
            <a:endParaRPr/>
          </a:p>
          <a:p>
            <a:endParaRPr/>
          </a:p>
          <a:p>
            <a:r>
              <a:t>【为什么选择面波】面波主要沿地表附近传播，通常能量较强，对剪切波速度特别敏感，所以适合研究浅部结构。</a:t>
            </a:r>
            <a:endParaRPr/>
          </a:p>
          <a:p>
            <a:endParaRPr/>
          </a:p>
          <a:p>
            <a:r>
              <a:t>【传统频散反演是什么】传统方法先从波形里挑出“不同频率传播多快”，形成频散曲线，再由频散曲线反演速度结构。它相当于先把复杂波形压缩成一条曲线。</a:t>
            </a:r>
            <a:endParaRPr/>
          </a:p>
          <a:p>
            <a:endParaRPr/>
          </a:p>
          <a:p>
            <a:r>
              <a:t>【为什么还要波形反演】当地下结构复杂时，可能出现多个传播模式，频散曲线可能交叉，人工或自动拾取容易出错。波形反演直接比较完整波形，保留到时、相位和振幅信息。</a:t>
            </a:r>
            <a:endParaRPr/>
          </a:p>
          <a:p>
            <a:endParaRPr/>
          </a:p>
          <a:p>
            <a:r>
              <a:t>【可以直接这样讲】近地表速度结构与场地效应和工程勘探有关。面波能量较强，并且对剪切波速度敏感。传统方法先提取频散曲线，而波形反演直接利用完整波形，因此在复杂结构中能够保留更多信息。</a:t>
            </a:r>
            <a:endParaRPr/>
          </a:p>
          <a:p>
            <a:endParaRPr/>
          </a:p>
          <a:p>
            <a:r>
              <a:t>【被问到时】本次课程重点不是证明波形反演一定优于所有频散方法，而是介绍一种直接利用完整波形的反演框架。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【这一页要回答什么】面波、频率、深度和 Vs 分别是什么意思。</a:t>
            </a:r>
            <a:endParaRPr/>
          </a:p>
          <a:p>
            <a:endParaRPr/>
          </a:p>
          <a:p>
            <a:r>
              <a:t>【面波是什么】可以把它想成主要沿地面向外传播的振动。它并非只在地表一条线上传播，而是在地表以下一定深度范围内都有能量，只是越深通常越弱。本课程主要使用瑞利波。</a:t>
            </a:r>
            <a:endParaRPr/>
          </a:p>
          <a:p>
            <a:endParaRPr/>
          </a:p>
          <a:p>
            <a:r>
              <a:t>【频率为什么对应不同深度】频率低，波长通常较长，波会受到较深结构的影响；频率高，波长较短，更敏感于浅部细节。因此程序常先加入低频，恢复大范围、较平滑的结构，再逐步加入高频补充细节。这就是“多尺度”。</a:t>
            </a:r>
            <a:endParaRPr/>
          </a:p>
          <a:p>
            <a:endParaRPr/>
          </a:p>
          <a:p>
            <a:r>
              <a:t>【Vs 是什么】Vs 是剪切波速度。它反映介质传递剪切变形的能力。松散、软弱的沉积物通常 Vs 较低，较坚硬的岩石通常 Vs 较高。课程结果图中的高速方块，就是一个 Vs 高于背景的异常体。</a:t>
            </a:r>
            <a:endParaRPr/>
          </a:p>
          <a:p>
            <a:endParaRPr/>
          </a:p>
          <a:p>
            <a:r>
              <a:t>【什么是全波形】一条波形里包含波到达的时间、向上向下振动的形状、相位和振幅。全波形反演同时比较这些信息，而不是只比较一个到时或一条频散曲线。</a:t>
            </a:r>
            <a:endParaRPr/>
          </a:p>
          <a:p>
            <a:endParaRPr/>
          </a:p>
          <a:p>
            <a:r>
              <a:t>【可以直接这样讲】低频面波能够感受较深结构，高频面波主要反映浅部细节。面波对剪切波速度 Vs 最敏感，所以程序通过多频率波形逐步恢复地下 Vs 分布。</a:t>
            </a:r>
            <a:endParaRPr/>
          </a:p>
          <a:p>
            <a:endParaRPr/>
          </a:p>
          <a:p>
            <a:r>
              <a:t>【不必讲的内容】不需要在这一页解释瑞利波的椭圆极化公式，也不需要推导波长与深度的精确关系。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【</a:t>
            </a:r>
            <a:r>
              <a:rPr dirty="0" err="1"/>
              <a:t>这一页要回答什么】传统</a:t>
            </a:r>
            <a:r>
              <a:rPr dirty="0"/>
              <a:t> FWI 和 ROWI </a:t>
            </a:r>
            <a:r>
              <a:rPr dirty="0" err="1"/>
              <a:t>的区别是什么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【共同点】二者都是反演。它们都先给出一个地下模型，再模拟波形，比较模拟波形与观测波形，最后修改模型。它们的目标相同，主要区别是每一步使用哪些数据。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传统</a:t>
            </a:r>
            <a:r>
              <a:rPr dirty="0"/>
              <a:t> FWI】FWI 是 Full Waveform </a:t>
            </a:r>
            <a:r>
              <a:rPr dirty="0" err="1"/>
              <a:t>Inversion，全波形反演。传统</a:t>
            </a:r>
            <a:r>
              <a:rPr dirty="0"/>
              <a:t> FWI </a:t>
            </a:r>
            <a:r>
              <a:rPr dirty="0" err="1"/>
              <a:t>每次迭代都使用全部炮的数据，并固定使用</a:t>
            </a:r>
            <a:r>
              <a:rPr dirty="0"/>
              <a:t> L2 目标函数。L2 </a:t>
            </a:r>
            <a:r>
              <a:rPr dirty="0" err="1"/>
              <a:t>可以简单理解为把每个采样点的波形差异平方后加起来。由于每次都看全部数据，更新相对稳定，但单次计算量较大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ROWI】本课程的</a:t>
            </a:r>
            <a:r>
              <a:rPr dirty="0"/>
              <a:t> ROWI </a:t>
            </a:r>
            <a:r>
              <a:rPr dirty="0" err="1"/>
              <a:t>每次随机选择一炮，同时随机选择一种目标函数。它不像传统</a:t>
            </a:r>
            <a:r>
              <a:rPr dirty="0"/>
              <a:t> FWI </a:t>
            </a:r>
            <a:r>
              <a:rPr dirty="0" err="1"/>
              <a:t>每一步都检查全部作业，而是每次随机抽取一部分进行更新。因此单步成本较低，但误差可能上下波动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【为什么最后还能得到结果】一次随机更新可能不可靠，但大量随机更新会从不同数据和不同误差度量中获得信息。程序还可以运行多条随机路径，再把结果平均，减弱偶然性。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生活化比喻】传统</a:t>
            </a:r>
            <a:r>
              <a:rPr dirty="0"/>
              <a:t> FWI </a:t>
            </a:r>
            <a:r>
              <a:rPr dirty="0" err="1"/>
              <a:t>像每次复习都做完整套试卷；ROWI</a:t>
            </a:r>
            <a:r>
              <a:rPr dirty="0"/>
              <a:t> </a:t>
            </a:r>
            <a:r>
              <a:rPr dirty="0" err="1"/>
              <a:t>像每次随机抽一道题练习。后者每次用时少，但需要多抽几次才能覆盖整体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可以直接这样讲】传统</a:t>
            </a:r>
            <a:r>
              <a:rPr dirty="0"/>
              <a:t> FWI </a:t>
            </a:r>
            <a:r>
              <a:rPr dirty="0" err="1"/>
              <a:t>每次使用全部炮，更新较稳定但计算量较大。ROWI</a:t>
            </a:r>
            <a:r>
              <a:rPr dirty="0"/>
              <a:t> </a:t>
            </a:r>
            <a:r>
              <a:rPr dirty="0" err="1"/>
              <a:t>每次随机选择一炮和一种目标函数，单步较便宜，但需要通过多次随机抽样或多路径平均获得稳定结果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被问到谁更快】不能只比较迭代次数，因为二者一次迭代使用的数据量不同，应比较总计算时间、使用的炮数和最终成像质量</a:t>
            </a:r>
            <a:r>
              <a:rPr dirty="0"/>
              <a:t>。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【这一页要回答什么】反演为什么包含“</a:t>
            </a:r>
            <a:r>
              <a:rPr dirty="0" err="1"/>
              <a:t>正演</a:t>
            </a:r>
            <a:r>
              <a:rPr dirty="0"/>
              <a:t>”，</a:t>
            </a:r>
            <a:r>
              <a:rPr dirty="0" err="1"/>
              <a:t>以及程序究竟怎样循环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【第 1 </a:t>
            </a:r>
            <a:r>
              <a:rPr dirty="0" err="1"/>
              <a:t>步：初始模型】先给计算机一个猜测的地下模型。模型是一个二维网格，每个网格点存放</a:t>
            </a:r>
            <a:r>
              <a:rPr dirty="0"/>
              <a:t> </a:t>
            </a:r>
            <a:r>
              <a:rPr dirty="0" err="1"/>
              <a:t>Vs、Vp</a:t>
            </a:r>
            <a:r>
              <a:rPr dirty="0"/>
              <a:t> </a:t>
            </a:r>
            <a:r>
              <a:rPr dirty="0" err="1"/>
              <a:t>和密度。真实地下未知，所以初始模型通常比较平滑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【第 2 步：正演】正演的方向是“已知地下模型，计算地面应该记录到什么波形”。程序用波动方程模拟波从炮点传播到检波器的过程，得到模拟波形。</a:t>
            </a:r>
            <a:endParaRPr dirty="0"/>
          </a:p>
          <a:p>
            <a:endParaRPr dirty="0"/>
          </a:p>
          <a:p>
            <a:r>
              <a:rPr dirty="0"/>
              <a:t>【第 3 </a:t>
            </a:r>
            <a:r>
              <a:rPr dirty="0" err="1"/>
              <a:t>步：比较】把模拟波形和观测波形放在一起，计算二者差异。差异越大，说明当前地下模型越不合适。这个差异用目标函数表示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【第 4 </a:t>
            </a:r>
            <a:r>
              <a:rPr dirty="0" err="1"/>
              <a:t>步：更新】梯度告诉程序：为了让误差减小，每个网格的速度应该增大还是减小。步长决定一次修改多少。修改后得到新模型，再回到正演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【最重要的关系】反演不是正演的反义操作一次完成。计算机进行反演的方法，是反复调用正演，然后比较和更新。因此可以记成：反演等于多次正演，加上误差比较和模型更新。</a:t>
            </a:r>
            <a:endParaRPr dirty="0"/>
          </a:p>
          <a:p>
            <a:endParaRPr dirty="0"/>
          </a:p>
          <a:p>
            <a:r>
              <a:rPr dirty="0"/>
              <a:t>【可以直接这样讲】两种方法虽然抽取数据的方式不同，但都遵循同一个循环：给定初始模型，正演模拟波形，计算模拟与观测的差异，再按照梯度修改模型，直到误差不再明显下降。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被问到梯度是什么】可以回答：梯度是目标函数对模型参数变化的敏感方向，使用层面上可理解为模型应该往哪个方向修改</a:t>
            </a:r>
            <a:r>
              <a:rPr dirty="0"/>
              <a:t>。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【</a:t>
            </a:r>
            <a:r>
              <a:rPr dirty="0" err="1"/>
              <a:t>这一页要回答什么】代码包里每个文件负责哪一步，以及真正从哪里开始运行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【先看主程序】main_teaching_FWI2D.m </a:t>
            </a:r>
            <a:r>
              <a:rPr dirty="0" err="1"/>
              <a:t>是教学案例的入口。实际运行时先打开并运行这个文件，不需要分别点击所有辅助函数。主程序像总指挥，会按照顺序调用其他文件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输入和模型】主程序先设置反演模式、频率、迭代次数和并行数量，再读取真实模型、初始模型以及观测数据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forward.m】它负责正演。输入一个地下模型，输出这个模型产生的模拟波形。你可以把它理解为“地下模型到波形”的计算器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fwi_objective.m】它负责比较模拟波形与观测波形，并给出误差。传统</a:t>
            </a:r>
            <a:r>
              <a:rPr dirty="0"/>
              <a:t> FWI </a:t>
            </a:r>
            <a:r>
              <a:rPr dirty="0" err="1"/>
              <a:t>通常固定使用</a:t>
            </a:r>
            <a:r>
              <a:rPr dirty="0"/>
              <a:t> L2，ROWI </a:t>
            </a:r>
            <a:r>
              <a:rPr dirty="0" err="1"/>
              <a:t>会从多种目标函数中随机选择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backfd.m</a:t>
            </a:r>
            <a:r>
              <a:rPr dirty="0"/>
              <a:t> 和 </a:t>
            </a:r>
            <a:r>
              <a:rPr dirty="0" err="1"/>
              <a:t>grad_multi.m】它们把波形差异向地下反传，并计算梯度。初学阶段只需知道它们共同回答“模型哪里需要改、往哪个方向改</a:t>
            </a:r>
            <a:r>
              <a:rPr dirty="0"/>
              <a:t>”。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pickstep.m】它选择步长，也就是本次修改模型的幅度。太小会更新很慢，太大可能越改越差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outputfile.m】它保存每次迭代的模型、误差和图片，方便之后比较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按图讲的顺序】先指出顶部的参数入口，再顺着中间一行讲正演、目标函数、反传、梯度，最后讲底部的步长、约束和输出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可以直接这样讲】日常使用首先运行</a:t>
            </a:r>
            <a:r>
              <a:rPr dirty="0"/>
              <a:t> main_teaching_FWI2D.m。主程序调用 forward </a:t>
            </a:r>
            <a:r>
              <a:rPr dirty="0" err="1"/>
              <a:t>计算波形，调用目标函数比较误差，再通过反传、梯度和步长修改模型，最后保存结果</a:t>
            </a:r>
            <a:r>
              <a:rPr dirty="0"/>
              <a:t>。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【</a:t>
            </a:r>
            <a:r>
              <a:rPr dirty="0" err="1"/>
              <a:t>这一页要回答什么】主程序中哪些参数与普通使用者最相关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inversionMode】决定使用传统</a:t>
            </a:r>
            <a:r>
              <a:rPr dirty="0"/>
              <a:t> FWI </a:t>
            </a:r>
            <a:r>
              <a:rPr dirty="0" err="1"/>
              <a:t>还是</a:t>
            </a:r>
            <a:r>
              <a:rPr dirty="0"/>
              <a:t> </a:t>
            </a:r>
            <a:r>
              <a:rPr dirty="0" err="1"/>
              <a:t>ROWI。写成</a:t>
            </a:r>
            <a:r>
              <a:rPr dirty="0"/>
              <a:t> '</a:t>
            </a:r>
            <a:r>
              <a:rPr dirty="0" err="1"/>
              <a:t>rowi</a:t>
            </a:r>
            <a:r>
              <a:rPr dirty="0"/>
              <a:t>' </a:t>
            </a:r>
            <a:r>
              <a:rPr dirty="0" err="1"/>
              <a:t>表示运行</a:t>
            </a:r>
            <a:r>
              <a:rPr dirty="0"/>
              <a:t> </a:t>
            </a:r>
            <a:r>
              <a:rPr dirty="0" err="1"/>
              <a:t>ROWI；如果改成程序规定的传统模式名称，就会运行传统</a:t>
            </a:r>
            <a:r>
              <a:rPr dirty="0"/>
              <a:t> </a:t>
            </a:r>
            <a:r>
              <a:rPr dirty="0" err="1"/>
              <a:t>FWI。修改时必须使用代码支持的准确字符串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updateMode】决定更新哪些地下参数。设置为</a:t>
            </a:r>
            <a:r>
              <a:rPr dirty="0"/>
              <a:t> 1 </a:t>
            </a:r>
            <a:r>
              <a:rPr dirty="0" err="1"/>
              <a:t>时通常只更新</a:t>
            </a:r>
            <a:r>
              <a:rPr dirty="0"/>
              <a:t> </a:t>
            </a:r>
            <a:r>
              <a:rPr dirty="0" err="1"/>
              <a:t>Vs。初学者先只更新</a:t>
            </a:r>
            <a:r>
              <a:rPr dirty="0"/>
              <a:t> </a:t>
            </a:r>
            <a:r>
              <a:rPr dirty="0" err="1"/>
              <a:t>Vs，因为同时更新</a:t>
            </a:r>
            <a:r>
              <a:rPr dirty="0"/>
              <a:t> </a:t>
            </a:r>
            <a:r>
              <a:rPr dirty="0" err="1"/>
              <a:t>Vs、Vp</a:t>
            </a:r>
            <a:r>
              <a:rPr dirty="0"/>
              <a:t> </a:t>
            </a:r>
            <a:r>
              <a:rPr dirty="0" err="1"/>
              <a:t>和密度容易出现参数之间相互补偿，结果更难判断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frqhigh</a:t>
            </a:r>
            <a:r>
              <a:rPr dirty="0"/>
              <a:t> = [15, 40]】</a:t>
            </a:r>
            <a:r>
              <a:rPr dirty="0" err="1"/>
              <a:t>表示两个频率阶段。可以理解为先使用最高约</a:t>
            </a:r>
            <a:r>
              <a:rPr dirty="0"/>
              <a:t> 15 Hz </a:t>
            </a:r>
            <a:r>
              <a:rPr dirty="0" err="1"/>
              <a:t>的较低频数据恢复大结构，再加入到约</a:t>
            </a:r>
            <a:r>
              <a:rPr dirty="0"/>
              <a:t> 40 Hz </a:t>
            </a:r>
            <a:r>
              <a:rPr dirty="0" err="1"/>
              <a:t>的较高频信息恢复细节。它不是只计算</a:t>
            </a:r>
            <a:r>
              <a:rPr dirty="0"/>
              <a:t> 15 Hz 和 40 Hz </a:t>
            </a:r>
            <a:r>
              <a:rPr dirty="0" err="1"/>
              <a:t>两个单独频率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itmax</a:t>
            </a:r>
            <a:r>
              <a:rPr dirty="0"/>
              <a:t> = 20】表示每个频率阶段最多迭代 20 </a:t>
            </a:r>
            <a:r>
              <a:rPr dirty="0" err="1"/>
              <a:t>次。迭代次数多不代表结果一定更好，误差不再下降或模型出现伪影时应该检查设置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numWorkers</a:t>
            </a:r>
            <a:r>
              <a:rPr dirty="0"/>
              <a:t> = 2】表示并行计算使用两个工作进程。它主要影响速度，不直接决定地质结果。机器内存不足时不能盲目增大。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rowiRandomSeed</a:t>
            </a:r>
            <a:r>
              <a:rPr dirty="0"/>
              <a:t> = 2025】随机种子像一套固定的抽签顺序。使用相同种子，程序会以相同顺序抽取炮和目标函数，便于复现实验。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第一次测试怎么改】若已经安装</a:t>
            </a:r>
            <a:r>
              <a:rPr dirty="0"/>
              <a:t> </a:t>
            </a:r>
            <a:r>
              <a:rPr dirty="0" err="1"/>
              <a:t>MATLAB，可以先保留</a:t>
            </a:r>
            <a:r>
              <a:rPr dirty="0"/>
              <a:t> </a:t>
            </a:r>
            <a:r>
              <a:rPr dirty="0" err="1"/>
              <a:t>updateMode</a:t>
            </a:r>
            <a:r>
              <a:rPr dirty="0"/>
              <a:t>=1，把频率阶段和迭代次数缩小，只检查代码能否运行。这种缩短测试不能作为正式反演结果。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可以直接这样讲】使用者主要修改运行模式、更新参数、频率阶段和迭代次数。ROWI</a:t>
            </a:r>
            <a:r>
              <a:rPr dirty="0"/>
              <a:t> </a:t>
            </a:r>
            <a:r>
              <a:rPr dirty="0" err="1"/>
              <a:t>还要保存随机种子，以便重复得到相同的抽样过程</a:t>
            </a:r>
            <a:r>
              <a:rPr dirty="0"/>
              <a:t>。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【</a:t>
            </a:r>
            <a:r>
              <a:rPr dirty="0" err="1"/>
              <a:t>这一页要回答什么】结果图上方三个方块、炮点和检波器分别代表什么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图的范围】教学模型横向约</a:t>
            </a:r>
            <a:r>
              <a:rPr dirty="0"/>
              <a:t> 50 </a:t>
            </a:r>
            <a:r>
              <a:rPr dirty="0" err="1"/>
              <a:t>米、深度约</a:t>
            </a:r>
            <a:r>
              <a:rPr dirty="0"/>
              <a:t> 40 </a:t>
            </a:r>
            <a:r>
              <a:rPr dirty="0" err="1"/>
              <a:t>米，网格间距</a:t>
            </a:r>
            <a:r>
              <a:rPr dirty="0"/>
              <a:t> 0.5 </a:t>
            </a:r>
            <a:r>
              <a:rPr dirty="0" err="1"/>
              <a:t>米。程序把这一区域切成很多小网格，每个网格都有</a:t>
            </a:r>
            <a:r>
              <a:rPr dirty="0"/>
              <a:t> </a:t>
            </a:r>
            <a:r>
              <a:rPr dirty="0" err="1"/>
              <a:t>Vs、Vp</a:t>
            </a:r>
            <a:r>
              <a:rPr dirty="0"/>
              <a:t> </a:t>
            </a:r>
            <a:r>
              <a:rPr dirty="0" err="1"/>
              <a:t>和密度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三个模型】左图是</a:t>
            </a:r>
            <a:r>
              <a:rPr dirty="0"/>
              <a:t> </a:t>
            </a:r>
            <a:r>
              <a:rPr dirty="0" err="1"/>
              <a:t>Vs，中图是</a:t>
            </a:r>
            <a:r>
              <a:rPr dirty="0"/>
              <a:t> </a:t>
            </a:r>
            <a:r>
              <a:rPr dirty="0" err="1"/>
              <a:t>Vp，右图是密度。Vs</a:t>
            </a:r>
            <a:r>
              <a:rPr dirty="0"/>
              <a:t> </a:t>
            </a:r>
            <a:r>
              <a:rPr dirty="0" err="1"/>
              <a:t>是剪切波速度，Vp</a:t>
            </a:r>
            <a:r>
              <a:rPr dirty="0"/>
              <a:t> </a:t>
            </a:r>
            <a:r>
              <a:rPr dirty="0" err="1"/>
              <a:t>是纵波速度，密度表示单位体积质量。三个图中的方块位置相同，说明这里设置了一个物性不同的异常体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背景和异常】背景</a:t>
            </a:r>
            <a:r>
              <a:rPr dirty="0"/>
              <a:t> Vs </a:t>
            </a:r>
            <a:r>
              <a:rPr dirty="0" err="1"/>
              <a:t>约为</a:t>
            </a:r>
            <a:r>
              <a:rPr dirty="0"/>
              <a:t> 300 m/</a:t>
            </a:r>
            <a:r>
              <a:rPr dirty="0" err="1"/>
              <a:t>s，高速异常约为</a:t>
            </a:r>
            <a:r>
              <a:rPr dirty="0"/>
              <a:t> 400 m/</a:t>
            </a:r>
            <a:r>
              <a:rPr dirty="0" err="1"/>
              <a:t>s。教学案例故意使用简单方块，是为了检查程序能否把已知异常恢复出来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炮点】炮点是人为激发波的位置。每一炮都会产生波场，波经过地下结构后被检波器记录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检波器】检波器记录随时间变化的地面振动，也就是程序要拟合的观测波形。炮点和检波器的位置决定地下哪些区域能被充分照亮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【20 Hz Ricker 子波】这是教学中常用的理想化震源时间函数。20 Hz </a:t>
            </a:r>
            <a:r>
              <a:rPr dirty="0" err="1"/>
              <a:t>表示主频大约为</a:t>
            </a:r>
            <a:r>
              <a:rPr dirty="0"/>
              <a:t> 20 </a:t>
            </a:r>
            <a:r>
              <a:rPr dirty="0" err="1"/>
              <a:t>Hz，不代表记录里只有一个频率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【可以直接这样讲】这是一个已知答案的合成测试。程序先用真实方块模型生成观测数据，再从较平滑的初始模型开始反演。最后比较反演结果能否恢复方块的位置和速度。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被问到为什么用合成数据】因为合成数据的真实模型已知，可以直接检验程序是否正确；野外数据的真实地下结构通常未知</a:t>
            </a:r>
            <a:r>
              <a:rPr dirty="0"/>
              <a:t>。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【</a:t>
            </a:r>
            <a:r>
              <a:rPr dirty="0" err="1"/>
              <a:t>这一页要回答什么】九幅结果图怎样看，以及现在可以得出什么结论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先看排列】三列通常分别对应</a:t>
            </a:r>
            <a:r>
              <a:rPr dirty="0"/>
              <a:t> </a:t>
            </a:r>
            <a:r>
              <a:rPr dirty="0" err="1"/>
              <a:t>Vs、Vp</a:t>
            </a:r>
            <a:r>
              <a:rPr dirty="0"/>
              <a:t> </a:t>
            </a:r>
            <a:r>
              <a:rPr dirty="0" err="1"/>
              <a:t>和密度。第一行是真实模型，相当于标准答案；第二行是传统</a:t>
            </a:r>
            <a:r>
              <a:rPr dirty="0"/>
              <a:t> FWI </a:t>
            </a:r>
            <a:r>
              <a:rPr dirty="0" err="1"/>
              <a:t>结果；第三行是</a:t>
            </a:r>
            <a:r>
              <a:rPr dirty="0"/>
              <a:t> ROWI </a:t>
            </a:r>
            <a:r>
              <a:rPr dirty="0" err="1"/>
              <a:t>结果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第一步：看位置】先看反演结果中的高速区域是否出现在真实方块附近。位置大致正确，说明程序捕捉到了主要异常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【第二步：看形状和边界】真实模型是边界很直的方块，但反演结果通常更平滑。这是有限频率、观测覆盖和正则化共同造成的，不一定意味着程序完全失败。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第三步：看背景伪影】除了真实异常之外出现的蓝色或黄色变化，可能是伪影。伪影越强，结果解释越需要谨慎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第四步：比较传统</a:t>
            </a:r>
            <a:r>
              <a:rPr dirty="0"/>
              <a:t> FWI 和 </a:t>
            </a:r>
            <a:r>
              <a:rPr dirty="0" err="1"/>
              <a:t>ROWI】不要只问哪张图更像。还要结合计算时间、使用的数据量、误差变化以及不同随机种子是否得到相近结构。ROWI</a:t>
            </a:r>
            <a:r>
              <a:rPr dirty="0"/>
              <a:t> </a:t>
            </a:r>
            <a:r>
              <a:rPr dirty="0" err="1"/>
              <a:t>单次迭代具有随机性，一次结果不能代表全部稳定性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</a:t>
            </a:r>
            <a:r>
              <a:rPr dirty="0" err="1"/>
              <a:t>当前结果的来源】这一页使用教学包附带的预计算结果。本机没有</a:t>
            </a:r>
            <a:r>
              <a:rPr dirty="0"/>
              <a:t> </a:t>
            </a:r>
            <a:r>
              <a:rPr dirty="0" err="1"/>
              <a:t>MATLAB，因此没有重新执行课程</a:t>
            </a:r>
            <a:r>
              <a:rPr dirty="0"/>
              <a:t> 2。汇报时应主动说明这一点。</a:t>
            </a:r>
            <a:endParaRPr dirty="0"/>
          </a:p>
          <a:p>
            <a:endParaRPr dirty="0"/>
          </a:p>
          <a:p>
            <a:r>
              <a:rPr dirty="0"/>
              <a:t>【可以直接这样讲】两种方法都恢复了主要高速异常，但边界被平滑，背景中也存在不同程度的伪影。评价结果时需要同时考虑异常位置、边界、伪影和计算成本。ROWI </a:t>
            </a:r>
            <a:r>
              <a:rPr dirty="0" err="1"/>
              <a:t>还应改变随机种子，检查主要结构是否稳定</a:t>
            </a:r>
            <a:r>
              <a:rPr dirty="0"/>
              <a:t>。</a:t>
            </a:r>
            <a:endParaRPr dirty="0"/>
          </a:p>
          <a:p>
            <a:endParaRPr dirty="0"/>
          </a:p>
          <a:p>
            <a:r>
              <a:rPr dirty="0"/>
              <a:t>【被问到谁更好】可以回答：这个教学案例说明二者都能恢复主要异常，但仅凭一张结果图不足以断言哪种方法普遍更好，还需要统一计算预算并进行多次实验。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07430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结束。可以说：以上是本次两套教学代码的学习与复现情况，请老师和同学批评指正。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6A9CE84-56E9-4027-8925-9A3B93C09FDC}"/>
              </a:ext>
            </a:extLst>
          </p:cNvPr>
          <p:cNvSpPr>
            <a:spLocks noGrp="1"/>
          </p:cNvSpPr>
          <p:nvPr/>
        </p:nvSpPr>
        <p:spPr>
          <a:xfrm>
            <a:off x="8136860" y="4786900"/>
            <a:ext cx="820283" cy="276999"/>
          </a:xfrm>
          <a:prstGeom prst="rect">
            <a:avLst/>
          </a:prstGeom>
        </p:spPr>
        <p:txBody>
          <a:bodyPr lIns="68580" tIns="34290" rIns="68580" bIns="34290"/>
          <a:lstStyle/>
          <a:p>
            <a:pPr algn="ctr">
              <a:buNone/>
            </a:pP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  <a:cs typeface="微软雅黑"/>
              </a:rPr>
              <a:t>第 </a:t>
            </a:r>
            <a:fld id="{2EEF1883-7A0E-4F66-9932-E581691AD397}" type="slidenum"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  <a:cs typeface="微软雅黑"/>
              </a:rPr>
              <a:t>‹#›</a:t>
            </a:fld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  <a:cs typeface="微软雅黑"/>
              </a:rPr>
              <a:t>页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7A896D-753B-41E6-8245-C05A389C4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074247-B3A4-4C22-A26A-40A7CDC5AA1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50" y="1369219"/>
            <a:ext cx="7886700" cy="3263504"/>
          </a:xfrm>
        </p:spPr>
        <p:txBody>
          <a:bodyPr/>
          <a:lstStyle/>
          <a:p>
            <a:pPr lvl="0">
              <a:buNone/>
            </a:pPr>
            <a:r>
              <a:t>编辑母版文本样式</a:t>
            </a:r>
          </a:p>
          <a:p>
            <a:pPr lvl="1">
              <a:buNone/>
            </a:pPr>
            <a:r>
              <a:t>第二级</a:t>
            </a:r>
          </a:p>
          <a:p>
            <a:pPr lvl="2">
              <a:buNone/>
            </a:pPr>
            <a:r>
              <a:t>第三级</a:t>
            </a:r>
          </a:p>
          <a:p>
            <a:pPr lvl="3">
              <a:buNone/>
            </a:pPr>
            <a:r>
              <a:t>第四级</a:t>
            </a:r>
          </a:p>
          <a:p>
            <a:pPr lvl="4">
              <a:buNone/>
            </a:pPr>
            <a:r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F480F1-1337-412B-BD8B-1B802349C1C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fld id="{2FEDF6F5-10D2-4F98-9AAF-CD6FA471114D}" type="datetimeFigureOut">
              <a:t>2026/9/24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2F5A36B-AEFC-4B71-B308-3B287EA58EE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75459A-7CAC-4AA6-BBA3-9CCC5DE928D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96C6F993-01A1-48F0-821F-5EAB4E5A09B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D6F0B2-82F9-4B61-9B29-A918256E3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buNone/>
              <a:defRPr sz="45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27511A9-1D17-403E-B52D-A0F47965E7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B3CE413-B829-4550-8D01-8BBFE765F7A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2648811-64A3-4468-A0FD-47C3F5499E0E}" type="datetimeFigureOut">
              <a:t>2026/9/24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8CB960-FAC7-48DF-AEA8-977CB05DD24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C98FBF-C07F-42EB-88AC-A5DD2485C6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D39C8D2-B212-4DBD-9E22-37E191FF31C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>
            <a:extLst>
              <a:ext uri="{FF2B5EF4-FFF2-40B4-BE49-F238E27FC236}">
                <a16:creationId xmlns:a16="http://schemas.microsoft.com/office/drawing/2014/main" id="{66148EC2-48AD-4168-ABF0-2AF44A8AB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  <a:endParaRPr/>
          </a:p>
        </p:txBody>
      </p:sp>
      <p:sp>
        <p:nvSpPr>
          <p:cNvPr id="3" name="KSO_FD">
            <a:extLst>
              <a:ext uri="{FF2B5EF4-FFF2-40B4-BE49-F238E27FC236}">
                <a16:creationId xmlns:a16="http://schemas.microsoft.com/office/drawing/2014/main" id="{A096EAC6-8460-4E9D-A6E0-3D5111F8B78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KSO_FT">
            <a:extLst>
              <a:ext uri="{FF2B5EF4-FFF2-40B4-BE49-F238E27FC236}">
                <a16:creationId xmlns:a16="http://schemas.microsoft.com/office/drawing/2014/main" id="{601B1CA1-02D1-4F0B-B457-822EB3B826C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STATE COLLEGE UNIVERSITY</a:t>
            </a:r>
            <a:endParaRPr/>
          </a:p>
        </p:txBody>
      </p:sp>
      <p:sp>
        <p:nvSpPr>
          <p:cNvPr id="5" name="KSO_FN">
            <a:extLst>
              <a:ext uri="{FF2B5EF4-FFF2-40B4-BE49-F238E27FC236}">
                <a16:creationId xmlns:a16="http://schemas.microsoft.com/office/drawing/2014/main" id="{27424F2A-085C-426D-99A8-CB45359DBC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3DA680B-B80A-2545-AB30-B9870FE9052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252E2-DFA9-434D-B1AB-00A6534C1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buNone/>
              <a:defRPr sz="45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21C9D9-40AD-419E-8BCE-C23371379C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03D16-E077-4FE4-AAC7-4EDB5D77D8E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A20DD54-2E23-43F6-9E5C-7D76E7162085}" type="datetime1">
              <a:t>2026/9/24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48CC4-9E4B-4668-80B9-7CDFB4D54A7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7EFF14-0CEC-48E4-B45D-FDB0C18769D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EA62FAB-F99A-AB4E-BCD3-FB5A1BF3E82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C2AD6-A4CC-4B8A-8960-9BD7682A7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9F9CF-F83F-47F5-B861-6CCD79ED2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629A5-C092-456A-84B0-9B2D53C9E81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6E778C7-495D-4A59-9850-574075BC067D}" type="datetime1">
              <a:t>2026/9/24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FED35-2DA6-4B8D-92CB-849F55FB750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0CB8B-FF49-4C31-A230-344E6E31989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EA62FAB-F99A-AB4E-BCD3-FB5A1BF3E82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80EA2-BCBE-46D5-B2F7-8A1F1C73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buNone/>
              <a:defRPr sz="45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534A4-4965-49FC-B549-D2D672FAA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1C756-A817-4227-BD59-43540D7396A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DC4DC37-3117-4686-8757-2A8E52C8AEA0}" type="datetime1">
              <a:t>2026/9/24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D87F7-477C-4357-8697-6F987B4F991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868CD-A959-4554-ADD2-C451E027909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EA62FAB-F99A-AB4E-BCD3-FB5A1BF3E82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B4DAC-6AB3-4884-94E2-70F1E1CE1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BA52C-ECA7-4135-A26A-B60CBC009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A19EC5-4FE9-4A0D-A9D0-85E32C6486B3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5ADF6-F4E5-4B7F-98E7-FBC505415FE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1A3BFBF-EC2D-406C-811C-C042EB16C0BF}" type="datetime1">
              <a:t>2026/9/24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386F66-8B73-4DE6-A3DA-493B311C147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32FEBA-7839-4027-940A-7A21CF7C86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EA62FAB-F99A-AB4E-BCD3-FB5A1BF3E82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C00EA-443F-444C-9896-C0AE04765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2FE83-E5F7-4CFA-A1EE-FB561F561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E57873-4F41-44C4-A39F-620AED31EB2B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AB7FA7-F312-46AB-9CA0-78086EA97931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2807AD-29B1-4E52-83CD-1EB7EAF6CBF4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D02DAD-D1BE-48ED-850E-E30DD39C71D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0971F22-1117-4E6C-9945-2EB9379BE068}" type="datetime1">
              <a:t>2026/9/24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3EA726-B15D-485B-8A97-76BC00B46D5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FCAD57-4E5D-4400-BAB7-4FCEF60BA3D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EA62FAB-F99A-AB4E-BCD3-FB5A1BF3E82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4B45D-023D-4CED-B731-E5F15C789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1AD8CE-EA5A-4CA6-80A6-E209227E8AF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9E51B9C-1378-4832-9860-D33A4D126BA6}" type="datetime1">
              <a:t>2026/9/24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4341B6-1C27-4790-B5B3-21472A1672D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E790D-F561-4C39-99D2-9580769E47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EA62FAB-F99A-AB4E-BCD3-FB5A1BF3E82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2B7C40-E05A-4DE1-8F77-FF098D66A8B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B806249-C898-4C09-9740-0712B38B3F94}" type="datetime1">
              <a:t>2026/9/24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C26A16-543D-49DB-85FE-EF33F06C9D6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A075B-C3FC-49DA-8F06-45292EDA0D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EA62FAB-F99A-AB4E-BCD3-FB5A1BF3E82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9D37-2435-4580-B044-99DE4C76E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buNone/>
              <a:defRPr sz="24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97BCA-5538-4222-888C-1ADFDE938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500"/>
            </a:lvl4pPr>
            <a:lvl5pPr>
              <a:buNone/>
              <a:defRPr sz="1500"/>
            </a:lvl5pPr>
            <a:lvl6pPr>
              <a:buNone/>
              <a:defRPr sz="1500"/>
            </a:lvl6pPr>
            <a:lvl7pPr>
              <a:buNone/>
              <a:defRPr sz="1500"/>
            </a:lvl7pPr>
            <a:lvl8pPr>
              <a:buNone/>
              <a:defRPr sz="1500"/>
            </a:lvl8pPr>
            <a:lvl9pPr>
              <a:buNone/>
              <a:defRPr sz="15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29122-62CA-4DFC-B9AA-B5730EB19BD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EE9F7C-4BE8-4BF9-8E39-D7C6611A57E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995ABD7-E99F-4341-BF9B-21415130276F}" type="datetime1">
              <a:t>2026/9/24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010A5B-7F36-475A-A431-A11587D5368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42B4E0-E3DA-4BCC-AC26-24F9B5F8B0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EA62FAB-F99A-AB4E-BCD3-FB5A1BF3E82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516E-BEFF-485B-9B13-EF1F7CD59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buNone/>
              <a:defRPr sz="24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8E6135-4860-4D03-8234-3B6C9E12FF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6D502B-1EE3-426C-BBE3-A089706F73A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30634-4552-4D54-8831-4EC4EB2F559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AEA8008-E9C9-4AB5-B9BB-1E95A0AF83DC}" type="datetime1">
              <a:t>2026/9/24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A26D1E-4B2E-4231-B8C9-C68EE63EB3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D77748-D543-4323-8C0B-121E95CDC31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EA62FAB-F99A-AB4E-BCD3-FB5A1BF3E82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2051F-7FEC-4576-934F-1F207BC68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59908A-9CCE-4A5C-A4A0-2161723E6D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9014C-1762-4DE0-9140-88A13B762F1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4B9F8E9-7D67-4EB1-8051-B5E75E370D28}" type="datetime1">
              <a:t>2026/9/24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D48C1-B3C2-49A9-AD2C-D6143BA26EA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B2D26-5ADD-4596-9F87-778644F1685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EA62FAB-F99A-AB4E-BCD3-FB5A1BF3E82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B91754-0EEB-4851-B69E-5F4E11305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1092E5-D6A1-482A-80F8-3D2BACB31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0CD47-DABC-4656-9B9A-13AB46C1169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2AD2F9D-6679-4E49-BA68-6395C38AD2F3}" type="datetime1">
              <a:t>2026/9/24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F163F-6401-41EA-8678-1F91007FCFD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F5BA1-D67D-4434-9585-B1003F1D19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EA62FAB-F99A-AB4E-BCD3-FB5A1BF3E82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l" defTabSz="685800">
        <a:lnSpc>
          <a:spcPct val="90000"/>
        </a:lnSpc>
        <a:spcBef>
          <a:spcPct val="0"/>
        </a:spcBef>
        <a:buNone/>
        <a:defRPr sz="2400" b="1" i="0" kern="1200" baseline="0">
          <a:solidFill>
            <a:srgbClr val="071F65"/>
          </a:solidFill>
          <a:latin typeface="Arial Black"/>
          <a:ea typeface="Arial Black"/>
          <a:cs typeface="Arial Black"/>
        </a:defRPr>
      </a:lvl1pPr>
    </p:titleStyle>
    <p:bodyStyle>
      <a:lvl1pPr marL="267970" indent="-267970" algn="just" defTabSz="685800">
        <a:lnSpc>
          <a:spcPct val="110000"/>
        </a:lnSpc>
        <a:spcBef>
          <a:spcPts val="1350"/>
        </a:spcBef>
        <a:spcAft>
          <a:spcPts val="0"/>
        </a:spcAft>
        <a:buClr>
          <a:schemeClr val="accent2">
            <a:lumMod val="75000"/>
          </a:schemeClr>
        </a:buClr>
        <a:buSzPct val="70000"/>
        <a:buFont typeface="Wingdings 2"/>
        <a:buChar char=""/>
        <a:defRPr sz="1500" kern="1200" baseline="0">
          <a:solidFill>
            <a:srgbClr val="071F65"/>
          </a:solidFill>
          <a:latin typeface="Arial"/>
          <a:ea typeface="Arial"/>
          <a:cs typeface="Arial"/>
        </a:defRPr>
      </a:lvl1pPr>
      <a:lvl2pPr marL="267970" indent="-267970" algn="just" defTabSz="685800">
        <a:lnSpc>
          <a:spcPct val="130000"/>
        </a:lnSpc>
        <a:spcBef>
          <a:spcPts val="0"/>
        </a:spcBef>
        <a:spcAft>
          <a:spcPts val="450"/>
        </a:spcAft>
        <a:buClr>
          <a:schemeClr val="accent2">
            <a:lumMod val="60000"/>
            <a:lumOff val="40000"/>
          </a:schemeClr>
        </a:buClr>
        <a:buFont typeface="幼圆"/>
        <a:buChar char=" "/>
        <a:defRPr sz="1200" kern="1200" baseline="0">
          <a:solidFill>
            <a:srgbClr val="071F65"/>
          </a:solidFill>
          <a:latin typeface="幼圆"/>
          <a:ea typeface="幼圆"/>
          <a:cs typeface="幼圆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lt"/>
          <a:cs typeface="+mn-lt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685800">
        <a:buNone/>
        <a:defRPr sz="1400" kern="1200">
          <a:solidFill>
            <a:schemeClr val="tx1"/>
          </a:solidFill>
          <a:latin typeface="+mn-lt"/>
          <a:ea typeface="+mn-lt"/>
          <a:cs typeface="+mn-lt"/>
        </a:defRPr>
      </a:lvl1pPr>
      <a:lvl2pPr marL="342900" algn="l" defTabSz="685800">
        <a:buNone/>
        <a:defRPr sz="1400" kern="1200">
          <a:solidFill>
            <a:schemeClr val="tx1"/>
          </a:solidFill>
          <a:latin typeface="+mn-lt"/>
          <a:ea typeface="+mn-lt"/>
          <a:cs typeface="+mn-lt"/>
        </a:defRPr>
      </a:lvl2pPr>
      <a:lvl3pPr marL="685800" algn="l" defTabSz="685800">
        <a:buNone/>
        <a:defRPr sz="1400" kern="1200">
          <a:solidFill>
            <a:schemeClr val="tx1"/>
          </a:solidFill>
          <a:latin typeface="+mn-lt"/>
          <a:ea typeface="+mn-lt"/>
          <a:cs typeface="+mn-lt"/>
        </a:defRPr>
      </a:lvl3pPr>
      <a:lvl4pPr marL="1028700" algn="l" defTabSz="685800">
        <a:buNone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marL="1371600" algn="l" defTabSz="685800">
        <a:buNone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marL="1714500" algn="l" defTabSz="685800">
        <a:buNone/>
        <a:defRPr sz="1400" kern="1200">
          <a:solidFill>
            <a:schemeClr val="tx1"/>
          </a:solidFill>
          <a:latin typeface="+mn-lt"/>
          <a:ea typeface="+mn-lt"/>
          <a:cs typeface="+mn-lt"/>
        </a:defRPr>
      </a:lvl6pPr>
      <a:lvl7pPr marL="2057400" algn="l" defTabSz="685800">
        <a:buNone/>
        <a:defRPr sz="1400" kern="1200">
          <a:solidFill>
            <a:schemeClr val="tx1"/>
          </a:solidFill>
          <a:latin typeface="+mn-lt"/>
          <a:ea typeface="+mn-lt"/>
          <a:cs typeface="+mn-lt"/>
        </a:defRPr>
      </a:lvl7pPr>
      <a:lvl8pPr marL="2400300" algn="l" defTabSz="685800">
        <a:buNone/>
        <a:defRPr sz="1400" kern="1200">
          <a:solidFill>
            <a:schemeClr val="tx1"/>
          </a:solidFill>
          <a:latin typeface="+mn-lt"/>
          <a:ea typeface="+mn-lt"/>
          <a:cs typeface="+mn-lt"/>
        </a:defRPr>
      </a:lvl8pPr>
      <a:lvl9pPr marL="2743200" algn="l" defTabSz="685800">
        <a:buNone/>
        <a:defRPr sz="14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7AFBDF-1B6E-4662-B420-7957CCFD6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B0691-93EB-4D5E-83CB-D34CEAFF08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14DC2-E02C-4104-9D0B-7AEEB26C95EF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D3DE3-0F54-4E14-94E0-E87E7D68CA50}" type="datetime1">
              <a:t>2026/9/24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72E87-8FE5-4EF7-B935-DDA9E5C4CA58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941F5-5851-4CD3-A4CE-7E58EB87A3F5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62FAB-F99A-AB4E-BCD3-FB5A1BF3E821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hf hdr="0" ftr="0" dt="0"/>
  <p:txStyles>
    <p:titleStyle>
      <a:lvl1pPr algn="l" defTabSz="685800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lt"/>
          <a:cs typeface="+mn-lt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lt"/>
          <a:cs typeface="+mn-lt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1pPr>
      <a:lvl2pPr marL="3429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2pPr>
      <a:lvl3pPr marL="6858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3pPr>
      <a:lvl4pPr marL="10287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marL="13716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marL="17145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marL="20574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marL="24003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marL="27432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D490607F-8845-4FC7-8E81-0CAA3253C64F}"/>
              </a:ext>
            </a:extLst>
          </p:cNvPr>
          <p:cNvSpPr>
            <a:spLocks noGrp="1"/>
          </p:cNvSpPr>
          <p:nvPr/>
        </p:nvSpPr>
        <p:spPr>
          <a:xfrm>
            <a:off x="-1" y="1597313"/>
            <a:ext cx="9144000" cy="10568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buNone/>
            </a:pPr>
            <a:r>
              <a:rPr sz="2400" b="1">
                <a:solidFill>
                  <a:prstClr val="white"/>
                </a:solidFill>
                <a:latin typeface="Arial"/>
                <a:ea typeface="Arial"/>
                <a:cs typeface="Arial"/>
              </a:rPr>
              <a:t>1.地壳浅部波速结构远震体波成像方法及其应用研究</a:t>
            </a:r>
          </a:p>
          <a:p>
            <a:pPr algn="ctr" defTabSz="685800">
              <a:buNone/>
            </a:pPr>
            <a:r>
              <a:rPr sz="2400" b="1">
                <a:solidFill>
                  <a:prstClr val="white"/>
                </a:solidFill>
                <a:latin typeface="Arial"/>
                <a:ea typeface="Arial"/>
                <a:cs typeface="Arial"/>
              </a:rPr>
              <a:t>2.地震面波波形反演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95CD1B-8DEB-462C-B0E7-5A51CFE1154B}"/>
              </a:ext>
            </a:extLst>
          </p:cNvPr>
          <p:cNvSpPr>
            <a:spLocks noGrp="1"/>
          </p:cNvSpPr>
          <p:nvPr/>
        </p:nvSpPr>
        <p:spPr>
          <a:xfrm>
            <a:off x="2199399" y="3088113"/>
            <a:ext cx="4745210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buNone/>
            </a:pPr>
            <a:r>
              <a:rPr sz="2100">
                <a:solidFill>
                  <a:prstClr val="black"/>
                </a:solidFill>
                <a:latin typeface="Arial"/>
                <a:ea typeface="Arial"/>
                <a:cs typeface="Arial"/>
              </a:rPr>
              <a:t>1. 陈凌 | 中国科学院地质与地震研究所</a:t>
            </a:r>
          </a:p>
          <a:p>
            <a:pPr algn="ctr" defTabSz="685800">
              <a:buNone/>
            </a:pPr>
            <a:r>
              <a:rPr sz="2100">
                <a:solidFill>
                  <a:prstClr val="black"/>
                </a:solidFill>
                <a:latin typeface="Arial"/>
                <a:ea typeface="Arial"/>
                <a:cs typeface="Arial"/>
              </a:rPr>
              <a:t>2. 潘雨迪 | 武汉大学</a:t>
            </a:r>
          </a:p>
        </p:txBody>
      </p:sp>
      <p:pic>
        <p:nvPicPr>
          <p:cNvPr id="9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48" y="162000"/>
            <a:ext cx="1975909" cy="62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70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74E20A0-7369-4E3A-B544-3B4DA2DBA2CA}"/>
              </a:ext>
            </a:extLst>
          </p:cNvPr>
          <p:cNvSpPr>
            <a:spLocks noGrp="1"/>
          </p:cNvSpPr>
          <p:nvPr/>
        </p:nvSpPr>
        <p:spPr>
          <a:xfrm>
            <a:off x="0" y="4531"/>
            <a:ext cx="2078184" cy="584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199" b="1">
                <a:solidFill>
                  <a:schemeClr val="bg1"/>
                </a:solidFill>
              </a:rPr>
              <a:t>目录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1BA2D19-2B5F-31EC-BC3B-260B2C96841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 sz="4000" b="1">
              <a:latin typeface="Arial"/>
              <a:ea typeface="Arial"/>
              <a:cs typeface="Arial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A2C5CD5-2368-E72E-0462-168A25228DCB}"/>
              </a:ext>
            </a:extLst>
          </p:cNvPr>
          <p:cNvSpPr>
            <a:spLocks noGrp="1"/>
          </p:cNvSpPr>
          <p:nvPr/>
        </p:nvSpPr>
        <p:spPr>
          <a:xfrm>
            <a:off x="0" y="-12095"/>
            <a:ext cx="465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4290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</a:pPr>
            <a:r>
              <a:rPr sz="2000" b="1">
                <a:solidFill>
                  <a:prstClr val="white"/>
                </a:solidFill>
                <a:latin typeface="Arial"/>
                <a:ea typeface="Arial"/>
                <a:cs typeface="Arial"/>
              </a:rPr>
              <a:t>两个课程对比与关联</a:t>
            </a:r>
            <a:endParaRPr sz="2000" b="1" i="0" u="none" kern="1200" cap="none" spc="0" baseline="0">
              <a:ln>
                <a:noFill/>
              </a:ln>
              <a:solidFill>
                <a:prstClr val="whit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DD06D6E-463C-D47F-E86E-063DE9ED94E8}"/>
              </a:ext>
            </a:extLst>
          </p:cNvPr>
          <p:cNvSpPr>
            <a:spLocks noGrp="1"/>
          </p:cNvSpPr>
          <p:nvPr/>
        </p:nvSpPr>
        <p:spPr>
          <a:xfrm>
            <a:off x="8853536" y="4798406"/>
            <a:ext cx="290464" cy="368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None/>
            </a:pPr>
            <a:r>
              <a:rPr sz="1400"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6E63D4D-BC7D-4EB0-91AB-45E4D81CE2C4}"/>
              </a:ext>
            </a:extLst>
          </p:cNvPr>
          <p:cNvSpPr>
            <a:spLocks noGrp="1"/>
          </p:cNvSpPr>
          <p:nvPr/>
        </p:nvSpPr>
        <p:spPr>
          <a:xfrm>
            <a:off x="449248" y="1220812"/>
            <a:ext cx="8328991" cy="2361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sz="1800" b="1" dirty="0"/>
              <a:t>1.地壳浅部波速结构远震体波成像方法及其应用研究：</a:t>
            </a:r>
          </a:p>
          <a:p>
            <a:pPr>
              <a:lnSpc>
                <a:spcPct val="150000"/>
              </a:lnSpc>
              <a:buNone/>
            </a:pPr>
            <a:r>
              <a:rPr sz="1600" dirty="0" smtClean="0"/>
              <a:t>被动源，</a:t>
            </a:r>
            <a:r>
              <a:rPr sz="1600" dirty="0"/>
              <a:t>观察远震波经过台站下方岩层产生的转换与“</a:t>
            </a:r>
            <a:r>
              <a:rPr sz="1600" dirty="0" err="1"/>
              <a:t>回声</a:t>
            </a:r>
            <a:r>
              <a:rPr sz="1600" dirty="0"/>
              <a:t>”，</a:t>
            </a:r>
            <a:r>
              <a:rPr sz="1600" dirty="0" err="1"/>
              <a:t>反推浅部各层的速度</a:t>
            </a:r>
            <a:r>
              <a:rPr sz="1600" dirty="0"/>
              <a:t>。</a:t>
            </a:r>
          </a:p>
          <a:p>
            <a:pPr>
              <a:lnSpc>
                <a:spcPct val="150000"/>
              </a:lnSpc>
              <a:buNone/>
            </a:pPr>
            <a:endParaRPr sz="1600" dirty="0"/>
          </a:p>
          <a:p>
            <a:pPr>
              <a:lnSpc>
                <a:spcPct val="150000"/>
              </a:lnSpc>
              <a:buNone/>
            </a:pPr>
            <a:r>
              <a:rPr sz="1800" b="1" dirty="0"/>
              <a:t>2.地震面波波形反演：</a:t>
            </a:r>
          </a:p>
          <a:p>
            <a:pPr>
              <a:lnSpc>
                <a:spcPct val="150000"/>
              </a:lnSpc>
              <a:buNone/>
            </a:pPr>
            <a:r>
              <a:rPr sz="1600" dirty="0" err="1"/>
              <a:t>主动源，先猜一个地下模型并模拟波形，再与真实记录比较，反复修改模型，使模拟结果逐渐接近观测</a:t>
            </a:r>
            <a:r>
              <a:rPr sz="16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686134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56F2F4C4-4910-4FD8-BC88-48FE48AEE81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 sz="4000" b="1">
              <a:latin typeface="Arial"/>
              <a:ea typeface="Arial"/>
              <a:cs typeface="Arial"/>
            </a:endParaRPr>
          </a:p>
        </p:txBody>
      </p:sp>
      <p:sp>
        <p:nvSpPr>
          <p:cNvPr id="2" name="矩形 46">
            <a:extLst>
              <a:ext uri="{FF2B5EF4-FFF2-40B4-BE49-F238E27FC236}">
                <a16:creationId xmlns:a16="http://schemas.microsoft.com/office/drawing/2014/main" id="{4AB77C36-91FC-49D0-869D-3D8AE2A79C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032571" cy="769439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5pPr>
            <a:lvl6pPr marL="25146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6pPr>
            <a:lvl7pPr marL="29718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7pPr>
            <a:lvl8pPr marL="34290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8pPr>
            <a:lvl9pPr marL="38862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9pPr>
          </a:lstStyle>
          <a:p>
            <a:pPr>
              <a:buNone/>
            </a:pPr>
            <a:r>
              <a:rPr sz="2000" b="1">
                <a:solidFill>
                  <a:prstClr val="white"/>
                </a:solidFill>
                <a:latin typeface="Arial"/>
                <a:ea typeface="Arial"/>
                <a:cs typeface="Arial"/>
              </a:rPr>
              <a:t>1.地壳浅部波速结构远震体波成像方法及其应用研究</a:t>
            </a:r>
          </a:p>
          <a:p>
            <a:pPr marR="0" lvl="0" indent="0" algn="l" defTabSz="34290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</a:pPr>
            <a:endParaRPr sz="2000" b="1" i="0" u="none" kern="1200" cap="none" spc="0" baseline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2F291E0-040B-4C23-9119-F2151117A15A}"/>
              </a:ext>
            </a:extLst>
          </p:cNvPr>
          <p:cNvSpPr>
            <a:spLocks noGrp="1"/>
          </p:cNvSpPr>
          <p:nvPr/>
        </p:nvSpPr>
        <p:spPr>
          <a:xfrm>
            <a:off x="480413" y="684803"/>
            <a:ext cx="8279473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None/>
            </a:pPr>
            <a:r>
              <a:rPr b="1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主要工作内容：</a:t>
            </a:r>
            <a:r>
              <a:rPr sz="1200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远处地震产生的 P 波传播到台站下方。它穿过浅部沉积层、基底和其他速度界面时会发生转换和多次反射。观察这些后续波相对于直达 P 波的到时和振幅，反推台站下方各层的厚度与速度。</a:t>
            </a:r>
          </a:p>
          <a:p>
            <a:pPr lvl="0" algn="just">
              <a:lnSpc>
                <a:spcPct val="150000"/>
              </a:lnSpc>
              <a:buNone/>
            </a:pPr>
            <a:endParaRPr sz="1200">
              <a:solidFill>
                <a:prstClr val="black">
                  <a:lumMod val="85000"/>
                  <a:lumOff val="15000"/>
                </a:prstClr>
              </a:solidFill>
              <a:latin typeface="微软雅黑"/>
              <a:ea typeface="微软雅黑"/>
              <a:cs typeface="微软雅黑"/>
            </a:endParaRPr>
          </a:p>
          <a:p>
            <a:pPr lvl="0" algn="just">
              <a:lnSpc>
                <a:spcPct val="150000"/>
              </a:lnSpc>
              <a:buNone/>
            </a:pPr>
            <a:r>
              <a:rPr b="1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浅部结构重要性：</a:t>
            </a:r>
            <a:r>
              <a:rPr sz="1200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浅部结构虽然深度不大，却可能强烈影响接收函数波形。如果浅部沉积层没有正确建模，程序可能把浅部产生的延迟或振幅变化错误解释为更深部的异常。因此，这套方法一方面研究浅部结构本身，另一方面也为更深部地壳和地幔研究提供浅部校正。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5952310-6101-4D01-B297-6AADEE764B22}"/>
              </a:ext>
            </a:extLst>
          </p:cNvPr>
          <p:cNvSpPr>
            <a:spLocks noGrp="1"/>
          </p:cNvSpPr>
          <p:nvPr/>
        </p:nvSpPr>
        <p:spPr>
          <a:xfrm>
            <a:off x="8853535" y="4798406"/>
            <a:ext cx="290464" cy="368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None/>
            </a:pPr>
            <a:r>
              <a:rPr sz="1400">
                <a:latin typeface="+mn-ea"/>
                <a:ea typeface="+mn-ea"/>
                <a:cs typeface="+mn-ea"/>
              </a:rPr>
              <a:t>3</a:t>
            </a:r>
          </a:p>
        </p:txBody>
      </p:sp>
      <p:pic>
        <p:nvPicPr>
          <p:cNvPr id="18" name="图片 8"/>
          <p:cNvPicPr>
            <a:picLocks noChangeAspect="1"/>
          </p:cNvPicPr>
          <p:nvPr/>
        </p:nvPicPr>
        <p:blipFill rotWithShape="1">
          <a:blip r:embed="rId3"/>
          <a:srcRect l="-1" t="1456" r="-402"/>
          <a:stretch/>
        </p:blipFill>
        <p:spPr>
          <a:xfrm>
            <a:off x="480413" y="2811127"/>
            <a:ext cx="3987084" cy="2160130"/>
          </a:xfrm>
          <a:prstGeom prst="rect">
            <a:avLst/>
          </a:prstGeom>
        </p:spPr>
      </p:pic>
      <p:pic>
        <p:nvPicPr>
          <p:cNvPr id="19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8483" y="2777583"/>
            <a:ext cx="3939758" cy="221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30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F26C0E41-46FA-4830-8338-6435FE22A4D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 sz="4000" b="1">
              <a:latin typeface="Arial"/>
              <a:ea typeface="Arial"/>
              <a:cs typeface="Arial"/>
            </a:endParaRPr>
          </a:p>
        </p:txBody>
      </p:sp>
      <p:sp>
        <p:nvSpPr>
          <p:cNvPr id="2" name="矩形 46">
            <a:extLst>
              <a:ext uri="{FF2B5EF4-FFF2-40B4-BE49-F238E27FC236}">
                <a16:creationId xmlns:a16="http://schemas.microsoft.com/office/drawing/2014/main" id="{241CFD19-CFE8-471C-A310-7A17CAD24F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032571" cy="769439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5pPr>
            <a:lvl6pPr marL="25146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6pPr>
            <a:lvl7pPr marL="29718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7pPr>
            <a:lvl8pPr marL="34290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8pPr>
            <a:lvl9pPr marL="38862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9pPr>
          </a:lstStyle>
          <a:p>
            <a:pPr>
              <a:buNone/>
            </a:pPr>
            <a:r>
              <a:rPr sz="2000" b="1">
                <a:solidFill>
                  <a:prstClr val="white"/>
                </a:solidFill>
                <a:latin typeface="Arial"/>
                <a:ea typeface="Arial"/>
                <a:cs typeface="Arial"/>
              </a:rPr>
              <a:t>1.地壳浅部波速结构远震体波成像方法及其应用研究</a:t>
            </a:r>
          </a:p>
          <a:p>
            <a:pPr marR="0" lvl="0" indent="0" algn="l" defTabSz="34290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</a:pPr>
            <a:endParaRPr sz="2000" b="1" i="0" u="none" kern="1200" cap="none" spc="0" baseline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BCA8459-051A-4BA9-B064-46F8F4F0366F}"/>
              </a:ext>
            </a:extLst>
          </p:cNvPr>
          <p:cNvSpPr>
            <a:spLocks noGrp="1"/>
          </p:cNvSpPr>
          <p:nvPr/>
        </p:nvSpPr>
        <p:spPr>
          <a:xfrm>
            <a:off x="480413" y="684803"/>
            <a:ext cx="8279473" cy="418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None/>
            </a:pPr>
            <a:r>
              <a:rPr sz="1600" b="1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程序简介：</a:t>
            </a:r>
            <a:r>
              <a:rPr b="1">
                <a:solidFill>
                  <a:srgbClr val="102B46"/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>
                <a:latin typeface="Microsoft YaHei"/>
                <a:ea typeface="Microsoft YaHei"/>
                <a:cs typeface="Microsoft YaHei"/>
              </a:rPr>
              <a:t>RFAp-inv，输入接收函数与参考模型，输出一维速度模型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BAE6D26-EA9C-4B0B-8BBB-E73CA36F4ED2}"/>
              </a:ext>
            </a:extLst>
          </p:cNvPr>
          <p:cNvSpPr>
            <a:spLocks noGrp="1"/>
          </p:cNvSpPr>
          <p:nvPr/>
        </p:nvSpPr>
        <p:spPr>
          <a:xfrm>
            <a:off x="8853535" y="4798406"/>
            <a:ext cx="290464" cy="368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None/>
            </a:pPr>
            <a:r>
              <a:rPr sz="1400">
                <a:latin typeface="+mn-ea"/>
                <a:ea typeface="+mn-ea"/>
                <a:cs typeface="+mn-ea"/>
              </a:rPr>
              <a:t>4</a:t>
            </a:r>
          </a:p>
        </p:txBody>
      </p:sp>
      <p:pic>
        <p:nvPicPr>
          <p:cNvPr id="17" name="图片 3"/>
          <p:cNvPicPr>
            <a:picLocks noChangeAspect="1"/>
          </p:cNvPicPr>
          <p:nvPr/>
        </p:nvPicPr>
        <p:blipFill rotWithShape="1">
          <a:blip r:embed="rId3"/>
          <a:srcRect l="1741" t="4481"/>
          <a:stretch/>
        </p:blipFill>
        <p:spPr>
          <a:xfrm>
            <a:off x="985962" y="1565215"/>
            <a:ext cx="6283161" cy="307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325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7E3AB0D5-E83D-4B3B-94B7-0A7D62DA65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 sz="4000" b="1">
              <a:latin typeface="Arial"/>
              <a:ea typeface="Arial"/>
              <a:cs typeface="Arial"/>
            </a:endParaRPr>
          </a:p>
        </p:txBody>
      </p:sp>
      <p:sp>
        <p:nvSpPr>
          <p:cNvPr id="2" name="矩形 46">
            <a:extLst>
              <a:ext uri="{FF2B5EF4-FFF2-40B4-BE49-F238E27FC236}">
                <a16:creationId xmlns:a16="http://schemas.microsoft.com/office/drawing/2014/main" id="{26E66664-5D7C-4EA7-A109-4DA19BE62E7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032571" cy="769439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5pPr>
            <a:lvl6pPr marL="25146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6pPr>
            <a:lvl7pPr marL="29718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7pPr>
            <a:lvl8pPr marL="34290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8pPr>
            <a:lvl9pPr marL="38862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9pPr>
          </a:lstStyle>
          <a:p>
            <a:pPr>
              <a:buNone/>
            </a:pPr>
            <a:r>
              <a:rPr sz="2000" b="1">
                <a:solidFill>
                  <a:prstClr val="white"/>
                </a:solidFill>
                <a:latin typeface="Arial"/>
                <a:ea typeface="Arial"/>
                <a:cs typeface="Arial"/>
              </a:rPr>
              <a:t>1.地壳浅部波速结构远震体波成像方法及其应用研究</a:t>
            </a:r>
          </a:p>
          <a:p>
            <a:pPr marR="0" lvl="0" indent="0" algn="l" defTabSz="34290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</a:pPr>
            <a:endParaRPr sz="2000" b="1" i="0" u="none" kern="1200" cap="none" spc="0" baseline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34B74-2655-4804-943A-529F1651F2C9}"/>
              </a:ext>
            </a:extLst>
          </p:cNvPr>
          <p:cNvSpPr>
            <a:spLocks noGrp="1"/>
          </p:cNvSpPr>
          <p:nvPr/>
        </p:nvSpPr>
        <p:spPr>
          <a:xfrm>
            <a:off x="480413" y="684803"/>
            <a:ext cx="82794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None/>
            </a:pPr>
            <a:r>
              <a:rPr sz="1600" b="1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Apinv.in 决定程序读取什么数据、迭代多少次，以及各类数据的权重</a:t>
            </a:r>
            <a:endParaRPr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0C53B28-04A0-438B-B800-24E99B93269B}"/>
              </a:ext>
            </a:extLst>
          </p:cNvPr>
          <p:cNvSpPr>
            <a:spLocks noGrp="1"/>
          </p:cNvSpPr>
          <p:nvPr/>
        </p:nvSpPr>
        <p:spPr>
          <a:xfrm>
            <a:off x="8853535" y="4798406"/>
            <a:ext cx="290464" cy="368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None/>
            </a:pPr>
            <a:r>
              <a:rPr sz="1400">
                <a:latin typeface="+mn-ea"/>
                <a:ea typeface="+mn-ea"/>
                <a:cs typeface="+mn-ea"/>
              </a:rPr>
              <a:t>5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763EB13-DDA3-4A5E-A192-D390A0544D3A}"/>
              </a:ext>
            </a:extLst>
          </p:cNvPr>
          <p:cNvSpPr>
            <a:spLocks noGrp="1"/>
          </p:cNvSpPr>
          <p:nvPr/>
        </p:nvSpPr>
        <p:spPr>
          <a:xfrm>
            <a:off x="523875" y="1381125"/>
            <a:ext cx="3333750" cy="2524125"/>
          </a:xfrm>
          <a:prstGeom prst="rect">
            <a:avLst/>
          </a:prstGeom>
          <a:solidFill>
            <a:srgbClr val="17342B"/>
          </a:solidFill>
          <a:ln w="9525">
            <a:solidFill>
              <a:srgbClr val="356B59"/>
            </a:solidFill>
          </a:ln>
        </p:spPr>
        <p:txBody>
          <a:bodyPr anchor="t"/>
          <a:lstStyle/>
          <a:p>
            <a:pPr>
              <a:buNone/>
              <a:defRPr sz="172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1725" b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./model/DB_EW50/modref</a:t>
            </a:r>
          </a:p>
          <a:p>
            <a:pPr>
              <a:buNone/>
              <a:defRPr sz="172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1725" b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10,0</a:t>
            </a:r>
          </a:p>
          <a:p>
            <a:pPr>
              <a:buNone/>
              <a:defRPr sz="172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1725" b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0.1,0.00</a:t>
            </a:r>
          </a:p>
          <a:p>
            <a:pPr>
              <a:buNone/>
              <a:defRPr sz="172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1725" b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16,3,2,1,0.5</a:t>
            </a:r>
          </a:p>
          <a:p>
            <a:pPr>
              <a:buNone/>
              <a:defRPr sz="172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1725" b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1,0.5</a:t>
            </a:r>
          </a:p>
          <a:p>
            <a:pPr>
              <a:buNone/>
              <a:defRPr sz="172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1725" b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1,0.5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DEEFC86-FB1C-4D6B-8A85-7BB67D3497C6}"/>
              </a:ext>
            </a:extLst>
          </p:cNvPr>
          <p:cNvSpPr>
            <a:spLocks noGrp="1"/>
          </p:cNvSpPr>
          <p:nvPr/>
        </p:nvSpPr>
        <p:spPr>
          <a:xfrm>
            <a:off x="4333875" y="1381125"/>
            <a:ext cx="4095750" cy="25241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50000"/>
              </a:lnSpc>
              <a:buNone/>
              <a:defRPr sz="15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endParaRPr sz="1500" b="0">
              <a:solidFill>
                <a:srgbClr val="262626"/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buNone/>
              <a:defRPr sz="15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最大迭代次数：10</a:t>
            </a:r>
          </a:p>
          <a:p>
            <a:pPr>
              <a:lnSpc>
                <a:spcPct val="150000"/>
              </a:lnSpc>
              <a:buNone/>
              <a:defRPr sz="15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平滑强度：0.1</a:t>
            </a:r>
          </a:p>
          <a:p>
            <a:pPr>
              <a:lnSpc>
                <a:spcPct val="150000"/>
              </a:lnSpc>
              <a:buNone/>
              <a:defRPr sz="15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深度与分层参数</a:t>
            </a:r>
          </a:p>
          <a:p>
            <a:pPr>
              <a:lnSpc>
                <a:spcPct val="150000"/>
              </a:lnSpc>
              <a:buNone/>
              <a:defRPr sz="15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启用 Pw，权重 0.5</a:t>
            </a:r>
          </a:p>
          <a:p>
            <a:pPr>
              <a:lnSpc>
                <a:spcPct val="150000"/>
              </a:lnSpc>
              <a:buNone/>
              <a:defRPr sz="15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启用 Pr，权重 0.5</a:t>
            </a:r>
          </a:p>
        </p:txBody>
      </p:sp>
    </p:spTree>
    <p:extLst>
      <p:ext uri="{BB962C8B-B14F-4D97-AF65-F5344CB8AC3E}">
        <p14:creationId xmlns:p14="http://schemas.microsoft.com/office/powerpoint/2010/main" val="283103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6170DC95-901E-4C19-ABE2-548A8E0FA03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 sz="4000" b="1">
              <a:latin typeface="Arial"/>
              <a:ea typeface="Arial"/>
              <a:cs typeface="Arial"/>
            </a:endParaRPr>
          </a:p>
        </p:txBody>
      </p:sp>
      <p:sp>
        <p:nvSpPr>
          <p:cNvPr id="2" name="矩形 46">
            <a:extLst>
              <a:ext uri="{FF2B5EF4-FFF2-40B4-BE49-F238E27FC236}">
                <a16:creationId xmlns:a16="http://schemas.microsoft.com/office/drawing/2014/main" id="{1D0B2490-6212-4EE6-9F2E-F23DBC40867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032571" cy="769439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5pPr>
            <a:lvl6pPr marL="25146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6pPr>
            <a:lvl7pPr marL="29718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7pPr>
            <a:lvl8pPr marL="34290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8pPr>
            <a:lvl9pPr marL="38862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9pPr>
          </a:lstStyle>
          <a:p>
            <a:pPr>
              <a:buNone/>
            </a:pPr>
            <a:r>
              <a:rPr sz="2000" b="1">
                <a:solidFill>
                  <a:prstClr val="white"/>
                </a:solidFill>
                <a:latin typeface="Arial"/>
                <a:ea typeface="Arial"/>
                <a:cs typeface="Arial"/>
              </a:rPr>
              <a:t>1.地壳浅部波速结构远震体波成像方法及其应用研究</a:t>
            </a:r>
          </a:p>
          <a:p>
            <a:pPr marR="0" lvl="0" indent="0" algn="l" defTabSz="34290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</a:pPr>
            <a:endParaRPr sz="2000" b="1" i="0" u="none" kern="1200" cap="none" spc="0" baseline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102F5AA-792C-4661-83F6-75039EBFB8F0}"/>
              </a:ext>
            </a:extLst>
          </p:cNvPr>
          <p:cNvSpPr>
            <a:spLocks noGrp="1"/>
          </p:cNvSpPr>
          <p:nvPr/>
        </p:nvSpPr>
        <p:spPr>
          <a:xfrm>
            <a:off x="480413" y="684803"/>
            <a:ext cx="8279473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None/>
            </a:pPr>
            <a:r>
              <a:rPr sz="1600" b="1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本机复现：Windows 10 + MSYS2 + gfortran 16.2，Apinv.exe 正常结束</a:t>
            </a:r>
            <a:endParaRPr>
              <a:solidFill>
                <a:prstClr val="black">
                  <a:lumMod val="85000"/>
                  <a:lumOff val="15000"/>
                </a:prst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91564BA-511E-4AC5-8341-B741822468D6}"/>
              </a:ext>
            </a:extLst>
          </p:cNvPr>
          <p:cNvSpPr>
            <a:spLocks noGrp="1"/>
          </p:cNvSpPr>
          <p:nvPr/>
        </p:nvSpPr>
        <p:spPr>
          <a:xfrm>
            <a:off x="8853535" y="4798406"/>
            <a:ext cx="290464" cy="368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None/>
            </a:pPr>
            <a:r>
              <a:rPr sz="1400">
                <a:latin typeface="+mn-ea"/>
                <a:ea typeface="+mn-ea"/>
                <a:cs typeface="+mn-ea"/>
              </a:rPr>
              <a:t>6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FC7D077-50D4-4553-AA5F-389C9E0CE256}"/>
              </a:ext>
            </a:extLst>
          </p:cNvPr>
          <p:cNvSpPr>
            <a:spLocks noGrp="1"/>
          </p:cNvSpPr>
          <p:nvPr/>
        </p:nvSpPr>
        <p:spPr>
          <a:xfrm>
            <a:off x="5953125" y="1476375"/>
            <a:ext cx="2714625" cy="22860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buNone/>
              <a:def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程序读取 22 个数据块</a:t>
            </a:r>
          </a:p>
          <a:p>
            <a:pPr>
              <a:buNone/>
              <a:def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共 1342 个数据点</a:t>
            </a:r>
          </a:p>
          <a:p>
            <a:endParaRPr sz="1275" b="0">
              <a:solidFill>
                <a:srgbClr val="262626"/>
              </a:solidFill>
              <a:latin typeface="Microsoft YaHei"/>
              <a:ea typeface="Microsoft YaHei"/>
              <a:cs typeface="Microsoft YaHei"/>
            </a:endParaRPr>
          </a:p>
          <a:p>
            <a:pPr>
              <a:buNone/>
              <a:def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2 km：0.9234 降至 0.2224</a:t>
            </a:r>
          </a:p>
          <a:p>
            <a:pPr>
              <a:buNone/>
              <a:def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1 km：0.2068 降至 0.1702</a:t>
            </a:r>
          </a:p>
          <a:p>
            <a:pPr>
              <a:buNone/>
              <a:def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0.5 km：0.1591 降至 0.1162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93A3610-8CA7-44E2-88F9-49AB59C8AF63}"/>
              </a:ext>
            </a:extLst>
          </p:cNvPr>
          <p:cNvSpPr>
            <a:spLocks noGrp="1"/>
          </p:cNvSpPr>
          <p:nvPr/>
        </p:nvSpPr>
        <p:spPr>
          <a:xfrm>
            <a:off x="5857875" y="3498291"/>
            <a:ext cx="2857500" cy="78105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txBody>
          <a:bodyPr anchor="ctr"/>
          <a:lstStyle/>
          <a:p>
            <a:pPr>
              <a:lnSpc>
                <a:spcPct val="150000"/>
              </a:lnSpc>
              <a:buNone/>
              <a:defRPr sz="1200" b="1">
                <a:solidFill>
                  <a:srgbClr val="B3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>
                <a:solidFill>
                  <a:srgbClr val="B33B32"/>
                </a:solidFill>
                <a:latin typeface="Microsoft YaHei"/>
                <a:ea typeface="Microsoft YaHei"/>
                <a:cs typeface="Microsoft YaHei"/>
              </a:rPr>
              <a:t>结论：三个分层阶段内残差均下降。残差降低说明拟合改善，但仍需结合最终模型和合成波形判断可靠性。</a:t>
            </a:r>
          </a:p>
        </p:txBody>
      </p:sp>
      <p:graphicFrame>
        <p:nvGraphicFramePr>
          <p:cNvPr id="22" name="Chart"/>
          <p:cNvGraphicFramePr/>
          <p:nvPr/>
        </p:nvGraphicFramePr>
        <p:xfrm>
          <a:off x="428625" y="1476375"/>
          <a:ext cx="5238750" cy="271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29378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E2B62FE8-9B24-4F2B-8E8C-55C6FC22D3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 sz="4000" b="1">
              <a:latin typeface="Arial"/>
              <a:ea typeface="Arial"/>
              <a:cs typeface="Arial"/>
            </a:endParaRPr>
          </a:p>
        </p:txBody>
      </p:sp>
      <p:sp>
        <p:nvSpPr>
          <p:cNvPr id="2" name="矩形 46">
            <a:extLst>
              <a:ext uri="{FF2B5EF4-FFF2-40B4-BE49-F238E27FC236}">
                <a16:creationId xmlns:a16="http://schemas.microsoft.com/office/drawing/2014/main" id="{AC142E21-6256-4CE6-96CE-520FD7D65E1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032571" cy="400108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5pPr>
            <a:lvl6pPr marL="25146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6pPr>
            <a:lvl7pPr marL="29718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7pPr>
            <a:lvl8pPr marL="34290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8pPr>
            <a:lvl9pPr marL="38862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9pPr>
          </a:lstStyle>
          <a:p>
            <a:pPr>
              <a:buNone/>
            </a:pPr>
            <a:r>
              <a:rPr sz="2000" b="1">
                <a:solidFill>
                  <a:prstClr val="white"/>
                </a:solidFill>
                <a:latin typeface="Arial"/>
                <a:ea typeface="Arial"/>
                <a:cs typeface="Arial"/>
              </a:rPr>
              <a:t>2.地震面波波形反演</a:t>
            </a:r>
            <a:endParaRPr sz="2000" b="1" i="0" u="none" kern="1200" cap="none" spc="0" baseline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35CB264-9D38-49DD-BD62-5505C7961B63}"/>
              </a:ext>
            </a:extLst>
          </p:cNvPr>
          <p:cNvSpPr>
            <a:spLocks noGrp="1"/>
          </p:cNvSpPr>
          <p:nvPr/>
        </p:nvSpPr>
        <p:spPr>
          <a:xfrm>
            <a:off x="480413" y="684803"/>
            <a:ext cx="827947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None/>
            </a:pPr>
            <a:r>
              <a:rPr b="1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研究背景：为什么要用面波波形反演研究近地表结构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E71E963-105F-4AD4-BD3F-A6ACB4ADE505}"/>
              </a:ext>
            </a:extLst>
          </p:cNvPr>
          <p:cNvSpPr>
            <a:spLocks noGrp="1"/>
          </p:cNvSpPr>
          <p:nvPr/>
        </p:nvSpPr>
        <p:spPr>
          <a:xfrm>
            <a:off x="8853535" y="4798406"/>
            <a:ext cx="290464" cy="368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None/>
            </a:pPr>
            <a:r>
              <a:rPr sz="1400">
                <a:latin typeface="+mn-ea"/>
                <a:ea typeface="+mn-ea"/>
                <a:cs typeface="+mn-ea"/>
              </a:rPr>
              <a:t>7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D5E4D45-F0D6-42FD-8344-BC1D3B8E1167}"/>
              </a:ext>
            </a:extLst>
          </p:cNvPr>
          <p:cNvSpPr>
            <a:spLocks noGrp="1"/>
          </p:cNvSpPr>
          <p:nvPr/>
        </p:nvSpPr>
        <p:spPr>
          <a:xfrm>
            <a:off x="523875" y="1190625"/>
            <a:ext cx="3714750" cy="438150"/>
          </a:xfrm>
          <a:prstGeom prst="rect">
            <a:avLst/>
          </a:prstGeom>
          <a:solidFill>
            <a:srgbClr val="0F573F"/>
          </a:solidFill>
          <a:ln w="0">
            <a:noFill/>
          </a:ln>
        </p:spPr>
        <p:txBody>
          <a:bodyPr anchor="ctr"/>
          <a:lstStyle/>
          <a:p>
            <a:pPr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近地表速度结构有什么用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37BB841-98BB-4016-A969-2536267DF66F}"/>
              </a:ext>
            </a:extLst>
          </p:cNvPr>
          <p:cNvSpPr>
            <a:spLocks noGrp="1"/>
          </p:cNvSpPr>
          <p:nvPr/>
        </p:nvSpPr>
        <p:spPr>
          <a:xfrm>
            <a:off x="523875" y="1714500"/>
            <a:ext cx="3714750" cy="2190750"/>
          </a:xfrm>
          <a:prstGeom prst="rect">
            <a:avLst/>
          </a:prstGeom>
          <a:solidFill>
            <a:srgbClr val="F4F6F5"/>
          </a:solidFill>
          <a:ln w="9525">
            <a:solidFill>
              <a:srgbClr val="C8D7D1"/>
            </a:solidFill>
          </a:ln>
        </p:spPr>
        <p:txBody>
          <a:bodyPr anchor="t"/>
          <a:lstStyle/>
          <a:p>
            <a:pPr>
              <a:buNone/>
              <a:def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浅部低速层会放大地震动并延长持续时间</a:t>
            </a:r>
          </a:p>
          <a:p>
            <a:endParaRPr sz="1350" b="0">
              <a:solidFill>
                <a:srgbClr val="262626"/>
              </a:solidFill>
              <a:latin typeface="Microsoft YaHei"/>
              <a:ea typeface="Microsoft YaHei"/>
              <a:cs typeface="Microsoft YaHei"/>
            </a:endParaRPr>
          </a:p>
          <a:p>
            <a:pPr>
              <a:buNone/>
              <a:def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工程场地评价需要了解覆盖层厚度与剪切波速度</a:t>
            </a:r>
          </a:p>
          <a:p>
            <a:endParaRPr sz="1350" b="0">
              <a:solidFill>
                <a:srgbClr val="262626"/>
              </a:solidFill>
              <a:latin typeface="Microsoft YaHei"/>
              <a:ea typeface="Microsoft YaHei"/>
              <a:cs typeface="Microsoft YaHei"/>
            </a:endParaRPr>
          </a:p>
          <a:p>
            <a:pPr>
              <a:buNone/>
              <a:def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城市和工程环境中，面波通常能量强、容易观测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0FF33CD-A528-41D5-A229-321E3C656E00}"/>
              </a:ext>
            </a:extLst>
          </p:cNvPr>
          <p:cNvSpPr>
            <a:spLocks noGrp="1"/>
          </p:cNvSpPr>
          <p:nvPr/>
        </p:nvSpPr>
        <p:spPr>
          <a:xfrm>
            <a:off x="4905375" y="1190625"/>
            <a:ext cx="3714750" cy="438150"/>
          </a:xfrm>
          <a:prstGeom prst="rect">
            <a:avLst/>
          </a:prstGeom>
          <a:solidFill>
            <a:srgbClr val="0F573F"/>
          </a:solidFill>
          <a:ln w="0">
            <a:noFill/>
          </a:ln>
        </p:spPr>
        <p:txBody>
          <a:bodyPr anchor="ctr"/>
          <a:lstStyle/>
          <a:p>
            <a:pPr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为什么不只做传统频散反演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BE044C5-2F72-496A-9880-FDF87F025C04}"/>
              </a:ext>
            </a:extLst>
          </p:cNvPr>
          <p:cNvSpPr>
            <a:spLocks noGrp="1"/>
          </p:cNvSpPr>
          <p:nvPr/>
        </p:nvSpPr>
        <p:spPr>
          <a:xfrm>
            <a:off x="4905375" y="1714500"/>
            <a:ext cx="3714750" cy="2190750"/>
          </a:xfrm>
          <a:prstGeom prst="rect">
            <a:avLst/>
          </a:prstGeom>
          <a:solidFill>
            <a:srgbClr val="F4F6F5"/>
          </a:solidFill>
          <a:ln w="9525">
            <a:solidFill>
              <a:srgbClr val="C8D7D1"/>
            </a:solidFill>
          </a:ln>
        </p:spPr>
        <p:txBody>
          <a:bodyPr anchor="t"/>
          <a:lstStyle/>
          <a:p>
            <a:pPr>
              <a:buNone/>
              <a:def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传统方法先从波形中拾取频散曲线，再反演一维速度结构</a:t>
            </a:r>
          </a:p>
          <a:p>
            <a:endParaRPr sz="1350" b="0">
              <a:solidFill>
                <a:srgbClr val="262626"/>
              </a:solidFill>
              <a:latin typeface="Microsoft YaHei"/>
              <a:ea typeface="Microsoft YaHei"/>
              <a:cs typeface="Microsoft YaHei"/>
            </a:endParaRPr>
          </a:p>
          <a:p>
            <a:pPr>
              <a:buNone/>
              <a:def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复杂介质中可能出现多阶模式、频散曲线交叉和拾取困难</a:t>
            </a:r>
          </a:p>
          <a:p>
            <a:endParaRPr sz="1350" b="0">
              <a:solidFill>
                <a:srgbClr val="262626"/>
              </a:solidFill>
              <a:latin typeface="Microsoft YaHei"/>
              <a:ea typeface="Microsoft YaHei"/>
              <a:cs typeface="Microsoft YaHei"/>
            </a:endParaRPr>
          </a:p>
          <a:p>
            <a:pPr>
              <a:buNone/>
              <a:def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波形反演直接比较完整波形，保留更多到时、相位和振幅信息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0B2E680-4CC7-4C4F-A295-82D91C9DD5CE}"/>
              </a:ext>
            </a:extLst>
          </p:cNvPr>
          <p:cNvSpPr>
            <a:spLocks noGrp="1"/>
          </p:cNvSpPr>
          <p:nvPr/>
        </p:nvSpPr>
        <p:spPr>
          <a:xfrm>
            <a:off x="1000125" y="4191000"/>
            <a:ext cx="7143750" cy="457200"/>
          </a:xfrm>
          <a:prstGeom prst="rect">
            <a:avLst/>
          </a:prstGeom>
          <a:solidFill>
            <a:srgbClr val="EAF3EF"/>
          </a:solidFill>
          <a:ln w="0">
            <a:noFill/>
          </a:ln>
        </p:spPr>
        <p:txBody>
          <a:bodyPr anchor="ctr"/>
          <a:lstStyle/>
          <a:p>
            <a:pPr>
              <a:buNone/>
              <a:defRPr sz="1350" b="1">
                <a:solidFill>
                  <a:srgbClr val="B3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 dirty="0" err="1">
                <a:solidFill>
                  <a:srgbClr val="B33B32"/>
                </a:solidFill>
                <a:latin typeface="Microsoft YaHei"/>
                <a:ea typeface="Microsoft YaHei"/>
                <a:cs typeface="Microsoft YaHei"/>
              </a:rPr>
              <a:t>研究目标：从观测波形中恢复近地表剪切波速度结构，并提高复杂模型中的成像能力</a:t>
            </a:r>
            <a:r>
              <a:rPr sz="1350" b="1" dirty="0">
                <a:solidFill>
                  <a:srgbClr val="B33B32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39620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E2B62FE8-9B24-4F2B-8E8C-55C6FC22D3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 sz="4000" b="1">
              <a:latin typeface="Arial"/>
              <a:ea typeface="Arial"/>
              <a:cs typeface="Arial"/>
            </a:endParaRPr>
          </a:p>
        </p:txBody>
      </p:sp>
      <p:sp>
        <p:nvSpPr>
          <p:cNvPr id="2" name="矩形 46">
            <a:extLst>
              <a:ext uri="{FF2B5EF4-FFF2-40B4-BE49-F238E27FC236}">
                <a16:creationId xmlns:a16="http://schemas.microsoft.com/office/drawing/2014/main" id="{AC142E21-6256-4CE6-96CE-520FD7D65E1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032571" cy="400108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5pPr>
            <a:lvl6pPr marL="25146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6pPr>
            <a:lvl7pPr marL="29718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7pPr>
            <a:lvl8pPr marL="34290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8pPr>
            <a:lvl9pPr marL="38862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9pPr>
          </a:lstStyle>
          <a:p>
            <a:pPr>
              <a:buNone/>
            </a:pPr>
            <a:r>
              <a:rPr sz="2000" b="1">
                <a:solidFill>
                  <a:prstClr val="white"/>
                </a:solidFill>
                <a:latin typeface="Arial"/>
                <a:ea typeface="Arial"/>
                <a:cs typeface="Arial"/>
              </a:rPr>
              <a:t>2.地震面波波形反演</a:t>
            </a:r>
            <a:endParaRPr sz="2000" b="1" i="0" u="none" kern="1200" cap="none" spc="0" baseline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35CB264-9D38-49DD-BD62-5505C7961B63}"/>
              </a:ext>
            </a:extLst>
          </p:cNvPr>
          <p:cNvSpPr>
            <a:spLocks noGrp="1"/>
          </p:cNvSpPr>
          <p:nvPr/>
        </p:nvSpPr>
        <p:spPr>
          <a:xfrm>
            <a:off x="480413" y="684803"/>
            <a:ext cx="827947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None/>
            </a:pPr>
            <a:r>
              <a:rPr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面波、</a:t>
            </a:r>
            <a:r>
              <a:rPr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频率与剪切波速度</a:t>
            </a:r>
            <a:r>
              <a:rPr lang="zh-CN" altLang="en-US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：</a:t>
            </a:r>
            <a:endParaRPr b="1" dirty="0">
              <a:solidFill>
                <a:prstClr val="black">
                  <a:lumMod val="85000"/>
                  <a:lumOff val="15000"/>
                </a:prst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E71E963-105F-4AD4-BD3F-A6ACB4ADE505}"/>
              </a:ext>
            </a:extLst>
          </p:cNvPr>
          <p:cNvSpPr>
            <a:spLocks noGrp="1"/>
          </p:cNvSpPr>
          <p:nvPr/>
        </p:nvSpPr>
        <p:spPr>
          <a:xfrm>
            <a:off x="8853535" y="4798406"/>
            <a:ext cx="290464" cy="368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None/>
            </a:pPr>
            <a:r>
              <a:rPr sz="1400">
                <a:latin typeface="+mn-ea"/>
                <a:ea typeface="+mn-ea"/>
                <a:cs typeface="+mn-ea"/>
              </a:rPr>
              <a:t>8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51F35C4-F892-4CE5-8785-F856E441009F}"/>
              </a:ext>
            </a:extLst>
          </p:cNvPr>
          <p:cNvSpPr>
            <a:spLocks noGrp="1"/>
          </p:cNvSpPr>
          <p:nvPr/>
        </p:nvSpPr>
        <p:spPr>
          <a:xfrm>
            <a:off x="523875" y="1238250"/>
            <a:ext cx="2381250" cy="438150"/>
          </a:xfrm>
          <a:prstGeom prst="rect">
            <a:avLst/>
          </a:prstGeom>
          <a:solidFill>
            <a:srgbClr val="0F573F"/>
          </a:solidFill>
          <a:ln w="0">
            <a:noFill/>
          </a:ln>
        </p:spPr>
        <p:txBody>
          <a:bodyPr anchor="ctr"/>
          <a:lstStyle/>
          <a:p>
            <a:pPr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面波是什么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08F4109-26FC-48D1-A7BC-EEA4BB6F08AA}"/>
              </a:ext>
            </a:extLst>
          </p:cNvPr>
          <p:cNvSpPr>
            <a:spLocks noGrp="1"/>
          </p:cNvSpPr>
          <p:nvPr/>
        </p:nvSpPr>
        <p:spPr>
          <a:xfrm>
            <a:off x="523875" y="1762125"/>
            <a:ext cx="2381250" cy="1714500"/>
          </a:xfrm>
          <a:prstGeom prst="rect">
            <a:avLst/>
          </a:prstGeom>
          <a:solidFill>
            <a:srgbClr val="F4F6F5"/>
          </a:solidFill>
          <a:ln w="9525">
            <a:solidFill>
              <a:srgbClr val="C8D7D1"/>
            </a:solidFill>
          </a:ln>
        </p:spPr>
        <p:txBody>
          <a:bodyPr anchor="ctr"/>
          <a:lstStyle/>
          <a:p>
            <a:pPr>
              <a:lnSpc>
                <a:spcPct val="150000"/>
              </a:lnSpc>
              <a:buNone/>
              <a:def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沿地表附近传播的地震波</a:t>
            </a:r>
          </a:p>
          <a:p>
            <a:pPr>
              <a:lnSpc>
                <a:spcPct val="150000"/>
              </a:lnSpc>
              <a:buNone/>
              <a:def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能量随深度逐渐减弱</a:t>
            </a:r>
          </a:p>
          <a:p>
            <a:pPr>
              <a:lnSpc>
                <a:spcPct val="150000"/>
              </a:lnSpc>
              <a:buNone/>
              <a:def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本课程主要关注瑞利波波形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BB45BC9-C33E-480C-B60F-2DA95C5DA1E1}"/>
              </a:ext>
            </a:extLst>
          </p:cNvPr>
          <p:cNvSpPr>
            <a:spLocks noGrp="1"/>
          </p:cNvSpPr>
          <p:nvPr/>
        </p:nvSpPr>
        <p:spPr>
          <a:xfrm>
            <a:off x="3381375" y="1238250"/>
            <a:ext cx="2381250" cy="438150"/>
          </a:xfrm>
          <a:prstGeom prst="rect">
            <a:avLst/>
          </a:prstGeom>
          <a:solidFill>
            <a:srgbClr val="0F573F"/>
          </a:solidFill>
          <a:ln w="0">
            <a:noFill/>
          </a:ln>
        </p:spPr>
        <p:txBody>
          <a:bodyPr anchor="ctr"/>
          <a:lstStyle/>
          <a:p>
            <a:pPr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为什么不同频率看到不同深度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B00EDCA-BC24-49EC-AF2C-C3B8BD5CF7B2}"/>
              </a:ext>
            </a:extLst>
          </p:cNvPr>
          <p:cNvSpPr>
            <a:spLocks noGrp="1"/>
          </p:cNvSpPr>
          <p:nvPr/>
        </p:nvSpPr>
        <p:spPr>
          <a:xfrm>
            <a:off x="3381375" y="1762125"/>
            <a:ext cx="2381250" cy="1714500"/>
          </a:xfrm>
          <a:prstGeom prst="rect">
            <a:avLst/>
          </a:prstGeom>
          <a:solidFill>
            <a:srgbClr val="F4F6F5"/>
          </a:solidFill>
          <a:ln w="9525">
            <a:solidFill>
              <a:srgbClr val="C8D7D1"/>
            </a:solidFill>
          </a:ln>
        </p:spPr>
        <p:txBody>
          <a:bodyPr anchor="ctr"/>
          <a:lstStyle/>
          <a:p>
            <a:pPr>
              <a:lnSpc>
                <a:spcPct val="150000"/>
              </a:lnSpc>
              <a:buNone/>
              <a:def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低频波长较长，感受较深结构</a:t>
            </a:r>
          </a:p>
          <a:p>
            <a:pPr>
              <a:lnSpc>
                <a:spcPct val="150000"/>
              </a:lnSpc>
              <a:buNone/>
              <a:def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高频波长较短，反映浅部细节</a:t>
            </a:r>
          </a:p>
          <a:p>
            <a:pPr>
              <a:lnSpc>
                <a:spcPct val="150000"/>
              </a:lnSpc>
              <a:buNone/>
              <a:def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多尺度反演通常从低频逐步加入高频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1EA5CE3-BDF0-47B2-9F0B-55F5EEA7F9E1}"/>
              </a:ext>
            </a:extLst>
          </p:cNvPr>
          <p:cNvSpPr>
            <a:spLocks noGrp="1"/>
          </p:cNvSpPr>
          <p:nvPr/>
        </p:nvSpPr>
        <p:spPr>
          <a:xfrm>
            <a:off x="6238875" y="1238250"/>
            <a:ext cx="2381250" cy="438150"/>
          </a:xfrm>
          <a:prstGeom prst="rect">
            <a:avLst/>
          </a:prstGeom>
          <a:solidFill>
            <a:srgbClr val="0F573F"/>
          </a:solidFill>
          <a:ln w="0">
            <a:noFill/>
          </a:ln>
        </p:spPr>
        <p:txBody>
          <a:bodyPr anchor="ctr"/>
          <a:lstStyle/>
          <a:p>
            <a:pPr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Vs 表示什么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AD0F0B2-2AD7-449B-BD0D-89647377D5FC}"/>
              </a:ext>
            </a:extLst>
          </p:cNvPr>
          <p:cNvSpPr>
            <a:spLocks noGrp="1"/>
          </p:cNvSpPr>
          <p:nvPr/>
        </p:nvSpPr>
        <p:spPr>
          <a:xfrm>
            <a:off x="6238875" y="1762125"/>
            <a:ext cx="2381250" cy="1714500"/>
          </a:xfrm>
          <a:prstGeom prst="rect">
            <a:avLst/>
          </a:prstGeom>
          <a:solidFill>
            <a:srgbClr val="F4F6F5"/>
          </a:solidFill>
          <a:ln w="9525">
            <a:solidFill>
              <a:srgbClr val="C8D7D1"/>
            </a:solidFill>
          </a:ln>
        </p:spPr>
        <p:txBody>
          <a:bodyPr anchor="ctr"/>
          <a:lstStyle/>
          <a:p>
            <a:pPr>
              <a:lnSpc>
                <a:spcPct val="150000"/>
              </a:lnSpc>
              <a:buNone/>
              <a:def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Vs 是剪切波速度</a:t>
            </a:r>
          </a:p>
          <a:p>
            <a:pPr>
              <a:lnSpc>
                <a:spcPct val="150000"/>
              </a:lnSpc>
              <a:buNone/>
              <a:def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松散、软弱介质通常速度较低</a:t>
            </a:r>
          </a:p>
          <a:p>
            <a:pPr>
              <a:lnSpc>
                <a:spcPct val="150000"/>
              </a:lnSpc>
              <a:buNone/>
              <a:def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坚硬岩石通常速度较高</a:t>
            </a:r>
          </a:p>
          <a:p>
            <a:pPr>
              <a:lnSpc>
                <a:spcPct val="150000"/>
              </a:lnSpc>
              <a:buNone/>
              <a:defRPr sz="135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面波对 Vs 最敏感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CF17088-F6D2-4D5B-A7C3-C910BA226644}"/>
              </a:ext>
            </a:extLst>
          </p:cNvPr>
          <p:cNvSpPr>
            <a:spLocks noGrp="1"/>
          </p:cNvSpPr>
          <p:nvPr/>
        </p:nvSpPr>
        <p:spPr>
          <a:xfrm>
            <a:off x="1000125" y="4000500"/>
            <a:ext cx="7143750" cy="571500"/>
          </a:xfrm>
          <a:prstGeom prst="rect">
            <a:avLst/>
          </a:prstGeom>
          <a:solidFill>
            <a:srgbClr val="EAF3EF"/>
          </a:solidFill>
          <a:ln w="0">
            <a:noFill/>
          </a:ln>
        </p:spPr>
        <p:txBody>
          <a:bodyPr anchor="ctr"/>
          <a:lstStyle/>
          <a:p>
            <a:pPr>
              <a:buNone/>
              <a:defRPr sz="1350" b="1">
                <a:solidFill>
                  <a:srgbClr val="B3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B33B32"/>
                </a:solidFill>
                <a:latin typeface="Microsoft YaHei"/>
                <a:ea typeface="Microsoft YaHei"/>
                <a:cs typeface="Microsoft YaHei"/>
              </a:rPr>
              <a:t>全波形反演同时利用到时、相位和振幅。程序通过反复模拟波形和修改模型恢复地下结构。</a:t>
            </a:r>
          </a:p>
        </p:txBody>
      </p:sp>
    </p:spTree>
    <p:extLst>
      <p:ext uri="{BB962C8B-B14F-4D97-AF65-F5344CB8AC3E}">
        <p14:creationId xmlns:p14="http://schemas.microsoft.com/office/powerpoint/2010/main" val="439620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E2B62FE8-9B24-4F2B-8E8C-55C6FC22D3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 sz="4000" b="1">
              <a:latin typeface="Arial"/>
              <a:ea typeface="Arial"/>
              <a:cs typeface="Arial"/>
            </a:endParaRPr>
          </a:p>
        </p:txBody>
      </p:sp>
      <p:sp>
        <p:nvSpPr>
          <p:cNvPr id="2" name="矩形 46">
            <a:extLst>
              <a:ext uri="{FF2B5EF4-FFF2-40B4-BE49-F238E27FC236}">
                <a16:creationId xmlns:a16="http://schemas.microsoft.com/office/drawing/2014/main" id="{AC142E21-6256-4CE6-96CE-520FD7D65E1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032571" cy="400108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5pPr>
            <a:lvl6pPr marL="25146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6pPr>
            <a:lvl7pPr marL="29718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7pPr>
            <a:lvl8pPr marL="34290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8pPr>
            <a:lvl9pPr marL="38862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9pPr>
          </a:lstStyle>
          <a:p>
            <a:pPr>
              <a:buNone/>
            </a:pPr>
            <a:r>
              <a:rPr sz="2000" b="1">
                <a:solidFill>
                  <a:prstClr val="white"/>
                </a:solidFill>
                <a:latin typeface="Arial"/>
                <a:ea typeface="Arial"/>
                <a:cs typeface="Arial"/>
              </a:rPr>
              <a:t>2.地震面波波形反演</a:t>
            </a:r>
            <a:endParaRPr sz="2000" b="1" i="0" u="none" kern="1200" cap="none" spc="0" baseline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35CB264-9D38-49DD-BD62-5505C7961B63}"/>
              </a:ext>
            </a:extLst>
          </p:cNvPr>
          <p:cNvSpPr>
            <a:spLocks noGrp="1"/>
          </p:cNvSpPr>
          <p:nvPr/>
        </p:nvSpPr>
        <p:spPr>
          <a:xfrm>
            <a:off x="480413" y="684803"/>
            <a:ext cx="827947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None/>
            </a:pPr>
            <a:r>
              <a:rPr b="1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传统方法 Conventional FWI；改进方法为 ROWI 随机优化框架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E71E963-105F-4AD4-BD3F-A6ACB4ADE505}"/>
              </a:ext>
            </a:extLst>
          </p:cNvPr>
          <p:cNvSpPr>
            <a:spLocks noGrp="1"/>
          </p:cNvSpPr>
          <p:nvPr/>
        </p:nvSpPr>
        <p:spPr>
          <a:xfrm>
            <a:off x="8853535" y="4798406"/>
            <a:ext cx="290464" cy="368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None/>
            </a:pPr>
            <a:r>
              <a:rPr sz="1400">
                <a:latin typeface="+mn-ea"/>
                <a:ea typeface="+mn-ea"/>
                <a:cs typeface="+mn-ea"/>
              </a:rPr>
              <a:t>9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D1F9E54-0899-4718-A9BC-BF2FD3426041}"/>
              </a:ext>
            </a:extLst>
          </p:cNvPr>
          <p:cNvSpPr>
            <a:spLocks noGrp="1"/>
          </p:cNvSpPr>
          <p:nvPr/>
        </p:nvSpPr>
        <p:spPr>
          <a:xfrm>
            <a:off x="523875" y="1190625"/>
            <a:ext cx="3667125" cy="438150"/>
          </a:xfrm>
          <a:prstGeom prst="rect">
            <a:avLst/>
          </a:prstGeom>
          <a:solidFill>
            <a:srgbClr val="0F573F"/>
          </a:solidFill>
          <a:ln w="0">
            <a:noFill/>
          </a:ln>
        </p:spPr>
        <p:txBody>
          <a:bodyPr anchor="ctr"/>
          <a:lstStyle/>
          <a:p>
            <a:pPr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传统 FWI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4851CBE-51BC-4B47-B16D-F45100A4A40F}"/>
              </a:ext>
            </a:extLst>
          </p:cNvPr>
          <p:cNvSpPr>
            <a:spLocks noGrp="1"/>
          </p:cNvSpPr>
          <p:nvPr/>
        </p:nvSpPr>
        <p:spPr>
          <a:xfrm>
            <a:off x="523875" y="1714500"/>
            <a:ext cx="3667125" cy="2000250"/>
          </a:xfrm>
          <a:prstGeom prst="rect">
            <a:avLst/>
          </a:prstGeom>
          <a:solidFill>
            <a:srgbClr val="F4F6F5"/>
          </a:solidFill>
          <a:ln w="9525">
            <a:solidFill>
              <a:srgbClr val="C8D7D1"/>
            </a:solidFill>
          </a:ln>
        </p:spPr>
        <p:txBody>
          <a:bodyPr anchor="ctr"/>
          <a:lstStyle/>
          <a:p>
            <a:pPr>
              <a:lnSpc>
                <a:spcPct val="150000"/>
              </a:lnSpc>
              <a:buNone/>
              <a:defRPr sz="142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每次迭代使用全部炮</a:t>
            </a:r>
          </a:p>
          <a:p>
            <a:pPr>
              <a:lnSpc>
                <a:spcPct val="150000"/>
              </a:lnSpc>
              <a:buNone/>
              <a:defRPr sz="142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目标函数固定为 L2</a:t>
            </a:r>
          </a:p>
          <a:p>
            <a:pPr>
              <a:lnSpc>
                <a:spcPct val="150000"/>
              </a:lnSpc>
              <a:buNone/>
              <a:defRPr sz="142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梯度相对稳定</a:t>
            </a:r>
          </a:p>
          <a:p>
            <a:pPr>
              <a:lnSpc>
                <a:spcPct val="150000"/>
              </a:lnSpc>
              <a:buNone/>
              <a:defRPr sz="142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单次迭代计算量较大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C704474-4AA7-49D1-A8C9-00B154F0596E}"/>
              </a:ext>
            </a:extLst>
          </p:cNvPr>
          <p:cNvSpPr>
            <a:spLocks noGrp="1"/>
          </p:cNvSpPr>
          <p:nvPr/>
        </p:nvSpPr>
        <p:spPr>
          <a:xfrm>
            <a:off x="4953000" y="1190625"/>
            <a:ext cx="3667125" cy="438150"/>
          </a:xfrm>
          <a:prstGeom prst="rect">
            <a:avLst/>
          </a:prstGeom>
          <a:solidFill>
            <a:srgbClr val="B33B32"/>
          </a:solidFill>
          <a:ln w="0">
            <a:noFill/>
          </a:ln>
        </p:spPr>
        <p:txBody>
          <a:bodyPr anchor="ctr"/>
          <a:lstStyle/>
          <a:p>
            <a:pPr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ROWI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3E03EE1-E5B4-4E6D-BCCC-D9AA208F06D2}"/>
              </a:ext>
            </a:extLst>
          </p:cNvPr>
          <p:cNvSpPr>
            <a:spLocks noGrp="1"/>
          </p:cNvSpPr>
          <p:nvPr/>
        </p:nvSpPr>
        <p:spPr>
          <a:xfrm>
            <a:off x="4953000" y="1714500"/>
            <a:ext cx="3667125" cy="2000250"/>
          </a:xfrm>
          <a:prstGeom prst="rect">
            <a:avLst/>
          </a:prstGeom>
          <a:solidFill>
            <a:srgbClr val="F8F2F1"/>
          </a:solidFill>
          <a:ln w="9525">
            <a:solidFill>
              <a:srgbClr val="DFC8C4"/>
            </a:solidFill>
          </a:ln>
        </p:spPr>
        <p:txBody>
          <a:bodyPr anchor="ctr"/>
          <a:lstStyle/>
          <a:p>
            <a:pPr>
              <a:lnSpc>
                <a:spcPct val="150000"/>
              </a:lnSpc>
              <a:buNone/>
              <a:defRPr sz="142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每次随机选择一炮</a:t>
            </a:r>
          </a:p>
          <a:p>
            <a:pPr>
              <a:lnSpc>
                <a:spcPct val="150000"/>
              </a:lnSpc>
              <a:buNone/>
              <a:defRPr sz="142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随机选择一种目标函数</a:t>
            </a:r>
          </a:p>
          <a:p>
            <a:pPr>
              <a:lnSpc>
                <a:spcPct val="150000"/>
              </a:lnSpc>
              <a:buNone/>
              <a:defRPr sz="142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单步误差允许波动</a:t>
            </a:r>
          </a:p>
          <a:p>
            <a:pPr>
              <a:lnSpc>
                <a:spcPct val="150000"/>
              </a:lnSpc>
              <a:buNone/>
              <a:defRPr sz="142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多条随机路径平均后得到结果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8EA3F4D-1CBE-40B9-AF7D-80BC838FF6DC}"/>
              </a:ext>
            </a:extLst>
          </p:cNvPr>
          <p:cNvSpPr>
            <a:spLocks noGrp="1"/>
          </p:cNvSpPr>
          <p:nvPr/>
        </p:nvSpPr>
        <p:spPr>
          <a:xfrm>
            <a:off x="1047750" y="4095750"/>
            <a:ext cx="7048500" cy="4572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buNone/>
              <a:defRPr sz="1350" b="1">
                <a:solidFill>
                  <a:srgbClr val="0F57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F573F"/>
                </a:solidFill>
                <a:latin typeface="Microsoft YaHei"/>
                <a:ea typeface="Microsoft YaHei"/>
                <a:cs typeface="Microsoft YaHei"/>
              </a:rPr>
              <a:t>不能只按迭代次数判断谁更快，因为两种方法每次迭代使用的数据量不同。</a:t>
            </a:r>
          </a:p>
        </p:txBody>
      </p:sp>
    </p:spTree>
    <p:extLst>
      <p:ext uri="{BB962C8B-B14F-4D97-AF65-F5344CB8AC3E}">
        <p14:creationId xmlns:p14="http://schemas.microsoft.com/office/powerpoint/2010/main" val="439620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E2B62FE8-9B24-4F2B-8E8C-55C6FC22D3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 sz="4000" b="1">
              <a:latin typeface="Arial"/>
              <a:ea typeface="Arial"/>
              <a:cs typeface="Arial"/>
            </a:endParaRPr>
          </a:p>
        </p:txBody>
      </p:sp>
      <p:sp>
        <p:nvSpPr>
          <p:cNvPr id="2" name="矩形 46">
            <a:extLst>
              <a:ext uri="{FF2B5EF4-FFF2-40B4-BE49-F238E27FC236}">
                <a16:creationId xmlns:a16="http://schemas.microsoft.com/office/drawing/2014/main" id="{AC142E21-6256-4CE6-96CE-520FD7D65E1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032571" cy="400108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5pPr>
            <a:lvl6pPr marL="25146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6pPr>
            <a:lvl7pPr marL="29718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7pPr>
            <a:lvl8pPr marL="34290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8pPr>
            <a:lvl9pPr marL="38862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9pPr>
          </a:lstStyle>
          <a:p>
            <a:pPr>
              <a:buNone/>
            </a:pPr>
            <a:r>
              <a:rPr sz="2000" b="1">
                <a:solidFill>
                  <a:prstClr val="white"/>
                </a:solidFill>
                <a:latin typeface="Arial"/>
                <a:ea typeface="Arial"/>
                <a:cs typeface="Arial"/>
              </a:rPr>
              <a:t>2.地震面波波形反演</a:t>
            </a:r>
            <a:endParaRPr sz="2000" b="1" i="0" u="none" kern="1200" cap="none" spc="0" baseline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35CB264-9D38-49DD-BD62-5505C7961B63}"/>
              </a:ext>
            </a:extLst>
          </p:cNvPr>
          <p:cNvSpPr>
            <a:spLocks noGrp="1"/>
          </p:cNvSpPr>
          <p:nvPr/>
        </p:nvSpPr>
        <p:spPr>
          <a:xfrm>
            <a:off x="480413" y="684803"/>
            <a:ext cx="827947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None/>
            </a:pPr>
            <a:r>
              <a:rPr b="1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两种方法共用同一个基本循环：初始模型、正演、比较、更新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E71E963-105F-4AD4-BD3F-A6ACB4ADE505}"/>
              </a:ext>
            </a:extLst>
          </p:cNvPr>
          <p:cNvSpPr>
            <a:spLocks noGrp="1"/>
          </p:cNvSpPr>
          <p:nvPr/>
        </p:nvSpPr>
        <p:spPr>
          <a:xfrm>
            <a:off x="8853535" y="4798406"/>
            <a:ext cx="290464" cy="368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None/>
            </a:pPr>
            <a:r>
              <a:rPr sz="1400">
                <a:latin typeface="+mn-ea"/>
                <a:ea typeface="+mn-ea"/>
                <a:cs typeface="+mn-ea"/>
              </a:rPr>
              <a:t>10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3FC6D6D-47B9-4597-8ED1-C7B620F00062}"/>
              </a:ext>
            </a:extLst>
          </p:cNvPr>
          <p:cNvSpPr>
            <a:spLocks noGrp="1"/>
          </p:cNvSpPr>
          <p:nvPr/>
        </p:nvSpPr>
        <p:spPr>
          <a:xfrm>
            <a:off x="428625" y="1571625"/>
            <a:ext cx="1809750" cy="523875"/>
          </a:xfrm>
          <a:prstGeom prst="rect">
            <a:avLst/>
          </a:prstGeom>
          <a:solidFill>
            <a:srgbClr val="0F573F"/>
          </a:solidFill>
          <a:ln w="0">
            <a:noFill/>
          </a:ln>
        </p:spPr>
        <p:txBody>
          <a:bodyPr anchor="ctr"/>
          <a:lstStyle/>
          <a:p>
            <a:pPr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  初始模型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87E52EC-8E53-4DCB-A4E2-43694F0D79CF}"/>
              </a:ext>
            </a:extLst>
          </p:cNvPr>
          <p:cNvSpPr>
            <a:spLocks noGrp="1"/>
          </p:cNvSpPr>
          <p:nvPr/>
        </p:nvSpPr>
        <p:spPr>
          <a:xfrm>
            <a:off x="428625" y="2238375"/>
            <a:ext cx="1809750" cy="1000125"/>
          </a:xfrm>
          <a:prstGeom prst="rect">
            <a:avLst/>
          </a:prstGeom>
          <a:solidFill>
            <a:srgbClr val="F4F6F5"/>
          </a:solidFill>
          <a:ln w="9525">
            <a:solidFill>
              <a:srgbClr val="C8D7D1"/>
            </a:solidFill>
          </a:ln>
        </p:spPr>
        <p:txBody>
          <a:bodyPr anchor="ctr"/>
          <a:lstStyle/>
          <a:p>
            <a:pPr>
              <a:buNone/>
              <a:def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先给出地下 Vs、Vp 和密度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7180726-4CDC-405D-BC1F-394A7C56FE19}"/>
              </a:ext>
            </a:extLst>
          </p:cNvPr>
          <p:cNvSpPr>
            <a:spLocks noGrp="1"/>
          </p:cNvSpPr>
          <p:nvPr/>
        </p:nvSpPr>
        <p:spPr>
          <a:xfrm>
            <a:off x="2600325" y="1571625"/>
            <a:ext cx="1809750" cy="523875"/>
          </a:xfrm>
          <a:prstGeom prst="rect">
            <a:avLst/>
          </a:prstGeom>
          <a:solidFill>
            <a:srgbClr val="0F573F"/>
          </a:solidFill>
          <a:ln w="0">
            <a:noFill/>
          </a:ln>
        </p:spPr>
        <p:txBody>
          <a:bodyPr anchor="ctr"/>
          <a:lstStyle/>
          <a:p>
            <a:pPr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  正演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6E01033-3CEB-4DE7-820C-FF984D7EC12E}"/>
              </a:ext>
            </a:extLst>
          </p:cNvPr>
          <p:cNvSpPr>
            <a:spLocks noGrp="1"/>
          </p:cNvSpPr>
          <p:nvPr/>
        </p:nvSpPr>
        <p:spPr>
          <a:xfrm>
            <a:off x="2600325" y="2238375"/>
            <a:ext cx="1809750" cy="1000125"/>
          </a:xfrm>
          <a:prstGeom prst="rect">
            <a:avLst/>
          </a:prstGeom>
          <a:solidFill>
            <a:srgbClr val="F4F6F5"/>
          </a:solidFill>
          <a:ln w="9525">
            <a:solidFill>
              <a:srgbClr val="C8D7D1"/>
            </a:solidFill>
          </a:ln>
        </p:spPr>
        <p:txBody>
          <a:bodyPr anchor="ctr"/>
          <a:lstStyle/>
          <a:p>
            <a:pPr>
              <a:buNone/>
              <a:def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计算这个模型会产生什么波形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56DB5F9-1FE9-4613-ABC7-1A55B432BD34}"/>
              </a:ext>
            </a:extLst>
          </p:cNvPr>
          <p:cNvSpPr>
            <a:spLocks noGrp="1"/>
          </p:cNvSpPr>
          <p:nvPr/>
        </p:nvSpPr>
        <p:spPr>
          <a:xfrm>
            <a:off x="4772025" y="1571625"/>
            <a:ext cx="1809750" cy="523875"/>
          </a:xfrm>
          <a:prstGeom prst="rect">
            <a:avLst/>
          </a:prstGeom>
          <a:solidFill>
            <a:srgbClr val="34765F"/>
          </a:solidFill>
          <a:ln w="0">
            <a:noFill/>
          </a:ln>
        </p:spPr>
        <p:txBody>
          <a:bodyPr anchor="ctr"/>
          <a:lstStyle/>
          <a:p>
            <a:pPr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  比较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78A3081-8E4E-462C-976D-9ED501F951A1}"/>
              </a:ext>
            </a:extLst>
          </p:cNvPr>
          <p:cNvSpPr>
            <a:spLocks noGrp="1"/>
          </p:cNvSpPr>
          <p:nvPr/>
        </p:nvSpPr>
        <p:spPr>
          <a:xfrm>
            <a:off x="4772025" y="2238375"/>
            <a:ext cx="1809750" cy="1000125"/>
          </a:xfrm>
          <a:prstGeom prst="rect">
            <a:avLst/>
          </a:prstGeom>
          <a:solidFill>
            <a:srgbClr val="F4F6F5"/>
          </a:solidFill>
          <a:ln w="9525">
            <a:solidFill>
              <a:srgbClr val="C8D7D1"/>
            </a:solidFill>
          </a:ln>
        </p:spPr>
        <p:txBody>
          <a:bodyPr anchor="ctr"/>
          <a:lstStyle/>
          <a:p>
            <a:pPr>
              <a:buNone/>
              <a:def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计算模拟波形与观测波形的差距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80B9795-AE9F-41F4-9D7C-42B59CD02DF2}"/>
              </a:ext>
            </a:extLst>
          </p:cNvPr>
          <p:cNvSpPr>
            <a:spLocks noGrp="1"/>
          </p:cNvSpPr>
          <p:nvPr/>
        </p:nvSpPr>
        <p:spPr>
          <a:xfrm>
            <a:off x="6943725" y="1571625"/>
            <a:ext cx="1809750" cy="523875"/>
          </a:xfrm>
          <a:prstGeom prst="rect">
            <a:avLst/>
          </a:prstGeom>
          <a:solidFill>
            <a:srgbClr val="B33B32"/>
          </a:solidFill>
          <a:ln w="0">
            <a:noFill/>
          </a:ln>
        </p:spPr>
        <p:txBody>
          <a:bodyPr anchor="ctr"/>
          <a:lstStyle/>
          <a:p>
            <a:pPr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  更新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02D2AEC-A30D-4AE0-ADE2-92EC7792EAE9}"/>
              </a:ext>
            </a:extLst>
          </p:cNvPr>
          <p:cNvSpPr>
            <a:spLocks noGrp="1"/>
          </p:cNvSpPr>
          <p:nvPr/>
        </p:nvSpPr>
        <p:spPr>
          <a:xfrm>
            <a:off x="6943725" y="2238375"/>
            <a:ext cx="1809750" cy="1000125"/>
          </a:xfrm>
          <a:prstGeom prst="rect">
            <a:avLst/>
          </a:prstGeom>
          <a:solidFill>
            <a:srgbClr val="F4F6F5"/>
          </a:solidFill>
          <a:ln w="9525">
            <a:solidFill>
              <a:srgbClr val="C8D7D1"/>
            </a:solidFill>
          </a:ln>
        </p:spPr>
        <p:txBody>
          <a:bodyPr anchor="ctr"/>
          <a:lstStyle/>
          <a:p>
            <a:pPr>
              <a:buNone/>
              <a:def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按照梯度提示修改模型</a:t>
            </a:r>
          </a:p>
        </p:txBody>
      </p:sp>
    </p:spTree>
    <p:extLst>
      <p:ext uri="{BB962C8B-B14F-4D97-AF65-F5344CB8AC3E}">
        <p14:creationId xmlns:p14="http://schemas.microsoft.com/office/powerpoint/2010/main" val="439620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E2B62FE8-9B24-4F2B-8E8C-55C6FC22D3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 sz="4000" b="1">
              <a:latin typeface="Arial"/>
              <a:ea typeface="Arial"/>
              <a:cs typeface="Arial"/>
            </a:endParaRPr>
          </a:p>
        </p:txBody>
      </p:sp>
      <p:sp>
        <p:nvSpPr>
          <p:cNvPr id="2" name="矩形 46">
            <a:extLst>
              <a:ext uri="{FF2B5EF4-FFF2-40B4-BE49-F238E27FC236}">
                <a16:creationId xmlns:a16="http://schemas.microsoft.com/office/drawing/2014/main" id="{AC142E21-6256-4CE6-96CE-520FD7D65E1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032571" cy="400108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5pPr>
            <a:lvl6pPr marL="25146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6pPr>
            <a:lvl7pPr marL="29718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7pPr>
            <a:lvl8pPr marL="34290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8pPr>
            <a:lvl9pPr marL="38862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9pPr>
          </a:lstStyle>
          <a:p>
            <a:pPr>
              <a:buNone/>
            </a:pPr>
            <a:r>
              <a:rPr sz="2000" b="1">
                <a:solidFill>
                  <a:prstClr val="white"/>
                </a:solidFill>
                <a:latin typeface="Arial"/>
                <a:ea typeface="Arial"/>
                <a:cs typeface="Arial"/>
              </a:rPr>
              <a:t>2.地震面波波形反演</a:t>
            </a:r>
            <a:endParaRPr sz="2000" b="1" i="0" u="none" kern="1200" cap="none" spc="0" baseline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35CB264-9D38-49DD-BD62-5505C7961B63}"/>
              </a:ext>
            </a:extLst>
          </p:cNvPr>
          <p:cNvSpPr>
            <a:spLocks noGrp="1"/>
          </p:cNvSpPr>
          <p:nvPr/>
        </p:nvSpPr>
        <p:spPr>
          <a:xfrm>
            <a:off x="480413" y="684803"/>
            <a:ext cx="8279473" cy="377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None/>
            </a:pPr>
            <a:r>
              <a:rPr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代码整体框架</a:t>
            </a:r>
            <a:r>
              <a:rPr lang="zh-CN" altLang="en-US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：</a:t>
            </a:r>
            <a:endParaRPr sz="1200" b="0" i="0" u="none" kern="1200" cap="none" spc="0" baseline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E71E963-105F-4AD4-BD3F-A6ACB4ADE505}"/>
              </a:ext>
            </a:extLst>
          </p:cNvPr>
          <p:cNvSpPr>
            <a:spLocks noGrp="1"/>
          </p:cNvSpPr>
          <p:nvPr/>
        </p:nvSpPr>
        <p:spPr>
          <a:xfrm>
            <a:off x="8853535" y="4798406"/>
            <a:ext cx="290464" cy="368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None/>
            </a:pPr>
            <a:r>
              <a:rPr sz="1400">
                <a:latin typeface="+mn-ea"/>
                <a:ea typeface="+mn-ea"/>
                <a:cs typeface="+mn-ea"/>
              </a:rPr>
              <a:t>11</a:t>
            </a:r>
          </a:p>
        </p:txBody>
      </p:sp>
      <p:pic>
        <p:nvPicPr>
          <p:cNvPr id="17" name="图片 17"/>
          <p:cNvPicPr>
            <a:picLocks noChangeAspect="1"/>
          </p:cNvPicPr>
          <p:nvPr/>
        </p:nvPicPr>
        <p:blipFill rotWithShape="1">
          <a:blip r:embed="rId3"/>
          <a:srcRect l="32405" t="23999" r="4066" b="22007"/>
          <a:stretch/>
        </p:blipFill>
        <p:spPr>
          <a:xfrm>
            <a:off x="1459394" y="1086895"/>
            <a:ext cx="6321509" cy="302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620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E2B62FE8-9B24-4F2B-8E8C-55C6FC22D3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 sz="4000" b="1">
              <a:latin typeface="Arial"/>
              <a:ea typeface="Arial"/>
              <a:cs typeface="Arial"/>
            </a:endParaRPr>
          </a:p>
        </p:txBody>
      </p:sp>
      <p:sp>
        <p:nvSpPr>
          <p:cNvPr id="2" name="矩形 46">
            <a:extLst>
              <a:ext uri="{FF2B5EF4-FFF2-40B4-BE49-F238E27FC236}">
                <a16:creationId xmlns:a16="http://schemas.microsoft.com/office/drawing/2014/main" id="{AC142E21-6256-4CE6-96CE-520FD7D65E1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032571" cy="400108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5pPr>
            <a:lvl6pPr marL="25146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6pPr>
            <a:lvl7pPr marL="29718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7pPr>
            <a:lvl8pPr marL="34290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8pPr>
            <a:lvl9pPr marL="38862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9pPr>
          </a:lstStyle>
          <a:p>
            <a:pPr>
              <a:buNone/>
            </a:pPr>
            <a:r>
              <a:rPr sz="2000" b="1">
                <a:solidFill>
                  <a:prstClr val="white"/>
                </a:solidFill>
                <a:latin typeface="Arial"/>
                <a:ea typeface="Arial"/>
                <a:cs typeface="Arial"/>
              </a:rPr>
              <a:t>2.地震面波波形反演</a:t>
            </a:r>
            <a:endParaRPr sz="2000" b="1" i="0" u="none" kern="1200" cap="none" spc="0" baseline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35CB264-9D38-49DD-BD62-5505C7961B63}"/>
              </a:ext>
            </a:extLst>
          </p:cNvPr>
          <p:cNvSpPr>
            <a:spLocks noGrp="1"/>
          </p:cNvSpPr>
          <p:nvPr/>
        </p:nvSpPr>
        <p:spPr>
          <a:xfrm>
            <a:off x="480413" y="684803"/>
            <a:ext cx="8279473" cy="377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None/>
            </a:pPr>
            <a:r>
              <a:rPr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主程序中的参数</a:t>
            </a:r>
            <a:r>
              <a:rPr lang="zh-CN" altLang="en-US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：</a:t>
            </a:r>
            <a:endParaRPr sz="1200" b="0" i="0" u="none" kern="1200" cap="none" spc="0" baseline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E71E963-105F-4AD4-BD3F-A6ACB4ADE505}"/>
              </a:ext>
            </a:extLst>
          </p:cNvPr>
          <p:cNvSpPr>
            <a:spLocks noGrp="1"/>
          </p:cNvSpPr>
          <p:nvPr/>
        </p:nvSpPr>
        <p:spPr>
          <a:xfrm>
            <a:off x="8853535" y="4798406"/>
            <a:ext cx="290464" cy="368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None/>
            </a:pPr>
            <a:r>
              <a:rPr sz="1400">
                <a:latin typeface="+mn-ea"/>
                <a:ea typeface="+mn-ea"/>
                <a:cs typeface="+mn-ea"/>
              </a:rPr>
              <a:t>12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58E8852-CB3E-4E5C-AE3F-576233029174}"/>
              </a:ext>
            </a:extLst>
          </p:cNvPr>
          <p:cNvSpPr>
            <a:spLocks noGrp="1"/>
          </p:cNvSpPr>
          <p:nvPr/>
        </p:nvSpPr>
        <p:spPr>
          <a:xfrm>
            <a:off x="523875" y="1381125"/>
            <a:ext cx="4000500" cy="2714625"/>
          </a:xfrm>
          <a:prstGeom prst="rect">
            <a:avLst/>
          </a:prstGeom>
          <a:solidFill>
            <a:srgbClr val="17342B"/>
          </a:solidFill>
          <a:ln w="9525">
            <a:solidFill>
              <a:srgbClr val="356B59"/>
            </a:solidFill>
          </a:ln>
        </p:spPr>
        <p:txBody>
          <a:bodyPr anchor="t"/>
          <a:lstStyle/>
          <a:p>
            <a:pPr>
              <a:buNone/>
              <a:defRPr sz="1650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inversionMode = 'rowi';</a:t>
            </a:r>
          </a:p>
          <a:p>
            <a:pPr>
              <a:buNone/>
              <a:defRPr sz="1650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updateMode = 1;</a:t>
            </a:r>
          </a:p>
          <a:p>
            <a:pPr>
              <a:buNone/>
              <a:defRPr sz="1650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frqhigh = [15, 40];</a:t>
            </a:r>
          </a:p>
          <a:p>
            <a:pPr>
              <a:buNone/>
              <a:defRPr sz="1650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itmax = 20;</a:t>
            </a:r>
          </a:p>
          <a:p>
            <a:pPr>
              <a:buNone/>
              <a:defRPr sz="1650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numWorkers = 2;</a:t>
            </a:r>
          </a:p>
          <a:p>
            <a:pPr>
              <a:buNone/>
              <a:defRPr sz="1650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rowiRandomSeed = 2025;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DB93DA9-0EF0-4C48-BD82-A97FC2ADF34F}"/>
              </a:ext>
            </a:extLst>
          </p:cNvPr>
          <p:cNvSpPr>
            <a:spLocks noGrp="1"/>
          </p:cNvSpPr>
          <p:nvPr/>
        </p:nvSpPr>
        <p:spPr>
          <a:xfrm>
            <a:off x="4718885" y="1346909"/>
            <a:ext cx="4134649" cy="31432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50000"/>
              </a:lnSpc>
              <a:buNone/>
              <a:def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 dirty="0" err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inversionMode：选择传统</a:t>
            </a:r>
            <a:r>
              <a:rPr sz="1275" b="0" dirty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 FWI 或 </a:t>
            </a:r>
            <a:r>
              <a:rPr sz="1275" b="0" dirty="0" smtClean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ROWI</a:t>
            </a:r>
            <a:endParaRPr sz="1275" b="0" dirty="0">
              <a:solidFill>
                <a:srgbClr val="262626"/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def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 dirty="0" err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updateMode</a:t>
            </a:r>
            <a:r>
              <a:rPr sz="1275" b="0" dirty="0" smtClean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lang="zh-CN" altLang="en-US" sz="1275" dirty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决定更新哪些地下参数。设置为 </a:t>
            </a:r>
            <a:r>
              <a:rPr lang="en-US" altLang="zh-CN" sz="1275" dirty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1 </a:t>
            </a:r>
            <a:r>
              <a:rPr lang="zh-CN" altLang="en-US" sz="1275" dirty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时通常只更新 </a:t>
            </a:r>
            <a:r>
              <a:rPr lang="en-US" altLang="zh-CN" sz="1275" dirty="0" smtClean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Vs</a:t>
            </a:r>
            <a:endParaRPr sz="1275" b="0" dirty="0" smtClean="0">
              <a:solidFill>
                <a:srgbClr val="262626"/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def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 dirty="0" err="1" smtClean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frqhigh</a:t>
            </a:r>
            <a:r>
              <a:rPr sz="1275" b="0" dirty="0" smtClean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lang="zh-CN" altLang="en-US" dirty="0" smtClean="0"/>
              <a:t>先</a:t>
            </a:r>
            <a:r>
              <a:rPr lang="zh-CN" altLang="en-US" dirty="0"/>
              <a:t>使用最高约 </a:t>
            </a:r>
            <a:r>
              <a:rPr lang="en-US" altLang="zh-CN" dirty="0"/>
              <a:t>15 Hz </a:t>
            </a:r>
            <a:r>
              <a:rPr lang="zh-CN" altLang="en-US" dirty="0"/>
              <a:t>的较低频数据恢复大结构，再加入到约 </a:t>
            </a:r>
            <a:r>
              <a:rPr lang="en-US" altLang="zh-CN" dirty="0"/>
              <a:t>40 Hz </a:t>
            </a:r>
            <a:r>
              <a:rPr lang="zh-CN" altLang="en-US" dirty="0"/>
              <a:t>的较高频信息恢复</a:t>
            </a:r>
            <a:r>
              <a:rPr lang="zh-CN" altLang="en-US" dirty="0" smtClean="0"/>
              <a:t>细节</a:t>
            </a:r>
            <a:endParaRPr lang="en-US" altLang="zh-CN" dirty="0" smtClean="0"/>
          </a:p>
          <a:p>
            <a:pPr>
              <a:lnSpc>
                <a:spcPct val="150000"/>
              </a:lnSpc>
              <a:def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 dirty="0" err="1" smtClean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itmax</a:t>
            </a:r>
            <a:r>
              <a:rPr sz="1275" b="0" dirty="0" err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sz="1275" b="0" dirty="0" err="1" smtClean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每个阶段的迭代次数</a:t>
            </a:r>
            <a:endParaRPr sz="1275" b="0" dirty="0">
              <a:solidFill>
                <a:srgbClr val="262626"/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buNone/>
              <a:def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 dirty="0" err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numWorkers：</a:t>
            </a:r>
            <a:r>
              <a:rPr sz="1275" b="0" dirty="0" err="1" smtClean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并行计算数量</a:t>
            </a:r>
            <a:endParaRPr sz="1275" b="0" dirty="0">
              <a:solidFill>
                <a:srgbClr val="262626"/>
              </a:solidFill>
              <a:latin typeface="Microsoft YaHei"/>
              <a:ea typeface="Microsoft YaHei"/>
              <a:cs typeface="Microsoft YaHei"/>
            </a:endParaRPr>
          </a:p>
          <a:p>
            <a:pPr>
              <a:lnSpc>
                <a:spcPct val="150000"/>
              </a:lnSpc>
              <a:buNone/>
              <a:defRPr sz="1275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 dirty="0" err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rowiRandomSeed：固定随机过程，方便复现</a:t>
            </a:r>
            <a:endParaRPr sz="1275" b="0" dirty="0">
              <a:solidFill>
                <a:srgbClr val="262626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439620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E2B62FE8-9B24-4F2B-8E8C-55C6FC22D3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 sz="4000" b="1">
              <a:latin typeface="Arial"/>
              <a:ea typeface="Arial"/>
              <a:cs typeface="Arial"/>
            </a:endParaRPr>
          </a:p>
        </p:txBody>
      </p:sp>
      <p:sp>
        <p:nvSpPr>
          <p:cNvPr id="2" name="矩形 46">
            <a:extLst>
              <a:ext uri="{FF2B5EF4-FFF2-40B4-BE49-F238E27FC236}">
                <a16:creationId xmlns:a16="http://schemas.microsoft.com/office/drawing/2014/main" id="{AC142E21-6256-4CE6-96CE-520FD7D65E1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032571" cy="400108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5pPr>
            <a:lvl6pPr marL="25146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6pPr>
            <a:lvl7pPr marL="29718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7pPr>
            <a:lvl8pPr marL="34290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8pPr>
            <a:lvl9pPr marL="38862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9pPr>
          </a:lstStyle>
          <a:p>
            <a:pPr>
              <a:buNone/>
            </a:pPr>
            <a:r>
              <a:rPr sz="2000" b="1">
                <a:solidFill>
                  <a:prstClr val="white"/>
                </a:solidFill>
                <a:latin typeface="Arial"/>
                <a:ea typeface="Arial"/>
                <a:cs typeface="Arial"/>
              </a:rPr>
              <a:t>2.地震面波波形反演</a:t>
            </a:r>
            <a:endParaRPr sz="2000" b="1" i="0" u="none" kern="1200" cap="none" spc="0" baseline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35CB264-9D38-49DD-BD62-5505C7961B63}"/>
              </a:ext>
            </a:extLst>
          </p:cNvPr>
          <p:cNvSpPr>
            <a:spLocks noGrp="1"/>
          </p:cNvSpPr>
          <p:nvPr/>
        </p:nvSpPr>
        <p:spPr>
          <a:xfrm>
            <a:off x="480413" y="684803"/>
            <a:ext cx="8279473" cy="377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None/>
            </a:pPr>
            <a:r>
              <a:rPr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教学案例</a:t>
            </a:r>
            <a:r>
              <a:rPr lang="zh-CN" altLang="en-US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：</a:t>
            </a:r>
            <a:endParaRPr sz="1200" b="0" i="0" u="none" kern="1200" cap="none" spc="0" baseline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E71E963-105F-4AD4-BD3F-A6ACB4ADE505}"/>
              </a:ext>
            </a:extLst>
          </p:cNvPr>
          <p:cNvSpPr>
            <a:spLocks noGrp="1"/>
          </p:cNvSpPr>
          <p:nvPr/>
        </p:nvSpPr>
        <p:spPr>
          <a:xfrm>
            <a:off x="8853535" y="4798406"/>
            <a:ext cx="290464" cy="368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None/>
            </a:pPr>
            <a:r>
              <a:rPr sz="1400">
                <a:latin typeface="+mn-ea"/>
                <a:ea typeface="+mn-ea"/>
                <a:cs typeface="+mn-ea"/>
              </a:rPr>
              <a:t>13</a:t>
            </a:r>
          </a:p>
        </p:txBody>
      </p:sp>
      <p:pic>
        <p:nvPicPr>
          <p:cNvPr id="19" name="图片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6414" y="1346909"/>
            <a:ext cx="6381750" cy="196095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6AA637EF-BF28-4F9E-9549-4748421B6283}"/>
              </a:ext>
            </a:extLst>
          </p:cNvPr>
          <p:cNvSpPr>
            <a:spLocks noGrp="1"/>
          </p:cNvSpPr>
          <p:nvPr/>
        </p:nvSpPr>
        <p:spPr>
          <a:xfrm>
            <a:off x="6920488" y="1285875"/>
            <a:ext cx="2037617" cy="285750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50000"/>
              </a:lnSpc>
              <a:buNone/>
              <a:def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模型范围：50 m × 40 m</a:t>
            </a:r>
          </a:p>
          <a:p>
            <a:pPr>
              <a:lnSpc>
                <a:spcPct val="150000"/>
              </a:lnSpc>
              <a:buNone/>
              <a:def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网格间距：0.5 m</a:t>
            </a:r>
          </a:p>
          <a:p>
            <a:pPr>
              <a:lnSpc>
                <a:spcPct val="150000"/>
              </a:lnSpc>
              <a:buNone/>
              <a:def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7 个炮点</a:t>
            </a:r>
          </a:p>
          <a:p>
            <a:pPr>
              <a:lnSpc>
                <a:spcPct val="150000"/>
              </a:lnSpc>
              <a:buNone/>
              <a:def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12 个检波点</a:t>
            </a:r>
          </a:p>
          <a:p>
            <a:pPr>
              <a:lnSpc>
                <a:spcPct val="150000"/>
              </a:lnSpc>
              <a:buNone/>
              <a:def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背景 Vs：约 300 m/s</a:t>
            </a:r>
          </a:p>
          <a:p>
            <a:pPr>
              <a:lnSpc>
                <a:spcPct val="150000"/>
              </a:lnSpc>
              <a:buNone/>
              <a:def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异常体 Vs：约 400 m/s</a:t>
            </a:r>
          </a:p>
          <a:p>
            <a:pPr>
              <a:lnSpc>
                <a:spcPct val="150000"/>
              </a:lnSpc>
              <a:buNone/>
              <a:def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震源：20 Hz Ricker 子波</a:t>
            </a:r>
          </a:p>
        </p:txBody>
      </p:sp>
      <p:sp>
        <p:nvSpPr>
          <p:cNvPr id="4" name="矩形 3"/>
          <p:cNvSpPr/>
          <p:nvPr/>
        </p:nvSpPr>
        <p:spPr>
          <a:xfrm>
            <a:off x="562532" y="3497044"/>
            <a:ext cx="5907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/>
              <a:t>程序</a:t>
            </a:r>
            <a:r>
              <a:rPr lang="zh-CN" altLang="en-US" sz="1200" dirty="0"/>
              <a:t>先用真实方块模型生成观测数据，再从较平滑的初始模型开始反演。最后比较反演结果能否恢复方块的位置和速度。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39620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E2B62FE8-9B24-4F2B-8E8C-55C6FC22D3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 sz="4000" b="1">
              <a:latin typeface="Arial"/>
              <a:ea typeface="Arial"/>
              <a:cs typeface="Arial"/>
            </a:endParaRPr>
          </a:p>
        </p:txBody>
      </p:sp>
      <p:sp>
        <p:nvSpPr>
          <p:cNvPr id="2" name="矩形 46">
            <a:extLst>
              <a:ext uri="{FF2B5EF4-FFF2-40B4-BE49-F238E27FC236}">
                <a16:creationId xmlns:a16="http://schemas.microsoft.com/office/drawing/2014/main" id="{AC142E21-6256-4CE6-96CE-520FD7D65E1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032571" cy="400108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5pPr>
            <a:lvl6pPr marL="25146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6pPr>
            <a:lvl7pPr marL="29718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7pPr>
            <a:lvl8pPr marL="34290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8pPr>
            <a:lvl9pPr marL="38862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9pPr>
          </a:lstStyle>
          <a:p>
            <a:pPr>
              <a:buNone/>
            </a:pPr>
            <a:r>
              <a:rPr sz="2000" b="1">
                <a:solidFill>
                  <a:prstClr val="white"/>
                </a:solidFill>
                <a:latin typeface="Arial"/>
                <a:ea typeface="Arial"/>
                <a:cs typeface="Arial"/>
              </a:rPr>
              <a:t>2.地震面波波形反演</a:t>
            </a:r>
            <a:endParaRPr sz="2000" b="1" i="0" u="none" kern="1200" cap="none" spc="0" baseline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35CB264-9D38-49DD-BD62-5505C7961B63}"/>
              </a:ext>
            </a:extLst>
          </p:cNvPr>
          <p:cNvSpPr>
            <a:spLocks noGrp="1"/>
          </p:cNvSpPr>
          <p:nvPr/>
        </p:nvSpPr>
        <p:spPr>
          <a:xfrm>
            <a:off x="480413" y="684803"/>
            <a:ext cx="8279473" cy="377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None/>
            </a:pPr>
            <a:r>
              <a:rPr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教学包中的预计算结果</a:t>
            </a:r>
            <a:r>
              <a:rPr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/>
                <a:ea typeface="微软雅黑"/>
                <a:cs typeface="微软雅黑"/>
              </a:rPr>
              <a:t>：</a:t>
            </a:r>
            <a:endParaRPr sz="1200" b="0" i="0" u="none" kern="1200" cap="none" spc="0" baseline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E71E963-105F-4AD4-BD3F-A6ACB4ADE505}"/>
              </a:ext>
            </a:extLst>
          </p:cNvPr>
          <p:cNvSpPr>
            <a:spLocks noGrp="1"/>
          </p:cNvSpPr>
          <p:nvPr/>
        </p:nvSpPr>
        <p:spPr>
          <a:xfrm>
            <a:off x="8853535" y="4798406"/>
            <a:ext cx="290464" cy="368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None/>
            </a:pPr>
            <a:r>
              <a:rPr sz="1400">
                <a:latin typeface="+mn-ea"/>
                <a:ea typeface="+mn-ea"/>
                <a:cs typeface="+mn-ea"/>
              </a:rPr>
              <a:t>14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21177" y="1096283"/>
            <a:ext cx="4857882" cy="3619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039966" y="1799136"/>
            <a:ext cx="1985210" cy="1346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/>
              <a:t>两种</a:t>
            </a:r>
            <a:r>
              <a:rPr lang="zh-CN" altLang="en-US" dirty="0"/>
              <a:t>方法都恢复了主要高速异常，但边界被平滑，背景中也存在不同程度的伪影。</a:t>
            </a:r>
          </a:p>
        </p:txBody>
      </p:sp>
    </p:spTree>
    <p:extLst>
      <p:ext uri="{BB962C8B-B14F-4D97-AF65-F5344CB8AC3E}">
        <p14:creationId xmlns:p14="http://schemas.microsoft.com/office/powerpoint/2010/main" val="439620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E2B62FE8-9B24-4F2B-8E8C-55C6FC22D3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 sz="4000" b="1">
              <a:latin typeface="Arial"/>
              <a:ea typeface="Arial"/>
              <a:cs typeface="Arial"/>
            </a:endParaRPr>
          </a:p>
        </p:txBody>
      </p:sp>
      <p:sp>
        <p:nvSpPr>
          <p:cNvPr id="2" name="矩形 46">
            <a:extLst>
              <a:ext uri="{FF2B5EF4-FFF2-40B4-BE49-F238E27FC236}">
                <a16:creationId xmlns:a16="http://schemas.microsoft.com/office/drawing/2014/main" id="{AC142E21-6256-4CE6-96CE-520FD7D65E1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032571" cy="400108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5pPr>
            <a:lvl6pPr marL="25146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6pPr>
            <a:lvl7pPr marL="29718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7pPr>
            <a:lvl8pPr marL="34290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8pPr>
            <a:lvl9pPr marL="3886200" indent="-228600">
              <a:spcBef>
                <a:spcPct val="20000"/>
              </a:spcBef>
              <a:spcAft>
                <a:spcPct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9pPr>
          </a:lstStyle>
          <a:p>
            <a:pPr>
              <a:buNone/>
            </a:pPr>
            <a:r>
              <a:rPr lang="zh-CN" altLang="en-US" sz="2000" b="1" dirty="0" smtClean="0">
                <a:solidFill>
                  <a:prstClr val="white"/>
                </a:solidFill>
                <a:latin typeface="Arial"/>
                <a:ea typeface="Arial"/>
                <a:cs typeface="Arial"/>
              </a:rPr>
              <a:t>总结</a:t>
            </a:r>
            <a:endParaRPr sz="2000" b="1" i="0" u="none" kern="1200" cap="none" spc="0" baseline="0" dirty="0">
              <a:ln>
                <a:noFill/>
              </a:ln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E71E963-105F-4AD4-BD3F-A6ACB4ADE505}"/>
              </a:ext>
            </a:extLst>
          </p:cNvPr>
          <p:cNvSpPr>
            <a:spLocks noGrp="1"/>
          </p:cNvSpPr>
          <p:nvPr/>
        </p:nvSpPr>
        <p:spPr>
          <a:xfrm>
            <a:off x="8853535" y="4798406"/>
            <a:ext cx="290464" cy="368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None/>
            </a:pPr>
            <a:r>
              <a:rPr sz="1400">
                <a:latin typeface="+mn-ea"/>
                <a:ea typeface="+mn-ea"/>
                <a:cs typeface="+mn-ea"/>
              </a:rPr>
              <a:t>14</a:t>
            </a:r>
          </a:p>
        </p:txBody>
      </p:sp>
      <p:sp>
        <p:nvSpPr>
          <p:cNvPr id="5" name="矩形 4"/>
          <p:cNvSpPr/>
          <p:nvPr/>
        </p:nvSpPr>
        <p:spPr>
          <a:xfrm>
            <a:off x="592555" y="703848"/>
            <a:ext cx="81273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/>
              <a:t>课程 </a:t>
            </a:r>
            <a:r>
              <a:rPr lang="en-US" altLang="zh-CN" b="1" dirty="0"/>
              <a:t>1</a:t>
            </a:r>
            <a:r>
              <a:rPr lang="zh-CN" altLang="en-US" b="1" dirty="0"/>
              <a:t>：远震体波浅部速度结构成像</a:t>
            </a:r>
            <a:endParaRPr lang="zh-CN" altLang="en-US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/>
              <a:t> 通过</a:t>
            </a:r>
            <a:r>
              <a:rPr lang="zh-CN" altLang="en-US" dirty="0"/>
              <a:t>接收函数中的转换波和多次波，反演台站下方的一维速度结构。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 smtClean="0"/>
              <a:t> </a:t>
            </a:r>
            <a:r>
              <a:rPr lang="en-US" altLang="zh-CN" dirty="0" err="1" smtClean="0"/>
              <a:t>RFAp-inv</a:t>
            </a:r>
            <a:r>
              <a:rPr lang="en-US" altLang="zh-CN" dirty="0" smtClean="0"/>
              <a:t> </a:t>
            </a:r>
            <a:r>
              <a:rPr lang="zh-CN" altLang="en-US" dirty="0"/>
              <a:t>的主要输入包括接收函数、数据权重和参考模型。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/>
              <a:t> 已</a:t>
            </a:r>
            <a:r>
              <a:rPr lang="zh-CN" altLang="en-US" dirty="0"/>
              <a:t>在本机完成程序编译和示例运行，三个分层阶段的残差均随迭代下降。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/>
              <a:t> 残差</a:t>
            </a:r>
            <a:r>
              <a:rPr lang="zh-CN" altLang="en-US" dirty="0"/>
              <a:t>下降只代表数据拟合改善，还需要检查最终模型、合成波形和参数稳定性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b="1" dirty="0"/>
              <a:t>课程 </a:t>
            </a:r>
            <a:r>
              <a:rPr lang="en-US" altLang="zh-CN" b="1" dirty="0"/>
              <a:t>2</a:t>
            </a:r>
            <a:r>
              <a:rPr lang="zh-CN" altLang="en-US" b="1" dirty="0"/>
              <a:t>：地震面波波形反演</a:t>
            </a:r>
            <a:endParaRPr lang="zh-CN" altLang="en-US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/>
              <a:t> 面波</a:t>
            </a:r>
            <a:r>
              <a:rPr lang="zh-CN" altLang="en-US" dirty="0"/>
              <a:t>对近地表剪切波速度敏感，不同频率可以反映不同深度的结构。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/>
              <a:t> 全</a:t>
            </a:r>
            <a:r>
              <a:rPr lang="zh-CN" altLang="en-US" dirty="0"/>
              <a:t>波形反演通过“初始模型、正演、比较、更新”的循环逐渐恢复地下模型。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 smtClean="0"/>
              <a:t> Conventional </a:t>
            </a:r>
            <a:r>
              <a:rPr lang="en-US" altLang="zh-CN" dirty="0"/>
              <a:t>FWI </a:t>
            </a:r>
            <a:r>
              <a:rPr lang="zh-CN" altLang="en-US" dirty="0"/>
              <a:t>每次使用全部炮，结果较稳定，但单次迭代计算量较大。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 smtClean="0"/>
              <a:t> ROWI </a:t>
            </a:r>
            <a:r>
              <a:rPr lang="zh-CN" altLang="en-US" dirty="0"/>
              <a:t>随机选择炮和目标函数，单步计算成本较低，需要通过多次随机抽样获得稳定结果。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/>
              <a:t> 目前</a:t>
            </a:r>
            <a:r>
              <a:rPr lang="zh-CN" altLang="en-US" dirty="0"/>
              <a:t>已理解代码入口、主要参数和结果图，相关结果来自教学包的预计算文件。</a:t>
            </a:r>
          </a:p>
        </p:txBody>
      </p:sp>
    </p:spTree>
    <p:extLst>
      <p:ext uri="{BB962C8B-B14F-4D97-AF65-F5344CB8AC3E}">
        <p14:creationId xmlns:p14="http://schemas.microsoft.com/office/powerpoint/2010/main" val="3325529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4743A997-57FD-43D4-B5C4-30FC4D0879D8}"/>
              </a:ext>
            </a:extLst>
          </p:cNvPr>
          <p:cNvSpPr>
            <a:spLocks noGrp="1"/>
          </p:cNvSpPr>
          <p:nvPr/>
        </p:nvSpPr>
        <p:spPr>
          <a:xfrm>
            <a:off x="2760197" y="1658062"/>
            <a:ext cx="3851126" cy="916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lnSpc>
                <a:spcPct val="150000"/>
              </a:lnSpc>
              <a:buNone/>
            </a:pPr>
            <a:r>
              <a:rPr sz="4050" b="1">
                <a:solidFill>
                  <a:prstClr val="black"/>
                </a:solidFill>
                <a:latin typeface="Arial"/>
                <a:ea typeface="Arial"/>
                <a:cs typeface="Arial"/>
              </a:rPr>
              <a:t>谢    谢！</a:t>
            </a:r>
          </a:p>
        </p:txBody>
      </p:sp>
      <p:pic>
        <p:nvPicPr>
          <p:cNvPr id="16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48" y="162000"/>
            <a:ext cx="1975909" cy="621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E3738C2-7359-C01E-D9A6-CEF9F1363A55}"/>
              </a:ext>
            </a:extLst>
          </p:cNvPr>
          <p:cNvSpPr>
            <a:spLocks noGrp="1"/>
          </p:cNvSpPr>
          <p:nvPr/>
        </p:nvSpPr>
        <p:spPr>
          <a:xfrm>
            <a:off x="8747738" y="4798406"/>
            <a:ext cx="373820" cy="368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None/>
            </a:pPr>
            <a:r>
              <a:rPr sz="1400">
                <a:latin typeface="+mn-ea"/>
                <a:ea typeface="+mn-ea"/>
                <a:cs typeface="+mn-ea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110074401"/>
      </p:ext>
    </p:extLst>
  </p:cSld>
  <p:clrMapOvr>
    <a:masterClrMapping/>
  </p:clrMapOvr>
</p:sld>
</file>

<file path=ppt/theme/theme1.xml><?xml version="1.0" encoding="utf-8"?>
<a:theme xmlns:a="http://schemas.openxmlformats.org/drawingml/2006/main" name="A000120140530A99PPBG">
  <a:themeElements>
    <a:clrScheme name="自定义 95">
      <a:dk1>
        <a:sysClr val="windowText" lastClr="000000"/>
      </a:dk1>
      <a:lt1>
        <a:sysClr val="window" lastClr="FFFFFF"/>
      </a:lt1>
      <a:dk2>
        <a:srgbClr val="3F3F3F"/>
      </a:dk2>
      <a:lt2>
        <a:srgbClr val="E3DED1"/>
      </a:lt2>
      <a:accent1>
        <a:srgbClr val="071F65"/>
      </a:accent1>
      <a:accent2>
        <a:srgbClr val="7F7F7F"/>
      </a:accent2>
      <a:accent3>
        <a:srgbClr val="414456"/>
      </a:accent3>
      <a:accent4>
        <a:srgbClr val="444455"/>
      </a:accent4>
      <a:accent5>
        <a:srgbClr val="444455"/>
      </a:accent5>
      <a:accent6>
        <a:srgbClr val="7F7F7F"/>
      </a:accent6>
      <a:hlink>
        <a:srgbClr val="002060"/>
      </a:hlink>
      <a:folHlink>
        <a:srgbClr val="B26B0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自定义 95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000120140530A99PPBG">
  <a:themeElements>
    <a:clrScheme name="自定义 95">
      <a:dk1>
        <a:sysClr val="windowText" lastClr="000000"/>
      </a:dk1>
      <a:lt1>
        <a:sysClr val="window" lastClr="FFFFFF"/>
      </a:lt1>
      <a:dk2>
        <a:srgbClr val="3F3F3F"/>
      </a:dk2>
      <a:lt2>
        <a:srgbClr val="E3DED1"/>
      </a:lt2>
      <a:accent1>
        <a:srgbClr val="071F65"/>
      </a:accent1>
      <a:accent2>
        <a:srgbClr val="7F7F7F"/>
      </a:accent2>
      <a:accent3>
        <a:srgbClr val="414456"/>
      </a:accent3>
      <a:accent4>
        <a:srgbClr val="444455"/>
      </a:accent4>
      <a:accent5>
        <a:srgbClr val="444455"/>
      </a:accent5>
      <a:accent6>
        <a:srgbClr val="7F7F7F"/>
      </a:accent6>
      <a:hlink>
        <a:srgbClr val="002060"/>
      </a:hlink>
      <a:folHlink>
        <a:srgbClr val="B26B0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自定义 95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1830</Words>
  <Application>Microsoft Office PowerPoint</Application>
  <DocSecurity>0</DocSecurity>
  <PresentationFormat>全屏显示(16:9)</PresentationFormat>
  <Paragraphs>287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Wingdings 2</vt:lpstr>
      <vt:lpstr>Microsoft YaHei</vt:lpstr>
      <vt:lpstr>Microsoft YaHei</vt:lpstr>
      <vt:lpstr>幼圆</vt:lpstr>
      <vt:lpstr>Arial</vt:lpstr>
      <vt:lpstr>Arial Black</vt:lpstr>
      <vt:lpstr>Calibri</vt:lpstr>
      <vt:lpstr>Calibri Light</vt:lpstr>
      <vt:lpstr>Consolas</vt:lpstr>
      <vt:lpstr>Wingdings</vt:lpstr>
      <vt:lpstr>A000120140530A99PPBG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Admin</cp:lastModifiedBy>
  <cp:revision>10</cp:revision>
  <dcterms:created xsi:type="dcterms:W3CDTF">2026-09-24T10:20:14Z</dcterms:created>
  <dcterms:modified xsi:type="dcterms:W3CDTF">2026-09-24T10:44:49Z</dcterms:modified>
</cp:coreProperties>
</file>