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86" r:id="rId6"/>
    <p:sldId id="287" r:id="rId7"/>
    <p:sldId id="29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91" r:id="rId16"/>
    <p:sldId id="292" r:id="rId17"/>
    <p:sldId id="293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94" r:id="rId26"/>
    <p:sldId id="295" r:id="rId27"/>
    <p:sldId id="296" r:id="rId28"/>
    <p:sldId id="275" r:id="rId29"/>
    <p:sldId id="276" r:id="rId30"/>
    <p:sldId id="277" r:id="rId31"/>
    <p:sldId id="278" r:id="rId32"/>
    <p:sldId id="279" r:id="rId33"/>
    <p:sldId id="280" r:id="rId34"/>
    <p:sldId id="297" r:id="rId35"/>
    <p:sldId id="299" r:id="rId36"/>
    <p:sldId id="298" r:id="rId37"/>
    <p:sldId id="300" r:id="rId38"/>
    <p:sldId id="281" r:id="rId39"/>
    <p:sldId id="282" r:id="rId40"/>
    <p:sldId id="284" r:id="rId41"/>
    <p:sldId id="283" r:id="rId42"/>
    <p:sldId id="285" r:id="rId43"/>
    <p:sldId id="301" r:id="rId44"/>
    <p:sldId id="302" r:id="rId45"/>
    <p:sldId id="303" r:id="rId4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1" autoAdjust="0"/>
    <p:restoredTop sz="94674"/>
  </p:normalViewPr>
  <p:slideViewPr>
    <p:cSldViewPr snapToGrid="0">
      <p:cViewPr varScale="1">
        <p:scale>
          <a:sx n="83" d="100"/>
          <a:sy n="83" d="100"/>
        </p:scale>
        <p:origin x="44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F4D715-50C3-B803-A8ED-E297CF0F2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2D1C8FA-4E74-3C2B-B2E1-90179EE0F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F96F5C-20E8-D5B3-4B51-E00FBADC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CA3150-268E-E144-EB8E-C83266A4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C9375F-A225-D342-874D-7AF26BF3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3152611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1.xml.png" type="slideLayout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5BA219-D050-862C-E65B-9683A367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3736A5-1585-C5FA-D2FE-8F5ED1377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E2F4FD-E8D7-1C42-14C4-121EA099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D03D1D-7811-D79C-3E26-008C62664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5FEE4B-101F-62CC-E69D-F081B97B9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7147540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2.xml.png" type="slideLayout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30E9EE-8C71-67D4-A2BC-53B106986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09279D-06F0-EFDE-9CD6-193A29D31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B3CCE7-DC65-DA1D-3E8E-70130CD6E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B74EE2-CD7D-A99C-E5D2-1366E53CA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52B1E2-E5C3-92D1-FF78-B950DDC1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5822510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3.xml.png" type="slideLayout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C4817C-99A1-757B-E4AD-A4032027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17D338-6AC5-3B05-1915-B1578DB8B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F8E3BF0-2279-8BF3-1C0E-03C9E7BF3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B8EC9A-56DC-2B36-BF93-CCB1A8E3E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3D304B-FAC1-533F-1456-38E73C2AF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6F4D4A-E839-BFE4-78EA-559F4A54D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8786054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4.xml.png" type="slideLayout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4C5FF1-6080-2725-74AB-5FF7D3F2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A501C3-38EB-2364-C39C-33279253F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5EEC63D-4589-C043-285B-B812768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8810A47-0A22-AB30-2FCE-43F3C972A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88C72C7-7B09-FD2C-30C5-4350039BAB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3957867-163A-9E7A-AE92-DDB0D8E1D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40928ED-F638-2A81-FAF0-17D14FCA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5BCCDA-B30D-A94D-59C6-47F63025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20130515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5.xml.png" type="slideLayout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C2DB04-0D11-419F-4D88-8EE71954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CFF8EF7-C3FC-15DF-EB99-F3AFA6C50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A37BA3-FB71-5172-B46A-25DF8DB97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90FED2D-6DE6-4528-CEC4-A1B115005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1781461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6.xml.png" type="slideLayout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4BDD16-6439-B908-EDD7-E328E0DB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2E04F1C-1C5E-FF25-BFF4-A2FD0C4AB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C5C0E4-D1F8-57FC-808D-20A6FC4D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5038035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7.xml.png" type="slideLayout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43FCD8-D346-D209-27B3-7C09A6E16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B47027-3D1C-237E-E4D0-376667F14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304B274-03F4-DFA5-61F7-9E8E0AC98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BAC8FF-DC28-5C76-6936-568A1EF2B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62A2AA-F26F-56C5-60C1-F265434CD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79CC6C-B836-7CF1-8B26-F26AD143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50346981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8.xml.png" type="slideLayout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0D37B-120B-5DC1-45AB-49EAA8B78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B5A8308-143D-B013-FA6D-13A508B23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09730FC-073C-5B6F-22E8-FA4523B5C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0007D1-71A0-CD5F-5290-4EB94B792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4971ABE-DCFA-3F63-9336-9EBAF4904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F786D08-7017-BD7F-109B-79A0EF20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1326504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9.xml.png" type="slideLayout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9FE248-CB53-29A6-B21F-1B9B25DDF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3CB66B5-34D0-BDE9-5932-0E416504F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D9B6BF-E627-7250-3EDA-1287E111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7CADA8-4560-F141-7ED6-BD570DF74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590A53-D30B-FB19-DA4E-56FFB4BEC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1721733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10.xml.png" type="slideLayout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F20F4DD-F736-F394-947B-5741BD745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6E099BE-C301-7614-65DF-46D9E84D6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136390-1E46-C21F-75CD-E31A78324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5A1DA6-C2F0-C179-3F42-8D6667B9A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619AC8-8FAF-9013-7FB4-18456D332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3299543"/>
      </p:ext>
    </p:extLst>
  </p:cSld>
  <p:clrMapOvr>
    <a:masterClrMapping/>
  </p:clrMapOvr>
  <p:extLst>
    <p:ext uri="ooxmlsdk">
      <ooxmlsdk:mediaFallback xmlns:ooxmlsdkcls="c:OOXMLSDK_CT_MediaFallback" xmlns:ooxmlsdk="ooxmlsdk" xmlns="" target="/slidelayout//ppt/slideLayouts/slideLayout11.xml.png" type="slideLayout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79C2722-3B8C-2065-5AC5-263CFE98F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7A3692-2AD9-CE6F-D53F-7845B9B38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51CEA3-90BC-60A3-2BF0-EFFB67E7C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48963-C8E2-1E4C-A771-F62A9F2C7DEC}" type="datetimeFigureOut">
              <a:rPr kumimoji="1" lang="zh-CN" altLang="en-US" smtClean="0"/>
              <a:t>2026/3/12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196AE0-833D-16AA-C61D-4401D75F89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FBC43C-0D70-FA29-5981-9056C9645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114B-15D0-654E-97CA-9E77F051A87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5848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 l="-44" r="-4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16" name="TextBox 2"/>
          <p:cNvSpPr txBox="1"/>
          <p:nvPr/>
        </p:nvSpPr>
        <p:spPr>
          <a:xfrm>
            <a:off x="599888" y="1458427"/>
            <a:ext cx="6116647" cy="238042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 anchorCtr="0">
            <a:normAutofit fontScale="92500"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Chat</a:t>
            </a:r>
            <a:r>
              <a:rPr lang="en-US" sz="6000" b="1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GPT</a:t>
            </a:r>
            <a:r>
              <a:rPr lang="zh-CN" altLang="en-US" sz="6000" b="1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助力</a:t>
            </a:r>
            <a:r>
              <a:rPr lang="en-US" sz="6000" b="1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科研
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eyJfdGVtcGxhdGVEYXRhIjp7ImNvbnRlbnRUeXBlIjoiJHRpdGxlIiwibGluZUNvdW50IjoiMiIsIndvcmRDb3VudCI6IjUifSwidGFnIjoiJHRpdGxlIn0=</bd:templateData>
          </p:ext>
        </p:extLst>
      </p:sp>
      <p:sp>
        <p:nvSpPr>
          <p:cNvPr id="100029" name="AutoShape 3"/>
          <p:cNvSpPr/>
          <p:nvPr/>
        </p:nvSpPr>
        <p:spPr>
          <a:xfrm>
            <a:off x="599888" y="5206275"/>
            <a:ext cx="3246638" cy="721242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熊奥林</a:t>
            </a:r>
            <a:endParaRPr lang="en-US" sz="2000" dirty="0">
              <a:solidFill>
                <a:srgbClr val="0D245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2026-03-12</a:t>
            </a:r>
            <a:endParaRPr lang="en-US" sz="1100" dirty="0"/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eyJfdGVtcGxhdGVEYXRhIjp7ImNvbnRlbnRUeXBlIjoiJERhdGUiLCJsaW5lQ291bnQiOiIxIiwid29yZENvdW50IjoiMTAifSwidGFnIjoibm9FZGl0In0=</bd:templateData>
          </p:ext>
        </p:extLst>
      </p:sp>
    </p:spTree>
  </p:cSld>
  <p:clrMapOvr>
    <a:masterClrMapping/>
  </p:clrMapOvr>
  <p:extLst mod="1">
    <p:ext uri="http://schemas.baidu.com/office/drawing/2023/templateData">
      <bd:templateData xmlns:bd="http://schemas.baidu.com/office/drawing/2023/templateData" xmlns="">eyJtZCI6IkdQVOi+heWKqeenkeeglOWGmeS9nFxuIiwidHBsaWQiOiIxMDIzMzEiLCJ0cGxOYW1lIjoidGl0bGVfY2h1YW5na2V0aWUwMzMiLCJlZGl0ZWQiOiJmYWxzZSJ9</bd:templateData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0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>
              <a:alpha val="100000"/>
            </a:schemeClr>
          </a:solidFill>
          <a:ln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defRPr/>
            </a:pPr>
            <a:endParaRPr lang="en-US" sz="1100"/>
          </a:p>
        </p:txBody>
        <p:extLst mod="1"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0015" name="TextBox 3"/>
          <p:cNvSpPr txBox="1"/>
          <p:nvPr/>
        </p:nvSpPr>
        <p:spPr>
          <a:xfrm>
            <a:off x="3688919" y="870725"/>
            <a:ext cx="4754880" cy="101536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400">
                <a:gradFill>
                  <a:gsLst>
                    <a:gs pos="27000">
                      <a:srgbClr val="AEDFD9">
                        <a:alpha val="100000"/>
                      </a:srgbClr>
                    </a:gs>
                    <a:gs pos="98000">
                      <a:srgbClr val="AEDFD9">
                        <a:alpha val="0"/>
                      </a:srgbClr>
                    </a:gs>
                  </a:gsLst>
                  <a:lin ang="16200000"/>
                </a:gradFill>
                <a:latin typeface="Noto Sans SC"/>
                <a:ea typeface="Noto Sans SC"/>
                <a:cs typeface="Noto Sans SC"/>
              </a:rPr>
              <a:t>CONTENTS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0016" name="AutoShape 4"/>
          <p:cNvSpPr/>
          <p:nvPr/>
        </p:nvSpPr>
        <p:spPr>
          <a:xfrm>
            <a:off x="0" y="5544152"/>
            <a:ext cx="12192000" cy="1313848"/>
          </a:xfrm>
          <a:prstGeom prst="rect">
            <a:avLst/>
          </a:prstGeom>
          <a:solidFill>
            <a:srgbClr val="AEDFD9">
              <a:alpha val="100000"/>
            </a:srgbClr>
          </a:solidFill>
          <a:ln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0017" name="TextBox 5"/>
          <p:cNvSpPr txBox="1"/>
          <p:nvPr/>
        </p:nvSpPr>
        <p:spPr>
          <a:xfrm>
            <a:off x="4536142" y="197996"/>
            <a:ext cx="3028352" cy="1015663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00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目     录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pic>
        <p:nvPicPr>
          <p:cNvPr id="200018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92047" y="5737559"/>
            <a:ext cx="1591899" cy="1132955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pic>
      <p:pic>
        <p:nvPicPr>
          <p:cNvPr id="200019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57245" y="5737559"/>
            <a:ext cx="4108922" cy="1122250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pic>
      <p:pic>
        <p:nvPicPr>
          <p:cNvPr id="200022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969508" y="5148918"/>
            <a:ext cx="2314448" cy="1710891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pic>
      <p:pic>
        <p:nvPicPr>
          <p:cNvPr id="200028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018440" y="5737559"/>
            <a:ext cx="603068" cy="1123649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pic>
      <p:sp>
        <p:nvSpPr>
          <p:cNvPr id="200029" name="Freeform 10"/>
          <p:cNvSpPr/>
          <p:nvPr/>
        </p:nvSpPr>
        <p:spPr>
          <a:xfrm>
            <a:off x="11094843" y="1164668"/>
            <a:ext cx="803666" cy="802726"/>
          </a:xfrm>
          <a:custGeom>
            <a:avLst/>
            <a:gdLst/>
            <a:ahLst/>
            <a:cxnLst/>
            <a:rect l="l" t="t" r="r" b="b"/>
            <a:pathLst>
              <a:path w="2068" h="2068">
                <a:moveTo>
                  <a:pt x="1505" y="868"/>
                </a:moveTo>
                <a:cubicBezTo>
                  <a:pt x="1359" y="824"/>
                  <a:pt x="1244" y="710"/>
                  <a:pt x="1201" y="563"/>
                </a:cubicBezTo>
                <a:cubicBezTo>
                  <a:pt x="1034" y="0"/>
                  <a:pt x="1034" y="0"/>
                  <a:pt x="1034" y="0"/>
                </a:cubicBezTo>
                <a:cubicBezTo>
                  <a:pt x="868" y="563"/>
                  <a:pt x="868" y="563"/>
                  <a:pt x="868" y="563"/>
                </a:cubicBezTo>
                <a:cubicBezTo>
                  <a:pt x="824" y="710"/>
                  <a:pt x="710" y="824"/>
                  <a:pt x="563" y="868"/>
                </a:cubicBezTo>
                <a:cubicBezTo>
                  <a:pt x="0" y="1034"/>
                  <a:pt x="0" y="1034"/>
                  <a:pt x="0" y="1034"/>
                </a:cubicBezTo>
                <a:cubicBezTo>
                  <a:pt x="563" y="1201"/>
                  <a:pt x="563" y="1201"/>
                  <a:pt x="563" y="1201"/>
                </a:cubicBezTo>
                <a:cubicBezTo>
                  <a:pt x="710" y="1244"/>
                  <a:pt x="824" y="1359"/>
                  <a:pt x="868" y="1505"/>
                </a:cubicBezTo>
                <a:cubicBezTo>
                  <a:pt x="1034" y="2068"/>
                  <a:pt x="1034" y="2068"/>
                  <a:pt x="1034" y="2068"/>
                </a:cubicBezTo>
                <a:cubicBezTo>
                  <a:pt x="1201" y="1505"/>
                  <a:pt x="1201" y="1505"/>
                  <a:pt x="1201" y="1505"/>
                </a:cubicBezTo>
                <a:cubicBezTo>
                  <a:pt x="1244" y="1359"/>
                  <a:pt x="1359" y="1244"/>
                  <a:pt x="1505" y="1201"/>
                </a:cubicBezTo>
                <a:cubicBezTo>
                  <a:pt x="2068" y="1034"/>
                  <a:pt x="2068" y="1034"/>
                  <a:pt x="2068" y="1034"/>
                </a:cubicBezTo>
                <a:lnTo>
                  <a:pt x="1505" y="868"/>
                </a:lnTo>
              </a:path>
            </a:pathLst>
          </a:custGeom>
          <a:solidFill>
            <a:srgbClr val="FFD279">
              <a:alpha val="100000"/>
            </a:srgbClr>
          </a:solidFill>
          <a:ln/>
        </p:spPr>
        <p:txBody>
          <a:bodyPr vert="horz" wrap="square" rtlCol="0" anchor="t" anchorCtr="0">
            <a:noAutofit/>
          </a:bodyPr>
          <a:lstStyle/>
          <a:p>
            <a:pPr algn="l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0030" name="Freeform 11"/>
          <p:cNvSpPr/>
          <p:nvPr/>
        </p:nvSpPr>
        <p:spPr>
          <a:xfrm>
            <a:off x="10168591" y="870725"/>
            <a:ext cx="304630" cy="304274"/>
          </a:xfrm>
          <a:custGeom>
            <a:avLst/>
            <a:gdLst/>
            <a:ahLst/>
            <a:cxnLst/>
            <a:rect l="l" t="t" r="r" b="b"/>
            <a:pathLst>
              <a:path w="2068" h="2068">
                <a:moveTo>
                  <a:pt x="1505" y="868"/>
                </a:moveTo>
                <a:cubicBezTo>
                  <a:pt x="1359" y="824"/>
                  <a:pt x="1244" y="710"/>
                  <a:pt x="1201" y="563"/>
                </a:cubicBezTo>
                <a:cubicBezTo>
                  <a:pt x="1034" y="0"/>
                  <a:pt x="1034" y="0"/>
                  <a:pt x="1034" y="0"/>
                </a:cubicBezTo>
                <a:cubicBezTo>
                  <a:pt x="868" y="563"/>
                  <a:pt x="868" y="563"/>
                  <a:pt x="868" y="563"/>
                </a:cubicBezTo>
                <a:cubicBezTo>
                  <a:pt x="824" y="710"/>
                  <a:pt x="710" y="824"/>
                  <a:pt x="563" y="868"/>
                </a:cubicBezTo>
                <a:cubicBezTo>
                  <a:pt x="0" y="1034"/>
                  <a:pt x="0" y="1034"/>
                  <a:pt x="0" y="1034"/>
                </a:cubicBezTo>
                <a:cubicBezTo>
                  <a:pt x="563" y="1201"/>
                  <a:pt x="563" y="1201"/>
                  <a:pt x="563" y="1201"/>
                </a:cubicBezTo>
                <a:cubicBezTo>
                  <a:pt x="710" y="1244"/>
                  <a:pt x="824" y="1359"/>
                  <a:pt x="868" y="1505"/>
                </a:cubicBezTo>
                <a:cubicBezTo>
                  <a:pt x="1034" y="2068"/>
                  <a:pt x="1034" y="2068"/>
                  <a:pt x="1034" y="2068"/>
                </a:cubicBezTo>
                <a:cubicBezTo>
                  <a:pt x="1201" y="1505"/>
                  <a:pt x="1201" y="1505"/>
                  <a:pt x="1201" y="1505"/>
                </a:cubicBezTo>
                <a:cubicBezTo>
                  <a:pt x="1244" y="1359"/>
                  <a:pt x="1359" y="1244"/>
                  <a:pt x="1505" y="1201"/>
                </a:cubicBezTo>
                <a:cubicBezTo>
                  <a:pt x="2068" y="1034"/>
                  <a:pt x="2068" y="1034"/>
                  <a:pt x="2068" y="1034"/>
                </a:cubicBezTo>
                <a:lnTo>
                  <a:pt x="1505" y="868"/>
                </a:lnTo>
              </a:path>
            </a:pathLst>
          </a:custGeom>
          <a:solidFill>
            <a:srgbClr val="FFD279">
              <a:alpha val="100000"/>
            </a:srgbClr>
          </a:solidFill>
          <a:ln/>
        </p:spPr>
        <p:txBody>
          <a:bodyPr vert="horz" wrap="square" rtlCol="0" anchor="t" anchorCtr="0">
            <a:noAutofit/>
          </a:bodyPr>
          <a:lstStyle/>
          <a:p>
            <a:pPr algn="l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0031" name="Freeform 12"/>
          <p:cNvSpPr/>
          <p:nvPr/>
        </p:nvSpPr>
        <p:spPr>
          <a:xfrm>
            <a:off x="459183" y="1355344"/>
            <a:ext cx="497550" cy="496968"/>
          </a:xfrm>
          <a:custGeom>
            <a:avLst/>
            <a:gdLst/>
            <a:ahLst/>
            <a:cxnLst/>
            <a:rect l="l" t="t" r="r" b="b"/>
            <a:pathLst>
              <a:path w="2068" h="2068">
                <a:moveTo>
                  <a:pt x="1505" y="868"/>
                </a:moveTo>
                <a:cubicBezTo>
                  <a:pt x="1359" y="824"/>
                  <a:pt x="1244" y="710"/>
                  <a:pt x="1201" y="563"/>
                </a:cubicBezTo>
                <a:cubicBezTo>
                  <a:pt x="1034" y="0"/>
                  <a:pt x="1034" y="0"/>
                  <a:pt x="1034" y="0"/>
                </a:cubicBezTo>
                <a:cubicBezTo>
                  <a:pt x="868" y="563"/>
                  <a:pt x="868" y="563"/>
                  <a:pt x="868" y="563"/>
                </a:cubicBezTo>
                <a:cubicBezTo>
                  <a:pt x="824" y="710"/>
                  <a:pt x="710" y="824"/>
                  <a:pt x="563" y="868"/>
                </a:cubicBezTo>
                <a:cubicBezTo>
                  <a:pt x="0" y="1034"/>
                  <a:pt x="0" y="1034"/>
                  <a:pt x="0" y="1034"/>
                </a:cubicBezTo>
                <a:cubicBezTo>
                  <a:pt x="563" y="1201"/>
                  <a:pt x="563" y="1201"/>
                  <a:pt x="563" y="1201"/>
                </a:cubicBezTo>
                <a:cubicBezTo>
                  <a:pt x="710" y="1244"/>
                  <a:pt x="824" y="1359"/>
                  <a:pt x="868" y="1505"/>
                </a:cubicBezTo>
                <a:cubicBezTo>
                  <a:pt x="1034" y="2068"/>
                  <a:pt x="1034" y="2068"/>
                  <a:pt x="1034" y="2068"/>
                </a:cubicBezTo>
                <a:cubicBezTo>
                  <a:pt x="1201" y="1505"/>
                  <a:pt x="1201" y="1505"/>
                  <a:pt x="1201" y="1505"/>
                </a:cubicBezTo>
                <a:cubicBezTo>
                  <a:pt x="1244" y="1359"/>
                  <a:pt x="1359" y="1244"/>
                  <a:pt x="1505" y="1201"/>
                </a:cubicBezTo>
                <a:cubicBezTo>
                  <a:pt x="2068" y="1034"/>
                  <a:pt x="2068" y="1034"/>
                  <a:pt x="2068" y="1034"/>
                </a:cubicBezTo>
                <a:lnTo>
                  <a:pt x="1505" y="868"/>
                </a:lnTo>
              </a:path>
            </a:pathLst>
          </a:custGeom>
          <a:solidFill>
            <a:srgbClr val="FFD279">
              <a:alpha val="100000"/>
            </a:srgbClr>
          </a:solidFill>
          <a:ln/>
        </p:spPr>
        <p:txBody>
          <a:bodyPr vert="horz" wrap="square" rtlCol="0" anchor="t" anchorCtr="0">
            <a:noAutofit/>
          </a:bodyPr>
          <a:lstStyle/>
          <a:p>
            <a:pPr algn="l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0032" name="Freeform 13"/>
          <p:cNvSpPr/>
          <p:nvPr/>
        </p:nvSpPr>
        <p:spPr>
          <a:xfrm>
            <a:off x="1914251" y="549275"/>
            <a:ext cx="401643" cy="401173"/>
          </a:xfrm>
          <a:custGeom>
            <a:avLst/>
            <a:gdLst/>
            <a:ahLst/>
            <a:cxnLst/>
            <a:rect l="l" t="t" r="r" b="b"/>
            <a:pathLst>
              <a:path w="2068" h="2068">
                <a:moveTo>
                  <a:pt x="1505" y="868"/>
                </a:moveTo>
                <a:cubicBezTo>
                  <a:pt x="1359" y="824"/>
                  <a:pt x="1244" y="710"/>
                  <a:pt x="1201" y="563"/>
                </a:cubicBezTo>
                <a:cubicBezTo>
                  <a:pt x="1034" y="0"/>
                  <a:pt x="1034" y="0"/>
                  <a:pt x="1034" y="0"/>
                </a:cubicBezTo>
                <a:cubicBezTo>
                  <a:pt x="868" y="563"/>
                  <a:pt x="868" y="563"/>
                  <a:pt x="868" y="563"/>
                </a:cubicBezTo>
                <a:cubicBezTo>
                  <a:pt x="824" y="710"/>
                  <a:pt x="710" y="824"/>
                  <a:pt x="563" y="868"/>
                </a:cubicBezTo>
                <a:cubicBezTo>
                  <a:pt x="0" y="1034"/>
                  <a:pt x="0" y="1034"/>
                  <a:pt x="0" y="1034"/>
                </a:cubicBezTo>
                <a:cubicBezTo>
                  <a:pt x="563" y="1201"/>
                  <a:pt x="563" y="1201"/>
                  <a:pt x="563" y="1201"/>
                </a:cubicBezTo>
                <a:cubicBezTo>
                  <a:pt x="710" y="1244"/>
                  <a:pt x="824" y="1359"/>
                  <a:pt x="868" y="1505"/>
                </a:cubicBezTo>
                <a:cubicBezTo>
                  <a:pt x="1034" y="2068"/>
                  <a:pt x="1034" y="2068"/>
                  <a:pt x="1034" y="2068"/>
                </a:cubicBezTo>
                <a:cubicBezTo>
                  <a:pt x="1201" y="1505"/>
                  <a:pt x="1201" y="1505"/>
                  <a:pt x="1201" y="1505"/>
                </a:cubicBezTo>
                <a:cubicBezTo>
                  <a:pt x="1244" y="1359"/>
                  <a:pt x="1359" y="1244"/>
                  <a:pt x="1505" y="1201"/>
                </a:cubicBezTo>
                <a:cubicBezTo>
                  <a:pt x="2068" y="1034"/>
                  <a:pt x="2068" y="1034"/>
                  <a:pt x="2068" y="1034"/>
                </a:cubicBezTo>
                <a:lnTo>
                  <a:pt x="1505" y="868"/>
                </a:lnTo>
              </a:path>
            </a:pathLst>
          </a:custGeom>
          <a:solidFill>
            <a:srgbClr val="FFD279">
              <a:alpha val="100000"/>
            </a:srgbClr>
          </a:solidFill>
          <a:ln/>
        </p:spPr>
        <p:txBody>
          <a:bodyPr vert="horz" wrap="square" rtlCol="0" anchor="t" anchorCtr="0">
            <a:noAutofit/>
          </a:bodyPr>
          <a:lstStyle/>
          <a:p>
            <a:pPr algn="l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0038" name="Freeform 14"/>
          <p:cNvSpPr/>
          <p:nvPr/>
        </p:nvSpPr>
        <p:spPr>
          <a:xfrm>
            <a:off x="1187426" y="1638056"/>
            <a:ext cx="281245" cy="280916"/>
          </a:xfrm>
          <a:custGeom>
            <a:avLst/>
            <a:gdLst/>
            <a:ahLst/>
            <a:cxnLst/>
            <a:rect l="l" t="t" r="r" b="b"/>
            <a:pathLst>
              <a:path w="2068" h="2068">
                <a:moveTo>
                  <a:pt x="1505" y="868"/>
                </a:moveTo>
                <a:cubicBezTo>
                  <a:pt x="1359" y="824"/>
                  <a:pt x="1244" y="710"/>
                  <a:pt x="1201" y="563"/>
                </a:cubicBezTo>
                <a:cubicBezTo>
                  <a:pt x="1034" y="0"/>
                  <a:pt x="1034" y="0"/>
                  <a:pt x="1034" y="0"/>
                </a:cubicBezTo>
                <a:cubicBezTo>
                  <a:pt x="868" y="563"/>
                  <a:pt x="868" y="563"/>
                  <a:pt x="868" y="563"/>
                </a:cubicBezTo>
                <a:cubicBezTo>
                  <a:pt x="824" y="710"/>
                  <a:pt x="710" y="824"/>
                  <a:pt x="563" y="868"/>
                </a:cubicBezTo>
                <a:cubicBezTo>
                  <a:pt x="0" y="1034"/>
                  <a:pt x="0" y="1034"/>
                  <a:pt x="0" y="1034"/>
                </a:cubicBezTo>
                <a:cubicBezTo>
                  <a:pt x="563" y="1201"/>
                  <a:pt x="563" y="1201"/>
                  <a:pt x="563" y="1201"/>
                </a:cubicBezTo>
                <a:cubicBezTo>
                  <a:pt x="710" y="1244"/>
                  <a:pt x="824" y="1359"/>
                  <a:pt x="868" y="1505"/>
                </a:cubicBezTo>
                <a:cubicBezTo>
                  <a:pt x="1034" y="2068"/>
                  <a:pt x="1034" y="2068"/>
                  <a:pt x="1034" y="2068"/>
                </a:cubicBezTo>
                <a:cubicBezTo>
                  <a:pt x="1201" y="1505"/>
                  <a:pt x="1201" y="1505"/>
                  <a:pt x="1201" y="1505"/>
                </a:cubicBezTo>
                <a:cubicBezTo>
                  <a:pt x="1244" y="1359"/>
                  <a:pt x="1359" y="1244"/>
                  <a:pt x="1505" y="1201"/>
                </a:cubicBezTo>
                <a:cubicBezTo>
                  <a:pt x="2068" y="1034"/>
                  <a:pt x="2068" y="1034"/>
                  <a:pt x="2068" y="1034"/>
                </a:cubicBezTo>
                <a:lnTo>
                  <a:pt x="1505" y="868"/>
                </a:lnTo>
              </a:path>
            </a:pathLst>
          </a:custGeom>
          <a:solidFill>
            <a:srgbClr val="FFD279">
              <a:alpha val="100000"/>
            </a:srgbClr>
          </a:solidFill>
          <a:ln/>
        </p:spPr>
        <p:txBody>
          <a:bodyPr vert="horz" wrap="square" rtlCol="0" anchor="t" anchorCtr="0">
            <a:noAutofit/>
          </a:bodyPr>
          <a:lstStyle/>
          <a:p>
            <a:pPr algn="l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0026" name="TextBox 15"/>
          <p:cNvSpPr txBox="1"/>
          <p:nvPr/>
        </p:nvSpPr>
        <p:spPr>
          <a:xfrm>
            <a:off x="2964613" y="2042096"/>
            <a:ext cx="6297930" cy="2903231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marL="228600" lvl="1" indent="-228600" algn="l">
              <a:lnSpc>
                <a:spcPct val="130000"/>
              </a:lnSpc>
              <a:buFont typeface="Arial"/>
              <a:buChar char="•"/>
            </a:pPr>
            <a:r>
              <a:rPr lang="en-US" sz="3600" dirty="0" err="1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写程序</a:t>
            </a:r>
            <a:endParaRPr lang="en-US" sz="3600" dirty="0">
              <a:solidFill>
                <a:srgbClr val="0D245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 algn="l">
              <a:lnSpc>
                <a:spcPct val="130000"/>
              </a:lnSpc>
              <a:buFont typeface="Arial"/>
              <a:buChar char="•"/>
            </a:pPr>
            <a:r>
              <a:rPr lang="en-US" sz="3600" dirty="0" err="1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读程序</a:t>
            </a:r>
            <a:endParaRPr lang="en-US" sz="3600" dirty="0">
              <a:solidFill>
                <a:srgbClr val="0D245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 algn="l">
              <a:lnSpc>
                <a:spcPct val="130000"/>
              </a:lnSpc>
              <a:buFont typeface="Arial"/>
              <a:buChar char="•"/>
            </a:pPr>
            <a:r>
              <a:rPr lang="en-US" sz="3600" dirty="0" err="1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文献收集</a:t>
            </a:r>
            <a:r>
              <a:rPr lang="zh-CN" altLang="en-US" sz="3600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阅读</a:t>
            </a:r>
            <a:endParaRPr lang="en-US" sz="3600" dirty="0">
              <a:solidFill>
                <a:srgbClr val="0D245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 algn="l">
              <a:lnSpc>
                <a:spcPct val="130000"/>
              </a:lnSpc>
              <a:buFont typeface="Arial"/>
              <a:buChar char="•"/>
            </a:pPr>
            <a:r>
              <a:rPr lang="en-US" sz="3600" dirty="0" err="1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写文章</a:t>
            </a:r>
            <a:endParaRPr lang="en-US" sz="2000" dirty="0">
              <a:solidFill>
                <a:srgbClr val="0D245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eyJfdGVtcGxhdGVEYXRhIjp7ImNvbnRlbnRUeXBlIjoiJHRpdGxlIiwibGluZUNvdW50IjoiOCIsIndvcmRDb3VudCI6IjIyIn0sInRhZyI6IiRjYXRhIn0=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eyJtZCI6IuebruW9lVxu5YaZ56iL5bqPXG7or7vnqIvluo/jgIHmoIforrDop6Por7tcbuaWh+eMruaUtumbhlxu5YaZ5paH56ugIiwidHBsaWQiOiIxMDIzMzEiLCJ0cGxOYW1lIjoiY2F0YWxvZ3VlX2NodWFuZ2tldGllMDMzIiwiZWRpdGVkIjoiZmFsc2UifQ==</bd:templateData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 l="-44" r="-4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34" name="TextBox 2"/>
          <p:cNvSpPr txBox="1"/>
          <p:nvPr/>
        </p:nvSpPr>
        <p:spPr>
          <a:xfrm>
            <a:off x="7346953" y="3196976"/>
            <a:ext cx="4716780" cy="178689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3999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写程序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eyJfdGVtcGxhdGVEYXRhIjp7ImNvbnRlbnRUeXBlIjoiJHRpdGxlIiwibGluZUNvdW50IjoiMyIsIndvcmRDb3VudCI6IjcifSwidGFnIjoiJHRpdGxlIn0=</bd:templateData>
          </p:ext>
        </p:extLst>
      </p:sp>
      <p:sp>
        <p:nvSpPr>
          <p:cNvPr id="900046" name="Freeform 3"/>
          <p:cNvSpPr/>
          <p:nvPr/>
        </p:nvSpPr>
        <p:spPr>
          <a:xfrm rot="16200000">
            <a:off x="7426572" y="1637581"/>
            <a:ext cx="1335551" cy="1270000"/>
          </a:xfrm>
          <a:custGeom>
            <a:avLst/>
            <a:gdLst/>
            <a:ahLst/>
            <a:cxnLst/>
            <a:rect l="l" t="t" r="r" b="b"/>
            <a:pathLst>
              <a:path w="1335551" h="1270000">
                <a:moveTo>
                  <a:pt x="1335551" y="0"/>
                </a:moveTo>
                <a:lnTo>
                  <a:pt x="1335551" y="1270000"/>
                </a:lnTo>
                <a:lnTo>
                  <a:pt x="543606" y="1270000"/>
                </a:lnTo>
                <a:lnTo>
                  <a:pt x="218352" y="1270000"/>
                </a:lnTo>
                <a:lnTo>
                  <a:pt x="0" y="1270000"/>
                </a:lnTo>
                <a:lnTo>
                  <a:pt x="216522" y="635000"/>
                </a:lnTo>
                <a:lnTo>
                  <a:pt x="0" y="0"/>
                </a:lnTo>
                <a:lnTo>
                  <a:pt x="218352" y="0"/>
                </a:lnTo>
                <a:lnTo>
                  <a:pt x="543606" y="0"/>
                </a:lnTo>
              </a:path>
            </a:pathLst>
          </a:custGeom>
          <a:solidFill>
            <a:srgbClr val="0D245D">
              <a:alpha val="100000"/>
            </a:srgbClr>
          </a:solidFill>
          <a:ln/>
        </p:spPr>
        <p:txBody>
          <a:bodyPr vert="horz" wrap="square" rtlCol="0" anchor="ctr" anchorCtr="0">
            <a:noAutofit/>
          </a:bodyPr>
          <a:lstStyle/>
          <a:p>
            <a:pPr algn="ctr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00035" name="TextBox 4"/>
          <p:cNvSpPr txBox="1"/>
          <p:nvPr/>
        </p:nvSpPr>
        <p:spPr>
          <a:xfrm>
            <a:off x="7432816" y="1701293"/>
            <a:ext cx="1335405" cy="11201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eyJfdGVtcGxhdGVEYXRhIjp7ImNvbnRlbnRUeXBlIjoiJG51bWJlciIsImxpbmVDb3VudCI6IjEiLCJ3b3JkQ291bnQiOiIxIn0sInRhZyI6Im5vRWRpdCJ9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eyJtZCI6IiMjIOWGmeeoi+W6jyIsInRwbGlkIjoiMTAyMzMxIiwidHBsTmFtZSI6ImgydGl0bGVfY2h1YW5na2V0aWUwMzMiLCJlZGl0ZWQiOiJmYWxzZSJ9</bd:templateData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51642" y="400638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751642" y="1920540"/>
            <a:ext cx="7813795" cy="1827334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 mod="1"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/>
          </a:blip>
          <a:srcRect l="16107" r="16107"/>
          <a:stretch>
            <a:fillRect/>
          </a:stretch>
        </p:blipFill>
        <p:spPr>
          <a:xfrm>
            <a:off x="7804006" y="1329783"/>
            <a:ext cx="3831201" cy="5108268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sp>
        <p:nvSpPr>
          <p:cNvPr id="5" name="TextBox 5"/>
          <p:cNvSpPr txBox="1"/>
          <p:nvPr/>
        </p:nvSpPr>
        <p:spPr>
          <a:xfrm>
            <a:off x="1030579" y="2089154"/>
            <a:ext cx="6238875" cy="6379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GPT写小模块更靠谱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eyJfdGVtcGxhdGVEYXRhIjp7ImNvbnRlbnRUeXBlIjoiJGl0ZW0xX3RpdGxlIiwibGluZUNvdW50IjoiMSIsIndvcmRDb3VudCI6IjE4In0sInRhZyI6IiRpdGVtMV90aXRsZSJ9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1030579" y="2610429"/>
            <a:ext cx="6238875" cy="950067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在编程过程中，让GPT编写“小模块”比一次性编写完整的大程序更为可靠和高效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但随着</a:t>
            </a:r>
            <a:r>
              <a:rPr lang="en-US" altLang="zh-CN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</a:t>
            </a: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的版本迭代升级，现在一次性能生成更大的程序代码。</a:t>
            </a:r>
            <a:endParaRPr lang="en-US" sz="1500" dirty="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eyJfdGVtcGxhdGVEYXRhIjp7ImNvbnRlbnRUeXBlIjoiJGl0ZW0xX2MiLCJsaW5lQ291bnQiOiIyIiwid29yZENvdW50IjoiMzAifSwidGFnIjoiJGl0ZW0xX2MifQ==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1030579" y="4183053"/>
            <a:ext cx="6238875" cy="6379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分解任务利用优势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eyJfdGVtcGxhdGVEYXRhIjp7ImNvbnRlbnRUeXBlIjoiJGl0ZW0yX3RpdGxlIiwibGluZUNvdW50IjoiMSIsIndvcmRDb3VudCI6IjE4In0sInRhZyI6IiRpdGVtMl90aXRsZSJ9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1030579" y="4712439"/>
            <a:ext cx="6238875" cy="936429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将编程任务分解为多个小模块，让GPT逐个编写，能充分发挥其生成代码的优势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eyJfdGVtcGxhdGVEYXRhIjp7ImNvbnRlbnRUeXBlIjoiJGl0ZW0yX2MiLCJsaW5lQ291bnQiOiIyIiwid29yZENvdW50IjoiMzAifSwidGFnIjoiJGl0ZW0yX2MifQ==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 dirty="0" err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先说清楚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 mod="1">
    <p:ext uri="http://schemas.baidu.com/office/drawing/2023/templateData">
      <bd:templateData xmlns:bd="http://schemas.baidu.com/office/drawing/2023/templateData" xmlns="">eyJtZCI6IiMjIOWFiOivtOa4healmlxuIyMjIEdQVOWGmeWwj+aooeWdl+abtOmdoOiwsVxu5Zyo57yW56iL6L+H56iL5Lit77yM6K6pR1BU57yW5YaZ4oCc5bCP5qih5Z2X4oCd5q+U5LiA5qyh5oCn57yW5YaZ5a6M5pW055qE5aSn56iL5bqP5pu05Li65Y+v6Z2g5ZKM6auY5pWI44CCXG4jIyMg5YiG6Kej5Lu75Yqh5Yip55So5LyY5Yq/XG7lsIbnvJbnqIvku7vliqHliIbop6PkuLrlpJrkuKrlsI/mqKHlnZfvvIzorqlHUFTpgJDkuKrnvJblhpnvvIzog73lhYXliIblj5HmjKXlhbbnlJ/miJDku6PnoIHnmoTkvJjlir/jgIIiLCJ0cGxpZCI6IjEwMjMzMSIsInRwbE5hbWUiOiJsaXN0Ml9JbWcyIiwiZWRpdGVkIjoiZmFsc2UifQ==</bd:templateData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C407414-0A38-C3BE-E604-A534C9BE5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78" y="0"/>
            <a:ext cx="5786272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582353A-77D6-D350-D7A3-03F050836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969" y="-39757"/>
            <a:ext cx="4477386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1A8F48C-E97E-F8F2-D7D5-CBE8CF765E86}"/>
              </a:ext>
            </a:extLst>
          </p:cNvPr>
          <p:cNvSpPr txBox="1"/>
          <p:nvPr/>
        </p:nvSpPr>
        <p:spPr>
          <a:xfrm>
            <a:off x="56519" y="2692084"/>
            <a:ext cx="647740" cy="1726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GPT写小模块更靠谱</a:t>
            </a:r>
            <a:endParaRPr lang="en-US" altLang="zh-CN" sz="18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65407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46FFDDA-453F-842D-441C-2CD1E48B8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07" y="0"/>
            <a:ext cx="5829701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F6AEAE8-DAD9-6249-8114-C8902F2FA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427" y="0"/>
            <a:ext cx="5586573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22B0CD6-8B7E-71D8-0EE8-668BC7EDD7CB}"/>
              </a:ext>
            </a:extLst>
          </p:cNvPr>
          <p:cNvSpPr txBox="1"/>
          <p:nvPr/>
        </p:nvSpPr>
        <p:spPr>
          <a:xfrm>
            <a:off x="56518" y="2692084"/>
            <a:ext cx="755651" cy="1726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GPT写小模块更靠谱</a:t>
            </a:r>
            <a:endParaRPr lang="en-US" altLang="zh-CN" sz="18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3537520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0438E-E7DD-3121-C235-9553D5AE6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5207DE7-570C-82D2-23B7-0CDF4E43F1D6}"/>
              </a:ext>
            </a:extLst>
          </p:cNvPr>
          <p:cNvSpPr txBox="1"/>
          <p:nvPr/>
        </p:nvSpPr>
        <p:spPr>
          <a:xfrm>
            <a:off x="56518" y="2692084"/>
            <a:ext cx="1431512" cy="729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</a:rPr>
              <a:t>让 </a:t>
            </a:r>
            <a:r>
              <a:rPr lang="en-US" altLang="zh-CN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</a:rPr>
              <a:t>GPT </a:t>
            </a:r>
            <a:r>
              <a:rPr lang="zh-CN" alt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</a:rPr>
              <a:t>帮你“拆任务”</a:t>
            </a:r>
            <a:endParaRPr lang="en-US" altLang="zh-CN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5BF5316-6672-9D63-D738-35FABD3E7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003" y="0"/>
            <a:ext cx="387159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2303599-FA2A-10D1-7196-2B1267CB1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713" y="846245"/>
            <a:ext cx="4984618" cy="48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30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自己写新程序需要明确的点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1948466" y="1833388"/>
            <a:ext cx="3542492" cy="36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目标是什么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eyJfdGVtcGxhdGVEYXRhIjp7ImNvbnRlbnRUeXBlIjoiJGl0ZW0xX3RpdGxlIiwibGluZUNvdW50IjoiMSIsIndvcmRDb3VudCI6IjE0In0sInRhZyI6IiRpdGVtMV90aXRsZSJ9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1948466" y="2297252"/>
            <a:ext cx="3509232" cy="13691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在编程之前，务必明确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程序用来干啥的</a:t>
            </a:r>
            <a:r>
              <a:rPr 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，</a:t>
            </a: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确定要实现的功能和预期达到的效果</a:t>
            </a:r>
            <a:r>
              <a:rPr 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eyJfdGVtcGxhdGVEYXRhIjp7ImNvbnRlbnRUeXBlIjoiJGl0ZW0xX2MiLCJsaW5lQ291bnQiOiI1Iiwid29yZENvdW50IjoiMjAifSwidGFnIjoiJGl0ZW0xX2MifQ==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6164262" y="1833388"/>
            <a:ext cx="3542492" cy="36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输入输出是什么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eyJfdGVtcGxhdGVEYXRhIjp7ImNvbnRlbnRUeXBlIjoiJGl0ZW0yX3RpdGxlIiwibGluZUNvdW50IjoiMSIsIndvcmRDb3VudCI6IjE0In0sInRhZyI6IiRpdGVtMl90aXRsZSJ9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6164261" y="2297252"/>
            <a:ext cx="3746523" cy="13691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明确程序的输入输出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。输入输出是什么类型的数据，以及格式等等。</a:t>
            </a:r>
            <a:endParaRPr lang="en-US" sz="1250" dirty="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eyJfdGVtcGxhdGVEYXRhIjp7ImNvbnRlbnRUeXBlIjoiJGl0ZW0yX2MiLCJsaW5lQ291bnQiOiI1Iiwid29yZENvdW50IjoiMjAifSwidGFnIjoiJGl0ZW0yX2MifQ==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475287" y="4158866"/>
            <a:ext cx="3542492" cy="36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用什么语言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eyJfdGVtcGxhdGVEYXRhIjp7ImNvbnRlbnRUeXBlIjoiJGl0ZW0zX3RpdGxlIiwibGluZUNvdW50IjoiMSIsIndvcmRDb3VudCI6IjE0In0sInRhZyI6IiRpdGVtM190aXRsZSJ9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475287" y="4622729"/>
            <a:ext cx="3542492" cy="13691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根据需求选择编程语言，如Python的简洁易懂或C</a:t>
            </a:r>
            <a:r>
              <a:rPr 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++</a:t>
            </a: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的高性能，</a:t>
            </a:r>
            <a:r>
              <a:rPr lang="en-US" altLang="zh-CN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MPI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并行等等。</a:t>
            </a: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对实现目标至关重要</a:t>
            </a:r>
            <a:r>
              <a:rPr 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eyJfdGVtcGxhdGVEYXRhIjp7ImNvbnRlbnRUeXBlIjoiJGl0ZW0zX2MiLCJsaW5lQ291bnQiOiI1Iiwid29yZENvdW50IjoiMjAifSwidGFnIjoiJGl0ZW0zX2MifQ==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4416600" y="4158866"/>
            <a:ext cx="3542492" cy="36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运行环境是什么</a:t>
            </a:r>
            <a:endParaRPr lang="en-US" sz="17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eyJfdGVtcGxhdGVEYXRhIjp7ImNvbnRlbnRUeXBlIjoiJGl0ZW00X3RpdGxlIiwibGluZUNvdW50IjoiMSIsIndvcmRDb3VudCI6IjE0In0sInRhZyI6IiRpdGVtNF90aXRsZSJ9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4416600" y="4622729"/>
            <a:ext cx="3628480" cy="13691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要告诉</a:t>
            </a:r>
            <a:r>
              <a:rPr lang="en-US" altLang="zh-CN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</a:t>
            </a: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程序的运行环境，如操作系统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（</a:t>
            </a:r>
            <a:r>
              <a:rPr lang="en-US" altLang="zh-CN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win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、</a:t>
            </a:r>
            <a:r>
              <a:rPr lang="en-US" altLang="zh-CN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mac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、</a:t>
            </a:r>
            <a:r>
              <a:rPr lang="en-US" altLang="zh-CN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linux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、虚拟机、武大超算等等）</a:t>
            </a:r>
            <a:r>
              <a:rPr 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、</a:t>
            </a: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硬件要求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（</a:t>
            </a:r>
            <a:r>
              <a:rPr lang="en-US" altLang="zh-CN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cpu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单核、</a:t>
            </a:r>
            <a:r>
              <a:rPr lang="en-US" altLang="zh-CN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cpu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多核并行、</a:t>
            </a:r>
            <a:r>
              <a:rPr lang="en-US" altLang="zh-CN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gpu</a:t>
            </a:r>
            <a:r>
              <a:rPr lang="zh-CN" alt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加速、混合编程等等）</a:t>
            </a:r>
            <a:r>
              <a:rPr 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，</a:t>
            </a: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确保程序在实际环境中能正常运行</a:t>
            </a:r>
            <a:r>
              <a:rPr 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eyJfdGVtcGxhdGVEYXRhIjp7ImNvbnRlbnRUeXBlIjoiJGl0ZW00X2MiLCJsaW5lQ291bnQiOiI1Iiwid29yZENvdW50IjoiMjAifSwidGFnIjoiJGl0ZW00X2MifQ==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8337121" y="4158866"/>
            <a:ext cx="3542492" cy="3603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有没有现成代码要接进去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eyJfdGVtcGxhdGVEYXRhIjp7ImNvbnRlbnRUeXBlIjoiJGl0ZW01X3RpdGxlIiwibGluZUNvdW50IjoiMSIsIndvcmRDb3VudCI6IjE0In0sInRhZyI6IiRpdGVtNV90aXRsZSJ9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8337121" y="4622729"/>
            <a:ext cx="3664892" cy="13691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如果项目中已有现成代码，需要明确其与新写代码的接口和交互方式，确保整合后的代码能协同工作</a:t>
            </a:r>
            <a:r>
              <a:rPr lang="en-US" sz="125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eyJfdGVtcGxhdGVEYXRhIjp7ImNvbnRlbnRUeXBlIjoiJGl0ZW01X2MiLCJsaW5lQ291bnQiOiI1Iiwid29yZENvdW50IjoiMjAifSwidGFnIjoiJGl0ZW01X2MifQ==</bd:templateData>
          </p:ext>
        </p:extLst>
      </p:sp>
    </p:spTree>
  </p:cSld>
  <p:clrMapOvr>
    <a:masterClrMapping/>
  </p:clrMapOvr>
  <p:extLst mod="1">
    <p:ext uri="http://schemas.baidu.com/office/drawing/2023/templateData">
      <bd:templateData xmlns:bd="http://schemas.baidu.com/office/drawing/2023/templateData" xmlns="">eyJtZCI6IiMjIFxuIyMjIOebruagh+aYr+S7gOS5iFxu5Zyo57yW56iL5LmL5YmN77yM5Yqh5b+F5piO56Gu55uu5qCH77yM56Gu5a6a6KaB5a6e546w55qE5Yqf6IO95ZKM6aKE5pyf6L6+5Yiw55qE5pWI5p6c77yM5pyJ5Yqp5LqO6IGa54Sm5byA5Y+R5pa55ZCR44CCXG4jIyMg6L6T5YWl6L6T5Ye65piv5LuA5LmIXG7mmI7noa7nqIvluo/nmoTovpPlhaXovpPlh7rvvIznoa7kv53mlbDmja7nmoTmraPnoa7mgKflkozlhbzlrrnmgKfvvIzmmK/nvJbnqIvov4fnqIvkuK3kuI3lj6/miJbnvLrnmoTkuIDnjq/jgIJcbiMjIyDnlKjku4DkuYjor63oqIBcbuagueaNrumcgOaxgumAieaLqee8lueoi+ivreiogO+8jOWmglB5dGhvbueahOeugOa0geaYk+aHguaIlkMrK+eahOmrmOaAp+iDve+8jOWvueWunueOsOebruagh+iHs+WFs+mHjeimgeOAglxuIyMjIOi/kOihjOeOr+Wig+aYr+S7gOS5iFxu56Gu5a6a56iL5bqP55qE6L+Q6KGM546v5aKD77yM5aaC5pON5L2c57O757uf44CB56Gs5Lu26KaB5rGC562J77yM56Gu5L+d56iL5bqP5Zyo5a6e6ZmF546v5aKD5Lit6IO95q2j5bi46L+Q6KGM44CCXG4jIyMg5pyJ5rKh5pyJ546w5oiQ5Luj56CB6KaB5o6l6L+b5Y67XG7lpoLmnpzpobnnm67kuK3lt7LmnInnjrDmiJDku6PnoIHvvIzpnIDopoHmmI7noa7lhbbkuI7mlrDlhpnku6PnoIHnmoTmjqXlj6PlkozkuqTkupLmlrnlvI/vvIznoa7kv53mlbTlkIjlkI7nmoTku6PnoIHog73ljY/lkIzlt6XkvZzjgIIiLCJ0cGxpZCI6IjEwMjMzMSIsInRwbE5hbWUiOiJsaXN0NV9sb25nVGl0bGU1IiwiZWRpdGVkIjoiZmFsc2UifQ==</bd:templateData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9391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914135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779391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914135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6360328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6495073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AutoShape 8"/>
          <p:cNvSpPr/>
          <p:nvPr/>
        </p:nvSpPr>
        <p:spPr>
          <a:xfrm>
            <a:off x="6360328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AutoShape 9"/>
          <p:cNvSpPr/>
          <p:nvPr/>
        </p:nvSpPr>
        <p:spPr>
          <a:xfrm>
            <a:off x="6495073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1588687" y="1602522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“</a:t>
            </a:r>
            <a:r>
              <a:rPr lang="en-US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帮我用</a:t>
            </a: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 Python </a:t>
            </a:r>
            <a:r>
              <a:rPr lang="en-US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写一个</a:t>
            </a: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……</a:t>
            </a:r>
            <a:r>
              <a:rPr lang="en-US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输入是</a:t>
            </a: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……</a:t>
            </a:r>
            <a:r>
              <a:rPr lang="en-US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输出是</a:t>
            </a: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……”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eyJfdGVtcGxhdGVEYXRhIjp7ImNvbnRlbnRUeXBlIjoiJGl0ZW0xX3RpdGxlIiwibGluZUNvdW50IjoiMSIsIndvcmRDb3VudCI6IjExIn0sInRhZyI6IiRpdGVtMV90aXRsZSJ9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1588687" y="2078224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这种提示词明确了语言（Python）和输入输出，有助于GPT快速理解需求并生成代码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eyJfdGVtcGxhdGVEYXRhIjp7ImNvbnRlbnRUeXBlIjoiJGl0ZW0xX2MiLCJsaW5lQ291bnQiOiI0Iiwid29yZENvdW50IjoiMTgifSwidGFnIjoiJGl0ZW0xX2MifQ==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1574907" y="3874350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“</a:t>
            </a:r>
            <a:r>
              <a:rPr lang="en-US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保留我原来的变量名</a:t>
            </a: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/</a:t>
            </a:r>
            <a:r>
              <a:rPr lang="en-US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函数接口</a:t>
            </a:r>
            <a:r>
              <a:rPr lang="en-US" sz="2400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”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eyJfdGVtcGxhdGVEYXRhIjp7ImNvbnRlbnRUeXBlIjoiJGl0ZW0zX3RpdGxlIiwibGluZUNvdW50IjoiMSIsIndvcmRDb3VudCI6IjExIn0sInRhZyI6IiRpdGVtM190aXRsZSJ9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1574907" y="4495320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在修改或优化代码时，要求GPT保持原有的变量名和函数接口不变，以确保改动不会影响其他部分的代码。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eyJfdGVtcGxhdGVEYXRhIjp7ImNvbnRlbnRUeXBlIjoiJGl0ZW0zX2MiLCJsaW5lQ291bnQiOiI0Iiwid29yZENvdW50IjoiMTgifSwidGFnIjoiJGl0ZW0zX2MifQ==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7237966" y="3849750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“</a:t>
            </a:r>
            <a:r>
              <a:rPr lang="en-US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只修改这一部分，其他不要动</a:t>
            </a: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”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eyJfdGVtcGxhdGVEYXRhIjp7ImNvbnRlbnRUeXBlIjoiJGl0ZW00X3RpdGxlIiwibGluZUNvdW50IjoiMSIsIndvcmRDb3VudCI6IjExIn0sInRhZyI6IiRpdGVtNF90aXRsZSJ9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7237966" y="4495320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明确指出只需修改代码中的特定部分，其他内容保持不变，有助于GPT精确地进行修改，防止意外影响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eyJfdGVtcGxhdGVEYXRhIjp7ImNvbnRlbnRUeXBlIjoiJGl0ZW00X2MiLCJsaW5lQ291bnQiOiI0Iiwid29yZENvdW50IjoiMTgifSwidGFnIjoiJGl0ZW00X2MifQ==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7259955" y="1438522"/>
            <a:ext cx="4152654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“</a:t>
            </a:r>
            <a:r>
              <a:rPr lang="en-US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不要只给思路，直接给可运行代码</a:t>
            </a:r>
            <a:r>
              <a:rPr lang="en-US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”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eyJfdGVtcGxhdGVEYXRhIjp7ImNvbnRlbnRUeXBlIjoiJGl0ZW0yX3RpdGxlIiwibGluZUNvdW50IjoiMSIsIndvcmRDb3VudCI6IjExIn0sInRhZyI6IiRpdGVtMl90aXRsZSJ9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7259955" y="2078224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要求GPT提供可直接运行的代码，避免仅给出理论或框架，确保结果的实用性和可操作性。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eyJfdGVtcGxhdGVEYXRhIjp7ImNvbnRlbnRUeXBlIjoiJGl0ZW0yX2MiLCJsaW5lQ291bnQiOiI0Iiwid29yZENvdW50IjoiMTgifSwidGFnIjoiJGl0ZW0yX2MifQ==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提示词</a:t>
            </a:r>
            <a:endParaRPr lang="en-US" altLang="zh-CN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FxuIyMjIOKAnOW4ruaIkeeUqCBQeXRob24g5YaZ5LiA5Liq4oCm4oCm6L6T5YWl5piv4oCm4oCm6L6T5Ye65piv4oCm4oCm4oCdXG7ov5nnp43mj5DnpLror43mmI7noa7kuobor63oqIDvvIhQeXRob27vvInlkozovpPlhaXovpPlh7rvvIzmnInliqnkuo5HUFTlv6vpgJ/nkIbop6PpnIDmsYLlubbnlJ/miJDku6PnoIHjgIJcbiMjIyDigJzkuI3opoHlj6rnu5nmgJ3ot6/vvIznm7TmjqXnu5nlj6/ov5DooYzku6PnoIHigJ1cbuimgeaxgkdQVOaPkOS+m+WPr+ebtOaOpei/kOihjOeahOS7o+egge+8jOmBv+WFjeS7hee7meWHuueQhuiuuuaIluahhuaetu+8jOehruS/nee7k+aenOeahOWunueUqOaAp+WSjOWPr+aTjeS9nOaAp+OAglxuIyMjIOKAnOS/neeVmeaIkeWOn+adpeeahOWPmOmHj+WQjS/lh73mlbDmjqXlj6PigJ1cbuWcqOS/ruaUueaIluS8mOWMluS7o+eggeaXtu+8jOimgeaxgkdQVOS/neaMgeWOn+acieeahOWPmOmHj+WQjeWSjOWHveaVsOaOpeWPo+S4jeWPmO+8jOS7peehruS/neaUueWKqOS4jeS8muW9seWTjeWFtuS7lumDqOWIhueahOS7o+eggeOAglxuIyMjIOKAnOWPquS/ruaUuei/meS4gOmDqOWIhu+8jOWFtuS7luS4jeimgeWKqOKAnVxu5piO56Gu5oyH5Ye65Y+q6ZyA5L+u5pS55Luj56CB5Lit55qE54m55a6a6YOo5YiG77yM5YW25LuW5YaF5a655L+d5oyB5LiN5Y+Y77yM5pyJ5Yqp5LqOR1BU57K+56Gu5Zyw6L+b6KGM5L+u5pS577yM6Ziy5q2i5oSP5aSW5b2x5ZON44CCIiwidHBsaWQiOiIxMDIzMzEiLCJ0cGxOYW1lIjoibGlzdDRfMCIsImVkaXRlZCI6ImZhbHNlIn0=</bd:templateData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5901" y="1362476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初步生成基础版本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eyJfdGVtcGxhdGVEYXRhIjp7ImNvbnRlbnRUeXBlIjoiJGl0ZW0xX3RpdGxlIiwibGluZUNvdW50IjoiMSIsIndvcmRDb3VudCI6IjI3In0sInRhZyI6IiRpdGVtMV90aXRsZSJ9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1685901" y="2024509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首先让GPT根据需求生成一个基础版本的程序代码，确保程序能够初步运行并实现基本功能。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eyJfdGVtcGxhdGVEYXRhIjp7ImNvbnRlbnRUeXBlIjoiJGl0ZW0xX2MiLCJsaW5lQ291bnQiOiIyIiwid29yZENvdW50IjoiNDUifSwidGFnIjoiJGl0ZW0xX2MifQ==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 dirty="0" err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提示词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grpSp>
        <p:nvGrpSpPr>
          <p:cNvPr id="5" name="Group 5"/>
          <p:cNvGrpSpPr/>
          <p:nvPr/>
        </p:nvGrpSpPr>
        <p:grpSpPr>
          <a:xfrm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6" name="AutoShape 6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AutoShape 7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85901" y="3189254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补充异常与边界处理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eyJfdGVtcGxhdGVEYXRhIjp7ImNvbnRlbnRUeXBlIjoiJGl0ZW0yX3RpdGxlIiwibGluZUNvdW50IjoiMSIsIndvcmRDb3VudCI6IjI3In0sInRhZyI6IiRpdGVtMl90aXRsZSJ9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1685901" y="3851288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在基础版本的基础上，补充异常处理机制和边界条件检查，确保程序的稳定性和可靠性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eyJfdGVtcGxhdGVEYXRhIjp7ImNvbnRlbnRUeXBlIjoiJGl0ZW0yX2MiLCJsaW5lQ291bnQiOiIyIiwid29yZENvdW50IjoiNDUifSwidGFnIjoiJGl0ZW0yX2MifQ==</bd:templateData>
          </p:ext>
        </p:extLst>
      </p:sp>
      <p:grpSp>
        <p:nvGrpSpPr>
          <p:cNvPr id="10" name="Group 10"/>
          <p:cNvGrpSpPr/>
          <p:nvPr/>
        </p:nvGrpSpPr>
        <p:grpSpPr>
          <a:xfrm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1" name="AutoShape 11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85901" y="4975292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优化速度结构与注释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eyJfdGVtcGxhdGVEYXRhIjp7ImNvbnRlbnRUeXBlIjoiJGl0ZW0zX3RpdGxlIiwibGluZUNvdW50IjoiMSIsIndvcmRDb3VudCI6IjI3In0sInRhZyI6IiRpdGVtM190aXRsZSJ9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1685901" y="5637325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对代码进行深度优化，提升运行速度；调整程序结构，使其更加清晰易懂；完善注释，帮助他人理解代码。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eyJfdGVtcGxhdGVEYXRhIjp7ImNvbnRlbnRUeXBlIjoiJGl0ZW0zX2MiLCJsaW5lQ291bnQiOiIyIiwid29yZENvdW50IjoiNDUifSwidGFnIjoiJGl0ZW0zX2MifQ==</bd:templateData>
          </p:ext>
        </p:extLst>
      </p:sp>
      <p:grpSp>
        <p:nvGrpSpPr>
          <p:cNvPr id="15" name="Group 15"/>
          <p:cNvGrpSpPr/>
          <p:nvPr/>
        </p:nvGrpSpPr>
        <p:grpSpPr>
          <a:xfrm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6" name="AutoShape 16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8" name="Connector 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PkOekuuivjeW4uOingeWGmeazlVxuIyMjIOWIneatpeeUn+aIkOWfuuehgOeJiOacrFxu6aaW5YWI6K6pR1BU5qC55o2u6ZyA5rGC55Sf5oiQ5LiA5Liq5Z+656GA54mI5pys55qE56iL5bqP5Luj56CB77yM56Gu5L+d56iL5bqP6IO95aSf5Yid5q2l6L+Q6KGM5bm25a6e546w5Z+65pys5Yqf6IO944CCXG4jIyMg6KGl5YWF5byC5bi45LiO6L6555WM5aSE55CGXG7lnKjln7rnoYDniYjmnKznmoTln7rnoYDkuIrvvIzooaXlhYXlvILluLjlpITnkIbmnLrliLblkozovrnnlYzmnaHku7bmo4Dmn6XvvIznoa7kv53nqIvluo/nmoTnqLPlrprmgKflkozlj6/pnaDmgKfjgIJcbiMjIyDkvJjljJbpgJ/luqbnu5PmnoTkuI7ms6jph4pcbuWvueS7o+eggei/m+ihjOa3seW6puS8mOWMlu+8jOaPkOWNh+i/kOihjOmAn+W6pu+8m+iwg+aVtOeoi+W6j+e7k+aehO+8jOS9v+WFtuabtOWKoOa4heaZsOaYk+aHgu+8m+WujOWWhOazqOmHiu+8jOW4ruWKqeS7luS6uueQhuino+S7o+eggeOAgiIsInRwbGlkIjoiMTAyMzMxIiwidHBsTmFtZSI6Imxpc3QzXzEiLCJlZGl0ZWQiOiJmYWxzZSJ9</bd:templateData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5901" y="1362476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不要一上来就写大工程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eyJfdGVtcGxhdGVEYXRhIjp7ImNvbnRlbnRUeXBlIjoiJGl0ZW0xX3RpdGxlIiwibGluZUNvdW50IjoiMSIsIndvcmRDb3VudCI6IjI3In0sInRhZyI6IiRpdGVtMV90aXRsZSJ9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1685901" y="2024509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与GPT合作时，避免一开始就让它编写庞大且完整的工程项目，应先从简单任务开始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，</a:t>
            </a: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确保每一步生成的程序都能在你的电脑上正确运行，然后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逐步增加难度</a:t>
            </a: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，完成整个程序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eyJfdGVtcGxhdGVEYXRhIjp7ImNvbnRlbnRUeXBlIjoiJGl0ZW0xX2MiLCJsaW5lQ291bnQiOiIyIiwid29yZENvdW50IjoiNDUifSwidGFnIjoiJGl0ZW0xX2MifQ==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注意事项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grpSp>
        <p:nvGrpSpPr>
          <p:cNvPr id="5" name="Group 5"/>
          <p:cNvGrpSpPr/>
          <p:nvPr/>
        </p:nvGrpSpPr>
        <p:grpSpPr>
          <a:xfrm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6" name="AutoShape 6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AutoShape 7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85901" y="3189254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一定要贴报错信息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eyJfdGVtcGxhdGVEYXRhIjp7ImNvbnRlbnRUeXBlIjoiJGl0ZW0yX3RpdGxlIiwibGluZUNvdW50IjoiMSIsIndvcmRDb3VudCI6IjI3In0sInRhZyI6IiRpdGVtMl90aXRsZSJ9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1685901" y="3851288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</a:t>
            </a: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用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GPT过程中，遇到</a:t>
            </a: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本地运行报错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时一定要将完整的报错信息原样粘贴给GPT，以便其更好地理解和解决问题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eyJfdGVtcGxhdGVEYXRhIjp7ImNvbnRlbnRUeXBlIjoiJGl0ZW0yX2MiLCJsaW5lQ291bnQiOiIyIiwid29yZENvdW50IjoiNDUifSwidGFnIjoiJGl0ZW0yX2MifQ==</bd:templateData>
          </p:ext>
        </p:extLst>
      </p:sp>
      <p:grpSp>
        <p:nvGrpSpPr>
          <p:cNvPr id="10" name="Group 10"/>
          <p:cNvGrpSpPr/>
          <p:nvPr/>
        </p:nvGrpSpPr>
        <p:grpSpPr>
          <a:xfrm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1" name="AutoShape 11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85901" y="4975292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环境样例给清楚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eyJfdGVtcGxhdGVEYXRhIjp7ImNvbnRlbnRUeXBlIjoiJGl0ZW0zX3RpdGxlIiwibGluZUNvdW50IjoiMSIsIndvcmRDb3VudCI6IjI3In0sInRhZyI6IiRpdGVtM190aXRsZSJ9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1685901" y="5637325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在提交任务给GPT之前，需明确指定运行环境、所需的库及其版本、以及具体的输入样例，以便GPT准确地执行任务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eyJfdGVtcGxhdGVEYXRhIjp7ImNvbnRlbnRUeXBlIjoiJGl0ZW0zX2MiLCJsaW5lQ291bnQiOiIyIiwid29yZENvdW50IjoiNDUifSwidGFnIjoiJGl0ZW0zX2MifQ==</bd:templateData>
          </p:ext>
        </p:extLst>
      </p:sp>
      <p:grpSp>
        <p:nvGrpSpPr>
          <p:cNvPr id="15" name="Group 15"/>
          <p:cNvGrpSpPr/>
          <p:nvPr/>
        </p:nvGrpSpPr>
        <p:grpSpPr>
          <a:xfrm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6" name="AutoShape 16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8" name="Connector 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zqOaEj+S6i+mhuVxuIyMjIOS4jeimgeS4gOS4iuadpeWwseWGmeWkp+W3peeoi1xu5LiOR1BU5ZCI5L2c5pe277yM6YG/5YWN5LiA5byA5aeL5bCx6K6p5a6D57yW5YaZ5bqe5aSn5LiU5a6M5pW055qE5bel56iL6aG555uu77yM5bqU5YWI5LuO566A5Y2V5Lu75Yqh5byA5aeL77yM6YCQ5q2l5aKe5Yqg6Zq+5bqm44CCXG4jIyMg5LiA5a6a6KaB6LS05oql6ZSZ5L+h5oGvXG7lnKjkuI5HUFTlkIjkvZzov4fnqIvkuK3vvIzpgYfliLDplJnor6/ml7bkuIDlrpropoHlsIblrozmlbTnmoTmiqXplJnkv6Hmga/ljp/moLfnspjotLTnu5lHUFTvvIzku6Xkvr/lhbbmm7Tlpb3lnLDnkIbop6Plkozop6PlhrPpl67popjjgIJcbiMjIyDnjq/looPmoLfkvovnu5nmuIXmpZpcbuWcqOaPkOS6pOS7u+WKoee7mUdQVOS5i+WJje+8jOmcgOaYjuehruaMh+Wumui/kOihjOeOr+Wig+OAgeaJgOmcgOeahOW6k+WPiuWFtueJiOacrOOAgeS7peWPiuWFt+S9k+eahOi+k+WFpeagt+S+i++8jOS7peS+v0dQVOWHhuehruWcsOaJp+ihjOS7u+WKoeOAgiIsInRwbGlkIjoiMTAyMzMxIiwidHBsTmFtZSI6Imxpc3QzXzEiLCJlZGl0ZWQiOiJmYWxzZSJ9</bd:templateData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74316" y="3045252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100000">
                <a:schemeClr val="lt2">
                  <a:alpha val="100000"/>
                </a:schemeClr>
              </a:gs>
              <a:gs pos="0">
                <a:schemeClr val="lt1">
                  <a:alpha val="100000"/>
                </a:schemeClr>
              </a:gs>
            </a:gsLst>
            <a:lin ang="0"/>
          </a:gra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1374316" y="4823279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0"/>
          </a:gra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1374316" y="1267225"/>
            <a:ext cx="9429750" cy="165636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2">
                  <a:alpha val="100000"/>
                </a:schemeClr>
              </a:gs>
              <a:gs pos="100000">
                <a:schemeClr val="lt1">
                  <a:alpha val="100000"/>
                </a:schemeClr>
              </a:gs>
            </a:gsLst>
            <a:lin ang="0"/>
          </a:gra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987242" y="5246342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Freeform 6"/>
          <p:cNvSpPr/>
          <p:nvPr/>
        </p:nvSpPr>
        <p:spPr>
          <a:xfrm>
            <a:off x="1115389" y="5374489"/>
            <a:ext cx="553940" cy="55394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90033" y="152400"/>
                </a:moveTo>
                <a:cubicBezTo>
                  <a:pt x="190033" y="90992"/>
                  <a:pt x="221771" y="56493"/>
                  <a:pt x="221771" y="56493"/>
                </a:cubicBezTo>
                <a:cubicBezTo>
                  <a:pt x="221771" y="56493"/>
                  <a:pt x="193758" y="33766"/>
                  <a:pt x="151924" y="33766"/>
                </a:cubicBezTo>
                <a:cubicBezTo>
                  <a:pt x="110090" y="33766"/>
                  <a:pt x="82067" y="56512"/>
                  <a:pt x="82067" y="56512"/>
                </a:cubicBezTo>
                <a:cubicBezTo>
                  <a:pt x="82067" y="56512"/>
                  <a:pt x="114376" y="82753"/>
                  <a:pt x="114376" y="152400"/>
                </a:cubicBezTo>
                <a:cubicBezTo>
                  <a:pt x="114376" y="219608"/>
                  <a:pt x="81858" y="248145"/>
                  <a:pt x="81858" y="248145"/>
                </a:cubicBezTo>
                <a:cubicBezTo>
                  <a:pt x="81858" y="248145"/>
                  <a:pt x="115662" y="271034"/>
                  <a:pt x="151924" y="271034"/>
                </a:cubicBezTo>
                <a:cubicBezTo>
                  <a:pt x="189043" y="271034"/>
                  <a:pt x="221799" y="248269"/>
                  <a:pt x="221799" y="248269"/>
                </a:cubicBezTo>
                <a:cubicBezTo>
                  <a:pt x="221799" y="248269"/>
                  <a:pt x="190033" y="218503"/>
                  <a:pt x="190033" y="152400"/>
                </a:cubicBezTo>
                <a:close/>
              </a:path>
              <a:path w="304800" h="304800">
                <a:moveTo>
                  <a:pt x="74095" y="62789"/>
                </a:moveTo>
                <a:cubicBezTo>
                  <a:pt x="74095" y="62789"/>
                  <a:pt x="34633" y="86839"/>
                  <a:pt x="34633" y="152800"/>
                </a:cubicBezTo>
                <a:cubicBezTo>
                  <a:pt x="34633" y="218751"/>
                  <a:pt x="74533" y="240335"/>
                  <a:pt x="74533" y="240335"/>
                </a:cubicBezTo>
                <a:cubicBezTo>
                  <a:pt x="74533" y="240335"/>
                  <a:pt x="103613" y="218742"/>
                  <a:pt x="103613" y="152800"/>
                </a:cubicBezTo>
                <a:cubicBezTo>
                  <a:pt x="103613" y="86839"/>
                  <a:pt x="74095" y="62789"/>
                  <a:pt x="74095" y="62789"/>
                </a:cubicBezTo>
                <a:close/>
              </a:path>
              <a:path w="304800" h="304800">
                <a:moveTo>
                  <a:pt x="229753" y="64570"/>
                </a:moveTo>
                <a:cubicBezTo>
                  <a:pt x="229753" y="64570"/>
                  <a:pt x="200244" y="86839"/>
                  <a:pt x="200244" y="152800"/>
                </a:cubicBezTo>
                <a:cubicBezTo>
                  <a:pt x="200244" y="218751"/>
                  <a:pt x="229305" y="240335"/>
                  <a:pt x="229305" y="240335"/>
                </a:cubicBezTo>
                <a:cubicBezTo>
                  <a:pt x="229305" y="240335"/>
                  <a:pt x="270158" y="218742"/>
                  <a:pt x="270158" y="152800"/>
                </a:cubicBezTo>
                <a:cubicBezTo>
                  <a:pt x="270158" y="86839"/>
                  <a:pt x="229753" y="64570"/>
                  <a:pt x="229753" y="6457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10373288" y="3468315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AutoShape 8"/>
          <p:cNvSpPr/>
          <p:nvPr/>
        </p:nvSpPr>
        <p:spPr>
          <a:xfrm>
            <a:off x="987242" y="1690288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Freeform 9"/>
          <p:cNvSpPr/>
          <p:nvPr/>
        </p:nvSpPr>
        <p:spPr>
          <a:xfrm>
            <a:off x="1171659" y="1892749"/>
            <a:ext cx="405314" cy="40531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73841" y="122930"/>
                </a:moveTo>
                <a:cubicBezTo>
                  <a:pt x="179718" y="102937"/>
                  <a:pt x="177232" y="81020"/>
                  <a:pt x="166392" y="62665"/>
                </a:cubicBezTo>
                <a:cubicBezTo>
                  <a:pt x="166630" y="62998"/>
                  <a:pt x="62770" y="167697"/>
                  <a:pt x="62027" y="167040"/>
                </a:cubicBezTo>
                <a:cubicBezTo>
                  <a:pt x="80077" y="177698"/>
                  <a:pt x="101994" y="180699"/>
                  <a:pt x="121720" y="175193"/>
                </a:cubicBezTo>
                <a:cubicBezTo>
                  <a:pt x="121577" y="174689"/>
                  <a:pt x="173422" y="122853"/>
                  <a:pt x="173841" y="122930"/>
                </a:cubicBezTo>
                <a:close/>
              </a:path>
              <a:path w="304800" h="304800">
                <a:moveTo>
                  <a:pt x="155315" y="45968"/>
                </a:moveTo>
                <a:cubicBezTo>
                  <a:pt x="141322" y="32175"/>
                  <a:pt x="121301" y="22822"/>
                  <a:pt x="100127" y="22822"/>
                </a:cubicBezTo>
                <a:cubicBezTo>
                  <a:pt x="57331" y="22822"/>
                  <a:pt x="22631" y="57607"/>
                  <a:pt x="22631" y="100508"/>
                </a:cubicBezTo>
                <a:cubicBezTo>
                  <a:pt x="22631" y="121444"/>
                  <a:pt x="32156" y="141713"/>
                  <a:pt x="45587" y="155686"/>
                </a:cubicBezTo>
                <a:cubicBezTo>
                  <a:pt x="45615" y="155686"/>
                  <a:pt x="154657" y="46863"/>
                  <a:pt x="155315" y="45968"/>
                </a:cubicBezTo>
                <a:close/>
              </a:path>
              <a:path w="304800" h="304800">
                <a:moveTo>
                  <a:pt x="264909" y="252089"/>
                </a:moveTo>
                <a:cubicBezTo>
                  <a:pt x="264909" y="252089"/>
                  <a:pt x="267443" y="230200"/>
                  <a:pt x="261128" y="223885"/>
                </a:cubicBezTo>
                <a:cubicBezTo>
                  <a:pt x="260709" y="223466"/>
                  <a:pt x="188300" y="135065"/>
                  <a:pt x="188300" y="135065"/>
                </a:cubicBezTo>
                <a:lnTo>
                  <a:pt x="134417" y="188947"/>
                </a:lnTo>
                <a:lnTo>
                  <a:pt x="222818" y="262185"/>
                </a:lnTo>
                <a:cubicBezTo>
                  <a:pt x="228714" y="268919"/>
                  <a:pt x="251441" y="265557"/>
                  <a:pt x="251441" y="265557"/>
                </a:cubicBezTo>
                <a:lnTo>
                  <a:pt x="269538" y="281978"/>
                </a:lnTo>
                <a:lnTo>
                  <a:pt x="282169" y="269348"/>
                </a:lnTo>
                <a:lnTo>
                  <a:pt x="264909" y="252089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Freeform 10"/>
          <p:cNvSpPr/>
          <p:nvPr/>
        </p:nvSpPr>
        <p:spPr>
          <a:xfrm>
            <a:off x="10569897" y="3661311"/>
            <a:ext cx="424244" cy="42424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106680"/>
                </a:moveTo>
                <a:lnTo>
                  <a:pt x="189586" y="139598"/>
                </a:lnTo>
                <a:cubicBezTo>
                  <a:pt x="194310" y="146761"/>
                  <a:pt x="204978" y="152400"/>
                  <a:pt x="213512" y="152400"/>
                </a:cubicBezTo>
                <a:lnTo>
                  <a:pt x="259080" y="152400"/>
                </a:lnTo>
                <a:lnTo>
                  <a:pt x="259080" y="121920"/>
                </a:lnTo>
                <a:lnTo>
                  <a:pt x="213360" y="121920"/>
                </a:lnTo>
                <a:lnTo>
                  <a:pt x="191414" y="89002"/>
                </a:lnTo>
                <a:cubicBezTo>
                  <a:pt x="185452" y="80686"/>
                  <a:pt x="178394" y="73628"/>
                  <a:pt x="170345" y="67847"/>
                </a:cubicBezTo>
                <a:lnTo>
                  <a:pt x="170069" y="67666"/>
                </a:lnTo>
                <a:lnTo>
                  <a:pt x="149952" y="54254"/>
                </a:lnTo>
                <a:cubicBezTo>
                  <a:pt x="146104" y="51911"/>
                  <a:pt x="141446" y="50521"/>
                  <a:pt x="136465" y="50521"/>
                </a:cubicBezTo>
                <a:cubicBezTo>
                  <a:pt x="131912" y="50521"/>
                  <a:pt x="127635" y="51683"/>
                  <a:pt x="123911" y="53721"/>
                </a:cubicBezTo>
                <a:lnTo>
                  <a:pt x="124044" y="53654"/>
                </a:lnTo>
                <a:lnTo>
                  <a:pt x="60950" y="91450"/>
                </a:lnTo>
                <a:lnTo>
                  <a:pt x="60950" y="167650"/>
                </a:lnTo>
                <a:lnTo>
                  <a:pt x="91430" y="167650"/>
                </a:lnTo>
                <a:lnTo>
                  <a:pt x="91430" y="106690"/>
                </a:lnTo>
                <a:lnTo>
                  <a:pt x="121910" y="91450"/>
                </a:lnTo>
                <a:lnTo>
                  <a:pt x="76190" y="304810"/>
                </a:lnTo>
                <a:lnTo>
                  <a:pt x="106670" y="304810"/>
                </a:lnTo>
                <a:lnTo>
                  <a:pt x="142484" y="188224"/>
                </a:lnTo>
                <a:lnTo>
                  <a:pt x="167630" y="213370"/>
                </a:lnTo>
                <a:lnTo>
                  <a:pt x="167630" y="304810"/>
                </a:lnTo>
                <a:lnTo>
                  <a:pt x="198110" y="304810"/>
                </a:lnTo>
                <a:lnTo>
                  <a:pt x="198110" y="182890"/>
                </a:lnTo>
                <a:lnTo>
                  <a:pt x="156962" y="141742"/>
                </a:lnTo>
                <a:lnTo>
                  <a:pt x="167630" y="106690"/>
                </a:lnTo>
                <a:close/>
              </a:path>
              <a:path w="304800" h="304800">
                <a:moveTo>
                  <a:pt x="182880" y="60960"/>
                </a:moveTo>
                <a:cubicBezTo>
                  <a:pt x="199711" y="60960"/>
                  <a:pt x="213360" y="47311"/>
                  <a:pt x="213360" y="30480"/>
                </a:cubicBezTo>
                <a:cubicBezTo>
                  <a:pt x="213360" y="13649"/>
                  <a:pt x="199711" y="0"/>
                  <a:pt x="182880" y="0"/>
                </a:cubicBezTo>
                <a:lnTo>
                  <a:pt x="182880" y="0"/>
                </a:lnTo>
                <a:cubicBezTo>
                  <a:pt x="166049" y="0"/>
                  <a:pt x="152400" y="13649"/>
                  <a:pt x="152400" y="30480"/>
                </a:cubicBezTo>
                <a:cubicBezTo>
                  <a:pt x="152400" y="47311"/>
                  <a:pt x="166049" y="60960"/>
                  <a:pt x="182880" y="60960"/>
                </a:cubicBezTo>
                <a:lnTo>
                  <a:pt x="182880" y="6096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达到的效果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1986545" y="1423391"/>
            <a:ext cx="8201025" cy="57150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写脚手架更快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eyJfdGVtcGxhdGVEYXRhIjp7ImNvbnRlbnRUeXBlIjoiJGl0ZW0xX3RpdGxlIiwibGluZUNvdW50IjoiMSIsIndvcmRDb3VudCI6IjI1In0sInRhZyI6IiRpdGVtMV90aXRsZSJ9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1986545" y="1881734"/>
            <a:ext cx="8201025" cy="78105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利用GPT的辅助，科研人员能够迅速编写出稳定的程序框架或“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脚手架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”，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为后续的编码工作奠定坚实基础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eyJfdGVtcGxhdGVEYXRhIjp7ImNvbnRlbnRUeXBlIjoiJGl0ZW0xX2MiLCJsaW5lQ291bnQiOiIyIiwid29yZENvdW50IjoiNDAifSwidGFnIjoiJGl0ZW0xX2MifQ==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1931680" y="3229780"/>
            <a:ext cx="8201025" cy="57150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重复性代码省时间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eyJfdGVtcGxhdGVEYXRhIjp7ImNvbnRlbnRUeXBlIjoiJGl0ZW0yX3RpdGxlIiwibGluZUNvdW50IjoiMSIsIndvcmRDb3VudCI6IjI1In0sInRhZyI6IiRpdGVtMl90aXRsZSJ9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1931680" y="3688123"/>
            <a:ext cx="8201025" cy="78105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对于重复性高、繁琐复杂的代码段，GPT能够迅速生成，有效节省科研人员宝贵的时间，提高整体开发效率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eyJfdGVtcGxhdGVEYXRhIjp7ImNvbnRlbnRUeXBlIjoiJGl0ZW0yX2MiLCJsaW5lQ291bnQiOiIyIiwid29yZENvdW50IjoiNDAifSwidGFnIjoiJGl0ZW0yX2MifQ==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1931680" y="4882435"/>
            <a:ext cx="8201025" cy="57150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小功能开发效率高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eyJfdGVtcGxhdGVEYXRhIjp7ImNvbnRlbnRUeXBlIjoiJGl0ZW0zX3RpdGxlIiwibGluZUNvdW50IjoiMSIsIndvcmRDb3VudCI6IjI1In0sInRhZyI6IiRpdGVtM190aXRsZSJ9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1931680" y="5340777"/>
            <a:ext cx="8201025" cy="78105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在开发小功能、小</a:t>
            </a: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函数</a:t>
            </a: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时，GPT能够迅速理解需求并生成高质量代码，显著的提升开发效率和软件质量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eyJfdGVtcGxhdGVEYXRhIjp7ImNvbnRlbnRUeXBlIjoiJGl0ZW0zX2MiLCJsaW5lQ291bnQiOiIyIiwid29yZENvdW50IjoiNDAifSwidGFnIjoiJGl0ZW0zX2MifQ==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+vuWIsOeahOaViOaenFxuIyMjIOWGmeiEmuaJi+aetuabtOW/q1xu5Yip55SoR1BU55qE6L6F5Yqp77yM56eR56CU5Lq65ZGY6IO95aSf6L+F6YCf57yW5YaZ5Ye656iz5a6a55qE56iL5bqP5qGG5p625oiW4oCc6ISa5omL5p624oCd77yM5Li65ZCO57ut55qE57yW56CB5bel5L2c5aWg5a6a5Z2a5a6e5Z+656GA44CCXG4jIyMg6YeN5aSN5oCn5Luj56CB55yB5pe26Ze0XG7lr7nkuo7ph43lpI3mgKfpq5jjgIHnuYHnkJDlpI3mnYLnmoTku6PnoIHmrrXvvIxHUFTog73lpJ/ov4XpgJ/nlJ/miJDvvIzmnInmlYjoioLnnIHnp5HnoJTkurrlkZjlrp3otLXnmoTml7bpl7TvvIzmj5Dpq5jmlbTkvZPlvIDlj5HmlYjnjofjgIJcbiMjIyDlsI/lip/og73lvIDlj5HmlYjnjofpq5hcbuWcqOW8gOWPkeWwj+WKn+iDveOAgeWwj+W3peWFt+aXtu+8jEdQVOiDveWkn+i/hemAn+eQhuino+mcgOaxguW5tueUn+aIkOmrmOi0qOmHj+S7o+egge+8jOaYvuiRl+eahOaPkOWNh+W8gOWPkeaViOeOh+WSjOi9r+S7tui0qOmHj+OAgiIsInRwbGlkIjoiMTAyMzMxIiwidHBsTmFtZSI6Imxpc3QzXzE4IiwiZWRpdGVkIjoiZmFsc2UifQ==</bd:templateData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 l="-44" r="-4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34" name="TextBox 2"/>
          <p:cNvSpPr txBox="1"/>
          <p:nvPr/>
        </p:nvSpPr>
        <p:spPr>
          <a:xfrm>
            <a:off x="7346953" y="3196976"/>
            <a:ext cx="4716780" cy="58464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3999" dirty="0" err="1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读程序</a:t>
            </a:r>
            <a:endParaRPr lang="en-US" sz="3999" dirty="0">
              <a:solidFill>
                <a:srgbClr val="0D245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eyJfdGVtcGxhdGVEYXRhIjp7ImNvbnRlbnRUeXBlIjoiJHRpdGxlIiwibGluZUNvdW50IjoiMyIsIndvcmRDb3VudCI6IjcifSwidGFnIjoiJHRpdGxlIn0=</bd:templateData>
          </p:ext>
        </p:extLst>
      </p:sp>
      <p:sp>
        <p:nvSpPr>
          <p:cNvPr id="900046" name="Freeform 3"/>
          <p:cNvSpPr/>
          <p:nvPr/>
        </p:nvSpPr>
        <p:spPr>
          <a:xfrm rot="16200000">
            <a:off x="7426572" y="1637581"/>
            <a:ext cx="1335551" cy="1270000"/>
          </a:xfrm>
          <a:custGeom>
            <a:avLst/>
            <a:gdLst/>
            <a:ahLst/>
            <a:cxnLst/>
            <a:rect l="l" t="t" r="r" b="b"/>
            <a:pathLst>
              <a:path w="1335551" h="1270000">
                <a:moveTo>
                  <a:pt x="1335551" y="0"/>
                </a:moveTo>
                <a:lnTo>
                  <a:pt x="1335551" y="1270000"/>
                </a:lnTo>
                <a:lnTo>
                  <a:pt x="543606" y="1270000"/>
                </a:lnTo>
                <a:lnTo>
                  <a:pt x="218352" y="1270000"/>
                </a:lnTo>
                <a:lnTo>
                  <a:pt x="0" y="1270000"/>
                </a:lnTo>
                <a:lnTo>
                  <a:pt x="216522" y="635000"/>
                </a:lnTo>
                <a:lnTo>
                  <a:pt x="0" y="0"/>
                </a:lnTo>
                <a:lnTo>
                  <a:pt x="218352" y="0"/>
                </a:lnTo>
                <a:lnTo>
                  <a:pt x="543606" y="0"/>
                </a:lnTo>
              </a:path>
            </a:pathLst>
          </a:custGeom>
          <a:solidFill>
            <a:srgbClr val="0D245D">
              <a:alpha val="100000"/>
            </a:srgbClr>
          </a:solidFill>
          <a:ln/>
        </p:spPr>
        <p:txBody>
          <a:bodyPr vert="horz" wrap="square" rtlCol="0" anchor="ctr" anchorCtr="0">
            <a:noAutofit/>
          </a:bodyPr>
          <a:lstStyle/>
          <a:p>
            <a:pPr algn="ctr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00035" name="TextBox 4"/>
          <p:cNvSpPr txBox="1"/>
          <p:nvPr/>
        </p:nvSpPr>
        <p:spPr>
          <a:xfrm>
            <a:off x="7432816" y="1701293"/>
            <a:ext cx="1335405" cy="11201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eyJfdGVtcGxhdGVEYXRhIjp7ImNvbnRlbnRUeXBlIjoiJG51bWJlciIsImxpbmVDb3VudCI6IjEiLCJ3b3JkQ291bnQiOiIxIn0sInRhZyI6Im5vRWRpdCJ9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eyJtZCI6IiMjIOivu+eoi+W6j+OAgeagh+iusOino+ivuyIsInRwbGlkIjoiMTAyMzMxIiwidHBsTmFtZSI6ImgydGl0bGVfY2h1YW5na2V0aWUwMzMiLCJlZGl0ZWQiOiJmYWxzZSJ9</bd:templateData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9391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914135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779391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914135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6360328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6495073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AutoShape 8"/>
          <p:cNvSpPr/>
          <p:nvPr/>
        </p:nvSpPr>
        <p:spPr>
          <a:xfrm>
            <a:off x="6360328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AutoShape 9"/>
          <p:cNvSpPr/>
          <p:nvPr/>
        </p:nvSpPr>
        <p:spPr>
          <a:xfrm>
            <a:off x="6495073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1588687" y="1602522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整体功能解释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eyJfdGVtcGxhdGVEYXRhIjp7ImNvbnRlbnRUeXBlIjoiJGl0ZW0xX3RpdGxlIiwibGluZUNvdW50IjoiMSIsIndvcmRDb3VudCI6IjExIn0sInRhZyI6IiRpdGVtMV90aXRsZSJ9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1588687" y="2078224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将代码的整体功能进行解释，帮助理解代码的主要目的和作用。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eyJfdGVtcGxhdGVEYXRhIjp7ImNvbnRlbnRUeXBlIjoiJGl0ZW0xX2MiLCJsaW5lQ291bnQiOiI0Iiwid29yZENvdW50IjoiMTgifSwidGFnIjoiJGl0ZW0xX2MifQ==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1574907" y="3964550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关键函数作用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eyJfdGVtcGxhdGVEYXRhIjp7ImNvbnRlbnRUeXBlIjoiJGl0ZW0zX3RpdGxlIiwibGluZUNvdW50IjoiMSIsIndvcmRDb3VudCI6IjExIn0sInRhZyI6IiRpdGVtM190aXRsZSJ9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1574907" y="4495320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对代码中的关键函数或方法进行作用说明，帮助理解其实现的功能和逻辑。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eyJfdGVtcGxhdGVEYXRhIjp7ImNvbnRlbnRUeXBlIjoiJGl0ZW0zX2MiLCJsaW5lQ291bnQiOiI0Iiwid29yZENvdW50IjoiMTgifSwidGFnIjoiJGl0ZW0zX2MifQ==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7237966" y="3964550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输入输出关系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eyJfdGVtcGxhdGVEYXRhIjp7ImNvbnRlbnRUeXBlIjoiJGl0ZW00X3RpdGxlIiwibGluZUNvdW50IjoiMSIsIndvcmRDb3VudCI6IjExIn0sInRhZyI6IiRpdGVtNF90aXRsZSJ9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7237966" y="4495320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分析代码的输入输出关系，明确输入数据的处理方式和输出结果的生成机制。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eyJfdGVtcGxhdGVEYXRhIjp7ImNvbnRlbnRUeXBlIjoiJGl0ZW00X2MiLCJsaW5lQ291bnQiOiI0Iiwid29yZENvdW50IjoiMTgifSwidGFnIjoiJGl0ZW00X2MifQ==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7259955" y="1602522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主流程梳理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eyJfdGVtcGxhdGVEYXRhIjp7ImNvbnRlbnRUeXBlIjoiJGl0ZW0yX3RpdGxlIiwibGluZUNvdW50IjoiMSIsIndvcmRDb3VudCI6IjExIn0sInRhZyI6IiRpdGVtMl90aXRsZSJ9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7259955" y="2078224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对代码的主流程进行梳理，清晰呈现代码的执行顺序和关键路径。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eyJfdGVtcGxhdGVEYXRhIjp7ImNvbnRlbnRUeXBlIjoiJGl0ZW0yX2MiLCJsaW5lQ291bnQiOiI0Iiwid29yZENvdW50IjoiMTgifSwidGFnIjoiJGl0ZW0yX2MifQ==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利用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ChatGPT</a:t>
            </a: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辅助了解现有复杂程序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Pr+iusuWGheWuuVxuIyMjIOaVtOS9k+WKn+iDveino+mHilxu5bCG5Luj56CB55qE5pW05L2T5Yqf6IO96L+b6KGM6Kej6YeK77yM5biu5Yqp55CG6Kej5Luj56CB55qE5Li76KaB55uu55qE5ZKM5L2c55So44CCXG4jIyMg5Li75rWB56iL5qKz55CGXG7lr7nku6PnoIHnmoTkuLvmtYHnqIvov5vooYzmorPnkIbvvIzmuIXmmbDlkYjnjrDku6PnoIHnmoTmiafooYzpobrluo/lkozlhbPplK7ot6/lvoTjgIJcbiMjIyDlhbPplK7lh73mlbDkvZznlKhcbuWvueS7o+eggeS4reeahOWFs+mUruWHveaVsOaIluaWueazlei/m+ihjOS9nOeUqOivtOaYju+8jOW4ruWKqeeQhuino+WFtuWunueOsOeahOWKn+iDveWSjOmAu+i+keOAglxuIyMjIOi+k+WFpei+k+WHuuWFs+ezu1xu5YiG5p6Q5Luj56CB55qE6L6T5YWl6L6T5Ye65YWz57O777yM5piO56Gu6L6T5YWl5pWw5o2u55qE5aSE55CG5pa55byP5ZKM6L6T5Ye657uT5p6c55qE55Sf5oiQ5py65Yi244CCIiwidHBsaWQiOiIxMDIzMzEiLCJ0cGxOYW1lIjoibGlzdDRfMCIsImVkaXRlZCI6ImZhbHNlIn0=</bd:templateData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C72BDE1-DAE1-67C9-B2A4-A86E10279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715" y="133468"/>
            <a:ext cx="5933948" cy="659106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9DE3D60-5CF7-6461-233C-0C4517FE0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571" y="133468"/>
            <a:ext cx="6281429" cy="653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03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1D007-2A57-9B3D-C719-08E7FC895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B758E20-A427-AA6F-913B-BEE30DEEF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35" y="0"/>
            <a:ext cx="5154885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9E0DC52-6BC8-4818-E61F-E403DAE9E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920" y="0"/>
            <a:ext cx="7010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3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343A8A6-D551-C6E0-7814-8EDE70A58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37826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8AA6A56-220B-F3AF-AAF9-079666CAC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626" y="590309"/>
            <a:ext cx="6251374" cy="566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19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32113" y="5184323"/>
            <a:ext cx="2429542" cy="1127284"/>
          </a:xfrm>
          <a:custGeom>
            <a:avLst/>
            <a:gdLst/>
            <a:ahLst/>
            <a:cxnLst/>
            <a:rect l="l" t="t" r="r" b="b"/>
            <a:pathLst>
              <a:path w="292" h="135">
                <a:moveTo>
                  <a:pt x="130" y="19"/>
                </a:moveTo>
                <a:cubicBezTo>
                  <a:pt x="75" y="38"/>
                  <a:pt x="31" y="73"/>
                  <a:pt x="0" y="118"/>
                </a:cubicBezTo>
                <a:cubicBezTo>
                  <a:pt x="52" y="134"/>
                  <a:pt x="108" y="135"/>
                  <a:pt x="163" y="116"/>
                </a:cubicBezTo>
                <a:cubicBezTo>
                  <a:pt x="218" y="97"/>
                  <a:pt x="262" y="61"/>
                  <a:pt x="292" y="17"/>
                </a:cubicBezTo>
                <a:cubicBezTo>
                  <a:pt x="241" y="0"/>
                  <a:pt x="184" y="0"/>
                  <a:pt x="130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Freeform 3"/>
          <p:cNvSpPr/>
          <p:nvPr/>
        </p:nvSpPr>
        <p:spPr>
          <a:xfrm>
            <a:off x="6032113" y="4073042"/>
            <a:ext cx="1515142" cy="2095595"/>
          </a:xfrm>
          <a:custGeom>
            <a:avLst/>
            <a:gdLst/>
            <a:ahLst/>
            <a:cxnLst/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Freeform 4"/>
          <p:cNvSpPr/>
          <p:nvPr/>
        </p:nvSpPr>
        <p:spPr>
          <a:xfrm>
            <a:off x="3612763" y="5184323"/>
            <a:ext cx="2419350" cy="1127284"/>
          </a:xfrm>
          <a:custGeom>
            <a:avLst/>
            <a:gdLst/>
            <a:ahLst/>
            <a:cxnLst/>
            <a:rect l="l" t="t" r="r" b="b"/>
            <a:pathLst>
              <a:path w="291" h="135">
                <a:moveTo>
                  <a:pt x="162" y="19"/>
                </a:moveTo>
                <a:cubicBezTo>
                  <a:pt x="217" y="38"/>
                  <a:pt x="261" y="73"/>
                  <a:pt x="291" y="118"/>
                </a:cubicBezTo>
                <a:cubicBezTo>
                  <a:pt x="240" y="134"/>
                  <a:pt x="184" y="135"/>
                  <a:pt x="129" y="116"/>
                </a:cubicBezTo>
                <a:cubicBezTo>
                  <a:pt x="74" y="97"/>
                  <a:pt x="30" y="61"/>
                  <a:pt x="0" y="17"/>
                </a:cubicBezTo>
                <a:cubicBezTo>
                  <a:pt x="51" y="0"/>
                  <a:pt x="108" y="0"/>
                  <a:pt x="162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Freeform 5"/>
          <p:cNvSpPr/>
          <p:nvPr/>
        </p:nvSpPr>
        <p:spPr>
          <a:xfrm>
            <a:off x="4527163" y="4073042"/>
            <a:ext cx="1513713" cy="2095595"/>
          </a:xfrm>
          <a:custGeom>
            <a:avLst/>
            <a:gdLst/>
            <a:ahLst/>
            <a:cxnLst/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</a:path>
            </a:pathLst>
          </a:custGeom>
          <a:solidFill>
            <a:schemeClr val="accent1">
              <a:alpha val="6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Freeform 6"/>
          <p:cNvSpPr/>
          <p:nvPr/>
        </p:nvSpPr>
        <p:spPr>
          <a:xfrm>
            <a:off x="5609203" y="3588886"/>
            <a:ext cx="856012" cy="2579751"/>
          </a:xfrm>
          <a:custGeom>
            <a:avLst/>
            <a:gdLst/>
            <a:ahLst/>
            <a:cxnLst/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</a:path>
            </a:pathLst>
          </a:cu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463378" y="4535812"/>
            <a:ext cx="2931336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执行流程解释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eyJfdGVtcGxhdGVEYXRhIjp7ImNvbnRlbnRUeXBlIjoiJGl0ZW0xX3RpdGxlIiwibGluZUNvdW50IjoiMSIsIndvcmRDb3VudCI6IjkifSwidGFnIjoiJGl0ZW0xX3RpdGxlIn0=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449597" y="5004954"/>
            <a:ext cx="2931336" cy="139850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通过按执行流程解释代码，逐步揭示代码的逻辑，让复杂的代码变得易于理解。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eyJfdGVtcGxhdGVEYXRhIjp7ImNvbnRlbnRUeXBlIjoiJGl0ZW0xX2MiLCJsaW5lQ291bnQiOiI0Iiwid29yZENvdW50IjoiMTQifSwidGFnIjoiJGl0ZW0xX2MifQ==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1288216" y="2422580"/>
            <a:ext cx="2931336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段落功能标注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eyJfdGVtcGxhdGVEYXRhIjp7ImNvbnRlbnRUeXBlIjoiJGl0ZW0yX3RpdGxlIiwibGluZUNvdW50IjoiMSIsIndvcmRDb3VudCI6IjkifSwidGFnIjoiJGl0ZW0yX3RpdGxlIn0=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1274435" y="2891723"/>
            <a:ext cx="2931336" cy="139850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标出代码中每一部分的功能，有助于更好地理解代码结构，提高阅读效率。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eyJfdGVtcGxhdGVEYXRhIjp7ImNvbnRlbnRUeXBlIjoiJGl0ZW0yX2MiLCJsaW5lQ291bnQiOiI0Iiwid29yZENvdW50IjoiMTQifSwidGFnIjoiJGl0ZW0yX2MifQ==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4540944" y="1591726"/>
            <a:ext cx="3020092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逻辑辅助区分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eyJfdGVtcGxhdGVEYXRhIjp7ImNvbnRlbnRUeXBlIjoiJGl0ZW0zX3RpdGxlIiwibGluZUNvdW50IjoiMSIsIndvcmRDb3VudCI6IjkifSwidGFnIjoiJGl0ZW0zX3RpdGxlIn0=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4564095" y="2060868"/>
            <a:ext cx="2931336" cy="139850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指出代码中的核心逻辑和辅助代码，帮助开发者快速定位关键部分，优化代码质量。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eyJfdGVtcGxhdGVEYXRhIjp7ImNvbnRlbnRUeXBlIjoiJGl0ZW0zX2MiLCJsaW5lQ291bnQiOiI0Iiwid29yZENvdW50IjoiMTQifSwidGFnIjoiJGl0ZW0zX2MifQ==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8261908" y="2422580"/>
            <a:ext cx="2931336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中文注释添加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eyJfdGVtcGxhdGVEYXRhIjp7ImNvbnRlbnRUeXBlIjoiJGl0ZW00X3RpdGxlIiwibGluZUNvdW50IjoiMSIsIndvcmRDb3VudCI6IjkifSwidGFnIjoiJGl0ZW00X3RpdGxlIn0=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8248127" y="2891723"/>
            <a:ext cx="2931336" cy="139850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为代码添加中文注释，有助于国内开发者更快速地理解代码，促进团队协作</a:t>
            </a: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eyJfdGVtcGxhdGVEYXRhIjp7ImNvbnRlbnRUeXBlIjoiJGl0ZW00X2MiLCJsaW5lQ291bnQiOiI0Iiwid29yZENvdW50IjoiMTQifSwidGFnIjoiJGl0ZW00X2MifQ==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8814029" y="4535812"/>
            <a:ext cx="2931336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伪代码/流程图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eyJfdGVtcGxhdGVEYXRhIjp7ImNvbnRlbnRUeXBlIjoiJGl0ZW01X3RpdGxlIiwibGluZUNvdW50IjoiMSIsIndvcmRDb3VudCI6IjkifSwidGFnIjoiJGl0ZW01X3RpdGxlIn0=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8800248" y="5004954"/>
            <a:ext cx="2931336" cy="139850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将程序代码转化为伪代码或流程图思路，为不熟悉编程的人员提供理解代码的途径</a:t>
            </a: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eyJfdGVtcGxhdGVEYXRhIjp7ImNvbnRlbnRUeXBlIjoiJGl0ZW01X2MiLCJsaW5lQ291bnQiOiI0Iiwid29yZENvdW50IjoiMTQifSwidGFnIjoiJGl0ZW01X2MifQ==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很实用的用法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3794737" y="5266000"/>
            <a:ext cx="849630" cy="4819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9" name="TextBox 19"/>
          <p:cNvSpPr txBox="1"/>
          <p:nvPr/>
        </p:nvSpPr>
        <p:spPr>
          <a:xfrm>
            <a:off x="4527163" y="4396796"/>
            <a:ext cx="849630" cy="4819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20" name="TextBox 20"/>
          <p:cNvSpPr txBox="1"/>
          <p:nvPr/>
        </p:nvSpPr>
        <p:spPr>
          <a:xfrm>
            <a:off x="5607298" y="4073042"/>
            <a:ext cx="849630" cy="4819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21" name="TextBox 21"/>
          <p:cNvSpPr txBox="1"/>
          <p:nvPr/>
        </p:nvSpPr>
        <p:spPr>
          <a:xfrm>
            <a:off x="6697625" y="4396796"/>
            <a:ext cx="849630" cy="4819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22" name="TextBox 22"/>
          <p:cNvSpPr txBox="1"/>
          <p:nvPr/>
        </p:nvSpPr>
        <p:spPr>
          <a:xfrm>
            <a:off x="7495431" y="5266000"/>
            <a:ext cx="849630" cy="4819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+iOWunueUqOeahOeUqOazlVxuIyMjIOaJp+ihjOa1geeoi+ino+mHilxu6YCa6L+H5oyJ5omn6KGM5rWB56iL6Kej6YeK5Luj56CB77yM6YCQ5q2l5o+t56S65Luj56CB55qE6YC76L6R77yM6K6p5aSN5p2C55qE5Luj56CB5Y+Y5b6X5piT5LqO55CG6Kej44CCXG4jIyMg5q616JC95Yqf6IO95qCH5rOoXG7moIflh7rku6PnoIHkuK3mr4/kuIDpg6jliIbnmoTlip/og73vvIzmnInliqnkuo7mm7Tlpb3lnLDnkIbop6Pku6PnoIHnu5PmnoTvvIzmj5Dpq5jpmIXor7vmlYjnjofjgIJcbiMjIyDpgLvovpHovoXliqnljLrliIZcbuaMh+WHuuS7o+eggeS4reeahOaguOW/g+mAu+i+keWSjOi+heWKqeS7o+egge+8jOW4ruWKqeW8gOWPkeiAheW/q+mAn+WumuS9jeWFs+mUrumDqOWIhu+8jOS8mOWMluS7o+eggei0qOmHj+OAglxuIyMjIOS4reaWh+azqOmHiua3u+WKoFxu5Li65Luj56CB5re75Yqg5Lit5paH5rOo6YeK77yM5pyJ5Yqp5LqO5Zu95YaF5byA5Y+R6ICF5pu05b+r6YCf5Zyw55CG6Kej5Luj56CB77yM5L+D6L+b5Zui6Zif5Y2P5L2c44CCXG4jIyMg5Lyq5Luj56CBL+a1geeoi+Wbvlxu5bCG56iL5bqP5Luj56CB6L2s5YyW5Li65Lyq5Luj56CB5oiW5rWB56iL5Zu+5oCd6Lev77yM5Li65LiN54af5oKJ57yW56iL55qE5Lq65ZGY5o+Q5L6b55CG6Kej5Luj56CB55qE6YCU5b6E44CCIiwidHBsaWQiOiIxMDIzMzEiLCJ0cGxOYW1lIjoibGlzdDVfMjMxMjAxMDEiLCJlZGl0ZWQiOiJmYWxzZSJ9</bd:templateData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51615" y="1985040"/>
            <a:ext cx="3371878" cy="3613343"/>
          </a:xfrm>
          <a:prstGeom prst="roundRect">
            <a:avLst>
              <a:gd name="adj" fmla="val 6140"/>
            </a:avLst>
          </a:prstGeom>
          <a:solidFill>
            <a:srgbClr val="FFFFFF">
              <a:alpha val="100000"/>
            </a:srgbClr>
          </a:solidFill>
          <a:ln/>
          <a:effectLst>
            <a:outerShdw blurRad="36195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4395984" y="1985040"/>
            <a:ext cx="3371878" cy="3613343"/>
          </a:xfrm>
          <a:prstGeom prst="roundRect">
            <a:avLst>
              <a:gd name="adj" fmla="val 6140"/>
            </a:avLst>
          </a:prstGeom>
          <a:solidFill>
            <a:srgbClr val="FFFFFF">
              <a:alpha val="100000"/>
            </a:srgbClr>
          </a:solidFill>
          <a:ln/>
          <a:effectLst>
            <a:outerShdw blurRad="36195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540353" y="1985040"/>
            <a:ext cx="3371878" cy="3613343"/>
          </a:xfrm>
          <a:prstGeom prst="roundRect">
            <a:avLst>
              <a:gd name="adj" fmla="val 6140"/>
            </a:avLst>
          </a:prstGeom>
          <a:solidFill>
            <a:srgbClr val="FFFFFF">
              <a:alpha val="100000"/>
            </a:srgbClr>
          </a:solidFill>
          <a:ln/>
          <a:effectLst>
            <a:outerShdw blurRad="36195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859454" y="3593819"/>
            <a:ext cx="2733675" cy="1678826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对代码中出现的变量进行详细解释，阐述其含义和作用域，确保开发者能够正确理解变量的用途。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eyJfdGVtcGxhdGVEYXRhIjp7ImNvbnRlbnRUeXBlIjoiJGl0ZW0xX2MiLCJsaW5lQ291bnQiOiI1Iiwid29yZENvdW50IjoiMTIifSwidGFnIjoiJGl0ZW0xX2MifQ==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859454" y="2707448"/>
            <a:ext cx="2733675" cy="859756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变量含义解释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eyJfdGVtcGxhdGVEYXRhIjp7ImNvbnRlbnRUeXBlIjoiJGl0ZW0xX3RpdGxlIiwibGluZUNvdW50IjoiMiIsIndvcmRDb3VudCI6IjcifSwidGFnIjoiJGl0ZW0xX3RpdGxlIn0=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4750382" y="2707448"/>
            <a:ext cx="2733675" cy="859756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数学公式对应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eyJfdGVtcGxhdGVEYXRhIjp7ImNvbnRlbnRUeXBlIjoiJGl0ZW0yX3RpdGxlIiwibGluZUNvdW50IjoiMiIsIndvcmRDb3VudCI6IjcifSwidGFnIjoiJGl0ZW0yX3RpdGxlIn0=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8570716" y="2707448"/>
            <a:ext cx="2733675" cy="859756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中间结果意义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eyJfdGVtcGxhdGVEYXRhIjp7ImNvbnRlbnRUeXBlIjoiJGl0ZW0zX3RpdGxlIiwibGluZUNvdW50IjoiMiIsIndvcmRDb3VudCI6IjcifSwidGFnIjoiJGl0ZW0zX3RpdGxlIn0=</bd:templateData>
          </p:ext>
        </p:extLst>
      </p:sp>
      <p:sp>
        <p:nvSpPr>
          <p:cNvPr id="9" name="AutoShape 9"/>
          <p:cNvSpPr/>
          <p:nvPr/>
        </p:nvSpPr>
        <p:spPr>
          <a:xfrm>
            <a:off x="5508972" y="1355177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AutoShape 10"/>
          <p:cNvSpPr/>
          <p:nvPr/>
        </p:nvSpPr>
        <p:spPr>
          <a:xfrm>
            <a:off x="1616692" y="1355177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AutoShape 11"/>
          <p:cNvSpPr/>
          <p:nvPr/>
        </p:nvSpPr>
        <p:spPr>
          <a:xfrm>
            <a:off x="9327954" y="1355177"/>
            <a:ext cx="1219200" cy="12192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2" name="Freeform 12"/>
          <p:cNvSpPr/>
          <p:nvPr/>
        </p:nvSpPr>
        <p:spPr>
          <a:xfrm>
            <a:off x="5795019" y="1641224"/>
            <a:ext cx="647107" cy="64710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</a:path>
              <a:path w="304800" h="304800"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</a:path>
              <a:path w="304800" h="304800"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</a:path>
              <a:path w="304800" h="304800"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</a:path>
              <a:path w="304800" h="304800"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</a:path>
              <a:path w="304800" h="304800"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</a:path>
              <a:path w="304800" h="304800"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</a:path>
              <a:path w="304800" h="304800"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Freeform 13"/>
          <p:cNvSpPr/>
          <p:nvPr/>
        </p:nvSpPr>
        <p:spPr>
          <a:xfrm>
            <a:off x="1941054" y="1655155"/>
            <a:ext cx="570476" cy="57047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4" name="Freeform 14"/>
          <p:cNvSpPr/>
          <p:nvPr/>
        </p:nvSpPr>
        <p:spPr>
          <a:xfrm>
            <a:off x="9646165" y="1673388"/>
            <a:ext cx="582777" cy="58277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4750382" y="3593819"/>
            <a:ext cx="2733675" cy="1678826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数学公式和程序对应关系解释，即解释公式如何在程序中得以实现，通过编程逻辑展示数学原理。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eyJfdGVtcGxhdGVEYXRhIjp7ImNvbnRlbnRUeXBlIjoiJGl0ZW0yX2MiLCJsaW5lQ291bnQiOiI1Iiwid29yZENvdW50IjoiMTIifSwidGFnIjoiJGl0ZW0yX2MifQ==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8570716" y="3593819"/>
            <a:ext cx="2733675" cy="1678826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解释代码中每一步中间结果的物理意义，帮助开发者更好地理解代码背后的科学原理和意义。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eyJfdGVtcGxhdGVEYXRhIjp7ImNvbnRlbnRUeXBlIjoiJGl0ZW0zX2MiLCJsaW5lQ291bnQiOiI1Iiwid29yZENvdW50IjoiMTIifSwidGFnIjoiJGl0ZW0zX2MifQ==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如果是复杂科研代码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mguaenOaYr+WkjeadguenkeeglOS7o+eggVxuIyMjIOWPmOmHj+WQq+S5ieino+mHilxu5a+55Luj56CB5Lit5Ye6546w55qE5Y+Y6YeP6L+b6KGM6K+m57uG6Kej6YeK77yM6ZiQ6L+w5YW25ZCr5LmJ5ZKM5L2c55So5Z+f77yM56Gu5L+d5byA5Y+R6ICF6IO95aSf5q2j56Gu55CG6Kej5Y+Y6YeP55qE55So6YCU44CCXG4jIyMg5pWw5a2m5YWs5byP5a+55bqUXG7mlbDlrablhazlvI/lkoznqIvluo/lr7nlupTlhbPns7vop6Pph4rvvIzljbPop6Pph4rlhazlvI/lpoLkvZXlnKjnqIvluo/kuK3lvpfku6Xlrp7njrDvvIzpgJrov4fnvJbnqIvpgLvovpHlsZXnpLrmlbDlrabljp/nkIbjgIJcbiMjIyDkuK3pl7Tnu5PmnpzmhI/kuYlcbuino+mHiuS7o+eggeS4reavj+S4gOatpeS4remXtOe7k+aenOeahOeJqeeQhuaEj+S5ie+8jOW4ruWKqeW8gOWPkeiAheabtOWlveWcsOeQhuino+S7o+eggeiDjOWQjueahOenkeWtpuWOn+eQhuWSjOaEj+S5ieOAgiIsInRwbGlkIjoiMTAyMzMxIiwidHBsTmFtZSI6Imxpc3QzXzI2IiwiZWRpdGVkIjoiZmFsc2UifQ==</bd:templateData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3056" r="13056"/>
          <a:stretch>
            <a:fillRect/>
          </a:stretch>
        </p:blipFill>
        <p:spPr>
          <a:xfrm>
            <a:off x="7007708" y="1744635"/>
            <a:ext cx="4750583" cy="4285329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eyJfdGVtcGxhdGVEYXRhIjp7ImNvbnRlbnRUeXBlIjoiJGltZzAiLCJuZWVkUmVwbGFjZSI6dHJ1ZSwidHlwZSI6ImltYWdlIn0sInRhZyI6IiRpbWcwIn0=</bd:templateData>
          </p:ext>
        </p:extLst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826637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 dirty="0" err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调整过程可以</a:t>
            </a: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这样向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</a:t>
            </a: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提问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4" name="AutoShape 4"/>
          <p:cNvSpPr/>
          <p:nvPr/>
        </p:nvSpPr>
        <p:spPr>
          <a:xfrm>
            <a:off x="3729746" y="1769675"/>
            <a:ext cx="3031629" cy="4285329"/>
          </a:xfrm>
          <a:prstGeom prst="roundRect">
            <a:avLst>
              <a:gd name="adj" fmla="val 0"/>
            </a:avLst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3923235" y="2035795"/>
            <a:ext cx="2644651" cy="649939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层次递进深挖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eyJfdGVtcGxhdGVEYXRhIjp7ImNvbnRlbnRUeXBlIjoiJGl0ZW0yX3RpdGxlIiwibGluZUNvdW50IjoiMSIsIndvcmRDb3VudCI6IjcifSwidGFnIjoiJGl0ZW0yX3RpdGxlIn0=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3923235" y="2757859"/>
            <a:ext cx="2644651" cy="292476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75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先问整体功能，再深入局部细节，最后聚焦关键变量与函数，层层递进挖掘代码精髓</a:t>
            </a:r>
            <a:r>
              <a:rPr lang="en-US" sz="1575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eyJfdGVtcGxhdGVEYXRhIjp7ImNvbnRlbnRUeXBlIjoiJGl0ZW0yX2MiLCJsaW5lQ291bnQiOiI4Iiwid29yZENvdW50IjoiMTEifSwidGFnIjoiJGl0ZW0yX2MifQ==</bd:templateData>
          </p:ext>
        </p:extLst>
      </p:sp>
      <p:sp>
        <p:nvSpPr>
          <p:cNvPr id="7" name="AutoShape 7"/>
          <p:cNvSpPr/>
          <p:nvPr/>
        </p:nvSpPr>
        <p:spPr>
          <a:xfrm>
            <a:off x="556553" y="1764765"/>
            <a:ext cx="3031629" cy="4285329"/>
          </a:xfrm>
          <a:prstGeom prst="roundRect">
            <a:avLst>
              <a:gd name="adj" fmla="val 0"/>
            </a:avLst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750042" y="2035795"/>
            <a:ext cx="2644651" cy="649939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分段提问精解</a:t>
            </a:r>
            <a:endParaRPr lang="en-US" sz="2400" b="1" dirty="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eyJfdGVtcGxhdGVEYXRhIjp7ImNvbnRlbnRUeXBlIjoiJGl0ZW0xX3RpdGxlIiwibGluZUNvdW50IjoiMSIsIndvcmRDb3VudCI6IjcifSwidGFnIjoiJGl0ZW0xX3RpdGxlIn0=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750042" y="2752949"/>
            <a:ext cx="2644651" cy="2924764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75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面对GPT的泛泛解释，发现分段提问更能精准获取所需信息，从而优化解释效果。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eyJfdGVtcGxhdGVEYXRhIjp7ImNvbnRlbnRUeXBlIjoiJGl0ZW0xX2MiLCJsaW5lQ291bnQiOiI4Iiwid29yZENvdW50IjoiMTEifSwidGFnIjoiJGl0ZW0xX2MifQ==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wg+aVtOi/h+eoi+WPr+S7peiuslxuIyMjIOWIhuauteaPkOmXrueyvuino1xu6Z2i5a+5R1BU55qE5rOb5rOb6Kej6YeK77yM5Y+R546w5YiG5q615o+Q6Zeu5pu06IO957K+5YeG6I635Y+W5omA6ZyA5L+h5oGv77yM5LuO6ICM5LyY5YyW6Kej6YeK5pWI5p6c44CCXG4jIyMg5bGC5qyh6YCS6L+b5rex5oyWXG7lhYjpl67mlbTkvZPlip/og73vvIzlho3mt7HlhaXlsYDpg6jnu4boioLvvIzmnIDlkI7ogZrnhKblhbPplK7lj5jph4/kuI7lh73mlbDvvIzlsYLlsYLpgJLov5vmjJbmjpjku6PnoIHnsr7pq5PjgIIiLCJ0cGxpZCI6IjEwMjMzMSIsInRwbE5hbWUiOiJsaXN0Ml91bmkzMSIsImVkaXRlZCI6ImZhbHNlIn0=</bd:templateData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9593" y="1595455"/>
            <a:ext cx="6734175" cy="771853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GPT解释需核验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eyJfdGVtcGxhdGVEYXRhIjp7ImNvbnRlbnRUeXBlIjoiJGl0ZW0xX3RpdGxlIiwibGluZUNvdW50IjoiMSIsIndvcmRDb3VudCI6IjIwIn0sInRhZyI6IiRpdGVtMV90aXRsZSJ9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689593" y="2246047"/>
            <a:ext cx="6810375" cy="132397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GPT的解释虽具误导性，但未必全然准确，需自行核验老代码、跨文件及多进程/并行代码。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eyJfdGVtcGxhdGVEYXRhIjp7ImNvbnRlbnRUeXBlIjoiJGl0ZW0xX2MiLCJsaW5lQ291bnQiOiIzIiwid29yZENvdW50IjoiMzMifSwidGFnIjoiJGl0ZW0xX2MifQ==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689593" y="4139505"/>
            <a:ext cx="6734175" cy="7590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结合代码行解释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eyJfdGVtcGxhdGVEYXRhIjp7ImNvbnRlbnRUeXBlIjoiJGl0ZW0yX3RpdGxlIiwibGluZUNvdW50IjoiMSIsIndvcmRDb3VudCI6IjIwIn0sInRhZyI6IiRpdGVtMl90aXRsZSJ9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689593" y="4798345"/>
            <a:ext cx="6810375" cy="132397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让GPT“结合具体代码行解释”，避免抽象概念，确保解释贴合实际，提升理解准确性。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eyJfdGVtcGxhdGVEYXRhIjp7ImNvbnRlbnRUeXBlIjoiJGl0ZW0yX2MiLCJsaW5lQ291bnQiOiIzIiwid29yZENvdW50IjoiMzMifSwidGFnIjoiJGl0ZW0yX2MifQ==</bd:templateData>
          </p:ext>
        </p:extLst>
      </p:sp>
      <p:cxnSp>
        <p:nvCxnSpPr>
          <p:cNvPr id="6" name="Connector 6"/>
          <p:cNvCxnSpPr/>
          <p:nvPr/>
        </p:nvCxnSpPr>
        <p:spPr>
          <a:xfrm>
            <a:off x="756268" y="6181746"/>
            <a:ext cx="7784538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7803289" y="1299241"/>
            <a:ext cx="3679824" cy="4906431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cxnSp>
        <p:nvCxnSpPr>
          <p:cNvPr id="8" name="Connector 8"/>
          <p:cNvCxnSpPr/>
          <p:nvPr/>
        </p:nvCxnSpPr>
        <p:spPr>
          <a:xfrm>
            <a:off x="756268" y="3856089"/>
            <a:ext cx="7083417" cy="0"/>
          </a:xfrm>
          <a:prstGeom prst="line">
            <a:avLst/>
          </a:prstGeom>
          <a:ln w="14288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注意事项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zqOaEj+S6i+mhuVxuIyMjIEdQVOino+mHiumcgOaguOmqjFxuR1BU55qE6Kej6YeK6Jm95YW36K+v5a+85oCn77yM5L2G5pyq5b+F5YWo54S25YeG56Gu77yM6ZyA6Ieq6KGM5qC46aqM6ICB5Luj56CB44CB6Leo5paH5Lu25Y+K5aSa6L+b56iLL+W5tuihjOS7o+eggeOAglxuIyMjIOe7k+WQiOS7o+eggeihjOino+mHilxu6K6pR1BU4oCc57uT5ZCI5YW35L2T5Luj56CB6KGM6Kej6YeK4oCd77yM6YG/5YWN5oq96LGh5qaC5b+177yM56Gu5L+d6Kej6YeK6LS05ZCI5a6e6ZmF77yM5o+Q5Y2H55CG6Kej5YeG56Gu5oCn44CCIiwidHBsaWQiOiIxMDIzMzEiLCJ0cGxOYW1lIjoibGlzdDJfSW1nMSIsImVkaXRlZCI6ImZhbHNlIn0=</bd:templateData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5901" y="1362476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读码速度提升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eyJfdGVtcGxhdGVEYXRhIjp7ImNvbnRlbnRUeXBlIjoiJGl0ZW0xX3RpdGxlIiwibGluZUNvdW50IjoiMSIsIndvcmRDb3VudCI6IjI3In0sInRhZyI6IiRpdGVtMV90aXRsZSJ9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1685901" y="2024509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通过GPT的辅助，我们能够快速理解他人代码的逻辑与结构，大幅提升阅读速度。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eyJfdGVtcGxhdGVEYXRhIjp7ImNvbnRlbnRUeXBlIjoiJGl0ZW0xX2MiLCJsaW5lQ291bnQiOiIyIiwid29yZENvdW50IjoiNDUifSwidGFnIjoiJGl0ZW0xX2MifQ==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达到的效果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grpSp>
        <p:nvGrpSpPr>
          <p:cNvPr id="5" name="Group 5"/>
          <p:cNvGrpSpPr/>
          <p:nvPr/>
        </p:nvGrpSpPr>
        <p:grpSpPr>
          <a:xfrm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6" name="AutoShape 6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AutoShape 7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85901" y="3189254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接手项目高效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eyJfdGVtcGxhdGVEYXRhIjp7ImNvbnRlbnRUeXBlIjoiJGl0ZW0yX3RpdGxlIiwibGluZUNvdW50IjoiMSIsIndvcmRDb3VudCI6IjI3In0sInRhZyI6IiRpdGVtMl90aXRsZSJ9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1685901" y="3851288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在接手项目或排查问题时，GPT能帮助我们迅速定位关键信息，提高解决效率。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eyJfdGVtcGxhdGVEYXRhIjp7ImNvbnRlbnRUeXBlIjoiJGl0ZW0yX2MiLCJsaW5lQ291bnQiOiIyIiwid29yZENvdW50IjoiNDUifSwidGFnIjoiJGl0ZW0yX2MifQ==</bd:templateData>
          </p:ext>
        </p:extLst>
      </p:sp>
      <p:grpSp>
        <p:nvGrpSpPr>
          <p:cNvPr id="10" name="Group 10"/>
          <p:cNvGrpSpPr/>
          <p:nvPr/>
        </p:nvGrpSpPr>
        <p:grpSpPr>
          <a:xfrm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1" name="AutoShape 11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85901" y="4975292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复杂流程速解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eyJfdGVtcGxhdGVEYXRhIjp7ImNvbnRlbnRUeXBlIjoiJGl0ZW0zX3RpdGxlIiwibGluZUNvdW50IjoiMSIsIndvcmRDb3VudCI6IjI3In0sInRhZyI6IiRpdGVtM190aXRsZSJ9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1685901" y="5637325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面对复杂流程，GPT能引导我们快速形成整体认知，把握核心要点，简化理解过程。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eyJfdGVtcGxhdGVEYXRhIjp7ImNvbnRlbnRUeXBlIjoiJGl0ZW0zX2MiLCJsaW5lQ291bnQiOiIyIiwid29yZENvdW50IjoiNDUifSwidGFnIjoiJGl0ZW0zX2MifQ==</bd:templateData>
          </p:ext>
        </p:extLst>
      </p:sp>
      <p:grpSp>
        <p:nvGrpSpPr>
          <p:cNvPr id="15" name="Group 15"/>
          <p:cNvGrpSpPr/>
          <p:nvPr/>
        </p:nvGrpSpPr>
        <p:grpSpPr>
          <a:xfrm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6" name="AutoShape 16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8" name="Connector 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+vuWIsOeahOaViOaenFxuIyMjIOivu+eggemAn+W6puaPkOWNh1xu6YCa6L+HR1BU55qE6L6F5Yqp77yM5oiR5Lus6IO95aSf5b+r6YCf55CG6Kej5LuW5Lq65Luj56CB55qE6YC76L6R5LiO57uT5p6E77yM5aSn5bmF5o+Q5Y2H6ZiF6K+76YCf5bqm44CCXG4jIyMg5o6l5omL6aG555uu6auY5pWIXG7lnKjmjqXmiYvpobnnm67miJbmjpLmn6Xpl67popjml7bvvIxHUFTog73luK7liqnmiJHku6zov4XpgJ/lrprkvY3lhbPplK7kv6Hmga/vvIzmj5Dpq5jop6PlhrPmlYjnjofjgIJcbiMjIyDlpI3mnYLmtYHnqIvpgJ/op6NcbumdouWvueWkjeadgua1geeoi++8jEdQVOiDveW8leWvvOaIkeS7rOW/q+mAn+W9ouaIkOaVtOS9k+iupOefpe+8jOaKiuaPoeaguOW/g+imgeeCue+8jOeugOWMlueQhuino+i/h+eoi+OAgiIsInRwbGlkIjoiMTAyMzMxIiwidHBsTmFtZSI6Imxpc3QzXzEiLCJlZGl0ZWQiOiJmYWxzZSJ9</bd:templateData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 l="-44" r="-4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34" name="TextBox 2"/>
          <p:cNvSpPr txBox="1"/>
          <p:nvPr/>
        </p:nvSpPr>
        <p:spPr>
          <a:xfrm>
            <a:off x="7346953" y="3196976"/>
            <a:ext cx="4716780" cy="58464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3999" dirty="0" err="1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文献收集</a:t>
            </a:r>
            <a:r>
              <a:rPr lang="zh-CN" altLang="en-US" sz="3999" dirty="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阅读</a:t>
            </a:r>
            <a:endParaRPr lang="en-US" sz="3999" dirty="0">
              <a:solidFill>
                <a:srgbClr val="0D245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eyJfdGVtcGxhdGVEYXRhIjp7ImNvbnRlbnRUeXBlIjoiJHRpdGxlIiwibGluZUNvdW50IjoiMyIsIndvcmRDb3VudCI6IjcifSwidGFnIjoiJHRpdGxlIn0=</bd:templateData>
          </p:ext>
        </p:extLst>
      </p:sp>
      <p:sp>
        <p:nvSpPr>
          <p:cNvPr id="900046" name="Freeform 3"/>
          <p:cNvSpPr/>
          <p:nvPr/>
        </p:nvSpPr>
        <p:spPr>
          <a:xfrm rot="16200000">
            <a:off x="7426572" y="1637581"/>
            <a:ext cx="1335551" cy="1270000"/>
          </a:xfrm>
          <a:custGeom>
            <a:avLst/>
            <a:gdLst/>
            <a:ahLst/>
            <a:cxnLst/>
            <a:rect l="l" t="t" r="r" b="b"/>
            <a:pathLst>
              <a:path w="1335551" h="1270000">
                <a:moveTo>
                  <a:pt x="1335551" y="0"/>
                </a:moveTo>
                <a:lnTo>
                  <a:pt x="1335551" y="1270000"/>
                </a:lnTo>
                <a:lnTo>
                  <a:pt x="543606" y="1270000"/>
                </a:lnTo>
                <a:lnTo>
                  <a:pt x="218352" y="1270000"/>
                </a:lnTo>
                <a:lnTo>
                  <a:pt x="0" y="1270000"/>
                </a:lnTo>
                <a:lnTo>
                  <a:pt x="216522" y="635000"/>
                </a:lnTo>
                <a:lnTo>
                  <a:pt x="0" y="0"/>
                </a:lnTo>
                <a:lnTo>
                  <a:pt x="218352" y="0"/>
                </a:lnTo>
                <a:lnTo>
                  <a:pt x="543606" y="0"/>
                </a:lnTo>
              </a:path>
            </a:pathLst>
          </a:custGeom>
          <a:solidFill>
            <a:srgbClr val="0D245D">
              <a:alpha val="100000"/>
            </a:srgbClr>
          </a:solidFill>
          <a:ln/>
        </p:spPr>
        <p:txBody>
          <a:bodyPr vert="horz" wrap="square" rtlCol="0" anchor="ctr" anchorCtr="0">
            <a:noAutofit/>
          </a:bodyPr>
          <a:lstStyle/>
          <a:p>
            <a:pPr algn="ctr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00035" name="TextBox 4"/>
          <p:cNvSpPr txBox="1"/>
          <p:nvPr/>
        </p:nvSpPr>
        <p:spPr>
          <a:xfrm>
            <a:off x="7432816" y="1701293"/>
            <a:ext cx="1335405" cy="11201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eyJfdGVtcGxhdGVEYXRhIjp7ImNvbnRlbnRUeXBlIjoiJG51bWJlciIsImxpbmVDb3VudCI6IjEiLCJ3b3JkQ291bnQiOiIxIn0sInRhZyI6Im5vRWRpdCJ9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eyJtZCI6IiMjIOaWh+eMruaUtumbhiIsInRwbGlkIjoiMTAyMzMxIiwidHBsTmFtZSI6ImgydGl0bGVfY2h1YW5na2V0aWUwMzMiLCJlZGl0ZWQiOiJmYWxzZSJ9</bd:templateData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9391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914135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779391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914135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6360328" y="163111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6495073" y="1765863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AutoShape 8"/>
          <p:cNvSpPr/>
          <p:nvPr/>
        </p:nvSpPr>
        <p:spPr>
          <a:xfrm>
            <a:off x="6360328" y="3993147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AutoShape 9"/>
          <p:cNvSpPr/>
          <p:nvPr/>
        </p:nvSpPr>
        <p:spPr>
          <a:xfrm>
            <a:off x="6495073" y="4127891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1588687" y="1602522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快速了解背景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eyJfdGVtcGxhdGVEYXRhIjp7ImNvbnRlbnRUeXBlIjoiJGl0ZW0xX3RpdGxlIiwibGluZUNvdW50IjoiMSIsIndvcmRDb3VudCI6IjExIn0sInRhZyI6IiRpdGVtMV90aXRsZSJ9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1588687" y="2078224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迅速掌握某个研究方向的历史背景、发展现状和前景展望。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eyJfdGVtcGxhdGVEYXRhIjp7ImNvbnRlbnRUeXBlIjoiJGl0ZW0xX2MiLCJsaW5lQ291bnQiOiI0Iiwid29yZENvdW50IjoiMTgifSwidGFnIjoiJGl0ZW0xX2MifQ==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1574907" y="3964550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梳理方法发展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eyJfdGVtcGxhdGVEYXRhIjp7ImNvbnRlbnRUeXBlIjoiJGl0ZW0zX3RpdGxlIiwibGluZUNvdW50IjoiMSIsIndvcmRDb3VudCI6IjExIn0sInRhZyI6IiRpdGVtM190aXRsZSJ9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1574907" y="4495320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清晰梳理某个方法或技术的起源、演变和发展历程，展示其全貌。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eyJfdGVtcGxhdGVEYXRhIjp7ImNvbnRlbnRUeXBlIjoiJGl0ZW0zX2MiLCJsaW5lQ291bnQiOiI0Iiwid29yZENvdW50IjoiMTgifSwidGFnIjoiJGl0ZW0zX2MifQ==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7237966" y="3964550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生成检索关键词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eyJfdGVtcGxhdGVEYXRhIjp7ImNvbnRlbnRUeXBlIjoiJGl0ZW00X3RpdGxlIiwibGluZUNvdW50IjoiMSIsIndvcmRDb3VudCI6IjExIn0sInRhZyI6IiRpdGVtNF90aXRsZSJ9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7237966" y="4495320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根据研究需求，自动生成一系列精准的检索关键词，提高文献检索效率。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eyJfdGVtcGxhdGVEYXRhIjp7ImNvbnRlbnRUeXBlIjoiJGl0ZW00X2MiLCJsaW5lQ291bnQiOiI0Iiwid29yZENvdW50IjoiMTgifSwidGFnIjoiJGl0ZW00X2MifQ==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7259955" y="1602522"/>
            <a:ext cx="390525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总结经典问题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eyJfdGVtcGxhdGVEYXRhIjp7ImNvbnRlbnRUeXBlIjoiJGl0ZW0yX3RpdGxlIiwibGluZUNvdW50IjoiMSIsIndvcmRDb3VudCI6IjExIn0sInRhZyI6IiRpdGVtMl90aXRsZSJ9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7259955" y="2078224"/>
            <a:ext cx="3905250" cy="15335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帮忙总结一个主题有哪些经典问题，引导深入研究关键问题。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eyJfdGVtcGxhdGVEYXRhIjp7ImNvbnRlbnRUeXBlIjoiJGl0ZW0yX2MiLCJsaW5lQ291bnQiOiI0Iiwid29yZENvdW50IjoiMTgifSwidGFnIjoiJGl0ZW0yX2MifQ==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常见用途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4uOingeeUqOmAlFxuIyMjIOW/q+mAn+S6huino+iDjOaZr1xu6L+F6YCf5o6M5o+h5p+Q5Liq56CU56m25pa55ZCR55qE5Y6G5Y+y6IOM5pmv44CB5Y+R5bGV546w54q25ZKM5YmN5pmv5bGV5pyb44CCXG4jIyMg5oC757uT57uP5YW46Zeu6aKYXG7luK7lv5nmgLvnu5PkuIDkuKrkuLvpopjmnInlk6rkupvnu4/lhbjpl67popjvvIzlvJXlr7zmt7HlhaXnoJTnqbblhbPplK7pl67popjjgIJcbiMjIyDmorPnkIbmlrnms5Xlj5HlsZVcbua4heaZsOais+eQhuafkOS4quaWueazleaIluaKgOacr+eahOi1t+a6kOOAgea8lOWPmOWSjOWPkeWxleWOhueoi++8jOWxleekuuWFtuWFqOiyjOOAglxuIyMjIOeUn+aIkOajgOe0ouWFs+mUruivjVxu5qC55o2u56CU56m26ZyA5rGC77yM6Ieq5Yqo55Sf5oiQ5LiA57O75YiX57K+5YeG55qE5qOA57Si5YWz6ZSu6K+N77yM5o+Q6auY5paH54yu5qOA57Si5pWI546H44CCIiwidHBsaWQiOiIxMDIzMzEiLCJ0cGxOYW1lIjoibGlzdDRfMCIsImVkaXRlZCI6ImZhbHNlIn0=</bd:templateData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9EF67B8-33B9-3740-CC45-545328525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90" y="0"/>
            <a:ext cx="5095746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0474ECB-49B5-1EDA-E92E-644E543B9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446" y="0"/>
            <a:ext cx="6839607" cy="68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76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D4C07-B814-D679-89EF-27BAF4659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40EF95-3293-9713-3CED-B94B866F5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3" y="85258"/>
            <a:ext cx="5639587" cy="668748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3667696-BF1C-C25F-6B1D-D381BC1B4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510" y="780393"/>
            <a:ext cx="6459523" cy="546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42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99141-22F6-4B17-CEA1-3902851A4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017103D-3228-116B-9B88-B7EA7166F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9" y="128127"/>
            <a:ext cx="5115639" cy="66017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69DB32C-3682-24A4-7AAB-922ADE015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368" y="337706"/>
            <a:ext cx="6544588" cy="618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93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 flipH="1">
            <a:off x="7656798" y="417171"/>
            <a:ext cx="1420198" cy="6603771"/>
          </a:xfrm>
          <a:custGeom>
            <a:avLst/>
            <a:gdLst/>
            <a:ahLst/>
            <a:cxnLst/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</a:path>
            </a:pathLst>
          </a:cu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Freeform 3"/>
          <p:cNvSpPr/>
          <p:nvPr/>
        </p:nvSpPr>
        <p:spPr>
          <a:xfrm rot="16200000" flipH="1">
            <a:off x="7636837" y="-1143691"/>
            <a:ext cx="1420198" cy="6563850"/>
          </a:xfrm>
          <a:custGeom>
            <a:avLst/>
            <a:gdLst/>
            <a:ahLst/>
            <a:cxnLst/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</a:path>
            </a:pathLst>
          </a:cu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1009163" y="2571554"/>
            <a:ext cx="2226278" cy="2226278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cxnSp>
        <p:nvCxnSpPr>
          <p:cNvPr id="5" name="Connector 5"/>
          <p:cNvCxnSpPr/>
          <p:nvPr/>
        </p:nvCxnSpPr>
        <p:spPr>
          <a:xfrm>
            <a:off x="3728313" y="2138234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  <p:cxnSp>
        <p:nvCxnSpPr>
          <p:cNvPr id="6" name="Connector 6"/>
          <p:cNvCxnSpPr/>
          <p:nvPr/>
        </p:nvCxnSpPr>
        <p:spPr>
          <a:xfrm>
            <a:off x="4309187" y="3719057"/>
            <a:ext cx="665253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none"/>
            <a:tailEnd type="oval"/>
          </a:ln>
        </p:spPr>
        <p:style>
          <a:lnRef idx="0">
            <a:schemeClr val="accent4"/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  <p:cxnSp>
        <p:nvCxnSpPr>
          <p:cNvPr id="7" name="Connector 7"/>
          <p:cNvCxnSpPr/>
          <p:nvPr/>
        </p:nvCxnSpPr>
        <p:spPr>
          <a:xfrm>
            <a:off x="3728313" y="5299879"/>
            <a:ext cx="1246133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/>
            <a:tailEnd type="oval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  <p:sp>
        <p:nvSpPr>
          <p:cNvPr id="8" name="AutoShape 8"/>
          <p:cNvSpPr/>
          <p:nvPr/>
        </p:nvSpPr>
        <p:spPr>
          <a:xfrm>
            <a:off x="3098006" y="4984745"/>
            <a:ext cx="630365" cy="630269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grpSp>
        <p:nvGrpSpPr>
          <p:cNvPr id="9" name="Group 9"/>
          <p:cNvGrpSpPr/>
          <p:nvPr/>
        </p:nvGrpSpPr>
        <p:grpSpPr>
          <a:xfrm>
            <a:off x="3242405" y="5165148"/>
            <a:ext cx="352711" cy="269463"/>
            <a:chOff x="3242405" y="5165148"/>
            <a:chExt cx="352711" cy="269463"/>
          </a:xfrm>
        </p:grpSpPr>
        <p:sp>
          <p:nvSpPr>
            <p:cNvPr id="10" name="Freeform 10"/>
            <p:cNvSpPr/>
            <p:nvPr/>
          </p:nvSpPr>
          <p:spPr>
            <a:xfrm>
              <a:off x="3242405" y="5165148"/>
              <a:ext cx="283845" cy="220980"/>
            </a:xfrm>
            <a:custGeom>
              <a:avLst/>
              <a:gdLst/>
              <a:ahLst/>
              <a:cxnLst/>
              <a:rect l="l" t="t" r="r" b="b"/>
              <a:pathLst>
                <a:path w="141" h="110">
                  <a:moveTo>
                    <a:pt x="92" y="95"/>
                  </a:moveTo>
                  <a:cubicBezTo>
                    <a:pt x="105" y="92"/>
                    <a:pt x="117" y="87"/>
                    <a:pt x="126" y="77"/>
                  </a:cubicBezTo>
                  <a:cubicBezTo>
                    <a:pt x="137" y="66"/>
                    <a:pt x="141" y="53"/>
                    <a:pt x="136" y="38"/>
                  </a:cubicBezTo>
                  <a:cubicBezTo>
                    <a:pt x="132" y="25"/>
                    <a:pt x="123" y="17"/>
                    <a:pt x="111" y="10"/>
                  </a:cubicBezTo>
                  <a:cubicBezTo>
                    <a:pt x="100" y="4"/>
                    <a:pt x="87" y="1"/>
                    <a:pt x="75" y="1"/>
                  </a:cubicBezTo>
                  <a:cubicBezTo>
                    <a:pt x="54" y="0"/>
                    <a:pt x="35" y="5"/>
                    <a:pt x="20" y="19"/>
                  </a:cubicBezTo>
                  <a:cubicBezTo>
                    <a:pt x="1" y="35"/>
                    <a:pt x="0" y="59"/>
                    <a:pt x="17" y="77"/>
                  </a:cubicBezTo>
                  <a:cubicBezTo>
                    <a:pt x="20" y="81"/>
                    <a:pt x="25" y="84"/>
                    <a:pt x="30" y="88"/>
                  </a:cubicBezTo>
                  <a:cubicBezTo>
                    <a:pt x="30" y="88"/>
                    <a:pt x="30" y="88"/>
                    <a:pt x="29" y="88"/>
                  </a:cubicBezTo>
                  <a:cubicBezTo>
                    <a:pt x="27" y="94"/>
                    <a:pt x="23" y="99"/>
                    <a:pt x="19" y="103"/>
                  </a:cubicBezTo>
                  <a:cubicBezTo>
                    <a:pt x="17" y="105"/>
                    <a:pt x="16" y="106"/>
                    <a:pt x="17" y="108"/>
                  </a:cubicBezTo>
                  <a:cubicBezTo>
                    <a:pt x="18" y="110"/>
                    <a:pt x="20" y="110"/>
                    <a:pt x="22" y="110"/>
                  </a:cubicBezTo>
                  <a:cubicBezTo>
                    <a:pt x="33" y="108"/>
                    <a:pt x="43" y="104"/>
                    <a:pt x="53" y="98"/>
                  </a:cubicBezTo>
                  <a:cubicBezTo>
                    <a:pt x="54" y="97"/>
                    <a:pt x="56" y="96"/>
                    <a:pt x="58" y="97"/>
                  </a:cubicBezTo>
                  <a:cubicBezTo>
                    <a:pt x="69" y="98"/>
                    <a:pt x="81" y="98"/>
                    <a:pt x="92" y="95"/>
                  </a:cubicBezTo>
                  <a:close/>
                  <a:moveTo>
                    <a:pt x="55" y="84"/>
                  </a:moveTo>
                  <a:cubicBezTo>
                    <a:pt x="53" y="84"/>
                    <a:pt x="51" y="84"/>
                    <a:pt x="50" y="85"/>
                  </a:cubicBezTo>
                  <a:cubicBezTo>
                    <a:pt x="47" y="87"/>
                    <a:pt x="45" y="88"/>
                    <a:pt x="43" y="90"/>
                  </a:cubicBezTo>
                  <a:cubicBezTo>
                    <a:pt x="43" y="89"/>
                    <a:pt x="42" y="89"/>
                    <a:pt x="42" y="89"/>
                  </a:cubicBezTo>
                  <a:cubicBezTo>
                    <a:pt x="43" y="87"/>
                    <a:pt x="44" y="85"/>
                    <a:pt x="45" y="82"/>
                  </a:cubicBezTo>
                  <a:cubicBezTo>
                    <a:pt x="42" y="80"/>
                    <a:pt x="40" y="79"/>
                    <a:pt x="37" y="77"/>
                  </a:cubicBezTo>
                  <a:cubicBezTo>
                    <a:pt x="31" y="74"/>
                    <a:pt x="26" y="70"/>
                    <a:pt x="22" y="64"/>
                  </a:cubicBezTo>
                  <a:cubicBezTo>
                    <a:pt x="14" y="53"/>
                    <a:pt x="16" y="40"/>
                    <a:pt x="25" y="30"/>
                  </a:cubicBezTo>
                  <a:cubicBezTo>
                    <a:pt x="35" y="20"/>
                    <a:pt x="48" y="15"/>
                    <a:pt x="62" y="14"/>
                  </a:cubicBezTo>
                  <a:cubicBezTo>
                    <a:pt x="76" y="12"/>
                    <a:pt x="90" y="14"/>
                    <a:pt x="103" y="20"/>
                  </a:cubicBezTo>
                  <a:cubicBezTo>
                    <a:pt x="112" y="24"/>
                    <a:pt x="119" y="30"/>
                    <a:pt x="123" y="38"/>
                  </a:cubicBezTo>
                  <a:cubicBezTo>
                    <a:pt x="128" y="47"/>
                    <a:pt x="127" y="56"/>
                    <a:pt x="121" y="64"/>
                  </a:cubicBezTo>
                  <a:cubicBezTo>
                    <a:pt x="113" y="75"/>
                    <a:pt x="102" y="81"/>
                    <a:pt x="89" y="84"/>
                  </a:cubicBezTo>
                  <a:cubicBezTo>
                    <a:pt x="78" y="86"/>
                    <a:pt x="66" y="86"/>
                    <a:pt x="55" y="8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371564" y="5235729"/>
              <a:ext cx="223552" cy="198882"/>
            </a:xfrm>
            <a:custGeom>
              <a:avLst/>
              <a:gdLst/>
              <a:ahLst/>
              <a:cxnLst/>
              <a:rect l="l" t="t" r="r" b="b"/>
              <a:pathLst>
                <a:path w="111" h="99">
                  <a:moveTo>
                    <a:pt x="94" y="90"/>
                  </a:moveTo>
                  <a:cubicBezTo>
                    <a:pt x="91" y="86"/>
                    <a:pt x="87" y="82"/>
                    <a:pt x="85" y="77"/>
                  </a:cubicBezTo>
                  <a:cubicBezTo>
                    <a:pt x="100" y="68"/>
                    <a:pt x="111" y="56"/>
                    <a:pt x="110" y="38"/>
                  </a:cubicBezTo>
                  <a:cubicBezTo>
                    <a:pt x="110" y="20"/>
                    <a:pt x="99" y="9"/>
                    <a:pt x="84" y="0"/>
                  </a:cubicBezTo>
                  <a:cubicBezTo>
                    <a:pt x="85" y="1"/>
                    <a:pt x="85" y="2"/>
                    <a:pt x="85" y="3"/>
                  </a:cubicBezTo>
                  <a:cubicBezTo>
                    <a:pt x="86" y="9"/>
                    <a:pt x="87" y="15"/>
                    <a:pt x="86" y="21"/>
                  </a:cubicBezTo>
                  <a:cubicBezTo>
                    <a:pt x="84" y="35"/>
                    <a:pt x="77" y="46"/>
                    <a:pt x="66" y="55"/>
                  </a:cubicBezTo>
                  <a:cubicBezTo>
                    <a:pt x="54" y="66"/>
                    <a:pt x="39" y="71"/>
                    <a:pt x="23" y="74"/>
                  </a:cubicBezTo>
                  <a:cubicBezTo>
                    <a:pt x="16" y="75"/>
                    <a:pt x="8" y="75"/>
                    <a:pt x="0" y="75"/>
                  </a:cubicBezTo>
                  <a:cubicBezTo>
                    <a:pt x="3" y="77"/>
                    <a:pt x="7" y="79"/>
                    <a:pt x="10" y="81"/>
                  </a:cubicBezTo>
                  <a:cubicBezTo>
                    <a:pt x="26" y="87"/>
                    <a:pt x="42" y="88"/>
                    <a:pt x="58" y="86"/>
                  </a:cubicBezTo>
                  <a:cubicBezTo>
                    <a:pt x="60" y="86"/>
                    <a:pt x="61" y="86"/>
                    <a:pt x="62" y="87"/>
                  </a:cubicBezTo>
                  <a:cubicBezTo>
                    <a:pt x="72" y="93"/>
                    <a:pt x="82" y="97"/>
                    <a:pt x="94" y="99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98" y="97"/>
                    <a:pt x="98" y="95"/>
                    <a:pt x="97" y="93"/>
                  </a:cubicBezTo>
                  <a:cubicBezTo>
                    <a:pt x="97" y="92"/>
                    <a:pt x="95" y="91"/>
                    <a:pt x="94" y="9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098006" y="1823100"/>
            <a:ext cx="630365" cy="630269"/>
            <a:chOff x="3098006" y="1823100"/>
            <a:chExt cx="630365" cy="630269"/>
          </a:xfrm>
        </p:grpSpPr>
        <p:sp>
          <p:nvSpPr>
            <p:cNvPr id="13" name="AutoShape 13"/>
            <p:cNvSpPr/>
            <p:nvPr/>
          </p:nvSpPr>
          <p:spPr>
            <a:xfrm>
              <a:off x="3098006" y="1823100"/>
              <a:ext cx="630365" cy="630269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310033" y="1970642"/>
              <a:ext cx="234601" cy="304229"/>
            </a:xfrm>
            <a:custGeom>
              <a:avLst/>
              <a:gdLst/>
              <a:ahLst/>
              <a:cxnLst/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</a:path>
                <a:path w="438150" h="568325"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</a:path>
                <a:path w="438150" h="568325"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</a:path>
                <a:path w="438150" h="568325"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AutoShape 15"/>
          <p:cNvSpPr/>
          <p:nvPr/>
        </p:nvSpPr>
        <p:spPr>
          <a:xfrm>
            <a:off x="3678841" y="3403922"/>
            <a:ext cx="630365" cy="630269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grpSp>
        <p:nvGrpSpPr>
          <p:cNvPr id="16" name="Group 16"/>
          <p:cNvGrpSpPr/>
          <p:nvPr/>
        </p:nvGrpSpPr>
        <p:grpSpPr>
          <a:xfrm>
            <a:off x="3842099" y="3562133"/>
            <a:ext cx="313754" cy="313848"/>
            <a:chOff x="3842099" y="3562133"/>
            <a:chExt cx="313754" cy="313848"/>
          </a:xfrm>
        </p:grpSpPr>
        <p:sp>
          <p:nvSpPr>
            <p:cNvPr id="17" name="Freeform 17"/>
            <p:cNvSpPr/>
            <p:nvPr/>
          </p:nvSpPr>
          <p:spPr>
            <a:xfrm>
              <a:off x="3842099" y="3591279"/>
              <a:ext cx="284702" cy="284702"/>
            </a:xfrm>
            <a:custGeom>
              <a:avLst/>
              <a:gdLst/>
              <a:ahLst/>
              <a:cxnLst/>
              <a:rect l="l" t="t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</a:path>
                <a:path w="184" h="184"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914965" y="3664050"/>
              <a:ext cx="139065" cy="139065"/>
            </a:xfrm>
            <a:custGeom>
              <a:avLst/>
              <a:gdLst/>
              <a:ahLst/>
              <a:cxnLst/>
              <a:rect l="l" t="t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</a:path>
                <a:path w="90" h="90"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98309" y="3562133"/>
              <a:ext cx="157544" cy="157544"/>
            </a:xfrm>
            <a:custGeom>
              <a:avLst/>
              <a:gdLst/>
              <a:ahLst/>
              <a:cxnLst/>
              <a:rect l="l" t="t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</a:path>
                <a:path w="102" h="102"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Freeform 20"/>
          <p:cNvSpPr/>
          <p:nvPr/>
        </p:nvSpPr>
        <p:spPr>
          <a:xfrm rot="16200000" flipH="1">
            <a:off x="7683412" y="1971380"/>
            <a:ext cx="1420198" cy="6657000"/>
          </a:xfrm>
          <a:custGeom>
            <a:avLst/>
            <a:gdLst/>
            <a:ahLst/>
            <a:cxnLst/>
            <a:rect l="l" t="t" r="r" b="b"/>
            <a:pathLst>
              <a:path w="1632490" h="8030341">
                <a:moveTo>
                  <a:pt x="1632490" y="7785467"/>
                </a:moveTo>
                <a:lnTo>
                  <a:pt x="1632490" y="244875"/>
                </a:lnTo>
                <a:lnTo>
                  <a:pt x="816246" y="0"/>
                </a:lnTo>
                <a:lnTo>
                  <a:pt x="1" y="244875"/>
                </a:lnTo>
                <a:lnTo>
                  <a:pt x="1" y="6297784"/>
                </a:lnTo>
                <a:lnTo>
                  <a:pt x="0" y="6297785"/>
                </a:lnTo>
                <a:lnTo>
                  <a:pt x="1" y="6297785"/>
                </a:lnTo>
                <a:lnTo>
                  <a:pt x="1" y="6297785"/>
                </a:lnTo>
                <a:lnTo>
                  <a:pt x="0" y="6297785"/>
                </a:lnTo>
                <a:lnTo>
                  <a:pt x="0" y="7785468"/>
                </a:lnTo>
                <a:lnTo>
                  <a:pt x="816246" y="8030341"/>
                </a:lnTo>
                <a:lnTo>
                  <a:pt x="1632490" y="7785468"/>
                </a:lnTo>
                <a:lnTo>
                  <a:pt x="1632490" y="7785467"/>
                </a:lnTo>
              </a:path>
            </a:pathLst>
          </a:cu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1" name="Freeform 21"/>
          <p:cNvSpPr/>
          <p:nvPr/>
        </p:nvSpPr>
        <p:spPr>
          <a:xfrm>
            <a:off x="1759399" y="3369845"/>
            <a:ext cx="725805" cy="725805"/>
          </a:xfrm>
          <a:custGeom>
            <a:avLst/>
            <a:gdLst/>
            <a:ahLst/>
            <a:cxnLst/>
            <a:rect l="l" t="t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</a:path>
              <a:path w="444" h="445"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</a:path>
              <a:path w="444" h="445"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</a:path>
            </a:pathLst>
          </a:custGeom>
          <a:solidFill>
            <a:srgbClr val="FFFEFE">
              <a:alpha val="100000"/>
            </a:srgb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2" name="AutoShape 22"/>
          <p:cNvSpPr/>
          <p:nvPr/>
        </p:nvSpPr>
        <p:spPr>
          <a:xfrm>
            <a:off x="5407047" y="1921330"/>
            <a:ext cx="5879779" cy="716727"/>
          </a:xfrm>
          <a:prstGeom prst="rect">
            <a:avLst/>
          </a:prstGeom>
          <a:noFill/>
          <a:ln/>
        </p:spPr>
        <p:txBody>
          <a:bodyPr vert="horz" wrap="square" lIns="68770" tIns="68770" rIns="34385" bIns="68770" rtlCol="0" anchor="t" anchorCtr="1">
            <a:noAutofit/>
          </a:bodyPr>
          <a:lstStyle/>
          <a:p>
            <a:pPr algn="l">
              <a:lnSpc>
                <a:spcPct val="14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将多篇文献的摘要整理成表格形式，清晰呈现每篇文章的核心内容。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eyJfdGVtcGxhdGVEYXRhIjp7ImNvbnRlbnRUeXBlIjoiJGl0ZW0xX2MiLCJsaW5lQ291bnQiOiIyIiwid29yZENvdW50IjoiMjkifSwidGFnIjoiJGl0ZW0xX2MifQ==</bd:templateData>
          </p:ext>
        </p:extLst>
      </p:sp>
      <p:sp>
        <p:nvSpPr>
          <p:cNvPr id="23" name="TextBox 23"/>
          <p:cNvSpPr txBox="1"/>
          <p:nvPr/>
        </p:nvSpPr>
        <p:spPr>
          <a:xfrm>
            <a:off x="6398158" y="1547221"/>
            <a:ext cx="3897557" cy="485775"/>
          </a:xfrm>
          <a:prstGeom prst="rect">
            <a:avLst/>
          </a:prstGeom>
          <a:ln/>
        </p:spPr>
        <p:txBody>
          <a:bodyPr vert="horz" wrap="square" lIns="95250" tIns="95250" rIns="47625" bIns="9525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整理摘要成表格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eyJfdGVtcGxhdGVEYXRhIjp7ImNvbnRlbnRUeXBlIjoiJGl0ZW0xX3RpdGxlIiwibGluZUNvdW50IjoiMSIsIndvcmRDb3VudCI6IjEzIn0sInRhZyI6IiRpdGVtMV90aXRsZSJ9</bd:templateData>
          </p:ext>
        </p:extLst>
      </p:sp>
      <p:sp>
        <p:nvSpPr>
          <p:cNvPr id="24" name="AutoShape 24"/>
          <p:cNvSpPr/>
          <p:nvPr/>
        </p:nvSpPr>
        <p:spPr>
          <a:xfrm>
            <a:off x="5427007" y="3528963"/>
            <a:ext cx="5879779" cy="716727"/>
          </a:xfrm>
          <a:prstGeom prst="rect">
            <a:avLst/>
          </a:prstGeom>
          <a:noFill/>
          <a:ln/>
        </p:spPr>
        <p:txBody>
          <a:bodyPr vert="horz" wrap="square" lIns="68770" tIns="68770" rIns="34385" bIns="68770" rtlCol="0" anchor="t" anchorCtr="1">
            <a:noAutofit/>
          </a:bodyPr>
          <a:lstStyle/>
          <a:p>
            <a:pPr algn="l">
              <a:lnSpc>
                <a:spcPct val="14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详细对比不同方法的优缺点，为选择最适合的方法提供有力支持。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eyJfdGVtcGxhdGVEYXRhIjp7ImNvbnRlbnRUeXBlIjoiJGl0ZW0yX2MiLCJsaW5lQ291bnQiOiIyIiwid29yZENvdW50IjoiMjkifSwidGFnIjoiJGl0ZW0yX2MifQ==</bd:templateData>
          </p:ext>
        </p:extLst>
      </p:sp>
      <p:sp>
        <p:nvSpPr>
          <p:cNvPr id="25" name="TextBox 25"/>
          <p:cNvSpPr txBox="1"/>
          <p:nvPr/>
        </p:nvSpPr>
        <p:spPr>
          <a:xfrm>
            <a:off x="6418119" y="3154854"/>
            <a:ext cx="3897557" cy="485775"/>
          </a:xfrm>
          <a:prstGeom prst="rect">
            <a:avLst/>
          </a:prstGeom>
          <a:ln/>
        </p:spPr>
        <p:txBody>
          <a:bodyPr vert="horz" wrap="square" lIns="95250" tIns="95250" rIns="47625" bIns="9525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对比方法优缺点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eyJfdGVtcGxhdGVEYXRhIjp7ImNvbnRlbnRUeXBlIjoiJGl0ZW0yX3RpdGxlIiwibGluZUNvdW50IjoiMSIsIndvcmRDb3VudCI6IjEzIn0sInRhZyI6IiRpdGVtMl90aXRsZSJ9</bd:templateData>
          </p:ext>
        </p:extLst>
      </p:sp>
      <p:sp>
        <p:nvSpPr>
          <p:cNvPr id="26" name="AutoShape 26"/>
          <p:cNvSpPr/>
          <p:nvPr/>
        </p:nvSpPr>
        <p:spPr>
          <a:xfrm>
            <a:off x="5453622" y="5088152"/>
            <a:ext cx="5879779" cy="716727"/>
          </a:xfrm>
          <a:prstGeom prst="rect">
            <a:avLst/>
          </a:prstGeom>
          <a:noFill/>
          <a:ln/>
        </p:spPr>
        <p:txBody>
          <a:bodyPr vert="horz" wrap="square" lIns="68770" tIns="68770" rIns="34385" bIns="68770" rtlCol="0" anchor="t" anchorCtr="1">
            <a:noAutofit/>
          </a:bodyPr>
          <a:lstStyle/>
          <a:p>
            <a:pPr algn="l">
              <a:lnSpc>
                <a:spcPct val="140000"/>
              </a:lnSpc>
              <a:spcBef>
                <a:spcPts val="270"/>
              </a:spcBef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帮忙提炼某篇文章的核心贡献，明确其在领域内的独特价值和意义。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eyJfdGVtcGxhdGVEYXRhIjp7ImNvbnRlbnRUeXBlIjoiJGl0ZW0zX2MiLCJsaW5lQ291bnQiOiIyIiwid29yZENvdW50IjoiMjkifSwidGFnIjoiJGl0ZW0zX2MifQ==</bd:templateData>
          </p:ext>
        </p:extLst>
      </p:sp>
      <p:sp>
        <p:nvSpPr>
          <p:cNvPr id="27" name="TextBox 27"/>
          <p:cNvSpPr txBox="1"/>
          <p:nvPr/>
        </p:nvSpPr>
        <p:spPr>
          <a:xfrm>
            <a:off x="6444733" y="4736870"/>
            <a:ext cx="3897557" cy="485775"/>
          </a:xfrm>
          <a:prstGeom prst="rect">
            <a:avLst/>
          </a:prstGeom>
          <a:ln/>
        </p:spPr>
        <p:txBody>
          <a:bodyPr vert="horz" wrap="square" lIns="95250" tIns="95250" rIns="47625" bIns="95250" rtlCol="0" anchor="ctr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提炼文章核心贡献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eyJfdGVtcGxhdGVEYXRhIjp7ImNvbnRlbnRUeXBlIjoiJGl0ZW0zX3RpdGxlIiwibGluZUNvdW50IjoiMSIsIndvcmRDb3VudCI6IjEzIn0sInRhZyI6IiRpdGVtM190aXRsZSJ9</bd:templateData>
          </p:ext>
        </p:extLst>
      </p:sp>
      <p:sp>
        <p:nvSpPr>
          <p:cNvPr id="28" name="TextBox 2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还可以让它做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/mOWPr+S7peiuqeWug+WBmlxuIyMjIOaVtOeQhuaRmOimgeaIkOihqOagvFxu5bCG5aSa56+H5paH54yu55qE5pGY6KaB5pW055CG5oiQ6KGo5qC85b2i5byP77yM5riF5pmw5ZGI546w5q+P56+H5paH56ug55qE5qC45b+D5YaF5a6544CCXG4jIyMg5a+55q+U5pa55rOV5LyY57y654K5XG7or6bnu4blr7nmr5TkuI3lkIzmlrnms5XnmoTkvJjnvLrngrnvvIzkuLrpgInmi6nmnIDpgILlkIjnmoTmlrnms5Xmj5DkvpvmnInlipvmlK/mjIHjgIJcbiMjIyDmj5Dngrzmlofnq6DmoLjlv4PotKHnjK5cbuW4ruW/meaPkOeCvOafkOevh+aWh+eroOeahOaguOW/g+i0oeeMru+8jOaYjuehruWFtuWcqOmihuWfn+WGheeahOeLrOeJueS7t+WAvOWSjOaEj+S5ieOAgiIsInRwbGlkIjoiMTAyMzMxIiwidHBsTmFtZSI6Imxpc3QzXzIzMTIwMTA2IiwiZWRpdGVkIjoiZmFsc2UifQ==</bd:templateData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19333" y="3720618"/>
            <a:ext cx="2167467" cy="2120348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952500" y="1647825"/>
                </a:lnTo>
                <a:lnTo>
                  <a:pt x="1905000" y="0"/>
                </a:lnTo>
              </a:path>
            </a:pathLst>
          </a:custGeom>
          <a:solidFill>
            <a:schemeClr val="accent1">
              <a:alpha val="24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6056764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3583984" y="386501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4819333" y="1711093"/>
            <a:ext cx="2167467" cy="1826280"/>
          </a:xfrm>
          <a:prstGeom prst="triangle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Freeform 6"/>
          <p:cNvSpPr/>
          <p:nvPr/>
        </p:nvSpPr>
        <p:spPr>
          <a:xfrm>
            <a:off x="5550854" y="3017181"/>
            <a:ext cx="704427" cy="52019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</a:path>
            </a:pathLst>
          </a:custGeom>
          <a:solidFill>
            <a:schemeClr val="l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Freeform 7"/>
          <p:cNvSpPr/>
          <p:nvPr/>
        </p:nvSpPr>
        <p:spPr>
          <a:xfrm rot="7259206">
            <a:off x="6451177" y="4674355"/>
            <a:ext cx="704427" cy="52019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</a:path>
            </a:pathLst>
          </a:custGeom>
          <a:solidFill>
            <a:schemeClr val="l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Freeform 8"/>
          <p:cNvSpPr/>
          <p:nvPr/>
        </p:nvSpPr>
        <p:spPr>
          <a:xfrm rot="-7221168">
            <a:off x="4654295" y="4664343"/>
            <a:ext cx="704427" cy="52019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952500" y="0"/>
                </a:moveTo>
                <a:lnTo>
                  <a:pt x="0" y="952500"/>
                </a:lnTo>
                <a:lnTo>
                  <a:pt x="476250" y="952500"/>
                </a:lnTo>
                <a:lnTo>
                  <a:pt x="476250" y="1905000"/>
                </a:lnTo>
                <a:lnTo>
                  <a:pt x="1428750" y="1905000"/>
                </a:lnTo>
                <a:lnTo>
                  <a:pt x="1428750" y="952500"/>
                </a:lnTo>
                <a:lnTo>
                  <a:pt x="1905000" y="952500"/>
                </a:lnTo>
                <a:lnTo>
                  <a:pt x="952500" y="0"/>
                </a:lnTo>
              </a:path>
            </a:pathLst>
          </a:custGeom>
          <a:solidFill>
            <a:schemeClr val="l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7051447" y="1512420"/>
            <a:ext cx="3905250" cy="70485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列关键词更高效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eyJfdGVtcGxhdGVEYXRhIjp7ImNvbnRlbnRUeXBlIjoiJGl0ZW0yX3RpdGxlIiwibGluZUNvdW50IjoiMSIsIndvcmRDb3VudCI6IjExIn0sInRhZyI6IiRpdGVtMl90aXRsZSJ9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7051447" y="2015490"/>
            <a:ext cx="3658924" cy="1521883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后来发现先让它帮忙列“关键词、作者、方法名、相关概念”更有效，聚焦搜索范围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eyJfdGVtcGxhdGVEYXRhIjp7ImNvbnRlbnRUeXBlIjoiJGl0ZW0yX2MiLCJsaW5lQ291bnQiOiI0Iiwid29yZENvdW50IjoiMTYifSwidGFnIjoiJGl0ZW0yX2MifQ==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8367663" y="3771571"/>
            <a:ext cx="3486150" cy="70485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数据库检索更省时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eyJfdGVtcGxhdGVEYXRhIjp7ImNvbnRlbnRUeXBlIjoiJGl0ZW0zX3RpdGxlIiwibGluZUNvdW50IjoiMSIsIndvcmRDb3VudCI6IjkifSwidGFnIjoiJGl0ZW0zX3RpdGxlIn0=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8367663" y="4269363"/>
            <a:ext cx="3486150" cy="1490881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在确定了关键词和相关信息后，再去数据库里检索更省时间，快速获取所需文献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eyJfdGVtcGxhdGVEYXRhIjp7ImNvbnRlbnRUeXBlIjoiJGl0ZW0zX2MiLCJsaW5lQ291bnQiOiI0Iiwid29yZENvdW50IjoiMTYifSwidGFnIjoiJGl0ZW0zX2MifQ==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676073" y="2606043"/>
            <a:ext cx="3486150" cy="70485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直接推荐不够精准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eyJfdGVtcGxhdGVEYXRhIjp7ImNvbnRlbnRUeXBlIjoiJGl0ZW0xX3RpdGxlIiwibGluZUNvdW50IjoiMSIsIndvcmRDb3VudCI6IjkifSwidGFnIjoiJGl0ZW0xX3RpdGxlIn0=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676073" y="3147560"/>
            <a:ext cx="3486150" cy="151418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一开始直接问“给我推荐文献”不够精准，因为缺乏具体的搜索关键词或主题范围。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eyJfdGVtcGxhdGVEYXRhIjp7ImNvbnRlbnRUeXBlIjoiJGl0ZW0xX2MiLCJsaW5lQ291bnQiOiI0Iiwid29yZENvdW50IjoiMTYifSwidGFnIjoiJGl0ZW0xX2MifQ==</bd:templateData>
          </p:ext>
        </p:extLst>
      </p:sp>
      <p:sp>
        <p:nvSpPr>
          <p:cNvPr id="15" name="Freeform 15"/>
          <p:cNvSpPr/>
          <p:nvPr/>
        </p:nvSpPr>
        <p:spPr>
          <a:xfrm>
            <a:off x="5593478" y="3999944"/>
            <a:ext cx="661803" cy="66180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调整过程可以讲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wg+aVtOi/h+eoi+WPr+S7peiuslxuIyMjIOebtOaOpeaOqOiNkOS4jeWkn+eyvuWHhlxu5LiA5byA5aeL55u05o6l6Zeu4oCc57uZ5oiR5o6o6I2Q5paH54yu4oCd5LiN5aSf57K+5YeG77yM5Zug5Li657y65LmP5YW35L2T55qE5pCc57Si5YWz6ZSu6K+N5oiW5Li76aKY6IyD5Zu044CCXG4jIyMg5YiX5YWz6ZSu6K+N5pu06auY5pWIXG7lkI7mnaXlj5HnjrDlhYjorqnlroPluK7lv5nliJfigJzlhbPplK7or43jgIHkvZzogIXjgIHmlrnms5XlkI3jgIHnm7jlhbPmpoLlv7XigJ3mm7TmnInmlYjvvIzogZrnhKbmkJzntKLojIPlm7TjgIJcbiMjIyDmlbDmja7lupPmo4DntKLmm7TnnIHml7ZcbuWcqOehruWumuS6huWFs+mUruivjeWSjOebuOWFs+S/oeaBr+WQju+8jOWGjeWOu+aVsOaNruW6k+mHjOajgOe0ouabtOecgeaXtumXtO+8jOW/q+mAn+iOt+WPluaJgOmcgOaWh+eMruOAgiIsInRwbGlkIjoiMTAyMzMxIiwidHBsTmFtZSI6Imxpc3QzXzgiLCJlZGl0ZWQiOiJmYWxzZSJ9</bd:templateData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30332" y="3327670"/>
            <a:ext cx="2931336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原文引用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eyJfdGVtcGxhdGVEYXRhIjp7ImNvbnRlbnRUeXBlIjoiJGl0ZW0yX3RpdGxlIiwibGluZUNvdW50IjoiMSIsIndvcmRDb3VudCI6IjgifSwidGFnIjoiJGl0ZW0yX3RpdGxlIn0=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4630332" y="3818003"/>
            <a:ext cx="2931336" cy="2153723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1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在引用文献时，务必回到原文进行查阅，不要仅凭GPT的二手总结，以保证引用的准确性。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eyJfdGVtcGxhdGVEYXRhIjp7ImNvbnRlbnRUeXBlIjoiJGl0ZW0yX2MiLCJsaW5lQ291bnQiOiI2Iiwid29yZENvdW50IjoiMTMifSwidGFnIjoiJGl0ZW0yX2MifQ==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982170" y="3327670"/>
            <a:ext cx="2931336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信息核对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eyJfdGVtcGxhdGVEYXRhIjp7ImNvbnRlbnRUeXBlIjoiJGl0ZW0xX3RpdGxlIiwibGluZUNvdW50IjoiMSIsIndvcmRDb3VudCI6IjgifSwidGFnIjoiJGl0ZW0xX3RpdGxlIn0=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982170" y="3818003"/>
            <a:ext cx="2931336" cy="2153723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1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文献作者、年份、题目等信息可能会出错，必须自己核对，确保信息的准确性。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eyJfdGVtcGxhdGVEYXRhIjp7ImNvbnRlbnRUeXBlIjoiJGl0ZW0xX2MiLCJsaW5lQ291bnQiOiI2Iiwid29yZENvdW50IjoiMTMifSwidGFnIjoiJGl0ZW0xX2MifQ==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8226079" y="3327670"/>
            <a:ext cx="2931336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文献梳理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eyJfdGVtcGxhdGVEYXRhIjp7ImNvbnRlbnRUeXBlIjoiJGl0ZW0zX3RpdGxlIiwibGluZUNvdW50IjoiMSIsIndvcmRDb3VudCI6IjgifSwidGFnIjoiJGl0ZW0zX3RpdGxlIn0=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8226079" y="3818003"/>
            <a:ext cx="2931336" cy="2153723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1">
            <a:norm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GPT更适合做“前期梳理”和“阅读辅助”，如生成关键词、提取关键信息等，但不是直接的文献来源。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eyJfdGVtcGxhdGVEYXRhIjp7ImNvbnRlbnRUeXBlIjoiJGl0ZW0zX2MiLCJsaW5lQ291bnQiOiI2Iiwid29yZENvdW50IjoiMTMifSwidGFnIjoiJGl0ZW0zX2MifQ==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注意事项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9" name="Freeform 9"/>
          <p:cNvSpPr/>
          <p:nvPr/>
        </p:nvSpPr>
        <p:spPr>
          <a:xfrm>
            <a:off x="9116199" y="2012791"/>
            <a:ext cx="1151096" cy="1151477"/>
          </a:xfrm>
          <a:custGeom>
            <a:avLst/>
            <a:gdLst/>
            <a:ahLst/>
            <a:cxnLst/>
            <a:rect l="l" t="t" r="r" b="b"/>
            <a:pathLst>
              <a:path w="1482" h="1482">
                <a:moveTo>
                  <a:pt x="1482" y="742"/>
                </a:moveTo>
                <a:lnTo>
                  <a:pt x="1482" y="742"/>
                </a:lnTo>
                <a:lnTo>
                  <a:pt x="1481" y="780"/>
                </a:lnTo>
                <a:lnTo>
                  <a:pt x="1478" y="818"/>
                </a:lnTo>
                <a:lnTo>
                  <a:pt x="1473" y="854"/>
                </a:lnTo>
                <a:lnTo>
                  <a:pt x="1467" y="890"/>
                </a:lnTo>
                <a:lnTo>
                  <a:pt x="1458" y="926"/>
                </a:lnTo>
                <a:lnTo>
                  <a:pt x="1448" y="962"/>
                </a:lnTo>
                <a:lnTo>
                  <a:pt x="1436" y="997"/>
                </a:lnTo>
                <a:lnTo>
                  <a:pt x="1423" y="1029"/>
                </a:lnTo>
                <a:lnTo>
                  <a:pt x="1408" y="1063"/>
                </a:lnTo>
                <a:lnTo>
                  <a:pt x="1392" y="1094"/>
                </a:lnTo>
                <a:lnTo>
                  <a:pt x="1375" y="1126"/>
                </a:lnTo>
                <a:lnTo>
                  <a:pt x="1355" y="1155"/>
                </a:lnTo>
                <a:lnTo>
                  <a:pt x="1334" y="1185"/>
                </a:lnTo>
                <a:lnTo>
                  <a:pt x="1313" y="1213"/>
                </a:lnTo>
                <a:lnTo>
                  <a:pt x="1289" y="1240"/>
                </a:lnTo>
                <a:lnTo>
                  <a:pt x="1265" y="1265"/>
                </a:lnTo>
                <a:lnTo>
                  <a:pt x="1239" y="1290"/>
                </a:lnTo>
                <a:lnTo>
                  <a:pt x="1212" y="1313"/>
                </a:lnTo>
                <a:lnTo>
                  <a:pt x="1185" y="1335"/>
                </a:lnTo>
                <a:lnTo>
                  <a:pt x="1155" y="1356"/>
                </a:lnTo>
                <a:lnTo>
                  <a:pt x="1125" y="1375"/>
                </a:lnTo>
                <a:lnTo>
                  <a:pt x="1094" y="1393"/>
                </a:lnTo>
                <a:lnTo>
                  <a:pt x="1062" y="1409"/>
                </a:lnTo>
                <a:lnTo>
                  <a:pt x="1029" y="1424"/>
                </a:lnTo>
                <a:lnTo>
                  <a:pt x="996" y="1437"/>
                </a:lnTo>
                <a:lnTo>
                  <a:pt x="961" y="1449"/>
                </a:lnTo>
                <a:lnTo>
                  <a:pt x="926" y="1459"/>
                </a:lnTo>
                <a:lnTo>
                  <a:pt x="890" y="1467"/>
                </a:lnTo>
                <a:lnTo>
                  <a:pt x="853" y="1473"/>
                </a:lnTo>
                <a:lnTo>
                  <a:pt x="817" y="1479"/>
                </a:lnTo>
                <a:lnTo>
                  <a:pt x="779" y="1481"/>
                </a:lnTo>
                <a:lnTo>
                  <a:pt x="741" y="1482"/>
                </a:lnTo>
                <a:lnTo>
                  <a:pt x="741" y="1482"/>
                </a:lnTo>
                <a:lnTo>
                  <a:pt x="703" y="1481"/>
                </a:lnTo>
                <a:lnTo>
                  <a:pt x="665" y="1479"/>
                </a:lnTo>
                <a:lnTo>
                  <a:pt x="628" y="1473"/>
                </a:lnTo>
                <a:lnTo>
                  <a:pt x="592" y="1467"/>
                </a:lnTo>
                <a:lnTo>
                  <a:pt x="556" y="1459"/>
                </a:lnTo>
                <a:lnTo>
                  <a:pt x="520" y="1449"/>
                </a:lnTo>
                <a:lnTo>
                  <a:pt x="487" y="1437"/>
                </a:lnTo>
                <a:lnTo>
                  <a:pt x="453" y="1424"/>
                </a:lnTo>
                <a:lnTo>
                  <a:pt x="419" y="1409"/>
                </a:lnTo>
                <a:lnTo>
                  <a:pt x="388" y="1393"/>
                </a:lnTo>
                <a:lnTo>
                  <a:pt x="356" y="1375"/>
                </a:lnTo>
                <a:lnTo>
                  <a:pt x="327" y="1356"/>
                </a:lnTo>
                <a:lnTo>
                  <a:pt x="298" y="1335"/>
                </a:lnTo>
                <a:lnTo>
                  <a:pt x="269" y="1313"/>
                </a:lnTo>
                <a:lnTo>
                  <a:pt x="242" y="1290"/>
                </a:lnTo>
                <a:lnTo>
                  <a:pt x="217" y="1265"/>
                </a:lnTo>
                <a:lnTo>
                  <a:pt x="192" y="1240"/>
                </a:lnTo>
                <a:lnTo>
                  <a:pt x="170" y="1213"/>
                </a:lnTo>
                <a:lnTo>
                  <a:pt x="147" y="1185"/>
                </a:lnTo>
                <a:lnTo>
                  <a:pt x="126" y="1155"/>
                </a:lnTo>
                <a:lnTo>
                  <a:pt x="108" y="1126"/>
                </a:lnTo>
                <a:lnTo>
                  <a:pt x="89" y="1094"/>
                </a:lnTo>
                <a:lnTo>
                  <a:pt x="73" y="1063"/>
                </a:lnTo>
                <a:lnTo>
                  <a:pt x="58" y="1029"/>
                </a:lnTo>
                <a:lnTo>
                  <a:pt x="45" y="997"/>
                </a:lnTo>
                <a:lnTo>
                  <a:pt x="34" y="962"/>
                </a:lnTo>
                <a:lnTo>
                  <a:pt x="23" y="926"/>
                </a:lnTo>
                <a:lnTo>
                  <a:pt x="15" y="890"/>
                </a:lnTo>
                <a:lnTo>
                  <a:pt x="9" y="854"/>
                </a:lnTo>
                <a:lnTo>
                  <a:pt x="4" y="818"/>
                </a:lnTo>
                <a:lnTo>
                  <a:pt x="1" y="780"/>
                </a:lnTo>
                <a:lnTo>
                  <a:pt x="0" y="742"/>
                </a:lnTo>
                <a:lnTo>
                  <a:pt x="0" y="742"/>
                </a:lnTo>
                <a:lnTo>
                  <a:pt x="1" y="704"/>
                </a:lnTo>
                <a:lnTo>
                  <a:pt x="4" y="666"/>
                </a:lnTo>
                <a:lnTo>
                  <a:pt x="9" y="629"/>
                </a:lnTo>
                <a:lnTo>
                  <a:pt x="15" y="592"/>
                </a:lnTo>
                <a:lnTo>
                  <a:pt x="23" y="556"/>
                </a:lnTo>
                <a:lnTo>
                  <a:pt x="34" y="521"/>
                </a:lnTo>
                <a:lnTo>
                  <a:pt x="45" y="486"/>
                </a:lnTo>
                <a:lnTo>
                  <a:pt x="58" y="453"/>
                </a:lnTo>
                <a:lnTo>
                  <a:pt x="73" y="420"/>
                </a:lnTo>
                <a:lnTo>
                  <a:pt x="89" y="389"/>
                </a:lnTo>
                <a:lnTo>
                  <a:pt x="108" y="357"/>
                </a:lnTo>
                <a:lnTo>
                  <a:pt x="126" y="327"/>
                </a:lnTo>
                <a:lnTo>
                  <a:pt x="147" y="299"/>
                </a:lnTo>
                <a:lnTo>
                  <a:pt x="170" y="270"/>
                </a:lnTo>
                <a:lnTo>
                  <a:pt x="192" y="243"/>
                </a:lnTo>
                <a:lnTo>
                  <a:pt x="217" y="217"/>
                </a:lnTo>
                <a:lnTo>
                  <a:pt x="242" y="193"/>
                </a:lnTo>
                <a:lnTo>
                  <a:pt x="269" y="169"/>
                </a:lnTo>
                <a:lnTo>
                  <a:pt x="298" y="148"/>
                </a:lnTo>
                <a:lnTo>
                  <a:pt x="327" y="127"/>
                </a:lnTo>
                <a:lnTo>
                  <a:pt x="356" y="107"/>
                </a:lnTo>
                <a:lnTo>
                  <a:pt x="388" y="90"/>
                </a:lnTo>
                <a:lnTo>
                  <a:pt x="419" y="74"/>
                </a:lnTo>
                <a:lnTo>
                  <a:pt x="453" y="59"/>
                </a:lnTo>
                <a:lnTo>
                  <a:pt x="487" y="46"/>
                </a:lnTo>
                <a:lnTo>
                  <a:pt x="520" y="34"/>
                </a:lnTo>
                <a:lnTo>
                  <a:pt x="556" y="24"/>
                </a:lnTo>
                <a:lnTo>
                  <a:pt x="592" y="15"/>
                </a:lnTo>
                <a:lnTo>
                  <a:pt x="628" y="9"/>
                </a:lnTo>
                <a:lnTo>
                  <a:pt x="665" y="4"/>
                </a:lnTo>
                <a:lnTo>
                  <a:pt x="703" y="1"/>
                </a:lnTo>
                <a:lnTo>
                  <a:pt x="741" y="0"/>
                </a:lnTo>
                <a:lnTo>
                  <a:pt x="741" y="0"/>
                </a:lnTo>
                <a:lnTo>
                  <a:pt x="779" y="1"/>
                </a:lnTo>
                <a:lnTo>
                  <a:pt x="817" y="4"/>
                </a:lnTo>
                <a:lnTo>
                  <a:pt x="853" y="9"/>
                </a:lnTo>
                <a:lnTo>
                  <a:pt x="890" y="15"/>
                </a:lnTo>
                <a:lnTo>
                  <a:pt x="926" y="24"/>
                </a:lnTo>
                <a:lnTo>
                  <a:pt x="961" y="34"/>
                </a:lnTo>
                <a:lnTo>
                  <a:pt x="996" y="46"/>
                </a:lnTo>
                <a:lnTo>
                  <a:pt x="1029" y="59"/>
                </a:lnTo>
                <a:lnTo>
                  <a:pt x="1062" y="74"/>
                </a:lnTo>
                <a:lnTo>
                  <a:pt x="1094" y="90"/>
                </a:lnTo>
                <a:lnTo>
                  <a:pt x="1125" y="107"/>
                </a:lnTo>
                <a:lnTo>
                  <a:pt x="1155" y="127"/>
                </a:lnTo>
                <a:lnTo>
                  <a:pt x="1185" y="148"/>
                </a:lnTo>
                <a:lnTo>
                  <a:pt x="1212" y="169"/>
                </a:lnTo>
                <a:lnTo>
                  <a:pt x="1239" y="193"/>
                </a:lnTo>
                <a:lnTo>
                  <a:pt x="1265" y="217"/>
                </a:lnTo>
                <a:lnTo>
                  <a:pt x="1289" y="243"/>
                </a:lnTo>
                <a:lnTo>
                  <a:pt x="1313" y="270"/>
                </a:lnTo>
                <a:lnTo>
                  <a:pt x="1334" y="299"/>
                </a:lnTo>
                <a:lnTo>
                  <a:pt x="1355" y="327"/>
                </a:lnTo>
                <a:lnTo>
                  <a:pt x="1375" y="357"/>
                </a:lnTo>
                <a:lnTo>
                  <a:pt x="1392" y="389"/>
                </a:lnTo>
                <a:lnTo>
                  <a:pt x="1408" y="420"/>
                </a:lnTo>
                <a:lnTo>
                  <a:pt x="1423" y="453"/>
                </a:lnTo>
                <a:lnTo>
                  <a:pt x="1436" y="486"/>
                </a:lnTo>
                <a:lnTo>
                  <a:pt x="1448" y="521"/>
                </a:lnTo>
                <a:lnTo>
                  <a:pt x="1458" y="556"/>
                </a:lnTo>
                <a:lnTo>
                  <a:pt x="1467" y="592"/>
                </a:lnTo>
                <a:lnTo>
                  <a:pt x="1473" y="629"/>
                </a:lnTo>
                <a:lnTo>
                  <a:pt x="1478" y="666"/>
                </a:lnTo>
                <a:lnTo>
                  <a:pt x="1481" y="704"/>
                </a:lnTo>
                <a:lnTo>
                  <a:pt x="1482" y="742"/>
                </a:lnTo>
                <a:lnTo>
                  <a:pt x="1482" y="742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Freeform 10"/>
          <p:cNvSpPr/>
          <p:nvPr/>
        </p:nvSpPr>
        <p:spPr>
          <a:xfrm>
            <a:off x="9435718" y="2236205"/>
            <a:ext cx="512058" cy="704648"/>
          </a:xfrm>
          <a:custGeom>
            <a:avLst/>
            <a:gdLst/>
            <a:ahLst/>
            <a:cxnLst/>
            <a:rect l="l" t="t" r="r" b="b"/>
            <a:pathLst>
              <a:path w="885" h="1217">
                <a:moveTo>
                  <a:pt x="212" y="796"/>
                </a:moveTo>
                <a:lnTo>
                  <a:pt x="125" y="1151"/>
                </a:lnTo>
                <a:lnTo>
                  <a:pt x="105" y="1154"/>
                </a:lnTo>
                <a:lnTo>
                  <a:pt x="194" y="790"/>
                </a:lnTo>
                <a:lnTo>
                  <a:pt x="194" y="790"/>
                </a:lnTo>
                <a:lnTo>
                  <a:pt x="178" y="783"/>
                </a:lnTo>
                <a:lnTo>
                  <a:pt x="162" y="775"/>
                </a:lnTo>
                <a:lnTo>
                  <a:pt x="162" y="775"/>
                </a:lnTo>
                <a:lnTo>
                  <a:pt x="149" y="769"/>
                </a:lnTo>
                <a:lnTo>
                  <a:pt x="137" y="761"/>
                </a:lnTo>
                <a:lnTo>
                  <a:pt x="127" y="753"/>
                </a:lnTo>
                <a:lnTo>
                  <a:pt x="117" y="744"/>
                </a:lnTo>
                <a:lnTo>
                  <a:pt x="110" y="732"/>
                </a:lnTo>
                <a:lnTo>
                  <a:pt x="102" y="719"/>
                </a:lnTo>
                <a:lnTo>
                  <a:pt x="96" y="704"/>
                </a:lnTo>
                <a:lnTo>
                  <a:pt x="90" y="685"/>
                </a:lnTo>
                <a:lnTo>
                  <a:pt x="90" y="685"/>
                </a:lnTo>
                <a:lnTo>
                  <a:pt x="77" y="639"/>
                </a:lnTo>
                <a:lnTo>
                  <a:pt x="69" y="616"/>
                </a:lnTo>
                <a:lnTo>
                  <a:pt x="61" y="594"/>
                </a:lnTo>
                <a:lnTo>
                  <a:pt x="61" y="594"/>
                </a:lnTo>
                <a:lnTo>
                  <a:pt x="48" y="565"/>
                </a:lnTo>
                <a:lnTo>
                  <a:pt x="34" y="538"/>
                </a:lnTo>
                <a:lnTo>
                  <a:pt x="34" y="538"/>
                </a:lnTo>
                <a:lnTo>
                  <a:pt x="20" y="509"/>
                </a:lnTo>
                <a:lnTo>
                  <a:pt x="14" y="495"/>
                </a:lnTo>
                <a:lnTo>
                  <a:pt x="9" y="480"/>
                </a:lnTo>
                <a:lnTo>
                  <a:pt x="9" y="480"/>
                </a:lnTo>
                <a:lnTo>
                  <a:pt x="4" y="466"/>
                </a:lnTo>
                <a:lnTo>
                  <a:pt x="1" y="452"/>
                </a:lnTo>
                <a:lnTo>
                  <a:pt x="0" y="439"/>
                </a:lnTo>
                <a:lnTo>
                  <a:pt x="0" y="426"/>
                </a:lnTo>
                <a:lnTo>
                  <a:pt x="2" y="412"/>
                </a:lnTo>
                <a:lnTo>
                  <a:pt x="6" y="398"/>
                </a:lnTo>
                <a:lnTo>
                  <a:pt x="13" y="382"/>
                </a:lnTo>
                <a:lnTo>
                  <a:pt x="22" y="365"/>
                </a:lnTo>
                <a:lnTo>
                  <a:pt x="22" y="365"/>
                </a:lnTo>
                <a:lnTo>
                  <a:pt x="44" y="323"/>
                </a:lnTo>
                <a:lnTo>
                  <a:pt x="55" y="302"/>
                </a:lnTo>
                <a:lnTo>
                  <a:pt x="66" y="280"/>
                </a:lnTo>
                <a:lnTo>
                  <a:pt x="66" y="280"/>
                </a:lnTo>
                <a:lnTo>
                  <a:pt x="77" y="251"/>
                </a:lnTo>
                <a:lnTo>
                  <a:pt x="87" y="222"/>
                </a:lnTo>
                <a:lnTo>
                  <a:pt x="87" y="222"/>
                </a:lnTo>
                <a:lnTo>
                  <a:pt x="97" y="191"/>
                </a:lnTo>
                <a:lnTo>
                  <a:pt x="102" y="177"/>
                </a:lnTo>
                <a:lnTo>
                  <a:pt x="109" y="162"/>
                </a:lnTo>
                <a:lnTo>
                  <a:pt x="109" y="162"/>
                </a:lnTo>
                <a:lnTo>
                  <a:pt x="116" y="149"/>
                </a:lnTo>
                <a:lnTo>
                  <a:pt x="124" y="138"/>
                </a:lnTo>
                <a:lnTo>
                  <a:pt x="131" y="127"/>
                </a:lnTo>
                <a:lnTo>
                  <a:pt x="141" y="119"/>
                </a:lnTo>
                <a:lnTo>
                  <a:pt x="153" y="110"/>
                </a:lnTo>
                <a:lnTo>
                  <a:pt x="166" y="102"/>
                </a:lnTo>
                <a:lnTo>
                  <a:pt x="181" y="96"/>
                </a:lnTo>
                <a:lnTo>
                  <a:pt x="200" y="90"/>
                </a:lnTo>
                <a:lnTo>
                  <a:pt x="200" y="90"/>
                </a:lnTo>
                <a:lnTo>
                  <a:pt x="245" y="77"/>
                </a:lnTo>
                <a:lnTo>
                  <a:pt x="268" y="70"/>
                </a:lnTo>
                <a:lnTo>
                  <a:pt x="291" y="61"/>
                </a:lnTo>
                <a:lnTo>
                  <a:pt x="291" y="61"/>
                </a:lnTo>
                <a:lnTo>
                  <a:pt x="320" y="49"/>
                </a:lnTo>
                <a:lnTo>
                  <a:pt x="347" y="35"/>
                </a:lnTo>
                <a:lnTo>
                  <a:pt x="347" y="35"/>
                </a:lnTo>
                <a:lnTo>
                  <a:pt x="376" y="20"/>
                </a:lnTo>
                <a:lnTo>
                  <a:pt x="390" y="14"/>
                </a:lnTo>
                <a:lnTo>
                  <a:pt x="405" y="9"/>
                </a:lnTo>
                <a:lnTo>
                  <a:pt x="405" y="9"/>
                </a:lnTo>
                <a:lnTo>
                  <a:pt x="419" y="5"/>
                </a:lnTo>
                <a:lnTo>
                  <a:pt x="432" y="1"/>
                </a:lnTo>
                <a:lnTo>
                  <a:pt x="446" y="0"/>
                </a:lnTo>
                <a:lnTo>
                  <a:pt x="459" y="0"/>
                </a:lnTo>
                <a:lnTo>
                  <a:pt x="472" y="2"/>
                </a:lnTo>
                <a:lnTo>
                  <a:pt x="487" y="7"/>
                </a:lnTo>
                <a:lnTo>
                  <a:pt x="503" y="13"/>
                </a:lnTo>
                <a:lnTo>
                  <a:pt x="520" y="22"/>
                </a:lnTo>
                <a:lnTo>
                  <a:pt x="520" y="22"/>
                </a:lnTo>
                <a:lnTo>
                  <a:pt x="561" y="46"/>
                </a:lnTo>
                <a:lnTo>
                  <a:pt x="583" y="57"/>
                </a:lnTo>
                <a:lnTo>
                  <a:pt x="605" y="66"/>
                </a:lnTo>
                <a:lnTo>
                  <a:pt x="605" y="66"/>
                </a:lnTo>
                <a:lnTo>
                  <a:pt x="634" y="77"/>
                </a:lnTo>
                <a:lnTo>
                  <a:pt x="663" y="87"/>
                </a:lnTo>
                <a:lnTo>
                  <a:pt x="663" y="87"/>
                </a:lnTo>
                <a:lnTo>
                  <a:pt x="694" y="97"/>
                </a:lnTo>
                <a:lnTo>
                  <a:pt x="708" y="102"/>
                </a:lnTo>
                <a:lnTo>
                  <a:pt x="723" y="110"/>
                </a:lnTo>
                <a:lnTo>
                  <a:pt x="723" y="110"/>
                </a:lnTo>
                <a:lnTo>
                  <a:pt x="736" y="116"/>
                </a:lnTo>
                <a:lnTo>
                  <a:pt x="747" y="124"/>
                </a:lnTo>
                <a:lnTo>
                  <a:pt x="758" y="133"/>
                </a:lnTo>
                <a:lnTo>
                  <a:pt x="766" y="142"/>
                </a:lnTo>
                <a:lnTo>
                  <a:pt x="775" y="153"/>
                </a:lnTo>
                <a:lnTo>
                  <a:pt x="783" y="166"/>
                </a:lnTo>
                <a:lnTo>
                  <a:pt x="789" y="182"/>
                </a:lnTo>
                <a:lnTo>
                  <a:pt x="795" y="200"/>
                </a:lnTo>
                <a:lnTo>
                  <a:pt x="795" y="200"/>
                </a:lnTo>
                <a:lnTo>
                  <a:pt x="808" y="247"/>
                </a:lnTo>
                <a:lnTo>
                  <a:pt x="815" y="270"/>
                </a:lnTo>
                <a:lnTo>
                  <a:pt x="823" y="292"/>
                </a:lnTo>
                <a:lnTo>
                  <a:pt x="823" y="292"/>
                </a:lnTo>
                <a:lnTo>
                  <a:pt x="836" y="321"/>
                </a:lnTo>
                <a:lnTo>
                  <a:pt x="850" y="348"/>
                </a:lnTo>
                <a:lnTo>
                  <a:pt x="850" y="348"/>
                </a:lnTo>
                <a:lnTo>
                  <a:pt x="864" y="376"/>
                </a:lnTo>
                <a:lnTo>
                  <a:pt x="871" y="390"/>
                </a:lnTo>
                <a:lnTo>
                  <a:pt x="876" y="405"/>
                </a:lnTo>
                <a:lnTo>
                  <a:pt x="876" y="405"/>
                </a:lnTo>
                <a:lnTo>
                  <a:pt x="880" y="419"/>
                </a:lnTo>
                <a:lnTo>
                  <a:pt x="884" y="433"/>
                </a:lnTo>
                <a:lnTo>
                  <a:pt x="885" y="446"/>
                </a:lnTo>
                <a:lnTo>
                  <a:pt x="885" y="460"/>
                </a:lnTo>
                <a:lnTo>
                  <a:pt x="883" y="474"/>
                </a:lnTo>
                <a:lnTo>
                  <a:pt x="878" y="488"/>
                </a:lnTo>
                <a:lnTo>
                  <a:pt x="872" y="504"/>
                </a:lnTo>
                <a:lnTo>
                  <a:pt x="863" y="520"/>
                </a:lnTo>
                <a:lnTo>
                  <a:pt x="863" y="520"/>
                </a:lnTo>
                <a:lnTo>
                  <a:pt x="839" y="563"/>
                </a:lnTo>
                <a:lnTo>
                  <a:pt x="828" y="583"/>
                </a:lnTo>
                <a:lnTo>
                  <a:pt x="818" y="606"/>
                </a:lnTo>
                <a:lnTo>
                  <a:pt x="818" y="606"/>
                </a:lnTo>
                <a:lnTo>
                  <a:pt x="808" y="634"/>
                </a:lnTo>
                <a:lnTo>
                  <a:pt x="798" y="665"/>
                </a:lnTo>
                <a:lnTo>
                  <a:pt x="798" y="665"/>
                </a:lnTo>
                <a:lnTo>
                  <a:pt x="788" y="694"/>
                </a:lnTo>
                <a:lnTo>
                  <a:pt x="783" y="709"/>
                </a:lnTo>
                <a:lnTo>
                  <a:pt x="775" y="723"/>
                </a:lnTo>
                <a:lnTo>
                  <a:pt x="775" y="723"/>
                </a:lnTo>
                <a:lnTo>
                  <a:pt x="766" y="740"/>
                </a:lnTo>
                <a:lnTo>
                  <a:pt x="757" y="754"/>
                </a:lnTo>
                <a:lnTo>
                  <a:pt x="751" y="760"/>
                </a:lnTo>
                <a:lnTo>
                  <a:pt x="745" y="766"/>
                </a:lnTo>
                <a:lnTo>
                  <a:pt x="738" y="771"/>
                </a:lnTo>
                <a:lnTo>
                  <a:pt x="731" y="777"/>
                </a:lnTo>
                <a:lnTo>
                  <a:pt x="805" y="1000"/>
                </a:lnTo>
                <a:lnTo>
                  <a:pt x="785" y="998"/>
                </a:lnTo>
                <a:lnTo>
                  <a:pt x="714" y="785"/>
                </a:lnTo>
                <a:lnTo>
                  <a:pt x="714" y="785"/>
                </a:lnTo>
                <a:lnTo>
                  <a:pt x="703" y="790"/>
                </a:lnTo>
                <a:lnTo>
                  <a:pt x="772" y="997"/>
                </a:lnTo>
                <a:lnTo>
                  <a:pt x="593" y="982"/>
                </a:lnTo>
                <a:lnTo>
                  <a:pt x="566" y="1046"/>
                </a:lnTo>
                <a:lnTo>
                  <a:pt x="506" y="867"/>
                </a:lnTo>
                <a:lnTo>
                  <a:pt x="506" y="867"/>
                </a:lnTo>
                <a:lnTo>
                  <a:pt x="495" y="871"/>
                </a:lnTo>
                <a:lnTo>
                  <a:pt x="559" y="1063"/>
                </a:lnTo>
                <a:lnTo>
                  <a:pt x="550" y="1085"/>
                </a:lnTo>
                <a:lnTo>
                  <a:pt x="481" y="876"/>
                </a:lnTo>
                <a:lnTo>
                  <a:pt x="480" y="876"/>
                </a:lnTo>
                <a:lnTo>
                  <a:pt x="480" y="876"/>
                </a:lnTo>
                <a:lnTo>
                  <a:pt x="463" y="882"/>
                </a:lnTo>
                <a:lnTo>
                  <a:pt x="448" y="884"/>
                </a:lnTo>
                <a:lnTo>
                  <a:pt x="367" y="1217"/>
                </a:lnTo>
                <a:lnTo>
                  <a:pt x="356" y="1197"/>
                </a:lnTo>
                <a:lnTo>
                  <a:pt x="432" y="885"/>
                </a:lnTo>
                <a:lnTo>
                  <a:pt x="432" y="885"/>
                </a:lnTo>
                <a:lnTo>
                  <a:pt x="420" y="884"/>
                </a:lnTo>
                <a:lnTo>
                  <a:pt x="348" y="1180"/>
                </a:lnTo>
                <a:lnTo>
                  <a:pt x="316" y="1117"/>
                </a:lnTo>
                <a:lnTo>
                  <a:pt x="139" y="1149"/>
                </a:lnTo>
                <a:lnTo>
                  <a:pt x="223" y="799"/>
                </a:lnTo>
                <a:lnTo>
                  <a:pt x="220" y="798"/>
                </a:lnTo>
                <a:lnTo>
                  <a:pt x="220" y="798"/>
                </a:lnTo>
                <a:lnTo>
                  <a:pt x="212" y="796"/>
                </a:lnTo>
                <a:lnTo>
                  <a:pt x="212" y="796"/>
                </a:lnTo>
                <a:close/>
                <a:moveTo>
                  <a:pt x="497" y="656"/>
                </a:moveTo>
                <a:lnTo>
                  <a:pt x="497" y="208"/>
                </a:lnTo>
                <a:lnTo>
                  <a:pt x="411" y="208"/>
                </a:lnTo>
                <a:lnTo>
                  <a:pt x="411" y="208"/>
                </a:lnTo>
                <a:lnTo>
                  <a:pt x="411" y="216"/>
                </a:lnTo>
                <a:lnTo>
                  <a:pt x="408" y="226"/>
                </a:lnTo>
                <a:lnTo>
                  <a:pt x="404" y="235"/>
                </a:lnTo>
                <a:lnTo>
                  <a:pt x="397" y="243"/>
                </a:lnTo>
                <a:lnTo>
                  <a:pt x="397" y="243"/>
                </a:lnTo>
                <a:lnTo>
                  <a:pt x="390" y="252"/>
                </a:lnTo>
                <a:lnTo>
                  <a:pt x="381" y="258"/>
                </a:lnTo>
                <a:lnTo>
                  <a:pt x="371" y="261"/>
                </a:lnTo>
                <a:lnTo>
                  <a:pt x="360" y="262"/>
                </a:lnTo>
                <a:lnTo>
                  <a:pt x="360" y="327"/>
                </a:lnTo>
                <a:lnTo>
                  <a:pt x="398" y="327"/>
                </a:lnTo>
                <a:lnTo>
                  <a:pt x="398" y="656"/>
                </a:lnTo>
                <a:lnTo>
                  <a:pt x="497" y="656"/>
                </a:lnTo>
                <a:lnTo>
                  <a:pt x="497" y="656"/>
                </a:lnTo>
                <a:close/>
                <a:moveTo>
                  <a:pt x="486" y="124"/>
                </a:moveTo>
                <a:lnTo>
                  <a:pt x="486" y="124"/>
                </a:lnTo>
                <a:lnTo>
                  <a:pt x="511" y="131"/>
                </a:lnTo>
                <a:lnTo>
                  <a:pt x="536" y="139"/>
                </a:lnTo>
                <a:lnTo>
                  <a:pt x="560" y="150"/>
                </a:lnTo>
                <a:lnTo>
                  <a:pt x="582" y="163"/>
                </a:lnTo>
                <a:lnTo>
                  <a:pt x="604" y="177"/>
                </a:lnTo>
                <a:lnTo>
                  <a:pt x="623" y="194"/>
                </a:lnTo>
                <a:lnTo>
                  <a:pt x="643" y="211"/>
                </a:lnTo>
                <a:lnTo>
                  <a:pt x="659" y="229"/>
                </a:lnTo>
                <a:lnTo>
                  <a:pt x="674" y="250"/>
                </a:lnTo>
                <a:lnTo>
                  <a:pt x="688" y="272"/>
                </a:lnTo>
                <a:lnTo>
                  <a:pt x="700" y="294"/>
                </a:lnTo>
                <a:lnTo>
                  <a:pt x="710" y="318"/>
                </a:lnTo>
                <a:lnTo>
                  <a:pt x="718" y="343"/>
                </a:lnTo>
                <a:lnTo>
                  <a:pt x="724" y="369"/>
                </a:lnTo>
                <a:lnTo>
                  <a:pt x="727" y="397"/>
                </a:lnTo>
                <a:lnTo>
                  <a:pt x="728" y="424"/>
                </a:lnTo>
                <a:lnTo>
                  <a:pt x="728" y="424"/>
                </a:lnTo>
                <a:lnTo>
                  <a:pt x="728" y="439"/>
                </a:lnTo>
                <a:lnTo>
                  <a:pt x="727" y="455"/>
                </a:lnTo>
                <a:lnTo>
                  <a:pt x="725" y="470"/>
                </a:lnTo>
                <a:lnTo>
                  <a:pt x="722" y="486"/>
                </a:lnTo>
                <a:lnTo>
                  <a:pt x="719" y="500"/>
                </a:lnTo>
                <a:lnTo>
                  <a:pt x="714" y="515"/>
                </a:lnTo>
                <a:lnTo>
                  <a:pt x="710" y="529"/>
                </a:lnTo>
                <a:lnTo>
                  <a:pt x="704" y="542"/>
                </a:lnTo>
                <a:lnTo>
                  <a:pt x="698" y="556"/>
                </a:lnTo>
                <a:lnTo>
                  <a:pt x="691" y="569"/>
                </a:lnTo>
                <a:lnTo>
                  <a:pt x="684" y="582"/>
                </a:lnTo>
                <a:lnTo>
                  <a:pt x="676" y="594"/>
                </a:lnTo>
                <a:lnTo>
                  <a:pt x="668" y="606"/>
                </a:lnTo>
                <a:lnTo>
                  <a:pt x="659" y="618"/>
                </a:lnTo>
                <a:lnTo>
                  <a:pt x="649" y="629"/>
                </a:lnTo>
                <a:lnTo>
                  <a:pt x="639" y="640"/>
                </a:lnTo>
                <a:lnTo>
                  <a:pt x="628" y="650"/>
                </a:lnTo>
                <a:lnTo>
                  <a:pt x="618" y="659"/>
                </a:lnTo>
                <a:lnTo>
                  <a:pt x="606" y="668"/>
                </a:lnTo>
                <a:lnTo>
                  <a:pt x="594" y="677"/>
                </a:lnTo>
                <a:lnTo>
                  <a:pt x="582" y="685"/>
                </a:lnTo>
                <a:lnTo>
                  <a:pt x="569" y="692"/>
                </a:lnTo>
                <a:lnTo>
                  <a:pt x="556" y="699"/>
                </a:lnTo>
                <a:lnTo>
                  <a:pt x="542" y="705"/>
                </a:lnTo>
                <a:lnTo>
                  <a:pt x="528" y="710"/>
                </a:lnTo>
                <a:lnTo>
                  <a:pt x="513" y="716"/>
                </a:lnTo>
                <a:lnTo>
                  <a:pt x="499" y="719"/>
                </a:lnTo>
                <a:lnTo>
                  <a:pt x="484" y="723"/>
                </a:lnTo>
                <a:lnTo>
                  <a:pt x="469" y="726"/>
                </a:lnTo>
                <a:lnTo>
                  <a:pt x="454" y="728"/>
                </a:lnTo>
                <a:lnTo>
                  <a:pt x="439" y="729"/>
                </a:lnTo>
                <a:lnTo>
                  <a:pt x="423" y="729"/>
                </a:lnTo>
                <a:lnTo>
                  <a:pt x="423" y="729"/>
                </a:lnTo>
                <a:lnTo>
                  <a:pt x="398" y="728"/>
                </a:lnTo>
                <a:lnTo>
                  <a:pt x="374" y="726"/>
                </a:lnTo>
                <a:lnTo>
                  <a:pt x="351" y="720"/>
                </a:lnTo>
                <a:lnTo>
                  <a:pt x="328" y="714"/>
                </a:lnTo>
                <a:lnTo>
                  <a:pt x="306" y="706"/>
                </a:lnTo>
                <a:lnTo>
                  <a:pt x="284" y="696"/>
                </a:lnTo>
                <a:lnTo>
                  <a:pt x="264" y="684"/>
                </a:lnTo>
                <a:lnTo>
                  <a:pt x="244" y="672"/>
                </a:lnTo>
                <a:lnTo>
                  <a:pt x="227" y="657"/>
                </a:lnTo>
                <a:lnTo>
                  <a:pt x="209" y="642"/>
                </a:lnTo>
                <a:lnTo>
                  <a:pt x="193" y="626"/>
                </a:lnTo>
                <a:lnTo>
                  <a:pt x="179" y="607"/>
                </a:lnTo>
                <a:lnTo>
                  <a:pt x="166" y="589"/>
                </a:lnTo>
                <a:lnTo>
                  <a:pt x="154" y="568"/>
                </a:lnTo>
                <a:lnTo>
                  <a:pt x="143" y="547"/>
                </a:lnTo>
                <a:lnTo>
                  <a:pt x="135" y="526"/>
                </a:lnTo>
                <a:lnTo>
                  <a:pt x="135" y="526"/>
                </a:lnTo>
                <a:lnTo>
                  <a:pt x="143" y="551"/>
                </a:lnTo>
                <a:lnTo>
                  <a:pt x="153" y="575"/>
                </a:lnTo>
                <a:lnTo>
                  <a:pt x="164" y="597"/>
                </a:lnTo>
                <a:lnTo>
                  <a:pt x="178" y="619"/>
                </a:lnTo>
                <a:lnTo>
                  <a:pt x="193" y="640"/>
                </a:lnTo>
                <a:lnTo>
                  <a:pt x="209" y="659"/>
                </a:lnTo>
                <a:lnTo>
                  <a:pt x="228" y="677"/>
                </a:lnTo>
                <a:lnTo>
                  <a:pt x="247" y="693"/>
                </a:lnTo>
                <a:lnTo>
                  <a:pt x="268" y="708"/>
                </a:lnTo>
                <a:lnTo>
                  <a:pt x="291" y="721"/>
                </a:lnTo>
                <a:lnTo>
                  <a:pt x="314" y="733"/>
                </a:lnTo>
                <a:lnTo>
                  <a:pt x="338" y="742"/>
                </a:lnTo>
                <a:lnTo>
                  <a:pt x="363" y="749"/>
                </a:lnTo>
                <a:lnTo>
                  <a:pt x="389" y="755"/>
                </a:lnTo>
                <a:lnTo>
                  <a:pt x="416" y="759"/>
                </a:lnTo>
                <a:lnTo>
                  <a:pt x="443" y="760"/>
                </a:lnTo>
                <a:lnTo>
                  <a:pt x="443" y="760"/>
                </a:lnTo>
                <a:lnTo>
                  <a:pt x="459" y="759"/>
                </a:lnTo>
                <a:lnTo>
                  <a:pt x="475" y="758"/>
                </a:lnTo>
                <a:lnTo>
                  <a:pt x="491" y="756"/>
                </a:lnTo>
                <a:lnTo>
                  <a:pt x="507" y="754"/>
                </a:lnTo>
                <a:lnTo>
                  <a:pt x="522" y="749"/>
                </a:lnTo>
                <a:lnTo>
                  <a:pt x="537" y="745"/>
                </a:lnTo>
                <a:lnTo>
                  <a:pt x="553" y="741"/>
                </a:lnTo>
                <a:lnTo>
                  <a:pt x="567" y="735"/>
                </a:lnTo>
                <a:lnTo>
                  <a:pt x="581" y="729"/>
                </a:lnTo>
                <a:lnTo>
                  <a:pt x="595" y="721"/>
                </a:lnTo>
                <a:lnTo>
                  <a:pt x="608" y="714"/>
                </a:lnTo>
                <a:lnTo>
                  <a:pt x="621" y="705"/>
                </a:lnTo>
                <a:lnTo>
                  <a:pt x="634" y="696"/>
                </a:lnTo>
                <a:lnTo>
                  <a:pt x="646" y="686"/>
                </a:lnTo>
                <a:lnTo>
                  <a:pt x="657" y="677"/>
                </a:lnTo>
                <a:lnTo>
                  <a:pt x="669" y="667"/>
                </a:lnTo>
                <a:lnTo>
                  <a:pt x="678" y="655"/>
                </a:lnTo>
                <a:lnTo>
                  <a:pt x="688" y="644"/>
                </a:lnTo>
                <a:lnTo>
                  <a:pt x="698" y="632"/>
                </a:lnTo>
                <a:lnTo>
                  <a:pt x="707" y="619"/>
                </a:lnTo>
                <a:lnTo>
                  <a:pt x="715" y="606"/>
                </a:lnTo>
                <a:lnTo>
                  <a:pt x="723" y="593"/>
                </a:lnTo>
                <a:lnTo>
                  <a:pt x="731" y="579"/>
                </a:lnTo>
                <a:lnTo>
                  <a:pt x="737" y="565"/>
                </a:lnTo>
                <a:lnTo>
                  <a:pt x="742" y="551"/>
                </a:lnTo>
                <a:lnTo>
                  <a:pt x="747" y="536"/>
                </a:lnTo>
                <a:lnTo>
                  <a:pt x="751" y="520"/>
                </a:lnTo>
                <a:lnTo>
                  <a:pt x="756" y="505"/>
                </a:lnTo>
                <a:lnTo>
                  <a:pt x="758" y="489"/>
                </a:lnTo>
                <a:lnTo>
                  <a:pt x="760" y="474"/>
                </a:lnTo>
                <a:lnTo>
                  <a:pt x="761" y="457"/>
                </a:lnTo>
                <a:lnTo>
                  <a:pt x="762" y="441"/>
                </a:lnTo>
                <a:lnTo>
                  <a:pt x="762" y="441"/>
                </a:lnTo>
                <a:lnTo>
                  <a:pt x="761" y="426"/>
                </a:lnTo>
                <a:lnTo>
                  <a:pt x="760" y="411"/>
                </a:lnTo>
                <a:lnTo>
                  <a:pt x="759" y="397"/>
                </a:lnTo>
                <a:lnTo>
                  <a:pt x="757" y="381"/>
                </a:lnTo>
                <a:lnTo>
                  <a:pt x="753" y="367"/>
                </a:lnTo>
                <a:lnTo>
                  <a:pt x="749" y="353"/>
                </a:lnTo>
                <a:lnTo>
                  <a:pt x="746" y="340"/>
                </a:lnTo>
                <a:lnTo>
                  <a:pt x="740" y="326"/>
                </a:lnTo>
                <a:lnTo>
                  <a:pt x="729" y="300"/>
                </a:lnTo>
                <a:lnTo>
                  <a:pt x="715" y="275"/>
                </a:lnTo>
                <a:lnTo>
                  <a:pt x="700" y="252"/>
                </a:lnTo>
                <a:lnTo>
                  <a:pt x="682" y="230"/>
                </a:lnTo>
                <a:lnTo>
                  <a:pt x="663" y="210"/>
                </a:lnTo>
                <a:lnTo>
                  <a:pt x="642" y="191"/>
                </a:lnTo>
                <a:lnTo>
                  <a:pt x="619" y="175"/>
                </a:lnTo>
                <a:lnTo>
                  <a:pt x="595" y="160"/>
                </a:lnTo>
                <a:lnTo>
                  <a:pt x="569" y="148"/>
                </a:lnTo>
                <a:lnTo>
                  <a:pt x="543" y="137"/>
                </a:lnTo>
                <a:lnTo>
                  <a:pt x="529" y="134"/>
                </a:lnTo>
                <a:lnTo>
                  <a:pt x="515" y="129"/>
                </a:lnTo>
                <a:lnTo>
                  <a:pt x="500" y="127"/>
                </a:lnTo>
                <a:lnTo>
                  <a:pt x="486" y="124"/>
                </a:lnTo>
                <a:lnTo>
                  <a:pt x="486" y="124"/>
                </a:lnTo>
                <a:close/>
                <a:moveTo>
                  <a:pt x="216" y="696"/>
                </a:moveTo>
                <a:lnTo>
                  <a:pt x="217" y="696"/>
                </a:lnTo>
                <a:lnTo>
                  <a:pt x="217" y="697"/>
                </a:lnTo>
                <a:lnTo>
                  <a:pt x="217" y="697"/>
                </a:lnTo>
                <a:lnTo>
                  <a:pt x="221" y="701"/>
                </a:lnTo>
                <a:lnTo>
                  <a:pt x="221" y="701"/>
                </a:lnTo>
                <a:lnTo>
                  <a:pt x="221" y="701"/>
                </a:lnTo>
                <a:lnTo>
                  <a:pt x="221" y="701"/>
                </a:lnTo>
                <a:lnTo>
                  <a:pt x="223" y="702"/>
                </a:lnTo>
                <a:lnTo>
                  <a:pt x="223" y="702"/>
                </a:lnTo>
                <a:lnTo>
                  <a:pt x="224" y="703"/>
                </a:lnTo>
                <a:lnTo>
                  <a:pt x="224" y="703"/>
                </a:lnTo>
                <a:lnTo>
                  <a:pt x="224" y="703"/>
                </a:lnTo>
                <a:lnTo>
                  <a:pt x="224" y="703"/>
                </a:lnTo>
                <a:lnTo>
                  <a:pt x="225" y="703"/>
                </a:lnTo>
                <a:lnTo>
                  <a:pt x="227" y="705"/>
                </a:lnTo>
                <a:lnTo>
                  <a:pt x="227" y="705"/>
                </a:lnTo>
                <a:lnTo>
                  <a:pt x="231" y="708"/>
                </a:lnTo>
                <a:lnTo>
                  <a:pt x="231" y="709"/>
                </a:lnTo>
                <a:lnTo>
                  <a:pt x="232" y="709"/>
                </a:lnTo>
                <a:lnTo>
                  <a:pt x="232" y="709"/>
                </a:lnTo>
                <a:lnTo>
                  <a:pt x="243" y="718"/>
                </a:lnTo>
                <a:lnTo>
                  <a:pt x="243" y="718"/>
                </a:lnTo>
                <a:lnTo>
                  <a:pt x="247" y="721"/>
                </a:lnTo>
                <a:lnTo>
                  <a:pt x="249" y="722"/>
                </a:lnTo>
                <a:lnTo>
                  <a:pt x="249" y="722"/>
                </a:lnTo>
                <a:lnTo>
                  <a:pt x="253" y="726"/>
                </a:lnTo>
                <a:lnTo>
                  <a:pt x="256" y="727"/>
                </a:lnTo>
                <a:lnTo>
                  <a:pt x="256" y="727"/>
                </a:lnTo>
                <a:lnTo>
                  <a:pt x="256" y="727"/>
                </a:lnTo>
                <a:lnTo>
                  <a:pt x="261" y="730"/>
                </a:lnTo>
                <a:lnTo>
                  <a:pt x="264" y="731"/>
                </a:lnTo>
                <a:lnTo>
                  <a:pt x="264" y="731"/>
                </a:lnTo>
                <a:lnTo>
                  <a:pt x="267" y="733"/>
                </a:lnTo>
                <a:lnTo>
                  <a:pt x="270" y="735"/>
                </a:lnTo>
                <a:lnTo>
                  <a:pt x="270" y="735"/>
                </a:lnTo>
                <a:lnTo>
                  <a:pt x="275" y="739"/>
                </a:lnTo>
                <a:lnTo>
                  <a:pt x="278" y="740"/>
                </a:lnTo>
                <a:lnTo>
                  <a:pt x="281" y="742"/>
                </a:lnTo>
                <a:lnTo>
                  <a:pt x="285" y="744"/>
                </a:lnTo>
                <a:lnTo>
                  <a:pt x="289" y="746"/>
                </a:lnTo>
                <a:lnTo>
                  <a:pt x="293" y="747"/>
                </a:lnTo>
                <a:lnTo>
                  <a:pt x="296" y="749"/>
                </a:lnTo>
                <a:lnTo>
                  <a:pt x="296" y="749"/>
                </a:lnTo>
                <a:lnTo>
                  <a:pt x="300" y="752"/>
                </a:lnTo>
                <a:lnTo>
                  <a:pt x="304" y="753"/>
                </a:lnTo>
                <a:lnTo>
                  <a:pt x="304" y="753"/>
                </a:lnTo>
                <a:lnTo>
                  <a:pt x="308" y="755"/>
                </a:lnTo>
                <a:lnTo>
                  <a:pt x="310" y="756"/>
                </a:lnTo>
                <a:lnTo>
                  <a:pt x="310" y="756"/>
                </a:lnTo>
                <a:lnTo>
                  <a:pt x="316" y="758"/>
                </a:lnTo>
                <a:lnTo>
                  <a:pt x="319" y="759"/>
                </a:lnTo>
                <a:lnTo>
                  <a:pt x="319" y="759"/>
                </a:lnTo>
                <a:lnTo>
                  <a:pt x="323" y="761"/>
                </a:lnTo>
                <a:lnTo>
                  <a:pt x="326" y="761"/>
                </a:lnTo>
                <a:lnTo>
                  <a:pt x="326" y="761"/>
                </a:lnTo>
                <a:lnTo>
                  <a:pt x="332" y="764"/>
                </a:lnTo>
                <a:lnTo>
                  <a:pt x="334" y="765"/>
                </a:lnTo>
                <a:lnTo>
                  <a:pt x="334" y="765"/>
                </a:lnTo>
                <a:lnTo>
                  <a:pt x="340" y="767"/>
                </a:lnTo>
                <a:lnTo>
                  <a:pt x="342" y="767"/>
                </a:lnTo>
                <a:lnTo>
                  <a:pt x="342" y="767"/>
                </a:lnTo>
                <a:lnTo>
                  <a:pt x="348" y="769"/>
                </a:lnTo>
                <a:lnTo>
                  <a:pt x="351" y="769"/>
                </a:lnTo>
                <a:lnTo>
                  <a:pt x="351" y="769"/>
                </a:lnTo>
                <a:lnTo>
                  <a:pt x="356" y="771"/>
                </a:lnTo>
                <a:lnTo>
                  <a:pt x="358" y="771"/>
                </a:lnTo>
                <a:lnTo>
                  <a:pt x="358" y="771"/>
                </a:lnTo>
                <a:lnTo>
                  <a:pt x="365" y="773"/>
                </a:lnTo>
                <a:lnTo>
                  <a:pt x="366" y="773"/>
                </a:lnTo>
                <a:lnTo>
                  <a:pt x="366" y="773"/>
                </a:lnTo>
                <a:lnTo>
                  <a:pt x="372" y="775"/>
                </a:lnTo>
                <a:lnTo>
                  <a:pt x="374" y="775"/>
                </a:lnTo>
                <a:lnTo>
                  <a:pt x="374" y="775"/>
                </a:lnTo>
                <a:lnTo>
                  <a:pt x="382" y="777"/>
                </a:lnTo>
                <a:lnTo>
                  <a:pt x="383" y="777"/>
                </a:lnTo>
                <a:lnTo>
                  <a:pt x="383" y="777"/>
                </a:lnTo>
                <a:lnTo>
                  <a:pt x="390" y="778"/>
                </a:lnTo>
                <a:lnTo>
                  <a:pt x="391" y="779"/>
                </a:lnTo>
                <a:lnTo>
                  <a:pt x="391" y="779"/>
                </a:lnTo>
                <a:lnTo>
                  <a:pt x="398" y="780"/>
                </a:lnTo>
                <a:lnTo>
                  <a:pt x="399" y="780"/>
                </a:lnTo>
                <a:lnTo>
                  <a:pt x="399" y="780"/>
                </a:lnTo>
                <a:lnTo>
                  <a:pt x="407" y="780"/>
                </a:lnTo>
                <a:lnTo>
                  <a:pt x="407" y="781"/>
                </a:lnTo>
                <a:lnTo>
                  <a:pt x="408" y="781"/>
                </a:lnTo>
                <a:lnTo>
                  <a:pt x="408" y="781"/>
                </a:lnTo>
                <a:lnTo>
                  <a:pt x="416" y="781"/>
                </a:lnTo>
                <a:lnTo>
                  <a:pt x="417" y="781"/>
                </a:lnTo>
                <a:lnTo>
                  <a:pt x="417" y="781"/>
                </a:lnTo>
                <a:lnTo>
                  <a:pt x="433" y="782"/>
                </a:lnTo>
                <a:lnTo>
                  <a:pt x="434" y="782"/>
                </a:lnTo>
                <a:lnTo>
                  <a:pt x="434" y="782"/>
                </a:lnTo>
                <a:lnTo>
                  <a:pt x="443" y="782"/>
                </a:lnTo>
                <a:lnTo>
                  <a:pt x="443" y="782"/>
                </a:lnTo>
                <a:lnTo>
                  <a:pt x="449" y="782"/>
                </a:lnTo>
                <a:lnTo>
                  <a:pt x="449" y="782"/>
                </a:lnTo>
                <a:lnTo>
                  <a:pt x="449" y="782"/>
                </a:lnTo>
                <a:lnTo>
                  <a:pt x="449" y="782"/>
                </a:lnTo>
                <a:lnTo>
                  <a:pt x="453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4" y="782"/>
                </a:lnTo>
                <a:lnTo>
                  <a:pt x="455" y="782"/>
                </a:lnTo>
                <a:lnTo>
                  <a:pt x="455" y="782"/>
                </a:lnTo>
                <a:lnTo>
                  <a:pt x="455" y="782"/>
                </a:lnTo>
                <a:lnTo>
                  <a:pt x="455" y="782"/>
                </a:lnTo>
                <a:lnTo>
                  <a:pt x="455" y="782"/>
                </a:lnTo>
                <a:lnTo>
                  <a:pt x="456" y="782"/>
                </a:lnTo>
                <a:lnTo>
                  <a:pt x="456" y="782"/>
                </a:lnTo>
                <a:lnTo>
                  <a:pt x="456" y="782"/>
                </a:lnTo>
                <a:lnTo>
                  <a:pt x="456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7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8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59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0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1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2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3" y="782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5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66" y="781"/>
                </a:lnTo>
                <a:lnTo>
                  <a:pt x="471" y="781"/>
                </a:lnTo>
                <a:lnTo>
                  <a:pt x="471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2" y="781"/>
                </a:lnTo>
                <a:lnTo>
                  <a:pt x="473" y="781"/>
                </a:lnTo>
                <a:lnTo>
                  <a:pt x="473" y="781"/>
                </a:lnTo>
                <a:lnTo>
                  <a:pt x="473" y="781"/>
                </a:lnTo>
                <a:lnTo>
                  <a:pt x="478" y="781"/>
                </a:lnTo>
                <a:lnTo>
                  <a:pt x="478" y="781"/>
                </a:lnTo>
                <a:lnTo>
                  <a:pt x="478" y="781"/>
                </a:lnTo>
                <a:lnTo>
                  <a:pt x="478" y="781"/>
                </a:lnTo>
                <a:lnTo>
                  <a:pt x="485" y="780"/>
                </a:lnTo>
                <a:lnTo>
                  <a:pt x="486" y="780"/>
                </a:lnTo>
                <a:lnTo>
                  <a:pt x="486" y="780"/>
                </a:lnTo>
                <a:lnTo>
                  <a:pt x="494" y="779"/>
                </a:lnTo>
                <a:lnTo>
                  <a:pt x="495" y="779"/>
                </a:lnTo>
                <a:lnTo>
                  <a:pt x="495" y="778"/>
                </a:lnTo>
                <a:lnTo>
                  <a:pt x="495" y="778"/>
                </a:lnTo>
                <a:lnTo>
                  <a:pt x="503" y="777"/>
                </a:lnTo>
                <a:lnTo>
                  <a:pt x="504" y="777"/>
                </a:lnTo>
                <a:lnTo>
                  <a:pt x="504" y="777"/>
                </a:lnTo>
                <a:lnTo>
                  <a:pt x="510" y="775"/>
                </a:lnTo>
                <a:lnTo>
                  <a:pt x="512" y="775"/>
                </a:lnTo>
                <a:lnTo>
                  <a:pt x="512" y="775"/>
                </a:lnTo>
                <a:lnTo>
                  <a:pt x="519" y="773"/>
                </a:lnTo>
                <a:lnTo>
                  <a:pt x="520" y="773"/>
                </a:lnTo>
                <a:lnTo>
                  <a:pt x="520" y="773"/>
                </a:lnTo>
                <a:lnTo>
                  <a:pt x="528" y="771"/>
                </a:lnTo>
                <a:lnTo>
                  <a:pt x="529" y="771"/>
                </a:lnTo>
                <a:lnTo>
                  <a:pt x="529" y="771"/>
                </a:lnTo>
                <a:lnTo>
                  <a:pt x="535" y="769"/>
                </a:lnTo>
                <a:lnTo>
                  <a:pt x="537" y="769"/>
                </a:lnTo>
                <a:lnTo>
                  <a:pt x="537" y="769"/>
                </a:lnTo>
                <a:lnTo>
                  <a:pt x="543" y="767"/>
                </a:lnTo>
                <a:lnTo>
                  <a:pt x="545" y="767"/>
                </a:lnTo>
                <a:lnTo>
                  <a:pt x="545" y="767"/>
                </a:lnTo>
                <a:lnTo>
                  <a:pt x="551" y="765"/>
                </a:lnTo>
                <a:lnTo>
                  <a:pt x="553" y="764"/>
                </a:lnTo>
                <a:lnTo>
                  <a:pt x="553" y="764"/>
                </a:lnTo>
                <a:lnTo>
                  <a:pt x="559" y="761"/>
                </a:lnTo>
                <a:lnTo>
                  <a:pt x="560" y="761"/>
                </a:lnTo>
                <a:lnTo>
                  <a:pt x="560" y="761"/>
                </a:lnTo>
                <a:lnTo>
                  <a:pt x="567" y="759"/>
                </a:lnTo>
                <a:lnTo>
                  <a:pt x="569" y="758"/>
                </a:lnTo>
                <a:lnTo>
                  <a:pt x="569" y="758"/>
                </a:lnTo>
                <a:lnTo>
                  <a:pt x="574" y="756"/>
                </a:lnTo>
                <a:lnTo>
                  <a:pt x="576" y="755"/>
                </a:lnTo>
                <a:lnTo>
                  <a:pt x="576" y="755"/>
                </a:lnTo>
                <a:lnTo>
                  <a:pt x="582" y="753"/>
                </a:lnTo>
                <a:lnTo>
                  <a:pt x="584" y="752"/>
                </a:lnTo>
                <a:lnTo>
                  <a:pt x="584" y="752"/>
                </a:lnTo>
                <a:lnTo>
                  <a:pt x="589" y="749"/>
                </a:lnTo>
                <a:lnTo>
                  <a:pt x="592" y="748"/>
                </a:lnTo>
                <a:lnTo>
                  <a:pt x="592" y="748"/>
                </a:lnTo>
                <a:lnTo>
                  <a:pt x="597" y="745"/>
                </a:lnTo>
                <a:lnTo>
                  <a:pt x="599" y="744"/>
                </a:lnTo>
                <a:lnTo>
                  <a:pt x="599" y="744"/>
                </a:lnTo>
                <a:lnTo>
                  <a:pt x="604" y="742"/>
                </a:lnTo>
                <a:lnTo>
                  <a:pt x="606" y="741"/>
                </a:lnTo>
                <a:lnTo>
                  <a:pt x="606" y="741"/>
                </a:lnTo>
                <a:lnTo>
                  <a:pt x="611" y="737"/>
                </a:lnTo>
                <a:lnTo>
                  <a:pt x="614" y="736"/>
                </a:lnTo>
                <a:lnTo>
                  <a:pt x="614" y="736"/>
                </a:lnTo>
                <a:lnTo>
                  <a:pt x="619" y="733"/>
                </a:lnTo>
                <a:lnTo>
                  <a:pt x="621" y="732"/>
                </a:lnTo>
                <a:lnTo>
                  <a:pt x="621" y="732"/>
                </a:lnTo>
                <a:lnTo>
                  <a:pt x="625" y="729"/>
                </a:lnTo>
                <a:lnTo>
                  <a:pt x="628" y="728"/>
                </a:lnTo>
                <a:lnTo>
                  <a:pt x="632" y="724"/>
                </a:lnTo>
                <a:lnTo>
                  <a:pt x="635" y="723"/>
                </a:lnTo>
                <a:lnTo>
                  <a:pt x="635" y="723"/>
                </a:lnTo>
                <a:lnTo>
                  <a:pt x="638" y="720"/>
                </a:lnTo>
                <a:lnTo>
                  <a:pt x="642" y="718"/>
                </a:lnTo>
                <a:lnTo>
                  <a:pt x="642" y="718"/>
                </a:lnTo>
                <a:lnTo>
                  <a:pt x="646" y="715"/>
                </a:lnTo>
                <a:lnTo>
                  <a:pt x="648" y="714"/>
                </a:lnTo>
                <a:lnTo>
                  <a:pt x="648" y="714"/>
                </a:lnTo>
                <a:lnTo>
                  <a:pt x="651" y="710"/>
                </a:lnTo>
                <a:lnTo>
                  <a:pt x="655" y="708"/>
                </a:lnTo>
                <a:lnTo>
                  <a:pt x="655" y="708"/>
                </a:lnTo>
                <a:lnTo>
                  <a:pt x="659" y="705"/>
                </a:lnTo>
                <a:lnTo>
                  <a:pt x="661" y="703"/>
                </a:lnTo>
                <a:lnTo>
                  <a:pt x="664" y="701"/>
                </a:lnTo>
                <a:lnTo>
                  <a:pt x="668" y="697"/>
                </a:lnTo>
                <a:lnTo>
                  <a:pt x="668" y="697"/>
                </a:lnTo>
                <a:lnTo>
                  <a:pt x="671" y="694"/>
                </a:lnTo>
                <a:lnTo>
                  <a:pt x="671" y="694"/>
                </a:lnTo>
                <a:lnTo>
                  <a:pt x="671" y="694"/>
                </a:lnTo>
                <a:lnTo>
                  <a:pt x="681" y="685"/>
                </a:lnTo>
                <a:lnTo>
                  <a:pt x="682" y="684"/>
                </a:lnTo>
                <a:lnTo>
                  <a:pt x="682" y="684"/>
                </a:lnTo>
                <a:lnTo>
                  <a:pt x="682" y="684"/>
                </a:lnTo>
                <a:lnTo>
                  <a:pt x="682" y="684"/>
                </a:lnTo>
                <a:lnTo>
                  <a:pt x="682" y="684"/>
                </a:lnTo>
                <a:lnTo>
                  <a:pt x="683" y="683"/>
                </a:lnTo>
                <a:lnTo>
                  <a:pt x="685" y="681"/>
                </a:lnTo>
                <a:lnTo>
                  <a:pt x="685" y="681"/>
                </a:lnTo>
                <a:lnTo>
                  <a:pt x="686" y="680"/>
                </a:lnTo>
                <a:lnTo>
                  <a:pt x="686" y="680"/>
                </a:lnTo>
                <a:lnTo>
                  <a:pt x="688" y="678"/>
                </a:lnTo>
                <a:lnTo>
                  <a:pt x="688" y="678"/>
                </a:lnTo>
                <a:lnTo>
                  <a:pt x="688" y="678"/>
                </a:lnTo>
                <a:lnTo>
                  <a:pt x="688" y="677"/>
                </a:lnTo>
                <a:lnTo>
                  <a:pt x="690" y="676"/>
                </a:lnTo>
                <a:lnTo>
                  <a:pt x="690" y="676"/>
                </a:lnTo>
                <a:lnTo>
                  <a:pt x="690" y="676"/>
                </a:lnTo>
                <a:lnTo>
                  <a:pt x="695" y="671"/>
                </a:lnTo>
                <a:lnTo>
                  <a:pt x="695" y="670"/>
                </a:lnTo>
                <a:lnTo>
                  <a:pt x="696" y="670"/>
                </a:lnTo>
                <a:lnTo>
                  <a:pt x="696" y="670"/>
                </a:lnTo>
                <a:lnTo>
                  <a:pt x="706" y="658"/>
                </a:lnTo>
                <a:lnTo>
                  <a:pt x="715" y="646"/>
                </a:lnTo>
                <a:lnTo>
                  <a:pt x="724" y="634"/>
                </a:lnTo>
                <a:lnTo>
                  <a:pt x="733" y="621"/>
                </a:lnTo>
                <a:lnTo>
                  <a:pt x="740" y="608"/>
                </a:lnTo>
                <a:lnTo>
                  <a:pt x="748" y="594"/>
                </a:lnTo>
                <a:lnTo>
                  <a:pt x="754" y="580"/>
                </a:lnTo>
                <a:lnTo>
                  <a:pt x="760" y="566"/>
                </a:lnTo>
                <a:lnTo>
                  <a:pt x="765" y="551"/>
                </a:lnTo>
                <a:lnTo>
                  <a:pt x="771" y="536"/>
                </a:lnTo>
                <a:lnTo>
                  <a:pt x="774" y="520"/>
                </a:lnTo>
                <a:lnTo>
                  <a:pt x="778" y="505"/>
                </a:lnTo>
                <a:lnTo>
                  <a:pt x="780" y="490"/>
                </a:lnTo>
                <a:lnTo>
                  <a:pt x="783" y="474"/>
                </a:lnTo>
                <a:lnTo>
                  <a:pt x="784" y="457"/>
                </a:lnTo>
                <a:lnTo>
                  <a:pt x="784" y="441"/>
                </a:lnTo>
                <a:lnTo>
                  <a:pt x="784" y="441"/>
                </a:lnTo>
                <a:lnTo>
                  <a:pt x="784" y="423"/>
                </a:lnTo>
                <a:lnTo>
                  <a:pt x="783" y="406"/>
                </a:lnTo>
                <a:lnTo>
                  <a:pt x="780" y="389"/>
                </a:lnTo>
                <a:lnTo>
                  <a:pt x="777" y="372"/>
                </a:lnTo>
                <a:lnTo>
                  <a:pt x="773" y="355"/>
                </a:lnTo>
                <a:lnTo>
                  <a:pt x="769" y="339"/>
                </a:lnTo>
                <a:lnTo>
                  <a:pt x="763" y="324"/>
                </a:lnTo>
                <a:lnTo>
                  <a:pt x="757" y="308"/>
                </a:lnTo>
                <a:lnTo>
                  <a:pt x="750" y="292"/>
                </a:lnTo>
                <a:lnTo>
                  <a:pt x="742" y="278"/>
                </a:lnTo>
                <a:lnTo>
                  <a:pt x="735" y="264"/>
                </a:lnTo>
                <a:lnTo>
                  <a:pt x="725" y="250"/>
                </a:lnTo>
                <a:lnTo>
                  <a:pt x="716" y="237"/>
                </a:lnTo>
                <a:lnTo>
                  <a:pt x="706" y="224"/>
                </a:lnTo>
                <a:lnTo>
                  <a:pt x="695" y="211"/>
                </a:lnTo>
                <a:lnTo>
                  <a:pt x="684" y="199"/>
                </a:lnTo>
                <a:lnTo>
                  <a:pt x="672" y="188"/>
                </a:lnTo>
                <a:lnTo>
                  <a:pt x="660" y="177"/>
                </a:lnTo>
                <a:lnTo>
                  <a:pt x="647" y="167"/>
                </a:lnTo>
                <a:lnTo>
                  <a:pt x="633" y="158"/>
                </a:lnTo>
                <a:lnTo>
                  <a:pt x="620" y="149"/>
                </a:lnTo>
                <a:lnTo>
                  <a:pt x="606" y="140"/>
                </a:lnTo>
                <a:lnTo>
                  <a:pt x="591" y="133"/>
                </a:lnTo>
                <a:lnTo>
                  <a:pt x="575" y="126"/>
                </a:lnTo>
                <a:lnTo>
                  <a:pt x="560" y="120"/>
                </a:lnTo>
                <a:lnTo>
                  <a:pt x="544" y="114"/>
                </a:lnTo>
                <a:lnTo>
                  <a:pt x="528" y="110"/>
                </a:lnTo>
                <a:lnTo>
                  <a:pt x="511" y="107"/>
                </a:lnTo>
                <a:lnTo>
                  <a:pt x="495" y="103"/>
                </a:lnTo>
                <a:lnTo>
                  <a:pt x="478" y="101"/>
                </a:lnTo>
                <a:lnTo>
                  <a:pt x="460" y="100"/>
                </a:lnTo>
                <a:lnTo>
                  <a:pt x="443" y="99"/>
                </a:lnTo>
                <a:lnTo>
                  <a:pt x="443" y="99"/>
                </a:lnTo>
                <a:lnTo>
                  <a:pt x="424" y="100"/>
                </a:lnTo>
                <a:lnTo>
                  <a:pt x="407" y="101"/>
                </a:lnTo>
                <a:lnTo>
                  <a:pt x="391" y="103"/>
                </a:lnTo>
                <a:lnTo>
                  <a:pt x="373" y="107"/>
                </a:lnTo>
                <a:lnTo>
                  <a:pt x="357" y="110"/>
                </a:lnTo>
                <a:lnTo>
                  <a:pt x="341" y="114"/>
                </a:lnTo>
                <a:lnTo>
                  <a:pt x="326" y="120"/>
                </a:lnTo>
                <a:lnTo>
                  <a:pt x="309" y="126"/>
                </a:lnTo>
                <a:lnTo>
                  <a:pt x="294" y="133"/>
                </a:lnTo>
                <a:lnTo>
                  <a:pt x="280" y="140"/>
                </a:lnTo>
                <a:lnTo>
                  <a:pt x="266" y="149"/>
                </a:lnTo>
                <a:lnTo>
                  <a:pt x="252" y="158"/>
                </a:lnTo>
                <a:lnTo>
                  <a:pt x="238" y="167"/>
                </a:lnTo>
                <a:lnTo>
                  <a:pt x="226" y="177"/>
                </a:lnTo>
                <a:lnTo>
                  <a:pt x="213" y="188"/>
                </a:lnTo>
                <a:lnTo>
                  <a:pt x="201" y="199"/>
                </a:lnTo>
                <a:lnTo>
                  <a:pt x="190" y="211"/>
                </a:lnTo>
                <a:lnTo>
                  <a:pt x="179" y="224"/>
                </a:lnTo>
                <a:lnTo>
                  <a:pt x="169" y="237"/>
                </a:lnTo>
                <a:lnTo>
                  <a:pt x="160" y="250"/>
                </a:lnTo>
                <a:lnTo>
                  <a:pt x="151" y="264"/>
                </a:lnTo>
                <a:lnTo>
                  <a:pt x="142" y="278"/>
                </a:lnTo>
                <a:lnTo>
                  <a:pt x="135" y="292"/>
                </a:lnTo>
                <a:lnTo>
                  <a:pt x="128" y="308"/>
                </a:lnTo>
                <a:lnTo>
                  <a:pt x="122" y="324"/>
                </a:lnTo>
                <a:lnTo>
                  <a:pt x="116" y="339"/>
                </a:lnTo>
                <a:lnTo>
                  <a:pt x="112" y="355"/>
                </a:lnTo>
                <a:lnTo>
                  <a:pt x="109" y="372"/>
                </a:lnTo>
                <a:lnTo>
                  <a:pt x="105" y="389"/>
                </a:lnTo>
                <a:lnTo>
                  <a:pt x="103" y="406"/>
                </a:lnTo>
                <a:lnTo>
                  <a:pt x="102" y="423"/>
                </a:lnTo>
                <a:lnTo>
                  <a:pt x="101" y="441"/>
                </a:lnTo>
                <a:lnTo>
                  <a:pt x="101" y="441"/>
                </a:lnTo>
                <a:lnTo>
                  <a:pt x="102" y="460"/>
                </a:lnTo>
                <a:lnTo>
                  <a:pt x="103" y="478"/>
                </a:lnTo>
                <a:lnTo>
                  <a:pt x="105" y="496"/>
                </a:lnTo>
                <a:lnTo>
                  <a:pt x="110" y="515"/>
                </a:lnTo>
                <a:lnTo>
                  <a:pt x="114" y="532"/>
                </a:lnTo>
                <a:lnTo>
                  <a:pt x="119" y="550"/>
                </a:lnTo>
                <a:lnTo>
                  <a:pt x="125" y="567"/>
                </a:lnTo>
                <a:lnTo>
                  <a:pt x="132" y="583"/>
                </a:lnTo>
                <a:lnTo>
                  <a:pt x="140" y="600"/>
                </a:lnTo>
                <a:lnTo>
                  <a:pt x="149" y="615"/>
                </a:lnTo>
                <a:lnTo>
                  <a:pt x="158" y="630"/>
                </a:lnTo>
                <a:lnTo>
                  <a:pt x="168" y="644"/>
                </a:lnTo>
                <a:lnTo>
                  <a:pt x="179" y="658"/>
                </a:lnTo>
                <a:lnTo>
                  <a:pt x="191" y="671"/>
                </a:lnTo>
                <a:lnTo>
                  <a:pt x="203" y="684"/>
                </a:lnTo>
                <a:lnTo>
                  <a:pt x="216" y="696"/>
                </a:lnTo>
                <a:lnTo>
                  <a:pt x="216" y="69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Freeform 11"/>
          <p:cNvSpPr/>
          <p:nvPr/>
        </p:nvSpPr>
        <p:spPr>
          <a:xfrm>
            <a:off x="5520452" y="2012791"/>
            <a:ext cx="1151096" cy="1151477"/>
          </a:xfrm>
          <a:custGeom>
            <a:avLst/>
            <a:gdLst/>
            <a:ahLst/>
            <a:cxnLst/>
            <a:rect l="l" t="t" r="r" b="b"/>
            <a:pathLst>
              <a:path w="1482" h="1482">
                <a:moveTo>
                  <a:pt x="1482" y="742"/>
                </a:moveTo>
                <a:lnTo>
                  <a:pt x="1482" y="742"/>
                </a:lnTo>
                <a:lnTo>
                  <a:pt x="1481" y="780"/>
                </a:lnTo>
                <a:lnTo>
                  <a:pt x="1479" y="818"/>
                </a:lnTo>
                <a:lnTo>
                  <a:pt x="1473" y="854"/>
                </a:lnTo>
                <a:lnTo>
                  <a:pt x="1467" y="890"/>
                </a:lnTo>
                <a:lnTo>
                  <a:pt x="1459" y="926"/>
                </a:lnTo>
                <a:lnTo>
                  <a:pt x="1448" y="962"/>
                </a:lnTo>
                <a:lnTo>
                  <a:pt x="1437" y="997"/>
                </a:lnTo>
                <a:lnTo>
                  <a:pt x="1424" y="1029"/>
                </a:lnTo>
                <a:lnTo>
                  <a:pt x="1409" y="1063"/>
                </a:lnTo>
                <a:lnTo>
                  <a:pt x="1393" y="1094"/>
                </a:lnTo>
                <a:lnTo>
                  <a:pt x="1374" y="1126"/>
                </a:lnTo>
                <a:lnTo>
                  <a:pt x="1356" y="1155"/>
                </a:lnTo>
                <a:lnTo>
                  <a:pt x="1335" y="1185"/>
                </a:lnTo>
                <a:lnTo>
                  <a:pt x="1313" y="1213"/>
                </a:lnTo>
                <a:lnTo>
                  <a:pt x="1290" y="1240"/>
                </a:lnTo>
                <a:lnTo>
                  <a:pt x="1265" y="1265"/>
                </a:lnTo>
                <a:lnTo>
                  <a:pt x="1240" y="1290"/>
                </a:lnTo>
                <a:lnTo>
                  <a:pt x="1213" y="1313"/>
                </a:lnTo>
                <a:lnTo>
                  <a:pt x="1184" y="1335"/>
                </a:lnTo>
                <a:lnTo>
                  <a:pt x="1155" y="1356"/>
                </a:lnTo>
                <a:lnTo>
                  <a:pt x="1126" y="1375"/>
                </a:lnTo>
                <a:lnTo>
                  <a:pt x="1094" y="1393"/>
                </a:lnTo>
                <a:lnTo>
                  <a:pt x="1063" y="1409"/>
                </a:lnTo>
                <a:lnTo>
                  <a:pt x="1029" y="1424"/>
                </a:lnTo>
                <a:lnTo>
                  <a:pt x="996" y="1437"/>
                </a:lnTo>
                <a:lnTo>
                  <a:pt x="962" y="1449"/>
                </a:lnTo>
                <a:lnTo>
                  <a:pt x="926" y="1459"/>
                </a:lnTo>
                <a:lnTo>
                  <a:pt x="890" y="1467"/>
                </a:lnTo>
                <a:lnTo>
                  <a:pt x="854" y="1473"/>
                </a:lnTo>
                <a:lnTo>
                  <a:pt x="818" y="1479"/>
                </a:lnTo>
                <a:lnTo>
                  <a:pt x="780" y="1481"/>
                </a:lnTo>
                <a:lnTo>
                  <a:pt x="742" y="1482"/>
                </a:lnTo>
                <a:lnTo>
                  <a:pt x="742" y="1482"/>
                </a:lnTo>
                <a:lnTo>
                  <a:pt x="704" y="1481"/>
                </a:lnTo>
                <a:lnTo>
                  <a:pt x="666" y="1479"/>
                </a:lnTo>
                <a:lnTo>
                  <a:pt x="629" y="1473"/>
                </a:lnTo>
                <a:lnTo>
                  <a:pt x="592" y="1467"/>
                </a:lnTo>
                <a:lnTo>
                  <a:pt x="556" y="1459"/>
                </a:lnTo>
                <a:lnTo>
                  <a:pt x="521" y="1449"/>
                </a:lnTo>
                <a:lnTo>
                  <a:pt x="486" y="1437"/>
                </a:lnTo>
                <a:lnTo>
                  <a:pt x="453" y="1424"/>
                </a:lnTo>
                <a:lnTo>
                  <a:pt x="420" y="1409"/>
                </a:lnTo>
                <a:lnTo>
                  <a:pt x="388" y="1393"/>
                </a:lnTo>
                <a:lnTo>
                  <a:pt x="357" y="1375"/>
                </a:lnTo>
                <a:lnTo>
                  <a:pt x="327" y="1356"/>
                </a:lnTo>
                <a:lnTo>
                  <a:pt x="298" y="1335"/>
                </a:lnTo>
                <a:lnTo>
                  <a:pt x="270" y="1313"/>
                </a:lnTo>
                <a:lnTo>
                  <a:pt x="243" y="1290"/>
                </a:lnTo>
                <a:lnTo>
                  <a:pt x="217" y="1265"/>
                </a:lnTo>
                <a:lnTo>
                  <a:pt x="193" y="1240"/>
                </a:lnTo>
                <a:lnTo>
                  <a:pt x="169" y="1213"/>
                </a:lnTo>
                <a:lnTo>
                  <a:pt x="148" y="1185"/>
                </a:lnTo>
                <a:lnTo>
                  <a:pt x="127" y="1155"/>
                </a:lnTo>
                <a:lnTo>
                  <a:pt x="108" y="1126"/>
                </a:lnTo>
                <a:lnTo>
                  <a:pt x="90" y="1094"/>
                </a:lnTo>
                <a:lnTo>
                  <a:pt x="74" y="1063"/>
                </a:lnTo>
                <a:lnTo>
                  <a:pt x="59" y="1029"/>
                </a:lnTo>
                <a:lnTo>
                  <a:pt x="46" y="997"/>
                </a:lnTo>
                <a:lnTo>
                  <a:pt x="34" y="962"/>
                </a:lnTo>
                <a:lnTo>
                  <a:pt x="24" y="926"/>
                </a:lnTo>
                <a:lnTo>
                  <a:pt x="15" y="890"/>
                </a:lnTo>
                <a:lnTo>
                  <a:pt x="9" y="854"/>
                </a:lnTo>
                <a:lnTo>
                  <a:pt x="4" y="818"/>
                </a:lnTo>
                <a:lnTo>
                  <a:pt x="1" y="780"/>
                </a:lnTo>
                <a:lnTo>
                  <a:pt x="0" y="742"/>
                </a:lnTo>
                <a:lnTo>
                  <a:pt x="0" y="742"/>
                </a:lnTo>
                <a:lnTo>
                  <a:pt x="1" y="704"/>
                </a:lnTo>
                <a:lnTo>
                  <a:pt x="4" y="666"/>
                </a:lnTo>
                <a:lnTo>
                  <a:pt x="9" y="629"/>
                </a:lnTo>
                <a:lnTo>
                  <a:pt x="15" y="592"/>
                </a:lnTo>
                <a:lnTo>
                  <a:pt x="24" y="556"/>
                </a:lnTo>
                <a:lnTo>
                  <a:pt x="34" y="521"/>
                </a:lnTo>
                <a:lnTo>
                  <a:pt x="46" y="486"/>
                </a:lnTo>
                <a:lnTo>
                  <a:pt x="59" y="453"/>
                </a:lnTo>
                <a:lnTo>
                  <a:pt x="74" y="420"/>
                </a:lnTo>
                <a:lnTo>
                  <a:pt x="90" y="389"/>
                </a:lnTo>
                <a:lnTo>
                  <a:pt x="108" y="357"/>
                </a:lnTo>
                <a:lnTo>
                  <a:pt x="127" y="327"/>
                </a:lnTo>
                <a:lnTo>
                  <a:pt x="148" y="299"/>
                </a:lnTo>
                <a:lnTo>
                  <a:pt x="169" y="270"/>
                </a:lnTo>
                <a:lnTo>
                  <a:pt x="193" y="243"/>
                </a:lnTo>
                <a:lnTo>
                  <a:pt x="217" y="217"/>
                </a:lnTo>
                <a:lnTo>
                  <a:pt x="243" y="193"/>
                </a:lnTo>
                <a:lnTo>
                  <a:pt x="270" y="169"/>
                </a:lnTo>
                <a:lnTo>
                  <a:pt x="298" y="148"/>
                </a:lnTo>
                <a:lnTo>
                  <a:pt x="327" y="127"/>
                </a:lnTo>
                <a:lnTo>
                  <a:pt x="357" y="107"/>
                </a:lnTo>
                <a:lnTo>
                  <a:pt x="388" y="90"/>
                </a:lnTo>
                <a:lnTo>
                  <a:pt x="420" y="74"/>
                </a:lnTo>
                <a:lnTo>
                  <a:pt x="453" y="59"/>
                </a:lnTo>
                <a:lnTo>
                  <a:pt x="486" y="46"/>
                </a:lnTo>
                <a:lnTo>
                  <a:pt x="521" y="34"/>
                </a:lnTo>
                <a:lnTo>
                  <a:pt x="556" y="24"/>
                </a:lnTo>
                <a:lnTo>
                  <a:pt x="592" y="15"/>
                </a:lnTo>
                <a:lnTo>
                  <a:pt x="629" y="9"/>
                </a:lnTo>
                <a:lnTo>
                  <a:pt x="666" y="4"/>
                </a:lnTo>
                <a:lnTo>
                  <a:pt x="704" y="1"/>
                </a:lnTo>
                <a:lnTo>
                  <a:pt x="742" y="0"/>
                </a:lnTo>
                <a:lnTo>
                  <a:pt x="742" y="0"/>
                </a:lnTo>
                <a:lnTo>
                  <a:pt x="780" y="1"/>
                </a:lnTo>
                <a:lnTo>
                  <a:pt x="818" y="4"/>
                </a:lnTo>
                <a:lnTo>
                  <a:pt x="854" y="9"/>
                </a:lnTo>
                <a:lnTo>
                  <a:pt x="890" y="15"/>
                </a:lnTo>
                <a:lnTo>
                  <a:pt x="926" y="24"/>
                </a:lnTo>
                <a:lnTo>
                  <a:pt x="962" y="34"/>
                </a:lnTo>
                <a:lnTo>
                  <a:pt x="996" y="46"/>
                </a:lnTo>
                <a:lnTo>
                  <a:pt x="1029" y="59"/>
                </a:lnTo>
                <a:lnTo>
                  <a:pt x="1063" y="74"/>
                </a:lnTo>
                <a:lnTo>
                  <a:pt x="1094" y="90"/>
                </a:lnTo>
                <a:lnTo>
                  <a:pt x="1126" y="107"/>
                </a:lnTo>
                <a:lnTo>
                  <a:pt x="1155" y="127"/>
                </a:lnTo>
                <a:lnTo>
                  <a:pt x="1184" y="148"/>
                </a:lnTo>
                <a:lnTo>
                  <a:pt x="1213" y="169"/>
                </a:lnTo>
                <a:lnTo>
                  <a:pt x="1240" y="193"/>
                </a:lnTo>
                <a:lnTo>
                  <a:pt x="1265" y="217"/>
                </a:lnTo>
                <a:lnTo>
                  <a:pt x="1290" y="243"/>
                </a:lnTo>
                <a:lnTo>
                  <a:pt x="1313" y="270"/>
                </a:lnTo>
                <a:lnTo>
                  <a:pt x="1335" y="299"/>
                </a:lnTo>
                <a:lnTo>
                  <a:pt x="1356" y="327"/>
                </a:lnTo>
                <a:lnTo>
                  <a:pt x="1374" y="357"/>
                </a:lnTo>
                <a:lnTo>
                  <a:pt x="1393" y="389"/>
                </a:lnTo>
                <a:lnTo>
                  <a:pt x="1409" y="420"/>
                </a:lnTo>
                <a:lnTo>
                  <a:pt x="1424" y="453"/>
                </a:lnTo>
                <a:lnTo>
                  <a:pt x="1437" y="486"/>
                </a:lnTo>
                <a:lnTo>
                  <a:pt x="1448" y="521"/>
                </a:lnTo>
                <a:lnTo>
                  <a:pt x="1459" y="556"/>
                </a:lnTo>
                <a:lnTo>
                  <a:pt x="1467" y="592"/>
                </a:lnTo>
                <a:lnTo>
                  <a:pt x="1473" y="629"/>
                </a:lnTo>
                <a:lnTo>
                  <a:pt x="1479" y="666"/>
                </a:lnTo>
                <a:lnTo>
                  <a:pt x="1481" y="704"/>
                </a:lnTo>
                <a:lnTo>
                  <a:pt x="1482" y="742"/>
                </a:lnTo>
                <a:lnTo>
                  <a:pt x="1482" y="742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2" name="Freeform 12"/>
          <p:cNvSpPr/>
          <p:nvPr/>
        </p:nvSpPr>
        <p:spPr>
          <a:xfrm>
            <a:off x="5800444" y="2272378"/>
            <a:ext cx="591112" cy="708502"/>
          </a:xfrm>
          <a:custGeom>
            <a:avLst/>
            <a:gdLst/>
            <a:ahLst/>
            <a:cxnLst/>
            <a:rect l="l" t="t" r="r" b="b"/>
            <a:pathLst>
              <a:path w="889" h="1065">
                <a:moveTo>
                  <a:pt x="455" y="403"/>
                </a:moveTo>
                <a:lnTo>
                  <a:pt x="455" y="403"/>
                </a:lnTo>
                <a:lnTo>
                  <a:pt x="479" y="403"/>
                </a:lnTo>
                <a:lnTo>
                  <a:pt x="502" y="406"/>
                </a:lnTo>
                <a:lnTo>
                  <a:pt x="525" y="410"/>
                </a:lnTo>
                <a:lnTo>
                  <a:pt x="547" y="415"/>
                </a:lnTo>
                <a:lnTo>
                  <a:pt x="568" y="423"/>
                </a:lnTo>
                <a:lnTo>
                  <a:pt x="589" y="431"/>
                </a:lnTo>
                <a:lnTo>
                  <a:pt x="609" y="440"/>
                </a:lnTo>
                <a:lnTo>
                  <a:pt x="629" y="452"/>
                </a:lnTo>
                <a:lnTo>
                  <a:pt x="629" y="363"/>
                </a:lnTo>
                <a:lnTo>
                  <a:pt x="583" y="363"/>
                </a:lnTo>
                <a:lnTo>
                  <a:pt x="568" y="343"/>
                </a:lnTo>
                <a:lnTo>
                  <a:pt x="819" y="0"/>
                </a:lnTo>
                <a:lnTo>
                  <a:pt x="889" y="0"/>
                </a:lnTo>
                <a:lnTo>
                  <a:pt x="641" y="332"/>
                </a:lnTo>
                <a:lnTo>
                  <a:pt x="644" y="332"/>
                </a:lnTo>
                <a:lnTo>
                  <a:pt x="659" y="332"/>
                </a:lnTo>
                <a:lnTo>
                  <a:pt x="659" y="348"/>
                </a:lnTo>
                <a:lnTo>
                  <a:pt x="659" y="473"/>
                </a:lnTo>
                <a:lnTo>
                  <a:pt x="659" y="473"/>
                </a:lnTo>
                <a:lnTo>
                  <a:pt x="674" y="486"/>
                </a:lnTo>
                <a:lnTo>
                  <a:pt x="690" y="500"/>
                </a:lnTo>
                <a:lnTo>
                  <a:pt x="690" y="500"/>
                </a:lnTo>
                <a:lnTo>
                  <a:pt x="700" y="512"/>
                </a:lnTo>
                <a:lnTo>
                  <a:pt x="711" y="524"/>
                </a:lnTo>
                <a:lnTo>
                  <a:pt x="721" y="536"/>
                </a:lnTo>
                <a:lnTo>
                  <a:pt x="730" y="549"/>
                </a:lnTo>
                <a:lnTo>
                  <a:pt x="738" y="563"/>
                </a:lnTo>
                <a:lnTo>
                  <a:pt x="747" y="576"/>
                </a:lnTo>
                <a:lnTo>
                  <a:pt x="754" y="591"/>
                </a:lnTo>
                <a:lnTo>
                  <a:pt x="761" y="605"/>
                </a:lnTo>
                <a:lnTo>
                  <a:pt x="767" y="620"/>
                </a:lnTo>
                <a:lnTo>
                  <a:pt x="772" y="635"/>
                </a:lnTo>
                <a:lnTo>
                  <a:pt x="776" y="652"/>
                </a:lnTo>
                <a:lnTo>
                  <a:pt x="780" y="667"/>
                </a:lnTo>
                <a:lnTo>
                  <a:pt x="783" y="683"/>
                </a:lnTo>
                <a:lnTo>
                  <a:pt x="785" y="701"/>
                </a:lnTo>
                <a:lnTo>
                  <a:pt x="786" y="717"/>
                </a:lnTo>
                <a:lnTo>
                  <a:pt x="787" y="734"/>
                </a:lnTo>
                <a:lnTo>
                  <a:pt x="787" y="734"/>
                </a:lnTo>
                <a:lnTo>
                  <a:pt x="786" y="752"/>
                </a:lnTo>
                <a:lnTo>
                  <a:pt x="785" y="768"/>
                </a:lnTo>
                <a:lnTo>
                  <a:pt x="783" y="784"/>
                </a:lnTo>
                <a:lnTo>
                  <a:pt x="780" y="800"/>
                </a:lnTo>
                <a:lnTo>
                  <a:pt x="776" y="817"/>
                </a:lnTo>
                <a:lnTo>
                  <a:pt x="772" y="833"/>
                </a:lnTo>
                <a:lnTo>
                  <a:pt x="767" y="848"/>
                </a:lnTo>
                <a:lnTo>
                  <a:pt x="761" y="863"/>
                </a:lnTo>
                <a:lnTo>
                  <a:pt x="754" y="878"/>
                </a:lnTo>
                <a:lnTo>
                  <a:pt x="747" y="892"/>
                </a:lnTo>
                <a:lnTo>
                  <a:pt x="738" y="906"/>
                </a:lnTo>
                <a:lnTo>
                  <a:pt x="730" y="919"/>
                </a:lnTo>
                <a:lnTo>
                  <a:pt x="721" y="932"/>
                </a:lnTo>
                <a:lnTo>
                  <a:pt x="711" y="945"/>
                </a:lnTo>
                <a:lnTo>
                  <a:pt x="700" y="957"/>
                </a:lnTo>
                <a:lnTo>
                  <a:pt x="690" y="969"/>
                </a:lnTo>
                <a:lnTo>
                  <a:pt x="690" y="969"/>
                </a:lnTo>
                <a:lnTo>
                  <a:pt x="679" y="980"/>
                </a:lnTo>
                <a:lnTo>
                  <a:pt x="666" y="989"/>
                </a:lnTo>
                <a:lnTo>
                  <a:pt x="654" y="999"/>
                </a:lnTo>
                <a:lnTo>
                  <a:pt x="641" y="1009"/>
                </a:lnTo>
                <a:lnTo>
                  <a:pt x="628" y="1018"/>
                </a:lnTo>
                <a:lnTo>
                  <a:pt x="614" y="1025"/>
                </a:lnTo>
                <a:lnTo>
                  <a:pt x="599" y="1033"/>
                </a:lnTo>
                <a:lnTo>
                  <a:pt x="584" y="1039"/>
                </a:lnTo>
                <a:lnTo>
                  <a:pt x="569" y="1046"/>
                </a:lnTo>
                <a:lnTo>
                  <a:pt x="554" y="1050"/>
                </a:lnTo>
                <a:lnTo>
                  <a:pt x="539" y="1054"/>
                </a:lnTo>
                <a:lnTo>
                  <a:pt x="522" y="1059"/>
                </a:lnTo>
                <a:lnTo>
                  <a:pt x="506" y="1062"/>
                </a:lnTo>
                <a:lnTo>
                  <a:pt x="490" y="1063"/>
                </a:lnTo>
                <a:lnTo>
                  <a:pt x="472" y="1065"/>
                </a:lnTo>
                <a:lnTo>
                  <a:pt x="455" y="1065"/>
                </a:lnTo>
                <a:lnTo>
                  <a:pt x="455" y="1065"/>
                </a:lnTo>
                <a:lnTo>
                  <a:pt x="439" y="1065"/>
                </a:lnTo>
                <a:lnTo>
                  <a:pt x="421" y="1063"/>
                </a:lnTo>
                <a:lnTo>
                  <a:pt x="405" y="1062"/>
                </a:lnTo>
                <a:lnTo>
                  <a:pt x="389" y="1059"/>
                </a:lnTo>
                <a:lnTo>
                  <a:pt x="373" y="1054"/>
                </a:lnTo>
                <a:lnTo>
                  <a:pt x="357" y="1050"/>
                </a:lnTo>
                <a:lnTo>
                  <a:pt x="341" y="1046"/>
                </a:lnTo>
                <a:lnTo>
                  <a:pt x="327" y="1039"/>
                </a:lnTo>
                <a:lnTo>
                  <a:pt x="312" y="1033"/>
                </a:lnTo>
                <a:lnTo>
                  <a:pt x="298" y="1025"/>
                </a:lnTo>
                <a:lnTo>
                  <a:pt x="284" y="1018"/>
                </a:lnTo>
                <a:lnTo>
                  <a:pt x="271" y="1009"/>
                </a:lnTo>
                <a:lnTo>
                  <a:pt x="257" y="999"/>
                </a:lnTo>
                <a:lnTo>
                  <a:pt x="244" y="989"/>
                </a:lnTo>
                <a:lnTo>
                  <a:pt x="233" y="980"/>
                </a:lnTo>
                <a:lnTo>
                  <a:pt x="222" y="969"/>
                </a:lnTo>
                <a:lnTo>
                  <a:pt x="222" y="969"/>
                </a:lnTo>
                <a:lnTo>
                  <a:pt x="210" y="957"/>
                </a:lnTo>
                <a:lnTo>
                  <a:pt x="200" y="945"/>
                </a:lnTo>
                <a:lnTo>
                  <a:pt x="190" y="932"/>
                </a:lnTo>
                <a:lnTo>
                  <a:pt x="180" y="919"/>
                </a:lnTo>
                <a:lnTo>
                  <a:pt x="172" y="906"/>
                </a:lnTo>
                <a:lnTo>
                  <a:pt x="164" y="892"/>
                </a:lnTo>
                <a:lnTo>
                  <a:pt x="157" y="878"/>
                </a:lnTo>
                <a:lnTo>
                  <a:pt x="150" y="863"/>
                </a:lnTo>
                <a:lnTo>
                  <a:pt x="145" y="848"/>
                </a:lnTo>
                <a:lnTo>
                  <a:pt x="139" y="833"/>
                </a:lnTo>
                <a:lnTo>
                  <a:pt x="135" y="817"/>
                </a:lnTo>
                <a:lnTo>
                  <a:pt x="130" y="800"/>
                </a:lnTo>
                <a:lnTo>
                  <a:pt x="128" y="784"/>
                </a:lnTo>
                <a:lnTo>
                  <a:pt x="126" y="768"/>
                </a:lnTo>
                <a:lnTo>
                  <a:pt x="125" y="752"/>
                </a:lnTo>
                <a:lnTo>
                  <a:pt x="124" y="734"/>
                </a:lnTo>
                <a:lnTo>
                  <a:pt x="124" y="734"/>
                </a:lnTo>
                <a:lnTo>
                  <a:pt x="125" y="717"/>
                </a:lnTo>
                <a:lnTo>
                  <a:pt x="126" y="701"/>
                </a:lnTo>
                <a:lnTo>
                  <a:pt x="128" y="683"/>
                </a:lnTo>
                <a:lnTo>
                  <a:pt x="130" y="667"/>
                </a:lnTo>
                <a:lnTo>
                  <a:pt x="135" y="652"/>
                </a:lnTo>
                <a:lnTo>
                  <a:pt x="139" y="635"/>
                </a:lnTo>
                <a:lnTo>
                  <a:pt x="145" y="620"/>
                </a:lnTo>
                <a:lnTo>
                  <a:pt x="150" y="605"/>
                </a:lnTo>
                <a:lnTo>
                  <a:pt x="157" y="591"/>
                </a:lnTo>
                <a:lnTo>
                  <a:pt x="164" y="576"/>
                </a:lnTo>
                <a:lnTo>
                  <a:pt x="172" y="563"/>
                </a:lnTo>
                <a:lnTo>
                  <a:pt x="180" y="549"/>
                </a:lnTo>
                <a:lnTo>
                  <a:pt x="190" y="536"/>
                </a:lnTo>
                <a:lnTo>
                  <a:pt x="200" y="524"/>
                </a:lnTo>
                <a:lnTo>
                  <a:pt x="210" y="512"/>
                </a:lnTo>
                <a:lnTo>
                  <a:pt x="222" y="500"/>
                </a:lnTo>
                <a:lnTo>
                  <a:pt x="222" y="500"/>
                </a:lnTo>
                <a:lnTo>
                  <a:pt x="233" y="489"/>
                </a:lnTo>
                <a:lnTo>
                  <a:pt x="246" y="478"/>
                </a:lnTo>
                <a:lnTo>
                  <a:pt x="246" y="379"/>
                </a:lnTo>
                <a:lnTo>
                  <a:pt x="256" y="393"/>
                </a:lnTo>
                <a:lnTo>
                  <a:pt x="276" y="393"/>
                </a:lnTo>
                <a:lnTo>
                  <a:pt x="276" y="455"/>
                </a:lnTo>
                <a:lnTo>
                  <a:pt x="276" y="455"/>
                </a:lnTo>
                <a:lnTo>
                  <a:pt x="295" y="443"/>
                </a:lnTo>
                <a:lnTo>
                  <a:pt x="317" y="433"/>
                </a:lnTo>
                <a:lnTo>
                  <a:pt x="338" y="424"/>
                </a:lnTo>
                <a:lnTo>
                  <a:pt x="361" y="416"/>
                </a:lnTo>
                <a:lnTo>
                  <a:pt x="383" y="411"/>
                </a:lnTo>
                <a:lnTo>
                  <a:pt x="407" y="406"/>
                </a:lnTo>
                <a:lnTo>
                  <a:pt x="431" y="404"/>
                </a:lnTo>
                <a:lnTo>
                  <a:pt x="455" y="403"/>
                </a:lnTo>
                <a:lnTo>
                  <a:pt x="455" y="403"/>
                </a:lnTo>
                <a:close/>
                <a:moveTo>
                  <a:pt x="556" y="328"/>
                </a:moveTo>
                <a:lnTo>
                  <a:pt x="795" y="0"/>
                </a:lnTo>
                <a:lnTo>
                  <a:pt x="752" y="0"/>
                </a:lnTo>
                <a:lnTo>
                  <a:pt x="534" y="299"/>
                </a:lnTo>
                <a:lnTo>
                  <a:pt x="556" y="328"/>
                </a:lnTo>
                <a:lnTo>
                  <a:pt x="556" y="328"/>
                </a:lnTo>
                <a:close/>
                <a:moveTo>
                  <a:pt x="522" y="283"/>
                </a:moveTo>
                <a:lnTo>
                  <a:pt x="729" y="0"/>
                </a:lnTo>
                <a:lnTo>
                  <a:pt x="686" y="0"/>
                </a:lnTo>
                <a:lnTo>
                  <a:pt x="503" y="255"/>
                </a:lnTo>
                <a:lnTo>
                  <a:pt x="522" y="283"/>
                </a:lnTo>
                <a:lnTo>
                  <a:pt x="522" y="283"/>
                </a:lnTo>
                <a:close/>
                <a:moveTo>
                  <a:pt x="491" y="240"/>
                </a:moveTo>
                <a:lnTo>
                  <a:pt x="663" y="0"/>
                </a:lnTo>
                <a:lnTo>
                  <a:pt x="618" y="0"/>
                </a:lnTo>
                <a:lnTo>
                  <a:pt x="464" y="205"/>
                </a:lnTo>
                <a:lnTo>
                  <a:pt x="491" y="240"/>
                </a:lnTo>
                <a:lnTo>
                  <a:pt x="491" y="240"/>
                </a:lnTo>
                <a:close/>
                <a:moveTo>
                  <a:pt x="0" y="0"/>
                </a:moveTo>
                <a:lnTo>
                  <a:pt x="272" y="362"/>
                </a:lnTo>
                <a:lnTo>
                  <a:pt x="544" y="362"/>
                </a:lnTo>
                <a:lnTo>
                  <a:pt x="273" y="0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508" y="918"/>
                </a:moveTo>
                <a:lnTo>
                  <a:pt x="508" y="550"/>
                </a:lnTo>
                <a:lnTo>
                  <a:pt x="439" y="550"/>
                </a:lnTo>
                <a:lnTo>
                  <a:pt x="439" y="550"/>
                </a:lnTo>
                <a:lnTo>
                  <a:pt x="438" y="557"/>
                </a:lnTo>
                <a:lnTo>
                  <a:pt x="436" y="565"/>
                </a:lnTo>
                <a:lnTo>
                  <a:pt x="431" y="572"/>
                </a:lnTo>
                <a:lnTo>
                  <a:pt x="427" y="580"/>
                </a:lnTo>
                <a:lnTo>
                  <a:pt x="427" y="580"/>
                </a:lnTo>
                <a:lnTo>
                  <a:pt x="420" y="587"/>
                </a:lnTo>
                <a:lnTo>
                  <a:pt x="413" y="591"/>
                </a:lnTo>
                <a:lnTo>
                  <a:pt x="405" y="594"/>
                </a:lnTo>
                <a:lnTo>
                  <a:pt x="396" y="595"/>
                </a:lnTo>
                <a:lnTo>
                  <a:pt x="396" y="648"/>
                </a:lnTo>
                <a:lnTo>
                  <a:pt x="428" y="648"/>
                </a:lnTo>
                <a:lnTo>
                  <a:pt x="428" y="918"/>
                </a:lnTo>
                <a:lnTo>
                  <a:pt x="508" y="918"/>
                </a:lnTo>
                <a:lnTo>
                  <a:pt x="508" y="918"/>
                </a:lnTo>
                <a:close/>
                <a:moveTo>
                  <a:pt x="646" y="543"/>
                </a:moveTo>
                <a:lnTo>
                  <a:pt x="646" y="543"/>
                </a:lnTo>
                <a:lnTo>
                  <a:pt x="627" y="526"/>
                </a:lnTo>
                <a:lnTo>
                  <a:pt x="606" y="511"/>
                </a:lnTo>
                <a:lnTo>
                  <a:pt x="584" y="496"/>
                </a:lnTo>
                <a:lnTo>
                  <a:pt x="560" y="486"/>
                </a:lnTo>
                <a:lnTo>
                  <a:pt x="548" y="480"/>
                </a:lnTo>
                <a:lnTo>
                  <a:pt x="535" y="476"/>
                </a:lnTo>
                <a:lnTo>
                  <a:pt x="522" y="473"/>
                </a:lnTo>
                <a:lnTo>
                  <a:pt x="509" y="469"/>
                </a:lnTo>
                <a:lnTo>
                  <a:pt x="496" y="467"/>
                </a:lnTo>
                <a:lnTo>
                  <a:pt x="483" y="466"/>
                </a:lnTo>
                <a:lnTo>
                  <a:pt x="469" y="465"/>
                </a:lnTo>
                <a:lnTo>
                  <a:pt x="455" y="464"/>
                </a:lnTo>
                <a:lnTo>
                  <a:pt x="455" y="464"/>
                </a:lnTo>
                <a:lnTo>
                  <a:pt x="442" y="465"/>
                </a:lnTo>
                <a:lnTo>
                  <a:pt x="428" y="466"/>
                </a:lnTo>
                <a:lnTo>
                  <a:pt x="414" y="467"/>
                </a:lnTo>
                <a:lnTo>
                  <a:pt x="401" y="469"/>
                </a:lnTo>
                <a:lnTo>
                  <a:pt x="388" y="473"/>
                </a:lnTo>
                <a:lnTo>
                  <a:pt x="375" y="476"/>
                </a:lnTo>
                <a:lnTo>
                  <a:pt x="363" y="480"/>
                </a:lnTo>
                <a:lnTo>
                  <a:pt x="351" y="486"/>
                </a:lnTo>
                <a:lnTo>
                  <a:pt x="327" y="496"/>
                </a:lnTo>
                <a:lnTo>
                  <a:pt x="304" y="511"/>
                </a:lnTo>
                <a:lnTo>
                  <a:pt x="284" y="526"/>
                </a:lnTo>
                <a:lnTo>
                  <a:pt x="265" y="543"/>
                </a:lnTo>
                <a:lnTo>
                  <a:pt x="265" y="543"/>
                </a:lnTo>
                <a:lnTo>
                  <a:pt x="248" y="563"/>
                </a:lnTo>
                <a:lnTo>
                  <a:pt x="231" y="583"/>
                </a:lnTo>
                <a:lnTo>
                  <a:pt x="218" y="605"/>
                </a:lnTo>
                <a:lnTo>
                  <a:pt x="206" y="629"/>
                </a:lnTo>
                <a:lnTo>
                  <a:pt x="202" y="641"/>
                </a:lnTo>
                <a:lnTo>
                  <a:pt x="198" y="654"/>
                </a:lnTo>
                <a:lnTo>
                  <a:pt x="195" y="667"/>
                </a:lnTo>
                <a:lnTo>
                  <a:pt x="191" y="680"/>
                </a:lnTo>
                <a:lnTo>
                  <a:pt x="189" y="693"/>
                </a:lnTo>
                <a:lnTo>
                  <a:pt x="187" y="706"/>
                </a:lnTo>
                <a:lnTo>
                  <a:pt x="186" y="720"/>
                </a:lnTo>
                <a:lnTo>
                  <a:pt x="186" y="734"/>
                </a:lnTo>
                <a:lnTo>
                  <a:pt x="186" y="734"/>
                </a:lnTo>
                <a:lnTo>
                  <a:pt x="186" y="748"/>
                </a:lnTo>
                <a:lnTo>
                  <a:pt x="187" y="761"/>
                </a:lnTo>
                <a:lnTo>
                  <a:pt x="189" y="775"/>
                </a:lnTo>
                <a:lnTo>
                  <a:pt x="191" y="788"/>
                </a:lnTo>
                <a:lnTo>
                  <a:pt x="195" y="802"/>
                </a:lnTo>
                <a:lnTo>
                  <a:pt x="198" y="815"/>
                </a:lnTo>
                <a:lnTo>
                  <a:pt x="202" y="826"/>
                </a:lnTo>
                <a:lnTo>
                  <a:pt x="206" y="840"/>
                </a:lnTo>
                <a:lnTo>
                  <a:pt x="218" y="862"/>
                </a:lnTo>
                <a:lnTo>
                  <a:pt x="231" y="885"/>
                </a:lnTo>
                <a:lnTo>
                  <a:pt x="248" y="906"/>
                </a:lnTo>
                <a:lnTo>
                  <a:pt x="265" y="925"/>
                </a:lnTo>
                <a:lnTo>
                  <a:pt x="265" y="925"/>
                </a:lnTo>
                <a:lnTo>
                  <a:pt x="284" y="943"/>
                </a:lnTo>
                <a:lnTo>
                  <a:pt x="304" y="958"/>
                </a:lnTo>
                <a:lnTo>
                  <a:pt x="327" y="971"/>
                </a:lnTo>
                <a:lnTo>
                  <a:pt x="351" y="983"/>
                </a:lnTo>
                <a:lnTo>
                  <a:pt x="363" y="987"/>
                </a:lnTo>
                <a:lnTo>
                  <a:pt x="375" y="992"/>
                </a:lnTo>
                <a:lnTo>
                  <a:pt x="388" y="996"/>
                </a:lnTo>
                <a:lnTo>
                  <a:pt x="401" y="998"/>
                </a:lnTo>
                <a:lnTo>
                  <a:pt x="414" y="1001"/>
                </a:lnTo>
                <a:lnTo>
                  <a:pt x="428" y="1002"/>
                </a:lnTo>
                <a:lnTo>
                  <a:pt x="442" y="1003"/>
                </a:lnTo>
                <a:lnTo>
                  <a:pt x="455" y="1003"/>
                </a:lnTo>
                <a:lnTo>
                  <a:pt x="455" y="1003"/>
                </a:lnTo>
                <a:lnTo>
                  <a:pt x="469" y="1003"/>
                </a:lnTo>
                <a:lnTo>
                  <a:pt x="483" y="1002"/>
                </a:lnTo>
                <a:lnTo>
                  <a:pt x="496" y="1001"/>
                </a:lnTo>
                <a:lnTo>
                  <a:pt x="509" y="998"/>
                </a:lnTo>
                <a:lnTo>
                  <a:pt x="522" y="996"/>
                </a:lnTo>
                <a:lnTo>
                  <a:pt x="535" y="992"/>
                </a:lnTo>
                <a:lnTo>
                  <a:pt x="548" y="987"/>
                </a:lnTo>
                <a:lnTo>
                  <a:pt x="560" y="983"/>
                </a:lnTo>
                <a:lnTo>
                  <a:pt x="584" y="971"/>
                </a:lnTo>
                <a:lnTo>
                  <a:pt x="606" y="958"/>
                </a:lnTo>
                <a:lnTo>
                  <a:pt x="627" y="943"/>
                </a:lnTo>
                <a:lnTo>
                  <a:pt x="646" y="925"/>
                </a:lnTo>
                <a:lnTo>
                  <a:pt x="646" y="925"/>
                </a:lnTo>
                <a:lnTo>
                  <a:pt x="663" y="906"/>
                </a:lnTo>
                <a:lnTo>
                  <a:pt x="679" y="885"/>
                </a:lnTo>
                <a:lnTo>
                  <a:pt x="693" y="862"/>
                </a:lnTo>
                <a:lnTo>
                  <a:pt x="704" y="840"/>
                </a:lnTo>
                <a:lnTo>
                  <a:pt x="709" y="826"/>
                </a:lnTo>
                <a:lnTo>
                  <a:pt x="713" y="815"/>
                </a:lnTo>
                <a:lnTo>
                  <a:pt x="717" y="802"/>
                </a:lnTo>
                <a:lnTo>
                  <a:pt x="720" y="788"/>
                </a:lnTo>
                <a:lnTo>
                  <a:pt x="722" y="775"/>
                </a:lnTo>
                <a:lnTo>
                  <a:pt x="724" y="761"/>
                </a:lnTo>
                <a:lnTo>
                  <a:pt x="725" y="748"/>
                </a:lnTo>
                <a:lnTo>
                  <a:pt x="725" y="734"/>
                </a:lnTo>
                <a:lnTo>
                  <a:pt x="725" y="734"/>
                </a:lnTo>
                <a:lnTo>
                  <a:pt x="725" y="720"/>
                </a:lnTo>
                <a:lnTo>
                  <a:pt x="724" y="706"/>
                </a:lnTo>
                <a:lnTo>
                  <a:pt x="722" y="693"/>
                </a:lnTo>
                <a:lnTo>
                  <a:pt x="720" y="680"/>
                </a:lnTo>
                <a:lnTo>
                  <a:pt x="717" y="667"/>
                </a:lnTo>
                <a:lnTo>
                  <a:pt x="713" y="654"/>
                </a:lnTo>
                <a:lnTo>
                  <a:pt x="709" y="641"/>
                </a:lnTo>
                <a:lnTo>
                  <a:pt x="704" y="629"/>
                </a:lnTo>
                <a:lnTo>
                  <a:pt x="693" y="605"/>
                </a:lnTo>
                <a:lnTo>
                  <a:pt x="679" y="583"/>
                </a:lnTo>
                <a:lnTo>
                  <a:pt x="663" y="563"/>
                </a:lnTo>
                <a:lnTo>
                  <a:pt x="646" y="543"/>
                </a:lnTo>
                <a:lnTo>
                  <a:pt x="646" y="54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Freeform 13"/>
          <p:cNvSpPr/>
          <p:nvPr/>
        </p:nvSpPr>
        <p:spPr>
          <a:xfrm>
            <a:off x="1872290" y="2012791"/>
            <a:ext cx="1151096" cy="1151477"/>
          </a:xfrm>
          <a:custGeom>
            <a:avLst/>
            <a:gdLst/>
            <a:ahLst/>
            <a:cxnLst/>
            <a:rect l="l" t="t" r="r" b="b"/>
            <a:pathLst>
              <a:path w="1482" h="1482">
                <a:moveTo>
                  <a:pt x="1482" y="742"/>
                </a:moveTo>
                <a:lnTo>
                  <a:pt x="1482" y="742"/>
                </a:lnTo>
                <a:lnTo>
                  <a:pt x="1481" y="780"/>
                </a:lnTo>
                <a:lnTo>
                  <a:pt x="1477" y="818"/>
                </a:lnTo>
                <a:lnTo>
                  <a:pt x="1473" y="854"/>
                </a:lnTo>
                <a:lnTo>
                  <a:pt x="1467" y="890"/>
                </a:lnTo>
                <a:lnTo>
                  <a:pt x="1458" y="926"/>
                </a:lnTo>
                <a:lnTo>
                  <a:pt x="1448" y="962"/>
                </a:lnTo>
                <a:lnTo>
                  <a:pt x="1436" y="997"/>
                </a:lnTo>
                <a:lnTo>
                  <a:pt x="1423" y="1029"/>
                </a:lnTo>
                <a:lnTo>
                  <a:pt x="1408" y="1063"/>
                </a:lnTo>
                <a:lnTo>
                  <a:pt x="1392" y="1094"/>
                </a:lnTo>
                <a:lnTo>
                  <a:pt x="1374" y="1126"/>
                </a:lnTo>
                <a:lnTo>
                  <a:pt x="1355" y="1155"/>
                </a:lnTo>
                <a:lnTo>
                  <a:pt x="1334" y="1185"/>
                </a:lnTo>
                <a:lnTo>
                  <a:pt x="1312" y="1213"/>
                </a:lnTo>
                <a:lnTo>
                  <a:pt x="1289" y="1240"/>
                </a:lnTo>
                <a:lnTo>
                  <a:pt x="1265" y="1265"/>
                </a:lnTo>
                <a:lnTo>
                  <a:pt x="1239" y="1290"/>
                </a:lnTo>
                <a:lnTo>
                  <a:pt x="1211" y="1313"/>
                </a:lnTo>
                <a:lnTo>
                  <a:pt x="1184" y="1335"/>
                </a:lnTo>
                <a:lnTo>
                  <a:pt x="1155" y="1356"/>
                </a:lnTo>
                <a:lnTo>
                  <a:pt x="1125" y="1375"/>
                </a:lnTo>
                <a:lnTo>
                  <a:pt x="1094" y="1393"/>
                </a:lnTo>
                <a:lnTo>
                  <a:pt x="1062" y="1409"/>
                </a:lnTo>
                <a:lnTo>
                  <a:pt x="1029" y="1424"/>
                </a:lnTo>
                <a:lnTo>
                  <a:pt x="995" y="1437"/>
                </a:lnTo>
                <a:lnTo>
                  <a:pt x="961" y="1449"/>
                </a:lnTo>
                <a:lnTo>
                  <a:pt x="926" y="1459"/>
                </a:lnTo>
                <a:lnTo>
                  <a:pt x="890" y="1467"/>
                </a:lnTo>
                <a:lnTo>
                  <a:pt x="853" y="1473"/>
                </a:lnTo>
                <a:lnTo>
                  <a:pt x="816" y="1479"/>
                </a:lnTo>
                <a:lnTo>
                  <a:pt x="778" y="1481"/>
                </a:lnTo>
                <a:lnTo>
                  <a:pt x="740" y="1482"/>
                </a:lnTo>
                <a:lnTo>
                  <a:pt x="740" y="1482"/>
                </a:lnTo>
                <a:lnTo>
                  <a:pt x="702" y="1481"/>
                </a:lnTo>
                <a:lnTo>
                  <a:pt x="664" y="1479"/>
                </a:lnTo>
                <a:lnTo>
                  <a:pt x="627" y="1473"/>
                </a:lnTo>
                <a:lnTo>
                  <a:pt x="592" y="1467"/>
                </a:lnTo>
                <a:lnTo>
                  <a:pt x="556" y="1459"/>
                </a:lnTo>
                <a:lnTo>
                  <a:pt x="520" y="1449"/>
                </a:lnTo>
                <a:lnTo>
                  <a:pt x="486" y="1437"/>
                </a:lnTo>
                <a:lnTo>
                  <a:pt x="453" y="1424"/>
                </a:lnTo>
                <a:lnTo>
                  <a:pt x="419" y="1409"/>
                </a:lnTo>
                <a:lnTo>
                  <a:pt x="388" y="1393"/>
                </a:lnTo>
                <a:lnTo>
                  <a:pt x="356" y="1375"/>
                </a:lnTo>
                <a:lnTo>
                  <a:pt x="327" y="1356"/>
                </a:lnTo>
                <a:lnTo>
                  <a:pt x="297" y="1335"/>
                </a:lnTo>
                <a:lnTo>
                  <a:pt x="269" y="1313"/>
                </a:lnTo>
                <a:lnTo>
                  <a:pt x="242" y="1290"/>
                </a:lnTo>
                <a:lnTo>
                  <a:pt x="217" y="1265"/>
                </a:lnTo>
                <a:lnTo>
                  <a:pt x="192" y="1240"/>
                </a:lnTo>
                <a:lnTo>
                  <a:pt x="169" y="1213"/>
                </a:lnTo>
                <a:lnTo>
                  <a:pt x="147" y="1185"/>
                </a:lnTo>
                <a:lnTo>
                  <a:pt x="126" y="1155"/>
                </a:lnTo>
                <a:lnTo>
                  <a:pt x="107" y="1126"/>
                </a:lnTo>
                <a:lnTo>
                  <a:pt x="89" y="1094"/>
                </a:lnTo>
                <a:lnTo>
                  <a:pt x="73" y="1063"/>
                </a:lnTo>
                <a:lnTo>
                  <a:pt x="58" y="1029"/>
                </a:lnTo>
                <a:lnTo>
                  <a:pt x="45" y="997"/>
                </a:lnTo>
                <a:lnTo>
                  <a:pt x="33" y="962"/>
                </a:lnTo>
                <a:lnTo>
                  <a:pt x="23" y="926"/>
                </a:lnTo>
                <a:lnTo>
                  <a:pt x="15" y="890"/>
                </a:lnTo>
                <a:lnTo>
                  <a:pt x="9" y="854"/>
                </a:lnTo>
                <a:lnTo>
                  <a:pt x="3" y="818"/>
                </a:lnTo>
                <a:lnTo>
                  <a:pt x="1" y="780"/>
                </a:lnTo>
                <a:lnTo>
                  <a:pt x="0" y="742"/>
                </a:lnTo>
                <a:lnTo>
                  <a:pt x="0" y="742"/>
                </a:lnTo>
                <a:lnTo>
                  <a:pt x="1" y="704"/>
                </a:lnTo>
                <a:lnTo>
                  <a:pt x="3" y="666"/>
                </a:lnTo>
                <a:lnTo>
                  <a:pt x="9" y="629"/>
                </a:lnTo>
                <a:lnTo>
                  <a:pt x="15" y="592"/>
                </a:lnTo>
                <a:lnTo>
                  <a:pt x="23" y="556"/>
                </a:lnTo>
                <a:lnTo>
                  <a:pt x="33" y="521"/>
                </a:lnTo>
                <a:lnTo>
                  <a:pt x="45" y="486"/>
                </a:lnTo>
                <a:lnTo>
                  <a:pt x="58" y="453"/>
                </a:lnTo>
                <a:lnTo>
                  <a:pt x="73" y="420"/>
                </a:lnTo>
                <a:lnTo>
                  <a:pt x="89" y="389"/>
                </a:lnTo>
                <a:lnTo>
                  <a:pt x="107" y="357"/>
                </a:lnTo>
                <a:lnTo>
                  <a:pt x="126" y="327"/>
                </a:lnTo>
                <a:lnTo>
                  <a:pt x="147" y="299"/>
                </a:lnTo>
                <a:lnTo>
                  <a:pt x="169" y="270"/>
                </a:lnTo>
                <a:lnTo>
                  <a:pt x="192" y="243"/>
                </a:lnTo>
                <a:lnTo>
                  <a:pt x="217" y="217"/>
                </a:lnTo>
                <a:lnTo>
                  <a:pt x="242" y="193"/>
                </a:lnTo>
                <a:lnTo>
                  <a:pt x="269" y="169"/>
                </a:lnTo>
                <a:lnTo>
                  <a:pt x="297" y="148"/>
                </a:lnTo>
                <a:lnTo>
                  <a:pt x="327" y="127"/>
                </a:lnTo>
                <a:lnTo>
                  <a:pt x="356" y="107"/>
                </a:lnTo>
                <a:lnTo>
                  <a:pt x="388" y="90"/>
                </a:lnTo>
                <a:lnTo>
                  <a:pt x="419" y="74"/>
                </a:lnTo>
                <a:lnTo>
                  <a:pt x="453" y="59"/>
                </a:lnTo>
                <a:lnTo>
                  <a:pt x="486" y="46"/>
                </a:lnTo>
                <a:lnTo>
                  <a:pt x="520" y="34"/>
                </a:lnTo>
                <a:lnTo>
                  <a:pt x="556" y="24"/>
                </a:lnTo>
                <a:lnTo>
                  <a:pt x="592" y="15"/>
                </a:lnTo>
                <a:lnTo>
                  <a:pt x="627" y="9"/>
                </a:lnTo>
                <a:lnTo>
                  <a:pt x="664" y="4"/>
                </a:lnTo>
                <a:lnTo>
                  <a:pt x="702" y="1"/>
                </a:lnTo>
                <a:lnTo>
                  <a:pt x="740" y="0"/>
                </a:lnTo>
                <a:lnTo>
                  <a:pt x="740" y="0"/>
                </a:lnTo>
                <a:lnTo>
                  <a:pt x="778" y="1"/>
                </a:lnTo>
                <a:lnTo>
                  <a:pt x="816" y="4"/>
                </a:lnTo>
                <a:lnTo>
                  <a:pt x="853" y="9"/>
                </a:lnTo>
                <a:lnTo>
                  <a:pt x="890" y="15"/>
                </a:lnTo>
                <a:lnTo>
                  <a:pt x="926" y="24"/>
                </a:lnTo>
                <a:lnTo>
                  <a:pt x="961" y="34"/>
                </a:lnTo>
                <a:lnTo>
                  <a:pt x="995" y="46"/>
                </a:lnTo>
                <a:lnTo>
                  <a:pt x="1029" y="59"/>
                </a:lnTo>
                <a:lnTo>
                  <a:pt x="1062" y="74"/>
                </a:lnTo>
                <a:lnTo>
                  <a:pt x="1094" y="90"/>
                </a:lnTo>
                <a:lnTo>
                  <a:pt x="1125" y="107"/>
                </a:lnTo>
                <a:lnTo>
                  <a:pt x="1155" y="127"/>
                </a:lnTo>
                <a:lnTo>
                  <a:pt x="1184" y="148"/>
                </a:lnTo>
                <a:lnTo>
                  <a:pt x="1211" y="169"/>
                </a:lnTo>
                <a:lnTo>
                  <a:pt x="1239" y="193"/>
                </a:lnTo>
                <a:lnTo>
                  <a:pt x="1265" y="217"/>
                </a:lnTo>
                <a:lnTo>
                  <a:pt x="1289" y="243"/>
                </a:lnTo>
                <a:lnTo>
                  <a:pt x="1312" y="270"/>
                </a:lnTo>
                <a:lnTo>
                  <a:pt x="1334" y="299"/>
                </a:lnTo>
                <a:lnTo>
                  <a:pt x="1355" y="327"/>
                </a:lnTo>
                <a:lnTo>
                  <a:pt x="1374" y="357"/>
                </a:lnTo>
                <a:lnTo>
                  <a:pt x="1392" y="389"/>
                </a:lnTo>
                <a:lnTo>
                  <a:pt x="1408" y="420"/>
                </a:lnTo>
                <a:lnTo>
                  <a:pt x="1423" y="453"/>
                </a:lnTo>
                <a:lnTo>
                  <a:pt x="1436" y="486"/>
                </a:lnTo>
                <a:lnTo>
                  <a:pt x="1448" y="521"/>
                </a:lnTo>
                <a:lnTo>
                  <a:pt x="1458" y="556"/>
                </a:lnTo>
                <a:lnTo>
                  <a:pt x="1467" y="592"/>
                </a:lnTo>
                <a:lnTo>
                  <a:pt x="1473" y="629"/>
                </a:lnTo>
                <a:lnTo>
                  <a:pt x="1477" y="666"/>
                </a:lnTo>
                <a:lnTo>
                  <a:pt x="1481" y="704"/>
                </a:lnTo>
                <a:lnTo>
                  <a:pt x="1482" y="742"/>
                </a:lnTo>
                <a:lnTo>
                  <a:pt x="1482" y="742"/>
                </a:lnTo>
              </a:path>
            </a:pathLst>
          </a:custGeom>
          <a:solidFill>
            <a:schemeClr val="lt1">
              <a:alpha val="100000"/>
            </a:schemeClr>
          </a:solidFill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4" name="Freeform 14"/>
          <p:cNvSpPr/>
          <p:nvPr/>
        </p:nvSpPr>
        <p:spPr>
          <a:xfrm>
            <a:off x="2143045" y="2308934"/>
            <a:ext cx="609585" cy="559190"/>
          </a:xfrm>
          <a:custGeom>
            <a:avLst/>
            <a:gdLst/>
            <a:ahLst/>
            <a:cxnLst/>
            <a:rect l="l" t="t" r="r" b="b"/>
            <a:pathLst>
              <a:path w="988" h="905">
                <a:moveTo>
                  <a:pt x="298" y="855"/>
                </a:moveTo>
                <a:lnTo>
                  <a:pt x="359" y="855"/>
                </a:lnTo>
                <a:lnTo>
                  <a:pt x="359" y="855"/>
                </a:lnTo>
                <a:lnTo>
                  <a:pt x="374" y="838"/>
                </a:lnTo>
                <a:lnTo>
                  <a:pt x="388" y="819"/>
                </a:lnTo>
                <a:lnTo>
                  <a:pt x="401" y="799"/>
                </a:lnTo>
                <a:lnTo>
                  <a:pt x="412" y="776"/>
                </a:lnTo>
                <a:lnTo>
                  <a:pt x="421" y="752"/>
                </a:lnTo>
                <a:lnTo>
                  <a:pt x="427" y="725"/>
                </a:lnTo>
                <a:lnTo>
                  <a:pt x="432" y="697"/>
                </a:lnTo>
                <a:lnTo>
                  <a:pt x="436" y="666"/>
                </a:lnTo>
                <a:lnTo>
                  <a:pt x="425" y="666"/>
                </a:lnTo>
                <a:lnTo>
                  <a:pt x="425" y="666"/>
                </a:lnTo>
                <a:lnTo>
                  <a:pt x="418" y="666"/>
                </a:lnTo>
                <a:lnTo>
                  <a:pt x="412" y="664"/>
                </a:lnTo>
                <a:lnTo>
                  <a:pt x="405" y="661"/>
                </a:lnTo>
                <a:lnTo>
                  <a:pt x="401" y="656"/>
                </a:lnTo>
                <a:lnTo>
                  <a:pt x="397" y="651"/>
                </a:lnTo>
                <a:lnTo>
                  <a:pt x="393" y="646"/>
                </a:lnTo>
                <a:lnTo>
                  <a:pt x="391" y="639"/>
                </a:lnTo>
                <a:lnTo>
                  <a:pt x="390" y="633"/>
                </a:lnTo>
                <a:lnTo>
                  <a:pt x="390" y="633"/>
                </a:lnTo>
                <a:lnTo>
                  <a:pt x="390" y="633"/>
                </a:lnTo>
                <a:lnTo>
                  <a:pt x="391" y="625"/>
                </a:lnTo>
                <a:lnTo>
                  <a:pt x="393" y="620"/>
                </a:lnTo>
                <a:lnTo>
                  <a:pt x="397" y="613"/>
                </a:lnTo>
                <a:lnTo>
                  <a:pt x="401" y="609"/>
                </a:lnTo>
                <a:lnTo>
                  <a:pt x="405" y="604"/>
                </a:lnTo>
                <a:lnTo>
                  <a:pt x="412" y="601"/>
                </a:lnTo>
                <a:lnTo>
                  <a:pt x="418" y="599"/>
                </a:lnTo>
                <a:lnTo>
                  <a:pt x="425" y="598"/>
                </a:lnTo>
                <a:lnTo>
                  <a:pt x="442" y="598"/>
                </a:lnTo>
                <a:lnTo>
                  <a:pt x="442" y="598"/>
                </a:lnTo>
                <a:lnTo>
                  <a:pt x="417" y="573"/>
                </a:lnTo>
                <a:lnTo>
                  <a:pt x="393" y="546"/>
                </a:lnTo>
                <a:lnTo>
                  <a:pt x="371" y="519"/>
                </a:lnTo>
                <a:lnTo>
                  <a:pt x="351" y="489"/>
                </a:lnTo>
                <a:lnTo>
                  <a:pt x="337" y="512"/>
                </a:lnTo>
                <a:lnTo>
                  <a:pt x="337" y="512"/>
                </a:lnTo>
                <a:lnTo>
                  <a:pt x="277" y="476"/>
                </a:lnTo>
                <a:lnTo>
                  <a:pt x="248" y="458"/>
                </a:lnTo>
                <a:lnTo>
                  <a:pt x="219" y="438"/>
                </a:lnTo>
                <a:lnTo>
                  <a:pt x="191" y="418"/>
                </a:lnTo>
                <a:lnTo>
                  <a:pt x="164" y="395"/>
                </a:lnTo>
                <a:lnTo>
                  <a:pt x="138" y="371"/>
                </a:lnTo>
                <a:lnTo>
                  <a:pt x="126" y="358"/>
                </a:lnTo>
                <a:lnTo>
                  <a:pt x="114" y="345"/>
                </a:lnTo>
                <a:lnTo>
                  <a:pt x="114" y="345"/>
                </a:lnTo>
                <a:lnTo>
                  <a:pt x="102" y="331"/>
                </a:lnTo>
                <a:lnTo>
                  <a:pt x="92" y="317"/>
                </a:lnTo>
                <a:lnTo>
                  <a:pt x="81" y="301"/>
                </a:lnTo>
                <a:lnTo>
                  <a:pt x="71" y="285"/>
                </a:lnTo>
                <a:lnTo>
                  <a:pt x="61" y="269"/>
                </a:lnTo>
                <a:lnTo>
                  <a:pt x="53" y="251"/>
                </a:lnTo>
                <a:lnTo>
                  <a:pt x="44" y="234"/>
                </a:lnTo>
                <a:lnTo>
                  <a:pt x="36" y="216"/>
                </a:lnTo>
                <a:lnTo>
                  <a:pt x="30" y="196"/>
                </a:lnTo>
                <a:lnTo>
                  <a:pt x="23" y="175"/>
                </a:lnTo>
                <a:lnTo>
                  <a:pt x="18" y="154"/>
                </a:lnTo>
                <a:lnTo>
                  <a:pt x="13" y="132"/>
                </a:lnTo>
                <a:lnTo>
                  <a:pt x="9" y="108"/>
                </a:lnTo>
                <a:lnTo>
                  <a:pt x="6" y="84"/>
                </a:lnTo>
                <a:lnTo>
                  <a:pt x="4" y="59"/>
                </a:lnTo>
                <a:lnTo>
                  <a:pt x="3" y="33"/>
                </a:lnTo>
                <a:lnTo>
                  <a:pt x="0" y="0"/>
                </a:lnTo>
                <a:lnTo>
                  <a:pt x="33" y="7"/>
                </a:lnTo>
                <a:lnTo>
                  <a:pt x="239" y="55"/>
                </a:lnTo>
                <a:lnTo>
                  <a:pt x="252" y="58"/>
                </a:lnTo>
                <a:lnTo>
                  <a:pt x="252" y="58"/>
                </a:lnTo>
                <a:lnTo>
                  <a:pt x="256" y="23"/>
                </a:lnTo>
                <a:lnTo>
                  <a:pt x="473" y="23"/>
                </a:lnTo>
                <a:lnTo>
                  <a:pt x="520" y="23"/>
                </a:lnTo>
                <a:lnTo>
                  <a:pt x="737" y="23"/>
                </a:lnTo>
                <a:lnTo>
                  <a:pt x="737" y="23"/>
                </a:lnTo>
                <a:lnTo>
                  <a:pt x="740" y="57"/>
                </a:lnTo>
                <a:lnTo>
                  <a:pt x="751" y="55"/>
                </a:lnTo>
                <a:lnTo>
                  <a:pt x="956" y="7"/>
                </a:lnTo>
                <a:lnTo>
                  <a:pt x="988" y="0"/>
                </a:lnTo>
                <a:lnTo>
                  <a:pt x="987" y="33"/>
                </a:lnTo>
                <a:lnTo>
                  <a:pt x="987" y="33"/>
                </a:lnTo>
                <a:lnTo>
                  <a:pt x="986" y="59"/>
                </a:lnTo>
                <a:lnTo>
                  <a:pt x="983" y="84"/>
                </a:lnTo>
                <a:lnTo>
                  <a:pt x="980" y="108"/>
                </a:lnTo>
                <a:lnTo>
                  <a:pt x="976" y="132"/>
                </a:lnTo>
                <a:lnTo>
                  <a:pt x="971" y="154"/>
                </a:lnTo>
                <a:lnTo>
                  <a:pt x="965" y="175"/>
                </a:lnTo>
                <a:lnTo>
                  <a:pt x="960" y="196"/>
                </a:lnTo>
                <a:lnTo>
                  <a:pt x="952" y="216"/>
                </a:lnTo>
                <a:lnTo>
                  <a:pt x="945" y="234"/>
                </a:lnTo>
                <a:lnTo>
                  <a:pt x="936" y="251"/>
                </a:lnTo>
                <a:lnTo>
                  <a:pt x="927" y="269"/>
                </a:lnTo>
                <a:lnTo>
                  <a:pt x="918" y="285"/>
                </a:lnTo>
                <a:lnTo>
                  <a:pt x="908" y="301"/>
                </a:lnTo>
                <a:lnTo>
                  <a:pt x="897" y="317"/>
                </a:lnTo>
                <a:lnTo>
                  <a:pt x="886" y="331"/>
                </a:lnTo>
                <a:lnTo>
                  <a:pt x="874" y="345"/>
                </a:lnTo>
                <a:lnTo>
                  <a:pt x="874" y="345"/>
                </a:lnTo>
                <a:lnTo>
                  <a:pt x="862" y="358"/>
                </a:lnTo>
                <a:lnTo>
                  <a:pt x="850" y="371"/>
                </a:lnTo>
                <a:lnTo>
                  <a:pt x="825" y="395"/>
                </a:lnTo>
                <a:lnTo>
                  <a:pt x="798" y="418"/>
                </a:lnTo>
                <a:lnTo>
                  <a:pt x="770" y="438"/>
                </a:lnTo>
                <a:lnTo>
                  <a:pt x="742" y="458"/>
                </a:lnTo>
                <a:lnTo>
                  <a:pt x="713" y="476"/>
                </a:lnTo>
                <a:lnTo>
                  <a:pt x="653" y="512"/>
                </a:lnTo>
                <a:lnTo>
                  <a:pt x="640" y="491"/>
                </a:lnTo>
                <a:lnTo>
                  <a:pt x="640" y="491"/>
                </a:lnTo>
                <a:lnTo>
                  <a:pt x="620" y="521"/>
                </a:lnTo>
                <a:lnTo>
                  <a:pt x="599" y="548"/>
                </a:lnTo>
                <a:lnTo>
                  <a:pt x="576" y="574"/>
                </a:lnTo>
                <a:lnTo>
                  <a:pt x="551" y="598"/>
                </a:lnTo>
                <a:lnTo>
                  <a:pt x="567" y="598"/>
                </a:lnTo>
                <a:lnTo>
                  <a:pt x="567" y="598"/>
                </a:lnTo>
                <a:lnTo>
                  <a:pt x="574" y="599"/>
                </a:lnTo>
                <a:lnTo>
                  <a:pt x="580" y="601"/>
                </a:lnTo>
                <a:lnTo>
                  <a:pt x="586" y="604"/>
                </a:lnTo>
                <a:lnTo>
                  <a:pt x="591" y="609"/>
                </a:lnTo>
                <a:lnTo>
                  <a:pt x="595" y="613"/>
                </a:lnTo>
                <a:lnTo>
                  <a:pt x="599" y="620"/>
                </a:lnTo>
                <a:lnTo>
                  <a:pt x="601" y="625"/>
                </a:lnTo>
                <a:lnTo>
                  <a:pt x="601" y="633"/>
                </a:lnTo>
                <a:lnTo>
                  <a:pt x="601" y="633"/>
                </a:lnTo>
                <a:lnTo>
                  <a:pt x="601" y="633"/>
                </a:lnTo>
                <a:lnTo>
                  <a:pt x="601" y="639"/>
                </a:lnTo>
                <a:lnTo>
                  <a:pt x="599" y="646"/>
                </a:lnTo>
                <a:lnTo>
                  <a:pt x="595" y="651"/>
                </a:lnTo>
                <a:lnTo>
                  <a:pt x="591" y="656"/>
                </a:lnTo>
                <a:lnTo>
                  <a:pt x="586" y="661"/>
                </a:lnTo>
                <a:lnTo>
                  <a:pt x="580" y="664"/>
                </a:lnTo>
                <a:lnTo>
                  <a:pt x="574" y="666"/>
                </a:lnTo>
                <a:lnTo>
                  <a:pt x="567" y="666"/>
                </a:lnTo>
                <a:lnTo>
                  <a:pt x="557" y="666"/>
                </a:lnTo>
                <a:lnTo>
                  <a:pt x="557" y="666"/>
                </a:lnTo>
                <a:lnTo>
                  <a:pt x="561" y="697"/>
                </a:lnTo>
                <a:lnTo>
                  <a:pt x="565" y="725"/>
                </a:lnTo>
                <a:lnTo>
                  <a:pt x="572" y="752"/>
                </a:lnTo>
                <a:lnTo>
                  <a:pt x="581" y="776"/>
                </a:lnTo>
                <a:lnTo>
                  <a:pt x="592" y="799"/>
                </a:lnTo>
                <a:lnTo>
                  <a:pt x="605" y="819"/>
                </a:lnTo>
                <a:lnTo>
                  <a:pt x="619" y="838"/>
                </a:lnTo>
                <a:lnTo>
                  <a:pt x="634" y="855"/>
                </a:lnTo>
                <a:lnTo>
                  <a:pt x="697" y="855"/>
                </a:lnTo>
                <a:lnTo>
                  <a:pt x="713" y="905"/>
                </a:lnTo>
                <a:lnTo>
                  <a:pt x="283" y="905"/>
                </a:lnTo>
                <a:lnTo>
                  <a:pt x="298" y="855"/>
                </a:lnTo>
                <a:lnTo>
                  <a:pt x="298" y="855"/>
                </a:lnTo>
                <a:close/>
                <a:moveTo>
                  <a:pt x="742" y="109"/>
                </a:moveTo>
                <a:lnTo>
                  <a:pt x="742" y="109"/>
                </a:lnTo>
                <a:lnTo>
                  <a:pt x="741" y="157"/>
                </a:lnTo>
                <a:lnTo>
                  <a:pt x="737" y="203"/>
                </a:lnTo>
                <a:lnTo>
                  <a:pt x="731" y="247"/>
                </a:lnTo>
                <a:lnTo>
                  <a:pt x="723" y="289"/>
                </a:lnTo>
                <a:lnTo>
                  <a:pt x="719" y="310"/>
                </a:lnTo>
                <a:lnTo>
                  <a:pt x="714" y="331"/>
                </a:lnTo>
                <a:lnTo>
                  <a:pt x="707" y="350"/>
                </a:lnTo>
                <a:lnTo>
                  <a:pt x="701" y="370"/>
                </a:lnTo>
                <a:lnTo>
                  <a:pt x="693" y="388"/>
                </a:lnTo>
                <a:lnTo>
                  <a:pt x="685" y="407"/>
                </a:lnTo>
                <a:lnTo>
                  <a:pt x="678" y="425"/>
                </a:lnTo>
                <a:lnTo>
                  <a:pt x="669" y="443"/>
                </a:lnTo>
                <a:lnTo>
                  <a:pt x="669" y="443"/>
                </a:lnTo>
                <a:lnTo>
                  <a:pt x="715" y="414"/>
                </a:lnTo>
                <a:lnTo>
                  <a:pt x="736" y="399"/>
                </a:lnTo>
                <a:lnTo>
                  <a:pt x="758" y="383"/>
                </a:lnTo>
                <a:lnTo>
                  <a:pt x="779" y="367"/>
                </a:lnTo>
                <a:lnTo>
                  <a:pt x="798" y="349"/>
                </a:lnTo>
                <a:lnTo>
                  <a:pt x="818" y="331"/>
                </a:lnTo>
                <a:lnTo>
                  <a:pt x="836" y="311"/>
                </a:lnTo>
                <a:lnTo>
                  <a:pt x="836" y="311"/>
                </a:lnTo>
                <a:lnTo>
                  <a:pt x="855" y="288"/>
                </a:lnTo>
                <a:lnTo>
                  <a:pt x="871" y="263"/>
                </a:lnTo>
                <a:lnTo>
                  <a:pt x="886" y="236"/>
                </a:lnTo>
                <a:lnTo>
                  <a:pt x="894" y="222"/>
                </a:lnTo>
                <a:lnTo>
                  <a:pt x="900" y="208"/>
                </a:lnTo>
                <a:lnTo>
                  <a:pt x="906" y="192"/>
                </a:lnTo>
                <a:lnTo>
                  <a:pt x="912" y="177"/>
                </a:lnTo>
                <a:lnTo>
                  <a:pt x="917" y="159"/>
                </a:lnTo>
                <a:lnTo>
                  <a:pt x="921" y="142"/>
                </a:lnTo>
                <a:lnTo>
                  <a:pt x="925" y="123"/>
                </a:lnTo>
                <a:lnTo>
                  <a:pt x="929" y="105"/>
                </a:lnTo>
                <a:lnTo>
                  <a:pt x="932" y="85"/>
                </a:lnTo>
                <a:lnTo>
                  <a:pt x="934" y="66"/>
                </a:lnTo>
                <a:lnTo>
                  <a:pt x="793" y="97"/>
                </a:lnTo>
                <a:lnTo>
                  <a:pt x="808" y="130"/>
                </a:lnTo>
                <a:lnTo>
                  <a:pt x="761" y="152"/>
                </a:lnTo>
                <a:lnTo>
                  <a:pt x="742" y="109"/>
                </a:lnTo>
                <a:lnTo>
                  <a:pt x="742" y="109"/>
                </a:lnTo>
                <a:close/>
                <a:moveTo>
                  <a:pt x="326" y="446"/>
                </a:moveTo>
                <a:lnTo>
                  <a:pt x="326" y="446"/>
                </a:lnTo>
                <a:lnTo>
                  <a:pt x="316" y="428"/>
                </a:lnTo>
                <a:lnTo>
                  <a:pt x="308" y="409"/>
                </a:lnTo>
                <a:lnTo>
                  <a:pt x="300" y="390"/>
                </a:lnTo>
                <a:lnTo>
                  <a:pt x="292" y="371"/>
                </a:lnTo>
                <a:lnTo>
                  <a:pt x="286" y="350"/>
                </a:lnTo>
                <a:lnTo>
                  <a:pt x="279" y="331"/>
                </a:lnTo>
                <a:lnTo>
                  <a:pt x="274" y="309"/>
                </a:lnTo>
                <a:lnTo>
                  <a:pt x="269" y="288"/>
                </a:lnTo>
                <a:lnTo>
                  <a:pt x="264" y="267"/>
                </a:lnTo>
                <a:lnTo>
                  <a:pt x="261" y="244"/>
                </a:lnTo>
                <a:lnTo>
                  <a:pt x="258" y="221"/>
                </a:lnTo>
                <a:lnTo>
                  <a:pt x="256" y="198"/>
                </a:lnTo>
                <a:lnTo>
                  <a:pt x="253" y="174"/>
                </a:lnTo>
                <a:lnTo>
                  <a:pt x="252" y="151"/>
                </a:lnTo>
                <a:lnTo>
                  <a:pt x="251" y="102"/>
                </a:lnTo>
                <a:lnTo>
                  <a:pt x="228" y="152"/>
                </a:lnTo>
                <a:lnTo>
                  <a:pt x="182" y="130"/>
                </a:lnTo>
                <a:lnTo>
                  <a:pt x="197" y="97"/>
                </a:lnTo>
                <a:lnTo>
                  <a:pt x="56" y="66"/>
                </a:lnTo>
                <a:lnTo>
                  <a:pt x="56" y="66"/>
                </a:lnTo>
                <a:lnTo>
                  <a:pt x="58" y="85"/>
                </a:lnTo>
                <a:lnTo>
                  <a:pt x="60" y="105"/>
                </a:lnTo>
                <a:lnTo>
                  <a:pt x="63" y="123"/>
                </a:lnTo>
                <a:lnTo>
                  <a:pt x="68" y="142"/>
                </a:lnTo>
                <a:lnTo>
                  <a:pt x="72" y="159"/>
                </a:lnTo>
                <a:lnTo>
                  <a:pt x="77" y="177"/>
                </a:lnTo>
                <a:lnTo>
                  <a:pt x="83" y="192"/>
                </a:lnTo>
                <a:lnTo>
                  <a:pt x="89" y="208"/>
                </a:lnTo>
                <a:lnTo>
                  <a:pt x="96" y="222"/>
                </a:lnTo>
                <a:lnTo>
                  <a:pt x="102" y="236"/>
                </a:lnTo>
                <a:lnTo>
                  <a:pt x="118" y="263"/>
                </a:lnTo>
                <a:lnTo>
                  <a:pt x="135" y="288"/>
                </a:lnTo>
                <a:lnTo>
                  <a:pt x="153" y="311"/>
                </a:lnTo>
                <a:lnTo>
                  <a:pt x="153" y="311"/>
                </a:lnTo>
                <a:lnTo>
                  <a:pt x="172" y="332"/>
                </a:lnTo>
                <a:lnTo>
                  <a:pt x="191" y="350"/>
                </a:lnTo>
                <a:lnTo>
                  <a:pt x="212" y="369"/>
                </a:lnTo>
                <a:lnTo>
                  <a:pt x="234" y="385"/>
                </a:lnTo>
                <a:lnTo>
                  <a:pt x="256" y="401"/>
                </a:lnTo>
                <a:lnTo>
                  <a:pt x="279" y="417"/>
                </a:lnTo>
                <a:lnTo>
                  <a:pt x="326" y="446"/>
                </a:lnTo>
                <a:lnTo>
                  <a:pt x="326" y="446"/>
                </a:lnTo>
                <a:close/>
                <a:moveTo>
                  <a:pt x="304" y="70"/>
                </a:moveTo>
                <a:lnTo>
                  <a:pt x="304" y="70"/>
                </a:lnTo>
                <a:lnTo>
                  <a:pt x="304" y="120"/>
                </a:lnTo>
                <a:lnTo>
                  <a:pt x="307" y="170"/>
                </a:lnTo>
                <a:lnTo>
                  <a:pt x="309" y="194"/>
                </a:lnTo>
                <a:lnTo>
                  <a:pt x="312" y="218"/>
                </a:lnTo>
                <a:lnTo>
                  <a:pt x="315" y="242"/>
                </a:lnTo>
                <a:lnTo>
                  <a:pt x="320" y="266"/>
                </a:lnTo>
                <a:lnTo>
                  <a:pt x="320" y="266"/>
                </a:lnTo>
                <a:lnTo>
                  <a:pt x="325" y="288"/>
                </a:lnTo>
                <a:lnTo>
                  <a:pt x="331" y="312"/>
                </a:lnTo>
                <a:lnTo>
                  <a:pt x="339" y="335"/>
                </a:lnTo>
                <a:lnTo>
                  <a:pt x="348" y="358"/>
                </a:lnTo>
                <a:lnTo>
                  <a:pt x="358" y="380"/>
                </a:lnTo>
                <a:lnTo>
                  <a:pt x="368" y="401"/>
                </a:lnTo>
                <a:lnTo>
                  <a:pt x="381" y="423"/>
                </a:lnTo>
                <a:lnTo>
                  <a:pt x="394" y="445"/>
                </a:lnTo>
                <a:lnTo>
                  <a:pt x="394" y="445"/>
                </a:lnTo>
                <a:lnTo>
                  <a:pt x="398" y="448"/>
                </a:lnTo>
                <a:lnTo>
                  <a:pt x="401" y="450"/>
                </a:lnTo>
                <a:lnTo>
                  <a:pt x="404" y="452"/>
                </a:lnTo>
                <a:lnTo>
                  <a:pt x="407" y="453"/>
                </a:lnTo>
                <a:lnTo>
                  <a:pt x="412" y="453"/>
                </a:lnTo>
                <a:lnTo>
                  <a:pt x="416" y="453"/>
                </a:lnTo>
                <a:lnTo>
                  <a:pt x="419" y="452"/>
                </a:lnTo>
                <a:lnTo>
                  <a:pt x="424" y="450"/>
                </a:lnTo>
                <a:lnTo>
                  <a:pt x="424" y="450"/>
                </a:lnTo>
                <a:lnTo>
                  <a:pt x="427" y="447"/>
                </a:lnTo>
                <a:lnTo>
                  <a:pt x="429" y="444"/>
                </a:lnTo>
                <a:lnTo>
                  <a:pt x="430" y="440"/>
                </a:lnTo>
                <a:lnTo>
                  <a:pt x="431" y="436"/>
                </a:lnTo>
                <a:lnTo>
                  <a:pt x="432" y="433"/>
                </a:lnTo>
                <a:lnTo>
                  <a:pt x="431" y="428"/>
                </a:lnTo>
                <a:lnTo>
                  <a:pt x="430" y="425"/>
                </a:lnTo>
                <a:lnTo>
                  <a:pt x="428" y="421"/>
                </a:lnTo>
                <a:lnTo>
                  <a:pt x="428" y="421"/>
                </a:lnTo>
                <a:lnTo>
                  <a:pt x="416" y="402"/>
                </a:lnTo>
                <a:lnTo>
                  <a:pt x="404" y="382"/>
                </a:lnTo>
                <a:lnTo>
                  <a:pt x="394" y="362"/>
                </a:lnTo>
                <a:lnTo>
                  <a:pt x="386" y="342"/>
                </a:lnTo>
                <a:lnTo>
                  <a:pt x="378" y="321"/>
                </a:lnTo>
                <a:lnTo>
                  <a:pt x="371" y="300"/>
                </a:lnTo>
                <a:lnTo>
                  <a:pt x="365" y="279"/>
                </a:lnTo>
                <a:lnTo>
                  <a:pt x="360" y="257"/>
                </a:lnTo>
                <a:lnTo>
                  <a:pt x="360" y="257"/>
                </a:lnTo>
                <a:lnTo>
                  <a:pt x="355" y="234"/>
                </a:lnTo>
                <a:lnTo>
                  <a:pt x="352" y="212"/>
                </a:lnTo>
                <a:lnTo>
                  <a:pt x="350" y="189"/>
                </a:lnTo>
                <a:lnTo>
                  <a:pt x="348" y="166"/>
                </a:lnTo>
                <a:lnTo>
                  <a:pt x="346" y="119"/>
                </a:lnTo>
                <a:lnTo>
                  <a:pt x="346" y="70"/>
                </a:lnTo>
                <a:lnTo>
                  <a:pt x="346" y="70"/>
                </a:lnTo>
                <a:lnTo>
                  <a:pt x="345" y="67"/>
                </a:lnTo>
                <a:lnTo>
                  <a:pt x="343" y="63"/>
                </a:lnTo>
                <a:lnTo>
                  <a:pt x="342" y="59"/>
                </a:lnTo>
                <a:lnTo>
                  <a:pt x="339" y="56"/>
                </a:lnTo>
                <a:lnTo>
                  <a:pt x="337" y="54"/>
                </a:lnTo>
                <a:lnTo>
                  <a:pt x="333" y="52"/>
                </a:lnTo>
                <a:lnTo>
                  <a:pt x="329" y="51"/>
                </a:lnTo>
                <a:lnTo>
                  <a:pt x="325" y="50"/>
                </a:lnTo>
                <a:lnTo>
                  <a:pt x="325" y="50"/>
                </a:lnTo>
                <a:lnTo>
                  <a:pt x="321" y="51"/>
                </a:lnTo>
                <a:lnTo>
                  <a:pt x="317" y="52"/>
                </a:lnTo>
                <a:lnTo>
                  <a:pt x="313" y="53"/>
                </a:lnTo>
                <a:lnTo>
                  <a:pt x="311" y="56"/>
                </a:lnTo>
                <a:lnTo>
                  <a:pt x="308" y="58"/>
                </a:lnTo>
                <a:lnTo>
                  <a:pt x="307" y="63"/>
                </a:lnTo>
                <a:lnTo>
                  <a:pt x="304" y="66"/>
                </a:lnTo>
                <a:lnTo>
                  <a:pt x="304" y="70"/>
                </a:lnTo>
                <a:lnTo>
                  <a:pt x="304" y="7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zqOaEj+S6i+mhuVxuIyMjIOS/oeaBr+aguOWvuVxu5paH54yu5L2c6ICF44CB5bm05Lu944CB6aKY55uu562J5L+h5oGv5Y+v6IO95Lya5Ye66ZSZ77yM5b+F6aG76Ieq5bex5qC45a+577yM56Gu5L+d5L+h5oGv55qE5YeG56Gu5oCn44CCXG4jIyMg5Y6f5paH5byV55SoXG7lnKjlvJXnlKjmlofnjK7ml7bvvIzliqHlv4Xlm57liLDljp/mlofov5vooYzmn6XpmIXvvIzkuI3opoHku4Xlh61HUFTnmoTkuozmiYvmgLvnu5PvvIzku6Xkv53or4HlvJXnlKjnmoTlh4bnoa7mgKfjgIJcbiMjIyDmlofnjK7morPnkIZcbkdQVOabtOmAguWQiOWBmuKAnOWJjeacn+ais+eQhuKAneWSjOKAnOmYheivu+i+heWKqeKAne+8jOWmgueUn+aIkOWFs+mUruivjeOAgeaPkOWPluWFs+mUruS/oeaBr+etie+8jOS9huS4jeaYr+ebtOaOpeeahOaWh+eMruadpea6kOOAgiIsInRwbGlkIjoiMTAyMzMxIiwidHBsTmFtZSI6Imxpc3QzXzIzMTIwMTA0IiwiZWRpdGVkIjoiZmFsc2UifQ==</bd:templateData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1170411" y="2719841"/>
            <a:ext cx="2924175" cy="67627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快速进入新方向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eyJfdGVtcGxhdGVEYXRhIjp7ImNvbnRlbnRUeXBlIjoiJGl0ZW0xX3RpdGxlIiwibGluZUNvdW50IjoiMSIsIndvcmRDb3VudCI6IjgifSwidGFnIjoiJGl0ZW0xX3RpdGxlIn0=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1117183" y="3306342"/>
            <a:ext cx="2977403" cy="14473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借助GPT的智能推荐和筛选功能，研究人员可以迅速进入一个新的研究领域。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eyJfdGVtcGxhdGVEYXRhIjp7ImNvbnRlbnRUeXBlIjoiJGl0ZW0xX2MiLCJsaW5lQ291bnQiOiI0Iiwid29yZENvdW50IjoiMTMifSwidGFnIjoiJGl0ZW0xX2MifQ==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4707422" y="2719841"/>
            <a:ext cx="2924175" cy="67627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针对性查文献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eyJfdGVtcGxhdGVEYXRhIjp7ImNvbnRlbnRUeXBlIjoiJGl0ZW0yX3RpdGxlIiwibGluZUNvdW50IjoiMSIsIndvcmRDb3VudCI6IjgifSwidGFnIjoiJGl0ZW0yX3RpdGxlIn0=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4707422" y="3306342"/>
            <a:ext cx="2924175" cy="14473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通过GPT生成的检索关键词和摘要表格思路，研究人员可以更加有针对性地查找文献。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eyJfdGVtcGxhdGVEYXRhIjp7ImNvbnRlbnRUeXBlIjoiJGl0ZW0yX2MiLCJsaW5lQ291bnQiOiI0Iiwid29yZENvdW50IjoiMTMifSwidGFnIjoiJGl0ZW0yX2MifQ==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8160311" y="2719841"/>
            <a:ext cx="2990711" cy="67627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减少无效搜索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eyJfdGVtcGxhdGVEYXRhIjp7ImNvbnRlbnRUeXBlIjoiJGl0ZW0zX3RpdGxlIiwibGluZUNvdW50IjoiMSIsIndvcmRDb3VudCI6IjgifSwidGFnIjoiJGl0ZW0zX3RpdGxlIn0=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8160311" y="3306342"/>
            <a:ext cx="2990711" cy="14473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GPT的文献梳理功能帮助研究人员快速定位到相关文献，减少了不必要的搜索时间。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eyJfdGVtcGxhdGVEYXRhIjp7ImNvbnRlbnRUeXBlIjoiJGl0ZW0zX2MiLCJsaW5lQ291bnQiOiI0Iiwid29yZENvdW50IjoiMTMifSwidGFnIjoiJGl0ZW0zX2MifQ==</bd:templateData>
          </p:ext>
        </p:extLst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AutoShape 13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4" name="AutoShape 14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5" name="AutoShape 15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6" name="AutoShape 16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9" name="TextBox 19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20" name="TextBox 2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达到的效果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+vuWIsOeahOaViOaenFxuIyMjIOW/q+mAn+i/m+WFpeaWsOaWueWQkVxu5YCf5YqpR1BU55qE5pm66IO95o6o6I2Q5ZKM562b6YCJ5Yqf6IO977yM56CU56m25Lq65ZGY5Y+v5Lul6L+F6YCf6L+b5YWl5LiA5Liq5paw55qE56CU56m26aKG5Z+f44CCXG4jIyMg6ZKI5a+55oCn5p+l5paH54yuXG7pgJrov4dHUFTnlJ/miJDnmoTmo4DntKLlhbPplK7or43lkozmkZjopoHooajmoLzmgJ3ot6/vvIznoJTnqbbkurrlkZjlj6/ku6Xmm7TliqDmnInpkojlr7nmgKflnLDmn6Xmib7mlofnjK7jgIJcbiMjIyDlh4/lsJHml6DmlYjmkJzntKJcbkdQVOeahOaWh+eMruais+eQhuWKn+iDveW4ruWKqeeglOeptuS6uuWRmOW/q+mAn+WumuS9jeWIsOebuOWFs+aWh+eMru+8jOWHj+WwkeS6huS4jeW/heimgeeahOaQnOe0ouaXtumXtOOAgiIsInRwbGlkIjoiMTAyMzMxIiwidHBsTmFtZSI6Imxpc3QzXzkiLCJlZGl0ZWQiOiJmYWxzZSJ9</bd:templateData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 l="-44" r="-4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34" name="TextBox 2"/>
          <p:cNvSpPr txBox="1"/>
          <p:nvPr/>
        </p:nvSpPr>
        <p:spPr>
          <a:xfrm>
            <a:off x="7346953" y="3196976"/>
            <a:ext cx="4716780" cy="178689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3999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写文章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eyJfdGVtcGxhdGVEYXRhIjp7ImNvbnRlbnRUeXBlIjoiJHRpdGxlIiwibGluZUNvdW50IjoiMyIsIndvcmRDb3VudCI6IjcifSwidGFnIjoiJHRpdGxlIn0=</bd:templateData>
          </p:ext>
        </p:extLst>
      </p:sp>
      <p:sp>
        <p:nvSpPr>
          <p:cNvPr id="900046" name="Freeform 3"/>
          <p:cNvSpPr/>
          <p:nvPr/>
        </p:nvSpPr>
        <p:spPr>
          <a:xfrm rot="16200000">
            <a:off x="7426572" y="1637581"/>
            <a:ext cx="1335551" cy="1270000"/>
          </a:xfrm>
          <a:custGeom>
            <a:avLst/>
            <a:gdLst/>
            <a:ahLst/>
            <a:cxnLst/>
            <a:rect l="l" t="t" r="r" b="b"/>
            <a:pathLst>
              <a:path w="1335551" h="1270000">
                <a:moveTo>
                  <a:pt x="1335551" y="0"/>
                </a:moveTo>
                <a:lnTo>
                  <a:pt x="1335551" y="1270000"/>
                </a:lnTo>
                <a:lnTo>
                  <a:pt x="543606" y="1270000"/>
                </a:lnTo>
                <a:lnTo>
                  <a:pt x="218352" y="1270000"/>
                </a:lnTo>
                <a:lnTo>
                  <a:pt x="0" y="1270000"/>
                </a:lnTo>
                <a:lnTo>
                  <a:pt x="216522" y="635000"/>
                </a:lnTo>
                <a:lnTo>
                  <a:pt x="0" y="0"/>
                </a:lnTo>
                <a:lnTo>
                  <a:pt x="218352" y="0"/>
                </a:lnTo>
                <a:lnTo>
                  <a:pt x="543606" y="0"/>
                </a:lnTo>
              </a:path>
            </a:pathLst>
          </a:custGeom>
          <a:solidFill>
            <a:srgbClr val="0D245D">
              <a:alpha val="100000"/>
            </a:srgbClr>
          </a:solidFill>
          <a:ln/>
        </p:spPr>
        <p:txBody>
          <a:bodyPr vert="horz" wrap="square" rtlCol="0" anchor="ctr" anchorCtr="0">
            <a:noAutofit/>
          </a:bodyPr>
          <a:lstStyle/>
          <a:p>
            <a:pPr algn="ctr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00035" name="TextBox 4"/>
          <p:cNvSpPr txBox="1"/>
          <p:nvPr/>
        </p:nvSpPr>
        <p:spPr>
          <a:xfrm>
            <a:off x="7432816" y="1701293"/>
            <a:ext cx="1335405" cy="112014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00">
                <a:solidFill>
                  <a:schemeClr val="l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eyJfdGVtcGxhdGVEYXRhIjp7ImNvbnRlbnRUeXBlIjoiJG51bWJlciIsImxpbmVDb3VudCI6IjEiLCJ3b3JkQ291bnQiOiIxIn0sInRhZyI6Im5vRWRpdCJ9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eyJtZCI6IiMjIOWGmeaWh+eroCIsInRwbGlkIjoiMTAyMzMxIiwidHBsTmFtZSI6ImgydGl0bGVfY2h1YW5na2V0aWUwMzMiLCJlZGl0ZWQiOiJmYWxzZSJ9</bd:templateData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252983" y="4209792"/>
            <a:ext cx="289560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中英文润色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eyJfdGVtcGxhdGVEYXRhIjp7ImNvbnRlbnRUeXBlIjoiJGl0ZW01X3RpdGxlIiwibGluZUNvdW50IjoiMSIsIndvcmRDb3VudCI6IjcifSwidGFnIjoiJGl0ZW01X3RpdGxlIn0=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8252983" y="4727993"/>
            <a:ext cx="2733843" cy="14142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对于需要中英文润色的文章，GPT也能够提供相关的帮助。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eyJfdGVtcGxhdGVEYXRhIjp7ImNvbnRlbnRUeXBlIjoiJGl0ZW01X2MiLCJsaW5lQ291bnQiOiIzIiwid29yZENvdW50IjoiMTIifSwidGFnIjoiJGl0ZW01X2MifQ==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6755784" y="1838750"/>
            <a:ext cx="289560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改写语句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eyJfdGVtcGxhdGVEYXRhIjp7ImNvbnRlbnRUeXBlIjoiJGl0ZW0yX3RpdGxlIiwibGluZUNvdW50IjoiMSIsIndvcmRDb3VudCI6IjcifSwidGFnIjoiJGl0ZW0yX3RpdGxlIn0=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6755784" y="2365299"/>
            <a:ext cx="2733843" cy="14142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GPT能够改写语句，使表达更加流畅和自然，同时保持原文的意义和信息。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eyJfdGVtcGxhdGVEYXRhIjp7ImNvbnRlbnRUeXBlIjoiJGl0ZW0yX2MiLCJsaW5lQ291bnQiOiIzIiwid29yZENvdW50IjoiMTIifSwidGFnIjoiJGl0ZW0yX2MifQ==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4585608" y="4209792"/>
            <a:ext cx="289560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内容压缩与扩写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eyJfdGVtcGxhdGVEYXRhIjp7ImNvbnRlbnRUeXBlIjoiJGl0ZW00X3RpdGxlIiwibGluZUNvdW50IjoiMSIsIndvcmRDb3VudCI6IjcifSwidGFnIjoiJGl0ZW00X3RpdGxlIn0=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4585608" y="4753712"/>
            <a:ext cx="2828003" cy="14142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GPT可以帮忙压缩或扩写一段内容，使文章更加简洁或详细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eyJfdGVtcGxhdGVEYXRhIjp7ImNvbnRlbnRUeXBlIjoiJGl0ZW00X2MiLCJsaW5lQ291bnQiOiIzIiwid29yZENvdW50IjoiMTIifSwidGFnIjoiJGl0ZW00X2MifQ==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945636" y="4209792"/>
            <a:ext cx="289560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学术化表达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eyJfdGVtcGxhdGVEYXRhIjp7ImNvbnRlbnRUeXBlIjoiJGl0ZW0zX3RpdGxlIiwibGluZUNvdW50IjoiMSIsIndvcmRDb3VudCI6IjcifSwidGFnIjoiJGl0ZW0zX3RpdGxlIn0=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945636" y="4753712"/>
            <a:ext cx="2962091" cy="141427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将口语化内容转换成学术表达，使文章更符合学术规范和标准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  <a:r>
              <a:rPr lang="zh-CN" alt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满足不同期刊的要求。</a:t>
            </a:r>
            <a:endParaRPr lang="en-US" sz="1500" dirty="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eyJfdGVtcGxhdGVEYXRhIjp7ImNvbnRlbnRUeXBlIjoiJGl0ZW0zX2MiLCJsaW5lQ291bnQiOiIzIiwid29yZENvdW50IjoiMTIifSwidGFnIjoiJGl0ZW0zX2MifQ==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2488463" y="1850942"/>
            <a:ext cx="2895600" cy="695325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搭文章框架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eyJfdGVtcGxhdGVEYXRhIjp7ImNvbnRlbnRUeXBlIjoiJGl0ZW0xX3RpdGxlIiwibGluZUNvdW50IjoiMSIsIndvcmRDb3VudCI6IjcifSwidGFnIjoiJGl0ZW0xX3RpdGxlIn0=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2488463" y="2365299"/>
            <a:ext cx="2895600" cy="139065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GPT可以帮忙搭建文章的框架，通过概括和组织主要内容，形成清晰的结构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eyJfdGVtcGxhdGVEYXRhIjp7ImNvbnRlbnRUeXBlIjoiJGl0ZW0xX2MiLCJsaW5lQ291bnQiOiIzIiwid29yZENvdW50IjoiMTIifSwidGFnIjoiJGl0ZW0xX2MifQ==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利用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</a:t>
            </a: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辅助写论文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——</a:t>
            </a: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论文必须有创新结果，不能用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AI</a:t>
            </a: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生成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Pr+iusuWGheWuuVxuIyMjIOaQreaWh+eroOahhuaetlxuR1BU5Y+v5Lul5biu5b+Z5pCt5bu65paH56ug55qE5qGG5p6277yM6YCa6L+H5qaC5ous5ZKM57uE57uH5Li76KaB5YaF5a6577yM5b2i5oiQ5riF5pmw55qE57uT5p6E44CCXG4jIyMg5pS55YaZ6K+t5Y+lXG5HUFTog73lpJ/mlLnlhpnor63lj6XvvIzkvb/ooajovr7mm7TliqDmtYHnlYXlkozoh6rnhLbvvIzlkIzml7bkv53mjIHljp/mlofnmoTmhI/kuYnlkozkv6Hmga/jgIJcbiMjIyDlrabmnK/ljJbooajovr5cbuWwhuWPo+ivreWMluWGheWuuei9rOaNouaIkOWtpuacr+ihqOi+vu+8jOS9v+aWh+eroOabtOespuWQiOWtpuacr+inhOiMg+WSjOagh+WHhuOAglxuIyMjIOWGheWuueWOi+e8qeS4juaJqeWGmVxuR1BU5Y+v5Lul5biu5b+Z5Y6L57yp5oiW5omp5YaZ5LiA5q615YaF5a6577yM5L2/5paH56ug5pu05Yqg566A5rSB5oiW6K+m57uG44CCXG4jIyMg5Lit6Iux5paH5ram6ImyXG7lr7nkuo7pnIDopoHkuK3oi7HmlofmtqboibLnmoTmlofnq6DvvIxHUFTkuZ/og73lpJ/mj5Dkvpvnm7jlhbPnmoTluK7liqnjgIIiLCJ0cGxpZCI6IjEwMjMzMSIsInRwbE5hbWUiOiJsaXN0NV8zIiwiZWRpdGVkIjoiZmFsc2UifQ==</bd:templateData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AD0DB56-C2FF-7524-EA25-3D4D8C434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641"/>
            <a:ext cx="5868219" cy="54490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8A61CA8-6BBE-C4BB-E0B2-E4F460E52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219" y="211245"/>
            <a:ext cx="6601746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738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55728-0155-86E6-74A2-6C3021B27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958FE09-4D62-1CAB-D5EF-ED4476578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421" y="0"/>
            <a:ext cx="10523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34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AEEFC3D-16F5-819D-3F95-A4CF5750C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617"/>
            <a:ext cx="6306430" cy="64112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6BD41C8-CADA-180B-B187-DB2FB0991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334" y="152445"/>
            <a:ext cx="6530487" cy="399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706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9C8B35E-C568-0003-E2BE-2D774AEA9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45" y="556811"/>
            <a:ext cx="10640910" cy="57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084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23819" r="23819"/>
          <a:stretch>
            <a:fillRect/>
          </a:stretch>
        </p:blipFill>
        <p:spPr>
          <a:xfrm>
            <a:off x="875314" y="2169726"/>
            <a:ext cx="2050689" cy="3916435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eyJfdGVtcGxhdGVEYXRhIjp7ImNvbnRlbnRUeXBlIjoiJGltZzAiLCJuZWVkUmVwbGFjZSI6dHJ1ZSwidHlwZSI6ImltYWdlIn0sInRhZyI6IiRpbWcwIn0=</bd:templateData>
          </p:ext>
        </p:extLst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30979" y="2169726"/>
            <a:ext cx="2050689" cy="3916435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eyJfdGVtcGxhdGVEYXRhIjp7ImNvbnRlbnRUeXBlIjoiJGltZzIiLCJuZWVkUmVwbGFjZSI6dHJ1ZSwidHlwZSI6ImltYWdlIn0sInRhZyI6IiRpbWcyIn0=</bd:templateData>
          </p:ext>
        </p:extLst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153146" y="1697364"/>
            <a:ext cx="2050689" cy="3916435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eyJfdGVtcGxhdGVEYXRhIjp7ImNvbnRlbnRUeXBlIjoiJGltZzEiLCJuZWVkUmVwbGFjZSI6dHJ1ZSwidHlwZSI6ImltYWdlIn0sInRhZyI6IiRpbWcxIn0=</bd:templateData>
          </p:ext>
        </p:extLst>
      </p:pic>
      <p:sp>
        <p:nvSpPr>
          <p:cNvPr id="5" name="AutoShape 5"/>
          <p:cNvSpPr/>
          <p:nvPr/>
        </p:nvSpPr>
        <p:spPr>
          <a:xfrm>
            <a:off x="7851998" y="2723144"/>
            <a:ext cx="3834950" cy="1465716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先自行撰写文章的核心内容，确保所表达的观点和建议是准确和清晰的。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eyJfdGVtcGxhdGVEYXRhIjp7ImNvbnRlbnRUeXBlIjoiJGl0ZW0xX2MiLCJsaW5lQ291bnQiOiI0Iiwid29yZENvdW50IjoiMTgifSwidGFnIjoiJGl0ZW0xX2MifQ==</bd:templateData>
          </p:ext>
        </p:extLst>
      </p:sp>
      <p:sp>
        <p:nvSpPr>
          <p:cNvPr id="6" name="AutoShape 6"/>
          <p:cNvSpPr/>
          <p:nvPr/>
        </p:nvSpPr>
        <p:spPr>
          <a:xfrm>
            <a:off x="7851998" y="2087040"/>
            <a:ext cx="3606165" cy="575781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自己写核心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eyJfdGVtcGxhdGVEYXRhIjp7ImNvbnRlbnRUeXBlIjoiJGl0ZW0xX3RpdGxlIiwibGluZUNvdW50IjoiMSIsIndvcmRDb3VudCI6IjEwIn0sInRhZyI6IiRpdGVtMV90aXRsZSJ9</bd:templateData>
          </p:ext>
        </p:extLst>
      </p:sp>
      <p:sp>
        <p:nvSpPr>
          <p:cNvPr id="7" name="AutoShape 7"/>
          <p:cNvSpPr/>
          <p:nvPr/>
        </p:nvSpPr>
        <p:spPr>
          <a:xfrm>
            <a:off x="7851998" y="4826443"/>
            <a:ext cx="3834950" cy="145193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运用GPT来帮忙整理文章的结构和语言，使文章更加有条理和流畅。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eyJfdGVtcGxhdGVEYXRhIjp7ImNvbnRlbnRUeXBlIjoiJGl0ZW0yX2MiLCJsaW5lQ291bnQiOiI0Iiwid29yZENvdW50IjoiMTgifSwidGFnIjoiJGl0ZW0yX2MifQ==</bd:templateData>
          </p:ext>
        </p:extLst>
      </p:sp>
      <p:sp>
        <p:nvSpPr>
          <p:cNvPr id="8" name="AutoShape 8"/>
          <p:cNvSpPr/>
          <p:nvPr/>
        </p:nvSpPr>
        <p:spPr>
          <a:xfrm>
            <a:off x="7851998" y="4125420"/>
            <a:ext cx="3606329" cy="640699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GPT整理结构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eyJfdGVtcGxhdGVEYXRhIjp7ImNvbnRlbnRUeXBlIjoiJGl0ZW0yX3RpdGxlIiwibGluZUNvdW50IjoiMSIsIndvcmRDb3VudCI6IjEwIn0sInRhZyI6IiRpdGVtMl90aXRsZSJ9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常用方式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4uOeUqOaWueW8j1xuIyMjIOiHquW3seWGmeaguOW/g1xu5YWI6Ieq6KGM5pKw5YaZ5paH56ug55qE5qC45b+D5YaF5a6577yM56Gu5L+d5omA6KGo6L6+55qE6KeC54K55ZKM5bu66K6u5piv5YeG56Gu5ZKM5riF5pmw55qE44CCXG4jIyMgR1BU5pW055CG57uT5p6EXG7ov5DnlKhHUFTmnaXluK7lv5nmlbTnkIbmlofnq6DnmoTnu5PmnoTlkozor63oqIDvvIzkvb/mlofnq6Dmm7TliqDmnInmnaHnkIblkozmtYHnlYXjgIIiLCJ0cGxpZCI6IjEwMjMzMSIsInRwbE5hbWUiOiJsaXN0Ml91bmk0MyIsImVkaXRlZCI6ImZhbHNlIn0=</bd:templateData>
    </p:ext>
  </p:extLs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4597" y="1763342"/>
            <a:ext cx="3227808" cy="1996440"/>
          </a:xfrm>
          <a:prstGeom prst="rect">
            <a:avLst/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3281630" y="1477592"/>
            <a:ext cx="571500" cy="571500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3146661" y="1469972"/>
            <a:ext cx="841438" cy="586740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5" name="AutoShape 5"/>
          <p:cNvSpPr/>
          <p:nvPr/>
        </p:nvSpPr>
        <p:spPr>
          <a:xfrm>
            <a:off x="1953476" y="4135292"/>
            <a:ext cx="3227808" cy="1996440"/>
          </a:xfrm>
          <a:prstGeom prst="rect">
            <a:avLst/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4895534" y="5845982"/>
            <a:ext cx="571500" cy="571500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4760565" y="5838362"/>
            <a:ext cx="841438" cy="586740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8" name="AutoShape 8"/>
          <p:cNvSpPr/>
          <p:nvPr/>
        </p:nvSpPr>
        <p:spPr>
          <a:xfrm>
            <a:off x="4327049" y="1763342"/>
            <a:ext cx="3227808" cy="1996440"/>
          </a:xfrm>
          <a:prstGeom prst="rect">
            <a:avLst/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AutoShape 9"/>
          <p:cNvSpPr/>
          <p:nvPr/>
        </p:nvSpPr>
        <p:spPr>
          <a:xfrm>
            <a:off x="7269107" y="1477592"/>
            <a:ext cx="571500" cy="571500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7134138" y="1469972"/>
            <a:ext cx="841438" cy="586740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1" name="AutoShape 11"/>
          <p:cNvSpPr/>
          <p:nvPr/>
        </p:nvSpPr>
        <p:spPr>
          <a:xfrm>
            <a:off x="5933340" y="4135292"/>
            <a:ext cx="3227808" cy="1996440"/>
          </a:xfrm>
          <a:prstGeom prst="rect">
            <a:avLst/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2" name="AutoShape 12"/>
          <p:cNvSpPr/>
          <p:nvPr/>
        </p:nvSpPr>
        <p:spPr>
          <a:xfrm>
            <a:off x="8875398" y="5845982"/>
            <a:ext cx="571500" cy="571500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8740428" y="5838362"/>
            <a:ext cx="841438" cy="586740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4" name="AutoShape 14"/>
          <p:cNvSpPr/>
          <p:nvPr/>
        </p:nvSpPr>
        <p:spPr>
          <a:xfrm>
            <a:off x="8210193" y="1763342"/>
            <a:ext cx="3227808" cy="1996440"/>
          </a:xfrm>
          <a:prstGeom prst="rect">
            <a:avLst/>
          </a:prstGeom>
          <a:solidFill>
            <a:schemeClr val="lt2">
              <a:alpha val="8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5" name="AutoShape 15"/>
          <p:cNvSpPr/>
          <p:nvPr/>
        </p:nvSpPr>
        <p:spPr>
          <a:xfrm>
            <a:off x="11152251" y="1477592"/>
            <a:ext cx="571500" cy="571500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11017282" y="1469972"/>
            <a:ext cx="841438" cy="586740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 dirty="0" err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常见场景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692476" y="2037414"/>
            <a:ext cx="2612049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写摘要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eyJfdGVtcGxhdGVEYXRhIjp7ImNvbnRlbnRUeXBlIjoiJGl0ZW0xX3RpdGxlIiwibGluZUNvdW50IjoiMSIsIndvcmRDb3VudCI6IjgifSwidGFnIjoiJGl0ZW0xX3RpdGxlIn0=</bd:templateData>
          </p:ext>
        </p:extLst>
      </p:sp>
      <p:sp>
        <p:nvSpPr>
          <p:cNvPr id="19" name="TextBox 19"/>
          <p:cNvSpPr txBox="1"/>
          <p:nvPr/>
        </p:nvSpPr>
        <p:spPr>
          <a:xfrm>
            <a:off x="4587942" y="2037414"/>
            <a:ext cx="2612049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写方法部分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eyJfdGVtcGxhdGVEYXRhIjp7ImNvbnRlbnRUeXBlIjoiJGl0ZW0yX3RpdGxlIiwibGluZUNvdW50IjoiMSIsIndvcmRDb3VudCI6IjgifSwidGFnIjoiJGl0ZW0yX3RpdGxlIn0=</bd:templateData>
          </p:ext>
        </p:extLst>
      </p:sp>
      <p:sp>
        <p:nvSpPr>
          <p:cNvPr id="20" name="TextBox 20"/>
          <p:cNvSpPr txBox="1"/>
          <p:nvPr/>
        </p:nvSpPr>
        <p:spPr>
          <a:xfrm>
            <a:off x="8508575" y="2044889"/>
            <a:ext cx="2612049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写结果描述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eyJfdGVtcGxhdGVEYXRhIjp7ImNvbnRlbnRUeXBlIjoiJGl0ZW0zX3RpdGxlIiwibGluZUNvdW50IjoiMSIsIndvcmRDb3VudCI6IjgifSwidGFnIjoiJGl0ZW0zX3RpdGxlIn0=</bd:templateData>
          </p:ext>
        </p:extLst>
      </p:sp>
      <p:sp>
        <p:nvSpPr>
          <p:cNvPr id="21" name="TextBox 21"/>
          <p:cNvSpPr txBox="1"/>
          <p:nvPr/>
        </p:nvSpPr>
        <p:spPr>
          <a:xfrm>
            <a:off x="8508575" y="2587892"/>
            <a:ext cx="2612049" cy="994875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对于研究结果的描述，GPT可以帮助用户清晰、准确地呈现数据分析和结论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eyJfdGVtcGxhdGVEYXRhIjp7ImNvbnRlbnRUeXBlIjoiJGl0ZW0zX2MiLCJsaW5lQ291bnQiOiIzIiwid29yZENvdW50IjoiMTEifSwidGFnIjoiJGl0ZW0zX2MifQ==</bd:templateData>
          </p:ext>
        </p:extLst>
      </p:sp>
      <p:sp>
        <p:nvSpPr>
          <p:cNvPr id="22" name="TextBox 22"/>
          <p:cNvSpPr txBox="1"/>
          <p:nvPr/>
        </p:nvSpPr>
        <p:spPr>
          <a:xfrm>
            <a:off x="2247265" y="4385566"/>
            <a:ext cx="2612049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写审稿意见回复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eyJfdGVtcGxhdGVEYXRhIjp7ImNvbnRlbnRUeXBlIjoiJGl0ZW00X3RpdGxlIiwibGluZUNvdW50IjoiMSIsIndvcmRDb3VudCI6IjgifSwidGFnIjoiJGl0ZW00X3RpdGxlIn0=</bd:templateData>
          </p:ext>
        </p:extLst>
      </p:sp>
      <p:sp>
        <p:nvSpPr>
          <p:cNvPr id="23" name="TextBox 23"/>
          <p:cNvSpPr txBox="1"/>
          <p:nvPr/>
        </p:nvSpPr>
        <p:spPr>
          <a:xfrm>
            <a:off x="2247265" y="4928569"/>
            <a:ext cx="2612049" cy="994875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在回复审稿意见时，GPT可以帮助用户整理审稿人的意见和建议，并给出相应的答复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eyJfdGVtcGxhdGVEYXRhIjp7ImNvbnRlbnRUeXBlIjoiJGl0ZW00X2MiLCJsaW5lQ291bnQiOiIzIiwid29yZENvdW50IjoiMTEifSwidGFnIjoiJGl0ZW00X2MifQ==</bd:templateData>
          </p:ext>
        </p:extLst>
      </p:sp>
      <p:sp>
        <p:nvSpPr>
          <p:cNvPr id="24" name="TextBox 24"/>
          <p:cNvSpPr txBox="1"/>
          <p:nvPr/>
        </p:nvSpPr>
        <p:spPr>
          <a:xfrm>
            <a:off x="6197157" y="4385566"/>
            <a:ext cx="2612049" cy="490334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写邮件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eyJfdGVtcGxhdGVEYXRhIjp7ImNvbnRlbnRUeXBlIjoiJGl0ZW01X3RpdGxlIiwibGluZUNvdW50IjoiMSIsIndvcmRDb3VudCI6IjgifSwidGFnIjoiJGl0ZW01X3RpdGxlIn0=</bd:templateData>
          </p:ext>
        </p:extLst>
      </p:sp>
      <p:sp>
        <p:nvSpPr>
          <p:cNvPr id="25" name="TextBox 25"/>
          <p:cNvSpPr txBox="1"/>
          <p:nvPr/>
        </p:nvSpPr>
        <p:spPr>
          <a:xfrm>
            <a:off x="6197157" y="4928569"/>
            <a:ext cx="2612049" cy="994875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在撰写邮件时，GPT可以帮助用户整理思路、构建合适的表达方式，并给出相应的写作建议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eyJfdGVtcGxhdGVEYXRhIjp7ImNvbnRlbnRUeXBlIjoiJGl0ZW01X2MiLCJsaW5lQ291bnQiOiIzIiwid29yZENvdW50IjoiMTEifSwidGFnIjoiJGl0ZW01X2MifQ==</bd:templateData>
          </p:ext>
        </p:extLst>
      </p:sp>
      <p:sp>
        <p:nvSpPr>
          <p:cNvPr id="26" name="TextBox 26"/>
          <p:cNvSpPr txBox="1"/>
          <p:nvPr/>
        </p:nvSpPr>
        <p:spPr>
          <a:xfrm>
            <a:off x="4760565" y="2587892"/>
            <a:ext cx="2612049" cy="994875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在撰写方法部分时，GPT可以帮助用户整理和呈现研究方法、数据来源及数据处理方式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eyJfdGVtcGxhdGVEYXRhIjp7ImNvbnRlbnRUeXBlIjoiJGl0ZW0yX2MiLCJsaW5lQ291bnQiOiIzIiwid29yZENvdW50IjoiMTEifSwidGFnIjoiJGl0ZW0yX2MifQ==</bd:templateData>
          </p:ext>
        </p:extLst>
      </p:sp>
      <p:sp>
        <p:nvSpPr>
          <p:cNvPr id="27" name="TextBox 27"/>
          <p:cNvSpPr txBox="1"/>
          <p:nvPr/>
        </p:nvSpPr>
        <p:spPr>
          <a:xfrm>
            <a:off x="692476" y="2587892"/>
            <a:ext cx="2669892" cy="994875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GPT可以帮助用户快速撰写文章的摘要，概括主要内容，让读者快速了解文章核心观点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eyJfdGVtcGxhdGVEYXRhIjp7ImNvbnRlbnRUeXBlIjoiJGl0ZW0xX2MiLCJsaW5lQ291bnQiOiIzIiwid29yZENvdW50IjoiMTEifSwidGFnIjoiJGl0ZW0xX2MifQ==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/mOWPr+S7peiusuWHoOS4quW4uOingeWcuuaZr1xuIyMjIOWGmeaRmOimgVxuR1BU5Y+v5Lul5biu5Yqp55So5oi35b+r6YCf5pKw5YaZ5paH56ug55qE5pGY6KaB77yM5qaC5ous5Li76KaB5YaF5a6577yM6K6p6K+76ICF5b+r6YCf5LqG6Kej5paH56ug5qC45b+D6KeC54K544CCXG4jIyMg5YaZ5pa55rOV6YOo5YiGXG7lnKjmkrDlhpnmlrnms5Xpg6jliIbml7bvvIxHUFTlj6/ku6XluK7liqnnlKjmiLfmlbTnkIblkozlkYjnjrDnoJTnqbbmlrnms5XjgIHmlbDmja7mnaXmupDlj4rmlbDmja7lpITnkIbmlrnlvI/jgIJcbiMjIyDlhpnnu5Pmnpzmj4/ov7BcbuWvueS6jueglOeptue7k+aenOeahOaPj+i/sO+8jEdQVOWPr+S7peW4ruWKqeeUqOaIt+a4heaZsOOAgeWHhuehruWcsOWRiOeOsOaVsOaNruWIhuaekOWSjOe7k+iuuuOAglxuIyMjIOWGmeWuoeeov+aEj+ingeWbnuWkjVxu5Zyo5Zue5aSN5a6h56i/5oSP6KeB5pe277yMR1BU5Y+v5Lul5biu5Yqp55So5oi35pW055CG5a6h56i/5Lq655qE5oSP6KeB5ZKM5bu66K6u77yM5bm257uZ5Ye655u45bqU55qE562U5aSN44CCXG4jIyMg5YaZ6YKu5Lu2XG7lnKjmkrDlhpnpgq7ku7bml7bvvIxHUFTlj6/ku6XluK7liqnnlKjmiLfmlbTnkIbmgJ3ot6/jgIHmnoTlu7rlkIjpgILnmoTooajovr7mlrnlvI/vvIzlubbnu5nlh7rnm7jlupTnmoTlhpnkvZzlu7rorq7jgIIiLCJ0cGxpZCI6IjEwMjMzMSIsInRwbE5hbWUiOiJsaXN0NV8yMzEyMDEwMiIsImVkaXRlZCI6ImZhbHNlIn0=</bd:templateData>
    </p:ext>
  </p:extLs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58025" y="1772978"/>
            <a:ext cx="4653586" cy="1971858"/>
          </a:xfrm>
          <a:prstGeom prst="rect">
            <a:avLst/>
          </a:pr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1324762" y="2460476"/>
            <a:ext cx="4120112" cy="110593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使用GPT作为语言助手确实可以显著提高写作速度，尤其在需要快速整理和表达观点时。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eyJfdGVtcGxhdGVEYXRhIjp7ImNvbnRlbnRUeXBlIjoiJGl0ZW0xX2MiLCJsaW5lQ291bnQiOiIzIiwid29yZENvdW50IjoiMTkifSwidGFnIjoiJGl0ZW0xX2MifQ==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1324762" y="1974877"/>
            <a:ext cx="4120112" cy="598955"/>
          </a:xfrm>
          <a:prstGeom prst="rect">
            <a:avLst/>
          </a:prstGeom>
          <a:ln/>
        </p:spPr>
        <p:txBody>
          <a:bodyPr vert="horz" wrap="square" lIns="95250" tIns="95250" rIns="47625" bIns="9525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写作速度提升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eyJfdGVtcGxhdGVEYXRhIjp7ImNvbnRlbnRUeXBlIjoiJGl0ZW0xX3RpdGxlIiwibGluZUNvdW50IjoiMSIsIndvcmRDb3VudCI6IjEyIn0sInRhZyI6IiRpdGVtMV90aXRsZSJ9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 dirty="0" err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注意事项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6" name="AutoShape 6"/>
          <p:cNvSpPr/>
          <p:nvPr/>
        </p:nvSpPr>
        <p:spPr>
          <a:xfrm rot="5400000">
            <a:off x="5453700" y="2557778"/>
            <a:ext cx="670432" cy="402259"/>
          </a:xfrm>
          <a:prstGeom prst="triangle">
            <a:avLst>
              <a:gd name="adj" fmla="val 50000"/>
            </a:avLst>
          </a:pr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6497012" y="1769635"/>
            <a:ext cx="4653586" cy="1971858"/>
          </a:xfrm>
          <a:prstGeom prst="rect">
            <a:avLst/>
          </a:pr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6763748" y="2460476"/>
            <a:ext cx="4229554" cy="1105938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经过GPT的润色和修改后的文章表达更加流畅、规范，能够更有效地传达作者的观点和意图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eyJfdGVtcGxhdGVEYXRhIjp7ImNvbnRlbnRUeXBlIjoiJGl0ZW0yX2MiLCJsaW5lQ291bnQiOiIzIiwid29yZENvdW50IjoiMTkifSwidGFnIjoiJGl0ZW0yX2MifQ==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6763748" y="1974877"/>
            <a:ext cx="4120112" cy="598955"/>
          </a:xfrm>
          <a:prstGeom prst="rect">
            <a:avLst/>
          </a:prstGeom>
          <a:ln/>
        </p:spPr>
        <p:txBody>
          <a:bodyPr vert="horz" wrap="square" lIns="95250" tIns="95250" rIns="47625" bIns="9525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表达规范顺畅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eyJfdGVtcGxhdGVEYXRhIjp7ImNvbnRlbnRUeXBlIjoiJGl0ZW0yX3RpdGxlIiwibGluZUNvdW50IjoiMSIsIndvcmRDb3VudCI6IjEyIn0sInRhZyI6IiRpdGVtMl90aXRsZSJ9</bd:templateData>
          </p:ext>
        </p:extLst>
      </p:sp>
      <p:sp>
        <p:nvSpPr>
          <p:cNvPr id="10" name="AutoShape 10"/>
          <p:cNvSpPr/>
          <p:nvPr/>
        </p:nvSpPr>
        <p:spPr>
          <a:xfrm rot="-10800000">
            <a:off x="6915045" y="3630536"/>
            <a:ext cx="670432" cy="402259"/>
          </a:xfrm>
          <a:prstGeom prst="triangle">
            <a:avLst>
              <a:gd name="adj" fmla="val 50000"/>
            </a:avLst>
          </a:pr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AutoShape 11"/>
          <p:cNvSpPr/>
          <p:nvPr/>
        </p:nvSpPr>
        <p:spPr>
          <a:xfrm>
            <a:off x="3792223" y="4191678"/>
            <a:ext cx="4653586" cy="1971858"/>
          </a:xfrm>
          <a:prstGeom prst="rect">
            <a:avLst/>
          </a:pr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4058959" y="4879176"/>
            <a:ext cx="4120112" cy="1132552"/>
          </a:xfrm>
          <a:prstGeom prst="rect">
            <a:avLst/>
          </a:prstGeom>
          <a:ln/>
        </p:spPr>
        <p:txBody>
          <a:bodyPr vert="horz" wrap="square" lIns="95250" tIns="95250" rIns="47625" bIns="9525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在卡壳时能帮你打开思路；提供不同的表达方式和观点，激发作者的灵感和创造力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eyJfdGVtcGxhdGVEYXRhIjp7ImNvbnRlbnRUeXBlIjoiJGl0ZW0zX2MiLCJsaW5lQ291bnQiOiIzIiwid29yZENvdW50IjoiMTkifSwidGFnIjoiJGl0ZW0zX2MifQ==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4058959" y="4395248"/>
            <a:ext cx="4120112" cy="598955"/>
          </a:xfrm>
          <a:prstGeom prst="rect">
            <a:avLst/>
          </a:prstGeom>
          <a:ln/>
        </p:spPr>
        <p:txBody>
          <a:bodyPr vert="horz" wrap="square" lIns="95250" tIns="95250" rIns="47625" bIns="95250" rtlCol="0" anchor="b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思路拓展卡壳时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eyJfdGVtcGxhdGVEYXRhIjp7ImNvbnRlbnRUeXBlIjoiJGl0ZW0zX3RpdGxlIiwibGluZUNvdW50IjoiMSIsIndvcmRDb3VudCI6IjEyIn0sInRhZyI6IiRpdGVtM190aXRsZSJ9</bd:templateData>
          </p:ext>
        </p:extLst>
      </p:sp>
      <p:sp>
        <p:nvSpPr>
          <p:cNvPr id="14" name="AutoShape 14"/>
          <p:cNvSpPr/>
          <p:nvPr/>
        </p:nvSpPr>
        <p:spPr>
          <a:xfrm>
            <a:off x="4151101" y="3925811"/>
            <a:ext cx="670432" cy="402259"/>
          </a:xfrm>
          <a:prstGeom prst="triangle">
            <a:avLst>
              <a:gd name="adj" fmla="val 50000"/>
            </a:avLst>
          </a:prstGeom>
          <a:solidFill>
            <a:schemeClr val="lt2">
              <a:alpha val="100000"/>
            </a:schemeClr>
          </a:solidFill>
          <a:ln/>
        </p:spPr>
        <p:txBody>
          <a:bodyPr/>
          <a:lstStyle/>
          <a:p>
            <a:endParaRPr lang="zh-CN" altLang="en-US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zqOaEj+S6i+mhuVxuIyMjIOWGmeS9nOmAn+W6puaPkOWNh1xu5L2/55SoR1BU5L2c5Li66K+t6KiA5Yqp5omL56Gu5a6e5Y+v5Lul5pi+6JGX5o+Q6auY5YaZ5L2c6YCf5bqm77yM5bCk5YW25Zyo6ZyA6KaB5b+r6YCf5pW055CG5ZKM6KGo6L6+6KeC54K55pe244CCXG4jIyMg6KGo6L6+6KeE6IyD6aG655WFXG7nu4/ov4dHUFTnmoTmtqboibLlkozkv67mlLnlkI7nmoTmlofnq6Dooajovr7mm7TliqDmtYHnlYXjgIHop4TojIPvvIzog73lpJ/mm7TmnInmlYjlnLDkvKDovr7kvZzogIXnmoTop4LngrnlkozmhI/lm77jgIJcbiMjIyDmgJ3ot6/mi5PlsZXljaHlo7Pml7ZcbuWcqOWNoeWjs+aXtuiDveW4ruS9oOaJk+W8gOaAnei3r++8m+aPkOS+m+S4jeWQjOeahOihqOi+vuaWueW8j+WSjOingueCue+8jOa/gOWPkeS9nOiAheeahOeBteaEn+WSjOWIm+mAoOWKm+OAgiIsInRwbGlkIjoiMTAyMzMxIiwidHBsTmFtZSI6Imxpc3QzX3VuaTIzIiwiZWRpdGVkIjoiZmFsc2UifQ==</bd:templateData>
    </p:ext>
  </p:extLs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85901" y="1362476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内容准确性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eyJfdGVtcGxhdGVEYXRhIjp7ImNvbnRlbnRUeXBlIjoiJGl0ZW0xX3RpdGxlIiwibGluZUNvdW50IjoiMSIsIndvcmRDb3VudCI6IjI3In0sInRhZyI6IiRpdGVtMV90aXRsZSJ9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1685901" y="2024509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GPT很容易把话写得很顺，但可能加入你没说过的内容，因此在使用时需要谨慎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eyJfdGVtcGxhdGVEYXRhIjp7ImNvbnRlbnRUeXBlIjoiJGl0ZW0xX2MiLCJsaW5lQ291bnQiOiIyIiwid29yZENvdW50IjoiNDUifSwidGFnIjoiJGl0ZW0xX2MifQ==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重点注意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——AI</a:t>
            </a: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只是辅助，创新结果必须原创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grpSp>
        <p:nvGrpSpPr>
          <p:cNvPr id="5" name="Group 5"/>
          <p:cNvGrpSpPr/>
          <p:nvPr/>
        </p:nvGrpSpPr>
        <p:grpSpPr>
          <a:xfrm>
            <a:off x="838598" y="1564792"/>
            <a:ext cx="353467" cy="353467"/>
            <a:chOff x="838598" y="1564792"/>
            <a:chExt cx="353467" cy="353467"/>
          </a:xfrm>
        </p:grpSpPr>
        <p:sp>
          <p:nvSpPr>
            <p:cNvPr id="6" name="AutoShape 6"/>
            <p:cNvSpPr/>
            <p:nvPr/>
          </p:nvSpPr>
          <p:spPr>
            <a:xfrm>
              <a:off x="920082" y="1646276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AutoShape 7"/>
            <p:cNvSpPr/>
            <p:nvPr/>
          </p:nvSpPr>
          <p:spPr>
            <a:xfrm>
              <a:off x="838598" y="1564792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85901" y="3189254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结论与数据解释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eyJfdGVtcGxhdGVEYXRhIjp7ImNvbnRlbnRUeXBlIjoiJGl0ZW0yX3RpdGxlIiwibGluZUNvdW50IjoiMSIsIndvcmRDb3VudCI6IjI3In0sInRhZyI6IiRpdGVtMl90aXRsZSJ9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1685901" y="3851288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科学结论、数据解释和因果关系等关键内容必须自己把关，确保准确性和可靠性。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eyJfdGVtcGxhdGVEYXRhIjp7ImNvbnRlbnRUeXBlIjoiJGl0ZW0yX2MiLCJsaW5lQ291bnQiOiIyIiwid29yZENvdW50IjoiNDUifSwidGFnIjoiJGl0ZW0yX2MifQ==</bd:templateData>
          </p:ext>
        </p:extLst>
      </p:sp>
      <p:grpSp>
        <p:nvGrpSpPr>
          <p:cNvPr id="10" name="Group 10"/>
          <p:cNvGrpSpPr/>
          <p:nvPr/>
        </p:nvGrpSpPr>
        <p:grpSpPr>
          <a:xfrm>
            <a:off x="838598" y="3391571"/>
            <a:ext cx="353467" cy="353467"/>
            <a:chOff x="838598" y="3391571"/>
            <a:chExt cx="353467" cy="353467"/>
          </a:xfrm>
        </p:grpSpPr>
        <p:sp>
          <p:nvSpPr>
            <p:cNvPr id="11" name="AutoShape 11"/>
            <p:cNvSpPr/>
            <p:nvPr/>
          </p:nvSpPr>
          <p:spPr>
            <a:xfrm>
              <a:off x="920082" y="3473055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838598" y="3391571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85901" y="4975292"/>
            <a:ext cx="8946338" cy="555784"/>
          </a:xfrm>
          <a:prstGeom prst="rect">
            <a:avLst/>
          </a:prstGeom>
          <a:ln/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语言助手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eyJfdGVtcGxhdGVEYXRhIjp7ImNvbnRlbnRUeXBlIjoiJGl0ZW0zX3RpdGxlIiwibGluZUNvdW50IjoiMSIsIndvcmRDb3VudCI6IjI3In0sInRhZyI6IiRpdGVtM190aXRsZSJ9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1685901" y="5637325"/>
            <a:ext cx="8972550" cy="76378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最好把GPT当作一个语言助手来使用，协助你进行写作和润色；不要完全依赖它来做出学术判断</a:t>
            </a:r>
            <a:r>
              <a:rPr lang="en-US" sz="15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eyJfdGVtcGxhdGVEYXRhIjp7ImNvbnRlbnRUeXBlIjoiJGl0ZW0zX2MiLCJsaW5lQ291bnQiOiIyIiwid29yZENvdW50IjoiNDUifSwidGFnIjoiJGl0ZW0zX2MifQ==</bd:templateData>
          </p:ext>
        </p:extLst>
      </p:sp>
      <p:grpSp>
        <p:nvGrpSpPr>
          <p:cNvPr id="15" name="Group 15"/>
          <p:cNvGrpSpPr/>
          <p:nvPr/>
        </p:nvGrpSpPr>
        <p:grpSpPr>
          <a:xfrm>
            <a:off x="838598" y="5177608"/>
            <a:ext cx="353467" cy="353467"/>
            <a:chOff x="838598" y="5177608"/>
            <a:chExt cx="353467" cy="353467"/>
          </a:xfrm>
        </p:grpSpPr>
        <p:sp>
          <p:nvSpPr>
            <p:cNvPr id="16" name="AutoShape 16"/>
            <p:cNvSpPr/>
            <p:nvPr/>
          </p:nvSpPr>
          <p:spPr>
            <a:xfrm>
              <a:off x="920082" y="5259092"/>
              <a:ext cx="190500" cy="1905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838598" y="5177608"/>
              <a:ext cx="353467" cy="353467"/>
            </a:xfrm>
            <a:prstGeom prst="ellipse">
              <a:avLst/>
            </a:prstGeom>
            <a:solidFill>
              <a:schemeClr val="accent1">
                <a:alpha val="16000"/>
              </a:schemeClr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8" name="Connector 18"/>
          <p:cNvCxnSpPr/>
          <p:nvPr/>
        </p:nvCxnSpPr>
        <p:spPr>
          <a:xfrm>
            <a:off x="1015332" y="1728028"/>
            <a:ext cx="0" cy="5214957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FxuIyMjIOWGheWuueWHhuehruaAp1xuR1BU5b6I5a655piT5oqK6K+d5YaZ5b6X5b6I6aG677yM5L2G5Y+v6IO95Yqg5YWl5L2g5rKh6K+06L+H55qE5YaF5a6577yM5Zug5q2k5Zyo5L2/55So5pe26ZyA6KaB6LCo5oWO44CCXG4jIyMg57uT6K665LiO5pWw5o2u6Kej6YeKXG7np5Hlrabnu5PorrrjgIHmlbDmja7op6Pph4rlkozlm6DmnpzlhbPns7vnrYnlhbPplK7lhoXlrrnlv4Xpobvoh6rlt7HmiorlhbPvvIznoa7kv53lh4bnoa7mgKflkozlj6/pnaDmgKfjgIJcbiMjIyDor63oqIDliqnmiYtcbuacgOWlveaKikdQVOW9k+S9nOS4gOS4quivreiogOWKqeaJi+adpeS9v+eUqO+8jOWNj+WKqeS9oOi/m+ihjOWGmeS9nOWSjOa2puiJsu+8m+S4jeimgeWujOWFqOS+nei1luWug+adpeWBmuWHuuWtpuacr+WIpOaWreOAgiIsInRwbGlkIjoiMTAyMzMxIiwidHBsTmFtZSI6Imxpc3QzXzEiLCJlZGl0ZWQiOiJmYWxzZSJ9</bd:templateData>
    </p:ext>
  </p:extLs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 l="-44" r="-44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019" name="TextBox 2"/>
          <p:cNvSpPr txBox="1"/>
          <p:nvPr/>
        </p:nvSpPr>
        <p:spPr>
          <a:xfrm>
            <a:off x="7438818" y="2429932"/>
            <a:ext cx="4040505" cy="229171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600">
                <a:solidFill>
                  <a:srgbClr val="0D245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THANKS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eyJfdGVtcGxhdGVEYXRhIjp7ImNvbnRlbnRUeXBlIjoiJGVuZGluZ18xIiwibGluZUNvdW50IjoiMiIsIndvcmRDb3VudCI6IjMifSwidGFnIjoibm9FZGl0In0=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eyJtZCI6IiIsInRwbGlkIjoiMTAyMzMxIiwidHBsTmFtZSI6ImVuZF9jaHVhbmdrZXRpZTAzMyIsImVkaXRlZCI6ImZhbHNlIn0=</bd:templateData>
    </p:ext>
  </p:extLs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91DFB98-D4EC-89E4-DCDA-1752E25BF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957" y="0"/>
            <a:ext cx="9842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676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48E47A6-D230-DC43-9006-2090547C3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13" y="466311"/>
            <a:ext cx="10555173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94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E8B7A8A-11C6-5479-9DDE-96AB215CB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81" y="37626"/>
            <a:ext cx="11917438" cy="67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6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EEF8F7"/>
      </a:lt1>
      <a:dk2>
        <a:srgbClr val="262B2E"/>
      </a:dk2>
      <a:lt2>
        <a:srgbClr val="FFFFFF"/>
      </a:lt2>
      <a:accent1>
        <a:srgbClr val="0D245D"/>
      </a:accent1>
      <a:accent2>
        <a:srgbClr val="247AAE"/>
      </a:accent2>
      <a:accent3>
        <a:srgbClr val="54C1B3"/>
      </a:accent3>
      <a:accent4>
        <a:srgbClr val="1B3C8F"/>
      </a:accent4>
      <a:accent5>
        <a:srgbClr val="36549E"/>
      </a:accent5>
      <a:accent6>
        <a:srgbClr val="324A84"/>
      </a:accent6>
      <a:hlink>
        <a:srgbClr val="0000FF"/>
      </a:hlink>
      <a:folHlink>
        <a:srgbClr val="80008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841</Words>
  <Application>Microsoft Office PowerPoint</Application>
  <PresentationFormat>宽屏</PresentationFormat>
  <Paragraphs>202</Paragraphs>
  <Slides>45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0" baseType="lpstr">
      <vt:lpstr>Noto Sans SC</vt:lpstr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zhangqishou</dc:creator>
  <cp:lastModifiedBy>Jiangtao Li</cp:lastModifiedBy>
  <cp:revision>7</cp:revision>
  <dcterms:created xsi:type="dcterms:W3CDTF">2025-10-20T11:38:53Z</dcterms:created>
  <dcterms:modified xsi:type="dcterms:W3CDTF">2026-03-12T03:35:44Z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001191110000802100433B10001","ProduceID":"67b817852c4821e359951a74e257bd9e_1773250591_99b0e31e8a953dfe1b66245a0104fa6d","ReservedCode1":"4b8d8034d19af9ac734679dff0526160b583ee6b8fb7882ff7e38575e060ad37","ContentPropagator":"001191110000802100433B10001","PropagateID":"67b817852c4821e359951a74e257bd9e_1773250591_99b0e31e8a953dfe1b66245a0104fa6d","ReservedCode2":"4b8d8034d19af9ac734679dff0526160b583ee6b8fb7882ff7e38575e060ad37"}</vt:lpwstr>
  </property>
</Properties>
</file>