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  <p:sldId id="274" r:id="rId20"/>
    <p:sldId id="275" r:id="rId21"/>
    <p:sldId id="304" r:id="rId22"/>
    <p:sldId id="276" r:id="rId23"/>
    <p:sldId id="277" r:id="rId24"/>
    <p:sldId id="278" r:id="rId25"/>
    <p:sldId id="279" r:id="rId26"/>
    <p:sldId id="280" r:id="rId27"/>
    <p:sldId id="305" r:id="rId28"/>
    <p:sldId id="281" r:id="rId29"/>
    <p:sldId id="282" r:id="rId30"/>
    <p:sldId id="306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311" r:id="rId39"/>
    <p:sldId id="312" r:id="rId40"/>
    <p:sldId id="313" r:id="rId41"/>
    <p:sldId id="314" r:id="rId42"/>
    <p:sldId id="291" r:id="rId43"/>
    <p:sldId id="292" r:id="rId44"/>
    <p:sldId id="315" r:id="rId45"/>
    <p:sldId id="316" r:id="rId46"/>
    <p:sldId id="295" r:id="rId47"/>
    <p:sldId id="296" r:id="rId48"/>
    <p:sldId id="297" r:id="rId49"/>
    <p:sldId id="298" r:id="rId5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63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D9135-9841-4152-AE69-339E5CC696CC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DA0282-9CF7-4E1C-AECC-2F6A961C8C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9797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A0282-9CF7-4E1C-AECC-2F6A961C8C7A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13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27DB93-0721-4C33-A841-FC1418989B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2410368-CE37-4A59-81D0-A0D63F6D7E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2685EE3-9571-4E40-9066-C83EEFDC2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705A4D-C859-44CA-BC5A-EE55FEB64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189239-A528-4D0D-8BD4-A501FA8F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15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EB2A6-86BA-4DED-B2AA-25570BF0A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F6974B-33BF-461A-91DC-765BA565F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29CF49-5DD7-40D7-AA8E-B14B3313E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AB299F-2FA7-44CF-ABC7-146F38EC9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0478C2-73F0-4618-8FD7-BA317349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848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3CB028-5701-4DFB-9CDF-C4BAAC2B2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3ACFEF1-64EC-4091-BACD-EFE57C6209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037755-A3C5-4811-9B4C-B3A3948B4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9DB9FB-B052-4D31-ACBB-864CF127E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6E5C85-05FF-430E-B14E-4B202B17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10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D76B07-F572-4169-BE21-91F29C155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873737-EE97-412C-BB3B-4AB87A0BC5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4F05011-2B8A-43AE-B5EE-94D6B58D2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6C19CF9-226E-4980-AD50-C5B8FC89B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D0C8017-37B8-4843-96FA-079C74B22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0553AE9-B40C-41DE-889C-A0BE9C50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269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778CD2-7586-4F72-91B8-847589A9F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561AE0A-D3DA-4D1F-BA27-BFCFA01DA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E6A19CD-6DAB-4222-99D4-171135F38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396B0B8-46D4-4779-A62C-6E1A77C287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5E05BEE-F93E-4CE1-82A2-30624B2044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9BA559D-9692-4156-A62E-7DB67A06A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B67B3CA-3B55-4F25-9392-CBEB3961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A712574-756B-4240-89A8-3656FD63D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29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A0FA1F-439F-424A-A7E4-EA89CF999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C8001A-6D2A-42BC-8B79-C4750EA33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48593B1-E0D8-4548-A8B4-9DC2D741E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5AE0B98-8CBF-46EB-805E-9CD251BFC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420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7B54B20-64D8-4898-950A-3607BB6D0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1488F51-2E9C-4DF5-A155-5AC3A27CE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6E401F-A9D1-43A3-BFDD-92C3C3BF4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603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EA1BA5-9865-41CD-8700-A80DEF1C8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1208D3-0013-4045-AC87-2166F303C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F3DE747-81AF-4F3F-8C88-D78B2B80A0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211BE4-9F24-42F4-AF2B-7ABA8D7F5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850C5E-C23F-46DA-923A-6D52B03BF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0C7130-C806-4583-A5D7-56B22CC2D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54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148F25-4368-4DB9-B376-D90B17589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9276FC2-ED65-40A5-ADF1-16C34C53CE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BB77CBC-A2BA-413B-938C-6C45904D2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4C2681-56E1-48CE-A5CF-71267F63C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A96065-D37A-4090-8F8C-1A5DEC113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27648FA-2AFF-4A67-8272-7EF9C9305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400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3DE0CF-AC75-4CD4-B9A0-49733B111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BF1BF18-71EB-4BA3-B1F0-A1F954FC0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64B35C-A16A-47E5-BBC4-80D2D3386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97395F-4BE4-42CC-ABDC-06CC62B3C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6FADE1-CA82-4B62-8F34-8F4678415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379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B43ED17-153D-4D12-95ED-487A46936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7641EF8-8554-4FFA-A9F2-96D09BBB6B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E62209D-44EF-4711-94C3-651797051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097BA94-6F39-47AE-9DFA-C262D41E6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E19620-1047-4369-B682-3393D8D36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15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4F3D173-1BE7-46D4-AD33-0C50C9E56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6B6111-288E-4B58-AC38-B53BB4AA1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82DA7F8-5CCB-4371-BD3C-EE8B08E5D8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8BAE1-DA66-46CC-87C9-2C178BD9D034}" type="datetimeFigureOut">
              <a:rPr lang="zh-CN" altLang="en-US" smtClean="0"/>
              <a:t>2023/9/21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8B00BB-5262-4A6E-9563-E932CD7F0B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7DC6C0A-65A8-4B86-B150-4EF5BD9A4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99B94-71C6-46F9-8C25-0EF0CE391E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3285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1B5942F-258E-4AE8-B8B7-AF636E82B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74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A32D69E-2105-4BE7-AD75-1A961F1F9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867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2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18577CA-5AA7-4A1F-9AA6-2FFD578CB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5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70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821DE36-EB37-485E-BCFA-52D389296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09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458A286-D823-4C62-9FD7-D42899DA1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6272" cy="682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82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AF40D10-DD7B-4644-8ADC-669A2EF1F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479" y="0"/>
            <a:ext cx="122184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49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3AC6294-9EC0-4EF8-A139-985ED60A6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0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5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8D660CB-1CFA-4911-B2FA-9328582E9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40386" cy="68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598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A49189C-B9B7-4667-9FD1-1EFEC3C69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60235" cy="681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76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28C473-1DDA-4356-9DA2-7E47C6E16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28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458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11B8C74-5A66-4C18-B420-235A2B267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4963" cy="681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88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5F5F1CA-30AC-4232-AE29-6A55088EB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0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88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0BF7A7D-70F4-4D90-80ED-11350328C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43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54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1ED6C05-4991-44FB-B39D-FA18C0899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8040" cy="68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7412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521A536-51E8-4602-B009-732274283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9"/>
            <a:ext cx="12192000" cy="684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2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E908361-F192-44B2-A4BC-BE3F1D7C0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63"/>
            <a:ext cx="12192000" cy="68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96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1A7D505-4BB9-41FC-8830-F681E7B1B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" y="7118"/>
            <a:ext cx="12173039" cy="684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57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48D8D25-8DF0-4222-BF62-E47C47E72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0" y="0"/>
            <a:ext cx="1214398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B901F13-0E6A-4691-ADDC-B2928B1A3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1074" y="2351731"/>
            <a:ext cx="7424792" cy="719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337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AA29177-1506-4423-A1C4-5E5FE8A6F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" y="11881"/>
            <a:ext cx="12187327" cy="6834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71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62F81F7-E9E7-4A57-A26C-53A8D0808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" y="9500"/>
            <a:ext cx="12187327" cy="68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63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95E214D8-C48E-4161-A132-C2BCAEF32A73}"/>
              </a:ext>
            </a:extLst>
          </p:cNvPr>
          <p:cNvGrpSpPr/>
          <p:nvPr/>
        </p:nvGrpSpPr>
        <p:grpSpPr>
          <a:xfrm>
            <a:off x="288852" y="1679944"/>
            <a:ext cx="11903148" cy="3498112"/>
            <a:chOff x="288852" y="1679944"/>
            <a:chExt cx="11903148" cy="3498112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221CA288-65FB-4304-B31C-F648A0405345}"/>
                </a:ext>
              </a:extLst>
            </p:cNvPr>
            <p:cNvGrpSpPr/>
            <p:nvPr/>
          </p:nvGrpSpPr>
          <p:grpSpPr>
            <a:xfrm>
              <a:off x="288852" y="1679944"/>
              <a:ext cx="11903148" cy="3498112"/>
              <a:chOff x="0" y="0"/>
              <a:chExt cx="11903148" cy="3498112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DAF72F17-7F80-4C49-98FC-40CCC9311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0"/>
                <a:ext cx="3919608" cy="3498112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73232D3E-64AD-42AC-8622-BBD2A33F31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19608" y="98674"/>
                <a:ext cx="7715306" cy="2428893"/>
              </a:xfrm>
              <a:prstGeom prst="rect">
                <a:avLst/>
              </a:prstGeom>
            </p:spPr>
          </p:pic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B559953-3E3F-4BFF-8403-B9BC6C03CA0A}"/>
                  </a:ext>
                </a:extLst>
              </p:cNvPr>
              <p:cNvSpPr txBox="1"/>
              <p:nvPr/>
            </p:nvSpPr>
            <p:spPr>
              <a:xfrm>
                <a:off x="3992525" y="2527567"/>
                <a:ext cx="791062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S</a:t>
                </a:r>
                <a:r>
                  <a:rPr lang="zh-CN" altLang="en-US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波入射角受近地表复杂结构影响 </a:t>
                </a:r>
                <a:r>
                  <a:rPr lang="en-US" altLang="zh-CN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-&gt; </a:t>
                </a:r>
                <a:r>
                  <a:rPr lang="zh-CN" altLang="en-US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难以估计准确</a:t>
                </a:r>
                <a:endParaRPr lang="en-US" altLang="zh-CN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反卷积的时窗可能包含其他（不想要的）震相</a:t>
                </a:r>
                <a:endParaRPr lang="en-US" altLang="zh-CN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r>
                  <a:rPr lang="zh-CN" altLang="en-US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对</a:t>
                </a:r>
                <a:r>
                  <a:rPr lang="en-US" altLang="zh-CN" dirty="0" err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Inci_Ang</a:t>
                </a:r>
                <a:r>
                  <a:rPr lang="zh-CN" altLang="en-US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和</a:t>
                </a:r>
                <a:r>
                  <a:rPr lang="en-US" altLang="zh-CN" dirty="0" err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Win_Len</a:t>
                </a:r>
                <a:r>
                  <a:rPr lang="zh-CN" altLang="en-US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做格网搜索，发现它们确实会影响</a:t>
                </a:r>
                <a:r>
                  <a:rPr lang="en-US" altLang="zh-CN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SRF</a:t>
                </a:r>
                <a:r>
                  <a:rPr lang="zh-CN" altLang="en-US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波形的形状</a:t>
                </a: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5D0A8C1-FB9F-4B4D-80BE-FD2EAD5FEBBB}"/>
                  </a:ext>
                </a:extLst>
              </p:cNvPr>
              <p:cNvSpPr txBox="1"/>
              <p:nvPr/>
            </p:nvSpPr>
            <p:spPr>
              <a:xfrm>
                <a:off x="1634624" y="2619900"/>
                <a:ext cx="7683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FF0000"/>
                    </a:solidFill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SRF</a:t>
                </a:r>
                <a:endParaRPr lang="zh-CN" altLang="en-US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B726C8A3-3FBD-4008-B5D7-6FDE6DC2BDB1}"/>
                </a:ext>
              </a:extLst>
            </p:cNvPr>
            <p:cNvSpPr/>
            <p:nvPr/>
          </p:nvSpPr>
          <p:spPr>
            <a:xfrm>
              <a:off x="4281376" y="1996262"/>
              <a:ext cx="7621771" cy="66453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FAC3A51-6B53-43F3-BAE0-3277A732A624}"/>
                </a:ext>
              </a:extLst>
            </p:cNvPr>
            <p:cNvSpPr/>
            <p:nvPr/>
          </p:nvSpPr>
          <p:spPr>
            <a:xfrm>
              <a:off x="4281375" y="2878441"/>
              <a:ext cx="7621771" cy="4654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77F4ABB-F100-45FE-87C1-0B4EEB910C84}"/>
                </a:ext>
              </a:extLst>
            </p:cNvPr>
            <p:cNvSpPr/>
            <p:nvPr/>
          </p:nvSpPr>
          <p:spPr>
            <a:xfrm>
              <a:off x="4255227" y="3760620"/>
              <a:ext cx="7621771" cy="4654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34954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CC87D98-0EBF-4417-B64E-548CB4087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3" y="4737"/>
            <a:ext cx="12163514" cy="68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4377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93C0A3B-49DB-4D09-A4A7-6E5611275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0" y="4737"/>
            <a:ext cx="12173039" cy="68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554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C489308-BCAD-47A4-A238-234093599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" y="4737"/>
            <a:ext cx="12177802" cy="68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04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A1B0A32-53CE-4905-BDCA-7C305FC10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3" y="7118"/>
            <a:ext cx="12163514" cy="684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644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2CEAFA5-A1D6-4C67-AF97-690BCC999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60"/>
            <a:ext cx="12192000" cy="683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3907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31E0645-08A3-4F86-A9FC-D7B24395C189}"/>
              </a:ext>
            </a:extLst>
          </p:cNvPr>
          <p:cNvGrpSpPr/>
          <p:nvPr/>
        </p:nvGrpSpPr>
        <p:grpSpPr>
          <a:xfrm>
            <a:off x="882502" y="26370"/>
            <a:ext cx="10733567" cy="6805260"/>
            <a:chOff x="882502" y="26370"/>
            <a:chExt cx="10733567" cy="680526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12CE9B2-7DFB-45FA-8C96-515DDB614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6522" y="26370"/>
              <a:ext cx="9729859" cy="4295806"/>
            </a:xfrm>
            <a:prstGeom prst="rect">
              <a:avLst/>
            </a:prstGeom>
          </p:spPr>
        </p:pic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778BC0C0-FBC0-4E83-95F5-C317D286F2F0}"/>
                </a:ext>
              </a:extLst>
            </p:cNvPr>
            <p:cNvGrpSpPr/>
            <p:nvPr/>
          </p:nvGrpSpPr>
          <p:grpSpPr>
            <a:xfrm>
              <a:off x="882502" y="4377472"/>
              <a:ext cx="10733567" cy="2454158"/>
              <a:chOff x="824023" y="4327301"/>
              <a:chExt cx="10733567" cy="2454158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B0105A48-B2BC-452B-B878-ADECA4B514D5}"/>
                  </a:ext>
                </a:extLst>
              </p:cNvPr>
              <p:cNvGrpSpPr/>
              <p:nvPr/>
            </p:nvGrpSpPr>
            <p:grpSpPr>
              <a:xfrm>
                <a:off x="824023" y="4327301"/>
                <a:ext cx="10733567" cy="2454158"/>
                <a:chOff x="824023" y="4327301"/>
                <a:chExt cx="10733567" cy="2454158"/>
              </a:xfrm>
            </p:grpSpPr>
            <p:grpSp>
              <p:nvGrpSpPr>
                <p:cNvPr id="17" name="组合 16">
                  <a:extLst>
                    <a:ext uri="{FF2B5EF4-FFF2-40B4-BE49-F238E27FC236}">
                      <a16:creationId xmlns:a16="http://schemas.microsoft.com/office/drawing/2014/main" id="{39AB62FC-6D7B-4109-B9A8-3E8147346FC1}"/>
                    </a:ext>
                  </a:extLst>
                </p:cNvPr>
                <p:cNvGrpSpPr/>
                <p:nvPr/>
              </p:nvGrpSpPr>
              <p:grpSpPr>
                <a:xfrm>
                  <a:off x="824023" y="4327301"/>
                  <a:ext cx="10733567" cy="2454158"/>
                  <a:chOff x="824023" y="4327301"/>
                  <a:chExt cx="10733567" cy="2454158"/>
                </a:xfrm>
              </p:grpSpPr>
              <p:sp>
                <p:nvSpPr>
                  <p:cNvPr id="5" name="文本框 4">
                    <a:extLst>
                      <a:ext uri="{FF2B5EF4-FFF2-40B4-BE49-F238E27FC236}">
                        <a16:creationId xmlns:a16="http://schemas.microsoft.com/office/drawing/2014/main" id="{46D0F74E-0864-4578-86B7-4798D78F8BCC}"/>
                      </a:ext>
                    </a:extLst>
                  </p:cNvPr>
                  <p:cNvSpPr txBox="1"/>
                  <p:nvPr/>
                </p:nvSpPr>
                <p:spPr>
                  <a:xfrm>
                    <a:off x="824023" y="4411579"/>
                    <a:ext cx="10733567" cy="236988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b="1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格网搜索：</a:t>
                    </a:r>
                    <a:endParaRPr lang="en-US" altLang="zh-CN" b="1" dirty="0">
                      <a:solidFill>
                        <a:srgbClr val="FF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  <a:p>
                    <a:endParaRPr lang="en-US" altLang="zh-CN" b="1" dirty="0">
                      <a:solidFill>
                        <a:srgbClr val="FF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  <a:p>
                    <a:endParaRPr lang="en-US" altLang="zh-CN" sz="1000" b="1" dirty="0">
                      <a:solidFill>
                        <a:srgbClr val="FF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  <a:p>
                    <a:r>
                      <a:rPr lang="zh-CN" altLang="en-US" b="1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参考</a:t>
                    </a:r>
                    <a:r>
                      <a:rPr lang="en-US" altLang="zh-CN" b="1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</a:t>
                    </a:r>
                    <a:r>
                      <a:rPr lang="zh-CN" altLang="en-US" b="1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：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每一个搜索的</a:t>
                    </a:r>
                    <a:r>
                      <a:rPr lang="en-US" altLang="zh-CN" dirty="0" err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Win_Len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对应一个</a:t>
                    </a:r>
                    <a:r>
                      <a:rPr lang="en-US" altLang="zh-CN" dirty="0" err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minSRF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（该</a:t>
                    </a:r>
                    <a:r>
                      <a:rPr lang="en-US" altLang="zh-CN" dirty="0" err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minSRF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通过要求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0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时刻振幅绝对值最小挑选出来）；所有搜索到的</a:t>
                    </a:r>
                    <a:r>
                      <a:rPr lang="en-US" altLang="zh-CN" dirty="0" err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Win_Len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对应的</a:t>
                    </a:r>
                    <a:r>
                      <a:rPr lang="en-US" altLang="zh-CN" dirty="0" err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minSRF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的算数平均值即为</a:t>
                    </a:r>
                    <a:r>
                      <a:rPr lang="en-US" altLang="zh-CN" dirty="0" err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SRFref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（参考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）</a:t>
                    </a:r>
                    <a:endParaRPr lang="en-US" altLang="zh-CN" dirty="0">
                      <a:solidFill>
                        <a:srgbClr val="FF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  <a:p>
                    <a:r>
                      <a:rPr lang="zh-CN" altLang="en-US" b="1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互相关系数：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参考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与格网搜索对应的每一条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SRF(</a:t>
                    </a:r>
                    <a:r>
                      <a:rPr lang="en-US" altLang="zh-CN" dirty="0" err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Inci_Ang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, </a:t>
                    </a:r>
                    <a:r>
                      <a:rPr lang="en-US" altLang="zh-CN" dirty="0" err="1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Win_Len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)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做互相关，得到的系数</a:t>
                    </a:r>
                    <a:endParaRPr lang="en-US" altLang="zh-CN" dirty="0">
                      <a:solidFill>
                        <a:srgbClr val="FF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  <a:p>
                    <a:endParaRPr lang="en-US" altLang="zh-CN" sz="900" dirty="0">
                      <a:solidFill>
                        <a:srgbClr val="FF0000"/>
                      </a:solidFill>
                      <a:latin typeface="黑体" panose="02010609060101010101" pitchFamily="49" charset="-122"/>
                      <a:ea typeface="黑体" panose="02010609060101010101" pitchFamily="49" charset="-122"/>
                    </a:endParaRPr>
                  </a:p>
                  <a:p>
                    <a:r>
                      <a:rPr lang="zh-CN" altLang="en-US" b="1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最优</a:t>
                    </a:r>
                    <a:r>
                      <a:rPr lang="en-US" altLang="zh-CN" b="1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：如果某一条搜索到的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，既是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0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时刻振幅绝对值最小的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，又是互相关系数最大的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，那么它就是最优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（</a:t>
                    </a:r>
                    <a:r>
                      <a:rPr lang="en-US" altLang="zh-CN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optimal SRF</a:t>
                    </a:r>
                    <a:r>
                      <a:rPr lang="zh-CN" altLang="en-US" dirty="0">
                        <a:solidFill>
                          <a:srgbClr val="FF0000"/>
                        </a:solidFill>
                        <a:latin typeface="黑体" panose="02010609060101010101" pitchFamily="49" charset="-122"/>
                        <a:ea typeface="黑体" panose="02010609060101010101" pitchFamily="49" charset="-122"/>
                      </a:rPr>
                      <a:t>）</a:t>
                    </a:r>
                  </a:p>
                </p:txBody>
              </p:sp>
              <p:grpSp>
                <p:nvGrpSpPr>
                  <p:cNvPr id="16" name="组合 15">
                    <a:extLst>
                      <a:ext uri="{FF2B5EF4-FFF2-40B4-BE49-F238E27FC236}">
                        <a16:creationId xmlns:a16="http://schemas.microsoft.com/office/drawing/2014/main" id="{6A6568DC-091C-420C-A477-E76080046043}"/>
                      </a:ext>
                    </a:extLst>
                  </p:cNvPr>
                  <p:cNvGrpSpPr/>
                  <p:nvPr/>
                </p:nvGrpSpPr>
                <p:grpSpPr>
                  <a:xfrm>
                    <a:off x="2134837" y="4327301"/>
                    <a:ext cx="5568451" cy="670174"/>
                    <a:chOff x="2134837" y="4327301"/>
                    <a:chExt cx="5568451" cy="670174"/>
                  </a:xfrm>
                </p:grpSpPr>
                <p:grpSp>
                  <p:nvGrpSpPr>
                    <p:cNvPr id="11" name="组合 10">
                      <a:extLst>
                        <a:ext uri="{FF2B5EF4-FFF2-40B4-BE49-F238E27FC236}">
                          <a16:creationId xmlns:a16="http://schemas.microsoft.com/office/drawing/2014/main" id="{A764AC16-35F0-4C53-98BB-D9AABA17D09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4837" y="4327301"/>
                      <a:ext cx="2490325" cy="670174"/>
                      <a:chOff x="3804149" y="4295403"/>
                      <a:chExt cx="2490325" cy="670174"/>
                    </a:xfrm>
                  </p:grpSpPr>
                  <p:cxnSp>
                    <p:nvCxnSpPr>
                      <p:cNvPr id="7" name="直接连接符 6">
                        <a:extLst>
                          <a:ext uri="{FF2B5EF4-FFF2-40B4-BE49-F238E27FC236}">
                            <a16:creationId xmlns:a16="http://schemas.microsoft.com/office/drawing/2014/main" id="{F6C41B56-EA15-4C91-9986-6D5DD571C31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flipV="1">
                        <a:off x="5146158" y="4688578"/>
                        <a:ext cx="1148316" cy="149237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8" name="直接连接符 7">
                        <a:extLst>
                          <a:ext uri="{FF2B5EF4-FFF2-40B4-BE49-F238E27FC236}">
                            <a16:creationId xmlns:a16="http://schemas.microsoft.com/office/drawing/2014/main" id="{998E4F73-2C08-4EFD-993E-E71002C4EC9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5146158" y="4433903"/>
                        <a:ext cx="1148316" cy="138499"/>
                      </a:xfrm>
                      <a:prstGeom prst="line">
                        <a:avLst/>
                      </a:prstGeom>
                      <a:ln>
                        <a:headEnd type="none" w="med" len="med"/>
                        <a:tailEnd type="triangle" w="med" len="med"/>
                      </a:ln>
                    </p:spPr>
                    <p:style>
                      <a:lnRef idx="1">
                        <a:schemeClr val="dk1"/>
                      </a:lnRef>
                      <a:fillRef idx="0">
                        <a:schemeClr val="dk1"/>
                      </a:fillRef>
                      <a:effectRef idx="0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9" name="文本框 8">
                        <a:extLst>
                          <a:ext uri="{FF2B5EF4-FFF2-40B4-BE49-F238E27FC236}">
                            <a16:creationId xmlns:a16="http://schemas.microsoft.com/office/drawing/2014/main" id="{183B1CCE-5417-47EA-9AAD-A40C39E80C1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04149" y="4295403"/>
                        <a:ext cx="158655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zh-CN" sz="1200" dirty="0" err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Win_Len</a:t>
                        </a:r>
                        <a:r>
                          <a:rPr lang="en-US" altLang="zh-CN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(0:5:100)</a:t>
                        </a:r>
                        <a:endParaRPr lang="zh-CN" alt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  <p:sp>
                    <p:nvSpPr>
                      <p:cNvPr id="10" name="文本框 9">
                        <a:extLst>
                          <a:ext uri="{FF2B5EF4-FFF2-40B4-BE49-F238E27FC236}">
                            <a16:creationId xmlns:a16="http://schemas.microsoft.com/office/drawing/2014/main" id="{67C2C039-883C-455E-A9AD-69E568A92AF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804149" y="4688578"/>
                        <a:ext cx="1400488" cy="27699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zh-CN" sz="1200" dirty="0" err="1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Inci_Ang</a:t>
                        </a:r>
                        <a:r>
                          <a:rPr lang="en-US" altLang="zh-CN" sz="1200" dirty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(0:4:60)</a:t>
                        </a:r>
                        <a:endParaRPr lang="zh-CN" alt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5" name="文本框 14">
                      <a:extLst>
                        <a:ext uri="{FF2B5EF4-FFF2-40B4-BE49-F238E27FC236}">
                          <a16:creationId xmlns:a16="http://schemas.microsoft.com/office/drawing/2014/main" id="{7EE1FC53-94EA-4E52-87F2-0299595AA63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678324" y="4529681"/>
                      <a:ext cx="3024964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Inci_Ang</a:t>
                      </a:r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(0:4:60) × </a:t>
                      </a:r>
                      <a:r>
                        <a:rPr lang="en-US" altLang="zh-CN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Win_Len</a:t>
                      </a:r>
                      <a:r>
                        <a:rPr lang="en-US" altLang="zh-CN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(0:5:100)</a:t>
                      </a:r>
                      <a:endParaRPr lang="zh-CN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5DC48DF4-FDDC-4D52-9CBF-F51EDFDB606E}"/>
                    </a:ext>
                  </a:extLst>
                </p:cNvPr>
                <p:cNvSpPr txBox="1"/>
                <p:nvPr/>
              </p:nvSpPr>
              <p:spPr>
                <a:xfrm>
                  <a:off x="3825061" y="4529682"/>
                  <a:ext cx="140048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200" dirty="0">
                      <a:latin typeface="黑体" panose="02010609060101010101" pitchFamily="49" charset="-122"/>
                      <a:ea typeface="黑体" panose="02010609060101010101" pitchFamily="49" charset="-122"/>
                      <a:cs typeface="Arial" panose="020B0604020202020204" pitchFamily="34" charset="0"/>
                    </a:rPr>
                    <a:t>穷举</a:t>
                  </a:r>
                </a:p>
              </p:txBody>
            </p:sp>
          </p:grp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894AE2AC-D857-4D90-AE5F-7B175025C1BC}"/>
                  </a:ext>
                </a:extLst>
              </p:cNvPr>
              <p:cNvSpPr txBox="1"/>
              <p:nvPr/>
            </p:nvSpPr>
            <p:spPr>
              <a:xfrm>
                <a:off x="2465775" y="4539933"/>
                <a:ext cx="14004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离散化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242F2390-0A7E-40F4-8FE1-F1BBA7F62A8F}"/>
                  </a:ext>
                </a:extLst>
              </p:cNvPr>
              <p:cNvSpPr txBox="1"/>
              <p:nvPr/>
            </p:nvSpPr>
            <p:spPr>
              <a:xfrm>
                <a:off x="5679817" y="4752458"/>
                <a:ext cx="140048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dirty="0">
                    <a:latin typeface="黑体" panose="02010609060101010101" pitchFamily="49" charset="-122"/>
                    <a:ea typeface="黑体" panose="02010609060101010101" pitchFamily="49" charset="-122"/>
                    <a:cs typeface="Arial" panose="020B0604020202020204" pitchFamily="34" charset="0"/>
                  </a:rPr>
                  <a:t>“格网”</a:t>
                </a: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0A86E6A6-0A43-493A-85DF-60D573282000}"/>
                </a:ext>
              </a:extLst>
            </p:cNvPr>
            <p:cNvSpPr/>
            <p:nvPr/>
          </p:nvSpPr>
          <p:spPr>
            <a:xfrm>
              <a:off x="1107989" y="138224"/>
              <a:ext cx="9545834" cy="1600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FEE9BCD-4C90-4BF6-8ADE-E31FE4A02CE6}"/>
                </a:ext>
              </a:extLst>
            </p:cNvPr>
            <p:cNvSpPr/>
            <p:nvPr/>
          </p:nvSpPr>
          <p:spPr>
            <a:xfrm>
              <a:off x="1107989" y="3120655"/>
              <a:ext cx="9545834" cy="111831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81830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A3C1E2B-507B-4A7B-9EAB-213683B78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6"/>
            <a:ext cx="12192000" cy="683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7633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D94213-AAF6-4F7E-9AF2-3B6110008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0" y="0"/>
            <a:ext cx="12174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58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2490F0C-8363-42D8-8D46-24F8084FBE32}"/>
              </a:ext>
            </a:extLst>
          </p:cNvPr>
          <p:cNvGrpSpPr/>
          <p:nvPr/>
        </p:nvGrpSpPr>
        <p:grpSpPr>
          <a:xfrm>
            <a:off x="1427346" y="1169581"/>
            <a:ext cx="9641147" cy="4842003"/>
            <a:chOff x="1427346" y="1169581"/>
            <a:chExt cx="9641147" cy="484200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4AF929A-08E8-4234-A467-9EAF08A1D3FA}"/>
                </a:ext>
              </a:extLst>
            </p:cNvPr>
            <p:cNvSpPr/>
            <p:nvPr/>
          </p:nvSpPr>
          <p:spPr>
            <a:xfrm>
              <a:off x="2638141" y="5365253"/>
              <a:ext cx="618630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同一个台站下的结构应该相似</a:t>
              </a:r>
              <a:r>
                <a:rPr lang="zh-CN" altLang="en-US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 → 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基于相似性剔除异常观测</a:t>
              </a:r>
              <a:endPara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  <a:p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RMSE</a:t>
              </a:r>
              <a:r>
                <a:rPr lang="zh-CN" altLang="en-US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：</a:t>
              </a:r>
              <a:r>
                <a:rPr lang="zh-CN" altLang="en-US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相对于平均</a:t>
              </a:r>
              <a:r>
                <a:rPr lang="zh-CN" altLang="en-US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（</a:t>
              </a: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average</a:t>
              </a:r>
              <a:r>
                <a:rPr lang="zh-CN" altLang="en-US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）</a:t>
              </a:r>
              <a:r>
                <a:rPr lang="en-US" altLang="zh-CN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SRF</a:t>
              </a:r>
              <a:endParaRPr lang="zh-CN" altLang="en-US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092D51C-A2D4-47F4-A5A2-CD36A371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27346" y="1169581"/>
              <a:ext cx="9578767" cy="3902149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FDD5A0D-FB0F-4DE6-85AB-04F4E09BD920}"/>
                </a:ext>
              </a:extLst>
            </p:cNvPr>
            <p:cNvSpPr/>
            <p:nvPr/>
          </p:nvSpPr>
          <p:spPr>
            <a:xfrm>
              <a:off x="1522659" y="1584251"/>
              <a:ext cx="9545834" cy="139818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94157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02B1D8B-C7B9-479A-BF43-0B763B021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4"/>
            <a:ext cx="12192000" cy="684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140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564E619-6CDC-4CCC-9574-2ABB68277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19"/>
            <a:ext cx="12192000" cy="685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3178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644632C-EB88-4E9C-8490-ED5F892C8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" y="4737"/>
            <a:ext cx="12177802" cy="684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732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D7B7C7E-1D38-444D-918F-B2CC41575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" y="7118"/>
            <a:ext cx="12187327" cy="684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26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D63B78A-5520-4737-AFAE-3A463E549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2" y="19024"/>
            <a:ext cx="12168276" cy="683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85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4B093F4-3C90-4AA6-A8A5-4165762E2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4" y="16644"/>
            <a:ext cx="12158751" cy="682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368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97D18DF-9D52-41D1-A261-661E21D7F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43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484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id="{AF28D559-BB66-46A6-9B39-4018DA452C03}"/>
              </a:ext>
            </a:extLst>
          </p:cNvPr>
          <p:cNvGrpSpPr/>
          <p:nvPr/>
        </p:nvGrpSpPr>
        <p:grpSpPr>
          <a:xfrm>
            <a:off x="0" y="772826"/>
            <a:ext cx="7795409" cy="4216542"/>
            <a:chOff x="-6981" y="2753845"/>
            <a:chExt cx="7795409" cy="421654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E7B8FFC-695D-4DE1-838F-EA96C4A319F2}"/>
                </a:ext>
              </a:extLst>
            </p:cNvPr>
            <p:cNvSpPr txBox="1"/>
            <p:nvPr/>
          </p:nvSpPr>
          <p:spPr>
            <a:xfrm>
              <a:off x="-6981" y="2753845"/>
              <a:ext cx="2668772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程序改动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5E9B2E3-9ECB-40CD-B4F4-1ACDF6913E24}"/>
                </a:ext>
              </a:extLst>
            </p:cNvPr>
            <p:cNvSpPr txBox="1"/>
            <p:nvPr/>
          </p:nvSpPr>
          <p:spPr>
            <a:xfrm>
              <a:off x="0" y="3338624"/>
              <a:ext cx="7788428" cy="363176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457200" indent="-457200">
                <a:buFont typeface="+mj-lt"/>
                <a:buAutoNum type="alphaLcParenR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编译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914400" lvl="1" indent="-457200">
                <a:buFont typeface="+mj-lt"/>
                <a:buAutoNum type="arabicPeriod"/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编译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rjMCMCinv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时选择的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openmpi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版本需要与运行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rjMCMCinv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时选择的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openmpi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版本一致</a:t>
              </a:r>
              <a:endParaRPr lang="en-US" altLang="zh-CN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914400" lvl="1" indent="-457200">
                <a:buFont typeface="+mj-lt"/>
                <a:buAutoNum type="arabicPeriod"/>
              </a:pP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将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/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CRF_codes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/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下的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/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rjMCMCinv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/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和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/bin/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添加到环境变量</a:t>
              </a:r>
              <a:endParaRPr lang="en-US" altLang="zh-CN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457200" indent="-457200">
                <a:buFont typeface="+mj-lt"/>
                <a:buAutoNum type="alphaLcParenR"/>
              </a:pPr>
              <a:endParaRPr lang="en-US" altLang="zh-CN" sz="5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457200" indent="-457200">
                <a:buFont typeface="+mj-lt"/>
                <a:buAutoNum type="alphaLcParenR"/>
              </a:pPr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Debug</a:t>
              </a:r>
            </a:p>
            <a:p>
              <a:pPr marL="914400" lvl="1" indent="-457200">
                <a:buFont typeface="+mj-lt"/>
                <a:buAutoNum type="arabicPeriod"/>
              </a:pPr>
              <a:r>
                <a:rPr lang="en-US" altLang="zh-CN" sz="2400" b="1" dirty="0" err="1">
                  <a:latin typeface="Arial" panose="020B0604020202020204" pitchFamily="34" charset="0"/>
                  <a:ea typeface="黑体" panose="02010609060101010101" pitchFamily="49" charset="-122"/>
                </a:rPr>
                <a:t>genCRF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运行出错：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使用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gdb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；编译时提高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-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fcheck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的检查等级</a:t>
              </a:r>
              <a:endParaRPr lang="en-US" altLang="zh-CN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914400" lvl="1" indent="-457200">
                <a:buFont typeface="+mj-lt"/>
                <a:buAutoNum type="arabicPeriod"/>
              </a:pPr>
              <a:r>
                <a:rPr lang="en-US" altLang="zh-CN" sz="2400" b="1" dirty="0" err="1">
                  <a:latin typeface="Arial" panose="020B0604020202020204" pitchFamily="34" charset="0"/>
                  <a:ea typeface="黑体" panose="02010609060101010101" pitchFamily="49" charset="-122"/>
                </a:rPr>
                <a:t>rjMCMCinv.o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编译出错：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修改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compile.sh</a:t>
              </a: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8CF38579-382F-4E10-A3BB-8FD7C8D15B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161"/>
          <a:stretch/>
        </p:blipFill>
        <p:spPr>
          <a:xfrm>
            <a:off x="8645522" y="1936583"/>
            <a:ext cx="3258415" cy="305278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A2E50F51-17CB-4F27-BD97-9963531363A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246900" y="1161023"/>
            <a:ext cx="2638425" cy="728345"/>
          </a:xfrm>
          <a:prstGeom prst="rect">
            <a:avLst/>
          </a:prstGeom>
        </p:spPr>
      </p:pic>
      <p:sp>
        <p:nvSpPr>
          <p:cNvPr id="15" name="箭头: 下弧形 14">
            <a:extLst>
              <a:ext uri="{FF2B5EF4-FFF2-40B4-BE49-F238E27FC236}">
                <a16:creationId xmlns:a16="http://schemas.microsoft.com/office/drawing/2014/main" id="{F291B895-A55D-409A-8F3F-E6250235AFEC}"/>
              </a:ext>
            </a:extLst>
          </p:cNvPr>
          <p:cNvSpPr/>
          <p:nvPr/>
        </p:nvSpPr>
        <p:spPr>
          <a:xfrm rot="18660405">
            <a:off x="9953484" y="2018081"/>
            <a:ext cx="904932" cy="540931"/>
          </a:xfrm>
          <a:prstGeom prst="curvedUp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904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A273254B-2894-4B1B-BA8A-651410B076B1}"/>
              </a:ext>
            </a:extLst>
          </p:cNvPr>
          <p:cNvGrpSpPr/>
          <p:nvPr/>
        </p:nvGrpSpPr>
        <p:grpSpPr>
          <a:xfrm>
            <a:off x="0" y="1832922"/>
            <a:ext cx="6048154" cy="2818164"/>
            <a:chOff x="0" y="2716401"/>
            <a:chExt cx="6048154" cy="2818164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0782F5A-8FBA-4AE6-819A-2C8C2B37EA9D}"/>
                </a:ext>
              </a:extLst>
            </p:cNvPr>
            <p:cNvSpPr txBox="1"/>
            <p:nvPr/>
          </p:nvSpPr>
          <p:spPr>
            <a:xfrm>
              <a:off x="0" y="2716401"/>
              <a:ext cx="2668772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数据准备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3922A5E-2F34-4135-90BA-A4ABCDE3A0BD}"/>
                </a:ext>
              </a:extLst>
            </p:cNvPr>
            <p:cNvSpPr txBox="1"/>
            <p:nvPr/>
          </p:nvSpPr>
          <p:spPr>
            <a:xfrm>
              <a:off x="0" y="3270291"/>
              <a:ext cx="6048154" cy="226427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20000"/>
                </a:lnSpc>
                <a:buFont typeface="+mj-lt"/>
                <a:buAutoNum type="alphaLcParenR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数据存放：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按事件分组</a:t>
              </a:r>
              <a:endParaRPr lang="en-US" altLang="zh-CN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457200" indent="-457200">
                <a:lnSpc>
                  <a:spcPct val="120000"/>
                </a:lnSpc>
                <a:buFont typeface="+mj-lt"/>
                <a:buAutoNum type="alphaLcParenR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数据命名：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同配置文件约定保持一致</a:t>
              </a:r>
              <a:endParaRPr lang="en-US" altLang="zh-CN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457200" indent="-457200">
                <a:lnSpc>
                  <a:spcPct val="120000"/>
                </a:lnSpc>
                <a:buFont typeface="+mj-lt"/>
                <a:buAutoNum type="alphaLcParenR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台站信息文件：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台站名，纬度，经度</a:t>
              </a:r>
              <a:endParaRPr lang="en-US" altLang="zh-CN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457200" indent="-457200">
                <a:lnSpc>
                  <a:spcPct val="120000"/>
                </a:lnSpc>
                <a:buFont typeface="+mj-lt"/>
                <a:buAutoNum type="alphaLcParenR"/>
              </a:pPr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P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波到时标记；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457200" indent="-457200">
                <a:lnSpc>
                  <a:spcPct val="120000"/>
                </a:lnSpc>
                <a:buFont typeface="+mj-lt"/>
                <a:buAutoNum type="alphaLcParenR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足够长的噪声段；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C37CEA52-4191-488A-83AD-F0090BE21A43}"/>
              </a:ext>
            </a:extLst>
          </p:cNvPr>
          <p:cNvGrpSpPr/>
          <p:nvPr/>
        </p:nvGrpSpPr>
        <p:grpSpPr>
          <a:xfrm>
            <a:off x="7527428" y="1206798"/>
            <a:ext cx="2224104" cy="5536349"/>
            <a:chOff x="9967896" y="-42531"/>
            <a:chExt cx="2224104" cy="553634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26CCDC1-E244-4517-8A99-A0704B88C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67896" y="-42531"/>
              <a:ext cx="2224104" cy="512448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0FB11D5-C012-4809-BC84-87597AC73BEC}"/>
                </a:ext>
              </a:extLst>
            </p:cNvPr>
            <p:cNvSpPr/>
            <p:nvPr/>
          </p:nvSpPr>
          <p:spPr>
            <a:xfrm>
              <a:off x="10064285" y="51244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台站信息文件内容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F04FB374-4AA8-4251-B74F-B1C8E54C8A8A}"/>
              </a:ext>
            </a:extLst>
          </p:cNvPr>
          <p:cNvGrpSpPr/>
          <p:nvPr/>
        </p:nvGrpSpPr>
        <p:grpSpPr>
          <a:xfrm>
            <a:off x="4470479" y="225287"/>
            <a:ext cx="7774020" cy="1283732"/>
            <a:chOff x="4483731" y="0"/>
            <a:chExt cx="7774020" cy="1283732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98A8996B-1581-406D-B520-5D1801E9E663}"/>
                </a:ext>
              </a:extLst>
            </p:cNvPr>
            <p:cNvGrpSpPr/>
            <p:nvPr/>
          </p:nvGrpSpPr>
          <p:grpSpPr>
            <a:xfrm>
              <a:off x="4483731" y="0"/>
              <a:ext cx="7708270" cy="1283732"/>
              <a:chOff x="4483731" y="0"/>
              <a:chExt cx="7708270" cy="1283732"/>
            </a:xfrm>
          </p:grpSpPr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7B7D0618-6BAF-49D4-AB94-3764B59F24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483731" y="0"/>
                <a:ext cx="7708270" cy="882502"/>
              </a:xfrm>
              <a:prstGeom prst="rect">
                <a:avLst/>
              </a:prstGeom>
            </p:spPr>
          </p:pic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0E3E4CAB-7EFD-418E-A34B-4DFB4DAC2D57}"/>
                  </a:ext>
                </a:extLst>
              </p:cNvPr>
              <p:cNvSpPr/>
              <p:nvPr/>
            </p:nvSpPr>
            <p:spPr>
              <a:xfrm>
                <a:off x="10247300" y="914400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数据存放方式</a:t>
                </a:r>
              </a:p>
            </p:txBody>
          </p:sp>
        </p:grp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id="{CC5A2729-12E0-4A64-B4DA-B07645162F5B}"/>
                </a:ext>
              </a:extLst>
            </p:cNvPr>
            <p:cNvGrpSpPr/>
            <p:nvPr/>
          </p:nvGrpSpPr>
          <p:grpSpPr>
            <a:xfrm>
              <a:off x="4483731" y="268069"/>
              <a:ext cx="7774020" cy="646331"/>
              <a:chOff x="4483731" y="268069"/>
              <a:chExt cx="7774020" cy="646331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628D5835-FEDC-43F7-B2E4-37C092DBBEE5}"/>
                  </a:ext>
                </a:extLst>
              </p:cNvPr>
              <p:cNvSpPr/>
              <p:nvPr/>
            </p:nvSpPr>
            <p:spPr>
              <a:xfrm>
                <a:off x="4483731" y="462517"/>
                <a:ext cx="3852195" cy="228600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F8B760A9-DF94-4DF6-B7AC-8CA29E451B92}"/>
                  </a:ext>
                </a:extLst>
              </p:cNvPr>
              <p:cNvSpPr/>
              <p:nvPr/>
            </p:nvSpPr>
            <p:spPr>
              <a:xfrm>
                <a:off x="8399721" y="462516"/>
                <a:ext cx="901996" cy="228600"/>
              </a:xfrm>
              <a:prstGeom prst="rect">
                <a:avLst/>
              </a:prstGeom>
              <a:noFill/>
              <a:ln w="2857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5DB0AAD-82FE-4166-B870-C7B79890755D}"/>
                  </a:ext>
                </a:extLst>
              </p:cNvPr>
              <p:cNvSpPr/>
              <p:nvPr/>
            </p:nvSpPr>
            <p:spPr>
              <a:xfrm>
                <a:off x="10688091" y="277850"/>
                <a:ext cx="1569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b="1" dirty="0">
                    <a:solidFill>
                      <a:srgbClr val="FFFF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台站信息文件</a:t>
                </a: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CBAB4968-E515-4D03-B009-EF7A5C519161}"/>
                  </a:ext>
                </a:extLst>
              </p:cNvPr>
              <p:cNvSpPr/>
              <p:nvPr/>
            </p:nvSpPr>
            <p:spPr>
              <a:xfrm>
                <a:off x="9097556" y="268069"/>
                <a:ext cx="203132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数据文件夹</a:t>
                </a:r>
                <a:endPara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zh-CN" altLang="en-US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（以事件名命名）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04059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id="{DD2DE072-61CF-430F-9DE9-E3C079E93D54}"/>
              </a:ext>
            </a:extLst>
          </p:cNvPr>
          <p:cNvGrpSpPr/>
          <p:nvPr/>
        </p:nvGrpSpPr>
        <p:grpSpPr>
          <a:xfrm>
            <a:off x="173764" y="47863"/>
            <a:ext cx="6048154" cy="1961581"/>
            <a:chOff x="173764" y="47863"/>
            <a:chExt cx="6048154" cy="1961581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5F63C32-2AEF-40F5-8F10-C10BEA002768}"/>
                </a:ext>
              </a:extLst>
            </p:cNvPr>
            <p:cNvSpPr txBox="1"/>
            <p:nvPr/>
          </p:nvSpPr>
          <p:spPr>
            <a:xfrm>
              <a:off x="173764" y="47863"/>
              <a:ext cx="2668772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运行程序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3416029-1174-4B63-9C03-3EFFF1BD0360}"/>
                </a:ext>
              </a:extLst>
            </p:cNvPr>
            <p:cNvSpPr txBox="1"/>
            <p:nvPr/>
          </p:nvSpPr>
          <p:spPr>
            <a:xfrm>
              <a:off x="173764" y="628297"/>
              <a:ext cx="6048154" cy="138114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20000"/>
                </a:lnSpc>
                <a:buFont typeface="+mj-lt"/>
                <a:buAutoNum type="alphaLcParenR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运行</a:t>
              </a:r>
              <a:r>
                <a:rPr lang="en-US" altLang="zh-CN" sz="2400" b="1" dirty="0" err="1">
                  <a:latin typeface="Arial" panose="020B0604020202020204" pitchFamily="34" charset="0"/>
                  <a:ea typeface="黑体" panose="02010609060101010101" pitchFamily="49" charset="-122"/>
                </a:rPr>
                <a:t>matlab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程序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914400" lvl="1" indent="-457200">
                <a:lnSpc>
                  <a:spcPct val="120000"/>
                </a:lnSpc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方式</a:t>
              </a:r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：</a:t>
              </a:r>
              <a:r>
                <a:rPr lang="zh-CN" altLang="en-US" sz="24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命令行运行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914400" lvl="1" indent="-457200">
                <a:lnSpc>
                  <a:spcPct val="120000"/>
                </a:lnSpc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方式</a:t>
              </a:r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2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：图形界面运行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E2C60E13-0179-48A4-B46B-FA1F32EDF623}"/>
              </a:ext>
            </a:extLst>
          </p:cNvPr>
          <p:cNvGrpSpPr/>
          <p:nvPr/>
        </p:nvGrpSpPr>
        <p:grpSpPr>
          <a:xfrm>
            <a:off x="3857110" y="2175180"/>
            <a:ext cx="4477779" cy="4556051"/>
            <a:chOff x="0" y="2153093"/>
            <a:chExt cx="4477779" cy="455605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FB8F365A-7A4D-4818-9247-50AF8FD7E3BE}"/>
                </a:ext>
              </a:extLst>
            </p:cNvPr>
            <p:cNvGrpSpPr/>
            <p:nvPr/>
          </p:nvGrpSpPr>
          <p:grpSpPr>
            <a:xfrm>
              <a:off x="0" y="2216889"/>
              <a:ext cx="4329144" cy="3492795"/>
              <a:chOff x="0" y="3115340"/>
              <a:chExt cx="4329144" cy="3492795"/>
            </a:xfrm>
          </p:grpSpPr>
          <p:pic>
            <p:nvPicPr>
              <p:cNvPr id="4" name="图片 3">
                <a:extLst>
                  <a:ext uri="{FF2B5EF4-FFF2-40B4-BE49-F238E27FC236}">
                    <a16:creationId xmlns:a16="http://schemas.microsoft.com/office/drawing/2014/main" id="{F912C758-16F6-42C2-B32C-9CC1282B4F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t="84642"/>
              <a:stretch/>
            </p:blipFill>
            <p:spPr>
              <a:xfrm>
                <a:off x="0" y="3115340"/>
                <a:ext cx="4329144" cy="1010093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05FAB32A-4571-48F5-AD0B-7AD52303C70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5846" b="61830"/>
              <a:stretch/>
            </p:blipFill>
            <p:spPr>
              <a:xfrm>
                <a:off x="217225" y="4044975"/>
                <a:ext cx="4111919" cy="2563160"/>
              </a:xfrm>
              <a:prstGeom prst="rect">
                <a:avLst/>
              </a:prstGeom>
            </p:spPr>
          </p:pic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28D6B86-7830-462D-B34B-76A94B85A3C8}"/>
                </a:ext>
              </a:extLst>
            </p:cNvPr>
            <p:cNvSpPr/>
            <p:nvPr/>
          </p:nvSpPr>
          <p:spPr>
            <a:xfrm>
              <a:off x="148635" y="5808322"/>
              <a:ext cx="403187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方式一：命令行运行</a:t>
              </a:r>
              <a:endPara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  <a:p>
              <a:r>
                <a:rPr lang="en-US" altLang="zh-CN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sbatch</a:t>
              </a:r>
              <a:r>
                <a:rPr lang="en-US" altLang="zh-CN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run_matlab.sbatch</a:t>
              </a:r>
              <a:endParaRPr lang="zh-CN" altLang="en-US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B552530-A491-4B6D-B181-C711A7041C5A}"/>
                </a:ext>
              </a:extLst>
            </p:cNvPr>
            <p:cNvSpPr/>
            <p:nvPr/>
          </p:nvSpPr>
          <p:spPr>
            <a:xfrm>
              <a:off x="1547038" y="4058772"/>
              <a:ext cx="27060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run_matlab.sbatch</a:t>
              </a:r>
              <a:r>
                <a:rPr lang="zh-CN" altLang="en-US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内容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B841BE0-A69F-4880-9362-E541BB8A9D6F}"/>
                </a:ext>
              </a:extLst>
            </p:cNvPr>
            <p:cNvSpPr/>
            <p:nvPr/>
          </p:nvSpPr>
          <p:spPr>
            <a:xfrm>
              <a:off x="148635" y="2153093"/>
              <a:ext cx="4329144" cy="455605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107C2C6-3F27-4830-8A47-64FB118F1EC6}"/>
                </a:ext>
              </a:extLst>
            </p:cNvPr>
            <p:cNvSpPr txBox="1"/>
            <p:nvPr/>
          </p:nvSpPr>
          <p:spPr>
            <a:xfrm>
              <a:off x="3402438" y="2216889"/>
              <a:ext cx="926706" cy="36933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方式一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98598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78F85B9-4BA0-42AC-97B8-8354FA6480FC}"/>
              </a:ext>
            </a:extLst>
          </p:cNvPr>
          <p:cNvGrpSpPr/>
          <p:nvPr/>
        </p:nvGrpSpPr>
        <p:grpSpPr>
          <a:xfrm>
            <a:off x="24238" y="2687615"/>
            <a:ext cx="5378682" cy="2959862"/>
            <a:chOff x="173764" y="3904328"/>
            <a:chExt cx="5378682" cy="2959862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31CD7EB-77C4-4413-9261-A50812BFC0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846" t="72554"/>
            <a:stretch/>
          </p:blipFill>
          <p:spPr>
            <a:xfrm>
              <a:off x="173764" y="4686852"/>
              <a:ext cx="4857772" cy="2177338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98C2E65-2CC2-4A75-9EEC-0811592D6FAF}"/>
                </a:ext>
              </a:extLst>
            </p:cNvPr>
            <p:cNvSpPr/>
            <p:nvPr/>
          </p:nvSpPr>
          <p:spPr>
            <a:xfrm>
              <a:off x="1687285" y="3904328"/>
              <a:ext cx="38651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①避开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windows</a:t>
              </a:r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系统保留设备名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aux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C472A3D3-1578-4BE6-AF09-F5B0653B12DB}"/>
              </a:ext>
            </a:extLst>
          </p:cNvPr>
          <p:cNvGrpSpPr/>
          <p:nvPr/>
        </p:nvGrpSpPr>
        <p:grpSpPr>
          <a:xfrm>
            <a:off x="24238" y="44673"/>
            <a:ext cx="6048154" cy="1961581"/>
            <a:chOff x="173764" y="47863"/>
            <a:chExt cx="6048154" cy="1961581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5DCC880-ABF4-491E-ACAE-EADE2A8E01B9}"/>
                </a:ext>
              </a:extLst>
            </p:cNvPr>
            <p:cNvSpPr txBox="1"/>
            <p:nvPr/>
          </p:nvSpPr>
          <p:spPr>
            <a:xfrm>
              <a:off x="173764" y="47863"/>
              <a:ext cx="2668772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运行程序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8306FAE-E6B7-41F1-A7C5-5431E52D95B0}"/>
                </a:ext>
              </a:extLst>
            </p:cNvPr>
            <p:cNvSpPr txBox="1"/>
            <p:nvPr/>
          </p:nvSpPr>
          <p:spPr>
            <a:xfrm>
              <a:off x="173764" y="628297"/>
              <a:ext cx="6048154" cy="138114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20000"/>
                </a:lnSpc>
                <a:buFont typeface="+mj-lt"/>
                <a:buAutoNum type="alphaLcParenR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运行</a:t>
              </a:r>
              <a:r>
                <a:rPr lang="en-US" altLang="zh-CN" sz="2400" b="1" dirty="0" err="1">
                  <a:latin typeface="Arial" panose="020B0604020202020204" pitchFamily="34" charset="0"/>
                  <a:ea typeface="黑体" panose="02010609060101010101" pitchFamily="49" charset="-122"/>
                </a:rPr>
                <a:t>matlab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程序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914400" lvl="1" indent="-457200">
                <a:lnSpc>
                  <a:spcPct val="120000"/>
                </a:lnSpc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方式</a:t>
              </a:r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1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：命令行运行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 marL="914400" lvl="1" indent="-457200">
                <a:lnSpc>
                  <a:spcPct val="120000"/>
                </a:lnSpc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方式</a:t>
              </a:r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2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：</a:t>
              </a:r>
              <a:r>
                <a:rPr lang="zh-CN" altLang="en-US" sz="2400" b="1" dirty="0">
                  <a:solidFill>
                    <a:srgbClr val="FF0000"/>
                  </a:solidFill>
                  <a:latin typeface="Arial" panose="020B0604020202020204" pitchFamily="34" charset="0"/>
                  <a:ea typeface="黑体" panose="02010609060101010101" pitchFamily="49" charset="-122"/>
                </a:rPr>
                <a:t>图形界面运行</a:t>
              </a:r>
              <a:endPara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DFD7F310-90D3-4CE5-8F8E-23CD918159E1}"/>
              </a:ext>
            </a:extLst>
          </p:cNvPr>
          <p:cNvSpPr txBox="1"/>
          <p:nvPr/>
        </p:nvSpPr>
        <p:spPr>
          <a:xfrm>
            <a:off x="4168498" y="5151655"/>
            <a:ext cx="926706" cy="369332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方式二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229A1DF-8B39-410B-8E8B-C2605E5BE5F4}"/>
              </a:ext>
            </a:extLst>
          </p:cNvPr>
          <p:cNvGrpSpPr/>
          <p:nvPr/>
        </p:nvGrpSpPr>
        <p:grpSpPr>
          <a:xfrm>
            <a:off x="5964523" y="2687615"/>
            <a:ext cx="5955461" cy="3085049"/>
            <a:chOff x="5898262" y="3637354"/>
            <a:chExt cx="5955461" cy="3085049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C75DFF0-0351-48AE-8312-D83F7D2300CA}"/>
                </a:ext>
              </a:extLst>
            </p:cNvPr>
            <p:cNvSpPr/>
            <p:nvPr/>
          </p:nvSpPr>
          <p:spPr>
            <a:xfrm>
              <a:off x="6990261" y="3637354"/>
              <a:ext cx="43524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②用</a:t>
              </a:r>
              <a:r>
                <a:rPr lang="en-US" altLang="zh-CN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matlab</a:t>
              </a:r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内置命令替换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Linux</a:t>
              </a:r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的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cp</a:t>
              </a:r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命令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3CA34BE-D274-41EE-8167-CBD3025F0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98262" y="4214190"/>
              <a:ext cx="5955461" cy="25082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74712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848C008-29F6-430F-A35A-1ACD497F9053}"/>
              </a:ext>
            </a:extLst>
          </p:cNvPr>
          <p:cNvGrpSpPr/>
          <p:nvPr/>
        </p:nvGrpSpPr>
        <p:grpSpPr>
          <a:xfrm>
            <a:off x="0" y="49788"/>
            <a:ext cx="4652997" cy="2580890"/>
            <a:chOff x="69371" y="0"/>
            <a:chExt cx="4652997" cy="258089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93FF355-D95A-41E6-9BD8-6B7752A90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371" y="0"/>
              <a:ext cx="4652997" cy="1985977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9B77919-6015-4151-9F01-BAC7CF98F3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408"/>
            <a:stretch/>
          </p:blipFill>
          <p:spPr>
            <a:xfrm>
              <a:off x="123032" y="1584250"/>
              <a:ext cx="4524408" cy="996640"/>
            </a:xfrm>
            <a:prstGeom prst="rect">
              <a:avLst/>
            </a:prstGeom>
          </p:spPr>
        </p:pic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50411EEF-17F5-418C-9F13-BCD9B641C2A3}"/>
              </a:ext>
            </a:extLst>
          </p:cNvPr>
          <p:cNvSpPr txBox="1"/>
          <p:nvPr/>
        </p:nvSpPr>
        <p:spPr>
          <a:xfrm>
            <a:off x="4483730" y="649305"/>
            <a:ext cx="770827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en-US" alt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matlab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图形界面下运行：①运行</a:t>
            </a:r>
            <a:r>
              <a:rPr lang="en-US" alt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CRF_proj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7BE488D-07C7-4308-A2F2-9FB4D707E8F8}"/>
              </a:ext>
            </a:extLst>
          </p:cNvPr>
          <p:cNvGrpSpPr/>
          <p:nvPr/>
        </p:nvGrpSpPr>
        <p:grpSpPr>
          <a:xfrm>
            <a:off x="1642730" y="1470071"/>
            <a:ext cx="10495609" cy="5338141"/>
            <a:chOff x="1467293" y="1382821"/>
            <a:chExt cx="10724707" cy="5491128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84CC77B-A190-42C5-8F70-7A5DE4F9DD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7293" y="1382821"/>
              <a:ext cx="10724707" cy="5491128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03BEEC7-DEBF-4D0B-9B3C-AE1ABC2ACCDB}"/>
                </a:ext>
              </a:extLst>
            </p:cNvPr>
            <p:cNvSpPr/>
            <p:nvPr/>
          </p:nvSpPr>
          <p:spPr>
            <a:xfrm>
              <a:off x="4615342" y="2127764"/>
              <a:ext cx="5647700" cy="36933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运行</a:t>
              </a:r>
              <a:r>
                <a:rPr lang="en-US" altLang="zh-CN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CRF_proj</a:t>
              </a:r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，需要正确的配置文件</a:t>
              </a: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proj_params.in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B75314E-AC20-42C6-A10C-005C8D6D6E4A}"/>
                </a:ext>
              </a:extLst>
            </p:cNvPr>
            <p:cNvSpPr/>
            <p:nvPr/>
          </p:nvSpPr>
          <p:spPr>
            <a:xfrm>
              <a:off x="4935226" y="2880043"/>
              <a:ext cx="18004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项目输出文件夹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D90ADD1-EF3A-4D85-B6BE-144198D7695F}"/>
                </a:ext>
              </a:extLst>
            </p:cNvPr>
            <p:cNvSpPr/>
            <p:nvPr/>
          </p:nvSpPr>
          <p:spPr>
            <a:xfrm>
              <a:off x="3242877" y="3440185"/>
              <a:ext cx="2263280" cy="368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项目名称及台阵名称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C719246-5DC5-439F-94C2-2F8598004191}"/>
                </a:ext>
              </a:extLst>
            </p:cNvPr>
            <p:cNvSpPr/>
            <p:nvPr/>
          </p:nvSpPr>
          <p:spPr>
            <a:xfrm>
              <a:off x="7384772" y="3526909"/>
              <a:ext cx="1339492" cy="368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92D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数据文件夹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3E0903D-9646-47A7-B8B5-E2F385D9EBF1}"/>
                </a:ext>
              </a:extLst>
            </p:cNvPr>
            <p:cNvSpPr/>
            <p:nvPr/>
          </p:nvSpPr>
          <p:spPr>
            <a:xfrm>
              <a:off x="7384772" y="4103675"/>
              <a:ext cx="1570438" cy="368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台站信息文件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C9DEC7A-6BBA-4026-8E45-A8C1180EA8B3}"/>
                </a:ext>
              </a:extLst>
            </p:cNvPr>
            <p:cNvSpPr/>
            <p:nvPr/>
          </p:nvSpPr>
          <p:spPr>
            <a:xfrm>
              <a:off x="3242877" y="4103675"/>
              <a:ext cx="1108545" cy="368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总台站数</a:t>
              </a:r>
              <a:endParaRPr lang="en-US" altLang="zh-CN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B4619985-0A2A-4BAB-A916-EF13DD06AAAC}"/>
                </a:ext>
              </a:extLst>
            </p:cNvPr>
            <p:cNvSpPr/>
            <p:nvPr/>
          </p:nvSpPr>
          <p:spPr>
            <a:xfrm>
              <a:off x="5099902" y="4551915"/>
              <a:ext cx="2160637" cy="368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距离模式：选</a:t>
              </a:r>
              <a:r>
                <a:rPr lang="en-US" altLang="zh-CN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zh-CN" altLang="en-US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即可</a:t>
              </a:r>
              <a:endParaRPr lang="en-US" altLang="zh-CN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27786013-D1AB-4F12-AA7E-69AB45977255}"/>
                </a:ext>
              </a:extLst>
            </p:cNvPr>
            <p:cNvSpPr/>
            <p:nvPr/>
          </p:nvSpPr>
          <p:spPr>
            <a:xfrm>
              <a:off x="3695700" y="5132098"/>
              <a:ext cx="1108545" cy="368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参考位置</a:t>
              </a:r>
              <a:endParaRPr lang="en-US" altLang="zh-CN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476D2D9-DF1D-459F-81CE-19A94A7FDCBD}"/>
                </a:ext>
              </a:extLst>
            </p:cNvPr>
            <p:cNvSpPr/>
            <p:nvPr/>
          </p:nvSpPr>
          <p:spPr>
            <a:xfrm>
              <a:off x="3698226" y="5476666"/>
              <a:ext cx="877598" cy="368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事件名</a:t>
              </a:r>
              <a:endPara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64C33EAA-3062-4D07-9FD5-CB8FA5CBBC71}"/>
                </a:ext>
              </a:extLst>
            </p:cNvPr>
            <p:cNvSpPr/>
            <p:nvPr/>
          </p:nvSpPr>
          <p:spPr>
            <a:xfrm>
              <a:off x="3620851" y="6294727"/>
              <a:ext cx="877598" cy="3682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文件名</a:t>
              </a:r>
              <a:endParaRPr lang="en-US" altLang="zh-CN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30486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41DE0DC8-4991-4A25-A61E-18D22A2918DB}"/>
              </a:ext>
            </a:extLst>
          </p:cNvPr>
          <p:cNvGrpSpPr/>
          <p:nvPr/>
        </p:nvGrpSpPr>
        <p:grpSpPr>
          <a:xfrm>
            <a:off x="15919" y="3234983"/>
            <a:ext cx="4422231" cy="2754666"/>
            <a:chOff x="-1" y="3831330"/>
            <a:chExt cx="4422231" cy="2754666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20B1A2C1-277F-4D95-A7F0-29865F324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4325744"/>
              <a:ext cx="4422231" cy="2260252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0520A62-3E41-43B3-AE9B-EF3CB6ACF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841" y="3831330"/>
              <a:ext cx="4357026" cy="494414"/>
            </a:xfrm>
            <a:prstGeom prst="rect">
              <a:avLst/>
            </a:prstGeom>
          </p:spPr>
        </p:pic>
      </p:grpSp>
      <p:sp>
        <p:nvSpPr>
          <p:cNvPr id="11" name="文本框 7">
            <a:extLst>
              <a:ext uri="{FF2B5EF4-FFF2-40B4-BE49-F238E27FC236}">
                <a16:creationId xmlns:a16="http://schemas.microsoft.com/office/drawing/2014/main" id="{50411EEF-17F5-418C-9F13-BCD9B641C2A3}"/>
              </a:ext>
            </a:extLst>
          </p:cNvPr>
          <p:cNvSpPr txBox="1"/>
          <p:nvPr/>
        </p:nvSpPr>
        <p:spPr>
          <a:xfrm>
            <a:off x="4481661" y="-660"/>
            <a:ext cx="770827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en-US" alt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matlab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图形界面下运行：②运行</a:t>
            </a:r>
            <a:r>
              <a:rPr lang="en-US" alt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CRF_job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D3B935B-AFAC-4ADF-B7CB-E9BF343F4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1" y="461005"/>
            <a:ext cx="4390389" cy="2207581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0BDC4A3C-EC4C-467C-85A5-4B0115E0E230}"/>
              </a:ext>
            </a:extLst>
          </p:cNvPr>
          <p:cNvGrpSpPr/>
          <p:nvPr/>
        </p:nvGrpSpPr>
        <p:grpSpPr>
          <a:xfrm>
            <a:off x="5380022" y="461005"/>
            <a:ext cx="6573440" cy="6355030"/>
            <a:chOff x="4413993" y="461005"/>
            <a:chExt cx="6704857" cy="6504946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2DE832E-1A97-4F2F-91C3-58FCD53698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03" r="9247"/>
            <a:stretch/>
          </p:blipFill>
          <p:spPr>
            <a:xfrm>
              <a:off x="4413993" y="825501"/>
              <a:ext cx="5300181" cy="6140450"/>
            </a:xfrm>
            <a:prstGeom prst="rect">
              <a:avLst/>
            </a:prstGeom>
          </p:spPr>
        </p:pic>
        <p:sp>
          <p:nvSpPr>
            <p:cNvPr id="2" name="箭头: 下 1">
              <a:extLst>
                <a:ext uri="{FF2B5EF4-FFF2-40B4-BE49-F238E27FC236}">
                  <a16:creationId xmlns:a16="http://schemas.microsoft.com/office/drawing/2014/main" id="{BF09F3B9-9E50-492A-A7F8-8EB1DFCEE072}"/>
                </a:ext>
              </a:extLst>
            </p:cNvPr>
            <p:cNvSpPr/>
            <p:nvPr/>
          </p:nvSpPr>
          <p:spPr>
            <a:xfrm>
              <a:off x="5794574" y="461005"/>
              <a:ext cx="419986" cy="538455"/>
            </a:xfrm>
            <a:prstGeom prst="downArrow">
              <a:avLst/>
            </a:prstGeom>
            <a:solidFill>
              <a:schemeClr val="bg2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02B3542-2AB8-4437-B5FD-FD27DA1286BD}"/>
                </a:ext>
              </a:extLst>
            </p:cNvPr>
            <p:cNvSpPr/>
            <p:nvPr/>
          </p:nvSpPr>
          <p:spPr>
            <a:xfrm>
              <a:off x="6159001" y="55333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配置文件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C7AF560-576B-47E0-B41F-4AD44630ACA8}"/>
                </a:ext>
              </a:extLst>
            </p:cNvPr>
            <p:cNvSpPr/>
            <p:nvPr/>
          </p:nvSpPr>
          <p:spPr>
            <a:xfrm>
              <a:off x="6096001" y="4141078"/>
              <a:ext cx="25590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子台阵数量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D43BCCB-D46A-4C46-A1C8-B91EB143EE30}"/>
                </a:ext>
              </a:extLst>
            </p:cNvPr>
            <p:cNvSpPr/>
            <p:nvPr/>
          </p:nvSpPr>
          <p:spPr>
            <a:xfrm>
              <a:off x="5257800" y="6022127"/>
              <a:ext cx="35877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是否翻转极性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49EC8A5-4570-4786-AF9D-632B0263F642}"/>
                </a:ext>
              </a:extLst>
            </p:cNvPr>
            <p:cNvSpPr/>
            <p:nvPr/>
          </p:nvSpPr>
          <p:spPr>
            <a:xfrm>
              <a:off x="5270208" y="6442165"/>
              <a:ext cx="584864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</a:t>
              </a:r>
              <a:r>
                <a:rPr lang="zh-CN" alt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波到时标记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95378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D9E3EA7-A407-4DB0-A5C6-B3A5AD314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462" y="1660940"/>
            <a:ext cx="5877756" cy="4501320"/>
          </a:xfrm>
          <a:prstGeom prst="rect">
            <a:avLst/>
          </a:prstGeom>
        </p:spPr>
      </p:pic>
      <p:sp>
        <p:nvSpPr>
          <p:cNvPr id="6" name="文本框 7">
            <a:extLst>
              <a:ext uri="{FF2B5EF4-FFF2-40B4-BE49-F238E27FC236}">
                <a16:creationId xmlns:a16="http://schemas.microsoft.com/office/drawing/2014/main" id="{9B96E959-D0CD-46E7-9641-C98FA50A5FB8}"/>
              </a:ext>
            </a:extLst>
          </p:cNvPr>
          <p:cNvSpPr txBox="1"/>
          <p:nvPr/>
        </p:nvSpPr>
        <p:spPr>
          <a:xfrm>
            <a:off x="0" y="6014"/>
            <a:ext cx="770827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在</a:t>
            </a:r>
            <a:r>
              <a:rPr lang="en-US" altLang="zh-CN" sz="2400" b="1" dirty="0" err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matlab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图形界面下运行：③运行</a:t>
            </a:r>
            <a:r>
              <a:rPr lang="en-US" altLang="zh-CN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rPr>
              <a:t>CRF_MCMC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984D715-2937-4D3F-AB4B-13BD7AC2672D}"/>
              </a:ext>
            </a:extLst>
          </p:cNvPr>
          <p:cNvSpPr/>
          <p:nvPr/>
        </p:nvSpPr>
        <p:spPr>
          <a:xfrm>
            <a:off x="4772342" y="100178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输出结果</a:t>
            </a:r>
          </a:p>
        </p:txBody>
      </p:sp>
    </p:spTree>
    <p:extLst>
      <p:ext uri="{BB962C8B-B14F-4D97-AF65-F5344CB8AC3E}">
        <p14:creationId xmlns:p14="http://schemas.microsoft.com/office/powerpoint/2010/main" val="21176333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329F93BB-5C68-4553-814B-EE5F22025CC4}"/>
              </a:ext>
            </a:extLst>
          </p:cNvPr>
          <p:cNvGrpSpPr/>
          <p:nvPr/>
        </p:nvGrpSpPr>
        <p:grpSpPr>
          <a:xfrm>
            <a:off x="173764" y="47863"/>
            <a:ext cx="4526255" cy="1071915"/>
            <a:chOff x="173764" y="47863"/>
            <a:chExt cx="4526255" cy="107191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5499E7A-3DEF-416B-B27A-E56B5DDBFC37}"/>
                </a:ext>
              </a:extLst>
            </p:cNvPr>
            <p:cNvSpPr txBox="1"/>
            <p:nvPr/>
          </p:nvSpPr>
          <p:spPr>
            <a:xfrm>
              <a:off x="173764" y="47863"/>
              <a:ext cx="2668772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运行程序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5CDB47E-4DA3-4558-8E82-E521DE8D5A73}"/>
                </a:ext>
              </a:extLst>
            </p:cNvPr>
            <p:cNvSpPr txBox="1"/>
            <p:nvPr/>
          </p:nvSpPr>
          <p:spPr>
            <a:xfrm>
              <a:off x="173764" y="628297"/>
              <a:ext cx="4526255" cy="4914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20000"/>
                </a:lnSpc>
                <a:buFont typeface="+mj-lt"/>
                <a:buAutoNum type="alphaLcParenR" startAt="2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运行</a:t>
              </a:r>
              <a:r>
                <a:rPr lang="en-US" altLang="zh-CN" sz="2400" b="1" dirty="0" err="1">
                  <a:latin typeface="Arial" panose="020B0604020202020204" pitchFamily="34" charset="0"/>
                  <a:ea typeface="黑体" panose="02010609060101010101" pitchFamily="49" charset="-122"/>
                </a:rPr>
                <a:t>fortran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程序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857B93F-6E9B-47F0-AC58-18BBDF5C1A67}"/>
              </a:ext>
            </a:extLst>
          </p:cNvPr>
          <p:cNvGrpSpPr/>
          <p:nvPr/>
        </p:nvGrpSpPr>
        <p:grpSpPr>
          <a:xfrm>
            <a:off x="3492076" y="1912730"/>
            <a:ext cx="5431053" cy="4945270"/>
            <a:chOff x="130441" y="2669970"/>
            <a:chExt cx="4602305" cy="408245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9A757028-1B42-492D-B16A-33ABE81876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6450" b="3249"/>
            <a:stretch/>
          </p:blipFill>
          <p:spPr>
            <a:xfrm>
              <a:off x="130441" y="2669970"/>
              <a:ext cx="4602305" cy="256463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EA4D232-B3E5-4B1E-B47E-85B839303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163"/>
            <a:stretch/>
          </p:blipFill>
          <p:spPr>
            <a:xfrm>
              <a:off x="207493" y="5204129"/>
              <a:ext cx="4455947" cy="1548296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F860F06B-2CD5-4031-AFF5-0F435409357C}"/>
              </a:ext>
            </a:extLst>
          </p:cNvPr>
          <p:cNvSpPr txBox="1"/>
          <p:nvPr/>
        </p:nvSpPr>
        <p:spPr>
          <a:xfrm>
            <a:off x="4276035" y="1315432"/>
            <a:ext cx="371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 control_sbatch.sh</a:t>
            </a:r>
            <a:endParaRPr lang="zh-CN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0711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F211A9ED-283D-4157-9FB3-0F39AF85A6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8"/>
          <a:stretch/>
        </p:blipFill>
        <p:spPr>
          <a:xfrm>
            <a:off x="3804133" y="924257"/>
            <a:ext cx="4950621" cy="5816681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2F928671-506B-488C-B3FB-112A2853632D}"/>
              </a:ext>
            </a:extLst>
          </p:cNvPr>
          <p:cNvGrpSpPr/>
          <p:nvPr/>
        </p:nvGrpSpPr>
        <p:grpSpPr>
          <a:xfrm>
            <a:off x="0" y="26504"/>
            <a:ext cx="3464787" cy="1515113"/>
            <a:chOff x="173764" y="47863"/>
            <a:chExt cx="3464787" cy="151511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ED44F4A7-DDAB-48CE-94F4-EE316D7FC8D8}"/>
                </a:ext>
              </a:extLst>
            </p:cNvPr>
            <p:cNvSpPr txBox="1"/>
            <p:nvPr/>
          </p:nvSpPr>
          <p:spPr>
            <a:xfrm>
              <a:off x="173764" y="47863"/>
              <a:ext cx="2668772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绘图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D858468-A203-4D25-B25C-95C68982B791}"/>
                </a:ext>
              </a:extLst>
            </p:cNvPr>
            <p:cNvSpPr txBox="1"/>
            <p:nvPr/>
          </p:nvSpPr>
          <p:spPr>
            <a:xfrm>
              <a:off x="173765" y="628297"/>
              <a:ext cx="3464786" cy="93467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20000"/>
                </a:lnSpc>
                <a:buFont typeface="+mj-lt"/>
                <a:buAutoNum type="alphaLcParenR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绘制所有接收函数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(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执行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csh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 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plotALLrf.csh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79939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2F928671-506B-488C-B3FB-112A2853632D}"/>
              </a:ext>
            </a:extLst>
          </p:cNvPr>
          <p:cNvGrpSpPr/>
          <p:nvPr/>
        </p:nvGrpSpPr>
        <p:grpSpPr>
          <a:xfrm>
            <a:off x="0" y="0"/>
            <a:ext cx="5657408" cy="1379033"/>
            <a:chOff x="173764" y="47863"/>
            <a:chExt cx="3464786" cy="1379033"/>
          </a:xfrm>
        </p:grpSpPr>
        <p:sp>
          <p:nvSpPr>
            <p:cNvPr id="7" name="文本框 7">
              <a:extLst>
                <a:ext uri="{FF2B5EF4-FFF2-40B4-BE49-F238E27FC236}">
                  <a16:creationId xmlns:a16="http://schemas.microsoft.com/office/drawing/2014/main" id="{ED44F4A7-DDAB-48CE-94F4-EE316D7FC8D8}"/>
                </a:ext>
              </a:extLst>
            </p:cNvPr>
            <p:cNvSpPr txBox="1"/>
            <p:nvPr/>
          </p:nvSpPr>
          <p:spPr>
            <a:xfrm>
              <a:off x="173764" y="47863"/>
              <a:ext cx="839744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绘图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文本框 8">
              <a:extLst>
                <a:ext uri="{FF2B5EF4-FFF2-40B4-BE49-F238E27FC236}">
                  <a16:creationId xmlns:a16="http://schemas.microsoft.com/office/drawing/2014/main" id="{7D858468-A203-4D25-B25C-95C68982B791}"/>
                </a:ext>
              </a:extLst>
            </p:cNvPr>
            <p:cNvSpPr txBox="1"/>
            <p:nvPr/>
          </p:nvSpPr>
          <p:spPr>
            <a:xfrm>
              <a:off x="173764" y="595899"/>
              <a:ext cx="3464786" cy="83099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buFont typeface="+mj-lt"/>
                <a:buAutoNum type="alphaLcParenR" startAt="2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绘制所有接收函数构成的叠加剖面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  <a:p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      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（执行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csh</a:t>
              </a:r>
              <a:r>
                <a:rPr lang="en-US" altLang="zh-CN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 </a:t>
              </a:r>
              <a:r>
                <a:rPr lang="en-US" altLang="zh-CN" sz="2400" dirty="0" err="1">
                  <a:latin typeface="Arial" panose="020B0604020202020204" pitchFamily="34" charset="0"/>
                  <a:ea typeface="黑体" panose="02010609060101010101" pitchFamily="49" charset="-122"/>
                </a:rPr>
                <a:t>plotALLimage.csh</a:t>
              </a:r>
              <a:r>
                <a:rPr lang="zh-CN" altLang="en-US" sz="2400" dirty="0">
                  <a:latin typeface="Arial" panose="020B0604020202020204" pitchFamily="34" charset="0"/>
                  <a:ea typeface="黑体" panose="02010609060101010101" pitchFamily="49" charset="-122"/>
                </a:rPr>
                <a:t>）</a:t>
              </a:r>
              <a:endParaRPr lang="en-US" altLang="zh-CN" sz="2400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24F4D3E7-CF2F-4098-B046-BE1D18FD5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1050" y="1966826"/>
            <a:ext cx="7856577" cy="376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2461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811F145C-557D-47A7-8E13-4CE380931B59}"/>
              </a:ext>
            </a:extLst>
          </p:cNvPr>
          <p:cNvGrpSpPr/>
          <p:nvPr/>
        </p:nvGrpSpPr>
        <p:grpSpPr>
          <a:xfrm>
            <a:off x="-28575" y="0"/>
            <a:ext cx="6610350" cy="1009701"/>
            <a:chOff x="173764" y="47863"/>
            <a:chExt cx="3464786" cy="1009701"/>
          </a:xfrm>
        </p:grpSpPr>
        <p:sp>
          <p:nvSpPr>
            <p:cNvPr id="9" name="文本框 7">
              <a:extLst>
                <a:ext uri="{FF2B5EF4-FFF2-40B4-BE49-F238E27FC236}">
                  <a16:creationId xmlns:a16="http://schemas.microsoft.com/office/drawing/2014/main" id="{A35384E3-7506-4949-B748-AA35644694A4}"/>
                </a:ext>
              </a:extLst>
            </p:cNvPr>
            <p:cNvSpPr txBox="1"/>
            <p:nvPr/>
          </p:nvSpPr>
          <p:spPr>
            <a:xfrm>
              <a:off x="173764" y="47863"/>
              <a:ext cx="839744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绘图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8">
              <a:extLst>
                <a:ext uri="{FF2B5EF4-FFF2-40B4-BE49-F238E27FC236}">
                  <a16:creationId xmlns:a16="http://schemas.microsoft.com/office/drawing/2014/main" id="{948DB9B7-4B53-4ABC-822E-C4FA0077BBC5}"/>
                </a:ext>
              </a:extLst>
            </p:cNvPr>
            <p:cNvSpPr txBox="1"/>
            <p:nvPr/>
          </p:nvSpPr>
          <p:spPr>
            <a:xfrm>
              <a:off x="173764" y="595899"/>
              <a:ext cx="3464786" cy="4616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buFont typeface="+mj-lt"/>
                <a:buAutoNum type="alphaLcParenR" startAt="3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绘制单个子台阵的接收函数及</a:t>
              </a:r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MCMC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结果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F756BA6A-A45F-4AE1-B3B3-E047C12ED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6917"/>
            <a:ext cx="6215022" cy="5234126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6D32A291-EBF9-4303-A666-CE19E44A3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774" y="1009701"/>
            <a:ext cx="5088677" cy="552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04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D878513-ED6C-4265-9494-543A3DAEB98F}"/>
              </a:ext>
            </a:extLst>
          </p:cNvPr>
          <p:cNvGrpSpPr/>
          <p:nvPr/>
        </p:nvGrpSpPr>
        <p:grpSpPr>
          <a:xfrm>
            <a:off x="-28575" y="0"/>
            <a:ext cx="6610350" cy="1009701"/>
            <a:chOff x="-28575" y="0"/>
            <a:chExt cx="6610350" cy="1009701"/>
          </a:xfrm>
        </p:grpSpPr>
        <p:sp>
          <p:nvSpPr>
            <p:cNvPr id="7" name="文本框 7">
              <a:extLst>
                <a:ext uri="{FF2B5EF4-FFF2-40B4-BE49-F238E27FC236}">
                  <a16:creationId xmlns:a16="http://schemas.microsoft.com/office/drawing/2014/main" id="{FD8C3D43-CFF3-49DD-89BE-746B47D59B2A}"/>
                </a:ext>
              </a:extLst>
            </p:cNvPr>
            <p:cNvSpPr txBox="1"/>
            <p:nvPr/>
          </p:nvSpPr>
          <p:spPr>
            <a:xfrm>
              <a:off x="-28575" y="0"/>
              <a:ext cx="1602120" cy="584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  <a:cs typeface="Arial" panose="020B0604020202020204" pitchFamily="34" charset="0"/>
                </a:rPr>
                <a:t>绘图</a:t>
              </a:r>
              <a:endPara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8" name="文本框 8">
              <a:extLst>
                <a:ext uri="{FF2B5EF4-FFF2-40B4-BE49-F238E27FC236}">
                  <a16:creationId xmlns:a16="http://schemas.microsoft.com/office/drawing/2014/main" id="{8CA38C3A-3FB0-4458-977F-BDD66F5C970E}"/>
                </a:ext>
              </a:extLst>
            </p:cNvPr>
            <p:cNvSpPr txBox="1"/>
            <p:nvPr/>
          </p:nvSpPr>
          <p:spPr>
            <a:xfrm>
              <a:off x="-28575" y="548036"/>
              <a:ext cx="6610350" cy="46166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>
                <a:buFont typeface="+mj-lt"/>
                <a:buAutoNum type="alphaLcParenR" startAt="3"/>
              </a:pP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绘制单个子台阵的接收函数及</a:t>
              </a:r>
              <a:r>
                <a:rPr lang="en-US" altLang="zh-CN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MCMC</a:t>
              </a:r>
              <a:r>
                <a:rPr lang="zh-CN" altLang="en-US" sz="2400" b="1" dirty="0">
                  <a:latin typeface="Arial" panose="020B0604020202020204" pitchFamily="34" charset="0"/>
                  <a:ea typeface="黑体" panose="02010609060101010101" pitchFamily="49" charset="-122"/>
                </a:rPr>
                <a:t>结果</a:t>
              </a:r>
              <a:endPara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6221CFFC-1E35-4348-AFF6-D3DF747E5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235" y="1679564"/>
            <a:ext cx="5000574" cy="402328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D2844D-F9D5-4B44-B698-DC8DDFA82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307" y="2134578"/>
            <a:ext cx="6247458" cy="2985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76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573</Words>
  <Application>Microsoft Office PowerPoint</Application>
  <PresentationFormat>宽屏</PresentationFormat>
  <Paragraphs>85</Paragraphs>
  <Slides>49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55" baseType="lpstr">
      <vt:lpstr>等线</vt:lpstr>
      <vt:lpstr>等线 Light</vt:lpstr>
      <vt:lpstr>黑体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325</cp:revision>
  <dcterms:created xsi:type="dcterms:W3CDTF">2023-09-14T07:07:38Z</dcterms:created>
  <dcterms:modified xsi:type="dcterms:W3CDTF">2023-09-21T09:29:19Z</dcterms:modified>
</cp:coreProperties>
</file>