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0" r:id="rId3"/>
    <p:sldId id="259" r:id="rId4"/>
    <p:sldId id="256" r:id="rId5"/>
    <p:sldId id="262" r:id="rId6"/>
    <p:sldId id="263" r:id="rId7"/>
    <p:sldId id="264" r:id="rId8"/>
    <p:sldId id="265" r:id="rId9"/>
    <p:sldId id="266" r:id="rId10"/>
    <p:sldId id="267" r:id="rId11"/>
    <p:sldId id="271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61" r:id="rId2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5AC70-55D7-422E-AF7E-F122CD1100D4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30B14-3095-4E94-9E9F-2CC544A229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824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A621D-BD22-4096-B469-242E0294802F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83535-0D6E-43B9-9FCD-CF793805C17A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A3F08-B859-447A-8C18-CF2F6157FDAE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59F51-7013-47F9-9957-B2212166A542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2BA1E-3DFE-4E2D-BACA-73A5CEC3E525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98D7-B26C-4A7D-951A-949D89A2EB7D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1020D-0CE6-422F-B3B7-7FA13B602E02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866E0-CC02-47A2-8560-7908BA1B5786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5A6A-5929-4C5E-80EE-E3235D53C47A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1C974-741D-46E6-A34B-23CD89769D7A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81E34-131E-4468-A347-0F94A4848B09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B3728-EC38-4151-814B-A694602C0879}" type="datetime1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51" y="862746"/>
            <a:ext cx="8892479" cy="5086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9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5" y="66791"/>
            <a:ext cx="8964488" cy="3722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99" y="1948510"/>
            <a:ext cx="5846094" cy="47794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06289" y="3884763"/>
            <a:ext cx="290975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altLang="zh-CN" sz="3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F-J</a:t>
            </a:r>
            <a:r>
              <a:rPr lang="zh-CN" altLang="en-US" sz="3200" b="1" dirty="0" smtClean="0">
                <a:solidFill>
                  <a:srgbClr val="0000CC"/>
                </a:solidFill>
              </a:rPr>
              <a:t>方法</a:t>
            </a:r>
            <a:endParaRPr lang="en-US" altLang="zh-CN" sz="3200" b="1" dirty="0" smtClean="0">
              <a:solidFill>
                <a:srgbClr val="0000CC"/>
              </a:solidFill>
            </a:endParaRPr>
          </a:p>
          <a:p>
            <a:pPr marL="457200" indent="-457200" algn="ctr">
              <a:spcAft>
                <a:spcPts val="1200"/>
              </a:spcAft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降低非唯一性</a:t>
            </a:r>
            <a:endParaRPr lang="en-US" altLang="zh-CN" sz="2800" b="1" dirty="0" smtClean="0">
              <a:solidFill>
                <a:srgbClr val="0000CC"/>
              </a:solidFill>
            </a:endParaRPr>
          </a:p>
          <a:p>
            <a:pPr marL="457200" indent="-457200" algn="ctr">
              <a:spcAft>
                <a:spcPts val="1200"/>
              </a:spcAft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加快反演收敛</a:t>
            </a:r>
            <a:endParaRPr lang="en-US" altLang="zh-CN" sz="2800" b="1" dirty="0" smtClean="0">
              <a:solidFill>
                <a:srgbClr val="0000CC"/>
              </a:solidFill>
            </a:endParaRPr>
          </a:p>
          <a:p>
            <a:pPr marL="457200" indent="-457200" algn="ctr">
              <a:spcAft>
                <a:spcPts val="1200"/>
              </a:spcAft>
              <a:buFont typeface="Wingdings" pitchFamily="2" charset="2"/>
              <a:buChar char="Ø"/>
            </a:pPr>
            <a:r>
              <a:rPr lang="zh-CN" altLang="en-US" sz="2800" b="1" dirty="0" smtClean="0">
                <a:solidFill>
                  <a:srgbClr val="0000CC"/>
                </a:solidFill>
              </a:rPr>
              <a:t>提高结果精度</a:t>
            </a:r>
            <a:endParaRPr lang="zh-CN" altLang="en-US" sz="2800" b="1" dirty="0">
              <a:solidFill>
                <a:srgbClr val="0000CC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87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164822"/>
            <a:ext cx="828092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/>
              <a:t>贝塞尔</a:t>
            </a:r>
            <a:r>
              <a:rPr lang="zh-CN" altLang="en-US" sz="2800" b="1" dirty="0" smtClean="0"/>
              <a:t>函数简介</a:t>
            </a:r>
            <a:endParaRPr lang="en-US" altLang="zh-CN" sz="2800" b="1" dirty="0" smtClean="0"/>
          </a:p>
          <a:p>
            <a:endParaRPr lang="en-US" altLang="zh-CN" sz="2400" dirty="0"/>
          </a:p>
          <a:p>
            <a:r>
              <a:rPr lang="zh-CN" altLang="en-US" sz="2400" dirty="0" smtClean="0"/>
              <a:t>圆柱体冷却问题：设有一两端无限长的直圆柱体，半径为</a:t>
            </a:r>
            <a:r>
              <a:rPr lang="en-US" altLang="zh-CN" sz="2400" dirty="0" smtClean="0"/>
              <a:t>r</a:t>
            </a:r>
            <a:r>
              <a:rPr lang="en-US" altLang="zh-CN" sz="2400" baseline="-25000" dirty="0" smtClean="0"/>
              <a:t>0</a:t>
            </a:r>
            <a:r>
              <a:rPr lang="zh-CN" altLang="en-US" sz="2400" dirty="0" smtClean="0"/>
              <a:t>，已知初始温度为</a:t>
            </a:r>
            <a:r>
              <a:rPr lang="el-GR" altLang="zh-CN" sz="2400" dirty="0" smtClean="0"/>
              <a:t>ϕ</a:t>
            </a:r>
            <a:r>
              <a:rPr lang="en-US" altLang="zh-CN" sz="2400" dirty="0" smtClean="0"/>
              <a:t>(</a:t>
            </a:r>
            <a:r>
              <a:rPr lang="en-US" altLang="zh-CN" sz="2400" dirty="0" err="1" smtClean="0"/>
              <a:t>x,y</a:t>
            </a:r>
            <a:r>
              <a:rPr lang="en-US" altLang="zh-CN" sz="2400" dirty="0" smtClean="0"/>
              <a:t>)</a:t>
            </a:r>
            <a:r>
              <a:rPr lang="zh-CN" altLang="en-US" sz="2400" dirty="0" smtClean="0"/>
              <a:t>，表面温度为零，求圆柱体内</a:t>
            </a:r>
            <a:r>
              <a:rPr lang="zh-CN" altLang="en-US" sz="2400" dirty="0" smtClean="0"/>
              <a:t>温度</a:t>
            </a:r>
            <a:r>
              <a:rPr lang="en-US" altLang="zh-CN" sz="2400" i="1" dirty="0" smtClean="0"/>
              <a:t>u</a:t>
            </a:r>
            <a:r>
              <a:rPr lang="zh-CN" altLang="en-US" sz="2400" dirty="0" smtClean="0"/>
              <a:t>的</a:t>
            </a:r>
            <a:r>
              <a:rPr lang="zh-CN" altLang="en-US" sz="2400" dirty="0" smtClean="0"/>
              <a:t>变化规律。问题归结为二维定解</a:t>
            </a:r>
            <a:r>
              <a:rPr lang="zh-CN" altLang="en-US" sz="2400" dirty="0" smtClean="0"/>
              <a:t>问题（</a:t>
            </a:r>
            <a:r>
              <a:rPr lang="en-US" altLang="zh-CN" sz="2400" dirty="0" smtClean="0"/>
              <a:t>+</a:t>
            </a:r>
            <a:r>
              <a:rPr lang="zh-CN" altLang="en-US" sz="2400" dirty="0" smtClean="0"/>
              <a:t>边界</a:t>
            </a:r>
            <a:r>
              <a:rPr lang="en-US" altLang="zh-CN" sz="2400" dirty="0" smtClean="0"/>
              <a:t>/</a:t>
            </a:r>
            <a:r>
              <a:rPr lang="zh-CN" altLang="en-US" sz="2400" dirty="0"/>
              <a:t>初始</a:t>
            </a:r>
            <a:r>
              <a:rPr lang="zh-CN" altLang="en-US" sz="2400" dirty="0" smtClean="0"/>
              <a:t>）：</a:t>
            </a:r>
            <a:endParaRPr lang="en-US" altLang="zh-CN" sz="2400" dirty="0" smtClean="0"/>
          </a:p>
          <a:p>
            <a:endParaRPr lang="en-US" altLang="zh-CN" sz="2400" dirty="0"/>
          </a:p>
          <a:p>
            <a:r>
              <a:rPr lang="en-US" altLang="zh-CN" sz="2400" dirty="0" smtClean="0"/>
              <a:t>					</a:t>
            </a:r>
            <a:r>
              <a:rPr lang="en-US" altLang="zh-CN" sz="2400" dirty="0"/>
              <a:t>	</a:t>
            </a:r>
            <a:r>
              <a:rPr lang="zh-CN" altLang="en-US" sz="2400" dirty="0" smtClean="0"/>
              <a:t>（热传导方程）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采用柱坐标</a:t>
            </a:r>
            <a:r>
              <a:rPr lang="en-US" altLang="zh-CN" sz="2400" dirty="0" smtClean="0"/>
              <a:t>(r,</a:t>
            </a:r>
            <a:r>
              <a:rPr lang="el-GR" altLang="zh-CN" sz="2400" dirty="0" smtClean="0"/>
              <a:t>θ</a:t>
            </a:r>
            <a:r>
              <a:rPr lang="en-US" altLang="zh-CN" sz="2400" dirty="0" smtClean="0"/>
              <a:t>,t) </a:t>
            </a:r>
            <a:r>
              <a:rPr lang="zh-CN" altLang="en-US" sz="2400" dirty="0" smtClean="0"/>
              <a:t>→ 分离变量</a:t>
            </a:r>
            <a:r>
              <a:rPr lang="en-US" altLang="zh-CN" sz="2400" i="1" dirty="0" smtClean="0"/>
              <a:t>u</a:t>
            </a:r>
            <a:r>
              <a:rPr lang="en-US" altLang="zh-CN" sz="2400" dirty="0" smtClean="0"/>
              <a:t>=V(r,</a:t>
            </a:r>
            <a:r>
              <a:rPr lang="el-GR" altLang="zh-CN" sz="2400" dirty="0"/>
              <a:t> </a:t>
            </a:r>
            <a:r>
              <a:rPr lang="el-GR" altLang="zh-CN" sz="2400" dirty="0" smtClean="0"/>
              <a:t>θ</a:t>
            </a:r>
            <a:r>
              <a:rPr lang="en-US" altLang="zh-CN" sz="2400" dirty="0" smtClean="0"/>
              <a:t>)T(t)</a:t>
            </a:r>
            <a:r>
              <a:rPr lang="zh-CN" altLang="en-US" sz="2400" dirty="0"/>
              <a:t> </a:t>
            </a:r>
            <a:r>
              <a:rPr lang="zh-CN" altLang="en-US" sz="2400" dirty="0" smtClean="0"/>
              <a:t>→ </a:t>
            </a:r>
            <a:r>
              <a:rPr lang="en-US" altLang="zh-CN" sz="2400" dirty="0" err="1" smtClean="0"/>
              <a:t>Helmhotz</a:t>
            </a:r>
            <a:r>
              <a:rPr lang="zh-CN" altLang="en-US" sz="2400" dirty="0" smtClean="0"/>
              <a:t>方程</a:t>
            </a:r>
            <a:r>
              <a:rPr lang="en-US" altLang="zh-CN" sz="2400" dirty="0" smtClean="0"/>
              <a:t>(</a:t>
            </a:r>
            <a:r>
              <a:rPr lang="el-GR" altLang="zh-CN" sz="2400" dirty="0" smtClean="0"/>
              <a:t>Δ</a:t>
            </a:r>
            <a:r>
              <a:rPr lang="en-US" altLang="zh-CN" sz="2400" baseline="-25000" dirty="0" smtClean="0"/>
              <a:t>2</a:t>
            </a:r>
            <a:r>
              <a:rPr lang="en-US" altLang="zh-CN" sz="2400" dirty="0" smtClean="0"/>
              <a:t>V+k</a:t>
            </a:r>
            <a:r>
              <a:rPr lang="en-US" altLang="zh-CN" sz="2400" baseline="30000" dirty="0" smtClean="0"/>
              <a:t>2</a:t>
            </a:r>
            <a:r>
              <a:rPr lang="en-US" altLang="zh-CN" sz="2400" dirty="0" smtClean="0"/>
              <a:t>V=0) </a:t>
            </a:r>
            <a:r>
              <a:rPr lang="zh-CN" altLang="en-US" sz="2400" dirty="0"/>
              <a:t>→ </a:t>
            </a:r>
            <a:r>
              <a:rPr lang="zh-CN" altLang="en-US" sz="2400" dirty="0" smtClean="0"/>
              <a:t>分离变量</a:t>
            </a:r>
            <a:r>
              <a:rPr lang="en-US" altLang="zh-CN" sz="2400" dirty="0" smtClean="0"/>
              <a:t>V=R(r)</a:t>
            </a:r>
            <a:r>
              <a:rPr lang="el-GR" altLang="zh-CN" sz="2400" dirty="0" smtClean="0"/>
              <a:t>Θ</a:t>
            </a:r>
            <a:r>
              <a:rPr lang="en-US" altLang="zh-CN" sz="2400" dirty="0" smtClean="0"/>
              <a:t>(</a:t>
            </a:r>
            <a:r>
              <a:rPr lang="el-GR" altLang="zh-CN" sz="2400" dirty="0"/>
              <a:t>θ</a:t>
            </a:r>
            <a:r>
              <a:rPr lang="en-US" altLang="zh-CN" sz="2400" dirty="0" smtClean="0"/>
              <a:t>)</a:t>
            </a:r>
            <a:r>
              <a:rPr lang="zh-CN" altLang="en-US" sz="2400" dirty="0" smtClean="0"/>
              <a:t>，变量替换 →</a:t>
            </a:r>
            <a:endParaRPr lang="en-US" altLang="zh-CN" sz="2400" dirty="0" smtClean="0"/>
          </a:p>
          <a:p>
            <a:endParaRPr lang="en-US" altLang="zh-CN" sz="2400" dirty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该</a:t>
            </a:r>
            <a:r>
              <a:rPr lang="en-US" altLang="zh-CN" sz="2400" dirty="0" smtClean="0"/>
              <a:t>n</a:t>
            </a:r>
            <a:r>
              <a:rPr lang="zh-CN" altLang="en-US" sz="2400" dirty="0" smtClean="0"/>
              <a:t>阶贝塞尔</a:t>
            </a:r>
            <a:r>
              <a:rPr lang="en-US" altLang="zh-CN" sz="2400" dirty="0" smtClean="0"/>
              <a:t>(Bessel)</a:t>
            </a:r>
            <a:r>
              <a:rPr lang="zh-CN" altLang="en-US" sz="2400" dirty="0" smtClean="0"/>
              <a:t>方程的一个特解为：</a:t>
            </a:r>
            <a:endParaRPr lang="en-US" altLang="zh-CN" sz="2400" dirty="0" smtClean="0"/>
          </a:p>
          <a:p>
            <a:endParaRPr lang="en-US" altLang="zh-CN" sz="2400" dirty="0"/>
          </a:p>
          <a:p>
            <a:endParaRPr lang="en-US" altLang="zh-CN" sz="2400" dirty="0" smtClean="0"/>
          </a:p>
          <a:p>
            <a:endParaRPr lang="en-US" altLang="zh-CN" sz="2400" dirty="0"/>
          </a:p>
          <a:p>
            <a:r>
              <a:rPr lang="zh-CN" altLang="en-US" sz="2400" dirty="0"/>
              <a:t>称为</a:t>
            </a:r>
            <a:r>
              <a:rPr lang="zh-CN" altLang="en-US" sz="2400" b="1" dirty="0" smtClean="0"/>
              <a:t>第一类贝塞尔函数</a:t>
            </a:r>
            <a:r>
              <a:rPr lang="zh-CN" altLang="en-US" sz="2400" dirty="0" smtClean="0"/>
              <a:t>，其中</a:t>
            </a:r>
            <a:r>
              <a:rPr lang="en-US" altLang="zh-CN" sz="2400" i="1" dirty="0" smtClean="0"/>
              <a:t>a</a:t>
            </a:r>
            <a:r>
              <a:rPr lang="zh-CN" altLang="en-US" sz="2400" dirty="0" smtClean="0"/>
              <a:t>为阶数。</a:t>
            </a:r>
            <a:endParaRPr lang="en-US" altLang="zh-CN" sz="2400" dirty="0" smtClean="0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588227"/>
              </p:ext>
            </p:extLst>
          </p:nvPr>
        </p:nvGraphicFramePr>
        <p:xfrm>
          <a:off x="3060622" y="2116098"/>
          <a:ext cx="2880320" cy="1073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6" name="Equation" r:id="rId3" imgW="1295280" imgH="482400" progId="Equation.DSMT4">
                  <p:embed/>
                </p:oleObj>
              </mc:Choice>
              <mc:Fallback>
                <p:oleObj name="Equation" r:id="rId3" imgW="129528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60622" y="2116098"/>
                        <a:ext cx="2880320" cy="1073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540112"/>
              </p:ext>
            </p:extLst>
          </p:nvPr>
        </p:nvGraphicFramePr>
        <p:xfrm>
          <a:off x="2708048" y="4047722"/>
          <a:ext cx="3586163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Equation" r:id="rId5" imgW="1612800" imgH="228600" progId="Equation.DSMT4">
                  <p:embed/>
                </p:oleObj>
              </mc:Choice>
              <mc:Fallback>
                <p:oleObj name="Equation" r:id="rId5" imgW="1612800" imgH="2286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048" y="4047722"/>
                        <a:ext cx="3586163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946" y="5114732"/>
            <a:ext cx="53721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85819"/>
            <a:ext cx="5712423" cy="4423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8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22" y="1484784"/>
            <a:ext cx="8892480" cy="254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65" y="188640"/>
            <a:ext cx="3213466" cy="115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459" y="800296"/>
            <a:ext cx="936104" cy="65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97804" y="4034876"/>
            <a:ext cx="874846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2400" b="1" dirty="0"/>
              <a:t>Key Points:</a:t>
            </a:r>
          </a:p>
          <a:p>
            <a:pPr>
              <a:spcAft>
                <a:spcPts val="600"/>
              </a:spcAft>
            </a:pPr>
            <a:r>
              <a:rPr lang="en-US" altLang="zh-CN" sz="2200" dirty="0"/>
              <a:t>• We proposed a new method (the </a:t>
            </a:r>
            <a:r>
              <a:rPr lang="en-US" altLang="zh-CN" sz="2200" dirty="0" smtClean="0"/>
              <a:t>F-J method</a:t>
            </a:r>
            <a:r>
              <a:rPr lang="en-US" altLang="zh-CN" sz="2200" dirty="0"/>
              <a:t>) to image dispersion </a:t>
            </a:r>
            <a:r>
              <a:rPr lang="en-US" altLang="zh-CN" sz="2200" dirty="0" smtClean="0"/>
              <a:t>curves of </a:t>
            </a:r>
            <a:r>
              <a:rPr lang="en-US" altLang="zh-CN" sz="2200" dirty="0"/>
              <a:t>overtones of Rayleigh waves </a:t>
            </a:r>
            <a:r>
              <a:rPr lang="en-US" altLang="zh-CN" sz="2200" dirty="0" smtClean="0"/>
              <a:t>from ambient </a:t>
            </a:r>
            <a:r>
              <a:rPr lang="en-US" altLang="zh-CN" sz="2200" dirty="0"/>
              <a:t>seismic noise data</a:t>
            </a:r>
          </a:p>
          <a:p>
            <a:pPr>
              <a:spcAft>
                <a:spcPts val="600"/>
              </a:spcAft>
            </a:pPr>
            <a:r>
              <a:rPr lang="en-US" altLang="zh-CN" sz="2200" dirty="0"/>
              <a:t>• Preliminary applications to </a:t>
            </a:r>
            <a:r>
              <a:rPr lang="en-US" altLang="zh-CN" sz="2200" dirty="0" err="1" smtClean="0"/>
              <a:t>USArray</a:t>
            </a:r>
            <a:r>
              <a:rPr lang="en-US" altLang="zh-CN" sz="2200" dirty="0"/>
              <a:t> </a:t>
            </a:r>
            <a:r>
              <a:rPr lang="en-US" altLang="zh-CN" sz="2200" dirty="0" smtClean="0"/>
              <a:t>data </a:t>
            </a:r>
            <a:r>
              <a:rPr lang="en-US" altLang="zh-CN" sz="2200" dirty="0"/>
              <a:t>demonstrated the validity </a:t>
            </a:r>
            <a:r>
              <a:rPr lang="en-US" altLang="zh-CN" sz="2200" dirty="0" smtClean="0"/>
              <a:t>and applicability </a:t>
            </a:r>
            <a:r>
              <a:rPr lang="en-US" altLang="zh-CN" sz="2200" dirty="0"/>
              <a:t>of the F-J method </a:t>
            </a:r>
            <a:r>
              <a:rPr lang="en-US" altLang="zh-CN" sz="2200" dirty="0" smtClean="0"/>
              <a:t>of Rayleigh </a:t>
            </a:r>
            <a:r>
              <a:rPr lang="en-US" altLang="zh-CN" sz="2200" dirty="0"/>
              <a:t>waves</a:t>
            </a:r>
          </a:p>
          <a:p>
            <a:pPr>
              <a:spcAft>
                <a:spcPts val="600"/>
              </a:spcAft>
            </a:pPr>
            <a:r>
              <a:rPr lang="en-US" altLang="zh-CN" sz="2200" dirty="0"/>
              <a:t>• The F-J method would </a:t>
            </a:r>
            <a:r>
              <a:rPr lang="en-US" altLang="zh-CN" sz="2200" dirty="0" smtClean="0"/>
              <a:t>strengthen the </a:t>
            </a:r>
            <a:r>
              <a:rPr lang="en-US" altLang="zh-CN" sz="2200" dirty="0"/>
              <a:t>ambient noise tomography </a:t>
            </a:r>
            <a:r>
              <a:rPr lang="en-US" altLang="zh-CN" sz="2200" dirty="0" smtClean="0"/>
              <a:t>by providing </a:t>
            </a:r>
            <a:r>
              <a:rPr lang="en-US" altLang="zh-CN" sz="2200" dirty="0"/>
              <a:t>high-quality </a:t>
            </a:r>
            <a:r>
              <a:rPr lang="en-US" altLang="zh-CN" sz="2200" dirty="0" smtClean="0"/>
              <a:t>dispersion curves </a:t>
            </a:r>
            <a:r>
              <a:rPr lang="en-US" altLang="zh-CN" sz="2200" dirty="0"/>
              <a:t>of overtones of Rayleigh waves</a:t>
            </a:r>
            <a:endParaRPr lang="zh-CN" altLang="en-US" sz="2200" dirty="0"/>
          </a:p>
        </p:txBody>
      </p:sp>
      <p:sp>
        <p:nvSpPr>
          <p:cNvPr id="2" name="矩形 1"/>
          <p:cNvSpPr/>
          <p:nvPr/>
        </p:nvSpPr>
        <p:spPr>
          <a:xfrm>
            <a:off x="5384471" y="116632"/>
            <a:ext cx="3652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/>
              <a:t>(Wang et al., 2019, JGR)</a:t>
            </a:r>
            <a:endParaRPr lang="zh-CN" altLang="en-US" sz="280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92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" y="915913"/>
            <a:ext cx="9029599" cy="5033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85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" y="1079630"/>
            <a:ext cx="9029599" cy="470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27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64" y="100638"/>
            <a:ext cx="8779244" cy="193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488" y="2056801"/>
            <a:ext cx="5846197" cy="475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1" y="58072"/>
            <a:ext cx="5482543" cy="198730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07342" y="1119971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(Wang, 2017, PhD </a:t>
            </a:r>
            <a:r>
              <a:rPr lang="en-US" altLang="zh-CN" b="1" dirty="0" err="1" smtClean="0"/>
              <a:t>Th</a:t>
            </a:r>
            <a:r>
              <a:rPr lang="en-US" altLang="zh-CN" b="1" dirty="0" smtClean="0"/>
              <a:t>)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0563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" y="980728"/>
            <a:ext cx="9029599" cy="470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65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" y="869855"/>
            <a:ext cx="9011379" cy="515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31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" y="567286"/>
            <a:ext cx="9004124" cy="2597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0" y="3217226"/>
            <a:ext cx="9011379" cy="230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70687" r="16455" b="14656"/>
          <a:stretch/>
        </p:blipFill>
        <p:spPr bwMode="auto">
          <a:xfrm>
            <a:off x="827844" y="5615955"/>
            <a:ext cx="7475125" cy="83738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99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6" y="112737"/>
            <a:ext cx="7091364" cy="576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796" y="5658323"/>
            <a:ext cx="4405685" cy="115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5" y="764704"/>
            <a:ext cx="9024652" cy="105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5" y="1836076"/>
            <a:ext cx="9010096" cy="105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251520" y="3212976"/>
            <a:ext cx="8714245" cy="29854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2800" b="1" dirty="0">
                <a:latin typeface="Arial" pitchFamily="34" charset="0"/>
                <a:cs typeface="Arial" pitchFamily="34" charset="0"/>
              </a:rPr>
              <a:t>F-J</a:t>
            </a:r>
            <a:r>
              <a:rPr lang="zh-CN" altLang="en-US" sz="2800" b="1" dirty="0" smtClean="0"/>
              <a:t>方法步骤：</a:t>
            </a:r>
            <a:endParaRPr lang="en-US" altLang="zh-CN" sz="2800" b="1" dirty="0" smtClean="0"/>
          </a:p>
          <a:p>
            <a:pPr marL="457200" indent="-457200">
              <a:spcAft>
                <a:spcPts val="1200"/>
              </a:spcAft>
              <a:buAutoNum type="arabicParenBoth"/>
            </a:pPr>
            <a:r>
              <a:rPr lang="zh-CN" altLang="en-US" sz="2400" b="1" dirty="0" smtClean="0"/>
              <a:t>选取一个区域，常规计算所有台站对的频率域互相关函数；</a:t>
            </a:r>
            <a:endParaRPr lang="en-US" altLang="zh-CN" sz="2400" b="1" dirty="0" smtClean="0"/>
          </a:p>
          <a:p>
            <a:pPr marL="457200" indent="-457200">
              <a:spcAft>
                <a:spcPts val="1200"/>
              </a:spcAft>
              <a:buAutoNum type="arabicParenBoth"/>
            </a:pPr>
            <a:r>
              <a:rPr lang="zh-CN" altLang="en-US" sz="2400" b="1" dirty="0" smtClean="0"/>
              <a:t>按台间距排序，进行</a:t>
            </a:r>
            <a:r>
              <a:rPr lang="en-US" altLang="zh-CN" sz="2400" b="1" dirty="0" smtClean="0"/>
              <a:t>F-J</a:t>
            </a:r>
            <a:r>
              <a:rPr lang="zh-CN" altLang="en-US" sz="2400" b="1" dirty="0" smtClean="0"/>
              <a:t>变换，即对每一个频率</a:t>
            </a:r>
            <a:r>
              <a:rPr lang="el-GR" altLang="zh-CN" sz="2400" b="1" i="1" dirty="0" smtClean="0"/>
              <a:t>ω</a:t>
            </a:r>
            <a:r>
              <a:rPr lang="zh-CN" altLang="en-US" sz="2400" b="1" dirty="0" smtClean="0"/>
              <a:t>计算</a:t>
            </a:r>
            <a:r>
              <a:rPr lang="en-US" altLang="zh-CN" sz="2400" b="1" dirty="0" smtClean="0"/>
              <a:t>I(</a:t>
            </a:r>
            <a:r>
              <a:rPr lang="el-GR" altLang="zh-CN" sz="2400" b="1" i="1" dirty="0"/>
              <a:t>ω</a:t>
            </a:r>
            <a:r>
              <a:rPr lang="en-US" altLang="zh-CN" sz="2400" b="1" dirty="0" smtClean="0"/>
              <a:t>,</a:t>
            </a:r>
            <a:r>
              <a:rPr lang="en-US" altLang="zh-CN" sz="2400" b="1" i="1" dirty="0" smtClean="0"/>
              <a:t>c</a:t>
            </a:r>
            <a:r>
              <a:rPr lang="en-US" altLang="zh-CN" sz="2400" b="1" dirty="0" smtClean="0"/>
              <a:t>)</a:t>
            </a:r>
            <a:r>
              <a:rPr lang="zh-CN" altLang="en-US" sz="2400" b="1" dirty="0" smtClean="0"/>
              <a:t>；</a:t>
            </a:r>
            <a:endParaRPr lang="en-US" altLang="zh-CN" sz="2400" b="1" dirty="0" smtClean="0"/>
          </a:p>
          <a:p>
            <a:pPr marL="457200" indent="-457200">
              <a:buAutoNum type="arabicParenBoth"/>
            </a:pPr>
            <a:endParaRPr lang="en-US" altLang="zh-CN" sz="2400" b="1" dirty="0"/>
          </a:p>
          <a:p>
            <a:pPr marL="457200" indent="-457200">
              <a:spcAft>
                <a:spcPts val="1200"/>
              </a:spcAft>
              <a:buAutoNum type="arabicParenBoth"/>
            </a:pPr>
            <a:endParaRPr lang="en-US" altLang="zh-CN" sz="2400" b="1" dirty="0" smtClean="0"/>
          </a:p>
          <a:p>
            <a:pPr marL="457200" indent="-457200">
              <a:spcAft>
                <a:spcPts val="1200"/>
              </a:spcAft>
              <a:buAutoNum type="arabicParenBoth"/>
            </a:pPr>
            <a:r>
              <a:rPr lang="zh-CN" altLang="en-US" sz="2400" b="1" dirty="0" smtClean="0"/>
              <a:t>运用图像识别算法，从谱图</a:t>
            </a:r>
            <a:r>
              <a:rPr lang="en-US" altLang="zh-CN" sz="2400" b="1" dirty="0"/>
              <a:t>I(</a:t>
            </a:r>
            <a:r>
              <a:rPr lang="el-GR" altLang="zh-CN" sz="2400" b="1" i="1" dirty="0"/>
              <a:t>ω</a:t>
            </a:r>
            <a:r>
              <a:rPr lang="en-US" altLang="zh-CN" sz="2400" b="1" dirty="0"/>
              <a:t>,</a:t>
            </a:r>
            <a:r>
              <a:rPr lang="en-US" altLang="zh-CN" sz="2400" b="1" i="1" dirty="0"/>
              <a:t>c</a:t>
            </a:r>
            <a:r>
              <a:rPr lang="en-US" altLang="zh-CN" sz="2400" b="1" dirty="0" smtClean="0"/>
              <a:t>)</a:t>
            </a:r>
            <a:r>
              <a:rPr lang="zh-CN" altLang="en-US" sz="2400" b="1" dirty="0" smtClean="0"/>
              <a:t>中识别各阶频散曲线。</a:t>
            </a:r>
            <a:endParaRPr lang="en-US" altLang="zh-CN" sz="2400" b="1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70687" r="16455" b="14656"/>
          <a:stretch/>
        </p:blipFill>
        <p:spPr bwMode="auto">
          <a:xfrm>
            <a:off x="827844" y="4823867"/>
            <a:ext cx="7475125" cy="83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01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7" y="1854330"/>
            <a:ext cx="8964488" cy="3158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5004048" y="2887079"/>
            <a:ext cx="396044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59251" y="3420433"/>
            <a:ext cx="4779422" cy="66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029382" y="3665720"/>
            <a:ext cx="1980220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61292" y="3953752"/>
            <a:ext cx="1701298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5725" y="4471255"/>
            <a:ext cx="38216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1403648" y="2081544"/>
            <a:ext cx="2401870" cy="298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151347" y="4714274"/>
            <a:ext cx="3018275" cy="298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2390" y="1239143"/>
            <a:ext cx="5680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2400" b="1" dirty="0">
                <a:latin typeface="Arial" pitchFamily="34" charset="0"/>
                <a:cs typeface="Arial" pitchFamily="34" charset="0"/>
              </a:rPr>
              <a:t>F-J</a:t>
            </a:r>
            <a:r>
              <a:rPr lang="zh-CN" altLang="en-US" sz="2400" b="1" dirty="0" smtClean="0"/>
              <a:t>方法与前人方法的比较：</a:t>
            </a:r>
            <a:r>
              <a:rPr lang="en-US" altLang="zh-CN" sz="2400" b="1" dirty="0"/>
              <a:t>D</a:t>
            </a:r>
            <a:r>
              <a:rPr lang="en-US" altLang="zh-CN" sz="2400" b="1" dirty="0" smtClean="0"/>
              <a:t>imention+1</a:t>
            </a:r>
            <a:endParaRPr lang="en-US" altLang="zh-CN" sz="2400" b="1" dirty="0"/>
          </a:p>
        </p:txBody>
      </p:sp>
      <p:sp>
        <p:nvSpPr>
          <p:cNvPr id="25" name="灯片编号占位符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97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3863"/>
            <a:ext cx="80772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3528" y="863606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Synthetic Tests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2250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35" y="86745"/>
            <a:ext cx="8313935" cy="668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3374758" y="3558495"/>
            <a:ext cx="53285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altLang="zh-CN" sz="2400" b="1" dirty="0"/>
              <a:t>D</a:t>
            </a:r>
            <a:r>
              <a:rPr lang="en-US" altLang="zh-CN" sz="2400" b="1" dirty="0" smtClean="0"/>
              <a:t>ispersion </a:t>
            </a:r>
            <a:r>
              <a:rPr lang="en-US" altLang="zh-CN" sz="2400" b="1" dirty="0"/>
              <a:t>curves can be calculated independently (Chen, 1993</a:t>
            </a:r>
            <a:r>
              <a:rPr lang="en-US" altLang="zh-CN" sz="2400" b="1" dirty="0" smtClean="0"/>
              <a:t>)</a:t>
            </a:r>
            <a:endParaRPr lang="en-US" altLang="zh-CN" sz="2400" b="1" dirty="0"/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altLang="zh-CN" sz="2400" b="1" dirty="0"/>
              <a:t>F-J method is independent of </a:t>
            </a:r>
            <a:r>
              <a:rPr lang="en-US" altLang="zh-CN" sz="2400" b="1" dirty="0" smtClean="0"/>
              <a:t>scale</a:t>
            </a:r>
            <a:endParaRPr lang="en-US" altLang="zh-CN" sz="2400" b="1" dirty="0"/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Ø"/>
            </a:pPr>
            <a:r>
              <a:rPr lang="en-US" altLang="zh-CN" sz="2400" b="1" dirty="0" smtClean="0"/>
              <a:t>Use </a:t>
            </a:r>
            <a:r>
              <a:rPr lang="en-US" altLang="zh-CN" sz="2400" b="1" dirty="0"/>
              <a:t>(</a:t>
            </a:r>
            <a:r>
              <a:rPr lang="en-US" altLang="zh-CN" sz="2400" b="1" dirty="0" err="1"/>
              <a:t>Bonnefoy-Claudet</a:t>
            </a:r>
            <a:r>
              <a:rPr lang="en-US" altLang="zh-CN" sz="2400" b="1" dirty="0"/>
              <a:t> et al., 2004) to synthesize ambient noise data</a:t>
            </a:r>
            <a:endParaRPr lang="zh-CN" altLang="en-US" sz="24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22" y="44624"/>
            <a:ext cx="8905927" cy="290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91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1" y="5978298"/>
            <a:ext cx="9036496" cy="816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1" y="188640"/>
            <a:ext cx="9036496" cy="247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1" y="2708920"/>
            <a:ext cx="9036496" cy="536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r="6129" b="18211"/>
          <a:stretch/>
        </p:blipFill>
        <p:spPr bwMode="auto">
          <a:xfrm>
            <a:off x="5338256" y="3109301"/>
            <a:ext cx="3554224" cy="283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4773706" y="6481482"/>
            <a:ext cx="2230960" cy="3136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4405685" cy="115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07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541444"/>
            <a:ext cx="6705178" cy="227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9" y="74817"/>
            <a:ext cx="8939227" cy="4465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257074" y="4483406"/>
            <a:ext cx="37436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CC"/>
                </a:solidFill>
              </a:rPr>
              <a:t>Realistic 1-D Velocity Model</a:t>
            </a:r>
            <a:endParaRPr lang="zh-CN" altLang="en-US" sz="2400" dirty="0">
              <a:solidFill>
                <a:srgbClr val="0000CC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3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52400"/>
            <a:ext cx="725805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36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247650"/>
            <a:ext cx="7296150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1" y="262048"/>
            <a:ext cx="9036496" cy="215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56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7" y="476672"/>
            <a:ext cx="8991382" cy="2537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8" y="3147874"/>
            <a:ext cx="8984131" cy="942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5" y="4220950"/>
            <a:ext cx="8991382" cy="195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2870702" y="1106524"/>
            <a:ext cx="1324780" cy="291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5378824" y="3402106"/>
            <a:ext cx="34733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83569" y="1395391"/>
            <a:ext cx="4091008" cy="2919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1430542" y="4464006"/>
            <a:ext cx="330369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798913" y="4464006"/>
            <a:ext cx="12154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21023" y="4738591"/>
            <a:ext cx="63231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409202" y="6169369"/>
            <a:ext cx="1152963" cy="28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6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22" y="122151"/>
            <a:ext cx="8899788" cy="398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8" b="6180"/>
          <a:stretch/>
        </p:blipFill>
        <p:spPr bwMode="auto">
          <a:xfrm>
            <a:off x="117122" y="3531152"/>
            <a:ext cx="8899788" cy="323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1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277</Words>
  <Application>Microsoft Office PowerPoint</Application>
  <PresentationFormat>全屏显示(4:3)</PresentationFormat>
  <Paragraphs>57</Paragraphs>
  <Slides>21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微软用户</cp:lastModifiedBy>
  <cp:revision>86</cp:revision>
  <dcterms:created xsi:type="dcterms:W3CDTF">2020-01-16T11:26:15Z</dcterms:created>
  <dcterms:modified xsi:type="dcterms:W3CDTF">2020-01-18T16:00:29Z</dcterms:modified>
</cp:coreProperties>
</file>