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74" r:id="rId3"/>
    <p:sldId id="275" r:id="rId4"/>
    <p:sldId id="279" r:id="rId5"/>
    <p:sldId id="278" r:id="rId6"/>
    <p:sldId id="277" r:id="rId7"/>
    <p:sldId id="276" r:id="rId8"/>
    <p:sldId id="280" r:id="rId9"/>
    <p:sldId id="282" r:id="rId10"/>
    <p:sldId id="281" r:id="rId11"/>
    <p:sldId id="286" r:id="rId12"/>
    <p:sldId id="285" r:id="rId13"/>
    <p:sldId id="284" r:id="rId14"/>
    <p:sldId id="283" r:id="rId15"/>
    <p:sldId id="287" r:id="rId16"/>
    <p:sldId id="288" r:id="rId17"/>
    <p:sldId id="292" r:id="rId18"/>
    <p:sldId id="291" r:id="rId19"/>
    <p:sldId id="290" r:id="rId20"/>
    <p:sldId id="289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273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313" r:id="rId42"/>
    <p:sldId id="314" r:id="rId43"/>
    <p:sldId id="315" r:id="rId44"/>
    <p:sldId id="316" r:id="rId45"/>
    <p:sldId id="301" r:id="rId46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010E62E1-5B36-4D92-95D6-5425961044AC}">
          <p14:sldIdLst>
            <p14:sldId id="256"/>
            <p14:sldId id="274"/>
            <p14:sldId id="275"/>
            <p14:sldId id="279"/>
            <p14:sldId id="278"/>
            <p14:sldId id="277"/>
            <p14:sldId id="276"/>
            <p14:sldId id="280"/>
            <p14:sldId id="282"/>
            <p14:sldId id="281"/>
            <p14:sldId id="286"/>
            <p14:sldId id="285"/>
            <p14:sldId id="284"/>
            <p14:sldId id="283"/>
            <p14:sldId id="287"/>
            <p14:sldId id="288"/>
            <p14:sldId id="292"/>
            <p14:sldId id="291"/>
            <p14:sldId id="290"/>
            <p14:sldId id="289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273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15"/>
    <a:srgbClr val="C0A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2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309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999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542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573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931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32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91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807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352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6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560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547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256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426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578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358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446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536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066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74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27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04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5546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420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4607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605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024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1451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5259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5795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0439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6284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3097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4381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970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5506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8252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9901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4881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4088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745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477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334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https://www.researchgate.net/publication/362174513_Review_of_progress_in_seismic_attenuation_tomography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2149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50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39402"/>
            <a:ext cx="2640330" cy="925526"/>
          </a:xfrm>
        </p:spPr>
        <p:txBody>
          <a:bodyPr/>
          <a:lstStyle/>
          <a:p>
            <a:r>
              <a:rPr lang="en-US" altLang="zh-CN" sz="2800">
                <a:latin typeface="Novecento wide Bold" panose="00000805000000000000" charset="0"/>
                <a:cs typeface="Novecento wide Bold" panose="00000805000000000000" charset="0"/>
              </a:rPr>
              <a:t>WUHAN UNIV.</a:t>
            </a:r>
            <a:br>
              <a:rPr lang="en-US" altLang="zh-CN" sz="2800">
                <a:latin typeface="Novecento wide Medium" panose="00000605000000000000" charset="0"/>
                <a:cs typeface="Novecento wide Medium" panose="00000605000000000000" charset="0"/>
              </a:rPr>
            </a:br>
            <a:r>
              <a:rPr lang="en-US" altLang="zh-CN" sz="1000">
                <a:latin typeface="Novecento wide Medium" panose="00000605000000000000" charset="0"/>
                <a:cs typeface="Novecento wide Medium" panose="00000605000000000000" charset="0"/>
              </a:rPr>
              <a:t>School of Geodesy and Geomatics </a:t>
            </a:r>
            <a:br>
              <a:rPr lang="en-US" altLang="zh-CN" sz="1000">
                <a:latin typeface="Novecento wide Medium" panose="00000605000000000000" charset="0"/>
                <a:cs typeface="Novecento wide Medium" panose="00000605000000000000" charset="0"/>
              </a:rPr>
            </a:br>
            <a:r>
              <a:rPr lang="en-US" altLang="zh-CN" sz="2000">
                <a:latin typeface="Novecento wide Medium" panose="00000605000000000000" charset="0"/>
                <a:cs typeface="Novecento wide Medium" panose="00000605000000000000" charset="0"/>
              </a:rPr>
              <a:t>Dept. of Geophysics</a:t>
            </a:r>
            <a:endParaRPr lang="en-US" altLang="zh-CN" sz="2000">
              <a:latin typeface="Novecento wide Bold" panose="00000805000000000000" charset="0"/>
              <a:cs typeface="Novecento wide Bold" panose="00000805000000000000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13634" y="2477193"/>
            <a:ext cx="9364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ea typeface="Source Han Sans Heavy" panose="020B0A00000000000000" charset="-122"/>
              </a:rPr>
              <a:t>关于南科大暑期学校报告讨论</a:t>
            </a:r>
            <a:endParaRPr lang="en-US" altLang="zh-CN" sz="4800">
              <a:ea typeface="Source Han Sans Heavy" panose="020B0A00000000000000" charset="-122"/>
            </a:endParaRPr>
          </a:p>
          <a:p>
            <a:pPr algn="ctr"/>
            <a:r>
              <a:rPr lang="en-US" altLang="zh-CN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(1)-</a:t>
            </a:r>
            <a:r>
              <a:rPr lang="zh-CN" altLang="en-US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地震波衰减成像</a:t>
            </a:r>
            <a:r>
              <a:rPr lang="en-US" altLang="zh-CN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包雪阳等</a:t>
            </a:r>
            <a:endParaRPr lang="zh-CN" altLang="en-US" sz="48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1" name="图片 10" descr="武大校徽（改）.pdf">
            <a:extLst>
              <a:ext uri="{FF2B5EF4-FFF2-40B4-BE49-F238E27FC236}">
                <a16:creationId xmlns:a16="http://schemas.microsoft.com/office/drawing/2014/main" id="{0BB92225-9633-4A58-96D2-7169F80E3B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197" y="50690"/>
            <a:ext cx="1434904" cy="143490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FBA5931-EF47-40EC-BDF1-13C87097BB00}"/>
              </a:ext>
            </a:extLst>
          </p:cNvPr>
          <p:cNvSpPr txBox="1"/>
          <p:nvPr/>
        </p:nvSpPr>
        <p:spPr>
          <a:xfrm>
            <a:off x="265924" y="6320307"/>
            <a:ext cx="458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Ref. 2022</a:t>
            </a:r>
            <a:r>
              <a:rPr lang="zh-CN" altLang="en-US"/>
              <a:t>年南科大地球与行星科学暑期学校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72" y="1132941"/>
            <a:ext cx="7456714" cy="419928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35AA7BB-74FC-4561-A5A9-A9F61614A4B8}"/>
              </a:ext>
            </a:extLst>
          </p:cNvPr>
          <p:cNvSpPr txBox="1"/>
          <p:nvPr/>
        </p:nvSpPr>
        <p:spPr>
          <a:xfrm>
            <a:off x="0" y="537395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（中文综述，内容比较全面）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72399" y="2690336"/>
            <a:ext cx="41556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参考文献</a:t>
            </a:r>
            <a:r>
              <a:rPr lang="zh-CN" altLang="en-US"/>
              <a:t>：</a:t>
            </a:r>
            <a:endParaRPr lang="en-US" altLang="zh-CN"/>
          </a:p>
          <a:p>
            <a:r>
              <a:rPr lang="zh-CN" altLang="en-US"/>
              <a:t>内容同本次报告类似</a:t>
            </a:r>
            <a:endParaRPr lang="en-US" altLang="zh-CN"/>
          </a:p>
          <a:p>
            <a:r>
              <a:rPr lang="zh-CN" altLang="en-US"/>
              <a:t>介绍了衰减研究的意义和主流方法</a:t>
            </a:r>
            <a:endParaRPr lang="en-US" altLang="zh-CN"/>
          </a:p>
          <a:p>
            <a:r>
              <a:rPr lang="zh-CN" altLang="en-US"/>
              <a:t>（下载链接可见于备注）</a:t>
            </a:r>
            <a:endParaRPr lang="en-US" altLang="zh-CN"/>
          </a:p>
          <a:p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3C866A29-B9D2-40A8-A5A3-6B5AFBA27F9E}"/>
              </a:ext>
            </a:extLst>
          </p:cNvPr>
          <p:cNvSpPr/>
          <p:nvPr/>
        </p:nvSpPr>
        <p:spPr>
          <a:xfrm>
            <a:off x="2939144" y="1325881"/>
            <a:ext cx="1641170" cy="2327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6927E0F-0CF6-473B-81E3-9EF3795C4B4C}"/>
              </a:ext>
            </a:extLst>
          </p:cNvPr>
          <p:cNvCxnSpPr/>
          <p:nvPr/>
        </p:nvCxnSpPr>
        <p:spPr>
          <a:xfrm flipV="1">
            <a:off x="4569007" y="922655"/>
            <a:ext cx="971550" cy="48006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29BDF010-FB0B-4973-82D3-30BE7D2BC56D}"/>
              </a:ext>
            </a:extLst>
          </p:cNvPr>
          <p:cNvSpPr txBox="1"/>
          <p:nvPr/>
        </p:nvSpPr>
        <p:spPr>
          <a:xfrm>
            <a:off x="5540557" y="679550"/>
            <a:ext cx="1730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有一些质量不错的中文综述</a:t>
            </a:r>
          </a:p>
        </p:txBody>
      </p:sp>
    </p:spTree>
    <p:extLst>
      <p:ext uri="{BB962C8B-B14F-4D97-AF65-F5344CB8AC3E}">
        <p14:creationId xmlns:p14="http://schemas.microsoft.com/office/powerpoint/2010/main" val="1636600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193845"/>
            <a:ext cx="7456714" cy="4077473"/>
          </a:xfrm>
          <a:prstGeom prst="rect">
            <a:avLst/>
          </a:prstGeom>
        </p:spPr>
      </p:pic>
      <p:sp>
        <p:nvSpPr>
          <p:cNvPr id="2" name="右大括号 1">
            <a:extLst>
              <a:ext uri="{FF2B5EF4-FFF2-40B4-BE49-F238E27FC236}">
                <a16:creationId xmlns:a16="http://schemas.microsoft.com/office/drawing/2014/main" id="{7B3CB52E-94FF-4D42-B163-875652E94A76}"/>
              </a:ext>
            </a:extLst>
          </p:cNvPr>
          <p:cNvSpPr/>
          <p:nvPr/>
        </p:nvSpPr>
        <p:spPr>
          <a:xfrm>
            <a:off x="6120492" y="2560116"/>
            <a:ext cx="759279" cy="184057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0CAFE398-0788-4025-BF5C-3D79F22CEDB1}"/>
              </a:ext>
            </a:extLst>
          </p:cNvPr>
          <p:cNvCxnSpPr>
            <a:cxnSpLocks/>
          </p:cNvCxnSpPr>
          <p:nvPr/>
        </p:nvCxnSpPr>
        <p:spPr>
          <a:xfrm>
            <a:off x="4727121" y="2253343"/>
            <a:ext cx="17553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49BC208-E955-486E-8065-451C9128BE85}"/>
              </a:ext>
            </a:extLst>
          </p:cNvPr>
          <p:cNvSpPr txBox="1"/>
          <p:nvPr/>
        </p:nvSpPr>
        <p:spPr>
          <a:xfrm>
            <a:off x="6176282" y="2068677"/>
            <a:ext cx="1722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研究意义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C7E5CC1-24C6-4521-9DEF-78E59B6329C5}"/>
              </a:ext>
            </a:extLst>
          </p:cNvPr>
          <p:cNvSpPr txBox="1"/>
          <p:nvPr/>
        </p:nvSpPr>
        <p:spPr>
          <a:xfrm>
            <a:off x="7037614" y="2603238"/>
            <a:ext cx="453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主要研究方法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41A250C-0837-44FB-8507-F3605A2EBE6C}"/>
              </a:ext>
            </a:extLst>
          </p:cNvPr>
          <p:cNvGrpSpPr/>
          <p:nvPr/>
        </p:nvGrpSpPr>
        <p:grpSpPr>
          <a:xfrm>
            <a:off x="8062206" y="922655"/>
            <a:ext cx="3569340" cy="571500"/>
            <a:chOff x="8066314" y="1028700"/>
            <a:chExt cx="3569340" cy="57150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9FD0C21-27F6-4154-9613-6C3C477E27BB}"/>
                </a:ext>
              </a:extLst>
            </p:cNvPr>
            <p:cNvSpPr/>
            <p:nvPr/>
          </p:nvSpPr>
          <p:spPr>
            <a:xfrm>
              <a:off x="8066314" y="1028700"/>
              <a:ext cx="3569340" cy="571500"/>
            </a:xfrm>
            <a:prstGeom prst="rect">
              <a:avLst/>
            </a:prstGeom>
            <a:solidFill>
              <a:srgbClr val="C0A15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C4AA96E-BCDF-46A6-9550-4ACAA0099750}"/>
                </a:ext>
              </a:extLst>
            </p:cNvPr>
            <p:cNvSpPr txBox="1"/>
            <p:nvPr/>
          </p:nvSpPr>
          <p:spPr>
            <a:xfrm>
              <a:off x="8162748" y="1150917"/>
              <a:ext cx="3376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36195" algn="ctr" fontAlgn="auto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</a:pPr>
              <a:r>
                <a:rPr lang="zh-CN" altLang="en-US" sz="2400">
                  <a:solidFill>
                    <a:schemeClr val="bg1"/>
                  </a:solidFill>
                  <a:latin typeface="Novecento wide Bold" panose="00000805000000000000" charset="0"/>
                  <a:ea typeface="Source Han Sans Heavy" panose="020B0A00000000000000" charset="-122"/>
                  <a:cs typeface="Novecento wide Bold" panose="00000805000000000000" charset="0"/>
                </a:rPr>
                <a:t>衰减在地震学中的位置</a:t>
              </a:r>
              <a:endParaRPr lang="en-US" altLang="zh-CN" sz="2400">
                <a:solidFill>
                  <a:schemeClr val="bg1"/>
                </a:solidFill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DC0F57E1-0350-418C-A030-1BCDE88EC367}"/>
              </a:ext>
            </a:extLst>
          </p:cNvPr>
          <p:cNvSpPr txBox="1"/>
          <p:nvPr/>
        </p:nvSpPr>
        <p:spPr>
          <a:xfrm>
            <a:off x="7885539" y="1626449"/>
            <a:ext cx="420756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/>
              <a:t>Signal(x,t)=Source(x,t)*G(x,t)*Instrument(x,t)</a:t>
            </a: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8CAE722-F923-4780-B7A0-82869E56F60D}"/>
              </a:ext>
            </a:extLst>
          </p:cNvPr>
          <p:cNvSpPr txBox="1"/>
          <p:nvPr/>
        </p:nvSpPr>
        <p:spPr>
          <a:xfrm>
            <a:off x="8417786" y="2225742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震源、传播介质、仪器接收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5B8EBB31-CEFB-4D2D-99AD-DD0D346DBEC9}"/>
              </a:ext>
            </a:extLst>
          </p:cNvPr>
          <p:cNvCxnSpPr/>
          <p:nvPr/>
        </p:nvCxnSpPr>
        <p:spPr>
          <a:xfrm>
            <a:off x="8221436" y="1903448"/>
            <a:ext cx="107496" cy="4641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F7B4D9B-6D37-49D7-B8A1-7A3999135C0B}"/>
              </a:ext>
            </a:extLst>
          </p:cNvPr>
          <p:cNvCxnSpPr/>
          <p:nvPr/>
        </p:nvCxnSpPr>
        <p:spPr>
          <a:xfrm>
            <a:off x="8723947" y="1903448"/>
            <a:ext cx="2477453" cy="3498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24270E79-33D2-4110-8FCC-FDF5FFD7D49F}"/>
              </a:ext>
            </a:extLst>
          </p:cNvPr>
          <p:cNvCxnSpPr>
            <a:cxnSpLocks/>
          </p:cNvCxnSpPr>
          <p:nvPr/>
        </p:nvCxnSpPr>
        <p:spPr>
          <a:xfrm flipH="1">
            <a:off x="8611008" y="2560116"/>
            <a:ext cx="614635" cy="8688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0B15F14-71AA-43E6-AF96-30F11841ABF8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10001658" y="2595074"/>
            <a:ext cx="595585" cy="7632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FAAD5133-A6DE-4E4C-93F9-978C4E4F121B}"/>
              </a:ext>
            </a:extLst>
          </p:cNvPr>
          <p:cNvSpPr txBox="1"/>
          <p:nvPr/>
        </p:nvSpPr>
        <p:spPr>
          <a:xfrm>
            <a:off x="8611008" y="3390468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速度、衰减、密度</a:t>
            </a:r>
            <a:r>
              <a:rPr lang="en-US" altLang="zh-CN"/>
              <a:t>……</a:t>
            </a:r>
            <a:endParaRPr lang="zh-CN" altLang="en-US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D973BE54-7664-4867-A8C6-9A572FAEE8D7}"/>
              </a:ext>
            </a:extLst>
          </p:cNvPr>
          <p:cNvSpPr/>
          <p:nvPr/>
        </p:nvSpPr>
        <p:spPr>
          <a:xfrm>
            <a:off x="9290955" y="3409563"/>
            <a:ext cx="710702" cy="3308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8B8BBF2-6708-480D-8C35-C56D80CA3CAA}"/>
              </a:ext>
            </a:extLst>
          </p:cNvPr>
          <p:cNvSpPr txBox="1"/>
          <p:nvPr/>
        </p:nvSpPr>
        <p:spPr>
          <a:xfrm>
            <a:off x="7808167" y="3978978"/>
            <a:ext cx="3879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衰减是介质的的固有性质</a:t>
            </a:r>
            <a:endParaRPr lang="en-US" altLang="zh-CN"/>
          </a:p>
          <a:p>
            <a:pPr algn="ctr"/>
            <a:r>
              <a:rPr lang="zh-CN" altLang="en-US"/>
              <a:t>影响地震波蕴含的能量大小</a:t>
            </a:r>
          </a:p>
        </p:txBody>
      </p:sp>
      <p:pic>
        <p:nvPicPr>
          <p:cNvPr id="1026" name="Picture 2" descr="https://gimg2.baidu.com/image_search/src=http%3A%2F%2Fn.sinaimg.cn%2Fsinacn20114%2F456%2Fw1200h856%2F20190912%2Feb47-iepyyhh6963502.jpg&amp;refer=http%3A%2F%2Fn.sinaimg.cn&amp;app=2002&amp;size=f9999,10000&amp;q=a80&amp;n=0&amp;g=0n&amp;fmt=auto?sec=1667823843&amp;t=f47f5b580de6568b82d7d380e827acc2">
            <a:extLst>
              <a:ext uri="{FF2B5EF4-FFF2-40B4-BE49-F238E27FC236}">
                <a16:creationId xmlns:a16="http://schemas.microsoft.com/office/drawing/2014/main" id="{C028DDF1-FE8C-493F-A3CA-BA81194EC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359" y="4669203"/>
            <a:ext cx="2225419" cy="158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箭头: 右 39">
            <a:extLst>
              <a:ext uri="{FF2B5EF4-FFF2-40B4-BE49-F238E27FC236}">
                <a16:creationId xmlns:a16="http://schemas.microsoft.com/office/drawing/2014/main" id="{503B0B15-67C0-4F5A-B2EC-27A3FF65E24F}"/>
              </a:ext>
            </a:extLst>
          </p:cNvPr>
          <p:cNvSpPr/>
          <p:nvPr/>
        </p:nvSpPr>
        <p:spPr>
          <a:xfrm rot="19662919">
            <a:off x="10291754" y="5109052"/>
            <a:ext cx="263571" cy="2332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箭头: 右 41">
            <a:extLst>
              <a:ext uri="{FF2B5EF4-FFF2-40B4-BE49-F238E27FC236}">
                <a16:creationId xmlns:a16="http://schemas.microsoft.com/office/drawing/2014/main" id="{7260A5B2-78DC-4E06-BDF7-9364E9CC16F4}"/>
              </a:ext>
            </a:extLst>
          </p:cNvPr>
          <p:cNvSpPr/>
          <p:nvPr/>
        </p:nvSpPr>
        <p:spPr>
          <a:xfrm rot="20255381">
            <a:off x="9596762" y="5447154"/>
            <a:ext cx="263571" cy="2332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箭头: 右 42">
            <a:extLst>
              <a:ext uri="{FF2B5EF4-FFF2-40B4-BE49-F238E27FC236}">
                <a16:creationId xmlns:a16="http://schemas.microsoft.com/office/drawing/2014/main" id="{5C878728-2553-434D-BBB4-0C3BF04D2E4B}"/>
              </a:ext>
            </a:extLst>
          </p:cNvPr>
          <p:cNvSpPr/>
          <p:nvPr/>
        </p:nvSpPr>
        <p:spPr>
          <a:xfrm rot="21386631">
            <a:off x="8909179" y="5584012"/>
            <a:ext cx="263571" cy="2332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84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3" y="856271"/>
            <a:ext cx="6321873" cy="57412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8FD27C5-2E59-47EB-9339-C081995B2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807" y="845820"/>
            <a:ext cx="5316923" cy="71370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5D20C03-9A92-405F-9956-3D48BE0F6765}"/>
              </a:ext>
            </a:extLst>
          </p:cNvPr>
          <p:cNvSpPr/>
          <p:nvPr/>
        </p:nvSpPr>
        <p:spPr>
          <a:xfrm>
            <a:off x="401726" y="1180424"/>
            <a:ext cx="1656184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04E0D60-053B-4CB0-85B7-9A863709482E}"/>
              </a:ext>
            </a:extLst>
          </p:cNvPr>
          <p:cNvCxnSpPr>
            <a:cxnSpLocks/>
          </p:cNvCxnSpPr>
          <p:nvPr/>
        </p:nvCxnSpPr>
        <p:spPr>
          <a:xfrm flipV="1">
            <a:off x="2057910" y="906020"/>
            <a:ext cx="4693954" cy="41842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4D553D8-52DD-4947-BE6E-15D2EC9BAADE}"/>
              </a:ext>
            </a:extLst>
          </p:cNvPr>
          <p:cNvGrpSpPr/>
          <p:nvPr/>
        </p:nvGrpSpPr>
        <p:grpSpPr>
          <a:xfrm>
            <a:off x="6748850" y="2423392"/>
            <a:ext cx="5110571" cy="2585323"/>
            <a:chOff x="6748849" y="1778414"/>
            <a:chExt cx="5110571" cy="258532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EEDB0CB-484E-4F5E-A6DE-EF732A062198}"/>
                </a:ext>
              </a:extLst>
            </p:cNvPr>
            <p:cNvSpPr txBox="1"/>
            <p:nvPr/>
          </p:nvSpPr>
          <p:spPr>
            <a:xfrm>
              <a:off x="6748849" y="1778414"/>
              <a:ext cx="5110571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/>
                <a:t>Q(</a:t>
              </a:r>
              <a:r>
                <a:rPr lang="zh-CN" altLang="en-US" b="1"/>
                <a:t>品质因子</a:t>
              </a:r>
              <a:r>
                <a:rPr lang="en-US" altLang="zh-CN" b="1"/>
                <a:t>)</a:t>
              </a:r>
              <a:r>
                <a:rPr lang="zh-CN" altLang="en-US"/>
                <a:t>：</a:t>
              </a:r>
              <a:endParaRPr lang="en-US" altLang="zh-CN"/>
            </a:p>
            <a:p>
              <a:r>
                <a:rPr lang="zh-CN" altLang="en-US"/>
                <a:t>无量纲参数，表征系统阻尼性质的物理量，</a:t>
              </a:r>
              <a:r>
                <a:rPr lang="en-US" altLang="zh-CN"/>
                <a:t>Q</a:t>
              </a:r>
              <a:r>
                <a:rPr lang="zh-CN" altLang="en-US"/>
                <a:t>等于系统存储的总能量，除以单周期损失的能量</a:t>
              </a:r>
              <a:endParaRPr lang="en-US" altLang="zh-CN"/>
            </a:p>
            <a:p>
              <a:endParaRPr lang="en-US" altLang="zh-CN"/>
            </a:p>
            <a:p>
              <a:endParaRPr lang="en-US" altLang="zh-CN"/>
            </a:p>
            <a:p>
              <a:endParaRPr lang="en-US" altLang="zh-CN"/>
            </a:p>
            <a:p>
              <a:endParaRPr lang="en-US" altLang="zh-CN"/>
            </a:p>
            <a:p>
              <a:r>
                <a:rPr lang="en-US" altLang="zh-CN" b="1"/>
                <a:t>Review of Geophysics:</a:t>
              </a:r>
            </a:p>
            <a:p>
              <a:r>
                <a:rPr lang="zh-CN" altLang="en-US"/>
                <a:t>地球物理（乃至地球科学大类）最顶级期刊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3E5DECF-B4FC-4D3A-A691-C5F710621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8072" y="2715927"/>
              <a:ext cx="4588449" cy="963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5300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65670"/>
            <a:ext cx="7456714" cy="373382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69065" y="1883881"/>
            <a:ext cx="41556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1-</a:t>
            </a:r>
            <a:r>
              <a:rPr lang="zh-CN" altLang="en-US" b="1"/>
              <a:t>本征衰减</a:t>
            </a:r>
            <a:r>
              <a:rPr lang="zh-CN" altLang="en-US"/>
              <a:t>：</a:t>
            </a:r>
            <a:endParaRPr lang="en-US" altLang="zh-CN"/>
          </a:p>
          <a:p>
            <a:r>
              <a:rPr lang="zh-CN" altLang="en-US"/>
              <a:t>（见左边）</a:t>
            </a:r>
            <a:endParaRPr lang="en-US" altLang="zh-CN"/>
          </a:p>
          <a:p>
            <a:endParaRPr lang="en-US" altLang="zh-CN"/>
          </a:p>
          <a:p>
            <a:r>
              <a:rPr lang="en-US" altLang="zh-CN" b="1"/>
              <a:t>2-</a:t>
            </a:r>
            <a:r>
              <a:rPr lang="zh-CN" altLang="en-US" b="1"/>
              <a:t>散射衰减：</a:t>
            </a:r>
            <a:endParaRPr lang="en-US" altLang="zh-CN" b="1"/>
          </a:p>
          <a:p>
            <a:r>
              <a:rPr lang="zh-CN" altLang="en-US"/>
              <a:t>速度结构影响波的传播方向，使得波前面“变形”，能量分布不均。</a:t>
            </a:r>
            <a:endParaRPr lang="en-US" altLang="zh-CN"/>
          </a:p>
          <a:p>
            <a:endParaRPr lang="en-US" altLang="zh-CN"/>
          </a:p>
          <a:p>
            <a:r>
              <a:rPr lang="en-US" altLang="zh-CN" b="1"/>
              <a:t>3-</a:t>
            </a:r>
            <a:r>
              <a:rPr lang="zh-CN" altLang="en-US" b="1"/>
              <a:t>几何扩散：</a:t>
            </a:r>
            <a:endParaRPr lang="en-US" altLang="zh-CN" b="1"/>
          </a:p>
          <a:p>
            <a:r>
              <a:rPr lang="zh-CN" altLang="en-US"/>
              <a:t>波前面随距离震源的远近而扩大，能量分散。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F0E8A26-E682-4A9E-B99B-2CC801DD0497}"/>
              </a:ext>
            </a:extLst>
          </p:cNvPr>
          <p:cNvSpPr/>
          <p:nvPr/>
        </p:nvSpPr>
        <p:spPr>
          <a:xfrm>
            <a:off x="1836964" y="2253343"/>
            <a:ext cx="1518557" cy="6776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BF23B4A1-BB3F-415A-AFD7-8E6DE1CB289E}"/>
              </a:ext>
            </a:extLst>
          </p:cNvPr>
          <p:cNvCxnSpPr>
            <a:stCxn id="2" idx="0"/>
          </p:cNvCxnSpPr>
          <p:nvPr/>
        </p:nvCxnSpPr>
        <p:spPr>
          <a:xfrm flipV="1">
            <a:off x="2596243" y="845820"/>
            <a:ext cx="1347107" cy="14075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E3CAC6A-98DB-4AE2-92FB-E02C6BF4C57D}"/>
              </a:ext>
            </a:extLst>
          </p:cNvPr>
          <p:cNvSpPr txBox="1"/>
          <p:nvPr/>
        </p:nvSpPr>
        <p:spPr>
          <a:xfrm>
            <a:off x="3943350" y="68803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狭义的衰减，指本征衰减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8B73402-20D7-4D7D-89D9-13DDC37C07CD}"/>
              </a:ext>
            </a:extLst>
          </p:cNvPr>
          <p:cNvGrpSpPr/>
          <p:nvPr/>
        </p:nvGrpSpPr>
        <p:grpSpPr>
          <a:xfrm>
            <a:off x="8062206" y="1263831"/>
            <a:ext cx="3569340" cy="571500"/>
            <a:chOff x="8066314" y="1028700"/>
            <a:chExt cx="3569340" cy="57150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BAD21E7-D384-4D2E-BE3A-E548036FC63D}"/>
                </a:ext>
              </a:extLst>
            </p:cNvPr>
            <p:cNvSpPr/>
            <p:nvPr/>
          </p:nvSpPr>
          <p:spPr>
            <a:xfrm>
              <a:off x="8066314" y="1028700"/>
              <a:ext cx="3569340" cy="571500"/>
            </a:xfrm>
            <a:prstGeom prst="rect">
              <a:avLst/>
            </a:prstGeom>
            <a:solidFill>
              <a:srgbClr val="C0A15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D1F66B3-5F33-48DC-A6C0-FFAB8AF365E6}"/>
                </a:ext>
              </a:extLst>
            </p:cNvPr>
            <p:cNvSpPr txBox="1"/>
            <p:nvPr/>
          </p:nvSpPr>
          <p:spPr>
            <a:xfrm>
              <a:off x="8162748" y="1150917"/>
              <a:ext cx="3376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36195" algn="ctr" fontAlgn="auto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</a:pPr>
              <a:r>
                <a:rPr lang="zh-CN" altLang="en-US" sz="2400">
                  <a:solidFill>
                    <a:schemeClr val="bg1"/>
                  </a:solidFill>
                  <a:latin typeface="Novecento wide Bold" panose="00000805000000000000" charset="0"/>
                  <a:ea typeface="Source Han Sans Heavy" panose="020B0A00000000000000" charset="-122"/>
                  <a:cs typeface="Novecento wide Bold" panose="00000805000000000000" charset="0"/>
                </a:rPr>
                <a:t>地震波衰减的类型</a:t>
              </a:r>
              <a:endParaRPr lang="en-US" altLang="zh-CN" sz="2400">
                <a:solidFill>
                  <a:schemeClr val="bg1"/>
                </a:solidFill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60B9DE93-F3C2-484D-8D9D-2AAC4F5A18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911" y="4898526"/>
            <a:ext cx="1526713" cy="147746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162EAFF-6D58-464A-9A77-58E7AF8A0B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692" y="4898526"/>
            <a:ext cx="1534730" cy="1477464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892226BB-DFE5-4678-9142-79DA091F8302}"/>
              </a:ext>
            </a:extLst>
          </p:cNvPr>
          <p:cNvSpPr/>
          <p:nvPr/>
        </p:nvSpPr>
        <p:spPr>
          <a:xfrm>
            <a:off x="9603333" y="5488032"/>
            <a:ext cx="628650" cy="32657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31205083-410D-45DF-93B5-8380296B9B51}"/>
              </a:ext>
            </a:extLst>
          </p:cNvPr>
          <p:cNvSpPr/>
          <p:nvPr/>
        </p:nvSpPr>
        <p:spPr>
          <a:xfrm>
            <a:off x="6044294" y="5211444"/>
            <a:ext cx="530679" cy="6621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8856FC9-BC00-4414-BB4E-AE46CDCFF4EF}"/>
              </a:ext>
            </a:extLst>
          </p:cNvPr>
          <p:cNvCxnSpPr/>
          <p:nvPr/>
        </p:nvCxnSpPr>
        <p:spPr>
          <a:xfrm>
            <a:off x="5043568" y="5873572"/>
            <a:ext cx="927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3683A58-199B-4A6D-AD6B-1B074DBAEF6A}"/>
              </a:ext>
            </a:extLst>
          </p:cNvPr>
          <p:cNvCxnSpPr/>
          <p:nvPr/>
        </p:nvCxnSpPr>
        <p:spPr>
          <a:xfrm>
            <a:off x="5043568" y="6140272"/>
            <a:ext cx="927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2CA3974F-AFEC-4A1D-A1AD-DAEACA98001A}"/>
              </a:ext>
            </a:extLst>
          </p:cNvPr>
          <p:cNvSpPr/>
          <p:nvPr/>
        </p:nvSpPr>
        <p:spPr>
          <a:xfrm rot="10800000">
            <a:off x="6044294" y="5859871"/>
            <a:ext cx="530679" cy="6621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72E1B77-EBC0-49DE-80C5-2AA93B4B228A}"/>
              </a:ext>
            </a:extLst>
          </p:cNvPr>
          <p:cNvCxnSpPr/>
          <p:nvPr/>
        </p:nvCxnSpPr>
        <p:spPr>
          <a:xfrm>
            <a:off x="5043568" y="5606872"/>
            <a:ext cx="927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5D4B36DC-7467-49AB-AF7E-15E74FED6EE9}"/>
              </a:ext>
            </a:extLst>
          </p:cNvPr>
          <p:cNvCxnSpPr/>
          <p:nvPr/>
        </p:nvCxnSpPr>
        <p:spPr>
          <a:xfrm>
            <a:off x="5043568" y="5873572"/>
            <a:ext cx="927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25DBF27-6105-4C6D-8AC8-B31B3C77B776}"/>
              </a:ext>
            </a:extLst>
          </p:cNvPr>
          <p:cNvCxnSpPr/>
          <p:nvPr/>
        </p:nvCxnSpPr>
        <p:spPr>
          <a:xfrm>
            <a:off x="6665540" y="5873572"/>
            <a:ext cx="927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E0BA7119-9A88-4918-A00E-CADD218F46A9}"/>
              </a:ext>
            </a:extLst>
          </p:cNvPr>
          <p:cNvCxnSpPr>
            <a:cxnSpLocks/>
          </p:cNvCxnSpPr>
          <p:nvPr/>
        </p:nvCxnSpPr>
        <p:spPr>
          <a:xfrm flipV="1">
            <a:off x="6665540" y="5943600"/>
            <a:ext cx="927246" cy="196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7C09399C-F4D7-4B5E-BC33-E6A13F737666}"/>
              </a:ext>
            </a:extLst>
          </p:cNvPr>
          <p:cNvCxnSpPr>
            <a:cxnSpLocks/>
          </p:cNvCxnSpPr>
          <p:nvPr/>
        </p:nvCxnSpPr>
        <p:spPr>
          <a:xfrm>
            <a:off x="6665540" y="5606872"/>
            <a:ext cx="927246" cy="207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B2D8FFE9-DEAC-43F6-8887-45BD6129D385}"/>
              </a:ext>
            </a:extLst>
          </p:cNvPr>
          <p:cNvCxnSpPr/>
          <p:nvPr/>
        </p:nvCxnSpPr>
        <p:spPr>
          <a:xfrm>
            <a:off x="6665540" y="5873572"/>
            <a:ext cx="927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C98F53EE-4D39-4D9E-9291-5A7933A40342}"/>
              </a:ext>
            </a:extLst>
          </p:cNvPr>
          <p:cNvCxnSpPr/>
          <p:nvPr/>
        </p:nvCxnSpPr>
        <p:spPr>
          <a:xfrm>
            <a:off x="3624943" y="2424793"/>
            <a:ext cx="1418625" cy="3755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E96411E4-F07E-408D-B7A8-056275FBCC63}"/>
              </a:ext>
            </a:extLst>
          </p:cNvPr>
          <p:cNvSpPr txBox="1"/>
          <p:nvPr/>
        </p:nvSpPr>
        <p:spPr>
          <a:xfrm>
            <a:off x="4137551" y="2253343"/>
            <a:ext cx="136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</a:t>
            </a:r>
            <a:r>
              <a:rPr lang="zh-CN" altLang="en-US"/>
              <a:t>与</a:t>
            </a:r>
            <a:r>
              <a:rPr lang="en-US" altLang="zh-CN"/>
              <a:t>A</a:t>
            </a:r>
            <a:r>
              <a:rPr lang="zh-CN" altLang="en-US"/>
              <a:t>关系</a:t>
            </a: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8A9D46A3-B8DD-4DF9-B3FF-677300023357}"/>
              </a:ext>
            </a:extLst>
          </p:cNvPr>
          <p:cNvCxnSpPr>
            <a:cxnSpLocks/>
          </p:cNvCxnSpPr>
          <p:nvPr/>
        </p:nvCxnSpPr>
        <p:spPr>
          <a:xfrm>
            <a:off x="6096000" y="3110593"/>
            <a:ext cx="354167" cy="3589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D53B37EC-6A70-4F21-B373-EE1A70B6D452}"/>
              </a:ext>
            </a:extLst>
          </p:cNvPr>
          <p:cNvSpPr txBox="1"/>
          <p:nvPr/>
        </p:nvSpPr>
        <p:spPr>
          <a:xfrm>
            <a:off x="6466859" y="2847745"/>
            <a:ext cx="356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积分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F17EF8A-BDB3-471C-B42B-A35A4534D1B4}"/>
              </a:ext>
            </a:extLst>
          </p:cNvPr>
          <p:cNvSpPr txBox="1"/>
          <p:nvPr/>
        </p:nvSpPr>
        <p:spPr>
          <a:xfrm>
            <a:off x="0" y="5689014"/>
            <a:ext cx="465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影响本征衰减的因素：</a:t>
            </a:r>
            <a:endParaRPr lang="en-US" altLang="zh-CN" b="1"/>
          </a:p>
          <a:p>
            <a:r>
              <a:rPr lang="zh-CN" altLang="en-US"/>
              <a:t>频率、压力、温度、饱和度、应变振幅等</a:t>
            </a: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E60431D6-01B8-43CC-BDC3-46ED03CD9736}"/>
              </a:ext>
            </a:extLst>
          </p:cNvPr>
          <p:cNvSpPr/>
          <p:nvPr/>
        </p:nvSpPr>
        <p:spPr>
          <a:xfrm>
            <a:off x="2571395" y="4631444"/>
            <a:ext cx="28803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9BA57026-F180-48E3-82AA-C4A392BCF46E}"/>
              </a:ext>
            </a:extLst>
          </p:cNvPr>
          <p:cNvCxnSpPr>
            <a:cxnSpLocks/>
            <a:stCxn id="46" idx="2"/>
            <a:endCxn id="43" idx="0"/>
          </p:cNvCxnSpPr>
          <p:nvPr/>
        </p:nvCxnSpPr>
        <p:spPr>
          <a:xfrm flipH="1">
            <a:off x="2772787" y="4801785"/>
            <a:ext cx="362727" cy="4112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F4614679-2F05-4A1B-9E8F-EECC5B39C8B6}"/>
                  </a:ext>
                </a:extLst>
              </p:cNvPr>
              <p:cNvSpPr txBox="1"/>
              <p:nvPr/>
            </p:nvSpPr>
            <p:spPr>
              <a:xfrm>
                <a:off x="2171051" y="5213024"/>
                <a:ext cx="12034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𝑈𝑄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F4614679-2F05-4A1B-9E8F-EECC5B39C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051" y="5213024"/>
                <a:ext cx="1203471" cy="276999"/>
              </a:xfrm>
              <a:prstGeom prst="rect">
                <a:avLst/>
              </a:prstGeom>
              <a:blipFill>
                <a:blip r:embed="rId7"/>
                <a:stretch>
                  <a:fillRect l="-2525" t="-2174" r="-5556" b="-326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1FFA469-BD37-4F05-BB88-B62774A8F108}"/>
                  </a:ext>
                </a:extLst>
              </p:cNvPr>
              <p:cNvSpPr txBox="1"/>
              <p:nvPr/>
            </p:nvSpPr>
            <p:spPr>
              <a:xfrm>
                <a:off x="3275383" y="5166857"/>
                <a:ext cx="27659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/>
                  <a:t>在实际测量更常用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zh-CN" altLang="en-US"/>
                  <a:t>表示</a:t>
                </a:r>
              </a:p>
            </p:txBody>
          </p:sp>
        </mc:Choice>
        <mc:Fallback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1FFA469-BD37-4F05-BB88-B62774A8F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383" y="5166857"/>
                <a:ext cx="2765933" cy="369332"/>
              </a:xfrm>
              <a:prstGeom prst="rect">
                <a:avLst/>
              </a:prstGeom>
              <a:blipFill>
                <a:blip r:embed="rId8"/>
                <a:stretch>
                  <a:fillRect l="-1762" t="-1166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41BBDDD1-C52B-4AA5-B596-F8979F11E678}"/>
                  </a:ext>
                </a:extLst>
              </p:cNvPr>
              <p:cNvSpPr/>
              <p:nvPr/>
            </p:nvSpPr>
            <p:spPr>
              <a:xfrm>
                <a:off x="2772786" y="4432453"/>
                <a:ext cx="7254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altLang="zh-C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41BBDDD1-C52B-4AA5-B596-F8979F11E6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786" y="4432453"/>
                <a:ext cx="7254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484F942E-2B22-474B-9504-B03C77AD0918}"/>
              </a:ext>
            </a:extLst>
          </p:cNvPr>
          <p:cNvCxnSpPr>
            <a:cxnSpLocks/>
          </p:cNvCxnSpPr>
          <p:nvPr/>
        </p:nvCxnSpPr>
        <p:spPr>
          <a:xfrm flipV="1">
            <a:off x="6288623" y="4748903"/>
            <a:ext cx="819530" cy="180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7B49DCF0-71AA-440E-BFB8-D682EDD61D61}"/>
              </a:ext>
            </a:extLst>
          </p:cNvPr>
          <p:cNvSpPr txBox="1"/>
          <p:nvPr/>
        </p:nvSpPr>
        <p:spPr>
          <a:xfrm>
            <a:off x="6199677" y="4806323"/>
            <a:ext cx="162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</a:t>
            </a:r>
            <a:r>
              <a:rPr lang="zh-CN" altLang="en-US"/>
              <a:t>指数形式</a:t>
            </a:r>
          </a:p>
        </p:txBody>
      </p:sp>
    </p:spTree>
    <p:extLst>
      <p:ext uri="{BB962C8B-B14F-4D97-AF65-F5344CB8AC3E}">
        <p14:creationId xmlns:p14="http://schemas.microsoft.com/office/powerpoint/2010/main" val="3792161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284356"/>
            <a:ext cx="7456714" cy="38964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72399" y="2731157"/>
            <a:ext cx="4155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对于地壳浅层，孔隙和裂隙对于衰减的影响显著，</a:t>
            </a:r>
            <a:endParaRPr lang="en-US" altLang="zh-CN"/>
          </a:p>
          <a:p>
            <a:r>
              <a:rPr lang="zh-CN" altLang="en-US"/>
              <a:t>孔隙中含水、含气，使得地震波衰减高（介质</a:t>
            </a:r>
            <a:r>
              <a:rPr lang="en-US" altLang="zh-CN"/>
              <a:t>Q</a:t>
            </a:r>
            <a:r>
              <a:rPr lang="zh-CN" altLang="en-US"/>
              <a:t>值低）</a:t>
            </a:r>
            <a:endParaRPr lang="en-US" altLang="zh-CN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8DF098-9403-400E-A2A8-CFA8FDB4B3B8}"/>
              </a:ext>
            </a:extLst>
          </p:cNvPr>
          <p:cNvSpPr txBox="1"/>
          <p:nvPr/>
        </p:nvSpPr>
        <p:spPr>
          <a:xfrm>
            <a:off x="207956" y="879101"/>
            <a:ext cx="365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显著影响衰减的因素：孔隙、裂纹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4E10F3-EB79-48AD-A1C4-3604412AB6BE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影响衰减的主要因素</a:t>
            </a:r>
          </a:p>
        </p:txBody>
      </p:sp>
    </p:spTree>
    <p:extLst>
      <p:ext uri="{BB962C8B-B14F-4D97-AF65-F5344CB8AC3E}">
        <p14:creationId xmlns:p14="http://schemas.microsoft.com/office/powerpoint/2010/main" val="514681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45152"/>
            <a:ext cx="7456714" cy="377485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699950" y="3571198"/>
            <a:ext cx="4355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温压条件促使岩石发生相变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岩石的粒径大小和温度会影响衰减（上图）</a:t>
            </a:r>
            <a:endParaRPr lang="en-US" altLang="zh-CN"/>
          </a:p>
          <a:p>
            <a:pPr lvl="1"/>
            <a:r>
              <a:rPr lang="zh-CN" altLang="en-US"/>
              <a:t>粒径小</a:t>
            </a:r>
            <a:r>
              <a:rPr lang="en-US" altLang="zh-CN">
                <a:sym typeface="Wingdings" panose="05000000000000000000" pitchFamily="2" charset="2"/>
              </a:rPr>
              <a:t></a:t>
            </a:r>
            <a:r>
              <a:rPr lang="zh-CN" altLang="en-US">
                <a:sym typeface="Wingdings" panose="05000000000000000000" pitchFamily="2" charset="2"/>
              </a:rPr>
              <a:t>衰减强</a:t>
            </a:r>
            <a:endParaRPr lang="en-US" altLang="zh-CN">
              <a:sym typeface="Wingdings" panose="05000000000000000000" pitchFamily="2" charset="2"/>
            </a:endParaRPr>
          </a:p>
          <a:p>
            <a:pPr lvl="1"/>
            <a:r>
              <a:rPr lang="zh-CN" altLang="en-US">
                <a:sym typeface="Wingdings" panose="05000000000000000000" pitchFamily="2" charset="2"/>
              </a:rPr>
              <a:t>温度高</a:t>
            </a:r>
            <a:r>
              <a:rPr lang="en-US" altLang="zh-CN">
                <a:sym typeface="Wingdings" panose="05000000000000000000" pitchFamily="2" charset="2"/>
              </a:rPr>
              <a:t></a:t>
            </a:r>
            <a:r>
              <a:rPr lang="zh-CN" altLang="en-US">
                <a:sym typeface="Wingdings" panose="05000000000000000000" pitchFamily="2" charset="2"/>
              </a:rPr>
              <a:t>衰减强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1B20A6-B9FA-4127-949B-FAA78F5EAA10}"/>
              </a:ext>
            </a:extLst>
          </p:cNvPr>
          <p:cNvSpPr txBox="1"/>
          <p:nvPr/>
        </p:nvSpPr>
        <p:spPr>
          <a:xfrm>
            <a:off x="136072" y="975820"/>
            <a:ext cx="5082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显著影响衰减的因素：温度、矿物性质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0765254-62DF-4AB6-8A01-CDAEBF9F965B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影响衰减的主要因素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83786A7-0B9B-4465-BCE8-79FDB9CC9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2786" y="441175"/>
            <a:ext cx="4535591" cy="25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02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216118"/>
            <a:ext cx="7456714" cy="403292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72399" y="2632416"/>
            <a:ext cx="41556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相较于速度，衰减对于熔体含量和含水量更加敏感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衰减是地下介质是否熔融的良好表征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（所以，医学成像多测量衰减）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9297BF-6A2F-47AD-87C1-1125117ECACE}"/>
              </a:ext>
            </a:extLst>
          </p:cNvPr>
          <p:cNvSpPr txBox="1"/>
          <p:nvPr/>
        </p:nvSpPr>
        <p:spPr>
          <a:xfrm>
            <a:off x="136072" y="84678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显著影响衰减的因素：含水量、流动性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52150CB-3FA5-48F8-8FD3-D3D67AC56FCF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影响衰减的主要因素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2000F6F-C9BC-41EC-A353-E20B92A22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259" y="157299"/>
            <a:ext cx="3027901" cy="219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87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285987"/>
            <a:ext cx="7456714" cy="389318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64234" y="2770916"/>
            <a:ext cx="4155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无论是要完整的了解介质本身的性质</a:t>
            </a:r>
            <a:endParaRPr lang="en-US" altLang="zh-CN" b="1"/>
          </a:p>
          <a:p>
            <a:pPr algn="ctr"/>
            <a:r>
              <a:rPr lang="zh-CN" altLang="en-US" b="1"/>
              <a:t>还是透过地震波了解震源的特征</a:t>
            </a:r>
            <a:endParaRPr lang="en-US" altLang="zh-CN" b="1"/>
          </a:p>
          <a:p>
            <a:pPr algn="ctr"/>
            <a:r>
              <a:rPr lang="zh-CN" altLang="en-US" b="1"/>
              <a:t>衰减都同速度一样不可或缺</a:t>
            </a:r>
            <a:endParaRPr lang="en-US" altLang="zh-CN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9EF4CD5-44B6-4FA2-A591-977F5AD6ABB0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衰减层析成像的意义</a:t>
            </a:r>
          </a:p>
        </p:txBody>
      </p:sp>
    </p:spTree>
    <p:extLst>
      <p:ext uri="{BB962C8B-B14F-4D97-AF65-F5344CB8AC3E}">
        <p14:creationId xmlns:p14="http://schemas.microsoft.com/office/powerpoint/2010/main" val="3263007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223008"/>
            <a:ext cx="7456714" cy="401914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900375" y="3771584"/>
            <a:ext cx="38155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上地幔（以及软流圈）：</a:t>
            </a:r>
            <a:endParaRPr lang="en-US" altLang="zh-CN"/>
          </a:p>
          <a:p>
            <a:r>
              <a:rPr lang="zh-CN" altLang="en-US"/>
              <a:t>熔融了</a:t>
            </a:r>
            <a:r>
              <a:rPr lang="en-US" altLang="zh-CN">
                <a:sym typeface="Wingdings" panose="05000000000000000000" pitchFamily="2" charset="2"/>
              </a:rPr>
              <a:t></a:t>
            </a:r>
            <a:r>
              <a:rPr lang="zh-CN" altLang="en-US">
                <a:sym typeface="Wingdings" panose="05000000000000000000" pitchFamily="2" charset="2"/>
              </a:rPr>
              <a:t>高衰减，低</a:t>
            </a:r>
            <a:r>
              <a:rPr lang="en-US" altLang="zh-CN">
                <a:sym typeface="Wingdings" panose="05000000000000000000" pitchFamily="2" charset="2"/>
              </a:rPr>
              <a:t>Q</a:t>
            </a:r>
            <a:r>
              <a:rPr lang="zh-CN" altLang="en-US">
                <a:sym typeface="Wingdings" panose="05000000000000000000" pitchFamily="2" charset="2"/>
              </a:rPr>
              <a:t>值</a:t>
            </a:r>
            <a:endParaRPr lang="en-US" altLang="zh-CN">
              <a:sym typeface="Wingdings" panose="05000000000000000000" pitchFamily="2" charset="2"/>
            </a:endParaRPr>
          </a:p>
          <a:p>
            <a:endParaRPr lang="en-US" altLang="zh-CN">
              <a:sym typeface="Wingdings" panose="05000000000000000000" pitchFamily="2" charset="2"/>
            </a:endParaRPr>
          </a:p>
          <a:p>
            <a:r>
              <a:rPr lang="zh-CN" altLang="en-US">
                <a:sym typeface="Wingdings" panose="05000000000000000000" pitchFamily="2" charset="2"/>
              </a:rPr>
              <a:t>二维：</a:t>
            </a:r>
            <a:endParaRPr lang="en-US" altLang="zh-CN">
              <a:sym typeface="Wingdings" panose="05000000000000000000" pitchFamily="2" charset="2"/>
            </a:endParaRPr>
          </a:p>
          <a:p>
            <a:r>
              <a:rPr lang="zh-CN" altLang="en-US">
                <a:sym typeface="Wingdings" panose="05000000000000000000" pitchFamily="2" charset="2"/>
              </a:rPr>
              <a:t>克拉通、稳定地块（低衰减）</a:t>
            </a:r>
            <a:endParaRPr lang="en-US" altLang="zh-CN">
              <a:sym typeface="Wingdings" panose="05000000000000000000" pitchFamily="2" charset="2"/>
            </a:endParaRPr>
          </a:p>
          <a:p>
            <a:r>
              <a:rPr lang="zh-CN" altLang="en-US">
                <a:sym typeface="Wingdings" panose="05000000000000000000" pitchFamily="2" charset="2"/>
              </a:rPr>
              <a:t>大洋中脊、碰撞带、热点（高衰减）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AC8A16-AB90-4D3E-88C8-A2A6438B7DFC}"/>
              </a:ext>
            </a:extLst>
          </p:cNvPr>
          <p:cNvSpPr txBox="1"/>
          <p:nvPr/>
        </p:nvSpPr>
        <p:spPr>
          <a:xfrm>
            <a:off x="195181" y="5242155"/>
            <a:ext cx="518457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对于衰减的结构研究，目前还有较大的不确定性（衰减目前没有速度结构做得精确）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870A7D-956F-4992-B2DA-E6BD061474F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地球衰减概况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A5A5C1BB-B8CA-4FE7-B611-8162A0AB2F0E}"/>
              </a:ext>
            </a:extLst>
          </p:cNvPr>
          <p:cNvCxnSpPr/>
          <p:nvPr/>
        </p:nvCxnSpPr>
        <p:spPr>
          <a:xfrm flipV="1">
            <a:off x="3045279" y="1223008"/>
            <a:ext cx="1910442" cy="8588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D6E3AD77-EC74-4F59-922C-D1A7830726EE}"/>
              </a:ext>
            </a:extLst>
          </p:cNvPr>
          <p:cNvSpPr txBox="1"/>
          <p:nvPr/>
        </p:nvSpPr>
        <p:spPr>
          <a:xfrm>
            <a:off x="4914900" y="1149530"/>
            <a:ext cx="312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实际上二维模型也很有差异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3732E90-6FD7-44D6-BAF4-C71803E65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674" y="129058"/>
            <a:ext cx="3815543" cy="353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21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291543"/>
            <a:ext cx="7456714" cy="388207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9143A92-906C-48BC-961A-60932EB3EBB6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衰减测量的基本原理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21A8F15-B756-4520-A729-900733DBCDB5}"/>
              </a:ext>
            </a:extLst>
          </p:cNvPr>
          <p:cNvGrpSpPr/>
          <p:nvPr/>
        </p:nvGrpSpPr>
        <p:grpSpPr>
          <a:xfrm>
            <a:off x="7172960" y="157299"/>
            <a:ext cx="4924858" cy="2957618"/>
            <a:chOff x="4283968" y="44624"/>
            <a:chExt cx="4893793" cy="2957618"/>
          </a:xfrm>
        </p:grpSpPr>
        <p:sp>
          <p:nvSpPr>
            <p:cNvPr id="13" name="爆炸形: 8 pt  12">
              <a:extLst>
                <a:ext uri="{FF2B5EF4-FFF2-40B4-BE49-F238E27FC236}">
                  <a16:creationId xmlns:a16="http://schemas.microsoft.com/office/drawing/2014/main" id="{B3E49C7D-8284-400C-B96A-466B0C659570}"/>
                </a:ext>
              </a:extLst>
            </p:cNvPr>
            <p:cNvSpPr/>
            <p:nvPr/>
          </p:nvSpPr>
          <p:spPr>
            <a:xfrm>
              <a:off x="4659704" y="1844824"/>
              <a:ext cx="1008114" cy="839522"/>
            </a:xfrm>
            <a:prstGeom prst="irregularSeal1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星形: 五角 14">
              <a:extLst>
                <a:ext uri="{FF2B5EF4-FFF2-40B4-BE49-F238E27FC236}">
                  <a16:creationId xmlns:a16="http://schemas.microsoft.com/office/drawing/2014/main" id="{F45D101F-FE41-47B0-BE3E-C12B06E7689C}"/>
                </a:ext>
              </a:extLst>
            </p:cNvPr>
            <p:cNvSpPr/>
            <p:nvPr/>
          </p:nvSpPr>
          <p:spPr>
            <a:xfrm>
              <a:off x="6041901" y="1173892"/>
              <a:ext cx="432046" cy="369332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星形: 五角 15">
              <a:extLst>
                <a:ext uri="{FF2B5EF4-FFF2-40B4-BE49-F238E27FC236}">
                  <a16:creationId xmlns:a16="http://schemas.microsoft.com/office/drawing/2014/main" id="{D1BD650B-74A6-43C4-AA4B-EB709C6F32F0}"/>
                </a:ext>
              </a:extLst>
            </p:cNvPr>
            <p:cNvSpPr/>
            <p:nvPr/>
          </p:nvSpPr>
          <p:spPr>
            <a:xfrm>
              <a:off x="7524328" y="179348"/>
              <a:ext cx="432046" cy="369332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5099A056-94F1-4C91-85A3-6869B273165B}"/>
                </a:ext>
              </a:extLst>
            </p:cNvPr>
            <p:cNvCxnSpPr/>
            <p:nvPr/>
          </p:nvCxnSpPr>
          <p:spPr>
            <a:xfrm flipV="1">
              <a:off x="5163761" y="116632"/>
              <a:ext cx="2936631" cy="2147953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B03BD7B-893C-4E03-BA9A-6A04A918F39F}"/>
                </a:ext>
              </a:extLst>
            </p:cNvPr>
            <p:cNvSpPr txBox="1"/>
            <p:nvPr/>
          </p:nvSpPr>
          <p:spPr>
            <a:xfrm>
              <a:off x="6372200" y="147549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S1: A1</a:t>
              </a:r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5B5731A-86DF-4B9C-B506-9FDF77452CDA}"/>
                </a:ext>
              </a:extLst>
            </p:cNvPr>
            <p:cNvSpPr txBox="1"/>
            <p:nvPr/>
          </p:nvSpPr>
          <p:spPr>
            <a:xfrm>
              <a:off x="7825562" y="49195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S2: A2</a:t>
              </a:r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157335D-5DAE-4A4A-84F8-CED31092EDD3}"/>
                </a:ext>
              </a:extLst>
            </p:cNvPr>
            <p:cNvSpPr txBox="1"/>
            <p:nvPr/>
          </p:nvSpPr>
          <p:spPr>
            <a:xfrm>
              <a:off x="4396956" y="77178"/>
              <a:ext cx="129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双台站法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68346A3-3CCE-4A94-9123-483801117519}"/>
                </a:ext>
              </a:extLst>
            </p:cNvPr>
            <p:cNvSpPr txBox="1"/>
            <p:nvPr/>
          </p:nvSpPr>
          <p:spPr>
            <a:xfrm>
              <a:off x="5550875" y="2355911"/>
              <a:ext cx="36268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已知：台站距离</a:t>
              </a:r>
              <a:r>
                <a:rPr lang="en-US" altLang="zh-CN"/>
                <a:t>r</a:t>
              </a:r>
              <a:r>
                <a:rPr lang="zh-CN" altLang="en-US"/>
                <a:t>、振幅</a:t>
              </a:r>
              <a:r>
                <a:rPr lang="en-US" altLang="zh-CN"/>
                <a:t>A1</a:t>
              </a:r>
              <a:r>
                <a:rPr lang="zh-CN" altLang="en-US"/>
                <a:t>、</a:t>
              </a:r>
              <a:r>
                <a:rPr lang="en-US" altLang="zh-CN"/>
                <a:t>A2</a:t>
              </a:r>
              <a:r>
                <a:rPr lang="zh-CN" altLang="en-US"/>
                <a:t>，</a:t>
              </a:r>
              <a:endParaRPr lang="en-US" altLang="zh-CN"/>
            </a:p>
            <a:p>
              <a:pPr algn="ctr"/>
              <a:r>
                <a:rPr lang="zh-CN" altLang="en-US"/>
                <a:t>求得</a:t>
              </a:r>
              <a:r>
                <a:rPr lang="en-US" altLang="zh-CN"/>
                <a:t>alpha</a:t>
              </a:r>
              <a:r>
                <a:rPr lang="zh-CN" altLang="en-US"/>
                <a:t>是容易的</a:t>
              </a: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01F231FF-25D6-4F09-B579-2C4862F1F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1224" b="8902"/>
            <a:stretch/>
          </p:blipFill>
          <p:spPr>
            <a:xfrm>
              <a:off x="7094971" y="1507241"/>
              <a:ext cx="1991615" cy="625616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5B5651F-128D-49EA-90A7-27A990B37AE0}"/>
                </a:ext>
              </a:extLst>
            </p:cNvPr>
            <p:cNvSpPr/>
            <p:nvPr/>
          </p:nvSpPr>
          <p:spPr>
            <a:xfrm>
              <a:off x="4283968" y="44624"/>
              <a:ext cx="4802618" cy="295761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4E084F12-77B2-4A5B-AD97-3B41BF937745}"/>
              </a:ext>
            </a:extLst>
          </p:cNvPr>
          <p:cNvSpPr txBox="1"/>
          <p:nvPr/>
        </p:nvSpPr>
        <p:spPr>
          <a:xfrm>
            <a:off x="4168762" y="2607085"/>
            <a:ext cx="67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A_S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40A6383-FB09-4304-B70B-1E34E3B03C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195" y="4371090"/>
            <a:ext cx="2003238" cy="212861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B2F02CBF-41AD-452E-96AC-FE07B3F24817}"/>
              </a:ext>
            </a:extLst>
          </p:cNvPr>
          <p:cNvSpPr txBox="1"/>
          <p:nvPr/>
        </p:nvSpPr>
        <p:spPr>
          <a:xfrm>
            <a:off x="3307882" y="4149171"/>
            <a:ext cx="67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A_R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9FB35C4-C58F-4605-BE94-3A6D6D555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586" y="4507665"/>
            <a:ext cx="2177200" cy="175808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C488E28F-D01A-4034-AA1F-10470AFB09CF}"/>
              </a:ext>
            </a:extLst>
          </p:cNvPr>
          <p:cNvSpPr txBox="1"/>
          <p:nvPr/>
        </p:nvSpPr>
        <p:spPr>
          <a:xfrm>
            <a:off x="5752135" y="6130372"/>
            <a:ext cx="30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</a:t>
            </a:r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8992189-D280-4FF6-9C33-4D8FAB7CE2EE}"/>
              </a:ext>
            </a:extLst>
          </p:cNvPr>
          <p:cNvSpPr txBox="1"/>
          <p:nvPr/>
        </p:nvSpPr>
        <p:spPr>
          <a:xfrm>
            <a:off x="6959381" y="6146633"/>
            <a:ext cx="30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09F589E-3C4C-4D2D-A319-C42F0BC328C0}"/>
              </a:ext>
            </a:extLst>
          </p:cNvPr>
          <p:cNvSpPr txBox="1"/>
          <p:nvPr/>
        </p:nvSpPr>
        <p:spPr>
          <a:xfrm>
            <a:off x="5321964" y="4233005"/>
            <a:ext cx="67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A_F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8511A14-9507-4BFC-9682-FC6A7F063C17}"/>
              </a:ext>
            </a:extLst>
          </p:cNvPr>
          <p:cNvSpPr txBox="1"/>
          <p:nvPr/>
        </p:nvSpPr>
        <p:spPr>
          <a:xfrm>
            <a:off x="7747980" y="3494341"/>
            <a:ext cx="3850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双台站法的优势：</a:t>
            </a:r>
            <a:endParaRPr lang="en-US" altLang="zh-CN"/>
          </a:p>
          <a:p>
            <a:r>
              <a:rPr lang="zh-CN" altLang="en-US"/>
              <a:t>能去掉大部分辐射花样的影响和一部分聚焦散射效应的影响</a:t>
            </a: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id="{02409A0E-AE30-4431-BA83-8295B98565C8}"/>
              </a:ext>
            </a:extLst>
          </p:cNvPr>
          <p:cNvSpPr/>
          <p:nvPr/>
        </p:nvSpPr>
        <p:spPr>
          <a:xfrm>
            <a:off x="603997" y="2170740"/>
            <a:ext cx="192533" cy="180466"/>
          </a:xfrm>
          <a:prstGeom prst="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爆炸形: 8 pt  4">
            <a:extLst>
              <a:ext uri="{FF2B5EF4-FFF2-40B4-BE49-F238E27FC236}">
                <a16:creationId xmlns:a16="http://schemas.microsoft.com/office/drawing/2014/main" id="{1E52BB3B-9D21-413C-A123-B355516F1299}"/>
              </a:ext>
            </a:extLst>
          </p:cNvPr>
          <p:cNvSpPr/>
          <p:nvPr/>
        </p:nvSpPr>
        <p:spPr>
          <a:xfrm>
            <a:off x="3525068" y="346464"/>
            <a:ext cx="2906474" cy="16401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影响因素太多，所以测不好？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70AC7F33-A067-42AE-B0A2-AE62A9C2319A}"/>
              </a:ext>
            </a:extLst>
          </p:cNvPr>
          <p:cNvSpPr/>
          <p:nvPr/>
        </p:nvSpPr>
        <p:spPr>
          <a:xfrm>
            <a:off x="1261259" y="2114844"/>
            <a:ext cx="1518557" cy="3537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E77CE33E-73E4-4CD9-BA1D-2E74369E05D1}"/>
              </a:ext>
            </a:extLst>
          </p:cNvPr>
          <p:cNvCxnSpPr>
            <a:cxnSpLocks/>
          </p:cNvCxnSpPr>
          <p:nvPr/>
        </p:nvCxnSpPr>
        <p:spPr>
          <a:xfrm flipV="1">
            <a:off x="2509346" y="1511585"/>
            <a:ext cx="1659416" cy="563731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644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19" y="1193845"/>
            <a:ext cx="7432620" cy="407747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60786" y="4272553"/>
            <a:ext cx="4316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面波能量强、路径确定</a:t>
            </a:r>
            <a:endParaRPr lang="en-US" altLang="zh-CN"/>
          </a:p>
          <a:p>
            <a:pPr algn="ctr"/>
            <a:r>
              <a:rPr lang="zh-CN" altLang="en-US"/>
              <a:t>不同频率的面波对于不同深度的结构敏感</a:t>
            </a:r>
            <a:endParaRPr lang="en-US" altLang="zh-CN"/>
          </a:p>
          <a:p>
            <a:pPr algn="ctr"/>
            <a:r>
              <a:rPr lang="zh-CN" altLang="en-US"/>
              <a:t>∴ 面波常用于大尺度的层析成像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ABF29C-7E46-410D-81E8-37B6743E79C2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5D7C056-99EE-4A9C-A07C-41F89677F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0021" y="416192"/>
            <a:ext cx="3537950" cy="370124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37D8320-CEDB-466A-9396-0C533EE67C8B}"/>
              </a:ext>
            </a:extLst>
          </p:cNvPr>
          <p:cNvSpPr txBox="1"/>
          <p:nvPr/>
        </p:nvSpPr>
        <p:spPr>
          <a:xfrm>
            <a:off x="195181" y="5242155"/>
            <a:ext cx="618112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聚焦散射，影响很大！</a:t>
            </a:r>
            <a:endParaRPr lang="en-US" altLang="zh-CN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做衰减，需要先有速度结构（或者把速度结构一起做了）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26D7EC5-C343-475A-9E05-E9E2BACE43FE}"/>
              </a:ext>
            </a:extLst>
          </p:cNvPr>
          <p:cNvSpPr txBox="1"/>
          <p:nvPr/>
        </p:nvSpPr>
        <p:spPr>
          <a:xfrm>
            <a:off x="4228191" y="969605"/>
            <a:ext cx="2424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双台站消辐射花样</a:t>
            </a:r>
            <a:endParaRPr lang="en-US" altLang="zh-CN"/>
          </a:p>
          <a:p>
            <a:pPr algn="ctr"/>
            <a:r>
              <a:rPr lang="zh-CN" altLang="en-US"/>
              <a:t>台站相共同反演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6D6DC03-E53C-49D8-89F2-E1D5769659C2}"/>
              </a:ext>
            </a:extLst>
          </p:cNvPr>
          <p:cNvSpPr txBox="1"/>
          <p:nvPr/>
        </p:nvSpPr>
        <p:spPr>
          <a:xfrm>
            <a:off x="5825669" y="3136313"/>
            <a:ext cx="2424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聚焦散射一般需要正演改正</a:t>
            </a:r>
          </a:p>
        </p:txBody>
      </p:sp>
    </p:spTree>
    <p:extLst>
      <p:ext uri="{BB962C8B-B14F-4D97-AF65-F5344CB8AC3E}">
        <p14:creationId xmlns:p14="http://schemas.microsoft.com/office/powerpoint/2010/main" val="2523008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268652"/>
            <a:ext cx="7456714" cy="392785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03799" y="4168072"/>
            <a:ext cx="4155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三种改正方法</a:t>
            </a:r>
            <a:r>
              <a:rPr lang="zh-CN" altLang="en-US"/>
              <a:t>：</a:t>
            </a:r>
            <a:endParaRPr lang="en-US" altLang="zh-CN"/>
          </a:p>
          <a:p>
            <a:r>
              <a:rPr lang="zh-CN" altLang="en-US"/>
              <a:t>作者更推荐用面波有限频法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447F2AA-17B1-450C-B4D9-AF57265C8F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230" t="12493"/>
          <a:stretch/>
        </p:blipFill>
        <p:spPr>
          <a:xfrm>
            <a:off x="7704867" y="380819"/>
            <a:ext cx="4272785" cy="345349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16D6C45-A8A3-42F5-BD36-692D2A9D90B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0198687-3665-472F-8FED-45EA9DC8BF1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567237" y="5281844"/>
            <a:ext cx="3057525" cy="1407795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C91A4553-7412-4DF4-AE1C-A1E96D49960D}"/>
              </a:ext>
            </a:extLst>
          </p:cNvPr>
          <p:cNvSpPr/>
          <p:nvPr/>
        </p:nvSpPr>
        <p:spPr>
          <a:xfrm>
            <a:off x="2996293" y="4491237"/>
            <a:ext cx="579664" cy="7052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3BC2654-3402-4D7A-87B2-0990C3438E71}"/>
              </a:ext>
            </a:extLst>
          </p:cNvPr>
          <p:cNvCxnSpPr>
            <a:stCxn id="2" idx="4"/>
            <a:endCxn id="10" idx="1"/>
          </p:cNvCxnSpPr>
          <p:nvPr/>
        </p:nvCxnSpPr>
        <p:spPr>
          <a:xfrm>
            <a:off x="3286125" y="5196511"/>
            <a:ext cx="1281112" cy="7892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02BC2464-4198-4DFB-81C8-678A8BB832EF}"/>
              </a:ext>
            </a:extLst>
          </p:cNvPr>
          <p:cNvSpPr txBox="1"/>
          <p:nvPr/>
        </p:nvSpPr>
        <p:spPr>
          <a:xfrm>
            <a:off x="2865665" y="5851527"/>
            <a:ext cx="161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敏感核</a:t>
            </a:r>
            <a:r>
              <a:rPr lang="en-US" altLang="zh-CN"/>
              <a:t>like this</a:t>
            </a: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B0CFFF0-BD5E-4C67-A020-3C5AFA07A6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2585"/>
          <a:stretch/>
        </p:blipFill>
        <p:spPr>
          <a:xfrm>
            <a:off x="7729157" y="5196511"/>
            <a:ext cx="4272785" cy="595174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75A98F63-EE83-4625-B524-5BB93DE41547}"/>
              </a:ext>
            </a:extLst>
          </p:cNvPr>
          <p:cNvCxnSpPr/>
          <p:nvPr/>
        </p:nvCxnSpPr>
        <p:spPr>
          <a:xfrm>
            <a:off x="5641521" y="4843874"/>
            <a:ext cx="2087636" cy="43797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D55DCC5A-E7B7-4678-AA1F-6FBD8A4B7F63}"/>
              </a:ext>
            </a:extLst>
          </p:cNvPr>
          <p:cNvSpPr txBox="1"/>
          <p:nvPr/>
        </p:nvSpPr>
        <p:spPr>
          <a:xfrm>
            <a:off x="7291799" y="4812444"/>
            <a:ext cx="4874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公式有点问题，参考这个（</a:t>
            </a:r>
            <a:r>
              <a:rPr lang="en-US" altLang="zh-CN"/>
              <a:t>Zhou Ying</a:t>
            </a:r>
            <a:r>
              <a:rPr lang="zh-CN" altLang="en-US"/>
              <a:t>， </a:t>
            </a:r>
            <a:r>
              <a:rPr lang="en-US" altLang="zh-CN"/>
              <a:t>2004</a:t>
            </a:r>
            <a:r>
              <a:rPr lang="zh-CN" altLang="en-US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047673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193845"/>
            <a:ext cx="7329129" cy="407747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79364" y="2909415"/>
            <a:ext cx="4155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衰减层析成像的困境（个人观点）：</a:t>
            </a:r>
            <a:endParaRPr lang="en-US" altLang="zh-CN"/>
          </a:p>
          <a:p>
            <a:r>
              <a:rPr lang="zh-CN" altLang="en-US"/>
              <a:t>本征衰减太小，影响因素太大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</p:spTree>
    <p:extLst>
      <p:ext uri="{BB962C8B-B14F-4D97-AF65-F5344CB8AC3E}">
        <p14:creationId xmlns:p14="http://schemas.microsoft.com/office/powerpoint/2010/main" val="3545123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224289"/>
            <a:ext cx="7329129" cy="401658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5215718-5E40-4FAD-AACA-C22CAD0B9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821" y="260436"/>
            <a:ext cx="7092280" cy="1339481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4E250981-1C91-43B5-924C-AF8A4EF563B7}"/>
              </a:ext>
            </a:extLst>
          </p:cNvPr>
          <p:cNvGrpSpPr/>
          <p:nvPr/>
        </p:nvGrpSpPr>
        <p:grpSpPr>
          <a:xfrm>
            <a:off x="7006477" y="3460162"/>
            <a:ext cx="4921543" cy="2744565"/>
            <a:chOff x="323528" y="1029876"/>
            <a:chExt cx="8704266" cy="4853718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CF56123-E0F9-460A-8848-C7C0B58A3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3528" y="1029876"/>
              <a:ext cx="8704266" cy="4853718"/>
            </a:xfrm>
            <a:prstGeom prst="rect">
              <a:avLst/>
            </a:prstGeom>
          </p:spPr>
        </p:pic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97DA31B5-D6A2-4B98-BEA8-A3400CDE4044}"/>
                </a:ext>
              </a:extLst>
            </p:cNvPr>
            <p:cNvSpPr/>
            <p:nvPr/>
          </p:nvSpPr>
          <p:spPr>
            <a:xfrm>
              <a:off x="3759387" y="4869160"/>
              <a:ext cx="576064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778E9087-783D-4136-87BA-77F065EACFF9}"/>
                </a:ext>
              </a:extLst>
            </p:cNvPr>
            <p:cNvSpPr/>
            <p:nvPr/>
          </p:nvSpPr>
          <p:spPr>
            <a:xfrm>
              <a:off x="3131840" y="5518750"/>
              <a:ext cx="216024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029682CD-B966-4067-874F-F661A7D6D80C}"/>
              </a:ext>
            </a:extLst>
          </p:cNvPr>
          <p:cNvSpPr txBox="1"/>
          <p:nvPr/>
        </p:nvSpPr>
        <p:spPr>
          <a:xfrm>
            <a:off x="7462158" y="2170771"/>
            <a:ext cx="4630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目前比较成功的一种区域面波衰减层析方法</a:t>
            </a:r>
            <a:endParaRPr lang="en-US" altLang="zh-CN"/>
          </a:p>
          <a:p>
            <a:r>
              <a:rPr lang="en-US" altLang="zh-CN"/>
              <a:t>Helmholtz</a:t>
            </a:r>
            <a:r>
              <a:rPr lang="zh-CN" altLang="en-US"/>
              <a:t> 方法（基于梯度场的方法）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BCDB4C-FF5D-4DA7-88F5-2038875EAF49}"/>
              </a:ext>
            </a:extLst>
          </p:cNvPr>
          <p:cNvSpPr txBox="1"/>
          <p:nvPr/>
        </p:nvSpPr>
        <p:spPr>
          <a:xfrm>
            <a:off x="9941449" y="5525969"/>
            <a:ext cx="103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解速度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9D7D1C1-CAE6-4CFF-A3A2-21CAB35126FA}"/>
              </a:ext>
            </a:extLst>
          </p:cNvPr>
          <p:cNvSpPr txBox="1"/>
          <p:nvPr/>
        </p:nvSpPr>
        <p:spPr>
          <a:xfrm>
            <a:off x="10234829" y="5885296"/>
            <a:ext cx="1879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解完速度解衰减</a:t>
            </a:r>
          </a:p>
        </p:txBody>
      </p:sp>
    </p:spTree>
    <p:extLst>
      <p:ext uri="{BB962C8B-B14F-4D97-AF65-F5344CB8AC3E}">
        <p14:creationId xmlns:p14="http://schemas.microsoft.com/office/powerpoint/2010/main" val="3678547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" y="1195009"/>
            <a:ext cx="7409250" cy="472147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79364" y="2909415"/>
            <a:ext cx="4155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注意看，振幅不是离震源越远就越大的</a:t>
            </a:r>
            <a:endParaRPr lang="en-US" altLang="zh-CN"/>
          </a:p>
          <a:p>
            <a:r>
              <a:rPr lang="zh-CN" altLang="en-US"/>
              <a:t>（而是条带状的）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证明了，聚焦散射效应的存在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74EFD54-664D-4047-80C9-EE6971C777FE}"/>
              </a:ext>
            </a:extLst>
          </p:cNvPr>
          <p:cNvSpPr txBox="1"/>
          <p:nvPr/>
        </p:nvSpPr>
        <p:spPr>
          <a:xfrm>
            <a:off x="130301" y="825677"/>
            <a:ext cx="618112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STEP1</a:t>
            </a:r>
            <a:r>
              <a:rPr lang="zh-CN" altLang="en-US" b="1">
                <a:solidFill>
                  <a:srgbClr val="FF0000"/>
                </a:solidFill>
              </a:rPr>
              <a:t>：解速度</a:t>
            </a:r>
          </a:p>
        </p:txBody>
      </p:sp>
    </p:spTree>
    <p:extLst>
      <p:ext uri="{BB962C8B-B14F-4D97-AF65-F5344CB8AC3E}">
        <p14:creationId xmlns:p14="http://schemas.microsoft.com/office/powerpoint/2010/main" val="1503086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247288"/>
            <a:ext cx="7329129" cy="39705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DDB776-12F2-4C39-823B-FD504F287FB4}"/>
              </a:ext>
            </a:extLst>
          </p:cNvPr>
          <p:cNvSpPr txBox="1"/>
          <p:nvPr/>
        </p:nvSpPr>
        <p:spPr>
          <a:xfrm>
            <a:off x="130301" y="825677"/>
            <a:ext cx="618112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STEP2</a:t>
            </a:r>
            <a:r>
              <a:rPr lang="zh-CN" altLang="en-US" b="1">
                <a:solidFill>
                  <a:srgbClr val="FF0000"/>
                </a:solidFill>
              </a:rPr>
              <a:t>：解完速度衰减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BA367947-C857-469C-853C-6929021B7636}"/>
              </a:ext>
            </a:extLst>
          </p:cNvPr>
          <p:cNvSpPr/>
          <p:nvPr/>
        </p:nvSpPr>
        <p:spPr>
          <a:xfrm>
            <a:off x="4947557" y="1828800"/>
            <a:ext cx="416379" cy="514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5247A9-8623-4C6F-B06D-82EA1BFC6E92}"/>
              </a:ext>
            </a:extLst>
          </p:cNvPr>
          <p:cNvSpPr txBox="1"/>
          <p:nvPr/>
        </p:nvSpPr>
        <p:spPr>
          <a:xfrm>
            <a:off x="5584371" y="164012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聚焦散射项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270FF9-513A-45D5-9ED8-FEA3740D7ABC}"/>
              </a:ext>
            </a:extLst>
          </p:cNvPr>
          <p:cNvSpPr txBox="1"/>
          <p:nvPr/>
        </p:nvSpPr>
        <p:spPr>
          <a:xfrm>
            <a:off x="2763664" y="1172039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场地效应项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B83ABE1-241A-4336-B7F2-D793DAA67858}"/>
              </a:ext>
            </a:extLst>
          </p:cNvPr>
          <p:cNvSpPr/>
          <p:nvPr/>
        </p:nvSpPr>
        <p:spPr>
          <a:xfrm>
            <a:off x="2857500" y="1818370"/>
            <a:ext cx="322543" cy="255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1C1DA5F-19E3-4FDF-932B-EF49AC27F9F6}"/>
              </a:ext>
            </a:extLst>
          </p:cNvPr>
          <p:cNvSpPr txBox="1"/>
          <p:nvPr/>
        </p:nvSpPr>
        <p:spPr>
          <a:xfrm>
            <a:off x="7703799" y="2413337"/>
            <a:ext cx="41556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很美观的方法，一套方程场地效应、聚焦散射、本征衰减全部区分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缺陷：</a:t>
            </a:r>
            <a:endParaRPr lang="en-US" altLang="zh-CN"/>
          </a:p>
          <a:p>
            <a:r>
              <a:rPr lang="zh-CN" altLang="en-US"/>
              <a:t>不是什么地方都能求得出</a:t>
            </a:r>
            <a:r>
              <a:rPr lang="en-US" altLang="zh-CN"/>
              <a:t>A</a:t>
            </a:r>
            <a:r>
              <a:rPr lang="zh-CN" altLang="en-US"/>
              <a:t>和</a:t>
            </a:r>
            <a:r>
              <a:rPr lang="en-US" altLang="zh-CN"/>
              <a:t>τ</a:t>
            </a:r>
            <a:r>
              <a:rPr lang="zh-CN" altLang="en-US"/>
              <a:t>的梯度</a:t>
            </a:r>
            <a:endParaRPr lang="en-US" altLang="zh-CN"/>
          </a:p>
          <a:p>
            <a:r>
              <a:rPr lang="zh-CN" altLang="en-US"/>
              <a:t>（需要较高密度的台阵）</a:t>
            </a:r>
            <a:endParaRPr lang="en-US" altLang="zh-CN"/>
          </a:p>
          <a:p>
            <a:r>
              <a:rPr lang="en-US" altLang="zh-CN"/>
              <a:t>Eg., USArray</a:t>
            </a:r>
            <a:r>
              <a:rPr lang="zh-CN" altLang="en-US"/>
              <a:t>，长岛高密度台阵，光纤？</a:t>
            </a:r>
            <a:r>
              <a:rPr lang="en-US" altLang="zh-CN"/>
              <a:t>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19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210840"/>
            <a:ext cx="7329129" cy="40434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8955021" y="3047915"/>
            <a:ext cx="142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全美国结果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</p:spTree>
    <p:extLst>
      <p:ext uri="{BB962C8B-B14F-4D97-AF65-F5344CB8AC3E}">
        <p14:creationId xmlns:p14="http://schemas.microsoft.com/office/powerpoint/2010/main" val="3902177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204121"/>
            <a:ext cx="7329129" cy="405692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8107136" y="3047915"/>
            <a:ext cx="3510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基于噪声相干方法的全美国结果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面波衰减层析成像</a:t>
            </a:r>
          </a:p>
        </p:txBody>
      </p:sp>
    </p:spTree>
    <p:extLst>
      <p:ext uri="{BB962C8B-B14F-4D97-AF65-F5344CB8AC3E}">
        <p14:creationId xmlns:p14="http://schemas.microsoft.com/office/powerpoint/2010/main" val="107958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75" y="1193845"/>
            <a:ext cx="7227106" cy="407747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8007964" y="3047915"/>
            <a:ext cx="358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基本理论（和面波的基本没区别）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体波衰减层析成像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F9B85F6-DD4E-40DE-BD38-76172087B332}"/>
              </a:ext>
            </a:extLst>
          </p:cNvPr>
          <p:cNvSpPr txBox="1"/>
          <p:nvPr/>
        </p:nvSpPr>
        <p:spPr>
          <a:xfrm>
            <a:off x="250875" y="5294823"/>
            <a:ext cx="3265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喜欢求解</a:t>
            </a:r>
            <a:r>
              <a:rPr lang="en-US" altLang="zh-CN">
                <a:solidFill>
                  <a:srgbClr val="FF0000"/>
                </a:solidFill>
              </a:rPr>
              <a:t>t*(</a:t>
            </a:r>
            <a:r>
              <a:rPr lang="zh-CN" altLang="en-US">
                <a:solidFill>
                  <a:srgbClr val="FF0000"/>
                </a:solidFill>
              </a:rPr>
              <a:t>类似于前面的</a:t>
            </a:r>
            <a:r>
              <a:rPr lang="en-US" altLang="zh-CN">
                <a:solidFill>
                  <a:srgbClr val="FF0000"/>
                </a:solidFill>
              </a:rPr>
              <a:t>α)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0E10EC7-3F27-4D61-B0F7-B70F74D51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0576" y="5542508"/>
            <a:ext cx="3024336" cy="884389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7FA21E9E-C76E-4C3D-A271-98FD079A1F16}"/>
              </a:ext>
            </a:extLst>
          </p:cNvPr>
          <p:cNvCxnSpPr>
            <a:cxnSpLocks/>
          </p:cNvCxnSpPr>
          <p:nvPr/>
        </p:nvCxnSpPr>
        <p:spPr>
          <a:xfrm>
            <a:off x="2775857" y="5037364"/>
            <a:ext cx="906236" cy="7266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0395487-3A0F-454E-B0F7-D98AAA08183B}"/>
              </a:ext>
            </a:extLst>
          </p:cNvPr>
          <p:cNvSpPr txBox="1"/>
          <p:nvPr/>
        </p:nvSpPr>
        <p:spPr>
          <a:xfrm>
            <a:off x="6940711" y="5800036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抹掉</a:t>
            </a:r>
            <a:r>
              <a:rPr lang="en-US" altLang="zh-CN"/>
              <a:t>Q(x)</a:t>
            </a:r>
            <a:r>
              <a:rPr lang="zh-CN" altLang="en-US"/>
              <a:t>就是</a:t>
            </a:r>
            <a:r>
              <a:rPr lang="en-US" altLang="zh-CN"/>
              <a:t>t</a:t>
            </a:r>
            <a:r>
              <a:rPr lang="zh-CN" altLang="en-US"/>
              <a:t>（和速度成像很像）</a:t>
            </a:r>
          </a:p>
        </p:txBody>
      </p:sp>
    </p:spTree>
    <p:extLst>
      <p:ext uri="{BB962C8B-B14F-4D97-AF65-F5344CB8AC3E}">
        <p14:creationId xmlns:p14="http://schemas.microsoft.com/office/powerpoint/2010/main" val="571440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308174"/>
            <a:ext cx="7329129" cy="384881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体波衰减层析成像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A6EF12-5E61-425C-BC3D-370735255AAF}"/>
              </a:ext>
            </a:extLst>
          </p:cNvPr>
          <p:cNvSpPr txBox="1"/>
          <p:nvPr/>
        </p:nvSpPr>
        <p:spPr>
          <a:xfrm>
            <a:off x="8007964" y="3047915"/>
            <a:ext cx="3585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求解的方程</a:t>
            </a:r>
            <a:r>
              <a:rPr lang="en-US" altLang="zh-CN"/>
              <a:t>(</a:t>
            </a:r>
            <a:r>
              <a:rPr lang="zh-CN" altLang="en-US"/>
              <a:t>左图中</a:t>
            </a:r>
            <a:r>
              <a:rPr lang="en-US" altLang="zh-CN"/>
              <a:t>)</a:t>
            </a:r>
          </a:p>
          <a:p>
            <a:pPr algn="ctr"/>
            <a:r>
              <a:rPr lang="zh-CN" altLang="en-US"/>
              <a:t>解拐角频率（</a:t>
            </a:r>
            <a:r>
              <a:rPr lang="en-US" altLang="zh-CN"/>
              <a:t>Source</a:t>
            </a:r>
            <a:r>
              <a:rPr lang="zh-CN" altLang="en-US"/>
              <a:t>固定）</a:t>
            </a:r>
            <a:endParaRPr lang="en-US" altLang="zh-CN"/>
          </a:p>
          <a:p>
            <a:pPr algn="ctr"/>
            <a:r>
              <a:rPr lang="zh-CN" altLang="en-US"/>
              <a:t>解</a:t>
            </a:r>
            <a:r>
              <a:rPr lang="en-US" altLang="zh-CN"/>
              <a:t>Omega</a:t>
            </a:r>
            <a:r>
              <a:rPr lang="zh-CN" altLang="en-US"/>
              <a:t>和</a:t>
            </a:r>
            <a:r>
              <a:rPr lang="en-US" altLang="zh-CN"/>
              <a:t>t*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705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18" y="1193845"/>
            <a:ext cx="7029621" cy="407747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703799" y="3865718"/>
            <a:ext cx="415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体波衰减成像结果实例（川滇地区）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体波衰减层析成像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BD62970-BF65-401F-9909-D394B682A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315" y="226837"/>
            <a:ext cx="5610785" cy="308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31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4" y="1262357"/>
            <a:ext cx="7329129" cy="394044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666264" y="3059668"/>
            <a:ext cx="4325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俯冲板片区域的体波层析成像结果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体波衰减层析成像</a:t>
            </a:r>
          </a:p>
        </p:txBody>
      </p:sp>
    </p:spTree>
    <p:extLst>
      <p:ext uri="{BB962C8B-B14F-4D97-AF65-F5344CB8AC3E}">
        <p14:creationId xmlns:p14="http://schemas.microsoft.com/office/powerpoint/2010/main" val="2208551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其他衰减层析成像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7520066C-1BCC-40EC-A735-7D1DD7136E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39"/>
          <a:stretch/>
        </p:blipFill>
        <p:spPr>
          <a:xfrm>
            <a:off x="7435545" y="3849433"/>
            <a:ext cx="3104548" cy="2504321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5A2CAA6-C1D2-4F86-89B6-C712021E8DD8}"/>
              </a:ext>
            </a:extLst>
          </p:cNvPr>
          <p:cNvCxnSpPr>
            <a:cxnSpLocks/>
          </p:cNvCxnSpPr>
          <p:nvPr/>
        </p:nvCxnSpPr>
        <p:spPr>
          <a:xfrm>
            <a:off x="5919107" y="3324335"/>
            <a:ext cx="6272893" cy="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A8875BA-5E94-420A-8C94-E917CE1A8D4D}"/>
              </a:ext>
            </a:extLst>
          </p:cNvPr>
          <p:cNvCxnSpPr>
            <a:cxnSpLocks/>
          </p:cNvCxnSpPr>
          <p:nvPr/>
        </p:nvCxnSpPr>
        <p:spPr>
          <a:xfrm>
            <a:off x="5919107" y="157299"/>
            <a:ext cx="0" cy="6532340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8D9ACA8A-55CF-4D81-A047-79281EB2A75E}"/>
              </a:ext>
            </a:extLst>
          </p:cNvPr>
          <p:cNvSpPr txBox="1"/>
          <p:nvPr/>
        </p:nvSpPr>
        <p:spPr>
          <a:xfrm>
            <a:off x="6166745" y="348641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尾波衰减成像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A7361BFE-37F4-4939-8D58-BF3E36186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1156037"/>
            <a:ext cx="4550836" cy="5230147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A287579B-78EF-4A83-8EC3-CA7B0DB171D9}"/>
              </a:ext>
            </a:extLst>
          </p:cNvPr>
          <p:cNvSpPr txBox="1"/>
          <p:nvPr/>
        </p:nvSpPr>
        <p:spPr>
          <a:xfrm>
            <a:off x="458752" y="78670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远震体波衰减成像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B17FC726-D3DD-47CB-A9AF-CF050AB33B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324" y="552126"/>
            <a:ext cx="5099447" cy="256793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0427A737-53D0-40CC-B562-60E31AE11008}"/>
              </a:ext>
            </a:extLst>
          </p:cNvPr>
          <p:cNvSpPr/>
          <p:nvPr/>
        </p:nvSpPr>
        <p:spPr>
          <a:xfrm>
            <a:off x="7985461" y="14931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区域震相衰减成像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A1CAEFD-2F68-4CE0-8840-18484B9C6D10}"/>
              </a:ext>
            </a:extLst>
          </p:cNvPr>
          <p:cNvSpPr txBox="1"/>
          <p:nvPr/>
        </p:nvSpPr>
        <p:spPr>
          <a:xfrm>
            <a:off x="10183163" y="4036098"/>
            <a:ext cx="1201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Coda</a:t>
            </a:r>
            <a:r>
              <a:rPr lang="zh-CN" altLang="en-US">
                <a:solidFill>
                  <a:srgbClr val="FF0000"/>
                </a:solidFill>
              </a:rPr>
              <a:t> </a:t>
            </a:r>
            <a:r>
              <a:rPr lang="en-US" altLang="zh-CN">
                <a:solidFill>
                  <a:srgbClr val="FF0000"/>
                </a:solidFill>
              </a:rPr>
              <a:t>wave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02" y="1211110"/>
            <a:ext cx="7294652" cy="404294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680465" y="2297093"/>
            <a:ext cx="441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一般方法：速度（到时）衰减（振幅）</a:t>
            </a:r>
            <a:endParaRPr lang="en-US" altLang="zh-CN"/>
          </a:p>
          <a:p>
            <a:r>
              <a:rPr lang="zh-CN" altLang="en-US"/>
              <a:t>全波形方法：把整个波形信息一同用起来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全波形衰减层析成像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036ECD4-2883-48EC-92C4-82F341C1DDE2}"/>
              </a:ext>
            </a:extLst>
          </p:cNvPr>
          <p:cNvSpPr txBox="1"/>
          <p:nvPr/>
        </p:nvSpPr>
        <p:spPr>
          <a:xfrm>
            <a:off x="8196943" y="3914577"/>
            <a:ext cx="3319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实际波形</a:t>
            </a:r>
            <a:r>
              <a:rPr lang="en-US" altLang="zh-CN"/>
              <a:t>vs</a:t>
            </a:r>
            <a:r>
              <a:rPr lang="zh-CN" altLang="en-US"/>
              <a:t>模型正演波形</a:t>
            </a:r>
            <a:endParaRPr lang="en-US" altLang="zh-CN"/>
          </a:p>
          <a:p>
            <a:pPr algn="ctr"/>
            <a:r>
              <a:rPr lang="zh-CN" altLang="en-US"/>
              <a:t>基于两者区别改正模型</a:t>
            </a:r>
            <a:endParaRPr lang="en-US" altLang="zh-CN"/>
          </a:p>
        </p:txBody>
      </p:sp>
      <p:sp>
        <p:nvSpPr>
          <p:cNvPr id="5" name="箭头: 左弧形 4">
            <a:extLst>
              <a:ext uri="{FF2B5EF4-FFF2-40B4-BE49-F238E27FC236}">
                <a16:creationId xmlns:a16="http://schemas.microsoft.com/office/drawing/2014/main" id="{034FF0E6-4329-4853-9811-DFD5D76D4216}"/>
              </a:ext>
            </a:extLst>
          </p:cNvPr>
          <p:cNvSpPr/>
          <p:nvPr/>
        </p:nvSpPr>
        <p:spPr>
          <a:xfrm>
            <a:off x="7706022" y="3653376"/>
            <a:ext cx="981842" cy="1209133"/>
          </a:xfrm>
          <a:prstGeom prst="curvedRightArrow">
            <a:avLst>
              <a:gd name="adj1" fmla="val 5760"/>
              <a:gd name="adj2" fmla="val 2137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箭头: 左弧形 9">
            <a:extLst>
              <a:ext uri="{FF2B5EF4-FFF2-40B4-BE49-F238E27FC236}">
                <a16:creationId xmlns:a16="http://schemas.microsoft.com/office/drawing/2014/main" id="{D45A3DE7-7C6D-4EF4-84B2-D1436EEBDD52}"/>
              </a:ext>
            </a:extLst>
          </p:cNvPr>
          <p:cNvSpPr/>
          <p:nvPr/>
        </p:nvSpPr>
        <p:spPr>
          <a:xfrm rot="10800000">
            <a:off x="10993056" y="3633175"/>
            <a:ext cx="981842" cy="1209133"/>
          </a:xfrm>
          <a:prstGeom prst="curvedRightArrow">
            <a:avLst>
              <a:gd name="adj1" fmla="val 5760"/>
              <a:gd name="adj2" fmla="val 2137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273705-D96E-41EC-8411-895A8CFC40A2}"/>
              </a:ext>
            </a:extLst>
          </p:cNvPr>
          <p:cNvSpPr txBox="1"/>
          <p:nvPr/>
        </p:nvSpPr>
        <p:spPr>
          <a:xfrm>
            <a:off x="7705273" y="3215957"/>
            <a:ext cx="309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基本思路（超简化的讲）：</a:t>
            </a:r>
          </a:p>
        </p:txBody>
      </p:sp>
    </p:spTree>
    <p:extLst>
      <p:ext uri="{BB962C8B-B14F-4D97-AF65-F5344CB8AC3E}">
        <p14:creationId xmlns:p14="http://schemas.microsoft.com/office/powerpoint/2010/main" val="2694258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02" y="1220528"/>
            <a:ext cx="7294652" cy="402410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657403" y="3105834"/>
            <a:ext cx="441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全波形衰减层析成像结果（还不算特别好）</a:t>
            </a:r>
            <a:endParaRPr lang="en-US" altLang="zh-CN"/>
          </a:p>
          <a:p>
            <a:r>
              <a:rPr lang="zh-CN" altLang="en-US"/>
              <a:t>但明显能看到大的结构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全波形衰减层析成像</a:t>
            </a:r>
          </a:p>
        </p:txBody>
      </p:sp>
    </p:spTree>
    <p:extLst>
      <p:ext uri="{BB962C8B-B14F-4D97-AF65-F5344CB8AC3E}">
        <p14:creationId xmlns:p14="http://schemas.microsoft.com/office/powerpoint/2010/main" val="378011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9" y="1220528"/>
            <a:ext cx="7253978" cy="402410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EEDB0CB-484E-4F5E-A6DE-EF732A062198}"/>
              </a:ext>
            </a:extLst>
          </p:cNvPr>
          <p:cNvSpPr txBox="1"/>
          <p:nvPr/>
        </p:nvSpPr>
        <p:spPr>
          <a:xfrm>
            <a:off x="7275335" y="2909414"/>
            <a:ext cx="4412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全波形结果和面波模型结果还有所不同</a:t>
            </a:r>
            <a:endParaRPr lang="en-US" altLang="zh-CN"/>
          </a:p>
          <a:p>
            <a:pPr algn="ctr"/>
            <a:r>
              <a:rPr lang="zh-CN" altLang="en-US"/>
              <a:t>但全波形可能是未来很有前途的发展方向</a:t>
            </a:r>
            <a:endParaRPr lang="en-US" altLang="zh-CN"/>
          </a:p>
          <a:p>
            <a:pPr algn="ctr"/>
            <a:r>
              <a:rPr lang="zh-CN" altLang="en-US"/>
              <a:t>（个人观点）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全波形衰减层析成像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50463E72-EF8C-4066-A035-2C9403FDDD2F}"/>
              </a:ext>
            </a:extLst>
          </p:cNvPr>
          <p:cNvCxnSpPr/>
          <p:nvPr/>
        </p:nvCxnSpPr>
        <p:spPr>
          <a:xfrm flipV="1">
            <a:off x="5180238" y="1506995"/>
            <a:ext cx="0" cy="4739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871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BFC549-F9C0-45AB-A423-9389DD85DD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总结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91C3927-6242-43AE-BFC0-EBCF33431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935" y="884237"/>
            <a:ext cx="8640960" cy="511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4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39402"/>
            <a:ext cx="2640330" cy="925526"/>
          </a:xfrm>
        </p:spPr>
        <p:txBody>
          <a:bodyPr/>
          <a:lstStyle/>
          <a:p>
            <a:r>
              <a:rPr lang="en-US" altLang="zh-CN" sz="2800">
                <a:latin typeface="Novecento wide Bold" panose="00000805000000000000" charset="0"/>
                <a:cs typeface="Novecento wide Bold" panose="00000805000000000000" charset="0"/>
              </a:rPr>
              <a:t>WUHAN UNIV.</a:t>
            </a:r>
            <a:br>
              <a:rPr lang="en-US" altLang="zh-CN" sz="2800">
                <a:latin typeface="Novecento wide Medium" panose="00000605000000000000" charset="0"/>
                <a:cs typeface="Novecento wide Medium" panose="00000605000000000000" charset="0"/>
              </a:rPr>
            </a:br>
            <a:r>
              <a:rPr lang="en-US" altLang="zh-CN" sz="1000">
                <a:latin typeface="Novecento wide Medium" panose="00000605000000000000" charset="0"/>
                <a:cs typeface="Novecento wide Medium" panose="00000605000000000000" charset="0"/>
              </a:rPr>
              <a:t>School of Geodesy and Geomatics </a:t>
            </a:r>
            <a:br>
              <a:rPr lang="en-US" altLang="zh-CN" sz="1000">
                <a:latin typeface="Novecento wide Medium" panose="00000605000000000000" charset="0"/>
                <a:cs typeface="Novecento wide Medium" panose="00000605000000000000" charset="0"/>
              </a:rPr>
            </a:br>
            <a:r>
              <a:rPr lang="en-US" altLang="zh-CN" sz="2000">
                <a:latin typeface="Novecento wide Medium" panose="00000605000000000000" charset="0"/>
                <a:cs typeface="Novecento wide Medium" panose="00000605000000000000" charset="0"/>
              </a:rPr>
              <a:t>Dept. of Geophysics</a:t>
            </a:r>
            <a:endParaRPr lang="en-US" altLang="zh-CN" sz="2000">
              <a:latin typeface="Novecento wide Bold" panose="00000805000000000000" charset="0"/>
              <a:cs typeface="Novecento wide Bold" panose="00000805000000000000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77624" y="2518014"/>
            <a:ext cx="9836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ea typeface="Source Han Sans Heavy" panose="020B0A00000000000000" charset="-122"/>
              </a:rPr>
              <a:t>关于红山论坛报告讨论</a:t>
            </a:r>
            <a:endParaRPr lang="en-US" altLang="zh-CN" sz="4800">
              <a:ea typeface="Source Han Sans Heavy" panose="020B0A00000000000000" charset="-122"/>
            </a:endParaRPr>
          </a:p>
          <a:p>
            <a:pPr algn="ctr"/>
            <a:r>
              <a:rPr lang="en-US" altLang="zh-CN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(2)-</a:t>
            </a:r>
            <a:r>
              <a:rPr lang="zh-CN" altLang="en-US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大陆岩石圈的性质与行为</a:t>
            </a:r>
            <a:r>
              <a:rPr lang="en-US" altLang="zh-CN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4800" b="1">
                <a:solidFill>
                  <a:srgbClr val="002060"/>
                </a:solidFill>
                <a:latin typeface="华文仿宋" panose="02010600040101010101" pitchFamily="2" charset="-122"/>
                <a:ea typeface="华文仿宋" panose="02010600040101010101" pitchFamily="2" charset="-122"/>
                <a:cs typeface="Times New Roman" panose="02020603050405020304" pitchFamily="18" charset="0"/>
              </a:rPr>
              <a:t>陈赟等</a:t>
            </a:r>
            <a:endParaRPr lang="zh-CN" altLang="en-US" sz="4800">
              <a:latin typeface="Source Han Sans Heavy" panose="020B0A00000000000000" charset="-122"/>
              <a:ea typeface="Source Han Sans Heavy" panose="020B0A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1" name="图片 10" descr="武大校徽（改）.pdf">
            <a:extLst>
              <a:ext uri="{FF2B5EF4-FFF2-40B4-BE49-F238E27FC236}">
                <a16:creationId xmlns:a16="http://schemas.microsoft.com/office/drawing/2014/main" id="{0BB92225-9633-4A58-96D2-7169F80E3B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197" y="50690"/>
            <a:ext cx="1434904" cy="143490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FBA5931-EF47-40EC-BDF1-13C87097BB00}"/>
              </a:ext>
            </a:extLst>
          </p:cNvPr>
          <p:cNvSpPr txBox="1"/>
          <p:nvPr/>
        </p:nvSpPr>
        <p:spPr>
          <a:xfrm>
            <a:off x="265924" y="6320307"/>
            <a:ext cx="458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Ref. 2022</a:t>
            </a:r>
            <a:r>
              <a:rPr lang="zh-CN" altLang="en-US"/>
              <a:t>年</a:t>
            </a:r>
            <a:r>
              <a:rPr lang="en-US" altLang="zh-CN"/>
              <a:t>8</a:t>
            </a:r>
            <a:r>
              <a:rPr lang="zh-CN" altLang="en-US"/>
              <a:t>月 红山论坛</a:t>
            </a:r>
          </a:p>
        </p:txBody>
      </p:sp>
    </p:spTree>
    <p:extLst>
      <p:ext uri="{BB962C8B-B14F-4D97-AF65-F5344CB8AC3E}">
        <p14:creationId xmlns:p14="http://schemas.microsoft.com/office/powerpoint/2010/main" val="2568648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76349"/>
            <a:ext cx="7456714" cy="3712464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D41A250C-0837-44FB-8507-F3605A2EBE6C}"/>
              </a:ext>
            </a:extLst>
          </p:cNvPr>
          <p:cNvGrpSpPr/>
          <p:nvPr/>
        </p:nvGrpSpPr>
        <p:grpSpPr>
          <a:xfrm>
            <a:off x="8062206" y="922655"/>
            <a:ext cx="3569340" cy="571500"/>
            <a:chOff x="8066314" y="1028700"/>
            <a:chExt cx="3569340" cy="57150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9FD0C21-27F6-4154-9613-6C3C477E27BB}"/>
                </a:ext>
              </a:extLst>
            </p:cNvPr>
            <p:cNvSpPr/>
            <p:nvPr/>
          </p:nvSpPr>
          <p:spPr>
            <a:xfrm>
              <a:off x="8066314" y="1028700"/>
              <a:ext cx="3569340" cy="571500"/>
            </a:xfrm>
            <a:prstGeom prst="rect">
              <a:avLst/>
            </a:prstGeom>
            <a:solidFill>
              <a:srgbClr val="C0A15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C4AA96E-BCDF-46A6-9550-4ACAA0099750}"/>
                </a:ext>
              </a:extLst>
            </p:cNvPr>
            <p:cNvSpPr txBox="1"/>
            <p:nvPr/>
          </p:nvSpPr>
          <p:spPr>
            <a:xfrm>
              <a:off x="8162748" y="1150917"/>
              <a:ext cx="3376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36195" algn="ctr" fontAlgn="auto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</a:pPr>
              <a:r>
                <a:rPr lang="zh-CN" altLang="en-US" sz="2400">
                  <a:solidFill>
                    <a:schemeClr val="bg1"/>
                  </a:solidFill>
                  <a:latin typeface="Novecento wide Bold" panose="00000805000000000000" charset="0"/>
                  <a:ea typeface="Source Han Sans Heavy" panose="020B0A00000000000000" charset="-122"/>
                  <a:cs typeface="Novecento wide Bold" panose="00000805000000000000" charset="0"/>
                </a:rPr>
                <a:t>青藏高原四大构造问题</a:t>
              </a:r>
              <a:endParaRPr lang="en-US" altLang="zh-CN" sz="2400">
                <a:solidFill>
                  <a:schemeClr val="bg1"/>
                </a:solidFill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0182BA27-4060-41EA-A7F7-B281FC4F46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17" y="2121728"/>
            <a:ext cx="4335911" cy="222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17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14" y="1376349"/>
            <a:ext cx="6998430" cy="3712464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D41A250C-0837-44FB-8507-F3605A2EBE6C}"/>
              </a:ext>
            </a:extLst>
          </p:cNvPr>
          <p:cNvGrpSpPr/>
          <p:nvPr/>
        </p:nvGrpSpPr>
        <p:grpSpPr>
          <a:xfrm>
            <a:off x="8013220" y="1090599"/>
            <a:ext cx="3569340" cy="571500"/>
            <a:chOff x="8066314" y="1028700"/>
            <a:chExt cx="3569340" cy="57150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9FD0C21-27F6-4154-9613-6C3C477E27BB}"/>
                </a:ext>
              </a:extLst>
            </p:cNvPr>
            <p:cNvSpPr/>
            <p:nvPr/>
          </p:nvSpPr>
          <p:spPr>
            <a:xfrm>
              <a:off x="8066314" y="1028700"/>
              <a:ext cx="3569340" cy="571500"/>
            </a:xfrm>
            <a:prstGeom prst="rect">
              <a:avLst/>
            </a:prstGeom>
            <a:solidFill>
              <a:srgbClr val="C0A15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C4AA96E-BCDF-46A6-9550-4ACAA0099750}"/>
                </a:ext>
              </a:extLst>
            </p:cNvPr>
            <p:cNvSpPr txBox="1"/>
            <p:nvPr/>
          </p:nvSpPr>
          <p:spPr>
            <a:xfrm>
              <a:off x="8162748" y="1150917"/>
              <a:ext cx="3376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36195" algn="ctr" fontAlgn="auto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</a:pPr>
              <a:r>
                <a:rPr lang="zh-CN" altLang="en-US" sz="2400">
                  <a:solidFill>
                    <a:schemeClr val="bg1"/>
                  </a:solidFill>
                  <a:latin typeface="Novecento wide Bold" panose="00000805000000000000" charset="0"/>
                  <a:ea typeface="Source Han Sans Heavy" panose="020B0A00000000000000" charset="-122"/>
                  <a:cs typeface="Novecento wide Bold" panose="00000805000000000000" charset="0"/>
                </a:rPr>
                <a:t>威尔逊旋回</a:t>
              </a:r>
              <a:endParaRPr lang="en-US" altLang="zh-CN" sz="2400">
                <a:solidFill>
                  <a:schemeClr val="bg1"/>
                </a:solidFill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684D809A-3500-4353-8858-354F8C7E6F96}"/>
              </a:ext>
            </a:extLst>
          </p:cNvPr>
          <p:cNvSpPr txBox="1"/>
          <p:nvPr/>
        </p:nvSpPr>
        <p:spPr>
          <a:xfrm>
            <a:off x="7723436" y="2355418"/>
            <a:ext cx="4103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威尔逊旋回（</a:t>
            </a:r>
            <a:r>
              <a:rPr lang="en-US" altLang="zh-CN" b="1"/>
              <a:t>Wilson cycle</a:t>
            </a:r>
            <a:r>
              <a:rPr lang="zh-CN" altLang="en-US" b="1"/>
              <a:t>）： </a:t>
            </a:r>
            <a:r>
              <a:rPr lang="zh-CN" altLang="en-US"/>
              <a:t>是指大陆岩石圈在水平方向上的彼此分离与拼合运动的一次全过程。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威尔逊旋回缺乏对陆壳内部演化机制的解释</a:t>
            </a:r>
          </a:p>
        </p:txBody>
      </p:sp>
    </p:spTree>
    <p:extLst>
      <p:ext uri="{BB962C8B-B14F-4D97-AF65-F5344CB8AC3E}">
        <p14:creationId xmlns:p14="http://schemas.microsoft.com/office/powerpoint/2010/main" val="1187245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79" y="1376349"/>
            <a:ext cx="6936699" cy="371246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0F22575-5177-4A53-8635-C054888A1EC6}"/>
              </a:ext>
            </a:extLst>
          </p:cNvPr>
          <p:cNvSpPr txBox="1"/>
          <p:nvPr/>
        </p:nvSpPr>
        <p:spPr>
          <a:xfrm>
            <a:off x="7692571" y="2909415"/>
            <a:ext cx="4103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大陆岩石圈和大洋岩石圈演化有很大不同（而且范围大、差异复杂）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838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4B6630D-4CFB-4FC4-B940-DEA0EC3CF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60" y="168361"/>
            <a:ext cx="10800456" cy="567425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C6BD55B-E73C-4329-9086-DF17A91FF9D0}"/>
              </a:ext>
            </a:extLst>
          </p:cNvPr>
          <p:cNvSpPr txBox="1"/>
          <p:nvPr/>
        </p:nvSpPr>
        <p:spPr>
          <a:xfrm>
            <a:off x="816960" y="5842611"/>
            <a:ext cx="809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青藏高原：罕见的陆陆碰撞带（还有陆内造山带和大火成岩省）</a:t>
            </a:r>
          </a:p>
        </p:txBody>
      </p:sp>
    </p:spTree>
    <p:extLst>
      <p:ext uri="{BB962C8B-B14F-4D97-AF65-F5344CB8AC3E}">
        <p14:creationId xmlns:p14="http://schemas.microsoft.com/office/powerpoint/2010/main" val="1813588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0" y="1376349"/>
            <a:ext cx="7055677" cy="371246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）大陆岩石圈俯冲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920898" y="1861457"/>
            <a:ext cx="39229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和亚欧大陆碰撞的印度板块去了哪里？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向下俯冲了</a:t>
            </a:r>
            <a:r>
              <a:rPr lang="en-US" altLang="zh-CN"/>
              <a:t>/</a:t>
            </a:r>
            <a:r>
              <a:rPr lang="zh-CN" altLang="en-US"/>
              <a:t>叠在青藏高原下？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在什么位置、以什么角度俯冲的？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俯冲过程中相互发生了什么作用？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物理、化学变化？</a:t>
            </a:r>
          </a:p>
        </p:txBody>
      </p:sp>
    </p:spTree>
    <p:extLst>
      <p:ext uri="{BB962C8B-B14F-4D97-AF65-F5344CB8AC3E}">
        <p14:creationId xmlns:p14="http://schemas.microsoft.com/office/powerpoint/2010/main" val="3632166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0" y="1377661"/>
            <a:ext cx="7055677" cy="370983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）大陆岩石圈俯冲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659354" y="4267783"/>
            <a:ext cx="419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板片撕裂的根本机制是什么？</a:t>
            </a:r>
            <a:endParaRPr lang="en-US" altLang="zh-CN" b="1"/>
          </a:p>
          <a:p>
            <a:r>
              <a:rPr lang="zh-CN" altLang="en-US"/>
              <a:t>（基底横向不均一？对大洋板片行为的继承？先导板片横向拆离过程效应？）</a:t>
            </a:r>
            <a:endParaRPr lang="en-US" altLang="zh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64B501-13B7-4D1F-B421-A63CDA4A45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504" t="48255" r="776"/>
          <a:stretch/>
        </p:blipFill>
        <p:spPr>
          <a:xfrm>
            <a:off x="8013220" y="1754809"/>
            <a:ext cx="3595623" cy="242026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32E8B9EC-AE87-4E1B-AFF8-E63A4837E942}"/>
              </a:ext>
            </a:extLst>
          </p:cNvPr>
          <p:cNvGrpSpPr/>
          <p:nvPr/>
        </p:nvGrpSpPr>
        <p:grpSpPr>
          <a:xfrm>
            <a:off x="8013220" y="1090599"/>
            <a:ext cx="3569340" cy="571500"/>
            <a:chOff x="8066314" y="1028700"/>
            <a:chExt cx="3569340" cy="57150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AD107E9-6CD0-46A8-9FDC-270A90109370}"/>
                </a:ext>
              </a:extLst>
            </p:cNvPr>
            <p:cNvSpPr/>
            <p:nvPr/>
          </p:nvSpPr>
          <p:spPr>
            <a:xfrm>
              <a:off x="8066314" y="1028700"/>
              <a:ext cx="3569340" cy="571500"/>
            </a:xfrm>
            <a:prstGeom prst="rect">
              <a:avLst/>
            </a:prstGeom>
            <a:solidFill>
              <a:srgbClr val="C0A15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37276E4-788C-4790-A2FD-30BDF66E8E82}"/>
                </a:ext>
              </a:extLst>
            </p:cNvPr>
            <p:cNvSpPr txBox="1"/>
            <p:nvPr/>
          </p:nvSpPr>
          <p:spPr>
            <a:xfrm>
              <a:off x="8162748" y="1150917"/>
              <a:ext cx="3376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36195" algn="ctr" fontAlgn="auto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</a:pPr>
              <a:r>
                <a:rPr lang="zh-CN" altLang="en-US" sz="2400">
                  <a:solidFill>
                    <a:schemeClr val="bg1"/>
                  </a:solidFill>
                  <a:latin typeface="Novecento wide Bold" panose="00000805000000000000" charset="0"/>
                  <a:ea typeface="Source Han Sans Heavy" panose="020B0A00000000000000" charset="-122"/>
                  <a:cs typeface="Novecento wide Bold" panose="00000805000000000000" charset="0"/>
                </a:rPr>
                <a:t>印度岩石圈的板片撕裂</a:t>
              </a:r>
              <a:endParaRPr lang="en-US" altLang="zh-CN" sz="2400">
                <a:solidFill>
                  <a:schemeClr val="bg1"/>
                </a:solidFill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713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"/>
          <a:stretch/>
        </p:blipFill>
        <p:spPr>
          <a:xfrm>
            <a:off x="464928" y="1377661"/>
            <a:ext cx="6799001" cy="372501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19" y="157299"/>
            <a:ext cx="3522073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）大陆地壳深俯冲与中源地震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2852DF4-FF83-47AB-A58C-7C95DFEB6913}"/>
              </a:ext>
            </a:extLst>
          </p:cNvPr>
          <p:cNvSpPr/>
          <p:nvPr/>
        </p:nvSpPr>
        <p:spPr>
          <a:xfrm>
            <a:off x="4196443" y="4335237"/>
            <a:ext cx="563336" cy="7674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165BDD-56AE-442C-9463-542C128CDDC5}"/>
              </a:ext>
            </a:extLst>
          </p:cNvPr>
          <p:cNvSpPr txBox="1"/>
          <p:nvPr/>
        </p:nvSpPr>
        <p:spPr>
          <a:xfrm>
            <a:off x="3820885" y="5111007"/>
            <a:ext cx="255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重要问题：地幔地震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9064C5-A290-4E5B-B455-755B27E0F962}"/>
              </a:ext>
            </a:extLst>
          </p:cNvPr>
          <p:cNvSpPr txBox="1"/>
          <p:nvPr/>
        </p:nvSpPr>
        <p:spPr>
          <a:xfrm>
            <a:off x="7562285" y="2782669"/>
            <a:ext cx="4297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除了俯冲的大洋板块，</a:t>
            </a:r>
            <a:endParaRPr lang="en-US" altLang="zh-CN"/>
          </a:p>
          <a:p>
            <a:pPr algn="ctr"/>
            <a:r>
              <a:rPr lang="zh-CN" altLang="en-US"/>
              <a:t>其他区域是否会发生地幔地震？</a:t>
            </a:r>
          </a:p>
        </p:txBody>
      </p:sp>
    </p:spTree>
    <p:extLst>
      <p:ext uri="{BB962C8B-B14F-4D97-AF65-F5344CB8AC3E}">
        <p14:creationId xmlns:p14="http://schemas.microsoft.com/office/powerpoint/2010/main" val="2117031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0" y="1383299"/>
            <a:ext cx="6799001" cy="371373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19" y="157299"/>
            <a:ext cx="3522073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）大陆地壳深俯冲与中源地震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9064C5-A290-4E5B-B455-755B27E0F962}"/>
              </a:ext>
            </a:extLst>
          </p:cNvPr>
          <p:cNvSpPr txBox="1"/>
          <p:nvPr/>
        </p:nvSpPr>
        <p:spPr>
          <a:xfrm>
            <a:off x="7352421" y="3362633"/>
            <a:ext cx="46297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帕米尔高原中源地震带</a:t>
            </a:r>
            <a:r>
              <a:rPr lang="en-US" altLang="zh-CN"/>
              <a:t>Moho</a:t>
            </a:r>
            <a:r>
              <a:rPr lang="zh-CN" altLang="en-US"/>
              <a:t>面形态、低速异常、中源地震分布和经典大洋俯冲可比</a:t>
            </a:r>
            <a:endParaRPr lang="en-US" altLang="zh-CN"/>
          </a:p>
          <a:p>
            <a:pPr algn="ctr"/>
            <a:endParaRPr lang="en-US" altLang="zh-CN"/>
          </a:p>
          <a:p>
            <a:pPr algn="ctr"/>
            <a:r>
              <a:rPr lang="zh-CN" altLang="en-US"/>
              <a:t>（其机制究竟同洋壳俯冲有关，还是取决于大陆下地壳自身的物理化学性质？）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2F16A44-D61E-40EF-B3F6-68A1C1E8C3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4605"/>
          <a:stretch/>
        </p:blipFill>
        <p:spPr>
          <a:xfrm>
            <a:off x="7142559" y="1383300"/>
            <a:ext cx="5049441" cy="165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92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0" y="1408528"/>
            <a:ext cx="7055677" cy="364810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）陆内造山变形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659354" y="2770915"/>
            <a:ext cx="4196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天山（陆内造山带）的形成演化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研究方法：接收函数、面波频散、</a:t>
            </a:r>
            <a:r>
              <a:rPr lang="en-US" altLang="zh-CN"/>
              <a:t>GPS\INSAR</a:t>
            </a:r>
            <a:r>
              <a:rPr lang="zh-CN" altLang="en-US"/>
              <a:t>地表形变观测等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7850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9" y="1408528"/>
            <a:ext cx="6866738" cy="364810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20" y="157299"/>
            <a:ext cx="2362744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）陆内造山变形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659354" y="2770915"/>
            <a:ext cx="419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中天山陆内造山的特征和机理，</a:t>
            </a:r>
            <a:endParaRPr lang="en-US" altLang="zh-CN"/>
          </a:p>
          <a:p>
            <a:pPr algn="ctr"/>
            <a:r>
              <a:rPr lang="zh-CN" altLang="en-US"/>
              <a:t>是否具有普遍意义？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7016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76" y="1408528"/>
            <a:ext cx="6846703" cy="364810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19" y="157299"/>
            <a:ext cx="3881301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）地幔柱对克拉通岩石圈的改造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659354" y="2770915"/>
            <a:ext cx="419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地幔柱的形成？</a:t>
            </a:r>
            <a:endParaRPr lang="en-US" altLang="zh-CN"/>
          </a:p>
          <a:p>
            <a:pPr algn="ctr"/>
            <a:r>
              <a:rPr lang="zh-CN" altLang="en-US"/>
              <a:t>地幔柱的特征？</a:t>
            </a:r>
            <a:endParaRPr lang="en-US" altLang="zh-CN"/>
          </a:p>
          <a:p>
            <a:pPr algn="ctr"/>
            <a:r>
              <a:rPr lang="zh-CN" altLang="en-US"/>
              <a:t>地幔柱对构造及其后续演化的影响？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856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62" y="1408528"/>
            <a:ext cx="6537330" cy="364810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20" y="157299"/>
            <a:ext cx="3889466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）地幔柱对克拉通岩石圈的改造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491915" y="4275193"/>
            <a:ext cx="419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地幔柱的物性与结构特征</a:t>
            </a:r>
            <a:endParaRPr lang="en-US" altLang="zh-CN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93817050-7643-484B-B5AD-451AC54EC75B}"/>
              </a:ext>
            </a:extLst>
          </p:cNvPr>
          <p:cNvSpPr/>
          <p:nvPr/>
        </p:nvSpPr>
        <p:spPr>
          <a:xfrm>
            <a:off x="3616779" y="3077936"/>
            <a:ext cx="3624942" cy="10776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4E58ADA7-16DF-4AE0-A0FB-D4066696164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7241721" y="3616779"/>
            <a:ext cx="1061358" cy="7347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3A8697A5-3503-4058-8E2E-CCA9DB6611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325" t="41853"/>
          <a:stretch/>
        </p:blipFill>
        <p:spPr>
          <a:xfrm>
            <a:off x="8060401" y="884237"/>
            <a:ext cx="3374477" cy="281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54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53" y="1408528"/>
            <a:ext cx="6489148" cy="364810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19" y="157299"/>
            <a:ext cx="3856809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）地幔柱对克拉通岩石圈的改造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80E80A-86B3-41CC-A73F-E5C0854226C3}"/>
              </a:ext>
            </a:extLst>
          </p:cNvPr>
          <p:cNvSpPr txBox="1"/>
          <p:nvPr/>
        </p:nvSpPr>
        <p:spPr>
          <a:xfrm>
            <a:off x="7589886" y="2958225"/>
            <a:ext cx="419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正演模拟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26A155B-2A1B-4458-9CFC-3734B72CD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1467" y="168361"/>
            <a:ext cx="4829787" cy="269715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11C50FD-3189-44DF-A23A-B0C31E09ACA2}"/>
              </a:ext>
            </a:extLst>
          </p:cNvPr>
          <p:cNvSpPr txBox="1"/>
          <p:nvPr/>
        </p:nvSpPr>
        <p:spPr>
          <a:xfrm>
            <a:off x="7764328" y="3908926"/>
            <a:ext cx="3847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地幔柱的化学组分和形成</a:t>
            </a:r>
            <a:endParaRPr lang="en-US" altLang="zh-CN"/>
          </a:p>
          <a:p>
            <a:pPr algn="ctr"/>
            <a:r>
              <a:rPr lang="zh-CN" altLang="en-US"/>
              <a:t>（对克拉通进行改造）过程</a:t>
            </a:r>
          </a:p>
        </p:txBody>
      </p:sp>
    </p:spTree>
    <p:extLst>
      <p:ext uri="{BB962C8B-B14F-4D97-AF65-F5344CB8AC3E}">
        <p14:creationId xmlns:p14="http://schemas.microsoft.com/office/powerpoint/2010/main" val="1497981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FA1FBA-1C92-4BAA-9BBC-290A6F9A4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53" y="1590913"/>
            <a:ext cx="6489148" cy="328333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19" y="157299"/>
            <a:ext cx="3856809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）地幔柱对克拉通岩石圈的改造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11C50FD-3189-44DF-A23A-B0C31E09ACA2}"/>
              </a:ext>
            </a:extLst>
          </p:cNvPr>
          <p:cNvSpPr txBox="1"/>
          <p:nvPr/>
        </p:nvSpPr>
        <p:spPr>
          <a:xfrm>
            <a:off x="7715250" y="2909414"/>
            <a:ext cx="3847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地幔柱的存在对于现今的构造演化在持续发挥影响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DE812B1D-2389-43E8-996E-4ECE6ED7C8EF}"/>
              </a:ext>
            </a:extLst>
          </p:cNvPr>
          <p:cNvSpPr/>
          <p:nvPr/>
        </p:nvSpPr>
        <p:spPr>
          <a:xfrm>
            <a:off x="2653391" y="1673678"/>
            <a:ext cx="3878038" cy="2367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C2C6D63E-069E-4C55-9BB6-A02709936A5A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6531429" y="1792061"/>
            <a:ext cx="1347107" cy="11049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760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26661" y="6429289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516521" y="6521999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43B7093-21E1-45F1-97D8-DFD1A09B28A4}"/>
              </a:ext>
            </a:extLst>
          </p:cNvPr>
          <p:cNvSpPr/>
          <p:nvPr/>
        </p:nvSpPr>
        <p:spPr>
          <a:xfrm>
            <a:off x="160020" y="157299"/>
            <a:ext cx="1605916" cy="447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总结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913F725-E475-4E6B-B0F6-2DF7CE17E7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64"/>
          <a:stretch/>
        </p:blipFill>
        <p:spPr>
          <a:xfrm>
            <a:off x="1385207" y="806614"/>
            <a:ext cx="9421586" cy="524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55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48370" y="6111240"/>
            <a:ext cx="3266440" cy="260350"/>
          </a:xfrm>
        </p:spPr>
        <p:txBody>
          <a:bodyPr>
            <a:normAutofit fontScale="97500"/>
          </a:bodyPr>
          <a:lstStyle/>
          <a:p>
            <a:r>
              <a:rPr lang="en-US" altLang="zh-CN" sz="1200">
                <a:latin typeface="Novecento wide Bold" panose="00000805000000000000" charset="0"/>
                <a:cs typeface="Novecento wide Bold" panose="00000805000000000000" charset="0"/>
              </a:rPr>
              <a:t>PHR 2022/10/10</a:t>
            </a:r>
          </a:p>
        </p:txBody>
      </p:sp>
      <p:sp>
        <p:nvSpPr>
          <p:cNvPr id="4" name="矩形 3"/>
          <p:cNvSpPr/>
          <p:nvPr/>
        </p:nvSpPr>
        <p:spPr>
          <a:xfrm>
            <a:off x="11238230" y="6203950"/>
            <a:ext cx="342900" cy="75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873953" y="2769295"/>
            <a:ext cx="4739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rPr>
              <a:t>Thanks for your Attention!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80770" y="845820"/>
            <a:ext cx="685165" cy="768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500">
                <a:solidFill>
                  <a:schemeClr val="tx1">
                    <a:alpha val="2000"/>
                  </a:schemeClr>
                </a:solidFill>
                <a:latin typeface="Novecento wide Bold" panose="00000805000000000000" charset="0"/>
                <a:cs typeface="Novecento wide Bold" panose="00000805000000000000" charset="0"/>
              </a:rPr>
              <a:t>rhodeskesi</a:t>
            </a:r>
          </a:p>
        </p:txBody>
      </p:sp>
      <p:sp>
        <p:nvSpPr>
          <p:cNvPr id="9" name="矩形 8"/>
          <p:cNvSpPr/>
          <p:nvPr/>
        </p:nvSpPr>
        <p:spPr>
          <a:xfrm>
            <a:off x="4646295" y="3431540"/>
            <a:ext cx="2899410" cy="412750"/>
          </a:xfrm>
          <a:prstGeom prst="rect">
            <a:avLst/>
          </a:prstGeom>
          <a:solidFill>
            <a:srgbClr val="C0A15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08195" y="3354070"/>
            <a:ext cx="2937510" cy="49212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36195" algn="ctr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zh-CN" sz="3200">
                <a:solidFill>
                  <a:schemeClr val="bg1"/>
                </a:solidFill>
                <a:latin typeface="Novecento wide Bold" panose="00000805000000000000" charset="0"/>
                <a:ea typeface="Source Han Sans Heavy" panose="020B0A00000000000000" charset="-122"/>
                <a:cs typeface="Novecento wide Bold" panose="00000805000000000000" charset="0"/>
              </a:rPr>
              <a:t>Hongrui Peng</a:t>
            </a: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2BAE6730-E427-49DE-AE07-949EDFBF8952}"/>
              </a:ext>
            </a:extLst>
          </p:cNvPr>
          <p:cNvSpPr txBox="1">
            <a:spLocks/>
          </p:cNvSpPr>
          <p:nvPr/>
        </p:nvSpPr>
        <p:spPr>
          <a:xfrm>
            <a:off x="0" y="39402"/>
            <a:ext cx="2640330" cy="9255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>
                <a:latin typeface="Novecento wide Bold" panose="00000805000000000000" charset="0"/>
                <a:cs typeface="Novecento wide Bold" panose="00000805000000000000" charset="0"/>
              </a:rPr>
              <a:t>WUHAN UNIV.</a:t>
            </a:r>
            <a:br>
              <a:rPr lang="en-US" altLang="zh-CN" sz="2800">
                <a:latin typeface="Novecento wide Medium" panose="00000605000000000000" charset="0"/>
                <a:cs typeface="Novecento wide Medium" panose="00000605000000000000" charset="0"/>
              </a:rPr>
            </a:br>
            <a:r>
              <a:rPr lang="en-US" altLang="zh-CN" sz="1000">
                <a:latin typeface="Novecento wide Medium" panose="00000605000000000000" charset="0"/>
                <a:cs typeface="Novecento wide Medium" panose="00000605000000000000" charset="0"/>
              </a:rPr>
              <a:t>School of Geodesy and Geomatics </a:t>
            </a:r>
            <a:br>
              <a:rPr lang="en-US" altLang="zh-CN" sz="1000">
                <a:latin typeface="Novecento wide Medium" panose="00000605000000000000" charset="0"/>
                <a:cs typeface="Novecento wide Medium" panose="00000605000000000000" charset="0"/>
              </a:rPr>
            </a:br>
            <a:r>
              <a:rPr lang="en-US" altLang="zh-CN" sz="2000">
                <a:latin typeface="Novecento wide Medium" panose="00000605000000000000" charset="0"/>
                <a:cs typeface="Novecento wide Medium" panose="00000605000000000000" charset="0"/>
              </a:rPr>
              <a:t>Dept. of Geophysics</a:t>
            </a:r>
            <a:endParaRPr lang="en-US" altLang="zh-CN" sz="2000">
              <a:latin typeface="Novecento wide Bold" panose="00000805000000000000" charset="0"/>
              <a:cs typeface="Novecento wide Bold" panose="00000805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84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AzYjYzNzI1MzUyYTQ0YjZkNmEyMmM5MzQzZmQzY2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2704</Words>
  <Application>Microsoft Office PowerPoint</Application>
  <PresentationFormat>宽屏</PresentationFormat>
  <Paragraphs>350</Paragraphs>
  <Slides>45</Slides>
  <Notes>45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7" baseType="lpstr">
      <vt:lpstr>Novecento wide Bold</vt:lpstr>
      <vt:lpstr>Novecento wide Medium</vt:lpstr>
      <vt:lpstr>Source Han Sans Heavy</vt:lpstr>
      <vt:lpstr>华文仿宋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Office 主题</vt:lpstr>
      <vt:lpstr>WUHAN UNIV. School of Geodesy and Geomatics  Dept. of Geophysics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WUHAN UNIV. School of Geodesy and Geomatics  Dept. of Geophysics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WUHAN UNIV. School of Geodesy and Geomatics  Department of Geophysics</dc:title>
  <dc:creator>Administrator</dc:creator>
  <cp:lastModifiedBy>Administrator</cp:lastModifiedBy>
  <cp:revision>133</cp:revision>
  <dcterms:created xsi:type="dcterms:W3CDTF">2022-05-16T07:12:00Z</dcterms:created>
  <dcterms:modified xsi:type="dcterms:W3CDTF">2022-10-09T07:28:50Z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816161F786DD43A3B3312AEA9E114B0B</vt:lpwstr>
  </property>
  <property fmtid="{D5CDD505-2E9C-101B-9397-08002B2CF9AE}" pid="3" name="KSOProductBuildVer">
    <vt:lpwstr>2052-11.1.0.11830</vt:lpwstr>
  </property>
</Properties>
</file>