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8" r:id="rId3"/>
    <p:sldId id="259" r:id="rId4"/>
    <p:sldId id="260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4" r:id="rId16"/>
    <p:sldId id="277" r:id="rId17"/>
    <p:sldId id="278" r:id="rId18"/>
    <p:sldId id="279" r:id="rId19"/>
    <p:sldId id="272" r:id="rId20"/>
    <p:sldId id="273" r:id="rId21"/>
    <p:sldId id="275" r:id="rId22"/>
    <p:sldId id="276" r:id="rId23"/>
    <p:sldId id="280" r:id="rId24"/>
    <p:sldId id="281" r:id="rId25"/>
    <p:sldId id="262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96D76F-2808-4D3D-85FE-726AFBE7946C}" type="datetimeFigureOut">
              <a:rPr lang="zh-CN" altLang="en-US" smtClean="0"/>
              <a:t>2022/10/10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EDC5DD-19FD-4E93-9AC0-3D1BA815ED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6580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* </a:t>
            </a:r>
            <a:r>
              <a:rPr lang="en-US" altLang="zh-CN" dirty="0"/>
              <a:t>https://www.zhihu.com/people/hikari-70-73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EDC5DD-19FD-4E93-9AC0-3D1BA815ED5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51597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* </a:t>
            </a:r>
            <a:r>
              <a:rPr lang="en-US" altLang="zh-CN" dirty="0"/>
              <a:t>https://www.zhihu.com/question/389899464/answer/1175480286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EDC5DD-19FD-4E93-9AC0-3D1BA815ED5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76796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EDC5DD-19FD-4E93-9AC0-3D1BA815ED5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27960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EDC5DD-19FD-4E93-9AC0-3D1BA815ED5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8039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B0575C-7DE0-492A-B82D-2B32C5A4A8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29642B9-E76B-431B-B782-48621FCB9D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3498761-D4CD-4057-8A82-97F22D5D2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488CA-5262-47C9-A383-560AD2346BD8}" type="datetime1">
              <a:rPr lang="zh-CN" altLang="en-US" smtClean="0"/>
              <a:t>2022/10/10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7EAE740-26AE-485C-B58A-4244C1A93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E0582F1-5381-417B-9A86-80E988E7D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3086F-5BBC-4EF2-BAB6-C31290466CA8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6707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42819E7-8ECE-4A5A-A181-5C3764526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9ED6435-7D71-4B28-A1DB-A07D441781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B673BAE-DAAE-4107-8FE2-66C1CDDC3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EF220-6D6C-4F16-8740-ECCF4CE1078B}" type="datetime1">
              <a:rPr lang="zh-CN" altLang="en-US" smtClean="0"/>
              <a:t>2022/10/10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639072A-EA46-4566-8B14-E10EA91ED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A78EA50-3641-4398-ACA3-B2617C2C8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3086F-5BBC-4EF2-BAB6-C31290466C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3010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A5C510-1561-4936-8D52-09AB5A4E3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7401707-2ABC-4CF0-9F87-23535E86F1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8B2C6D2-A039-46C8-ABB5-DEA742C45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5FE56-8F1E-4D34-AF22-32762C32B370}" type="datetime1">
              <a:rPr lang="zh-CN" altLang="en-US" smtClean="0"/>
              <a:t>2022/10/10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50DCC68-CF07-4ED5-85FF-8E74A1364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934BCFD-2BA4-42B9-A12B-C603634D0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3086F-5BBC-4EF2-BAB6-C31290466C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4458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7266C4-DE1B-42EB-90DD-3127CAD4A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8A363B8-F6C5-48EF-A2A7-F363ED1174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2F3E02D-B1EC-432C-9DA6-916B275D07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B5CDBD4-FFC8-4241-B3DC-697CF6DD7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A80D4-9FB7-4128-A373-84D71826CE7E}" type="datetime1">
              <a:rPr lang="zh-CN" altLang="en-US" smtClean="0"/>
              <a:t>2022/10/10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5C72A87-44E6-415D-8B6E-E539C135D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074C629-E288-4FDD-AF81-8FFFBCAD8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3086F-5BBC-4EF2-BAB6-C31290466C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3117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571FDB-27CC-4CD8-8E1D-66B445EA7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43C8C71-0268-4D12-BF48-A903C3EDF4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032B67C-7102-44B7-BEA3-36510033F2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7F16A1A0-48B3-4EBB-A51B-971712BC0B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A87E1F6-ADCF-48AA-B969-D39E299B62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59031B18-98E5-4D31-B847-9E7DC889B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BF6F5-8CA0-4D36-9766-E82A560A8B22}" type="datetime1">
              <a:rPr lang="zh-CN" altLang="en-US" smtClean="0"/>
              <a:t>2022/10/10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0F49125-1DCE-4948-9D65-84A6BB9F0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F392D18-15D3-4189-B9DA-C3DB1684F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3086F-5BBC-4EF2-BAB6-C31290466C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5459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6D1817A-E2FF-47E6-9A8A-A14F7825D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92DCAC0-27A2-484A-964C-67232FFDA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5B51-73A1-4791-9E18-43D22FCC5E45}" type="datetime1">
              <a:rPr lang="zh-CN" altLang="en-US" smtClean="0"/>
              <a:t>2022/10/10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B9B008A-D69E-41F0-91C1-AC7464658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0D00399-6473-454E-AB30-C3A7247E1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3086F-5BBC-4EF2-BAB6-C31290466C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1225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90AA19A-EC5C-4899-89D7-E8649B5DA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7E892-F549-4A66-949C-FE42002EFBCE}" type="datetime1">
              <a:rPr lang="zh-CN" altLang="en-US" smtClean="0"/>
              <a:t>2022/10/10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BA38BBF-B938-4B4F-A724-2C9B88356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9636DBD-2D61-4EDC-846E-DD1BFC4E6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3086F-5BBC-4EF2-BAB6-C31290466C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2406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FDFDFE-87A6-4BA1-903E-93EAAF52E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7E9A2CF-6535-4420-BA37-7BD917A499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C14C7C1-F9B3-439F-B808-CB8852BE90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B93AFEF-18FB-4FD5-A7F4-62B959A54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22414-C5EC-40EF-BE92-01F491CEA3F7}" type="datetime1">
              <a:rPr lang="zh-CN" altLang="en-US" smtClean="0"/>
              <a:t>2022/10/10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E6735D0-D244-4A2C-A138-FD21BE3DE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79F6883-7C8D-4F2D-84F4-5E92FC614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3086F-5BBC-4EF2-BAB6-C31290466C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5698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020D68-C496-4DE7-A6E5-8E2733ADA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01943DD-38B7-4825-BBD2-9223E26DD4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8917A55-28B9-4A88-B805-6D027ED501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84B902F-24F6-479B-B9FE-CE625D7C1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815C-0BA5-4688-AC74-59DC8280D9C5}" type="datetime1">
              <a:rPr lang="zh-CN" altLang="en-US" smtClean="0"/>
              <a:t>2022/10/10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909CD9C-8A4C-4580-85E9-E2BBE7A43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7B03907-730C-4487-B79E-6BD0F7EFC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3086F-5BBC-4EF2-BAB6-C31290466C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1062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018BA8-3E24-4EF6-B239-1699A4BCD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5DF8C5F-9806-402B-A91B-56429FA1B6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8670741-4683-4C9E-A259-BA0D4F6C0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8965A-4C7B-4EDF-B2D0-087FBD561615}" type="datetime1">
              <a:rPr lang="zh-CN" altLang="en-US" smtClean="0"/>
              <a:t>2022/10/10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126B5B7-AEE6-48BD-BD99-014476741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798BEBF-88B1-470E-8DF9-5FD0681A6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3086F-5BBC-4EF2-BAB6-C31290466C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893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4700CCB-157E-4373-AD4B-B91BF218B7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A992B92-C7A5-4FFF-BB6A-6046D8B938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D5DB436-4FF2-4A73-8ECB-C33EAD07E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4C9CE-3C5C-4219-A1D0-93758BC0907A}" type="datetime1">
              <a:rPr lang="zh-CN" altLang="en-US" smtClean="0"/>
              <a:t>2022/10/10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5103905-88C8-47E1-A027-E6FF0C7CA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DA7BDE1-C20C-4900-9BD1-258FA6609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3086F-5BBC-4EF2-BAB6-C31290466C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2638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AAC5044-3C60-4871-B316-5C69E03A1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FB5D1AF-CFE4-45B1-96D7-E8C86F775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F31B805-A0B6-4D33-B89A-27477AB7B0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B404C4-D7DD-430A-8F74-83F6DB4E72E8}" type="datetime1">
              <a:rPr lang="zh-CN" altLang="en-US" smtClean="0"/>
              <a:t>2022/10/10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224065F-EB67-4B37-950D-DCDC9B72C5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BCEECC1-71A2-42CA-8841-9287058367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23086F-5BBC-4EF2-BAB6-C31290466C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6605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jpeg"/><Relationship Id="rId11" Type="http://schemas.openxmlformats.org/officeDocument/2006/relationships/image" Target="../media/image7.png"/><Relationship Id="rId5" Type="http://schemas.openxmlformats.org/officeDocument/2006/relationships/image" Target="../media/image1.pn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8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8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1F1BA53F-BB2D-451B-93CC-70D66B00FDFD}"/>
              </a:ext>
            </a:extLst>
          </p:cNvPr>
          <p:cNvSpPr txBox="1"/>
          <p:nvPr/>
        </p:nvSpPr>
        <p:spPr>
          <a:xfrm>
            <a:off x="1149531" y="1913709"/>
            <a:ext cx="1005186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dirty="0">
                <a:latin typeface="黑体" panose="02010609060101010101" pitchFamily="49" charset="-122"/>
                <a:ea typeface="黑体" panose="02010609060101010101" pitchFamily="49" charset="-122"/>
              </a:rPr>
              <a:t>南方科技大学暑期学校</a:t>
            </a:r>
            <a:endParaRPr lang="en-US" altLang="zh-CN" sz="6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zh-CN" altLang="en-US" sz="6600" b="1" dirty="0">
                <a:latin typeface="黑体" panose="02010609060101010101" pitchFamily="49" charset="-122"/>
                <a:ea typeface="黑体" panose="02010609060101010101" pitchFamily="49" charset="-122"/>
              </a:rPr>
              <a:t>讲座分享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0AD4589-DC45-4F84-9128-9478744064DF}"/>
              </a:ext>
            </a:extLst>
          </p:cNvPr>
          <p:cNvSpPr txBox="1"/>
          <p:nvPr/>
        </p:nvSpPr>
        <p:spPr>
          <a:xfrm>
            <a:off x="1070065" y="4757057"/>
            <a:ext cx="1005186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龚峻仪</a:t>
            </a:r>
            <a:endParaRPr lang="en-US" altLang="zh-CN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endParaRPr lang="en-US" altLang="zh-CN" sz="9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2022.10.10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96224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06E4A46E-718C-47D7-B7BF-E69048E0CCD0}"/>
              </a:ext>
            </a:extLst>
          </p:cNvPr>
          <p:cNvSpPr txBox="1"/>
          <p:nvPr/>
        </p:nvSpPr>
        <p:spPr>
          <a:xfrm>
            <a:off x="0" y="0"/>
            <a:ext cx="12271402" cy="710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从一个简单的实例开始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“概括地说，我们在讨论些什么”？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多普勒效应">
            <a:hlinkClick r:id="" action="ppaction://media"/>
            <a:extLst>
              <a:ext uri="{FF2B5EF4-FFF2-40B4-BE49-F238E27FC236}">
                <a16:creationId xmlns:a16="http://schemas.microsoft.com/office/drawing/2014/main" id="{DC54A64A-67E3-4AB4-81F1-7CDD2242B0C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351344"/>
            <a:ext cx="4287122" cy="2411506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C9A98C87-CA76-4513-B31C-B5FEF32A8BAD}"/>
              </a:ext>
            </a:extLst>
          </p:cNvPr>
          <p:cNvSpPr/>
          <p:nvPr/>
        </p:nvSpPr>
        <p:spPr>
          <a:xfrm>
            <a:off x="1741848" y="694628"/>
            <a:ext cx="8034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</a:rPr>
              <a:t>现象</a:t>
            </a:r>
            <a:endParaRPr lang="zh-CN" altLang="en-US" sz="2400" dirty="0">
              <a:solidFill>
                <a:srgbClr val="0000FF"/>
              </a:solidFill>
            </a:endParaRPr>
          </a:p>
        </p:txBody>
      </p:sp>
      <p:pic>
        <p:nvPicPr>
          <p:cNvPr id="1026" name="Picture 2" descr="https://gimg2.baidu.com/image_search/src=http%3A%2F%2Fbpic.51yuansu.com%2Fpic3%2Fcover%2F00%2F81%2F95%2F58c8590359161_610.jpg&amp;refer=http%3A%2F%2Fbpic.51yuansu.com&amp;app=2002&amp;size=f9999,10000&amp;q=a80&amp;n=0&amp;g=0n&amp;fmt=auto?sec=1667932219&amp;t=0370c974ae73b7a41615260907d473f2">
            <a:extLst>
              <a:ext uri="{FF2B5EF4-FFF2-40B4-BE49-F238E27FC236}">
                <a16:creationId xmlns:a16="http://schemas.microsoft.com/office/drawing/2014/main" id="{7A91A75F-C85B-4678-BA42-DE36884C6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0255" y="1497946"/>
            <a:ext cx="1597092" cy="1931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75179877-7562-402B-B9DE-0BB0C2E0841B}"/>
              </a:ext>
            </a:extLst>
          </p:cNvPr>
          <p:cNvSpPr/>
          <p:nvPr/>
        </p:nvSpPr>
        <p:spPr>
          <a:xfrm>
            <a:off x="6254312" y="787845"/>
            <a:ext cx="8034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</a:rPr>
              <a:t>仪器</a:t>
            </a:r>
            <a:endParaRPr lang="zh-CN" altLang="en-US" sz="2400" dirty="0">
              <a:solidFill>
                <a:srgbClr val="0000FF"/>
              </a:solidFill>
            </a:endParaRPr>
          </a:p>
        </p:txBody>
      </p:sp>
      <p:sp>
        <p:nvSpPr>
          <p:cNvPr id="6" name="箭头: 右 5">
            <a:extLst>
              <a:ext uri="{FF2B5EF4-FFF2-40B4-BE49-F238E27FC236}">
                <a16:creationId xmlns:a16="http://schemas.microsoft.com/office/drawing/2014/main" id="{19524D75-AD86-42F8-8EA0-F6182BAE236C}"/>
              </a:ext>
            </a:extLst>
          </p:cNvPr>
          <p:cNvSpPr/>
          <p:nvPr/>
        </p:nvSpPr>
        <p:spPr>
          <a:xfrm>
            <a:off x="4549725" y="2268071"/>
            <a:ext cx="905435" cy="430305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3D4A3BB-1023-4D22-BEC2-8B52563FFF3E}"/>
              </a:ext>
            </a:extLst>
          </p:cNvPr>
          <p:cNvSpPr/>
          <p:nvPr/>
        </p:nvSpPr>
        <p:spPr>
          <a:xfrm>
            <a:off x="4390515" y="1929517"/>
            <a:ext cx="16321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rgbClr val="0000FF"/>
                </a:solidFill>
                <a:latin typeface="黑体" panose="02010609060101010101" pitchFamily="49" charset="-122"/>
              </a:rPr>
              <a:t>采集并记录声音</a:t>
            </a:r>
            <a:endParaRPr lang="zh-CN" altLang="en-US" sz="1600" dirty="0">
              <a:solidFill>
                <a:srgbClr val="0000FF"/>
              </a:solidFill>
            </a:endParaRPr>
          </a:p>
        </p:txBody>
      </p:sp>
      <p:sp>
        <p:nvSpPr>
          <p:cNvPr id="10" name="箭头: 右 9">
            <a:extLst>
              <a:ext uri="{FF2B5EF4-FFF2-40B4-BE49-F238E27FC236}">
                <a16:creationId xmlns:a16="http://schemas.microsoft.com/office/drawing/2014/main" id="{1ACF13CB-6362-4F31-B9B9-350999F195F6}"/>
              </a:ext>
            </a:extLst>
          </p:cNvPr>
          <p:cNvSpPr/>
          <p:nvPr/>
        </p:nvSpPr>
        <p:spPr>
          <a:xfrm>
            <a:off x="7785984" y="2268071"/>
            <a:ext cx="1156448" cy="430305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EEBB6DE-D62B-4DEA-811D-3F3C2BF70C59}"/>
              </a:ext>
            </a:extLst>
          </p:cNvPr>
          <p:cNvSpPr/>
          <p:nvPr/>
        </p:nvSpPr>
        <p:spPr>
          <a:xfrm>
            <a:off x="7474446" y="1904964"/>
            <a:ext cx="18389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rgbClr val="0000FF"/>
                </a:solidFill>
                <a:latin typeface="黑体" panose="02010609060101010101" pitchFamily="49" charset="-122"/>
              </a:rPr>
              <a:t>数字化的声音记录</a:t>
            </a:r>
            <a:endParaRPr lang="zh-CN" altLang="en-US" sz="1600" dirty="0">
              <a:solidFill>
                <a:srgbClr val="0000FF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47F4B7B5-702D-48F0-9E43-93DF96E616E7}"/>
              </a:ext>
            </a:extLst>
          </p:cNvPr>
          <p:cNvSpPr/>
          <p:nvPr/>
        </p:nvSpPr>
        <p:spPr>
          <a:xfrm>
            <a:off x="10176233" y="798983"/>
            <a:ext cx="8034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</a:rPr>
              <a:t>数据</a:t>
            </a:r>
            <a:endParaRPr lang="zh-CN" altLang="en-US" sz="2400" dirty="0">
              <a:solidFill>
                <a:srgbClr val="0000FF"/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E9FACBE8-DA85-4251-8096-6878F868A111}"/>
              </a:ext>
            </a:extLst>
          </p:cNvPr>
          <p:cNvSpPr/>
          <p:nvPr/>
        </p:nvSpPr>
        <p:spPr>
          <a:xfrm>
            <a:off x="5872806" y="3497465"/>
            <a:ext cx="174567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FF0000"/>
                </a:solidFill>
                <a:latin typeface="+mj-lt"/>
                <a:ea typeface="仿宋" panose="02010609060101010101" pitchFamily="49" charset="-122"/>
              </a:rPr>
              <a:t>Topic:</a:t>
            </a:r>
            <a:r>
              <a:rPr lang="zh-CN" altLang="en-US" sz="1600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仪器的性能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9E0C7687-ABAA-40B9-9CE9-8A9B97D4AF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5642" y="4615962"/>
            <a:ext cx="2397725" cy="1798294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36B7CA57-F3B6-4EAF-9DF8-D977E74EEA5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1610" y="1289296"/>
            <a:ext cx="1332439" cy="274775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18A2A13B-1FD0-4647-9DF8-8D3E2F1DB725}"/>
                  </a:ext>
                </a:extLst>
              </p:cNvPr>
              <p:cNvSpPr/>
              <p:nvPr/>
            </p:nvSpPr>
            <p:spPr>
              <a:xfrm>
                <a:off x="10497885" y="1384995"/>
                <a:ext cx="1742747" cy="29908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1400" dirty="0">
                    <a:solidFill>
                      <a:srgbClr val="FF0000"/>
                    </a:solidFill>
                    <a:latin typeface="+mj-lt"/>
                    <a:ea typeface="仿宋" panose="02010609060101010101" pitchFamily="49" charset="-122"/>
                  </a:rPr>
                  <a:t>Topic:</a:t>
                </a:r>
                <a:r>
                  <a:rPr lang="zh-CN" altLang="en-US" sz="1400" dirty="0">
                    <a:solidFill>
                      <a:srgbClr val="FF0000"/>
                    </a:solidFill>
                    <a:latin typeface="仿宋" panose="02010609060101010101" pitchFamily="49" charset="-122"/>
                    <a:ea typeface="仿宋" panose="02010609060101010101" pitchFamily="49" charset="-122"/>
                  </a:rPr>
                  <a:t>这些数字有什么独特的含义？</a:t>
                </a:r>
                <a:endParaRPr lang="en-US" altLang="zh-CN" sz="1400" dirty="0">
                  <a:solidFill>
                    <a:srgbClr val="FF0000"/>
                  </a:solidFill>
                  <a:latin typeface="仿宋" panose="02010609060101010101" pitchFamily="49" charset="-122"/>
                  <a:ea typeface="仿宋" panose="02010609060101010101" pitchFamily="49" charset="-122"/>
                </a:endParaRPr>
              </a:p>
              <a:p>
                <a:r>
                  <a:rPr lang="zh-CN" altLang="en-US" sz="1400" dirty="0">
                    <a:solidFill>
                      <a:srgbClr val="FF0000"/>
                    </a:solidFill>
                    <a:latin typeface="仿宋" panose="02010609060101010101" pitchFamily="49" charset="-122"/>
                    <a:ea typeface="仿宋" panose="02010609060101010101" pitchFamily="49" charset="-122"/>
                  </a:rPr>
                  <a:t>→数据的结构</a:t>
                </a:r>
                <a:endParaRPr lang="en-US" altLang="zh-CN" sz="1400" dirty="0">
                  <a:solidFill>
                    <a:srgbClr val="FF0000"/>
                  </a:solidFill>
                  <a:latin typeface="仿宋" panose="02010609060101010101" pitchFamily="49" charset="-122"/>
                  <a:ea typeface="仿宋" panose="02010609060101010101" pitchFamily="49" charset="-122"/>
                </a:endParaRPr>
              </a:p>
              <a:p>
                <a:r>
                  <a:rPr lang="zh-CN" altLang="en-US" sz="1400" dirty="0">
                    <a:solidFill>
                      <a:srgbClr val="FF0000"/>
                    </a:solidFill>
                    <a:latin typeface="仿宋" panose="02010609060101010101" pitchFamily="49" charset="-122"/>
                    <a:ea typeface="仿宋" panose="02010609060101010101" pitchFamily="49" charset="-122"/>
                  </a:rPr>
                  <a:t>（例如头段变量，元数据</a:t>
                </a:r>
                <a:r>
                  <a:rPr lang="en-US" altLang="zh-CN" sz="1400" dirty="0">
                    <a:solidFill>
                      <a:srgbClr val="FF0000"/>
                    </a:solidFill>
                    <a:latin typeface="+mj-lt"/>
                    <a:ea typeface="仿宋" panose="02010609060101010101" pitchFamily="49" charset="-122"/>
                  </a:rPr>
                  <a:t>metadata</a:t>
                </a:r>
                <a:r>
                  <a:rPr lang="zh-CN" altLang="en-US" sz="1400" dirty="0">
                    <a:solidFill>
                      <a:srgbClr val="FF0000"/>
                    </a:solidFill>
                    <a:latin typeface="仿宋" panose="02010609060101010101" pitchFamily="49" charset="-122"/>
                    <a:ea typeface="仿宋" panose="02010609060101010101" pitchFamily="49" charset="-122"/>
                  </a:rPr>
                  <a:t>文件等等）</a:t>
                </a:r>
                <a:endParaRPr lang="en-US" altLang="zh-CN" sz="1400" dirty="0">
                  <a:solidFill>
                    <a:srgbClr val="FF0000"/>
                  </a:solidFill>
                  <a:latin typeface="仿宋" panose="02010609060101010101" pitchFamily="49" charset="-122"/>
                  <a:ea typeface="仿宋" panose="02010609060101010101" pitchFamily="49" charset="-122"/>
                </a:endParaRPr>
              </a:p>
              <a:p>
                <a:endParaRPr lang="en-US" altLang="zh-CN" sz="800" dirty="0">
                  <a:solidFill>
                    <a:srgbClr val="FF0000"/>
                  </a:solidFill>
                  <a:latin typeface="仿宋" panose="02010609060101010101" pitchFamily="49" charset="-122"/>
                  <a:ea typeface="仿宋" panose="02010609060101010101" pitchFamily="49" charset="-122"/>
                </a:endParaRPr>
              </a:p>
              <a:p>
                <a:r>
                  <a:rPr lang="zh-CN" altLang="en-US" sz="1200" dirty="0">
                    <a:solidFill>
                      <a:srgbClr val="FF0000"/>
                    </a:solidFill>
                    <a:latin typeface="仿宋" panose="02010609060101010101" pitchFamily="49" charset="-122"/>
                    <a:ea typeface="仿宋" panose="02010609060101010101" pitchFamily="49" charset="-122"/>
                  </a:rPr>
                  <a:t>这里的声音数据用到了一个“描述数据的变量”，即采样频率</a:t>
                </a:r>
                <a:r>
                  <a:rPr lang="en-US" altLang="zh-CN" sz="1200" dirty="0">
                    <a:solidFill>
                      <a:srgbClr val="FF0000"/>
                    </a:solidFill>
                    <a:latin typeface="仿宋" panose="02010609060101010101" pitchFamily="49" charset="-122"/>
                    <a:ea typeface="仿宋" panose="02010609060101010101" pitchFamily="49" charset="-122"/>
                  </a:rPr>
                  <a:t>Fs</a:t>
                </a:r>
              </a:p>
              <a:p>
                <a:r>
                  <a:rPr lang="zh-CN" altLang="en-US" sz="1200" dirty="0">
                    <a:solidFill>
                      <a:srgbClr val="FF0000"/>
                    </a:solidFill>
                    <a:latin typeface="仿宋" panose="02010609060101010101" pitchFamily="49" charset="-122"/>
                    <a:ea typeface="仿宋" panose="02010609060101010101" pitchFamily="49" charset="-122"/>
                  </a:rPr>
                  <a:t>利用</a:t>
                </a:r>
                <a:r>
                  <a:rPr lang="en-US" altLang="zh-CN" sz="1200" dirty="0">
                    <a:solidFill>
                      <a:srgbClr val="FF0000"/>
                    </a:solidFill>
                    <a:latin typeface="仿宋" panose="02010609060101010101" pitchFamily="49" charset="-122"/>
                    <a:ea typeface="仿宋" panose="02010609060101010101" pitchFamily="49" charset="-122"/>
                  </a:rPr>
                  <a:t>Fs</a:t>
                </a:r>
                <a:r>
                  <a:rPr lang="zh-CN" altLang="en-US" sz="1200" dirty="0">
                    <a:solidFill>
                      <a:srgbClr val="FF0000"/>
                    </a:solidFill>
                    <a:latin typeface="仿宋" panose="02010609060101010101" pitchFamily="49" charset="-122"/>
                    <a:ea typeface="仿宋" panose="02010609060101010101" pitchFamily="49" charset="-122"/>
                  </a:rPr>
                  <a:t>，可以得到：</a:t>
                </a:r>
                <a:endParaRPr lang="en-US" altLang="zh-CN" sz="1200" dirty="0">
                  <a:solidFill>
                    <a:srgbClr val="FF0000"/>
                  </a:solidFill>
                  <a:latin typeface="仿宋" panose="02010609060101010101" pitchFamily="49" charset="-122"/>
                  <a:ea typeface="仿宋" panose="02010609060101010101" pitchFamily="49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1100" i="0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仿宋" panose="02010609060101010101" pitchFamily="49" charset="-122"/>
                        </a:rPr>
                        <m:t>t</m:t>
                      </m:r>
                      <m:r>
                        <a:rPr lang="en-US" altLang="zh-CN" sz="1100" i="0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仿宋" panose="02010609060101010101" pitchFamily="49" charset="-122"/>
                        </a:rPr>
                        <m:t> =</m:t>
                      </m:r>
                      <m:f>
                        <m:fPr>
                          <m:ctrlPr>
                            <a:rPr lang="en-US" altLang="zh-CN" sz="110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仿宋" panose="02010609060101010101" pitchFamily="49" charset="-122"/>
                            </a:rPr>
                          </m:ctrlPr>
                        </m:fPr>
                        <m:num>
                          <m:r>
                            <a:rPr lang="en-US" altLang="zh-CN" sz="1100" i="0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仿宋" panose="02010609060101010101" pitchFamily="49" charset="-122"/>
                            </a:rPr>
                            <m:t>0: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sz="1100" b="0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仿宋" panose="02010609060101010101" pitchFamily="49" charset="-122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1100" i="0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仿宋" panose="02010609060101010101" pitchFamily="49" charset="-122"/>
                                </a:rPr>
                                <m:t>length</m:t>
                              </m:r>
                              <m:d>
                                <m:dPr>
                                  <m:ctrlPr>
                                    <a:rPr lang="en-US" altLang="zh-CN" sz="1100" i="1" dirty="0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仿宋" panose="02010609060101010101" pitchFamily="49" charset="-122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zh-CN" sz="1100" i="0" dirty="0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仿宋" panose="02010609060101010101" pitchFamily="49" charset="-122"/>
                                    </a:rPr>
                                    <m:t>y</m:t>
                                  </m:r>
                                </m:e>
                              </m:d>
                              <m:r>
                                <a:rPr lang="en-US" altLang="zh-CN" sz="1100" i="0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仿宋" panose="02010609060101010101" pitchFamily="49" charset="-122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r>
                            <m:rPr>
                              <m:sty m:val="p"/>
                            </m:rPr>
                            <a:rPr lang="en-US" altLang="zh-CN" sz="1100" i="0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仿宋" panose="02010609060101010101" pitchFamily="49" charset="-122"/>
                            </a:rPr>
                            <m:t>Fs</m:t>
                          </m:r>
                        </m:den>
                      </m:f>
                    </m:oMath>
                  </m:oMathPara>
                </a14:m>
                <a:endParaRPr lang="en-US" altLang="zh-CN" sz="1100" dirty="0">
                  <a:solidFill>
                    <a:srgbClr val="0070C0"/>
                  </a:solidFill>
                  <a:latin typeface="+mj-lt"/>
                  <a:ea typeface="仿宋" panose="02010609060101010101" pitchFamily="49" charset="-122"/>
                </a:endParaRPr>
              </a:p>
              <a:p>
                <a:endParaRPr lang="en-US" altLang="zh-CN" sz="1100" dirty="0">
                  <a:solidFill>
                    <a:srgbClr val="FF0000"/>
                  </a:solidFill>
                  <a:latin typeface="+mj-lt"/>
                  <a:ea typeface="仿宋" panose="02010609060101010101" pitchFamily="49" charset="-122"/>
                </a:endParaRPr>
              </a:p>
              <a:p>
                <a:endParaRPr lang="zh-CN" altLang="en-US" sz="1600" dirty="0">
                  <a:solidFill>
                    <a:srgbClr val="FF0000"/>
                  </a:solidFill>
                  <a:latin typeface="仿宋" panose="02010609060101010101" pitchFamily="49" charset="-122"/>
                  <a:ea typeface="仿宋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18A2A13B-1FD0-4647-9DF8-8D3E2F1DB72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97885" y="1384995"/>
                <a:ext cx="1742747" cy="2990819"/>
              </a:xfrm>
              <a:prstGeom prst="rect">
                <a:avLst/>
              </a:prstGeom>
              <a:blipFill>
                <a:blip r:embed="rId9"/>
                <a:stretch>
                  <a:fillRect l="-1049" t="-611" r="-35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箭头: 右 19">
            <a:extLst>
              <a:ext uri="{FF2B5EF4-FFF2-40B4-BE49-F238E27FC236}">
                <a16:creationId xmlns:a16="http://schemas.microsoft.com/office/drawing/2014/main" id="{DB396E3D-F70A-4516-8CDC-13D1ED6DBE6B}"/>
              </a:ext>
            </a:extLst>
          </p:cNvPr>
          <p:cNvSpPr/>
          <p:nvPr/>
        </p:nvSpPr>
        <p:spPr>
          <a:xfrm rot="5400000">
            <a:off x="10453388" y="4176977"/>
            <a:ext cx="622235" cy="430305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6455EDB1-2620-49F9-A57A-90C01646154A}"/>
              </a:ext>
            </a:extLst>
          </p:cNvPr>
          <p:cNvSpPr/>
          <p:nvPr/>
        </p:nvSpPr>
        <p:spPr>
          <a:xfrm>
            <a:off x="9934832" y="6396335"/>
            <a:ext cx="18870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</a:rPr>
              <a:t>数据可视化</a:t>
            </a:r>
            <a:r>
              <a:rPr lang="zh-CN" altLang="en-US" sz="2400" b="1" baseline="30000" dirty="0">
                <a:solidFill>
                  <a:srgbClr val="0000FF"/>
                </a:solidFill>
                <a:latin typeface="黑体" panose="02010609060101010101" pitchFamily="49" charset="-122"/>
              </a:rPr>
              <a:t>*</a:t>
            </a:r>
            <a:endParaRPr lang="zh-CN" altLang="en-US" sz="2400" baseline="30000" dirty="0">
              <a:solidFill>
                <a:srgbClr val="0000FF"/>
              </a:solidFill>
            </a:endParaRPr>
          </a:p>
        </p:txBody>
      </p:sp>
      <p:sp>
        <p:nvSpPr>
          <p:cNvPr id="22" name="箭头: 右 21">
            <a:extLst>
              <a:ext uri="{FF2B5EF4-FFF2-40B4-BE49-F238E27FC236}">
                <a16:creationId xmlns:a16="http://schemas.microsoft.com/office/drawing/2014/main" id="{F11DBD81-0B6F-4328-9A81-06066D61B1D5}"/>
              </a:ext>
            </a:extLst>
          </p:cNvPr>
          <p:cNvSpPr/>
          <p:nvPr/>
        </p:nvSpPr>
        <p:spPr>
          <a:xfrm rot="10800000">
            <a:off x="7909170" y="5231630"/>
            <a:ext cx="1332440" cy="430305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669C8A29-8D66-44AA-9F35-402BF8B7C2EE}"/>
              </a:ext>
            </a:extLst>
          </p:cNvPr>
          <p:cNvSpPr/>
          <p:nvPr/>
        </p:nvSpPr>
        <p:spPr>
          <a:xfrm>
            <a:off x="2545273" y="6283898"/>
            <a:ext cx="14221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</a:rPr>
              <a:t>数据分析</a:t>
            </a:r>
            <a:endParaRPr lang="zh-CN" altLang="en-US" sz="2400" baseline="30000" dirty="0">
              <a:solidFill>
                <a:srgbClr val="0000FF"/>
              </a:solidFill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44F303B0-70B6-4B02-9D23-3CE6BD480DCC}"/>
              </a:ext>
            </a:extLst>
          </p:cNvPr>
          <p:cNvSpPr/>
          <p:nvPr/>
        </p:nvSpPr>
        <p:spPr>
          <a:xfrm>
            <a:off x="7978236" y="4614483"/>
            <a:ext cx="14253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rgbClr val="0000FF"/>
                </a:solidFill>
                <a:latin typeface="黑体" panose="02010609060101010101" pitchFamily="49" charset="-122"/>
              </a:rPr>
              <a:t>数据中有什么</a:t>
            </a:r>
            <a:endParaRPr lang="en-US" altLang="zh-CN" sz="1600" b="1" dirty="0">
              <a:solidFill>
                <a:srgbClr val="0000FF"/>
              </a:solidFill>
              <a:latin typeface="黑体" panose="02010609060101010101" pitchFamily="49" charset="-122"/>
            </a:endParaRPr>
          </a:p>
          <a:p>
            <a:r>
              <a:rPr lang="zh-CN" altLang="en-US" sz="1600" b="1" dirty="0">
                <a:solidFill>
                  <a:srgbClr val="0000FF"/>
                </a:solidFill>
                <a:latin typeface="黑体" panose="02010609060101010101" pitchFamily="49" charset="-122"/>
              </a:rPr>
              <a:t>有用的信息？</a:t>
            </a:r>
            <a:endParaRPr lang="zh-CN" altLang="en-US" sz="1600" dirty="0">
              <a:solidFill>
                <a:srgbClr val="0000FF"/>
              </a:solidFill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FE07DBAC-CEBA-4979-A8C1-9A638362CEF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47" y="3862913"/>
            <a:ext cx="3210441" cy="2407831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6D4DE6AF-5B37-45EB-88AC-C881906C3A6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612" y="3849759"/>
            <a:ext cx="3210441" cy="2407831"/>
          </a:xfrm>
          <a:prstGeom prst="rect">
            <a:avLst/>
          </a:prstGeom>
        </p:spPr>
      </p:pic>
      <p:sp>
        <p:nvSpPr>
          <p:cNvPr id="30" name="矩形 29">
            <a:extLst>
              <a:ext uri="{FF2B5EF4-FFF2-40B4-BE49-F238E27FC236}">
                <a16:creationId xmlns:a16="http://schemas.microsoft.com/office/drawing/2014/main" id="{3911D64A-0A80-485E-873C-DE2991DADA7A}"/>
              </a:ext>
            </a:extLst>
          </p:cNvPr>
          <p:cNvSpPr/>
          <p:nvPr/>
        </p:nvSpPr>
        <p:spPr>
          <a:xfrm>
            <a:off x="5941334" y="4648130"/>
            <a:ext cx="1775907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rgbClr val="FF0000"/>
                </a:solidFill>
                <a:latin typeface="+mj-lt"/>
                <a:ea typeface="仿宋" panose="02010609060101010101" pitchFamily="49" charset="-122"/>
              </a:rPr>
              <a:t>Topic:</a:t>
            </a:r>
            <a:r>
              <a:rPr lang="zh-CN" altLang="en-US" sz="1600" dirty="0">
                <a:solidFill>
                  <a:srgbClr val="FF0000"/>
                </a:solidFill>
                <a:latin typeface="+mj-lt"/>
                <a:ea typeface="仿宋" panose="02010609060101010101" pitchFamily="49" charset="-122"/>
              </a:rPr>
              <a:t>数据分析的技术</a:t>
            </a:r>
            <a:endParaRPr lang="en-US" altLang="zh-CN" sz="1600" dirty="0">
              <a:solidFill>
                <a:srgbClr val="FF0000"/>
              </a:solidFill>
              <a:latin typeface="+mj-lt"/>
              <a:ea typeface="仿宋" panose="02010609060101010101" pitchFamily="49" charset="-122"/>
            </a:endParaRPr>
          </a:p>
          <a:p>
            <a:endParaRPr lang="en-US" altLang="zh-CN" sz="800" dirty="0">
              <a:solidFill>
                <a:srgbClr val="FF0000"/>
              </a:solidFill>
              <a:latin typeface="+mj-lt"/>
              <a:ea typeface="仿宋" panose="02010609060101010101" pitchFamily="49" charset="-122"/>
            </a:endParaRPr>
          </a:p>
          <a:p>
            <a:r>
              <a:rPr lang="en-US" altLang="zh-CN" sz="1200" dirty="0">
                <a:solidFill>
                  <a:srgbClr val="FF0000"/>
                </a:solidFill>
                <a:latin typeface="+mj-lt"/>
                <a:ea typeface="仿宋" panose="02010609060101010101" pitchFamily="49" charset="-122"/>
              </a:rPr>
              <a:t>(</a:t>
            </a:r>
            <a:r>
              <a:rPr lang="zh-CN" altLang="en-US" sz="1200" dirty="0">
                <a:solidFill>
                  <a:srgbClr val="FF0000"/>
                </a:solidFill>
                <a:latin typeface="+mj-lt"/>
                <a:ea typeface="仿宋" panose="02010609060101010101" pitchFamily="49" charset="-122"/>
              </a:rPr>
              <a:t>这里用到的是小波变换</a:t>
            </a:r>
            <a:r>
              <a:rPr lang="en-US" altLang="zh-CN" sz="1200" dirty="0">
                <a:solidFill>
                  <a:srgbClr val="FF0000"/>
                </a:solidFill>
                <a:latin typeface="+mj-lt"/>
                <a:ea typeface="仿宋" panose="02010609060101010101" pitchFamily="49" charset="-122"/>
              </a:rPr>
              <a:t>)</a:t>
            </a:r>
            <a:endParaRPr lang="zh-CN" altLang="en-US" sz="1200" dirty="0">
              <a:solidFill>
                <a:srgbClr val="FF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64860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185A962-E5B1-4980-935F-11813149C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3086F-5BBC-4EF2-BAB6-C31290466CA8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A976157-B77C-4774-9C14-CC9B803889F0}"/>
              </a:ext>
            </a:extLst>
          </p:cNvPr>
          <p:cNvSpPr txBox="1"/>
          <p:nvPr/>
        </p:nvSpPr>
        <p:spPr>
          <a:xfrm>
            <a:off x="0" y="-10412"/>
            <a:ext cx="12271402" cy="710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从一个简单的实例开始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“概括地说，我们在讨论些什么”？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7AB3845-A06D-49DB-83AC-19E5FD3F4F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5537"/>
            <a:ext cx="3210441" cy="2407831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15A0C1D5-CE9B-44F6-9E4C-E6BD57BB37E9}"/>
              </a:ext>
            </a:extLst>
          </p:cNvPr>
          <p:cNvSpPr/>
          <p:nvPr/>
        </p:nvSpPr>
        <p:spPr>
          <a:xfrm>
            <a:off x="730798" y="663872"/>
            <a:ext cx="20409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</a:rPr>
              <a:t>数据分析结果</a:t>
            </a:r>
            <a:endParaRPr lang="zh-CN" altLang="en-US" sz="2400" baseline="30000" dirty="0">
              <a:solidFill>
                <a:srgbClr val="0000FF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1889A51-C236-43A5-9CF3-962AF428A5E4}"/>
              </a:ext>
            </a:extLst>
          </p:cNvPr>
          <p:cNvSpPr/>
          <p:nvPr/>
        </p:nvSpPr>
        <p:spPr>
          <a:xfrm>
            <a:off x="993565" y="3533368"/>
            <a:ext cx="14221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</a:rPr>
              <a:t>物理理论</a:t>
            </a:r>
          </a:p>
        </p:txBody>
      </p:sp>
      <p:pic>
        <p:nvPicPr>
          <p:cNvPr id="2050" name="Picture 2" descr="https://iknow-pic.cdn.bcebos.com/023b5bb5c9ea15cebfe0175bbb003af33a87b252?x-bce-process=image%2Fresize%2Cm_lfit%2Cw_600%2Ch_800%2Climit_1%2Fquality%2Cq_85%2Fformat%2Cf_auto">
            <a:extLst>
              <a:ext uri="{FF2B5EF4-FFF2-40B4-BE49-F238E27FC236}">
                <a16:creationId xmlns:a16="http://schemas.microsoft.com/office/drawing/2014/main" id="{126A727B-7863-49ED-BF26-C6306DDCEF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24" y="4104266"/>
            <a:ext cx="3252078" cy="1991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2387B320-FED1-4B71-9250-916CA091F08B}"/>
              </a:ext>
            </a:extLst>
          </p:cNvPr>
          <p:cNvSpPr/>
          <p:nvPr/>
        </p:nvSpPr>
        <p:spPr>
          <a:xfrm>
            <a:off x="838200" y="6096000"/>
            <a:ext cx="182614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latin typeface="仿宋" panose="02010609060101010101" pitchFamily="49" charset="-122"/>
                <a:ea typeface="仿宋" panose="02010609060101010101" pitchFamily="49" charset="-122"/>
              </a:rPr>
              <a:t>声现象的波动理论</a:t>
            </a:r>
            <a:endParaRPr lang="en-US" altLang="zh-CN" sz="16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zh-CN" altLang="en-US" sz="1600" dirty="0">
                <a:latin typeface="仿宋" panose="02010609060101010101" pitchFamily="49" charset="-122"/>
                <a:ea typeface="仿宋" panose="02010609060101010101" pitchFamily="49" charset="-122"/>
              </a:rPr>
              <a:t>速度的叠加原理</a:t>
            </a:r>
            <a:endParaRPr lang="en-US" altLang="zh-CN" sz="16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en-US" altLang="zh-CN" sz="1600" dirty="0">
                <a:latin typeface="仿宋" panose="02010609060101010101" pitchFamily="49" charset="-122"/>
                <a:ea typeface="仿宋" panose="02010609060101010101" pitchFamily="49" charset="-122"/>
              </a:rPr>
              <a:t>……</a:t>
            </a:r>
            <a:endParaRPr lang="zh-CN" altLang="en-US" sz="1600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9" name="右大括号 8">
            <a:extLst>
              <a:ext uri="{FF2B5EF4-FFF2-40B4-BE49-F238E27FC236}">
                <a16:creationId xmlns:a16="http://schemas.microsoft.com/office/drawing/2014/main" id="{816FE3D5-FFEE-42E5-B157-DC1683016E50}"/>
              </a:ext>
            </a:extLst>
          </p:cNvPr>
          <p:cNvSpPr/>
          <p:nvPr/>
        </p:nvSpPr>
        <p:spPr>
          <a:xfrm>
            <a:off x="3558894" y="1796932"/>
            <a:ext cx="637309" cy="3472872"/>
          </a:xfrm>
          <a:prstGeom prst="rightBrac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C9256C5-6478-45A3-AEDD-6D6FF2EC72C5}"/>
              </a:ext>
            </a:extLst>
          </p:cNvPr>
          <p:cNvSpPr/>
          <p:nvPr/>
        </p:nvSpPr>
        <p:spPr>
          <a:xfrm>
            <a:off x="3941239" y="771594"/>
            <a:ext cx="47339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</a:rPr>
              <a:t>建立模型</a:t>
            </a:r>
            <a:endParaRPr lang="en-US" altLang="zh-CN" sz="2400" b="1" dirty="0">
              <a:solidFill>
                <a:srgbClr val="0000FF"/>
              </a:solidFill>
              <a:latin typeface="黑体" panose="02010609060101010101" pitchFamily="49" charset="-122"/>
            </a:endParaRPr>
          </a:p>
          <a:p>
            <a:pPr algn="ctr"/>
            <a:r>
              <a:rPr lang="zh-CN" altLang="en-US" sz="1600" b="1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（通过对复杂现象进行近似，使其能够适用理论）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0B3BDE4-781E-4513-910E-10DAD5A13F45}"/>
              </a:ext>
            </a:extLst>
          </p:cNvPr>
          <p:cNvSpPr/>
          <p:nvPr/>
        </p:nvSpPr>
        <p:spPr>
          <a:xfrm>
            <a:off x="4289667" y="1593579"/>
            <a:ext cx="4113200" cy="25106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+mn-ea"/>
              </a:rPr>
              <a:t>车和观测者（仪器）都是一个质点</a:t>
            </a:r>
            <a:endParaRPr lang="en-US" altLang="zh-CN" sz="1600" dirty="0">
              <a:latin typeface="+mn-ea"/>
            </a:endParaRPr>
          </a:p>
          <a:p>
            <a:pPr marL="285750" indent="-28575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+mn-ea"/>
              </a:rPr>
              <a:t>观测者没有运动，车辆以匀速运动</a:t>
            </a:r>
            <a:endParaRPr lang="en-US" altLang="zh-CN" sz="1600" dirty="0">
              <a:latin typeface="+mn-ea"/>
            </a:endParaRPr>
          </a:p>
          <a:p>
            <a:pPr marL="285750" indent="-28575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+mn-ea"/>
              </a:rPr>
              <a:t>车辆的运动方向与车辆</a:t>
            </a:r>
            <a:r>
              <a:rPr lang="en-US" altLang="zh-CN" sz="1600" dirty="0">
                <a:latin typeface="+mn-ea"/>
              </a:rPr>
              <a:t>-</a:t>
            </a:r>
            <a:r>
              <a:rPr lang="zh-CN" altLang="en-US" sz="1600" dirty="0">
                <a:latin typeface="+mn-ea"/>
              </a:rPr>
              <a:t>观测者连线共线</a:t>
            </a:r>
            <a:endParaRPr lang="en-US" altLang="zh-CN" sz="1600" dirty="0">
              <a:latin typeface="+mn-ea"/>
            </a:endParaRPr>
          </a:p>
          <a:p>
            <a:pPr marL="285750" indent="-28575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+mn-ea"/>
              </a:rPr>
              <a:t>对于车辆自身的参考系而言，喇叭发出的声音没有变化</a:t>
            </a:r>
            <a:endParaRPr lang="en-US" altLang="zh-CN" sz="1600" dirty="0">
              <a:latin typeface="+mn-ea"/>
            </a:endParaRPr>
          </a:p>
          <a:p>
            <a:pPr marL="285750" indent="-28575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+mn-ea"/>
              </a:rPr>
              <a:t>空气是均匀的，且这里空气中的声速是</a:t>
            </a:r>
            <a:r>
              <a:rPr lang="en-US" altLang="zh-CN" sz="1600" dirty="0">
                <a:latin typeface="+mn-ea"/>
              </a:rPr>
              <a:t>1</a:t>
            </a:r>
            <a:r>
              <a:rPr lang="zh-CN" altLang="en-US" sz="1600" dirty="0">
                <a:latin typeface="+mn-ea"/>
              </a:rPr>
              <a:t>标准大气压</a:t>
            </a:r>
            <a:r>
              <a:rPr lang="en-US" altLang="zh-CN" sz="1600" dirty="0">
                <a:latin typeface="+mn-ea"/>
              </a:rPr>
              <a:t>+15</a:t>
            </a:r>
            <a:r>
              <a:rPr lang="zh-CN" altLang="en-US" sz="1600" dirty="0">
                <a:latin typeface="+mn-ea"/>
              </a:rPr>
              <a:t>℃环境温度下的声速（约为</a:t>
            </a:r>
            <a:r>
              <a:rPr lang="en-US" altLang="zh-CN" sz="1600" dirty="0">
                <a:latin typeface="+mn-ea"/>
              </a:rPr>
              <a:t>340m/s</a:t>
            </a:r>
            <a:r>
              <a:rPr lang="zh-CN" altLang="en-US" sz="1600" dirty="0">
                <a:latin typeface="+mn-ea"/>
              </a:rPr>
              <a:t>）</a:t>
            </a:r>
            <a:endParaRPr lang="en-US" altLang="zh-CN" sz="1600" dirty="0">
              <a:latin typeface="+mn-ea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altLang="zh-CN" sz="1600" dirty="0">
                <a:latin typeface="+mn-ea"/>
              </a:rPr>
              <a:t>……</a:t>
            </a:r>
            <a:endParaRPr lang="zh-CN" altLang="en-US" sz="1600" dirty="0">
              <a:latin typeface="+mn-ea"/>
            </a:endParaRPr>
          </a:p>
        </p:txBody>
      </p: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211CFBCB-E519-4CEE-A3AF-78B3854BC708}"/>
              </a:ext>
            </a:extLst>
          </p:cNvPr>
          <p:cNvCxnSpPr/>
          <p:nvPr/>
        </p:nvCxnSpPr>
        <p:spPr>
          <a:xfrm>
            <a:off x="6328680" y="3811965"/>
            <a:ext cx="0" cy="406400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853A6C25-C3BD-411D-81D4-4BAB986E1002}"/>
                  </a:ext>
                </a:extLst>
              </p:cNvPr>
              <p:cNvSpPr/>
              <p:nvPr/>
            </p:nvSpPr>
            <p:spPr>
              <a:xfrm>
                <a:off x="4289667" y="4218365"/>
                <a:ext cx="4180075" cy="25909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300"/>
                  </a:spcAft>
                </a:pPr>
                <a:r>
                  <a:rPr lang="zh-CN" altLang="en-US" sz="1100" dirty="0">
                    <a:latin typeface="仿宋" panose="02010609060101010101" pitchFamily="49" charset="-122"/>
                    <a:ea typeface="仿宋" panose="02010609060101010101" pitchFamily="49" charset="-122"/>
                  </a:rPr>
                  <a:t>设</a:t>
                </a:r>
                <a14:m>
                  <m:oMath xmlns:m="http://schemas.openxmlformats.org/officeDocument/2006/math">
                    <m:r>
                      <a:rPr lang="en-US" altLang="zh-CN" sz="11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zh-CN" altLang="en-US" sz="1100" dirty="0">
                    <a:latin typeface="仿宋" panose="02010609060101010101" pitchFamily="49" charset="-122"/>
                    <a:ea typeface="仿宋" panose="02010609060101010101" pitchFamily="49" charset="-122"/>
                  </a:rPr>
                  <a:t>为车辆自身参考系下的喇叭声频率，</a:t>
                </a:r>
                <a14:m>
                  <m:oMath xmlns:m="http://schemas.openxmlformats.org/officeDocument/2006/math">
                    <m:r>
                      <a:rPr lang="en-US" altLang="zh-CN" sz="1100" b="0" i="1" smtClean="0">
                        <a:latin typeface="Cambria Math" panose="02040503050406030204" pitchFamily="18" charset="0"/>
                        <a:ea typeface="仿宋" panose="02010609060101010101" pitchFamily="49" charset="-122"/>
                      </a:rPr>
                      <m:t>𝑣</m:t>
                    </m:r>
                  </m:oMath>
                </a14:m>
                <a:r>
                  <a:rPr lang="zh-CN" altLang="en-US" sz="1100" dirty="0">
                    <a:latin typeface="仿宋" panose="02010609060101010101" pitchFamily="49" charset="-122"/>
                    <a:ea typeface="仿宋" panose="02010609060101010101" pitchFamily="49" charset="-122"/>
                  </a:rPr>
                  <a:t>为声速，</a:t>
                </a:r>
                <a14:m>
                  <m:oMath xmlns:m="http://schemas.openxmlformats.org/officeDocument/2006/math">
                    <m:r>
                      <a:rPr lang="en-US" altLang="zh-CN" sz="1100" b="0" i="1" smtClean="0">
                        <a:latin typeface="Cambria Math" panose="02040503050406030204" pitchFamily="18" charset="0"/>
                        <a:ea typeface="仿宋" panose="02010609060101010101" pitchFamily="49" charset="-122"/>
                      </a:rPr>
                      <m:t>𝑉</m:t>
                    </m:r>
                  </m:oMath>
                </a14:m>
                <a:r>
                  <a:rPr lang="zh-CN" altLang="en-US" sz="1100" dirty="0">
                    <a:latin typeface="仿宋" panose="02010609060101010101" pitchFamily="49" charset="-122"/>
                    <a:ea typeface="仿宋" panose="02010609060101010101" pitchFamily="49" charset="-122"/>
                  </a:rPr>
                  <a:t>为车速</a:t>
                </a:r>
                <a:r>
                  <a:rPr lang="en-US" altLang="zh-CN" sz="1100" dirty="0">
                    <a:latin typeface="仿宋" panose="02010609060101010101" pitchFamily="49" charset="-122"/>
                    <a:ea typeface="仿宋" panose="02010609060101010101" pitchFamily="49" charset="-122"/>
                  </a:rPr>
                  <a:t>,</a:t>
                </a:r>
                <a14:m>
                  <m:oMath xmlns:m="http://schemas.openxmlformats.org/officeDocument/2006/math">
                    <m:r>
                      <a:rPr lang="en-US" altLang="zh-CN" sz="1100" b="0" i="1" smtClean="0">
                        <a:latin typeface="Cambria Math" panose="02040503050406030204" pitchFamily="18" charset="0"/>
                        <a:ea typeface="仿宋" panose="02010609060101010101" pitchFamily="49" charset="-122"/>
                      </a:rPr>
                      <m:t>𝑓</m:t>
                    </m:r>
                    <m:r>
                      <a:rPr lang="en-US" altLang="zh-CN" sz="1100" b="0" i="1" smtClean="0">
                        <a:latin typeface="Cambria Math" panose="02040503050406030204" pitchFamily="18" charset="0"/>
                        <a:ea typeface="仿宋" panose="02010609060101010101" pitchFamily="49" charset="-122"/>
                      </a:rPr>
                      <m:t>′</m:t>
                    </m:r>
                  </m:oMath>
                </a14:m>
                <a:r>
                  <a:rPr lang="zh-CN" altLang="en-US" sz="1100" dirty="0">
                    <a:latin typeface="仿宋" panose="02010609060101010101" pitchFamily="49" charset="-122"/>
                    <a:ea typeface="仿宋" panose="02010609060101010101" pitchFamily="49" charset="-122"/>
                  </a:rPr>
                  <a:t>为观测者接收到的喇叭声频率。</a:t>
                </a:r>
                <a:endParaRPr lang="en-US" altLang="zh-CN" sz="1100" dirty="0">
                  <a:latin typeface="仿宋" panose="02010609060101010101" pitchFamily="49" charset="-122"/>
                  <a:ea typeface="仿宋" panose="02010609060101010101" pitchFamily="49" charset="-122"/>
                </a:endParaRPr>
              </a:p>
              <a:p>
                <a:pPr>
                  <a:spcAft>
                    <a:spcPts val="300"/>
                  </a:spcAft>
                </a:pPr>
                <a:r>
                  <a:rPr lang="zh-CN" altLang="en-US" sz="1100" dirty="0">
                    <a:latin typeface="仿宋" panose="02010609060101010101" pitchFamily="49" charset="-122"/>
                    <a:ea typeface="仿宋" panose="02010609060101010101" pitchFamily="49" charset="-122"/>
                  </a:rPr>
                  <a:t>以波峰为考察对象，相邻波峰间距为：</a:t>
                </a:r>
                <a:endParaRPr lang="en-US" altLang="zh-CN" sz="1100" dirty="0">
                  <a:latin typeface="仿宋" panose="02010609060101010101" pitchFamily="49" charset="-122"/>
                  <a:ea typeface="仿宋" panose="02010609060101010101" pitchFamily="49" charset="-122"/>
                </a:endParaRPr>
              </a:p>
              <a:p>
                <a:pPr>
                  <a:spcAft>
                    <a:spcPts val="3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100" b="0" i="1" smtClean="0">
                          <a:latin typeface="Cambria Math" panose="02040503050406030204" pitchFamily="18" charset="0"/>
                          <a:ea typeface="仿宋" panose="02010609060101010101" pitchFamily="49" charset="-122"/>
                        </a:rPr>
                        <m:t>𝑙</m:t>
                      </m:r>
                      <m:r>
                        <a:rPr lang="en-US" altLang="zh-CN" sz="1100" b="0" i="1" smtClean="0">
                          <a:latin typeface="Cambria Math" panose="02040503050406030204" pitchFamily="18" charset="0"/>
                          <a:ea typeface="仿宋" panose="02010609060101010101" pitchFamily="49" charset="-122"/>
                        </a:rPr>
                        <m:t>=</m:t>
                      </m:r>
                      <m:d>
                        <m:dPr>
                          <m:ctrlPr>
                            <a:rPr lang="en-US" altLang="zh-CN" sz="1100" b="0" i="1" smtClean="0">
                              <a:latin typeface="Cambria Math" panose="02040503050406030204" pitchFamily="18" charset="0"/>
                              <a:ea typeface="仿宋" panose="02010609060101010101" pitchFamily="49" charset="-122"/>
                            </a:rPr>
                          </m:ctrlPr>
                        </m:dPr>
                        <m:e>
                          <m:r>
                            <a:rPr lang="en-US" altLang="zh-CN" sz="1100" b="0" i="1" smtClean="0">
                              <a:latin typeface="Cambria Math" panose="02040503050406030204" pitchFamily="18" charset="0"/>
                              <a:ea typeface="仿宋" panose="02010609060101010101" pitchFamily="49" charset="-122"/>
                            </a:rPr>
                            <m:t>𝑣</m:t>
                          </m:r>
                          <m:r>
                            <a:rPr lang="en-US" altLang="zh-CN" sz="1100" b="0" i="1" smtClean="0">
                              <a:latin typeface="Cambria Math" panose="02040503050406030204" pitchFamily="18" charset="0"/>
                              <a:ea typeface="仿宋" panose="02010609060101010101" pitchFamily="49" charset="-122"/>
                            </a:rPr>
                            <m:t>−</m:t>
                          </m:r>
                          <m:r>
                            <a:rPr lang="en-US" altLang="zh-CN" sz="1100" b="0" i="1" smtClean="0">
                              <a:latin typeface="Cambria Math" panose="02040503050406030204" pitchFamily="18" charset="0"/>
                              <a:ea typeface="仿宋" panose="02010609060101010101" pitchFamily="49" charset="-122"/>
                            </a:rPr>
                            <m:t>𝑉</m:t>
                          </m:r>
                        </m:e>
                      </m:d>
                      <m:r>
                        <a:rPr lang="en-US" altLang="zh-CN" sz="1100" b="0" i="1" smtClean="0">
                          <a:latin typeface="Cambria Math" panose="02040503050406030204" pitchFamily="18" charset="0"/>
                          <a:ea typeface="仿宋" panose="02010609060101010101" pitchFamily="49" charset="-122"/>
                        </a:rPr>
                        <m:t>𝑇</m:t>
                      </m:r>
                      <m:r>
                        <a:rPr lang="en-US" altLang="zh-CN" sz="1100" b="0" i="1" smtClean="0">
                          <a:latin typeface="Cambria Math" panose="02040503050406030204" pitchFamily="18" charset="0"/>
                          <a:ea typeface="仿宋" panose="02010609060101010101" pitchFamily="49" charset="-122"/>
                        </a:rPr>
                        <m:t>=(</m:t>
                      </m:r>
                      <m:r>
                        <a:rPr lang="en-US" altLang="zh-CN" sz="1100" b="0" i="1" smtClean="0">
                          <a:latin typeface="Cambria Math" panose="02040503050406030204" pitchFamily="18" charset="0"/>
                          <a:ea typeface="仿宋" panose="02010609060101010101" pitchFamily="49" charset="-122"/>
                        </a:rPr>
                        <m:t>𝑣</m:t>
                      </m:r>
                      <m:r>
                        <a:rPr lang="en-US" altLang="zh-CN" sz="1100" b="0" i="1" smtClean="0">
                          <a:latin typeface="Cambria Math" panose="02040503050406030204" pitchFamily="18" charset="0"/>
                          <a:ea typeface="仿宋" panose="02010609060101010101" pitchFamily="49" charset="-122"/>
                        </a:rPr>
                        <m:t>−</m:t>
                      </m:r>
                      <m:r>
                        <a:rPr lang="en-US" altLang="zh-CN" sz="1100" b="0" i="1" smtClean="0">
                          <a:latin typeface="Cambria Math" panose="02040503050406030204" pitchFamily="18" charset="0"/>
                          <a:ea typeface="仿宋" panose="02010609060101010101" pitchFamily="49" charset="-122"/>
                        </a:rPr>
                        <m:t>𝑉</m:t>
                      </m:r>
                      <m:r>
                        <a:rPr lang="en-US" altLang="zh-CN" sz="1100" b="0" i="1" smtClean="0">
                          <a:latin typeface="Cambria Math" panose="02040503050406030204" pitchFamily="18" charset="0"/>
                          <a:ea typeface="仿宋" panose="02010609060101010101" pitchFamily="49" charset="-122"/>
                        </a:rPr>
                        <m:t>)/</m:t>
                      </m:r>
                      <m:r>
                        <a:rPr lang="en-US" altLang="zh-CN" sz="1100" b="0" i="1" smtClean="0">
                          <a:latin typeface="Cambria Math" panose="02040503050406030204" pitchFamily="18" charset="0"/>
                          <a:ea typeface="仿宋" panose="02010609060101010101" pitchFamily="49" charset="-122"/>
                        </a:rPr>
                        <m:t>𝑓</m:t>
                      </m:r>
                    </m:oMath>
                  </m:oMathPara>
                </a14:m>
                <a:endParaRPr lang="en-US" altLang="zh-CN" sz="1100" dirty="0">
                  <a:latin typeface="仿宋" panose="02010609060101010101" pitchFamily="49" charset="-122"/>
                  <a:ea typeface="仿宋" panose="02010609060101010101" pitchFamily="49" charset="-122"/>
                </a:endParaRPr>
              </a:p>
              <a:p>
                <a:pPr>
                  <a:spcAft>
                    <a:spcPts val="300"/>
                  </a:spcAft>
                </a:pPr>
                <a:r>
                  <a:rPr lang="zh-CN" altLang="en-US" sz="1100" dirty="0">
                    <a:latin typeface="仿宋" panose="02010609060101010101" pitchFamily="49" charset="-122"/>
                    <a:ea typeface="仿宋" panose="02010609060101010101" pitchFamily="49" charset="-122"/>
                  </a:rPr>
                  <a:t>在任意</a:t>
                </a:r>
                <a14:m>
                  <m:oMath xmlns:m="http://schemas.openxmlformats.org/officeDocument/2006/math">
                    <m:r>
                      <a:rPr lang="en-US" altLang="zh-CN" sz="1100" i="1" dirty="0" smtClean="0">
                        <a:latin typeface="Cambria Math" panose="02040503050406030204" pitchFamily="18" charset="0"/>
                        <a:ea typeface="仿宋" panose="02010609060101010101" pitchFamily="49" charset="-122"/>
                      </a:rPr>
                      <m:t>𝑡</m:t>
                    </m:r>
                  </m:oMath>
                </a14:m>
                <a:r>
                  <a:rPr lang="zh-CN" altLang="en-US" sz="1100" dirty="0">
                    <a:latin typeface="仿宋" panose="02010609060101010101" pitchFamily="49" charset="-122"/>
                    <a:ea typeface="仿宋" panose="02010609060101010101" pitchFamily="49" charset="-122"/>
                  </a:rPr>
                  <a:t>时间内，波相对于静止观测者传播的距离为：</a:t>
                </a:r>
                <a:endParaRPr lang="en-US" altLang="zh-CN" sz="1100" dirty="0">
                  <a:latin typeface="仿宋" panose="02010609060101010101" pitchFamily="49" charset="-122"/>
                  <a:ea typeface="仿宋" panose="02010609060101010101" pitchFamily="49" charset="-122"/>
                </a:endParaRPr>
              </a:p>
              <a:p>
                <a:pPr>
                  <a:spcAft>
                    <a:spcPts val="3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100" b="0" i="1" smtClean="0">
                          <a:latin typeface="Cambria Math" panose="02040503050406030204" pitchFamily="18" charset="0"/>
                          <a:ea typeface="仿宋" panose="02010609060101010101" pitchFamily="49" charset="-122"/>
                        </a:rPr>
                        <m:t>𝑥</m:t>
                      </m:r>
                      <m:r>
                        <a:rPr lang="en-US" altLang="zh-CN" sz="1100" b="0" i="1" smtClean="0">
                          <a:latin typeface="Cambria Math" panose="02040503050406030204" pitchFamily="18" charset="0"/>
                          <a:ea typeface="仿宋" panose="02010609060101010101" pitchFamily="49" charset="-122"/>
                        </a:rPr>
                        <m:t>=</m:t>
                      </m:r>
                      <m:r>
                        <a:rPr lang="en-US" altLang="zh-CN" sz="1100" b="0" i="1" smtClean="0">
                          <a:latin typeface="Cambria Math" panose="02040503050406030204" pitchFamily="18" charset="0"/>
                          <a:ea typeface="仿宋" panose="02010609060101010101" pitchFamily="49" charset="-122"/>
                        </a:rPr>
                        <m:t>𝑣𝑡</m:t>
                      </m:r>
                    </m:oMath>
                  </m:oMathPara>
                </a14:m>
                <a:endParaRPr lang="en-US" altLang="zh-CN" sz="1100" dirty="0">
                  <a:latin typeface="仿宋" panose="02010609060101010101" pitchFamily="49" charset="-122"/>
                  <a:ea typeface="仿宋" panose="02010609060101010101" pitchFamily="49" charset="-122"/>
                </a:endParaRPr>
              </a:p>
              <a:p>
                <a:pPr>
                  <a:spcAft>
                    <a:spcPts val="300"/>
                  </a:spcAft>
                </a:pPr>
                <a:r>
                  <a:rPr lang="zh-CN" altLang="en-US" sz="1100" dirty="0">
                    <a:latin typeface="仿宋" panose="02010609060101010101" pitchFamily="49" charset="-122"/>
                    <a:ea typeface="仿宋" panose="02010609060101010101" pitchFamily="49" charset="-122"/>
                  </a:rPr>
                  <a:t>因此</a:t>
                </a:r>
                <a14:m>
                  <m:oMath xmlns:m="http://schemas.openxmlformats.org/officeDocument/2006/math">
                    <m:r>
                      <a:rPr lang="en-US" altLang="zh-CN" sz="1100" b="0" i="1" smtClean="0">
                        <a:latin typeface="Cambria Math" panose="02040503050406030204" pitchFamily="18" charset="0"/>
                        <a:ea typeface="仿宋" panose="02010609060101010101" pitchFamily="49" charset="-122"/>
                      </a:rPr>
                      <m:t>𝑡</m:t>
                    </m:r>
                  </m:oMath>
                </a14:m>
                <a:r>
                  <a:rPr lang="zh-CN" altLang="en-US" sz="1100" dirty="0">
                    <a:latin typeface="仿宋" panose="02010609060101010101" pitchFamily="49" charset="-122"/>
                    <a:ea typeface="仿宋" panose="02010609060101010101" pitchFamily="49" charset="-122"/>
                  </a:rPr>
                  <a:t>时间内，观测者遇到波峰的次数</a:t>
                </a:r>
                <a14:m>
                  <m:oMath xmlns:m="http://schemas.openxmlformats.org/officeDocument/2006/math">
                    <m:r>
                      <a:rPr lang="en-US" altLang="zh-CN" sz="1100" i="1">
                        <a:latin typeface="Cambria Math" panose="02040503050406030204" pitchFamily="18" charset="0"/>
                        <a:ea typeface="仿宋" panose="02010609060101010101" pitchFamily="49" charset="-122"/>
                      </a:rPr>
                      <m:t>𝑛</m:t>
                    </m:r>
                  </m:oMath>
                </a14:m>
                <a:r>
                  <a:rPr lang="zh-CN" altLang="en-US" sz="1100" dirty="0">
                    <a:latin typeface="仿宋" panose="02010609060101010101" pitchFamily="49" charset="-122"/>
                    <a:ea typeface="仿宋" panose="02010609060101010101" pitchFamily="49" charset="-122"/>
                  </a:rPr>
                  <a:t>为：</a:t>
                </a:r>
                <a:endParaRPr lang="en-US" altLang="zh-CN" sz="1100" dirty="0">
                  <a:latin typeface="仿宋" panose="02010609060101010101" pitchFamily="49" charset="-122"/>
                  <a:ea typeface="仿宋" panose="02010609060101010101" pitchFamily="49" charset="-122"/>
                </a:endParaRPr>
              </a:p>
              <a:p>
                <a:pPr>
                  <a:spcAft>
                    <a:spcPts val="3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100" b="0" i="1" smtClean="0">
                          <a:latin typeface="Cambria Math" panose="02040503050406030204" pitchFamily="18" charset="0"/>
                          <a:ea typeface="仿宋" panose="02010609060101010101" pitchFamily="49" charset="-122"/>
                        </a:rPr>
                        <m:t>𝑛</m:t>
                      </m:r>
                      <m:r>
                        <a:rPr lang="en-US" altLang="zh-CN" sz="1100" b="0" i="1" smtClean="0">
                          <a:latin typeface="Cambria Math" panose="02040503050406030204" pitchFamily="18" charset="0"/>
                          <a:ea typeface="仿宋" panose="02010609060101010101" pitchFamily="49" charset="-122"/>
                        </a:rPr>
                        <m:t>=</m:t>
                      </m:r>
                      <m:r>
                        <a:rPr lang="en-US" altLang="zh-CN" sz="1100" b="0" i="1" smtClean="0">
                          <a:latin typeface="Cambria Math" panose="02040503050406030204" pitchFamily="18" charset="0"/>
                          <a:ea typeface="仿宋" panose="02010609060101010101" pitchFamily="49" charset="-122"/>
                        </a:rPr>
                        <m:t>𝑥</m:t>
                      </m:r>
                      <m:r>
                        <a:rPr lang="en-US" altLang="zh-CN" sz="1100" b="0" i="1" smtClean="0">
                          <a:latin typeface="Cambria Math" panose="02040503050406030204" pitchFamily="18" charset="0"/>
                          <a:ea typeface="仿宋" panose="02010609060101010101" pitchFamily="49" charset="-122"/>
                        </a:rPr>
                        <m:t>/</m:t>
                      </m:r>
                      <m:r>
                        <a:rPr lang="en-US" altLang="zh-CN" sz="1100" b="0" i="1" smtClean="0">
                          <a:latin typeface="Cambria Math" panose="02040503050406030204" pitchFamily="18" charset="0"/>
                          <a:ea typeface="仿宋" panose="02010609060101010101" pitchFamily="49" charset="-122"/>
                        </a:rPr>
                        <m:t>𝑙</m:t>
                      </m:r>
                    </m:oMath>
                  </m:oMathPara>
                </a14:m>
                <a:endParaRPr lang="en-US" altLang="zh-CN" sz="1100" dirty="0">
                  <a:latin typeface="仿宋" panose="02010609060101010101" pitchFamily="49" charset="-122"/>
                  <a:ea typeface="仿宋" panose="02010609060101010101" pitchFamily="49" charset="-122"/>
                </a:endParaRPr>
              </a:p>
              <a:p>
                <a:pPr>
                  <a:spcAft>
                    <a:spcPts val="300"/>
                  </a:spcAft>
                </a:pPr>
                <a:r>
                  <a:rPr lang="zh-CN" altLang="en-US" sz="1100" dirty="0">
                    <a:latin typeface="仿宋" panose="02010609060101010101" pitchFamily="49" charset="-122"/>
                    <a:ea typeface="仿宋" panose="02010609060101010101" pitchFamily="49" charset="-122"/>
                  </a:rPr>
                  <a:t>根据频率的定义，观测者听到的频率为：</a:t>
                </a:r>
                <a:endParaRPr lang="en-US" altLang="zh-CN" sz="1100" dirty="0">
                  <a:latin typeface="仿宋" panose="02010609060101010101" pitchFamily="49" charset="-122"/>
                  <a:ea typeface="仿宋" panose="02010609060101010101" pitchFamily="49" charset="-122"/>
                </a:endParaRPr>
              </a:p>
              <a:p>
                <a:pPr>
                  <a:spcAft>
                    <a:spcPts val="3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1100" b="0" i="1" smtClean="0">
                              <a:latin typeface="Cambria Math" panose="02040503050406030204" pitchFamily="18" charset="0"/>
                              <a:ea typeface="仿宋" panose="02010609060101010101" pitchFamily="49" charset="-122"/>
                            </a:rPr>
                          </m:ctrlPr>
                        </m:sSupPr>
                        <m:e>
                          <m:r>
                            <a:rPr lang="en-US" altLang="zh-CN" sz="1100" b="0" i="1" smtClean="0">
                              <a:latin typeface="Cambria Math" panose="02040503050406030204" pitchFamily="18" charset="0"/>
                              <a:ea typeface="仿宋" panose="02010609060101010101" pitchFamily="49" charset="-122"/>
                            </a:rPr>
                            <m:t>𝑓</m:t>
                          </m:r>
                        </m:e>
                        <m:sup>
                          <m:r>
                            <a:rPr lang="en-US" altLang="zh-CN" sz="1100" b="0" i="1" smtClean="0">
                              <a:latin typeface="Cambria Math" panose="02040503050406030204" pitchFamily="18" charset="0"/>
                              <a:ea typeface="仿宋" panose="02010609060101010101" pitchFamily="49" charset="-122"/>
                            </a:rPr>
                            <m:t>′</m:t>
                          </m:r>
                        </m:sup>
                      </m:sSup>
                      <m:r>
                        <a:rPr lang="en-US" altLang="zh-CN" sz="1100" b="0" i="1" smtClean="0">
                          <a:latin typeface="Cambria Math" panose="02040503050406030204" pitchFamily="18" charset="0"/>
                          <a:ea typeface="仿宋" panose="02010609060101010101" pitchFamily="49" charset="-122"/>
                        </a:rPr>
                        <m:t>=</m:t>
                      </m:r>
                      <m:r>
                        <a:rPr lang="en-US" altLang="zh-CN" sz="1100" b="0" i="1" smtClean="0">
                          <a:latin typeface="Cambria Math" panose="02040503050406030204" pitchFamily="18" charset="0"/>
                          <a:ea typeface="仿宋" panose="02010609060101010101" pitchFamily="49" charset="-122"/>
                        </a:rPr>
                        <m:t>𝑛</m:t>
                      </m:r>
                      <m:r>
                        <a:rPr lang="en-US" altLang="zh-CN" sz="1100" b="0" i="1" smtClean="0">
                          <a:latin typeface="Cambria Math" panose="02040503050406030204" pitchFamily="18" charset="0"/>
                          <a:ea typeface="仿宋" panose="02010609060101010101" pitchFamily="49" charset="-122"/>
                        </a:rPr>
                        <m:t>/</m:t>
                      </m:r>
                      <m:r>
                        <a:rPr lang="en-US" altLang="zh-CN" sz="1100" b="0" i="1" smtClean="0">
                          <a:latin typeface="Cambria Math" panose="02040503050406030204" pitchFamily="18" charset="0"/>
                          <a:ea typeface="仿宋" panose="02010609060101010101" pitchFamily="49" charset="-122"/>
                        </a:rPr>
                        <m:t>𝑡</m:t>
                      </m:r>
                      <m:r>
                        <a:rPr lang="en-US" altLang="zh-CN" sz="1100" b="0" i="1" smtClean="0">
                          <a:latin typeface="Cambria Math" panose="02040503050406030204" pitchFamily="18" charset="0"/>
                          <a:ea typeface="仿宋" panose="02010609060101010101" pitchFamily="49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1100" b="0" i="1" smtClean="0">
                              <a:latin typeface="Cambria Math" panose="02040503050406030204" pitchFamily="18" charset="0"/>
                              <a:ea typeface="仿宋" panose="02010609060101010101" pitchFamily="49" charset="-122"/>
                            </a:rPr>
                          </m:ctrlPr>
                        </m:fPr>
                        <m:num>
                          <m:r>
                            <a:rPr lang="en-US" altLang="zh-CN" sz="1100" b="0" i="1" smtClean="0">
                              <a:latin typeface="Cambria Math" panose="02040503050406030204" pitchFamily="18" charset="0"/>
                              <a:ea typeface="仿宋" panose="02010609060101010101" pitchFamily="49" charset="-122"/>
                            </a:rPr>
                            <m:t>𝑣</m:t>
                          </m:r>
                        </m:num>
                        <m:den>
                          <m:r>
                            <a:rPr lang="en-US" altLang="zh-CN" sz="1100" b="0" i="1" smtClean="0">
                              <a:latin typeface="Cambria Math" panose="02040503050406030204" pitchFamily="18" charset="0"/>
                              <a:ea typeface="仿宋" panose="02010609060101010101" pitchFamily="49" charset="-122"/>
                            </a:rPr>
                            <m:t>𝑣</m:t>
                          </m:r>
                          <m:r>
                            <a:rPr lang="en-US" altLang="zh-CN" sz="1100" b="0" i="1" smtClean="0">
                              <a:latin typeface="Cambria Math" panose="02040503050406030204" pitchFamily="18" charset="0"/>
                              <a:ea typeface="仿宋" panose="02010609060101010101" pitchFamily="49" charset="-122"/>
                            </a:rPr>
                            <m:t>−</m:t>
                          </m:r>
                          <m:r>
                            <a:rPr lang="en-US" altLang="zh-CN" sz="1100" b="0" i="1" smtClean="0">
                              <a:latin typeface="Cambria Math" panose="02040503050406030204" pitchFamily="18" charset="0"/>
                              <a:ea typeface="仿宋" panose="02010609060101010101" pitchFamily="49" charset="-122"/>
                            </a:rPr>
                            <m:t>𝑉</m:t>
                          </m:r>
                        </m:den>
                      </m:f>
                      <m:r>
                        <a:rPr lang="en-US" altLang="zh-CN" sz="1100" b="0" i="1" smtClean="0">
                          <a:latin typeface="Cambria Math" panose="02040503050406030204" pitchFamily="18" charset="0"/>
                          <a:ea typeface="仿宋" panose="02010609060101010101" pitchFamily="49" charset="-122"/>
                        </a:rPr>
                        <m:t>𝑓</m:t>
                      </m:r>
                    </m:oMath>
                  </m:oMathPara>
                </a14:m>
                <a:endParaRPr lang="en-US" altLang="zh-CN" sz="1100" dirty="0">
                  <a:latin typeface="仿宋" panose="02010609060101010101" pitchFamily="49" charset="-122"/>
                  <a:ea typeface="仿宋" panose="02010609060101010101" pitchFamily="49" charset="-122"/>
                </a:endParaRPr>
              </a:p>
              <a:p>
                <a:pPr>
                  <a:spcAft>
                    <a:spcPts val="300"/>
                  </a:spcAft>
                </a:pPr>
                <a:r>
                  <a:rPr lang="zh-CN" altLang="en-US" sz="1100" dirty="0">
                    <a:latin typeface="仿宋" panose="02010609060101010101" pitchFamily="49" charset="-122"/>
                    <a:ea typeface="仿宋" panose="02010609060101010101" pitchFamily="49" charset="-122"/>
                  </a:rPr>
                  <a:t>以上公式是基于汽车对观测者驶来的情况分析得出的。对于驶离的情况，将</a:t>
                </a:r>
                <a14:m>
                  <m:oMath xmlns:m="http://schemas.openxmlformats.org/officeDocument/2006/math">
                    <m:r>
                      <a:rPr lang="en-US" altLang="zh-CN" sz="1100" b="0" i="1" smtClean="0">
                        <a:latin typeface="Cambria Math" panose="02040503050406030204" pitchFamily="18" charset="0"/>
                        <a:ea typeface="仿宋" panose="02010609060101010101" pitchFamily="49" charset="-122"/>
                      </a:rPr>
                      <m:t>𝑉</m:t>
                    </m:r>
                  </m:oMath>
                </a14:m>
                <a:r>
                  <a:rPr lang="zh-CN" altLang="en-US" sz="1100" dirty="0">
                    <a:latin typeface="仿宋" panose="02010609060101010101" pitchFamily="49" charset="-122"/>
                    <a:ea typeface="仿宋" panose="02010609060101010101" pitchFamily="49" charset="-122"/>
                  </a:rPr>
                  <a:t>取</a:t>
                </a:r>
                <a14:m>
                  <m:oMath xmlns:m="http://schemas.openxmlformats.org/officeDocument/2006/math">
                    <m:r>
                      <a:rPr lang="en-US" altLang="zh-CN" sz="1100" b="0" i="1" dirty="0" smtClean="0">
                        <a:latin typeface="Cambria Math" panose="02040503050406030204" pitchFamily="18" charset="0"/>
                        <a:ea typeface="仿宋" panose="02010609060101010101" pitchFamily="49" charset="-122"/>
                      </a:rPr>
                      <m:t>−</m:t>
                    </m:r>
                    <m:r>
                      <a:rPr lang="en-US" altLang="zh-CN" sz="1100" b="0" i="1" dirty="0" smtClean="0">
                        <a:latin typeface="Cambria Math" panose="02040503050406030204" pitchFamily="18" charset="0"/>
                        <a:ea typeface="仿宋" panose="02010609060101010101" pitchFamily="49" charset="-122"/>
                      </a:rPr>
                      <m:t>𝑉</m:t>
                    </m:r>
                  </m:oMath>
                </a14:m>
                <a:r>
                  <a:rPr lang="zh-CN" altLang="en-US" sz="1100" dirty="0">
                    <a:latin typeface="仿宋" panose="02010609060101010101" pitchFamily="49" charset="-122"/>
                    <a:ea typeface="仿宋" panose="02010609060101010101" pitchFamily="49" charset="-122"/>
                  </a:rPr>
                  <a:t>代入公式即可</a:t>
                </a:r>
                <a:endParaRPr lang="en-US" altLang="zh-CN" sz="1100" dirty="0">
                  <a:latin typeface="仿宋" panose="02010609060101010101" pitchFamily="49" charset="-122"/>
                  <a:ea typeface="仿宋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853A6C25-C3BD-411D-81D4-4BAB986E100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9667" y="4218365"/>
                <a:ext cx="4180075" cy="2590902"/>
              </a:xfrm>
              <a:prstGeom prst="rect">
                <a:avLst/>
              </a:prstGeom>
              <a:blipFill>
                <a:blip r:embed="rId4"/>
                <a:stretch>
                  <a:fillRect t="-235" b="-47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矩形 16">
            <a:extLst>
              <a:ext uri="{FF2B5EF4-FFF2-40B4-BE49-F238E27FC236}">
                <a16:creationId xmlns:a16="http://schemas.microsoft.com/office/drawing/2014/main" id="{A10016D1-1CF9-4E71-84BE-F17B40453822}"/>
              </a:ext>
            </a:extLst>
          </p:cNvPr>
          <p:cNvSpPr/>
          <p:nvPr/>
        </p:nvSpPr>
        <p:spPr>
          <a:xfrm>
            <a:off x="6482360" y="3803188"/>
            <a:ext cx="7774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0000FF"/>
                </a:solidFill>
                <a:latin typeface="黑体" panose="02010609060101010101" pitchFamily="49" charset="-122"/>
              </a:rPr>
              <a:t>推导</a:t>
            </a:r>
          </a:p>
        </p:txBody>
      </p: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52EEADD4-6F5D-4368-91DE-8E8E9F10F61F}"/>
              </a:ext>
            </a:extLst>
          </p:cNvPr>
          <p:cNvCxnSpPr>
            <a:cxnSpLocks/>
          </p:cNvCxnSpPr>
          <p:nvPr/>
        </p:nvCxnSpPr>
        <p:spPr>
          <a:xfrm>
            <a:off x="8469742" y="5632828"/>
            <a:ext cx="524164" cy="0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FD2FE988-0B46-4427-8BC2-DF1B278594A6}"/>
              </a:ext>
            </a:extLst>
          </p:cNvPr>
          <p:cNvSpPr/>
          <p:nvPr/>
        </p:nvSpPr>
        <p:spPr>
          <a:xfrm>
            <a:off x="8402867" y="5145047"/>
            <a:ext cx="7774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0000FF"/>
                </a:solidFill>
                <a:latin typeface="黑体" panose="02010609060101010101" pitchFamily="49" charset="-122"/>
              </a:rPr>
              <a:t>结论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2435EA55-5641-467B-9447-1C67DCC95521}"/>
                  </a:ext>
                </a:extLst>
              </p:cNvPr>
              <p:cNvSpPr/>
              <p:nvPr/>
            </p:nvSpPr>
            <p:spPr>
              <a:xfrm>
                <a:off x="9463307" y="5269804"/>
                <a:ext cx="2212080" cy="833818"/>
              </a:xfrm>
              <a:prstGeom prst="rect">
                <a:avLst/>
              </a:prstGeom>
              <a:ln w="19050"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r>
                  <a:rPr lang="zh-CN" altLang="en-US" dirty="0">
                    <a:latin typeface="+mn-ea"/>
                  </a:rPr>
                  <a:t>驶来时：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仿宋" panose="02010609060101010101" pitchFamily="49" charset="-122"/>
                          </a:rPr>
                        </m:ctrlPr>
                      </m:sSub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ea typeface="仿宋" panose="02010609060101010101" pitchFamily="49" charset="-122"/>
                          </a:rPr>
                          <m:t>𝑓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仿宋" panose="02010609060101010101" pitchFamily="49" charset="-122"/>
                          </a:rPr>
                          <m:t>+</m:t>
                        </m:r>
                      </m:sub>
                      <m:sup>
                        <m:r>
                          <a:rPr lang="en-US" altLang="zh-CN" i="1">
                            <a:latin typeface="Cambria Math" panose="02040503050406030204" pitchFamily="18" charset="0"/>
                            <a:ea typeface="仿宋" panose="02010609060101010101" pitchFamily="49" charset="-122"/>
                          </a:rPr>
                          <m:t>′</m:t>
                        </m:r>
                      </m:sup>
                    </m:sSubSup>
                    <m:r>
                      <a:rPr lang="en-US" altLang="zh-CN" i="1">
                        <a:latin typeface="Cambria Math" panose="02040503050406030204" pitchFamily="18" charset="0"/>
                        <a:ea typeface="仿宋" panose="02010609060101010101" pitchFamily="49" charset="-122"/>
                      </a:rPr>
                      <m:t>=</m:t>
                    </m:r>
                    <m:f>
                      <m:fPr>
                        <m:ctrlPr>
                          <a:rPr lang="en-US" altLang="zh-CN" i="1">
                            <a:latin typeface="Cambria Math" panose="02040503050406030204" pitchFamily="18" charset="0"/>
                            <a:ea typeface="仿宋" panose="02010609060101010101" pitchFamily="49" charset="-122"/>
                          </a:rPr>
                        </m:ctrlPr>
                      </m:fPr>
                      <m:num>
                        <m:r>
                          <a:rPr lang="en-US" altLang="zh-CN" i="1">
                            <a:latin typeface="Cambria Math" panose="02040503050406030204" pitchFamily="18" charset="0"/>
                            <a:ea typeface="仿宋" panose="02010609060101010101" pitchFamily="49" charset="-122"/>
                          </a:rPr>
                          <m:t>𝑣</m:t>
                        </m:r>
                      </m:num>
                      <m:den>
                        <m:r>
                          <a:rPr lang="en-US" altLang="zh-CN" i="1">
                            <a:latin typeface="Cambria Math" panose="02040503050406030204" pitchFamily="18" charset="0"/>
                            <a:ea typeface="仿宋" panose="02010609060101010101" pitchFamily="49" charset="-122"/>
                          </a:rPr>
                          <m:t>𝑣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  <a:ea typeface="仿宋" panose="02010609060101010101" pitchFamily="49" charset="-122"/>
                          </a:rPr>
                          <m:t>−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  <a:ea typeface="仿宋" panose="02010609060101010101" pitchFamily="49" charset="-122"/>
                          </a:rPr>
                          <m:t>𝑉</m:t>
                        </m:r>
                      </m:den>
                    </m:f>
                    <m:r>
                      <a:rPr lang="en-US" altLang="zh-CN" i="1">
                        <a:latin typeface="Cambria Math" panose="02040503050406030204" pitchFamily="18" charset="0"/>
                        <a:ea typeface="仿宋" panose="02010609060101010101" pitchFamily="49" charset="-122"/>
                      </a:rPr>
                      <m:t>𝑓</m:t>
                    </m:r>
                  </m:oMath>
                </a14:m>
                <a:endParaRPr lang="en-US" altLang="zh-CN" dirty="0"/>
              </a:p>
              <a:p>
                <a:r>
                  <a:rPr lang="zh-CN" altLang="en-US" dirty="0">
                    <a:latin typeface="+mn-ea"/>
                  </a:rPr>
                  <a:t>驶离时：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仿宋" panose="02010609060101010101" pitchFamily="49" charset="-122"/>
                          </a:rPr>
                        </m:ctrlPr>
                      </m:sSub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ea typeface="仿宋" panose="02010609060101010101" pitchFamily="49" charset="-122"/>
                          </a:rPr>
                          <m:t>𝑓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仿宋" panose="02010609060101010101" pitchFamily="49" charset="-122"/>
                          </a:rPr>
                          <m:t>−</m:t>
                        </m:r>
                      </m:sub>
                      <m:sup>
                        <m:r>
                          <a:rPr lang="en-US" altLang="zh-CN" i="1">
                            <a:latin typeface="Cambria Math" panose="02040503050406030204" pitchFamily="18" charset="0"/>
                            <a:ea typeface="仿宋" panose="02010609060101010101" pitchFamily="49" charset="-122"/>
                          </a:rPr>
                          <m:t>′</m:t>
                        </m:r>
                      </m:sup>
                    </m:sSubSup>
                    <m:r>
                      <a:rPr lang="en-US" altLang="zh-CN" i="1">
                        <a:latin typeface="Cambria Math" panose="02040503050406030204" pitchFamily="18" charset="0"/>
                        <a:ea typeface="仿宋" panose="02010609060101010101" pitchFamily="49" charset="-122"/>
                      </a:rPr>
                      <m:t>=</m:t>
                    </m:r>
                    <m:f>
                      <m:fPr>
                        <m:ctrlPr>
                          <a:rPr lang="en-US" altLang="zh-CN" i="1">
                            <a:latin typeface="Cambria Math" panose="02040503050406030204" pitchFamily="18" charset="0"/>
                            <a:ea typeface="仿宋" panose="02010609060101010101" pitchFamily="49" charset="-122"/>
                          </a:rPr>
                        </m:ctrlPr>
                      </m:fPr>
                      <m:num>
                        <m:r>
                          <a:rPr lang="en-US" altLang="zh-CN" i="1">
                            <a:latin typeface="Cambria Math" panose="02040503050406030204" pitchFamily="18" charset="0"/>
                            <a:ea typeface="仿宋" panose="02010609060101010101" pitchFamily="49" charset="-122"/>
                          </a:rPr>
                          <m:t>𝑣</m:t>
                        </m:r>
                      </m:num>
                      <m:den>
                        <m:r>
                          <a:rPr lang="en-US" altLang="zh-CN" i="1">
                            <a:latin typeface="Cambria Math" panose="02040503050406030204" pitchFamily="18" charset="0"/>
                            <a:ea typeface="仿宋" panose="02010609060101010101" pitchFamily="49" charset="-122"/>
                          </a:rPr>
                          <m:t>𝑣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  <a:ea typeface="仿宋" panose="02010609060101010101" pitchFamily="49" charset="-122"/>
                          </a:rPr>
                          <m:t>+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  <a:ea typeface="仿宋" panose="02010609060101010101" pitchFamily="49" charset="-122"/>
                          </a:rPr>
                          <m:t>𝑉</m:t>
                        </m:r>
                      </m:den>
                    </m:f>
                    <m:r>
                      <a:rPr lang="en-US" altLang="zh-CN" i="1">
                        <a:latin typeface="Cambria Math" panose="02040503050406030204" pitchFamily="18" charset="0"/>
                        <a:ea typeface="仿宋" panose="02010609060101010101" pitchFamily="49" charset="-122"/>
                      </a:rPr>
                      <m:t>𝑓</m:t>
                    </m:r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2435EA55-5641-467B-9447-1C67DCC9552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3307" y="5269804"/>
                <a:ext cx="2212080" cy="833818"/>
              </a:xfrm>
              <a:prstGeom prst="rect">
                <a:avLst/>
              </a:prstGeom>
              <a:blipFill>
                <a:blip r:embed="rId5"/>
                <a:stretch>
                  <a:fillRect l="-1913" t="-1429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9DB87BE0-39F9-46C0-AA59-C87F2AB21110}"/>
              </a:ext>
            </a:extLst>
          </p:cNvPr>
          <p:cNvCxnSpPr>
            <a:cxnSpLocks/>
          </p:cNvCxnSpPr>
          <p:nvPr/>
        </p:nvCxnSpPr>
        <p:spPr>
          <a:xfrm flipV="1">
            <a:off x="10569347" y="4669136"/>
            <a:ext cx="0" cy="430997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>
            <a:extLst>
              <a:ext uri="{FF2B5EF4-FFF2-40B4-BE49-F238E27FC236}">
                <a16:creationId xmlns:a16="http://schemas.microsoft.com/office/drawing/2014/main" id="{942EC399-6809-4476-85E9-5BC55D89EE5A}"/>
              </a:ext>
            </a:extLst>
          </p:cNvPr>
          <p:cNvSpPr/>
          <p:nvPr/>
        </p:nvSpPr>
        <p:spPr>
          <a:xfrm>
            <a:off x="10698104" y="4723378"/>
            <a:ext cx="7774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0000FF"/>
                </a:solidFill>
                <a:latin typeface="黑体" panose="02010609060101010101" pitchFamily="49" charset="-122"/>
              </a:rPr>
              <a:t>变换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矩形 25">
                <a:extLst>
                  <a:ext uri="{FF2B5EF4-FFF2-40B4-BE49-F238E27FC236}">
                    <a16:creationId xmlns:a16="http://schemas.microsoft.com/office/drawing/2014/main" id="{D6774395-404C-433F-B83B-61767FC8D62C}"/>
                  </a:ext>
                </a:extLst>
              </p:cNvPr>
              <p:cNvSpPr/>
              <p:nvPr/>
            </p:nvSpPr>
            <p:spPr>
              <a:xfrm>
                <a:off x="9429308" y="3737497"/>
                <a:ext cx="2212071" cy="714683"/>
              </a:xfrm>
              <a:prstGeom prst="rect">
                <a:avLst/>
              </a:prstGeom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 dirty="0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altLang="zh-CN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b="0" i="1" dirty="0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altLang="zh-CN" i="1" dirty="0">
                          <a:latin typeface="Cambria Math" panose="02040503050406030204" pitchFamily="18" charset="0"/>
                        </a:rPr>
                        <m:t>·</m:t>
                      </m:r>
                      <m:d>
                        <m:dPr>
                          <m:ctrlPr>
                            <a:rPr lang="en-US" altLang="zh-CN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CN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US" altLang="zh-CN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zh-CN" b="0" i="1" dirty="0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altLang="zh-CN" b="0" i="1" dirty="0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b>
                                <m:sup>
                                  <m:r>
                                    <a:rPr lang="en-US" altLang="zh-CN" b="0" i="1" dirty="0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  <m:r>
                                <a:rPr lang="en-US" altLang="zh-CN" b="0" i="1" dirty="0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US" altLang="zh-CN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zh-CN" i="1" dirty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altLang="zh-CN" b="0" i="1" dirty="0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</m:sub>
                                <m:sup>
                                  <m:r>
                                    <a:rPr lang="en-US" altLang="zh-CN" i="1" dirty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num>
                            <m:den>
                              <m:sSubSup>
                                <m:sSubSupPr>
                                  <m:ctrlPr>
                                    <a:rPr lang="en-US" altLang="zh-CN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zh-CN" i="1" dirty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altLang="zh-CN" i="1" dirty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b>
                                <m:sup>
                                  <m:r>
                                    <a:rPr lang="en-US" altLang="zh-CN" i="1" dirty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  <m:r>
                                <a:rPr lang="en-US" altLang="zh-CN" b="0" i="1" dirty="0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altLang="zh-CN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zh-CN" i="1" dirty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altLang="zh-CN" i="1" dirty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</m:sub>
                                <m:sup>
                                  <m:r>
                                    <a:rPr lang="en-US" altLang="zh-CN" i="1" dirty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den>
                          </m:f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6" name="矩形 25">
                <a:extLst>
                  <a:ext uri="{FF2B5EF4-FFF2-40B4-BE49-F238E27FC236}">
                    <a16:creationId xmlns:a16="http://schemas.microsoft.com/office/drawing/2014/main" id="{D6774395-404C-433F-B83B-61767FC8D62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29308" y="3737497"/>
                <a:ext cx="2212071" cy="71468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任意多边形: 形状 26">
            <a:extLst>
              <a:ext uri="{FF2B5EF4-FFF2-40B4-BE49-F238E27FC236}">
                <a16:creationId xmlns:a16="http://schemas.microsoft.com/office/drawing/2014/main" id="{7F95C0E3-531D-42A0-A366-306532E9C297}"/>
              </a:ext>
            </a:extLst>
          </p:cNvPr>
          <p:cNvSpPr/>
          <p:nvPr/>
        </p:nvSpPr>
        <p:spPr>
          <a:xfrm>
            <a:off x="2715491" y="655570"/>
            <a:ext cx="7509164" cy="166466"/>
          </a:xfrm>
          <a:custGeom>
            <a:avLst/>
            <a:gdLst>
              <a:gd name="connsiteX0" fmla="*/ 0 w 7509164"/>
              <a:gd name="connsiteY0" fmla="*/ 138757 h 166466"/>
              <a:gd name="connsiteX1" fmla="*/ 2844800 w 7509164"/>
              <a:gd name="connsiteY1" fmla="*/ 212 h 166466"/>
              <a:gd name="connsiteX2" fmla="*/ 7509164 w 7509164"/>
              <a:gd name="connsiteY2" fmla="*/ 166466 h 166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09164" h="166466">
                <a:moveTo>
                  <a:pt x="0" y="138757"/>
                </a:moveTo>
                <a:cubicBezTo>
                  <a:pt x="796636" y="67175"/>
                  <a:pt x="1593273" y="-4406"/>
                  <a:pt x="2844800" y="212"/>
                </a:cubicBezTo>
                <a:cubicBezTo>
                  <a:pt x="4096327" y="4830"/>
                  <a:pt x="5802745" y="85648"/>
                  <a:pt x="7509164" y="166466"/>
                </a:cubicBezTo>
              </a:path>
            </a:pathLst>
          </a:custGeom>
          <a:noFill/>
          <a:ln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09684904-DDDC-4940-A5EE-B3235D9BEAE0}"/>
              </a:ext>
            </a:extLst>
          </p:cNvPr>
          <p:cNvSpPr/>
          <p:nvPr/>
        </p:nvSpPr>
        <p:spPr>
          <a:xfrm>
            <a:off x="8896111" y="972060"/>
            <a:ext cx="32784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</a:rPr>
              <a:t>获得数据中的“信息”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矩形 27">
                <a:extLst>
                  <a:ext uri="{FF2B5EF4-FFF2-40B4-BE49-F238E27FC236}">
                    <a16:creationId xmlns:a16="http://schemas.microsoft.com/office/drawing/2014/main" id="{CD9EA3B5-FCDE-474F-9BFD-948F5CFDB6D4}"/>
                  </a:ext>
                </a:extLst>
              </p:cNvPr>
              <p:cNvSpPr/>
              <p:nvPr/>
            </p:nvSpPr>
            <p:spPr>
              <a:xfrm>
                <a:off x="8993906" y="1583749"/>
                <a:ext cx="3014608" cy="505010"/>
              </a:xfrm>
              <a:prstGeom prst="rect">
                <a:avLst/>
              </a:prstGeom>
              <a:ln w="19050"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400" i="1" dirty="0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altLang="zh-CN" sz="1400" i="1" dirty="0" smtClean="0">
                          <a:latin typeface="Cambria Math" panose="02040503050406030204" pitchFamily="18" charset="0"/>
                        </a:rPr>
                        <m:t>=340</m:t>
                      </m:r>
                      <m:r>
                        <m:rPr>
                          <m:sty m:val="p"/>
                        </m:rPr>
                        <a:rPr lang="en-US" altLang="zh-CN" sz="1400" i="1" dirty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en-US" altLang="zh-CN" sz="1400" i="1" dirty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US" altLang="zh-CN" sz="1400" i="1" dirty="0">
                          <a:latin typeface="Cambria Math" panose="02040503050406030204" pitchFamily="18" charset="0"/>
                        </a:rPr>
                        <m:t>s</m:t>
                      </m:r>
                      <m:r>
                        <a:rPr lang="en-US" altLang="zh-CN" sz="1400" i="1" dirty="0">
                          <a:latin typeface="Cambria Math" panose="02040503050406030204" pitchFamily="18" charset="0"/>
                        </a:rPr>
                        <m:t>·</m:t>
                      </m:r>
                      <m:f>
                        <m:fPr>
                          <m:ctrlPr>
                            <a:rPr lang="en-US" altLang="zh-CN" sz="14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1400" b="0" i="1" dirty="0" smtClean="0">
                              <a:latin typeface="Cambria Math" panose="02040503050406030204" pitchFamily="18" charset="0"/>
                            </a:rPr>
                            <m:t>400−350</m:t>
                          </m:r>
                        </m:num>
                        <m:den>
                          <m:r>
                            <a:rPr lang="en-US" altLang="zh-CN" sz="1400" b="0" i="1" dirty="0" smtClean="0">
                              <a:latin typeface="Cambria Math" panose="02040503050406030204" pitchFamily="18" charset="0"/>
                            </a:rPr>
                            <m:t>400+350</m:t>
                          </m:r>
                        </m:den>
                      </m:f>
                      <m:r>
                        <a:rPr lang="en-US" altLang="zh-CN" sz="1400" b="0" i="1" dirty="0" smtClean="0">
                          <a:latin typeface="Cambria Math" panose="02040503050406030204" pitchFamily="18" charset="0"/>
                        </a:rPr>
                        <m:t>≈81</m:t>
                      </m:r>
                      <m:r>
                        <a:rPr lang="en-US" altLang="zh-CN" sz="1400" b="0" i="1" dirty="0" smtClean="0">
                          <a:latin typeface="Cambria Math" panose="02040503050406030204" pitchFamily="18" charset="0"/>
                        </a:rPr>
                        <m:t>𝑘𝑚</m:t>
                      </m:r>
                      <m:r>
                        <a:rPr lang="en-US" altLang="zh-CN" sz="1400" b="0" i="1" dirty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altLang="zh-CN" sz="1400" b="0" i="1" dirty="0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zh-CN" altLang="en-US" sz="1400" dirty="0"/>
              </a:p>
            </p:txBody>
          </p:sp>
        </mc:Choice>
        <mc:Fallback xmlns="">
          <p:sp>
            <p:nvSpPr>
              <p:cNvPr id="28" name="矩形 27">
                <a:extLst>
                  <a:ext uri="{FF2B5EF4-FFF2-40B4-BE49-F238E27FC236}">
                    <a16:creationId xmlns:a16="http://schemas.microsoft.com/office/drawing/2014/main" id="{CD9EA3B5-FCDE-474F-9BFD-948F5CFDB6D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3906" y="1583749"/>
                <a:ext cx="3014608" cy="5050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矩形 30">
            <a:extLst>
              <a:ext uri="{FF2B5EF4-FFF2-40B4-BE49-F238E27FC236}">
                <a16:creationId xmlns:a16="http://schemas.microsoft.com/office/drawing/2014/main" id="{B03C3DFB-30FB-40CC-8A30-FF8B671DEF1D}"/>
              </a:ext>
            </a:extLst>
          </p:cNvPr>
          <p:cNvSpPr/>
          <p:nvPr/>
        </p:nvSpPr>
        <p:spPr>
          <a:xfrm>
            <a:off x="9398906" y="2117842"/>
            <a:ext cx="2258632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FF0000"/>
                </a:solidFill>
                <a:latin typeface="+mj-lt"/>
                <a:ea typeface="仿宋" panose="02010609060101010101" pitchFamily="49" charset="-122"/>
              </a:rPr>
              <a:t>Topic:</a:t>
            </a:r>
            <a:r>
              <a:rPr lang="zh-CN" altLang="en-US" sz="1600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 误差控制与分析</a:t>
            </a:r>
            <a:endParaRPr lang="en-US" altLang="zh-CN" sz="1600" dirty="0">
              <a:solidFill>
                <a:srgbClr val="FF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endParaRPr lang="en-US" altLang="zh-CN" sz="800" dirty="0">
              <a:solidFill>
                <a:srgbClr val="FF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zh-CN" altLang="en-US" sz="1400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使用的理论使用吗？</a:t>
            </a:r>
            <a:endParaRPr lang="en-US" altLang="zh-CN" sz="1400" dirty="0">
              <a:solidFill>
                <a:srgbClr val="FF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zh-CN" altLang="en-US" sz="1400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建立的模型合适吗？</a:t>
            </a:r>
            <a:endParaRPr lang="en-US" altLang="zh-CN" sz="1400" dirty="0">
              <a:solidFill>
                <a:srgbClr val="FF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zh-CN" altLang="en-US" sz="1400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采用的数据正确吗？</a:t>
            </a:r>
            <a:endParaRPr lang="en-US" altLang="zh-CN" sz="1400" dirty="0">
              <a:solidFill>
                <a:srgbClr val="FF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en-US" altLang="zh-CN" sz="1400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……</a:t>
            </a:r>
            <a:endParaRPr lang="zh-CN" altLang="en-US" sz="1400" dirty="0">
              <a:solidFill>
                <a:srgbClr val="FF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32" name="箭头: 右 31">
            <a:extLst>
              <a:ext uri="{FF2B5EF4-FFF2-40B4-BE49-F238E27FC236}">
                <a16:creationId xmlns:a16="http://schemas.microsoft.com/office/drawing/2014/main" id="{E6AFC7AF-715C-41B6-A049-B70EC39BBECE}"/>
              </a:ext>
            </a:extLst>
          </p:cNvPr>
          <p:cNvSpPr/>
          <p:nvPr/>
        </p:nvSpPr>
        <p:spPr>
          <a:xfrm rot="5400000" flipH="1">
            <a:off x="10402327" y="3255211"/>
            <a:ext cx="334039" cy="430305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F854BC2D-4C64-43FA-A94D-51C38A822DB4}"/>
              </a:ext>
            </a:extLst>
          </p:cNvPr>
          <p:cNvSpPr/>
          <p:nvPr/>
        </p:nvSpPr>
        <p:spPr>
          <a:xfrm>
            <a:off x="1526832" y="3925561"/>
            <a:ext cx="20534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FF0000"/>
                </a:solidFill>
                <a:latin typeface="+mj-lt"/>
                <a:ea typeface="仿宋" panose="02010609060101010101" pitchFamily="49" charset="-122"/>
              </a:rPr>
              <a:t>Topic:</a:t>
            </a:r>
            <a:r>
              <a:rPr lang="zh-CN" altLang="en-US" sz="1600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 理论的来源？</a:t>
            </a:r>
            <a:endParaRPr lang="zh-CN" altLang="en-US" sz="1400" dirty="0">
              <a:solidFill>
                <a:srgbClr val="FF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26220871-3CAA-4179-89EE-872488073851}"/>
              </a:ext>
            </a:extLst>
          </p:cNvPr>
          <p:cNvSpPr/>
          <p:nvPr/>
        </p:nvSpPr>
        <p:spPr>
          <a:xfrm>
            <a:off x="6987439" y="3913820"/>
            <a:ext cx="24638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FF0000"/>
                </a:solidFill>
                <a:latin typeface="+mj-lt"/>
                <a:ea typeface="仿宋" panose="02010609060101010101" pitchFamily="49" charset="-122"/>
              </a:rPr>
              <a:t>Topic:</a:t>
            </a:r>
            <a:r>
              <a:rPr lang="zh-CN" altLang="en-US" sz="1600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 理论推演的技术？</a:t>
            </a:r>
            <a:endParaRPr lang="zh-CN" altLang="en-US" sz="1400" dirty="0">
              <a:solidFill>
                <a:srgbClr val="FF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16677428-AB65-493F-905F-269CEBCC0317}"/>
              </a:ext>
            </a:extLst>
          </p:cNvPr>
          <p:cNvSpPr/>
          <p:nvPr/>
        </p:nvSpPr>
        <p:spPr>
          <a:xfrm>
            <a:off x="6470073" y="1357102"/>
            <a:ext cx="24638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FF0000"/>
                </a:solidFill>
                <a:latin typeface="+mj-lt"/>
                <a:ea typeface="仿宋" panose="02010609060101010101" pitchFamily="49" charset="-122"/>
              </a:rPr>
              <a:t>Topic:</a:t>
            </a:r>
            <a:r>
              <a:rPr lang="zh-CN" altLang="en-US" sz="1600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 如何合理地建模？</a:t>
            </a:r>
            <a:endParaRPr lang="zh-CN" altLang="en-US" sz="1400" dirty="0">
              <a:solidFill>
                <a:srgbClr val="FF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933078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F47670F-CAB5-4087-99B7-397FFB884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3086F-5BBC-4EF2-BAB6-C31290466CA8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6C97631-2616-4459-B015-8E70120C5474}"/>
              </a:ext>
            </a:extLst>
          </p:cNvPr>
          <p:cNvSpPr txBox="1"/>
          <p:nvPr/>
        </p:nvSpPr>
        <p:spPr>
          <a:xfrm>
            <a:off x="0" y="-10412"/>
            <a:ext cx="12271402" cy="710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对于地震学中的情况</a:t>
            </a:r>
            <a:r>
              <a:rPr lang="en-US" altLang="zh-CN" sz="3600" dirty="0">
                <a:latin typeface="黑体" panose="02010609060101010101" pitchFamily="49" charset="-122"/>
                <a:ea typeface="黑体" panose="02010609060101010101" pitchFamily="49" charset="-122"/>
              </a:rPr>
              <a:t>…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DC017AA-D1AA-4340-9BBF-62BBB845DFDD}"/>
              </a:ext>
            </a:extLst>
          </p:cNvPr>
          <p:cNvSpPr/>
          <p:nvPr/>
        </p:nvSpPr>
        <p:spPr>
          <a:xfrm>
            <a:off x="334154" y="822434"/>
            <a:ext cx="11685394" cy="1646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</a:rPr>
              <a:t>现象（研究对象）：</a:t>
            </a:r>
            <a:r>
              <a:rPr lang="zh-CN" altLang="en-US" sz="2400" dirty="0">
                <a:solidFill>
                  <a:srgbClr val="0000FF"/>
                </a:solidFill>
                <a:latin typeface="黑体" panose="02010609060101010101" pitchFamily="49" charset="-122"/>
              </a:rPr>
              <a:t>除了大地震等等少数人类的感觉器官可知可感的地震现象以外，许许多多地震学中关注的现象，人类往往并不能直接感受到</a:t>
            </a:r>
            <a:endParaRPr lang="en-US" altLang="zh-CN" sz="2400" dirty="0">
              <a:solidFill>
                <a:srgbClr val="0000FF"/>
              </a:solidFill>
              <a:latin typeface="黑体" panose="02010609060101010101" pitchFamily="49" charset="-122"/>
            </a:endParaRP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0000FF"/>
                </a:solidFill>
              </a:rPr>
              <a:t>仪器：</a:t>
            </a:r>
            <a:r>
              <a:rPr lang="zh-CN" altLang="en-US" sz="2400" dirty="0">
                <a:solidFill>
                  <a:srgbClr val="0000FF"/>
                </a:solidFill>
              </a:rPr>
              <a:t>得益于精密的仪器的发展，我们可以“监听”地面上极其微弱的振动。透过这些振动所带来的信息，科学家们“构想”出来了许许多多的研究对象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DF1B6B4-1B36-48FD-BABD-9F3A263733E5}"/>
              </a:ext>
            </a:extLst>
          </p:cNvPr>
          <p:cNvSpPr/>
          <p:nvPr/>
        </p:nvSpPr>
        <p:spPr>
          <a:xfrm>
            <a:off x="9276348" y="2642979"/>
            <a:ext cx="2743200" cy="3539430"/>
          </a:xfrm>
          <a:prstGeom prst="rect">
            <a:avLst/>
          </a:prstGeom>
          <a:ln>
            <a:solidFill>
              <a:schemeClr val="tx1"/>
            </a:solidFill>
            <a:prstDash val="lgDash"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zh-CN" altLang="en-US" sz="1600" dirty="0">
                <a:latin typeface="仿宋" panose="02010609060101010101" pitchFamily="49" charset="-122"/>
                <a:ea typeface="仿宋" panose="02010609060101010101" pitchFamily="49" charset="-122"/>
              </a:rPr>
              <a:t>*尽管可能对于两个世纪以前，不少人可能对超越人类感觉器官范围的“现象”抱有审慎的态度（例如显微镜刚刚发明时，对于显微镜下的世界的争论；以及早期地震仪发展尚不完善时，对于远震信号的真实存在性的研讨等等）；但是对于现代的科学而言，借助仪器，在脑海中“构想”出来的研究对象已经非常普遍了。例如高能粒子物理相关的研究、天体物理相关的研究等等</a:t>
            </a:r>
            <a:r>
              <a:rPr lang="en-US" altLang="zh-CN" sz="1600" dirty="0">
                <a:latin typeface="仿宋" panose="02010609060101010101" pitchFamily="49" charset="-122"/>
                <a:ea typeface="仿宋" panose="02010609060101010101" pitchFamily="49" charset="-122"/>
              </a:rPr>
              <a:t>……</a:t>
            </a:r>
            <a:endParaRPr lang="zh-CN" altLang="en-US" sz="1600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B70F846C-500B-4B2E-BFA9-2D72C93BDDCE}"/>
              </a:ext>
            </a:extLst>
          </p:cNvPr>
          <p:cNvSpPr/>
          <p:nvPr/>
        </p:nvSpPr>
        <p:spPr>
          <a:xfrm>
            <a:off x="6039853" y="2442411"/>
            <a:ext cx="3104147" cy="565484"/>
          </a:xfrm>
          <a:custGeom>
            <a:avLst/>
            <a:gdLst>
              <a:gd name="connsiteX0" fmla="*/ 0 w 3104147"/>
              <a:gd name="connsiteY0" fmla="*/ 0 h 565484"/>
              <a:gd name="connsiteX1" fmla="*/ 1431758 w 3104147"/>
              <a:gd name="connsiteY1" fmla="*/ 469231 h 565484"/>
              <a:gd name="connsiteX2" fmla="*/ 3104147 w 3104147"/>
              <a:gd name="connsiteY2" fmla="*/ 565484 h 565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4147" h="565484">
                <a:moveTo>
                  <a:pt x="0" y="0"/>
                </a:moveTo>
                <a:cubicBezTo>
                  <a:pt x="457200" y="187492"/>
                  <a:pt x="914400" y="374984"/>
                  <a:pt x="1431758" y="469231"/>
                </a:cubicBezTo>
                <a:cubicBezTo>
                  <a:pt x="1949116" y="563478"/>
                  <a:pt x="2526631" y="564481"/>
                  <a:pt x="3104147" y="565484"/>
                </a:cubicBezTo>
              </a:path>
            </a:pathLst>
          </a:custGeom>
          <a:noFill/>
          <a:ln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C0959E97-4200-49D3-8EFD-EAF7A9647E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79" y="3429000"/>
            <a:ext cx="4467821" cy="2974628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A4E9D745-9E63-4184-91D2-38D2832DBCA2}"/>
              </a:ext>
            </a:extLst>
          </p:cNvPr>
          <p:cNvSpPr txBox="1"/>
          <p:nvPr/>
        </p:nvSpPr>
        <p:spPr>
          <a:xfrm>
            <a:off x="172452" y="2690080"/>
            <a:ext cx="12271402" cy="573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地震学中的一种研究对象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间断面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045B9D1A-C192-43A4-BB8D-10D85A981B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028" y="3424194"/>
            <a:ext cx="3689572" cy="3213022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A1F8B2E6-38EA-4550-B044-E8FF091D548E}"/>
              </a:ext>
            </a:extLst>
          </p:cNvPr>
          <p:cNvSpPr/>
          <p:nvPr/>
        </p:nvSpPr>
        <p:spPr>
          <a:xfrm>
            <a:off x="7364121" y="4699720"/>
            <a:ext cx="20927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rgbClr val="FF0000"/>
                </a:solidFill>
                <a:latin typeface="黑体" panose="02010609060101010101" pitchFamily="49" charset="-122"/>
              </a:rPr>
              <a:t>“间断”的含义？</a:t>
            </a:r>
            <a:endParaRPr lang="en-US" altLang="zh-CN" sz="1600" b="1" dirty="0">
              <a:solidFill>
                <a:srgbClr val="FF0000"/>
              </a:solidFill>
              <a:latin typeface="黑体" panose="02010609060101010101" pitchFamily="49" charset="-122"/>
            </a:endParaRPr>
          </a:p>
          <a:p>
            <a:endParaRPr lang="en-US" altLang="zh-CN" sz="800" b="1" dirty="0">
              <a:solidFill>
                <a:srgbClr val="FF0000"/>
              </a:solidFill>
              <a:latin typeface="黑体" panose="02010609060101010101" pitchFamily="49" charset="-122"/>
            </a:endParaRPr>
          </a:p>
          <a:p>
            <a:r>
              <a:rPr lang="zh-CN" altLang="en-US" sz="1600" dirty="0">
                <a:solidFill>
                  <a:srgbClr val="FF0000"/>
                </a:solidFill>
                <a:latin typeface="黑体" panose="02010609060101010101" pitchFamily="49" charset="-122"/>
              </a:rPr>
              <a:t>物理性质的“跳变”</a:t>
            </a:r>
            <a:endParaRPr lang="en-US" altLang="zh-CN" sz="1600" dirty="0">
              <a:solidFill>
                <a:srgbClr val="FF0000"/>
              </a:solidFill>
              <a:latin typeface="黑体" panose="02010609060101010101" pitchFamily="49" charset="-122"/>
            </a:endParaRPr>
          </a:p>
          <a:p>
            <a:r>
              <a:rPr lang="zh-CN" altLang="en-US" sz="1600" dirty="0">
                <a:solidFill>
                  <a:srgbClr val="FF0000"/>
                </a:solidFill>
                <a:latin typeface="黑体" panose="02010609060101010101" pitchFamily="49" charset="-122"/>
              </a:rPr>
              <a:t>或者也称为不连续</a:t>
            </a:r>
            <a:endParaRPr lang="en-US" altLang="zh-CN" sz="1600" dirty="0">
              <a:solidFill>
                <a:srgbClr val="FF0000"/>
              </a:solidFill>
              <a:latin typeface="黑体" panose="02010609060101010101" pitchFamily="49" charset="-122"/>
            </a:endParaRPr>
          </a:p>
          <a:p>
            <a:endParaRPr lang="en-US" altLang="zh-CN" sz="800" dirty="0">
              <a:solidFill>
                <a:srgbClr val="FF0000"/>
              </a:solidFill>
              <a:latin typeface="黑体" panose="02010609060101010101" pitchFamily="49" charset="-122"/>
            </a:endParaRPr>
          </a:p>
          <a:p>
            <a:r>
              <a:rPr lang="en-US" altLang="zh-CN" sz="1600" dirty="0">
                <a:solidFill>
                  <a:srgbClr val="FF0000"/>
                </a:solidFill>
                <a:latin typeface="黑体" panose="02010609060101010101" pitchFamily="49" charset="-122"/>
              </a:rPr>
              <a:t>*</a:t>
            </a:r>
            <a:r>
              <a:rPr lang="zh-CN" altLang="en-US" sz="1600" dirty="0">
                <a:solidFill>
                  <a:srgbClr val="FF0000"/>
                </a:solidFill>
                <a:latin typeface="黑体" panose="02010609060101010101" pitchFamily="49" charset="-122"/>
              </a:rPr>
              <a:t>注意与数学上连续的概念区分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3881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A7D1BA94-5C1C-4A36-BC07-53B4ECE502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19" y="595867"/>
            <a:ext cx="4776171" cy="5005987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51E0D88F-4A36-44E9-B922-DE6C8CA4B0D4}"/>
              </a:ext>
            </a:extLst>
          </p:cNvPr>
          <p:cNvSpPr/>
          <p:nvPr/>
        </p:nvSpPr>
        <p:spPr>
          <a:xfrm>
            <a:off x="4877809" y="677119"/>
            <a:ext cx="7086883" cy="1831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CN" sz="2400" b="1" dirty="0">
                <a:latin typeface="+mj-ea"/>
                <a:ea typeface="+mj-ea"/>
              </a:rPr>
              <a:t>Tips</a:t>
            </a:r>
            <a:r>
              <a:rPr lang="zh-CN" altLang="en-US" sz="2400" b="1" dirty="0">
                <a:latin typeface="+mj-ea"/>
                <a:ea typeface="+mj-ea"/>
              </a:rPr>
              <a:t>：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+mn-ea"/>
              </a:rPr>
              <a:t>莫霍面是一个强的地震波波速不连续面；</a:t>
            </a:r>
            <a:endParaRPr lang="en-US" altLang="zh-CN" sz="2000" dirty="0">
              <a:latin typeface="+mn-ea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+mn-ea"/>
              </a:rPr>
              <a:t>在全球广泛分布，但是不同地点的莫霍面深度有所差异；</a:t>
            </a:r>
            <a:endParaRPr lang="en-US" altLang="zh-CN" sz="2000" dirty="0">
              <a:latin typeface="+mn-ea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+mn-ea"/>
              </a:rPr>
              <a:t>莫霍面以上（朝向地表方向）称为地壳</a:t>
            </a:r>
            <a:endParaRPr lang="en-US" altLang="zh-CN" sz="2000" dirty="0">
              <a:latin typeface="+mn-ea"/>
            </a:endParaRPr>
          </a:p>
          <a:p>
            <a:pPr marL="342900" lvl="1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2400" b="1" dirty="0">
                <a:latin typeface="+mj-ea"/>
                <a:ea typeface="+mj-ea"/>
              </a:rPr>
              <a:t>研究莫霍面的意义</a:t>
            </a:r>
            <a:endParaRPr lang="en-US" altLang="zh-CN" sz="2400" b="1" dirty="0">
              <a:latin typeface="+mj-ea"/>
              <a:ea typeface="+mj-ea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DCA52535-0980-46A4-8E1F-3A12C93D0BE7}"/>
              </a:ext>
            </a:extLst>
          </p:cNvPr>
          <p:cNvGrpSpPr/>
          <p:nvPr/>
        </p:nvGrpSpPr>
        <p:grpSpPr>
          <a:xfrm>
            <a:off x="5017168" y="2536658"/>
            <a:ext cx="3255665" cy="3283112"/>
            <a:chOff x="5017168" y="2536658"/>
            <a:chExt cx="3707529" cy="4112688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58D7B620-EEC6-4570-A8BA-C76F5AF2D6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17168" y="4321342"/>
              <a:ext cx="3126707" cy="1877332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72A4B14B-C800-499F-A34E-2C3EBA15FD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37482" y="2536658"/>
              <a:ext cx="3587215" cy="1784684"/>
            </a:xfrm>
            <a:prstGeom prst="rect">
              <a:avLst/>
            </a:prstGeom>
          </p:spPr>
        </p:pic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273358B9-4538-4BE6-871C-DCEBC21BC7BF}"/>
                </a:ext>
              </a:extLst>
            </p:cNvPr>
            <p:cNvSpPr/>
            <p:nvPr/>
          </p:nvSpPr>
          <p:spPr>
            <a:xfrm>
              <a:off x="5137924" y="6148136"/>
              <a:ext cx="3421332" cy="5012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lvl="1"/>
              <a:r>
                <a:rPr lang="zh-CN" altLang="en-US" sz="2000" dirty="0">
                  <a:latin typeface="+mn-ea"/>
                </a:rPr>
                <a:t>中国海拔与莫霍面深度</a:t>
              </a:r>
              <a:r>
                <a:rPr lang="en-US" altLang="zh-CN" sz="2000" baseline="30000" dirty="0">
                  <a:latin typeface="+mn-ea"/>
                </a:rPr>
                <a:t>[2]</a:t>
              </a:r>
            </a:p>
          </p:txBody>
        </p:sp>
      </p:grpSp>
      <p:pic>
        <p:nvPicPr>
          <p:cNvPr id="16" name="图片 15">
            <a:extLst>
              <a:ext uri="{FF2B5EF4-FFF2-40B4-BE49-F238E27FC236}">
                <a16:creationId xmlns:a16="http://schemas.microsoft.com/office/drawing/2014/main" id="{713BE4EF-F1B9-4F8A-A82D-1F959589E6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874" y="2059155"/>
            <a:ext cx="2745632" cy="2079412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1F00CD09-8A1B-4707-9B3D-4F5BA8D2BD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9212" y="4206879"/>
            <a:ext cx="2690294" cy="2007859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ADE41139-61A1-4EB4-8ED7-B4115B1AF32D}"/>
              </a:ext>
            </a:extLst>
          </p:cNvPr>
          <p:cNvSpPr/>
          <p:nvPr/>
        </p:nvSpPr>
        <p:spPr>
          <a:xfrm>
            <a:off x="8663874" y="6214738"/>
            <a:ext cx="30043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/>
            <a:r>
              <a:rPr lang="zh-CN" altLang="en-US" sz="2000" dirty="0">
                <a:latin typeface="+mn-ea"/>
              </a:rPr>
              <a:t>北美海拔与莫霍面深度</a:t>
            </a:r>
            <a:r>
              <a:rPr lang="en-US" altLang="zh-CN" sz="2000" baseline="30000" dirty="0">
                <a:latin typeface="+mn-ea"/>
              </a:rPr>
              <a:t>[3]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52EAB384-2A0F-4180-81D3-B6B9E971DB62}"/>
              </a:ext>
            </a:extLst>
          </p:cNvPr>
          <p:cNvSpPr/>
          <p:nvPr/>
        </p:nvSpPr>
        <p:spPr>
          <a:xfrm>
            <a:off x="330200" y="5957043"/>
            <a:ext cx="8037846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lvl="1"/>
            <a:r>
              <a:rPr lang="zh-CN" altLang="en-US" sz="1600" b="1" dirty="0">
                <a:latin typeface="仿宋" panose="02010609060101010101" pitchFamily="49" charset="-122"/>
                <a:ea typeface="仿宋" panose="02010609060101010101" pitchFamily="49" charset="-122"/>
              </a:rPr>
              <a:t>为什么中国海拔高的地方地壳会较厚，而美国高海拔地区的地壳则不比平原厚很多？</a:t>
            </a:r>
            <a:endParaRPr lang="en-US" altLang="zh-CN" sz="1600" b="1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marL="0" lvl="1"/>
            <a:endParaRPr lang="en-US" altLang="zh-CN" sz="800" b="1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marL="0" lvl="1"/>
            <a:r>
              <a:rPr lang="zh-CN" altLang="en-US" sz="1600" b="1" dirty="0">
                <a:latin typeface="仿宋" panose="02010609060101010101" pitchFamily="49" charset="-122"/>
                <a:ea typeface="仿宋" panose="02010609060101010101" pitchFamily="49" charset="-122"/>
              </a:rPr>
              <a:t>→地壳均衡、动力学过程（过去</a:t>
            </a:r>
            <a:r>
              <a:rPr lang="en-US" altLang="zh-CN" sz="1600" b="1" dirty="0">
                <a:latin typeface="仿宋" panose="02010609060101010101" pitchFamily="49" charset="-122"/>
                <a:ea typeface="仿宋" panose="02010609060101010101" pitchFamily="49" charset="-122"/>
              </a:rPr>
              <a:t>[</a:t>
            </a:r>
            <a:r>
              <a:rPr lang="zh-CN" altLang="en-US" sz="1600" b="1" dirty="0">
                <a:latin typeface="仿宋" panose="02010609060101010101" pitchFamily="49" charset="-122"/>
                <a:ea typeface="仿宋" panose="02010609060101010101" pitchFamily="49" charset="-122"/>
              </a:rPr>
              <a:t>起源</a:t>
            </a:r>
            <a:r>
              <a:rPr lang="en-US" altLang="zh-CN" sz="1600" b="1" dirty="0">
                <a:latin typeface="仿宋" panose="02010609060101010101" pitchFamily="49" charset="-122"/>
                <a:ea typeface="仿宋" panose="02010609060101010101" pitchFamily="49" charset="-122"/>
              </a:rPr>
              <a:t>/</a:t>
            </a:r>
            <a:r>
              <a:rPr lang="zh-CN" altLang="en-US" sz="1600" b="1" dirty="0">
                <a:latin typeface="仿宋" panose="02010609060101010101" pitchFamily="49" charset="-122"/>
                <a:ea typeface="仿宋" panose="02010609060101010101" pitchFamily="49" charset="-122"/>
              </a:rPr>
              <a:t>演化历史</a:t>
            </a:r>
            <a:r>
              <a:rPr lang="en-US" altLang="zh-CN" sz="1600" b="1" dirty="0">
                <a:latin typeface="仿宋" panose="02010609060101010101" pitchFamily="49" charset="-122"/>
                <a:ea typeface="仿宋" panose="02010609060101010101" pitchFamily="49" charset="-122"/>
              </a:rPr>
              <a:t>]</a:t>
            </a:r>
            <a:r>
              <a:rPr lang="zh-CN" altLang="en-US" sz="1600" b="1" dirty="0">
                <a:latin typeface="仿宋" panose="02010609060101010101" pitchFamily="49" charset="-122"/>
                <a:ea typeface="仿宋" panose="02010609060101010101" pitchFamily="49" charset="-122"/>
              </a:rPr>
              <a:t>、现在与未来）</a:t>
            </a:r>
            <a:r>
              <a:rPr lang="en-US" altLang="zh-CN" sz="1600" b="1" dirty="0">
                <a:latin typeface="仿宋" panose="02010609060101010101" pitchFamily="49" charset="-122"/>
                <a:ea typeface="仿宋" panose="02010609060101010101" pitchFamily="49" charset="-122"/>
              </a:rPr>
              <a:t>…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02CC077-1297-495D-9334-41DAA477F6FD}"/>
              </a:ext>
            </a:extLst>
          </p:cNvPr>
          <p:cNvSpPr txBox="1"/>
          <p:nvPr/>
        </p:nvSpPr>
        <p:spPr>
          <a:xfrm>
            <a:off x="0" y="-10412"/>
            <a:ext cx="12271402" cy="710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地壳</a:t>
            </a:r>
            <a:r>
              <a:rPr lang="en-US" altLang="zh-CN" sz="3600" dirty="0"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地幔分界面</a:t>
            </a:r>
            <a:r>
              <a:rPr lang="en-US" altLang="zh-CN" sz="3600" dirty="0"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莫霍面</a:t>
            </a:r>
          </a:p>
        </p:txBody>
      </p:sp>
    </p:spTree>
    <p:extLst>
      <p:ext uri="{BB962C8B-B14F-4D97-AF65-F5344CB8AC3E}">
        <p14:creationId xmlns:p14="http://schemas.microsoft.com/office/powerpoint/2010/main" val="3236530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7A1FDC3-276D-4CA8-9808-EF52756AC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3086F-5BBC-4EF2-BAB6-C31290466CA8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CFE1C4E-851A-41A1-A64B-EF7932D98B39}"/>
              </a:ext>
            </a:extLst>
          </p:cNvPr>
          <p:cNvSpPr txBox="1"/>
          <p:nvPr/>
        </p:nvSpPr>
        <p:spPr>
          <a:xfrm>
            <a:off x="0" y="-10412"/>
            <a:ext cx="12271402" cy="710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地震学如何开展莫霍面相关的研究？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以接收函数方法为例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B52CD85-D607-4A78-B516-35399E6FE747}"/>
              </a:ext>
            </a:extLst>
          </p:cNvPr>
          <p:cNvSpPr/>
          <p:nvPr/>
        </p:nvSpPr>
        <p:spPr>
          <a:xfrm>
            <a:off x="5292575" y="794240"/>
            <a:ext cx="8034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</a:rPr>
              <a:t>数据</a:t>
            </a:r>
            <a:endParaRPr lang="zh-CN" altLang="en-US" sz="2400" dirty="0">
              <a:solidFill>
                <a:srgbClr val="0000FF"/>
              </a:solidFill>
            </a:endParaRPr>
          </a:p>
        </p:txBody>
      </p:sp>
      <p:pic>
        <p:nvPicPr>
          <p:cNvPr id="3074" name="Picture 2" descr="See the source image">
            <a:extLst>
              <a:ext uri="{FF2B5EF4-FFF2-40B4-BE49-F238E27FC236}">
                <a16:creationId xmlns:a16="http://schemas.microsoft.com/office/drawing/2014/main" id="{BC551FED-42D1-456A-BEF1-68F6FD924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003" y="1350170"/>
            <a:ext cx="1784700" cy="2237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7A7C2790-AAF4-404D-B230-D9166141DDC3}"/>
              </a:ext>
            </a:extLst>
          </p:cNvPr>
          <p:cNvSpPr/>
          <p:nvPr/>
        </p:nvSpPr>
        <p:spPr>
          <a:xfrm>
            <a:off x="660191" y="794240"/>
            <a:ext cx="23503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</a:rPr>
              <a:t>仪器（地震仪）</a:t>
            </a:r>
            <a:endParaRPr lang="zh-CN" altLang="en-US" sz="2400" dirty="0">
              <a:solidFill>
                <a:srgbClr val="0000FF"/>
              </a:solidFill>
            </a:endParaRPr>
          </a:p>
        </p:txBody>
      </p:sp>
      <p:sp>
        <p:nvSpPr>
          <p:cNvPr id="9" name="箭头: 右 8">
            <a:extLst>
              <a:ext uri="{FF2B5EF4-FFF2-40B4-BE49-F238E27FC236}">
                <a16:creationId xmlns:a16="http://schemas.microsoft.com/office/drawing/2014/main" id="{B38347BF-F852-46FD-8A07-187CC50C1B3B}"/>
              </a:ext>
            </a:extLst>
          </p:cNvPr>
          <p:cNvSpPr/>
          <p:nvPr/>
        </p:nvSpPr>
        <p:spPr>
          <a:xfrm>
            <a:off x="3045221" y="2254014"/>
            <a:ext cx="905435" cy="430305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箭头: 右 9">
            <a:extLst>
              <a:ext uri="{FF2B5EF4-FFF2-40B4-BE49-F238E27FC236}">
                <a16:creationId xmlns:a16="http://schemas.microsoft.com/office/drawing/2014/main" id="{56F6E7BE-0581-4493-B14F-1B99F8D44FE1}"/>
              </a:ext>
            </a:extLst>
          </p:cNvPr>
          <p:cNvSpPr/>
          <p:nvPr/>
        </p:nvSpPr>
        <p:spPr>
          <a:xfrm>
            <a:off x="7398831" y="2254013"/>
            <a:ext cx="706783" cy="430305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833B18E0-0521-47F5-A003-D0EF325F15D1}"/>
              </a:ext>
            </a:extLst>
          </p:cNvPr>
          <p:cNvSpPr/>
          <p:nvPr/>
        </p:nvSpPr>
        <p:spPr>
          <a:xfrm>
            <a:off x="9490866" y="794240"/>
            <a:ext cx="20409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</a:rPr>
              <a:t>数据分析处理</a:t>
            </a:r>
            <a:endParaRPr lang="zh-CN" altLang="en-US" sz="2400" dirty="0">
              <a:solidFill>
                <a:srgbClr val="0000FF"/>
              </a:solidFill>
            </a:endParaRPr>
          </a:p>
        </p:txBody>
      </p:sp>
      <p:pic>
        <p:nvPicPr>
          <p:cNvPr id="3076" name="Picture 4" descr="See the source image">
            <a:extLst>
              <a:ext uri="{FF2B5EF4-FFF2-40B4-BE49-F238E27FC236}">
                <a16:creationId xmlns:a16="http://schemas.microsoft.com/office/drawing/2014/main" id="{2F45530B-046E-49D6-B17C-15FB3BEFE0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8174" y="1511246"/>
            <a:ext cx="2954721" cy="1970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E00B1013-26A7-4966-A7F7-114FBDF5F18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88"/>
          <a:stretch/>
        </p:blipFill>
        <p:spPr>
          <a:xfrm>
            <a:off x="8304266" y="1350170"/>
            <a:ext cx="3803498" cy="1718494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6A470CB1-A410-47FC-976B-7685DF160E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1478" y="3069302"/>
            <a:ext cx="2462068" cy="824732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B431E90F-E287-4465-86C9-7B3351A316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4266" y="3894034"/>
            <a:ext cx="3835146" cy="2406991"/>
          </a:xfrm>
          <a:prstGeom prst="rect">
            <a:avLst/>
          </a:prstGeom>
        </p:spPr>
      </p:pic>
      <p:sp>
        <p:nvSpPr>
          <p:cNvPr id="19" name="箭头: 右 18">
            <a:extLst>
              <a:ext uri="{FF2B5EF4-FFF2-40B4-BE49-F238E27FC236}">
                <a16:creationId xmlns:a16="http://schemas.microsoft.com/office/drawing/2014/main" id="{10C3FF45-AC4F-47C3-9823-DABE834B883C}"/>
              </a:ext>
            </a:extLst>
          </p:cNvPr>
          <p:cNvSpPr/>
          <p:nvPr/>
        </p:nvSpPr>
        <p:spPr>
          <a:xfrm flipH="1">
            <a:off x="7398831" y="5430338"/>
            <a:ext cx="706783" cy="430305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FBC91660-261B-4E48-9E83-9538DE9E0E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915" y="3612897"/>
            <a:ext cx="3181916" cy="3245103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B0E68A0D-3908-4449-BE60-A8ED64EEA337}"/>
              </a:ext>
            </a:extLst>
          </p:cNvPr>
          <p:cNvSpPr/>
          <p:nvPr/>
        </p:nvSpPr>
        <p:spPr>
          <a:xfrm>
            <a:off x="7041131" y="4599341"/>
            <a:ext cx="142218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</a:rPr>
              <a:t>处理过后</a:t>
            </a:r>
            <a:endParaRPr lang="en-US" altLang="zh-CN" sz="2400" b="1" dirty="0">
              <a:solidFill>
                <a:srgbClr val="0000FF"/>
              </a:solidFill>
              <a:latin typeface="黑体" panose="02010609060101010101" pitchFamily="49" charset="-122"/>
            </a:endParaRPr>
          </a:p>
          <a:p>
            <a:pPr algn="ctr"/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</a:rPr>
              <a:t>的数据</a:t>
            </a:r>
            <a:endParaRPr lang="zh-CN" altLang="en-US" sz="2400" dirty="0">
              <a:solidFill>
                <a:srgbClr val="0000FF"/>
              </a:solidFill>
            </a:endParaRPr>
          </a:p>
        </p:txBody>
      </p:sp>
      <p:sp>
        <p:nvSpPr>
          <p:cNvPr id="23" name="箭头: 右 22">
            <a:extLst>
              <a:ext uri="{FF2B5EF4-FFF2-40B4-BE49-F238E27FC236}">
                <a16:creationId xmlns:a16="http://schemas.microsoft.com/office/drawing/2014/main" id="{B4C7CE1E-8E8D-4454-93EE-C5B80FF4D370}"/>
              </a:ext>
            </a:extLst>
          </p:cNvPr>
          <p:cNvSpPr/>
          <p:nvPr/>
        </p:nvSpPr>
        <p:spPr>
          <a:xfrm flipH="1">
            <a:off x="2960616" y="5430337"/>
            <a:ext cx="1111201" cy="430305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F52DDFFA-6F85-4C4D-8149-0D5E60ADFB27}"/>
              </a:ext>
            </a:extLst>
          </p:cNvPr>
          <p:cNvSpPr/>
          <p:nvPr/>
        </p:nvSpPr>
        <p:spPr>
          <a:xfrm>
            <a:off x="2727703" y="4847322"/>
            <a:ext cx="17315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</a:rPr>
              <a:t>这是什么？</a:t>
            </a:r>
            <a:endParaRPr lang="zh-CN" altLang="en-US" sz="2400" dirty="0">
              <a:solidFill>
                <a:srgbClr val="0000FF"/>
              </a:solidFill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22012BAF-FEDA-4520-9B52-911FF4B3182C}"/>
              </a:ext>
            </a:extLst>
          </p:cNvPr>
          <p:cNvSpPr/>
          <p:nvPr/>
        </p:nvSpPr>
        <p:spPr>
          <a:xfrm>
            <a:off x="1047969" y="4338279"/>
            <a:ext cx="1111202" cy="23391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00FF"/>
                </a:solidFill>
                <a:latin typeface="黑体" panose="02010609060101010101" pitchFamily="49" charset="-122"/>
              </a:rPr>
              <a:t>理论</a:t>
            </a:r>
            <a:endParaRPr lang="en-US" altLang="zh-CN" sz="3600" b="1" dirty="0">
              <a:solidFill>
                <a:srgbClr val="0000FF"/>
              </a:solidFill>
              <a:latin typeface="黑体" panose="02010609060101010101" pitchFamily="49" charset="-122"/>
            </a:endParaRPr>
          </a:p>
          <a:p>
            <a:pPr algn="ctr"/>
            <a:r>
              <a:rPr lang="en-US" altLang="zh-CN" b="1" dirty="0">
                <a:solidFill>
                  <a:srgbClr val="0000FF"/>
                </a:solidFill>
                <a:latin typeface="黑体" panose="02010609060101010101" pitchFamily="49" charset="-122"/>
              </a:rPr>
              <a:t>+</a:t>
            </a:r>
          </a:p>
          <a:p>
            <a:pPr algn="ctr"/>
            <a:r>
              <a:rPr lang="zh-CN" altLang="en-US" sz="3600" b="1" dirty="0">
                <a:solidFill>
                  <a:srgbClr val="0000FF"/>
                </a:solidFill>
                <a:latin typeface="黑体" panose="02010609060101010101" pitchFamily="49" charset="-122"/>
              </a:rPr>
              <a:t>模型</a:t>
            </a:r>
            <a:endParaRPr lang="en-US" altLang="zh-CN" sz="3600" b="1" dirty="0">
              <a:solidFill>
                <a:srgbClr val="0000FF"/>
              </a:solidFill>
              <a:latin typeface="黑体" panose="02010609060101010101" pitchFamily="49" charset="-122"/>
            </a:endParaRPr>
          </a:p>
          <a:p>
            <a:pPr algn="ctr"/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</a:rPr>
              <a:t>+</a:t>
            </a:r>
          </a:p>
          <a:p>
            <a:pPr algn="ctr"/>
            <a:r>
              <a:rPr lang="zh-CN" altLang="en-US" sz="3600" b="1" dirty="0">
                <a:solidFill>
                  <a:srgbClr val="0000FF"/>
                </a:solidFill>
                <a:latin typeface="黑体" panose="02010609060101010101" pitchFamily="49" charset="-122"/>
              </a:rPr>
              <a:t>分析</a:t>
            </a:r>
            <a:endParaRPr lang="zh-CN" altLang="en-US" sz="36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428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7A1FDC3-276D-4CA8-9808-EF52756AC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DC23086F-5BBC-4EF2-BAB6-C31290466CA8}" type="slidenum">
              <a:rPr lang="zh-CN" altLang="en-US" smtClean="0"/>
              <a:t>7</a:t>
            </a:fld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CFE1C4E-851A-41A1-A64B-EF7932D98B39}"/>
              </a:ext>
            </a:extLst>
          </p:cNvPr>
          <p:cNvSpPr txBox="1"/>
          <p:nvPr/>
        </p:nvSpPr>
        <p:spPr>
          <a:xfrm>
            <a:off x="0" y="-10412"/>
            <a:ext cx="12271402" cy="710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地震学如何开展莫霍面相关的研究？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以接收函数方法为例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22012BAF-FEDA-4520-9B52-911FF4B3182C}"/>
              </a:ext>
            </a:extLst>
          </p:cNvPr>
          <p:cNvSpPr/>
          <p:nvPr/>
        </p:nvSpPr>
        <p:spPr>
          <a:xfrm>
            <a:off x="1048985" y="819141"/>
            <a:ext cx="20377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00FF"/>
                </a:solidFill>
                <a:latin typeface="黑体" panose="02010609060101010101" pitchFamily="49" charset="-122"/>
              </a:rPr>
              <a:t>物理理论</a:t>
            </a:r>
            <a:endParaRPr lang="en-US" altLang="zh-CN" sz="3600" b="1" dirty="0">
              <a:solidFill>
                <a:srgbClr val="0000FF"/>
              </a:solidFill>
              <a:latin typeface="黑体" panose="02010609060101010101" pitchFamily="49" charset="-122"/>
            </a:endParaRPr>
          </a:p>
        </p:txBody>
      </p:sp>
      <p:pic>
        <p:nvPicPr>
          <p:cNvPr id="6146" name="Picture 2" descr="See the source image">
            <a:extLst>
              <a:ext uri="{FF2B5EF4-FFF2-40B4-BE49-F238E27FC236}">
                <a16:creationId xmlns:a16="http://schemas.microsoft.com/office/drawing/2014/main" id="{FE46E91C-B6E7-4DE9-A9B1-67868AC1AF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736" y="1584638"/>
            <a:ext cx="3458157" cy="2305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5E8B4F35-C181-4B03-A0B9-B283E4DC4188}"/>
              </a:ext>
            </a:extLst>
          </p:cNvPr>
          <p:cNvSpPr txBox="1"/>
          <p:nvPr/>
        </p:nvSpPr>
        <p:spPr>
          <a:xfrm>
            <a:off x="873072" y="2307934"/>
            <a:ext cx="831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折射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A12A38FF-A404-496C-8092-0DE66F094F5D}"/>
              </a:ext>
            </a:extLst>
          </p:cNvPr>
          <p:cNvSpPr txBox="1"/>
          <p:nvPr/>
        </p:nvSpPr>
        <p:spPr>
          <a:xfrm>
            <a:off x="2003813" y="1977494"/>
            <a:ext cx="831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反射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F2E52762-5E4D-44EB-B309-F760C91382A9}"/>
              </a:ext>
            </a:extLst>
          </p:cNvPr>
          <p:cNvSpPr/>
          <p:nvPr/>
        </p:nvSpPr>
        <p:spPr>
          <a:xfrm>
            <a:off x="213689" y="3918734"/>
            <a:ext cx="3708328" cy="29392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zh-CN" altLang="en-US" b="1" dirty="0">
                <a:latin typeface="黑体" panose="02010609060101010101" pitchFamily="49" charset="-122"/>
              </a:rPr>
              <a:t>对于地震波而言，研究地震波在间断面处的行为，需要用到：</a:t>
            </a:r>
            <a:endParaRPr lang="en-US" altLang="zh-CN" b="1" dirty="0">
              <a:latin typeface="黑体" panose="02010609060101010101" pitchFamily="49" charset="-122"/>
            </a:endParaRPr>
          </a:p>
          <a:p>
            <a:r>
              <a:rPr lang="en-US" altLang="zh-CN" dirty="0">
                <a:latin typeface="黑体" panose="02010609060101010101" pitchFamily="49" charset="-122"/>
              </a:rPr>
              <a:t>(1)</a:t>
            </a:r>
            <a:r>
              <a:rPr lang="zh-CN" altLang="en-US" b="1" dirty="0">
                <a:latin typeface="黑体" panose="02010609060101010101" pitchFamily="49" charset="-122"/>
              </a:rPr>
              <a:t>描述弹性介质运动的公式</a:t>
            </a:r>
            <a:r>
              <a:rPr lang="zh-CN" altLang="en-US" dirty="0">
                <a:latin typeface="黑体" panose="02010609060101010101" pitchFamily="49" charset="-122"/>
              </a:rPr>
              <a:t>（弹性动力学方程，是牛顿第二定律在连续弹性介质上的应用）</a:t>
            </a:r>
            <a:endParaRPr lang="en-US" altLang="zh-CN" dirty="0">
              <a:latin typeface="黑体" panose="02010609060101010101" pitchFamily="49" charset="-122"/>
            </a:endParaRPr>
          </a:p>
          <a:p>
            <a:r>
              <a:rPr lang="en-US" altLang="zh-CN" dirty="0">
                <a:latin typeface="黑体" panose="02010609060101010101" pitchFamily="49" charset="-122"/>
              </a:rPr>
              <a:t>(2)</a:t>
            </a:r>
            <a:r>
              <a:rPr lang="zh-CN" altLang="en-US" b="1" dirty="0">
                <a:latin typeface="黑体" panose="02010609060101010101" pitchFamily="49" charset="-122"/>
              </a:rPr>
              <a:t>弹性动力学方程的解</a:t>
            </a:r>
            <a:r>
              <a:rPr lang="zh-CN" altLang="en-US" dirty="0">
                <a:latin typeface="黑体" panose="02010609060101010101" pitchFamily="49" charset="-122"/>
              </a:rPr>
              <a:t>（</a:t>
            </a:r>
            <a:r>
              <a:rPr lang="en-US" altLang="zh-CN" dirty="0">
                <a:latin typeface="黑体" panose="02010609060101010101" pitchFamily="49" charset="-122"/>
              </a:rPr>
              <a:t>P</a:t>
            </a:r>
            <a:r>
              <a:rPr lang="zh-CN" altLang="en-US" dirty="0">
                <a:latin typeface="黑体" panose="02010609060101010101" pitchFamily="49" charset="-122"/>
              </a:rPr>
              <a:t>波</a:t>
            </a:r>
            <a:r>
              <a:rPr lang="en-US" altLang="zh-CN" dirty="0">
                <a:latin typeface="黑体" panose="02010609060101010101" pitchFamily="49" charset="-122"/>
              </a:rPr>
              <a:t>/S</a:t>
            </a:r>
            <a:r>
              <a:rPr lang="zh-CN" altLang="en-US" dirty="0">
                <a:latin typeface="黑体" panose="02010609060101010101" pitchFamily="49" charset="-122"/>
              </a:rPr>
              <a:t>波）</a:t>
            </a:r>
            <a:endParaRPr lang="en-US" altLang="zh-CN" dirty="0">
              <a:latin typeface="黑体" panose="02010609060101010101" pitchFamily="49" charset="-122"/>
            </a:endParaRPr>
          </a:p>
          <a:p>
            <a:r>
              <a:rPr lang="en-US" altLang="zh-CN" dirty="0">
                <a:latin typeface="黑体" panose="02010609060101010101" pitchFamily="49" charset="-122"/>
              </a:rPr>
              <a:t>(3)</a:t>
            </a:r>
            <a:r>
              <a:rPr lang="zh-CN" altLang="en-US" b="1" dirty="0">
                <a:latin typeface="黑体" panose="02010609060101010101" pitchFamily="49" charset="-122"/>
              </a:rPr>
              <a:t>方程的解在“边界”处的</a:t>
            </a:r>
            <a:r>
              <a:rPr lang="zh-CN" altLang="en-US" b="1" dirty="0">
                <a:solidFill>
                  <a:srgbClr val="0000FF"/>
                </a:solidFill>
                <a:latin typeface="黑体" panose="02010609060101010101" pitchFamily="49" charset="-122"/>
              </a:rPr>
              <a:t>行为</a:t>
            </a:r>
            <a:r>
              <a:rPr lang="zh-CN" altLang="en-US" dirty="0">
                <a:latin typeface="黑体" panose="02010609060101010101" pitchFamily="49" charset="-122"/>
              </a:rPr>
              <a:t>（较严格的做法是根据边界条件进行计算；如果考虑一些简化情况，可以用射线等简化模型加以考虑）</a:t>
            </a:r>
            <a:endParaRPr lang="en-US" altLang="zh-CN" dirty="0">
              <a:latin typeface="黑体" panose="02010609060101010101" pitchFamily="49" charset="-122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B1918DDB-E0AA-44DD-82DA-E870526DFE98}"/>
              </a:ext>
            </a:extLst>
          </p:cNvPr>
          <p:cNvSpPr/>
          <p:nvPr/>
        </p:nvSpPr>
        <p:spPr>
          <a:xfrm>
            <a:off x="5904854" y="785231"/>
            <a:ext cx="11112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00FF"/>
                </a:solidFill>
                <a:latin typeface="黑体" panose="02010609060101010101" pitchFamily="49" charset="-122"/>
              </a:rPr>
              <a:t>模型</a:t>
            </a:r>
            <a:endParaRPr lang="en-US" altLang="zh-CN" sz="3600" b="1" dirty="0">
              <a:solidFill>
                <a:srgbClr val="0000FF"/>
              </a:solidFill>
              <a:latin typeface="黑体" panose="02010609060101010101" pitchFamily="49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8A6F47C-A2FD-4C39-90B1-BD7A5F3965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0353" y="1510725"/>
            <a:ext cx="3964527" cy="2453263"/>
          </a:xfrm>
          <a:prstGeom prst="rect">
            <a:avLst/>
          </a:prstGeom>
        </p:spPr>
      </p:pic>
      <p:sp>
        <p:nvSpPr>
          <p:cNvPr id="29" name="矩形 28">
            <a:extLst>
              <a:ext uri="{FF2B5EF4-FFF2-40B4-BE49-F238E27FC236}">
                <a16:creationId xmlns:a16="http://schemas.microsoft.com/office/drawing/2014/main" id="{9AD104F1-6031-4AF2-B50D-6CE90113442A}"/>
              </a:ext>
            </a:extLst>
          </p:cNvPr>
          <p:cNvSpPr/>
          <p:nvPr/>
        </p:nvSpPr>
        <p:spPr>
          <a:xfrm>
            <a:off x="4520353" y="3983229"/>
            <a:ext cx="3708328" cy="1646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黑体" panose="02010609060101010101" pitchFamily="49" charset="-122"/>
              </a:rPr>
              <a:t>对介质近似的模型化表达：</a:t>
            </a:r>
            <a:endParaRPr lang="en-US" altLang="zh-CN" sz="2400" dirty="0">
              <a:latin typeface="黑体" panose="02010609060101010101" pitchFamily="49" charset="-122"/>
            </a:endParaRPr>
          </a:p>
          <a:p>
            <a:pPr>
              <a:spcAft>
                <a:spcPts val="600"/>
              </a:spcAft>
            </a:pPr>
            <a:r>
              <a:rPr lang="zh-CN" altLang="en-US" sz="2400" b="1" dirty="0">
                <a:latin typeface="黑体" panose="02010609060101010101" pitchFamily="49" charset="-122"/>
              </a:rPr>
              <a:t>水平层状均匀介质</a:t>
            </a:r>
            <a:endParaRPr lang="en-US" altLang="zh-CN" sz="2400" b="1" dirty="0">
              <a:latin typeface="黑体" panose="02010609060101010101" pitchFamily="49" charset="-122"/>
            </a:endParaRPr>
          </a:p>
          <a:p>
            <a:r>
              <a:rPr lang="zh-CN" altLang="en-US" sz="2400" dirty="0">
                <a:latin typeface="黑体" panose="02010609060101010101" pitchFamily="49" charset="-122"/>
              </a:rPr>
              <a:t>对波动现象的近似：</a:t>
            </a:r>
            <a:endParaRPr lang="en-US" altLang="zh-CN" sz="2400" dirty="0">
              <a:latin typeface="黑体" panose="02010609060101010101" pitchFamily="49" charset="-122"/>
            </a:endParaRPr>
          </a:p>
          <a:p>
            <a:pPr>
              <a:spcAft>
                <a:spcPts val="600"/>
              </a:spcAft>
            </a:pPr>
            <a:r>
              <a:rPr lang="zh-CN" altLang="en-US" sz="2400" b="1" dirty="0">
                <a:latin typeface="黑体" panose="02010609060101010101" pitchFamily="49" charset="-122"/>
              </a:rPr>
              <a:t>射线近似</a:t>
            </a:r>
            <a:endParaRPr lang="en-US" altLang="zh-CN" sz="2400" b="1" dirty="0">
              <a:latin typeface="黑体" panose="02010609060101010101" pitchFamily="49" charset="-122"/>
            </a:endParaRPr>
          </a:p>
        </p:txBody>
      </p: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BF9B9E60-760D-41C1-9B15-58AAEDD98A70}"/>
              </a:ext>
            </a:extLst>
          </p:cNvPr>
          <p:cNvSpPr/>
          <p:nvPr/>
        </p:nvSpPr>
        <p:spPr>
          <a:xfrm>
            <a:off x="5904854" y="2882686"/>
            <a:ext cx="2643220" cy="2762150"/>
          </a:xfrm>
          <a:custGeom>
            <a:avLst/>
            <a:gdLst>
              <a:gd name="connsiteX0" fmla="*/ 0 w 2643220"/>
              <a:gd name="connsiteY0" fmla="*/ 2650210 h 2762150"/>
              <a:gd name="connsiteX1" fmla="*/ 2386739 w 2643220"/>
              <a:gd name="connsiteY1" fmla="*/ 2557220 h 2762150"/>
              <a:gd name="connsiteX2" fmla="*/ 2402238 w 2643220"/>
              <a:gd name="connsiteY2" fmla="*/ 774915 h 2762150"/>
              <a:gd name="connsiteX3" fmla="*/ 836909 w 2643220"/>
              <a:gd name="connsiteY3" fmla="*/ 0 h 2762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43220" h="2762150">
                <a:moveTo>
                  <a:pt x="0" y="2650210"/>
                </a:moveTo>
                <a:cubicBezTo>
                  <a:pt x="993183" y="2759989"/>
                  <a:pt x="1986366" y="2869769"/>
                  <a:pt x="2386739" y="2557220"/>
                </a:cubicBezTo>
                <a:cubicBezTo>
                  <a:pt x="2787112" y="2244671"/>
                  <a:pt x="2660543" y="1201118"/>
                  <a:pt x="2402238" y="774915"/>
                </a:cubicBezTo>
                <a:cubicBezTo>
                  <a:pt x="2143933" y="348712"/>
                  <a:pt x="1490421" y="174356"/>
                  <a:pt x="836909" y="0"/>
                </a:cubicBezTo>
              </a:path>
            </a:pathLst>
          </a:custGeom>
          <a:noFill/>
          <a:ln>
            <a:solidFill>
              <a:schemeClr val="accent2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id="{3B0745FE-BAF1-4F1E-BD76-64B85F3F0243}"/>
              </a:ext>
            </a:extLst>
          </p:cNvPr>
          <p:cNvSpPr/>
          <p:nvPr/>
        </p:nvSpPr>
        <p:spPr>
          <a:xfrm>
            <a:off x="3750590" y="2526156"/>
            <a:ext cx="2169763" cy="155051"/>
          </a:xfrm>
          <a:custGeom>
            <a:avLst/>
            <a:gdLst>
              <a:gd name="connsiteX0" fmla="*/ 2169763 w 2169763"/>
              <a:gd name="connsiteY0" fmla="*/ 139552 h 155051"/>
              <a:gd name="connsiteX1" fmla="*/ 1208868 w 2169763"/>
              <a:gd name="connsiteY1" fmla="*/ 68 h 155051"/>
              <a:gd name="connsiteX2" fmla="*/ 0 w 2169763"/>
              <a:gd name="connsiteY2" fmla="*/ 155051 h 155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69763" h="155051">
                <a:moveTo>
                  <a:pt x="2169763" y="139552"/>
                </a:moveTo>
                <a:cubicBezTo>
                  <a:pt x="1870129" y="68518"/>
                  <a:pt x="1570495" y="-2515"/>
                  <a:pt x="1208868" y="68"/>
                </a:cubicBezTo>
                <a:cubicBezTo>
                  <a:pt x="847241" y="2651"/>
                  <a:pt x="423620" y="78851"/>
                  <a:pt x="0" y="155051"/>
                </a:cubicBezTo>
              </a:path>
            </a:pathLst>
          </a:custGeom>
          <a:ln>
            <a:tailEnd type="stealt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AF807089-55B4-4CDE-80AD-EB50E326DF96}"/>
              </a:ext>
            </a:extLst>
          </p:cNvPr>
          <p:cNvCxnSpPr>
            <a:cxnSpLocks/>
          </p:cNvCxnSpPr>
          <p:nvPr/>
        </p:nvCxnSpPr>
        <p:spPr>
          <a:xfrm>
            <a:off x="3750590" y="6356350"/>
            <a:ext cx="888085" cy="0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>
            <a:extLst>
              <a:ext uri="{FF2B5EF4-FFF2-40B4-BE49-F238E27FC236}">
                <a16:creationId xmlns:a16="http://schemas.microsoft.com/office/drawing/2014/main" id="{C71B11A9-8BFD-4DA8-BC3E-CC2BB2967BF1}"/>
              </a:ext>
            </a:extLst>
          </p:cNvPr>
          <p:cNvSpPr/>
          <p:nvPr/>
        </p:nvSpPr>
        <p:spPr>
          <a:xfrm>
            <a:off x="4882915" y="5669174"/>
            <a:ext cx="3387070" cy="1077218"/>
          </a:xfrm>
          <a:prstGeom prst="rect">
            <a:avLst/>
          </a:prstGeom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</a:rPr>
              <a:t>主要行为：</a:t>
            </a:r>
            <a:endParaRPr lang="en-US" altLang="zh-CN" sz="2400" b="1" dirty="0">
              <a:solidFill>
                <a:srgbClr val="0000FF"/>
              </a:solidFill>
              <a:latin typeface="黑体" panose="02010609060101010101" pitchFamily="49" charset="-122"/>
            </a:endParaRPr>
          </a:p>
          <a:p>
            <a:r>
              <a:rPr lang="zh-CN" altLang="en-US" sz="2000" dirty="0">
                <a:solidFill>
                  <a:srgbClr val="0000FF"/>
                </a:solidFill>
                <a:latin typeface="黑体" panose="02010609060101010101" pitchFamily="49" charset="-122"/>
              </a:rPr>
              <a:t>折射（地震学中称为透射）、</a:t>
            </a:r>
            <a:endParaRPr lang="en-US" altLang="zh-CN" sz="2000" dirty="0">
              <a:solidFill>
                <a:srgbClr val="0000FF"/>
              </a:solidFill>
              <a:latin typeface="黑体" panose="02010609060101010101" pitchFamily="49" charset="-122"/>
            </a:endParaRPr>
          </a:p>
          <a:p>
            <a:r>
              <a:rPr lang="zh-CN" altLang="en-US" sz="2000" dirty="0">
                <a:solidFill>
                  <a:srgbClr val="0000FF"/>
                </a:solidFill>
                <a:latin typeface="黑体" panose="02010609060101010101" pitchFamily="49" charset="-122"/>
              </a:rPr>
              <a:t>反射与模式转换</a:t>
            </a:r>
            <a:endParaRPr lang="en-US" altLang="zh-CN" sz="2000" dirty="0">
              <a:solidFill>
                <a:srgbClr val="0000FF"/>
              </a:solidFill>
              <a:latin typeface="黑体" panose="02010609060101010101" pitchFamily="49" charset="-122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616DB99A-E088-4EE7-806B-ECC0EA2C801B}"/>
              </a:ext>
            </a:extLst>
          </p:cNvPr>
          <p:cNvSpPr/>
          <p:nvPr/>
        </p:nvSpPr>
        <p:spPr>
          <a:xfrm>
            <a:off x="10031813" y="785231"/>
            <a:ext cx="11112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00FF"/>
                </a:solidFill>
                <a:latin typeface="黑体" panose="02010609060101010101" pitchFamily="49" charset="-122"/>
              </a:rPr>
              <a:t>推演</a:t>
            </a:r>
            <a:endParaRPr lang="en-US" altLang="zh-CN" sz="3600" b="1" dirty="0">
              <a:solidFill>
                <a:srgbClr val="0000FF"/>
              </a:solidFill>
              <a:latin typeface="黑体" panose="02010609060101010101" pitchFamily="49" charset="-122"/>
            </a:endParaRP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AF252DC7-65E1-4D57-8658-2377BA3CCDED}"/>
              </a:ext>
            </a:extLst>
          </p:cNvPr>
          <p:cNvGrpSpPr/>
          <p:nvPr/>
        </p:nvGrpSpPr>
        <p:grpSpPr>
          <a:xfrm>
            <a:off x="8973411" y="1536931"/>
            <a:ext cx="3173655" cy="5157358"/>
            <a:chOff x="8944083" y="1700642"/>
            <a:chExt cx="3173655" cy="5369218"/>
          </a:xfrm>
        </p:grpSpPr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id="{7A1C70B5-3A68-4497-AC41-75A728CC24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44084" y="1700642"/>
              <a:ext cx="3173654" cy="1778727"/>
            </a:xfrm>
            <a:prstGeom prst="rect">
              <a:avLst/>
            </a:prstGeom>
          </p:spPr>
        </p:pic>
        <p:pic>
          <p:nvPicPr>
            <p:cNvPr id="36" name="图片 35">
              <a:extLst>
                <a:ext uri="{FF2B5EF4-FFF2-40B4-BE49-F238E27FC236}">
                  <a16:creationId xmlns:a16="http://schemas.microsoft.com/office/drawing/2014/main" id="{FFDE046B-33D5-494B-B276-AE8A155AD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60303" y="3479369"/>
              <a:ext cx="3157435" cy="1778727"/>
            </a:xfrm>
            <a:prstGeom prst="rect">
              <a:avLst/>
            </a:prstGeom>
          </p:spPr>
        </p:pic>
        <p:pic>
          <p:nvPicPr>
            <p:cNvPr id="38" name="图片 37">
              <a:extLst>
                <a:ext uri="{FF2B5EF4-FFF2-40B4-BE49-F238E27FC236}">
                  <a16:creationId xmlns:a16="http://schemas.microsoft.com/office/drawing/2014/main" id="{7A2D6D46-6E93-4B4D-BFAB-C0F27EC9B3D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44083" y="5314523"/>
              <a:ext cx="3118259" cy="17553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425600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4CFE1C4E-851A-41A1-A64B-EF7932D98B39}"/>
              </a:ext>
            </a:extLst>
          </p:cNvPr>
          <p:cNvSpPr txBox="1"/>
          <p:nvPr/>
        </p:nvSpPr>
        <p:spPr>
          <a:xfrm>
            <a:off x="0" y="-10412"/>
            <a:ext cx="12271402" cy="710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地震学如何开展莫霍面相关的研究？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以接收函数方法为例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616DB99A-E088-4EE7-806B-ECC0EA2C801B}"/>
              </a:ext>
            </a:extLst>
          </p:cNvPr>
          <p:cNvSpPr/>
          <p:nvPr/>
        </p:nvSpPr>
        <p:spPr>
          <a:xfrm>
            <a:off x="236884" y="795287"/>
            <a:ext cx="11112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00FF"/>
                </a:solidFill>
                <a:latin typeface="黑体" panose="02010609060101010101" pitchFamily="49" charset="-122"/>
              </a:rPr>
              <a:t>推演</a:t>
            </a:r>
            <a:endParaRPr lang="en-US" altLang="zh-CN" sz="3600" b="1" dirty="0">
              <a:solidFill>
                <a:srgbClr val="0000FF"/>
              </a:solidFill>
              <a:latin typeface="黑体" panose="02010609060101010101" pitchFamily="49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B204AC83-1860-4528-A965-6BEF575D5358}"/>
              </a:ext>
            </a:extLst>
          </p:cNvPr>
          <p:cNvGrpSpPr/>
          <p:nvPr/>
        </p:nvGrpSpPr>
        <p:grpSpPr>
          <a:xfrm>
            <a:off x="236884" y="1324467"/>
            <a:ext cx="11955116" cy="4496628"/>
            <a:chOff x="236884" y="1572440"/>
            <a:chExt cx="11955116" cy="4496628"/>
          </a:xfrm>
        </p:grpSpPr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5E418BFF-6AD9-4943-B417-8787EBBAC2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884" y="2033169"/>
              <a:ext cx="7496770" cy="4035899"/>
            </a:xfrm>
            <a:prstGeom prst="rect">
              <a:avLst/>
            </a:prstGeom>
          </p:spPr>
        </p:pic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FA3E9263-EE5B-4B38-B69E-9C07901EA9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89533" y="1572440"/>
              <a:ext cx="4202467" cy="4285920"/>
            </a:xfrm>
            <a:prstGeom prst="rect">
              <a:avLst/>
            </a:prstGeom>
          </p:spPr>
        </p:pic>
        <p:cxnSp>
          <p:nvCxnSpPr>
            <p:cNvPr id="6" name="直接箭头连接符 5">
              <a:extLst>
                <a:ext uri="{FF2B5EF4-FFF2-40B4-BE49-F238E27FC236}">
                  <a16:creationId xmlns:a16="http://schemas.microsoft.com/office/drawing/2014/main" id="{E8FB58B9-4281-4D56-A772-0C6C29C043E5}"/>
                </a:ext>
              </a:extLst>
            </p:cNvPr>
            <p:cNvCxnSpPr/>
            <p:nvPr/>
          </p:nvCxnSpPr>
          <p:spPr>
            <a:xfrm>
              <a:off x="5238427" y="4051118"/>
              <a:ext cx="3564610" cy="79985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箭头连接符 8">
              <a:extLst>
                <a:ext uri="{FF2B5EF4-FFF2-40B4-BE49-F238E27FC236}">
                  <a16:creationId xmlns:a16="http://schemas.microsoft.com/office/drawing/2014/main" id="{2BE814D6-DD6C-40AE-9E97-4E644CBB589F}"/>
                </a:ext>
              </a:extLst>
            </p:cNvPr>
            <p:cNvCxnSpPr/>
            <p:nvPr/>
          </p:nvCxnSpPr>
          <p:spPr>
            <a:xfrm>
              <a:off x="5098942" y="5021451"/>
              <a:ext cx="4091553" cy="13948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0D75E9DB-DBFC-4447-8687-64FF8B7CEBA7}"/>
                </a:ext>
              </a:extLst>
            </p:cNvPr>
            <p:cNvSpPr/>
            <p:nvPr/>
          </p:nvSpPr>
          <p:spPr>
            <a:xfrm>
              <a:off x="8631877" y="4385164"/>
              <a:ext cx="31290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矩形 30">
                <a:extLst>
                  <a:ext uri="{FF2B5EF4-FFF2-40B4-BE49-F238E27FC236}">
                    <a16:creationId xmlns:a16="http://schemas.microsoft.com/office/drawing/2014/main" id="{D212E411-3F58-4E75-B5FD-1BA8C8C7CD89}"/>
                  </a:ext>
                </a:extLst>
              </p:cNvPr>
              <p:cNvSpPr/>
              <p:nvPr/>
            </p:nvSpPr>
            <p:spPr>
              <a:xfrm>
                <a:off x="236884" y="5888864"/>
                <a:ext cx="11955116" cy="8696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800" dirty="0">
                    <a:solidFill>
                      <a:schemeClr val="tx1"/>
                    </a:solidFill>
                    <a:latin typeface="+mn-ea"/>
                  </a:rPr>
                  <a:t>由于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altLang="zh-CN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altLang="zh-CN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altLang="zh-CN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altLang="zh-CN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zh-CN" altLang="en-US" sz="2800" dirty="0">
                    <a:solidFill>
                      <a:schemeClr val="tx1"/>
                    </a:solidFill>
                    <a:latin typeface="+mn-ea"/>
                  </a:rPr>
                  <a:t>，因此</a:t>
                </a:r>
                <a:r>
                  <a:rPr lang="en-US" altLang="zh-CN" sz="2800" dirty="0">
                    <a:solidFill>
                      <a:schemeClr val="tx1"/>
                    </a:solidFill>
                    <a:latin typeface="+mn-ea"/>
                  </a:rPr>
                  <a:t>Ps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+mn-ea"/>
                  </a:rPr>
                  <a:t>波比</a:t>
                </a:r>
                <a:r>
                  <a:rPr lang="en-US" altLang="zh-CN" sz="2800" dirty="0">
                    <a:solidFill>
                      <a:schemeClr val="tx1"/>
                    </a:solidFill>
                    <a:latin typeface="+mn-ea"/>
                  </a:rPr>
                  <a:t>P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+mn-ea"/>
                  </a:rPr>
                  <a:t>波晚到</a:t>
                </a:r>
                <a:r>
                  <a:rPr lang="zh-CN" altLang="en-US" sz="2800" dirty="0">
                    <a:latin typeface="+mn-ea"/>
                  </a:rPr>
                  <a:t>：</a:t>
                </a:r>
                <a:endParaRPr lang="en-US" altLang="zh-CN" sz="2800" dirty="0">
                  <a:latin typeface="+mn-ea"/>
                </a:endParaRPr>
              </a:p>
              <a:p>
                <a:r>
                  <a:rPr lang="zh-CN" altLang="en-US" sz="2000" dirty="0">
                    <a:solidFill>
                      <a:schemeClr val="tx1"/>
                    </a:solidFill>
                    <a:latin typeface="+mn-ea"/>
                  </a:rPr>
                  <a:t>（略类似于雷电现象。光波速度很快，于是先看到一道闪电；声波速度慢，后来才听到一声雷声）</a:t>
                </a:r>
                <a:endParaRPr lang="en-US" altLang="zh-CN" sz="2000" dirty="0">
                  <a:solidFill>
                    <a:schemeClr val="tx1"/>
                  </a:solidFill>
                  <a:latin typeface="+mn-ea"/>
                </a:endParaRPr>
              </a:p>
            </p:txBody>
          </p:sp>
        </mc:Choice>
        <mc:Fallback xmlns="">
          <p:sp>
            <p:nvSpPr>
              <p:cNvPr id="31" name="矩形 30">
                <a:extLst>
                  <a:ext uri="{FF2B5EF4-FFF2-40B4-BE49-F238E27FC236}">
                    <a16:creationId xmlns:a16="http://schemas.microsoft.com/office/drawing/2014/main" id="{D212E411-3F58-4E75-B5FD-1BA8C8C7CD8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884" y="5888864"/>
                <a:ext cx="11955116" cy="869662"/>
              </a:xfrm>
              <a:prstGeom prst="rect">
                <a:avLst/>
              </a:prstGeom>
              <a:blipFill>
                <a:blip r:embed="rId4"/>
                <a:stretch>
                  <a:fillRect l="-1071" t="-9091" b="-1118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4131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942F073-90A2-48CB-B496-EEAED2E40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3086F-5BBC-4EF2-BAB6-C31290466CA8}" type="slidenum">
              <a:rPr lang="zh-CN" altLang="en-US" smtClean="0"/>
              <a:t>9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79AD590-39B3-4159-A408-22E187C0E2E9}"/>
              </a:ext>
            </a:extLst>
          </p:cNvPr>
          <p:cNvSpPr txBox="1"/>
          <p:nvPr/>
        </p:nvSpPr>
        <p:spPr>
          <a:xfrm>
            <a:off x="0" y="-10412"/>
            <a:ext cx="12271402" cy="710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地震学如何开展莫霍面相关的研究？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以接收函数方法为例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885A793-664A-48E0-9394-767B501005BD}"/>
              </a:ext>
            </a:extLst>
          </p:cNvPr>
          <p:cNvSpPr/>
          <p:nvPr/>
        </p:nvSpPr>
        <p:spPr>
          <a:xfrm>
            <a:off x="236884" y="795287"/>
            <a:ext cx="11112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00FF"/>
                </a:solidFill>
                <a:latin typeface="黑体" panose="02010609060101010101" pitchFamily="49" charset="-122"/>
              </a:rPr>
              <a:t>推演</a:t>
            </a:r>
            <a:endParaRPr lang="en-US" altLang="zh-CN" sz="3600" b="1" dirty="0">
              <a:solidFill>
                <a:srgbClr val="0000FF"/>
              </a:solidFill>
              <a:latin typeface="黑体" panose="02010609060101010101" pitchFamily="49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83E6684-1892-4F02-AB76-A34438E47F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84" y="1536930"/>
            <a:ext cx="6602196" cy="3719318"/>
          </a:xfrm>
          <a:prstGeom prst="rect">
            <a:avLst/>
          </a:prstGeom>
        </p:spPr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id="{4BC51335-C476-4F14-A2C2-ACC29406E5DC}"/>
              </a:ext>
            </a:extLst>
          </p:cNvPr>
          <p:cNvGrpSpPr/>
          <p:nvPr/>
        </p:nvGrpSpPr>
        <p:grpSpPr>
          <a:xfrm>
            <a:off x="7524584" y="1118452"/>
            <a:ext cx="4202467" cy="4285920"/>
            <a:chOff x="7524584" y="1118452"/>
            <a:chExt cx="4202467" cy="4285920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01B5DD65-8BCD-4032-B992-06B70C8168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4584" y="1118452"/>
              <a:ext cx="4202467" cy="4285920"/>
            </a:xfrm>
            <a:prstGeom prst="rect">
              <a:avLst/>
            </a:prstGeom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E118A53-CEB3-4C6B-9BC3-CFE79FC3E8EC}"/>
                </a:ext>
              </a:extLst>
            </p:cNvPr>
            <p:cNvSpPr/>
            <p:nvPr/>
          </p:nvSpPr>
          <p:spPr>
            <a:xfrm>
              <a:off x="8135931" y="3997707"/>
              <a:ext cx="31290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</a:p>
          </p:txBody>
        </p:sp>
      </p:grp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7256AEC6-0B57-4E26-B0E0-FF04DCFCC3AD}"/>
              </a:ext>
            </a:extLst>
          </p:cNvPr>
          <p:cNvCxnSpPr>
            <a:cxnSpLocks/>
          </p:cNvCxnSpPr>
          <p:nvPr/>
        </p:nvCxnSpPr>
        <p:spPr>
          <a:xfrm>
            <a:off x="4667417" y="3323541"/>
            <a:ext cx="3624967" cy="11776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6097846D-FDCB-4CC0-8819-276F3789F46E}"/>
              </a:ext>
            </a:extLst>
          </p:cNvPr>
          <p:cNvCxnSpPr>
            <a:cxnSpLocks/>
          </p:cNvCxnSpPr>
          <p:nvPr/>
        </p:nvCxnSpPr>
        <p:spPr>
          <a:xfrm>
            <a:off x="3471620" y="4397817"/>
            <a:ext cx="6154197" cy="391159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48E15448-0932-478C-94BC-DA3907D2DB37}"/>
                  </a:ext>
                </a:extLst>
              </p:cNvPr>
              <p:cNvSpPr/>
              <p:nvPr/>
            </p:nvSpPr>
            <p:spPr>
              <a:xfrm>
                <a:off x="236884" y="5589276"/>
                <a:ext cx="11955116" cy="9927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800" dirty="0">
                    <a:solidFill>
                      <a:schemeClr val="tx1"/>
                    </a:solidFill>
                    <a:latin typeface="+mn-ea"/>
                  </a:rPr>
                  <a:t>由于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altLang="zh-CN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altLang="zh-CN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altLang="zh-CN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altLang="zh-CN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zh-CN" altLang="en-US" sz="2800" dirty="0">
                    <a:solidFill>
                      <a:schemeClr val="tx1"/>
                    </a:solidFill>
                    <a:latin typeface="+mn-ea"/>
                  </a:rPr>
                  <a:t>且多走了一段距离，因此</a:t>
                </a:r>
                <a:r>
                  <a:rPr lang="en-US" altLang="zh-CN" sz="2800" dirty="0" err="1">
                    <a:solidFill>
                      <a:schemeClr val="tx1"/>
                    </a:solidFill>
                    <a:latin typeface="+mn-ea"/>
                  </a:rPr>
                  <a:t>PpPs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+mn-ea"/>
                  </a:rPr>
                  <a:t>波比</a:t>
                </a:r>
                <a:r>
                  <a:rPr lang="en-US" altLang="zh-CN" sz="2800" dirty="0">
                    <a:solidFill>
                      <a:schemeClr val="tx1"/>
                    </a:solidFill>
                    <a:latin typeface="+mn-ea"/>
                  </a:rPr>
                  <a:t>P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+mn-ea"/>
                  </a:rPr>
                  <a:t>波晚到</a:t>
                </a:r>
                <a:r>
                  <a:rPr lang="zh-CN" altLang="en-US" sz="2800" dirty="0">
                    <a:latin typeface="+mn-ea"/>
                  </a:rPr>
                  <a:t>：</a:t>
                </a:r>
                <a:endParaRPr lang="en-US" altLang="zh-CN" sz="2800" dirty="0">
                  <a:latin typeface="+mn-ea"/>
                </a:endParaRPr>
              </a:p>
              <a:p>
                <a:r>
                  <a:rPr lang="zh-CN" altLang="en-US" sz="2800" dirty="0">
                    <a:latin typeface="+mn-ea"/>
                  </a:rPr>
                  <a:t>由于多走了一段距离，因此</a:t>
                </a:r>
                <a:r>
                  <a:rPr lang="en-US" altLang="zh-CN" sz="2800" dirty="0" err="1">
                    <a:latin typeface="+mn-ea"/>
                  </a:rPr>
                  <a:t>PpPs</a:t>
                </a:r>
                <a:r>
                  <a:rPr lang="zh-CN" altLang="en-US" sz="2800" dirty="0">
                    <a:latin typeface="+mn-ea"/>
                  </a:rPr>
                  <a:t>波也比</a:t>
                </a:r>
                <a:r>
                  <a:rPr lang="en-US" altLang="zh-CN" sz="2800" dirty="0">
                    <a:latin typeface="+mn-ea"/>
                  </a:rPr>
                  <a:t>Ps</a:t>
                </a:r>
                <a:r>
                  <a:rPr lang="zh-CN" altLang="en-US" sz="2800" dirty="0">
                    <a:latin typeface="+mn-ea"/>
                  </a:rPr>
                  <a:t>波晚到：</a:t>
                </a:r>
                <a:endParaRPr lang="en-US" altLang="zh-CN" sz="2800" dirty="0">
                  <a:latin typeface="+mn-ea"/>
                </a:endParaRPr>
              </a:p>
            </p:txBody>
          </p:sp>
        </mc:Choice>
        <mc:Fallback xmlns=""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48E15448-0932-478C-94BC-DA3907D2DB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884" y="5589276"/>
                <a:ext cx="11955116" cy="992772"/>
              </a:xfrm>
              <a:prstGeom prst="rect">
                <a:avLst/>
              </a:prstGeom>
              <a:blipFill>
                <a:blip r:embed="rId4"/>
                <a:stretch>
                  <a:fillRect l="-1071" t="-8589" b="-1595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1897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942F073-90A2-48CB-B496-EEAED2E40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3086F-5BBC-4EF2-BAB6-C31290466CA8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79AD590-39B3-4159-A408-22E187C0E2E9}"/>
              </a:ext>
            </a:extLst>
          </p:cNvPr>
          <p:cNvSpPr txBox="1"/>
          <p:nvPr/>
        </p:nvSpPr>
        <p:spPr>
          <a:xfrm>
            <a:off x="0" y="-10412"/>
            <a:ext cx="12271402" cy="710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地震学如何开展莫霍面相关的研究？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以接收函数方法为例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885A793-664A-48E0-9394-767B501005BD}"/>
              </a:ext>
            </a:extLst>
          </p:cNvPr>
          <p:cNvSpPr/>
          <p:nvPr/>
        </p:nvSpPr>
        <p:spPr>
          <a:xfrm>
            <a:off x="236884" y="795287"/>
            <a:ext cx="11112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00FF"/>
                </a:solidFill>
                <a:latin typeface="黑体" panose="02010609060101010101" pitchFamily="49" charset="-122"/>
              </a:rPr>
              <a:t>推演</a:t>
            </a:r>
            <a:endParaRPr lang="en-US" altLang="zh-CN" sz="3600" b="1" dirty="0">
              <a:solidFill>
                <a:srgbClr val="0000FF"/>
              </a:solidFill>
              <a:latin typeface="黑体" panose="02010609060101010101" pitchFamily="49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4BC51335-C476-4F14-A2C2-ACC29406E5DC}"/>
              </a:ext>
            </a:extLst>
          </p:cNvPr>
          <p:cNvGrpSpPr/>
          <p:nvPr/>
        </p:nvGrpSpPr>
        <p:grpSpPr>
          <a:xfrm>
            <a:off x="7524584" y="1118452"/>
            <a:ext cx="4202467" cy="4285920"/>
            <a:chOff x="7524584" y="1118452"/>
            <a:chExt cx="4202467" cy="4285920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01B5DD65-8BCD-4032-B992-06B70C81685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4584" y="1118452"/>
              <a:ext cx="4202467" cy="4285920"/>
            </a:xfrm>
            <a:prstGeom prst="rect">
              <a:avLst/>
            </a:prstGeom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E118A53-CEB3-4C6B-9BC3-CFE79FC3E8EC}"/>
                </a:ext>
              </a:extLst>
            </p:cNvPr>
            <p:cNvSpPr/>
            <p:nvPr/>
          </p:nvSpPr>
          <p:spPr>
            <a:xfrm>
              <a:off x="8135931" y="3997707"/>
              <a:ext cx="31290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48E15448-0932-478C-94BC-DA3907D2DB37}"/>
                  </a:ext>
                </a:extLst>
              </p:cNvPr>
              <p:cNvSpPr/>
              <p:nvPr/>
            </p:nvSpPr>
            <p:spPr>
              <a:xfrm>
                <a:off x="236884" y="5295804"/>
                <a:ext cx="11955116" cy="15338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800" dirty="0">
                    <a:solidFill>
                      <a:schemeClr val="tx1"/>
                    </a:solidFill>
                    <a:latin typeface="+mn-ea"/>
                  </a:rPr>
                  <a:t>由于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altLang="zh-CN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altLang="zh-CN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altLang="zh-CN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altLang="zh-CN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zh-CN" altLang="en-US" sz="2800" dirty="0">
                    <a:solidFill>
                      <a:schemeClr val="tx1"/>
                    </a:solidFill>
                    <a:latin typeface="+mn-ea"/>
                  </a:rPr>
                  <a:t>且多走了一段距离，因此</a:t>
                </a:r>
                <a:r>
                  <a:rPr lang="en-US" altLang="zh-CN" sz="2800" dirty="0" err="1">
                    <a:solidFill>
                      <a:schemeClr val="tx1"/>
                    </a:solidFill>
                    <a:latin typeface="+mn-ea"/>
                  </a:rPr>
                  <a:t>PpSs+PsPs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+mn-ea"/>
                  </a:rPr>
                  <a:t>波比</a:t>
                </a:r>
                <a:r>
                  <a:rPr lang="en-US" altLang="zh-CN" sz="2800" dirty="0">
                    <a:solidFill>
                      <a:schemeClr val="tx1"/>
                    </a:solidFill>
                    <a:latin typeface="+mn-ea"/>
                  </a:rPr>
                  <a:t>P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+mn-ea"/>
                  </a:rPr>
                  <a:t>波晚到</a:t>
                </a:r>
                <a:endParaRPr lang="en-US" altLang="zh-CN" sz="2800" dirty="0">
                  <a:latin typeface="+mn-ea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zh-CN" altLang="en-US" sz="2800" dirty="0">
                    <a:latin typeface="+mn-ea"/>
                  </a:rPr>
                  <a:t>由于多走了一段距离，因此</a:t>
                </a:r>
                <a:r>
                  <a:rPr lang="en-US" altLang="zh-CN" sz="2800" dirty="0" err="1">
                    <a:latin typeface="+mn-ea"/>
                  </a:rPr>
                  <a:t>PpSs+PsPs</a:t>
                </a:r>
                <a:r>
                  <a:rPr lang="zh-CN" altLang="en-US" sz="2800" dirty="0">
                    <a:latin typeface="+mn-ea"/>
                  </a:rPr>
                  <a:t>波也比</a:t>
                </a:r>
                <a:r>
                  <a:rPr lang="en-US" altLang="zh-CN" sz="2800" dirty="0">
                    <a:latin typeface="+mn-ea"/>
                  </a:rPr>
                  <a:t>Ps</a:t>
                </a:r>
                <a:r>
                  <a:rPr lang="zh-CN" altLang="en-US" sz="2800" dirty="0">
                    <a:latin typeface="+mn-ea"/>
                  </a:rPr>
                  <a:t>波晚到</a:t>
                </a:r>
                <a:endParaRPr lang="en-US" altLang="zh-CN" sz="2800" dirty="0">
                  <a:latin typeface="+mn-ea"/>
                </a:endParaRPr>
              </a:p>
              <a:p>
                <a:r>
                  <a:rPr lang="zh-CN" altLang="en-US" sz="2800" dirty="0">
                    <a:latin typeface="+mn-ea"/>
                  </a:rPr>
                  <a:t>由于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altLang="zh-CN" sz="2800" i="1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zh-CN" altLang="en-US" sz="2800" dirty="0">
                    <a:latin typeface="+mn-ea"/>
                  </a:rPr>
                  <a:t>，因此</a:t>
                </a:r>
                <a:r>
                  <a:rPr lang="en-US" altLang="zh-CN" sz="2800" dirty="0" err="1">
                    <a:latin typeface="+mn-ea"/>
                  </a:rPr>
                  <a:t>PpSs+PsPs</a:t>
                </a:r>
                <a:r>
                  <a:rPr lang="zh-CN" altLang="en-US" sz="2800" dirty="0">
                    <a:latin typeface="+mn-ea"/>
                  </a:rPr>
                  <a:t>波也比</a:t>
                </a:r>
                <a:r>
                  <a:rPr lang="en-US" altLang="zh-CN" sz="2800" dirty="0" err="1">
                    <a:latin typeface="+mn-ea"/>
                  </a:rPr>
                  <a:t>PpPs</a:t>
                </a:r>
                <a:r>
                  <a:rPr lang="zh-CN" altLang="en-US" sz="2800" dirty="0">
                    <a:latin typeface="+mn-ea"/>
                  </a:rPr>
                  <a:t>波晚到</a:t>
                </a:r>
                <a:endParaRPr lang="en-US" altLang="zh-CN" sz="2800" dirty="0">
                  <a:latin typeface="+mn-ea"/>
                </a:endParaRPr>
              </a:p>
            </p:txBody>
          </p:sp>
        </mc:Choice>
        <mc:Fallback xmlns=""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48E15448-0932-478C-94BC-DA3907D2DB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884" y="5295804"/>
                <a:ext cx="11955116" cy="1533818"/>
              </a:xfrm>
              <a:prstGeom prst="rect">
                <a:avLst/>
              </a:prstGeom>
              <a:blipFill>
                <a:blip r:embed="rId3"/>
                <a:stretch>
                  <a:fillRect l="-1071" t="-5578" b="-677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图片 2">
            <a:extLst>
              <a:ext uri="{FF2B5EF4-FFF2-40B4-BE49-F238E27FC236}">
                <a16:creationId xmlns:a16="http://schemas.microsoft.com/office/drawing/2014/main" id="{6557C90D-6BB7-4E71-A10A-7BA685DD01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36" y="1536930"/>
            <a:ext cx="6511290" cy="3665349"/>
          </a:xfrm>
          <a:prstGeom prst="rect">
            <a:avLst/>
          </a:prstGeom>
        </p:spPr>
      </p:pic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7256AEC6-0B57-4E26-B0E0-FF04DCFCC3AD}"/>
              </a:ext>
            </a:extLst>
          </p:cNvPr>
          <p:cNvCxnSpPr>
            <a:cxnSpLocks/>
          </p:cNvCxnSpPr>
          <p:nvPr/>
        </p:nvCxnSpPr>
        <p:spPr>
          <a:xfrm>
            <a:off x="4667417" y="3323541"/>
            <a:ext cx="3624967" cy="11776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889100DD-5A48-4024-9D15-ABAB64702A45}"/>
              </a:ext>
            </a:extLst>
          </p:cNvPr>
          <p:cNvCxnSpPr>
            <a:cxnSpLocks/>
          </p:cNvCxnSpPr>
          <p:nvPr/>
        </p:nvCxnSpPr>
        <p:spPr>
          <a:xfrm>
            <a:off x="3579081" y="4435474"/>
            <a:ext cx="6403119" cy="484172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69368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F2AA6D-3958-453F-BA0D-684EB52D4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DC23086F-5BBC-4EF2-BAB6-C31290466CA8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DDDD853-8A08-4F56-B71B-8AF8EE2AFAD7}"/>
              </a:ext>
            </a:extLst>
          </p:cNvPr>
          <p:cNvSpPr txBox="1"/>
          <p:nvPr/>
        </p:nvSpPr>
        <p:spPr>
          <a:xfrm>
            <a:off x="0" y="-10412"/>
            <a:ext cx="12271402" cy="710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地震学如何开展莫霍面相关的研究？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以接收函数方法为例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56F37F9-8451-4730-BD33-A59FBDD67BA8}"/>
              </a:ext>
            </a:extLst>
          </p:cNvPr>
          <p:cNvSpPr/>
          <p:nvPr/>
        </p:nvSpPr>
        <p:spPr>
          <a:xfrm>
            <a:off x="236884" y="795287"/>
            <a:ext cx="11112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00FF"/>
                </a:solidFill>
                <a:latin typeface="黑体" panose="02010609060101010101" pitchFamily="49" charset="-122"/>
              </a:rPr>
              <a:t>推演</a:t>
            </a:r>
            <a:endParaRPr lang="en-US" altLang="zh-CN" sz="3600" b="1" dirty="0">
              <a:solidFill>
                <a:srgbClr val="0000FF"/>
              </a:solidFill>
              <a:latin typeface="黑体" panose="02010609060101010101" pitchFamily="49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C019AF9-EC4D-4639-A277-5ADB7E7805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84" y="1676708"/>
            <a:ext cx="4111377" cy="2213367"/>
          </a:xfrm>
          <a:prstGeom prst="rect">
            <a:avLst/>
          </a:prstGeom>
        </p:spPr>
      </p:pic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15F19811-6CC7-40FE-A3B7-6E485AF5F6D6}"/>
              </a:ext>
            </a:extLst>
          </p:cNvPr>
          <p:cNvSpPr/>
          <p:nvPr/>
        </p:nvSpPr>
        <p:spPr>
          <a:xfrm>
            <a:off x="3301139" y="1410346"/>
            <a:ext cx="427240" cy="728420"/>
          </a:xfrm>
          <a:custGeom>
            <a:avLst/>
            <a:gdLst>
              <a:gd name="connsiteX0" fmla="*/ 0 w 427240"/>
              <a:gd name="connsiteY0" fmla="*/ 728420 h 728420"/>
              <a:gd name="connsiteX1" fmla="*/ 371959 w 427240"/>
              <a:gd name="connsiteY1" fmla="*/ 542440 h 728420"/>
              <a:gd name="connsiteX2" fmla="*/ 418454 w 427240"/>
              <a:gd name="connsiteY2" fmla="*/ 0 h 728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7240" h="728420">
                <a:moveTo>
                  <a:pt x="0" y="728420"/>
                </a:moveTo>
                <a:cubicBezTo>
                  <a:pt x="151108" y="696131"/>
                  <a:pt x="302217" y="663843"/>
                  <a:pt x="371959" y="542440"/>
                </a:cubicBezTo>
                <a:cubicBezTo>
                  <a:pt x="441701" y="421037"/>
                  <a:pt x="430077" y="210518"/>
                  <a:pt x="418454" y="0"/>
                </a:cubicBez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41C279C-FABD-4FED-9366-9C9774065507}"/>
              </a:ext>
            </a:extLst>
          </p:cNvPr>
          <p:cNvSpPr/>
          <p:nvPr/>
        </p:nvSpPr>
        <p:spPr>
          <a:xfrm>
            <a:off x="2990837" y="1019239"/>
            <a:ext cx="14750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FF0000"/>
                </a:solidFill>
                <a:latin typeface="黑体" panose="02010609060101010101" pitchFamily="49" charset="-122"/>
              </a:rPr>
              <a:t>如何推出？</a:t>
            </a:r>
            <a:endParaRPr lang="en-US" altLang="zh-CN" sz="2000" b="1" dirty="0">
              <a:solidFill>
                <a:srgbClr val="FF0000"/>
              </a:solidFill>
              <a:latin typeface="黑体" panose="02010609060101010101" pitchFamily="49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4F758D5-C69A-4499-86F4-882288B064CB}"/>
              </a:ext>
            </a:extLst>
          </p:cNvPr>
          <p:cNvSpPr/>
          <p:nvPr/>
        </p:nvSpPr>
        <p:spPr>
          <a:xfrm>
            <a:off x="170594" y="3890075"/>
            <a:ext cx="4858606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zh-CN" altLang="en-US" sz="1200" b="1" dirty="0">
                <a:latin typeface="黑体" panose="02010609060101010101" pitchFamily="49" charset="-122"/>
              </a:rPr>
              <a:t>需要知道两条射线“精确”的路径</a:t>
            </a:r>
            <a:r>
              <a:rPr lang="en-US" altLang="zh-CN" sz="1200" b="1" dirty="0">
                <a:latin typeface="黑体" panose="02010609060101010101" pitchFamily="49" charset="-122"/>
              </a:rPr>
              <a:t>——</a:t>
            </a:r>
          </a:p>
          <a:p>
            <a:r>
              <a:rPr lang="zh-CN" altLang="en-US" b="1" dirty="0">
                <a:latin typeface="黑体" panose="02010609060101010101" pitchFamily="49" charset="-122"/>
              </a:rPr>
              <a:t>折射定律 </a:t>
            </a:r>
            <a:r>
              <a:rPr lang="en-US" altLang="zh-CN" b="1" dirty="0">
                <a:latin typeface="+mj-lt"/>
                <a:cs typeface="Times New Roman" panose="02020603050405020304" pitchFamily="18" charset="0"/>
              </a:rPr>
              <a:t>Snell</a:t>
            </a:r>
            <a:r>
              <a:rPr lang="en-GB" altLang="zh-CN" b="1" dirty="0">
                <a:latin typeface="+mj-lt"/>
                <a:cs typeface="Times New Roman" panose="02020603050405020304" pitchFamily="18" charset="0"/>
              </a:rPr>
              <a:t>’s Law </a:t>
            </a:r>
            <a:r>
              <a:rPr lang="en-GB" altLang="zh-CN" sz="1200" dirty="0">
                <a:latin typeface="+mj-lt"/>
                <a:cs typeface="Times New Roman" panose="02020603050405020304" pitchFamily="18" charset="0"/>
              </a:rPr>
              <a:t>(</a:t>
            </a:r>
            <a:r>
              <a:rPr lang="zh-CN" altLang="en-US" sz="1200" dirty="0">
                <a:latin typeface="+mj-lt"/>
                <a:cs typeface="Times New Roman" panose="02020603050405020304" pitchFamily="18" charset="0"/>
              </a:rPr>
              <a:t>可以由</a:t>
            </a:r>
            <a:r>
              <a:rPr lang="zh-CN" altLang="en-US" sz="1200" b="1" dirty="0">
                <a:latin typeface="+mj-lt"/>
                <a:cs typeface="Times New Roman" panose="02020603050405020304" pitchFamily="18" charset="0"/>
              </a:rPr>
              <a:t>费马原理</a:t>
            </a:r>
            <a:r>
              <a:rPr lang="en-US" altLang="zh-CN" sz="1200" b="1" dirty="0">
                <a:latin typeface="+mj-lt"/>
                <a:cs typeface="Times New Roman" panose="02020603050405020304" pitchFamily="18" charset="0"/>
              </a:rPr>
              <a:t>/</a:t>
            </a:r>
            <a:r>
              <a:rPr lang="zh-CN" altLang="en-US" sz="1200" b="1" dirty="0">
                <a:latin typeface="+mj-lt"/>
                <a:cs typeface="Times New Roman" panose="02020603050405020304" pitchFamily="18" charset="0"/>
              </a:rPr>
              <a:t>惠更斯原理</a:t>
            </a:r>
            <a:r>
              <a:rPr lang="zh-CN" altLang="en-US" sz="1200" dirty="0">
                <a:latin typeface="+mj-lt"/>
                <a:cs typeface="Times New Roman" panose="02020603050405020304" pitchFamily="18" charset="0"/>
              </a:rPr>
              <a:t>导出*</a:t>
            </a:r>
            <a:r>
              <a:rPr lang="en-GB" altLang="zh-CN" sz="1200" dirty="0">
                <a:latin typeface="+mj-lt"/>
                <a:cs typeface="Times New Roman" panose="02020603050405020304" pitchFamily="18" charset="0"/>
              </a:rPr>
              <a:t>)</a:t>
            </a:r>
            <a:endParaRPr lang="en-US" altLang="zh-CN" sz="1400" dirty="0">
              <a:latin typeface="+mj-lt"/>
            </a:endParaRPr>
          </a:p>
        </p:txBody>
      </p:sp>
      <p:pic>
        <p:nvPicPr>
          <p:cNvPr id="1026" name="Picture 2" descr="https://iknow-pic.cdn.bcebos.com/bf096b63f6246b60090ebba1ecf81a4c500fa2e6">
            <a:extLst>
              <a:ext uri="{FF2B5EF4-FFF2-40B4-BE49-F238E27FC236}">
                <a16:creationId xmlns:a16="http://schemas.microsoft.com/office/drawing/2014/main" id="{1C8A9CE9-DBF7-4FCA-8296-0C8532664C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884" y="4514582"/>
            <a:ext cx="1278151" cy="2296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4F763BBA-B55E-44C9-8C9A-B317C77F5550}"/>
                  </a:ext>
                </a:extLst>
              </p:cNvPr>
              <p:cNvSpPr/>
              <p:nvPr/>
            </p:nvSpPr>
            <p:spPr>
              <a:xfrm>
                <a:off x="1509205" y="4611873"/>
                <a:ext cx="3394489" cy="611065"/>
              </a:xfrm>
              <a:prstGeom prst="rect">
                <a:avLst/>
              </a:prstGeom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CN" sz="14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altLang="zh-CN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400" b="0" i="1" smtClean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altLang="zh-CN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func>
                        </m:num>
                        <m:den>
                          <m:sSub>
                            <m:sSubPr>
                              <m:ctrlP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altLang="zh-CN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CN" sz="14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altLang="zh-CN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400" b="0" i="1" smtClean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altLang="zh-CN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func>
                        </m:num>
                        <m:den>
                          <m:sSub>
                            <m:sSubPr>
                              <m:ctrlP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altLang="zh-CN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altLang="zh-CN" sz="1400" dirty="0">
                  <a:latin typeface="+mj-lt"/>
                </a:endParaRPr>
              </a:p>
            </p:txBody>
          </p:sp>
        </mc:Choice>
        <mc:Fallback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4F763BBA-B55E-44C9-8C9A-B317C77F555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9205" y="4611873"/>
                <a:ext cx="3394489" cy="6110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144AA335-7072-443C-B82D-F0FC10A1B2DC}"/>
                  </a:ext>
                </a:extLst>
              </p:cNvPr>
              <p:cNvSpPr/>
              <p:nvPr/>
            </p:nvSpPr>
            <p:spPr>
              <a:xfrm>
                <a:off x="1509204" y="5250341"/>
                <a:ext cx="3394489" cy="1599990"/>
              </a:xfrm>
              <a:prstGeom prst="rect">
                <a:avLst/>
              </a:prstGeom>
              <a:ln>
                <a:solidFill>
                  <a:schemeClr val="tx1"/>
                </a:solidFill>
                <a:prstDash val="lgDash"/>
              </a:ln>
            </p:spPr>
            <p:txBody>
              <a:bodyPr wrap="square">
                <a:spAutoFit/>
              </a:bodyPr>
              <a:lstStyle/>
              <a:p>
                <a:pPr>
                  <a:spcAft>
                    <a:spcPts val="200"/>
                  </a:spcAft>
                </a:pPr>
                <a:r>
                  <a:rPr lang="zh-CN" altLang="en-US" sz="1200" b="1" dirty="0">
                    <a:latin typeface="黑体" panose="02010609060101010101" pitchFamily="49" charset="-122"/>
                  </a:rPr>
                  <a:t>另一种形式：</a:t>
                </a:r>
                <a:endParaRPr lang="en-US" altLang="zh-CN" sz="1200" b="1" dirty="0">
                  <a:latin typeface="黑体" panose="02010609060101010101" pitchFamily="49" charset="-122"/>
                </a:endParaRPr>
              </a:p>
              <a:p>
                <a:pPr>
                  <a:spcAft>
                    <a:spcPts val="200"/>
                  </a:spcAft>
                </a:pPr>
                <a:r>
                  <a:rPr lang="zh-CN" altLang="en-US" sz="1200" b="1" dirty="0">
                    <a:latin typeface="黑体" panose="02010609060101010101" pitchFamily="49" charset="-122"/>
                  </a:rPr>
                  <a:t>折射率：</a:t>
                </a:r>
                <a14:m>
                  <m:oMath xmlns:m="http://schemas.openxmlformats.org/officeDocument/2006/math">
                    <m:r>
                      <a:rPr lang="en-US" altLang="zh-CN" sz="12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CN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2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altLang="zh-CN" sz="12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altLang="zh-CN" sz="1200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endParaRPr lang="en-US" altLang="zh-CN" sz="1400" dirty="0">
                  <a:latin typeface="+mj-lt"/>
                </a:endParaRPr>
              </a:p>
              <a:p>
                <a:pPr>
                  <a:spcAft>
                    <a:spcPts val="200"/>
                  </a:spcAft>
                </a:pPr>
                <a:r>
                  <a:rPr lang="zh-CN" altLang="en-US" sz="1200" b="1" dirty="0">
                    <a:latin typeface="黑体" panose="02010609060101010101" pitchFamily="49" charset="-122"/>
                  </a:rPr>
                  <a:t>于是有：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m:rPr>
                        <m:sty m:val="p"/>
                      </m:rPr>
                      <a:rPr lang="en-US" altLang="zh-CN" sz="1200" b="0" i="0" smtClean="0">
                        <a:latin typeface="Cambria Math" panose="02040503050406030204" pitchFamily="18" charset="0"/>
                      </a:rPr>
                      <m:t>sin</m:t>
                    </m:r>
                    <m:d>
                      <m:dPr>
                        <m:ctrlPr>
                          <a:rPr lang="en-US" altLang="zh-CN" sz="120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1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200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altLang="zh-CN" sz="1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altLang="zh-CN" sz="1200" b="0" i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m:rPr>
                        <m:sty m:val="p"/>
                      </m:rPr>
                      <a:rPr lang="en-US" altLang="zh-CN" sz="1200" b="0" i="0" smtClean="0">
                        <a:latin typeface="Cambria Math" panose="02040503050406030204" pitchFamily="18" charset="0"/>
                      </a:rPr>
                      <m:t>sin</m:t>
                    </m:r>
                    <m:d>
                      <m:dPr>
                        <m:ctrlPr>
                          <a:rPr lang="en-US" altLang="zh-CN" sz="1200" b="0" i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1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200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altLang="zh-CN" sz="1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altLang="zh-CN" sz="12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altLang="zh-CN" sz="1200" dirty="0">
                  <a:latin typeface="黑体" panose="02010609060101010101" pitchFamily="49" charset="-122"/>
                </a:endParaRPr>
              </a:p>
              <a:p>
                <a:pPr>
                  <a:spcAft>
                    <a:spcPts val="200"/>
                  </a:spcAft>
                </a:pPr>
                <a:r>
                  <a:rPr lang="zh-CN" altLang="en-US" sz="1200" b="1" dirty="0">
                    <a:latin typeface="黑体" panose="02010609060101010101" pitchFamily="49" charset="-122"/>
                  </a:rPr>
                  <a:t>或者写为：</a:t>
                </a:r>
                <a:r>
                  <a:rPr lang="en-US" altLang="zh-CN" sz="1200" b="1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altLang="zh-CN" sz="1200">
                            <a:latin typeface="Cambria Math" panose="02040503050406030204" pitchFamily="18" charset="0"/>
                          </a:rPr>
                          <m:t>sin</m:t>
                        </m:r>
                        <m:d>
                          <m:dPr>
                            <m:ctrlPr>
                              <a:rPr lang="en-US" altLang="zh-CN" sz="1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1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200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altLang="zh-CN" sz="12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m:rPr>
                            <m:sty m:val="p"/>
                          </m:rPr>
                          <a:rPr lang="en-US" altLang="zh-CN" sz="1200">
                            <a:latin typeface="Cambria Math" panose="02040503050406030204" pitchFamily="18" charset="0"/>
                          </a:rPr>
                          <m:t>sin</m:t>
                        </m:r>
                        <m:d>
                          <m:dPr>
                            <m:ctrlPr>
                              <a:rPr lang="en-US" altLang="zh-CN" sz="1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1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200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altLang="zh-CN" sz="12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den>
                    </m:f>
                    <m:r>
                      <a:rPr lang="en-US" altLang="zh-CN" sz="12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zh-CN" sz="1200" b="0" i="1" smtClean="0">
                            <a:latin typeface="Cambria Math" panose="02040503050406030204" pitchFamily="18" charset="0"/>
                          </a:rPr>
                          <m:t>21</m:t>
                        </m:r>
                      </m:sub>
                    </m:sSub>
                  </m:oMath>
                </a14:m>
                <a:endParaRPr lang="en-US" altLang="zh-CN" sz="1200" dirty="0">
                  <a:latin typeface="黑体" panose="02010609060101010101" pitchFamily="49" charset="-122"/>
                </a:endParaRPr>
              </a:p>
              <a:p>
                <a:pPr>
                  <a:spcAft>
                    <a:spcPts val="200"/>
                  </a:spcAft>
                </a:pPr>
                <a:r>
                  <a:rPr lang="zh-CN" altLang="en-US" sz="1200" dirty="0">
                    <a:latin typeface="黑体" panose="02010609060101010101" pitchFamily="49" charset="-122"/>
                  </a:rPr>
                  <a:t>但由于不同于光波，弹性波中通常不存在类似于“恒定不变的真空光速”的概念，因此黑框中的形式更常见</a:t>
                </a:r>
                <a:endParaRPr lang="en-US" altLang="zh-CN" sz="1200" dirty="0">
                  <a:latin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144AA335-7072-443C-B82D-F0FC10A1B2D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9204" y="5250341"/>
                <a:ext cx="3394489" cy="1599990"/>
              </a:xfrm>
              <a:prstGeom prst="rect">
                <a:avLst/>
              </a:prstGeom>
              <a:blipFill>
                <a:blip r:embed="rId6"/>
                <a:stretch>
                  <a:fillRect b="-1887"/>
                </a:stretch>
              </a:blipFill>
              <a:ln>
                <a:solidFill>
                  <a:schemeClr val="tx1"/>
                </a:solidFill>
                <a:prstDash val="lg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组合 16">
            <a:extLst>
              <a:ext uri="{FF2B5EF4-FFF2-40B4-BE49-F238E27FC236}">
                <a16:creationId xmlns:a16="http://schemas.microsoft.com/office/drawing/2014/main" id="{56676573-435B-4B27-B255-6ECC2B2F7647}"/>
              </a:ext>
            </a:extLst>
          </p:cNvPr>
          <p:cNvGrpSpPr/>
          <p:nvPr/>
        </p:nvGrpSpPr>
        <p:grpSpPr>
          <a:xfrm>
            <a:off x="6117467" y="1214027"/>
            <a:ext cx="4559498" cy="2214973"/>
            <a:chOff x="6117467" y="1214027"/>
            <a:chExt cx="4559498" cy="2214973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8E3DC85A-5064-4AA5-BF61-4FE4E5F67CC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7467" y="1214027"/>
              <a:ext cx="2346156" cy="2214973"/>
            </a:xfrm>
            <a:prstGeom prst="rect">
              <a:avLst/>
            </a:prstGeom>
          </p:spPr>
        </p:pic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E312BF6C-412A-417A-AE2C-39F245E1ABE1}"/>
                </a:ext>
              </a:extLst>
            </p:cNvPr>
            <p:cNvSpPr/>
            <p:nvPr/>
          </p:nvSpPr>
          <p:spPr>
            <a:xfrm>
              <a:off x="8023412" y="2138766"/>
              <a:ext cx="440211" cy="1113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D2986CB1-180B-4595-9E96-0427603ABFE6}"/>
                </a:ext>
              </a:extLst>
            </p:cNvPr>
            <p:cNvSpPr txBox="1"/>
            <p:nvPr/>
          </p:nvSpPr>
          <p:spPr>
            <a:xfrm>
              <a:off x="8023412" y="2040564"/>
              <a:ext cx="26535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/>
                <a:t>波前面</a:t>
              </a:r>
              <a:r>
                <a:rPr lang="zh-CN" altLang="en-US" sz="1400" dirty="0"/>
                <a:t>（一个等时面</a:t>
              </a:r>
              <a:r>
                <a:rPr lang="en-US" altLang="zh-CN" sz="1400" dirty="0"/>
                <a:t>/</a:t>
              </a:r>
              <a:r>
                <a:rPr lang="zh-CN" altLang="en-US" sz="1400" dirty="0"/>
                <a:t>等相位面）</a:t>
              </a: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AF011CE8-1282-4864-8FDD-3A321EF59977}"/>
                </a:ext>
              </a:extLst>
            </p:cNvPr>
            <p:cNvSpPr/>
            <p:nvPr/>
          </p:nvSpPr>
          <p:spPr>
            <a:xfrm>
              <a:off x="7754471" y="1494256"/>
              <a:ext cx="277906" cy="152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901529D0-92F5-4C74-ADBC-5D555E35C0DB}"/>
                </a:ext>
              </a:extLst>
            </p:cNvPr>
            <p:cNvSpPr txBox="1"/>
            <p:nvPr/>
          </p:nvSpPr>
          <p:spPr>
            <a:xfrm>
              <a:off x="7682753" y="1380994"/>
              <a:ext cx="21604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/>
                <a:t>射线</a:t>
              </a:r>
            </a:p>
          </p:txBody>
        </p:sp>
      </p:grpSp>
      <p:sp>
        <p:nvSpPr>
          <p:cNvPr id="20" name="矩形 19">
            <a:extLst>
              <a:ext uri="{FF2B5EF4-FFF2-40B4-BE49-F238E27FC236}">
                <a16:creationId xmlns:a16="http://schemas.microsoft.com/office/drawing/2014/main" id="{96C4F71F-151E-49A3-B7F4-9A541755A45D}"/>
              </a:ext>
            </a:extLst>
          </p:cNvPr>
          <p:cNvSpPr/>
          <p:nvPr/>
        </p:nvSpPr>
        <p:spPr>
          <a:xfrm>
            <a:off x="5181600" y="910123"/>
            <a:ext cx="46714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</a:rPr>
              <a:t>问题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</a:rPr>
              <a:t>1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</a:rPr>
              <a:t>：</a:t>
            </a:r>
            <a:r>
              <a:rPr lang="zh-CN" altLang="en-US" sz="2400" dirty="0">
                <a:solidFill>
                  <a:srgbClr val="0000FF"/>
                </a:solidFill>
                <a:latin typeface="黑体" panose="02010609060101010101" pitchFamily="49" charset="-122"/>
              </a:rPr>
              <a:t>图中的“射线”是什么？</a:t>
            </a:r>
            <a:endParaRPr lang="en-US" altLang="zh-CN" sz="2400" dirty="0">
              <a:solidFill>
                <a:srgbClr val="0000FF"/>
              </a:solidFill>
              <a:latin typeface="黑体" panose="02010609060101010101" pitchFamily="49" charset="-122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BBD27E88-ABBF-4592-A7AB-461AF71F5D12}"/>
              </a:ext>
            </a:extLst>
          </p:cNvPr>
          <p:cNvSpPr/>
          <p:nvPr/>
        </p:nvSpPr>
        <p:spPr>
          <a:xfrm>
            <a:off x="5181600" y="3527202"/>
            <a:ext cx="54953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</a:rPr>
              <a:t>问题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</a:rPr>
              <a:t>：</a:t>
            </a:r>
            <a:r>
              <a:rPr lang="zh-CN" altLang="en-US" sz="2400" dirty="0">
                <a:solidFill>
                  <a:srgbClr val="0000FF"/>
                </a:solidFill>
                <a:latin typeface="黑体" panose="02010609060101010101" pitchFamily="49" charset="-122"/>
              </a:rPr>
              <a:t>图中的射线意味着什么？</a:t>
            </a:r>
            <a:endParaRPr lang="en-US" altLang="zh-CN" sz="2400" dirty="0">
              <a:solidFill>
                <a:srgbClr val="0000FF"/>
              </a:solidFill>
              <a:latin typeface="黑体" panose="02010609060101010101" pitchFamily="49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6B0F9828-D0B0-45F2-897A-509F1232298A}"/>
              </a:ext>
            </a:extLst>
          </p:cNvPr>
          <p:cNvSpPr txBox="1"/>
          <p:nvPr/>
        </p:nvSpPr>
        <p:spPr>
          <a:xfrm>
            <a:off x="5341130" y="4330172"/>
            <a:ext cx="35231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/>
              <a:t>各向同性介质中，射线垂直于等相位面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7D95E984-05A8-4A1B-A5B6-B18F51C90F0D}"/>
              </a:ext>
            </a:extLst>
          </p:cNvPr>
          <p:cNvGrpSpPr/>
          <p:nvPr/>
        </p:nvGrpSpPr>
        <p:grpSpPr>
          <a:xfrm>
            <a:off x="5366271" y="4801229"/>
            <a:ext cx="3244329" cy="1707500"/>
            <a:chOff x="5291905" y="4730664"/>
            <a:chExt cx="3244329" cy="1707500"/>
          </a:xfrm>
        </p:grpSpPr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F76A8567-C4C0-420A-92E8-56B3D36B7F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1905" y="4730664"/>
              <a:ext cx="3171718" cy="1707500"/>
            </a:xfrm>
            <a:prstGeom prst="rect">
              <a:avLst/>
            </a:prstGeom>
          </p:spPr>
        </p:pic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8A6FD192-D87C-470B-92BC-8F8FC40BCF1A}"/>
                </a:ext>
              </a:extLst>
            </p:cNvPr>
            <p:cNvCxnSpPr/>
            <p:nvPr/>
          </p:nvCxnSpPr>
          <p:spPr>
            <a:xfrm>
              <a:off x="7028329" y="5889812"/>
              <a:ext cx="654424" cy="367553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A81FC7DF-AC08-486E-AFBF-3B967AD617F6}"/>
                </a:ext>
              </a:extLst>
            </p:cNvPr>
            <p:cNvSpPr txBox="1"/>
            <p:nvPr/>
          </p:nvSpPr>
          <p:spPr>
            <a:xfrm>
              <a:off x="7610142" y="6103476"/>
              <a:ext cx="92609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</a:rPr>
                <a:t>等相位面</a:t>
              </a:r>
            </a:p>
          </p:txBody>
        </p:sp>
      </p:grpSp>
      <p:sp>
        <p:nvSpPr>
          <p:cNvPr id="27" name="箭头: 右 26">
            <a:extLst>
              <a:ext uri="{FF2B5EF4-FFF2-40B4-BE49-F238E27FC236}">
                <a16:creationId xmlns:a16="http://schemas.microsoft.com/office/drawing/2014/main" id="{82AFD93A-FADB-4D3C-B74D-334C97AFB55A}"/>
              </a:ext>
            </a:extLst>
          </p:cNvPr>
          <p:cNvSpPr/>
          <p:nvPr/>
        </p:nvSpPr>
        <p:spPr>
          <a:xfrm>
            <a:off x="8657225" y="5250341"/>
            <a:ext cx="343341" cy="307777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706EB319-EAAB-487A-A317-52FDC64C8F5F}"/>
              </a:ext>
            </a:extLst>
          </p:cNvPr>
          <p:cNvGrpSpPr/>
          <p:nvPr/>
        </p:nvGrpSpPr>
        <p:grpSpPr>
          <a:xfrm>
            <a:off x="4903693" y="4387302"/>
            <a:ext cx="8543023" cy="6698809"/>
            <a:chOff x="4848289" y="4434868"/>
            <a:chExt cx="8543023" cy="6698809"/>
          </a:xfrm>
        </p:grpSpPr>
        <p:sp>
          <p:nvSpPr>
            <p:cNvPr id="38" name="弧形 37">
              <a:extLst>
                <a:ext uri="{FF2B5EF4-FFF2-40B4-BE49-F238E27FC236}">
                  <a16:creationId xmlns:a16="http://schemas.microsoft.com/office/drawing/2014/main" id="{C428A392-F5A9-4079-BBF3-C08E5035894B}"/>
                </a:ext>
              </a:extLst>
            </p:cNvPr>
            <p:cNvSpPr/>
            <p:nvPr/>
          </p:nvSpPr>
          <p:spPr>
            <a:xfrm rot="20679791">
              <a:off x="4848289" y="4434868"/>
              <a:ext cx="8543023" cy="6698809"/>
            </a:xfrm>
            <a:prstGeom prst="arc">
              <a:avLst>
                <a:gd name="adj1" fmla="val 19418705"/>
                <a:gd name="adj2" fmla="val 19790024"/>
              </a:avLst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id="{171D4DD1-22F0-4405-9308-EFF7DAEE1FE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465958" y="4671390"/>
              <a:ext cx="228600" cy="391542"/>
            </a:xfrm>
            <a:prstGeom prst="line">
              <a:avLst/>
            </a:prstGeom>
            <a:ln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>
              <a:extLst>
                <a:ext uri="{FF2B5EF4-FFF2-40B4-BE49-F238E27FC236}">
                  <a16:creationId xmlns:a16="http://schemas.microsoft.com/office/drawing/2014/main" id="{6E7149FE-6FD5-43ED-833C-85B68DC7F0D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622490" y="4761545"/>
              <a:ext cx="228600" cy="391542"/>
            </a:xfrm>
            <a:prstGeom prst="line">
              <a:avLst/>
            </a:prstGeom>
            <a:ln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EC1814F3-AEBF-412E-8C52-AF8345A50F65}"/>
              </a:ext>
            </a:extLst>
          </p:cNvPr>
          <p:cNvGrpSpPr/>
          <p:nvPr/>
        </p:nvGrpSpPr>
        <p:grpSpPr>
          <a:xfrm>
            <a:off x="9119802" y="3950708"/>
            <a:ext cx="3229770" cy="2497679"/>
            <a:chOff x="9119802" y="3950708"/>
            <a:chExt cx="3229770" cy="2497679"/>
          </a:xfrm>
        </p:grpSpPr>
        <p:pic>
          <p:nvPicPr>
            <p:cNvPr id="28" name="图片 27">
              <a:extLst>
                <a:ext uri="{FF2B5EF4-FFF2-40B4-BE49-F238E27FC236}">
                  <a16:creationId xmlns:a16="http://schemas.microsoft.com/office/drawing/2014/main" id="{D19E47D5-A1FF-414B-909B-05B299E8D18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19802" y="4233414"/>
              <a:ext cx="2346156" cy="2214973"/>
            </a:xfrm>
            <a:prstGeom prst="rect">
              <a:avLst/>
            </a:prstGeom>
          </p:spPr>
        </p:pic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0FE6E649-D82C-4BF8-B077-3849BF460A9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219765" y="4330172"/>
              <a:ext cx="531362" cy="1075546"/>
            </a:xfrm>
            <a:prstGeom prst="line">
              <a:avLst/>
            </a:prstGeom>
            <a:ln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2B2E5443-5295-46DD-8532-EF0C2C7FEFB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219765" y="4330172"/>
              <a:ext cx="457200" cy="1074058"/>
            </a:xfrm>
            <a:prstGeom prst="line">
              <a:avLst/>
            </a:prstGeom>
            <a:ln>
              <a:solidFill>
                <a:schemeClr val="tx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56690216-8464-4DB4-A1BE-5EB10E83A5DE}"/>
                </a:ext>
              </a:extLst>
            </p:cNvPr>
            <p:cNvSpPr/>
            <p:nvPr/>
          </p:nvSpPr>
          <p:spPr>
            <a:xfrm>
              <a:off x="10448365" y="4637949"/>
              <a:ext cx="145744" cy="16328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24384099-F37D-4F5E-848C-42FC30A74E3E}"/>
                </a:ext>
              </a:extLst>
            </p:cNvPr>
            <p:cNvSpPr/>
            <p:nvPr/>
          </p:nvSpPr>
          <p:spPr>
            <a:xfrm>
              <a:off x="10392415" y="3950708"/>
              <a:ext cx="1199221" cy="593583"/>
            </a:xfrm>
            <a:custGeom>
              <a:avLst/>
              <a:gdLst>
                <a:gd name="connsiteX0" fmla="*/ 63149 w 1199221"/>
                <a:gd name="connsiteY0" fmla="*/ 593583 h 593583"/>
                <a:gd name="connsiteX1" fmla="*/ 100094 w 1199221"/>
                <a:gd name="connsiteY1" fmla="*/ 94819 h 593583"/>
                <a:gd name="connsiteX2" fmla="*/ 1005258 w 1199221"/>
                <a:gd name="connsiteY2" fmla="*/ 30165 h 593583"/>
                <a:gd name="connsiteX3" fmla="*/ 1199221 w 1199221"/>
                <a:gd name="connsiteY3" fmla="*/ 445801 h 593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99221" h="593583">
                  <a:moveTo>
                    <a:pt x="63149" y="593583"/>
                  </a:moveTo>
                  <a:cubicBezTo>
                    <a:pt x="3112" y="391152"/>
                    <a:pt x="-56924" y="188722"/>
                    <a:pt x="100094" y="94819"/>
                  </a:cubicBezTo>
                  <a:cubicBezTo>
                    <a:pt x="257112" y="916"/>
                    <a:pt x="822070" y="-28332"/>
                    <a:pt x="1005258" y="30165"/>
                  </a:cubicBezTo>
                  <a:cubicBezTo>
                    <a:pt x="1188446" y="88662"/>
                    <a:pt x="1193833" y="267231"/>
                    <a:pt x="1199221" y="445801"/>
                  </a:cubicBezTo>
                </a:path>
              </a:pathLst>
            </a:custGeom>
            <a:noFill/>
            <a:ln>
              <a:solidFill>
                <a:srgbClr val="FF0000"/>
              </a:solidFill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1E5F89E2-9933-4382-9D3A-8C978850D82F}"/>
                </a:ext>
              </a:extLst>
            </p:cNvPr>
            <p:cNvSpPr txBox="1"/>
            <p:nvPr/>
          </p:nvSpPr>
          <p:spPr>
            <a:xfrm>
              <a:off x="11585194" y="4079525"/>
              <a:ext cx="5895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rgbClr val="FF0000"/>
                  </a:solidFill>
                </a:rPr>
                <a:t>放大</a:t>
              </a: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667CC5CB-A49C-4972-8B81-D931BFF95CD2}"/>
                </a:ext>
              </a:extLst>
            </p:cNvPr>
            <p:cNvSpPr txBox="1"/>
            <p:nvPr/>
          </p:nvSpPr>
          <p:spPr>
            <a:xfrm>
              <a:off x="9211856" y="4003306"/>
              <a:ext cx="121954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rgbClr val="FF0000"/>
                  </a:solidFill>
                </a:rPr>
                <a:t>□研究区域</a:t>
              </a:r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F6F682D0-C236-4DE7-9BB8-702BCDB784B7}"/>
                </a:ext>
              </a:extLst>
            </p:cNvPr>
            <p:cNvSpPr txBox="1"/>
            <p:nvPr/>
          </p:nvSpPr>
          <p:spPr>
            <a:xfrm>
              <a:off x="11150351" y="5551639"/>
              <a:ext cx="11992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rgbClr val="FF0000"/>
                  </a:solidFill>
                </a:rPr>
                <a:t>平面波近似</a:t>
              </a:r>
            </a:p>
          </p:txBody>
        </p: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A59CD99C-3647-4DDD-9AB7-C475DC052362}"/>
                </a:ext>
              </a:extLst>
            </p:cNvPr>
            <p:cNvSpPr/>
            <p:nvPr/>
          </p:nvSpPr>
          <p:spPr>
            <a:xfrm>
              <a:off x="11458204" y="4623824"/>
              <a:ext cx="589566" cy="48169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1" name="直接箭头连接符 50">
              <a:extLst>
                <a:ext uri="{FF2B5EF4-FFF2-40B4-BE49-F238E27FC236}">
                  <a16:creationId xmlns:a16="http://schemas.microsoft.com/office/drawing/2014/main" id="{3572EFF8-E689-4F42-A423-C087186396E2}"/>
                </a:ext>
              </a:extLst>
            </p:cNvPr>
            <p:cNvCxnSpPr/>
            <p:nvPr/>
          </p:nvCxnSpPr>
          <p:spPr>
            <a:xfrm>
              <a:off x="11721501" y="5222938"/>
              <a:ext cx="0" cy="271985"/>
            </a:xfrm>
            <a:prstGeom prst="straightConnector1">
              <a:avLst/>
            </a:prstGeom>
            <a:ln>
              <a:solidFill>
                <a:srgbClr val="FF0000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81666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F2AA6D-3958-453F-BA0D-684EB52D4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DC23086F-5BBC-4EF2-BAB6-C31290466CA8}" type="slidenum">
              <a:rPr lang="zh-CN" altLang="en-US" smtClean="0"/>
              <a:t>12</a:t>
            </a:fld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DDDD853-8A08-4F56-B71B-8AF8EE2AFAD7}"/>
              </a:ext>
            </a:extLst>
          </p:cNvPr>
          <p:cNvSpPr txBox="1"/>
          <p:nvPr/>
        </p:nvSpPr>
        <p:spPr>
          <a:xfrm>
            <a:off x="0" y="-10412"/>
            <a:ext cx="12271402" cy="710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地震学如何开展莫霍面相关的研究？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以接收函数方法为例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56F37F9-8451-4730-BD33-A59FBDD67BA8}"/>
              </a:ext>
            </a:extLst>
          </p:cNvPr>
          <p:cNvSpPr/>
          <p:nvPr/>
        </p:nvSpPr>
        <p:spPr>
          <a:xfrm>
            <a:off x="236884" y="795287"/>
            <a:ext cx="11112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00FF"/>
                </a:solidFill>
                <a:latin typeface="黑体" panose="02010609060101010101" pitchFamily="49" charset="-122"/>
              </a:rPr>
              <a:t>推演</a:t>
            </a:r>
            <a:endParaRPr lang="en-US" altLang="zh-CN" sz="3600" b="1" dirty="0">
              <a:solidFill>
                <a:srgbClr val="0000FF"/>
              </a:solidFill>
              <a:latin typeface="黑体" panose="02010609060101010101" pitchFamily="49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C019AF9-EC4D-4639-A277-5ADB7E7805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84" y="1676708"/>
            <a:ext cx="4111377" cy="2213367"/>
          </a:xfrm>
          <a:prstGeom prst="rect">
            <a:avLst/>
          </a:prstGeom>
        </p:spPr>
      </p:pic>
      <p:sp>
        <p:nvSpPr>
          <p:cNvPr id="41" name="矩形 40">
            <a:extLst>
              <a:ext uri="{FF2B5EF4-FFF2-40B4-BE49-F238E27FC236}">
                <a16:creationId xmlns:a16="http://schemas.microsoft.com/office/drawing/2014/main" id="{5F67D67D-9E00-4EA7-B0B4-91009A7F32FA}"/>
              </a:ext>
            </a:extLst>
          </p:cNvPr>
          <p:cNvSpPr/>
          <p:nvPr/>
        </p:nvSpPr>
        <p:spPr>
          <a:xfrm>
            <a:off x="4701309" y="887619"/>
            <a:ext cx="48121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</a:rPr>
              <a:t>问题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</a:rPr>
              <a:t>3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</a:rPr>
              <a:t>：</a:t>
            </a:r>
            <a:r>
              <a:rPr lang="zh-CN" altLang="en-US" sz="2400" dirty="0">
                <a:solidFill>
                  <a:srgbClr val="0000FF"/>
                </a:solidFill>
                <a:latin typeface="黑体" panose="02010609060101010101" pitchFamily="49" charset="-122"/>
              </a:rPr>
              <a:t>如何计算波传播的时间？</a:t>
            </a:r>
            <a:endParaRPr lang="en-US" altLang="zh-CN" sz="2400" dirty="0">
              <a:solidFill>
                <a:srgbClr val="0000FF"/>
              </a:solidFill>
              <a:latin typeface="黑体" panose="02010609060101010101" pitchFamily="49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BAAB4D8F-B9EE-4ABF-9CF9-CF4B3EAEA3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9581" y="1536928"/>
            <a:ext cx="3277178" cy="1733956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9923DE72-E2D6-4CC6-AF52-80E2D54EE9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4189" y="1860138"/>
            <a:ext cx="4123920" cy="123253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CB5B7F0C-7855-42CC-977B-231D8A89E143}"/>
                  </a:ext>
                </a:extLst>
              </p:cNvPr>
              <p:cNvSpPr txBox="1"/>
              <p:nvPr/>
            </p:nvSpPr>
            <p:spPr>
              <a:xfrm>
                <a:off x="4468333" y="3248563"/>
                <a:ext cx="79231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zh-CN" altLang="en-US" sz="1600" b="1" dirty="0"/>
                  <a:t>①</a:t>
                </a:r>
                <a14:m>
                  <m:oMath xmlns:m="http://schemas.openxmlformats.org/officeDocument/2006/math">
                    <m:r>
                      <a:rPr lang="en-US" altLang="zh-CN" sz="1600" b="1" i="1" smtClean="0">
                        <a:latin typeface="Cambria Math" panose="02040503050406030204" pitchFamily="18" charset="0"/>
                      </a:rPr>
                      <m:t>𝑳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600" b="1" i="1" smtClean="0">
                        <a:latin typeface="Cambria Math" panose="02040503050406030204" pitchFamily="18" charset="0"/>
                      </a:rPr>
                      <m:t>𝑽</m:t>
                    </m:r>
                    <m:r>
                      <a:rPr lang="en-US" altLang="zh-CN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zh-CN" altLang="en-US" sz="1600" dirty="0"/>
                  <a:t>，这里</a:t>
                </a:r>
                <a14:m>
                  <m:oMath xmlns:m="http://schemas.openxmlformats.org/officeDocument/2006/math">
                    <m:r>
                      <a:rPr lang="en-US" altLang="zh-CN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zh-CN" altLang="en-US" sz="1600" dirty="0"/>
                  <a:t>在数学上是</a:t>
                </a:r>
                <a:r>
                  <a:rPr lang="zh-CN" altLang="en-US" sz="1600" dirty="0">
                    <a:solidFill>
                      <a:srgbClr val="FF0000"/>
                    </a:solidFill>
                  </a:rPr>
                  <a:t>矢量数乘</a:t>
                </a:r>
                <a:r>
                  <a:rPr lang="zh-CN" altLang="en-US" sz="1600" dirty="0"/>
                  <a:t>的系数，根据矢量数乘的定义，它可以等于：</a:t>
                </a:r>
              </a:p>
            </p:txBody>
          </p:sp>
        </mc:Choice>
        <mc:Fallback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CB5B7F0C-7855-42CC-977B-231D8A89E1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8333" y="3248563"/>
                <a:ext cx="7923141" cy="338554"/>
              </a:xfrm>
              <a:prstGeom prst="rect">
                <a:avLst/>
              </a:prstGeom>
              <a:blipFill>
                <a:blip r:embed="rId6"/>
                <a:stretch>
                  <a:fillRect l="-462" t="-7273" b="-218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2" name="图片 31">
            <a:extLst>
              <a:ext uri="{FF2B5EF4-FFF2-40B4-BE49-F238E27FC236}">
                <a16:creationId xmlns:a16="http://schemas.microsoft.com/office/drawing/2014/main" id="{916EFCFA-006D-4422-8C82-B141F02B30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0370" y="3614421"/>
            <a:ext cx="2895600" cy="90487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3" name="文本框 52">
                <a:extLst>
                  <a:ext uri="{FF2B5EF4-FFF2-40B4-BE49-F238E27FC236}">
                    <a16:creationId xmlns:a16="http://schemas.microsoft.com/office/drawing/2014/main" id="{BB22CB37-FCA9-488A-A0D4-440833C21332}"/>
                  </a:ext>
                </a:extLst>
              </p:cNvPr>
              <p:cNvSpPr txBox="1"/>
              <p:nvPr/>
            </p:nvSpPr>
            <p:spPr>
              <a:xfrm>
                <a:off x="7846759" y="3835701"/>
                <a:ext cx="3973703" cy="6415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zh-CN" altLang="en-US" sz="1600" dirty="0"/>
                  <a:t>其中：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zh-CN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160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sSub>
                              <m:sSubPr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</a:rPr>
                                  <m:t>𝐴𝐵</m:t>
                                </m:r>
                              </m:sub>
                            </m:sSub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e>
                              <m:sub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</a:rPr>
                                  <m:t>𝐴𝐵</m:t>
                                </m:r>
                              </m:sub>
                            </m:sSub>
                            <m:r>
                              <a:rPr lang="en-US" altLang="zh-CN" sz="1600" i="1">
                                <a:latin typeface="Cambria Math" panose="02040503050406030204" pitchFamily="18" charset="0"/>
                              </a:rPr>
                              <m:t>·</m:t>
                            </m:r>
                            <m:func>
                              <m:funcPr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altLang="zh-CN" sz="1600" b="0" i="0" smtClean="0">
                                    <a:latin typeface="Cambria Math" panose="02040503050406030204" pitchFamily="18" charset="0"/>
                                  </a:rPr>
                                  <m:t>cos</m:t>
                                </m:r>
                              </m:fName>
                              <m:e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func>
                          </m:e>
                          <m:e>
                            <m:sSub>
                              <m:sSubPr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</a:rPr>
                                  <m:t>𝐴𝐵</m:t>
                                </m:r>
                              </m:sub>
                            </m:sSub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e>
                              <m:sub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</a:rPr>
                                  <m:t>𝐴𝐵</m:t>
                                </m:r>
                              </m:sub>
                            </m:sSub>
                            <m:r>
                              <a:rPr lang="en-US" altLang="zh-CN" sz="1600" i="1">
                                <a:latin typeface="Cambria Math" panose="02040503050406030204" pitchFamily="18" charset="0"/>
                              </a:rPr>
                              <m:t>·</m:t>
                            </m:r>
                            <m:func>
                              <m:funcPr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altLang="zh-CN" sz="1600" b="0" i="0" smtClean="0">
                                    <a:latin typeface="Cambria Math" panose="02040503050406030204" pitchFamily="18" charset="0"/>
                                  </a:rPr>
                                  <m:t>sin</m:t>
                                </m:r>
                              </m:fName>
                              <m:e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func>
                          </m:e>
                        </m:eqArr>
                      </m:e>
                    </m:d>
                    <m:r>
                      <a:rPr lang="en-US" altLang="zh-CN" sz="1600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{"/>
                        <m:endChr m:val=""/>
                        <m:ctrlPr>
                          <a:rPr lang="en-US" altLang="zh-CN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sSub>
                              <m:sSubPr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</a:rPr>
                                  <m:t>⊥</m:t>
                                </m:r>
                              </m:sub>
                            </m:sSub>
                            <m:r>
                              <a:rPr lang="en-US" altLang="zh-CN" sz="16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  <m:r>
                              <a:rPr lang="en-US" altLang="zh-CN" sz="1600" i="1">
                                <a:latin typeface="Cambria Math" panose="02040503050406030204" pitchFamily="18" charset="0"/>
                              </a:rPr>
                              <m:t>·</m:t>
                            </m:r>
                            <m:func>
                              <m:funcPr>
                                <m:ctrlPr>
                                  <a:rPr lang="en-US" altLang="zh-CN" sz="16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altLang="zh-CN" sz="1600">
                                    <a:latin typeface="Cambria Math" panose="02040503050406030204" pitchFamily="18" charset="0"/>
                                  </a:rPr>
                                  <m:t>cos</m:t>
                                </m:r>
                              </m:fName>
                              <m:e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func>
                          </m:e>
                          <m:e>
                            <m:sSub>
                              <m:sSubPr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</a:rPr>
                                  <m:t>‖</m:t>
                                </m:r>
                              </m:sub>
                            </m:sSub>
                            <m:r>
                              <a:rPr lang="en-US" altLang="zh-CN" sz="16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  <m:r>
                              <a:rPr lang="en-US" altLang="zh-CN" sz="1600" i="1">
                                <a:latin typeface="Cambria Math" panose="02040503050406030204" pitchFamily="18" charset="0"/>
                              </a:rPr>
                              <m:t>·</m:t>
                            </m:r>
                            <m:func>
                              <m:funcPr>
                                <m:ctrlPr>
                                  <a:rPr lang="en-US" altLang="zh-CN" sz="16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altLang="zh-CN" sz="1600">
                                    <a:latin typeface="Cambria Math" panose="02040503050406030204" pitchFamily="18" charset="0"/>
                                  </a:rPr>
                                  <m:t>sin</m:t>
                                </m:r>
                              </m:fName>
                              <m:e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func>
                          </m:e>
                        </m:eqArr>
                      </m:e>
                    </m:d>
                  </m:oMath>
                </a14:m>
                <a:endParaRPr lang="zh-CN" altLang="en-US" sz="1600" dirty="0"/>
              </a:p>
            </p:txBody>
          </p:sp>
        </mc:Choice>
        <mc:Fallback>
          <p:sp>
            <p:nvSpPr>
              <p:cNvPr id="53" name="文本框 52">
                <a:extLst>
                  <a:ext uri="{FF2B5EF4-FFF2-40B4-BE49-F238E27FC236}">
                    <a16:creationId xmlns:a16="http://schemas.microsoft.com/office/drawing/2014/main" id="{BB22CB37-FCA9-488A-A0D4-440833C213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6759" y="3835701"/>
                <a:ext cx="3973703" cy="641586"/>
              </a:xfrm>
              <a:prstGeom prst="rect">
                <a:avLst/>
              </a:prstGeom>
              <a:blipFill>
                <a:blip r:embed="rId8"/>
                <a:stretch>
                  <a:fillRect l="-7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79067E2B-CF87-4303-9356-71CFA4579136}"/>
                  </a:ext>
                </a:extLst>
              </p:cNvPr>
              <p:cNvSpPr txBox="1"/>
              <p:nvPr/>
            </p:nvSpPr>
            <p:spPr>
              <a:xfrm>
                <a:off x="4468332" y="4519296"/>
                <a:ext cx="79231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zh-CN" altLang="en-US" sz="1600" b="1" dirty="0"/>
                  <a:t>②</a:t>
                </a:r>
                <a:r>
                  <a:rPr lang="zh-CN" altLang="en-US" sz="1600" dirty="0"/>
                  <a:t>利用矢量点乘的定义，对上式做变形，可以得到慢度矢量</a:t>
                </a:r>
                <a14:m>
                  <m:oMath xmlns:m="http://schemas.openxmlformats.org/officeDocument/2006/math">
                    <m:r>
                      <a:rPr lang="en-US" altLang="zh-CN" sz="1600" b="1" i="1" smtClean="0">
                        <a:latin typeface="Cambria Math" panose="02040503050406030204" pitchFamily="18" charset="0"/>
                      </a:rPr>
                      <m:t>𝒔</m:t>
                    </m:r>
                  </m:oMath>
                </a14:m>
                <a:r>
                  <a:rPr lang="zh-CN" altLang="en-US" sz="1600" dirty="0"/>
                  <a:t>：</a:t>
                </a:r>
              </a:p>
            </p:txBody>
          </p:sp>
        </mc:Choice>
        <mc:Fallback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79067E2B-CF87-4303-9356-71CFA45791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8332" y="4519296"/>
                <a:ext cx="7923141" cy="338554"/>
              </a:xfrm>
              <a:prstGeom prst="rect">
                <a:avLst/>
              </a:prstGeom>
              <a:blipFill>
                <a:blip r:embed="rId9"/>
                <a:stretch>
                  <a:fillRect l="-462" t="-7143" b="-1964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文本框 54">
                <a:extLst>
                  <a:ext uri="{FF2B5EF4-FFF2-40B4-BE49-F238E27FC236}">
                    <a16:creationId xmlns:a16="http://schemas.microsoft.com/office/drawing/2014/main" id="{20B2CBB9-7C5A-4E5A-BEDC-99F2B39D8BB7}"/>
                  </a:ext>
                </a:extLst>
              </p:cNvPr>
              <p:cNvSpPr txBox="1"/>
              <p:nvPr/>
            </p:nvSpPr>
            <p:spPr>
              <a:xfrm>
                <a:off x="4760370" y="4894099"/>
                <a:ext cx="7145303" cy="11396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</m:sub>
                      </m:sSub>
                      <m:r>
                        <a:rPr lang="en-US" altLang="zh-CN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𝐴𝐵</m:t>
                              </m:r>
                            </m:sub>
                          </m:sSub>
                        </m:num>
                        <m:den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  <m:r>
                        <a:rPr lang="en-US" altLang="zh-CN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  <m:sSub>
                        <m:sSubPr>
                          <m:ctrlP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</m:sub>
                      </m:sSub>
                      <m:r>
                        <a:rPr lang="en-US" altLang="zh-CN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altLang="zh-CN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zh-CN" sz="1600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e>
                                <m:sup>
                                  <m:r>
                                    <a:rPr lang="en-US" altLang="zh-CN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altLang="zh-CN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zh-CN" sz="1600" b="0" i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e>
                                <m:sup>
                                  <m:r>
                                    <a:rPr lang="en-US" altLang="zh-CN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num>
                        <m:den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  <m:sSub>
                        <m:sSubPr>
                          <m:ctrlP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</m:sub>
                      </m:sSub>
                      <m:r>
                        <a:rPr lang="en-US" altLang="zh-CN" sz="1600" b="0" i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zh-CN" sz="1600" b="0" i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CN" sz="16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func>
                            <m:funcPr>
                              <m:ctrlP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CN" sz="1600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e>
                      </m:d>
                      <m:r>
                        <a:rPr lang="en-US" altLang="zh-CN" sz="1600" i="1">
                          <a:latin typeface="Cambria Math" panose="02040503050406030204" pitchFamily="18" charset="0"/>
                        </a:rPr>
                        <m:t>·</m:t>
                      </m:r>
                      <m:d>
                        <m:dPr>
                          <m:ctrlP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CN" sz="16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func>
                            <m:funcPr>
                              <m:ctrlP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CN" sz="1600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e>
                      </m:d>
                      <m:f>
                        <m:fPr>
                          <m:ctrlP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𝐴𝐵</m:t>
                              </m:r>
                            </m:sub>
                          </m:sSub>
                        </m:num>
                        <m:den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</m:oMath>
                  </m:oMathPara>
                </a14:m>
                <a:endParaRPr lang="en-US" altLang="zh-CN" sz="16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1600" b="0" i="1" smtClean="0">
                          <a:latin typeface="Cambria Math" panose="02040503050406030204" pitchFamily="18" charset="0"/>
                        </a:rPr>
                        <m:t>⇒</m:t>
                      </m:r>
                      <m:sSub>
                        <m:sSubPr>
                          <m:ctrlPr>
                            <a:rPr lang="en-US" altLang="zh-CN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𝐴𝐵</m:t>
                          </m:r>
                        </m:sub>
                      </m:sSub>
                      <m:r>
                        <a:rPr lang="en-US" altLang="zh-CN" sz="160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zh-CN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en-US" altLang="zh-CN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CN" sz="160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num>
                            <m:den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den>
                          </m:f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CN" sz="160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num>
                            <m:den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den>
                          </m:f>
                        </m:e>
                      </m:d>
                      <m:r>
                        <a:rPr lang="en-US" altLang="zh-CN" sz="1600" i="1">
                          <a:latin typeface="Cambria Math" panose="02040503050406030204" pitchFamily="18" charset="0"/>
                        </a:rPr>
                        <m:t>·</m:t>
                      </m:r>
                      <m:d>
                        <m:dPr>
                          <m:ctrlPr>
                            <a:rPr lang="en-US" altLang="zh-CN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  <m:t>𝐴𝐵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CN" sz="160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  <m:t>𝐴𝐵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CN" sz="160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e>
                      </m:d>
                      <m:r>
                        <a:rPr lang="en-US" altLang="zh-CN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</m:d>
                      <m:r>
                        <a:rPr lang="en-US" altLang="zh-CN" sz="1600" i="1">
                          <a:latin typeface="Cambria Math" panose="02040503050406030204" pitchFamily="18" charset="0"/>
                        </a:rPr>
                        <m:t>·</m:t>
                      </m:r>
                      <m:d>
                        <m:dPr>
                          <m:ctrlP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𝐴𝐵</m:t>
                              </m:r>
                            </m:sub>
                          </m:sSub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𝐴𝐵</m:t>
                              </m:r>
                            </m:sub>
                          </m:sSub>
                        </m:e>
                      </m:d>
                      <m:r>
                        <a:rPr lang="en-US" altLang="zh-CN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1600" b="1" i="1">
                          <a:latin typeface="Cambria Math" panose="02040503050406030204" pitchFamily="18" charset="0"/>
                        </a:rPr>
                        <m:t>𝒔</m:t>
                      </m:r>
                      <m:r>
                        <a:rPr lang="en-US" altLang="zh-CN" sz="1600" b="1" i="1" smtClean="0">
                          <a:latin typeface="Cambria Math" panose="02040503050406030204" pitchFamily="18" charset="0"/>
                        </a:rPr>
                        <m:t>·</m:t>
                      </m:r>
                      <m:sSub>
                        <m:sSubPr>
                          <m:ctrlPr>
                            <a:rPr lang="en-US" altLang="zh-CN" sz="16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b="1" i="1" smtClean="0">
                              <a:latin typeface="Cambria Math" panose="02040503050406030204" pitchFamily="18" charset="0"/>
                            </a:rPr>
                            <m:t>𝑳</m:t>
                          </m:r>
                        </m:e>
                        <m:sub>
                          <m:r>
                            <a:rPr lang="en-US" altLang="zh-CN" sz="1600" b="1" i="1" smtClean="0">
                              <a:latin typeface="Cambria Math" panose="02040503050406030204" pitchFamily="18" charset="0"/>
                            </a:rPr>
                            <m:t>𝑨𝑩</m:t>
                          </m:r>
                        </m:sub>
                      </m:sSub>
                    </m:oMath>
                  </m:oMathPara>
                </a14:m>
                <a:endParaRPr lang="zh-CN" altLang="en-US" sz="1600" b="1" dirty="0"/>
              </a:p>
            </p:txBody>
          </p:sp>
        </mc:Choice>
        <mc:Fallback>
          <p:sp>
            <p:nvSpPr>
              <p:cNvPr id="55" name="文本框 54">
                <a:extLst>
                  <a:ext uri="{FF2B5EF4-FFF2-40B4-BE49-F238E27FC236}">
                    <a16:creationId xmlns:a16="http://schemas.microsoft.com/office/drawing/2014/main" id="{20B2CBB9-7C5A-4E5A-BEDC-99F2B39D8B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0370" y="4894099"/>
                <a:ext cx="7145303" cy="113967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文本框 55">
            <a:extLst>
              <a:ext uri="{FF2B5EF4-FFF2-40B4-BE49-F238E27FC236}">
                <a16:creationId xmlns:a16="http://schemas.microsoft.com/office/drawing/2014/main" id="{D20017D7-BD2E-4AE2-B253-1B2A18D50667}"/>
              </a:ext>
            </a:extLst>
          </p:cNvPr>
          <p:cNvSpPr txBox="1"/>
          <p:nvPr/>
        </p:nvSpPr>
        <p:spPr>
          <a:xfrm>
            <a:off x="4468332" y="6012701"/>
            <a:ext cx="79231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/>
            <a:r>
              <a:rPr lang="zh-CN" altLang="en-US" sz="1600" b="1" dirty="0"/>
              <a:t>③</a:t>
            </a:r>
            <a:r>
              <a:rPr lang="zh-CN" altLang="en-US" sz="1600" dirty="0"/>
              <a:t>利用</a:t>
            </a:r>
            <a:r>
              <a:rPr lang="zh-CN" altLang="en-US" sz="1600" dirty="0">
                <a:solidFill>
                  <a:srgbClr val="FF0000"/>
                </a:solidFill>
              </a:rPr>
              <a:t>矢量点乘</a:t>
            </a:r>
            <a:r>
              <a:rPr lang="zh-CN" altLang="en-US" sz="1600" dirty="0"/>
              <a:t>的定义，得到利用慢度矢量求波传播时间的公式：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7" name="文本框 56">
                <a:extLst>
                  <a:ext uri="{FF2B5EF4-FFF2-40B4-BE49-F238E27FC236}">
                    <a16:creationId xmlns:a16="http://schemas.microsoft.com/office/drawing/2014/main" id="{27E85A90-D39C-4F4C-A420-D32940AC0A79}"/>
                  </a:ext>
                </a:extLst>
              </p:cNvPr>
              <p:cNvSpPr txBox="1"/>
              <p:nvPr/>
            </p:nvSpPr>
            <p:spPr>
              <a:xfrm>
                <a:off x="4857250" y="6351255"/>
                <a:ext cx="7145303" cy="3606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  <m:t>𝐴𝐵</m:t>
                        </m:r>
                      </m:sub>
                    </m:sSub>
                    <m:r>
                      <a:rPr lang="en-US" altLang="zh-CN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</a:rPr>
                      <m:t>𝑝</m:t>
                    </m:r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  <m:t>𝐴𝐵</m:t>
                        </m:r>
                      </m:sub>
                    </m:sSub>
                    <m:r>
                      <a:rPr lang="en-US" altLang="zh-CN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</a:rPr>
                      <m:t>𝜂</m:t>
                    </m:r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  <m:t>𝐴𝐵</m:t>
                        </m:r>
                      </m:sub>
                    </m:sSub>
                    <m:r>
                      <a:rPr lang="en-US" altLang="zh-CN" sz="16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  <m:t>‖</m:t>
                        </m:r>
                      </m:sub>
                    </m:sSub>
                    <m:r>
                      <a:rPr lang="en-US" altLang="zh-CN" sz="16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  <m:t>⊥</m:t>
                        </m:r>
                      </m:sub>
                    </m:sSub>
                  </m:oMath>
                </a14:m>
                <a:r>
                  <a:rPr lang="zh-CN" altLang="en-US" sz="1600" dirty="0"/>
                  <a:t>，</a:t>
                </a:r>
                <a:r>
                  <a:rPr lang="en-US" altLang="zh-CN" sz="16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altLang="zh-CN" sz="1600" i="1">
                            <a:latin typeface="Cambria Math" panose="02040503050406030204" pitchFamily="18" charset="0"/>
                          </a:rPr>
                          <m:t>‖</m:t>
                        </m:r>
                      </m:sub>
                    </m:sSub>
                  </m:oMath>
                </a14:m>
                <a:r>
                  <a:rPr lang="zh-CN" altLang="en-US" sz="1600" dirty="0"/>
                  <a:t>称为水平走时，</a:t>
                </a:r>
                <a:r>
                  <a:rPr lang="en-US" altLang="zh-CN" sz="16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altLang="zh-CN" sz="1600" i="1">
                            <a:latin typeface="Cambria Math" panose="02040503050406030204" pitchFamily="18" charset="0"/>
                          </a:rPr>
                          <m:t>⊥</m:t>
                        </m:r>
                      </m:sub>
                    </m:sSub>
                  </m:oMath>
                </a14:m>
                <a:r>
                  <a:rPr lang="zh-CN" altLang="en-US" sz="1600" dirty="0"/>
                  <a:t>称为垂直走时</a:t>
                </a:r>
                <a:endParaRPr lang="en-US" altLang="zh-CN" sz="1600" dirty="0"/>
              </a:p>
            </p:txBody>
          </p:sp>
        </mc:Choice>
        <mc:Fallback>
          <p:sp>
            <p:nvSpPr>
              <p:cNvPr id="57" name="文本框 56">
                <a:extLst>
                  <a:ext uri="{FF2B5EF4-FFF2-40B4-BE49-F238E27FC236}">
                    <a16:creationId xmlns:a16="http://schemas.microsoft.com/office/drawing/2014/main" id="{27E85A90-D39C-4F4C-A420-D32940AC0A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7250" y="6351255"/>
                <a:ext cx="7145303" cy="360676"/>
              </a:xfrm>
              <a:prstGeom prst="rect">
                <a:avLst/>
              </a:prstGeom>
              <a:blipFill>
                <a:blip r:embed="rId11"/>
                <a:stretch>
                  <a:fillRect t="-8475" b="-1186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任意多边形: 形状 33">
            <a:extLst>
              <a:ext uri="{FF2B5EF4-FFF2-40B4-BE49-F238E27FC236}">
                <a16:creationId xmlns:a16="http://schemas.microsoft.com/office/drawing/2014/main" id="{C4C208AD-BA44-4BDA-9737-42839B4CB280}"/>
              </a:ext>
            </a:extLst>
          </p:cNvPr>
          <p:cNvSpPr/>
          <p:nvPr/>
        </p:nvSpPr>
        <p:spPr>
          <a:xfrm>
            <a:off x="3890036" y="5646553"/>
            <a:ext cx="1891928" cy="338453"/>
          </a:xfrm>
          <a:custGeom>
            <a:avLst/>
            <a:gdLst>
              <a:gd name="connsiteX0" fmla="*/ 1891928 w 1891928"/>
              <a:gd name="connsiteY0" fmla="*/ 310902 h 338453"/>
              <a:gd name="connsiteX1" fmla="*/ 469528 w 1891928"/>
              <a:gd name="connsiteY1" fmla="*/ 310902 h 338453"/>
              <a:gd name="connsiteX2" fmla="*/ 35419 w 1891928"/>
              <a:gd name="connsiteY2" fmla="*/ 24574 h 338453"/>
              <a:gd name="connsiteX3" fmla="*/ 26182 w 1891928"/>
              <a:gd name="connsiteY3" fmla="*/ 15338 h 338453"/>
              <a:gd name="connsiteX4" fmla="*/ 26182 w 1891928"/>
              <a:gd name="connsiteY4" fmla="*/ 15338 h 338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1928" h="338453">
                <a:moveTo>
                  <a:pt x="1891928" y="310902"/>
                </a:moveTo>
                <a:cubicBezTo>
                  <a:pt x="1335437" y="334762"/>
                  <a:pt x="778946" y="358623"/>
                  <a:pt x="469528" y="310902"/>
                </a:cubicBezTo>
                <a:cubicBezTo>
                  <a:pt x="160110" y="263181"/>
                  <a:pt x="35419" y="24574"/>
                  <a:pt x="35419" y="24574"/>
                </a:cubicBezTo>
                <a:cubicBezTo>
                  <a:pt x="-38472" y="-24687"/>
                  <a:pt x="26182" y="15338"/>
                  <a:pt x="26182" y="15338"/>
                </a:cubicBezTo>
                <a:lnTo>
                  <a:pt x="26182" y="15338"/>
                </a:ln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8" name="矩形 57">
                <a:extLst>
                  <a:ext uri="{FF2B5EF4-FFF2-40B4-BE49-F238E27FC236}">
                    <a16:creationId xmlns:a16="http://schemas.microsoft.com/office/drawing/2014/main" id="{7BBFB570-9472-4601-A207-83774D41D6E2}"/>
                  </a:ext>
                </a:extLst>
              </p:cNvPr>
              <p:cNvSpPr/>
              <p:nvPr/>
            </p:nvSpPr>
            <p:spPr>
              <a:xfrm>
                <a:off x="286327" y="4602834"/>
                <a:ext cx="3394489" cy="611065"/>
              </a:xfrm>
              <a:prstGeom prst="rect">
                <a:avLst/>
              </a:prstGeom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CN" sz="14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altLang="zh-CN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400" b="0" i="1" smtClean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altLang="zh-CN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func>
                        </m:num>
                        <m:den>
                          <m:sSub>
                            <m:sSubPr>
                              <m:ctrlP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altLang="zh-CN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CN" sz="14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altLang="zh-CN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400" b="0" i="1" smtClean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altLang="zh-CN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func>
                        </m:num>
                        <m:den>
                          <m:sSub>
                            <m:sSubPr>
                              <m:ctrlP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altLang="zh-CN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altLang="zh-CN" sz="1400" dirty="0">
                  <a:latin typeface="+mj-lt"/>
                </a:endParaRPr>
              </a:p>
            </p:txBody>
          </p:sp>
        </mc:Choice>
        <mc:Fallback>
          <p:sp>
            <p:nvSpPr>
              <p:cNvPr id="58" name="矩形 57">
                <a:extLst>
                  <a:ext uri="{FF2B5EF4-FFF2-40B4-BE49-F238E27FC236}">
                    <a16:creationId xmlns:a16="http://schemas.microsoft.com/office/drawing/2014/main" id="{7BBFB570-9472-4601-A207-83774D41D6E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327" y="4602834"/>
                <a:ext cx="3394489" cy="6110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文本框 58">
            <a:extLst>
              <a:ext uri="{FF2B5EF4-FFF2-40B4-BE49-F238E27FC236}">
                <a16:creationId xmlns:a16="http://schemas.microsoft.com/office/drawing/2014/main" id="{C1E21293-5633-4CD7-909A-8EF1D95C108F}"/>
              </a:ext>
            </a:extLst>
          </p:cNvPr>
          <p:cNvSpPr txBox="1"/>
          <p:nvPr/>
        </p:nvSpPr>
        <p:spPr>
          <a:xfrm>
            <a:off x="236884" y="4015622"/>
            <a:ext cx="2330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/>
            <a:r>
              <a:rPr lang="zh-CN" altLang="en-US" sz="2400" b="1" dirty="0"/>
              <a:t>斯涅耳定律：</a:t>
            </a: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3FFEAC3F-A284-4E45-A7B3-442E668B4771}"/>
              </a:ext>
            </a:extLst>
          </p:cNvPr>
          <p:cNvSpPr txBox="1"/>
          <p:nvPr/>
        </p:nvSpPr>
        <p:spPr>
          <a:xfrm>
            <a:off x="252589" y="5326720"/>
            <a:ext cx="3637447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zh-CN" altLang="en-US" sz="2000" b="1" dirty="0">
                <a:solidFill>
                  <a:srgbClr val="0000FF"/>
                </a:solidFill>
              </a:rPr>
              <a:t>结论</a:t>
            </a:r>
            <a:r>
              <a:rPr lang="en-US" altLang="zh-CN" sz="2000" b="1" dirty="0">
                <a:solidFill>
                  <a:srgbClr val="0000FF"/>
                </a:solidFill>
              </a:rPr>
              <a:t>1</a:t>
            </a:r>
            <a:r>
              <a:rPr lang="zh-CN" altLang="en-US" sz="2000" b="1" dirty="0">
                <a:solidFill>
                  <a:srgbClr val="0000FF"/>
                </a:solidFill>
              </a:rPr>
              <a:t>：</a:t>
            </a:r>
            <a:endParaRPr lang="en-US" altLang="zh-CN" sz="2000" b="1" dirty="0">
              <a:solidFill>
                <a:srgbClr val="0000FF"/>
              </a:solidFill>
            </a:endParaRPr>
          </a:p>
          <a:p>
            <a:pPr/>
            <a:r>
              <a:rPr lang="zh-CN" altLang="en-US" dirty="0">
                <a:solidFill>
                  <a:srgbClr val="0000FF"/>
                </a:solidFill>
              </a:rPr>
              <a:t>对于射线参数（水平慢度）相同的射线，如果其走过的水平距离也相同，那么他们的</a:t>
            </a:r>
            <a:r>
              <a:rPr lang="zh-CN" altLang="en-US" dirty="0">
                <a:solidFill>
                  <a:srgbClr val="FF0000"/>
                </a:solidFill>
              </a:rPr>
              <a:t>水平走时也相同</a:t>
            </a:r>
          </a:p>
        </p:txBody>
      </p:sp>
    </p:spTree>
    <p:extLst>
      <p:ext uri="{BB962C8B-B14F-4D97-AF65-F5344CB8AC3E}">
        <p14:creationId xmlns:p14="http://schemas.microsoft.com/office/powerpoint/2010/main" val="34827824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F2AA6D-3958-453F-BA0D-684EB52D4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96359" y="6453389"/>
            <a:ext cx="2743200" cy="365125"/>
          </a:xfrm>
        </p:spPr>
        <p:txBody>
          <a:bodyPr/>
          <a:lstStyle/>
          <a:p>
            <a:fld id="{DC23086F-5BBC-4EF2-BAB6-C31290466CA8}" type="slidenum">
              <a:rPr lang="zh-CN" altLang="en-US" smtClean="0"/>
              <a:t>13</a:t>
            </a:fld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DDDD853-8A08-4F56-B71B-8AF8EE2AFAD7}"/>
              </a:ext>
            </a:extLst>
          </p:cNvPr>
          <p:cNvSpPr txBox="1"/>
          <p:nvPr/>
        </p:nvSpPr>
        <p:spPr>
          <a:xfrm>
            <a:off x="0" y="-10412"/>
            <a:ext cx="12271402" cy="710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地震学如何开展莫霍面相关的研究？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以接收函数方法为例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56F37F9-8451-4730-BD33-A59FBDD67BA8}"/>
              </a:ext>
            </a:extLst>
          </p:cNvPr>
          <p:cNvSpPr/>
          <p:nvPr/>
        </p:nvSpPr>
        <p:spPr>
          <a:xfrm>
            <a:off x="283065" y="677612"/>
            <a:ext cx="11112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00FF"/>
                </a:solidFill>
                <a:latin typeface="黑体" panose="02010609060101010101" pitchFamily="49" charset="-122"/>
              </a:rPr>
              <a:t>推演</a:t>
            </a:r>
            <a:endParaRPr lang="en-US" altLang="zh-CN" sz="3600" b="1" dirty="0">
              <a:solidFill>
                <a:srgbClr val="0000FF"/>
              </a:solidFill>
              <a:latin typeface="黑体" panose="02010609060101010101" pitchFamily="49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C019AF9-EC4D-4639-A277-5ADB7E7805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084" y="1555406"/>
            <a:ext cx="3540789" cy="190619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94E20537-92C3-4715-A507-DB64FB26DB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0946" y="1131303"/>
            <a:ext cx="5283777" cy="359296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CCCCBAEF-2E33-4C1E-818F-1601D9F3E7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1159" y="4426434"/>
            <a:ext cx="4797135" cy="213531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8642BD59-E8AF-49D2-A4C0-8A0D6BD5E5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0084" y="3730966"/>
            <a:ext cx="3622964" cy="2807342"/>
          </a:xfrm>
          <a:prstGeom prst="rect">
            <a:avLst/>
          </a:prstGeom>
        </p:spPr>
      </p:pic>
      <p:sp>
        <p:nvSpPr>
          <p:cNvPr id="12" name="箭头: 右 11">
            <a:extLst>
              <a:ext uri="{FF2B5EF4-FFF2-40B4-BE49-F238E27FC236}">
                <a16:creationId xmlns:a16="http://schemas.microsoft.com/office/drawing/2014/main" id="{6BDB1B0A-0669-49E0-90A8-ECB0A28C82FF}"/>
              </a:ext>
            </a:extLst>
          </p:cNvPr>
          <p:cNvSpPr/>
          <p:nvPr/>
        </p:nvSpPr>
        <p:spPr>
          <a:xfrm flipH="1">
            <a:off x="4246043" y="5244747"/>
            <a:ext cx="365991" cy="295563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212E10F0-E74C-4B64-AA7C-901E4C292C5B}"/>
              </a:ext>
            </a:extLst>
          </p:cNvPr>
          <p:cNvGrpSpPr/>
          <p:nvPr/>
        </p:nvGrpSpPr>
        <p:grpSpPr>
          <a:xfrm>
            <a:off x="8998852" y="762782"/>
            <a:ext cx="3272550" cy="5798962"/>
            <a:chOff x="9038807" y="869693"/>
            <a:chExt cx="3272550" cy="5798962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6DAF86A0-986F-4A78-94BB-140FCCCB40E9}"/>
                </a:ext>
              </a:extLst>
            </p:cNvPr>
            <p:cNvSpPr/>
            <p:nvPr/>
          </p:nvSpPr>
          <p:spPr>
            <a:xfrm>
              <a:off x="9982057" y="968848"/>
              <a:ext cx="126669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0000FF"/>
                  </a:solidFill>
                  <a:latin typeface="黑体" panose="02010609060101010101" pitchFamily="49" charset="-122"/>
                </a:rPr>
                <a:t>简化版</a:t>
              </a:r>
              <a:endParaRPr lang="en-US" altLang="zh-CN" sz="2800" b="1" dirty="0">
                <a:solidFill>
                  <a:srgbClr val="0000FF"/>
                </a:solidFill>
                <a:latin typeface="黑体" panose="02010609060101010101" pitchFamily="49" charset="-122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7" name="矩形 26">
                  <a:extLst>
                    <a:ext uri="{FF2B5EF4-FFF2-40B4-BE49-F238E27FC236}">
                      <a16:creationId xmlns:a16="http://schemas.microsoft.com/office/drawing/2014/main" id="{A829184B-6CE5-4756-A34A-E54F83EF766A}"/>
                    </a:ext>
                  </a:extLst>
                </p:cNvPr>
                <p:cNvSpPr/>
                <p:nvPr/>
              </p:nvSpPr>
              <p:spPr>
                <a:xfrm>
                  <a:off x="9038807" y="1624140"/>
                  <a:ext cx="3014158" cy="73154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zh-CN" altLang="en-US" sz="2000" b="1" dirty="0">
                      <a:solidFill>
                        <a:srgbClr val="0000FF"/>
                      </a:solidFill>
                      <a:latin typeface="黑体" panose="02010609060101010101" pitchFamily="49" charset="-122"/>
                    </a:rPr>
                    <a:t>对于</a:t>
                  </a:r>
                  <a:r>
                    <a:rPr lang="en-US" altLang="zh-CN" sz="2000" b="1" dirty="0">
                      <a:solidFill>
                        <a:srgbClr val="0000FF"/>
                      </a:solidFill>
                      <a:latin typeface="黑体" panose="02010609060101010101" pitchFamily="49" charset="-122"/>
                    </a:rPr>
                    <a:t>Pp</a:t>
                  </a:r>
                  <a:r>
                    <a:rPr lang="zh-CN" altLang="en-US" sz="2000" b="1" dirty="0">
                      <a:solidFill>
                        <a:srgbClr val="0000FF"/>
                      </a:solidFill>
                      <a:latin typeface="黑体" panose="02010609060101010101" pitchFamily="49" charset="-122"/>
                    </a:rPr>
                    <a:t>波来说：</a:t>
                  </a:r>
                  <a:endParaRPr lang="en-US" altLang="zh-CN" sz="2000" b="1" dirty="0">
                    <a:solidFill>
                      <a:srgbClr val="0000FF"/>
                    </a:solidFill>
                    <a:latin typeface="黑体" panose="02010609060101010101" pitchFamily="49" charset="-122"/>
                  </a:endParaRPr>
                </a:p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00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𝐴𝑃</m:t>
                            </m:r>
                          </m:sub>
                        </m:sSub>
                        <m:r>
                          <a:rPr lang="en-US" altLang="zh-CN" sz="20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CN" sz="20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CN" sz="2000" b="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·</m:t>
                        </m:r>
                        <m:r>
                          <a:rPr lang="en-US" altLang="zh-CN" sz="20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𝐴𝑄</m:t>
                        </m:r>
                        <m:r>
                          <a:rPr lang="en-US" altLang="zh-CN" sz="20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altLang="zh-CN" sz="200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𝜂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en-US" altLang="zh-CN" sz="2000" b="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·</m:t>
                        </m:r>
                        <m:r>
                          <a:rPr lang="en-US" altLang="zh-CN" sz="20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𝑃𝑄</m:t>
                        </m:r>
                      </m:oMath>
                    </m:oMathPara>
                  </a14:m>
                  <a:endParaRPr lang="en-US" altLang="zh-CN" sz="2000" dirty="0">
                    <a:solidFill>
                      <a:srgbClr val="0000FF"/>
                    </a:solidFill>
                    <a:latin typeface="黑体" panose="02010609060101010101" pitchFamily="49" charset="-122"/>
                  </a:endParaRPr>
                </a:p>
              </p:txBody>
            </p:sp>
          </mc:Choice>
          <mc:Fallback>
            <p:sp>
              <p:nvSpPr>
                <p:cNvPr id="27" name="矩形 26">
                  <a:extLst>
                    <a:ext uri="{FF2B5EF4-FFF2-40B4-BE49-F238E27FC236}">
                      <a16:creationId xmlns:a16="http://schemas.microsoft.com/office/drawing/2014/main" id="{A829184B-6CE5-4756-A34A-E54F83EF766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38807" y="1624140"/>
                  <a:ext cx="3014158" cy="731547"/>
                </a:xfrm>
                <a:prstGeom prst="rect">
                  <a:avLst/>
                </a:prstGeom>
                <a:blipFill>
                  <a:blip r:embed="rId7"/>
                  <a:stretch>
                    <a:fillRect l="-2020" t="-5000" b="-25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8" name="矩形 27">
                  <a:extLst>
                    <a:ext uri="{FF2B5EF4-FFF2-40B4-BE49-F238E27FC236}">
                      <a16:creationId xmlns:a16="http://schemas.microsoft.com/office/drawing/2014/main" id="{A8A47617-5C88-4132-B768-5F60E96BA141}"/>
                    </a:ext>
                  </a:extLst>
                </p:cNvPr>
                <p:cNvSpPr/>
                <p:nvPr/>
              </p:nvSpPr>
              <p:spPr>
                <a:xfrm>
                  <a:off x="9073688" y="2367564"/>
                  <a:ext cx="2944396" cy="70788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zh-CN" altLang="en-US" sz="2000" b="1" dirty="0">
                      <a:solidFill>
                        <a:srgbClr val="0000FF"/>
                      </a:solidFill>
                      <a:latin typeface="黑体" panose="02010609060101010101" pitchFamily="49" charset="-122"/>
                    </a:rPr>
                    <a:t>对于</a:t>
                  </a:r>
                  <a:r>
                    <a:rPr lang="en-US" altLang="zh-CN" sz="2000" b="1" dirty="0">
                      <a:solidFill>
                        <a:srgbClr val="0000FF"/>
                      </a:solidFill>
                      <a:latin typeface="黑体" panose="02010609060101010101" pitchFamily="49" charset="-122"/>
                    </a:rPr>
                    <a:t>Ps</a:t>
                  </a:r>
                  <a:r>
                    <a:rPr lang="zh-CN" altLang="en-US" sz="2000" b="1" dirty="0">
                      <a:solidFill>
                        <a:srgbClr val="0000FF"/>
                      </a:solidFill>
                      <a:latin typeface="黑体" panose="02010609060101010101" pitchFamily="49" charset="-122"/>
                    </a:rPr>
                    <a:t>波来说：</a:t>
                  </a:r>
                  <a:endParaRPr lang="en-US" altLang="zh-CN" sz="2000" b="1" dirty="0">
                    <a:solidFill>
                      <a:srgbClr val="0000FF"/>
                    </a:solidFill>
                    <a:latin typeface="黑体" panose="02010609060101010101" pitchFamily="49" charset="-122"/>
                  </a:endParaRPr>
                </a:p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00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𝐵𝑃</m:t>
                            </m:r>
                          </m:sub>
                        </m:sSub>
                        <m:r>
                          <a:rPr lang="en-US" altLang="zh-CN" sz="20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CN" sz="20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CN" sz="2000" b="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·</m:t>
                        </m:r>
                        <m:r>
                          <a:rPr lang="en-US" altLang="zh-CN" sz="20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𝐵𝑄</m:t>
                        </m:r>
                        <m:r>
                          <a:rPr lang="en-US" altLang="zh-CN" sz="20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altLang="zh-CN" sz="200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𝜂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lang="en-US" altLang="zh-CN" sz="2000" b="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·</m:t>
                        </m:r>
                        <m:r>
                          <a:rPr lang="en-US" altLang="zh-CN" sz="20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𝑃𝑄</m:t>
                        </m:r>
                      </m:oMath>
                    </m:oMathPara>
                  </a14:m>
                  <a:endParaRPr lang="en-US" altLang="zh-CN" sz="2000" dirty="0">
                    <a:solidFill>
                      <a:srgbClr val="0000FF"/>
                    </a:solidFill>
                    <a:latin typeface="黑体" panose="02010609060101010101" pitchFamily="49" charset="-122"/>
                  </a:endParaRPr>
                </a:p>
              </p:txBody>
            </p:sp>
          </mc:Choice>
          <mc:Fallback>
            <p:sp>
              <p:nvSpPr>
                <p:cNvPr id="28" name="矩形 27">
                  <a:extLst>
                    <a:ext uri="{FF2B5EF4-FFF2-40B4-BE49-F238E27FC236}">
                      <a16:creationId xmlns:a16="http://schemas.microsoft.com/office/drawing/2014/main" id="{A8A47617-5C88-4132-B768-5F60E96BA14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73688" y="2367564"/>
                  <a:ext cx="2944396" cy="707886"/>
                </a:xfrm>
                <a:prstGeom prst="rect">
                  <a:avLst/>
                </a:prstGeom>
                <a:blipFill>
                  <a:blip r:embed="rId8"/>
                  <a:stretch>
                    <a:fillRect l="-2277" t="-5172" b="-6034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F9D76D55-FD85-4B0D-B712-3061BDBB7B05}"/>
                </a:ext>
              </a:extLst>
            </p:cNvPr>
            <p:cNvSpPr/>
            <p:nvPr/>
          </p:nvSpPr>
          <p:spPr>
            <a:xfrm>
              <a:off x="9038808" y="3125505"/>
              <a:ext cx="3153192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indent="457200"/>
              <a:r>
                <a:rPr lang="zh-CN" altLang="en-US" sz="1400" dirty="0">
                  <a:solidFill>
                    <a:srgbClr val="0000FF"/>
                  </a:solidFill>
                  <a:latin typeface="黑体" panose="02010609060101010101" pitchFamily="49" charset="-122"/>
                </a:rPr>
                <a:t>当</a:t>
              </a:r>
              <a:r>
                <a:rPr lang="en-US" altLang="zh-CN" sz="1400" dirty="0">
                  <a:solidFill>
                    <a:srgbClr val="0000FF"/>
                  </a:solidFill>
                  <a:latin typeface="黑体" panose="02010609060101010101" pitchFamily="49" charset="-122"/>
                </a:rPr>
                <a:t>Pp</a:t>
              </a:r>
              <a:r>
                <a:rPr lang="zh-CN" altLang="en-US" sz="1400" dirty="0">
                  <a:solidFill>
                    <a:srgbClr val="0000FF"/>
                  </a:solidFill>
                  <a:latin typeface="黑体" panose="02010609060101010101" pitchFamily="49" charset="-122"/>
                </a:rPr>
                <a:t>波传播到</a:t>
              </a:r>
              <a:r>
                <a:rPr lang="en-US" altLang="zh-CN" sz="1400" dirty="0">
                  <a:solidFill>
                    <a:srgbClr val="0000FF"/>
                  </a:solidFill>
                  <a:latin typeface="黑体" panose="02010609060101010101" pitchFamily="49" charset="-122"/>
                </a:rPr>
                <a:t>A</a:t>
              </a:r>
              <a:r>
                <a:rPr lang="zh-CN" altLang="en-US" sz="1400" dirty="0">
                  <a:solidFill>
                    <a:srgbClr val="0000FF"/>
                  </a:solidFill>
                  <a:latin typeface="黑体" panose="02010609060101010101" pitchFamily="49" charset="-122"/>
                </a:rPr>
                <a:t>点时，作出过</a:t>
              </a:r>
              <a:r>
                <a:rPr lang="en-US" altLang="zh-CN" sz="1400" dirty="0">
                  <a:solidFill>
                    <a:srgbClr val="0000FF"/>
                  </a:solidFill>
                  <a:latin typeface="黑体" panose="02010609060101010101" pitchFamily="49" charset="-122"/>
                </a:rPr>
                <a:t>A</a:t>
              </a:r>
              <a:r>
                <a:rPr lang="zh-CN" altLang="en-US" sz="1400" dirty="0">
                  <a:solidFill>
                    <a:srgbClr val="0000FF"/>
                  </a:solidFill>
                  <a:latin typeface="黑体" panose="02010609060101010101" pitchFamily="49" charset="-122"/>
                </a:rPr>
                <a:t>点的等时面，发现</a:t>
              </a:r>
              <a:r>
                <a:rPr lang="en-US" altLang="zh-CN" sz="1400" dirty="0">
                  <a:solidFill>
                    <a:srgbClr val="0000FF"/>
                  </a:solidFill>
                  <a:latin typeface="黑体" panose="02010609060101010101" pitchFamily="49" charset="-122"/>
                </a:rPr>
                <a:t>Ps</a:t>
              </a:r>
              <a:r>
                <a:rPr lang="zh-CN" altLang="en-US" sz="1400" dirty="0">
                  <a:solidFill>
                    <a:srgbClr val="0000FF"/>
                  </a:solidFill>
                  <a:latin typeface="黑体" panose="02010609060101010101" pitchFamily="49" charset="-122"/>
                </a:rPr>
                <a:t>波传播到</a:t>
              </a:r>
              <a:r>
                <a:rPr lang="en-US" altLang="zh-CN" sz="1400" dirty="0">
                  <a:solidFill>
                    <a:srgbClr val="0000FF"/>
                  </a:solidFill>
                  <a:latin typeface="黑体" panose="02010609060101010101" pitchFamily="49" charset="-122"/>
                </a:rPr>
                <a:t>M</a:t>
              </a:r>
              <a:r>
                <a:rPr lang="zh-CN" altLang="en-US" sz="1400" dirty="0">
                  <a:solidFill>
                    <a:srgbClr val="0000FF"/>
                  </a:solidFill>
                  <a:latin typeface="黑体" panose="02010609060101010101" pitchFamily="49" charset="-122"/>
                </a:rPr>
                <a:t>点。如果从</a:t>
              </a:r>
              <a:r>
                <a:rPr lang="en-US" altLang="zh-CN" sz="1400" dirty="0">
                  <a:solidFill>
                    <a:srgbClr val="0000FF"/>
                  </a:solidFill>
                  <a:latin typeface="黑体" panose="02010609060101010101" pitchFamily="49" charset="-122"/>
                </a:rPr>
                <a:t>Pp</a:t>
              </a:r>
              <a:r>
                <a:rPr lang="zh-CN" altLang="en-US" sz="1400" dirty="0">
                  <a:solidFill>
                    <a:srgbClr val="0000FF"/>
                  </a:solidFill>
                  <a:latin typeface="黑体" panose="02010609060101010101" pitchFamily="49" charset="-122"/>
                </a:rPr>
                <a:t>波传播到</a:t>
              </a:r>
              <a:r>
                <a:rPr lang="en-US" altLang="zh-CN" sz="1400" dirty="0">
                  <a:solidFill>
                    <a:srgbClr val="0000FF"/>
                  </a:solidFill>
                  <a:latin typeface="黑体" panose="02010609060101010101" pitchFamily="49" charset="-122"/>
                </a:rPr>
                <a:t>A</a:t>
              </a:r>
              <a:r>
                <a:rPr lang="zh-CN" altLang="en-US" sz="1400" dirty="0">
                  <a:solidFill>
                    <a:srgbClr val="0000FF"/>
                  </a:solidFill>
                  <a:latin typeface="黑体" panose="02010609060101010101" pitchFamily="49" charset="-122"/>
                </a:rPr>
                <a:t>点开始计时，那么</a:t>
              </a:r>
              <a:r>
                <a:rPr lang="en-US" altLang="zh-CN" sz="1400" dirty="0">
                  <a:solidFill>
                    <a:srgbClr val="0000FF"/>
                  </a:solidFill>
                  <a:latin typeface="黑体" panose="02010609060101010101" pitchFamily="49" charset="-122"/>
                </a:rPr>
                <a:t>Ps</a:t>
              </a:r>
              <a:r>
                <a:rPr lang="zh-CN" altLang="en-US" sz="1400" dirty="0">
                  <a:solidFill>
                    <a:srgbClr val="0000FF"/>
                  </a:solidFill>
                  <a:latin typeface="黑体" panose="02010609060101010101" pitchFamily="49" charset="-122"/>
                </a:rPr>
                <a:t>波除了需要考虑从</a:t>
              </a:r>
              <a:r>
                <a:rPr lang="en-US" altLang="zh-CN" sz="1400" dirty="0">
                  <a:solidFill>
                    <a:srgbClr val="0000FF"/>
                  </a:solidFill>
                  <a:latin typeface="黑体" panose="02010609060101010101" pitchFamily="49" charset="-122"/>
                </a:rPr>
                <a:t>B</a:t>
              </a:r>
              <a:r>
                <a:rPr lang="zh-CN" altLang="en-US" sz="1400" dirty="0">
                  <a:solidFill>
                    <a:srgbClr val="0000FF"/>
                  </a:solidFill>
                  <a:latin typeface="黑体" panose="02010609060101010101" pitchFamily="49" charset="-122"/>
                </a:rPr>
                <a:t>传播到</a:t>
              </a:r>
              <a:r>
                <a:rPr lang="en-US" altLang="zh-CN" sz="1400" dirty="0">
                  <a:solidFill>
                    <a:srgbClr val="0000FF"/>
                  </a:solidFill>
                  <a:latin typeface="黑体" panose="02010609060101010101" pitchFamily="49" charset="-122"/>
                </a:rPr>
                <a:t>P</a:t>
              </a:r>
              <a:r>
                <a:rPr lang="zh-CN" altLang="en-US" sz="1400" dirty="0">
                  <a:solidFill>
                    <a:srgbClr val="0000FF"/>
                  </a:solidFill>
                  <a:latin typeface="黑体" panose="02010609060101010101" pitchFamily="49" charset="-122"/>
                </a:rPr>
                <a:t>的时间外，还需要考虑从</a:t>
              </a:r>
              <a:r>
                <a:rPr lang="en-US" altLang="zh-CN" sz="1400" dirty="0">
                  <a:solidFill>
                    <a:srgbClr val="0000FF"/>
                  </a:solidFill>
                  <a:latin typeface="黑体" panose="02010609060101010101" pitchFamily="49" charset="-122"/>
                </a:rPr>
                <a:t>M</a:t>
              </a:r>
              <a:r>
                <a:rPr lang="zh-CN" altLang="en-US" sz="1400" dirty="0">
                  <a:solidFill>
                    <a:srgbClr val="0000FF"/>
                  </a:solidFill>
                  <a:latin typeface="黑体" panose="02010609060101010101" pitchFamily="49" charset="-122"/>
                </a:rPr>
                <a:t>传播到</a:t>
              </a:r>
              <a:r>
                <a:rPr lang="en-US" altLang="zh-CN" sz="1400" dirty="0">
                  <a:solidFill>
                    <a:srgbClr val="0000FF"/>
                  </a:solidFill>
                  <a:latin typeface="黑体" panose="02010609060101010101" pitchFamily="49" charset="-122"/>
                </a:rPr>
                <a:t>B</a:t>
              </a:r>
              <a:r>
                <a:rPr lang="zh-CN" altLang="en-US" sz="1400" dirty="0">
                  <a:solidFill>
                    <a:srgbClr val="0000FF"/>
                  </a:solidFill>
                  <a:latin typeface="黑体" panose="02010609060101010101" pitchFamily="49" charset="-122"/>
                </a:rPr>
                <a:t>的时间。</a:t>
              </a:r>
              <a:endParaRPr lang="en-US" altLang="zh-CN" sz="1400" dirty="0">
                <a:solidFill>
                  <a:srgbClr val="0000FF"/>
                </a:solidFill>
                <a:latin typeface="黑体" panose="02010609060101010101" pitchFamily="49" charset="-122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5" name="矩形 34">
                  <a:extLst>
                    <a:ext uri="{FF2B5EF4-FFF2-40B4-BE49-F238E27FC236}">
                      <a16:creationId xmlns:a16="http://schemas.microsoft.com/office/drawing/2014/main" id="{8CD8DCA9-ABCB-4FDB-944D-C217FFE02664}"/>
                    </a:ext>
                  </a:extLst>
                </p:cNvPr>
                <p:cNvSpPr/>
                <p:nvPr/>
              </p:nvSpPr>
              <p:spPr>
                <a:xfrm>
                  <a:off x="9094470" y="4329013"/>
                  <a:ext cx="2576539" cy="122777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zh-CN" altLang="en-US" sz="2000" b="1" dirty="0">
                      <a:solidFill>
                        <a:srgbClr val="0000FF"/>
                      </a:solidFill>
                      <a:latin typeface="黑体" panose="02010609060101010101" pitchFamily="49" charset="-122"/>
                    </a:rPr>
                    <a:t>对于</a:t>
                  </a:r>
                  <a:r>
                    <a:rPr lang="en-US" altLang="zh-CN" sz="2000" b="1" dirty="0">
                      <a:solidFill>
                        <a:srgbClr val="0000FF"/>
                      </a:solidFill>
                      <a:latin typeface="黑体" panose="02010609060101010101" pitchFamily="49" charset="-122"/>
                    </a:rPr>
                    <a:t>Ps</a:t>
                  </a:r>
                  <a:r>
                    <a:rPr lang="zh-CN" altLang="en-US" sz="2000" b="1" dirty="0">
                      <a:solidFill>
                        <a:srgbClr val="0000FF"/>
                      </a:solidFill>
                      <a:latin typeface="黑体" panose="02010609060101010101" pitchFamily="49" charset="-122"/>
                    </a:rPr>
                    <a:t>波来说：</a:t>
                  </a:r>
                  <a:endParaRPr lang="en-US" altLang="zh-CN" sz="2000" b="1" dirty="0">
                    <a:solidFill>
                      <a:srgbClr val="0000FF"/>
                    </a:solidFill>
                    <a:latin typeface="黑体" panose="02010609060101010101" pitchFamily="49" charset="-122"/>
                  </a:endParaRPr>
                </a:p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200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0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MB</m:t>
                          </m:r>
                        </m:sub>
                      </m:sSub>
                      <m:r>
                        <a:rPr lang="en-US" altLang="zh-CN" sz="20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altLang="zh-CN" sz="20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MB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zh-CN" sz="20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altLang="zh-CN" sz="20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𝑝𝑚</m:t>
                              </m:r>
                            </m:sub>
                          </m:sSub>
                        </m:den>
                      </m:f>
                      <m:r>
                        <a:rPr lang="en-US" altLang="zh-CN" sz="20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0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𝐴𝐵</m:t>
                          </m:r>
                          <m:r>
                            <a:rPr lang="en-US" altLang="zh-CN" sz="20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·</m:t>
                          </m:r>
                          <m:func>
                            <m:funcPr>
                              <m:ctrlPr>
                                <a:rPr lang="en-US" altLang="zh-CN" sz="20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CN" sz="200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altLang="zh-CN" sz="2000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000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altLang="zh-CN" sz="2000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func>
                        </m:num>
                        <m:den>
                          <m:sSub>
                            <m:sSubPr>
                              <m:ctrlPr>
                                <a:rPr lang="en-US" altLang="zh-CN" sz="20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altLang="zh-CN" sz="20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𝑝𝑚</m:t>
                              </m:r>
                            </m:sub>
                          </m:sSub>
                        </m:den>
                      </m:f>
                    </m:oMath>
                  </a14:m>
                  <a:r>
                    <a:rPr lang="en-US" altLang="zh-CN" sz="2000" dirty="0">
                      <a:solidFill>
                        <a:srgbClr val="0000FF"/>
                      </a:solidFill>
                      <a:latin typeface="黑体" panose="02010609060101010101" pitchFamily="49" charset="-122"/>
                    </a:rPr>
                    <a:t> </a:t>
                  </a:r>
                </a:p>
                <a:p>
                  <a14:m>
                    <m:oMath xmlns:m="http://schemas.openxmlformats.org/officeDocument/2006/math">
                      <m:r>
                        <a:rPr lang="en-US" altLang="zh-CN" sz="20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sSub>
                        <m:sSubPr>
                          <m:ctrlPr>
                            <a:rPr lang="en-US" altLang="zh-CN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altLang="zh-CN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𝑀𝐵</m:t>
                          </m:r>
                        </m:sub>
                      </m:sSub>
                      <m:r>
                        <a:rPr lang="en-US" altLang="zh-CN" sz="20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0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altLang="zh-CN" sz="200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·</m:t>
                      </m:r>
                      <m:r>
                        <a:rPr lang="en-US" altLang="zh-CN" sz="20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𝐴𝐵</m:t>
                      </m:r>
                    </m:oMath>
                  </a14:m>
                  <a:r>
                    <a:rPr lang="en-US" altLang="zh-CN" sz="2000" dirty="0">
                      <a:solidFill>
                        <a:srgbClr val="0000FF"/>
                      </a:solidFill>
                      <a:latin typeface="黑体" panose="02010609060101010101" pitchFamily="49" charset="-122"/>
                    </a:rPr>
                    <a:t> </a:t>
                  </a:r>
                </a:p>
              </p:txBody>
            </p:sp>
          </mc:Choice>
          <mc:Fallback>
            <p:sp>
              <p:nvSpPr>
                <p:cNvPr id="35" name="矩形 34">
                  <a:extLst>
                    <a:ext uri="{FF2B5EF4-FFF2-40B4-BE49-F238E27FC236}">
                      <a16:creationId xmlns:a16="http://schemas.microsoft.com/office/drawing/2014/main" id="{8CD8DCA9-ABCB-4FDB-944D-C217FFE0266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94470" y="4329013"/>
                  <a:ext cx="2576539" cy="1227772"/>
                </a:xfrm>
                <a:prstGeom prst="rect">
                  <a:avLst/>
                </a:prstGeom>
                <a:blipFill>
                  <a:blip r:embed="rId9"/>
                  <a:stretch>
                    <a:fillRect l="-2364" t="-2985" b="-2985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E4DB2FC9-BD47-47D9-9C01-D37B2A2A70E9}"/>
                </a:ext>
              </a:extLst>
            </p:cNvPr>
            <p:cNvSpPr/>
            <p:nvPr/>
          </p:nvSpPr>
          <p:spPr>
            <a:xfrm>
              <a:off x="9094470" y="5556785"/>
              <a:ext cx="3216887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rgbClr val="0000FF"/>
                  </a:solidFill>
                  <a:latin typeface="黑体" panose="02010609060101010101" pitchFamily="49" charset="-122"/>
                </a:rPr>
                <a:t>因此，最后水平走时抵消，</a:t>
              </a:r>
              <a:r>
                <a:rPr lang="en-US" altLang="zh-CN" sz="2000" b="1" dirty="0">
                  <a:solidFill>
                    <a:srgbClr val="0000FF"/>
                  </a:solidFill>
                  <a:latin typeface="黑体" panose="02010609060101010101" pitchFamily="49" charset="-122"/>
                </a:rPr>
                <a:t>Pp</a:t>
              </a:r>
              <a:r>
                <a:rPr lang="zh-CN" altLang="en-US" sz="2000" b="1" dirty="0">
                  <a:solidFill>
                    <a:srgbClr val="0000FF"/>
                  </a:solidFill>
                  <a:latin typeface="黑体" panose="02010609060101010101" pitchFamily="49" charset="-122"/>
                </a:rPr>
                <a:t>波和</a:t>
              </a:r>
              <a:r>
                <a:rPr lang="en-US" altLang="zh-CN" sz="2000" b="1" dirty="0">
                  <a:solidFill>
                    <a:srgbClr val="0000FF"/>
                  </a:solidFill>
                  <a:latin typeface="黑体" panose="02010609060101010101" pitchFamily="49" charset="-122"/>
                </a:rPr>
                <a:t>Ps</a:t>
              </a:r>
              <a:r>
                <a:rPr lang="zh-CN" altLang="en-US" sz="2000" b="1" dirty="0">
                  <a:solidFill>
                    <a:srgbClr val="0000FF"/>
                  </a:solidFill>
                  <a:latin typeface="黑体" panose="02010609060101010101" pitchFamily="49" charset="-122"/>
                </a:rPr>
                <a:t>波到时差，就是它们垂直走时之差</a:t>
              </a:r>
              <a:endPara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A20B37D2-A05F-4CE2-AF8A-8115B97C07C6}"/>
                </a:ext>
              </a:extLst>
            </p:cNvPr>
            <p:cNvSpPr/>
            <p:nvPr/>
          </p:nvSpPr>
          <p:spPr>
            <a:xfrm>
              <a:off x="9073688" y="869693"/>
              <a:ext cx="3093235" cy="5798962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6942311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00486D39-CDA9-4B49-9FD8-02E05B0BE999}"/>
              </a:ext>
            </a:extLst>
          </p:cNvPr>
          <p:cNvSpPr txBox="1"/>
          <p:nvPr/>
        </p:nvSpPr>
        <p:spPr>
          <a:xfrm>
            <a:off x="0" y="-10412"/>
            <a:ext cx="12271402" cy="710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地震学如何开展莫霍面相关的研究？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以接收函数方法为例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A422A26-34F7-4292-84D4-EC0427CC5D33}"/>
              </a:ext>
            </a:extLst>
          </p:cNvPr>
          <p:cNvSpPr/>
          <p:nvPr/>
        </p:nvSpPr>
        <p:spPr>
          <a:xfrm>
            <a:off x="79680" y="699975"/>
            <a:ext cx="71336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00FF"/>
                </a:solidFill>
                <a:latin typeface="黑体" panose="02010609060101010101" pitchFamily="49" charset="-122"/>
              </a:rPr>
              <a:t>利用推演的结果从数据中提取信息</a:t>
            </a:r>
            <a:endParaRPr lang="en-US" altLang="zh-CN" sz="3600" b="1" dirty="0">
              <a:solidFill>
                <a:srgbClr val="0000FF"/>
              </a:solidFill>
              <a:latin typeface="黑体" panose="02010609060101010101" pitchFamily="49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2A46D4D-96F2-487B-B1D7-71FA55208D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8549" y="2217815"/>
            <a:ext cx="6364407" cy="350525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4C490620-5014-4C83-BBBA-47DA21AFE5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179" y="1346306"/>
            <a:ext cx="3219450" cy="5248275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9B3D4FB6-BCCA-4D67-8B23-ABC5FA973EFA}"/>
              </a:ext>
            </a:extLst>
          </p:cNvPr>
          <p:cNvSpPr/>
          <p:nvPr/>
        </p:nvSpPr>
        <p:spPr>
          <a:xfrm>
            <a:off x="3473629" y="1520450"/>
            <a:ext cx="43380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</a:rPr>
              <a:t>接收函数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</a:rPr>
              <a:t>H-kappa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</a:rPr>
              <a:t>叠加方法</a:t>
            </a:r>
            <a:endParaRPr lang="en-US" altLang="zh-CN" sz="2800" b="1" dirty="0">
              <a:solidFill>
                <a:srgbClr val="FF0000"/>
              </a:solidFill>
              <a:latin typeface="黑体" panose="02010609060101010101" pitchFamily="49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AD024729-FD3E-4DD1-8572-865FFD932003}"/>
              </a:ext>
            </a:extLst>
          </p:cNvPr>
          <p:cNvSpPr/>
          <p:nvPr/>
        </p:nvSpPr>
        <p:spPr>
          <a:xfrm>
            <a:off x="3398549" y="5723072"/>
            <a:ext cx="59554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</a:rPr>
              <a:t>获得了有关地壳厚度与波速比的信息</a:t>
            </a:r>
            <a:endParaRPr lang="en-US" altLang="zh-CN" sz="2800" b="1" dirty="0">
              <a:solidFill>
                <a:srgbClr val="FF0000"/>
              </a:solidFill>
              <a:latin typeface="黑体" panose="02010609060101010101" pitchFamily="49" charset="-122"/>
            </a:endParaRPr>
          </a:p>
        </p:txBody>
      </p: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EE534FB6-6E4D-4AD8-8904-E552A582C91B}"/>
              </a:ext>
            </a:extLst>
          </p:cNvPr>
          <p:cNvSpPr/>
          <p:nvPr/>
        </p:nvSpPr>
        <p:spPr>
          <a:xfrm>
            <a:off x="7176655" y="3666836"/>
            <a:ext cx="1191490" cy="2087419"/>
          </a:xfrm>
          <a:custGeom>
            <a:avLst/>
            <a:gdLst>
              <a:gd name="connsiteX0" fmla="*/ 1191490 w 1191490"/>
              <a:gd name="connsiteY0" fmla="*/ 0 h 2087419"/>
              <a:gd name="connsiteX1" fmla="*/ 609600 w 1191490"/>
              <a:gd name="connsiteY1" fmla="*/ 886691 h 2087419"/>
              <a:gd name="connsiteX2" fmla="*/ 0 w 1191490"/>
              <a:gd name="connsiteY2" fmla="*/ 2087419 h 2087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1490" h="2087419">
                <a:moveTo>
                  <a:pt x="1191490" y="0"/>
                </a:moveTo>
                <a:cubicBezTo>
                  <a:pt x="999836" y="269394"/>
                  <a:pt x="808182" y="538788"/>
                  <a:pt x="609600" y="886691"/>
                </a:cubicBezTo>
                <a:cubicBezTo>
                  <a:pt x="411018" y="1234594"/>
                  <a:pt x="205509" y="1661006"/>
                  <a:pt x="0" y="2087419"/>
                </a:cubicBez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5820DA4A-0762-4F5A-BE22-AAC10F0B1BAF}"/>
              </a:ext>
            </a:extLst>
          </p:cNvPr>
          <p:cNvSpPr/>
          <p:nvPr/>
        </p:nvSpPr>
        <p:spPr>
          <a:xfrm>
            <a:off x="9811421" y="701714"/>
            <a:ext cx="2258632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FF0000"/>
                </a:solidFill>
                <a:latin typeface="+mj-lt"/>
                <a:ea typeface="仿宋" panose="02010609060101010101" pitchFamily="49" charset="-122"/>
              </a:rPr>
              <a:t>Topic:</a:t>
            </a:r>
            <a:r>
              <a:rPr lang="zh-CN" altLang="en-US" sz="1600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 误差控制与分析</a:t>
            </a:r>
            <a:endParaRPr lang="en-US" altLang="zh-CN" sz="1600" dirty="0">
              <a:solidFill>
                <a:srgbClr val="FF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endParaRPr lang="en-US" altLang="zh-CN" sz="800" dirty="0">
              <a:solidFill>
                <a:srgbClr val="FF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zh-CN" altLang="en-US" sz="1400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使用的理论使用吗？</a:t>
            </a:r>
            <a:endParaRPr lang="en-US" altLang="zh-CN" sz="1400" dirty="0">
              <a:solidFill>
                <a:srgbClr val="FF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zh-CN" altLang="en-US" sz="1400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建立的模型合适吗？</a:t>
            </a:r>
            <a:endParaRPr lang="en-US" altLang="zh-CN" sz="1400" dirty="0">
              <a:solidFill>
                <a:srgbClr val="FF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zh-CN" altLang="en-US" sz="1400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采用的数据正确吗？</a:t>
            </a:r>
            <a:endParaRPr lang="en-US" altLang="zh-CN" sz="1400" dirty="0">
              <a:solidFill>
                <a:srgbClr val="FF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en-US" altLang="zh-CN" sz="1400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……</a:t>
            </a:r>
            <a:endParaRPr lang="zh-CN" altLang="en-US" sz="1400" dirty="0">
              <a:solidFill>
                <a:srgbClr val="FF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B64B6CE9-764B-4FF0-B92E-D3F8006051FA}"/>
              </a:ext>
            </a:extLst>
          </p:cNvPr>
          <p:cNvCxnSpPr>
            <a:cxnSpLocks/>
          </p:cNvCxnSpPr>
          <p:nvPr/>
        </p:nvCxnSpPr>
        <p:spPr>
          <a:xfrm>
            <a:off x="9679709" y="886691"/>
            <a:ext cx="0" cy="5707890"/>
          </a:xfrm>
          <a:prstGeom prst="line">
            <a:avLst/>
          </a:prstGeom>
          <a:ln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19">
            <a:extLst>
              <a:ext uri="{FF2B5EF4-FFF2-40B4-BE49-F238E27FC236}">
                <a16:creationId xmlns:a16="http://schemas.microsoft.com/office/drawing/2014/main" id="{07E22739-70A5-4BFA-9265-CBAF994D48D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525"/>
          <a:stretch/>
        </p:blipFill>
        <p:spPr>
          <a:xfrm>
            <a:off x="10088640" y="1945444"/>
            <a:ext cx="1503610" cy="2025014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id="{C1B17A46-DB22-4CDA-AD0A-A58944C0F8F5}"/>
              </a:ext>
            </a:extLst>
          </p:cNvPr>
          <p:cNvSpPr/>
          <p:nvPr/>
        </p:nvSpPr>
        <p:spPr>
          <a:xfrm>
            <a:off x="9749978" y="3970458"/>
            <a:ext cx="2320075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实际的接收函数：</a:t>
            </a:r>
            <a:r>
              <a:rPr lang="zh-CN" altLang="en-US" sz="1400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谁是</a:t>
            </a:r>
            <a:r>
              <a:rPr lang="en-US" altLang="zh-CN" sz="1400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P</a:t>
            </a:r>
            <a:r>
              <a:rPr lang="zh-CN" altLang="en-US" sz="1400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波？谁是</a:t>
            </a:r>
            <a:r>
              <a:rPr lang="en-US" altLang="zh-CN" sz="1400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Ps</a:t>
            </a:r>
            <a:r>
              <a:rPr lang="zh-CN" altLang="en-US" sz="1400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波？谁是</a:t>
            </a:r>
            <a:r>
              <a:rPr lang="en-US" altLang="zh-CN" sz="1400" dirty="0" err="1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PpPs</a:t>
            </a:r>
            <a:r>
              <a:rPr lang="zh-CN" altLang="en-US" sz="1400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波？谁是</a:t>
            </a:r>
            <a:r>
              <a:rPr lang="en-US" altLang="zh-CN" sz="1400" dirty="0" err="1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PpSs+PsPs</a:t>
            </a:r>
            <a:r>
              <a:rPr lang="zh-CN" altLang="en-US" sz="1400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波？</a:t>
            </a:r>
            <a:endParaRPr lang="en-US" altLang="zh-CN" sz="1400" dirty="0">
              <a:solidFill>
                <a:srgbClr val="FF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zh-CN" altLang="en-US" sz="1400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实际的介质：</a:t>
            </a:r>
            <a:r>
              <a:rPr lang="zh-CN" altLang="en-US" sz="1400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是水平均匀层状介质吗？</a:t>
            </a:r>
            <a:endParaRPr lang="en-US" altLang="zh-CN" sz="1400" dirty="0">
              <a:solidFill>
                <a:srgbClr val="FF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zh-CN" altLang="en-US" sz="1400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实际的地震波：</a:t>
            </a:r>
            <a:r>
              <a:rPr lang="zh-CN" altLang="en-US" sz="1400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能够用射线近似吗？能近似到什么程度？</a:t>
            </a:r>
            <a:endParaRPr lang="en-US" altLang="zh-CN" sz="1400" dirty="0">
              <a:solidFill>
                <a:srgbClr val="FF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endParaRPr lang="en-US" altLang="zh-CN" sz="1400" dirty="0">
              <a:solidFill>
                <a:srgbClr val="FF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en-US" altLang="zh-CN" sz="1400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……</a:t>
            </a:r>
          </a:p>
          <a:p>
            <a:endParaRPr lang="en-US" altLang="zh-CN" sz="1400" dirty="0">
              <a:solidFill>
                <a:srgbClr val="FF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zh-CN" altLang="en-US" sz="1400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一种增强结果可信度的方法：</a:t>
            </a:r>
            <a:r>
              <a:rPr lang="zh-CN" altLang="en-US" sz="1400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利用不同种类的数据等等提取出的信息，进行交叉验证</a:t>
            </a:r>
          </a:p>
        </p:txBody>
      </p:sp>
    </p:spTree>
    <p:extLst>
      <p:ext uri="{BB962C8B-B14F-4D97-AF65-F5344CB8AC3E}">
        <p14:creationId xmlns:p14="http://schemas.microsoft.com/office/powerpoint/2010/main" val="18006821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00486D39-CDA9-4B49-9FD8-02E05B0BE999}"/>
              </a:ext>
            </a:extLst>
          </p:cNvPr>
          <p:cNvSpPr txBox="1"/>
          <p:nvPr/>
        </p:nvSpPr>
        <p:spPr>
          <a:xfrm>
            <a:off x="0" y="-10412"/>
            <a:ext cx="12271402" cy="710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地震学如何开展莫霍面相关的研究？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31ADF556-651E-4FF5-A5F6-BA7913EEE722}"/>
              </a:ext>
            </a:extLst>
          </p:cNvPr>
          <p:cNvSpPr/>
          <p:nvPr/>
        </p:nvSpPr>
        <p:spPr>
          <a:xfrm>
            <a:off x="79680" y="771878"/>
            <a:ext cx="85507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rgbClr val="0000FF"/>
                </a:solidFill>
                <a:latin typeface="黑体" panose="02010609060101010101" pitchFamily="49" charset="-122"/>
              </a:rPr>
              <a:t>Virtual deep seismic sounding</a:t>
            </a:r>
            <a:r>
              <a:rPr lang="zh-CN" altLang="en-US" sz="3600" b="1" dirty="0">
                <a:solidFill>
                  <a:srgbClr val="0000FF"/>
                </a:solidFill>
                <a:latin typeface="黑体" panose="02010609060101010101" pitchFamily="49" charset="-122"/>
              </a:rPr>
              <a:t>：</a:t>
            </a:r>
            <a:r>
              <a:rPr lang="en-US" altLang="zh-CN" sz="3600" b="1" dirty="0" err="1">
                <a:solidFill>
                  <a:srgbClr val="0000FF"/>
                </a:solidFill>
                <a:latin typeface="黑体" panose="02010609060101010101" pitchFamily="49" charset="-122"/>
              </a:rPr>
              <a:t>SsPmp</a:t>
            </a:r>
            <a:endParaRPr lang="en-US" altLang="zh-CN" sz="3600" b="1" dirty="0">
              <a:solidFill>
                <a:srgbClr val="0000FF"/>
              </a:solidFill>
              <a:latin typeface="黑体" panose="02010609060101010101" pitchFamily="49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78F0C03-48D4-4292-B7B2-27D9B34197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46" y="1745047"/>
            <a:ext cx="8155709" cy="4583208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7439289E-72D8-448D-9CA3-0EA78A3EF2FE}"/>
              </a:ext>
            </a:extLst>
          </p:cNvPr>
          <p:cNvSpPr/>
          <p:nvPr/>
        </p:nvSpPr>
        <p:spPr>
          <a:xfrm>
            <a:off x="8700655" y="2586823"/>
            <a:ext cx="3426690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</a:rPr>
              <a:t>综合</a:t>
            </a:r>
            <a:r>
              <a:rPr lang="en-US" altLang="zh-CN" sz="2400" b="1" dirty="0" err="1">
                <a:solidFill>
                  <a:srgbClr val="0000FF"/>
                </a:solidFill>
                <a:latin typeface="黑体" panose="02010609060101010101" pitchFamily="49" charset="-122"/>
              </a:rPr>
              <a:t>SsPmp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</a:rPr>
              <a:t>和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</a:rPr>
              <a:t>Ss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</a:rPr>
              <a:t>的信息，将</a:t>
            </a:r>
            <a:r>
              <a:rPr lang="en-US" altLang="zh-CN" sz="2400" b="1" dirty="0" err="1">
                <a:solidFill>
                  <a:srgbClr val="0000FF"/>
                </a:solidFill>
                <a:latin typeface="黑体" panose="02010609060101010101" pitchFamily="49" charset="-122"/>
              </a:rPr>
              <a:t>SsPmp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</a:rPr>
              <a:t>波视为一个虚拟的震源发出的</a:t>
            </a:r>
            <a:r>
              <a:rPr lang="en-US" altLang="zh-CN" sz="2400" b="1" dirty="0" err="1">
                <a:solidFill>
                  <a:srgbClr val="0000FF"/>
                </a:solidFill>
                <a:latin typeface="黑体" panose="02010609060101010101" pitchFamily="49" charset="-122"/>
              </a:rPr>
              <a:t>Pmp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</a:rPr>
              <a:t>波</a:t>
            </a:r>
            <a:endParaRPr lang="en-US" altLang="zh-CN" sz="2400" b="1" dirty="0">
              <a:solidFill>
                <a:srgbClr val="0000FF"/>
              </a:solidFill>
              <a:latin typeface="黑体" panose="02010609060101010101" pitchFamily="49" charset="-122"/>
            </a:endParaRPr>
          </a:p>
          <a:p>
            <a:endParaRPr lang="en-US" altLang="zh-CN" sz="2400" b="1" dirty="0">
              <a:solidFill>
                <a:srgbClr val="0000FF"/>
              </a:solidFill>
              <a:latin typeface="黑体" panose="02010609060101010101" pitchFamily="49" charset="-122"/>
            </a:endParaRPr>
          </a:p>
          <a:p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</a:rPr>
              <a:t>采用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</a:rPr>
              <a:t>VDSS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</a:rPr>
              <a:t>方法的优势：</a:t>
            </a:r>
            <a:endParaRPr lang="en-US" altLang="zh-CN" sz="2400" b="1" dirty="0">
              <a:solidFill>
                <a:srgbClr val="0000FF"/>
              </a:solidFill>
              <a:latin typeface="黑体" panose="02010609060101010101" pitchFamily="49" charset="-122"/>
            </a:endParaRPr>
          </a:p>
          <a:p>
            <a:r>
              <a:rPr lang="en-US" altLang="zh-CN" dirty="0">
                <a:solidFill>
                  <a:srgbClr val="0000FF"/>
                </a:solidFill>
                <a:latin typeface="黑体" panose="02010609060101010101" pitchFamily="49" charset="-122"/>
              </a:rPr>
              <a:t>S</a:t>
            </a:r>
            <a:r>
              <a:rPr lang="zh-CN" altLang="en-US" dirty="0">
                <a:solidFill>
                  <a:srgbClr val="0000FF"/>
                </a:solidFill>
                <a:latin typeface="黑体" panose="02010609060101010101" pitchFamily="49" charset="-122"/>
              </a:rPr>
              <a:t>波入射情况下，</a:t>
            </a:r>
            <a:r>
              <a:rPr lang="en-US" altLang="zh-CN" dirty="0" err="1">
                <a:solidFill>
                  <a:srgbClr val="0000FF"/>
                </a:solidFill>
                <a:latin typeface="黑体" panose="02010609060101010101" pitchFamily="49" charset="-122"/>
              </a:rPr>
              <a:t>Pmp</a:t>
            </a:r>
            <a:r>
              <a:rPr lang="zh-CN" altLang="en-US" dirty="0">
                <a:solidFill>
                  <a:srgbClr val="0000FF"/>
                </a:solidFill>
                <a:latin typeface="黑体" panose="02010609060101010101" pitchFamily="49" charset="-122"/>
              </a:rPr>
              <a:t>更趋近于广角反射。广角反射、甚至是全反射，其能量很大，便于识别</a:t>
            </a:r>
            <a:endParaRPr lang="en-US" altLang="zh-CN" dirty="0">
              <a:solidFill>
                <a:srgbClr val="0000FF"/>
              </a:solidFill>
              <a:latin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906659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00486D39-CDA9-4B49-9FD8-02E05B0BE999}"/>
              </a:ext>
            </a:extLst>
          </p:cNvPr>
          <p:cNvSpPr txBox="1"/>
          <p:nvPr/>
        </p:nvSpPr>
        <p:spPr>
          <a:xfrm>
            <a:off x="0" y="-10412"/>
            <a:ext cx="12271402" cy="710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地震学如何开展莫霍面相关的研究？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31ADF556-651E-4FF5-A5F6-BA7913EEE722}"/>
              </a:ext>
            </a:extLst>
          </p:cNvPr>
          <p:cNvSpPr/>
          <p:nvPr/>
        </p:nvSpPr>
        <p:spPr>
          <a:xfrm>
            <a:off x="79680" y="771878"/>
            <a:ext cx="85507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rgbClr val="0000FF"/>
                </a:solidFill>
                <a:latin typeface="黑体" panose="02010609060101010101" pitchFamily="49" charset="-122"/>
              </a:rPr>
              <a:t>Virtual deep seismic sounding</a:t>
            </a:r>
            <a:r>
              <a:rPr lang="zh-CN" altLang="en-US" sz="3600" b="1" dirty="0">
                <a:solidFill>
                  <a:srgbClr val="0000FF"/>
                </a:solidFill>
                <a:latin typeface="黑体" panose="02010609060101010101" pitchFamily="49" charset="-122"/>
              </a:rPr>
              <a:t>：</a:t>
            </a:r>
            <a:r>
              <a:rPr lang="en-US" altLang="zh-CN" sz="3600" b="1" dirty="0" err="1">
                <a:solidFill>
                  <a:srgbClr val="0000FF"/>
                </a:solidFill>
                <a:latin typeface="黑体" panose="02010609060101010101" pitchFamily="49" charset="-122"/>
              </a:rPr>
              <a:t>SsPmp</a:t>
            </a:r>
            <a:endParaRPr lang="en-US" altLang="zh-CN" sz="3600" b="1" dirty="0">
              <a:solidFill>
                <a:srgbClr val="0000FF"/>
              </a:solidFill>
              <a:latin typeface="黑体" panose="02010609060101010101" pitchFamily="49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439289E-72D8-448D-9CA3-0EA78A3EF2FE}"/>
              </a:ext>
            </a:extLst>
          </p:cNvPr>
          <p:cNvSpPr/>
          <p:nvPr/>
        </p:nvSpPr>
        <p:spPr>
          <a:xfrm>
            <a:off x="8700655" y="2586823"/>
            <a:ext cx="3426690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</a:rPr>
              <a:t>综合</a:t>
            </a:r>
            <a:r>
              <a:rPr lang="en-US" altLang="zh-CN" sz="2400" b="1" dirty="0" err="1">
                <a:solidFill>
                  <a:srgbClr val="0000FF"/>
                </a:solidFill>
                <a:latin typeface="黑体" panose="02010609060101010101" pitchFamily="49" charset="-122"/>
              </a:rPr>
              <a:t>SsPmp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</a:rPr>
              <a:t>和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</a:rPr>
              <a:t>Ss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</a:rPr>
              <a:t>的信息，将</a:t>
            </a:r>
            <a:r>
              <a:rPr lang="en-US" altLang="zh-CN" sz="2400" b="1" dirty="0" err="1">
                <a:solidFill>
                  <a:srgbClr val="0000FF"/>
                </a:solidFill>
                <a:latin typeface="黑体" panose="02010609060101010101" pitchFamily="49" charset="-122"/>
              </a:rPr>
              <a:t>SsPmp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</a:rPr>
              <a:t>波视为一个虚拟的震源发出的</a:t>
            </a:r>
            <a:r>
              <a:rPr lang="en-US" altLang="zh-CN" sz="2400" b="1" dirty="0" err="1">
                <a:solidFill>
                  <a:srgbClr val="0000FF"/>
                </a:solidFill>
                <a:latin typeface="黑体" panose="02010609060101010101" pitchFamily="49" charset="-122"/>
              </a:rPr>
              <a:t>Pmp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</a:rPr>
              <a:t>波</a:t>
            </a:r>
            <a:endParaRPr lang="en-US" altLang="zh-CN" sz="2400" b="1" dirty="0">
              <a:solidFill>
                <a:srgbClr val="0000FF"/>
              </a:solidFill>
              <a:latin typeface="黑体" panose="02010609060101010101" pitchFamily="49" charset="-122"/>
            </a:endParaRPr>
          </a:p>
          <a:p>
            <a:endParaRPr lang="en-US" altLang="zh-CN" sz="2400" b="1" dirty="0">
              <a:solidFill>
                <a:srgbClr val="0000FF"/>
              </a:solidFill>
              <a:latin typeface="黑体" panose="02010609060101010101" pitchFamily="49" charset="-122"/>
            </a:endParaRPr>
          </a:p>
          <a:p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</a:rPr>
              <a:t>采用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</a:rPr>
              <a:t>VDSS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</a:rPr>
              <a:t>方法的优势：</a:t>
            </a:r>
            <a:endParaRPr lang="en-US" altLang="zh-CN" sz="2400" b="1" dirty="0">
              <a:solidFill>
                <a:srgbClr val="0000FF"/>
              </a:solidFill>
              <a:latin typeface="黑体" panose="02010609060101010101" pitchFamily="49" charset="-122"/>
            </a:endParaRPr>
          </a:p>
          <a:p>
            <a:r>
              <a:rPr lang="en-US" altLang="zh-CN" dirty="0">
                <a:solidFill>
                  <a:srgbClr val="0000FF"/>
                </a:solidFill>
                <a:latin typeface="黑体" panose="02010609060101010101" pitchFamily="49" charset="-122"/>
              </a:rPr>
              <a:t>S</a:t>
            </a:r>
            <a:r>
              <a:rPr lang="zh-CN" altLang="en-US" dirty="0">
                <a:solidFill>
                  <a:srgbClr val="0000FF"/>
                </a:solidFill>
                <a:latin typeface="黑体" panose="02010609060101010101" pitchFamily="49" charset="-122"/>
              </a:rPr>
              <a:t>波入射情况下，</a:t>
            </a:r>
            <a:r>
              <a:rPr lang="en-US" altLang="zh-CN" dirty="0" err="1">
                <a:solidFill>
                  <a:srgbClr val="0000FF"/>
                </a:solidFill>
                <a:latin typeface="黑体" panose="02010609060101010101" pitchFamily="49" charset="-122"/>
              </a:rPr>
              <a:t>Pmp</a:t>
            </a:r>
            <a:r>
              <a:rPr lang="zh-CN" altLang="en-US" dirty="0">
                <a:solidFill>
                  <a:srgbClr val="0000FF"/>
                </a:solidFill>
                <a:latin typeface="黑体" panose="02010609060101010101" pitchFamily="49" charset="-122"/>
              </a:rPr>
              <a:t>更趋近于广角反射。广角反射、甚至是全反射，其能量很大，便于识别</a:t>
            </a:r>
            <a:endParaRPr lang="en-US" altLang="zh-CN" dirty="0">
              <a:solidFill>
                <a:srgbClr val="0000FF"/>
              </a:solidFill>
              <a:latin typeface="黑体" panose="02010609060101010101" pitchFamily="49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5F0F603-7C93-4294-A448-267F80B59F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959" y="1645221"/>
            <a:ext cx="8288180" cy="4653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8190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00486D39-CDA9-4B49-9FD8-02E05B0BE999}"/>
              </a:ext>
            </a:extLst>
          </p:cNvPr>
          <p:cNvSpPr txBox="1"/>
          <p:nvPr/>
        </p:nvSpPr>
        <p:spPr>
          <a:xfrm>
            <a:off x="0" y="-10412"/>
            <a:ext cx="12271402" cy="710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地震学如何开展莫霍面相关的研究？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31ADF556-651E-4FF5-A5F6-BA7913EEE722}"/>
              </a:ext>
            </a:extLst>
          </p:cNvPr>
          <p:cNvSpPr/>
          <p:nvPr/>
        </p:nvSpPr>
        <p:spPr>
          <a:xfrm>
            <a:off x="79680" y="771878"/>
            <a:ext cx="85507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rgbClr val="0000FF"/>
                </a:solidFill>
                <a:latin typeface="黑体" panose="02010609060101010101" pitchFamily="49" charset="-122"/>
              </a:rPr>
              <a:t>Virtual deep seismic sounding</a:t>
            </a:r>
            <a:r>
              <a:rPr lang="zh-CN" altLang="en-US" sz="3600" b="1" dirty="0">
                <a:solidFill>
                  <a:srgbClr val="0000FF"/>
                </a:solidFill>
                <a:latin typeface="黑体" panose="02010609060101010101" pitchFamily="49" charset="-122"/>
              </a:rPr>
              <a:t>：</a:t>
            </a:r>
            <a:r>
              <a:rPr lang="en-US" altLang="zh-CN" sz="3600" b="1" dirty="0" err="1">
                <a:solidFill>
                  <a:srgbClr val="0000FF"/>
                </a:solidFill>
                <a:latin typeface="黑体" panose="02010609060101010101" pitchFamily="49" charset="-122"/>
              </a:rPr>
              <a:t>SsPmp</a:t>
            </a:r>
            <a:endParaRPr lang="en-US" altLang="zh-CN" sz="3600" b="1" dirty="0">
              <a:solidFill>
                <a:srgbClr val="0000FF"/>
              </a:solidFill>
              <a:latin typeface="黑体" panose="02010609060101010101" pitchFamily="49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74A28A1-2E56-49EF-8310-1A24BD7D4C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" y="1811946"/>
            <a:ext cx="6104612" cy="3427282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9FFEA823-A9A2-4D90-88B8-24986821AB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812" y="1811946"/>
            <a:ext cx="5680988" cy="3193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9122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00486D39-CDA9-4B49-9FD8-02E05B0BE999}"/>
              </a:ext>
            </a:extLst>
          </p:cNvPr>
          <p:cNvSpPr txBox="1"/>
          <p:nvPr/>
        </p:nvSpPr>
        <p:spPr>
          <a:xfrm>
            <a:off x="0" y="-10412"/>
            <a:ext cx="12271402" cy="710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地震学如何开展莫霍面相关的研究？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31ADF556-651E-4FF5-A5F6-BA7913EEE722}"/>
              </a:ext>
            </a:extLst>
          </p:cNvPr>
          <p:cNvSpPr/>
          <p:nvPr/>
        </p:nvSpPr>
        <p:spPr>
          <a:xfrm>
            <a:off x="79680" y="771878"/>
            <a:ext cx="85507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rgbClr val="0000FF"/>
                </a:solidFill>
                <a:latin typeface="黑体" panose="02010609060101010101" pitchFamily="49" charset="-122"/>
              </a:rPr>
              <a:t>Virtual deep seismic sounding</a:t>
            </a:r>
            <a:r>
              <a:rPr lang="zh-CN" altLang="en-US" sz="3600" b="1" dirty="0">
                <a:solidFill>
                  <a:srgbClr val="0000FF"/>
                </a:solidFill>
                <a:latin typeface="黑体" panose="02010609060101010101" pitchFamily="49" charset="-122"/>
              </a:rPr>
              <a:t>：</a:t>
            </a:r>
            <a:r>
              <a:rPr lang="en-US" altLang="zh-CN" sz="3600" b="1" dirty="0" err="1">
                <a:solidFill>
                  <a:srgbClr val="0000FF"/>
                </a:solidFill>
                <a:latin typeface="黑体" panose="02010609060101010101" pitchFamily="49" charset="-122"/>
              </a:rPr>
              <a:t>SsPmp</a:t>
            </a:r>
            <a:endParaRPr lang="en-US" altLang="zh-CN" sz="3600" b="1" dirty="0">
              <a:solidFill>
                <a:srgbClr val="0000FF"/>
              </a:solidFill>
              <a:latin typeface="黑体" panose="02010609060101010101" pitchFamily="49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59404D26-F4E2-4B95-A8D7-01B064E887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85" y="1567443"/>
            <a:ext cx="9315270" cy="5227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3320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00486D39-CDA9-4B49-9FD8-02E05B0BE999}"/>
              </a:ext>
            </a:extLst>
          </p:cNvPr>
          <p:cNvSpPr txBox="1"/>
          <p:nvPr/>
        </p:nvSpPr>
        <p:spPr>
          <a:xfrm>
            <a:off x="0" y="-10412"/>
            <a:ext cx="12271402" cy="710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地震学如何开展莫霍面相关的研究？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以接收函数方法为例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9077570-7DEB-438D-8FD1-C591EAD466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0" y="1679928"/>
            <a:ext cx="7286978" cy="4083028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31ADF556-651E-4FF5-A5F6-BA7913EEE722}"/>
              </a:ext>
            </a:extLst>
          </p:cNvPr>
          <p:cNvSpPr/>
          <p:nvPr/>
        </p:nvSpPr>
        <p:spPr>
          <a:xfrm>
            <a:off x="79680" y="771878"/>
            <a:ext cx="50513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rgbClr val="0000FF"/>
                </a:solidFill>
                <a:latin typeface="黑体" panose="02010609060101010101" pitchFamily="49" charset="-122"/>
              </a:rPr>
              <a:t>接收函数的</a:t>
            </a:r>
            <a:r>
              <a:rPr lang="en-US" altLang="zh-CN" sz="3600" b="1" dirty="0">
                <a:solidFill>
                  <a:srgbClr val="0000FF"/>
                </a:solidFill>
                <a:latin typeface="黑体" panose="02010609060101010101" pitchFamily="49" charset="-122"/>
              </a:rPr>
              <a:t>CCP</a:t>
            </a:r>
            <a:r>
              <a:rPr lang="zh-CN" altLang="en-US" sz="3600" b="1" dirty="0">
                <a:solidFill>
                  <a:srgbClr val="0000FF"/>
                </a:solidFill>
                <a:latin typeface="黑体" panose="02010609060101010101" pitchFamily="49" charset="-122"/>
              </a:rPr>
              <a:t>叠加方法</a:t>
            </a:r>
            <a:endParaRPr lang="en-US" altLang="zh-CN" sz="3600" b="1" dirty="0">
              <a:solidFill>
                <a:srgbClr val="0000FF"/>
              </a:solidFill>
              <a:latin typeface="黑体" panose="02010609060101010101" pitchFamily="49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2DF7300-40F1-4745-A3A6-38C1E370B2D8}"/>
              </a:ext>
            </a:extLst>
          </p:cNvPr>
          <p:cNvSpPr/>
          <p:nvPr/>
        </p:nvSpPr>
        <p:spPr>
          <a:xfrm>
            <a:off x="7444510" y="1009180"/>
            <a:ext cx="4667810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latin typeface="+mn-ea"/>
              </a:rPr>
              <a:t>处理数据的思路：</a:t>
            </a:r>
            <a:r>
              <a:rPr lang="zh-CN" altLang="zh-CN" sz="2000" dirty="0">
                <a:latin typeface="+mn-ea"/>
              </a:rPr>
              <a:t>把能量投影到路径上（反传）</a:t>
            </a:r>
            <a:endParaRPr lang="en-US" altLang="zh-CN" sz="2000" dirty="0">
              <a:latin typeface="+mn-ea"/>
            </a:endParaRPr>
          </a:p>
          <a:p>
            <a:pPr indent="457200"/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①由于</a:t>
            </a:r>
            <a:r>
              <a:rPr lang="zh-CN" altLang="zh-CN" sz="1600" dirty="0">
                <a:latin typeface="黑体" panose="02010609060101010101" pitchFamily="49" charset="-122"/>
                <a:ea typeface="黑体" panose="02010609060101010101" pitchFamily="49" charset="-122"/>
              </a:rPr>
              <a:t>只能按照某个特定的震相去反传，因此可能出现一些假象。</a:t>
            </a:r>
            <a:endParaRPr lang="en-US" altLang="zh-CN" sz="16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457200"/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②当台站足够多时，则“反向投射”的区域会有交叉。于是交叉部分的结构在数据中产生的信号得到了增强。</a:t>
            </a:r>
            <a:endParaRPr lang="en-US" altLang="zh-CN" sz="16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457200"/>
            <a:endParaRPr lang="en-US" altLang="zh-CN" sz="16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sz="1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F9260573-6294-41E2-ACFE-EDC7544522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4510" y="3187239"/>
            <a:ext cx="4581236" cy="2575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4174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00486D39-CDA9-4B49-9FD8-02E05B0BE999}"/>
              </a:ext>
            </a:extLst>
          </p:cNvPr>
          <p:cNvSpPr txBox="1"/>
          <p:nvPr/>
        </p:nvSpPr>
        <p:spPr>
          <a:xfrm>
            <a:off x="0" y="-10412"/>
            <a:ext cx="12271402" cy="710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地震学如何开展莫霍面相关的研究？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以接收函数方法为例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31ADF556-651E-4FF5-A5F6-BA7913EEE722}"/>
              </a:ext>
            </a:extLst>
          </p:cNvPr>
          <p:cNvSpPr/>
          <p:nvPr/>
        </p:nvSpPr>
        <p:spPr>
          <a:xfrm>
            <a:off x="79680" y="771878"/>
            <a:ext cx="1096486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rgbClr val="0000FF"/>
                </a:solidFill>
                <a:latin typeface="黑体" panose="02010609060101010101" pitchFamily="49" charset="-122"/>
              </a:rPr>
              <a:t>接收函数偏移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</a:rPr>
              <a:t>——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</a:rPr>
              <a:t>一种基于波场回传方式，从接收函数数据中提取间断面信息的方法</a:t>
            </a:r>
            <a:endParaRPr lang="en-US" altLang="zh-CN" sz="3600" b="1" dirty="0">
              <a:solidFill>
                <a:srgbClr val="0000FF"/>
              </a:solidFill>
              <a:latin typeface="黑体" panose="02010609060101010101" pitchFamily="49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780006A-C580-44A3-906E-CBA77D8A13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547" y="1583425"/>
            <a:ext cx="8920944" cy="503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3206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00486D39-CDA9-4B49-9FD8-02E05B0BE999}"/>
              </a:ext>
            </a:extLst>
          </p:cNvPr>
          <p:cNvSpPr txBox="1"/>
          <p:nvPr/>
        </p:nvSpPr>
        <p:spPr>
          <a:xfrm>
            <a:off x="0" y="-10412"/>
            <a:ext cx="12271402" cy="710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地震学如何开展莫霍面相关的研究？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31ADF556-651E-4FF5-A5F6-BA7913EEE722}"/>
              </a:ext>
            </a:extLst>
          </p:cNvPr>
          <p:cNvSpPr/>
          <p:nvPr/>
        </p:nvSpPr>
        <p:spPr>
          <a:xfrm>
            <a:off x="79680" y="771878"/>
            <a:ext cx="82926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rgbClr val="0000FF"/>
                </a:solidFill>
                <a:latin typeface="黑体" panose="02010609060101010101" pitchFamily="49" charset="-122"/>
              </a:rPr>
              <a:t>主动源探测：广角反射折射</a:t>
            </a:r>
            <a:r>
              <a:rPr lang="en-US" altLang="zh-CN" sz="3600" b="1" dirty="0">
                <a:solidFill>
                  <a:srgbClr val="0000FF"/>
                </a:solidFill>
                <a:latin typeface="黑体" panose="02010609060101010101" pitchFamily="49" charset="-122"/>
              </a:rPr>
              <a:t>/</a:t>
            </a:r>
            <a:r>
              <a:rPr lang="zh-CN" altLang="en-US" sz="3600" b="1" dirty="0">
                <a:solidFill>
                  <a:srgbClr val="0000FF"/>
                </a:solidFill>
                <a:latin typeface="黑体" panose="02010609060101010101" pitchFamily="49" charset="-122"/>
              </a:rPr>
              <a:t>近垂直反射</a:t>
            </a:r>
            <a:endParaRPr lang="en-US" altLang="zh-CN" sz="3600" b="1" dirty="0">
              <a:solidFill>
                <a:srgbClr val="0000FF"/>
              </a:solidFill>
              <a:latin typeface="黑体" panose="02010609060101010101" pitchFamily="49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35A0D78-A225-4B58-A325-20A05C53EE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437" y="1773383"/>
            <a:ext cx="7283492" cy="409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6365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>
            <a:extLst>
              <a:ext uri="{FF2B5EF4-FFF2-40B4-BE49-F238E27FC236}">
                <a16:creationId xmlns:a16="http://schemas.microsoft.com/office/drawing/2014/main" id="{31ADF556-651E-4FF5-A5F6-BA7913EEE722}"/>
              </a:ext>
            </a:extLst>
          </p:cNvPr>
          <p:cNvSpPr/>
          <p:nvPr/>
        </p:nvSpPr>
        <p:spPr>
          <a:xfrm>
            <a:off x="79680" y="771878"/>
            <a:ext cx="29642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rgbClr val="0000FF"/>
                </a:solidFill>
                <a:latin typeface="黑体" panose="02010609060101010101" pitchFamily="49" charset="-122"/>
              </a:rPr>
              <a:t>沉积层的影响</a:t>
            </a:r>
            <a:endParaRPr lang="en-US" altLang="zh-CN" sz="3600" b="1" dirty="0">
              <a:solidFill>
                <a:srgbClr val="0000FF"/>
              </a:solidFill>
              <a:latin typeface="黑体" panose="02010609060101010101" pitchFamily="49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4AE32E4C-AC50-4AAE-B482-AFACE72CDA22}"/>
              </a:ext>
            </a:extLst>
          </p:cNvPr>
          <p:cNvGrpSpPr/>
          <p:nvPr/>
        </p:nvGrpSpPr>
        <p:grpSpPr>
          <a:xfrm>
            <a:off x="79680" y="1632527"/>
            <a:ext cx="6459665" cy="3592946"/>
            <a:chOff x="79680" y="2096654"/>
            <a:chExt cx="7274435" cy="4096327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1783D1FE-6F7C-46EB-9694-B1BACEDDD9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680" y="2096654"/>
              <a:ext cx="7274435" cy="4096327"/>
            </a:xfrm>
            <a:prstGeom prst="rect">
              <a:avLst/>
            </a:prstGeom>
          </p:spPr>
        </p:pic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B93C83BE-88F7-41E2-B0FE-FBE593FFE6A6}"/>
                </a:ext>
              </a:extLst>
            </p:cNvPr>
            <p:cNvSpPr/>
            <p:nvPr/>
          </p:nvSpPr>
          <p:spPr>
            <a:xfrm>
              <a:off x="822036" y="4488873"/>
              <a:ext cx="1219200" cy="21243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id="{78CD0DF7-EB0A-4872-BD3F-0C79A60B89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593" y="2210980"/>
            <a:ext cx="5047994" cy="2836196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481BC29B-F51A-4212-AEB4-502A519AC655}"/>
              </a:ext>
            </a:extLst>
          </p:cNvPr>
          <p:cNvSpPr/>
          <p:nvPr/>
        </p:nvSpPr>
        <p:spPr>
          <a:xfrm>
            <a:off x="6696118" y="959627"/>
            <a:ext cx="5416202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rgbClr val="0000FF"/>
                </a:solidFill>
                <a:latin typeface="黑体" panose="02010609060101010101" pitchFamily="49" charset="-122"/>
              </a:rPr>
              <a:t>使用</a:t>
            </a:r>
            <a:r>
              <a:rPr lang="en-US" altLang="zh-CN" sz="2800" dirty="0" err="1">
                <a:solidFill>
                  <a:srgbClr val="0000FF"/>
                </a:solidFill>
                <a:latin typeface="黑体" panose="02010609060101010101" pitchFamily="49" charset="-122"/>
              </a:rPr>
              <a:t>PmpPn+PnPmp</a:t>
            </a:r>
            <a:r>
              <a:rPr lang="zh-CN" altLang="en-US" sz="2800" dirty="0">
                <a:solidFill>
                  <a:srgbClr val="0000FF"/>
                </a:solidFill>
                <a:latin typeface="黑体" panose="02010609060101010101" pitchFamily="49" charset="-122"/>
              </a:rPr>
              <a:t>波</a:t>
            </a:r>
            <a:endParaRPr lang="en-US" altLang="zh-CN" sz="2800" dirty="0">
              <a:solidFill>
                <a:srgbClr val="0000FF"/>
              </a:solidFill>
              <a:latin typeface="黑体" panose="02010609060101010101" pitchFamily="49" charset="-122"/>
            </a:endParaRPr>
          </a:p>
          <a:p>
            <a:r>
              <a:rPr lang="zh-CN" altLang="en-US" sz="2000" dirty="0">
                <a:solidFill>
                  <a:srgbClr val="0000FF"/>
                </a:solidFill>
                <a:latin typeface="黑体" panose="02010609060101010101" pitchFamily="49" charset="-122"/>
              </a:rPr>
              <a:t>即使浅部存在沉积层的情况下，其能量也会相对较强</a:t>
            </a:r>
            <a:endParaRPr lang="en-US" altLang="zh-CN" sz="2000" dirty="0">
              <a:solidFill>
                <a:srgbClr val="0000FF"/>
              </a:solidFill>
              <a:latin typeface="黑体" panose="02010609060101010101" pitchFamily="49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90BAA8E-1A36-40CE-A65F-1F40C5605D46}"/>
              </a:ext>
            </a:extLst>
          </p:cNvPr>
          <p:cNvSpPr/>
          <p:nvPr/>
        </p:nvSpPr>
        <p:spPr>
          <a:xfrm>
            <a:off x="113373" y="4450598"/>
            <a:ext cx="341632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rgbClr val="FF0000"/>
                </a:solidFill>
                <a:latin typeface="黑体" panose="02010609060101010101" pitchFamily="49" charset="-122"/>
              </a:rPr>
              <a:t>接收函数携带的与莫霍面有关的信息不再直观了</a:t>
            </a:r>
            <a:endParaRPr lang="en-US" altLang="zh-CN" sz="1200" dirty="0">
              <a:solidFill>
                <a:srgbClr val="FF0000"/>
              </a:solidFill>
              <a:latin typeface="黑体" panose="02010609060101010101" pitchFamily="49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C5F059A-581E-4994-85C6-37F3A07A8582}"/>
              </a:ext>
            </a:extLst>
          </p:cNvPr>
          <p:cNvSpPr txBox="1"/>
          <p:nvPr/>
        </p:nvSpPr>
        <p:spPr>
          <a:xfrm>
            <a:off x="0" y="-10412"/>
            <a:ext cx="12271402" cy="710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地震学如何开展莫霍面相关的研究？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853706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>
            <a:extLst>
              <a:ext uri="{FF2B5EF4-FFF2-40B4-BE49-F238E27FC236}">
                <a16:creationId xmlns:a16="http://schemas.microsoft.com/office/drawing/2014/main" id="{31ADF556-651E-4FF5-A5F6-BA7913EEE722}"/>
              </a:ext>
            </a:extLst>
          </p:cNvPr>
          <p:cNvSpPr/>
          <p:nvPr/>
        </p:nvSpPr>
        <p:spPr>
          <a:xfrm>
            <a:off x="79680" y="771878"/>
            <a:ext cx="29658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rgbClr val="0000FF"/>
                </a:solidFill>
                <a:latin typeface="黑体" panose="02010609060101010101" pitchFamily="49" charset="-122"/>
              </a:rPr>
              <a:t>使用</a:t>
            </a:r>
            <a:r>
              <a:rPr lang="en-US" altLang="zh-CN" sz="3600" b="1" dirty="0" err="1">
                <a:solidFill>
                  <a:srgbClr val="0000FF"/>
                </a:solidFill>
                <a:latin typeface="黑体" panose="02010609060101010101" pitchFamily="49" charset="-122"/>
              </a:rPr>
              <a:t>Pn</a:t>
            </a:r>
            <a:r>
              <a:rPr lang="zh-CN" altLang="en-US" sz="3600" b="1" dirty="0">
                <a:solidFill>
                  <a:srgbClr val="0000FF"/>
                </a:solidFill>
                <a:latin typeface="黑体" panose="02010609060101010101" pitchFamily="49" charset="-122"/>
              </a:rPr>
              <a:t>多次波</a:t>
            </a:r>
            <a:endParaRPr lang="en-US" altLang="zh-CN" sz="3600" b="1" dirty="0">
              <a:solidFill>
                <a:srgbClr val="0000FF"/>
              </a:solidFill>
              <a:latin typeface="黑体" panose="02010609060101010101" pitchFamily="49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C5F059A-581E-4994-85C6-37F3A07A8582}"/>
              </a:ext>
            </a:extLst>
          </p:cNvPr>
          <p:cNvSpPr txBox="1"/>
          <p:nvPr/>
        </p:nvSpPr>
        <p:spPr>
          <a:xfrm>
            <a:off x="0" y="-10412"/>
            <a:ext cx="12271402" cy="710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地震学如何开展莫霍面相关的研究？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FF2E144-9CB5-42DD-9A2D-1A3DC0DBE0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1" y="1644073"/>
            <a:ext cx="6288390" cy="3528292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A52F28C-618B-4127-A79F-C5830F896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988" y="1644073"/>
            <a:ext cx="5771756" cy="3241963"/>
          </a:xfrm>
          <a:prstGeom prst="rect">
            <a:avLst/>
          </a:prstGeom>
        </p:spPr>
      </p:pic>
      <p:sp>
        <p:nvSpPr>
          <p:cNvPr id="10" name="左大括号 9">
            <a:extLst>
              <a:ext uri="{FF2B5EF4-FFF2-40B4-BE49-F238E27FC236}">
                <a16:creationId xmlns:a16="http://schemas.microsoft.com/office/drawing/2014/main" id="{BE39C0FE-A222-4419-93DC-36687C392257}"/>
              </a:ext>
            </a:extLst>
          </p:cNvPr>
          <p:cNvSpPr/>
          <p:nvPr/>
        </p:nvSpPr>
        <p:spPr>
          <a:xfrm rot="16200000">
            <a:off x="6336147" y="3243953"/>
            <a:ext cx="443345" cy="4525815"/>
          </a:xfrm>
          <a:prstGeom prst="leftBrac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00FF"/>
              </a:solidFill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922519A8-F5F7-49B5-B312-90652D4C06A2}"/>
              </a:ext>
            </a:extLst>
          </p:cNvPr>
          <p:cNvSpPr/>
          <p:nvPr/>
        </p:nvSpPr>
        <p:spPr>
          <a:xfrm>
            <a:off x="2627683" y="5896851"/>
            <a:ext cx="82285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</a:rPr>
              <a:t>正演测试：了解数据中包含的信息的“特性”的有效途径</a:t>
            </a:r>
            <a:endParaRPr lang="en-US" altLang="zh-CN" sz="2400" b="1" dirty="0">
              <a:solidFill>
                <a:srgbClr val="0000FF"/>
              </a:solidFill>
              <a:latin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639917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>
            <a:extLst>
              <a:ext uri="{FF2B5EF4-FFF2-40B4-BE49-F238E27FC236}">
                <a16:creationId xmlns:a16="http://schemas.microsoft.com/office/drawing/2014/main" id="{0C5F059A-581E-4994-85C6-37F3A07A8582}"/>
              </a:ext>
            </a:extLst>
          </p:cNvPr>
          <p:cNvSpPr txBox="1"/>
          <p:nvPr/>
        </p:nvSpPr>
        <p:spPr>
          <a:xfrm>
            <a:off x="0" y="-10412"/>
            <a:ext cx="12271402" cy="710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从莫霍面的研究到更多的间断面的研究</a:t>
            </a: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……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740B500-36A6-466E-BD44-F3538DACD5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199" y="772607"/>
            <a:ext cx="10171003" cy="5728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4396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062A90C-279F-4086-B9DA-E42C6983D4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284" y="381836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b="1" dirty="0"/>
              <a:t>参考文献</a:t>
            </a:r>
            <a:endParaRPr lang="en-US" altLang="zh-CN" b="1" dirty="0"/>
          </a:p>
          <a:p>
            <a:pPr marL="0" indent="0">
              <a:buNone/>
            </a:pPr>
            <a:r>
              <a:rPr lang="en-US" altLang="zh-CN" sz="1800" dirty="0"/>
              <a:t>[1] </a:t>
            </a:r>
            <a:r>
              <a:rPr lang="zh-CN" altLang="en-US" sz="1800" dirty="0"/>
              <a:t>余春泉</a:t>
            </a:r>
            <a:r>
              <a:rPr lang="en-US" altLang="zh-CN" sz="1800" dirty="0"/>
              <a:t>. </a:t>
            </a:r>
            <a:r>
              <a:rPr lang="zh-CN" altLang="en-US" sz="1800" dirty="0"/>
              <a:t>地球内部间断面结构成像</a:t>
            </a:r>
            <a:r>
              <a:rPr lang="en-US" altLang="zh-CN" sz="1800" dirty="0"/>
              <a:t>. </a:t>
            </a:r>
            <a:r>
              <a:rPr lang="zh-CN" altLang="en-US" sz="1800" dirty="0"/>
              <a:t>南方科技大学暑期学校</a:t>
            </a:r>
            <a:r>
              <a:rPr lang="en-US" altLang="zh-CN" sz="1800" dirty="0"/>
              <a:t>, 2022.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800" dirty="0"/>
              <a:t>[2] </a:t>
            </a:r>
            <a:r>
              <a:rPr lang="en-US" altLang="zh-CN" sz="1800" dirty="0" err="1"/>
              <a:t>Yonghua</a:t>
            </a:r>
            <a:r>
              <a:rPr lang="en-US" altLang="zh-CN" sz="1800" dirty="0"/>
              <a:t>, Li, </a:t>
            </a:r>
            <a:r>
              <a:rPr lang="en-US" altLang="zh-CN" sz="1800" dirty="0" err="1"/>
              <a:t>Mengtan</a:t>
            </a:r>
            <a:r>
              <a:rPr lang="en-US" altLang="zh-CN" sz="1800" dirty="0"/>
              <a:t>, et al. Crustal thickness map of the Chinese mainland from </a:t>
            </a:r>
            <a:r>
              <a:rPr lang="en-US" altLang="zh-CN" sz="1800" dirty="0" err="1"/>
              <a:t>teleseismic</a:t>
            </a:r>
            <a:r>
              <a:rPr lang="en-US" altLang="zh-CN" sz="1800" dirty="0"/>
              <a:t> receiver functions[J]. Tectonophysics: International Journal of </a:t>
            </a:r>
            <a:r>
              <a:rPr lang="en-US" altLang="zh-CN" sz="1800" dirty="0" err="1"/>
              <a:t>Geotectonics</a:t>
            </a:r>
            <a:r>
              <a:rPr lang="en-US" altLang="zh-CN" sz="1800" dirty="0"/>
              <a:t> and the Geology and Physics of the Interior of the Earth, 2014, 611:51-60.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800" dirty="0"/>
              <a:t>[3] </a:t>
            </a:r>
            <a:r>
              <a:rPr lang="en-US" altLang="zh-CN" sz="1800" dirty="0" err="1"/>
              <a:t>Tesauro</a:t>
            </a:r>
            <a:r>
              <a:rPr lang="en-US" altLang="zh-CN" sz="1800" dirty="0"/>
              <a:t>, M., </a:t>
            </a:r>
            <a:r>
              <a:rPr lang="en-US" altLang="zh-CN" sz="1800" dirty="0" err="1"/>
              <a:t>Kaban</a:t>
            </a:r>
            <a:r>
              <a:rPr lang="en-US" altLang="zh-CN" sz="1800" dirty="0"/>
              <a:t>, M. K., Mooney, W. D., &amp; </a:t>
            </a:r>
            <a:r>
              <a:rPr lang="en-US" altLang="zh-CN" sz="1800" dirty="0" err="1"/>
              <a:t>Cloetingh</a:t>
            </a:r>
            <a:r>
              <a:rPr lang="en-US" altLang="zh-CN" sz="1800" dirty="0"/>
              <a:t>, S. (2014). NACr14: A 3D model for the crustal structure of the North American Continent. Tectonophysics, 631, 65–86. doi:10.1016/j.tecto.2014.04.016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AC62AD4-9020-40DF-BE0A-348D52F6E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3086F-5BBC-4EF2-BAB6-C31290466CA8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91401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</TotalTime>
  <Words>2325</Words>
  <Application>Microsoft Office PowerPoint</Application>
  <PresentationFormat>宽屏</PresentationFormat>
  <Paragraphs>251</Paragraphs>
  <Slides>25</Slides>
  <Notes>4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3" baseType="lpstr">
      <vt:lpstr>等线</vt:lpstr>
      <vt:lpstr>仿宋</vt:lpstr>
      <vt:lpstr>黑体</vt:lpstr>
      <vt:lpstr>Arial</vt:lpstr>
      <vt:lpstr>Cambria Math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龚 峻仪</cp:lastModifiedBy>
  <cp:revision>181</cp:revision>
  <dcterms:created xsi:type="dcterms:W3CDTF">2022-10-09T09:01:49Z</dcterms:created>
  <dcterms:modified xsi:type="dcterms:W3CDTF">2022-10-10T06:15:36Z</dcterms:modified>
</cp:coreProperties>
</file>