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57" r:id="rId5"/>
    <p:sldId id="277" r:id="rId6"/>
    <p:sldId id="259" r:id="rId7"/>
    <p:sldId id="278" r:id="rId8"/>
    <p:sldId id="279" r:id="rId9"/>
    <p:sldId id="280" r:id="rId10"/>
    <p:sldId id="281" r:id="rId11"/>
    <p:sldId id="282" r:id="rId12"/>
    <p:sldId id="260" r:id="rId13"/>
    <p:sldId id="266" r:id="rId14"/>
    <p:sldId id="269" r:id="rId15"/>
    <p:sldId id="267" r:id="rId16"/>
    <p:sldId id="268" r:id="rId17"/>
    <p:sldId id="270" r:id="rId18"/>
    <p:sldId id="283" r:id="rId19"/>
    <p:sldId id="284" r:id="rId20"/>
    <p:sldId id="261" r:id="rId21"/>
    <p:sldId id="263" r:id="rId22"/>
    <p:sldId id="264" r:id="rId23"/>
    <p:sldId id="262" r:id="rId24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gs" Target="tags/tag14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1" Type="http://schemas.openxmlformats.org/officeDocument/2006/relationships/tags" Target="../tags/tag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1" Type="http://schemas.openxmlformats.org/officeDocument/2006/relationships/tags" Target="../tags/tag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1" Type="http://schemas.openxmlformats.org/officeDocument/2006/relationships/tags" Target="../tags/tag10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tags" Target="../tags/tag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1" Type="http://schemas.openxmlformats.org/officeDocument/2006/relationships/tags" Target="../tags/tag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1" Type="http://schemas.openxmlformats.org/officeDocument/2006/relationships/tags" Target="../tags/tag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830070"/>
            <a:ext cx="9144000" cy="1659890"/>
          </a:xfrm>
        </p:spPr>
        <p:txBody>
          <a:bodyPr/>
          <a:p>
            <a:r>
              <a:rPr lang="en-US" altLang="zh-CN"/>
              <a:t>CGU</a:t>
            </a:r>
            <a:r>
              <a:rPr lang="zh-CN" altLang="en-US"/>
              <a:t>收获分享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84960" y="4320540"/>
            <a:ext cx="9144000" cy="1554480"/>
          </a:xfrm>
        </p:spPr>
        <p:txBody>
          <a:bodyPr/>
          <a:p>
            <a:r>
              <a:rPr lang="zh-CN" altLang="en-US"/>
              <a:t>刘佳硕</a:t>
            </a:r>
            <a:endParaRPr lang="zh-CN" altLang="en-US"/>
          </a:p>
          <a:p>
            <a:r>
              <a:rPr lang="en-US" altLang="zh-CN"/>
              <a:t>2023</a:t>
            </a:r>
            <a:r>
              <a:rPr lang="zh-CN" altLang="en-US"/>
              <a:t>年</a:t>
            </a:r>
            <a:r>
              <a:rPr lang="en-US" altLang="zh-CN"/>
              <a:t>11</a:t>
            </a:r>
            <a:r>
              <a:rPr lang="zh-CN" altLang="en-US"/>
              <a:t>月</a:t>
            </a:r>
            <a:r>
              <a:rPr lang="en-US" altLang="zh-CN"/>
              <a:t>23</a:t>
            </a:r>
            <a:r>
              <a:rPr lang="zh-CN" altLang="en-US"/>
              <a:t>日</a:t>
            </a:r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690620" y="1112520"/>
            <a:ext cx="6652260" cy="588645"/>
          </a:xfrm>
        </p:spPr>
        <p:txBody>
          <a:bodyPr>
            <a:normAutofit fontScale="90000"/>
          </a:bodyPr>
          <a:p>
            <a:r>
              <a:rPr lang="zh-CN" altLang="en-US"/>
              <a:t>地球与行星内部的氢化物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05930" y="2967990"/>
            <a:ext cx="4467225" cy="922020"/>
          </a:xfrm>
        </p:spPr>
        <p:txBody>
          <a:bodyPr>
            <a:normAutofit fontScale="80000"/>
          </a:bodyPr>
          <a:p>
            <a:r>
              <a:rPr lang="zh-CN" altLang="en-US"/>
              <a:t>地球与行星内部的氢化物</a:t>
            </a:r>
            <a:endParaRPr lang="zh-CN" altLang="en-US"/>
          </a:p>
          <a:p>
            <a:r>
              <a:rPr lang="zh-CN" altLang="en-US"/>
              <a:t>北京高压科学研究中心</a:t>
            </a:r>
            <a:r>
              <a:rPr lang="en-US" altLang="zh-CN"/>
              <a:t> </a:t>
            </a:r>
            <a:r>
              <a:rPr lang="zh-CN" altLang="en-US"/>
              <a:t>陶仁彪</a:t>
            </a:r>
            <a:endParaRPr lang="zh-CN" altLang="en-US"/>
          </a:p>
        </p:txBody>
      </p:sp>
      <p:pic>
        <p:nvPicPr>
          <p:cNvPr id="100" name="图片 99"/>
          <p:cNvPicPr/>
          <p:nvPr/>
        </p:nvPicPr>
        <p:blipFill>
          <a:blip r:embed="rId1"/>
          <a:stretch>
            <a:fillRect/>
          </a:stretch>
        </p:blipFill>
        <p:spPr>
          <a:xfrm>
            <a:off x="1056005" y="2437130"/>
            <a:ext cx="5288280" cy="36836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内容占位符 4" descr="024B829245031DEF0B17418A0F88DDA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374900" y="1094105"/>
            <a:ext cx="6722745" cy="50425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8410" y="318135"/>
            <a:ext cx="9526270" cy="622109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1" name="图片 100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4105" y="668655"/>
            <a:ext cx="9923780" cy="545909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211580" y="774700"/>
            <a:ext cx="8444230" cy="565594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" name="图片 101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909445" y="1009015"/>
            <a:ext cx="8372475" cy="504444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626870" y="410210"/>
            <a:ext cx="8199755" cy="603758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381250" y="1181100"/>
            <a:ext cx="7429500" cy="4495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509520" y="647700"/>
            <a:ext cx="7518400" cy="5562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3" name="图片 102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660525" y="619125"/>
            <a:ext cx="8387715" cy="56203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0" name="图片 99"/>
          <p:cNvPicPr/>
          <p:nvPr/>
        </p:nvPicPr>
        <p:blipFill>
          <a:blip r:embed="rId1"/>
          <a:stretch>
            <a:fillRect/>
          </a:stretch>
        </p:blipFill>
        <p:spPr>
          <a:xfrm>
            <a:off x="1221105" y="1736090"/>
            <a:ext cx="8961755" cy="47091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1221105" y="884555"/>
            <a:ext cx="8188325" cy="541020"/>
          </a:xfrm>
          <a:prstGeom prst="rect">
            <a:avLst/>
          </a:prstGeom>
        </p:spPr>
        <p:txBody>
          <a:bodyPr>
            <a:noAutofit/>
            <a:extLst>
              <a:ext uri="{4A0BC546-FE56-4ADE-93B0-CB8AF2F6F144}">
                <wpsdc:textFrameExt xmlns:wpsdc="http://www.wps.cn/officeDocument/2022/drawingmlCustomData" type="title"/>
              </a:ext>
            </a:extLst>
          </a:bodyPr>
          <a:p>
            <a:pPr algn="l"/>
            <a:r>
              <a:rPr lang="zh-CN" altLang="en-US" sz="3200" spc="400">
                <a:latin typeface="Arial" panose="020B0604020202020204" pitchFamily="34" charset="0"/>
                <a:ea typeface="微软雅黑" panose="020B0503020204020204" charset="-122"/>
              </a:rPr>
              <a:t>铬同位素研究（氧循环研究）</a:t>
            </a:r>
            <a:endParaRPr lang="zh-CN" altLang="en-US" sz="3200" spc="4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1" name="图片 100"/>
          <p:cNvPicPr/>
          <p:nvPr/>
        </p:nvPicPr>
        <p:blipFill>
          <a:blip r:embed="rId1"/>
          <a:stretch>
            <a:fillRect/>
          </a:stretch>
        </p:blipFill>
        <p:spPr>
          <a:xfrm>
            <a:off x="932180" y="742315"/>
            <a:ext cx="10124440" cy="51111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" name="图片 101"/>
          <p:cNvPicPr/>
          <p:nvPr/>
        </p:nvPicPr>
        <p:blipFill>
          <a:blip r:embed="rId1"/>
          <a:stretch>
            <a:fillRect/>
          </a:stretch>
        </p:blipFill>
        <p:spPr>
          <a:xfrm>
            <a:off x="1629410" y="913765"/>
            <a:ext cx="8557260" cy="5232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3" name="图片 102"/>
          <p:cNvPicPr/>
          <p:nvPr/>
        </p:nvPicPr>
        <p:blipFill>
          <a:blip r:embed="rId1"/>
          <a:stretch>
            <a:fillRect/>
          </a:stretch>
        </p:blipFill>
        <p:spPr>
          <a:xfrm>
            <a:off x="1235075" y="544195"/>
            <a:ext cx="8902700" cy="539496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4" name="图片 103"/>
          <p:cNvPicPr/>
          <p:nvPr/>
        </p:nvPicPr>
        <p:blipFill>
          <a:blip r:embed="rId1"/>
          <a:stretch>
            <a:fillRect/>
          </a:stretch>
        </p:blipFill>
        <p:spPr>
          <a:xfrm>
            <a:off x="1377315" y="862330"/>
            <a:ext cx="8628380" cy="51327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109470" y="413385"/>
            <a:ext cx="7214235" cy="568452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2300605" y="930910"/>
            <a:ext cx="7055485" cy="521398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zh-CN" altLang="en-US">
                <a:sym typeface="+mn-ea"/>
              </a:rPr>
              <a:t>利用背景噪声研究</a:t>
            </a:r>
            <a:r>
              <a:rPr lang="en-US" altLang="zh-CN">
                <a:sym typeface="+mn-ea"/>
              </a:rPr>
              <a:t>2023</a:t>
            </a:r>
            <a:r>
              <a:rPr lang="zh-CN" altLang="en-US">
                <a:sym typeface="+mn-ea"/>
              </a:rPr>
              <a:t>年土耳其</a:t>
            </a:r>
            <a:r>
              <a:rPr lang="en-US" altLang="zh-CN">
                <a:sym typeface="+mn-ea"/>
              </a:rPr>
              <a:t>7.8</a:t>
            </a:r>
            <a:r>
              <a:rPr lang="zh-CN" altLang="en-US">
                <a:sym typeface="+mn-ea"/>
              </a:rPr>
              <a:t>级双震及震后波速变化</a:t>
            </a:r>
            <a:endParaRPr lang="zh-CN" altLang="en-US"/>
          </a:p>
        </p:txBody>
      </p:sp>
      <p:pic>
        <p:nvPicPr>
          <p:cNvPr id="5" name="内容占位符 4" descr="5EAAC6D6DC01E9B6CF99D7B55357322C"/>
          <p:cNvPicPr>
            <a:picLocks noChangeAspect="1"/>
          </p:cNvPicPr>
          <p:nvPr>
            <p:ph idx="1"/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69975" y="1762125"/>
            <a:ext cx="3548380" cy="472884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文本框 3"/>
              <p:cNvSpPr txBox="1"/>
              <p:nvPr/>
            </p:nvSpPr>
            <p:spPr>
              <a:xfrm>
                <a:off x="5542280" y="1762760"/>
                <a:ext cx="4891405" cy="2737485"/>
              </a:xfrm>
              <a:prstGeom prst="rect">
                <a:avLst/>
              </a:prstGeom>
            </p:spPr>
            <p:txBody>
              <a:bodyPr>
                <a:noAutofit/>
                <a:extLst>
                  <a:ext uri="{4A0BC546-FE56-4ADE-93B0-CB8AF2F6F144}">
                    <wpsdc:textFrameExt xmlns:wpsdc="http://www.wps.cn/officeDocument/2022/drawingmlCustomData" type="text"/>
                  </a:ext>
                </a:extLst>
              </a:bodyPr>
              <a:p>
                <a:pPr algn="l"/>
                <a:r>
                  <a:rPr lang="zh-CN" altLang="en-US" sz="1800">
                    <a:latin typeface="Arial" panose="020B0604020202020204" pitchFamily="34" charset="0"/>
                    <a:ea typeface="微软雅黑" panose="020B0503020204020204" charset="-122"/>
                  </a:rPr>
                  <a:t>测量原理：使用尾波研究介质波速变化，对任意一对台站对，通过互相关获得台站之间的互相关函数</a:t>
                </a:r>
                <a:r>
                  <a:rPr lang="en-US" altLang="zh-CN" sz="1800">
                    <a:latin typeface="Arial" panose="020B0604020202020204" pitchFamily="34" charset="0"/>
                    <a:ea typeface="微软雅黑" panose="020B0503020204020204" charset="-122"/>
                  </a:rPr>
                  <a:t>NCF</a:t>
                </a:r>
                <a:r>
                  <a:rPr lang="zh-CN" altLang="en-US" sz="1800">
                    <a:latin typeface="Arial" panose="020B0604020202020204" pitchFamily="34" charset="0"/>
                    <a:ea typeface="微软雅黑" panose="020B0503020204020204" charset="-122"/>
                  </a:rPr>
                  <a:t>。对同一个台站对，经过短时间窗口叠加获得当前互相关函数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800" i="1">
                            <a:latin typeface="Cambria Math" panose="02040503050406030204" charset="0"/>
                            <a:ea typeface="微软雅黑" panose="020B0503020204020204" charset="-122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sz="1800" i="1">
                            <a:latin typeface="Cambria Math" panose="02040503050406030204" charset="0"/>
                            <a:ea typeface="微软雅黑" panose="020B0503020204020204" charset="-122"/>
                            <a:cs typeface="Cambria Math" panose="02040503050406030204" charset="0"/>
                          </a:rPr>
                          <m:t>𝑁𝐶𝐹</m:t>
                        </m:r>
                      </m:e>
                      <m:sub>
                        <m:r>
                          <a:rPr lang="en-US" altLang="zh-CN" sz="1800" i="1">
                            <a:latin typeface="Cambria Math" panose="02040503050406030204" charset="0"/>
                            <a:ea typeface="微软雅黑" panose="020B0503020204020204" charset="-122"/>
                            <a:cs typeface="Cambria Math" panose="02040503050406030204" charset="0"/>
                          </a:rPr>
                          <m:t>𝑐𝑢𝑟</m:t>
                        </m:r>
                      </m:sub>
                    </m:sSub>
                  </m:oMath>
                </a14:m>
                <a:r>
                  <a:rPr lang="zh-CN" altLang="en-US" sz="1800">
                    <a:latin typeface="Cambria Math" panose="02040503050406030204" charset="0"/>
                    <a:ea typeface="微软雅黑" panose="020B0503020204020204" charset="-122"/>
                    <a:cs typeface="Cambria Math" panose="02040503050406030204" charset="0"/>
                  </a:rPr>
                  <a:t>（该时间段内台站传播的地震波）和</a:t>
                </a:r>
                <a:r>
                  <a:rPr lang="zh-CN" altLang="en-US">
                    <a:latin typeface="Cambria Math" panose="02040503050406030204" charset="0"/>
                    <a:ea typeface="微软雅黑" panose="020B0503020204020204" charset="-122"/>
                    <a:cs typeface="Cambria Math" panose="02040503050406030204" charset="0"/>
                    <a:sym typeface="+mn-ea"/>
                  </a:rPr>
                  <a:t>长时间叠加获得的参考格林函数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微软雅黑" panose="020B0503020204020204" charset="-122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微软雅黑" panose="020B0503020204020204" charset="-122"/>
                            <a:cs typeface="Cambria Math" panose="02040503050406030204" charset="0"/>
                          </a:rPr>
                          <m:t>𝑁𝐶𝐹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微软雅黑" panose="020B0503020204020204" charset="-122"/>
                            <a:cs typeface="Cambria Math" panose="02040503050406030204" charset="0"/>
                          </a:rPr>
                          <m:t>𝑟𝑒𝑓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ea typeface="微软雅黑" panose="020B0503020204020204" charset="-122"/>
                    <a:cs typeface="Cambria Math" panose="02040503050406030204" charset="0"/>
                  </a:rPr>
                  <a:t>（长期平均下的地震波）。</a:t>
                </a:r>
                <a:endParaRPr lang="zh-CN" altLang="en-US">
                  <a:latin typeface="Cambria Math" panose="02040503050406030204" charset="0"/>
                  <a:ea typeface="微软雅黑" panose="020B0503020204020204" charset="-122"/>
                  <a:cs typeface="Cambria Math" panose="02040503050406030204" charset="0"/>
                </a:endParaRPr>
              </a:p>
              <a:p>
                <a:pPr algn="l"/>
                <a:r>
                  <a:rPr lang="zh-CN" altLang="en-US" sz="1800">
                    <a:latin typeface="Cambria Math" panose="02040503050406030204" charset="0"/>
                    <a:ea typeface="微软雅黑" panose="020B0503020204020204" charset="-122"/>
                    <a:cs typeface="Cambria Math" panose="02040503050406030204" charset="0"/>
                  </a:rPr>
                  <a:t>假设该研究区域的波速变化是均匀的，通过测量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微软雅黑" panose="020B0503020204020204" charset="-122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微软雅黑" panose="020B0503020204020204" charset="-122"/>
                            <a:cs typeface="Cambria Math" panose="02040503050406030204" charset="0"/>
                          </a:rPr>
                          <m:t>𝑁𝐶𝐹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微软雅黑" panose="020B0503020204020204" charset="-122"/>
                            <a:cs typeface="Cambria Math" panose="02040503050406030204" charset="0"/>
                          </a:rPr>
                          <m:t>𝑐𝑢𝑟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ea typeface="微软雅黑" panose="020B0503020204020204" charset="-122"/>
                    <a:cs typeface="Cambria Math" panose="02040503050406030204" charset="0"/>
                  </a:rPr>
                  <a:t>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panose="02040503050406030204" charset="0"/>
                            <a:ea typeface="微软雅黑" panose="020B0503020204020204" charset="-122"/>
                            <a:cs typeface="Cambria Math" panose="02040503050406030204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charset="0"/>
                            <a:ea typeface="微软雅黑" panose="020B0503020204020204" charset="-122"/>
                            <a:cs typeface="Cambria Math" panose="02040503050406030204" charset="0"/>
                          </a:rPr>
                          <m:t>𝑁𝐶𝐹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charset="0"/>
                            <a:ea typeface="微软雅黑" panose="020B0503020204020204" charset="-122"/>
                            <a:cs typeface="Cambria Math" panose="02040503050406030204" charset="0"/>
                          </a:rPr>
                          <m:t>𝑟𝑒𝑓</m:t>
                        </m:r>
                      </m:sub>
                    </m:sSub>
                  </m:oMath>
                </a14:m>
                <a:r>
                  <a:rPr lang="zh-CN" altLang="en-US">
                    <a:latin typeface="Cambria Math" panose="02040503050406030204" charset="0"/>
                    <a:ea typeface="微软雅黑" panose="020B0503020204020204" charset="-122"/>
                    <a:cs typeface="Cambria Math" panose="02040503050406030204" charset="0"/>
                  </a:rPr>
                  <a:t>间的走时相对变化</a:t>
                </a:r>
                <a:r>
                  <a:rPr lang="en-US" altLang="zh-CN">
                    <a:latin typeface="Cambria Math" panose="02040503050406030204" charset="0"/>
                    <a:ea typeface="微软雅黑" panose="020B0503020204020204" charset="-122"/>
                    <a:cs typeface="Cambria Math" panose="02040503050406030204" charset="0"/>
                  </a:rPr>
                  <a:t>dt/t</a:t>
                </a:r>
                <a:r>
                  <a:rPr lang="zh-CN" altLang="en-US">
                    <a:latin typeface="Cambria Math" panose="02040503050406030204" charset="0"/>
                    <a:ea typeface="微软雅黑" panose="020B0503020204020204" charset="-122"/>
                    <a:cs typeface="Cambria Math" panose="02040503050406030204" charset="0"/>
                  </a:rPr>
                  <a:t>就可以得到相对波速变化</a:t>
                </a:r>
                <a:r>
                  <a:rPr lang="en-US" altLang="zh-CN">
                    <a:latin typeface="Cambria Math" panose="02040503050406030204" charset="0"/>
                    <a:ea typeface="微软雅黑" panose="020B0503020204020204" charset="-122"/>
                    <a:cs typeface="Cambria Math" panose="02040503050406030204" charset="0"/>
                  </a:rPr>
                  <a:t>dv/v</a:t>
                </a:r>
                <a:r>
                  <a:rPr lang="zh-CN" altLang="en-US">
                    <a:latin typeface="Cambria Math" panose="02040503050406030204" charset="0"/>
                    <a:ea typeface="微软雅黑" panose="020B0503020204020204" charset="-122"/>
                    <a:cs typeface="Cambria Math" panose="02040503050406030204" charset="0"/>
                  </a:rPr>
                  <a:t>。（</a:t>
                </a:r>
                <a:r>
                  <a:rPr lang="en-US" altLang="zh-CN">
                    <a:latin typeface="Cambria Math" panose="02040503050406030204" charset="0"/>
                    <a:ea typeface="微软雅黑" panose="020B0503020204020204" charset="-122"/>
                    <a:cs typeface="Cambria Math" panose="02040503050406030204" charset="0"/>
                  </a:rPr>
                  <a:t>dt/t=-dv/v</a:t>
                </a:r>
                <a:r>
                  <a:rPr lang="zh-CN" altLang="en-US">
                    <a:latin typeface="Cambria Math" panose="02040503050406030204" charset="0"/>
                    <a:ea typeface="微软雅黑" panose="020B0503020204020204" charset="-122"/>
                    <a:cs typeface="Cambria Math" panose="02040503050406030204" charset="0"/>
                  </a:rPr>
                  <a:t>）</a:t>
                </a:r>
                <a:endParaRPr lang="zh-CN" altLang="en-US" sz="1800">
                  <a:latin typeface="Cambria Math" panose="02040503050406030204" charset="0"/>
                  <a:ea typeface="微软雅黑" panose="020B0503020204020204" charset="-122"/>
                  <a:cs typeface="Cambria Math" panose="02040503050406030204" charset="0"/>
                </a:endParaRPr>
              </a:p>
            </p:txBody>
          </p:sp>
        </mc:Choice>
        <mc:Fallback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2280" y="1762760"/>
                <a:ext cx="4891405" cy="2737485"/>
              </a:xfrm>
              <a:prstGeom prst="rect">
                <a:avLst/>
              </a:prstGeom>
              <a:blipFill rotWithShape="1">
                <a:blip r:embed="rId3"/>
                <a:stretch>
                  <a:fillRect r="-89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528445" y="795020"/>
            <a:ext cx="8491855" cy="464058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63270" y="1266190"/>
            <a:ext cx="6115050" cy="432625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064000" y="3245400"/>
            <a:ext cx="4064000" cy="38481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endParaRPr lang="zh-CN" altLang="en-US" sz="18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353935" y="1596940"/>
            <a:ext cx="4064000" cy="3415030"/>
          </a:xfrm>
          <a:prstGeom prst="rect">
            <a:avLst/>
          </a:prstGeom>
        </p:spPr>
        <p:txBody>
          <a:bodyPr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1800">
                <a:latin typeface="Arial" panose="020B0604020202020204" pitchFamily="34" charset="0"/>
                <a:ea typeface="微软雅黑" panose="020B0503020204020204" charset="-122"/>
              </a:rPr>
              <a:t>定量研究和定性分析的结果表明地震后两个月时间内，穿过震源区及周边地壳介质的台站能在深部观察到波速的急剧下降，浅部变化较小，可能是深部结构受到破坏导致的。而震后部分台站在震后波速达到最低点之后开始恢复，表明破裂的岩体逐渐愈合。</a:t>
            </a:r>
            <a:endParaRPr lang="zh-CN" altLang="en-US" sz="1800">
              <a:latin typeface="Arial" panose="020B0604020202020204" pitchFamily="34" charset="0"/>
              <a:ea typeface="微软雅黑" panose="020B0503020204020204" charset="-122"/>
            </a:endParaRPr>
          </a:p>
          <a:p>
            <a:pPr algn="l"/>
            <a:endParaRPr lang="zh-CN" altLang="en-US" sz="1800">
              <a:latin typeface="Arial" panose="020B0604020202020204" pitchFamily="34" charset="0"/>
              <a:ea typeface="微软雅黑" panose="020B0503020204020204" charset="-122"/>
            </a:endParaRPr>
          </a:p>
          <a:p>
            <a:pPr algn="l"/>
            <a:r>
              <a:rPr lang="zh-CN" altLang="en-US" sz="1800">
                <a:latin typeface="Arial" panose="020B0604020202020204" pitchFamily="34" charset="0"/>
                <a:ea typeface="微软雅黑" panose="020B0503020204020204" charset="-122"/>
              </a:rPr>
              <a:t>尽管大部分台站观测同震波速的降低，但仍有个别台站能观测到同震波速比增加的现象，表明波速变化十分复杂，仍需要进一步分析。</a:t>
            </a:r>
            <a:endParaRPr lang="zh-CN" altLang="en-US" sz="1800">
              <a:latin typeface="Arial" panose="020B0604020202020204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3887153" y="2829560"/>
            <a:ext cx="4417695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Thank you!</a:t>
            </a:r>
            <a:endParaRPr lang="en-US" altLang="zh-CN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COMMONDATA" val="eyJoZGlkIjoiZDQxMTM4YmE5NjBiZDI5MjViMTgyOWEzZjI1MjcxZWEifQ=="/>
</p:tagLst>
</file>

<file path=ppt/theme/theme1.xml><?xml version="1.0" encoding="utf-8"?>
<a:theme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518</Words>
  <Application>WPS 演示</Application>
  <PresentationFormat>宽屏</PresentationFormat>
  <Paragraphs>23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0" baseType="lpstr">
      <vt:lpstr>Arial</vt:lpstr>
      <vt:lpstr>宋体</vt:lpstr>
      <vt:lpstr>Wingdings</vt:lpstr>
      <vt:lpstr>Calibri</vt:lpstr>
      <vt:lpstr>微软雅黑</vt:lpstr>
      <vt:lpstr>Arial Unicode MS</vt:lpstr>
      <vt:lpstr>Cambria Math</vt:lpstr>
      <vt:lpstr>WPS</vt:lpstr>
      <vt:lpstr>CGU收获分享</vt:lpstr>
      <vt:lpstr>地球与行星内部的氢化物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利用背景噪声研究2023年土耳其7.8级双震及震后波速变化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Lenovo</dc:creator>
  <cp:lastModifiedBy>溯</cp:lastModifiedBy>
  <cp:revision>5</cp:revision>
  <dcterms:created xsi:type="dcterms:W3CDTF">2023-11-02T08:16:00Z</dcterms:created>
  <dcterms:modified xsi:type="dcterms:W3CDTF">2023-12-07T10:33:05Z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9A19EF088C144AC6BFDE4146095D9956_12</vt:lpwstr>
  </property>
  <property fmtid="{D5CDD505-2E9C-101B-9397-08002B2CF9AE}" pid="3" name="KSOProductBuildVer">
    <vt:lpwstr>2052-12.1.0.15990</vt:lpwstr>
  </property>
</Properties>
</file>