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310" r:id="rId4"/>
    <p:sldId id="309" r:id="rId5"/>
    <p:sldId id="329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8" r:id="rId18"/>
    <p:sldId id="322" r:id="rId19"/>
    <p:sldId id="323" r:id="rId20"/>
    <p:sldId id="324" r:id="rId21"/>
    <p:sldId id="325" r:id="rId22"/>
    <p:sldId id="326" r:id="rId23"/>
    <p:sldId id="327" r:id="rId24"/>
    <p:sldId id="308" r:id="rId25"/>
    <p:sldId id="304" r:id="rId26"/>
    <p:sldId id="305" r:id="rId27"/>
    <p:sldId id="306" r:id="rId28"/>
    <p:sldId id="307" r:id="rId29"/>
    <p:sldId id="257" r:id="rId30"/>
    <p:sldId id="302" r:id="rId31"/>
    <p:sldId id="301" r:id="rId32"/>
    <p:sldId id="264" r:id="rId33"/>
    <p:sldId id="292" r:id="rId34"/>
    <p:sldId id="293" r:id="rId35"/>
    <p:sldId id="294" r:id="rId36"/>
    <p:sldId id="295" r:id="rId37"/>
    <p:sldId id="296" r:id="rId38"/>
    <p:sldId id="291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9138" autoAdjust="0"/>
  </p:normalViewPr>
  <p:slideViewPr>
    <p:cSldViewPr snapToGrid="0" showGuides="1">
      <p:cViewPr varScale="1">
        <p:scale>
          <a:sx n="81" d="100"/>
          <a:sy n="81" d="100"/>
        </p:scale>
        <p:origin x="6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8F603-5297-4DB2-9D63-D0530BA6576F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3E4B0-80BF-438F-957F-C095406048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532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428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966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4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3052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12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159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30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04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280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15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356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880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碱性火成岩的地幔起源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047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0314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488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606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燕山运动</a:t>
            </a:r>
            <a:r>
              <a:rPr lang="en-US" altLang="zh-CN" dirty="0"/>
              <a:t>A</a:t>
            </a:r>
            <a:r>
              <a:rPr lang="zh-CN" altLang="en-US" dirty="0"/>
              <a:t>事件主要地质特征示意图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3355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太平洋板块的磁异常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040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858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934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3512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4492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5151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1355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5160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3867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5025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4812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05817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1FD59-C920-460C-B1C9-0346C59420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3642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213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88309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9205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9928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是位于非洲和太平洋下方大致相反位置的两个大型低剪切速度区（</a:t>
            </a:r>
            <a:r>
              <a:rPr lang="en-US" altLang="zh-CN" dirty="0"/>
              <a:t>LLSVP</a:t>
            </a:r>
            <a:r>
              <a:rPr lang="zh-CN" altLang="en-US" dirty="0"/>
              <a:t>），在全球</a:t>
            </a:r>
            <a:r>
              <a:rPr lang="en-US" altLang="zh-CN" dirty="0"/>
              <a:t>S</a:t>
            </a:r>
            <a:r>
              <a:rPr lang="zh-CN" altLang="en-US" dirty="0"/>
              <a:t>波层析成像模型中，下地幔中观察到的最突出的结构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864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987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6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56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4EDA4-F513-415E-9EEE-AA5BEB89E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FB6734-AA55-44B6-B201-00967AC73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4BBF49-D7FB-4866-BB25-4883B4A83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57F7D9-A057-4A43-84A2-029433B43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DCF7ED-EA33-4461-8E2F-C39912DD0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08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A7A9B5-CF1D-4C46-91C0-1C382BF20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E265E8-59D6-49B0-9CF6-A6446DCB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AD2C55-5ED6-48C0-988D-074E99B7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18FCD2-7E1F-4088-B714-549684ACE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769D10-81B2-4574-9C24-D7ACDE726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81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F0F3AC-F066-4956-8C16-B9A4901A8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01885F-E6CD-4AC5-BA2E-EEAEE0AFC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BCAD16-D91A-407E-8DAB-75ADB4B8F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1E82E5-C16D-4561-A368-54B899612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B8DA53-E5FD-4AEB-BD6D-41CA59787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606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4B6FF7-CB57-48DB-9338-C356F962E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7D12C2-5F9B-442C-A610-CCA638B68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2A6A15-8AC3-45A7-82E0-795A0B098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C0DCABA-9E38-49B8-98A0-486397787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0807B19-1F63-43F4-8073-5625C930F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3CA822-64C5-4685-85B2-5201A08A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498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B42959-72DF-430E-94A6-ACA0C7B6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5BE1AB-5CC1-4DA1-8495-FF82E9696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23A06B6-1240-48CB-BBA1-4F692110F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BA1C011-5F2C-4D16-84B9-2E91B1E0B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A722500-3131-4C92-9CD4-01C1AB669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3F039DB-F0A2-4108-B4F8-706D04B39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FDAB5B5-DE9B-4394-950E-F31FE548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CB21871-134C-4D39-8C69-F9715CED2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76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EB09E0-7BE5-49B7-A0DF-51715741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8892003-FA95-4B11-A871-184905D83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12F3048-2734-4BE6-B160-EC8D2CF86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E2AF416-1682-478A-B2BF-1F1C1707F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94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A1A734C-8913-46CD-91C6-83383933C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63B35CC-7D4F-477A-932A-C44C5964E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332005-A7DF-4C2B-A215-5A71D9E9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918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E168E6-E593-4AFC-99C7-242C8106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87C279-119D-45A1-BDA0-77F0AD320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3F10BB1-0E74-4D3D-8626-AAA2E1CBF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0B4610-6386-4202-A510-04B0463C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6FBF50-7623-432B-A534-30062FAEE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DA3123-DDC5-43EF-9B64-B355A0ED2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707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8E976B-130A-48EF-8821-64CCE4949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81A73F8-1863-4DF2-897E-36AF0B9218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57030E2-F67E-4767-926C-B4887F27B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72CAFB-FF79-4B6D-BFD2-0702C2048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1B6FCC3-A352-4CC8-8E5A-56565E3DF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A967B7-F82B-4446-B089-0F2A01DE7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935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668122-7AC7-4549-8F7D-D2F4B4CCD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B56D93C-748F-44B0-AA9A-D89AC303E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74E62E-F071-4FE3-9C87-2F3A9D5E9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2AC9AC-D604-49F2-BB46-A494BF82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BD944C-4F73-4EC8-9AE8-161BD442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145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3604172-9AD4-4AF1-A73F-7E11B84B0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21F003-214D-421F-A331-8F00122DA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8B139F-66C6-47C3-B410-960A87900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8EF91C-7D44-4B25-AB64-0C0497A9C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8D4CB9-967E-4C8D-A75A-601AB291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905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043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 userDrawn="1"/>
        </p:nvSpPr>
        <p:spPr>
          <a:xfrm>
            <a:off x="76769" y="117399"/>
            <a:ext cx="1701001" cy="676994"/>
          </a:xfrm>
          <a:prstGeom prst="rect">
            <a:avLst/>
          </a:prstGeom>
          <a:noFill/>
        </p:spPr>
        <p:txBody>
          <a:bodyPr wrap="square" lIns="121900" tIns="60949" rIns="121900" bIns="60949" rtlCol="0">
            <a:spAutoFit/>
          </a:bodyPr>
          <a:lstStyle/>
          <a:p>
            <a:r>
              <a:rPr lang="en-US" altLang="zh-CN" sz="3598" b="1" spc="-150" dirty="0">
                <a:solidFill>
                  <a:srgbClr val="005DA2"/>
                </a:solidFill>
                <a:effectLst/>
                <a:latin typeface="Arial Black" pitchFamily="34" charset="0"/>
                <a:ea typeface="微软雅黑" pitchFamily="34" charset="-122"/>
              </a:rPr>
              <a:t>LOGO</a:t>
            </a:r>
            <a:endParaRPr lang="zh-CN" altLang="en-US" sz="3598" b="1" spc="-150" dirty="0">
              <a:solidFill>
                <a:srgbClr val="005DA2"/>
              </a:solidFill>
              <a:effectLst/>
              <a:latin typeface="Arial Black" pitchFamily="34" charset="0"/>
              <a:ea typeface="微软雅黑" pitchFamily="34" charset="-122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1561858" y="693329"/>
            <a:ext cx="10630142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542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005D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002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4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06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84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3698"/>
            </a:lvl1pPr>
            <a:lvl2pPr>
              <a:defRPr sz="3198"/>
            </a:lvl2pPr>
            <a:lvl3pPr>
              <a:defRPr sz="26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1" y="1200151"/>
            <a:ext cx="5384800" cy="3394075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3698"/>
            </a:lvl1pPr>
            <a:lvl2pPr>
              <a:defRPr sz="3198"/>
            </a:lvl2pPr>
            <a:lvl3pPr>
              <a:defRPr sz="26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0"/>
            <a:ext cx="3860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4569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  <a:prstGeom prst="rect">
            <a:avLst/>
          </a:prstGeom>
        </p:spPr>
        <p:txBody>
          <a:bodyPr lIns="121963" tIns="60981" rIns="121963" bIns="60981" anchor="b"/>
          <a:lstStyle>
            <a:lvl1pPr marL="0" indent="0">
              <a:buNone/>
              <a:defRPr sz="3198" b="1"/>
            </a:lvl1pPr>
            <a:lvl2pPr marL="609508" indent="0">
              <a:buNone/>
              <a:defRPr sz="2699" b="1"/>
            </a:lvl2pPr>
            <a:lvl3pPr marL="1219017" indent="0">
              <a:buNone/>
              <a:defRPr sz="2399" b="1"/>
            </a:lvl3pPr>
            <a:lvl4pPr marL="1828525" indent="0">
              <a:buNone/>
              <a:defRPr sz="2099" b="1"/>
            </a:lvl4pPr>
            <a:lvl5pPr marL="2438033" indent="0">
              <a:buNone/>
              <a:defRPr sz="2099" b="1"/>
            </a:lvl5pPr>
            <a:lvl6pPr marL="3047542" indent="0">
              <a:buNone/>
              <a:defRPr sz="2099" b="1"/>
            </a:lvl6pPr>
            <a:lvl7pPr marL="3657051" indent="0">
              <a:buNone/>
              <a:defRPr sz="2099" b="1"/>
            </a:lvl7pPr>
            <a:lvl8pPr marL="4266560" indent="0">
              <a:buNone/>
              <a:defRPr sz="2099" b="1"/>
            </a:lvl8pPr>
            <a:lvl9pPr marL="4876068" indent="0">
              <a:buNone/>
              <a:defRPr sz="20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3198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4"/>
            <a:ext cx="5389033" cy="639763"/>
          </a:xfrm>
          <a:prstGeom prst="rect">
            <a:avLst/>
          </a:prstGeom>
        </p:spPr>
        <p:txBody>
          <a:bodyPr lIns="121963" tIns="60981" rIns="121963" bIns="60981" anchor="b"/>
          <a:lstStyle>
            <a:lvl1pPr marL="0" indent="0">
              <a:buNone/>
              <a:defRPr sz="3198" b="1"/>
            </a:lvl1pPr>
            <a:lvl2pPr marL="609508" indent="0">
              <a:buNone/>
              <a:defRPr sz="2699" b="1"/>
            </a:lvl2pPr>
            <a:lvl3pPr marL="1219017" indent="0">
              <a:buNone/>
              <a:defRPr sz="2399" b="1"/>
            </a:lvl3pPr>
            <a:lvl4pPr marL="1828525" indent="0">
              <a:buNone/>
              <a:defRPr sz="2099" b="1"/>
            </a:lvl4pPr>
            <a:lvl5pPr marL="2438033" indent="0">
              <a:buNone/>
              <a:defRPr sz="2099" b="1"/>
            </a:lvl5pPr>
            <a:lvl6pPr marL="3047542" indent="0">
              <a:buNone/>
              <a:defRPr sz="2099" b="1"/>
            </a:lvl6pPr>
            <a:lvl7pPr marL="3657051" indent="0">
              <a:buNone/>
              <a:defRPr sz="2099" b="1"/>
            </a:lvl7pPr>
            <a:lvl8pPr marL="4266560" indent="0">
              <a:buNone/>
              <a:defRPr sz="2099" b="1"/>
            </a:lvl8pPr>
            <a:lvl9pPr marL="4876068" indent="0">
              <a:buNone/>
              <a:defRPr sz="209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3198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1" y="6356350"/>
            <a:ext cx="3860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845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1" y="6356350"/>
            <a:ext cx="3860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7334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1" y="6356350"/>
            <a:ext cx="3860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653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  <a:prstGeom prst="rect">
            <a:avLst/>
          </a:prstGeom>
        </p:spPr>
        <p:txBody>
          <a:bodyPr lIns="121963" tIns="60981" rIns="121963" bIns="60981" anchor="b"/>
          <a:lstStyle>
            <a:lvl1pPr algn="l">
              <a:defRPr sz="26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6" cy="5853114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4298"/>
            </a:lvl1pPr>
            <a:lvl2pPr>
              <a:defRPr sz="3698"/>
            </a:lvl2pPr>
            <a:lvl3pPr>
              <a:defRPr sz="3198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1899"/>
            </a:lvl1pPr>
            <a:lvl2pPr marL="609508" indent="0">
              <a:buNone/>
              <a:defRPr sz="1599"/>
            </a:lvl2pPr>
            <a:lvl3pPr marL="1219017" indent="0">
              <a:buNone/>
              <a:defRPr sz="1299"/>
            </a:lvl3pPr>
            <a:lvl4pPr marL="1828525" indent="0">
              <a:buNone/>
              <a:defRPr sz="1199"/>
            </a:lvl4pPr>
            <a:lvl5pPr marL="2438033" indent="0">
              <a:buNone/>
              <a:defRPr sz="1199"/>
            </a:lvl5pPr>
            <a:lvl6pPr marL="3047542" indent="0">
              <a:buNone/>
              <a:defRPr sz="1199"/>
            </a:lvl6pPr>
            <a:lvl7pPr marL="3657051" indent="0">
              <a:buNone/>
              <a:defRPr sz="1199"/>
            </a:lvl7pPr>
            <a:lvl8pPr marL="4266560" indent="0">
              <a:buNone/>
              <a:defRPr sz="1199"/>
            </a:lvl8pPr>
            <a:lvl9pPr marL="4876068" indent="0">
              <a:buNone/>
              <a:defRPr sz="119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0"/>
            <a:ext cx="3860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559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lIns="121963" tIns="60981" rIns="121963" bIns="60981" anchor="b"/>
          <a:lstStyle>
            <a:lvl1pPr algn="l">
              <a:defRPr sz="26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4298"/>
            </a:lvl1pPr>
            <a:lvl2pPr marL="609508" indent="0">
              <a:buNone/>
              <a:defRPr sz="3698"/>
            </a:lvl2pPr>
            <a:lvl3pPr marL="1219017" indent="0">
              <a:buNone/>
              <a:defRPr sz="3198"/>
            </a:lvl3pPr>
            <a:lvl4pPr marL="1828525" indent="0">
              <a:buNone/>
              <a:defRPr sz="2699"/>
            </a:lvl4pPr>
            <a:lvl5pPr marL="2438033" indent="0">
              <a:buNone/>
              <a:defRPr sz="2699"/>
            </a:lvl5pPr>
            <a:lvl6pPr marL="3047542" indent="0">
              <a:buNone/>
              <a:defRPr sz="2699"/>
            </a:lvl6pPr>
            <a:lvl7pPr marL="3657051" indent="0">
              <a:buNone/>
              <a:defRPr sz="2699"/>
            </a:lvl7pPr>
            <a:lvl8pPr marL="4266560" indent="0">
              <a:buNone/>
              <a:defRPr sz="2699"/>
            </a:lvl8pPr>
            <a:lvl9pPr marL="4876068" indent="0">
              <a:buNone/>
              <a:defRPr sz="2699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1899"/>
            </a:lvl1pPr>
            <a:lvl2pPr marL="609508" indent="0">
              <a:buNone/>
              <a:defRPr sz="1599"/>
            </a:lvl2pPr>
            <a:lvl3pPr marL="1219017" indent="0">
              <a:buNone/>
              <a:defRPr sz="1299"/>
            </a:lvl3pPr>
            <a:lvl4pPr marL="1828525" indent="0">
              <a:buNone/>
              <a:defRPr sz="1199"/>
            </a:lvl4pPr>
            <a:lvl5pPr marL="2438033" indent="0">
              <a:buNone/>
              <a:defRPr sz="1199"/>
            </a:lvl5pPr>
            <a:lvl6pPr marL="3047542" indent="0">
              <a:buNone/>
              <a:defRPr sz="1199"/>
            </a:lvl6pPr>
            <a:lvl7pPr marL="3657051" indent="0">
              <a:buNone/>
              <a:defRPr sz="1199"/>
            </a:lvl7pPr>
            <a:lvl8pPr marL="4266560" indent="0">
              <a:buNone/>
              <a:defRPr sz="1199"/>
            </a:lvl8pPr>
            <a:lvl9pPr marL="4876068" indent="0">
              <a:buNone/>
              <a:defRPr sz="119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0"/>
            <a:ext cx="3860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4928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0"/>
            <a:ext cx="3860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0887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1" y="206375"/>
            <a:ext cx="2743200" cy="4387851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0"/>
            <a:ext cx="3860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9358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桌面文件\ppt底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39" y="3177"/>
            <a:ext cx="12304504" cy="685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-19361" y="0"/>
            <a:ext cx="12304825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0"/>
                </a:schemeClr>
              </a:gs>
              <a:gs pos="98000">
                <a:schemeClr val="tx1">
                  <a:alpha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8" tIns="45693" rIns="91388" bIns="45693" anchor="ctr"/>
          <a:lstStyle/>
          <a:p>
            <a:pPr algn="ctr" eaLnBrk="0" hangingPunct="0">
              <a:defRPr/>
            </a:pPr>
            <a:endParaRPr lang="zh-CN" altLang="en-US" sz="1799"/>
          </a:p>
        </p:txBody>
      </p:sp>
    </p:spTree>
    <p:extLst>
      <p:ext uri="{BB962C8B-B14F-4D97-AF65-F5344CB8AC3E}">
        <p14:creationId xmlns:p14="http://schemas.microsoft.com/office/powerpoint/2010/main" val="6239060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10515600" cy="1325563"/>
          </a:xfrm>
          <a:prstGeom prst="rect">
            <a:avLst/>
          </a:prstGeom>
        </p:spPr>
        <p:txBody>
          <a:bodyPr lIns="91472" tIns="45736" rIns="91472" bIns="45736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lIns="91472" tIns="45736" rIns="91472" bIns="45736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91472" tIns="45736" rIns="91472" bIns="45736"/>
          <a:lstStyle/>
          <a:p>
            <a:fld id="{530820CF-B880-4189-942D-D702A7CBA730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1" y="6356350"/>
            <a:ext cx="4114800" cy="365125"/>
          </a:xfrm>
          <a:prstGeom prst="rect">
            <a:avLst/>
          </a:prstGeom>
        </p:spPr>
        <p:txBody>
          <a:bodyPr lIns="91472" tIns="45736" rIns="91472" bIns="45736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1" y="6356350"/>
            <a:ext cx="2743200" cy="365125"/>
          </a:xfrm>
          <a:prstGeom prst="rect">
            <a:avLst/>
          </a:prstGeom>
        </p:spPr>
        <p:txBody>
          <a:bodyPr lIns="91472" tIns="45736" rIns="91472" bIns="45736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07092"/>
      </p:ext>
    </p:extLst>
  </p:cSld>
  <p:clrMapOvr>
    <a:masterClrMapping/>
  </p:clrMapOvr>
  <p:transition spd="slow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F38FCF4-861C-4AE9-8EB3-735B2062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22F2CF-25C3-4E5D-8399-776F361F8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C45BC1-985D-4E6B-A946-323C9AE069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6EA37-A45B-475A-B9A6-94E69B440FDB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E56F1F-70EE-49D5-989F-FCE8BB643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615D4D-09E3-42FF-BCC8-B5D772ED7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587D1-AA0F-44CB-AA77-F069C1A5BE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89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76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1219017" rtl="0" eaLnBrk="1" latinLnBrk="0" hangingPunct="1">
        <a:spcBef>
          <a:spcPct val="0"/>
        </a:spcBef>
        <a:buNone/>
        <a:defRPr sz="58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31" indent="-457131" algn="l" defTabSz="1219017" rtl="0" eaLnBrk="1" latinLnBrk="0" hangingPunct="1">
        <a:spcBef>
          <a:spcPct val="20000"/>
        </a:spcBef>
        <a:buFont typeface="Arial" pitchFamily="34" charset="0"/>
        <a:buChar char="•"/>
        <a:defRPr sz="4298" kern="1200">
          <a:solidFill>
            <a:schemeClr val="tx1"/>
          </a:solidFill>
          <a:latin typeface="+mn-lt"/>
          <a:ea typeface="+mn-ea"/>
          <a:cs typeface="+mn-cs"/>
        </a:defRPr>
      </a:lvl1pPr>
      <a:lvl2pPr marL="990452" indent="-380942" algn="l" defTabSz="1219017" rtl="0" eaLnBrk="1" latinLnBrk="0" hangingPunct="1">
        <a:spcBef>
          <a:spcPct val="20000"/>
        </a:spcBef>
        <a:buFont typeface="Arial" pitchFamily="34" charset="0"/>
        <a:buChar char="–"/>
        <a:defRPr sz="3698" kern="1200">
          <a:solidFill>
            <a:schemeClr val="tx1"/>
          </a:solidFill>
          <a:latin typeface="+mn-lt"/>
          <a:ea typeface="+mn-ea"/>
          <a:cs typeface="+mn-cs"/>
        </a:defRPr>
      </a:lvl2pPr>
      <a:lvl3pPr marL="1523771" indent="-304755" algn="l" defTabSz="1219017" rtl="0" eaLnBrk="1" latinLnBrk="0" hangingPunct="1">
        <a:spcBef>
          <a:spcPct val="20000"/>
        </a:spcBef>
        <a:buFont typeface="Arial" pitchFamily="34" charset="0"/>
        <a:buChar char="•"/>
        <a:defRPr sz="3198" kern="1200">
          <a:solidFill>
            <a:schemeClr val="tx1"/>
          </a:solidFill>
          <a:latin typeface="+mn-lt"/>
          <a:ea typeface="+mn-ea"/>
          <a:cs typeface="+mn-cs"/>
        </a:defRPr>
      </a:lvl3pPr>
      <a:lvl4pPr marL="2133280" indent="-304755" algn="l" defTabSz="1219017" rtl="0" eaLnBrk="1" latinLnBrk="0" hangingPunct="1">
        <a:spcBef>
          <a:spcPct val="20000"/>
        </a:spcBef>
        <a:buFont typeface="Arial" pitchFamily="34" charset="0"/>
        <a:buChar char="–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788" indent="-304755" algn="l" defTabSz="1219017" rtl="0" eaLnBrk="1" latinLnBrk="0" hangingPunct="1">
        <a:spcBef>
          <a:spcPct val="20000"/>
        </a:spcBef>
        <a:buFont typeface="Arial" pitchFamily="34" charset="0"/>
        <a:buChar char="»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352296" indent="-304755" algn="l" defTabSz="1219017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805" indent="-304755" algn="l" defTabSz="1219017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1313" indent="-304755" algn="l" defTabSz="1219017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822" indent="-304755" algn="l" defTabSz="1219017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01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508" algn="l" defTabSz="121901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9017" algn="l" defTabSz="121901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525" algn="l" defTabSz="121901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8033" algn="l" defTabSz="121901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542" algn="l" defTabSz="121901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7051" algn="l" defTabSz="121901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algn="l" defTabSz="121901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6068" algn="l" defTabSz="121901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5" b="19587"/>
          <a:stretch/>
        </p:blipFill>
        <p:spPr>
          <a:xfrm>
            <a:off x="0" y="992"/>
            <a:ext cx="12192000" cy="6856017"/>
          </a:xfrm>
          <a:prstGeom prst="rect">
            <a:avLst/>
          </a:prstGeom>
        </p:spPr>
      </p:pic>
      <p:pic>
        <p:nvPicPr>
          <p:cNvPr id="25" name="温馨、背景音乐 - 梦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3480" y="-1210965"/>
            <a:ext cx="609678" cy="609424"/>
          </a:xfrm>
          <a:prstGeom prst="rect">
            <a:avLst/>
          </a:prstGeom>
        </p:spPr>
      </p:pic>
      <p:sp>
        <p:nvSpPr>
          <p:cNvPr id="11" name="文本框 2"/>
          <p:cNvSpPr txBox="1"/>
          <p:nvPr/>
        </p:nvSpPr>
        <p:spPr>
          <a:xfrm>
            <a:off x="4240982" y="1069872"/>
            <a:ext cx="3726251" cy="1568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17"/>
            <a:r>
              <a:rPr lang="en-US" altLang="zh-CN" sz="9595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2023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53533" y="2493384"/>
            <a:ext cx="7484934" cy="769073"/>
          </a:xfrm>
          <a:prstGeom prst="rect">
            <a:avLst/>
          </a:prstGeom>
          <a:noFill/>
        </p:spPr>
        <p:txBody>
          <a:bodyPr wrap="square" lIns="91424" tIns="45712" rIns="91424" bIns="45712" rtlCol="0" anchor="ctr">
            <a:spAutoFit/>
          </a:bodyPr>
          <a:lstStyle>
            <a:defPPr>
              <a:defRPr lang="zh-CN"/>
            </a:defPPr>
            <a:lvl1pPr algn="ctr">
              <a:defRPr sz="6000" b="1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</a:lstStyle>
          <a:p>
            <a:pPr defTabSz="1219017"/>
            <a:r>
              <a:rPr lang="en-US" altLang="zh-CN" sz="4398" dirty="0">
                <a:solidFill>
                  <a:prstClr val="black">
                    <a:lumMod val="85000"/>
                    <a:lumOff val="15000"/>
                  </a:prstClr>
                </a:solidFill>
              </a:rPr>
              <a:t>CGU</a:t>
            </a:r>
            <a:r>
              <a:rPr lang="zh-CN" altLang="en-US" sz="4398" dirty="0">
                <a:solidFill>
                  <a:prstClr val="black">
                    <a:lumMod val="85000"/>
                    <a:lumOff val="15000"/>
                  </a:prstClr>
                </a:solidFill>
              </a:rPr>
              <a:t>报告见闻与感想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61121" y="3204382"/>
            <a:ext cx="5381840" cy="58447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indent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32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ea typeface="仿宋_GB2312" pitchFamily="49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ea typeface="宋体" pitchFamily="2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ea typeface="宋体" pitchFamily="2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itchFamily="2" charset="-122"/>
              </a:defRPr>
            </a:lvl9pPr>
          </a:lstStyle>
          <a:p>
            <a:pPr algn="ctr" defTabSz="1219017"/>
            <a:endParaRPr lang="zh-CN" altLang="en-US" sz="1799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44F40CF0-652C-1B40-0575-C05C632EF5F8}"/>
              </a:ext>
            </a:extLst>
          </p:cNvPr>
          <p:cNvSpPr txBox="1"/>
          <p:nvPr/>
        </p:nvSpPr>
        <p:spPr>
          <a:xfrm>
            <a:off x="3961570" y="3386977"/>
            <a:ext cx="1828799" cy="3999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1219017"/>
            <a:r>
              <a:rPr lang="zh-CN" altLang="en-US" sz="1999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汇报人：李景</a:t>
            </a:r>
          </a:p>
        </p:txBody>
      </p:sp>
      <p:sp>
        <p:nvSpPr>
          <p:cNvPr id="3" name="TextBox 26">
            <a:extLst>
              <a:ext uri="{FF2B5EF4-FFF2-40B4-BE49-F238E27FC236}">
                <a16:creationId xmlns:a16="http://schemas.microsoft.com/office/drawing/2014/main" id="{58136569-E63F-06CE-EF95-F9B0C099C842}"/>
              </a:ext>
            </a:extLst>
          </p:cNvPr>
          <p:cNvSpPr txBox="1"/>
          <p:nvPr/>
        </p:nvSpPr>
        <p:spPr>
          <a:xfrm>
            <a:off x="6218399" y="3386978"/>
            <a:ext cx="2103479" cy="3999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1219017"/>
            <a:r>
              <a:rPr lang="zh-CN" altLang="en-US" sz="1999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时间：</a:t>
            </a:r>
            <a:r>
              <a:rPr lang="en-US" altLang="zh-CN" sz="1999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2023.11</a:t>
            </a:r>
            <a:endParaRPr lang="zh-CN" altLang="en-US" sz="1999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357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1" grpId="0"/>
      <p:bldP spid="13" grpId="0"/>
      <p:bldP spid="18" grpId="0"/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8E46E0-E814-9C72-F7DE-760676A37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5"/>
            <a:ext cx="12192000" cy="685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76902"/>
      </p:ext>
    </p:extLst>
  </p:cSld>
  <p:clrMapOvr>
    <a:masterClrMapping/>
  </p:clrMapOvr>
  <p:transition spd="slow" advClick="0" advTm="0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F4223F1-1551-02AB-0C9B-ED25BE745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01497"/>
      </p:ext>
    </p:extLst>
  </p:cSld>
  <p:clrMapOvr>
    <a:masterClrMapping/>
  </p:clrMapOvr>
  <p:transition spd="slow" advClick="0" advTm="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BCA94A5-AEA0-39C0-F475-B082071A1A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82"/>
          <a:stretch/>
        </p:blipFill>
        <p:spPr>
          <a:xfrm>
            <a:off x="0" y="666974"/>
            <a:ext cx="12192000" cy="61873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0519E53-4D63-2859-34BF-BFB23A102E20}"/>
              </a:ext>
            </a:extLst>
          </p:cNvPr>
          <p:cNvSpPr txBox="1"/>
          <p:nvPr/>
        </p:nvSpPr>
        <p:spPr>
          <a:xfrm>
            <a:off x="376518" y="79206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姚华建：背景噪声</a:t>
            </a:r>
          </a:p>
        </p:txBody>
      </p:sp>
    </p:spTree>
    <p:extLst>
      <p:ext uri="{BB962C8B-B14F-4D97-AF65-F5344CB8AC3E}">
        <p14:creationId xmlns:p14="http://schemas.microsoft.com/office/powerpoint/2010/main" val="41179860"/>
      </p:ext>
    </p:extLst>
  </p:cSld>
  <p:clrMapOvr>
    <a:masterClrMapping/>
  </p:clrMapOvr>
  <p:transition spd="slow" advClick="0" advTm="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8C14A23-C387-4110-BA8A-AE6A5A9BC7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68"/>
          <a:stretch/>
        </p:blipFill>
        <p:spPr>
          <a:xfrm>
            <a:off x="0" y="645459"/>
            <a:ext cx="12192000" cy="620886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1A7858F-605C-15E3-F12C-4786D184E8B9}"/>
              </a:ext>
            </a:extLst>
          </p:cNvPr>
          <p:cNvSpPr txBox="1"/>
          <p:nvPr/>
        </p:nvSpPr>
        <p:spPr>
          <a:xfrm>
            <a:off x="279698" y="122239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张伟：计算地震学</a:t>
            </a:r>
          </a:p>
        </p:txBody>
      </p:sp>
    </p:spTree>
    <p:extLst>
      <p:ext uri="{BB962C8B-B14F-4D97-AF65-F5344CB8AC3E}">
        <p14:creationId xmlns:p14="http://schemas.microsoft.com/office/powerpoint/2010/main" val="1550872921"/>
      </p:ext>
    </p:extLst>
  </p:cSld>
  <p:clrMapOvr>
    <a:masterClrMapping/>
  </p:clrMapOvr>
  <p:transition spd="slow" advClick="0" advTm="0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C2059F4-4137-AFCB-AB46-925A48468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7"/>
            <a:ext cx="12192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48905"/>
      </p:ext>
    </p:extLst>
  </p:cSld>
  <p:clrMapOvr>
    <a:masterClrMapping/>
  </p:clrMapOvr>
  <p:transition spd="slow" advClick="0" advTm="0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9AEF1A2-D318-3AB2-ACFE-D2CDBC39D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7"/>
            <a:ext cx="12192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01448"/>
      </p:ext>
    </p:extLst>
  </p:cSld>
  <p:clrMapOvr>
    <a:masterClrMapping/>
  </p:clrMapOvr>
  <p:transition spd="slow" advClick="0" advTm="0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9984429-9495-E17F-D90E-F2AD581BE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7"/>
            <a:ext cx="12192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50915"/>
      </p:ext>
    </p:extLst>
  </p:cSld>
  <p:clrMapOvr>
    <a:masterClrMapping/>
  </p:clrMapOvr>
  <p:transition spd="slow" advClick="0" advTm="0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F27F5B2-3B94-6C66-313C-FDDEFDF2D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7"/>
            <a:ext cx="12192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53335"/>
      </p:ext>
    </p:extLst>
  </p:cSld>
  <p:clrMapOvr>
    <a:masterClrMapping/>
  </p:clrMapOvr>
  <p:transition spd="slow" advClick="0" advTm="0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8CFA69-57CE-D43F-6C63-9447579F5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7"/>
            <a:ext cx="12192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059518"/>
      </p:ext>
    </p:extLst>
  </p:cSld>
  <p:clrMapOvr>
    <a:masterClrMapping/>
  </p:clrMapOvr>
  <p:transition spd="slow" advClick="0" advTm="0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F3012B1-062A-9DFB-534D-8DA561A2C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7"/>
            <a:ext cx="12192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73819"/>
      </p:ext>
    </p:extLst>
  </p:cSld>
  <p:clrMapOvr>
    <a:masterClrMapping/>
  </p:clrMapOvr>
  <p:transition spd="slow" advClick="0" advTm="0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B83917A-F87F-36C6-6CA1-ECE437A2A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7"/>
            <a:ext cx="12192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76071"/>
      </p:ext>
    </p:extLst>
  </p:cSld>
  <p:clrMapOvr>
    <a:masterClrMapping/>
  </p:clrMapOvr>
  <p:transition spd="slow" advClick="0" advTm="0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C4891F-4546-153A-43DF-90026D89CC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36"/>
          <a:stretch/>
        </p:blipFill>
        <p:spPr>
          <a:xfrm>
            <a:off x="0" y="978946"/>
            <a:ext cx="12192000" cy="587537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411D66A-3495-640C-FA0C-314E56A8F61F}"/>
              </a:ext>
            </a:extLst>
          </p:cNvPr>
          <p:cNvSpPr txBox="1"/>
          <p:nvPr/>
        </p:nvSpPr>
        <p:spPr>
          <a:xfrm>
            <a:off x="0" y="376518"/>
            <a:ext cx="9524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S.Foley</a:t>
            </a:r>
            <a:r>
              <a:rPr lang="en-US" altLang="zh-CN" sz="280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: The mantle origins of alkaline igneous rocks</a:t>
            </a:r>
            <a:endParaRPr lang="zh-CN" altLang="en-US" sz="280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2DF4FF-B9D6-7D52-497B-C6B9F8ECC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78946"/>
            <a:ext cx="3195887" cy="196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64487"/>
      </p:ext>
    </p:extLst>
  </p:cSld>
  <p:clrMapOvr>
    <a:masterClrMapping/>
  </p:clrMapOvr>
  <p:transition spd="slow" advClick="0" advTm="0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9636B1D-D775-49ED-C951-8161E3602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931" y="0"/>
            <a:ext cx="3855178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6FB5DBC-5341-13B0-E5AA-EA373E3BB99F}"/>
              </a:ext>
            </a:extLst>
          </p:cNvPr>
          <p:cNvSpPr txBox="1"/>
          <p:nvPr/>
        </p:nvSpPr>
        <p:spPr>
          <a:xfrm>
            <a:off x="1574800" y="2951946"/>
            <a:ext cx="3352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2800" b="1" dirty="0"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  <a:cs typeface="Times New Roman" panose="02020603050405020304" pitchFamily="18" charset="0"/>
              </a:rPr>
              <a:t>特提斯演化对地球环境演变的影响</a:t>
            </a:r>
            <a:endParaRPr lang="zh-CN" altLang="en-US" sz="2800" b="1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7416547"/>
      </p:ext>
    </p:extLst>
  </p:cSld>
  <p:clrMapOvr>
    <a:masterClrMapping/>
  </p:clrMapOvr>
  <p:transition spd="slow" advClick="0" advTm="0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8CF8433-FC0C-79CB-29C8-922B0085B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257" y="0"/>
            <a:ext cx="3853486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7FA1C79-4190-331B-732B-ED10DC08EF23}"/>
              </a:ext>
            </a:extLst>
          </p:cNvPr>
          <p:cNvSpPr txBox="1"/>
          <p:nvPr/>
        </p:nvSpPr>
        <p:spPr>
          <a:xfrm>
            <a:off x="629920" y="2819866"/>
            <a:ext cx="5161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  <a:cs typeface="Times New Roman" panose="02020603050405020304" pitchFamily="18" charset="0"/>
              </a:rPr>
              <a:t>青藏高原东北部祁连山</a:t>
            </a:r>
            <a:endParaRPr lang="en-US" altLang="zh-CN" sz="2800" b="1" dirty="0"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800" b="1" dirty="0"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  <a:cs typeface="Times New Roman" panose="02020603050405020304" pitchFamily="18" charset="0"/>
              </a:rPr>
              <a:t>始新世</a:t>
            </a:r>
            <a:r>
              <a:rPr lang="en-US" altLang="zh-CN" sz="2800" b="1" dirty="0"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800" b="1" dirty="0"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  <a:cs typeface="Times New Roman" panose="02020603050405020304" pitchFamily="18" charset="0"/>
              </a:rPr>
              <a:t>渐新世和中新世中晚期两阶段构造演化</a:t>
            </a:r>
            <a:endParaRPr lang="zh-CN" altLang="en-US" sz="2800" b="1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5948885"/>
      </p:ext>
    </p:extLst>
  </p:cSld>
  <p:clrMapOvr>
    <a:masterClrMapping/>
  </p:clrMapOvr>
  <p:transition spd="slow" advClick="0" advTm="0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FBA5179-417D-8780-23D1-5B6FF9143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611" y="64478"/>
            <a:ext cx="6561389" cy="672904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5C654EB-D574-06E4-E121-2F2B0904A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82" y="1996866"/>
            <a:ext cx="5547841" cy="395512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31B828B-E2F8-FA23-CE44-501E0BF7B960}"/>
              </a:ext>
            </a:extLst>
          </p:cNvPr>
          <p:cNvSpPr txBox="1"/>
          <p:nvPr/>
        </p:nvSpPr>
        <p:spPr>
          <a:xfrm>
            <a:off x="394283" y="738231"/>
            <a:ext cx="5437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Times New Roman" panose="02020603050405020304" pitchFamily="18" charset="0"/>
              </a:rPr>
              <a:t>太平洋板块运动历史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E4BE336-24CD-E9C3-B284-970D20BE24D8}"/>
              </a:ext>
            </a:extLst>
          </p:cNvPr>
          <p:cNvSpPr txBox="1"/>
          <p:nvPr/>
        </p:nvSpPr>
        <p:spPr>
          <a:xfrm>
            <a:off x="394283" y="1466773"/>
            <a:ext cx="1047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Times New Roman" panose="02020603050405020304" pitchFamily="18" charset="0"/>
              </a:rPr>
              <a:t>孙卫东</a:t>
            </a:r>
          </a:p>
        </p:txBody>
      </p:sp>
    </p:spTree>
    <p:extLst>
      <p:ext uri="{BB962C8B-B14F-4D97-AF65-F5344CB8AC3E}">
        <p14:creationId xmlns:p14="http://schemas.microsoft.com/office/powerpoint/2010/main" val="2613764477"/>
      </p:ext>
    </p:extLst>
  </p:cSld>
  <p:clrMapOvr>
    <a:masterClrMapping/>
  </p:clrMapOvr>
  <p:transition spd="slow" advClick="0" advTm="0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E1AB618-1977-1D92-44D0-FF12AC8DA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79"/>
            <a:ext cx="12192000" cy="685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78343"/>
      </p:ext>
    </p:extLst>
  </p:cSld>
  <p:clrMapOvr>
    <a:masterClrMapping/>
  </p:clrMapOvr>
  <p:transition spd="slow" advClick="0" advTm="0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BBF429B-5A8E-8608-9AFC-55F383D1D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9"/>
            <a:ext cx="12192000" cy="685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349"/>
      </p:ext>
    </p:extLst>
  </p:cSld>
  <p:clrMapOvr>
    <a:masterClrMapping/>
  </p:clrMapOvr>
  <p:transition spd="slow" advClick="0" advTm="0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FC1AC4E-D20F-870A-DA22-7537CF75F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9"/>
            <a:ext cx="12192000" cy="685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478348"/>
      </p:ext>
    </p:extLst>
  </p:cSld>
  <p:clrMapOvr>
    <a:masterClrMapping/>
  </p:clrMapOvr>
  <p:transition spd="slow" advClick="0" advTm="0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EAA97ED-6030-129D-0E9C-850EBE7C6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9"/>
            <a:ext cx="12192000" cy="685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37446"/>
      </p:ext>
    </p:extLst>
  </p:cSld>
  <p:clrMapOvr>
    <a:masterClrMapping/>
  </p:clrMapOvr>
  <p:transition spd="slow" advClick="0" advTm="0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7FDA6FB-9264-C6D6-D7E0-3094F755C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9"/>
            <a:ext cx="12192000" cy="685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514808"/>
      </p:ext>
    </p:extLst>
  </p:cSld>
  <p:clrMapOvr>
    <a:masterClrMapping/>
  </p:clrMapOvr>
  <p:transition spd="slow" advClick="0" advTm="0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4435FD6-3949-C93E-6359-23CCBB55F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9"/>
            <a:ext cx="12192000" cy="685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75377"/>
      </p:ext>
    </p:extLst>
  </p:cSld>
  <p:clrMapOvr>
    <a:masterClrMapping/>
  </p:clrMapOvr>
  <p:transition spd="slow" advClick="0" advTm="0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24B9A4F-C178-7AA1-B2C3-9AA94783DE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7"/>
          <a:stretch/>
        </p:blipFill>
        <p:spPr>
          <a:xfrm>
            <a:off x="0" y="1107439"/>
            <a:ext cx="12192000" cy="574838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5CC13C1-7566-4AF5-8F28-CAFDDF18AD69}"/>
              </a:ext>
            </a:extLst>
          </p:cNvPr>
          <p:cNvSpPr txBox="1"/>
          <p:nvPr/>
        </p:nvSpPr>
        <p:spPr>
          <a:xfrm>
            <a:off x="0" y="310346"/>
            <a:ext cx="7051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Times New Roman" panose="02020603050405020304" pitchFamily="18" charset="0"/>
              </a:rPr>
              <a:t>张晟星： 微生物在新太古代启动板块构造</a:t>
            </a:r>
            <a:endParaRPr lang="zh-CN" altLang="en-US" sz="2800" b="1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3905882"/>
      </p:ext>
    </p:extLst>
  </p:cSld>
  <p:clrMapOvr>
    <a:masterClrMapping/>
  </p:clrMapOvr>
  <p:transition spd="slow" advClick="0" advTm="0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8A51A87-97B2-5881-B34A-BB8DC4A4E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5"/>
            <a:ext cx="12192000" cy="685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04429"/>
      </p:ext>
    </p:extLst>
  </p:cSld>
  <p:clrMapOvr>
    <a:masterClrMapping/>
  </p:clrMapOvr>
  <p:transition spd="slow" advClick="0" advTm="0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0F865F0-D3AD-85EC-4FEC-CAF865658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5"/>
            <a:ext cx="12192000" cy="685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882309"/>
      </p:ext>
    </p:extLst>
  </p:cSld>
  <p:clrMapOvr>
    <a:masterClrMapping/>
  </p:clrMapOvr>
  <p:transition spd="slow" advClick="0" advTm="0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CFB4FD0-248C-60D8-0D1F-913ED72E9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5"/>
            <a:ext cx="12192000" cy="685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88697"/>
      </p:ext>
    </p:extLst>
  </p:cSld>
  <p:clrMapOvr>
    <a:masterClrMapping/>
  </p:clrMapOvr>
  <p:transition spd="slow" advClick="0" advTm="0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84E3B10-3601-A441-575D-268B45734E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2"/>
          <a:stretch/>
        </p:blipFill>
        <p:spPr>
          <a:xfrm>
            <a:off x="0" y="666974"/>
            <a:ext cx="12192000" cy="618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52374"/>
      </p:ext>
    </p:extLst>
  </p:cSld>
  <p:clrMapOvr>
    <a:masterClrMapping/>
  </p:clrMapOvr>
  <p:transition spd="slow" advClick="0" advTm="0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61A1395-DB61-16CA-CA63-5B5522946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646" y="67112"/>
            <a:ext cx="6417576" cy="656322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427307B-C9EE-5A65-E7E3-F644A9C2DD36}"/>
              </a:ext>
            </a:extLst>
          </p:cNvPr>
          <p:cNvSpPr txBox="1"/>
          <p:nvPr/>
        </p:nvSpPr>
        <p:spPr>
          <a:xfrm>
            <a:off x="16778" y="2466371"/>
            <a:ext cx="54433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地幔流变结构对上地幔次生地幔柱演化影响的数值模拟研究</a:t>
            </a:r>
          </a:p>
        </p:txBody>
      </p:sp>
    </p:spTree>
    <p:extLst>
      <p:ext uri="{BB962C8B-B14F-4D97-AF65-F5344CB8AC3E}">
        <p14:creationId xmlns:p14="http://schemas.microsoft.com/office/powerpoint/2010/main" val="1681141686"/>
      </p:ext>
    </p:extLst>
  </p:cSld>
  <p:clrMapOvr>
    <a:masterClrMapping/>
  </p:clrMapOvr>
  <p:transition spd="slow" advClick="0" advTm="0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B61C1CA-6951-A448-D876-49106ADE79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0" t="12287" r="26376" b="-3795"/>
          <a:stretch/>
        </p:blipFill>
        <p:spPr>
          <a:xfrm>
            <a:off x="3006056" y="234891"/>
            <a:ext cx="9185944" cy="627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99430"/>
      </p:ext>
    </p:extLst>
  </p:cSld>
  <p:clrMapOvr>
    <a:masterClrMapping/>
  </p:clrMapOvr>
  <p:transition spd="slow" advClick="0" advTm="0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E7C6378-AD3E-B073-1F6C-FBF7FDB1E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304" y="212784"/>
            <a:ext cx="9556308" cy="664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77161"/>
      </p:ext>
    </p:extLst>
  </p:cSld>
  <p:clrMapOvr>
    <a:masterClrMapping/>
  </p:clrMapOvr>
  <p:transition spd="slow" advClick="0" advTm="0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025BBF-F7C9-5BA2-143D-DB50544AA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311" y="136874"/>
            <a:ext cx="9655377" cy="658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10017"/>
      </p:ext>
    </p:extLst>
  </p:cSld>
  <p:clrMapOvr>
    <a:masterClrMapping/>
  </p:clrMapOvr>
  <p:transition spd="slow" advClick="0" advTm="0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B21BC30-1725-16C0-DE31-0BFBEBB32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760" y="472184"/>
            <a:ext cx="8763759" cy="59136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80FDF6F-69F9-7C41-3FAA-8F0920A9C360}"/>
              </a:ext>
            </a:extLst>
          </p:cNvPr>
          <p:cNvSpPr txBox="1"/>
          <p:nvPr/>
        </p:nvSpPr>
        <p:spPr>
          <a:xfrm>
            <a:off x="-589280" y="2901741"/>
            <a:ext cx="44399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晶体粒度变化</a:t>
            </a:r>
            <a:endParaRPr lang="en-US" altLang="zh-CN" sz="2400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pPr algn="ctr"/>
            <a:r>
              <a:rPr lang="zh-CN" altLang="en-US" sz="2400" dirty="0"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对</a:t>
            </a:r>
            <a:r>
              <a:rPr lang="en-US" altLang="zh-CN" sz="2400" dirty="0"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LLSVP </a:t>
            </a:r>
            <a:r>
              <a:rPr lang="zh-CN" altLang="en-US" sz="2400" dirty="0"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稳定性及</a:t>
            </a:r>
            <a:endParaRPr lang="en-US" altLang="zh-CN" sz="2400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pPr algn="ctr"/>
            <a:r>
              <a:rPr lang="zh-CN" altLang="en-US" sz="2400" dirty="0"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下地幔粘度的影响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C6ECEE-CB30-6AA4-CC07-188D479ADAF4}"/>
              </a:ext>
            </a:extLst>
          </p:cNvPr>
          <p:cNvSpPr txBox="1"/>
          <p:nvPr/>
        </p:nvSpPr>
        <p:spPr>
          <a:xfrm>
            <a:off x="169801" y="6016484"/>
            <a:ext cx="498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LLSVP</a:t>
            </a:r>
            <a:r>
              <a:rPr lang="zh-CN" alt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：</a:t>
            </a:r>
            <a:r>
              <a:rPr lang="en-US" altLang="zh-CN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large low shear ve</a:t>
            </a:r>
            <a:r>
              <a:rPr lang="en-US" altLang="zh-CN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locity province 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586574"/>
      </p:ext>
    </p:extLst>
  </p:cSld>
  <p:clrMapOvr>
    <a:masterClrMapping/>
  </p:clrMapOvr>
  <p:transition spd="slow" advClick="0" advTm="0"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DC973B-48EE-C004-EA1F-92B1D035F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54" y="456942"/>
            <a:ext cx="8664691" cy="594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63503"/>
      </p:ext>
    </p:extLst>
  </p:cSld>
  <p:clrMapOvr>
    <a:masterClrMapping/>
  </p:clrMapOvr>
  <p:transition spd="slow" advClick="0" advTm="0"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4D477F9-4BAE-699D-B0A5-6DCFEECD1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769" y="688934"/>
            <a:ext cx="7751056" cy="496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85902"/>
      </p:ext>
    </p:extLst>
  </p:cSld>
  <p:clrMapOvr>
    <a:masterClrMapping/>
  </p:clrMapOvr>
  <p:transition spd="slow" advClick="0" advTm="0"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39C04A9-976B-F951-C207-265FEE7B1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725" y="921991"/>
            <a:ext cx="9350550" cy="551735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FC70C14-1F11-73BA-92D8-50998B27110E}"/>
              </a:ext>
            </a:extLst>
          </p:cNvPr>
          <p:cNvSpPr txBox="1"/>
          <p:nvPr/>
        </p:nvSpPr>
        <p:spPr>
          <a:xfrm>
            <a:off x="226502" y="335560"/>
            <a:ext cx="498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LLSVP</a:t>
            </a:r>
            <a:r>
              <a:rPr lang="zh-CN" alt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：</a:t>
            </a:r>
            <a:r>
              <a:rPr lang="en-US" altLang="zh-CN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large low shear velocity province 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708423086"/>
      </p:ext>
    </p:extLst>
  </p:cSld>
  <p:clrMapOvr>
    <a:masterClrMapping/>
  </p:clrMapOvr>
  <p:transition spd="slow" advClick="0" advTm="0"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53BDD08-FC41-6FDD-1726-9203CB0D4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636" y="931177"/>
            <a:ext cx="7974560" cy="47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392"/>
      </p:ext>
    </p:extLst>
  </p:cSld>
  <p:clrMapOvr>
    <a:masterClrMapping/>
  </p:clrMapOvr>
  <p:transition spd="slow" advClick="0" advTm="0">
    <p:randomBar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5" b="19587"/>
          <a:stretch/>
        </p:blipFill>
        <p:spPr>
          <a:xfrm>
            <a:off x="0" y="992"/>
            <a:ext cx="12192000" cy="6856017"/>
          </a:xfrm>
          <a:prstGeom prst="rect">
            <a:avLst/>
          </a:prstGeom>
        </p:spPr>
      </p:pic>
      <p:pic>
        <p:nvPicPr>
          <p:cNvPr id="25" name="温馨、背景音乐 - 梦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0369" y="-675261"/>
            <a:ext cx="609678" cy="609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24339" y="2061561"/>
            <a:ext cx="5162599" cy="1199736"/>
          </a:xfrm>
          <a:prstGeom prst="rect">
            <a:avLst/>
          </a:prstGeom>
          <a:noFill/>
        </p:spPr>
        <p:txBody>
          <a:bodyPr wrap="square" lIns="91424" tIns="45712" rIns="91424" bIns="45712" rtlCol="0" anchor="ctr">
            <a:spAutoFit/>
          </a:bodyPr>
          <a:lstStyle/>
          <a:p>
            <a:pPr algn="ctr" defTabSz="1219017"/>
            <a:r>
              <a:rPr lang="en-US" altLang="zh-CN" sz="7196" b="1" dirty="0">
                <a:solidFill>
                  <a:srgbClr val="0070C0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THANKS</a:t>
            </a:r>
            <a:r>
              <a:rPr lang="zh-CN" altLang="en-US" sz="7196" b="1" dirty="0">
                <a:solidFill>
                  <a:srgbClr val="0070C0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1570" y="3386977"/>
            <a:ext cx="1828799" cy="3999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1219017"/>
            <a:r>
              <a:rPr lang="zh-CN" altLang="en-US" sz="1999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汇报人：李景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8399" y="3386978"/>
            <a:ext cx="2103479" cy="3999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1219017"/>
            <a:r>
              <a:rPr lang="zh-CN" altLang="en-US" sz="1999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时间：</a:t>
            </a:r>
            <a:r>
              <a:rPr lang="en-US" altLang="zh-CN" sz="1999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2023.12</a:t>
            </a:r>
            <a:endParaRPr lang="zh-CN" altLang="en-US" sz="1999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3668617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3" grpId="0"/>
      <p:bldP spid="3" grpId="0"/>
      <p:bldP spid="2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207</Words>
  <Application>Microsoft Office PowerPoint</Application>
  <PresentationFormat>宽屏</PresentationFormat>
  <Paragraphs>63</Paragraphs>
  <Slides>37</Slides>
  <Notes>37</Notes>
  <HiddenSlides>1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49" baseType="lpstr">
      <vt:lpstr>等线</vt:lpstr>
      <vt:lpstr>等线 Light</vt:lpstr>
      <vt:lpstr>黑体</vt:lpstr>
      <vt:lpstr>思源黑体 CN Bold</vt:lpstr>
      <vt:lpstr>思源黑体 CN Heavy</vt:lpstr>
      <vt:lpstr>微软雅黑</vt:lpstr>
      <vt:lpstr>Arial</vt:lpstr>
      <vt:lpstr>Arial Black</vt:lpstr>
      <vt:lpstr>Calibri</vt:lpstr>
      <vt:lpstr>Open Sans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Jing Lee</cp:lastModifiedBy>
  <cp:revision>19</cp:revision>
  <dcterms:created xsi:type="dcterms:W3CDTF">2017-02-15T15:37:26Z</dcterms:created>
  <dcterms:modified xsi:type="dcterms:W3CDTF">2023-12-07T09:00:43Z</dcterms:modified>
</cp:coreProperties>
</file>