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3"/>
  </p:handoutMasterIdLst>
  <p:sldIdLst>
    <p:sldId id="256" r:id="rId3"/>
    <p:sldId id="258" r:id="rId4"/>
    <p:sldId id="259" r:id="rId5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45977" y="930163"/>
            <a:ext cx="9940212" cy="3101294"/>
          </a:xfrm>
        </p:spPr>
        <p:txBody>
          <a:bodyPr>
            <a:normAutofit fontScale="90000"/>
          </a:bodyPr>
          <a:lstStyle/>
          <a:p>
            <a:r>
              <a:rPr lang="en-US" altLang="zh-CN" dirty="0" err="1"/>
              <a:t>Seismogenic</a:t>
            </a:r>
            <a:r>
              <a:rPr lang="en-US" altLang="zh-CN" dirty="0"/>
              <a:t> Potential of the Main Himalayan Thrust Constrained by Coupling Segmentation and Earthquake Scaling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465" y="4352942"/>
            <a:ext cx="10049069" cy="586063"/>
          </a:xfrm>
        </p:spPr>
        <p:txBody>
          <a:bodyPr>
            <a:normAutofit/>
          </a:bodyPr>
          <a:lstStyle/>
          <a:p>
            <a:r>
              <a:rPr lang="zh-CN" altLang="en-US" dirty="0"/>
              <a:t>通过断层分段和地震标度分析主喜马拉雅断裂（</a:t>
            </a:r>
            <a:r>
              <a:rPr lang="en-US" altLang="zh-CN" dirty="0"/>
              <a:t>MHT</a:t>
            </a:r>
            <a:r>
              <a:rPr lang="zh-CN" altLang="en-US" dirty="0"/>
              <a:t>）的地震活动性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6122" y="48672"/>
            <a:ext cx="10515600" cy="1325563"/>
          </a:xfrm>
        </p:spPr>
        <p:txBody>
          <a:bodyPr/>
          <a:lstStyle/>
          <a:p>
            <a:r>
              <a:rPr lang="zh-CN" altLang="en-US" dirty="0"/>
              <a:t>背景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005" y="365125"/>
            <a:ext cx="4940559" cy="60294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3941" y="3172353"/>
            <a:ext cx="4540898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以前模型的缺陷：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、无法排除</a:t>
            </a:r>
            <a:r>
              <a:rPr lang="en-US" altLang="zh-CN" dirty="0"/>
              <a:t>Mw</a:t>
            </a:r>
            <a:r>
              <a:rPr lang="zh-CN" altLang="en-US" dirty="0"/>
              <a:t>＞</a:t>
            </a:r>
            <a:r>
              <a:rPr lang="en-US" altLang="zh-CN" dirty="0"/>
              <a:t>10</a:t>
            </a:r>
            <a:r>
              <a:rPr lang="zh-CN" altLang="en-US" dirty="0"/>
              <a:t>的事件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、没有考虑到断层的不同部分耦合程度不同。</a:t>
            </a:r>
            <a:r>
              <a:rPr lang="en-US" altLang="zh-CN" dirty="0"/>
              <a:t>MHT</a:t>
            </a:r>
            <a:r>
              <a:rPr lang="zh-CN" altLang="en-US" dirty="0"/>
              <a:t>地区耦合程度分布不均，尤其是障碍体部分耦合程度低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83941" y="5096447"/>
            <a:ext cx="5231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耦合程度：</a:t>
            </a:r>
            <a:endParaRPr lang="en-US" altLang="zh-CN" dirty="0"/>
          </a:p>
          <a:p>
            <a:r>
              <a:rPr lang="zh-CN" altLang="en-US" dirty="0"/>
              <a:t>范围</a:t>
            </a:r>
            <a:r>
              <a:rPr lang="en-US" altLang="zh-CN" dirty="0"/>
              <a:t>0-1</a:t>
            </a:r>
            <a:endParaRPr lang="en-US" altLang="zh-CN" dirty="0"/>
          </a:p>
          <a:p>
            <a:r>
              <a:rPr lang="zh-CN" altLang="en-US" dirty="0"/>
              <a:t>越接近</a:t>
            </a:r>
            <a:r>
              <a:rPr lang="en-US" altLang="zh-CN" dirty="0"/>
              <a:t>0</a:t>
            </a:r>
            <a:r>
              <a:rPr lang="zh-CN" altLang="en-US" dirty="0"/>
              <a:t>表明断层接近无震滑动，无应变积累</a:t>
            </a:r>
            <a:endParaRPr lang="en-US" altLang="zh-CN" dirty="0"/>
          </a:p>
          <a:p>
            <a:r>
              <a:rPr lang="zh-CN" altLang="en-US" dirty="0"/>
              <a:t>越接近</a:t>
            </a:r>
            <a:r>
              <a:rPr lang="en-US" altLang="zh-CN" dirty="0"/>
              <a:t>1</a:t>
            </a:r>
            <a:r>
              <a:rPr lang="zh-CN" altLang="en-US" dirty="0"/>
              <a:t>表明断层越接近于闭锁状态，地震矩积累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453534" y="6394557"/>
            <a:ext cx="184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Michel et al. 2021</a:t>
            </a:r>
            <a:endParaRPr lang="zh-CN" altLang="en-US" dirty="0"/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471805" y="1324610"/>
            <a:ext cx="5901055" cy="1847215"/>
          </a:xfrm>
        </p:spPr>
        <p:txBody>
          <a:bodyPr>
            <a:normAutofit lnSpcReduction="10000"/>
          </a:bodyPr>
          <a:lstStyle/>
          <a:p>
            <a:r>
              <a:rPr lang="zh-CN" altLang="en-US" sz="1800" dirty="0"/>
              <a:t>主喜马拉雅断裂</a:t>
            </a:r>
            <a:r>
              <a:rPr lang="en-US" altLang="zh-CN" sz="1800" dirty="0"/>
              <a:t>MHT</a:t>
            </a:r>
            <a:r>
              <a:rPr lang="zh-CN" altLang="en-US" sz="1800" dirty="0"/>
              <a:t>地震频发，有许多大震级地震</a:t>
            </a:r>
            <a:endParaRPr lang="en-US" altLang="zh-CN" sz="1800" dirty="0"/>
          </a:p>
          <a:p>
            <a:pPr lvl="1"/>
            <a:r>
              <a:rPr lang="en-US" altLang="zh-CN" sz="1800" dirty="0"/>
              <a:t>2015 M7.8 Gorkha</a:t>
            </a:r>
            <a:endParaRPr lang="en-US" altLang="zh-CN" sz="1800" dirty="0"/>
          </a:p>
          <a:p>
            <a:pPr lvl="1"/>
            <a:r>
              <a:rPr lang="en-US" altLang="zh-CN" sz="1800" dirty="0"/>
              <a:t>1950 ~M8.7 Assam</a:t>
            </a:r>
            <a:endParaRPr lang="en-US" altLang="zh-CN" sz="1800" dirty="0"/>
          </a:p>
          <a:p>
            <a:pPr lvl="1"/>
            <a:r>
              <a:rPr lang="en-US" altLang="zh-CN" sz="1800" dirty="0"/>
              <a:t>1934 ~M8.4 Nepal-Bihar</a:t>
            </a:r>
            <a:endParaRPr lang="en-US" altLang="zh-CN" sz="1800" dirty="0"/>
          </a:p>
          <a:p>
            <a:r>
              <a:rPr lang="zh-CN" altLang="en-US" sz="1800" dirty="0"/>
              <a:t>之前是通过地震矩收支和地震目录评估地震活动性</a:t>
            </a:r>
            <a:endParaRPr lang="en-US" altLang="zh-CN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方法简介</a:t>
            </a:r>
            <a:endParaRPr lang="zh-CN" altLang="en-US" dirty="0"/>
          </a:p>
        </p:txBody>
      </p:sp>
      <p:sp>
        <p:nvSpPr>
          <p:cNvPr id="4" name="内容占位符 3"/>
          <p:cNvSpPr txBox="1">
            <a:spLocks noGrp="1"/>
          </p:cNvSpPr>
          <p:nvPr>
            <p:ph idx="1"/>
          </p:nvPr>
        </p:nvSpPr>
        <p:spPr>
          <a:xfrm>
            <a:off x="520960" y="1636366"/>
            <a:ext cx="5214258" cy="87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/>
              <a:t>解决方法：在原有基础上加入物理模型，考虑地震震级和断层分段因素</a:t>
            </a:r>
            <a:endParaRPr lang="zh-CN" altLang="en-US" sz="1800" dirty="0"/>
          </a:p>
        </p:txBody>
      </p:sp>
      <p:sp>
        <p:nvSpPr>
          <p:cNvPr id="7" name="文本框 6"/>
          <p:cNvSpPr txBox="1"/>
          <p:nvPr/>
        </p:nvSpPr>
        <p:spPr>
          <a:xfrm>
            <a:off x="473205" y="2726979"/>
            <a:ext cx="5645020" cy="3415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</a:pPr>
            <a:r>
              <a:rPr lang="zh-CN" altLang="en-US" dirty="0"/>
              <a:t>流程：</a:t>
            </a:r>
            <a:endParaRPr lang="zh-CN" altLang="en-US" dirty="0"/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en-US" dirty="0"/>
              <a:t>对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Zilio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的模型（</a:t>
            </a:r>
            <a:r>
              <a:rPr lang="en-US" altLang="zh-CN" dirty="0"/>
              <a:t>MHT</a:t>
            </a:r>
            <a:r>
              <a:rPr lang="zh-CN" altLang="en-US" dirty="0"/>
              <a:t>地区震间耦合度模型）进行修改，获得总地震矩积累率的概率密度分布，对有效断层范围做约束</a:t>
            </a:r>
            <a:endParaRPr lang="en-US" altLang="zh-CN" dirty="0"/>
          </a:p>
          <a:p>
            <a:pPr marL="742950" marR="0" lvl="1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arenBoth"/>
            </a:pPr>
            <a:r>
              <a:rPr lang="zh-CN" altLang="en-US" dirty="0"/>
              <a:t>在长时间尺度上地震矩收支平衡</a:t>
            </a:r>
            <a:endParaRPr lang="zh-CN" altLang="en-US" dirty="0"/>
          </a:p>
          <a:p>
            <a:pPr marL="742950" marR="0" lvl="1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arenBoth"/>
            </a:pPr>
            <a:r>
              <a:rPr lang="zh-CN" altLang="en-US" dirty="0"/>
              <a:t>遵循幂律震级</a:t>
            </a:r>
            <a:r>
              <a:rPr lang="en-US" altLang="zh-CN" dirty="0"/>
              <a:t>-</a:t>
            </a:r>
            <a:r>
              <a:rPr lang="zh-CN" altLang="en-US" dirty="0"/>
              <a:t>频度分布（</a:t>
            </a:r>
            <a:r>
              <a:rPr lang="en-US" altLang="zh-CN" dirty="0"/>
              <a:t>MFD</a:t>
            </a:r>
            <a:r>
              <a:rPr lang="zh-CN" altLang="en-US" dirty="0"/>
              <a:t>）</a:t>
            </a:r>
            <a:endParaRPr lang="en-US" altLang="zh-CN" dirty="0"/>
          </a:p>
          <a:p>
            <a:pPr marL="342900" indent="-342900" algn="just">
              <a:lnSpc>
                <a:spcPct val="150000"/>
              </a:lnSpc>
              <a:buFont typeface="Times New Roman" panose="02020603050405020304" pitchFamily="18" charset="0"/>
              <a:buAutoNum type="arabicPeriod"/>
            </a:pPr>
            <a:r>
              <a:rPr lang="zh-CN" altLang="en-US" dirty="0"/>
              <a:t>构建模型，根据地震目录来计算其概率</a:t>
            </a:r>
            <a:endParaRPr lang="zh-CN" altLang="en-US" dirty="0"/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en-US" dirty="0"/>
              <a:t>将概率乘以两个基于物理和数据的先验量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420" y="1634085"/>
            <a:ext cx="4085837" cy="7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6394580" y="982824"/>
            <a:ext cx="1013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定义：</a:t>
            </a:r>
            <a:endParaRPr lang="zh-CN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555" y="2769052"/>
            <a:ext cx="853751" cy="55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8067869" y="2873829"/>
            <a:ext cx="245084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考虑地震矩收支</a:t>
            </a:r>
            <a:endParaRPr lang="zh-CN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538" y="3447161"/>
            <a:ext cx="6237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8142513" y="3581204"/>
            <a:ext cx="176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考虑地震目录</a:t>
            </a:r>
            <a:endParaRPr lang="zh-CN" alt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295" y="4236630"/>
            <a:ext cx="6237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8142513" y="4311274"/>
            <a:ext cx="260635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考虑地震矩与断层面积的关系</a:t>
            </a:r>
            <a:endParaRPr lang="zh-CN" altLang="en-US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94" y="5108729"/>
            <a:ext cx="575723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8142513" y="5273908"/>
            <a:ext cx="176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考虑障碍体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843420" y="5970538"/>
            <a:ext cx="2233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方法</a:t>
            </a:r>
            <a:endParaRPr lang="zh-CN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07" y="1499188"/>
            <a:ext cx="853751" cy="55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576943" y="2844815"/>
            <a:ext cx="2158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Truncated model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739" y="2701948"/>
            <a:ext cx="2003330" cy="5806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638176" y="3500724"/>
            <a:ext cx="184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Taperd</a:t>
            </a:r>
            <a:r>
              <a:rPr lang="en-US" altLang="zh-CN" dirty="0"/>
              <a:t> model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739" y="3248760"/>
            <a:ext cx="3667125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638175" y="2148205"/>
            <a:ext cx="5130800" cy="595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震级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频度分布关系</a:t>
            </a:r>
            <a:r>
              <a:rPr lang="en-US" altLang="zh-CN" dirty="0">
                <a:sym typeface="+mn-ea"/>
              </a:rPr>
              <a:t>MFD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48" y="4134408"/>
            <a:ext cx="3413703" cy="1603305"/>
          </a:xfrm>
          <a:prstGeom prst="rect">
            <a:avLst/>
          </a:prstGeom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860" y="1450877"/>
            <a:ext cx="6237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17"/>
          <p:cNvSpPr txBox="1"/>
          <p:nvPr/>
        </p:nvSpPr>
        <p:spPr>
          <a:xfrm>
            <a:off x="6932295" y="2258695"/>
            <a:ext cx="4634865" cy="19824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对于每一个</a:t>
            </a:r>
            <a:r>
              <a:rPr lang="en-US" altLang="zh-CN" dirty="0"/>
              <a:t>MFD</a:t>
            </a:r>
            <a:r>
              <a:rPr lang="zh-CN" altLang="en-US" dirty="0"/>
              <a:t>的每个震级</a:t>
            </a:r>
            <a:r>
              <a:rPr lang="en-US" altLang="zh-CN" dirty="0"/>
              <a:t>Meach</a:t>
            </a:r>
            <a:r>
              <a:rPr lang="zh-CN" altLang="en-US" dirty="0"/>
              <a:t>，</a:t>
            </a:r>
            <a:endParaRPr lang="zh-CN" altLang="en-US" dirty="0"/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将地震过程作为泊松过程，计算每个</a:t>
            </a:r>
            <a:r>
              <a:rPr lang="en-US" altLang="zh-CN" dirty="0"/>
              <a:t>MFD</a:t>
            </a:r>
            <a:r>
              <a:rPr lang="zh-CN" altLang="en-US" dirty="0"/>
              <a:t>能够生成</a:t>
            </a:r>
            <a:r>
              <a:rPr lang="en-US" altLang="zh-CN" dirty="0"/>
              <a:t> </a:t>
            </a:r>
            <a:r>
              <a:rPr lang="zh-CN" altLang="en-US" dirty="0"/>
              <a:t>和地震目录中同样震级为</a:t>
            </a:r>
            <a:r>
              <a:rPr lang="en-US" altLang="zh-CN" dirty="0" err="1"/>
              <a:t>Meach</a:t>
            </a:r>
            <a:r>
              <a:rPr lang="zh-CN" altLang="en-US" dirty="0"/>
              <a:t>的地震数量</a:t>
            </a:r>
            <a:r>
              <a:rPr lang="en-US" altLang="zh-CN" dirty="0"/>
              <a:t> </a:t>
            </a:r>
            <a:r>
              <a:rPr lang="zh-CN" altLang="en-US" dirty="0"/>
              <a:t>相同的概率。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039575" y="6002099"/>
            <a:ext cx="184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Michel et al. 2021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方法</a:t>
            </a:r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93" y="1690688"/>
            <a:ext cx="6237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92" y="2544049"/>
            <a:ext cx="4298859" cy="37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18" y="3429000"/>
            <a:ext cx="575723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889000" y="3983355"/>
            <a:ext cx="520636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地震事件是否需要穿过障碍体以及穿过障碍体的概率，由参数</a:t>
            </a:r>
            <a:r>
              <a:rPr lang="en-US" altLang="zh-CN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8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</a:t>
            </a:r>
            <a:endParaRPr lang="zh-CN" altLang="en-US" sz="18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621" y="5085434"/>
            <a:ext cx="3176905" cy="1033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797" y="470575"/>
            <a:ext cx="4917921" cy="3087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/>
          <a:srcRect b="50859"/>
          <a:stretch>
            <a:fillRect/>
          </a:stretch>
        </p:blipFill>
        <p:spPr>
          <a:xfrm>
            <a:off x="6520572" y="3962085"/>
            <a:ext cx="2180085" cy="192242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/>
          <a:srcRect t="50859"/>
          <a:stretch>
            <a:fillRect/>
          </a:stretch>
        </p:blipFill>
        <p:spPr>
          <a:xfrm>
            <a:off x="9041923" y="3932797"/>
            <a:ext cx="2180085" cy="1922421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7776925" y="6202759"/>
            <a:ext cx="184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Michel et al. 2021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3215" y="4513580"/>
            <a:ext cx="46228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42"/>
          <a:stretch>
            <a:fillRect/>
          </a:stretch>
        </p:blipFill>
        <p:spPr>
          <a:xfrm>
            <a:off x="509946" y="1345487"/>
            <a:ext cx="4984230" cy="5092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7703" y="5243066"/>
            <a:ext cx="2918310" cy="5388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176" y="4512964"/>
            <a:ext cx="2327019" cy="573999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4882433" y="5512513"/>
            <a:ext cx="1055159" cy="711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577" y="5892986"/>
            <a:ext cx="752845" cy="468232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 flipH="1" flipV="1">
            <a:off x="5143656" y="4559045"/>
            <a:ext cx="350520" cy="17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5161972" y="6127102"/>
            <a:ext cx="498599" cy="62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2430" y="1687838"/>
            <a:ext cx="5620054" cy="222830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823" y="6109622"/>
            <a:ext cx="1821333" cy="25159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2955" y="3924718"/>
            <a:ext cx="948416" cy="44847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506337" y="6050754"/>
            <a:ext cx="184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Michel et al. 2021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72"/>
          <a:stretch>
            <a:fillRect/>
          </a:stretch>
        </p:blipFill>
        <p:spPr>
          <a:xfrm>
            <a:off x="298580" y="1380932"/>
            <a:ext cx="7600950" cy="52002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81" r="50982"/>
          <a:stretch>
            <a:fillRect/>
          </a:stretch>
        </p:blipFill>
        <p:spPr>
          <a:xfrm>
            <a:off x="7753350" y="1381125"/>
            <a:ext cx="4103370" cy="17919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73" t="75646"/>
          <a:stretch>
            <a:fillRect/>
          </a:stretch>
        </p:blipFill>
        <p:spPr>
          <a:xfrm>
            <a:off x="8033385" y="3217545"/>
            <a:ext cx="3863975" cy="16573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842887" y="5591740"/>
            <a:ext cx="184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Michel et al. 2021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7485380" y="5397500"/>
            <a:ext cx="27178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长时间尺度</a:t>
            </a:r>
            <a:endParaRPr lang="zh-CN" altLang="en-US"/>
          </a:p>
          <a:p>
            <a:r>
              <a:rPr lang="en-US" altLang="zh-CN"/>
              <a:t>8.5</a:t>
            </a:r>
            <a:r>
              <a:rPr lang="zh-CN" altLang="en-US"/>
              <a:t>级以上地震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讨论与结论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225421" y="1429434"/>
            <a:ext cx="9206205" cy="2999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800" b="0" dirty="0"/>
              <a:t>存在的问题：</a:t>
            </a:r>
            <a:endParaRPr lang="zh-CN" altLang="en-US" sz="1800" dirty="0"/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</a:pPr>
            <a:r>
              <a:rPr lang="zh-CN" altLang="en-US" sz="1800" b="0" dirty="0"/>
              <a:t>地震目录包括了1950年的Mw约8.7的阿萨姆地震（只有部分在讨论区域中）</a:t>
            </a:r>
            <a:endParaRPr lang="zh-CN" altLang="en-US" sz="1800" b="0" dirty="0"/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</a:pPr>
            <a:r>
              <a:rPr lang="zh-CN" altLang="en-US" sz="1800" b="0" dirty="0"/>
              <a:t>地震活动区的宽度以及障碍体大小的耦合阈值为0.3。使用耦合阈值为0.2和0.4仅使最大震级的概率密度函数向右或向左偏移了约0.1</a:t>
            </a:r>
            <a:endParaRPr lang="zh-CN" altLang="en-US" sz="1800" dirty="0"/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</a:pPr>
            <a:r>
              <a:rPr lang="zh-CN" altLang="en-US" sz="1800" b="0" dirty="0"/>
              <a:t>当前的模型可能不代表长期的耦合模型</a:t>
            </a:r>
            <a:endParaRPr lang="zh-CN" altLang="en-US" sz="1800" dirty="0"/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AutoNum type="arabicPeriod"/>
            </a:pPr>
            <a:r>
              <a:rPr lang="zh-CN" altLang="en-US" sz="1800" b="0" dirty="0"/>
              <a:t>我们假设事件遵循泊松分布。没有考虑时间相关的过程</a:t>
            </a:r>
            <a:endParaRPr lang="zh-CN" altLang="en-US" sz="1800" dirty="0"/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dirty="0"/>
              <a:t>5.</a:t>
            </a:r>
            <a:r>
              <a:rPr lang="zh-CN" altLang="en-US" sz="1800" b="0" dirty="0"/>
              <a:t>大地震的MFD可能和小地震不同，因此模型的结果可能并不代表MHT的地震活动性</a:t>
            </a:r>
            <a:endParaRPr lang="zh-CN" altLang="en-US" sz="18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225420" y="4641970"/>
            <a:ext cx="9722497" cy="1337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 dirty="0"/>
              <a:t>结论：</a:t>
            </a:r>
            <a:endParaRPr lang="zh-CN" altLang="en-US" sz="1800" b="0" dirty="0"/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 dirty="0"/>
              <a:t>在主喜马拉雅断裂地区，大于Mw9.5的地震基本上不可能，大于8.5级地震的发生概率也在逐渐减小。最大震级的地震大约为8.7级，并且在未来100年内发生8级地震的可能性为60%到80%。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622550" y="2819400"/>
            <a:ext cx="63944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0"/>
              <a:t>谢谢大家</a:t>
            </a:r>
            <a:endParaRPr lang="zh-CN" altLang="en-US" sz="80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WZlOWU2ZTU3ZWQxN2Y0YjhkOGI2MThlZmM1NzUxNG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1118</Words>
  <Application>WPS 演示</Application>
  <PresentationFormat>宽屏</PresentationFormat>
  <Paragraphs>92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Times New Roman</vt:lpstr>
      <vt:lpstr>微软雅黑</vt:lpstr>
      <vt:lpstr>Calibri</vt:lpstr>
      <vt:lpstr>Arial Unicode MS</vt:lpstr>
      <vt:lpstr>WPS</vt:lpstr>
      <vt:lpstr>Seismogenic Potential of the Main Himalayan Thrust Constrained by Coupling Segmentation and Earthquake Scaling</vt:lpstr>
      <vt:lpstr>背景</vt:lpstr>
      <vt:lpstr>方法简介</vt:lpstr>
      <vt:lpstr>方法</vt:lpstr>
      <vt:lpstr>方法</vt:lpstr>
      <vt:lpstr>结果</vt:lpstr>
      <vt:lpstr>结果</vt:lpstr>
      <vt:lpstr>讨论与结论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weiyuanyuan</dc:creator>
  <cp:lastModifiedBy>魏团团</cp:lastModifiedBy>
  <cp:revision>29</cp:revision>
  <dcterms:created xsi:type="dcterms:W3CDTF">2023-08-09T12:44:00Z</dcterms:created>
  <dcterms:modified xsi:type="dcterms:W3CDTF">2024-03-14T11:12:30Z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2052-12.1.0.16388</vt:lpwstr>
  </property>
</Properties>
</file>