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7" r:id="rId5"/>
    <p:sldId id="258" r:id="rId6"/>
    <p:sldId id="259" r:id="rId8"/>
    <p:sldId id="264" r:id="rId9"/>
    <p:sldId id="260" r:id="rId10"/>
    <p:sldId id="261" r:id="rId11"/>
    <p:sldId id="265" r:id="rId12"/>
    <p:sldId id="262" r:id="rId13"/>
    <p:sldId id="266" r:id="rId14"/>
    <p:sldId id="263" r:id="rId15"/>
    <p:sldId id="267" r:id="rId16"/>
    <p:sldId id="272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3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7"/>
        <p:guide pos="37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36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zh-CN"/>
              <a:t>在此之前，脊</a:t>
            </a:r>
            <a:r>
              <a:rPr lang="zh-CN" altLang="zh-CN">
                <a:sym typeface="+mn-ea"/>
              </a:rPr>
              <a:t>俯冲</a:t>
            </a:r>
            <a:r>
              <a:rPr lang="zh-CN" altLang="zh-CN"/>
              <a:t>（</a:t>
            </a:r>
            <a:r>
              <a:rPr lang="en-US" altLang="zh-CN"/>
              <a:t>ridges subduction</a:t>
            </a:r>
            <a:r>
              <a:rPr lang="zh-CN" altLang="zh-CN"/>
              <a:t>）的概念已经被应用于至少有一个板块是海洋（</a:t>
            </a:r>
            <a:r>
              <a:rPr lang="zh-CN" altLang="zh-CN">
                <a:sym typeface="+mn-ea"/>
              </a:rPr>
              <a:t>通常是俯冲板块）</a:t>
            </a:r>
            <a:r>
              <a:rPr lang="zh-CN" altLang="zh-CN">
                <a:sym typeface="+mn-ea"/>
              </a:rPr>
              <a:t>的俯冲带</a:t>
            </a:r>
            <a:endParaRPr lang="zh-CN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这样的解释，得到了地球化学和时间学研究</a:t>
            </a:r>
            <a:r>
              <a:rPr lang="zh-CN" altLang="en-US"/>
              <a:t>结果的</a:t>
            </a:r>
            <a:r>
              <a:rPr lang="zh-CN" altLang="en-US"/>
              <a:t>支持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 In the Himalaya, no earthquake appears to have breached the ridges in past 200 years；  </a:t>
            </a:r>
            <a:r>
              <a:rPr lang="en-US" altLang="zh-CN"/>
              <a:t>but </a:t>
            </a:r>
            <a:r>
              <a:rPr lang="zh-CN" altLang="en-US"/>
              <a:t>One such case would be the great 6 June 1505 Lo Mustang earthquake（确有其事</a:t>
            </a:r>
            <a:r>
              <a:rPr lang="en-US" altLang="zh-CN"/>
              <a:t>or</a:t>
            </a:r>
            <a:r>
              <a:rPr lang="zh-CN" altLang="en-US"/>
              <a:t>可能由于余震破裂高估了</a:t>
            </a:r>
            <a:r>
              <a:rPr lang="zh-CN" altLang="en-US"/>
              <a:t>破裂规模）。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16.xml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" Type="http://schemas.openxmlformats.org/officeDocument/2006/relationships/tags" Target="../tags/tag112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10634" y="136525"/>
            <a:ext cx="11370733" cy="3294074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10634" y="3943797"/>
            <a:ext cx="11370732" cy="2276027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24454" y="817032"/>
            <a:ext cx="2880000" cy="5156200"/>
          </a:xfrm>
        </p:spPr>
        <p:txBody>
          <a:bodyPr wrap="square" anchor="ctr">
            <a:normAutofit/>
          </a:bodyPr>
          <a:lstStyle>
            <a:lvl1pPr algn="ctr">
              <a:defRPr sz="50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87967" y="3694111"/>
            <a:ext cx="10016067" cy="2452689"/>
          </a:xfrm>
        </p:spPr>
        <p:txBody>
          <a:bodyPr wrap="square" anchor="t">
            <a:normAutofit/>
          </a:bodyPr>
          <a:lstStyle>
            <a:lvl1pPr algn="ctr">
              <a:defRPr sz="42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087967" y="313268"/>
            <a:ext cx="10016067" cy="2928406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8000" b="1">
                <a:solidFill>
                  <a:schemeClr val="accent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469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13170" y="1364400"/>
            <a:ext cx="5181600" cy="48132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94373" y="1369480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94373" y="2066355"/>
            <a:ext cx="5157787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311265" y="1354875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800" b="1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311265" y="2051750"/>
            <a:ext cx="5183188" cy="4128388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  <a:lvl2pPr>
              <a:defRPr>
                <a:latin typeface="+mn-ea"/>
                <a:ea typeface="+mn-ea"/>
                <a:cs typeface="+mn-ea"/>
                <a:sym typeface="+mn-ea"/>
              </a:defRPr>
            </a:lvl2pPr>
            <a:lvl3pPr>
              <a:defRPr>
                <a:latin typeface="+mn-ea"/>
                <a:ea typeface="+mn-ea"/>
                <a:cs typeface="+mn-ea"/>
                <a:sym typeface="+mn-ea"/>
              </a:defRPr>
            </a:lvl3pPr>
            <a:lvl4pPr>
              <a:defRPr>
                <a:latin typeface="+mn-ea"/>
                <a:ea typeface="+mn-ea"/>
                <a:cs typeface="+mn-ea"/>
                <a:sym typeface="+mn-ea"/>
              </a:defRPr>
            </a:lvl4pPr>
            <a:lvl5pPr>
              <a:defRPr>
                <a:latin typeface="+mn-ea"/>
                <a:ea typeface="+mn-ea"/>
                <a:cs typeface="+mn-ea"/>
                <a:sym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b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tx1"/>
                </a:solidFill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325" y="1296035"/>
            <a:ext cx="10800080" cy="57594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800" b="0">
                <a:latin typeface="+mn-ea"/>
                <a:ea typeface="+mn-ea"/>
                <a:cs typeface="+mn-ea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74134" y="491067"/>
            <a:ext cx="11243733" cy="2964933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400">
                <a:latin typeface="+mj-ea"/>
                <a:ea typeface="+mj-ea"/>
                <a:cs typeface="+mj-ea"/>
                <a:sym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474134" y="3937065"/>
            <a:ext cx="11243732" cy="2319802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3000">
                <a:latin typeface="+mn-ea"/>
                <a:ea typeface="+mn-ea"/>
                <a:cs typeface="+mn-ea"/>
                <a:sym typeface="+mn-ea"/>
              </a:defRPr>
            </a:lvl1pPr>
          </a:lstStyle>
          <a:p>
            <a:pPr lvl="0"/>
            <a:r>
              <a:rPr lang="zh-CN" altLang="en-US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8" Type="http://schemas.openxmlformats.org/officeDocument/2006/relationships/theme" Target="../theme/theme2.xml"/><Relationship Id="rId17" Type="http://schemas.openxmlformats.org/officeDocument/2006/relationships/tags" Target="../tags/tag122.xml"/><Relationship Id="rId16" Type="http://schemas.openxmlformats.org/officeDocument/2006/relationships/tags" Target="../tags/tag121.xml"/><Relationship Id="rId15" Type="http://schemas.openxmlformats.org/officeDocument/2006/relationships/tags" Target="../tags/tag120.xml"/><Relationship Id="rId14" Type="http://schemas.openxmlformats.org/officeDocument/2006/relationships/tags" Target="../tags/tag119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94690" y="1364615"/>
            <a:ext cx="10799445" cy="481330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469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411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ea"/>
          <a:sym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ea"/>
          <a:sym typeface="+mn-ea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25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9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30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3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5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51025" y="2322195"/>
            <a:ext cx="9523730" cy="2212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2140" y="2197735"/>
            <a:ext cx="10939780" cy="21621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Possible influence of subducting ridges on the Himalayan arc and on the ruptures of great and major Himalayan earthquakes</a:t>
            </a:r>
            <a:endParaRPr lang="zh-CN" altLang="en-US" sz="4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19525" y="4617085"/>
            <a:ext cx="439610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V.K. Gahalaut </a:t>
            </a:r>
            <a:r>
              <a:rPr lang="zh-CN" altLang="en-US" sz="2000" baseline="30000"/>
              <a:t>⁎</a:t>
            </a:r>
            <a:r>
              <a:rPr lang="en-US" altLang="zh-CN" sz="2000"/>
              <a:t> &amp;  </a:t>
            </a:r>
            <a:r>
              <a:rPr lang="zh-CN" altLang="en-US" sz="2000"/>
              <a:t>Bhaskar Kundu</a:t>
            </a:r>
            <a:endParaRPr lang="zh-CN" altLang="en-US" sz="20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51025" y="2322195"/>
            <a:ext cx="9523730" cy="2212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2760" y="2649855"/>
            <a:ext cx="866584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Possible influence of subducting ridges</a:t>
            </a:r>
            <a:r>
              <a:rPr lang="en-US" altLang="zh-CN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on </a:t>
            </a:r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Himalayan arc</a:t>
            </a:r>
            <a:endParaRPr lang="zh-CN" altLang="en-US" sz="4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7355840" y="513715"/>
            <a:ext cx="3553460" cy="4222017"/>
            <a:chOff x="11054" y="616"/>
            <a:chExt cx="7426" cy="786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1054" y="616"/>
              <a:ext cx="7426" cy="7290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1947" y="4417"/>
              <a:ext cx="6355" cy="4063"/>
              <a:chOff x="11947" y="4417"/>
              <a:chExt cx="6355" cy="4063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1947" y="7930"/>
                <a:ext cx="6355" cy="550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r>
                  <a:rPr lang="zh-CN" altLang="en-US" sz="1600"/>
                  <a:t>Nur and Ben-Avraham, 1982</a:t>
                </a:r>
                <a:endParaRPr lang="zh-CN" altLang="en-US" sz="1600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1947" y="4654"/>
                <a:ext cx="1889" cy="585"/>
              </a:xfrm>
              <a:prstGeom prst="rect">
                <a:avLst/>
              </a:prstGeom>
              <a:noFill/>
              <a:ln w="28575" cmpd="sng">
                <a:solidFill>
                  <a:srgbClr val="FFC000"/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4850" y="4417"/>
                <a:ext cx="1682" cy="97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zh-CN" altLang="en-US" sz="1400">
                    <a:solidFill>
                      <a:srgbClr val="92D050"/>
                    </a:solidFill>
                  </a:rPr>
                  <a:t>concave outward</a:t>
                </a:r>
                <a:endParaRPr lang="zh-CN" altLang="en-US" sz="1400">
                  <a:solidFill>
                    <a:srgbClr val="92D050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09930" y="513715"/>
            <a:ext cx="5528945" cy="4521835"/>
            <a:chOff x="1118" y="809"/>
            <a:chExt cx="8707" cy="712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8" y="809"/>
              <a:ext cx="8707" cy="6362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3886" y="7380"/>
              <a:ext cx="3171" cy="5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dirty="0">
                  <a:solidFill>
                    <a:srgbClr val="231F2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Gahalaut </a:t>
              </a:r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2012.</a:t>
              </a:r>
              <a:endPara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2557" y="1650"/>
              <a:ext cx="1050" cy="3750"/>
            </a:xfrm>
            <a:prstGeom prst="line">
              <a:avLst/>
            </a:prstGeom>
            <a:ln w="28575" cmpd="sng">
              <a:solidFill>
                <a:srgbClr val="FFC000"/>
              </a:solidFill>
              <a:prstDash val="solid"/>
              <a:head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287" y="3187"/>
              <a:ext cx="225" cy="1845"/>
            </a:xfrm>
            <a:prstGeom prst="line">
              <a:avLst/>
            </a:prstGeom>
            <a:ln w="28575" cmpd="sng">
              <a:solidFill>
                <a:srgbClr val="FFC000"/>
              </a:solidFill>
              <a:prstDash val="solid"/>
              <a:head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624" y="4210"/>
              <a:ext cx="1365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1400">
                  <a:solidFill>
                    <a:srgbClr val="92D050"/>
                  </a:solidFill>
                  <a:sym typeface="+mn-ea"/>
                </a:rPr>
                <a:t>conve</a:t>
              </a:r>
              <a:r>
                <a:rPr lang="en-US" altLang="zh-CN" sz="1400">
                  <a:solidFill>
                    <a:srgbClr val="92D050"/>
                  </a:solidFill>
                  <a:sym typeface="+mn-ea"/>
                </a:rPr>
                <a:t>x</a:t>
              </a:r>
              <a:r>
                <a:rPr lang="zh-CN" altLang="en-US" sz="1400">
                  <a:solidFill>
                    <a:srgbClr val="92D050"/>
                  </a:solidFill>
                  <a:sym typeface="+mn-ea"/>
                </a:rPr>
                <a:t> outward</a:t>
              </a:r>
              <a:endParaRPr lang="zh-CN" altLang="en-US" sz="1400">
                <a:solidFill>
                  <a:srgbClr val="92D050"/>
                </a:solidFill>
                <a:sym typeface="+mn-ea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543685" y="5522595"/>
            <a:ext cx="89401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zh-CN">
                <a:sym typeface="+mn-ea"/>
              </a:rPr>
              <a:t>此前，</a:t>
            </a:r>
            <a:r>
              <a:rPr lang="en-US" altLang="zh-CN">
                <a:solidFill>
                  <a:srgbClr val="C00000"/>
                </a:solidFill>
                <a:sym typeface="+mn-ea"/>
              </a:rPr>
              <a:t>ridges subduction</a:t>
            </a:r>
            <a:r>
              <a:rPr lang="zh-CN" altLang="zh-CN">
                <a:sym typeface="+mn-ea"/>
              </a:rPr>
              <a:t>的概念已经被应用于至少有一个板块是海洋板块</a:t>
            </a:r>
            <a:r>
              <a:rPr lang="zh-CN" altLang="zh-CN">
                <a:sym typeface="+mn-ea"/>
              </a:rPr>
              <a:t>的俯冲带。马里亚纳海沟呈现为向外凸的弧状；智利呈现为向外</a:t>
            </a:r>
            <a:r>
              <a:rPr lang="zh-CN" altLang="zh-CN">
                <a:sym typeface="+mn-ea"/>
              </a:rPr>
              <a:t>凹的弧状。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9945" y="390525"/>
            <a:ext cx="5820410" cy="4648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喜马拉雅俯冲带的两个板块都起源于大陆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971030" y="943610"/>
            <a:ext cx="4073525" cy="3301834"/>
            <a:chOff x="11014" y="2345"/>
            <a:chExt cx="6716" cy="5857"/>
          </a:xfrm>
        </p:grpSpPr>
        <p:grpSp>
          <p:nvGrpSpPr>
            <p:cNvPr id="10" name="组合 9"/>
            <p:cNvGrpSpPr/>
            <p:nvPr/>
          </p:nvGrpSpPr>
          <p:grpSpPr>
            <a:xfrm>
              <a:off x="11014" y="2345"/>
              <a:ext cx="6716" cy="5354"/>
              <a:chOff x="11014" y="2345"/>
              <a:chExt cx="6030" cy="5082"/>
            </a:xfrm>
          </p:grpSpPr>
          <p:pic>
            <p:nvPicPr>
              <p:cNvPr id="34820" name="图片 13"/>
              <p:cNvPicPr>
                <a:picLocks noChangeAspect="1"/>
              </p:cNvPicPr>
              <p:nvPr/>
            </p:nvPicPr>
            <p:blipFill>
              <a:blip r:embed="rId1"/>
              <a:srcRect l="1810" t="8447" r="56802"/>
              <a:stretch>
                <a:fillRect/>
              </a:stretch>
            </p:blipFill>
            <p:spPr>
              <a:xfrm>
                <a:off x="11014" y="2345"/>
                <a:ext cx="5756" cy="508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13568" y="6830"/>
                <a:ext cx="3477" cy="5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p>
                <a:endParaRPr lang="zh-CN" altLang="en-US"/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12886" y="7549"/>
              <a:ext cx="3249" cy="65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Dal Zilio  </a:t>
              </a:r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2021.</a:t>
              </a:r>
              <a:endPara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238625" y="4421505"/>
            <a:ext cx="629602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/>
              <a:t>喜马拉雅弧的形成可能有许多原因，但</a:t>
            </a:r>
            <a:r>
              <a:rPr lang="en-US" altLang="zh-CN" sz="1600" dirty="0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Gahalaut</a:t>
            </a:r>
            <a:r>
              <a:rPr lang="en-US" sz="1600" dirty="0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(</a:t>
            </a:r>
            <a:r>
              <a:rPr lang="en-US" altLang="zh-CN" sz="16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2012)</a:t>
            </a:r>
            <a:r>
              <a:rPr lang="zh-CN" altLang="zh-CN" sz="1600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强调了</a:t>
            </a:r>
            <a:r>
              <a:rPr lang="zh-CN" altLang="en-US" sz="1600">
                <a:solidFill>
                  <a:srgbClr val="C00000"/>
                </a:solidFill>
              </a:rPr>
              <a:t>抗震脊</a:t>
            </a:r>
            <a:r>
              <a:rPr lang="zh-CN" altLang="en-US" sz="1600"/>
              <a:t>（</a:t>
            </a:r>
            <a:r>
              <a:rPr lang="en-US" altLang="zh-CN" sz="1600"/>
              <a:t>aseismic ridges</a:t>
            </a:r>
            <a:r>
              <a:rPr lang="zh-CN" altLang="en-US" sz="1600"/>
              <a:t>）在其中</a:t>
            </a:r>
            <a:r>
              <a:rPr lang="zh-CN" altLang="en-US" sz="1600"/>
              <a:t>的作用。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并推断出</a:t>
            </a:r>
            <a:r>
              <a:rPr lang="zh-CN" altLang="en-US" sz="1600"/>
              <a:t>了两个最突出的南北向抗震脊：</a:t>
            </a:r>
            <a:endParaRPr lang="zh-CN" altLang="en-US" sz="1600"/>
          </a:p>
          <a:p>
            <a:r>
              <a:rPr lang="zh-CN" altLang="en-US" sz="1600">
                <a:solidFill>
                  <a:srgbClr val="C00000"/>
                </a:solidFill>
              </a:rPr>
              <a:t>the</a:t>
            </a:r>
            <a:r>
              <a:rPr lang="en-US" altLang="zh-CN" sz="1600">
                <a:solidFill>
                  <a:srgbClr val="C00000"/>
                </a:solidFill>
              </a:rPr>
              <a:t> </a:t>
            </a:r>
            <a:r>
              <a:rPr lang="zh-CN" altLang="en-US" sz="1600">
                <a:solidFill>
                  <a:srgbClr val="C00000"/>
                </a:solidFill>
              </a:rPr>
              <a:t>Chagos–Deccan ridge</a:t>
            </a:r>
            <a:r>
              <a:rPr lang="en-US" altLang="zh-CN" sz="1600">
                <a:solidFill>
                  <a:srgbClr val="C00000"/>
                </a:solidFill>
              </a:rPr>
              <a:t> </a:t>
            </a:r>
            <a:r>
              <a:rPr lang="zh-CN" altLang="en-US" sz="1600">
                <a:solidFill>
                  <a:srgbClr val="C00000"/>
                </a:solidFill>
              </a:rPr>
              <a:t>和 the 90ºE ridge </a:t>
            </a:r>
            <a:endParaRPr lang="zh-CN" altLang="en-US" sz="1600">
              <a:solidFill>
                <a:srgbClr val="C00000"/>
              </a:solidFill>
            </a:endParaRPr>
          </a:p>
          <a:p>
            <a:r>
              <a:rPr lang="zh-CN" altLang="en-US" sz="1600"/>
              <a:t>这两个</a:t>
            </a:r>
            <a:r>
              <a:rPr lang="zh-CN" altLang="en-US" sz="1600">
                <a:sym typeface="+mn-ea"/>
              </a:rPr>
              <a:t>南北向抗震脊被认为是两个不同的</a:t>
            </a:r>
            <a:r>
              <a:rPr lang="zh-CN" altLang="en-US" sz="1600">
                <a:solidFill>
                  <a:srgbClr val="C00000"/>
                </a:solidFill>
                <a:sym typeface="+mn-ea"/>
              </a:rPr>
              <a:t>热点</a:t>
            </a:r>
            <a:r>
              <a:rPr lang="en-US" altLang="en-US" sz="1600">
                <a:solidFill>
                  <a:srgbClr val="C00000"/>
                </a:solidFill>
                <a:sym typeface="+mn-ea"/>
              </a:rPr>
              <a:t>(hotspots)</a:t>
            </a:r>
            <a:r>
              <a:rPr lang="zh-CN" altLang="en-US" sz="1600">
                <a:solidFill>
                  <a:srgbClr val="C00000"/>
                </a:solidFill>
                <a:sym typeface="+mn-ea"/>
              </a:rPr>
              <a:t>痕迹</a:t>
            </a:r>
            <a:r>
              <a:rPr lang="en-US" altLang="zh-CN" sz="1600">
                <a:sym typeface="+mn-ea"/>
              </a:rPr>
              <a:t> </a:t>
            </a:r>
            <a:r>
              <a:rPr lang="zh-CN" altLang="en-US" sz="1600">
                <a:sym typeface="+mn-ea"/>
              </a:rPr>
              <a:t>，</a:t>
            </a:r>
            <a:r>
              <a:rPr lang="zh-CN" altLang="en-US" sz="1600">
                <a:sym typeface="+mn-ea"/>
              </a:rPr>
              <a:t>似乎延伸到了喜马拉雅俯冲带的东西两个主要</a:t>
            </a:r>
            <a:r>
              <a:rPr lang="zh-CN" altLang="en-US" sz="1600">
                <a:solidFill>
                  <a:srgbClr val="C00000"/>
                </a:solidFill>
                <a:sym typeface="+mn-ea"/>
              </a:rPr>
              <a:t>尖端</a:t>
            </a:r>
            <a:r>
              <a:rPr lang="zh-CN" altLang="en-US" sz="1600">
                <a:sym typeface="+mn-ea"/>
              </a:rPr>
              <a:t>处</a:t>
            </a:r>
            <a:r>
              <a:rPr lang="en-US" altLang="zh-CN" sz="1600">
                <a:sym typeface="+mn-ea"/>
              </a:rPr>
              <a:t>(cusps)</a:t>
            </a:r>
            <a:r>
              <a:rPr lang="zh-CN" altLang="en-US" sz="1600">
                <a:sym typeface="+mn-ea"/>
              </a:rPr>
              <a:t>。</a:t>
            </a:r>
            <a:endParaRPr lang="zh-CN" altLang="en-US" sz="1600">
              <a:sym typeface="+mn-ea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94690" y="855345"/>
            <a:ext cx="2913380" cy="5849620"/>
            <a:chOff x="909" y="2068"/>
            <a:chExt cx="4588" cy="921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9" y="2068"/>
              <a:ext cx="4588" cy="874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741" y="10700"/>
              <a:ext cx="2925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dirty="0">
                  <a:solidFill>
                    <a:srgbClr val="231F2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Gahalaut </a:t>
              </a:r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2012.</a:t>
              </a:r>
              <a:endPara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300000">
              <a:off x="2557" y="3481"/>
              <a:ext cx="476" cy="2694"/>
            </a:xfrm>
            <a:prstGeom prst="rect">
              <a:avLst/>
            </a:prstGeom>
            <a:noFill/>
            <a:ln w="28575" cmpd="sng">
              <a:solidFill>
                <a:srgbClr val="FFFF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300000">
              <a:off x="3863" y="6185"/>
              <a:ext cx="520" cy="1652"/>
            </a:xfrm>
            <a:prstGeom prst="rect">
              <a:avLst/>
            </a:prstGeom>
            <a:noFill/>
            <a:ln w="28575" cmpd="sng">
              <a:solidFill>
                <a:srgbClr val="FFFF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545" y="1304925"/>
            <a:ext cx="2800985" cy="25761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5620" y="1750060"/>
            <a:ext cx="11303635" cy="20135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57200" indent="-457200">
              <a:lnSpc>
                <a:spcPct val="110000"/>
              </a:lnSpc>
              <a:buFont typeface="+mj-ea"/>
              <a:buAutoNum type="circleNumDbPlain"/>
            </a:pP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Frank (1968) 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 弹性球体压痕模型，</a:t>
            </a:r>
            <a:r>
              <a:rPr lang="zh-CN" altLang="zh-CN" sz="2000">
                <a:latin typeface="Arial" panose="020B0604020202020204" pitchFamily="34" charset="0"/>
                <a:cs typeface="Arial" panose="020B0604020202020204" pitchFamily="34" charset="0"/>
              </a:rPr>
              <a:t>类比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乒乓球凹痕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； </a:t>
            </a:r>
            <a:endParaRPr lang="zh-CN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+mj-ea"/>
              <a:buAutoNum type="circleNumDbPlain"/>
            </a:pP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Stein and Stein (1992) 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俯冲岩石圈年龄的变化；</a:t>
            </a:r>
            <a:endParaRPr lang="zh-CN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10000"/>
              </a:lnSpc>
              <a:buFont typeface="+mj-ea"/>
              <a:buAutoNum type="circleNumDbPlain"/>
            </a:pP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Morra et al. (2006) 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由于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粘度较高的板块会产生更强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的</a:t>
            </a:r>
            <a:r>
              <a:rPr lang="zh-CN" altLang="zh-CN" sz="2000">
                <a:latin typeface="Arial" panose="020B0604020202020204" pitchFamily="34" charset="0"/>
                <a:cs typeface="Arial" panose="020B0604020202020204" pitchFamily="34" charset="0"/>
              </a:rPr>
              <a:t>抗弯刚度，故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较弱的俯冲板块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通常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会出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现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更大的曲率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；</a:t>
            </a:r>
            <a:endParaRPr lang="en-US" altLang="zh-CN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457200" indent="-457200">
              <a:lnSpc>
                <a:spcPct val="110000"/>
              </a:lnSpc>
              <a:buFont typeface="+mj-ea"/>
              <a:buAutoNum type="circleNumDbPlain"/>
            </a:pP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Schellart (2010) 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——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俯冲板片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上地幔粘度比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</a:rPr>
              <a:t>和成槽速率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trench velocities</a:t>
            </a:r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</a:t>
            </a:r>
            <a:r>
              <a:rPr lang="zh-CN" altLang="en-US" sz="2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。</a:t>
            </a:r>
            <a:endParaRPr lang="zh-CN" altLang="en-US" sz="2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9595" y="1035050"/>
            <a:ext cx="49053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ym typeface="+mn-ea"/>
              </a:rPr>
              <a:t>喜马拉雅弧形成的</a:t>
            </a:r>
            <a:r>
              <a:rPr lang="zh-CN" altLang="en-US" sz="2400">
                <a:sym typeface="+mn-ea"/>
              </a:rPr>
              <a:t>其他</a:t>
            </a:r>
            <a:r>
              <a:rPr lang="zh-CN" altLang="en-US" sz="2400">
                <a:sym typeface="+mn-ea"/>
              </a:rPr>
              <a:t>可能</a:t>
            </a:r>
            <a:r>
              <a:rPr lang="zh-CN" altLang="en-US" sz="2400">
                <a:sym typeface="+mn-ea"/>
              </a:rPr>
              <a:t>原因：</a:t>
            </a:r>
            <a:endParaRPr lang="zh-CN" altLang="en-US" sz="240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230" y="4163695"/>
            <a:ext cx="1029208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尽管喜马拉雅山弧的弧形可能是由其他几个因素造成的，但脊俯冲对俯冲带弧形构造的影响似乎是一个突出的因素，并且世界上几乎所有的俯冲带都可以看到类似的脊俯冲</a:t>
            </a:r>
            <a:r>
              <a:rPr lang="zh-CN" altLang="en-US"/>
              <a:t>作用。 (Vogt et al., 1976; Wallace et al.,2009a)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9040" y="2331085"/>
            <a:ext cx="958278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Possible influence of subducting ridges</a:t>
            </a:r>
            <a:r>
              <a:rPr lang="en-US" altLang="zh-CN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on </a:t>
            </a:r>
            <a:r>
              <a:rPr lang="zh-CN" altLang="en-US" sz="40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ruptures of great and major Himalayan earthquakes</a:t>
            </a:r>
            <a:endParaRPr lang="zh-CN" altLang="en-US" sz="40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14935" y="457200"/>
            <a:ext cx="7492365" cy="6145530"/>
            <a:chOff x="181" y="382"/>
            <a:chExt cx="11799" cy="9678"/>
          </a:xfrm>
        </p:grpSpPr>
        <p:grpSp>
          <p:nvGrpSpPr>
            <p:cNvPr id="17" name="组合 16"/>
            <p:cNvGrpSpPr/>
            <p:nvPr/>
          </p:nvGrpSpPr>
          <p:grpSpPr>
            <a:xfrm>
              <a:off x="181" y="382"/>
              <a:ext cx="11799" cy="8959"/>
              <a:chOff x="181" y="966"/>
              <a:chExt cx="11799" cy="8959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81" y="966"/>
                <a:ext cx="11799" cy="8959"/>
              </a:xfrm>
              <a:prstGeom prst="rect">
                <a:avLst/>
              </a:prstGeom>
            </p:spPr>
          </p:pic>
          <p:grpSp>
            <p:nvGrpSpPr>
              <p:cNvPr id="15" name="组合 14"/>
              <p:cNvGrpSpPr/>
              <p:nvPr/>
            </p:nvGrpSpPr>
            <p:grpSpPr>
              <a:xfrm rot="180000">
                <a:off x="2248" y="3196"/>
                <a:ext cx="5607" cy="2304"/>
                <a:chOff x="1842" y="3110"/>
                <a:chExt cx="5607" cy="2304"/>
              </a:xfrm>
            </p:grpSpPr>
            <p:sp>
              <p:nvSpPr>
                <p:cNvPr id="18" name="矩形 17"/>
                <p:cNvSpPr/>
                <p:nvPr/>
              </p:nvSpPr>
              <p:spPr>
                <a:xfrm rot="2160000">
                  <a:off x="1842" y="3110"/>
                  <a:ext cx="290" cy="1879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3300000">
                  <a:off x="4443" y="4042"/>
                  <a:ext cx="209" cy="1389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 rot="3000000">
                  <a:off x="6309" y="4274"/>
                  <a:ext cx="294" cy="1986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9" name="文本框 18"/>
            <p:cNvSpPr txBox="1"/>
            <p:nvPr/>
          </p:nvSpPr>
          <p:spPr>
            <a:xfrm>
              <a:off x="4831" y="9510"/>
              <a:ext cx="3171" cy="5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dirty="0">
                  <a:solidFill>
                    <a:srgbClr val="231F2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Gahalaut </a:t>
              </a:r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2012.</a:t>
              </a:r>
              <a:endPara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 rot="18420000">
            <a:off x="939165" y="2094865"/>
            <a:ext cx="766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DHR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 rot="19560000">
            <a:off x="2818130" y="2533650"/>
            <a:ext cx="576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FR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 rot="19320000">
            <a:off x="3866515" y="2954020"/>
            <a:ext cx="8210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MSR</a:t>
            </a:r>
            <a:endParaRPr lang="en-US" altLang="zh-CN"/>
          </a:p>
        </p:txBody>
      </p:sp>
      <p:sp>
        <p:nvSpPr>
          <p:cNvPr id="25" name="文本框 24"/>
          <p:cNvSpPr txBox="1"/>
          <p:nvPr/>
        </p:nvSpPr>
        <p:spPr>
          <a:xfrm>
            <a:off x="7776210" y="764540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所研究的历史喜马拉雅主要</a:t>
            </a:r>
            <a:r>
              <a:rPr lang="zh-CN" altLang="en-US">
                <a:sym typeface="+mn-ea"/>
              </a:rPr>
              <a:t>大</a:t>
            </a:r>
            <a:r>
              <a:rPr lang="zh-CN" altLang="en-US"/>
              <a:t>地震：</a:t>
            </a:r>
            <a:endParaRPr lang="zh-CN" altLang="en-US"/>
          </a:p>
          <a:p>
            <a:r>
              <a:rPr lang="zh-CN" altLang="en-US"/>
              <a:t>1803年9月1日的加尔瓦尔；</a:t>
            </a:r>
            <a:endParaRPr lang="zh-CN" altLang="en-US"/>
          </a:p>
          <a:p>
            <a:r>
              <a:rPr lang="zh-CN" altLang="en-US"/>
              <a:t>1833年8月26日加德满都；</a:t>
            </a:r>
            <a:endParaRPr lang="zh-CN" altLang="en-US"/>
          </a:p>
          <a:p>
            <a:r>
              <a:rPr lang="zh-CN" altLang="en-US"/>
              <a:t>1905年4月4日Kangra；</a:t>
            </a:r>
            <a:endParaRPr lang="zh-CN" altLang="en-US"/>
          </a:p>
          <a:p>
            <a:r>
              <a:rPr lang="zh-CN" altLang="en-US"/>
              <a:t>1916年8月28日尼泊尔西部；</a:t>
            </a:r>
            <a:endParaRPr lang="zh-CN" altLang="en-US"/>
          </a:p>
          <a:p>
            <a:r>
              <a:rPr lang="zh-CN" altLang="en-US"/>
              <a:t>1934年1月15日尼泊尔-比哈尔邦；1947年7月29日阿萨姆邦；</a:t>
            </a:r>
            <a:endParaRPr lang="zh-CN" altLang="en-US"/>
          </a:p>
          <a:p>
            <a:r>
              <a:rPr lang="zh-CN" altLang="en-US"/>
              <a:t>1950年8月15日阿萨姆邦。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694295" y="432625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这些大地震</a:t>
            </a:r>
            <a:r>
              <a:rPr lang="zh-CN" altLang="en-US"/>
              <a:t>的破裂范围均被限制在地下脊的两侧，并没有穿过</a:t>
            </a:r>
            <a:r>
              <a:rPr lang="zh-CN" altLang="en-US">
                <a:sym typeface="+mn-ea"/>
              </a:rPr>
              <a:t>地下脊。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是否意味着这样的俯冲脊是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障碍体</a:t>
            </a:r>
            <a:r>
              <a:rPr lang="en-US" altLang="en-US">
                <a:solidFill>
                  <a:srgbClr val="C00000"/>
                </a:solidFill>
                <a:sym typeface="+mn-ea"/>
              </a:rPr>
              <a:t>(barriers)</a:t>
            </a:r>
            <a:r>
              <a:rPr lang="zh-CN" altLang="en-US">
                <a:sym typeface="+mn-ea"/>
              </a:rPr>
              <a:t>？</a:t>
            </a:r>
            <a:endParaRPr lang="zh-CN" altLang="en-US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71550" y="4133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DHR</a:t>
            </a:r>
            <a:r>
              <a:rPr lang="zh-CN" altLang="en-US" b="1"/>
              <a:t>，</a:t>
            </a:r>
            <a:r>
              <a:rPr lang="en-US" altLang="zh-CN" b="1"/>
              <a:t>FR</a:t>
            </a:r>
            <a:r>
              <a:rPr lang="zh-CN" altLang="en-US" b="1"/>
              <a:t>和</a:t>
            </a:r>
            <a:r>
              <a:rPr lang="en-US" altLang="zh-CN" b="1"/>
              <a:t>MSR</a:t>
            </a:r>
            <a:r>
              <a:rPr lang="zh-CN" altLang="en-US" b="1"/>
              <a:t>的</a:t>
            </a:r>
            <a:r>
              <a:rPr lang="zh-CN" altLang="en-US" b="1"/>
              <a:t>由来：</a:t>
            </a:r>
            <a:endParaRPr lang="zh-CN" altLang="en-US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7637" b="9485"/>
          <a:stretch>
            <a:fillRect/>
          </a:stretch>
        </p:blipFill>
        <p:spPr>
          <a:xfrm>
            <a:off x="868680" y="3800475"/>
            <a:ext cx="5657215" cy="26892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71550" y="954405"/>
            <a:ext cx="1054735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>
                <a:sym typeface="+mn-ea"/>
              </a:rPr>
              <a:t>The Delhi–Hardwar ridge</a:t>
            </a:r>
            <a:r>
              <a:rPr lang="zh-CN">
                <a:sym typeface="+mn-ea"/>
              </a:rPr>
              <a:t>（</a:t>
            </a:r>
            <a:r>
              <a:rPr lang="en-US" altLang="zh-CN">
                <a:sym typeface="+mn-ea"/>
              </a:rPr>
              <a:t>DHR</a:t>
            </a:r>
            <a:r>
              <a:rPr lang="zh-CN">
                <a:sym typeface="+mn-ea"/>
              </a:rPr>
              <a:t>）</a:t>
            </a:r>
            <a:r>
              <a:rPr>
                <a:sym typeface="+mn-ea"/>
              </a:rPr>
              <a:t>是德里阿拉瓦里</a:t>
            </a:r>
            <a:r>
              <a:rPr lang="en-US">
                <a:sym typeface="+mn-ea"/>
              </a:rPr>
              <a:t>(Delhi Aravali)</a:t>
            </a:r>
            <a:r>
              <a:rPr>
                <a:sym typeface="+mn-ea"/>
              </a:rPr>
              <a:t>褶皱带的延伸。</a:t>
            </a:r>
            <a:endParaRPr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ym typeface="+mn-ea"/>
              </a:rPr>
              <a:t>The Faizabad ridge</a:t>
            </a:r>
            <a:r>
              <a:rPr lang="en-US" altLang="zh-CN">
                <a:sym typeface="+mn-ea"/>
              </a:rPr>
              <a:t>(FR)</a:t>
            </a:r>
            <a:r>
              <a:rPr lang="zh-CN" altLang="en-US">
                <a:sym typeface="+mn-ea"/>
              </a:rPr>
              <a:t>是邦德尔坎德邦</a:t>
            </a:r>
            <a:r>
              <a:rPr lang="en-US" altLang="en-US">
                <a:sym typeface="+mn-ea"/>
              </a:rPr>
              <a:t>(Bundelkhand)</a:t>
            </a:r>
            <a:r>
              <a:rPr lang="zh-CN" altLang="en-US">
                <a:sym typeface="+mn-ea"/>
              </a:rPr>
              <a:t>山丘的地下延伸部分，将西部的萨尔达洼地与东部的甘达克洼地分隔开来。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ym typeface="+mn-ea"/>
              </a:rPr>
              <a:t>The Munger–Saharsa ridge（</a:t>
            </a:r>
            <a:r>
              <a:rPr lang="en-US" altLang="zh-CN">
                <a:sym typeface="+mn-ea"/>
              </a:rPr>
              <a:t>MSR</a:t>
            </a:r>
            <a:r>
              <a:rPr lang="zh-CN" altLang="en-US">
                <a:sym typeface="+mn-ea"/>
              </a:rPr>
              <a:t>）由乔塔-纳格普尔</a:t>
            </a:r>
            <a:r>
              <a:rPr lang="en-US" altLang="en-US">
                <a:sym typeface="+mn-ea"/>
              </a:rPr>
              <a:t>(</a:t>
            </a:r>
            <a:r>
              <a:rPr lang="zh-CN" altLang="en-US">
                <a:sym typeface="+mn-ea"/>
              </a:rPr>
              <a:t>Chhota-Nagpur</a:t>
            </a:r>
            <a:r>
              <a:rPr lang="en-US" altLang="zh-CN">
                <a:sym typeface="+mn-ea"/>
              </a:rPr>
              <a:t>)</a:t>
            </a:r>
            <a:r>
              <a:rPr lang="zh-CN" altLang="en-US">
                <a:sym typeface="+mn-ea"/>
              </a:rPr>
              <a:t>的萨特普拉</a:t>
            </a:r>
            <a:r>
              <a:rPr lang="en-US" altLang="zh-CN">
                <a:sym typeface="+mn-ea"/>
              </a:rPr>
              <a:t>(</a:t>
            </a:r>
            <a:r>
              <a:rPr lang="zh-CN" altLang="en-US">
                <a:sym typeface="+mn-ea"/>
              </a:rPr>
              <a:t>Satpura</a:t>
            </a:r>
            <a:r>
              <a:rPr lang="en-US" altLang="zh-CN">
                <a:sym typeface="+mn-ea"/>
              </a:rPr>
              <a:t>)</a:t>
            </a:r>
            <a:r>
              <a:rPr lang="zh-CN" altLang="en-US">
                <a:sym typeface="+mn-ea"/>
              </a:rPr>
              <a:t>褶皱带</a:t>
            </a:r>
            <a:r>
              <a:rPr lang="zh-CN" altLang="en-US">
                <a:sym typeface="+mn-ea"/>
              </a:rPr>
              <a:t>的岩石群组成。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ym typeface="+mn-ea"/>
              </a:rPr>
              <a:t>这三个地下脊被认为是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印度地盾（基岩）上的高地形</a:t>
            </a:r>
            <a:r>
              <a:rPr lang="zh-CN" altLang="en-US">
                <a:sym typeface="+mn-ea"/>
              </a:rPr>
              <a:t>。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9720" y="4208780"/>
            <a:ext cx="5365115" cy="1397000"/>
          </a:xfrm>
          <a:prstGeom prst="flowChartProcess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949960" y="790575"/>
            <a:ext cx="10438765" cy="17786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zh-CN" altLang="en-US"/>
              <a:t>由于最高可达</a:t>
            </a:r>
            <a:r>
              <a:rPr lang="en-US" altLang="zh-CN"/>
              <a:t>6km</a:t>
            </a:r>
            <a:r>
              <a:rPr lang="zh-CN" altLang="en-US"/>
              <a:t>的沉积层，印度恒河平原的地形非常平坦，但沉积下存在</a:t>
            </a:r>
            <a:r>
              <a:rPr lang="zh-CN" altLang="en-US">
                <a:sym typeface="+mn-ea"/>
              </a:rPr>
              <a:t>三个地下山脊。</a:t>
            </a:r>
            <a:endParaRPr lang="zh-CN" altLang="en-US">
              <a:sym typeface="+mn-ea"/>
            </a:endParaRPr>
          </a:p>
          <a:p>
            <a:pPr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</a:pPr>
            <a:r>
              <a:rPr lang="zh-CN" altLang="en-US">
                <a:sym typeface="+mn-ea"/>
              </a:rPr>
              <a:t>深部地震数据的</a:t>
            </a:r>
            <a:r>
              <a:rPr lang="zh-CN" altLang="en-US">
                <a:sym typeface="+mn-ea"/>
              </a:rPr>
              <a:t>缺乏</a:t>
            </a:r>
            <a:r>
              <a:rPr lang="zh-CN" altLang="en-US">
                <a:sym typeface="+mn-ea"/>
              </a:rPr>
              <a:t>，尚不清楚这些脊是否在喜马拉雅继续向北延伸。但考虑到印度板块东北向的运动和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喜马拉雅横向汇聚</a:t>
            </a:r>
            <a:r>
              <a:rPr lang="zh-CN" altLang="en-US">
                <a:sym typeface="+mn-ea"/>
              </a:rPr>
              <a:t>（the convergence across the Himalaya），可以</a:t>
            </a:r>
            <a:r>
              <a:rPr lang="zh-CN" altLang="en-US">
                <a:solidFill>
                  <a:srgbClr val="C00000"/>
                </a:solidFill>
                <a:sym typeface="+mn-ea"/>
              </a:rPr>
              <a:t>合理地假设</a:t>
            </a:r>
            <a:r>
              <a:rPr lang="zh-CN" altLang="en-US">
                <a:sym typeface="+mn-ea"/>
              </a:rPr>
              <a:t>三个地下山脊在喜马拉雅俯冲带（</a:t>
            </a:r>
            <a:r>
              <a:rPr lang="zh-CN" altLang="en-US">
                <a:sym typeface="+mn-ea"/>
              </a:rPr>
              <a:t>楔形wedge）下，继续</a:t>
            </a:r>
            <a:r>
              <a:rPr lang="zh-CN" altLang="en-US">
                <a:sym typeface="+mn-ea"/>
              </a:rPr>
              <a:t>向北延伸</a:t>
            </a:r>
            <a:r>
              <a:rPr lang="zh-CN" altLang="en-US">
                <a:sym typeface="+mn-ea"/>
              </a:rPr>
              <a:t>（Valdiya，1976）。</a:t>
            </a:r>
            <a:endParaRPr lang="zh-CN" altLang="en-US"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1775" y="2898140"/>
            <a:ext cx="11222990" cy="3201670"/>
            <a:chOff x="765" y="5050"/>
            <a:chExt cx="17674" cy="5042"/>
          </a:xfrm>
        </p:grpSpPr>
        <p:grpSp>
          <p:nvGrpSpPr>
            <p:cNvPr id="5" name="组合 4"/>
            <p:cNvGrpSpPr/>
            <p:nvPr/>
          </p:nvGrpSpPr>
          <p:grpSpPr>
            <a:xfrm>
              <a:off x="765" y="5050"/>
              <a:ext cx="17675" cy="4318"/>
              <a:chOff x="1122" y="402"/>
              <a:chExt cx="17675" cy="4318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"/>
              <a:srcRect b="18636"/>
              <a:stretch>
                <a:fillRect/>
              </a:stretch>
            </p:blipFill>
            <p:spPr>
              <a:xfrm>
                <a:off x="1122" y="402"/>
                <a:ext cx="16268" cy="4318"/>
              </a:xfrm>
              <a:prstGeom prst="rect">
                <a:avLst/>
              </a:prstGeom>
            </p:spPr>
          </p:pic>
          <p:sp>
            <p:nvSpPr>
              <p:cNvPr id="19" name="文本框 18"/>
              <p:cNvSpPr txBox="1"/>
              <p:nvPr/>
            </p:nvSpPr>
            <p:spPr>
              <a:xfrm>
                <a:off x="15982" y="2238"/>
                <a:ext cx="2815" cy="437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r>
                  <a:rPr lang="en-US" altLang="zh-CN" dirty="0">
                    <a:solidFill>
                      <a:srgbClr val="231F20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  <a:sym typeface="+mn-ea"/>
                  </a:rPr>
                  <a:t>Gahalaut </a:t>
                </a:r>
                <a:r>
                  <a:rPr lang="en-US" altLang="zh-CN" dirty="0"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  <a:sym typeface="+mn-ea"/>
                  </a:rPr>
                  <a:t>2012.</a:t>
                </a:r>
                <a:endPara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3143" y="9368"/>
              <a:ext cx="1248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1200">
                  <a:sym typeface="+mn-ea"/>
                </a:rPr>
                <a:t>该横截面位于MFT以南约100-150公里处，</a:t>
              </a:r>
              <a:r>
                <a:rPr lang="zh-CN" altLang="en-US" sz="1200"/>
                <a:t>显示了印度恒河平原三个</a:t>
              </a:r>
              <a:r>
                <a:rPr lang="zh-CN" altLang="en-US" sz="1200"/>
                <a:t>地下山脊的结构，垂线为该地区的各种钻井。</a:t>
              </a:r>
              <a:endParaRPr lang="zh-CN" altLang="en-US" sz="1200"/>
            </a:p>
            <a:p>
              <a:r>
                <a:rPr lang="en-US" altLang="zh-CN" sz="1200"/>
                <a:t>PC-</a:t>
              </a:r>
              <a:r>
                <a:rPr lang="zh-CN" altLang="en-US" sz="1200"/>
                <a:t>前寒武纪、</a:t>
              </a:r>
              <a:r>
                <a:rPr lang="en-US" altLang="zh-CN" sz="1200"/>
                <a:t>UV-</a:t>
              </a:r>
              <a:r>
                <a:rPr lang="zh-CN" altLang="en-US" sz="1200"/>
                <a:t>上文迪世、</a:t>
              </a:r>
              <a:r>
                <a:rPr lang="en-US" altLang="zh-CN" sz="1200"/>
                <a:t>LS-</a:t>
              </a:r>
              <a:r>
                <a:rPr lang="zh-CN" altLang="en-US" sz="1200"/>
                <a:t>下西瓦利克、</a:t>
              </a:r>
              <a:r>
                <a:rPr lang="en-US" altLang="zh-CN" sz="1200">
                  <a:sym typeface="+mn-ea"/>
                </a:rPr>
                <a:t>MS-</a:t>
              </a:r>
              <a:r>
                <a:rPr lang="zh-CN" altLang="en-US" sz="1200">
                  <a:sym typeface="+mn-ea"/>
                </a:rPr>
                <a:t>中西瓦利克、</a:t>
              </a:r>
              <a:r>
                <a:rPr lang="en-US" altLang="zh-CN" sz="1200"/>
                <a:t>US-</a:t>
              </a:r>
              <a:r>
                <a:rPr lang="zh-CN" altLang="en-US" sz="1200"/>
                <a:t>上西瓦利克、A</a:t>
              </a:r>
              <a:r>
                <a:rPr lang="en-US" altLang="zh-CN" sz="1200"/>
                <a:t>-</a:t>
              </a:r>
              <a:r>
                <a:rPr lang="zh-CN" altLang="en-US" sz="1200"/>
                <a:t>冲积层。</a:t>
              </a:r>
              <a:endParaRPr lang="zh-CN" altLang="en-US" sz="1200"/>
            </a:p>
          </p:txBody>
        </p:sp>
      </p:grp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67410" y="464820"/>
            <a:ext cx="5092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地下山脊在喜马拉雅大地震中起到障碍体的</a:t>
            </a:r>
            <a:r>
              <a:rPr lang="zh-CN" altLang="en-US"/>
              <a:t>作用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2000" y="1433195"/>
            <a:ext cx="6096000" cy="50774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/>
              <a:t>过去200年喜马拉雅大地震的破裂可能受到脊的控制，</a:t>
            </a:r>
            <a:r>
              <a:rPr lang="zh-CN" altLang="en-US"/>
              <a:t>这些脊是地震破裂前沿遇到的障碍体，使得地震</a:t>
            </a:r>
            <a:r>
              <a:rPr lang="zh-CN" altLang="en-US"/>
              <a:t>的破裂停止。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 Valdiya (1976), Khattri and Tyagi (1983), Khattri (1987) and Raval (1993)的早期研究也将地震和地下山脊联系起来，但由于当时缺乏足够的断裂信息，他们认为这些山脊在其中起到凹凸体</a:t>
            </a:r>
            <a:r>
              <a:rPr lang="en-US" altLang="en-US"/>
              <a:t>(asperities)</a:t>
            </a:r>
            <a:r>
              <a:rPr lang="zh-CN" altLang="en-US"/>
              <a:t>的</a:t>
            </a:r>
            <a:r>
              <a:rPr lang="zh-CN" altLang="en-US"/>
              <a:t>作用。</a:t>
            </a:r>
            <a:endParaRPr lang="zh-CN" altLang="en-US"/>
          </a:p>
          <a:p>
            <a:endParaRPr lang="zh-CN" altLang="en-US"/>
          </a:p>
          <a:p>
            <a:r>
              <a:rPr lang="en-US" altLang="zh-CN" dirty="0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Gahalaut (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2012)</a:t>
            </a:r>
            <a:r>
              <a:rPr lang="zh-CN" altLang="en-US"/>
              <a:t>认为，</a:t>
            </a:r>
            <a:r>
              <a:rPr lang="zh-CN" altLang="en-US">
                <a:solidFill>
                  <a:schemeClr val="accent1"/>
                </a:solidFill>
              </a:rPr>
              <a:t>将中小型地震与</a:t>
            </a:r>
            <a:r>
              <a:rPr lang="zh-CN" altLang="en-US">
                <a:solidFill>
                  <a:schemeClr val="accent1"/>
                </a:solidFill>
                <a:sym typeface="+mn-ea"/>
              </a:rPr>
              <a:t>地下</a:t>
            </a:r>
            <a:r>
              <a:rPr lang="zh-CN" altLang="en-US">
                <a:solidFill>
                  <a:schemeClr val="accent1"/>
                </a:solidFill>
              </a:rPr>
              <a:t>山脊联系起来以得出</a:t>
            </a:r>
            <a:r>
              <a:rPr lang="zh-CN" altLang="en-US">
                <a:solidFill>
                  <a:schemeClr val="accent1"/>
                </a:solidFill>
                <a:sym typeface="+mn-ea"/>
              </a:rPr>
              <a:t>地下</a:t>
            </a:r>
            <a:r>
              <a:rPr lang="zh-CN" altLang="en-US">
                <a:solidFill>
                  <a:schemeClr val="accent1"/>
                </a:solidFill>
              </a:rPr>
              <a:t>山脊</a:t>
            </a:r>
            <a:r>
              <a:rPr lang="zh-CN" altLang="en-US">
                <a:solidFill>
                  <a:schemeClr val="accent1"/>
                </a:solidFill>
                <a:sym typeface="+mn-ea"/>
              </a:rPr>
              <a:t>为凹凸体</a:t>
            </a:r>
            <a:r>
              <a:rPr lang="zh-CN" altLang="en-US">
                <a:solidFill>
                  <a:schemeClr val="accent1"/>
                </a:solidFill>
              </a:rPr>
              <a:t>的结论是不合适的</a:t>
            </a:r>
            <a:r>
              <a:rPr lang="zh-CN" altLang="en-US"/>
              <a:t>。只有那些</a:t>
            </a:r>
            <a:r>
              <a:rPr lang="zh-CN" altLang="en-US">
                <a:sym typeface="+mn-ea"/>
              </a:rPr>
              <a:t>（沿喜马拉雅走向的）</a:t>
            </a:r>
            <a:r>
              <a:rPr lang="zh-CN" altLang="en-US"/>
              <a:t>破裂长度与喜马拉雅弧线宽度相当的地震才应该被考虑，分析它们与地下山脊的相关性。</a:t>
            </a:r>
            <a:endParaRPr lang="zh-CN" altLang="en-US"/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另外</a:t>
            </a:r>
            <a:r>
              <a:rPr lang="en-US" altLang="zh-CN" dirty="0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Gahalaut (</a:t>
            </a: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2012)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提到，</a:t>
            </a:r>
            <a:r>
              <a:rPr lang="zh-CN" altLang="en-US">
                <a:sym typeface="+mn-ea"/>
              </a:rPr>
              <a:t>地下山脊与</a:t>
            </a:r>
            <a:r>
              <a:rPr lang="zh-CN" altLang="en-US">
                <a:sym typeface="+mn-ea"/>
              </a:rPr>
              <a:t>弧状</a:t>
            </a:r>
            <a:r>
              <a:rPr lang="zh-CN" altLang="en-US">
                <a:sym typeface="+mn-ea"/>
              </a:rPr>
              <a:t>俯冲带的相互作用中经常观察到的另一个特征</a:t>
            </a: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在弧的前缘中可能会形成一个“凹痕”</a:t>
            </a:r>
            <a:r>
              <a:rPr lang="en-US" altLang="en-US">
                <a:sym typeface="+mn-ea"/>
              </a:rPr>
              <a:t>(</a:t>
            </a:r>
            <a:r>
              <a:rPr lang="en-US" altLang="zh-CN">
                <a:sym typeface="+mn-ea"/>
              </a:rPr>
              <a:t>cusp)——</a:t>
            </a:r>
            <a:r>
              <a:rPr lang="zh-CN" altLang="en-US">
                <a:sym typeface="+mn-ea"/>
              </a:rPr>
              <a:t>向外凹的局部尖端。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0" y="1433195"/>
            <a:ext cx="5006340" cy="2121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749040"/>
            <a:ext cx="2557780" cy="24288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6765" y="2272030"/>
            <a:ext cx="10887075" cy="30670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、缺乏充足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的数据来支持喜马拉雅弧线下的山脊的存在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、古地震学指出，喜马拉雅地区可能有历史地震破坏过障碍体（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1505 </a:t>
            </a:r>
            <a:r>
              <a:rPr lang="zh-CN" altLang="en-US" sz="2000">
                <a:sym typeface="+mn-ea"/>
              </a:rPr>
              <a:t>Lo Mustang earthquake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、地震活动与地震破裂范围的其他影响因素（结构、流变性质、汇聚速度和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热状态的变化）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形成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喜马拉雅外凸弧状俯冲带的其他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原因解释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0275" y="1252220"/>
            <a:ext cx="903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思考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80770" y="123380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小结：</a:t>
            </a:r>
            <a:endParaRPr lang="zh-CN" altLang="en-US" sz="2400"/>
          </a:p>
        </p:txBody>
      </p:sp>
      <p:sp>
        <p:nvSpPr>
          <p:cNvPr id="4" name="文本框 3"/>
          <p:cNvSpPr txBox="1"/>
          <p:nvPr/>
        </p:nvSpPr>
        <p:spPr>
          <a:xfrm>
            <a:off x="1080770" y="1915795"/>
            <a:ext cx="9831070" cy="3740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400050" indent="-400050">
              <a:lnSpc>
                <a:spcPct val="150000"/>
              </a:lnSpc>
              <a:buFont typeface="+mj-lt"/>
              <a:buAutoNum type="arabicPeriod"/>
            </a:pPr>
            <a:r>
              <a:rPr lang="zh-CN" altLang="en-US"/>
              <a:t>虽然地震活动性和破裂情况受诸多因素影响，但印度</a:t>
            </a:r>
            <a:r>
              <a:rPr lang="en-US" altLang="zh-CN"/>
              <a:t>-</a:t>
            </a:r>
            <a:r>
              <a:rPr lang="zh-CN" altLang="en-US"/>
              <a:t>恒河平原的</a:t>
            </a:r>
            <a:r>
              <a:rPr lang="zh-CN" altLang="en-US">
                <a:sym typeface="+mn-ea"/>
              </a:rPr>
              <a:t>三个</a:t>
            </a:r>
            <a:r>
              <a:rPr lang="zh-CN" altLang="en-US"/>
              <a:t>地下山脊可能延伸到了喜马拉雅俯冲带下，并作为障碍体限制了此前历史大地震的破裂范围，进一步地，这样的障碍体可能</a:t>
            </a:r>
            <a:r>
              <a:rPr lang="zh-CN" altLang="en-US"/>
              <a:t>会控制</a:t>
            </a:r>
            <a:r>
              <a:rPr lang="zh-CN" altLang="en-US"/>
              <a:t>未来大地震的破裂程度和</a:t>
            </a:r>
            <a:r>
              <a:rPr lang="zh-CN" altLang="en-US"/>
              <a:t>震级。</a:t>
            </a:r>
            <a:endParaRPr lang="zh-CN" altLang="en-US"/>
          </a:p>
          <a:p>
            <a:pPr marL="400050" indent="-400050">
              <a:lnSpc>
                <a:spcPct val="150000"/>
              </a:lnSpc>
              <a:buFont typeface="+mj-lt"/>
              <a:buAutoNum type="arabicPeriod"/>
            </a:pPr>
            <a:endParaRPr lang="zh-CN" altLang="en-US"/>
          </a:p>
          <a:p>
            <a:pPr marL="400050" indent="-400050">
              <a:lnSpc>
                <a:spcPct val="150000"/>
              </a:lnSpc>
              <a:buFont typeface="+mj-lt"/>
              <a:buAutoNum type="arabicPeriod"/>
            </a:pPr>
            <a:r>
              <a:rPr lang="zh-CN" altLang="en-US"/>
              <a:t>喜马拉雅俯冲带的弧形形状，以及东部和西部喜马拉雅造山带的两个</a:t>
            </a:r>
            <a:r>
              <a:rPr lang="en-US" altLang="zh-CN"/>
              <a:t>“</a:t>
            </a:r>
            <a:r>
              <a:rPr lang="zh-CN" altLang="en-US"/>
              <a:t>凹痕</a:t>
            </a:r>
            <a:r>
              <a:rPr lang="en-US" altLang="zh-CN"/>
              <a:t>”</a:t>
            </a:r>
            <a:r>
              <a:rPr lang="zh-CN" altLang="en-US"/>
              <a:t>，似乎</a:t>
            </a:r>
            <a:r>
              <a:rPr lang="zh-CN" altLang="en-US"/>
              <a:t>由两个首要的脊或热点痕迹（</a:t>
            </a:r>
            <a:r>
              <a:rPr lang="en-US" altLang="zh-CN"/>
              <a:t>CDR</a:t>
            </a:r>
            <a:r>
              <a:rPr lang="zh-CN" altLang="en-US"/>
              <a:t>和90°E</a:t>
            </a:r>
            <a:r>
              <a:rPr lang="en-US" altLang="zh-CN"/>
              <a:t> Ridge</a:t>
            </a:r>
            <a:r>
              <a:rPr lang="zh-CN" altLang="en-US"/>
              <a:t>）的共同作用</a:t>
            </a:r>
            <a:r>
              <a:rPr lang="zh-CN" altLang="en-US"/>
              <a:t>造就。</a:t>
            </a:r>
            <a:endParaRPr lang="zh-CN" altLang="en-US"/>
          </a:p>
          <a:p>
            <a:pPr marL="400050" indent="-400050">
              <a:lnSpc>
                <a:spcPct val="150000"/>
              </a:lnSpc>
              <a:buFont typeface="+mj-lt"/>
              <a:buAutoNum type="arabicPeriod"/>
            </a:pPr>
            <a:endParaRPr lang="zh-CN" altLang="en-US"/>
          </a:p>
          <a:p>
            <a:pPr marL="400050" indent="-400050">
              <a:lnSpc>
                <a:spcPct val="150000"/>
              </a:lnSpc>
              <a:buFont typeface="+mj-lt"/>
              <a:buAutoNum type="arabicPeriod"/>
            </a:pPr>
            <a:r>
              <a:rPr lang="zh-CN" altLang="en-US"/>
              <a:t>对此后</a:t>
            </a:r>
            <a:r>
              <a:rPr lang="en-US" altLang="zh-CN"/>
              <a:t>MHT</a:t>
            </a:r>
            <a:r>
              <a:rPr lang="zh-CN" altLang="en-US"/>
              <a:t>地区</a:t>
            </a:r>
            <a:r>
              <a:rPr lang="zh-CN" altLang="en-US">
                <a:sym typeface="+mn-ea"/>
              </a:rPr>
              <a:t>障碍体</a:t>
            </a:r>
            <a:r>
              <a:rPr lang="zh-CN" altLang="en-US"/>
              <a:t>相关研究有一定启示，</a:t>
            </a:r>
            <a:r>
              <a:rPr lang="en-US" altLang="zh-CN"/>
              <a:t>MHT</a:t>
            </a:r>
            <a:r>
              <a:rPr lang="zh-CN" altLang="en-US"/>
              <a:t>局部区域进一步的划分</a:t>
            </a:r>
            <a:r>
              <a:rPr lang="en-US" altLang="zh-CN"/>
              <a:t>(Mugnier2017)</a:t>
            </a:r>
            <a:r>
              <a:rPr lang="zh-CN" altLang="en-US"/>
              <a:t>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22425" y="154305"/>
            <a:ext cx="7538085" cy="6572250"/>
            <a:chOff x="181" y="382"/>
            <a:chExt cx="11799" cy="9678"/>
          </a:xfrm>
        </p:grpSpPr>
        <p:grpSp>
          <p:nvGrpSpPr>
            <p:cNvPr id="17" name="组合 16"/>
            <p:cNvGrpSpPr/>
            <p:nvPr/>
          </p:nvGrpSpPr>
          <p:grpSpPr>
            <a:xfrm>
              <a:off x="181" y="382"/>
              <a:ext cx="11799" cy="8959"/>
              <a:chOff x="181" y="966"/>
              <a:chExt cx="11799" cy="8959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181" y="966"/>
                <a:ext cx="11799" cy="8959"/>
              </a:xfrm>
              <a:prstGeom prst="rect">
                <a:avLst/>
              </a:prstGeom>
            </p:spPr>
          </p:pic>
          <p:grpSp>
            <p:nvGrpSpPr>
              <p:cNvPr id="15" name="组合 14"/>
              <p:cNvGrpSpPr/>
              <p:nvPr/>
            </p:nvGrpSpPr>
            <p:grpSpPr>
              <a:xfrm rot="180000">
                <a:off x="2248" y="3196"/>
                <a:ext cx="5607" cy="2304"/>
                <a:chOff x="1842" y="3110"/>
                <a:chExt cx="5607" cy="2304"/>
              </a:xfrm>
            </p:grpSpPr>
            <p:sp>
              <p:nvSpPr>
                <p:cNvPr id="18" name="矩形 17"/>
                <p:cNvSpPr/>
                <p:nvPr/>
              </p:nvSpPr>
              <p:spPr>
                <a:xfrm rot="2160000">
                  <a:off x="1842" y="3110"/>
                  <a:ext cx="290" cy="1879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3" name="矩形 12"/>
                <p:cNvSpPr/>
                <p:nvPr/>
              </p:nvSpPr>
              <p:spPr>
                <a:xfrm rot="3300000">
                  <a:off x="4445" y="4070"/>
                  <a:ext cx="209" cy="1389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 rot="3000000">
                  <a:off x="6309" y="4274"/>
                  <a:ext cx="294" cy="1986"/>
                </a:xfrm>
                <a:prstGeom prst="rect">
                  <a:avLst/>
                </a:prstGeom>
                <a:noFill/>
                <a:ln w="28575" cmpd="sng">
                  <a:solidFill>
                    <a:srgbClr val="FFFF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9" name="文本框 18"/>
            <p:cNvSpPr txBox="1"/>
            <p:nvPr/>
          </p:nvSpPr>
          <p:spPr>
            <a:xfrm>
              <a:off x="4831" y="9510"/>
              <a:ext cx="3171" cy="5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en-US" altLang="zh-CN" dirty="0">
                  <a:solidFill>
                    <a:srgbClr val="231F2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Gahalaut </a:t>
              </a:r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+mn-ea"/>
                </a:rPr>
                <a:t>2012.</a:t>
              </a:r>
              <a:endParaRPr lang="en-US" altLang="zh-CN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50"/>
  <p:tag name="KSO_WM_TEMPLATE_CATEGORY" val="custom"/>
  <p:tag name="KSO_WM_TEMPLATE_INDEX" val="20233488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40"/>
  <p:tag name="KSO_WM_TEMPLATE_CATEGORY" val="custom"/>
  <p:tag name="KSO_WM_TEMPLATE_INDEX" val="20233488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488"/>
  <p:tag name="KSO_WM_TEMPLATE_THUMBS_INDEX" val="1、9"/>
</p:tagLst>
</file>

<file path=ppt/tags/tag12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5.xml><?xml version="1.0" encoding="utf-8"?>
<p:tagLst xmlns:p="http://schemas.openxmlformats.org/presentationml/2006/main">
  <p:tag name="KSO_WM_SLIDE_ID" val="custom20233488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488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136.xml><?xml version="1.0" encoding="utf-8"?>
<p:tagLst xmlns:p="http://schemas.openxmlformats.org/presentationml/2006/main">
  <p:tag name="commondata" val="eyJoZGlkIjoiODFkMmQ4M2MwYjgzNGYzOTAwNWM4MjEwNDAzZDJhMz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2554</Words>
  <Application>WPS 演示</Application>
  <PresentationFormat>宽屏</PresentationFormat>
  <Paragraphs>107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扶摇</cp:lastModifiedBy>
  <cp:revision>308</cp:revision>
  <dcterms:created xsi:type="dcterms:W3CDTF">2019-06-19T02:08:00Z</dcterms:created>
  <dcterms:modified xsi:type="dcterms:W3CDTF">2024-03-14T10:22:26Z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870219511FB04C3997C67650654DF4CC_11</vt:lpwstr>
  </property>
</Properties>
</file>