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97" r:id="rId2"/>
    <p:sldId id="274" r:id="rId3"/>
    <p:sldId id="289" r:id="rId4"/>
    <p:sldId id="290" r:id="rId5"/>
    <p:sldId id="269" r:id="rId6"/>
    <p:sldId id="273" r:id="rId7"/>
    <p:sldId id="296" r:id="rId8"/>
    <p:sldId id="294" r:id="rId9"/>
    <p:sldId id="298" r:id="rId10"/>
    <p:sldId id="267" r:id="rId11"/>
    <p:sldId id="264" r:id="rId12"/>
    <p:sldId id="302" r:id="rId13"/>
    <p:sldId id="303" r:id="rId14"/>
    <p:sldId id="304" r:id="rId15"/>
    <p:sldId id="305" r:id="rId16"/>
    <p:sldId id="306" r:id="rId17"/>
    <p:sldId id="307" r:id="rId18"/>
    <p:sldId id="308" r:id="rId19"/>
    <p:sldId id="309" r:id="rId20"/>
    <p:sldId id="310" r:id="rId21"/>
    <p:sldId id="311" r:id="rId22"/>
    <p:sldId id="314" r:id="rId23"/>
    <p:sldId id="312" r:id="rId24"/>
    <p:sldId id="315" r:id="rId25"/>
    <p:sldId id="316" r:id="rId26"/>
    <p:sldId id="313" r:id="rId27"/>
    <p:sldId id="317" r:id="rId28"/>
    <p:sldId id="318" r:id="rId29"/>
    <p:sldId id="319" r:id="rId30"/>
    <p:sldId id="320" r:id="rId31"/>
    <p:sldId id="321" r:id="rId32"/>
    <p:sldId id="322" r:id="rId33"/>
    <p:sldId id="256"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48"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0622E1-4A43-4F4D-917C-7DE222B04364}" type="datetimeFigureOut">
              <a:rPr lang="zh-CN" altLang="en-US" smtClean="0"/>
              <a:t>2024/3/18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6B9552-B171-4B78-9C8B-04F14CE7B0CD}" type="slidenum">
              <a:rPr lang="zh-CN" altLang="en-US" smtClean="0"/>
              <a:t>‹#›</a:t>
            </a:fld>
            <a:endParaRPr lang="zh-CN" altLang="en-US"/>
          </a:p>
        </p:txBody>
      </p:sp>
    </p:spTree>
    <p:extLst>
      <p:ext uri="{BB962C8B-B14F-4D97-AF65-F5344CB8AC3E}">
        <p14:creationId xmlns:p14="http://schemas.microsoft.com/office/powerpoint/2010/main" val="871679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71A1BA9-12F8-4CDB-B161-0232B40DCEEF}" type="slidenum">
              <a:rPr lang="zh-CN" altLang="en-US" smtClean="0"/>
              <a:t>13</a:t>
            </a:fld>
            <a:endParaRPr lang="zh-CN" altLang="en-US"/>
          </a:p>
        </p:txBody>
      </p:sp>
    </p:spTree>
    <p:extLst>
      <p:ext uri="{BB962C8B-B14F-4D97-AF65-F5344CB8AC3E}">
        <p14:creationId xmlns:p14="http://schemas.microsoft.com/office/powerpoint/2010/main" val="3014119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8CB06B-EB21-7E1D-9EBB-62A43258D24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9908F73-CBAB-C69F-E013-5E5AAB8AFC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A76DF32-AC70-2D5D-6E23-8AB03614375A}"/>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5" name="页脚占位符 4">
            <a:extLst>
              <a:ext uri="{FF2B5EF4-FFF2-40B4-BE49-F238E27FC236}">
                <a16:creationId xmlns:a16="http://schemas.microsoft.com/office/drawing/2014/main" id="{E593CDFF-7A08-7F19-ACE0-4B6172A56CB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D0902E3-ACF0-48AA-4B3C-9EAA30A5AF84}"/>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3832140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07FDD2-1E90-E8C9-83AE-DDA883EDEB9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3A593E6-C634-6682-2134-377194D839C2}"/>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BD97769-09CF-3233-C417-D196F44DDF14}"/>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5" name="页脚占位符 4">
            <a:extLst>
              <a:ext uri="{FF2B5EF4-FFF2-40B4-BE49-F238E27FC236}">
                <a16:creationId xmlns:a16="http://schemas.microsoft.com/office/drawing/2014/main" id="{A1601973-6E8B-6A1E-A432-FDB18FAB652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0686E6D-BE25-4C2B-9CC7-912C5DB8C9EF}"/>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3864097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8424FE-448E-6605-5023-D9006013785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7FE15DB-A54E-9059-C752-8263CF2A8D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5B4EFBF-D430-8734-D269-D0E2BD31A5C5}"/>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5" name="页脚占位符 4">
            <a:extLst>
              <a:ext uri="{FF2B5EF4-FFF2-40B4-BE49-F238E27FC236}">
                <a16:creationId xmlns:a16="http://schemas.microsoft.com/office/drawing/2014/main" id="{D1F6E671-E196-9963-C9BC-487D83FD46E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C3BFC7C-4110-4A4D-81DE-EB0D6CE62F1D}"/>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2591341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588D15-6D2A-EBC2-F813-02DCDA891CC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7835142-DE50-856D-9AC2-33263A3145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46A468B2-3B2E-7CE3-627D-0C5D555BED1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7A49682E-6D6A-987B-8DD6-90232041FB4C}"/>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6" name="页脚占位符 5">
            <a:extLst>
              <a:ext uri="{FF2B5EF4-FFF2-40B4-BE49-F238E27FC236}">
                <a16:creationId xmlns:a16="http://schemas.microsoft.com/office/drawing/2014/main" id="{00FE6BFE-9BED-2420-6DEC-4F4D7B10F05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04D07BF-9479-13B7-104C-0F187620D3EC}"/>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4107280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03A54A-175B-177D-65BD-80395870665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F13C18C-C346-F167-320B-155A166036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7755C32-FE86-73BE-7779-16AF15B3756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6D84A48-79C5-8474-390B-1AD95F3301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53AF654-C97A-873E-1B62-0778BD0B71BA}"/>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BD66AF82-2D2D-C239-9161-E94315A04305}"/>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8" name="页脚占位符 7">
            <a:extLst>
              <a:ext uri="{FF2B5EF4-FFF2-40B4-BE49-F238E27FC236}">
                <a16:creationId xmlns:a16="http://schemas.microsoft.com/office/drawing/2014/main" id="{FA08E28F-2565-2904-5569-71209717836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2EE7FA55-F41F-514F-59FB-BD7BAC0598EE}"/>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2760696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E98B8F-4C27-56CD-FD10-25A1321EC06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65CF671-616A-D806-7299-41B8E2151206}"/>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4" name="页脚占位符 3">
            <a:extLst>
              <a:ext uri="{FF2B5EF4-FFF2-40B4-BE49-F238E27FC236}">
                <a16:creationId xmlns:a16="http://schemas.microsoft.com/office/drawing/2014/main" id="{C26B7B95-D58F-488C-97A0-F7357766921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10710AF-FD94-72C6-36DE-B630BE448026}"/>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2677818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399CB60-8A78-2351-9EEB-E60F71699424}"/>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3" name="页脚占位符 2">
            <a:extLst>
              <a:ext uri="{FF2B5EF4-FFF2-40B4-BE49-F238E27FC236}">
                <a16:creationId xmlns:a16="http://schemas.microsoft.com/office/drawing/2014/main" id="{333E06C8-CA1C-4F69-9654-1ECEA89FF4E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04385B30-3E36-F928-71F4-ECF965DE1517}"/>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93409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5FECFB-0941-3107-213A-FA59CBC894E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212517D-4EBE-4DE5-484F-03AABBB4F9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AE341376-AFFF-5227-4A25-F713845868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D838734-9E8C-7D7C-D8A2-298F43CE5F33}"/>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6" name="页脚占位符 5">
            <a:extLst>
              <a:ext uri="{FF2B5EF4-FFF2-40B4-BE49-F238E27FC236}">
                <a16:creationId xmlns:a16="http://schemas.microsoft.com/office/drawing/2014/main" id="{E6813343-7FE3-F684-4304-188C2EFBDA1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88001C9-6ED8-65C1-B5E4-755D51D9A760}"/>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3544670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661F0B-8710-DF39-217C-3459FB9950E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7BA3C32-4EEB-5D9F-DB17-E0F6B3869D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4D306343-97E1-8973-8B75-0195AF7A6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10D423F-F0BB-276C-58CD-69CA914B29D1}"/>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6" name="页脚占位符 5">
            <a:extLst>
              <a:ext uri="{FF2B5EF4-FFF2-40B4-BE49-F238E27FC236}">
                <a16:creationId xmlns:a16="http://schemas.microsoft.com/office/drawing/2014/main" id="{7E4239F7-BD9B-44E8-1ED5-8D537067B23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709815E-F568-D9E7-C1D0-49FC75CEE3F4}"/>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3920637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C73E6E-432B-818D-C375-AC8ED178B4E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45FEEDC-F48D-4790-5835-B669F776982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DE0868A-3F13-0FB4-6A94-7A9E89135203}"/>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5" name="页脚占位符 4">
            <a:extLst>
              <a:ext uri="{FF2B5EF4-FFF2-40B4-BE49-F238E27FC236}">
                <a16:creationId xmlns:a16="http://schemas.microsoft.com/office/drawing/2014/main" id="{9A7E1FA1-828C-E571-AD0C-0E30B4F5388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D15ECBA-4002-13ED-9C97-13C62CF83E58}"/>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3480623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85E8896-1643-B8C0-F6ED-09E75FD349E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5BE2EF1-BB94-1D30-4E05-CEAF84D9994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FC13C52-20DF-6CAF-E06B-8C47A0F7E6E8}"/>
              </a:ext>
            </a:extLst>
          </p:cNvPr>
          <p:cNvSpPr>
            <a:spLocks noGrp="1"/>
          </p:cNvSpPr>
          <p:nvPr>
            <p:ph type="dt" sz="half" idx="10"/>
          </p:nvPr>
        </p:nvSpPr>
        <p:spPr/>
        <p:txBody>
          <a:bodyPr/>
          <a:lstStyle/>
          <a:p>
            <a:fld id="{26417C9F-FE50-4A38-BED6-6833079135FD}" type="datetimeFigureOut">
              <a:rPr lang="zh-CN" altLang="en-US" smtClean="0"/>
              <a:t>2024/3/18</a:t>
            </a:fld>
            <a:endParaRPr lang="zh-CN" altLang="en-US"/>
          </a:p>
        </p:txBody>
      </p:sp>
      <p:sp>
        <p:nvSpPr>
          <p:cNvPr id="5" name="页脚占位符 4">
            <a:extLst>
              <a:ext uri="{FF2B5EF4-FFF2-40B4-BE49-F238E27FC236}">
                <a16:creationId xmlns:a16="http://schemas.microsoft.com/office/drawing/2014/main" id="{DD2E17D0-38DF-C2E2-7497-FE1AF65A911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F093E1A-00EE-04CE-1BA8-58C2DC88A8AA}"/>
              </a:ext>
            </a:extLst>
          </p:cNvPr>
          <p:cNvSpPr>
            <a:spLocks noGrp="1"/>
          </p:cNvSpPr>
          <p:nvPr>
            <p:ph type="sldNum" sz="quarter" idx="12"/>
          </p:nvPr>
        </p:nvSpPr>
        <p:spPr/>
        <p:txBody>
          <a:body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4255917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D3DD152-D424-8F17-F489-D1E98363B1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21A94EC-9C0E-FC39-1DFA-742E396486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8A5EA9F-6A9B-EB8C-E83A-F09A91A96D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417C9F-FE50-4A38-BED6-6833079135FD}" type="datetimeFigureOut">
              <a:rPr lang="zh-CN" altLang="en-US" smtClean="0"/>
              <a:t>2024/3/18</a:t>
            </a:fld>
            <a:endParaRPr lang="zh-CN" altLang="en-US"/>
          </a:p>
        </p:txBody>
      </p:sp>
      <p:sp>
        <p:nvSpPr>
          <p:cNvPr id="5" name="页脚占位符 4">
            <a:extLst>
              <a:ext uri="{FF2B5EF4-FFF2-40B4-BE49-F238E27FC236}">
                <a16:creationId xmlns:a16="http://schemas.microsoft.com/office/drawing/2014/main" id="{98DD64CD-CE73-325F-E487-3658DB1A73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D8CED74-5D37-F29E-381E-7DB2513DAC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71A9BC-4AD7-4412-905F-CB9F3F2E8554}" type="slidenum">
              <a:rPr lang="zh-CN" altLang="en-US" smtClean="0"/>
              <a:t>‹#›</a:t>
            </a:fld>
            <a:endParaRPr lang="zh-CN" altLang="en-US"/>
          </a:p>
        </p:txBody>
      </p:sp>
    </p:spTree>
    <p:extLst>
      <p:ext uri="{BB962C8B-B14F-4D97-AF65-F5344CB8AC3E}">
        <p14:creationId xmlns:p14="http://schemas.microsoft.com/office/powerpoint/2010/main" val="1342988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8F948280-F1CC-0767-3A36-FB75CC2E64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1640" y="73242"/>
            <a:ext cx="5886450" cy="24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50A12C64-9668-2CF3-DC0C-6F5D754BE6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7099" y="2233482"/>
            <a:ext cx="5855382" cy="2390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8">
            <a:extLst>
              <a:ext uri="{FF2B5EF4-FFF2-40B4-BE49-F238E27FC236}">
                <a16:creationId xmlns:a16="http://schemas.microsoft.com/office/drawing/2014/main" id="{BB5D4177-F942-F491-6A5A-D44E4F0F94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1881" y="4393721"/>
            <a:ext cx="5857875" cy="240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11">
            <a:extLst>
              <a:ext uri="{FF2B5EF4-FFF2-40B4-BE49-F238E27FC236}">
                <a16:creationId xmlns:a16="http://schemas.microsoft.com/office/drawing/2014/main" id="{F7B2DAA7-CCC2-79C8-06DE-500E2A42513D}"/>
              </a:ext>
            </a:extLst>
          </p:cNvPr>
          <p:cNvSpPr txBox="1"/>
          <p:nvPr/>
        </p:nvSpPr>
        <p:spPr>
          <a:xfrm>
            <a:off x="8922066" y="786153"/>
            <a:ext cx="1095122" cy="461665"/>
          </a:xfrm>
          <a:prstGeom prst="rect">
            <a:avLst/>
          </a:prstGeom>
          <a:noFill/>
        </p:spPr>
        <p:txBody>
          <a:bodyPr wrap="square" rtlCol="0">
            <a:spAutoFit/>
          </a:bodyPr>
          <a:lstStyle/>
          <a:p>
            <a:pPr algn="ctr"/>
            <a:r>
              <a:rPr lang="en-US" sz="2400" b="1" dirty="0">
                <a:latin typeface="Times New Roman" pitchFamily="18" charset="0"/>
                <a:cs typeface="Times New Roman" pitchFamily="18" charset="0"/>
              </a:rPr>
              <a:t>CSN</a:t>
            </a:r>
          </a:p>
        </p:txBody>
      </p:sp>
      <p:sp>
        <p:nvSpPr>
          <p:cNvPr id="6" name="TextBox 12">
            <a:extLst>
              <a:ext uri="{FF2B5EF4-FFF2-40B4-BE49-F238E27FC236}">
                <a16:creationId xmlns:a16="http://schemas.microsoft.com/office/drawing/2014/main" id="{F790F8BB-A53F-002C-F2A9-E6976137B237}"/>
              </a:ext>
            </a:extLst>
          </p:cNvPr>
          <p:cNvSpPr txBox="1"/>
          <p:nvPr/>
        </p:nvSpPr>
        <p:spPr>
          <a:xfrm>
            <a:off x="8922066" y="2848018"/>
            <a:ext cx="1095122" cy="461665"/>
          </a:xfrm>
          <a:prstGeom prst="rect">
            <a:avLst/>
          </a:prstGeom>
          <a:noFill/>
        </p:spPr>
        <p:txBody>
          <a:bodyPr wrap="square" rtlCol="0">
            <a:spAutoFit/>
          </a:bodyPr>
          <a:lstStyle/>
          <a:p>
            <a:pPr algn="ctr"/>
            <a:r>
              <a:rPr lang="en-US" sz="2400" b="1" dirty="0">
                <a:latin typeface="Times New Roman" pitchFamily="18" charset="0"/>
                <a:cs typeface="Times New Roman" pitchFamily="18" charset="0"/>
              </a:rPr>
              <a:t>PDE</a:t>
            </a:r>
          </a:p>
        </p:txBody>
      </p:sp>
      <p:sp>
        <p:nvSpPr>
          <p:cNvPr id="7" name="TextBox 13">
            <a:extLst>
              <a:ext uri="{FF2B5EF4-FFF2-40B4-BE49-F238E27FC236}">
                <a16:creationId xmlns:a16="http://schemas.microsoft.com/office/drawing/2014/main" id="{EBFDD12B-0E60-3F4F-F1AF-9E161D664AD3}"/>
              </a:ext>
            </a:extLst>
          </p:cNvPr>
          <p:cNvSpPr txBox="1"/>
          <p:nvPr/>
        </p:nvSpPr>
        <p:spPr>
          <a:xfrm>
            <a:off x="8922066" y="4905418"/>
            <a:ext cx="1095122" cy="461665"/>
          </a:xfrm>
          <a:prstGeom prst="rect">
            <a:avLst/>
          </a:prstGeom>
          <a:noFill/>
        </p:spPr>
        <p:txBody>
          <a:bodyPr wrap="square" rtlCol="0">
            <a:spAutoFit/>
          </a:bodyPr>
          <a:lstStyle/>
          <a:p>
            <a:pPr algn="ctr"/>
            <a:r>
              <a:rPr lang="en-US" sz="2400" b="1" dirty="0">
                <a:latin typeface="Times New Roman" pitchFamily="18" charset="0"/>
                <a:cs typeface="Times New Roman" pitchFamily="18" charset="0"/>
              </a:rPr>
              <a:t>ISC</a:t>
            </a:r>
          </a:p>
        </p:txBody>
      </p:sp>
      <p:sp>
        <p:nvSpPr>
          <p:cNvPr id="8" name="TextBox 14">
            <a:extLst>
              <a:ext uri="{FF2B5EF4-FFF2-40B4-BE49-F238E27FC236}">
                <a16:creationId xmlns:a16="http://schemas.microsoft.com/office/drawing/2014/main" id="{FF760209-6AC9-2B2F-EBFD-72B863EDA74C}"/>
              </a:ext>
            </a:extLst>
          </p:cNvPr>
          <p:cNvSpPr txBox="1"/>
          <p:nvPr/>
        </p:nvSpPr>
        <p:spPr>
          <a:xfrm>
            <a:off x="1937290" y="3000418"/>
            <a:ext cx="1368152" cy="461665"/>
          </a:xfrm>
          <a:prstGeom prst="rect">
            <a:avLst/>
          </a:prstGeom>
          <a:noFill/>
        </p:spPr>
        <p:txBody>
          <a:bodyPr wrap="square" rtlCol="0">
            <a:spAutoFit/>
          </a:bodyPr>
          <a:lstStyle/>
          <a:p>
            <a:r>
              <a:rPr lang="en-US" sz="2400" b="1" dirty="0">
                <a:solidFill>
                  <a:srgbClr val="0000FF"/>
                </a:solidFill>
                <a:latin typeface="Times New Roman" pitchFamily="18" charset="0"/>
                <a:cs typeface="Times New Roman" pitchFamily="18" charset="0"/>
              </a:rPr>
              <a:t>Grid 1*1</a:t>
            </a:r>
          </a:p>
        </p:txBody>
      </p:sp>
      <p:sp>
        <p:nvSpPr>
          <p:cNvPr id="9" name="文本框 8">
            <a:extLst>
              <a:ext uri="{FF2B5EF4-FFF2-40B4-BE49-F238E27FC236}">
                <a16:creationId xmlns:a16="http://schemas.microsoft.com/office/drawing/2014/main" id="{74565B30-FBFF-4EBB-1C92-081ECA04FB09}"/>
              </a:ext>
            </a:extLst>
          </p:cNvPr>
          <p:cNvSpPr txBox="1"/>
          <p:nvPr/>
        </p:nvSpPr>
        <p:spPr>
          <a:xfrm>
            <a:off x="142042" y="174744"/>
            <a:ext cx="3293617" cy="1231106"/>
          </a:xfrm>
          <a:prstGeom prst="rect">
            <a:avLst/>
          </a:prstGeom>
          <a:noFill/>
        </p:spPr>
        <p:txBody>
          <a:bodyPr wrap="square" rtlCol="0">
            <a:spAutoFit/>
          </a:bodyPr>
          <a:lstStyle/>
          <a:p>
            <a:r>
              <a:rPr lang="en-US" altLang="zh-CN" sz="3200" b="1" dirty="0">
                <a:latin typeface="Arial" panose="020B0604020202020204" pitchFamily="34" charset="0"/>
                <a:cs typeface="Arial" panose="020B0604020202020204" pitchFamily="34" charset="0"/>
              </a:rPr>
              <a:t>How it started…</a:t>
            </a:r>
          </a:p>
          <a:p>
            <a:pPr>
              <a:spcBef>
                <a:spcPts val="1200"/>
              </a:spcBef>
            </a:pPr>
            <a:r>
              <a:rPr lang="en-US" altLang="zh-CN" sz="3200" dirty="0">
                <a:latin typeface="Arial" panose="020B0604020202020204" pitchFamily="34" charset="0"/>
                <a:cs typeface="Arial" panose="020B0604020202020204" pitchFamily="34" charset="0"/>
              </a:rPr>
              <a:t>(2015.4~5)</a:t>
            </a:r>
            <a:endParaRPr lang="zh-CN" altLang="en-US" sz="3200" dirty="0">
              <a:latin typeface="Arial" panose="020B0604020202020204" pitchFamily="34" charset="0"/>
              <a:cs typeface="Arial" panose="020B0604020202020204" pitchFamily="34" charset="0"/>
            </a:endParaRPr>
          </a:p>
        </p:txBody>
      </p:sp>
      <p:sp>
        <p:nvSpPr>
          <p:cNvPr id="10" name="文本框 9">
            <a:extLst>
              <a:ext uri="{FF2B5EF4-FFF2-40B4-BE49-F238E27FC236}">
                <a16:creationId xmlns:a16="http://schemas.microsoft.com/office/drawing/2014/main" id="{5EECBC51-6456-ECE5-FA33-8955694D7DFD}"/>
              </a:ext>
            </a:extLst>
          </p:cNvPr>
          <p:cNvSpPr txBox="1"/>
          <p:nvPr/>
        </p:nvSpPr>
        <p:spPr>
          <a:xfrm>
            <a:off x="137447" y="6042544"/>
            <a:ext cx="3293617" cy="707886"/>
          </a:xfrm>
          <a:prstGeom prst="rect">
            <a:avLst/>
          </a:prstGeom>
          <a:noFill/>
        </p:spPr>
        <p:txBody>
          <a:bodyPr wrap="square" rtlCol="0">
            <a:spAutoFit/>
          </a:bodyPr>
          <a:lstStyle/>
          <a:p>
            <a:r>
              <a:rPr lang="en-GB" altLang="zh-CN" sz="2000" dirty="0">
                <a:solidFill>
                  <a:srgbClr val="C00000"/>
                </a:solidFill>
                <a:latin typeface="Arial" panose="020B0604020202020204" pitchFamily="34" charset="0"/>
                <a:cs typeface="Arial" panose="020B0604020202020204" pitchFamily="34" charset="0"/>
              </a:rPr>
              <a:t>In “Donuts and Dynamics” weekly discussion at UIUC</a:t>
            </a:r>
            <a:endParaRPr lang="zh-CN" altLang="en-US" sz="20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5192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84" y="51534"/>
            <a:ext cx="8991600" cy="4598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46059" y="349820"/>
            <a:ext cx="902155" cy="10504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746852" y="983914"/>
            <a:ext cx="930728" cy="105047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593343" y="1416621"/>
            <a:ext cx="929367" cy="10205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678942" y="1411180"/>
            <a:ext cx="906236" cy="102869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522710" y="1419342"/>
            <a:ext cx="914400" cy="10205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437109" y="1419342"/>
            <a:ext cx="914400" cy="10205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351509" y="1419342"/>
            <a:ext cx="914400" cy="10205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矩形 2"/>
          <p:cNvSpPr/>
          <p:nvPr/>
        </p:nvSpPr>
        <p:spPr>
          <a:xfrm>
            <a:off x="641338" y="5076944"/>
            <a:ext cx="3909946" cy="1077218"/>
          </a:xfrm>
          <a:prstGeom prst="rect">
            <a:avLst/>
          </a:prstGeom>
        </p:spPr>
        <p:txBody>
          <a:bodyPr wrap="square">
            <a:spAutoFit/>
          </a:bodyPr>
          <a:lstStyle/>
          <a:p>
            <a:pPr algn="ctr"/>
            <a:r>
              <a:rPr lang="en-US" altLang="zh-CN" sz="3200" b="1" dirty="0">
                <a:latin typeface="Times New Roman" pitchFamily="18" charset="0"/>
                <a:cs typeface="Times New Roman" pitchFamily="18" charset="0"/>
              </a:rPr>
              <a:t>Preliminary b-value of regions 1 to 7</a:t>
            </a:r>
          </a:p>
        </p:txBody>
      </p:sp>
      <p:pic>
        <p:nvPicPr>
          <p:cNvPr id="4" name="图片 3">
            <a:extLst>
              <a:ext uri="{FF2B5EF4-FFF2-40B4-BE49-F238E27FC236}">
                <a16:creationId xmlns:a16="http://schemas.microsoft.com/office/drawing/2014/main" id="{E1839B2F-0B98-CCF1-6061-EC1F88C0F355}"/>
              </a:ext>
            </a:extLst>
          </p:cNvPr>
          <p:cNvPicPr>
            <a:picLocks noChangeAspect="1"/>
          </p:cNvPicPr>
          <p:nvPr/>
        </p:nvPicPr>
        <p:blipFill>
          <a:blip r:embed="rId3"/>
          <a:stretch>
            <a:fillRect/>
          </a:stretch>
        </p:blipFill>
        <p:spPr>
          <a:xfrm>
            <a:off x="5056342" y="3275860"/>
            <a:ext cx="7089052" cy="3530607"/>
          </a:xfrm>
          <a:prstGeom prst="rect">
            <a:avLst/>
          </a:prstGeom>
        </p:spPr>
      </p:pic>
    </p:spTree>
    <p:extLst>
      <p:ext uri="{BB962C8B-B14F-4D97-AF65-F5344CB8AC3E}">
        <p14:creationId xmlns:p14="http://schemas.microsoft.com/office/powerpoint/2010/main" val="289259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424" y="842366"/>
            <a:ext cx="10177131" cy="5442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199456" y="6226707"/>
            <a:ext cx="10081120" cy="502766"/>
          </a:xfrm>
          <a:prstGeom prst="rect">
            <a:avLst/>
          </a:prstGeom>
          <a:noFill/>
        </p:spPr>
        <p:txBody>
          <a:bodyPr wrap="square" rtlCol="0">
            <a:spAutoFit/>
          </a:bodyPr>
          <a:lstStyle/>
          <a:p>
            <a:r>
              <a:rPr lang="en-US" altLang="zh-CN" sz="2667" b="1" dirty="0">
                <a:latin typeface="Times New Roman" panose="02020603050405020304" pitchFamily="18" charset="0"/>
                <a:cs typeface="Times New Roman" panose="02020603050405020304" pitchFamily="18" charset="0"/>
              </a:rPr>
              <a:t>ISC catalog: </a:t>
            </a:r>
            <a:r>
              <a:rPr lang="en-US" altLang="zh-CN" sz="2667" dirty="0">
                <a:latin typeface="Times New Roman" panose="02020603050405020304" pitchFamily="18" charset="0"/>
                <a:cs typeface="Times New Roman" panose="02020603050405020304" pitchFamily="18" charset="0"/>
              </a:rPr>
              <a:t>1 by 1º grid, # of M&gt;=4 within 1º, contour of 190 and 50</a:t>
            </a:r>
          </a:p>
        </p:txBody>
      </p:sp>
      <p:sp>
        <p:nvSpPr>
          <p:cNvPr id="5" name="TextBox 4"/>
          <p:cNvSpPr txBox="1"/>
          <p:nvPr/>
        </p:nvSpPr>
        <p:spPr>
          <a:xfrm>
            <a:off x="4066379" y="919326"/>
            <a:ext cx="7022176" cy="502766"/>
          </a:xfrm>
          <a:prstGeom prst="rect">
            <a:avLst/>
          </a:prstGeom>
          <a:noFill/>
        </p:spPr>
        <p:txBody>
          <a:bodyPr wrap="square" rtlCol="0">
            <a:spAutoFit/>
          </a:bodyPr>
          <a:lstStyle/>
          <a:p>
            <a:r>
              <a:rPr lang="en-US" sz="2667" b="1" dirty="0">
                <a:latin typeface="Times New Roman" panose="02020603050405020304" pitchFamily="18" charset="0"/>
                <a:cs typeface="Times New Roman" panose="02020603050405020304" pitchFamily="18" charset="0"/>
              </a:rPr>
              <a:t>All depths		                      </a:t>
            </a:r>
            <a:r>
              <a:rPr lang="en-US" altLang="zh-CN" sz="2667" b="1" dirty="0">
                <a:latin typeface="Times New Roman" panose="02020603050405020304" pitchFamily="18" charset="0"/>
                <a:cs typeface="Times New Roman" panose="02020603050405020304" pitchFamily="18" charset="0"/>
              </a:rPr>
              <a:t>Depth&gt;40 km</a:t>
            </a:r>
          </a:p>
        </p:txBody>
      </p:sp>
      <p:sp>
        <p:nvSpPr>
          <p:cNvPr id="6" name="灯片编号占位符 5"/>
          <p:cNvSpPr>
            <a:spLocks noGrp="1"/>
          </p:cNvSpPr>
          <p:nvPr>
            <p:ph type="sldNum" sz="quarter" idx="12"/>
          </p:nvPr>
        </p:nvSpPr>
        <p:spPr/>
        <p:txBody>
          <a:bodyPr/>
          <a:lstStyle/>
          <a:p>
            <a:fld id="{0C913308-F349-4B6D-A68A-DD1791B4A57B}" type="slidenum">
              <a:rPr lang="zh-CN" altLang="en-US" smtClean="0"/>
              <a:t>3</a:t>
            </a:fld>
            <a:endParaRPr lang="zh-CN" altLang="en-US"/>
          </a:p>
        </p:txBody>
      </p:sp>
      <p:sp>
        <p:nvSpPr>
          <p:cNvPr id="8" name="标题 1">
            <a:extLst>
              <a:ext uri="{FF2B5EF4-FFF2-40B4-BE49-F238E27FC236}">
                <a16:creationId xmlns:a16="http://schemas.microsoft.com/office/drawing/2014/main" id="{F88B67BF-A6A2-4626-A391-E44B6A370143}"/>
              </a:ext>
            </a:extLst>
          </p:cNvPr>
          <p:cNvSpPr txBox="1">
            <a:spLocks/>
          </p:cNvSpPr>
          <p:nvPr/>
        </p:nvSpPr>
        <p:spPr>
          <a:xfrm>
            <a:off x="609600" y="177801"/>
            <a:ext cx="10972800" cy="72250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600" dirty="0">
                <a:latin typeface="微软雅黑" panose="020B0503020204020204" pitchFamily="34" charset="-122"/>
                <a:ea typeface="微软雅黑" panose="020B0503020204020204" pitchFamily="34" charset="-122"/>
                <a:cs typeface="Times New Roman" panose="02020603050405020304" pitchFamily="18" charset="0"/>
              </a:rPr>
              <a:t>地震活动性统计</a:t>
            </a:r>
          </a:p>
        </p:txBody>
      </p:sp>
    </p:spTree>
    <p:extLst>
      <p:ext uri="{BB962C8B-B14F-4D97-AF65-F5344CB8AC3E}">
        <p14:creationId xmlns:p14="http://schemas.microsoft.com/office/powerpoint/2010/main" val="232408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0755" y="68628"/>
            <a:ext cx="8197693" cy="5761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59405" y="5734673"/>
            <a:ext cx="2685962" cy="913199"/>
          </a:xfrm>
          <a:prstGeom prst="rect">
            <a:avLst/>
          </a:prstGeom>
          <a:noFill/>
        </p:spPr>
        <p:txBody>
          <a:bodyPr wrap="square" rtlCol="0">
            <a:spAutoFit/>
          </a:bodyPr>
          <a:lstStyle/>
          <a:p>
            <a:r>
              <a:rPr lang="en-US" altLang="zh-CN" sz="2667" dirty="0">
                <a:latin typeface="Times New Roman" panose="02020603050405020304" pitchFamily="18" charset="0"/>
                <a:cs typeface="Times New Roman" panose="02020603050405020304" pitchFamily="18" charset="0"/>
              </a:rPr>
              <a:t>(Ge et al., 2015: GPS</a:t>
            </a:r>
            <a:r>
              <a:rPr lang="zh-CN" altLang="en-US" sz="2667" dirty="0">
                <a:latin typeface="Times New Roman" panose="02020603050405020304" pitchFamily="18" charset="0"/>
                <a:cs typeface="Times New Roman" panose="02020603050405020304" pitchFamily="18" charset="0"/>
              </a:rPr>
              <a:t>应变率结果</a:t>
            </a:r>
            <a:r>
              <a:rPr lang="en-US" altLang="zh-CN" sz="2667" dirty="0">
                <a:latin typeface="Times New Roman" panose="02020603050405020304" pitchFamily="18" charset="0"/>
                <a:cs typeface="Times New Roman" panose="02020603050405020304" pitchFamily="18" charset="0"/>
              </a:rPr>
              <a:t>)</a:t>
            </a:r>
            <a:endParaRPr lang="zh-CN" altLang="en-US" sz="2667" dirty="0">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2096" y="5829745"/>
            <a:ext cx="4837752" cy="848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灯片编号占位符 5"/>
          <p:cNvSpPr>
            <a:spLocks noGrp="1"/>
          </p:cNvSpPr>
          <p:nvPr>
            <p:ph type="sldNum" sz="quarter" idx="12"/>
          </p:nvPr>
        </p:nvSpPr>
        <p:spPr/>
        <p:txBody>
          <a:bodyPr/>
          <a:lstStyle/>
          <a:p>
            <a:fld id="{0C913308-F349-4B6D-A68A-DD1791B4A57B}" type="slidenum">
              <a:rPr lang="zh-CN" altLang="en-US" smtClean="0"/>
              <a:t>4</a:t>
            </a:fld>
            <a:endParaRPr lang="zh-CN" altLang="en-US"/>
          </a:p>
        </p:txBody>
      </p:sp>
    </p:spTree>
    <p:extLst>
      <p:ext uri="{BB962C8B-B14F-4D97-AF65-F5344CB8AC3E}">
        <p14:creationId xmlns:p14="http://schemas.microsoft.com/office/powerpoint/2010/main" val="1726797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0C913308-F349-4B6D-A68A-DD1791B4A57B}" type="slidenum">
              <a:rPr lang="zh-CN" altLang="en-US" smtClean="0"/>
              <a:t>5</a:t>
            </a:fld>
            <a:endParaRPr lang="zh-CN" alt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7336" y="836713"/>
            <a:ext cx="7779091" cy="5915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本框 4">
            <a:extLst>
              <a:ext uri="{FF2B5EF4-FFF2-40B4-BE49-F238E27FC236}">
                <a16:creationId xmlns:a16="http://schemas.microsoft.com/office/drawing/2014/main" id="{271FAE2E-86DD-8853-6B84-F328255B8E0B}"/>
              </a:ext>
            </a:extLst>
          </p:cNvPr>
          <p:cNvSpPr txBox="1"/>
          <p:nvPr/>
        </p:nvSpPr>
        <p:spPr>
          <a:xfrm>
            <a:off x="196790" y="190382"/>
            <a:ext cx="2819400" cy="646331"/>
          </a:xfrm>
          <a:prstGeom prst="rect">
            <a:avLst/>
          </a:prstGeom>
          <a:noFill/>
        </p:spPr>
        <p:txBody>
          <a:bodyPr wrap="square" rtlCol="0">
            <a:spAutoFit/>
          </a:bodyPr>
          <a:lstStyle/>
          <a:p>
            <a:r>
              <a:rPr lang="zh-CN" altLang="en-US" sz="3600" dirty="0">
                <a:latin typeface="微软雅黑" panose="020B0503020204020204" pitchFamily="34" charset="-122"/>
                <a:ea typeface="微软雅黑" panose="020B0503020204020204" pitchFamily="34" charset="-122"/>
                <a:cs typeface="Times New Roman" panose="02020603050405020304" pitchFamily="18" charset="0"/>
              </a:rPr>
              <a:t>结果和讨论</a:t>
            </a:r>
            <a:endParaRPr lang="en-US" altLang="zh-CN" sz="32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479325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nvPicPr>
        <p:blipFill>
          <a:blip r:embed="rId2"/>
          <a:stretch>
            <a:fillRect/>
          </a:stretch>
        </p:blipFill>
        <p:spPr>
          <a:xfrm>
            <a:off x="101600" y="101602"/>
            <a:ext cx="7191093" cy="5535644"/>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3542" y="3540923"/>
            <a:ext cx="6700961" cy="3037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0C913308-F349-4B6D-A68A-DD1791B4A57B}" type="slidenum">
              <a:rPr lang="zh-CN" altLang="en-US" smtClean="0"/>
              <a:t>6</a:t>
            </a:fld>
            <a:endParaRPr lang="zh-CN" altLang="en-US"/>
          </a:p>
        </p:txBody>
      </p:sp>
      <p:sp>
        <p:nvSpPr>
          <p:cNvPr id="4" name="矩形 3"/>
          <p:cNvSpPr/>
          <p:nvPr/>
        </p:nvSpPr>
        <p:spPr>
          <a:xfrm>
            <a:off x="43740" y="5541236"/>
            <a:ext cx="3403496" cy="461665"/>
          </a:xfrm>
          <a:prstGeom prst="rect">
            <a:avLst/>
          </a:prstGeom>
        </p:spPr>
        <p:txBody>
          <a:bodyPr wrap="none">
            <a:spAutoFit/>
          </a:bodyPr>
          <a:lstStyle/>
          <a:p>
            <a:r>
              <a:rPr lang="en-US" altLang="zh-CN" sz="2400" dirty="0">
                <a:cs typeface="Times New Roman" panose="02020603050405020304" pitchFamily="18" charset="0"/>
              </a:rPr>
              <a:t>(Godin and Harris, 2014)</a:t>
            </a:r>
            <a:endParaRPr lang="zh-CN" altLang="en-US" sz="2400" dirty="0">
              <a:cs typeface="Times New Roman" panose="02020603050405020304" pitchFamily="18" charset="0"/>
            </a:endParaRPr>
          </a:p>
        </p:txBody>
      </p:sp>
      <p:sp>
        <p:nvSpPr>
          <p:cNvPr id="6" name="TextBox 5"/>
          <p:cNvSpPr txBox="1"/>
          <p:nvPr/>
        </p:nvSpPr>
        <p:spPr>
          <a:xfrm>
            <a:off x="7344139" y="836713"/>
            <a:ext cx="4512501" cy="1569660"/>
          </a:xfrm>
          <a:prstGeom prst="rect">
            <a:avLst/>
          </a:prstGeom>
          <a:noFill/>
        </p:spPr>
        <p:txBody>
          <a:bodyPr wrap="square" rtlCol="0">
            <a:spAutoFit/>
          </a:bodyPr>
          <a:lstStyle/>
          <a:p>
            <a:r>
              <a:rPr lang="en-US" altLang="zh-CN" sz="3200" b="1" dirty="0">
                <a:latin typeface="Times New Roman" panose="02020603050405020304" pitchFamily="18" charset="0"/>
                <a:cs typeface="Times New Roman" panose="02020603050405020304" pitchFamily="18" charset="0"/>
              </a:rPr>
              <a:t>Correlation with Indian basement ridges and megathrust earthquakes</a:t>
            </a:r>
            <a:endParaRPr lang="zh-CN" alt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341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358FE04-8A65-48CD-B5BA-68768409CACA}"/>
              </a:ext>
            </a:extLst>
          </p:cNvPr>
          <p:cNvSpPr>
            <a:spLocks noGrp="1"/>
          </p:cNvSpPr>
          <p:nvPr>
            <p:ph type="sldNum" sz="quarter" idx="12"/>
          </p:nvPr>
        </p:nvSpPr>
        <p:spPr/>
        <p:txBody>
          <a:bodyPr/>
          <a:lstStyle/>
          <a:p>
            <a:fld id="{B6F15528-21DE-4FAA-801E-634DDDAF4B2B}" type="slidenum">
              <a:rPr lang="en-US" smtClean="0"/>
              <a:pPr/>
              <a:t>7</a:t>
            </a:fld>
            <a:endParaRPr lang="en-US"/>
          </a:p>
        </p:txBody>
      </p:sp>
      <p:pic>
        <p:nvPicPr>
          <p:cNvPr id="4" name="图片 3">
            <a:extLst>
              <a:ext uri="{FF2B5EF4-FFF2-40B4-BE49-F238E27FC236}">
                <a16:creationId xmlns:a16="http://schemas.microsoft.com/office/drawing/2014/main" id="{98C255A6-A9F3-420F-890D-5CC73DFA5104}"/>
              </a:ext>
            </a:extLst>
          </p:cNvPr>
          <p:cNvPicPr>
            <a:picLocks noChangeAspect="1"/>
          </p:cNvPicPr>
          <p:nvPr/>
        </p:nvPicPr>
        <p:blipFill>
          <a:blip r:embed="rId2"/>
          <a:stretch>
            <a:fillRect/>
          </a:stretch>
        </p:blipFill>
        <p:spPr>
          <a:xfrm>
            <a:off x="101601" y="279400"/>
            <a:ext cx="5149049" cy="3429000"/>
          </a:xfrm>
          <a:prstGeom prst="rect">
            <a:avLst/>
          </a:prstGeom>
        </p:spPr>
      </p:pic>
      <p:pic>
        <p:nvPicPr>
          <p:cNvPr id="6" name="图片 5">
            <a:extLst>
              <a:ext uri="{FF2B5EF4-FFF2-40B4-BE49-F238E27FC236}">
                <a16:creationId xmlns:a16="http://schemas.microsoft.com/office/drawing/2014/main" id="{651856E3-3AAC-49F8-918E-5A3328610C9D}"/>
              </a:ext>
            </a:extLst>
          </p:cNvPr>
          <p:cNvPicPr>
            <a:picLocks noChangeAspect="1"/>
          </p:cNvPicPr>
          <p:nvPr/>
        </p:nvPicPr>
        <p:blipFill>
          <a:blip r:embed="rId3"/>
          <a:stretch>
            <a:fillRect/>
          </a:stretch>
        </p:blipFill>
        <p:spPr>
          <a:xfrm>
            <a:off x="5689601" y="177800"/>
            <a:ext cx="6175708" cy="4272464"/>
          </a:xfrm>
          <a:prstGeom prst="rect">
            <a:avLst/>
          </a:prstGeom>
        </p:spPr>
      </p:pic>
      <p:sp>
        <p:nvSpPr>
          <p:cNvPr id="9" name="矩形 8">
            <a:extLst>
              <a:ext uri="{FF2B5EF4-FFF2-40B4-BE49-F238E27FC236}">
                <a16:creationId xmlns:a16="http://schemas.microsoft.com/office/drawing/2014/main" id="{8F0EBDE5-2998-4BD8-B7DD-308BE03D38B1}"/>
              </a:ext>
            </a:extLst>
          </p:cNvPr>
          <p:cNvSpPr/>
          <p:nvPr/>
        </p:nvSpPr>
        <p:spPr>
          <a:xfrm>
            <a:off x="5559433" y="4546601"/>
            <a:ext cx="6372065" cy="1754135"/>
          </a:xfrm>
          <a:prstGeom prst="rect">
            <a:avLst/>
          </a:prstGeom>
        </p:spPr>
        <p:txBody>
          <a:bodyPr wrap="none">
            <a:spAutoFit/>
          </a:bodyPr>
          <a:lstStyle/>
          <a:p>
            <a:pPr>
              <a:spcBef>
                <a:spcPts val="800"/>
              </a:spcBef>
            </a:pPr>
            <a:r>
              <a:rPr lang="en-US" altLang="zh-CN" sz="2400" dirty="0">
                <a:latin typeface="STIXTwoText"/>
              </a:rPr>
              <a:t>Dal </a:t>
            </a:r>
            <a:r>
              <a:rPr lang="en-US" altLang="zh-CN" sz="2400" dirty="0" err="1">
                <a:latin typeface="STIXTwoText"/>
              </a:rPr>
              <a:t>Zilio</a:t>
            </a:r>
            <a:r>
              <a:rPr lang="en-US" altLang="zh-CN" sz="2400" dirty="0">
                <a:latin typeface="STIXTwoText"/>
              </a:rPr>
              <a:t> et al., 2020 (</a:t>
            </a:r>
            <a:r>
              <a:rPr lang="en-US" altLang="zh-CN" sz="2400" dirty="0" err="1">
                <a:latin typeface="STIXTwoText"/>
              </a:rPr>
              <a:t>GPS+leveling</a:t>
            </a:r>
            <a:r>
              <a:rPr lang="en-US" altLang="zh-CN" sz="2400" dirty="0">
                <a:latin typeface="STIXTwoText"/>
              </a:rPr>
              <a:t>):</a:t>
            </a:r>
          </a:p>
          <a:p>
            <a:pPr>
              <a:spcBef>
                <a:spcPts val="800"/>
              </a:spcBef>
            </a:pPr>
            <a:r>
              <a:rPr lang="en-US" altLang="zh-CN" sz="2133" dirty="0">
                <a:latin typeface="STIXTwoText"/>
              </a:rPr>
              <a:t>- 4 large, highly coupled patches separated by 3 low</a:t>
            </a:r>
          </a:p>
          <a:p>
            <a:pPr>
              <a:spcBef>
                <a:spcPts val="800"/>
              </a:spcBef>
            </a:pPr>
            <a:r>
              <a:rPr lang="en-US" altLang="zh-CN" sz="2133" dirty="0">
                <a:latin typeface="STIXTwoText"/>
              </a:rPr>
              <a:t>- Locked patches overlap with historical rupture areas</a:t>
            </a:r>
          </a:p>
          <a:p>
            <a:pPr>
              <a:spcBef>
                <a:spcPts val="800"/>
              </a:spcBef>
            </a:pPr>
            <a:r>
              <a:rPr lang="en-US" altLang="zh-CN" sz="2133" dirty="0">
                <a:latin typeface="STIXTwoText"/>
              </a:rPr>
              <a:t>- Segmentation of MHT imposed by inherited structures</a:t>
            </a:r>
          </a:p>
        </p:txBody>
      </p:sp>
      <p:sp>
        <p:nvSpPr>
          <p:cNvPr id="13" name="文本框 12">
            <a:extLst>
              <a:ext uri="{FF2B5EF4-FFF2-40B4-BE49-F238E27FC236}">
                <a16:creationId xmlns:a16="http://schemas.microsoft.com/office/drawing/2014/main" id="{2269CEDB-1B81-4D91-AFF1-953CA7D781C3}"/>
              </a:ext>
            </a:extLst>
          </p:cNvPr>
          <p:cNvSpPr txBox="1"/>
          <p:nvPr/>
        </p:nvSpPr>
        <p:spPr>
          <a:xfrm>
            <a:off x="410786" y="3923844"/>
            <a:ext cx="4623897" cy="2513509"/>
          </a:xfrm>
          <a:prstGeom prst="rect">
            <a:avLst/>
          </a:prstGeom>
          <a:solidFill>
            <a:schemeClr val="bg1"/>
          </a:solidFill>
          <a:ln>
            <a:solidFill>
              <a:schemeClr val="tx1"/>
            </a:solidFill>
          </a:ln>
        </p:spPr>
        <p:txBody>
          <a:bodyPr wrap="square">
            <a:spAutoFit/>
          </a:bodyPr>
          <a:lstStyle/>
          <a:p>
            <a:r>
              <a:rPr lang="zh-CN" altLang="en-US" dirty="0"/>
              <a:t>Interseismic coupling</a:t>
            </a:r>
            <a:r>
              <a:rPr lang="en-GB" altLang="zh-CN" dirty="0"/>
              <a:t>: </a:t>
            </a:r>
            <a:r>
              <a:rPr lang="zh-CN" altLang="en-US" dirty="0"/>
              <a:t>the ratio of interseismic deficit of slip rate to long-term slip rate (1 if the fault is fully locked and 0 if it is creeping at long-term slip rate)</a:t>
            </a:r>
            <a:r>
              <a:rPr lang="en-GB" altLang="zh-CN" dirty="0"/>
              <a:t>.</a:t>
            </a:r>
          </a:p>
          <a:p>
            <a:pPr>
              <a:spcBef>
                <a:spcPts val="1600"/>
              </a:spcBef>
            </a:pPr>
            <a:r>
              <a:rPr lang="en-GB" altLang="zh-CN" dirty="0"/>
              <a:t>P</a:t>
            </a:r>
            <a:r>
              <a:rPr lang="zh-CN" altLang="en-US" dirty="0"/>
              <a:t>attern of interseismic coupling can reveal locked patches where future earthquakes might occur, or aseismic barriers that can arrest earthquake ruptures</a:t>
            </a:r>
            <a:r>
              <a:rPr lang="en-GB" altLang="zh-CN" dirty="0"/>
              <a:t>.</a:t>
            </a:r>
            <a:endParaRPr lang="zh-CN" altLang="en-US" dirty="0"/>
          </a:p>
        </p:txBody>
      </p:sp>
      <p:pic>
        <p:nvPicPr>
          <p:cNvPr id="7" name="图片 6">
            <a:extLst>
              <a:ext uri="{FF2B5EF4-FFF2-40B4-BE49-F238E27FC236}">
                <a16:creationId xmlns:a16="http://schemas.microsoft.com/office/drawing/2014/main" id="{08A8EDB2-0B72-4ACE-BEA1-3E99407FEA73}"/>
              </a:ext>
            </a:extLst>
          </p:cNvPr>
          <p:cNvPicPr>
            <a:picLocks noChangeAspect="1"/>
          </p:cNvPicPr>
          <p:nvPr/>
        </p:nvPicPr>
        <p:blipFill>
          <a:blip r:embed="rId4"/>
          <a:stretch>
            <a:fillRect/>
          </a:stretch>
        </p:blipFill>
        <p:spPr>
          <a:xfrm>
            <a:off x="328922" y="3835401"/>
            <a:ext cx="5060263" cy="2724172"/>
          </a:xfrm>
          <a:prstGeom prst="rect">
            <a:avLst/>
          </a:prstGeom>
        </p:spPr>
      </p:pic>
      <p:sp>
        <p:nvSpPr>
          <p:cNvPr id="5" name="文本框 4">
            <a:extLst>
              <a:ext uri="{FF2B5EF4-FFF2-40B4-BE49-F238E27FC236}">
                <a16:creationId xmlns:a16="http://schemas.microsoft.com/office/drawing/2014/main" id="{8C5DBF90-DC39-DADA-D250-0B520446292F}"/>
              </a:ext>
            </a:extLst>
          </p:cNvPr>
          <p:cNvSpPr txBox="1"/>
          <p:nvPr/>
        </p:nvSpPr>
        <p:spPr>
          <a:xfrm>
            <a:off x="410786" y="3167846"/>
            <a:ext cx="5954503" cy="1384995"/>
          </a:xfrm>
          <a:prstGeom prst="rect">
            <a:avLst/>
          </a:prstGeom>
          <a:solidFill>
            <a:schemeClr val="bg1"/>
          </a:solidFill>
          <a:ln>
            <a:solidFill>
              <a:schemeClr val="tx1"/>
            </a:solidFill>
          </a:ln>
        </p:spPr>
        <p:txBody>
          <a:bodyPr wrap="square">
            <a:spAutoFit/>
          </a:bodyPr>
          <a:lstStyle/>
          <a:p>
            <a:pPr algn="ctr"/>
            <a:r>
              <a:rPr lang="en-US" altLang="zh-CN" sz="2800" b="1" i="0" u="none" strike="noStrike" baseline="0" dirty="0">
                <a:solidFill>
                  <a:srgbClr val="000000"/>
                </a:solidFill>
                <a:latin typeface="STIXTwoText"/>
              </a:rPr>
              <a:t>Along-strike segmentation of the MHT with three segments that may act as </a:t>
            </a:r>
            <a:r>
              <a:rPr lang="en-US" altLang="zh-CN" sz="2800" b="1" i="0" u="none" strike="noStrike" baseline="0" dirty="0">
                <a:solidFill>
                  <a:srgbClr val="FF0000"/>
                </a:solidFill>
                <a:latin typeface="STIXTwoText"/>
              </a:rPr>
              <a:t>aseismic barriers </a:t>
            </a:r>
            <a:r>
              <a:rPr lang="en-US" altLang="zh-CN" sz="2800" b="1" i="0" u="none" strike="noStrike" baseline="0" dirty="0">
                <a:solidFill>
                  <a:srgbClr val="000000"/>
                </a:solidFill>
                <a:latin typeface="STIXTwoText"/>
              </a:rPr>
              <a:t>(</a:t>
            </a:r>
            <a:r>
              <a:rPr lang="it-IT" altLang="zh-CN" sz="2800" b="1" i="0" u="none" strike="noStrike" baseline="0" dirty="0">
                <a:solidFill>
                  <a:srgbClr val="000000"/>
                </a:solidFill>
                <a:latin typeface="STIXTwoText"/>
              </a:rPr>
              <a:t>Dal </a:t>
            </a:r>
            <a:r>
              <a:rPr lang="it-IT" altLang="zh-CN" sz="2800" b="1" i="0" u="none" strike="noStrike" baseline="0" dirty="0">
                <a:latin typeface="STIXTwoText"/>
              </a:rPr>
              <a:t>Zilio et al., 2020</a:t>
            </a:r>
            <a:r>
              <a:rPr lang="it-IT" altLang="zh-CN" sz="2800" b="1" i="0" u="none" strike="noStrike" baseline="0" dirty="0">
                <a:solidFill>
                  <a:srgbClr val="000000"/>
                </a:solidFill>
                <a:latin typeface="STIXTwoText"/>
              </a:rPr>
              <a:t>)</a:t>
            </a:r>
            <a:endParaRPr lang="zh-CN" altLang="en-US" sz="2800" b="1" dirty="0"/>
          </a:p>
        </p:txBody>
      </p:sp>
    </p:spTree>
    <p:extLst>
      <p:ext uri="{BB962C8B-B14F-4D97-AF65-F5344CB8AC3E}">
        <p14:creationId xmlns:p14="http://schemas.microsoft.com/office/powerpoint/2010/main" val="368884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60DB75-4C42-460A-8C97-CE10FC89DC68}"/>
              </a:ext>
            </a:extLst>
          </p:cNvPr>
          <p:cNvSpPr>
            <a:spLocks noGrp="1"/>
          </p:cNvSpPr>
          <p:nvPr>
            <p:ph type="sldNum" sz="quarter" idx="12"/>
          </p:nvPr>
        </p:nvSpPr>
        <p:spPr/>
        <p:txBody>
          <a:bodyPr/>
          <a:lstStyle/>
          <a:p>
            <a:fld id="{B6F15528-21DE-4FAA-801E-634DDDAF4B2B}" type="slidenum">
              <a:rPr lang="en-US" smtClean="0"/>
              <a:pPr/>
              <a:t>8</a:t>
            </a:fld>
            <a:endParaRPr lang="en-US"/>
          </a:p>
        </p:txBody>
      </p:sp>
      <p:pic>
        <p:nvPicPr>
          <p:cNvPr id="4" name="图片 3">
            <a:extLst>
              <a:ext uri="{FF2B5EF4-FFF2-40B4-BE49-F238E27FC236}">
                <a16:creationId xmlns:a16="http://schemas.microsoft.com/office/drawing/2014/main" id="{B277DCB0-6557-4500-873C-EC4AC03592DB}"/>
              </a:ext>
            </a:extLst>
          </p:cNvPr>
          <p:cNvPicPr>
            <a:picLocks noChangeAspect="1"/>
          </p:cNvPicPr>
          <p:nvPr/>
        </p:nvPicPr>
        <p:blipFill rotWithShape="1">
          <a:blip r:embed="rId2"/>
          <a:srcRect t="413" r="235"/>
          <a:stretch/>
        </p:blipFill>
        <p:spPr>
          <a:xfrm>
            <a:off x="588256" y="203201"/>
            <a:ext cx="7844545" cy="6124881"/>
          </a:xfrm>
          <a:prstGeom prst="rect">
            <a:avLst/>
          </a:prstGeom>
        </p:spPr>
      </p:pic>
      <p:sp>
        <p:nvSpPr>
          <p:cNvPr id="6" name="矩形 5">
            <a:extLst>
              <a:ext uri="{FF2B5EF4-FFF2-40B4-BE49-F238E27FC236}">
                <a16:creationId xmlns:a16="http://schemas.microsoft.com/office/drawing/2014/main" id="{A6D01B05-F917-4899-BC31-C9DF54204997}"/>
              </a:ext>
            </a:extLst>
          </p:cNvPr>
          <p:cNvSpPr/>
          <p:nvPr/>
        </p:nvSpPr>
        <p:spPr>
          <a:xfrm>
            <a:off x="42501" y="5411706"/>
            <a:ext cx="3650108" cy="1379545"/>
          </a:xfrm>
          <a:prstGeom prst="rect">
            <a:avLst/>
          </a:prstGeom>
        </p:spPr>
        <p:txBody>
          <a:bodyPr wrap="square">
            <a:spAutoFit/>
          </a:bodyPr>
          <a:lstStyle/>
          <a:p>
            <a:pPr>
              <a:lnSpc>
                <a:spcPct val="120000"/>
              </a:lnSpc>
              <a:spcAft>
                <a:spcPts val="800"/>
              </a:spcAft>
            </a:pPr>
            <a:r>
              <a:rPr lang="zh-CN" altLang="en-US" sz="2400" b="1" dirty="0">
                <a:latin typeface="Times New Roman" pitchFamily="18" charset="0"/>
                <a:ea typeface="楷体" pitchFamily="49" charset="-122"/>
                <a:cs typeface="Times New Roman" pitchFamily="18" charset="0"/>
              </a:rPr>
              <a:t>三维</a:t>
            </a:r>
            <a:r>
              <a:rPr lang="en-US" altLang="zh-CN" sz="2400" b="1" dirty="0">
                <a:latin typeface="Times New Roman" pitchFamily="18" charset="0"/>
                <a:ea typeface="楷体" pitchFamily="49" charset="-122"/>
                <a:cs typeface="Times New Roman" pitchFamily="18" charset="0"/>
              </a:rPr>
              <a:t>S</a:t>
            </a:r>
            <a:r>
              <a:rPr lang="zh-CN" altLang="en-US" sz="2400" b="1" dirty="0">
                <a:latin typeface="Times New Roman" pitchFamily="18" charset="0"/>
                <a:ea typeface="楷体" pitchFamily="49" charset="-122"/>
                <a:cs typeface="Times New Roman" pitchFamily="18" charset="0"/>
              </a:rPr>
              <a:t>波速度模型</a:t>
            </a:r>
            <a:r>
              <a:rPr lang="en-US" altLang="zh-CN" sz="2400" b="1" dirty="0">
                <a:latin typeface="Times New Roman" pitchFamily="18" charset="0"/>
                <a:ea typeface="楷体" pitchFamily="49" charset="-122"/>
                <a:cs typeface="Times New Roman" pitchFamily="18" charset="0"/>
              </a:rPr>
              <a:t>(Liu et al., 2018)</a:t>
            </a:r>
            <a:r>
              <a:rPr lang="zh-CN" altLang="en-US" sz="2400" b="1" dirty="0">
                <a:latin typeface="Times New Roman" pitchFamily="18" charset="0"/>
                <a:ea typeface="楷体" pitchFamily="49" charset="-122"/>
                <a:cs typeface="Times New Roman" pitchFamily="18" charset="0"/>
              </a:rPr>
              <a:t>与地震重定位结果分布</a:t>
            </a:r>
            <a:r>
              <a:rPr lang="en-US" altLang="zh-CN" sz="2400" b="1" dirty="0">
                <a:latin typeface="Times New Roman" pitchFamily="18" charset="0"/>
                <a:ea typeface="楷体" pitchFamily="49" charset="-122"/>
                <a:cs typeface="Times New Roman" pitchFamily="18" charset="0"/>
              </a:rPr>
              <a:t>(Huang et al., 2020)</a:t>
            </a:r>
          </a:p>
        </p:txBody>
      </p:sp>
      <p:sp>
        <p:nvSpPr>
          <p:cNvPr id="8" name="文本框 7">
            <a:extLst>
              <a:ext uri="{FF2B5EF4-FFF2-40B4-BE49-F238E27FC236}">
                <a16:creationId xmlns:a16="http://schemas.microsoft.com/office/drawing/2014/main" id="{7EA6D7ED-7BB5-40EA-944F-B716EED2912F}"/>
              </a:ext>
            </a:extLst>
          </p:cNvPr>
          <p:cNvSpPr txBox="1"/>
          <p:nvPr/>
        </p:nvSpPr>
        <p:spPr>
          <a:xfrm>
            <a:off x="8659664" y="4036280"/>
            <a:ext cx="3024336" cy="2511970"/>
          </a:xfrm>
          <a:prstGeom prst="rect">
            <a:avLst/>
          </a:prstGeom>
        </p:spPr>
        <p:txBody>
          <a:bodyPr wrap="square">
            <a:spAutoFit/>
          </a:bodyPr>
          <a:lstStyle>
            <a:defPPr>
              <a:defRPr lang="zh-CN"/>
            </a:defPPr>
            <a:lvl1pPr>
              <a:lnSpc>
                <a:spcPct val="120000"/>
              </a:lnSpc>
              <a:spcAft>
                <a:spcPts val="600"/>
              </a:spcAft>
              <a:defRPr sz="2000">
                <a:latin typeface="Times New Roman" pitchFamily="18" charset="0"/>
                <a:ea typeface="楷体" pitchFamily="49" charset="-122"/>
                <a:cs typeface="Times New Roman" pitchFamily="18" charset="0"/>
              </a:defRPr>
            </a:lvl1pPr>
          </a:lstStyle>
          <a:p>
            <a:pPr>
              <a:spcAft>
                <a:spcPts val="0"/>
              </a:spcAft>
            </a:pPr>
            <a:r>
              <a:rPr lang="zh-CN" altLang="en-US" sz="2667" dirty="0"/>
              <a:t>“推测熔融体的加温作用是导致空段内极低的地震活动性的主要原因。”</a:t>
            </a:r>
            <a:endParaRPr lang="en-GB" altLang="zh-CN" sz="2667" dirty="0"/>
          </a:p>
          <a:p>
            <a:pPr>
              <a:spcAft>
                <a:spcPts val="0"/>
              </a:spcAft>
            </a:pPr>
            <a:r>
              <a:rPr lang="en-US" altLang="zh-CN" sz="2667" dirty="0"/>
              <a:t>(Liu et al., 2018)</a:t>
            </a:r>
            <a:endParaRPr lang="zh-CN" altLang="en-US" sz="2667" dirty="0"/>
          </a:p>
        </p:txBody>
      </p:sp>
      <p:pic>
        <p:nvPicPr>
          <p:cNvPr id="10" name="图片 9">
            <a:extLst>
              <a:ext uri="{FF2B5EF4-FFF2-40B4-BE49-F238E27FC236}">
                <a16:creationId xmlns:a16="http://schemas.microsoft.com/office/drawing/2014/main" id="{A0EFC9A9-8B9A-471F-B3A3-9AF12C3F45E8}"/>
              </a:ext>
            </a:extLst>
          </p:cNvPr>
          <p:cNvPicPr>
            <a:picLocks noChangeAspect="1"/>
          </p:cNvPicPr>
          <p:nvPr/>
        </p:nvPicPr>
        <p:blipFill>
          <a:blip r:embed="rId3"/>
          <a:stretch>
            <a:fillRect/>
          </a:stretch>
        </p:blipFill>
        <p:spPr>
          <a:xfrm>
            <a:off x="8432800" y="279401"/>
            <a:ext cx="3456384" cy="3518764"/>
          </a:xfrm>
          <a:prstGeom prst="rect">
            <a:avLst/>
          </a:prstGeom>
        </p:spPr>
      </p:pic>
      <p:sp>
        <p:nvSpPr>
          <p:cNvPr id="12" name="文本框 11">
            <a:extLst>
              <a:ext uri="{FF2B5EF4-FFF2-40B4-BE49-F238E27FC236}">
                <a16:creationId xmlns:a16="http://schemas.microsoft.com/office/drawing/2014/main" id="{949EB8D8-7FCB-464D-8015-2A6E229568CA}"/>
              </a:ext>
            </a:extLst>
          </p:cNvPr>
          <p:cNvSpPr txBox="1"/>
          <p:nvPr/>
        </p:nvSpPr>
        <p:spPr>
          <a:xfrm>
            <a:off x="60032" y="71581"/>
            <a:ext cx="4715168" cy="584775"/>
          </a:xfrm>
          <a:prstGeom prst="rect">
            <a:avLst/>
          </a:prstGeom>
          <a:noFill/>
        </p:spPr>
        <p:txBody>
          <a:bodyPr wrap="square">
            <a:spAutoFit/>
          </a:bodyPr>
          <a:lstStyle/>
          <a:p>
            <a:r>
              <a:rPr lang="zh-CN" altLang="en-US" sz="3200" b="1" dirty="0">
                <a:solidFill>
                  <a:srgbClr val="3333FF"/>
                </a:solidFill>
                <a:latin typeface="黑体" panose="02010609060101010101" pitchFamily="49" charset="-122"/>
                <a:ea typeface="黑体" panose="02010609060101010101" pitchFamily="49" charset="-122"/>
                <a:cs typeface="Times New Roman" pitchFamily="18" charset="0"/>
              </a:rPr>
              <a:t>其他组在龙门山的研究</a:t>
            </a:r>
            <a:endParaRPr lang="zh-CN" altLang="en-US" sz="3200" dirty="0">
              <a:solidFill>
                <a:srgbClr val="3333FF"/>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91872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D060D1F-4E61-B89A-E8F9-1CD87C2CEB17}"/>
              </a:ext>
            </a:extLst>
          </p:cNvPr>
          <p:cNvPicPr>
            <a:picLocks noChangeAspect="1"/>
          </p:cNvPicPr>
          <p:nvPr/>
        </p:nvPicPr>
        <p:blipFill>
          <a:blip r:embed="rId2"/>
          <a:stretch>
            <a:fillRect/>
          </a:stretch>
        </p:blipFill>
        <p:spPr>
          <a:xfrm>
            <a:off x="0" y="1932222"/>
            <a:ext cx="12192000" cy="2993555"/>
          </a:xfrm>
          <a:prstGeom prst="rect">
            <a:avLst/>
          </a:prstGeom>
        </p:spPr>
      </p:pic>
      <p:sp>
        <p:nvSpPr>
          <p:cNvPr id="4" name="文本框 3">
            <a:extLst>
              <a:ext uri="{FF2B5EF4-FFF2-40B4-BE49-F238E27FC236}">
                <a16:creationId xmlns:a16="http://schemas.microsoft.com/office/drawing/2014/main" id="{E6F767CF-587D-C7F9-1D33-B8BCFADC80DE}"/>
              </a:ext>
            </a:extLst>
          </p:cNvPr>
          <p:cNvSpPr txBox="1"/>
          <p:nvPr/>
        </p:nvSpPr>
        <p:spPr>
          <a:xfrm>
            <a:off x="4389349" y="5192322"/>
            <a:ext cx="3413301" cy="1200329"/>
          </a:xfrm>
          <a:prstGeom prst="rect">
            <a:avLst/>
          </a:prstGeom>
          <a:noFill/>
        </p:spPr>
        <p:txBody>
          <a:bodyPr wrap="square" rtlCol="0">
            <a:spAutoFit/>
          </a:bodyPr>
          <a:lstStyle/>
          <a:p>
            <a:r>
              <a:rPr lang="en-US" altLang="zh-CN" sz="2400" dirty="0">
                <a:latin typeface="Arial" panose="020B0604020202020204" pitchFamily="34" charset="0"/>
                <a:ea typeface="黑体" panose="02010609060101010101" pitchFamily="49" charset="-122"/>
                <a:cs typeface="Arial" panose="020B0604020202020204" pitchFamily="34" charset="0"/>
              </a:rPr>
              <a:t>Seismic gap</a:t>
            </a:r>
            <a:r>
              <a:rPr lang="zh-CN" altLang="en-US" sz="2400" dirty="0">
                <a:latin typeface="Arial" panose="020B0604020202020204" pitchFamily="34" charset="0"/>
                <a:ea typeface="黑体" panose="02010609060101010101" pitchFamily="49" charset="-122"/>
                <a:cs typeface="Arial" panose="020B0604020202020204" pitchFamily="34" charset="0"/>
              </a:rPr>
              <a:t>：地震空区</a:t>
            </a:r>
            <a:endParaRPr lang="en-US" altLang="zh-CN" sz="2400" dirty="0">
              <a:latin typeface="Arial" panose="020B0604020202020204" pitchFamily="34" charset="0"/>
              <a:ea typeface="黑体" panose="02010609060101010101" pitchFamily="49" charset="-122"/>
              <a:cs typeface="Arial" panose="020B0604020202020204" pitchFamily="34" charset="0"/>
            </a:endParaRPr>
          </a:p>
          <a:p>
            <a:r>
              <a:rPr lang="en-US" altLang="zh-CN" sz="2400" dirty="0">
                <a:latin typeface="Arial" panose="020B0604020202020204" pitchFamily="34" charset="0"/>
                <a:ea typeface="黑体" panose="02010609060101010101" pitchFamily="49" charset="-122"/>
                <a:cs typeface="Arial" panose="020B0604020202020204" pitchFamily="34" charset="0"/>
              </a:rPr>
              <a:t>Asperity</a:t>
            </a:r>
            <a:r>
              <a:rPr lang="zh-CN" altLang="en-US" sz="2400" dirty="0">
                <a:latin typeface="Arial" panose="020B0604020202020204" pitchFamily="34" charset="0"/>
                <a:ea typeface="黑体" panose="02010609060101010101" pitchFamily="49" charset="-122"/>
                <a:cs typeface="Arial" panose="020B0604020202020204" pitchFamily="34" charset="0"/>
              </a:rPr>
              <a:t>：凹凸体</a:t>
            </a:r>
            <a:endParaRPr lang="en-US" altLang="zh-CN" sz="2400" dirty="0">
              <a:latin typeface="Arial" panose="020B0604020202020204" pitchFamily="34" charset="0"/>
              <a:ea typeface="黑体" panose="02010609060101010101" pitchFamily="49" charset="-122"/>
              <a:cs typeface="Arial" panose="020B0604020202020204" pitchFamily="34" charset="0"/>
            </a:endParaRPr>
          </a:p>
          <a:p>
            <a:r>
              <a:rPr lang="en-US" altLang="zh-CN" sz="2400" dirty="0">
                <a:latin typeface="Arial" panose="020B0604020202020204" pitchFamily="34" charset="0"/>
                <a:ea typeface="黑体" panose="02010609060101010101" pitchFamily="49" charset="-122"/>
                <a:cs typeface="Arial" panose="020B0604020202020204" pitchFamily="34" charset="0"/>
              </a:rPr>
              <a:t>Barrier</a:t>
            </a:r>
            <a:r>
              <a:rPr lang="zh-CN" altLang="en-US" sz="2400" dirty="0">
                <a:latin typeface="Arial" panose="020B0604020202020204" pitchFamily="34" charset="0"/>
                <a:ea typeface="黑体" panose="02010609060101010101" pitchFamily="49" charset="-122"/>
                <a:cs typeface="Arial" panose="020B0604020202020204" pitchFamily="34" charset="0"/>
              </a:rPr>
              <a:t>：障碍体</a:t>
            </a:r>
            <a:endParaRPr lang="en-US" altLang="zh-CN" sz="2400" dirty="0">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597871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9BDC4C3-2EE1-015E-2EC4-BC8DAFB2565A}"/>
              </a:ext>
            </a:extLst>
          </p:cNvPr>
          <p:cNvSpPr txBox="1"/>
          <p:nvPr/>
        </p:nvSpPr>
        <p:spPr>
          <a:xfrm>
            <a:off x="175758" y="5795045"/>
            <a:ext cx="6095234" cy="923330"/>
          </a:xfrm>
          <a:prstGeom prst="rect">
            <a:avLst/>
          </a:prstGeom>
          <a:noFill/>
        </p:spPr>
        <p:txBody>
          <a:bodyPr wrap="square">
            <a:spAutoFit/>
          </a:bodyPr>
          <a:lstStyle/>
          <a:p>
            <a:pPr algn="l"/>
            <a:r>
              <a:rPr lang="zh-CN" altLang="en-US" b="0" i="0" dirty="0">
                <a:solidFill>
                  <a:srgbClr val="222222"/>
                </a:solidFill>
                <a:effectLst/>
                <a:latin typeface="system-ui"/>
              </a:rPr>
              <a:t>土耳其“双震”发生在断裂带活动“空区”</a:t>
            </a:r>
          </a:p>
          <a:p>
            <a:pPr algn="l"/>
            <a:r>
              <a:rPr lang="zh-CN" altLang="en-US" b="0" i="0" dirty="0">
                <a:solidFill>
                  <a:srgbClr val="222222"/>
                </a:solidFill>
                <a:effectLst/>
                <a:latin typeface="system-ui"/>
              </a:rPr>
              <a:t>原创 詹慧丽 </a:t>
            </a:r>
            <a:r>
              <a:rPr lang="zh-CN" altLang="en-US" b="0" i="0" dirty="0">
                <a:effectLst/>
                <a:latin typeface="system-ui"/>
              </a:rPr>
              <a:t>白玲 等 </a:t>
            </a:r>
            <a:r>
              <a:rPr lang="zh-CN" altLang="en-US" b="0" i="0" u="none" strike="noStrike" dirty="0">
                <a:effectLst/>
                <a:latin typeface="system-ui"/>
              </a:rPr>
              <a:t>中科院之声</a:t>
            </a:r>
            <a:r>
              <a:rPr lang="zh-CN" altLang="en-US" b="0" i="0" dirty="0">
                <a:effectLst/>
                <a:latin typeface="system-ui"/>
              </a:rPr>
              <a:t> </a:t>
            </a:r>
            <a:r>
              <a:rPr lang="en-US" altLang="zh-CN" b="0" i="0" dirty="0">
                <a:effectLst/>
                <a:latin typeface="system-ui"/>
              </a:rPr>
              <a:t>2023-02-09 </a:t>
            </a:r>
            <a:r>
              <a:rPr lang="en-US" altLang="zh-CN" b="0" i="0" dirty="0">
                <a:solidFill>
                  <a:srgbClr val="222222"/>
                </a:solidFill>
                <a:effectLst/>
                <a:latin typeface="system-ui"/>
              </a:rPr>
              <a:t>11:30</a:t>
            </a:r>
          </a:p>
          <a:p>
            <a:pPr algn="l"/>
            <a:r>
              <a:rPr lang="en-US" altLang="zh-CN" b="0" i="0" dirty="0">
                <a:solidFill>
                  <a:srgbClr val="222222"/>
                </a:solidFill>
                <a:effectLst/>
                <a:latin typeface="system-ui"/>
              </a:rPr>
              <a:t>https://mp.weixin.qq.com/s/eZYn9uOTj0maUrh_Y7Ukww</a:t>
            </a:r>
          </a:p>
        </p:txBody>
      </p:sp>
      <p:sp>
        <p:nvSpPr>
          <p:cNvPr id="4" name="文本框 3">
            <a:extLst>
              <a:ext uri="{FF2B5EF4-FFF2-40B4-BE49-F238E27FC236}">
                <a16:creationId xmlns:a16="http://schemas.microsoft.com/office/drawing/2014/main" id="{2EF6E793-21FC-BE6A-A162-EA37564A0080}"/>
              </a:ext>
            </a:extLst>
          </p:cNvPr>
          <p:cNvSpPr txBox="1"/>
          <p:nvPr/>
        </p:nvSpPr>
        <p:spPr>
          <a:xfrm>
            <a:off x="148187" y="177209"/>
            <a:ext cx="1607093" cy="861774"/>
          </a:xfrm>
          <a:prstGeom prst="rect">
            <a:avLst/>
          </a:prstGeom>
          <a:noFill/>
        </p:spPr>
        <p:txBody>
          <a:bodyPr wrap="square">
            <a:spAutoFit/>
          </a:bodyPr>
          <a:lstStyle/>
          <a:p>
            <a:r>
              <a:rPr lang="zh-CN" altLang="en-US" sz="5000" dirty="0"/>
              <a:t>空区</a:t>
            </a:r>
            <a:endParaRPr lang="en-US" altLang="zh-CN" sz="5000" dirty="0"/>
          </a:p>
        </p:txBody>
      </p:sp>
      <p:pic>
        <p:nvPicPr>
          <p:cNvPr id="6" name="图片 5">
            <a:extLst>
              <a:ext uri="{FF2B5EF4-FFF2-40B4-BE49-F238E27FC236}">
                <a16:creationId xmlns:a16="http://schemas.microsoft.com/office/drawing/2014/main" id="{AB2EFEB2-1D50-F54A-79CE-00F260507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380" y="342627"/>
            <a:ext cx="7167268" cy="5831802"/>
          </a:xfrm>
          <a:prstGeom prst="rect">
            <a:avLst/>
          </a:prstGeom>
        </p:spPr>
      </p:pic>
      <p:sp>
        <p:nvSpPr>
          <p:cNvPr id="8" name="文本框 7">
            <a:extLst>
              <a:ext uri="{FF2B5EF4-FFF2-40B4-BE49-F238E27FC236}">
                <a16:creationId xmlns:a16="http://schemas.microsoft.com/office/drawing/2014/main" id="{B22CBE84-957B-3931-AD60-1B128568B4DD}"/>
              </a:ext>
            </a:extLst>
          </p:cNvPr>
          <p:cNvSpPr txBox="1"/>
          <p:nvPr/>
        </p:nvSpPr>
        <p:spPr>
          <a:xfrm>
            <a:off x="290633" y="1291991"/>
            <a:ext cx="4630713" cy="3785652"/>
          </a:xfrm>
          <a:prstGeom prst="rect">
            <a:avLst/>
          </a:prstGeom>
          <a:noFill/>
        </p:spPr>
        <p:txBody>
          <a:bodyPr wrap="square">
            <a:spAutoFit/>
          </a:bodyPr>
          <a:lstStyle/>
          <a:p>
            <a:r>
              <a:rPr lang="zh-CN" altLang="en-US" sz="2000" b="0" i="0" dirty="0">
                <a:solidFill>
                  <a:srgbClr val="222222"/>
                </a:solidFill>
                <a:effectLst/>
                <a:latin typeface="system-ui"/>
              </a:rPr>
              <a:t>本次土耳其地震的发生位置是近</a:t>
            </a:r>
            <a:r>
              <a:rPr lang="en-US" altLang="zh-CN" sz="2000" b="0" i="0" dirty="0">
                <a:solidFill>
                  <a:srgbClr val="222222"/>
                </a:solidFill>
                <a:effectLst/>
                <a:latin typeface="system-ui"/>
              </a:rPr>
              <a:t>300</a:t>
            </a:r>
            <a:r>
              <a:rPr lang="zh-CN" altLang="en-US" sz="2000" b="0" i="0" dirty="0">
                <a:solidFill>
                  <a:srgbClr val="222222"/>
                </a:solidFill>
                <a:effectLst/>
                <a:latin typeface="system-ui"/>
              </a:rPr>
              <a:t>公里超长地震“空区”，在最近数百年间尚未发生过大地震。</a:t>
            </a:r>
            <a:endParaRPr lang="en-US" altLang="zh-CN" sz="2000" b="0" i="0" dirty="0">
              <a:solidFill>
                <a:srgbClr val="222222"/>
              </a:solidFill>
              <a:effectLst/>
              <a:latin typeface="system-ui"/>
            </a:endParaRPr>
          </a:p>
          <a:p>
            <a:endParaRPr lang="en-US" altLang="zh-CN" sz="2000" dirty="0">
              <a:solidFill>
                <a:srgbClr val="222222"/>
              </a:solidFill>
              <a:latin typeface="system-ui"/>
            </a:endParaRPr>
          </a:p>
          <a:p>
            <a:r>
              <a:rPr lang="zh-CN" altLang="en-US" sz="2000" b="0" i="0" dirty="0">
                <a:solidFill>
                  <a:srgbClr val="222222"/>
                </a:solidFill>
                <a:effectLst/>
                <a:latin typeface="system-ui"/>
              </a:rPr>
              <a:t>在“空区”西南向，</a:t>
            </a:r>
            <a:r>
              <a:rPr lang="en-US" altLang="zh-CN" sz="2000" b="0" i="0" dirty="0">
                <a:solidFill>
                  <a:srgbClr val="222222"/>
                </a:solidFill>
                <a:effectLst/>
                <a:latin typeface="system-ui"/>
              </a:rPr>
              <a:t>1872</a:t>
            </a:r>
            <a:r>
              <a:rPr lang="zh-CN" altLang="en-US" sz="2000" b="0" i="0" dirty="0">
                <a:solidFill>
                  <a:srgbClr val="222222"/>
                </a:solidFill>
                <a:effectLst/>
                <a:latin typeface="system-ui"/>
              </a:rPr>
              <a:t>年</a:t>
            </a:r>
            <a:r>
              <a:rPr lang="en-US" altLang="zh-CN" sz="2000" b="0" i="0" dirty="0">
                <a:solidFill>
                  <a:srgbClr val="222222"/>
                </a:solidFill>
                <a:effectLst/>
                <a:latin typeface="system-ui"/>
              </a:rPr>
              <a:t>4</a:t>
            </a:r>
            <a:r>
              <a:rPr lang="zh-CN" altLang="en-US" sz="2000" b="0" i="0" dirty="0">
                <a:solidFill>
                  <a:srgbClr val="222222"/>
                </a:solidFill>
                <a:effectLst/>
                <a:latin typeface="system-ui"/>
              </a:rPr>
              <a:t>月</a:t>
            </a:r>
            <a:r>
              <a:rPr lang="en-US" altLang="zh-CN" sz="2000" b="0" i="0" dirty="0">
                <a:solidFill>
                  <a:srgbClr val="222222"/>
                </a:solidFill>
                <a:effectLst/>
                <a:latin typeface="system-ui"/>
              </a:rPr>
              <a:t>2</a:t>
            </a:r>
            <a:r>
              <a:rPr lang="zh-CN" altLang="en-US" sz="2000" b="0" i="0" dirty="0">
                <a:solidFill>
                  <a:srgbClr val="222222"/>
                </a:solidFill>
                <a:effectLst/>
                <a:latin typeface="system-ui"/>
              </a:rPr>
              <a:t>日和</a:t>
            </a:r>
            <a:r>
              <a:rPr lang="en-US" altLang="zh-CN" sz="2000" b="0" i="0" dirty="0">
                <a:solidFill>
                  <a:srgbClr val="222222"/>
                </a:solidFill>
                <a:effectLst/>
                <a:latin typeface="system-ui"/>
              </a:rPr>
              <a:t>4</a:t>
            </a:r>
            <a:r>
              <a:rPr lang="zh-CN" altLang="en-US" sz="2000" b="0" i="0" dirty="0">
                <a:solidFill>
                  <a:srgbClr val="222222"/>
                </a:solidFill>
                <a:effectLst/>
                <a:latin typeface="system-ui"/>
              </a:rPr>
              <a:t>月</a:t>
            </a:r>
            <a:r>
              <a:rPr lang="en-US" altLang="zh-CN" sz="2000" b="0" i="0" dirty="0">
                <a:solidFill>
                  <a:srgbClr val="222222"/>
                </a:solidFill>
                <a:effectLst/>
                <a:latin typeface="system-ui"/>
              </a:rPr>
              <a:t>3</a:t>
            </a:r>
            <a:r>
              <a:rPr lang="zh-CN" altLang="en-US" sz="2000" b="0" i="0" dirty="0">
                <a:solidFill>
                  <a:srgbClr val="222222"/>
                </a:solidFill>
                <a:effectLst/>
                <a:latin typeface="system-ui"/>
              </a:rPr>
              <a:t>日先后发生</a:t>
            </a:r>
            <a:r>
              <a:rPr lang="en-US" altLang="zh-CN" sz="2000" b="0" i="0" dirty="0">
                <a:solidFill>
                  <a:srgbClr val="222222"/>
                </a:solidFill>
                <a:effectLst/>
                <a:latin typeface="system-ui"/>
              </a:rPr>
              <a:t>7.3</a:t>
            </a:r>
            <a:r>
              <a:rPr lang="zh-CN" altLang="en-US" sz="2000" b="0" i="0" dirty="0">
                <a:solidFill>
                  <a:srgbClr val="222222"/>
                </a:solidFill>
                <a:effectLst/>
                <a:latin typeface="system-ui"/>
              </a:rPr>
              <a:t>级和</a:t>
            </a:r>
            <a:r>
              <a:rPr lang="en-US" altLang="zh-CN" sz="2000" b="0" i="0" dirty="0">
                <a:solidFill>
                  <a:srgbClr val="222222"/>
                </a:solidFill>
                <a:effectLst/>
                <a:latin typeface="system-ui"/>
              </a:rPr>
              <a:t>7.2</a:t>
            </a:r>
            <a:r>
              <a:rPr lang="zh-CN" altLang="en-US" sz="2000" b="0" i="0" dirty="0">
                <a:solidFill>
                  <a:srgbClr val="222222"/>
                </a:solidFill>
                <a:effectLst/>
                <a:latin typeface="system-ui"/>
              </a:rPr>
              <a:t>级地震；在“空区”东北向，</a:t>
            </a:r>
            <a:r>
              <a:rPr lang="en-US" altLang="zh-CN" sz="2000" b="0" i="0" dirty="0">
                <a:solidFill>
                  <a:srgbClr val="222222"/>
                </a:solidFill>
                <a:effectLst/>
                <a:latin typeface="system-ui"/>
              </a:rPr>
              <a:t>1893</a:t>
            </a:r>
            <a:r>
              <a:rPr lang="zh-CN" altLang="en-US" sz="2000" b="0" i="0" dirty="0">
                <a:solidFill>
                  <a:srgbClr val="222222"/>
                </a:solidFill>
                <a:effectLst/>
                <a:latin typeface="system-ui"/>
              </a:rPr>
              <a:t>年</a:t>
            </a:r>
            <a:r>
              <a:rPr lang="en-US" altLang="zh-CN" sz="2000" b="0" i="0" dirty="0">
                <a:solidFill>
                  <a:srgbClr val="222222"/>
                </a:solidFill>
                <a:effectLst/>
                <a:latin typeface="system-ui"/>
              </a:rPr>
              <a:t>3</a:t>
            </a:r>
            <a:r>
              <a:rPr lang="zh-CN" altLang="en-US" sz="2000" b="0" i="0" dirty="0">
                <a:solidFill>
                  <a:srgbClr val="222222"/>
                </a:solidFill>
                <a:effectLst/>
                <a:latin typeface="system-ui"/>
              </a:rPr>
              <a:t>月</a:t>
            </a:r>
            <a:r>
              <a:rPr lang="en-US" altLang="zh-CN" sz="2000" b="0" i="0" dirty="0">
                <a:solidFill>
                  <a:srgbClr val="222222"/>
                </a:solidFill>
                <a:effectLst/>
                <a:latin typeface="system-ui"/>
              </a:rPr>
              <a:t>2</a:t>
            </a:r>
            <a:r>
              <a:rPr lang="zh-CN" altLang="en-US" sz="2000" b="0" i="0" dirty="0">
                <a:solidFill>
                  <a:srgbClr val="222222"/>
                </a:solidFill>
                <a:effectLst/>
                <a:latin typeface="system-ui"/>
              </a:rPr>
              <a:t>日和</a:t>
            </a:r>
            <a:r>
              <a:rPr lang="en-US" altLang="zh-CN" sz="2000" b="0" i="0" dirty="0">
                <a:solidFill>
                  <a:srgbClr val="222222"/>
                </a:solidFill>
                <a:effectLst/>
                <a:latin typeface="system-ui"/>
              </a:rPr>
              <a:t>31</a:t>
            </a:r>
            <a:r>
              <a:rPr lang="zh-CN" altLang="en-US" sz="2000" b="0" i="0" dirty="0">
                <a:solidFill>
                  <a:srgbClr val="222222"/>
                </a:solidFill>
                <a:effectLst/>
                <a:latin typeface="system-ui"/>
              </a:rPr>
              <a:t>日先后发生</a:t>
            </a:r>
            <a:r>
              <a:rPr lang="en-US" altLang="zh-CN" sz="2000" b="0" i="0" dirty="0">
                <a:solidFill>
                  <a:srgbClr val="222222"/>
                </a:solidFill>
                <a:effectLst/>
                <a:latin typeface="system-ui"/>
              </a:rPr>
              <a:t>7.1</a:t>
            </a:r>
            <a:r>
              <a:rPr lang="zh-CN" altLang="en-US" sz="2000" b="0" i="0" dirty="0">
                <a:solidFill>
                  <a:srgbClr val="222222"/>
                </a:solidFill>
                <a:effectLst/>
                <a:latin typeface="system-ui"/>
              </a:rPr>
              <a:t>级和</a:t>
            </a:r>
            <a:r>
              <a:rPr lang="en-US" altLang="zh-CN" sz="2000" b="0" i="0" dirty="0">
                <a:solidFill>
                  <a:srgbClr val="222222"/>
                </a:solidFill>
                <a:effectLst/>
                <a:latin typeface="system-ui"/>
              </a:rPr>
              <a:t>7.0</a:t>
            </a:r>
            <a:r>
              <a:rPr lang="zh-CN" altLang="en-US" sz="2000" b="0" i="0" dirty="0">
                <a:solidFill>
                  <a:srgbClr val="222222"/>
                </a:solidFill>
                <a:effectLst/>
                <a:latin typeface="system-ui"/>
              </a:rPr>
              <a:t>级地震。</a:t>
            </a:r>
            <a:endParaRPr lang="en-US" altLang="zh-CN" sz="2000" b="0" i="0" dirty="0">
              <a:solidFill>
                <a:srgbClr val="222222"/>
              </a:solidFill>
              <a:effectLst/>
              <a:latin typeface="system-ui"/>
            </a:endParaRPr>
          </a:p>
          <a:p>
            <a:endParaRPr lang="en-US" altLang="zh-CN" sz="2000" dirty="0">
              <a:solidFill>
                <a:srgbClr val="222222"/>
              </a:solidFill>
              <a:latin typeface="system-ui"/>
            </a:endParaRPr>
          </a:p>
          <a:p>
            <a:r>
              <a:rPr lang="zh-CN" altLang="en-US" sz="2000" b="0" i="0" dirty="0">
                <a:solidFill>
                  <a:srgbClr val="222222"/>
                </a:solidFill>
                <a:effectLst/>
                <a:latin typeface="system-ui"/>
              </a:rPr>
              <a:t>本次</a:t>
            </a:r>
            <a:r>
              <a:rPr lang="en-US" altLang="zh-CN" sz="2000" b="0" i="0" dirty="0">
                <a:solidFill>
                  <a:srgbClr val="222222"/>
                </a:solidFill>
                <a:effectLst/>
                <a:latin typeface="system-ui"/>
              </a:rPr>
              <a:t>7.8</a:t>
            </a:r>
            <a:r>
              <a:rPr lang="zh-CN" altLang="en-US" sz="2000" b="0" i="0" dirty="0">
                <a:solidFill>
                  <a:srgbClr val="222222"/>
                </a:solidFill>
                <a:effectLst/>
                <a:latin typeface="system-ui"/>
              </a:rPr>
              <a:t>级地震破裂长度在</a:t>
            </a:r>
            <a:r>
              <a:rPr lang="en-US" altLang="zh-CN" sz="2000" b="0" i="0" dirty="0">
                <a:solidFill>
                  <a:srgbClr val="222222"/>
                </a:solidFill>
                <a:effectLst/>
                <a:latin typeface="system-ui"/>
              </a:rPr>
              <a:t>250-300</a:t>
            </a:r>
            <a:r>
              <a:rPr lang="zh-CN" altLang="en-US" sz="2000" b="0" i="0" dirty="0">
                <a:solidFill>
                  <a:srgbClr val="222222"/>
                </a:solidFill>
                <a:effectLst/>
                <a:latin typeface="system-ui"/>
              </a:rPr>
              <a:t>公里之间，恰好位于东安纳托利亚断裂带最近数百年间尚无活动记录的地震“空区”。</a:t>
            </a:r>
            <a:endParaRPr lang="zh-CN" altLang="en-US" sz="2000" dirty="0"/>
          </a:p>
        </p:txBody>
      </p:sp>
    </p:spTree>
    <p:extLst>
      <p:ext uri="{BB962C8B-B14F-4D97-AF65-F5344CB8AC3E}">
        <p14:creationId xmlns:p14="http://schemas.microsoft.com/office/powerpoint/2010/main" val="2595790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64B23AD-1CE0-3B4D-A2B0-0ECFFAEFB394}"/>
              </a:ext>
            </a:extLst>
          </p:cNvPr>
          <p:cNvSpPr txBox="1"/>
          <p:nvPr/>
        </p:nvSpPr>
        <p:spPr>
          <a:xfrm>
            <a:off x="261914" y="311375"/>
            <a:ext cx="10471947" cy="3785652"/>
          </a:xfrm>
          <a:prstGeom prst="rect">
            <a:avLst/>
          </a:prstGeom>
          <a:noFill/>
        </p:spPr>
        <p:txBody>
          <a:bodyPr wrap="square">
            <a:spAutoFit/>
          </a:bodyPr>
          <a:lstStyle/>
          <a:p>
            <a:pPr algn="just"/>
            <a:r>
              <a:rPr lang="zh-CN" altLang="en-US" sz="2000" b="0" i="0" u="none" strike="noStrike" dirty="0">
                <a:solidFill>
                  <a:srgbClr val="333333"/>
                </a:solidFill>
                <a:effectLst/>
                <a:latin typeface="system-ui"/>
              </a:rPr>
              <a:t>板块边界发生大地震是普遍的自然现象，为什么没有应对措施呢？实际上喜马拉雅山脉中部尼泊尔和不丹地区也有类似的超长地震“空区”（图</a:t>
            </a:r>
            <a:r>
              <a:rPr lang="en-US" altLang="zh-CN" sz="2000" b="0" i="0" u="none" strike="noStrike" dirty="0">
                <a:solidFill>
                  <a:srgbClr val="333333"/>
                </a:solidFill>
                <a:effectLst/>
                <a:latin typeface="system-ui"/>
              </a:rPr>
              <a:t>1</a:t>
            </a:r>
            <a:r>
              <a:rPr lang="zh-CN" altLang="en-US" sz="2000" b="0" i="0" u="none" strike="noStrike" dirty="0">
                <a:solidFill>
                  <a:srgbClr val="333333"/>
                </a:solidFill>
                <a:effectLst/>
                <a:latin typeface="system-ui"/>
              </a:rPr>
              <a:t>）</a:t>
            </a:r>
            <a:r>
              <a:rPr lang="zh-CN" altLang="en-US" sz="2000" dirty="0">
                <a:solidFill>
                  <a:srgbClr val="333333"/>
                </a:solidFill>
                <a:latin typeface="system-ui"/>
              </a:rPr>
              <a:t>，</a:t>
            </a:r>
            <a:r>
              <a:rPr lang="en-US" altLang="zh-CN" sz="2000" b="0" i="0" u="none" strike="noStrike" dirty="0">
                <a:solidFill>
                  <a:srgbClr val="333333"/>
                </a:solidFill>
                <a:effectLst/>
                <a:latin typeface="system-ui"/>
              </a:rPr>
              <a:t>2015</a:t>
            </a:r>
            <a:r>
              <a:rPr lang="zh-CN" altLang="en-US" sz="2000" b="0" i="0" u="none" strike="noStrike" dirty="0">
                <a:solidFill>
                  <a:srgbClr val="333333"/>
                </a:solidFill>
                <a:effectLst/>
                <a:latin typeface="system-ui"/>
              </a:rPr>
              <a:t>年</a:t>
            </a:r>
            <a:r>
              <a:rPr lang="en-US" altLang="zh-CN" sz="2000" b="0" i="0" u="none" strike="noStrike" dirty="0">
                <a:solidFill>
                  <a:srgbClr val="333333"/>
                </a:solidFill>
                <a:effectLst/>
                <a:latin typeface="system-ui"/>
              </a:rPr>
              <a:t>4</a:t>
            </a:r>
            <a:r>
              <a:rPr lang="zh-CN" altLang="en-US" sz="2000" b="0" i="0" u="none" strike="noStrike" dirty="0">
                <a:solidFill>
                  <a:srgbClr val="333333"/>
                </a:solidFill>
                <a:effectLst/>
                <a:latin typeface="system-ui"/>
              </a:rPr>
              <a:t>月</a:t>
            </a:r>
            <a:r>
              <a:rPr lang="en-US" altLang="zh-CN" sz="2000" b="0" i="0" u="none" strike="noStrike" dirty="0">
                <a:solidFill>
                  <a:srgbClr val="333333"/>
                </a:solidFill>
                <a:effectLst/>
                <a:latin typeface="system-ui"/>
              </a:rPr>
              <a:t>25</a:t>
            </a:r>
            <a:r>
              <a:rPr lang="zh-CN" altLang="en-US" sz="2000" b="0" i="0" u="none" strike="noStrike" dirty="0">
                <a:solidFill>
                  <a:srgbClr val="333333"/>
                </a:solidFill>
                <a:effectLst/>
                <a:latin typeface="system-ui"/>
              </a:rPr>
              <a:t>日和</a:t>
            </a:r>
            <a:r>
              <a:rPr lang="en-US" altLang="zh-CN" sz="2000" b="0" i="0" u="none" strike="noStrike" dirty="0">
                <a:solidFill>
                  <a:srgbClr val="333333"/>
                </a:solidFill>
                <a:effectLst/>
                <a:latin typeface="system-ui"/>
              </a:rPr>
              <a:t>5</a:t>
            </a:r>
            <a:r>
              <a:rPr lang="zh-CN" altLang="en-US" sz="2000" b="0" i="0" u="none" strike="noStrike" dirty="0">
                <a:solidFill>
                  <a:srgbClr val="333333"/>
                </a:solidFill>
                <a:effectLst/>
                <a:latin typeface="system-ui"/>
              </a:rPr>
              <a:t>月</a:t>
            </a:r>
            <a:r>
              <a:rPr lang="en-US" altLang="zh-CN" sz="2000" b="0" i="0" u="none" strike="noStrike" dirty="0">
                <a:solidFill>
                  <a:srgbClr val="333333"/>
                </a:solidFill>
                <a:effectLst/>
                <a:latin typeface="system-ui"/>
              </a:rPr>
              <a:t>12</a:t>
            </a:r>
            <a:r>
              <a:rPr lang="zh-CN" altLang="en-US" sz="2000" b="0" i="0" u="none" strike="noStrike" dirty="0">
                <a:solidFill>
                  <a:srgbClr val="333333"/>
                </a:solidFill>
                <a:effectLst/>
                <a:latin typeface="system-ui"/>
              </a:rPr>
              <a:t>日相继发生了</a:t>
            </a:r>
            <a:r>
              <a:rPr lang="en-US" altLang="zh-CN" sz="2000" b="0" i="0" u="none" strike="noStrike" dirty="0">
                <a:solidFill>
                  <a:srgbClr val="333333"/>
                </a:solidFill>
                <a:effectLst/>
                <a:latin typeface="system-ui"/>
              </a:rPr>
              <a:t>7.8</a:t>
            </a:r>
            <a:r>
              <a:rPr lang="zh-CN" altLang="en-US" sz="2000" b="0" i="0" u="none" strike="noStrike" dirty="0">
                <a:solidFill>
                  <a:srgbClr val="333333"/>
                </a:solidFill>
                <a:effectLst/>
                <a:latin typeface="system-ui"/>
              </a:rPr>
              <a:t>级和</a:t>
            </a:r>
            <a:r>
              <a:rPr lang="en-US" altLang="zh-CN" sz="2000" b="0" i="0" u="none" strike="noStrike" dirty="0">
                <a:solidFill>
                  <a:srgbClr val="333333"/>
                </a:solidFill>
                <a:effectLst/>
                <a:latin typeface="system-ui"/>
              </a:rPr>
              <a:t>7.3</a:t>
            </a:r>
            <a:r>
              <a:rPr lang="zh-CN" altLang="en-US" sz="2000" b="0" i="0" u="none" strike="noStrike" dirty="0">
                <a:solidFill>
                  <a:srgbClr val="333333"/>
                </a:solidFill>
                <a:effectLst/>
                <a:latin typeface="system-ui"/>
              </a:rPr>
              <a:t>级地震。然而</a:t>
            </a:r>
            <a:r>
              <a:rPr lang="en-US" altLang="zh-CN" sz="2000" b="0" i="0" u="none" strike="noStrike" dirty="0">
                <a:solidFill>
                  <a:srgbClr val="333333"/>
                </a:solidFill>
                <a:effectLst/>
                <a:latin typeface="system-ui"/>
              </a:rPr>
              <a:t>2015</a:t>
            </a:r>
            <a:r>
              <a:rPr lang="zh-CN" altLang="en-US" sz="2000" b="0" i="0" u="none" strike="noStrike" dirty="0">
                <a:solidFill>
                  <a:srgbClr val="333333"/>
                </a:solidFill>
                <a:effectLst/>
                <a:latin typeface="system-ui"/>
              </a:rPr>
              <a:t>年尼泊尔“双震”并非发生在地震“空区”，</a:t>
            </a:r>
            <a:r>
              <a:rPr lang="en-US" altLang="zh-CN" sz="2000" b="0" i="0" u="none" strike="noStrike" dirty="0">
                <a:solidFill>
                  <a:srgbClr val="333333"/>
                </a:solidFill>
                <a:effectLst/>
                <a:latin typeface="system-ui"/>
              </a:rPr>
              <a:t>7.8</a:t>
            </a:r>
            <a:r>
              <a:rPr lang="zh-CN" altLang="en-US" sz="2000" b="0" i="0" u="none" strike="noStrike" dirty="0">
                <a:solidFill>
                  <a:srgbClr val="333333"/>
                </a:solidFill>
                <a:effectLst/>
                <a:latin typeface="system-ui"/>
              </a:rPr>
              <a:t>级地震发生的起始位置位于尼泊尔“空区”东段，地震发生时沿着喜马拉雅山脉向东侧发生单向破裂，此后的</a:t>
            </a:r>
            <a:r>
              <a:rPr lang="en-US" altLang="zh-CN" sz="2000" b="0" i="0" u="none" strike="noStrike" dirty="0">
                <a:solidFill>
                  <a:srgbClr val="333333"/>
                </a:solidFill>
                <a:effectLst/>
                <a:latin typeface="system-ui"/>
              </a:rPr>
              <a:t>7.3</a:t>
            </a:r>
            <a:r>
              <a:rPr lang="zh-CN" altLang="en-US" sz="2000" b="0" i="0" u="none" strike="noStrike" dirty="0">
                <a:solidFill>
                  <a:srgbClr val="333333"/>
                </a:solidFill>
                <a:effectLst/>
                <a:latin typeface="system-ui"/>
              </a:rPr>
              <a:t>级地震发生在不丹“空区”西侧</a:t>
            </a:r>
            <a:r>
              <a:rPr lang="zh-CN" altLang="en-US" sz="2000" b="0" i="0" dirty="0">
                <a:solidFill>
                  <a:srgbClr val="222222"/>
                </a:solidFill>
                <a:effectLst/>
                <a:latin typeface="system-ui"/>
              </a:rPr>
              <a:t>（</a:t>
            </a:r>
            <a:r>
              <a:rPr lang="en-US" altLang="zh-CN" sz="2000" b="0" i="0" dirty="0">
                <a:solidFill>
                  <a:srgbClr val="222222"/>
                </a:solidFill>
                <a:effectLst/>
                <a:latin typeface="system-ui"/>
              </a:rPr>
              <a:t>Bai et al., 2019</a:t>
            </a:r>
            <a:r>
              <a:rPr lang="zh-CN" altLang="en-US" sz="2000" b="0" i="0" dirty="0">
                <a:solidFill>
                  <a:srgbClr val="222222"/>
                </a:solidFill>
                <a:effectLst/>
                <a:latin typeface="system-ui"/>
              </a:rPr>
              <a:t>）。由此可见，未来大地震将在何处发生、可能有多大震级，很大程度上取决于板块边界断裂的几何形态和地下结构的时空变化特征。</a:t>
            </a:r>
            <a:endParaRPr lang="en-US" altLang="zh-CN" sz="2000" b="0" i="0" dirty="0">
              <a:solidFill>
                <a:srgbClr val="222222"/>
              </a:solidFill>
              <a:effectLst/>
              <a:latin typeface="system-ui"/>
            </a:endParaRPr>
          </a:p>
          <a:p>
            <a:pPr algn="just"/>
            <a:endParaRPr lang="zh-CN" altLang="en-US" sz="2000" b="0" i="0" dirty="0">
              <a:solidFill>
                <a:srgbClr val="222222"/>
              </a:solidFill>
              <a:effectLst/>
              <a:latin typeface="system-ui"/>
            </a:endParaRPr>
          </a:p>
          <a:p>
            <a:pPr algn="just"/>
            <a:r>
              <a:rPr lang="zh-CN" altLang="en-US" sz="2000" b="0" i="0" dirty="0">
                <a:solidFill>
                  <a:srgbClr val="222222"/>
                </a:solidFill>
                <a:effectLst/>
                <a:latin typeface="system-ui"/>
              </a:rPr>
              <a:t>关于</a:t>
            </a:r>
            <a:r>
              <a:rPr lang="en-US" altLang="zh-CN" sz="2000" b="0" i="0" dirty="0">
                <a:solidFill>
                  <a:srgbClr val="222222"/>
                </a:solidFill>
                <a:effectLst/>
                <a:latin typeface="system-ui"/>
              </a:rPr>
              <a:t>2023</a:t>
            </a:r>
            <a:r>
              <a:rPr lang="zh-CN" altLang="en-US" sz="2000" b="0" i="0" dirty="0">
                <a:solidFill>
                  <a:srgbClr val="222222"/>
                </a:solidFill>
                <a:effectLst/>
                <a:latin typeface="system-ui"/>
              </a:rPr>
              <a:t>年土耳其地震还有很多未解之谜，比如边界断裂的几何形态如何影响大地震的发生过程。从震后一天的余震活动情况来看，东安纳托利亚断裂的方向在</a:t>
            </a:r>
            <a:r>
              <a:rPr lang="en-US" altLang="zh-CN" sz="2000" b="0" i="0" dirty="0">
                <a:solidFill>
                  <a:srgbClr val="222222"/>
                </a:solidFill>
                <a:effectLst/>
                <a:latin typeface="system-ui"/>
              </a:rPr>
              <a:t>7.8</a:t>
            </a:r>
            <a:r>
              <a:rPr lang="zh-CN" altLang="en-US" sz="2000" b="0" i="0" dirty="0">
                <a:solidFill>
                  <a:srgbClr val="222222"/>
                </a:solidFill>
                <a:effectLst/>
                <a:latin typeface="system-ui"/>
              </a:rPr>
              <a:t>级地震的东西两侧可能发生突然偏转，震源区东侧以北可能存在近东西方向的不同分支，这些都是以前没有看到的现象。得益于全球地震台网观测精度和波形数据处理技术的不断提高，准确的地震资料分析将使我们看到更加清晰的震源区深部结构图像。</a:t>
            </a:r>
          </a:p>
        </p:txBody>
      </p:sp>
      <p:sp>
        <p:nvSpPr>
          <p:cNvPr id="4" name="文本框 3">
            <a:extLst>
              <a:ext uri="{FF2B5EF4-FFF2-40B4-BE49-F238E27FC236}">
                <a16:creationId xmlns:a16="http://schemas.microsoft.com/office/drawing/2014/main" id="{9B628036-95F3-6312-E179-5199E10300AA}"/>
              </a:ext>
            </a:extLst>
          </p:cNvPr>
          <p:cNvSpPr txBox="1"/>
          <p:nvPr/>
        </p:nvSpPr>
        <p:spPr>
          <a:xfrm>
            <a:off x="175758" y="5795045"/>
            <a:ext cx="6095234" cy="923330"/>
          </a:xfrm>
          <a:prstGeom prst="rect">
            <a:avLst/>
          </a:prstGeom>
          <a:noFill/>
        </p:spPr>
        <p:txBody>
          <a:bodyPr wrap="square">
            <a:spAutoFit/>
          </a:bodyPr>
          <a:lstStyle/>
          <a:p>
            <a:pPr algn="l"/>
            <a:r>
              <a:rPr lang="zh-CN" altLang="en-US" b="0" i="0" dirty="0">
                <a:solidFill>
                  <a:srgbClr val="222222"/>
                </a:solidFill>
                <a:effectLst/>
                <a:latin typeface="system-ui"/>
              </a:rPr>
              <a:t>土耳其“双震”发生在断裂带活动“空区”</a:t>
            </a:r>
          </a:p>
          <a:p>
            <a:pPr algn="l"/>
            <a:r>
              <a:rPr lang="zh-CN" altLang="en-US" b="0" i="0" dirty="0">
                <a:solidFill>
                  <a:srgbClr val="222222"/>
                </a:solidFill>
                <a:effectLst/>
                <a:latin typeface="system-ui"/>
              </a:rPr>
              <a:t>原创 詹慧丽 </a:t>
            </a:r>
            <a:r>
              <a:rPr lang="zh-CN" altLang="en-US" b="0" i="0" dirty="0">
                <a:effectLst/>
                <a:latin typeface="system-ui"/>
              </a:rPr>
              <a:t>白玲 等 </a:t>
            </a:r>
            <a:r>
              <a:rPr lang="zh-CN" altLang="en-US" b="0" i="0" u="none" strike="noStrike" dirty="0">
                <a:effectLst/>
                <a:latin typeface="system-ui"/>
              </a:rPr>
              <a:t>中科院之声</a:t>
            </a:r>
            <a:r>
              <a:rPr lang="zh-CN" altLang="en-US" b="0" i="0" dirty="0">
                <a:effectLst/>
                <a:latin typeface="system-ui"/>
              </a:rPr>
              <a:t> </a:t>
            </a:r>
            <a:r>
              <a:rPr lang="en-US" altLang="zh-CN" b="0" i="0" dirty="0">
                <a:effectLst/>
                <a:latin typeface="system-ui"/>
              </a:rPr>
              <a:t>2023-02-09 </a:t>
            </a:r>
            <a:r>
              <a:rPr lang="en-US" altLang="zh-CN" b="0" i="0" dirty="0">
                <a:solidFill>
                  <a:srgbClr val="222222"/>
                </a:solidFill>
                <a:effectLst/>
                <a:latin typeface="system-ui"/>
              </a:rPr>
              <a:t>11:30</a:t>
            </a:r>
          </a:p>
          <a:p>
            <a:pPr algn="l"/>
            <a:r>
              <a:rPr lang="en-US" altLang="zh-CN" b="0" i="0" dirty="0">
                <a:solidFill>
                  <a:srgbClr val="222222"/>
                </a:solidFill>
                <a:effectLst/>
                <a:latin typeface="system-ui"/>
              </a:rPr>
              <a:t>https://mp.weixin.qq.com/s/eZYn9uOTj0maUrh_Y7Ukww</a:t>
            </a:r>
          </a:p>
        </p:txBody>
      </p:sp>
      <p:pic>
        <p:nvPicPr>
          <p:cNvPr id="5" name="图片 4">
            <a:extLst>
              <a:ext uri="{FF2B5EF4-FFF2-40B4-BE49-F238E27FC236}">
                <a16:creationId xmlns:a16="http://schemas.microsoft.com/office/drawing/2014/main" id="{6182C30D-B24F-DEA0-D1B8-809E0E85D06B}"/>
              </a:ext>
            </a:extLst>
          </p:cNvPr>
          <p:cNvPicPr>
            <a:picLocks noChangeAspect="1"/>
          </p:cNvPicPr>
          <p:nvPr/>
        </p:nvPicPr>
        <p:blipFill>
          <a:blip r:embed="rId2"/>
          <a:stretch>
            <a:fillRect/>
          </a:stretch>
        </p:blipFill>
        <p:spPr>
          <a:xfrm>
            <a:off x="5972418" y="3813829"/>
            <a:ext cx="5920908" cy="2844811"/>
          </a:xfrm>
          <a:prstGeom prst="rect">
            <a:avLst/>
          </a:prstGeom>
        </p:spPr>
      </p:pic>
    </p:spTree>
    <p:extLst>
      <p:ext uri="{BB962C8B-B14F-4D97-AF65-F5344CB8AC3E}">
        <p14:creationId xmlns:p14="http://schemas.microsoft.com/office/powerpoint/2010/main" val="315833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E7865BF-2237-1FCB-6E83-21231E305858}"/>
              </a:ext>
            </a:extLst>
          </p:cNvPr>
          <p:cNvPicPr>
            <a:picLocks noChangeAspect="1"/>
          </p:cNvPicPr>
          <p:nvPr/>
        </p:nvPicPr>
        <p:blipFill>
          <a:blip r:embed="rId2"/>
          <a:stretch>
            <a:fillRect/>
          </a:stretch>
        </p:blipFill>
        <p:spPr>
          <a:xfrm>
            <a:off x="82708" y="86227"/>
            <a:ext cx="5899949" cy="1448640"/>
          </a:xfrm>
          <a:prstGeom prst="rect">
            <a:avLst/>
          </a:prstGeom>
        </p:spPr>
      </p:pic>
      <p:pic>
        <p:nvPicPr>
          <p:cNvPr id="4" name="图片 3">
            <a:extLst>
              <a:ext uri="{FF2B5EF4-FFF2-40B4-BE49-F238E27FC236}">
                <a16:creationId xmlns:a16="http://schemas.microsoft.com/office/drawing/2014/main" id="{3A89202A-0364-F64A-77BE-517D7E890090}"/>
              </a:ext>
            </a:extLst>
          </p:cNvPr>
          <p:cNvPicPr>
            <a:picLocks noChangeAspect="1"/>
          </p:cNvPicPr>
          <p:nvPr/>
        </p:nvPicPr>
        <p:blipFill>
          <a:blip r:embed="rId3"/>
          <a:stretch>
            <a:fillRect/>
          </a:stretch>
        </p:blipFill>
        <p:spPr>
          <a:xfrm>
            <a:off x="802841" y="1591163"/>
            <a:ext cx="7619748" cy="5212775"/>
          </a:xfrm>
          <a:prstGeom prst="rect">
            <a:avLst/>
          </a:prstGeom>
        </p:spPr>
      </p:pic>
      <p:pic>
        <p:nvPicPr>
          <p:cNvPr id="6" name="图片 5">
            <a:extLst>
              <a:ext uri="{FF2B5EF4-FFF2-40B4-BE49-F238E27FC236}">
                <a16:creationId xmlns:a16="http://schemas.microsoft.com/office/drawing/2014/main" id="{6A90F8D4-176E-51F1-FC0C-544BCAEA9636}"/>
              </a:ext>
            </a:extLst>
          </p:cNvPr>
          <p:cNvPicPr>
            <a:picLocks noChangeAspect="1"/>
          </p:cNvPicPr>
          <p:nvPr/>
        </p:nvPicPr>
        <p:blipFill>
          <a:blip r:embed="rId4"/>
          <a:stretch>
            <a:fillRect/>
          </a:stretch>
        </p:blipFill>
        <p:spPr>
          <a:xfrm>
            <a:off x="9091667" y="0"/>
            <a:ext cx="2582883" cy="6858000"/>
          </a:xfrm>
          <a:prstGeom prst="rect">
            <a:avLst/>
          </a:prstGeom>
        </p:spPr>
      </p:pic>
    </p:spTree>
    <p:extLst>
      <p:ext uri="{BB962C8B-B14F-4D97-AF65-F5344CB8AC3E}">
        <p14:creationId xmlns:p14="http://schemas.microsoft.com/office/powerpoint/2010/main" val="3424363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65AEBB8-F12C-946B-906C-01892D22E38B}"/>
              </a:ext>
            </a:extLst>
          </p:cNvPr>
          <p:cNvPicPr>
            <a:picLocks noChangeAspect="1"/>
          </p:cNvPicPr>
          <p:nvPr/>
        </p:nvPicPr>
        <p:blipFill>
          <a:blip r:embed="rId3"/>
          <a:stretch>
            <a:fillRect/>
          </a:stretch>
        </p:blipFill>
        <p:spPr>
          <a:xfrm>
            <a:off x="2350913" y="204347"/>
            <a:ext cx="7490173" cy="6449305"/>
          </a:xfrm>
          <a:prstGeom prst="rect">
            <a:avLst/>
          </a:prstGeom>
          <a:ln>
            <a:solidFill>
              <a:schemeClr val="tx1"/>
            </a:solidFill>
          </a:ln>
        </p:spPr>
      </p:pic>
      <p:sp>
        <p:nvSpPr>
          <p:cNvPr id="2" name="文本框 1">
            <a:extLst>
              <a:ext uri="{FF2B5EF4-FFF2-40B4-BE49-F238E27FC236}">
                <a16:creationId xmlns:a16="http://schemas.microsoft.com/office/drawing/2014/main" id="{EEE24F88-973F-6D0B-BF6E-18F027BDB802}"/>
              </a:ext>
            </a:extLst>
          </p:cNvPr>
          <p:cNvSpPr txBox="1"/>
          <p:nvPr/>
        </p:nvSpPr>
        <p:spPr>
          <a:xfrm>
            <a:off x="266931" y="126375"/>
            <a:ext cx="1424764" cy="461665"/>
          </a:xfrm>
          <a:prstGeom prst="rect">
            <a:avLst/>
          </a:prstGeom>
          <a:noFill/>
        </p:spPr>
        <p:txBody>
          <a:bodyPr wrap="square" rtlCol="0">
            <a:spAutoFit/>
          </a:bodyPr>
          <a:lstStyle/>
          <a:p>
            <a:r>
              <a:rPr lang="zh-CN" altLang="en-US" sz="2400" b="1" dirty="0"/>
              <a:t>摘要翻译</a:t>
            </a:r>
          </a:p>
        </p:txBody>
      </p:sp>
      <p:sp>
        <p:nvSpPr>
          <p:cNvPr id="3" name="文本框 2">
            <a:extLst>
              <a:ext uri="{FF2B5EF4-FFF2-40B4-BE49-F238E27FC236}">
                <a16:creationId xmlns:a16="http://schemas.microsoft.com/office/drawing/2014/main" id="{EC7860F8-99FF-7AE7-1B48-01EBA2FBBED7}"/>
              </a:ext>
            </a:extLst>
          </p:cNvPr>
          <p:cNvSpPr txBox="1"/>
          <p:nvPr/>
        </p:nvSpPr>
        <p:spPr>
          <a:xfrm>
            <a:off x="266931" y="2274837"/>
            <a:ext cx="2105246" cy="2308324"/>
          </a:xfrm>
          <a:prstGeom prst="rect">
            <a:avLst/>
          </a:prstGeom>
          <a:noFill/>
        </p:spPr>
        <p:txBody>
          <a:bodyPr wrap="square" rtlCol="0">
            <a:spAutoFit/>
          </a:bodyPr>
          <a:lstStyle/>
          <a:p>
            <a:r>
              <a:rPr lang="zh-CN" altLang="en-US" sz="2400" b="1" dirty="0">
                <a:solidFill>
                  <a:srgbClr val="FF0000"/>
                </a:solidFill>
              </a:rPr>
              <a:t>三个关键：</a:t>
            </a:r>
            <a:endParaRPr lang="en-US" altLang="zh-CN" sz="2400" b="1" dirty="0">
              <a:solidFill>
                <a:srgbClr val="FF0000"/>
              </a:solidFill>
            </a:endParaRPr>
          </a:p>
          <a:p>
            <a:endParaRPr lang="en-US" altLang="zh-CN" sz="2400" b="1" dirty="0">
              <a:solidFill>
                <a:srgbClr val="FF0000"/>
              </a:solidFill>
            </a:endParaRPr>
          </a:p>
          <a:p>
            <a:r>
              <a:rPr lang="zh-CN" altLang="en-US" sz="2400" b="1" dirty="0">
                <a:solidFill>
                  <a:srgbClr val="FF0000"/>
                </a:solidFill>
              </a:rPr>
              <a:t>地震空区</a:t>
            </a:r>
            <a:endParaRPr lang="en-US" altLang="zh-CN" sz="2400" b="1" dirty="0">
              <a:solidFill>
                <a:srgbClr val="FF0000"/>
              </a:solidFill>
            </a:endParaRPr>
          </a:p>
          <a:p>
            <a:r>
              <a:rPr lang="zh-CN" altLang="en-US" sz="2400" b="1" dirty="0">
                <a:solidFill>
                  <a:srgbClr val="FF0000"/>
                </a:solidFill>
              </a:rPr>
              <a:t>凹凸体分布</a:t>
            </a:r>
            <a:endParaRPr lang="en-US" altLang="zh-CN" sz="2400" b="1" dirty="0">
              <a:solidFill>
                <a:srgbClr val="FF0000"/>
              </a:solidFill>
            </a:endParaRPr>
          </a:p>
          <a:p>
            <a:r>
              <a:rPr lang="zh-CN" altLang="en-US" sz="2400" b="1" dirty="0">
                <a:solidFill>
                  <a:srgbClr val="FF0000"/>
                </a:solidFill>
              </a:rPr>
              <a:t>大地测量闭锁</a:t>
            </a:r>
            <a:endParaRPr lang="en-US" altLang="zh-CN" sz="2400" b="1" dirty="0">
              <a:solidFill>
                <a:srgbClr val="FF0000"/>
              </a:solidFill>
            </a:endParaRPr>
          </a:p>
          <a:p>
            <a:endParaRPr lang="zh-CN" altLang="en-US" sz="2400" b="1" dirty="0">
              <a:solidFill>
                <a:srgbClr val="FF0000"/>
              </a:solidFill>
            </a:endParaRPr>
          </a:p>
        </p:txBody>
      </p:sp>
    </p:spTree>
    <p:extLst>
      <p:ext uri="{BB962C8B-B14F-4D97-AF65-F5344CB8AC3E}">
        <p14:creationId xmlns:p14="http://schemas.microsoft.com/office/powerpoint/2010/main" val="2014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D375474-E752-BDBA-02C0-FC350B67AABF}"/>
              </a:ext>
            </a:extLst>
          </p:cNvPr>
          <p:cNvPicPr>
            <a:picLocks noChangeAspect="1"/>
          </p:cNvPicPr>
          <p:nvPr/>
        </p:nvPicPr>
        <p:blipFill>
          <a:blip r:embed="rId2"/>
          <a:stretch>
            <a:fillRect/>
          </a:stretch>
        </p:blipFill>
        <p:spPr>
          <a:xfrm>
            <a:off x="1591866" y="0"/>
            <a:ext cx="4211118" cy="6858000"/>
          </a:xfrm>
          <a:prstGeom prst="rect">
            <a:avLst/>
          </a:prstGeom>
        </p:spPr>
      </p:pic>
      <p:sp>
        <p:nvSpPr>
          <p:cNvPr id="7" name="文本框 6">
            <a:extLst>
              <a:ext uri="{FF2B5EF4-FFF2-40B4-BE49-F238E27FC236}">
                <a16:creationId xmlns:a16="http://schemas.microsoft.com/office/drawing/2014/main" id="{D2737910-5174-B987-B69E-439ADEFF8EA7}"/>
              </a:ext>
            </a:extLst>
          </p:cNvPr>
          <p:cNvSpPr txBox="1"/>
          <p:nvPr/>
        </p:nvSpPr>
        <p:spPr>
          <a:xfrm>
            <a:off x="5937854" y="2136338"/>
            <a:ext cx="5811494" cy="2585323"/>
          </a:xfrm>
          <a:prstGeom prst="rect">
            <a:avLst/>
          </a:prstGeom>
          <a:noFill/>
        </p:spPr>
        <p:txBody>
          <a:bodyPr wrap="square">
            <a:spAutoFit/>
          </a:bodyPr>
          <a:lstStyle/>
          <a:p>
            <a:r>
              <a:rPr lang="zh-CN" altLang="en-US" b="1" dirty="0">
                <a:latin typeface="Arial" panose="020B0604020202020204" pitchFamily="34" charset="0"/>
                <a:cs typeface="Arial" panose="020B0604020202020204" pitchFamily="34" charset="0"/>
              </a:rPr>
              <a:t>Fig. 1. </a:t>
            </a:r>
            <a:r>
              <a:rPr lang="zh-CN" altLang="en-US" dirty="0">
                <a:latin typeface="Arial" panose="020B0604020202020204" pitchFamily="34" charset="0"/>
                <a:cs typeface="Arial" panose="020B0604020202020204" pitchFamily="34" charset="0"/>
              </a:rPr>
              <a:t>The most recent large earthquake rupture zones (M</a:t>
            </a:r>
            <a:r>
              <a:rPr lang="en-US" altLang="zh-CN" dirty="0">
                <a:latin typeface="Arial" panose="020B0604020202020204" pitchFamily="34" charset="0"/>
                <a:cs typeface="Arial" panose="020B0604020202020204" pitchFamily="34" charset="0"/>
              </a:rPr>
              <a:t>w</a:t>
            </a:r>
            <a:r>
              <a:rPr lang="zh-CN" altLang="en-US" dirty="0">
                <a:latin typeface="Arial" panose="020B0604020202020204" pitchFamily="34" charset="0"/>
                <a:cs typeface="Arial" panose="020B0604020202020204" pitchFamily="34" charset="0"/>
              </a:rPr>
              <a:t> ≥ 7.5) along each region of the west coast of South America where the Nazca plate is underthrusting the continent. Black dashed regions indicate aftershock zones for older events (black labels); red contours indicate slip distribution for large events in this century (red labels) from references in the supplement; purple contours indicated slip contours (1, 10, and 20 m) for the 1960 Valdivia, Chile, event.</a:t>
            </a:r>
          </a:p>
        </p:txBody>
      </p:sp>
    </p:spTree>
    <p:extLst>
      <p:ext uri="{BB962C8B-B14F-4D97-AF65-F5344CB8AC3E}">
        <p14:creationId xmlns:p14="http://schemas.microsoft.com/office/powerpoint/2010/main" val="1254946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C5465AC-8CAA-E4E7-62F6-F925CB74FBB2}"/>
              </a:ext>
            </a:extLst>
          </p:cNvPr>
          <p:cNvPicPr>
            <a:picLocks noChangeAspect="1"/>
          </p:cNvPicPr>
          <p:nvPr/>
        </p:nvPicPr>
        <p:blipFill>
          <a:blip r:embed="rId2"/>
          <a:stretch>
            <a:fillRect/>
          </a:stretch>
        </p:blipFill>
        <p:spPr>
          <a:xfrm>
            <a:off x="2386726" y="0"/>
            <a:ext cx="4624787" cy="6858000"/>
          </a:xfrm>
          <a:prstGeom prst="rect">
            <a:avLst/>
          </a:prstGeom>
        </p:spPr>
      </p:pic>
      <p:sp>
        <p:nvSpPr>
          <p:cNvPr id="7" name="文本框 6">
            <a:extLst>
              <a:ext uri="{FF2B5EF4-FFF2-40B4-BE49-F238E27FC236}">
                <a16:creationId xmlns:a16="http://schemas.microsoft.com/office/drawing/2014/main" id="{8EF2AE86-BB9A-ABBB-F890-3232209FD765}"/>
              </a:ext>
            </a:extLst>
          </p:cNvPr>
          <p:cNvSpPr txBox="1"/>
          <p:nvPr/>
        </p:nvSpPr>
        <p:spPr>
          <a:xfrm>
            <a:off x="7218288" y="2413337"/>
            <a:ext cx="4717890" cy="2031325"/>
          </a:xfrm>
          <a:prstGeom prst="rect">
            <a:avLst/>
          </a:prstGeom>
          <a:noFill/>
        </p:spPr>
        <p:txBody>
          <a:bodyPr wrap="square">
            <a:spAutoFit/>
          </a:bodyPr>
          <a:lstStyle/>
          <a:p>
            <a:r>
              <a:rPr lang="zh-CN" altLang="en-US" b="1" dirty="0">
                <a:latin typeface="Arial" panose="020B0604020202020204" pitchFamily="34" charset="0"/>
                <a:cs typeface="Arial" panose="020B0604020202020204" pitchFamily="34" charset="0"/>
              </a:rPr>
              <a:t>Fig. 2. </a:t>
            </a:r>
            <a:r>
              <a:rPr lang="zh-CN" altLang="en-US" dirty="0">
                <a:latin typeface="Arial" panose="020B0604020202020204" pitchFamily="34" charset="0"/>
                <a:cs typeface="Arial" panose="020B0604020202020204" pitchFamily="34" charset="0"/>
              </a:rPr>
              <a:t>Along–plate boundary rupture distributions for historic large earthquakes (M ≥ ~7.5) in (A) Ecuador–Colombia, (B) Peru (6), (C) central to northern Chile (7–9), and (D) southern Chile (7, 8). Bolder lines represent Breakthrough Ruptures that likely span the entire width of the plate boundary.</a:t>
            </a:r>
          </a:p>
        </p:txBody>
      </p:sp>
    </p:spTree>
    <p:extLst>
      <p:ext uri="{BB962C8B-B14F-4D97-AF65-F5344CB8AC3E}">
        <p14:creationId xmlns:p14="http://schemas.microsoft.com/office/powerpoint/2010/main" val="2891392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4197BC6-19C5-AC10-9DA5-976C02277821}"/>
              </a:ext>
            </a:extLst>
          </p:cNvPr>
          <p:cNvPicPr>
            <a:picLocks noChangeAspect="1"/>
          </p:cNvPicPr>
          <p:nvPr/>
        </p:nvPicPr>
        <p:blipFill>
          <a:blip r:embed="rId2"/>
          <a:stretch>
            <a:fillRect/>
          </a:stretch>
        </p:blipFill>
        <p:spPr>
          <a:xfrm>
            <a:off x="168367" y="0"/>
            <a:ext cx="8179266" cy="6858000"/>
          </a:xfrm>
          <a:prstGeom prst="rect">
            <a:avLst/>
          </a:prstGeom>
        </p:spPr>
      </p:pic>
      <p:sp>
        <p:nvSpPr>
          <p:cNvPr id="5" name="文本框 4">
            <a:extLst>
              <a:ext uri="{FF2B5EF4-FFF2-40B4-BE49-F238E27FC236}">
                <a16:creationId xmlns:a16="http://schemas.microsoft.com/office/drawing/2014/main" id="{EA160A4B-16B8-0C16-80BD-8A7DAA6482CC}"/>
              </a:ext>
            </a:extLst>
          </p:cNvPr>
          <p:cNvSpPr txBox="1"/>
          <p:nvPr/>
        </p:nvSpPr>
        <p:spPr>
          <a:xfrm>
            <a:off x="8383914" y="751344"/>
            <a:ext cx="3775921" cy="5355312"/>
          </a:xfrm>
          <a:prstGeom prst="rect">
            <a:avLst/>
          </a:prstGeom>
          <a:noFill/>
        </p:spPr>
        <p:txBody>
          <a:bodyPr wrap="square">
            <a:spAutoFit/>
          </a:bodyPr>
          <a:lstStyle/>
          <a:p>
            <a:r>
              <a:rPr lang="zh-CN" altLang="en-US" b="1" dirty="0">
                <a:latin typeface="Arial" panose="020B0604020202020204" pitchFamily="34" charset="0"/>
                <a:cs typeface="Arial" panose="020B0604020202020204" pitchFamily="34" charset="0"/>
              </a:rPr>
              <a:t>Fig. 3. </a:t>
            </a:r>
            <a:r>
              <a:rPr lang="zh-CN" altLang="en-US" dirty="0">
                <a:latin typeface="Arial" panose="020B0604020202020204" pitchFamily="34" charset="0"/>
                <a:cs typeface="Arial" panose="020B0604020202020204" pitchFamily="34" charset="0"/>
              </a:rPr>
              <a:t>Very large earthquake rupture zone and prior estimates of geodetic plate boundary coupling (darkest reds correspond to 100% slip deficit relative to plate motion) for (A) the 2016 Ecuador earthquake and 1906, 1942, 1958, and 1979 ruptures (28); (B) the Southern Peru region with the 2007 Pisco and 2001 Arequipa earthquakes (29); (C) the 2014 Iquique, Chile, zone, with 1868 Peru to the north and 1877 Chile to the south (9); (D) the 1922 Atacama event region with the 1995 Antofagasta earthquake to the north (30); (E) the 2015 Illapel earthquake (9); and (F) the 2010 Maule, Chile, earthquake (9).</a:t>
            </a:r>
          </a:p>
        </p:txBody>
      </p:sp>
    </p:spTree>
    <p:extLst>
      <p:ext uri="{BB962C8B-B14F-4D97-AF65-F5344CB8AC3E}">
        <p14:creationId xmlns:p14="http://schemas.microsoft.com/office/powerpoint/2010/main" val="2178132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F13881C-87BB-4CF1-E73B-7AB4C532FBC6}"/>
              </a:ext>
            </a:extLst>
          </p:cNvPr>
          <p:cNvPicPr>
            <a:picLocks noChangeAspect="1"/>
          </p:cNvPicPr>
          <p:nvPr/>
        </p:nvPicPr>
        <p:blipFill>
          <a:blip r:embed="rId2"/>
          <a:stretch>
            <a:fillRect/>
          </a:stretch>
        </p:blipFill>
        <p:spPr>
          <a:xfrm>
            <a:off x="247383" y="199307"/>
            <a:ext cx="6515526" cy="6459386"/>
          </a:xfrm>
          <a:prstGeom prst="rect">
            <a:avLst/>
          </a:prstGeom>
        </p:spPr>
      </p:pic>
      <p:sp>
        <p:nvSpPr>
          <p:cNvPr id="7" name="文本框 6">
            <a:extLst>
              <a:ext uri="{FF2B5EF4-FFF2-40B4-BE49-F238E27FC236}">
                <a16:creationId xmlns:a16="http://schemas.microsoft.com/office/drawing/2014/main" id="{B283D9FF-0158-A5BD-7A1B-4485D7AF2FB7}"/>
              </a:ext>
            </a:extLst>
          </p:cNvPr>
          <p:cNvSpPr txBox="1"/>
          <p:nvPr/>
        </p:nvSpPr>
        <p:spPr>
          <a:xfrm>
            <a:off x="6762909" y="50156"/>
            <a:ext cx="5413776" cy="6771084"/>
          </a:xfrm>
          <a:prstGeom prst="rect">
            <a:avLst/>
          </a:prstGeom>
          <a:noFill/>
        </p:spPr>
        <p:txBody>
          <a:bodyPr wrap="square">
            <a:spAutoFit/>
          </a:bodyPr>
          <a:lstStyle/>
          <a:p>
            <a:r>
              <a:rPr lang="zh-CN" altLang="en-US" sz="1400" b="1" dirty="0">
                <a:latin typeface="Arial" panose="020B0604020202020204" pitchFamily="34" charset="0"/>
                <a:cs typeface="Arial" panose="020B0604020202020204" pitchFamily="34" charset="0"/>
              </a:rPr>
              <a:t>Fig. 4. </a:t>
            </a:r>
            <a:r>
              <a:rPr lang="zh-CN" altLang="en-US" sz="1400" dirty="0">
                <a:latin typeface="Arial" panose="020B0604020202020204" pitchFamily="34" charset="0"/>
                <a:cs typeface="Arial" panose="020B0604020202020204" pitchFamily="34" charset="0"/>
              </a:rPr>
              <a:t>An updated representation of the asperity model (24). (A) Schematic cross-section indicating four depth-varying domains of megathrust rupture characteristics: A – near-trench domain where tsunami earthquakes or anelastic deformation and stable sliding occur; B – central megathrust domain where large slip occurs with minor short-period seismic radiation; C – down-dip domain where moderate slip occurs with significant coherent short-period seismic radiation; D – transitional domain, only present in some areas, typically with a young subducting plate, where slow slip events, low-frequency earthquakes, and seismic tremor can occur. At yet greater depths, the megathrust slides stably or with episodic slow slip or plastic deformation that does not generate earthquakes. (B) Cutaway schematic characterization of the megathrust frictional environment related to Domains A, B, C, and D defined in (A). Regions of unstable frictional sliding (asperities) are red regions labeled “seismic.” Regions of aseismic stable or episodic slow sliding are white regions labeled “aseismic.” Orange areas are conditional stability regions, which displace aseismically except when accelerated by failure of adjacent seismic patches. Domain A is at shallow depth where low</a:t>
            </a:r>
            <a:r>
              <a:rPr lang="en-US" altLang="zh-CN" sz="1400" dirty="0">
                <a:latin typeface="Arial" panose="020B0604020202020204" pitchFamily="34" charset="0"/>
                <a:cs typeface="Arial" panose="020B0604020202020204" pitchFamily="34" charset="0"/>
              </a:rPr>
              <a:t>-</a:t>
            </a:r>
            <a:r>
              <a:rPr lang="zh-CN" altLang="en-US" sz="1400" dirty="0">
                <a:latin typeface="Arial" panose="020B0604020202020204" pitchFamily="34" charset="0"/>
                <a:cs typeface="Arial" panose="020B0604020202020204" pitchFamily="34" charset="0"/>
              </a:rPr>
              <a:t>rigidity sediments and pore fluids cause very slow rupture expansion even if large displacements occur in tsunami earthquakes. Domain B has large, relatively uniform regions of stable sliding that can have large slip but generate modest amounts of short-period radiation upon failure. Domain C has patchy, smaller-scale regions of stable sliding surrounded by conditionally stable areas. When these areas fail, coherent short-period radiation is produced. Small, isolated patches may behave as repeaters when quasistatic sliding of surrounding regions regularly load them to failure. Domain D is dominated by aseismic sliding, but many small unstable patches can rupture in seismic tremor when slow slip events occur.</a:t>
            </a:r>
          </a:p>
        </p:txBody>
      </p:sp>
      <p:sp>
        <p:nvSpPr>
          <p:cNvPr id="2" name="文本框 1">
            <a:extLst>
              <a:ext uri="{FF2B5EF4-FFF2-40B4-BE49-F238E27FC236}">
                <a16:creationId xmlns:a16="http://schemas.microsoft.com/office/drawing/2014/main" id="{993E2C8B-872A-A58A-59E5-4ED4B544C676}"/>
              </a:ext>
            </a:extLst>
          </p:cNvPr>
          <p:cNvSpPr txBox="1"/>
          <p:nvPr/>
        </p:nvSpPr>
        <p:spPr>
          <a:xfrm>
            <a:off x="47871" y="5952769"/>
            <a:ext cx="3431831" cy="861774"/>
          </a:xfrm>
          <a:prstGeom prst="rect">
            <a:avLst/>
          </a:prstGeom>
          <a:noFill/>
        </p:spPr>
        <p:txBody>
          <a:bodyPr wrap="square" rtlCol="0">
            <a:spAutoFit/>
          </a:bodyPr>
          <a:lstStyle/>
          <a:p>
            <a:r>
              <a:rPr lang="en-US" altLang="zh-CN" sz="1600" b="1" dirty="0">
                <a:solidFill>
                  <a:srgbClr val="0000FF"/>
                </a:solidFill>
                <a:latin typeface="Arial" panose="020B0604020202020204" pitchFamily="34" charset="0"/>
                <a:cs typeface="Arial" panose="020B0604020202020204" pitchFamily="34" charset="0"/>
              </a:rPr>
              <a:t>B: larger EQ, longer-T</a:t>
            </a:r>
          </a:p>
          <a:p>
            <a:r>
              <a:rPr lang="en-US" altLang="zh-CN" sz="1600" b="1" dirty="0">
                <a:solidFill>
                  <a:srgbClr val="0000FF"/>
                </a:solidFill>
                <a:latin typeface="Arial" panose="020B0604020202020204" pitchFamily="34" charset="0"/>
                <a:cs typeface="Arial" panose="020B0604020202020204" pitchFamily="34" charset="0"/>
              </a:rPr>
              <a:t>C: smaller EQ, short-T</a:t>
            </a:r>
          </a:p>
          <a:p>
            <a:r>
              <a:rPr lang="en-US" altLang="zh-CN" sz="1600" b="1" dirty="0">
                <a:solidFill>
                  <a:srgbClr val="0000FF"/>
                </a:solidFill>
                <a:latin typeface="Arial" panose="020B0604020202020204" pitchFamily="34" charset="0"/>
                <a:cs typeface="Arial" panose="020B0604020202020204" pitchFamily="34" charset="0"/>
              </a:rPr>
              <a:t>A+B+C: breakthrough ruptures!</a:t>
            </a:r>
            <a:endParaRPr lang="zh-CN" altLang="en-US" sz="1600" b="1"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604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D21D6C5-EEDB-4310-5DB7-8333DDECEBBC}"/>
              </a:ext>
            </a:extLst>
          </p:cNvPr>
          <p:cNvPicPr>
            <a:picLocks noChangeAspect="1"/>
          </p:cNvPicPr>
          <p:nvPr/>
        </p:nvPicPr>
        <p:blipFill>
          <a:blip r:embed="rId2"/>
          <a:stretch>
            <a:fillRect/>
          </a:stretch>
        </p:blipFill>
        <p:spPr>
          <a:xfrm>
            <a:off x="127592" y="146543"/>
            <a:ext cx="7206367" cy="5432004"/>
          </a:xfrm>
          <a:prstGeom prst="rect">
            <a:avLst/>
          </a:prstGeom>
        </p:spPr>
      </p:pic>
      <p:pic>
        <p:nvPicPr>
          <p:cNvPr id="7" name="图片 6">
            <a:extLst>
              <a:ext uri="{FF2B5EF4-FFF2-40B4-BE49-F238E27FC236}">
                <a16:creationId xmlns:a16="http://schemas.microsoft.com/office/drawing/2014/main" id="{F32A7914-C614-B617-DB14-10EF075EB10E}"/>
              </a:ext>
            </a:extLst>
          </p:cNvPr>
          <p:cNvPicPr>
            <a:picLocks noChangeAspect="1"/>
          </p:cNvPicPr>
          <p:nvPr/>
        </p:nvPicPr>
        <p:blipFill>
          <a:blip r:embed="rId3"/>
          <a:stretch>
            <a:fillRect/>
          </a:stretch>
        </p:blipFill>
        <p:spPr>
          <a:xfrm>
            <a:off x="127592" y="5667767"/>
            <a:ext cx="5334274" cy="368319"/>
          </a:xfrm>
          <a:prstGeom prst="rect">
            <a:avLst/>
          </a:prstGeom>
        </p:spPr>
      </p:pic>
      <p:pic>
        <p:nvPicPr>
          <p:cNvPr id="9" name="图片 8">
            <a:extLst>
              <a:ext uri="{FF2B5EF4-FFF2-40B4-BE49-F238E27FC236}">
                <a16:creationId xmlns:a16="http://schemas.microsoft.com/office/drawing/2014/main" id="{C0E39FD6-C400-9245-7953-B2060C118394}"/>
              </a:ext>
            </a:extLst>
          </p:cNvPr>
          <p:cNvPicPr>
            <a:picLocks noChangeAspect="1"/>
          </p:cNvPicPr>
          <p:nvPr/>
        </p:nvPicPr>
        <p:blipFill>
          <a:blip r:embed="rId4"/>
          <a:stretch>
            <a:fillRect/>
          </a:stretch>
        </p:blipFill>
        <p:spPr>
          <a:xfrm>
            <a:off x="5553519" y="1600888"/>
            <a:ext cx="6567597" cy="4842442"/>
          </a:xfrm>
          <a:prstGeom prst="rect">
            <a:avLst/>
          </a:prstGeom>
        </p:spPr>
      </p:pic>
    </p:spTree>
    <p:extLst>
      <p:ext uri="{BB962C8B-B14F-4D97-AF65-F5344CB8AC3E}">
        <p14:creationId xmlns:p14="http://schemas.microsoft.com/office/powerpoint/2010/main" val="341402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D9C19DF5-C24A-F971-80F0-EF49D92817C0}"/>
              </a:ext>
            </a:extLst>
          </p:cNvPr>
          <p:cNvPicPr>
            <a:picLocks noChangeAspect="1"/>
          </p:cNvPicPr>
          <p:nvPr/>
        </p:nvPicPr>
        <p:blipFill>
          <a:blip r:embed="rId2"/>
          <a:stretch>
            <a:fillRect/>
          </a:stretch>
        </p:blipFill>
        <p:spPr>
          <a:xfrm>
            <a:off x="6096000" y="1405376"/>
            <a:ext cx="5982585" cy="1509624"/>
          </a:xfrm>
          <a:prstGeom prst="rect">
            <a:avLst/>
          </a:prstGeom>
          <a:ln w="19050">
            <a:solidFill>
              <a:srgbClr val="FF0000"/>
            </a:solidFill>
          </a:ln>
        </p:spPr>
      </p:pic>
      <p:pic>
        <p:nvPicPr>
          <p:cNvPr id="5" name="图片 4">
            <a:extLst>
              <a:ext uri="{FF2B5EF4-FFF2-40B4-BE49-F238E27FC236}">
                <a16:creationId xmlns:a16="http://schemas.microsoft.com/office/drawing/2014/main" id="{653B7DF3-3F3D-F8EE-B2E7-DE2083F59989}"/>
              </a:ext>
            </a:extLst>
          </p:cNvPr>
          <p:cNvPicPr>
            <a:picLocks noChangeAspect="1"/>
          </p:cNvPicPr>
          <p:nvPr/>
        </p:nvPicPr>
        <p:blipFill>
          <a:blip r:embed="rId3"/>
          <a:stretch>
            <a:fillRect/>
          </a:stretch>
        </p:blipFill>
        <p:spPr>
          <a:xfrm>
            <a:off x="113415" y="1413552"/>
            <a:ext cx="5814819" cy="3293709"/>
          </a:xfrm>
          <a:prstGeom prst="rect">
            <a:avLst/>
          </a:prstGeom>
          <a:ln w="19050">
            <a:solidFill>
              <a:srgbClr val="FF0000"/>
            </a:solidFill>
          </a:ln>
        </p:spPr>
      </p:pic>
      <p:pic>
        <p:nvPicPr>
          <p:cNvPr id="7" name="图片 6">
            <a:extLst>
              <a:ext uri="{FF2B5EF4-FFF2-40B4-BE49-F238E27FC236}">
                <a16:creationId xmlns:a16="http://schemas.microsoft.com/office/drawing/2014/main" id="{27D099BA-98CD-6254-99F5-18C0D05B99B9}"/>
              </a:ext>
            </a:extLst>
          </p:cNvPr>
          <p:cNvPicPr>
            <a:picLocks noChangeAspect="1"/>
          </p:cNvPicPr>
          <p:nvPr/>
        </p:nvPicPr>
        <p:blipFill rotWithShape="1">
          <a:blip r:embed="rId4"/>
          <a:srcRect t="1305"/>
          <a:stretch/>
        </p:blipFill>
        <p:spPr>
          <a:xfrm>
            <a:off x="6369352" y="3507048"/>
            <a:ext cx="5435879" cy="2400425"/>
          </a:xfrm>
          <a:prstGeom prst="rect">
            <a:avLst/>
          </a:prstGeom>
          <a:ln w="19050">
            <a:solidFill>
              <a:srgbClr val="0000FF"/>
            </a:solidFill>
          </a:ln>
        </p:spPr>
      </p:pic>
    </p:spTree>
    <p:extLst>
      <p:ext uri="{BB962C8B-B14F-4D97-AF65-F5344CB8AC3E}">
        <p14:creationId xmlns:p14="http://schemas.microsoft.com/office/powerpoint/2010/main" val="179456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04EBA27-BC71-5EF2-C16B-9FF72444C194}"/>
              </a:ext>
            </a:extLst>
          </p:cNvPr>
          <p:cNvPicPr>
            <a:picLocks noChangeAspect="1"/>
          </p:cNvPicPr>
          <p:nvPr/>
        </p:nvPicPr>
        <p:blipFill>
          <a:blip r:embed="rId2"/>
          <a:stretch>
            <a:fillRect/>
          </a:stretch>
        </p:blipFill>
        <p:spPr>
          <a:xfrm>
            <a:off x="108927" y="151840"/>
            <a:ext cx="6493814" cy="2914038"/>
          </a:xfrm>
          <a:prstGeom prst="rect">
            <a:avLst/>
          </a:prstGeom>
        </p:spPr>
      </p:pic>
      <p:pic>
        <p:nvPicPr>
          <p:cNvPr id="5" name="图片 4">
            <a:extLst>
              <a:ext uri="{FF2B5EF4-FFF2-40B4-BE49-F238E27FC236}">
                <a16:creationId xmlns:a16="http://schemas.microsoft.com/office/drawing/2014/main" id="{57972C3B-F750-A5EA-8A4D-7AF76A519874}"/>
              </a:ext>
            </a:extLst>
          </p:cNvPr>
          <p:cNvPicPr>
            <a:picLocks noChangeAspect="1"/>
          </p:cNvPicPr>
          <p:nvPr/>
        </p:nvPicPr>
        <p:blipFill>
          <a:blip r:embed="rId3"/>
          <a:stretch>
            <a:fillRect/>
          </a:stretch>
        </p:blipFill>
        <p:spPr>
          <a:xfrm>
            <a:off x="108927" y="3472224"/>
            <a:ext cx="6493816" cy="3226847"/>
          </a:xfrm>
          <a:prstGeom prst="rect">
            <a:avLst/>
          </a:prstGeom>
        </p:spPr>
      </p:pic>
      <p:pic>
        <p:nvPicPr>
          <p:cNvPr id="7" name="图片 6">
            <a:extLst>
              <a:ext uri="{FF2B5EF4-FFF2-40B4-BE49-F238E27FC236}">
                <a16:creationId xmlns:a16="http://schemas.microsoft.com/office/drawing/2014/main" id="{41334C0F-9A75-FE7E-60E9-4E663D146F50}"/>
              </a:ext>
            </a:extLst>
          </p:cNvPr>
          <p:cNvPicPr>
            <a:picLocks noChangeAspect="1"/>
          </p:cNvPicPr>
          <p:nvPr/>
        </p:nvPicPr>
        <p:blipFill>
          <a:blip r:embed="rId4"/>
          <a:stretch>
            <a:fillRect/>
          </a:stretch>
        </p:blipFill>
        <p:spPr>
          <a:xfrm>
            <a:off x="6602742" y="130576"/>
            <a:ext cx="5480332" cy="4038808"/>
          </a:xfrm>
          <a:prstGeom prst="rect">
            <a:avLst/>
          </a:prstGeom>
        </p:spPr>
      </p:pic>
      <p:pic>
        <p:nvPicPr>
          <p:cNvPr id="9" name="图片 8">
            <a:extLst>
              <a:ext uri="{FF2B5EF4-FFF2-40B4-BE49-F238E27FC236}">
                <a16:creationId xmlns:a16="http://schemas.microsoft.com/office/drawing/2014/main" id="{971DC51E-BC48-7385-2332-64BBCD26D766}"/>
              </a:ext>
            </a:extLst>
          </p:cNvPr>
          <p:cNvPicPr>
            <a:picLocks noChangeAspect="1"/>
          </p:cNvPicPr>
          <p:nvPr/>
        </p:nvPicPr>
        <p:blipFill>
          <a:blip r:embed="rId5"/>
          <a:stretch>
            <a:fillRect/>
          </a:stretch>
        </p:blipFill>
        <p:spPr>
          <a:xfrm>
            <a:off x="6638181" y="3113116"/>
            <a:ext cx="5334078" cy="3633079"/>
          </a:xfrm>
          <a:prstGeom prst="rect">
            <a:avLst/>
          </a:prstGeom>
          <a:ln w="12700">
            <a:solidFill>
              <a:schemeClr val="tx1"/>
            </a:solidFill>
          </a:ln>
        </p:spPr>
      </p:pic>
    </p:spTree>
    <p:extLst>
      <p:ext uri="{BB962C8B-B14F-4D97-AF65-F5344CB8AC3E}">
        <p14:creationId xmlns:p14="http://schemas.microsoft.com/office/powerpoint/2010/main" val="373312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9E1218-AF24-0449-BDDB-8E99D7ADDC9C}"/>
              </a:ext>
            </a:extLst>
          </p:cNvPr>
          <p:cNvPicPr>
            <a:picLocks noChangeAspect="1"/>
          </p:cNvPicPr>
          <p:nvPr/>
        </p:nvPicPr>
        <p:blipFill>
          <a:blip r:embed="rId2"/>
          <a:stretch>
            <a:fillRect/>
          </a:stretch>
        </p:blipFill>
        <p:spPr>
          <a:xfrm>
            <a:off x="752577" y="718237"/>
            <a:ext cx="10686845" cy="5421526"/>
          </a:xfrm>
          <a:prstGeom prst="rect">
            <a:avLst/>
          </a:prstGeom>
        </p:spPr>
      </p:pic>
    </p:spTree>
    <p:extLst>
      <p:ext uri="{BB962C8B-B14F-4D97-AF65-F5344CB8AC3E}">
        <p14:creationId xmlns:p14="http://schemas.microsoft.com/office/powerpoint/2010/main" val="1639308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1D1B772-1D35-51FA-9425-F7F244463C5B}"/>
              </a:ext>
            </a:extLst>
          </p:cNvPr>
          <p:cNvPicPr>
            <a:picLocks noChangeAspect="1"/>
          </p:cNvPicPr>
          <p:nvPr/>
        </p:nvPicPr>
        <p:blipFill>
          <a:blip r:embed="rId2"/>
          <a:stretch>
            <a:fillRect/>
          </a:stretch>
        </p:blipFill>
        <p:spPr>
          <a:xfrm>
            <a:off x="487262" y="1028746"/>
            <a:ext cx="5391047" cy="4800508"/>
          </a:xfrm>
          <a:prstGeom prst="rect">
            <a:avLst/>
          </a:prstGeom>
        </p:spPr>
      </p:pic>
      <p:pic>
        <p:nvPicPr>
          <p:cNvPr id="5" name="图片 4">
            <a:extLst>
              <a:ext uri="{FF2B5EF4-FFF2-40B4-BE49-F238E27FC236}">
                <a16:creationId xmlns:a16="http://schemas.microsoft.com/office/drawing/2014/main" id="{E32FE767-CFA7-1B47-46FC-F10ED09A5B17}"/>
              </a:ext>
            </a:extLst>
          </p:cNvPr>
          <p:cNvPicPr>
            <a:picLocks noChangeAspect="1"/>
          </p:cNvPicPr>
          <p:nvPr/>
        </p:nvPicPr>
        <p:blipFill>
          <a:blip r:embed="rId3"/>
          <a:stretch>
            <a:fillRect/>
          </a:stretch>
        </p:blipFill>
        <p:spPr>
          <a:xfrm>
            <a:off x="6313693" y="1453553"/>
            <a:ext cx="5410096" cy="3950894"/>
          </a:xfrm>
          <a:prstGeom prst="rect">
            <a:avLst/>
          </a:prstGeom>
        </p:spPr>
      </p:pic>
    </p:spTree>
    <p:extLst>
      <p:ext uri="{BB962C8B-B14F-4D97-AF65-F5344CB8AC3E}">
        <p14:creationId xmlns:p14="http://schemas.microsoft.com/office/powerpoint/2010/main" val="3924511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D5E7F06-40AD-1DC7-6DB6-29D5D1F5592F}"/>
              </a:ext>
            </a:extLst>
          </p:cNvPr>
          <p:cNvPicPr>
            <a:picLocks noChangeAspect="1"/>
          </p:cNvPicPr>
          <p:nvPr/>
        </p:nvPicPr>
        <p:blipFill>
          <a:blip r:embed="rId2"/>
          <a:stretch>
            <a:fillRect/>
          </a:stretch>
        </p:blipFill>
        <p:spPr>
          <a:xfrm>
            <a:off x="844436" y="41566"/>
            <a:ext cx="3801085" cy="4466140"/>
          </a:xfrm>
          <a:prstGeom prst="rect">
            <a:avLst/>
          </a:prstGeom>
        </p:spPr>
      </p:pic>
      <p:pic>
        <p:nvPicPr>
          <p:cNvPr id="9" name="图片 8">
            <a:extLst>
              <a:ext uri="{FF2B5EF4-FFF2-40B4-BE49-F238E27FC236}">
                <a16:creationId xmlns:a16="http://schemas.microsoft.com/office/drawing/2014/main" id="{BC063A30-C0EB-8F39-9BBA-4F87A4643AA3}"/>
              </a:ext>
            </a:extLst>
          </p:cNvPr>
          <p:cNvPicPr>
            <a:picLocks noChangeAspect="1"/>
          </p:cNvPicPr>
          <p:nvPr/>
        </p:nvPicPr>
        <p:blipFill>
          <a:blip r:embed="rId3"/>
          <a:stretch>
            <a:fillRect/>
          </a:stretch>
        </p:blipFill>
        <p:spPr>
          <a:xfrm>
            <a:off x="844436" y="4554714"/>
            <a:ext cx="3801084" cy="2246587"/>
          </a:xfrm>
          <a:prstGeom prst="rect">
            <a:avLst/>
          </a:prstGeom>
        </p:spPr>
      </p:pic>
      <p:pic>
        <p:nvPicPr>
          <p:cNvPr id="11" name="图片 10">
            <a:extLst>
              <a:ext uri="{FF2B5EF4-FFF2-40B4-BE49-F238E27FC236}">
                <a16:creationId xmlns:a16="http://schemas.microsoft.com/office/drawing/2014/main" id="{85131E57-1DFB-F951-0A31-E1A4483340B4}"/>
              </a:ext>
            </a:extLst>
          </p:cNvPr>
          <p:cNvPicPr>
            <a:picLocks noChangeAspect="1"/>
          </p:cNvPicPr>
          <p:nvPr/>
        </p:nvPicPr>
        <p:blipFill>
          <a:blip r:embed="rId4"/>
          <a:stretch>
            <a:fillRect/>
          </a:stretch>
        </p:blipFill>
        <p:spPr>
          <a:xfrm>
            <a:off x="5844888" y="1746347"/>
            <a:ext cx="5345328" cy="4808128"/>
          </a:xfrm>
          <a:prstGeom prst="rect">
            <a:avLst/>
          </a:prstGeom>
        </p:spPr>
      </p:pic>
      <p:sp>
        <p:nvSpPr>
          <p:cNvPr id="13" name="文本框 12">
            <a:extLst>
              <a:ext uri="{FF2B5EF4-FFF2-40B4-BE49-F238E27FC236}">
                <a16:creationId xmlns:a16="http://schemas.microsoft.com/office/drawing/2014/main" id="{0FCA8FAF-C062-88F6-C510-10E73F123957}"/>
              </a:ext>
            </a:extLst>
          </p:cNvPr>
          <p:cNvSpPr txBox="1"/>
          <p:nvPr/>
        </p:nvSpPr>
        <p:spPr>
          <a:xfrm>
            <a:off x="5794343" y="460926"/>
            <a:ext cx="5627695" cy="1077218"/>
          </a:xfrm>
          <a:prstGeom prst="rect">
            <a:avLst/>
          </a:prstGeom>
          <a:noFill/>
        </p:spPr>
        <p:txBody>
          <a:bodyPr wrap="square">
            <a:spAutoFit/>
          </a:bodyPr>
          <a:lstStyle/>
          <a:p>
            <a:pPr marL="342900" indent="-342900">
              <a:spcAft>
                <a:spcPts val="1200"/>
              </a:spcAft>
              <a:buAutoNum type="arabicPeriod"/>
            </a:pPr>
            <a:r>
              <a:rPr lang="zh-CN" altLang="en-US" dirty="0">
                <a:latin typeface="黑体" panose="02010609060101010101" pitchFamily="49" charset="-122"/>
                <a:ea typeface="黑体" panose="02010609060101010101" pitchFamily="49" charset="-122"/>
              </a:rPr>
              <a:t>利用障碍体模式可以解释一些复杂的地震现象</a:t>
            </a:r>
            <a:endParaRPr lang="en-US" altLang="zh-CN" dirty="0">
              <a:latin typeface="黑体" panose="02010609060101010101" pitchFamily="49" charset="-122"/>
              <a:ea typeface="黑体" panose="02010609060101010101" pitchFamily="49" charset="-122"/>
            </a:endParaRPr>
          </a:p>
          <a:p>
            <a:pPr marL="342900" indent="-342900">
              <a:buAutoNum type="arabicPeriod"/>
            </a:pPr>
            <a:r>
              <a:rPr lang="zh-CN" altLang="en-US" dirty="0">
                <a:latin typeface="黑体" panose="02010609060101010101" pitchFamily="49" charset="-122"/>
                <a:ea typeface="黑体" panose="02010609060101010101" pitchFamily="49" charset="-122"/>
              </a:rPr>
              <a:t>为了解释强震加速度图以及工程地震在地震一阻抗设计中的要求，需了解强震运动在频率域内的情况</a:t>
            </a:r>
          </a:p>
        </p:txBody>
      </p:sp>
    </p:spTree>
    <p:extLst>
      <p:ext uri="{BB962C8B-B14F-4D97-AF65-F5344CB8AC3E}">
        <p14:creationId xmlns:p14="http://schemas.microsoft.com/office/powerpoint/2010/main" val="196255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652A448-0A16-0E2E-DE0C-52CB877C1D26}"/>
              </a:ext>
            </a:extLst>
          </p:cNvPr>
          <p:cNvPicPr>
            <a:picLocks noChangeAspect="1"/>
          </p:cNvPicPr>
          <p:nvPr/>
        </p:nvPicPr>
        <p:blipFill>
          <a:blip r:embed="rId2"/>
          <a:stretch>
            <a:fillRect/>
          </a:stretch>
        </p:blipFill>
        <p:spPr>
          <a:xfrm>
            <a:off x="450387" y="447732"/>
            <a:ext cx="5345328" cy="5962536"/>
          </a:xfrm>
          <a:prstGeom prst="rect">
            <a:avLst/>
          </a:prstGeom>
        </p:spPr>
      </p:pic>
      <p:pic>
        <p:nvPicPr>
          <p:cNvPr id="5" name="图片 4">
            <a:extLst>
              <a:ext uri="{FF2B5EF4-FFF2-40B4-BE49-F238E27FC236}">
                <a16:creationId xmlns:a16="http://schemas.microsoft.com/office/drawing/2014/main" id="{33E50641-ECE9-3873-37DA-56C543B759FB}"/>
              </a:ext>
            </a:extLst>
          </p:cNvPr>
          <p:cNvPicPr>
            <a:picLocks noChangeAspect="1"/>
          </p:cNvPicPr>
          <p:nvPr/>
        </p:nvPicPr>
        <p:blipFill>
          <a:blip r:embed="rId3"/>
          <a:stretch>
            <a:fillRect/>
          </a:stretch>
        </p:blipFill>
        <p:spPr>
          <a:xfrm>
            <a:off x="6396287" y="212049"/>
            <a:ext cx="5391047" cy="6038734"/>
          </a:xfrm>
          <a:prstGeom prst="rect">
            <a:avLst/>
          </a:prstGeom>
        </p:spPr>
      </p:pic>
      <p:pic>
        <p:nvPicPr>
          <p:cNvPr id="7" name="图片 6">
            <a:extLst>
              <a:ext uri="{FF2B5EF4-FFF2-40B4-BE49-F238E27FC236}">
                <a16:creationId xmlns:a16="http://schemas.microsoft.com/office/drawing/2014/main" id="{43545AA2-EA26-0A4A-ECEF-BA31D6327BCE}"/>
              </a:ext>
            </a:extLst>
          </p:cNvPr>
          <p:cNvPicPr>
            <a:picLocks noChangeAspect="1"/>
          </p:cNvPicPr>
          <p:nvPr/>
        </p:nvPicPr>
        <p:blipFill>
          <a:blip r:embed="rId4"/>
          <a:stretch>
            <a:fillRect/>
          </a:stretch>
        </p:blipFill>
        <p:spPr>
          <a:xfrm>
            <a:off x="6423939" y="6250783"/>
            <a:ext cx="3912795" cy="392422"/>
          </a:xfrm>
          <a:prstGeom prst="rect">
            <a:avLst/>
          </a:prstGeom>
        </p:spPr>
      </p:pic>
    </p:spTree>
    <p:extLst>
      <p:ext uri="{BB962C8B-B14F-4D97-AF65-F5344CB8AC3E}">
        <p14:creationId xmlns:p14="http://schemas.microsoft.com/office/powerpoint/2010/main" val="1601876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9827773-18C9-AAF2-14C2-5FEB17A53A41}"/>
              </a:ext>
            </a:extLst>
          </p:cNvPr>
          <p:cNvPicPr>
            <a:picLocks noChangeAspect="1"/>
          </p:cNvPicPr>
          <p:nvPr/>
        </p:nvPicPr>
        <p:blipFill>
          <a:blip r:embed="rId2"/>
          <a:stretch>
            <a:fillRect/>
          </a:stretch>
        </p:blipFill>
        <p:spPr>
          <a:xfrm>
            <a:off x="1002461" y="116023"/>
            <a:ext cx="4488349" cy="6625953"/>
          </a:xfrm>
          <a:prstGeom prst="rect">
            <a:avLst/>
          </a:prstGeom>
        </p:spPr>
      </p:pic>
      <p:pic>
        <p:nvPicPr>
          <p:cNvPr id="5" name="图片 4">
            <a:extLst>
              <a:ext uri="{FF2B5EF4-FFF2-40B4-BE49-F238E27FC236}">
                <a16:creationId xmlns:a16="http://schemas.microsoft.com/office/drawing/2014/main" id="{A01FA708-2AE2-9E8F-2170-16CD9979F0BE}"/>
              </a:ext>
            </a:extLst>
          </p:cNvPr>
          <p:cNvPicPr>
            <a:picLocks noChangeAspect="1"/>
          </p:cNvPicPr>
          <p:nvPr/>
        </p:nvPicPr>
        <p:blipFill>
          <a:blip r:embed="rId3"/>
          <a:stretch>
            <a:fillRect/>
          </a:stretch>
        </p:blipFill>
        <p:spPr>
          <a:xfrm>
            <a:off x="6434271" y="116023"/>
            <a:ext cx="4673750" cy="6625953"/>
          </a:xfrm>
          <a:prstGeom prst="rect">
            <a:avLst/>
          </a:prstGeom>
        </p:spPr>
      </p:pic>
    </p:spTree>
    <p:extLst>
      <p:ext uri="{BB962C8B-B14F-4D97-AF65-F5344CB8AC3E}">
        <p14:creationId xmlns:p14="http://schemas.microsoft.com/office/powerpoint/2010/main" val="694710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416A187-3435-9DDA-97FF-E0C63AC24FE3}"/>
              </a:ext>
            </a:extLst>
          </p:cNvPr>
          <p:cNvPicPr>
            <a:picLocks noChangeAspect="1"/>
          </p:cNvPicPr>
          <p:nvPr/>
        </p:nvPicPr>
        <p:blipFill>
          <a:blip r:embed="rId2"/>
          <a:stretch>
            <a:fillRect/>
          </a:stretch>
        </p:blipFill>
        <p:spPr>
          <a:xfrm>
            <a:off x="505977" y="1112564"/>
            <a:ext cx="5371997" cy="4632871"/>
          </a:xfrm>
          <a:prstGeom prst="rect">
            <a:avLst/>
          </a:prstGeom>
        </p:spPr>
      </p:pic>
      <p:pic>
        <p:nvPicPr>
          <p:cNvPr id="5" name="图片 4">
            <a:extLst>
              <a:ext uri="{FF2B5EF4-FFF2-40B4-BE49-F238E27FC236}">
                <a16:creationId xmlns:a16="http://schemas.microsoft.com/office/drawing/2014/main" id="{0C866EA6-729F-E4FF-6FEA-0465F2312304}"/>
              </a:ext>
            </a:extLst>
          </p:cNvPr>
          <p:cNvPicPr>
            <a:picLocks noChangeAspect="1"/>
          </p:cNvPicPr>
          <p:nvPr/>
        </p:nvPicPr>
        <p:blipFill>
          <a:blip r:embed="rId3"/>
          <a:stretch>
            <a:fillRect/>
          </a:stretch>
        </p:blipFill>
        <p:spPr>
          <a:xfrm>
            <a:off x="6491661" y="195001"/>
            <a:ext cx="4761670" cy="3813401"/>
          </a:xfrm>
          <a:prstGeom prst="rect">
            <a:avLst/>
          </a:prstGeom>
        </p:spPr>
      </p:pic>
      <p:pic>
        <p:nvPicPr>
          <p:cNvPr id="7" name="图片 6">
            <a:extLst>
              <a:ext uri="{FF2B5EF4-FFF2-40B4-BE49-F238E27FC236}">
                <a16:creationId xmlns:a16="http://schemas.microsoft.com/office/drawing/2014/main" id="{E5CA1DAD-0E33-82B7-F310-F38115880F62}"/>
              </a:ext>
            </a:extLst>
          </p:cNvPr>
          <p:cNvPicPr>
            <a:picLocks noChangeAspect="1"/>
          </p:cNvPicPr>
          <p:nvPr/>
        </p:nvPicPr>
        <p:blipFill>
          <a:blip r:embed="rId4"/>
          <a:stretch>
            <a:fillRect/>
          </a:stretch>
        </p:blipFill>
        <p:spPr>
          <a:xfrm>
            <a:off x="6491661" y="4215275"/>
            <a:ext cx="4775217" cy="2482436"/>
          </a:xfrm>
          <a:prstGeom prst="rect">
            <a:avLst/>
          </a:prstGeom>
        </p:spPr>
      </p:pic>
      <p:pic>
        <p:nvPicPr>
          <p:cNvPr id="9" name="图片 8">
            <a:extLst>
              <a:ext uri="{FF2B5EF4-FFF2-40B4-BE49-F238E27FC236}">
                <a16:creationId xmlns:a16="http://schemas.microsoft.com/office/drawing/2014/main" id="{A0DD9FCA-8864-5B90-462C-A71FFCA5750D}"/>
              </a:ext>
            </a:extLst>
          </p:cNvPr>
          <p:cNvPicPr>
            <a:picLocks noChangeAspect="1"/>
          </p:cNvPicPr>
          <p:nvPr/>
        </p:nvPicPr>
        <p:blipFill>
          <a:blip r:embed="rId5"/>
          <a:stretch>
            <a:fillRect/>
          </a:stretch>
        </p:blipFill>
        <p:spPr>
          <a:xfrm>
            <a:off x="3410001" y="2084661"/>
            <a:ext cx="5371997" cy="2762197"/>
          </a:xfrm>
          <a:prstGeom prst="rect">
            <a:avLst/>
          </a:prstGeom>
          <a:ln w="28575">
            <a:solidFill>
              <a:srgbClr val="FF0000"/>
            </a:solidFill>
          </a:ln>
        </p:spPr>
      </p:pic>
    </p:spTree>
    <p:extLst>
      <p:ext uri="{BB962C8B-B14F-4D97-AF65-F5344CB8AC3E}">
        <p14:creationId xmlns:p14="http://schemas.microsoft.com/office/powerpoint/2010/main" val="309273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4DCCC9D-0FD6-8C27-3924-CCB0FA78B9F3}"/>
              </a:ext>
            </a:extLst>
          </p:cNvPr>
          <p:cNvPicPr>
            <a:picLocks noChangeAspect="1"/>
          </p:cNvPicPr>
          <p:nvPr/>
        </p:nvPicPr>
        <p:blipFill>
          <a:blip r:embed="rId2"/>
          <a:stretch>
            <a:fillRect/>
          </a:stretch>
        </p:blipFill>
        <p:spPr>
          <a:xfrm>
            <a:off x="564257" y="1282106"/>
            <a:ext cx="5402477" cy="4293788"/>
          </a:xfrm>
          <a:prstGeom prst="rect">
            <a:avLst/>
          </a:prstGeom>
        </p:spPr>
      </p:pic>
      <p:pic>
        <p:nvPicPr>
          <p:cNvPr id="5" name="图片 4">
            <a:extLst>
              <a:ext uri="{FF2B5EF4-FFF2-40B4-BE49-F238E27FC236}">
                <a16:creationId xmlns:a16="http://schemas.microsoft.com/office/drawing/2014/main" id="{158B303C-0B47-DB65-092D-88A33DBA3F47}"/>
              </a:ext>
            </a:extLst>
          </p:cNvPr>
          <p:cNvPicPr>
            <a:picLocks noChangeAspect="1"/>
          </p:cNvPicPr>
          <p:nvPr/>
        </p:nvPicPr>
        <p:blipFill>
          <a:blip r:embed="rId3"/>
          <a:stretch>
            <a:fillRect/>
          </a:stretch>
        </p:blipFill>
        <p:spPr>
          <a:xfrm>
            <a:off x="6263366" y="243901"/>
            <a:ext cx="5364377" cy="6370198"/>
          </a:xfrm>
          <a:prstGeom prst="rect">
            <a:avLst/>
          </a:prstGeom>
        </p:spPr>
      </p:pic>
    </p:spTree>
    <p:extLst>
      <p:ext uri="{BB962C8B-B14F-4D97-AF65-F5344CB8AC3E}">
        <p14:creationId xmlns:p14="http://schemas.microsoft.com/office/powerpoint/2010/main" val="3085470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B18CD51-D7B0-E008-4AD6-7161DBCAFAC1}"/>
              </a:ext>
            </a:extLst>
          </p:cNvPr>
          <p:cNvPicPr>
            <a:picLocks noChangeAspect="1"/>
          </p:cNvPicPr>
          <p:nvPr/>
        </p:nvPicPr>
        <p:blipFill>
          <a:blip r:embed="rId2"/>
          <a:stretch>
            <a:fillRect/>
          </a:stretch>
        </p:blipFill>
        <p:spPr>
          <a:xfrm>
            <a:off x="1485988" y="304860"/>
            <a:ext cx="9220024" cy="6248280"/>
          </a:xfrm>
          <a:prstGeom prst="rect">
            <a:avLst/>
          </a:prstGeom>
        </p:spPr>
      </p:pic>
    </p:spTree>
    <p:extLst>
      <p:ext uri="{BB962C8B-B14F-4D97-AF65-F5344CB8AC3E}">
        <p14:creationId xmlns:p14="http://schemas.microsoft.com/office/powerpoint/2010/main" val="3696443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1BDE0B7-D253-B6BB-64E9-94F30EC2BEA0}"/>
              </a:ext>
            </a:extLst>
          </p:cNvPr>
          <p:cNvPicPr>
            <a:picLocks noChangeAspect="1"/>
          </p:cNvPicPr>
          <p:nvPr/>
        </p:nvPicPr>
        <p:blipFill>
          <a:blip r:embed="rId2"/>
          <a:stretch>
            <a:fillRect/>
          </a:stretch>
        </p:blipFill>
        <p:spPr>
          <a:xfrm>
            <a:off x="1440262" y="117260"/>
            <a:ext cx="4106847" cy="4360008"/>
          </a:xfrm>
          <a:prstGeom prst="rect">
            <a:avLst/>
          </a:prstGeom>
        </p:spPr>
      </p:pic>
      <p:pic>
        <p:nvPicPr>
          <p:cNvPr id="9" name="图片 8">
            <a:extLst>
              <a:ext uri="{FF2B5EF4-FFF2-40B4-BE49-F238E27FC236}">
                <a16:creationId xmlns:a16="http://schemas.microsoft.com/office/drawing/2014/main" id="{5B1851CD-81F2-58C2-2A18-A2DA710EFEAC}"/>
              </a:ext>
            </a:extLst>
          </p:cNvPr>
          <p:cNvPicPr>
            <a:picLocks noChangeAspect="1"/>
          </p:cNvPicPr>
          <p:nvPr/>
        </p:nvPicPr>
        <p:blipFill>
          <a:blip r:embed="rId3"/>
          <a:stretch>
            <a:fillRect/>
          </a:stretch>
        </p:blipFill>
        <p:spPr>
          <a:xfrm>
            <a:off x="1435667" y="4523217"/>
            <a:ext cx="4089266" cy="2165940"/>
          </a:xfrm>
          <a:prstGeom prst="rect">
            <a:avLst/>
          </a:prstGeom>
        </p:spPr>
      </p:pic>
      <p:pic>
        <p:nvPicPr>
          <p:cNvPr id="11" name="图片 10">
            <a:extLst>
              <a:ext uri="{FF2B5EF4-FFF2-40B4-BE49-F238E27FC236}">
                <a16:creationId xmlns:a16="http://schemas.microsoft.com/office/drawing/2014/main" id="{9E6283AB-D5F9-513F-23C2-B99BDDCD2B7F}"/>
              </a:ext>
            </a:extLst>
          </p:cNvPr>
          <p:cNvPicPr>
            <a:picLocks noChangeAspect="1"/>
          </p:cNvPicPr>
          <p:nvPr/>
        </p:nvPicPr>
        <p:blipFill>
          <a:blip r:embed="rId4"/>
          <a:stretch>
            <a:fillRect/>
          </a:stretch>
        </p:blipFill>
        <p:spPr>
          <a:xfrm>
            <a:off x="6450238" y="228661"/>
            <a:ext cx="4419515" cy="6400678"/>
          </a:xfrm>
          <a:prstGeom prst="rect">
            <a:avLst/>
          </a:prstGeom>
        </p:spPr>
      </p:pic>
    </p:spTree>
    <p:extLst>
      <p:ext uri="{BB962C8B-B14F-4D97-AF65-F5344CB8AC3E}">
        <p14:creationId xmlns:p14="http://schemas.microsoft.com/office/powerpoint/2010/main" val="8230223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2948385-45D9-CF94-00F3-362D7ACAD99E}"/>
              </a:ext>
            </a:extLst>
          </p:cNvPr>
          <p:cNvPicPr>
            <a:picLocks noChangeAspect="1"/>
          </p:cNvPicPr>
          <p:nvPr/>
        </p:nvPicPr>
        <p:blipFill>
          <a:blip r:embed="rId2"/>
          <a:stretch>
            <a:fillRect/>
          </a:stretch>
        </p:blipFill>
        <p:spPr>
          <a:xfrm>
            <a:off x="1302410" y="1550706"/>
            <a:ext cx="4449995" cy="3756588"/>
          </a:xfrm>
          <a:prstGeom prst="rect">
            <a:avLst/>
          </a:prstGeom>
        </p:spPr>
      </p:pic>
      <p:pic>
        <p:nvPicPr>
          <p:cNvPr id="5" name="图片 4">
            <a:extLst>
              <a:ext uri="{FF2B5EF4-FFF2-40B4-BE49-F238E27FC236}">
                <a16:creationId xmlns:a16="http://schemas.microsoft.com/office/drawing/2014/main" id="{9E06EFBA-DB4B-9D9D-F91A-FF331959D8AF}"/>
              </a:ext>
            </a:extLst>
          </p:cNvPr>
          <p:cNvPicPr>
            <a:picLocks noChangeAspect="1"/>
          </p:cNvPicPr>
          <p:nvPr/>
        </p:nvPicPr>
        <p:blipFill>
          <a:blip r:embed="rId3"/>
          <a:stretch>
            <a:fillRect/>
          </a:stretch>
        </p:blipFill>
        <p:spPr>
          <a:xfrm>
            <a:off x="6487113" y="668708"/>
            <a:ext cx="4465235" cy="5520584"/>
          </a:xfrm>
          <a:prstGeom prst="rect">
            <a:avLst/>
          </a:prstGeom>
        </p:spPr>
      </p:pic>
    </p:spTree>
    <p:extLst>
      <p:ext uri="{BB962C8B-B14F-4D97-AF65-F5344CB8AC3E}">
        <p14:creationId xmlns:p14="http://schemas.microsoft.com/office/powerpoint/2010/main" val="4218831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3F197AB-2EA3-0C50-90E1-B0FE76E1B84E}"/>
              </a:ext>
            </a:extLst>
          </p:cNvPr>
          <p:cNvPicPr>
            <a:picLocks noChangeAspect="1"/>
          </p:cNvPicPr>
          <p:nvPr/>
        </p:nvPicPr>
        <p:blipFill>
          <a:blip r:embed="rId2"/>
          <a:stretch>
            <a:fillRect/>
          </a:stretch>
        </p:blipFill>
        <p:spPr>
          <a:xfrm>
            <a:off x="693841" y="1140417"/>
            <a:ext cx="5005215" cy="4577165"/>
          </a:xfrm>
          <a:prstGeom prst="rect">
            <a:avLst/>
          </a:prstGeom>
        </p:spPr>
      </p:pic>
      <p:pic>
        <p:nvPicPr>
          <p:cNvPr id="5" name="图片 4">
            <a:extLst>
              <a:ext uri="{FF2B5EF4-FFF2-40B4-BE49-F238E27FC236}">
                <a16:creationId xmlns:a16="http://schemas.microsoft.com/office/drawing/2014/main" id="{82E16E8D-9A1C-290F-6136-645632700DF7}"/>
              </a:ext>
            </a:extLst>
          </p:cNvPr>
          <p:cNvPicPr>
            <a:picLocks noChangeAspect="1"/>
          </p:cNvPicPr>
          <p:nvPr/>
        </p:nvPicPr>
        <p:blipFill>
          <a:blip r:embed="rId3"/>
          <a:stretch>
            <a:fillRect/>
          </a:stretch>
        </p:blipFill>
        <p:spPr>
          <a:xfrm>
            <a:off x="6096000" y="1569754"/>
            <a:ext cx="5330088" cy="3718489"/>
          </a:xfrm>
          <a:prstGeom prst="rect">
            <a:avLst/>
          </a:prstGeom>
        </p:spPr>
      </p:pic>
    </p:spTree>
    <p:extLst>
      <p:ext uri="{BB962C8B-B14F-4D97-AF65-F5344CB8AC3E}">
        <p14:creationId xmlns:p14="http://schemas.microsoft.com/office/powerpoint/2010/main" val="4023650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AB3B1C6-BAFD-6BC4-8E88-C3A8E53E200E}"/>
              </a:ext>
            </a:extLst>
          </p:cNvPr>
          <p:cNvPicPr>
            <a:picLocks noChangeAspect="1"/>
          </p:cNvPicPr>
          <p:nvPr/>
        </p:nvPicPr>
        <p:blipFill>
          <a:blip r:embed="rId2"/>
          <a:stretch>
            <a:fillRect/>
          </a:stretch>
        </p:blipFill>
        <p:spPr>
          <a:xfrm>
            <a:off x="376529" y="591778"/>
            <a:ext cx="5364377" cy="3257488"/>
          </a:xfrm>
          <a:prstGeom prst="rect">
            <a:avLst/>
          </a:prstGeom>
        </p:spPr>
      </p:pic>
      <p:pic>
        <p:nvPicPr>
          <p:cNvPr id="5" name="图片 4">
            <a:extLst>
              <a:ext uri="{FF2B5EF4-FFF2-40B4-BE49-F238E27FC236}">
                <a16:creationId xmlns:a16="http://schemas.microsoft.com/office/drawing/2014/main" id="{714E0C73-F67C-ADCA-2E3D-21FFCF3F8905}"/>
              </a:ext>
            </a:extLst>
          </p:cNvPr>
          <p:cNvPicPr>
            <a:picLocks noChangeAspect="1"/>
          </p:cNvPicPr>
          <p:nvPr/>
        </p:nvPicPr>
        <p:blipFill>
          <a:blip r:embed="rId3"/>
          <a:stretch>
            <a:fillRect/>
          </a:stretch>
        </p:blipFill>
        <p:spPr>
          <a:xfrm>
            <a:off x="381124" y="3883964"/>
            <a:ext cx="5364377" cy="2453593"/>
          </a:xfrm>
          <a:prstGeom prst="rect">
            <a:avLst/>
          </a:prstGeom>
        </p:spPr>
      </p:pic>
      <p:pic>
        <p:nvPicPr>
          <p:cNvPr id="7" name="图片 6">
            <a:extLst>
              <a:ext uri="{FF2B5EF4-FFF2-40B4-BE49-F238E27FC236}">
                <a16:creationId xmlns:a16="http://schemas.microsoft.com/office/drawing/2014/main" id="{692E085B-228F-8D80-2C57-82A3905FF9C0}"/>
              </a:ext>
            </a:extLst>
          </p:cNvPr>
          <p:cNvPicPr>
            <a:picLocks noChangeAspect="1"/>
          </p:cNvPicPr>
          <p:nvPr/>
        </p:nvPicPr>
        <p:blipFill>
          <a:blip r:embed="rId4"/>
          <a:stretch>
            <a:fillRect/>
          </a:stretch>
        </p:blipFill>
        <p:spPr>
          <a:xfrm>
            <a:off x="6304385" y="199765"/>
            <a:ext cx="5345328" cy="3684199"/>
          </a:xfrm>
          <a:prstGeom prst="rect">
            <a:avLst/>
          </a:prstGeom>
        </p:spPr>
      </p:pic>
      <p:sp>
        <p:nvSpPr>
          <p:cNvPr id="11" name="文本框 10">
            <a:extLst>
              <a:ext uri="{FF2B5EF4-FFF2-40B4-BE49-F238E27FC236}">
                <a16:creationId xmlns:a16="http://schemas.microsoft.com/office/drawing/2014/main" id="{10089E4E-C21F-5E24-10FE-16FDE96E7BEE}"/>
              </a:ext>
            </a:extLst>
          </p:cNvPr>
          <p:cNvSpPr txBox="1"/>
          <p:nvPr/>
        </p:nvSpPr>
        <p:spPr>
          <a:xfrm>
            <a:off x="6119994" y="4035719"/>
            <a:ext cx="5714110" cy="2677656"/>
          </a:xfrm>
          <a:prstGeom prst="rect">
            <a:avLst/>
          </a:prstGeom>
          <a:noFill/>
        </p:spPr>
        <p:txBody>
          <a:bodyPr wrap="square">
            <a:spAutoFit/>
          </a:bodyPr>
          <a:lstStyle/>
          <a:p>
            <a:r>
              <a:rPr lang="zh-CN" altLang="en-US" sz="2400" b="1" dirty="0">
                <a:solidFill>
                  <a:srgbClr val="C00000"/>
                </a:solidFill>
              </a:rPr>
              <a:t>无论是凹凸体模式还是障碍体模式都是在某一特定条件下，特殊断层面上的模式，它们不可能对断层面上发生的任一地震都给出较好地解释，更甚至一个真实的断层面可能是一个同时具有凹凸体和障碍体的综合体，在利用其解释主震的发生或余震的序列时，应该同时将两者纳入考虑范围。</a:t>
            </a:r>
          </a:p>
        </p:txBody>
      </p:sp>
    </p:spTree>
    <p:extLst>
      <p:ext uri="{BB962C8B-B14F-4D97-AF65-F5344CB8AC3E}">
        <p14:creationId xmlns:p14="http://schemas.microsoft.com/office/powerpoint/2010/main" val="14557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49746340-B945-546E-ACD4-5F9D717BEA3A}"/>
              </a:ext>
            </a:extLst>
          </p:cNvPr>
          <p:cNvSpPr txBox="1"/>
          <p:nvPr/>
        </p:nvSpPr>
        <p:spPr>
          <a:xfrm>
            <a:off x="624261" y="2736502"/>
            <a:ext cx="10943477" cy="1384995"/>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密集台阵</a:t>
            </a:r>
            <a:r>
              <a:rPr lang="en-US" altLang="zh-CN" sz="2800" b="1" dirty="0">
                <a:latin typeface="微软雅黑" panose="020B0503020204020204" pitchFamily="34" charset="-122"/>
                <a:ea typeface="微软雅黑" panose="020B0503020204020204" pitchFamily="34" charset="-122"/>
              </a:rPr>
              <a:t>+DAS+</a:t>
            </a:r>
            <a:r>
              <a:rPr lang="zh-CN" altLang="en-US" sz="2800" b="1" dirty="0">
                <a:latin typeface="微软雅黑" panose="020B0503020204020204" pitchFamily="34" charset="-122"/>
                <a:ea typeface="微软雅黑" panose="020B0503020204020204" pitchFamily="34" charset="-122"/>
              </a:rPr>
              <a:t>机器学习</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方法改进  →  凹凸体和障碍体 →  ？？</a:t>
            </a:r>
            <a:endParaRPr lang="en-US" altLang="zh-CN" sz="2800" b="1" dirty="0">
              <a:latin typeface="微软雅黑" panose="020B0503020204020204" pitchFamily="34" charset="-122"/>
              <a:ea typeface="微软雅黑" panose="020B0503020204020204" pitchFamily="34" charset="-122"/>
            </a:endParaRPr>
          </a:p>
          <a:p>
            <a:pPr algn="ctr"/>
            <a:endParaRPr lang="en-US" altLang="zh-CN" sz="2800" b="1" dirty="0">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地震研究和地球结构研究的一个结合点</a:t>
            </a:r>
          </a:p>
        </p:txBody>
      </p:sp>
    </p:spTree>
    <p:extLst>
      <p:ext uri="{BB962C8B-B14F-4D97-AF65-F5344CB8AC3E}">
        <p14:creationId xmlns:p14="http://schemas.microsoft.com/office/powerpoint/2010/main" val="112921287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1531</Words>
  <Application>Microsoft Office PowerPoint</Application>
  <PresentationFormat>宽屏</PresentationFormat>
  <Paragraphs>70</Paragraphs>
  <Slides>33</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33</vt:i4>
      </vt:variant>
    </vt:vector>
  </HeadingPairs>
  <TitlesOfParts>
    <vt:vector size="42" baseType="lpstr">
      <vt:lpstr>STIXTwoText</vt:lpstr>
      <vt:lpstr>system-ui</vt:lpstr>
      <vt:lpstr>等线</vt:lpstr>
      <vt:lpstr>等线 Light</vt:lpstr>
      <vt:lpstr>黑体</vt:lpstr>
      <vt:lpstr>微软雅黑</vt:lpstr>
      <vt:lpstr>Arial</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江涛 李</dc:creator>
  <cp:lastModifiedBy>Jiangtao Li</cp:lastModifiedBy>
  <cp:revision>13</cp:revision>
  <dcterms:created xsi:type="dcterms:W3CDTF">2024-03-14T08:05:38Z</dcterms:created>
  <dcterms:modified xsi:type="dcterms:W3CDTF">2024-03-18T15:00:07Z</dcterms:modified>
</cp:coreProperties>
</file>