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56" r:id="rId3"/>
    <p:sldId id="276" r:id="rId4"/>
    <p:sldId id="269" r:id="rId5"/>
    <p:sldId id="258" r:id="rId6"/>
    <p:sldId id="277" r:id="rId7"/>
    <p:sldId id="259" r:id="rId8"/>
    <p:sldId id="260" r:id="rId9"/>
    <p:sldId id="261" r:id="rId10"/>
    <p:sldId id="263" r:id="rId11"/>
    <p:sldId id="262" r:id="rId12"/>
    <p:sldId id="264" r:id="rId13"/>
    <p:sldId id="265" r:id="rId14"/>
    <p:sldId id="266" r:id="rId15"/>
    <p:sldId id="267" r:id="rId16"/>
    <p:sldId id="278" r:id="rId17"/>
    <p:sldId id="268" r:id="rId18"/>
    <p:sldId id="271" r:id="rId19"/>
    <p:sldId id="270" r:id="rId20"/>
    <p:sldId id="273" r:id="rId21"/>
    <p:sldId id="281" r:id="rId22"/>
    <p:sldId id="272" r:id="rId23"/>
    <p:sldId id="274" r:id="rId24"/>
    <p:sldId id="279" r:id="rId25"/>
    <p:sldId id="282" r:id="rId26"/>
    <p:sldId id="280" r:id="rId27"/>
    <p:sldId id="283" r:id="rId28"/>
    <p:sldId id="275" r:id="rId29"/>
    <p:sldId id="284"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5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A8B3E-EEEB-43C3-A940-C7C45531E84F}" type="datetimeFigureOut">
              <a:rPr lang="zh-CN" altLang="en-US" smtClean="0"/>
              <a:t>2024/10/31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84C030-1C61-4B94-AF44-EB8991E0D956}" type="slidenum">
              <a:rPr lang="zh-CN" altLang="en-US" smtClean="0"/>
              <a:t>‹#›</a:t>
            </a:fld>
            <a:endParaRPr lang="zh-CN" altLang="en-US"/>
          </a:p>
        </p:txBody>
      </p:sp>
    </p:spTree>
    <p:extLst>
      <p:ext uri="{BB962C8B-B14F-4D97-AF65-F5344CB8AC3E}">
        <p14:creationId xmlns:p14="http://schemas.microsoft.com/office/powerpoint/2010/main" val="3407344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B84C030-1C61-4B94-AF44-EB8991E0D956}" type="slidenum">
              <a:rPr lang="zh-CN" altLang="en-US" smtClean="0"/>
              <a:t>7</a:t>
            </a:fld>
            <a:endParaRPr lang="zh-CN" altLang="en-US"/>
          </a:p>
        </p:txBody>
      </p:sp>
    </p:spTree>
    <p:extLst>
      <p:ext uri="{BB962C8B-B14F-4D97-AF65-F5344CB8AC3E}">
        <p14:creationId xmlns:p14="http://schemas.microsoft.com/office/powerpoint/2010/main" val="27611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zh-CN" altLang="en-US" dirty="0"/>
              <a:t>圣华金谷南部（如无名断层区、波索山断层）。</a:t>
            </a:r>
            <a:r>
              <a:rPr lang="en-US" altLang="zh-CN" dirty="0"/>
              <a:t>(2) </a:t>
            </a:r>
            <a:r>
              <a:rPr lang="zh-CN" altLang="en-US" dirty="0"/>
              <a:t>圣华金谷南部（惠勒岭和普莱托断层区）。</a:t>
            </a:r>
            <a:r>
              <a:rPr lang="en-US" altLang="zh-CN" dirty="0"/>
              <a:t>(3) </a:t>
            </a:r>
            <a:r>
              <a:rPr lang="zh-CN" altLang="en-US" dirty="0"/>
              <a:t>加州</a:t>
            </a:r>
            <a:r>
              <a:rPr lang="en-US" altLang="zh-CN" dirty="0"/>
              <a:t>-</a:t>
            </a:r>
            <a:r>
              <a:rPr lang="zh-CN" altLang="en-US" dirty="0"/>
              <a:t>内华达</a:t>
            </a:r>
            <a:r>
              <a:rPr lang="en-US" altLang="zh-CN" dirty="0"/>
              <a:t>-</a:t>
            </a:r>
            <a:r>
              <a:rPr lang="zh-CN" altLang="en-US" dirty="0"/>
              <a:t>亚利桑那边界地区（斑点山脉、汞岭、西皮特沃特山脉和印第安泉谷断层）。</a:t>
            </a:r>
            <a:r>
              <a:rPr lang="en-US" altLang="zh-CN" dirty="0"/>
              <a:t>(4) </a:t>
            </a:r>
            <a:r>
              <a:rPr lang="zh-CN" altLang="en-US" dirty="0"/>
              <a:t>加州</a:t>
            </a:r>
            <a:r>
              <a:rPr lang="en-US" altLang="zh-CN" dirty="0"/>
              <a:t>-</a:t>
            </a:r>
            <a:r>
              <a:rPr lang="zh-CN" altLang="en-US" dirty="0"/>
              <a:t>内华达</a:t>
            </a:r>
            <a:r>
              <a:rPr lang="en-US" altLang="zh-CN" dirty="0"/>
              <a:t>-</a:t>
            </a:r>
            <a:r>
              <a:rPr lang="zh-CN" altLang="en-US" dirty="0"/>
              <a:t>亚利桑那边界地区（拉斯维加斯断层，如埃格林顿和法兰西山断层）。</a:t>
            </a:r>
            <a:r>
              <a:rPr lang="en-US" altLang="zh-CN" dirty="0"/>
              <a:t>(5) </a:t>
            </a:r>
            <a:r>
              <a:rPr lang="zh-CN" altLang="en-US" dirty="0"/>
              <a:t>加州</a:t>
            </a:r>
            <a:r>
              <a:rPr lang="en-US" altLang="zh-CN" dirty="0"/>
              <a:t>-</a:t>
            </a:r>
            <a:r>
              <a:rPr lang="zh-CN" altLang="en-US" dirty="0"/>
              <a:t>内华达</a:t>
            </a:r>
            <a:r>
              <a:rPr lang="en-US" altLang="zh-CN" dirty="0"/>
              <a:t>-</a:t>
            </a:r>
            <a:r>
              <a:rPr lang="zh-CN" altLang="en-US" dirty="0"/>
              <a:t>亚利桑那边界地区（小型无名断层）。</a:t>
            </a:r>
            <a:r>
              <a:rPr lang="en-US" altLang="zh-CN" dirty="0"/>
              <a:t>(6) Sierra Nevada</a:t>
            </a:r>
            <a:r>
              <a:rPr lang="zh-CN" altLang="en-US" dirty="0"/>
              <a:t>山脉西南坡（如肯峡谷断层）。</a:t>
            </a:r>
            <a:r>
              <a:rPr lang="en-US" altLang="zh-CN" dirty="0"/>
              <a:t>(7) </a:t>
            </a:r>
            <a:r>
              <a:rPr lang="zh-CN" altLang="en-US" dirty="0"/>
              <a:t>里奇克雷斯特事件的震中区域（南西拉山脉、小湖和潘米特谷南段断层区）。</a:t>
            </a:r>
            <a:r>
              <a:rPr lang="en-US" altLang="zh-CN" dirty="0"/>
              <a:t>(8) </a:t>
            </a:r>
            <a:r>
              <a:rPr lang="zh-CN" altLang="en-US" dirty="0"/>
              <a:t>圣华金谷南部（波索溪、爱迪生及其他无名断层）。</a:t>
            </a:r>
            <a:r>
              <a:rPr lang="en-US" altLang="zh-CN" dirty="0"/>
              <a:t>(9) </a:t>
            </a:r>
            <a:r>
              <a:rPr lang="zh-CN" altLang="en-US" dirty="0"/>
              <a:t>羚羊谷（伦伍德</a:t>
            </a:r>
            <a:r>
              <a:rPr lang="en-US" altLang="zh-CN" dirty="0"/>
              <a:t>-</a:t>
            </a:r>
            <a:r>
              <a:rPr lang="zh-CN" altLang="en-US" dirty="0"/>
              <a:t>洛克哈特、海市蜃楼谷和克莱默山断层区；布莱克牧场断层）。</a:t>
            </a:r>
            <a:r>
              <a:rPr lang="en-US" altLang="zh-CN" dirty="0"/>
              <a:t>(10) </a:t>
            </a:r>
            <a:r>
              <a:rPr lang="zh-CN" altLang="en-US" dirty="0"/>
              <a:t>羚羊谷（圣安德烈亚斯断层</a:t>
            </a:r>
            <a:r>
              <a:rPr lang="en-US" altLang="zh-CN" dirty="0"/>
              <a:t>—</a:t>
            </a:r>
            <a:r>
              <a:rPr lang="zh-CN" altLang="en-US" dirty="0"/>
              <a:t>莫哈维段）。</a:t>
            </a:r>
            <a:r>
              <a:rPr lang="en-US" altLang="zh-CN" dirty="0"/>
              <a:t>(11) </a:t>
            </a:r>
            <a:r>
              <a:rPr lang="zh-CN" altLang="en-US" dirty="0"/>
              <a:t>圣盖博山脉和洛杉矶县（圣盖博和西拉马德雷断层区、洛杉矶断层、康普顿推覆断层、帕罗斯弗德斯断层区）。</a:t>
            </a:r>
            <a:r>
              <a:rPr lang="en-US" altLang="zh-CN" dirty="0"/>
              <a:t>(12) </a:t>
            </a:r>
            <a:r>
              <a:rPr lang="zh-CN" altLang="en-US" dirty="0"/>
              <a:t>南海峡群岛（圣佩德罗盆地断层、圣迭戈通道断层与卡塔利娜断层区的交汇处）。</a:t>
            </a:r>
            <a:r>
              <a:rPr lang="en-US" altLang="zh-CN" dirty="0"/>
              <a:t>(13) </a:t>
            </a:r>
            <a:r>
              <a:rPr lang="zh-CN" altLang="en-US" dirty="0"/>
              <a:t>加州</a:t>
            </a:r>
            <a:r>
              <a:rPr lang="en-US" altLang="zh-CN" dirty="0"/>
              <a:t>-</a:t>
            </a:r>
            <a:r>
              <a:rPr lang="zh-CN" altLang="en-US" dirty="0"/>
              <a:t>内华达</a:t>
            </a:r>
            <a:r>
              <a:rPr lang="en-US" altLang="zh-CN" dirty="0"/>
              <a:t>-</a:t>
            </a:r>
            <a:r>
              <a:rPr lang="zh-CN" altLang="en-US" dirty="0"/>
              <a:t>亚利桑那边界地区（梅纳德湖、绵羊盆地、绵羊东部沙漠山脉、绵羊山脉、凯恩春溪、野猫溪、箭头峡谷山脉、卡尔普路和加州溪断层）。地理图是使用</a:t>
            </a:r>
            <a:r>
              <a:rPr lang="en-US" altLang="zh-CN" dirty="0"/>
              <a:t>MATLAB R2020b</a:t>
            </a:r>
            <a:r>
              <a:rPr lang="zh-CN" altLang="en-US" dirty="0"/>
              <a:t>（制图工具箱）创建的。</a:t>
            </a:r>
          </a:p>
        </p:txBody>
      </p:sp>
      <p:sp>
        <p:nvSpPr>
          <p:cNvPr id="4" name="灯片编号占位符 3"/>
          <p:cNvSpPr>
            <a:spLocks noGrp="1"/>
          </p:cNvSpPr>
          <p:nvPr>
            <p:ph type="sldNum" sz="quarter" idx="5"/>
          </p:nvPr>
        </p:nvSpPr>
        <p:spPr/>
        <p:txBody>
          <a:bodyPr/>
          <a:lstStyle/>
          <a:p>
            <a:fld id="{9B84C030-1C61-4B94-AF44-EB8991E0D956}" type="slidenum">
              <a:rPr lang="zh-CN" altLang="en-US" smtClean="0"/>
              <a:t>9</a:t>
            </a:fld>
            <a:endParaRPr lang="zh-CN" altLang="en-US"/>
          </a:p>
        </p:txBody>
      </p:sp>
    </p:spTree>
    <p:extLst>
      <p:ext uri="{BB962C8B-B14F-4D97-AF65-F5344CB8AC3E}">
        <p14:creationId xmlns:p14="http://schemas.microsoft.com/office/powerpoint/2010/main" val="423658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图</a:t>
            </a:r>
            <a:r>
              <a:rPr lang="en-US" altLang="zh-CN" dirty="0"/>
              <a:t>4 | </a:t>
            </a:r>
            <a:r>
              <a:rPr lang="zh-CN" altLang="en-US" dirty="0"/>
              <a:t>南中阿拉斯加大震前</a:t>
            </a:r>
            <a:r>
              <a:rPr lang="en-US" altLang="zh-CN" dirty="0"/>
              <a:t>30</a:t>
            </a:r>
            <a:r>
              <a:rPr lang="zh-CN" altLang="en-US" dirty="0"/>
              <a:t>天内发生大型地震的最大不安概率（</a:t>
            </a:r>
            <a:r>
              <a:rPr lang="en-US" altLang="zh-CN" dirty="0"/>
              <a:t>Pun</a:t>
            </a:r>
            <a:r>
              <a:rPr lang="zh-CN" altLang="en-US" dirty="0"/>
              <a:t>）的时空演变。结果分别为</a:t>
            </a:r>
            <a:r>
              <a:rPr lang="en-US" altLang="zh-CN" dirty="0"/>
              <a:t>2018</a:t>
            </a:r>
            <a:r>
              <a:rPr lang="zh-CN" altLang="en-US" dirty="0"/>
              <a:t>年安克雷奇地震发生前的</a:t>
            </a:r>
            <a:r>
              <a:rPr lang="en-US" altLang="zh-CN" dirty="0"/>
              <a:t>6</a:t>
            </a:r>
            <a:r>
              <a:rPr lang="zh-CN" altLang="en-US" dirty="0"/>
              <a:t>个月、</a:t>
            </a:r>
            <a:r>
              <a:rPr lang="en-US" altLang="zh-CN" dirty="0"/>
              <a:t>2</a:t>
            </a:r>
            <a:r>
              <a:rPr lang="zh-CN" altLang="en-US" dirty="0"/>
              <a:t>个月和</a:t>
            </a:r>
            <a:r>
              <a:rPr lang="en-US" altLang="zh-CN" dirty="0"/>
              <a:t>10</a:t>
            </a:r>
            <a:r>
              <a:rPr lang="zh-CN" altLang="en-US" dirty="0"/>
              <a:t>天（红星）。无色区域为未探索地点或在感兴趣的区域及时间区间内无地震的地点（见“方法”）。黑线显示南中阿拉斯加识别的主要断层线（来源：美国地质调查局的互动第四纪断层数据库；</a:t>
            </a:r>
            <a:r>
              <a:rPr lang="en-US" altLang="zh-CN" dirty="0"/>
              <a:t>https://doi.org/10.5066/F7S75FJM</a:t>
            </a:r>
            <a:r>
              <a:rPr lang="zh-CN" altLang="en-US" dirty="0"/>
              <a:t>），温暖色调和红色数字标注异常低震级地震活动区域。</a:t>
            </a:r>
            <a:r>
              <a:rPr lang="en-US" altLang="zh-CN" dirty="0"/>
              <a:t>(1) </a:t>
            </a:r>
            <a:r>
              <a:rPr lang="zh-CN" altLang="en-US" dirty="0"/>
              <a:t>库克湾褶皱（大湖北、皮特曼、瓦西拉第</a:t>
            </a:r>
            <a:r>
              <a:rPr lang="en-US" altLang="zh-CN" dirty="0"/>
              <a:t>1</a:t>
            </a:r>
            <a:r>
              <a:rPr lang="zh-CN" altLang="en-US" dirty="0"/>
              <a:t>号</a:t>
            </a:r>
            <a:r>
              <a:rPr lang="en-US" altLang="zh-CN" dirty="0"/>
              <a:t>-</a:t>
            </a:r>
            <a:r>
              <a:rPr lang="zh-CN" altLang="en-US" dirty="0"/>
              <a:t>尼达姆背斜）；城堡山、驯鹿和东博尔德溪断层。</a:t>
            </a:r>
            <a:r>
              <a:rPr lang="en-US" altLang="zh-CN" dirty="0"/>
              <a:t>(2) </a:t>
            </a:r>
            <a:r>
              <a:rPr lang="zh-CN" altLang="en-US" dirty="0"/>
              <a:t>肯奈半岛北部。</a:t>
            </a:r>
            <a:r>
              <a:rPr lang="en-US" altLang="zh-CN" dirty="0"/>
              <a:t>(3) </a:t>
            </a:r>
            <a:r>
              <a:rPr lang="zh-CN" altLang="en-US" dirty="0"/>
              <a:t>朱加赫山脉、威廉王子海。</a:t>
            </a:r>
            <a:r>
              <a:rPr lang="en-US" altLang="zh-CN" dirty="0"/>
              <a:t>(4) </a:t>
            </a:r>
            <a:r>
              <a:rPr lang="zh-CN" altLang="en-US" dirty="0"/>
              <a:t>铜河盆地、怀特朗格尔山脉。</a:t>
            </a:r>
            <a:r>
              <a:rPr lang="en-US" altLang="zh-CN" dirty="0"/>
              <a:t>(5) </a:t>
            </a:r>
            <a:r>
              <a:rPr lang="zh-CN" altLang="en-US" dirty="0"/>
              <a:t>德纳利断层（穆尔德罗西部</a:t>
            </a:r>
            <a:r>
              <a:rPr lang="en-US" altLang="zh-CN" dirty="0"/>
              <a:t>–</a:t>
            </a:r>
            <a:r>
              <a:rPr lang="zh-CN" altLang="en-US" dirty="0"/>
              <a:t>阿尔塞克段）、北坡褶皱与推覆带（麦克康布高原、天主教大瀑布、点“</a:t>
            </a:r>
            <a:r>
              <a:rPr lang="en-US" altLang="zh-CN" dirty="0"/>
              <a:t>T”</a:t>
            </a:r>
            <a:r>
              <a:rPr lang="zh-CN" altLang="en-US" dirty="0"/>
              <a:t>约翰逊、花岗岩山和比利溪断层）、麦卡勒姆溪断层。</a:t>
            </a:r>
            <a:r>
              <a:rPr lang="en-US" altLang="zh-CN" dirty="0"/>
              <a:t>(6) </a:t>
            </a:r>
            <a:r>
              <a:rPr lang="zh-CN" altLang="en-US" dirty="0"/>
              <a:t>朱加赫</a:t>
            </a:r>
            <a:r>
              <a:rPr lang="en-US" altLang="zh-CN" dirty="0"/>
              <a:t>-</a:t>
            </a:r>
            <a:r>
              <a:rPr lang="zh-CN" altLang="en-US" dirty="0"/>
              <a:t>圣伊利亚斯褶皱与推覆带（巴格利断层）。</a:t>
            </a:r>
            <a:r>
              <a:rPr lang="en-US" altLang="zh-CN" dirty="0"/>
              <a:t>(7) </a:t>
            </a:r>
            <a:r>
              <a:rPr lang="zh-CN" altLang="en-US" dirty="0"/>
              <a:t>阿拉斯加</a:t>
            </a:r>
            <a:r>
              <a:rPr lang="en-US" altLang="zh-CN" dirty="0"/>
              <a:t>-</a:t>
            </a:r>
            <a:r>
              <a:rPr lang="zh-CN" altLang="en-US" dirty="0"/>
              <a:t>阿留申俯冲带（阿留申大推覆断层）。</a:t>
            </a:r>
            <a:r>
              <a:rPr lang="en-US" altLang="zh-CN" dirty="0"/>
              <a:t>(8) </a:t>
            </a:r>
            <a:r>
              <a:rPr lang="zh-CN" altLang="en-US" dirty="0"/>
              <a:t>科迪亚克架台断层区。地理图是使用</a:t>
            </a:r>
            <a:r>
              <a:rPr lang="en-US" altLang="zh-CN" dirty="0"/>
              <a:t>MATLAB R2020b</a:t>
            </a:r>
            <a:r>
              <a:rPr lang="zh-CN" altLang="en-US" dirty="0"/>
              <a:t>（制图工具箱）创建的。</a:t>
            </a:r>
          </a:p>
        </p:txBody>
      </p:sp>
      <p:sp>
        <p:nvSpPr>
          <p:cNvPr id="4" name="灯片编号占位符 3"/>
          <p:cNvSpPr>
            <a:spLocks noGrp="1"/>
          </p:cNvSpPr>
          <p:nvPr>
            <p:ph type="sldNum" sz="quarter" idx="5"/>
          </p:nvPr>
        </p:nvSpPr>
        <p:spPr/>
        <p:txBody>
          <a:bodyPr/>
          <a:lstStyle/>
          <a:p>
            <a:fld id="{9B84C030-1C61-4B94-AF44-EB8991E0D956}" type="slidenum">
              <a:rPr lang="zh-CN" altLang="en-US" smtClean="0"/>
              <a:t>10</a:t>
            </a:fld>
            <a:endParaRPr lang="zh-CN" altLang="en-US"/>
          </a:p>
        </p:txBody>
      </p:sp>
    </p:spTree>
    <p:extLst>
      <p:ext uri="{BB962C8B-B14F-4D97-AF65-F5344CB8AC3E}">
        <p14:creationId xmlns:p14="http://schemas.microsoft.com/office/powerpoint/2010/main" val="304713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830E7-F9A0-4884-4BB0-6300928A1A7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3C34AB4-698A-07A7-3531-9E5B010902B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633CC2-EFC9-81DE-242B-C6FB1E5EE546}"/>
              </a:ext>
            </a:extLst>
          </p:cNvPr>
          <p:cNvSpPr>
            <a:spLocks noGrp="1"/>
          </p:cNvSpPr>
          <p:nvPr>
            <p:ph type="body" idx="1"/>
          </p:nvPr>
        </p:nvSpPr>
        <p:spPr/>
        <p:txBody>
          <a:bodyPr/>
          <a:lstStyle/>
          <a:p>
            <a:r>
              <a:rPr lang="en-US" altLang="zh-CN" dirty="0"/>
              <a:t>(1) </a:t>
            </a:r>
            <a:r>
              <a:rPr lang="zh-CN" altLang="en-US" dirty="0"/>
              <a:t>圣华金谷南部（如无名断层区、波索山断层）。</a:t>
            </a:r>
            <a:r>
              <a:rPr lang="en-US" altLang="zh-CN" dirty="0"/>
              <a:t>(2) </a:t>
            </a:r>
            <a:r>
              <a:rPr lang="zh-CN" altLang="en-US" dirty="0"/>
              <a:t>圣华金谷南部（惠勒岭和普莱托断层区）。</a:t>
            </a:r>
            <a:r>
              <a:rPr lang="en-US" altLang="zh-CN" dirty="0"/>
              <a:t>(3) </a:t>
            </a:r>
            <a:r>
              <a:rPr lang="zh-CN" altLang="en-US" dirty="0"/>
              <a:t>加州</a:t>
            </a:r>
            <a:r>
              <a:rPr lang="en-US" altLang="zh-CN" dirty="0"/>
              <a:t>-</a:t>
            </a:r>
            <a:r>
              <a:rPr lang="zh-CN" altLang="en-US" dirty="0"/>
              <a:t>内华达</a:t>
            </a:r>
            <a:r>
              <a:rPr lang="en-US" altLang="zh-CN" dirty="0"/>
              <a:t>-</a:t>
            </a:r>
            <a:r>
              <a:rPr lang="zh-CN" altLang="en-US" dirty="0"/>
              <a:t>亚利桑那边界地区（斑点山脉、汞岭、西皮特沃特山脉和印第安泉谷断层）。</a:t>
            </a:r>
            <a:r>
              <a:rPr lang="en-US" altLang="zh-CN" dirty="0"/>
              <a:t>(4) </a:t>
            </a:r>
            <a:r>
              <a:rPr lang="zh-CN" altLang="en-US" dirty="0"/>
              <a:t>加州</a:t>
            </a:r>
            <a:r>
              <a:rPr lang="en-US" altLang="zh-CN" dirty="0"/>
              <a:t>-</a:t>
            </a:r>
            <a:r>
              <a:rPr lang="zh-CN" altLang="en-US" dirty="0"/>
              <a:t>内华达</a:t>
            </a:r>
            <a:r>
              <a:rPr lang="en-US" altLang="zh-CN" dirty="0"/>
              <a:t>-</a:t>
            </a:r>
            <a:r>
              <a:rPr lang="zh-CN" altLang="en-US" dirty="0"/>
              <a:t>亚利桑那边界地区（拉斯维加斯断层，如埃格林顿和法兰西山断层）。</a:t>
            </a:r>
            <a:r>
              <a:rPr lang="en-US" altLang="zh-CN" dirty="0"/>
              <a:t>(5) </a:t>
            </a:r>
            <a:r>
              <a:rPr lang="zh-CN" altLang="en-US" dirty="0"/>
              <a:t>加州</a:t>
            </a:r>
            <a:r>
              <a:rPr lang="en-US" altLang="zh-CN" dirty="0"/>
              <a:t>-</a:t>
            </a:r>
            <a:r>
              <a:rPr lang="zh-CN" altLang="en-US" dirty="0"/>
              <a:t>内华达</a:t>
            </a:r>
            <a:r>
              <a:rPr lang="en-US" altLang="zh-CN" dirty="0"/>
              <a:t>-</a:t>
            </a:r>
            <a:r>
              <a:rPr lang="zh-CN" altLang="en-US" dirty="0"/>
              <a:t>亚利桑那边界地区（小型无名断层）。</a:t>
            </a:r>
            <a:r>
              <a:rPr lang="en-US" altLang="zh-CN" dirty="0"/>
              <a:t>(6) Sierra Nevada</a:t>
            </a:r>
            <a:r>
              <a:rPr lang="zh-CN" altLang="en-US" dirty="0"/>
              <a:t>山脉西南坡（如肯峡谷断层）。</a:t>
            </a:r>
            <a:r>
              <a:rPr lang="en-US" altLang="zh-CN" dirty="0"/>
              <a:t>(7) </a:t>
            </a:r>
            <a:r>
              <a:rPr lang="zh-CN" altLang="en-US" dirty="0"/>
              <a:t>里奇克雷斯特事件的震中区域（南西拉山脉、小湖和潘米特谷南段断层区）。</a:t>
            </a:r>
            <a:r>
              <a:rPr lang="en-US" altLang="zh-CN" dirty="0"/>
              <a:t>(8) </a:t>
            </a:r>
            <a:r>
              <a:rPr lang="zh-CN" altLang="en-US" dirty="0"/>
              <a:t>圣华金谷南部（波索溪、爱迪生及其他无名断层）。</a:t>
            </a:r>
            <a:r>
              <a:rPr lang="en-US" altLang="zh-CN" dirty="0"/>
              <a:t>(9) </a:t>
            </a:r>
            <a:r>
              <a:rPr lang="zh-CN" altLang="en-US" dirty="0"/>
              <a:t>羚羊谷（伦伍德</a:t>
            </a:r>
            <a:r>
              <a:rPr lang="en-US" altLang="zh-CN" dirty="0"/>
              <a:t>-</a:t>
            </a:r>
            <a:r>
              <a:rPr lang="zh-CN" altLang="en-US" dirty="0"/>
              <a:t>洛克哈特、海市蜃楼谷和克莱默山断层区；布莱克牧场断层）。</a:t>
            </a:r>
            <a:r>
              <a:rPr lang="en-US" altLang="zh-CN" dirty="0"/>
              <a:t>(10) </a:t>
            </a:r>
            <a:r>
              <a:rPr lang="zh-CN" altLang="en-US" dirty="0"/>
              <a:t>羚羊谷（圣安德烈亚斯断层</a:t>
            </a:r>
            <a:r>
              <a:rPr lang="en-US" altLang="zh-CN" dirty="0"/>
              <a:t>—</a:t>
            </a:r>
            <a:r>
              <a:rPr lang="zh-CN" altLang="en-US" dirty="0"/>
              <a:t>莫哈维段）。</a:t>
            </a:r>
            <a:r>
              <a:rPr lang="en-US" altLang="zh-CN" dirty="0"/>
              <a:t>(11) </a:t>
            </a:r>
            <a:r>
              <a:rPr lang="zh-CN" altLang="en-US" dirty="0"/>
              <a:t>圣盖博山脉和洛杉矶县（圣盖博和西拉马德雷断层区、洛杉矶断层、康普顿推覆断层、帕罗斯弗德斯断层区）。</a:t>
            </a:r>
            <a:r>
              <a:rPr lang="en-US" altLang="zh-CN" dirty="0"/>
              <a:t>(12) </a:t>
            </a:r>
            <a:r>
              <a:rPr lang="zh-CN" altLang="en-US" dirty="0"/>
              <a:t>南海峡群岛（圣佩德罗盆地断层、圣迭戈通道断层与卡塔利娜断层区的交汇处）。</a:t>
            </a:r>
            <a:r>
              <a:rPr lang="en-US" altLang="zh-CN" dirty="0"/>
              <a:t>(13) </a:t>
            </a:r>
            <a:r>
              <a:rPr lang="zh-CN" altLang="en-US" dirty="0"/>
              <a:t>加州</a:t>
            </a:r>
            <a:r>
              <a:rPr lang="en-US" altLang="zh-CN" dirty="0"/>
              <a:t>-</a:t>
            </a:r>
            <a:r>
              <a:rPr lang="zh-CN" altLang="en-US" dirty="0"/>
              <a:t>内华达</a:t>
            </a:r>
            <a:r>
              <a:rPr lang="en-US" altLang="zh-CN" dirty="0"/>
              <a:t>-</a:t>
            </a:r>
            <a:r>
              <a:rPr lang="zh-CN" altLang="en-US" dirty="0"/>
              <a:t>亚利桑那边界地区（梅纳德湖、绵羊盆地、绵羊东部沙漠山脉、绵羊山脉、凯恩春溪、野猫溪、箭头峡谷山脉、卡尔普路和加州溪断层）。地理图是使用</a:t>
            </a:r>
            <a:r>
              <a:rPr lang="en-US" altLang="zh-CN" dirty="0"/>
              <a:t>MATLAB R2020b</a:t>
            </a:r>
            <a:r>
              <a:rPr lang="zh-CN" altLang="en-US" dirty="0"/>
              <a:t>（制图工具箱）创建的。</a:t>
            </a:r>
          </a:p>
        </p:txBody>
      </p:sp>
      <p:sp>
        <p:nvSpPr>
          <p:cNvPr id="4" name="灯片编号占位符 3">
            <a:extLst>
              <a:ext uri="{FF2B5EF4-FFF2-40B4-BE49-F238E27FC236}">
                <a16:creationId xmlns:a16="http://schemas.microsoft.com/office/drawing/2014/main" id="{7CB5F608-9EA4-A987-A6FF-CA4DB42A41BB}"/>
              </a:ext>
            </a:extLst>
          </p:cNvPr>
          <p:cNvSpPr>
            <a:spLocks noGrp="1"/>
          </p:cNvSpPr>
          <p:nvPr>
            <p:ph type="sldNum" sz="quarter" idx="5"/>
          </p:nvPr>
        </p:nvSpPr>
        <p:spPr/>
        <p:txBody>
          <a:bodyPr/>
          <a:lstStyle/>
          <a:p>
            <a:fld id="{9B84C030-1C61-4B94-AF44-EB8991E0D956}" type="slidenum">
              <a:rPr lang="zh-CN" altLang="en-US" smtClean="0"/>
              <a:t>11</a:t>
            </a:fld>
            <a:endParaRPr lang="zh-CN" altLang="en-US"/>
          </a:p>
        </p:txBody>
      </p:sp>
    </p:spTree>
    <p:extLst>
      <p:ext uri="{BB962C8B-B14F-4D97-AF65-F5344CB8AC3E}">
        <p14:creationId xmlns:p14="http://schemas.microsoft.com/office/powerpoint/2010/main" val="402827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图</a:t>
            </a:r>
            <a:r>
              <a:rPr lang="en-US" altLang="zh-CN" dirty="0"/>
              <a:t>6 | </a:t>
            </a:r>
            <a:r>
              <a:rPr lang="zh-CN" altLang="en-US" dirty="0"/>
              <a:t>探索异常低震级地震活动与南加州地震群发生之间的可能联系。</a:t>
            </a:r>
            <a:r>
              <a:rPr lang="en-US" altLang="zh-CN" dirty="0"/>
              <a:t>a–e</a:t>
            </a:r>
            <a:r>
              <a:rPr lang="zh-CN" altLang="en-US" dirty="0"/>
              <a:t>为各个扇区（扇区</a:t>
            </a:r>
            <a:r>
              <a:rPr lang="en-US" altLang="zh-CN" dirty="0"/>
              <a:t>1</a:t>
            </a:r>
            <a:r>
              <a:rPr lang="zh-CN" altLang="en-US" dirty="0"/>
              <a:t>：纬度范围</a:t>
            </a:r>
            <a:r>
              <a:rPr lang="en-US" altLang="zh-CN" dirty="0"/>
              <a:t>35N–36.5N</a:t>
            </a:r>
            <a:r>
              <a:rPr lang="zh-CN" altLang="en-US" dirty="0"/>
              <a:t>， 经度范围</a:t>
            </a:r>
            <a:r>
              <a:rPr lang="en-US" altLang="zh-CN" dirty="0"/>
              <a:t>120W–117W</a:t>
            </a:r>
            <a:r>
              <a:rPr lang="zh-CN" altLang="en-US" dirty="0"/>
              <a:t>；扇区</a:t>
            </a:r>
            <a:r>
              <a:rPr lang="en-US" altLang="zh-CN" dirty="0"/>
              <a:t>2</a:t>
            </a:r>
            <a:r>
              <a:rPr lang="zh-CN" altLang="en-US" dirty="0"/>
              <a:t>：纬度范围</a:t>
            </a:r>
            <a:r>
              <a:rPr lang="en-US" altLang="zh-CN" dirty="0"/>
              <a:t>33N–35.2N</a:t>
            </a:r>
            <a:r>
              <a:rPr lang="zh-CN" altLang="en-US" dirty="0"/>
              <a:t>，经度范围</a:t>
            </a:r>
            <a:r>
              <a:rPr lang="en-US" altLang="zh-CN" dirty="0"/>
              <a:t>119W–117W</a:t>
            </a:r>
            <a:r>
              <a:rPr lang="zh-CN" altLang="en-US" dirty="0"/>
              <a:t>；扇区</a:t>
            </a:r>
            <a:r>
              <a:rPr lang="en-US" altLang="zh-CN" dirty="0"/>
              <a:t>3</a:t>
            </a:r>
            <a:r>
              <a:rPr lang="zh-CN" altLang="en-US" dirty="0"/>
              <a:t>：纬度范围</a:t>
            </a:r>
            <a:r>
              <a:rPr lang="en-US" altLang="zh-CN" dirty="0"/>
              <a:t>34.5N–37N</a:t>
            </a:r>
            <a:r>
              <a:rPr lang="zh-CN" altLang="en-US" dirty="0"/>
              <a:t>，经度范围</a:t>
            </a:r>
            <a:r>
              <a:rPr lang="en-US" altLang="zh-CN" dirty="0"/>
              <a:t>116W–113.5W</a:t>
            </a:r>
            <a:r>
              <a:rPr lang="zh-CN" altLang="en-US" dirty="0"/>
              <a:t>；扇区</a:t>
            </a:r>
            <a:r>
              <a:rPr lang="en-US" altLang="zh-CN" dirty="0"/>
              <a:t>4</a:t>
            </a:r>
            <a:r>
              <a:rPr lang="zh-CN" altLang="en-US" dirty="0"/>
              <a:t>：纬度范围</a:t>
            </a:r>
            <a:r>
              <a:rPr lang="en-US" altLang="zh-CN" dirty="0"/>
              <a:t>33N–34N</a:t>
            </a:r>
            <a:r>
              <a:rPr lang="zh-CN" altLang="en-US" dirty="0"/>
              <a:t>，经度范围</a:t>
            </a:r>
            <a:r>
              <a:rPr lang="en-US" altLang="zh-CN" dirty="0"/>
              <a:t>117W–114W</a:t>
            </a:r>
            <a:r>
              <a:rPr lang="zh-CN" altLang="en-US" dirty="0"/>
              <a:t>；扇区</a:t>
            </a:r>
            <a:r>
              <a:rPr lang="en-US" altLang="zh-CN" dirty="0"/>
              <a:t>5</a:t>
            </a:r>
            <a:r>
              <a:rPr lang="zh-CN" altLang="en-US" dirty="0"/>
              <a:t>：纬度范围</a:t>
            </a:r>
            <a:r>
              <a:rPr lang="en-US" altLang="zh-CN" dirty="0"/>
              <a:t>34.5N–37N</a:t>
            </a:r>
            <a:r>
              <a:rPr lang="zh-CN" altLang="en-US" dirty="0"/>
              <a:t>，经度范围</a:t>
            </a:r>
            <a:r>
              <a:rPr lang="en-US" altLang="zh-CN" dirty="0"/>
              <a:t>121W–119.5W</a:t>
            </a:r>
            <a:r>
              <a:rPr lang="zh-CN" altLang="en-US" dirty="0"/>
              <a:t>）中事件震级与时间的关系。垂直红线表示</a:t>
            </a:r>
            <a:r>
              <a:rPr lang="en-US" altLang="zh-CN" dirty="0"/>
              <a:t>Ridgecrest</a:t>
            </a:r>
            <a:r>
              <a:rPr lang="zh-CN" altLang="en-US" dirty="0"/>
              <a:t>序列的第一次事件发生。浅红色矩形表示该扇区中第一个异常区域的出现，深红色矩形表示该扇区中异常现象的第二次扩散。有关各扇区位置的更多细节，请参见补充图</a:t>
            </a:r>
            <a:r>
              <a:rPr lang="en-US" altLang="zh-CN" dirty="0"/>
              <a:t>1</a:t>
            </a:r>
            <a:r>
              <a:rPr lang="zh-CN" altLang="en-US" dirty="0"/>
              <a:t>。</a:t>
            </a:r>
          </a:p>
        </p:txBody>
      </p:sp>
      <p:sp>
        <p:nvSpPr>
          <p:cNvPr id="4" name="灯片编号占位符 3"/>
          <p:cNvSpPr>
            <a:spLocks noGrp="1"/>
          </p:cNvSpPr>
          <p:nvPr>
            <p:ph type="sldNum" sz="quarter" idx="5"/>
          </p:nvPr>
        </p:nvSpPr>
        <p:spPr/>
        <p:txBody>
          <a:bodyPr/>
          <a:lstStyle/>
          <a:p>
            <a:fld id="{9B84C030-1C61-4B94-AF44-EB8991E0D956}" type="slidenum">
              <a:rPr lang="zh-CN" altLang="en-US" smtClean="0"/>
              <a:t>19</a:t>
            </a:fld>
            <a:endParaRPr lang="zh-CN" altLang="en-US"/>
          </a:p>
        </p:txBody>
      </p:sp>
    </p:spTree>
    <p:extLst>
      <p:ext uri="{BB962C8B-B14F-4D97-AF65-F5344CB8AC3E}">
        <p14:creationId xmlns:p14="http://schemas.microsoft.com/office/powerpoint/2010/main" val="758569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962426-C7E6-088D-2BEC-F34E67E0226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6051133-B5FB-34CC-C2F4-0003928513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6CD60D4-3683-7513-BE56-BBF6D1754A15}"/>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DA437DB4-5BC5-33D6-5443-F68063E02BC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3BB85F7-5781-98B8-1EF0-9A9DC3F7E30E}"/>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247527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6D6CD4-161C-3000-3DFE-6867A0C94E5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5226062-D96F-2716-35BA-798BECDE3A99}"/>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83FB563-813F-492B-7BF8-F8832D57425A}"/>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35786F42-4CD9-2DC4-F67F-3F85ADBF8D8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BC81D43-9EAD-E5CE-BCE6-AD21883E6D8C}"/>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245945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039B9D-A570-F5D5-9DB2-80BE2BDE221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20B10CE-CB16-5513-EB70-F10236F2D5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EC8E4D3A-9535-39B9-CD8D-61E4CC429E00}"/>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253A8039-5E11-3BED-57B3-37338341EBA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85D4283-89CF-4506-1E8A-12F83BD26ED6}"/>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834689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4C61DF-514C-D042-5471-557777D01C6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B8A271F-6831-BAEC-5239-5C161FA327AE}"/>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2DBA017D-D09E-8D26-D72F-998EF14C9C0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773CCB5E-4DF1-DF8E-E673-B17AB7D5CA03}"/>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6" name="页脚占位符 5">
            <a:extLst>
              <a:ext uri="{FF2B5EF4-FFF2-40B4-BE49-F238E27FC236}">
                <a16:creationId xmlns:a16="http://schemas.microsoft.com/office/drawing/2014/main" id="{C5BD6A7C-B516-0E15-6841-2A686E2DA7B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A446C66-3DF3-7454-1FB0-8AE7FCD0EF00}"/>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123879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B5F124-BDC9-D49E-CAE4-D81255B6885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C12CEC4-C0A0-BBD4-313E-22BE11029F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A487ACE-1C49-E7F0-76B0-276E1491999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EB6D4BA-9430-ED62-F9D9-E4F1C8F552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7911583-5F36-8ECE-6B05-032AAB22F9E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91C90A6-1CAF-04EB-6EEB-F481814B765D}"/>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8" name="页脚占位符 7">
            <a:extLst>
              <a:ext uri="{FF2B5EF4-FFF2-40B4-BE49-F238E27FC236}">
                <a16:creationId xmlns:a16="http://schemas.microsoft.com/office/drawing/2014/main" id="{D10431B7-08A5-FE8C-ABF4-486A95F724C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0BDD58E-32A7-CA5D-21A6-C18277576300}"/>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2086445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8121E6-1FEB-21EF-016D-921457F8166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B91D37B-CB91-E3FF-3B7E-4D99E61F1B1C}"/>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4" name="页脚占位符 3">
            <a:extLst>
              <a:ext uri="{FF2B5EF4-FFF2-40B4-BE49-F238E27FC236}">
                <a16:creationId xmlns:a16="http://schemas.microsoft.com/office/drawing/2014/main" id="{7988380B-90B2-9359-2629-4DA414A9407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C78E957-4831-1FF7-4A1A-4FBCDFCD6F6D}"/>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413696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1FC681B-A64E-9198-9BCE-5EBBB970BAC1}"/>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3" name="页脚占位符 2">
            <a:extLst>
              <a:ext uri="{FF2B5EF4-FFF2-40B4-BE49-F238E27FC236}">
                <a16:creationId xmlns:a16="http://schemas.microsoft.com/office/drawing/2014/main" id="{D984F136-8210-74E6-CDAB-F3177D5F854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9C55CFF-018F-E40C-8DEE-A2F89344E5D6}"/>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239888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4BEE4-06AD-16B9-FF40-08F7833BA30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DFCB6F-AB54-E700-64D4-3327BD7B79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A9B90E5-288D-3B55-2413-0A1483F058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2310327-475D-6787-B025-F5FE3BB9A7E9}"/>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6" name="页脚占位符 5">
            <a:extLst>
              <a:ext uri="{FF2B5EF4-FFF2-40B4-BE49-F238E27FC236}">
                <a16:creationId xmlns:a16="http://schemas.microsoft.com/office/drawing/2014/main" id="{FD3CA9E2-AB7C-0DC7-E5E5-9631FE34E58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DF9A876-BA47-4624-7103-AEBEAB8FFC7C}"/>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3791206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28159B-1747-99B4-E649-A9B83150304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8040A56-05AF-F430-6AB8-D271313A38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497A041-4838-A037-54A6-0E922CD38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81536B5-0273-E16B-9DBD-CEF9534D62DB}"/>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6" name="页脚占位符 5">
            <a:extLst>
              <a:ext uri="{FF2B5EF4-FFF2-40B4-BE49-F238E27FC236}">
                <a16:creationId xmlns:a16="http://schemas.microsoft.com/office/drawing/2014/main" id="{9E17D7A8-C558-E5AB-DC89-35F43F8CC77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DECA7D3-550D-A798-E47E-42E8B495CB0D}"/>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45742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3C5A81-65EF-48B5-6F28-44E4F23A06C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80CA462-6C8E-F425-9CD0-C527BACBAAB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3DE2E65-79C2-7453-B794-07CD2D331C43}"/>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7747EFB2-E38D-7BE8-AC4F-71287792FBB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74D172A-491D-341E-80BF-BDA5205D0343}"/>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2774722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CAC923D-6EAB-15C1-71C8-89E6AC7374D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4F539F9-19AA-411F-F6E1-388D7647F4C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BD37B00-18B3-CF4A-B785-0AF241D1ACFB}"/>
              </a:ext>
            </a:extLst>
          </p:cNvPr>
          <p:cNvSpPr>
            <a:spLocks noGrp="1"/>
          </p:cNvSpPr>
          <p:nvPr>
            <p:ph type="dt" sz="half" idx="10"/>
          </p:nvPr>
        </p:nvSpPr>
        <p:spPr/>
        <p:txBody>
          <a:bodyPr/>
          <a:lstStyle/>
          <a:p>
            <a:fld id="{CE65B4FC-BE75-4B6C-AAF3-2B7F221F0CC7}"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8B4AF312-38AE-0906-CC91-1AC9867066B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A9FB4F7-7FC9-7325-9F34-0D6F1FCF82A5}"/>
              </a:ext>
            </a:extLst>
          </p:cNvPr>
          <p:cNvSpPr>
            <a:spLocks noGrp="1"/>
          </p:cNvSpPr>
          <p:nvPr>
            <p:ph type="sldNum" sz="quarter" idx="12"/>
          </p:nvPr>
        </p:nvSpPr>
        <p:spPr/>
        <p:txBody>
          <a:body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4214666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BED2E1C-26E0-73A8-9637-EF1754C588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2B8CB15-8CD5-F9C4-3C27-E640056C5A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1DF6808-C80C-0EF9-1DB0-C7F19A8BB0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65B4FC-BE75-4B6C-AAF3-2B7F221F0CC7}"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42D36537-047D-9F80-58FD-F503841D49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0295802-CDD9-18B6-9501-E136FA8BAF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5FAA1F-555A-498B-ADBC-F5B3AE6D7DDA}" type="slidenum">
              <a:rPr lang="zh-CN" altLang="en-US" smtClean="0"/>
              <a:t>‹#›</a:t>
            </a:fld>
            <a:endParaRPr lang="zh-CN" altLang="en-US"/>
          </a:p>
        </p:txBody>
      </p:sp>
    </p:spTree>
    <p:extLst>
      <p:ext uri="{BB962C8B-B14F-4D97-AF65-F5344CB8AC3E}">
        <p14:creationId xmlns:p14="http://schemas.microsoft.com/office/powerpoint/2010/main" val="1442895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84DE53A-027F-BE7B-9172-B3EE2E062865}"/>
              </a:ext>
            </a:extLst>
          </p:cNvPr>
          <p:cNvSpPr txBox="1"/>
          <p:nvPr/>
        </p:nvSpPr>
        <p:spPr>
          <a:xfrm>
            <a:off x="1052052" y="1956620"/>
            <a:ext cx="8680581" cy="1107996"/>
          </a:xfrm>
          <a:prstGeom prst="rect">
            <a:avLst/>
          </a:prstGeom>
          <a:noFill/>
        </p:spPr>
        <p:txBody>
          <a:bodyPr wrap="none" rtlCol="0">
            <a:spAutoFit/>
          </a:bodyPr>
          <a:lstStyle/>
          <a:p>
            <a:r>
              <a:rPr lang="zh-CN" altLang="en-US" sz="6600" b="1" dirty="0">
                <a:latin typeface="黑体" panose="02010609060101010101" pitchFamily="49" charset="-122"/>
                <a:ea typeface="黑体" panose="02010609060101010101" pitchFamily="49" charset="-122"/>
              </a:rPr>
              <a:t>大震前的小震群前兆？</a:t>
            </a:r>
          </a:p>
        </p:txBody>
      </p:sp>
      <p:sp>
        <p:nvSpPr>
          <p:cNvPr id="5" name="文本框 4">
            <a:extLst>
              <a:ext uri="{FF2B5EF4-FFF2-40B4-BE49-F238E27FC236}">
                <a16:creationId xmlns:a16="http://schemas.microsoft.com/office/drawing/2014/main" id="{0143CB66-C031-6111-DDC2-E3E6116F9565}"/>
              </a:ext>
            </a:extLst>
          </p:cNvPr>
          <p:cNvSpPr txBox="1"/>
          <p:nvPr/>
        </p:nvSpPr>
        <p:spPr>
          <a:xfrm>
            <a:off x="7954296" y="4414682"/>
            <a:ext cx="2339102" cy="461665"/>
          </a:xfrm>
          <a:prstGeom prst="rect">
            <a:avLst/>
          </a:prstGeom>
          <a:noFill/>
        </p:spPr>
        <p:txBody>
          <a:bodyPr wrap="none" rtlCol="0">
            <a:spAutoFit/>
          </a:bodyPr>
          <a:lstStyle/>
          <a:p>
            <a:r>
              <a:rPr lang="zh-CN" altLang="en-US" sz="2400" b="1" dirty="0"/>
              <a:t>汇报人：肖博垚</a:t>
            </a:r>
          </a:p>
        </p:txBody>
      </p:sp>
      <p:sp>
        <p:nvSpPr>
          <p:cNvPr id="6" name="文本框 5">
            <a:extLst>
              <a:ext uri="{FF2B5EF4-FFF2-40B4-BE49-F238E27FC236}">
                <a16:creationId xmlns:a16="http://schemas.microsoft.com/office/drawing/2014/main" id="{D55E3A3F-F269-C2BA-6B65-EF6649E5AACB}"/>
              </a:ext>
            </a:extLst>
          </p:cNvPr>
          <p:cNvSpPr txBox="1"/>
          <p:nvPr/>
        </p:nvSpPr>
        <p:spPr>
          <a:xfrm>
            <a:off x="7954296" y="5240594"/>
            <a:ext cx="2480166" cy="461665"/>
          </a:xfrm>
          <a:prstGeom prst="rect">
            <a:avLst/>
          </a:prstGeom>
          <a:noFill/>
        </p:spPr>
        <p:txBody>
          <a:bodyPr wrap="none" rtlCol="0">
            <a:spAutoFit/>
          </a:bodyPr>
          <a:lstStyle/>
          <a:p>
            <a:r>
              <a:rPr lang="en-US" altLang="zh-CN" sz="2400" b="1" dirty="0"/>
              <a:t>2024</a:t>
            </a:r>
            <a:r>
              <a:rPr lang="zh-CN" altLang="en-US" sz="2400" b="1" dirty="0"/>
              <a:t>年</a:t>
            </a:r>
            <a:r>
              <a:rPr lang="en-US" altLang="zh-CN" sz="2400" b="1" dirty="0"/>
              <a:t>10</a:t>
            </a:r>
            <a:r>
              <a:rPr lang="zh-CN" altLang="en-US" sz="2400" b="1" dirty="0"/>
              <a:t>月</a:t>
            </a:r>
            <a:r>
              <a:rPr lang="en-US" altLang="zh-CN" sz="2400" b="1" dirty="0"/>
              <a:t>31</a:t>
            </a:r>
            <a:r>
              <a:rPr lang="zh-CN" altLang="en-US" sz="2400" b="1" dirty="0"/>
              <a:t>日</a:t>
            </a:r>
          </a:p>
        </p:txBody>
      </p:sp>
    </p:spTree>
    <p:extLst>
      <p:ext uri="{BB962C8B-B14F-4D97-AF65-F5344CB8AC3E}">
        <p14:creationId xmlns:p14="http://schemas.microsoft.com/office/powerpoint/2010/main" val="946887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8597F9D-B8C8-F33A-A4A6-556C7B3794ED}"/>
              </a:ext>
            </a:extLst>
          </p:cNvPr>
          <p:cNvPicPr>
            <a:picLocks noChangeAspect="1"/>
          </p:cNvPicPr>
          <p:nvPr/>
        </p:nvPicPr>
        <p:blipFill>
          <a:blip r:embed="rId2"/>
          <a:stretch>
            <a:fillRect/>
          </a:stretch>
        </p:blipFill>
        <p:spPr>
          <a:xfrm>
            <a:off x="723822" y="515620"/>
            <a:ext cx="10744355" cy="4046220"/>
          </a:xfrm>
          <a:prstGeom prst="rect">
            <a:avLst/>
          </a:prstGeom>
        </p:spPr>
      </p:pic>
      <p:sp>
        <p:nvSpPr>
          <p:cNvPr id="9" name="文本框 8">
            <a:extLst>
              <a:ext uri="{FF2B5EF4-FFF2-40B4-BE49-F238E27FC236}">
                <a16:creationId xmlns:a16="http://schemas.microsoft.com/office/drawing/2014/main" id="{29F71393-DB76-B785-CE75-3F4579256E2A}"/>
              </a:ext>
            </a:extLst>
          </p:cNvPr>
          <p:cNvSpPr txBox="1"/>
          <p:nvPr/>
        </p:nvSpPr>
        <p:spPr>
          <a:xfrm>
            <a:off x="723822" y="5377934"/>
            <a:ext cx="8379538" cy="707886"/>
          </a:xfrm>
          <a:prstGeom prst="rect">
            <a:avLst/>
          </a:prstGeom>
          <a:noFill/>
        </p:spPr>
        <p:txBody>
          <a:bodyPr wrap="square">
            <a:spAutoFit/>
          </a:bodyPr>
          <a:lstStyle/>
          <a:p>
            <a:r>
              <a:rPr lang="zh-CN" altLang="en-US" sz="4000" b="1" dirty="0"/>
              <a:t>大震前的异常低震级地震活动</a:t>
            </a:r>
          </a:p>
        </p:txBody>
      </p:sp>
    </p:spTree>
    <p:extLst>
      <p:ext uri="{BB962C8B-B14F-4D97-AF65-F5344CB8AC3E}">
        <p14:creationId xmlns:p14="http://schemas.microsoft.com/office/powerpoint/2010/main" val="1778157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0F98374-AF5A-53A5-88F1-9809F1F12E3E}"/>
              </a:ext>
            </a:extLst>
          </p:cNvPr>
          <p:cNvSpPr txBox="1"/>
          <p:nvPr/>
        </p:nvSpPr>
        <p:spPr>
          <a:xfrm>
            <a:off x="3746090" y="925531"/>
            <a:ext cx="5043949" cy="830997"/>
          </a:xfrm>
          <a:prstGeom prst="rect">
            <a:avLst/>
          </a:prstGeom>
          <a:noFill/>
        </p:spPr>
        <p:txBody>
          <a:bodyPr wrap="square">
            <a:spAutoFit/>
          </a:bodyPr>
          <a:lstStyle/>
          <a:p>
            <a:r>
              <a:rPr lang="zh-CN" altLang="en-US" sz="2400" b="1" dirty="0"/>
              <a:t>预测大震级地震在空间和时间分布是现代地震学面临的一项重大挑战</a:t>
            </a:r>
          </a:p>
        </p:txBody>
      </p:sp>
      <p:sp>
        <p:nvSpPr>
          <p:cNvPr id="7" name="文本框 6">
            <a:extLst>
              <a:ext uri="{FF2B5EF4-FFF2-40B4-BE49-F238E27FC236}">
                <a16:creationId xmlns:a16="http://schemas.microsoft.com/office/drawing/2014/main" id="{C14FAD27-B117-D9E0-656B-A826A680549F}"/>
              </a:ext>
            </a:extLst>
          </p:cNvPr>
          <p:cNvSpPr txBox="1"/>
          <p:nvPr/>
        </p:nvSpPr>
        <p:spPr>
          <a:xfrm>
            <a:off x="4876801" y="2546159"/>
            <a:ext cx="6096000" cy="2862322"/>
          </a:xfrm>
          <a:prstGeom prst="rect">
            <a:avLst/>
          </a:prstGeom>
          <a:noFill/>
        </p:spPr>
        <p:txBody>
          <a:bodyPr wrap="square">
            <a:spAutoFit/>
          </a:bodyPr>
          <a:lstStyle/>
          <a:p>
            <a:r>
              <a:rPr lang="zh-CN" altLang="en-US" sz="2000" b="1" dirty="0"/>
              <a:t>可能的前兆包括</a:t>
            </a:r>
            <a:endParaRPr lang="en-US" altLang="zh-CN" sz="2000" b="1" dirty="0"/>
          </a:p>
          <a:p>
            <a:r>
              <a:rPr lang="zh-CN" altLang="en-US" sz="2000" b="1" dirty="0"/>
              <a:t>地表的热异常；</a:t>
            </a:r>
            <a:endParaRPr lang="en-US" altLang="zh-CN" sz="2000" b="1" dirty="0"/>
          </a:p>
          <a:p>
            <a:r>
              <a:rPr lang="zh-CN" altLang="en-US" sz="2000" b="1" dirty="0"/>
              <a:t>声波和声重力波的释放；</a:t>
            </a:r>
            <a:endParaRPr lang="en-US" altLang="zh-CN" sz="2000" b="1" dirty="0"/>
          </a:p>
          <a:p>
            <a:r>
              <a:rPr lang="zh-CN" altLang="en-US" sz="2000" b="1" dirty="0"/>
              <a:t>地下水位及成分的变化；</a:t>
            </a:r>
            <a:endParaRPr lang="en-US" altLang="zh-CN" sz="2000" b="1" dirty="0"/>
          </a:p>
          <a:p>
            <a:r>
              <a:rPr lang="zh-CN" altLang="en-US" sz="2000" b="1" dirty="0"/>
              <a:t>氡和其他气体的释放；</a:t>
            </a:r>
            <a:endParaRPr lang="en-US" altLang="zh-CN" sz="2000" b="1" dirty="0"/>
          </a:p>
          <a:p>
            <a:r>
              <a:rPr lang="zh-CN" altLang="en-US" sz="2000" b="1" dirty="0"/>
              <a:t>电磁及电离层扰动；</a:t>
            </a:r>
            <a:endParaRPr lang="en-US" altLang="zh-CN" sz="2000" b="1" dirty="0"/>
          </a:p>
          <a:p>
            <a:r>
              <a:rPr lang="zh-CN" altLang="en-US" sz="2000" b="1" dirty="0"/>
              <a:t>地壳变形；</a:t>
            </a:r>
            <a:endParaRPr lang="en-US" altLang="zh-CN" sz="2000" b="1" dirty="0"/>
          </a:p>
          <a:p>
            <a:r>
              <a:rPr lang="zh-CN" altLang="en-US" sz="2000" b="1" dirty="0"/>
              <a:t>缓慢滑移事件的出现；</a:t>
            </a:r>
            <a:endParaRPr lang="en-US" altLang="zh-CN" sz="2000" b="1" dirty="0"/>
          </a:p>
          <a:p>
            <a:r>
              <a:rPr lang="zh-CN" altLang="en-US" sz="2000" b="1" dirty="0"/>
              <a:t>甚至农场动物的异常行为。</a:t>
            </a:r>
          </a:p>
        </p:txBody>
      </p:sp>
    </p:spTree>
    <p:extLst>
      <p:ext uri="{BB962C8B-B14F-4D97-AF65-F5344CB8AC3E}">
        <p14:creationId xmlns:p14="http://schemas.microsoft.com/office/powerpoint/2010/main" val="1001620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1C37333D-3DF4-7D6E-5CFE-0E790C0DFB5A}"/>
              </a:ext>
            </a:extLst>
          </p:cNvPr>
          <p:cNvSpPr txBox="1"/>
          <p:nvPr/>
        </p:nvSpPr>
        <p:spPr>
          <a:xfrm>
            <a:off x="678426" y="737023"/>
            <a:ext cx="7865806" cy="1200329"/>
          </a:xfrm>
          <a:prstGeom prst="rect">
            <a:avLst/>
          </a:prstGeom>
          <a:noFill/>
        </p:spPr>
        <p:txBody>
          <a:bodyPr wrap="square">
            <a:spAutoFit/>
          </a:bodyPr>
          <a:lstStyle/>
          <a:p>
            <a:r>
              <a:rPr lang="zh-CN" altLang="en-US" sz="2400" b="1" dirty="0"/>
              <a:t>与以往研究专注于提供大地震和余震的时间、震级和</a:t>
            </a:r>
            <a:r>
              <a:rPr lang="en-US" altLang="zh-CN" sz="2400" b="1" dirty="0"/>
              <a:t>/</a:t>
            </a:r>
            <a:r>
              <a:rPr lang="zh-CN" altLang="en-US" sz="2400" b="1" dirty="0"/>
              <a:t>或震中位置的具体预测不同，我们利用机器学习探讨可能隐藏在低震级地震活动中的稳健、非线性前兆模式的出现</a:t>
            </a:r>
          </a:p>
        </p:txBody>
      </p:sp>
      <p:sp>
        <p:nvSpPr>
          <p:cNvPr id="8" name="文本框 7">
            <a:extLst>
              <a:ext uri="{FF2B5EF4-FFF2-40B4-BE49-F238E27FC236}">
                <a16:creationId xmlns:a16="http://schemas.microsoft.com/office/drawing/2014/main" id="{204FED0B-20C0-A22B-356B-8ADA817E713D}"/>
              </a:ext>
            </a:extLst>
          </p:cNvPr>
          <p:cNvSpPr txBox="1"/>
          <p:nvPr/>
        </p:nvSpPr>
        <p:spPr>
          <a:xfrm>
            <a:off x="678426" y="3198167"/>
            <a:ext cx="7639664" cy="461665"/>
          </a:xfrm>
          <a:prstGeom prst="rect">
            <a:avLst/>
          </a:prstGeom>
          <a:noFill/>
        </p:spPr>
        <p:txBody>
          <a:bodyPr wrap="square">
            <a:spAutoFit/>
          </a:bodyPr>
          <a:lstStyle/>
          <a:p>
            <a:r>
              <a:rPr lang="en-US" altLang="zh-CN" sz="2400" b="1" dirty="0"/>
              <a:t>2019</a:t>
            </a:r>
            <a:r>
              <a:rPr lang="zh-CN" altLang="en-US" sz="2400" b="1" dirty="0"/>
              <a:t>年里奇克里斯特地震序列和</a:t>
            </a:r>
            <a:r>
              <a:rPr lang="en-US" altLang="zh-CN" sz="2400" b="1" dirty="0"/>
              <a:t>2018</a:t>
            </a:r>
            <a:r>
              <a:rPr lang="zh-CN" altLang="en-US" sz="2400" b="1" dirty="0"/>
              <a:t>年安克雷奇地震</a:t>
            </a:r>
          </a:p>
        </p:txBody>
      </p:sp>
      <p:sp>
        <p:nvSpPr>
          <p:cNvPr id="10" name="文本框 9">
            <a:extLst>
              <a:ext uri="{FF2B5EF4-FFF2-40B4-BE49-F238E27FC236}">
                <a16:creationId xmlns:a16="http://schemas.microsoft.com/office/drawing/2014/main" id="{5C6D30F5-BD85-DD1D-8CEF-BDF27356C03E}"/>
              </a:ext>
            </a:extLst>
          </p:cNvPr>
          <p:cNvSpPr txBox="1"/>
          <p:nvPr/>
        </p:nvSpPr>
        <p:spPr>
          <a:xfrm>
            <a:off x="678426" y="5070988"/>
            <a:ext cx="5624053" cy="830997"/>
          </a:xfrm>
          <a:prstGeom prst="rect">
            <a:avLst/>
          </a:prstGeom>
          <a:noFill/>
        </p:spPr>
        <p:txBody>
          <a:bodyPr wrap="square">
            <a:spAutoFit/>
          </a:bodyPr>
          <a:lstStyle/>
          <a:p>
            <a:r>
              <a:rPr lang="zh-CN" altLang="en-US" sz="2400" b="1" dirty="0"/>
              <a:t>一种结合创新的随机森林机器学习方法和从地震目录中构建的统计特征的算法</a:t>
            </a:r>
          </a:p>
        </p:txBody>
      </p:sp>
      <p:sp>
        <p:nvSpPr>
          <p:cNvPr id="11" name="箭头: 下 10">
            <a:extLst>
              <a:ext uri="{FF2B5EF4-FFF2-40B4-BE49-F238E27FC236}">
                <a16:creationId xmlns:a16="http://schemas.microsoft.com/office/drawing/2014/main" id="{3B7A251D-532B-B096-C6CE-E893C8A04430}"/>
              </a:ext>
            </a:extLst>
          </p:cNvPr>
          <p:cNvSpPr/>
          <p:nvPr/>
        </p:nvSpPr>
        <p:spPr>
          <a:xfrm>
            <a:off x="3372465" y="4269797"/>
            <a:ext cx="235974" cy="369332"/>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2400"/>
          </a:p>
        </p:txBody>
      </p:sp>
    </p:spTree>
    <p:extLst>
      <p:ext uri="{BB962C8B-B14F-4D97-AF65-F5344CB8AC3E}">
        <p14:creationId xmlns:p14="http://schemas.microsoft.com/office/powerpoint/2010/main" val="248255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C572617-B009-81A1-3E04-166B57563CEB}"/>
              </a:ext>
            </a:extLst>
          </p:cNvPr>
          <p:cNvPicPr>
            <a:picLocks noChangeAspect="1"/>
          </p:cNvPicPr>
          <p:nvPr/>
        </p:nvPicPr>
        <p:blipFill>
          <a:blip r:embed="rId2"/>
          <a:stretch>
            <a:fillRect/>
          </a:stretch>
        </p:blipFill>
        <p:spPr>
          <a:xfrm>
            <a:off x="0" y="4669"/>
            <a:ext cx="12192000" cy="5236173"/>
          </a:xfrm>
          <a:prstGeom prst="rect">
            <a:avLst/>
          </a:prstGeom>
        </p:spPr>
      </p:pic>
      <p:sp>
        <p:nvSpPr>
          <p:cNvPr id="6" name="文本框 5">
            <a:extLst>
              <a:ext uri="{FF2B5EF4-FFF2-40B4-BE49-F238E27FC236}">
                <a16:creationId xmlns:a16="http://schemas.microsoft.com/office/drawing/2014/main" id="{8DE6E37D-D4A2-106C-2654-792E4913C7A0}"/>
              </a:ext>
            </a:extLst>
          </p:cNvPr>
          <p:cNvSpPr txBox="1"/>
          <p:nvPr/>
        </p:nvSpPr>
        <p:spPr>
          <a:xfrm>
            <a:off x="3695343" y="5506064"/>
            <a:ext cx="4801314" cy="400110"/>
          </a:xfrm>
          <a:prstGeom prst="rect">
            <a:avLst/>
          </a:prstGeom>
          <a:noFill/>
        </p:spPr>
        <p:txBody>
          <a:bodyPr wrap="none" rtlCol="0">
            <a:spAutoFit/>
          </a:bodyPr>
          <a:lstStyle/>
          <a:p>
            <a:r>
              <a:rPr lang="zh-CN" altLang="en-US" sz="2000" dirty="0">
                <a:solidFill>
                  <a:srgbClr val="FF0000"/>
                </a:solidFill>
              </a:rPr>
              <a:t>绿色为训练集，红色测试集，小震未标记</a:t>
            </a:r>
          </a:p>
        </p:txBody>
      </p:sp>
    </p:spTree>
    <p:extLst>
      <p:ext uri="{BB962C8B-B14F-4D97-AF65-F5344CB8AC3E}">
        <p14:creationId xmlns:p14="http://schemas.microsoft.com/office/powerpoint/2010/main" val="2960981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5A0938F-D63D-05AB-4A0A-C05DC8E4819B}"/>
              </a:ext>
            </a:extLst>
          </p:cNvPr>
          <p:cNvSpPr txBox="1"/>
          <p:nvPr/>
        </p:nvSpPr>
        <p:spPr>
          <a:xfrm>
            <a:off x="963562" y="1005037"/>
            <a:ext cx="10323870" cy="369332"/>
          </a:xfrm>
          <a:prstGeom prst="rect">
            <a:avLst/>
          </a:prstGeom>
          <a:noFill/>
        </p:spPr>
        <p:txBody>
          <a:bodyPr wrap="square">
            <a:spAutoFit/>
          </a:bodyPr>
          <a:lstStyle/>
          <a:p>
            <a:r>
              <a:rPr lang="zh-CN" altLang="en-US" b="1" dirty="0"/>
              <a:t>低震级地震活动在此定义：为震级在</a:t>
            </a:r>
            <a:r>
              <a:rPr lang="en-US" altLang="zh-CN" b="1" dirty="0" err="1"/>
              <a:t>MMin</a:t>
            </a:r>
            <a:r>
              <a:rPr lang="en-US" altLang="zh-CN" b="1" dirty="0"/>
              <a:t> = 1</a:t>
            </a:r>
            <a:r>
              <a:rPr lang="zh-CN" altLang="en-US" b="1" dirty="0"/>
              <a:t>和</a:t>
            </a:r>
            <a:r>
              <a:rPr lang="en-US" altLang="zh-CN" b="1" dirty="0" err="1"/>
              <a:t>MMax</a:t>
            </a:r>
            <a:r>
              <a:rPr lang="en-US" altLang="zh-CN" b="1" dirty="0"/>
              <a:t> = 6</a:t>
            </a:r>
            <a:r>
              <a:rPr lang="zh-CN" altLang="en-US" b="1" dirty="0"/>
              <a:t>之间的地震</a:t>
            </a:r>
          </a:p>
        </p:txBody>
      </p:sp>
      <p:sp>
        <p:nvSpPr>
          <p:cNvPr id="8" name="文本框 7">
            <a:extLst>
              <a:ext uri="{FF2B5EF4-FFF2-40B4-BE49-F238E27FC236}">
                <a16:creationId xmlns:a16="http://schemas.microsoft.com/office/drawing/2014/main" id="{AD33B347-5A03-6370-54EA-6A8F303F485B}"/>
              </a:ext>
            </a:extLst>
          </p:cNvPr>
          <p:cNvSpPr txBox="1"/>
          <p:nvPr/>
        </p:nvSpPr>
        <p:spPr>
          <a:xfrm>
            <a:off x="963562" y="1811282"/>
            <a:ext cx="7148052" cy="646331"/>
          </a:xfrm>
          <a:prstGeom prst="rect">
            <a:avLst/>
          </a:prstGeom>
          <a:noFill/>
        </p:spPr>
        <p:txBody>
          <a:bodyPr wrap="square">
            <a:spAutoFit/>
          </a:bodyPr>
          <a:lstStyle/>
          <a:p>
            <a:r>
              <a:rPr lang="zh-CN" altLang="en-US" b="1" dirty="0"/>
              <a:t>类似于南加州和南中阿拉斯加其他大震级地震：</a:t>
            </a:r>
            <a:endParaRPr lang="en-US" altLang="zh-CN" b="1" dirty="0"/>
          </a:p>
          <a:p>
            <a:r>
              <a:rPr lang="zh-CN" altLang="en-US" b="1" dirty="0"/>
              <a:t>在此定义为震级≥</a:t>
            </a:r>
            <a:r>
              <a:rPr lang="en-US" altLang="zh-CN" b="1" dirty="0"/>
              <a:t>6.4</a:t>
            </a:r>
            <a:r>
              <a:rPr lang="zh-CN" altLang="en-US" b="1" dirty="0"/>
              <a:t>，即里奇克里斯特序列的第一个事件的震级</a:t>
            </a:r>
          </a:p>
        </p:txBody>
      </p:sp>
      <p:sp>
        <p:nvSpPr>
          <p:cNvPr id="10" name="文本框 9">
            <a:extLst>
              <a:ext uri="{FF2B5EF4-FFF2-40B4-BE49-F238E27FC236}">
                <a16:creationId xmlns:a16="http://schemas.microsoft.com/office/drawing/2014/main" id="{52F68E8D-2C7E-2129-D1BF-B0DB8923E2AC}"/>
              </a:ext>
            </a:extLst>
          </p:cNvPr>
          <p:cNvSpPr txBox="1"/>
          <p:nvPr/>
        </p:nvSpPr>
        <p:spPr>
          <a:xfrm>
            <a:off x="963561" y="3383780"/>
            <a:ext cx="6096000" cy="369332"/>
          </a:xfrm>
          <a:prstGeom prst="rect">
            <a:avLst/>
          </a:prstGeom>
          <a:noFill/>
        </p:spPr>
        <p:txBody>
          <a:bodyPr wrap="square">
            <a:spAutoFit/>
          </a:bodyPr>
          <a:lstStyle/>
          <a:p>
            <a:r>
              <a:rPr lang="zh-CN" altLang="en-US" b="1" dirty="0"/>
              <a:t>不安程度或不安概率（</a:t>
            </a:r>
            <a:r>
              <a:rPr lang="en-US" altLang="zh-CN" b="1" dirty="0"/>
              <a:t>Pun</a:t>
            </a:r>
            <a:r>
              <a:rPr lang="zh-CN" altLang="en-US" b="1" dirty="0"/>
              <a:t>）：</a:t>
            </a:r>
          </a:p>
        </p:txBody>
      </p:sp>
      <p:sp>
        <p:nvSpPr>
          <p:cNvPr id="12" name="文本框 11">
            <a:extLst>
              <a:ext uri="{FF2B5EF4-FFF2-40B4-BE49-F238E27FC236}">
                <a16:creationId xmlns:a16="http://schemas.microsoft.com/office/drawing/2014/main" id="{49B96305-A70B-9D88-8A32-917169456F14}"/>
              </a:ext>
            </a:extLst>
          </p:cNvPr>
          <p:cNvSpPr txBox="1"/>
          <p:nvPr/>
        </p:nvSpPr>
        <p:spPr>
          <a:xfrm>
            <a:off x="963561" y="4077222"/>
            <a:ext cx="7315199" cy="369332"/>
          </a:xfrm>
          <a:prstGeom prst="rect">
            <a:avLst/>
          </a:prstGeom>
          <a:noFill/>
        </p:spPr>
        <p:txBody>
          <a:bodyPr wrap="square">
            <a:spAutoFit/>
          </a:bodyPr>
          <a:lstStyle/>
          <a:p>
            <a:r>
              <a:rPr lang="en-US" altLang="zh-CN" b="1" dirty="0"/>
              <a:t>Pun</a:t>
            </a:r>
            <a:r>
              <a:rPr lang="zh-CN" altLang="en-US" b="1" dirty="0"/>
              <a:t>定义为将地震目录中一组统计特征分类为异常的决策树比例</a:t>
            </a:r>
          </a:p>
        </p:txBody>
      </p:sp>
      <p:sp>
        <p:nvSpPr>
          <p:cNvPr id="14" name="文本框 13">
            <a:extLst>
              <a:ext uri="{FF2B5EF4-FFF2-40B4-BE49-F238E27FC236}">
                <a16:creationId xmlns:a16="http://schemas.microsoft.com/office/drawing/2014/main" id="{9B6870A1-C3FF-3DD2-45B0-353F62F641FD}"/>
              </a:ext>
            </a:extLst>
          </p:cNvPr>
          <p:cNvSpPr txBox="1"/>
          <p:nvPr/>
        </p:nvSpPr>
        <p:spPr>
          <a:xfrm>
            <a:off x="963561" y="4725443"/>
            <a:ext cx="7315198" cy="369332"/>
          </a:xfrm>
          <a:prstGeom prst="rect">
            <a:avLst/>
          </a:prstGeom>
          <a:noFill/>
        </p:spPr>
        <p:txBody>
          <a:bodyPr wrap="square">
            <a:spAutoFit/>
          </a:bodyPr>
          <a:lstStyle/>
          <a:p>
            <a:r>
              <a:rPr lang="en-US" altLang="zh-CN" b="1" dirty="0"/>
              <a:t>Pun</a:t>
            </a:r>
            <a:r>
              <a:rPr lang="zh-CN" altLang="en-US" b="1" dirty="0"/>
              <a:t>也可以解释为接下来</a:t>
            </a:r>
            <a:r>
              <a:rPr lang="en-US" altLang="zh-CN" b="1" dirty="0"/>
              <a:t>30</a:t>
            </a:r>
            <a:r>
              <a:rPr lang="zh-CN" altLang="en-US" b="1" dirty="0"/>
              <a:t>天内发生大震级地震（</a:t>
            </a:r>
            <a:r>
              <a:rPr lang="en-US" altLang="zh-CN" b="1" dirty="0"/>
              <a:t>M ≥ 6.4</a:t>
            </a:r>
            <a:r>
              <a:rPr lang="zh-CN" altLang="en-US" b="1" dirty="0"/>
              <a:t>）的概率</a:t>
            </a:r>
          </a:p>
        </p:txBody>
      </p:sp>
    </p:spTree>
    <p:extLst>
      <p:ext uri="{BB962C8B-B14F-4D97-AF65-F5344CB8AC3E}">
        <p14:creationId xmlns:p14="http://schemas.microsoft.com/office/powerpoint/2010/main" val="1543767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EBFCF22-20CE-1B68-9382-70B378093D58}"/>
              </a:ext>
            </a:extLst>
          </p:cNvPr>
          <p:cNvPicPr>
            <a:picLocks noChangeAspect="1"/>
          </p:cNvPicPr>
          <p:nvPr/>
        </p:nvPicPr>
        <p:blipFill>
          <a:blip r:embed="rId3"/>
          <a:stretch>
            <a:fillRect/>
          </a:stretch>
        </p:blipFill>
        <p:spPr>
          <a:xfrm>
            <a:off x="851873" y="0"/>
            <a:ext cx="5572125" cy="6829425"/>
          </a:xfrm>
          <a:prstGeom prst="rect">
            <a:avLst/>
          </a:prstGeom>
        </p:spPr>
      </p:pic>
      <p:sp>
        <p:nvSpPr>
          <p:cNvPr id="6" name="文本框 5">
            <a:extLst>
              <a:ext uri="{FF2B5EF4-FFF2-40B4-BE49-F238E27FC236}">
                <a16:creationId xmlns:a16="http://schemas.microsoft.com/office/drawing/2014/main" id="{8B9649BF-BE67-E729-2233-73ACEBAE0DA8}"/>
              </a:ext>
            </a:extLst>
          </p:cNvPr>
          <p:cNvSpPr txBox="1"/>
          <p:nvPr/>
        </p:nvSpPr>
        <p:spPr>
          <a:xfrm>
            <a:off x="6551817" y="176489"/>
            <a:ext cx="3518912" cy="400110"/>
          </a:xfrm>
          <a:prstGeom prst="rect">
            <a:avLst/>
          </a:prstGeom>
          <a:noFill/>
        </p:spPr>
        <p:txBody>
          <a:bodyPr wrap="none" rtlCol="0">
            <a:spAutoFit/>
          </a:bodyPr>
          <a:lstStyle/>
          <a:p>
            <a:r>
              <a:rPr lang="zh-CN" altLang="en-US" sz="2000" b="1" dirty="0">
                <a:solidFill>
                  <a:srgbClr val="FF0000"/>
                </a:solidFill>
              </a:rPr>
              <a:t>蓝线为均值，阴影为误差区间</a:t>
            </a:r>
          </a:p>
        </p:txBody>
      </p:sp>
      <p:sp>
        <p:nvSpPr>
          <p:cNvPr id="8" name="文本框 7">
            <a:extLst>
              <a:ext uri="{FF2B5EF4-FFF2-40B4-BE49-F238E27FC236}">
                <a16:creationId xmlns:a16="http://schemas.microsoft.com/office/drawing/2014/main" id="{1DB0EAA8-53C1-DA93-E06F-78ED97511645}"/>
              </a:ext>
            </a:extLst>
          </p:cNvPr>
          <p:cNvSpPr txBox="1"/>
          <p:nvPr/>
        </p:nvSpPr>
        <p:spPr>
          <a:xfrm>
            <a:off x="6551817" y="936261"/>
            <a:ext cx="5224605" cy="369332"/>
          </a:xfrm>
          <a:prstGeom prst="rect">
            <a:avLst/>
          </a:prstGeom>
          <a:noFill/>
        </p:spPr>
        <p:txBody>
          <a:bodyPr wrap="square">
            <a:spAutoFit/>
          </a:bodyPr>
          <a:lstStyle/>
          <a:p>
            <a:r>
              <a:rPr lang="zh-CN" altLang="en-US" b="1" dirty="0"/>
              <a:t>目标地震的震中在事件发生前数周已出现不安迹象</a:t>
            </a:r>
          </a:p>
        </p:txBody>
      </p:sp>
      <p:sp>
        <p:nvSpPr>
          <p:cNvPr id="10" name="文本框 9">
            <a:extLst>
              <a:ext uri="{FF2B5EF4-FFF2-40B4-BE49-F238E27FC236}">
                <a16:creationId xmlns:a16="http://schemas.microsoft.com/office/drawing/2014/main" id="{BD60142A-4ED4-4717-6675-FE330A077995}"/>
              </a:ext>
            </a:extLst>
          </p:cNvPr>
          <p:cNvSpPr txBox="1"/>
          <p:nvPr/>
        </p:nvSpPr>
        <p:spPr>
          <a:xfrm>
            <a:off x="6551817" y="1665255"/>
            <a:ext cx="3518912" cy="646331"/>
          </a:xfrm>
          <a:prstGeom prst="rect">
            <a:avLst/>
          </a:prstGeom>
          <a:noFill/>
        </p:spPr>
        <p:txBody>
          <a:bodyPr wrap="square">
            <a:spAutoFit/>
          </a:bodyPr>
          <a:lstStyle/>
          <a:p>
            <a:r>
              <a:rPr lang="zh-CN" altLang="en-US" b="1" dirty="0"/>
              <a:t>不安程度在里奇克雷斯特地震前约</a:t>
            </a:r>
            <a:r>
              <a:rPr lang="en-US" altLang="zh-CN" b="1" dirty="0"/>
              <a:t>40</a:t>
            </a:r>
            <a:r>
              <a:rPr lang="zh-CN" altLang="en-US" b="1" dirty="0"/>
              <a:t>天前一直保持在较低水平</a:t>
            </a:r>
          </a:p>
        </p:txBody>
      </p:sp>
      <p:sp>
        <p:nvSpPr>
          <p:cNvPr id="12" name="文本框 11">
            <a:extLst>
              <a:ext uri="{FF2B5EF4-FFF2-40B4-BE49-F238E27FC236}">
                <a16:creationId xmlns:a16="http://schemas.microsoft.com/office/drawing/2014/main" id="{F9513906-9F3A-9D7C-FDD3-F968B501CB62}"/>
              </a:ext>
            </a:extLst>
          </p:cNvPr>
          <p:cNvSpPr txBox="1"/>
          <p:nvPr/>
        </p:nvSpPr>
        <p:spPr>
          <a:xfrm>
            <a:off x="6551817" y="2671248"/>
            <a:ext cx="4873267" cy="923330"/>
          </a:xfrm>
          <a:prstGeom prst="rect">
            <a:avLst/>
          </a:prstGeom>
          <a:noFill/>
        </p:spPr>
        <p:txBody>
          <a:bodyPr wrap="square">
            <a:spAutoFit/>
          </a:bodyPr>
          <a:lstStyle/>
          <a:p>
            <a:r>
              <a:rPr lang="zh-CN" altLang="en-US" b="1" dirty="0"/>
              <a:t>随后，</a:t>
            </a:r>
            <a:r>
              <a:rPr lang="en-US" altLang="zh-CN" b="1" dirty="0"/>
              <a:t>Pun</a:t>
            </a:r>
            <a:r>
              <a:rPr lang="zh-CN" altLang="en-US" b="1" dirty="0"/>
              <a:t>的均值和最大值分别迅速上升至约</a:t>
            </a:r>
            <a:r>
              <a:rPr lang="en-US" altLang="zh-CN" b="1" dirty="0"/>
              <a:t>20–25%</a:t>
            </a:r>
            <a:r>
              <a:rPr lang="zh-CN" altLang="en-US" b="1" dirty="0"/>
              <a:t>和</a:t>
            </a:r>
            <a:r>
              <a:rPr lang="en-US" altLang="zh-CN" b="1" dirty="0"/>
              <a:t>75%</a:t>
            </a:r>
            <a:r>
              <a:rPr lang="zh-CN" altLang="en-US" b="1" dirty="0"/>
              <a:t>，并在该地震序列的首个震级事件前保持在这一水平</a:t>
            </a:r>
          </a:p>
        </p:txBody>
      </p:sp>
      <p:sp>
        <p:nvSpPr>
          <p:cNvPr id="14" name="文本框 13">
            <a:extLst>
              <a:ext uri="{FF2B5EF4-FFF2-40B4-BE49-F238E27FC236}">
                <a16:creationId xmlns:a16="http://schemas.microsoft.com/office/drawing/2014/main" id="{927CE140-B71D-2977-5FFC-238699B9B0FA}"/>
              </a:ext>
            </a:extLst>
          </p:cNvPr>
          <p:cNvSpPr txBox="1"/>
          <p:nvPr/>
        </p:nvSpPr>
        <p:spPr>
          <a:xfrm>
            <a:off x="6551817" y="3954240"/>
            <a:ext cx="5427406" cy="646331"/>
          </a:xfrm>
          <a:prstGeom prst="rect">
            <a:avLst/>
          </a:prstGeom>
          <a:noFill/>
        </p:spPr>
        <p:txBody>
          <a:bodyPr wrap="square">
            <a:spAutoFit/>
          </a:bodyPr>
          <a:lstStyle/>
          <a:p>
            <a:r>
              <a:rPr lang="zh-CN" altLang="en-US" b="1" dirty="0"/>
              <a:t>在</a:t>
            </a:r>
            <a:r>
              <a:rPr lang="en-US" altLang="zh-CN" b="1" dirty="0"/>
              <a:t>M6.4</a:t>
            </a:r>
            <a:r>
              <a:rPr lang="zh-CN" altLang="en-US" b="1" dirty="0"/>
              <a:t>事件发生后，不安概率的最大值依然增加？</a:t>
            </a:r>
            <a:endParaRPr lang="en-US" altLang="zh-CN" b="1" dirty="0"/>
          </a:p>
          <a:p>
            <a:r>
              <a:rPr lang="zh-CN" altLang="en-US" b="1" dirty="0"/>
              <a:t>这可能受余震影响</a:t>
            </a:r>
          </a:p>
        </p:txBody>
      </p:sp>
    </p:spTree>
    <p:extLst>
      <p:ext uri="{BB962C8B-B14F-4D97-AF65-F5344CB8AC3E}">
        <p14:creationId xmlns:p14="http://schemas.microsoft.com/office/powerpoint/2010/main" val="2828947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B1E12CD-9C7A-9E8B-CFA5-A0986A254EBA}"/>
              </a:ext>
            </a:extLst>
          </p:cNvPr>
          <p:cNvPicPr>
            <a:picLocks noChangeAspect="1"/>
          </p:cNvPicPr>
          <p:nvPr/>
        </p:nvPicPr>
        <p:blipFill>
          <a:blip r:embed="rId2"/>
          <a:stretch>
            <a:fillRect/>
          </a:stretch>
        </p:blipFill>
        <p:spPr>
          <a:xfrm>
            <a:off x="851873" y="0"/>
            <a:ext cx="5572125" cy="6829425"/>
          </a:xfrm>
          <a:prstGeom prst="rect">
            <a:avLst/>
          </a:prstGeom>
        </p:spPr>
      </p:pic>
      <p:sp>
        <p:nvSpPr>
          <p:cNvPr id="6" name="文本框 5">
            <a:extLst>
              <a:ext uri="{FF2B5EF4-FFF2-40B4-BE49-F238E27FC236}">
                <a16:creationId xmlns:a16="http://schemas.microsoft.com/office/drawing/2014/main" id="{31E7EA27-AFF8-A314-0065-6750ED69E43D}"/>
              </a:ext>
            </a:extLst>
          </p:cNvPr>
          <p:cNvSpPr txBox="1"/>
          <p:nvPr/>
        </p:nvSpPr>
        <p:spPr>
          <a:xfrm>
            <a:off x="7090246" y="2722214"/>
            <a:ext cx="4249881" cy="1384995"/>
          </a:xfrm>
          <a:prstGeom prst="rect">
            <a:avLst/>
          </a:prstGeom>
          <a:noFill/>
        </p:spPr>
        <p:txBody>
          <a:bodyPr wrap="none" rtlCol="0">
            <a:spAutoFit/>
          </a:bodyPr>
          <a:lstStyle/>
          <a:p>
            <a:r>
              <a:rPr lang="zh-CN" altLang="en-US" sz="2800" dirty="0"/>
              <a:t>疑问：</a:t>
            </a:r>
            <a:endParaRPr lang="en-US" altLang="zh-CN" sz="2800" dirty="0"/>
          </a:p>
          <a:p>
            <a:r>
              <a:rPr lang="en-US" altLang="zh-CN" sz="2800" dirty="0"/>
              <a:t>1.</a:t>
            </a:r>
            <a:r>
              <a:rPr lang="zh-CN" altLang="en-US" sz="2800" dirty="0"/>
              <a:t>误差区间非常大？</a:t>
            </a:r>
            <a:endParaRPr lang="en-US" altLang="zh-CN" sz="2800" dirty="0"/>
          </a:p>
          <a:p>
            <a:r>
              <a:rPr lang="en-US" altLang="zh-CN" sz="2800" dirty="0"/>
              <a:t>2.b</a:t>
            </a:r>
            <a:r>
              <a:rPr lang="zh-CN" altLang="en-US" sz="2800" dirty="0"/>
              <a:t>图在概率极小值发震？</a:t>
            </a:r>
          </a:p>
        </p:txBody>
      </p:sp>
    </p:spTree>
    <p:extLst>
      <p:ext uri="{BB962C8B-B14F-4D97-AF65-F5344CB8AC3E}">
        <p14:creationId xmlns:p14="http://schemas.microsoft.com/office/powerpoint/2010/main" val="3486509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B57A9E5-D432-13D6-FCEA-6B592350ED75}"/>
              </a:ext>
            </a:extLst>
          </p:cNvPr>
          <p:cNvPicPr>
            <a:picLocks noChangeAspect="1"/>
          </p:cNvPicPr>
          <p:nvPr/>
        </p:nvPicPr>
        <p:blipFill>
          <a:blip r:embed="rId3"/>
          <a:stretch>
            <a:fillRect/>
          </a:stretch>
        </p:blipFill>
        <p:spPr>
          <a:xfrm>
            <a:off x="389217" y="0"/>
            <a:ext cx="4884933" cy="6858000"/>
          </a:xfrm>
          <a:prstGeom prst="rect">
            <a:avLst/>
          </a:prstGeom>
        </p:spPr>
      </p:pic>
      <p:sp>
        <p:nvSpPr>
          <p:cNvPr id="7" name="文本框 6">
            <a:extLst>
              <a:ext uri="{FF2B5EF4-FFF2-40B4-BE49-F238E27FC236}">
                <a16:creationId xmlns:a16="http://schemas.microsoft.com/office/drawing/2014/main" id="{8AD732D9-32D9-DAD9-5A6A-8036BBB0C13B}"/>
              </a:ext>
            </a:extLst>
          </p:cNvPr>
          <p:cNvSpPr txBox="1"/>
          <p:nvPr/>
        </p:nvSpPr>
        <p:spPr>
          <a:xfrm>
            <a:off x="5417575" y="2215306"/>
            <a:ext cx="5879690" cy="923330"/>
          </a:xfrm>
          <a:prstGeom prst="rect">
            <a:avLst/>
          </a:prstGeom>
          <a:noFill/>
        </p:spPr>
        <p:txBody>
          <a:bodyPr wrap="square">
            <a:spAutoFit/>
          </a:bodyPr>
          <a:lstStyle/>
          <a:p>
            <a:r>
              <a:rPr lang="zh-CN" altLang="en-US" b="1" dirty="0"/>
              <a:t>南加州大震前</a:t>
            </a:r>
            <a:r>
              <a:rPr lang="en-US" altLang="zh-CN" b="1" dirty="0"/>
              <a:t>30</a:t>
            </a:r>
            <a:r>
              <a:rPr lang="zh-CN" altLang="en-US" b="1" dirty="0"/>
              <a:t>天内发生大型地震的最大不安概率（</a:t>
            </a:r>
            <a:r>
              <a:rPr lang="en-US" altLang="zh-CN" b="1" dirty="0"/>
              <a:t>Pun</a:t>
            </a:r>
            <a:r>
              <a:rPr lang="zh-CN" altLang="en-US" b="1" dirty="0"/>
              <a:t>）的时空演变。结果分别为在首次发生于</a:t>
            </a:r>
            <a:r>
              <a:rPr lang="en-US" altLang="zh-CN" b="1" dirty="0"/>
              <a:t>2019</a:t>
            </a:r>
            <a:r>
              <a:rPr lang="zh-CN" altLang="en-US" b="1" dirty="0"/>
              <a:t>年里奇克雷斯特序列（红星）前</a:t>
            </a:r>
            <a:r>
              <a:rPr lang="en-US" altLang="zh-CN" b="1" dirty="0"/>
              <a:t>6</a:t>
            </a:r>
            <a:r>
              <a:rPr lang="zh-CN" altLang="en-US" b="1" dirty="0"/>
              <a:t>个月、</a:t>
            </a:r>
            <a:r>
              <a:rPr lang="en-US" altLang="zh-CN" b="1" dirty="0"/>
              <a:t>2</a:t>
            </a:r>
            <a:r>
              <a:rPr lang="zh-CN" altLang="en-US" b="1" dirty="0"/>
              <a:t>个月和</a:t>
            </a:r>
            <a:r>
              <a:rPr lang="en-US" altLang="zh-CN" b="1" dirty="0"/>
              <a:t>10</a:t>
            </a:r>
            <a:r>
              <a:rPr lang="zh-CN" altLang="en-US" b="1" dirty="0"/>
              <a:t>天的分析。</a:t>
            </a:r>
          </a:p>
        </p:txBody>
      </p:sp>
      <p:sp>
        <p:nvSpPr>
          <p:cNvPr id="9" name="文本框 8">
            <a:extLst>
              <a:ext uri="{FF2B5EF4-FFF2-40B4-BE49-F238E27FC236}">
                <a16:creationId xmlns:a16="http://schemas.microsoft.com/office/drawing/2014/main" id="{22B11D46-E811-64FE-6984-0C4E538AFEAE}"/>
              </a:ext>
            </a:extLst>
          </p:cNvPr>
          <p:cNvSpPr txBox="1"/>
          <p:nvPr/>
        </p:nvSpPr>
        <p:spPr>
          <a:xfrm>
            <a:off x="5417575" y="3690541"/>
            <a:ext cx="3775587" cy="646331"/>
          </a:xfrm>
          <a:prstGeom prst="rect">
            <a:avLst/>
          </a:prstGeom>
          <a:noFill/>
        </p:spPr>
        <p:txBody>
          <a:bodyPr wrap="square">
            <a:spAutoFit/>
          </a:bodyPr>
          <a:lstStyle/>
          <a:p>
            <a:r>
              <a:rPr lang="zh-CN" altLang="en-US" b="1" dirty="0"/>
              <a:t>无色区域为未探索地点或在感兴趣的区域及时间区间内无地震的地点</a:t>
            </a:r>
          </a:p>
        </p:txBody>
      </p:sp>
      <p:sp>
        <p:nvSpPr>
          <p:cNvPr id="11" name="文本框 10">
            <a:extLst>
              <a:ext uri="{FF2B5EF4-FFF2-40B4-BE49-F238E27FC236}">
                <a16:creationId xmlns:a16="http://schemas.microsoft.com/office/drawing/2014/main" id="{CDEFCA44-2FC7-14F4-A261-CF0B1672A4B5}"/>
              </a:ext>
            </a:extLst>
          </p:cNvPr>
          <p:cNvSpPr txBox="1"/>
          <p:nvPr/>
        </p:nvSpPr>
        <p:spPr>
          <a:xfrm>
            <a:off x="5417575" y="4888777"/>
            <a:ext cx="6096000" cy="369332"/>
          </a:xfrm>
          <a:prstGeom prst="rect">
            <a:avLst/>
          </a:prstGeom>
          <a:noFill/>
        </p:spPr>
        <p:txBody>
          <a:bodyPr wrap="square">
            <a:spAutoFit/>
          </a:bodyPr>
          <a:lstStyle/>
          <a:p>
            <a:r>
              <a:rPr lang="zh-CN" altLang="en-US" b="1" dirty="0"/>
              <a:t>温暖色调和红色数字标注异常低震级地震活动区域</a:t>
            </a:r>
            <a:r>
              <a:rPr lang="en-US" altLang="zh-CN" b="1" dirty="0"/>
              <a:t> </a:t>
            </a:r>
            <a:endParaRPr lang="zh-CN" altLang="en-US" b="1" dirty="0"/>
          </a:p>
        </p:txBody>
      </p:sp>
    </p:spTree>
    <p:extLst>
      <p:ext uri="{BB962C8B-B14F-4D97-AF65-F5344CB8AC3E}">
        <p14:creationId xmlns:p14="http://schemas.microsoft.com/office/powerpoint/2010/main" val="3978846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2F71CF4-81C4-DE66-656F-4E88C174A88C}"/>
              </a:ext>
            </a:extLst>
          </p:cNvPr>
          <p:cNvPicPr>
            <a:picLocks noChangeAspect="1"/>
          </p:cNvPicPr>
          <p:nvPr/>
        </p:nvPicPr>
        <p:blipFill>
          <a:blip r:embed="rId3"/>
          <a:stretch>
            <a:fillRect/>
          </a:stretch>
        </p:blipFill>
        <p:spPr>
          <a:xfrm>
            <a:off x="6263148" y="0"/>
            <a:ext cx="4877527" cy="6858000"/>
          </a:xfrm>
          <a:prstGeom prst="rect">
            <a:avLst/>
          </a:prstGeom>
        </p:spPr>
      </p:pic>
      <p:pic>
        <p:nvPicPr>
          <p:cNvPr id="6" name="图片 5">
            <a:extLst>
              <a:ext uri="{FF2B5EF4-FFF2-40B4-BE49-F238E27FC236}">
                <a16:creationId xmlns:a16="http://schemas.microsoft.com/office/drawing/2014/main" id="{FA97D5F2-D441-4D76-FC6E-6938D9164406}"/>
              </a:ext>
            </a:extLst>
          </p:cNvPr>
          <p:cNvPicPr>
            <a:picLocks noChangeAspect="1"/>
          </p:cNvPicPr>
          <p:nvPr/>
        </p:nvPicPr>
        <p:blipFill>
          <a:blip r:embed="rId4"/>
          <a:stretch>
            <a:fillRect/>
          </a:stretch>
        </p:blipFill>
        <p:spPr>
          <a:xfrm>
            <a:off x="723514" y="-49162"/>
            <a:ext cx="4884933" cy="6858000"/>
          </a:xfrm>
          <a:prstGeom prst="rect">
            <a:avLst/>
          </a:prstGeom>
        </p:spPr>
      </p:pic>
    </p:spTree>
    <p:extLst>
      <p:ext uri="{BB962C8B-B14F-4D97-AF65-F5344CB8AC3E}">
        <p14:creationId xmlns:p14="http://schemas.microsoft.com/office/powerpoint/2010/main" val="3681148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7F7E8-12CC-9127-458C-CB385DEEB7EA}"/>
            </a:ext>
          </a:extLst>
        </p:cNvPr>
        <p:cNvGrpSpPr/>
        <p:nvPr/>
      </p:nvGrpSpPr>
      <p:grpSpPr>
        <a:xfrm>
          <a:off x="0" y="0"/>
          <a:ext cx="0" cy="0"/>
          <a:chOff x="0" y="0"/>
          <a:chExt cx="0" cy="0"/>
        </a:xfrm>
      </p:grpSpPr>
      <p:pic>
        <p:nvPicPr>
          <p:cNvPr id="5" name="图片 4">
            <a:extLst>
              <a:ext uri="{FF2B5EF4-FFF2-40B4-BE49-F238E27FC236}">
                <a16:creationId xmlns:a16="http://schemas.microsoft.com/office/drawing/2014/main" id="{2B69CB7C-CC94-5948-FABD-64A933C08CF1}"/>
              </a:ext>
            </a:extLst>
          </p:cNvPr>
          <p:cNvPicPr>
            <a:picLocks noChangeAspect="1"/>
          </p:cNvPicPr>
          <p:nvPr/>
        </p:nvPicPr>
        <p:blipFill>
          <a:blip r:embed="rId3"/>
          <a:stretch>
            <a:fillRect/>
          </a:stretch>
        </p:blipFill>
        <p:spPr>
          <a:xfrm>
            <a:off x="389217" y="0"/>
            <a:ext cx="4884933" cy="6858000"/>
          </a:xfrm>
          <a:prstGeom prst="rect">
            <a:avLst/>
          </a:prstGeom>
        </p:spPr>
      </p:pic>
      <p:sp>
        <p:nvSpPr>
          <p:cNvPr id="3" name="文本框 2">
            <a:extLst>
              <a:ext uri="{FF2B5EF4-FFF2-40B4-BE49-F238E27FC236}">
                <a16:creationId xmlns:a16="http://schemas.microsoft.com/office/drawing/2014/main" id="{583C2466-9E09-6146-B6C7-D91614BBC63C}"/>
              </a:ext>
            </a:extLst>
          </p:cNvPr>
          <p:cNvSpPr txBox="1"/>
          <p:nvPr/>
        </p:nvSpPr>
        <p:spPr>
          <a:xfrm>
            <a:off x="5598613" y="1513773"/>
            <a:ext cx="5413515" cy="646331"/>
          </a:xfrm>
          <a:prstGeom prst="rect">
            <a:avLst/>
          </a:prstGeom>
          <a:noFill/>
        </p:spPr>
        <p:txBody>
          <a:bodyPr wrap="square">
            <a:spAutoFit/>
          </a:bodyPr>
          <a:lstStyle/>
          <a:p>
            <a:r>
              <a:rPr lang="zh-CN" altLang="en-US" b="1" dirty="0"/>
              <a:t>目标区域 出现了小规模、孤立的构造不安定斑块。这些斑块构成了背景噪声水平，并未预示大型地震。</a:t>
            </a:r>
          </a:p>
        </p:txBody>
      </p:sp>
      <p:sp>
        <p:nvSpPr>
          <p:cNvPr id="6" name="文本框 5">
            <a:extLst>
              <a:ext uri="{FF2B5EF4-FFF2-40B4-BE49-F238E27FC236}">
                <a16:creationId xmlns:a16="http://schemas.microsoft.com/office/drawing/2014/main" id="{707206EA-71B7-E68D-D0CE-5F41F2E411E3}"/>
              </a:ext>
            </a:extLst>
          </p:cNvPr>
          <p:cNvSpPr txBox="1"/>
          <p:nvPr/>
        </p:nvSpPr>
        <p:spPr>
          <a:xfrm>
            <a:off x="6186518" y="2594024"/>
            <a:ext cx="4237704" cy="646331"/>
          </a:xfrm>
          <a:prstGeom prst="rect">
            <a:avLst/>
          </a:prstGeom>
          <a:noFill/>
        </p:spPr>
        <p:txBody>
          <a:bodyPr wrap="square">
            <a:spAutoFit/>
          </a:bodyPr>
          <a:lstStyle/>
          <a:p>
            <a:r>
              <a:rPr kumimoji="0" lang="zh-CN" altLang="en-US" sz="1800" b="1"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可能与未发生的大型事件或由低至中等规模地震群体产生的局部异常模式有关</a:t>
            </a:r>
            <a:endParaRPr lang="zh-CN" altLang="en-US" dirty="0"/>
          </a:p>
        </p:txBody>
      </p:sp>
      <p:sp>
        <p:nvSpPr>
          <p:cNvPr id="8" name="箭头: 下 7">
            <a:extLst>
              <a:ext uri="{FF2B5EF4-FFF2-40B4-BE49-F238E27FC236}">
                <a16:creationId xmlns:a16="http://schemas.microsoft.com/office/drawing/2014/main" id="{AFD75EFA-C0BF-28F0-4EC2-1EEFA225B49C}"/>
              </a:ext>
            </a:extLst>
          </p:cNvPr>
          <p:cNvSpPr/>
          <p:nvPr/>
        </p:nvSpPr>
        <p:spPr>
          <a:xfrm>
            <a:off x="8172634" y="2206228"/>
            <a:ext cx="265471" cy="341671"/>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819ED3CD-E595-829B-B5C3-A6116B536228}"/>
              </a:ext>
            </a:extLst>
          </p:cNvPr>
          <p:cNvSpPr txBox="1"/>
          <p:nvPr/>
        </p:nvSpPr>
        <p:spPr>
          <a:xfrm>
            <a:off x="5302627" y="5350315"/>
            <a:ext cx="6005483" cy="461665"/>
          </a:xfrm>
          <a:prstGeom prst="rect">
            <a:avLst/>
          </a:prstGeom>
          <a:noFill/>
        </p:spPr>
        <p:txBody>
          <a:bodyPr wrap="square">
            <a:spAutoFit/>
          </a:bodyPr>
          <a:lstStyle/>
          <a:p>
            <a:r>
              <a:rPr kumimoji="0" lang="zh-CN" altLang="en-US" sz="2400" b="1" i="0" u="none" strike="noStrike" kern="1200" cap="none" spc="0" normalizeH="0" baseline="0" noProof="0" dirty="0">
                <a:ln>
                  <a:noFill/>
                </a:ln>
                <a:solidFill>
                  <a:srgbClr val="FF0000"/>
                </a:solidFill>
                <a:effectLst/>
                <a:uLnTx/>
                <a:uFillTx/>
                <a:latin typeface="等线" panose="020F0502020204030204"/>
                <a:ea typeface="等线" panose="02010600030101010101" pitchFamily="2" charset="-122"/>
                <a:cs typeface="+mn-cs"/>
              </a:rPr>
              <a:t>经历不安的区域在大型地震来临前显著扩大</a:t>
            </a:r>
            <a:endParaRPr lang="zh-CN" altLang="en-US" sz="2400" b="1" dirty="0">
              <a:solidFill>
                <a:srgbClr val="FF0000"/>
              </a:solidFill>
            </a:endParaRPr>
          </a:p>
        </p:txBody>
      </p:sp>
    </p:spTree>
    <p:extLst>
      <p:ext uri="{BB962C8B-B14F-4D97-AF65-F5344CB8AC3E}">
        <p14:creationId xmlns:p14="http://schemas.microsoft.com/office/powerpoint/2010/main" val="3076351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4901E0A-4AB8-851F-8FE3-A82E538B729F}"/>
              </a:ext>
            </a:extLst>
          </p:cNvPr>
          <p:cNvPicPr>
            <a:picLocks noChangeAspect="1"/>
          </p:cNvPicPr>
          <p:nvPr/>
        </p:nvPicPr>
        <p:blipFill>
          <a:blip r:embed="rId2"/>
          <a:stretch>
            <a:fillRect/>
          </a:stretch>
        </p:blipFill>
        <p:spPr>
          <a:xfrm>
            <a:off x="139188" y="871537"/>
            <a:ext cx="6191250" cy="5114925"/>
          </a:xfrm>
          <a:prstGeom prst="rect">
            <a:avLst/>
          </a:prstGeom>
        </p:spPr>
      </p:pic>
      <p:sp>
        <p:nvSpPr>
          <p:cNvPr id="7" name="文本框 6">
            <a:extLst>
              <a:ext uri="{FF2B5EF4-FFF2-40B4-BE49-F238E27FC236}">
                <a16:creationId xmlns:a16="http://schemas.microsoft.com/office/drawing/2014/main" id="{20018993-BAF9-CED4-4076-442C62D58505}"/>
              </a:ext>
            </a:extLst>
          </p:cNvPr>
          <p:cNvSpPr txBox="1"/>
          <p:nvPr/>
        </p:nvSpPr>
        <p:spPr>
          <a:xfrm>
            <a:off x="6330438" y="2767279"/>
            <a:ext cx="5438775" cy="1323439"/>
          </a:xfrm>
          <a:prstGeom prst="rect">
            <a:avLst/>
          </a:prstGeom>
          <a:noFill/>
        </p:spPr>
        <p:txBody>
          <a:bodyPr wrap="square">
            <a:spAutoFit/>
          </a:bodyPr>
          <a:lstStyle/>
          <a:p>
            <a:r>
              <a:rPr lang="zh-CN" altLang="en-US" sz="2000" b="1" dirty="0"/>
              <a:t>在</a:t>
            </a:r>
            <a:r>
              <a:rPr lang="en-US" altLang="zh-CN" sz="2000" b="1" dirty="0"/>
              <a:t>2019</a:t>
            </a:r>
            <a:r>
              <a:rPr lang="zh-CN" altLang="en-US" sz="2000" b="1" dirty="0"/>
              <a:t>年里奇克雷斯特序列和</a:t>
            </a:r>
            <a:r>
              <a:rPr lang="en-US" altLang="zh-CN" sz="2000" b="1" dirty="0"/>
              <a:t>2018</a:t>
            </a:r>
            <a:r>
              <a:rPr lang="zh-CN" altLang="en-US" sz="2000" b="1" dirty="0"/>
              <a:t>年安克雷奇地震的前三个月，南加州和南中阿拉斯加的异常低震级地震活动区域分别增加了一个数量级（从约</a:t>
            </a:r>
            <a:r>
              <a:rPr lang="en-US" altLang="zh-CN" sz="2000" b="1" dirty="0"/>
              <a:t>2%</a:t>
            </a:r>
            <a:r>
              <a:rPr lang="zh-CN" altLang="en-US" sz="2000" b="1" dirty="0"/>
              <a:t>增加到约</a:t>
            </a:r>
            <a:r>
              <a:rPr lang="en-US" altLang="zh-CN" sz="2000" b="1" dirty="0"/>
              <a:t>17%</a:t>
            </a:r>
            <a:r>
              <a:rPr lang="zh-CN" altLang="en-US" sz="2000" b="1" dirty="0"/>
              <a:t>，从约</a:t>
            </a:r>
            <a:r>
              <a:rPr lang="en-US" altLang="zh-CN" sz="2000" b="1" dirty="0"/>
              <a:t>2%</a:t>
            </a:r>
            <a:r>
              <a:rPr lang="zh-CN" altLang="en-US" sz="2000" b="1" dirty="0"/>
              <a:t>增加到约</a:t>
            </a:r>
            <a:r>
              <a:rPr lang="en-US" altLang="zh-CN" sz="2000" b="1" dirty="0"/>
              <a:t>22%</a:t>
            </a:r>
            <a:r>
              <a:rPr lang="zh-CN" altLang="en-US" sz="2000" b="1" dirty="0"/>
              <a:t>）</a:t>
            </a:r>
          </a:p>
        </p:txBody>
      </p:sp>
    </p:spTree>
    <p:extLst>
      <p:ext uri="{BB962C8B-B14F-4D97-AF65-F5344CB8AC3E}">
        <p14:creationId xmlns:p14="http://schemas.microsoft.com/office/powerpoint/2010/main" val="3386657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00F6F3C-845E-677C-B30C-773B0A0A4672}"/>
              </a:ext>
            </a:extLst>
          </p:cNvPr>
          <p:cNvPicPr>
            <a:picLocks noChangeAspect="1"/>
          </p:cNvPicPr>
          <p:nvPr/>
        </p:nvPicPr>
        <p:blipFill>
          <a:blip r:embed="rId2"/>
          <a:stretch>
            <a:fillRect/>
          </a:stretch>
        </p:blipFill>
        <p:spPr>
          <a:xfrm>
            <a:off x="139188" y="871537"/>
            <a:ext cx="6191250" cy="5114925"/>
          </a:xfrm>
          <a:prstGeom prst="rect">
            <a:avLst/>
          </a:prstGeom>
        </p:spPr>
      </p:pic>
      <p:sp>
        <p:nvSpPr>
          <p:cNvPr id="4" name="文本框 3">
            <a:extLst>
              <a:ext uri="{FF2B5EF4-FFF2-40B4-BE49-F238E27FC236}">
                <a16:creationId xmlns:a16="http://schemas.microsoft.com/office/drawing/2014/main" id="{76BDE153-3F9A-51F7-EB7A-ECE2091D538F}"/>
              </a:ext>
            </a:extLst>
          </p:cNvPr>
          <p:cNvSpPr txBox="1"/>
          <p:nvPr/>
        </p:nvSpPr>
        <p:spPr>
          <a:xfrm>
            <a:off x="6469626" y="1242894"/>
            <a:ext cx="4798142" cy="646331"/>
          </a:xfrm>
          <a:prstGeom prst="rect">
            <a:avLst/>
          </a:prstGeom>
          <a:noFill/>
        </p:spPr>
        <p:txBody>
          <a:bodyPr wrap="square">
            <a:spAutoFit/>
          </a:bodyPr>
          <a:lstStyle/>
          <a:p>
            <a:r>
              <a:rPr lang="zh-CN" altLang="en-US" b="1" dirty="0"/>
              <a:t>周围震中的不安区域和概率在大型地震后突然增加，但这些区域在不久后恢复至背景水平</a:t>
            </a:r>
          </a:p>
        </p:txBody>
      </p:sp>
      <p:sp>
        <p:nvSpPr>
          <p:cNvPr id="5" name="文本框 4">
            <a:extLst>
              <a:ext uri="{FF2B5EF4-FFF2-40B4-BE49-F238E27FC236}">
                <a16:creationId xmlns:a16="http://schemas.microsoft.com/office/drawing/2014/main" id="{DAA8ABC0-7CCE-C882-3977-62221ED43D06}"/>
              </a:ext>
            </a:extLst>
          </p:cNvPr>
          <p:cNvSpPr txBox="1"/>
          <p:nvPr/>
        </p:nvSpPr>
        <p:spPr>
          <a:xfrm>
            <a:off x="6469626" y="2635432"/>
            <a:ext cx="4798142" cy="923330"/>
          </a:xfrm>
          <a:prstGeom prst="rect">
            <a:avLst/>
          </a:prstGeom>
          <a:noFill/>
        </p:spPr>
        <p:txBody>
          <a:bodyPr wrap="square">
            <a:spAutoFit/>
          </a:bodyPr>
          <a:lstStyle/>
          <a:p>
            <a:r>
              <a:rPr lang="en-US" altLang="zh-CN" b="1" dirty="0"/>
              <a:t>2018</a:t>
            </a:r>
            <a:r>
              <a:rPr lang="zh-CN" altLang="en-US" b="1" dirty="0"/>
              <a:t>年安克雷奇地震前约</a:t>
            </a:r>
            <a:r>
              <a:rPr lang="en-US" altLang="zh-CN" b="1" dirty="0"/>
              <a:t>1000</a:t>
            </a:r>
            <a:r>
              <a:rPr lang="zh-CN" altLang="en-US" b="1" dirty="0"/>
              <a:t>天至</a:t>
            </a:r>
            <a:r>
              <a:rPr lang="en-US" altLang="zh-CN" b="1" dirty="0"/>
              <a:t>500</a:t>
            </a:r>
            <a:r>
              <a:rPr lang="zh-CN" altLang="en-US" b="1" dirty="0"/>
              <a:t>天的长期不安区域逐渐减少，这可能反映了在该地区发生的另外两次大型地震后恢复到背景水平</a:t>
            </a:r>
          </a:p>
        </p:txBody>
      </p:sp>
      <p:sp>
        <p:nvSpPr>
          <p:cNvPr id="10" name="文本框 9">
            <a:extLst>
              <a:ext uri="{FF2B5EF4-FFF2-40B4-BE49-F238E27FC236}">
                <a16:creationId xmlns:a16="http://schemas.microsoft.com/office/drawing/2014/main" id="{7CD9063F-C658-D786-E12E-7CF1EE80D6C6}"/>
              </a:ext>
            </a:extLst>
          </p:cNvPr>
          <p:cNvSpPr txBox="1"/>
          <p:nvPr/>
        </p:nvSpPr>
        <p:spPr>
          <a:xfrm>
            <a:off x="6469626" y="4403249"/>
            <a:ext cx="5220930" cy="1200329"/>
          </a:xfrm>
          <a:prstGeom prst="rect">
            <a:avLst/>
          </a:prstGeom>
          <a:noFill/>
        </p:spPr>
        <p:txBody>
          <a:bodyPr wrap="square">
            <a:spAutoFit/>
          </a:bodyPr>
          <a:lstStyle/>
          <a:p>
            <a:r>
              <a:rPr lang="en-US" altLang="zh-CN" b="1" dirty="0"/>
              <a:t>(M6.4 earthquake occurring 70km SSW of Redoubt volcano on July 20, 2015; and  M7.1 earthquake occurring 86km east of Old Iliamna on January 24, 2016).</a:t>
            </a:r>
            <a:endParaRPr lang="zh-CN" altLang="en-US" b="1" dirty="0"/>
          </a:p>
        </p:txBody>
      </p:sp>
    </p:spTree>
    <p:extLst>
      <p:ext uri="{BB962C8B-B14F-4D97-AF65-F5344CB8AC3E}">
        <p14:creationId xmlns:p14="http://schemas.microsoft.com/office/powerpoint/2010/main" val="971815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29B0CC-3AD7-917F-FADC-013ABB34715E}"/>
              </a:ext>
            </a:extLst>
          </p:cNvPr>
          <p:cNvSpPr>
            <a:spLocks noGrp="1"/>
          </p:cNvSpPr>
          <p:nvPr>
            <p:ph type="title"/>
          </p:nvPr>
        </p:nvSpPr>
        <p:spPr/>
        <p:txBody>
          <a:bodyPr/>
          <a:lstStyle/>
          <a:p>
            <a:r>
              <a:rPr lang="zh-CN" altLang="en-US" dirty="0"/>
              <a:t>关键超参数（</a:t>
            </a:r>
            <a:r>
              <a:rPr lang="en-US" altLang="zh-CN" dirty="0"/>
              <a:t>key hyperparameters</a:t>
            </a:r>
            <a:r>
              <a:rPr lang="zh-CN" altLang="en-US" dirty="0"/>
              <a:t>）</a:t>
            </a:r>
          </a:p>
        </p:txBody>
      </p:sp>
      <p:sp>
        <p:nvSpPr>
          <p:cNvPr id="5" name="文本框 4">
            <a:extLst>
              <a:ext uri="{FF2B5EF4-FFF2-40B4-BE49-F238E27FC236}">
                <a16:creationId xmlns:a16="http://schemas.microsoft.com/office/drawing/2014/main" id="{AD15B0F7-4FC2-7929-FAAA-C52D4A6316B9}"/>
              </a:ext>
            </a:extLst>
          </p:cNvPr>
          <p:cNvSpPr txBox="1"/>
          <p:nvPr/>
        </p:nvSpPr>
        <p:spPr>
          <a:xfrm>
            <a:off x="838200" y="2044713"/>
            <a:ext cx="8465575" cy="1015663"/>
          </a:xfrm>
          <a:prstGeom prst="rect">
            <a:avLst/>
          </a:prstGeom>
          <a:noFill/>
        </p:spPr>
        <p:txBody>
          <a:bodyPr wrap="square">
            <a:spAutoFit/>
          </a:bodyPr>
          <a:lstStyle/>
          <a:p>
            <a:r>
              <a:rPr lang="zh-CN" altLang="en-US" sz="2000" b="1" dirty="0"/>
              <a:t>指在机器学习模型中需要手动设置的参数，这些参数对模型的性能和效果有显著影响。超参数与模型的参数不同，后者是在训练过程中通过学习自动优化的。超参数的选择通常需要通过实验来确定，常见的超参数包括：</a:t>
            </a:r>
          </a:p>
        </p:txBody>
      </p:sp>
      <p:sp>
        <p:nvSpPr>
          <p:cNvPr id="9" name="Rectangle 2">
            <a:extLst>
              <a:ext uri="{FF2B5EF4-FFF2-40B4-BE49-F238E27FC236}">
                <a16:creationId xmlns:a16="http://schemas.microsoft.com/office/drawing/2014/main" id="{0450A6E5-2D77-917B-9E3B-0846CC0216B2}"/>
              </a:ext>
            </a:extLst>
          </p:cNvPr>
          <p:cNvSpPr>
            <a:spLocks noChangeArrowheads="1"/>
          </p:cNvSpPr>
          <p:nvPr/>
        </p:nvSpPr>
        <p:spPr bwMode="auto">
          <a:xfrm>
            <a:off x="838200" y="3429000"/>
            <a:ext cx="1069503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学习率（Learning Rate）</a:t>
            </a:r>
            <a:r>
              <a:rPr kumimoji="0" lang="zh-CN" altLang="zh-CN" sz="1800" b="0" i="0" u="none" strike="noStrike" cap="none" normalizeH="0" baseline="0" dirty="0">
                <a:ln>
                  <a:noFill/>
                </a:ln>
                <a:solidFill>
                  <a:schemeClr val="tx1"/>
                </a:solidFill>
                <a:effectLst/>
                <a:latin typeface="Arial" panose="020B0604020202020204" pitchFamily="34" charset="0"/>
              </a:rPr>
              <a:t>：控制模型更新权重的步伐，影响收敛速度和最终的模型性能。</a:t>
            </a:r>
            <a:endParaRPr kumimoji="0" lang="en-US"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批量大小（Batch Size）</a:t>
            </a:r>
            <a:r>
              <a:rPr kumimoji="0" lang="zh-CN" altLang="zh-CN" sz="1800" b="0" i="0" u="none" strike="noStrike" cap="none" normalizeH="0" baseline="0" dirty="0">
                <a:ln>
                  <a:noFill/>
                </a:ln>
                <a:solidFill>
                  <a:schemeClr val="tx1"/>
                </a:solidFill>
                <a:effectLst/>
                <a:latin typeface="Arial" panose="020B0604020202020204" pitchFamily="34" charset="0"/>
              </a:rPr>
              <a:t>：每次训练中用于更新模型参数的样本数量，影响模型的稳定性和训练时间。</a:t>
            </a:r>
            <a:endParaRPr kumimoji="0" lang="en-US"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正则化参数（Regularization Parameters）</a:t>
            </a:r>
            <a:r>
              <a:rPr kumimoji="0" lang="zh-CN" altLang="zh-CN" sz="1800" b="0" i="0" u="none" strike="noStrike" cap="none" normalizeH="0" baseline="0" dirty="0">
                <a:ln>
                  <a:noFill/>
                </a:ln>
                <a:solidFill>
                  <a:schemeClr val="tx1"/>
                </a:solidFill>
                <a:effectLst/>
                <a:latin typeface="Arial" panose="020B0604020202020204" pitchFamily="34" charset="0"/>
              </a:rPr>
              <a:t>：用于防止过拟合的参数，控制模型的复杂性。</a:t>
            </a:r>
            <a:endParaRPr kumimoji="0" lang="en-US"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层数和神经元数（Number of Layers and Neurons）</a:t>
            </a:r>
            <a:r>
              <a:rPr kumimoji="0" lang="zh-CN" altLang="zh-CN" sz="1800" b="0" i="0" u="none" strike="noStrike" cap="none" normalizeH="0" baseline="0" dirty="0">
                <a:ln>
                  <a:noFill/>
                </a:ln>
                <a:solidFill>
                  <a:schemeClr val="tx1"/>
                </a:solidFill>
                <a:effectLst/>
                <a:latin typeface="Arial" panose="020B0604020202020204" pitchFamily="34" charset="0"/>
              </a:rPr>
              <a:t>：</a:t>
            </a:r>
            <a:endParaRPr kumimoji="0" lang="en-US"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zh-CN" altLang="zh-CN" sz="1800" b="0" i="0" u="none" strike="noStrike" cap="none" normalizeH="0" baseline="0" dirty="0">
                <a:ln>
                  <a:noFill/>
                </a:ln>
                <a:solidFill>
                  <a:schemeClr val="tx1"/>
                </a:solidFill>
                <a:effectLst/>
                <a:latin typeface="Arial" panose="020B0604020202020204" pitchFamily="34" charset="0"/>
              </a:rPr>
              <a:t>在深度学习模型中，定义网络的深度和每层的神经元数量，影响模型的表达能力。</a:t>
            </a:r>
            <a:endParaRPr kumimoji="0" lang="en-US"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800" b="1" i="0" u="none" strike="noStrike" cap="none" normalizeH="0" baseline="0" dirty="0">
                <a:ln>
                  <a:noFill/>
                </a:ln>
                <a:solidFill>
                  <a:schemeClr val="tx1"/>
                </a:solidFill>
                <a:effectLst/>
                <a:latin typeface="Arial" panose="020B0604020202020204" pitchFamily="34" charset="0"/>
              </a:rPr>
              <a:t>激活函数（Activation Function）</a:t>
            </a:r>
            <a:r>
              <a:rPr kumimoji="0" lang="zh-CN" altLang="zh-CN" sz="1800" b="0" i="0" u="none" strike="noStrike" cap="none" normalizeH="0" baseline="0" dirty="0">
                <a:ln>
                  <a:noFill/>
                </a:ln>
                <a:solidFill>
                  <a:schemeClr val="tx1"/>
                </a:solidFill>
                <a:effectLst/>
                <a:latin typeface="Arial" panose="020B0604020202020204" pitchFamily="34" charset="0"/>
              </a:rPr>
              <a:t>：影响神经元的输出，决定模型的非线性特性。 </a:t>
            </a:r>
          </a:p>
        </p:txBody>
      </p:sp>
    </p:spTree>
    <p:extLst>
      <p:ext uri="{BB962C8B-B14F-4D97-AF65-F5344CB8AC3E}">
        <p14:creationId xmlns:p14="http://schemas.microsoft.com/office/powerpoint/2010/main" val="17428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4A16C08-F29C-3AA4-7D31-C3734AF923BE}"/>
              </a:ext>
            </a:extLst>
          </p:cNvPr>
          <p:cNvSpPr txBox="1"/>
          <p:nvPr/>
        </p:nvSpPr>
        <p:spPr>
          <a:xfrm>
            <a:off x="501444" y="493760"/>
            <a:ext cx="8200103" cy="461665"/>
          </a:xfrm>
          <a:prstGeom prst="rect">
            <a:avLst/>
          </a:prstGeom>
          <a:noFill/>
        </p:spPr>
        <p:txBody>
          <a:bodyPr wrap="square">
            <a:spAutoFit/>
          </a:bodyPr>
          <a:lstStyle/>
          <a:p>
            <a:r>
              <a:rPr lang="zh-CN" altLang="en-US" sz="2400" b="1" dirty="0"/>
              <a:t>对关键超参数和基于机器学习算法的统计特征的敏感性探究</a:t>
            </a:r>
          </a:p>
        </p:txBody>
      </p:sp>
      <p:sp>
        <p:nvSpPr>
          <p:cNvPr id="7" name="文本框 6">
            <a:extLst>
              <a:ext uri="{FF2B5EF4-FFF2-40B4-BE49-F238E27FC236}">
                <a16:creationId xmlns:a16="http://schemas.microsoft.com/office/drawing/2014/main" id="{F685ECBA-45CB-2AC8-30D2-E410CBF81712}"/>
              </a:ext>
            </a:extLst>
          </p:cNvPr>
          <p:cNvSpPr txBox="1"/>
          <p:nvPr/>
        </p:nvSpPr>
        <p:spPr>
          <a:xfrm>
            <a:off x="501444" y="1319669"/>
            <a:ext cx="6096000" cy="369332"/>
          </a:xfrm>
          <a:prstGeom prst="rect">
            <a:avLst/>
          </a:prstGeom>
          <a:noFill/>
        </p:spPr>
        <p:txBody>
          <a:bodyPr wrap="square">
            <a:spAutoFit/>
          </a:bodyPr>
          <a:lstStyle/>
          <a:p>
            <a:r>
              <a:rPr lang="en-US" altLang="zh-CN" b="1" dirty="0"/>
              <a:t>20</a:t>
            </a:r>
            <a:r>
              <a:rPr lang="zh-CN" altLang="en-US" b="1" dirty="0"/>
              <a:t>种不同场景运行算法：</a:t>
            </a:r>
          </a:p>
        </p:txBody>
      </p:sp>
      <p:sp>
        <p:nvSpPr>
          <p:cNvPr id="9" name="文本框 8">
            <a:extLst>
              <a:ext uri="{FF2B5EF4-FFF2-40B4-BE49-F238E27FC236}">
                <a16:creationId xmlns:a16="http://schemas.microsoft.com/office/drawing/2014/main" id="{EA1F2DC9-D922-EAA4-3C49-2E02E56FC7B5}"/>
              </a:ext>
            </a:extLst>
          </p:cNvPr>
          <p:cNvSpPr txBox="1"/>
          <p:nvPr/>
        </p:nvSpPr>
        <p:spPr>
          <a:xfrm>
            <a:off x="501444" y="2136338"/>
            <a:ext cx="9478298" cy="1200329"/>
          </a:xfrm>
          <a:prstGeom prst="rect">
            <a:avLst/>
          </a:prstGeom>
          <a:noFill/>
        </p:spPr>
        <p:txBody>
          <a:bodyPr wrap="square">
            <a:spAutoFit/>
          </a:bodyPr>
          <a:lstStyle/>
          <a:p>
            <a:r>
              <a:rPr lang="zh-CN" altLang="en-US" b="1" dirty="0"/>
              <a:t>变化低震级地震活动的定义（即使用不同的</a:t>
            </a:r>
            <a:r>
              <a:rPr lang="en-US" altLang="zh-CN" b="1" dirty="0" err="1"/>
              <a:t>MMin</a:t>
            </a:r>
            <a:r>
              <a:rPr lang="zh-CN" altLang="en-US" b="1" dirty="0"/>
              <a:t>和</a:t>
            </a:r>
            <a:r>
              <a:rPr lang="en-US" altLang="zh-CN" b="1" dirty="0" err="1"/>
              <a:t>MMax</a:t>
            </a:r>
            <a:r>
              <a:rPr lang="zh-CN" altLang="en-US" b="1" dirty="0"/>
              <a:t>值）、</a:t>
            </a:r>
            <a:endParaRPr lang="en-US" altLang="zh-CN" b="1" dirty="0"/>
          </a:p>
          <a:p>
            <a:r>
              <a:rPr lang="zh-CN" altLang="en-US" b="1" dirty="0"/>
              <a:t>假定的训练不安期（从</a:t>
            </a:r>
            <a:r>
              <a:rPr lang="en-US" altLang="zh-CN" b="1" dirty="0" err="1"/>
              <a:t>Tunrest</a:t>
            </a:r>
            <a:r>
              <a:rPr lang="en-US" altLang="zh-CN" b="1" dirty="0"/>
              <a:t>=10</a:t>
            </a:r>
            <a:r>
              <a:rPr lang="zh-CN" altLang="en-US" b="1" dirty="0"/>
              <a:t>天到</a:t>
            </a:r>
            <a:r>
              <a:rPr lang="en-US" altLang="zh-CN" b="1" dirty="0" err="1"/>
              <a:t>Tunrest</a:t>
            </a:r>
            <a:r>
              <a:rPr lang="en-US" altLang="zh-CN" b="1" dirty="0"/>
              <a:t>=100</a:t>
            </a:r>
            <a:r>
              <a:rPr lang="zh-CN" altLang="en-US" b="1" dirty="0"/>
              <a:t>天），</a:t>
            </a:r>
            <a:endParaRPr lang="en-US" altLang="zh-CN" b="1" dirty="0"/>
          </a:p>
          <a:p>
            <a:r>
              <a:rPr lang="zh-CN" altLang="en-US" b="1" dirty="0"/>
              <a:t>以及计算统计特征的区域半径（从</a:t>
            </a:r>
            <a:r>
              <a:rPr lang="en-US" altLang="zh-CN" b="1" dirty="0"/>
              <a:t>R=20</a:t>
            </a:r>
            <a:r>
              <a:rPr lang="zh-CN" altLang="en-US" b="1" dirty="0"/>
              <a:t>公里到</a:t>
            </a:r>
            <a:r>
              <a:rPr lang="en-US" altLang="zh-CN" b="1" dirty="0"/>
              <a:t>R=150</a:t>
            </a:r>
            <a:r>
              <a:rPr lang="zh-CN" altLang="en-US" b="1" dirty="0"/>
              <a:t>公里）。</a:t>
            </a:r>
            <a:endParaRPr lang="en-US" altLang="zh-CN" b="1" dirty="0"/>
          </a:p>
          <a:p>
            <a:r>
              <a:rPr lang="zh-CN" altLang="en-US" b="1" dirty="0"/>
              <a:t>此外，我们还进行了五种其他场景，在这些场景中，算法分别使用每个统计特征进行训练。</a:t>
            </a:r>
          </a:p>
        </p:txBody>
      </p:sp>
      <p:sp>
        <p:nvSpPr>
          <p:cNvPr id="11" name="文本框 10">
            <a:extLst>
              <a:ext uri="{FF2B5EF4-FFF2-40B4-BE49-F238E27FC236}">
                <a16:creationId xmlns:a16="http://schemas.microsoft.com/office/drawing/2014/main" id="{E31D95DA-9A47-51FF-268C-2090D63859DA}"/>
              </a:ext>
            </a:extLst>
          </p:cNvPr>
          <p:cNvSpPr txBox="1"/>
          <p:nvPr/>
        </p:nvSpPr>
        <p:spPr>
          <a:xfrm>
            <a:off x="432619" y="3784005"/>
            <a:ext cx="11326762" cy="1754326"/>
          </a:xfrm>
          <a:prstGeom prst="rect">
            <a:avLst/>
          </a:prstGeom>
          <a:noFill/>
        </p:spPr>
        <p:txBody>
          <a:bodyPr wrap="square">
            <a:spAutoFit/>
          </a:bodyPr>
          <a:lstStyle/>
          <a:p>
            <a:r>
              <a:rPr lang="zh-CN" altLang="en-US" b="1" dirty="0"/>
              <a:t>参数分析揭示了以下几点：</a:t>
            </a:r>
            <a:endParaRPr lang="en-US" altLang="zh-CN" b="1" dirty="0"/>
          </a:p>
          <a:p>
            <a:r>
              <a:rPr lang="en-US" altLang="zh-CN" b="1" dirty="0"/>
              <a:t>(</a:t>
            </a:r>
            <a:r>
              <a:rPr lang="en-US" altLang="zh-CN" b="1" dirty="0" err="1"/>
              <a:t>i</a:t>
            </a:r>
            <a:r>
              <a:rPr lang="en-US" altLang="zh-CN" b="1" dirty="0"/>
              <a:t>) </a:t>
            </a:r>
            <a:r>
              <a:rPr lang="zh-CN" altLang="en-US" b="1" dirty="0"/>
              <a:t>我们的结果对超参数的敏感性较小，显示了该方法的</a:t>
            </a:r>
            <a:r>
              <a:rPr lang="zh-CN" altLang="en-US" b="1" dirty="0">
                <a:solidFill>
                  <a:srgbClr val="FF0000"/>
                </a:solidFill>
              </a:rPr>
              <a:t>稳健性</a:t>
            </a:r>
            <a:r>
              <a:rPr lang="zh-CN" altLang="en-US" b="1" dirty="0"/>
              <a:t>；</a:t>
            </a:r>
            <a:endParaRPr lang="en-US" altLang="zh-CN" b="1" dirty="0"/>
          </a:p>
          <a:p>
            <a:r>
              <a:rPr lang="en-US" altLang="zh-CN" b="1" dirty="0"/>
              <a:t>(ii) </a:t>
            </a:r>
            <a:r>
              <a:rPr lang="zh-CN" altLang="en-US" b="1" dirty="0"/>
              <a:t>当低震级地震活动被广泛定义时（即使用</a:t>
            </a:r>
            <a:r>
              <a:rPr lang="en-US" altLang="zh-CN" b="1" dirty="0" err="1"/>
              <a:t>MMin</a:t>
            </a:r>
            <a:r>
              <a:rPr lang="en-US" altLang="zh-CN" b="1" dirty="0"/>
              <a:t>=1</a:t>
            </a:r>
            <a:r>
              <a:rPr lang="zh-CN" altLang="en-US" b="1" dirty="0"/>
              <a:t>和</a:t>
            </a:r>
            <a:r>
              <a:rPr lang="en-US" altLang="zh-CN" b="1" dirty="0" err="1"/>
              <a:t>MMax</a:t>
            </a:r>
            <a:r>
              <a:rPr lang="en-US" altLang="zh-CN" b="1" dirty="0"/>
              <a:t>=6</a:t>
            </a:r>
            <a:r>
              <a:rPr lang="zh-CN" altLang="en-US" b="1" dirty="0"/>
              <a:t>）、假定较短的不安期用于训练（</a:t>
            </a:r>
            <a:r>
              <a:rPr lang="en-US" altLang="zh-CN" b="1" dirty="0" err="1"/>
              <a:t>Tunrest</a:t>
            </a:r>
            <a:r>
              <a:rPr lang="en-US" altLang="zh-CN" b="1" dirty="0"/>
              <a:t> ≲30</a:t>
            </a:r>
            <a:r>
              <a:rPr lang="zh-CN" altLang="en-US" b="1" dirty="0"/>
              <a:t>天）以及对较大区域感兴趣（</a:t>
            </a:r>
            <a:r>
              <a:rPr lang="en-US" altLang="zh-CN" b="1" dirty="0"/>
              <a:t>R≳120</a:t>
            </a:r>
            <a:r>
              <a:rPr lang="zh-CN" altLang="en-US" b="1" dirty="0"/>
              <a:t>公里）时，前兆模式更显著地出现；</a:t>
            </a:r>
            <a:endParaRPr lang="en-US" altLang="zh-CN" b="1" dirty="0"/>
          </a:p>
          <a:p>
            <a:r>
              <a:rPr lang="en-US" altLang="zh-CN" b="1" dirty="0">
                <a:solidFill>
                  <a:srgbClr val="FF0000"/>
                </a:solidFill>
              </a:rPr>
              <a:t>(iii) </a:t>
            </a:r>
            <a:r>
              <a:rPr lang="zh-CN" altLang="en-US" b="1" dirty="0">
                <a:solidFill>
                  <a:srgbClr val="FF0000"/>
                </a:solidFill>
              </a:rPr>
              <a:t>如果使用</a:t>
            </a:r>
            <a:r>
              <a:rPr lang="en-US" altLang="zh-CN" b="1" dirty="0" err="1">
                <a:solidFill>
                  <a:srgbClr val="FF0000"/>
                </a:solidFill>
              </a:rPr>
              <a:t>MMin</a:t>
            </a:r>
            <a:r>
              <a:rPr lang="en-US" altLang="zh-CN" b="1" dirty="0">
                <a:solidFill>
                  <a:srgbClr val="FF0000"/>
                </a:solidFill>
              </a:rPr>
              <a:t> ≳1.5</a:t>
            </a:r>
            <a:r>
              <a:rPr lang="zh-CN" altLang="en-US" b="1" dirty="0">
                <a:solidFill>
                  <a:srgbClr val="FF0000"/>
                </a:solidFill>
              </a:rPr>
              <a:t>，前兆模式会消失，这表明大型地震前的区域不安主要反映在非常低震级的地震活动中</a:t>
            </a:r>
            <a:r>
              <a:rPr lang="zh-CN" altLang="en-US" b="1" dirty="0"/>
              <a:t>；</a:t>
            </a:r>
            <a:endParaRPr lang="en-US" altLang="zh-CN" b="1" dirty="0"/>
          </a:p>
          <a:p>
            <a:r>
              <a:rPr lang="en-US" altLang="zh-CN" b="1" dirty="0"/>
              <a:t>(iv) </a:t>
            </a:r>
            <a:r>
              <a:rPr lang="zh-CN" altLang="en-US" b="1" dirty="0"/>
              <a:t>前兆模式主要反映低震级地震深度的异常变化，而反映震级异常变化的统计特征则是相关性最低的。</a:t>
            </a:r>
          </a:p>
        </p:txBody>
      </p:sp>
    </p:spTree>
    <p:extLst>
      <p:ext uri="{BB962C8B-B14F-4D97-AF65-F5344CB8AC3E}">
        <p14:creationId xmlns:p14="http://schemas.microsoft.com/office/powerpoint/2010/main" val="748745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725D23-B51E-E74A-7B1A-19CCE7DF70F5}"/>
              </a:ext>
            </a:extLst>
          </p:cNvPr>
          <p:cNvSpPr>
            <a:spLocks noGrp="1"/>
          </p:cNvSpPr>
          <p:nvPr>
            <p:ph type="title"/>
          </p:nvPr>
        </p:nvSpPr>
        <p:spPr>
          <a:xfrm>
            <a:off x="5418803" y="2051818"/>
            <a:ext cx="1354394" cy="1325563"/>
          </a:xfrm>
        </p:spPr>
        <p:txBody>
          <a:bodyPr/>
          <a:lstStyle/>
          <a:p>
            <a:r>
              <a:rPr lang="zh-CN" altLang="en-US" b="1" dirty="0"/>
              <a:t>讨论</a:t>
            </a:r>
          </a:p>
        </p:txBody>
      </p:sp>
    </p:spTree>
    <p:extLst>
      <p:ext uri="{BB962C8B-B14F-4D97-AF65-F5344CB8AC3E}">
        <p14:creationId xmlns:p14="http://schemas.microsoft.com/office/powerpoint/2010/main" val="1496635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AAC2DDF-4D94-5434-31A9-1DBB14CDBFFC}"/>
              </a:ext>
            </a:extLst>
          </p:cNvPr>
          <p:cNvSpPr txBox="1"/>
          <p:nvPr/>
        </p:nvSpPr>
        <p:spPr>
          <a:xfrm>
            <a:off x="639096" y="415101"/>
            <a:ext cx="6096000" cy="461665"/>
          </a:xfrm>
          <a:prstGeom prst="rect">
            <a:avLst/>
          </a:prstGeom>
          <a:noFill/>
        </p:spPr>
        <p:txBody>
          <a:bodyPr wrap="square">
            <a:spAutoFit/>
          </a:bodyPr>
          <a:lstStyle/>
          <a:p>
            <a:r>
              <a:rPr lang="zh-CN" altLang="en-US" sz="2400" b="1" dirty="0"/>
              <a:t>检验目录完整性假设</a:t>
            </a:r>
          </a:p>
        </p:txBody>
      </p:sp>
      <p:sp>
        <p:nvSpPr>
          <p:cNvPr id="7" name="文本框 6">
            <a:extLst>
              <a:ext uri="{FF2B5EF4-FFF2-40B4-BE49-F238E27FC236}">
                <a16:creationId xmlns:a16="http://schemas.microsoft.com/office/drawing/2014/main" id="{27B1350A-1BE9-29A5-DA6B-21BFE48C3C10}"/>
              </a:ext>
            </a:extLst>
          </p:cNvPr>
          <p:cNvSpPr txBox="1"/>
          <p:nvPr/>
        </p:nvSpPr>
        <p:spPr>
          <a:xfrm>
            <a:off x="639096" y="1142968"/>
            <a:ext cx="10028904" cy="369332"/>
          </a:xfrm>
          <a:prstGeom prst="rect">
            <a:avLst/>
          </a:prstGeom>
          <a:noFill/>
        </p:spPr>
        <p:txBody>
          <a:bodyPr wrap="square">
            <a:spAutoFit/>
          </a:bodyPr>
          <a:lstStyle/>
          <a:p>
            <a:r>
              <a:rPr lang="zh-CN" altLang="en-US" b="1" dirty="0"/>
              <a:t>绘制古藤堡</a:t>
            </a:r>
            <a:r>
              <a:rPr lang="en-US" altLang="zh-CN" b="1" dirty="0"/>
              <a:t>-</a:t>
            </a:r>
            <a:r>
              <a:rPr lang="zh-CN" altLang="en-US" b="1" dirty="0"/>
              <a:t>里克特（</a:t>
            </a:r>
            <a:r>
              <a:rPr lang="en-US" altLang="zh-CN" b="1" dirty="0"/>
              <a:t>Gutenberg-Richter, GR</a:t>
            </a:r>
            <a:r>
              <a:rPr lang="zh-CN" altLang="en-US" b="1" dirty="0"/>
              <a:t>）关系，使用发生在目标事件震中周围的低震级地震</a:t>
            </a:r>
          </a:p>
        </p:txBody>
      </p:sp>
      <p:sp>
        <p:nvSpPr>
          <p:cNvPr id="9" name="文本框 8">
            <a:extLst>
              <a:ext uri="{FF2B5EF4-FFF2-40B4-BE49-F238E27FC236}">
                <a16:creationId xmlns:a16="http://schemas.microsoft.com/office/drawing/2014/main" id="{B17E82C2-C078-6013-B1FE-F4352A90FA51}"/>
              </a:ext>
            </a:extLst>
          </p:cNvPr>
          <p:cNvSpPr txBox="1"/>
          <p:nvPr/>
        </p:nvSpPr>
        <p:spPr>
          <a:xfrm>
            <a:off x="639096" y="4013538"/>
            <a:ext cx="8180439" cy="923330"/>
          </a:xfrm>
          <a:prstGeom prst="rect">
            <a:avLst/>
          </a:prstGeom>
          <a:noFill/>
        </p:spPr>
        <p:txBody>
          <a:bodyPr wrap="square">
            <a:spAutoFit/>
          </a:bodyPr>
          <a:lstStyle/>
          <a:p>
            <a:r>
              <a:rPr lang="zh-CN" altLang="en-US" b="1" dirty="0"/>
              <a:t>计算震级在</a:t>
            </a:r>
            <a:r>
              <a:rPr lang="en-US" altLang="zh-CN" b="1" dirty="0"/>
              <a:t>M=1</a:t>
            </a:r>
            <a:r>
              <a:rPr lang="zh-CN" altLang="en-US" b="1" dirty="0"/>
              <a:t>和</a:t>
            </a:r>
            <a:r>
              <a:rPr lang="en-US" altLang="zh-CN" b="1" dirty="0"/>
              <a:t>M=3</a:t>
            </a:r>
            <a:r>
              <a:rPr lang="zh-CN" altLang="en-US" b="1" dirty="0"/>
              <a:t>之间的</a:t>
            </a:r>
            <a:r>
              <a:rPr lang="en-US" altLang="zh-CN" b="1" dirty="0"/>
              <a:t>GR</a:t>
            </a:r>
            <a:r>
              <a:rPr lang="zh-CN" altLang="en-US" b="1" dirty="0"/>
              <a:t>关系绝对斜率（</a:t>
            </a:r>
            <a:r>
              <a:rPr lang="en-US" altLang="zh-CN" b="1" dirty="0" err="1"/>
              <a:t>mGR</a:t>
            </a:r>
            <a:r>
              <a:rPr lang="zh-CN" altLang="en-US" b="1" dirty="0"/>
              <a:t>）的时间演变（补充图</a:t>
            </a:r>
            <a:r>
              <a:rPr lang="en-US" altLang="zh-CN" b="1" dirty="0"/>
              <a:t>6</a:t>
            </a:r>
            <a:r>
              <a:rPr lang="zh-CN" altLang="en-US" b="1" dirty="0"/>
              <a:t>）；需要注意的是，当完整性震级低于</a:t>
            </a:r>
            <a:r>
              <a:rPr lang="en-US" altLang="zh-CN" b="1" dirty="0"/>
              <a:t>M=1</a:t>
            </a:r>
            <a:r>
              <a:rPr lang="zh-CN" altLang="en-US" b="1" dirty="0"/>
              <a:t>时，</a:t>
            </a:r>
            <a:r>
              <a:rPr lang="en-US" altLang="zh-CN" b="1" dirty="0" err="1"/>
              <a:t>mGR</a:t>
            </a:r>
            <a:r>
              <a:rPr lang="zh-CN" altLang="en-US" b="1" dirty="0"/>
              <a:t>被称为</a:t>
            </a:r>
            <a:r>
              <a:rPr lang="en-US" altLang="zh-CN" b="1" dirty="0"/>
              <a:t>b</a:t>
            </a:r>
            <a:r>
              <a:rPr lang="zh-CN" altLang="en-US" b="1" dirty="0"/>
              <a:t>值，且如果完整性震级高于</a:t>
            </a:r>
            <a:r>
              <a:rPr lang="en-US" altLang="zh-CN" b="1" dirty="0"/>
              <a:t>M=1</a:t>
            </a:r>
            <a:r>
              <a:rPr lang="zh-CN" altLang="en-US" b="1" dirty="0"/>
              <a:t>，则</a:t>
            </a:r>
            <a:r>
              <a:rPr lang="en-US" altLang="zh-CN" b="1" dirty="0" err="1"/>
              <a:t>mGR</a:t>
            </a:r>
            <a:r>
              <a:rPr lang="zh-CN" altLang="en-US" b="1" dirty="0"/>
              <a:t>预计会下降，而在目标事件的来临期间则会增加。</a:t>
            </a:r>
          </a:p>
        </p:txBody>
      </p:sp>
      <p:sp>
        <p:nvSpPr>
          <p:cNvPr id="11" name="文本框 10">
            <a:extLst>
              <a:ext uri="{FF2B5EF4-FFF2-40B4-BE49-F238E27FC236}">
                <a16:creationId xmlns:a16="http://schemas.microsoft.com/office/drawing/2014/main" id="{01C72960-F74C-10C9-6022-291A912E119D}"/>
              </a:ext>
            </a:extLst>
          </p:cNvPr>
          <p:cNvSpPr txBox="1"/>
          <p:nvPr/>
        </p:nvSpPr>
        <p:spPr>
          <a:xfrm>
            <a:off x="639096" y="2013466"/>
            <a:ext cx="6154992" cy="369332"/>
          </a:xfrm>
          <a:prstGeom prst="rect">
            <a:avLst/>
          </a:prstGeom>
          <a:noFill/>
        </p:spPr>
        <p:txBody>
          <a:bodyPr wrap="square">
            <a:spAutoFit/>
          </a:bodyPr>
          <a:lstStyle/>
          <a:p>
            <a:r>
              <a:rPr lang="en-US" altLang="zh-CN" b="0" i="0" dirty="0" err="1">
                <a:solidFill>
                  <a:srgbClr val="000000"/>
                </a:solidFill>
                <a:effectLst/>
                <a:latin typeface="times new roman" panose="02020603050405020304" pitchFamily="18" charset="0"/>
              </a:rPr>
              <a:t>lg</a:t>
            </a:r>
            <a:r>
              <a:rPr lang="en-US" altLang="zh-CN" b="0" i="1" dirty="0" err="1">
                <a:solidFill>
                  <a:srgbClr val="000000"/>
                </a:solidFill>
                <a:effectLst/>
                <a:latin typeface="times new roman" panose="02020603050405020304" pitchFamily="18" charset="0"/>
              </a:rPr>
              <a:t>N</a:t>
            </a:r>
            <a:r>
              <a:rPr lang="en-US" altLang="zh-CN" b="0" i="1" dirty="0">
                <a:solidFill>
                  <a:srgbClr val="000000"/>
                </a:solidFill>
                <a:effectLst/>
                <a:latin typeface="times new roman" panose="02020603050405020304" pitchFamily="18" charset="0"/>
              </a:rPr>
              <a:t> </a:t>
            </a:r>
            <a:r>
              <a:rPr lang="en-US" altLang="zh-CN" b="0" i="0" dirty="0">
                <a:solidFill>
                  <a:srgbClr val="000000"/>
                </a:solidFill>
                <a:effectLst/>
                <a:latin typeface="times new roman" panose="02020603050405020304" pitchFamily="18" charset="0"/>
              </a:rPr>
              <a:t>= </a:t>
            </a:r>
            <a:r>
              <a:rPr lang="en-US" altLang="zh-CN" b="0" i="1" dirty="0">
                <a:solidFill>
                  <a:srgbClr val="000000"/>
                </a:solidFill>
                <a:effectLst/>
                <a:latin typeface="times new roman" panose="02020603050405020304" pitchFamily="18" charset="0"/>
              </a:rPr>
              <a:t>a </a:t>
            </a:r>
            <a:r>
              <a:rPr lang="en-US" altLang="zh-CN" b="0" i="0" dirty="0">
                <a:solidFill>
                  <a:srgbClr val="000000"/>
                </a:solidFill>
                <a:effectLst/>
                <a:latin typeface="times new roman" panose="02020603050405020304" pitchFamily="18" charset="0"/>
              </a:rPr>
              <a:t>- </a:t>
            </a:r>
            <a:r>
              <a:rPr lang="en-US" altLang="zh-CN" b="0" i="1" dirty="0" err="1">
                <a:solidFill>
                  <a:srgbClr val="000000"/>
                </a:solidFill>
                <a:effectLst/>
                <a:latin typeface="times new roman" panose="02020603050405020304" pitchFamily="18" charset="0"/>
              </a:rPr>
              <a:t>bM</a:t>
            </a:r>
            <a:r>
              <a:rPr lang="en-US" altLang="zh-CN" b="0" i="0" dirty="0">
                <a:solidFill>
                  <a:srgbClr val="000000"/>
                </a:solidFill>
                <a:effectLst/>
                <a:latin typeface="times new roman" panose="02020603050405020304" pitchFamily="18" charset="0"/>
              </a:rPr>
              <a:t>            </a:t>
            </a:r>
            <a:r>
              <a:rPr lang="zh-CN" altLang="en-US" b="0" i="0" dirty="0">
                <a:solidFill>
                  <a:srgbClr val="000000"/>
                </a:solidFill>
                <a:effectLst/>
                <a:latin typeface="宋体" panose="02010600030101010101" pitchFamily="2" charset="-122"/>
                <a:ea typeface="宋体" panose="02010600030101010101" pitchFamily="2" charset="-122"/>
              </a:rPr>
              <a:t>（</a:t>
            </a:r>
            <a:r>
              <a:rPr lang="en-US" altLang="zh-CN" b="0" i="0" dirty="0">
                <a:solidFill>
                  <a:srgbClr val="000000"/>
                </a:solidFill>
                <a:effectLst/>
                <a:latin typeface="times new roman" panose="02020603050405020304" pitchFamily="18" charset="0"/>
              </a:rPr>
              <a:t>1</a:t>
            </a:r>
            <a:r>
              <a:rPr lang="zh-CN" altLang="en-US" b="0" i="0" dirty="0">
                <a:solidFill>
                  <a:srgbClr val="000000"/>
                </a:solidFill>
                <a:effectLst/>
                <a:latin typeface="宋体" panose="02010600030101010101" pitchFamily="2" charset="-122"/>
                <a:ea typeface="宋体" panose="02010600030101010101" pitchFamily="2" charset="-122"/>
              </a:rPr>
              <a:t>）</a:t>
            </a:r>
            <a:endParaRPr lang="zh-CN" altLang="en-US" dirty="0"/>
          </a:p>
        </p:txBody>
      </p:sp>
      <p:sp>
        <p:nvSpPr>
          <p:cNvPr id="13" name="文本框 12">
            <a:extLst>
              <a:ext uri="{FF2B5EF4-FFF2-40B4-BE49-F238E27FC236}">
                <a16:creationId xmlns:a16="http://schemas.microsoft.com/office/drawing/2014/main" id="{315D83DE-894C-7074-FFB3-4D2EABAB9B62}"/>
              </a:ext>
            </a:extLst>
          </p:cNvPr>
          <p:cNvSpPr txBox="1"/>
          <p:nvPr/>
        </p:nvSpPr>
        <p:spPr>
          <a:xfrm>
            <a:off x="4424515" y="2013466"/>
            <a:ext cx="7236543" cy="369332"/>
          </a:xfrm>
          <a:prstGeom prst="rect">
            <a:avLst/>
          </a:prstGeom>
          <a:noFill/>
        </p:spPr>
        <p:txBody>
          <a:bodyPr wrap="square">
            <a:spAutoFit/>
          </a:bodyPr>
          <a:lstStyle/>
          <a:p>
            <a:r>
              <a:rPr lang="zh-CN" altLang="en-US" b="1" dirty="0"/>
              <a:t>式中，</a:t>
            </a:r>
            <a:r>
              <a:rPr lang="en-US" altLang="zh-CN" b="1" dirty="0"/>
              <a:t>M</a:t>
            </a:r>
            <a:r>
              <a:rPr lang="zh-CN" altLang="en-US" b="1" dirty="0"/>
              <a:t>为地震震级，</a:t>
            </a:r>
            <a:r>
              <a:rPr lang="en-US" altLang="zh-CN" b="1" dirty="0"/>
              <a:t>N</a:t>
            </a:r>
            <a:r>
              <a:rPr lang="zh-CN" altLang="en-US" b="1" dirty="0"/>
              <a:t>为震级不小于</a:t>
            </a:r>
            <a:r>
              <a:rPr lang="en-US" altLang="zh-CN" b="1" dirty="0"/>
              <a:t>M</a:t>
            </a:r>
            <a:r>
              <a:rPr lang="zh-CN" altLang="en-US" b="1" dirty="0"/>
              <a:t>的累积地震数，</a:t>
            </a:r>
            <a:r>
              <a:rPr lang="en-US" altLang="zh-CN" b="1" dirty="0"/>
              <a:t>a</a:t>
            </a:r>
            <a:r>
              <a:rPr lang="zh-CN" altLang="en-US" b="1" dirty="0"/>
              <a:t>和</a:t>
            </a:r>
            <a:r>
              <a:rPr lang="en-US" altLang="zh-CN" b="1" dirty="0"/>
              <a:t>b</a:t>
            </a:r>
            <a:r>
              <a:rPr lang="zh-CN" altLang="en-US" b="1" dirty="0"/>
              <a:t>为常数。</a:t>
            </a:r>
            <a:endParaRPr lang="en-US" altLang="zh-CN" b="1" dirty="0"/>
          </a:p>
        </p:txBody>
      </p:sp>
      <p:sp>
        <p:nvSpPr>
          <p:cNvPr id="15" name="文本框 14">
            <a:extLst>
              <a:ext uri="{FF2B5EF4-FFF2-40B4-BE49-F238E27FC236}">
                <a16:creationId xmlns:a16="http://schemas.microsoft.com/office/drawing/2014/main" id="{64CA73DE-39BB-0CD5-D121-FCCB14A6911A}"/>
              </a:ext>
            </a:extLst>
          </p:cNvPr>
          <p:cNvSpPr txBox="1"/>
          <p:nvPr/>
        </p:nvSpPr>
        <p:spPr>
          <a:xfrm>
            <a:off x="639096" y="5715032"/>
            <a:ext cx="7364360" cy="369332"/>
          </a:xfrm>
          <a:prstGeom prst="rect">
            <a:avLst/>
          </a:prstGeom>
          <a:noFill/>
        </p:spPr>
        <p:txBody>
          <a:bodyPr wrap="square">
            <a:spAutoFit/>
          </a:bodyPr>
          <a:lstStyle/>
          <a:p>
            <a:r>
              <a:rPr lang="zh-CN" altLang="en-US" b="1" dirty="0"/>
              <a:t>确认本研究报告的前兆异常地震活动并非由目录质量下降所产生的伪影</a:t>
            </a:r>
          </a:p>
        </p:txBody>
      </p:sp>
      <p:sp>
        <p:nvSpPr>
          <p:cNvPr id="16" name="箭头: 下 15">
            <a:extLst>
              <a:ext uri="{FF2B5EF4-FFF2-40B4-BE49-F238E27FC236}">
                <a16:creationId xmlns:a16="http://schemas.microsoft.com/office/drawing/2014/main" id="{4405E838-A6E1-A13E-8444-8E6BD3F5A664}"/>
              </a:ext>
            </a:extLst>
          </p:cNvPr>
          <p:cNvSpPr/>
          <p:nvPr/>
        </p:nvSpPr>
        <p:spPr>
          <a:xfrm>
            <a:off x="4291779" y="5067810"/>
            <a:ext cx="265471" cy="51627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3224397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D91208B-AD4B-874C-9618-CA1960BE18EF}"/>
              </a:ext>
            </a:extLst>
          </p:cNvPr>
          <p:cNvSpPr txBox="1"/>
          <p:nvPr/>
        </p:nvSpPr>
        <p:spPr>
          <a:xfrm>
            <a:off x="540774" y="639548"/>
            <a:ext cx="5958348" cy="646331"/>
          </a:xfrm>
          <a:prstGeom prst="rect">
            <a:avLst/>
          </a:prstGeom>
          <a:noFill/>
        </p:spPr>
        <p:txBody>
          <a:bodyPr wrap="square">
            <a:spAutoFit/>
          </a:bodyPr>
          <a:lstStyle/>
          <a:p>
            <a:r>
              <a:rPr lang="zh-CN" altLang="en-US" b="1" dirty="0"/>
              <a:t>在里奇克雷斯特事件发生前大约</a:t>
            </a:r>
            <a:r>
              <a:rPr lang="en-US" altLang="zh-CN" b="1" dirty="0"/>
              <a:t>30</a:t>
            </a:r>
            <a:r>
              <a:rPr lang="zh-CN" altLang="en-US" b="1" dirty="0"/>
              <a:t>天，震中区域及从安特洛普谷到南海峡群岛之间出现了显著的低震级地震活动。</a:t>
            </a:r>
          </a:p>
        </p:txBody>
      </p:sp>
      <p:sp>
        <p:nvSpPr>
          <p:cNvPr id="7" name="文本框 6">
            <a:extLst>
              <a:ext uri="{FF2B5EF4-FFF2-40B4-BE49-F238E27FC236}">
                <a16:creationId xmlns:a16="http://schemas.microsoft.com/office/drawing/2014/main" id="{A9AD627C-AD73-03E8-61A8-608AC2DC1A0E}"/>
              </a:ext>
            </a:extLst>
          </p:cNvPr>
          <p:cNvSpPr txBox="1"/>
          <p:nvPr/>
        </p:nvSpPr>
        <p:spPr>
          <a:xfrm>
            <a:off x="540774" y="1672783"/>
            <a:ext cx="6558116" cy="369332"/>
          </a:xfrm>
          <a:prstGeom prst="rect">
            <a:avLst/>
          </a:prstGeom>
          <a:noFill/>
        </p:spPr>
        <p:txBody>
          <a:bodyPr wrap="square">
            <a:spAutoFit/>
          </a:bodyPr>
          <a:lstStyle/>
          <a:p>
            <a:r>
              <a:rPr lang="zh-CN" altLang="en-US" dirty="0">
                <a:solidFill>
                  <a:srgbClr val="FF0000"/>
                </a:solidFill>
              </a:rPr>
              <a:t>该波地震活动与我们算法检测到的大范围异常地震活动相吻合？</a:t>
            </a:r>
          </a:p>
        </p:txBody>
      </p:sp>
      <p:sp>
        <p:nvSpPr>
          <p:cNvPr id="9" name="文本框 8">
            <a:extLst>
              <a:ext uri="{FF2B5EF4-FFF2-40B4-BE49-F238E27FC236}">
                <a16:creationId xmlns:a16="http://schemas.microsoft.com/office/drawing/2014/main" id="{DB672A5A-5271-8B9B-DB76-9DA65A2C07EC}"/>
              </a:ext>
            </a:extLst>
          </p:cNvPr>
          <p:cNvSpPr txBox="1"/>
          <p:nvPr/>
        </p:nvSpPr>
        <p:spPr>
          <a:xfrm>
            <a:off x="540774" y="2616680"/>
            <a:ext cx="5102942" cy="646331"/>
          </a:xfrm>
          <a:prstGeom prst="rect">
            <a:avLst/>
          </a:prstGeom>
          <a:noFill/>
        </p:spPr>
        <p:txBody>
          <a:bodyPr wrap="square">
            <a:spAutoFit/>
          </a:bodyPr>
          <a:lstStyle/>
          <a:p>
            <a:r>
              <a:rPr lang="zh-CN" altLang="en-US" b="1" dirty="0"/>
              <a:t>然而，在上述区域中，首个异常行为出现在事件序列的约</a:t>
            </a:r>
            <a:r>
              <a:rPr lang="en-US" altLang="zh-CN" b="1" dirty="0"/>
              <a:t>90</a:t>
            </a:r>
            <a:r>
              <a:rPr lang="zh-CN" altLang="en-US" b="1" dirty="0"/>
              <a:t>天前，即在地震活动出现前约两个月</a:t>
            </a:r>
          </a:p>
        </p:txBody>
      </p:sp>
      <p:sp>
        <p:nvSpPr>
          <p:cNvPr id="11" name="文本框 10">
            <a:extLst>
              <a:ext uri="{FF2B5EF4-FFF2-40B4-BE49-F238E27FC236}">
                <a16:creationId xmlns:a16="http://schemas.microsoft.com/office/drawing/2014/main" id="{167A0703-4ACE-F80A-B6F8-1E498DFEBC0D}"/>
              </a:ext>
            </a:extLst>
          </p:cNvPr>
          <p:cNvSpPr txBox="1"/>
          <p:nvPr/>
        </p:nvSpPr>
        <p:spPr>
          <a:xfrm>
            <a:off x="540774" y="3837576"/>
            <a:ext cx="5102942" cy="923330"/>
          </a:xfrm>
          <a:prstGeom prst="rect">
            <a:avLst/>
          </a:prstGeom>
          <a:noFill/>
        </p:spPr>
        <p:txBody>
          <a:bodyPr wrap="square">
            <a:spAutoFit/>
          </a:bodyPr>
          <a:lstStyle/>
          <a:p>
            <a:r>
              <a:rPr lang="zh-CN" altLang="en-US" b="1" dirty="0"/>
              <a:t>加州</a:t>
            </a:r>
            <a:r>
              <a:rPr lang="en-US" altLang="zh-CN" b="1" dirty="0"/>
              <a:t>-</a:t>
            </a:r>
            <a:r>
              <a:rPr lang="zh-CN" altLang="en-US" b="1" dirty="0"/>
              <a:t>内华达</a:t>
            </a:r>
            <a:r>
              <a:rPr lang="en-US" altLang="zh-CN" b="1" dirty="0"/>
              <a:t>-</a:t>
            </a:r>
            <a:r>
              <a:rPr lang="zh-CN" altLang="en-US" b="1" dirty="0"/>
              <a:t>亚利桑那边界区域的不安概率在里奇克雷斯特序列前约</a:t>
            </a:r>
            <a:r>
              <a:rPr lang="en-US" altLang="zh-CN" b="1" dirty="0"/>
              <a:t>60</a:t>
            </a:r>
            <a:r>
              <a:rPr lang="zh-CN" altLang="en-US" b="1" dirty="0"/>
              <a:t>天增加，但这一激增与该区域内任何小规模地震活动的聚集并不一致</a:t>
            </a:r>
          </a:p>
        </p:txBody>
      </p:sp>
      <p:sp>
        <p:nvSpPr>
          <p:cNvPr id="13" name="文本框 12">
            <a:extLst>
              <a:ext uri="{FF2B5EF4-FFF2-40B4-BE49-F238E27FC236}">
                <a16:creationId xmlns:a16="http://schemas.microsoft.com/office/drawing/2014/main" id="{EE0C4232-9811-8DA6-A7E3-194C3472212B}"/>
              </a:ext>
            </a:extLst>
          </p:cNvPr>
          <p:cNvSpPr txBox="1"/>
          <p:nvPr/>
        </p:nvSpPr>
        <p:spPr>
          <a:xfrm>
            <a:off x="540774" y="5335471"/>
            <a:ext cx="6096000" cy="369332"/>
          </a:xfrm>
          <a:prstGeom prst="rect">
            <a:avLst/>
          </a:prstGeom>
          <a:noFill/>
        </p:spPr>
        <p:txBody>
          <a:bodyPr wrap="square">
            <a:spAutoFit/>
          </a:bodyPr>
          <a:lstStyle/>
          <a:p>
            <a:r>
              <a:rPr lang="zh-CN" altLang="en-US" b="1" dirty="0"/>
              <a:t>其他未检测到异常的区域也是如此</a:t>
            </a:r>
          </a:p>
        </p:txBody>
      </p:sp>
      <p:sp>
        <p:nvSpPr>
          <p:cNvPr id="15" name="文本框 14">
            <a:extLst>
              <a:ext uri="{FF2B5EF4-FFF2-40B4-BE49-F238E27FC236}">
                <a16:creationId xmlns:a16="http://schemas.microsoft.com/office/drawing/2014/main" id="{998F28B0-4E5E-E160-2E57-C48705CC1CC3}"/>
              </a:ext>
            </a:extLst>
          </p:cNvPr>
          <p:cNvSpPr txBox="1"/>
          <p:nvPr/>
        </p:nvSpPr>
        <p:spPr>
          <a:xfrm>
            <a:off x="7256206" y="3837576"/>
            <a:ext cx="4218039" cy="923330"/>
          </a:xfrm>
          <a:prstGeom prst="rect">
            <a:avLst/>
          </a:prstGeom>
          <a:noFill/>
        </p:spPr>
        <p:txBody>
          <a:bodyPr wrap="square">
            <a:spAutoFit/>
          </a:bodyPr>
          <a:lstStyle/>
          <a:p>
            <a:r>
              <a:rPr lang="zh-CN" altLang="en-US" b="1" dirty="0">
                <a:solidFill>
                  <a:srgbClr val="FF0000"/>
                </a:solidFill>
              </a:rPr>
              <a:t>这些观察结果表明，尽管前兆不安在某种程度上可能受到局部低震级地震聚集的影响，但并不明确与这些聚集相关联</a:t>
            </a:r>
          </a:p>
        </p:txBody>
      </p:sp>
      <p:sp>
        <p:nvSpPr>
          <p:cNvPr id="17" name="文本框 16">
            <a:extLst>
              <a:ext uri="{FF2B5EF4-FFF2-40B4-BE49-F238E27FC236}">
                <a16:creationId xmlns:a16="http://schemas.microsoft.com/office/drawing/2014/main" id="{A6F4910E-5722-B592-890B-B28B14D4CACF}"/>
              </a:ext>
            </a:extLst>
          </p:cNvPr>
          <p:cNvSpPr txBox="1"/>
          <p:nvPr/>
        </p:nvSpPr>
        <p:spPr>
          <a:xfrm>
            <a:off x="6843250" y="5335471"/>
            <a:ext cx="5043949" cy="646331"/>
          </a:xfrm>
          <a:prstGeom prst="rect">
            <a:avLst/>
          </a:prstGeom>
          <a:noFill/>
        </p:spPr>
        <p:txBody>
          <a:bodyPr wrap="square">
            <a:spAutoFit/>
          </a:bodyPr>
          <a:lstStyle/>
          <a:p>
            <a:r>
              <a:rPr lang="zh-CN" altLang="en-US" b="1" dirty="0">
                <a:solidFill>
                  <a:srgbClr val="FF0000"/>
                </a:solidFill>
              </a:rPr>
              <a:t>相反，前兆不安似乎与低震级地震活动的时空分布中的非线性、多变量、细微的统计波动相关</a:t>
            </a:r>
          </a:p>
        </p:txBody>
      </p:sp>
    </p:spTree>
    <p:extLst>
      <p:ext uri="{BB962C8B-B14F-4D97-AF65-F5344CB8AC3E}">
        <p14:creationId xmlns:p14="http://schemas.microsoft.com/office/powerpoint/2010/main" val="572660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ECB4AE6-ADA4-9A8C-7DC8-73E4501F7026}"/>
              </a:ext>
            </a:extLst>
          </p:cNvPr>
          <p:cNvPicPr>
            <a:picLocks noChangeAspect="1"/>
          </p:cNvPicPr>
          <p:nvPr/>
        </p:nvPicPr>
        <p:blipFill>
          <a:blip r:embed="rId3"/>
          <a:stretch>
            <a:fillRect/>
          </a:stretch>
        </p:blipFill>
        <p:spPr>
          <a:xfrm>
            <a:off x="0" y="82322"/>
            <a:ext cx="12192000" cy="5474151"/>
          </a:xfrm>
          <a:prstGeom prst="rect">
            <a:avLst/>
          </a:prstGeom>
        </p:spPr>
      </p:pic>
      <p:sp>
        <p:nvSpPr>
          <p:cNvPr id="7" name="文本框 6">
            <a:extLst>
              <a:ext uri="{FF2B5EF4-FFF2-40B4-BE49-F238E27FC236}">
                <a16:creationId xmlns:a16="http://schemas.microsoft.com/office/drawing/2014/main" id="{05D34184-380E-5088-E468-491236C6EB8F}"/>
              </a:ext>
            </a:extLst>
          </p:cNvPr>
          <p:cNvSpPr txBox="1"/>
          <p:nvPr/>
        </p:nvSpPr>
        <p:spPr>
          <a:xfrm>
            <a:off x="840657" y="5840811"/>
            <a:ext cx="10510686" cy="646331"/>
          </a:xfrm>
          <a:prstGeom prst="rect">
            <a:avLst/>
          </a:prstGeom>
          <a:noFill/>
        </p:spPr>
        <p:txBody>
          <a:bodyPr wrap="square">
            <a:spAutoFit/>
          </a:bodyPr>
          <a:lstStyle/>
          <a:p>
            <a:r>
              <a:rPr lang="zh-CN" altLang="en-US" b="1" dirty="0"/>
              <a:t>垂直红线表示</a:t>
            </a:r>
            <a:r>
              <a:rPr lang="en-US" altLang="zh-CN" b="1" dirty="0"/>
              <a:t>Ridgecrest</a:t>
            </a:r>
            <a:r>
              <a:rPr lang="zh-CN" altLang="en-US" b="1" dirty="0"/>
              <a:t>序列的第一次事件发生。</a:t>
            </a:r>
            <a:endParaRPr lang="en-US" altLang="zh-CN" b="1" dirty="0"/>
          </a:p>
          <a:p>
            <a:r>
              <a:rPr lang="zh-CN" altLang="en-US" b="1" dirty="0"/>
              <a:t>浅红色矩形表示该扇区中第一个异常区域的出现，深红色矩形表示该扇区中异常现象的第二次扩散。</a:t>
            </a:r>
          </a:p>
        </p:txBody>
      </p:sp>
    </p:spTree>
    <p:extLst>
      <p:ext uri="{BB962C8B-B14F-4D97-AF65-F5344CB8AC3E}">
        <p14:creationId xmlns:p14="http://schemas.microsoft.com/office/powerpoint/2010/main" val="3799035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A9D83DC-A3A9-981E-F98B-1D5DBAD65E2D}"/>
              </a:ext>
            </a:extLst>
          </p:cNvPr>
          <p:cNvPicPr>
            <a:picLocks noChangeAspect="1"/>
          </p:cNvPicPr>
          <p:nvPr/>
        </p:nvPicPr>
        <p:blipFill>
          <a:blip r:embed="rId2"/>
          <a:stretch>
            <a:fillRect/>
          </a:stretch>
        </p:blipFill>
        <p:spPr>
          <a:xfrm>
            <a:off x="361950" y="1177105"/>
            <a:ext cx="11468100" cy="3638550"/>
          </a:xfrm>
          <a:prstGeom prst="rect">
            <a:avLst/>
          </a:prstGeom>
        </p:spPr>
      </p:pic>
      <p:sp>
        <p:nvSpPr>
          <p:cNvPr id="6" name="文本框 5">
            <a:extLst>
              <a:ext uri="{FF2B5EF4-FFF2-40B4-BE49-F238E27FC236}">
                <a16:creationId xmlns:a16="http://schemas.microsoft.com/office/drawing/2014/main" id="{59001711-950C-99E2-2D7B-B9A2ACAC9D81}"/>
              </a:ext>
            </a:extLst>
          </p:cNvPr>
          <p:cNvSpPr txBox="1"/>
          <p:nvPr/>
        </p:nvSpPr>
        <p:spPr>
          <a:xfrm>
            <a:off x="5085735" y="5673662"/>
            <a:ext cx="2020530" cy="369332"/>
          </a:xfrm>
          <a:prstGeom prst="rect">
            <a:avLst/>
          </a:prstGeom>
          <a:noFill/>
        </p:spPr>
        <p:txBody>
          <a:bodyPr wrap="square">
            <a:spAutoFit/>
          </a:bodyPr>
          <a:lstStyle/>
          <a:p>
            <a:r>
              <a:rPr lang="zh-CN" altLang="en-US" b="1" dirty="0"/>
              <a:t>阿拉斯加地区同理</a:t>
            </a:r>
          </a:p>
        </p:txBody>
      </p:sp>
    </p:spTree>
    <p:extLst>
      <p:ext uri="{BB962C8B-B14F-4D97-AF65-F5344CB8AC3E}">
        <p14:creationId xmlns:p14="http://schemas.microsoft.com/office/powerpoint/2010/main" val="827717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4ACC621-F428-D29F-B0BB-F440F8606266}"/>
              </a:ext>
            </a:extLst>
          </p:cNvPr>
          <p:cNvSpPr txBox="1"/>
          <p:nvPr/>
        </p:nvSpPr>
        <p:spPr>
          <a:xfrm>
            <a:off x="3047999" y="2867799"/>
            <a:ext cx="7059561" cy="400110"/>
          </a:xfrm>
          <a:prstGeom prst="rect">
            <a:avLst/>
          </a:prstGeom>
          <a:noFill/>
        </p:spPr>
        <p:txBody>
          <a:bodyPr wrap="square">
            <a:spAutoFit/>
          </a:bodyPr>
          <a:lstStyle/>
          <a:p>
            <a:r>
              <a:rPr lang="zh-CN" altLang="en-US" sz="2000" b="1" dirty="0"/>
              <a:t>具体而言，刚度越大，物体在相同的施加力下变形越小</a:t>
            </a:r>
          </a:p>
        </p:txBody>
      </p:sp>
      <p:sp>
        <p:nvSpPr>
          <p:cNvPr id="7" name="文本框 6">
            <a:extLst>
              <a:ext uri="{FF2B5EF4-FFF2-40B4-BE49-F238E27FC236}">
                <a16:creationId xmlns:a16="http://schemas.microsoft.com/office/drawing/2014/main" id="{8AADCD24-4448-8515-5AF8-C1AC8B16592D}"/>
              </a:ext>
            </a:extLst>
          </p:cNvPr>
          <p:cNvSpPr txBox="1"/>
          <p:nvPr/>
        </p:nvSpPr>
        <p:spPr>
          <a:xfrm>
            <a:off x="3047999" y="1604805"/>
            <a:ext cx="7059561" cy="400110"/>
          </a:xfrm>
          <a:prstGeom prst="rect">
            <a:avLst/>
          </a:prstGeom>
          <a:noFill/>
        </p:spPr>
        <p:txBody>
          <a:bodyPr wrap="square">
            <a:spAutoFit/>
          </a:bodyPr>
          <a:lstStyle/>
          <a:p>
            <a:r>
              <a:rPr lang="zh-CN" altLang="en-US" sz="2000" b="1" dirty="0"/>
              <a:t>刚度是指物体或材料在受力时抵抗变形的能力</a:t>
            </a:r>
          </a:p>
        </p:txBody>
      </p:sp>
      <p:sp>
        <p:nvSpPr>
          <p:cNvPr id="9" name="文本框 8">
            <a:extLst>
              <a:ext uri="{FF2B5EF4-FFF2-40B4-BE49-F238E27FC236}">
                <a16:creationId xmlns:a16="http://schemas.microsoft.com/office/drawing/2014/main" id="{791F52D4-76E5-2273-DCAE-4A6BA3374133}"/>
              </a:ext>
            </a:extLst>
          </p:cNvPr>
          <p:cNvSpPr txBox="1"/>
          <p:nvPr/>
        </p:nvSpPr>
        <p:spPr>
          <a:xfrm>
            <a:off x="3047999" y="4130794"/>
            <a:ext cx="7059561" cy="400110"/>
          </a:xfrm>
          <a:prstGeom prst="rect">
            <a:avLst/>
          </a:prstGeom>
          <a:noFill/>
        </p:spPr>
        <p:txBody>
          <a:bodyPr wrap="square">
            <a:spAutoFit/>
          </a:bodyPr>
          <a:lstStyle/>
          <a:p>
            <a:r>
              <a:rPr lang="zh-CN" altLang="en-US" sz="2000" b="1" dirty="0"/>
              <a:t>刚度通常用弹性模量（如杨氏模量）来衡量</a:t>
            </a:r>
          </a:p>
        </p:txBody>
      </p:sp>
      <p:sp>
        <p:nvSpPr>
          <p:cNvPr id="10" name="文本框 9">
            <a:extLst>
              <a:ext uri="{FF2B5EF4-FFF2-40B4-BE49-F238E27FC236}">
                <a16:creationId xmlns:a16="http://schemas.microsoft.com/office/drawing/2014/main" id="{9BEC5568-1866-A970-E11C-F00326945445}"/>
              </a:ext>
            </a:extLst>
          </p:cNvPr>
          <p:cNvSpPr txBox="1"/>
          <p:nvPr/>
        </p:nvSpPr>
        <p:spPr>
          <a:xfrm>
            <a:off x="580103" y="383458"/>
            <a:ext cx="800219" cy="461665"/>
          </a:xfrm>
          <a:prstGeom prst="rect">
            <a:avLst/>
          </a:prstGeom>
          <a:noFill/>
        </p:spPr>
        <p:txBody>
          <a:bodyPr wrap="none" rtlCol="0">
            <a:spAutoFit/>
          </a:bodyPr>
          <a:lstStyle/>
          <a:p>
            <a:r>
              <a:rPr lang="zh-CN" altLang="en-US" sz="2400" b="1" dirty="0"/>
              <a:t>刚度</a:t>
            </a:r>
          </a:p>
        </p:txBody>
      </p:sp>
    </p:spTree>
    <p:extLst>
      <p:ext uri="{BB962C8B-B14F-4D97-AF65-F5344CB8AC3E}">
        <p14:creationId xmlns:p14="http://schemas.microsoft.com/office/powerpoint/2010/main" val="540679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1219B3E-521E-E1AA-B93D-77EE519D2B22}"/>
              </a:ext>
            </a:extLst>
          </p:cNvPr>
          <p:cNvSpPr txBox="1"/>
          <p:nvPr/>
        </p:nvSpPr>
        <p:spPr>
          <a:xfrm>
            <a:off x="698090" y="509677"/>
            <a:ext cx="4817807" cy="646331"/>
          </a:xfrm>
          <a:prstGeom prst="rect">
            <a:avLst/>
          </a:prstGeom>
          <a:noFill/>
        </p:spPr>
        <p:txBody>
          <a:bodyPr wrap="square">
            <a:spAutoFit/>
          </a:bodyPr>
          <a:lstStyle/>
          <a:p>
            <a:r>
              <a:rPr lang="zh-CN" altLang="en-US" b="1" dirty="0"/>
              <a:t>通过分析大地震前的能量释放和加速地震活动模式以及将库仑应力分析与断层建模相结合</a:t>
            </a:r>
          </a:p>
        </p:txBody>
      </p:sp>
      <p:sp>
        <p:nvSpPr>
          <p:cNvPr id="7" name="文本框 6">
            <a:extLst>
              <a:ext uri="{FF2B5EF4-FFF2-40B4-BE49-F238E27FC236}">
                <a16:creationId xmlns:a16="http://schemas.microsoft.com/office/drawing/2014/main" id="{A19335C4-D42F-7E4C-435B-ACB317F7D459}"/>
              </a:ext>
            </a:extLst>
          </p:cNvPr>
          <p:cNvSpPr txBox="1"/>
          <p:nvPr/>
        </p:nvSpPr>
        <p:spPr>
          <a:xfrm>
            <a:off x="6946490" y="371179"/>
            <a:ext cx="4975123" cy="923330"/>
          </a:xfrm>
          <a:prstGeom prst="rect">
            <a:avLst/>
          </a:prstGeom>
          <a:noFill/>
        </p:spPr>
        <p:txBody>
          <a:bodyPr wrap="square">
            <a:spAutoFit/>
          </a:bodyPr>
          <a:lstStyle/>
          <a:p>
            <a:r>
              <a:rPr lang="zh-CN" altLang="en-US" b="1" dirty="0"/>
              <a:t>在大型地震发生之前，如果</a:t>
            </a:r>
            <a:r>
              <a:rPr lang="zh-CN" altLang="en-US" b="1" dirty="0">
                <a:solidFill>
                  <a:srgbClr val="FF0000"/>
                </a:solidFill>
              </a:rPr>
              <a:t>区域应力场发生变化</a:t>
            </a:r>
            <a:r>
              <a:rPr lang="zh-CN" altLang="en-US" b="1" dirty="0"/>
              <a:t>，</a:t>
            </a:r>
            <a:r>
              <a:rPr lang="zh-CN" altLang="en-US" b="1" dirty="0">
                <a:solidFill>
                  <a:srgbClr val="FF0000"/>
                </a:solidFill>
              </a:rPr>
              <a:t>低震级地震活动</a:t>
            </a:r>
            <a:r>
              <a:rPr lang="zh-CN" altLang="en-US" b="1" dirty="0"/>
              <a:t>应在广泛区域内经历</a:t>
            </a:r>
            <a:r>
              <a:rPr lang="zh-CN" altLang="en-US" b="1" dirty="0">
                <a:solidFill>
                  <a:srgbClr val="FF0000"/>
                </a:solidFill>
              </a:rPr>
              <a:t>变化</a:t>
            </a:r>
            <a:r>
              <a:rPr lang="zh-CN" altLang="en-US" b="1" dirty="0"/>
              <a:t>，因为</a:t>
            </a:r>
            <a:r>
              <a:rPr lang="zh-CN" altLang="en-US" b="1" dirty="0">
                <a:solidFill>
                  <a:srgbClr val="FF0000"/>
                </a:solidFill>
              </a:rPr>
              <a:t>大型锁定断层段逐渐接近失效</a:t>
            </a:r>
          </a:p>
        </p:txBody>
      </p:sp>
      <p:sp>
        <p:nvSpPr>
          <p:cNvPr id="9" name="文本框 8">
            <a:extLst>
              <a:ext uri="{FF2B5EF4-FFF2-40B4-BE49-F238E27FC236}">
                <a16:creationId xmlns:a16="http://schemas.microsoft.com/office/drawing/2014/main" id="{F3D2F470-0CD3-03C8-4EDC-FD8EFC6BAC20}"/>
              </a:ext>
            </a:extLst>
          </p:cNvPr>
          <p:cNvSpPr txBox="1"/>
          <p:nvPr/>
        </p:nvSpPr>
        <p:spPr>
          <a:xfrm>
            <a:off x="511277" y="2024216"/>
            <a:ext cx="4817807" cy="1200329"/>
          </a:xfrm>
          <a:prstGeom prst="rect">
            <a:avLst/>
          </a:prstGeom>
          <a:noFill/>
        </p:spPr>
        <p:txBody>
          <a:bodyPr wrap="square">
            <a:spAutoFit/>
          </a:bodyPr>
          <a:lstStyle/>
          <a:p>
            <a:r>
              <a:rPr lang="zh-CN" altLang="en-US" b="1" dirty="0"/>
              <a:t>关于地震力学中的断层结构的研究表明，</a:t>
            </a:r>
            <a:r>
              <a:rPr lang="zh-CN" altLang="en-US" b="1" dirty="0">
                <a:solidFill>
                  <a:srgbClr val="FF0000"/>
                </a:solidFill>
              </a:rPr>
              <a:t>活跃的断层在失效前会集中周围的应力</a:t>
            </a:r>
            <a:r>
              <a:rPr lang="zh-CN" altLang="en-US" b="1" dirty="0"/>
              <a:t>。应力集中进而在损伤区生成相互连接的裂缝，这增加了断层的渗透性和孔隙度。</a:t>
            </a:r>
          </a:p>
        </p:txBody>
      </p:sp>
      <p:sp>
        <p:nvSpPr>
          <p:cNvPr id="11" name="文本框 10">
            <a:extLst>
              <a:ext uri="{FF2B5EF4-FFF2-40B4-BE49-F238E27FC236}">
                <a16:creationId xmlns:a16="http://schemas.microsoft.com/office/drawing/2014/main" id="{81A3A06D-BE03-569E-2C32-017D40C7C57B}"/>
              </a:ext>
            </a:extLst>
          </p:cNvPr>
          <p:cNvSpPr txBox="1"/>
          <p:nvPr/>
        </p:nvSpPr>
        <p:spPr>
          <a:xfrm>
            <a:off x="6096000" y="2024216"/>
            <a:ext cx="6096000" cy="923330"/>
          </a:xfrm>
          <a:prstGeom prst="rect">
            <a:avLst/>
          </a:prstGeom>
          <a:noFill/>
        </p:spPr>
        <p:txBody>
          <a:bodyPr wrap="square">
            <a:spAutoFit/>
          </a:bodyPr>
          <a:lstStyle/>
          <a:p>
            <a:r>
              <a:rPr lang="zh-CN" altLang="en-US" b="1" dirty="0"/>
              <a:t>这一过程诱导了地壳流体的循环，从而增加了流体压力并增强了损伤区内其他裂缝的开口度。这种正反馈还会增强粘结力的降低和摩擦力的下降，导致失效前断层刚度减小</a:t>
            </a:r>
          </a:p>
        </p:txBody>
      </p:sp>
      <p:sp>
        <p:nvSpPr>
          <p:cNvPr id="13" name="文本框 12">
            <a:extLst>
              <a:ext uri="{FF2B5EF4-FFF2-40B4-BE49-F238E27FC236}">
                <a16:creationId xmlns:a16="http://schemas.microsoft.com/office/drawing/2014/main" id="{01CB4650-403C-50ED-F911-6CAE0412A571}"/>
              </a:ext>
            </a:extLst>
          </p:cNvPr>
          <p:cNvSpPr txBox="1"/>
          <p:nvPr/>
        </p:nvSpPr>
        <p:spPr>
          <a:xfrm>
            <a:off x="4866968" y="4100838"/>
            <a:ext cx="7964129" cy="369332"/>
          </a:xfrm>
          <a:prstGeom prst="rect">
            <a:avLst/>
          </a:prstGeom>
          <a:noFill/>
        </p:spPr>
        <p:txBody>
          <a:bodyPr wrap="square">
            <a:spAutoFit/>
          </a:bodyPr>
          <a:lstStyle/>
          <a:p>
            <a:r>
              <a:rPr lang="zh-CN" altLang="en-US" b="1" dirty="0"/>
              <a:t>因此，活跃的断层在失效前可以特征化为</a:t>
            </a:r>
            <a:r>
              <a:rPr lang="zh-CN" altLang="en-US" b="1" dirty="0">
                <a:solidFill>
                  <a:srgbClr val="FF0000"/>
                </a:solidFill>
              </a:rPr>
              <a:t>更高的流体循环和较低的刚度</a:t>
            </a:r>
          </a:p>
        </p:txBody>
      </p:sp>
      <p:sp>
        <p:nvSpPr>
          <p:cNvPr id="14" name="箭头: 左 13">
            <a:extLst>
              <a:ext uri="{FF2B5EF4-FFF2-40B4-BE49-F238E27FC236}">
                <a16:creationId xmlns:a16="http://schemas.microsoft.com/office/drawing/2014/main" id="{790DB408-46AC-28F6-C54D-6D24F4E7F9D7}"/>
              </a:ext>
            </a:extLst>
          </p:cNvPr>
          <p:cNvSpPr/>
          <p:nvPr/>
        </p:nvSpPr>
        <p:spPr>
          <a:xfrm rot="10800000">
            <a:off x="6213986" y="685760"/>
            <a:ext cx="462116" cy="294167"/>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6" name="箭头: 左 15">
            <a:extLst>
              <a:ext uri="{FF2B5EF4-FFF2-40B4-BE49-F238E27FC236}">
                <a16:creationId xmlns:a16="http://schemas.microsoft.com/office/drawing/2014/main" id="{D290E233-4C2E-85BA-F695-361A02AE0DF4}"/>
              </a:ext>
            </a:extLst>
          </p:cNvPr>
          <p:cNvSpPr/>
          <p:nvPr/>
        </p:nvSpPr>
        <p:spPr>
          <a:xfrm rot="10800000">
            <a:off x="5515897" y="2338797"/>
            <a:ext cx="462116" cy="294167"/>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7" name="箭头: 左 16">
            <a:extLst>
              <a:ext uri="{FF2B5EF4-FFF2-40B4-BE49-F238E27FC236}">
                <a16:creationId xmlns:a16="http://schemas.microsoft.com/office/drawing/2014/main" id="{382846C4-ED74-A799-B52D-C91FCA2A8AE7}"/>
              </a:ext>
            </a:extLst>
          </p:cNvPr>
          <p:cNvSpPr/>
          <p:nvPr/>
        </p:nvSpPr>
        <p:spPr>
          <a:xfrm rot="16200000">
            <a:off x="8912941" y="3289040"/>
            <a:ext cx="462116" cy="294167"/>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45070E46-31FC-18C4-D9A8-1650629AD867}"/>
              </a:ext>
            </a:extLst>
          </p:cNvPr>
          <p:cNvSpPr txBox="1"/>
          <p:nvPr/>
        </p:nvSpPr>
        <p:spPr>
          <a:xfrm>
            <a:off x="3237270" y="5572873"/>
            <a:ext cx="6415548" cy="646331"/>
          </a:xfrm>
          <a:prstGeom prst="rect">
            <a:avLst/>
          </a:prstGeom>
          <a:noFill/>
        </p:spPr>
        <p:txBody>
          <a:bodyPr wrap="square">
            <a:spAutoFit/>
          </a:bodyPr>
          <a:lstStyle/>
          <a:p>
            <a:r>
              <a:rPr lang="zh-CN" altLang="en-US" b="1" dirty="0">
                <a:solidFill>
                  <a:srgbClr val="FF0000"/>
                </a:solidFill>
              </a:rPr>
              <a:t>采用弹性夹杂物断层建模方法</a:t>
            </a:r>
            <a:r>
              <a:rPr lang="zh-CN" altLang="en-US" b="1" dirty="0"/>
              <a:t>探讨在大型地震来临前可能发生的区域应力变化，这些变化依赖于断层刚度和区域负荷条件</a:t>
            </a:r>
          </a:p>
        </p:txBody>
      </p:sp>
      <p:sp>
        <p:nvSpPr>
          <p:cNvPr id="20" name="文本框 19">
            <a:extLst>
              <a:ext uri="{FF2B5EF4-FFF2-40B4-BE49-F238E27FC236}">
                <a16:creationId xmlns:a16="http://schemas.microsoft.com/office/drawing/2014/main" id="{AD0DF11A-D761-6330-DD82-F4DF10DBCEB1}"/>
              </a:ext>
            </a:extLst>
          </p:cNvPr>
          <p:cNvSpPr txBox="1"/>
          <p:nvPr/>
        </p:nvSpPr>
        <p:spPr>
          <a:xfrm>
            <a:off x="4618672" y="6348323"/>
            <a:ext cx="3185487" cy="369332"/>
          </a:xfrm>
          <a:prstGeom prst="rect">
            <a:avLst/>
          </a:prstGeom>
          <a:noFill/>
        </p:spPr>
        <p:txBody>
          <a:bodyPr wrap="none" rtlCol="0">
            <a:spAutoFit/>
          </a:bodyPr>
          <a:lstStyle/>
          <a:p>
            <a:r>
              <a:rPr lang="zh-CN" altLang="en-US" b="1" dirty="0"/>
              <a:t>大断层是如何影响小断层的？</a:t>
            </a:r>
          </a:p>
        </p:txBody>
      </p:sp>
    </p:spTree>
    <p:extLst>
      <p:ext uri="{BB962C8B-B14F-4D97-AF65-F5344CB8AC3E}">
        <p14:creationId xmlns:p14="http://schemas.microsoft.com/office/powerpoint/2010/main" val="2293204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E6CBE0F-E782-D4B7-D8F7-91E986C5DF89}"/>
              </a:ext>
            </a:extLst>
          </p:cNvPr>
          <p:cNvPicPr>
            <a:picLocks noChangeAspect="1"/>
          </p:cNvPicPr>
          <p:nvPr/>
        </p:nvPicPr>
        <p:blipFill>
          <a:blip r:embed="rId2"/>
          <a:stretch>
            <a:fillRect/>
          </a:stretch>
        </p:blipFill>
        <p:spPr>
          <a:xfrm>
            <a:off x="1063849" y="0"/>
            <a:ext cx="10064302" cy="6272202"/>
          </a:xfrm>
          <a:prstGeom prst="rect">
            <a:avLst/>
          </a:prstGeom>
        </p:spPr>
      </p:pic>
      <p:sp>
        <p:nvSpPr>
          <p:cNvPr id="7" name="文本框 6">
            <a:extLst>
              <a:ext uri="{FF2B5EF4-FFF2-40B4-BE49-F238E27FC236}">
                <a16:creationId xmlns:a16="http://schemas.microsoft.com/office/drawing/2014/main" id="{11881ACF-D7AB-725F-F3F1-9D94E0876A5B}"/>
              </a:ext>
            </a:extLst>
          </p:cNvPr>
          <p:cNvSpPr txBox="1"/>
          <p:nvPr/>
        </p:nvSpPr>
        <p:spPr>
          <a:xfrm>
            <a:off x="3048000" y="6372672"/>
            <a:ext cx="6096000" cy="369332"/>
          </a:xfrm>
          <a:prstGeom prst="rect">
            <a:avLst/>
          </a:prstGeom>
          <a:noFill/>
        </p:spPr>
        <p:txBody>
          <a:bodyPr wrap="square">
            <a:spAutoFit/>
          </a:bodyPr>
          <a:lstStyle/>
          <a:p>
            <a:r>
              <a:rPr lang="zh-CN" altLang="en-US" b="1" dirty="0"/>
              <a:t>图</a:t>
            </a:r>
            <a:r>
              <a:rPr lang="en-US" altLang="zh-CN" b="1" dirty="0"/>
              <a:t>8 | </a:t>
            </a:r>
            <a:r>
              <a:rPr lang="zh-CN" altLang="en-US" b="1" dirty="0"/>
              <a:t>逐渐达到破坏条件的断层域的二维有限元模型</a:t>
            </a:r>
          </a:p>
        </p:txBody>
      </p:sp>
    </p:spTree>
    <p:extLst>
      <p:ext uri="{BB962C8B-B14F-4D97-AF65-F5344CB8AC3E}">
        <p14:creationId xmlns:p14="http://schemas.microsoft.com/office/powerpoint/2010/main" val="316217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BFCADE7-5AC2-0C7C-623F-C2602847F465}"/>
              </a:ext>
            </a:extLst>
          </p:cNvPr>
          <p:cNvPicPr>
            <a:picLocks noChangeAspect="1"/>
          </p:cNvPicPr>
          <p:nvPr/>
        </p:nvPicPr>
        <p:blipFill>
          <a:blip r:embed="rId2"/>
          <a:srcRect b="33907"/>
          <a:stretch/>
        </p:blipFill>
        <p:spPr>
          <a:xfrm>
            <a:off x="593866" y="0"/>
            <a:ext cx="11004267" cy="4532671"/>
          </a:xfrm>
          <a:prstGeom prst="rect">
            <a:avLst/>
          </a:prstGeom>
        </p:spPr>
      </p:pic>
      <p:sp>
        <p:nvSpPr>
          <p:cNvPr id="6" name="文本框 5">
            <a:extLst>
              <a:ext uri="{FF2B5EF4-FFF2-40B4-BE49-F238E27FC236}">
                <a16:creationId xmlns:a16="http://schemas.microsoft.com/office/drawing/2014/main" id="{0B4E18AD-9CCC-7858-9159-1932626310AD}"/>
              </a:ext>
            </a:extLst>
          </p:cNvPr>
          <p:cNvSpPr txBox="1"/>
          <p:nvPr/>
        </p:nvSpPr>
        <p:spPr>
          <a:xfrm>
            <a:off x="2639960" y="5142721"/>
            <a:ext cx="6912078" cy="646331"/>
          </a:xfrm>
          <a:prstGeom prst="rect">
            <a:avLst/>
          </a:prstGeom>
          <a:noFill/>
        </p:spPr>
        <p:txBody>
          <a:bodyPr wrap="square">
            <a:spAutoFit/>
          </a:bodyPr>
          <a:lstStyle/>
          <a:p>
            <a:r>
              <a:rPr lang="en-US" altLang="zh-CN" b="1" dirty="0"/>
              <a:t>a–d</a:t>
            </a:r>
            <a:r>
              <a:rPr lang="zh-CN" altLang="en-US" b="1" dirty="0"/>
              <a:t>为逐步施加水平压缩（从</a:t>
            </a:r>
            <a:r>
              <a:rPr lang="en-US" altLang="zh-CN" b="1" dirty="0"/>
              <a:t>10MPa</a:t>
            </a:r>
            <a:r>
              <a:rPr lang="zh-CN" altLang="en-US" b="1" dirty="0"/>
              <a:t>到</a:t>
            </a:r>
            <a:r>
              <a:rPr lang="en-US" altLang="zh-CN" b="1" dirty="0"/>
              <a:t>20MPa</a:t>
            </a:r>
            <a:r>
              <a:rPr lang="zh-CN" altLang="en-US" b="1" dirty="0"/>
              <a:t>），假设大断层段的刚度保持不变（</a:t>
            </a:r>
            <a:r>
              <a:rPr lang="en-US" altLang="zh-CN" b="1" dirty="0"/>
              <a:t>ELF=1GPa</a:t>
            </a:r>
            <a:r>
              <a:rPr lang="zh-CN" altLang="en-US" b="1" dirty="0"/>
              <a:t>），小断层的刚度在</a:t>
            </a:r>
            <a:r>
              <a:rPr lang="en-US" altLang="zh-CN" b="1" dirty="0"/>
              <a:t>0.03–0.92GPa</a:t>
            </a:r>
            <a:r>
              <a:rPr lang="zh-CN" altLang="en-US" b="1" dirty="0"/>
              <a:t>之间。</a:t>
            </a:r>
          </a:p>
        </p:txBody>
      </p:sp>
      <p:sp>
        <p:nvSpPr>
          <p:cNvPr id="10" name="文本框 9">
            <a:extLst>
              <a:ext uri="{FF2B5EF4-FFF2-40B4-BE49-F238E27FC236}">
                <a16:creationId xmlns:a16="http://schemas.microsoft.com/office/drawing/2014/main" id="{9D4DE485-10EC-7EF3-E5CA-EA0EB6DC7707}"/>
              </a:ext>
            </a:extLst>
          </p:cNvPr>
          <p:cNvSpPr txBox="1"/>
          <p:nvPr/>
        </p:nvSpPr>
        <p:spPr>
          <a:xfrm>
            <a:off x="593866" y="5900654"/>
            <a:ext cx="9242322" cy="369332"/>
          </a:xfrm>
          <a:prstGeom prst="rect">
            <a:avLst/>
          </a:prstGeom>
          <a:noFill/>
        </p:spPr>
        <p:txBody>
          <a:bodyPr wrap="square">
            <a:spAutoFit/>
          </a:bodyPr>
          <a:lstStyle/>
          <a:p>
            <a:r>
              <a:rPr lang="en-US" altLang="zh-CN" b="1" dirty="0">
                <a:solidFill>
                  <a:srgbClr val="FF0000"/>
                </a:solidFill>
              </a:rPr>
              <a:t>mimicking a fault segment responsible for large-magnitude seismicity; LF from now on.</a:t>
            </a:r>
            <a:endParaRPr lang="zh-CN" altLang="en-US" b="1" dirty="0">
              <a:solidFill>
                <a:srgbClr val="FF0000"/>
              </a:solidFill>
            </a:endParaRPr>
          </a:p>
        </p:txBody>
      </p:sp>
      <p:sp>
        <p:nvSpPr>
          <p:cNvPr id="12" name="文本框 11">
            <a:extLst>
              <a:ext uri="{FF2B5EF4-FFF2-40B4-BE49-F238E27FC236}">
                <a16:creationId xmlns:a16="http://schemas.microsoft.com/office/drawing/2014/main" id="{7D838A20-E73C-2B9F-6E64-75D6093A0490}"/>
              </a:ext>
            </a:extLst>
          </p:cNvPr>
          <p:cNvSpPr txBox="1"/>
          <p:nvPr/>
        </p:nvSpPr>
        <p:spPr>
          <a:xfrm>
            <a:off x="593866" y="6381588"/>
            <a:ext cx="6096000" cy="369332"/>
          </a:xfrm>
          <a:prstGeom prst="rect">
            <a:avLst/>
          </a:prstGeom>
          <a:noFill/>
        </p:spPr>
        <p:txBody>
          <a:bodyPr wrap="square">
            <a:spAutoFit/>
          </a:bodyPr>
          <a:lstStyle/>
          <a:p>
            <a:r>
              <a:rPr lang="zh-CN" altLang="en-US" b="1" dirty="0">
                <a:solidFill>
                  <a:srgbClr val="FF0000"/>
                </a:solidFill>
              </a:rPr>
              <a:t>模仿负责大震级地震的断层段；以下简称为</a:t>
            </a:r>
            <a:r>
              <a:rPr lang="en-US" altLang="zh-CN" b="1" dirty="0">
                <a:solidFill>
                  <a:srgbClr val="FF0000"/>
                </a:solidFill>
              </a:rPr>
              <a:t>LF</a:t>
            </a:r>
            <a:endParaRPr lang="zh-CN" altLang="en-US" b="1" dirty="0">
              <a:solidFill>
                <a:srgbClr val="FF0000"/>
              </a:solidFill>
            </a:endParaRPr>
          </a:p>
        </p:txBody>
      </p:sp>
    </p:spTree>
    <p:extLst>
      <p:ext uri="{BB962C8B-B14F-4D97-AF65-F5344CB8AC3E}">
        <p14:creationId xmlns:p14="http://schemas.microsoft.com/office/powerpoint/2010/main" val="912788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0DBC4DA-2594-1DA9-AEDF-CCCEA1E56AE2}"/>
              </a:ext>
            </a:extLst>
          </p:cNvPr>
          <p:cNvSpPr txBox="1"/>
          <p:nvPr/>
        </p:nvSpPr>
        <p:spPr>
          <a:xfrm>
            <a:off x="1477296" y="2993450"/>
            <a:ext cx="9237407" cy="1200329"/>
          </a:xfrm>
          <a:prstGeom prst="rect">
            <a:avLst/>
          </a:prstGeom>
          <a:noFill/>
        </p:spPr>
        <p:txBody>
          <a:bodyPr wrap="square">
            <a:spAutoFit/>
          </a:bodyPr>
          <a:lstStyle/>
          <a:p>
            <a:r>
              <a:rPr lang="zh-CN" altLang="en-US" b="1" dirty="0"/>
              <a:t>在场景</a:t>
            </a:r>
            <a:r>
              <a:rPr lang="en-US" altLang="zh-CN" b="1" dirty="0"/>
              <a:t>1</a:t>
            </a:r>
            <a:r>
              <a:rPr lang="zh-CN" altLang="en-US" b="1" dirty="0"/>
              <a:t>中，</a:t>
            </a:r>
            <a:r>
              <a:rPr lang="en-US" altLang="zh-CN" b="1" dirty="0"/>
              <a:t>von Mises</a:t>
            </a:r>
            <a:r>
              <a:rPr lang="zh-CN" altLang="en-US" b="1" dirty="0"/>
              <a:t>应力（详见“方法”部分）在整个区域内线性增加，增幅为二倍（图</a:t>
            </a:r>
            <a:r>
              <a:rPr lang="en-US" altLang="zh-CN" b="1" dirty="0"/>
              <a:t>8a–d</a:t>
            </a:r>
            <a:r>
              <a:rPr lang="zh-CN" altLang="en-US" b="1" dirty="0"/>
              <a:t>）。例如，在网络的断层</a:t>
            </a:r>
            <a:r>
              <a:rPr lang="en-US" altLang="zh-CN" b="1" dirty="0"/>
              <a:t>1</a:t>
            </a:r>
            <a:r>
              <a:rPr lang="zh-CN" altLang="en-US" b="1" dirty="0"/>
              <a:t>至</a:t>
            </a:r>
            <a:r>
              <a:rPr lang="en-US" altLang="zh-CN" b="1" dirty="0"/>
              <a:t>4</a:t>
            </a:r>
            <a:r>
              <a:rPr lang="zh-CN" altLang="en-US" b="1" dirty="0"/>
              <a:t>附近，最大</a:t>
            </a:r>
            <a:r>
              <a:rPr lang="en-US" altLang="zh-CN" b="1" dirty="0"/>
              <a:t>von Mises</a:t>
            </a:r>
            <a:r>
              <a:rPr lang="zh-CN" altLang="en-US" b="1" dirty="0"/>
              <a:t>应力分别从约</a:t>
            </a:r>
            <a:r>
              <a:rPr lang="en-US" altLang="zh-CN" b="1" dirty="0"/>
              <a:t>2.7 MPa</a:t>
            </a:r>
            <a:r>
              <a:rPr lang="zh-CN" altLang="en-US" b="1" dirty="0"/>
              <a:t>上升至约</a:t>
            </a:r>
            <a:r>
              <a:rPr lang="en-US" altLang="zh-CN" b="1" dirty="0"/>
              <a:t>5.5 MPa</a:t>
            </a:r>
            <a:r>
              <a:rPr lang="zh-CN" altLang="en-US" b="1" dirty="0"/>
              <a:t>，从约</a:t>
            </a:r>
            <a:r>
              <a:rPr lang="en-US" altLang="zh-CN" b="1" dirty="0"/>
              <a:t>3.3 MPa</a:t>
            </a:r>
            <a:r>
              <a:rPr lang="zh-CN" altLang="en-US" b="1" dirty="0"/>
              <a:t>上升至约</a:t>
            </a:r>
            <a:r>
              <a:rPr lang="en-US" altLang="zh-CN" b="1" dirty="0"/>
              <a:t>6.7 MPa</a:t>
            </a:r>
            <a:r>
              <a:rPr lang="zh-CN" altLang="en-US" b="1" dirty="0"/>
              <a:t>，从约</a:t>
            </a:r>
            <a:r>
              <a:rPr lang="en-US" altLang="zh-CN" b="1" dirty="0"/>
              <a:t>4.7 MPa</a:t>
            </a:r>
            <a:r>
              <a:rPr lang="zh-CN" altLang="en-US" b="1" dirty="0"/>
              <a:t>上升至约</a:t>
            </a:r>
            <a:r>
              <a:rPr lang="en-US" altLang="zh-CN" b="1" dirty="0"/>
              <a:t>9.4 MPa</a:t>
            </a:r>
            <a:r>
              <a:rPr lang="zh-CN" altLang="en-US" b="1" dirty="0"/>
              <a:t>，以及从约</a:t>
            </a:r>
            <a:r>
              <a:rPr lang="en-US" altLang="zh-CN" b="1" dirty="0"/>
              <a:t>7.8 MPa</a:t>
            </a:r>
            <a:r>
              <a:rPr lang="zh-CN" altLang="en-US" b="1" dirty="0"/>
              <a:t>上升至约</a:t>
            </a:r>
            <a:r>
              <a:rPr lang="en-US" altLang="zh-CN" b="1" dirty="0"/>
              <a:t>15.6 MPa</a:t>
            </a:r>
            <a:r>
              <a:rPr lang="zh-CN" altLang="en-US" b="1" dirty="0"/>
              <a:t>（图</a:t>
            </a:r>
            <a:r>
              <a:rPr lang="en-US" altLang="zh-CN" b="1" dirty="0"/>
              <a:t>9a</a:t>
            </a:r>
            <a:r>
              <a:rPr lang="zh-CN" altLang="en-US" b="1" dirty="0"/>
              <a:t>）。</a:t>
            </a:r>
          </a:p>
        </p:txBody>
      </p:sp>
      <p:sp>
        <p:nvSpPr>
          <p:cNvPr id="7" name="文本框 6">
            <a:extLst>
              <a:ext uri="{FF2B5EF4-FFF2-40B4-BE49-F238E27FC236}">
                <a16:creationId xmlns:a16="http://schemas.microsoft.com/office/drawing/2014/main" id="{5225EBA0-6BE6-C746-790E-8A06045D78B6}"/>
              </a:ext>
            </a:extLst>
          </p:cNvPr>
          <p:cNvSpPr txBox="1"/>
          <p:nvPr/>
        </p:nvSpPr>
        <p:spPr>
          <a:xfrm>
            <a:off x="3376931" y="4807577"/>
            <a:ext cx="6096000" cy="1200329"/>
          </a:xfrm>
          <a:prstGeom prst="rect">
            <a:avLst/>
          </a:prstGeom>
          <a:noFill/>
        </p:spPr>
        <p:txBody>
          <a:bodyPr wrap="square">
            <a:spAutoFit/>
          </a:bodyPr>
          <a:lstStyle/>
          <a:p>
            <a:r>
              <a:rPr lang="zh-CN" altLang="en-US" b="1" dirty="0"/>
              <a:t>这表明，随着大型地震的临近，</a:t>
            </a:r>
            <a:r>
              <a:rPr lang="zh-CN" altLang="en-US" b="1" dirty="0">
                <a:solidFill>
                  <a:srgbClr val="FF0000"/>
                </a:solidFill>
              </a:rPr>
              <a:t>压缩作用使得该区域内所有小型断层趋向于失效</a:t>
            </a:r>
            <a:r>
              <a:rPr lang="zh-CN" altLang="en-US" b="1" dirty="0"/>
              <a:t>。虽然这可能解释了在一些大型地震发生前所报告的</a:t>
            </a:r>
            <a:r>
              <a:rPr lang="zh-CN" altLang="en-US" b="1" dirty="0">
                <a:solidFill>
                  <a:srgbClr val="FF0000"/>
                </a:solidFill>
              </a:rPr>
              <a:t>低震级地震活动加剧的现象</a:t>
            </a:r>
            <a:r>
              <a:rPr lang="zh-CN" altLang="en-US" b="1" dirty="0"/>
              <a:t>，但该机制如何诱发本研究中发现的前兆非线性统计异常仍不明确。</a:t>
            </a:r>
            <a:endParaRPr lang="zh-CN" altLang="en-US" dirty="0"/>
          </a:p>
        </p:txBody>
      </p:sp>
      <p:pic>
        <p:nvPicPr>
          <p:cNvPr id="8" name="图片 7">
            <a:extLst>
              <a:ext uri="{FF2B5EF4-FFF2-40B4-BE49-F238E27FC236}">
                <a16:creationId xmlns:a16="http://schemas.microsoft.com/office/drawing/2014/main" id="{5A59554C-0005-DD22-87E0-6A0E95252ED8}"/>
              </a:ext>
            </a:extLst>
          </p:cNvPr>
          <p:cNvPicPr>
            <a:picLocks noChangeAspect="1"/>
          </p:cNvPicPr>
          <p:nvPr/>
        </p:nvPicPr>
        <p:blipFill>
          <a:blip r:embed="rId2"/>
          <a:stretch>
            <a:fillRect/>
          </a:stretch>
        </p:blipFill>
        <p:spPr>
          <a:xfrm>
            <a:off x="2719069" y="0"/>
            <a:ext cx="6753862" cy="2782322"/>
          </a:xfrm>
          <a:prstGeom prst="rect">
            <a:avLst/>
          </a:prstGeom>
        </p:spPr>
      </p:pic>
    </p:spTree>
    <p:extLst>
      <p:ext uri="{BB962C8B-B14F-4D97-AF65-F5344CB8AC3E}">
        <p14:creationId xmlns:p14="http://schemas.microsoft.com/office/powerpoint/2010/main" val="2396747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431BB74-6131-82BF-D75F-EE3BE982DE6D}"/>
              </a:ext>
            </a:extLst>
          </p:cNvPr>
          <p:cNvPicPr>
            <a:picLocks noChangeAspect="1"/>
          </p:cNvPicPr>
          <p:nvPr/>
        </p:nvPicPr>
        <p:blipFill>
          <a:blip r:embed="rId2"/>
          <a:srcRect t="34993"/>
          <a:stretch/>
        </p:blipFill>
        <p:spPr>
          <a:xfrm>
            <a:off x="1066364" y="0"/>
            <a:ext cx="10059272" cy="4078103"/>
          </a:xfrm>
          <a:prstGeom prst="rect">
            <a:avLst/>
          </a:prstGeom>
        </p:spPr>
      </p:pic>
      <p:sp>
        <p:nvSpPr>
          <p:cNvPr id="6" name="文本框 5">
            <a:extLst>
              <a:ext uri="{FF2B5EF4-FFF2-40B4-BE49-F238E27FC236}">
                <a16:creationId xmlns:a16="http://schemas.microsoft.com/office/drawing/2014/main" id="{09472316-5774-8422-D1B5-8A3196BE1032}"/>
              </a:ext>
            </a:extLst>
          </p:cNvPr>
          <p:cNvSpPr txBox="1"/>
          <p:nvPr/>
        </p:nvSpPr>
        <p:spPr>
          <a:xfrm>
            <a:off x="2512142" y="4621612"/>
            <a:ext cx="7167716" cy="646331"/>
          </a:xfrm>
          <a:prstGeom prst="rect">
            <a:avLst/>
          </a:prstGeom>
          <a:noFill/>
        </p:spPr>
        <p:txBody>
          <a:bodyPr wrap="square">
            <a:spAutoFit/>
          </a:bodyPr>
          <a:lstStyle/>
          <a:p>
            <a:r>
              <a:rPr lang="en-US" altLang="zh-CN" b="1" dirty="0"/>
              <a:t>e–h</a:t>
            </a:r>
            <a:r>
              <a:rPr lang="zh-CN" altLang="en-US" b="1" dirty="0"/>
              <a:t>为在水平压缩（</a:t>
            </a:r>
            <a:r>
              <a:rPr lang="en-US" altLang="zh-CN" b="1" dirty="0"/>
              <a:t>20MPa</a:t>
            </a:r>
            <a:r>
              <a:rPr lang="zh-CN" altLang="en-US" b="1" dirty="0"/>
              <a:t>）下，具有可变的大断层刚度（</a:t>
            </a:r>
            <a:r>
              <a:rPr lang="en-US" altLang="zh-CN" b="1" dirty="0"/>
              <a:t>ELF=0.01–10GPa</a:t>
            </a:r>
            <a:r>
              <a:rPr lang="zh-CN" altLang="en-US" b="1" dirty="0"/>
              <a:t>）和恒定的小断层刚度（</a:t>
            </a:r>
            <a:r>
              <a:rPr lang="en-US" altLang="zh-CN" b="1" dirty="0"/>
              <a:t>ESF=0.03–0.92GPa</a:t>
            </a:r>
            <a:r>
              <a:rPr lang="zh-CN" altLang="en-US" b="1" dirty="0"/>
              <a:t>）的模型。</a:t>
            </a:r>
          </a:p>
        </p:txBody>
      </p:sp>
    </p:spTree>
    <p:extLst>
      <p:ext uri="{BB962C8B-B14F-4D97-AF65-F5344CB8AC3E}">
        <p14:creationId xmlns:p14="http://schemas.microsoft.com/office/powerpoint/2010/main" val="2731046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E1B64CF-D459-1A40-1EF5-67C1F77B1921}"/>
              </a:ext>
            </a:extLst>
          </p:cNvPr>
          <p:cNvPicPr>
            <a:picLocks noChangeAspect="1"/>
          </p:cNvPicPr>
          <p:nvPr/>
        </p:nvPicPr>
        <p:blipFill>
          <a:blip r:embed="rId2"/>
          <a:srcRect t="34993"/>
          <a:stretch/>
        </p:blipFill>
        <p:spPr>
          <a:xfrm>
            <a:off x="2750356" y="0"/>
            <a:ext cx="6691288" cy="2712697"/>
          </a:xfrm>
          <a:prstGeom prst="rect">
            <a:avLst/>
          </a:prstGeom>
        </p:spPr>
      </p:pic>
      <p:sp>
        <p:nvSpPr>
          <p:cNvPr id="6" name="文本框 5">
            <a:extLst>
              <a:ext uri="{FF2B5EF4-FFF2-40B4-BE49-F238E27FC236}">
                <a16:creationId xmlns:a16="http://schemas.microsoft.com/office/drawing/2014/main" id="{58F2F459-331C-6B63-8263-3C9E66FCAAB2}"/>
              </a:ext>
            </a:extLst>
          </p:cNvPr>
          <p:cNvSpPr txBox="1"/>
          <p:nvPr/>
        </p:nvSpPr>
        <p:spPr>
          <a:xfrm>
            <a:off x="226142" y="2757704"/>
            <a:ext cx="6764594" cy="369332"/>
          </a:xfrm>
          <a:prstGeom prst="rect">
            <a:avLst/>
          </a:prstGeom>
          <a:noFill/>
        </p:spPr>
        <p:txBody>
          <a:bodyPr wrap="square">
            <a:spAutoFit/>
          </a:bodyPr>
          <a:lstStyle/>
          <a:p>
            <a:r>
              <a:rPr lang="zh-CN" altLang="en-US" b="1" dirty="0"/>
              <a:t>当我们施加恒定压缩（</a:t>
            </a:r>
            <a:r>
              <a:rPr lang="en-US" altLang="zh-CN" b="1" dirty="0"/>
              <a:t>20 MPa</a:t>
            </a:r>
            <a:r>
              <a:rPr lang="zh-CN" altLang="en-US" b="1" dirty="0"/>
              <a:t>）并逐步降低</a:t>
            </a:r>
            <a:r>
              <a:rPr lang="en-US" altLang="zh-CN" b="1" dirty="0"/>
              <a:t>LF</a:t>
            </a:r>
            <a:r>
              <a:rPr lang="zh-CN" altLang="en-US" b="1" dirty="0"/>
              <a:t>刚度（场景</a:t>
            </a:r>
            <a:r>
              <a:rPr lang="en-US" altLang="zh-CN" b="1" dirty="0"/>
              <a:t>2</a:t>
            </a:r>
            <a:r>
              <a:rPr lang="zh-CN" altLang="en-US" b="1" dirty="0"/>
              <a:t>）时</a:t>
            </a:r>
          </a:p>
        </p:txBody>
      </p:sp>
      <p:sp>
        <p:nvSpPr>
          <p:cNvPr id="8" name="文本框 7">
            <a:extLst>
              <a:ext uri="{FF2B5EF4-FFF2-40B4-BE49-F238E27FC236}">
                <a16:creationId xmlns:a16="http://schemas.microsoft.com/office/drawing/2014/main" id="{2E9A966F-1B17-151E-1669-1152C077E9A5}"/>
              </a:ext>
            </a:extLst>
          </p:cNvPr>
          <p:cNvSpPr txBox="1"/>
          <p:nvPr/>
        </p:nvSpPr>
        <p:spPr>
          <a:xfrm>
            <a:off x="226142" y="3429000"/>
            <a:ext cx="7472516" cy="646331"/>
          </a:xfrm>
          <a:prstGeom prst="rect">
            <a:avLst/>
          </a:prstGeom>
          <a:noFill/>
        </p:spPr>
        <p:txBody>
          <a:bodyPr wrap="square">
            <a:spAutoFit/>
          </a:bodyPr>
          <a:lstStyle/>
          <a:p>
            <a:r>
              <a:rPr lang="zh-CN" altLang="en-US" b="1" dirty="0"/>
              <a:t>区域内出现了不同的非线性应力集中。具体而言，</a:t>
            </a:r>
            <a:r>
              <a:rPr lang="en-US" altLang="zh-CN" b="1" dirty="0"/>
              <a:t>LF</a:t>
            </a:r>
            <a:r>
              <a:rPr lang="zh-CN" altLang="en-US" b="1" dirty="0"/>
              <a:t>刚度的降低导致网络中不同小断层的</a:t>
            </a:r>
            <a:r>
              <a:rPr lang="en-US" altLang="zh-CN" b="1" dirty="0"/>
              <a:t>von Mises</a:t>
            </a:r>
            <a:r>
              <a:rPr lang="zh-CN" altLang="en-US" b="1" dirty="0"/>
              <a:t>应力积累呈现出不同的增加和减少（图</a:t>
            </a:r>
            <a:r>
              <a:rPr lang="en-US" altLang="zh-CN" b="1" dirty="0"/>
              <a:t>9b</a:t>
            </a:r>
            <a:r>
              <a:rPr lang="zh-CN" altLang="en-US" b="1" dirty="0"/>
              <a:t>）。</a:t>
            </a:r>
          </a:p>
        </p:txBody>
      </p:sp>
      <p:sp>
        <p:nvSpPr>
          <p:cNvPr id="10" name="文本框 9">
            <a:extLst>
              <a:ext uri="{FF2B5EF4-FFF2-40B4-BE49-F238E27FC236}">
                <a16:creationId xmlns:a16="http://schemas.microsoft.com/office/drawing/2014/main" id="{A6013509-D52C-AB80-3A86-6459144BF90D}"/>
              </a:ext>
            </a:extLst>
          </p:cNvPr>
          <p:cNvSpPr txBox="1"/>
          <p:nvPr/>
        </p:nvSpPr>
        <p:spPr>
          <a:xfrm>
            <a:off x="226141" y="4377295"/>
            <a:ext cx="8495072" cy="923330"/>
          </a:xfrm>
          <a:prstGeom prst="rect">
            <a:avLst/>
          </a:prstGeom>
          <a:noFill/>
        </p:spPr>
        <p:txBody>
          <a:bodyPr wrap="square">
            <a:spAutoFit/>
          </a:bodyPr>
          <a:lstStyle/>
          <a:p>
            <a:r>
              <a:rPr lang="zh-CN" altLang="en-US" b="1" dirty="0"/>
              <a:t>例如，随着</a:t>
            </a:r>
            <a:r>
              <a:rPr lang="en-US" altLang="zh-CN" b="1" dirty="0"/>
              <a:t>LF</a:t>
            </a:r>
            <a:r>
              <a:rPr lang="zh-CN" altLang="en-US" b="1" dirty="0"/>
              <a:t>刚度降低四个数量级（从</a:t>
            </a:r>
            <a:r>
              <a:rPr lang="en-US" altLang="zh-CN" b="1" dirty="0"/>
              <a:t>10 </a:t>
            </a:r>
            <a:r>
              <a:rPr lang="en-US" altLang="zh-CN" b="1" dirty="0" err="1"/>
              <a:t>GPa</a:t>
            </a:r>
            <a:r>
              <a:rPr lang="zh-CN" altLang="en-US" b="1" dirty="0"/>
              <a:t>降至</a:t>
            </a:r>
            <a:r>
              <a:rPr lang="en-US" altLang="zh-CN" b="1" dirty="0"/>
              <a:t>0.01 </a:t>
            </a:r>
            <a:r>
              <a:rPr lang="en-US" altLang="zh-CN" b="1" dirty="0" err="1"/>
              <a:t>GPa</a:t>
            </a:r>
            <a:r>
              <a:rPr lang="zh-CN" altLang="en-US" b="1" dirty="0"/>
              <a:t>），位于断层</a:t>
            </a:r>
            <a:r>
              <a:rPr lang="en-US" altLang="zh-CN" b="1" dirty="0"/>
              <a:t>3</a:t>
            </a:r>
            <a:r>
              <a:rPr lang="zh-CN" altLang="en-US" b="1" dirty="0"/>
              <a:t>周围的最大</a:t>
            </a:r>
            <a:r>
              <a:rPr lang="en-US" altLang="zh-CN" b="1" dirty="0"/>
              <a:t>von Mises</a:t>
            </a:r>
            <a:r>
              <a:rPr lang="zh-CN" altLang="en-US" b="1" dirty="0"/>
              <a:t>应力非线性地从约</a:t>
            </a:r>
            <a:r>
              <a:rPr lang="en-US" altLang="zh-CN" b="1" dirty="0"/>
              <a:t>12.7 MPa</a:t>
            </a:r>
            <a:r>
              <a:rPr lang="zh-CN" altLang="en-US" b="1" dirty="0"/>
              <a:t>下降至约</a:t>
            </a:r>
            <a:r>
              <a:rPr lang="en-US" altLang="zh-CN" b="1" dirty="0"/>
              <a:t>9.4 MPa</a:t>
            </a:r>
            <a:r>
              <a:rPr lang="zh-CN" altLang="en-US" b="1" dirty="0"/>
              <a:t>。相对而言，位于断层</a:t>
            </a:r>
            <a:r>
              <a:rPr lang="en-US" altLang="zh-CN" b="1" dirty="0"/>
              <a:t>1</a:t>
            </a:r>
            <a:r>
              <a:rPr lang="zh-CN" altLang="en-US" b="1" dirty="0"/>
              <a:t>、</a:t>
            </a:r>
            <a:r>
              <a:rPr lang="en-US" altLang="zh-CN" b="1" dirty="0"/>
              <a:t>2</a:t>
            </a:r>
            <a:r>
              <a:rPr lang="zh-CN" altLang="en-US" b="1" dirty="0"/>
              <a:t>和</a:t>
            </a:r>
            <a:r>
              <a:rPr lang="en-US" altLang="zh-CN" b="1" dirty="0"/>
              <a:t>4</a:t>
            </a:r>
            <a:r>
              <a:rPr lang="zh-CN" altLang="en-US" b="1" dirty="0"/>
              <a:t>周围的</a:t>
            </a:r>
            <a:r>
              <a:rPr lang="en-US" altLang="zh-CN" b="1" dirty="0"/>
              <a:t>von Mises</a:t>
            </a:r>
            <a:r>
              <a:rPr lang="zh-CN" altLang="en-US" b="1" dirty="0"/>
              <a:t>应力则分别非线性增加约</a:t>
            </a:r>
            <a:r>
              <a:rPr lang="en-US" altLang="zh-CN" b="1" dirty="0"/>
              <a:t>2.8 MPa</a:t>
            </a:r>
            <a:r>
              <a:rPr lang="zh-CN" altLang="en-US" b="1" dirty="0"/>
              <a:t>、</a:t>
            </a:r>
            <a:r>
              <a:rPr lang="en-US" altLang="zh-CN" b="1" dirty="0"/>
              <a:t>2.1 MPa</a:t>
            </a:r>
            <a:r>
              <a:rPr lang="zh-CN" altLang="en-US" b="1" dirty="0"/>
              <a:t>和</a:t>
            </a:r>
            <a:r>
              <a:rPr lang="en-US" altLang="zh-CN" b="1" dirty="0"/>
              <a:t>2.4 MPa</a:t>
            </a:r>
            <a:endParaRPr lang="zh-CN" altLang="en-US" b="1" dirty="0"/>
          </a:p>
        </p:txBody>
      </p:sp>
    </p:spTree>
    <p:extLst>
      <p:ext uri="{BB962C8B-B14F-4D97-AF65-F5344CB8AC3E}">
        <p14:creationId xmlns:p14="http://schemas.microsoft.com/office/powerpoint/2010/main" val="1276464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E4E0297-84E3-76D8-90AC-67746CBD9599}"/>
              </a:ext>
            </a:extLst>
          </p:cNvPr>
          <p:cNvPicPr>
            <a:picLocks noChangeAspect="1"/>
          </p:cNvPicPr>
          <p:nvPr/>
        </p:nvPicPr>
        <p:blipFill>
          <a:blip r:embed="rId2"/>
          <a:stretch>
            <a:fillRect/>
          </a:stretch>
        </p:blipFill>
        <p:spPr>
          <a:xfrm>
            <a:off x="409575" y="900112"/>
            <a:ext cx="11372850" cy="5057775"/>
          </a:xfrm>
          <a:prstGeom prst="rect">
            <a:avLst/>
          </a:prstGeom>
        </p:spPr>
      </p:pic>
    </p:spTree>
    <p:extLst>
      <p:ext uri="{BB962C8B-B14F-4D97-AF65-F5344CB8AC3E}">
        <p14:creationId xmlns:p14="http://schemas.microsoft.com/office/powerpoint/2010/main" val="1825433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956FA1FE-D33E-D19F-0D5F-28C62DD8E541}"/>
              </a:ext>
            </a:extLst>
          </p:cNvPr>
          <p:cNvSpPr txBox="1"/>
          <p:nvPr/>
        </p:nvSpPr>
        <p:spPr>
          <a:xfrm>
            <a:off x="875070" y="1621078"/>
            <a:ext cx="9173497" cy="1200329"/>
          </a:xfrm>
          <a:prstGeom prst="rect">
            <a:avLst/>
          </a:prstGeom>
          <a:noFill/>
        </p:spPr>
        <p:txBody>
          <a:bodyPr wrap="square">
            <a:spAutoFit/>
          </a:bodyPr>
          <a:lstStyle/>
          <a:p>
            <a:r>
              <a:rPr lang="zh-CN" altLang="en-US" b="1" dirty="0"/>
              <a:t>该变化的幅度和方向受以下因素影响：</a:t>
            </a:r>
            <a:endParaRPr lang="en-US" altLang="zh-CN" b="1" dirty="0"/>
          </a:p>
          <a:p>
            <a:r>
              <a:rPr lang="en-US" altLang="zh-CN" b="1" dirty="0"/>
              <a:t>(</a:t>
            </a:r>
            <a:r>
              <a:rPr lang="en-US" altLang="zh-CN" b="1" dirty="0" err="1"/>
              <a:t>i</a:t>
            </a:r>
            <a:r>
              <a:rPr lang="en-US" altLang="zh-CN" b="1" dirty="0"/>
              <a:t>) LF</a:t>
            </a:r>
            <a:r>
              <a:rPr lang="zh-CN" altLang="en-US" b="1" dirty="0"/>
              <a:t>的刚度，当</a:t>
            </a:r>
            <a:r>
              <a:rPr lang="en-US" altLang="zh-CN" b="1" dirty="0"/>
              <a:t>LF</a:t>
            </a:r>
            <a:r>
              <a:rPr lang="zh-CN" altLang="en-US" b="1" dirty="0"/>
              <a:t>变得非常软（≤</a:t>
            </a:r>
            <a:r>
              <a:rPr lang="en-US" altLang="zh-CN" b="1" dirty="0"/>
              <a:t>0.1 </a:t>
            </a:r>
            <a:r>
              <a:rPr lang="en-US" altLang="zh-CN" b="1" dirty="0" err="1"/>
              <a:t>GPa</a:t>
            </a:r>
            <a:r>
              <a:rPr lang="zh-CN" altLang="en-US" b="1" dirty="0"/>
              <a:t>）时，应力变化更为显著；</a:t>
            </a:r>
            <a:endParaRPr lang="en-US" altLang="zh-CN" b="1" dirty="0"/>
          </a:p>
          <a:p>
            <a:r>
              <a:rPr lang="en-US" altLang="zh-CN" b="1" dirty="0"/>
              <a:t>(ii) </a:t>
            </a:r>
            <a:r>
              <a:rPr lang="zh-CN" altLang="en-US" b="1" dirty="0"/>
              <a:t>网络中小断层的排列，因为相邻软断层之间的相互作用会导致应力分布变化更为明显；</a:t>
            </a:r>
            <a:endParaRPr lang="en-US" altLang="zh-CN" b="1" dirty="0"/>
          </a:p>
          <a:p>
            <a:r>
              <a:rPr lang="en-US" altLang="zh-CN" b="1" dirty="0"/>
              <a:t>(iii) </a:t>
            </a:r>
            <a:r>
              <a:rPr lang="zh-CN" altLang="en-US" b="1" dirty="0"/>
              <a:t>网络与</a:t>
            </a:r>
            <a:r>
              <a:rPr lang="en-US" altLang="zh-CN" b="1" dirty="0"/>
              <a:t>LF</a:t>
            </a:r>
            <a:r>
              <a:rPr lang="zh-CN" altLang="en-US" b="1" dirty="0"/>
              <a:t>之间的距离，因靠近</a:t>
            </a:r>
            <a:r>
              <a:rPr lang="en-US" altLang="zh-CN" b="1" dirty="0"/>
              <a:t>LF</a:t>
            </a:r>
            <a:r>
              <a:rPr lang="zh-CN" altLang="en-US" b="1" dirty="0"/>
              <a:t>的区域应力积累更大。</a:t>
            </a:r>
          </a:p>
        </p:txBody>
      </p:sp>
      <p:sp>
        <p:nvSpPr>
          <p:cNvPr id="7" name="文本框 6">
            <a:extLst>
              <a:ext uri="{FF2B5EF4-FFF2-40B4-BE49-F238E27FC236}">
                <a16:creationId xmlns:a16="http://schemas.microsoft.com/office/drawing/2014/main" id="{29CB3504-56F8-1FD7-BB3D-2BADE49D0F13}"/>
              </a:ext>
            </a:extLst>
          </p:cNvPr>
          <p:cNvSpPr txBox="1"/>
          <p:nvPr/>
        </p:nvSpPr>
        <p:spPr>
          <a:xfrm>
            <a:off x="943896" y="3888713"/>
            <a:ext cx="6135331" cy="923330"/>
          </a:xfrm>
          <a:prstGeom prst="rect">
            <a:avLst/>
          </a:prstGeom>
          <a:noFill/>
        </p:spPr>
        <p:txBody>
          <a:bodyPr wrap="square">
            <a:spAutoFit/>
          </a:bodyPr>
          <a:lstStyle/>
          <a:p>
            <a:r>
              <a:rPr lang="zh-CN" altLang="en-US" b="1" dirty="0"/>
              <a:t>通往大型地震的过程中，某些小断层可能更接近失效，而同时其他小断层则远离失效。这种不均匀的行为是由于大型区域断层的软化，表现为因流体循环加剧而导致的刚度降低</a:t>
            </a:r>
          </a:p>
        </p:txBody>
      </p:sp>
    </p:spTree>
    <p:extLst>
      <p:ext uri="{BB962C8B-B14F-4D97-AF65-F5344CB8AC3E}">
        <p14:creationId xmlns:p14="http://schemas.microsoft.com/office/powerpoint/2010/main" val="173610568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TotalTime>
  <Words>3271</Words>
  <Application>Microsoft Office PowerPoint</Application>
  <PresentationFormat>宽屏</PresentationFormat>
  <Paragraphs>118</Paragraphs>
  <Slides>29</Slides>
  <Notes>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29</vt:i4>
      </vt:variant>
    </vt:vector>
  </HeadingPairs>
  <TitlesOfParts>
    <vt:vector size="36" baseType="lpstr">
      <vt:lpstr>等线</vt:lpstr>
      <vt:lpstr>等线 Light</vt:lpstr>
      <vt:lpstr>黑体</vt:lpstr>
      <vt:lpstr>宋体</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关键超参数（key hyperparameters）</vt:lpstr>
      <vt:lpstr>PowerPoint 演示文稿</vt:lpstr>
      <vt:lpstr>讨论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Yogurt Shaw</dc:creator>
  <cp:lastModifiedBy>Yogurt Shaw</cp:lastModifiedBy>
  <cp:revision>42</cp:revision>
  <dcterms:created xsi:type="dcterms:W3CDTF">2024-10-31T06:55:27Z</dcterms:created>
  <dcterms:modified xsi:type="dcterms:W3CDTF">2024-10-31T10:39:27Z</dcterms:modified>
</cp:coreProperties>
</file>