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6" r:id="rId3"/>
    <p:sldId id="262" r:id="rId4"/>
    <p:sldId id="263" r:id="rId5"/>
    <p:sldId id="257" r:id="rId6"/>
    <p:sldId id="258" r:id="rId7"/>
    <p:sldId id="260" r:id="rId8"/>
    <p:sldId id="261" r:id="rId9"/>
    <p:sldId id="265" r:id="rId10"/>
    <p:sldId id="264" r:id="rId11"/>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1" d="100"/>
          <a:sy n="61" d="100"/>
        </p:scale>
        <p:origin x="52" y="32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2E13252-ADA2-4D3B-A3A3-0A482CE6BF22}"/>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E932D0C8-0733-4EAD-8DBE-2D13DF72C0E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90C03908-E958-421C-B9C2-E4D437C3DDA8}"/>
              </a:ext>
            </a:extLst>
          </p:cNvPr>
          <p:cNvSpPr>
            <a:spLocks noGrp="1"/>
          </p:cNvSpPr>
          <p:nvPr>
            <p:ph type="dt" sz="half" idx="10"/>
          </p:nvPr>
        </p:nvSpPr>
        <p:spPr/>
        <p:txBody>
          <a:bodyPr/>
          <a:lstStyle/>
          <a:p>
            <a:fld id="{BB076D39-B9F1-444B-8E46-C8AF0DF14F9D}" type="datetimeFigureOut">
              <a:rPr lang="zh-CN" altLang="en-US" smtClean="0"/>
              <a:t>2024/10/31</a:t>
            </a:fld>
            <a:endParaRPr lang="zh-CN" altLang="en-US"/>
          </a:p>
        </p:txBody>
      </p:sp>
      <p:sp>
        <p:nvSpPr>
          <p:cNvPr id="5" name="页脚占位符 4">
            <a:extLst>
              <a:ext uri="{FF2B5EF4-FFF2-40B4-BE49-F238E27FC236}">
                <a16:creationId xmlns:a16="http://schemas.microsoft.com/office/drawing/2014/main" id="{BFD452AA-A4B6-488C-9ADE-40E00A82CB63}"/>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96EF3E78-AD15-4CA7-84ED-065276FA2BF1}"/>
              </a:ext>
            </a:extLst>
          </p:cNvPr>
          <p:cNvSpPr>
            <a:spLocks noGrp="1"/>
          </p:cNvSpPr>
          <p:nvPr>
            <p:ph type="sldNum" sz="quarter" idx="12"/>
          </p:nvPr>
        </p:nvSpPr>
        <p:spPr/>
        <p:txBody>
          <a:bodyPr/>
          <a:lstStyle/>
          <a:p>
            <a:fld id="{01F18168-8AE0-44CD-A8B9-6EBF97830122}" type="slidenum">
              <a:rPr lang="zh-CN" altLang="en-US" smtClean="0"/>
              <a:t>‹#›</a:t>
            </a:fld>
            <a:endParaRPr lang="zh-CN" altLang="en-US"/>
          </a:p>
        </p:txBody>
      </p:sp>
    </p:spTree>
    <p:extLst>
      <p:ext uri="{BB962C8B-B14F-4D97-AF65-F5344CB8AC3E}">
        <p14:creationId xmlns:p14="http://schemas.microsoft.com/office/powerpoint/2010/main" val="33631859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8A8D3AA-375A-47B0-B7FB-B46E40C701F1}"/>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4317EE5D-8A98-4E0F-A093-6430E5E7D1AC}"/>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F94A5DC9-C350-42A4-97CE-5304C6B2E865}"/>
              </a:ext>
            </a:extLst>
          </p:cNvPr>
          <p:cNvSpPr>
            <a:spLocks noGrp="1"/>
          </p:cNvSpPr>
          <p:nvPr>
            <p:ph type="dt" sz="half" idx="10"/>
          </p:nvPr>
        </p:nvSpPr>
        <p:spPr/>
        <p:txBody>
          <a:bodyPr/>
          <a:lstStyle/>
          <a:p>
            <a:fld id="{BB076D39-B9F1-444B-8E46-C8AF0DF14F9D}" type="datetimeFigureOut">
              <a:rPr lang="zh-CN" altLang="en-US" smtClean="0"/>
              <a:t>2024/10/31</a:t>
            </a:fld>
            <a:endParaRPr lang="zh-CN" altLang="en-US"/>
          </a:p>
        </p:txBody>
      </p:sp>
      <p:sp>
        <p:nvSpPr>
          <p:cNvPr id="5" name="页脚占位符 4">
            <a:extLst>
              <a:ext uri="{FF2B5EF4-FFF2-40B4-BE49-F238E27FC236}">
                <a16:creationId xmlns:a16="http://schemas.microsoft.com/office/drawing/2014/main" id="{FF5D3C27-D1D7-421C-BA08-C1FDD38671A3}"/>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EBA5FF7C-AA64-402F-BE6F-31F793516E9D}"/>
              </a:ext>
            </a:extLst>
          </p:cNvPr>
          <p:cNvSpPr>
            <a:spLocks noGrp="1"/>
          </p:cNvSpPr>
          <p:nvPr>
            <p:ph type="sldNum" sz="quarter" idx="12"/>
          </p:nvPr>
        </p:nvSpPr>
        <p:spPr/>
        <p:txBody>
          <a:bodyPr/>
          <a:lstStyle/>
          <a:p>
            <a:fld id="{01F18168-8AE0-44CD-A8B9-6EBF97830122}" type="slidenum">
              <a:rPr lang="zh-CN" altLang="en-US" smtClean="0"/>
              <a:t>‹#›</a:t>
            </a:fld>
            <a:endParaRPr lang="zh-CN" altLang="en-US"/>
          </a:p>
        </p:txBody>
      </p:sp>
    </p:spTree>
    <p:extLst>
      <p:ext uri="{BB962C8B-B14F-4D97-AF65-F5344CB8AC3E}">
        <p14:creationId xmlns:p14="http://schemas.microsoft.com/office/powerpoint/2010/main" val="9746029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B2FF4CA-A0E3-420B-911D-0DB8FD2E273A}"/>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955CC872-1EF2-41B6-99C2-32F3A10AA17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121AB097-CD5F-44F8-BC55-6FCAC2A58FC6}"/>
              </a:ext>
            </a:extLst>
          </p:cNvPr>
          <p:cNvSpPr>
            <a:spLocks noGrp="1"/>
          </p:cNvSpPr>
          <p:nvPr>
            <p:ph type="dt" sz="half" idx="10"/>
          </p:nvPr>
        </p:nvSpPr>
        <p:spPr/>
        <p:txBody>
          <a:bodyPr/>
          <a:lstStyle/>
          <a:p>
            <a:fld id="{BB076D39-B9F1-444B-8E46-C8AF0DF14F9D}" type="datetimeFigureOut">
              <a:rPr lang="zh-CN" altLang="en-US" smtClean="0"/>
              <a:t>2024/10/31</a:t>
            </a:fld>
            <a:endParaRPr lang="zh-CN" altLang="en-US"/>
          </a:p>
        </p:txBody>
      </p:sp>
      <p:sp>
        <p:nvSpPr>
          <p:cNvPr id="5" name="页脚占位符 4">
            <a:extLst>
              <a:ext uri="{FF2B5EF4-FFF2-40B4-BE49-F238E27FC236}">
                <a16:creationId xmlns:a16="http://schemas.microsoft.com/office/drawing/2014/main" id="{A72651E3-3C2E-4350-9A42-35A4D1E8D016}"/>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68B05A8D-F6EB-481B-874A-62EE81BE5DBF}"/>
              </a:ext>
            </a:extLst>
          </p:cNvPr>
          <p:cNvSpPr>
            <a:spLocks noGrp="1"/>
          </p:cNvSpPr>
          <p:nvPr>
            <p:ph type="sldNum" sz="quarter" idx="12"/>
          </p:nvPr>
        </p:nvSpPr>
        <p:spPr/>
        <p:txBody>
          <a:bodyPr/>
          <a:lstStyle/>
          <a:p>
            <a:fld id="{01F18168-8AE0-44CD-A8B9-6EBF97830122}" type="slidenum">
              <a:rPr lang="zh-CN" altLang="en-US" smtClean="0"/>
              <a:t>‹#›</a:t>
            </a:fld>
            <a:endParaRPr lang="zh-CN" altLang="en-US"/>
          </a:p>
        </p:txBody>
      </p:sp>
    </p:spTree>
    <p:extLst>
      <p:ext uri="{BB962C8B-B14F-4D97-AF65-F5344CB8AC3E}">
        <p14:creationId xmlns:p14="http://schemas.microsoft.com/office/powerpoint/2010/main" val="26452295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4955870-022A-45FB-A664-16668F5C5E60}"/>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46123B81-8633-4066-ADD8-3A382B31672F}"/>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1F27EC56-11C6-4C69-B768-317D94C5BC9F}"/>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C8518D71-AE30-46DF-A8EB-6435A435379C}"/>
              </a:ext>
            </a:extLst>
          </p:cNvPr>
          <p:cNvSpPr>
            <a:spLocks noGrp="1"/>
          </p:cNvSpPr>
          <p:nvPr>
            <p:ph type="dt" sz="half" idx="10"/>
          </p:nvPr>
        </p:nvSpPr>
        <p:spPr/>
        <p:txBody>
          <a:bodyPr/>
          <a:lstStyle/>
          <a:p>
            <a:fld id="{BB076D39-B9F1-444B-8E46-C8AF0DF14F9D}" type="datetimeFigureOut">
              <a:rPr lang="zh-CN" altLang="en-US" smtClean="0"/>
              <a:t>2024/10/31</a:t>
            </a:fld>
            <a:endParaRPr lang="zh-CN" altLang="en-US"/>
          </a:p>
        </p:txBody>
      </p:sp>
      <p:sp>
        <p:nvSpPr>
          <p:cNvPr id="6" name="页脚占位符 5">
            <a:extLst>
              <a:ext uri="{FF2B5EF4-FFF2-40B4-BE49-F238E27FC236}">
                <a16:creationId xmlns:a16="http://schemas.microsoft.com/office/drawing/2014/main" id="{B10EA57A-5574-4530-85BE-15083CE06FFC}"/>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A0F65BE8-9BCB-4A52-974F-97070D43A939}"/>
              </a:ext>
            </a:extLst>
          </p:cNvPr>
          <p:cNvSpPr>
            <a:spLocks noGrp="1"/>
          </p:cNvSpPr>
          <p:nvPr>
            <p:ph type="sldNum" sz="quarter" idx="12"/>
          </p:nvPr>
        </p:nvSpPr>
        <p:spPr/>
        <p:txBody>
          <a:bodyPr/>
          <a:lstStyle/>
          <a:p>
            <a:fld id="{01F18168-8AE0-44CD-A8B9-6EBF97830122}" type="slidenum">
              <a:rPr lang="zh-CN" altLang="en-US" smtClean="0"/>
              <a:t>‹#›</a:t>
            </a:fld>
            <a:endParaRPr lang="zh-CN" altLang="en-US"/>
          </a:p>
        </p:txBody>
      </p:sp>
    </p:spTree>
    <p:extLst>
      <p:ext uri="{BB962C8B-B14F-4D97-AF65-F5344CB8AC3E}">
        <p14:creationId xmlns:p14="http://schemas.microsoft.com/office/powerpoint/2010/main" val="27869227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A329B4D-6771-41E4-BD55-DCC30FD1735D}"/>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44F17D86-AEB8-4AF3-B963-66F6833627E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D3890864-86DA-4BC0-9632-4BDEE2F969FF}"/>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F6CE50C8-9651-4E6A-8B22-C89BFBE817E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8580AFE0-0CF6-4F36-91AF-F8E0E12359DA}"/>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49A286DF-E668-4490-8E1C-C38925325465}"/>
              </a:ext>
            </a:extLst>
          </p:cNvPr>
          <p:cNvSpPr>
            <a:spLocks noGrp="1"/>
          </p:cNvSpPr>
          <p:nvPr>
            <p:ph type="dt" sz="half" idx="10"/>
          </p:nvPr>
        </p:nvSpPr>
        <p:spPr/>
        <p:txBody>
          <a:bodyPr/>
          <a:lstStyle/>
          <a:p>
            <a:fld id="{BB076D39-B9F1-444B-8E46-C8AF0DF14F9D}" type="datetimeFigureOut">
              <a:rPr lang="zh-CN" altLang="en-US" smtClean="0"/>
              <a:t>2024/10/31</a:t>
            </a:fld>
            <a:endParaRPr lang="zh-CN" altLang="en-US"/>
          </a:p>
        </p:txBody>
      </p:sp>
      <p:sp>
        <p:nvSpPr>
          <p:cNvPr id="8" name="页脚占位符 7">
            <a:extLst>
              <a:ext uri="{FF2B5EF4-FFF2-40B4-BE49-F238E27FC236}">
                <a16:creationId xmlns:a16="http://schemas.microsoft.com/office/drawing/2014/main" id="{E15FE363-2764-4774-AC5A-59BAF469A8EE}"/>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EBD08F38-3533-43F3-9EA1-329590B957AD}"/>
              </a:ext>
            </a:extLst>
          </p:cNvPr>
          <p:cNvSpPr>
            <a:spLocks noGrp="1"/>
          </p:cNvSpPr>
          <p:nvPr>
            <p:ph type="sldNum" sz="quarter" idx="12"/>
          </p:nvPr>
        </p:nvSpPr>
        <p:spPr/>
        <p:txBody>
          <a:bodyPr/>
          <a:lstStyle/>
          <a:p>
            <a:fld id="{01F18168-8AE0-44CD-A8B9-6EBF97830122}" type="slidenum">
              <a:rPr lang="zh-CN" altLang="en-US" smtClean="0"/>
              <a:t>‹#›</a:t>
            </a:fld>
            <a:endParaRPr lang="zh-CN" altLang="en-US"/>
          </a:p>
        </p:txBody>
      </p:sp>
    </p:spTree>
    <p:extLst>
      <p:ext uri="{BB962C8B-B14F-4D97-AF65-F5344CB8AC3E}">
        <p14:creationId xmlns:p14="http://schemas.microsoft.com/office/powerpoint/2010/main" val="31616657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CF5ED26-BB76-45FE-BED2-C5EF0322F04D}"/>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132680A9-6125-46F4-A05C-F9695614F221}"/>
              </a:ext>
            </a:extLst>
          </p:cNvPr>
          <p:cNvSpPr>
            <a:spLocks noGrp="1"/>
          </p:cNvSpPr>
          <p:nvPr>
            <p:ph type="dt" sz="half" idx="10"/>
          </p:nvPr>
        </p:nvSpPr>
        <p:spPr/>
        <p:txBody>
          <a:bodyPr/>
          <a:lstStyle/>
          <a:p>
            <a:fld id="{BB076D39-B9F1-444B-8E46-C8AF0DF14F9D}" type="datetimeFigureOut">
              <a:rPr lang="zh-CN" altLang="en-US" smtClean="0"/>
              <a:t>2024/10/31</a:t>
            </a:fld>
            <a:endParaRPr lang="zh-CN" altLang="en-US"/>
          </a:p>
        </p:txBody>
      </p:sp>
      <p:sp>
        <p:nvSpPr>
          <p:cNvPr id="4" name="页脚占位符 3">
            <a:extLst>
              <a:ext uri="{FF2B5EF4-FFF2-40B4-BE49-F238E27FC236}">
                <a16:creationId xmlns:a16="http://schemas.microsoft.com/office/drawing/2014/main" id="{B7BF7B86-0523-4BD7-A626-FABC5A67ECDC}"/>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59E71D4F-3AEC-4B64-81FD-3B73739E66A8}"/>
              </a:ext>
            </a:extLst>
          </p:cNvPr>
          <p:cNvSpPr>
            <a:spLocks noGrp="1"/>
          </p:cNvSpPr>
          <p:nvPr>
            <p:ph type="sldNum" sz="quarter" idx="12"/>
          </p:nvPr>
        </p:nvSpPr>
        <p:spPr/>
        <p:txBody>
          <a:bodyPr/>
          <a:lstStyle/>
          <a:p>
            <a:fld id="{01F18168-8AE0-44CD-A8B9-6EBF97830122}" type="slidenum">
              <a:rPr lang="zh-CN" altLang="en-US" smtClean="0"/>
              <a:t>‹#›</a:t>
            </a:fld>
            <a:endParaRPr lang="zh-CN" altLang="en-US"/>
          </a:p>
        </p:txBody>
      </p:sp>
    </p:spTree>
    <p:extLst>
      <p:ext uri="{BB962C8B-B14F-4D97-AF65-F5344CB8AC3E}">
        <p14:creationId xmlns:p14="http://schemas.microsoft.com/office/powerpoint/2010/main" val="4334140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90BF41FE-FD53-4851-9C27-D183D466B396}"/>
              </a:ext>
            </a:extLst>
          </p:cNvPr>
          <p:cNvSpPr>
            <a:spLocks noGrp="1"/>
          </p:cNvSpPr>
          <p:nvPr>
            <p:ph type="dt" sz="half" idx="10"/>
          </p:nvPr>
        </p:nvSpPr>
        <p:spPr/>
        <p:txBody>
          <a:bodyPr/>
          <a:lstStyle/>
          <a:p>
            <a:fld id="{BB076D39-B9F1-444B-8E46-C8AF0DF14F9D}" type="datetimeFigureOut">
              <a:rPr lang="zh-CN" altLang="en-US" smtClean="0"/>
              <a:t>2024/10/31</a:t>
            </a:fld>
            <a:endParaRPr lang="zh-CN" altLang="en-US"/>
          </a:p>
        </p:txBody>
      </p:sp>
      <p:sp>
        <p:nvSpPr>
          <p:cNvPr id="3" name="页脚占位符 2">
            <a:extLst>
              <a:ext uri="{FF2B5EF4-FFF2-40B4-BE49-F238E27FC236}">
                <a16:creationId xmlns:a16="http://schemas.microsoft.com/office/drawing/2014/main" id="{CDBA1419-CF02-44AB-B258-226855ED9141}"/>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564D2AE0-98FA-4163-8BCB-B9559664C0D6}"/>
              </a:ext>
            </a:extLst>
          </p:cNvPr>
          <p:cNvSpPr>
            <a:spLocks noGrp="1"/>
          </p:cNvSpPr>
          <p:nvPr>
            <p:ph type="sldNum" sz="quarter" idx="12"/>
          </p:nvPr>
        </p:nvSpPr>
        <p:spPr/>
        <p:txBody>
          <a:bodyPr/>
          <a:lstStyle/>
          <a:p>
            <a:fld id="{01F18168-8AE0-44CD-A8B9-6EBF97830122}" type="slidenum">
              <a:rPr lang="zh-CN" altLang="en-US" smtClean="0"/>
              <a:t>‹#›</a:t>
            </a:fld>
            <a:endParaRPr lang="zh-CN" altLang="en-US"/>
          </a:p>
        </p:txBody>
      </p:sp>
    </p:spTree>
    <p:extLst>
      <p:ext uri="{BB962C8B-B14F-4D97-AF65-F5344CB8AC3E}">
        <p14:creationId xmlns:p14="http://schemas.microsoft.com/office/powerpoint/2010/main" val="35952761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ACC7E33-55D1-4E2D-A88F-8E211202304C}"/>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5F4E9CF0-7A25-4000-B479-5DF03A7E413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D5192AE7-065F-4470-80D3-8DE9647F392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ECAA0C86-38FF-40C1-B715-22C946DA4B56}"/>
              </a:ext>
            </a:extLst>
          </p:cNvPr>
          <p:cNvSpPr>
            <a:spLocks noGrp="1"/>
          </p:cNvSpPr>
          <p:nvPr>
            <p:ph type="dt" sz="half" idx="10"/>
          </p:nvPr>
        </p:nvSpPr>
        <p:spPr/>
        <p:txBody>
          <a:bodyPr/>
          <a:lstStyle/>
          <a:p>
            <a:fld id="{BB076D39-B9F1-444B-8E46-C8AF0DF14F9D}" type="datetimeFigureOut">
              <a:rPr lang="zh-CN" altLang="en-US" smtClean="0"/>
              <a:t>2024/10/31</a:t>
            </a:fld>
            <a:endParaRPr lang="zh-CN" altLang="en-US"/>
          </a:p>
        </p:txBody>
      </p:sp>
      <p:sp>
        <p:nvSpPr>
          <p:cNvPr id="6" name="页脚占位符 5">
            <a:extLst>
              <a:ext uri="{FF2B5EF4-FFF2-40B4-BE49-F238E27FC236}">
                <a16:creationId xmlns:a16="http://schemas.microsoft.com/office/drawing/2014/main" id="{E6146EF4-63AF-4C37-9177-6B8DEB84757C}"/>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6B5DE976-F44F-4413-93B8-3778368E8CC0}"/>
              </a:ext>
            </a:extLst>
          </p:cNvPr>
          <p:cNvSpPr>
            <a:spLocks noGrp="1"/>
          </p:cNvSpPr>
          <p:nvPr>
            <p:ph type="sldNum" sz="quarter" idx="12"/>
          </p:nvPr>
        </p:nvSpPr>
        <p:spPr/>
        <p:txBody>
          <a:bodyPr/>
          <a:lstStyle/>
          <a:p>
            <a:fld id="{01F18168-8AE0-44CD-A8B9-6EBF97830122}" type="slidenum">
              <a:rPr lang="zh-CN" altLang="en-US" smtClean="0"/>
              <a:t>‹#›</a:t>
            </a:fld>
            <a:endParaRPr lang="zh-CN" altLang="en-US"/>
          </a:p>
        </p:txBody>
      </p:sp>
    </p:spTree>
    <p:extLst>
      <p:ext uri="{BB962C8B-B14F-4D97-AF65-F5344CB8AC3E}">
        <p14:creationId xmlns:p14="http://schemas.microsoft.com/office/powerpoint/2010/main" val="9121733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22F023C-343E-4A63-91F8-1419851173BB}"/>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BD205823-CD35-445C-AE03-018A942A366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D8B986A4-8C3E-411E-BE2D-91BB9253B1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755D29AB-2615-4B5E-9128-79D919EA3FCE}"/>
              </a:ext>
            </a:extLst>
          </p:cNvPr>
          <p:cNvSpPr>
            <a:spLocks noGrp="1"/>
          </p:cNvSpPr>
          <p:nvPr>
            <p:ph type="dt" sz="half" idx="10"/>
          </p:nvPr>
        </p:nvSpPr>
        <p:spPr/>
        <p:txBody>
          <a:bodyPr/>
          <a:lstStyle/>
          <a:p>
            <a:fld id="{BB076D39-B9F1-444B-8E46-C8AF0DF14F9D}" type="datetimeFigureOut">
              <a:rPr lang="zh-CN" altLang="en-US" smtClean="0"/>
              <a:t>2024/10/31</a:t>
            </a:fld>
            <a:endParaRPr lang="zh-CN" altLang="en-US"/>
          </a:p>
        </p:txBody>
      </p:sp>
      <p:sp>
        <p:nvSpPr>
          <p:cNvPr id="6" name="页脚占位符 5">
            <a:extLst>
              <a:ext uri="{FF2B5EF4-FFF2-40B4-BE49-F238E27FC236}">
                <a16:creationId xmlns:a16="http://schemas.microsoft.com/office/drawing/2014/main" id="{611313AB-AEAD-4659-BF7F-8E3ED8AE71DE}"/>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A75EF697-A544-4252-914D-2E15A7FAD6EE}"/>
              </a:ext>
            </a:extLst>
          </p:cNvPr>
          <p:cNvSpPr>
            <a:spLocks noGrp="1"/>
          </p:cNvSpPr>
          <p:nvPr>
            <p:ph type="sldNum" sz="quarter" idx="12"/>
          </p:nvPr>
        </p:nvSpPr>
        <p:spPr/>
        <p:txBody>
          <a:bodyPr/>
          <a:lstStyle/>
          <a:p>
            <a:fld id="{01F18168-8AE0-44CD-A8B9-6EBF97830122}" type="slidenum">
              <a:rPr lang="zh-CN" altLang="en-US" smtClean="0"/>
              <a:t>‹#›</a:t>
            </a:fld>
            <a:endParaRPr lang="zh-CN" altLang="en-US"/>
          </a:p>
        </p:txBody>
      </p:sp>
    </p:spTree>
    <p:extLst>
      <p:ext uri="{BB962C8B-B14F-4D97-AF65-F5344CB8AC3E}">
        <p14:creationId xmlns:p14="http://schemas.microsoft.com/office/powerpoint/2010/main" val="8950661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728F3D1-527F-450A-864F-810A48CBA048}"/>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93B7FD9D-D7F2-4DB8-907E-1037F7E9555C}"/>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AE89F918-9BBC-47AA-BF5F-6F817D47278D}"/>
              </a:ext>
            </a:extLst>
          </p:cNvPr>
          <p:cNvSpPr>
            <a:spLocks noGrp="1"/>
          </p:cNvSpPr>
          <p:nvPr>
            <p:ph type="dt" sz="half" idx="10"/>
          </p:nvPr>
        </p:nvSpPr>
        <p:spPr/>
        <p:txBody>
          <a:bodyPr/>
          <a:lstStyle/>
          <a:p>
            <a:fld id="{BB076D39-B9F1-444B-8E46-C8AF0DF14F9D}" type="datetimeFigureOut">
              <a:rPr lang="zh-CN" altLang="en-US" smtClean="0"/>
              <a:t>2024/10/31</a:t>
            </a:fld>
            <a:endParaRPr lang="zh-CN" altLang="en-US"/>
          </a:p>
        </p:txBody>
      </p:sp>
      <p:sp>
        <p:nvSpPr>
          <p:cNvPr id="5" name="页脚占位符 4">
            <a:extLst>
              <a:ext uri="{FF2B5EF4-FFF2-40B4-BE49-F238E27FC236}">
                <a16:creationId xmlns:a16="http://schemas.microsoft.com/office/drawing/2014/main" id="{ABA8AC8C-C17E-49B6-9C3E-04F25F5A2494}"/>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2337DC59-E85C-4142-BDAC-3AB7047628FE}"/>
              </a:ext>
            </a:extLst>
          </p:cNvPr>
          <p:cNvSpPr>
            <a:spLocks noGrp="1"/>
          </p:cNvSpPr>
          <p:nvPr>
            <p:ph type="sldNum" sz="quarter" idx="12"/>
          </p:nvPr>
        </p:nvSpPr>
        <p:spPr/>
        <p:txBody>
          <a:bodyPr/>
          <a:lstStyle/>
          <a:p>
            <a:fld id="{01F18168-8AE0-44CD-A8B9-6EBF97830122}" type="slidenum">
              <a:rPr lang="zh-CN" altLang="en-US" smtClean="0"/>
              <a:t>‹#›</a:t>
            </a:fld>
            <a:endParaRPr lang="zh-CN" altLang="en-US"/>
          </a:p>
        </p:txBody>
      </p:sp>
    </p:spTree>
    <p:extLst>
      <p:ext uri="{BB962C8B-B14F-4D97-AF65-F5344CB8AC3E}">
        <p14:creationId xmlns:p14="http://schemas.microsoft.com/office/powerpoint/2010/main" val="4723128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106177B1-E1BE-4689-8567-17B5E450FB22}"/>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E4E6FCB6-C7EC-44D3-AFEB-FC1A43369236}"/>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B43C8EC8-D5F6-47D3-8813-848BF0EA72E8}"/>
              </a:ext>
            </a:extLst>
          </p:cNvPr>
          <p:cNvSpPr>
            <a:spLocks noGrp="1"/>
          </p:cNvSpPr>
          <p:nvPr>
            <p:ph type="dt" sz="half" idx="10"/>
          </p:nvPr>
        </p:nvSpPr>
        <p:spPr/>
        <p:txBody>
          <a:bodyPr/>
          <a:lstStyle/>
          <a:p>
            <a:fld id="{BB076D39-B9F1-444B-8E46-C8AF0DF14F9D}" type="datetimeFigureOut">
              <a:rPr lang="zh-CN" altLang="en-US" smtClean="0"/>
              <a:t>2024/10/31</a:t>
            </a:fld>
            <a:endParaRPr lang="zh-CN" altLang="en-US"/>
          </a:p>
        </p:txBody>
      </p:sp>
      <p:sp>
        <p:nvSpPr>
          <p:cNvPr id="5" name="页脚占位符 4">
            <a:extLst>
              <a:ext uri="{FF2B5EF4-FFF2-40B4-BE49-F238E27FC236}">
                <a16:creationId xmlns:a16="http://schemas.microsoft.com/office/drawing/2014/main" id="{9646BF18-2F4E-4CD3-A3EA-EA889BAD6674}"/>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A42235C4-E4C1-4D5C-907C-B1BB0055DAF7}"/>
              </a:ext>
            </a:extLst>
          </p:cNvPr>
          <p:cNvSpPr>
            <a:spLocks noGrp="1"/>
          </p:cNvSpPr>
          <p:nvPr>
            <p:ph type="sldNum" sz="quarter" idx="12"/>
          </p:nvPr>
        </p:nvSpPr>
        <p:spPr/>
        <p:txBody>
          <a:bodyPr/>
          <a:lstStyle/>
          <a:p>
            <a:fld id="{01F18168-8AE0-44CD-A8B9-6EBF97830122}" type="slidenum">
              <a:rPr lang="zh-CN" altLang="en-US" smtClean="0"/>
              <a:t>‹#›</a:t>
            </a:fld>
            <a:endParaRPr lang="zh-CN" altLang="en-US"/>
          </a:p>
        </p:txBody>
      </p:sp>
    </p:spTree>
    <p:extLst>
      <p:ext uri="{BB962C8B-B14F-4D97-AF65-F5344CB8AC3E}">
        <p14:creationId xmlns:p14="http://schemas.microsoft.com/office/powerpoint/2010/main" val="20692281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5630ADF0-3C82-4884-A8AB-79E82BBA281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C0BF74E4-8142-4CC0-AE03-4A8026037C4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21A71259-0330-486C-AD9C-13CF176A1C0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076D39-B9F1-444B-8E46-C8AF0DF14F9D}" type="datetimeFigureOut">
              <a:rPr lang="zh-CN" altLang="en-US" smtClean="0"/>
              <a:t>2024/10/31</a:t>
            </a:fld>
            <a:endParaRPr lang="zh-CN" altLang="en-US"/>
          </a:p>
        </p:txBody>
      </p:sp>
      <p:sp>
        <p:nvSpPr>
          <p:cNvPr id="5" name="页脚占位符 4">
            <a:extLst>
              <a:ext uri="{FF2B5EF4-FFF2-40B4-BE49-F238E27FC236}">
                <a16:creationId xmlns:a16="http://schemas.microsoft.com/office/drawing/2014/main" id="{36E70874-2981-4C84-A87E-297366BD64F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B00BA6C9-AE10-4BDB-A956-EBA0664BAB7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1F18168-8AE0-44CD-A8B9-6EBF97830122}" type="slidenum">
              <a:rPr lang="zh-CN" altLang="en-US" smtClean="0"/>
              <a:t>‹#›</a:t>
            </a:fld>
            <a:endParaRPr lang="zh-CN" altLang="en-US"/>
          </a:p>
        </p:txBody>
      </p:sp>
    </p:spTree>
    <p:extLst>
      <p:ext uri="{BB962C8B-B14F-4D97-AF65-F5344CB8AC3E}">
        <p14:creationId xmlns:p14="http://schemas.microsoft.com/office/powerpoint/2010/main" val="30713547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hyperlink" Target="https://baike.baidu.com/item/%E6%B5%B7%E5%9F%8E%E5%B8%82/2397070?fromModule=lemma_inlink" TargetMode="External"/><Relationship Id="rId7" Type="http://schemas.openxmlformats.org/officeDocument/2006/relationships/hyperlink" Target="https://baike.baidu.com/item/%E5%9C%B0%E9%9C%87/40588?fromModule=lemma_inlink" TargetMode="External"/><Relationship Id="rId2" Type="http://schemas.openxmlformats.org/officeDocument/2006/relationships/hyperlink" Target="https://baike.baidu.com/item/%E8%BE%BD%E5%AE%81%E7%9C%81/739981?fromModule=lemma_inlink" TargetMode="External"/><Relationship Id="rId1" Type="http://schemas.openxmlformats.org/officeDocument/2006/relationships/slideLayout" Target="../slideLayouts/slideLayout1.xml"/><Relationship Id="rId6" Type="http://schemas.openxmlformats.org/officeDocument/2006/relationships/hyperlink" Target="https://baike.baidu.com/item/%E9%9C%87%E6%BA%90/3937686?fromModule=lemma_inlink" TargetMode="External"/><Relationship Id="rId5" Type="http://schemas.openxmlformats.org/officeDocument/2006/relationships/hyperlink" Target="https://baike.baidu.com/item/%E7%9F%A9%E9%9C%87%E7%BA%A7/5745794?fromModule=lemma_inlink" TargetMode="External"/><Relationship Id="rId4" Type="http://schemas.openxmlformats.org/officeDocument/2006/relationships/hyperlink" Target="https://baike.baidu.com/item/%E5%A4%A7%E7%9F%B3%E6%A1%A5%E5%B8%82/4942460?fromModule=lemma_inlink"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a:extLst>
              <a:ext uri="{FF2B5EF4-FFF2-40B4-BE49-F238E27FC236}">
                <a16:creationId xmlns:a16="http://schemas.microsoft.com/office/drawing/2014/main" id="{E511D62A-C09D-4FD2-A498-85FCC233CAD1}"/>
              </a:ext>
            </a:extLst>
          </p:cNvPr>
          <p:cNvSpPr txBox="1"/>
          <p:nvPr/>
        </p:nvSpPr>
        <p:spPr>
          <a:xfrm>
            <a:off x="621079" y="601294"/>
            <a:ext cx="10427328" cy="3416320"/>
          </a:xfrm>
          <a:prstGeom prst="rect">
            <a:avLst/>
          </a:prstGeom>
          <a:noFill/>
        </p:spPr>
        <p:txBody>
          <a:bodyPr wrap="square">
            <a:spAutoFit/>
          </a:bodyPr>
          <a:lstStyle/>
          <a:p>
            <a:pPr algn="ctr"/>
            <a:r>
              <a:rPr lang="zh-CN" altLang="en-US" sz="3200" dirty="0"/>
              <a:t>地震成核和前震的物理机制：</a:t>
            </a:r>
            <a:endParaRPr lang="en-US" altLang="zh-CN" sz="3200" dirty="0"/>
          </a:p>
          <a:p>
            <a:pPr algn="ctr"/>
            <a:r>
              <a:rPr lang="zh-CN" altLang="zh-CN" sz="3200" dirty="0">
                <a:effectLst/>
                <a:ea typeface="等线" panose="02010600030101010101" pitchFamily="2" charset="-122"/>
                <a:cs typeface="Times New Roman" panose="02020603050405020304" pitchFamily="18" charset="0"/>
              </a:rPr>
              <a:t>弹性应力触发</a:t>
            </a:r>
            <a:r>
              <a:rPr lang="zh-CN" altLang="en-US" sz="3200" dirty="0"/>
              <a:t>、无震滑移，还是流体流动？</a:t>
            </a:r>
            <a:endParaRPr lang="en-US" altLang="zh-CN" sz="3200" dirty="0"/>
          </a:p>
          <a:p>
            <a:pPr algn="ctr"/>
            <a:endParaRPr lang="en-US" altLang="zh-CN" sz="3600" dirty="0"/>
          </a:p>
          <a:p>
            <a:pPr algn="ctr"/>
            <a:endParaRPr lang="en-US" altLang="zh-CN" sz="3600" dirty="0"/>
          </a:p>
          <a:p>
            <a:pPr algn="ctr"/>
            <a:r>
              <a:rPr lang="en-US" altLang="zh-CN" sz="3600" dirty="0" err="1"/>
              <a:t>Zhigang</a:t>
            </a:r>
            <a:r>
              <a:rPr lang="en-US" altLang="zh-CN" sz="3600" dirty="0"/>
              <a:t> Peng (GT, zpeng@gatech.edu) and </a:t>
            </a:r>
            <a:r>
              <a:rPr lang="en-US" altLang="zh-CN" sz="3600" dirty="0" err="1"/>
              <a:t>Xinglin</a:t>
            </a:r>
            <a:r>
              <a:rPr lang="en-US" altLang="zh-CN" sz="3600" dirty="0"/>
              <a:t> Lei (AIST) </a:t>
            </a:r>
            <a:endParaRPr lang="zh-CN" altLang="en-US" sz="3600" dirty="0"/>
          </a:p>
        </p:txBody>
      </p:sp>
    </p:spTree>
    <p:extLst>
      <p:ext uri="{BB962C8B-B14F-4D97-AF65-F5344CB8AC3E}">
        <p14:creationId xmlns:p14="http://schemas.microsoft.com/office/powerpoint/2010/main" val="6057639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9B613BF7-609E-41BD-A09A-4BCFA731C07B}"/>
              </a:ext>
            </a:extLst>
          </p:cNvPr>
          <p:cNvSpPr txBox="1"/>
          <p:nvPr/>
        </p:nvSpPr>
        <p:spPr>
          <a:xfrm>
            <a:off x="94593" y="795543"/>
            <a:ext cx="11288110" cy="4462760"/>
          </a:xfrm>
          <a:prstGeom prst="rect">
            <a:avLst/>
          </a:prstGeom>
          <a:noFill/>
        </p:spPr>
        <p:txBody>
          <a:bodyPr wrap="square">
            <a:spAutoFit/>
          </a:bodyPr>
          <a:lstStyle/>
          <a:p>
            <a:pPr algn="l"/>
            <a:r>
              <a:rPr lang="zh-CN" altLang="zh-CN" sz="3200" b="1" kern="0" dirty="0">
                <a:effectLst/>
                <a:latin typeface="等线" panose="02010600030101010101" pitchFamily="2" charset="-122"/>
                <a:ea typeface="宋体" panose="02010600030101010101" pitchFamily="2" charset="-122"/>
                <a:cs typeface="宋体" panose="02010600030101010101" pitchFamily="2" charset="-122"/>
              </a:rPr>
              <a:t>地震预测方法</a:t>
            </a:r>
            <a:endParaRPr lang="zh-CN" altLang="zh-CN" sz="2400" kern="100" dirty="0">
              <a:effectLst/>
              <a:latin typeface="等线" panose="02010600030101010101" pitchFamily="2" charset="-122"/>
              <a:ea typeface="等线" panose="02010600030101010101" pitchFamily="2" charset="-122"/>
              <a:cs typeface="Times New Roman" panose="02020603050405020304" pitchFamily="18" charset="0"/>
            </a:endParaRPr>
          </a:p>
          <a:p>
            <a:pPr lvl="0" algn="l">
              <a:buSzPts val="1000"/>
              <a:tabLst>
                <a:tab pos="457200" algn="l"/>
              </a:tabLst>
            </a:pPr>
            <a:r>
              <a:rPr lang="en-US" altLang="zh-CN" sz="2800" b="1" kern="0" dirty="0">
                <a:effectLst/>
                <a:latin typeface="宋体" panose="02010600030101010101" pitchFamily="2" charset="-122"/>
                <a:ea typeface="等线" panose="02010600030101010101" pitchFamily="2" charset="-122"/>
                <a:cs typeface="宋体" panose="02010600030101010101" pitchFamily="2" charset="-122"/>
              </a:rPr>
              <a:t>ETAS</a:t>
            </a:r>
            <a:r>
              <a:rPr lang="zh-CN" altLang="zh-CN" sz="2800" b="1" kern="0" dirty="0">
                <a:effectLst/>
                <a:latin typeface="等线" panose="02010600030101010101" pitchFamily="2" charset="-122"/>
                <a:ea typeface="宋体" panose="02010600030101010101" pitchFamily="2" charset="-122"/>
                <a:cs typeface="宋体" panose="02010600030101010101" pitchFamily="2" charset="-122"/>
              </a:rPr>
              <a:t>模型</a:t>
            </a:r>
            <a:r>
              <a:rPr lang="zh-CN" altLang="zh-CN" sz="2800" kern="0" dirty="0">
                <a:effectLst/>
                <a:latin typeface="等线" panose="02010600030101010101" pitchFamily="2" charset="-122"/>
                <a:ea typeface="宋体" panose="02010600030101010101" pitchFamily="2" charset="-122"/>
                <a:cs typeface="宋体" panose="02010600030101010101" pitchFamily="2" charset="-122"/>
              </a:rPr>
              <a:t>：文章提到了一种基于历史和当前地震活动的统计预测模型</a:t>
            </a:r>
            <a:r>
              <a:rPr lang="en-US" altLang="zh-CN" sz="2800" kern="0" dirty="0">
                <a:effectLst/>
                <a:latin typeface="等线" panose="02010600030101010101" pitchFamily="2" charset="-122"/>
                <a:ea typeface="宋体" panose="02010600030101010101" pitchFamily="2" charset="-122"/>
                <a:cs typeface="宋体" panose="02010600030101010101" pitchFamily="2" charset="-122"/>
              </a:rPr>
              <a:t>——</a:t>
            </a:r>
            <a:r>
              <a:rPr lang="zh-CN" altLang="zh-CN" sz="2800" kern="0" dirty="0">
                <a:effectLst/>
                <a:latin typeface="等线" panose="02010600030101010101" pitchFamily="2" charset="-122"/>
                <a:ea typeface="宋体" panose="02010600030101010101" pitchFamily="2" charset="-122"/>
                <a:cs typeface="宋体" panose="02010600030101010101" pitchFamily="2" charset="-122"/>
              </a:rPr>
              <a:t>流行类型余震序列模型（</a:t>
            </a:r>
            <a:r>
              <a:rPr lang="en-US" altLang="zh-CN" sz="2800" kern="0" dirty="0">
                <a:effectLst/>
                <a:latin typeface="等线" panose="02010600030101010101" pitchFamily="2" charset="-122"/>
                <a:ea typeface="宋体" panose="02010600030101010101" pitchFamily="2" charset="-122"/>
                <a:cs typeface="宋体" panose="02010600030101010101" pitchFamily="2" charset="-122"/>
              </a:rPr>
              <a:t>ETAS</a:t>
            </a:r>
            <a:r>
              <a:rPr lang="zh-CN" altLang="zh-CN" sz="2800" kern="0" dirty="0">
                <a:effectLst/>
                <a:latin typeface="等线" panose="02010600030101010101" pitchFamily="2" charset="-122"/>
                <a:ea typeface="宋体" panose="02010600030101010101" pitchFamily="2" charset="-122"/>
                <a:cs typeface="宋体" panose="02010600030101010101" pitchFamily="2" charset="-122"/>
              </a:rPr>
              <a:t>），用于实时估计未来地震的概率（</a:t>
            </a:r>
            <a:r>
              <a:rPr lang="en-US" altLang="zh-CN" sz="2800" kern="0" dirty="0">
                <a:effectLst/>
                <a:latin typeface="等线" panose="02010600030101010101" pitchFamily="2" charset="-122"/>
                <a:ea typeface="宋体" panose="02010600030101010101" pitchFamily="2" charset="-122"/>
                <a:cs typeface="宋体" panose="02010600030101010101" pitchFamily="2" charset="-122"/>
              </a:rPr>
              <a:t>Ogata, 1988</a:t>
            </a:r>
            <a:r>
              <a:rPr lang="zh-CN" altLang="zh-CN" sz="2800" kern="0" dirty="0">
                <a:effectLst/>
                <a:latin typeface="等线" panose="02010600030101010101" pitchFamily="2" charset="-122"/>
                <a:ea typeface="宋体" panose="02010600030101010101" pitchFamily="2" charset="-122"/>
                <a:cs typeface="宋体" panose="02010600030101010101" pitchFamily="2" charset="-122"/>
              </a:rPr>
              <a:t>）。该模型利用统计地震学中的关系，如余震衰减的</a:t>
            </a:r>
            <a:r>
              <a:rPr lang="en-US" altLang="zh-CN" sz="2800" kern="0" dirty="0">
                <a:effectLst/>
                <a:latin typeface="等线" panose="02010600030101010101" pitchFamily="2" charset="-122"/>
                <a:ea typeface="宋体" panose="02010600030101010101" pitchFamily="2" charset="-122"/>
                <a:cs typeface="宋体" panose="02010600030101010101" pitchFamily="2" charset="-122"/>
              </a:rPr>
              <a:t>Omori</a:t>
            </a:r>
            <a:r>
              <a:rPr lang="zh-CN" altLang="zh-CN" sz="2800" kern="0" dirty="0">
                <a:effectLst/>
                <a:latin typeface="等线" panose="02010600030101010101" pitchFamily="2" charset="-122"/>
                <a:ea typeface="宋体" panose="02010600030101010101" pitchFamily="2" charset="-122"/>
                <a:cs typeface="宋体" panose="02010600030101010101" pitchFamily="2" charset="-122"/>
              </a:rPr>
              <a:t>定律（</a:t>
            </a:r>
            <a:r>
              <a:rPr lang="en-US" altLang="zh-CN" sz="2800" kern="0" dirty="0">
                <a:effectLst/>
                <a:latin typeface="等线" panose="02010600030101010101" pitchFamily="2" charset="-122"/>
                <a:ea typeface="宋体" panose="02010600030101010101" pitchFamily="2" charset="-122"/>
                <a:cs typeface="宋体" panose="02010600030101010101" pitchFamily="2" charset="-122"/>
              </a:rPr>
              <a:t>Omori, 1894</a:t>
            </a:r>
            <a:r>
              <a:rPr lang="zh-CN" altLang="zh-CN" sz="2800" kern="0" dirty="0">
                <a:effectLst/>
                <a:latin typeface="等线" panose="02010600030101010101" pitchFamily="2" charset="-122"/>
                <a:ea typeface="宋体" panose="02010600030101010101" pitchFamily="2" charset="-122"/>
                <a:cs typeface="宋体" panose="02010600030101010101" pitchFamily="2" charset="-122"/>
              </a:rPr>
              <a:t>）和震级频率关系（</a:t>
            </a:r>
            <a:r>
              <a:rPr lang="en-US" altLang="zh-CN" sz="2800" kern="0" dirty="0">
                <a:effectLst/>
                <a:latin typeface="等线" panose="02010600030101010101" pitchFamily="2" charset="-122"/>
                <a:ea typeface="宋体" panose="02010600030101010101" pitchFamily="2" charset="-122"/>
                <a:cs typeface="宋体" panose="02010600030101010101" pitchFamily="2" charset="-122"/>
              </a:rPr>
              <a:t>Gutenberg &amp; Richter, 1944</a:t>
            </a:r>
            <a:r>
              <a:rPr lang="zh-CN" altLang="zh-CN" sz="2800" kern="0" dirty="0">
                <a:effectLst/>
                <a:latin typeface="等线" panose="02010600030101010101" pitchFamily="2" charset="-122"/>
                <a:ea typeface="宋体" panose="02010600030101010101" pitchFamily="2" charset="-122"/>
                <a:cs typeface="宋体" panose="02010600030101010101" pitchFamily="2" charset="-122"/>
              </a:rPr>
              <a:t>）。</a:t>
            </a:r>
            <a:endParaRPr lang="zh-CN" altLang="zh-CN" sz="2400" kern="100" dirty="0">
              <a:effectLst/>
              <a:latin typeface="等线" panose="02010600030101010101" pitchFamily="2" charset="-122"/>
              <a:ea typeface="等线" panose="02010600030101010101" pitchFamily="2" charset="-122"/>
              <a:cs typeface="Times New Roman" panose="02020603050405020304" pitchFamily="18" charset="0"/>
            </a:endParaRPr>
          </a:p>
          <a:p>
            <a:pPr lvl="0" algn="l">
              <a:buSzPts val="1000"/>
              <a:tabLst>
                <a:tab pos="457200" algn="l"/>
              </a:tabLst>
            </a:pPr>
            <a:r>
              <a:rPr lang="zh-CN" altLang="zh-CN" sz="2800" b="1" kern="0" dirty="0">
                <a:effectLst/>
                <a:latin typeface="等线" panose="02010600030101010101" pitchFamily="2" charset="-122"/>
                <a:ea typeface="宋体" panose="02010600030101010101" pitchFamily="2" charset="-122"/>
                <a:cs typeface="宋体" panose="02010600030101010101" pitchFamily="2" charset="-122"/>
              </a:rPr>
              <a:t>操作地震预测</a:t>
            </a:r>
            <a:r>
              <a:rPr lang="zh-CN" altLang="zh-CN" sz="2800" kern="0" dirty="0">
                <a:effectLst/>
                <a:latin typeface="等线" panose="02010600030101010101" pitchFamily="2" charset="-122"/>
                <a:ea typeface="宋体" panose="02010600030101010101" pitchFamily="2" charset="-122"/>
                <a:cs typeface="宋体" panose="02010600030101010101" pitchFamily="2" charset="-122"/>
              </a:rPr>
              <a:t>：这种预测方法被称为操作地震预测（</a:t>
            </a:r>
            <a:r>
              <a:rPr lang="en-US" altLang="zh-CN" sz="2800" kern="0" dirty="0">
                <a:effectLst/>
                <a:latin typeface="等线" panose="02010600030101010101" pitchFamily="2" charset="-122"/>
                <a:ea typeface="宋体" panose="02010600030101010101" pitchFamily="2" charset="-122"/>
                <a:cs typeface="宋体" panose="02010600030101010101" pitchFamily="2" charset="-122"/>
              </a:rPr>
              <a:t>OEF</a:t>
            </a:r>
            <a:r>
              <a:rPr lang="zh-CN" altLang="zh-CN" sz="2800" kern="0" dirty="0">
                <a:effectLst/>
                <a:latin typeface="等线" panose="02010600030101010101" pitchFamily="2" charset="-122"/>
                <a:ea typeface="宋体" panose="02010600030101010101" pitchFamily="2" charset="-122"/>
                <a:cs typeface="宋体" panose="02010600030101010101" pitchFamily="2" charset="-122"/>
              </a:rPr>
              <a:t>），可用于大余震预测及双重破裂（</a:t>
            </a:r>
            <a:r>
              <a:rPr lang="en-US" altLang="zh-CN" sz="2800" kern="0" dirty="0">
                <a:effectLst/>
                <a:latin typeface="等线" panose="02010600030101010101" pitchFamily="2" charset="-122"/>
                <a:ea typeface="宋体" panose="02010600030101010101" pitchFamily="2" charset="-122"/>
                <a:cs typeface="宋体" panose="02010600030101010101" pitchFamily="2" charset="-122"/>
              </a:rPr>
              <a:t>Fukushima et al., 2023</a:t>
            </a:r>
            <a:r>
              <a:rPr lang="zh-CN" altLang="zh-CN" sz="2800" kern="0" dirty="0">
                <a:effectLst/>
                <a:latin typeface="等线" panose="02010600030101010101" pitchFamily="2" charset="-122"/>
                <a:ea typeface="宋体" panose="02010600030101010101" pitchFamily="2" charset="-122"/>
                <a:cs typeface="宋体" panose="02010600030101010101" pitchFamily="2" charset="-122"/>
              </a:rPr>
              <a:t>）。例如，日本气象厅在</a:t>
            </a:r>
            <a:r>
              <a:rPr lang="en-US" altLang="zh-CN" sz="2800" kern="0" dirty="0">
                <a:effectLst/>
                <a:latin typeface="等线" panose="02010600030101010101" pitchFamily="2" charset="-122"/>
                <a:ea typeface="宋体" panose="02010600030101010101" pitchFamily="2" charset="-122"/>
                <a:cs typeface="宋体" panose="02010600030101010101" pitchFamily="2" charset="-122"/>
              </a:rPr>
              <a:t>2024</a:t>
            </a:r>
            <a:r>
              <a:rPr lang="zh-CN" altLang="zh-CN" sz="2800" kern="0" dirty="0">
                <a:effectLst/>
                <a:latin typeface="等线" panose="02010600030101010101" pitchFamily="2" charset="-122"/>
                <a:ea typeface="宋体" panose="02010600030101010101" pitchFamily="2" charset="-122"/>
                <a:cs typeface="宋体" panose="02010600030101010101" pitchFamily="2" charset="-122"/>
              </a:rPr>
              <a:t>年针对九州岛的</a:t>
            </a:r>
            <a:r>
              <a:rPr lang="en-US" altLang="zh-CN" sz="2800" kern="0" dirty="0">
                <a:effectLst/>
                <a:latin typeface="等线" panose="02010600030101010101" pitchFamily="2" charset="-122"/>
                <a:ea typeface="宋体" panose="02010600030101010101" pitchFamily="2" charset="-122"/>
                <a:cs typeface="宋体" panose="02010600030101010101" pitchFamily="2" charset="-122"/>
              </a:rPr>
              <a:t>7.1</a:t>
            </a:r>
            <a:r>
              <a:rPr lang="zh-CN" altLang="zh-CN" sz="2800" kern="0" dirty="0">
                <a:effectLst/>
                <a:latin typeface="等线" panose="02010600030101010101" pitchFamily="2" charset="-122"/>
                <a:ea typeface="宋体" panose="02010600030101010101" pitchFamily="2" charset="-122"/>
                <a:cs typeface="宋体" panose="02010600030101010101" pitchFamily="2" charset="-122"/>
              </a:rPr>
              <a:t>级地震发布了</a:t>
            </a:r>
            <a:r>
              <a:rPr lang="en-US" altLang="zh-CN" sz="2800" kern="0" dirty="0">
                <a:effectLst/>
                <a:latin typeface="等线" panose="02010600030101010101" pitchFamily="2" charset="-122"/>
                <a:ea typeface="宋体" panose="02010600030101010101" pitchFamily="2" charset="-122"/>
                <a:cs typeface="宋体" panose="02010600030101010101" pitchFamily="2" charset="-122"/>
              </a:rPr>
              <a:t>“</a:t>
            </a:r>
            <a:r>
              <a:rPr lang="zh-CN" altLang="zh-CN" sz="2800" kern="0" dirty="0">
                <a:effectLst/>
                <a:latin typeface="等线" panose="02010600030101010101" pitchFamily="2" charset="-122"/>
                <a:ea typeface="宋体" panose="02010600030101010101" pitchFamily="2" charset="-122"/>
                <a:cs typeface="宋体" panose="02010600030101010101" pitchFamily="2" charset="-122"/>
              </a:rPr>
              <a:t>超级地震预警</a:t>
            </a:r>
            <a:r>
              <a:rPr lang="en-US" altLang="zh-CN" sz="2800" kern="0" dirty="0">
                <a:effectLst/>
                <a:latin typeface="等线" panose="02010600030101010101" pitchFamily="2" charset="-122"/>
                <a:ea typeface="宋体" panose="02010600030101010101" pitchFamily="2" charset="-122"/>
                <a:cs typeface="宋体" panose="02010600030101010101" pitchFamily="2" charset="-122"/>
              </a:rPr>
              <a:t>”</a:t>
            </a:r>
            <a:r>
              <a:rPr lang="zh-CN" altLang="zh-CN" sz="2800" kern="0" dirty="0">
                <a:effectLst/>
                <a:latin typeface="等线" panose="02010600030101010101" pitchFamily="2" charset="-122"/>
                <a:ea typeface="宋体" panose="02010600030101010101" pitchFamily="2" charset="-122"/>
                <a:cs typeface="宋体" panose="02010600030101010101" pitchFamily="2" charset="-122"/>
              </a:rPr>
              <a:t>（</a:t>
            </a:r>
            <a:r>
              <a:rPr lang="en-US" altLang="zh-CN" sz="2800" kern="0" dirty="0">
                <a:effectLst/>
                <a:latin typeface="等线" panose="02010600030101010101" pitchFamily="2" charset="-122"/>
                <a:ea typeface="宋体" panose="02010600030101010101" pitchFamily="2" charset="-122"/>
                <a:cs typeface="宋体" panose="02010600030101010101" pitchFamily="2" charset="-122"/>
              </a:rPr>
              <a:t>Toda et al., 2024</a:t>
            </a:r>
            <a:r>
              <a:rPr lang="zh-CN" altLang="zh-CN" sz="2800" kern="0" dirty="0">
                <a:effectLst/>
                <a:latin typeface="等线" panose="02010600030101010101" pitchFamily="2" charset="-122"/>
                <a:ea typeface="宋体" panose="02010600030101010101" pitchFamily="2" charset="-122"/>
                <a:cs typeface="宋体" panose="02010600030101010101" pitchFamily="2" charset="-122"/>
              </a:rPr>
              <a:t>）。</a:t>
            </a:r>
            <a:endParaRPr lang="zh-CN" altLang="zh-CN" sz="2400" kern="100" dirty="0">
              <a:effectLst/>
              <a:latin typeface="等线" panose="02010600030101010101" pitchFamily="2" charset="-122"/>
              <a:ea typeface="等线"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23320310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a:extLst>
              <a:ext uri="{FF2B5EF4-FFF2-40B4-BE49-F238E27FC236}">
                <a16:creationId xmlns:a16="http://schemas.microsoft.com/office/drawing/2014/main" id="{31BDFC7C-2944-477D-9F37-E11AF4F4F7F8}"/>
              </a:ext>
            </a:extLst>
          </p:cNvPr>
          <p:cNvSpPr txBox="1"/>
          <p:nvPr/>
        </p:nvSpPr>
        <p:spPr>
          <a:xfrm>
            <a:off x="94592" y="10510"/>
            <a:ext cx="9848193" cy="2308324"/>
          </a:xfrm>
          <a:prstGeom prst="rect">
            <a:avLst/>
          </a:prstGeom>
          <a:noFill/>
        </p:spPr>
        <p:txBody>
          <a:bodyPr wrap="square">
            <a:spAutoFit/>
          </a:bodyPr>
          <a:lstStyle/>
          <a:p>
            <a:r>
              <a:rPr lang="zh-CN" altLang="zh-CN" sz="2400" dirty="0">
                <a:effectLst/>
                <a:ea typeface="宋体" panose="02010600030101010101" pitchFamily="2" charset="-122"/>
                <a:cs typeface="Times New Roman" panose="02020603050405020304" pitchFamily="18" charset="0"/>
              </a:rPr>
              <a:t>在研究地震前兆和地震预测方面，有着长久的历史，包括一些失败的尝试和少数有限的成功案例。例如，前述的</a:t>
            </a:r>
            <a:r>
              <a:rPr lang="en-US" altLang="zh-CN" sz="2400" dirty="0">
                <a:effectLst/>
                <a:ea typeface="宋体" panose="02010600030101010101" pitchFamily="2" charset="-122"/>
                <a:cs typeface="Times New Roman" panose="02020603050405020304" pitchFamily="18" charset="0"/>
              </a:rPr>
              <a:t>1975</a:t>
            </a:r>
            <a:r>
              <a:rPr lang="zh-CN" altLang="zh-CN" sz="2400" dirty="0">
                <a:effectLst/>
                <a:ea typeface="宋体" panose="02010600030101010101" pitchFamily="2" charset="-122"/>
                <a:cs typeface="Times New Roman" panose="02020603050405020304" pitchFamily="18" charset="0"/>
              </a:rPr>
              <a:t>年</a:t>
            </a:r>
            <a:r>
              <a:rPr lang="en-US" altLang="zh-CN" sz="2400" dirty="0">
                <a:effectLst/>
                <a:ea typeface="宋体" panose="02010600030101010101" pitchFamily="2" charset="-122"/>
                <a:cs typeface="Times New Roman" panose="02020603050405020304" pitchFamily="18" charset="0"/>
              </a:rPr>
              <a:t>M7.3</a:t>
            </a:r>
            <a:r>
              <a:rPr lang="zh-CN" altLang="zh-CN" sz="2400" dirty="0">
                <a:effectLst/>
                <a:ea typeface="宋体" panose="02010600030101010101" pitchFamily="2" charset="-122"/>
                <a:cs typeface="Times New Roman" panose="02020603050405020304" pitchFamily="18" charset="0"/>
              </a:rPr>
              <a:t>海城地震发生前，位于主破裂断层中部的扩展跨越区域的共轭断层上出现了一次为期约两天的前震群。尽管关于海城地震预测是否算作真正成功仍有争议，但这一前震序列被认为是最重要的前兆之一。无论如何，这是迄今为止唯一一个政府发布地震预测和动员撤离的案例</a:t>
            </a:r>
            <a:endParaRPr lang="zh-CN" altLang="en-US" sz="2400" dirty="0"/>
          </a:p>
        </p:txBody>
      </p:sp>
      <p:sp>
        <p:nvSpPr>
          <p:cNvPr id="7" name="文本框 6">
            <a:extLst>
              <a:ext uri="{FF2B5EF4-FFF2-40B4-BE49-F238E27FC236}">
                <a16:creationId xmlns:a16="http://schemas.microsoft.com/office/drawing/2014/main" id="{FBE2067D-2D8B-4705-AD16-B621C70C2255}"/>
              </a:ext>
            </a:extLst>
          </p:cNvPr>
          <p:cNvSpPr txBox="1"/>
          <p:nvPr/>
        </p:nvSpPr>
        <p:spPr>
          <a:xfrm>
            <a:off x="0" y="3708169"/>
            <a:ext cx="6096000" cy="3139321"/>
          </a:xfrm>
          <a:prstGeom prst="rect">
            <a:avLst/>
          </a:prstGeom>
          <a:noFill/>
        </p:spPr>
        <p:txBody>
          <a:bodyPr wrap="square">
            <a:spAutoFit/>
          </a:bodyPr>
          <a:lstStyle/>
          <a:p>
            <a:pPr algn="l"/>
            <a:r>
              <a:rPr lang="en-US" altLang="zh-CN" b="0" i="0" dirty="0">
                <a:solidFill>
                  <a:srgbClr val="333333"/>
                </a:solidFill>
                <a:effectLst/>
                <a:latin typeface="Helvetica Neue"/>
              </a:rPr>
              <a:t>2·4</a:t>
            </a:r>
            <a:r>
              <a:rPr lang="zh-CN" altLang="en-US" b="0" i="0" dirty="0">
                <a:solidFill>
                  <a:srgbClr val="333333"/>
                </a:solidFill>
                <a:effectLst/>
                <a:latin typeface="Helvetica Neue"/>
              </a:rPr>
              <a:t>海城地震发生于</a:t>
            </a:r>
            <a:r>
              <a:rPr lang="en-US" altLang="zh-CN" b="0" i="0" dirty="0">
                <a:solidFill>
                  <a:srgbClr val="333333"/>
                </a:solidFill>
                <a:effectLst/>
                <a:latin typeface="Helvetica Neue"/>
              </a:rPr>
              <a:t>1975</a:t>
            </a:r>
            <a:r>
              <a:rPr lang="zh-CN" altLang="en-US" b="0" i="0" dirty="0">
                <a:solidFill>
                  <a:srgbClr val="333333"/>
                </a:solidFill>
                <a:effectLst/>
                <a:latin typeface="Helvetica Neue"/>
              </a:rPr>
              <a:t>年</a:t>
            </a:r>
            <a:r>
              <a:rPr lang="en-US" altLang="zh-CN" b="0" i="0" dirty="0">
                <a:solidFill>
                  <a:srgbClr val="333333"/>
                </a:solidFill>
                <a:effectLst/>
                <a:latin typeface="Helvetica Neue"/>
              </a:rPr>
              <a:t>2</a:t>
            </a:r>
            <a:r>
              <a:rPr lang="zh-CN" altLang="en-US" b="0" i="0" dirty="0">
                <a:solidFill>
                  <a:srgbClr val="333333"/>
                </a:solidFill>
                <a:effectLst/>
                <a:latin typeface="Helvetica Neue"/>
              </a:rPr>
              <a:t>月</a:t>
            </a:r>
            <a:r>
              <a:rPr lang="en-US" altLang="zh-CN" b="0" i="0" dirty="0">
                <a:solidFill>
                  <a:srgbClr val="333333"/>
                </a:solidFill>
                <a:effectLst/>
                <a:latin typeface="Helvetica Neue"/>
              </a:rPr>
              <a:t>4</a:t>
            </a:r>
            <a:r>
              <a:rPr lang="zh-CN" altLang="en-US" b="0" i="0" dirty="0">
                <a:solidFill>
                  <a:srgbClr val="333333"/>
                </a:solidFill>
                <a:effectLst/>
                <a:latin typeface="Helvetica Neue"/>
              </a:rPr>
              <a:t>日北京时间</a:t>
            </a:r>
            <a:r>
              <a:rPr lang="en-US" altLang="zh-CN" b="0" i="0" dirty="0">
                <a:solidFill>
                  <a:srgbClr val="333333"/>
                </a:solidFill>
                <a:effectLst/>
                <a:latin typeface="Helvetica Neue"/>
              </a:rPr>
              <a:t>19</a:t>
            </a:r>
            <a:r>
              <a:rPr lang="zh-CN" altLang="en-US" b="0" i="0" dirty="0">
                <a:solidFill>
                  <a:srgbClr val="333333"/>
                </a:solidFill>
                <a:effectLst/>
                <a:latin typeface="Helvetica Neue"/>
              </a:rPr>
              <a:t>点</a:t>
            </a:r>
            <a:r>
              <a:rPr lang="en-US" altLang="zh-CN" b="0" i="0" dirty="0">
                <a:solidFill>
                  <a:srgbClr val="333333"/>
                </a:solidFill>
                <a:effectLst/>
                <a:latin typeface="Helvetica Neue"/>
              </a:rPr>
              <a:t>36</a:t>
            </a:r>
            <a:r>
              <a:rPr lang="zh-CN" altLang="en-US" b="0" i="0" dirty="0">
                <a:solidFill>
                  <a:srgbClr val="333333"/>
                </a:solidFill>
                <a:effectLst/>
                <a:latin typeface="Helvetica Neue"/>
              </a:rPr>
              <a:t>分，震中位于</a:t>
            </a:r>
            <a:r>
              <a:rPr lang="zh-CN" altLang="en-US" b="0" i="0" u="none" strike="noStrike" dirty="0">
                <a:solidFill>
                  <a:srgbClr val="136EC2"/>
                </a:solidFill>
                <a:effectLst/>
                <a:latin typeface="Helvetica Neue"/>
                <a:hlinkClick r:id="rId2"/>
              </a:rPr>
              <a:t>辽宁省</a:t>
            </a:r>
            <a:r>
              <a:rPr lang="zh-CN" altLang="en-US" b="0" i="0" dirty="0">
                <a:solidFill>
                  <a:srgbClr val="333333"/>
                </a:solidFill>
                <a:effectLst/>
                <a:latin typeface="Helvetica Neue"/>
              </a:rPr>
              <a:t>海城县（今</a:t>
            </a:r>
            <a:r>
              <a:rPr lang="zh-CN" altLang="en-US" b="0" i="0" u="none" strike="noStrike" dirty="0">
                <a:solidFill>
                  <a:srgbClr val="136EC2"/>
                </a:solidFill>
                <a:effectLst/>
                <a:latin typeface="Helvetica Neue"/>
                <a:hlinkClick r:id="rId3"/>
              </a:rPr>
              <a:t>海城市</a:t>
            </a:r>
            <a:r>
              <a:rPr lang="zh-CN" altLang="en-US" b="0" i="0" dirty="0">
                <a:solidFill>
                  <a:srgbClr val="333333"/>
                </a:solidFill>
                <a:effectLst/>
                <a:latin typeface="Helvetica Neue"/>
              </a:rPr>
              <a:t>）、营口县（今</a:t>
            </a:r>
            <a:r>
              <a:rPr lang="zh-CN" altLang="en-US" b="0" i="0" u="none" strike="noStrike" dirty="0">
                <a:solidFill>
                  <a:srgbClr val="136EC2"/>
                </a:solidFill>
                <a:effectLst/>
                <a:latin typeface="Helvetica Neue"/>
                <a:hlinkClick r:id="rId4"/>
              </a:rPr>
              <a:t>大石桥市</a:t>
            </a:r>
            <a:r>
              <a:rPr lang="zh-CN" altLang="en-US" b="0" i="0" dirty="0">
                <a:solidFill>
                  <a:srgbClr val="333333"/>
                </a:solidFill>
                <a:effectLst/>
                <a:latin typeface="Helvetica Neue"/>
              </a:rPr>
              <a:t>）一带（东经</a:t>
            </a:r>
            <a:r>
              <a:rPr lang="en-US" altLang="zh-CN" b="0" i="0" dirty="0">
                <a:solidFill>
                  <a:srgbClr val="333333"/>
                </a:solidFill>
                <a:effectLst/>
                <a:latin typeface="Helvetica Neue"/>
              </a:rPr>
              <a:t>122°50'</a:t>
            </a:r>
            <a:r>
              <a:rPr lang="zh-CN" altLang="en-US" b="0" i="0" dirty="0">
                <a:solidFill>
                  <a:srgbClr val="333333"/>
                </a:solidFill>
                <a:effectLst/>
                <a:latin typeface="Helvetica Neue"/>
              </a:rPr>
              <a:t>，北纬</a:t>
            </a:r>
            <a:r>
              <a:rPr lang="en-US" altLang="zh-CN" b="0" i="0" dirty="0">
                <a:solidFill>
                  <a:srgbClr val="333333"/>
                </a:solidFill>
                <a:effectLst/>
                <a:latin typeface="Helvetica Neue"/>
              </a:rPr>
              <a:t>40°41'</a:t>
            </a:r>
            <a:r>
              <a:rPr lang="zh-CN" altLang="en-US" b="0" i="0" dirty="0">
                <a:solidFill>
                  <a:srgbClr val="333333"/>
                </a:solidFill>
                <a:effectLst/>
                <a:latin typeface="Helvetica Neue"/>
              </a:rPr>
              <a:t>）。地震强度达里氏</a:t>
            </a:r>
            <a:r>
              <a:rPr lang="en-US" altLang="zh-CN" b="0" i="0" dirty="0">
                <a:solidFill>
                  <a:srgbClr val="333333"/>
                </a:solidFill>
                <a:effectLst/>
                <a:latin typeface="Helvetica Neue"/>
              </a:rPr>
              <a:t>7.3</a:t>
            </a:r>
            <a:r>
              <a:rPr lang="zh-CN" altLang="en-US" b="0" i="0" dirty="0">
                <a:solidFill>
                  <a:srgbClr val="333333"/>
                </a:solidFill>
                <a:effectLst/>
                <a:latin typeface="Helvetica Neue"/>
              </a:rPr>
              <a:t>级（</a:t>
            </a:r>
            <a:r>
              <a:rPr lang="zh-CN" altLang="en-US" b="0" i="0" u="none" strike="noStrike" dirty="0">
                <a:solidFill>
                  <a:srgbClr val="136EC2"/>
                </a:solidFill>
                <a:effectLst/>
                <a:latin typeface="Helvetica Neue"/>
                <a:hlinkClick r:id="rId5"/>
              </a:rPr>
              <a:t>矩震级</a:t>
            </a:r>
            <a:r>
              <a:rPr lang="en-US" altLang="zh-CN" b="0" i="0" dirty="0">
                <a:solidFill>
                  <a:srgbClr val="333333"/>
                </a:solidFill>
                <a:effectLst/>
                <a:latin typeface="Helvetica Neue"/>
              </a:rPr>
              <a:t>7.0</a:t>
            </a:r>
            <a:r>
              <a:rPr lang="zh-CN" altLang="en-US" b="0" i="0" dirty="0">
                <a:solidFill>
                  <a:srgbClr val="333333"/>
                </a:solidFill>
                <a:effectLst/>
                <a:latin typeface="Helvetica Neue"/>
              </a:rPr>
              <a:t>级），</a:t>
            </a:r>
            <a:r>
              <a:rPr lang="zh-CN" altLang="en-US" b="0" i="0" u="none" strike="noStrike" dirty="0">
                <a:solidFill>
                  <a:srgbClr val="136EC2"/>
                </a:solidFill>
                <a:effectLst/>
                <a:latin typeface="Helvetica Neue"/>
                <a:hlinkClick r:id="rId6"/>
              </a:rPr>
              <a:t>震源</a:t>
            </a:r>
            <a:r>
              <a:rPr lang="zh-CN" altLang="en-US" b="0" i="0" dirty="0">
                <a:solidFill>
                  <a:srgbClr val="333333"/>
                </a:solidFill>
                <a:effectLst/>
                <a:latin typeface="Helvetica Neue"/>
              </a:rPr>
              <a:t>深度为</a:t>
            </a:r>
            <a:r>
              <a:rPr lang="en-US" altLang="zh-CN" b="0" i="0" dirty="0">
                <a:solidFill>
                  <a:srgbClr val="333333"/>
                </a:solidFill>
                <a:effectLst/>
                <a:latin typeface="Helvetica Neue"/>
              </a:rPr>
              <a:t>16</a:t>
            </a:r>
            <a:r>
              <a:rPr lang="zh-CN" altLang="en-US" b="0" i="0" dirty="0">
                <a:solidFill>
                  <a:srgbClr val="333333"/>
                </a:solidFill>
                <a:effectLst/>
                <a:latin typeface="Helvetica Neue"/>
              </a:rPr>
              <a:t>－</a:t>
            </a:r>
            <a:r>
              <a:rPr lang="en-US" altLang="zh-CN" b="0" i="0" dirty="0">
                <a:solidFill>
                  <a:srgbClr val="333333"/>
                </a:solidFill>
                <a:effectLst/>
                <a:latin typeface="Helvetica Neue"/>
              </a:rPr>
              <a:t>21</a:t>
            </a:r>
            <a:r>
              <a:rPr lang="zh-CN" altLang="en-US" b="0" i="0" dirty="0">
                <a:solidFill>
                  <a:srgbClr val="333333"/>
                </a:solidFill>
                <a:effectLst/>
                <a:latin typeface="Helvetica Neue"/>
              </a:rPr>
              <a:t>公里。</a:t>
            </a:r>
          </a:p>
          <a:p>
            <a:pPr algn="l"/>
            <a:r>
              <a:rPr lang="zh-CN" altLang="en-US" b="0" i="0" dirty="0">
                <a:solidFill>
                  <a:srgbClr val="333333"/>
                </a:solidFill>
                <a:effectLst/>
                <a:latin typeface="Helvetica Neue"/>
              </a:rPr>
              <a:t>由于中国科学家对该次</a:t>
            </a:r>
            <a:r>
              <a:rPr lang="zh-CN" altLang="en-US" b="0" i="0" u="none" strike="noStrike" dirty="0">
                <a:solidFill>
                  <a:srgbClr val="136EC2"/>
                </a:solidFill>
                <a:effectLst/>
                <a:latin typeface="Helvetica Neue"/>
                <a:hlinkClick r:id="rId7"/>
              </a:rPr>
              <a:t>地震</a:t>
            </a:r>
            <a:r>
              <a:rPr lang="zh-CN" altLang="en-US" b="0" i="0" dirty="0">
                <a:solidFill>
                  <a:srgbClr val="333333"/>
                </a:solidFill>
                <a:effectLst/>
                <a:latin typeface="Helvetica Neue"/>
              </a:rPr>
              <a:t>进行了准确预测并及时发布了短临预报，全区人员伤亡共</a:t>
            </a:r>
            <a:r>
              <a:rPr lang="en-US" altLang="zh-CN" b="0" i="0" dirty="0">
                <a:solidFill>
                  <a:srgbClr val="333333"/>
                </a:solidFill>
                <a:effectLst/>
                <a:latin typeface="Helvetica Neue"/>
              </a:rPr>
              <a:t>18308</a:t>
            </a:r>
            <a:r>
              <a:rPr lang="zh-CN" altLang="en-US" b="0" i="0" dirty="0">
                <a:solidFill>
                  <a:srgbClr val="333333"/>
                </a:solidFill>
                <a:effectLst/>
                <a:latin typeface="Helvetica Neue"/>
              </a:rPr>
              <a:t>人，占总人口数的</a:t>
            </a:r>
            <a:r>
              <a:rPr lang="en-US" altLang="zh-CN" b="0" i="0" dirty="0">
                <a:solidFill>
                  <a:srgbClr val="333333"/>
                </a:solidFill>
                <a:effectLst/>
                <a:latin typeface="Helvetica Neue"/>
              </a:rPr>
              <a:t>0.22%</a:t>
            </a:r>
            <a:r>
              <a:rPr lang="zh-CN" altLang="en-US" b="0" i="0" dirty="0">
                <a:solidFill>
                  <a:srgbClr val="333333"/>
                </a:solidFill>
                <a:effectLst/>
                <a:latin typeface="Helvetica Neue"/>
              </a:rPr>
              <a:t>。其中，死亡</a:t>
            </a:r>
            <a:r>
              <a:rPr lang="en-US" altLang="zh-CN" b="0" i="0" dirty="0">
                <a:solidFill>
                  <a:srgbClr val="333333"/>
                </a:solidFill>
                <a:effectLst/>
                <a:latin typeface="Helvetica Neue"/>
              </a:rPr>
              <a:t>1328</a:t>
            </a:r>
            <a:r>
              <a:rPr lang="zh-CN" altLang="en-US" b="0" i="0" dirty="0">
                <a:solidFill>
                  <a:srgbClr val="333333"/>
                </a:solidFill>
                <a:effectLst/>
                <a:latin typeface="Helvetica Neue"/>
              </a:rPr>
              <a:t>人，占总人口数的</a:t>
            </a:r>
            <a:r>
              <a:rPr lang="en-US" altLang="zh-CN" b="0" i="0" dirty="0">
                <a:solidFill>
                  <a:srgbClr val="333333"/>
                </a:solidFill>
                <a:effectLst/>
                <a:latin typeface="Helvetica Neue"/>
              </a:rPr>
              <a:t>0.02%</a:t>
            </a:r>
            <a:r>
              <a:rPr lang="zh-CN" altLang="en-US" b="0" i="0" dirty="0">
                <a:solidFill>
                  <a:srgbClr val="333333"/>
                </a:solidFill>
                <a:effectLst/>
                <a:latin typeface="Helvetica Neue"/>
              </a:rPr>
              <a:t>，重伤</a:t>
            </a:r>
            <a:r>
              <a:rPr lang="en-US" altLang="zh-CN" b="0" i="0" dirty="0">
                <a:solidFill>
                  <a:srgbClr val="333333"/>
                </a:solidFill>
                <a:effectLst/>
                <a:latin typeface="Helvetica Neue"/>
              </a:rPr>
              <a:t>4292</a:t>
            </a:r>
            <a:r>
              <a:rPr lang="zh-CN" altLang="en-US" b="0" i="0" dirty="0">
                <a:solidFill>
                  <a:srgbClr val="333333"/>
                </a:solidFill>
                <a:effectLst/>
                <a:latin typeface="Helvetica Neue"/>
              </a:rPr>
              <a:t>人，轻伤</a:t>
            </a:r>
            <a:r>
              <a:rPr lang="en-US" altLang="zh-CN" b="0" i="0" dirty="0">
                <a:solidFill>
                  <a:srgbClr val="333333"/>
                </a:solidFill>
                <a:effectLst/>
                <a:latin typeface="Helvetica Neue"/>
              </a:rPr>
              <a:t>12688</a:t>
            </a:r>
            <a:r>
              <a:rPr lang="zh-CN" altLang="en-US" b="0" i="0" dirty="0">
                <a:solidFill>
                  <a:srgbClr val="333333"/>
                </a:solidFill>
                <a:effectLst/>
                <a:latin typeface="Helvetica Neue"/>
              </a:rPr>
              <a:t>人，轻重伤占总人口数的</a:t>
            </a:r>
            <a:r>
              <a:rPr lang="en-US" altLang="zh-CN" b="0" i="0" dirty="0">
                <a:solidFill>
                  <a:srgbClr val="333333"/>
                </a:solidFill>
                <a:effectLst/>
                <a:latin typeface="Helvetica Neue"/>
              </a:rPr>
              <a:t>0.2%</a:t>
            </a:r>
            <a:r>
              <a:rPr lang="zh-CN" altLang="en-US" b="0" i="0" dirty="0">
                <a:solidFill>
                  <a:srgbClr val="333333"/>
                </a:solidFill>
                <a:effectLst/>
                <a:latin typeface="Helvetica Neue"/>
              </a:rPr>
              <a:t>。</a:t>
            </a:r>
          </a:p>
          <a:p>
            <a:pPr algn="l"/>
            <a:r>
              <a:rPr lang="en-US" altLang="zh-CN" b="0" i="0" dirty="0">
                <a:solidFill>
                  <a:srgbClr val="333333"/>
                </a:solidFill>
                <a:effectLst/>
                <a:latin typeface="Helvetica Neue"/>
              </a:rPr>
              <a:t>2·4</a:t>
            </a:r>
            <a:r>
              <a:rPr lang="zh-CN" altLang="en-US" b="0" i="0" dirty="0">
                <a:solidFill>
                  <a:srgbClr val="333333"/>
                </a:solidFill>
                <a:effectLst/>
                <a:latin typeface="Helvetica Neue"/>
              </a:rPr>
              <a:t>海城地震一般被认为是人类历史上迄今为止，在正确预测地震的基础上，由官方组织撤离民众，明显降低损失的唯一成功案例。</a:t>
            </a:r>
          </a:p>
        </p:txBody>
      </p:sp>
    </p:spTree>
    <p:extLst>
      <p:ext uri="{BB962C8B-B14F-4D97-AF65-F5344CB8AC3E}">
        <p14:creationId xmlns:p14="http://schemas.microsoft.com/office/powerpoint/2010/main" val="12402816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F78DDA7F-0B78-41B2-9CAA-0FB6FF60D826}"/>
              </a:ext>
            </a:extLst>
          </p:cNvPr>
          <p:cNvSpPr txBox="1"/>
          <p:nvPr/>
        </p:nvSpPr>
        <p:spPr>
          <a:xfrm>
            <a:off x="0" y="90661"/>
            <a:ext cx="9585434" cy="5539978"/>
          </a:xfrm>
          <a:prstGeom prst="rect">
            <a:avLst/>
          </a:prstGeom>
          <a:noFill/>
        </p:spPr>
        <p:txBody>
          <a:bodyPr wrap="square">
            <a:spAutoFit/>
          </a:bodyPr>
          <a:lstStyle/>
          <a:p>
            <a:pPr algn="l"/>
            <a:r>
              <a:rPr lang="zh-CN" altLang="zh-CN" sz="2400" b="1" kern="0" dirty="0">
                <a:effectLst/>
                <a:latin typeface="等线" panose="02010600030101010101" pitchFamily="2" charset="-122"/>
                <a:ea typeface="宋体" panose="02010600030101010101" pitchFamily="2" charset="-122"/>
                <a:cs typeface="宋体" panose="02010600030101010101" pitchFamily="2" charset="-122"/>
              </a:rPr>
              <a:t>对地震前兆的乐观与后续的挑战</a:t>
            </a:r>
            <a:endParaRPr lang="zh-CN" altLang="zh-CN" kern="100" dirty="0">
              <a:effectLst/>
              <a:latin typeface="等线" panose="02010600030101010101" pitchFamily="2" charset="-122"/>
              <a:ea typeface="等线" panose="02010600030101010101" pitchFamily="2" charset="-122"/>
              <a:cs typeface="Times New Roman" panose="02020603050405020304" pitchFamily="18" charset="0"/>
            </a:endParaRPr>
          </a:p>
          <a:p>
            <a:pPr lvl="0" algn="l">
              <a:buSzPts val="1000"/>
              <a:tabLst>
                <a:tab pos="457200" algn="l"/>
              </a:tabLst>
            </a:pPr>
            <a:r>
              <a:rPr lang="zh-CN" altLang="zh-CN" sz="2400" kern="0" dirty="0">
                <a:effectLst/>
                <a:latin typeface="等线" panose="02010600030101010101" pitchFamily="2" charset="-122"/>
                <a:ea typeface="宋体" panose="02010600030101010101" pitchFamily="2" charset="-122"/>
                <a:cs typeface="宋体" panose="02010600030101010101" pitchFamily="2" charset="-122"/>
              </a:rPr>
              <a:t>在海城地震成功预测的启发下，研究人员在</a:t>
            </a:r>
            <a:r>
              <a:rPr lang="en-US" altLang="zh-CN" sz="2400" kern="0" dirty="0">
                <a:effectLst/>
                <a:latin typeface="等线" panose="02010600030101010101" pitchFamily="2" charset="-122"/>
                <a:ea typeface="宋体" panose="02010600030101010101" pitchFamily="2" charset="-122"/>
                <a:cs typeface="宋体" panose="02010600030101010101" pitchFamily="2" charset="-122"/>
              </a:rPr>
              <a:t>1970</a:t>
            </a:r>
            <a:r>
              <a:rPr lang="zh-CN" altLang="zh-CN" sz="2400" kern="0" dirty="0">
                <a:effectLst/>
                <a:latin typeface="等线" panose="02010600030101010101" pitchFamily="2" charset="-122"/>
                <a:ea typeface="宋体" panose="02010600030101010101" pitchFamily="2" charset="-122"/>
                <a:cs typeface="宋体" panose="02010600030101010101" pitchFamily="2" charset="-122"/>
              </a:rPr>
              <a:t>年代对地震前兆的可靠性感到乐观。基于圣安德烈亚斯断层的</a:t>
            </a:r>
            <a:r>
              <a:rPr lang="en-US" altLang="zh-CN" sz="2400" kern="0" dirty="0">
                <a:effectLst/>
                <a:latin typeface="等线" panose="02010600030101010101" pitchFamily="2" charset="-122"/>
                <a:ea typeface="宋体" panose="02010600030101010101" pitchFamily="2" charset="-122"/>
                <a:cs typeface="宋体" panose="02010600030101010101" pitchFamily="2" charset="-122"/>
              </a:rPr>
              <a:t>M6</a:t>
            </a:r>
            <a:r>
              <a:rPr lang="zh-CN" altLang="zh-CN" sz="2400" kern="0" dirty="0">
                <a:effectLst/>
                <a:latin typeface="等线" panose="02010600030101010101" pitchFamily="2" charset="-122"/>
                <a:ea typeface="宋体" panose="02010600030101010101" pitchFamily="2" charset="-122"/>
                <a:cs typeface="宋体" panose="02010600030101010101" pitchFamily="2" charset="-122"/>
              </a:rPr>
              <a:t>类型地震的重复性特征，提出了公园地震预测实验，期望在</a:t>
            </a:r>
            <a:r>
              <a:rPr lang="en-US" altLang="zh-CN" sz="2400" kern="0" dirty="0">
                <a:effectLst/>
                <a:latin typeface="等线" panose="02010600030101010101" pitchFamily="2" charset="-122"/>
                <a:ea typeface="宋体" panose="02010600030101010101" pitchFamily="2" charset="-122"/>
                <a:cs typeface="宋体" panose="02010600030101010101" pitchFamily="2" charset="-122"/>
              </a:rPr>
              <a:t>1988</a:t>
            </a:r>
            <a:r>
              <a:rPr lang="zh-CN" altLang="zh-CN" sz="2400" kern="0" dirty="0">
                <a:effectLst/>
                <a:latin typeface="等线" panose="02010600030101010101" pitchFamily="2" charset="-122"/>
                <a:ea typeface="宋体" panose="02010600030101010101" pitchFamily="2" charset="-122"/>
                <a:cs typeface="宋体" panose="02010600030101010101" pitchFamily="2" charset="-122"/>
              </a:rPr>
              <a:t>年至</a:t>
            </a:r>
            <a:r>
              <a:rPr lang="en-US" altLang="zh-CN" sz="2400" kern="0" dirty="0">
                <a:effectLst/>
                <a:latin typeface="等线" panose="02010600030101010101" pitchFamily="2" charset="-122"/>
                <a:ea typeface="宋体" panose="02010600030101010101" pitchFamily="2" charset="-122"/>
                <a:cs typeface="宋体" panose="02010600030101010101" pitchFamily="2" charset="-122"/>
              </a:rPr>
              <a:t>1993</a:t>
            </a:r>
            <a:r>
              <a:rPr lang="zh-CN" altLang="zh-CN" sz="2400" kern="0" dirty="0">
                <a:effectLst/>
                <a:latin typeface="等线" panose="02010600030101010101" pitchFamily="2" charset="-122"/>
                <a:ea typeface="宋体" panose="02010600030101010101" pitchFamily="2" charset="-122"/>
                <a:cs typeface="宋体" panose="02010600030101010101" pitchFamily="2" charset="-122"/>
              </a:rPr>
              <a:t>年间发生</a:t>
            </a:r>
            <a:r>
              <a:rPr lang="en-US" altLang="zh-CN" sz="2400" kern="0" dirty="0">
                <a:effectLst/>
                <a:latin typeface="等线" panose="02010600030101010101" pitchFamily="2" charset="-122"/>
                <a:ea typeface="宋体" panose="02010600030101010101" pitchFamily="2" charset="-122"/>
                <a:cs typeface="宋体" panose="02010600030101010101" pitchFamily="2" charset="-122"/>
              </a:rPr>
              <a:t>M6</a:t>
            </a:r>
            <a:r>
              <a:rPr lang="zh-CN" altLang="zh-CN" sz="2400" kern="0" dirty="0">
                <a:effectLst/>
                <a:latin typeface="等线" panose="02010600030101010101" pitchFamily="2" charset="-122"/>
                <a:ea typeface="宋体" panose="02010600030101010101" pitchFamily="2" charset="-122"/>
                <a:cs typeface="宋体" panose="02010600030101010101" pitchFamily="2" charset="-122"/>
              </a:rPr>
              <a:t>公园地震。然而，</a:t>
            </a:r>
            <a:r>
              <a:rPr lang="en-US" altLang="zh-CN" sz="2400" kern="0" dirty="0">
                <a:effectLst/>
                <a:latin typeface="等线" panose="02010600030101010101" pitchFamily="2" charset="-122"/>
                <a:ea typeface="宋体" panose="02010600030101010101" pitchFamily="2" charset="-122"/>
                <a:cs typeface="宋体" panose="02010600030101010101" pitchFamily="2" charset="-122"/>
              </a:rPr>
              <a:t>2004</a:t>
            </a:r>
            <a:r>
              <a:rPr lang="zh-CN" altLang="zh-CN" sz="2400" kern="0" dirty="0">
                <a:effectLst/>
                <a:latin typeface="等线" panose="02010600030101010101" pitchFamily="2" charset="-122"/>
                <a:ea typeface="宋体" panose="02010600030101010101" pitchFamily="2" charset="-122"/>
                <a:cs typeface="宋体" panose="02010600030101010101" pitchFamily="2" charset="-122"/>
              </a:rPr>
              <a:t>年的</a:t>
            </a:r>
            <a:r>
              <a:rPr lang="en-US" altLang="zh-CN" sz="2400" kern="0" dirty="0">
                <a:effectLst/>
                <a:latin typeface="等线" panose="02010600030101010101" pitchFamily="2" charset="-122"/>
                <a:ea typeface="宋体" panose="02010600030101010101" pitchFamily="2" charset="-122"/>
                <a:cs typeface="宋体" panose="02010600030101010101" pitchFamily="2" charset="-122"/>
              </a:rPr>
              <a:t>M6</a:t>
            </a:r>
            <a:r>
              <a:rPr lang="zh-CN" altLang="zh-CN" sz="2400" kern="0" dirty="0">
                <a:effectLst/>
                <a:latin typeface="等线" panose="02010600030101010101" pitchFamily="2" charset="-122"/>
                <a:ea typeface="宋体" panose="02010600030101010101" pitchFamily="2" charset="-122"/>
                <a:cs typeface="宋体" panose="02010600030101010101" pitchFamily="2" charset="-122"/>
              </a:rPr>
              <a:t>公园地震并没有显示出任何可观察的前兆，重申了短期地震预测中可靠前兆检测的难度</a:t>
            </a:r>
            <a:r>
              <a:rPr lang="zh-CN" altLang="zh-CN" sz="1800" kern="0" dirty="0">
                <a:effectLst/>
                <a:latin typeface="等线" panose="02010600030101010101" pitchFamily="2" charset="-122"/>
                <a:ea typeface="宋体" panose="02010600030101010101" pitchFamily="2" charset="-122"/>
                <a:cs typeface="宋体" panose="02010600030101010101" pitchFamily="2" charset="-122"/>
              </a:rPr>
              <a:t>。</a:t>
            </a:r>
            <a:endParaRPr lang="en-US" altLang="zh-CN" sz="1800" kern="0" dirty="0">
              <a:effectLst/>
              <a:latin typeface="等线" panose="02010600030101010101" pitchFamily="2" charset="-122"/>
              <a:ea typeface="宋体" panose="02010600030101010101" pitchFamily="2" charset="-122"/>
              <a:cs typeface="宋体" panose="02010600030101010101" pitchFamily="2" charset="-122"/>
            </a:endParaRPr>
          </a:p>
          <a:p>
            <a:pPr lvl="0" algn="l">
              <a:buSzPts val="1000"/>
              <a:tabLst>
                <a:tab pos="457200" algn="l"/>
              </a:tabLst>
            </a:pPr>
            <a:endParaRPr lang="en-US" altLang="zh-CN" sz="1800" kern="0" dirty="0">
              <a:effectLst/>
              <a:latin typeface="等线" panose="02010600030101010101" pitchFamily="2" charset="-122"/>
              <a:ea typeface="宋体" panose="02010600030101010101" pitchFamily="2" charset="-122"/>
              <a:cs typeface="宋体" panose="02010600030101010101" pitchFamily="2" charset="-122"/>
            </a:endParaRPr>
          </a:p>
          <a:p>
            <a:pPr lvl="0" algn="l">
              <a:buSzPts val="1000"/>
              <a:tabLst>
                <a:tab pos="457200" algn="l"/>
              </a:tabLst>
            </a:pPr>
            <a:r>
              <a:rPr lang="zh-CN" altLang="zh-CN" sz="2400" kern="0" dirty="0">
                <a:effectLst/>
                <a:ea typeface="宋体" panose="02010600030101010101" pitchFamily="2" charset="-122"/>
                <a:cs typeface="宋体" panose="02010600030101010101" pitchFamily="2" charset="-122"/>
              </a:rPr>
              <a:t>近年来，由于近场地震和大地测量观测技术的进步、可用大数据的增加，以及人工智能和机器学习方法的应用，研究人员对地震前兆现象的兴趣有所回升。</a:t>
            </a:r>
            <a:endParaRPr lang="en-US" altLang="zh-CN" sz="2400" kern="0" dirty="0">
              <a:effectLst/>
              <a:ea typeface="宋体" panose="02010600030101010101" pitchFamily="2" charset="-122"/>
              <a:cs typeface="宋体" panose="02010600030101010101" pitchFamily="2" charset="-122"/>
            </a:endParaRPr>
          </a:p>
          <a:p>
            <a:pPr lvl="0" algn="l">
              <a:buSzPts val="1000"/>
              <a:tabLst>
                <a:tab pos="457200" algn="l"/>
              </a:tabLst>
            </a:pPr>
            <a:endParaRPr lang="en-US" altLang="zh-CN" sz="2400" kern="0" dirty="0">
              <a:effectLst/>
              <a:ea typeface="宋体" panose="02010600030101010101" pitchFamily="2" charset="-122"/>
              <a:cs typeface="宋体" panose="02010600030101010101" pitchFamily="2" charset="-122"/>
            </a:endParaRPr>
          </a:p>
          <a:p>
            <a:pPr>
              <a:buSzPts val="1000"/>
              <a:tabLst>
                <a:tab pos="457200" algn="l"/>
              </a:tabLst>
            </a:pPr>
            <a:r>
              <a:rPr lang="zh-CN" altLang="zh-CN" sz="2400" kern="0" dirty="0">
                <a:effectLst/>
                <a:ea typeface="宋体" panose="02010600030101010101" pitchFamily="2" charset="-122"/>
                <a:cs typeface="宋体" panose="02010600030101010101" pitchFamily="2" charset="-122"/>
              </a:rPr>
              <a:t>无震滑移或流体迁移被认为是推动前震序列的重要物理机制。近年来的研究表明，在海洋转换断层和大陆环境中，这些现象的相互作用可能影响地震活动。</a:t>
            </a:r>
            <a:endParaRPr lang="zh-CN" altLang="en-US" sz="2400" dirty="0"/>
          </a:p>
          <a:p>
            <a:pPr lvl="0" algn="l">
              <a:buSzPts val="1000"/>
              <a:tabLst>
                <a:tab pos="457200" algn="l"/>
              </a:tabLst>
            </a:pPr>
            <a:endParaRPr lang="zh-CN" altLang="zh-CN" sz="2400" kern="100" dirty="0">
              <a:effectLst/>
              <a:latin typeface="等线" panose="02010600030101010101" pitchFamily="2" charset="-122"/>
              <a:ea typeface="等线"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10987904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8CA329A3-E5AE-4BFB-B441-EB13BC8D2F0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69724" y="33701"/>
            <a:ext cx="6122276" cy="3355207"/>
          </a:xfrm>
          <a:prstGeom prst="rect">
            <a:avLst/>
          </a:prstGeom>
        </p:spPr>
      </p:pic>
      <p:sp>
        <p:nvSpPr>
          <p:cNvPr id="5" name="文本框 4">
            <a:extLst>
              <a:ext uri="{FF2B5EF4-FFF2-40B4-BE49-F238E27FC236}">
                <a16:creationId xmlns:a16="http://schemas.microsoft.com/office/drawing/2014/main" id="{908D785A-647F-44A0-878F-2219905BEE90}"/>
              </a:ext>
            </a:extLst>
          </p:cNvPr>
          <p:cNvSpPr txBox="1"/>
          <p:nvPr/>
        </p:nvSpPr>
        <p:spPr>
          <a:xfrm>
            <a:off x="0" y="3407979"/>
            <a:ext cx="10752082" cy="3416320"/>
          </a:xfrm>
          <a:prstGeom prst="rect">
            <a:avLst/>
          </a:prstGeom>
          <a:noFill/>
        </p:spPr>
        <p:txBody>
          <a:bodyPr wrap="square">
            <a:spAutoFit/>
          </a:bodyPr>
          <a:lstStyle/>
          <a:p>
            <a:r>
              <a:rPr lang="zh-CN" altLang="en-US" b="1" dirty="0"/>
              <a:t>图</a:t>
            </a:r>
            <a:r>
              <a:rPr lang="en-US" altLang="zh-CN" b="1" dirty="0"/>
              <a:t>1</a:t>
            </a:r>
            <a:r>
              <a:rPr lang="zh-CN" altLang="en-US" b="1" dirty="0"/>
              <a:t>：不同类型的前震序列的时间行为示意图</a:t>
            </a:r>
            <a:endParaRPr lang="zh-CN" altLang="en-US" dirty="0"/>
          </a:p>
          <a:p>
            <a:r>
              <a:rPr lang="en-US" altLang="zh-CN" dirty="0"/>
              <a:t>(a) </a:t>
            </a:r>
            <a:r>
              <a:rPr lang="zh-CN" altLang="en-US" b="1" dirty="0"/>
              <a:t>无明显前震（</a:t>
            </a:r>
            <a:r>
              <a:rPr lang="en-US" altLang="zh-CN" b="1" dirty="0"/>
              <a:t>No obvious foreshocks</a:t>
            </a:r>
            <a:r>
              <a:rPr lang="zh-CN" altLang="en-US" b="1" dirty="0"/>
              <a:t>）</a:t>
            </a:r>
            <a:r>
              <a:rPr lang="zh-CN" altLang="en-US" dirty="0"/>
              <a:t>：在主震之前没有清晰的前震活动信号。</a:t>
            </a:r>
          </a:p>
          <a:p>
            <a:r>
              <a:rPr lang="en-US" altLang="zh-CN" dirty="0"/>
              <a:t>(b) </a:t>
            </a:r>
            <a:r>
              <a:rPr lang="zh-CN" altLang="en-US" b="1" dirty="0"/>
              <a:t>加速型前震（</a:t>
            </a:r>
            <a:r>
              <a:rPr lang="en-US" altLang="zh-CN" b="1" dirty="0"/>
              <a:t>Accelerating-type foreshocks</a:t>
            </a:r>
            <a:r>
              <a:rPr lang="zh-CN" altLang="en-US" b="1" dirty="0"/>
              <a:t>）</a:t>
            </a:r>
            <a:r>
              <a:rPr lang="zh-CN" altLang="en-US" dirty="0"/>
              <a:t>：在主震之前，地震活动率呈指数型增加，表明断层逐渐进入临界状态。</a:t>
            </a:r>
          </a:p>
          <a:p>
            <a:r>
              <a:rPr lang="en-US" altLang="zh-CN" dirty="0"/>
              <a:t>(c) </a:t>
            </a:r>
            <a:r>
              <a:rPr lang="zh-CN" altLang="en-US" b="1" dirty="0"/>
              <a:t>爆发型前震（</a:t>
            </a:r>
            <a:r>
              <a:rPr lang="en-US" altLang="zh-CN" b="1" dirty="0"/>
              <a:t>Burst-type foreshocks</a:t>
            </a:r>
            <a:r>
              <a:rPr lang="zh-CN" altLang="en-US" b="1" dirty="0"/>
              <a:t>）</a:t>
            </a:r>
            <a:r>
              <a:rPr lang="zh-CN" altLang="en-US" dirty="0"/>
              <a:t>：每次中等规模的前震都会伴随着其自身的余震活动。</a:t>
            </a:r>
          </a:p>
          <a:p>
            <a:r>
              <a:rPr lang="en-US" altLang="zh-CN" dirty="0"/>
              <a:t>(d) </a:t>
            </a:r>
            <a:r>
              <a:rPr lang="zh-CN" altLang="en-US" b="1" dirty="0"/>
              <a:t>群发型前震（</a:t>
            </a:r>
            <a:r>
              <a:rPr lang="en-US" altLang="zh-CN" b="1" dirty="0"/>
              <a:t>Swarm-type foreshocks</a:t>
            </a:r>
            <a:r>
              <a:rPr lang="zh-CN" altLang="en-US" b="1" dirty="0"/>
              <a:t>）</a:t>
            </a:r>
            <a:r>
              <a:rPr lang="zh-CN" altLang="en-US" dirty="0"/>
              <a:t>：前震序列的特征与地震群相似，多次地震没有明显的主震事件。</a:t>
            </a:r>
          </a:p>
          <a:p>
            <a:r>
              <a:rPr lang="en-US" altLang="zh-CN" dirty="0"/>
              <a:t>(e) </a:t>
            </a:r>
            <a:r>
              <a:rPr lang="zh-CN" altLang="en-US" b="1" dirty="0"/>
              <a:t>群发</a:t>
            </a:r>
            <a:r>
              <a:rPr lang="en-US" altLang="zh-CN" b="1" dirty="0"/>
              <a:t>-</a:t>
            </a:r>
            <a:r>
              <a:rPr lang="zh-CN" altLang="en-US" b="1" dirty="0"/>
              <a:t>爆发型前震（</a:t>
            </a:r>
            <a:r>
              <a:rPr lang="en-US" altLang="zh-CN" b="1" dirty="0"/>
              <a:t>Swarm-burst-type foreshocks</a:t>
            </a:r>
            <a:r>
              <a:rPr lang="zh-CN" altLang="en-US" b="1" dirty="0"/>
              <a:t>）</a:t>
            </a:r>
            <a:r>
              <a:rPr lang="zh-CN" altLang="en-US" dirty="0"/>
              <a:t>：序列包括一个地震群，随后紧接着发生一个中等规模的事件及其余震，然后再发生主震。</a:t>
            </a:r>
          </a:p>
          <a:p>
            <a:r>
              <a:rPr lang="en-US" altLang="zh-CN" dirty="0"/>
              <a:t>(f) </a:t>
            </a:r>
            <a:r>
              <a:rPr lang="zh-CN" altLang="en-US" b="1" dirty="0"/>
              <a:t>群发</a:t>
            </a:r>
            <a:r>
              <a:rPr lang="en-US" altLang="zh-CN" b="1" dirty="0"/>
              <a:t>-</a:t>
            </a:r>
            <a:r>
              <a:rPr lang="zh-CN" altLang="en-US" b="1" dirty="0"/>
              <a:t>加速型前震（</a:t>
            </a:r>
            <a:r>
              <a:rPr lang="en-US" altLang="zh-CN" b="1" dirty="0"/>
              <a:t>Swarm-accelerating-type foreshocks</a:t>
            </a:r>
            <a:r>
              <a:rPr lang="zh-CN" altLang="en-US" b="1" dirty="0"/>
              <a:t>）</a:t>
            </a:r>
            <a:r>
              <a:rPr lang="zh-CN" altLang="en-US" dirty="0"/>
              <a:t>：前震序列以地震群开始，随后经历一段相对平静期，并在主震前进入加速阶段。</a:t>
            </a:r>
          </a:p>
          <a:p>
            <a:r>
              <a:rPr lang="zh-CN" altLang="en-US" dirty="0"/>
              <a:t>这些不同类型的前震模式展示了主震前的地震活动如何随时间演化，并暗示不同的地震物理机制。</a:t>
            </a:r>
          </a:p>
        </p:txBody>
      </p:sp>
      <p:sp>
        <p:nvSpPr>
          <p:cNvPr id="7" name="文本框 6">
            <a:extLst>
              <a:ext uri="{FF2B5EF4-FFF2-40B4-BE49-F238E27FC236}">
                <a16:creationId xmlns:a16="http://schemas.microsoft.com/office/drawing/2014/main" id="{A26CCA0B-E248-4BD8-A069-F8A0203A808D}"/>
              </a:ext>
            </a:extLst>
          </p:cNvPr>
          <p:cNvSpPr txBox="1"/>
          <p:nvPr/>
        </p:nvSpPr>
        <p:spPr>
          <a:xfrm>
            <a:off x="-26276" y="0"/>
            <a:ext cx="6122276" cy="646331"/>
          </a:xfrm>
          <a:prstGeom prst="rect">
            <a:avLst/>
          </a:prstGeom>
          <a:noFill/>
        </p:spPr>
        <p:txBody>
          <a:bodyPr wrap="square">
            <a:spAutoFit/>
          </a:bodyPr>
          <a:lstStyle/>
          <a:p>
            <a:r>
              <a:rPr lang="zh-CN" altLang="zh-CN" sz="3600" b="0" dirty="0">
                <a:effectLst/>
                <a:latin typeface="宋体" panose="02010600030101010101" pitchFamily="2" charset="-122"/>
                <a:ea typeface="宋体" panose="02010600030101010101" pitchFamily="2" charset="-122"/>
                <a:cs typeface="宋体" panose="02010600030101010101" pitchFamily="2" charset="-122"/>
              </a:rPr>
              <a:t>前震类型</a:t>
            </a:r>
            <a:endParaRPr lang="zh-CN" altLang="zh-CN" sz="4000" b="1" dirty="0">
              <a:effectLst/>
              <a:latin typeface="宋体" panose="02010600030101010101" pitchFamily="2" charset="-122"/>
              <a:ea typeface="宋体" panose="02010600030101010101" pitchFamily="2" charset="-122"/>
              <a:cs typeface="宋体" panose="02010600030101010101" pitchFamily="2" charset="-122"/>
            </a:endParaRPr>
          </a:p>
        </p:txBody>
      </p:sp>
      <p:sp>
        <p:nvSpPr>
          <p:cNvPr id="8" name="文本框 7">
            <a:extLst>
              <a:ext uri="{FF2B5EF4-FFF2-40B4-BE49-F238E27FC236}">
                <a16:creationId xmlns:a16="http://schemas.microsoft.com/office/drawing/2014/main" id="{B6A59733-7D09-499F-8DA4-9F2BCDE0EAFE}"/>
              </a:ext>
            </a:extLst>
          </p:cNvPr>
          <p:cNvSpPr txBox="1"/>
          <p:nvPr/>
        </p:nvSpPr>
        <p:spPr>
          <a:xfrm>
            <a:off x="-91965" y="646331"/>
            <a:ext cx="6227379" cy="1754326"/>
          </a:xfrm>
          <a:prstGeom prst="rect">
            <a:avLst/>
          </a:prstGeom>
          <a:noFill/>
        </p:spPr>
        <p:txBody>
          <a:bodyPr wrap="square" rtlCol="0">
            <a:spAutoFit/>
          </a:bodyPr>
          <a:lstStyle/>
          <a:p>
            <a:r>
              <a:rPr lang="zh-CN" altLang="en-US" dirty="0"/>
              <a:t>（</a:t>
            </a:r>
            <a:r>
              <a:rPr lang="en-US" altLang="zh-CN" dirty="0"/>
              <a:t>a</a:t>
            </a:r>
            <a:r>
              <a:rPr lang="zh-CN" altLang="en-US" dirty="0"/>
              <a:t>）</a:t>
            </a:r>
            <a:r>
              <a:rPr lang="en-US" altLang="zh-CN" sz="1800" dirty="0">
                <a:effectLst/>
                <a:latin typeface="宋体" panose="02010600030101010101" pitchFamily="2" charset="-122"/>
                <a:cs typeface="Times New Roman" panose="02020603050405020304" pitchFamily="18" charset="0"/>
              </a:rPr>
              <a:t>2008</a:t>
            </a:r>
            <a:r>
              <a:rPr lang="zh-CN" altLang="zh-CN" sz="1800" dirty="0">
                <a:effectLst/>
                <a:ea typeface="宋体" panose="02010600030101010101" pitchFamily="2" charset="-122"/>
                <a:cs typeface="Times New Roman" panose="02020603050405020304" pitchFamily="18" charset="0"/>
              </a:rPr>
              <a:t>年</a:t>
            </a:r>
            <a:r>
              <a:rPr lang="en-US" altLang="zh-CN" sz="1800" dirty="0">
                <a:effectLst/>
                <a:ea typeface="宋体" panose="02010600030101010101" pitchFamily="2" charset="-122"/>
                <a:cs typeface="Times New Roman" panose="02020603050405020304" pitchFamily="18" charset="0"/>
              </a:rPr>
              <a:t>M7.9</a:t>
            </a:r>
            <a:r>
              <a:rPr lang="zh-CN" altLang="zh-CN" sz="1800" dirty="0">
                <a:effectLst/>
                <a:ea typeface="宋体" panose="02010600030101010101" pitchFamily="2" charset="-122"/>
                <a:cs typeface="Times New Roman" panose="02020603050405020304" pitchFamily="18" charset="0"/>
              </a:rPr>
              <a:t>中国汶川地震</a:t>
            </a:r>
            <a:r>
              <a:rPr lang="zh-CN" altLang="en-US" dirty="0">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cs typeface="Times New Roman" panose="02020603050405020304" pitchFamily="18" charset="0"/>
              </a:rPr>
              <a:t>2023</a:t>
            </a:r>
            <a:r>
              <a:rPr lang="zh-CN" altLang="zh-CN" sz="1800" dirty="0">
                <a:effectLst/>
                <a:ea typeface="宋体" panose="02010600030101010101" pitchFamily="2" charset="-122"/>
                <a:cs typeface="Times New Roman" panose="02020603050405020304" pitchFamily="18" charset="0"/>
              </a:rPr>
              <a:t>年</a:t>
            </a:r>
            <a:r>
              <a:rPr lang="en-US" altLang="zh-CN" sz="1800" dirty="0">
                <a:effectLst/>
                <a:ea typeface="宋体" panose="02010600030101010101" pitchFamily="2" charset="-122"/>
                <a:cs typeface="Times New Roman" panose="02020603050405020304" pitchFamily="18" charset="0"/>
              </a:rPr>
              <a:t>M7.8</a:t>
            </a:r>
            <a:r>
              <a:rPr lang="zh-CN" altLang="zh-CN" sz="1800" dirty="0">
                <a:effectLst/>
                <a:ea typeface="宋体" panose="02010600030101010101" pitchFamily="2" charset="-122"/>
                <a:cs typeface="Times New Roman" panose="02020603050405020304" pitchFamily="18" charset="0"/>
              </a:rPr>
              <a:t>土耳其</a:t>
            </a:r>
            <a:r>
              <a:rPr lang="zh-CN" altLang="en-US" sz="1800" dirty="0">
                <a:effectLst/>
                <a:ea typeface="宋体" panose="02010600030101010101" pitchFamily="2" charset="-122"/>
                <a:cs typeface="Times New Roman" panose="02020603050405020304" pitchFamily="18" charset="0"/>
              </a:rPr>
              <a:t>双</a:t>
            </a:r>
            <a:r>
              <a:rPr lang="zh-CN" altLang="zh-CN" sz="1800" dirty="0">
                <a:effectLst/>
                <a:ea typeface="宋体" panose="02010600030101010101" pitchFamily="2" charset="-122"/>
                <a:cs typeface="Times New Roman" panose="02020603050405020304" pitchFamily="18" charset="0"/>
              </a:rPr>
              <a:t>震</a:t>
            </a:r>
            <a:r>
              <a:rPr lang="zh-CN" altLang="en-US" sz="1800" dirty="0">
                <a:effectLst/>
                <a:ea typeface="宋体" panose="02010600030101010101" pitchFamily="2" charset="-122"/>
                <a:cs typeface="Times New Roman" panose="02020603050405020304" pitchFamily="18" charset="0"/>
              </a:rPr>
              <a:t>等</a:t>
            </a:r>
            <a:endParaRPr lang="en-US" altLang="zh-CN" sz="1800" dirty="0">
              <a:effectLst/>
              <a:ea typeface="宋体" panose="02010600030101010101" pitchFamily="2" charset="-122"/>
              <a:cs typeface="Times New Roman" panose="02020603050405020304" pitchFamily="18" charset="0"/>
            </a:endParaRPr>
          </a:p>
          <a:p>
            <a:r>
              <a:rPr lang="zh-CN" altLang="en-US" dirty="0">
                <a:ea typeface="宋体" panose="02010600030101010101" pitchFamily="2" charset="-122"/>
                <a:cs typeface="Times New Roman" panose="02020603050405020304" pitchFamily="18" charset="0"/>
              </a:rPr>
              <a:t>（</a:t>
            </a:r>
            <a:r>
              <a:rPr lang="en-US" altLang="zh-CN" dirty="0">
                <a:ea typeface="宋体" panose="02010600030101010101" pitchFamily="2" charset="-122"/>
                <a:cs typeface="Times New Roman" panose="02020603050405020304" pitchFamily="18" charset="0"/>
              </a:rPr>
              <a:t>b</a:t>
            </a:r>
            <a:r>
              <a:rPr lang="zh-CN" altLang="en-US" dirty="0">
                <a:ea typeface="宋体" panose="02010600030101010101" pitchFamily="2" charset="-122"/>
                <a:cs typeface="Times New Roman" panose="02020603050405020304" pitchFamily="18" charset="0"/>
              </a:rPr>
              <a:t>）实验室中发现，</a:t>
            </a:r>
            <a:r>
              <a:rPr lang="zh-CN" altLang="zh-CN" sz="1800" dirty="0">
                <a:effectLst/>
                <a:ea typeface="宋体" panose="02010600030101010101" pitchFamily="2" charset="-122"/>
                <a:cs typeface="Times New Roman" panose="02020603050405020304" pitchFamily="18" charset="0"/>
              </a:rPr>
              <a:t>自然环境</a:t>
            </a:r>
            <a:r>
              <a:rPr lang="zh-CN" altLang="en-US" sz="1800" dirty="0">
                <a:effectLst/>
                <a:ea typeface="宋体" panose="02010600030101010101" pitchFamily="2" charset="-122"/>
                <a:cs typeface="Times New Roman" panose="02020603050405020304" pitchFamily="18" charset="0"/>
              </a:rPr>
              <a:t>很少</a:t>
            </a:r>
            <a:endParaRPr lang="en-US" altLang="zh-CN" sz="1800" dirty="0">
              <a:effectLst/>
              <a:ea typeface="宋体" panose="02010600030101010101" pitchFamily="2" charset="-122"/>
              <a:cs typeface="Times New Roman" panose="02020603050405020304" pitchFamily="18" charset="0"/>
            </a:endParaRPr>
          </a:p>
          <a:p>
            <a:r>
              <a:rPr lang="zh-CN" altLang="en-US" dirty="0">
                <a:ea typeface="宋体" panose="02010600030101010101" pitchFamily="2" charset="-122"/>
                <a:cs typeface="Times New Roman" panose="02020603050405020304" pitchFamily="18" charset="0"/>
              </a:rPr>
              <a:t>（</a:t>
            </a:r>
            <a:r>
              <a:rPr lang="en-US" altLang="zh-CN" dirty="0">
                <a:ea typeface="宋体" panose="02010600030101010101" pitchFamily="2" charset="-122"/>
                <a:cs typeface="Times New Roman" panose="02020603050405020304" pitchFamily="18" charset="0"/>
              </a:rPr>
              <a:t>c</a:t>
            </a:r>
            <a:r>
              <a:rPr lang="zh-CN" altLang="en-US" dirty="0">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cs typeface="Times New Roman" panose="02020603050405020304" pitchFamily="18" charset="0"/>
              </a:rPr>
              <a:t>2010</a:t>
            </a:r>
            <a:r>
              <a:rPr lang="zh-CN" altLang="zh-CN" sz="1800" dirty="0">
                <a:effectLst/>
                <a:ea typeface="宋体" panose="02010600030101010101" pitchFamily="2" charset="-122"/>
                <a:cs typeface="Times New Roman" panose="02020603050405020304" pitchFamily="18" charset="0"/>
              </a:rPr>
              <a:t>年</a:t>
            </a:r>
            <a:r>
              <a:rPr lang="en-US" altLang="zh-CN" sz="1800" dirty="0">
                <a:effectLst/>
                <a:ea typeface="宋体" panose="02010600030101010101" pitchFamily="2" charset="-122"/>
                <a:cs typeface="Times New Roman" panose="02020603050405020304" pitchFamily="18" charset="0"/>
              </a:rPr>
              <a:t>M6.7</a:t>
            </a:r>
            <a:r>
              <a:rPr lang="zh-CN" altLang="zh-CN" sz="1800" dirty="0">
                <a:effectLst/>
                <a:ea typeface="宋体" panose="02010600030101010101" pitchFamily="2" charset="-122"/>
                <a:cs typeface="Times New Roman" panose="02020603050405020304" pitchFamily="18" charset="0"/>
              </a:rPr>
              <a:t>玉树地震</a:t>
            </a:r>
            <a:r>
              <a:rPr lang="zh-CN" altLang="en-US" sz="1800" dirty="0">
                <a:effectLst/>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cs typeface="Times New Roman" panose="02020603050405020304" pitchFamily="18" charset="0"/>
              </a:rPr>
              <a:t>2014</a:t>
            </a:r>
            <a:r>
              <a:rPr lang="zh-CN" altLang="zh-CN" sz="1800" dirty="0">
                <a:effectLst/>
                <a:ea typeface="宋体" panose="02010600030101010101" pitchFamily="2" charset="-122"/>
                <a:cs typeface="Times New Roman" panose="02020603050405020304" pitchFamily="18" charset="0"/>
              </a:rPr>
              <a:t>年</a:t>
            </a:r>
            <a:r>
              <a:rPr lang="en-US" altLang="zh-CN" sz="1800" dirty="0">
                <a:effectLst/>
                <a:ea typeface="宋体" panose="02010600030101010101" pitchFamily="2" charset="-122"/>
                <a:cs typeface="Times New Roman" panose="02020603050405020304" pitchFamily="18" charset="0"/>
              </a:rPr>
              <a:t>M7.3</a:t>
            </a:r>
            <a:r>
              <a:rPr lang="zh-CN" altLang="en-US" dirty="0">
                <a:ea typeface="宋体" panose="02010600030101010101" pitchFamily="2" charset="-122"/>
                <a:cs typeface="Times New Roman" panose="02020603050405020304" pitchFamily="18" charset="0"/>
              </a:rPr>
              <a:t>于</a:t>
            </a:r>
            <a:r>
              <a:rPr lang="zh-CN" altLang="zh-CN" sz="1800" dirty="0">
                <a:effectLst/>
                <a:ea typeface="宋体" panose="02010600030101010101" pitchFamily="2" charset="-122"/>
                <a:cs typeface="Times New Roman" panose="02020603050405020304" pitchFamily="18" charset="0"/>
              </a:rPr>
              <a:t>田地震</a:t>
            </a:r>
            <a:r>
              <a:rPr lang="zh-CN" altLang="en-US" sz="1800" dirty="0">
                <a:effectLst/>
                <a:ea typeface="宋体" panose="02010600030101010101" pitchFamily="2" charset="-122"/>
                <a:cs typeface="Times New Roman" panose="02020603050405020304" pitchFamily="18" charset="0"/>
              </a:rPr>
              <a:t>等</a:t>
            </a:r>
            <a:endParaRPr lang="en-US" altLang="zh-CN" sz="1800" dirty="0">
              <a:effectLst/>
              <a:ea typeface="宋体" panose="02010600030101010101" pitchFamily="2" charset="-122"/>
              <a:cs typeface="Times New Roman" panose="02020603050405020304" pitchFamily="18" charset="0"/>
            </a:endParaRPr>
          </a:p>
          <a:p>
            <a:r>
              <a:rPr lang="zh-CN" altLang="en-US" dirty="0">
                <a:ea typeface="宋体" panose="02010600030101010101" pitchFamily="2" charset="-122"/>
                <a:cs typeface="Times New Roman" panose="02020603050405020304" pitchFamily="18" charset="0"/>
              </a:rPr>
              <a:t>（</a:t>
            </a:r>
            <a:r>
              <a:rPr lang="en-US" altLang="zh-CN" dirty="0">
                <a:ea typeface="宋体" panose="02010600030101010101" pitchFamily="2" charset="-122"/>
                <a:cs typeface="Times New Roman" panose="02020603050405020304" pitchFamily="18" charset="0"/>
              </a:rPr>
              <a:t>d</a:t>
            </a:r>
            <a:r>
              <a:rPr lang="zh-CN" altLang="en-US" dirty="0">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cs typeface="Times New Roman" panose="02020603050405020304" pitchFamily="18" charset="0"/>
              </a:rPr>
              <a:t>1975</a:t>
            </a:r>
            <a:r>
              <a:rPr lang="zh-CN" altLang="zh-CN" sz="1800" dirty="0">
                <a:effectLst/>
                <a:ea typeface="宋体" panose="02010600030101010101" pitchFamily="2" charset="-122"/>
                <a:cs typeface="Times New Roman" panose="02020603050405020304" pitchFamily="18" charset="0"/>
              </a:rPr>
              <a:t>年</a:t>
            </a:r>
            <a:r>
              <a:rPr lang="en-US" altLang="zh-CN" sz="1800" dirty="0">
                <a:effectLst/>
                <a:ea typeface="宋体" panose="02010600030101010101" pitchFamily="2" charset="-122"/>
                <a:cs typeface="Times New Roman" panose="02020603050405020304" pitchFamily="18" charset="0"/>
              </a:rPr>
              <a:t>M7.3</a:t>
            </a:r>
            <a:r>
              <a:rPr lang="zh-CN" altLang="zh-CN" sz="1800" dirty="0">
                <a:effectLst/>
                <a:ea typeface="宋体" panose="02010600030101010101" pitchFamily="2" charset="-122"/>
                <a:cs typeface="Times New Roman" panose="02020603050405020304" pitchFamily="18" charset="0"/>
              </a:rPr>
              <a:t>海城地震</a:t>
            </a:r>
            <a:r>
              <a:rPr lang="zh-CN" altLang="en-US" sz="1800" dirty="0">
                <a:effectLst/>
                <a:ea typeface="宋体" panose="02010600030101010101" pitchFamily="2" charset="-122"/>
                <a:cs typeface="Times New Roman" panose="02020603050405020304" pitchFamily="18" charset="0"/>
              </a:rPr>
              <a:t>等</a:t>
            </a:r>
            <a:endParaRPr lang="en-US" altLang="zh-CN" sz="1800" dirty="0">
              <a:effectLst/>
              <a:ea typeface="宋体" panose="02010600030101010101" pitchFamily="2" charset="-122"/>
              <a:cs typeface="Times New Roman" panose="02020603050405020304" pitchFamily="18" charset="0"/>
            </a:endParaRPr>
          </a:p>
          <a:p>
            <a:r>
              <a:rPr lang="zh-CN" altLang="en-US" dirty="0">
                <a:ea typeface="宋体" panose="02010600030101010101" pitchFamily="2" charset="-122"/>
                <a:cs typeface="Times New Roman" panose="02020603050405020304" pitchFamily="18" charset="0"/>
              </a:rPr>
              <a:t>（</a:t>
            </a:r>
            <a:r>
              <a:rPr lang="en-US" altLang="zh-CN" dirty="0">
                <a:ea typeface="宋体" panose="02010600030101010101" pitchFamily="2" charset="-122"/>
                <a:cs typeface="Times New Roman" panose="02020603050405020304" pitchFamily="18" charset="0"/>
              </a:rPr>
              <a:t>e</a:t>
            </a:r>
            <a:r>
              <a:rPr lang="zh-CN" altLang="en-US" dirty="0">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cs typeface="Times New Roman" panose="02020603050405020304" pitchFamily="18" charset="0"/>
              </a:rPr>
              <a:t>2011</a:t>
            </a:r>
            <a:r>
              <a:rPr lang="zh-CN" altLang="zh-CN" sz="1800" dirty="0">
                <a:effectLst/>
                <a:ea typeface="宋体" panose="02010600030101010101" pitchFamily="2" charset="-122"/>
                <a:cs typeface="Times New Roman" panose="02020603050405020304" pitchFamily="18" charset="0"/>
              </a:rPr>
              <a:t>年</a:t>
            </a:r>
            <a:r>
              <a:rPr lang="en-US" altLang="zh-CN" sz="1800" dirty="0">
                <a:effectLst/>
                <a:ea typeface="宋体" panose="02010600030101010101" pitchFamily="2" charset="-122"/>
                <a:cs typeface="Times New Roman" panose="02020603050405020304" pitchFamily="18" charset="0"/>
              </a:rPr>
              <a:t>M9.1</a:t>
            </a:r>
            <a:r>
              <a:rPr lang="zh-CN" altLang="en-US" sz="1800" dirty="0">
                <a:effectLst/>
                <a:ea typeface="宋体" panose="02010600030101010101" pitchFamily="2" charset="-122"/>
                <a:cs typeface="Times New Roman" panose="02020603050405020304" pitchFamily="18" charset="0"/>
              </a:rPr>
              <a:t>东日本</a:t>
            </a:r>
            <a:r>
              <a:rPr lang="zh-CN" altLang="zh-CN" sz="1800" dirty="0">
                <a:effectLst/>
                <a:ea typeface="宋体" panose="02010600030101010101" pitchFamily="2" charset="-122"/>
                <a:cs typeface="Times New Roman" panose="02020603050405020304" pitchFamily="18" charset="0"/>
              </a:rPr>
              <a:t>大震灾</a:t>
            </a:r>
            <a:r>
              <a:rPr lang="zh-CN" altLang="en-US" sz="1800" dirty="0">
                <a:effectLst/>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cs typeface="Times New Roman" panose="02020603050405020304" pitchFamily="18" charset="0"/>
              </a:rPr>
              <a:t> 2021</a:t>
            </a:r>
            <a:r>
              <a:rPr lang="zh-CN" altLang="zh-CN" sz="1800" dirty="0">
                <a:effectLst/>
                <a:ea typeface="宋体" panose="02010600030101010101" pitchFamily="2" charset="-122"/>
                <a:cs typeface="Times New Roman" panose="02020603050405020304" pitchFamily="18" charset="0"/>
              </a:rPr>
              <a:t>年</a:t>
            </a:r>
            <a:r>
              <a:rPr lang="en-US" altLang="zh-CN" sz="1800" dirty="0">
                <a:effectLst/>
                <a:ea typeface="宋体" panose="02010600030101010101" pitchFamily="2" charset="-122"/>
                <a:cs typeface="Times New Roman" panose="02020603050405020304" pitchFamily="18" charset="0"/>
              </a:rPr>
              <a:t>M6.1</a:t>
            </a:r>
            <a:r>
              <a:rPr lang="zh-CN" altLang="en-US" b="0" i="0" dirty="0">
                <a:solidFill>
                  <a:srgbClr val="000000"/>
                </a:solidFill>
                <a:effectLst/>
                <a:latin typeface="Helvetica Neue"/>
              </a:rPr>
              <a:t>漾濞</a:t>
            </a:r>
            <a:r>
              <a:rPr lang="zh-CN" altLang="zh-CN" sz="1800" dirty="0">
                <a:effectLst/>
                <a:ea typeface="宋体" panose="02010600030101010101" pitchFamily="2" charset="-122"/>
                <a:cs typeface="Times New Roman" panose="02020603050405020304" pitchFamily="18" charset="0"/>
              </a:rPr>
              <a:t>地震</a:t>
            </a:r>
            <a:r>
              <a:rPr lang="zh-CN" altLang="en-US" sz="1800" dirty="0">
                <a:effectLst/>
                <a:ea typeface="宋体" panose="02010600030101010101" pitchFamily="2" charset="-122"/>
                <a:cs typeface="Times New Roman" panose="02020603050405020304" pitchFamily="18" charset="0"/>
              </a:rPr>
              <a:t>等</a:t>
            </a:r>
            <a:endParaRPr lang="en-US" altLang="zh-CN" sz="1800" dirty="0">
              <a:effectLst/>
              <a:ea typeface="宋体" panose="02010600030101010101" pitchFamily="2" charset="-122"/>
              <a:cs typeface="Times New Roman" panose="02020603050405020304" pitchFamily="18" charset="0"/>
            </a:endParaRPr>
          </a:p>
          <a:p>
            <a:r>
              <a:rPr lang="zh-CN" altLang="en-US" dirty="0">
                <a:ea typeface="宋体" panose="02010600030101010101" pitchFamily="2" charset="-122"/>
                <a:cs typeface="Times New Roman" panose="02020603050405020304" pitchFamily="18" charset="0"/>
              </a:rPr>
              <a:t>（</a:t>
            </a:r>
            <a:r>
              <a:rPr lang="en-US" altLang="zh-CN" dirty="0">
                <a:ea typeface="宋体" panose="02010600030101010101" pitchFamily="2" charset="-122"/>
                <a:cs typeface="Times New Roman" panose="02020603050405020304" pitchFamily="18" charset="0"/>
              </a:rPr>
              <a:t>f</a:t>
            </a:r>
            <a:r>
              <a:rPr lang="zh-CN" altLang="en-US" dirty="0">
                <a:ea typeface="宋体" panose="02010600030101010101" pitchFamily="2" charset="-122"/>
                <a:cs typeface="Times New Roman" panose="02020603050405020304" pitchFamily="18" charset="0"/>
              </a:rPr>
              <a:t>） </a:t>
            </a:r>
            <a:r>
              <a:rPr lang="en-US" altLang="zh-CN" dirty="0">
                <a:ea typeface="宋体" panose="02010600030101010101" pitchFamily="2" charset="-122"/>
                <a:cs typeface="Times New Roman" panose="02020603050405020304" pitchFamily="18" charset="0"/>
              </a:rPr>
              <a:t>1923</a:t>
            </a:r>
            <a:r>
              <a:rPr lang="zh-CN" altLang="en-US" dirty="0">
                <a:ea typeface="宋体" panose="02010600030101010101" pitchFamily="2" charset="-122"/>
                <a:cs typeface="Times New Roman" panose="02020603050405020304" pitchFamily="18" charset="0"/>
              </a:rPr>
              <a:t>年日本</a:t>
            </a:r>
            <a:r>
              <a:rPr lang="en-US" altLang="zh-CN" dirty="0">
                <a:ea typeface="宋体" panose="02010600030101010101" pitchFamily="2" charset="-122"/>
                <a:cs typeface="Times New Roman" panose="02020603050405020304" pitchFamily="18" charset="0"/>
              </a:rPr>
              <a:t>M7.9</a:t>
            </a:r>
            <a:r>
              <a:rPr lang="zh-CN" altLang="en-US" dirty="0">
                <a:ea typeface="宋体" panose="02010600030101010101" pitchFamily="2" charset="-122"/>
                <a:cs typeface="Times New Roman" panose="02020603050405020304" pitchFamily="18" charset="0"/>
              </a:rPr>
              <a:t>关东大地震</a:t>
            </a:r>
            <a:endParaRPr lang="en-US" altLang="zh-CN" dirty="0">
              <a:ea typeface="宋体"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23118313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D5F15F8B-47FA-4072-8CEF-6135667BF33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84331" y="0"/>
            <a:ext cx="8346574" cy="3459398"/>
          </a:xfrm>
          <a:prstGeom prst="rect">
            <a:avLst/>
          </a:prstGeom>
        </p:spPr>
      </p:pic>
      <p:sp>
        <p:nvSpPr>
          <p:cNvPr id="7" name="文本框 6">
            <a:extLst>
              <a:ext uri="{FF2B5EF4-FFF2-40B4-BE49-F238E27FC236}">
                <a16:creationId xmlns:a16="http://schemas.microsoft.com/office/drawing/2014/main" id="{158B87A6-BC60-4867-B574-2A27F3E323A6}"/>
              </a:ext>
            </a:extLst>
          </p:cNvPr>
          <p:cNvSpPr txBox="1"/>
          <p:nvPr/>
        </p:nvSpPr>
        <p:spPr>
          <a:xfrm>
            <a:off x="0" y="4143704"/>
            <a:ext cx="10478814" cy="2585323"/>
          </a:xfrm>
          <a:prstGeom prst="rect">
            <a:avLst/>
          </a:prstGeom>
          <a:noFill/>
        </p:spPr>
        <p:txBody>
          <a:bodyPr wrap="square">
            <a:spAutoFit/>
          </a:bodyPr>
          <a:lstStyle/>
          <a:p>
            <a:r>
              <a:rPr lang="zh-CN" altLang="en-US" dirty="0"/>
              <a:t>这是五种典型的前震模型示意图，这些模型已在研究中被提出：</a:t>
            </a:r>
          </a:p>
          <a:p>
            <a:r>
              <a:rPr lang="en-US" altLang="zh-CN" dirty="0"/>
              <a:t>(a) </a:t>
            </a:r>
            <a:r>
              <a:rPr lang="zh-CN" altLang="en-US" b="1" dirty="0"/>
              <a:t>预滑模型（</a:t>
            </a:r>
            <a:r>
              <a:rPr lang="en-US" altLang="zh-CN" b="1" dirty="0"/>
              <a:t>Pre-slip</a:t>
            </a:r>
            <a:r>
              <a:rPr lang="zh-CN" altLang="en-US" b="1" dirty="0"/>
              <a:t>）</a:t>
            </a:r>
            <a:r>
              <a:rPr lang="zh-CN" altLang="en-US" dirty="0"/>
              <a:t>：主震前断层上逐渐积累的应力通过缓慢滑移释放，为主震的发生铺路。</a:t>
            </a:r>
          </a:p>
          <a:p>
            <a:r>
              <a:rPr lang="en-US" altLang="zh-CN" dirty="0"/>
              <a:t>(b) </a:t>
            </a:r>
            <a:r>
              <a:rPr lang="zh-CN" altLang="en-US" b="1" dirty="0"/>
              <a:t>级联模型（</a:t>
            </a:r>
            <a:r>
              <a:rPr lang="en-US" altLang="zh-CN" b="1" dirty="0"/>
              <a:t>Cascade</a:t>
            </a:r>
            <a:r>
              <a:rPr lang="zh-CN" altLang="en-US" b="1" dirty="0"/>
              <a:t>）</a:t>
            </a:r>
            <a:r>
              <a:rPr lang="zh-CN" altLang="en-US" dirty="0"/>
              <a:t>：前震触发一系列逐步加剧的地震事件，最终引发主震。</a:t>
            </a:r>
          </a:p>
          <a:p>
            <a:r>
              <a:rPr lang="en-US" altLang="zh-CN" dirty="0"/>
              <a:t>(c) </a:t>
            </a:r>
            <a:r>
              <a:rPr lang="zh-CN" altLang="en-US" b="1" dirty="0"/>
              <a:t>速率依赖的级联模型（</a:t>
            </a:r>
            <a:r>
              <a:rPr lang="en-US" altLang="zh-CN" b="1" dirty="0"/>
              <a:t>Rate-dependent cascade-up</a:t>
            </a:r>
            <a:r>
              <a:rPr lang="zh-CN" altLang="en-US" b="1" dirty="0"/>
              <a:t>）</a:t>
            </a:r>
            <a:r>
              <a:rPr lang="zh-CN" altLang="en-US" dirty="0"/>
              <a:t>：地震事件随着时间和滑移速率的增加而逐渐升级，最终导致大震。</a:t>
            </a:r>
          </a:p>
          <a:p>
            <a:r>
              <a:rPr lang="en-US" altLang="zh-CN" dirty="0"/>
              <a:t>(d) </a:t>
            </a:r>
            <a:r>
              <a:rPr lang="zh-CN" altLang="en-US" b="1" dirty="0"/>
              <a:t>流体驱动模型（</a:t>
            </a:r>
            <a:r>
              <a:rPr lang="en-US" altLang="zh-CN" b="1" dirty="0"/>
              <a:t>Fluid-driven</a:t>
            </a:r>
            <a:r>
              <a:rPr lang="zh-CN" altLang="en-US" b="1" dirty="0"/>
              <a:t>）</a:t>
            </a:r>
            <a:r>
              <a:rPr lang="zh-CN" altLang="en-US" dirty="0"/>
              <a:t>：地下流体的渗透导致断层面上的压力升高，进而诱发前震和主震。</a:t>
            </a:r>
          </a:p>
          <a:p>
            <a:r>
              <a:rPr lang="en-US" altLang="zh-CN" dirty="0"/>
              <a:t>(e) </a:t>
            </a:r>
            <a:r>
              <a:rPr lang="zh-CN" altLang="en-US" b="1" dirty="0"/>
              <a:t>迁移型慢滑移模型（</a:t>
            </a:r>
            <a:r>
              <a:rPr lang="en-US" altLang="zh-CN" b="1" dirty="0"/>
              <a:t>Migratory slow-slip model</a:t>
            </a:r>
            <a:r>
              <a:rPr lang="zh-CN" altLang="en-US" b="1" dirty="0"/>
              <a:t>）</a:t>
            </a:r>
            <a:r>
              <a:rPr lang="zh-CN" altLang="en-US" dirty="0"/>
              <a:t>：缓慢滑移事件沿断层迁移，逐渐触发地震。</a:t>
            </a:r>
          </a:p>
          <a:p>
            <a:r>
              <a:rPr lang="zh-CN" altLang="en-US" dirty="0"/>
              <a:t>在每个示意图中，</a:t>
            </a:r>
            <a:r>
              <a:rPr lang="en-US" altLang="zh-CN" b="1" dirty="0"/>
              <a:t>Lc</a:t>
            </a:r>
            <a:r>
              <a:rPr lang="zh-CN" altLang="en-US" dirty="0"/>
              <a:t> 表示主震破裂失稳所需的</a:t>
            </a:r>
            <a:r>
              <a:rPr lang="zh-CN" altLang="en-US" b="1" dirty="0"/>
              <a:t>临界成核长度</a:t>
            </a:r>
            <a:r>
              <a:rPr lang="zh-CN" altLang="en-US" dirty="0"/>
              <a:t>。该图经过 </a:t>
            </a:r>
            <a:r>
              <a:rPr lang="en-US" altLang="zh-CN" dirty="0" err="1"/>
              <a:t>McLaskey</a:t>
            </a:r>
            <a:r>
              <a:rPr lang="en-US" altLang="zh-CN" dirty="0"/>
              <a:t> (2019) </a:t>
            </a:r>
            <a:r>
              <a:rPr lang="zh-CN" altLang="en-US" dirty="0"/>
              <a:t>和 </a:t>
            </a:r>
            <a:r>
              <a:rPr lang="en-US" altLang="zh-CN" dirty="0"/>
              <a:t>Lei </a:t>
            </a:r>
            <a:r>
              <a:rPr lang="zh-CN" altLang="en-US" dirty="0"/>
              <a:t>等人 </a:t>
            </a:r>
            <a:r>
              <a:rPr lang="en-US" altLang="zh-CN" dirty="0"/>
              <a:t>(2024) </a:t>
            </a:r>
            <a:r>
              <a:rPr lang="zh-CN" altLang="en-US" dirty="0"/>
              <a:t>的修改。</a:t>
            </a:r>
          </a:p>
        </p:txBody>
      </p:sp>
      <p:sp>
        <p:nvSpPr>
          <p:cNvPr id="9" name="文本框 8">
            <a:extLst>
              <a:ext uri="{FF2B5EF4-FFF2-40B4-BE49-F238E27FC236}">
                <a16:creationId xmlns:a16="http://schemas.microsoft.com/office/drawing/2014/main" id="{AB13E419-6F4C-46F1-9A63-8F5D0A6586E6}"/>
              </a:ext>
            </a:extLst>
          </p:cNvPr>
          <p:cNvSpPr txBox="1"/>
          <p:nvPr/>
        </p:nvSpPr>
        <p:spPr>
          <a:xfrm>
            <a:off x="0" y="0"/>
            <a:ext cx="3520966" cy="685188"/>
          </a:xfrm>
          <a:prstGeom prst="rect">
            <a:avLst/>
          </a:prstGeom>
          <a:noFill/>
        </p:spPr>
        <p:txBody>
          <a:bodyPr wrap="square">
            <a:spAutoFit/>
          </a:bodyPr>
          <a:lstStyle/>
          <a:p>
            <a:pPr algn="just">
              <a:lnSpc>
                <a:spcPct val="156000"/>
              </a:lnSpc>
              <a:spcBef>
                <a:spcPts val="1400"/>
              </a:spcBef>
              <a:spcAft>
                <a:spcPts val="1450"/>
              </a:spcAft>
            </a:pPr>
            <a:r>
              <a:rPr lang="zh-CN" altLang="zh-CN" sz="2800" b="1" kern="100" dirty="0">
                <a:effectLst/>
                <a:latin typeface="等线 Light" panose="02010600030101010101" pitchFamily="2" charset="-122"/>
                <a:ea typeface="宋体" panose="02010600030101010101" pitchFamily="2" charset="-122"/>
                <a:cs typeface="Times New Roman" panose="02020603050405020304" pitchFamily="18" charset="0"/>
              </a:rPr>
              <a:t>五种主要模型</a:t>
            </a:r>
            <a:endParaRPr lang="zh-CN" altLang="zh-CN" sz="2800" b="1" kern="100" dirty="0">
              <a:effectLst/>
              <a:latin typeface="等线 Light" panose="02010600030101010101" pitchFamily="2" charset="-122"/>
              <a:ea typeface="等线 Light"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20140365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CC2AB17C-0647-4D0F-9410-4C94229DD2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65423"/>
            <a:ext cx="5720420" cy="5217201"/>
          </a:xfrm>
          <a:prstGeom prst="rect">
            <a:avLst/>
          </a:prstGeom>
        </p:spPr>
      </p:pic>
      <p:sp>
        <p:nvSpPr>
          <p:cNvPr id="5" name="文本框 4">
            <a:extLst>
              <a:ext uri="{FF2B5EF4-FFF2-40B4-BE49-F238E27FC236}">
                <a16:creationId xmlns:a16="http://schemas.microsoft.com/office/drawing/2014/main" id="{57F02F04-9B6C-4703-982F-33229AD46481}"/>
              </a:ext>
            </a:extLst>
          </p:cNvPr>
          <p:cNvSpPr txBox="1"/>
          <p:nvPr/>
        </p:nvSpPr>
        <p:spPr>
          <a:xfrm>
            <a:off x="0" y="6034873"/>
            <a:ext cx="6096000" cy="646331"/>
          </a:xfrm>
          <a:prstGeom prst="rect">
            <a:avLst/>
          </a:prstGeom>
          <a:noFill/>
        </p:spPr>
        <p:txBody>
          <a:bodyPr wrap="square">
            <a:spAutoFit/>
          </a:bodyPr>
          <a:lstStyle/>
          <a:p>
            <a:r>
              <a:rPr lang="zh-CN" altLang="en-US" b="1" dirty="0"/>
              <a:t>图</a:t>
            </a:r>
            <a:r>
              <a:rPr lang="en-US" altLang="zh-CN" b="1" dirty="0"/>
              <a:t>4</a:t>
            </a:r>
            <a:r>
              <a:rPr lang="zh-CN" altLang="en-US" dirty="0"/>
              <a:t>：展示了</a:t>
            </a:r>
            <a:r>
              <a:rPr lang="zh-CN" altLang="en-US" b="1" dirty="0"/>
              <a:t>不同物理模型</a:t>
            </a:r>
            <a:r>
              <a:rPr lang="zh-CN" altLang="en-US" dirty="0"/>
              <a:t>如何驱动地震活动（如前震、余震和震群）及其</a:t>
            </a:r>
            <a:r>
              <a:rPr lang="zh-CN" altLang="en-US" b="1" dirty="0"/>
              <a:t>潜在的相互作用</a:t>
            </a:r>
            <a:r>
              <a:rPr lang="zh-CN" altLang="en-US" dirty="0"/>
              <a:t>的最新总结。</a:t>
            </a:r>
          </a:p>
        </p:txBody>
      </p:sp>
      <p:sp>
        <p:nvSpPr>
          <p:cNvPr id="7" name="文本框 6">
            <a:extLst>
              <a:ext uri="{FF2B5EF4-FFF2-40B4-BE49-F238E27FC236}">
                <a16:creationId xmlns:a16="http://schemas.microsoft.com/office/drawing/2014/main" id="{B0709CA4-4003-494E-8CB8-DC7F83FEC01F}"/>
              </a:ext>
            </a:extLst>
          </p:cNvPr>
          <p:cNvSpPr txBox="1"/>
          <p:nvPr/>
        </p:nvSpPr>
        <p:spPr>
          <a:xfrm>
            <a:off x="-26276" y="0"/>
            <a:ext cx="6122276" cy="461665"/>
          </a:xfrm>
          <a:prstGeom prst="rect">
            <a:avLst/>
          </a:prstGeom>
          <a:noFill/>
        </p:spPr>
        <p:txBody>
          <a:bodyPr wrap="square">
            <a:spAutoFit/>
          </a:bodyPr>
          <a:lstStyle/>
          <a:p>
            <a:r>
              <a:rPr lang="zh-CN" altLang="zh-CN" sz="2400" b="1" dirty="0">
                <a:effectLst/>
                <a:latin typeface="宋体" panose="02010600030101010101" pitchFamily="2" charset="-122"/>
                <a:ea typeface="宋体" panose="02010600030101010101" pitchFamily="2" charset="-122"/>
                <a:cs typeface="宋体" panose="02010600030101010101" pitchFamily="2" charset="-122"/>
              </a:rPr>
              <a:t>模型之间的相互作用</a:t>
            </a:r>
            <a:endParaRPr lang="zh-CN" altLang="zh-CN" sz="2800" b="1" dirty="0">
              <a:effectLst/>
              <a:latin typeface="宋体" panose="02010600030101010101" pitchFamily="2" charset="-122"/>
              <a:ea typeface="宋体" panose="02010600030101010101" pitchFamily="2" charset="-122"/>
              <a:cs typeface="宋体" panose="02010600030101010101" pitchFamily="2" charset="-122"/>
            </a:endParaRPr>
          </a:p>
        </p:txBody>
      </p:sp>
      <p:sp>
        <p:nvSpPr>
          <p:cNvPr id="9" name="文本框 8">
            <a:extLst>
              <a:ext uri="{FF2B5EF4-FFF2-40B4-BE49-F238E27FC236}">
                <a16:creationId xmlns:a16="http://schemas.microsoft.com/office/drawing/2014/main" id="{CBBB9842-F793-4D28-8AF1-336FFA8211F6}"/>
              </a:ext>
            </a:extLst>
          </p:cNvPr>
          <p:cNvSpPr txBox="1"/>
          <p:nvPr/>
        </p:nvSpPr>
        <p:spPr>
          <a:xfrm>
            <a:off x="6096000" y="95888"/>
            <a:ext cx="6159062" cy="3970318"/>
          </a:xfrm>
          <a:prstGeom prst="rect">
            <a:avLst/>
          </a:prstGeom>
          <a:noFill/>
        </p:spPr>
        <p:txBody>
          <a:bodyPr wrap="square">
            <a:spAutoFit/>
          </a:bodyPr>
          <a:lstStyle/>
          <a:p>
            <a:r>
              <a:rPr lang="zh-CN" altLang="en-US" b="1" dirty="0"/>
              <a:t>地震序列</a:t>
            </a:r>
            <a:endParaRPr lang="zh-CN" altLang="en-US" dirty="0"/>
          </a:p>
          <a:p>
            <a:pPr>
              <a:buFont typeface="Arial" panose="020B0604020202020204" pitchFamily="34" charset="0"/>
              <a:buChar char="•"/>
            </a:pPr>
            <a:r>
              <a:rPr lang="zh-CN" altLang="en-US" b="1" dirty="0"/>
              <a:t>无震滑移 </a:t>
            </a:r>
            <a:r>
              <a:rPr lang="en-US" altLang="zh-CN" b="1" dirty="0"/>
              <a:t>(Aseismic Slip)</a:t>
            </a:r>
            <a:endParaRPr lang="zh-CN" altLang="en-US" dirty="0"/>
          </a:p>
          <a:p>
            <a:pPr marL="742950" lvl="1" indent="-285750">
              <a:buFont typeface="Arial" panose="020B0604020202020204" pitchFamily="34" charset="0"/>
              <a:buChar char="•"/>
            </a:pPr>
            <a:r>
              <a:rPr lang="zh-CN" altLang="en-US" dirty="0"/>
              <a:t>由成核过程导致的预滑移</a:t>
            </a:r>
          </a:p>
          <a:p>
            <a:pPr marL="742950" lvl="1" indent="-285750">
              <a:buFont typeface="Arial" panose="020B0604020202020204" pitchFamily="34" charset="0"/>
              <a:buChar char="•"/>
            </a:pPr>
            <a:r>
              <a:rPr lang="zh-CN" altLang="en-US" dirty="0"/>
              <a:t>环境中的慢速滑移事件</a:t>
            </a:r>
          </a:p>
          <a:p>
            <a:pPr>
              <a:buFont typeface="Arial" panose="020B0604020202020204" pitchFamily="34" charset="0"/>
              <a:buChar char="•"/>
            </a:pPr>
            <a:r>
              <a:rPr lang="zh-CN" altLang="en-US" b="1" dirty="0"/>
              <a:t>流体流动 </a:t>
            </a:r>
            <a:r>
              <a:rPr lang="en-US" altLang="zh-CN" b="1" dirty="0"/>
              <a:t>(Fluid Flows)</a:t>
            </a:r>
            <a:endParaRPr lang="zh-CN" altLang="en-US" dirty="0"/>
          </a:p>
          <a:p>
            <a:pPr marL="742950" lvl="1" indent="-285750">
              <a:buFont typeface="Arial" panose="020B0604020202020204" pitchFamily="34" charset="0"/>
              <a:buChar char="•"/>
            </a:pPr>
            <a:r>
              <a:rPr lang="zh-CN" altLang="en-US" dirty="0"/>
              <a:t>降雨渗透、地下水渗透</a:t>
            </a:r>
          </a:p>
          <a:p>
            <a:pPr marL="742950" lvl="1" indent="-285750">
              <a:buFont typeface="Arial" panose="020B0604020202020204" pitchFamily="34" charset="0"/>
              <a:buChar char="•"/>
            </a:pPr>
            <a:r>
              <a:rPr lang="zh-CN" altLang="en-US" dirty="0"/>
              <a:t>流体注入</a:t>
            </a:r>
          </a:p>
          <a:p>
            <a:pPr marL="742950" lvl="1" indent="-285750">
              <a:buFont typeface="Arial" panose="020B0604020202020204" pitchFamily="34" charset="0"/>
              <a:buChar char="•"/>
            </a:pPr>
            <a:r>
              <a:rPr lang="zh-CN" altLang="en-US" dirty="0"/>
              <a:t>深部流体源向上的迁移</a:t>
            </a:r>
          </a:p>
          <a:p>
            <a:pPr>
              <a:buFont typeface="Arial" panose="020B0604020202020204" pitchFamily="34" charset="0"/>
              <a:buChar char="•"/>
            </a:pPr>
            <a:r>
              <a:rPr lang="zh-CN" altLang="en-US" b="1" dirty="0"/>
              <a:t>弹性应力变化 </a:t>
            </a:r>
            <a:r>
              <a:rPr lang="en-US" altLang="zh-CN" b="1" dirty="0"/>
              <a:t>(Elastic Stress Changes)</a:t>
            </a:r>
            <a:endParaRPr lang="zh-CN" altLang="en-US" dirty="0"/>
          </a:p>
          <a:p>
            <a:pPr marL="742950" lvl="1" indent="-285750">
              <a:buFont typeface="Arial" panose="020B0604020202020204" pitchFamily="34" charset="0"/>
              <a:buChar char="•"/>
            </a:pPr>
            <a:r>
              <a:rPr lang="zh-CN" altLang="en-US" dirty="0"/>
              <a:t>静态和动态应力来自邻近的地震</a:t>
            </a:r>
          </a:p>
          <a:p>
            <a:pPr>
              <a:buFont typeface="Arial" panose="020B0604020202020204" pitchFamily="34" charset="0"/>
              <a:buChar char="•"/>
            </a:pPr>
            <a:r>
              <a:rPr lang="zh-CN" altLang="en-US" b="1" dirty="0"/>
              <a:t>相互作用</a:t>
            </a:r>
            <a:endParaRPr lang="zh-CN" altLang="en-US" dirty="0"/>
          </a:p>
          <a:p>
            <a:pPr marL="742950" lvl="1" indent="-285750">
              <a:buFont typeface="Arial" panose="020B0604020202020204" pitchFamily="34" charset="0"/>
              <a:buChar char="•"/>
            </a:pPr>
            <a:r>
              <a:rPr lang="zh-CN" altLang="en-US" dirty="0"/>
              <a:t>无震滑移 ↔ 流体流动</a:t>
            </a:r>
          </a:p>
          <a:p>
            <a:pPr marL="742950" lvl="1" indent="-285750">
              <a:buFont typeface="Arial" panose="020B0604020202020204" pitchFamily="34" charset="0"/>
              <a:buChar char="•"/>
            </a:pPr>
            <a:r>
              <a:rPr lang="zh-CN" altLang="en-US" dirty="0"/>
              <a:t>地震 ↔ 无震滑移</a:t>
            </a:r>
          </a:p>
          <a:p>
            <a:pPr marL="742950" lvl="1" indent="-285750">
              <a:buFont typeface="Arial" panose="020B0604020202020204" pitchFamily="34" charset="0"/>
              <a:buChar char="•"/>
            </a:pPr>
            <a:r>
              <a:rPr lang="zh-CN" altLang="en-US" dirty="0"/>
              <a:t>流体流动 ↔ 地震</a:t>
            </a:r>
          </a:p>
        </p:txBody>
      </p:sp>
    </p:spTree>
    <p:extLst>
      <p:ext uri="{BB962C8B-B14F-4D97-AF65-F5344CB8AC3E}">
        <p14:creationId xmlns:p14="http://schemas.microsoft.com/office/powerpoint/2010/main" val="37379251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BF697B16-CF2E-4045-AF3F-4A1D05776720}"/>
              </a:ext>
            </a:extLst>
          </p:cNvPr>
          <p:cNvPicPr>
            <a:picLocks noChangeAspect="1"/>
          </p:cNvPicPr>
          <p:nvPr/>
        </p:nvPicPr>
        <p:blipFill rotWithShape="1">
          <a:blip r:embed="rId2">
            <a:extLst>
              <a:ext uri="{28A0092B-C50C-407E-A947-70E740481C1C}">
                <a14:useLocalDpi xmlns:a14="http://schemas.microsoft.com/office/drawing/2010/main" val="0"/>
              </a:ext>
            </a:extLst>
          </a:blip>
          <a:srcRect r="27844" b="1323"/>
          <a:stretch/>
        </p:blipFill>
        <p:spPr>
          <a:xfrm>
            <a:off x="-63062" y="0"/>
            <a:ext cx="7357242" cy="2962917"/>
          </a:xfrm>
          <a:prstGeom prst="rect">
            <a:avLst/>
          </a:prstGeom>
        </p:spPr>
      </p:pic>
      <p:sp>
        <p:nvSpPr>
          <p:cNvPr id="5" name="文本框 4">
            <a:extLst>
              <a:ext uri="{FF2B5EF4-FFF2-40B4-BE49-F238E27FC236}">
                <a16:creationId xmlns:a16="http://schemas.microsoft.com/office/drawing/2014/main" id="{81E35B66-14DB-47AF-944D-E46CD4386107}"/>
              </a:ext>
            </a:extLst>
          </p:cNvPr>
          <p:cNvSpPr txBox="1"/>
          <p:nvPr/>
        </p:nvSpPr>
        <p:spPr>
          <a:xfrm>
            <a:off x="147145" y="2858485"/>
            <a:ext cx="6148550" cy="2862322"/>
          </a:xfrm>
          <a:prstGeom prst="rect">
            <a:avLst/>
          </a:prstGeom>
          <a:noFill/>
        </p:spPr>
        <p:txBody>
          <a:bodyPr wrap="square">
            <a:spAutoFit/>
          </a:bodyPr>
          <a:lstStyle/>
          <a:p>
            <a:r>
              <a:rPr lang="zh-CN" altLang="en-US" b="1" dirty="0"/>
              <a:t>图</a:t>
            </a:r>
            <a:r>
              <a:rPr lang="en-US" altLang="zh-CN" b="1" dirty="0"/>
              <a:t>5</a:t>
            </a:r>
            <a:br>
              <a:rPr lang="zh-CN" altLang="en-US" dirty="0"/>
            </a:br>
            <a:r>
              <a:rPr lang="en-US" altLang="zh-CN" dirty="0"/>
              <a:t>(a) </a:t>
            </a:r>
            <a:r>
              <a:rPr lang="zh-CN" altLang="en-US" b="1" dirty="0"/>
              <a:t>静态库仑应力变化</a:t>
            </a:r>
            <a:r>
              <a:rPr lang="zh-CN" altLang="en-US" dirty="0"/>
              <a:t>：由</a:t>
            </a:r>
            <a:r>
              <a:rPr lang="en-US" altLang="zh-CN" dirty="0"/>
              <a:t>2010</a:t>
            </a:r>
            <a:r>
              <a:rPr lang="zh-CN" altLang="en-US" dirty="0"/>
              <a:t>年中国西部青藏高原</a:t>
            </a:r>
            <a:r>
              <a:rPr lang="en-US" altLang="zh-CN" dirty="0"/>
              <a:t>M6.7</a:t>
            </a:r>
            <a:r>
              <a:rPr lang="zh-CN" altLang="en-US" dirty="0"/>
              <a:t>玉树主震的</a:t>
            </a:r>
            <a:r>
              <a:rPr lang="en-US" altLang="zh-CN" dirty="0"/>
              <a:t>M4.6</a:t>
            </a:r>
            <a:r>
              <a:rPr lang="zh-CN" altLang="en-US" dirty="0"/>
              <a:t>前震在震中及周围区域诱发的静态库仑应力变化。</a:t>
            </a:r>
            <a:r>
              <a:rPr lang="zh-CN" altLang="en-US" b="1" dirty="0"/>
              <a:t>深绿色星标</a:t>
            </a:r>
            <a:r>
              <a:rPr lang="zh-CN" altLang="en-US" dirty="0"/>
              <a:t>标示了玉树主震的另一种震中位置，该处的库仑应力变化虽小，但为正值。</a:t>
            </a:r>
          </a:p>
          <a:p>
            <a:r>
              <a:rPr lang="en-US" altLang="zh-CN" dirty="0"/>
              <a:t>(b) </a:t>
            </a:r>
            <a:r>
              <a:rPr lang="zh-CN" altLang="en-US" b="1" dirty="0"/>
              <a:t>示意图</a:t>
            </a:r>
            <a:r>
              <a:rPr lang="zh-CN" altLang="en-US" dirty="0"/>
              <a:t>：展示了两种重复集群的模式</a:t>
            </a:r>
            <a:r>
              <a:rPr lang="en-US" altLang="zh-CN" dirty="0"/>
              <a:t>——</a:t>
            </a:r>
            <a:r>
              <a:rPr lang="zh-CN" altLang="en-US" dirty="0"/>
              <a:t>紧密重复集群（源断层破裂区域大部分重叠）与松散重复集群（断层破裂区域部分或完全不重叠）。</a:t>
            </a:r>
          </a:p>
          <a:p>
            <a:r>
              <a:rPr lang="en-US" altLang="zh-CN" dirty="0"/>
              <a:t>(c) </a:t>
            </a:r>
            <a:r>
              <a:rPr lang="zh-CN" altLang="en-US" b="1" dirty="0"/>
              <a:t>地震活动迁移模式</a:t>
            </a:r>
            <a:r>
              <a:rPr lang="zh-CN" altLang="en-US" dirty="0"/>
              <a:t>：预测了由</a:t>
            </a:r>
            <a:r>
              <a:rPr lang="zh-CN" altLang="en-US" b="1" dirty="0"/>
              <a:t>稳态慢滑事件（</a:t>
            </a:r>
            <a:r>
              <a:rPr lang="en-US" altLang="zh-CN" b="1" dirty="0"/>
              <a:t>SSE</a:t>
            </a:r>
            <a:r>
              <a:rPr lang="zh-CN" altLang="en-US" b="1" dirty="0"/>
              <a:t>）</a:t>
            </a:r>
            <a:r>
              <a:rPr lang="zh-CN" altLang="en-US" dirty="0"/>
              <a:t>、</a:t>
            </a:r>
            <a:r>
              <a:rPr lang="zh-CN" altLang="en-US" b="1" dirty="0"/>
              <a:t>流体流动</a:t>
            </a:r>
            <a:r>
              <a:rPr lang="zh-CN" altLang="en-US" dirty="0"/>
              <a:t>和</a:t>
            </a:r>
            <a:r>
              <a:rPr lang="zh-CN" altLang="en-US" b="1" dirty="0"/>
              <a:t>余滑</a:t>
            </a:r>
            <a:r>
              <a:rPr lang="zh-CN" altLang="en-US" dirty="0"/>
              <a:t>驱动的地震活动迁移模式。</a:t>
            </a:r>
          </a:p>
        </p:txBody>
      </p:sp>
      <p:sp>
        <p:nvSpPr>
          <p:cNvPr id="6" name="文本框 5">
            <a:extLst>
              <a:ext uri="{FF2B5EF4-FFF2-40B4-BE49-F238E27FC236}">
                <a16:creationId xmlns:a16="http://schemas.microsoft.com/office/drawing/2014/main" id="{028D69A8-8A46-423D-8DDD-2CA49A4DE923}"/>
              </a:ext>
            </a:extLst>
          </p:cNvPr>
          <p:cNvSpPr txBox="1"/>
          <p:nvPr/>
        </p:nvSpPr>
        <p:spPr>
          <a:xfrm>
            <a:off x="6658992" y="2910708"/>
            <a:ext cx="5385863" cy="2862322"/>
          </a:xfrm>
          <a:prstGeom prst="rect">
            <a:avLst/>
          </a:prstGeom>
          <a:noFill/>
        </p:spPr>
        <p:txBody>
          <a:bodyPr wrap="square">
            <a:spAutoFit/>
          </a:bodyPr>
          <a:lstStyle/>
          <a:p>
            <a:r>
              <a:rPr lang="en-US" altLang="zh-CN" dirty="0">
                <a:latin typeface="宋体" panose="02010600030101010101" pitchFamily="2" charset="-122"/>
                <a:ea typeface="宋体" panose="02010600030101010101" pitchFamily="2" charset="-122"/>
              </a:rPr>
              <a:t>(a)</a:t>
            </a:r>
            <a:r>
              <a:rPr lang="zh-CN" altLang="zh-CN" sz="1800" kern="0" dirty="0">
                <a:effectLst/>
                <a:latin typeface="宋体" panose="02010600030101010101" pitchFamily="2" charset="-122"/>
                <a:ea typeface="宋体" panose="02010600030101010101" pitchFamily="2" charset="-122"/>
                <a:cs typeface="宋体" panose="02010600030101010101" pitchFamily="2" charset="-122"/>
              </a:rPr>
              <a:t>显示了</a:t>
            </a:r>
            <a:r>
              <a:rPr lang="en-US" altLang="zh-CN" sz="1800" kern="0" dirty="0">
                <a:effectLst/>
                <a:latin typeface="宋体" panose="02010600030101010101" pitchFamily="2" charset="-122"/>
                <a:ea typeface="宋体" panose="02010600030101010101" pitchFamily="2" charset="-122"/>
                <a:cs typeface="宋体" panose="02010600030101010101" pitchFamily="2" charset="-122"/>
              </a:rPr>
              <a:t>2010</a:t>
            </a:r>
            <a:r>
              <a:rPr lang="zh-CN" altLang="zh-CN" sz="1800" kern="0" dirty="0">
                <a:effectLst/>
                <a:latin typeface="宋体" panose="02010600030101010101" pitchFamily="2" charset="-122"/>
                <a:ea typeface="宋体" panose="02010600030101010101" pitchFamily="2" charset="-122"/>
                <a:cs typeface="宋体" panose="02010600030101010101" pitchFamily="2" charset="-122"/>
              </a:rPr>
              <a:t>年</a:t>
            </a:r>
            <a:r>
              <a:rPr lang="en-US" altLang="zh-CN" sz="1800" kern="0" dirty="0">
                <a:effectLst/>
                <a:latin typeface="宋体" panose="02010600030101010101" pitchFamily="2" charset="-122"/>
                <a:ea typeface="宋体" panose="02010600030101010101" pitchFamily="2" charset="-122"/>
                <a:cs typeface="宋体" panose="02010600030101010101" pitchFamily="2" charset="-122"/>
              </a:rPr>
              <a:t>M6.7</a:t>
            </a:r>
            <a:r>
              <a:rPr lang="zh-CN" altLang="zh-CN" sz="1800" kern="0" dirty="0">
                <a:effectLst/>
                <a:latin typeface="宋体" panose="02010600030101010101" pitchFamily="2" charset="-122"/>
                <a:ea typeface="宋体" panose="02010600030101010101" pitchFamily="2" charset="-122"/>
                <a:cs typeface="宋体" panose="02010600030101010101" pitchFamily="2" charset="-122"/>
              </a:rPr>
              <a:t>玉树地震前</a:t>
            </a:r>
            <a:r>
              <a:rPr lang="en-US" altLang="zh-CN" sz="1800" kern="0" dirty="0">
                <a:effectLst/>
                <a:latin typeface="宋体" panose="02010600030101010101" pitchFamily="2" charset="-122"/>
                <a:ea typeface="宋体" panose="02010600030101010101" pitchFamily="2" charset="-122"/>
                <a:cs typeface="宋体" panose="02010600030101010101" pitchFamily="2" charset="-122"/>
              </a:rPr>
              <a:t>2</a:t>
            </a:r>
            <a:r>
              <a:rPr lang="zh-CN" altLang="zh-CN" sz="1800" kern="0" dirty="0">
                <a:effectLst/>
                <a:latin typeface="宋体" panose="02010600030101010101" pitchFamily="2" charset="-122"/>
                <a:ea typeface="宋体" panose="02010600030101010101" pitchFamily="2" charset="-122"/>
                <a:cs typeface="宋体" panose="02010600030101010101" pitchFamily="2" charset="-122"/>
              </a:rPr>
              <a:t>小时发生的</a:t>
            </a:r>
            <a:r>
              <a:rPr lang="en-US" altLang="zh-CN" sz="1800" kern="0" dirty="0">
                <a:effectLst/>
                <a:latin typeface="宋体" panose="02010600030101010101" pitchFamily="2" charset="-122"/>
                <a:ea typeface="宋体" panose="02010600030101010101" pitchFamily="2" charset="-122"/>
                <a:cs typeface="宋体" panose="02010600030101010101" pitchFamily="2" charset="-122"/>
              </a:rPr>
              <a:t>M4.6</a:t>
            </a:r>
            <a:r>
              <a:rPr lang="zh-CN" altLang="zh-CN" sz="1800" kern="0" dirty="0">
                <a:effectLst/>
                <a:latin typeface="宋体" panose="02010600030101010101" pitchFamily="2" charset="-122"/>
                <a:ea typeface="宋体" panose="02010600030101010101" pitchFamily="2" charset="-122"/>
                <a:cs typeface="宋体" panose="02010600030101010101" pitchFamily="2" charset="-122"/>
              </a:rPr>
              <a:t>前震所造成的库仑应力变化</a:t>
            </a:r>
            <a:r>
              <a:rPr lang="zh-CN" altLang="en-US" sz="1800" kern="0" dirty="0">
                <a:effectLst/>
                <a:latin typeface="宋体" panose="02010600030101010101" pitchFamily="2" charset="-122"/>
                <a:ea typeface="宋体" panose="02010600030101010101" pitchFamily="2" charset="-122"/>
                <a:cs typeface="宋体" panose="02010600030101010101" pitchFamily="2" charset="-122"/>
              </a:rPr>
              <a:t>，</a:t>
            </a:r>
            <a:r>
              <a:rPr lang="zh-CN" altLang="zh-CN" sz="1800" kern="0" dirty="0">
                <a:effectLst/>
                <a:latin typeface="宋体" panose="02010600030101010101" pitchFamily="2" charset="-122"/>
                <a:ea typeface="宋体" panose="02010600030101010101" pitchFamily="2" charset="-122"/>
                <a:cs typeface="宋体" panose="02010600030101010101" pitchFamily="2" charset="-122"/>
              </a:rPr>
              <a:t>尽管</a:t>
            </a:r>
            <a:r>
              <a:rPr lang="en-US" altLang="zh-CN" sz="1800" kern="0" dirty="0">
                <a:effectLst/>
                <a:latin typeface="宋体" panose="02010600030101010101" pitchFamily="2" charset="-122"/>
                <a:ea typeface="宋体" panose="02010600030101010101" pitchFamily="2" charset="-122"/>
                <a:cs typeface="宋体" panose="02010600030101010101" pitchFamily="2" charset="-122"/>
              </a:rPr>
              <a:t>M4.6</a:t>
            </a:r>
            <a:r>
              <a:rPr lang="zh-CN" altLang="zh-CN" sz="1800" kern="0" dirty="0">
                <a:effectLst/>
                <a:latin typeface="宋体" panose="02010600030101010101" pitchFamily="2" charset="-122"/>
                <a:ea typeface="宋体" panose="02010600030101010101" pitchFamily="2" charset="-122"/>
                <a:cs typeface="宋体" panose="02010600030101010101" pitchFamily="2" charset="-122"/>
              </a:rPr>
              <a:t>前震发生在一个共轭断层面上，并对</a:t>
            </a:r>
            <a:r>
              <a:rPr lang="en-US" altLang="zh-CN" sz="1800" kern="0" dirty="0">
                <a:effectLst/>
                <a:latin typeface="宋体" panose="02010600030101010101" pitchFamily="2" charset="-122"/>
                <a:ea typeface="宋体" panose="02010600030101010101" pitchFamily="2" charset="-122"/>
                <a:cs typeface="宋体" panose="02010600030101010101" pitchFamily="2" charset="-122"/>
              </a:rPr>
              <a:t>M6.7</a:t>
            </a:r>
            <a:r>
              <a:rPr lang="zh-CN" altLang="zh-CN" sz="1800" kern="0" dirty="0">
                <a:effectLst/>
                <a:latin typeface="宋体" panose="02010600030101010101" pitchFamily="2" charset="-122"/>
                <a:ea typeface="宋体" panose="02010600030101010101" pitchFamily="2" charset="-122"/>
                <a:cs typeface="宋体" panose="02010600030101010101" pitchFamily="2" charset="-122"/>
              </a:rPr>
              <a:t>主震的假震源施加了负库仑应力，但</a:t>
            </a:r>
            <a:r>
              <a:rPr lang="en-US" altLang="zh-CN" sz="1800" kern="0" dirty="0">
                <a:effectLst/>
                <a:latin typeface="宋体" panose="02010600030101010101" pitchFamily="2" charset="-122"/>
                <a:ea typeface="宋体" panose="02010600030101010101" pitchFamily="2" charset="-122"/>
                <a:cs typeface="宋体" panose="02010600030101010101" pitchFamily="2" charset="-122"/>
              </a:rPr>
              <a:t>Huang</a:t>
            </a:r>
            <a:r>
              <a:rPr lang="zh-CN" altLang="zh-CN" sz="1800" kern="0" dirty="0">
                <a:effectLst/>
                <a:latin typeface="宋体" panose="02010600030101010101" pitchFamily="2" charset="-122"/>
                <a:ea typeface="宋体" panose="02010600030101010101" pitchFamily="2" charset="-122"/>
                <a:cs typeface="宋体" panose="02010600030101010101" pitchFamily="2" charset="-122"/>
              </a:rPr>
              <a:t>等人（</a:t>
            </a:r>
            <a:r>
              <a:rPr lang="en-US" altLang="zh-CN" sz="1800" kern="0" dirty="0">
                <a:effectLst/>
                <a:latin typeface="宋体" panose="02010600030101010101" pitchFamily="2" charset="-122"/>
                <a:ea typeface="宋体" panose="02010600030101010101" pitchFamily="2" charset="-122"/>
                <a:cs typeface="宋体" panose="02010600030101010101" pitchFamily="2" charset="-122"/>
              </a:rPr>
              <a:t>2023</a:t>
            </a:r>
            <a:r>
              <a:rPr lang="zh-CN" altLang="zh-CN" sz="1800" kern="0" dirty="0">
                <a:effectLst/>
                <a:latin typeface="宋体" panose="02010600030101010101" pitchFamily="2" charset="-122"/>
                <a:ea typeface="宋体" panose="02010600030101010101" pitchFamily="2" charset="-122"/>
                <a:cs typeface="宋体" panose="02010600030101010101" pitchFamily="2" charset="-122"/>
              </a:rPr>
              <a:t>）指出，</a:t>
            </a:r>
            <a:r>
              <a:rPr lang="en-US" altLang="zh-CN" sz="1800" kern="0" dirty="0">
                <a:effectLst/>
                <a:latin typeface="宋体" panose="02010600030101010101" pitchFamily="2" charset="-122"/>
                <a:ea typeface="宋体" panose="02010600030101010101" pitchFamily="2" charset="-122"/>
                <a:cs typeface="宋体" panose="02010600030101010101" pitchFamily="2" charset="-122"/>
              </a:rPr>
              <a:t>M4.6</a:t>
            </a:r>
            <a:r>
              <a:rPr lang="zh-CN" altLang="zh-CN" sz="1800" kern="0" dirty="0">
                <a:effectLst/>
                <a:latin typeface="宋体" panose="02010600030101010101" pitchFamily="2" charset="-122"/>
                <a:ea typeface="宋体" panose="02010600030101010101" pitchFamily="2" charset="-122"/>
                <a:cs typeface="宋体" panose="02010600030101010101" pitchFamily="2" charset="-122"/>
              </a:rPr>
              <a:t>前震和</a:t>
            </a:r>
            <a:r>
              <a:rPr lang="en-US" altLang="zh-CN" sz="1800" kern="0" dirty="0">
                <a:effectLst/>
                <a:latin typeface="宋体" panose="02010600030101010101" pitchFamily="2" charset="-122"/>
                <a:ea typeface="宋体" panose="02010600030101010101" pitchFamily="2" charset="-122"/>
                <a:cs typeface="宋体" panose="02010600030101010101" pitchFamily="2" charset="-122"/>
              </a:rPr>
              <a:t>M6.7</a:t>
            </a:r>
            <a:r>
              <a:rPr lang="zh-CN" altLang="zh-CN" sz="1800" kern="0" dirty="0">
                <a:effectLst/>
                <a:latin typeface="宋体" panose="02010600030101010101" pitchFamily="2" charset="-122"/>
                <a:ea typeface="宋体" panose="02010600030101010101" pitchFamily="2" charset="-122"/>
                <a:cs typeface="宋体" panose="02010600030101010101" pitchFamily="2" charset="-122"/>
              </a:rPr>
              <a:t>主震靠近同一条东西向的甘孜</a:t>
            </a:r>
            <a:r>
              <a:rPr lang="en-US" altLang="zh-CN" sz="1800" kern="0" dirty="0">
                <a:effectLst/>
                <a:latin typeface="宋体" panose="02010600030101010101" pitchFamily="2" charset="-122"/>
                <a:ea typeface="宋体" panose="02010600030101010101" pitchFamily="2" charset="-122"/>
                <a:cs typeface="宋体" panose="02010600030101010101" pitchFamily="2" charset="-122"/>
              </a:rPr>
              <a:t>-</a:t>
            </a:r>
            <a:r>
              <a:rPr lang="zh-CN" altLang="zh-CN" sz="1800" kern="0" dirty="0">
                <a:effectLst/>
                <a:latin typeface="宋体" panose="02010600030101010101" pitchFamily="2" charset="-122"/>
                <a:ea typeface="宋体" panose="02010600030101010101" pitchFamily="2" charset="-122"/>
                <a:cs typeface="宋体" panose="02010600030101010101" pitchFamily="2" charset="-122"/>
              </a:rPr>
              <a:t>玉树断层，这一替代位置可能会导致对主震假震源的小但正的库仑应力变化，这与级联模型相一致。</a:t>
            </a:r>
            <a:endParaRPr lang="en-US" altLang="zh-CN" sz="1800" kern="0" dirty="0">
              <a:effectLst/>
              <a:latin typeface="宋体" panose="02010600030101010101" pitchFamily="2" charset="-122"/>
              <a:ea typeface="宋体" panose="02010600030101010101" pitchFamily="2" charset="-122"/>
              <a:cs typeface="宋体" panose="02010600030101010101" pitchFamily="2" charset="-122"/>
            </a:endParaRPr>
          </a:p>
          <a:p>
            <a:r>
              <a:rPr lang="en-US" altLang="zh-CN" dirty="0">
                <a:latin typeface="宋体" panose="02010600030101010101" pitchFamily="2" charset="-122"/>
                <a:ea typeface="宋体" panose="02010600030101010101" pitchFamily="2" charset="-122"/>
              </a:rPr>
              <a:t>(b) </a:t>
            </a:r>
            <a:r>
              <a:rPr lang="zh-CN" altLang="en-US" dirty="0">
                <a:latin typeface="宋体" panose="02010600030101010101" pitchFamily="2" charset="-122"/>
                <a:ea typeface="宋体" panose="02010600030101010101" pitchFamily="2" charset="-122"/>
              </a:rPr>
              <a:t>一个</a:t>
            </a:r>
            <a:r>
              <a:rPr lang="zh-CN" altLang="en-US" b="1" dirty="0">
                <a:latin typeface="宋体" panose="02010600030101010101" pitchFamily="2" charset="-122"/>
                <a:ea typeface="宋体" panose="02010600030101010101" pitchFamily="2" charset="-122"/>
              </a:rPr>
              <a:t>归一化的矩率函数</a:t>
            </a:r>
            <a:r>
              <a:rPr lang="zh-CN" altLang="en-US" dirty="0">
                <a:latin typeface="宋体" panose="02010600030101010101" pitchFamily="2" charset="-122"/>
                <a:ea typeface="宋体" panose="02010600030101010101" pitchFamily="2" charset="-122"/>
              </a:rPr>
              <a:t>示意图，展示了初始和主要的主震破裂过程。在主震前有前震发生，随后紧接着大量余震活动。</a:t>
            </a:r>
          </a:p>
        </p:txBody>
      </p:sp>
    </p:spTree>
    <p:extLst>
      <p:ext uri="{BB962C8B-B14F-4D97-AF65-F5344CB8AC3E}">
        <p14:creationId xmlns:p14="http://schemas.microsoft.com/office/powerpoint/2010/main" val="25966597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4DFD9251-CAE8-4DE0-A015-099039493CDF}"/>
              </a:ext>
            </a:extLst>
          </p:cNvPr>
          <p:cNvPicPr>
            <a:picLocks noChangeAspect="1"/>
          </p:cNvPicPr>
          <p:nvPr/>
        </p:nvPicPr>
        <p:blipFill rotWithShape="1">
          <a:blip r:embed="rId2">
            <a:extLst>
              <a:ext uri="{28A0092B-C50C-407E-A947-70E740481C1C}">
                <a14:useLocalDpi xmlns:a14="http://schemas.microsoft.com/office/drawing/2010/main" val="0"/>
              </a:ext>
            </a:extLst>
          </a:blip>
          <a:srcRect l="72451" b="3324"/>
          <a:stretch/>
        </p:blipFill>
        <p:spPr>
          <a:xfrm>
            <a:off x="84083" y="97427"/>
            <a:ext cx="4319752" cy="4464064"/>
          </a:xfrm>
          <a:prstGeom prst="rect">
            <a:avLst/>
          </a:prstGeom>
        </p:spPr>
      </p:pic>
      <p:sp>
        <p:nvSpPr>
          <p:cNvPr id="4" name="文本框 3">
            <a:extLst>
              <a:ext uri="{FF2B5EF4-FFF2-40B4-BE49-F238E27FC236}">
                <a16:creationId xmlns:a16="http://schemas.microsoft.com/office/drawing/2014/main" id="{4EF548FF-C541-450B-B6BD-3C6069C6FFB1}"/>
              </a:ext>
            </a:extLst>
          </p:cNvPr>
          <p:cNvSpPr txBox="1"/>
          <p:nvPr/>
        </p:nvSpPr>
        <p:spPr>
          <a:xfrm>
            <a:off x="84083" y="4561491"/>
            <a:ext cx="4719145" cy="923330"/>
          </a:xfrm>
          <a:prstGeom prst="rect">
            <a:avLst/>
          </a:prstGeom>
          <a:noFill/>
        </p:spPr>
        <p:txBody>
          <a:bodyPr wrap="square">
            <a:spAutoFit/>
          </a:bodyPr>
          <a:lstStyle/>
          <a:p>
            <a:r>
              <a:rPr lang="en-US" altLang="zh-CN" dirty="0"/>
              <a:t>(c) </a:t>
            </a:r>
            <a:r>
              <a:rPr lang="zh-CN" altLang="en-US" b="1" dirty="0"/>
              <a:t>地震活动迁移模式</a:t>
            </a:r>
            <a:r>
              <a:rPr lang="zh-CN" altLang="en-US" dirty="0"/>
              <a:t>：预测了由</a:t>
            </a:r>
            <a:r>
              <a:rPr lang="zh-CN" altLang="en-US" b="1" dirty="0"/>
              <a:t>稳态慢滑事件（</a:t>
            </a:r>
            <a:r>
              <a:rPr lang="en-US" altLang="zh-CN" b="1" dirty="0"/>
              <a:t>SSE</a:t>
            </a:r>
            <a:r>
              <a:rPr lang="zh-CN" altLang="en-US" b="1" dirty="0"/>
              <a:t>）</a:t>
            </a:r>
            <a:r>
              <a:rPr lang="zh-CN" altLang="en-US" dirty="0"/>
              <a:t>、</a:t>
            </a:r>
            <a:r>
              <a:rPr lang="zh-CN" altLang="en-US" b="1" dirty="0"/>
              <a:t>流体流动</a:t>
            </a:r>
            <a:r>
              <a:rPr lang="zh-CN" altLang="en-US" dirty="0"/>
              <a:t>和</a:t>
            </a:r>
            <a:r>
              <a:rPr lang="zh-CN" altLang="en-US" b="1" dirty="0"/>
              <a:t>余滑</a:t>
            </a:r>
            <a:r>
              <a:rPr lang="zh-CN" altLang="en-US" dirty="0"/>
              <a:t>驱动的地震活动迁移模式。</a:t>
            </a:r>
          </a:p>
        </p:txBody>
      </p:sp>
      <p:sp>
        <p:nvSpPr>
          <p:cNvPr id="6" name="文本框 5">
            <a:extLst>
              <a:ext uri="{FF2B5EF4-FFF2-40B4-BE49-F238E27FC236}">
                <a16:creationId xmlns:a16="http://schemas.microsoft.com/office/drawing/2014/main" id="{82CAFE66-38A6-4EEE-B9BE-4FA395B34DD1}"/>
              </a:ext>
            </a:extLst>
          </p:cNvPr>
          <p:cNvSpPr txBox="1"/>
          <p:nvPr/>
        </p:nvSpPr>
        <p:spPr>
          <a:xfrm>
            <a:off x="5213132" y="1964252"/>
            <a:ext cx="6096000" cy="1200329"/>
          </a:xfrm>
          <a:prstGeom prst="rect">
            <a:avLst/>
          </a:prstGeom>
          <a:noFill/>
        </p:spPr>
        <p:txBody>
          <a:bodyPr wrap="square">
            <a:spAutoFit/>
          </a:bodyPr>
          <a:lstStyle/>
          <a:p>
            <a:r>
              <a:rPr lang="zh-CN" altLang="en-US" sz="2400" kern="0" dirty="0">
                <a:effectLst/>
                <a:ea typeface="宋体" panose="02010600030101010101" pitchFamily="2" charset="-122"/>
                <a:cs typeface="宋体" panose="02010600030101010101" pitchFamily="2" charset="-122"/>
              </a:rPr>
              <a:t>如果</a:t>
            </a:r>
            <a:r>
              <a:rPr lang="zh-CN" altLang="zh-CN" sz="2400" kern="0" dirty="0">
                <a:effectLst/>
                <a:ea typeface="宋体" panose="02010600030101010101" pitchFamily="2" charset="-122"/>
                <a:cs typeface="宋体" panose="02010600030101010101" pitchFamily="2" charset="-122"/>
              </a:rPr>
              <a:t>流体流动是主要驱动因素，地震活动通常会首先从初始注入点快速扩展，遵循大约的</a:t>
            </a:r>
            <a:r>
              <a:rPr lang="en-US" altLang="zh-CN" sz="2400" kern="0" dirty="0">
                <a:effectLst/>
                <a:ea typeface="宋体" panose="02010600030101010101" pitchFamily="2" charset="-122"/>
                <a:cs typeface="宋体" panose="02010600030101010101" pitchFamily="2" charset="-122"/>
              </a:rPr>
              <a:t>sqrt(t)</a:t>
            </a:r>
            <a:r>
              <a:rPr lang="zh-CN" altLang="zh-CN" sz="2400" kern="0" dirty="0">
                <a:effectLst/>
                <a:ea typeface="宋体" panose="02010600030101010101" pitchFamily="2" charset="-122"/>
                <a:cs typeface="宋体" panose="02010600030101010101" pitchFamily="2" charset="-122"/>
              </a:rPr>
              <a:t>公式</a:t>
            </a:r>
            <a:endParaRPr lang="zh-CN" altLang="en-US" sz="2400" dirty="0"/>
          </a:p>
        </p:txBody>
      </p:sp>
      <p:sp>
        <p:nvSpPr>
          <p:cNvPr id="8" name="文本框 7">
            <a:extLst>
              <a:ext uri="{FF2B5EF4-FFF2-40B4-BE49-F238E27FC236}">
                <a16:creationId xmlns:a16="http://schemas.microsoft.com/office/drawing/2014/main" id="{61EBDA7D-E09F-46B4-8A5B-355407069528}"/>
              </a:ext>
            </a:extLst>
          </p:cNvPr>
          <p:cNvSpPr txBox="1"/>
          <p:nvPr/>
        </p:nvSpPr>
        <p:spPr>
          <a:xfrm>
            <a:off x="5213132" y="3429000"/>
            <a:ext cx="6096000" cy="1200329"/>
          </a:xfrm>
          <a:prstGeom prst="rect">
            <a:avLst/>
          </a:prstGeom>
          <a:noFill/>
        </p:spPr>
        <p:txBody>
          <a:bodyPr wrap="square">
            <a:spAutoFit/>
          </a:bodyPr>
          <a:lstStyle/>
          <a:p>
            <a:r>
              <a:rPr lang="zh-CN" altLang="zh-CN" sz="2400" kern="0" dirty="0">
                <a:effectLst/>
                <a:ea typeface="宋体" panose="02010600030101010101" pitchFamily="2" charset="-122"/>
                <a:cs typeface="宋体" panose="02010600030101010101" pitchFamily="2" charset="-122"/>
              </a:rPr>
              <a:t>如果中等规模的前震触发了后滑，而后滑又驱动了自己的余震活动，那么我们会预期观察到一个非常快速的扩展，遵循</a:t>
            </a:r>
            <a:r>
              <a:rPr lang="en-US" altLang="zh-CN" sz="2400" kern="0" dirty="0">
                <a:effectLst/>
                <a:ea typeface="宋体" panose="02010600030101010101" pitchFamily="2" charset="-122"/>
                <a:cs typeface="宋体" panose="02010600030101010101" pitchFamily="2" charset="-122"/>
              </a:rPr>
              <a:t>log10(t)</a:t>
            </a:r>
            <a:r>
              <a:rPr lang="zh-CN" altLang="zh-CN" sz="2400" kern="0" dirty="0">
                <a:effectLst/>
                <a:ea typeface="宋体" panose="02010600030101010101" pitchFamily="2" charset="-122"/>
                <a:cs typeface="宋体" panose="02010600030101010101" pitchFamily="2" charset="-122"/>
              </a:rPr>
              <a:t>公式</a:t>
            </a:r>
            <a:endParaRPr lang="zh-CN" altLang="en-US" sz="2400" dirty="0"/>
          </a:p>
        </p:txBody>
      </p:sp>
      <p:sp>
        <p:nvSpPr>
          <p:cNvPr id="10" name="文本框 9">
            <a:extLst>
              <a:ext uri="{FF2B5EF4-FFF2-40B4-BE49-F238E27FC236}">
                <a16:creationId xmlns:a16="http://schemas.microsoft.com/office/drawing/2014/main" id="{4BE570AA-2198-4970-8392-37E06E0FFE02}"/>
              </a:ext>
            </a:extLst>
          </p:cNvPr>
          <p:cNvSpPr txBox="1"/>
          <p:nvPr/>
        </p:nvSpPr>
        <p:spPr>
          <a:xfrm>
            <a:off x="5213132" y="499504"/>
            <a:ext cx="6096000" cy="1200329"/>
          </a:xfrm>
          <a:prstGeom prst="rect">
            <a:avLst/>
          </a:prstGeom>
          <a:noFill/>
        </p:spPr>
        <p:txBody>
          <a:bodyPr wrap="square">
            <a:spAutoFit/>
          </a:bodyPr>
          <a:lstStyle/>
          <a:p>
            <a:r>
              <a:rPr lang="zh-CN" altLang="en-US" sz="2400" dirty="0"/>
              <a:t>稳定的缓慢滑移事件（</a:t>
            </a:r>
            <a:r>
              <a:rPr lang="en-US" altLang="zh-CN" sz="2400" dirty="0"/>
              <a:t>SSE</a:t>
            </a:r>
            <a:r>
              <a:rPr lang="zh-CN" altLang="en-US" sz="2400" dirty="0"/>
              <a:t>）通常会在更深的深度后续产生构造颤动，或者在更浅的地震生成深度产生微震</a:t>
            </a:r>
          </a:p>
        </p:txBody>
      </p:sp>
    </p:spTree>
    <p:extLst>
      <p:ext uri="{BB962C8B-B14F-4D97-AF65-F5344CB8AC3E}">
        <p14:creationId xmlns:p14="http://schemas.microsoft.com/office/powerpoint/2010/main" val="31227084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C9D9394F-225A-49C8-8CB1-7E983F93676F}"/>
              </a:ext>
            </a:extLst>
          </p:cNvPr>
          <p:cNvSpPr txBox="1"/>
          <p:nvPr/>
        </p:nvSpPr>
        <p:spPr>
          <a:xfrm>
            <a:off x="0" y="346105"/>
            <a:ext cx="6096000" cy="523220"/>
          </a:xfrm>
          <a:prstGeom prst="rect">
            <a:avLst/>
          </a:prstGeom>
          <a:noFill/>
        </p:spPr>
        <p:txBody>
          <a:bodyPr wrap="square">
            <a:spAutoFit/>
          </a:bodyPr>
          <a:lstStyle/>
          <a:p>
            <a:r>
              <a:rPr lang="zh-CN" altLang="zh-CN" sz="2800" dirty="0">
                <a:effectLst/>
                <a:ea typeface="宋体" panose="02010600030101010101" pitchFamily="2" charset="-122"/>
                <a:cs typeface="Times New Roman" panose="02020603050405020304" pitchFamily="18" charset="0"/>
              </a:rPr>
              <a:t>期待在以下几个方向上可能取得突破</a:t>
            </a:r>
            <a:endParaRPr lang="zh-CN" altLang="en-US" sz="4000" dirty="0"/>
          </a:p>
        </p:txBody>
      </p:sp>
      <p:sp>
        <p:nvSpPr>
          <p:cNvPr id="7" name="文本框 6">
            <a:extLst>
              <a:ext uri="{FF2B5EF4-FFF2-40B4-BE49-F238E27FC236}">
                <a16:creationId xmlns:a16="http://schemas.microsoft.com/office/drawing/2014/main" id="{E6707C51-CD49-400A-95DF-5000E05A948B}"/>
              </a:ext>
            </a:extLst>
          </p:cNvPr>
          <p:cNvSpPr txBox="1"/>
          <p:nvPr/>
        </p:nvSpPr>
        <p:spPr>
          <a:xfrm>
            <a:off x="0" y="1120676"/>
            <a:ext cx="11508828" cy="4154984"/>
          </a:xfrm>
          <a:prstGeom prst="rect">
            <a:avLst/>
          </a:prstGeom>
          <a:noFill/>
        </p:spPr>
        <p:txBody>
          <a:bodyPr wrap="square">
            <a:spAutoFit/>
          </a:bodyPr>
          <a:lstStyle/>
          <a:p>
            <a:r>
              <a:rPr lang="zh-CN" altLang="zh-CN" sz="2400" b="1" dirty="0">
                <a:effectLst/>
                <a:ea typeface="宋体" panose="02010600030101010101" pitchFamily="2" charset="-122"/>
                <a:cs typeface="Times New Roman" panose="02020603050405020304" pitchFamily="18" charset="0"/>
              </a:rPr>
              <a:t>超密集和近场</a:t>
            </a:r>
            <a:r>
              <a:rPr lang="en-US" altLang="zh-CN" sz="2400" b="1" dirty="0">
                <a:effectLst/>
                <a:ea typeface="宋体" panose="02010600030101010101" pitchFamily="2" charset="-122"/>
                <a:cs typeface="Times New Roman" panose="02020603050405020304" pitchFamily="18" charset="0"/>
              </a:rPr>
              <a:t>/</a:t>
            </a:r>
            <a:r>
              <a:rPr lang="zh-CN" altLang="zh-CN" sz="2400" b="1" dirty="0">
                <a:effectLst/>
                <a:ea typeface="宋体" panose="02010600030101010101" pitchFamily="2" charset="-122"/>
                <a:cs typeface="Times New Roman" panose="02020603050405020304" pitchFamily="18" charset="0"/>
              </a:rPr>
              <a:t>深孔地球物理观测</a:t>
            </a:r>
            <a:r>
              <a:rPr lang="zh-CN" altLang="en-US" sz="2400" b="1" dirty="0">
                <a:effectLst/>
                <a:ea typeface="宋体" panose="02010600030101010101" pitchFamily="2" charset="-122"/>
                <a:cs typeface="Times New Roman" panose="02020603050405020304" pitchFamily="18" charset="0"/>
              </a:rPr>
              <a:t>：运用</a:t>
            </a:r>
            <a:r>
              <a:rPr lang="zh-CN" altLang="en-US" sz="2400" b="1" dirty="0"/>
              <a:t>分布式声学传感（</a:t>
            </a:r>
            <a:r>
              <a:rPr lang="en-US" altLang="zh-CN" sz="2400" b="1" dirty="0"/>
              <a:t>DAS</a:t>
            </a:r>
            <a:r>
              <a:rPr lang="zh-CN" altLang="en-US" sz="2400" b="1" dirty="0"/>
              <a:t>）及其他光纤传感技术等得到高分辨率的地震序列，并通过地球物理反演同时获得更详细的源和周围结构信息</a:t>
            </a:r>
            <a:endParaRPr lang="en-US" altLang="zh-CN" sz="2400" b="1" dirty="0">
              <a:effectLst/>
              <a:ea typeface="宋体" panose="02010600030101010101" pitchFamily="2" charset="-122"/>
              <a:cs typeface="Times New Roman" panose="02020603050405020304" pitchFamily="18" charset="0"/>
            </a:endParaRPr>
          </a:p>
          <a:p>
            <a:r>
              <a:rPr lang="zh-CN" altLang="en-US" sz="2400" b="1" dirty="0"/>
              <a:t>从高维、高分辨率地震目录中提取隐藏模式：运用机器学习等方法生成的高分辨率地震目录</a:t>
            </a:r>
            <a:endParaRPr lang="en-US" altLang="zh-CN" sz="2400" b="1" dirty="0"/>
          </a:p>
          <a:p>
            <a:r>
              <a:rPr lang="zh-CN" altLang="en-US" sz="2400" b="1" dirty="0"/>
              <a:t>重新审视历史地震：在过去发生重大地震的地区，通过密集阵列观测和上述先进方法获取更详细的物理场，并比较分析前震发生的主导机制及其类型</a:t>
            </a:r>
            <a:endParaRPr lang="en-US" altLang="zh-CN" sz="2400" b="1" dirty="0"/>
          </a:p>
          <a:p>
            <a:r>
              <a:rPr lang="zh-CN" altLang="en-US" sz="2400" b="1" dirty="0"/>
              <a:t>统计模型与物理模型的整合：将基于地震活动经验关系的统计模型与物理模型相结合</a:t>
            </a:r>
            <a:endParaRPr lang="en-US" altLang="zh-CN" sz="2400" b="1" dirty="0"/>
          </a:p>
          <a:p>
            <a:r>
              <a:rPr lang="zh-CN" altLang="en-US" sz="2400" b="1" dirty="0"/>
              <a:t>成像断层带的异质性与流体：震断层的异质性，包括断层几何形状和断层面的摩擦特性，可以增强这些异质性，从而产生可观察的前兆现象</a:t>
            </a:r>
            <a:endParaRPr lang="en-US" altLang="zh-CN" sz="2400" b="1" dirty="0"/>
          </a:p>
          <a:p>
            <a:r>
              <a:rPr lang="zh-CN" altLang="en-US" sz="2400" b="1" dirty="0"/>
              <a:t>跨不同尺度的研究整合：工业流体注入引发的地震活动</a:t>
            </a:r>
          </a:p>
        </p:txBody>
      </p:sp>
    </p:spTree>
    <p:extLst>
      <p:ext uri="{BB962C8B-B14F-4D97-AF65-F5344CB8AC3E}">
        <p14:creationId xmlns:p14="http://schemas.microsoft.com/office/powerpoint/2010/main" val="671119757"/>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75</TotalTime>
  <Words>1767</Words>
  <Application>Microsoft Office PowerPoint</Application>
  <PresentationFormat>宽屏</PresentationFormat>
  <Paragraphs>73</Paragraphs>
  <Slides>10</Slides>
  <Notes>0</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10</vt:i4>
      </vt:variant>
    </vt:vector>
  </HeadingPairs>
  <TitlesOfParts>
    <vt:vector size="16" baseType="lpstr">
      <vt:lpstr>Helvetica Neue</vt:lpstr>
      <vt:lpstr>等线</vt:lpstr>
      <vt:lpstr>等线 Light</vt:lpstr>
      <vt:lpstr>宋体</vt:lpstr>
      <vt:lpstr>Arial</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翊</dc:creator>
  <cp:lastModifiedBy>翊</cp:lastModifiedBy>
  <cp:revision>11</cp:revision>
  <dcterms:created xsi:type="dcterms:W3CDTF">2024-10-30T10:50:37Z</dcterms:created>
  <dcterms:modified xsi:type="dcterms:W3CDTF">2024-10-31T10:17:15Z</dcterms:modified>
</cp:coreProperties>
</file>