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4" r:id="rId2"/>
    <p:sldId id="275" r:id="rId3"/>
    <p:sldId id="272" r:id="rId4"/>
    <p:sldId id="273" r:id="rId5"/>
    <p:sldId id="267" r:id="rId6"/>
    <p:sldId id="256" r:id="rId7"/>
    <p:sldId id="257" r:id="rId8"/>
    <p:sldId id="258" r:id="rId9"/>
    <p:sldId id="259" r:id="rId10"/>
    <p:sldId id="260" r:id="rId11"/>
    <p:sldId id="279" r:id="rId12"/>
    <p:sldId id="262" r:id="rId13"/>
    <p:sldId id="277" r:id="rId14"/>
    <p:sldId id="280" r:id="rId15"/>
    <p:sldId id="261" r:id="rId16"/>
    <p:sldId id="265" r:id="rId17"/>
    <p:sldId id="266" r:id="rId18"/>
    <p:sldId id="282" r:id="rId19"/>
    <p:sldId id="264" r:id="rId20"/>
    <p:sldId id="263" r:id="rId21"/>
    <p:sldId id="284" r:id="rId22"/>
    <p:sldId id="276" r:id="rId23"/>
    <p:sldId id="278" r:id="rId24"/>
    <p:sldId id="281" r:id="rId25"/>
    <p:sldId id="270" r:id="rId26"/>
    <p:sldId id="269" r:id="rId27"/>
    <p:sldId id="283" r:id="rId28"/>
    <p:sldId id="271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5" autoAdjust="0"/>
    <p:restoredTop sz="94444" autoAdjust="0"/>
  </p:normalViewPr>
  <p:slideViewPr>
    <p:cSldViewPr snapToGrid="0">
      <p:cViewPr varScale="1">
        <p:scale>
          <a:sx n="119" d="100"/>
          <a:sy n="119" d="100"/>
        </p:scale>
        <p:origin x="79" y="2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EA4D5-DD9E-4C02-9A5B-50DD8681BA0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591F6-794F-47F9-968F-14F7C080AC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470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591F6-794F-47F9-968F-14F7C080AC9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710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7591F6-794F-47F9-968F-14F7C080AC9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21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BA7443-11E4-4951-8F54-D77448032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101A000-B855-4077-A9D5-9A42CD162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78C91F-CC4A-425C-8B7F-751A8362B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F260E-F990-4566-B0FF-52105141D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3824CF-E5FF-40D5-A05A-2183BFFC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969C2B-9510-437F-B177-39641B38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1D9843-A99A-4D48-B293-B9883B96D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8FD7EB-6276-44FC-A764-70D0E9D5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CDDA94-B808-4DF1-A8EE-7D77AE40D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D7FB4D-8FEC-416A-BE0A-AB9A76B6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93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8025B3-6322-4F76-9CF3-01DDD5DD4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FB800F-3A98-430F-BD7B-261FF35DE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BF9AAC-8570-4D09-B378-0013FEEAC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4A84FE-2D1E-4E08-A547-E0C1EA4E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FD8E13-E396-4E32-9B8A-CE0CBB0C4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57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BA53EA-1991-4CAC-BE52-306DC991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03905F-0EDC-4F3C-A1E0-88CB26F7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33A10E-2D04-4B8C-9468-9D455757A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582299-4329-41A6-A3AC-C6EDDA754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F35D1A-6FC6-4BA1-8EF9-53AF535D7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8CA91A-8CE0-49A3-BFB1-E79E746F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09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60E336-CAFB-4523-8BAB-414D25DF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5BA371-4662-4978-9A19-75CCEF3FF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68B5637-A8DD-4F85-8716-309B4BEB6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82B7F72-87B0-4E09-9A8D-BFB104E51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6E2D12B-9AE3-4F69-9171-54586282A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DE4043-675D-4032-9724-A60EB300D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418E16E-5D61-474B-8613-8CFC84034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45BE986-F8FF-4DA3-9D11-94282B651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744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34C3C-3787-44FD-BFFE-A5DD9CCE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15F944-EDE4-47BB-B716-F3FD03671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C07F9F5-5A7C-4368-AD68-0F95F653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0A8E57-7746-4B2A-B6AC-180BA112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1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F79064C-B0C3-4095-919D-8FA8B93E2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A4916CF-64B0-4EB3-B3CC-D3D0C7C59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F01607-8A82-48C2-8B6C-2251E949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19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287E53-A341-447E-818B-818668CB8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2681CB-3C8B-4B3B-A237-C7B9150D8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814B93-5CA9-4878-9E13-DA7C7D1E6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ED9C2E-8113-46BA-A55F-414DF0481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B86D26A-E14E-48A1-9E3F-D720F6C9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43DDA15-5634-4F60-9913-71FFF39F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930F19-7215-4DD7-9332-032A9A92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776C4D3-DD52-47EA-92BC-F542BE121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A7C661-5D76-4919-8660-693CA6971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55983F1-1105-4931-A5A4-E65F9B5A5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CBE4B4-130A-460A-85A4-2C06E0EC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AE7E22-9C70-4906-922F-5B9AC066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37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F4F2B7-0613-4EB5-8AD2-3DA63D1C3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E40F507-1164-4AC2-8889-8F77E5118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23A1C0-E732-47E8-A314-57152B875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D14F9F-6232-4505-A969-41DCE96F2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A795E1-C763-4133-8398-990CA956D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73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2ED75ED-44DA-4C6B-9B18-C1DC75685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96CCB4-3A13-44CA-81BF-CEFDB6ACD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53859E-D262-4C3F-9A29-AC13A541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6FF071-E1F5-464F-BA07-D6BB7031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35FCB9-DE7B-4091-89BA-1286831F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35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635269-5019-41FB-BE4C-19DBD16F5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1D42B2-381E-413C-AAAE-6878463C4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1FCF48-96FC-4D88-B9A9-5E4705A35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8DFC2-4049-4E65-A86E-A78BB454BC2E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A577A3-EA6D-45FF-BC40-574C52FEC9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980304-14D7-4ED1-86C4-562B775A0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2AFF3-3F5B-48BC-B994-1B71A4AAD2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50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3172717-6962-40F4-8864-080AB04CDD7B}"/>
              </a:ext>
            </a:extLst>
          </p:cNvPr>
          <p:cNvSpPr/>
          <p:nvPr/>
        </p:nvSpPr>
        <p:spPr>
          <a:xfrm>
            <a:off x="0" y="1000128"/>
            <a:ext cx="1199823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kern="1400" spc="-5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Isolated Crustal Partial Melting along the </a:t>
            </a:r>
            <a:r>
              <a:rPr lang="en-US" altLang="zh-CN" sz="3200" b="1" kern="1400" spc="-50" dirty="0" err="1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Yarlung-Zangbo</a:t>
            </a:r>
            <a:r>
              <a:rPr lang="en-US" altLang="zh-CN" sz="3200" b="1" kern="1400" spc="-5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Suture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sz="3200" b="1" kern="1400" spc="-5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and Distinct Central Lhasa Block from H-κ-c method</a:t>
            </a:r>
            <a:endParaRPr lang="zh-CN" altLang="zh-CN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38C358F-C2A8-4A41-AC0A-F49E97A58E9B}"/>
              </a:ext>
            </a:extLst>
          </p:cNvPr>
          <p:cNvSpPr/>
          <p:nvPr/>
        </p:nvSpPr>
        <p:spPr>
          <a:xfrm>
            <a:off x="3725592" y="2892986"/>
            <a:ext cx="3961341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altLang="zh-CN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Junyi</a:t>
            </a:r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Gong,  </a:t>
            </a:r>
            <a:r>
              <a:rPr lang="en-US" altLang="zh-CN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Jiangtao</a:t>
            </a:r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Li,  </a:t>
            </a:r>
            <a:r>
              <a:rPr lang="en-US" altLang="zh-CN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Mengkui</a:t>
            </a:r>
            <a:r>
              <a:rPr lang="en-US" altLang="zh-CN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Li</a:t>
            </a:r>
            <a:endParaRPr lang="zh-CN" altLang="zh-CN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106B17-377F-4142-9D14-081EBAAC3231}"/>
              </a:ext>
            </a:extLst>
          </p:cNvPr>
          <p:cNvSpPr/>
          <p:nvPr/>
        </p:nvSpPr>
        <p:spPr>
          <a:xfrm>
            <a:off x="4913417" y="4733592"/>
            <a:ext cx="1585690" cy="14417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altLang="zh-CN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Discussion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1800"/>
              </a:spcAft>
            </a:pPr>
            <a:r>
              <a:rPr lang="en-US" altLang="zh-CN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2023/03/24</a:t>
            </a:r>
            <a:endParaRPr lang="zh-CN" altLang="zh-CN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A24F1DB-FB7B-471C-91F7-FBE6C6402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99" y="42659"/>
            <a:ext cx="4371116" cy="39972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4942044-1539-4084-868D-AD51D2FBC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16" y="42660"/>
            <a:ext cx="4456944" cy="39972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8A3E55E-96F8-4B74-98BA-A7849607A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5" y="4039893"/>
            <a:ext cx="3702007" cy="277544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E253737-3755-433F-8D6D-20F0F2664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309" y="4039893"/>
            <a:ext cx="3768635" cy="282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6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D1AB77B-3C50-4AF1-A132-F021C133D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8" y="47495"/>
            <a:ext cx="5038762" cy="30480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5596F2D-1685-4044-B395-1CDFC0863623}"/>
              </a:ext>
            </a:extLst>
          </p:cNvPr>
          <p:cNvSpPr txBox="1"/>
          <p:nvPr/>
        </p:nvSpPr>
        <p:spPr>
          <a:xfrm>
            <a:off x="5642517" y="332785"/>
            <a:ext cx="6549483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板片俯冲后，与软流圈的相互作用：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使周围的软流圈变冷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释放水，导致软流圈发生榴辉岩化变质作用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（板片下方的软流圈通常不会受到这些过程影响，仍然保持热且干燥的性质）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存在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window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的俯冲板片：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在撕裂区，俯冲板片上覆软流圈直接与下覆的软流圈接触，导致软流圈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hydration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停止，热流增加，温度升高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这种化学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&amp;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温度异常，在俯冲浅且地幔楔薄的区域尤其明显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俯冲板片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Divergence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意味着上覆板片下的岩石圈体积减少，</a:t>
            </a:r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这种减少由地幔流来补偿</a:t>
            </a:r>
            <a:endParaRPr lang="en-US" altLang="zh-CN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Fore-arc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region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：由于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rigid fore-arc lithosphere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覆盖，补偿流通常被限制在下垫软流圈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Window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：软流圈上涌，很可能减压熔融。在靠近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trench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部分，熔融性质类似于洋中脊玄武岩；在前弧下方，产生更加碱性（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alkalic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）的岩浆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[blow-torch effect]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174AD6F-90ED-4696-9BB2-3E355D40A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478" y="3095517"/>
            <a:ext cx="2910662" cy="353350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F7F92C4-44FD-4C0B-8A2D-EB0EC6FA27D2}"/>
              </a:ext>
            </a:extLst>
          </p:cNvPr>
          <p:cNvSpPr/>
          <p:nvPr/>
        </p:nvSpPr>
        <p:spPr>
          <a:xfrm>
            <a:off x="211700" y="4539102"/>
            <a:ext cx="2057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Thorkelson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1996, Tectonophysics)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1B1F295-4E60-46C0-B434-1D75DD8F4752}"/>
              </a:ext>
            </a:extLst>
          </p:cNvPr>
          <p:cNvSpPr/>
          <p:nvPr/>
        </p:nvSpPr>
        <p:spPr>
          <a:xfrm>
            <a:off x="78378" y="6391733"/>
            <a:ext cx="2057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Subduction of diverging plates and the principles of slab window formation</a:t>
            </a:r>
          </a:p>
        </p:txBody>
      </p:sp>
    </p:spTree>
    <p:extLst>
      <p:ext uri="{BB962C8B-B14F-4D97-AF65-F5344CB8AC3E}">
        <p14:creationId xmlns:p14="http://schemas.microsoft.com/office/powerpoint/2010/main" val="229315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379BDDC-51E4-4524-A4D9-46D0F4F5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166" y="45720"/>
            <a:ext cx="2195529" cy="18669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129FC2E-CA46-411F-B2E4-0BCEC185C2BE}"/>
              </a:ext>
            </a:extLst>
          </p:cNvPr>
          <p:cNvSpPr txBox="1"/>
          <p:nvPr/>
        </p:nvSpPr>
        <p:spPr>
          <a:xfrm>
            <a:off x="5068069" y="394848"/>
            <a:ext cx="65494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埃达克岩：与俯冲板块深熔作用联系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高硅含量，高铝含量，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intermediate to felsic</a:t>
            </a:r>
          </a:p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可能是板片熔融后，在上升时与地幔楔橄榄石作用的产物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85C0BE-76B5-4A71-AEEE-71A2CB986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" y="2258800"/>
            <a:ext cx="4996543" cy="30921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F4D554C-AADC-4E3E-8108-738F2D64B0AD}"/>
              </a:ext>
            </a:extLst>
          </p:cNvPr>
          <p:cNvSpPr txBox="1"/>
          <p:nvPr/>
        </p:nvSpPr>
        <p:spPr>
          <a:xfrm>
            <a:off x="674596" y="5419694"/>
            <a:ext cx="3361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（侯增谦等，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2006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，岩石学报）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223051-98A7-4F81-8FFF-669BDC6B2722}"/>
              </a:ext>
            </a:extLst>
          </p:cNvPr>
          <p:cNvSpPr/>
          <p:nvPr/>
        </p:nvSpPr>
        <p:spPr>
          <a:xfrm>
            <a:off x="71526" y="6609806"/>
            <a:ext cx="361316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印度大陆板片前缘撕裂与分段俯冲：来自冈底斯新生代火山</a:t>
            </a:r>
            <a:r>
              <a:rPr lang="en-US" altLang="zh-CN" sz="800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岩浆作用证据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8CFA298-DB77-4526-A133-99A4E4A7C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677" y="1734424"/>
            <a:ext cx="5969727" cy="39602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2AC760C-77D5-462F-BEB1-AE5A1D7F5FC2}"/>
              </a:ext>
            </a:extLst>
          </p:cNvPr>
          <p:cNvSpPr txBox="1"/>
          <p:nvPr/>
        </p:nvSpPr>
        <p:spPr>
          <a:xfrm>
            <a:off x="6537799" y="5716840"/>
            <a:ext cx="3781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Hou et al.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2004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EPSL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7C67D33-578E-4964-AB64-8ACB03DF8B9E}"/>
              </a:ext>
            </a:extLst>
          </p:cNvPr>
          <p:cNvSpPr/>
          <p:nvPr/>
        </p:nvSpPr>
        <p:spPr>
          <a:xfrm>
            <a:off x="6263640" y="6587249"/>
            <a:ext cx="53539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Origin of </a:t>
            </a:r>
            <a:r>
              <a:rPr lang="en-US" altLang="zh-CN" sz="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adakitic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8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intrusives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generated during mid-Miocene east–west extension in southern Tibet</a:t>
            </a:r>
            <a:endParaRPr lang="zh-CN" altLang="en-US" sz="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57A1C96-2B15-471A-A969-08BCDCFEC2A6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5FB9780-7644-487B-B611-1C0767A069F8}"/>
              </a:ext>
            </a:extLst>
          </p:cNvPr>
          <p:cNvGrpSpPr/>
          <p:nvPr/>
        </p:nvGrpSpPr>
        <p:grpSpPr>
          <a:xfrm>
            <a:off x="6194199" y="2056219"/>
            <a:ext cx="3575753" cy="3206933"/>
            <a:chOff x="202960" y="571486"/>
            <a:chExt cx="3575753" cy="320693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03C5F2F-B6B0-4781-B903-F032120F6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60" y="571486"/>
              <a:ext cx="3575753" cy="3206933"/>
            </a:xfrm>
            <a:prstGeom prst="rect">
              <a:avLst/>
            </a:prstGeom>
          </p:spPr>
        </p:pic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B9299DD-CC33-463D-AF91-2C22D5D83E62}"/>
                </a:ext>
              </a:extLst>
            </p:cNvPr>
            <p:cNvCxnSpPr/>
            <p:nvPr/>
          </p:nvCxnSpPr>
          <p:spPr>
            <a:xfrm>
              <a:off x="484450" y="1762188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74EECB6-0CB2-4489-BC26-484E382249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36" y="617674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48BAD9A-A5CD-43DB-B656-53D7C465A27C}"/>
              </a:ext>
            </a:extLst>
          </p:cNvPr>
          <p:cNvGrpSpPr/>
          <p:nvPr/>
        </p:nvGrpSpPr>
        <p:grpSpPr>
          <a:xfrm>
            <a:off x="2562677" y="2020703"/>
            <a:ext cx="3506894" cy="3210963"/>
            <a:chOff x="93797" y="466223"/>
            <a:chExt cx="3506894" cy="321096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0F4F55B-AB3B-4A1F-8886-A9F940457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7" y="470253"/>
              <a:ext cx="3506894" cy="3206933"/>
            </a:xfrm>
            <a:prstGeom prst="rect">
              <a:avLst/>
            </a:prstGeom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3808E05-D769-4EF2-8B26-BB071FF53FB8}"/>
                </a:ext>
              </a:extLst>
            </p:cNvPr>
            <p:cNvCxnSpPr/>
            <p:nvPr/>
          </p:nvCxnSpPr>
          <p:spPr>
            <a:xfrm>
              <a:off x="340858" y="1610737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4277FB7-25CC-4B5D-BA45-94D92076D6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7244" y="466223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5025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D2F6884-7617-4E19-BFBF-9646BFB42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2" y="574938"/>
            <a:ext cx="8138766" cy="439848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B3AB2C2-AFCE-4F50-B220-45959CF8AF94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EFB9031-0CC2-43BA-B1FE-0CCB07E6D618}"/>
              </a:ext>
            </a:extLst>
          </p:cNvPr>
          <p:cNvSpPr txBox="1"/>
          <p:nvPr/>
        </p:nvSpPr>
        <p:spPr>
          <a:xfrm>
            <a:off x="278557" y="4973419"/>
            <a:ext cx="680047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BNSZ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：班公湖</a:t>
            </a:r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怒江缝合带</a:t>
            </a:r>
            <a:endParaRPr lang="en-US" altLang="zh-CN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SNMZ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：狮泉河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纳木错蛇绿混杂岩带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Mélange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dirty="0">
              <a:solidFill>
                <a:schemeClr val="bg2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LMF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：洛巴堆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米拉山断裂带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IYZSZ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：印度河</a:t>
            </a:r>
            <a:r>
              <a:rPr lang="en-US" altLang="zh-CN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雅鲁藏布江缝合带</a:t>
            </a:r>
            <a:endParaRPr lang="en-US" altLang="zh-CN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1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800" dirty="0">
                <a:latin typeface="黑体" panose="02010609060101010101" pitchFamily="49" charset="-122"/>
                <a:ea typeface="黑体" panose="02010609060101010101" pitchFamily="49" charset="-122"/>
              </a:rPr>
              <a:t>The Lhasa Terrane: Record of a microcontinent and its histories of drift and growth</a:t>
            </a:r>
          </a:p>
          <a:p>
            <a:endParaRPr lang="en-US" altLang="zh-CN" sz="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中译来源：</a:t>
            </a:r>
            <a:r>
              <a:rPr lang="en-US" altLang="zh-CN" sz="800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西藏林周盆地设兴组玄武岩地球化学特征及意义</a:t>
            </a:r>
            <a:r>
              <a:rPr lang="en-US" altLang="zh-CN" sz="800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岩石学报</a:t>
            </a:r>
            <a:endParaRPr lang="en-US" altLang="zh-CN" sz="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DF8081-182B-4648-BBC3-BAE0111C4E54}"/>
              </a:ext>
            </a:extLst>
          </p:cNvPr>
          <p:cNvSpPr txBox="1"/>
          <p:nvPr/>
        </p:nvSpPr>
        <p:spPr>
          <a:xfrm>
            <a:off x="5074618" y="4973419"/>
            <a:ext cx="303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Zhu et al., 2011, EPSL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0358CC-66C6-4B2F-BA19-0A47B4F61DFD}"/>
              </a:ext>
            </a:extLst>
          </p:cNvPr>
          <p:cNvSpPr/>
          <p:nvPr/>
        </p:nvSpPr>
        <p:spPr>
          <a:xfrm>
            <a:off x="9154845" y="182006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Helvetica Neue"/>
              </a:rPr>
              <a:t>Mesozoic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中生代：</a:t>
            </a:r>
            <a:endParaRPr lang="en-US" altLang="zh-CN" b="0" i="0" dirty="0">
              <a:solidFill>
                <a:srgbClr val="333333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(252-66 Ma)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C79591-8372-4405-A434-5C65F61EF4C5}"/>
              </a:ext>
            </a:extLst>
          </p:cNvPr>
          <p:cNvGrpSpPr/>
          <p:nvPr/>
        </p:nvGrpSpPr>
        <p:grpSpPr>
          <a:xfrm>
            <a:off x="9154845" y="950735"/>
            <a:ext cx="2175237" cy="4632556"/>
            <a:chOff x="10338890" y="0"/>
            <a:chExt cx="1853110" cy="431463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01D2B20-4D04-4CF1-9984-55761FCFF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8890" y="0"/>
              <a:ext cx="1853110" cy="4314636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7255B26-B117-4DCC-B578-F5666850F6C8}"/>
                </a:ext>
              </a:extLst>
            </p:cNvPr>
            <p:cNvSpPr/>
            <p:nvPr/>
          </p:nvSpPr>
          <p:spPr>
            <a:xfrm>
              <a:off x="11217472" y="1161411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Helvetica Neue"/>
                  <a:ea typeface="黑体" panose="02010609060101010101" pitchFamily="49" charset="-122"/>
                </a:rPr>
                <a:t>白垩纪</a:t>
              </a:r>
              <a:endPara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DE31253-ABBD-4476-B7F0-987A6C712C0D}"/>
                </a:ext>
              </a:extLst>
            </p:cNvPr>
            <p:cNvSpPr/>
            <p:nvPr/>
          </p:nvSpPr>
          <p:spPr>
            <a:xfrm>
              <a:off x="11217472" y="2491303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Helvetica Neue"/>
                  <a:ea typeface="黑体" panose="02010609060101010101" pitchFamily="49" charset="-122"/>
                </a:rPr>
                <a:t>侏罗纪</a:t>
              </a:r>
              <a:endPara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497558B-012A-471E-946C-39003F237015}"/>
                </a:ext>
              </a:extLst>
            </p:cNvPr>
            <p:cNvSpPr/>
            <p:nvPr/>
          </p:nvSpPr>
          <p:spPr>
            <a:xfrm>
              <a:off x="11229937" y="3533880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Helvetica Neue"/>
                  <a:ea typeface="黑体" panose="02010609060101010101" pitchFamily="49" charset="-122"/>
                </a:rPr>
                <a:t>三叠纪</a:t>
              </a:r>
              <a:endParaRPr lang="zh-CN" altLang="en-US" sz="1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2811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E688445-C9B0-4149-A313-64B81A1E3237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0615B1-1FCF-42A0-85A1-DC0D4D7BB856}"/>
              </a:ext>
            </a:extLst>
          </p:cNvPr>
          <p:cNvSpPr txBox="1"/>
          <p:nvPr/>
        </p:nvSpPr>
        <p:spPr>
          <a:xfrm>
            <a:off x="127167" y="558865"/>
            <a:ext cx="303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Zhu et al., 2011, EPSL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46F626E-C5C2-481C-9174-508405C1B073}"/>
              </a:ext>
            </a:extLst>
          </p:cNvPr>
          <p:cNvSpPr txBox="1"/>
          <p:nvPr/>
        </p:nvSpPr>
        <p:spPr>
          <a:xfrm>
            <a:off x="127167" y="1020839"/>
            <a:ext cx="11481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central Lhasa </a:t>
            </a:r>
            <a:r>
              <a:rPr lang="en-US" altLang="zh-CN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subterrane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was once a 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microcontinent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with Archean(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太古宙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basement whereas the 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southern and northern portions 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are more recently </a:t>
            </a:r>
            <a:r>
              <a:rPr lang="en-US" altLang="zh-CN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accreted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subterranes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during its journey of drift across the Tethyan Ocean basins.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AA192BC-22B2-4003-98CA-4108D2899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64" y="1944169"/>
            <a:ext cx="6189818" cy="477152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9B0134F-1361-45AF-AC9B-F22A6E591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65455"/>
            <a:ext cx="4991857" cy="275865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47DBFD0-54C7-40AE-B6DC-F5980BC08D96}"/>
              </a:ext>
            </a:extLst>
          </p:cNvPr>
          <p:cNvSpPr txBox="1"/>
          <p:nvPr/>
        </p:nvSpPr>
        <p:spPr>
          <a:xfrm>
            <a:off x="6329725" y="4820280"/>
            <a:ext cx="5218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推断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中拉萨基底，形成时间最多可推至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2877Ma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推断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中拉萨曾经是微陆块；后续在拉萨地块的形成中，扮演了“核心”的作用（新生地壳不断附着在其周围）</a:t>
            </a:r>
          </a:p>
        </p:txBody>
      </p:sp>
    </p:spTree>
    <p:extLst>
      <p:ext uri="{BB962C8B-B14F-4D97-AF65-F5344CB8AC3E}">
        <p14:creationId xmlns:p14="http://schemas.microsoft.com/office/powerpoint/2010/main" val="142506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4662FA2-8515-4B44-872C-4A96AE0E0A8C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895FB5-D7E1-425B-B9F5-955AB1FE65FD}"/>
              </a:ext>
            </a:extLst>
          </p:cNvPr>
          <p:cNvSpPr txBox="1"/>
          <p:nvPr/>
        </p:nvSpPr>
        <p:spPr>
          <a:xfrm>
            <a:off x="127167" y="6391777"/>
            <a:ext cx="303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Zhu et al., 2011, EPSL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87B81C-2315-4942-94BC-45DAA26A04E7}"/>
              </a:ext>
            </a:extLst>
          </p:cNvPr>
          <p:cNvSpPr/>
          <p:nvPr/>
        </p:nvSpPr>
        <p:spPr>
          <a:xfrm>
            <a:off x="2842918" y="2135031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Helvetica Neue"/>
                <a:ea typeface="黑体" panose="02010609060101010101" pitchFamily="49" charset="-122"/>
              </a:rPr>
              <a:t>二叠纪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5DC344-2D01-4E51-99A8-55BFF8E2416E}"/>
              </a:ext>
            </a:extLst>
          </p:cNvPr>
          <p:cNvSpPr txBox="1"/>
          <p:nvPr/>
        </p:nvSpPr>
        <p:spPr>
          <a:xfrm>
            <a:off x="7337292" y="313950"/>
            <a:ext cx="4786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中拉萨厚地壳（以及少数低波速比）区域，可以被解释为残留的中拉萨微陆块吗？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4C2EC66-91AF-4471-A43F-5466C60A1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811" y="1144947"/>
            <a:ext cx="3100550" cy="5616162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E76B45B6-B4FE-4E95-B67D-B888FD70834E}"/>
              </a:ext>
            </a:extLst>
          </p:cNvPr>
          <p:cNvGrpSpPr/>
          <p:nvPr/>
        </p:nvGrpSpPr>
        <p:grpSpPr>
          <a:xfrm>
            <a:off x="127167" y="466223"/>
            <a:ext cx="7518960" cy="5858821"/>
            <a:chOff x="0" y="466223"/>
            <a:chExt cx="7518960" cy="5858821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651ABAE-EDEE-4D7F-8723-866E81C9F45E}"/>
                </a:ext>
              </a:extLst>
            </p:cNvPr>
            <p:cNvGrpSpPr/>
            <p:nvPr/>
          </p:nvGrpSpPr>
          <p:grpSpPr>
            <a:xfrm>
              <a:off x="0" y="466223"/>
              <a:ext cx="7518960" cy="5858821"/>
              <a:chOff x="0" y="466223"/>
              <a:chExt cx="7518960" cy="5858821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E9B24FD1-5378-403F-B996-BE45E0C0E5BF}"/>
                  </a:ext>
                </a:extLst>
              </p:cNvPr>
              <p:cNvGrpSpPr/>
              <p:nvPr/>
            </p:nvGrpSpPr>
            <p:grpSpPr>
              <a:xfrm>
                <a:off x="0" y="466223"/>
                <a:ext cx="7518960" cy="5858821"/>
                <a:chOff x="0" y="466223"/>
                <a:chExt cx="7518960" cy="5858821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77FD7940-33C6-42B5-807F-C2B067DA39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466223"/>
                  <a:ext cx="7518960" cy="5858821"/>
                </a:xfrm>
                <a:prstGeom prst="rect">
                  <a:avLst/>
                </a:prstGeom>
              </p:spPr>
            </p:pic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id="{F181435F-F9C7-4CBE-AD88-2E1F9AB939B6}"/>
                    </a:ext>
                  </a:extLst>
                </p:cNvPr>
                <p:cNvSpPr/>
                <p:nvPr/>
              </p:nvSpPr>
              <p:spPr>
                <a:xfrm>
                  <a:off x="1400403" y="3436570"/>
                  <a:ext cx="49244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1200" dirty="0">
                      <a:latin typeface="Helvetica Neue"/>
                      <a:ea typeface="黑体" panose="02010609060101010101" pitchFamily="49" charset="-122"/>
                    </a:rPr>
                    <a:t>新生</a:t>
                  </a:r>
                  <a:endParaRPr lang="en-US" altLang="zh-CN" sz="1200" dirty="0">
                    <a:latin typeface="Helvetica Neue"/>
                    <a:ea typeface="黑体" panose="02010609060101010101" pitchFamily="49" charset="-122"/>
                  </a:endParaRPr>
                </a:p>
                <a:p>
                  <a:r>
                    <a:rPr lang="zh-CN" altLang="en-US" sz="1200" dirty="0">
                      <a:latin typeface="Helvetica Neue"/>
                      <a:ea typeface="黑体" panose="02010609060101010101" pitchFamily="49" charset="-122"/>
                    </a:rPr>
                    <a:t>地壳</a:t>
                  </a:r>
                  <a:endParaRPr lang="zh-CN" altLang="en-US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19BCD181-19C0-46B1-A95F-6D1E6CD1A8E2}"/>
                    </a:ext>
                  </a:extLst>
                </p:cNvPr>
                <p:cNvSpPr/>
                <p:nvPr/>
              </p:nvSpPr>
              <p:spPr>
                <a:xfrm>
                  <a:off x="1444852" y="5223991"/>
                  <a:ext cx="492444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200" dirty="0">
                      <a:latin typeface="Helvetica Neue"/>
                      <a:ea typeface="黑体" panose="02010609060101010101" pitchFamily="49" charset="-122"/>
                    </a:rPr>
                    <a:t>幔源</a:t>
                  </a:r>
                  <a:endParaRPr lang="en-US" altLang="zh-CN" sz="1200" dirty="0">
                    <a:latin typeface="Helvetica Neue"/>
                    <a:ea typeface="黑体" panose="02010609060101010101" pitchFamily="49" charset="-122"/>
                  </a:endParaRPr>
                </a:p>
                <a:p>
                  <a:r>
                    <a:rPr lang="zh-CN" altLang="en-US" sz="1200" dirty="0">
                      <a:latin typeface="Helvetica Neue"/>
                      <a:ea typeface="黑体" panose="02010609060101010101" pitchFamily="49" charset="-122"/>
                    </a:rPr>
                    <a:t>贡献</a:t>
                  </a:r>
                  <a:endParaRPr lang="en-US" altLang="zh-CN" sz="1200" dirty="0">
                    <a:latin typeface="Helvetica Neue"/>
                    <a:ea typeface="黑体" panose="02010609060101010101" pitchFamily="49" charset="-122"/>
                  </a:endParaRPr>
                </a:p>
                <a:p>
                  <a:r>
                    <a:rPr lang="zh-CN" altLang="en-US" sz="1200" dirty="0">
                      <a:latin typeface="Helvetica Neue"/>
                      <a:ea typeface="黑体" panose="02010609060101010101" pitchFamily="49" charset="-122"/>
                    </a:rPr>
                    <a:t>减少</a:t>
                  </a:r>
                  <a:endParaRPr lang="zh-CN" altLang="en-US" sz="1200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5B12405-C49D-43D3-94BB-884570446767}"/>
                  </a:ext>
                </a:extLst>
              </p:cNvPr>
              <p:cNvSpPr/>
              <p:nvPr/>
            </p:nvSpPr>
            <p:spPr>
              <a:xfrm>
                <a:off x="5986999" y="5547156"/>
                <a:ext cx="1241292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Helvetica Neue"/>
                    <a:ea typeface="黑体" panose="02010609060101010101" pitchFamily="49" charset="-122"/>
                  </a:rPr>
                  <a:t>拉萨</a:t>
                </a:r>
                <a:r>
                  <a:rPr lang="en-US" altLang="zh-CN" sz="1200" dirty="0">
                    <a:latin typeface="Helvetica Neue"/>
                    <a:ea typeface="黑体" panose="02010609060101010101" pitchFamily="49" charset="-122"/>
                  </a:rPr>
                  <a:t>-</a:t>
                </a:r>
                <a:r>
                  <a:rPr lang="zh-CN" altLang="en-US" sz="1200" dirty="0">
                    <a:latin typeface="Helvetica Neue"/>
                    <a:ea typeface="黑体" panose="02010609060101010101" pitchFamily="49" charset="-122"/>
                  </a:rPr>
                  <a:t>羌塘合并</a:t>
                </a:r>
                <a:endParaRPr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5C34F4C-A1B6-4334-824A-531FB721785C}"/>
                </a:ext>
              </a:extLst>
            </p:cNvPr>
            <p:cNvSpPr/>
            <p:nvPr/>
          </p:nvSpPr>
          <p:spPr>
            <a:xfrm>
              <a:off x="5127101" y="2683854"/>
              <a:ext cx="168346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latin typeface="Helvetica Neue"/>
                  <a:ea typeface="黑体" panose="02010609060101010101" pitchFamily="49" charset="-122"/>
                </a:rPr>
                <a:t>增强的岩浆活动</a:t>
              </a:r>
              <a:endParaRPr lang="en-US" altLang="zh-CN" sz="1200" dirty="0">
                <a:latin typeface="Helvetica Neue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7714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FF080B6-CB40-490D-8D83-CEC2A2241008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5036D9C-112A-48EE-82AD-03119B8F740B}"/>
              </a:ext>
            </a:extLst>
          </p:cNvPr>
          <p:cNvGrpSpPr/>
          <p:nvPr/>
        </p:nvGrpSpPr>
        <p:grpSpPr>
          <a:xfrm>
            <a:off x="3725319" y="501739"/>
            <a:ext cx="3575753" cy="3206933"/>
            <a:chOff x="202960" y="571486"/>
            <a:chExt cx="3575753" cy="320693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1159957-8D85-4511-9C30-2683B87C0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60" y="571486"/>
              <a:ext cx="3575753" cy="3206933"/>
            </a:xfrm>
            <a:prstGeom prst="rect">
              <a:avLst/>
            </a:prstGeom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2814E75-5311-4892-9C7D-A044C155F52D}"/>
                </a:ext>
              </a:extLst>
            </p:cNvPr>
            <p:cNvCxnSpPr/>
            <p:nvPr/>
          </p:nvCxnSpPr>
          <p:spPr>
            <a:xfrm>
              <a:off x="484450" y="1762188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1216CF6-A7E1-4752-8AAF-159F68AFE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36" y="617674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7F1A021-DD4C-4AEC-A1A8-DE74352609BA}"/>
              </a:ext>
            </a:extLst>
          </p:cNvPr>
          <p:cNvGrpSpPr/>
          <p:nvPr/>
        </p:nvGrpSpPr>
        <p:grpSpPr>
          <a:xfrm>
            <a:off x="7756219" y="276864"/>
            <a:ext cx="3386138" cy="3352800"/>
            <a:chOff x="3914934" y="378982"/>
            <a:chExt cx="3386138" cy="33528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66F8A26-490B-41A1-8606-D02C58083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4934" y="378982"/>
              <a:ext cx="3386138" cy="3352800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85DE2F2-B53D-4344-9CAA-524E47451300}"/>
                </a:ext>
              </a:extLst>
            </p:cNvPr>
            <p:cNvCxnSpPr>
              <a:cxnSpLocks/>
            </p:cNvCxnSpPr>
            <p:nvPr/>
          </p:nvCxnSpPr>
          <p:spPr>
            <a:xfrm>
              <a:off x="4324728" y="2271870"/>
              <a:ext cx="285724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2A34591-0B01-4817-BBA8-9C8222A5860B}"/>
                </a:ext>
              </a:extLst>
            </p:cNvPr>
            <p:cNvCxnSpPr>
              <a:cxnSpLocks/>
            </p:cNvCxnSpPr>
            <p:nvPr/>
          </p:nvCxnSpPr>
          <p:spPr>
            <a:xfrm>
              <a:off x="5022135" y="710526"/>
              <a:ext cx="0" cy="226278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8E5E032-7F0C-45CC-8F59-2770CDD89988}"/>
              </a:ext>
            </a:extLst>
          </p:cNvPr>
          <p:cNvSpPr txBox="1"/>
          <p:nvPr/>
        </p:nvSpPr>
        <p:spPr>
          <a:xfrm>
            <a:off x="7181976" y="35025"/>
            <a:ext cx="4777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Bao et al., 2015 EPSL; replotted by Huang et al. 2020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26F5CCC5-0F52-449B-8D64-A1045877E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80088" y="2671892"/>
            <a:ext cx="736734" cy="3136816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54BA0105-E0D3-4219-BAEC-E30E53DC6B1A}"/>
              </a:ext>
            </a:extLst>
          </p:cNvPr>
          <p:cNvSpPr txBox="1"/>
          <p:nvPr/>
        </p:nvSpPr>
        <p:spPr>
          <a:xfrm>
            <a:off x="484449" y="4204369"/>
            <a:ext cx="2905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Jin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et al., 2022, JGR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307BFE9-A17C-49EF-93D7-ABEEBDF4193D}"/>
              </a:ext>
            </a:extLst>
          </p:cNvPr>
          <p:cNvGrpSpPr/>
          <p:nvPr/>
        </p:nvGrpSpPr>
        <p:grpSpPr>
          <a:xfrm>
            <a:off x="7181976" y="3578381"/>
            <a:ext cx="4323013" cy="3218614"/>
            <a:chOff x="7181976" y="3578381"/>
            <a:chExt cx="4323013" cy="3218614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9A432777-86EC-4F3E-8A54-99F77F761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1976" y="3578381"/>
              <a:ext cx="4323013" cy="1157452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1F1ACFEE-61B8-4C4D-820E-4941CE847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01072" y="4608667"/>
              <a:ext cx="4190811" cy="2188328"/>
            </a:xfrm>
            <a:prstGeom prst="rect">
              <a:avLst/>
            </a:prstGeom>
          </p:spPr>
        </p:pic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96560D46-3724-49EB-8B4C-80ED007D4D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4770" y="3731782"/>
              <a:ext cx="0" cy="290518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34190FE-CCB0-4FBD-85CA-BAA24AE04256}"/>
              </a:ext>
            </a:extLst>
          </p:cNvPr>
          <p:cNvGrpSpPr/>
          <p:nvPr/>
        </p:nvGrpSpPr>
        <p:grpSpPr>
          <a:xfrm>
            <a:off x="0" y="4547662"/>
            <a:ext cx="7181976" cy="2310338"/>
            <a:chOff x="0" y="4547662"/>
            <a:chExt cx="7181976" cy="2310338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2034437-4A26-4721-8352-840064052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4547662"/>
              <a:ext cx="7181976" cy="2310338"/>
            </a:xfrm>
            <a:prstGeom prst="rect">
              <a:avLst/>
            </a:prstGeom>
          </p:spPr>
        </p:pic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364CE139-0AD8-450A-BA3B-FBEBEED214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8713" y="4832392"/>
              <a:ext cx="0" cy="180457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C037DF5-092C-41E3-A4C4-17C6D852E704}"/>
              </a:ext>
            </a:extLst>
          </p:cNvPr>
          <p:cNvGrpSpPr/>
          <p:nvPr/>
        </p:nvGrpSpPr>
        <p:grpSpPr>
          <a:xfrm>
            <a:off x="93797" y="466223"/>
            <a:ext cx="3506894" cy="3210963"/>
            <a:chOff x="93797" y="466223"/>
            <a:chExt cx="3506894" cy="3210963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CF95985B-C93B-4D89-93FA-C9303A49D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7" y="470253"/>
              <a:ext cx="3506894" cy="3206933"/>
            </a:xfrm>
            <a:prstGeom prst="rect">
              <a:avLst/>
            </a:prstGeom>
          </p:spPr>
        </p:pic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AB4AB78F-EE44-4738-B1DD-96CEF699BEBC}"/>
                </a:ext>
              </a:extLst>
            </p:cNvPr>
            <p:cNvCxnSpPr/>
            <p:nvPr/>
          </p:nvCxnSpPr>
          <p:spPr>
            <a:xfrm>
              <a:off x="340858" y="1610737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7F5578E4-A8EC-438E-8812-495623912C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7244" y="466223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278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71C9CAC-4158-4973-8569-55D17357A65A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C4B84CC-4D62-48C0-BAA3-6CA04120864B}"/>
              </a:ext>
            </a:extLst>
          </p:cNvPr>
          <p:cNvGrpSpPr/>
          <p:nvPr/>
        </p:nvGrpSpPr>
        <p:grpSpPr>
          <a:xfrm>
            <a:off x="127167" y="730754"/>
            <a:ext cx="3575753" cy="3206933"/>
            <a:chOff x="202960" y="571486"/>
            <a:chExt cx="3575753" cy="3206933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34820AC-D258-4CB2-B39F-A7B917FB7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60" y="571486"/>
              <a:ext cx="3575753" cy="3206933"/>
            </a:xfrm>
            <a:prstGeom prst="rect">
              <a:avLst/>
            </a:prstGeom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2D1F8E6B-E029-4144-8272-1EC019AE5C2D}"/>
                </a:ext>
              </a:extLst>
            </p:cNvPr>
            <p:cNvCxnSpPr/>
            <p:nvPr/>
          </p:nvCxnSpPr>
          <p:spPr>
            <a:xfrm>
              <a:off x="484450" y="1762188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9D7C23A2-8CE4-48C9-BD06-B98A3D958A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36" y="617674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39BAA2E-390F-4122-8F5B-45B1AD143516}"/>
              </a:ext>
            </a:extLst>
          </p:cNvPr>
          <p:cNvGrpSpPr/>
          <p:nvPr/>
        </p:nvGrpSpPr>
        <p:grpSpPr>
          <a:xfrm>
            <a:off x="3781836" y="730754"/>
            <a:ext cx="3666587" cy="3325295"/>
            <a:chOff x="3787891" y="730754"/>
            <a:chExt cx="3666587" cy="3325295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79732A3-DF70-43F1-A6C7-A5B400846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7891" y="730754"/>
              <a:ext cx="3666587" cy="3325295"/>
            </a:xfrm>
            <a:prstGeom prst="rect">
              <a:avLst/>
            </a:prstGeom>
          </p:spPr>
        </p:pic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F38FA95-1FC9-4AEA-B5E2-89C053DA56D1}"/>
                </a:ext>
              </a:extLst>
            </p:cNvPr>
            <p:cNvCxnSpPr/>
            <p:nvPr/>
          </p:nvCxnSpPr>
          <p:spPr>
            <a:xfrm>
              <a:off x="4091488" y="1940632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8B944DB-2EDA-4BE5-A804-BDC0EF4EE2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2097" y="808229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89D2181-1376-408E-A99E-C783025ACF98}"/>
              </a:ext>
            </a:extLst>
          </p:cNvPr>
          <p:cNvSpPr txBox="1"/>
          <p:nvPr/>
        </p:nvSpPr>
        <p:spPr>
          <a:xfrm>
            <a:off x="3827252" y="404312"/>
            <a:ext cx="3575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data sourced from: Li et al., 2022, EQS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77283EE-CEC9-4115-9B02-4159380B93F7}"/>
              </a:ext>
            </a:extLst>
          </p:cNvPr>
          <p:cNvGrpSpPr/>
          <p:nvPr/>
        </p:nvGrpSpPr>
        <p:grpSpPr>
          <a:xfrm>
            <a:off x="7527339" y="730754"/>
            <a:ext cx="3666587" cy="3325295"/>
            <a:chOff x="7527339" y="730754"/>
            <a:chExt cx="3666587" cy="332529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83359D6-66E1-4D54-912E-1926D83C2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7339" y="730754"/>
              <a:ext cx="3666587" cy="3325295"/>
            </a:xfrm>
            <a:prstGeom prst="rect">
              <a:avLst/>
            </a:prstGeom>
          </p:spPr>
        </p:pic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BB10267-B7D1-4410-990D-3A36044DA25B}"/>
                </a:ext>
              </a:extLst>
            </p:cNvPr>
            <p:cNvCxnSpPr/>
            <p:nvPr/>
          </p:nvCxnSpPr>
          <p:spPr>
            <a:xfrm>
              <a:off x="7834876" y="1940632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CA5473C-D074-4A31-95CA-F3275EF89E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65485" y="808229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048F8A8-D4EA-499B-8AFA-6DD44534FC56}"/>
              </a:ext>
            </a:extLst>
          </p:cNvPr>
          <p:cNvSpPr txBox="1"/>
          <p:nvPr/>
        </p:nvSpPr>
        <p:spPr>
          <a:xfrm>
            <a:off x="7660466" y="404312"/>
            <a:ext cx="3575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data sourced from: Li et al., 2022, EQS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10BD76A-32E4-44AD-BBBC-109F37B01478}"/>
              </a:ext>
            </a:extLst>
          </p:cNvPr>
          <p:cNvSpPr txBox="1"/>
          <p:nvPr/>
        </p:nvSpPr>
        <p:spPr>
          <a:xfrm>
            <a:off x="3185256" y="3961885"/>
            <a:ext cx="4181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data sourced from: Huang et al. 2020, JGR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15183F4-49E3-4977-8B1E-135FF4F10D60}"/>
              </a:ext>
            </a:extLst>
          </p:cNvPr>
          <p:cNvGrpSpPr/>
          <p:nvPr/>
        </p:nvGrpSpPr>
        <p:grpSpPr>
          <a:xfrm>
            <a:off x="36329" y="4202607"/>
            <a:ext cx="3124705" cy="2655393"/>
            <a:chOff x="248281" y="4202607"/>
            <a:chExt cx="3124705" cy="265539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CCB8FF6B-6832-4FE6-8401-3FAA3A3A3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281" y="4291710"/>
              <a:ext cx="3124705" cy="2566290"/>
            </a:xfrm>
            <a:prstGeom prst="rect">
              <a:avLst/>
            </a:prstGeom>
          </p:spPr>
        </p:pic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0FD496D-4C4B-4212-AF41-0135B62D5A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10633" y="4202607"/>
              <a:ext cx="24223" cy="211947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8B27FEC-0794-4334-A45E-FD29A3F9A921}"/>
              </a:ext>
            </a:extLst>
          </p:cNvPr>
          <p:cNvGrpSpPr/>
          <p:nvPr/>
        </p:nvGrpSpPr>
        <p:grpSpPr>
          <a:xfrm>
            <a:off x="3253339" y="4231985"/>
            <a:ext cx="3124705" cy="2626015"/>
            <a:chOff x="3622732" y="4209937"/>
            <a:chExt cx="3124705" cy="2626015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6B6BBFC9-2F74-4E0C-B46E-6A8270FB3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2732" y="4269662"/>
              <a:ext cx="3124705" cy="2566290"/>
            </a:xfrm>
            <a:prstGeom prst="rect">
              <a:avLst/>
            </a:prstGeom>
          </p:spPr>
        </p:pic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7B520E7F-6A99-4649-A7EE-89BE6E3AE3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85084" y="4209937"/>
              <a:ext cx="24223" cy="211947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6B6C0BA-9C79-4A26-990B-5B95F71F96C7}"/>
              </a:ext>
            </a:extLst>
          </p:cNvPr>
          <p:cNvGrpSpPr/>
          <p:nvPr/>
        </p:nvGrpSpPr>
        <p:grpSpPr>
          <a:xfrm>
            <a:off x="6470349" y="4291710"/>
            <a:ext cx="3124705" cy="2566290"/>
            <a:chOff x="6982695" y="4265941"/>
            <a:chExt cx="3124705" cy="2566290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BD4EDFB4-6476-4D17-8237-B66BB98B4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2695" y="4265941"/>
              <a:ext cx="3124705" cy="2566290"/>
            </a:xfrm>
            <a:prstGeom prst="rect">
              <a:avLst/>
            </a:prstGeom>
          </p:spPr>
        </p:pic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17149E4-662C-41FD-BDBD-845815D269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95248" y="4265941"/>
              <a:ext cx="24223" cy="211947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245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5460B9A3-A940-4FD1-A630-12334F322AC3}"/>
              </a:ext>
            </a:extLst>
          </p:cNvPr>
          <p:cNvGrpSpPr/>
          <p:nvPr/>
        </p:nvGrpSpPr>
        <p:grpSpPr>
          <a:xfrm>
            <a:off x="163904" y="698830"/>
            <a:ext cx="5860868" cy="5460339"/>
            <a:chOff x="182880" y="185362"/>
            <a:chExt cx="5860868" cy="546033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EADF18AE-35BC-4568-985D-A76E5A2A0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3392" y="213962"/>
              <a:ext cx="5367377" cy="2576531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66BF2F1-420B-4691-9911-C26EF8B4C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880" y="2790493"/>
              <a:ext cx="5748380" cy="2586056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1760E50-18E5-404F-8373-D8D7BEAC8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609" y="5350424"/>
              <a:ext cx="5372139" cy="295277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2096B88-A3F5-4181-98EE-DDC192BAD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2880" y="185362"/>
              <a:ext cx="488729" cy="2592177"/>
            </a:xfrm>
            <a:prstGeom prst="rect">
              <a:avLst/>
            </a:prstGeom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C60780D-39B0-4BD9-BCE5-509C46037A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18338" y="404949"/>
              <a:ext cx="0" cy="4856244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FE241D1-758F-4660-A39F-BB6C04F1A2C5}"/>
                </a:ext>
              </a:extLst>
            </p:cNvPr>
            <p:cNvCxnSpPr>
              <a:cxnSpLocks/>
            </p:cNvCxnSpPr>
            <p:nvPr/>
          </p:nvCxnSpPr>
          <p:spPr>
            <a:xfrm>
              <a:off x="671609" y="4254717"/>
              <a:ext cx="5200145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3F7454C7-918A-40F8-BB44-D3972BF9BB3D}"/>
                </a:ext>
              </a:extLst>
            </p:cNvPr>
            <p:cNvCxnSpPr>
              <a:cxnSpLocks/>
            </p:cNvCxnSpPr>
            <p:nvPr/>
          </p:nvCxnSpPr>
          <p:spPr>
            <a:xfrm>
              <a:off x="731115" y="1722700"/>
              <a:ext cx="5200145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A9CCA25-FE2E-4995-99B7-EE9B54BE07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5218" y="494180"/>
              <a:ext cx="0" cy="4856244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DDA2F005-B832-4286-AAC4-C4C5BF4DEFF5}"/>
                </a:ext>
              </a:extLst>
            </p:cNvPr>
            <p:cNvCxnSpPr>
              <a:cxnSpLocks/>
            </p:cNvCxnSpPr>
            <p:nvPr/>
          </p:nvCxnSpPr>
          <p:spPr>
            <a:xfrm>
              <a:off x="731115" y="1502227"/>
              <a:ext cx="5200145" cy="0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E632210F-FF6A-49BA-A963-35BA2515C4CC}"/>
                </a:ext>
              </a:extLst>
            </p:cNvPr>
            <p:cNvCxnSpPr>
              <a:cxnSpLocks/>
            </p:cNvCxnSpPr>
            <p:nvPr/>
          </p:nvCxnSpPr>
          <p:spPr>
            <a:xfrm>
              <a:off x="671608" y="4098759"/>
              <a:ext cx="5200145" cy="0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D0FDCAE-8D6E-4A75-9540-00493179D2EC}"/>
              </a:ext>
            </a:extLst>
          </p:cNvPr>
          <p:cNvGrpSpPr/>
          <p:nvPr/>
        </p:nvGrpSpPr>
        <p:grpSpPr>
          <a:xfrm>
            <a:off x="7252972" y="177049"/>
            <a:ext cx="3575753" cy="3206933"/>
            <a:chOff x="6716713" y="2291129"/>
            <a:chExt cx="3575753" cy="320693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85739D05-821B-48CE-89C4-C0F39CC9718C}"/>
                </a:ext>
              </a:extLst>
            </p:cNvPr>
            <p:cNvGrpSpPr/>
            <p:nvPr/>
          </p:nvGrpSpPr>
          <p:grpSpPr>
            <a:xfrm>
              <a:off x="6716713" y="2291129"/>
              <a:ext cx="3575753" cy="3206933"/>
              <a:chOff x="202960" y="571486"/>
              <a:chExt cx="3575753" cy="3206933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9A045DEC-5741-4D7D-B489-C5E9983E59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2960" y="571486"/>
                <a:ext cx="3575753" cy="3206933"/>
              </a:xfrm>
              <a:prstGeom prst="rect">
                <a:avLst/>
              </a:prstGeom>
            </p:spPr>
          </p:pic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90525471-465F-4087-905D-FC9BC93AD338}"/>
                  </a:ext>
                </a:extLst>
              </p:cNvPr>
              <p:cNvCxnSpPr/>
              <p:nvPr/>
            </p:nvCxnSpPr>
            <p:spPr>
              <a:xfrm>
                <a:off x="484450" y="1762188"/>
                <a:ext cx="3245818" cy="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46022B0B-C18D-48C1-8633-C0204E0352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90836" y="617674"/>
                <a:ext cx="0" cy="247070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847EB08-D1BE-4FD7-941A-E0EC51FF6744}"/>
                </a:ext>
              </a:extLst>
            </p:cNvPr>
            <p:cNvCxnSpPr/>
            <p:nvPr/>
          </p:nvCxnSpPr>
          <p:spPr>
            <a:xfrm>
              <a:off x="6998203" y="3359911"/>
              <a:ext cx="3245818" cy="0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46CEF82-F02D-4306-B123-29B6C87850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2789" y="2337317"/>
              <a:ext cx="0" cy="2470700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68A007C-0932-49A3-AA71-ADE240D2BD59}"/>
              </a:ext>
            </a:extLst>
          </p:cNvPr>
          <p:cNvGrpSpPr/>
          <p:nvPr/>
        </p:nvGrpSpPr>
        <p:grpSpPr>
          <a:xfrm>
            <a:off x="6738414" y="3402529"/>
            <a:ext cx="5420334" cy="3450107"/>
            <a:chOff x="6738414" y="3402529"/>
            <a:chExt cx="5420334" cy="345010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5CE2BD8D-CD8F-4099-B955-5744C690C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38414" y="3402529"/>
              <a:ext cx="5420334" cy="3450107"/>
            </a:xfrm>
            <a:prstGeom prst="rect">
              <a:avLst/>
            </a:prstGeom>
          </p:spPr>
        </p:pic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6620BE9E-F6FE-4AA3-A1D2-BE37C6705B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47674" y="3664226"/>
              <a:ext cx="0" cy="2759624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4C6F3DAE-D5E7-4BBC-ABC8-FD0F015143DC}"/>
                </a:ext>
              </a:extLst>
            </p:cNvPr>
            <p:cNvCxnSpPr>
              <a:cxnSpLocks/>
            </p:cNvCxnSpPr>
            <p:nvPr/>
          </p:nvCxnSpPr>
          <p:spPr>
            <a:xfrm>
              <a:off x="7252972" y="5725066"/>
              <a:ext cx="4097515" cy="0"/>
            </a:xfrm>
            <a:prstGeom prst="line">
              <a:avLst/>
            </a:prstGeom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371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720FCB0-6771-40CA-A3B4-F7291B735D97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16C9A7E-0EFD-4178-9392-3D2686E9590D}"/>
              </a:ext>
            </a:extLst>
          </p:cNvPr>
          <p:cNvGrpSpPr/>
          <p:nvPr/>
        </p:nvGrpSpPr>
        <p:grpSpPr>
          <a:xfrm>
            <a:off x="0" y="466223"/>
            <a:ext cx="4486031" cy="6367138"/>
            <a:chOff x="0" y="466223"/>
            <a:chExt cx="4486031" cy="636713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B1DE37E-10E5-47B4-8A1F-DE3632ACF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66223"/>
              <a:ext cx="4486031" cy="6367138"/>
            </a:xfrm>
            <a:prstGeom prst="rect">
              <a:avLst/>
            </a:prstGeom>
          </p:spPr>
        </p:pic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C9C7378-20F4-4D7D-A189-9EF93126F7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0305" y="690972"/>
              <a:ext cx="0" cy="5920843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7F94038-0160-4AC5-B255-BEC2225F3F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8982" y="690972"/>
              <a:ext cx="0" cy="3927921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5F489A9-E69A-4277-BA11-1F9924DDC5B0}"/>
                </a:ext>
              </a:extLst>
            </p:cNvPr>
            <p:cNvCxnSpPr>
              <a:cxnSpLocks/>
            </p:cNvCxnSpPr>
            <p:nvPr/>
          </p:nvCxnSpPr>
          <p:spPr>
            <a:xfrm>
              <a:off x="416472" y="1671364"/>
              <a:ext cx="392888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9D73C27-292A-4ED9-B92A-8FE3380BBB97}"/>
                </a:ext>
              </a:extLst>
            </p:cNvPr>
            <p:cNvCxnSpPr>
              <a:cxnSpLocks/>
            </p:cNvCxnSpPr>
            <p:nvPr/>
          </p:nvCxnSpPr>
          <p:spPr>
            <a:xfrm>
              <a:off x="342226" y="3761979"/>
              <a:ext cx="392888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1AEAD36-7E9F-4080-B983-A3E19906A0E5}"/>
                </a:ext>
              </a:extLst>
            </p:cNvPr>
            <p:cNvCxnSpPr>
              <a:cxnSpLocks/>
            </p:cNvCxnSpPr>
            <p:nvPr/>
          </p:nvCxnSpPr>
          <p:spPr>
            <a:xfrm>
              <a:off x="342226" y="5829148"/>
              <a:ext cx="2096174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1F2DFAB-3342-416E-963D-FD7FD92C3B86}"/>
              </a:ext>
            </a:extLst>
          </p:cNvPr>
          <p:cNvGrpSpPr/>
          <p:nvPr/>
        </p:nvGrpSpPr>
        <p:grpSpPr>
          <a:xfrm>
            <a:off x="4630387" y="-12320"/>
            <a:ext cx="4344228" cy="6882639"/>
            <a:chOff x="4613198" y="0"/>
            <a:chExt cx="4344228" cy="6882639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23B8FD8-2CA6-424C-829B-18FA6650A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3198" y="24639"/>
              <a:ext cx="4344228" cy="6858000"/>
            </a:xfrm>
            <a:prstGeom prst="rect">
              <a:avLst/>
            </a:prstGeom>
          </p:spPr>
        </p:pic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B8DD14FB-ACC5-4B2D-8F7B-B5445FFEA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6798" y="24639"/>
              <a:ext cx="0" cy="625111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F31241F-474E-4275-AB06-8F9497DBA14C}"/>
                </a:ext>
              </a:extLst>
            </p:cNvPr>
            <p:cNvCxnSpPr>
              <a:cxnSpLocks/>
            </p:cNvCxnSpPr>
            <p:nvPr/>
          </p:nvCxnSpPr>
          <p:spPr>
            <a:xfrm>
              <a:off x="4820871" y="1206349"/>
              <a:ext cx="392888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68CB3B1-3884-4984-8BC6-68AA8450E262}"/>
                </a:ext>
              </a:extLst>
            </p:cNvPr>
            <p:cNvCxnSpPr>
              <a:cxnSpLocks/>
            </p:cNvCxnSpPr>
            <p:nvPr/>
          </p:nvCxnSpPr>
          <p:spPr>
            <a:xfrm>
              <a:off x="4820871" y="3304780"/>
              <a:ext cx="392888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171F3D26-4522-4C7A-AC84-CEC39E10FB2F}"/>
                </a:ext>
              </a:extLst>
            </p:cNvPr>
            <p:cNvCxnSpPr>
              <a:cxnSpLocks/>
            </p:cNvCxnSpPr>
            <p:nvPr/>
          </p:nvCxnSpPr>
          <p:spPr>
            <a:xfrm>
              <a:off x="4879487" y="5371949"/>
              <a:ext cx="3928882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1BD9674-C274-47CC-8278-A991758297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8921" y="0"/>
              <a:ext cx="0" cy="625111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2D2F637D-2A34-4925-8CDA-06A99C9FEE5C}"/>
              </a:ext>
            </a:extLst>
          </p:cNvPr>
          <p:cNvSpPr txBox="1"/>
          <p:nvPr/>
        </p:nvSpPr>
        <p:spPr>
          <a:xfrm>
            <a:off x="8974615" y="1858566"/>
            <a:ext cx="3234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He et al., 2010, Tectonophysics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E69C273-98A9-4C2F-B6D3-B7F4EBA860BF}"/>
              </a:ext>
            </a:extLst>
          </p:cNvPr>
          <p:cNvSpPr/>
          <p:nvPr/>
        </p:nvSpPr>
        <p:spPr>
          <a:xfrm>
            <a:off x="2380913" y="6459658"/>
            <a:ext cx="26669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Tracing the Indian lithospheric mantle beneath central Tibetan Plateau using teleseismic tomography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D79F5D5-9454-4C8F-8041-437C5BC98CCE}"/>
              </a:ext>
            </a:extLst>
          </p:cNvPr>
          <p:cNvSpPr txBox="1"/>
          <p:nvPr/>
        </p:nvSpPr>
        <p:spPr>
          <a:xfrm>
            <a:off x="8885890" y="2381923"/>
            <a:ext cx="33445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（一个老一些的成像结果）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b="1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Vp</a:t>
            </a:r>
            <a:r>
              <a:rPr lang="zh-CN" altLang="en-US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高速异常：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出现在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50km-</a:t>
            </a:r>
          </a:p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（与电阻率异常对应较好？）</a:t>
            </a:r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但是该结果中，</a:t>
            </a:r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YZS 90-92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部分高速的异常，与</a:t>
            </a:r>
            <a:r>
              <a:rPr lang="en-US" altLang="zh-CN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Hkc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结果、大地电磁结果等等对应不是特别好</a:t>
            </a:r>
          </a:p>
        </p:txBody>
      </p:sp>
    </p:spTree>
    <p:extLst>
      <p:ext uri="{BB962C8B-B14F-4D97-AF65-F5344CB8AC3E}">
        <p14:creationId xmlns:p14="http://schemas.microsoft.com/office/powerpoint/2010/main" val="4248005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C116C24-D6D9-45C2-A513-01296BD623E4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11B403-113E-41C3-A6B0-9111BA6FC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18" y="704293"/>
            <a:ext cx="10325175" cy="358142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1006184-BCA3-4847-94A3-8FD64945F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725" y="4285719"/>
            <a:ext cx="4274787" cy="24307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DD3E538-BECA-4407-A3DC-11A189F2DEFE}"/>
              </a:ext>
            </a:extLst>
          </p:cNvPr>
          <p:cNvSpPr txBox="1"/>
          <p:nvPr/>
        </p:nvSpPr>
        <p:spPr>
          <a:xfrm>
            <a:off x="9184006" y="396516"/>
            <a:ext cx="2572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Sheng et al., 2019, JAES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4509DB-351D-4C30-94B9-F7DB38F15C38}"/>
              </a:ext>
            </a:extLst>
          </p:cNvPr>
          <p:cNvSpPr/>
          <p:nvPr/>
        </p:nvSpPr>
        <p:spPr>
          <a:xfrm>
            <a:off x="175766" y="649949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Lithospheric electrical structure in the central Tibetan Plateau and its tectonic significance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FFC560-3CD4-48D9-833A-1EEDE842E016}"/>
              </a:ext>
            </a:extLst>
          </p:cNvPr>
          <p:cNvSpPr/>
          <p:nvPr/>
        </p:nvSpPr>
        <p:spPr>
          <a:xfrm>
            <a:off x="637904" y="4531603"/>
            <a:ext cx="41496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The resistor R2 represents the ancient crystallization basement.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19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3DD0777-974E-43E8-8E5F-67D9335A75DC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D7A196-0556-484A-9ABB-6B298C75D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18" y="550931"/>
            <a:ext cx="4248181" cy="599126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66BF1DC3-6DF5-45EB-8FD2-C6C789BD8309}"/>
              </a:ext>
            </a:extLst>
          </p:cNvPr>
          <p:cNvGrpSpPr/>
          <p:nvPr/>
        </p:nvGrpSpPr>
        <p:grpSpPr>
          <a:xfrm>
            <a:off x="4279651" y="29105"/>
            <a:ext cx="5524540" cy="1719275"/>
            <a:chOff x="5260501" y="369332"/>
            <a:chExt cx="5524540" cy="171927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301DD8E-DDB6-45F6-9D7A-4086BDBFC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6469" y="1788567"/>
              <a:ext cx="4981611" cy="30004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0A31791-8D21-46B8-AC25-4EAD785F9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0501" y="369332"/>
              <a:ext cx="5524540" cy="1419235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95E8CCCF-1D2D-4D14-9CA9-E2B662C63D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035" y="4513151"/>
            <a:ext cx="3262617" cy="104103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ADACC13-23DC-4BE6-AD27-AEC2F01B6A10}"/>
              </a:ext>
            </a:extLst>
          </p:cNvPr>
          <p:cNvSpPr/>
          <p:nvPr/>
        </p:nvSpPr>
        <p:spPr>
          <a:xfrm>
            <a:off x="6469288" y="6109585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Liang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et al., 2016, EPSL)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744281C-D4F9-417F-AC9D-E00302B6B49C}"/>
              </a:ext>
            </a:extLst>
          </p:cNvPr>
          <p:cNvSpPr/>
          <p:nvPr/>
        </p:nvSpPr>
        <p:spPr>
          <a:xfrm>
            <a:off x="4611763" y="6478917"/>
            <a:ext cx="740961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3D imaging of subducting and fragmenting Indian continental lithosphere beneath southern and central Tibet using body-wave finite-frequency tomography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B1D8E84-1025-4477-9581-AF0DAD19B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105" y="1748380"/>
            <a:ext cx="4152930" cy="443868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3DFC7E9-04F0-44C0-92A7-AE00B93FE8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1271" y="2373069"/>
            <a:ext cx="2043127" cy="141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33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24145F0-CADF-4281-82E4-0C69F8FD5547}"/>
              </a:ext>
            </a:extLst>
          </p:cNvPr>
          <p:cNvSpPr txBox="1"/>
          <p:nvPr/>
        </p:nvSpPr>
        <p:spPr>
          <a:xfrm>
            <a:off x="127167" y="9689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747001-0947-423C-AA0C-9117844ABD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"/>
          <a:stretch/>
        </p:blipFill>
        <p:spPr>
          <a:xfrm>
            <a:off x="0" y="466223"/>
            <a:ext cx="4555852" cy="55348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0A99F03-2629-48EA-BDB3-4F50C4E80CDD}"/>
              </a:ext>
            </a:extLst>
          </p:cNvPr>
          <p:cNvSpPr txBox="1"/>
          <p:nvPr/>
        </p:nvSpPr>
        <p:spPr>
          <a:xfrm>
            <a:off x="1252998" y="5916349"/>
            <a:ext cx="2240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Liu et al., 2021, GRL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04E6E5B-16FF-4E07-B6C0-63F029965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189" y="3863387"/>
            <a:ext cx="3901567" cy="233179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1C73A386-E920-40FA-8ED1-F7572889527A}"/>
              </a:ext>
            </a:extLst>
          </p:cNvPr>
          <p:cNvGrpSpPr/>
          <p:nvPr/>
        </p:nvGrpSpPr>
        <p:grpSpPr>
          <a:xfrm>
            <a:off x="4507407" y="638013"/>
            <a:ext cx="3575753" cy="3206933"/>
            <a:chOff x="202960" y="571486"/>
            <a:chExt cx="3575753" cy="320693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6782733-F732-4578-B926-B59F50688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60" y="571486"/>
              <a:ext cx="3575753" cy="3206933"/>
            </a:xfrm>
            <a:prstGeom prst="rect">
              <a:avLst/>
            </a:prstGeom>
          </p:spPr>
        </p:pic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E1FEF5E-35B4-42F1-830D-E9EB96A6FBE3}"/>
                </a:ext>
              </a:extLst>
            </p:cNvPr>
            <p:cNvCxnSpPr/>
            <p:nvPr/>
          </p:nvCxnSpPr>
          <p:spPr>
            <a:xfrm>
              <a:off x="484450" y="1762188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9A5CCAA-9137-4122-9764-2773F0FD5D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36" y="617674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90313F3D-79D0-4FA6-99CC-B203F0B30F9E}"/>
              </a:ext>
            </a:extLst>
          </p:cNvPr>
          <p:cNvSpPr/>
          <p:nvPr/>
        </p:nvSpPr>
        <p:spPr>
          <a:xfrm>
            <a:off x="0" y="6637632"/>
            <a:ext cx="728492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黑体" panose="02010609060101010101" pitchFamily="49" charset="-122"/>
                <a:ea typeface="黑体" panose="02010609060101010101" pitchFamily="49" charset="-122"/>
              </a:rPr>
              <a:t>Magmatic Underplating Thickening of the Crust of the Southern Tibetan Plateau Inferred From Receiver Function Analysis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7E02D22-7926-4106-BA77-21373510D6DB}"/>
              </a:ext>
            </a:extLst>
          </p:cNvPr>
          <p:cNvSpPr txBox="1"/>
          <p:nvPr/>
        </p:nvSpPr>
        <p:spPr>
          <a:xfrm>
            <a:off x="8266251" y="1982408"/>
            <a:ext cx="37829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新生代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Cenozoic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岩浆作用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新特提斯洋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&amp;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印度岩石圈板片俯冲</a:t>
            </a:r>
            <a:r>
              <a:rPr lang="zh-CN" altLang="en-US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→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地幔楔融化，物质分异。母玄武岩岩浆分异成两部分：长英质（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felsic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）岩浆留在地壳，而镁铁质（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mafic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）残留物较重下沉。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10-30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Ma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（如果地幔楔持续熔融）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更高的硅含量，导致波速比降低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831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6C1BE5C0-798B-4FC2-8353-E105B3235F44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C4AB1FF-4895-4C8D-815E-EC1527D5D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960" y="-1"/>
            <a:ext cx="5563040" cy="6858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B53E8A56-D44A-4606-9DA5-28D187FA0EAA}"/>
              </a:ext>
            </a:extLst>
          </p:cNvPr>
          <p:cNvSpPr/>
          <p:nvPr/>
        </p:nvSpPr>
        <p:spPr>
          <a:xfrm>
            <a:off x="657550" y="4434840"/>
            <a:ext cx="4360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Hacker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et al., 2015)  Continental Lower Crust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B4E5913-C3DC-4A06-BC15-4B4BE081F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" y="429595"/>
            <a:ext cx="6587432" cy="398713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91DACFD-605F-4382-989B-A4DBB4809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7" y="4948844"/>
            <a:ext cx="6134145" cy="151924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1932A76-EDFB-4B34-9094-13E6FAC089A2}"/>
              </a:ext>
            </a:extLst>
          </p:cNvPr>
          <p:cNvSpPr/>
          <p:nvPr/>
        </p:nvSpPr>
        <p:spPr>
          <a:xfrm>
            <a:off x="848772" y="6468093"/>
            <a:ext cx="27430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Jaupart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et al., 2016,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Lithos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579490D-3EF3-4E4F-896E-CDF64DD824AE}"/>
              </a:ext>
            </a:extLst>
          </p:cNvPr>
          <p:cNvSpPr/>
          <p:nvPr/>
        </p:nvSpPr>
        <p:spPr>
          <a:xfrm>
            <a:off x="3699641" y="6529648"/>
            <a:ext cx="25058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Radiogenic heat production in the continental crust</a:t>
            </a:r>
          </a:p>
        </p:txBody>
      </p:sp>
    </p:spTree>
    <p:extLst>
      <p:ext uri="{BB962C8B-B14F-4D97-AF65-F5344CB8AC3E}">
        <p14:creationId xmlns:p14="http://schemas.microsoft.com/office/powerpoint/2010/main" val="1244442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EBB2834-B125-493F-B3D6-6AE9F1C9C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" y="1030405"/>
            <a:ext cx="5081451" cy="482796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74E0827-9408-41CC-B890-BB603895C7CC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07E312B-B1CF-46FF-B3A2-EF26CB3881FC}"/>
              </a:ext>
            </a:extLst>
          </p:cNvPr>
          <p:cNvSpPr/>
          <p:nvPr/>
        </p:nvSpPr>
        <p:spPr>
          <a:xfrm>
            <a:off x="324447" y="6519446"/>
            <a:ext cx="43604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Hacker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et al., 2015)  Continental Lower Crust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2FC774D-CCAB-431A-984B-7C0352510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48" y="300763"/>
            <a:ext cx="6642935" cy="58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24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0F0BC814-C5C0-4B0A-9861-89787F16D0FC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CF4AC69-3A39-45BF-9D4E-64F7C9C26435}"/>
              </a:ext>
            </a:extLst>
          </p:cNvPr>
          <p:cNvGrpSpPr/>
          <p:nvPr/>
        </p:nvGrpSpPr>
        <p:grpSpPr>
          <a:xfrm>
            <a:off x="1232887" y="1600463"/>
            <a:ext cx="4236579" cy="3866343"/>
            <a:chOff x="2353581" y="1568977"/>
            <a:chExt cx="3506894" cy="3206933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EF06CB0F-C6A5-495E-A572-AA032D4E83C7}"/>
                </a:ext>
              </a:extLst>
            </p:cNvPr>
            <p:cNvGrpSpPr/>
            <p:nvPr/>
          </p:nvGrpSpPr>
          <p:grpSpPr>
            <a:xfrm>
              <a:off x="2353581" y="1568977"/>
              <a:ext cx="3506894" cy="3206933"/>
              <a:chOff x="93797" y="470253"/>
              <a:chExt cx="3506894" cy="3206933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EECDA4A9-A27C-4AB5-980E-EDC84707A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797" y="470253"/>
                <a:ext cx="3506894" cy="3206933"/>
              </a:xfrm>
              <a:prstGeom prst="rect">
                <a:avLst/>
              </a:prstGeom>
            </p:spPr>
          </p:pic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59E603CE-CD31-48CC-BCB2-95F3A557C920}"/>
                  </a:ext>
                </a:extLst>
              </p:cNvPr>
              <p:cNvCxnSpPr/>
              <p:nvPr/>
            </p:nvCxnSpPr>
            <p:spPr>
              <a:xfrm>
                <a:off x="354873" y="1930778"/>
                <a:ext cx="3245818" cy="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DF11CCAA-419B-4E56-945B-6953E56A30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69054" y="562699"/>
                <a:ext cx="0" cy="247070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CACF9552-0A6D-492B-B11B-A1E29ECF53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4746" y="1568977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20B7067-2F57-4680-9D85-5EDDD036E4E6}"/>
              </a:ext>
            </a:extLst>
          </p:cNvPr>
          <p:cNvGrpSpPr/>
          <p:nvPr/>
        </p:nvGrpSpPr>
        <p:grpSpPr>
          <a:xfrm>
            <a:off x="5985103" y="1600463"/>
            <a:ext cx="4236580" cy="3722646"/>
            <a:chOff x="5985103" y="1600463"/>
            <a:chExt cx="3575753" cy="3206933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05186FE-2249-45DD-8B41-64F45C09D1D3}"/>
                </a:ext>
              </a:extLst>
            </p:cNvPr>
            <p:cNvGrpSpPr/>
            <p:nvPr/>
          </p:nvGrpSpPr>
          <p:grpSpPr>
            <a:xfrm>
              <a:off x="5985103" y="1600463"/>
              <a:ext cx="3575753" cy="3206933"/>
              <a:chOff x="6194199" y="2056219"/>
              <a:chExt cx="3575753" cy="3206933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A883DBA2-57F5-4D04-977C-57EE5E1A29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94199" y="2056219"/>
                <a:ext cx="3575753" cy="3206933"/>
              </a:xfrm>
              <a:prstGeom prst="rect">
                <a:avLst/>
              </a:prstGeom>
            </p:spPr>
          </p:pic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2CB7F05F-C62C-4ED8-B8E5-0FD957A309EB}"/>
                  </a:ext>
                </a:extLst>
              </p:cNvPr>
              <p:cNvGrpSpPr/>
              <p:nvPr/>
            </p:nvGrpSpPr>
            <p:grpSpPr>
              <a:xfrm>
                <a:off x="6444342" y="2117179"/>
                <a:ext cx="3245818" cy="2470700"/>
                <a:chOff x="2982684" y="2215150"/>
                <a:chExt cx="3245818" cy="2470700"/>
              </a:xfrm>
            </p:grpSpPr>
            <p:cxnSp>
              <p:nvCxnSpPr>
                <p:cNvPr id="22" name="直接连接符 21">
                  <a:extLst>
                    <a:ext uri="{FF2B5EF4-FFF2-40B4-BE49-F238E27FC236}">
                      <a16:creationId xmlns:a16="http://schemas.microsoft.com/office/drawing/2014/main" id="{8A0820EC-BB1A-46FB-AFE3-CB5F92837E9A}"/>
                    </a:ext>
                  </a:extLst>
                </p:cNvPr>
                <p:cNvCxnSpPr/>
                <p:nvPr/>
              </p:nvCxnSpPr>
              <p:spPr>
                <a:xfrm>
                  <a:off x="2982684" y="3637657"/>
                  <a:ext cx="3245818" cy="0"/>
                </a:xfrm>
                <a:prstGeom prst="line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59C8F862-BC51-4F30-AEE2-4D4E024786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50267" y="2215150"/>
                  <a:ext cx="0" cy="2470700"/>
                </a:xfrm>
                <a:prstGeom prst="line">
                  <a:avLst/>
                </a:prstGeom>
                <a:ln w="9525" cap="flat" cmpd="sng" algn="ctr">
                  <a:solidFill>
                    <a:schemeClr val="dk1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FBBC23B-8DB5-432B-A319-510B8BA067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05335" y="1661423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693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4E85162-53A1-40EC-814A-27300ECD03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/>
          <a:stretch/>
        </p:blipFill>
        <p:spPr>
          <a:xfrm>
            <a:off x="672738" y="303886"/>
            <a:ext cx="5114109" cy="393535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1376512-9ACC-4909-ACAE-D9EA2D26B629}"/>
              </a:ext>
            </a:extLst>
          </p:cNvPr>
          <p:cNvSpPr txBox="1"/>
          <p:nvPr/>
        </p:nvSpPr>
        <p:spPr>
          <a:xfrm>
            <a:off x="102573" y="82461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YZS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927BFC9-5135-45F7-8430-16A8AC434C86}"/>
              </a:ext>
            </a:extLst>
          </p:cNvPr>
          <p:cNvSpPr/>
          <p:nvPr/>
        </p:nvSpPr>
        <p:spPr>
          <a:xfrm>
            <a:off x="999714" y="4076351"/>
            <a:ext cx="380264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heat flux data base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https://engineering.und.edu/research/global-heat-flow-database/about.html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63E318E-7BCC-4CEB-B3A6-E7B94E6C5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658" y="231831"/>
            <a:ext cx="5684274" cy="383269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2EABBB7-7E5B-41D7-8235-EB65E6BC731A}"/>
              </a:ext>
            </a:extLst>
          </p:cNvPr>
          <p:cNvSpPr/>
          <p:nvPr/>
        </p:nvSpPr>
        <p:spPr>
          <a:xfrm>
            <a:off x="7800642" y="4064521"/>
            <a:ext cx="226215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中国大地热流数据库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https://chfdb.xyz/</a:t>
            </a:r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8EB55D7-EA8E-4FB8-9673-590F781FC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7" y="4709824"/>
            <a:ext cx="3564444" cy="21024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2FE9C8D-FAE6-4E62-8A14-6396E28EF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934" y="4642313"/>
            <a:ext cx="3737237" cy="221568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254A2BA-346C-4EC5-9011-119CD0638E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781" y="4605730"/>
            <a:ext cx="3802644" cy="225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77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2257D53B-65BD-4AAE-AA79-F72F298AA799}"/>
              </a:ext>
            </a:extLst>
          </p:cNvPr>
          <p:cNvSpPr/>
          <p:nvPr/>
        </p:nvSpPr>
        <p:spPr>
          <a:xfrm>
            <a:off x="3192087" y="167189"/>
            <a:ext cx="4668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Mareschal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Jaupart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2013, Tectonophysics)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9E76F0-A338-41B9-8222-20CF4FE58BAD}"/>
              </a:ext>
            </a:extLst>
          </p:cNvPr>
          <p:cNvSpPr/>
          <p:nvPr/>
        </p:nvSpPr>
        <p:spPr>
          <a:xfrm>
            <a:off x="419673" y="6639763"/>
            <a:ext cx="37273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Radiogenic heat production, thermal regime and evolution of continental crust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6E8A0F4-2D28-4CDF-A15B-DB98358CB321}"/>
              </a:ext>
            </a:extLst>
          </p:cNvPr>
          <p:cNvSpPr/>
          <p:nvPr/>
        </p:nvSpPr>
        <p:spPr>
          <a:xfrm>
            <a:off x="333533" y="4216065"/>
            <a:ext cx="4621073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&lt;A&gt;:average crustal heat production measured on surface samples</a:t>
            </a:r>
          </a:p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DI:differentiation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index, &lt;A&gt;/vertically averaged crustal heat production</a:t>
            </a:r>
          </a:p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纵轴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850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℃：假设的熔融温度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热流强度增加，会导致更容易熔融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9EA5F72-84DC-4627-A6C6-39EF3B5040FB}"/>
              </a:ext>
            </a:extLst>
          </p:cNvPr>
          <p:cNvGrpSpPr/>
          <p:nvPr/>
        </p:nvGrpSpPr>
        <p:grpSpPr>
          <a:xfrm>
            <a:off x="1" y="531590"/>
            <a:ext cx="4375973" cy="3712453"/>
            <a:chOff x="1" y="466223"/>
            <a:chExt cx="5200716" cy="435397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3054B77-D82B-49B4-A72A-5B9390EEF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466223"/>
              <a:ext cx="5200716" cy="4353971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AABA6E8-19AB-4E2F-B44B-15A8240E30ED}"/>
                </a:ext>
              </a:extLst>
            </p:cNvPr>
            <p:cNvSpPr/>
            <p:nvPr/>
          </p:nvSpPr>
          <p:spPr>
            <a:xfrm>
              <a:off x="881743" y="1045029"/>
              <a:ext cx="1704703" cy="2351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EFDAAAE-5020-4308-8C96-E64856362AED}"/>
                </a:ext>
              </a:extLst>
            </p:cNvPr>
            <p:cNvSpPr/>
            <p:nvPr/>
          </p:nvSpPr>
          <p:spPr>
            <a:xfrm>
              <a:off x="2586446" y="1024094"/>
              <a:ext cx="73770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average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760768D8-E607-453A-9D6C-11C9BA939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048" y="566239"/>
            <a:ext cx="3833214" cy="315630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ABF4558-3D1F-4A6F-9FB8-82D85A37B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305" y="588022"/>
            <a:ext cx="3888660" cy="315630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481166D-D4DC-4E1F-B4D6-C58E825991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668" y="3730578"/>
            <a:ext cx="3964297" cy="300985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94863586-11DD-4C1E-B65D-553C7D384656}"/>
              </a:ext>
            </a:extLst>
          </p:cNvPr>
          <p:cNvSpPr/>
          <p:nvPr/>
        </p:nvSpPr>
        <p:spPr>
          <a:xfrm>
            <a:off x="4291148" y="3890899"/>
            <a:ext cx="404912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Crustal thickening by thrusting and creep deformation requires 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resultant stress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(difference between 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compressional tectonic stress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 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tensile stress due to crustal thickening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 to be sufficiently large to overcome 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total strength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of the lithosphere.</a:t>
            </a:r>
          </a:p>
          <a:p>
            <a:endParaRPr lang="en-US" altLang="zh-CN" sz="1400" dirty="0">
              <a:solidFill>
                <a:srgbClr val="0070C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strength of the lithosphere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drops below the level where it can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sustain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increase in gravitational potential energy due to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crustal thickening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 Survival of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 thick crustal root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is possible only if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concentration in HPEs 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 the </a:t>
            </a:r>
            <a:r>
              <a:rPr lang="en-US" altLang="zh-CN" sz="1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surface heat flux are very low</a:t>
            </a:r>
            <a:r>
              <a:rPr lang="en-US" altLang="zh-CN" sz="1400" dirty="0">
                <a:solidFill>
                  <a:srgbClr val="0070C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endParaRPr lang="zh-CN" altLang="en-US" sz="1400" dirty="0">
              <a:solidFill>
                <a:srgbClr val="0070C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508573C-63A9-4EE5-AFDE-DC3425063EF0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</p:spTree>
    <p:extLst>
      <p:ext uri="{BB962C8B-B14F-4D97-AF65-F5344CB8AC3E}">
        <p14:creationId xmlns:p14="http://schemas.microsoft.com/office/powerpoint/2010/main" val="3611650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0CB928CB-59A6-4D4C-B33D-DD1D5F2D7D6C}"/>
              </a:ext>
            </a:extLst>
          </p:cNvPr>
          <p:cNvGrpSpPr/>
          <p:nvPr/>
        </p:nvGrpSpPr>
        <p:grpSpPr>
          <a:xfrm>
            <a:off x="173194" y="191853"/>
            <a:ext cx="4424395" cy="6162720"/>
            <a:chOff x="259333" y="347640"/>
            <a:chExt cx="4424395" cy="616272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4CF38699-6BF6-487E-AF61-24B759A2D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333" y="347640"/>
              <a:ext cx="4424395" cy="616272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2C5361CB-B239-4725-B076-4948018B1C03}"/>
                    </a:ext>
                  </a:extLst>
                </p:cNvPr>
                <p:cNvSpPr/>
                <p:nvPr/>
              </p:nvSpPr>
              <p:spPr>
                <a:xfrm>
                  <a:off x="1188992" y="483803"/>
                  <a:ext cx="95154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1.5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𝑊</m:t>
                        </m:r>
                        <m:sSup>
                          <m:sSupPr>
                            <m:ctrlP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−3</m:t>
                            </m:r>
                          </m:sup>
                        </m:sSup>
                      </m:oMath>
                    </m:oMathPara>
                  </a14:m>
                  <a:endParaRPr lang="zh-CN" altLang="en-US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2C5361CB-B239-4725-B076-4948018B1C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8992" y="483803"/>
                  <a:ext cx="951543" cy="276999"/>
                </a:xfrm>
                <a:prstGeom prst="rect">
                  <a:avLst/>
                </a:prstGeom>
                <a:blipFill>
                  <a:blip r:embed="rId3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5515AC02-D841-4D9F-96C3-E464939D4314}"/>
                    </a:ext>
                  </a:extLst>
                </p:cNvPr>
                <p:cNvSpPr/>
                <p:nvPr/>
              </p:nvSpPr>
              <p:spPr>
                <a:xfrm>
                  <a:off x="1188993" y="3167074"/>
                  <a:ext cx="951543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1.1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𝜇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𝑊</m:t>
                        </m:r>
                        <m:sSup>
                          <m:sSupPr>
                            <m:ctrlP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−3</m:t>
                            </m:r>
                          </m:sup>
                        </m:sSup>
                      </m:oMath>
                    </m:oMathPara>
                  </a14:m>
                  <a:endParaRPr lang="zh-CN" altLang="en-US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5515AC02-D841-4D9F-96C3-E464939D43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8993" y="3167074"/>
                  <a:ext cx="951543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8D12C380-0741-40D4-B2F1-55E2EFD82F77}"/>
              </a:ext>
            </a:extLst>
          </p:cNvPr>
          <p:cNvSpPr/>
          <p:nvPr/>
        </p:nvSpPr>
        <p:spPr>
          <a:xfrm>
            <a:off x="1135983" y="6310954"/>
            <a:ext cx="27430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Jaupart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et al., 2016,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Lithos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1689A71-A4CF-4DF6-9076-8B071A455D2E}"/>
              </a:ext>
            </a:extLst>
          </p:cNvPr>
          <p:cNvSpPr/>
          <p:nvPr/>
        </p:nvSpPr>
        <p:spPr>
          <a:xfrm>
            <a:off x="1254605" y="6616394"/>
            <a:ext cx="25058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Radiogenic heat production in the continental crust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E3C0322-1BD1-40AF-8586-11B81E22D660}"/>
              </a:ext>
            </a:extLst>
          </p:cNvPr>
          <p:cNvSpPr/>
          <p:nvPr/>
        </p:nvSpPr>
        <p:spPr>
          <a:xfrm>
            <a:off x="701691" y="-61807"/>
            <a:ext cx="3984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Total strength of lithosphere vs crustal thickness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FB67981-9681-40F7-9F16-B56494038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2478" y="1669564"/>
            <a:ext cx="4557744" cy="337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4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4641892-A158-4BAE-AA9E-2F605FCAE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0" y="224518"/>
            <a:ext cx="5679887" cy="183941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DDADE3BA-BC65-4158-940C-40B9D08A0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75251"/>
            <a:ext cx="5710179" cy="18394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C75A6E5-47EA-4934-9BAB-3F34E1316D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62"/>
          <a:stretch/>
        </p:blipFill>
        <p:spPr>
          <a:xfrm>
            <a:off x="5845674" y="116038"/>
            <a:ext cx="6196058" cy="205637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7E63DED-8E73-4FEB-883A-2F200C1E0B45}"/>
              </a:ext>
            </a:extLst>
          </p:cNvPr>
          <p:cNvSpPr/>
          <p:nvPr/>
        </p:nvSpPr>
        <p:spPr>
          <a:xfrm>
            <a:off x="7030670" y="2142391"/>
            <a:ext cx="36279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Radiogenic heat production in the continental crust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806C9EB-DE12-4C88-B03B-5CD58C87573D}"/>
              </a:ext>
            </a:extLst>
          </p:cNvPr>
          <p:cNvSpPr/>
          <p:nvPr/>
        </p:nvSpPr>
        <p:spPr>
          <a:xfrm>
            <a:off x="-47897" y="206393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Origin of adakitic intrusives generated during mid-Miocene east–west extension in southern Tibet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AAF818-1DC1-4F43-8214-21AF09510FA0}"/>
              </a:ext>
            </a:extLst>
          </p:cNvPr>
          <p:cNvSpPr/>
          <p:nvPr/>
        </p:nvSpPr>
        <p:spPr>
          <a:xfrm>
            <a:off x="-329163" y="478732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Timing of Tibetan uplift constrained by analysis of volcanic rocks</a:t>
            </a:r>
          </a:p>
        </p:txBody>
      </p:sp>
    </p:spTree>
    <p:extLst>
      <p:ext uri="{BB962C8B-B14F-4D97-AF65-F5344CB8AC3E}">
        <p14:creationId xmlns:p14="http://schemas.microsoft.com/office/powerpoint/2010/main" val="2777093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E603FDF-B6A9-4044-9D5F-AC407A6B0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1" y="812148"/>
            <a:ext cx="10313126" cy="454675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6B40C9D-DF42-46B1-BCBF-63A35D0BABD6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033E65-AABD-43ED-BA50-EDDF7B15F856}"/>
              </a:ext>
            </a:extLst>
          </p:cNvPr>
          <p:cNvSpPr txBox="1"/>
          <p:nvPr/>
        </p:nvSpPr>
        <p:spPr>
          <a:xfrm>
            <a:off x="9184006" y="396516"/>
            <a:ext cx="2572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Sheng et al., 2019, JAES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015741-9095-4808-AAAB-EB6C7E2415AC}"/>
              </a:ext>
            </a:extLst>
          </p:cNvPr>
          <p:cNvSpPr/>
          <p:nvPr/>
        </p:nvSpPr>
        <p:spPr>
          <a:xfrm>
            <a:off x="175766" y="6499499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050" dirty="0">
                <a:latin typeface="Arial" panose="020B0604020202020204" pitchFamily="34" charset="0"/>
                <a:cs typeface="Arial" panose="020B0604020202020204" pitchFamily="34" charset="0"/>
              </a:rPr>
              <a:t>Lithospheric electrical structure in the central Tibetan Plateau and its tectonic significance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6FAA652-FF9C-4C3C-9463-DC8B49326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825" y="5129782"/>
            <a:ext cx="2811746" cy="1598836"/>
          </a:xfrm>
          <a:prstGeom prst="rect">
            <a:avLst/>
          </a:prstGeom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BFFF7DF-6423-44A0-B455-3BE1B9E3F995}"/>
              </a:ext>
            </a:extLst>
          </p:cNvPr>
          <p:cNvCxnSpPr>
            <a:cxnSpLocks/>
          </p:cNvCxnSpPr>
          <p:nvPr/>
        </p:nvCxnSpPr>
        <p:spPr>
          <a:xfrm flipH="1" flipV="1">
            <a:off x="2018212" y="1587138"/>
            <a:ext cx="7276011" cy="4402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CC8B9D0-1CF7-4D43-877F-3079AAAFDAAD}"/>
              </a:ext>
            </a:extLst>
          </p:cNvPr>
          <p:cNvCxnSpPr>
            <a:cxnSpLocks/>
          </p:cNvCxnSpPr>
          <p:nvPr/>
        </p:nvCxnSpPr>
        <p:spPr>
          <a:xfrm flipH="1" flipV="1">
            <a:off x="8553995" y="1479283"/>
            <a:ext cx="1742944" cy="4566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924F0EE-0632-4379-A640-5185E48830F2}"/>
              </a:ext>
            </a:extLst>
          </p:cNvPr>
          <p:cNvCxnSpPr>
            <a:cxnSpLocks/>
          </p:cNvCxnSpPr>
          <p:nvPr/>
        </p:nvCxnSpPr>
        <p:spPr>
          <a:xfrm flipH="1" flipV="1">
            <a:off x="4161183" y="4015410"/>
            <a:ext cx="5883965" cy="2030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998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D84F6C-D424-4B72-84C7-54D6271A4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2"/>
          <a:stretch/>
        </p:blipFill>
        <p:spPr>
          <a:xfrm>
            <a:off x="0" y="548227"/>
            <a:ext cx="6380922" cy="307830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350F1C-0E87-4846-9271-D9F2BDEA81AA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5BC788-FB94-4CF9-86CB-4C3530C91AE7}"/>
              </a:ext>
            </a:extLst>
          </p:cNvPr>
          <p:cNvSpPr/>
          <p:nvPr/>
        </p:nvSpPr>
        <p:spPr>
          <a:xfrm>
            <a:off x="0" y="6421121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3-D electrical structure across the Yadong-Gulu rift revealed by magnetotelluric data: New insights on the extension of the upper crust and the geometry of the underthrusting Indian lithospheric slab in southern Tibet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33FB88-D8E6-4039-91DF-83F3835E60BC}"/>
              </a:ext>
            </a:extLst>
          </p:cNvPr>
          <p:cNvSpPr txBox="1"/>
          <p:nvPr/>
        </p:nvSpPr>
        <p:spPr>
          <a:xfrm>
            <a:off x="749741" y="3696541"/>
            <a:ext cx="2572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Wang et al., 2017, EPSL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1B2587E-1334-4A49-8B52-175341D329B9}"/>
              </a:ext>
            </a:extLst>
          </p:cNvPr>
          <p:cNvSpPr/>
          <p:nvPr/>
        </p:nvSpPr>
        <p:spPr>
          <a:xfrm>
            <a:off x="6380922" y="6480313"/>
            <a:ext cx="5466521" cy="217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On the Role of Lower Crust and Midlithosphere Discontinuity for Cratonic Lithosphere Delamination and Recycling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BC16CE0-60AE-4D84-9700-98182013A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659" y="462204"/>
            <a:ext cx="5585712" cy="201605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F1E64E3-80D2-43A4-AF72-4584C858B727}"/>
              </a:ext>
            </a:extLst>
          </p:cNvPr>
          <p:cNvSpPr txBox="1"/>
          <p:nvPr/>
        </p:nvSpPr>
        <p:spPr>
          <a:xfrm>
            <a:off x="8204089" y="95539"/>
            <a:ext cx="2572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Shi et al., 2020, PNAS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B4B39A-6411-4C6A-AA20-D8B809E10B84}"/>
              </a:ext>
            </a:extLst>
          </p:cNvPr>
          <p:cNvSpPr/>
          <p:nvPr/>
        </p:nvSpPr>
        <p:spPr>
          <a:xfrm>
            <a:off x="6380922" y="6642556"/>
            <a:ext cx="3743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Localized foundering of Indian lower crust in the India–Tibet collision zone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E6005DB-D106-407C-B6AF-8F3A459FE5E8}"/>
              </a:ext>
            </a:extLst>
          </p:cNvPr>
          <p:cNvGrpSpPr/>
          <p:nvPr/>
        </p:nvGrpSpPr>
        <p:grpSpPr>
          <a:xfrm>
            <a:off x="6849389" y="2616100"/>
            <a:ext cx="4748247" cy="790581"/>
            <a:chOff x="6849389" y="2616100"/>
            <a:chExt cx="4748247" cy="79058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251EBFA-3C30-44AF-A912-A01207170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9389" y="2616100"/>
              <a:ext cx="4748247" cy="790581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DF4BCD1-E0C8-4455-9C87-A49B8F0B972B}"/>
                </a:ext>
              </a:extLst>
            </p:cNvPr>
            <p:cNvSpPr/>
            <p:nvPr/>
          </p:nvSpPr>
          <p:spPr>
            <a:xfrm>
              <a:off x="9419433" y="3020764"/>
              <a:ext cx="1500358" cy="1663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1945DD5-DFDE-4800-9930-4714836D51D1}"/>
              </a:ext>
            </a:extLst>
          </p:cNvPr>
          <p:cNvGrpSpPr/>
          <p:nvPr/>
        </p:nvGrpSpPr>
        <p:grpSpPr>
          <a:xfrm>
            <a:off x="166240" y="4340271"/>
            <a:ext cx="9644133" cy="1983548"/>
            <a:chOff x="199370" y="4277693"/>
            <a:chExt cx="9644133" cy="1983548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E4621BE-2851-4495-B318-6AD36D99D02F}"/>
                </a:ext>
              </a:extLst>
            </p:cNvPr>
            <p:cNvGrpSpPr/>
            <p:nvPr/>
          </p:nvGrpSpPr>
          <p:grpSpPr>
            <a:xfrm>
              <a:off x="199370" y="4277693"/>
              <a:ext cx="9644133" cy="1983548"/>
              <a:chOff x="179491" y="4220945"/>
              <a:chExt cx="9644133" cy="1983548"/>
            </a:xfrm>
          </p:grpSpPr>
          <p:pic>
            <p:nvPicPr>
              <p:cNvPr id="2" name="图片 1">
                <a:extLst>
                  <a:ext uri="{FF2B5EF4-FFF2-40B4-BE49-F238E27FC236}">
                    <a16:creationId xmlns:a16="http://schemas.microsoft.com/office/drawing/2014/main" id="{E059841B-BD13-4376-A7A9-ED6D3E2BD1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491" y="5384207"/>
                <a:ext cx="9553645" cy="523879"/>
              </a:xfrm>
              <a:prstGeom prst="rect">
                <a:avLst/>
              </a:prstGeom>
            </p:spPr>
          </p:pic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62E916D2-CE95-491D-BB06-CFA5A3C835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9491" y="4220945"/>
                <a:ext cx="9644133" cy="1166821"/>
              </a:xfrm>
              <a:prstGeom prst="rect">
                <a:avLst/>
              </a:prstGeom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F8BB664-FE61-45FC-90C5-821F204D8AC9}"/>
                  </a:ext>
                </a:extLst>
              </p:cNvPr>
              <p:cNvSpPr txBox="1"/>
              <p:nvPr/>
            </p:nvSpPr>
            <p:spPr>
              <a:xfrm>
                <a:off x="670228" y="5896716"/>
                <a:ext cx="25725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（</a:t>
                </a:r>
                <a:r>
                  <a:rPr lang="en-US" altLang="zh-CN" sz="14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Wang et al., 2018, GRL</a:t>
                </a:r>
                <a:r>
                  <a:rPr lang="zh-CN" altLang="en-US" sz="14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）</a:t>
                </a:r>
              </a:p>
            </p:txBody>
          </p:sp>
        </p:grp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161BD00-5DB9-4EE9-B956-BB31DBC7FCF1}"/>
                </a:ext>
              </a:extLst>
            </p:cNvPr>
            <p:cNvSpPr/>
            <p:nvPr/>
          </p:nvSpPr>
          <p:spPr>
            <a:xfrm>
              <a:off x="1688805" y="5452513"/>
              <a:ext cx="2638029" cy="2653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619D9D2-B8C0-4788-9E46-3F38074FCEDB}"/>
                </a:ext>
              </a:extLst>
            </p:cNvPr>
            <p:cNvSpPr/>
            <p:nvPr/>
          </p:nvSpPr>
          <p:spPr>
            <a:xfrm>
              <a:off x="536713" y="4872762"/>
              <a:ext cx="9216302" cy="5797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5DFCF18-5657-4E83-ADE8-A2F3AA101ACD}"/>
              </a:ext>
            </a:extLst>
          </p:cNvPr>
          <p:cNvGrpSpPr/>
          <p:nvPr/>
        </p:nvGrpSpPr>
        <p:grpSpPr>
          <a:xfrm>
            <a:off x="6811289" y="3441701"/>
            <a:ext cx="4786347" cy="823919"/>
            <a:chOff x="6811289" y="3441701"/>
            <a:chExt cx="4786347" cy="823919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1815A75-1778-4F9D-A3B5-BFE19F229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11289" y="3441701"/>
              <a:ext cx="4786347" cy="823919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695951-5BB2-44AC-BD3F-31DEA17A6A0B}"/>
                </a:ext>
              </a:extLst>
            </p:cNvPr>
            <p:cNvSpPr/>
            <p:nvPr/>
          </p:nvSpPr>
          <p:spPr>
            <a:xfrm>
              <a:off x="7027415" y="3496457"/>
              <a:ext cx="1546742" cy="2000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691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EF06CB0F-C6A5-495E-A572-AA032D4E83C7}"/>
              </a:ext>
            </a:extLst>
          </p:cNvPr>
          <p:cNvGrpSpPr/>
          <p:nvPr/>
        </p:nvGrpSpPr>
        <p:grpSpPr>
          <a:xfrm>
            <a:off x="2190386" y="1952896"/>
            <a:ext cx="3506894" cy="3206933"/>
            <a:chOff x="93797" y="470253"/>
            <a:chExt cx="3506894" cy="320693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EECDA4A9-A27C-4AB5-980E-EDC84707A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7" y="470253"/>
              <a:ext cx="3506894" cy="3206933"/>
            </a:xfrm>
            <a:prstGeom prst="rect">
              <a:avLst/>
            </a:prstGeom>
          </p:spPr>
        </p:pic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9E603CE-CD31-48CC-BCB2-95F3A557C920}"/>
                </a:ext>
              </a:extLst>
            </p:cNvPr>
            <p:cNvCxnSpPr/>
            <p:nvPr/>
          </p:nvCxnSpPr>
          <p:spPr>
            <a:xfrm>
              <a:off x="354873" y="1401732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F11CCAA-419B-4E56-945B-6953E56A30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3227" y="501739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05186FE-2249-45DD-8B41-64F45C09D1D3}"/>
              </a:ext>
            </a:extLst>
          </p:cNvPr>
          <p:cNvGrpSpPr/>
          <p:nvPr/>
        </p:nvGrpSpPr>
        <p:grpSpPr>
          <a:xfrm>
            <a:off x="5821908" y="1984382"/>
            <a:ext cx="3575753" cy="3206933"/>
            <a:chOff x="6194199" y="2056219"/>
            <a:chExt cx="3575753" cy="320693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883DBA2-57F5-4D04-977C-57EE5E1A2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4199" y="2056219"/>
              <a:ext cx="3575753" cy="3206933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2CB7F05F-C62C-4ED8-B8E5-0FD957A309EB}"/>
                </a:ext>
              </a:extLst>
            </p:cNvPr>
            <p:cNvGrpSpPr/>
            <p:nvPr/>
          </p:nvGrpSpPr>
          <p:grpSpPr>
            <a:xfrm>
              <a:off x="6437811" y="2117179"/>
              <a:ext cx="3245818" cy="2470700"/>
              <a:chOff x="2976153" y="2215150"/>
              <a:chExt cx="3245818" cy="2470700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8A0820EC-BB1A-46FB-AFE3-CB5F92837E9A}"/>
                  </a:ext>
                </a:extLst>
              </p:cNvPr>
              <p:cNvCxnSpPr/>
              <p:nvPr/>
            </p:nvCxnSpPr>
            <p:spPr>
              <a:xfrm>
                <a:off x="2976153" y="3147800"/>
                <a:ext cx="3245818" cy="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59C8F862-BC51-4F30-AEE2-4D4E024786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67387" y="2215150"/>
                <a:ext cx="0" cy="247070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F0BC814-C5C0-4B0A-9861-89787F16D0FC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</p:spTree>
    <p:extLst>
      <p:ext uri="{BB962C8B-B14F-4D97-AF65-F5344CB8AC3E}">
        <p14:creationId xmlns:p14="http://schemas.microsoft.com/office/powerpoint/2010/main" val="708846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4C300F8-932C-4532-9E26-09C046E6F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19" y="443640"/>
            <a:ext cx="3228529" cy="310640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80A78F1-5653-405B-96EA-6DB95A1F2D41}"/>
              </a:ext>
            </a:extLst>
          </p:cNvPr>
          <p:cNvSpPr/>
          <p:nvPr/>
        </p:nvSpPr>
        <p:spPr>
          <a:xfrm>
            <a:off x="50248" y="6500348"/>
            <a:ext cx="45689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Receiver function study of the crustal structure of Northeast China: Seismic evidence for a mantle upwelling beneath the eastern flank of the Songliao Basin and the Changbaishan region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CAB08E0-84FF-4A6D-8F01-44E02CD1B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95" y="3452256"/>
            <a:ext cx="2913707" cy="273299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86CBE0B-B3E1-449A-B580-0570F34CCB76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5B7D402-82DB-4A16-8A19-CE47A990E58F}"/>
              </a:ext>
            </a:extLst>
          </p:cNvPr>
          <p:cNvSpPr/>
          <p:nvPr/>
        </p:nvSpPr>
        <p:spPr>
          <a:xfrm>
            <a:off x="671800" y="6131016"/>
            <a:ext cx="2450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Liu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et al., 2011, EQS)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5261B05-59D8-4217-8A20-6F212BE24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924" y="966650"/>
            <a:ext cx="5857185" cy="431074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BAB3CF9-DE35-46D4-9AEC-A0E49C7CD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404" y="888273"/>
            <a:ext cx="3512179" cy="22468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F0B3C0C-1A94-4B06-867E-76EEC75AFE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72" y="3213460"/>
            <a:ext cx="4423929" cy="249357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0BF3845-AE21-44CA-9B72-493ABD5E7701}"/>
              </a:ext>
            </a:extLst>
          </p:cNvPr>
          <p:cNvSpPr/>
          <p:nvPr/>
        </p:nvSpPr>
        <p:spPr>
          <a:xfrm>
            <a:off x="7340511" y="5885000"/>
            <a:ext cx="2702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(Tian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et al., 2015, EPSL)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7DAA356-7E9D-4596-A322-E25C09815E93}"/>
              </a:ext>
            </a:extLst>
          </p:cNvPr>
          <p:cNvSpPr/>
          <p:nvPr/>
        </p:nvSpPr>
        <p:spPr>
          <a:xfrm>
            <a:off x="7441734" y="6564180"/>
            <a:ext cx="273183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Weakly coupled lithospheric extension in southern Tibet</a:t>
            </a:r>
          </a:p>
        </p:txBody>
      </p:sp>
    </p:spTree>
    <p:extLst>
      <p:ext uri="{BB962C8B-B14F-4D97-AF65-F5344CB8AC3E}">
        <p14:creationId xmlns:p14="http://schemas.microsoft.com/office/powerpoint/2010/main" val="4051877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CD56EDC-95E0-4F78-BFA6-41599C28B20C}"/>
              </a:ext>
            </a:extLst>
          </p:cNvPr>
          <p:cNvSpPr txBox="1"/>
          <p:nvPr/>
        </p:nvSpPr>
        <p:spPr>
          <a:xfrm>
            <a:off x="4465983" y="2637183"/>
            <a:ext cx="5797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黑体" panose="02010609060101010101" pitchFamily="49" charset="-122"/>
                <a:ea typeface="黑体" panose="02010609060101010101" pitchFamily="49" charset="-122"/>
              </a:rPr>
              <a:t>谢  谢！</a:t>
            </a:r>
          </a:p>
        </p:txBody>
      </p:sp>
    </p:spTree>
    <p:extLst>
      <p:ext uri="{BB962C8B-B14F-4D97-AF65-F5344CB8AC3E}">
        <p14:creationId xmlns:p14="http://schemas.microsoft.com/office/powerpoint/2010/main" val="1626300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E96E5CB-74DF-4B2B-973E-C664B4CEDA34}"/>
              </a:ext>
            </a:extLst>
          </p:cNvPr>
          <p:cNvSpPr txBox="1"/>
          <p:nvPr/>
        </p:nvSpPr>
        <p:spPr>
          <a:xfrm>
            <a:off x="0" y="0"/>
            <a:ext cx="3833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构造解释：拉萨地体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44D782-B99A-4E31-A524-51807E8F7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6388"/>
            <a:ext cx="5177602" cy="5865223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A28C9D41-CB33-4C32-AF00-5134C6E9551B}"/>
              </a:ext>
            </a:extLst>
          </p:cNvPr>
          <p:cNvGrpSpPr/>
          <p:nvPr/>
        </p:nvGrpSpPr>
        <p:grpSpPr>
          <a:xfrm>
            <a:off x="7395934" y="369332"/>
            <a:ext cx="3506894" cy="3206933"/>
            <a:chOff x="93797" y="470253"/>
            <a:chExt cx="3506894" cy="320693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B57967D-F0CC-4D4F-AC2E-51A1C015B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97" y="470253"/>
              <a:ext cx="3506894" cy="3206933"/>
            </a:xfrm>
            <a:prstGeom prst="rect">
              <a:avLst/>
            </a:prstGeom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83B7DF7-BC34-4AD0-BE5F-554140E5C1C5}"/>
                </a:ext>
              </a:extLst>
            </p:cNvPr>
            <p:cNvCxnSpPr/>
            <p:nvPr/>
          </p:nvCxnSpPr>
          <p:spPr>
            <a:xfrm>
              <a:off x="354873" y="1878526"/>
              <a:ext cx="3245818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C371E43-5439-4C3E-87FE-D947D910D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5884" y="470253"/>
              <a:ext cx="0" cy="24707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233DD30-84E4-432A-9926-43BAAAD7F29D}"/>
              </a:ext>
            </a:extLst>
          </p:cNvPr>
          <p:cNvGrpSpPr/>
          <p:nvPr/>
        </p:nvGrpSpPr>
        <p:grpSpPr>
          <a:xfrm>
            <a:off x="7361504" y="3524011"/>
            <a:ext cx="3575753" cy="3206933"/>
            <a:chOff x="6194199" y="2056219"/>
            <a:chExt cx="3575753" cy="320693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816898A-FD57-402A-BC03-E0A02CBF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4199" y="2056219"/>
              <a:ext cx="3575753" cy="3206933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BB42FB2-D484-4D8F-A9A2-5F7EB8C584A2}"/>
                </a:ext>
              </a:extLst>
            </p:cNvPr>
            <p:cNvGrpSpPr/>
            <p:nvPr/>
          </p:nvGrpSpPr>
          <p:grpSpPr>
            <a:xfrm>
              <a:off x="6437811" y="2108473"/>
              <a:ext cx="3245818" cy="2470700"/>
              <a:chOff x="2976153" y="2206444"/>
              <a:chExt cx="3245818" cy="2470700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C3921603-433B-40CC-A099-16796F992764}"/>
                  </a:ext>
                </a:extLst>
              </p:cNvPr>
              <p:cNvCxnSpPr/>
              <p:nvPr/>
            </p:nvCxnSpPr>
            <p:spPr>
              <a:xfrm>
                <a:off x="2976153" y="3585406"/>
                <a:ext cx="3245818" cy="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E086CD70-AA6B-4DC8-8A8F-EC55752160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87859" y="2206444"/>
                <a:ext cx="0" cy="2470700"/>
              </a:xfrm>
              <a:prstGeom prst="line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F75FA773-BBD0-4D68-8873-47044FBAA32A}"/>
              </a:ext>
            </a:extLst>
          </p:cNvPr>
          <p:cNvSpPr/>
          <p:nvPr/>
        </p:nvSpPr>
        <p:spPr>
          <a:xfrm>
            <a:off x="3609535" y="5231674"/>
            <a:ext cx="2787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van Keken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2003, EPSL)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679EF43-F4D7-4822-85A8-68C696EF9849}"/>
              </a:ext>
            </a:extLst>
          </p:cNvPr>
          <p:cNvSpPr/>
          <p:nvPr/>
        </p:nvSpPr>
        <p:spPr>
          <a:xfrm>
            <a:off x="171151" y="6603367"/>
            <a:ext cx="24176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The structure and dynamics of the mantle wedge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AB62755-1E18-4012-969B-3F29B04A3FA5}"/>
              </a:ext>
            </a:extLst>
          </p:cNvPr>
          <p:cNvSpPr txBox="1"/>
          <p:nvPr/>
        </p:nvSpPr>
        <p:spPr>
          <a:xfrm>
            <a:off x="93758" y="6361611"/>
            <a:ext cx="5783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Shi et al., 2020, PNAS</a:t>
            </a:r>
            <a:r>
              <a:rPr lang="zh-CN" altLang="en-US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）：印度下地壳下垫导致地壳增厚</a:t>
            </a:r>
          </a:p>
        </p:txBody>
      </p:sp>
    </p:spTree>
    <p:extLst>
      <p:ext uri="{BB962C8B-B14F-4D97-AF65-F5344CB8AC3E}">
        <p14:creationId xmlns:p14="http://schemas.microsoft.com/office/powerpoint/2010/main" val="145792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</TotalTime>
  <Words>1421</Words>
  <Application>Microsoft Office PowerPoint</Application>
  <PresentationFormat>宽屏</PresentationFormat>
  <Paragraphs>144</Paragraphs>
  <Slides>28</Slides>
  <Notes>2</Notes>
  <HiddenSlides>5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Helvetica Neue</vt:lpstr>
      <vt:lpstr>等线</vt:lpstr>
      <vt:lpstr>等线 Light</vt:lpstr>
      <vt:lpstr>黑体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邝 晔旸</cp:lastModifiedBy>
  <cp:revision>261</cp:revision>
  <dcterms:created xsi:type="dcterms:W3CDTF">2023-03-13T08:49:00Z</dcterms:created>
  <dcterms:modified xsi:type="dcterms:W3CDTF">2023-03-24T05:46:27Z</dcterms:modified>
</cp:coreProperties>
</file>