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98" r:id="rId3"/>
    <p:sldId id="332" r:id="rId4"/>
    <p:sldId id="333" r:id="rId5"/>
    <p:sldId id="334" r:id="rId6"/>
    <p:sldId id="335" r:id="rId7"/>
    <p:sldId id="337" r:id="rId8"/>
    <p:sldId id="338" r:id="rId9"/>
    <p:sldId id="312" r:id="rId10"/>
    <p:sldId id="339" r:id="rId11"/>
    <p:sldId id="340" r:id="rId12"/>
    <p:sldId id="341" r:id="rId13"/>
    <p:sldId id="342" r:id="rId14"/>
    <p:sldId id="347" r:id="rId15"/>
    <p:sldId id="343" r:id="rId16"/>
    <p:sldId id="344" r:id="rId17"/>
    <p:sldId id="345" r:id="rId18"/>
    <p:sldId id="346"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4672C4"/>
    <a:srgbClr val="0000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3" autoAdjust="0"/>
    <p:restoredTop sz="89166" autoAdjust="0"/>
  </p:normalViewPr>
  <p:slideViewPr>
    <p:cSldViewPr>
      <p:cViewPr varScale="1">
        <p:scale>
          <a:sx n="163" d="100"/>
          <a:sy n="163" d="100"/>
        </p:scale>
        <p:origin x="823" y="8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9C09A-D5F6-493F-81AA-094DE5F33DF3}" type="datetimeFigureOut">
              <a:rPr lang="zh-CN" altLang="en-US" smtClean="0"/>
              <a:t>2023/3/23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34BE-9896-4FE0-933A-1E2A80AC7A37}" type="slidenum">
              <a:rPr lang="zh-CN" altLang="en-US" smtClean="0"/>
              <a:t>‹#›</a:t>
            </a:fld>
            <a:endParaRPr lang="zh-CN" altLang="en-US"/>
          </a:p>
        </p:txBody>
      </p:sp>
    </p:spTree>
    <p:extLst>
      <p:ext uri="{BB962C8B-B14F-4D97-AF65-F5344CB8AC3E}">
        <p14:creationId xmlns:p14="http://schemas.microsoft.com/office/powerpoint/2010/main" val="79405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a:t>
            </a:fld>
            <a:endParaRPr lang="zh-CN" altLang="en-US"/>
          </a:p>
        </p:txBody>
      </p:sp>
    </p:spTree>
    <p:extLst>
      <p:ext uri="{BB962C8B-B14F-4D97-AF65-F5344CB8AC3E}">
        <p14:creationId xmlns:p14="http://schemas.microsoft.com/office/powerpoint/2010/main" val="131415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3</a:t>
            </a:fld>
            <a:endParaRPr lang="zh-CN" altLang="en-US"/>
          </a:p>
        </p:txBody>
      </p:sp>
    </p:spTree>
    <p:extLst>
      <p:ext uri="{BB962C8B-B14F-4D97-AF65-F5344CB8AC3E}">
        <p14:creationId xmlns:p14="http://schemas.microsoft.com/office/powerpoint/2010/main" val="427864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圆框里的字可以大一点，三行也可以的</a:t>
            </a:r>
          </a:p>
        </p:txBody>
      </p:sp>
      <p:sp>
        <p:nvSpPr>
          <p:cNvPr id="4" name="灯片编号占位符 3"/>
          <p:cNvSpPr>
            <a:spLocks noGrp="1"/>
          </p:cNvSpPr>
          <p:nvPr>
            <p:ph type="sldNum" sz="quarter" idx="5"/>
          </p:nvPr>
        </p:nvSpPr>
        <p:spPr/>
        <p:txBody>
          <a:bodyPr/>
          <a:lstStyle/>
          <a:p>
            <a:fld id="{0A2B34BE-9896-4FE0-933A-1E2A80AC7A37}" type="slidenum">
              <a:rPr lang="zh-CN" altLang="en-US" smtClean="0"/>
              <a:t>5</a:t>
            </a:fld>
            <a:endParaRPr lang="zh-CN" altLang="en-US"/>
          </a:p>
        </p:txBody>
      </p:sp>
    </p:spTree>
    <p:extLst>
      <p:ext uri="{BB962C8B-B14F-4D97-AF65-F5344CB8AC3E}">
        <p14:creationId xmlns:p14="http://schemas.microsoft.com/office/powerpoint/2010/main" val="985819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7</a:t>
            </a:fld>
            <a:endParaRPr lang="zh-CN" altLang="en-US"/>
          </a:p>
        </p:txBody>
      </p:sp>
    </p:spTree>
    <p:extLst>
      <p:ext uri="{BB962C8B-B14F-4D97-AF65-F5344CB8AC3E}">
        <p14:creationId xmlns:p14="http://schemas.microsoft.com/office/powerpoint/2010/main" val="48094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8</a:t>
            </a:fld>
            <a:endParaRPr lang="zh-CN" altLang="en-US"/>
          </a:p>
        </p:txBody>
      </p:sp>
    </p:spTree>
    <p:extLst>
      <p:ext uri="{BB962C8B-B14F-4D97-AF65-F5344CB8AC3E}">
        <p14:creationId xmlns:p14="http://schemas.microsoft.com/office/powerpoint/2010/main" val="27726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a:t>std_o:0.81598</a:t>
            </a:r>
          </a:p>
          <a:p>
            <a:r>
              <a:rPr lang="zh-CN" altLang="en-US" sz="1200"/>
              <a:t>std_f:0.37167</a:t>
            </a:r>
          </a:p>
          <a:p>
            <a:r>
              <a:rPr lang="zh-CN" altLang="en-US" sz="1200"/>
              <a:t>std_o:0.81926</a:t>
            </a:r>
          </a:p>
          <a:p>
            <a:r>
              <a:rPr lang="zh-CN" altLang="en-US" sz="1200"/>
              <a:t>std_f:0.37613</a:t>
            </a:r>
          </a:p>
          <a:p>
            <a:r>
              <a:rPr lang="zh-CN" altLang="en-US"/>
              <a:t>std_o:0.82183</a:t>
            </a:r>
          </a:p>
          <a:p>
            <a:r>
              <a:rPr lang="zh-CN" altLang="en-US"/>
              <a:t>std_f:0.38943</a:t>
            </a:r>
          </a:p>
          <a:p>
            <a:r>
              <a:rPr lang="pl-PL" altLang="zh-CN"/>
              <a:t>std_o:0.82241</a:t>
            </a:r>
          </a:p>
          <a:p>
            <a:r>
              <a:rPr lang="pl-PL" altLang="zh-CN"/>
              <a:t>std_f:0.38803</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9</a:t>
            </a:fld>
            <a:endParaRPr lang="zh-CN" altLang="en-US"/>
          </a:p>
        </p:txBody>
      </p:sp>
    </p:spTree>
    <p:extLst>
      <p:ext uri="{BB962C8B-B14F-4D97-AF65-F5344CB8AC3E}">
        <p14:creationId xmlns:p14="http://schemas.microsoft.com/office/powerpoint/2010/main" val="689655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10</a:t>
            </a:fld>
            <a:endParaRPr lang="zh-CN" altLang="en-US"/>
          </a:p>
        </p:txBody>
      </p:sp>
    </p:spTree>
    <p:extLst>
      <p:ext uri="{BB962C8B-B14F-4D97-AF65-F5344CB8AC3E}">
        <p14:creationId xmlns:p14="http://schemas.microsoft.com/office/powerpoint/2010/main" val="2228182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11</a:t>
            </a:fld>
            <a:endParaRPr lang="zh-CN" altLang="en-US"/>
          </a:p>
        </p:txBody>
      </p:sp>
    </p:spTree>
    <p:extLst>
      <p:ext uri="{BB962C8B-B14F-4D97-AF65-F5344CB8AC3E}">
        <p14:creationId xmlns:p14="http://schemas.microsoft.com/office/powerpoint/2010/main" val="340017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12</a:t>
            </a:fld>
            <a:endParaRPr lang="zh-CN" altLang="en-US"/>
          </a:p>
        </p:txBody>
      </p:sp>
    </p:spTree>
    <p:extLst>
      <p:ext uri="{BB962C8B-B14F-4D97-AF65-F5344CB8AC3E}">
        <p14:creationId xmlns:p14="http://schemas.microsoft.com/office/powerpoint/2010/main" val="552282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后续会采用更加合理的分段模型，并考虑莫霍面核沉积层的厚度变化</a:t>
            </a:r>
            <a:endParaRPr lang="en-US" altLang="zh-CN"/>
          </a:p>
          <a:p>
            <a:endParaRPr lang="en-US" altLang="zh-CN"/>
          </a:p>
          <a:p>
            <a:r>
              <a:rPr lang="zh-CN" altLang="en-US"/>
              <a:t>莫霍面还不够准确清晰，盆地的深度及其变化不清晰</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13</a:t>
            </a:fld>
            <a:endParaRPr lang="zh-CN" altLang="en-US"/>
          </a:p>
        </p:txBody>
      </p:sp>
    </p:spTree>
    <p:extLst>
      <p:ext uri="{BB962C8B-B14F-4D97-AF65-F5344CB8AC3E}">
        <p14:creationId xmlns:p14="http://schemas.microsoft.com/office/powerpoint/2010/main" val="361233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14</a:t>
            </a:fld>
            <a:endParaRPr lang="zh-CN" altLang="en-US"/>
          </a:p>
        </p:txBody>
      </p:sp>
    </p:spTree>
    <p:extLst>
      <p:ext uri="{BB962C8B-B14F-4D97-AF65-F5344CB8AC3E}">
        <p14:creationId xmlns:p14="http://schemas.microsoft.com/office/powerpoint/2010/main" val="4095299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15</a:t>
            </a:fld>
            <a:endParaRPr lang="zh-CN" altLang="en-US"/>
          </a:p>
        </p:txBody>
      </p:sp>
    </p:spTree>
    <p:extLst>
      <p:ext uri="{BB962C8B-B14F-4D97-AF65-F5344CB8AC3E}">
        <p14:creationId xmlns:p14="http://schemas.microsoft.com/office/powerpoint/2010/main" val="2559910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16</a:t>
            </a:fld>
            <a:endParaRPr lang="zh-CN" altLang="en-US"/>
          </a:p>
        </p:txBody>
      </p:sp>
    </p:spTree>
    <p:extLst>
      <p:ext uri="{BB962C8B-B14F-4D97-AF65-F5344CB8AC3E}">
        <p14:creationId xmlns:p14="http://schemas.microsoft.com/office/powerpoint/2010/main" val="2010109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此外，本研究未讨论地形起伏的影响，同时对于更大范围区域的成像，远场假设可能不适用，需要使用双台站或者其他方法对噪声源强度差异进行处理。类似这些问题，我们在后续的工作中也会进行改进。</a:t>
            </a:r>
          </a:p>
        </p:txBody>
      </p:sp>
      <p:sp>
        <p:nvSpPr>
          <p:cNvPr id="4" name="灯片编号占位符 3"/>
          <p:cNvSpPr>
            <a:spLocks noGrp="1"/>
          </p:cNvSpPr>
          <p:nvPr>
            <p:ph type="sldNum" sz="quarter" idx="5"/>
          </p:nvPr>
        </p:nvSpPr>
        <p:spPr/>
        <p:txBody>
          <a:bodyPr/>
          <a:lstStyle/>
          <a:p>
            <a:fld id="{0A2B34BE-9896-4FE0-933A-1E2A80AC7A37}" type="slidenum">
              <a:rPr lang="zh-CN" altLang="en-US" smtClean="0"/>
              <a:t>17</a:t>
            </a:fld>
            <a:endParaRPr lang="zh-CN" altLang="en-US"/>
          </a:p>
        </p:txBody>
      </p:sp>
    </p:spTree>
    <p:extLst>
      <p:ext uri="{BB962C8B-B14F-4D97-AF65-F5344CB8AC3E}">
        <p14:creationId xmlns:p14="http://schemas.microsoft.com/office/powerpoint/2010/main" val="83866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4B60AD-EC58-4602-A67F-46DDCF9FB70D}" type="datetime1">
              <a:rPr lang="en-US" altLang="zh-CN"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CBD796-2AC7-4E1D-B75F-6FB72858BE72}" type="datetime1">
              <a:rPr lang="en-US" altLang="zh-CN"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87C0EA-B15A-43BD-95FF-091BB53DBA51}" type="datetime1">
              <a:rPr lang="en-US" altLang="zh-CN"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842A44-F825-42BF-96EF-EC9057AD5B95}" type="datetime1">
              <a:rPr lang="en-US" altLang="zh-CN"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4BDF06-4380-45F4-9491-C88F60D2E315}" type="datetime1">
              <a:rPr lang="en-US" altLang="zh-CN" smtClean="0"/>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661D6B-BED8-4F13-AB37-062C12C9B6AB}" type="datetime1">
              <a:rPr lang="en-US" altLang="zh-CN" smtClean="0"/>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C4FA1-357B-4AA6-A5FE-648A99EA84D1}" type="datetime1">
              <a:rPr lang="en-US" altLang="zh-CN" smtClean="0"/>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354B1-17F0-4A30-97A2-31377B889DFC}" type="datetime1">
              <a:rPr lang="en-US" altLang="zh-CN"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E09E4C-DAB4-4DC6-BFCA-6736B4293092}" type="datetime1">
              <a:rPr lang="en-US" altLang="zh-CN"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E08FC-CB38-4F8D-B3B8-D6C8A775DD19}" type="datetime1">
              <a:rPr lang="en-US" altLang="zh-CN"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C935E-4B54-4795-9DCB-3243BF4533DA}" type="datetime1">
              <a:rPr lang="en-US" altLang="zh-CN"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E3DB5C0-415B-418E-8F50-D84FF968F116}" type="datetime1">
              <a:rPr lang="en-US" altLang="zh-CN" smtClean="0"/>
              <a:t>3/23/2023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18.png"/><Relationship Id="rId15" Type="http://schemas.openxmlformats.org/officeDocument/2006/relationships/image" Target="../media/image22.png"/><Relationship Id="rId10" Type="http://schemas.openxmlformats.org/officeDocument/2006/relationships/image" Target="../media/image17.png"/><Relationship Id="rId9" Type="http://schemas.openxmlformats.org/officeDocument/2006/relationships/image" Target="../media/image16.png"/><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0.png"/><Relationship Id="rId10" Type="http://schemas.openxmlformats.org/officeDocument/2006/relationships/image" Target="../media/image36.png"/><Relationship Id="rId4" Type="http://schemas.openxmlformats.org/officeDocument/2006/relationships/image" Target="../media/image29.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3.png"/><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0.png"/><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6750"/>
            <a:ext cx="7772400" cy="1957388"/>
          </a:xfrm>
        </p:spPr>
        <p:txBody>
          <a:bodyPr>
            <a:normAutofit/>
          </a:bodyPr>
          <a:lstStyle/>
          <a:p>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基于背景噪声互相关的改进衰减层析</a:t>
            </a:r>
            <a:r>
              <a:rPr lang="zh-CN" altLang="zh-CN" sz="2800" b="1">
                <a:latin typeface="Times New Roman" panose="02020603050405020304" pitchFamily="18" charset="0"/>
                <a:ea typeface="宋体" panose="02010600030101010101" pitchFamily="2" charset="-122"/>
                <a:cs typeface="Times New Roman" panose="02020603050405020304" pitchFamily="18" charset="0"/>
              </a:rPr>
              <a:t>成像方法</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a:t>
            </a:r>
            <a:br>
              <a:rPr lang="zh-CN" altLang="zh-CN" sz="2800" b="1">
                <a:latin typeface="Times New Roman" panose="02020603050405020304" pitchFamily="18" charset="0"/>
                <a:ea typeface="宋体" panose="02010600030101010101" pitchFamily="2" charset="-122"/>
                <a:cs typeface="Times New Roman" panose="02020603050405020304" pitchFamily="18" charset="0"/>
              </a:rPr>
            </a:br>
            <a:r>
              <a:rPr lang="zh-CN" altLang="en-US" sz="2800" b="1">
                <a:latin typeface="Times New Roman" panose="02020603050405020304" pitchFamily="18" charset="0"/>
                <a:ea typeface="宋体" panose="02010600030101010101" pitchFamily="2" charset="-122"/>
                <a:cs typeface="Times New Roman" panose="02020603050405020304" pitchFamily="18" charset="0"/>
              </a:rPr>
              <a:t>中国东北</a:t>
            </a:r>
            <a:r>
              <a:rPr lang="en-US" altLang="zh-CN" sz="2800" b="1">
                <a:latin typeface="Times New Roman" panose="02020603050405020304" pitchFamily="18" charset="0"/>
                <a:ea typeface="宋体" panose="02010600030101010101" pitchFamily="2" charset="-122"/>
                <a:cs typeface="Times New Roman" panose="02020603050405020304" pitchFamily="18" charset="0"/>
              </a:rPr>
              <a:t>NCISP-6</a:t>
            </a:r>
            <a:r>
              <a:rPr lang="zh-CN" altLang="en-US" sz="2800" b="1">
                <a:latin typeface="Times New Roman" panose="02020603050405020304" pitchFamily="18" charset="0"/>
                <a:ea typeface="宋体" panose="02010600030101010101" pitchFamily="2" charset="-122"/>
                <a:cs typeface="Times New Roman" panose="02020603050405020304" pitchFamily="18" charset="0"/>
              </a:rPr>
              <a:t>阵列数据测试</a:t>
            </a:r>
            <a:endParaRPr lang="en-US" sz="28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2678C677-7141-48E1-8D60-B2CF98BA41EC}"/>
              </a:ext>
            </a:extLst>
          </p:cNvPr>
          <p:cNvSpPr txBox="1"/>
          <p:nvPr/>
        </p:nvSpPr>
        <p:spPr>
          <a:xfrm>
            <a:off x="1466850" y="3105150"/>
            <a:ext cx="6210300" cy="1941301"/>
          </a:xfrm>
          <a:prstGeom prst="rect">
            <a:avLst/>
          </a:prstGeom>
          <a:noFill/>
        </p:spPr>
        <p:txBody>
          <a:bodyPr wrap="square" rtlCol="0">
            <a:spAutoFit/>
          </a:bodyPr>
          <a:lstStyle/>
          <a:p>
            <a:pPr algn="ctr">
              <a:lnSpc>
                <a:spcPct val="150000"/>
              </a:lnSpc>
            </a:pPr>
            <a:r>
              <a:rPr lang="zh-CN" altLang="en-US" sz="2000" kern="100">
                <a:effectLst/>
                <a:latin typeface="Times New Roman" panose="02020603050405020304" pitchFamily="18" charset="0"/>
                <a:ea typeface="宋体" panose="02010600030101010101" pitchFamily="2" charset="-122"/>
                <a:cs typeface="Times New Roman" panose="02020603050405020304" pitchFamily="18" charset="0"/>
              </a:rPr>
              <a:t>彭宏睿</a:t>
            </a:r>
            <a:endParaRPr lang="en-US" alt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en-US" altLang="zh-CN" sz="1600" kern="10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effectLst/>
                <a:latin typeface="Times New Roman" panose="02020603050405020304" pitchFamily="18" charset="0"/>
                <a:ea typeface="宋体" panose="02010600030101010101" pitchFamily="2" charset="-122"/>
                <a:cs typeface="Times New Roman" panose="02020603050405020304" pitchFamily="18" charset="0"/>
              </a:rPr>
              <a:t>武汉大学测绘学院，地球物理大地测量研究所</a:t>
            </a: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en-US" altLang="zh-CN" kern="100">
                <a:effectLst/>
                <a:latin typeface="Times New Roman" panose="02020603050405020304" pitchFamily="18" charset="0"/>
                <a:ea typeface="宋体" panose="02010600030101010101" pitchFamily="2" charset="-122"/>
                <a:cs typeface="Times New Roman" panose="02020603050405020304" pitchFamily="18" charset="0"/>
              </a:rPr>
              <a:t>2023</a:t>
            </a:r>
            <a:r>
              <a:rPr lang="en-US" altLang="zh-CN" kern="100">
                <a:latin typeface="Times New Roman" panose="02020603050405020304" pitchFamily="18" charset="0"/>
                <a:ea typeface="宋体" panose="02010600030101010101" pitchFamily="2" charset="-122"/>
                <a:cs typeface="Times New Roman" panose="02020603050405020304" pitchFamily="18" charset="0"/>
              </a:rPr>
              <a:t>/03/24 @ WHU</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4" name="图片 3" descr="武大校徽（改）.pdf">
            <a:extLst>
              <a:ext uri="{FF2B5EF4-FFF2-40B4-BE49-F238E27FC236}">
                <a16:creationId xmlns:a16="http://schemas.microsoft.com/office/drawing/2014/main" id="{13278500-9521-45D8-99E8-9F36033CE5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93148" y="57150"/>
            <a:ext cx="1130104" cy="1130104"/>
          </a:xfrm>
          <a:prstGeom prst="rect">
            <a:avLst/>
          </a:prstGeom>
        </p:spPr>
      </p:pic>
    </p:spTree>
    <p:extLst>
      <p:ext uri="{BB962C8B-B14F-4D97-AF65-F5344CB8AC3E}">
        <p14:creationId xmlns:p14="http://schemas.microsoft.com/office/powerpoint/2010/main" val="152486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685800" y="1709975"/>
            <a:ext cx="6400800" cy="1723549"/>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前情提要</a:t>
            </a:r>
            <a:endParaRPr lang="en-US" altLang="zh-CN" sz="2400" b="1" dirty="0"/>
          </a:p>
          <a:p>
            <a:pPr marL="514350" indent="-514350">
              <a:spcAft>
                <a:spcPts val="1800"/>
              </a:spcAft>
              <a:buFont typeface="Arial" panose="020B0604020202020204" pitchFamily="34" charset="0"/>
              <a:buChar char="•"/>
            </a:pPr>
            <a:r>
              <a:rPr lang="zh-CN" altLang="en-US" sz="2400" b="1"/>
              <a:t>研究实例：中国东北</a:t>
            </a:r>
            <a:r>
              <a:rPr lang="en-US" altLang="zh-CN" sz="2400" b="1">
                <a:latin typeface="Times New Roman" panose="02020603050405020304" pitchFamily="18" charset="0"/>
                <a:cs typeface="Times New Roman" panose="02020603050405020304" pitchFamily="18" charset="0"/>
              </a:rPr>
              <a:t>NCISP-6</a:t>
            </a:r>
            <a:r>
              <a:rPr lang="zh-CN" altLang="en-US" sz="2400" b="1">
                <a:latin typeface="Times New Roman" panose="02020603050405020304" pitchFamily="18" charset="0"/>
                <a:cs typeface="Times New Roman" panose="02020603050405020304" pitchFamily="18" charset="0"/>
              </a:rPr>
              <a:t>阵列</a:t>
            </a:r>
            <a:endParaRPr lang="en-US" altLang="zh-CN" sz="2400" b="1"/>
          </a:p>
          <a:p>
            <a:pPr marL="514350" indent="-514350">
              <a:spcAft>
                <a:spcPts val="1800"/>
              </a:spcAft>
              <a:buFont typeface="Arial" panose="020B0604020202020204" pitchFamily="34" charset="0"/>
              <a:buChar char="•"/>
            </a:pPr>
            <a:r>
              <a:rPr lang="zh-CN" altLang="en-US" sz="2400" b="1"/>
              <a:t>小结与讨论</a:t>
            </a:r>
            <a:endParaRPr lang="zh-CN" altLang="en-US" sz="2400" b="1" dirty="0"/>
          </a:p>
        </p:txBody>
      </p:sp>
    </p:spTree>
    <p:extLst>
      <p:ext uri="{BB962C8B-B14F-4D97-AF65-F5344CB8AC3E}">
        <p14:creationId xmlns:p14="http://schemas.microsoft.com/office/powerpoint/2010/main" val="14988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t>噪声衰减成像的理论基础</a:t>
            </a:r>
            <a:endParaRPr lang="en-US" altLang="zh-CN"/>
          </a:p>
        </p:txBody>
      </p:sp>
      <p:sp>
        <p:nvSpPr>
          <p:cNvPr id="8" name="文本框 7">
            <a:extLst>
              <a:ext uri="{FF2B5EF4-FFF2-40B4-BE49-F238E27FC236}">
                <a16:creationId xmlns:a16="http://schemas.microsoft.com/office/drawing/2014/main" id="{791017E9-998E-428E-9396-2AB26418072B}"/>
              </a:ext>
            </a:extLst>
          </p:cNvPr>
          <p:cNvSpPr txBox="1"/>
          <p:nvPr/>
        </p:nvSpPr>
        <p:spPr>
          <a:xfrm>
            <a:off x="852521" y="3574018"/>
            <a:ext cx="184731" cy="369332"/>
          </a:xfrm>
          <a:prstGeom prst="rect">
            <a:avLst/>
          </a:prstGeom>
          <a:noFill/>
        </p:spPr>
        <p:txBody>
          <a:bodyPr wrap="none" rtlCol="0">
            <a:spAutoFit/>
          </a:bodyPr>
          <a:lstStyle/>
          <a:p>
            <a:endParaRPr lang="zh-CN" altLang="en-US"/>
          </a:p>
        </p:txBody>
      </p:sp>
      <p:pic>
        <p:nvPicPr>
          <p:cNvPr id="10" name="图片 9">
            <a:extLst>
              <a:ext uri="{FF2B5EF4-FFF2-40B4-BE49-F238E27FC236}">
                <a16:creationId xmlns:a16="http://schemas.microsoft.com/office/drawing/2014/main" id="{790B8D0B-EDF6-4634-94CD-A6D571C91928}"/>
              </a:ext>
            </a:extLst>
          </p:cNvPr>
          <p:cNvPicPr>
            <a:picLocks noChangeAspect="1"/>
          </p:cNvPicPr>
          <p:nvPr/>
        </p:nvPicPr>
        <p:blipFill rotWithShape="1">
          <a:blip r:embed="rId3"/>
          <a:srcRect t="8931"/>
          <a:stretch/>
        </p:blipFill>
        <p:spPr>
          <a:xfrm>
            <a:off x="1066800" y="2539388"/>
            <a:ext cx="7010400" cy="1216341"/>
          </a:xfrm>
          <a:prstGeom prst="rect">
            <a:avLst/>
          </a:prstGeom>
        </p:spPr>
      </p:pic>
      <p:pic>
        <p:nvPicPr>
          <p:cNvPr id="11" name="图片 10">
            <a:extLst>
              <a:ext uri="{FF2B5EF4-FFF2-40B4-BE49-F238E27FC236}">
                <a16:creationId xmlns:a16="http://schemas.microsoft.com/office/drawing/2014/main" id="{B7F594F5-1FE1-4D0A-8099-3AC7A7D57FE4}"/>
              </a:ext>
            </a:extLst>
          </p:cNvPr>
          <p:cNvPicPr>
            <a:picLocks noChangeAspect="1"/>
          </p:cNvPicPr>
          <p:nvPr/>
        </p:nvPicPr>
        <p:blipFill>
          <a:blip r:embed="rId4"/>
          <a:stretch>
            <a:fillRect/>
          </a:stretch>
        </p:blipFill>
        <p:spPr>
          <a:xfrm>
            <a:off x="1066800" y="927971"/>
            <a:ext cx="6934200" cy="1730579"/>
          </a:xfrm>
          <a:prstGeom prst="rect">
            <a:avLst/>
          </a:prstGeom>
        </p:spPr>
      </p:pic>
      <p:sp>
        <p:nvSpPr>
          <p:cNvPr id="12" name="文本框 11">
            <a:extLst>
              <a:ext uri="{FF2B5EF4-FFF2-40B4-BE49-F238E27FC236}">
                <a16:creationId xmlns:a16="http://schemas.microsoft.com/office/drawing/2014/main" id="{4EBF6C6A-0A9E-4B35-8F0D-E959399204C6}"/>
              </a:ext>
            </a:extLst>
          </p:cNvPr>
          <p:cNvSpPr txBox="1"/>
          <p:nvPr/>
        </p:nvSpPr>
        <p:spPr>
          <a:xfrm>
            <a:off x="6705600" y="3386397"/>
            <a:ext cx="2204386" cy="369332"/>
          </a:xfrm>
          <a:prstGeom prst="rect">
            <a:avLst/>
          </a:prstGeom>
          <a:noFill/>
        </p:spPr>
        <p:txBody>
          <a:bodyPr wrap="none" rtlCol="0">
            <a:spAutoFit/>
          </a:bodyPr>
          <a:lstStyle/>
          <a:p>
            <a:r>
              <a:rPr lang="en-US" altLang="zh-CN" b="1">
                <a:solidFill>
                  <a:srgbClr val="3333FF"/>
                </a:solidFill>
              </a:rPr>
              <a:t>(Weaver, 2011, 2013)</a:t>
            </a:r>
            <a:endParaRPr lang="zh-CN" altLang="en-US" b="1">
              <a:solidFill>
                <a:srgbClr val="3333FF"/>
              </a:solidFill>
            </a:endParaRPr>
          </a:p>
        </p:txBody>
      </p:sp>
      <p:sp>
        <p:nvSpPr>
          <p:cNvPr id="13" name="文本框 12">
            <a:extLst>
              <a:ext uri="{FF2B5EF4-FFF2-40B4-BE49-F238E27FC236}">
                <a16:creationId xmlns:a16="http://schemas.microsoft.com/office/drawing/2014/main" id="{CF87F5A4-0E9C-4BC8-BB7D-85B9C4DD37D2}"/>
              </a:ext>
            </a:extLst>
          </p:cNvPr>
          <p:cNvSpPr txBox="1"/>
          <p:nvPr/>
        </p:nvSpPr>
        <p:spPr>
          <a:xfrm>
            <a:off x="1752600" y="3790950"/>
            <a:ext cx="5638800" cy="646331"/>
          </a:xfrm>
          <a:prstGeom prst="rect">
            <a:avLst/>
          </a:prstGeom>
          <a:noFill/>
        </p:spPr>
        <p:txBody>
          <a:bodyPr wrap="square" rtlCol="0">
            <a:spAutoFit/>
          </a:bodyPr>
          <a:lstStyle/>
          <a:p>
            <a:pPr algn="ctr"/>
            <a:r>
              <a:rPr lang="zh-CN" altLang="en-US" b="1">
                <a:solidFill>
                  <a:srgbClr val="FF0000"/>
                </a:solidFill>
              </a:rPr>
              <a:t>在噪声场强度缓变的条件下，使用保幅的预处理手段，能够获取可靠的振幅信息，并进而反演衰减</a:t>
            </a:r>
          </a:p>
        </p:txBody>
      </p:sp>
      <p:sp>
        <p:nvSpPr>
          <p:cNvPr id="15" name="文本框 14">
            <a:extLst>
              <a:ext uri="{FF2B5EF4-FFF2-40B4-BE49-F238E27FC236}">
                <a16:creationId xmlns:a16="http://schemas.microsoft.com/office/drawing/2014/main" id="{D4402CEF-3B3B-4F6D-822C-E4561E200BE9}"/>
              </a:ext>
            </a:extLst>
          </p:cNvPr>
          <p:cNvSpPr txBox="1"/>
          <p:nvPr/>
        </p:nvSpPr>
        <p:spPr>
          <a:xfrm>
            <a:off x="2057400" y="4596408"/>
            <a:ext cx="5506978" cy="307777"/>
          </a:xfrm>
          <a:prstGeom prst="rect">
            <a:avLst/>
          </a:prstGeom>
          <a:noFill/>
        </p:spPr>
        <p:txBody>
          <a:bodyPr wrap="square" rtlCol="0">
            <a:spAutoFit/>
          </a:bodyPr>
          <a:lstStyle/>
          <a:p>
            <a:r>
              <a:rPr lang="en-US" altLang="zh-CN" sz="1400"/>
              <a:t>PS</a:t>
            </a:r>
            <a:r>
              <a:rPr lang="zh-CN" altLang="en-US" sz="1400"/>
              <a:t>：</a:t>
            </a:r>
            <a:r>
              <a:rPr lang="en-US" altLang="zh-CN" sz="1400"/>
              <a:t>Weaver</a:t>
            </a:r>
            <a:r>
              <a:rPr lang="zh-CN" altLang="en-US" sz="1400"/>
              <a:t>，周连庆等人已完成一维、二维条件下的模拟测试</a:t>
            </a:r>
          </a:p>
        </p:txBody>
      </p:sp>
    </p:spTree>
    <p:extLst>
      <p:ext uri="{BB962C8B-B14F-4D97-AF65-F5344CB8AC3E}">
        <p14:creationId xmlns:p14="http://schemas.microsoft.com/office/powerpoint/2010/main" val="1425368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sp>
        <p:nvSpPr>
          <p:cNvPr id="7" name="文本框 6">
            <a:extLst>
              <a:ext uri="{FF2B5EF4-FFF2-40B4-BE49-F238E27FC236}">
                <a16:creationId xmlns:a16="http://schemas.microsoft.com/office/drawing/2014/main" id="{01E62BD8-0B31-41F6-8F8E-9483E81CD117}"/>
              </a:ext>
            </a:extLst>
          </p:cNvPr>
          <p:cNvSpPr txBox="1"/>
          <p:nvPr/>
        </p:nvSpPr>
        <p:spPr>
          <a:xfrm>
            <a:off x="402030" y="967687"/>
            <a:ext cx="1107996"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zh-CN" altLang="en-US">
                <a:solidFill>
                  <a:srgbClr val="4672C4"/>
                </a:solidFill>
                <a:latin typeface="黑体" panose="02010609060101010101" pitchFamily="49" charset="-122"/>
                <a:ea typeface="黑体" panose="02010609060101010101" pitchFamily="49" charset="-122"/>
              </a:rPr>
              <a:t>原始数据</a:t>
            </a:r>
          </a:p>
        </p:txBody>
      </p:sp>
      <p:cxnSp>
        <p:nvCxnSpPr>
          <p:cNvPr id="9" name="直接箭头连接符 8">
            <a:extLst>
              <a:ext uri="{FF2B5EF4-FFF2-40B4-BE49-F238E27FC236}">
                <a16:creationId xmlns:a16="http://schemas.microsoft.com/office/drawing/2014/main" id="{2313BFF7-5E8E-403D-9BEB-9B8CB2972F81}"/>
              </a:ext>
            </a:extLst>
          </p:cNvPr>
          <p:cNvCxnSpPr>
            <a:cxnSpLocks/>
            <a:stCxn id="7" idx="3"/>
            <a:endCxn id="12" idx="1"/>
          </p:cNvCxnSpPr>
          <p:nvPr/>
        </p:nvCxnSpPr>
        <p:spPr>
          <a:xfrm>
            <a:off x="1510026" y="1152353"/>
            <a:ext cx="411169" cy="0"/>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ABE89364-FF85-46B8-806A-46E3517B27B0}"/>
              </a:ext>
            </a:extLst>
          </p:cNvPr>
          <p:cNvSpPr txBox="1"/>
          <p:nvPr/>
        </p:nvSpPr>
        <p:spPr>
          <a:xfrm>
            <a:off x="1921195" y="967687"/>
            <a:ext cx="6647974"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zh-CN" altLang="en-US">
                <a:solidFill>
                  <a:srgbClr val="4672C4"/>
                </a:solidFill>
                <a:latin typeface="黑体" panose="02010609060101010101" pitchFamily="49" charset="-122"/>
                <a:ea typeface="黑体" panose="02010609060101010101" pitchFamily="49" charset="-122"/>
              </a:rPr>
              <a:t>去均值、去趋势、去仪器响应、带通滤波、切割为等长度数据段</a:t>
            </a:r>
          </a:p>
        </p:txBody>
      </p:sp>
      <p:cxnSp>
        <p:nvCxnSpPr>
          <p:cNvPr id="15" name="连接符: 肘形 14">
            <a:extLst>
              <a:ext uri="{FF2B5EF4-FFF2-40B4-BE49-F238E27FC236}">
                <a16:creationId xmlns:a16="http://schemas.microsoft.com/office/drawing/2014/main" id="{E692FF85-3864-4CC2-A284-48926357E5B5}"/>
              </a:ext>
            </a:extLst>
          </p:cNvPr>
          <p:cNvCxnSpPr>
            <a:cxnSpLocks/>
            <a:stCxn id="12" idx="3"/>
          </p:cNvCxnSpPr>
          <p:nvPr/>
        </p:nvCxnSpPr>
        <p:spPr>
          <a:xfrm>
            <a:off x="8569169" y="1152353"/>
            <a:ext cx="121589" cy="599429"/>
          </a:xfrm>
          <a:prstGeom prst="bentConnector3">
            <a:avLst>
              <a:gd name="adj1" fmla="val 288010"/>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cxnSp>
        <p:nvCxnSpPr>
          <p:cNvPr id="42" name="连接符: 肘形 41">
            <a:extLst>
              <a:ext uri="{FF2B5EF4-FFF2-40B4-BE49-F238E27FC236}">
                <a16:creationId xmlns:a16="http://schemas.microsoft.com/office/drawing/2014/main" id="{11520F00-23FA-4B86-AE98-FA20208AE6E2}"/>
              </a:ext>
            </a:extLst>
          </p:cNvPr>
          <p:cNvCxnSpPr>
            <a:cxnSpLocks/>
            <a:stCxn id="21" idx="1"/>
            <a:endCxn id="44" idx="1"/>
          </p:cNvCxnSpPr>
          <p:nvPr/>
        </p:nvCxnSpPr>
        <p:spPr>
          <a:xfrm rot="10800000" flipV="1">
            <a:off x="402032" y="1751781"/>
            <a:ext cx="14591" cy="599430"/>
          </a:xfrm>
          <a:prstGeom prst="bentConnector3">
            <a:avLst>
              <a:gd name="adj1" fmla="val 1666719"/>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F46BD265-2255-4CB4-90DF-4C6C7DFD53BE}"/>
              </a:ext>
            </a:extLst>
          </p:cNvPr>
          <p:cNvSpPr txBox="1"/>
          <p:nvPr/>
        </p:nvSpPr>
        <p:spPr>
          <a:xfrm>
            <a:off x="402031" y="2166545"/>
            <a:ext cx="1338828"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zh-CN" altLang="en-US">
                <a:solidFill>
                  <a:srgbClr val="4672C4"/>
                </a:solidFill>
                <a:latin typeface="黑体" panose="02010609060101010101" pitchFamily="49" charset="-122"/>
                <a:ea typeface="黑体" panose="02010609060101010101" pitchFamily="49" charset="-122"/>
              </a:rPr>
              <a:t>互相关计算</a:t>
            </a:r>
          </a:p>
        </p:txBody>
      </p:sp>
      <p:cxnSp>
        <p:nvCxnSpPr>
          <p:cNvPr id="58" name="直接箭头连接符 57">
            <a:extLst>
              <a:ext uri="{FF2B5EF4-FFF2-40B4-BE49-F238E27FC236}">
                <a16:creationId xmlns:a16="http://schemas.microsoft.com/office/drawing/2014/main" id="{BF77B2A6-5DE4-46F5-B00E-B8DFC0502653}"/>
              </a:ext>
            </a:extLst>
          </p:cNvPr>
          <p:cNvCxnSpPr>
            <a:cxnSpLocks/>
            <a:stCxn id="44" idx="3"/>
            <a:endCxn id="61" idx="1"/>
          </p:cNvCxnSpPr>
          <p:nvPr/>
        </p:nvCxnSpPr>
        <p:spPr>
          <a:xfrm>
            <a:off x="1740859" y="2351211"/>
            <a:ext cx="461665" cy="0"/>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a16="http://schemas.microsoft.com/office/drawing/2014/main" id="{A3B9023D-A292-4113-BFFB-1EEC8B573418}"/>
              </a:ext>
            </a:extLst>
          </p:cNvPr>
          <p:cNvSpPr txBox="1"/>
          <p:nvPr/>
        </p:nvSpPr>
        <p:spPr>
          <a:xfrm>
            <a:off x="2202524" y="2166545"/>
            <a:ext cx="1107996"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zh-CN" altLang="en-US">
                <a:solidFill>
                  <a:srgbClr val="4672C4"/>
                </a:solidFill>
                <a:latin typeface="黑体" panose="02010609060101010101" pitchFamily="49" charset="-122"/>
                <a:ea typeface="黑体" panose="02010609060101010101" pitchFamily="49" charset="-122"/>
              </a:rPr>
              <a:t>逐日叠加</a:t>
            </a:r>
          </a:p>
        </p:txBody>
      </p:sp>
      <p:cxnSp>
        <p:nvCxnSpPr>
          <p:cNvPr id="64" name="直接箭头连接符 63">
            <a:extLst>
              <a:ext uri="{FF2B5EF4-FFF2-40B4-BE49-F238E27FC236}">
                <a16:creationId xmlns:a16="http://schemas.microsoft.com/office/drawing/2014/main" id="{A804688A-BBEE-4C00-9A1A-E843149E7E7D}"/>
              </a:ext>
            </a:extLst>
          </p:cNvPr>
          <p:cNvCxnSpPr>
            <a:cxnSpLocks/>
            <a:stCxn id="61" idx="3"/>
            <a:endCxn id="24" idx="1"/>
          </p:cNvCxnSpPr>
          <p:nvPr/>
        </p:nvCxnSpPr>
        <p:spPr>
          <a:xfrm>
            <a:off x="3310520" y="2351211"/>
            <a:ext cx="625648" cy="0"/>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80" name="矩形 79">
            <a:extLst>
              <a:ext uri="{FF2B5EF4-FFF2-40B4-BE49-F238E27FC236}">
                <a16:creationId xmlns:a16="http://schemas.microsoft.com/office/drawing/2014/main" id="{D1A7FEF3-063F-4864-A522-0A2912D96904}"/>
              </a:ext>
            </a:extLst>
          </p:cNvPr>
          <p:cNvSpPr/>
          <p:nvPr/>
        </p:nvSpPr>
        <p:spPr>
          <a:xfrm>
            <a:off x="76200" y="497819"/>
            <a:ext cx="3858749" cy="369332"/>
          </a:xfrm>
          <a:prstGeom prst="rect">
            <a:avLst/>
          </a:prstGeom>
        </p:spPr>
        <p:txBody>
          <a:bodyPr wrap="none">
            <a:spAutoFit/>
          </a:bodyPr>
          <a:lstStyle/>
          <a:p>
            <a:r>
              <a:rPr lang="zh-CN" altLang="en-US" b="1">
                <a:solidFill>
                  <a:srgbClr val="3333FF"/>
                </a:solidFill>
              </a:rPr>
              <a:t>噪声衰减成像的技术方法</a:t>
            </a:r>
            <a:r>
              <a:rPr lang="en-US" altLang="zh-CN" b="1">
                <a:solidFill>
                  <a:srgbClr val="3333FF"/>
                </a:solidFill>
              </a:rPr>
              <a:t>(</a:t>
            </a:r>
            <a:r>
              <a:rPr lang="zh-CN" altLang="en-US" b="1">
                <a:solidFill>
                  <a:srgbClr val="3333FF"/>
                </a:solidFill>
              </a:rPr>
              <a:t>预处理</a:t>
            </a:r>
            <a:r>
              <a:rPr lang="en-US" altLang="zh-CN" b="1">
                <a:solidFill>
                  <a:srgbClr val="3333FF"/>
                </a:solidFill>
              </a:rPr>
              <a:t>)</a:t>
            </a:r>
            <a:r>
              <a:rPr lang="zh-CN" altLang="en-US" b="1">
                <a:solidFill>
                  <a:srgbClr val="3333FF"/>
                </a:solidFill>
              </a:rPr>
              <a:t>：</a:t>
            </a:r>
            <a:endParaRPr lang="en-US" altLang="zh-CN" b="1">
              <a:solidFill>
                <a:srgbClr val="3333FF"/>
              </a:solidFill>
            </a:endParaRPr>
          </a:p>
        </p:txBody>
      </p:sp>
      <p:sp>
        <p:nvSpPr>
          <p:cNvPr id="21" name="文本框 20">
            <a:extLst>
              <a:ext uri="{FF2B5EF4-FFF2-40B4-BE49-F238E27FC236}">
                <a16:creationId xmlns:a16="http://schemas.microsoft.com/office/drawing/2014/main" id="{69AEF6A0-ECC9-4A35-821B-16B5C1291B8A}"/>
              </a:ext>
            </a:extLst>
          </p:cNvPr>
          <p:cNvSpPr txBox="1"/>
          <p:nvPr/>
        </p:nvSpPr>
        <p:spPr>
          <a:xfrm>
            <a:off x="416622" y="1567115"/>
            <a:ext cx="8270177"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a:solidFill>
                  <a:srgbClr val="4672C4"/>
                </a:solidFill>
                <a:latin typeface="黑体" panose="02010609060101010101" pitchFamily="49" charset="-122"/>
                <a:ea typeface="黑体" panose="02010609060101010101" pitchFamily="49" charset="-122"/>
              </a:rPr>
              <a:t>异步</a:t>
            </a:r>
            <a:r>
              <a:rPr lang="en-US" altLang="zh-CN">
                <a:solidFill>
                  <a:srgbClr val="4672C4"/>
                </a:solidFill>
                <a:latin typeface="黑体" panose="02010609060101010101" pitchFamily="49" charset="-122"/>
                <a:ea typeface="黑体" panose="02010609060101010101" pitchFamily="49" charset="-122"/>
              </a:rPr>
              <a:t>Temporal Flattening</a:t>
            </a:r>
            <a:r>
              <a:rPr lang="zh-CN" altLang="en-US">
                <a:solidFill>
                  <a:srgbClr val="4672C4"/>
                </a:solidFill>
                <a:latin typeface="黑体" panose="02010609060101010101" pitchFamily="49" charset="-122"/>
                <a:ea typeface="黑体" panose="02010609060101010101" pitchFamily="49" charset="-122"/>
              </a:rPr>
              <a:t>方法（</a:t>
            </a:r>
            <a:r>
              <a:rPr lang="en-US" altLang="zh-CN">
                <a:solidFill>
                  <a:srgbClr val="4672C4"/>
                </a:solidFill>
                <a:latin typeface="黑体" panose="02010609060101010101" pitchFamily="49" charset="-122"/>
                <a:ea typeface="黑体" panose="02010609060101010101" pitchFamily="49" charset="-122"/>
              </a:rPr>
              <a:t>ATF</a:t>
            </a:r>
            <a:r>
              <a:rPr lang="zh-CN" altLang="en-US">
                <a:solidFill>
                  <a:srgbClr val="4672C4"/>
                </a:solidFill>
                <a:latin typeface="黑体" panose="02010609060101010101" pitchFamily="49" charset="-122"/>
                <a:ea typeface="黑体" panose="02010609060101010101" pitchFamily="49" charset="-122"/>
              </a:rPr>
              <a:t>）</a:t>
            </a:r>
          </a:p>
        </p:txBody>
      </p:sp>
      <p:sp>
        <p:nvSpPr>
          <p:cNvPr id="8" name="矩形: 圆角 7">
            <a:extLst>
              <a:ext uri="{FF2B5EF4-FFF2-40B4-BE49-F238E27FC236}">
                <a16:creationId xmlns:a16="http://schemas.microsoft.com/office/drawing/2014/main" id="{F8EA98AC-C317-43A5-BAE6-CA24EEE190C8}"/>
              </a:ext>
            </a:extLst>
          </p:cNvPr>
          <p:cNvSpPr/>
          <p:nvPr/>
        </p:nvSpPr>
        <p:spPr>
          <a:xfrm>
            <a:off x="241679" y="2114551"/>
            <a:ext cx="3232824" cy="457200"/>
          </a:xfrm>
          <a:prstGeom prst="roundRect">
            <a:avLst/>
          </a:prstGeom>
          <a:noFill/>
          <a:ln>
            <a:solidFill>
              <a:srgbClr val="4672C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672C4"/>
              </a:solidFill>
            </a:endParaRPr>
          </a:p>
        </p:txBody>
      </p:sp>
      <p:cxnSp>
        <p:nvCxnSpPr>
          <p:cNvPr id="11" name="直接箭头连接符 10">
            <a:extLst>
              <a:ext uri="{FF2B5EF4-FFF2-40B4-BE49-F238E27FC236}">
                <a16:creationId xmlns:a16="http://schemas.microsoft.com/office/drawing/2014/main" id="{6D131CBD-EEFA-44DC-B97C-E4969796009E}"/>
              </a:ext>
            </a:extLst>
          </p:cNvPr>
          <p:cNvCxnSpPr>
            <a:stCxn id="8" idx="0"/>
          </p:cNvCxnSpPr>
          <p:nvPr/>
        </p:nvCxnSpPr>
        <p:spPr>
          <a:xfrm flipV="1">
            <a:off x="1858091" y="1936447"/>
            <a:ext cx="123109" cy="178104"/>
          </a:xfrm>
          <a:prstGeom prst="straightConnector1">
            <a:avLst/>
          </a:prstGeom>
          <a:ln w="1905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81FA6D14-73E4-4C8D-8177-FBBAF51D834F}"/>
              </a:ext>
            </a:extLst>
          </p:cNvPr>
          <p:cNvSpPr txBox="1"/>
          <p:nvPr/>
        </p:nvSpPr>
        <p:spPr>
          <a:xfrm>
            <a:off x="1905000" y="1881950"/>
            <a:ext cx="1280808" cy="276999"/>
          </a:xfrm>
          <a:prstGeom prst="rect">
            <a:avLst/>
          </a:prstGeom>
          <a:noFill/>
          <a:ln>
            <a:noFill/>
          </a:ln>
        </p:spPr>
        <p:txBody>
          <a:bodyPr wrap="square" rtlCol="0">
            <a:spAutoFit/>
          </a:bodyPr>
          <a:lstStyle/>
          <a:p>
            <a:r>
              <a:rPr lang="zh-CN" altLang="en-US" sz="1200" dirty="0">
                <a:solidFill>
                  <a:srgbClr val="4672C4"/>
                </a:solidFill>
              </a:rPr>
              <a:t>包含于</a:t>
            </a:r>
          </a:p>
        </p:txBody>
      </p:sp>
      <p:sp>
        <p:nvSpPr>
          <p:cNvPr id="24" name="文本框 23">
            <a:extLst>
              <a:ext uri="{FF2B5EF4-FFF2-40B4-BE49-F238E27FC236}">
                <a16:creationId xmlns:a16="http://schemas.microsoft.com/office/drawing/2014/main" id="{4C4A806C-3A4D-44AD-993D-863C4C90EBC3}"/>
              </a:ext>
            </a:extLst>
          </p:cNvPr>
          <p:cNvSpPr txBox="1"/>
          <p:nvPr/>
        </p:nvSpPr>
        <p:spPr>
          <a:xfrm>
            <a:off x="3936168" y="2166545"/>
            <a:ext cx="4750631"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a:solidFill>
                  <a:srgbClr val="4672C4"/>
                </a:solidFill>
                <a:latin typeface="黑体" panose="02010609060101010101" pitchFamily="49" charset="-122"/>
                <a:ea typeface="黑体" panose="02010609060101010101" pitchFamily="49" charset="-122"/>
              </a:rPr>
              <a:t>筛选较高信噪比、到时对称性好的台站对</a:t>
            </a:r>
          </a:p>
        </p:txBody>
      </p:sp>
      <p:sp>
        <p:nvSpPr>
          <p:cNvPr id="28" name="文本框 27">
            <a:extLst>
              <a:ext uri="{FF2B5EF4-FFF2-40B4-BE49-F238E27FC236}">
                <a16:creationId xmlns:a16="http://schemas.microsoft.com/office/drawing/2014/main" id="{4461E80D-3EF0-4A78-8E75-A4A1E8FF328F}"/>
              </a:ext>
            </a:extLst>
          </p:cNvPr>
          <p:cNvSpPr txBox="1"/>
          <p:nvPr/>
        </p:nvSpPr>
        <p:spPr>
          <a:xfrm>
            <a:off x="6629400" y="2797857"/>
            <a:ext cx="2052551"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a:solidFill>
                  <a:srgbClr val="4672C4"/>
                </a:solidFill>
                <a:latin typeface="黑体" panose="02010609060101010101" pitchFamily="49" charset="-122"/>
                <a:ea typeface="黑体" panose="02010609060101010101" pitchFamily="49" charset="-122"/>
              </a:rPr>
              <a:t>NCFs</a:t>
            </a:r>
            <a:r>
              <a:rPr lang="zh-CN" altLang="en-US">
                <a:solidFill>
                  <a:srgbClr val="4672C4"/>
                </a:solidFill>
                <a:latin typeface="黑体" panose="02010609060101010101" pitchFamily="49" charset="-122"/>
                <a:ea typeface="黑体" panose="02010609060101010101" pitchFamily="49" charset="-122"/>
              </a:rPr>
              <a:t>振幅数据</a:t>
            </a:r>
          </a:p>
        </p:txBody>
      </p:sp>
      <p:cxnSp>
        <p:nvCxnSpPr>
          <p:cNvPr id="29" name="连接符: 肘形 28">
            <a:extLst>
              <a:ext uri="{FF2B5EF4-FFF2-40B4-BE49-F238E27FC236}">
                <a16:creationId xmlns:a16="http://schemas.microsoft.com/office/drawing/2014/main" id="{6BF49F66-CC0C-47FF-97CA-5E69F09AFDFC}"/>
              </a:ext>
            </a:extLst>
          </p:cNvPr>
          <p:cNvCxnSpPr>
            <a:cxnSpLocks/>
            <a:stCxn id="24" idx="3"/>
            <a:endCxn id="28" idx="3"/>
          </p:cNvCxnSpPr>
          <p:nvPr/>
        </p:nvCxnSpPr>
        <p:spPr>
          <a:xfrm flipH="1">
            <a:off x="8681951" y="2351211"/>
            <a:ext cx="4848" cy="631312"/>
          </a:xfrm>
          <a:prstGeom prst="bentConnector3">
            <a:avLst>
              <a:gd name="adj1" fmla="val -4715347"/>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C0CC394F-F3D4-4FE6-A078-55213D026C3A}"/>
              </a:ext>
            </a:extLst>
          </p:cNvPr>
          <p:cNvSpPr txBox="1"/>
          <p:nvPr/>
        </p:nvSpPr>
        <p:spPr>
          <a:xfrm>
            <a:off x="4648200" y="2797117"/>
            <a:ext cx="1588308"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a:solidFill>
                  <a:srgbClr val="4672C4"/>
                </a:solidFill>
                <a:latin typeface="黑体" panose="02010609060101010101" pitchFamily="49" charset="-122"/>
                <a:ea typeface="黑体" panose="02010609060101010101" pitchFamily="49" charset="-122"/>
              </a:rPr>
              <a:t>几何扩散改正</a:t>
            </a:r>
          </a:p>
        </p:txBody>
      </p:sp>
      <p:cxnSp>
        <p:nvCxnSpPr>
          <p:cNvPr id="26" name="直接箭头连接符 25">
            <a:extLst>
              <a:ext uri="{FF2B5EF4-FFF2-40B4-BE49-F238E27FC236}">
                <a16:creationId xmlns:a16="http://schemas.microsoft.com/office/drawing/2014/main" id="{F5E1A03A-BAE0-491F-AEA1-9368768886F4}"/>
              </a:ext>
            </a:extLst>
          </p:cNvPr>
          <p:cNvCxnSpPr>
            <a:cxnSpLocks/>
            <a:stCxn id="28" idx="1"/>
            <a:endCxn id="25" idx="3"/>
          </p:cNvCxnSpPr>
          <p:nvPr/>
        </p:nvCxnSpPr>
        <p:spPr>
          <a:xfrm flipH="1" flipV="1">
            <a:off x="6236508" y="2981783"/>
            <a:ext cx="392892" cy="740"/>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EC00F824-8D7B-4284-AFF7-02BE7A9B50EE}"/>
              </a:ext>
            </a:extLst>
          </p:cNvPr>
          <p:cNvSpPr txBox="1"/>
          <p:nvPr/>
        </p:nvSpPr>
        <p:spPr>
          <a:xfrm>
            <a:off x="2424920" y="2797645"/>
            <a:ext cx="1830388"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a:solidFill>
                  <a:srgbClr val="4672C4"/>
                </a:solidFill>
                <a:latin typeface="黑体" panose="02010609060101010101" pitchFamily="49" charset="-122"/>
                <a:ea typeface="黑体" panose="02010609060101010101" pitchFamily="49" charset="-122"/>
              </a:rPr>
              <a:t>聚焦散射项改正</a:t>
            </a:r>
          </a:p>
        </p:txBody>
      </p:sp>
      <p:cxnSp>
        <p:nvCxnSpPr>
          <p:cNvPr id="31" name="直接箭头连接符 30">
            <a:extLst>
              <a:ext uri="{FF2B5EF4-FFF2-40B4-BE49-F238E27FC236}">
                <a16:creationId xmlns:a16="http://schemas.microsoft.com/office/drawing/2014/main" id="{2069061F-DC2A-4F36-B948-7BE5FADA4394}"/>
              </a:ext>
            </a:extLst>
          </p:cNvPr>
          <p:cNvCxnSpPr>
            <a:cxnSpLocks/>
            <a:stCxn id="25" idx="1"/>
            <a:endCxn id="30" idx="3"/>
          </p:cNvCxnSpPr>
          <p:nvPr/>
        </p:nvCxnSpPr>
        <p:spPr>
          <a:xfrm flipH="1">
            <a:off x="4255308" y="2981783"/>
            <a:ext cx="392892" cy="528"/>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9B0098D2-19F7-4D02-9CFD-D952819AABB7}"/>
              </a:ext>
            </a:extLst>
          </p:cNvPr>
          <p:cNvCxnSpPr>
            <a:cxnSpLocks/>
            <a:stCxn id="30" idx="1"/>
            <a:endCxn id="45" idx="3"/>
          </p:cNvCxnSpPr>
          <p:nvPr/>
        </p:nvCxnSpPr>
        <p:spPr>
          <a:xfrm flipH="1" flipV="1">
            <a:off x="2199569" y="2981783"/>
            <a:ext cx="225351" cy="528"/>
          </a:xfrm>
          <a:prstGeom prst="straightConnector1">
            <a:avLst/>
          </a:prstGeom>
          <a:ln w="38100">
            <a:solidFill>
              <a:srgbClr val="4672C4"/>
            </a:solidFill>
            <a:tailEnd type="triangl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386F8794-F1E5-4E46-A2C9-1EAD9655FFF7}"/>
              </a:ext>
            </a:extLst>
          </p:cNvPr>
          <p:cNvSpPr txBox="1"/>
          <p:nvPr/>
        </p:nvSpPr>
        <p:spPr>
          <a:xfrm>
            <a:off x="391798" y="2797117"/>
            <a:ext cx="1807771" cy="369332"/>
          </a:xfrm>
          <a:prstGeom prst="rect">
            <a:avLst/>
          </a:prstGeom>
          <a:ln>
            <a:solidFill>
              <a:srgbClr val="46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a:solidFill>
                  <a:srgbClr val="4672C4"/>
                </a:solidFill>
                <a:latin typeface="黑体" panose="02010609060101010101" pitchFamily="49" charset="-122"/>
                <a:ea typeface="黑体" panose="02010609060101010101" pitchFamily="49" charset="-122"/>
              </a:rPr>
              <a:t>改正后振幅数据</a:t>
            </a:r>
          </a:p>
        </p:txBody>
      </p:sp>
      <p:sp>
        <p:nvSpPr>
          <p:cNvPr id="47" name="文本框 46">
            <a:extLst>
              <a:ext uri="{FF2B5EF4-FFF2-40B4-BE49-F238E27FC236}">
                <a16:creationId xmlns:a16="http://schemas.microsoft.com/office/drawing/2014/main" id="{DF46B917-3819-423A-A0DC-E97A6E5F86BD}"/>
              </a:ext>
            </a:extLst>
          </p:cNvPr>
          <p:cNvSpPr txBox="1"/>
          <p:nvPr/>
        </p:nvSpPr>
        <p:spPr>
          <a:xfrm>
            <a:off x="1281143" y="3683454"/>
            <a:ext cx="6681637" cy="830997"/>
          </a:xfrm>
          <a:prstGeom prst="rect">
            <a:avLst/>
          </a:prstGeom>
          <a:noFill/>
        </p:spPr>
        <p:txBody>
          <a:bodyPr wrap="none" rtlCol="0">
            <a:spAutoFit/>
          </a:bodyPr>
          <a:lstStyle/>
          <a:p>
            <a:pPr algn="ctr"/>
            <a:r>
              <a:rPr lang="zh-CN" altLang="en-US" sz="2400" b="1">
                <a:solidFill>
                  <a:srgbClr val="FF0000"/>
                </a:solidFill>
              </a:rPr>
              <a:t>在“保幅”的同时，尽量获取高质量的振幅数据</a:t>
            </a:r>
            <a:endParaRPr lang="en-US" altLang="zh-CN" sz="2400" b="1">
              <a:solidFill>
                <a:srgbClr val="FF0000"/>
              </a:solidFill>
            </a:endParaRPr>
          </a:p>
          <a:p>
            <a:pPr algn="ctr"/>
            <a:r>
              <a:rPr lang="zh-CN" altLang="en-US" sz="2400" b="1">
                <a:solidFill>
                  <a:srgbClr val="FF0000"/>
                </a:solidFill>
              </a:rPr>
              <a:t>并对几何扩散和聚焦散射效应进行改正</a:t>
            </a:r>
          </a:p>
        </p:txBody>
      </p:sp>
      <p:sp>
        <p:nvSpPr>
          <p:cNvPr id="49" name="矩形 48">
            <a:extLst>
              <a:ext uri="{FF2B5EF4-FFF2-40B4-BE49-F238E27FC236}">
                <a16:creationId xmlns:a16="http://schemas.microsoft.com/office/drawing/2014/main" id="{A189FB87-16D9-4422-BC4A-7D31D32A5F15}"/>
              </a:ext>
            </a:extLst>
          </p:cNvPr>
          <p:cNvSpPr/>
          <p:nvPr/>
        </p:nvSpPr>
        <p:spPr>
          <a:xfrm>
            <a:off x="3951955" y="1946006"/>
            <a:ext cx="415498" cy="369332"/>
          </a:xfrm>
          <a:prstGeom prst="rect">
            <a:avLst/>
          </a:prstGeom>
        </p:spPr>
        <p:txBody>
          <a:bodyPr wrap="none">
            <a:spAutoFit/>
          </a:bodyPr>
          <a:lstStyle/>
          <a:p>
            <a:r>
              <a:rPr lang="zh-CN" altLang="en-US" b="1">
                <a:solidFill>
                  <a:srgbClr val="FF0000"/>
                </a:solidFill>
                <a:latin typeface="华文中宋" panose="02010600040101010101" pitchFamily="2" charset="-122"/>
                <a:ea typeface="华文中宋" panose="02010600040101010101" pitchFamily="2" charset="-122"/>
              </a:rPr>
              <a:t>②</a:t>
            </a:r>
            <a:endParaRPr lang="zh-CN" altLang="en-US" b="1">
              <a:solidFill>
                <a:srgbClr val="FF0000"/>
              </a:solidFill>
            </a:endParaRPr>
          </a:p>
        </p:txBody>
      </p:sp>
      <p:sp>
        <p:nvSpPr>
          <p:cNvPr id="50" name="矩形 49">
            <a:extLst>
              <a:ext uri="{FF2B5EF4-FFF2-40B4-BE49-F238E27FC236}">
                <a16:creationId xmlns:a16="http://schemas.microsoft.com/office/drawing/2014/main" id="{FF3CF50F-5198-46E0-9095-E8347D0780E9}"/>
              </a:ext>
            </a:extLst>
          </p:cNvPr>
          <p:cNvSpPr/>
          <p:nvPr/>
        </p:nvSpPr>
        <p:spPr>
          <a:xfrm>
            <a:off x="2317253" y="1328055"/>
            <a:ext cx="415498" cy="369332"/>
          </a:xfrm>
          <a:prstGeom prst="rect">
            <a:avLst/>
          </a:prstGeom>
        </p:spPr>
        <p:txBody>
          <a:bodyPr wrap="none">
            <a:spAutoFit/>
          </a:bodyPr>
          <a:lstStyle/>
          <a:p>
            <a:r>
              <a:rPr lang="zh-CN" altLang="en-US" b="1">
                <a:solidFill>
                  <a:srgbClr val="FF0000"/>
                </a:solidFill>
                <a:latin typeface="华文中宋" panose="02010600040101010101" pitchFamily="2" charset="-122"/>
                <a:ea typeface="华文中宋" panose="02010600040101010101" pitchFamily="2" charset="-122"/>
              </a:rPr>
              <a:t>①</a:t>
            </a:r>
            <a:endParaRPr lang="zh-CN" altLang="en-US" b="1">
              <a:solidFill>
                <a:srgbClr val="FF0000"/>
              </a:solidFill>
            </a:endParaRPr>
          </a:p>
        </p:txBody>
      </p:sp>
      <p:sp>
        <p:nvSpPr>
          <p:cNvPr id="51" name="矩形 50">
            <a:extLst>
              <a:ext uri="{FF2B5EF4-FFF2-40B4-BE49-F238E27FC236}">
                <a16:creationId xmlns:a16="http://schemas.microsoft.com/office/drawing/2014/main" id="{7BD92973-270D-4082-A34B-38360439D0B9}"/>
              </a:ext>
            </a:extLst>
          </p:cNvPr>
          <p:cNvSpPr/>
          <p:nvPr/>
        </p:nvSpPr>
        <p:spPr>
          <a:xfrm>
            <a:off x="2317253" y="2583743"/>
            <a:ext cx="415498" cy="369332"/>
          </a:xfrm>
          <a:prstGeom prst="rect">
            <a:avLst/>
          </a:prstGeom>
        </p:spPr>
        <p:txBody>
          <a:bodyPr wrap="none">
            <a:spAutoFit/>
          </a:bodyPr>
          <a:lstStyle/>
          <a:p>
            <a:pPr algn="ctr"/>
            <a:r>
              <a:rPr lang="zh-CN" altLang="en-US" b="1">
                <a:solidFill>
                  <a:srgbClr val="FF0000"/>
                </a:solidFill>
                <a:latin typeface="华文中宋" panose="02010600040101010101" pitchFamily="2" charset="-122"/>
                <a:ea typeface="华文中宋" panose="02010600040101010101" pitchFamily="2" charset="-122"/>
              </a:rPr>
              <a:t>③</a:t>
            </a:r>
            <a:endParaRPr lang="zh-CN" altLang="en-US" b="1">
              <a:solidFill>
                <a:srgbClr val="FF0000"/>
              </a:solidFill>
            </a:endParaRPr>
          </a:p>
        </p:txBody>
      </p:sp>
      <p:sp>
        <p:nvSpPr>
          <p:cNvPr id="35" name="文本框 34">
            <a:extLst>
              <a:ext uri="{FF2B5EF4-FFF2-40B4-BE49-F238E27FC236}">
                <a16:creationId xmlns:a16="http://schemas.microsoft.com/office/drawing/2014/main" id="{010A79C2-1A4D-4A85-9963-612158B0A764}"/>
              </a:ext>
            </a:extLst>
          </p:cNvPr>
          <p:cNvSpPr txBox="1"/>
          <p:nvPr/>
        </p:nvSpPr>
        <p:spPr>
          <a:xfrm>
            <a:off x="6629400" y="3228562"/>
            <a:ext cx="2468368" cy="369332"/>
          </a:xfrm>
          <a:prstGeom prst="rect">
            <a:avLst/>
          </a:prstGeom>
          <a:noFill/>
        </p:spPr>
        <p:txBody>
          <a:bodyPr wrap="none" rtlCol="0">
            <a:spAutoFit/>
          </a:bodyPr>
          <a:lstStyle/>
          <a:p>
            <a:r>
              <a:rPr lang="en-US" altLang="zh-CN" b="1">
                <a:solidFill>
                  <a:srgbClr val="3333FF"/>
                </a:solidFill>
              </a:rPr>
              <a:t>(Peng and Li, CGU 2022)</a:t>
            </a:r>
            <a:endParaRPr lang="zh-CN" altLang="en-US" b="1">
              <a:solidFill>
                <a:srgbClr val="3333FF"/>
              </a:solidFill>
            </a:endParaRPr>
          </a:p>
        </p:txBody>
      </p:sp>
    </p:spTree>
    <p:extLst>
      <p:ext uri="{BB962C8B-B14F-4D97-AF65-F5344CB8AC3E}">
        <p14:creationId xmlns:p14="http://schemas.microsoft.com/office/powerpoint/2010/main" val="1992698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5" name="TextBox 6">
            <a:extLst>
              <a:ext uri="{FF2B5EF4-FFF2-40B4-BE49-F238E27FC236}">
                <a16:creationId xmlns:a16="http://schemas.microsoft.com/office/drawing/2014/main" id="{FEC32637-870C-4F59-83EB-E9D30BC86E7C}"/>
              </a:ext>
            </a:extLst>
          </p:cNvPr>
          <p:cNvSpPr txBox="1"/>
          <p:nvPr/>
        </p:nvSpPr>
        <p:spPr>
          <a:xfrm>
            <a:off x="3722" y="5741"/>
            <a:ext cx="3653878"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sp>
        <p:nvSpPr>
          <p:cNvPr id="36" name="文本框 35">
            <a:extLst>
              <a:ext uri="{FF2B5EF4-FFF2-40B4-BE49-F238E27FC236}">
                <a16:creationId xmlns:a16="http://schemas.microsoft.com/office/drawing/2014/main" id="{EFF37102-A8DD-498A-AA5E-5C22B9FE5D03}"/>
              </a:ext>
            </a:extLst>
          </p:cNvPr>
          <p:cNvSpPr txBox="1"/>
          <p:nvPr/>
        </p:nvSpPr>
        <p:spPr>
          <a:xfrm>
            <a:off x="485241" y="3517605"/>
            <a:ext cx="8537915" cy="461665"/>
          </a:xfrm>
          <a:prstGeom prst="rect">
            <a:avLst/>
          </a:prstGeom>
          <a:noFill/>
        </p:spPr>
        <p:txBody>
          <a:bodyPr wrap="none" rtlCol="0">
            <a:spAutoFit/>
          </a:bodyPr>
          <a:lstStyle/>
          <a:p>
            <a:r>
              <a:rPr lang="zh-CN" altLang="en-US" sz="2400" b="1">
                <a:solidFill>
                  <a:srgbClr val="FF0000"/>
                </a:solidFill>
              </a:rPr>
              <a:t>对信号源强度、介质衰减、台站项同时进行反演，区分其影响</a:t>
            </a:r>
          </a:p>
        </p:txBody>
      </p:sp>
      <p:sp>
        <p:nvSpPr>
          <p:cNvPr id="38" name="文本框 37">
            <a:extLst>
              <a:ext uri="{FF2B5EF4-FFF2-40B4-BE49-F238E27FC236}">
                <a16:creationId xmlns:a16="http://schemas.microsoft.com/office/drawing/2014/main" id="{F6353697-E644-403D-899E-616D8E795FF5}"/>
              </a:ext>
            </a:extLst>
          </p:cNvPr>
          <p:cNvSpPr txBox="1"/>
          <p:nvPr/>
        </p:nvSpPr>
        <p:spPr>
          <a:xfrm>
            <a:off x="1985394" y="4036995"/>
            <a:ext cx="5173211" cy="369332"/>
          </a:xfrm>
          <a:prstGeom prst="rect">
            <a:avLst/>
          </a:prstGeom>
          <a:noFill/>
        </p:spPr>
        <p:txBody>
          <a:bodyPr wrap="none" rtlCol="0">
            <a:spAutoFit/>
          </a:bodyPr>
          <a:lstStyle/>
          <a:p>
            <a:r>
              <a:rPr lang="en-US" altLang="zh-CN">
                <a:solidFill>
                  <a:srgbClr val="FF0000"/>
                </a:solidFill>
              </a:rPr>
              <a:t>(</a:t>
            </a:r>
            <a:r>
              <a:rPr lang="zh-CN" altLang="en-US">
                <a:solidFill>
                  <a:srgbClr val="FF0000"/>
                </a:solidFill>
              </a:rPr>
              <a:t>几何扩散、聚焦散射效应已在数据预处理中分离</a:t>
            </a:r>
            <a:r>
              <a:rPr lang="en-US" altLang="zh-CN">
                <a:solidFill>
                  <a:srgbClr val="FF0000"/>
                </a:solidFill>
              </a:rPr>
              <a:t>)</a:t>
            </a:r>
            <a:endParaRPr lang="zh-CN" altLang="en-US">
              <a:solidFill>
                <a:srgbClr val="FF0000"/>
              </a:solidFill>
            </a:endParaRPr>
          </a:p>
        </p:txBody>
      </p:sp>
      <p:pic>
        <p:nvPicPr>
          <p:cNvPr id="2" name="图片 1">
            <a:extLst>
              <a:ext uri="{FF2B5EF4-FFF2-40B4-BE49-F238E27FC236}">
                <a16:creationId xmlns:a16="http://schemas.microsoft.com/office/drawing/2014/main" id="{EDF061E1-045D-4F5F-86E8-6382FAA1CEC1}"/>
              </a:ext>
            </a:extLst>
          </p:cNvPr>
          <p:cNvPicPr>
            <a:picLocks noChangeAspect="1"/>
          </p:cNvPicPr>
          <p:nvPr/>
        </p:nvPicPr>
        <p:blipFill>
          <a:blip r:embed="rId3"/>
          <a:stretch>
            <a:fillRect/>
          </a:stretch>
        </p:blipFill>
        <p:spPr>
          <a:xfrm>
            <a:off x="149625" y="954683"/>
            <a:ext cx="8839199" cy="2216154"/>
          </a:xfrm>
          <a:prstGeom prst="rect">
            <a:avLst/>
          </a:prstGeom>
        </p:spPr>
      </p:pic>
      <p:sp>
        <p:nvSpPr>
          <p:cNvPr id="8" name="文本框 7">
            <a:extLst>
              <a:ext uri="{FF2B5EF4-FFF2-40B4-BE49-F238E27FC236}">
                <a16:creationId xmlns:a16="http://schemas.microsoft.com/office/drawing/2014/main" id="{526F6827-228B-4017-BCD0-0F7F0878DF33}"/>
              </a:ext>
            </a:extLst>
          </p:cNvPr>
          <p:cNvSpPr txBox="1"/>
          <p:nvPr/>
        </p:nvSpPr>
        <p:spPr>
          <a:xfrm>
            <a:off x="6629400" y="3195501"/>
            <a:ext cx="2468368" cy="369332"/>
          </a:xfrm>
          <a:prstGeom prst="rect">
            <a:avLst/>
          </a:prstGeom>
          <a:noFill/>
        </p:spPr>
        <p:txBody>
          <a:bodyPr wrap="none" rtlCol="0">
            <a:spAutoFit/>
          </a:bodyPr>
          <a:lstStyle/>
          <a:p>
            <a:r>
              <a:rPr lang="en-US" altLang="zh-CN" b="1">
                <a:solidFill>
                  <a:srgbClr val="3333FF"/>
                </a:solidFill>
              </a:rPr>
              <a:t>(Peng and Li, CGU 2022)</a:t>
            </a:r>
            <a:endParaRPr lang="zh-CN" altLang="en-US" b="1">
              <a:solidFill>
                <a:srgbClr val="3333FF"/>
              </a:solidFill>
            </a:endParaRPr>
          </a:p>
        </p:txBody>
      </p:sp>
      <p:sp>
        <p:nvSpPr>
          <p:cNvPr id="9" name="矩形 8">
            <a:extLst>
              <a:ext uri="{FF2B5EF4-FFF2-40B4-BE49-F238E27FC236}">
                <a16:creationId xmlns:a16="http://schemas.microsoft.com/office/drawing/2014/main" id="{DC789CE7-E23C-4FCA-8E2C-C7D23EC823C0}"/>
              </a:ext>
            </a:extLst>
          </p:cNvPr>
          <p:cNvSpPr/>
          <p:nvPr/>
        </p:nvSpPr>
        <p:spPr>
          <a:xfrm>
            <a:off x="76200" y="497819"/>
            <a:ext cx="3583032" cy="369332"/>
          </a:xfrm>
          <a:prstGeom prst="rect">
            <a:avLst/>
          </a:prstGeom>
        </p:spPr>
        <p:txBody>
          <a:bodyPr wrap="none">
            <a:spAutoFit/>
          </a:bodyPr>
          <a:lstStyle/>
          <a:p>
            <a:r>
              <a:rPr lang="zh-CN" altLang="en-US" b="1">
                <a:solidFill>
                  <a:srgbClr val="3333FF"/>
                </a:solidFill>
              </a:rPr>
              <a:t>噪声衰减成像的技术方法</a:t>
            </a:r>
            <a:r>
              <a:rPr lang="en-US" altLang="zh-CN" b="1">
                <a:solidFill>
                  <a:srgbClr val="3333FF"/>
                </a:solidFill>
              </a:rPr>
              <a:t>(</a:t>
            </a:r>
            <a:r>
              <a:rPr lang="zh-CN" altLang="en-US" b="1">
                <a:solidFill>
                  <a:srgbClr val="3333FF"/>
                </a:solidFill>
              </a:rPr>
              <a:t>反演</a:t>
            </a:r>
            <a:r>
              <a:rPr lang="en-US" altLang="zh-CN" b="1">
                <a:solidFill>
                  <a:srgbClr val="3333FF"/>
                </a:solidFill>
              </a:rPr>
              <a:t>)</a:t>
            </a:r>
            <a:r>
              <a:rPr lang="zh-CN" altLang="en-US" b="1">
                <a:solidFill>
                  <a:srgbClr val="3333FF"/>
                </a:solidFill>
              </a:rPr>
              <a:t>：</a:t>
            </a:r>
            <a:endParaRPr lang="en-US" altLang="zh-CN" b="1">
              <a:solidFill>
                <a:srgbClr val="3333FF"/>
              </a:solidFill>
            </a:endParaRPr>
          </a:p>
        </p:txBody>
      </p:sp>
    </p:spTree>
    <p:extLst>
      <p:ext uri="{BB962C8B-B14F-4D97-AF65-F5344CB8AC3E}">
        <p14:creationId xmlns:p14="http://schemas.microsoft.com/office/powerpoint/2010/main" val="915327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CE30D16-2FD8-4604-BC5C-D1376E13FB2F}"/>
              </a:ext>
            </a:extLst>
          </p:cNvPr>
          <p:cNvSpPr>
            <a:spLocks noGrp="1"/>
          </p:cNvSpPr>
          <p:nvPr>
            <p:ph type="sldNum" sz="quarter" idx="12"/>
          </p:nvPr>
        </p:nvSpPr>
        <p:spPr>
          <a:xfrm>
            <a:off x="6629400" y="4466664"/>
            <a:ext cx="2133600" cy="273844"/>
          </a:xfrm>
        </p:spPr>
        <p:txBody>
          <a:bodyPr/>
          <a:lstStyle/>
          <a:p>
            <a:fld id="{B6F15528-21DE-4FAA-801E-634DDDAF4B2B}" type="slidenum">
              <a:rPr lang="en-US" smtClean="0"/>
              <a:pPr/>
              <a:t>6</a:t>
            </a:fld>
            <a:endParaRPr lang="en-US"/>
          </a:p>
        </p:txBody>
      </p:sp>
      <p:sp>
        <p:nvSpPr>
          <p:cNvPr id="5" name="TextBox 6">
            <a:extLst>
              <a:ext uri="{FF2B5EF4-FFF2-40B4-BE49-F238E27FC236}">
                <a16:creationId xmlns:a16="http://schemas.microsoft.com/office/drawing/2014/main" id="{071C7138-1396-453E-B059-2C913F32DA42}"/>
              </a:ext>
            </a:extLst>
          </p:cNvPr>
          <p:cNvSpPr txBox="1"/>
          <p:nvPr/>
        </p:nvSpPr>
        <p:spPr>
          <a:xfrm>
            <a:off x="3722" y="5741"/>
            <a:ext cx="3784694"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grpSp>
        <p:nvGrpSpPr>
          <p:cNvPr id="12" name="组合 11">
            <a:extLst>
              <a:ext uri="{FF2B5EF4-FFF2-40B4-BE49-F238E27FC236}">
                <a16:creationId xmlns:a16="http://schemas.microsoft.com/office/drawing/2014/main" id="{9E60AF1A-CBC4-4551-896B-73D52EB6AC11}"/>
              </a:ext>
            </a:extLst>
          </p:cNvPr>
          <p:cNvGrpSpPr/>
          <p:nvPr/>
        </p:nvGrpSpPr>
        <p:grpSpPr>
          <a:xfrm>
            <a:off x="228600" y="3943350"/>
            <a:ext cx="3276600" cy="1043464"/>
            <a:chOff x="73499" y="1577970"/>
            <a:chExt cx="4234822" cy="1043464"/>
          </a:xfrm>
        </p:grpSpPr>
        <p:sp>
          <p:nvSpPr>
            <p:cNvPr id="3" name="文本框 2">
              <a:extLst>
                <a:ext uri="{FF2B5EF4-FFF2-40B4-BE49-F238E27FC236}">
                  <a16:creationId xmlns:a16="http://schemas.microsoft.com/office/drawing/2014/main" id="{E0B8C422-6B00-4920-887F-1AC699764701}"/>
                </a:ext>
              </a:extLst>
            </p:cNvPr>
            <p:cNvSpPr txBox="1"/>
            <p:nvPr/>
          </p:nvSpPr>
          <p:spPr>
            <a:xfrm>
              <a:off x="182635" y="1882770"/>
              <a:ext cx="4125686" cy="738664"/>
            </a:xfrm>
            <a:prstGeom prst="rect">
              <a:avLst/>
            </a:prstGeom>
            <a:noFill/>
          </p:spPr>
          <p:txBody>
            <a:bodyPr wrap="square" rtlCol="0">
              <a:spAutoFit/>
            </a:bodyPr>
            <a:lstStyle/>
            <a:p>
              <a:r>
                <a:rPr lang="zh-CN" altLang="en-US" sz="1400" dirty="0"/>
                <a:t>台站数目：</a:t>
              </a:r>
              <a:r>
                <a:rPr lang="en-US" altLang="zh-CN" sz="1400" dirty="0"/>
                <a:t>92</a:t>
              </a:r>
              <a:r>
                <a:rPr lang="zh-CN" altLang="en-US" sz="1400" dirty="0"/>
                <a:t>个台站（</a:t>
              </a:r>
              <a:r>
                <a:rPr lang="en-US" altLang="zh-CN" sz="1400" dirty="0" err="1"/>
                <a:t>USArray</a:t>
              </a:r>
              <a:r>
                <a:rPr lang="zh-CN" altLang="en-US" sz="1400" dirty="0"/>
                <a:t>移动台）</a:t>
              </a:r>
              <a:endParaRPr lang="en-US" altLang="zh-CN" sz="1400" dirty="0"/>
            </a:p>
            <a:p>
              <a:r>
                <a:rPr lang="zh-CN" altLang="en-US" sz="1400" dirty="0"/>
                <a:t>数据长度：约半年数据</a:t>
              </a:r>
              <a:endParaRPr lang="en-US" altLang="zh-CN" sz="1400" dirty="0"/>
            </a:p>
            <a:p>
              <a:r>
                <a:rPr lang="zh-CN" altLang="en-US" sz="1400" dirty="0"/>
                <a:t>采样率：</a:t>
              </a:r>
              <a:r>
                <a:rPr lang="en-US" altLang="zh-CN" sz="1400" dirty="0"/>
                <a:t>1Hz</a:t>
              </a:r>
              <a:endParaRPr lang="zh-CN" altLang="en-US" sz="1400" dirty="0"/>
            </a:p>
          </p:txBody>
        </p:sp>
        <p:sp>
          <p:nvSpPr>
            <p:cNvPr id="7" name="文本框 6">
              <a:extLst>
                <a:ext uri="{FF2B5EF4-FFF2-40B4-BE49-F238E27FC236}">
                  <a16:creationId xmlns:a16="http://schemas.microsoft.com/office/drawing/2014/main" id="{41D0BC8E-4651-4834-A870-1246774983F4}"/>
                </a:ext>
              </a:extLst>
            </p:cNvPr>
            <p:cNvSpPr txBox="1"/>
            <p:nvPr/>
          </p:nvSpPr>
          <p:spPr>
            <a:xfrm>
              <a:off x="73499" y="1577970"/>
              <a:ext cx="2368449" cy="369332"/>
            </a:xfrm>
            <a:prstGeom prst="rect">
              <a:avLst/>
            </a:prstGeom>
            <a:noFill/>
          </p:spPr>
          <p:txBody>
            <a:bodyPr wrap="square" rtlCol="0">
              <a:spAutoFit/>
            </a:bodyPr>
            <a:lstStyle/>
            <a:p>
              <a:r>
                <a:rPr lang="zh-CN" altLang="en-US" b="1" dirty="0">
                  <a:solidFill>
                    <a:srgbClr val="3333FF"/>
                  </a:solidFill>
                </a:rPr>
                <a:t>数据：</a:t>
              </a:r>
            </a:p>
          </p:txBody>
        </p:sp>
      </p:grpSp>
      <p:sp>
        <p:nvSpPr>
          <p:cNvPr id="15" name="矩形 14">
            <a:extLst>
              <a:ext uri="{FF2B5EF4-FFF2-40B4-BE49-F238E27FC236}">
                <a16:creationId xmlns:a16="http://schemas.microsoft.com/office/drawing/2014/main" id="{5AC502C8-E8E7-46C8-9823-8F5C6E07A66B}"/>
              </a:ext>
            </a:extLst>
          </p:cNvPr>
          <p:cNvSpPr/>
          <p:nvPr/>
        </p:nvSpPr>
        <p:spPr>
          <a:xfrm>
            <a:off x="76200" y="497819"/>
            <a:ext cx="3206327" cy="369332"/>
          </a:xfrm>
          <a:prstGeom prst="rect">
            <a:avLst/>
          </a:prstGeom>
        </p:spPr>
        <p:txBody>
          <a:bodyPr wrap="none">
            <a:spAutoFit/>
          </a:bodyPr>
          <a:lstStyle/>
          <a:p>
            <a:r>
              <a:rPr lang="zh-CN" altLang="en-US" b="1">
                <a:solidFill>
                  <a:srgbClr val="3333FF"/>
                </a:solidFill>
              </a:rPr>
              <a:t>美国黄石公园地区成像实验：</a:t>
            </a:r>
            <a:endParaRPr lang="en-US" altLang="zh-CN" b="1">
              <a:solidFill>
                <a:srgbClr val="3333FF"/>
              </a:solidFill>
            </a:endParaRPr>
          </a:p>
        </p:txBody>
      </p:sp>
      <p:grpSp>
        <p:nvGrpSpPr>
          <p:cNvPr id="26" name="组合 25">
            <a:extLst>
              <a:ext uri="{FF2B5EF4-FFF2-40B4-BE49-F238E27FC236}">
                <a16:creationId xmlns:a16="http://schemas.microsoft.com/office/drawing/2014/main" id="{C34D3D21-98FF-4F77-A1A0-A6520BBEBB22}"/>
              </a:ext>
            </a:extLst>
          </p:cNvPr>
          <p:cNvGrpSpPr/>
          <p:nvPr/>
        </p:nvGrpSpPr>
        <p:grpSpPr>
          <a:xfrm>
            <a:off x="4021536" y="133350"/>
            <a:ext cx="4511225" cy="4707509"/>
            <a:chOff x="4151114" y="217995"/>
            <a:chExt cx="4511225" cy="4707509"/>
          </a:xfrm>
        </p:grpSpPr>
        <p:grpSp>
          <p:nvGrpSpPr>
            <p:cNvPr id="21" name="组合 20">
              <a:extLst>
                <a:ext uri="{FF2B5EF4-FFF2-40B4-BE49-F238E27FC236}">
                  <a16:creationId xmlns:a16="http://schemas.microsoft.com/office/drawing/2014/main" id="{039D1760-FBCF-4634-8F0E-0766D45DB08D}"/>
                </a:ext>
              </a:extLst>
            </p:cNvPr>
            <p:cNvGrpSpPr/>
            <p:nvPr/>
          </p:nvGrpSpPr>
          <p:grpSpPr>
            <a:xfrm>
              <a:off x="4151114" y="217995"/>
              <a:ext cx="4511225" cy="4707509"/>
              <a:chOff x="162823" y="704365"/>
              <a:chExt cx="4511225" cy="4707509"/>
            </a:xfrm>
          </p:grpSpPr>
          <p:pic>
            <p:nvPicPr>
              <p:cNvPr id="22" name="图片 21">
                <a:extLst>
                  <a:ext uri="{FF2B5EF4-FFF2-40B4-BE49-F238E27FC236}">
                    <a16:creationId xmlns:a16="http://schemas.microsoft.com/office/drawing/2014/main" id="{25823A8B-21DF-45BD-97E6-3F418BD27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0018" y="704365"/>
                <a:ext cx="2234030" cy="2328776"/>
              </a:xfrm>
              <a:prstGeom prst="rect">
                <a:avLst/>
              </a:prstGeom>
            </p:spPr>
          </p:pic>
          <p:pic>
            <p:nvPicPr>
              <p:cNvPr id="23" name="图片 22">
                <a:extLst>
                  <a:ext uri="{FF2B5EF4-FFF2-40B4-BE49-F238E27FC236}">
                    <a16:creationId xmlns:a16="http://schemas.microsoft.com/office/drawing/2014/main" id="{19EC958F-8739-4BD4-9147-55AD6F72AD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002" y="3083096"/>
                <a:ext cx="2234030" cy="2328778"/>
              </a:xfrm>
              <a:prstGeom prst="rect">
                <a:avLst/>
              </a:prstGeom>
            </p:spPr>
          </p:pic>
          <p:pic>
            <p:nvPicPr>
              <p:cNvPr id="24" name="图片 23">
                <a:extLst>
                  <a:ext uri="{FF2B5EF4-FFF2-40B4-BE49-F238E27FC236}">
                    <a16:creationId xmlns:a16="http://schemas.microsoft.com/office/drawing/2014/main" id="{21757DC1-A524-4367-9F58-521BC41572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1486" y="3085354"/>
                <a:ext cx="2228291" cy="2322795"/>
              </a:xfrm>
              <a:prstGeom prst="rect">
                <a:avLst/>
              </a:prstGeom>
            </p:spPr>
          </p:pic>
          <p:pic>
            <p:nvPicPr>
              <p:cNvPr id="25" name="图片 24">
                <a:extLst>
                  <a:ext uri="{FF2B5EF4-FFF2-40B4-BE49-F238E27FC236}">
                    <a16:creationId xmlns:a16="http://schemas.microsoft.com/office/drawing/2014/main" id="{7DBB8C98-1676-412B-B973-DC19060651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823" y="720032"/>
                <a:ext cx="2228291" cy="2322795"/>
              </a:xfrm>
              <a:prstGeom prst="rect">
                <a:avLst/>
              </a:prstGeom>
            </p:spPr>
          </p:pic>
        </p:grpSp>
        <p:grpSp>
          <p:nvGrpSpPr>
            <p:cNvPr id="6" name="组合 5">
              <a:extLst>
                <a:ext uri="{FF2B5EF4-FFF2-40B4-BE49-F238E27FC236}">
                  <a16:creationId xmlns:a16="http://schemas.microsoft.com/office/drawing/2014/main" id="{F63871F5-AB80-4744-90CC-B0D7A61E73D1}"/>
                </a:ext>
              </a:extLst>
            </p:cNvPr>
            <p:cNvGrpSpPr/>
            <p:nvPr/>
          </p:nvGrpSpPr>
          <p:grpSpPr>
            <a:xfrm>
              <a:off x="5469508" y="2670247"/>
              <a:ext cx="3041973" cy="369332"/>
              <a:chOff x="5469508" y="2670247"/>
              <a:chExt cx="3041973" cy="369332"/>
            </a:xfrm>
          </p:grpSpPr>
          <p:sp>
            <p:nvSpPr>
              <p:cNvPr id="19" name="文本框 18">
                <a:extLst>
                  <a:ext uri="{FF2B5EF4-FFF2-40B4-BE49-F238E27FC236}">
                    <a16:creationId xmlns:a16="http://schemas.microsoft.com/office/drawing/2014/main" id="{CE490AA1-1484-4584-B49E-C3497C16576B}"/>
                  </a:ext>
                </a:extLst>
              </p:cNvPr>
              <p:cNvSpPr txBox="1"/>
              <p:nvPr/>
            </p:nvSpPr>
            <p:spPr>
              <a:xfrm>
                <a:off x="5469508" y="2670247"/>
                <a:ext cx="814647" cy="369332"/>
              </a:xfrm>
              <a:prstGeom prst="rect">
                <a:avLst/>
              </a:prstGeom>
              <a:noFill/>
            </p:spPr>
            <p:txBody>
              <a:bodyPr wrap="none" rtlCol="0">
                <a:spAutoFit/>
              </a:bodyPr>
              <a:lstStyle/>
              <a:p>
                <a:r>
                  <a:rPr lang="en-US" altLang="zh-CN" b="1">
                    <a:solidFill>
                      <a:srgbClr val="FF0000"/>
                    </a:solidFill>
                  </a:rPr>
                  <a:t>14-18s</a:t>
                </a:r>
                <a:endParaRPr lang="zh-CN" altLang="en-US" b="1">
                  <a:solidFill>
                    <a:srgbClr val="FF0000"/>
                  </a:solidFill>
                </a:endParaRPr>
              </a:p>
            </p:txBody>
          </p:sp>
          <p:sp>
            <p:nvSpPr>
              <p:cNvPr id="20" name="文本框 19">
                <a:extLst>
                  <a:ext uri="{FF2B5EF4-FFF2-40B4-BE49-F238E27FC236}">
                    <a16:creationId xmlns:a16="http://schemas.microsoft.com/office/drawing/2014/main" id="{B3CD857A-61A9-4506-88B4-6F97AD9BAD28}"/>
                  </a:ext>
                </a:extLst>
              </p:cNvPr>
              <p:cNvSpPr txBox="1"/>
              <p:nvPr/>
            </p:nvSpPr>
            <p:spPr>
              <a:xfrm>
                <a:off x="7696834" y="2670247"/>
                <a:ext cx="814647" cy="369332"/>
              </a:xfrm>
              <a:prstGeom prst="rect">
                <a:avLst/>
              </a:prstGeom>
              <a:noFill/>
            </p:spPr>
            <p:txBody>
              <a:bodyPr wrap="none" rtlCol="0">
                <a:spAutoFit/>
              </a:bodyPr>
              <a:lstStyle/>
              <a:p>
                <a:r>
                  <a:rPr lang="en-US" altLang="zh-CN" b="1">
                    <a:solidFill>
                      <a:srgbClr val="FF0000"/>
                    </a:solidFill>
                  </a:rPr>
                  <a:t>18-22s</a:t>
                </a:r>
                <a:endParaRPr lang="zh-CN" altLang="en-US" b="1">
                  <a:solidFill>
                    <a:srgbClr val="FF0000"/>
                  </a:solidFill>
                </a:endParaRPr>
              </a:p>
            </p:txBody>
          </p:sp>
        </p:grpSp>
        <p:grpSp>
          <p:nvGrpSpPr>
            <p:cNvPr id="2" name="组合 1">
              <a:extLst>
                <a:ext uri="{FF2B5EF4-FFF2-40B4-BE49-F238E27FC236}">
                  <a16:creationId xmlns:a16="http://schemas.microsoft.com/office/drawing/2014/main" id="{501F0D4B-F45B-4064-A187-0439B04FD899}"/>
                </a:ext>
              </a:extLst>
            </p:cNvPr>
            <p:cNvGrpSpPr/>
            <p:nvPr/>
          </p:nvGrpSpPr>
          <p:grpSpPr>
            <a:xfrm>
              <a:off x="5573606" y="313153"/>
              <a:ext cx="3000073" cy="373601"/>
              <a:chOff x="5613650" y="78405"/>
              <a:chExt cx="3000073" cy="373601"/>
            </a:xfrm>
          </p:grpSpPr>
          <p:sp>
            <p:nvSpPr>
              <p:cNvPr id="17" name="文本框 16">
                <a:extLst>
                  <a:ext uri="{FF2B5EF4-FFF2-40B4-BE49-F238E27FC236}">
                    <a16:creationId xmlns:a16="http://schemas.microsoft.com/office/drawing/2014/main" id="{398BDC1F-DBEA-4B6F-9800-6A52943DA202}"/>
                  </a:ext>
                </a:extLst>
              </p:cNvPr>
              <p:cNvSpPr txBox="1"/>
              <p:nvPr/>
            </p:nvSpPr>
            <p:spPr>
              <a:xfrm>
                <a:off x="5613650" y="82674"/>
                <a:ext cx="697627" cy="369332"/>
              </a:xfrm>
              <a:prstGeom prst="rect">
                <a:avLst/>
              </a:prstGeom>
              <a:noFill/>
            </p:spPr>
            <p:txBody>
              <a:bodyPr wrap="none" rtlCol="0">
                <a:spAutoFit/>
              </a:bodyPr>
              <a:lstStyle/>
              <a:p>
                <a:r>
                  <a:rPr lang="en-US" altLang="zh-CN" b="1">
                    <a:solidFill>
                      <a:srgbClr val="FF0000"/>
                    </a:solidFill>
                  </a:rPr>
                  <a:t>6-10s</a:t>
                </a:r>
                <a:endParaRPr lang="zh-CN" altLang="en-US" b="1">
                  <a:solidFill>
                    <a:srgbClr val="FF0000"/>
                  </a:solidFill>
                </a:endParaRPr>
              </a:p>
            </p:txBody>
          </p:sp>
          <p:sp>
            <p:nvSpPr>
              <p:cNvPr id="18" name="文本框 17">
                <a:extLst>
                  <a:ext uri="{FF2B5EF4-FFF2-40B4-BE49-F238E27FC236}">
                    <a16:creationId xmlns:a16="http://schemas.microsoft.com/office/drawing/2014/main" id="{04800356-4F78-4B09-8648-C26DCB99295A}"/>
                  </a:ext>
                </a:extLst>
              </p:cNvPr>
              <p:cNvSpPr txBox="1"/>
              <p:nvPr/>
            </p:nvSpPr>
            <p:spPr>
              <a:xfrm>
                <a:off x="7799076" y="78405"/>
                <a:ext cx="814647" cy="369332"/>
              </a:xfrm>
              <a:prstGeom prst="rect">
                <a:avLst/>
              </a:prstGeom>
              <a:noFill/>
            </p:spPr>
            <p:txBody>
              <a:bodyPr wrap="none" rtlCol="0">
                <a:spAutoFit/>
              </a:bodyPr>
              <a:lstStyle/>
              <a:p>
                <a:r>
                  <a:rPr lang="en-US" altLang="zh-CN" b="1">
                    <a:solidFill>
                      <a:srgbClr val="FF0000"/>
                    </a:solidFill>
                  </a:rPr>
                  <a:t>10-14s</a:t>
                </a:r>
                <a:endParaRPr lang="zh-CN" altLang="en-US" b="1">
                  <a:solidFill>
                    <a:srgbClr val="FF0000"/>
                  </a:solidFill>
                </a:endParaRPr>
              </a:p>
            </p:txBody>
          </p:sp>
        </p:grpSp>
      </p:grpSp>
      <p:grpSp>
        <p:nvGrpSpPr>
          <p:cNvPr id="27" name="组合 26">
            <a:extLst>
              <a:ext uri="{FF2B5EF4-FFF2-40B4-BE49-F238E27FC236}">
                <a16:creationId xmlns:a16="http://schemas.microsoft.com/office/drawing/2014/main" id="{6FF97CE8-9AA2-4C74-B7B8-72C565031CE7}"/>
              </a:ext>
            </a:extLst>
          </p:cNvPr>
          <p:cNvGrpSpPr/>
          <p:nvPr/>
        </p:nvGrpSpPr>
        <p:grpSpPr>
          <a:xfrm>
            <a:off x="304800" y="1000356"/>
            <a:ext cx="3307958" cy="2923540"/>
            <a:chOff x="3810000" y="537950"/>
            <a:chExt cx="4655897" cy="4114834"/>
          </a:xfrm>
        </p:grpSpPr>
        <p:pic>
          <p:nvPicPr>
            <p:cNvPr id="28" name="图片 27">
              <a:extLst>
                <a:ext uri="{FF2B5EF4-FFF2-40B4-BE49-F238E27FC236}">
                  <a16:creationId xmlns:a16="http://schemas.microsoft.com/office/drawing/2014/main" id="{F8A76E88-25FE-4387-AD81-3748E6E103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0" y="537950"/>
              <a:ext cx="4655897" cy="4114834"/>
            </a:xfrm>
            <a:prstGeom prst="rect">
              <a:avLst/>
            </a:prstGeom>
          </p:spPr>
        </p:pic>
        <p:sp>
          <p:nvSpPr>
            <p:cNvPr id="29" name="矩形 28">
              <a:extLst>
                <a:ext uri="{FF2B5EF4-FFF2-40B4-BE49-F238E27FC236}">
                  <a16:creationId xmlns:a16="http://schemas.microsoft.com/office/drawing/2014/main" id="{48109B23-4A51-4BAF-AC7B-CE4927B2E366}"/>
                </a:ext>
              </a:extLst>
            </p:cNvPr>
            <p:cNvSpPr/>
            <p:nvPr/>
          </p:nvSpPr>
          <p:spPr>
            <a:xfrm>
              <a:off x="4495800" y="1276350"/>
              <a:ext cx="3124200" cy="2667000"/>
            </a:xfrm>
            <a:prstGeom prst="rect">
              <a:avLst/>
            </a:prstGeom>
            <a:noFill/>
            <a:ln w="38100">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4214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形 5">
            <a:extLst>
              <a:ext uri="{FF2B5EF4-FFF2-40B4-BE49-F238E27FC236}">
                <a16:creationId xmlns:a16="http://schemas.microsoft.com/office/drawing/2014/main" id="{3051209E-0691-472F-BBF1-9AEB2C8AED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800" y="525236"/>
            <a:ext cx="8081963" cy="4618264"/>
          </a:xfrm>
          <a:prstGeom prst="rect">
            <a:avLst/>
          </a:prstGeom>
        </p:spPr>
      </p:pic>
      <p:sp>
        <p:nvSpPr>
          <p:cNvPr id="4" name="灯片编号占位符 3">
            <a:extLst>
              <a:ext uri="{FF2B5EF4-FFF2-40B4-BE49-F238E27FC236}">
                <a16:creationId xmlns:a16="http://schemas.microsoft.com/office/drawing/2014/main" id="{DA9B08EB-05A3-452F-B98E-0443ED619710}"/>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13" name="TextBox 6">
            <a:extLst>
              <a:ext uri="{FF2B5EF4-FFF2-40B4-BE49-F238E27FC236}">
                <a16:creationId xmlns:a16="http://schemas.microsoft.com/office/drawing/2014/main" id="{C9EE0BE9-8F53-47B9-A76B-210F91D67ACE}"/>
              </a:ext>
            </a:extLst>
          </p:cNvPr>
          <p:cNvSpPr txBox="1"/>
          <p:nvPr/>
        </p:nvSpPr>
        <p:spPr>
          <a:xfrm>
            <a:off x="3722" y="5741"/>
            <a:ext cx="4873078"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sp>
        <p:nvSpPr>
          <p:cNvPr id="14" name="文本框 13">
            <a:extLst>
              <a:ext uri="{FF2B5EF4-FFF2-40B4-BE49-F238E27FC236}">
                <a16:creationId xmlns:a16="http://schemas.microsoft.com/office/drawing/2014/main" id="{FDD164D5-2BC3-44B4-8CA8-BD17A6432586}"/>
              </a:ext>
            </a:extLst>
          </p:cNvPr>
          <p:cNvSpPr txBox="1"/>
          <p:nvPr/>
        </p:nvSpPr>
        <p:spPr>
          <a:xfrm>
            <a:off x="102360" y="570547"/>
            <a:ext cx="4721100" cy="369332"/>
          </a:xfrm>
          <a:prstGeom prst="rect">
            <a:avLst/>
          </a:prstGeom>
          <a:noFill/>
        </p:spPr>
        <p:txBody>
          <a:bodyPr wrap="square" rtlCol="0">
            <a:spAutoFit/>
          </a:bodyPr>
          <a:lstStyle/>
          <a:p>
            <a:r>
              <a:rPr lang="zh-CN" altLang="en-US" b="1" dirty="0">
                <a:solidFill>
                  <a:srgbClr val="3333FF"/>
                </a:solidFill>
              </a:rPr>
              <a:t>噪声方位强度项结果（对比</a:t>
            </a:r>
            <a:r>
              <a:rPr lang="en-US" altLang="zh-CN" b="1" dirty="0">
                <a:solidFill>
                  <a:srgbClr val="3333FF"/>
                </a:solidFill>
              </a:rPr>
              <a:t>Beamforming</a:t>
            </a:r>
            <a:r>
              <a:rPr lang="zh-CN" altLang="en-US" b="1" dirty="0">
                <a:solidFill>
                  <a:srgbClr val="3333FF"/>
                </a:solidFill>
              </a:rPr>
              <a:t>）：</a:t>
            </a:r>
          </a:p>
        </p:txBody>
      </p:sp>
      <p:sp>
        <p:nvSpPr>
          <p:cNvPr id="16" name="文本框 15">
            <a:extLst>
              <a:ext uri="{FF2B5EF4-FFF2-40B4-BE49-F238E27FC236}">
                <a16:creationId xmlns:a16="http://schemas.microsoft.com/office/drawing/2014/main" id="{F040287E-B2FA-4940-8777-1C7E9043484F}"/>
              </a:ext>
            </a:extLst>
          </p:cNvPr>
          <p:cNvSpPr txBox="1"/>
          <p:nvPr/>
        </p:nvSpPr>
        <p:spPr>
          <a:xfrm>
            <a:off x="6324600" y="540612"/>
            <a:ext cx="1600200" cy="369332"/>
          </a:xfrm>
          <a:prstGeom prst="rect">
            <a:avLst/>
          </a:prstGeom>
          <a:noFill/>
        </p:spPr>
        <p:txBody>
          <a:bodyPr wrap="square" rtlCol="0">
            <a:spAutoFit/>
          </a:bodyPr>
          <a:lstStyle/>
          <a:p>
            <a:r>
              <a:rPr lang="en-US" altLang="zh-CN" dirty="0">
                <a:solidFill>
                  <a:srgbClr val="3333FF"/>
                </a:solidFill>
              </a:rPr>
              <a:t>Beamforming</a:t>
            </a:r>
            <a:endParaRPr lang="zh-CN" altLang="en-US" dirty="0">
              <a:solidFill>
                <a:srgbClr val="3333FF"/>
              </a:solidFill>
            </a:endParaRPr>
          </a:p>
        </p:txBody>
      </p:sp>
      <p:sp>
        <p:nvSpPr>
          <p:cNvPr id="17" name="文本框 16">
            <a:extLst>
              <a:ext uri="{FF2B5EF4-FFF2-40B4-BE49-F238E27FC236}">
                <a16:creationId xmlns:a16="http://schemas.microsoft.com/office/drawing/2014/main" id="{196A29F9-779D-4C55-AA3E-89B0D1EFB8EC}"/>
              </a:ext>
            </a:extLst>
          </p:cNvPr>
          <p:cNvSpPr txBox="1"/>
          <p:nvPr/>
        </p:nvSpPr>
        <p:spPr>
          <a:xfrm>
            <a:off x="2209800" y="4860090"/>
            <a:ext cx="1814779" cy="307777"/>
          </a:xfrm>
          <a:prstGeom prst="rect">
            <a:avLst/>
          </a:prstGeom>
          <a:noFill/>
        </p:spPr>
        <p:txBody>
          <a:bodyPr wrap="square" rtlCol="0">
            <a:spAutoFit/>
          </a:bodyPr>
          <a:lstStyle/>
          <a:p>
            <a:r>
              <a:rPr lang="zh-CN" altLang="en-US" sz="1400" dirty="0">
                <a:solidFill>
                  <a:srgbClr val="3333FF"/>
                </a:solidFill>
              </a:rPr>
              <a:t>不同频带噪声强度项</a:t>
            </a:r>
          </a:p>
        </p:txBody>
      </p:sp>
    </p:spTree>
    <p:extLst>
      <p:ext uri="{BB962C8B-B14F-4D97-AF65-F5344CB8AC3E}">
        <p14:creationId xmlns:p14="http://schemas.microsoft.com/office/powerpoint/2010/main" val="4235215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6CA6A4D0-1F3A-4618-B6C4-E2F7BCA51CE2}"/>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11" name="TextBox 6">
            <a:extLst>
              <a:ext uri="{FF2B5EF4-FFF2-40B4-BE49-F238E27FC236}">
                <a16:creationId xmlns:a16="http://schemas.microsoft.com/office/drawing/2014/main" id="{A5E9220D-9883-4A88-98C3-02B03042B382}"/>
              </a:ext>
            </a:extLst>
          </p:cNvPr>
          <p:cNvSpPr txBox="1"/>
          <p:nvPr/>
        </p:nvSpPr>
        <p:spPr>
          <a:xfrm>
            <a:off x="3722" y="5741"/>
            <a:ext cx="4873078" cy="584775"/>
          </a:xfrm>
          <a:prstGeom prst="rect">
            <a:avLst/>
          </a:prstGeom>
          <a:noFill/>
        </p:spPr>
        <p:txBody>
          <a:bodyPr wrap="square" rtlCol="0">
            <a:spAutoFit/>
          </a:bodyPr>
          <a:lstStyle/>
          <a:p>
            <a:r>
              <a:rPr lang="zh-CN" altLang="en-US" sz="3200" b="1">
                <a:cs typeface="Times New Roman" panose="02020603050405020304" pitchFamily="18" charset="0"/>
              </a:rPr>
              <a:t>前情提要：</a:t>
            </a:r>
            <a:endParaRPr lang="zh-CN" altLang="en-US" sz="3200" b="1" dirty="0">
              <a:cs typeface="Times New Roman" panose="02020603050405020304" pitchFamily="18" charset="0"/>
            </a:endParaRPr>
          </a:p>
        </p:txBody>
      </p:sp>
      <p:sp>
        <p:nvSpPr>
          <p:cNvPr id="12" name="文本框 11">
            <a:extLst>
              <a:ext uri="{FF2B5EF4-FFF2-40B4-BE49-F238E27FC236}">
                <a16:creationId xmlns:a16="http://schemas.microsoft.com/office/drawing/2014/main" id="{1DDB3ED6-4458-4C1E-A74B-2E00B4634390}"/>
              </a:ext>
            </a:extLst>
          </p:cNvPr>
          <p:cNvSpPr txBox="1"/>
          <p:nvPr/>
        </p:nvSpPr>
        <p:spPr>
          <a:xfrm>
            <a:off x="102360" y="570547"/>
            <a:ext cx="5231640" cy="369332"/>
          </a:xfrm>
          <a:prstGeom prst="rect">
            <a:avLst/>
          </a:prstGeom>
          <a:noFill/>
        </p:spPr>
        <p:txBody>
          <a:bodyPr wrap="square" rtlCol="0">
            <a:spAutoFit/>
          </a:bodyPr>
          <a:lstStyle/>
          <a:p>
            <a:r>
              <a:rPr lang="zh-CN" altLang="en-US" b="1">
                <a:solidFill>
                  <a:srgbClr val="3333FF"/>
                </a:solidFill>
              </a:rPr>
              <a:t>场地效应项结果（对比台站噪声记录能量强度）：</a:t>
            </a:r>
          </a:p>
        </p:txBody>
      </p:sp>
      <p:cxnSp>
        <p:nvCxnSpPr>
          <p:cNvPr id="14" name="直接箭头连接符 13">
            <a:extLst>
              <a:ext uri="{FF2B5EF4-FFF2-40B4-BE49-F238E27FC236}">
                <a16:creationId xmlns:a16="http://schemas.microsoft.com/office/drawing/2014/main" id="{4AB7A176-8569-4856-AA69-0E77B880EE75}"/>
              </a:ext>
            </a:extLst>
          </p:cNvPr>
          <p:cNvCxnSpPr/>
          <p:nvPr/>
        </p:nvCxnSpPr>
        <p:spPr>
          <a:xfrm flipV="1">
            <a:off x="4191000" y="361950"/>
            <a:ext cx="2362200" cy="2285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BBD5AF7D-0C6E-487D-A75A-1C1394A35EA3}"/>
              </a:ext>
            </a:extLst>
          </p:cNvPr>
          <p:cNvSpPr txBox="1"/>
          <p:nvPr/>
        </p:nvSpPr>
        <p:spPr>
          <a:xfrm>
            <a:off x="6553200" y="168785"/>
            <a:ext cx="2031325" cy="369332"/>
          </a:xfrm>
          <a:prstGeom prst="rect">
            <a:avLst/>
          </a:prstGeom>
          <a:noFill/>
        </p:spPr>
        <p:txBody>
          <a:bodyPr wrap="none" rtlCol="0">
            <a:spAutoFit/>
          </a:bodyPr>
          <a:lstStyle/>
          <a:p>
            <a:r>
              <a:rPr lang="zh-CN" altLang="en-US"/>
              <a:t>台站零偏移自相关</a:t>
            </a:r>
          </a:p>
        </p:txBody>
      </p:sp>
      <p:pic>
        <p:nvPicPr>
          <p:cNvPr id="3" name="图形 2">
            <a:extLst>
              <a:ext uri="{FF2B5EF4-FFF2-40B4-BE49-F238E27FC236}">
                <a16:creationId xmlns:a16="http://schemas.microsoft.com/office/drawing/2014/main" id="{9352F4AD-EBB3-4DA0-BC58-E679C6CBAA88}"/>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5154" t="4927"/>
          <a:stretch/>
        </p:blipFill>
        <p:spPr>
          <a:xfrm>
            <a:off x="1066800" y="894326"/>
            <a:ext cx="7010400" cy="4392049"/>
          </a:xfrm>
          <a:prstGeom prst="rect">
            <a:avLst/>
          </a:prstGeom>
        </p:spPr>
      </p:pic>
    </p:spTree>
    <p:extLst>
      <p:ext uri="{BB962C8B-B14F-4D97-AF65-F5344CB8AC3E}">
        <p14:creationId xmlns:p14="http://schemas.microsoft.com/office/powerpoint/2010/main" val="2399886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04800" cy="273844"/>
          </a:xfrm>
        </p:spPr>
        <p:txBody>
          <a:bodyPr/>
          <a:lstStyle/>
          <a:p>
            <a:fld id="{B6F15528-21DE-4FAA-801E-634DDDAF4B2B}" type="slidenum">
              <a:rPr lang="en-US" smtClean="0"/>
              <a:pPr/>
              <a:t>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研究动机：</a:t>
            </a:r>
            <a:endParaRPr lang="en-US" altLang="zh-CN" b="1">
              <a:solidFill>
                <a:srgbClr val="3333FF"/>
              </a:solidFill>
            </a:endParaRPr>
          </a:p>
        </p:txBody>
      </p:sp>
      <p:grpSp>
        <p:nvGrpSpPr>
          <p:cNvPr id="10" name="组合 9">
            <a:extLst>
              <a:ext uri="{FF2B5EF4-FFF2-40B4-BE49-F238E27FC236}">
                <a16:creationId xmlns:a16="http://schemas.microsoft.com/office/drawing/2014/main" id="{46829880-3570-403E-823B-A028D41D0F7D}"/>
              </a:ext>
            </a:extLst>
          </p:cNvPr>
          <p:cNvGrpSpPr/>
          <p:nvPr/>
        </p:nvGrpSpPr>
        <p:grpSpPr>
          <a:xfrm>
            <a:off x="1341200" y="853682"/>
            <a:ext cx="6776812" cy="1077218"/>
            <a:chOff x="1524000" y="590550"/>
            <a:chExt cx="6776812" cy="1077219"/>
          </a:xfrm>
        </p:grpSpPr>
        <p:sp>
          <p:nvSpPr>
            <p:cNvPr id="31" name="椭圆 30">
              <a:extLst>
                <a:ext uri="{FF2B5EF4-FFF2-40B4-BE49-F238E27FC236}">
                  <a16:creationId xmlns:a16="http://schemas.microsoft.com/office/drawing/2014/main" id="{448A65E6-A2BD-4B19-9925-CBE6404148C4}"/>
                </a:ext>
              </a:extLst>
            </p:cNvPr>
            <p:cNvSpPr/>
            <p:nvPr/>
          </p:nvSpPr>
          <p:spPr>
            <a:xfrm>
              <a:off x="2743200" y="1065471"/>
              <a:ext cx="765722" cy="30815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id="{A8BE4F9B-C233-4360-AB97-A62134A9E379}"/>
                </a:ext>
              </a:extLst>
            </p:cNvPr>
            <p:cNvGrpSpPr/>
            <p:nvPr/>
          </p:nvGrpSpPr>
          <p:grpSpPr>
            <a:xfrm>
              <a:off x="1524000" y="590550"/>
              <a:ext cx="6776812" cy="1077219"/>
              <a:chOff x="1752600" y="1082958"/>
              <a:chExt cx="6776812" cy="1077219"/>
            </a:xfrm>
          </p:grpSpPr>
          <p:grpSp>
            <p:nvGrpSpPr>
              <p:cNvPr id="13" name="组合 12">
                <a:extLst>
                  <a:ext uri="{FF2B5EF4-FFF2-40B4-BE49-F238E27FC236}">
                    <a16:creationId xmlns:a16="http://schemas.microsoft.com/office/drawing/2014/main" id="{3A783052-DA7F-4929-AC4C-4AD26F1A4C07}"/>
                  </a:ext>
                </a:extLst>
              </p:cNvPr>
              <p:cNvGrpSpPr/>
              <p:nvPr/>
            </p:nvGrpSpPr>
            <p:grpSpPr>
              <a:xfrm>
                <a:off x="1987011" y="1418825"/>
                <a:ext cx="6542401" cy="590290"/>
                <a:chOff x="2906995" y="2944509"/>
                <a:chExt cx="6542401" cy="590290"/>
              </a:xfrm>
            </p:grpSpPr>
            <p:sp>
              <p:nvSpPr>
                <p:cNvPr id="14" name="文本框 13">
                  <a:extLst>
                    <a:ext uri="{FF2B5EF4-FFF2-40B4-BE49-F238E27FC236}">
                      <a16:creationId xmlns:a16="http://schemas.microsoft.com/office/drawing/2014/main" id="{AEA16A29-5033-4B45-A7A9-1BC162BBBED1}"/>
                    </a:ext>
                  </a:extLst>
                </p:cNvPr>
                <p:cNvSpPr txBox="1"/>
                <p:nvPr/>
              </p:nvSpPr>
              <p:spPr>
                <a:xfrm>
                  <a:off x="7854184" y="3301045"/>
                  <a:ext cx="1595212" cy="156321"/>
                </a:xfrm>
                <a:prstGeom prst="rect">
                  <a:avLst/>
                </a:prstGeom>
                <a:noFill/>
              </p:spPr>
              <p:txBody>
                <a:bodyPr wrap="square" rtlCol="0">
                  <a:spAutoFit/>
                </a:bodyPr>
                <a:lstStyle/>
                <a:p>
                  <a:r>
                    <a:rPr lang="zh-CN" altLang="en-US" sz="1200" b="1" dirty="0"/>
                    <a:t>（</a:t>
                  </a:r>
                  <a:r>
                    <a:rPr lang="en-US" altLang="zh-CN" sz="1200" b="1" dirty="0"/>
                    <a:t>Weaver, 2011</a:t>
                  </a:r>
                  <a:r>
                    <a:rPr lang="zh-CN" altLang="en-US" sz="1200" b="1" dirty="0"/>
                    <a:t>）</a:t>
                  </a: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312E382A-9495-474B-8E09-09B4B207DB4D}"/>
                        </a:ext>
                      </a:extLst>
                    </p:cNvPr>
                    <p:cNvSpPr txBox="1"/>
                    <p:nvPr/>
                  </p:nvSpPr>
                  <p:spPr>
                    <a:xfrm>
                      <a:off x="2906995" y="2944509"/>
                      <a:ext cx="3102772" cy="5902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𝑋</m:t>
                                </m:r>
                              </m:e>
                              <m:sub>
                                <m:r>
                                  <a:rPr lang="en-US" altLang="zh-CN" sz="1600" b="0" i="1" smtClean="0">
                                    <a:latin typeface="Cambria Math" panose="02040503050406030204" pitchFamily="18" charset="0"/>
                                  </a:rPr>
                                  <m:t>𝑖</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𝑗</m:t>
                                </m:r>
                              </m:sub>
                            </m:sSub>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𝑠</m:t>
                                </m:r>
                              </m:e>
                              <m:sub>
                                <m:r>
                                  <a:rPr lang="en-US" altLang="zh-CN" sz="1600" b="0" i="1" smtClean="0">
                                    <a:latin typeface="Cambria Math" panose="02040503050406030204" pitchFamily="18" charset="0"/>
                                  </a:rPr>
                                  <m:t>𝑖</m:t>
                                </m:r>
                              </m:sub>
                            </m:sSub>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𝑠</m:t>
                                </m:r>
                              </m:e>
                              <m:sub>
                                <m:r>
                                  <a:rPr lang="en-US" altLang="zh-CN" sz="1600" b="0" i="1" smtClean="0">
                                    <a:latin typeface="Cambria Math" panose="02040503050406030204" pitchFamily="18" charset="0"/>
                                  </a:rPr>
                                  <m:t>𝑗</m:t>
                                </m:r>
                              </m:sub>
                            </m:sSub>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𝐵</m:t>
                                </m:r>
                              </m:e>
                              <m:sub>
                                <m:r>
                                  <a:rPr lang="en-US" altLang="zh-CN" sz="1600" b="0" i="1" smtClean="0">
                                    <a:latin typeface="Cambria Math" panose="02040503050406030204" pitchFamily="18" charset="0"/>
                                  </a:rPr>
                                  <m:t>𝑖</m:t>
                                </m:r>
                              </m:sub>
                            </m:sSub>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𝑖</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𝑗</m:t>
                                    </m:r>
                                  </m:sub>
                                </m:sSub>
                              </m:e>
                            </m:d>
                            <m:r>
                              <m:rPr>
                                <m:sty m:val="p"/>
                              </m:rPr>
                              <a:rPr lang="en-US" altLang="zh-CN" sz="1600" b="0" i="0" smtClean="0">
                                <a:latin typeface="Cambria Math" panose="02040503050406030204" pitchFamily="18" charset="0"/>
                              </a:rPr>
                              <m:t>exp</m:t>
                            </m:r>
                            <m:r>
                              <a:rPr lang="en-US" altLang="zh-CN" sz="1600" b="0" i="1" smtClean="0">
                                <a:latin typeface="Cambria Math" panose="02040503050406030204" pitchFamily="18" charset="0"/>
                              </a:rPr>
                              <m:t>⁡(−</m:t>
                            </m:r>
                            <m:nary>
                              <m:naryPr>
                                <m:ctrlPr>
                                  <a:rPr lang="en-US" altLang="zh-CN" sz="1600" b="0" i="1" smtClean="0">
                                    <a:latin typeface="Cambria Math" panose="02040503050406030204" pitchFamily="18" charset="0"/>
                                  </a:rPr>
                                </m:ctrlPr>
                              </m:naryPr>
                              <m:sub>
                                <m:sSub>
                                  <m:sSubPr>
                                    <m:ctrlPr>
                                      <a:rPr lang="en-US" altLang="zh-CN" sz="1600" b="0" i="1" smtClean="0">
                                        <a:latin typeface="Cambria Math" panose="02040503050406030204" pitchFamily="18" charset="0"/>
                                      </a:rPr>
                                    </m:ctrlPr>
                                  </m:sSubPr>
                                  <m:e>
                                    <m:r>
                                      <m:rPr>
                                        <m:brk m:alnAt="23"/>
                                      </m:rPr>
                                      <a:rPr lang="en-US" altLang="zh-CN" sz="1600" b="0" i="1" smtClean="0">
                                        <a:latin typeface="Cambria Math" panose="02040503050406030204" pitchFamily="18" charset="0"/>
                                      </a:rPr>
                                      <m:t>𝑟</m:t>
                                    </m:r>
                                  </m:e>
                                  <m:sub>
                                    <m:r>
                                      <m:rPr>
                                        <m:brk m:alnAt="23"/>
                                      </m:rPr>
                                      <a:rPr lang="en-US" altLang="zh-CN" sz="1600" b="0" i="1" smtClean="0">
                                        <a:latin typeface="Cambria Math" panose="02040503050406030204" pitchFamily="18" charset="0"/>
                                      </a:rPr>
                                      <m:t>𝑗</m:t>
                                    </m:r>
                                  </m:sub>
                                </m:sSub>
                              </m:sub>
                              <m:sup>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𝑟</m:t>
                                    </m:r>
                                  </m:e>
                                  <m:sub>
                                    <m:r>
                                      <a:rPr lang="en-US" altLang="zh-CN" sz="1600" b="0" i="1" smtClean="0">
                                        <a:latin typeface="Cambria Math" panose="02040503050406030204" pitchFamily="18" charset="0"/>
                                      </a:rPr>
                                      <m:t>𝑖</m:t>
                                    </m:r>
                                  </m:sub>
                                </m:sSub>
                              </m:sup>
                              <m:e>
                                <m:r>
                                  <a:rPr lang="en-US" altLang="zh-CN" sz="1600" b="0" i="1" smtClean="0">
                                    <a:latin typeface="Cambria Math" panose="02040503050406030204" pitchFamily="18" charset="0"/>
                                  </a:rPr>
                                  <m:t>𝛼</m:t>
                                </m:r>
                                <m:r>
                                  <a:rPr lang="en-US" altLang="zh-CN" sz="1600" b="0" i="1" smtClean="0">
                                    <a:latin typeface="Cambria Math" panose="02040503050406030204" pitchFamily="18" charset="0"/>
                                  </a:rPr>
                                  <m:t>𝑑𝑥</m:t>
                                </m:r>
                              </m:e>
                            </m:nary>
                            <m:r>
                              <a:rPr lang="en-US" altLang="zh-CN" sz="1600" b="0" i="1" smtClean="0">
                                <a:latin typeface="Cambria Math" panose="02040503050406030204" pitchFamily="18" charset="0"/>
                              </a:rPr>
                              <m:t>)</m:t>
                            </m:r>
                          </m:oMath>
                        </m:oMathPara>
                      </a14:m>
                      <a:endParaRPr lang="zh-CN" altLang="en-US"/>
                    </a:p>
                  </p:txBody>
                </p:sp>
              </mc:Choice>
              <mc:Fallback xmlns="">
                <p:sp>
                  <p:nvSpPr>
                    <p:cNvPr id="12" name="文本框 11">
                      <a:extLst>
                        <a:ext uri="{FF2B5EF4-FFF2-40B4-BE49-F238E27FC236}">
                          <a16:creationId xmlns:a16="http://schemas.microsoft.com/office/drawing/2014/main" id="{3B34B324-12B8-498C-97EC-7392AEF328CF}"/>
                        </a:ext>
                      </a:extLst>
                    </p:cNvPr>
                    <p:cNvSpPr txBox="1">
                      <a:spLocks noRot="1" noChangeAspect="1" noMove="1" noResize="1" noEditPoints="1" noAdjustHandles="1" noChangeArrowheads="1" noChangeShapeType="1" noTextEdit="1"/>
                    </p:cNvSpPr>
                    <p:nvPr/>
                  </p:nvSpPr>
                  <p:spPr>
                    <a:xfrm>
                      <a:off x="2906995" y="2944509"/>
                      <a:ext cx="3102772" cy="590290"/>
                    </a:xfrm>
                    <a:prstGeom prst="rect">
                      <a:avLst/>
                    </a:prstGeom>
                    <a:blipFill>
                      <a:blip r:embed="rId6"/>
                      <a:stretch>
                        <a:fillRect/>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F8168283-0546-47B1-997A-1672FC881311}"/>
                      </a:ext>
                    </a:extLst>
                  </p:cNvPr>
                  <p:cNvSpPr txBox="1"/>
                  <p:nvPr/>
                </p:nvSpPr>
                <p:spPr>
                  <a:xfrm>
                    <a:off x="5137245" y="1142624"/>
                    <a:ext cx="3200400" cy="438646"/>
                  </a:xfrm>
                  <a:prstGeom prst="rect">
                    <a:avLst/>
                  </a:prstGeom>
                  <a:noFill/>
                </p:spPr>
                <p:txBody>
                  <a:bodyPr wrap="square" rtlCol="0">
                    <a:spAutoFit/>
                  </a:bodyPr>
                  <a:lstStyle/>
                  <a:p>
                    <a14:m>
                      <m:oMath xmlns:m="http://schemas.openxmlformats.org/officeDocument/2006/math">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𝐵</m:t>
                            </m:r>
                          </m:e>
                          <m:sub>
                            <m:r>
                              <a:rPr lang="en-US" altLang="zh-CN" sz="1600" b="0" i="1" smtClean="0">
                                <a:latin typeface="Cambria Math" panose="02040503050406030204" pitchFamily="18" charset="0"/>
                              </a:rPr>
                              <m:t>𝑖</m:t>
                            </m:r>
                          </m:sub>
                        </m:sSub>
                        <m:d>
                          <m:dPr>
                            <m:ctrlPr>
                              <a:rPr lang="en-US" altLang="zh-CN" sz="1600" b="0" i="1" smtClean="0">
                                <a:latin typeface="Cambria Math" panose="02040503050406030204" pitchFamily="18" charset="0"/>
                              </a:rPr>
                            </m:ctrlPr>
                          </m:dPr>
                          <m:e>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𝑛</m:t>
                                </m:r>
                              </m:e>
                              <m:sub>
                                <m:r>
                                  <a:rPr lang="en-US" altLang="zh-CN" sz="1600" b="0" i="1" smtClean="0">
                                    <a:latin typeface="Cambria Math" panose="02040503050406030204" pitchFamily="18" charset="0"/>
                                  </a:rPr>
                                  <m:t>𝑖</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𝑗</m:t>
                                </m:r>
                              </m:sub>
                            </m:sSub>
                          </m:e>
                        </m:d>
                        <m:r>
                          <a:rPr lang="en-US" altLang="zh-CN" sz="1600" b="0" i="1" smtClean="0">
                            <a:latin typeface="Cambria Math" panose="02040503050406030204" pitchFamily="18" charset="0"/>
                          </a:rPr>
                          <m:t>=</m:t>
                        </m:r>
                      </m:oMath>
                    </a14:m>
                    <a:r>
                      <a:rPr lang="en-US" altLang="zh-CN" sz="1600"/>
                      <a:t> </a:t>
                    </a:r>
                    <a14:m>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𝐵</m:t>
                            </m:r>
                          </m:e>
                          <m:sub>
                            <m:r>
                              <a:rPr lang="en-US" altLang="zh-CN" sz="1600" b="0" i="1" smtClean="0">
                                <a:latin typeface="Cambria Math" panose="02040503050406030204" pitchFamily="18" charset="0"/>
                              </a:rPr>
                              <m:t>𝑜</m:t>
                            </m:r>
                          </m:sub>
                        </m:sSub>
                        <m:r>
                          <a:rPr lang="en-US" altLang="zh-CN" sz="1600" b="0" i="0" smtClean="0">
                            <a:latin typeface="Cambria Math" panose="02040503050406030204" pitchFamily="18" charset="0"/>
                          </a:rPr>
                          <m:t>(</m:t>
                        </m:r>
                        <m:r>
                          <a:rPr lang="en-US" altLang="zh-CN" sz="1600" b="0" i="1" smtClean="0">
                            <a:latin typeface="Cambria Math" panose="02040503050406030204" pitchFamily="18" charset="0"/>
                          </a:rPr>
                          <m:t>𝜃</m:t>
                        </m:r>
                        <m:r>
                          <a:rPr lang="en-US" altLang="zh-CN" sz="1600" b="0" i="0" smtClean="0">
                            <a:latin typeface="Cambria Math" panose="02040503050406030204" pitchFamily="18" charset="0"/>
                          </a:rPr>
                          <m:t>)</m:t>
                        </m:r>
                        <m:r>
                          <m:rPr>
                            <m:sty m:val="p"/>
                          </m:rPr>
                          <a:rPr lang="en-US" altLang="zh-CN" sz="1600" b="0" i="0" smtClean="0">
                            <a:latin typeface="Cambria Math" panose="02040503050406030204" pitchFamily="18" charset="0"/>
                          </a:rPr>
                          <m:t>exp</m:t>
                        </m:r>
                        <m:r>
                          <a:rPr lang="en-US" altLang="zh-CN" sz="1600" b="0" i="0" smtClean="0">
                            <a:latin typeface="Cambria Math" panose="02040503050406030204" pitchFamily="18" charset="0"/>
                          </a:rPr>
                          <m:t>(</m:t>
                        </m:r>
                        <m:r>
                          <a:rPr lang="en-US" altLang="zh-CN" sz="1600" i="1">
                            <a:latin typeface="Cambria Math" panose="02040503050406030204" pitchFamily="18" charset="0"/>
                          </a:rPr>
                          <m:t>−</m:t>
                        </m:r>
                        <m:nary>
                          <m:naryPr>
                            <m:ctrlPr>
                              <a:rPr lang="en-US" altLang="zh-CN" sz="1600" i="1">
                                <a:latin typeface="Cambria Math" panose="02040503050406030204" pitchFamily="18" charset="0"/>
                              </a:rPr>
                            </m:ctrlPr>
                          </m:naryPr>
                          <m:sub>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𝑟</m:t>
                                </m:r>
                              </m:e>
                              <m:sub>
                                <m:r>
                                  <a:rPr lang="en-US" altLang="zh-CN" sz="1600" i="1">
                                    <a:latin typeface="Cambria Math" panose="02040503050406030204" pitchFamily="18" charset="0"/>
                                  </a:rPr>
                                  <m:t>𝑖</m:t>
                                </m:r>
                              </m:sub>
                            </m:sSub>
                          </m:sub>
                          <m:sup>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𝑟</m:t>
                                </m:r>
                              </m:e>
                              <m:sub>
                                <m:r>
                                  <a:rPr lang="en-US" altLang="zh-CN" sz="1600" i="1">
                                    <a:latin typeface="Cambria Math" panose="02040503050406030204" pitchFamily="18" charset="0"/>
                                  </a:rPr>
                                  <m:t>𝑜</m:t>
                                </m:r>
                              </m:sub>
                            </m:sSub>
                          </m:sup>
                          <m:e>
                            <m:r>
                              <a:rPr lang="en-US" altLang="zh-CN" sz="1600" b="0" i="1" smtClean="0">
                                <a:solidFill>
                                  <a:srgbClr val="FF0000"/>
                                </a:solidFill>
                                <a:latin typeface="Cambria Math" panose="02040503050406030204" pitchFamily="18" charset="0"/>
                              </a:rPr>
                              <m:t>2</m:t>
                            </m:r>
                            <m:r>
                              <a:rPr lang="en-US" altLang="zh-CN" sz="1600" i="1">
                                <a:latin typeface="Cambria Math" panose="02040503050406030204" pitchFamily="18" charset="0"/>
                              </a:rPr>
                              <m:t>𝛼</m:t>
                            </m:r>
                            <m:r>
                              <a:rPr lang="en-US" altLang="zh-CN" sz="1600" i="1">
                                <a:latin typeface="Cambria Math" panose="02040503050406030204" pitchFamily="18" charset="0"/>
                              </a:rPr>
                              <m:t>𝑑𝑥</m:t>
                            </m:r>
                          </m:e>
                        </m:nary>
                        <m:r>
                          <a:rPr lang="en-US" altLang="zh-CN" sz="1600" b="0" i="0" smtClean="0">
                            <a:latin typeface="Cambria Math" panose="02040503050406030204" pitchFamily="18" charset="0"/>
                          </a:rPr>
                          <m:t>)</m:t>
                        </m:r>
                      </m:oMath>
                    </a14:m>
                    <a:endParaRPr lang="zh-CN" altLang="en-US" sz="1600"/>
                  </a:p>
                </p:txBody>
              </p:sp>
            </mc:Choice>
            <mc:Fallback xmlns="">
              <p:sp>
                <p:nvSpPr>
                  <p:cNvPr id="30" name="文本框 29">
                    <a:extLst>
                      <a:ext uri="{FF2B5EF4-FFF2-40B4-BE49-F238E27FC236}">
                        <a16:creationId xmlns:a16="http://schemas.microsoft.com/office/drawing/2014/main" id="{F8168283-0546-47B1-997A-1672FC881311}"/>
                      </a:ext>
                    </a:extLst>
                  </p:cNvPr>
                  <p:cNvSpPr txBox="1">
                    <a:spLocks noRot="1" noChangeAspect="1" noMove="1" noResize="1" noEditPoints="1" noAdjustHandles="1" noChangeArrowheads="1" noChangeShapeType="1" noTextEdit="1"/>
                  </p:cNvSpPr>
                  <p:nvPr/>
                </p:nvSpPr>
                <p:spPr>
                  <a:xfrm>
                    <a:off x="5137245" y="1142624"/>
                    <a:ext cx="3200400" cy="438646"/>
                  </a:xfrm>
                  <a:prstGeom prst="rect">
                    <a:avLst/>
                  </a:prstGeom>
                  <a:blipFill>
                    <a:blip r:embed="rId7"/>
                    <a:stretch>
                      <a:fillRect t="-101389" b="-150000"/>
                    </a:stretch>
                  </a:blipFill>
                </p:spPr>
                <p:txBody>
                  <a:bodyPr/>
                  <a:lstStyle/>
                  <a:p>
                    <a:r>
                      <a:rPr lang="zh-CN" altLang="en-US">
                        <a:noFill/>
                      </a:rPr>
                      <a:t> </a:t>
                    </a:r>
                  </a:p>
                </p:txBody>
              </p:sp>
            </mc:Fallback>
          </mc:AlternateContent>
          <p:cxnSp>
            <p:nvCxnSpPr>
              <p:cNvPr id="32" name="直接箭头连接符 31">
                <a:extLst>
                  <a:ext uri="{FF2B5EF4-FFF2-40B4-BE49-F238E27FC236}">
                    <a16:creationId xmlns:a16="http://schemas.microsoft.com/office/drawing/2014/main" id="{6FD6718D-9FC3-4939-95F9-8FF0D6C3237C}"/>
                  </a:ext>
                </a:extLst>
              </p:cNvPr>
              <p:cNvCxnSpPr>
                <a:cxnSpLocks/>
                <a:stCxn id="31" idx="0"/>
                <a:endCxn id="30" idx="1"/>
              </p:cNvCxnSpPr>
              <p:nvPr/>
            </p:nvCxnSpPr>
            <p:spPr>
              <a:xfrm flipV="1">
                <a:off x="3354661" y="1361947"/>
                <a:ext cx="1782584" cy="1959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矩形 1">
                <a:extLst>
                  <a:ext uri="{FF2B5EF4-FFF2-40B4-BE49-F238E27FC236}">
                    <a16:creationId xmlns:a16="http://schemas.microsoft.com/office/drawing/2014/main" id="{04D478B2-FA36-49B8-9A1B-6F691A45D103}"/>
                  </a:ext>
                </a:extLst>
              </p:cNvPr>
              <p:cNvSpPr/>
              <p:nvPr/>
            </p:nvSpPr>
            <p:spPr>
              <a:xfrm>
                <a:off x="1752600" y="1082958"/>
                <a:ext cx="6629400" cy="1077219"/>
              </a:xfrm>
              <a:prstGeom prst="rect">
                <a:avLst/>
              </a:prstGeom>
              <a:noFill/>
              <a:ln>
                <a:solidFill>
                  <a:srgbClr val="4672C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5" name="图片 34">
            <a:extLst>
              <a:ext uri="{FF2B5EF4-FFF2-40B4-BE49-F238E27FC236}">
                <a16:creationId xmlns:a16="http://schemas.microsoft.com/office/drawing/2014/main" id="{5F6D9E5C-79DD-4BCE-ABC1-7542840B4A9F}"/>
              </a:ext>
            </a:extLst>
          </p:cNvPr>
          <p:cNvPicPr>
            <a:picLocks noChangeAspect="1"/>
          </p:cNvPicPr>
          <p:nvPr/>
        </p:nvPicPr>
        <p:blipFill>
          <a:blip r:embed="rId8"/>
          <a:stretch>
            <a:fillRect/>
          </a:stretch>
        </p:blipFill>
        <p:spPr>
          <a:xfrm>
            <a:off x="2612471" y="2044396"/>
            <a:ext cx="1959529" cy="2360785"/>
          </a:xfrm>
          <a:prstGeom prst="rect">
            <a:avLst/>
          </a:prstGeom>
        </p:spPr>
      </p:pic>
      <p:pic>
        <p:nvPicPr>
          <p:cNvPr id="36" name="图片 35">
            <a:extLst>
              <a:ext uri="{FF2B5EF4-FFF2-40B4-BE49-F238E27FC236}">
                <a16:creationId xmlns:a16="http://schemas.microsoft.com/office/drawing/2014/main" id="{45C69A07-AC59-4336-B29E-FF9F94B41966}"/>
              </a:ext>
            </a:extLst>
          </p:cNvPr>
          <p:cNvPicPr>
            <a:picLocks noChangeAspect="1"/>
          </p:cNvPicPr>
          <p:nvPr/>
        </p:nvPicPr>
        <p:blipFill>
          <a:blip r:embed="rId9"/>
          <a:stretch>
            <a:fillRect/>
          </a:stretch>
        </p:blipFill>
        <p:spPr>
          <a:xfrm>
            <a:off x="609600" y="2048005"/>
            <a:ext cx="1953539" cy="2353568"/>
          </a:xfrm>
          <a:prstGeom prst="rect">
            <a:avLst/>
          </a:prstGeom>
        </p:spPr>
      </p:pic>
      <p:pic>
        <p:nvPicPr>
          <p:cNvPr id="39" name="图片 38">
            <a:extLst>
              <a:ext uri="{FF2B5EF4-FFF2-40B4-BE49-F238E27FC236}">
                <a16:creationId xmlns:a16="http://schemas.microsoft.com/office/drawing/2014/main" id="{92ABAB70-DC8B-45EA-A67D-3E68E88EA722}"/>
              </a:ext>
            </a:extLst>
          </p:cNvPr>
          <p:cNvPicPr>
            <a:picLocks noChangeAspect="1"/>
          </p:cNvPicPr>
          <p:nvPr/>
        </p:nvPicPr>
        <p:blipFill>
          <a:blip r:embed="rId10"/>
          <a:stretch>
            <a:fillRect/>
          </a:stretch>
        </p:blipFill>
        <p:spPr>
          <a:xfrm>
            <a:off x="4563078" y="2044396"/>
            <a:ext cx="1990122" cy="2369380"/>
          </a:xfrm>
          <a:prstGeom prst="rect">
            <a:avLst/>
          </a:prstGeom>
        </p:spPr>
      </p:pic>
      <p:sp>
        <p:nvSpPr>
          <p:cNvPr id="46" name="矩形 45">
            <a:extLst>
              <a:ext uri="{FF2B5EF4-FFF2-40B4-BE49-F238E27FC236}">
                <a16:creationId xmlns:a16="http://schemas.microsoft.com/office/drawing/2014/main" id="{9FE7A1EB-C74C-48AE-B2AE-9E38B41CEDFA}"/>
              </a:ext>
            </a:extLst>
          </p:cNvPr>
          <p:cNvSpPr/>
          <p:nvPr/>
        </p:nvSpPr>
        <p:spPr>
          <a:xfrm>
            <a:off x="1295754" y="4568460"/>
            <a:ext cx="6460423" cy="369332"/>
          </a:xfrm>
          <a:prstGeom prst="rect">
            <a:avLst/>
          </a:prstGeom>
        </p:spPr>
        <p:txBody>
          <a:bodyPr wrap="none">
            <a:spAutoFit/>
          </a:bodyPr>
          <a:lstStyle/>
          <a:p>
            <a:pPr algn="ctr"/>
            <a:r>
              <a:rPr lang="zh-CN" altLang="en-US" b="1">
                <a:solidFill>
                  <a:srgbClr val="FF0000"/>
                </a:solidFill>
              </a:rPr>
              <a:t>实际上噪声场的方位强度随空间位置的变化的系数到底是几？</a:t>
            </a:r>
            <a:endParaRPr lang="en-US" altLang="zh-CN" b="1" dirty="0">
              <a:solidFill>
                <a:srgbClr val="FF0000"/>
              </a:solidFill>
            </a:endParaRPr>
          </a:p>
        </p:txBody>
      </p:sp>
      <p:cxnSp>
        <p:nvCxnSpPr>
          <p:cNvPr id="48" name="直接箭头连接符 47">
            <a:extLst>
              <a:ext uri="{FF2B5EF4-FFF2-40B4-BE49-F238E27FC236}">
                <a16:creationId xmlns:a16="http://schemas.microsoft.com/office/drawing/2014/main" id="{CB365D13-EE4D-4AAD-9577-361E223B0CF1}"/>
              </a:ext>
            </a:extLst>
          </p:cNvPr>
          <p:cNvCxnSpPr>
            <a:cxnSpLocks/>
          </p:cNvCxnSpPr>
          <p:nvPr/>
        </p:nvCxnSpPr>
        <p:spPr>
          <a:xfrm flipV="1">
            <a:off x="7315200" y="666750"/>
            <a:ext cx="228600" cy="381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EE15A3BD-7B12-4AA6-966E-89B83EA286A0}"/>
              </a:ext>
            </a:extLst>
          </p:cNvPr>
          <p:cNvSpPr txBox="1"/>
          <p:nvPr/>
        </p:nvSpPr>
        <p:spPr>
          <a:xfrm>
            <a:off x="6522800" y="136370"/>
            <a:ext cx="2700996" cy="523220"/>
          </a:xfrm>
          <a:prstGeom prst="rect">
            <a:avLst/>
          </a:prstGeom>
          <a:noFill/>
        </p:spPr>
        <p:txBody>
          <a:bodyPr wrap="none" rtlCol="0">
            <a:spAutoFit/>
          </a:bodyPr>
          <a:lstStyle/>
          <a:p>
            <a:r>
              <a:rPr lang="zh-CN" altLang="en-US" sz="1400">
                <a:solidFill>
                  <a:srgbClr val="FF0000"/>
                </a:solidFill>
              </a:rPr>
              <a:t>基于辐射扩散方程推导出</a:t>
            </a:r>
            <a:endParaRPr lang="en-US" altLang="zh-CN" sz="1400">
              <a:solidFill>
                <a:srgbClr val="FF0000"/>
              </a:solidFill>
            </a:endParaRPr>
          </a:p>
          <a:p>
            <a:r>
              <a:rPr lang="zh-CN" altLang="en-US" sz="1400">
                <a:solidFill>
                  <a:srgbClr val="FF0000"/>
                </a:solidFill>
              </a:rPr>
              <a:t>（</a:t>
            </a:r>
            <a:r>
              <a:rPr lang="en-US" altLang="zh-CN" sz="1400">
                <a:solidFill>
                  <a:srgbClr val="FF0000"/>
                </a:solidFill>
              </a:rPr>
              <a:t>Radioactive transfer equation</a:t>
            </a:r>
            <a:r>
              <a:rPr lang="zh-CN" altLang="en-US" sz="1400">
                <a:solidFill>
                  <a:srgbClr val="FF0000"/>
                </a:solidFill>
              </a:rPr>
              <a:t>）</a:t>
            </a:r>
          </a:p>
        </p:txBody>
      </p:sp>
      <p:pic>
        <p:nvPicPr>
          <p:cNvPr id="51" name="图片 50">
            <a:extLst>
              <a:ext uri="{FF2B5EF4-FFF2-40B4-BE49-F238E27FC236}">
                <a16:creationId xmlns:a16="http://schemas.microsoft.com/office/drawing/2014/main" id="{635ACECF-1B6F-424B-B2B9-DEC85029A0C8}"/>
              </a:ext>
            </a:extLst>
          </p:cNvPr>
          <p:cNvPicPr>
            <a:picLocks noChangeAspect="1"/>
          </p:cNvPicPr>
          <p:nvPr/>
        </p:nvPicPr>
        <p:blipFill>
          <a:blip r:embed="rId11"/>
          <a:stretch>
            <a:fillRect/>
          </a:stretch>
        </p:blipFill>
        <p:spPr>
          <a:xfrm>
            <a:off x="6629400" y="2060207"/>
            <a:ext cx="1976842" cy="2353569"/>
          </a:xfrm>
          <a:prstGeom prst="rect">
            <a:avLst/>
          </a:prstGeom>
        </p:spPr>
      </p:pic>
      <mc:AlternateContent xmlns:mc="http://schemas.openxmlformats.org/markup-compatibility/2006" xmlns:a14="http://schemas.microsoft.com/office/drawing/2010/main">
        <mc:Choice Requires="a14">
          <p:sp>
            <p:nvSpPr>
              <p:cNvPr id="52" name="矩形 51">
                <a:extLst>
                  <a:ext uri="{FF2B5EF4-FFF2-40B4-BE49-F238E27FC236}">
                    <a16:creationId xmlns:a16="http://schemas.microsoft.com/office/drawing/2014/main" id="{4804B74C-CD95-48C1-9502-7F410AB04CC7}"/>
                  </a:ext>
                </a:extLst>
              </p:cNvPr>
              <p:cNvSpPr/>
              <p:nvPr/>
            </p:nvSpPr>
            <p:spPr>
              <a:xfrm>
                <a:off x="1916328" y="2204273"/>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FF0000"/>
                          </a:solidFill>
                          <a:latin typeface="Cambria Math" panose="02040503050406030204" pitchFamily="18" charset="0"/>
                        </a:rPr>
                        <m:t>0.5</m:t>
                      </m:r>
                    </m:oMath>
                  </m:oMathPara>
                </a14:m>
                <a:endParaRPr lang="zh-CN" altLang="en-US">
                  <a:solidFill>
                    <a:srgbClr val="FF0000"/>
                  </a:solidFill>
                </a:endParaRPr>
              </a:p>
            </p:txBody>
          </p:sp>
        </mc:Choice>
        <mc:Fallback xmlns="">
          <p:sp>
            <p:nvSpPr>
              <p:cNvPr id="52" name="矩形 51">
                <a:extLst>
                  <a:ext uri="{FF2B5EF4-FFF2-40B4-BE49-F238E27FC236}">
                    <a16:creationId xmlns:a16="http://schemas.microsoft.com/office/drawing/2014/main" id="{4804B74C-CD95-48C1-9502-7F410AB04CC7}"/>
                  </a:ext>
                </a:extLst>
              </p:cNvPr>
              <p:cNvSpPr>
                <a:spLocks noRot="1" noChangeAspect="1" noMove="1" noResize="1" noEditPoints="1" noAdjustHandles="1" noChangeArrowheads="1" noChangeShapeType="1" noTextEdit="1"/>
              </p:cNvSpPr>
              <p:nvPr/>
            </p:nvSpPr>
            <p:spPr>
              <a:xfrm>
                <a:off x="1916328" y="2204273"/>
                <a:ext cx="542136" cy="369332"/>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矩形 52">
                <a:extLst>
                  <a:ext uri="{FF2B5EF4-FFF2-40B4-BE49-F238E27FC236}">
                    <a16:creationId xmlns:a16="http://schemas.microsoft.com/office/drawing/2014/main" id="{2CA4DB34-64B1-42F1-8F89-0E5CEDB7B28B}"/>
                  </a:ext>
                </a:extLst>
              </p:cNvPr>
              <p:cNvSpPr/>
              <p:nvPr/>
            </p:nvSpPr>
            <p:spPr>
              <a:xfrm>
                <a:off x="3957197" y="2203577"/>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FF0000"/>
                          </a:solidFill>
                          <a:latin typeface="Cambria Math" panose="02040503050406030204" pitchFamily="18" charset="0"/>
                        </a:rPr>
                        <m:t>1.0</m:t>
                      </m:r>
                    </m:oMath>
                  </m:oMathPara>
                </a14:m>
                <a:endParaRPr lang="zh-CN" altLang="en-US">
                  <a:solidFill>
                    <a:srgbClr val="FF0000"/>
                  </a:solidFill>
                </a:endParaRPr>
              </a:p>
            </p:txBody>
          </p:sp>
        </mc:Choice>
        <mc:Fallback xmlns="">
          <p:sp>
            <p:nvSpPr>
              <p:cNvPr id="53" name="矩形 52">
                <a:extLst>
                  <a:ext uri="{FF2B5EF4-FFF2-40B4-BE49-F238E27FC236}">
                    <a16:creationId xmlns:a16="http://schemas.microsoft.com/office/drawing/2014/main" id="{2CA4DB34-64B1-42F1-8F89-0E5CEDB7B28B}"/>
                  </a:ext>
                </a:extLst>
              </p:cNvPr>
              <p:cNvSpPr>
                <a:spLocks noRot="1" noChangeAspect="1" noMove="1" noResize="1" noEditPoints="1" noAdjustHandles="1" noChangeArrowheads="1" noChangeShapeType="1" noTextEdit="1"/>
              </p:cNvSpPr>
              <p:nvPr/>
            </p:nvSpPr>
            <p:spPr>
              <a:xfrm>
                <a:off x="3957197" y="2203577"/>
                <a:ext cx="542136" cy="369332"/>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4" name="矩形 53">
                <a:extLst>
                  <a:ext uri="{FF2B5EF4-FFF2-40B4-BE49-F238E27FC236}">
                    <a16:creationId xmlns:a16="http://schemas.microsoft.com/office/drawing/2014/main" id="{7521B8C7-9955-44AE-9C11-AF2B968A2E88}"/>
                  </a:ext>
                </a:extLst>
              </p:cNvPr>
              <p:cNvSpPr/>
              <p:nvPr/>
            </p:nvSpPr>
            <p:spPr>
              <a:xfrm>
                <a:off x="5899387" y="2203577"/>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FF0000"/>
                          </a:solidFill>
                          <a:latin typeface="Cambria Math" panose="02040503050406030204" pitchFamily="18" charset="0"/>
                        </a:rPr>
                        <m:t>1.5</m:t>
                      </m:r>
                    </m:oMath>
                  </m:oMathPara>
                </a14:m>
                <a:endParaRPr lang="zh-CN" altLang="en-US">
                  <a:solidFill>
                    <a:srgbClr val="FF0000"/>
                  </a:solidFill>
                </a:endParaRPr>
              </a:p>
            </p:txBody>
          </p:sp>
        </mc:Choice>
        <mc:Fallback xmlns="">
          <p:sp>
            <p:nvSpPr>
              <p:cNvPr id="54" name="矩形 53">
                <a:extLst>
                  <a:ext uri="{FF2B5EF4-FFF2-40B4-BE49-F238E27FC236}">
                    <a16:creationId xmlns:a16="http://schemas.microsoft.com/office/drawing/2014/main" id="{7521B8C7-9955-44AE-9C11-AF2B968A2E88}"/>
                  </a:ext>
                </a:extLst>
              </p:cNvPr>
              <p:cNvSpPr>
                <a:spLocks noRot="1" noChangeAspect="1" noMove="1" noResize="1" noEditPoints="1" noAdjustHandles="1" noChangeArrowheads="1" noChangeShapeType="1" noTextEdit="1"/>
              </p:cNvSpPr>
              <p:nvPr/>
            </p:nvSpPr>
            <p:spPr>
              <a:xfrm>
                <a:off x="5899387" y="2203577"/>
                <a:ext cx="542136" cy="369332"/>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矩形 54">
                <a:extLst>
                  <a:ext uri="{FF2B5EF4-FFF2-40B4-BE49-F238E27FC236}">
                    <a16:creationId xmlns:a16="http://schemas.microsoft.com/office/drawing/2014/main" id="{3F4DE966-5177-4230-A468-0490C6CA6425}"/>
                  </a:ext>
                </a:extLst>
              </p:cNvPr>
              <p:cNvSpPr/>
              <p:nvPr/>
            </p:nvSpPr>
            <p:spPr>
              <a:xfrm>
                <a:off x="7935658" y="2206027"/>
                <a:ext cx="54213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FF0000"/>
                          </a:solidFill>
                          <a:latin typeface="Cambria Math" panose="02040503050406030204" pitchFamily="18" charset="0"/>
                        </a:rPr>
                        <m:t>2.0</m:t>
                      </m:r>
                    </m:oMath>
                  </m:oMathPara>
                </a14:m>
                <a:endParaRPr lang="zh-CN" altLang="en-US">
                  <a:solidFill>
                    <a:srgbClr val="FF0000"/>
                  </a:solidFill>
                </a:endParaRPr>
              </a:p>
            </p:txBody>
          </p:sp>
        </mc:Choice>
        <mc:Fallback xmlns="">
          <p:sp>
            <p:nvSpPr>
              <p:cNvPr id="55" name="矩形 54">
                <a:extLst>
                  <a:ext uri="{FF2B5EF4-FFF2-40B4-BE49-F238E27FC236}">
                    <a16:creationId xmlns:a16="http://schemas.microsoft.com/office/drawing/2014/main" id="{3F4DE966-5177-4230-A468-0490C6CA6425}"/>
                  </a:ext>
                </a:extLst>
              </p:cNvPr>
              <p:cNvSpPr>
                <a:spLocks noRot="1" noChangeAspect="1" noMove="1" noResize="1" noEditPoints="1" noAdjustHandles="1" noChangeArrowheads="1" noChangeShapeType="1" noTextEdit="1"/>
              </p:cNvSpPr>
              <p:nvPr/>
            </p:nvSpPr>
            <p:spPr>
              <a:xfrm>
                <a:off x="7935658" y="2206027"/>
                <a:ext cx="542136" cy="369332"/>
              </a:xfrm>
              <a:prstGeom prst="rect">
                <a:avLst/>
              </a:prstGeom>
              <a:blipFill>
                <a:blip r:embed="rId15"/>
                <a:stretch>
                  <a:fillRect/>
                </a:stretch>
              </a:blipFill>
            </p:spPr>
            <p:txBody>
              <a:bodyPr/>
              <a:lstStyle/>
              <a:p>
                <a:r>
                  <a:rPr lang="zh-CN" altLang="en-US">
                    <a:noFill/>
                  </a:rPr>
                  <a:t> </a:t>
                </a:r>
              </a:p>
            </p:txBody>
          </p:sp>
        </mc:Fallback>
      </mc:AlternateContent>
      <p:sp>
        <p:nvSpPr>
          <p:cNvPr id="56" name="矩形 55">
            <a:extLst>
              <a:ext uri="{FF2B5EF4-FFF2-40B4-BE49-F238E27FC236}">
                <a16:creationId xmlns:a16="http://schemas.microsoft.com/office/drawing/2014/main" id="{15A94173-9A54-459F-A8A0-24051A69F70E}"/>
              </a:ext>
            </a:extLst>
          </p:cNvPr>
          <p:cNvSpPr/>
          <p:nvPr/>
        </p:nvSpPr>
        <p:spPr>
          <a:xfrm>
            <a:off x="6850975" y="4250952"/>
            <a:ext cx="1620957" cy="307777"/>
          </a:xfrm>
          <a:prstGeom prst="rect">
            <a:avLst/>
          </a:prstGeom>
        </p:spPr>
        <p:txBody>
          <a:bodyPr wrap="none">
            <a:spAutoFit/>
          </a:bodyPr>
          <a:lstStyle/>
          <a:p>
            <a:r>
              <a:rPr lang="zh-CN" altLang="en-US" sz="1400" b="1">
                <a:solidFill>
                  <a:srgbClr val="FF0000"/>
                </a:solidFill>
              </a:rPr>
              <a:t>（残差变化不大）</a:t>
            </a:r>
          </a:p>
        </p:txBody>
      </p:sp>
      <p:sp>
        <p:nvSpPr>
          <p:cNvPr id="57" name="文本框 56">
            <a:extLst>
              <a:ext uri="{FF2B5EF4-FFF2-40B4-BE49-F238E27FC236}">
                <a16:creationId xmlns:a16="http://schemas.microsoft.com/office/drawing/2014/main" id="{F417BEB7-AB9D-4718-B5FC-BF369F7DF0B3}"/>
              </a:ext>
            </a:extLst>
          </p:cNvPr>
          <p:cNvSpPr txBox="1"/>
          <p:nvPr/>
        </p:nvSpPr>
        <p:spPr>
          <a:xfrm>
            <a:off x="4800599" y="625845"/>
            <a:ext cx="914401" cy="369332"/>
          </a:xfrm>
          <a:prstGeom prst="rect">
            <a:avLst/>
          </a:prstGeom>
          <a:noFill/>
        </p:spPr>
        <p:txBody>
          <a:bodyPr wrap="square" rtlCol="0">
            <a:spAutoFit/>
          </a:bodyPr>
          <a:lstStyle/>
          <a:p>
            <a:r>
              <a:rPr lang="zh-CN" altLang="en-US" b="1">
                <a:solidFill>
                  <a:srgbClr val="FF0000"/>
                </a:solidFill>
              </a:rPr>
              <a:t>矢量场</a:t>
            </a:r>
          </a:p>
        </p:txBody>
      </p:sp>
    </p:spTree>
    <p:extLst>
      <p:ext uri="{BB962C8B-B14F-4D97-AF65-F5344CB8AC3E}">
        <p14:creationId xmlns:p14="http://schemas.microsoft.com/office/powerpoint/2010/main" val="237943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研究动机：</a:t>
            </a:r>
            <a:endParaRPr lang="en-US" altLang="zh-CN" b="1">
              <a:solidFill>
                <a:srgbClr val="3333FF"/>
              </a:solidFill>
            </a:endParaRPr>
          </a:p>
        </p:txBody>
      </p:sp>
      <p:pic>
        <p:nvPicPr>
          <p:cNvPr id="6" name="图片 5">
            <a:extLst>
              <a:ext uri="{FF2B5EF4-FFF2-40B4-BE49-F238E27FC236}">
                <a16:creationId xmlns:a16="http://schemas.microsoft.com/office/drawing/2014/main" id="{643D04F9-1F46-4049-9159-1B7AC49FB5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050511"/>
            <a:ext cx="4267200" cy="3416808"/>
          </a:xfrm>
          <a:prstGeom prst="rect">
            <a:avLst/>
          </a:prstGeom>
        </p:spPr>
      </p:pic>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109C32AD-CB05-44D1-847D-1001F068B3E8}"/>
                  </a:ext>
                </a:extLst>
              </p:cNvPr>
              <p:cNvSpPr/>
              <p:nvPr/>
            </p:nvSpPr>
            <p:spPr>
              <a:xfrm>
                <a:off x="4965289" y="841524"/>
                <a:ext cx="3678828" cy="7563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𝑋</m:t>
                          </m:r>
                        </m:e>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𝑗</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𝑖</m:t>
                          </m:r>
                        </m:sub>
                      </m:sSub>
                      <m:sSub>
                        <m:sSubPr>
                          <m:ctrlPr>
                            <a:rPr lang="en-US"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𝑗</m:t>
                          </m:r>
                        </m:sub>
                      </m:sSub>
                      <m:sSub>
                        <m:sSubPr>
                          <m:ctrlPr>
                            <a:rPr lang="en-US" altLang="zh-CN" i="1">
                              <a:latin typeface="Cambria Math" panose="02040503050406030204" pitchFamily="18" charset="0"/>
                            </a:rPr>
                          </m:ctrlPr>
                        </m:sSubPr>
                        <m:e>
                          <m:r>
                            <a:rPr lang="en-US" altLang="zh-CN" i="1">
                              <a:latin typeface="Cambria Math" panose="02040503050406030204" pitchFamily="18" charset="0"/>
                            </a:rPr>
                            <m:t>𝐵</m:t>
                          </m:r>
                        </m:e>
                        <m:sub>
                          <m:r>
                            <a:rPr lang="en-US" altLang="zh-CN" i="1">
                              <a:latin typeface="Cambria Math" panose="02040503050406030204" pitchFamily="18" charset="0"/>
                            </a:rPr>
                            <m:t>𝑖</m:t>
                          </m:r>
                        </m:sub>
                      </m:sSub>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𝑛</m:t>
                              </m:r>
                            </m:e>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𝑗</m:t>
                              </m:r>
                            </m:sub>
                          </m:sSub>
                        </m:e>
                      </m:d>
                      <m:r>
                        <m:rPr>
                          <m:sty m:val="p"/>
                        </m:rPr>
                        <a:rPr lang="en-US" altLang="zh-CN">
                          <a:latin typeface="Cambria Math" panose="02040503050406030204" pitchFamily="18" charset="0"/>
                        </a:rPr>
                        <m:t>exp</m:t>
                      </m:r>
                      <m:r>
                        <a:rPr lang="en-US" altLang="zh-CN" i="1">
                          <a:latin typeface="Cambria Math" panose="02040503050406030204" pitchFamily="18" charset="0"/>
                        </a:rPr>
                        <m:t>⁡(−</m:t>
                      </m:r>
                      <m:nary>
                        <m:naryPr>
                          <m:ctrlPr>
                            <a:rPr lang="en-US" altLang="zh-CN" i="1">
                              <a:latin typeface="Cambria Math" panose="02040503050406030204" pitchFamily="18" charset="0"/>
                            </a:rPr>
                          </m:ctrlPr>
                        </m:naryPr>
                        <m:sub>
                          <m:sSub>
                            <m:sSubPr>
                              <m:ctrlPr>
                                <a:rPr lang="en-US" altLang="zh-CN" i="1">
                                  <a:latin typeface="Cambria Math" panose="02040503050406030204" pitchFamily="18" charset="0"/>
                                </a:rPr>
                              </m:ctrlPr>
                            </m:sSubPr>
                            <m:e>
                              <m:r>
                                <m:rPr>
                                  <m:brk m:alnAt="23"/>
                                </m:rPr>
                                <a:rPr lang="en-US" altLang="zh-CN" i="1">
                                  <a:latin typeface="Cambria Math" panose="02040503050406030204" pitchFamily="18" charset="0"/>
                                </a:rPr>
                                <m:t>𝑟</m:t>
                              </m:r>
                            </m:e>
                            <m:sub>
                              <m:r>
                                <m:rPr>
                                  <m:brk m:alnAt="23"/>
                                </m:rPr>
                                <a:rPr lang="en-US" altLang="zh-CN" i="1">
                                  <a:latin typeface="Cambria Math" panose="02040503050406030204" pitchFamily="18" charset="0"/>
                                </a:rPr>
                                <m:t>𝑗</m:t>
                              </m:r>
                            </m:sub>
                          </m:sSub>
                        </m:sub>
                        <m:sup>
                          <m:sSub>
                            <m:sSubPr>
                              <m:ctrlPr>
                                <a:rPr lang="en-US"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𝑖</m:t>
                              </m:r>
                            </m:sub>
                          </m:sSub>
                        </m:sup>
                        <m:e>
                          <m:r>
                            <a:rPr lang="en-US" altLang="zh-CN" i="1">
                              <a:latin typeface="Cambria Math" panose="02040503050406030204" pitchFamily="18" charset="0"/>
                            </a:rPr>
                            <m:t>𝛼</m:t>
                          </m:r>
                          <m:r>
                            <a:rPr lang="en-US" altLang="zh-CN" i="1">
                              <a:latin typeface="Cambria Math" panose="02040503050406030204" pitchFamily="18" charset="0"/>
                            </a:rPr>
                            <m:t>𝑑𝑥</m:t>
                          </m:r>
                        </m:e>
                      </m:nary>
                      <m:r>
                        <a:rPr lang="en-US" altLang="zh-CN" i="1">
                          <a:latin typeface="Cambria Math" panose="02040503050406030204" pitchFamily="18" charset="0"/>
                        </a:rPr>
                        <m:t>)</m:t>
                      </m:r>
                    </m:oMath>
                  </m:oMathPara>
                </a14:m>
                <a:endParaRPr lang="zh-CN" altLang="en-US"/>
              </a:p>
            </p:txBody>
          </p:sp>
        </mc:Choice>
        <mc:Fallback xmlns="">
          <p:sp>
            <p:nvSpPr>
              <p:cNvPr id="9" name="矩形 8">
                <a:extLst>
                  <a:ext uri="{FF2B5EF4-FFF2-40B4-BE49-F238E27FC236}">
                    <a16:creationId xmlns:a16="http://schemas.microsoft.com/office/drawing/2014/main" id="{109C32AD-CB05-44D1-847D-1001F068B3E8}"/>
                  </a:ext>
                </a:extLst>
              </p:cNvPr>
              <p:cNvSpPr>
                <a:spLocks noRot="1" noChangeAspect="1" noMove="1" noResize="1" noEditPoints="1" noAdjustHandles="1" noChangeArrowheads="1" noChangeShapeType="1" noTextEdit="1"/>
              </p:cNvSpPr>
              <p:nvPr/>
            </p:nvSpPr>
            <p:spPr>
              <a:xfrm>
                <a:off x="4965289" y="841524"/>
                <a:ext cx="3678828" cy="756361"/>
              </a:xfrm>
              <a:prstGeom prst="rect">
                <a:avLst/>
              </a:prstGeom>
              <a:blipFill>
                <a:blip r:embed="rId4"/>
                <a:stretch>
                  <a:fillRect/>
                </a:stretch>
              </a:blipFill>
            </p:spPr>
            <p:txBody>
              <a:bodyPr/>
              <a:lstStyle/>
              <a:p>
                <a:r>
                  <a:rPr lang="zh-CN" altLang="en-US">
                    <a:noFill/>
                  </a:rPr>
                  <a:t> </a:t>
                </a:r>
              </a:p>
            </p:txBody>
          </p:sp>
        </mc:Fallback>
      </mc:AlternateContent>
      <p:cxnSp>
        <p:nvCxnSpPr>
          <p:cNvPr id="12" name="直接箭头连接符 11">
            <a:extLst>
              <a:ext uri="{FF2B5EF4-FFF2-40B4-BE49-F238E27FC236}">
                <a16:creationId xmlns:a16="http://schemas.microsoft.com/office/drawing/2014/main" id="{87DC32D2-9AB9-4628-B044-9BD03473ABEC}"/>
              </a:ext>
            </a:extLst>
          </p:cNvPr>
          <p:cNvCxnSpPr>
            <a:cxnSpLocks/>
          </p:cNvCxnSpPr>
          <p:nvPr/>
        </p:nvCxnSpPr>
        <p:spPr>
          <a:xfrm flipV="1">
            <a:off x="6230035" y="677358"/>
            <a:ext cx="344469" cy="3819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8DC50E55-C51D-42E5-A969-1136A84B69BB}"/>
              </a:ext>
            </a:extLst>
          </p:cNvPr>
          <p:cNvSpPr txBox="1"/>
          <p:nvPr/>
        </p:nvSpPr>
        <p:spPr>
          <a:xfrm>
            <a:off x="6687489" y="269378"/>
            <a:ext cx="2240200" cy="523220"/>
          </a:xfrm>
          <a:prstGeom prst="rect">
            <a:avLst/>
          </a:prstGeom>
          <a:noFill/>
        </p:spPr>
        <p:txBody>
          <a:bodyPr wrap="square" rtlCol="0">
            <a:spAutoFit/>
          </a:bodyPr>
          <a:lstStyle/>
          <a:p>
            <a:r>
              <a:rPr lang="zh-CN" altLang="en-US" sz="1400">
                <a:solidFill>
                  <a:srgbClr val="FF0000"/>
                </a:solidFill>
              </a:rPr>
              <a:t>可以直接把所有台站向两个方向的</a:t>
            </a:r>
            <a:r>
              <a:rPr lang="en-US" altLang="zh-CN" sz="1400">
                <a:solidFill>
                  <a:srgbClr val="FF0000"/>
                </a:solidFill>
              </a:rPr>
              <a:t>B</a:t>
            </a:r>
            <a:r>
              <a:rPr lang="zh-CN" altLang="en-US" sz="1400">
                <a:solidFill>
                  <a:srgbClr val="FF0000"/>
                </a:solidFill>
              </a:rPr>
              <a:t>解出来</a:t>
            </a:r>
          </a:p>
        </p:txBody>
      </p:sp>
      <p:sp>
        <p:nvSpPr>
          <p:cNvPr id="19" name="文本框 18">
            <a:extLst>
              <a:ext uri="{FF2B5EF4-FFF2-40B4-BE49-F238E27FC236}">
                <a16:creationId xmlns:a16="http://schemas.microsoft.com/office/drawing/2014/main" id="{09E2ED95-EC17-4D41-B5B2-C2CB144A0DC9}"/>
              </a:ext>
            </a:extLst>
          </p:cNvPr>
          <p:cNvSpPr txBox="1"/>
          <p:nvPr/>
        </p:nvSpPr>
        <p:spPr>
          <a:xfrm>
            <a:off x="609600" y="4459486"/>
            <a:ext cx="2971800" cy="307777"/>
          </a:xfrm>
          <a:prstGeom prst="rect">
            <a:avLst/>
          </a:prstGeom>
          <a:noFill/>
        </p:spPr>
        <p:txBody>
          <a:bodyPr wrap="square" rtlCol="0">
            <a:spAutoFit/>
          </a:bodyPr>
          <a:lstStyle/>
          <a:p>
            <a:r>
              <a:rPr lang="en-US" altLang="zh-CN" sz="1400" b="1">
                <a:solidFill>
                  <a:srgbClr val="3333FF"/>
                </a:solidFill>
              </a:rPr>
              <a:t>NCISP-6 </a:t>
            </a:r>
            <a:r>
              <a:rPr lang="zh-CN" altLang="en-US" sz="1400" b="1">
                <a:solidFill>
                  <a:srgbClr val="3333FF"/>
                </a:solidFill>
              </a:rPr>
              <a:t>沿着大圆弧布设的理想阵列</a:t>
            </a:r>
          </a:p>
        </p:txBody>
      </p:sp>
      <p:sp>
        <p:nvSpPr>
          <p:cNvPr id="20" name="文本框 19">
            <a:extLst>
              <a:ext uri="{FF2B5EF4-FFF2-40B4-BE49-F238E27FC236}">
                <a16:creationId xmlns:a16="http://schemas.microsoft.com/office/drawing/2014/main" id="{07BB39B4-C67E-4F32-80A7-83318E72469F}"/>
              </a:ext>
            </a:extLst>
          </p:cNvPr>
          <p:cNvSpPr txBox="1"/>
          <p:nvPr/>
        </p:nvSpPr>
        <p:spPr>
          <a:xfrm>
            <a:off x="4798654" y="1928596"/>
            <a:ext cx="4114800" cy="1569660"/>
          </a:xfrm>
          <a:prstGeom prst="rect">
            <a:avLst/>
          </a:prstGeom>
          <a:noFill/>
          <a:ln w="19050">
            <a:solidFill>
              <a:srgbClr val="3333FF"/>
            </a:solidFill>
            <a:prstDash val="dash"/>
          </a:ln>
        </p:spPr>
        <p:txBody>
          <a:bodyPr wrap="square" rtlCol="0">
            <a:spAutoFit/>
          </a:bodyPr>
          <a:lstStyle/>
          <a:p>
            <a:r>
              <a:rPr lang="en-US" altLang="zh-CN" sz="1600"/>
              <a:t>(1)</a:t>
            </a:r>
            <a:r>
              <a:rPr lang="zh-CN" altLang="en-US" sz="1600"/>
              <a:t>解算</a:t>
            </a:r>
            <a:r>
              <a:rPr lang="en-US" altLang="zh-CN" sz="1600"/>
              <a:t>B</a:t>
            </a:r>
            <a:r>
              <a:rPr lang="zh-CN" altLang="en-US" sz="1600"/>
              <a:t>，研究其随空间的变化规律；</a:t>
            </a:r>
            <a:endParaRPr lang="en-US" altLang="zh-CN" sz="1600"/>
          </a:p>
          <a:p>
            <a:endParaRPr lang="en-US" altLang="zh-CN" sz="1600"/>
          </a:p>
          <a:p>
            <a:r>
              <a:rPr lang="en-US" altLang="zh-CN" sz="1600"/>
              <a:t>(2)</a:t>
            </a:r>
            <a:r>
              <a:rPr lang="zh-CN" altLang="en-US" sz="1600"/>
              <a:t>和双台站法比较，和天然地震比较，讨论噪声衰减成像的可靠性；</a:t>
            </a:r>
            <a:endParaRPr lang="en-US" altLang="zh-CN" sz="1600"/>
          </a:p>
          <a:p>
            <a:endParaRPr lang="en-US" altLang="zh-CN" sz="1600"/>
          </a:p>
          <a:p>
            <a:r>
              <a:rPr lang="en-US" altLang="zh-CN" sz="1600"/>
              <a:t>(3)</a:t>
            </a:r>
            <a:r>
              <a:rPr lang="zh-CN" altLang="en-US" sz="1600"/>
              <a:t>研究衰减结果同区域地质背景的对应关系。</a:t>
            </a:r>
          </a:p>
        </p:txBody>
      </p:sp>
      <p:sp>
        <p:nvSpPr>
          <p:cNvPr id="23" name="任意多边形: 形状 22">
            <a:extLst>
              <a:ext uri="{FF2B5EF4-FFF2-40B4-BE49-F238E27FC236}">
                <a16:creationId xmlns:a16="http://schemas.microsoft.com/office/drawing/2014/main" id="{E6AA3BB3-40AD-42CE-948B-2D3F7A394361}"/>
              </a:ext>
            </a:extLst>
          </p:cNvPr>
          <p:cNvSpPr/>
          <p:nvPr/>
        </p:nvSpPr>
        <p:spPr>
          <a:xfrm>
            <a:off x="431284" y="2425002"/>
            <a:ext cx="1139608" cy="877556"/>
          </a:xfrm>
          <a:custGeom>
            <a:avLst/>
            <a:gdLst>
              <a:gd name="connsiteX0" fmla="*/ 71134 w 1139608"/>
              <a:gd name="connsiteY0" fmla="*/ 482321 h 877556"/>
              <a:gd name="connsiteX1" fmla="*/ 71134 w 1139608"/>
              <a:gd name="connsiteY1" fmla="*/ 482321 h 877556"/>
              <a:gd name="connsiteX2" fmla="*/ 141472 w 1139608"/>
              <a:gd name="connsiteY2" fmla="*/ 465574 h 877556"/>
              <a:gd name="connsiteX3" fmla="*/ 185015 w 1139608"/>
              <a:gd name="connsiteY3" fmla="*/ 455525 h 877556"/>
              <a:gd name="connsiteX4" fmla="*/ 218509 w 1139608"/>
              <a:gd name="connsiteY4" fmla="*/ 438778 h 877556"/>
              <a:gd name="connsiteX5" fmla="*/ 231907 w 1139608"/>
              <a:gd name="connsiteY5" fmla="*/ 435429 h 877556"/>
              <a:gd name="connsiteX6" fmla="*/ 262052 w 1139608"/>
              <a:gd name="connsiteY6" fmla="*/ 425380 h 877556"/>
              <a:gd name="connsiteX7" fmla="*/ 339090 w 1139608"/>
              <a:gd name="connsiteY7" fmla="*/ 381838 h 877556"/>
              <a:gd name="connsiteX8" fmla="*/ 396030 w 1139608"/>
              <a:gd name="connsiteY8" fmla="*/ 358391 h 877556"/>
              <a:gd name="connsiteX9" fmla="*/ 409428 w 1139608"/>
              <a:gd name="connsiteY9" fmla="*/ 355042 h 877556"/>
              <a:gd name="connsiteX10" fmla="*/ 496514 w 1139608"/>
              <a:gd name="connsiteY10" fmla="*/ 321547 h 877556"/>
              <a:gd name="connsiteX11" fmla="*/ 509912 w 1139608"/>
              <a:gd name="connsiteY11" fmla="*/ 304800 h 877556"/>
              <a:gd name="connsiteX12" fmla="*/ 533358 w 1139608"/>
              <a:gd name="connsiteY12" fmla="*/ 294752 h 877556"/>
              <a:gd name="connsiteX13" fmla="*/ 556804 w 1139608"/>
              <a:gd name="connsiteY13" fmla="*/ 281354 h 877556"/>
              <a:gd name="connsiteX14" fmla="*/ 583600 w 1139608"/>
              <a:gd name="connsiteY14" fmla="*/ 267956 h 877556"/>
              <a:gd name="connsiteX15" fmla="*/ 610395 w 1139608"/>
              <a:gd name="connsiteY15" fmla="*/ 254558 h 877556"/>
              <a:gd name="connsiteX16" fmla="*/ 637191 w 1139608"/>
              <a:gd name="connsiteY16" fmla="*/ 241161 h 877556"/>
              <a:gd name="connsiteX17" fmla="*/ 647239 w 1139608"/>
              <a:gd name="connsiteY17" fmla="*/ 231112 h 877556"/>
              <a:gd name="connsiteX18" fmla="*/ 657287 w 1139608"/>
              <a:gd name="connsiteY18" fmla="*/ 227763 h 877556"/>
              <a:gd name="connsiteX19" fmla="*/ 680734 w 1139608"/>
              <a:gd name="connsiteY19" fmla="*/ 211016 h 877556"/>
              <a:gd name="connsiteX20" fmla="*/ 710879 w 1139608"/>
              <a:gd name="connsiteY20" fmla="*/ 180871 h 877556"/>
              <a:gd name="connsiteX21" fmla="*/ 737674 w 1139608"/>
              <a:gd name="connsiteY21" fmla="*/ 157424 h 877556"/>
              <a:gd name="connsiteX22" fmla="*/ 754421 w 1139608"/>
              <a:gd name="connsiteY22" fmla="*/ 137328 h 877556"/>
              <a:gd name="connsiteX23" fmla="*/ 767819 w 1139608"/>
              <a:gd name="connsiteY23" fmla="*/ 100484 h 877556"/>
              <a:gd name="connsiteX24" fmla="*/ 781217 w 1139608"/>
              <a:gd name="connsiteY24" fmla="*/ 77038 h 877556"/>
              <a:gd name="connsiteX25" fmla="*/ 801314 w 1139608"/>
              <a:gd name="connsiteY25" fmla="*/ 60290 h 877556"/>
              <a:gd name="connsiteX26" fmla="*/ 821411 w 1139608"/>
              <a:gd name="connsiteY26" fmla="*/ 43543 h 877556"/>
              <a:gd name="connsiteX27" fmla="*/ 854905 w 1139608"/>
              <a:gd name="connsiteY27" fmla="*/ 26796 h 877556"/>
              <a:gd name="connsiteX28" fmla="*/ 891749 w 1139608"/>
              <a:gd name="connsiteY28" fmla="*/ 10049 h 877556"/>
              <a:gd name="connsiteX29" fmla="*/ 901797 w 1139608"/>
              <a:gd name="connsiteY29" fmla="*/ 3350 h 877556"/>
              <a:gd name="connsiteX30" fmla="*/ 911846 w 1139608"/>
              <a:gd name="connsiteY30" fmla="*/ 0 h 877556"/>
              <a:gd name="connsiteX31" fmla="*/ 1005630 w 1139608"/>
              <a:gd name="connsiteY31" fmla="*/ 3350 h 877556"/>
              <a:gd name="connsiteX32" fmla="*/ 1022378 w 1139608"/>
              <a:gd name="connsiteY32" fmla="*/ 10049 h 877556"/>
              <a:gd name="connsiteX33" fmla="*/ 1032426 w 1139608"/>
              <a:gd name="connsiteY33" fmla="*/ 13398 h 877556"/>
              <a:gd name="connsiteX34" fmla="*/ 1062571 w 1139608"/>
              <a:gd name="connsiteY34" fmla="*/ 30145 h 877556"/>
              <a:gd name="connsiteX35" fmla="*/ 1092716 w 1139608"/>
              <a:gd name="connsiteY35" fmla="*/ 43543 h 877556"/>
              <a:gd name="connsiteX36" fmla="*/ 1106114 w 1139608"/>
              <a:gd name="connsiteY36" fmla="*/ 53591 h 877556"/>
              <a:gd name="connsiteX37" fmla="*/ 1126211 w 1139608"/>
              <a:gd name="connsiteY37" fmla="*/ 60290 h 877556"/>
              <a:gd name="connsiteX38" fmla="*/ 1129560 w 1139608"/>
              <a:gd name="connsiteY38" fmla="*/ 70339 h 877556"/>
              <a:gd name="connsiteX39" fmla="*/ 1139608 w 1139608"/>
              <a:gd name="connsiteY39" fmla="*/ 90435 h 877556"/>
              <a:gd name="connsiteX40" fmla="*/ 1136259 w 1139608"/>
              <a:gd name="connsiteY40" fmla="*/ 133978 h 877556"/>
              <a:gd name="connsiteX41" fmla="*/ 1116162 w 1139608"/>
              <a:gd name="connsiteY41" fmla="*/ 167473 h 877556"/>
              <a:gd name="connsiteX42" fmla="*/ 1089367 w 1139608"/>
              <a:gd name="connsiteY42" fmla="*/ 197618 h 877556"/>
              <a:gd name="connsiteX43" fmla="*/ 1079318 w 1139608"/>
              <a:gd name="connsiteY43" fmla="*/ 207666 h 877556"/>
              <a:gd name="connsiteX44" fmla="*/ 1069270 w 1139608"/>
              <a:gd name="connsiteY44" fmla="*/ 214365 h 877556"/>
              <a:gd name="connsiteX45" fmla="*/ 1059221 w 1139608"/>
              <a:gd name="connsiteY45" fmla="*/ 224413 h 877556"/>
              <a:gd name="connsiteX46" fmla="*/ 1049173 w 1139608"/>
              <a:gd name="connsiteY46" fmla="*/ 231112 h 877556"/>
              <a:gd name="connsiteX47" fmla="*/ 1039125 w 1139608"/>
              <a:gd name="connsiteY47" fmla="*/ 241161 h 877556"/>
              <a:gd name="connsiteX48" fmla="*/ 1025727 w 1139608"/>
              <a:gd name="connsiteY48" fmla="*/ 251209 h 877556"/>
              <a:gd name="connsiteX49" fmla="*/ 1015679 w 1139608"/>
              <a:gd name="connsiteY49" fmla="*/ 257908 h 877556"/>
              <a:gd name="connsiteX50" fmla="*/ 978835 w 1139608"/>
              <a:gd name="connsiteY50" fmla="*/ 291402 h 877556"/>
              <a:gd name="connsiteX51" fmla="*/ 965437 w 1139608"/>
              <a:gd name="connsiteY51" fmla="*/ 294752 h 877556"/>
              <a:gd name="connsiteX52" fmla="*/ 935292 w 1139608"/>
              <a:gd name="connsiteY52" fmla="*/ 314849 h 877556"/>
              <a:gd name="connsiteX53" fmla="*/ 915195 w 1139608"/>
              <a:gd name="connsiteY53" fmla="*/ 331596 h 877556"/>
              <a:gd name="connsiteX54" fmla="*/ 908496 w 1139608"/>
              <a:gd name="connsiteY54" fmla="*/ 341644 h 877556"/>
              <a:gd name="connsiteX55" fmla="*/ 898448 w 1139608"/>
              <a:gd name="connsiteY55" fmla="*/ 348343 h 877556"/>
              <a:gd name="connsiteX56" fmla="*/ 881701 w 1139608"/>
              <a:gd name="connsiteY56" fmla="*/ 375139 h 877556"/>
              <a:gd name="connsiteX57" fmla="*/ 871652 w 1139608"/>
              <a:gd name="connsiteY57" fmla="*/ 385187 h 877556"/>
              <a:gd name="connsiteX58" fmla="*/ 848206 w 1139608"/>
              <a:gd name="connsiteY58" fmla="*/ 398585 h 877556"/>
              <a:gd name="connsiteX59" fmla="*/ 838158 w 1139608"/>
              <a:gd name="connsiteY59" fmla="*/ 411983 h 877556"/>
              <a:gd name="connsiteX60" fmla="*/ 831459 w 1139608"/>
              <a:gd name="connsiteY60" fmla="*/ 422031 h 877556"/>
              <a:gd name="connsiteX61" fmla="*/ 821411 w 1139608"/>
              <a:gd name="connsiteY61" fmla="*/ 428730 h 877556"/>
              <a:gd name="connsiteX62" fmla="*/ 814712 w 1139608"/>
              <a:gd name="connsiteY62" fmla="*/ 438778 h 877556"/>
              <a:gd name="connsiteX63" fmla="*/ 804663 w 1139608"/>
              <a:gd name="connsiteY63" fmla="*/ 452176 h 877556"/>
              <a:gd name="connsiteX64" fmla="*/ 801314 w 1139608"/>
              <a:gd name="connsiteY64" fmla="*/ 462224 h 877556"/>
              <a:gd name="connsiteX65" fmla="*/ 794615 w 1139608"/>
              <a:gd name="connsiteY65" fmla="*/ 472273 h 877556"/>
              <a:gd name="connsiteX66" fmla="*/ 787916 w 1139608"/>
              <a:gd name="connsiteY66" fmla="*/ 489020 h 877556"/>
              <a:gd name="connsiteX67" fmla="*/ 784567 w 1139608"/>
              <a:gd name="connsiteY67" fmla="*/ 509117 h 877556"/>
              <a:gd name="connsiteX68" fmla="*/ 777868 w 1139608"/>
              <a:gd name="connsiteY68" fmla="*/ 525864 h 877556"/>
              <a:gd name="connsiteX69" fmla="*/ 774518 w 1139608"/>
              <a:gd name="connsiteY69" fmla="*/ 535912 h 877556"/>
              <a:gd name="connsiteX70" fmla="*/ 764470 w 1139608"/>
              <a:gd name="connsiteY70" fmla="*/ 616299 h 877556"/>
              <a:gd name="connsiteX71" fmla="*/ 744373 w 1139608"/>
              <a:gd name="connsiteY71" fmla="*/ 636396 h 877556"/>
              <a:gd name="connsiteX72" fmla="*/ 730975 w 1139608"/>
              <a:gd name="connsiteY72" fmla="*/ 646444 h 877556"/>
              <a:gd name="connsiteX73" fmla="*/ 710879 w 1139608"/>
              <a:gd name="connsiteY73" fmla="*/ 663191 h 877556"/>
              <a:gd name="connsiteX74" fmla="*/ 647239 w 1139608"/>
              <a:gd name="connsiteY74" fmla="*/ 659842 h 877556"/>
              <a:gd name="connsiteX75" fmla="*/ 630492 w 1139608"/>
              <a:gd name="connsiteY75" fmla="*/ 656493 h 877556"/>
              <a:gd name="connsiteX76" fmla="*/ 573551 w 1139608"/>
              <a:gd name="connsiteY76" fmla="*/ 659842 h 877556"/>
              <a:gd name="connsiteX77" fmla="*/ 580250 w 1139608"/>
              <a:gd name="connsiteY77" fmla="*/ 696686 h 877556"/>
              <a:gd name="connsiteX78" fmla="*/ 600347 w 1139608"/>
              <a:gd name="connsiteY78" fmla="*/ 703385 h 877556"/>
              <a:gd name="connsiteX79" fmla="*/ 637191 w 1139608"/>
              <a:gd name="connsiteY79" fmla="*/ 716783 h 877556"/>
              <a:gd name="connsiteX80" fmla="*/ 657287 w 1139608"/>
              <a:gd name="connsiteY80" fmla="*/ 720132 h 877556"/>
              <a:gd name="connsiteX81" fmla="*/ 741024 w 1139608"/>
              <a:gd name="connsiteY81" fmla="*/ 716783 h 877556"/>
              <a:gd name="connsiteX82" fmla="*/ 784567 w 1139608"/>
              <a:gd name="connsiteY82" fmla="*/ 713433 h 877556"/>
              <a:gd name="connsiteX83" fmla="*/ 781217 w 1139608"/>
              <a:gd name="connsiteY83" fmla="*/ 736879 h 877556"/>
              <a:gd name="connsiteX84" fmla="*/ 771169 w 1139608"/>
              <a:gd name="connsiteY84" fmla="*/ 750277 h 877556"/>
              <a:gd name="connsiteX85" fmla="*/ 751072 w 1139608"/>
              <a:gd name="connsiteY85" fmla="*/ 777073 h 877556"/>
              <a:gd name="connsiteX86" fmla="*/ 741024 w 1139608"/>
              <a:gd name="connsiteY86" fmla="*/ 787121 h 877556"/>
              <a:gd name="connsiteX87" fmla="*/ 730975 w 1139608"/>
              <a:gd name="connsiteY87" fmla="*/ 790471 h 877556"/>
              <a:gd name="connsiteX88" fmla="*/ 704180 w 1139608"/>
              <a:gd name="connsiteY88" fmla="*/ 797169 h 877556"/>
              <a:gd name="connsiteX89" fmla="*/ 684083 w 1139608"/>
              <a:gd name="connsiteY89" fmla="*/ 810567 h 877556"/>
              <a:gd name="connsiteX90" fmla="*/ 674035 w 1139608"/>
              <a:gd name="connsiteY90" fmla="*/ 820616 h 877556"/>
              <a:gd name="connsiteX91" fmla="*/ 653938 w 1139608"/>
              <a:gd name="connsiteY91" fmla="*/ 827314 h 877556"/>
              <a:gd name="connsiteX92" fmla="*/ 583600 w 1139608"/>
              <a:gd name="connsiteY92" fmla="*/ 834013 h 877556"/>
              <a:gd name="connsiteX93" fmla="*/ 553454 w 1139608"/>
              <a:gd name="connsiteY93" fmla="*/ 837363 h 877556"/>
              <a:gd name="connsiteX94" fmla="*/ 493164 w 1139608"/>
              <a:gd name="connsiteY94" fmla="*/ 844062 h 877556"/>
              <a:gd name="connsiteX95" fmla="*/ 476417 w 1139608"/>
              <a:gd name="connsiteY95" fmla="*/ 850761 h 877556"/>
              <a:gd name="connsiteX96" fmla="*/ 456320 w 1139608"/>
              <a:gd name="connsiteY96" fmla="*/ 854110 h 877556"/>
              <a:gd name="connsiteX97" fmla="*/ 436224 w 1139608"/>
              <a:gd name="connsiteY97" fmla="*/ 864158 h 877556"/>
              <a:gd name="connsiteX98" fmla="*/ 409428 w 1139608"/>
              <a:gd name="connsiteY98" fmla="*/ 870857 h 877556"/>
              <a:gd name="connsiteX99" fmla="*/ 396030 w 1139608"/>
              <a:gd name="connsiteY99" fmla="*/ 874207 h 877556"/>
              <a:gd name="connsiteX100" fmla="*/ 235257 w 1139608"/>
              <a:gd name="connsiteY100" fmla="*/ 870857 h 877556"/>
              <a:gd name="connsiteX101" fmla="*/ 211811 w 1139608"/>
              <a:gd name="connsiteY101" fmla="*/ 860809 h 877556"/>
              <a:gd name="connsiteX102" fmla="*/ 191714 w 1139608"/>
              <a:gd name="connsiteY102" fmla="*/ 854110 h 877556"/>
              <a:gd name="connsiteX103" fmla="*/ 158219 w 1139608"/>
              <a:gd name="connsiteY103" fmla="*/ 830664 h 877556"/>
              <a:gd name="connsiteX104" fmla="*/ 148171 w 1139608"/>
              <a:gd name="connsiteY104" fmla="*/ 827314 h 877556"/>
              <a:gd name="connsiteX105" fmla="*/ 128074 w 1139608"/>
              <a:gd name="connsiteY105" fmla="*/ 813917 h 877556"/>
              <a:gd name="connsiteX106" fmla="*/ 104628 w 1139608"/>
              <a:gd name="connsiteY106" fmla="*/ 807218 h 877556"/>
              <a:gd name="connsiteX107" fmla="*/ 94580 w 1139608"/>
              <a:gd name="connsiteY107" fmla="*/ 810567 h 877556"/>
              <a:gd name="connsiteX108" fmla="*/ 87881 w 1139608"/>
              <a:gd name="connsiteY108" fmla="*/ 834013 h 877556"/>
              <a:gd name="connsiteX109" fmla="*/ 77832 w 1139608"/>
              <a:gd name="connsiteY109" fmla="*/ 854110 h 877556"/>
              <a:gd name="connsiteX110" fmla="*/ 74483 w 1139608"/>
              <a:gd name="connsiteY110" fmla="*/ 870857 h 877556"/>
              <a:gd name="connsiteX111" fmla="*/ 64435 w 1139608"/>
              <a:gd name="connsiteY111" fmla="*/ 874207 h 877556"/>
              <a:gd name="connsiteX112" fmla="*/ 47687 w 1139608"/>
              <a:gd name="connsiteY112" fmla="*/ 877556 h 877556"/>
              <a:gd name="connsiteX113" fmla="*/ 10843 w 1139608"/>
              <a:gd name="connsiteY113" fmla="*/ 750277 h 877556"/>
              <a:gd name="connsiteX114" fmla="*/ 71134 w 1139608"/>
              <a:gd name="connsiteY114" fmla="*/ 482321 h 87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139608" h="877556">
                <a:moveTo>
                  <a:pt x="71134" y="482321"/>
                </a:moveTo>
                <a:lnTo>
                  <a:pt x="71134" y="482321"/>
                </a:lnTo>
                <a:cubicBezTo>
                  <a:pt x="201418" y="456265"/>
                  <a:pt x="74941" y="483720"/>
                  <a:pt x="141472" y="465574"/>
                </a:cubicBezTo>
                <a:cubicBezTo>
                  <a:pt x="159486" y="460661"/>
                  <a:pt x="165248" y="463212"/>
                  <a:pt x="185015" y="455525"/>
                </a:cubicBezTo>
                <a:cubicBezTo>
                  <a:pt x="196649" y="451001"/>
                  <a:pt x="207036" y="443695"/>
                  <a:pt x="218509" y="438778"/>
                </a:cubicBezTo>
                <a:cubicBezTo>
                  <a:pt x="222740" y="436965"/>
                  <a:pt x="227507" y="436783"/>
                  <a:pt x="231907" y="435429"/>
                </a:cubicBezTo>
                <a:cubicBezTo>
                  <a:pt x="242031" y="432314"/>
                  <a:pt x="252316" y="429552"/>
                  <a:pt x="262052" y="425380"/>
                </a:cubicBezTo>
                <a:cubicBezTo>
                  <a:pt x="359251" y="383724"/>
                  <a:pt x="246863" y="427952"/>
                  <a:pt x="339090" y="381838"/>
                </a:cubicBezTo>
                <a:cubicBezTo>
                  <a:pt x="357449" y="372658"/>
                  <a:pt x="376849" y="365698"/>
                  <a:pt x="396030" y="358391"/>
                </a:cubicBezTo>
                <a:cubicBezTo>
                  <a:pt x="400332" y="356752"/>
                  <a:pt x="405044" y="356445"/>
                  <a:pt x="409428" y="355042"/>
                </a:cubicBezTo>
                <a:cubicBezTo>
                  <a:pt x="482299" y="331724"/>
                  <a:pt x="459535" y="343736"/>
                  <a:pt x="496514" y="321547"/>
                </a:cubicBezTo>
                <a:cubicBezTo>
                  <a:pt x="500980" y="315965"/>
                  <a:pt x="504532" y="309508"/>
                  <a:pt x="509912" y="304800"/>
                </a:cubicBezTo>
                <a:cubicBezTo>
                  <a:pt x="515008" y="300341"/>
                  <a:pt x="526676" y="296979"/>
                  <a:pt x="533358" y="294752"/>
                </a:cubicBezTo>
                <a:cubicBezTo>
                  <a:pt x="547605" y="273381"/>
                  <a:pt x="529902" y="294805"/>
                  <a:pt x="556804" y="281354"/>
                </a:cubicBezTo>
                <a:cubicBezTo>
                  <a:pt x="594338" y="262588"/>
                  <a:pt x="534009" y="277875"/>
                  <a:pt x="583600" y="267956"/>
                </a:cubicBezTo>
                <a:cubicBezTo>
                  <a:pt x="592532" y="263490"/>
                  <a:pt x="602406" y="260549"/>
                  <a:pt x="610395" y="254558"/>
                </a:cubicBezTo>
                <a:cubicBezTo>
                  <a:pt x="627476" y="241748"/>
                  <a:pt x="618377" y="245864"/>
                  <a:pt x="637191" y="241161"/>
                </a:cubicBezTo>
                <a:cubicBezTo>
                  <a:pt x="640540" y="237811"/>
                  <a:pt x="643298" y="233740"/>
                  <a:pt x="647239" y="231112"/>
                </a:cubicBezTo>
                <a:cubicBezTo>
                  <a:pt x="650176" y="229154"/>
                  <a:pt x="654129" y="229342"/>
                  <a:pt x="657287" y="227763"/>
                </a:cubicBezTo>
                <a:cubicBezTo>
                  <a:pt x="661290" y="225762"/>
                  <a:pt x="678941" y="212671"/>
                  <a:pt x="680734" y="211016"/>
                </a:cubicBezTo>
                <a:cubicBezTo>
                  <a:pt x="691176" y="201377"/>
                  <a:pt x="699783" y="189748"/>
                  <a:pt x="710879" y="180871"/>
                </a:cubicBezTo>
                <a:cubicBezTo>
                  <a:pt x="719932" y="173628"/>
                  <a:pt x="730120" y="166489"/>
                  <a:pt x="737674" y="157424"/>
                </a:cubicBezTo>
                <a:cubicBezTo>
                  <a:pt x="760983" y="129453"/>
                  <a:pt x="725074" y="166675"/>
                  <a:pt x="754421" y="137328"/>
                </a:cubicBezTo>
                <a:cubicBezTo>
                  <a:pt x="759373" y="122473"/>
                  <a:pt x="761604" y="114468"/>
                  <a:pt x="767819" y="100484"/>
                </a:cubicBezTo>
                <a:cubicBezTo>
                  <a:pt x="770940" y="93462"/>
                  <a:pt x="776084" y="83198"/>
                  <a:pt x="781217" y="77038"/>
                </a:cubicBezTo>
                <a:cubicBezTo>
                  <a:pt x="792338" y="63692"/>
                  <a:pt x="788831" y="69999"/>
                  <a:pt x="801314" y="60290"/>
                </a:cubicBezTo>
                <a:cubicBezTo>
                  <a:pt x="808197" y="54937"/>
                  <a:pt x="814016" y="48165"/>
                  <a:pt x="821411" y="43543"/>
                </a:cubicBezTo>
                <a:cubicBezTo>
                  <a:pt x="831996" y="36927"/>
                  <a:pt x="843740" y="32378"/>
                  <a:pt x="854905" y="26796"/>
                </a:cubicBezTo>
                <a:cubicBezTo>
                  <a:pt x="884859" y="11819"/>
                  <a:pt x="872227" y="16556"/>
                  <a:pt x="891749" y="10049"/>
                </a:cubicBezTo>
                <a:cubicBezTo>
                  <a:pt x="895098" y="7816"/>
                  <a:pt x="898197" y="5150"/>
                  <a:pt x="901797" y="3350"/>
                </a:cubicBezTo>
                <a:cubicBezTo>
                  <a:pt x="904955" y="1771"/>
                  <a:pt x="908315" y="0"/>
                  <a:pt x="911846" y="0"/>
                </a:cubicBezTo>
                <a:cubicBezTo>
                  <a:pt x="943127" y="0"/>
                  <a:pt x="974369" y="2233"/>
                  <a:pt x="1005630" y="3350"/>
                </a:cubicBezTo>
                <a:cubicBezTo>
                  <a:pt x="1011213" y="5583"/>
                  <a:pt x="1016748" y="7938"/>
                  <a:pt x="1022378" y="10049"/>
                </a:cubicBezTo>
                <a:cubicBezTo>
                  <a:pt x="1025684" y="11289"/>
                  <a:pt x="1029340" y="11683"/>
                  <a:pt x="1032426" y="13398"/>
                </a:cubicBezTo>
                <a:cubicBezTo>
                  <a:pt x="1066977" y="32593"/>
                  <a:pt x="1039835" y="22567"/>
                  <a:pt x="1062571" y="30145"/>
                </a:cubicBezTo>
                <a:cubicBezTo>
                  <a:pt x="1092123" y="49847"/>
                  <a:pt x="1044893" y="19632"/>
                  <a:pt x="1092716" y="43543"/>
                </a:cubicBezTo>
                <a:cubicBezTo>
                  <a:pt x="1097709" y="46039"/>
                  <a:pt x="1101121" y="51095"/>
                  <a:pt x="1106114" y="53591"/>
                </a:cubicBezTo>
                <a:cubicBezTo>
                  <a:pt x="1112430" y="56749"/>
                  <a:pt x="1126211" y="60290"/>
                  <a:pt x="1126211" y="60290"/>
                </a:cubicBezTo>
                <a:cubicBezTo>
                  <a:pt x="1127327" y="63640"/>
                  <a:pt x="1127981" y="67181"/>
                  <a:pt x="1129560" y="70339"/>
                </a:cubicBezTo>
                <a:cubicBezTo>
                  <a:pt x="1142547" y="96314"/>
                  <a:pt x="1131189" y="65176"/>
                  <a:pt x="1139608" y="90435"/>
                </a:cubicBezTo>
                <a:cubicBezTo>
                  <a:pt x="1138492" y="104949"/>
                  <a:pt x="1138789" y="119642"/>
                  <a:pt x="1136259" y="133978"/>
                </a:cubicBezTo>
                <a:cubicBezTo>
                  <a:pt x="1135023" y="140982"/>
                  <a:pt x="1117715" y="165144"/>
                  <a:pt x="1116162" y="167473"/>
                </a:cubicBezTo>
                <a:cubicBezTo>
                  <a:pt x="1104210" y="185401"/>
                  <a:pt x="1112304" y="174681"/>
                  <a:pt x="1089367" y="197618"/>
                </a:cubicBezTo>
                <a:cubicBezTo>
                  <a:pt x="1086017" y="200968"/>
                  <a:pt x="1083259" y="205038"/>
                  <a:pt x="1079318" y="207666"/>
                </a:cubicBezTo>
                <a:cubicBezTo>
                  <a:pt x="1075969" y="209899"/>
                  <a:pt x="1072362" y="211788"/>
                  <a:pt x="1069270" y="214365"/>
                </a:cubicBezTo>
                <a:cubicBezTo>
                  <a:pt x="1065631" y="217397"/>
                  <a:pt x="1062860" y="221381"/>
                  <a:pt x="1059221" y="224413"/>
                </a:cubicBezTo>
                <a:cubicBezTo>
                  <a:pt x="1056129" y="226990"/>
                  <a:pt x="1052265" y="228535"/>
                  <a:pt x="1049173" y="231112"/>
                </a:cubicBezTo>
                <a:cubicBezTo>
                  <a:pt x="1045534" y="234145"/>
                  <a:pt x="1042721" y="238078"/>
                  <a:pt x="1039125" y="241161"/>
                </a:cubicBezTo>
                <a:cubicBezTo>
                  <a:pt x="1034887" y="244794"/>
                  <a:pt x="1030270" y="247964"/>
                  <a:pt x="1025727" y="251209"/>
                </a:cubicBezTo>
                <a:cubicBezTo>
                  <a:pt x="1022451" y="253549"/>
                  <a:pt x="1018708" y="255257"/>
                  <a:pt x="1015679" y="257908"/>
                </a:cubicBezTo>
                <a:cubicBezTo>
                  <a:pt x="1002451" y="269482"/>
                  <a:pt x="994297" y="282124"/>
                  <a:pt x="978835" y="291402"/>
                </a:cubicBezTo>
                <a:cubicBezTo>
                  <a:pt x="974888" y="293771"/>
                  <a:pt x="969903" y="293635"/>
                  <a:pt x="965437" y="294752"/>
                </a:cubicBezTo>
                <a:cubicBezTo>
                  <a:pt x="955389" y="301451"/>
                  <a:pt x="942539" y="305188"/>
                  <a:pt x="935292" y="314849"/>
                </a:cubicBezTo>
                <a:cubicBezTo>
                  <a:pt x="923124" y="331070"/>
                  <a:pt x="930539" y="326480"/>
                  <a:pt x="915195" y="331596"/>
                </a:cubicBezTo>
                <a:cubicBezTo>
                  <a:pt x="912962" y="334945"/>
                  <a:pt x="911342" y="338798"/>
                  <a:pt x="908496" y="341644"/>
                </a:cubicBezTo>
                <a:cubicBezTo>
                  <a:pt x="905650" y="344490"/>
                  <a:pt x="900963" y="345200"/>
                  <a:pt x="898448" y="348343"/>
                </a:cubicBezTo>
                <a:cubicBezTo>
                  <a:pt x="891868" y="356568"/>
                  <a:pt x="889149" y="367691"/>
                  <a:pt x="881701" y="375139"/>
                </a:cubicBezTo>
                <a:cubicBezTo>
                  <a:pt x="878351" y="378488"/>
                  <a:pt x="875291" y="382155"/>
                  <a:pt x="871652" y="385187"/>
                </a:cubicBezTo>
                <a:cubicBezTo>
                  <a:pt x="864549" y="391106"/>
                  <a:pt x="856399" y="394489"/>
                  <a:pt x="848206" y="398585"/>
                </a:cubicBezTo>
                <a:cubicBezTo>
                  <a:pt x="844857" y="403051"/>
                  <a:pt x="841403" y="407440"/>
                  <a:pt x="838158" y="411983"/>
                </a:cubicBezTo>
                <a:cubicBezTo>
                  <a:pt x="835818" y="415259"/>
                  <a:pt x="834305" y="419185"/>
                  <a:pt x="831459" y="422031"/>
                </a:cubicBezTo>
                <a:cubicBezTo>
                  <a:pt x="828613" y="424877"/>
                  <a:pt x="824760" y="426497"/>
                  <a:pt x="821411" y="428730"/>
                </a:cubicBezTo>
                <a:cubicBezTo>
                  <a:pt x="819178" y="432079"/>
                  <a:pt x="817052" y="435502"/>
                  <a:pt x="814712" y="438778"/>
                </a:cubicBezTo>
                <a:cubicBezTo>
                  <a:pt x="811467" y="443321"/>
                  <a:pt x="807433" y="447329"/>
                  <a:pt x="804663" y="452176"/>
                </a:cubicBezTo>
                <a:cubicBezTo>
                  <a:pt x="802911" y="455241"/>
                  <a:pt x="802893" y="459066"/>
                  <a:pt x="801314" y="462224"/>
                </a:cubicBezTo>
                <a:cubicBezTo>
                  <a:pt x="799514" y="465825"/>
                  <a:pt x="796415" y="468672"/>
                  <a:pt x="794615" y="472273"/>
                </a:cubicBezTo>
                <a:cubicBezTo>
                  <a:pt x="791926" y="477651"/>
                  <a:pt x="790149" y="483438"/>
                  <a:pt x="787916" y="489020"/>
                </a:cubicBezTo>
                <a:cubicBezTo>
                  <a:pt x="786800" y="495719"/>
                  <a:pt x="786354" y="502565"/>
                  <a:pt x="784567" y="509117"/>
                </a:cubicBezTo>
                <a:cubicBezTo>
                  <a:pt x="782985" y="514918"/>
                  <a:pt x="779979" y="520234"/>
                  <a:pt x="777868" y="525864"/>
                </a:cubicBezTo>
                <a:cubicBezTo>
                  <a:pt x="776628" y="529170"/>
                  <a:pt x="775635" y="532563"/>
                  <a:pt x="774518" y="535912"/>
                </a:cubicBezTo>
                <a:cubicBezTo>
                  <a:pt x="771169" y="562708"/>
                  <a:pt x="772230" y="590434"/>
                  <a:pt x="764470" y="616299"/>
                </a:cubicBezTo>
                <a:cubicBezTo>
                  <a:pt x="761748" y="625373"/>
                  <a:pt x="751415" y="630058"/>
                  <a:pt x="744373" y="636396"/>
                </a:cubicBezTo>
                <a:cubicBezTo>
                  <a:pt x="740224" y="640130"/>
                  <a:pt x="735213" y="642811"/>
                  <a:pt x="730975" y="646444"/>
                </a:cubicBezTo>
                <a:cubicBezTo>
                  <a:pt x="708409" y="665787"/>
                  <a:pt x="733087" y="648387"/>
                  <a:pt x="710879" y="663191"/>
                </a:cubicBezTo>
                <a:cubicBezTo>
                  <a:pt x="689666" y="662075"/>
                  <a:pt x="668408" y="661606"/>
                  <a:pt x="647239" y="659842"/>
                </a:cubicBezTo>
                <a:cubicBezTo>
                  <a:pt x="641566" y="659369"/>
                  <a:pt x="636185" y="656493"/>
                  <a:pt x="630492" y="656493"/>
                </a:cubicBezTo>
                <a:cubicBezTo>
                  <a:pt x="611479" y="656493"/>
                  <a:pt x="592531" y="658726"/>
                  <a:pt x="573551" y="659842"/>
                </a:cubicBezTo>
                <a:cubicBezTo>
                  <a:pt x="575784" y="672123"/>
                  <a:pt x="573708" y="686055"/>
                  <a:pt x="580250" y="696686"/>
                </a:cubicBezTo>
                <a:cubicBezTo>
                  <a:pt x="583951" y="702700"/>
                  <a:pt x="593791" y="700762"/>
                  <a:pt x="600347" y="703385"/>
                </a:cubicBezTo>
                <a:cubicBezTo>
                  <a:pt x="611446" y="707825"/>
                  <a:pt x="625723" y="713916"/>
                  <a:pt x="637191" y="716783"/>
                </a:cubicBezTo>
                <a:cubicBezTo>
                  <a:pt x="643779" y="718430"/>
                  <a:pt x="650588" y="719016"/>
                  <a:pt x="657287" y="720132"/>
                </a:cubicBezTo>
                <a:cubicBezTo>
                  <a:pt x="685199" y="719016"/>
                  <a:pt x="713191" y="719169"/>
                  <a:pt x="741024" y="716783"/>
                </a:cubicBezTo>
                <a:cubicBezTo>
                  <a:pt x="788062" y="712751"/>
                  <a:pt x="760590" y="705442"/>
                  <a:pt x="784567" y="713433"/>
                </a:cubicBezTo>
                <a:cubicBezTo>
                  <a:pt x="783450" y="721248"/>
                  <a:pt x="783915" y="729460"/>
                  <a:pt x="781217" y="736879"/>
                </a:cubicBezTo>
                <a:cubicBezTo>
                  <a:pt x="779309" y="742125"/>
                  <a:pt x="774414" y="745734"/>
                  <a:pt x="771169" y="750277"/>
                </a:cubicBezTo>
                <a:cubicBezTo>
                  <a:pt x="760094" y="765782"/>
                  <a:pt x="767713" y="758054"/>
                  <a:pt x="751072" y="777073"/>
                </a:cubicBezTo>
                <a:cubicBezTo>
                  <a:pt x="747953" y="780638"/>
                  <a:pt x="744965" y="784494"/>
                  <a:pt x="741024" y="787121"/>
                </a:cubicBezTo>
                <a:cubicBezTo>
                  <a:pt x="738086" y="789080"/>
                  <a:pt x="734400" y="789615"/>
                  <a:pt x="730975" y="790471"/>
                </a:cubicBezTo>
                <a:lnTo>
                  <a:pt x="704180" y="797169"/>
                </a:lnTo>
                <a:cubicBezTo>
                  <a:pt x="697481" y="801635"/>
                  <a:pt x="689776" y="804874"/>
                  <a:pt x="684083" y="810567"/>
                </a:cubicBezTo>
                <a:cubicBezTo>
                  <a:pt x="680734" y="813917"/>
                  <a:pt x="678176" y="818316"/>
                  <a:pt x="674035" y="820616"/>
                </a:cubicBezTo>
                <a:cubicBezTo>
                  <a:pt x="667862" y="824045"/>
                  <a:pt x="660818" y="825726"/>
                  <a:pt x="653938" y="827314"/>
                </a:cubicBezTo>
                <a:cubicBezTo>
                  <a:pt x="635806" y="831498"/>
                  <a:pt x="597027" y="832845"/>
                  <a:pt x="583600" y="834013"/>
                </a:cubicBezTo>
                <a:cubicBezTo>
                  <a:pt x="573527" y="834889"/>
                  <a:pt x="563509" y="836305"/>
                  <a:pt x="553454" y="837363"/>
                </a:cubicBezTo>
                <a:cubicBezTo>
                  <a:pt x="499666" y="843025"/>
                  <a:pt x="540189" y="838183"/>
                  <a:pt x="493164" y="844062"/>
                </a:cubicBezTo>
                <a:cubicBezTo>
                  <a:pt x="487582" y="846295"/>
                  <a:pt x="482218" y="849179"/>
                  <a:pt x="476417" y="850761"/>
                </a:cubicBezTo>
                <a:cubicBezTo>
                  <a:pt x="469865" y="852548"/>
                  <a:pt x="462763" y="851962"/>
                  <a:pt x="456320" y="854110"/>
                </a:cubicBezTo>
                <a:cubicBezTo>
                  <a:pt x="449215" y="856478"/>
                  <a:pt x="443277" y="861639"/>
                  <a:pt x="436224" y="864158"/>
                </a:cubicBezTo>
                <a:cubicBezTo>
                  <a:pt x="427553" y="867255"/>
                  <a:pt x="418360" y="868624"/>
                  <a:pt x="409428" y="870857"/>
                </a:cubicBezTo>
                <a:lnTo>
                  <a:pt x="396030" y="874207"/>
                </a:lnTo>
                <a:lnTo>
                  <a:pt x="235257" y="870857"/>
                </a:lnTo>
                <a:cubicBezTo>
                  <a:pt x="218280" y="870204"/>
                  <a:pt x="225404" y="866850"/>
                  <a:pt x="211811" y="860809"/>
                </a:cubicBezTo>
                <a:cubicBezTo>
                  <a:pt x="205358" y="857941"/>
                  <a:pt x="191714" y="854110"/>
                  <a:pt x="191714" y="854110"/>
                </a:cubicBezTo>
                <a:cubicBezTo>
                  <a:pt x="178253" y="843341"/>
                  <a:pt x="173475" y="838292"/>
                  <a:pt x="158219" y="830664"/>
                </a:cubicBezTo>
                <a:cubicBezTo>
                  <a:pt x="155061" y="829085"/>
                  <a:pt x="151257" y="829029"/>
                  <a:pt x="148171" y="827314"/>
                </a:cubicBezTo>
                <a:cubicBezTo>
                  <a:pt x="141133" y="823404"/>
                  <a:pt x="135885" y="815870"/>
                  <a:pt x="128074" y="813917"/>
                </a:cubicBezTo>
                <a:cubicBezTo>
                  <a:pt x="111251" y="809711"/>
                  <a:pt x="119043" y="812023"/>
                  <a:pt x="104628" y="807218"/>
                </a:cubicBezTo>
                <a:cubicBezTo>
                  <a:pt x="101279" y="808334"/>
                  <a:pt x="97076" y="808071"/>
                  <a:pt x="94580" y="810567"/>
                </a:cubicBezTo>
                <a:cubicBezTo>
                  <a:pt x="92973" y="812174"/>
                  <a:pt x="87917" y="833889"/>
                  <a:pt x="87881" y="834013"/>
                </a:cubicBezTo>
                <a:cubicBezTo>
                  <a:pt x="84414" y="846147"/>
                  <a:pt x="85171" y="843101"/>
                  <a:pt x="77832" y="854110"/>
                </a:cubicBezTo>
                <a:cubicBezTo>
                  <a:pt x="76716" y="859692"/>
                  <a:pt x="77641" y="866120"/>
                  <a:pt x="74483" y="870857"/>
                </a:cubicBezTo>
                <a:cubicBezTo>
                  <a:pt x="72525" y="873795"/>
                  <a:pt x="67860" y="873351"/>
                  <a:pt x="64435" y="874207"/>
                </a:cubicBezTo>
                <a:cubicBezTo>
                  <a:pt x="58912" y="875588"/>
                  <a:pt x="53270" y="876440"/>
                  <a:pt x="47687" y="877556"/>
                </a:cubicBezTo>
                <a:cubicBezTo>
                  <a:pt x="-30297" y="870467"/>
                  <a:pt x="10843" y="886539"/>
                  <a:pt x="10843" y="750277"/>
                </a:cubicBezTo>
                <a:lnTo>
                  <a:pt x="71134" y="482321"/>
                </a:lnTo>
                <a:close/>
              </a:path>
            </a:pathLst>
          </a:custGeom>
          <a:noFill/>
          <a:ln w="190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a:extLst>
              <a:ext uri="{FF2B5EF4-FFF2-40B4-BE49-F238E27FC236}">
                <a16:creationId xmlns:a16="http://schemas.microsoft.com/office/drawing/2014/main" id="{42DB8B1B-2459-4B70-9547-B6AD5C9CEE71}"/>
              </a:ext>
            </a:extLst>
          </p:cNvPr>
          <p:cNvSpPr/>
          <p:nvPr/>
        </p:nvSpPr>
        <p:spPr>
          <a:xfrm>
            <a:off x="884255" y="1323033"/>
            <a:ext cx="884546" cy="1112018"/>
          </a:xfrm>
          <a:custGeom>
            <a:avLst/>
            <a:gdLst>
              <a:gd name="connsiteX0" fmla="*/ 348343 w 884546"/>
              <a:gd name="connsiteY0" fmla="*/ 147376 h 1112018"/>
              <a:gd name="connsiteX1" fmla="*/ 344993 w 884546"/>
              <a:gd name="connsiteY1" fmla="*/ 217714 h 1112018"/>
              <a:gd name="connsiteX2" fmla="*/ 341644 w 884546"/>
              <a:gd name="connsiteY2" fmla="*/ 231112 h 1112018"/>
              <a:gd name="connsiteX3" fmla="*/ 334945 w 884546"/>
              <a:gd name="connsiteY3" fmla="*/ 254558 h 1112018"/>
              <a:gd name="connsiteX4" fmla="*/ 328246 w 884546"/>
              <a:gd name="connsiteY4" fmla="*/ 274655 h 1112018"/>
              <a:gd name="connsiteX5" fmla="*/ 321547 w 884546"/>
              <a:gd name="connsiteY5" fmla="*/ 298101 h 1112018"/>
              <a:gd name="connsiteX6" fmla="*/ 314848 w 884546"/>
              <a:gd name="connsiteY6" fmla="*/ 308149 h 1112018"/>
              <a:gd name="connsiteX7" fmla="*/ 284703 w 884546"/>
              <a:gd name="connsiteY7" fmla="*/ 318198 h 1112018"/>
              <a:gd name="connsiteX8" fmla="*/ 274655 w 884546"/>
              <a:gd name="connsiteY8" fmla="*/ 321547 h 1112018"/>
              <a:gd name="connsiteX9" fmla="*/ 237811 w 884546"/>
              <a:gd name="connsiteY9" fmla="*/ 331596 h 1112018"/>
              <a:gd name="connsiteX10" fmla="*/ 197618 w 884546"/>
              <a:gd name="connsiteY10" fmla="*/ 355042 h 1112018"/>
              <a:gd name="connsiteX11" fmla="*/ 177521 w 884546"/>
              <a:gd name="connsiteY11" fmla="*/ 368440 h 1112018"/>
              <a:gd name="connsiteX12" fmla="*/ 140677 w 884546"/>
              <a:gd name="connsiteY12" fmla="*/ 401934 h 1112018"/>
              <a:gd name="connsiteX13" fmla="*/ 133978 w 884546"/>
              <a:gd name="connsiteY13" fmla="*/ 411982 h 1112018"/>
              <a:gd name="connsiteX14" fmla="*/ 120580 w 884546"/>
              <a:gd name="connsiteY14" fmla="*/ 432079 h 1112018"/>
              <a:gd name="connsiteX15" fmla="*/ 113881 w 884546"/>
              <a:gd name="connsiteY15" fmla="*/ 442127 h 1112018"/>
              <a:gd name="connsiteX16" fmla="*/ 107182 w 884546"/>
              <a:gd name="connsiteY16" fmla="*/ 455525 h 1112018"/>
              <a:gd name="connsiteX17" fmla="*/ 97134 w 884546"/>
              <a:gd name="connsiteY17" fmla="*/ 462224 h 1112018"/>
              <a:gd name="connsiteX18" fmla="*/ 90435 w 884546"/>
              <a:gd name="connsiteY18" fmla="*/ 472272 h 1112018"/>
              <a:gd name="connsiteX19" fmla="*/ 70338 w 884546"/>
              <a:gd name="connsiteY19" fmla="*/ 495719 h 1112018"/>
              <a:gd name="connsiteX20" fmla="*/ 46892 w 884546"/>
              <a:gd name="connsiteY20" fmla="*/ 532563 h 1112018"/>
              <a:gd name="connsiteX21" fmla="*/ 26796 w 884546"/>
              <a:gd name="connsiteY21" fmla="*/ 552659 h 1112018"/>
              <a:gd name="connsiteX22" fmla="*/ 16747 w 884546"/>
              <a:gd name="connsiteY22" fmla="*/ 562708 h 1112018"/>
              <a:gd name="connsiteX23" fmla="*/ 0 w 884546"/>
              <a:gd name="connsiteY23" fmla="*/ 579455 h 1112018"/>
              <a:gd name="connsiteX24" fmla="*/ 3349 w 884546"/>
              <a:gd name="connsiteY24" fmla="*/ 609600 h 1112018"/>
              <a:gd name="connsiteX25" fmla="*/ 20097 w 884546"/>
              <a:gd name="connsiteY25" fmla="*/ 626347 h 1112018"/>
              <a:gd name="connsiteX26" fmla="*/ 30145 w 884546"/>
              <a:gd name="connsiteY26" fmla="*/ 629697 h 1112018"/>
              <a:gd name="connsiteX27" fmla="*/ 50242 w 884546"/>
              <a:gd name="connsiteY27" fmla="*/ 643094 h 1112018"/>
              <a:gd name="connsiteX28" fmla="*/ 70338 w 884546"/>
              <a:gd name="connsiteY28" fmla="*/ 653143 h 1112018"/>
              <a:gd name="connsiteX29" fmla="*/ 63640 w 884546"/>
              <a:gd name="connsiteY29" fmla="*/ 663191 h 1112018"/>
              <a:gd name="connsiteX30" fmla="*/ 43543 w 884546"/>
              <a:gd name="connsiteY30" fmla="*/ 669890 h 1112018"/>
              <a:gd name="connsiteX31" fmla="*/ 33494 w 884546"/>
              <a:gd name="connsiteY31" fmla="*/ 673240 h 1112018"/>
              <a:gd name="connsiteX32" fmla="*/ 23446 w 884546"/>
              <a:gd name="connsiteY32" fmla="*/ 679938 h 1112018"/>
              <a:gd name="connsiteX33" fmla="*/ 16747 w 884546"/>
              <a:gd name="connsiteY33" fmla="*/ 689987 h 1112018"/>
              <a:gd name="connsiteX34" fmla="*/ 6699 w 884546"/>
              <a:gd name="connsiteY34" fmla="*/ 726831 h 1112018"/>
              <a:gd name="connsiteX35" fmla="*/ 6699 w 884546"/>
              <a:gd name="connsiteY35" fmla="*/ 887604 h 1112018"/>
              <a:gd name="connsiteX36" fmla="*/ 10048 w 884546"/>
              <a:gd name="connsiteY36" fmla="*/ 901002 h 1112018"/>
              <a:gd name="connsiteX37" fmla="*/ 20097 w 884546"/>
              <a:gd name="connsiteY37" fmla="*/ 934497 h 1112018"/>
              <a:gd name="connsiteX38" fmla="*/ 16747 w 884546"/>
              <a:gd name="connsiteY38" fmla="*/ 961292 h 1112018"/>
              <a:gd name="connsiteX39" fmla="*/ 10048 w 884546"/>
              <a:gd name="connsiteY39" fmla="*/ 971341 h 1112018"/>
              <a:gd name="connsiteX40" fmla="*/ 3349 w 884546"/>
              <a:gd name="connsiteY40" fmla="*/ 994787 h 1112018"/>
              <a:gd name="connsiteX41" fmla="*/ 6699 w 884546"/>
              <a:gd name="connsiteY41" fmla="*/ 1021582 h 1112018"/>
              <a:gd name="connsiteX42" fmla="*/ 26796 w 884546"/>
              <a:gd name="connsiteY42" fmla="*/ 1031631 h 1112018"/>
              <a:gd name="connsiteX43" fmla="*/ 46892 w 884546"/>
              <a:gd name="connsiteY43" fmla="*/ 1045029 h 1112018"/>
              <a:gd name="connsiteX44" fmla="*/ 66989 w 884546"/>
              <a:gd name="connsiteY44" fmla="*/ 1051727 h 1112018"/>
              <a:gd name="connsiteX45" fmla="*/ 90435 w 884546"/>
              <a:gd name="connsiteY45" fmla="*/ 1058426 h 1112018"/>
              <a:gd name="connsiteX46" fmla="*/ 100483 w 884546"/>
              <a:gd name="connsiteY46" fmla="*/ 1065125 h 1112018"/>
              <a:gd name="connsiteX47" fmla="*/ 123930 w 884546"/>
              <a:gd name="connsiteY47" fmla="*/ 1071824 h 1112018"/>
              <a:gd name="connsiteX48" fmla="*/ 127279 w 884546"/>
              <a:gd name="connsiteY48" fmla="*/ 1085222 h 1112018"/>
              <a:gd name="connsiteX49" fmla="*/ 140677 w 884546"/>
              <a:gd name="connsiteY49" fmla="*/ 1105319 h 1112018"/>
              <a:gd name="connsiteX50" fmla="*/ 160774 w 884546"/>
              <a:gd name="connsiteY50" fmla="*/ 1112018 h 1112018"/>
              <a:gd name="connsiteX51" fmla="*/ 211015 w 884546"/>
              <a:gd name="connsiteY51" fmla="*/ 1088571 h 1112018"/>
              <a:gd name="connsiteX52" fmla="*/ 231112 w 884546"/>
              <a:gd name="connsiteY52" fmla="*/ 1068475 h 1112018"/>
              <a:gd name="connsiteX53" fmla="*/ 241160 w 884546"/>
              <a:gd name="connsiteY53" fmla="*/ 1058426 h 1112018"/>
              <a:gd name="connsiteX54" fmla="*/ 244510 w 884546"/>
              <a:gd name="connsiteY54" fmla="*/ 1048378 h 1112018"/>
              <a:gd name="connsiteX55" fmla="*/ 254558 w 884546"/>
              <a:gd name="connsiteY55" fmla="*/ 1038330 h 1112018"/>
              <a:gd name="connsiteX56" fmla="*/ 264607 w 884546"/>
              <a:gd name="connsiteY56" fmla="*/ 1024932 h 1112018"/>
              <a:gd name="connsiteX57" fmla="*/ 267956 w 884546"/>
              <a:gd name="connsiteY57" fmla="*/ 1011534 h 1112018"/>
              <a:gd name="connsiteX58" fmla="*/ 281354 w 884546"/>
              <a:gd name="connsiteY58" fmla="*/ 988088 h 1112018"/>
              <a:gd name="connsiteX59" fmla="*/ 291402 w 884546"/>
              <a:gd name="connsiteY59" fmla="*/ 978040 h 1112018"/>
              <a:gd name="connsiteX60" fmla="*/ 318198 w 884546"/>
              <a:gd name="connsiteY60" fmla="*/ 947894 h 1112018"/>
              <a:gd name="connsiteX61" fmla="*/ 321547 w 884546"/>
              <a:gd name="connsiteY61" fmla="*/ 937846 h 1112018"/>
              <a:gd name="connsiteX62" fmla="*/ 344993 w 884546"/>
              <a:gd name="connsiteY62" fmla="*/ 924448 h 1112018"/>
              <a:gd name="connsiteX63" fmla="*/ 351692 w 884546"/>
              <a:gd name="connsiteY63" fmla="*/ 914400 h 1112018"/>
              <a:gd name="connsiteX64" fmla="*/ 361741 w 884546"/>
              <a:gd name="connsiteY64" fmla="*/ 911051 h 1112018"/>
              <a:gd name="connsiteX65" fmla="*/ 371789 w 884546"/>
              <a:gd name="connsiteY65" fmla="*/ 904352 h 1112018"/>
              <a:gd name="connsiteX66" fmla="*/ 395235 w 884546"/>
              <a:gd name="connsiteY66" fmla="*/ 884255 h 1112018"/>
              <a:gd name="connsiteX67" fmla="*/ 411982 w 884546"/>
              <a:gd name="connsiteY67" fmla="*/ 867508 h 1112018"/>
              <a:gd name="connsiteX68" fmla="*/ 422031 w 884546"/>
              <a:gd name="connsiteY68" fmla="*/ 850760 h 1112018"/>
              <a:gd name="connsiteX69" fmla="*/ 432079 w 884546"/>
              <a:gd name="connsiteY69" fmla="*/ 847411 h 1112018"/>
              <a:gd name="connsiteX70" fmla="*/ 475622 w 884546"/>
              <a:gd name="connsiteY70" fmla="*/ 840712 h 1112018"/>
              <a:gd name="connsiteX71" fmla="*/ 509116 w 884546"/>
              <a:gd name="connsiteY71" fmla="*/ 830664 h 1112018"/>
              <a:gd name="connsiteX72" fmla="*/ 522514 w 884546"/>
              <a:gd name="connsiteY72" fmla="*/ 823965 h 1112018"/>
              <a:gd name="connsiteX73" fmla="*/ 542611 w 884546"/>
              <a:gd name="connsiteY73" fmla="*/ 817266 h 1112018"/>
              <a:gd name="connsiteX74" fmla="*/ 552659 w 884546"/>
              <a:gd name="connsiteY74" fmla="*/ 813916 h 1112018"/>
              <a:gd name="connsiteX75" fmla="*/ 569407 w 884546"/>
              <a:gd name="connsiteY75" fmla="*/ 810567 h 1112018"/>
              <a:gd name="connsiteX76" fmla="*/ 599552 w 884546"/>
              <a:gd name="connsiteY76" fmla="*/ 790470 h 1112018"/>
              <a:gd name="connsiteX77" fmla="*/ 619648 w 884546"/>
              <a:gd name="connsiteY77" fmla="*/ 777072 h 1112018"/>
              <a:gd name="connsiteX78" fmla="*/ 633046 w 884546"/>
              <a:gd name="connsiteY78" fmla="*/ 770374 h 1112018"/>
              <a:gd name="connsiteX79" fmla="*/ 646444 w 884546"/>
              <a:gd name="connsiteY79" fmla="*/ 756976 h 1112018"/>
              <a:gd name="connsiteX80" fmla="*/ 653143 w 884546"/>
              <a:gd name="connsiteY80" fmla="*/ 746927 h 1112018"/>
              <a:gd name="connsiteX81" fmla="*/ 663191 w 884546"/>
              <a:gd name="connsiteY81" fmla="*/ 740229 h 1112018"/>
              <a:gd name="connsiteX82" fmla="*/ 669890 w 884546"/>
              <a:gd name="connsiteY82" fmla="*/ 730180 h 1112018"/>
              <a:gd name="connsiteX83" fmla="*/ 693336 w 884546"/>
              <a:gd name="connsiteY83" fmla="*/ 713433 h 1112018"/>
              <a:gd name="connsiteX84" fmla="*/ 703385 w 884546"/>
              <a:gd name="connsiteY84" fmla="*/ 703385 h 1112018"/>
              <a:gd name="connsiteX85" fmla="*/ 710083 w 884546"/>
              <a:gd name="connsiteY85" fmla="*/ 693336 h 1112018"/>
              <a:gd name="connsiteX86" fmla="*/ 713433 w 884546"/>
              <a:gd name="connsiteY86" fmla="*/ 683288 h 1112018"/>
              <a:gd name="connsiteX87" fmla="*/ 726831 w 884546"/>
              <a:gd name="connsiteY87" fmla="*/ 669890 h 1112018"/>
              <a:gd name="connsiteX88" fmla="*/ 740229 w 884546"/>
              <a:gd name="connsiteY88" fmla="*/ 643094 h 1112018"/>
              <a:gd name="connsiteX89" fmla="*/ 760325 w 884546"/>
              <a:gd name="connsiteY89" fmla="*/ 622998 h 1112018"/>
              <a:gd name="connsiteX90" fmla="*/ 777072 w 884546"/>
              <a:gd name="connsiteY90" fmla="*/ 602901 h 1112018"/>
              <a:gd name="connsiteX91" fmla="*/ 803868 w 884546"/>
              <a:gd name="connsiteY91" fmla="*/ 586154 h 1112018"/>
              <a:gd name="connsiteX92" fmla="*/ 820615 w 884546"/>
              <a:gd name="connsiteY92" fmla="*/ 562708 h 1112018"/>
              <a:gd name="connsiteX93" fmla="*/ 827314 w 884546"/>
              <a:gd name="connsiteY93" fmla="*/ 552659 h 1112018"/>
              <a:gd name="connsiteX94" fmla="*/ 830664 w 884546"/>
              <a:gd name="connsiteY94" fmla="*/ 532563 h 1112018"/>
              <a:gd name="connsiteX95" fmla="*/ 834013 w 884546"/>
              <a:gd name="connsiteY95" fmla="*/ 522514 h 1112018"/>
              <a:gd name="connsiteX96" fmla="*/ 844061 w 884546"/>
              <a:gd name="connsiteY96" fmla="*/ 482321 h 1112018"/>
              <a:gd name="connsiteX97" fmla="*/ 847411 w 884546"/>
              <a:gd name="connsiteY97" fmla="*/ 284703 h 1112018"/>
              <a:gd name="connsiteX98" fmla="*/ 860809 w 884546"/>
              <a:gd name="connsiteY98" fmla="*/ 264607 h 1112018"/>
              <a:gd name="connsiteX99" fmla="*/ 877556 w 884546"/>
              <a:gd name="connsiteY99" fmla="*/ 234462 h 1112018"/>
              <a:gd name="connsiteX100" fmla="*/ 880905 w 884546"/>
              <a:gd name="connsiteY100" fmla="*/ 200967 h 1112018"/>
              <a:gd name="connsiteX101" fmla="*/ 867508 w 884546"/>
              <a:gd name="connsiteY101" fmla="*/ 113881 h 1112018"/>
              <a:gd name="connsiteX102" fmla="*/ 857459 w 884546"/>
              <a:gd name="connsiteY102" fmla="*/ 110532 h 1112018"/>
              <a:gd name="connsiteX103" fmla="*/ 837363 w 884546"/>
              <a:gd name="connsiteY103" fmla="*/ 97134 h 1112018"/>
              <a:gd name="connsiteX104" fmla="*/ 827314 w 884546"/>
              <a:gd name="connsiteY104" fmla="*/ 90435 h 1112018"/>
              <a:gd name="connsiteX105" fmla="*/ 817266 w 884546"/>
              <a:gd name="connsiteY105" fmla="*/ 87086 h 1112018"/>
              <a:gd name="connsiteX106" fmla="*/ 807218 w 884546"/>
              <a:gd name="connsiteY106" fmla="*/ 77037 h 1112018"/>
              <a:gd name="connsiteX107" fmla="*/ 780422 w 884546"/>
              <a:gd name="connsiteY107" fmla="*/ 66989 h 1112018"/>
              <a:gd name="connsiteX108" fmla="*/ 767024 w 884546"/>
              <a:gd name="connsiteY108" fmla="*/ 60290 h 1112018"/>
              <a:gd name="connsiteX109" fmla="*/ 736879 w 884546"/>
              <a:gd name="connsiteY109" fmla="*/ 43543 h 1112018"/>
              <a:gd name="connsiteX110" fmla="*/ 716782 w 884546"/>
              <a:gd name="connsiteY110" fmla="*/ 30145 h 1112018"/>
              <a:gd name="connsiteX111" fmla="*/ 693336 w 884546"/>
              <a:gd name="connsiteY111" fmla="*/ 16747 h 1112018"/>
              <a:gd name="connsiteX112" fmla="*/ 679938 w 884546"/>
              <a:gd name="connsiteY112" fmla="*/ 13398 h 1112018"/>
              <a:gd name="connsiteX113" fmla="*/ 649793 w 884546"/>
              <a:gd name="connsiteY113" fmla="*/ 6699 h 1112018"/>
              <a:gd name="connsiteX114" fmla="*/ 622998 w 884546"/>
              <a:gd name="connsiteY114" fmla="*/ 0 h 1112018"/>
              <a:gd name="connsiteX115" fmla="*/ 566057 w 884546"/>
              <a:gd name="connsiteY115" fmla="*/ 3349 h 1112018"/>
              <a:gd name="connsiteX116" fmla="*/ 545960 w 884546"/>
              <a:gd name="connsiteY116" fmla="*/ 10048 h 1112018"/>
              <a:gd name="connsiteX117" fmla="*/ 522514 w 884546"/>
              <a:gd name="connsiteY117" fmla="*/ 23446 h 1112018"/>
              <a:gd name="connsiteX118" fmla="*/ 502418 w 884546"/>
              <a:gd name="connsiteY118" fmla="*/ 33494 h 1112018"/>
              <a:gd name="connsiteX119" fmla="*/ 482321 w 884546"/>
              <a:gd name="connsiteY119" fmla="*/ 53591 h 1112018"/>
              <a:gd name="connsiteX120" fmla="*/ 442127 w 884546"/>
              <a:gd name="connsiteY120" fmla="*/ 83736 h 1112018"/>
              <a:gd name="connsiteX121" fmla="*/ 438778 w 884546"/>
              <a:gd name="connsiteY121" fmla="*/ 93785 h 1112018"/>
              <a:gd name="connsiteX122" fmla="*/ 415332 w 884546"/>
              <a:gd name="connsiteY122" fmla="*/ 123930 h 1112018"/>
              <a:gd name="connsiteX123" fmla="*/ 395235 w 884546"/>
              <a:gd name="connsiteY123" fmla="*/ 140677 h 1112018"/>
              <a:gd name="connsiteX124" fmla="*/ 385187 w 884546"/>
              <a:gd name="connsiteY124" fmla="*/ 144026 h 1112018"/>
              <a:gd name="connsiteX125" fmla="*/ 355042 w 884546"/>
              <a:gd name="connsiteY125" fmla="*/ 154075 h 1112018"/>
              <a:gd name="connsiteX126" fmla="*/ 348343 w 884546"/>
              <a:gd name="connsiteY126" fmla="*/ 147376 h 1112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884546" h="1112018">
                <a:moveTo>
                  <a:pt x="348343" y="147376"/>
                </a:moveTo>
                <a:cubicBezTo>
                  <a:pt x="346668" y="157982"/>
                  <a:pt x="346865" y="194316"/>
                  <a:pt x="344993" y="217714"/>
                </a:cubicBezTo>
                <a:cubicBezTo>
                  <a:pt x="344626" y="222303"/>
                  <a:pt x="342855" y="226671"/>
                  <a:pt x="341644" y="231112"/>
                </a:cubicBezTo>
                <a:cubicBezTo>
                  <a:pt x="339505" y="238954"/>
                  <a:pt x="337335" y="246789"/>
                  <a:pt x="334945" y="254558"/>
                </a:cubicBezTo>
                <a:cubicBezTo>
                  <a:pt x="332868" y="261307"/>
                  <a:pt x="329958" y="267804"/>
                  <a:pt x="328246" y="274655"/>
                </a:cubicBezTo>
                <a:cubicBezTo>
                  <a:pt x="327172" y="278954"/>
                  <a:pt x="323952" y="293292"/>
                  <a:pt x="321547" y="298101"/>
                </a:cubicBezTo>
                <a:cubicBezTo>
                  <a:pt x="319747" y="301701"/>
                  <a:pt x="317940" y="305572"/>
                  <a:pt x="314848" y="308149"/>
                </a:cubicBezTo>
                <a:cubicBezTo>
                  <a:pt x="305297" y="316108"/>
                  <a:pt x="296154" y="315335"/>
                  <a:pt x="284703" y="318198"/>
                </a:cubicBezTo>
                <a:cubicBezTo>
                  <a:pt x="281278" y="319054"/>
                  <a:pt x="278080" y="320691"/>
                  <a:pt x="274655" y="321547"/>
                </a:cubicBezTo>
                <a:cubicBezTo>
                  <a:pt x="259955" y="325222"/>
                  <a:pt x="252181" y="324411"/>
                  <a:pt x="237811" y="331596"/>
                </a:cubicBezTo>
                <a:cubicBezTo>
                  <a:pt x="196450" y="352275"/>
                  <a:pt x="224354" y="336326"/>
                  <a:pt x="197618" y="355042"/>
                </a:cubicBezTo>
                <a:cubicBezTo>
                  <a:pt x="191022" y="359659"/>
                  <a:pt x="183808" y="363411"/>
                  <a:pt x="177521" y="368440"/>
                </a:cubicBezTo>
                <a:cubicBezTo>
                  <a:pt x="166931" y="376911"/>
                  <a:pt x="147865" y="391153"/>
                  <a:pt x="140677" y="401934"/>
                </a:cubicBezTo>
                <a:lnTo>
                  <a:pt x="133978" y="411982"/>
                </a:lnTo>
                <a:cubicBezTo>
                  <a:pt x="128093" y="429642"/>
                  <a:pt x="134519" y="415353"/>
                  <a:pt x="120580" y="432079"/>
                </a:cubicBezTo>
                <a:cubicBezTo>
                  <a:pt x="118003" y="435171"/>
                  <a:pt x="115878" y="438632"/>
                  <a:pt x="113881" y="442127"/>
                </a:cubicBezTo>
                <a:cubicBezTo>
                  <a:pt x="111404" y="446462"/>
                  <a:pt x="110378" y="451689"/>
                  <a:pt x="107182" y="455525"/>
                </a:cubicBezTo>
                <a:cubicBezTo>
                  <a:pt x="104605" y="458617"/>
                  <a:pt x="100483" y="459991"/>
                  <a:pt x="97134" y="462224"/>
                </a:cubicBezTo>
                <a:cubicBezTo>
                  <a:pt x="94901" y="465573"/>
                  <a:pt x="92950" y="469129"/>
                  <a:pt x="90435" y="472272"/>
                </a:cubicBezTo>
                <a:cubicBezTo>
                  <a:pt x="84005" y="480310"/>
                  <a:pt x="76365" y="487374"/>
                  <a:pt x="70338" y="495719"/>
                </a:cubicBezTo>
                <a:cubicBezTo>
                  <a:pt x="61815" y="507520"/>
                  <a:pt x="57185" y="522270"/>
                  <a:pt x="46892" y="532563"/>
                </a:cubicBezTo>
                <a:lnTo>
                  <a:pt x="26796" y="552659"/>
                </a:lnTo>
                <a:cubicBezTo>
                  <a:pt x="23446" y="556009"/>
                  <a:pt x="19375" y="558767"/>
                  <a:pt x="16747" y="562708"/>
                </a:cubicBezTo>
                <a:cubicBezTo>
                  <a:pt x="7815" y="576105"/>
                  <a:pt x="13397" y="570523"/>
                  <a:pt x="0" y="579455"/>
                </a:cubicBezTo>
                <a:cubicBezTo>
                  <a:pt x="1116" y="589503"/>
                  <a:pt x="897" y="599792"/>
                  <a:pt x="3349" y="609600"/>
                </a:cubicBezTo>
                <a:cubicBezTo>
                  <a:pt x="5263" y="617256"/>
                  <a:pt x="13717" y="623157"/>
                  <a:pt x="20097" y="626347"/>
                </a:cubicBezTo>
                <a:cubicBezTo>
                  <a:pt x="23255" y="627926"/>
                  <a:pt x="27059" y="627982"/>
                  <a:pt x="30145" y="629697"/>
                </a:cubicBezTo>
                <a:cubicBezTo>
                  <a:pt x="37183" y="633607"/>
                  <a:pt x="42604" y="640548"/>
                  <a:pt x="50242" y="643094"/>
                </a:cubicBezTo>
                <a:cubicBezTo>
                  <a:pt x="64109" y="647717"/>
                  <a:pt x="57352" y="644486"/>
                  <a:pt x="70338" y="653143"/>
                </a:cubicBezTo>
                <a:cubicBezTo>
                  <a:pt x="68105" y="656492"/>
                  <a:pt x="67053" y="661058"/>
                  <a:pt x="63640" y="663191"/>
                </a:cubicBezTo>
                <a:cubicBezTo>
                  <a:pt x="57652" y="666934"/>
                  <a:pt x="50242" y="667657"/>
                  <a:pt x="43543" y="669890"/>
                </a:cubicBezTo>
                <a:cubicBezTo>
                  <a:pt x="40193" y="671007"/>
                  <a:pt x="36432" y="671282"/>
                  <a:pt x="33494" y="673240"/>
                </a:cubicBezTo>
                <a:lnTo>
                  <a:pt x="23446" y="679938"/>
                </a:lnTo>
                <a:cubicBezTo>
                  <a:pt x="21213" y="683288"/>
                  <a:pt x="18382" y="686308"/>
                  <a:pt x="16747" y="689987"/>
                </a:cubicBezTo>
                <a:cubicBezTo>
                  <a:pt x="10564" y="703897"/>
                  <a:pt x="9564" y="712501"/>
                  <a:pt x="6699" y="726831"/>
                </a:cubicBezTo>
                <a:cubicBezTo>
                  <a:pt x="183" y="798500"/>
                  <a:pt x="1087" y="772560"/>
                  <a:pt x="6699" y="887604"/>
                </a:cubicBezTo>
                <a:cubicBezTo>
                  <a:pt x="6923" y="892202"/>
                  <a:pt x="8725" y="896593"/>
                  <a:pt x="10048" y="901002"/>
                </a:cubicBezTo>
                <a:cubicBezTo>
                  <a:pt x="22287" y="941800"/>
                  <a:pt x="12372" y="903600"/>
                  <a:pt x="20097" y="934497"/>
                </a:cubicBezTo>
                <a:cubicBezTo>
                  <a:pt x="18980" y="943429"/>
                  <a:pt x="19116" y="952608"/>
                  <a:pt x="16747" y="961292"/>
                </a:cubicBezTo>
                <a:cubicBezTo>
                  <a:pt x="15688" y="965176"/>
                  <a:pt x="11848" y="967740"/>
                  <a:pt x="10048" y="971341"/>
                </a:cubicBezTo>
                <a:cubicBezTo>
                  <a:pt x="7647" y="976143"/>
                  <a:pt x="4421" y="990499"/>
                  <a:pt x="3349" y="994787"/>
                </a:cubicBezTo>
                <a:cubicBezTo>
                  <a:pt x="4466" y="1003719"/>
                  <a:pt x="3356" y="1013225"/>
                  <a:pt x="6699" y="1021582"/>
                </a:cubicBezTo>
                <a:cubicBezTo>
                  <a:pt x="9248" y="1027954"/>
                  <a:pt x="22083" y="1029012"/>
                  <a:pt x="26796" y="1031631"/>
                </a:cubicBezTo>
                <a:cubicBezTo>
                  <a:pt x="33834" y="1035541"/>
                  <a:pt x="39254" y="1042483"/>
                  <a:pt x="46892" y="1045029"/>
                </a:cubicBezTo>
                <a:cubicBezTo>
                  <a:pt x="53591" y="1047262"/>
                  <a:pt x="60139" y="1050014"/>
                  <a:pt x="66989" y="1051727"/>
                </a:cubicBezTo>
                <a:cubicBezTo>
                  <a:pt x="83812" y="1055933"/>
                  <a:pt x="76020" y="1053621"/>
                  <a:pt x="90435" y="1058426"/>
                </a:cubicBezTo>
                <a:cubicBezTo>
                  <a:pt x="93784" y="1060659"/>
                  <a:pt x="96883" y="1063325"/>
                  <a:pt x="100483" y="1065125"/>
                </a:cubicBezTo>
                <a:cubicBezTo>
                  <a:pt x="105291" y="1067529"/>
                  <a:pt x="119633" y="1070750"/>
                  <a:pt x="123930" y="1071824"/>
                </a:cubicBezTo>
                <a:cubicBezTo>
                  <a:pt x="125046" y="1076290"/>
                  <a:pt x="126014" y="1080796"/>
                  <a:pt x="127279" y="1085222"/>
                </a:cubicBezTo>
                <a:cubicBezTo>
                  <a:pt x="129891" y="1094365"/>
                  <a:pt x="131132" y="1100016"/>
                  <a:pt x="140677" y="1105319"/>
                </a:cubicBezTo>
                <a:cubicBezTo>
                  <a:pt x="146850" y="1108748"/>
                  <a:pt x="160774" y="1112018"/>
                  <a:pt x="160774" y="1112018"/>
                </a:cubicBezTo>
                <a:cubicBezTo>
                  <a:pt x="181899" y="1107792"/>
                  <a:pt x="191826" y="1107759"/>
                  <a:pt x="211015" y="1088571"/>
                </a:cubicBezTo>
                <a:lnTo>
                  <a:pt x="231112" y="1068475"/>
                </a:lnTo>
                <a:lnTo>
                  <a:pt x="241160" y="1058426"/>
                </a:lnTo>
                <a:cubicBezTo>
                  <a:pt x="242277" y="1055077"/>
                  <a:pt x="242552" y="1051316"/>
                  <a:pt x="244510" y="1048378"/>
                </a:cubicBezTo>
                <a:cubicBezTo>
                  <a:pt x="247138" y="1044437"/>
                  <a:pt x="251475" y="1041926"/>
                  <a:pt x="254558" y="1038330"/>
                </a:cubicBezTo>
                <a:cubicBezTo>
                  <a:pt x="258191" y="1034091"/>
                  <a:pt x="261257" y="1029398"/>
                  <a:pt x="264607" y="1024932"/>
                </a:cubicBezTo>
                <a:cubicBezTo>
                  <a:pt x="265723" y="1020466"/>
                  <a:pt x="266340" y="1015844"/>
                  <a:pt x="267956" y="1011534"/>
                </a:cubicBezTo>
                <a:cubicBezTo>
                  <a:pt x="270190" y="1005577"/>
                  <a:pt x="276936" y="993389"/>
                  <a:pt x="281354" y="988088"/>
                </a:cubicBezTo>
                <a:cubicBezTo>
                  <a:pt x="284386" y="984449"/>
                  <a:pt x="288494" y="981779"/>
                  <a:pt x="291402" y="978040"/>
                </a:cubicBezTo>
                <a:cubicBezTo>
                  <a:pt x="314495" y="948349"/>
                  <a:pt x="293784" y="966205"/>
                  <a:pt x="318198" y="947894"/>
                </a:cubicBezTo>
                <a:cubicBezTo>
                  <a:pt x="319314" y="944545"/>
                  <a:pt x="319341" y="940603"/>
                  <a:pt x="321547" y="937846"/>
                </a:cubicBezTo>
                <a:cubicBezTo>
                  <a:pt x="324702" y="933902"/>
                  <a:pt x="341697" y="926096"/>
                  <a:pt x="344993" y="924448"/>
                </a:cubicBezTo>
                <a:cubicBezTo>
                  <a:pt x="347226" y="921099"/>
                  <a:pt x="348549" y="916915"/>
                  <a:pt x="351692" y="914400"/>
                </a:cubicBezTo>
                <a:cubicBezTo>
                  <a:pt x="354449" y="912194"/>
                  <a:pt x="358583" y="912630"/>
                  <a:pt x="361741" y="911051"/>
                </a:cubicBezTo>
                <a:cubicBezTo>
                  <a:pt x="365342" y="909251"/>
                  <a:pt x="368646" y="906867"/>
                  <a:pt x="371789" y="904352"/>
                </a:cubicBezTo>
                <a:cubicBezTo>
                  <a:pt x="379827" y="897922"/>
                  <a:pt x="387647" y="891211"/>
                  <a:pt x="395235" y="884255"/>
                </a:cubicBezTo>
                <a:cubicBezTo>
                  <a:pt x="401055" y="878920"/>
                  <a:pt x="407050" y="873673"/>
                  <a:pt x="411982" y="867508"/>
                </a:cubicBezTo>
                <a:cubicBezTo>
                  <a:pt x="416049" y="862424"/>
                  <a:pt x="417427" y="855364"/>
                  <a:pt x="422031" y="850760"/>
                </a:cubicBezTo>
                <a:cubicBezTo>
                  <a:pt x="424527" y="848264"/>
                  <a:pt x="428609" y="848062"/>
                  <a:pt x="432079" y="847411"/>
                </a:cubicBezTo>
                <a:cubicBezTo>
                  <a:pt x="446513" y="844705"/>
                  <a:pt x="461160" y="843264"/>
                  <a:pt x="475622" y="840712"/>
                </a:cubicBezTo>
                <a:cubicBezTo>
                  <a:pt x="483055" y="839400"/>
                  <a:pt x="504309" y="833067"/>
                  <a:pt x="509116" y="830664"/>
                </a:cubicBezTo>
                <a:cubicBezTo>
                  <a:pt x="513582" y="828431"/>
                  <a:pt x="517878" y="825819"/>
                  <a:pt x="522514" y="823965"/>
                </a:cubicBezTo>
                <a:cubicBezTo>
                  <a:pt x="529070" y="821342"/>
                  <a:pt x="535912" y="819499"/>
                  <a:pt x="542611" y="817266"/>
                </a:cubicBezTo>
                <a:cubicBezTo>
                  <a:pt x="545960" y="816149"/>
                  <a:pt x="549197" y="814608"/>
                  <a:pt x="552659" y="813916"/>
                </a:cubicBezTo>
                <a:lnTo>
                  <a:pt x="569407" y="810567"/>
                </a:lnTo>
                <a:lnTo>
                  <a:pt x="599552" y="790470"/>
                </a:lnTo>
                <a:cubicBezTo>
                  <a:pt x="606251" y="786004"/>
                  <a:pt x="612447" y="780672"/>
                  <a:pt x="619648" y="777072"/>
                </a:cubicBezTo>
                <a:lnTo>
                  <a:pt x="633046" y="770374"/>
                </a:lnTo>
                <a:cubicBezTo>
                  <a:pt x="637512" y="765908"/>
                  <a:pt x="642334" y="761771"/>
                  <a:pt x="646444" y="756976"/>
                </a:cubicBezTo>
                <a:cubicBezTo>
                  <a:pt x="649064" y="753919"/>
                  <a:pt x="650296" y="749774"/>
                  <a:pt x="653143" y="746927"/>
                </a:cubicBezTo>
                <a:cubicBezTo>
                  <a:pt x="655989" y="744081"/>
                  <a:pt x="659842" y="742462"/>
                  <a:pt x="663191" y="740229"/>
                </a:cubicBezTo>
                <a:cubicBezTo>
                  <a:pt x="665424" y="736879"/>
                  <a:pt x="667043" y="733027"/>
                  <a:pt x="669890" y="730180"/>
                </a:cubicBezTo>
                <a:cubicBezTo>
                  <a:pt x="681946" y="718124"/>
                  <a:pt x="681933" y="722935"/>
                  <a:pt x="693336" y="713433"/>
                </a:cubicBezTo>
                <a:cubicBezTo>
                  <a:pt x="696975" y="710401"/>
                  <a:pt x="700353" y="707024"/>
                  <a:pt x="703385" y="703385"/>
                </a:cubicBezTo>
                <a:cubicBezTo>
                  <a:pt x="705962" y="700292"/>
                  <a:pt x="708283" y="696937"/>
                  <a:pt x="710083" y="693336"/>
                </a:cubicBezTo>
                <a:cubicBezTo>
                  <a:pt x="711662" y="690178"/>
                  <a:pt x="711381" y="686161"/>
                  <a:pt x="713433" y="683288"/>
                </a:cubicBezTo>
                <a:cubicBezTo>
                  <a:pt x="717104" y="678149"/>
                  <a:pt x="722365" y="674356"/>
                  <a:pt x="726831" y="669890"/>
                </a:cubicBezTo>
                <a:cubicBezTo>
                  <a:pt x="730630" y="658491"/>
                  <a:pt x="731329" y="653972"/>
                  <a:pt x="740229" y="643094"/>
                </a:cubicBezTo>
                <a:cubicBezTo>
                  <a:pt x="746228" y="635762"/>
                  <a:pt x="760325" y="622998"/>
                  <a:pt x="760325" y="622998"/>
                </a:cubicBezTo>
                <a:cubicBezTo>
                  <a:pt x="765074" y="608753"/>
                  <a:pt x="761430" y="613329"/>
                  <a:pt x="777072" y="602901"/>
                </a:cubicBezTo>
                <a:cubicBezTo>
                  <a:pt x="785836" y="597058"/>
                  <a:pt x="803868" y="586154"/>
                  <a:pt x="803868" y="586154"/>
                </a:cubicBezTo>
                <a:cubicBezTo>
                  <a:pt x="819656" y="562471"/>
                  <a:pt x="799842" y="591790"/>
                  <a:pt x="820615" y="562708"/>
                </a:cubicBezTo>
                <a:cubicBezTo>
                  <a:pt x="822955" y="559432"/>
                  <a:pt x="825081" y="556009"/>
                  <a:pt x="827314" y="552659"/>
                </a:cubicBezTo>
                <a:cubicBezTo>
                  <a:pt x="828431" y="545960"/>
                  <a:pt x="829191" y="539192"/>
                  <a:pt x="830664" y="532563"/>
                </a:cubicBezTo>
                <a:cubicBezTo>
                  <a:pt x="831430" y="529116"/>
                  <a:pt x="833247" y="525961"/>
                  <a:pt x="834013" y="522514"/>
                </a:cubicBezTo>
                <a:cubicBezTo>
                  <a:pt x="843033" y="481923"/>
                  <a:pt x="830527" y="522929"/>
                  <a:pt x="844061" y="482321"/>
                </a:cubicBezTo>
                <a:cubicBezTo>
                  <a:pt x="845178" y="416448"/>
                  <a:pt x="845287" y="350551"/>
                  <a:pt x="847411" y="284703"/>
                </a:cubicBezTo>
                <a:cubicBezTo>
                  <a:pt x="847767" y="273680"/>
                  <a:pt x="854289" y="272430"/>
                  <a:pt x="860809" y="264607"/>
                </a:cubicBezTo>
                <a:cubicBezTo>
                  <a:pt x="867591" y="256469"/>
                  <a:pt x="873282" y="243011"/>
                  <a:pt x="877556" y="234462"/>
                </a:cubicBezTo>
                <a:cubicBezTo>
                  <a:pt x="878672" y="223297"/>
                  <a:pt x="880905" y="212188"/>
                  <a:pt x="880905" y="200967"/>
                </a:cubicBezTo>
                <a:cubicBezTo>
                  <a:pt x="880905" y="172628"/>
                  <a:pt x="895075" y="132259"/>
                  <a:pt x="867508" y="113881"/>
                </a:cubicBezTo>
                <a:cubicBezTo>
                  <a:pt x="864570" y="111922"/>
                  <a:pt x="860809" y="111648"/>
                  <a:pt x="857459" y="110532"/>
                </a:cubicBezTo>
                <a:lnTo>
                  <a:pt x="837363" y="97134"/>
                </a:lnTo>
                <a:cubicBezTo>
                  <a:pt x="834013" y="94901"/>
                  <a:pt x="831133" y="91708"/>
                  <a:pt x="827314" y="90435"/>
                </a:cubicBezTo>
                <a:lnTo>
                  <a:pt x="817266" y="87086"/>
                </a:lnTo>
                <a:cubicBezTo>
                  <a:pt x="813917" y="83736"/>
                  <a:pt x="811235" y="79548"/>
                  <a:pt x="807218" y="77037"/>
                </a:cubicBezTo>
                <a:cubicBezTo>
                  <a:pt x="797122" y="70727"/>
                  <a:pt x="790343" y="71241"/>
                  <a:pt x="780422" y="66989"/>
                </a:cubicBezTo>
                <a:cubicBezTo>
                  <a:pt x="775833" y="65022"/>
                  <a:pt x="771306" y="62859"/>
                  <a:pt x="767024" y="60290"/>
                </a:cubicBezTo>
                <a:cubicBezTo>
                  <a:pt x="738232" y="43015"/>
                  <a:pt x="757090" y="50279"/>
                  <a:pt x="736879" y="43543"/>
                </a:cubicBezTo>
                <a:cubicBezTo>
                  <a:pt x="717831" y="24493"/>
                  <a:pt x="736173" y="39840"/>
                  <a:pt x="716782" y="30145"/>
                </a:cubicBezTo>
                <a:cubicBezTo>
                  <a:pt x="697342" y="20426"/>
                  <a:pt x="716831" y="25557"/>
                  <a:pt x="693336" y="16747"/>
                </a:cubicBezTo>
                <a:cubicBezTo>
                  <a:pt x="689026" y="15131"/>
                  <a:pt x="684364" y="14663"/>
                  <a:pt x="679938" y="13398"/>
                </a:cubicBezTo>
                <a:cubicBezTo>
                  <a:pt x="656844" y="6800"/>
                  <a:pt x="686074" y="12745"/>
                  <a:pt x="649793" y="6699"/>
                </a:cubicBezTo>
                <a:cubicBezTo>
                  <a:pt x="641862" y="4055"/>
                  <a:pt x="631085" y="0"/>
                  <a:pt x="622998" y="0"/>
                </a:cubicBezTo>
                <a:cubicBezTo>
                  <a:pt x="603985" y="0"/>
                  <a:pt x="585037" y="2233"/>
                  <a:pt x="566057" y="3349"/>
                </a:cubicBezTo>
                <a:cubicBezTo>
                  <a:pt x="559358" y="5582"/>
                  <a:pt x="551835" y="6131"/>
                  <a:pt x="545960" y="10048"/>
                </a:cubicBezTo>
                <a:cubicBezTo>
                  <a:pt x="535867" y="16777"/>
                  <a:pt x="534415" y="18345"/>
                  <a:pt x="522514" y="23446"/>
                </a:cubicBezTo>
                <a:cubicBezTo>
                  <a:pt x="511279" y="28261"/>
                  <a:pt x="512403" y="24619"/>
                  <a:pt x="502418" y="33494"/>
                </a:cubicBezTo>
                <a:cubicBezTo>
                  <a:pt x="495337" y="39788"/>
                  <a:pt x="489799" y="47775"/>
                  <a:pt x="482321" y="53591"/>
                </a:cubicBezTo>
                <a:cubicBezTo>
                  <a:pt x="448998" y="79509"/>
                  <a:pt x="462768" y="69976"/>
                  <a:pt x="442127" y="83736"/>
                </a:cubicBezTo>
                <a:cubicBezTo>
                  <a:pt x="441011" y="87086"/>
                  <a:pt x="440493" y="90699"/>
                  <a:pt x="438778" y="93785"/>
                </a:cubicBezTo>
                <a:cubicBezTo>
                  <a:pt x="431296" y="107253"/>
                  <a:pt x="426046" y="114406"/>
                  <a:pt x="415332" y="123930"/>
                </a:cubicBezTo>
                <a:cubicBezTo>
                  <a:pt x="408815" y="129723"/>
                  <a:pt x="402491" y="135840"/>
                  <a:pt x="395235" y="140677"/>
                </a:cubicBezTo>
                <a:cubicBezTo>
                  <a:pt x="392297" y="142635"/>
                  <a:pt x="388536" y="142910"/>
                  <a:pt x="385187" y="144026"/>
                </a:cubicBezTo>
                <a:cubicBezTo>
                  <a:pt x="369042" y="154789"/>
                  <a:pt x="379860" y="149563"/>
                  <a:pt x="355042" y="154075"/>
                </a:cubicBezTo>
                <a:cubicBezTo>
                  <a:pt x="337199" y="157319"/>
                  <a:pt x="350018" y="136770"/>
                  <a:pt x="348343" y="147376"/>
                </a:cubicBezTo>
                <a:close/>
              </a:path>
            </a:pathLst>
          </a:custGeom>
          <a:noFill/>
          <a:ln w="190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a:extLst>
              <a:ext uri="{FF2B5EF4-FFF2-40B4-BE49-F238E27FC236}">
                <a16:creationId xmlns:a16="http://schemas.microsoft.com/office/drawing/2014/main" id="{933EAF17-98E4-47D7-A36C-7EB8FE4C481C}"/>
              </a:ext>
            </a:extLst>
          </p:cNvPr>
          <p:cNvSpPr/>
          <p:nvPr/>
        </p:nvSpPr>
        <p:spPr>
          <a:xfrm>
            <a:off x="3279112" y="1875592"/>
            <a:ext cx="506237" cy="536012"/>
          </a:xfrm>
          <a:custGeom>
            <a:avLst/>
            <a:gdLst>
              <a:gd name="connsiteX0" fmla="*/ 207666 w 506237"/>
              <a:gd name="connsiteY0" fmla="*/ 30245 h 536012"/>
              <a:gd name="connsiteX1" fmla="*/ 154075 w 506237"/>
              <a:gd name="connsiteY1" fmla="*/ 43643 h 536012"/>
              <a:gd name="connsiteX2" fmla="*/ 140677 w 506237"/>
              <a:gd name="connsiteY2" fmla="*/ 53692 h 536012"/>
              <a:gd name="connsiteX3" fmla="*/ 120580 w 506237"/>
              <a:gd name="connsiteY3" fmla="*/ 67089 h 536012"/>
              <a:gd name="connsiteX4" fmla="*/ 73688 w 506237"/>
              <a:gd name="connsiteY4" fmla="*/ 117331 h 536012"/>
              <a:gd name="connsiteX5" fmla="*/ 56941 w 506237"/>
              <a:gd name="connsiteY5" fmla="*/ 134078 h 536012"/>
              <a:gd name="connsiteX6" fmla="*/ 40193 w 506237"/>
              <a:gd name="connsiteY6" fmla="*/ 154175 h 536012"/>
              <a:gd name="connsiteX7" fmla="*/ 30145 w 506237"/>
              <a:gd name="connsiteY7" fmla="*/ 184320 h 536012"/>
              <a:gd name="connsiteX8" fmla="*/ 20097 w 506237"/>
              <a:gd name="connsiteY8" fmla="*/ 197718 h 536012"/>
              <a:gd name="connsiteX9" fmla="*/ 16747 w 506237"/>
              <a:gd name="connsiteY9" fmla="*/ 211116 h 536012"/>
              <a:gd name="connsiteX10" fmla="*/ 13398 w 506237"/>
              <a:gd name="connsiteY10" fmla="*/ 231212 h 536012"/>
              <a:gd name="connsiteX11" fmla="*/ 6699 w 506237"/>
              <a:gd name="connsiteY11" fmla="*/ 241261 h 536012"/>
              <a:gd name="connsiteX12" fmla="*/ 3350 w 506237"/>
              <a:gd name="connsiteY12" fmla="*/ 294852 h 536012"/>
              <a:gd name="connsiteX13" fmla="*/ 0 w 506237"/>
              <a:gd name="connsiteY13" fmla="*/ 335045 h 536012"/>
              <a:gd name="connsiteX14" fmla="*/ 3350 w 506237"/>
              <a:gd name="connsiteY14" fmla="*/ 415432 h 536012"/>
              <a:gd name="connsiteX15" fmla="*/ 10048 w 506237"/>
              <a:gd name="connsiteY15" fmla="*/ 425481 h 536012"/>
              <a:gd name="connsiteX16" fmla="*/ 26796 w 506237"/>
              <a:gd name="connsiteY16" fmla="*/ 452276 h 536012"/>
              <a:gd name="connsiteX17" fmla="*/ 50242 w 506237"/>
              <a:gd name="connsiteY17" fmla="*/ 475722 h 536012"/>
              <a:gd name="connsiteX18" fmla="*/ 70339 w 506237"/>
              <a:gd name="connsiteY18" fmla="*/ 485771 h 536012"/>
              <a:gd name="connsiteX19" fmla="*/ 80387 w 506237"/>
              <a:gd name="connsiteY19" fmla="*/ 492470 h 536012"/>
              <a:gd name="connsiteX20" fmla="*/ 93785 w 506237"/>
              <a:gd name="connsiteY20" fmla="*/ 499168 h 536012"/>
              <a:gd name="connsiteX21" fmla="*/ 97134 w 506237"/>
              <a:gd name="connsiteY21" fmla="*/ 509217 h 536012"/>
              <a:gd name="connsiteX22" fmla="*/ 127279 w 506237"/>
              <a:gd name="connsiteY22" fmla="*/ 519265 h 536012"/>
              <a:gd name="connsiteX23" fmla="*/ 133978 w 506237"/>
              <a:gd name="connsiteY23" fmla="*/ 529313 h 536012"/>
              <a:gd name="connsiteX24" fmla="*/ 147376 w 506237"/>
              <a:gd name="connsiteY24" fmla="*/ 532663 h 536012"/>
              <a:gd name="connsiteX25" fmla="*/ 157424 w 506237"/>
              <a:gd name="connsiteY25" fmla="*/ 536012 h 536012"/>
              <a:gd name="connsiteX26" fmla="*/ 304800 w 506237"/>
              <a:gd name="connsiteY26" fmla="*/ 525964 h 536012"/>
              <a:gd name="connsiteX27" fmla="*/ 318198 w 506237"/>
              <a:gd name="connsiteY27" fmla="*/ 499168 h 536012"/>
              <a:gd name="connsiteX28" fmla="*/ 331596 w 506237"/>
              <a:gd name="connsiteY28" fmla="*/ 462324 h 536012"/>
              <a:gd name="connsiteX29" fmla="*/ 341644 w 506237"/>
              <a:gd name="connsiteY29" fmla="*/ 455626 h 536012"/>
              <a:gd name="connsiteX30" fmla="*/ 358391 w 506237"/>
              <a:gd name="connsiteY30" fmla="*/ 412083 h 536012"/>
              <a:gd name="connsiteX31" fmla="*/ 368440 w 506237"/>
              <a:gd name="connsiteY31" fmla="*/ 388637 h 536012"/>
              <a:gd name="connsiteX32" fmla="*/ 371789 w 506237"/>
              <a:gd name="connsiteY32" fmla="*/ 378588 h 536012"/>
              <a:gd name="connsiteX33" fmla="*/ 378488 w 506237"/>
              <a:gd name="connsiteY33" fmla="*/ 365190 h 536012"/>
              <a:gd name="connsiteX34" fmla="*/ 381837 w 506237"/>
              <a:gd name="connsiteY34" fmla="*/ 355142 h 536012"/>
              <a:gd name="connsiteX35" fmla="*/ 391886 w 506237"/>
              <a:gd name="connsiteY35" fmla="*/ 341744 h 536012"/>
              <a:gd name="connsiteX36" fmla="*/ 411983 w 506237"/>
              <a:gd name="connsiteY36" fmla="*/ 335045 h 536012"/>
              <a:gd name="connsiteX37" fmla="*/ 435429 w 506237"/>
              <a:gd name="connsiteY37" fmla="*/ 311599 h 536012"/>
              <a:gd name="connsiteX38" fmla="*/ 438778 w 506237"/>
              <a:gd name="connsiteY38" fmla="*/ 301551 h 536012"/>
              <a:gd name="connsiteX39" fmla="*/ 448826 w 506237"/>
              <a:gd name="connsiteY39" fmla="*/ 291503 h 536012"/>
              <a:gd name="connsiteX40" fmla="*/ 485670 w 506237"/>
              <a:gd name="connsiteY40" fmla="*/ 274755 h 536012"/>
              <a:gd name="connsiteX41" fmla="*/ 502418 w 506237"/>
              <a:gd name="connsiteY41" fmla="*/ 247960 h 536012"/>
              <a:gd name="connsiteX42" fmla="*/ 505767 w 506237"/>
              <a:gd name="connsiteY42" fmla="*/ 234562 h 536012"/>
              <a:gd name="connsiteX43" fmla="*/ 502418 w 506237"/>
              <a:gd name="connsiteY43" fmla="*/ 191019 h 536012"/>
              <a:gd name="connsiteX44" fmla="*/ 458875 w 506237"/>
              <a:gd name="connsiteY44" fmla="*/ 140777 h 536012"/>
              <a:gd name="connsiteX45" fmla="*/ 435429 w 506237"/>
              <a:gd name="connsiteY45" fmla="*/ 120681 h 536012"/>
              <a:gd name="connsiteX46" fmla="*/ 428730 w 506237"/>
              <a:gd name="connsiteY46" fmla="*/ 110632 h 536012"/>
              <a:gd name="connsiteX47" fmla="*/ 418681 w 506237"/>
              <a:gd name="connsiteY47" fmla="*/ 103933 h 536012"/>
              <a:gd name="connsiteX48" fmla="*/ 371789 w 506237"/>
              <a:gd name="connsiteY48" fmla="*/ 63740 h 536012"/>
              <a:gd name="connsiteX49" fmla="*/ 341644 w 506237"/>
              <a:gd name="connsiteY49" fmla="*/ 40294 h 536012"/>
              <a:gd name="connsiteX50" fmla="*/ 331596 w 506237"/>
              <a:gd name="connsiteY50" fmla="*/ 36944 h 536012"/>
              <a:gd name="connsiteX51" fmla="*/ 311499 w 506237"/>
              <a:gd name="connsiteY51" fmla="*/ 26896 h 536012"/>
              <a:gd name="connsiteX52" fmla="*/ 284703 w 506237"/>
              <a:gd name="connsiteY52" fmla="*/ 6799 h 536012"/>
              <a:gd name="connsiteX53" fmla="*/ 274655 w 506237"/>
              <a:gd name="connsiteY53" fmla="*/ 100 h 536012"/>
              <a:gd name="connsiteX54" fmla="*/ 207666 w 506237"/>
              <a:gd name="connsiteY54" fmla="*/ 30245 h 53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6237" h="536012">
                <a:moveTo>
                  <a:pt x="207666" y="30245"/>
                </a:moveTo>
                <a:cubicBezTo>
                  <a:pt x="187569" y="37502"/>
                  <a:pt x="167807" y="36777"/>
                  <a:pt x="154075" y="43643"/>
                </a:cubicBezTo>
                <a:cubicBezTo>
                  <a:pt x="149082" y="46140"/>
                  <a:pt x="145250" y="50491"/>
                  <a:pt x="140677" y="53692"/>
                </a:cubicBezTo>
                <a:cubicBezTo>
                  <a:pt x="134081" y="58309"/>
                  <a:pt x="126639" y="61787"/>
                  <a:pt x="120580" y="67089"/>
                </a:cubicBezTo>
                <a:cubicBezTo>
                  <a:pt x="72227" y="109398"/>
                  <a:pt x="101389" y="86553"/>
                  <a:pt x="73688" y="117331"/>
                </a:cubicBezTo>
                <a:cubicBezTo>
                  <a:pt x="68407" y="123199"/>
                  <a:pt x="62140" y="128137"/>
                  <a:pt x="56941" y="134078"/>
                </a:cubicBezTo>
                <a:cubicBezTo>
                  <a:pt x="24315" y="171365"/>
                  <a:pt x="80504" y="113868"/>
                  <a:pt x="40193" y="154175"/>
                </a:cubicBezTo>
                <a:cubicBezTo>
                  <a:pt x="37434" y="165214"/>
                  <a:pt x="35879" y="173998"/>
                  <a:pt x="30145" y="184320"/>
                </a:cubicBezTo>
                <a:cubicBezTo>
                  <a:pt x="27434" y="189200"/>
                  <a:pt x="23446" y="193252"/>
                  <a:pt x="20097" y="197718"/>
                </a:cubicBezTo>
                <a:cubicBezTo>
                  <a:pt x="18980" y="202184"/>
                  <a:pt x="17650" y="206602"/>
                  <a:pt x="16747" y="211116"/>
                </a:cubicBezTo>
                <a:cubicBezTo>
                  <a:pt x="15415" y="217775"/>
                  <a:pt x="15545" y="224769"/>
                  <a:pt x="13398" y="231212"/>
                </a:cubicBezTo>
                <a:cubicBezTo>
                  <a:pt x="12125" y="235031"/>
                  <a:pt x="8932" y="237911"/>
                  <a:pt x="6699" y="241261"/>
                </a:cubicBezTo>
                <a:cubicBezTo>
                  <a:pt x="5583" y="259125"/>
                  <a:pt x="4625" y="276999"/>
                  <a:pt x="3350" y="294852"/>
                </a:cubicBezTo>
                <a:cubicBezTo>
                  <a:pt x="2392" y="308262"/>
                  <a:pt x="0" y="321601"/>
                  <a:pt x="0" y="335045"/>
                </a:cubicBezTo>
                <a:cubicBezTo>
                  <a:pt x="0" y="361864"/>
                  <a:pt x="388" y="388777"/>
                  <a:pt x="3350" y="415432"/>
                </a:cubicBezTo>
                <a:cubicBezTo>
                  <a:pt x="3795" y="419433"/>
                  <a:pt x="8248" y="421880"/>
                  <a:pt x="10048" y="425481"/>
                </a:cubicBezTo>
                <a:cubicBezTo>
                  <a:pt x="26172" y="457730"/>
                  <a:pt x="-10094" y="401551"/>
                  <a:pt x="26796" y="452276"/>
                </a:cubicBezTo>
                <a:cubicBezTo>
                  <a:pt x="43995" y="475925"/>
                  <a:pt x="31746" y="469558"/>
                  <a:pt x="50242" y="475722"/>
                </a:cubicBezTo>
                <a:cubicBezTo>
                  <a:pt x="79037" y="494919"/>
                  <a:pt x="42605" y="471903"/>
                  <a:pt x="70339" y="485771"/>
                </a:cubicBezTo>
                <a:cubicBezTo>
                  <a:pt x="73939" y="487571"/>
                  <a:pt x="76892" y="490473"/>
                  <a:pt x="80387" y="492470"/>
                </a:cubicBezTo>
                <a:cubicBezTo>
                  <a:pt x="84722" y="494947"/>
                  <a:pt x="89319" y="496935"/>
                  <a:pt x="93785" y="499168"/>
                </a:cubicBezTo>
                <a:cubicBezTo>
                  <a:pt x="94901" y="502518"/>
                  <a:pt x="94106" y="507400"/>
                  <a:pt x="97134" y="509217"/>
                </a:cubicBezTo>
                <a:cubicBezTo>
                  <a:pt x="106216" y="514667"/>
                  <a:pt x="127279" y="519265"/>
                  <a:pt x="127279" y="519265"/>
                </a:cubicBezTo>
                <a:cubicBezTo>
                  <a:pt x="129512" y="522614"/>
                  <a:pt x="130629" y="527080"/>
                  <a:pt x="133978" y="529313"/>
                </a:cubicBezTo>
                <a:cubicBezTo>
                  <a:pt x="137808" y="531867"/>
                  <a:pt x="142950" y="531398"/>
                  <a:pt x="147376" y="532663"/>
                </a:cubicBezTo>
                <a:cubicBezTo>
                  <a:pt x="150771" y="533633"/>
                  <a:pt x="154075" y="534896"/>
                  <a:pt x="157424" y="536012"/>
                </a:cubicBezTo>
                <a:cubicBezTo>
                  <a:pt x="206549" y="532663"/>
                  <a:pt x="256805" y="536963"/>
                  <a:pt x="304800" y="525964"/>
                </a:cubicBezTo>
                <a:cubicBezTo>
                  <a:pt x="314534" y="523733"/>
                  <a:pt x="314692" y="508518"/>
                  <a:pt x="318198" y="499168"/>
                </a:cubicBezTo>
                <a:cubicBezTo>
                  <a:pt x="323912" y="483930"/>
                  <a:pt x="320648" y="473272"/>
                  <a:pt x="331596" y="462324"/>
                </a:cubicBezTo>
                <a:cubicBezTo>
                  <a:pt x="334442" y="459478"/>
                  <a:pt x="338295" y="457859"/>
                  <a:pt x="341644" y="455626"/>
                </a:cubicBezTo>
                <a:cubicBezTo>
                  <a:pt x="358672" y="432920"/>
                  <a:pt x="348997" y="449656"/>
                  <a:pt x="358391" y="412083"/>
                </a:cubicBezTo>
                <a:cubicBezTo>
                  <a:pt x="361534" y="399513"/>
                  <a:pt x="362688" y="402059"/>
                  <a:pt x="368440" y="388637"/>
                </a:cubicBezTo>
                <a:cubicBezTo>
                  <a:pt x="369831" y="385392"/>
                  <a:pt x="370398" y="381833"/>
                  <a:pt x="371789" y="378588"/>
                </a:cubicBezTo>
                <a:cubicBezTo>
                  <a:pt x="373756" y="373999"/>
                  <a:pt x="376521" y="369779"/>
                  <a:pt x="378488" y="365190"/>
                </a:cubicBezTo>
                <a:cubicBezTo>
                  <a:pt x="379879" y="361945"/>
                  <a:pt x="380085" y="358207"/>
                  <a:pt x="381837" y="355142"/>
                </a:cubicBezTo>
                <a:cubicBezTo>
                  <a:pt x="384607" y="350295"/>
                  <a:pt x="387241" y="344841"/>
                  <a:pt x="391886" y="341744"/>
                </a:cubicBezTo>
                <a:cubicBezTo>
                  <a:pt x="397761" y="337827"/>
                  <a:pt x="411983" y="335045"/>
                  <a:pt x="411983" y="335045"/>
                </a:cubicBezTo>
                <a:cubicBezTo>
                  <a:pt x="419561" y="312309"/>
                  <a:pt x="408556" y="338472"/>
                  <a:pt x="435429" y="311599"/>
                </a:cubicBezTo>
                <a:cubicBezTo>
                  <a:pt x="437925" y="309103"/>
                  <a:pt x="436820" y="304489"/>
                  <a:pt x="438778" y="301551"/>
                </a:cubicBezTo>
                <a:cubicBezTo>
                  <a:pt x="441405" y="297610"/>
                  <a:pt x="445187" y="294535"/>
                  <a:pt x="448826" y="291503"/>
                </a:cubicBezTo>
                <a:cubicBezTo>
                  <a:pt x="460271" y="281966"/>
                  <a:pt x="470606" y="280404"/>
                  <a:pt x="485670" y="274755"/>
                </a:cubicBezTo>
                <a:cubicBezTo>
                  <a:pt x="491253" y="265823"/>
                  <a:pt x="497707" y="257381"/>
                  <a:pt x="502418" y="247960"/>
                </a:cubicBezTo>
                <a:cubicBezTo>
                  <a:pt x="504477" y="243843"/>
                  <a:pt x="505767" y="239165"/>
                  <a:pt x="505767" y="234562"/>
                </a:cubicBezTo>
                <a:cubicBezTo>
                  <a:pt x="505767" y="220005"/>
                  <a:pt x="508090" y="204426"/>
                  <a:pt x="502418" y="191019"/>
                </a:cubicBezTo>
                <a:cubicBezTo>
                  <a:pt x="489002" y="159308"/>
                  <a:pt x="479206" y="154331"/>
                  <a:pt x="458875" y="140777"/>
                </a:cubicBezTo>
                <a:cubicBezTo>
                  <a:pt x="443567" y="117817"/>
                  <a:pt x="463709" y="144922"/>
                  <a:pt x="435429" y="120681"/>
                </a:cubicBezTo>
                <a:cubicBezTo>
                  <a:pt x="432372" y="118061"/>
                  <a:pt x="431577" y="113479"/>
                  <a:pt x="428730" y="110632"/>
                </a:cubicBezTo>
                <a:cubicBezTo>
                  <a:pt x="425883" y="107785"/>
                  <a:pt x="422031" y="106166"/>
                  <a:pt x="418681" y="103933"/>
                </a:cubicBezTo>
                <a:cubicBezTo>
                  <a:pt x="397478" y="72125"/>
                  <a:pt x="436905" y="128856"/>
                  <a:pt x="371789" y="63740"/>
                </a:cubicBezTo>
                <a:cubicBezTo>
                  <a:pt x="363118" y="55069"/>
                  <a:pt x="353664" y="44302"/>
                  <a:pt x="341644" y="40294"/>
                </a:cubicBezTo>
                <a:cubicBezTo>
                  <a:pt x="338295" y="39177"/>
                  <a:pt x="334754" y="38523"/>
                  <a:pt x="331596" y="36944"/>
                </a:cubicBezTo>
                <a:cubicBezTo>
                  <a:pt x="305632" y="23961"/>
                  <a:pt x="336747" y="35311"/>
                  <a:pt x="311499" y="26896"/>
                </a:cubicBezTo>
                <a:cubicBezTo>
                  <a:pt x="290554" y="5951"/>
                  <a:pt x="306925" y="19498"/>
                  <a:pt x="284703" y="6799"/>
                </a:cubicBezTo>
                <a:cubicBezTo>
                  <a:pt x="281208" y="4802"/>
                  <a:pt x="278658" y="521"/>
                  <a:pt x="274655" y="100"/>
                </a:cubicBezTo>
                <a:cubicBezTo>
                  <a:pt x="256889" y="-1770"/>
                  <a:pt x="227763" y="22988"/>
                  <a:pt x="207666" y="30245"/>
                </a:cubicBezTo>
                <a:close/>
              </a:path>
            </a:pathLst>
          </a:custGeom>
          <a:noFill/>
          <a:ln w="190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id="{4FDEB035-D65F-4E7D-8032-4F673613F848}"/>
              </a:ext>
            </a:extLst>
          </p:cNvPr>
          <p:cNvSpPr/>
          <p:nvPr/>
        </p:nvSpPr>
        <p:spPr>
          <a:xfrm>
            <a:off x="1912536" y="3285811"/>
            <a:ext cx="418968" cy="435429"/>
          </a:xfrm>
          <a:custGeom>
            <a:avLst/>
            <a:gdLst>
              <a:gd name="connsiteX0" fmla="*/ 0 w 418968"/>
              <a:gd name="connsiteY0" fmla="*/ 324897 h 435429"/>
              <a:gd name="connsiteX1" fmla="*/ 0 w 418968"/>
              <a:gd name="connsiteY1" fmla="*/ 324897 h 435429"/>
              <a:gd name="connsiteX2" fmla="*/ 16748 w 418968"/>
              <a:gd name="connsiteY2" fmla="*/ 294752 h 435429"/>
              <a:gd name="connsiteX3" fmla="*/ 23446 w 418968"/>
              <a:gd name="connsiteY3" fmla="*/ 281354 h 435429"/>
              <a:gd name="connsiteX4" fmla="*/ 30145 w 418968"/>
              <a:gd name="connsiteY4" fmla="*/ 271305 h 435429"/>
              <a:gd name="connsiteX5" fmla="*/ 33495 w 418968"/>
              <a:gd name="connsiteY5" fmla="*/ 261257 h 435429"/>
              <a:gd name="connsiteX6" fmla="*/ 40194 w 418968"/>
              <a:gd name="connsiteY6" fmla="*/ 251209 h 435429"/>
              <a:gd name="connsiteX7" fmla="*/ 46893 w 418968"/>
              <a:gd name="connsiteY7" fmla="*/ 237811 h 435429"/>
              <a:gd name="connsiteX8" fmla="*/ 50242 w 418968"/>
              <a:gd name="connsiteY8" fmla="*/ 227763 h 435429"/>
              <a:gd name="connsiteX9" fmla="*/ 63640 w 418968"/>
              <a:gd name="connsiteY9" fmla="*/ 207666 h 435429"/>
              <a:gd name="connsiteX10" fmla="*/ 73688 w 418968"/>
              <a:gd name="connsiteY10" fmla="*/ 197618 h 435429"/>
              <a:gd name="connsiteX11" fmla="*/ 93785 w 418968"/>
              <a:gd name="connsiteY11" fmla="*/ 184220 h 435429"/>
              <a:gd name="connsiteX12" fmla="*/ 103833 w 418968"/>
              <a:gd name="connsiteY12" fmla="*/ 177521 h 435429"/>
              <a:gd name="connsiteX13" fmla="*/ 113882 w 418968"/>
              <a:gd name="connsiteY13" fmla="*/ 170822 h 435429"/>
              <a:gd name="connsiteX14" fmla="*/ 123930 w 418968"/>
              <a:gd name="connsiteY14" fmla="*/ 164123 h 435429"/>
              <a:gd name="connsiteX15" fmla="*/ 137328 w 418968"/>
              <a:gd name="connsiteY15" fmla="*/ 140677 h 435429"/>
              <a:gd name="connsiteX16" fmla="*/ 144027 w 418968"/>
              <a:gd name="connsiteY16" fmla="*/ 120580 h 435429"/>
              <a:gd name="connsiteX17" fmla="*/ 147376 w 418968"/>
              <a:gd name="connsiteY17" fmla="*/ 110532 h 435429"/>
              <a:gd name="connsiteX18" fmla="*/ 150726 w 418968"/>
              <a:gd name="connsiteY18" fmla="*/ 36844 h 435429"/>
              <a:gd name="connsiteX19" fmla="*/ 164123 w 418968"/>
              <a:gd name="connsiteY19" fmla="*/ 16747 h 435429"/>
              <a:gd name="connsiteX20" fmla="*/ 194268 w 418968"/>
              <a:gd name="connsiteY20" fmla="*/ 0 h 435429"/>
              <a:gd name="connsiteX21" fmla="*/ 254559 w 418968"/>
              <a:gd name="connsiteY21" fmla="*/ 3349 h 435429"/>
              <a:gd name="connsiteX22" fmla="*/ 264607 w 418968"/>
              <a:gd name="connsiteY22" fmla="*/ 6699 h 435429"/>
              <a:gd name="connsiteX23" fmla="*/ 278005 w 418968"/>
              <a:gd name="connsiteY23" fmla="*/ 10048 h 435429"/>
              <a:gd name="connsiteX24" fmla="*/ 301451 w 418968"/>
              <a:gd name="connsiteY24" fmla="*/ 16747 h 435429"/>
              <a:gd name="connsiteX25" fmla="*/ 398585 w 418968"/>
              <a:gd name="connsiteY25" fmla="*/ 23446 h 435429"/>
              <a:gd name="connsiteX26" fmla="*/ 411983 w 418968"/>
              <a:gd name="connsiteY26" fmla="*/ 53591 h 435429"/>
              <a:gd name="connsiteX27" fmla="*/ 415332 w 418968"/>
              <a:gd name="connsiteY27" fmla="*/ 63640 h 435429"/>
              <a:gd name="connsiteX28" fmla="*/ 415332 w 418968"/>
              <a:gd name="connsiteY28" fmla="*/ 120580 h 435429"/>
              <a:gd name="connsiteX29" fmla="*/ 401934 w 418968"/>
              <a:gd name="connsiteY29" fmla="*/ 140677 h 435429"/>
              <a:gd name="connsiteX30" fmla="*/ 375139 w 418968"/>
              <a:gd name="connsiteY30" fmla="*/ 164123 h 435429"/>
              <a:gd name="connsiteX31" fmla="*/ 365090 w 418968"/>
              <a:gd name="connsiteY31" fmla="*/ 170822 h 435429"/>
              <a:gd name="connsiteX32" fmla="*/ 361741 w 418968"/>
              <a:gd name="connsiteY32" fmla="*/ 180870 h 435429"/>
              <a:gd name="connsiteX33" fmla="*/ 358391 w 418968"/>
              <a:gd name="connsiteY33" fmla="*/ 231112 h 435429"/>
              <a:gd name="connsiteX34" fmla="*/ 348343 w 418968"/>
              <a:gd name="connsiteY34" fmla="*/ 241160 h 435429"/>
              <a:gd name="connsiteX35" fmla="*/ 324897 w 418968"/>
              <a:gd name="connsiteY35" fmla="*/ 257908 h 435429"/>
              <a:gd name="connsiteX36" fmla="*/ 301451 w 418968"/>
              <a:gd name="connsiteY36" fmla="*/ 271305 h 435429"/>
              <a:gd name="connsiteX37" fmla="*/ 284704 w 418968"/>
              <a:gd name="connsiteY37" fmla="*/ 291402 h 435429"/>
              <a:gd name="connsiteX38" fmla="*/ 281354 w 418968"/>
              <a:gd name="connsiteY38" fmla="*/ 311499 h 435429"/>
              <a:gd name="connsiteX39" fmla="*/ 264607 w 418968"/>
              <a:gd name="connsiteY39" fmla="*/ 331596 h 435429"/>
              <a:gd name="connsiteX40" fmla="*/ 254559 w 418968"/>
              <a:gd name="connsiteY40" fmla="*/ 338294 h 435429"/>
              <a:gd name="connsiteX41" fmla="*/ 224413 w 418968"/>
              <a:gd name="connsiteY41" fmla="*/ 361741 h 435429"/>
              <a:gd name="connsiteX42" fmla="*/ 180871 w 418968"/>
              <a:gd name="connsiteY42" fmla="*/ 365090 h 435429"/>
              <a:gd name="connsiteX43" fmla="*/ 184220 w 418968"/>
              <a:gd name="connsiteY43" fmla="*/ 381837 h 435429"/>
              <a:gd name="connsiteX44" fmla="*/ 204317 w 418968"/>
              <a:gd name="connsiteY44" fmla="*/ 398585 h 435429"/>
              <a:gd name="connsiteX45" fmla="*/ 214365 w 418968"/>
              <a:gd name="connsiteY45" fmla="*/ 432079 h 435429"/>
              <a:gd name="connsiteX46" fmla="*/ 200967 w 418968"/>
              <a:gd name="connsiteY46" fmla="*/ 435429 h 435429"/>
              <a:gd name="connsiteX47" fmla="*/ 177521 w 418968"/>
              <a:gd name="connsiteY47" fmla="*/ 422031 h 435429"/>
              <a:gd name="connsiteX48" fmla="*/ 164123 w 418968"/>
              <a:gd name="connsiteY48" fmla="*/ 418681 h 435429"/>
              <a:gd name="connsiteX49" fmla="*/ 147376 w 418968"/>
              <a:gd name="connsiteY49" fmla="*/ 405284 h 435429"/>
              <a:gd name="connsiteX50" fmla="*/ 137328 w 418968"/>
              <a:gd name="connsiteY50" fmla="*/ 398585 h 435429"/>
              <a:gd name="connsiteX51" fmla="*/ 117231 w 418968"/>
              <a:gd name="connsiteY51" fmla="*/ 385187 h 435429"/>
              <a:gd name="connsiteX52" fmla="*/ 83737 w 418968"/>
              <a:gd name="connsiteY52" fmla="*/ 365090 h 435429"/>
              <a:gd name="connsiteX53" fmla="*/ 73688 w 418968"/>
              <a:gd name="connsiteY53" fmla="*/ 361741 h 435429"/>
              <a:gd name="connsiteX54" fmla="*/ 63640 w 418968"/>
              <a:gd name="connsiteY54" fmla="*/ 355042 h 435429"/>
              <a:gd name="connsiteX55" fmla="*/ 0 w 418968"/>
              <a:gd name="connsiteY55" fmla="*/ 324897 h 435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18968" h="435429">
                <a:moveTo>
                  <a:pt x="0" y="324897"/>
                </a:moveTo>
                <a:lnTo>
                  <a:pt x="0" y="324897"/>
                </a:lnTo>
                <a:cubicBezTo>
                  <a:pt x="5583" y="314849"/>
                  <a:pt x="11298" y="304873"/>
                  <a:pt x="16748" y="294752"/>
                </a:cubicBezTo>
                <a:cubicBezTo>
                  <a:pt x="19115" y="290356"/>
                  <a:pt x="20969" y="285689"/>
                  <a:pt x="23446" y="281354"/>
                </a:cubicBezTo>
                <a:cubicBezTo>
                  <a:pt x="25443" y="277859"/>
                  <a:pt x="28345" y="274906"/>
                  <a:pt x="30145" y="271305"/>
                </a:cubicBezTo>
                <a:cubicBezTo>
                  <a:pt x="31724" y="268147"/>
                  <a:pt x="31916" y="264415"/>
                  <a:pt x="33495" y="261257"/>
                </a:cubicBezTo>
                <a:cubicBezTo>
                  <a:pt x="35295" y="257657"/>
                  <a:pt x="38197" y="254704"/>
                  <a:pt x="40194" y="251209"/>
                </a:cubicBezTo>
                <a:cubicBezTo>
                  <a:pt x="42671" y="246874"/>
                  <a:pt x="44926" y="242400"/>
                  <a:pt x="46893" y="237811"/>
                </a:cubicBezTo>
                <a:cubicBezTo>
                  <a:pt x="48284" y="234566"/>
                  <a:pt x="48527" y="230849"/>
                  <a:pt x="50242" y="227763"/>
                </a:cubicBezTo>
                <a:cubicBezTo>
                  <a:pt x="54152" y="220725"/>
                  <a:pt x="57947" y="213359"/>
                  <a:pt x="63640" y="207666"/>
                </a:cubicBezTo>
                <a:cubicBezTo>
                  <a:pt x="66989" y="204317"/>
                  <a:pt x="69949" y="200526"/>
                  <a:pt x="73688" y="197618"/>
                </a:cubicBezTo>
                <a:cubicBezTo>
                  <a:pt x="80043" y="192675"/>
                  <a:pt x="87086" y="188686"/>
                  <a:pt x="93785" y="184220"/>
                </a:cubicBezTo>
                <a:lnTo>
                  <a:pt x="103833" y="177521"/>
                </a:lnTo>
                <a:lnTo>
                  <a:pt x="113882" y="170822"/>
                </a:lnTo>
                <a:lnTo>
                  <a:pt x="123930" y="164123"/>
                </a:lnTo>
                <a:cubicBezTo>
                  <a:pt x="134172" y="133393"/>
                  <a:pt x="117052" y="181228"/>
                  <a:pt x="137328" y="140677"/>
                </a:cubicBezTo>
                <a:cubicBezTo>
                  <a:pt x="140486" y="134361"/>
                  <a:pt x="141794" y="127279"/>
                  <a:pt x="144027" y="120580"/>
                </a:cubicBezTo>
                <a:lnTo>
                  <a:pt x="147376" y="110532"/>
                </a:lnTo>
                <a:cubicBezTo>
                  <a:pt x="148493" y="85969"/>
                  <a:pt x="146404" y="61049"/>
                  <a:pt x="150726" y="36844"/>
                </a:cubicBezTo>
                <a:cubicBezTo>
                  <a:pt x="152141" y="28918"/>
                  <a:pt x="157424" y="21213"/>
                  <a:pt x="164123" y="16747"/>
                </a:cubicBezTo>
                <a:cubicBezTo>
                  <a:pt x="187158" y="1391"/>
                  <a:pt x="176582" y="5895"/>
                  <a:pt x="194268" y="0"/>
                </a:cubicBezTo>
                <a:cubicBezTo>
                  <a:pt x="214365" y="1116"/>
                  <a:pt x="234522" y="1441"/>
                  <a:pt x="254559" y="3349"/>
                </a:cubicBezTo>
                <a:cubicBezTo>
                  <a:pt x="258074" y="3684"/>
                  <a:pt x="261212" y="5729"/>
                  <a:pt x="264607" y="6699"/>
                </a:cubicBezTo>
                <a:cubicBezTo>
                  <a:pt x="269033" y="7964"/>
                  <a:pt x="273579" y="8783"/>
                  <a:pt x="278005" y="10048"/>
                </a:cubicBezTo>
                <a:cubicBezTo>
                  <a:pt x="288228" y="12969"/>
                  <a:pt x="290094" y="15000"/>
                  <a:pt x="301451" y="16747"/>
                </a:cubicBezTo>
                <a:cubicBezTo>
                  <a:pt x="332277" y="21490"/>
                  <a:pt x="369131" y="21973"/>
                  <a:pt x="398585" y="23446"/>
                </a:cubicBezTo>
                <a:cubicBezTo>
                  <a:pt x="406557" y="47362"/>
                  <a:pt x="401367" y="37668"/>
                  <a:pt x="411983" y="53591"/>
                </a:cubicBezTo>
                <a:cubicBezTo>
                  <a:pt x="413099" y="56941"/>
                  <a:pt x="414640" y="60178"/>
                  <a:pt x="415332" y="63640"/>
                </a:cubicBezTo>
                <a:cubicBezTo>
                  <a:pt x="419060" y="82280"/>
                  <a:pt x="421186" y="101848"/>
                  <a:pt x="415332" y="120580"/>
                </a:cubicBezTo>
                <a:cubicBezTo>
                  <a:pt x="412930" y="128265"/>
                  <a:pt x="406400" y="133978"/>
                  <a:pt x="401934" y="140677"/>
                </a:cubicBezTo>
                <a:cubicBezTo>
                  <a:pt x="390770" y="157423"/>
                  <a:pt x="398582" y="148494"/>
                  <a:pt x="375139" y="164123"/>
                </a:cubicBezTo>
                <a:lnTo>
                  <a:pt x="365090" y="170822"/>
                </a:lnTo>
                <a:cubicBezTo>
                  <a:pt x="363974" y="174171"/>
                  <a:pt x="362131" y="177361"/>
                  <a:pt x="361741" y="180870"/>
                </a:cubicBezTo>
                <a:cubicBezTo>
                  <a:pt x="359887" y="197552"/>
                  <a:pt x="362032" y="214727"/>
                  <a:pt x="358391" y="231112"/>
                </a:cubicBezTo>
                <a:cubicBezTo>
                  <a:pt x="357363" y="235736"/>
                  <a:pt x="351939" y="238077"/>
                  <a:pt x="348343" y="241160"/>
                </a:cubicBezTo>
                <a:cubicBezTo>
                  <a:pt x="337399" y="250541"/>
                  <a:pt x="335499" y="250336"/>
                  <a:pt x="324897" y="257908"/>
                </a:cubicBezTo>
                <a:cubicBezTo>
                  <a:pt x="307155" y="270581"/>
                  <a:pt x="317756" y="265871"/>
                  <a:pt x="301451" y="271305"/>
                </a:cubicBezTo>
                <a:cubicBezTo>
                  <a:pt x="296786" y="275970"/>
                  <a:pt x="287036" y="284406"/>
                  <a:pt x="284704" y="291402"/>
                </a:cubicBezTo>
                <a:cubicBezTo>
                  <a:pt x="282556" y="297845"/>
                  <a:pt x="283502" y="305056"/>
                  <a:pt x="281354" y="311499"/>
                </a:cubicBezTo>
                <a:cubicBezTo>
                  <a:pt x="279328" y="317577"/>
                  <a:pt x="268911" y="328010"/>
                  <a:pt x="264607" y="331596"/>
                </a:cubicBezTo>
                <a:cubicBezTo>
                  <a:pt x="261515" y="334173"/>
                  <a:pt x="257568" y="335620"/>
                  <a:pt x="254559" y="338294"/>
                </a:cubicBezTo>
                <a:cubicBezTo>
                  <a:pt x="242611" y="348914"/>
                  <a:pt x="239482" y="359857"/>
                  <a:pt x="224413" y="361741"/>
                </a:cubicBezTo>
                <a:cubicBezTo>
                  <a:pt x="209969" y="363547"/>
                  <a:pt x="195385" y="363974"/>
                  <a:pt x="180871" y="365090"/>
                </a:cubicBezTo>
                <a:cubicBezTo>
                  <a:pt x="181987" y="370672"/>
                  <a:pt x="181674" y="376745"/>
                  <a:pt x="184220" y="381837"/>
                </a:cubicBezTo>
                <a:cubicBezTo>
                  <a:pt x="187444" y="388286"/>
                  <a:pt x="198545" y="394737"/>
                  <a:pt x="204317" y="398585"/>
                </a:cubicBezTo>
                <a:cubicBezTo>
                  <a:pt x="206667" y="405637"/>
                  <a:pt x="214912" y="429890"/>
                  <a:pt x="214365" y="432079"/>
                </a:cubicBezTo>
                <a:cubicBezTo>
                  <a:pt x="213248" y="436545"/>
                  <a:pt x="205433" y="434312"/>
                  <a:pt x="200967" y="435429"/>
                </a:cubicBezTo>
                <a:cubicBezTo>
                  <a:pt x="165734" y="426619"/>
                  <a:pt x="208563" y="439769"/>
                  <a:pt x="177521" y="422031"/>
                </a:cubicBezTo>
                <a:cubicBezTo>
                  <a:pt x="173524" y="419747"/>
                  <a:pt x="168589" y="419798"/>
                  <a:pt x="164123" y="418681"/>
                </a:cubicBezTo>
                <a:cubicBezTo>
                  <a:pt x="158541" y="414215"/>
                  <a:pt x="153095" y="409573"/>
                  <a:pt x="147376" y="405284"/>
                </a:cubicBezTo>
                <a:cubicBezTo>
                  <a:pt x="144156" y="402869"/>
                  <a:pt x="140420" y="401162"/>
                  <a:pt x="137328" y="398585"/>
                </a:cubicBezTo>
                <a:cubicBezTo>
                  <a:pt x="120602" y="384646"/>
                  <a:pt x="134889" y="391072"/>
                  <a:pt x="117231" y="385187"/>
                </a:cubicBezTo>
                <a:cubicBezTo>
                  <a:pt x="102951" y="375667"/>
                  <a:pt x="98152" y="371268"/>
                  <a:pt x="83737" y="365090"/>
                </a:cubicBezTo>
                <a:cubicBezTo>
                  <a:pt x="80492" y="363699"/>
                  <a:pt x="77038" y="362857"/>
                  <a:pt x="73688" y="361741"/>
                </a:cubicBezTo>
                <a:cubicBezTo>
                  <a:pt x="70339" y="359508"/>
                  <a:pt x="67576" y="355886"/>
                  <a:pt x="63640" y="355042"/>
                </a:cubicBezTo>
                <a:cubicBezTo>
                  <a:pt x="47536" y="351591"/>
                  <a:pt x="10607" y="329921"/>
                  <a:pt x="0" y="324897"/>
                </a:cubicBezTo>
                <a:close/>
              </a:path>
            </a:pathLst>
          </a:custGeom>
          <a:noFill/>
          <a:ln w="190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a:extLst>
              <a:ext uri="{FF2B5EF4-FFF2-40B4-BE49-F238E27FC236}">
                <a16:creationId xmlns:a16="http://schemas.microsoft.com/office/drawing/2014/main" id="{7A1C81D9-39F7-45AF-9E96-76AE2141AC33}"/>
              </a:ext>
            </a:extLst>
          </p:cNvPr>
          <p:cNvSpPr/>
          <p:nvPr/>
        </p:nvSpPr>
        <p:spPr>
          <a:xfrm>
            <a:off x="1569857" y="1450312"/>
            <a:ext cx="1618820" cy="1805412"/>
          </a:xfrm>
          <a:custGeom>
            <a:avLst/>
            <a:gdLst>
              <a:gd name="connsiteX0" fmla="*/ 938881 w 1618820"/>
              <a:gd name="connsiteY0" fmla="*/ 0 h 1805412"/>
              <a:gd name="connsiteX1" fmla="*/ 938881 w 1618820"/>
              <a:gd name="connsiteY1" fmla="*/ 0 h 1805412"/>
              <a:gd name="connsiteX2" fmla="*/ 932183 w 1618820"/>
              <a:gd name="connsiteY2" fmla="*/ 60290 h 1805412"/>
              <a:gd name="connsiteX3" fmla="*/ 925484 w 1618820"/>
              <a:gd name="connsiteY3" fmla="*/ 73688 h 1805412"/>
              <a:gd name="connsiteX4" fmla="*/ 912086 w 1618820"/>
              <a:gd name="connsiteY4" fmla="*/ 103833 h 1805412"/>
              <a:gd name="connsiteX5" fmla="*/ 898688 w 1618820"/>
              <a:gd name="connsiteY5" fmla="*/ 127279 h 1805412"/>
              <a:gd name="connsiteX6" fmla="*/ 885290 w 1618820"/>
              <a:gd name="connsiteY6" fmla="*/ 137328 h 1805412"/>
              <a:gd name="connsiteX7" fmla="*/ 861844 w 1618820"/>
              <a:gd name="connsiteY7" fmla="*/ 180870 h 1805412"/>
              <a:gd name="connsiteX8" fmla="*/ 838398 w 1618820"/>
              <a:gd name="connsiteY8" fmla="*/ 231112 h 1805412"/>
              <a:gd name="connsiteX9" fmla="*/ 811602 w 1618820"/>
              <a:gd name="connsiteY9" fmla="*/ 247859 h 1805412"/>
              <a:gd name="connsiteX10" fmla="*/ 798205 w 1618820"/>
              <a:gd name="connsiteY10" fmla="*/ 261257 h 1805412"/>
              <a:gd name="connsiteX11" fmla="*/ 771409 w 1618820"/>
              <a:gd name="connsiteY11" fmla="*/ 274655 h 1805412"/>
              <a:gd name="connsiteX12" fmla="*/ 758011 w 1618820"/>
              <a:gd name="connsiteY12" fmla="*/ 288053 h 1805412"/>
              <a:gd name="connsiteX13" fmla="*/ 747963 w 1618820"/>
              <a:gd name="connsiteY13" fmla="*/ 294752 h 1805412"/>
              <a:gd name="connsiteX14" fmla="*/ 737914 w 1618820"/>
              <a:gd name="connsiteY14" fmla="*/ 311499 h 1805412"/>
              <a:gd name="connsiteX15" fmla="*/ 717818 w 1618820"/>
              <a:gd name="connsiteY15" fmla="*/ 324897 h 1805412"/>
              <a:gd name="connsiteX16" fmla="*/ 697721 w 1618820"/>
              <a:gd name="connsiteY16" fmla="*/ 348343 h 1805412"/>
              <a:gd name="connsiteX17" fmla="*/ 680974 w 1618820"/>
              <a:gd name="connsiteY17" fmla="*/ 368440 h 1805412"/>
              <a:gd name="connsiteX18" fmla="*/ 674275 w 1618820"/>
              <a:gd name="connsiteY18" fmla="*/ 385187 h 1805412"/>
              <a:gd name="connsiteX19" fmla="*/ 664227 w 1618820"/>
              <a:gd name="connsiteY19" fmla="*/ 391886 h 1805412"/>
              <a:gd name="connsiteX20" fmla="*/ 660877 w 1618820"/>
              <a:gd name="connsiteY20" fmla="*/ 405284 h 1805412"/>
              <a:gd name="connsiteX21" fmla="*/ 647479 w 1618820"/>
              <a:gd name="connsiteY21" fmla="*/ 435429 h 1805412"/>
              <a:gd name="connsiteX22" fmla="*/ 637431 w 1618820"/>
              <a:gd name="connsiteY22" fmla="*/ 448826 h 1805412"/>
              <a:gd name="connsiteX23" fmla="*/ 624033 w 1618820"/>
              <a:gd name="connsiteY23" fmla="*/ 468923 h 1805412"/>
              <a:gd name="connsiteX24" fmla="*/ 617334 w 1618820"/>
              <a:gd name="connsiteY24" fmla="*/ 512466 h 1805412"/>
              <a:gd name="connsiteX25" fmla="*/ 607286 w 1618820"/>
              <a:gd name="connsiteY25" fmla="*/ 559358 h 1805412"/>
              <a:gd name="connsiteX26" fmla="*/ 603936 w 1618820"/>
              <a:gd name="connsiteY26" fmla="*/ 589503 h 1805412"/>
              <a:gd name="connsiteX27" fmla="*/ 600587 w 1618820"/>
              <a:gd name="connsiteY27" fmla="*/ 606251 h 1805412"/>
              <a:gd name="connsiteX28" fmla="*/ 597238 w 1618820"/>
              <a:gd name="connsiteY28" fmla="*/ 723481 h 1805412"/>
              <a:gd name="connsiteX29" fmla="*/ 593888 w 1618820"/>
              <a:gd name="connsiteY29" fmla="*/ 736879 h 1805412"/>
              <a:gd name="connsiteX30" fmla="*/ 580490 w 1618820"/>
              <a:gd name="connsiteY30" fmla="*/ 760325 h 1805412"/>
              <a:gd name="connsiteX31" fmla="*/ 570442 w 1618820"/>
              <a:gd name="connsiteY31" fmla="*/ 783772 h 1805412"/>
              <a:gd name="connsiteX32" fmla="*/ 567092 w 1618820"/>
              <a:gd name="connsiteY32" fmla="*/ 797169 h 1805412"/>
              <a:gd name="connsiteX33" fmla="*/ 560394 w 1618820"/>
              <a:gd name="connsiteY33" fmla="*/ 810567 h 1805412"/>
              <a:gd name="connsiteX34" fmla="*/ 557044 w 1618820"/>
              <a:gd name="connsiteY34" fmla="*/ 820615 h 1805412"/>
              <a:gd name="connsiteX35" fmla="*/ 550345 w 1618820"/>
              <a:gd name="connsiteY35" fmla="*/ 830664 h 1805412"/>
              <a:gd name="connsiteX36" fmla="*/ 540297 w 1618820"/>
              <a:gd name="connsiteY36" fmla="*/ 847411 h 1805412"/>
              <a:gd name="connsiteX37" fmla="*/ 526899 w 1618820"/>
              <a:gd name="connsiteY37" fmla="*/ 877556 h 1805412"/>
              <a:gd name="connsiteX38" fmla="*/ 516851 w 1618820"/>
              <a:gd name="connsiteY38" fmla="*/ 901002 h 1805412"/>
              <a:gd name="connsiteX39" fmla="*/ 510152 w 1618820"/>
              <a:gd name="connsiteY39" fmla="*/ 927798 h 1805412"/>
              <a:gd name="connsiteX40" fmla="*/ 503453 w 1618820"/>
              <a:gd name="connsiteY40" fmla="*/ 947895 h 1805412"/>
              <a:gd name="connsiteX41" fmla="*/ 493405 w 1618820"/>
              <a:gd name="connsiteY41" fmla="*/ 971341 h 1805412"/>
              <a:gd name="connsiteX42" fmla="*/ 483356 w 1618820"/>
              <a:gd name="connsiteY42" fmla="*/ 974690 h 1805412"/>
              <a:gd name="connsiteX43" fmla="*/ 473308 w 1618820"/>
              <a:gd name="connsiteY43" fmla="*/ 984739 h 1805412"/>
              <a:gd name="connsiteX44" fmla="*/ 466609 w 1618820"/>
              <a:gd name="connsiteY44" fmla="*/ 994787 h 1805412"/>
              <a:gd name="connsiteX45" fmla="*/ 446512 w 1618820"/>
              <a:gd name="connsiteY45" fmla="*/ 1014884 h 1805412"/>
              <a:gd name="connsiteX46" fmla="*/ 439813 w 1618820"/>
              <a:gd name="connsiteY46" fmla="*/ 1028281 h 1805412"/>
              <a:gd name="connsiteX47" fmla="*/ 426416 w 1618820"/>
              <a:gd name="connsiteY47" fmla="*/ 1034980 h 1805412"/>
              <a:gd name="connsiteX48" fmla="*/ 386222 w 1618820"/>
              <a:gd name="connsiteY48" fmla="*/ 1068475 h 1805412"/>
              <a:gd name="connsiteX49" fmla="*/ 376174 w 1618820"/>
              <a:gd name="connsiteY49" fmla="*/ 1071824 h 1805412"/>
              <a:gd name="connsiteX50" fmla="*/ 372824 w 1618820"/>
              <a:gd name="connsiteY50" fmla="*/ 1081873 h 1805412"/>
              <a:gd name="connsiteX51" fmla="*/ 362776 w 1618820"/>
              <a:gd name="connsiteY51" fmla="*/ 1088572 h 1805412"/>
              <a:gd name="connsiteX52" fmla="*/ 352728 w 1618820"/>
              <a:gd name="connsiteY52" fmla="*/ 1098620 h 1805412"/>
              <a:gd name="connsiteX53" fmla="*/ 346029 w 1618820"/>
              <a:gd name="connsiteY53" fmla="*/ 1108668 h 1805412"/>
              <a:gd name="connsiteX54" fmla="*/ 332631 w 1618820"/>
              <a:gd name="connsiteY54" fmla="*/ 1118717 h 1805412"/>
              <a:gd name="connsiteX55" fmla="*/ 319233 w 1618820"/>
              <a:gd name="connsiteY55" fmla="*/ 1135464 h 1805412"/>
              <a:gd name="connsiteX56" fmla="*/ 309185 w 1618820"/>
              <a:gd name="connsiteY56" fmla="*/ 1142163 h 1805412"/>
              <a:gd name="connsiteX57" fmla="*/ 282389 w 1618820"/>
              <a:gd name="connsiteY57" fmla="*/ 1165609 h 1805412"/>
              <a:gd name="connsiteX58" fmla="*/ 275690 w 1618820"/>
              <a:gd name="connsiteY58" fmla="*/ 1179007 h 1805412"/>
              <a:gd name="connsiteX59" fmla="*/ 252244 w 1618820"/>
              <a:gd name="connsiteY59" fmla="*/ 1199103 h 1805412"/>
              <a:gd name="connsiteX60" fmla="*/ 238846 w 1618820"/>
              <a:gd name="connsiteY60" fmla="*/ 1222550 h 1805412"/>
              <a:gd name="connsiteX61" fmla="*/ 228798 w 1618820"/>
              <a:gd name="connsiteY61" fmla="*/ 1239297 h 1805412"/>
              <a:gd name="connsiteX62" fmla="*/ 222099 w 1618820"/>
              <a:gd name="connsiteY62" fmla="*/ 1259393 h 1805412"/>
              <a:gd name="connsiteX63" fmla="*/ 218750 w 1618820"/>
              <a:gd name="connsiteY63" fmla="*/ 1269442 h 1805412"/>
              <a:gd name="connsiteX64" fmla="*/ 202002 w 1618820"/>
              <a:gd name="connsiteY64" fmla="*/ 1292888 h 1805412"/>
              <a:gd name="connsiteX65" fmla="*/ 198653 w 1618820"/>
              <a:gd name="connsiteY65" fmla="*/ 1302936 h 1805412"/>
              <a:gd name="connsiteX66" fmla="*/ 191954 w 1618820"/>
              <a:gd name="connsiteY66" fmla="*/ 1326383 h 1805412"/>
              <a:gd name="connsiteX67" fmla="*/ 181906 w 1618820"/>
              <a:gd name="connsiteY67" fmla="*/ 1346479 h 1805412"/>
              <a:gd name="connsiteX68" fmla="*/ 168508 w 1618820"/>
              <a:gd name="connsiteY68" fmla="*/ 1376624 h 1805412"/>
              <a:gd name="connsiteX69" fmla="*/ 165158 w 1618820"/>
              <a:gd name="connsiteY69" fmla="*/ 1390022 h 1805412"/>
              <a:gd name="connsiteX70" fmla="*/ 161809 w 1618820"/>
              <a:gd name="connsiteY70" fmla="*/ 1410119 h 1805412"/>
              <a:gd name="connsiteX71" fmla="*/ 155110 w 1618820"/>
              <a:gd name="connsiteY71" fmla="*/ 1420167 h 1805412"/>
              <a:gd name="connsiteX72" fmla="*/ 145062 w 1618820"/>
              <a:gd name="connsiteY72" fmla="*/ 1453662 h 1805412"/>
              <a:gd name="connsiteX73" fmla="*/ 141712 w 1618820"/>
              <a:gd name="connsiteY73" fmla="*/ 1463710 h 1805412"/>
              <a:gd name="connsiteX74" fmla="*/ 135013 w 1618820"/>
              <a:gd name="connsiteY74" fmla="*/ 1473758 h 1805412"/>
              <a:gd name="connsiteX75" fmla="*/ 118266 w 1618820"/>
              <a:gd name="connsiteY75" fmla="*/ 1503903 h 1805412"/>
              <a:gd name="connsiteX76" fmla="*/ 111567 w 1618820"/>
              <a:gd name="connsiteY76" fmla="*/ 1513952 h 1805412"/>
              <a:gd name="connsiteX77" fmla="*/ 91470 w 1618820"/>
              <a:gd name="connsiteY77" fmla="*/ 1520651 h 1805412"/>
              <a:gd name="connsiteX78" fmla="*/ 64675 w 1618820"/>
              <a:gd name="connsiteY78" fmla="*/ 1537398 h 1805412"/>
              <a:gd name="connsiteX79" fmla="*/ 51277 w 1618820"/>
              <a:gd name="connsiteY79" fmla="*/ 1540747 h 1805412"/>
              <a:gd name="connsiteX80" fmla="*/ 27831 w 1618820"/>
              <a:gd name="connsiteY80" fmla="*/ 1554145 h 1805412"/>
              <a:gd name="connsiteX81" fmla="*/ 7734 w 1618820"/>
              <a:gd name="connsiteY81" fmla="*/ 1564193 h 1805412"/>
              <a:gd name="connsiteX82" fmla="*/ 1035 w 1618820"/>
              <a:gd name="connsiteY82" fmla="*/ 1574242 h 1805412"/>
              <a:gd name="connsiteX83" fmla="*/ 4385 w 1618820"/>
              <a:gd name="connsiteY83" fmla="*/ 1637881 h 1805412"/>
              <a:gd name="connsiteX84" fmla="*/ 34530 w 1618820"/>
              <a:gd name="connsiteY84" fmla="*/ 1654629 h 1805412"/>
              <a:gd name="connsiteX85" fmla="*/ 47928 w 1618820"/>
              <a:gd name="connsiteY85" fmla="*/ 1657978 h 1805412"/>
              <a:gd name="connsiteX86" fmla="*/ 68024 w 1618820"/>
              <a:gd name="connsiteY86" fmla="*/ 1671376 h 1805412"/>
              <a:gd name="connsiteX87" fmla="*/ 84772 w 1618820"/>
              <a:gd name="connsiteY87" fmla="*/ 1701521 h 1805412"/>
              <a:gd name="connsiteX88" fmla="*/ 104868 w 1618820"/>
              <a:gd name="connsiteY88" fmla="*/ 1708220 h 1805412"/>
              <a:gd name="connsiteX89" fmla="*/ 128314 w 1618820"/>
              <a:gd name="connsiteY89" fmla="*/ 1714919 h 1805412"/>
              <a:gd name="connsiteX90" fmla="*/ 238846 w 1618820"/>
              <a:gd name="connsiteY90" fmla="*/ 1718268 h 1805412"/>
              <a:gd name="connsiteX91" fmla="*/ 258943 w 1618820"/>
              <a:gd name="connsiteY91" fmla="*/ 1728317 h 1805412"/>
              <a:gd name="connsiteX92" fmla="*/ 268991 w 1618820"/>
              <a:gd name="connsiteY92" fmla="*/ 1731666 h 1805412"/>
              <a:gd name="connsiteX93" fmla="*/ 279040 w 1618820"/>
              <a:gd name="connsiteY93" fmla="*/ 1738365 h 1805412"/>
              <a:gd name="connsiteX94" fmla="*/ 299136 w 1618820"/>
              <a:gd name="connsiteY94" fmla="*/ 1741714 h 1805412"/>
              <a:gd name="connsiteX95" fmla="*/ 315884 w 1618820"/>
              <a:gd name="connsiteY95" fmla="*/ 1745064 h 1805412"/>
              <a:gd name="connsiteX96" fmla="*/ 376174 w 1618820"/>
              <a:gd name="connsiteY96" fmla="*/ 1758462 h 1805412"/>
              <a:gd name="connsiteX97" fmla="*/ 503453 w 1618820"/>
              <a:gd name="connsiteY97" fmla="*/ 1761811 h 1805412"/>
              <a:gd name="connsiteX98" fmla="*/ 536947 w 1618820"/>
              <a:gd name="connsiteY98" fmla="*/ 1768510 h 1805412"/>
              <a:gd name="connsiteX99" fmla="*/ 580490 w 1618820"/>
              <a:gd name="connsiteY99" fmla="*/ 1785257 h 1805412"/>
              <a:gd name="connsiteX100" fmla="*/ 593888 w 1618820"/>
              <a:gd name="connsiteY100" fmla="*/ 1788607 h 1805412"/>
              <a:gd name="connsiteX101" fmla="*/ 647479 w 1618820"/>
              <a:gd name="connsiteY101" fmla="*/ 1795306 h 1805412"/>
              <a:gd name="connsiteX102" fmla="*/ 687673 w 1618820"/>
              <a:gd name="connsiteY102" fmla="*/ 1805354 h 1805412"/>
              <a:gd name="connsiteX103" fmla="*/ 711119 w 1618820"/>
              <a:gd name="connsiteY103" fmla="*/ 1802004 h 1805412"/>
              <a:gd name="connsiteX104" fmla="*/ 758011 w 1618820"/>
              <a:gd name="connsiteY104" fmla="*/ 1795306 h 1805412"/>
              <a:gd name="connsiteX105" fmla="*/ 808253 w 1618820"/>
              <a:gd name="connsiteY105" fmla="*/ 1788607 h 1805412"/>
              <a:gd name="connsiteX106" fmla="*/ 838398 w 1618820"/>
              <a:gd name="connsiteY106" fmla="*/ 1768510 h 1805412"/>
              <a:gd name="connsiteX107" fmla="*/ 858495 w 1618820"/>
              <a:gd name="connsiteY107" fmla="*/ 1755112 h 1805412"/>
              <a:gd name="connsiteX108" fmla="*/ 875242 w 1618820"/>
              <a:gd name="connsiteY108" fmla="*/ 1748413 h 1805412"/>
              <a:gd name="connsiteX109" fmla="*/ 908736 w 1618820"/>
              <a:gd name="connsiteY109" fmla="*/ 1731666 h 1805412"/>
              <a:gd name="connsiteX110" fmla="*/ 918785 w 1618820"/>
              <a:gd name="connsiteY110" fmla="*/ 1724967 h 1805412"/>
              <a:gd name="connsiteX111" fmla="*/ 932183 w 1618820"/>
              <a:gd name="connsiteY111" fmla="*/ 1714919 h 1805412"/>
              <a:gd name="connsiteX112" fmla="*/ 945580 w 1618820"/>
              <a:gd name="connsiteY112" fmla="*/ 1711569 h 1805412"/>
              <a:gd name="connsiteX113" fmla="*/ 982424 w 1618820"/>
              <a:gd name="connsiteY113" fmla="*/ 1698172 h 1805412"/>
              <a:gd name="connsiteX114" fmla="*/ 995822 w 1618820"/>
              <a:gd name="connsiteY114" fmla="*/ 1691473 h 1805412"/>
              <a:gd name="connsiteX115" fmla="*/ 1009220 w 1618820"/>
              <a:gd name="connsiteY115" fmla="*/ 1688123 h 1805412"/>
              <a:gd name="connsiteX116" fmla="*/ 1032666 w 1618820"/>
              <a:gd name="connsiteY116" fmla="*/ 1674725 h 1805412"/>
              <a:gd name="connsiteX117" fmla="*/ 1056112 w 1618820"/>
              <a:gd name="connsiteY117" fmla="*/ 1668026 h 1805412"/>
              <a:gd name="connsiteX118" fmla="*/ 1086257 w 1618820"/>
              <a:gd name="connsiteY118" fmla="*/ 1647930 h 1805412"/>
              <a:gd name="connsiteX119" fmla="*/ 1096306 w 1618820"/>
              <a:gd name="connsiteY119" fmla="*/ 1637881 h 1805412"/>
              <a:gd name="connsiteX120" fmla="*/ 1129800 w 1618820"/>
              <a:gd name="connsiteY120" fmla="*/ 1617785 h 1805412"/>
              <a:gd name="connsiteX121" fmla="*/ 1139848 w 1618820"/>
              <a:gd name="connsiteY121" fmla="*/ 1611086 h 1805412"/>
              <a:gd name="connsiteX122" fmla="*/ 1166644 w 1618820"/>
              <a:gd name="connsiteY122" fmla="*/ 1584290 h 1805412"/>
              <a:gd name="connsiteX123" fmla="*/ 1173343 w 1618820"/>
              <a:gd name="connsiteY123" fmla="*/ 1574242 h 1805412"/>
              <a:gd name="connsiteX124" fmla="*/ 1190090 w 1618820"/>
              <a:gd name="connsiteY124" fmla="*/ 1550796 h 1805412"/>
              <a:gd name="connsiteX125" fmla="*/ 1196789 w 1618820"/>
              <a:gd name="connsiteY125" fmla="*/ 1537398 h 1805412"/>
              <a:gd name="connsiteX126" fmla="*/ 1210187 w 1618820"/>
              <a:gd name="connsiteY126" fmla="*/ 1517301 h 1805412"/>
              <a:gd name="connsiteX127" fmla="*/ 1233633 w 1618820"/>
              <a:gd name="connsiteY127" fmla="*/ 1480457 h 1805412"/>
              <a:gd name="connsiteX128" fmla="*/ 1243681 w 1618820"/>
              <a:gd name="connsiteY128" fmla="*/ 1470409 h 1805412"/>
              <a:gd name="connsiteX129" fmla="*/ 1260429 w 1618820"/>
              <a:gd name="connsiteY129" fmla="*/ 1433565 h 1805412"/>
              <a:gd name="connsiteX130" fmla="*/ 1277176 w 1618820"/>
              <a:gd name="connsiteY130" fmla="*/ 1413468 h 1805412"/>
              <a:gd name="connsiteX131" fmla="*/ 1297273 w 1618820"/>
              <a:gd name="connsiteY131" fmla="*/ 1379974 h 1805412"/>
              <a:gd name="connsiteX132" fmla="*/ 1317369 w 1618820"/>
              <a:gd name="connsiteY132" fmla="*/ 1366576 h 1805412"/>
              <a:gd name="connsiteX133" fmla="*/ 1337466 w 1618820"/>
              <a:gd name="connsiteY133" fmla="*/ 1349829 h 1805412"/>
              <a:gd name="connsiteX134" fmla="*/ 1357563 w 1618820"/>
              <a:gd name="connsiteY134" fmla="*/ 1336431 h 1805412"/>
              <a:gd name="connsiteX135" fmla="*/ 1367611 w 1618820"/>
              <a:gd name="connsiteY135" fmla="*/ 1329732 h 1805412"/>
              <a:gd name="connsiteX136" fmla="*/ 1397756 w 1618820"/>
              <a:gd name="connsiteY136" fmla="*/ 1309635 h 1805412"/>
              <a:gd name="connsiteX137" fmla="*/ 1434600 w 1618820"/>
              <a:gd name="connsiteY137" fmla="*/ 1259393 h 1805412"/>
              <a:gd name="connsiteX138" fmla="*/ 1441299 w 1618820"/>
              <a:gd name="connsiteY138" fmla="*/ 1249345 h 1805412"/>
              <a:gd name="connsiteX139" fmla="*/ 1447998 w 1618820"/>
              <a:gd name="connsiteY139" fmla="*/ 1232598 h 1805412"/>
              <a:gd name="connsiteX140" fmla="*/ 1461396 w 1618820"/>
              <a:gd name="connsiteY140" fmla="*/ 1212501 h 1805412"/>
              <a:gd name="connsiteX141" fmla="*/ 1474794 w 1618820"/>
              <a:gd name="connsiteY141" fmla="*/ 1189055 h 1805412"/>
              <a:gd name="connsiteX142" fmla="*/ 1478143 w 1618820"/>
              <a:gd name="connsiteY142" fmla="*/ 1172308 h 1805412"/>
              <a:gd name="connsiteX143" fmla="*/ 1488191 w 1618820"/>
              <a:gd name="connsiteY143" fmla="*/ 1145512 h 1805412"/>
              <a:gd name="connsiteX144" fmla="*/ 1491541 w 1618820"/>
              <a:gd name="connsiteY144" fmla="*/ 1132114 h 1805412"/>
              <a:gd name="connsiteX145" fmla="*/ 1498240 w 1618820"/>
              <a:gd name="connsiteY145" fmla="*/ 1112018 h 1805412"/>
              <a:gd name="connsiteX146" fmla="*/ 1504939 w 1618820"/>
              <a:gd name="connsiteY146" fmla="*/ 1088572 h 1805412"/>
              <a:gd name="connsiteX147" fmla="*/ 1511638 w 1618820"/>
              <a:gd name="connsiteY147" fmla="*/ 1071824 h 1805412"/>
              <a:gd name="connsiteX148" fmla="*/ 1521686 w 1618820"/>
              <a:gd name="connsiteY148" fmla="*/ 1041679 h 1805412"/>
              <a:gd name="connsiteX149" fmla="*/ 1525035 w 1618820"/>
              <a:gd name="connsiteY149" fmla="*/ 1031631 h 1805412"/>
              <a:gd name="connsiteX150" fmla="*/ 1531734 w 1618820"/>
              <a:gd name="connsiteY150" fmla="*/ 1021583 h 1805412"/>
              <a:gd name="connsiteX151" fmla="*/ 1538433 w 1618820"/>
              <a:gd name="connsiteY151" fmla="*/ 1001486 h 1805412"/>
              <a:gd name="connsiteX152" fmla="*/ 1551831 w 1618820"/>
              <a:gd name="connsiteY152" fmla="*/ 978040 h 1805412"/>
              <a:gd name="connsiteX153" fmla="*/ 1558530 w 1618820"/>
              <a:gd name="connsiteY153" fmla="*/ 964642 h 1805412"/>
              <a:gd name="connsiteX154" fmla="*/ 1571928 w 1618820"/>
              <a:gd name="connsiteY154" fmla="*/ 941196 h 1805412"/>
              <a:gd name="connsiteX155" fmla="*/ 1575277 w 1618820"/>
              <a:gd name="connsiteY155" fmla="*/ 931147 h 1805412"/>
              <a:gd name="connsiteX156" fmla="*/ 1578627 w 1618820"/>
              <a:gd name="connsiteY156" fmla="*/ 917750 h 1805412"/>
              <a:gd name="connsiteX157" fmla="*/ 1585325 w 1618820"/>
              <a:gd name="connsiteY157" fmla="*/ 907701 h 1805412"/>
              <a:gd name="connsiteX158" fmla="*/ 1588675 w 1618820"/>
              <a:gd name="connsiteY158" fmla="*/ 897653 h 1805412"/>
              <a:gd name="connsiteX159" fmla="*/ 1595374 w 1618820"/>
              <a:gd name="connsiteY159" fmla="*/ 867508 h 1805412"/>
              <a:gd name="connsiteX160" fmla="*/ 1608772 w 1618820"/>
              <a:gd name="connsiteY160" fmla="*/ 837363 h 1805412"/>
              <a:gd name="connsiteX161" fmla="*/ 1618820 w 1618820"/>
              <a:gd name="connsiteY161" fmla="*/ 797169 h 1805412"/>
              <a:gd name="connsiteX162" fmla="*/ 1615470 w 1618820"/>
              <a:gd name="connsiteY162" fmla="*/ 767024 h 1805412"/>
              <a:gd name="connsiteX163" fmla="*/ 1608772 w 1618820"/>
              <a:gd name="connsiteY163" fmla="*/ 756976 h 1805412"/>
              <a:gd name="connsiteX164" fmla="*/ 1602073 w 1618820"/>
              <a:gd name="connsiteY164" fmla="*/ 743578 h 1805412"/>
              <a:gd name="connsiteX165" fmla="*/ 1595374 w 1618820"/>
              <a:gd name="connsiteY165" fmla="*/ 733530 h 1805412"/>
              <a:gd name="connsiteX166" fmla="*/ 1588675 w 1618820"/>
              <a:gd name="connsiteY166" fmla="*/ 716783 h 1805412"/>
              <a:gd name="connsiteX167" fmla="*/ 1581976 w 1618820"/>
              <a:gd name="connsiteY167" fmla="*/ 703385 h 1805412"/>
              <a:gd name="connsiteX168" fmla="*/ 1578627 w 1618820"/>
              <a:gd name="connsiteY168" fmla="*/ 693336 h 1805412"/>
              <a:gd name="connsiteX169" fmla="*/ 1571928 w 1618820"/>
              <a:gd name="connsiteY169" fmla="*/ 683288 h 1805412"/>
              <a:gd name="connsiteX170" fmla="*/ 1555180 w 1618820"/>
              <a:gd name="connsiteY170" fmla="*/ 649793 h 1805412"/>
              <a:gd name="connsiteX171" fmla="*/ 1541783 w 1618820"/>
              <a:gd name="connsiteY171" fmla="*/ 629697 h 1805412"/>
              <a:gd name="connsiteX172" fmla="*/ 1535084 w 1618820"/>
              <a:gd name="connsiteY172" fmla="*/ 616299 h 1805412"/>
              <a:gd name="connsiteX173" fmla="*/ 1518336 w 1618820"/>
              <a:gd name="connsiteY173" fmla="*/ 569407 h 1805412"/>
              <a:gd name="connsiteX174" fmla="*/ 1501589 w 1618820"/>
              <a:gd name="connsiteY174" fmla="*/ 542611 h 1805412"/>
              <a:gd name="connsiteX175" fmla="*/ 1494890 w 1618820"/>
              <a:gd name="connsiteY175" fmla="*/ 522514 h 1805412"/>
              <a:gd name="connsiteX176" fmla="*/ 1474794 w 1618820"/>
              <a:gd name="connsiteY176" fmla="*/ 489020 h 1805412"/>
              <a:gd name="connsiteX177" fmla="*/ 1471444 w 1618820"/>
              <a:gd name="connsiteY177" fmla="*/ 468923 h 1805412"/>
              <a:gd name="connsiteX178" fmla="*/ 1464745 w 1618820"/>
              <a:gd name="connsiteY178" fmla="*/ 455525 h 1805412"/>
              <a:gd name="connsiteX179" fmla="*/ 1458046 w 1618820"/>
              <a:gd name="connsiteY179" fmla="*/ 422031 h 1805412"/>
              <a:gd name="connsiteX180" fmla="*/ 1454697 w 1618820"/>
              <a:gd name="connsiteY180" fmla="*/ 411983 h 1805412"/>
              <a:gd name="connsiteX181" fmla="*/ 1451347 w 1618820"/>
              <a:gd name="connsiteY181" fmla="*/ 388536 h 1805412"/>
              <a:gd name="connsiteX182" fmla="*/ 1447998 w 1618820"/>
              <a:gd name="connsiteY182" fmla="*/ 355042 h 1805412"/>
              <a:gd name="connsiteX183" fmla="*/ 1441299 w 1618820"/>
              <a:gd name="connsiteY183" fmla="*/ 328246 h 1805412"/>
              <a:gd name="connsiteX184" fmla="*/ 1434600 w 1618820"/>
              <a:gd name="connsiteY184" fmla="*/ 304800 h 1805412"/>
              <a:gd name="connsiteX185" fmla="*/ 1421202 w 1618820"/>
              <a:gd name="connsiteY185" fmla="*/ 284703 h 1805412"/>
              <a:gd name="connsiteX186" fmla="*/ 1414503 w 1618820"/>
              <a:gd name="connsiteY186" fmla="*/ 267956 h 1805412"/>
              <a:gd name="connsiteX187" fmla="*/ 1401106 w 1618820"/>
              <a:gd name="connsiteY187" fmla="*/ 247859 h 1805412"/>
              <a:gd name="connsiteX188" fmla="*/ 1370961 w 1618820"/>
              <a:gd name="connsiteY188" fmla="*/ 227763 h 1805412"/>
              <a:gd name="connsiteX189" fmla="*/ 1350864 w 1618820"/>
              <a:gd name="connsiteY189" fmla="*/ 204317 h 1805412"/>
              <a:gd name="connsiteX190" fmla="*/ 1337466 w 1618820"/>
              <a:gd name="connsiteY190" fmla="*/ 194268 h 1805412"/>
              <a:gd name="connsiteX191" fmla="*/ 1327418 w 1618820"/>
              <a:gd name="connsiteY191" fmla="*/ 184220 h 1805412"/>
              <a:gd name="connsiteX192" fmla="*/ 1290574 w 1618820"/>
              <a:gd name="connsiteY192" fmla="*/ 160774 h 1805412"/>
              <a:gd name="connsiteX193" fmla="*/ 1270477 w 1618820"/>
              <a:gd name="connsiteY193" fmla="*/ 140677 h 1805412"/>
              <a:gd name="connsiteX194" fmla="*/ 1257079 w 1618820"/>
              <a:gd name="connsiteY194" fmla="*/ 133978 h 1805412"/>
              <a:gd name="connsiteX195" fmla="*/ 1223585 w 1618820"/>
              <a:gd name="connsiteY195" fmla="*/ 110532 h 1805412"/>
              <a:gd name="connsiteX196" fmla="*/ 1210187 w 1618820"/>
              <a:gd name="connsiteY196" fmla="*/ 103833 h 1805412"/>
              <a:gd name="connsiteX197" fmla="*/ 1196789 w 1618820"/>
              <a:gd name="connsiteY197" fmla="*/ 90435 h 1805412"/>
              <a:gd name="connsiteX198" fmla="*/ 1176692 w 1618820"/>
              <a:gd name="connsiteY198" fmla="*/ 80387 h 1805412"/>
              <a:gd name="connsiteX199" fmla="*/ 1143198 w 1618820"/>
              <a:gd name="connsiteY199" fmla="*/ 63640 h 1805412"/>
              <a:gd name="connsiteX200" fmla="*/ 1109703 w 1618820"/>
              <a:gd name="connsiteY200" fmla="*/ 43543 h 1805412"/>
              <a:gd name="connsiteX201" fmla="*/ 1096306 w 1618820"/>
              <a:gd name="connsiteY201" fmla="*/ 36844 h 1805412"/>
              <a:gd name="connsiteX202" fmla="*/ 1079558 w 1618820"/>
              <a:gd name="connsiteY202" fmla="*/ 26796 h 1805412"/>
              <a:gd name="connsiteX203" fmla="*/ 1025967 w 1618820"/>
              <a:gd name="connsiteY203" fmla="*/ 3350 h 1805412"/>
              <a:gd name="connsiteX204" fmla="*/ 938881 w 1618820"/>
              <a:gd name="connsiteY204" fmla="*/ 0 h 180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1618820" h="1805412">
                <a:moveTo>
                  <a:pt x="938881" y="0"/>
                </a:moveTo>
                <a:lnTo>
                  <a:pt x="938881" y="0"/>
                </a:lnTo>
                <a:cubicBezTo>
                  <a:pt x="938354" y="6320"/>
                  <a:pt x="936031" y="47462"/>
                  <a:pt x="932183" y="60290"/>
                </a:cubicBezTo>
                <a:cubicBezTo>
                  <a:pt x="930748" y="65073"/>
                  <a:pt x="927338" y="69052"/>
                  <a:pt x="925484" y="73688"/>
                </a:cubicBezTo>
                <a:cubicBezTo>
                  <a:pt x="905990" y="122424"/>
                  <a:pt x="929271" y="73760"/>
                  <a:pt x="912086" y="103833"/>
                </a:cubicBezTo>
                <a:cubicBezTo>
                  <a:pt x="908582" y="109964"/>
                  <a:pt x="904129" y="121838"/>
                  <a:pt x="898688" y="127279"/>
                </a:cubicBezTo>
                <a:cubicBezTo>
                  <a:pt x="894741" y="131226"/>
                  <a:pt x="889756" y="133978"/>
                  <a:pt x="885290" y="137328"/>
                </a:cubicBezTo>
                <a:cubicBezTo>
                  <a:pt x="873245" y="173465"/>
                  <a:pt x="882732" y="159984"/>
                  <a:pt x="861844" y="180870"/>
                </a:cubicBezTo>
                <a:cubicBezTo>
                  <a:pt x="858758" y="190130"/>
                  <a:pt x="850444" y="223884"/>
                  <a:pt x="838398" y="231112"/>
                </a:cubicBezTo>
                <a:cubicBezTo>
                  <a:pt x="836742" y="232105"/>
                  <a:pt x="815602" y="244431"/>
                  <a:pt x="811602" y="247859"/>
                </a:cubicBezTo>
                <a:cubicBezTo>
                  <a:pt x="806807" y="251969"/>
                  <a:pt x="803190" y="257379"/>
                  <a:pt x="798205" y="261257"/>
                </a:cubicBezTo>
                <a:cubicBezTo>
                  <a:pt x="786339" y="270486"/>
                  <a:pt x="783344" y="270677"/>
                  <a:pt x="771409" y="274655"/>
                </a:cubicBezTo>
                <a:cubicBezTo>
                  <a:pt x="766943" y="279121"/>
                  <a:pt x="762806" y="283943"/>
                  <a:pt x="758011" y="288053"/>
                </a:cubicBezTo>
                <a:cubicBezTo>
                  <a:pt x="754955" y="290673"/>
                  <a:pt x="750583" y="291696"/>
                  <a:pt x="747963" y="294752"/>
                </a:cubicBezTo>
                <a:cubicBezTo>
                  <a:pt x="743726" y="299695"/>
                  <a:pt x="742517" y="306896"/>
                  <a:pt x="737914" y="311499"/>
                </a:cubicBezTo>
                <a:cubicBezTo>
                  <a:pt x="732221" y="317192"/>
                  <a:pt x="717818" y="324897"/>
                  <a:pt x="717818" y="324897"/>
                </a:cubicBezTo>
                <a:cubicBezTo>
                  <a:pt x="710428" y="347062"/>
                  <a:pt x="720827" y="321936"/>
                  <a:pt x="697721" y="348343"/>
                </a:cubicBezTo>
                <a:cubicBezTo>
                  <a:pt x="673923" y="375541"/>
                  <a:pt x="707510" y="350748"/>
                  <a:pt x="680974" y="368440"/>
                </a:cubicBezTo>
                <a:cubicBezTo>
                  <a:pt x="678741" y="374022"/>
                  <a:pt x="677770" y="380295"/>
                  <a:pt x="674275" y="385187"/>
                </a:cubicBezTo>
                <a:cubicBezTo>
                  <a:pt x="671935" y="388463"/>
                  <a:pt x="666460" y="388537"/>
                  <a:pt x="664227" y="391886"/>
                </a:cubicBezTo>
                <a:cubicBezTo>
                  <a:pt x="661673" y="395716"/>
                  <a:pt x="662200" y="400875"/>
                  <a:pt x="660877" y="405284"/>
                </a:cubicBezTo>
                <a:cubicBezTo>
                  <a:pt x="655243" y="424063"/>
                  <a:pt x="656762" y="422433"/>
                  <a:pt x="647479" y="435429"/>
                </a:cubicBezTo>
                <a:cubicBezTo>
                  <a:pt x="644234" y="439971"/>
                  <a:pt x="640632" y="444253"/>
                  <a:pt x="637431" y="448826"/>
                </a:cubicBezTo>
                <a:cubicBezTo>
                  <a:pt x="632814" y="455422"/>
                  <a:pt x="624033" y="468923"/>
                  <a:pt x="624033" y="468923"/>
                </a:cubicBezTo>
                <a:cubicBezTo>
                  <a:pt x="616671" y="491014"/>
                  <a:pt x="622515" y="471019"/>
                  <a:pt x="617334" y="512466"/>
                </a:cubicBezTo>
                <a:cubicBezTo>
                  <a:pt x="614902" y="531925"/>
                  <a:pt x="612338" y="539150"/>
                  <a:pt x="607286" y="559358"/>
                </a:cubicBezTo>
                <a:cubicBezTo>
                  <a:pt x="606169" y="569406"/>
                  <a:pt x="605366" y="579494"/>
                  <a:pt x="603936" y="589503"/>
                </a:cubicBezTo>
                <a:cubicBezTo>
                  <a:pt x="603131" y="595139"/>
                  <a:pt x="600871" y="600565"/>
                  <a:pt x="600587" y="606251"/>
                </a:cubicBezTo>
                <a:cubicBezTo>
                  <a:pt x="598635" y="645295"/>
                  <a:pt x="599240" y="684440"/>
                  <a:pt x="597238" y="723481"/>
                </a:cubicBezTo>
                <a:cubicBezTo>
                  <a:pt x="597002" y="728078"/>
                  <a:pt x="595504" y="732569"/>
                  <a:pt x="593888" y="736879"/>
                </a:cubicBezTo>
                <a:cubicBezTo>
                  <a:pt x="590245" y="746594"/>
                  <a:pt x="586044" y="751995"/>
                  <a:pt x="580490" y="760325"/>
                </a:cubicBezTo>
                <a:cubicBezTo>
                  <a:pt x="570879" y="798776"/>
                  <a:pt x="584317" y="751399"/>
                  <a:pt x="570442" y="783772"/>
                </a:cubicBezTo>
                <a:cubicBezTo>
                  <a:pt x="568629" y="788003"/>
                  <a:pt x="568708" y="792859"/>
                  <a:pt x="567092" y="797169"/>
                </a:cubicBezTo>
                <a:cubicBezTo>
                  <a:pt x="565339" y="801844"/>
                  <a:pt x="562361" y="805978"/>
                  <a:pt x="560394" y="810567"/>
                </a:cubicBezTo>
                <a:cubicBezTo>
                  <a:pt x="559003" y="813812"/>
                  <a:pt x="558623" y="817457"/>
                  <a:pt x="557044" y="820615"/>
                </a:cubicBezTo>
                <a:cubicBezTo>
                  <a:pt x="555244" y="824216"/>
                  <a:pt x="552479" y="827250"/>
                  <a:pt x="550345" y="830664"/>
                </a:cubicBezTo>
                <a:cubicBezTo>
                  <a:pt x="546895" y="836185"/>
                  <a:pt x="543414" y="841696"/>
                  <a:pt x="540297" y="847411"/>
                </a:cubicBezTo>
                <a:cubicBezTo>
                  <a:pt x="516368" y="891280"/>
                  <a:pt x="538415" y="850685"/>
                  <a:pt x="526899" y="877556"/>
                </a:cubicBezTo>
                <a:cubicBezTo>
                  <a:pt x="520035" y="893572"/>
                  <a:pt x="520779" y="886598"/>
                  <a:pt x="516851" y="901002"/>
                </a:cubicBezTo>
                <a:cubicBezTo>
                  <a:pt x="514429" y="909885"/>
                  <a:pt x="513063" y="919064"/>
                  <a:pt x="510152" y="927798"/>
                </a:cubicBezTo>
                <a:cubicBezTo>
                  <a:pt x="507919" y="934497"/>
                  <a:pt x="505166" y="941045"/>
                  <a:pt x="503453" y="947895"/>
                </a:cubicBezTo>
                <a:cubicBezTo>
                  <a:pt x="501442" y="955937"/>
                  <a:pt x="500631" y="965560"/>
                  <a:pt x="493405" y="971341"/>
                </a:cubicBezTo>
                <a:cubicBezTo>
                  <a:pt x="490648" y="973547"/>
                  <a:pt x="486706" y="973574"/>
                  <a:pt x="483356" y="974690"/>
                </a:cubicBezTo>
                <a:cubicBezTo>
                  <a:pt x="480007" y="978040"/>
                  <a:pt x="476340" y="981100"/>
                  <a:pt x="473308" y="984739"/>
                </a:cubicBezTo>
                <a:cubicBezTo>
                  <a:pt x="470731" y="987831"/>
                  <a:pt x="469283" y="991778"/>
                  <a:pt x="466609" y="994787"/>
                </a:cubicBezTo>
                <a:cubicBezTo>
                  <a:pt x="460315" y="1001868"/>
                  <a:pt x="450749" y="1006410"/>
                  <a:pt x="446512" y="1014884"/>
                </a:cubicBezTo>
                <a:cubicBezTo>
                  <a:pt x="444279" y="1019350"/>
                  <a:pt x="443343" y="1024751"/>
                  <a:pt x="439813" y="1028281"/>
                </a:cubicBezTo>
                <a:cubicBezTo>
                  <a:pt x="436283" y="1031811"/>
                  <a:pt x="430252" y="1031784"/>
                  <a:pt x="426416" y="1034980"/>
                </a:cubicBezTo>
                <a:cubicBezTo>
                  <a:pt x="394631" y="1061468"/>
                  <a:pt x="411495" y="1057644"/>
                  <a:pt x="386222" y="1068475"/>
                </a:cubicBezTo>
                <a:cubicBezTo>
                  <a:pt x="382977" y="1069866"/>
                  <a:pt x="379523" y="1070708"/>
                  <a:pt x="376174" y="1071824"/>
                </a:cubicBezTo>
                <a:cubicBezTo>
                  <a:pt x="375057" y="1075174"/>
                  <a:pt x="375030" y="1079116"/>
                  <a:pt x="372824" y="1081873"/>
                </a:cubicBezTo>
                <a:cubicBezTo>
                  <a:pt x="370309" y="1085016"/>
                  <a:pt x="365868" y="1085995"/>
                  <a:pt x="362776" y="1088572"/>
                </a:cubicBezTo>
                <a:cubicBezTo>
                  <a:pt x="359137" y="1091604"/>
                  <a:pt x="355760" y="1094981"/>
                  <a:pt x="352728" y="1098620"/>
                </a:cubicBezTo>
                <a:cubicBezTo>
                  <a:pt x="350151" y="1101712"/>
                  <a:pt x="348875" y="1105822"/>
                  <a:pt x="346029" y="1108668"/>
                </a:cubicBezTo>
                <a:cubicBezTo>
                  <a:pt x="342082" y="1112615"/>
                  <a:pt x="336578" y="1114770"/>
                  <a:pt x="332631" y="1118717"/>
                </a:cubicBezTo>
                <a:cubicBezTo>
                  <a:pt x="327576" y="1123772"/>
                  <a:pt x="324288" y="1130409"/>
                  <a:pt x="319233" y="1135464"/>
                </a:cubicBezTo>
                <a:cubicBezTo>
                  <a:pt x="316387" y="1138310"/>
                  <a:pt x="312241" y="1139543"/>
                  <a:pt x="309185" y="1142163"/>
                </a:cubicBezTo>
                <a:cubicBezTo>
                  <a:pt x="268727" y="1176842"/>
                  <a:pt x="321268" y="1136451"/>
                  <a:pt x="282389" y="1165609"/>
                </a:cubicBezTo>
                <a:cubicBezTo>
                  <a:pt x="280156" y="1170075"/>
                  <a:pt x="278686" y="1175013"/>
                  <a:pt x="275690" y="1179007"/>
                </a:cubicBezTo>
                <a:cubicBezTo>
                  <a:pt x="267569" y="1189834"/>
                  <a:pt x="262369" y="1192353"/>
                  <a:pt x="252244" y="1199103"/>
                </a:cubicBezTo>
                <a:cubicBezTo>
                  <a:pt x="238207" y="1220160"/>
                  <a:pt x="253012" y="1197051"/>
                  <a:pt x="238846" y="1222550"/>
                </a:cubicBezTo>
                <a:cubicBezTo>
                  <a:pt x="235684" y="1228241"/>
                  <a:pt x="231492" y="1233370"/>
                  <a:pt x="228798" y="1239297"/>
                </a:cubicBezTo>
                <a:cubicBezTo>
                  <a:pt x="225876" y="1245725"/>
                  <a:pt x="224332" y="1252694"/>
                  <a:pt x="222099" y="1259393"/>
                </a:cubicBezTo>
                <a:cubicBezTo>
                  <a:pt x="220982" y="1262743"/>
                  <a:pt x="220709" y="1266504"/>
                  <a:pt x="218750" y="1269442"/>
                </a:cubicBezTo>
                <a:cubicBezTo>
                  <a:pt x="208954" y="1284135"/>
                  <a:pt x="214466" y="1276270"/>
                  <a:pt x="202002" y="1292888"/>
                </a:cubicBezTo>
                <a:cubicBezTo>
                  <a:pt x="200886" y="1296237"/>
                  <a:pt x="199667" y="1299554"/>
                  <a:pt x="198653" y="1302936"/>
                </a:cubicBezTo>
                <a:cubicBezTo>
                  <a:pt x="196317" y="1310722"/>
                  <a:pt x="194872" y="1318796"/>
                  <a:pt x="191954" y="1326383"/>
                </a:cubicBezTo>
                <a:cubicBezTo>
                  <a:pt x="189266" y="1333373"/>
                  <a:pt x="184787" y="1339566"/>
                  <a:pt x="181906" y="1346479"/>
                </a:cubicBezTo>
                <a:cubicBezTo>
                  <a:pt x="168620" y="1378366"/>
                  <a:pt x="182153" y="1356157"/>
                  <a:pt x="168508" y="1376624"/>
                </a:cubicBezTo>
                <a:cubicBezTo>
                  <a:pt x="167391" y="1381090"/>
                  <a:pt x="166061" y="1385508"/>
                  <a:pt x="165158" y="1390022"/>
                </a:cubicBezTo>
                <a:cubicBezTo>
                  <a:pt x="163826" y="1396681"/>
                  <a:pt x="163957" y="1403676"/>
                  <a:pt x="161809" y="1410119"/>
                </a:cubicBezTo>
                <a:cubicBezTo>
                  <a:pt x="160536" y="1413938"/>
                  <a:pt x="157343" y="1416818"/>
                  <a:pt x="155110" y="1420167"/>
                </a:cubicBezTo>
                <a:cubicBezTo>
                  <a:pt x="150050" y="1440411"/>
                  <a:pt x="153215" y="1429204"/>
                  <a:pt x="145062" y="1453662"/>
                </a:cubicBezTo>
                <a:cubicBezTo>
                  <a:pt x="143945" y="1457011"/>
                  <a:pt x="143670" y="1460772"/>
                  <a:pt x="141712" y="1463710"/>
                </a:cubicBezTo>
                <a:lnTo>
                  <a:pt x="135013" y="1473758"/>
                </a:lnTo>
                <a:cubicBezTo>
                  <a:pt x="129743" y="1500114"/>
                  <a:pt x="136447" y="1482692"/>
                  <a:pt x="118266" y="1503903"/>
                </a:cubicBezTo>
                <a:cubicBezTo>
                  <a:pt x="115646" y="1506960"/>
                  <a:pt x="114981" y="1511818"/>
                  <a:pt x="111567" y="1513952"/>
                </a:cubicBezTo>
                <a:cubicBezTo>
                  <a:pt x="105579" y="1517695"/>
                  <a:pt x="91470" y="1520651"/>
                  <a:pt x="91470" y="1520651"/>
                </a:cubicBezTo>
                <a:cubicBezTo>
                  <a:pt x="80932" y="1528554"/>
                  <a:pt x="76935" y="1532801"/>
                  <a:pt x="64675" y="1537398"/>
                </a:cubicBezTo>
                <a:cubicBezTo>
                  <a:pt x="60365" y="1539014"/>
                  <a:pt x="55743" y="1539631"/>
                  <a:pt x="51277" y="1540747"/>
                </a:cubicBezTo>
                <a:cubicBezTo>
                  <a:pt x="26797" y="1557068"/>
                  <a:pt x="57578" y="1537147"/>
                  <a:pt x="27831" y="1554145"/>
                </a:cubicBezTo>
                <a:cubicBezTo>
                  <a:pt x="9652" y="1564533"/>
                  <a:pt x="26157" y="1558053"/>
                  <a:pt x="7734" y="1564193"/>
                </a:cubicBezTo>
                <a:cubicBezTo>
                  <a:pt x="5501" y="1567543"/>
                  <a:pt x="1218" y="1570220"/>
                  <a:pt x="1035" y="1574242"/>
                </a:cubicBezTo>
                <a:cubicBezTo>
                  <a:pt x="71" y="1595462"/>
                  <a:pt x="-1800" y="1617559"/>
                  <a:pt x="4385" y="1637881"/>
                </a:cubicBezTo>
                <a:cubicBezTo>
                  <a:pt x="6670" y="1645387"/>
                  <a:pt x="25943" y="1652176"/>
                  <a:pt x="34530" y="1654629"/>
                </a:cubicBezTo>
                <a:cubicBezTo>
                  <a:pt x="38956" y="1655894"/>
                  <a:pt x="43462" y="1656862"/>
                  <a:pt x="47928" y="1657978"/>
                </a:cubicBezTo>
                <a:cubicBezTo>
                  <a:pt x="54627" y="1662444"/>
                  <a:pt x="65478" y="1663738"/>
                  <a:pt x="68024" y="1671376"/>
                </a:cubicBezTo>
                <a:cubicBezTo>
                  <a:pt x="72145" y="1683738"/>
                  <a:pt x="72464" y="1694683"/>
                  <a:pt x="84772" y="1701521"/>
                </a:cubicBezTo>
                <a:cubicBezTo>
                  <a:pt x="90944" y="1704950"/>
                  <a:pt x="98169" y="1705987"/>
                  <a:pt x="104868" y="1708220"/>
                </a:cubicBezTo>
                <a:cubicBezTo>
                  <a:pt x="110225" y="1710006"/>
                  <a:pt x="123302" y="1714648"/>
                  <a:pt x="128314" y="1714919"/>
                </a:cubicBezTo>
                <a:cubicBezTo>
                  <a:pt x="165121" y="1716909"/>
                  <a:pt x="202002" y="1717152"/>
                  <a:pt x="238846" y="1718268"/>
                </a:cubicBezTo>
                <a:cubicBezTo>
                  <a:pt x="264109" y="1726690"/>
                  <a:pt x="232966" y="1715329"/>
                  <a:pt x="258943" y="1728317"/>
                </a:cubicBezTo>
                <a:cubicBezTo>
                  <a:pt x="262101" y="1729896"/>
                  <a:pt x="265642" y="1730550"/>
                  <a:pt x="268991" y="1731666"/>
                </a:cubicBezTo>
                <a:cubicBezTo>
                  <a:pt x="272341" y="1733899"/>
                  <a:pt x="275221" y="1737092"/>
                  <a:pt x="279040" y="1738365"/>
                </a:cubicBezTo>
                <a:cubicBezTo>
                  <a:pt x="285483" y="1740512"/>
                  <a:pt x="292454" y="1740499"/>
                  <a:pt x="299136" y="1741714"/>
                </a:cubicBezTo>
                <a:cubicBezTo>
                  <a:pt x="304737" y="1742732"/>
                  <a:pt x="310361" y="1743683"/>
                  <a:pt x="315884" y="1745064"/>
                </a:cubicBezTo>
                <a:cubicBezTo>
                  <a:pt x="336333" y="1750177"/>
                  <a:pt x="354792" y="1757512"/>
                  <a:pt x="376174" y="1758462"/>
                </a:cubicBezTo>
                <a:cubicBezTo>
                  <a:pt x="418573" y="1760346"/>
                  <a:pt x="461027" y="1760695"/>
                  <a:pt x="503453" y="1761811"/>
                </a:cubicBezTo>
                <a:cubicBezTo>
                  <a:pt x="511790" y="1763201"/>
                  <a:pt x="528009" y="1765356"/>
                  <a:pt x="536947" y="1768510"/>
                </a:cubicBezTo>
                <a:cubicBezTo>
                  <a:pt x="551611" y="1773686"/>
                  <a:pt x="565826" y="1780081"/>
                  <a:pt x="580490" y="1785257"/>
                </a:cubicBezTo>
                <a:cubicBezTo>
                  <a:pt x="584831" y="1786789"/>
                  <a:pt x="589394" y="1787608"/>
                  <a:pt x="593888" y="1788607"/>
                </a:cubicBezTo>
                <a:cubicBezTo>
                  <a:pt x="617841" y="1793930"/>
                  <a:pt x="615552" y="1792403"/>
                  <a:pt x="647479" y="1795306"/>
                </a:cubicBezTo>
                <a:cubicBezTo>
                  <a:pt x="660496" y="1799644"/>
                  <a:pt x="673898" y="1804493"/>
                  <a:pt x="687673" y="1805354"/>
                </a:cubicBezTo>
                <a:cubicBezTo>
                  <a:pt x="695552" y="1805846"/>
                  <a:pt x="703304" y="1803121"/>
                  <a:pt x="711119" y="1802004"/>
                </a:cubicBezTo>
                <a:cubicBezTo>
                  <a:pt x="734164" y="1794323"/>
                  <a:pt x="713117" y="1800486"/>
                  <a:pt x="758011" y="1795306"/>
                </a:cubicBezTo>
                <a:cubicBezTo>
                  <a:pt x="774795" y="1793369"/>
                  <a:pt x="791506" y="1790840"/>
                  <a:pt x="808253" y="1788607"/>
                </a:cubicBezTo>
                <a:lnTo>
                  <a:pt x="838398" y="1768510"/>
                </a:lnTo>
                <a:lnTo>
                  <a:pt x="858495" y="1755112"/>
                </a:lnTo>
                <a:cubicBezTo>
                  <a:pt x="864077" y="1752879"/>
                  <a:pt x="869964" y="1751292"/>
                  <a:pt x="875242" y="1748413"/>
                </a:cubicBezTo>
                <a:cubicBezTo>
                  <a:pt x="908984" y="1730008"/>
                  <a:pt x="881917" y="1738370"/>
                  <a:pt x="908736" y="1731666"/>
                </a:cubicBezTo>
                <a:cubicBezTo>
                  <a:pt x="912086" y="1729433"/>
                  <a:pt x="915509" y="1727307"/>
                  <a:pt x="918785" y="1724967"/>
                </a:cubicBezTo>
                <a:cubicBezTo>
                  <a:pt x="923328" y="1721722"/>
                  <a:pt x="927190" y="1717416"/>
                  <a:pt x="932183" y="1714919"/>
                </a:cubicBezTo>
                <a:cubicBezTo>
                  <a:pt x="936300" y="1712860"/>
                  <a:pt x="941114" y="1712686"/>
                  <a:pt x="945580" y="1711569"/>
                </a:cubicBezTo>
                <a:cubicBezTo>
                  <a:pt x="979452" y="1691247"/>
                  <a:pt x="944118" y="1709664"/>
                  <a:pt x="982424" y="1698172"/>
                </a:cubicBezTo>
                <a:cubicBezTo>
                  <a:pt x="987207" y="1696737"/>
                  <a:pt x="991147" y="1693226"/>
                  <a:pt x="995822" y="1691473"/>
                </a:cubicBezTo>
                <a:cubicBezTo>
                  <a:pt x="1000132" y="1689857"/>
                  <a:pt x="1004754" y="1689240"/>
                  <a:pt x="1009220" y="1688123"/>
                </a:cubicBezTo>
                <a:cubicBezTo>
                  <a:pt x="1017256" y="1682765"/>
                  <a:pt x="1023316" y="1678125"/>
                  <a:pt x="1032666" y="1674725"/>
                </a:cubicBezTo>
                <a:cubicBezTo>
                  <a:pt x="1040305" y="1671947"/>
                  <a:pt x="1048297" y="1670259"/>
                  <a:pt x="1056112" y="1668026"/>
                </a:cubicBezTo>
                <a:cubicBezTo>
                  <a:pt x="1068603" y="1660531"/>
                  <a:pt x="1075405" y="1657232"/>
                  <a:pt x="1086257" y="1647930"/>
                </a:cubicBezTo>
                <a:cubicBezTo>
                  <a:pt x="1089854" y="1644847"/>
                  <a:pt x="1092411" y="1640577"/>
                  <a:pt x="1096306" y="1637881"/>
                </a:cubicBezTo>
                <a:cubicBezTo>
                  <a:pt x="1107011" y="1630470"/>
                  <a:pt x="1118967" y="1625007"/>
                  <a:pt x="1129800" y="1617785"/>
                </a:cubicBezTo>
                <a:cubicBezTo>
                  <a:pt x="1133149" y="1615552"/>
                  <a:pt x="1136869" y="1613794"/>
                  <a:pt x="1139848" y="1611086"/>
                </a:cubicBezTo>
                <a:cubicBezTo>
                  <a:pt x="1149195" y="1602589"/>
                  <a:pt x="1159637" y="1594800"/>
                  <a:pt x="1166644" y="1584290"/>
                </a:cubicBezTo>
                <a:cubicBezTo>
                  <a:pt x="1168877" y="1580941"/>
                  <a:pt x="1171003" y="1577518"/>
                  <a:pt x="1173343" y="1574242"/>
                </a:cubicBezTo>
                <a:cubicBezTo>
                  <a:pt x="1178473" y="1567060"/>
                  <a:pt x="1185583" y="1558684"/>
                  <a:pt x="1190090" y="1550796"/>
                </a:cubicBezTo>
                <a:cubicBezTo>
                  <a:pt x="1192567" y="1546461"/>
                  <a:pt x="1194220" y="1541680"/>
                  <a:pt x="1196789" y="1537398"/>
                </a:cubicBezTo>
                <a:cubicBezTo>
                  <a:pt x="1200931" y="1530494"/>
                  <a:pt x="1206045" y="1524205"/>
                  <a:pt x="1210187" y="1517301"/>
                </a:cubicBezTo>
                <a:cubicBezTo>
                  <a:pt x="1214063" y="1510841"/>
                  <a:pt x="1229380" y="1484710"/>
                  <a:pt x="1233633" y="1480457"/>
                </a:cubicBezTo>
                <a:cubicBezTo>
                  <a:pt x="1236982" y="1477108"/>
                  <a:pt x="1240839" y="1474198"/>
                  <a:pt x="1243681" y="1470409"/>
                </a:cubicBezTo>
                <a:cubicBezTo>
                  <a:pt x="1258996" y="1449990"/>
                  <a:pt x="1249901" y="1457253"/>
                  <a:pt x="1260429" y="1433565"/>
                </a:cubicBezTo>
                <a:cubicBezTo>
                  <a:pt x="1264159" y="1425173"/>
                  <a:pt x="1270868" y="1419777"/>
                  <a:pt x="1277176" y="1413468"/>
                </a:cubicBezTo>
                <a:cubicBezTo>
                  <a:pt x="1282180" y="1398454"/>
                  <a:pt x="1282232" y="1395015"/>
                  <a:pt x="1297273" y="1379974"/>
                </a:cubicBezTo>
                <a:cubicBezTo>
                  <a:pt x="1302966" y="1374281"/>
                  <a:pt x="1310670" y="1371042"/>
                  <a:pt x="1317369" y="1366576"/>
                </a:cubicBezTo>
                <a:cubicBezTo>
                  <a:pt x="1328361" y="1350089"/>
                  <a:pt x="1318579" y="1361161"/>
                  <a:pt x="1337466" y="1349829"/>
                </a:cubicBezTo>
                <a:cubicBezTo>
                  <a:pt x="1344370" y="1345687"/>
                  <a:pt x="1350864" y="1340897"/>
                  <a:pt x="1357563" y="1336431"/>
                </a:cubicBezTo>
                <a:cubicBezTo>
                  <a:pt x="1360912" y="1334198"/>
                  <a:pt x="1364159" y="1331803"/>
                  <a:pt x="1367611" y="1329732"/>
                </a:cubicBezTo>
                <a:cubicBezTo>
                  <a:pt x="1374184" y="1325788"/>
                  <a:pt x="1391980" y="1315892"/>
                  <a:pt x="1397756" y="1309635"/>
                </a:cubicBezTo>
                <a:cubicBezTo>
                  <a:pt x="1423603" y="1281634"/>
                  <a:pt x="1419480" y="1283586"/>
                  <a:pt x="1434600" y="1259393"/>
                </a:cubicBezTo>
                <a:cubicBezTo>
                  <a:pt x="1436733" y="1255979"/>
                  <a:pt x="1439499" y="1252945"/>
                  <a:pt x="1441299" y="1249345"/>
                </a:cubicBezTo>
                <a:cubicBezTo>
                  <a:pt x="1443988" y="1243967"/>
                  <a:pt x="1445119" y="1237876"/>
                  <a:pt x="1447998" y="1232598"/>
                </a:cubicBezTo>
                <a:cubicBezTo>
                  <a:pt x="1451853" y="1225530"/>
                  <a:pt x="1457254" y="1219405"/>
                  <a:pt x="1461396" y="1212501"/>
                </a:cubicBezTo>
                <a:cubicBezTo>
                  <a:pt x="1486886" y="1170017"/>
                  <a:pt x="1451627" y="1223803"/>
                  <a:pt x="1474794" y="1189055"/>
                </a:cubicBezTo>
                <a:cubicBezTo>
                  <a:pt x="1475910" y="1183473"/>
                  <a:pt x="1476762" y="1177831"/>
                  <a:pt x="1478143" y="1172308"/>
                </a:cubicBezTo>
                <a:cubicBezTo>
                  <a:pt x="1480497" y="1162892"/>
                  <a:pt x="1485112" y="1154747"/>
                  <a:pt x="1488191" y="1145512"/>
                </a:cubicBezTo>
                <a:cubicBezTo>
                  <a:pt x="1489647" y="1141145"/>
                  <a:pt x="1490218" y="1136523"/>
                  <a:pt x="1491541" y="1132114"/>
                </a:cubicBezTo>
                <a:cubicBezTo>
                  <a:pt x="1493570" y="1125351"/>
                  <a:pt x="1496163" y="1118767"/>
                  <a:pt x="1498240" y="1112018"/>
                </a:cubicBezTo>
                <a:cubicBezTo>
                  <a:pt x="1500630" y="1104249"/>
                  <a:pt x="1502369" y="1096283"/>
                  <a:pt x="1504939" y="1088572"/>
                </a:cubicBezTo>
                <a:cubicBezTo>
                  <a:pt x="1506840" y="1082868"/>
                  <a:pt x="1509616" y="1077486"/>
                  <a:pt x="1511638" y="1071824"/>
                </a:cubicBezTo>
                <a:cubicBezTo>
                  <a:pt x="1515200" y="1061849"/>
                  <a:pt x="1518337" y="1051727"/>
                  <a:pt x="1521686" y="1041679"/>
                </a:cubicBezTo>
                <a:cubicBezTo>
                  <a:pt x="1522802" y="1038330"/>
                  <a:pt x="1523077" y="1034568"/>
                  <a:pt x="1525035" y="1031631"/>
                </a:cubicBezTo>
                <a:cubicBezTo>
                  <a:pt x="1527268" y="1028282"/>
                  <a:pt x="1530099" y="1025262"/>
                  <a:pt x="1531734" y="1021583"/>
                </a:cubicBezTo>
                <a:cubicBezTo>
                  <a:pt x="1534602" y="1015130"/>
                  <a:pt x="1534930" y="1007617"/>
                  <a:pt x="1538433" y="1001486"/>
                </a:cubicBezTo>
                <a:cubicBezTo>
                  <a:pt x="1542899" y="993671"/>
                  <a:pt x="1547521" y="985942"/>
                  <a:pt x="1551831" y="978040"/>
                </a:cubicBezTo>
                <a:cubicBezTo>
                  <a:pt x="1554222" y="973657"/>
                  <a:pt x="1556053" y="968977"/>
                  <a:pt x="1558530" y="964642"/>
                </a:cubicBezTo>
                <a:cubicBezTo>
                  <a:pt x="1568137" y="947829"/>
                  <a:pt x="1563257" y="961430"/>
                  <a:pt x="1571928" y="941196"/>
                </a:cubicBezTo>
                <a:cubicBezTo>
                  <a:pt x="1573319" y="937951"/>
                  <a:pt x="1574307" y="934542"/>
                  <a:pt x="1575277" y="931147"/>
                </a:cubicBezTo>
                <a:cubicBezTo>
                  <a:pt x="1576542" y="926721"/>
                  <a:pt x="1576814" y="921981"/>
                  <a:pt x="1578627" y="917750"/>
                </a:cubicBezTo>
                <a:cubicBezTo>
                  <a:pt x="1580213" y="914050"/>
                  <a:pt x="1583525" y="911302"/>
                  <a:pt x="1585325" y="907701"/>
                </a:cubicBezTo>
                <a:cubicBezTo>
                  <a:pt x="1586904" y="904543"/>
                  <a:pt x="1587819" y="901078"/>
                  <a:pt x="1588675" y="897653"/>
                </a:cubicBezTo>
                <a:cubicBezTo>
                  <a:pt x="1591172" y="887667"/>
                  <a:pt x="1592546" y="877405"/>
                  <a:pt x="1595374" y="867508"/>
                </a:cubicBezTo>
                <a:cubicBezTo>
                  <a:pt x="1603829" y="837914"/>
                  <a:pt x="1599466" y="862957"/>
                  <a:pt x="1608772" y="837363"/>
                </a:cubicBezTo>
                <a:cubicBezTo>
                  <a:pt x="1614278" y="822221"/>
                  <a:pt x="1615806" y="812236"/>
                  <a:pt x="1618820" y="797169"/>
                </a:cubicBezTo>
                <a:cubicBezTo>
                  <a:pt x="1617703" y="787121"/>
                  <a:pt x="1617922" y="776832"/>
                  <a:pt x="1615470" y="767024"/>
                </a:cubicBezTo>
                <a:cubicBezTo>
                  <a:pt x="1614494" y="763119"/>
                  <a:pt x="1610769" y="760471"/>
                  <a:pt x="1608772" y="756976"/>
                </a:cubicBezTo>
                <a:cubicBezTo>
                  <a:pt x="1606295" y="752641"/>
                  <a:pt x="1604550" y="747913"/>
                  <a:pt x="1602073" y="743578"/>
                </a:cubicBezTo>
                <a:cubicBezTo>
                  <a:pt x="1600076" y="740083"/>
                  <a:pt x="1597174" y="737130"/>
                  <a:pt x="1595374" y="733530"/>
                </a:cubicBezTo>
                <a:cubicBezTo>
                  <a:pt x="1592685" y="728152"/>
                  <a:pt x="1591117" y="722277"/>
                  <a:pt x="1588675" y="716783"/>
                </a:cubicBezTo>
                <a:cubicBezTo>
                  <a:pt x="1586647" y="712220"/>
                  <a:pt x="1583943" y="707974"/>
                  <a:pt x="1581976" y="703385"/>
                </a:cubicBezTo>
                <a:cubicBezTo>
                  <a:pt x="1580585" y="700140"/>
                  <a:pt x="1580206" y="696494"/>
                  <a:pt x="1578627" y="693336"/>
                </a:cubicBezTo>
                <a:cubicBezTo>
                  <a:pt x="1576827" y="689735"/>
                  <a:pt x="1573837" y="686832"/>
                  <a:pt x="1571928" y="683288"/>
                </a:cubicBezTo>
                <a:cubicBezTo>
                  <a:pt x="1566010" y="672297"/>
                  <a:pt x="1562104" y="660180"/>
                  <a:pt x="1555180" y="649793"/>
                </a:cubicBezTo>
                <a:cubicBezTo>
                  <a:pt x="1550714" y="643094"/>
                  <a:pt x="1545383" y="636898"/>
                  <a:pt x="1541783" y="629697"/>
                </a:cubicBezTo>
                <a:cubicBezTo>
                  <a:pt x="1539550" y="625231"/>
                  <a:pt x="1536876" y="620959"/>
                  <a:pt x="1535084" y="616299"/>
                </a:cubicBezTo>
                <a:cubicBezTo>
                  <a:pt x="1530775" y="605095"/>
                  <a:pt x="1524632" y="581999"/>
                  <a:pt x="1518336" y="569407"/>
                </a:cubicBezTo>
                <a:cubicBezTo>
                  <a:pt x="1502243" y="537218"/>
                  <a:pt x="1523064" y="589854"/>
                  <a:pt x="1501589" y="542611"/>
                </a:cubicBezTo>
                <a:cubicBezTo>
                  <a:pt x="1498667" y="536183"/>
                  <a:pt x="1497849" y="528925"/>
                  <a:pt x="1494890" y="522514"/>
                </a:cubicBezTo>
                <a:cubicBezTo>
                  <a:pt x="1489120" y="510012"/>
                  <a:pt x="1482181" y="500101"/>
                  <a:pt x="1474794" y="489020"/>
                </a:cubicBezTo>
                <a:cubicBezTo>
                  <a:pt x="1473677" y="482321"/>
                  <a:pt x="1473396" y="475428"/>
                  <a:pt x="1471444" y="468923"/>
                </a:cubicBezTo>
                <a:cubicBezTo>
                  <a:pt x="1470009" y="464140"/>
                  <a:pt x="1466117" y="460326"/>
                  <a:pt x="1464745" y="455525"/>
                </a:cubicBezTo>
                <a:cubicBezTo>
                  <a:pt x="1461617" y="444577"/>
                  <a:pt x="1460606" y="433125"/>
                  <a:pt x="1458046" y="422031"/>
                </a:cubicBezTo>
                <a:cubicBezTo>
                  <a:pt x="1457252" y="418591"/>
                  <a:pt x="1455813" y="415332"/>
                  <a:pt x="1454697" y="411983"/>
                </a:cubicBezTo>
                <a:cubicBezTo>
                  <a:pt x="1453580" y="404167"/>
                  <a:pt x="1452269" y="396377"/>
                  <a:pt x="1451347" y="388536"/>
                </a:cubicBezTo>
                <a:cubicBezTo>
                  <a:pt x="1450036" y="377393"/>
                  <a:pt x="1449843" y="366110"/>
                  <a:pt x="1447998" y="355042"/>
                </a:cubicBezTo>
                <a:cubicBezTo>
                  <a:pt x="1446484" y="345960"/>
                  <a:pt x="1443532" y="337178"/>
                  <a:pt x="1441299" y="328246"/>
                </a:cubicBezTo>
                <a:cubicBezTo>
                  <a:pt x="1440509" y="325087"/>
                  <a:pt x="1436787" y="308736"/>
                  <a:pt x="1434600" y="304800"/>
                </a:cubicBezTo>
                <a:cubicBezTo>
                  <a:pt x="1430690" y="297762"/>
                  <a:pt x="1424192" y="292178"/>
                  <a:pt x="1421202" y="284703"/>
                </a:cubicBezTo>
                <a:cubicBezTo>
                  <a:pt x="1418969" y="279121"/>
                  <a:pt x="1417382" y="273234"/>
                  <a:pt x="1414503" y="267956"/>
                </a:cubicBezTo>
                <a:cubicBezTo>
                  <a:pt x="1410648" y="260888"/>
                  <a:pt x="1407805" y="252325"/>
                  <a:pt x="1401106" y="247859"/>
                </a:cubicBezTo>
                <a:cubicBezTo>
                  <a:pt x="1391058" y="241160"/>
                  <a:pt x="1378207" y="237424"/>
                  <a:pt x="1370961" y="227763"/>
                </a:cubicBezTo>
                <a:cubicBezTo>
                  <a:pt x="1363019" y="217174"/>
                  <a:pt x="1360661" y="212714"/>
                  <a:pt x="1350864" y="204317"/>
                </a:cubicBezTo>
                <a:cubicBezTo>
                  <a:pt x="1346625" y="200684"/>
                  <a:pt x="1341705" y="197901"/>
                  <a:pt x="1337466" y="194268"/>
                </a:cubicBezTo>
                <a:cubicBezTo>
                  <a:pt x="1333870" y="191185"/>
                  <a:pt x="1330983" y="187339"/>
                  <a:pt x="1327418" y="184220"/>
                </a:cubicBezTo>
                <a:cubicBezTo>
                  <a:pt x="1267797" y="132053"/>
                  <a:pt x="1355851" y="209732"/>
                  <a:pt x="1290574" y="160774"/>
                </a:cubicBezTo>
                <a:cubicBezTo>
                  <a:pt x="1282995" y="155090"/>
                  <a:pt x="1278951" y="144914"/>
                  <a:pt x="1270477" y="140677"/>
                </a:cubicBezTo>
                <a:cubicBezTo>
                  <a:pt x="1266011" y="138444"/>
                  <a:pt x="1261279" y="136678"/>
                  <a:pt x="1257079" y="133978"/>
                </a:cubicBezTo>
                <a:cubicBezTo>
                  <a:pt x="1245615" y="126608"/>
                  <a:pt x="1235774" y="116627"/>
                  <a:pt x="1223585" y="110532"/>
                </a:cubicBezTo>
                <a:cubicBezTo>
                  <a:pt x="1219119" y="108299"/>
                  <a:pt x="1214182" y="106829"/>
                  <a:pt x="1210187" y="103833"/>
                </a:cubicBezTo>
                <a:cubicBezTo>
                  <a:pt x="1205134" y="100043"/>
                  <a:pt x="1201584" y="94545"/>
                  <a:pt x="1196789" y="90435"/>
                </a:cubicBezTo>
                <a:cubicBezTo>
                  <a:pt x="1188524" y="83351"/>
                  <a:pt x="1186419" y="83629"/>
                  <a:pt x="1176692" y="80387"/>
                </a:cubicBezTo>
                <a:cubicBezTo>
                  <a:pt x="1131633" y="44339"/>
                  <a:pt x="1185961" y="83596"/>
                  <a:pt x="1143198" y="63640"/>
                </a:cubicBezTo>
                <a:cubicBezTo>
                  <a:pt x="1131399" y="58134"/>
                  <a:pt x="1121008" y="50003"/>
                  <a:pt x="1109703" y="43543"/>
                </a:cubicBezTo>
                <a:cubicBezTo>
                  <a:pt x="1105368" y="41066"/>
                  <a:pt x="1100671" y="39269"/>
                  <a:pt x="1096306" y="36844"/>
                </a:cubicBezTo>
                <a:cubicBezTo>
                  <a:pt x="1090615" y="33682"/>
                  <a:pt x="1085302" y="29860"/>
                  <a:pt x="1079558" y="26796"/>
                </a:cubicBezTo>
                <a:cubicBezTo>
                  <a:pt x="1077517" y="25707"/>
                  <a:pt x="1036541" y="3350"/>
                  <a:pt x="1025967" y="3350"/>
                </a:cubicBezTo>
                <a:lnTo>
                  <a:pt x="938881" y="0"/>
                </a:lnTo>
                <a:close/>
              </a:path>
            </a:pathLst>
          </a:custGeom>
          <a:noFill/>
          <a:ln w="190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9328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11</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处理流程</a:t>
            </a:r>
            <a:r>
              <a:rPr lang="en-US" altLang="zh-CN" b="1">
                <a:solidFill>
                  <a:srgbClr val="3333FF"/>
                </a:solidFill>
              </a:rPr>
              <a:t>——</a:t>
            </a:r>
            <a:r>
              <a:rPr lang="zh-CN" altLang="en-US" b="1">
                <a:solidFill>
                  <a:srgbClr val="3333FF"/>
                </a:solidFill>
              </a:rPr>
              <a:t>相速度图获取：</a:t>
            </a:r>
            <a:endParaRPr lang="en-US" altLang="zh-CN" b="1">
              <a:solidFill>
                <a:srgbClr val="3333FF"/>
              </a:solidFill>
            </a:endParaRPr>
          </a:p>
        </p:txBody>
      </p:sp>
      <p:pic>
        <p:nvPicPr>
          <p:cNvPr id="2" name="图片 1">
            <a:extLst>
              <a:ext uri="{FF2B5EF4-FFF2-40B4-BE49-F238E27FC236}">
                <a16:creationId xmlns:a16="http://schemas.microsoft.com/office/drawing/2014/main" id="{20357C55-A8E3-4BA4-8580-D82863111832}"/>
              </a:ext>
            </a:extLst>
          </p:cNvPr>
          <p:cNvPicPr>
            <a:picLocks noChangeAspect="1"/>
          </p:cNvPicPr>
          <p:nvPr/>
        </p:nvPicPr>
        <p:blipFill>
          <a:blip r:embed="rId3"/>
          <a:stretch>
            <a:fillRect/>
          </a:stretch>
        </p:blipFill>
        <p:spPr>
          <a:xfrm>
            <a:off x="11905" y="819150"/>
            <a:ext cx="4803662" cy="4069557"/>
          </a:xfrm>
          <a:prstGeom prst="rect">
            <a:avLst/>
          </a:prstGeom>
        </p:spPr>
      </p:pic>
      <p:sp>
        <p:nvSpPr>
          <p:cNvPr id="17" name="文本框 16">
            <a:extLst>
              <a:ext uri="{FF2B5EF4-FFF2-40B4-BE49-F238E27FC236}">
                <a16:creationId xmlns:a16="http://schemas.microsoft.com/office/drawing/2014/main" id="{694D154E-9A39-4F60-ADEE-F31B587E58BC}"/>
              </a:ext>
            </a:extLst>
          </p:cNvPr>
          <p:cNvSpPr txBox="1"/>
          <p:nvPr/>
        </p:nvSpPr>
        <p:spPr>
          <a:xfrm>
            <a:off x="2996774" y="4719519"/>
            <a:ext cx="2420856" cy="369332"/>
          </a:xfrm>
          <a:prstGeom prst="rect">
            <a:avLst/>
          </a:prstGeom>
          <a:noFill/>
        </p:spPr>
        <p:txBody>
          <a:bodyPr wrap="none" rtlCol="0">
            <a:spAutoFit/>
          </a:bodyPr>
          <a:lstStyle/>
          <a:p>
            <a:r>
              <a:rPr lang="en-US" altLang="zh-CN" b="1">
                <a:solidFill>
                  <a:srgbClr val="3333FF"/>
                </a:solidFill>
              </a:rPr>
              <a:t>(Guo Zhen et al., 2016)</a:t>
            </a:r>
            <a:endParaRPr lang="zh-CN" altLang="en-US" b="1">
              <a:solidFill>
                <a:srgbClr val="3333FF"/>
              </a:solidFill>
            </a:endParaRPr>
          </a:p>
        </p:txBody>
      </p:sp>
      <p:pic>
        <p:nvPicPr>
          <p:cNvPr id="1026" name="Picture 2">
            <a:extLst>
              <a:ext uri="{FF2B5EF4-FFF2-40B4-BE49-F238E27FC236}">
                <a16:creationId xmlns:a16="http://schemas.microsoft.com/office/drawing/2014/main" id="{96089BDC-6F32-4C78-96A0-C30CAAE40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0380" y="871237"/>
            <a:ext cx="2180241" cy="14970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668B920-A120-4D97-877D-A89AD3DB47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3846" y="2316209"/>
            <a:ext cx="2126775" cy="14970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B304A44-90CB-42FA-B5EE-7DF3FF1D60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1896" y="1002171"/>
            <a:ext cx="1947319" cy="278679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BB8EAA30-479F-482A-9F0D-BACAD6D587D1}"/>
              </a:ext>
            </a:extLst>
          </p:cNvPr>
          <p:cNvSpPr/>
          <p:nvPr/>
        </p:nvSpPr>
        <p:spPr>
          <a:xfrm>
            <a:off x="5029200" y="2343150"/>
            <a:ext cx="76200" cy="1371600"/>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794CA453-405F-4F0D-96F5-345608AB1ACC}"/>
              </a:ext>
            </a:extLst>
          </p:cNvPr>
          <p:cNvSpPr txBox="1"/>
          <p:nvPr/>
        </p:nvSpPr>
        <p:spPr>
          <a:xfrm>
            <a:off x="4800600" y="3734422"/>
            <a:ext cx="2362200" cy="430887"/>
          </a:xfrm>
          <a:prstGeom prst="rect">
            <a:avLst/>
          </a:prstGeom>
          <a:noFill/>
        </p:spPr>
        <p:txBody>
          <a:bodyPr wrap="square" rtlCol="0">
            <a:spAutoFit/>
          </a:bodyPr>
          <a:lstStyle/>
          <a:p>
            <a:r>
              <a:rPr lang="zh-CN" altLang="en-US" sz="1100" b="1">
                <a:solidFill>
                  <a:srgbClr val="3333FF"/>
                </a:solidFill>
              </a:rPr>
              <a:t>由于超出原始模型经纬度范围，而使用平均值替代导致</a:t>
            </a:r>
          </a:p>
        </p:txBody>
      </p:sp>
      <p:cxnSp>
        <p:nvCxnSpPr>
          <p:cNvPr id="10" name="直接箭头连接符 9">
            <a:extLst>
              <a:ext uri="{FF2B5EF4-FFF2-40B4-BE49-F238E27FC236}">
                <a16:creationId xmlns:a16="http://schemas.microsoft.com/office/drawing/2014/main" id="{53AC9880-C4BD-4AEC-9794-E84C44A82C2D}"/>
              </a:ext>
            </a:extLst>
          </p:cNvPr>
          <p:cNvCxnSpPr/>
          <p:nvPr/>
        </p:nvCxnSpPr>
        <p:spPr>
          <a:xfrm>
            <a:off x="5067300" y="3734422"/>
            <a:ext cx="0" cy="1327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7165AF5B-7A67-422B-9594-407253E42E8A}"/>
              </a:ext>
            </a:extLst>
          </p:cNvPr>
          <p:cNvSpPr txBox="1"/>
          <p:nvPr/>
        </p:nvSpPr>
        <p:spPr>
          <a:xfrm>
            <a:off x="5715000" y="1887406"/>
            <a:ext cx="894797" cy="338554"/>
          </a:xfrm>
          <a:prstGeom prst="rect">
            <a:avLst/>
          </a:prstGeom>
          <a:noFill/>
        </p:spPr>
        <p:txBody>
          <a:bodyPr wrap="none" rtlCol="0">
            <a:spAutoFit/>
          </a:bodyPr>
          <a:lstStyle/>
          <a:p>
            <a:r>
              <a:rPr lang="en-US" altLang="zh-CN" sz="1600">
                <a:solidFill>
                  <a:srgbClr val="FF0000"/>
                </a:solidFill>
              </a:rPr>
              <a:t>S</a:t>
            </a:r>
            <a:r>
              <a:rPr lang="zh-CN" altLang="en-US" sz="1600">
                <a:solidFill>
                  <a:srgbClr val="FF0000"/>
                </a:solidFill>
              </a:rPr>
              <a:t>波速度</a:t>
            </a:r>
          </a:p>
        </p:txBody>
      </p:sp>
      <p:sp>
        <p:nvSpPr>
          <p:cNvPr id="27" name="文本框 26">
            <a:extLst>
              <a:ext uri="{FF2B5EF4-FFF2-40B4-BE49-F238E27FC236}">
                <a16:creationId xmlns:a16="http://schemas.microsoft.com/office/drawing/2014/main" id="{F6918574-1053-48D0-9B2B-B4085343BECC}"/>
              </a:ext>
            </a:extLst>
          </p:cNvPr>
          <p:cNvSpPr txBox="1"/>
          <p:nvPr/>
        </p:nvSpPr>
        <p:spPr>
          <a:xfrm>
            <a:off x="5290754" y="3354323"/>
            <a:ext cx="1415772" cy="338554"/>
          </a:xfrm>
          <a:prstGeom prst="rect">
            <a:avLst/>
          </a:prstGeom>
          <a:noFill/>
        </p:spPr>
        <p:txBody>
          <a:bodyPr wrap="none" rtlCol="0">
            <a:spAutoFit/>
          </a:bodyPr>
          <a:lstStyle/>
          <a:p>
            <a:r>
              <a:rPr lang="zh-CN" altLang="en-US" sz="1600">
                <a:solidFill>
                  <a:srgbClr val="FF0000"/>
                </a:solidFill>
              </a:rPr>
              <a:t>瑞利波相速度</a:t>
            </a:r>
          </a:p>
        </p:txBody>
      </p:sp>
      <p:sp>
        <p:nvSpPr>
          <p:cNvPr id="13" name="文本框 12">
            <a:extLst>
              <a:ext uri="{FF2B5EF4-FFF2-40B4-BE49-F238E27FC236}">
                <a16:creationId xmlns:a16="http://schemas.microsoft.com/office/drawing/2014/main" id="{76DAF190-DAF8-4E5F-A803-25A7E34E2FC1}"/>
              </a:ext>
            </a:extLst>
          </p:cNvPr>
          <p:cNvSpPr txBox="1"/>
          <p:nvPr/>
        </p:nvSpPr>
        <p:spPr>
          <a:xfrm>
            <a:off x="7162800" y="800100"/>
            <a:ext cx="1877437" cy="261610"/>
          </a:xfrm>
          <a:prstGeom prst="rect">
            <a:avLst/>
          </a:prstGeom>
          <a:noFill/>
        </p:spPr>
        <p:txBody>
          <a:bodyPr wrap="none" rtlCol="0">
            <a:spAutoFit/>
          </a:bodyPr>
          <a:lstStyle/>
          <a:p>
            <a:r>
              <a:rPr lang="zh-CN" altLang="en-US" sz="1100" b="1">
                <a:solidFill>
                  <a:srgbClr val="FF0000"/>
                </a:solidFill>
              </a:rPr>
              <a:t>瑞利面波相速度深度敏感核</a:t>
            </a:r>
          </a:p>
        </p:txBody>
      </p:sp>
      <p:sp>
        <p:nvSpPr>
          <p:cNvPr id="15" name="矩形 14">
            <a:extLst>
              <a:ext uri="{FF2B5EF4-FFF2-40B4-BE49-F238E27FC236}">
                <a16:creationId xmlns:a16="http://schemas.microsoft.com/office/drawing/2014/main" id="{388E13E9-DF52-4753-BEB8-2CE1823E5D20}"/>
              </a:ext>
            </a:extLst>
          </p:cNvPr>
          <p:cNvSpPr/>
          <p:nvPr/>
        </p:nvSpPr>
        <p:spPr>
          <a:xfrm>
            <a:off x="7525788" y="3777187"/>
            <a:ext cx="1130438" cy="276999"/>
          </a:xfrm>
          <a:prstGeom prst="rect">
            <a:avLst/>
          </a:prstGeom>
        </p:spPr>
        <p:txBody>
          <a:bodyPr wrap="none">
            <a:spAutoFit/>
          </a:bodyPr>
          <a:lstStyle/>
          <a:p>
            <a:r>
              <a:rPr lang="zh-CN" altLang="en-US" sz="1200">
                <a:solidFill>
                  <a:srgbClr val="3333FF"/>
                </a:solidFill>
              </a:rPr>
              <a:t>调disba库计算</a:t>
            </a:r>
          </a:p>
        </p:txBody>
      </p:sp>
      <p:sp>
        <p:nvSpPr>
          <p:cNvPr id="16" name="文本框 15">
            <a:extLst>
              <a:ext uri="{FF2B5EF4-FFF2-40B4-BE49-F238E27FC236}">
                <a16:creationId xmlns:a16="http://schemas.microsoft.com/office/drawing/2014/main" id="{448CC325-324C-4256-A4D5-0256DA845273}"/>
              </a:ext>
            </a:extLst>
          </p:cNvPr>
          <p:cNvSpPr txBox="1"/>
          <p:nvPr/>
        </p:nvSpPr>
        <p:spPr>
          <a:xfrm>
            <a:off x="5232284" y="4164639"/>
            <a:ext cx="3476674" cy="646331"/>
          </a:xfrm>
          <a:prstGeom prst="rect">
            <a:avLst/>
          </a:prstGeom>
          <a:noFill/>
        </p:spPr>
        <p:txBody>
          <a:bodyPr wrap="square" rtlCol="0">
            <a:spAutoFit/>
          </a:bodyPr>
          <a:lstStyle/>
          <a:p>
            <a:pPr algn="ctr"/>
            <a:r>
              <a:rPr lang="zh-CN" altLang="en-US" b="1">
                <a:solidFill>
                  <a:srgbClr val="FF0000"/>
                </a:solidFill>
              </a:rPr>
              <a:t>通过</a:t>
            </a:r>
            <a:r>
              <a:rPr lang="en-US" altLang="zh-CN" b="1">
                <a:solidFill>
                  <a:srgbClr val="FF0000"/>
                </a:solidFill>
              </a:rPr>
              <a:t>S</a:t>
            </a:r>
            <a:r>
              <a:rPr lang="zh-CN" altLang="en-US" b="1">
                <a:solidFill>
                  <a:srgbClr val="FF0000"/>
                </a:solidFill>
              </a:rPr>
              <a:t>波速度模型计算敏感核</a:t>
            </a:r>
            <a:endParaRPr lang="en-US" altLang="zh-CN" b="1">
              <a:solidFill>
                <a:srgbClr val="FF0000"/>
              </a:solidFill>
            </a:endParaRPr>
          </a:p>
          <a:p>
            <a:pPr algn="ctr"/>
            <a:r>
              <a:rPr lang="zh-CN" altLang="en-US" b="1">
                <a:solidFill>
                  <a:srgbClr val="FF0000"/>
                </a:solidFill>
              </a:rPr>
              <a:t>以及面波相速度</a:t>
            </a:r>
          </a:p>
        </p:txBody>
      </p:sp>
    </p:spTree>
    <p:extLst>
      <p:ext uri="{BB962C8B-B14F-4D97-AF65-F5344CB8AC3E}">
        <p14:creationId xmlns:p14="http://schemas.microsoft.com/office/powerpoint/2010/main" val="337580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12</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反演结果：</a:t>
            </a:r>
            <a:endParaRPr lang="en-US" altLang="zh-CN" b="1">
              <a:solidFill>
                <a:srgbClr val="3333FF"/>
              </a:solidFill>
            </a:endParaRPr>
          </a:p>
        </p:txBody>
      </p:sp>
      <p:pic>
        <p:nvPicPr>
          <p:cNvPr id="18" name="图片 17">
            <a:extLst>
              <a:ext uri="{FF2B5EF4-FFF2-40B4-BE49-F238E27FC236}">
                <a16:creationId xmlns:a16="http://schemas.microsoft.com/office/drawing/2014/main" id="{CE27585C-BBF5-451A-8414-876DE4CF3999}"/>
              </a:ext>
            </a:extLst>
          </p:cNvPr>
          <p:cNvPicPr>
            <a:picLocks noChangeAspect="1"/>
          </p:cNvPicPr>
          <p:nvPr/>
        </p:nvPicPr>
        <p:blipFill>
          <a:blip r:embed="rId3"/>
          <a:stretch>
            <a:fillRect/>
          </a:stretch>
        </p:blipFill>
        <p:spPr>
          <a:xfrm>
            <a:off x="76200" y="971550"/>
            <a:ext cx="3048212" cy="2516231"/>
          </a:xfrm>
          <a:prstGeom prst="rect">
            <a:avLst/>
          </a:prstGeom>
        </p:spPr>
      </p:pic>
      <p:pic>
        <p:nvPicPr>
          <p:cNvPr id="19" name="图片 18">
            <a:extLst>
              <a:ext uri="{FF2B5EF4-FFF2-40B4-BE49-F238E27FC236}">
                <a16:creationId xmlns:a16="http://schemas.microsoft.com/office/drawing/2014/main" id="{7582BB09-8DFD-4119-A7C1-5308A93F5C13}"/>
              </a:ext>
            </a:extLst>
          </p:cNvPr>
          <p:cNvPicPr>
            <a:picLocks noChangeAspect="1"/>
          </p:cNvPicPr>
          <p:nvPr/>
        </p:nvPicPr>
        <p:blipFill>
          <a:blip r:embed="rId4"/>
          <a:stretch>
            <a:fillRect/>
          </a:stretch>
        </p:blipFill>
        <p:spPr>
          <a:xfrm>
            <a:off x="3164605" y="970404"/>
            <a:ext cx="2971587" cy="2497520"/>
          </a:xfrm>
          <a:prstGeom prst="rect">
            <a:avLst/>
          </a:prstGeom>
        </p:spPr>
      </p:pic>
      <p:pic>
        <p:nvPicPr>
          <p:cNvPr id="20" name="图片 19">
            <a:extLst>
              <a:ext uri="{FF2B5EF4-FFF2-40B4-BE49-F238E27FC236}">
                <a16:creationId xmlns:a16="http://schemas.microsoft.com/office/drawing/2014/main" id="{D5C63CB7-47B2-4244-98EB-BCCB16181250}"/>
              </a:ext>
            </a:extLst>
          </p:cNvPr>
          <p:cNvPicPr>
            <a:picLocks noChangeAspect="1"/>
          </p:cNvPicPr>
          <p:nvPr/>
        </p:nvPicPr>
        <p:blipFill>
          <a:blip r:embed="rId5"/>
          <a:stretch>
            <a:fillRect/>
          </a:stretch>
        </p:blipFill>
        <p:spPr>
          <a:xfrm>
            <a:off x="6176385" y="1032568"/>
            <a:ext cx="2840355" cy="2373192"/>
          </a:xfrm>
          <a:prstGeom prst="rect">
            <a:avLst/>
          </a:prstGeom>
        </p:spPr>
      </p:pic>
      <p:sp>
        <p:nvSpPr>
          <p:cNvPr id="23" name="矩形 22">
            <a:extLst>
              <a:ext uri="{FF2B5EF4-FFF2-40B4-BE49-F238E27FC236}">
                <a16:creationId xmlns:a16="http://schemas.microsoft.com/office/drawing/2014/main" id="{8443A32E-B3C0-4F06-B191-A292D2052082}"/>
              </a:ext>
            </a:extLst>
          </p:cNvPr>
          <p:cNvSpPr/>
          <p:nvPr/>
        </p:nvSpPr>
        <p:spPr>
          <a:xfrm>
            <a:off x="685800" y="1123950"/>
            <a:ext cx="228600" cy="172947"/>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5EE0542A-2604-43D4-A910-E820D016A988}"/>
              </a:ext>
            </a:extLst>
          </p:cNvPr>
          <p:cNvSpPr/>
          <p:nvPr/>
        </p:nvSpPr>
        <p:spPr>
          <a:xfrm>
            <a:off x="1143000" y="1123950"/>
            <a:ext cx="228600" cy="172947"/>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18D074F2-F53F-42A2-A61D-D9E58A461EBC}"/>
              </a:ext>
            </a:extLst>
          </p:cNvPr>
          <p:cNvSpPr/>
          <p:nvPr/>
        </p:nvSpPr>
        <p:spPr>
          <a:xfrm>
            <a:off x="2057400" y="1123949"/>
            <a:ext cx="228600" cy="172947"/>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A57E4E75-4757-43FF-ABEE-C2FD529D01AC}"/>
              </a:ext>
            </a:extLst>
          </p:cNvPr>
          <p:cNvSpPr txBox="1"/>
          <p:nvPr/>
        </p:nvSpPr>
        <p:spPr>
          <a:xfrm>
            <a:off x="2133600" y="819150"/>
            <a:ext cx="646331" cy="307777"/>
          </a:xfrm>
          <a:prstGeom prst="rect">
            <a:avLst/>
          </a:prstGeom>
          <a:noFill/>
        </p:spPr>
        <p:txBody>
          <a:bodyPr wrap="none" rtlCol="0">
            <a:spAutoFit/>
          </a:bodyPr>
          <a:lstStyle/>
          <a:p>
            <a:r>
              <a:rPr lang="en-US" altLang="zh-CN" sz="1400">
                <a:solidFill>
                  <a:srgbClr val="FF0000"/>
                </a:solidFill>
              </a:rPr>
              <a:t>Basins</a:t>
            </a:r>
            <a:endParaRPr lang="zh-CN" altLang="en-US" sz="1400">
              <a:solidFill>
                <a:srgbClr val="FF0000"/>
              </a:solidFill>
            </a:endParaRPr>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DF0DF736-1FAD-40DF-92E9-6151D95B74D2}"/>
                  </a:ext>
                </a:extLst>
              </p:cNvPr>
              <p:cNvSpPr txBox="1"/>
              <p:nvPr/>
            </p:nvSpPr>
            <p:spPr>
              <a:xfrm>
                <a:off x="2463540" y="3809904"/>
                <a:ext cx="6553200" cy="646331"/>
              </a:xfrm>
              <a:prstGeom prst="rect">
                <a:avLst/>
              </a:prstGeom>
              <a:noFill/>
            </p:spPr>
            <p:txBody>
              <a:bodyPr wrap="square" rtlCol="0">
                <a:spAutoFit/>
              </a:bodyPr>
              <a:lstStyle/>
              <a:p>
                <a:r>
                  <a:rPr lang="en-US" altLang="zh-CN"/>
                  <a:t>(1)</a:t>
                </a:r>
                <a14:m>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𝑄</m:t>
                        </m:r>
                      </m:e>
                      <m:sup>
                        <m:r>
                          <a:rPr lang="en-US" altLang="zh-CN" b="0" i="1" smtClean="0">
                            <a:latin typeface="Cambria Math" panose="02040503050406030204" pitchFamily="18" charset="0"/>
                          </a:rPr>
                          <m:t>−1</m:t>
                        </m:r>
                      </m:sup>
                    </m:sSup>
                  </m:oMath>
                </a14:m>
                <a:r>
                  <a:rPr lang="zh-CN" altLang="en-US"/>
                  <a:t>的横向变化具有高</a:t>
                </a:r>
                <a:r>
                  <a:rPr lang="en-US" altLang="zh-CN"/>
                  <a:t>-</a:t>
                </a:r>
                <a:r>
                  <a:rPr lang="zh-CN" altLang="en-US"/>
                  <a:t>低</a:t>
                </a:r>
                <a:r>
                  <a:rPr lang="en-US" altLang="zh-CN"/>
                  <a:t>-</a:t>
                </a:r>
                <a:r>
                  <a:rPr lang="zh-CN" altLang="en-US"/>
                  <a:t>高的总体趋势</a:t>
                </a:r>
                <a:endParaRPr lang="en-US" altLang="zh-CN"/>
              </a:p>
              <a:p>
                <a:r>
                  <a:rPr lang="en-US" altLang="zh-CN"/>
                  <a:t>(2)</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𝑄</m:t>
                        </m:r>
                      </m:e>
                      <m:sup>
                        <m:r>
                          <a:rPr lang="en-US" altLang="zh-CN" i="1">
                            <a:latin typeface="Cambria Math" panose="02040503050406030204" pitchFamily="18" charset="0"/>
                          </a:rPr>
                          <m:t>−1</m:t>
                        </m:r>
                      </m:sup>
                    </m:sSup>
                  </m:oMath>
                </a14:m>
                <a:r>
                  <a:rPr lang="zh-CN" altLang="en-US"/>
                  <a:t>的纵向变化由浅层最高，到中层较低，再到深层重新升高</a:t>
                </a:r>
              </a:p>
            </p:txBody>
          </p:sp>
        </mc:Choice>
        <mc:Fallback xmlns="">
          <p:sp>
            <p:nvSpPr>
              <p:cNvPr id="26" name="文本框 25">
                <a:extLst>
                  <a:ext uri="{FF2B5EF4-FFF2-40B4-BE49-F238E27FC236}">
                    <a16:creationId xmlns:a16="http://schemas.microsoft.com/office/drawing/2014/main" id="{DF0DF736-1FAD-40DF-92E9-6151D95B74D2}"/>
                  </a:ext>
                </a:extLst>
              </p:cNvPr>
              <p:cNvSpPr txBox="1">
                <a:spLocks noRot="1" noChangeAspect="1" noMove="1" noResize="1" noEditPoints="1" noAdjustHandles="1" noChangeArrowheads="1" noChangeShapeType="1" noTextEdit="1"/>
              </p:cNvSpPr>
              <p:nvPr/>
            </p:nvSpPr>
            <p:spPr>
              <a:xfrm>
                <a:off x="2463540" y="3809904"/>
                <a:ext cx="6553200" cy="646331"/>
              </a:xfrm>
              <a:prstGeom prst="rect">
                <a:avLst/>
              </a:prstGeom>
              <a:blipFill>
                <a:blip r:embed="rId6"/>
                <a:stretch>
                  <a:fillRect l="-744" t="-8491" r="-837" b="-15094"/>
                </a:stretch>
              </a:blipFill>
            </p:spPr>
            <p:txBody>
              <a:bodyPr/>
              <a:lstStyle/>
              <a:p>
                <a:r>
                  <a:rPr lang="zh-CN" altLang="en-US">
                    <a:noFill/>
                  </a:rPr>
                  <a:t> </a:t>
                </a:r>
              </a:p>
            </p:txBody>
          </p:sp>
        </mc:Fallback>
      </mc:AlternateContent>
      <p:pic>
        <p:nvPicPr>
          <p:cNvPr id="30" name="图片 29">
            <a:extLst>
              <a:ext uri="{FF2B5EF4-FFF2-40B4-BE49-F238E27FC236}">
                <a16:creationId xmlns:a16="http://schemas.microsoft.com/office/drawing/2014/main" id="{05F13776-DEE6-4061-AD2F-B1971CCA76DD}"/>
              </a:ext>
            </a:extLst>
          </p:cNvPr>
          <p:cNvPicPr>
            <a:picLocks noChangeAspect="1"/>
          </p:cNvPicPr>
          <p:nvPr/>
        </p:nvPicPr>
        <p:blipFill rotWithShape="1">
          <a:blip r:embed="rId7"/>
          <a:srcRect t="2045"/>
          <a:stretch/>
        </p:blipFill>
        <p:spPr>
          <a:xfrm>
            <a:off x="240266" y="3487781"/>
            <a:ext cx="2209800" cy="1430187"/>
          </a:xfrm>
          <a:prstGeom prst="rect">
            <a:avLst/>
          </a:prstGeom>
        </p:spPr>
      </p:pic>
      <p:sp>
        <p:nvSpPr>
          <p:cNvPr id="34" name="文本框 33">
            <a:extLst>
              <a:ext uri="{FF2B5EF4-FFF2-40B4-BE49-F238E27FC236}">
                <a16:creationId xmlns:a16="http://schemas.microsoft.com/office/drawing/2014/main" id="{90FE4700-8C9D-427F-8C20-47C5BB8204A5}"/>
              </a:ext>
            </a:extLst>
          </p:cNvPr>
          <p:cNvSpPr txBox="1"/>
          <p:nvPr/>
        </p:nvSpPr>
        <p:spPr>
          <a:xfrm>
            <a:off x="433490" y="4778358"/>
            <a:ext cx="1876219" cy="307777"/>
          </a:xfrm>
          <a:prstGeom prst="rect">
            <a:avLst/>
          </a:prstGeom>
          <a:noFill/>
        </p:spPr>
        <p:txBody>
          <a:bodyPr wrap="none" rtlCol="0">
            <a:spAutoFit/>
          </a:bodyPr>
          <a:lstStyle/>
          <a:p>
            <a:r>
              <a:rPr lang="en-US" altLang="zh-CN" sz="1400" b="1">
                <a:solidFill>
                  <a:srgbClr val="3333FF"/>
                </a:solidFill>
              </a:rPr>
              <a:t>(Guo Zhen et al., 2016)</a:t>
            </a:r>
            <a:endParaRPr lang="zh-CN" altLang="en-US" sz="1400" b="1">
              <a:solidFill>
                <a:srgbClr val="3333FF"/>
              </a:solidFill>
            </a:endParaRPr>
          </a:p>
        </p:txBody>
      </p:sp>
      <p:sp>
        <p:nvSpPr>
          <p:cNvPr id="35" name="文本框 34">
            <a:extLst>
              <a:ext uri="{FF2B5EF4-FFF2-40B4-BE49-F238E27FC236}">
                <a16:creationId xmlns:a16="http://schemas.microsoft.com/office/drawing/2014/main" id="{9A8E6A5A-B9C3-4E33-A2BF-41A039A4BC39}"/>
              </a:ext>
            </a:extLst>
          </p:cNvPr>
          <p:cNvSpPr txBox="1"/>
          <p:nvPr/>
        </p:nvSpPr>
        <p:spPr>
          <a:xfrm>
            <a:off x="1455744" y="3458154"/>
            <a:ext cx="1066800" cy="307777"/>
          </a:xfrm>
          <a:prstGeom prst="rect">
            <a:avLst/>
          </a:prstGeom>
          <a:noFill/>
        </p:spPr>
        <p:txBody>
          <a:bodyPr wrap="square" rtlCol="0">
            <a:spAutoFit/>
          </a:bodyPr>
          <a:lstStyle/>
          <a:p>
            <a:r>
              <a:rPr lang="en-US" altLang="zh-CN" sz="1400">
                <a:solidFill>
                  <a:srgbClr val="FF0000"/>
                </a:solidFill>
              </a:rPr>
              <a:t>Mantle flow</a:t>
            </a:r>
            <a:endParaRPr lang="zh-CN" altLang="en-US" sz="1400">
              <a:solidFill>
                <a:srgbClr val="FF0000"/>
              </a:solidFill>
            </a:endParaRPr>
          </a:p>
        </p:txBody>
      </p:sp>
      <p:pic>
        <p:nvPicPr>
          <p:cNvPr id="31" name="图片 30">
            <a:extLst>
              <a:ext uri="{FF2B5EF4-FFF2-40B4-BE49-F238E27FC236}">
                <a16:creationId xmlns:a16="http://schemas.microsoft.com/office/drawing/2014/main" id="{E2016581-0C5F-4733-BF5B-DF1880032215}"/>
              </a:ext>
            </a:extLst>
          </p:cNvPr>
          <p:cNvPicPr>
            <a:picLocks noChangeAspect="1"/>
          </p:cNvPicPr>
          <p:nvPr/>
        </p:nvPicPr>
        <p:blipFill rotWithShape="1">
          <a:blip r:embed="rId8"/>
          <a:srcRect l="2498" r="1"/>
          <a:stretch/>
        </p:blipFill>
        <p:spPr>
          <a:xfrm>
            <a:off x="6654675" y="10078"/>
            <a:ext cx="2485603" cy="1125505"/>
          </a:xfrm>
          <a:prstGeom prst="rect">
            <a:avLst/>
          </a:prstGeom>
        </p:spPr>
      </p:pic>
      <p:sp>
        <p:nvSpPr>
          <p:cNvPr id="39" name="文本框 38">
            <a:extLst>
              <a:ext uri="{FF2B5EF4-FFF2-40B4-BE49-F238E27FC236}">
                <a16:creationId xmlns:a16="http://schemas.microsoft.com/office/drawing/2014/main" id="{99F2D759-65C1-457C-8778-60831D246ABF}"/>
              </a:ext>
            </a:extLst>
          </p:cNvPr>
          <p:cNvSpPr txBox="1"/>
          <p:nvPr/>
        </p:nvSpPr>
        <p:spPr>
          <a:xfrm>
            <a:off x="6957483" y="-36107"/>
            <a:ext cx="2157520" cy="276999"/>
          </a:xfrm>
          <a:prstGeom prst="rect">
            <a:avLst/>
          </a:prstGeom>
          <a:noFill/>
        </p:spPr>
        <p:txBody>
          <a:bodyPr wrap="square" rtlCol="0">
            <a:spAutoFit/>
          </a:bodyPr>
          <a:lstStyle/>
          <a:p>
            <a:r>
              <a:rPr lang="en-US" altLang="zh-CN" sz="1200" b="1">
                <a:solidFill>
                  <a:srgbClr val="3333FF"/>
                </a:solidFill>
              </a:rPr>
              <a:t>(Magrini and Boschi, 2016)</a:t>
            </a:r>
            <a:endParaRPr lang="zh-CN" altLang="en-US" sz="1200" b="1">
              <a:solidFill>
                <a:srgbClr val="3333FF"/>
              </a:solidFill>
            </a:endParaRPr>
          </a:p>
        </p:txBody>
      </p:sp>
      <p:cxnSp>
        <p:nvCxnSpPr>
          <p:cNvPr id="47" name="直接连接符 46">
            <a:extLst>
              <a:ext uri="{FF2B5EF4-FFF2-40B4-BE49-F238E27FC236}">
                <a16:creationId xmlns:a16="http://schemas.microsoft.com/office/drawing/2014/main" id="{A4E84A16-B418-458A-B02C-3CB5EF5A02EC}"/>
              </a:ext>
            </a:extLst>
          </p:cNvPr>
          <p:cNvCxnSpPr>
            <a:cxnSpLocks/>
          </p:cNvCxnSpPr>
          <p:nvPr/>
        </p:nvCxnSpPr>
        <p:spPr>
          <a:xfrm>
            <a:off x="7138299" y="133350"/>
            <a:ext cx="0" cy="120716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C49987F2-1EE9-4A11-BFB0-366A0F478C82}"/>
              </a:ext>
            </a:extLst>
          </p:cNvPr>
          <p:cNvCxnSpPr>
            <a:cxnSpLocks/>
          </p:cNvCxnSpPr>
          <p:nvPr/>
        </p:nvCxnSpPr>
        <p:spPr>
          <a:xfrm>
            <a:off x="6705600" y="742950"/>
            <a:ext cx="1524000"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5610DA75-157C-4A6F-89B3-5ED0B4EDEDF0}"/>
              </a:ext>
            </a:extLst>
          </p:cNvPr>
          <p:cNvCxnSpPr>
            <a:cxnSpLocks/>
          </p:cNvCxnSpPr>
          <p:nvPr/>
        </p:nvCxnSpPr>
        <p:spPr>
          <a:xfrm>
            <a:off x="6705600" y="551097"/>
            <a:ext cx="1524000"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FC050E76-DF02-4572-8B71-FE6B9D837B37}"/>
              </a:ext>
            </a:extLst>
          </p:cNvPr>
          <p:cNvCxnSpPr>
            <a:cxnSpLocks/>
          </p:cNvCxnSpPr>
          <p:nvPr/>
        </p:nvCxnSpPr>
        <p:spPr>
          <a:xfrm>
            <a:off x="7924800" y="133350"/>
            <a:ext cx="0" cy="120716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nvGrpSpPr>
          <p:cNvPr id="51" name="组合 50">
            <a:extLst>
              <a:ext uri="{FF2B5EF4-FFF2-40B4-BE49-F238E27FC236}">
                <a16:creationId xmlns:a16="http://schemas.microsoft.com/office/drawing/2014/main" id="{1D45F416-D369-49C8-A7BA-6AD00595DADD}"/>
              </a:ext>
            </a:extLst>
          </p:cNvPr>
          <p:cNvGrpSpPr/>
          <p:nvPr/>
        </p:nvGrpSpPr>
        <p:grpSpPr>
          <a:xfrm>
            <a:off x="5562600" y="453333"/>
            <a:ext cx="1350048" cy="437826"/>
            <a:chOff x="5407518" y="453333"/>
            <a:chExt cx="1350048" cy="437826"/>
          </a:xfrm>
        </p:grpSpPr>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BA3F83C5-848F-4F24-B353-192A717D91E2}"/>
                    </a:ext>
                  </a:extLst>
                </p:cNvPr>
                <p:cNvSpPr txBox="1"/>
                <p:nvPr/>
              </p:nvSpPr>
              <p:spPr>
                <a:xfrm>
                  <a:off x="5407518" y="453333"/>
                  <a:ext cx="1347354" cy="265457"/>
                </a:xfrm>
                <a:prstGeom prst="rect">
                  <a:avLst/>
                </a:prstGeom>
                <a:noFill/>
              </p:spPr>
              <p:txBody>
                <a:bodyPr wrap="square" rtlCol="0">
                  <a:spAutoFit/>
                </a:bodyPr>
                <a:lstStyle/>
                <a:p>
                  <a:r>
                    <a:rPr lang="en-US" altLang="zh-CN" sz="1100" b="1">
                      <a:solidFill>
                        <a:srgbClr val="FF0000"/>
                      </a:solidFill>
                    </a:rPr>
                    <a:t>Max:</a:t>
                  </a:r>
                  <a14:m>
                    <m:oMath xmlns:m="http://schemas.openxmlformats.org/officeDocument/2006/math">
                      <m:r>
                        <a:rPr lang="en-US" altLang="zh-CN" sz="1100" b="1" i="1" smtClean="0">
                          <a:solidFill>
                            <a:srgbClr val="FF0000"/>
                          </a:solidFill>
                          <a:latin typeface="Cambria Math" panose="02040503050406030204" pitchFamily="18" charset="0"/>
                        </a:rPr>
                        <m:t>𝟏</m:t>
                      </m:r>
                      <m:r>
                        <a:rPr lang="en-US" altLang="zh-CN" sz="1100" b="1" i="1" smtClean="0">
                          <a:solidFill>
                            <a:srgbClr val="FF0000"/>
                          </a:solidFill>
                          <a:latin typeface="Cambria Math" panose="02040503050406030204" pitchFamily="18" charset="0"/>
                        </a:rPr>
                        <m:t>~</m:t>
                      </m:r>
                      <m:r>
                        <a:rPr lang="en-US" altLang="zh-CN" sz="1100" b="1" i="1" smtClean="0">
                          <a:solidFill>
                            <a:srgbClr val="FF0000"/>
                          </a:solidFill>
                          <a:latin typeface="Cambria Math" panose="02040503050406030204" pitchFamily="18" charset="0"/>
                        </a:rPr>
                        <m:t>𝟐</m:t>
                      </m:r>
                      <m:r>
                        <a:rPr lang="en-US" altLang="zh-CN" sz="1100" b="1" i="1" smtClean="0">
                          <a:solidFill>
                            <a:srgbClr val="FF0000"/>
                          </a:solidFill>
                          <a:latin typeface="Cambria Math" panose="02040503050406030204" pitchFamily="18" charset="0"/>
                        </a:rPr>
                        <m:t>∗</m:t>
                      </m:r>
                      <m:sSup>
                        <m:sSupPr>
                          <m:ctrlPr>
                            <a:rPr lang="en-US" altLang="zh-CN" sz="1100" b="1" i="1" smtClean="0">
                              <a:solidFill>
                                <a:srgbClr val="FF0000"/>
                              </a:solidFill>
                              <a:latin typeface="Cambria Math" panose="02040503050406030204" pitchFamily="18" charset="0"/>
                            </a:rPr>
                          </m:ctrlPr>
                        </m:sSupPr>
                        <m:e>
                          <m:r>
                            <a:rPr lang="en-US" altLang="zh-CN" sz="1100" b="1" i="1" smtClean="0">
                              <a:solidFill>
                                <a:srgbClr val="FF0000"/>
                              </a:solidFill>
                              <a:latin typeface="Cambria Math" panose="02040503050406030204" pitchFamily="18" charset="0"/>
                            </a:rPr>
                            <m:t>𝟏𝟎</m:t>
                          </m:r>
                        </m:e>
                        <m:sup>
                          <m:r>
                            <a:rPr lang="en-US" altLang="zh-CN" sz="1100" b="1" i="1" smtClean="0">
                              <a:solidFill>
                                <a:srgbClr val="FF0000"/>
                              </a:solidFill>
                              <a:latin typeface="Cambria Math" panose="02040503050406030204" pitchFamily="18" charset="0"/>
                            </a:rPr>
                            <m:t>−</m:t>
                          </m:r>
                          <m:r>
                            <a:rPr lang="en-US" altLang="zh-CN" sz="1100" b="1" i="1" smtClean="0">
                              <a:solidFill>
                                <a:srgbClr val="FF0000"/>
                              </a:solidFill>
                              <a:latin typeface="Cambria Math" panose="02040503050406030204" pitchFamily="18" charset="0"/>
                            </a:rPr>
                            <m:t>𝟑</m:t>
                          </m:r>
                        </m:sup>
                      </m:sSup>
                      <m:r>
                        <a:rPr lang="en-US" altLang="zh-CN" sz="1100" b="1" i="1" smtClean="0">
                          <a:solidFill>
                            <a:srgbClr val="FF0000"/>
                          </a:solidFill>
                          <a:latin typeface="Cambria Math" panose="02040503050406030204" pitchFamily="18" charset="0"/>
                        </a:rPr>
                        <m:t> </m:t>
                      </m:r>
                    </m:oMath>
                  </a14:m>
                  <a:endParaRPr lang="zh-CN" altLang="en-US" sz="1100" b="1">
                    <a:solidFill>
                      <a:srgbClr val="FF0000"/>
                    </a:solidFill>
                  </a:endParaRPr>
                </a:p>
              </p:txBody>
            </p:sp>
          </mc:Choice>
          <mc:Fallback xmlns="">
            <p:sp>
              <p:nvSpPr>
                <p:cNvPr id="50" name="文本框 49">
                  <a:extLst>
                    <a:ext uri="{FF2B5EF4-FFF2-40B4-BE49-F238E27FC236}">
                      <a16:creationId xmlns:a16="http://schemas.microsoft.com/office/drawing/2014/main" id="{BA3F83C5-848F-4F24-B353-192A717D91E2}"/>
                    </a:ext>
                  </a:extLst>
                </p:cNvPr>
                <p:cNvSpPr txBox="1">
                  <a:spLocks noRot="1" noChangeAspect="1" noMove="1" noResize="1" noEditPoints="1" noAdjustHandles="1" noChangeArrowheads="1" noChangeShapeType="1" noTextEdit="1"/>
                </p:cNvSpPr>
                <p:nvPr/>
              </p:nvSpPr>
              <p:spPr>
                <a:xfrm>
                  <a:off x="5407518" y="453333"/>
                  <a:ext cx="1347354" cy="265457"/>
                </a:xfrm>
                <a:prstGeom prst="rect">
                  <a:avLst/>
                </a:prstGeom>
                <a:blipFill>
                  <a:blip r:embed="rId9"/>
                  <a:stretch>
                    <a:fillRect b="-136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C968D865-40D8-431E-8FD2-A632F75D9B30}"/>
                    </a:ext>
                  </a:extLst>
                </p:cNvPr>
                <p:cNvSpPr txBox="1"/>
                <p:nvPr/>
              </p:nvSpPr>
              <p:spPr>
                <a:xfrm>
                  <a:off x="5410212" y="626150"/>
                  <a:ext cx="1347354" cy="265009"/>
                </a:xfrm>
                <a:prstGeom prst="rect">
                  <a:avLst/>
                </a:prstGeom>
                <a:noFill/>
              </p:spPr>
              <p:txBody>
                <a:bodyPr wrap="square" rtlCol="0">
                  <a:spAutoFit/>
                </a:bodyPr>
                <a:lstStyle/>
                <a:p>
                  <a:r>
                    <a:rPr lang="en-US" altLang="zh-CN" sz="1100" b="1">
                      <a:solidFill>
                        <a:srgbClr val="FF0000"/>
                      </a:solidFill>
                    </a:rPr>
                    <a:t>Min:</a:t>
                  </a:r>
                  <a14:m>
                    <m:oMath xmlns:m="http://schemas.openxmlformats.org/officeDocument/2006/math">
                      <m:r>
                        <a:rPr lang="en-US" altLang="zh-CN" sz="1100" b="1" i="1">
                          <a:solidFill>
                            <a:srgbClr val="FF0000"/>
                          </a:solidFill>
                          <a:latin typeface="Cambria Math" panose="02040503050406030204" pitchFamily="18" charset="0"/>
                        </a:rPr>
                        <m:t>𝟒</m:t>
                      </m:r>
                      <m:r>
                        <a:rPr lang="en-US" altLang="zh-CN" sz="1100" b="1" i="1" smtClean="0">
                          <a:solidFill>
                            <a:srgbClr val="FF0000"/>
                          </a:solidFill>
                          <a:latin typeface="Cambria Math" panose="02040503050406030204" pitchFamily="18" charset="0"/>
                        </a:rPr>
                        <m:t>~</m:t>
                      </m:r>
                      <m:r>
                        <a:rPr lang="en-US" altLang="zh-CN" sz="1100" b="1" i="1" smtClean="0">
                          <a:solidFill>
                            <a:srgbClr val="FF0000"/>
                          </a:solidFill>
                          <a:latin typeface="Cambria Math" panose="02040503050406030204" pitchFamily="18" charset="0"/>
                        </a:rPr>
                        <m:t>𝟓</m:t>
                      </m:r>
                      <m:r>
                        <a:rPr lang="en-US" altLang="zh-CN" sz="1100" b="1" i="1" smtClean="0">
                          <a:solidFill>
                            <a:srgbClr val="FF0000"/>
                          </a:solidFill>
                          <a:latin typeface="Cambria Math" panose="02040503050406030204" pitchFamily="18" charset="0"/>
                        </a:rPr>
                        <m:t>∗</m:t>
                      </m:r>
                      <m:sSup>
                        <m:sSupPr>
                          <m:ctrlPr>
                            <a:rPr lang="en-US" altLang="zh-CN" sz="1100" b="1" i="1" smtClean="0">
                              <a:solidFill>
                                <a:srgbClr val="FF0000"/>
                              </a:solidFill>
                              <a:latin typeface="Cambria Math" panose="02040503050406030204" pitchFamily="18" charset="0"/>
                            </a:rPr>
                          </m:ctrlPr>
                        </m:sSupPr>
                        <m:e>
                          <m:r>
                            <a:rPr lang="en-US" altLang="zh-CN" sz="1100" b="1" i="1" smtClean="0">
                              <a:solidFill>
                                <a:srgbClr val="FF0000"/>
                              </a:solidFill>
                              <a:latin typeface="Cambria Math" panose="02040503050406030204" pitchFamily="18" charset="0"/>
                            </a:rPr>
                            <m:t>𝟏𝟎</m:t>
                          </m:r>
                        </m:e>
                        <m:sup>
                          <m:r>
                            <a:rPr lang="en-US" altLang="zh-CN" sz="1100" b="1" i="1" smtClean="0">
                              <a:solidFill>
                                <a:srgbClr val="FF0000"/>
                              </a:solidFill>
                              <a:latin typeface="Cambria Math" panose="02040503050406030204" pitchFamily="18" charset="0"/>
                            </a:rPr>
                            <m:t>−</m:t>
                          </m:r>
                          <m:r>
                            <a:rPr lang="en-US" altLang="zh-CN" sz="1100" b="1" i="1" smtClean="0">
                              <a:solidFill>
                                <a:srgbClr val="FF0000"/>
                              </a:solidFill>
                              <a:latin typeface="Cambria Math" panose="02040503050406030204" pitchFamily="18" charset="0"/>
                            </a:rPr>
                            <m:t>𝟒</m:t>
                          </m:r>
                        </m:sup>
                      </m:sSup>
                      <m:r>
                        <a:rPr lang="en-US" altLang="zh-CN" sz="1100" b="1" i="1" smtClean="0">
                          <a:solidFill>
                            <a:srgbClr val="FF0000"/>
                          </a:solidFill>
                          <a:latin typeface="Cambria Math" panose="02040503050406030204" pitchFamily="18" charset="0"/>
                        </a:rPr>
                        <m:t> </m:t>
                      </m:r>
                    </m:oMath>
                  </a14:m>
                  <a:endParaRPr lang="zh-CN" altLang="en-US" sz="1100" b="1">
                    <a:solidFill>
                      <a:srgbClr val="FF0000"/>
                    </a:solidFill>
                  </a:endParaRPr>
                </a:p>
              </p:txBody>
            </p:sp>
          </mc:Choice>
          <mc:Fallback xmlns="">
            <p:sp>
              <p:nvSpPr>
                <p:cNvPr id="56" name="文本框 55">
                  <a:extLst>
                    <a:ext uri="{FF2B5EF4-FFF2-40B4-BE49-F238E27FC236}">
                      <a16:creationId xmlns:a16="http://schemas.microsoft.com/office/drawing/2014/main" id="{C968D865-40D8-431E-8FD2-A632F75D9B30}"/>
                    </a:ext>
                  </a:extLst>
                </p:cNvPr>
                <p:cNvSpPr txBox="1">
                  <a:spLocks noRot="1" noChangeAspect="1" noMove="1" noResize="1" noEditPoints="1" noAdjustHandles="1" noChangeArrowheads="1" noChangeShapeType="1" noTextEdit="1"/>
                </p:cNvSpPr>
                <p:nvPr/>
              </p:nvSpPr>
              <p:spPr>
                <a:xfrm>
                  <a:off x="5410212" y="626150"/>
                  <a:ext cx="1347354" cy="265009"/>
                </a:xfrm>
                <a:prstGeom prst="rect">
                  <a:avLst/>
                </a:prstGeom>
                <a:blipFill>
                  <a:blip r:embed="rId10"/>
                  <a:stretch>
                    <a:fillRect b="-16279"/>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1212D801-425B-401E-96B2-0B6CA98512D0}"/>
                  </a:ext>
                </a:extLst>
              </p:cNvPr>
              <p:cNvSpPr txBox="1"/>
              <p:nvPr/>
            </p:nvSpPr>
            <p:spPr>
              <a:xfrm>
                <a:off x="6453530" y="1090963"/>
                <a:ext cx="615425" cy="261610"/>
              </a:xfrm>
              <a:prstGeom prst="rect">
                <a:avLst/>
              </a:prstGeom>
              <a:noFill/>
            </p:spPr>
            <p:txBody>
              <a:bodyPr wrap="none" rtlCol="0">
                <a:spAutoFit/>
              </a:bodyPr>
              <a:lstStyle/>
              <a:p>
                <a:r>
                  <a:rPr lang="en-US" altLang="zh-CN" sz="1100"/>
                  <a:t>[</a:t>
                </a:r>
                <a14:m>
                  <m:oMath xmlns:m="http://schemas.openxmlformats.org/officeDocument/2006/math">
                    <m:r>
                      <a:rPr lang="en-US" altLang="zh-CN" sz="1100" b="0" i="1" smtClean="0">
                        <a:latin typeface="Cambria Math" panose="02040503050406030204" pitchFamily="18" charset="0"/>
                      </a:rPr>
                      <m:t>𝑘</m:t>
                    </m:r>
                    <m:sSup>
                      <m:sSupPr>
                        <m:ctrlPr>
                          <a:rPr lang="en-US" altLang="zh-CN" sz="1100" b="0" i="1" smtClean="0">
                            <a:latin typeface="Cambria Math" panose="02040503050406030204" pitchFamily="18" charset="0"/>
                          </a:rPr>
                        </m:ctrlPr>
                      </m:sSupPr>
                      <m:e>
                        <m:r>
                          <a:rPr lang="en-US" altLang="zh-CN" sz="1100" b="0" i="1" smtClean="0">
                            <a:latin typeface="Cambria Math" panose="02040503050406030204" pitchFamily="18" charset="0"/>
                          </a:rPr>
                          <m:t>𝑚</m:t>
                        </m:r>
                      </m:e>
                      <m:sup>
                        <m:r>
                          <a:rPr lang="en-US" altLang="zh-CN" sz="1100" b="0" i="1" smtClean="0">
                            <a:latin typeface="Cambria Math" panose="02040503050406030204" pitchFamily="18" charset="0"/>
                          </a:rPr>
                          <m:t>−1</m:t>
                        </m:r>
                      </m:sup>
                    </m:sSup>
                  </m:oMath>
                </a14:m>
                <a:r>
                  <a:rPr lang="en-US" altLang="zh-CN" sz="1100"/>
                  <a:t>]</a:t>
                </a:r>
                <a:endParaRPr lang="zh-CN" altLang="en-US" sz="1100"/>
              </a:p>
            </p:txBody>
          </p:sp>
        </mc:Choice>
        <mc:Fallback xmlns="">
          <p:sp>
            <p:nvSpPr>
              <p:cNvPr id="52" name="文本框 51">
                <a:extLst>
                  <a:ext uri="{FF2B5EF4-FFF2-40B4-BE49-F238E27FC236}">
                    <a16:creationId xmlns:a16="http://schemas.microsoft.com/office/drawing/2014/main" id="{1212D801-425B-401E-96B2-0B6CA98512D0}"/>
                  </a:ext>
                </a:extLst>
              </p:cNvPr>
              <p:cNvSpPr txBox="1">
                <a:spLocks noRot="1" noChangeAspect="1" noMove="1" noResize="1" noEditPoints="1" noAdjustHandles="1" noChangeArrowheads="1" noChangeShapeType="1" noTextEdit="1"/>
              </p:cNvSpPr>
              <p:nvPr/>
            </p:nvSpPr>
            <p:spPr>
              <a:xfrm>
                <a:off x="6453530" y="1090963"/>
                <a:ext cx="615425" cy="261610"/>
              </a:xfrm>
              <a:prstGeom prst="rect">
                <a:avLst/>
              </a:prstGeom>
              <a:blipFill>
                <a:blip r:embed="rId11"/>
                <a:stretch>
                  <a:fillRect b="-16279"/>
                </a:stretch>
              </a:blipFill>
            </p:spPr>
            <p:txBody>
              <a:bodyPr/>
              <a:lstStyle/>
              <a:p>
                <a:r>
                  <a:rPr lang="zh-CN" altLang="en-US">
                    <a:noFill/>
                  </a:rPr>
                  <a:t> </a:t>
                </a:r>
              </a:p>
            </p:txBody>
          </p:sp>
        </mc:Fallback>
      </mc:AlternateContent>
      <p:cxnSp>
        <p:nvCxnSpPr>
          <p:cNvPr id="57" name="直接连接符 56">
            <a:extLst>
              <a:ext uri="{FF2B5EF4-FFF2-40B4-BE49-F238E27FC236}">
                <a16:creationId xmlns:a16="http://schemas.microsoft.com/office/drawing/2014/main" id="{B844ED50-4FB5-4B60-B534-D31551BD50A8}"/>
              </a:ext>
            </a:extLst>
          </p:cNvPr>
          <p:cNvCxnSpPr>
            <a:cxnSpLocks/>
          </p:cNvCxnSpPr>
          <p:nvPr/>
        </p:nvCxnSpPr>
        <p:spPr>
          <a:xfrm>
            <a:off x="3505200" y="891159"/>
            <a:ext cx="533400" cy="2366391"/>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08AF72F0-B800-4DB6-9114-044EFADD689F}"/>
              </a:ext>
            </a:extLst>
          </p:cNvPr>
          <p:cNvCxnSpPr>
            <a:cxnSpLocks/>
          </p:cNvCxnSpPr>
          <p:nvPr/>
        </p:nvCxnSpPr>
        <p:spPr>
          <a:xfrm flipH="1">
            <a:off x="5181600" y="891159"/>
            <a:ext cx="533400" cy="2442591"/>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695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584775"/>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反演到深度的初步结果：</a:t>
            </a:r>
            <a:endParaRPr lang="en-US" altLang="zh-CN" b="1">
              <a:solidFill>
                <a:srgbClr val="3333FF"/>
              </a:solidFill>
            </a:endParaRPr>
          </a:p>
        </p:txBody>
      </p:sp>
      <p:pic>
        <p:nvPicPr>
          <p:cNvPr id="2" name="图片 1">
            <a:extLst>
              <a:ext uri="{FF2B5EF4-FFF2-40B4-BE49-F238E27FC236}">
                <a16:creationId xmlns:a16="http://schemas.microsoft.com/office/drawing/2014/main" id="{613AA8DE-1FD7-44F8-B494-BBDA8C0F975C}"/>
              </a:ext>
            </a:extLst>
          </p:cNvPr>
          <p:cNvPicPr>
            <a:picLocks noChangeAspect="1"/>
          </p:cNvPicPr>
          <p:nvPr/>
        </p:nvPicPr>
        <p:blipFill>
          <a:blip r:embed="rId3"/>
          <a:stretch>
            <a:fillRect/>
          </a:stretch>
        </p:blipFill>
        <p:spPr>
          <a:xfrm>
            <a:off x="152400" y="883682"/>
            <a:ext cx="4684742" cy="3867150"/>
          </a:xfrm>
          <a:prstGeom prst="rect">
            <a:avLst/>
          </a:prstGeom>
        </p:spPr>
      </p:pic>
      <p:sp>
        <p:nvSpPr>
          <p:cNvPr id="32" name="矩形 31">
            <a:extLst>
              <a:ext uri="{FF2B5EF4-FFF2-40B4-BE49-F238E27FC236}">
                <a16:creationId xmlns:a16="http://schemas.microsoft.com/office/drawing/2014/main" id="{58FEEA14-2C9C-406A-AED1-71687ABDC6A2}"/>
              </a:ext>
            </a:extLst>
          </p:cNvPr>
          <p:cNvSpPr/>
          <p:nvPr/>
        </p:nvSpPr>
        <p:spPr>
          <a:xfrm>
            <a:off x="1295400" y="1123950"/>
            <a:ext cx="304800" cy="158102"/>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8250D367-FEBA-4A46-B2A3-D480E3C1866F}"/>
              </a:ext>
            </a:extLst>
          </p:cNvPr>
          <p:cNvSpPr/>
          <p:nvPr/>
        </p:nvSpPr>
        <p:spPr>
          <a:xfrm>
            <a:off x="1905000" y="1123950"/>
            <a:ext cx="457200" cy="158101"/>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id="{3ABC723E-0D6C-4C3B-9696-17F87AB5EFC8}"/>
              </a:ext>
            </a:extLst>
          </p:cNvPr>
          <p:cNvSpPr/>
          <p:nvPr/>
        </p:nvSpPr>
        <p:spPr>
          <a:xfrm>
            <a:off x="3176942" y="1123950"/>
            <a:ext cx="304800" cy="182925"/>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A162378D-0A06-4392-B588-D99EC1FB648D}"/>
              </a:ext>
            </a:extLst>
          </p:cNvPr>
          <p:cNvGrpSpPr/>
          <p:nvPr/>
        </p:nvGrpSpPr>
        <p:grpSpPr>
          <a:xfrm>
            <a:off x="5029200" y="3562350"/>
            <a:ext cx="3391725" cy="1102755"/>
            <a:chOff x="5180775" y="3867150"/>
            <a:chExt cx="3391725" cy="1102755"/>
          </a:xfrm>
        </p:grpSpPr>
        <p:pic>
          <p:nvPicPr>
            <p:cNvPr id="3" name="图片 2">
              <a:extLst>
                <a:ext uri="{FF2B5EF4-FFF2-40B4-BE49-F238E27FC236}">
                  <a16:creationId xmlns:a16="http://schemas.microsoft.com/office/drawing/2014/main" id="{93EB019D-57A8-41D7-96B5-94D03282AF74}"/>
                </a:ext>
              </a:extLst>
            </p:cNvPr>
            <p:cNvPicPr>
              <a:picLocks noChangeAspect="1"/>
            </p:cNvPicPr>
            <p:nvPr/>
          </p:nvPicPr>
          <p:blipFill rotWithShape="1">
            <a:blip r:embed="rId4"/>
            <a:srcRect l="-24" t="42807" r="24" b="655"/>
            <a:stretch/>
          </p:blipFill>
          <p:spPr>
            <a:xfrm>
              <a:off x="5180775" y="3867150"/>
              <a:ext cx="3391725" cy="1102755"/>
            </a:xfrm>
            <a:prstGeom prst="rect">
              <a:avLst/>
            </a:prstGeom>
          </p:spPr>
        </p:pic>
        <p:cxnSp>
          <p:nvCxnSpPr>
            <p:cNvPr id="6" name="直接连接符 5">
              <a:extLst>
                <a:ext uri="{FF2B5EF4-FFF2-40B4-BE49-F238E27FC236}">
                  <a16:creationId xmlns:a16="http://schemas.microsoft.com/office/drawing/2014/main" id="{53216A93-1A52-4627-81E9-660201E4574E}"/>
                </a:ext>
              </a:extLst>
            </p:cNvPr>
            <p:cNvCxnSpPr>
              <a:cxnSpLocks/>
            </p:cNvCxnSpPr>
            <p:nvPr/>
          </p:nvCxnSpPr>
          <p:spPr>
            <a:xfrm>
              <a:off x="8113490" y="3943350"/>
              <a:ext cx="0" cy="823913"/>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1" name="椭圆 10">
            <a:extLst>
              <a:ext uri="{FF2B5EF4-FFF2-40B4-BE49-F238E27FC236}">
                <a16:creationId xmlns:a16="http://schemas.microsoft.com/office/drawing/2014/main" id="{CDE6EF79-A371-4465-B8AD-0EBCE45F9C64}"/>
              </a:ext>
            </a:extLst>
          </p:cNvPr>
          <p:cNvSpPr/>
          <p:nvPr/>
        </p:nvSpPr>
        <p:spPr>
          <a:xfrm>
            <a:off x="1219200" y="2321957"/>
            <a:ext cx="632209" cy="592230"/>
          </a:xfrm>
          <a:prstGeom prst="ellipse">
            <a:avLst/>
          </a:prstGeom>
          <a:noFill/>
          <a:ln>
            <a:solidFill>
              <a:srgbClr val="FF00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7014E44C-4F88-412A-A16F-B3F737CDAB9C}"/>
              </a:ext>
            </a:extLst>
          </p:cNvPr>
          <p:cNvSpPr/>
          <p:nvPr/>
        </p:nvSpPr>
        <p:spPr>
          <a:xfrm>
            <a:off x="7391403" y="4019550"/>
            <a:ext cx="380997" cy="390292"/>
          </a:xfrm>
          <a:prstGeom prst="ellipse">
            <a:avLst/>
          </a:prstGeom>
          <a:noFill/>
          <a:ln>
            <a:solidFill>
              <a:srgbClr val="FF00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a:extLst>
              <a:ext uri="{FF2B5EF4-FFF2-40B4-BE49-F238E27FC236}">
                <a16:creationId xmlns:a16="http://schemas.microsoft.com/office/drawing/2014/main" id="{AD9FB4F5-67B6-4405-BB48-99258F77F9E8}"/>
              </a:ext>
            </a:extLst>
          </p:cNvPr>
          <p:cNvCxnSpPr>
            <a:stCxn id="11" idx="6"/>
            <a:endCxn id="37" idx="2"/>
          </p:cNvCxnSpPr>
          <p:nvPr/>
        </p:nvCxnSpPr>
        <p:spPr>
          <a:xfrm>
            <a:off x="1851409" y="2618072"/>
            <a:ext cx="5539994" cy="159662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96DA26F7-BC6E-4E8D-BB93-28B88D9B2763}"/>
              </a:ext>
            </a:extLst>
          </p:cNvPr>
          <p:cNvSpPr txBox="1"/>
          <p:nvPr/>
        </p:nvSpPr>
        <p:spPr>
          <a:xfrm>
            <a:off x="742146" y="1325820"/>
            <a:ext cx="954107" cy="276999"/>
          </a:xfrm>
          <a:prstGeom prst="rect">
            <a:avLst/>
          </a:prstGeom>
          <a:noFill/>
        </p:spPr>
        <p:txBody>
          <a:bodyPr wrap="none" rtlCol="0">
            <a:spAutoFit/>
          </a:bodyPr>
          <a:lstStyle/>
          <a:p>
            <a:r>
              <a:rPr lang="zh-CN" altLang="en-US" sz="1200" b="1">
                <a:solidFill>
                  <a:srgbClr val="FF0000"/>
                </a:solidFill>
              </a:rPr>
              <a:t>渤海湾盆地</a:t>
            </a:r>
          </a:p>
        </p:txBody>
      </p:sp>
      <p:sp>
        <p:nvSpPr>
          <p:cNvPr id="41" name="文本框 40">
            <a:extLst>
              <a:ext uri="{FF2B5EF4-FFF2-40B4-BE49-F238E27FC236}">
                <a16:creationId xmlns:a16="http://schemas.microsoft.com/office/drawing/2014/main" id="{5E839042-2515-4681-827D-73FE8A6A01E1}"/>
              </a:ext>
            </a:extLst>
          </p:cNvPr>
          <p:cNvSpPr txBox="1"/>
          <p:nvPr/>
        </p:nvSpPr>
        <p:spPr>
          <a:xfrm>
            <a:off x="1816240" y="1332149"/>
            <a:ext cx="800219" cy="276999"/>
          </a:xfrm>
          <a:prstGeom prst="rect">
            <a:avLst/>
          </a:prstGeom>
          <a:noFill/>
        </p:spPr>
        <p:txBody>
          <a:bodyPr wrap="none" rtlCol="0">
            <a:spAutoFit/>
          </a:bodyPr>
          <a:lstStyle/>
          <a:p>
            <a:r>
              <a:rPr lang="zh-CN" altLang="en-US" sz="1200" b="1">
                <a:solidFill>
                  <a:srgbClr val="FF0000"/>
                </a:solidFill>
              </a:rPr>
              <a:t>松辽盆地</a:t>
            </a:r>
          </a:p>
        </p:txBody>
      </p:sp>
      <p:sp>
        <p:nvSpPr>
          <p:cNvPr id="42" name="文本框 41">
            <a:extLst>
              <a:ext uri="{FF2B5EF4-FFF2-40B4-BE49-F238E27FC236}">
                <a16:creationId xmlns:a16="http://schemas.microsoft.com/office/drawing/2014/main" id="{3C78BB8A-C354-425A-915B-1A567B4D56FA}"/>
              </a:ext>
            </a:extLst>
          </p:cNvPr>
          <p:cNvSpPr txBox="1"/>
          <p:nvPr/>
        </p:nvSpPr>
        <p:spPr>
          <a:xfrm>
            <a:off x="2819400" y="1341117"/>
            <a:ext cx="800219" cy="276999"/>
          </a:xfrm>
          <a:prstGeom prst="rect">
            <a:avLst/>
          </a:prstGeom>
          <a:noFill/>
        </p:spPr>
        <p:txBody>
          <a:bodyPr wrap="none" rtlCol="0">
            <a:spAutoFit/>
          </a:bodyPr>
          <a:lstStyle/>
          <a:p>
            <a:r>
              <a:rPr lang="zh-CN" altLang="en-US" sz="1200" b="1">
                <a:solidFill>
                  <a:srgbClr val="FF0000"/>
                </a:solidFill>
              </a:rPr>
              <a:t>二连盆地</a:t>
            </a:r>
          </a:p>
        </p:txBody>
      </p:sp>
      <p:sp>
        <p:nvSpPr>
          <p:cNvPr id="43" name="文本框 42">
            <a:extLst>
              <a:ext uri="{FF2B5EF4-FFF2-40B4-BE49-F238E27FC236}">
                <a16:creationId xmlns:a16="http://schemas.microsoft.com/office/drawing/2014/main" id="{B4C0C518-68AF-4B97-AEBC-203C175865F8}"/>
              </a:ext>
            </a:extLst>
          </p:cNvPr>
          <p:cNvSpPr txBox="1"/>
          <p:nvPr/>
        </p:nvSpPr>
        <p:spPr>
          <a:xfrm>
            <a:off x="3657600" y="883682"/>
            <a:ext cx="954107" cy="276999"/>
          </a:xfrm>
          <a:prstGeom prst="rect">
            <a:avLst/>
          </a:prstGeom>
          <a:noFill/>
        </p:spPr>
        <p:txBody>
          <a:bodyPr wrap="none" rtlCol="0">
            <a:spAutoFit/>
          </a:bodyPr>
          <a:lstStyle/>
          <a:p>
            <a:r>
              <a:rPr lang="zh-CN" altLang="en-US" sz="1200" b="1">
                <a:solidFill>
                  <a:srgbClr val="FF0000"/>
                </a:solidFill>
              </a:rPr>
              <a:t>海拉尔盆地</a:t>
            </a:r>
          </a:p>
        </p:txBody>
      </p:sp>
      <p:sp>
        <p:nvSpPr>
          <p:cNvPr id="44" name="矩形 43">
            <a:extLst>
              <a:ext uri="{FF2B5EF4-FFF2-40B4-BE49-F238E27FC236}">
                <a16:creationId xmlns:a16="http://schemas.microsoft.com/office/drawing/2014/main" id="{72A0CDA3-CAC6-4FA4-B52B-477CF1605F00}"/>
              </a:ext>
            </a:extLst>
          </p:cNvPr>
          <p:cNvSpPr/>
          <p:nvPr/>
        </p:nvSpPr>
        <p:spPr>
          <a:xfrm>
            <a:off x="4038599" y="1123950"/>
            <a:ext cx="228601" cy="182925"/>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a:extLst>
              <a:ext uri="{FF2B5EF4-FFF2-40B4-BE49-F238E27FC236}">
                <a16:creationId xmlns:a16="http://schemas.microsoft.com/office/drawing/2014/main" id="{B99ED43A-0AF1-4163-99F1-2A25593804C8}"/>
              </a:ext>
            </a:extLst>
          </p:cNvPr>
          <p:cNvSpPr txBox="1"/>
          <p:nvPr/>
        </p:nvSpPr>
        <p:spPr>
          <a:xfrm>
            <a:off x="5819091" y="3358809"/>
            <a:ext cx="1877437" cy="276999"/>
          </a:xfrm>
          <a:prstGeom prst="rect">
            <a:avLst/>
          </a:prstGeom>
          <a:noFill/>
        </p:spPr>
        <p:txBody>
          <a:bodyPr wrap="none" rtlCol="0">
            <a:spAutoFit/>
          </a:bodyPr>
          <a:lstStyle/>
          <a:p>
            <a:r>
              <a:rPr lang="zh-CN" altLang="en-US" sz="1200" b="1">
                <a:solidFill>
                  <a:srgbClr val="3333FF"/>
                </a:solidFill>
              </a:rPr>
              <a:t>可能存在的双莫霍面结构</a:t>
            </a:r>
          </a:p>
        </p:txBody>
      </p:sp>
      <p:sp>
        <p:nvSpPr>
          <p:cNvPr id="46" name="文本框 45">
            <a:extLst>
              <a:ext uri="{FF2B5EF4-FFF2-40B4-BE49-F238E27FC236}">
                <a16:creationId xmlns:a16="http://schemas.microsoft.com/office/drawing/2014/main" id="{5FD0CB01-B119-4C6D-A96F-CB3DD4560959}"/>
              </a:ext>
            </a:extLst>
          </p:cNvPr>
          <p:cNvSpPr txBox="1"/>
          <p:nvPr/>
        </p:nvSpPr>
        <p:spPr>
          <a:xfrm>
            <a:off x="5838442" y="4606834"/>
            <a:ext cx="2150269" cy="307777"/>
          </a:xfrm>
          <a:prstGeom prst="rect">
            <a:avLst/>
          </a:prstGeom>
          <a:noFill/>
        </p:spPr>
        <p:txBody>
          <a:bodyPr wrap="none" rtlCol="0">
            <a:spAutoFit/>
          </a:bodyPr>
          <a:lstStyle/>
          <a:p>
            <a:r>
              <a:rPr lang="en-US" altLang="zh-CN" sz="1400" b="1">
                <a:solidFill>
                  <a:srgbClr val="3333FF"/>
                </a:solidFill>
              </a:rPr>
              <a:t>(Zheng Tianyu et al., 2015)</a:t>
            </a:r>
            <a:endParaRPr lang="zh-CN" altLang="en-US" sz="1400" b="1">
              <a:solidFill>
                <a:srgbClr val="3333FF"/>
              </a:solidFill>
            </a:endParaRPr>
          </a:p>
        </p:txBody>
      </p:sp>
      <p:pic>
        <p:nvPicPr>
          <p:cNvPr id="16" name="图片 15">
            <a:extLst>
              <a:ext uri="{FF2B5EF4-FFF2-40B4-BE49-F238E27FC236}">
                <a16:creationId xmlns:a16="http://schemas.microsoft.com/office/drawing/2014/main" id="{E52E1E66-3E36-4FEF-B56D-120A17E59AB9}"/>
              </a:ext>
            </a:extLst>
          </p:cNvPr>
          <p:cNvPicPr>
            <a:picLocks noChangeAspect="1"/>
          </p:cNvPicPr>
          <p:nvPr/>
        </p:nvPicPr>
        <p:blipFill>
          <a:blip r:embed="rId5"/>
          <a:stretch>
            <a:fillRect/>
          </a:stretch>
        </p:blipFill>
        <p:spPr>
          <a:xfrm>
            <a:off x="5129700" y="596308"/>
            <a:ext cx="3389596" cy="851745"/>
          </a:xfrm>
          <a:prstGeom prst="rect">
            <a:avLst/>
          </a:prstGeom>
        </p:spPr>
      </p:pic>
      <p:sp>
        <p:nvSpPr>
          <p:cNvPr id="55" name="文本框 54">
            <a:extLst>
              <a:ext uri="{FF2B5EF4-FFF2-40B4-BE49-F238E27FC236}">
                <a16:creationId xmlns:a16="http://schemas.microsoft.com/office/drawing/2014/main" id="{86D23286-0010-4976-A91B-6A940F1C0446}"/>
              </a:ext>
            </a:extLst>
          </p:cNvPr>
          <p:cNvSpPr txBox="1"/>
          <p:nvPr/>
        </p:nvSpPr>
        <p:spPr>
          <a:xfrm>
            <a:off x="7552894" y="1242434"/>
            <a:ext cx="1658211" cy="307777"/>
          </a:xfrm>
          <a:prstGeom prst="rect">
            <a:avLst/>
          </a:prstGeom>
          <a:noFill/>
        </p:spPr>
        <p:txBody>
          <a:bodyPr wrap="none" rtlCol="0">
            <a:spAutoFit/>
          </a:bodyPr>
          <a:lstStyle/>
          <a:p>
            <a:r>
              <a:rPr lang="en-US" altLang="zh-CN" sz="1400" b="1">
                <a:solidFill>
                  <a:srgbClr val="3333FF"/>
                </a:solidFill>
              </a:rPr>
              <a:t>(Liu Xin et al., 2022)</a:t>
            </a:r>
            <a:endParaRPr lang="zh-CN" altLang="en-US" sz="1400" b="1">
              <a:solidFill>
                <a:srgbClr val="3333FF"/>
              </a:solidFill>
            </a:endParaRPr>
          </a:p>
        </p:txBody>
      </p:sp>
      <p:sp>
        <p:nvSpPr>
          <p:cNvPr id="57" name="矩形 56">
            <a:extLst>
              <a:ext uri="{FF2B5EF4-FFF2-40B4-BE49-F238E27FC236}">
                <a16:creationId xmlns:a16="http://schemas.microsoft.com/office/drawing/2014/main" id="{BA4AB596-86A0-4B18-A27D-676E428572F2}"/>
              </a:ext>
            </a:extLst>
          </p:cNvPr>
          <p:cNvSpPr/>
          <p:nvPr/>
        </p:nvSpPr>
        <p:spPr>
          <a:xfrm>
            <a:off x="7663780" y="771978"/>
            <a:ext cx="324931" cy="510073"/>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1469BD16-B4E9-4D45-9079-63CAC36DAF78}"/>
                  </a:ext>
                </a:extLst>
              </p:cNvPr>
              <p:cNvSpPr txBox="1"/>
              <p:nvPr/>
            </p:nvSpPr>
            <p:spPr>
              <a:xfrm>
                <a:off x="7086600" y="488540"/>
                <a:ext cx="2017412" cy="253916"/>
              </a:xfrm>
              <a:prstGeom prst="rect">
                <a:avLst/>
              </a:prstGeom>
              <a:noFill/>
            </p:spPr>
            <p:txBody>
              <a:bodyPr wrap="none" rtlCol="0">
                <a:spAutoFit/>
              </a:bodyPr>
              <a:lstStyle/>
              <a:p>
                <a:r>
                  <a:rPr lang="zh-CN" altLang="en-US" sz="1050" b="1">
                    <a:solidFill>
                      <a:srgbClr val="3333FF"/>
                    </a:solidFill>
                  </a:rPr>
                  <a:t>相速度对压缩波速度敏感核</a:t>
                </a:r>
                <a14:m>
                  <m:oMath xmlns:m="http://schemas.openxmlformats.org/officeDocument/2006/math">
                    <m:r>
                      <a:rPr lang="zh-CN" altLang="en-US" sz="1050" b="1" i="1" smtClean="0">
                        <a:solidFill>
                          <a:srgbClr val="3333FF"/>
                        </a:solidFill>
                        <a:latin typeface="Cambria Math" panose="02040503050406030204" pitchFamily="18" charset="0"/>
                      </a:rPr>
                      <m:t>≈</m:t>
                    </m:r>
                    <m:r>
                      <a:rPr lang="en-US" altLang="zh-CN" sz="1050" b="1" i="1" smtClean="0">
                        <a:solidFill>
                          <a:srgbClr val="3333FF"/>
                        </a:solidFill>
                        <a:latin typeface="Cambria Math" panose="02040503050406030204" pitchFamily="18" charset="0"/>
                      </a:rPr>
                      <m:t>𝟎</m:t>
                    </m:r>
                  </m:oMath>
                </a14:m>
                <a:endParaRPr lang="zh-CN" altLang="en-US" sz="1050" b="1">
                  <a:solidFill>
                    <a:srgbClr val="3333FF"/>
                  </a:solidFill>
                </a:endParaRPr>
              </a:p>
            </p:txBody>
          </p:sp>
        </mc:Choice>
        <mc:Fallback xmlns="">
          <p:sp>
            <p:nvSpPr>
              <p:cNvPr id="58" name="文本框 57">
                <a:extLst>
                  <a:ext uri="{FF2B5EF4-FFF2-40B4-BE49-F238E27FC236}">
                    <a16:creationId xmlns:a16="http://schemas.microsoft.com/office/drawing/2014/main" id="{1469BD16-B4E9-4D45-9079-63CAC36DAF78}"/>
                  </a:ext>
                </a:extLst>
              </p:cNvPr>
              <p:cNvSpPr txBox="1">
                <a:spLocks noRot="1" noChangeAspect="1" noMove="1" noResize="1" noEditPoints="1" noAdjustHandles="1" noChangeArrowheads="1" noChangeShapeType="1" noTextEdit="1"/>
              </p:cNvSpPr>
              <p:nvPr/>
            </p:nvSpPr>
            <p:spPr>
              <a:xfrm>
                <a:off x="7086600" y="488540"/>
                <a:ext cx="2017412" cy="253916"/>
              </a:xfrm>
              <a:prstGeom prst="rect">
                <a:avLst/>
              </a:prstGeom>
              <a:blipFill>
                <a:blip r:embed="rId6"/>
                <a:stretch>
                  <a:fillRect b="-9524"/>
                </a:stretch>
              </a:blipFill>
            </p:spPr>
            <p:txBody>
              <a:bodyPr/>
              <a:lstStyle/>
              <a:p>
                <a:r>
                  <a:rPr lang="zh-CN" altLang="en-US">
                    <a:noFill/>
                  </a:rPr>
                  <a:t> </a:t>
                </a:r>
              </a:p>
            </p:txBody>
          </p:sp>
        </mc:Fallback>
      </mc:AlternateContent>
      <p:sp>
        <p:nvSpPr>
          <p:cNvPr id="27" name="矩形 26">
            <a:extLst>
              <a:ext uri="{FF2B5EF4-FFF2-40B4-BE49-F238E27FC236}">
                <a16:creationId xmlns:a16="http://schemas.microsoft.com/office/drawing/2014/main" id="{700A1A00-0B3A-4342-AD27-4223D08DD71F}"/>
              </a:ext>
            </a:extLst>
          </p:cNvPr>
          <p:cNvSpPr/>
          <p:nvPr/>
        </p:nvSpPr>
        <p:spPr>
          <a:xfrm>
            <a:off x="5210313" y="492581"/>
            <a:ext cx="1800493" cy="253916"/>
          </a:xfrm>
          <a:prstGeom prst="rect">
            <a:avLst/>
          </a:prstGeom>
        </p:spPr>
        <p:txBody>
          <a:bodyPr wrap="none">
            <a:spAutoFit/>
          </a:bodyPr>
          <a:lstStyle/>
          <a:p>
            <a:r>
              <a:rPr lang="zh-CN" altLang="en-US" sz="1050" b="1">
                <a:solidFill>
                  <a:srgbClr val="3333FF"/>
                </a:solidFill>
              </a:rPr>
              <a:t>相速度对剪切波速度敏感核</a:t>
            </a:r>
            <a:endParaRPr lang="zh-CN" altLang="en-US" sz="1050">
              <a:solidFill>
                <a:srgbClr val="3333FF"/>
              </a:solidFill>
            </a:endParaRPr>
          </a:p>
        </p:txBody>
      </p:sp>
      <p:sp>
        <p:nvSpPr>
          <p:cNvPr id="59" name="矩形 58">
            <a:extLst>
              <a:ext uri="{FF2B5EF4-FFF2-40B4-BE49-F238E27FC236}">
                <a16:creationId xmlns:a16="http://schemas.microsoft.com/office/drawing/2014/main" id="{F502648C-824A-45B5-AC0C-F22E8434E5AD}"/>
              </a:ext>
            </a:extLst>
          </p:cNvPr>
          <p:cNvSpPr/>
          <p:nvPr/>
        </p:nvSpPr>
        <p:spPr>
          <a:xfrm>
            <a:off x="4987122" y="1111430"/>
            <a:ext cx="857927" cy="415498"/>
          </a:xfrm>
          <a:prstGeom prst="rect">
            <a:avLst/>
          </a:prstGeom>
        </p:spPr>
        <p:txBody>
          <a:bodyPr wrap="none">
            <a:spAutoFit/>
          </a:bodyPr>
          <a:lstStyle/>
          <a:p>
            <a:pPr algn="ctr"/>
            <a:r>
              <a:rPr lang="zh-CN" altLang="en-US" sz="1050" b="1">
                <a:solidFill>
                  <a:srgbClr val="3333FF"/>
                </a:solidFill>
              </a:rPr>
              <a:t>特定频率</a:t>
            </a:r>
            <a:endParaRPr lang="en-US" altLang="zh-CN" sz="1050" b="1">
              <a:solidFill>
                <a:srgbClr val="3333FF"/>
              </a:solidFill>
            </a:endParaRPr>
          </a:p>
          <a:p>
            <a:pPr algn="ctr"/>
            <a:r>
              <a:rPr lang="zh-CN" altLang="en-US" sz="1050" b="1">
                <a:solidFill>
                  <a:srgbClr val="3333FF"/>
                </a:solidFill>
              </a:rPr>
              <a:t>瑞利波衰减</a:t>
            </a:r>
            <a:endParaRPr lang="zh-CN" altLang="en-US" sz="1050">
              <a:solidFill>
                <a:srgbClr val="3333FF"/>
              </a:solidFill>
            </a:endParaRPr>
          </a:p>
        </p:txBody>
      </p:sp>
      <p:sp>
        <p:nvSpPr>
          <p:cNvPr id="60" name="矩形 59">
            <a:extLst>
              <a:ext uri="{FF2B5EF4-FFF2-40B4-BE49-F238E27FC236}">
                <a16:creationId xmlns:a16="http://schemas.microsoft.com/office/drawing/2014/main" id="{B9474AB7-4AFE-467C-B47A-52125CEF51AD}"/>
              </a:ext>
            </a:extLst>
          </p:cNvPr>
          <p:cNvSpPr/>
          <p:nvPr/>
        </p:nvSpPr>
        <p:spPr>
          <a:xfrm>
            <a:off x="6439035" y="1130128"/>
            <a:ext cx="992579" cy="415498"/>
          </a:xfrm>
          <a:prstGeom prst="rect">
            <a:avLst/>
          </a:prstGeom>
        </p:spPr>
        <p:txBody>
          <a:bodyPr wrap="none">
            <a:spAutoFit/>
          </a:bodyPr>
          <a:lstStyle/>
          <a:p>
            <a:pPr algn="ctr"/>
            <a:r>
              <a:rPr lang="zh-CN" altLang="en-US" sz="1050" b="1">
                <a:solidFill>
                  <a:srgbClr val="3333FF"/>
                </a:solidFill>
              </a:rPr>
              <a:t>特定深度</a:t>
            </a:r>
            <a:endParaRPr lang="en-US" altLang="zh-CN" sz="1050" b="1">
              <a:solidFill>
                <a:srgbClr val="3333FF"/>
              </a:solidFill>
            </a:endParaRPr>
          </a:p>
          <a:p>
            <a:pPr algn="ctr"/>
            <a:r>
              <a:rPr lang="zh-CN" altLang="en-US" sz="1050" b="1">
                <a:solidFill>
                  <a:srgbClr val="3333FF"/>
                </a:solidFill>
              </a:rPr>
              <a:t>剪切波波衰减</a:t>
            </a:r>
            <a:endParaRPr lang="zh-CN" altLang="en-US" sz="1050">
              <a:solidFill>
                <a:srgbClr val="3333FF"/>
              </a:solidFill>
            </a:endParaRPr>
          </a:p>
        </p:txBody>
      </p:sp>
      <p:sp>
        <p:nvSpPr>
          <p:cNvPr id="61" name="矩形 60">
            <a:extLst>
              <a:ext uri="{FF2B5EF4-FFF2-40B4-BE49-F238E27FC236}">
                <a16:creationId xmlns:a16="http://schemas.microsoft.com/office/drawing/2014/main" id="{DA2145A6-6820-4D64-BC97-71B178A108E2}"/>
              </a:ext>
            </a:extLst>
          </p:cNvPr>
          <p:cNvSpPr/>
          <p:nvPr/>
        </p:nvSpPr>
        <p:spPr>
          <a:xfrm>
            <a:off x="6304469" y="787575"/>
            <a:ext cx="279387" cy="510073"/>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a:extLst>
              <a:ext uri="{FF2B5EF4-FFF2-40B4-BE49-F238E27FC236}">
                <a16:creationId xmlns:a16="http://schemas.microsoft.com/office/drawing/2014/main" id="{CDEAD42B-6FC1-4451-B371-3EC936A0B6A5}"/>
              </a:ext>
            </a:extLst>
          </p:cNvPr>
          <p:cNvCxnSpPr>
            <a:cxnSpLocks/>
          </p:cNvCxnSpPr>
          <p:nvPr/>
        </p:nvCxnSpPr>
        <p:spPr>
          <a:xfrm>
            <a:off x="5210313" y="1143306"/>
            <a:ext cx="381000"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8A2311CA-83D4-4B11-B375-432CBF0D6534}"/>
              </a:ext>
            </a:extLst>
          </p:cNvPr>
          <p:cNvCxnSpPr>
            <a:cxnSpLocks/>
          </p:cNvCxnSpPr>
          <p:nvPr/>
        </p:nvCxnSpPr>
        <p:spPr>
          <a:xfrm>
            <a:off x="6705600" y="1176926"/>
            <a:ext cx="381000"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5" name="文本框 64">
            <a:extLst>
              <a:ext uri="{FF2B5EF4-FFF2-40B4-BE49-F238E27FC236}">
                <a16:creationId xmlns:a16="http://schemas.microsoft.com/office/drawing/2014/main" id="{51812DA2-E4C4-4A61-AC8F-FB7C7FDBCC9D}"/>
              </a:ext>
            </a:extLst>
          </p:cNvPr>
          <p:cNvSpPr txBox="1"/>
          <p:nvPr/>
        </p:nvSpPr>
        <p:spPr>
          <a:xfrm>
            <a:off x="4948712" y="1610402"/>
            <a:ext cx="4124187" cy="523220"/>
          </a:xfrm>
          <a:prstGeom prst="rect">
            <a:avLst/>
          </a:prstGeom>
          <a:noFill/>
          <a:ln w="19050">
            <a:solidFill>
              <a:srgbClr val="3333FF"/>
            </a:solidFill>
            <a:prstDash val="dash"/>
          </a:ln>
        </p:spPr>
        <p:txBody>
          <a:bodyPr wrap="square" rtlCol="0">
            <a:spAutoFit/>
          </a:bodyPr>
          <a:lstStyle/>
          <a:p>
            <a:pPr algn="ctr"/>
            <a:r>
              <a:rPr lang="zh-CN" altLang="en-US" sz="1400"/>
              <a:t>使用面波的深度敏感核可以由不同周期瑞利波衰减反演不同深度剪切波衰减</a:t>
            </a:r>
          </a:p>
        </p:txBody>
      </p:sp>
      <p:sp>
        <p:nvSpPr>
          <p:cNvPr id="66" name="矩形 65">
            <a:extLst>
              <a:ext uri="{FF2B5EF4-FFF2-40B4-BE49-F238E27FC236}">
                <a16:creationId xmlns:a16="http://schemas.microsoft.com/office/drawing/2014/main" id="{4B8F05E8-D438-4BD5-8F23-960263156CF6}"/>
              </a:ext>
            </a:extLst>
          </p:cNvPr>
          <p:cNvSpPr/>
          <p:nvPr/>
        </p:nvSpPr>
        <p:spPr>
          <a:xfrm>
            <a:off x="611434" y="4706872"/>
            <a:ext cx="3544125" cy="430887"/>
          </a:xfrm>
          <a:prstGeom prst="rect">
            <a:avLst/>
          </a:prstGeom>
        </p:spPr>
        <p:txBody>
          <a:bodyPr wrap="square">
            <a:spAutoFit/>
          </a:bodyPr>
          <a:lstStyle/>
          <a:p>
            <a:pPr algn="ctr"/>
            <a:r>
              <a:rPr lang="zh-CN" altLang="en-US" sz="1100" b="1">
                <a:solidFill>
                  <a:srgbClr val="3333FF"/>
                </a:solidFill>
                <a:latin typeface="Courier New" panose="02070309020205020404" pitchFamily="49" charset="0"/>
              </a:rPr>
              <a:t>不同深度间采用样条插值</a:t>
            </a:r>
            <a:endParaRPr lang="en-US" altLang="zh-CN" sz="1100" b="1">
              <a:solidFill>
                <a:srgbClr val="3333FF"/>
              </a:solidFill>
              <a:latin typeface="Courier New" panose="02070309020205020404" pitchFamily="49" charset="0"/>
            </a:endParaRPr>
          </a:p>
          <a:p>
            <a:pPr algn="ctr"/>
            <a:r>
              <a:rPr lang="zh-CN" altLang="en-US" sz="1100" b="1">
                <a:solidFill>
                  <a:srgbClr val="3333FF"/>
                </a:solidFill>
                <a:latin typeface="Courier New" panose="02070309020205020404" pitchFamily="49" charset="0"/>
              </a:rPr>
              <a:t>控制点</a:t>
            </a:r>
            <a:r>
              <a:rPr lang="en-US" altLang="zh-CN" sz="1100" b="1">
                <a:solidFill>
                  <a:srgbClr val="3333FF"/>
                </a:solidFill>
                <a:latin typeface="Courier New" panose="02070309020205020404" pitchFamily="49" charset="0"/>
              </a:rPr>
              <a:t>[0,7,18,30,35,40,45,55,70];</a:t>
            </a:r>
          </a:p>
        </p:txBody>
      </p:sp>
      <p:sp>
        <p:nvSpPr>
          <p:cNvPr id="67" name="文本框 66">
            <a:extLst>
              <a:ext uri="{FF2B5EF4-FFF2-40B4-BE49-F238E27FC236}">
                <a16:creationId xmlns:a16="http://schemas.microsoft.com/office/drawing/2014/main" id="{DAE52562-709B-47B8-91D6-68ABF9BCDD24}"/>
              </a:ext>
            </a:extLst>
          </p:cNvPr>
          <p:cNvSpPr txBox="1"/>
          <p:nvPr/>
        </p:nvSpPr>
        <p:spPr>
          <a:xfrm>
            <a:off x="5268686" y="2202760"/>
            <a:ext cx="3505200" cy="1077218"/>
          </a:xfrm>
          <a:prstGeom prst="rect">
            <a:avLst/>
          </a:prstGeom>
          <a:noFill/>
        </p:spPr>
        <p:txBody>
          <a:bodyPr wrap="square" rtlCol="0">
            <a:spAutoFit/>
          </a:bodyPr>
          <a:lstStyle/>
          <a:p>
            <a:r>
              <a:rPr lang="zh-CN" altLang="en-US" sz="1600" b="1">
                <a:solidFill>
                  <a:srgbClr val="FF0000"/>
                </a:solidFill>
              </a:rPr>
              <a:t>特征：</a:t>
            </a:r>
            <a:endParaRPr lang="en-US" altLang="zh-CN" sz="1600" b="1">
              <a:solidFill>
                <a:srgbClr val="FF0000"/>
              </a:solidFill>
            </a:endParaRPr>
          </a:p>
          <a:p>
            <a:r>
              <a:rPr lang="en-US" altLang="zh-CN" sz="1600" b="1">
                <a:solidFill>
                  <a:srgbClr val="FF0000"/>
                </a:solidFill>
              </a:rPr>
              <a:t>(1)</a:t>
            </a:r>
            <a:r>
              <a:rPr lang="zh-CN" altLang="en-US" sz="1600" b="1">
                <a:solidFill>
                  <a:srgbClr val="FF0000"/>
                </a:solidFill>
              </a:rPr>
              <a:t>对各盆地位置能清晰分辨</a:t>
            </a:r>
            <a:endParaRPr lang="en-US" altLang="zh-CN" sz="1600" b="1">
              <a:solidFill>
                <a:srgbClr val="FF0000"/>
              </a:solidFill>
            </a:endParaRPr>
          </a:p>
          <a:p>
            <a:r>
              <a:rPr lang="en-US" altLang="zh-CN" sz="1600" b="1">
                <a:solidFill>
                  <a:srgbClr val="FF0000"/>
                </a:solidFill>
              </a:rPr>
              <a:t>(2)</a:t>
            </a:r>
            <a:r>
              <a:rPr lang="zh-CN" altLang="en-US" sz="1600" b="1">
                <a:solidFill>
                  <a:srgbClr val="FF0000"/>
                </a:solidFill>
              </a:rPr>
              <a:t>可能能观察到双莫霍结构</a:t>
            </a:r>
            <a:endParaRPr lang="en-US" altLang="zh-CN" sz="1600" b="1">
              <a:solidFill>
                <a:srgbClr val="FF0000"/>
              </a:solidFill>
            </a:endParaRPr>
          </a:p>
          <a:p>
            <a:r>
              <a:rPr lang="en-US" altLang="zh-CN" sz="1600" b="1">
                <a:solidFill>
                  <a:srgbClr val="FF0000"/>
                </a:solidFill>
              </a:rPr>
              <a:t>(3)</a:t>
            </a:r>
            <a:r>
              <a:rPr lang="zh-CN" altLang="en-US" sz="1600" b="1">
                <a:solidFill>
                  <a:srgbClr val="FF0000"/>
                </a:solidFill>
              </a:rPr>
              <a:t>衰减的深度变化较横向变化更明显</a:t>
            </a:r>
          </a:p>
        </p:txBody>
      </p:sp>
      <p:sp>
        <p:nvSpPr>
          <p:cNvPr id="68" name="文本框 67">
            <a:extLst>
              <a:ext uri="{FF2B5EF4-FFF2-40B4-BE49-F238E27FC236}">
                <a16:creationId xmlns:a16="http://schemas.microsoft.com/office/drawing/2014/main" id="{6DEF7F4A-035A-4EC5-9832-EF799D6A8324}"/>
              </a:ext>
            </a:extLst>
          </p:cNvPr>
          <p:cNvSpPr txBox="1"/>
          <p:nvPr/>
        </p:nvSpPr>
        <p:spPr>
          <a:xfrm>
            <a:off x="3481742" y="2131133"/>
            <a:ext cx="646331" cy="369332"/>
          </a:xfrm>
          <a:prstGeom prst="rect">
            <a:avLst/>
          </a:prstGeom>
          <a:noFill/>
        </p:spPr>
        <p:txBody>
          <a:bodyPr wrap="none" rtlCol="0">
            <a:spAutoFit/>
          </a:bodyPr>
          <a:lstStyle/>
          <a:p>
            <a:r>
              <a:rPr lang="zh-CN" altLang="en-US" b="1">
                <a:solidFill>
                  <a:srgbClr val="FF0000"/>
                </a:solidFill>
              </a:rPr>
              <a:t>地壳</a:t>
            </a:r>
          </a:p>
        </p:txBody>
      </p:sp>
      <p:sp>
        <p:nvSpPr>
          <p:cNvPr id="69" name="文本框 68">
            <a:extLst>
              <a:ext uri="{FF2B5EF4-FFF2-40B4-BE49-F238E27FC236}">
                <a16:creationId xmlns:a16="http://schemas.microsoft.com/office/drawing/2014/main" id="{36C80C01-8949-47CA-A423-86789D0FE55F}"/>
              </a:ext>
            </a:extLst>
          </p:cNvPr>
          <p:cNvSpPr txBox="1"/>
          <p:nvPr/>
        </p:nvSpPr>
        <p:spPr>
          <a:xfrm>
            <a:off x="3324074" y="2729521"/>
            <a:ext cx="881973" cy="369332"/>
          </a:xfrm>
          <a:prstGeom prst="rect">
            <a:avLst/>
          </a:prstGeom>
          <a:noFill/>
        </p:spPr>
        <p:txBody>
          <a:bodyPr wrap="none" rtlCol="0">
            <a:spAutoFit/>
          </a:bodyPr>
          <a:lstStyle/>
          <a:p>
            <a:r>
              <a:rPr lang="zh-CN" altLang="en-US" b="1">
                <a:solidFill>
                  <a:srgbClr val="3333FF"/>
                </a:solidFill>
              </a:rPr>
              <a:t>上地幔</a:t>
            </a:r>
          </a:p>
        </p:txBody>
      </p:sp>
    </p:spTree>
    <p:extLst>
      <p:ext uri="{BB962C8B-B14F-4D97-AF65-F5344CB8AC3E}">
        <p14:creationId xmlns:p14="http://schemas.microsoft.com/office/powerpoint/2010/main" val="796455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噪声场随空间位置的变化：</a:t>
            </a:r>
            <a:endParaRPr lang="en-US" altLang="zh-CN" b="1">
              <a:solidFill>
                <a:srgbClr val="3333FF"/>
              </a:solidFill>
            </a:endParaRPr>
          </a:p>
        </p:txBody>
      </p:sp>
      <p:pic>
        <p:nvPicPr>
          <p:cNvPr id="5" name="图片 4">
            <a:extLst>
              <a:ext uri="{FF2B5EF4-FFF2-40B4-BE49-F238E27FC236}">
                <a16:creationId xmlns:a16="http://schemas.microsoft.com/office/drawing/2014/main" id="{BA8B28C1-F1F5-449B-B64B-7B6AFA38A0BC}"/>
              </a:ext>
            </a:extLst>
          </p:cNvPr>
          <p:cNvPicPr>
            <a:picLocks noChangeAspect="1"/>
          </p:cNvPicPr>
          <p:nvPr/>
        </p:nvPicPr>
        <p:blipFill>
          <a:blip r:embed="rId3"/>
          <a:stretch>
            <a:fillRect/>
          </a:stretch>
        </p:blipFill>
        <p:spPr>
          <a:xfrm>
            <a:off x="3103777" y="883682"/>
            <a:ext cx="2884997" cy="2382933"/>
          </a:xfrm>
          <a:prstGeom prst="rect">
            <a:avLst/>
          </a:prstGeom>
        </p:spPr>
      </p:pic>
      <p:pic>
        <p:nvPicPr>
          <p:cNvPr id="6" name="图片 5">
            <a:extLst>
              <a:ext uri="{FF2B5EF4-FFF2-40B4-BE49-F238E27FC236}">
                <a16:creationId xmlns:a16="http://schemas.microsoft.com/office/drawing/2014/main" id="{1B5A3974-915D-4DF7-827E-400E7840D207}"/>
              </a:ext>
            </a:extLst>
          </p:cNvPr>
          <p:cNvPicPr>
            <a:picLocks noChangeAspect="1"/>
          </p:cNvPicPr>
          <p:nvPr/>
        </p:nvPicPr>
        <p:blipFill>
          <a:blip r:embed="rId4"/>
          <a:stretch>
            <a:fillRect/>
          </a:stretch>
        </p:blipFill>
        <p:spPr>
          <a:xfrm>
            <a:off x="6023292" y="883682"/>
            <a:ext cx="2846564" cy="2388410"/>
          </a:xfrm>
          <a:prstGeom prst="rect">
            <a:avLst/>
          </a:prstGeom>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5BF5643-DB92-4A9B-8DA1-60F9593B7525}"/>
                  </a:ext>
                </a:extLst>
              </p:cNvPr>
              <p:cNvSpPr txBox="1"/>
              <p:nvPr/>
            </p:nvSpPr>
            <p:spPr>
              <a:xfrm>
                <a:off x="888702" y="3252901"/>
                <a:ext cx="18667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b="0" i="1" smtClean="0">
                              <a:latin typeface="Cambria Math" panose="02040503050406030204" pitchFamily="18" charset="0"/>
                            </a:rPr>
                          </m:ctrlPr>
                        </m:accPr>
                        <m:e>
                          <m:r>
                            <a:rPr lang="en-US" altLang="zh-CN" i="1">
                              <a:latin typeface="Cambria Math" panose="02040503050406030204" pitchFamily="18" charset="0"/>
                            </a:rPr>
                            <m:t>𝛼</m:t>
                          </m:r>
                        </m:e>
                      </m:acc>
                      <m:r>
                        <a:rPr lang="en-US" altLang="zh-CN" b="0" i="1" smtClean="0">
                          <a:latin typeface="Cambria Math" panose="02040503050406030204" pitchFamily="18" charset="0"/>
                          <a:ea typeface="Cambria Math" panose="02040503050406030204" pitchFamily="18" charset="0"/>
                        </a:rPr>
                        <m:t>≈8.46</m:t>
                      </m:r>
                      <m:r>
                        <a:rPr lang="en-US" altLang="zh-CN" i="1">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ea typeface="Cambria Math" panose="02040503050406030204" pitchFamily="18" charset="0"/>
                            </a:rPr>
                          </m:ctrlPr>
                        </m:sSupPr>
                        <m:e>
                          <m:r>
                            <a:rPr lang="en-US" altLang="zh-CN" b="0" i="1" smtClean="0">
                              <a:latin typeface="Cambria Math" panose="02040503050406030204" pitchFamily="18" charset="0"/>
                              <a:ea typeface="Cambria Math" panose="02040503050406030204" pitchFamily="18" charset="0"/>
                            </a:rPr>
                            <m:t>10</m:t>
                          </m:r>
                        </m:e>
                        <m:sup>
                          <m:r>
                            <a:rPr lang="en-US" altLang="zh-CN" b="0" i="1" smtClean="0">
                              <a:latin typeface="Cambria Math" panose="02040503050406030204" pitchFamily="18" charset="0"/>
                              <a:ea typeface="Cambria Math" panose="02040503050406030204" pitchFamily="18" charset="0"/>
                            </a:rPr>
                            <m:t>−4</m:t>
                          </m:r>
                        </m:sup>
                      </m:sSup>
                    </m:oMath>
                  </m:oMathPara>
                </a14:m>
                <a:endParaRPr lang="zh-CN" altLang="en-US"/>
              </a:p>
            </p:txBody>
          </p:sp>
        </mc:Choice>
        <mc:Fallback xmlns="">
          <p:sp>
            <p:nvSpPr>
              <p:cNvPr id="9" name="文本框 8">
                <a:extLst>
                  <a:ext uri="{FF2B5EF4-FFF2-40B4-BE49-F238E27FC236}">
                    <a16:creationId xmlns:a16="http://schemas.microsoft.com/office/drawing/2014/main" id="{D5BF5643-DB92-4A9B-8DA1-60F9593B7525}"/>
                  </a:ext>
                </a:extLst>
              </p:cNvPr>
              <p:cNvSpPr txBox="1">
                <a:spLocks noRot="1" noChangeAspect="1" noMove="1" noResize="1" noEditPoints="1" noAdjustHandles="1" noChangeArrowheads="1" noChangeShapeType="1" noTextEdit="1"/>
              </p:cNvSpPr>
              <p:nvPr/>
            </p:nvSpPr>
            <p:spPr>
              <a:xfrm>
                <a:off x="888702" y="3252901"/>
                <a:ext cx="1866728"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41441D1B-B281-4807-B797-AA0CF47A842B}"/>
                  </a:ext>
                </a:extLst>
              </p:cNvPr>
              <p:cNvSpPr/>
              <p:nvPr/>
            </p:nvSpPr>
            <p:spPr>
              <a:xfrm>
                <a:off x="6378672" y="3252901"/>
                <a:ext cx="263168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𝑘</m:t>
                      </m:r>
                      <m:r>
                        <a:rPr lang="en-US" altLang="zh-CN" b="0" i="1" smtClean="0">
                          <a:latin typeface="Cambria Math" panose="02040503050406030204" pitchFamily="18" charset="0"/>
                        </a:rPr>
                        <m:t>≈</m:t>
                      </m:r>
                      <m:r>
                        <m:rPr>
                          <m:nor/>
                        </m:rPr>
                        <a:rPr lang="en-US" altLang="zh-CN" b="0" i="0" smtClean="0">
                          <a:latin typeface="Cambria Math" panose="02040503050406030204" pitchFamily="18" charset="0"/>
                        </a:rPr>
                        <m:t>−16.67</m:t>
                      </m:r>
                      <m:r>
                        <a:rPr lang="en-US" altLang="zh-CN" b="0" i="1" smtClean="0">
                          <a:latin typeface="Cambria Math" panose="02040503050406030204" pitchFamily="18" charset="0"/>
                          <a:ea typeface="Cambria Math" panose="02040503050406030204" pitchFamily="18" charset="0"/>
                        </a:rPr>
                        <m:t>×</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−4</m:t>
                          </m:r>
                        </m:sup>
                      </m:sSup>
                      <m:r>
                        <a:rPr lang="en-US" altLang="zh-CN" b="0" i="1" smtClean="0">
                          <a:latin typeface="Cambria Math" panose="02040503050406030204" pitchFamily="18" charset="0"/>
                          <a:ea typeface="Cambria Math" panose="02040503050406030204" pitchFamily="18" charset="0"/>
                        </a:rPr>
                        <m:t>≈2</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𝛼</m:t>
                          </m:r>
                        </m:e>
                      </m:acc>
                    </m:oMath>
                  </m:oMathPara>
                </a14:m>
                <a:endParaRPr lang="zh-CN" altLang="en-US"/>
              </a:p>
            </p:txBody>
          </p:sp>
        </mc:Choice>
        <mc:Fallback xmlns="">
          <p:sp>
            <p:nvSpPr>
              <p:cNvPr id="10" name="矩形 9">
                <a:extLst>
                  <a:ext uri="{FF2B5EF4-FFF2-40B4-BE49-F238E27FC236}">
                    <a16:creationId xmlns:a16="http://schemas.microsoft.com/office/drawing/2014/main" id="{41441D1B-B281-4807-B797-AA0CF47A842B}"/>
                  </a:ext>
                </a:extLst>
              </p:cNvPr>
              <p:cNvSpPr>
                <a:spLocks noRot="1" noChangeAspect="1" noMove="1" noResize="1" noEditPoints="1" noAdjustHandles="1" noChangeArrowheads="1" noChangeShapeType="1" noTextEdit="1"/>
              </p:cNvSpPr>
              <p:nvPr/>
            </p:nvSpPr>
            <p:spPr>
              <a:xfrm>
                <a:off x="6378672" y="3252901"/>
                <a:ext cx="2631682" cy="369332"/>
              </a:xfrm>
              <a:prstGeom prst="rect">
                <a:avLst/>
              </a:prstGeom>
              <a:blipFill>
                <a:blip r:embed="rId6"/>
                <a:stretch>
                  <a:fillRect r="-787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AA98CCB6-F7E2-4143-89D0-6CA054605D91}"/>
                  </a:ext>
                </a:extLst>
              </p:cNvPr>
              <p:cNvSpPr/>
              <p:nvPr/>
            </p:nvSpPr>
            <p:spPr>
              <a:xfrm>
                <a:off x="3292223" y="3252901"/>
                <a:ext cx="273106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𝑘</m:t>
                      </m:r>
                      <m:r>
                        <a:rPr lang="en-US" altLang="zh-CN" i="1" smtClean="0">
                          <a:latin typeface="Cambria Math" panose="02040503050406030204" pitchFamily="18" charset="0"/>
                        </a:rPr>
                        <m:t>≈5.36×</m:t>
                      </m:r>
                      <m:sSup>
                        <m:sSupPr>
                          <m:ctrlPr>
                            <a:rPr lang="en-US" altLang="zh-CN" i="1">
                              <a:latin typeface="Cambria Math" panose="02040503050406030204" pitchFamily="18" charset="0"/>
                              <a:ea typeface="Cambria Math" panose="02040503050406030204" pitchFamily="18" charset="0"/>
                            </a:rPr>
                          </m:ctrlPr>
                        </m:sSupPr>
                        <m:e>
                          <m:r>
                            <a:rPr lang="en-US" altLang="zh-CN" i="1">
                              <a:latin typeface="Cambria Math" panose="02040503050406030204" pitchFamily="18" charset="0"/>
                              <a:ea typeface="Cambria Math" panose="02040503050406030204" pitchFamily="18" charset="0"/>
                            </a:rPr>
                            <m:t>10</m:t>
                          </m:r>
                        </m:e>
                        <m:sup>
                          <m:r>
                            <a:rPr lang="en-US" altLang="zh-CN" i="1">
                              <a:latin typeface="Cambria Math" panose="02040503050406030204" pitchFamily="18" charset="0"/>
                              <a:ea typeface="Cambria Math" panose="02040503050406030204" pitchFamily="18" charset="0"/>
                            </a:rPr>
                            <m:t>−4</m:t>
                          </m:r>
                        </m:sup>
                      </m:sSup>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0.63</m:t>
                      </m:r>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𝛼</m:t>
                          </m:r>
                        </m:e>
                      </m:acc>
                    </m:oMath>
                  </m:oMathPara>
                </a14:m>
                <a:endParaRPr lang="zh-CN" altLang="en-US"/>
              </a:p>
            </p:txBody>
          </p:sp>
        </mc:Choice>
        <mc:Fallback xmlns="">
          <p:sp>
            <p:nvSpPr>
              <p:cNvPr id="12" name="矩形 11">
                <a:extLst>
                  <a:ext uri="{FF2B5EF4-FFF2-40B4-BE49-F238E27FC236}">
                    <a16:creationId xmlns:a16="http://schemas.microsoft.com/office/drawing/2014/main" id="{AA98CCB6-F7E2-4143-89D0-6CA054605D91}"/>
                  </a:ext>
                </a:extLst>
              </p:cNvPr>
              <p:cNvSpPr>
                <a:spLocks noRot="1" noChangeAspect="1" noMove="1" noResize="1" noEditPoints="1" noAdjustHandles="1" noChangeArrowheads="1" noChangeShapeType="1" noTextEdit="1"/>
              </p:cNvSpPr>
              <p:nvPr/>
            </p:nvSpPr>
            <p:spPr>
              <a:xfrm>
                <a:off x="3292223" y="3252901"/>
                <a:ext cx="2731069" cy="369332"/>
              </a:xfrm>
              <a:prstGeom prst="rect">
                <a:avLst/>
              </a:prstGeom>
              <a:blipFill>
                <a:blip r:embed="rId7"/>
                <a:stretch>
                  <a:fillRect r="-7813"/>
                </a:stretch>
              </a:blipFill>
            </p:spPr>
            <p:txBody>
              <a:bodyPr/>
              <a:lstStyle/>
              <a:p>
                <a:r>
                  <a:rPr lang="zh-CN" altLang="en-US">
                    <a:noFill/>
                  </a:rPr>
                  <a:t> </a:t>
                </a:r>
              </a:p>
            </p:txBody>
          </p:sp>
        </mc:Fallback>
      </mc:AlternateContent>
      <p:sp>
        <p:nvSpPr>
          <p:cNvPr id="13" name="左大括号 12">
            <a:extLst>
              <a:ext uri="{FF2B5EF4-FFF2-40B4-BE49-F238E27FC236}">
                <a16:creationId xmlns:a16="http://schemas.microsoft.com/office/drawing/2014/main" id="{58C30553-2BAC-46F2-9200-15DBAFA4000D}"/>
              </a:ext>
            </a:extLst>
          </p:cNvPr>
          <p:cNvSpPr/>
          <p:nvPr/>
        </p:nvSpPr>
        <p:spPr>
          <a:xfrm rot="16200000">
            <a:off x="6138877" y="2307376"/>
            <a:ext cx="195965" cy="2819398"/>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73882B47-7D39-4E0F-8633-FB92C53F210C}"/>
              </a:ext>
            </a:extLst>
          </p:cNvPr>
          <p:cNvSpPr txBox="1"/>
          <p:nvPr/>
        </p:nvSpPr>
        <p:spPr>
          <a:xfrm>
            <a:off x="4187445" y="3815058"/>
            <a:ext cx="4098828" cy="523220"/>
          </a:xfrm>
          <a:prstGeom prst="rect">
            <a:avLst/>
          </a:prstGeom>
          <a:noFill/>
        </p:spPr>
        <p:txBody>
          <a:bodyPr wrap="square" rtlCol="0">
            <a:spAutoFit/>
          </a:bodyPr>
          <a:lstStyle/>
          <a:p>
            <a:pPr algn="ctr"/>
            <a:r>
              <a:rPr lang="zh-CN" altLang="en-US" sz="1400" b="1">
                <a:solidFill>
                  <a:srgbClr val="FF0000"/>
                </a:solidFill>
              </a:rPr>
              <a:t>沿不同方向噪声场的变化规律可能相差极大</a:t>
            </a:r>
            <a:endParaRPr lang="en-US" altLang="zh-CN" sz="1400" b="1">
              <a:solidFill>
                <a:srgbClr val="FF0000"/>
              </a:solidFill>
            </a:endParaRPr>
          </a:p>
          <a:p>
            <a:pPr algn="ctr"/>
            <a:r>
              <a:rPr lang="zh-CN" altLang="en-US" sz="1400" b="1">
                <a:solidFill>
                  <a:srgbClr val="FF0000"/>
                </a:solidFill>
              </a:rPr>
              <a:t>且同理论估计可能有明显偏移</a:t>
            </a:r>
          </a:p>
        </p:txBody>
      </p:sp>
      <p:pic>
        <p:nvPicPr>
          <p:cNvPr id="15" name="图片 14">
            <a:extLst>
              <a:ext uri="{FF2B5EF4-FFF2-40B4-BE49-F238E27FC236}">
                <a16:creationId xmlns:a16="http://schemas.microsoft.com/office/drawing/2014/main" id="{ED002F69-3452-45C8-BFBB-7ECED363177A}"/>
              </a:ext>
            </a:extLst>
          </p:cNvPr>
          <p:cNvPicPr>
            <a:picLocks noChangeAspect="1"/>
          </p:cNvPicPr>
          <p:nvPr/>
        </p:nvPicPr>
        <p:blipFill>
          <a:blip r:embed="rId8"/>
          <a:stretch>
            <a:fillRect/>
          </a:stretch>
        </p:blipFill>
        <p:spPr>
          <a:xfrm>
            <a:off x="187514" y="866307"/>
            <a:ext cx="2891142" cy="2419350"/>
          </a:xfrm>
          <a:prstGeom prst="rect">
            <a:avLst/>
          </a:prstGeom>
        </p:spPr>
      </p:pic>
      <p:pic>
        <p:nvPicPr>
          <p:cNvPr id="16" name="图片 15">
            <a:extLst>
              <a:ext uri="{FF2B5EF4-FFF2-40B4-BE49-F238E27FC236}">
                <a16:creationId xmlns:a16="http://schemas.microsoft.com/office/drawing/2014/main" id="{5A97567B-F14C-4823-91F3-472537C61445}"/>
              </a:ext>
            </a:extLst>
          </p:cNvPr>
          <p:cNvPicPr>
            <a:picLocks noChangeAspect="1"/>
          </p:cNvPicPr>
          <p:nvPr/>
        </p:nvPicPr>
        <p:blipFill>
          <a:blip r:embed="rId9"/>
          <a:stretch>
            <a:fillRect/>
          </a:stretch>
        </p:blipFill>
        <p:spPr>
          <a:xfrm>
            <a:off x="381000" y="3556760"/>
            <a:ext cx="2271509" cy="1563036"/>
          </a:xfrm>
          <a:prstGeom prst="rect">
            <a:avLst/>
          </a:prstGeom>
        </p:spPr>
      </p:pic>
      <p:sp>
        <p:nvSpPr>
          <p:cNvPr id="17" name="文本框 16">
            <a:extLst>
              <a:ext uri="{FF2B5EF4-FFF2-40B4-BE49-F238E27FC236}">
                <a16:creationId xmlns:a16="http://schemas.microsoft.com/office/drawing/2014/main" id="{10785609-559B-4EC7-9192-7978A2D1294E}"/>
              </a:ext>
            </a:extLst>
          </p:cNvPr>
          <p:cNvSpPr txBox="1"/>
          <p:nvPr/>
        </p:nvSpPr>
        <p:spPr>
          <a:xfrm>
            <a:off x="2619195" y="3954027"/>
            <a:ext cx="1678306" cy="646331"/>
          </a:xfrm>
          <a:prstGeom prst="rect">
            <a:avLst/>
          </a:prstGeom>
          <a:noFill/>
        </p:spPr>
        <p:txBody>
          <a:bodyPr wrap="square" rtlCol="0">
            <a:spAutoFit/>
          </a:bodyPr>
          <a:lstStyle/>
          <a:p>
            <a:r>
              <a:rPr lang="zh-CN" altLang="en-US" b="1">
                <a:solidFill>
                  <a:srgbClr val="FF0000"/>
                </a:solidFill>
              </a:rPr>
              <a:t>不同周期间也存在一定差距</a:t>
            </a:r>
            <a:endParaRPr lang="en-US" altLang="zh-CN" b="1">
              <a:solidFill>
                <a:srgbClr val="FF0000"/>
              </a:solidFill>
            </a:endParaRPr>
          </a:p>
        </p:txBody>
      </p:sp>
    </p:spTree>
    <p:extLst>
      <p:ext uri="{BB962C8B-B14F-4D97-AF65-F5344CB8AC3E}">
        <p14:creationId xmlns:p14="http://schemas.microsoft.com/office/powerpoint/2010/main" val="2026567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同天然地震结果比较：</a:t>
            </a:r>
            <a:endParaRPr lang="en-US" altLang="zh-CN" b="1">
              <a:solidFill>
                <a:srgbClr val="3333FF"/>
              </a:solidFill>
            </a:endParaRPr>
          </a:p>
        </p:txBody>
      </p:sp>
      <p:pic>
        <p:nvPicPr>
          <p:cNvPr id="27" name="图片 26">
            <a:extLst>
              <a:ext uri="{FF2B5EF4-FFF2-40B4-BE49-F238E27FC236}">
                <a16:creationId xmlns:a16="http://schemas.microsoft.com/office/drawing/2014/main" id="{0048B778-2988-4FFB-B064-D3AE4EE2D64D}"/>
              </a:ext>
            </a:extLst>
          </p:cNvPr>
          <p:cNvPicPr>
            <a:picLocks noChangeAspect="1"/>
          </p:cNvPicPr>
          <p:nvPr/>
        </p:nvPicPr>
        <p:blipFill>
          <a:blip r:embed="rId3"/>
          <a:stretch>
            <a:fillRect/>
          </a:stretch>
        </p:blipFill>
        <p:spPr>
          <a:xfrm>
            <a:off x="33608" y="793159"/>
            <a:ext cx="2840355" cy="2373192"/>
          </a:xfrm>
          <a:prstGeom prst="rect">
            <a:avLst/>
          </a:prstGeom>
        </p:spPr>
      </p:pic>
      <p:sp>
        <p:nvSpPr>
          <p:cNvPr id="2" name="文本框 1">
            <a:extLst>
              <a:ext uri="{FF2B5EF4-FFF2-40B4-BE49-F238E27FC236}">
                <a16:creationId xmlns:a16="http://schemas.microsoft.com/office/drawing/2014/main" id="{D53D01F0-C04E-475D-BD76-2406054FD992}"/>
              </a:ext>
            </a:extLst>
          </p:cNvPr>
          <p:cNvSpPr txBox="1"/>
          <p:nvPr/>
        </p:nvSpPr>
        <p:spPr>
          <a:xfrm>
            <a:off x="6248400" y="498628"/>
            <a:ext cx="2362200" cy="369332"/>
          </a:xfrm>
          <a:prstGeom prst="rect">
            <a:avLst/>
          </a:prstGeom>
          <a:noFill/>
        </p:spPr>
        <p:txBody>
          <a:bodyPr wrap="square" rtlCol="0">
            <a:spAutoFit/>
          </a:bodyPr>
          <a:lstStyle/>
          <a:p>
            <a:r>
              <a:rPr lang="zh-CN" altLang="en-US" b="1">
                <a:solidFill>
                  <a:srgbClr val="FF0000"/>
                </a:solidFill>
              </a:rPr>
              <a:t>不同地震的差异很大！</a:t>
            </a:r>
          </a:p>
        </p:txBody>
      </p:sp>
      <p:pic>
        <p:nvPicPr>
          <p:cNvPr id="3" name="图片 2">
            <a:extLst>
              <a:ext uri="{FF2B5EF4-FFF2-40B4-BE49-F238E27FC236}">
                <a16:creationId xmlns:a16="http://schemas.microsoft.com/office/drawing/2014/main" id="{CA8EAD44-93A7-49AF-B7A8-87B6F8E3BC80}"/>
              </a:ext>
            </a:extLst>
          </p:cNvPr>
          <p:cNvPicPr>
            <a:picLocks noChangeAspect="1"/>
          </p:cNvPicPr>
          <p:nvPr/>
        </p:nvPicPr>
        <p:blipFill>
          <a:blip r:embed="rId4"/>
          <a:stretch>
            <a:fillRect/>
          </a:stretch>
        </p:blipFill>
        <p:spPr>
          <a:xfrm>
            <a:off x="5867400" y="863145"/>
            <a:ext cx="3124200" cy="1788064"/>
          </a:xfrm>
          <a:prstGeom prst="rect">
            <a:avLst/>
          </a:prstGeom>
        </p:spPr>
      </p:pic>
      <p:sp>
        <p:nvSpPr>
          <p:cNvPr id="5" name="文本框 4">
            <a:extLst>
              <a:ext uri="{FF2B5EF4-FFF2-40B4-BE49-F238E27FC236}">
                <a16:creationId xmlns:a16="http://schemas.microsoft.com/office/drawing/2014/main" id="{B993B257-9D1C-4341-82FB-A3C764061E62}"/>
              </a:ext>
            </a:extLst>
          </p:cNvPr>
          <p:cNvSpPr txBox="1"/>
          <p:nvPr/>
        </p:nvSpPr>
        <p:spPr>
          <a:xfrm>
            <a:off x="6564620" y="2665820"/>
            <a:ext cx="1676400" cy="369332"/>
          </a:xfrm>
          <a:prstGeom prst="rect">
            <a:avLst/>
          </a:prstGeom>
          <a:noFill/>
        </p:spPr>
        <p:txBody>
          <a:bodyPr wrap="square" rtlCol="0">
            <a:spAutoFit/>
          </a:bodyPr>
          <a:lstStyle/>
          <a:p>
            <a:r>
              <a:rPr lang="zh-CN" altLang="en-US" b="1">
                <a:solidFill>
                  <a:srgbClr val="FF0000"/>
                </a:solidFill>
              </a:rPr>
              <a:t>近震较为缺乏</a:t>
            </a:r>
          </a:p>
        </p:txBody>
      </p:sp>
      <p:sp>
        <p:nvSpPr>
          <p:cNvPr id="6" name="文本框 5">
            <a:extLst>
              <a:ext uri="{FF2B5EF4-FFF2-40B4-BE49-F238E27FC236}">
                <a16:creationId xmlns:a16="http://schemas.microsoft.com/office/drawing/2014/main" id="{7BD7FAFB-CAAB-4F57-9354-22292832CEF9}"/>
              </a:ext>
            </a:extLst>
          </p:cNvPr>
          <p:cNvSpPr txBox="1"/>
          <p:nvPr/>
        </p:nvSpPr>
        <p:spPr>
          <a:xfrm>
            <a:off x="5867400" y="882571"/>
            <a:ext cx="1535420" cy="276999"/>
          </a:xfrm>
          <a:prstGeom prst="rect">
            <a:avLst/>
          </a:prstGeom>
          <a:noFill/>
        </p:spPr>
        <p:txBody>
          <a:bodyPr wrap="none" rtlCol="0">
            <a:spAutoFit/>
          </a:bodyPr>
          <a:lstStyle/>
          <a:p>
            <a:r>
              <a:rPr lang="en-US" altLang="zh-CN" sz="1200" b="1">
                <a:solidFill>
                  <a:srgbClr val="FF0000"/>
                </a:solidFill>
              </a:rPr>
              <a:t>M&gt;4.5 Depth&lt;100km</a:t>
            </a:r>
            <a:endParaRPr lang="zh-CN" altLang="en-US" sz="1200" b="1">
              <a:solidFill>
                <a:srgbClr val="FF0000"/>
              </a:solidFill>
            </a:endParaRPr>
          </a:p>
        </p:txBody>
      </p:sp>
      <p:sp>
        <p:nvSpPr>
          <p:cNvPr id="33" name="等腰三角形 32">
            <a:extLst>
              <a:ext uri="{FF2B5EF4-FFF2-40B4-BE49-F238E27FC236}">
                <a16:creationId xmlns:a16="http://schemas.microsoft.com/office/drawing/2014/main" id="{61F72AE1-7808-4F32-B631-162483943A09}"/>
              </a:ext>
            </a:extLst>
          </p:cNvPr>
          <p:cNvSpPr/>
          <p:nvPr/>
        </p:nvSpPr>
        <p:spPr>
          <a:xfrm>
            <a:off x="7924800" y="1521885"/>
            <a:ext cx="45719" cy="4626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a:extLst>
              <a:ext uri="{FF2B5EF4-FFF2-40B4-BE49-F238E27FC236}">
                <a16:creationId xmlns:a16="http://schemas.microsoft.com/office/drawing/2014/main" id="{18F68857-637A-4B97-ADF7-D7709D0FE20F}"/>
              </a:ext>
            </a:extLst>
          </p:cNvPr>
          <p:cNvSpPr/>
          <p:nvPr/>
        </p:nvSpPr>
        <p:spPr>
          <a:xfrm>
            <a:off x="8077200" y="1641628"/>
            <a:ext cx="45719" cy="4626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a:extLst>
              <a:ext uri="{FF2B5EF4-FFF2-40B4-BE49-F238E27FC236}">
                <a16:creationId xmlns:a16="http://schemas.microsoft.com/office/drawing/2014/main" id="{9037B62C-57E8-4345-B9BE-A897F2382C86}"/>
              </a:ext>
            </a:extLst>
          </p:cNvPr>
          <p:cNvSpPr/>
          <p:nvPr/>
        </p:nvSpPr>
        <p:spPr>
          <a:xfrm>
            <a:off x="8001000" y="1577675"/>
            <a:ext cx="45719" cy="4626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a:extLst>
              <a:ext uri="{FF2B5EF4-FFF2-40B4-BE49-F238E27FC236}">
                <a16:creationId xmlns:a16="http://schemas.microsoft.com/office/drawing/2014/main" id="{10400D96-E007-4829-B68B-B40E82AB8D4E}"/>
              </a:ext>
            </a:extLst>
          </p:cNvPr>
          <p:cNvCxnSpPr>
            <a:cxnSpLocks/>
          </p:cNvCxnSpPr>
          <p:nvPr/>
        </p:nvCxnSpPr>
        <p:spPr>
          <a:xfrm>
            <a:off x="7772400" y="1404534"/>
            <a:ext cx="533400" cy="438474"/>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2" name="太阳形 41">
            <a:extLst>
              <a:ext uri="{FF2B5EF4-FFF2-40B4-BE49-F238E27FC236}">
                <a16:creationId xmlns:a16="http://schemas.microsoft.com/office/drawing/2014/main" id="{8DD065A9-8FBB-471F-814D-7920981A0B6F}"/>
              </a:ext>
            </a:extLst>
          </p:cNvPr>
          <p:cNvSpPr/>
          <p:nvPr/>
        </p:nvSpPr>
        <p:spPr>
          <a:xfrm>
            <a:off x="8264351" y="1843008"/>
            <a:ext cx="159099" cy="115549"/>
          </a:xfrm>
          <a:prstGeom prst="su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06" name="Picture 10">
            <a:extLst>
              <a:ext uri="{FF2B5EF4-FFF2-40B4-BE49-F238E27FC236}">
                <a16:creationId xmlns:a16="http://schemas.microsoft.com/office/drawing/2014/main" id="{BDAC5578-3305-4400-9EF8-6CBBC62DB7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2745" y="1143223"/>
            <a:ext cx="2840355" cy="1548272"/>
          </a:xfrm>
          <a:prstGeom prst="rect">
            <a:avLst/>
          </a:prstGeom>
          <a:noFill/>
          <a:extLst>
            <a:ext uri="{909E8E84-426E-40DD-AFC4-6F175D3DCCD1}">
              <a14:hiddenFill xmlns:a14="http://schemas.microsoft.com/office/drawing/2010/main">
                <a:solidFill>
                  <a:srgbClr val="FFFFFF"/>
                </a:solidFill>
              </a14:hiddenFill>
            </a:ext>
          </a:extLst>
        </p:spPr>
      </p:pic>
      <p:sp>
        <p:nvSpPr>
          <p:cNvPr id="65" name="文本框 64">
            <a:extLst>
              <a:ext uri="{FF2B5EF4-FFF2-40B4-BE49-F238E27FC236}">
                <a16:creationId xmlns:a16="http://schemas.microsoft.com/office/drawing/2014/main" id="{240F5229-11CA-4914-9848-FDD017209E8F}"/>
              </a:ext>
            </a:extLst>
          </p:cNvPr>
          <p:cNvSpPr txBox="1"/>
          <p:nvPr/>
        </p:nvSpPr>
        <p:spPr>
          <a:xfrm>
            <a:off x="2936465" y="767877"/>
            <a:ext cx="2955337" cy="430887"/>
          </a:xfrm>
          <a:prstGeom prst="rect">
            <a:avLst/>
          </a:prstGeom>
          <a:noFill/>
        </p:spPr>
        <p:txBody>
          <a:bodyPr wrap="square" rtlCol="0">
            <a:spAutoFit/>
          </a:bodyPr>
          <a:lstStyle/>
          <a:p>
            <a:pPr algn="ctr"/>
            <a:r>
              <a:rPr lang="en-US" altLang="zh-CN" sz="1100" b="1">
                <a:solidFill>
                  <a:srgbClr val="FF0000"/>
                </a:solidFill>
              </a:rPr>
              <a:t>2007-12-22T17:49:07|31.3403|131.5069|33.7|</a:t>
            </a:r>
          </a:p>
          <a:p>
            <a:pPr algn="ctr"/>
            <a:r>
              <a:rPr lang="en-US" altLang="zh-CN" sz="1100" b="1">
                <a:solidFill>
                  <a:srgbClr val="FF0000"/>
                </a:solidFill>
              </a:rPr>
              <a:t>|MW|4.9|KYUSHU, JAPAN</a:t>
            </a:r>
            <a:endParaRPr lang="zh-CN" altLang="en-US" sz="1100" b="1">
              <a:solidFill>
                <a:srgbClr val="FF0000"/>
              </a:solidFill>
            </a:endParaRPr>
          </a:p>
        </p:txBody>
      </p:sp>
      <p:sp>
        <p:nvSpPr>
          <p:cNvPr id="48" name="文本框 47">
            <a:extLst>
              <a:ext uri="{FF2B5EF4-FFF2-40B4-BE49-F238E27FC236}">
                <a16:creationId xmlns:a16="http://schemas.microsoft.com/office/drawing/2014/main" id="{3CB82B99-0AD0-4E79-A048-32917CCE0D04}"/>
              </a:ext>
            </a:extLst>
          </p:cNvPr>
          <p:cNvSpPr txBox="1"/>
          <p:nvPr/>
        </p:nvSpPr>
        <p:spPr>
          <a:xfrm>
            <a:off x="3613057" y="2626884"/>
            <a:ext cx="1792515" cy="307777"/>
          </a:xfrm>
          <a:prstGeom prst="rect">
            <a:avLst/>
          </a:prstGeom>
          <a:noFill/>
        </p:spPr>
        <p:txBody>
          <a:bodyPr wrap="square" rtlCol="0">
            <a:spAutoFit/>
          </a:bodyPr>
          <a:lstStyle/>
          <a:p>
            <a:pPr algn="ctr"/>
            <a:r>
              <a:rPr lang="zh-CN" altLang="en-US" sz="1400" b="1">
                <a:solidFill>
                  <a:srgbClr val="FF0000"/>
                </a:solidFill>
              </a:rPr>
              <a:t>面波相对比较强</a:t>
            </a:r>
          </a:p>
        </p:txBody>
      </p:sp>
      <p:grpSp>
        <p:nvGrpSpPr>
          <p:cNvPr id="4096" name="组合 4095">
            <a:extLst>
              <a:ext uri="{FF2B5EF4-FFF2-40B4-BE49-F238E27FC236}">
                <a16:creationId xmlns:a16="http://schemas.microsoft.com/office/drawing/2014/main" id="{47B17B1F-A928-4A36-B606-C9E333665948}"/>
              </a:ext>
            </a:extLst>
          </p:cNvPr>
          <p:cNvGrpSpPr/>
          <p:nvPr/>
        </p:nvGrpSpPr>
        <p:grpSpPr>
          <a:xfrm>
            <a:off x="137912" y="3126911"/>
            <a:ext cx="8625088" cy="1475602"/>
            <a:chOff x="147736" y="3181385"/>
            <a:chExt cx="8625088" cy="1475602"/>
          </a:xfrm>
        </p:grpSpPr>
        <p:pic>
          <p:nvPicPr>
            <p:cNvPr id="4102" name="Picture 6">
              <a:extLst>
                <a:ext uri="{FF2B5EF4-FFF2-40B4-BE49-F238E27FC236}">
                  <a16:creationId xmlns:a16="http://schemas.microsoft.com/office/drawing/2014/main" id="{49CB8C93-6FA8-499C-9E78-58A7430F8C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5885" y="3197738"/>
              <a:ext cx="2133600" cy="145924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5B2D2A91-00D0-4B44-AC91-3628D94421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5771" y="3181385"/>
              <a:ext cx="2133600" cy="145925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a:extLst>
                <a:ext uri="{FF2B5EF4-FFF2-40B4-BE49-F238E27FC236}">
                  <a16:creationId xmlns:a16="http://schemas.microsoft.com/office/drawing/2014/main" id="{AB07772D-2EB0-4B68-8294-3B4ED10A6B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736" y="3185657"/>
              <a:ext cx="2136709" cy="1461376"/>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组合 58">
              <a:extLst>
                <a:ext uri="{FF2B5EF4-FFF2-40B4-BE49-F238E27FC236}">
                  <a16:creationId xmlns:a16="http://schemas.microsoft.com/office/drawing/2014/main" id="{C97D6904-3368-4ADF-9F2F-DAD23A4034F7}"/>
                </a:ext>
              </a:extLst>
            </p:cNvPr>
            <p:cNvGrpSpPr/>
            <p:nvPr/>
          </p:nvGrpSpPr>
          <p:grpSpPr>
            <a:xfrm>
              <a:off x="391886" y="3187783"/>
              <a:ext cx="8380938" cy="1459250"/>
              <a:chOff x="391886" y="3187783"/>
              <a:chExt cx="8380938" cy="1459250"/>
            </a:xfrm>
          </p:grpSpPr>
          <p:grpSp>
            <p:nvGrpSpPr>
              <p:cNvPr id="44" name="组合 43">
                <a:extLst>
                  <a:ext uri="{FF2B5EF4-FFF2-40B4-BE49-F238E27FC236}">
                    <a16:creationId xmlns:a16="http://schemas.microsoft.com/office/drawing/2014/main" id="{6098804F-4ED9-4EE3-9D7A-4A508C742F5E}"/>
                  </a:ext>
                </a:extLst>
              </p:cNvPr>
              <p:cNvGrpSpPr/>
              <p:nvPr/>
            </p:nvGrpSpPr>
            <p:grpSpPr>
              <a:xfrm>
                <a:off x="2285999" y="3187783"/>
                <a:ext cx="2133600" cy="1459250"/>
                <a:chOff x="3276600" y="2876550"/>
                <a:chExt cx="2133600" cy="1459250"/>
              </a:xfrm>
            </p:grpSpPr>
            <p:pic>
              <p:nvPicPr>
                <p:cNvPr id="4100" name="Picture 4">
                  <a:extLst>
                    <a:ext uri="{FF2B5EF4-FFF2-40B4-BE49-F238E27FC236}">
                      <a16:creationId xmlns:a16="http://schemas.microsoft.com/office/drawing/2014/main" id="{9374B26E-C978-453F-AE77-9EF4736A58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2876550"/>
                  <a:ext cx="2133600" cy="1459250"/>
                </a:xfrm>
                <a:prstGeom prst="rect">
                  <a:avLst/>
                </a:prstGeom>
                <a:noFill/>
                <a:extLst>
                  <a:ext uri="{909E8E84-426E-40DD-AFC4-6F175D3DCCD1}">
                    <a14:hiddenFill xmlns:a14="http://schemas.microsoft.com/office/drawing/2010/main">
                      <a:solidFill>
                        <a:srgbClr val="FFFFFF"/>
                      </a:solidFill>
                    </a14:hiddenFill>
                  </a:ext>
                </a:extLst>
              </p:spPr>
            </p:pic>
            <p:sp>
              <p:nvSpPr>
                <p:cNvPr id="43" name="文本框 42">
                  <a:extLst>
                    <a:ext uri="{FF2B5EF4-FFF2-40B4-BE49-F238E27FC236}">
                      <a16:creationId xmlns:a16="http://schemas.microsoft.com/office/drawing/2014/main" id="{F08D95AB-E29F-4C05-8D72-CFC87493272B}"/>
                    </a:ext>
                  </a:extLst>
                </p:cNvPr>
                <p:cNvSpPr txBox="1"/>
                <p:nvPr/>
              </p:nvSpPr>
              <p:spPr>
                <a:xfrm>
                  <a:off x="3505200" y="2952750"/>
                  <a:ext cx="508473" cy="369332"/>
                </a:xfrm>
                <a:prstGeom prst="rect">
                  <a:avLst/>
                </a:prstGeom>
                <a:noFill/>
              </p:spPr>
              <p:txBody>
                <a:bodyPr wrap="none" rtlCol="0">
                  <a:spAutoFit/>
                </a:bodyPr>
                <a:lstStyle/>
                <a:p>
                  <a:r>
                    <a:rPr lang="en-US" altLang="zh-CN">
                      <a:solidFill>
                        <a:srgbClr val="FF0000"/>
                      </a:solidFill>
                    </a:rPr>
                    <a:t>16s</a:t>
                  </a:r>
                  <a:endParaRPr lang="zh-CN" altLang="en-US">
                    <a:solidFill>
                      <a:srgbClr val="FF0000"/>
                    </a:solidFill>
                  </a:endParaRPr>
                </a:p>
              </p:txBody>
            </p:sp>
          </p:grpSp>
          <p:sp>
            <p:nvSpPr>
              <p:cNvPr id="58" name="文本框 57">
                <a:extLst>
                  <a:ext uri="{FF2B5EF4-FFF2-40B4-BE49-F238E27FC236}">
                    <a16:creationId xmlns:a16="http://schemas.microsoft.com/office/drawing/2014/main" id="{1C9614F4-9634-4055-906B-35E31499B987}"/>
                  </a:ext>
                </a:extLst>
              </p:cNvPr>
              <p:cNvSpPr txBox="1"/>
              <p:nvPr/>
            </p:nvSpPr>
            <p:spPr>
              <a:xfrm>
                <a:off x="6054551" y="3263384"/>
                <a:ext cx="508473" cy="369332"/>
              </a:xfrm>
              <a:prstGeom prst="rect">
                <a:avLst/>
              </a:prstGeom>
              <a:noFill/>
            </p:spPr>
            <p:txBody>
              <a:bodyPr wrap="none" rtlCol="0">
                <a:spAutoFit/>
              </a:bodyPr>
              <a:lstStyle/>
              <a:p>
                <a:r>
                  <a:rPr lang="en-US" altLang="zh-CN">
                    <a:solidFill>
                      <a:srgbClr val="FF0000"/>
                    </a:solidFill>
                  </a:rPr>
                  <a:t>18s</a:t>
                </a:r>
                <a:endParaRPr lang="zh-CN" altLang="en-US">
                  <a:solidFill>
                    <a:srgbClr val="FF0000"/>
                  </a:solidFill>
                </a:endParaRPr>
              </a:p>
            </p:txBody>
          </p:sp>
          <p:sp>
            <p:nvSpPr>
              <p:cNvPr id="60" name="文本框 59">
                <a:extLst>
                  <a:ext uri="{FF2B5EF4-FFF2-40B4-BE49-F238E27FC236}">
                    <a16:creationId xmlns:a16="http://schemas.microsoft.com/office/drawing/2014/main" id="{84B77B63-261F-40E6-BCB1-98B61A3E620F}"/>
                  </a:ext>
                </a:extLst>
              </p:cNvPr>
              <p:cNvSpPr txBox="1"/>
              <p:nvPr/>
            </p:nvSpPr>
            <p:spPr>
              <a:xfrm>
                <a:off x="8264351" y="3253581"/>
                <a:ext cx="508473" cy="369332"/>
              </a:xfrm>
              <a:prstGeom prst="rect">
                <a:avLst/>
              </a:prstGeom>
              <a:noFill/>
            </p:spPr>
            <p:txBody>
              <a:bodyPr wrap="none" rtlCol="0">
                <a:spAutoFit/>
              </a:bodyPr>
              <a:lstStyle/>
              <a:p>
                <a:r>
                  <a:rPr lang="en-US" altLang="zh-CN">
                    <a:solidFill>
                      <a:srgbClr val="FF0000"/>
                    </a:solidFill>
                  </a:rPr>
                  <a:t>20s</a:t>
                </a:r>
                <a:endParaRPr lang="zh-CN" altLang="en-US">
                  <a:solidFill>
                    <a:srgbClr val="FF0000"/>
                  </a:solidFill>
                </a:endParaRPr>
              </a:p>
            </p:txBody>
          </p:sp>
          <p:sp>
            <p:nvSpPr>
              <p:cNvPr id="63" name="文本框 62">
                <a:extLst>
                  <a:ext uri="{FF2B5EF4-FFF2-40B4-BE49-F238E27FC236}">
                    <a16:creationId xmlns:a16="http://schemas.microsoft.com/office/drawing/2014/main" id="{26508846-00EF-4172-8111-DB2A2793F08C}"/>
                  </a:ext>
                </a:extLst>
              </p:cNvPr>
              <p:cNvSpPr txBox="1"/>
              <p:nvPr/>
            </p:nvSpPr>
            <p:spPr>
              <a:xfrm>
                <a:off x="391886" y="3263983"/>
                <a:ext cx="508473" cy="369332"/>
              </a:xfrm>
              <a:prstGeom prst="rect">
                <a:avLst/>
              </a:prstGeom>
              <a:noFill/>
            </p:spPr>
            <p:txBody>
              <a:bodyPr wrap="none" rtlCol="0">
                <a:spAutoFit/>
              </a:bodyPr>
              <a:lstStyle/>
              <a:p>
                <a:r>
                  <a:rPr lang="en-US" altLang="zh-CN">
                    <a:solidFill>
                      <a:srgbClr val="FF0000"/>
                    </a:solidFill>
                  </a:rPr>
                  <a:t>14s</a:t>
                </a:r>
                <a:endParaRPr lang="zh-CN" altLang="en-US">
                  <a:solidFill>
                    <a:srgbClr val="FF0000"/>
                  </a:solidFill>
                </a:endParaRPr>
              </a:p>
            </p:txBody>
          </p:sp>
        </p:grpSp>
      </p:grpSp>
      <p:sp>
        <p:nvSpPr>
          <p:cNvPr id="55" name="圆: 空心 54">
            <a:extLst>
              <a:ext uri="{FF2B5EF4-FFF2-40B4-BE49-F238E27FC236}">
                <a16:creationId xmlns:a16="http://schemas.microsoft.com/office/drawing/2014/main" id="{E90AE733-2B34-4D8C-B25C-B0C6D8C2540D}"/>
              </a:ext>
            </a:extLst>
          </p:cNvPr>
          <p:cNvSpPr/>
          <p:nvPr/>
        </p:nvSpPr>
        <p:spPr>
          <a:xfrm>
            <a:off x="1490071" y="2704572"/>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圆: 空心 68">
            <a:extLst>
              <a:ext uri="{FF2B5EF4-FFF2-40B4-BE49-F238E27FC236}">
                <a16:creationId xmlns:a16="http://schemas.microsoft.com/office/drawing/2014/main" id="{647E3F2D-0FF6-4FE8-91BB-A03C4E530909}"/>
              </a:ext>
            </a:extLst>
          </p:cNvPr>
          <p:cNvSpPr/>
          <p:nvPr/>
        </p:nvSpPr>
        <p:spPr>
          <a:xfrm>
            <a:off x="1788996" y="2616307"/>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圆: 空心 69">
            <a:extLst>
              <a:ext uri="{FF2B5EF4-FFF2-40B4-BE49-F238E27FC236}">
                <a16:creationId xmlns:a16="http://schemas.microsoft.com/office/drawing/2014/main" id="{0CDBC2C8-67EC-470D-B4F4-40E1423B9500}"/>
              </a:ext>
            </a:extLst>
          </p:cNvPr>
          <p:cNvSpPr/>
          <p:nvPr/>
        </p:nvSpPr>
        <p:spPr>
          <a:xfrm>
            <a:off x="2131748" y="2447034"/>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圆: 空心 70">
            <a:extLst>
              <a:ext uri="{FF2B5EF4-FFF2-40B4-BE49-F238E27FC236}">
                <a16:creationId xmlns:a16="http://schemas.microsoft.com/office/drawing/2014/main" id="{9ECA953F-AD9F-41A6-BB91-97059DC8FE03}"/>
              </a:ext>
            </a:extLst>
          </p:cNvPr>
          <p:cNvSpPr/>
          <p:nvPr/>
        </p:nvSpPr>
        <p:spPr>
          <a:xfrm>
            <a:off x="2438399" y="2250265"/>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圆: 空心 71">
            <a:extLst>
              <a:ext uri="{FF2B5EF4-FFF2-40B4-BE49-F238E27FC236}">
                <a16:creationId xmlns:a16="http://schemas.microsoft.com/office/drawing/2014/main" id="{19D3F67B-33CF-43E6-8722-24068AA36498}"/>
              </a:ext>
            </a:extLst>
          </p:cNvPr>
          <p:cNvSpPr/>
          <p:nvPr/>
        </p:nvSpPr>
        <p:spPr>
          <a:xfrm>
            <a:off x="1159804" y="2162326"/>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文本框 56">
            <a:extLst>
              <a:ext uri="{FF2B5EF4-FFF2-40B4-BE49-F238E27FC236}">
                <a16:creationId xmlns:a16="http://schemas.microsoft.com/office/drawing/2014/main" id="{197E8517-01B4-4F9A-82BF-34CA07A77695}"/>
              </a:ext>
            </a:extLst>
          </p:cNvPr>
          <p:cNvSpPr txBox="1"/>
          <p:nvPr/>
        </p:nvSpPr>
        <p:spPr>
          <a:xfrm>
            <a:off x="1312204" y="4620280"/>
            <a:ext cx="6394882" cy="523220"/>
          </a:xfrm>
          <a:prstGeom prst="rect">
            <a:avLst/>
          </a:prstGeom>
          <a:noFill/>
        </p:spPr>
        <p:txBody>
          <a:bodyPr wrap="square" rtlCol="0">
            <a:spAutoFit/>
          </a:bodyPr>
          <a:lstStyle/>
          <a:p>
            <a:pPr algn="ctr"/>
            <a:r>
              <a:rPr lang="zh-CN" altLang="en-US" sz="1400">
                <a:solidFill>
                  <a:srgbClr val="FF0000"/>
                </a:solidFill>
              </a:rPr>
              <a:t>以上展示是直接滤波到窄带提取包络线峰值的结果</a:t>
            </a:r>
            <a:endParaRPr lang="en-US" altLang="zh-CN" sz="1400">
              <a:solidFill>
                <a:srgbClr val="FF0000"/>
              </a:solidFill>
            </a:endParaRPr>
          </a:p>
          <a:p>
            <a:pPr algn="ctr"/>
            <a:r>
              <a:rPr lang="en-US" altLang="zh-CN" sz="1400">
                <a:solidFill>
                  <a:srgbClr val="FF0000"/>
                </a:solidFill>
              </a:rPr>
              <a:t>(</a:t>
            </a:r>
            <a:r>
              <a:rPr lang="zh-CN" altLang="en-US" sz="1400">
                <a:solidFill>
                  <a:srgbClr val="FF0000"/>
                </a:solidFill>
              </a:rPr>
              <a:t>但通过振幅谱取值或使用相匹配滤波的结果仍随选择地震不同差异极大</a:t>
            </a:r>
            <a:r>
              <a:rPr lang="en-US" altLang="zh-CN" sz="1400">
                <a:solidFill>
                  <a:srgbClr val="FF0000"/>
                </a:solidFill>
              </a:rPr>
              <a:t>)</a:t>
            </a:r>
            <a:endParaRPr lang="zh-CN" altLang="en-US" sz="1400">
              <a:solidFill>
                <a:srgbClr val="FF0000"/>
              </a:solidFill>
            </a:endParaRPr>
          </a:p>
        </p:txBody>
      </p:sp>
      <p:sp>
        <p:nvSpPr>
          <p:cNvPr id="76" name="圆: 空心 75">
            <a:extLst>
              <a:ext uri="{FF2B5EF4-FFF2-40B4-BE49-F238E27FC236}">
                <a16:creationId xmlns:a16="http://schemas.microsoft.com/office/drawing/2014/main" id="{774B23C1-553E-49D9-BE2E-ABA0DB902E6A}"/>
              </a:ext>
            </a:extLst>
          </p:cNvPr>
          <p:cNvSpPr/>
          <p:nvPr/>
        </p:nvSpPr>
        <p:spPr>
          <a:xfrm>
            <a:off x="854078" y="2592728"/>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圆: 空心 76">
            <a:extLst>
              <a:ext uri="{FF2B5EF4-FFF2-40B4-BE49-F238E27FC236}">
                <a16:creationId xmlns:a16="http://schemas.microsoft.com/office/drawing/2014/main" id="{08E30BB9-483E-4ECE-9F81-9F88D3603671}"/>
              </a:ext>
            </a:extLst>
          </p:cNvPr>
          <p:cNvSpPr/>
          <p:nvPr/>
        </p:nvSpPr>
        <p:spPr>
          <a:xfrm>
            <a:off x="513881" y="2416757"/>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8" name="圆: 空心 77">
            <a:extLst>
              <a:ext uri="{FF2B5EF4-FFF2-40B4-BE49-F238E27FC236}">
                <a16:creationId xmlns:a16="http://schemas.microsoft.com/office/drawing/2014/main" id="{B00322FB-5F55-46E7-9400-F76B5A6098BD}"/>
              </a:ext>
            </a:extLst>
          </p:cNvPr>
          <p:cNvSpPr/>
          <p:nvPr/>
        </p:nvSpPr>
        <p:spPr>
          <a:xfrm>
            <a:off x="226834" y="2238526"/>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圆: 空心 78">
            <a:extLst>
              <a:ext uri="{FF2B5EF4-FFF2-40B4-BE49-F238E27FC236}">
                <a16:creationId xmlns:a16="http://schemas.microsoft.com/office/drawing/2014/main" id="{7CFD9C32-1EE8-4113-A99F-1897DA16A4A9}"/>
              </a:ext>
            </a:extLst>
          </p:cNvPr>
          <p:cNvSpPr/>
          <p:nvPr/>
        </p:nvSpPr>
        <p:spPr>
          <a:xfrm>
            <a:off x="2752814" y="2362670"/>
            <a:ext cx="152400" cy="152400"/>
          </a:xfrm>
          <a:prstGeom prst="don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331498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82000" y="4767263"/>
            <a:ext cx="381000" cy="273844"/>
          </a:xfrm>
        </p:spPr>
        <p:txBody>
          <a:bodyPr/>
          <a:lstStyle/>
          <a:p>
            <a:fld id="{B6F15528-21DE-4FAA-801E-634DDDAF4B2B}" type="slidenum">
              <a:rPr lang="en-US" smtClean="0"/>
              <a:pPr/>
              <a:t>16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6333615" cy="1077218"/>
          </a:xfrm>
          <a:prstGeom prst="rect">
            <a:avLst/>
          </a:prstGeom>
          <a:noFill/>
        </p:spPr>
        <p:txBody>
          <a:bodyPr wrap="square" rtlCol="0">
            <a:spAutoFit/>
          </a:bodyPr>
          <a:lstStyle/>
          <a:p>
            <a:r>
              <a:rPr lang="zh-CN" altLang="en-US" sz="3200" b="1">
                <a:cs typeface="Times New Roman" panose="02020603050405020304" pitchFamily="18" charset="0"/>
              </a:rPr>
              <a:t>研究实例：中国东北</a:t>
            </a:r>
            <a:r>
              <a:rPr lang="en-US" altLang="zh-CN" sz="3200" b="1">
                <a:latin typeface="Times New Roman" panose="02020603050405020304" pitchFamily="18" charset="0"/>
                <a:cs typeface="Times New Roman" panose="02020603050405020304" pitchFamily="18" charset="0"/>
              </a:rPr>
              <a:t>NCISP-6</a:t>
            </a:r>
            <a:r>
              <a:rPr lang="zh-CN" altLang="en-US" sz="3200" b="1">
                <a:latin typeface="Times New Roman" panose="02020603050405020304" pitchFamily="18" charset="0"/>
                <a:cs typeface="Times New Roman" panose="02020603050405020304" pitchFamily="18" charset="0"/>
              </a:rPr>
              <a:t>阵列</a:t>
            </a:r>
            <a:endParaRPr lang="en-US" altLang="zh-CN" sz="3200" b="1"/>
          </a:p>
          <a:p>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76200" y="514350"/>
            <a:ext cx="3002456" cy="369332"/>
          </a:xfrm>
          <a:prstGeom prst="rect">
            <a:avLst/>
          </a:prstGeom>
          <a:noFill/>
        </p:spPr>
        <p:txBody>
          <a:bodyPr wrap="square" rtlCol="0">
            <a:spAutoFit/>
          </a:bodyPr>
          <a:lstStyle/>
          <a:p>
            <a:r>
              <a:rPr lang="zh-CN" altLang="en-US" b="1">
                <a:solidFill>
                  <a:srgbClr val="3333FF"/>
                </a:solidFill>
              </a:rPr>
              <a:t>同天然双台法结果比较：</a:t>
            </a:r>
            <a:endParaRPr lang="en-US" altLang="zh-CN" b="1">
              <a:solidFill>
                <a:srgbClr val="3333FF"/>
              </a:solidFill>
            </a:endParaRPr>
          </a:p>
        </p:txBody>
      </p:sp>
    </p:spTree>
    <p:extLst>
      <p:ext uri="{BB962C8B-B14F-4D97-AF65-F5344CB8AC3E}">
        <p14:creationId xmlns:p14="http://schemas.microsoft.com/office/powerpoint/2010/main" val="74216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Box 6">
            <a:extLst>
              <a:ext uri="{FF2B5EF4-FFF2-40B4-BE49-F238E27FC236}">
                <a16:creationId xmlns:a16="http://schemas.microsoft.com/office/drawing/2014/main" id="{D9D5125A-A1A5-416D-A6B3-76A71FB1016F}"/>
              </a:ext>
            </a:extLst>
          </p:cNvPr>
          <p:cNvSpPr txBox="1"/>
          <p:nvPr/>
        </p:nvSpPr>
        <p:spPr>
          <a:xfrm>
            <a:off x="3722" y="5741"/>
            <a:ext cx="3044277" cy="584775"/>
          </a:xfrm>
          <a:prstGeom prst="rect">
            <a:avLst/>
          </a:prstGeom>
          <a:noFill/>
        </p:spPr>
        <p:txBody>
          <a:bodyPr wrap="square" rtlCol="0">
            <a:spAutoFit/>
          </a:bodyPr>
          <a:lstStyle/>
          <a:p>
            <a:r>
              <a:rPr lang="zh-CN" altLang="en-US" sz="3200" b="1">
                <a:cs typeface="Times New Roman" panose="02020603050405020304" pitchFamily="18" charset="0"/>
              </a:rPr>
              <a:t>小结与讨论</a:t>
            </a:r>
            <a:endParaRPr lang="zh-CN" altLang="en-US" sz="3200" b="1" dirty="0">
              <a:cs typeface="Times New Roman" panose="02020603050405020304" pitchFamily="18" charset="0"/>
            </a:endParaRPr>
          </a:p>
        </p:txBody>
      </p:sp>
      <p:sp>
        <p:nvSpPr>
          <p:cNvPr id="2" name="文本框 1">
            <a:extLst>
              <a:ext uri="{FF2B5EF4-FFF2-40B4-BE49-F238E27FC236}">
                <a16:creationId xmlns:a16="http://schemas.microsoft.com/office/drawing/2014/main" id="{903165E6-759F-49CE-9B7D-01739EDD4A67}"/>
              </a:ext>
            </a:extLst>
          </p:cNvPr>
          <p:cNvSpPr txBox="1"/>
          <p:nvPr/>
        </p:nvSpPr>
        <p:spPr>
          <a:xfrm>
            <a:off x="228600" y="1123950"/>
            <a:ext cx="8610600" cy="2554545"/>
          </a:xfrm>
          <a:prstGeom prst="rect">
            <a:avLst/>
          </a:prstGeom>
          <a:noFill/>
        </p:spPr>
        <p:txBody>
          <a:bodyPr wrap="square" rtlCol="0">
            <a:spAutoFit/>
          </a:bodyPr>
          <a:lstStyle/>
          <a:p>
            <a:pPr marL="285750" indent="-285750">
              <a:buFont typeface="Arial" panose="020B0604020202020204" pitchFamily="34" charset="0"/>
              <a:buChar char="•"/>
            </a:pPr>
            <a:r>
              <a:rPr lang="zh-CN" altLang="en-US" sz="2000"/>
              <a:t>在东北</a:t>
            </a:r>
            <a:r>
              <a:rPr lang="en-US" altLang="zh-CN" sz="2000">
                <a:latin typeface="Times New Roman" panose="02020603050405020304" pitchFamily="18" charset="0"/>
                <a:cs typeface="Times New Roman" panose="02020603050405020304" pitchFamily="18" charset="0"/>
              </a:rPr>
              <a:t>NCISP-6</a:t>
            </a:r>
            <a:r>
              <a:rPr lang="zh-CN" altLang="en-US" sz="2000">
                <a:latin typeface="Times New Roman" panose="02020603050405020304" pitchFamily="18" charset="0"/>
                <a:cs typeface="Times New Roman" panose="02020603050405020304" pitchFamily="18" charset="0"/>
              </a:rPr>
              <a:t>阵列，基于背景噪声的衰减结果总体合理，随频率、深度的变化趋势均较为合理，同时取得的衰减剖面也能够和地质体对应；</a:t>
            </a:r>
            <a:endParaRPr lang="en-US" altLang="zh-CN" sz="200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altLang="zh-CN" sz="2000" dirty="0"/>
          </a:p>
          <a:p>
            <a:pPr marL="285750" indent="-285750">
              <a:buFont typeface="Arial" panose="020B0604020202020204" pitchFamily="34" charset="0"/>
              <a:buChar char="•"/>
            </a:pPr>
            <a:r>
              <a:rPr lang="zh-CN" altLang="en-US" sz="2000"/>
              <a:t>噪声强度场随空间位置和方位的变化规律非常复杂，与理论值差异很大</a:t>
            </a:r>
            <a:r>
              <a:rPr lang="en-US" altLang="zh-CN" sz="2000"/>
              <a:t>(</a:t>
            </a:r>
            <a:r>
              <a:rPr lang="zh-CN" altLang="en-US" sz="2000"/>
              <a:t>所幸对于较小的研究区域，其对衰减成像的影响可控</a:t>
            </a:r>
            <a:r>
              <a:rPr lang="en-US" altLang="zh-CN" sz="2000"/>
              <a:t>)</a:t>
            </a:r>
            <a:r>
              <a:rPr lang="zh-CN" altLang="en-US" sz="2000"/>
              <a:t>；</a:t>
            </a:r>
            <a:endParaRPr lang="en-US" altLang="zh-CN" sz="2000"/>
          </a:p>
          <a:p>
            <a:pPr marL="285750" indent="-285750">
              <a:buFont typeface="Arial" panose="020B0604020202020204" pitchFamily="34" charset="0"/>
              <a:buChar char="•"/>
            </a:pPr>
            <a:endParaRPr lang="en-US" altLang="zh-CN" sz="2000" dirty="0"/>
          </a:p>
          <a:p>
            <a:pPr marL="285750" indent="-285750">
              <a:buFont typeface="Arial" panose="020B0604020202020204" pitchFamily="34" charset="0"/>
              <a:buChar char="•"/>
            </a:pPr>
            <a:r>
              <a:rPr lang="zh-CN" altLang="en-US" sz="2000"/>
              <a:t>天然地震的优势周期常高于</a:t>
            </a:r>
            <a:r>
              <a:rPr lang="en-US" altLang="zh-CN" sz="2000"/>
              <a:t>20s</a:t>
            </a:r>
            <a:r>
              <a:rPr lang="zh-CN" altLang="en-US" sz="2000"/>
              <a:t>，同时不同地震得到的衰减结果差异也较大，和噪声衰减结果比较，仅在量级上吻合。</a:t>
            </a:r>
            <a:endParaRPr lang="en-US" altLang="zh-CN" sz="2000" dirty="0"/>
          </a:p>
        </p:txBody>
      </p:sp>
    </p:spTree>
    <p:extLst>
      <p:ext uri="{BB962C8B-B14F-4D97-AF65-F5344CB8AC3E}">
        <p14:creationId xmlns:p14="http://schemas.microsoft.com/office/powerpoint/2010/main" val="2758673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2" name="文本框 1">
            <a:extLst>
              <a:ext uri="{FF2B5EF4-FFF2-40B4-BE49-F238E27FC236}">
                <a16:creationId xmlns:a16="http://schemas.microsoft.com/office/drawing/2014/main" id="{F79C16EA-C242-41F8-BA6E-3542FA44A9A1}"/>
              </a:ext>
            </a:extLst>
          </p:cNvPr>
          <p:cNvSpPr txBox="1"/>
          <p:nvPr/>
        </p:nvSpPr>
        <p:spPr>
          <a:xfrm>
            <a:off x="2438400" y="1885950"/>
            <a:ext cx="4594528" cy="769441"/>
          </a:xfrm>
          <a:prstGeom prst="rect">
            <a:avLst/>
          </a:prstGeom>
          <a:noFill/>
        </p:spPr>
        <p:txBody>
          <a:bodyPr wrap="none" rtlCol="0">
            <a:spAutoFit/>
          </a:bodyPr>
          <a:lstStyle/>
          <a:p>
            <a:r>
              <a:rPr lang="en-US" altLang="zh-CN" sz="4400" b="1">
                <a:latin typeface="Freestyle Script" panose="030804020302050B0404" pitchFamily="66" charset="0"/>
              </a:rPr>
              <a:t>Thank you for your attention!</a:t>
            </a:r>
            <a:endParaRPr lang="zh-CN" altLang="en-US" sz="4400" b="1">
              <a:latin typeface="Freestyle Script" panose="030804020302050B0404" pitchFamily="66" charset="0"/>
            </a:endParaRPr>
          </a:p>
        </p:txBody>
      </p:sp>
      <p:sp>
        <p:nvSpPr>
          <p:cNvPr id="3" name="文本框 2">
            <a:extLst>
              <a:ext uri="{FF2B5EF4-FFF2-40B4-BE49-F238E27FC236}">
                <a16:creationId xmlns:a16="http://schemas.microsoft.com/office/drawing/2014/main" id="{5FA6C7F4-6F61-43D3-9604-FFCA36291CF2}"/>
              </a:ext>
            </a:extLst>
          </p:cNvPr>
          <p:cNvSpPr txBox="1"/>
          <p:nvPr/>
        </p:nvSpPr>
        <p:spPr>
          <a:xfrm>
            <a:off x="6587067" y="3867150"/>
            <a:ext cx="2743200" cy="830997"/>
          </a:xfrm>
          <a:prstGeom prst="rect">
            <a:avLst/>
          </a:prstGeom>
          <a:noFill/>
        </p:spPr>
        <p:txBody>
          <a:bodyPr wrap="square" rtlCol="0">
            <a:spAutoFit/>
          </a:bodyPr>
          <a:lstStyle/>
          <a:p>
            <a:pPr algn="ctr"/>
            <a:r>
              <a:rPr lang="en-US" altLang="zh-CN" sz="2400" dirty="0" err="1">
                <a:latin typeface="Freestyle Script" panose="030804020302050B0404" pitchFamily="66" charset="0"/>
              </a:rPr>
              <a:t>Hrpeng</a:t>
            </a:r>
            <a:endParaRPr lang="en-US" altLang="zh-CN" sz="2400" dirty="0">
              <a:latin typeface="Freestyle Script" panose="030804020302050B0404" pitchFamily="66" charset="0"/>
            </a:endParaRPr>
          </a:p>
          <a:p>
            <a:pPr algn="ctr"/>
            <a:r>
              <a:rPr lang="en-US" altLang="zh-CN" sz="2400" dirty="0">
                <a:latin typeface="Freestyle Script" panose="030804020302050B0404" pitchFamily="66" charset="0"/>
              </a:rPr>
              <a:t>2022/12/07</a:t>
            </a:r>
            <a:endParaRPr lang="zh-CN" altLang="en-US" sz="2400" dirty="0">
              <a:latin typeface="Freestyle Script" panose="030804020302050B0404" pitchFamily="66" charset="0"/>
            </a:endParaRPr>
          </a:p>
        </p:txBody>
      </p:sp>
      <p:sp>
        <p:nvSpPr>
          <p:cNvPr id="5" name="文本框 4">
            <a:extLst>
              <a:ext uri="{FF2B5EF4-FFF2-40B4-BE49-F238E27FC236}">
                <a16:creationId xmlns:a16="http://schemas.microsoft.com/office/drawing/2014/main" id="{EC09B8EA-5B9A-4051-9C04-160417714A25}"/>
              </a:ext>
            </a:extLst>
          </p:cNvPr>
          <p:cNvSpPr txBox="1"/>
          <p:nvPr/>
        </p:nvSpPr>
        <p:spPr>
          <a:xfrm>
            <a:off x="3276600" y="2571750"/>
            <a:ext cx="4114800" cy="523220"/>
          </a:xfrm>
          <a:prstGeom prst="rect">
            <a:avLst/>
          </a:prstGeom>
          <a:noFill/>
        </p:spPr>
        <p:txBody>
          <a:bodyPr wrap="square" rtlCol="0">
            <a:spAutoFit/>
          </a:bodyPr>
          <a:lstStyle/>
          <a:p>
            <a:r>
              <a:rPr lang="en-US" altLang="zh-CN" sz="2800" dirty="0">
                <a:latin typeface="Freestyle Script" panose="030804020302050B0404" pitchFamily="66" charset="0"/>
              </a:rPr>
              <a:t>Email:</a:t>
            </a:r>
            <a:r>
              <a:rPr lang="zh-CN" altLang="en-US" sz="2800" dirty="0">
                <a:latin typeface="Freestyle Script" panose="030804020302050B0404" pitchFamily="66" charset="0"/>
              </a:rPr>
              <a:t> </a:t>
            </a:r>
            <a:r>
              <a:rPr lang="en-US" altLang="zh-CN" sz="2800" dirty="0">
                <a:latin typeface="Freestyle Script" panose="030804020302050B0404" pitchFamily="66" charset="0"/>
              </a:rPr>
              <a:t>hrpeng@whu.edu.cn</a:t>
            </a:r>
            <a:endParaRPr lang="zh-CN" altLang="en-US" sz="2800" dirty="0">
              <a:latin typeface="Freestyle Script" panose="030804020302050B0404" pitchFamily="66" charset="0"/>
            </a:endParaRPr>
          </a:p>
        </p:txBody>
      </p:sp>
    </p:spTree>
    <p:extLst>
      <p:ext uri="{BB962C8B-B14F-4D97-AF65-F5344CB8AC3E}">
        <p14:creationId xmlns:p14="http://schemas.microsoft.com/office/powerpoint/2010/main" val="3466628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16243</TotalTime>
  <Words>1255</Words>
  <Application>Microsoft Office PowerPoint</Application>
  <PresentationFormat>全屏显示(16:9)</PresentationFormat>
  <Paragraphs>203</Paragraphs>
  <Slides>18</Slides>
  <Notes>14</Notes>
  <HiddenSlides>1</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等线</vt:lpstr>
      <vt:lpstr>黑体</vt:lpstr>
      <vt:lpstr>华文中宋</vt:lpstr>
      <vt:lpstr>宋体</vt:lpstr>
      <vt:lpstr>Arial</vt:lpstr>
      <vt:lpstr>Calibri</vt:lpstr>
      <vt:lpstr>Cambria Math</vt:lpstr>
      <vt:lpstr>Courier New</vt:lpstr>
      <vt:lpstr>Freestyle Script</vt:lpstr>
      <vt:lpstr>Times New Roman</vt:lpstr>
      <vt:lpstr>Office Theme</vt:lpstr>
      <vt:lpstr>基于背景噪声互相关的改进衰减层析成像方法: 中国东北NCISP-6阵列数据测试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Inversion of Surface Wave Dispersions and Receiver Functions with P-wave Data </dc:title>
  <dc:creator>Li, Jiangtao</dc:creator>
  <cp:lastModifiedBy>Administrator</cp:lastModifiedBy>
  <cp:revision>529</cp:revision>
  <dcterms:created xsi:type="dcterms:W3CDTF">2006-08-16T00:00:00Z</dcterms:created>
  <dcterms:modified xsi:type="dcterms:W3CDTF">2023-03-23T14:51:25Z</dcterms:modified>
</cp:coreProperties>
</file>