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321" r:id="rId4"/>
    <p:sldId id="326" r:id="rId6"/>
    <p:sldId id="334" r:id="rId7"/>
    <p:sldId id="322" r:id="rId8"/>
    <p:sldId id="323" r:id="rId9"/>
    <p:sldId id="324" r:id="rId10"/>
    <p:sldId id="333" r:id="rId11"/>
    <p:sldId id="325" r:id="rId12"/>
    <p:sldId id="320" r:id="rId13"/>
    <p:sldId id="310" r:id="rId14"/>
    <p:sldId id="261" r:id="rId15"/>
    <p:sldId id="257" r:id="rId16"/>
    <p:sldId id="276" r:id="rId17"/>
    <p:sldId id="273" r:id="rId18"/>
    <p:sldId id="305" r:id="rId19"/>
    <p:sldId id="304" r:id="rId20"/>
    <p:sldId id="309" r:id="rId21"/>
    <p:sldId id="319" r:id="rId22"/>
    <p:sldId id="274" r:id="rId23"/>
    <p:sldId id="259" r:id="rId24"/>
    <p:sldId id="262" r:id="rId25"/>
    <p:sldId id="263" r:id="rId26"/>
    <p:sldId id="266" r:id="rId27"/>
    <p:sldId id="265" r:id="rId28"/>
    <p:sldId id="268" r:id="rId29"/>
    <p:sldId id="294" r:id="rId30"/>
    <p:sldId id="270" r:id="rId31"/>
    <p:sldId id="311" r:id="rId32"/>
    <p:sldId id="295" r:id="rId33"/>
    <p:sldId id="299" r:id="rId34"/>
    <p:sldId id="315" r:id="rId35"/>
    <p:sldId id="313" r:id="rId36"/>
    <p:sldId id="317" r:id="rId37"/>
    <p:sldId id="327" r:id="rId38"/>
    <p:sldId id="332" r:id="rId39"/>
    <p:sldId id="328" r:id="rId40"/>
    <p:sldId id="329" r:id="rId41"/>
    <p:sldId id="330" r:id="rId42"/>
    <p:sldId id="331" r:id="rId43"/>
    <p:sldId id="269" r:id="rId44"/>
    <p:sldId id="277" r:id="rId45"/>
    <p:sldId id="338" r:id="rId4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03" userDrawn="1">
          <p15:clr>
            <a:srgbClr val="A4A3A4"/>
          </p15:clr>
        </p15:guide>
        <p15:guide id="2" pos="37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03"/>
        <p:guide pos="372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9" Type="http://schemas.openxmlformats.org/officeDocument/2006/relationships/tableStyles" Target="tableStyles.xml"/><Relationship Id="rId48" Type="http://schemas.openxmlformats.org/officeDocument/2006/relationships/viewProps" Target="viewProps.xml"/><Relationship Id="rId47" Type="http://schemas.openxmlformats.org/officeDocument/2006/relationships/presProps" Target="presProps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3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64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5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6.xml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7.xml"/><Relationship Id="rId4" Type="http://schemas.openxmlformats.org/officeDocument/2006/relationships/image" Target="../media/image11.png"/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68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9.xml"/><Relationship Id="rId1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70.xml"/><Relationship Id="rId2" Type="http://schemas.openxmlformats.org/officeDocument/2006/relationships/image" Target="../media/image15.png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1.xml"/><Relationship Id="rId1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2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3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74.xml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75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76.xml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77.xml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78.xml"/><Relationship Id="rId4" Type="http://schemas.openxmlformats.org/officeDocument/2006/relationships/image" Target="../media/image35.png"/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79.xml"/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8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81.xml"/><Relationship Id="rId1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82.xml"/><Relationship Id="rId4" Type="http://schemas.openxmlformats.org/officeDocument/2006/relationships/image" Target="../media/image43.png"/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83.xml"/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84.xml"/><Relationship Id="rId1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85.xml"/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image" Target="../media/image4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86.xml"/><Relationship Id="rId1" Type="http://schemas.openxmlformats.org/officeDocument/2006/relationships/image" Target="../media/image50.png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tags" Target="../tags/tag90.xml"/><Relationship Id="rId8" Type="http://schemas.openxmlformats.org/officeDocument/2006/relationships/image" Target="../media/image55.png"/><Relationship Id="rId7" Type="http://schemas.openxmlformats.org/officeDocument/2006/relationships/tags" Target="../tags/tag89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Relationship Id="rId3" Type="http://schemas.openxmlformats.org/officeDocument/2006/relationships/tags" Target="../tags/tag88.xml"/><Relationship Id="rId28" Type="http://schemas.openxmlformats.org/officeDocument/2006/relationships/slideLayout" Target="../slideLayouts/slideLayout1.xml"/><Relationship Id="rId27" Type="http://schemas.openxmlformats.org/officeDocument/2006/relationships/tags" Target="../tags/tag104.xml"/><Relationship Id="rId26" Type="http://schemas.openxmlformats.org/officeDocument/2006/relationships/tags" Target="../tags/tag103.xml"/><Relationship Id="rId25" Type="http://schemas.openxmlformats.org/officeDocument/2006/relationships/tags" Target="../tags/tag102.xml"/><Relationship Id="rId24" Type="http://schemas.openxmlformats.org/officeDocument/2006/relationships/tags" Target="../tags/tag101.xml"/><Relationship Id="rId23" Type="http://schemas.openxmlformats.org/officeDocument/2006/relationships/tags" Target="../tags/tag100.xml"/><Relationship Id="rId22" Type="http://schemas.openxmlformats.org/officeDocument/2006/relationships/tags" Target="../tags/tag99.xml"/><Relationship Id="rId21" Type="http://schemas.openxmlformats.org/officeDocument/2006/relationships/tags" Target="../tags/tag98.xml"/><Relationship Id="rId20" Type="http://schemas.openxmlformats.org/officeDocument/2006/relationships/tags" Target="../tags/tag97.xml"/><Relationship Id="rId2" Type="http://schemas.openxmlformats.org/officeDocument/2006/relationships/image" Target="../media/image51.png"/><Relationship Id="rId19" Type="http://schemas.openxmlformats.org/officeDocument/2006/relationships/tags" Target="../tags/tag96.xml"/><Relationship Id="rId18" Type="http://schemas.openxmlformats.org/officeDocument/2006/relationships/tags" Target="../tags/tag95.xml"/><Relationship Id="rId17" Type="http://schemas.openxmlformats.org/officeDocument/2006/relationships/tags" Target="../tags/tag94.xml"/><Relationship Id="rId16" Type="http://schemas.openxmlformats.org/officeDocument/2006/relationships/image" Target="../media/image59.png"/><Relationship Id="rId15" Type="http://schemas.openxmlformats.org/officeDocument/2006/relationships/tags" Target="../tags/tag93.xml"/><Relationship Id="rId14" Type="http://schemas.openxmlformats.org/officeDocument/2006/relationships/image" Target="../media/image58.png"/><Relationship Id="rId13" Type="http://schemas.openxmlformats.org/officeDocument/2006/relationships/image" Target="../media/image57.png"/><Relationship Id="rId12" Type="http://schemas.openxmlformats.org/officeDocument/2006/relationships/tags" Target="../tags/tag92.xml"/><Relationship Id="rId11" Type="http://schemas.openxmlformats.org/officeDocument/2006/relationships/tags" Target="../tags/tag91.xml"/><Relationship Id="rId10" Type="http://schemas.openxmlformats.org/officeDocument/2006/relationships/image" Target="../media/image56.png"/><Relationship Id="rId1" Type="http://schemas.openxmlformats.org/officeDocument/2006/relationships/tags" Target="../tags/tag87.xml"/></Relationships>
</file>

<file path=ppt/slides/_rels/slide2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105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image" Target="../media/image60.png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106.xml"/><Relationship Id="rId7" Type="http://schemas.openxmlformats.org/officeDocument/2006/relationships/image" Target="../media/image71.png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image" Target="../media/image6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7.xml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108.xml"/><Relationship Id="rId7" Type="http://schemas.openxmlformats.org/officeDocument/2006/relationships/image" Target="../media/image78.png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image" Target="../media/image72.png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109.xml"/><Relationship Id="rId7" Type="http://schemas.openxmlformats.org/officeDocument/2006/relationships/image" Target="../media/image84.png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Relationship Id="rId3" Type="http://schemas.openxmlformats.org/officeDocument/2006/relationships/image" Target="../media/image80.png"/><Relationship Id="rId2" Type="http://schemas.openxmlformats.org/officeDocument/2006/relationships/image" Target="../media/image36.png"/><Relationship Id="rId1" Type="http://schemas.openxmlformats.org/officeDocument/2006/relationships/image" Target="../media/image79.png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image" Target="../media/image91.png"/><Relationship Id="rId7" Type="http://schemas.openxmlformats.org/officeDocument/2006/relationships/image" Target="../media/image90.png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Relationship Id="rId3" Type="http://schemas.openxmlformats.org/officeDocument/2006/relationships/image" Target="../media/image80.png"/><Relationship Id="rId2" Type="http://schemas.openxmlformats.org/officeDocument/2006/relationships/image" Target="../media/image86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85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1.xml"/></Relationships>
</file>

<file path=ppt/slides/_rels/slide3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112.xml"/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image" Target="../media/image92.png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3.png"/><Relationship Id="rId8" Type="http://schemas.openxmlformats.org/officeDocument/2006/relationships/image" Target="../media/image102.png"/><Relationship Id="rId7" Type="http://schemas.openxmlformats.org/officeDocument/2006/relationships/image" Target="../media/image101.png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05.png"/><Relationship Id="rId10" Type="http://schemas.openxmlformats.org/officeDocument/2006/relationships/image" Target="../media/image104.png"/><Relationship Id="rId1" Type="http://schemas.openxmlformats.org/officeDocument/2006/relationships/image" Target="../media/image9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6.emf"/><Relationship Id="rId1" Type="http://schemas.openxmlformats.org/officeDocument/2006/relationships/tags" Target="../tags/tag113.xml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image" Target="../media/image107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1.png"/><Relationship Id="rId1" Type="http://schemas.openxmlformats.org/officeDocument/2006/relationships/image" Target="../media/image110.emf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2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14.xml"/><Relationship Id="rId1" Type="http://schemas.openxmlformats.org/officeDocument/2006/relationships/image" Target="../media/image113.png"/></Relationships>
</file>

<file path=ppt/slides/_rels/slide4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115.xml"/><Relationship Id="rId2" Type="http://schemas.openxmlformats.org/officeDocument/2006/relationships/image" Target="../media/image115.png"/><Relationship Id="rId1" Type="http://schemas.openxmlformats.org/officeDocument/2006/relationships/image" Target="../media/image114.png"/></Relationships>
</file>

<file path=ppt/slides/_rels/slide43.xml.rels><?xml version="1.0" encoding="UTF-8" standalone="yes"?>
<Relationships xmlns="http://schemas.openxmlformats.org/package/2006/relationships"><Relationship Id="rId9" Type="http://schemas.openxmlformats.org/officeDocument/2006/relationships/tags" Target="../tags/tag119.xml"/><Relationship Id="rId8" Type="http://schemas.openxmlformats.org/officeDocument/2006/relationships/image" Target="../media/image120.jpeg"/><Relationship Id="rId7" Type="http://schemas.openxmlformats.org/officeDocument/2006/relationships/image" Target="../media/image119.jpeg"/><Relationship Id="rId6" Type="http://schemas.openxmlformats.org/officeDocument/2006/relationships/image" Target="../media/image118.jpeg"/><Relationship Id="rId5" Type="http://schemas.openxmlformats.org/officeDocument/2006/relationships/tags" Target="../tags/tag118.xml"/><Relationship Id="rId4" Type="http://schemas.openxmlformats.org/officeDocument/2006/relationships/image" Target="../media/image117.jpeg"/><Relationship Id="rId3" Type="http://schemas.openxmlformats.org/officeDocument/2006/relationships/tags" Target="../tags/tag117.xml"/><Relationship Id="rId2" Type="http://schemas.openxmlformats.org/officeDocument/2006/relationships/image" Target="../media/image116.jpeg"/><Relationship Id="rId11" Type="http://schemas.openxmlformats.org/officeDocument/2006/relationships/notesSlide" Target="../notesSlides/notesSlide7.xml"/><Relationship Id="rId10" Type="http://schemas.openxmlformats.org/officeDocument/2006/relationships/slideLayout" Target="../slideLayouts/slideLayout1.xml"/><Relationship Id="rId1" Type="http://schemas.openxmlformats.org/officeDocument/2006/relationships/tags" Target="../tags/tag1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" y="2202140"/>
            <a:ext cx="12192000" cy="1409093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4400" b="1">
                <a:sym typeface="+mn-ea"/>
              </a:rPr>
              <a:t>Part 1</a:t>
            </a:r>
            <a:r>
              <a:rPr lang="zh-CN" altLang="en-US" sz="4400" b="1">
                <a:sym typeface="+mn-ea"/>
              </a:rPr>
              <a:t>：文献阅读分享</a:t>
            </a:r>
            <a:r>
              <a:rPr lang="en-US" altLang="zh-CN" sz="4400" b="1">
                <a:sym typeface="+mn-ea"/>
              </a:rPr>
              <a:t>  </a:t>
            </a:r>
            <a:endParaRPr kumimoji="1" lang="zh-CN" altLang="en-US" sz="44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19846" y="3962205"/>
            <a:ext cx="9552305" cy="1476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GB" sz="24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胡扬</a:t>
            </a:r>
            <a:r>
              <a:rPr lang="en-US" altLang="zh-CN" sz="2400" b="1" baseline="30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endParaRPr lang="en-GB" altLang="zh-CN" sz="24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1800" b="1" baseline="30000" dirty="0"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en-US" altLang="zh-CN" sz="1800" b="1" dirty="0">
                <a:effectLst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School of Earth and Space Science and Technology, Wuhan University, Wuhan, China</a:t>
            </a:r>
            <a:endParaRPr lang="en-US" sz="1800" b="1" dirty="0"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endParaRPr lang="en-US" altLang="zh-CN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698865" y="6365866"/>
            <a:ext cx="176212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Sep.25, 2025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endParaRPr lang="en-US" altLang="zh-CN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708400" y="5706745"/>
            <a:ext cx="47745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/>
              <a:t>（</a:t>
            </a:r>
            <a:r>
              <a:rPr lang="en-US" altLang="zh-CN"/>
              <a:t> 2025</a:t>
            </a:r>
            <a:r>
              <a:rPr lang="zh-CN" altLang="en-US"/>
              <a:t>年</a:t>
            </a:r>
            <a:r>
              <a:rPr lang="en-US" altLang="zh-CN" b="1"/>
              <a:t>·</a:t>
            </a:r>
            <a:r>
              <a:rPr lang="zh-CN" altLang="en-US"/>
              <a:t>组会</a:t>
            </a:r>
            <a:r>
              <a:rPr lang="en-US" altLang="zh-CN"/>
              <a:t> </a:t>
            </a:r>
            <a:r>
              <a:rPr lang="zh-CN" altLang="en-US"/>
              <a:t>）</a:t>
            </a:r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hqprint"/>
          <a:stretch>
            <a:fillRect/>
          </a:stretch>
        </p:blipFill>
        <p:spPr>
          <a:xfrm>
            <a:off x="96697" y="109361"/>
            <a:ext cx="5935744" cy="738512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3335"/>
            <a:ext cx="8141970" cy="40417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070" y="4189095"/>
            <a:ext cx="6491605" cy="12065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515860" y="5552440"/>
            <a:ext cx="16122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各向异性变化</a:t>
            </a:r>
            <a:endParaRPr lang="zh-CN" altLang="en-US" b="1"/>
          </a:p>
        </p:txBody>
      </p:sp>
      <p:grpSp>
        <p:nvGrpSpPr>
          <p:cNvPr id="9" name="组合 8"/>
          <p:cNvGrpSpPr/>
          <p:nvPr/>
        </p:nvGrpSpPr>
        <p:grpSpPr>
          <a:xfrm>
            <a:off x="6692265" y="3429000"/>
            <a:ext cx="5396230" cy="1609090"/>
            <a:chOff x="10236" y="5400"/>
            <a:chExt cx="8498" cy="2534"/>
          </a:xfrm>
        </p:grpSpPr>
        <p:sp>
          <p:nvSpPr>
            <p:cNvPr id="4" name="文本框 3"/>
            <p:cNvSpPr txBox="1"/>
            <p:nvPr/>
          </p:nvSpPr>
          <p:spPr>
            <a:xfrm>
              <a:off x="10693" y="5400"/>
              <a:ext cx="5794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b="1"/>
                <a:t>不同时间的接收函数（</a:t>
              </a:r>
              <a:r>
                <a:rPr lang="en-US" altLang="zh-CN" b="1"/>
                <a:t>RFs</a:t>
              </a:r>
              <a:r>
                <a:rPr lang="zh-CN" altLang="en-US" b="1"/>
                <a:t>）</a:t>
              </a:r>
              <a:endParaRPr lang="zh-CN" altLang="en-US" b="1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3290" y="6425"/>
              <a:ext cx="5444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b="1"/>
                <a:t>最优传输（</a:t>
              </a:r>
              <a:r>
                <a:rPr lang="en-US" altLang="zh-CN" b="1"/>
                <a:t>Optimal Transport</a:t>
              </a:r>
              <a:r>
                <a:rPr lang="zh-CN" altLang="en-US" b="1"/>
                <a:t>）</a:t>
              </a:r>
              <a:endParaRPr lang="zh-CN" altLang="en-US" b="1"/>
            </a:p>
          </p:txBody>
        </p:sp>
        <p:sp>
          <p:nvSpPr>
            <p:cNvPr id="7" name="下箭头 6"/>
            <p:cNvSpPr/>
            <p:nvPr/>
          </p:nvSpPr>
          <p:spPr>
            <a:xfrm>
              <a:off x="12380" y="6344"/>
              <a:ext cx="595" cy="898"/>
            </a:xfrm>
            <a:prstGeom prst="downArrow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0236" y="7354"/>
              <a:ext cx="488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b="1"/>
                <a:t>dVs/Vs</a:t>
              </a:r>
              <a:endParaRPr lang="zh-CN" altLang="en-US" b="1"/>
            </a:p>
          </p:txBody>
        </p:sp>
      </p:grpSp>
      <p:sp>
        <p:nvSpPr>
          <p:cNvPr id="11" name="加号 10"/>
          <p:cNvSpPr/>
          <p:nvPr/>
        </p:nvSpPr>
        <p:spPr>
          <a:xfrm>
            <a:off x="8061960" y="5109210"/>
            <a:ext cx="369570" cy="369570"/>
          </a:xfrm>
          <a:prstGeom prst="mathPlus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右大括号 12"/>
          <p:cNvSpPr/>
          <p:nvPr/>
        </p:nvSpPr>
        <p:spPr>
          <a:xfrm>
            <a:off x="9291320" y="4794250"/>
            <a:ext cx="207645" cy="1000125"/>
          </a:xfrm>
          <a:prstGeom prst="rightBrace">
            <a:avLst/>
          </a:prstGeom>
          <a:ln w="28575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9695815" y="5107305"/>
            <a:ext cx="24307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分深度讨论</a:t>
            </a:r>
            <a:endParaRPr lang="zh-CN" altLang="en-US" b="1"/>
          </a:p>
        </p:txBody>
      </p:sp>
      <p:grpSp>
        <p:nvGrpSpPr>
          <p:cNvPr id="18" name="组合 17"/>
          <p:cNvGrpSpPr/>
          <p:nvPr/>
        </p:nvGrpSpPr>
        <p:grpSpPr>
          <a:xfrm>
            <a:off x="4305300" y="6269990"/>
            <a:ext cx="7439025" cy="377190"/>
            <a:chOff x="7501" y="10066"/>
            <a:chExt cx="11715" cy="594"/>
          </a:xfrm>
        </p:grpSpPr>
        <p:sp>
          <p:nvSpPr>
            <p:cNvPr id="12" name="文本框 11"/>
            <p:cNvSpPr txBox="1"/>
            <p:nvPr/>
          </p:nvSpPr>
          <p:spPr>
            <a:xfrm>
              <a:off x="11602" y="10066"/>
              <a:ext cx="7615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/>
                <a:t>浅层恢复</a:t>
              </a:r>
              <a:r>
                <a:rPr lang="en-US" altLang="zh-CN"/>
                <a:t>+</a:t>
              </a:r>
              <a:r>
                <a:rPr lang="zh-CN" altLang="en-US"/>
                <a:t>深层的非恢复性变化</a:t>
              </a:r>
              <a:r>
                <a:rPr lang="en-US" altLang="zh-CN"/>
                <a:t>+</a:t>
              </a:r>
              <a:r>
                <a:rPr lang="zh-CN" altLang="en-US">
                  <a:sym typeface="+mn-ea"/>
                </a:rPr>
                <a:t>地震循环模式</a:t>
              </a:r>
              <a:r>
                <a:rPr lang="en-US" altLang="zh-CN">
                  <a:sym typeface="+mn-ea"/>
                </a:rPr>
                <a:t> </a:t>
              </a:r>
              <a:endParaRPr lang="en-US" altLang="zh-CN"/>
            </a:p>
          </p:txBody>
        </p:sp>
        <p:sp>
          <p:nvSpPr>
            <p:cNvPr id="16" name="下箭头 15"/>
            <p:cNvSpPr/>
            <p:nvPr/>
          </p:nvSpPr>
          <p:spPr>
            <a:xfrm rot="16200000">
              <a:off x="11061" y="10119"/>
              <a:ext cx="595" cy="489"/>
            </a:xfrm>
            <a:prstGeom prst="downArrow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7501" y="10108"/>
              <a:ext cx="3380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600" b="1"/>
                <a:t>更可信的深度分辨率</a:t>
              </a:r>
              <a:endParaRPr lang="zh-CN" altLang="en-US" sz="1600" b="1"/>
            </a:p>
          </p:txBody>
        </p:sp>
      </p:grpSp>
      <p:sp>
        <p:nvSpPr>
          <p:cNvPr id="19" name="右大括号 18"/>
          <p:cNvSpPr/>
          <p:nvPr/>
        </p:nvSpPr>
        <p:spPr>
          <a:xfrm rot="10800000">
            <a:off x="7145020" y="4794250"/>
            <a:ext cx="207645" cy="1000125"/>
          </a:xfrm>
          <a:prstGeom prst="rightBrace">
            <a:avLst/>
          </a:prstGeom>
          <a:ln w="28575" cmpd="sng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5441315" y="5088890"/>
            <a:ext cx="22078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最优传输距离</a:t>
            </a:r>
            <a:endParaRPr lang="zh-CN" altLang="en-US" b="1"/>
          </a:p>
        </p:txBody>
      </p:sp>
      <p:sp>
        <p:nvSpPr>
          <p:cNvPr id="15" name="文本框 14"/>
          <p:cNvSpPr txBox="1"/>
          <p:nvPr/>
        </p:nvSpPr>
        <p:spPr>
          <a:xfrm>
            <a:off x="7579360" y="5126355"/>
            <a:ext cx="69469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b="1">
                <a:solidFill>
                  <a:schemeClr val="bg2">
                    <a:lumMod val="75000"/>
                  </a:schemeClr>
                </a:solidFill>
              </a:rPr>
              <a:t>解耦</a:t>
            </a:r>
            <a:endParaRPr lang="zh-CN" altLang="en-US" sz="1600" b="1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324850" y="5126355"/>
            <a:ext cx="69469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b="1">
                <a:solidFill>
                  <a:schemeClr val="bg2">
                    <a:lumMod val="75000"/>
                  </a:schemeClr>
                </a:solidFill>
              </a:rPr>
              <a:t>获取</a:t>
            </a:r>
            <a:endParaRPr lang="zh-CN" altLang="en-US" sz="1600" b="1">
              <a:solidFill>
                <a:schemeClr val="bg2">
                  <a:lumMod val="75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63550" y="663575"/>
            <a:ext cx="11454130" cy="53079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/>
              <a:t>回顾：</a:t>
            </a:r>
            <a:r>
              <a:rPr lang="en-US" altLang="zh-CN" sz="2400"/>
              <a:t> </a:t>
            </a:r>
            <a:endParaRPr lang="en-US" altLang="zh-CN"/>
          </a:p>
          <a:p>
            <a:pPr>
              <a:lnSpc>
                <a:spcPct val="150000"/>
              </a:lnSpc>
            </a:pPr>
            <a:r>
              <a:rPr lang="zh-CN" altLang="en-US"/>
              <a:t>地壳应力场的演化过程</a:t>
            </a:r>
            <a:r>
              <a:rPr lang="en-US" altLang="zh-CN"/>
              <a:t>—— </a:t>
            </a:r>
            <a:r>
              <a:rPr lang="zh-CN" altLang="en-US"/>
              <a:t>微震震源分析，地震波速度变化，各向异性</a:t>
            </a:r>
            <a:r>
              <a:rPr lang="zh-CN" altLang="en-US"/>
              <a:t>分析</a:t>
            </a:r>
            <a:endParaRPr lang="zh-CN" altLang="en-US"/>
          </a:p>
          <a:p>
            <a:pPr>
              <a:lnSpc>
                <a:spcPct val="150000"/>
              </a:lnSpc>
            </a:pP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event-based measurements</a:t>
            </a:r>
            <a:r>
              <a:rPr lang="zh-CN" altLang="en-US"/>
              <a:t>：重复事件较少</a:t>
            </a:r>
            <a:r>
              <a:rPr lang="en-US" altLang="zh-CN"/>
              <a:t>+</a:t>
            </a:r>
            <a:r>
              <a:rPr lang="zh-CN" altLang="en-US"/>
              <a:t>时间尺度上不连续、</a:t>
            </a:r>
            <a:r>
              <a:rPr lang="zh-CN" altLang="en-US">
                <a:sym typeface="+mn-ea"/>
              </a:rPr>
              <a:t>间隔</a:t>
            </a:r>
            <a:r>
              <a:rPr lang="zh-CN" altLang="en-US"/>
              <a:t>不均匀</a:t>
            </a:r>
            <a:endParaRPr lang="en-US" altLang="zh-CN"/>
          </a:p>
          <a:p>
            <a:pPr>
              <a:lnSpc>
                <a:spcPct val="150000"/>
              </a:lnSpc>
            </a:pPr>
            <a:r>
              <a:rPr lang="en-US" altLang="zh-CN"/>
              <a:t>noise-based measurements</a:t>
            </a:r>
            <a:r>
              <a:rPr lang="zh-CN" altLang="en-US"/>
              <a:t>：长周期面波的深度分辨率受其宽广的敏感核分布和多次散射的限制</a:t>
            </a:r>
            <a:endParaRPr lang="zh-CN" altLang="en-US"/>
          </a:p>
          <a:p>
            <a:pPr>
              <a:lnSpc>
                <a:spcPct val="150000"/>
              </a:lnSpc>
            </a:pPr>
            <a:endParaRPr lang="zh-CN" altLang="en-US"/>
          </a:p>
          <a:p>
            <a:pPr>
              <a:lnSpc>
                <a:spcPct val="150000"/>
              </a:lnSpc>
            </a:pPr>
            <a:r>
              <a:rPr lang="zh-CN" altLang="en-US"/>
              <a:t>此前</a:t>
            </a:r>
            <a:r>
              <a:rPr lang="en-US" altLang="zh-CN"/>
              <a:t>noise-based coseismic dv/v </a:t>
            </a:r>
            <a:r>
              <a:rPr lang="zh-CN" altLang="en-US"/>
              <a:t>的骤降现象会在较短时间内恢复（</a:t>
            </a:r>
            <a:r>
              <a:rPr lang="en-US" altLang="zh-CN"/>
              <a:t>&lt; 1 year</a:t>
            </a:r>
            <a:r>
              <a:rPr lang="zh-CN" altLang="en-US"/>
              <a:t>），且主要敏感域在浅部</a:t>
            </a:r>
            <a:r>
              <a:rPr lang="en-US" altLang="zh-CN"/>
              <a:t>2km</a:t>
            </a:r>
            <a:r>
              <a:rPr lang="zh-CN" altLang="en-US"/>
              <a:t>以内：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Y. Sheng et al., Seismol. Res. Lett. 95, 2452–2463 (2024)</a:t>
            </a:r>
            <a:r>
              <a:rPr lang="en-US" altLang="zh-CN"/>
              <a:t> </a:t>
            </a:r>
            <a:endParaRPr lang="en-US" altLang="zh-CN"/>
          </a:p>
          <a:p>
            <a:pPr>
              <a:lnSpc>
                <a:spcPct val="150000"/>
              </a:lnSpc>
            </a:pPr>
            <a:r>
              <a:rPr lang="en-US" altLang="zh-CN"/>
              <a:t>J. Boschelli, M. P. Moschetti, C. Sens-Sch</a:t>
            </a:r>
            <a:r>
              <a:rPr lang="en-US" altLang="en-US"/>
              <a:t>ö</a:t>
            </a:r>
            <a:r>
              <a:rPr lang="en-US" altLang="zh-CN"/>
              <a:t>nfelder, J. Geophys. Res. Solid Earth 126, e2020JB021465 (2021). </a:t>
            </a:r>
            <a:endParaRPr lang="en-US" altLang="zh-CN"/>
          </a:p>
          <a:p>
            <a:pPr>
              <a:lnSpc>
                <a:spcPct val="150000"/>
              </a:lnSpc>
            </a:pPr>
            <a:r>
              <a:rPr lang="en-US" altLang="zh-CN"/>
              <a:t>T. Clements, M. Denolle, J. Geophys. Res. Solid Earth 128, e2022JB025553 (2023)</a:t>
            </a:r>
            <a:endParaRPr lang="en-US" altLang="zh-CN"/>
          </a:p>
          <a:p>
            <a:pPr>
              <a:lnSpc>
                <a:spcPct val="150000"/>
              </a:lnSpc>
            </a:pPr>
            <a:endParaRPr lang="en-US" altLang="zh-CN"/>
          </a:p>
          <a:p>
            <a:pPr>
              <a:lnSpc>
                <a:spcPct val="150000"/>
              </a:lnSpc>
            </a:pPr>
            <a:r>
              <a:rPr lang="en-US" altLang="zh-CN"/>
              <a:t>RF dv/v measuments</a:t>
            </a:r>
            <a:r>
              <a:rPr lang="zh-CN" altLang="en-US"/>
              <a:t>：</a:t>
            </a:r>
            <a:r>
              <a:rPr lang="en-US" altLang="zh-CN"/>
              <a:t>uniform depth sensitivity + low source </a:t>
            </a:r>
            <a:r>
              <a:rPr lang="en-US" altLang="zh-CN"/>
              <a:t>wavelet effect + quasi-continuou</a:t>
            </a:r>
            <a:r>
              <a:rPr lang="en-US" altLang="zh-CN"/>
              <a:t>s</a:t>
            </a:r>
            <a:endParaRPr lang="en-US" altLang="zh-CN"/>
          </a:p>
          <a:p>
            <a:endParaRPr lang="en-US" altLang="zh-CN"/>
          </a:p>
        </p:txBody>
      </p:sp>
      <p:pic>
        <p:nvPicPr>
          <p:cNvPr id="1025" name="Picture 1" descr="page12image2466145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4395" y="188595"/>
            <a:ext cx="3566160" cy="1700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6"/>
          <p:cNvSpPr txBox="1"/>
          <p:nvPr/>
        </p:nvSpPr>
        <p:spPr>
          <a:xfrm>
            <a:off x="9645650" y="1946910"/>
            <a:ext cx="1263015" cy="240665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r>
              <a:rPr lang="en-US" altLang="zh-CN" dirty="0"/>
              <a:t>(Liu</a:t>
            </a:r>
            <a:r>
              <a:rPr lang="zh-CN" altLang="en-US" dirty="0"/>
              <a:t> </a:t>
            </a:r>
            <a:r>
              <a:rPr lang="en-US" altLang="zh-CN" dirty="0"/>
              <a:t>et</a:t>
            </a:r>
            <a:r>
              <a:rPr lang="zh-CN" altLang="en-US" dirty="0"/>
              <a:t> </a:t>
            </a:r>
            <a:r>
              <a:rPr lang="en-US" altLang="zh-CN" dirty="0"/>
              <a:t>al.,</a:t>
            </a:r>
            <a:r>
              <a:rPr lang="zh-CN" altLang="en-US" dirty="0"/>
              <a:t> </a:t>
            </a:r>
            <a:r>
              <a:rPr lang="en-US" altLang="zh-CN" dirty="0"/>
              <a:t>2018)</a:t>
            </a:r>
            <a:endParaRPr lang="en-US" dirty="0"/>
          </a:p>
        </p:txBody>
      </p:sp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8270" y="98425"/>
            <a:ext cx="57899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/>
              <a:t>Method and data preprocess</a:t>
            </a:r>
            <a:r>
              <a:rPr lang="zh-CN" altLang="en-US" sz="2800" b="1"/>
              <a:t>：</a:t>
            </a:r>
            <a:endParaRPr lang="zh-CN" altLang="en-US" sz="2800" b="1"/>
          </a:p>
        </p:txBody>
      </p:sp>
      <p:sp>
        <p:nvSpPr>
          <p:cNvPr id="10" name="文本框 9"/>
          <p:cNvSpPr txBox="1"/>
          <p:nvPr/>
        </p:nvSpPr>
        <p:spPr>
          <a:xfrm>
            <a:off x="262890" y="937260"/>
            <a:ext cx="5393055" cy="22967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200000"/>
              </a:lnSpc>
            </a:pPr>
            <a:r>
              <a:rPr lang="zh-CN" altLang="en-US">
                <a:sym typeface="+mn-ea"/>
              </a:rPr>
              <a:t>研究区域</a:t>
            </a:r>
            <a:r>
              <a:rPr lang="en-US" altLang="zh-CN">
                <a:sym typeface="+mn-ea"/>
              </a:rPr>
              <a:t>34</a:t>
            </a:r>
            <a:r>
              <a:rPr lang="zh-CN" altLang="en-US">
                <a:sym typeface="+mn-ea"/>
              </a:rPr>
              <a:t>个三分量</a:t>
            </a:r>
            <a:r>
              <a:rPr lang="zh-CN" altLang="en-US">
                <a:sym typeface="+mn-ea"/>
              </a:rPr>
              <a:t>台站，</a:t>
            </a:r>
            <a:r>
              <a:rPr lang="en-US" altLang="zh-CN">
                <a:sym typeface="+mn-ea"/>
              </a:rPr>
              <a:t>2015-2023</a:t>
            </a:r>
            <a:r>
              <a:rPr lang="zh-CN" altLang="en-US">
                <a:sym typeface="+mn-ea"/>
              </a:rPr>
              <a:t>年内</a:t>
            </a:r>
            <a:endParaRPr lang="zh-CN" altLang="en-US">
              <a:sym typeface="+mn-ea"/>
            </a:endParaRPr>
          </a:p>
          <a:p>
            <a:pPr>
              <a:lnSpc>
                <a:spcPct val="200000"/>
              </a:lnSpc>
            </a:pPr>
            <a:r>
              <a:rPr lang="en-US" altLang="zh-CN">
                <a:sym typeface="+mn-ea"/>
              </a:rPr>
              <a:t>15678 events - selected 5500 events </a:t>
            </a:r>
            <a:r>
              <a:rPr lang="zh-CN" altLang="en-US">
                <a:sym typeface="+mn-ea"/>
              </a:rPr>
              <a:t>的</a:t>
            </a:r>
            <a:r>
              <a:rPr lang="zh-CN" altLang="en-US">
                <a:sym typeface="+mn-ea"/>
              </a:rPr>
              <a:t>远震计算</a:t>
            </a:r>
            <a:r>
              <a:rPr lang="en-US" altLang="zh-CN">
                <a:sym typeface="+mn-ea"/>
              </a:rPr>
              <a:t>RFs</a:t>
            </a:r>
            <a:r>
              <a:rPr lang="zh-CN" altLang="en-US">
                <a:sym typeface="+mn-ea"/>
              </a:rPr>
              <a:t>（</a:t>
            </a:r>
            <a:r>
              <a:rPr lang="zh-CN" altLang="en-US">
                <a:sym typeface="+mn-ea"/>
              </a:rPr>
              <a:t>将源效应与台站下方地壳结构效应分离）</a:t>
            </a:r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rcRect l="49259" t="2168" r="5558" b="27125"/>
          <a:stretch>
            <a:fillRect/>
          </a:stretch>
        </p:blipFill>
        <p:spPr>
          <a:xfrm>
            <a:off x="9947910" y="1205865"/>
            <a:ext cx="2188845" cy="21336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9880" y="483235"/>
            <a:ext cx="4469130" cy="36931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9880" y="4196080"/>
            <a:ext cx="6664325" cy="25298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924935"/>
            <a:ext cx="5300980" cy="271653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8270" y="98425"/>
            <a:ext cx="57899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/>
              <a:t>Method and data preprocess</a:t>
            </a:r>
            <a:r>
              <a:rPr lang="zh-CN" altLang="en-US" sz="2800" b="1"/>
              <a:t>：</a:t>
            </a:r>
            <a:endParaRPr lang="zh-CN" altLang="en-US" sz="2800" b="1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84595" y="2169160"/>
            <a:ext cx="5847715" cy="391731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156325" y="6283325"/>
            <a:ext cx="59759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optimal transport 	v.s.  L2 or  MWCS </a:t>
            </a:r>
            <a:r>
              <a:rPr lang="en-US" altLang="zh-CN"/>
              <a:t>or trace stretching</a:t>
            </a:r>
            <a:endParaRPr lang="en-US" altLang="zh-CN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5395" y="397510"/>
            <a:ext cx="5619115" cy="140208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64185" y="494665"/>
            <a:ext cx="5393055" cy="31521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200000"/>
              </a:lnSpc>
            </a:pPr>
            <a:endParaRPr lang="en-US" altLang="zh-CN"/>
          </a:p>
          <a:p>
            <a:pPr>
              <a:lnSpc>
                <a:spcPct val="200000"/>
              </a:lnSpc>
            </a:pPr>
            <a:r>
              <a:rPr lang="zh-CN" altLang="en-US">
                <a:sym typeface="+mn-ea"/>
              </a:rPr>
              <a:t>最优传输理论</a:t>
            </a:r>
            <a:r>
              <a:rPr lang="en-US" altLang="zh-CN" b="1">
                <a:sym typeface="+mn-ea"/>
              </a:rPr>
              <a:t>OT</a:t>
            </a:r>
            <a:r>
              <a:rPr lang="zh-CN" altLang="en-US">
                <a:sym typeface="+mn-ea"/>
              </a:rPr>
              <a:t>，得到</a:t>
            </a:r>
            <a:r>
              <a:rPr lang="zh-CN" altLang="en-US" b="1">
                <a:sym typeface="+mn-ea"/>
              </a:rPr>
              <a:t>最优传输距离</a:t>
            </a:r>
            <a:endParaRPr lang="zh-CN" altLang="en-US" b="1">
              <a:sym typeface="+mn-ea"/>
            </a:endParaRPr>
          </a:p>
          <a:p>
            <a:pPr>
              <a:lnSpc>
                <a:spcPct val="200000"/>
              </a:lnSpc>
            </a:pPr>
            <a:r>
              <a:rPr lang="en-US" altLang="zh-CN">
                <a:sym typeface="+mn-ea"/>
              </a:rPr>
              <a:t>——</a:t>
            </a:r>
            <a:r>
              <a:rPr lang="zh-CN" altLang="en-US">
                <a:sym typeface="+mn-ea"/>
              </a:rPr>
              <a:t>被用作地壳结构变化的表征观测指标</a:t>
            </a:r>
            <a:endParaRPr lang="zh-CN" altLang="en-US">
              <a:sym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>
                <a:sym typeface="+mn-ea"/>
              </a:rPr>
              <a:t>（同时包含时间延迟和振幅变化）</a:t>
            </a:r>
            <a:endParaRPr lang="zh-CN" altLang="en-US"/>
          </a:p>
          <a:p>
            <a:pPr>
              <a:lnSpc>
                <a:spcPct val="200000"/>
              </a:lnSpc>
            </a:pPr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rcRect b="27462"/>
          <a:stretch>
            <a:fillRect/>
          </a:stretch>
        </p:blipFill>
        <p:spPr>
          <a:xfrm>
            <a:off x="604520" y="4462780"/>
            <a:ext cx="4844415" cy="2188845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8873490" y="3709670"/>
            <a:ext cx="695960" cy="229870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rcRect t="6328" b="70526"/>
          <a:stretch>
            <a:fillRect/>
          </a:stretch>
        </p:blipFill>
        <p:spPr>
          <a:xfrm>
            <a:off x="67945" y="3003550"/>
            <a:ext cx="6028055" cy="120396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56210" y="183515"/>
            <a:ext cx="10043795" cy="52197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2800" b="1">
                <a:solidFill>
                  <a:srgbClr val="231F20"/>
                </a:solidFill>
                <a:latin typeface="Arial" panose="020B0604020202020204" pitchFamily="34" charset="0"/>
                <a:ea typeface="MillerDaily-Roman"/>
                <a:cs typeface="Arial" panose="020B0604020202020204" pitchFamily="34" charset="0"/>
              </a:rPr>
              <a:t>To estimate the depth at which these changes occur</a:t>
            </a:r>
            <a:r>
              <a:rPr lang="zh-CN" altLang="en-US" sz="2800" b="1">
                <a:solidFill>
                  <a:srgbClr val="231F2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：</a:t>
            </a:r>
            <a:endParaRPr lang="zh-CN" altLang="en-US" sz="2800" b="1">
              <a:solidFill>
                <a:srgbClr val="231F20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759575" y="735330"/>
            <a:ext cx="5375275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/>
              <a:t>多台分析：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Case1</a:t>
            </a:r>
            <a:r>
              <a:rPr lang="zh-CN" altLang="en-US"/>
              <a:t>：波速变化</a:t>
            </a:r>
            <a:r>
              <a:rPr lang="zh-CN" altLang="en-US"/>
              <a:t>在浅部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zh-CN" altLang="en-US"/>
              <a:t>全部台站均可观测后方位角无关（</a:t>
            </a:r>
            <a:r>
              <a:rPr lang="en-US" altLang="zh-CN"/>
              <a:t>raypath</a:t>
            </a:r>
            <a:r>
              <a:rPr lang="zh-CN" altLang="en-US"/>
              <a:t>不敏感）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Case2</a:t>
            </a:r>
            <a:r>
              <a:rPr lang="zh-CN" altLang="en-US"/>
              <a:t>：波速变化由深部断层带</a:t>
            </a:r>
            <a:r>
              <a:rPr lang="zh-CN" altLang="en-US"/>
              <a:t>控制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raypath</a:t>
            </a:r>
            <a:r>
              <a:rPr lang="zh-CN" altLang="en-US"/>
              <a:t>敏感：</a:t>
            </a:r>
            <a:endParaRPr lang="zh-CN" altLang="en-US"/>
          </a:p>
          <a:p>
            <a:pPr>
              <a:lnSpc>
                <a:spcPct val="150000"/>
              </a:lnSpc>
            </a:pPr>
            <a:r>
              <a:rPr lang="en-US" altLang="zh-CN"/>
              <a:t>1 fault-</a:t>
            </a:r>
            <a:r>
              <a:rPr lang="en-US" altLang="zh-CN">
                <a:sym typeface="+mn-ea"/>
              </a:rPr>
              <a:t>crossing</a:t>
            </a:r>
            <a:r>
              <a:rPr lang="zh-CN" altLang="en-US"/>
              <a:t>：</a:t>
            </a:r>
            <a:r>
              <a:rPr lang="en-US" altLang="zh-CN"/>
              <a:t> </a:t>
            </a:r>
            <a:r>
              <a:rPr lang="zh-CN" altLang="en-US"/>
              <a:t>变化最大</a:t>
            </a:r>
            <a:endParaRPr lang="en-US" altLang="zh-CN"/>
          </a:p>
          <a:p>
            <a:pPr>
              <a:lnSpc>
                <a:spcPct val="150000"/>
              </a:lnSpc>
            </a:pPr>
            <a:r>
              <a:rPr lang="en-US" altLang="zh-CN"/>
              <a:t>2 fault-outward</a:t>
            </a:r>
            <a:r>
              <a:rPr lang="zh-CN" altLang="en-US"/>
              <a:t>：</a:t>
            </a:r>
            <a:r>
              <a:rPr lang="en-US" altLang="zh-CN"/>
              <a:t>	</a:t>
            </a:r>
            <a:r>
              <a:rPr lang="zh-CN" altLang="en-US"/>
              <a:t>几乎没有变化</a:t>
            </a:r>
            <a:endParaRPr lang="en-US" altLang="zh-CN"/>
          </a:p>
          <a:p>
            <a:pPr>
              <a:lnSpc>
                <a:spcPct val="150000"/>
              </a:lnSpc>
            </a:pPr>
            <a:r>
              <a:rPr lang="en-US" altLang="zh-CN"/>
              <a:t>3 fault-p</a:t>
            </a:r>
            <a:r>
              <a:rPr lang="en-US" altLang="zh-CN">
                <a:sym typeface="+mn-ea"/>
              </a:rPr>
              <a:t>arallel</a:t>
            </a:r>
            <a:r>
              <a:rPr lang="zh-CN" altLang="en-US">
                <a:sym typeface="+mn-ea"/>
              </a:rPr>
              <a:t>：</a:t>
            </a:r>
            <a:r>
              <a:rPr lang="en-US" altLang="zh-CN">
                <a:sym typeface="+mn-ea"/>
              </a:rPr>
              <a:t> </a:t>
            </a:r>
            <a:r>
              <a:rPr lang="en-US" altLang="zh-CN"/>
              <a:t>  </a:t>
            </a:r>
            <a:r>
              <a:rPr lang="zh-CN" altLang="en-US"/>
              <a:t>较小</a:t>
            </a:r>
            <a:r>
              <a:rPr lang="zh-CN" altLang="en-US"/>
              <a:t>变化</a:t>
            </a:r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0" y="1186815"/>
            <a:ext cx="6397625" cy="5232400"/>
            <a:chOff x="246" y="459"/>
            <a:chExt cx="10075" cy="824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46" y="459"/>
              <a:ext cx="10075" cy="6788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95" y="7247"/>
              <a:ext cx="8582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50000"/>
                </a:lnSpc>
              </a:pPr>
              <a:r>
                <a:rPr lang="zh-CN" altLang="en-US"/>
                <a:t>各层</a:t>
              </a:r>
              <a:r>
                <a:rPr lang="en-US" altLang="zh-CN"/>
                <a:t>Vs 1% </a:t>
              </a:r>
              <a:r>
                <a:rPr lang="zh-CN" altLang="en-US"/>
                <a:t>扰动</a:t>
              </a:r>
              <a:r>
                <a:rPr lang="zh-CN" altLang="en-US"/>
                <a:t>分别对各</a:t>
              </a:r>
              <a:r>
                <a:rPr lang="en-US" altLang="zh-CN"/>
                <a:t>lag time</a:t>
              </a:r>
              <a:r>
                <a:rPr lang="zh-CN" altLang="en-US"/>
                <a:t>上的</a:t>
              </a:r>
              <a:r>
                <a:rPr lang="en-US" altLang="zh-CN"/>
                <a:t>RF</a:t>
              </a:r>
              <a:r>
                <a:rPr lang="zh-CN" altLang="en-US"/>
                <a:t>波形的影响</a:t>
              </a:r>
              <a:endParaRPr lang="zh-CN" altLang="en-US"/>
            </a:p>
            <a:p>
              <a:pPr>
                <a:lnSpc>
                  <a:spcPct val="150000"/>
                </a:lnSpc>
              </a:pPr>
              <a:r>
                <a:rPr lang="zh-CN" altLang="en-US">
                  <a:sym typeface="+mn-ea"/>
                </a:rPr>
                <a:t>扰动的</a:t>
              </a:r>
              <a:r>
                <a:rPr lang="en-US" altLang="zh-CN">
                  <a:sym typeface="+mn-ea"/>
                </a:rPr>
                <a:t>RF</a:t>
              </a:r>
              <a:r>
                <a:rPr lang="zh-CN" altLang="en-US">
                  <a:sym typeface="+mn-ea"/>
                </a:rPr>
                <a:t>与震前</a:t>
              </a:r>
              <a:r>
                <a:rPr lang="en-US" altLang="zh-CN">
                  <a:sym typeface="+mn-ea"/>
                </a:rPr>
                <a:t>Reference RF</a:t>
              </a:r>
              <a:r>
                <a:rPr lang="zh-CN" altLang="en-US">
                  <a:sym typeface="+mn-ea"/>
                </a:rPr>
                <a:t>之间的最优传输距离</a:t>
              </a:r>
              <a:r>
                <a:rPr lang="en-US" altLang="zh-CN"/>
                <a:t> </a:t>
              </a:r>
              <a:endParaRPr lang="en-US" altLang="zh-CN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10085070" y="3980180"/>
            <a:ext cx="20497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观测符合</a:t>
            </a:r>
            <a:r>
              <a:rPr lang="en-US" altLang="zh-CN" b="1">
                <a:solidFill>
                  <a:srgbClr val="FF0000"/>
                </a:solidFill>
              </a:rPr>
              <a:t> Case 2</a:t>
            </a:r>
            <a:endParaRPr lang="en-US" altLang="zh-CN"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490" y="4449445"/>
            <a:ext cx="5852160" cy="213423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644525" y="908685"/>
            <a:ext cx="5311140" cy="5781675"/>
            <a:chOff x="932" y="791"/>
            <a:chExt cx="8364" cy="9105"/>
          </a:xfrm>
        </p:grpSpPr>
        <p:sp>
          <p:nvSpPr>
            <p:cNvPr id="3" name="文本框 2"/>
            <p:cNvSpPr txBox="1"/>
            <p:nvPr/>
          </p:nvSpPr>
          <p:spPr>
            <a:xfrm>
              <a:off x="1015" y="791"/>
              <a:ext cx="6400" cy="2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50000"/>
                </a:lnSpc>
              </a:pPr>
              <a:r>
                <a:rPr lang="zh-CN" altLang="en-US"/>
                <a:t>在定性确定了波形变化源自深度之后，得到了</a:t>
              </a:r>
              <a:r>
                <a:rPr lang="zh-CN" altLang="en-US">
                  <a:sym typeface="+mn-ea"/>
                </a:rPr>
                <a:t>重要的空间约束和先验信息</a:t>
              </a:r>
              <a:r>
                <a:rPr lang="zh-CN" altLang="en-US"/>
                <a:t>，</a:t>
              </a:r>
              <a:r>
                <a:rPr lang="zh-CN" altLang="en-US" b="1">
                  <a:solidFill>
                    <a:schemeClr val="tx1"/>
                  </a:solidFill>
                </a:rPr>
                <a:t>随后进行</a:t>
              </a:r>
              <a:r>
                <a:rPr lang="zh-CN" altLang="en-US" b="1">
                  <a:solidFill>
                    <a:srgbClr val="FF0000"/>
                  </a:solidFill>
                </a:rPr>
                <a:t>波速变化的定量深度反演</a:t>
              </a:r>
              <a:endParaRPr lang="zh-CN" altLang="en-US" b="1">
                <a:solidFill>
                  <a:srgbClr val="FF0000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b="1">
                  <a:solidFill>
                    <a:schemeClr val="tx1"/>
                  </a:solidFill>
                </a:rPr>
                <a:t>——MCMC</a:t>
              </a:r>
              <a:endParaRPr lang="en-US" altLang="zh-CN" b="1">
                <a:solidFill>
                  <a:schemeClr val="tx1"/>
                </a:solidFill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932" y="3864"/>
              <a:ext cx="8365" cy="60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50000"/>
                </a:lnSpc>
              </a:pPr>
              <a:r>
                <a:rPr lang="zh-CN" altLang="en-US"/>
                <a:t>使用地震前的接收函数反演得到一个代表背景状态的层状</a:t>
              </a:r>
              <a:r>
                <a:rPr lang="en-US" altLang="zh-CN"/>
                <a:t>S</a:t>
              </a:r>
              <a:r>
                <a:rPr lang="zh-CN" altLang="en-US"/>
                <a:t>波速度模型作为参考模型。</a:t>
              </a:r>
              <a:endParaRPr lang="zh-CN" altLang="en-US"/>
            </a:p>
            <a:p>
              <a:pPr>
                <a:lnSpc>
                  <a:spcPct val="150000"/>
                </a:lnSpc>
              </a:pPr>
              <a:endParaRPr lang="en-US" altLang="zh-CN"/>
            </a:p>
            <a:p>
              <a:pPr>
                <a:lnSpc>
                  <a:spcPct val="150000"/>
                </a:lnSpc>
              </a:pPr>
              <a:r>
                <a:rPr lang="zh-CN" altLang="en-US"/>
                <a:t>线性反演求解：将实际观测到的最优传输距离时间序列作为输入数据，将上一步计算的核函数作为物理约束，构建线性反演问题</a:t>
              </a:r>
              <a:r>
                <a:rPr lang="en-US" altLang="zh-CN"/>
                <a:t> </a:t>
              </a:r>
              <a:r>
                <a:rPr lang="en-US" altLang="zh-CN" b="1"/>
                <a:t>d = G * m</a:t>
              </a:r>
              <a:endParaRPr lang="zh-CN" altLang="en-US"/>
            </a:p>
            <a:p>
              <a:pPr>
                <a:lnSpc>
                  <a:spcPct val="150000"/>
                </a:lnSpc>
              </a:pPr>
              <a:endParaRPr lang="zh-CN" altLang="en-US"/>
            </a:p>
            <a:p>
              <a:pPr>
                <a:lnSpc>
                  <a:spcPct val="150000"/>
                </a:lnSpc>
              </a:pPr>
              <a:r>
                <a:rPr lang="zh-CN" altLang="en-US"/>
                <a:t>通过求解该问题，定量地得到四个指定深度范围内波速随时间变化。</a:t>
              </a:r>
              <a:endParaRPr lang="zh-CN" altLang="en-US"/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57340" y="838835"/>
            <a:ext cx="4551045" cy="563181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56210" y="183515"/>
            <a:ext cx="10043795" cy="52197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2800" b="1">
                <a:solidFill>
                  <a:srgbClr val="231F20"/>
                </a:solidFill>
                <a:latin typeface="Arial" panose="020B0604020202020204" pitchFamily="34" charset="0"/>
                <a:ea typeface="MillerDaily-Roman"/>
                <a:cs typeface="Arial" panose="020B0604020202020204" pitchFamily="34" charset="0"/>
              </a:rPr>
              <a:t>To estimate the depth at which these changes occur</a:t>
            </a:r>
            <a:r>
              <a:rPr lang="zh-CN" altLang="en-US" sz="2800" b="1">
                <a:solidFill>
                  <a:srgbClr val="231F2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：</a:t>
            </a:r>
            <a:endParaRPr lang="zh-CN" altLang="en-US" sz="2800" b="1">
              <a:solidFill>
                <a:srgbClr val="231F20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52770" y="193040"/>
            <a:ext cx="6471920" cy="64719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190" y="311150"/>
            <a:ext cx="5368925" cy="635381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882255" y="67310"/>
            <a:ext cx="42424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800" b="1"/>
              <a:t>Inversion Results</a:t>
            </a:r>
            <a:endParaRPr lang="en-US" altLang="zh-CN" sz="2800" b="1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7550" y="593725"/>
            <a:ext cx="10322560" cy="412813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17550" y="4640580"/>
            <a:ext cx="1024890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2000">
                <a:sym typeface="+mn-ea"/>
              </a:rPr>
              <a:t>核心发现</a:t>
            </a:r>
            <a:r>
              <a:rPr lang="en-US" altLang="zh-CN" sz="2000">
                <a:sym typeface="+mn-ea"/>
              </a:rPr>
              <a:t>——</a:t>
            </a:r>
            <a:r>
              <a:rPr lang="zh-CN" altLang="en-US" sz="2000">
                <a:sym typeface="+mn-ea"/>
              </a:rPr>
              <a:t>地壳对地震的响应具有深度依赖性：</a:t>
            </a:r>
            <a:endParaRPr lang="zh-CN" altLang="en-US" sz="2000"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>
                <a:sym typeface="+mn-ea"/>
              </a:rPr>
              <a:t>上地壳（</a:t>
            </a:r>
            <a:r>
              <a:rPr lang="en-US" altLang="zh-CN" sz="2000">
                <a:sym typeface="+mn-ea"/>
              </a:rPr>
              <a:t>&lt;10 km</a:t>
            </a:r>
            <a:r>
              <a:rPr lang="zh-CN" altLang="en-US" sz="2000">
                <a:sym typeface="+mn-ea"/>
              </a:rPr>
              <a:t>）表现为快速的脆性损伤与愈合；</a:t>
            </a:r>
            <a:endParaRPr lang="zh-CN" altLang="en-US" sz="2000"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>
                <a:sym typeface="+mn-ea"/>
              </a:rPr>
              <a:t>下地壳（</a:t>
            </a:r>
            <a:r>
              <a:rPr lang="en-US" altLang="zh-CN" sz="2000">
                <a:sym typeface="+mn-ea"/>
              </a:rPr>
              <a:t>10-15 km</a:t>
            </a:r>
            <a:r>
              <a:rPr lang="zh-CN" altLang="en-US" sz="2000">
                <a:sym typeface="+mn-ea"/>
              </a:rPr>
              <a:t>）则表现为由半脆性变形机制控制的、持续的损伤积累。</a:t>
            </a:r>
            <a:endParaRPr lang="zh-CN" altLang="en-US" sz="2000"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>
                <a:sym typeface="+mn-ea"/>
              </a:rPr>
              <a:t>控制地震周期</a:t>
            </a:r>
            <a:r>
              <a:rPr lang="zh-CN" altLang="en-US" sz="2000">
                <a:sym typeface="+mn-ea"/>
              </a:rPr>
              <a:t>的深度</a:t>
            </a:r>
            <a:r>
              <a:rPr lang="zh-CN" altLang="en-US" sz="2000">
                <a:sym typeface="+mn-ea"/>
              </a:rPr>
              <a:t>方向依赖的流变学结构</a:t>
            </a:r>
            <a:endParaRPr lang="zh-CN" altLang="en-US" sz="2000"/>
          </a:p>
        </p:txBody>
      </p:sp>
      <p:sp>
        <p:nvSpPr>
          <p:cNvPr id="4" name="文本框 3"/>
          <p:cNvSpPr txBox="1"/>
          <p:nvPr/>
        </p:nvSpPr>
        <p:spPr>
          <a:xfrm>
            <a:off x="227965" y="71755"/>
            <a:ext cx="4064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 b="1"/>
              <a:t>Inference</a:t>
            </a:r>
            <a:endParaRPr lang="en-US" altLang="zh-CN" sz="3200" b="1"/>
          </a:p>
        </p:txBody>
      </p:sp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6893560" y="508000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—— </a:t>
            </a:r>
            <a:r>
              <a:rPr lang="zh-CN" altLang="en-US"/>
              <a:t>第</a:t>
            </a:r>
            <a:r>
              <a:rPr lang="en-US" altLang="zh-CN"/>
              <a:t>11</a:t>
            </a:r>
            <a:r>
              <a:rPr lang="zh-CN" altLang="en-US"/>
              <a:t>届地震算法班（程序</a:t>
            </a:r>
            <a:r>
              <a:rPr lang="zh-CN" altLang="en-US"/>
              <a:t>测试）</a:t>
            </a:r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-1" y="2550120"/>
            <a:ext cx="12192000" cy="1409093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4400" b="1">
                <a:sym typeface="+mn-ea"/>
              </a:rPr>
              <a:t>Part 2</a:t>
            </a:r>
            <a:r>
              <a:rPr lang="zh-CN" altLang="en-US" sz="4400" b="1">
                <a:sym typeface="+mn-ea"/>
              </a:rPr>
              <a:t>：</a:t>
            </a:r>
            <a:r>
              <a:rPr lang="en-US" altLang="zh-CN" sz="4400" b="1">
                <a:sym typeface="+mn-ea"/>
              </a:rPr>
              <a:t>Example - Array 2 in Antarctica  </a:t>
            </a:r>
            <a:endParaRPr kumimoji="1" lang="zh-CN" altLang="en-US" sz="44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8830" y="67945"/>
            <a:ext cx="6553200" cy="678942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21615" y="213360"/>
            <a:ext cx="147891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en-US" altLang="zh-CN" sz="2000" b="1">
                <a:solidFill>
                  <a:srgbClr val="FF0000"/>
                </a:solidFill>
              </a:rPr>
              <a:t>Antarctica</a:t>
            </a:r>
            <a:endParaRPr lang="en-US" altLang="zh-CN" sz="2000" b="1">
              <a:solidFill>
                <a:srgbClr val="FF0000"/>
              </a:solidFill>
            </a:endParaRPr>
          </a:p>
          <a:p>
            <a:pPr algn="ctr">
              <a:lnSpc>
                <a:spcPct val="150000"/>
              </a:lnSpc>
            </a:pPr>
            <a:endParaRPr lang="en-US" altLang="zh-CN" sz="2000" b="1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586470" y="6263640"/>
            <a:ext cx="274193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b="1"/>
              <a:t>From Tang et al. 2011 </a:t>
            </a:r>
            <a:endParaRPr lang="en-US" altLang="zh-CN" sz="1600" b="1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l="4432" r="5446"/>
          <a:stretch>
            <a:fillRect/>
          </a:stretch>
        </p:blipFill>
        <p:spPr>
          <a:xfrm>
            <a:off x="6572885" y="737870"/>
            <a:ext cx="5483225" cy="507809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5" y="213360"/>
            <a:ext cx="10758805" cy="65151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21615" y="213360"/>
            <a:ext cx="147891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en-US" altLang="zh-CN" sz="2000" b="1">
                <a:solidFill>
                  <a:srgbClr val="FF0000"/>
                </a:solidFill>
              </a:rPr>
              <a:t>Antarctica</a:t>
            </a:r>
            <a:endParaRPr lang="en-US" altLang="zh-CN" sz="2000" b="1">
              <a:solidFill>
                <a:srgbClr val="FF0000"/>
              </a:solidFill>
            </a:endParaRPr>
          </a:p>
          <a:p>
            <a:pPr algn="ctr">
              <a:lnSpc>
                <a:spcPct val="150000"/>
              </a:lnSpc>
            </a:pPr>
            <a:endParaRPr lang="en-US" altLang="zh-CN" sz="2000" b="1">
              <a:solidFill>
                <a:srgbClr val="FF0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822065" y="2138680"/>
            <a:ext cx="87185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/>
              <a:t>st1935</a:t>
            </a:r>
            <a:endParaRPr lang="en-US" altLang="zh-CN" sz="1400" b="1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238500" y="2463165"/>
            <a:ext cx="5715000" cy="11760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4000" b="1"/>
              <a:t>CC-FJ  </a:t>
            </a:r>
            <a:r>
              <a:rPr lang="zh-CN" altLang="en-US" sz="4000" b="1"/>
              <a:t>频率贝塞尔变换</a:t>
            </a:r>
            <a:endParaRPr lang="zh-CN" altLang="en-US" sz="4000" b="1"/>
          </a:p>
        </p:txBody>
      </p:sp>
      <p:sp>
        <p:nvSpPr>
          <p:cNvPr id="5" name="文本框 4"/>
          <p:cNvSpPr txBox="1"/>
          <p:nvPr/>
        </p:nvSpPr>
        <p:spPr>
          <a:xfrm>
            <a:off x="8063230" y="4825365"/>
            <a:ext cx="2553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/>
              <a:t>—— </a:t>
            </a:r>
            <a:r>
              <a:rPr lang="zh-CN" altLang="en-US" b="1"/>
              <a:t>提取频散曲线</a:t>
            </a:r>
            <a:r>
              <a:rPr lang="en-US" altLang="zh-CN" b="1"/>
              <a:t> </a:t>
            </a:r>
            <a:endParaRPr lang="zh-CN" altLang="en-US" b="1"/>
          </a:p>
        </p:txBody>
      </p:sp>
      <p:sp>
        <p:nvSpPr>
          <p:cNvPr id="6" name="文本框 5"/>
          <p:cNvSpPr txBox="1"/>
          <p:nvPr/>
        </p:nvSpPr>
        <p:spPr>
          <a:xfrm>
            <a:off x="44450" y="5988685"/>
            <a:ext cx="658622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/>
              <a:t>Li, Z., &amp; Chen, X., (2020). An Effective Method to Extract Overtones of Surface Wave from Array Seismic Records of Earthquake Events. Journal of Geophysical Research: Solid Earth, 125(3), e2019JB18511. doi:10.1029/2019jb018511</a:t>
            </a:r>
            <a:endParaRPr lang="en-US" altLang="zh-CN" sz="1400"/>
          </a:p>
        </p:txBody>
      </p:sp>
      <p:sp>
        <p:nvSpPr>
          <p:cNvPr id="12" name="矩形 3"/>
          <p:cNvSpPr/>
          <p:nvPr/>
        </p:nvSpPr>
        <p:spPr>
          <a:xfrm>
            <a:off x="0" y="-16510"/>
            <a:ext cx="12192000" cy="718185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r>
              <a:rPr kumimoji="1" lang="en-US" altLang="zh-CN" sz="40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 </a:t>
            </a:r>
            <a:r>
              <a:rPr lang="en-US" altLang="zh-CN" sz="4000" b="1">
                <a:sym typeface="+mn-ea"/>
              </a:rPr>
              <a:t>CC-FJ</a:t>
            </a:r>
            <a:endParaRPr kumimoji="1" lang="zh-CN" altLang="en-US" sz="40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30595" y="788670"/>
            <a:ext cx="5701030" cy="5605145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139700" y="847725"/>
            <a:ext cx="4189095" cy="3315335"/>
            <a:chOff x="210" y="2331"/>
            <a:chExt cx="7678" cy="5221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0" y="2331"/>
              <a:ext cx="7678" cy="4641"/>
            </a:xfrm>
            <a:prstGeom prst="rect">
              <a:avLst/>
            </a:prstGeom>
          </p:spPr>
        </p:pic>
        <p:sp>
          <p:nvSpPr>
            <p:cNvPr id="11" name="文本框 10"/>
            <p:cNvSpPr txBox="1"/>
            <p:nvPr/>
          </p:nvSpPr>
          <p:spPr>
            <a:xfrm>
              <a:off x="2573" y="6972"/>
              <a:ext cx="379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/>
                <a:t>相移法</a:t>
              </a:r>
              <a:r>
                <a:rPr lang="en-US" altLang="zh-CN"/>
                <a:t> + </a:t>
              </a:r>
              <a:r>
                <a:rPr lang="en-US" altLang="zh-CN"/>
                <a:t>softmax</a:t>
              </a:r>
              <a:endParaRPr lang="en-US" altLang="zh-CN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4519930" y="1901825"/>
            <a:ext cx="20447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F-J </a:t>
            </a:r>
            <a:r>
              <a:rPr lang="en-US" altLang="zh-CN"/>
              <a:t>Transform</a:t>
            </a:r>
            <a:endParaRPr lang="en-US" altLang="zh-CN"/>
          </a:p>
        </p:txBody>
      </p:sp>
      <p:sp>
        <p:nvSpPr>
          <p:cNvPr id="6" name="文本框 5"/>
          <p:cNvSpPr txBox="1"/>
          <p:nvPr/>
        </p:nvSpPr>
        <p:spPr>
          <a:xfrm>
            <a:off x="4519930" y="4857115"/>
            <a:ext cx="20447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F-</a:t>
            </a:r>
            <a:r>
              <a:rPr lang="en-US" altLang="zh-CN"/>
              <a:t>H Transform</a:t>
            </a:r>
            <a:endParaRPr lang="en-US" altLang="zh-CN"/>
          </a:p>
        </p:txBody>
      </p:sp>
      <p:sp>
        <p:nvSpPr>
          <p:cNvPr id="7" name="文本框 6"/>
          <p:cNvSpPr txBox="1"/>
          <p:nvPr/>
        </p:nvSpPr>
        <p:spPr>
          <a:xfrm>
            <a:off x="7038340" y="6393815"/>
            <a:ext cx="11601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梯形</a:t>
            </a:r>
            <a:r>
              <a:rPr lang="zh-CN" altLang="en-US"/>
              <a:t>积分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9933940" y="6393815"/>
            <a:ext cx="11601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线性</a:t>
            </a:r>
            <a:r>
              <a:rPr lang="zh-CN" altLang="en-US"/>
              <a:t>插值</a:t>
            </a:r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4285615"/>
            <a:ext cx="2567940" cy="2476500"/>
          </a:xfrm>
          <a:prstGeom prst="rect">
            <a:avLst/>
          </a:prstGeom>
        </p:spPr>
      </p:pic>
      <p:sp>
        <p:nvSpPr>
          <p:cNvPr id="12" name="矩形 3"/>
          <p:cNvSpPr/>
          <p:nvPr/>
        </p:nvSpPr>
        <p:spPr>
          <a:xfrm>
            <a:off x="0" y="-16510"/>
            <a:ext cx="12192000" cy="718185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r>
              <a:rPr kumimoji="1" lang="en-US" altLang="zh-CN" sz="40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 </a:t>
            </a:r>
            <a:r>
              <a:rPr lang="en-US" altLang="zh-CN" sz="4000" b="1">
                <a:sym typeface="+mn-ea"/>
              </a:rPr>
              <a:t>CC-FJ</a:t>
            </a:r>
            <a:endParaRPr kumimoji="1" lang="zh-CN" altLang="en-US" sz="40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3"/>
          <p:cNvSpPr/>
          <p:nvPr/>
        </p:nvSpPr>
        <p:spPr>
          <a:xfrm>
            <a:off x="0" y="-16510"/>
            <a:ext cx="12192000" cy="718185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r>
              <a:rPr kumimoji="1" lang="en-US" altLang="zh-CN" sz="40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 </a:t>
            </a:r>
            <a:r>
              <a:rPr lang="en-US" altLang="zh-CN" sz="4000" b="1">
                <a:sym typeface="+mn-ea"/>
              </a:rPr>
              <a:t>CC-FJ</a:t>
            </a:r>
            <a:endParaRPr kumimoji="1" lang="zh-CN" altLang="en-US" sz="40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194560" y="5850890"/>
            <a:ext cx="17640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Linear </a:t>
            </a:r>
            <a:r>
              <a:rPr lang="en-US" altLang="zh-CN"/>
              <a:t>Stacking</a:t>
            </a:r>
            <a:endParaRPr lang="en-US" altLang="zh-CN"/>
          </a:p>
        </p:txBody>
      </p:sp>
      <p:pic>
        <p:nvPicPr>
          <p:cNvPr id="5" name="图片 4" descr="FJds_0001935_0.3to0.9Hz_-1stations_43_linear_Z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1815" y="701675"/>
            <a:ext cx="6560185" cy="272351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t="8790" r="54948"/>
          <a:stretch>
            <a:fillRect/>
          </a:stretch>
        </p:blipFill>
        <p:spPr>
          <a:xfrm>
            <a:off x="0" y="735965"/>
            <a:ext cx="5565140" cy="496379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l="73289" t="10110" b="47631"/>
          <a:stretch>
            <a:fillRect/>
          </a:stretch>
        </p:blipFill>
        <p:spPr>
          <a:xfrm>
            <a:off x="7640320" y="3686175"/>
            <a:ext cx="4551680" cy="317182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6877050" y="4827270"/>
            <a:ext cx="6483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PS</a:t>
            </a:r>
            <a:r>
              <a:rPr lang="zh-CN" altLang="en-US"/>
              <a:t>：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3"/>
          <p:cNvSpPr/>
          <p:nvPr/>
        </p:nvSpPr>
        <p:spPr>
          <a:xfrm>
            <a:off x="0" y="-16510"/>
            <a:ext cx="12192000" cy="718185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r>
              <a:rPr kumimoji="1" lang="en-US" altLang="zh-CN" sz="40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 </a:t>
            </a:r>
            <a:r>
              <a:rPr lang="en-US" altLang="zh-CN" sz="4000" b="1">
                <a:sym typeface="+mn-ea"/>
              </a:rPr>
              <a:t>CC-FJ</a:t>
            </a:r>
            <a:endParaRPr kumimoji="1" lang="zh-CN" altLang="en-US" sz="40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142490" y="5830570"/>
            <a:ext cx="18675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/>
              <a:t>robust</a:t>
            </a:r>
            <a:r>
              <a:rPr lang="zh-CN" altLang="en-US"/>
              <a:t>叠加</a:t>
            </a:r>
            <a:endParaRPr lang="zh-CN" altLang="en-US"/>
          </a:p>
        </p:txBody>
      </p:sp>
      <p:pic>
        <p:nvPicPr>
          <p:cNvPr id="4" name="图片 3" descr="FJds_0001935_0.3to0.9Hz_-1stations_43_robust_Z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23560" y="701675"/>
            <a:ext cx="6568440" cy="27273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 t="8376" r="54660"/>
          <a:stretch>
            <a:fillRect/>
          </a:stretch>
        </p:blipFill>
        <p:spPr>
          <a:xfrm>
            <a:off x="0" y="701675"/>
            <a:ext cx="5624195" cy="500697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rcRect l="73140" t="10448" b="47970"/>
          <a:stretch>
            <a:fillRect/>
          </a:stretch>
        </p:blipFill>
        <p:spPr>
          <a:xfrm>
            <a:off x="7614920" y="3736975"/>
            <a:ext cx="4577080" cy="312102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6877050" y="4827270"/>
            <a:ext cx="6483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PS</a:t>
            </a:r>
            <a:r>
              <a:rPr lang="zh-CN" altLang="en-US"/>
              <a:t>：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3"/>
          <p:cNvSpPr/>
          <p:nvPr/>
        </p:nvSpPr>
        <p:spPr>
          <a:xfrm>
            <a:off x="0" y="-16510"/>
            <a:ext cx="12192000" cy="718185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r>
              <a:rPr kumimoji="1" lang="en-US" altLang="zh-CN" sz="40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 </a:t>
            </a:r>
            <a:r>
              <a:rPr lang="en-US" altLang="zh-CN" sz="4000" b="1">
                <a:sym typeface="+mn-ea"/>
              </a:rPr>
              <a:t>CC-FJ</a:t>
            </a:r>
            <a:endParaRPr kumimoji="1" lang="zh-CN" altLang="en-US" sz="40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142490" y="5830570"/>
            <a:ext cx="18675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相位一致性</a:t>
            </a:r>
            <a:r>
              <a:rPr lang="zh-CN" altLang="en-US"/>
              <a:t>叠加</a:t>
            </a:r>
            <a:endParaRPr lang="zh-CN" altLang="en-US"/>
          </a:p>
        </p:txBody>
      </p:sp>
      <p:pic>
        <p:nvPicPr>
          <p:cNvPr id="6" name="图片 5" descr="FJds_0001935_0.3to0.9Hz_-1stations_43_pws_Z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24195" y="701675"/>
            <a:ext cx="6567805" cy="27266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rcRect t="9015" r="54698"/>
          <a:stretch>
            <a:fillRect/>
          </a:stretch>
        </p:blipFill>
        <p:spPr>
          <a:xfrm>
            <a:off x="0" y="734695"/>
            <a:ext cx="5624830" cy="497586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rcRect l="73587" t="10237" b="47318"/>
          <a:stretch>
            <a:fillRect/>
          </a:stretch>
        </p:blipFill>
        <p:spPr>
          <a:xfrm>
            <a:off x="7691120" y="3672205"/>
            <a:ext cx="4500880" cy="318579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6877050" y="4827270"/>
            <a:ext cx="6483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PS</a:t>
            </a:r>
            <a:r>
              <a:rPr lang="zh-CN" altLang="en-US"/>
              <a:t>：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28230" y="50800"/>
            <a:ext cx="4619625" cy="37242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040" y="3775075"/>
            <a:ext cx="5083175" cy="29622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" y="3125470"/>
            <a:ext cx="6708775" cy="34404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rcRect l="6230" t="49113" r="10725" b="4961"/>
          <a:stretch>
            <a:fillRect/>
          </a:stretch>
        </p:blipFill>
        <p:spPr>
          <a:xfrm>
            <a:off x="474980" y="0"/>
            <a:ext cx="6038215" cy="311531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327015" y="2028190"/>
            <a:ext cx="370205" cy="222250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5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1"/>
          <a:srcRect l="15124" t="3341" r="10737" b="11495"/>
          <a:stretch>
            <a:fillRect/>
          </a:stretch>
        </p:blipFill>
        <p:spPr>
          <a:xfrm>
            <a:off x="422910" y="527050"/>
            <a:ext cx="4951730" cy="605663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1680" y="101600"/>
            <a:ext cx="4638675" cy="36671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7655" y="3768725"/>
            <a:ext cx="5143500" cy="29972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3467100" y="3364865"/>
            <a:ext cx="249555" cy="148590"/>
          </a:xfrm>
          <a:prstGeom prst="rect">
            <a:avLst/>
          </a:prstGeom>
          <a:noFill/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1471295" y="2167890"/>
            <a:ext cx="9249410" cy="21488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70000"/>
              </a:lnSpc>
            </a:pPr>
            <a:r>
              <a:rPr lang="zh-CN" altLang="en-US" sz="2400" b="1"/>
              <a:t>安装参考视频：</a:t>
            </a:r>
            <a:r>
              <a:rPr lang="en-US" altLang="zh-CN" sz="2400" b="1"/>
              <a:t>“https://www.koushare.com/video/details/14027”</a:t>
            </a:r>
            <a:endParaRPr lang="en-US" altLang="zh-CN" sz="2400" b="1"/>
          </a:p>
          <a:p>
            <a:pPr>
              <a:lnSpc>
                <a:spcPct val="170000"/>
              </a:lnSpc>
            </a:pPr>
            <a:r>
              <a:rPr lang="zh-CN" altLang="en-US" sz="2400" b="1"/>
              <a:t>建议用</a:t>
            </a:r>
            <a:r>
              <a:rPr lang="en-US" altLang="zh-CN" sz="2400" b="1"/>
              <a:t>conda/mamba</a:t>
            </a:r>
            <a:r>
              <a:rPr lang="zh-CN" altLang="en-US" sz="2400" b="1"/>
              <a:t>管理软件，</a:t>
            </a:r>
            <a:r>
              <a:rPr lang="en-US" altLang="zh-CN" sz="2400" b="1">
                <a:solidFill>
                  <a:srgbClr val="FF0000"/>
                </a:solidFill>
              </a:rPr>
              <a:t>python</a:t>
            </a:r>
            <a:r>
              <a:rPr lang="zh-CN" altLang="en-US" sz="2400" b="1">
                <a:solidFill>
                  <a:srgbClr val="FF0000"/>
                </a:solidFill>
              </a:rPr>
              <a:t>版本建议小于等于</a:t>
            </a:r>
            <a:r>
              <a:rPr lang="en-US" altLang="zh-CN" sz="2400" b="1">
                <a:solidFill>
                  <a:srgbClr val="FF0000"/>
                </a:solidFill>
              </a:rPr>
              <a:t>3.9</a:t>
            </a:r>
            <a:r>
              <a:rPr lang="zh-CN" altLang="en-US" sz="2400" b="1"/>
              <a:t>，</a:t>
            </a:r>
            <a:endParaRPr lang="zh-CN" altLang="en-US" sz="2400" b="1"/>
          </a:p>
          <a:p>
            <a:pPr>
              <a:lnSpc>
                <a:spcPct val="170000"/>
              </a:lnSpc>
            </a:pPr>
            <a:r>
              <a:rPr lang="zh-CN" altLang="en-US" sz="2400" b="1"/>
              <a:t>依赖</a:t>
            </a:r>
            <a:r>
              <a:rPr lang="en-US" altLang="zh-CN" sz="2400" b="1"/>
              <a:t>Cython</a:t>
            </a:r>
            <a:r>
              <a:rPr lang="zh-CN" altLang="en-US" sz="2400" b="1"/>
              <a:t>、</a:t>
            </a:r>
            <a:r>
              <a:rPr lang="en-US" altLang="zh-CN" sz="2400" b="1"/>
              <a:t>Numpy</a:t>
            </a:r>
            <a:r>
              <a:rPr lang="zh-CN" altLang="en-US" sz="2400" b="1"/>
              <a:t>、</a:t>
            </a:r>
            <a:r>
              <a:rPr lang="en-US" altLang="zh-CN" sz="2400" b="1"/>
              <a:t>matplotlib</a:t>
            </a:r>
            <a:r>
              <a:rPr lang="zh-CN" altLang="en-US" sz="2400" b="1"/>
              <a:t>、</a:t>
            </a:r>
            <a:r>
              <a:rPr lang="en-US" altLang="zh-CN" sz="2400" b="1"/>
              <a:t>geopy</a:t>
            </a:r>
            <a:r>
              <a:rPr lang="zh-CN" altLang="en-US" sz="2400" b="1"/>
              <a:t>、</a:t>
            </a:r>
            <a:r>
              <a:rPr lang="en-US" altLang="zh-CN" sz="2400" b="1"/>
              <a:t>obspy</a:t>
            </a:r>
            <a:r>
              <a:rPr lang="zh-CN" altLang="en-US" sz="2400" b="1"/>
              <a:t>、</a:t>
            </a:r>
            <a:r>
              <a:rPr lang="en-US" altLang="zh-CN" sz="2400" b="1"/>
              <a:t>pyyaml</a:t>
            </a:r>
            <a:endParaRPr lang="en-US" altLang="zh-CN" sz="2400" b="1"/>
          </a:p>
          <a:p>
            <a:pPr>
              <a:lnSpc>
                <a:spcPct val="170000"/>
              </a:lnSpc>
            </a:pPr>
            <a:endParaRPr lang="en-US" altLang="zh-CN" sz="2400" b="1"/>
          </a:p>
        </p:txBody>
      </p:sp>
      <p:sp>
        <p:nvSpPr>
          <p:cNvPr id="28" name="矩形 3"/>
          <p:cNvSpPr/>
          <p:nvPr/>
        </p:nvSpPr>
        <p:spPr>
          <a:xfrm>
            <a:off x="0" y="-16510"/>
            <a:ext cx="12192000" cy="718185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r>
              <a:rPr kumimoji="1" lang="en-US" altLang="zh-CN" sz="40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 </a:t>
            </a:r>
            <a:r>
              <a:rPr lang="en-US" altLang="zh-CN" sz="4000" b="1">
                <a:sym typeface="+mn-ea"/>
              </a:rPr>
              <a:t>CC-FJ</a:t>
            </a:r>
            <a:endParaRPr kumimoji="1" lang="zh-CN" altLang="en-US" sz="40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238500" y="1183640"/>
            <a:ext cx="5715000" cy="8451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000" b="1"/>
              <a:t>波动方程</a:t>
            </a:r>
            <a:r>
              <a:rPr lang="zh-CN" altLang="en-US" sz="4000" b="1"/>
              <a:t>地震骨架</a:t>
            </a:r>
            <a:r>
              <a:rPr lang="zh-CN" altLang="en-US" sz="4000" b="1"/>
              <a:t>反演</a:t>
            </a:r>
            <a:endParaRPr lang="zh-CN" altLang="en-US" sz="4000" b="1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340" y="2562860"/>
            <a:ext cx="7444740" cy="414464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240395" y="4794250"/>
            <a:ext cx="31877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/>
              <a:t>—— </a:t>
            </a:r>
            <a:r>
              <a:rPr lang="zh-CN" altLang="en-US" b="1"/>
              <a:t>波动方程频散反演</a:t>
            </a:r>
            <a:r>
              <a:rPr lang="en-US" altLang="zh-CN" b="1"/>
              <a:t> </a:t>
            </a:r>
            <a:r>
              <a:rPr lang="en-US" altLang="zh-CN" b="1"/>
              <a:t>WQ</a:t>
            </a:r>
            <a:endParaRPr lang="en-US" altLang="zh-CN" b="1"/>
          </a:p>
        </p:txBody>
      </p:sp>
      <p:sp>
        <p:nvSpPr>
          <p:cNvPr id="8" name="文本框 7"/>
          <p:cNvSpPr txBox="1"/>
          <p:nvPr/>
        </p:nvSpPr>
        <p:spPr>
          <a:xfrm>
            <a:off x="7461250" y="6028055"/>
            <a:ext cx="473075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/>
              <a:t>Zhang, C., J. Li, and H. Cao, 2024, Skeletonized wave-equation dispersion spectrum inversion: GEOPHYSICS (under review)</a:t>
            </a:r>
            <a:endParaRPr lang="en-US" altLang="zh-CN" sz="1600"/>
          </a:p>
        </p:txBody>
      </p:sp>
      <p:sp>
        <p:nvSpPr>
          <p:cNvPr id="12" name="矩形 3"/>
          <p:cNvSpPr/>
          <p:nvPr/>
        </p:nvSpPr>
        <p:spPr>
          <a:xfrm>
            <a:off x="0" y="-16510"/>
            <a:ext cx="12192000" cy="718185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r>
              <a:rPr kumimoji="1" lang="zh-CN" altLang="en-US" sz="40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骨架</a:t>
            </a:r>
            <a:r>
              <a:rPr kumimoji="1" lang="zh-CN" altLang="en-US" sz="40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频散</a:t>
            </a:r>
            <a:r>
              <a:rPr kumimoji="1" lang="zh-CN" altLang="en-US" sz="40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反演</a:t>
            </a:r>
            <a:endParaRPr kumimoji="1" lang="zh-CN" altLang="en-US" sz="40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8424545" cy="404622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rcRect l="42027"/>
          <a:stretch>
            <a:fillRect/>
          </a:stretch>
        </p:blipFill>
        <p:spPr>
          <a:xfrm>
            <a:off x="5739765" y="4250690"/>
            <a:ext cx="3476625" cy="210439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5630" y="2461260"/>
            <a:ext cx="2708275" cy="64325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951855" y="4342765"/>
            <a:ext cx="4578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2</a:t>
            </a:r>
            <a:r>
              <a:rPr lang="zh-CN" altLang="en-US"/>
              <a:t>）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7551420" y="2599055"/>
            <a:ext cx="42754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/>
              <a:t>Δκ</a:t>
            </a:r>
            <a:r>
              <a:rPr lang="zh-CN" altLang="en-US" b="1"/>
              <a:t>：</a:t>
            </a:r>
            <a:r>
              <a:rPr lang="en-US" altLang="zh-CN" b="1"/>
              <a:t>f-k</a:t>
            </a:r>
            <a:r>
              <a:rPr lang="zh-CN" altLang="en-US" b="1"/>
              <a:t>域中</a:t>
            </a:r>
            <a:r>
              <a:rPr lang="en-US" altLang="zh-CN" b="1"/>
              <a:t> κ </a:t>
            </a:r>
            <a:r>
              <a:rPr lang="zh-CN" altLang="en-US" b="1"/>
              <a:t>与</a:t>
            </a:r>
            <a:r>
              <a:rPr lang="en-US" altLang="zh-CN" b="1"/>
              <a:t> </a:t>
            </a:r>
            <a:r>
              <a:rPr lang="en-US" altLang="zh-CN" b="1">
                <a:solidFill>
                  <a:srgbClr val="FF0000"/>
                </a:solidFill>
              </a:rPr>
              <a:t>κ</a:t>
            </a:r>
            <a:r>
              <a:rPr lang="en-US" altLang="zh-CN" b="1" baseline="30000">
                <a:solidFill>
                  <a:srgbClr val="FF0000"/>
                </a:solidFill>
              </a:rPr>
              <a:t>obs</a:t>
            </a:r>
            <a:r>
              <a:rPr lang="en-US" altLang="zh-CN" b="1" baseline="30000"/>
              <a:t> </a:t>
            </a:r>
            <a:r>
              <a:rPr lang="zh-CN" altLang="en-US" b="1"/>
              <a:t>间的残差</a:t>
            </a:r>
            <a:endParaRPr lang="zh-CN" altLang="en-US" b="1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125" y="4250690"/>
            <a:ext cx="5654675" cy="201231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43510" y="4250690"/>
            <a:ext cx="4578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1</a:t>
            </a:r>
            <a:r>
              <a:rPr lang="zh-CN" altLang="en-US"/>
              <a:t>）</a:t>
            </a:r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9431655" y="3303905"/>
            <a:ext cx="132016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b="1"/>
              <a:t>FJ method</a:t>
            </a:r>
            <a:endParaRPr lang="en-US" altLang="zh-CN" sz="1600" b="1"/>
          </a:p>
        </p:txBody>
      </p:sp>
      <p:cxnSp>
        <p:nvCxnSpPr>
          <p:cNvPr id="15" name="直接箭头连接符 14"/>
          <p:cNvCxnSpPr>
            <a:stCxn id="11" idx="2"/>
          </p:cNvCxnSpPr>
          <p:nvPr/>
        </p:nvCxnSpPr>
        <p:spPr>
          <a:xfrm>
            <a:off x="9689465" y="2967355"/>
            <a:ext cx="105410" cy="334010"/>
          </a:xfrm>
          <a:prstGeom prst="straightConnector1">
            <a:avLst/>
          </a:prstGeom>
          <a:ln w="28575" cmpd="sng">
            <a:solidFill>
              <a:schemeClr val="tx1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5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l="57743"/>
          <a:stretch>
            <a:fillRect/>
          </a:stretch>
        </p:blipFill>
        <p:spPr>
          <a:xfrm>
            <a:off x="5583555" y="333375"/>
            <a:ext cx="3004185" cy="252984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l="20250" t="12640"/>
          <a:stretch>
            <a:fillRect/>
          </a:stretch>
        </p:blipFill>
        <p:spPr>
          <a:xfrm>
            <a:off x="0" y="94615"/>
            <a:ext cx="5687060" cy="4046220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2732405" y="3126105"/>
            <a:ext cx="9251315" cy="3669030"/>
            <a:chOff x="4303" y="4923"/>
            <a:chExt cx="14569" cy="5778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48" y="4923"/>
              <a:ext cx="13125" cy="5778"/>
            </a:xfrm>
            <a:prstGeom prst="rect">
              <a:avLst/>
            </a:prstGeom>
          </p:spPr>
        </p:pic>
        <p:sp>
          <p:nvSpPr>
            <p:cNvPr id="7" name="右箭头 6"/>
            <p:cNvSpPr/>
            <p:nvPr/>
          </p:nvSpPr>
          <p:spPr>
            <a:xfrm>
              <a:off x="5248" y="5573"/>
              <a:ext cx="570" cy="526"/>
            </a:xfrm>
            <a:prstGeom prst="rightArrow">
              <a:avLst/>
            </a:prstGeom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303" y="5038"/>
              <a:ext cx="818" cy="1575"/>
            </a:xfrm>
            <a:prstGeom prst="rect">
              <a:avLst/>
            </a:prstGeom>
            <a:noFill/>
            <a:ln w="28575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 rot="0">
            <a:off x="4769485" y="148590"/>
            <a:ext cx="4730115" cy="368300"/>
            <a:chOff x="7745" y="339"/>
            <a:chExt cx="7449" cy="580"/>
          </a:xfrm>
        </p:grpSpPr>
        <p:sp>
          <p:nvSpPr>
            <p:cNvPr id="5" name="右箭头 4"/>
            <p:cNvSpPr/>
            <p:nvPr/>
          </p:nvSpPr>
          <p:spPr>
            <a:xfrm>
              <a:off x="7745" y="371"/>
              <a:ext cx="570" cy="526"/>
            </a:xfrm>
            <a:prstGeom prst="rightArrow">
              <a:avLst/>
            </a:prstGeom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8794" y="339"/>
              <a:ext cx="640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Definition of </a:t>
              </a:r>
              <a:r>
                <a:rPr lang="en-US" altLang="zh-CN" b="1">
                  <a:solidFill>
                    <a:srgbClr val="FF0000"/>
                  </a:solidFill>
                </a:rPr>
                <a:t>Connective Function</a:t>
              </a:r>
              <a:endParaRPr lang="en-US" altLang="zh-CN" b="1">
                <a:solidFill>
                  <a:srgbClr val="FF0000"/>
                </a:solidFill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0" y="2576830"/>
            <a:ext cx="138303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b="1"/>
              <a:t>Gradient</a:t>
            </a:r>
            <a:r>
              <a:rPr lang="zh-CN" altLang="en-US" sz="1600" b="1"/>
              <a:t>：</a:t>
            </a:r>
            <a:endParaRPr lang="zh-CN" altLang="en-US" sz="1600" b="1"/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3"/>
          <p:cNvSpPr/>
          <p:nvPr/>
        </p:nvSpPr>
        <p:spPr>
          <a:xfrm>
            <a:off x="0" y="-16510"/>
            <a:ext cx="12192000" cy="718185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r>
              <a:rPr kumimoji="1" lang="zh-CN" altLang="en-US" sz="40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骨架</a:t>
            </a:r>
            <a:r>
              <a:rPr kumimoji="1" lang="zh-CN" altLang="en-US" sz="40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频散</a:t>
            </a:r>
            <a:r>
              <a:rPr kumimoji="1" lang="zh-CN" altLang="en-US" sz="40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反演</a:t>
            </a:r>
            <a:endParaRPr kumimoji="1" lang="zh-CN" altLang="en-US" sz="40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9410" y="1161415"/>
            <a:ext cx="10915650" cy="4331335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 flipV="1">
            <a:off x="3153410" y="1597660"/>
            <a:ext cx="1092200" cy="76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 flipV="1">
            <a:off x="3272155" y="2291715"/>
            <a:ext cx="1092200" cy="76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3153410" y="1605280"/>
            <a:ext cx="13049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正演模拟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364355" y="265557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Radon</a:t>
            </a:r>
            <a:r>
              <a:rPr lang="zh-CN" altLang="en-US"/>
              <a:t>变换，</a:t>
            </a:r>
            <a:r>
              <a:rPr lang="zh-CN" altLang="en-US"/>
              <a:t>左右两侧频散曲线</a:t>
            </a:r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3272155" y="3322955"/>
            <a:ext cx="1092200" cy="76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3272155" y="3559810"/>
            <a:ext cx="1092200" cy="76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V="1">
            <a:off x="3272155" y="2433955"/>
            <a:ext cx="1092200" cy="76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1765300" y="544068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链式法则和伴随状态法计算梯度</a:t>
            </a:r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 flipV="1">
            <a:off x="1765300" y="4804410"/>
            <a:ext cx="1092200" cy="76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V="1">
            <a:off x="2687955" y="5153660"/>
            <a:ext cx="1092200" cy="762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/>
          <p:nvPr/>
        </p:nvPicPr>
        <p:blipFill>
          <a:blip r:embed="rId1"/>
          <a:stretch>
            <a:fillRect/>
          </a:stretch>
        </p:blipFill>
        <p:spPr>
          <a:xfrm>
            <a:off x="231140" y="823595"/>
            <a:ext cx="5437505" cy="3091180"/>
          </a:xfrm>
          <a:prstGeom prst="rect">
            <a:avLst/>
          </a:prstGeom>
        </p:spPr>
      </p:pic>
      <p:sp>
        <p:nvSpPr>
          <p:cNvPr id="12" name="矩形 3"/>
          <p:cNvSpPr/>
          <p:nvPr/>
        </p:nvSpPr>
        <p:spPr>
          <a:xfrm>
            <a:off x="0" y="-16510"/>
            <a:ext cx="12192000" cy="718185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r>
              <a:rPr kumimoji="1" lang="zh-CN" altLang="en-US" sz="40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骨架</a:t>
            </a:r>
            <a:r>
              <a:rPr kumimoji="1" lang="zh-CN" altLang="en-US" sz="40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频散</a:t>
            </a:r>
            <a:r>
              <a:rPr kumimoji="1" lang="zh-CN" altLang="en-US" sz="40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反演</a:t>
            </a:r>
            <a:endParaRPr kumimoji="1" lang="zh-CN" altLang="en-US" sz="40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4" name="图片 3" descr="fig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70" y="4036695"/>
            <a:ext cx="5668645" cy="2715260"/>
          </a:xfrm>
          <a:prstGeom prst="rect">
            <a:avLst/>
          </a:prstGeom>
        </p:spPr>
      </p:pic>
      <p:pic>
        <p:nvPicPr>
          <p:cNvPr id="5" name="图片 4"/>
          <p:cNvPicPr/>
          <p:nvPr/>
        </p:nvPicPr>
        <p:blipFill>
          <a:blip r:embed="rId3"/>
          <a:stretch>
            <a:fillRect/>
          </a:stretch>
        </p:blipFill>
        <p:spPr>
          <a:xfrm>
            <a:off x="6255385" y="1345565"/>
            <a:ext cx="5378450" cy="472186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rcRect l="2780"/>
          <a:stretch>
            <a:fillRect/>
          </a:stretch>
        </p:blipFill>
        <p:spPr>
          <a:xfrm>
            <a:off x="0" y="28575"/>
            <a:ext cx="7505700" cy="312039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292225" y="2400935"/>
            <a:ext cx="9432925" cy="15265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>
              <a:lnSpc>
                <a:spcPct val="150000"/>
              </a:lnSpc>
            </a:pPr>
            <a:r>
              <a:rPr lang="zh-CN" altLang="en-US" sz="4000" b="1"/>
              <a:t>时变监测：</a:t>
            </a:r>
            <a:endParaRPr lang="zh-CN" altLang="en-US" sz="4000" b="1"/>
          </a:p>
          <a:p>
            <a:pPr>
              <a:lnSpc>
                <a:spcPct val="150000"/>
              </a:lnSpc>
            </a:pPr>
            <a:r>
              <a:rPr lang="zh-CN" altLang="en-US" sz="2800" b="1"/>
              <a:t>小波互谱</a:t>
            </a:r>
            <a:r>
              <a:rPr lang="en-US" altLang="zh-CN" sz="2800" b="1"/>
              <a:t>WXS</a:t>
            </a:r>
            <a:r>
              <a:rPr lang="zh-CN" altLang="en-US" sz="2800" b="1"/>
              <a:t>、小波拉伸</a:t>
            </a:r>
            <a:r>
              <a:rPr lang="en-US" altLang="zh-CN" sz="2800" b="1"/>
              <a:t>WTS</a:t>
            </a:r>
            <a:r>
              <a:rPr lang="zh-CN" altLang="en-US" sz="2800" b="1"/>
              <a:t>、小波动态时间规整</a:t>
            </a:r>
            <a:r>
              <a:rPr lang="en-US" altLang="zh-CN" sz="2800" b="1"/>
              <a:t>WTDW</a:t>
            </a:r>
            <a:endParaRPr lang="en-US" altLang="zh-CN" sz="2800" b="1"/>
          </a:p>
        </p:txBody>
      </p:sp>
      <p:sp>
        <p:nvSpPr>
          <p:cNvPr id="3" name="文本框 2"/>
          <p:cNvSpPr txBox="1"/>
          <p:nvPr/>
        </p:nvSpPr>
        <p:spPr>
          <a:xfrm>
            <a:off x="7720965" y="5260975"/>
            <a:ext cx="40640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b="1"/>
              <a:t>—— Modified from </a:t>
            </a:r>
            <a:r>
              <a:rPr lang="en-US" altLang="zh-CN" sz="2000" b="1"/>
              <a:t>Noisepy</a:t>
            </a:r>
            <a:endParaRPr lang="en-US" altLang="zh-CN" sz="2000" b="1"/>
          </a:p>
        </p:txBody>
      </p:sp>
      <p:sp>
        <p:nvSpPr>
          <p:cNvPr id="6" name="文本框 5"/>
          <p:cNvSpPr txBox="1"/>
          <p:nvPr/>
        </p:nvSpPr>
        <p:spPr>
          <a:xfrm>
            <a:off x="80645" y="6028055"/>
            <a:ext cx="712978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/>
              <a:t>Yuan C, Bryan J, Denolle M. Numerical comparison of time-, frequency-and wavelet-domain methods for coda wave interferometry[J]. Geophysical Journal International, 2021, 226(2): 828-846.</a:t>
            </a:r>
            <a:endParaRPr lang="en-US" altLang="zh-CN" sz="1600"/>
          </a:p>
        </p:txBody>
      </p:sp>
    </p:spTree>
    <p:custDataLst>
      <p:tags r:id="rId2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>
            <p:custDataLst>
              <p:tags r:id="rId1"/>
            </p:custDataLst>
          </p:nvPr>
        </p:nvGrpSpPr>
        <p:grpSpPr>
          <a:xfrm>
            <a:off x="2294255" y="165100"/>
            <a:ext cx="9507855" cy="4491355"/>
            <a:chOff x="3242" y="184"/>
            <a:chExt cx="14973" cy="7073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42" y="184"/>
              <a:ext cx="7677" cy="1793"/>
            </a:xfrm>
            <a:prstGeom prst="rect">
              <a:avLst/>
            </a:prstGeom>
            <a:ln w="28575" cmpd="sng">
              <a:solidFill>
                <a:schemeClr val="accent1">
                  <a:lumMod val="60000"/>
                  <a:lumOff val="40000"/>
                </a:schemeClr>
              </a:solidFill>
              <a:prstDash val="solid"/>
            </a:ln>
          </p:spPr>
        </p:pic>
        <p:pic>
          <p:nvPicPr>
            <p:cNvPr id="4" name="图片 3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3613" y="3264"/>
              <a:ext cx="2775" cy="1662"/>
            </a:xfrm>
            <a:prstGeom prst="rect">
              <a:avLst/>
            </a:prstGeom>
            <a:ln w="28575" cmpd="sng">
              <a:solidFill>
                <a:schemeClr val="accent1">
                  <a:lumMod val="60000"/>
                  <a:lumOff val="40000"/>
                </a:schemeClr>
              </a:solidFill>
              <a:prstDash val="solid"/>
            </a:ln>
          </p:spPr>
        </p:pic>
        <p:grpSp>
          <p:nvGrpSpPr>
            <p:cNvPr id="10" name="组合 9"/>
            <p:cNvGrpSpPr/>
            <p:nvPr/>
          </p:nvGrpSpPr>
          <p:grpSpPr>
            <a:xfrm>
              <a:off x="11398" y="184"/>
              <a:ext cx="6817" cy="7073"/>
              <a:chOff x="9600" y="616"/>
              <a:chExt cx="6817" cy="7073"/>
            </a:xfrm>
          </p:grpSpPr>
          <p:grpSp>
            <p:nvGrpSpPr>
              <p:cNvPr id="7" name="组合 6"/>
              <p:cNvGrpSpPr/>
              <p:nvPr/>
            </p:nvGrpSpPr>
            <p:grpSpPr>
              <a:xfrm>
                <a:off x="9600" y="616"/>
                <a:ext cx="6807" cy="3721"/>
                <a:chOff x="1479" y="5710"/>
                <a:chExt cx="6502" cy="3327"/>
              </a:xfrm>
            </p:grpSpPr>
            <p:pic>
              <p:nvPicPr>
                <p:cNvPr id="5" name="图片 4"/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479" y="5710"/>
                  <a:ext cx="6502" cy="1092"/>
                </a:xfrm>
                <a:prstGeom prst="rect">
                  <a:avLst/>
                </a:prstGeom>
                <a:ln w="28575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</p:spPr>
            </p:pic>
            <p:pic>
              <p:nvPicPr>
                <p:cNvPr id="6" name="图片 5"/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479" y="6791"/>
                  <a:ext cx="6503" cy="2246"/>
                </a:xfrm>
                <a:prstGeom prst="rect">
                  <a:avLst/>
                </a:prstGeom>
                <a:ln w="28575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</p:spPr>
            </p:pic>
          </p:grpSp>
          <p:pic>
            <p:nvPicPr>
              <p:cNvPr id="8" name="图片 7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8"/>
              <a:stretch>
                <a:fillRect/>
              </a:stretch>
            </p:blipFill>
            <p:spPr>
              <a:xfrm>
                <a:off x="9611" y="4243"/>
                <a:ext cx="6806" cy="1707"/>
              </a:xfrm>
              <a:prstGeom prst="rect">
                <a:avLst/>
              </a:prstGeom>
              <a:ln w="28575" cmpd="sng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</a:ln>
            </p:spPr>
          </p:pic>
          <p:pic>
            <p:nvPicPr>
              <p:cNvPr id="9" name="图片 8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0"/>
              <a:stretch>
                <a:fillRect/>
              </a:stretch>
            </p:blipFill>
            <p:spPr>
              <a:xfrm>
                <a:off x="9600" y="5950"/>
                <a:ext cx="6808" cy="1739"/>
              </a:xfrm>
              <a:prstGeom prst="rect">
                <a:avLst/>
              </a:prstGeom>
              <a:ln w="28575" cmpd="sng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</a:ln>
            </p:spPr>
          </p:pic>
        </p:grpSp>
      </p:grpSp>
      <p:grpSp>
        <p:nvGrpSpPr>
          <p:cNvPr id="14" name="组合 13"/>
          <p:cNvGrpSpPr/>
          <p:nvPr>
            <p:custDataLst>
              <p:tags r:id="rId11"/>
            </p:custDataLst>
          </p:nvPr>
        </p:nvGrpSpPr>
        <p:grpSpPr>
          <a:xfrm>
            <a:off x="1016635" y="4438650"/>
            <a:ext cx="3192780" cy="2141855"/>
            <a:chOff x="3242" y="6932"/>
            <a:chExt cx="5028" cy="3373"/>
          </a:xfrm>
        </p:grpSpPr>
        <p:pic>
          <p:nvPicPr>
            <p:cNvPr id="11" name="图片 10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3242" y="6932"/>
              <a:ext cx="5029" cy="1142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3701" y="9489"/>
              <a:ext cx="3899" cy="816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16"/>
            <a:stretch>
              <a:fillRect/>
            </a:stretch>
          </p:blipFill>
          <p:spPr>
            <a:xfrm>
              <a:off x="3242" y="8074"/>
              <a:ext cx="5028" cy="973"/>
            </a:xfrm>
            <a:prstGeom prst="rect">
              <a:avLst/>
            </a:prstGeom>
          </p:spPr>
        </p:pic>
      </p:grpSp>
      <p:sp>
        <p:nvSpPr>
          <p:cNvPr id="15" name="右箭头 14"/>
          <p:cNvSpPr/>
          <p:nvPr>
            <p:custDataLst>
              <p:tags r:id="rId17"/>
            </p:custDataLst>
          </p:nvPr>
        </p:nvSpPr>
        <p:spPr>
          <a:xfrm>
            <a:off x="4370070" y="5462270"/>
            <a:ext cx="681355" cy="600075"/>
          </a:xfrm>
          <a:prstGeom prst="rightArrow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8"/>
            </p:custDataLst>
          </p:nvPr>
        </p:nvSpPr>
        <p:spPr>
          <a:xfrm>
            <a:off x="5051425" y="5569585"/>
            <a:ext cx="11309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/>
              <a:t>频率域</a:t>
            </a:r>
            <a:endParaRPr lang="zh-CN" altLang="en-US" sz="2000" b="1"/>
          </a:p>
        </p:txBody>
      </p:sp>
      <p:sp>
        <p:nvSpPr>
          <p:cNvPr id="18" name="右箭头 17"/>
          <p:cNvSpPr/>
          <p:nvPr>
            <p:custDataLst>
              <p:tags r:id="rId19"/>
            </p:custDataLst>
          </p:nvPr>
        </p:nvSpPr>
        <p:spPr>
          <a:xfrm rot="5400000">
            <a:off x="7606665" y="4821555"/>
            <a:ext cx="681355" cy="600075"/>
          </a:xfrm>
          <a:prstGeom prst="rightArrow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20"/>
            </p:custDataLst>
          </p:nvPr>
        </p:nvSpPr>
        <p:spPr>
          <a:xfrm>
            <a:off x="7390765" y="5534660"/>
            <a:ext cx="113792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/>
              <a:t>时</a:t>
            </a:r>
            <a:r>
              <a:rPr lang="zh-CN" altLang="en-US" sz="2000" b="1"/>
              <a:t>间域</a:t>
            </a:r>
            <a:endParaRPr lang="zh-CN" altLang="en-US" sz="2000" b="1"/>
          </a:p>
        </p:txBody>
      </p:sp>
      <p:sp>
        <p:nvSpPr>
          <p:cNvPr id="21" name="加号 20"/>
          <p:cNvSpPr/>
          <p:nvPr>
            <p:custDataLst>
              <p:tags r:id="rId21"/>
            </p:custDataLst>
          </p:nvPr>
        </p:nvSpPr>
        <p:spPr>
          <a:xfrm>
            <a:off x="6399530" y="5388610"/>
            <a:ext cx="651510" cy="673735"/>
          </a:xfrm>
          <a:prstGeom prst="mathPlus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右箭头 21"/>
          <p:cNvSpPr/>
          <p:nvPr>
            <p:custDataLst>
              <p:tags r:id="rId22"/>
            </p:custDataLst>
          </p:nvPr>
        </p:nvSpPr>
        <p:spPr>
          <a:xfrm>
            <a:off x="8843645" y="5462270"/>
            <a:ext cx="681355" cy="600075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3"/>
            </p:custDataLst>
          </p:nvPr>
        </p:nvSpPr>
        <p:spPr>
          <a:xfrm>
            <a:off x="9592310" y="5534660"/>
            <a:ext cx="21361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/>
              <a:t>小波域（</a:t>
            </a:r>
            <a:r>
              <a:rPr lang="zh-CN" altLang="en-US" sz="2000" b="1"/>
              <a:t>时频）</a:t>
            </a:r>
            <a:endParaRPr lang="zh-CN" altLang="en-US" sz="2000" b="1"/>
          </a:p>
        </p:txBody>
      </p:sp>
      <p:sp>
        <p:nvSpPr>
          <p:cNvPr id="24" name="文本框 23"/>
          <p:cNvSpPr txBox="1"/>
          <p:nvPr/>
        </p:nvSpPr>
        <p:spPr>
          <a:xfrm>
            <a:off x="8976995" y="6062345"/>
            <a:ext cx="30791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b="1">
                <a:sym typeface="+mn-ea"/>
              </a:rPr>
              <a:t>WXS</a:t>
            </a:r>
            <a:r>
              <a:rPr lang="zh-CN" altLang="en-US" b="1">
                <a:sym typeface="+mn-ea"/>
              </a:rPr>
              <a:t>、</a:t>
            </a:r>
            <a:r>
              <a:rPr lang="en-US" altLang="zh-CN" b="1">
                <a:sym typeface="+mn-ea"/>
              </a:rPr>
              <a:t>WTS</a:t>
            </a:r>
            <a:r>
              <a:rPr lang="zh-CN" altLang="en-US" b="1">
                <a:sym typeface="+mn-ea"/>
              </a:rPr>
              <a:t>、</a:t>
            </a:r>
            <a:r>
              <a:rPr lang="en-US" altLang="zh-CN" b="1">
                <a:sym typeface="+mn-ea"/>
              </a:rPr>
              <a:t>WTDW</a:t>
            </a:r>
            <a:endParaRPr lang="en-US" altLang="zh-CN" b="1">
              <a:sym typeface="+mn-ea"/>
            </a:endParaRPr>
          </a:p>
        </p:txBody>
      </p:sp>
      <p:sp>
        <p:nvSpPr>
          <p:cNvPr id="25" name="文本框 24"/>
          <p:cNvSpPr txBox="1"/>
          <p:nvPr>
            <p:custDataLst>
              <p:tags r:id="rId24"/>
            </p:custDataLst>
          </p:nvPr>
        </p:nvSpPr>
        <p:spPr>
          <a:xfrm>
            <a:off x="1407160" y="4039870"/>
            <a:ext cx="21818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/>
              <a:t>滑窗互谱</a:t>
            </a:r>
            <a:r>
              <a:rPr lang="en-US" altLang="zh-CN" sz="2000" b="1"/>
              <a:t> MWCS</a:t>
            </a:r>
            <a:endParaRPr lang="en-US" altLang="zh-CN" sz="2000" b="1"/>
          </a:p>
        </p:txBody>
      </p:sp>
      <p:sp>
        <p:nvSpPr>
          <p:cNvPr id="26" name="文本框 25"/>
          <p:cNvSpPr txBox="1"/>
          <p:nvPr>
            <p:custDataLst>
              <p:tags r:id="rId25"/>
            </p:custDataLst>
          </p:nvPr>
        </p:nvSpPr>
        <p:spPr>
          <a:xfrm>
            <a:off x="1109980" y="2472055"/>
            <a:ext cx="21818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/>
              <a:t>拉伸法</a:t>
            </a:r>
            <a:r>
              <a:rPr lang="en-US" altLang="zh-CN" sz="2000" b="1"/>
              <a:t>TS</a:t>
            </a:r>
            <a:endParaRPr lang="en-US" altLang="zh-CN" sz="2000" b="1"/>
          </a:p>
        </p:txBody>
      </p:sp>
      <p:sp>
        <p:nvSpPr>
          <p:cNvPr id="27" name="文本框 26"/>
          <p:cNvSpPr txBox="1"/>
          <p:nvPr>
            <p:custDataLst>
              <p:tags r:id="rId26"/>
            </p:custDataLst>
          </p:nvPr>
        </p:nvSpPr>
        <p:spPr>
          <a:xfrm>
            <a:off x="4926330" y="2468245"/>
            <a:ext cx="23393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/>
              <a:t>动态</a:t>
            </a:r>
            <a:r>
              <a:rPr lang="zh-CN" altLang="en-US" sz="2000" b="1">
                <a:sym typeface="+mn-ea"/>
              </a:rPr>
              <a:t>时间规整</a:t>
            </a:r>
            <a:r>
              <a:rPr lang="en-US" altLang="zh-CN" sz="2000" b="1">
                <a:sym typeface="+mn-ea"/>
              </a:rPr>
              <a:t>D</a:t>
            </a:r>
            <a:r>
              <a:rPr lang="en-US" altLang="zh-CN" sz="2000" b="1"/>
              <a:t>TW</a:t>
            </a:r>
            <a:r>
              <a:rPr lang="zh-CN" altLang="en-US" sz="2000" b="1"/>
              <a:t>：</a:t>
            </a:r>
            <a:endParaRPr lang="zh-CN" altLang="en-US" sz="2000" b="1"/>
          </a:p>
        </p:txBody>
      </p:sp>
      <p:sp>
        <p:nvSpPr>
          <p:cNvPr id="28" name="文本框 27"/>
          <p:cNvSpPr txBox="1"/>
          <p:nvPr/>
        </p:nvSpPr>
        <p:spPr>
          <a:xfrm>
            <a:off x="311150" y="412115"/>
            <a:ext cx="18421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时域加窗归一化互相关</a:t>
            </a:r>
            <a:r>
              <a:rPr lang="en-US" altLang="zh-CN" b="1"/>
              <a:t>WCC</a:t>
            </a:r>
            <a:endParaRPr lang="zh-CN" altLang="en-US" b="1"/>
          </a:p>
        </p:txBody>
      </p:sp>
      <p:sp>
        <p:nvSpPr>
          <p:cNvPr id="20" name="文本框 19"/>
          <p:cNvSpPr txBox="1"/>
          <p:nvPr/>
        </p:nvSpPr>
        <p:spPr>
          <a:xfrm>
            <a:off x="4451985" y="3997325"/>
            <a:ext cx="245554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与互相关的</a:t>
            </a:r>
            <a:r>
              <a:rPr lang="en-US" altLang="zh-CN" sz="1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conj</a:t>
            </a:r>
            <a:r>
              <a:rPr lang="zh-CN" altLang="en-US" sz="1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对象不同</a:t>
            </a:r>
            <a:r>
              <a:rPr lang="en-US" altLang="zh-CN" sz="1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,</a:t>
            </a:r>
            <a:endParaRPr lang="zh-CN" altLang="en-US" sz="1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dt&gt;0</a:t>
            </a:r>
            <a:r>
              <a:rPr lang="zh-CN" altLang="en-US" sz="1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表示</a:t>
            </a:r>
            <a:r>
              <a:rPr lang="en-US" altLang="zh-CN" sz="1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cur</a:t>
            </a:r>
            <a:r>
              <a:rPr lang="zh-CN" altLang="en-US" sz="1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相对</a:t>
            </a:r>
            <a:r>
              <a:rPr lang="en-US" altLang="zh-CN" sz="1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ref</a:t>
            </a:r>
            <a:r>
              <a:rPr lang="zh-CN" altLang="en-US" sz="1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延迟时</a:t>
            </a:r>
            <a:r>
              <a:rPr lang="en-US" altLang="zh-CN" sz="1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</a:t>
            </a:r>
            <a:endParaRPr lang="zh-CN" altLang="en-US" sz="1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Fref*conj(Fcur)</a:t>
            </a:r>
            <a:endParaRPr lang="en-US" altLang="zh-CN" sz="1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互相关</a:t>
            </a:r>
            <a:r>
              <a:rPr lang="en-US" altLang="zh-CN" sz="1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:</a:t>
            </a:r>
            <a:r>
              <a:rPr lang="en-US" altLang="zh-CN" sz="1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conj(</a:t>
            </a:r>
            <a:r>
              <a:rPr lang="en-US" altLang="zh-CN" sz="1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Fref</a:t>
            </a:r>
            <a:r>
              <a:rPr lang="en-US" altLang="zh-CN" sz="1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)</a:t>
            </a:r>
            <a:r>
              <a:rPr lang="en-US" altLang="zh-CN" sz="1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*Fcur</a:t>
            </a:r>
            <a:endParaRPr lang="en-US" altLang="zh-CN" sz="14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27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8655" y="2938145"/>
            <a:ext cx="4532630" cy="36214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775" y="200660"/>
            <a:ext cx="4587875" cy="273748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7310" y="2938145"/>
            <a:ext cx="4587875" cy="366522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7935" y="177165"/>
            <a:ext cx="4678680" cy="2791460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270510" y="155575"/>
            <a:ext cx="5935980" cy="6369050"/>
            <a:chOff x="426" y="245"/>
            <a:chExt cx="9348" cy="1003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6" y="245"/>
              <a:ext cx="9349" cy="10030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3478" y="279"/>
              <a:ext cx="392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Yuan et al. 2021 GJI</a:t>
              </a:r>
              <a:endParaRPr lang="zh-CN" altLang="en-US"/>
            </a:p>
          </p:txBody>
        </p:sp>
      </p:grpSp>
    </p:spTree>
    <p:custDataLst>
      <p:tags r:id="rId6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2403475" y="67310"/>
            <a:ext cx="7637780" cy="6677660"/>
            <a:chOff x="3895" y="180"/>
            <a:chExt cx="12378" cy="10691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393" y="180"/>
              <a:ext cx="9235" cy="4591"/>
            </a:xfrm>
            <a:prstGeom prst="rect">
              <a:avLst/>
            </a:prstGeom>
          </p:spPr>
        </p:pic>
        <p:grpSp>
          <p:nvGrpSpPr>
            <p:cNvPr id="11" name="组合 10"/>
            <p:cNvGrpSpPr/>
            <p:nvPr/>
          </p:nvGrpSpPr>
          <p:grpSpPr>
            <a:xfrm>
              <a:off x="3895" y="4721"/>
              <a:ext cx="12379" cy="6151"/>
              <a:chOff x="3895" y="4721"/>
              <a:chExt cx="12379" cy="6151"/>
            </a:xfrm>
          </p:grpSpPr>
          <p:grpSp>
            <p:nvGrpSpPr>
              <p:cNvPr id="7" name="组合 6"/>
              <p:cNvGrpSpPr/>
              <p:nvPr/>
            </p:nvGrpSpPr>
            <p:grpSpPr>
              <a:xfrm>
                <a:off x="3895" y="4721"/>
                <a:ext cx="12333" cy="3200"/>
                <a:chOff x="605" y="4896"/>
                <a:chExt cx="12333" cy="3200"/>
              </a:xfrm>
            </p:grpSpPr>
            <p:pic>
              <p:nvPicPr>
                <p:cNvPr id="4" name="图片 3" descr="dv2v_st3_0.4to0.8Hz_linear9.6h_200.0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605" y="4925"/>
                  <a:ext cx="3959" cy="3156"/>
                </a:xfrm>
                <a:prstGeom prst="rect">
                  <a:avLst/>
                </a:prstGeom>
              </p:spPr>
            </p:pic>
            <p:pic>
              <p:nvPicPr>
                <p:cNvPr id="5" name="图片 4" descr="dv2v_st8_0.4to0.8Hz_linear9.6h_200.0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4731" y="4925"/>
                  <a:ext cx="3979" cy="3171"/>
                </a:xfrm>
                <a:prstGeom prst="rect">
                  <a:avLst/>
                </a:prstGeom>
              </p:spPr>
            </p:pic>
            <p:pic>
              <p:nvPicPr>
                <p:cNvPr id="6" name="图片 5" descr="dv2v_st13_0.4to0.8Hz_linear9.6h_200.0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8936" y="4896"/>
                  <a:ext cx="4002" cy="3189"/>
                </a:xfrm>
                <a:prstGeom prst="rect">
                  <a:avLst/>
                </a:prstGeom>
              </p:spPr>
            </p:pic>
          </p:grpSp>
          <p:pic>
            <p:nvPicPr>
              <p:cNvPr id="8" name="图片 7" descr="dv2v_st18_0.4to0.8Hz_linear9.6h_200.0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90" y="7721"/>
                <a:ext cx="3805" cy="3032"/>
              </a:xfrm>
              <a:prstGeom prst="rect">
                <a:avLst/>
              </a:prstGeom>
            </p:spPr>
          </p:pic>
          <p:pic>
            <p:nvPicPr>
              <p:cNvPr id="9" name="图片 8" descr="dv2v_st23_0.4to0.8Hz_linear9.6h_200.0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132" y="7721"/>
                <a:ext cx="3892" cy="3117"/>
              </a:xfrm>
              <a:prstGeom prst="rect">
                <a:avLst/>
              </a:prstGeom>
            </p:spPr>
          </p:pic>
          <p:pic>
            <p:nvPicPr>
              <p:cNvPr id="10" name="图片 9" descr="dv2v_st28_0.4to0.8Hz_linear9.6h_200.0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306" y="7710"/>
                <a:ext cx="3969" cy="3162"/>
              </a:xfrm>
              <a:prstGeom prst="rect">
                <a:avLst/>
              </a:prstGeom>
            </p:spPr>
          </p:pic>
        </p:grpSp>
      </p:grpSp>
    </p:spTree>
    <p:custDataLst>
      <p:tags r:id="rId8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42460" y="2872105"/>
            <a:ext cx="330708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800" b="1"/>
              <a:t>Higher order CCs </a:t>
            </a:r>
            <a:r>
              <a:rPr lang="zh-CN" altLang="en-US" sz="2800" b="1"/>
              <a:t>（</a:t>
            </a:r>
            <a:r>
              <a:rPr lang="en-US" altLang="zh-CN" sz="2800" b="1"/>
              <a:t>C2</a:t>
            </a:r>
            <a:r>
              <a:rPr lang="zh-CN" altLang="en-US" sz="2800" b="1"/>
              <a:t>）</a:t>
            </a:r>
            <a:endParaRPr lang="zh-CN" altLang="en-US" sz="2800" b="1"/>
          </a:p>
        </p:txBody>
      </p:sp>
    </p:spTree>
    <p:custDataLst>
      <p:tags r:id="rId1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1595" y="24765"/>
            <a:ext cx="6604000" cy="6832600"/>
            <a:chOff x="895" y="-795"/>
            <a:chExt cx="10722" cy="10801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895" y="4676"/>
              <a:ext cx="10722" cy="5330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6" y="-795"/>
              <a:ext cx="10721" cy="5331"/>
            </a:xfrm>
            <a:prstGeom prst="rect">
              <a:avLst/>
            </a:prstGeom>
          </p:spPr>
        </p:pic>
      </p:grpSp>
      <p:grpSp>
        <p:nvGrpSpPr>
          <p:cNvPr id="21" name="组合 20"/>
          <p:cNvGrpSpPr/>
          <p:nvPr/>
        </p:nvGrpSpPr>
        <p:grpSpPr>
          <a:xfrm>
            <a:off x="6640830" y="7620"/>
            <a:ext cx="3178810" cy="5695950"/>
            <a:chOff x="10996" y="694"/>
            <a:chExt cx="5006" cy="8970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/>
            <a:srcRect t="3390" b="3801"/>
            <a:stretch>
              <a:fillRect/>
            </a:stretch>
          </p:blipFill>
          <p:spPr>
            <a:xfrm>
              <a:off x="10996" y="1460"/>
              <a:ext cx="5006" cy="3833"/>
            </a:xfrm>
            <a:prstGeom prst="rect">
              <a:avLst/>
            </a:prstGeom>
          </p:spPr>
        </p:pic>
        <p:grpSp>
          <p:nvGrpSpPr>
            <p:cNvPr id="20" name="组合 19"/>
            <p:cNvGrpSpPr/>
            <p:nvPr/>
          </p:nvGrpSpPr>
          <p:grpSpPr>
            <a:xfrm>
              <a:off x="11026" y="694"/>
              <a:ext cx="4936" cy="8971"/>
              <a:chOff x="11026" y="694"/>
              <a:chExt cx="4936" cy="8971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11026" y="694"/>
                <a:ext cx="4937" cy="8890"/>
                <a:chOff x="11179" y="-3"/>
                <a:chExt cx="4160" cy="8573"/>
              </a:xfrm>
            </p:grpSpPr>
            <p:sp>
              <p:nvSpPr>
                <p:cNvPr id="8" name="文本框 7"/>
                <p:cNvSpPr txBox="1"/>
                <p:nvPr/>
              </p:nvSpPr>
              <p:spPr>
                <a:xfrm>
                  <a:off x="11758" y="-3"/>
                  <a:ext cx="3002" cy="79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 algn="ctr"/>
                  <a:r>
                    <a:rPr lang="en-US" altLang="zh-CN" sz="1400"/>
                    <a:t>all time axis C1 </a:t>
                  </a:r>
                  <a:r>
                    <a:rPr lang="en-US" altLang="zh-CN" sz="1400"/>
                    <a:t>calculate</a:t>
                  </a:r>
                  <a:endParaRPr lang="en-US" altLang="zh-CN" sz="1400"/>
                </a:p>
                <a:p>
                  <a:pPr algn="ctr"/>
                  <a:r>
                    <a:rPr lang="en-US" altLang="zh-CN" sz="1400"/>
                    <a:t>pre-stack C2</a:t>
                  </a:r>
                  <a:r>
                    <a:rPr lang="zh-CN" altLang="en-US" sz="1400"/>
                    <a:t>：</a:t>
                  </a:r>
                  <a:r>
                    <a:rPr lang="en-US" altLang="zh-CN" sz="1400"/>
                    <a:t>1935-1997</a:t>
                  </a:r>
                  <a:endParaRPr lang="en-US" altLang="zh-CN" sz="1400"/>
                </a:p>
              </p:txBody>
            </p:sp>
            <p:pic>
              <p:nvPicPr>
                <p:cNvPr id="9" name="图片 8"/>
                <p:cNvPicPr>
                  <a:picLocks noChangeAspect="1"/>
                </p:cNvPicPr>
                <p:nvPr/>
              </p:nvPicPr>
              <p:blipFill>
                <a:blip r:embed="rId4"/>
                <a:srcRect l="50147" t="3132" r="558" b="3963"/>
                <a:stretch>
                  <a:fillRect/>
                </a:stretch>
              </p:blipFill>
              <p:spPr>
                <a:xfrm>
                  <a:off x="11179" y="4550"/>
                  <a:ext cx="4160" cy="4020"/>
                </a:xfrm>
                <a:prstGeom prst="rect">
                  <a:avLst/>
                </a:prstGeom>
              </p:spPr>
            </p:pic>
          </p:grpSp>
          <p:sp>
            <p:nvSpPr>
              <p:cNvPr id="12" name="矩形 11"/>
              <p:cNvSpPr/>
              <p:nvPr/>
            </p:nvSpPr>
            <p:spPr>
              <a:xfrm>
                <a:off x="12915" y="1613"/>
                <a:ext cx="352" cy="8053"/>
              </a:xfrm>
              <a:prstGeom prst="rect">
                <a:avLst/>
              </a:prstGeom>
              <a:noFill/>
              <a:ln w="28575" cmpd="sng">
                <a:solidFill>
                  <a:schemeClr val="accent1">
                    <a:shade val="50000"/>
                  </a:schemeClr>
                </a:solidFill>
                <a:prstDash val="solid"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</p:grpSp>
      <p:sp>
        <p:nvSpPr>
          <p:cNvPr id="13" name="文本框 12"/>
          <p:cNvSpPr txBox="1"/>
          <p:nvPr/>
        </p:nvSpPr>
        <p:spPr>
          <a:xfrm>
            <a:off x="8396605" y="5717540"/>
            <a:ext cx="5530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C1</a:t>
            </a:r>
            <a:endParaRPr lang="en-US" altLang="zh-CN"/>
          </a:p>
        </p:txBody>
      </p:sp>
      <p:grpSp>
        <p:nvGrpSpPr>
          <p:cNvPr id="24" name="组合 23"/>
          <p:cNvGrpSpPr/>
          <p:nvPr/>
        </p:nvGrpSpPr>
        <p:grpSpPr>
          <a:xfrm>
            <a:off x="9834880" y="520700"/>
            <a:ext cx="2211070" cy="2055495"/>
            <a:chOff x="15583" y="1460"/>
            <a:chExt cx="3482" cy="3237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583" y="1799"/>
              <a:ext cx="3482" cy="2898"/>
            </a:xfrm>
            <a:prstGeom prst="rect">
              <a:avLst/>
            </a:prstGeom>
          </p:spPr>
        </p:pic>
        <p:sp>
          <p:nvSpPr>
            <p:cNvPr id="22" name="文本框 21"/>
            <p:cNvSpPr txBox="1"/>
            <p:nvPr/>
          </p:nvSpPr>
          <p:spPr>
            <a:xfrm>
              <a:off x="16377" y="1460"/>
              <a:ext cx="1966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/>
                <a:t>post-stack C2</a:t>
              </a:r>
              <a:endParaRPr lang="en-US" altLang="zh-CN" sz="1200"/>
            </a:p>
          </p:txBody>
        </p: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94875" y="3219450"/>
            <a:ext cx="2282825" cy="1753870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62770" y="6208395"/>
            <a:ext cx="2480945" cy="447040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9525"/>
            <a:ext cx="4741545" cy="2174240"/>
          </a:xfrm>
          <a:prstGeom prst="rect">
            <a:avLst/>
          </a:prstGeom>
        </p:spPr>
      </p:pic>
      <p:grpSp>
        <p:nvGrpSpPr>
          <p:cNvPr id="35" name="组合 34"/>
          <p:cNvGrpSpPr/>
          <p:nvPr/>
        </p:nvGrpSpPr>
        <p:grpSpPr>
          <a:xfrm>
            <a:off x="3452495" y="657391"/>
            <a:ext cx="8623300" cy="5703576"/>
            <a:chOff x="2665" y="233"/>
            <a:chExt cx="13761" cy="9072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/>
            <a:srcRect l="15124" t="3341" r="10737" b="11495"/>
            <a:stretch>
              <a:fillRect/>
            </a:stretch>
          </p:blipFill>
          <p:spPr>
            <a:xfrm>
              <a:off x="2665" y="1035"/>
              <a:ext cx="6605" cy="8052"/>
            </a:xfrm>
            <a:prstGeom prst="rect">
              <a:avLst/>
            </a:prstGeom>
          </p:spPr>
        </p:pic>
        <p:grpSp>
          <p:nvGrpSpPr>
            <p:cNvPr id="34" name="组合 33"/>
            <p:cNvGrpSpPr/>
            <p:nvPr/>
          </p:nvGrpSpPr>
          <p:grpSpPr>
            <a:xfrm>
              <a:off x="3169" y="233"/>
              <a:ext cx="13257" cy="9072"/>
              <a:chOff x="919" y="218"/>
              <a:chExt cx="13257" cy="9072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919" y="1172"/>
                <a:ext cx="179" cy="133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1687" y="1858"/>
                <a:ext cx="179" cy="133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2282" y="2513"/>
                <a:ext cx="179" cy="133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22" name="矩形 21"/>
              <p:cNvSpPr/>
              <p:nvPr/>
            </p:nvSpPr>
            <p:spPr>
              <a:xfrm rot="19140000">
                <a:off x="3036" y="2281"/>
                <a:ext cx="511" cy="236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cxnSp>
            <p:nvCxnSpPr>
              <p:cNvPr id="23" name="直接箭头连接符 22"/>
              <p:cNvCxnSpPr>
                <a:endCxn id="17" idx="1"/>
              </p:cNvCxnSpPr>
              <p:nvPr/>
            </p:nvCxnSpPr>
            <p:spPr>
              <a:xfrm flipV="1">
                <a:off x="3666" y="3099"/>
                <a:ext cx="4569" cy="207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grpSp>
            <p:nvGrpSpPr>
              <p:cNvPr id="26" name="组合 25"/>
              <p:cNvGrpSpPr/>
              <p:nvPr/>
            </p:nvGrpSpPr>
            <p:grpSpPr>
              <a:xfrm>
                <a:off x="8235" y="950"/>
                <a:ext cx="5941" cy="8340"/>
                <a:chOff x="8822" y="532"/>
                <a:chExt cx="8847" cy="13447"/>
              </a:xfrm>
            </p:grpSpPr>
            <p:pic>
              <p:nvPicPr>
                <p:cNvPr id="17" name="图片 16"/>
                <p:cNvPicPr>
                  <a:picLocks noChangeAspect="1"/>
                </p:cNvPicPr>
                <p:nvPr/>
              </p:nvPicPr>
              <p:blipFill>
                <a:blip r:embed="rId3"/>
                <a:srcRect t="5728"/>
                <a:stretch>
                  <a:fillRect/>
                </a:stretch>
              </p:blipFill>
              <p:spPr>
                <a:xfrm>
                  <a:off x="8822" y="532"/>
                  <a:ext cx="8835" cy="6929"/>
                </a:xfrm>
                <a:prstGeom prst="rect">
                  <a:avLst/>
                </a:prstGeom>
              </p:spPr>
            </p:pic>
            <p:pic>
              <p:nvPicPr>
                <p:cNvPr id="25" name="图片 24"/>
                <p:cNvPicPr>
                  <a:picLocks noChangeAspect="1"/>
                </p:cNvPicPr>
                <p:nvPr/>
              </p:nvPicPr>
              <p:blipFill>
                <a:blip r:embed="rId4"/>
                <a:srcRect t="5660"/>
                <a:stretch>
                  <a:fillRect/>
                </a:stretch>
              </p:blipFill>
              <p:spPr>
                <a:xfrm>
                  <a:off x="8835" y="7045"/>
                  <a:ext cx="8835" cy="6934"/>
                </a:xfrm>
                <a:prstGeom prst="rect">
                  <a:avLst/>
                </a:prstGeom>
              </p:spPr>
            </p:pic>
          </p:grpSp>
          <p:sp>
            <p:nvSpPr>
              <p:cNvPr id="27" name="矩形 26"/>
              <p:cNvSpPr/>
              <p:nvPr/>
            </p:nvSpPr>
            <p:spPr>
              <a:xfrm rot="19140000">
                <a:off x="4195" y="1778"/>
                <a:ext cx="747" cy="6215"/>
              </a:xfrm>
              <a:prstGeom prst="rect">
                <a:avLst/>
              </a:prstGeom>
              <a:noFill/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cxnSp>
            <p:nvCxnSpPr>
              <p:cNvPr id="28" name="直接箭头连接符 27"/>
              <p:cNvCxnSpPr/>
              <p:nvPr/>
            </p:nvCxnSpPr>
            <p:spPr>
              <a:xfrm>
                <a:off x="5053" y="4840"/>
                <a:ext cx="3146" cy="1332"/>
              </a:xfrm>
              <a:prstGeom prst="straightConnector1">
                <a:avLst/>
              </a:prstGeom>
              <a:ln>
                <a:solidFill>
                  <a:srgbClr val="FFC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sp>
            <p:nvSpPr>
              <p:cNvPr id="29" name="文本框 28"/>
              <p:cNvSpPr txBox="1"/>
              <p:nvPr/>
            </p:nvSpPr>
            <p:spPr>
              <a:xfrm>
                <a:off x="4480" y="218"/>
                <a:ext cx="6905" cy="5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b="1"/>
                  <a:t>三台干涉法的虚拟源台站，并非越多越好</a:t>
                </a:r>
                <a:endParaRPr lang="zh-CN" altLang="en-US" b="1"/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443230" y="3256280"/>
            <a:ext cx="4650105" cy="3307080"/>
            <a:chOff x="135" y="5795"/>
            <a:chExt cx="6384" cy="4813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5" y="7948"/>
              <a:ext cx="6385" cy="2661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26" y="5795"/>
              <a:ext cx="3823" cy="1902"/>
            </a:xfrm>
            <a:prstGeom prst="rect">
              <a:avLst/>
            </a:prstGeom>
          </p:spPr>
        </p:pic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655" y="7378"/>
              <a:ext cx="1909" cy="319"/>
            </a:xfrm>
            <a:prstGeom prst="rect">
              <a:avLst/>
            </a:prstGeom>
          </p:spPr>
        </p:pic>
      </p:grpSp>
    </p:spTree>
    <p:custDataLst>
      <p:tags r:id="rId8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图片 45"/>
          <p:cNvPicPr>
            <a:picLocks noChangeAspect="1"/>
          </p:cNvPicPr>
          <p:nvPr/>
        </p:nvPicPr>
        <p:blipFill>
          <a:blip r:embed="rId1"/>
          <a:srcRect t="3767" b="49087"/>
          <a:stretch>
            <a:fillRect/>
          </a:stretch>
        </p:blipFill>
        <p:spPr>
          <a:xfrm>
            <a:off x="3962400" y="5321300"/>
            <a:ext cx="3879850" cy="152590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1500"/>
            <a:ext cx="3717925" cy="2877185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2235835" y="1586865"/>
            <a:ext cx="6413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/>
              <a:t>C1</a:t>
            </a:r>
            <a:endParaRPr lang="en-US" altLang="zh-CN" sz="1600"/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35" y="3394075"/>
            <a:ext cx="3718560" cy="309372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8105" y="571500"/>
            <a:ext cx="4493895" cy="2207895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1962785" y="4620895"/>
            <a:ext cx="15494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/>
              <a:t>pre-stack C2</a:t>
            </a:r>
            <a:endParaRPr lang="en-US" altLang="zh-CN" sz="1400"/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1155" y="3033395"/>
            <a:ext cx="3907155" cy="967105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4525" y="4114165"/>
            <a:ext cx="3565525" cy="506730"/>
          </a:xfrm>
          <a:prstGeom prst="rect">
            <a:avLst/>
          </a:prstGeom>
        </p:spPr>
      </p:pic>
      <p:grpSp>
        <p:nvGrpSpPr>
          <p:cNvPr id="40" name="组合 39"/>
          <p:cNvGrpSpPr/>
          <p:nvPr/>
        </p:nvGrpSpPr>
        <p:grpSpPr>
          <a:xfrm>
            <a:off x="3920490" y="1913255"/>
            <a:ext cx="3921760" cy="3408680"/>
            <a:chOff x="5855" y="2300"/>
            <a:chExt cx="6176" cy="5368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7"/>
            <a:srcRect b="48290"/>
            <a:stretch>
              <a:fillRect/>
            </a:stretch>
          </p:blipFill>
          <p:spPr>
            <a:xfrm>
              <a:off x="5921" y="2300"/>
              <a:ext cx="6090" cy="2787"/>
            </a:xfrm>
            <a:prstGeom prst="rect">
              <a:avLst/>
            </a:prstGeom>
          </p:spPr>
        </p:pic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8"/>
            <a:srcRect t="51388"/>
            <a:stretch>
              <a:fillRect/>
            </a:stretch>
          </p:blipFill>
          <p:spPr>
            <a:xfrm>
              <a:off x="5855" y="5036"/>
              <a:ext cx="6176" cy="2632"/>
            </a:xfrm>
            <a:prstGeom prst="rect">
              <a:avLst/>
            </a:prstGeom>
          </p:spPr>
        </p:pic>
      </p:grpSp>
      <p:sp>
        <p:nvSpPr>
          <p:cNvPr id="38" name="右箭头 37"/>
          <p:cNvSpPr/>
          <p:nvPr/>
        </p:nvSpPr>
        <p:spPr>
          <a:xfrm rot="2400000">
            <a:off x="3681730" y="1965960"/>
            <a:ext cx="605790" cy="22860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右箭头 38"/>
          <p:cNvSpPr/>
          <p:nvPr/>
        </p:nvSpPr>
        <p:spPr>
          <a:xfrm rot="19380000">
            <a:off x="3744595" y="5255895"/>
            <a:ext cx="569595" cy="22860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9143365" y="5772785"/>
            <a:ext cx="18122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叠加时间不够</a:t>
            </a:r>
            <a:endParaRPr lang="zh-CN" altLang="en-US" b="1"/>
          </a:p>
        </p:txBody>
      </p:sp>
    </p:spTree>
    <p:custDataLst>
      <p:tags r:id="rId9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3"/>
          <p:cNvSpPr/>
          <p:nvPr/>
        </p:nvSpPr>
        <p:spPr>
          <a:xfrm>
            <a:off x="0" y="-16510"/>
            <a:ext cx="12192000" cy="718185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r>
              <a:rPr kumimoji="1" lang="en-US" altLang="zh-CN" sz="36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zh-CN" altLang="en-US" sz="3600">
                <a:sym typeface="+mn-ea"/>
              </a:rPr>
              <a:t>小结</a:t>
            </a:r>
            <a:endParaRPr lang="zh-CN" altLang="en-US" sz="3600"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76530" y="876300"/>
            <a:ext cx="11839575" cy="58883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400" b="1"/>
              <a:t>1. ANI pre-process</a:t>
            </a:r>
            <a:r>
              <a:rPr lang="zh-CN" altLang="en-US" sz="2400" b="1"/>
              <a:t>：</a:t>
            </a:r>
            <a:endParaRPr lang="zh-CN" altLang="en-US" sz="2400" b="1"/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en-US" altLang="zh-CN"/>
              <a:t>sample rates</a:t>
            </a:r>
            <a:r>
              <a:rPr lang="zh-CN" altLang="en-US"/>
              <a:t>：</a:t>
            </a:r>
            <a:endParaRPr lang="zh-CN" altLang="en-US"/>
          </a:p>
          <a:p>
            <a:pPr marL="1257300" lvl="2" indent="-342900">
              <a:lnSpc>
                <a:spcPct val="150000"/>
              </a:lnSpc>
              <a:buFont typeface="+mj-ea"/>
              <a:buAutoNum type="circleNumDbPlain"/>
            </a:pPr>
            <a:r>
              <a:rPr lang="en-US" altLang="zh-CN"/>
              <a:t>down sampling to 20 - 25Hz for dv2v (Paris,etal2025;Mordret,etal2024;Okubo,etal2024)</a:t>
            </a:r>
            <a:r>
              <a:rPr lang="zh-CN" altLang="en-US"/>
              <a:t>；</a:t>
            </a:r>
            <a:endParaRPr lang="zh-CN" altLang="en-US"/>
          </a:p>
          <a:p>
            <a:pPr lvl="3" indent="0">
              <a:lnSpc>
                <a:spcPct val="150000"/>
              </a:lnSpc>
              <a:buFont typeface="+mj-ea"/>
              <a:buNone/>
            </a:pPr>
            <a:r>
              <a:rPr lang="en-US" altLang="zh-CN"/>
              <a:t>500Hz(</a:t>
            </a:r>
            <a:r>
              <a:rPr lang="zh-CN" altLang="en-US"/>
              <a:t>李静等</a:t>
            </a:r>
            <a:r>
              <a:rPr lang="en-US" altLang="zh-CN"/>
              <a:t>2025)</a:t>
            </a:r>
            <a:endParaRPr lang="en-US" altLang="zh-CN"/>
          </a:p>
          <a:p>
            <a:pPr marL="1257300" lvl="2" indent="-342900">
              <a:lnSpc>
                <a:spcPct val="150000"/>
              </a:lnSpc>
              <a:buFont typeface="+mj-ea"/>
              <a:buAutoNum type="circleNumDbPlain"/>
            </a:pPr>
            <a:r>
              <a:rPr lang="en-US" altLang="zh-CN">
                <a:sym typeface="+mn-ea"/>
              </a:rPr>
              <a:t> </a:t>
            </a:r>
            <a:r>
              <a:rPr lang="en-US" altLang="zh-CN">
                <a:sym typeface="+mn-ea"/>
              </a:rPr>
              <a:t>down sampling to 5Hz(Yang,et al. 2023GJI) - 50Hz(Cheng,et al.2021) for ANI</a:t>
            </a:r>
            <a:endParaRPr lang="en-US" altLang="zh-CN">
              <a:sym typeface="+mn-ea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en-US" altLang="zh-CN"/>
              <a:t>duration of </a:t>
            </a:r>
            <a:r>
              <a:rPr lang="en-US" altLang="zh-CN">
                <a:sym typeface="+mn-ea"/>
              </a:rPr>
              <a:t>slice</a:t>
            </a:r>
            <a:r>
              <a:rPr lang="en-US" altLang="zh-CN">
                <a:sym typeface="+mn-ea"/>
              </a:rPr>
              <a:t>s</a:t>
            </a:r>
            <a:r>
              <a:rPr lang="zh-CN" altLang="en-US"/>
              <a:t>：</a:t>
            </a:r>
            <a:endParaRPr lang="zh-CN" altLang="en-US"/>
          </a:p>
          <a:p>
            <a:pPr lvl="1" indent="45720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/>
              <a:t>10s  (4-12Hz,</a:t>
            </a:r>
            <a:r>
              <a:rPr lang="zh-CN" altLang="en-US">
                <a:sym typeface="+mn-ea"/>
              </a:rPr>
              <a:t>李静</a:t>
            </a:r>
            <a:r>
              <a:rPr lang="en-US" altLang="zh-CN"/>
              <a:t>); </a:t>
            </a:r>
            <a:endParaRPr lang="en-US" altLang="zh-CN"/>
          </a:p>
          <a:p>
            <a:pPr lvl="2"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>
                <a:sym typeface="+mn-ea"/>
              </a:rPr>
              <a:t>10 - 20 minutes(&lt;3Hz,</a:t>
            </a:r>
            <a:r>
              <a:rPr lang="en-US" altLang="zh-CN">
                <a:sym typeface="+mn-ea"/>
              </a:rPr>
              <a:t>Mordret,etal2024;0.5-1Hz,Poli etal 2020</a:t>
            </a:r>
            <a:r>
              <a:rPr lang="en-US" altLang="zh-CN">
                <a:sym typeface="+mn-ea"/>
              </a:rPr>
              <a:t>)</a:t>
            </a:r>
            <a:endParaRPr lang="en-US" altLang="zh-CN"/>
          </a:p>
          <a:p>
            <a:pPr lvl="2" indent="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/>
              <a:t>hourly (&lt;2Hz,Okubo);</a:t>
            </a:r>
            <a:endParaRPr lang="en-US" altLang="zh-CN"/>
          </a:p>
          <a:p>
            <a:pPr lvl="1" indent="45720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/>
              <a:t>daily (&lt;1Hz,Huang,etal2025;</a:t>
            </a:r>
            <a:r>
              <a:rPr lang="en-US" altLang="zh-CN">
                <a:sym typeface="+mn-ea"/>
              </a:rPr>
              <a:t>Paris,etal2025</a:t>
            </a:r>
            <a:r>
              <a:rPr lang="en-US" altLang="zh-CN"/>
              <a:t>); </a:t>
            </a:r>
            <a:endParaRPr lang="en-US" altLang="zh-CN"/>
          </a:p>
          <a:p>
            <a:pPr lvl="1" indent="457200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b="1"/>
              <a:t>for my study : 4Hz- CC upsample to 80Hz ;  slices with 30 minutes    </a:t>
            </a:r>
            <a:r>
              <a:rPr lang="zh-CN" altLang="en-US" b="1"/>
              <a:t>互相关片段不是越</a:t>
            </a:r>
            <a:r>
              <a:rPr lang="zh-CN" altLang="en-US" b="1"/>
              <a:t>短越好</a:t>
            </a:r>
            <a:endParaRPr lang="zh-CN" altLang="en-US" b="1"/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en-US" altLang="zh-CN" b="1"/>
              <a:t>higher orders CC</a:t>
            </a:r>
            <a:r>
              <a:rPr lang="zh-CN" altLang="en-US" b="1"/>
              <a:t>：</a:t>
            </a:r>
            <a:r>
              <a:rPr lang="en-US" altLang="zh-CN" b="1"/>
              <a:t> pre-stack C2 is superior to post-stack C2</a:t>
            </a:r>
            <a:r>
              <a:rPr lang="zh-CN" altLang="en-US" b="1"/>
              <a:t>，</a:t>
            </a:r>
            <a:r>
              <a:rPr lang="en-US" altLang="zh-CN" b="1"/>
              <a:t>but it needs more </a:t>
            </a:r>
            <a:r>
              <a:rPr lang="en-US" altLang="zh-CN" b="1"/>
              <a:t>memory </a:t>
            </a:r>
            <a:endParaRPr lang="en-US" altLang="zh-CN" b="1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770" y="0"/>
            <a:ext cx="6232525" cy="277622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511935" y="2544445"/>
            <a:ext cx="9432925" cy="15265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>
              <a:lnSpc>
                <a:spcPct val="150000"/>
              </a:lnSpc>
            </a:pPr>
            <a:r>
              <a:rPr lang="zh-CN" altLang="en-US" sz="4000" b="1"/>
              <a:t>孔弹性</a:t>
            </a:r>
            <a:r>
              <a:rPr lang="zh-CN" altLang="en-US" sz="4000" b="1"/>
              <a:t>模型时变</a:t>
            </a:r>
            <a:r>
              <a:rPr lang="zh-CN" altLang="en-US" sz="4000" b="1"/>
              <a:t>正演：</a:t>
            </a:r>
            <a:endParaRPr lang="zh-CN" altLang="en-US" sz="4000" b="1"/>
          </a:p>
          <a:p>
            <a:pPr algn="ctr">
              <a:lnSpc>
                <a:spcPct val="150000"/>
              </a:lnSpc>
            </a:pPr>
            <a:r>
              <a:rPr lang="zh-CN" altLang="en-US" sz="2800" b="1"/>
              <a:t>层状轴对称孔弹性模型（传播</a:t>
            </a:r>
            <a:r>
              <a:rPr lang="zh-CN" altLang="en-US" sz="2800" b="1"/>
              <a:t>矩阵）</a:t>
            </a:r>
            <a:endParaRPr lang="zh-CN" altLang="en-US" sz="2800" b="1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5575" y="5324475"/>
            <a:ext cx="5686425" cy="141478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325" y="4778375"/>
            <a:ext cx="5395595" cy="192341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153910" y="1468755"/>
            <a:ext cx="47002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/>
              <a:t>HASKELL’S  PROPAGATOR  ALGORITHM</a:t>
            </a:r>
            <a:endParaRPr lang="en-US" altLang="zh-CN" b="1"/>
          </a:p>
        </p:txBody>
      </p:sp>
    </p:spTree>
    <p:custDataLst>
      <p:tags r:id="rId4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r="14311"/>
          <a:stretch>
            <a:fillRect/>
          </a:stretch>
        </p:blipFill>
        <p:spPr>
          <a:xfrm>
            <a:off x="536575" y="47625"/>
            <a:ext cx="3425825" cy="22758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575" y="3357245"/>
            <a:ext cx="5354320" cy="63627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245" y="4204335"/>
            <a:ext cx="6523990" cy="219329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595" y="2279015"/>
            <a:ext cx="4065905" cy="49657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0435" y="365125"/>
            <a:ext cx="1271905" cy="191389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4275" y="365125"/>
            <a:ext cx="933450" cy="69215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5073650" y="58420"/>
            <a:ext cx="109410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/>
              <a:t>层</a:t>
            </a:r>
            <a:r>
              <a:rPr lang="zh-CN" altLang="en-US" sz="1400"/>
              <a:t>内界面</a:t>
            </a:r>
            <a:endParaRPr lang="zh-CN" altLang="en-US" sz="1400"/>
          </a:p>
        </p:txBody>
      </p:sp>
      <p:sp>
        <p:nvSpPr>
          <p:cNvPr id="18" name="文本框 17"/>
          <p:cNvSpPr txBox="1"/>
          <p:nvPr/>
        </p:nvSpPr>
        <p:spPr>
          <a:xfrm>
            <a:off x="6391910" y="58420"/>
            <a:ext cx="109410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/>
              <a:t>自由</a:t>
            </a:r>
            <a:r>
              <a:rPr lang="zh-CN" altLang="en-US" sz="1400"/>
              <a:t>表面</a:t>
            </a:r>
            <a:endParaRPr lang="zh-CN" altLang="en-US" sz="1400"/>
          </a:p>
        </p:txBody>
      </p:sp>
      <p:sp>
        <p:nvSpPr>
          <p:cNvPr id="19" name="文本框 18"/>
          <p:cNvSpPr txBox="1"/>
          <p:nvPr/>
        </p:nvSpPr>
        <p:spPr>
          <a:xfrm>
            <a:off x="7150735" y="5265420"/>
            <a:ext cx="8420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F-K</a:t>
            </a:r>
            <a:r>
              <a:rPr lang="zh-CN" altLang="en-US"/>
              <a:t>域</a:t>
            </a:r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3880" y="5090160"/>
            <a:ext cx="3364230" cy="77724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570" y="2959100"/>
            <a:ext cx="1452880" cy="370840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451485" y="2931795"/>
            <a:ext cx="5525770" cy="1170305"/>
          </a:xfrm>
          <a:prstGeom prst="rect">
            <a:avLst/>
          </a:prstGeom>
          <a:noFill/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6391910" y="1848485"/>
            <a:ext cx="5560695" cy="2366010"/>
            <a:chOff x="9759" y="3669"/>
            <a:chExt cx="8757" cy="3726"/>
          </a:xfrm>
        </p:grpSpPr>
        <p:sp>
          <p:nvSpPr>
            <p:cNvPr id="23" name="文本框 22"/>
            <p:cNvSpPr txBox="1"/>
            <p:nvPr/>
          </p:nvSpPr>
          <p:spPr>
            <a:xfrm>
              <a:off x="11335" y="3669"/>
              <a:ext cx="640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/>
                <a:t>转换为只关于</a:t>
              </a:r>
              <a:r>
                <a:rPr lang="en-US" altLang="zh-CN"/>
                <a:t>z</a:t>
              </a:r>
              <a:r>
                <a:rPr lang="zh-CN" altLang="en-US"/>
                <a:t>变量的常微分方程</a:t>
              </a:r>
              <a:r>
                <a:rPr lang="zh-CN" altLang="en-US"/>
                <a:t>组：</a:t>
              </a:r>
              <a:endParaRPr lang="zh-CN" altLang="en-US"/>
            </a:p>
          </p:txBody>
        </p:sp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9"/>
            <a:srcRect t="13384"/>
            <a:stretch>
              <a:fillRect/>
            </a:stretch>
          </p:blipFill>
          <p:spPr>
            <a:xfrm>
              <a:off x="12449" y="4455"/>
              <a:ext cx="4173" cy="921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2587" y="5616"/>
              <a:ext cx="4205" cy="685"/>
            </a:xfrm>
            <a:prstGeom prst="rect">
              <a:avLst/>
            </a:prstGeom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759" y="6401"/>
              <a:ext cx="8757" cy="99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6" name="表格 5"/>
          <p:cNvGraphicFramePr/>
          <p:nvPr>
            <p:custDataLst>
              <p:tags r:id="rId1"/>
            </p:custDataLst>
          </p:nvPr>
        </p:nvGraphicFramePr>
        <p:xfrm>
          <a:off x="794385" y="5920740"/>
          <a:ext cx="10603230" cy="678815"/>
        </p:xfrm>
        <a:graphic>
          <a:graphicData uri="http://schemas.openxmlformats.org/drawingml/2006/table">
            <a:tbl>
              <a:tblPr/>
              <a:tblGrid>
                <a:gridCol w="975360"/>
                <a:gridCol w="976630"/>
                <a:gridCol w="996315"/>
                <a:gridCol w="997585"/>
                <a:gridCol w="1359535"/>
                <a:gridCol w="870585"/>
                <a:gridCol w="1316990"/>
                <a:gridCol w="913765"/>
                <a:gridCol w="1240155"/>
                <a:gridCol w="956310"/>
              </a:tblGrid>
              <a:tr h="678815"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Hart and Wang 2010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Silvia De Simone etal 2023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Ghabezloo &amp; Sulem 2009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Kim 2022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Makhnenko and Labuz 2013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Lockner 2002 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Makhnenko &amp; Labuz 2016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Arab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，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 Belkhatir</a:t>
                      </a:r>
                      <a:r>
                        <a:rPr lang="zh-CN" altLang="en-US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， </a:t>
                      </a:r>
                      <a:r>
                        <a:rPr lang="en-US" altLang="zh-CN" sz="10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Marwan Sadek 2015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sym typeface="+mn-ea"/>
                        </a:rPr>
                        <a:t>Xuejun Zhou, Ahmad Ghassemi  2022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  <a:p>
                      <a:pPr algn="ctr" fontAlgn="ctr"/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sym typeface="+mn-ea"/>
                        </a:rPr>
                        <a:t>Xuejun Zhou, Ahmad Ghassemi 2023</a:t>
                      </a:r>
                      <a:endParaRPr lang="en-US" altLang="zh-CN" sz="10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sym typeface="+mn-ea"/>
                      </a:endParaRPr>
                    </a:p>
                  </a:txBody>
                  <a:tcPr marL="6667" marR="6667" marT="6667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7451725" y="1603375"/>
            <a:ext cx="4064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/>
              <a:t>不同颜色分别表示：</a:t>
            </a:r>
            <a:endParaRPr lang="zh-CN" altLang="en-US" sz="1400"/>
          </a:p>
          <a:p>
            <a:r>
              <a:rPr lang="en-US" altLang="zh-CN" sz="1400"/>
              <a:t>limestone</a:t>
            </a:r>
            <a:r>
              <a:rPr lang="zh-CN" altLang="en-US" sz="1400"/>
              <a:t>、</a:t>
            </a:r>
            <a:r>
              <a:rPr lang="en-US" altLang="zh-CN" sz="1400"/>
              <a:t>clay</a:t>
            </a:r>
            <a:r>
              <a:rPr lang="zh-CN" altLang="en-US" sz="1400"/>
              <a:t>、</a:t>
            </a:r>
            <a:r>
              <a:rPr lang="en-US" altLang="zh-CN" sz="1400"/>
              <a:t>sandstone</a:t>
            </a:r>
            <a:r>
              <a:rPr lang="zh-CN" altLang="en-US" sz="1400"/>
              <a:t>、</a:t>
            </a:r>
            <a:r>
              <a:rPr lang="en-US" altLang="zh-CN" sz="1400"/>
              <a:t>shale</a:t>
            </a:r>
            <a:r>
              <a:rPr lang="zh-CN" altLang="en-US" sz="1400"/>
              <a:t>、</a:t>
            </a:r>
            <a:r>
              <a:rPr lang="en-US" altLang="zh-CN" sz="1400"/>
              <a:t>sand</a:t>
            </a:r>
            <a:r>
              <a:rPr lang="zh-CN" altLang="en-US" sz="1400"/>
              <a:t>、</a:t>
            </a:r>
            <a:r>
              <a:rPr lang="en-US" altLang="zh-CN" sz="1400"/>
              <a:t>granite</a:t>
            </a:r>
            <a:r>
              <a:rPr lang="zh-CN" altLang="en-US" sz="1400"/>
              <a:t>、</a:t>
            </a:r>
            <a:r>
              <a:rPr lang="en-US" altLang="zh-CN" sz="1400"/>
              <a:t>Sample</a:t>
            </a:r>
            <a:endParaRPr lang="en-US" altLang="zh-CN" sz="140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655" y="614045"/>
            <a:ext cx="9913620" cy="509397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443220" y="5539740"/>
            <a:ext cx="14236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/>
              <a:t>datas </a:t>
            </a:r>
            <a:r>
              <a:rPr lang="en-US" altLang="zh-CN" b="1"/>
              <a:t>from</a:t>
            </a:r>
            <a:endParaRPr lang="en-US" altLang="zh-CN" b="1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875" y="151130"/>
            <a:ext cx="6487795" cy="398589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2755" y="500380"/>
            <a:ext cx="4942840" cy="328803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8455" y="4401820"/>
            <a:ext cx="5447030" cy="138430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9007475" y="5133975"/>
            <a:ext cx="8356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~11h</a:t>
            </a:r>
            <a:endParaRPr lang="en-US" altLang="zh-CN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315" y="2077720"/>
            <a:ext cx="3101340" cy="2326640"/>
          </a:xfrm>
          <a:prstGeom prst="rect">
            <a:avLst/>
          </a:prstGeom>
        </p:spPr>
      </p:pic>
      <p:pic>
        <p:nvPicPr>
          <p:cNvPr id="7" name="图片 6" descr="stress_analysis_results"/>
          <p:cNvPicPr>
            <a:picLocks noChangeAspect="1"/>
          </p:cNvPicPr>
          <p:nvPr/>
        </p:nvPicPr>
        <p:blipFill>
          <a:blip r:embed="rId2"/>
          <a:srcRect l="7714" r="2870"/>
          <a:stretch>
            <a:fillRect/>
          </a:stretch>
        </p:blipFill>
        <p:spPr>
          <a:xfrm>
            <a:off x="3081020" y="835025"/>
            <a:ext cx="8970645" cy="542861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550285" y="775335"/>
            <a:ext cx="24860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孔压有明显的</a:t>
            </a:r>
            <a:r>
              <a:rPr lang="zh-CN" altLang="en-US"/>
              <a:t>时间延迟</a:t>
            </a:r>
            <a:endParaRPr lang="zh-CN" alt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" name="组合 1"/>
          <p:cNvGrpSpPr/>
          <p:nvPr/>
        </p:nvGrpSpPr>
        <p:grpSpPr>
          <a:xfrm>
            <a:off x="334010" y="1638935"/>
            <a:ext cx="11466830" cy="3491230"/>
            <a:chOff x="291" y="0"/>
            <a:chExt cx="18058" cy="5498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91" y="0"/>
              <a:ext cx="18058" cy="5498"/>
            </a:xfrm>
            <a:prstGeom prst="rect">
              <a:avLst/>
            </a:prstGeom>
          </p:spPr>
        </p:pic>
        <p:sp>
          <p:nvSpPr>
            <p:cNvPr id="9" name="文本框 8"/>
            <p:cNvSpPr txBox="1"/>
            <p:nvPr/>
          </p:nvSpPr>
          <p:spPr>
            <a:xfrm>
              <a:off x="381" y="3733"/>
              <a:ext cx="640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P </a:t>
              </a:r>
              <a:r>
                <a:rPr lang="en-US" altLang="zh-CN"/>
                <a:t>wave</a:t>
              </a:r>
              <a:endParaRPr lang="en-US" altLang="zh-CN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08" y="1200"/>
              <a:ext cx="640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S </a:t>
              </a:r>
              <a:r>
                <a:rPr lang="en-US" altLang="zh-CN"/>
                <a:t>wave</a:t>
              </a:r>
              <a:endParaRPr lang="en-US" altLang="zh-CN"/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226310" y="3429000"/>
            <a:ext cx="7832725" cy="15265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4000" b="1"/>
              <a:t>地震电磁</a:t>
            </a:r>
            <a:r>
              <a:rPr lang="zh-CN" altLang="en-US" sz="4000" b="1"/>
              <a:t>信号数据处理</a:t>
            </a:r>
            <a:endParaRPr lang="zh-CN" altLang="en-US" sz="4000" b="1"/>
          </a:p>
        </p:txBody>
      </p:sp>
      <p:sp>
        <p:nvSpPr>
          <p:cNvPr id="12" name="矩形 3"/>
          <p:cNvSpPr/>
          <p:nvPr/>
        </p:nvSpPr>
        <p:spPr>
          <a:xfrm>
            <a:off x="0" y="-16510"/>
            <a:ext cx="12192000" cy="718185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r>
              <a:rPr lang="zh-CN" altLang="en-US" sz="3600">
                <a:sym typeface="+mn-ea"/>
              </a:rPr>
              <a:t>地震电磁信号数据处理</a:t>
            </a:r>
            <a:endParaRPr kumimoji="1" lang="zh-CN" altLang="en-US" sz="36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01675"/>
            <a:ext cx="6777355" cy="190182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3"/>
          <p:cNvSpPr/>
          <p:nvPr/>
        </p:nvSpPr>
        <p:spPr>
          <a:xfrm>
            <a:off x="0" y="-16510"/>
            <a:ext cx="12192000" cy="718185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r>
              <a:rPr lang="zh-CN" altLang="en-US" sz="3600">
                <a:sym typeface="+mn-ea"/>
              </a:rPr>
              <a:t>地震电磁信号数据处理</a:t>
            </a:r>
            <a:endParaRPr kumimoji="1" lang="zh-CN" altLang="en-US" sz="36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04775" y="1372235"/>
            <a:ext cx="11958955" cy="3930650"/>
            <a:chOff x="368" y="2024"/>
            <a:chExt cx="18833" cy="619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68" y="2025"/>
              <a:ext cx="8610" cy="6137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405" y="2024"/>
              <a:ext cx="8796" cy="6190"/>
            </a:xfrm>
            <a:prstGeom prst="rect">
              <a:avLst/>
            </a:prstGeom>
          </p:spPr>
        </p:pic>
        <p:sp>
          <p:nvSpPr>
            <p:cNvPr id="5" name="右箭头 4"/>
            <p:cNvSpPr/>
            <p:nvPr/>
          </p:nvSpPr>
          <p:spPr>
            <a:xfrm>
              <a:off x="9150" y="4930"/>
              <a:ext cx="840" cy="940"/>
            </a:xfrm>
            <a:prstGeom prst="rightArrow">
              <a:avLst/>
            </a:prstGeom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215265" y="903605"/>
            <a:ext cx="92703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EMTransfer</a:t>
            </a:r>
            <a:r>
              <a:rPr lang="zh-CN" altLang="en-US"/>
              <a:t>：一款用于计算地磁台站间传递函数并估计局部电磁信号的专业程序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161290" y="842645"/>
            <a:ext cx="11864340" cy="5803900"/>
            <a:chOff x="254" y="1064"/>
            <a:chExt cx="18684" cy="9140"/>
          </a:xfrm>
        </p:grpSpPr>
        <p:grpSp>
          <p:nvGrpSpPr>
            <p:cNvPr id="17" name="组合 16"/>
            <p:cNvGrpSpPr/>
            <p:nvPr/>
          </p:nvGrpSpPr>
          <p:grpSpPr>
            <a:xfrm>
              <a:off x="254" y="1064"/>
              <a:ext cx="12107" cy="9140"/>
              <a:chOff x="1386" y="1106"/>
              <a:chExt cx="12652" cy="9428"/>
            </a:xfrm>
          </p:grpSpPr>
          <p:pic>
            <p:nvPicPr>
              <p:cNvPr id="2" name="图片 1" descr="IMG_20250708_193053"/>
              <p:cNvPicPr>
                <a:picLocks noChangeAspect="1"/>
              </p:cNvPicPr>
              <p:nvPr>
                <p:custDataLst>
                  <p:tags r:id="rId1"/>
                </p:custDataLst>
              </p:nvPr>
            </p:nvPicPr>
            <p:blipFill>
              <a:blip r:embed="rId2"/>
              <a:srcRect l="1795" t="11267" r="1202"/>
              <a:stretch>
                <a:fillRect/>
              </a:stretch>
            </p:blipFill>
            <p:spPr>
              <a:xfrm>
                <a:off x="1386" y="1106"/>
                <a:ext cx="5455" cy="4127"/>
              </a:xfrm>
              <a:prstGeom prst="rect">
                <a:avLst/>
              </a:prstGeom>
            </p:spPr>
          </p:pic>
          <p:pic>
            <p:nvPicPr>
              <p:cNvPr id="6" name="图片 5" descr="IMG_20250808_193407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>
                <a:off x="1386" y="5594"/>
                <a:ext cx="7987" cy="4895"/>
              </a:xfrm>
              <a:prstGeom prst="rect">
                <a:avLst/>
              </a:prstGeom>
            </p:spPr>
          </p:pic>
          <p:pic>
            <p:nvPicPr>
              <p:cNvPr id="7" name="图片 6" descr="1758793081073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6"/>
              <a:srcRect t="4419" b="5137"/>
              <a:stretch>
                <a:fillRect/>
              </a:stretch>
            </p:blipFill>
            <p:spPr>
              <a:xfrm>
                <a:off x="9792" y="5594"/>
                <a:ext cx="4094" cy="4940"/>
              </a:xfrm>
              <a:prstGeom prst="rect">
                <a:avLst/>
              </a:prstGeom>
            </p:spPr>
          </p:pic>
          <p:pic>
            <p:nvPicPr>
              <p:cNvPr id="16" name="图片 15" descr="IMG_20250808_194635"/>
              <p:cNvPicPr>
                <a:picLocks noChangeAspect="1"/>
              </p:cNvPicPr>
              <p:nvPr/>
            </p:nvPicPr>
            <p:blipFill>
              <a:blip r:embed="rId7"/>
              <a:srcRect t="12540" r="4626" b="11275"/>
              <a:stretch>
                <a:fillRect/>
              </a:stretch>
            </p:blipFill>
            <p:spPr>
              <a:xfrm>
                <a:off x="7152" y="1106"/>
                <a:ext cx="6886" cy="4126"/>
              </a:xfrm>
              <a:prstGeom prst="rect">
                <a:avLst/>
              </a:prstGeom>
            </p:spPr>
          </p:pic>
        </p:grpSp>
        <p:pic>
          <p:nvPicPr>
            <p:cNvPr id="18" name="图片 17" descr="mmexport175439531162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2492" y="1064"/>
              <a:ext cx="6447" cy="9140"/>
            </a:xfrm>
            <a:prstGeom prst="rect">
              <a:avLst/>
            </a:prstGeom>
          </p:spPr>
        </p:pic>
      </p:grpSp>
      <p:sp>
        <p:nvSpPr>
          <p:cNvPr id="20" name="文本框 19"/>
          <p:cNvSpPr txBox="1"/>
          <p:nvPr/>
        </p:nvSpPr>
        <p:spPr>
          <a:xfrm>
            <a:off x="340995" y="25146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/>
              <a:t>Some  memory triggers</a:t>
            </a:r>
            <a:endParaRPr lang="en-US" altLang="zh-CN" b="1"/>
          </a:p>
        </p:txBody>
      </p:sp>
    </p:spTree>
    <p:custDataLst>
      <p:tags r:id="rId9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1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1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7.xml><?xml version="1.0" encoding="utf-8"?>
<p:tagLst xmlns:p="http://schemas.openxmlformats.org/presentationml/2006/main">
  <p:tag name="KSO_WM_DIAGRAM_VIRTUALLY_FRAME" val="{&quot;height&quot;:505.15,&quot;left&quot;:80.05,&quot;top&quot;:13,&quot;width&quot;:849.25}"/>
</p:tagLst>
</file>

<file path=ppt/tags/tag88.xml><?xml version="1.0" encoding="utf-8"?>
<p:tagLst xmlns:p="http://schemas.openxmlformats.org/presentationml/2006/main">
  <p:tag name="KSO_WM_DIAGRAM_VIRTUALLY_FRAME" val="{&quot;height&quot;:505.15,&quot;left&quot;:80.05,&quot;top&quot;:13,&quot;width&quot;:849.25}"/>
</p:tagLst>
</file>

<file path=ppt/tags/tag89.xml><?xml version="1.0" encoding="utf-8"?>
<p:tagLst xmlns:p="http://schemas.openxmlformats.org/presentationml/2006/main">
  <p:tag name="KSO_WM_DIAGRAM_VIRTUALLY_FRAME" val="{&quot;height&quot;:505.15,&quot;left&quot;:80.05,&quot;top&quot;:13,&quot;width&quot;:849.25}"/>
</p:tagLst>
</file>

<file path=ppt/tags/tag90.xml><?xml version="1.0" encoding="utf-8"?>
<p:tagLst xmlns:p="http://schemas.openxmlformats.org/presentationml/2006/main">
  <p:tag name="KSO_WM_DIAGRAM_VIRTUALLY_FRAME" val="{&quot;height&quot;:505.15,&quot;left&quot;:80.05,&quot;top&quot;:13,&quot;width&quot;:849.25}"/>
</p:tagLst>
</file>

<file path=ppt/tags/tag91.xml><?xml version="1.0" encoding="utf-8"?>
<p:tagLst xmlns:p="http://schemas.openxmlformats.org/presentationml/2006/main">
  <p:tag name="KSO_WM_DIAGRAM_VIRTUALLY_FRAME" val="{&quot;height&quot;:505.15,&quot;left&quot;:80.05,&quot;top&quot;:13,&quot;width&quot;:849.25}"/>
</p:tagLst>
</file>

<file path=ppt/tags/tag92.xml><?xml version="1.0" encoding="utf-8"?>
<p:tagLst xmlns:p="http://schemas.openxmlformats.org/presentationml/2006/main">
  <p:tag name="KSO_WM_DIAGRAM_VIRTUALLY_FRAME" val="{&quot;height&quot;:505.15,&quot;left&quot;:80.05,&quot;top&quot;:13,&quot;width&quot;:849.25}"/>
</p:tagLst>
</file>

<file path=ppt/tags/tag93.xml><?xml version="1.0" encoding="utf-8"?>
<p:tagLst xmlns:p="http://schemas.openxmlformats.org/presentationml/2006/main">
  <p:tag name="KSO_WM_DIAGRAM_VIRTUALLY_FRAME" val="{&quot;height&quot;:505.15,&quot;left&quot;:80.05,&quot;top&quot;:13,&quot;width&quot;:849.25}"/>
</p:tagLst>
</file>

<file path=ppt/tags/tag94.xml><?xml version="1.0" encoding="utf-8"?>
<p:tagLst xmlns:p="http://schemas.openxmlformats.org/presentationml/2006/main">
  <p:tag name="KSO_WM_DIAGRAM_VIRTUALLY_FRAME" val="{&quot;height&quot;:505.15,&quot;left&quot;:80.05,&quot;top&quot;:13,&quot;width&quot;:849.25}"/>
</p:tagLst>
</file>

<file path=ppt/tags/tag95.xml><?xml version="1.0" encoding="utf-8"?>
<p:tagLst xmlns:p="http://schemas.openxmlformats.org/presentationml/2006/main">
  <p:tag name="KSO_WM_DIAGRAM_VIRTUALLY_FRAME" val="{&quot;height&quot;:505.15,&quot;left&quot;:80.05,&quot;top&quot;:13,&quot;width&quot;:849.25}"/>
</p:tagLst>
</file>

<file path=ppt/tags/tag96.xml><?xml version="1.0" encoding="utf-8"?>
<p:tagLst xmlns:p="http://schemas.openxmlformats.org/presentationml/2006/main">
  <p:tag name="KSO_WM_DIAGRAM_VIRTUALLY_FRAME" val="{&quot;height&quot;:505.15,&quot;left&quot;:80.05,&quot;top&quot;:13,&quot;width&quot;:849.25}"/>
</p:tagLst>
</file>

<file path=ppt/tags/tag97.xml><?xml version="1.0" encoding="utf-8"?>
<p:tagLst xmlns:p="http://schemas.openxmlformats.org/presentationml/2006/main">
  <p:tag name="KSO_WM_DIAGRAM_VIRTUALLY_FRAME" val="{&quot;height&quot;:505.15,&quot;left&quot;:80.05,&quot;top&quot;:13,&quot;width&quot;:849.25}"/>
</p:tagLst>
</file>

<file path=ppt/tags/tag98.xml><?xml version="1.0" encoding="utf-8"?>
<p:tagLst xmlns:p="http://schemas.openxmlformats.org/presentationml/2006/main">
  <p:tag name="KSO_WM_DIAGRAM_VIRTUALLY_FRAME" val="{&quot;height&quot;:505.15,&quot;left&quot;:80.05,&quot;top&quot;:13,&quot;width&quot;:849.25}"/>
</p:tagLst>
</file>

<file path=ppt/tags/tag99.xml><?xml version="1.0" encoding="utf-8"?>
<p:tagLst xmlns:p="http://schemas.openxmlformats.org/presentationml/2006/main">
  <p:tag name="KSO_WM_DIAGRAM_VIRTUALLY_FRAME" val="{&quot;height&quot;:505.15,&quot;left&quot;:80.05,&quot;top&quot;:13,&quot;width&quot;:849.25}"/>
</p:tagLst>
</file>

<file path=ppt/tags/tag100.xml><?xml version="1.0" encoding="utf-8"?>
<p:tagLst xmlns:p="http://schemas.openxmlformats.org/presentationml/2006/main">
  <p:tag name="KSO_WM_DIAGRAM_VIRTUALLY_FRAME" val="{&quot;height&quot;:505.15,&quot;left&quot;:80.05,&quot;top&quot;:13,&quot;width&quot;:849.25}"/>
</p:tagLst>
</file>

<file path=ppt/tags/tag101.xml><?xml version="1.0" encoding="utf-8"?>
<p:tagLst xmlns:p="http://schemas.openxmlformats.org/presentationml/2006/main">
  <p:tag name="KSO_WM_DIAGRAM_VIRTUALLY_FRAME" val="{&quot;height&quot;:505.15,&quot;left&quot;:80.05,&quot;top&quot;:13,&quot;width&quot;:849.25}"/>
</p:tagLst>
</file>

<file path=ppt/tags/tag102.xml><?xml version="1.0" encoding="utf-8"?>
<p:tagLst xmlns:p="http://schemas.openxmlformats.org/presentationml/2006/main">
  <p:tag name="KSO_WM_DIAGRAM_VIRTUALLY_FRAME" val="{&quot;height&quot;:505.15,&quot;left&quot;:80.05,&quot;top&quot;:13,&quot;width&quot;:849.25}"/>
</p:tagLst>
</file>

<file path=ppt/tags/tag103.xml><?xml version="1.0" encoding="utf-8"?>
<p:tagLst xmlns:p="http://schemas.openxmlformats.org/presentationml/2006/main">
  <p:tag name="KSO_WM_DIAGRAM_VIRTUALLY_FRAME" val="{&quot;height&quot;:505.15,&quot;left&quot;:80.05,&quot;top&quot;:13,&quot;width&quot;:849.25}"/>
</p:tagLst>
</file>

<file path=ppt/tags/tag10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0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0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0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0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0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1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11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1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13.xml><?xml version="1.0" encoding="utf-8"?>
<p:tagLst xmlns:p="http://schemas.openxmlformats.org/presentationml/2006/main">
  <p:tag name="TABLE_ENDDRAG_ORIGIN_RECT" val="834*53"/>
  <p:tag name="TABLE_ENDDRAG_RECT" val="87*466*834*53"/>
</p:tagLst>
</file>

<file path=ppt/tags/tag11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1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16.xml><?xml version="1.0" encoding="utf-8"?>
<p:tagLst xmlns:p="http://schemas.openxmlformats.org/presentationml/2006/main">
  <p:tag name="KSO_WM_UNIT_PLACING_PICTURE_USER_VIEWPORT" val="{&quot;height&quot;:10800,&quot;width&quot;:14400}"/>
  <p:tag name="KSO_WM_UNIT_PLACING_PICTURE_USER_RELATIVERECTANGLE" val="{&quot;bottom&quot;:0,&quot;left&quot;:0,&quot;right&quot;:0,&quot;top&quot;:0}"/>
  <p:tag name="KSO_WM_UNIT_PLACING_PICTURE_COLLAGE_RELATIVERECTANGLE" val="{&quot;bottom&quot;:0,&quot;left&quot;:0.3356481481481482,&quot;right&quot;:0.3356481481481482,&quot;top&quot;:0}"/>
  <p:tag name="KSO_WM_UNIT_PLACING_PICTURE_COLLAGE_VIEWPORT" val="{&quot;height&quot;:10800,&quot;width&quot;:4733.333333333333}"/>
</p:tagLst>
</file>

<file path=ppt/tags/tag117.xml><?xml version="1.0" encoding="utf-8"?>
<p:tagLst xmlns:p="http://schemas.openxmlformats.org/presentationml/2006/main">
  <p:tag name="KSO_WM_UNIT_PLACING_PICTURE_USER_VIEWPORT" val="{&quot;height&quot;:6535,&quot;width&quot;:8713}"/>
  <p:tag name="KSO_WM_UNIT_PLACING_PICTURE_USER_RELATIVERECTANGLE" val="{&quot;bottom&quot;:0,&quot;left&quot;:0,&quot;right&quot;:0,&quot;top&quot;:0}"/>
  <p:tag name="KSO_WM_UNIT_PLACING_PICTURE_COLLAGE_RELATIVERECTANGLE" val="{&quot;bottom&quot;:0,&quot;left&quot;:0.252107725417512,&quot;right&quot;:0.252107725417512,&quot;top&quot;:0}"/>
  <p:tag name="KSO_WM_UNIT_PLACING_PICTURE_COLLAGE_VIEWPORT" val="{&quot;height&quot;:8856,&quot;width&quot;:5854}"/>
</p:tagLst>
</file>

<file path=ppt/tags/tag118.xml><?xml version="1.0" encoding="utf-8"?>
<p:tagLst xmlns:p="http://schemas.openxmlformats.org/presentationml/2006/main">
  <p:tag name="KSO_WM_UNIT_PLACING_PICTURE_USER_VIEWPORT" val="{&quot;height&quot;:7840,&quot;width&quot;:5877}"/>
  <p:tag name="KSO_WM_UNIT_PLACING_PICTURE_USER_RELATIVERECTANGLE" val="{&quot;bottom&quot;:0,&quot;left&quot;:0,&quot;right&quot;:0,&quot;top&quot;:0}"/>
  <p:tag name="KSO_WM_UNIT_PLACING_PICTURE_COLLAGE_RELATIVERECTANGLE" val="{&quot;bottom&quot;:0,&quot;left&quot;:0.06167677684911631,&quot;right&quot;:0.06167677684911631,&quot;top&quot;:0}"/>
  <p:tag name="KSO_WM_UNIT_PLACING_PICTURE_COLLAGE_VIEWPORT" val="{&quot;height&quot;:4378,&quot;width&quot;:2877}"/>
</p:tagLst>
</file>

<file path=ppt/tags/tag11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4106</Words>
  <Application>WPS 演示</Application>
  <PresentationFormat>宽屏</PresentationFormat>
  <Paragraphs>304</Paragraphs>
  <Slides>43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43</vt:i4>
      </vt:variant>
    </vt:vector>
  </HeadingPairs>
  <TitlesOfParts>
    <vt:vector size="54" baseType="lpstr">
      <vt:lpstr>Arial</vt:lpstr>
      <vt:lpstr>宋体</vt:lpstr>
      <vt:lpstr>Wingdings</vt:lpstr>
      <vt:lpstr>Wingdings</vt:lpstr>
      <vt:lpstr>黑体</vt:lpstr>
      <vt:lpstr>MillerDaily-Roman</vt:lpstr>
      <vt:lpstr>Segoe Print</vt:lpstr>
      <vt:lpstr>微软雅黑</vt:lpstr>
      <vt:lpstr>Arial Unicode MS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胡扬</cp:lastModifiedBy>
  <cp:revision>256</cp:revision>
  <dcterms:created xsi:type="dcterms:W3CDTF">2019-06-19T02:08:00Z</dcterms:created>
  <dcterms:modified xsi:type="dcterms:W3CDTF">2025-09-25T11:31:40Z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2052-12.1.0.21541</vt:lpwstr>
  </property>
  <property fmtid="{D5CDD505-2E9C-101B-9397-08002B2CF9AE}" pid="3" name="ICV">
    <vt:lpwstr>C7575E4E7699453C97014F64636AFDD9_11</vt:lpwstr>
  </property>
</Properties>
</file>