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8" r:id="rId3"/>
    <p:sldId id="274" r:id="rId4"/>
    <p:sldId id="256" r:id="rId5"/>
    <p:sldId id="266" r:id="rId6"/>
    <p:sldId id="267" r:id="rId7"/>
    <p:sldId id="268" r:id="rId8"/>
    <p:sldId id="269" r:id="rId9"/>
    <p:sldId id="270" r:id="rId10"/>
    <p:sldId id="265" r:id="rId11"/>
    <p:sldId id="257" r:id="rId12"/>
    <p:sldId id="258" r:id="rId13"/>
    <p:sldId id="259" r:id="rId14"/>
    <p:sldId id="260" r:id="rId15"/>
    <p:sldId id="261" r:id="rId16"/>
    <p:sldId id="262"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59"/>
        <p:guide pos="383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5.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6.xml"/><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7.xml"/><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8.xml"/><Relationship Id="rId2" Type="http://schemas.openxmlformats.org/officeDocument/2006/relationships/image" Target="../media/image4.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9.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0.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71.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2.xml"/><Relationship Id="rId2" Type="http://schemas.openxmlformats.org/officeDocument/2006/relationships/image" Target="../media/image10.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3.xml"/><Relationship Id="rId2" Type="http://schemas.openxmlformats.org/officeDocument/2006/relationships/image" Target="../media/image15.png"/><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4.xml"/><Relationship Id="rId2" Type="http://schemas.openxmlformats.org/officeDocument/2006/relationships/image" Target="../media/image15.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5.xml"/><Relationship Id="rId2" Type="http://schemas.openxmlformats.org/officeDocument/2006/relationships/image" Target="../media/image16.pn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76.xml"/><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77.xml"/><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303020" y="2926715"/>
            <a:ext cx="9912985" cy="705485"/>
          </a:xfrm>
        </p:spPr>
        <p:txBody>
          <a:bodyPr>
            <a:normAutofit fontScale="90000"/>
          </a:bodyPr>
          <a:p>
            <a:r>
              <a:rPr lang="zh-CN" altLang="en-US"/>
              <a:t>人工噪声源的确定及在时变地震学中的应用</a:t>
            </a:r>
            <a:br>
              <a:rPr lang="zh-CN" altLang="en-US"/>
            </a:br>
            <a:br>
              <a:rPr lang="zh-CN" altLang="en-US"/>
            </a:br>
            <a:r>
              <a:rPr lang="en-US" altLang="zh-CN"/>
              <a:t>                                 —</a:t>
            </a:r>
            <a:r>
              <a:rPr lang="zh-CN" altLang="en-US" sz="2220"/>
              <a:t>盛一笑老师文章分享</a:t>
            </a:r>
            <a:br>
              <a:rPr lang="zh-CN" altLang="en-US"/>
            </a:br>
            <a:endParaRPr lang="zh-CN" altLang="en-US"/>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729990" y="1358900"/>
            <a:ext cx="7274560" cy="1520825"/>
          </a:xfrm>
          <a:prstGeom prst="rect">
            <a:avLst/>
          </a:prstGeom>
        </p:spPr>
        <p:txBody>
          <a:bodyPr wrap="square">
            <a:spAutoFit/>
          </a:bodyPr>
          <a:p>
            <a:pPr marL="0" algn="l">
              <a:lnSpc>
                <a:spcPct val="70000"/>
              </a:lnSpc>
              <a:spcBef>
                <a:spcPts val="900"/>
              </a:spcBef>
              <a:buClrTx/>
              <a:buSzTx/>
              <a:buNone/>
            </a:pPr>
            <a:r>
              <a:rPr lang="zh-CN" altLang="en-US" b="0" i="0"/>
              <a:t>履历：</a:t>
            </a:r>
            <a:endParaRPr lang="zh-CN" altLang="en-US" b="0" i="0"/>
          </a:p>
          <a:p>
            <a:pPr marL="0" algn="l">
              <a:lnSpc>
                <a:spcPct val="70000"/>
              </a:lnSpc>
              <a:spcBef>
                <a:spcPts val="900"/>
              </a:spcBef>
              <a:buClrTx/>
              <a:buSzTx/>
              <a:buNone/>
            </a:pPr>
            <a:r>
              <a:rPr lang="zh-CN" altLang="en-US" b="0" i="0"/>
              <a:t>2024.5 - 今       </a:t>
            </a:r>
            <a:r>
              <a:rPr lang="zh-CN" altLang="en-US" b="0" i="0"/>
              <a:t>       中国科学技术大学  特任教授</a:t>
            </a:r>
            <a:endParaRPr lang="zh-CN" altLang="en-US" b="0" i="0"/>
          </a:p>
          <a:p>
            <a:pPr marL="0" algn="l">
              <a:lnSpc>
                <a:spcPct val="70000"/>
              </a:lnSpc>
              <a:spcBef>
                <a:spcPts val="900"/>
              </a:spcBef>
              <a:buClrTx/>
              <a:buSzTx/>
              <a:buNone/>
            </a:pPr>
            <a:r>
              <a:rPr lang="zh-CN" altLang="en-US" b="0" i="0"/>
              <a:t>2020.8 - 2024.4 </a:t>
            </a:r>
            <a:r>
              <a:rPr lang="zh-CN" altLang="en-US" b="0" i="0"/>
              <a:t>      法国格勒诺布尔—阿尔卑斯大学 博士后研究员</a:t>
            </a:r>
            <a:endParaRPr lang="zh-CN" altLang="en-US" b="0" i="0"/>
          </a:p>
          <a:p>
            <a:pPr marL="0" algn="l">
              <a:lnSpc>
                <a:spcPct val="70000"/>
              </a:lnSpc>
              <a:spcBef>
                <a:spcPts val="900"/>
              </a:spcBef>
              <a:buClrTx/>
              <a:buSzTx/>
              <a:buNone/>
            </a:pPr>
            <a:r>
              <a:rPr lang="zh-CN" altLang="en-US" b="0" i="0"/>
              <a:t>2014.9 - 2020.6    </a:t>
            </a:r>
            <a:r>
              <a:rPr lang="zh-CN" altLang="en-US" b="0" i="0"/>
              <a:t>   美国斯坦福大学   博士</a:t>
            </a:r>
            <a:endParaRPr lang="zh-CN" altLang="en-US" b="0" i="0"/>
          </a:p>
          <a:p>
            <a:pPr marL="0" algn="l">
              <a:lnSpc>
                <a:spcPct val="70000"/>
              </a:lnSpc>
              <a:spcBef>
                <a:spcPts val="900"/>
              </a:spcBef>
              <a:buClrTx/>
              <a:buSzTx/>
              <a:buNone/>
            </a:pPr>
            <a:r>
              <a:rPr lang="zh-CN" altLang="en-US" b="0" i="0"/>
              <a:t>2010.9 - 2014.6     </a:t>
            </a:r>
            <a:r>
              <a:rPr lang="zh-CN" altLang="en-US" b="0" i="0"/>
              <a:t>  中国科学技术大学  学士</a:t>
            </a:r>
            <a:endParaRPr lang="zh-CN" altLang="en-US" b="0" i="0"/>
          </a:p>
        </p:txBody>
      </p:sp>
      <p:pic>
        <p:nvPicPr>
          <p:cNvPr id="6" name="图片 5"/>
          <p:cNvPicPr/>
          <p:nvPr/>
        </p:nvPicPr>
        <p:blipFill>
          <a:blip r:embed="rId1"/>
          <a:stretch>
            <a:fillRect/>
          </a:stretch>
        </p:blipFill>
        <p:spPr>
          <a:xfrm>
            <a:off x="805815" y="553720"/>
            <a:ext cx="2491105" cy="3453765"/>
          </a:xfrm>
          <a:prstGeom prst="rect">
            <a:avLst/>
          </a:prstGeom>
        </p:spPr>
      </p:pic>
      <p:sp>
        <p:nvSpPr>
          <p:cNvPr id="8" name="文本框 7"/>
          <p:cNvSpPr txBox="1"/>
          <p:nvPr/>
        </p:nvSpPr>
        <p:spPr>
          <a:xfrm>
            <a:off x="3729990" y="3112135"/>
            <a:ext cx="6700520" cy="2223135"/>
          </a:xfrm>
          <a:prstGeom prst="rect">
            <a:avLst/>
          </a:prstGeom>
        </p:spPr>
        <p:txBody>
          <a:bodyPr wrap="square">
            <a:spAutoFit/>
          </a:bodyPr>
          <a:p>
            <a:pPr marL="0" indent="0">
              <a:lnSpc>
                <a:spcPct val="110000"/>
              </a:lnSpc>
            </a:pPr>
            <a:r>
              <a:rPr lang="zh-CN" altLang="en-US" i="0"/>
              <a:t>研究方向：</a:t>
            </a:r>
            <a:endParaRPr lang="zh-CN" altLang="en-US" i="0"/>
          </a:p>
          <a:p>
            <a:pPr marL="0" indent="0">
              <a:lnSpc>
                <a:spcPct val="110000"/>
              </a:lnSpc>
            </a:pPr>
            <a:r>
              <a:rPr lang="zh-CN" altLang="en-US" i="0"/>
              <a:t>长期从事观测地震学研究，致力于从地震波及各种噪声信号中提取有关地震本身和地下介质的信息，以减轻地震灾害对社会的影响。目前主要研究领域为时变地震学，即利用地震波波速变化反推地震波传播介质的动态变化。这项研究服务于监测地震、火山喷发、山体滑坡等地质灾害的发生，关键带等近地表环境演化，以及大型建筑结构健康等</a:t>
            </a:r>
            <a:r>
              <a:rPr lang="zh-CN" altLang="en-US" sz="1600" i="0"/>
              <a:t>。</a:t>
            </a:r>
            <a:endParaRPr lang="zh-CN" altLang="en-US" sz="1600" i="0"/>
          </a:p>
        </p:txBody>
      </p:sp>
      <p:sp>
        <p:nvSpPr>
          <p:cNvPr id="12" name="文本框 11"/>
          <p:cNvSpPr txBox="1"/>
          <p:nvPr/>
        </p:nvSpPr>
        <p:spPr>
          <a:xfrm>
            <a:off x="3663950" y="644525"/>
            <a:ext cx="4064000" cy="460375"/>
          </a:xfrm>
          <a:prstGeom prst="rect">
            <a:avLst/>
          </a:prstGeom>
          <a:noFill/>
        </p:spPr>
        <p:txBody>
          <a:bodyPr wrap="square" rtlCol="0">
            <a:spAutoFit/>
          </a:bodyPr>
          <a:p>
            <a:r>
              <a:rPr lang="zh-CN" altLang="en-US" sz="2400"/>
              <a:t>盛一笑</a:t>
            </a:r>
            <a:endParaRPr lang="zh-CN" altLang="en-US" sz="2400"/>
          </a:p>
        </p:txBody>
      </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0" y="0"/>
            <a:ext cx="9917430" cy="2912110"/>
          </a:xfrm>
          <a:prstGeom prst="rect">
            <a:avLst/>
          </a:prstGeom>
        </p:spPr>
      </p:pic>
      <p:sp>
        <p:nvSpPr>
          <p:cNvPr id="14" name="文本框 13"/>
          <p:cNvSpPr txBox="1"/>
          <p:nvPr/>
        </p:nvSpPr>
        <p:spPr>
          <a:xfrm>
            <a:off x="330200" y="3135630"/>
            <a:ext cx="7260590" cy="1877695"/>
          </a:xfrm>
          <a:prstGeom prst="rect">
            <a:avLst/>
          </a:prstGeom>
        </p:spPr>
        <p:txBody>
          <a:bodyPr>
            <a:noAutofit/>
          </a:bodyPr>
          <a:p>
            <a:pPr marL="0" indent="0">
              <a:spcBef>
                <a:spcPct val="0"/>
              </a:spcBef>
              <a:spcAft>
                <a:spcPct val="0"/>
              </a:spcAft>
            </a:pPr>
            <a:r>
              <a:rPr lang="zh-CN" altLang="en-US" sz="2000"/>
              <a:t>人工噪声源频率高于</a:t>
            </a:r>
            <a:r>
              <a:rPr lang="en-US" altLang="zh-CN" sz="2000"/>
              <a:t>1hz</a:t>
            </a:r>
            <a:r>
              <a:rPr lang="zh-CN" altLang="en-US" sz="2000"/>
              <a:t>：</a:t>
            </a:r>
            <a:endParaRPr lang="en-US" altLang="zh-CN" sz="2000"/>
          </a:p>
          <a:p>
            <a:pPr marL="0" indent="0">
              <a:spcBef>
                <a:spcPct val="0"/>
              </a:spcBef>
              <a:spcAft>
                <a:spcPct val="0"/>
              </a:spcAft>
            </a:pPr>
            <a:r>
              <a:rPr lang="en-US" altLang="zh-CN" sz="2000"/>
              <a:t>1.</a:t>
            </a:r>
            <a:r>
              <a:rPr lang="zh-CN" altLang="en-US" sz="2000"/>
              <a:t>可追踪的震源分布，如</a:t>
            </a:r>
            <a:r>
              <a:rPr lang="zh-CN" altLang="en-US" sz="2000">
                <a:sym typeface="+mn-ea"/>
              </a:rPr>
              <a:t>火车、汽车</a:t>
            </a:r>
            <a:endParaRPr lang="zh-CN" altLang="en-US" sz="2000"/>
          </a:p>
          <a:p>
            <a:pPr marL="0" indent="0">
              <a:spcBef>
                <a:spcPct val="0"/>
              </a:spcBef>
              <a:spcAft>
                <a:spcPct val="0"/>
              </a:spcAft>
            </a:pPr>
            <a:r>
              <a:rPr lang="en-US" altLang="zh-CN" sz="2000"/>
              <a:t>2.</a:t>
            </a:r>
            <a:r>
              <a:rPr lang="zh-CN" altLang="en-US" sz="2000"/>
              <a:t>半空中激发，如</a:t>
            </a:r>
            <a:r>
              <a:rPr lang="zh-CN" altLang="en-US" sz="2000">
                <a:sym typeface="+mn-ea"/>
              </a:rPr>
              <a:t>风车、钻井工程、水泥厂</a:t>
            </a:r>
            <a:endParaRPr lang="zh-CN" altLang="en-US" sz="2000">
              <a:sym typeface="+mn-ea"/>
            </a:endParaRPr>
          </a:p>
          <a:p>
            <a:pPr marL="0" indent="0">
              <a:spcBef>
                <a:spcPct val="0"/>
              </a:spcBef>
              <a:spcAft>
                <a:spcPct val="0"/>
              </a:spcAft>
            </a:pPr>
            <a:r>
              <a:rPr lang="en-US" altLang="zh-CN" sz="2000"/>
              <a:t>3.</a:t>
            </a:r>
            <a:r>
              <a:rPr lang="zh-CN" altLang="en-US" sz="2000"/>
              <a:t>能量强、稳定且持续</a:t>
            </a:r>
            <a:endParaRPr lang="zh-CN" altLang="en-US" sz="2000"/>
          </a:p>
        </p:txBody>
      </p:sp>
      <p:sp>
        <p:nvSpPr>
          <p:cNvPr id="17" name="文本框 16"/>
          <p:cNvSpPr txBox="1"/>
          <p:nvPr/>
        </p:nvSpPr>
        <p:spPr>
          <a:xfrm>
            <a:off x="1566545" y="4695190"/>
            <a:ext cx="9058910" cy="953135"/>
          </a:xfrm>
          <a:prstGeom prst="rect">
            <a:avLst/>
          </a:prstGeom>
          <a:noFill/>
        </p:spPr>
        <p:txBody>
          <a:bodyPr wrap="square" rtlCol="0">
            <a:spAutoFit/>
          </a:bodyPr>
          <a:p>
            <a:r>
              <a:rPr lang="en-US" altLang="zh-CN" sz="2800" b="1">
                <a:solidFill>
                  <a:srgbClr val="FF0000"/>
                </a:solidFill>
              </a:rPr>
              <a:t>How to find persistent, powerful anthropogenic seismic sources?</a:t>
            </a:r>
            <a:endParaRPr lang="en-US" altLang="zh-CN" sz="2800" b="1">
              <a:solidFill>
                <a:srgbClr val="FF0000"/>
              </a:solidFill>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3521710" y="202565"/>
            <a:ext cx="8428990" cy="3225800"/>
          </a:xfrm>
          <a:prstGeom prst="rect">
            <a:avLst/>
          </a:prstGeom>
        </p:spPr>
      </p:pic>
      <p:sp>
        <p:nvSpPr>
          <p:cNvPr id="7" name="文本框 6"/>
          <p:cNvSpPr txBox="1"/>
          <p:nvPr/>
        </p:nvSpPr>
        <p:spPr>
          <a:xfrm>
            <a:off x="745490" y="3648710"/>
            <a:ext cx="7503160" cy="2084070"/>
          </a:xfrm>
          <a:prstGeom prst="rect">
            <a:avLst/>
          </a:prstGeom>
          <a:noFill/>
        </p:spPr>
        <p:txBody>
          <a:bodyPr wrap="square" rtlCol="0">
            <a:spAutoFit/>
          </a:bodyPr>
          <a:p>
            <a:pPr>
              <a:lnSpc>
                <a:spcPct val="120000"/>
              </a:lnSpc>
            </a:pPr>
            <a:r>
              <a:rPr lang="en-US" altLang="zh-CN"/>
              <a:t>1.</a:t>
            </a:r>
            <a:r>
              <a:rPr lang="zh-CN" altLang="en-US"/>
              <a:t>选择两个台站地震记录截取时间窗，对每个时间窗求互相关函数（</a:t>
            </a:r>
            <a:r>
              <a:rPr lang="en-US" altLang="zh-CN"/>
              <a:t>CFs</a:t>
            </a:r>
            <a:r>
              <a:rPr lang="zh-CN" altLang="en-US"/>
              <a:t>）</a:t>
            </a:r>
            <a:endParaRPr lang="zh-CN" altLang="en-US"/>
          </a:p>
          <a:p>
            <a:pPr>
              <a:lnSpc>
                <a:spcPct val="120000"/>
              </a:lnSpc>
            </a:pPr>
            <a:r>
              <a:rPr lang="en-US" altLang="zh-CN"/>
              <a:t>2.</a:t>
            </a:r>
            <a:r>
              <a:rPr lang="zh-CN" altLang="en-US"/>
              <a:t>从</a:t>
            </a:r>
            <a:r>
              <a:rPr lang="en-US" altLang="zh-CN"/>
              <a:t>CFs</a:t>
            </a:r>
            <a:r>
              <a:rPr lang="zh-CN" altLang="en-US"/>
              <a:t>中随机有放回抽取，每次抽</a:t>
            </a:r>
            <a:r>
              <a:rPr lang="en-US" altLang="zh-CN"/>
              <a:t>Nc</a:t>
            </a:r>
            <a:r>
              <a:rPr lang="zh-CN" altLang="en-US"/>
              <a:t>个，共抽</a:t>
            </a:r>
            <a:r>
              <a:rPr lang="en-US" altLang="zh-CN"/>
              <a:t>Ns</a:t>
            </a:r>
            <a:r>
              <a:rPr lang="zh-CN" altLang="en-US"/>
              <a:t>次</a:t>
            </a:r>
            <a:endParaRPr lang="zh-CN" altLang="en-US"/>
          </a:p>
          <a:p>
            <a:pPr>
              <a:lnSpc>
                <a:spcPct val="120000"/>
              </a:lnSpc>
            </a:pPr>
            <a:r>
              <a:rPr lang="en-US" altLang="zh-CN"/>
              <a:t>3.</a:t>
            </a:r>
            <a:r>
              <a:rPr lang="zh-CN" altLang="en-US"/>
              <a:t>每组</a:t>
            </a:r>
            <a:r>
              <a:rPr lang="en-US" altLang="zh-CN"/>
              <a:t>CFs</a:t>
            </a:r>
            <a:r>
              <a:rPr lang="zh-CN" altLang="en-US"/>
              <a:t>平均得到</a:t>
            </a:r>
            <a:r>
              <a:rPr lang="en-US" altLang="zh-CN"/>
              <a:t>Ns</a:t>
            </a:r>
            <a:r>
              <a:rPr lang="zh-CN" altLang="en-US"/>
              <a:t>个</a:t>
            </a:r>
            <a:r>
              <a:rPr lang="en-US" altLang="zh-CN"/>
              <a:t>AvCF</a:t>
            </a:r>
            <a:endParaRPr lang="en-US" altLang="zh-CN"/>
          </a:p>
          <a:p>
            <a:pPr>
              <a:lnSpc>
                <a:spcPct val="120000"/>
              </a:lnSpc>
            </a:pPr>
            <a:r>
              <a:rPr lang="en-US" altLang="zh-CN"/>
              <a:t>4.AvCF</a:t>
            </a:r>
            <a:r>
              <a:rPr lang="zh-CN" altLang="en-US"/>
              <a:t>两两求相关系数</a:t>
            </a:r>
            <a:r>
              <a:rPr lang="en-US" altLang="zh-CN"/>
              <a:t>(Correlation coefficients)</a:t>
            </a:r>
            <a:r>
              <a:rPr lang="zh-CN" altLang="en-US"/>
              <a:t>，平均得到</a:t>
            </a:r>
            <a:r>
              <a:rPr lang="en-US" altLang="zh-CN"/>
              <a:t>MeanCC</a:t>
            </a:r>
            <a:r>
              <a:rPr lang="en-US" altLang="zh-CN">
                <a:sym typeface="+mn-ea"/>
              </a:rPr>
              <a:t>(Mean Correlation coefficients)</a:t>
            </a:r>
            <a:endParaRPr lang="en-US" altLang="zh-CN">
              <a:sym typeface="+mn-ea"/>
            </a:endParaRPr>
          </a:p>
          <a:p>
            <a:pPr>
              <a:lnSpc>
                <a:spcPct val="120000"/>
              </a:lnSpc>
            </a:pPr>
            <a:r>
              <a:rPr lang="en-US" altLang="zh-CN"/>
              <a:t>5.</a:t>
            </a:r>
            <a:r>
              <a:rPr lang="zh-CN" altLang="en-US"/>
              <a:t>固定</a:t>
            </a:r>
            <a:r>
              <a:rPr lang="en-US" altLang="zh-CN"/>
              <a:t>Ns</a:t>
            </a:r>
            <a:r>
              <a:rPr lang="zh-CN" altLang="en-US"/>
              <a:t>改变</a:t>
            </a:r>
            <a:r>
              <a:rPr lang="en-US" altLang="zh-CN"/>
              <a:t>Nc</a:t>
            </a:r>
            <a:r>
              <a:rPr lang="zh-CN" altLang="en-US"/>
              <a:t>重复</a:t>
            </a:r>
            <a:r>
              <a:rPr lang="en-US" altLang="zh-CN"/>
              <a:t>1-4</a:t>
            </a:r>
            <a:r>
              <a:rPr lang="zh-CN" altLang="en-US"/>
              <a:t>过程绘制</a:t>
            </a:r>
            <a:r>
              <a:rPr lang="en-US" altLang="zh-CN"/>
              <a:t>MeanCC-Nc</a:t>
            </a:r>
            <a:r>
              <a:rPr lang="zh-CN" altLang="en-US"/>
              <a:t>曲线</a:t>
            </a:r>
            <a:endParaRPr lang="zh-CN" altLang="en-US"/>
          </a:p>
        </p:txBody>
      </p:sp>
      <p:pic>
        <p:nvPicPr>
          <p:cNvPr id="2" name="图片 1"/>
          <p:cNvPicPr>
            <a:picLocks noChangeAspect="1"/>
          </p:cNvPicPr>
          <p:nvPr/>
        </p:nvPicPr>
        <p:blipFill>
          <a:blip r:embed="rId2"/>
          <a:stretch>
            <a:fillRect/>
          </a:stretch>
        </p:blipFill>
        <p:spPr>
          <a:xfrm>
            <a:off x="189865" y="113030"/>
            <a:ext cx="4125595" cy="2798445"/>
          </a:xfrm>
          <a:prstGeom prst="rect">
            <a:avLst/>
          </a:prstGeom>
        </p:spPr>
      </p:pic>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132840" y="210820"/>
            <a:ext cx="4310380" cy="473710"/>
          </a:xfrm>
          <a:prstGeom prst="rect">
            <a:avLst/>
          </a:prstGeom>
          <a:noFill/>
        </p:spPr>
        <p:txBody>
          <a:bodyPr wrap="square" rtlCol="0">
            <a:noAutofit/>
          </a:bodyPr>
          <a:p>
            <a:r>
              <a:rPr lang="en-US" altLang="zh-CN"/>
              <a:t> </a:t>
            </a:r>
            <a:r>
              <a:rPr lang="en-US" altLang="zh-CN" sz="2000" b="1">
                <a:solidFill>
                  <a:srgbClr val="FF0000"/>
                </a:solidFill>
              </a:rPr>
              <a:t>keep Ns as 100 change Nc</a:t>
            </a:r>
            <a:endParaRPr lang="en-US" altLang="zh-CN" sz="2000" b="1">
              <a:solidFill>
                <a:srgbClr val="FF0000"/>
              </a:solidFill>
            </a:endParaRPr>
          </a:p>
        </p:txBody>
      </p:sp>
      <p:pic>
        <p:nvPicPr>
          <p:cNvPr id="3" name="图片 2"/>
          <p:cNvPicPr>
            <a:picLocks noChangeAspect="1"/>
          </p:cNvPicPr>
          <p:nvPr/>
        </p:nvPicPr>
        <p:blipFill>
          <a:blip r:embed="rId1"/>
          <a:stretch>
            <a:fillRect/>
          </a:stretch>
        </p:blipFill>
        <p:spPr>
          <a:xfrm>
            <a:off x="489585" y="626745"/>
            <a:ext cx="4594860" cy="5086985"/>
          </a:xfrm>
          <a:prstGeom prst="rect">
            <a:avLst/>
          </a:prstGeom>
        </p:spPr>
      </p:pic>
      <p:sp>
        <p:nvSpPr>
          <p:cNvPr id="6" name="文本框 5"/>
          <p:cNvSpPr txBox="1"/>
          <p:nvPr/>
        </p:nvSpPr>
        <p:spPr>
          <a:xfrm>
            <a:off x="5920740" y="512445"/>
            <a:ext cx="4872990" cy="922020"/>
          </a:xfrm>
          <a:prstGeom prst="rect">
            <a:avLst/>
          </a:prstGeom>
        </p:spPr>
        <p:txBody>
          <a:bodyPr wrap="square">
            <a:spAutoFit/>
          </a:bodyPr>
          <a:p>
            <a:pPr algn="l">
              <a:buClrTx/>
              <a:buSzTx/>
              <a:buFontTx/>
            </a:pPr>
            <a:r>
              <a:rPr lang="en-US" altLang="zh-CN" sz="1800" b="1">
                <a:solidFill>
                  <a:srgbClr val="FF0000"/>
                </a:solidFill>
              </a:rPr>
              <a:t>target</a:t>
            </a:r>
            <a:r>
              <a:rPr lang="en-US" altLang="zh-CN" sz="1800"/>
              <a:t>: knee points with small Nc but large MeanCC values</a:t>
            </a:r>
            <a:endParaRPr lang="en-US" altLang="zh-CN" sz="1800"/>
          </a:p>
          <a:p>
            <a:pPr algn="l">
              <a:buClrTx/>
              <a:buSzTx/>
              <a:buFontTx/>
            </a:pPr>
            <a:r>
              <a:rPr lang="en-US" altLang="zh-CN" sz="1800"/>
              <a:t>knee point: the point of maximum curvature</a:t>
            </a:r>
            <a:endParaRPr lang="en-US" altLang="zh-CN" sz="1800"/>
          </a:p>
        </p:txBody>
      </p:sp>
      <p:pic>
        <p:nvPicPr>
          <p:cNvPr id="7" name="图片 6"/>
          <p:cNvPicPr>
            <a:picLocks noChangeAspect="1"/>
          </p:cNvPicPr>
          <p:nvPr/>
        </p:nvPicPr>
        <p:blipFill>
          <a:blip r:embed="rId2"/>
          <a:stretch>
            <a:fillRect/>
          </a:stretch>
        </p:blipFill>
        <p:spPr>
          <a:xfrm>
            <a:off x="5916295" y="1616075"/>
            <a:ext cx="4877435" cy="3108960"/>
          </a:xfrm>
          <a:prstGeom prst="rect">
            <a:avLst/>
          </a:prstGeom>
        </p:spPr>
      </p:pic>
      <p:sp>
        <p:nvSpPr>
          <p:cNvPr id="9" name="文本框 8"/>
          <p:cNvSpPr txBox="1"/>
          <p:nvPr/>
        </p:nvSpPr>
        <p:spPr>
          <a:xfrm>
            <a:off x="5817235" y="4906645"/>
            <a:ext cx="6247765" cy="337185"/>
          </a:xfrm>
          <a:prstGeom prst="rect">
            <a:avLst/>
          </a:prstGeom>
        </p:spPr>
        <p:txBody>
          <a:bodyPr wrap="square">
            <a:spAutoFit/>
          </a:bodyPr>
          <a:p>
            <a:r>
              <a:rPr lang="en-US" altLang="zh-CN" sz="1600"/>
              <a:t>CI.HLL and CI.USC—the Los Angeles Metropolitan Area</a:t>
            </a:r>
            <a:endParaRPr lang="en-US" altLang="zh-CN" sz="1600"/>
          </a:p>
        </p:txBody>
      </p:sp>
      <p:sp>
        <p:nvSpPr>
          <p:cNvPr id="10" name="文本框 9"/>
          <p:cNvSpPr txBox="1"/>
          <p:nvPr/>
        </p:nvSpPr>
        <p:spPr>
          <a:xfrm>
            <a:off x="489585" y="5860415"/>
            <a:ext cx="6096000" cy="368300"/>
          </a:xfrm>
          <a:prstGeom prst="rect">
            <a:avLst/>
          </a:prstGeom>
          <a:noFill/>
        </p:spPr>
        <p:txBody>
          <a:bodyPr wrap="square" rtlCol="0" anchor="t">
            <a:spAutoFit/>
          </a:bodyPr>
          <a:p>
            <a:pPr algn="l">
              <a:buClrTx/>
              <a:buSzTx/>
              <a:buFontTx/>
            </a:pPr>
            <a:r>
              <a:rPr lang="en-US" altLang="zh-CN" b="1">
                <a:solidFill>
                  <a:srgbClr val="FF0000"/>
                </a:solidFill>
                <a:sym typeface="+mn-ea"/>
              </a:rPr>
              <a:t>knee point</a:t>
            </a:r>
            <a:r>
              <a:rPr lang="en-US" altLang="zh-CN">
                <a:sym typeface="+mn-ea"/>
              </a:rPr>
              <a:t>: the point of maximum curvature</a:t>
            </a:r>
            <a:endParaRPr lang="en-US" altLang="zh-CN">
              <a:sym typeface="+mn-ea"/>
            </a:endParaRPr>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95250" y="188595"/>
            <a:ext cx="6894195" cy="5236845"/>
          </a:xfrm>
          <a:prstGeom prst="rect">
            <a:avLst/>
          </a:prstGeom>
        </p:spPr>
      </p:pic>
      <p:pic>
        <p:nvPicPr>
          <p:cNvPr id="4" name="图片 3"/>
          <p:cNvPicPr>
            <a:picLocks noChangeAspect="1"/>
          </p:cNvPicPr>
          <p:nvPr/>
        </p:nvPicPr>
        <p:blipFill>
          <a:blip r:embed="rId2"/>
          <a:stretch>
            <a:fillRect/>
          </a:stretch>
        </p:blipFill>
        <p:spPr>
          <a:xfrm>
            <a:off x="6924675" y="838200"/>
            <a:ext cx="4525645" cy="3070225"/>
          </a:xfrm>
          <a:prstGeom prst="rect">
            <a:avLst/>
          </a:prstGeom>
        </p:spPr>
      </p:pic>
      <p:sp>
        <p:nvSpPr>
          <p:cNvPr id="5" name="文本框 4"/>
          <p:cNvSpPr txBox="1"/>
          <p:nvPr/>
        </p:nvSpPr>
        <p:spPr>
          <a:xfrm>
            <a:off x="7145655" y="4100830"/>
            <a:ext cx="6096000" cy="368300"/>
          </a:xfrm>
          <a:prstGeom prst="rect">
            <a:avLst/>
          </a:prstGeom>
          <a:noFill/>
        </p:spPr>
        <p:txBody>
          <a:bodyPr wrap="square" rtlCol="0" anchor="t">
            <a:spAutoFit/>
          </a:bodyPr>
          <a:p>
            <a:r>
              <a:rPr lang="en-US" altLang="zh-CN" b="1">
                <a:solidFill>
                  <a:srgbClr val="FF0000"/>
                </a:solidFill>
                <a:sym typeface="+mn-ea"/>
              </a:rPr>
              <a:t>persistent, powerful seismic sources</a:t>
            </a:r>
            <a:endParaRPr lang="en-US" altLang="zh-CN" b="1">
              <a:solidFill>
                <a:srgbClr val="FF0000"/>
              </a:solidFill>
              <a:sym typeface="+mn-ea"/>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b="11722"/>
          <a:stretch>
            <a:fillRect/>
          </a:stretch>
        </p:blipFill>
        <p:spPr>
          <a:xfrm>
            <a:off x="-249555" y="795020"/>
            <a:ext cx="7348855" cy="4045585"/>
          </a:xfrm>
          <a:prstGeom prst="rect">
            <a:avLst/>
          </a:prstGeom>
        </p:spPr>
      </p:pic>
      <p:pic>
        <p:nvPicPr>
          <p:cNvPr id="3" name="图片 2"/>
          <p:cNvPicPr>
            <a:picLocks noChangeAspect="1"/>
          </p:cNvPicPr>
          <p:nvPr/>
        </p:nvPicPr>
        <p:blipFill>
          <a:blip r:embed="rId2"/>
          <a:stretch>
            <a:fillRect/>
          </a:stretch>
        </p:blipFill>
        <p:spPr>
          <a:xfrm>
            <a:off x="7099300" y="664845"/>
            <a:ext cx="2475230" cy="711200"/>
          </a:xfrm>
          <a:prstGeom prst="rect">
            <a:avLst/>
          </a:prstGeom>
        </p:spPr>
      </p:pic>
      <p:pic>
        <p:nvPicPr>
          <p:cNvPr id="4" name="图片 3"/>
          <p:cNvPicPr>
            <a:picLocks noChangeAspect="1"/>
          </p:cNvPicPr>
          <p:nvPr/>
        </p:nvPicPr>
        <p:blipFill>
          <a:blip r:embed="rId3"/>
          <a:stretch>
            <a:fillRect/>
          </a:stretch>
        </p:blipFill>
        <p:spPr>
          <a:xfrm>
            <a:off x="6983730" y="1607185"/>
            <a:ext cx="3676650" cy="4070350"/>
          </a:xfrm>
          <a:prstGeom prst="rect">
            <a:avLst/>
          </a:prstGeom>
        </p:spPr>
      </p:pic>
      <p:sp>
        <p:nvSpPr>
          <p:cNvPr id="5" name="文本框 4"/>
          <p:cNvSpPr txBox="1"/>
          <p:nvPr/>
        </p:nvSpPr>
        <p:spPr>
          <a:xfrm>
            <a:off x="7167880" y="426720"/>
            <a:ext cx="4064000" cy="368300"/>
          </a:xfrm>
          <a:prstGeom prst="rect">
            <a:avLst/>
          </a:prstGeom>
          <a:noFill/>
        </p:spPr>
        <p:txBody>
          <a:bodyPr wrap="square" rtlCol="0">
            <a:spAutoFit/>
          </a:bodyPr>
          <a:p>
            <a:r>
              <a:rPr lang="en-US" altLang="zh-CN" b="1">
                <a:solidFill>
                  <a:srgbClr val="FF0000"/>
                </a:solidFill>
              </a:rPr>
              <a:t>phase synchrony</a:t>
            </a:r>
            <a:r>
              <a:rPr lang="zh-CN" altLang="en-US" b="1">
                <a:solidFill>
                  <a:srgbClr val="FF0000"/>
                </a:solidFill>
              </a:rPr>
              <a:t>（相位同步）</a:t>
            </a:r>
            <a:endParaRPr lang="zh-CN" altLang="en-US" b="1">
              <a:solidFill>
                <a:srgbClr val="FF0000"/>
              </a:solidFill>
            </a:endParaRPr>
          </a:p>
        </p:txBody>
      </p:sp>
      <p:pic>
        <p:nvPicPr>
          <p:cNvPr id="7" name="图片 6"/>
          <p:cNvPicPr>
            <a:picLocks noChangeAspect="1"/>
          </p:cNvPicPr>
          <p:nvPr/>
        </p:nvPicPr>
        <p:blipFill>
          <a:blip r:embed="rId4"/>
          <a:stretch>
            <a:fillRect/>
          </a:stretch>
        </p:blipFill>
        <p:spPr>
          <a:xfrm>
            <a:off x="8300085" y="3576320"/>
            <a:ext cx="3794125" cy="2418715"/>
          </a:xfrm>
          <a:prstGeom prst="rect">
            <a:avLst/>
          </a:prstGeom>
        </p:spPr>
      </p:pic>
    </p:spTree>
    <p:custDataLst>
      <p:tags r:id="rId5"/>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22555" y="988695"/>
            <a:ext cx="6393815" cy="4204970"/>
          </a:xfrm>
          <a:prstGeom prst="rect">
            <a:avLst/>
          </a:prstGeom>
        </p:spPr>
      </p:pic>
      <p:sp>
        <p:nvSpPr>
          <p:cNvPr id="3" name="文本框 2"/>
          <p:cNvSpPr txBox="1"/>
          <p:nvPr/>
        </p:nvSpPr>
        <p:spPr>
          <a:xfrm>
            <a:off x="6631305" y="2214880"/>
            <a:ext cx="4977765" cy="1753235"/>
          </a:xfrm>
          <a:prstGeom prst="rect">
            <a:avLst/>
          </a:prstGeom>
          <a:noFill/>
        </p:spPr>
        <p:txBody>
          <a:bodyPr wrap="square" rtlCol="0">
            <a:spAutoFit/>
          </a:bodyPr>
          <a:p>
            <a:r>
              <a:rPr lang="en-US" altLang="zh-CN" b="1">
                <a:solidFill>
                  <a:srgbClr val="FF0000"/>
                </a:solidFill>
              </a:rPr>
              <a:t>Beamforming—</a:t>
            </a:r>
            <a:r>
              <a:rPr lang="zh-CN" altLang="en-US" b="1">
                <a:solidFill>
                  <a:srgbClr val="FF0000"/>
                </a:solidFill>
              </a:rPr>
              <a:t>波束成型：</a:t>
            </a:r>
            <a:endParaRPr lang="zh-CN" altLang="en-US" b="1">
              <a:solidFill>
                <a:srgbClr val="FF0000"/>
              </a:solidFill>
            </a:endParaRPr>
          </a:p>
          <a:p>
            <a:r>
              <a:rPr lang="zh-CN" altLang="en-US" b="1">
                <a:solidFill>
                  <a:schemeClr val="tx1"/>
                </a:solidFill>
              </a:rPr>
              <a:t>通过调整阵列中每个单元的相位和幅度，使得某些角度的信号获得相长干涉，而其他角度的信号获得相消干涉，从而在特定方向上增强信号强度，同时减少其他方向的干扰</a:t>
            </a:r>
            <a:endParaRPr lang="zh-CN" altLang="en-US" b="1">
              <a:solidFill>
                <a:schemeClr val="tx1"/>
              </a:solidFill>
            </a:endParaRPr>
          </a:p>
          <a:p>
            <a:endParaRPr lang="zh-CN" altLang="en-US" b="1">
              <a:solidFill>
                <a:schemeClr val="tx1"/>
              </a:solidFill>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0"/>
            <a:ext cx="6851650" cy="2071370"/>
          </a:xfrm>
          <a:prstGeom prst="rect">
            <a:avLst/>
          </a:prstGeom>
        </p:spPr>
      </p:pic>
      <p:pic>
        <p:nvPicPr>
          <p:cNvPr id="6" name="图片 5"/>
          <p:cNvPicPr>
            <a:picLocks noChangeAspect="1"/>
          </p:cNvPicPr>
          <p:nvPr/>
        </p:nvPicPr>
        <p:blipFill>
          <a:blip r:embed="rId2"/>
          <a:stretch>
            <a:fillRect/>
          </a:stretch>
        </p:blipFill>
        <p:spPr>
          <a:xfrm>
            <a:off x="574675" y="2385695"/>
            <a:ext cx="5292725" cy="3428365"/>
          </a:xfrm>
          <a:prstGeom prst="rect">
            <a:avLst/>
          </a:prstGeom>
        </p:spPr>
      </p:pic>
      <p:sp>
        <p:nvSpPr>
          <p:cNvPr id="8" name="文本框 7"/>
          <p:cNvSpPr txBox="1"/>
          <p:nvPr/>
        </p:nvSpPr>
        <p:spPr>
          <a:xfrm>
            <a:off x="6133465" y="2403792"/>
            <a:ext cx="5080000" cy="1014730"/>
          </a:xfrm>
          <a:prstGeom prst="rect">
            <a:avLst/>
          </a:prstGeom>
        </p:spPr>
        <p:txBody>
          <a:bodyPr>
            <a:spAutoFit/>
          </a:bodyPr>
          <a:p>
            <a:r>
              <a:rPr lang="en-US" altLang="zh-CN" sz="2000" b="1">
                <a:solidFill>
                  <a:srgbClr val="FF0000"/>
                </a:solidFill>
                <a:latin typeface="+mn-ea"/>
              </a:rPr>
              <a:t>Anza seismic gap</a:t>
            </a:r>
            <a:r>
              <a:rPr lang="en-US" altLang="zh-CN" sz="2000">
                <a:solidFill>
                  <a:srgbClr val="000000"/>
                </a:solidFill>
                <a:latin typeface="+mn-ea"/>
              </a:rPr>
              <a:t>, a 20-km section of the San Jacinto Fault in Southern California, USA.</a:t>
            </a:r>
            <a:endParaRPr lang="en-US" altLang="zh-CN" sz="2000">
              <a:solidFill>
                <a:srgbClr val="000000"/>
              </a:solidFill>
              <a:latin typeface="+mn-ea"/>
            </a:endParaRPr>
          </a:p>
        </p:txBody>
      </p:sp>
      <p:pic>
        <p:nvPicPr>
          <p:cNvPr id="9" name="图片 8"/>
          <p:cNvPicPr>
            <a:picLocks noChangeAspect="1"/>
          </p:cNvPicPr>
          <p:nvPr/>
        </p:nvPicPr>
        <p:blipFill>
          <a:blip r:embed="rId3"/>
          <a:stretch>
            <a:fillRect/>
          </a:stretch>
        </p:blipFill>
        <p:spPr>
          <a:xfrm>
            <a:off x="5829300" y="3837940"/>
            <a:ext cx="6362700" cy="2238375"/>
          </a:xfrm>
          <a:prstGeom prst="rect">
            <a:avLst/>
          </a:prstGeom>
        </p:spPr>
      </p:pic>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275590" y="376555"/>
            <a:ext cx="7729220" cy="5006975"/>
          </a:xfrm>
          <a:prstGeom prst="rect">
            <a:avLst/>
          </a:prstGeom>
        </p:spPr>
      </p:pic>
      <p:pic>
        <p:nvPicPr>
          <p:cNvPr id="3" name="图片 2"/>
          <p:cNvPicPr>
            <a:picLocks noChangeAspect="1"/>
          </p:cNvPicPr>
          <p:nvPr/>
        </p:nvPicPr>
        <p:blipFill>
          <a:blip r:embed="rId2"/>
          <a:srcRect r="45486" b="41966"/>
          <a:stretch>
            <a:fillRect/>
          </a:stretch>
        </p:blipFill>
        <p:spPr>
          <a:xfrm>
            <a:off x="7888605" y="1254760"/>
            <a:ext cx="4081780" cy="2858135"/>
          </a:xfrm>
          <a:prstGeom prst="rect">
            <a:avLst/>
          </a:prstGeom>
        </p:spPr>
      </p:pic>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355600" y="319405"/>
            <a:ext cx="6958330" cy="5713095"/>
          </a:xfrm>
          <a:prstGeom prst="rect">
            <a:avLst/>
          </a:prstGeom>
        </p:spPr>
      </p:pic>
      <p:pic>
        <p:nvPicPr>
          <p:cNvPr id="4" name="图片 3"/>
          <p:cNvPicPr>
            <a:picLocks noChangeAspect="1"/>
          </p:cNvPicPr>
          <p:nvPr/>
        </p:nvPicPr>
        <p:blipFill>
          <a:blip r:embed="rId2"/>
          <a:stretch>
            <a:fillRect/>
          </a:stretch>
        </p:blipFill>
        <p:spPr>
          <a:xfrm>
            <a:off x="7512685" y="1101725"/>
            <a:ext cx="4679315" cy="2969260"/>
          </a:xfrm>
          <a:prstGeom prst="rect">
            <a:avLst/>
          </a:prstGeom>
        </p:spPr>
      </p:pic>
      <p:sp>
        <p:nvSpPr>
          <p:cNvPr id="6" name="文本框 5"/>
          <p:cNvSpPr txBox="1"/>
          <p:nvPr/>
        </p:nvSpPr>
        <p:spPr>
          <a:xfrm>
            <a:off x="1294130" y="144145"/>
            <a:ext cx="5198110" cy="480695"/>
          </a:xfrm>
          <a:prstGeom prst="rect">
            <a:avLst/>
          </a:prstGeom>
          <a:noFill/>
        </p:spPr>
        <p:txBody>
          <a:bodyPr wrap="square" rtlCol="0">
            <a:noAutofit/>
          </a:bodyPr>
          <a:p>
            <a:r>
              <a:rPr lang="zh-CN" altLang="en-US">
                <a:sym typeface="+mn-ea"/>
              </a:rPr>
              <a:t>每六周</a:t>
            </a:r>
            <a:r>
              <a:rPr lang="en-US" altLang="zh-CN"/>
              <a:t>PFO—AZ.FRD</a:t>
            </a:r>
            <a:r>
              <a:rPr lang="zh-CN" altLang="en-US"/>
              <a:t>站间堆叠体波互相关函数</a:t>
            </a:r>
            <a:endParaRPr lang="zh-CN" altLang="en-US"/>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934085" y="404495"/>
            <a:ext cx="3124835" cy="6048375"/>
          </a:xfrm>
          <a:prstGeom prst="rect">
            <a:avLst/>
          </a:prstGeom>
        </p:spPr>
      </p:pic>
      <p:pic>
        <p:nvPicPr>
          <p:cNvPr id="4" name="图片 3"/>
          <p:cNvPicPr>
            <a:picLocks noChangeAspect="1"/>
          </p:cNvPicPr>
          <p:nvPr/>
        </p:nvPicPr>
        <p:blipFill>
          <a:blip r:embed="rId2"/>
          <a:stretch>
            <a:fillRect/>
          </a:stretch>
        </p:blipFill>
        <p:spPr>
          <a:xfrm>
            <a:off x="4580255" y="511175"/>
            <a:ext cx="6301740" cy="3999230"/>
          </a:xfrm>
          <a:prstGeom prst="rect">
            <a:avLst/>
          </a:prstGeom>
        </p:spPr>
      </p:pic>
      <p:sp>
        <p:nvSpPr>
          <p:cNvPr id="3" name="文本框 2"/>
          <p:cNvSpPr txBox="1"/>
          <p:nvPr/>
        </p:nvSpPr>
        <p:spPr>
          <a:xfrm>
            <a:off x="4800600" y="4801235"/>
            <a:ext cx="5861050" cy="706755"/>
          </a:xfrm>
          <a:prstGeom prst="rect">
            <a:avLst/>
          </a:prstGeom>
        </p:spPr>
        <p:txBody>
          <a:bodyPr wrap="square">
            <a:spAutoFit/>
          </a:bodyPr>
          <a:p>
            <a:r>
              <a:rPr lang="zh-CN" altLang="en-US" sz="2000"/>
              <a:t>Previous studies have argued for the existence of deep aseismic slip at the Anza seismic gap</a:t>
            </a:r>
            <a:endParaRPr lang="zh-CN" altLang="en-US" sz="2000"/>
          </a:p>
        </p:txBody>
      </p:sp>
      <p:sp>
        <p:nvSpPr>
          <p:cNvPr id="7" name="文本框 6"/>
          <p:cNvSpPr txBox="1"/>
          <p:nvPr/>
        </p:nvSpPr>
        <p:spPr>
          <a:xfrm>
            <a:off x="4674235" y="5636895"/>
            <a:ext cx="6896735" cy="521970"/>
          </a:xfrm>
          <a:prstGeom prst="rect">
            <a:avLst/>
          </a:prstGeom>
          <a:noFill/>
        </p:spPr>
        <p:txBody>
          <a:bodyPr wrap="square" rtlCol="0">
            <a:spAutoFit/>
          </a:bodyPr>
          <a:p>
            <a:r>
              <a:rPr lang="en-US" altLang="zh-CN" sz="2800" b="1">
                <a:solidFill>
                  <a:srgbClr val="FF0000"/>
                </a:solidFill>
              </a:rPr>
              <a:t>slow-slip event(SSE)—</a:t>
            </a:r>
            <a:r>
              <a:rPr lang="zh-CN" altLang="en-US" sz="2800" b="1">
                <a:solidFill>
                  <a:srgbClr val="FF0000"/>
                </a:solidFill>
              </a:rPr>
              <a:t>慢滑移事件？</a:t>
            </a:r>
            <a:endParaRPr lang="en-US" altLang="zh-CN" sz="2800" b="1">
              <a:solidFill>
                <a:srgbClr val="FF0000"/>
              </a:solidFill>
            </a:endParaRPr>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646295" y="404495"/>
            <a:ext cx="5601970" cy="2182495"/>
          </a:xfrm>
          <a:prstGeom prst="rect">
            <a:avLst/>
          </a:prstGeom>
        </p:spPr>
      </p:pic>
      <p:pic>
        <p:nvPicPr>
          <p:cNvPr id="3" name="图片 2"/>
          <p:cNvPicPr>
            <a:picLocks noChangeAspect="1"/>
          </p:cNvPicPr>
          <p:nvPr/>
        </p:nvPicPr>
        <p:blipFill>
          <a:blip r:embed="rId2"/>
          <a:stretch>
            <a:fillRect/>
          </a:stretch>
        </p:blipFill>
        <p:spPr>
          <a:xfrm>
            <a:off x="650240" y="404495"/>
            <a:ext cx="3124835" cy="6048375"/>
          </a:xfrm>
          <a:prstGeom prst="rect">
            <a:avLst/>
          </a:prstGeom>
        </p:spPr>
      </p:pic>
      <p:sp>
        <p:nvSpPr>
          <p:cNvPr id="4" name="文本框 3"/>
          <p:cNvSpPr txBox="1"/>
          <p:nvPr/>
        </p:nvSpPr>
        <p:spPr>
          <a:xfrm>
            <a:off x="4923155" y="3060700"/>
            <a:ext cx="6838950" cy="2861310"/>
          </a:xfrm>
          <a:prstGeom prst="rect">
            <a:avLst/>
          </a:prstGeom>
          <a:noFill/>
        </p:spPr>
        <p:txBody>
          <a:bodyPr wrap="square" rtlCol="0">
            <a:spAutoFit/>
          </a:bodyPr>
          <a:p>
            <a:r>
              <a:rPr lang="en-US" altLang="zh-CN"/>
              <a:t>1.simulate </a:t>
            </a:r>
            <a:r>
              <a:rPr lang="en-US" altLang="zh-CN" b="1"/>
              <a:t>volumetric strain</a:t>
            </a:r>
            <a:r>
              <a:rPr lang="en-US" altLang="zh-CN"/>
              <a:t> from an aseismic transient using </a:t>
            </a:r>
            <a:r>
              <a:rPr lang="en-US" altLang="zh-CN"/>
              <a:t>Coulomb software (Lin &amp; Stein,</a:t>
            </a:r>
            <a:r>
              <a:rPr lang="en-US" altLang="en-US"/>
              <a:t> </a:t>
            </a:r>
            <a:r>
              <a:rPr lang="en-US" altLang="zh-CN"/>
              <a:t> 2004)</a:t>
            </a:r>
            <a:endParaRPr lang="en-US" altLang="zh-CN"/>
          </a:p>
          <a:p>
            <a:endParaRPr lang="en-US" altLang="zh-CN"/>
          </a:p>
          <a:p>
            <a:r>
              <a:rPr lang="en-US" altLang="zh-CN"/>
              <a:t>2.convert the </a:t>
            </a:r>
            <a:r>
              <a:rPr lang="en-US" altLang="zh-CN" b="1">
                <a:sym typeface="+mn-ea"/>
              </a:rPr>
              <a:t>strain</a:t>
            </a:r>
            <a:r>
              <a:rPr lang="en-US" altLang="zh-CN"/>
              <a:t> to seismic velocity change(</a:t>
            </a:r>
            <a:r>
              <a:rPr lang="en-US" altLang="zh-CN" b="1"/>
              <a:t>dV/V</a:t>
            </a:r>
            <a:r>
              <a:rPr lang="en-US" altLang="zh-CN"/>
              <a:t>) through depth-dependant velocity-stress sensitivity</a:t>
            </a:r>
            <a:endParaRPr lang="en-US" altLang="zh-CN"/>
          </a:p>
          <a:p>
            <a:endParaRPr lang="en-US" altLang="zh-CN"/>
          </a:p>
          <a:p>
            <a:r>
              <a:rPr lang="en-US" altLang="zh-CN"/>
              <a:t>3.convert </a:t>
            </a:r>
            <a:r>
              <a:rPr lang="en-US" altLang="zh-CN" b="1">
                <a:sym typeface="+mn-ea"/>
              </a:rPr>
              <a:t>dV/V </a:t>
            </a:r>
            <a:r>
              <a:rPr lang="en-US" altLang="zh-CN"/>
              <a:t>to travel-time differences </a:t>
            </a:r>
            <a:r>
              <a:rPr lang="en-US" altLang="zh-CN" b="1"/>
              <a:t>dt </a:t>
            </a:r>
            <a:r>
              <a:rPr lang="en-US" altLang="zh-CN"/>
              <a:t>using full-waveform simulations of correlation functions</a:t>
            </a:r>
            <a:endParaRPr lang="en-US" altLang="zh-CN"/>
          </a:p>
          <a:p>
            <a:endParaRPr lang="en-US" altLang="zh-CN"/>
          </a:p>
          <a:p>
            <a:endParaRPr lang="en-US" altLang="zh-CN"/>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691515" y="2910205"/>
            <a:ext cx="6429375" cy="1038225"/>
          </a:xfrm>
          <a:prstGeom prst="rect">
            <a:avLst/>
          </a:prstGeom>
        </p:spPr>
      </p:pic>
      <p:pic>
        <p:nvPicPr>
          <p:cNvPr id="2" name="图片 1"/>
          <p:cNvPicPr>
            <a:picLocks noChangeAspect="1"/>
          </p:cNvPicPr>
          <p:nvPr/>
        </p:nvPicPr>
        <p:blipFill>
          <a:blip r:embed="rId2"/>
          <a:stretch>
            <a:fillRect/>
          </a:stretch>
        </p:blipFill>
        <p:spPr>
          <a:xfrm>
            <a:off x="272415" y="253365"/>
            <a:ext cx="7375525" cy="2564130"/>
          </a:xfrm>
          <a:prstGeom prst="rect">
            <a:avLst/>
          </a:prstGeom>
        </p:spPr>
      </p:pic>
      <p:pic>
        <p:nvPicPr>
          <p:cNvPr id="3" name="图片 2"/>
          <p:cNvPicPr>
            <a:picLocks noChangeAspect="1"/>
          </p:cNvPicPr>
          <p:nvPr/>
        </p:nvPicPr>
        <p:blipFill>
          <a:blip r:embed="rId3"/>
          <a:stretch>
            <a:fillRect/>
          </a:stretch>
        </p:blipFill>
        <p:spPr>
          <a:xfrm>
            <a:off x="907415" y="4212590"/>
            <a:ext cx="5601970" cy="2182495"/>
          </a:xfrm>
          <a:prstGeom prst="rect">
            <a:avLst/>
          </a:prstGeom>
        </p:spPr>
      </p:pic>
      <p:pic>
        <p:nvPicPr>
          <p:cNvPr id="10" name="图片 9"/>
          <p:cNvPicPr>
            <a:picLocks noChangeAspect="1"/>
          </p:cNvPicPr>
          <p:nvPr/>
        </p:nvPicPr>
        <p:blipFill>
          <a:blip r:embed="rId1"/>
          <a:stretch>
            <a:fillRect/>
          </a:stretch>
        </p:blipFill>
        <p:spPr>
          <a:xfrm>
            <a:off x="494030" y="2910205"/>
            <a:ext cx="6429375" cy="1038225"/>
          </a:xfrm>
          <a:prstGeom prst="rect">
            <a:avLst/>
          </a:prstGeom>
        </p:spPr>
      </p:pic>
      <p:pic>
        <p:nvPicPr>
          <p:cNvPr id="11" name="图片 10"/>
          <p:cNvPicPr>
            <a:picLocks noChangeAspect="1"/>
          </p:cNvPicPr>
          <p:nvPr/>
        </p:nvPicPr>
        <p:blipFill>
          <a:blip r:embed="rId2"/>
          <a:stretch>
            <a:fillRect/>
          </a:stretch>
        </p:blipFill>
        <p:spPr>
          <a:xfrm>
            <a:off x="74930" y="253365"/>
            <a:ext cx="7375525" cy="2564130"/>
          </a:xfrm>
          <a:prstGeom prst="rect">
            <a:avLst/>
          </a:prstGeom>
        </p:spPr>
      </p:pic>
      <p:sp>
        <p:nvSpPr>
          <p:cNvPr id="13" name="文本框 12"/>
          <p:cNvSpPr txBox="1"/>
          <p:nvPr/>
        </p:nvSpPr>
        <p:spPr>
          <a:xfrm>
            <a:off x="7450455" y="2693670"/>
            <a:ext cx="4373880" cy="922020"/>
          </a:xfrm>
          <a:prstGeom prst="rect">
            <a:avLst/>
          </a:prstGeom>
        </p:spPr>
        <p:txBody>
          <a:bodyPr wrap="square">
            <a:spAutoFit/>
          </a:bodyPr>
          <a:p>
            <a:r>
              <a:rPr lang="en-US" altLang="zh-CN" sz="1800"/>
              <a:t>The resulting positive Coulomb stress change in the seismic gap is significant enough to trigger a large earthquake</a:t>
            </a:r>
            <a:endParaRPr lang="en-US" altLang="zh-CN" sz="1800"/>
          </a:p>
        </p:txBody>
      </p:sp>
    </p:spTree>
    <p:custDataLst>
      <p:tags r:id="rId4"/>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8924925" cy="1790700"/>
          </a:xfrm>
          <a:prstGeom prst="rect">
            <a:avLst/>
          </a:prstGeom>
        </p:spPr>
      </p:pic>
      <p:pic>
        <p:nvPicPr>
          <p:cNvPr id="3" name="图片 2"/>
          <p:cNvPicPr>
            <a:picLocks noChangeAspect="1"/>
          </p:cNvPicPr>
          <p:nvPr/>
        </p:nvPicPr>
        <p:blipFill>
          <a:blip r:embed="rId2"/>
          <a:stretch>
            <a:fillRect/>
          </a:stretch>
        </p:blipFill>
        <p:spPr>
          <a:xfrm>
            <a:off x="362585" y="1866265"/>
            <a:ext cx="4862830" cy="4807585"/>
          </a:xfrm>
          <a:prstGeom prst="rect">
            <a:avLst/>
          </a:prstGeom>
        </p:spPr>
      </p:pic>
      <p:pic>
        <p:nvPicPr>
          <p:cNvPr id="4" name="图片 3"/>
          <p:cNvPicPr>
            <a:picLocks noChangeAspect="1"/>
          </p:cNvPicPr>
          <p:nvPr/>
        </p:nvPicPr>
        <p:blipFill>
          <a:blip r:embed="rId3"/>
          <a:srcRect r="45486" b="41966"/>
          <a:stretch>
            <a:fillRect/>
          </a:stretch>
        </p:blipFill>
        <p:spPr>
          <a:xfrm>
            <a:off x="5480685" y="2037080"/>
            <a:ext cx="4632960" cy="3244215"/>
          </a:xfrm>
          <a:prstGeom prst="rect">
            <a:avLst/>
          </a:prstGeom>
        </p:spPr>
      </p:pic>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wm#"/>
  <p:tag name="KSO_WM_TEMPLATE_CATEGORY" val="custom"/>
  <p:tag name="KSO_WM_TEMPLATE_INDEX" val="20205081"/>
</p:tagLst>
</file>

<file path=ppt/tags/tag64.xml><?xml version="1.0" encoding="utf-8"?>
<p:tagLst xmlns:p="http://schemas.openxmlformats.org/presentationml/2006/main">
  <p:tag name="KSO_WM_BEAUTIFY_FLAG" val="#wm#"/>
  <p:tag name="KSO_WM_TEMPLATE_CATEGORY" val="custom"/>
  <p:tag name="KSO_WM_TEMPLATE_INDEX" val="20205081"/>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1708</Words>
  <Application>WPS 演示</Application>
  <PresentationFormat>宽屏</PresentationFormat>
  <Paragraphs>61</Paragraphs>
  <Slides>15</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15</vt:i4>
      </vt:variant>
    </vt:vector>
  </HeadingPairs>
  <TitlesOfParts>
    <vt:vector size="23" baseType="lpstr">
      <vt:lpstr>Arial</vt:lpstr>
      <vt:lpstr>宋体</vt:lpstr>
      <vt:lpstr>Wingdings</vt:lpstr>
      <vt:lpstr>Wingdings</vt:lpstr>
      <vt:lpstr>微软雅黑</vt:lpstr>
      <vt:lpstr>Arial Unicode MS</vt:lpstr>
      <vt:lpstr>Calibri</vt:lpstr>
      <vt:lpstr>WPS</vt:lpstr>
      <vt:lpstr>人工噪声源的确定及在时变地震学中的应用                                   —盛一笑老师文章分享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曲终人散</cp:lastModifiedBy>
  <cp:revision>158</cp:revision>
  <dcterms:created xsi:type="dcterms:W3CDTF">2019-06-19T02:08:00Z</dcterms:created>
  <dcterms:modified xsi:type="dcterms:W3CDTF">2024-11-28T11:25:21Z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2052-12.1.0.18912</vt:lpwstr>
  </property>
  <property fmtid="{D5CDD505-2E9C-101B-9397-08002B2CF9AE}" pid="3" name="ICV">
    <vt:lpwstr>71B16BE724D14A3B82F94FEDC1307569_11</vt:lpwstr>
  </property>
</Properties>
</file>