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3"/>
    <p:sldId id="257" r:id="rId4"/>
    <p:sldId id="258" r:id="rId5"/>
    <p:sldId id="267" r:id="rId7"/>
    <p:sldId id="261" r:id="rId8"/>
    <p:sldId id="268" r:id="rId9"/>
    <p:sldId id="279" r:id="rId10"/>
    <p:sldId id="278" r:id="rId11"/>
    <p:sldId id="262" r:id="rId12"/>
    <p:sldId id="259" r:id="rId13"/>
    <p:sldId id="260" r:id="rId14"/>
    <p:sldId id="263" r:id="rId15"/>
    <p:sldId id="265" r:id="rId16"/>
    <p:sldId id="266" r:id="rId17"/>
    <p:sldId id="269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6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494BD8-9858-7741-AB64-9B43D404225A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png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8" Type="http://schemas.openxmlformats.org/officeDocument/2006/relationships/notesSlide" Target="../notesSlides/notesSlide5.xml"/><Relationship Id="rId67" Type="http://schemas.openxmlformats.org/officeDocument/2006/relationships/slideLayout" Target="../slideLayouts/slideLayout2.xml"/><Relationship Id="rId66" Type="http://schemas.openxmlformats.org/officeDocument/2006/relationships/image" Target="../media/image29.png"/><Relationship Id="rId65" Type="http://schemas.openxmlformats.org/officeDocument/2006/relationships/image" Target="../media/image28.png"/><Relationship Id="rId64" Type="http://schemas.openxmlformats.org/officeDocument/2006/relationships/image" Target="../media/image27.png"/><Relationship Id="rId63" Type="http://schemas.openxmlformats.org/officeDocument/2006/relationships/tags" Target="../tags/tag54.xml"/><Relationship Id="rId62" Type="http://schemas.openxmlformats.org/officeDocument/2006/relationships/tags" Target="../tags/tag53.xml"/><Relationship Id="rId61" Type="http://schemas.openxmlformats.org/officeDocument/2006/relationships/tags" Target="../tags/tag52.xml"/><Relationship Id="rId60" Type="http://schemas.openxmlformats.org/officeDocument/2006/relationships/tags" Target="../tags/tag51.xml"/><Relationship Id="rId6" Type="http://schemas.openxmlformats.org/officeDocument/2006/relationships/image" Target="../media/image23.png"/><Relationship Id="rId59" Type="http://schemas.openxmlformats.org/officeDocument/2006/relationships/tags" Target="../tags/tag50.xml"/><Relationship Id="rId58" Type="http://schemas.openxmlformats.org/officeDocument/2006/relationships/tags" Target="../tags/tag49.xml"/><Relationship Id="rId57" Type="http://schemas.openxmlformats.org/officeDocument/2006/relationships/tags" Target="../tags/tag48.xml"/><Relationship Id="rId56" Type="http://schemas.openxmlformats.org/officeDocument/2006/relationships/tags" Target="../tags/tag47.xml"/><Relationship Id="rId55" Type="http://schemas.openxmlformats.org/officeDocument/2006/relationships/tags" Target="../tags/tag46.xml"/><Relationship Id="rId54" Type="http://schemas.openxmlformats.org/officeDocument/2006/relationships/tags" Target="../tags/tag45.xml"/><Relationship Id="rId53" Type="http://schemas.openxmlformats.org/officeDocument/2006/relationships/tags" Target="../tags/tag44.xml"/><Relationship Id="rId52" Type="http://schemas.openxmlformats.org/officeDocument/2006/relationships/tags" Target="../tags/tag43.xml"/><Relationship Id="rId51" Type="http://schemas.openxmlformats.org/officeDocument/2006/relationships/tags" Target="../tags/tag42.xml"/><Relationship Id="rId50" Type="http://schemas.openxmlformats.org/officeDocument/2006/relationships/tags" Target="../tags/tag41.xml"/><Relationship Id="rId5" Type="http://schemas.openxmlformats.org/officeDocument/2006/relationships/image" Target="../media/image22.png"/><Relationship Id="rId49" Type="http://schemas.openxmlformats.org/officeDocument/2006/relationships/tags" Target="../tags/tag40.xml"/><Relationship Id="rId48" Type="http://schemas.openxmlformats.org/officeDocument/2006/relationships/tags" Target="../tags/tag39.xml"/><Relationship Id="rId47" Type="http://schemas.openxmlformats.org/officeDocument/2006/relationships/tags" Target="../tags/tag38.xml"/><Relationship Id="rId46" Type="http://schemas.openxmlformats.org/officeDocument/2006/relationships/tags" Target="../tags/tag37.xml"/><Relationship Id="rId45" Type="http://schemas.openxmlformats.org/officeDocument/2006/relationships/tags" Target="../tags/tag36.xml"/><Relationship Id="rId44" Type="http://schemas.openxmlformats.org/officeDocument/2006/relationships/tags" Target="../tags/tag35.xml"/><Relationship Id="rId43" Type="http://schemas.openxmlformats.org/officeDocument/2006/relationships/tags" Target="../tags/tag34.xml"/><Relationship Id="rId42" Type="http://schemas.openxmlformats.org/officeDocument/2006/relationships/tags" Target="../tags/tag33.xml"/><Relationship Id="rId41" Type="http://schemas.openxmlformats.org/officeDocument/2006/relationships/tags" Target="../tags/tag32.xml"/><Relationship Id="rId40" Type="http://schemas.openxmlformats.org/officeDocument/2006/relationships/tags" Target="../tags/tag31.xml"/><Relationship Id="rId4" Type="http://schemas.openxmlformats.org/officeDocument/2006/relationships/image" Target="../media/image21.png"/><Relationship Id="rId39" Type="http://schemas.openxmlformats.org/officeDocument/2006/relationships/tags" Target="../tags/tag30.xml"/><Relationship Id="rId38" Type="http://schemas.openxmlformats.org/officeDocument/2006/relationships/tags" Target="../tags/tag29.xml"/><Relationship Id="rId37" Type="http://schemas.openxmlformats.org/officeDocument/2006/relationships/tags" Target="../tags/tag28.xml"/><Relationship Id="rId36" Type="http://schemas.openxmlformats.org/officeDocument/2006/relationships/tags" Target="../tags/tag27.xml"/><Relationship Id="rId35" Type="http://schemas.openxmlformats.org/officeDocument/2006/relationships/tags" Target="../tags/tag26.xml"/><Relationship Id="rId34" Type="http://schemas.openxmlformats.org/officeDocument/2006/relationships/tags" Target="../tags/tag25.xml"/><Relationship Id="rId33" Type="http://schemas.openxmlformats.org/officeDocument/2006/relationships/tags" Target="../tags/tag24.xml"/><Relationship Id="rId32" Type="http://schemas.openxmlformats.org/officeDocument/2006/relationships/tags" Target="../tags/tag23.xml"/><Relationship Id="rId31" Type="http://schemas.openxmlformats.org/officeDocument/2006/relationships/tags" Target="../tags/tag22.xml"/><Relationship Id="rId30" Type="http://schemas.openxmlformats.org/officeDocument/2006/relationships/tags" Target="../tags/tag21.xml"/><Relationship Id="rId3" Type="http://schemas.openxmlformats.org/officeDocument/2006/relationships/image" Target="../media/image20.png"/><Relationship Id="rId29" Type="http://schemas.openxmlformats.org/officeDocument/2006/relationships/tags" Target="../tags/tag20.xml"/><Relationship Id="rId28" Type="http://schemas.openxmlformats.org/officeDocument/2006/relationships/tags" Target="../tags/tag19.xml"/><Relationship Id="rId27" Type="http://schemas.openxmlformats.org/officeDocument/2006/relationships/tags" Target="../tags/tag18.xml"/><Relationship Id="rId26" Type="http://schemas.openxmlformats.org/officeDocument/2006/relationships/tags" Target="../tags/tag17.xml"/><Relationship Id="rId25" Type="http://schemas.openxmlformats.org/officeDocument/2006/relationships/tags" Target="../tags/tag16.xml"/><Relationship Id="rId24" Type="http://schemas.openxmlformats.org/officeDocument/2006/relationships/tags" Target="../tags/tag15.xml"/><Relationship Id="rId23" Type="http://schemas.openxmlformats.org/officeDocument/2006/relationships/tags" Target="../tags/tag14.xml"/><Relationship Id="rId22" Type="http://schemas.openxmlformats.org/officeDocument/2006/relationships/tags" Target="../tags/tag13.xml"/><Relationship Id="rId21" Type="http://schemas.openxmlformats.org/officeDocument/2006/relationships/tags" Target="../tags/tag12.xml"/><Relationship Id="rId20" Type="http://schemas.openxmlformats.org/officeDocument/2006/relationships/tags" Target="../tags/tag11.xml"/><Relationship Id="rId2" Type="http://schemas.openxmlformats.org/officeDocument/2006/relationships/image" Target="../media/image19.png"/><Relationship Id="rId19" Type="http://schemas.openxmlformats.org/officeDocument/2006/relationships/tags" Target="../tags/tag10.xml"/><Relationship Id="rId18" Type="http://schemas.openxmlformats.org/officeDocument/2006/relationships/tags" Target="../tags/tag9.xml"/><Relationship Id="rId17" Type="http://schemas.openxmlformats.org/officeDocument/2006/relationships/tags" Target="../tags/tag8.xml"/><Relationship Id="rId16" Type="http://schemas.openxmlformats.org/officeDocument/2006/relationships/tags" Target="../tags/tag7.xml"/><Relationship Id="rId15" Type="http://schemas.openxmlformats.org/officeDocument/2006/relationships/tags" Target="../tags/tag6.xml"/><Relationship Id="rId14" Type="http://schemas.openxmlformats.org/officeDocument/2006/relationships/tags" Target="../tags/tag5.xml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tags" Target="../tags/tag2.xml"/><Relationship Id="rId10" Type="http://schemas.openxmlformats.org/officeDocument/2006/relationships/tags" Target="../tags/tag1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.png"/><Relationship Id="rId3" Type="http://schemas.openxmlformats.org/officeDocument/2006/relationships/tags" Target="../tags/tag56.xml"/><Relationship Id="rId2" Type="http://schemas.openxmlformats.org/officeDocument/2006/relationships/image" Target="../media/image30.png"/><Relationship Id="rId1" Type="http://schemas.openxmlformats.org/officeDocument/2006/relationships/tags" Target="../tags/tag55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tags" Target="../tags/tag59.xml"/><Relationship Id="rId7" Type="http://schemas.openxmlformats.org/officeDocument/2006/relationships/image" Target="../media/image52.png"/><Relationship Id="rId6" Type="http://schemas.openxmlformats.org/officeDocument/2006/relationships/tags" Target="../tags/tag58.xml"/><Relationship Id="rId5" Type="http://schemas.openxmlformats.org/officeDocument/2006/relationships/image" Target="../media/image51.png"/><Relationship Id="rId4" Type="http://schemas.openxmlformats.org/officeDocument/2006/relationships/tags" Target="../tags/tag57.xml"/><Relationship Id="rId3" Type="http://schemas.openxmlformats.org/officeDocument/2006/relationships/image" Target="../media/image50.png"/><Relationship Id="rId2" Type="http://schemas.microsoft.com/office/2007/relationships/media" Target="../media/media1.mp4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54.png"/><Relationship Id="rId10" Type="http://schemas.openxmlformats.org/officeDocument/2006/relationships/tags" Target="../tags/tag60.xml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129750"/>
            <a:ext cx="12192000" cy="1409093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CGU2024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分享</a:t>
            </a:r>
            <a:r>
              <a:rPr kumimoji="1" lang="zh-CN" altLang="en-US" sz="44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交流</a:t>
            </a:r>
            <a:endParaRPr kumimoji="1" lang="zh-CN" altLang="en-US" sz="44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98490" y="4098290"/>
            <a:ext cx="795020" cy="75565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胡扬</a:t>
            </a:r>
            <a:endParaRPr lang="en-US" altLang="zh-CN" sz="2800" b="1" baseline="30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zh-CN" sz="2800" b="1" baseline="30000" dirty="0">
              <a:effectLst/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9204" y="6173446"/>
            <a:ext cx="205359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2024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年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11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月</a:t>
            </a:r>
            <a:r>
              <a:rPr lang="en-US" altLang="zh-CN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2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日</a:t>
            </a:r>
            <a:endParaRPr lang="en-US" altLang="zh-CN" sz="2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18468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3"/>
          <p:cNvSpPr/>
          <p:nvPr/>
        </p:nvSpPr>
        <p:spPr>
          <a:xfrm>
            <a:off x="0" y="-16547"/>
            <a:ext cx="12192000" cy="881520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kumimoji="1" lang="zh-CN" altLang="en-US" sz="40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目录</a:t>
            </a:r>
            <a:endParaRPr kumimoji="1" lang="zh-CN" altLang="en-US" sz="40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62FAB-F99A-AB4E-BCD3-FB5A1BF3E821}" type="slidenum">
              <a:rPr lang="en-US" smtClean="0"/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1284619" y="2173522"/>
            <a:ext cx="8953320" cy="1983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1.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时变地震学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其他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1210" y="1007745"/>
            <a:ext cx="6316980" cy="4449445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时变</a:t>
            </a:r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地震学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4935" y="639445"/>
            <a:ext cx="6936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南科大，祝贺君，使用尾波干涉观察地下水、冰川、河流的</a:t>
            </a:r>
            <a:r>
              <a:rPr lang="zh-CN" altLang="en-US"/>
              <a:t>变化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745"/>
            <a:ext cx="6190615" cy="4448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4445" y="1349375"/>
            <a:ext cx="5983605" cy="4149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35910" cy="10293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9375"/>
            <a:ext cx="6354445" cy="4149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955" y="1349375"/>
            <a:ext cx="5679440" cy="45364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830570" cy="475361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615" y="271145"/>
            <a:ext cx="8750935" cy="5976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194550" cy="4289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590" y="2272665"/>
            <a:ext cx="7725410" cy="45853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16318" t="11391"/>
          <a:stretch>
            <a:fillRect/>
          </a:stretch>
        </p:blipFill>
        <p:spPr>
          <a:xfrm>
            <a:off x="-34290" y="0"/>
            <a:ext cx="7216140" cy="45294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5975" t="18441"/>
          <a:stretch>
            <a:fillRect/>
          </a:stretch>
        </p:blipFill>
        <p:spPr>
          <a:xfrm>
            <a:off x="4480560" y="2186940"/>
            <a:ext cx="7711440" cy="46710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30" y="908050"/>
            <a:ext cx="11128375" cy="4387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675880" y="118745"/>
            <a:ext cx="42767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吉林大学，柏韩，利用密集阵列检测南极洲</a:t>
            </a:r>
            <a:r>
              <a:rPr lang="en-US" altLang="zh-CN"/>
              <a:t>Dalk</a:t>
            </a:r>
            <a:r>
              <a:rPr lang="zh-CN" altLang="en-US"/>
              <a:t>冰川地区原位非线性</a:t>
            </a:r>
            <a:r>
              <a:rPr lang="zh-CN" altLang="en-US"/>
              <a:t>弹性。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370840" y="364490"/>
            <a:ext cx="10768330" cy="6200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/>
              <a:t>USTC</a:t>
            </a:r>
            <a:r>
              <a:rPr lang="zh-CN" altLang="en-US" sz="2400"/>
              <a:t>，盛一笑，利用货运火车监测</a:t>
            </a:r>
            <a:r>
              <a:rPr lang="en-US" altLang="zh-CN" sz="2400"/>
              <a:t> San Jacinto </a:t>
            </a:r>
            <a:r>
              <a:rPr lang="zh-CN" altLang="en-US" sz="2400"/>
              <a:t>断层带：从火车信号中提取</a:t>
            </a:r>
            <a:r>
              <a:rPr lang="zh-CN" altLang="en-US" sz="2400">
                <a:sym typeface="+mn-ea"/>
              </a:rPr>
              <a:t>互相关函数中的</a:t>
            </a:r>
            <a:r>
              <a:rPr lang="zh-CN" altLang="en-US" sz="2400">
                <a:solidFill>
                  <a:srgbClr val="C00000"/>
                </a:solidFill>
              </a:rPr>
              <a:t>直达</a:t>
            </a:r>
            <a:r>
              <a:rPr lang="en-US" altLang="zh-CN" sz="2400">
                <a:solidFill>
                  <a:srgbClr val="C00000"/>
                </a:solidFill>
              </a:rPr>
              <a:t>P</a:t>
            </a:r>
            <a:r>
              <a:rPr lang="zh-CN" altLang="en-US" sz="2400">
                <a:solidFill>
                  <a:srgbClr val="C00000"/>
                </a:solidFill>
              </a:rPr>
              <a:t>波</a:t>
            </a:r>
            <a:r>
              <a:rPr lang="zh-CN" altLang="en-US" sz="2400"/>
              <a:t>。相比尾波，直达体波的优势为穿透速度深，空间分辨率高，噪声源确定，敏感核可确定。</a:t>
            </a: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>
                <a:sym typeface="+mn-ea"/>
              </a:rPr>
              <a:t>USTC</a:t>
            </a:r>
            <a:r>
              <a:rPr lang="zh-CN" altLang="en-US" sz="2400">
                <a:sym typeface="+mn-ea"/>
              </a:rPr>
              <a:t>，孙腾辉，利用背景噪声监测白鹤滩水电站蓄水引起的浅层介质变化：尾波干涉法（</a:t>
            </a:r>
            <a:r>
              <a:rPr lang="en-US" altLang="zh-CN" sz="2400">
                <a:sym typeface="+mn-ea"/>
              </a:rPr>
              <a:t>Mao,2020</a:t>
            </a:r>
            <a:r>
              <a:rPr lang="zh-CN" altLang="en-US" sz="2400">
                <a:sym typeface="+mn-ea"/>
              </a:rPr>
              <a:t>）</a:t>
            </a:r>
            <a:r>
              <a:rPr lang="en-US" altLang="zh-CN" sz="2400">
                <a:sym typeface="+mn-ea"/>
              </a:rPr>
              <a:t>;</a:t>
            </a:r>
            <a:r>
              <a:rPr lang="zh-CN" altLang="en-US" sz="2400">
                <a:sym typeface="+mn-ea"/>
              </a:rPr>
              <a:t>发现</a:t>
            </a:r>
            <a:r>
              <a:rPr lang="en-US" altLang="zh-CN" sz="2400">
                <a:sym typeface="+mn-ea"/>
              </a:rPr>
              <a:t>dv/v</a:t>
            </a:r>
            <a:r>
              <a:rPr lang="zh-CN" altLang="en-US" sz="2400">
                <a:sym typeface="+mn-ea"/>
              </a:rPr>
              <a:t>和水位变化有明显相关性但不同区域响应不同（与渗透率</a:t>
            </a:r>
            <a:r>
              <a:rPr lang="zh-CN" altLang="en-US" sz="2400">
                <a:sym typeface="+mn-ea"/>
              </a:rPr>
              <a:t>相关）；认为水库蓄水诱发地震波速度变化</a:t>
            </a:r>
            <a:r>
              <a:rPr lang="zh-CN" altLang="en-US" sz="2400">
                <a:sym typeface="+mn-ea"/>
              </a:rPr>
              <a:t>包括弹性应力改变、孔隙扩散效应；</a:t>
            </a:r>
            <a:endParaRPr lang="zh-CN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zh-CN" altLang="en-US" sz="2400"/>
          </a:p>
          <a:p>
            <a:endParaRPr lang="zh-CN" altLang="en-US" sz="2400"/>
          </a:p>
          <a:p>
            <a:endParaRPr lang="zh-CN" altLang="en-US" sz="2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080" y="1757680"/>
            <a:ext cx="4133850" cy="26866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4490"/>
            <a:ext cx="4257675" cy="43599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675" y="364490"/>
            <a:ext cx="6010275" cy="4359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0000">
            <a:off x="4330065" y="170815"/>
            <a:ext cx="7660005" cy="6045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简单</a:t>
            </a:r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水库模型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4" name="Straight Connector 15"/>
          <p:cNvCxnSpPr/>
          <p:nvPr/>
        </p:nvCxnSpPr>
        <p:spPr>
          <a:xfrm>
            <a:off x="6665234" y="522825"/>
            <a:ext cx="2540" cy="6162675"/>
          </a:xfrm>
          <a:prstGeom prst="line">
            <a:avLst/>
          </a:prstGeom>
          <a:ln w="28575">
            <a:solidFill>
              <a:srgbClr val="0F57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文本框 181"/>
          <p:cNvSpPr txBox="1"/>
          <p:nvPr/>
        </p:nvSpPr>
        <p:spPr>
          <a:xfrm>
            <a:off x="325755" y="676910"/>
            <a:ext cx="59372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在半无限均匀空间下，水库假设为无限大，</a:t>
            </a:r>
            <a:r>
              <a:rPr lang="zh-CN" altLang="en-US" sz="1600">
                <a:sym typeface="+mn-ea"/>
              </a:rPr>
              <a:t>连通的孔隙。</a:t>
            </a:r>
            <a:endParaRPr lang="zh-CN" altLang="en-US" sz="1600"/>
          </a:p>
          <a:p>
            <a:r>
              <a:rPr lang="zh-CN" altLang="en-US" sz="1600"/>
              <a:t>考虑最终到达</a:t>
            </a:r>
            <a:r>
              <a:rPr lang="zh-CN" altLang="en-US" sz="1600" b="1"/>
              <a:t>稳态</a:t>
            </a:r>
            <a:r>
              <a:rPr lang="zh-CN" altLang="en-US" sz="1600"/>
              <a:t>时：</a:t>
            </a:r>
            <a:endParaRPr lang="zh-CN" altLang="en-US" sz="16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4" name="文本框 183"/>
              <p:cNvSpPr txBox="1"/>
              <p:nvPr/>
            </p:nvSpPr>
            <p:spPr>
              <a:xfrm>
                <a:off x="2779395" y="1132840"/>
                <a:ext cx="2146300" cy="381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𝑒𝑓𝑓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𝑝𝑜𝑟𝑒</m:t>
                          </m:r>
                        </m:sub>
                      </m:sSub>
                    </m:oMath>
                  </m:oMathPara>
                </a14:m>
                <a:endParaRPr lang="en-US" altLang="zh-CN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84" name="文本框 1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395" y="1132840"/>
                <a:ext cx="2146300" cy="381635"/>
              </a:xfrm>
              <a:prstGeom prst="rect">
                <a:avLst/>
              </a:prstGeom>
              <a:blipFill rotWithShape="1">
                <a:blip r:embed="rId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0" name="文本框 189"/>
              <p:cNvSpPr txBox="1"/>
              <p:nvPr/>
            </p:nvSpPr>
            <p:spPr>
              <a:xfrm>
                <a:off x="2647315" y="1954530"/>
                <a:ext cx="3695065" cy="570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l"/>
                <a:r>
                  <a:rPr lang="zh-CN" altLang="en-US" sz="1400"/>
                  <a:t>水头</a:t>
                </a:r>
                <a:r>
                  <a:rPr lang="en-US" altLang="zh-CN" sz="1400"/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en-US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eqArrPr>
                          <m:e>
                            <m:sSubSup>
                              <m:sSubSupPr>
                                <m:ctrlPr>
                                  <a:rPr lang="zh-CN" altLang="en-US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𝑎</m:t>
                                </m:r>
                              </m:sub>
                              <m:sup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</m:t>
                                </m:r>
                              </m:sup>
                            </m:sSubSup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+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0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(</m:t>
                            </m:r>
                            <m:r>
                              <a:rPr lang="zh-CN" altLang="en-US" sz="1400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压力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) +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0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(</m:t>
                            </m:r>
                            <m:r>
                              <a:rPr lang="zh-CN" altLang="en-US" sz="1400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运动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)</m:t>
                            </m:r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    </m:t>
                            </m:r>
                          </m:e>
                          <m:e>
                            <m:sSubSup>
                              <m:sSubSupPr>
                                <m:ctrlPr>
                                  <a:rPr lang="zh-CN" altLang="en-US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𝑏</m:t>
                                </m:r>
                              </m:sub>
                              <m:sup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</m:t>
                                </m:r>
                              </m:sup>
                            </m:sSubSup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=(</m:t>
                            </m:r>
                            <m:sSub>
                              <m:sSubPr>
                                <m:ctrlP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𝑎𝑏</m:t>
                                </m:r>
                              </m:sub>
                              <m:sup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1</m:t>
                                </m:r>
                              </m:sup>
                            </m:sSubSup>
                            <m:r>
                              <a:rPr lang="en-US" altLang="zh-CN" sz="1400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)+</m:t>
                            </m:r>
                            <m:sSub>
                              <m:sSubPr>
                                <m:ctrlP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altLang="zh-CN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𝑝𝑜𝑟𝑒</m:t>
                                </m:r>
                              </m:sub>
                            </m:s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+</m:t>
                            </m:r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0</m:t>
                            </m:r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     </m:t>
                            </m:r>
                          </m:e>
                        </m:eqArr>
                      </m:e>
                    </m:d>
                  </m:oMath>
                </a14:m>
                <a:endParaRPr lang="en-US" altLang="zh-CN" sz="1400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190" name="文本框 1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315" y="1954530"/>
                <a:ext cx="3695065" cy="57023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1" name="文本框 190"/>
          <p:cNvSpPr txBox="1"/>
          <p:nvPr/>
        </p:nvSpPr>
        <p:spPr>
          <a:xfrm>
            <a:off x="2479675" y="1586230"/>
            <a:ext cx="1029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/>
              <a:t>1</a:t>
            </a:r>
            <a:r>
              <a:rPr lang="zh-CN" altLang="en-US" sz="1600" b="1"/>
              <a:t>时刻</a:t>
            </a:r>
            <a:r>
              <a:rPr lang="en-US" altLang="zh-CN" sz="1600" b="1"/>
              <a:t>:</a:t>
            </a:r>
            <a:endParaRPr lang="en-US" altLang="zh-CN" sz="1600" b="1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1" name="文本框 250"/>
              <p:cNvSpPr txBox="1"/>
              <p:nvPr/>
            </p:nvSpPr>
            <p:spPr>
              <a:xfrm>
                <a:off x="2576195" y="2482215"/>
                <a:ext cx="2642235" cy="79629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pPr>
                  <a:lnSpc>
                    <a:spcPct val="150000"/>
                  </a:lnSpc>
                </a:pPr>
                <a:r>
                  <a:rPr lang="en-US" altLang="zh-CN" sz="1400"/>
                  <a:t>when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ℎ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𝑎</m:t>
                        </m:r>
                      </m:sub>
                      <m: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sSubSup>
                      <m:sSubSupPr>
                        <m:ctrlPr>
                          <a:rPr lang="zh-CN" altLang="en-US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ℎ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𝑏</m:t>
                        </m:r>
                      </m:sub>
                      <m: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</m:oMath>
                </a14:m>
                <a:r>
                  <a:rPr lang="en-US" altLang="zh-CN" sz="1400" i="1">
                    <a:latin typeface="Cambria Math" panose="02040503050406030204" charset="0"/>
                    <a:cs typeface="Cambria Math" panose="02040503050406030204" charset="0"/>
                  </a:rPr>
                  <a:t> </a:t>
                </a:r>
                <a:r>
                  <a:rPr lang="en-US" altLang="zh-CN" sz="1400">
                    <a:latin typeface="Cambria Math" panose="02040503050406030204" charset="0"/>
                    <a:cs typeface="Cambria Math" panose="02040503050406030204" charset="0"/>
                  </a:rPr>
                  <a:t>, </a:t>
                </a:r>
                <a:r>
                  <a:rPr lang="zh-CN" altLang="en-US" sz="1400">
                    <a:latin typeface="Cambria Math" panose="02040503050406030204" charset="0"/>
                    <a:cs typeface="Cambria Math" panose="02040503050406030204" charset="0"/>
                  </a:rPr>
                  <a:t>则</a:t>
                </a:r>
                <a:r>
                  <a:rPr lang="zh-CN" altLang="en-US" sz="1400">
                    <a:latin typeface="Cambria Math" panose="02040503050406030204" charset="0"/>
                    <a:cs typeface="Cambria Math" panose="02040503050406030204" charset="0"/>
                  </a:rPr>
                  <a:t>满足静水状态：</a:t>
                </a:r>
                <a:endParaRPr lang="zh-CN" altLang="en-US" sz="1400">
                  <a:latin typeface="Cambria Math" panose="02040503050406030204" charset="0"/>
                  <a:cs typeface="Cambria Math" panose="02040503050406030204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𝑝𝑜𝑟𝑒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𝑎𝑏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altLang="zh-CN" sz="1400" i="1">
                  <a:latin typeface="Cambria Math" panose="02040503050406030204" charset="0"/>
                  <a:ea typeface="MS Mincho" charset="0"/>
                  <a:cs typeface="Cambria Math" panose="02040503050406030204" charset="0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1400" i="1">
                  <a:latin typeface="Cambria Math" panose="02040503050406030204" charset="0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51" name="文本框 2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195" y="2482215"/>
                <a:ext cx="2642235" cy="796290"/>
              </a:xfrm>
              <a:prstGeom prst="rect">
                <a:avLst/>
              </a:prstGeom>
              <a:blipFill rotWithShape="1">
                <a:blip r:embed="rId3"/>
                <a:stretch>
                  <a:fillRect r="-1009" b="-330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2" name="文本框 251"/>
              <p:cNvSpPr txBox="1"/>
              <p:nvPr/>
            </p:nvSpPr>
            <p:spPr>
              <a:xfrm>
                <a:off x="2351405" y="3278505"/>
                <a:ext cx="4375785" cy="3441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100"/>
                  </a:spcAft>
                </a:pPr>
                <a:r>
                  <a:rPr lang="en-US" altLang="zh-CN" sz="1400">
                    <a:sym typeface="+mn-ea"/>
                  </a:rPr>
                  <a:t>b</a:t>
                </a:r>
                <a:r>
                  <a:rPr lang="zh-CN" altLang="en-US" sz="1400">
                    <a:sym typeface="+mn-ea"/>
                  </a:rPr>
                  <a:t>点的静水孔隙压力：</a:t>
                </a:r>
                <a:endParaRPr lang="zh-CN" altLang="en-US" sz="140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1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𝑝𝑜𝑟𝑒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6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sz="16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𝑔</m:t>
                      </m:r>
                      <m:sSubSup>
                        <m:sSubSupPr>
                          <m:ctrlP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𝑎𝑏</m:t>
                          </m:r>
                        </m:sub>
                        <m:sup>
                          <m:r>
                            <a:rPr lang="en-US" altLang="zh-CN" sz="16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</m:oMath>
                  </m:oMathPara>
                </a14:m>
                <a:endParaRPr lang="en-US" altLang="zh-CN" sz="1400"/>
              </a:p>
              <a:p>
                <a:pPr>
                  <a:lnSpc>
                    <a:spcPct val="110000"/>
                  </a:lnSpc>
                  <a:spcBef>
                    <a:spcPts val="0"/>
                  </a:spcBef>
                  <a:spcAft>
                    <a:spcPts val="100"/>
                  </a:spcAft>
                </a:pPr>
                <a:r>
                  <a:rPr lang="en-US" altLang="zh-CN" sz="1400"/>
                  <a:t>b</a:t>
                </a:r>
                <a:r>
                  <a:rPr lang="zh-CN" altLang="en-US" sz="1400"/>
                  <a:t>点的有效应力：</a:t>
                </a:r>
                <a:endParaRPr lang="zh-CN" altLang="en-US" sz="1400"/>
              </a:p>
              <a:p>
                <a:pPr algn="l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zh-CN" altLang="en-US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𝑒𝑓𝑓</m:t>
                          </m:r>
                        </m:sub>
                        <m:sup>
                          <m:r>
                            <a:rPr lang="en-US" altLang="zh-CN" sz="12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𝜎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𝑢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𝑝𝑜𝑟𝑒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𝑤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𝑤</m:t>
                                  </m:r>
                                </m:sub>
                              </m:s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𝑉</m:t>
                              </m:r>
                            </m:den>
                          </m:f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𝑔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400">
                              <a:latin typeface="Cambria Math" panose="02040503050406030204" charset="0"/>
                              <a:sym typeface="+mn-ea"/>
                            </a:rPr>
                            <m:t>𝐻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  <m:r>
                            <a:rPr lang="en-US" altLang="zh-CN" sz="1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𝜶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400" i="1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𝑔</m:t>
                          </m:r>
                          <m:r>
                            <a:rPr lang="en-US" altLang="zh-CN" sz="1400" i="1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𝑎𝑏</m:t>
                              </m:r>
                            </m:sub>
                            <m:sup>
                              <m:r>
                                <a:rPr lang="en-US" altLang="zh-CN" sz="1400" i="1">
                                  <a:solidFill>
                                    <a:srgbClr val="00B0F0"/>
                                  </a:solidFill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1</m:t>
                              </m:r>
                            </m:sup>
                          </m:sSubSup>
                          <m:r>
                            <a:rPr lang="en-US" altLang="zh-CN" sz="1400" i="1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sz="1400" i="1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400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sym typeface="+mn-ea"/>
                            </a:rPr>
                            <m:t>𝐻</m:t>
                          </m:r>
                          <m:r>
                            <a:rPr lang="en-US" altLang="zh-CN" sz="1400" i="1">
                              <a:solidFill>
                                <a:srgbClr val="00B0F0"/>
                              </a:solidFill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</m:e>
                      </m:d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𝑔</m:t>
                      </m:r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𝑎𝑏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sz="1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𝜶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𝑉</m:t>
                          </m:r>
                        </m:num>
                        <m:den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𝑉</m:t>
                          </m:r>
                        </m:den>
                      </m:f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𝑔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𝐻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𝑒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r>
                            <a:rPr lang="en-US" altLang="zh-CN" sz="1400" b="1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𝜶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(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1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𝑒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)</m:t>
                          </m:r>
                        </m:num>
                        <m:den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1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𝑒</m:t>
                          </m:r>
                        </m:den>
                      </m:f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𝑔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𝐻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+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r>
                        <a:rPr lang="en-US" altLang="zh-CN" sz="1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𝜶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−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1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𝑔</m:t>
                      </m:r>
                      <m:sSubSup>
                        <m:sSubSup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𝐻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𝑎𝑏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1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=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(</m:t>
                      </m:r>
                      <m:f>
                        <m:fPr>
                          <m:ctrlP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b="1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𝜶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𝑤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1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+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𝑒</m:t>
                          </m:r>
                        </m:den>
                      </m:f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)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𝑔</m:t>
                      </m:r>
                      <m:r>
                        <a:rPr lang="en-US" altLang="zh-CN" sz="1400" i="1">
                          <a:latin typeface="Cambria Math" panose="02040503050406030204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𝐻</m:t>
                      </m:r>
                      <m:r>
                        <m:rPr>
                          <m:sty m:val="p"/>
                        </m:rP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−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(1</m:t>
                      </m:r>
                      <m:r>
                        <m:rPr>
                          <m:sty m:val="p"/>
                        </m:rP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−</m:t>
                      </m:r>
                      <m:r>
                        <a:rPr lang="en-US" altLang="zh-CN" sz="1400" b="1" i="1">
                          <a:latin typeface="Cambria Math" panose="02040503050406030204" charset="0"/>
                          <a:cs typeface="Cambria Math" panose="02040503050406030204" charset="0"/>
                        </a:rPr>
                        <m:t>𝜶</m:t>
                      </m:r>
                      <m:r>
                        <a:rPr lang="en-US" altLang="zh-CN" sz="1400">
                          <a:latin typeface="Cambria Math" panose="02040503050406030204" charset="0"/>
                          <a:sym typeface="+mn-ea"/>
                        </a:rPr>
                        <m:t>)</m:t>
                      </m:r>
                      <m:sSub>
                        <m:sSubPr>
                          <m:ctrlP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𝜌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sz="1400" i="1">
                          <a:latin typeface="Cambria Math" panose="02040503050406030204" charset="0"/>
                          <a:ea typeface="MS Mincho" charset="0"/>
                          <a:cs typeface="Cambria Math" panose="02040503050406030204" charset="0"/>
                        </a:rPr>
                        <m:t>𝑔</m:t>
                      </m:r>
                      <m:d>
                        <m:dPr>
                          <m:ctrlP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1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𝑒</m:t>
                                  </m:r>
                                </m:den>
                              </m:f>
                            </m:den>
                          </m:f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400">
                              <a:latin typeface="Cambria Math" panose="02040503050406030204" charset="0"/>
                              <a:sym typeface="+mn-ea"/>
                            </a:rPr>
                            <m:t>𝐻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ea typeface="MS Mincho" charset="0"/>
                              <a:cs typeface="Cambria Math" panose="0204050305040603020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𝑝𝑜𝑟𝑒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altLang="zh-CN" sz="1400">
                  <a:latin typeface="Cambria Math" panose="02040503050406030204" charset="0"/>
                  <a:sym typeface="+mn-ea"/>
                </a:endParaRPr>
              </a:p>
              <a:p>
                <a:pPr algn="l">
                  <a:lnSpc>
                    <a:spcPct val="110000"/>
                  </a:lnSpc>
                </a:pPr>
                <a:r>
                  <a:rPr lang="zh-CN" altLang="en-US" sz="1400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其中：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altLang="zh-CN" sz="1400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𝑉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altLang="zh-CN" sz="1400">
                    <a:latin typeface="微软雅黑" panose="020B0503020204020204" charset="-122"/>
                    <a:ea typeface="微软雅黑" panose="020B0503020204020204" charset="-122"/>
                    <a:cs typeface="Cambria Math" panose="0204050305040603020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altLang="zh-CN" sz="1400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m:t>𝑉</m:t>
                    </m:r>
                  </m:oMath>
                </a14:m>
                <a:r>
                  <a:rPr lang="zh-CN" altLang="en-US" sz="1400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，孔隙比</a:t>
                </a:r>
                <a:r>
                  <a:rPr lang="en-US" altLang="zh-CN" sz="1400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1400" i="1">
                            <a:latin typeface="Cambria Math" panose="02040503050406030204" charset="0"/>
                            <a:ea typeface="宋体" panose="02010600030101010101" pitchFamily="2" charset="-122"/>
                            <a:cs typeface="Cambria Math" panose="0204050305040603020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zh-CN" altLang="en-US" sz="1400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，当前</a:t>
                </a:r>
                <a:r>
                  <a:rPr lang="zh-CN" altLang="en-US" sz="1400">
                    <a:latin typeface="Cambria Math" panose="02040503050406030204" charset="0"/>
                    <a:ea typeface="宋体" panose="02010600030101010101" pitchFamily="2" charset="-122"/>
                    <a:cs typeface="Cambria Math" panose="02040503050406030204" charset="0"/>
                  </a:rPr>
                  <a:t>情况下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charset="0"/>
                        <a:cs typeface="Cambria Math" panose="02040503050406030204" charset="0"/>
                      </a:rPr>
                      <m:t>𝜶</m:t>
                    </m:r>
                    <m:r>
                      <a:rPr lang="en-US" altLang="zh-CN" sz="1400" b="1" i="1">
                        <a:latin typeface="Cambria Math" panose="02040503050406030204" charset="0"/>
                        <a:cs typeface="Cambria Math" panose="02040503050406030204" charset="0"/>
                      </a:rPr>
                      <m:t>=</m:t>
                    </m:r>
                    <m:r>
                      <a:rPr lang="en-US" altLang="zh-CN" sz="1400" b="1" i="1">
                        <a:latin typeface="Cambria Math" panose="02040503050406030204" charset="0"/>
                        <a:cs typeface="Cambria Math" panose="02040503050406030204" charset="0"/>
                      </a:rPr>
                      <m:t>𝟏</m:t>
                    </m:r>
                  </m:oMath>
                </a14:m>
                <a:endParaRPr lang="en-US" altLang="zh-CN" sz="1400">
                  <a:latin typeface="Cambria Math" panose="02040503050406030204" charset="0"/>
                  <a:ea typeface="宋体" panose="02010600030101010101" pitchFamily="2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252" name="文本框 2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405" y="3278505"/>
                <a:ext cx="4375785" cy="34410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/>
          <p:cNvGrpSpPr/>
          <p:nvPr/>
        </p:nvGrpSpPr>
        <p:grpSpPr>
          <a:xfrm>
            <a:off x="7072630" y="962660"/>
            <a:ext cx="4718050" cy="4216400"/>
            <a:chOff x="10788" y="986"/>
            <a:chExt cx="7430" cy="6640"/>
          </a:xfrm>
        </p:grpSpPr>
        <p:grpSp>
          <p:nvGrpSpPr>
            <p:cNvPr id="293" name="组合 292"/>
            <p:cNvGrpSpPr/>
            <p:nvPr/>
          </p:nvGrpSpPr>
          <p:grpSpPr>
            <a:xfrm>
              <a:off x="10788" y="986"/>
              <a:ext cx="6972" cy="5057"/>
              <a:chOff x="10915" y="2471"/>
              <a:chExt cx="6972" cy="5057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5" name="文本框 254"/>
                  <p:cNvSpPr txBox="1"/>
                  <p:nvPr/>
                </p:nvSpPr>
                <p:spPr>
                  <a:xfrm>
                    <a:off x="11179" y="3051"/>
                    <a:ext cx="4246" cy="8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pPr algn="l"/>
                    <a:r>
                      <a:rPr lang="zh-CN" altLang="en-US" sz="1400"/>
                      <a:t>水头</a:t>
                    </a:r>
                    <a:r>
                      <a:rPr lang="en-US" altLang="zh-CN" sz="1400"/>
                      <a:t> </a:t>
                    </a:r>
                    <a14:m>
                      <m:oMath xmlns:m="http://schemas.openxmlformats.org/officeDocument/2006/math">
                        <m:d>
                          <m:dPr>
                            <m:begChr m:val="{"/>
                            <m:endChr m:val=""/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zh-CN" altLang="en-US" sz="1400" i="1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</m:ctrlPr>
                              </m:eqArrPr>
                              <m:e>
                                <m:sSubSup>
                                  <m:sSubSupPr>
                                    <m:ctrlPr>
                                      <a:rPr lang="zh-CN" altLang="en-US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</m:t>
                                    </m:r>
                                  </m:sub>
                                  <m:sup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+</m:t>
                                </m:r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+</m:t>
                                </m:r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0</m:t>
                                </m:r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                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zh-CN" altLang="en-US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𝑏</m:t>
                                    </m:r>
                                  </m:sub>
                                  <m:sup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=(</m:t>
                                </m:r>
                                <m:sSub>
                                  <m:sSubPr>
                                    <m:ctrlP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𝑎𝑏</m:t>
                                    </m:r>
                                  </m:sub>
                                  <m:sup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1400">
                                    <a:latin typeface="Cambria Math" panose="02040503050406030204" charset="0"/>
                                    <a:cs typeface="Cambria Math" panose="02040503050406030204" charset="0"/>
                                  </a:rPr>
                                  <m:t>)+</m:t>
                                </m:r>
                                <m:sSub>
                                  <m:sSubPr>
                                    <m:ctrlP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sz="1400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altLang="zh-CN" sz="1400" i="1">
                                        <a:latin typeface="Cambria Math" panose="02040503050406030204" charset="0"/>
                                        <a:cs typeface="Cambria Math" panose="02040503050406030204" charset="0"/>
                                      </a:rPr>
                                      <m:t>𝑝𝑜𝑟𝑒</m:t>
                                    </m:r>
                                  </m:sub>
                                </m:sSub>
                              </m:e>
                            </m:eqArr>
                          </m:e>
                        </m:d>
                      </m:oMath>
                    </a14:m>
                    <a:endParaRPr lang="en-US" altLang="zh-CN" sz="1400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255" name="文本框 25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79" y="3051"/>
                    <a:ext cx="4246" cy="898"/>
                  </a:xfrm>
                  <a:prstGeom prst="rect">
                    <a:avLst/>
                  </a:prstGeom>
                  <a:blipFill rotWithShape="1">
                    <a:blip r:embed="rId5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6" name="文本框 255"/>
              <p:cNvSpPr txBox="1"/>
              <p:nvPr/>
            </p:nvSpPr>
            <p:spPr>
              <a:xfrm>
                <a:off x="10915" y="2471"/>
                <a:ext cx="2243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en-US" altLang="zh-CN" sz="1600" b="1"/>
                  <a:t>2</a:t>
                </a:r>
                <a:r>
                  <a:rPr lang="zh-CN" altLang="en-US" sz="1600" b="1"/>
                  <a:t>时刻</a:t>
                </a:r>
                <a:r>
                  <a:rPr lang="en-US" altLang="zh-CN" sz="1600" b="1"/>
                  <a:t>:</a:t>
                </a:r>
                <a:endParaRPr lang="en-US" altLang="zh-CN" sz="1600" b="1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7" name="文本框 256"/>
                  <p:cNvSpPr txBox="1"/>
                  <p:nvPr/>
                </p:nvSpPr>
                <p:spPr>
                  <a:xfrm>
                    <a:off x="11265" y="3973"/>
                    <a:ext cx="6018" cy="2347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noAutofit/>
                  </a:bodyPr>
                  <a:p>
                    <a:pPr>
                      <a:lnSpc>
                        <a:spcPct val="150000"/>
                      </a:lnSpc>
                    </a:pPr>
                    <a:r>
                      <a:rPr lang="en-US" altLang="zh-CN" sz="1400">
                        <a:sym typeface="+mn-ea"/>
                      </a:rPr>
                      <a:t>when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ℎ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𝑏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</m:oMath>
                    </a14:m>
                    <a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 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, 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则满足静水状态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,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则同理在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b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点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有：</a:t>
                    </a:r>
                    <a:endParaRPr lang="zh-CN" altLang="en-US" sz="1400">
                      <a:latin typeface="Cambria Math" panose="02040503050406030204" charset="0"/>
                      <a:cs typeface="Cambria Math" panose="02040503050406030204" charset="0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𝑝𝑜𝑟𝑒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𝑤</m:t>
                            </m:r>
                          </m:sub>
                        </m:sSub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𝑔</m:t>
                        </m:r>
                        <m:sSubSup>
                          <m:sSubSupPr>
                            <m:ctrlP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𝑎𝑏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</m:oMath>
                    </a14:m>
                    <a:r>
                      <a:rPr lang="en-US" altLang="zh-CN" sz="1400" i="1">
                        <a:latin typeface="Cambria Math" panose="02040503050406030204" charset="0"/>
                        <a:ea typeface="MS Mincho" charset="0"/>
                        <a:cs typeface="Cambria Math" panose="02040503050406030204" charset="0"/>
                      </a:rPr>
                      <a:t> </a:t>
                    </a:r>
                    <a:r>
                      <a:rPr lang="zh-CN" altLang="en-US" sz="140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a:t>，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𝑎𝑏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𝑎𝑏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p>
                        </m:sSubSup>
                      </m:oMath>
                    </a14:m>
                    <a:r>
                      <a:rPr lang="zh-CN" altLang="en-US" sz="1400" i="1">
                        <a:latin typeface="Cambria Math" panose="02040503050406030204" charset="0"/>
                        <a:ea typeface="宋体" panose="02010600030101010101" pitchFamily="2" charset="-122"/>
                        <a:cs typeface="Cambria Math" panose="02040503050406030204" charset="0"/>
                      </a:rPr>
                      <a:t>，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𝑝𝑜𝑟𝑒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p>
                        </m:sSub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&lt;</m:t>
                        </m:r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𝑝𝑜𝑟𝑒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</m:oMath>
                    </a14:m>
                    <a:endParaRPr lang="en-US" altLang="zh-CN" sz="1400" i="1">
                      <a:latin typeface="Cambria Math" panose="02040503050406030204" charset="0"/>
                      <a:cs typeface="Cambria Math" panose="02040503050406030204" charset="0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lang="zh-CN" altLang="en-US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𝑒𝑓𝑓</m:t>
                              </m:r>
                            </m:sub>
                            <m:sup>
                              <m: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=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altLang="zh-CN" sz="1400" i="1">
                                  <a:latin typeface="Cambria Math" panose="02040503050406030204" charset="0"/>
                                  <a:cs typeface="Cambria Math" panose="02040503050406030204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altLang="zh-CN" sz="1400" i="1">
                                      <a:latin typeface="Cambria Math" panose="02040503050406030204" charset="0"/>
                                      <a:ea typeface="MS Mincho" charset="0"/>
                                      <a:cs typeface="Cambria Math" panose="02040503050406030204" charset="0"/>
                                    </a:rPr>
                                    <m:t>𝑤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1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+</m:t>
                              </m:r>
                              <m:r>
                                <a:rPr lang="en-US" altLang="zh-CN" sz="1400" i="1">
                                  <a:latin typeface="Cambria Math" panose="02040503050406030204" charset="0"/>
                                  <a:ea typeface="MS Mincho" charset="0"/>
                                  <a:cs typeface="Cambria Math" panose="02040503050406030204" charset="0"/>
                                </a:rPr>
                                <m:t>𝑒</m:t>
                              </m:r>
                            </m:den>
                          </m:f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)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𝑔</m:t>
                          </m:r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∆</m:t>
                          </m:r>
                          <m:r>
                            <a:rPr lang="en-US" altLang="zh-CN" sz="1400">
                              <a:latin typeface="Cambria Math" panose="02040503050406030204" charset="0"/>
                              <a:sym typeface="+mn-ea"/>
                            </a:rPr>
                            <m:t>𝐻</m:t>
                          </m:r>
                        </m:oMath>
                      </m:oMathPara>
                    </a14:m>
                    <a:endParaRPr lang="en-US" altLang="zh-CN" sz="1400">
                      <a:latin typeface="Cambria Math" panose="02040503050406030204" charset="0"/>
                      <a:sym typeface="+mn-ea"/>
                    </a:endParaRPr>
                  </a:p>
                  <a:p>
                    <a:pPr algn="l">
                      <a:lnSpc>
                        <a:spcPct val="150000"/>
                      </a:lnSpc>
                    </a:pPr>
                    <a:endParaRPr lang="zh-CN" altLang="en-US" sz="1400" i="1">
                      <a:latin typeface="Cambria Math" panose="02040503050406030204" charset="0"/>
                      <a:ea typeface="宋体" panose="02010600030101010101" pitchFamily="2" charset="-122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257" name="文本框 25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65" y="3973"/>
                    <a:ext cx="6018" cy="2347"/>
                  </a:xfrm>
                  <a:prstGeom prst="rect">
                    <a:avLst/>
                  </a:prstGeom>
                  <a:blipFill rotWithShape="1">
                    <a:blip r:embed="rId6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59" name="文本框 258"/>
                  <p:cNvSpPr txBox="1"/>
                  <p:nvPr/>
                </p:nvSpPr>
                <p:spPr>
                  <a:xfrm>
                    <a:off x="11487" y="6239"/>
                    <a:ext cx="6400" cy="128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p>
                    <a:r>
                      <a:rPr lang="zh-CN" altLang="en-US" sz="1400"/>
                      <a:t>此时，由于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𝑝𝑜𝑟𝑒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&gt;</m:t>
                        </m:r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𝑝𝑜𝑟𝑒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p>
                        </m:sSubSup>
                      </m:oMath>
                    </a14:m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，不透水层以上的孔隙较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</a:rPr>
                      <a:t>1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时刻更张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开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，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</a:rPr>
                      <a:t>2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时刻</a:t>
                    </a:r>
                    <a:r>
                      <a:rPr lang="zh-CN" altLang="en-US" sz="1400"/>
                      <a:t>孔隙比</a:t>
                    </a:r>
                    <a:r>
                      <a:rPr lang="en-US" altLang="zh-CN" sz="1400"/>
                      <a:t>e</a:t>
                    </a:r>
                    <a:r>
                      <a:rPr lang="zh-CN" altLang="en-US" sz="1400"/>
                      <a:t>更大，则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𝑒𝑓𝑓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2</m:t>
                            </m:r>
                          </m:sup>
                        </m:sSubSup>
                      </m:oMath>
                    </a14:m>
                    <a:r>
                      <a:rPr lang="en-US" altLang="zh-CN" sz="1400"/>
                      <a:t> &lt;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zh-CN" altLang="en-US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𝑒𝑓𝑓</m:t>
                            </m:r>
                          </m:sub>
                          <m:sup>
                            <m:r>
                              <a:rPr lang="en-US" altLang="zh-CN" sz="14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p>
                        </m:sSubSup>
                      </m:oMath>
                    </a14:m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，</a:t>
                    </a:r>
                    <a:r>
                      <a:rPr lang="en-US" altLang="zh-CN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2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  <a:sym typeface="+mn-ea"/>
                      </a:rPr>
                      <a:t>时刻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有效应力降低</a:t>
                    </a:r>
                    <a:r>
                      <a:rPr lang="zh-CN" altLang="en-US" sz="1400">
                        <a:sym typeface="+mn-ea"/>
                      </a:rPr>
                      <a:t>，</a:t>
                    </a:r>
                    <a:r>
                      <a:rPr lang="en-US" altLang="zh-CN" sz="1400">
                        <a:sym typeface="+mn-ea"/>
                      </a:rPr>
                      <a:t>dv/v</a:t>
                    </a:r>
                    <a:r>
                      <a:rPr lang="zh-CN" altLang="en-US" sz="1400">
                        <a:sym typeface="+mn-ea"/>
                      </a:rPr>
                      <a:t>为负</a:t>
                    </a:r>
                    <a:r>
                      <a:rPr lang="zh-CN" altLang="en-US" sz="1400">
                        <a:latin typeface="Cambria Math" panose="02040503050406030204" charset="0"/>
                        <a:cs typeface="Cambria Math" panose="02040503050406030204" charset="0"/>
                      </a:rPr>
                      <a:t>。</a:t>
                    </a:r>
                    <a:endParaRPr lang="zh-CN" altLang="en-US" sz="1400">
                      <a:latin typeface="Cambria Math" panose="02040503050406030204" charset="0"/>
                      <a:cs typeface="Cambria Math" panose="02040503050406030204" charset="0"/>
                    </a:endParaRPr>
                  </a:p>
                </p:txBody>
              </p:sp>
            </mc:Choice>
            <mc:Fallback>
              <p:sp>
                <p:nvSpPr>
                  <p:cNvPr id="259" name="文本框 25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487" y="6239"/>
                    <a:ext cx="6400" cy="1289"/>
                  </a:xfrm>
                  <a:prstGeom prst="rect">
                    <a:avLst/>
                  </a:prstGeom>
                  <a:blipFill rotWithShape="1">
                    <a:blip r:embed="rId7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4" name="文本框 293"/>
                <p:cNvSpPr txBox="1"/>
                <p:nvPr/>
              </p:nvSpPr>
              <p:spPr>
                <a:xfrm>
                  <a:off x="11138" y="6352"/>
                  <a:ext cx="7080" cy="12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zh-CN" altLang="en-US" sz="1400"/>
                    <a:t>对于</a:t>
                  </a:r>
                  <a:r>
                    <a:rPr lang="en-US" altLang="zh-CN" sz="1400"/>
                    <a:t>C</a:t>
                  </a:r>
                  <a:r>
                    <a:rPr lang="zh-CN" altLang="en-US" sz="1400"/>
                    <a:t>点</a:t>
                  </a:r>
                  <a:r>
                    <a:rPr lang="zh-CN" altLang="en-US" sz="1400" b="1"/>
                    <a:t>：不受水的影响，只需考虑荷</a:t>
                  </a:r>
                  <a:r>
                    <a:rPr lang="zh-CN" altLang="en-US" sz="1400" b="1">
                      <a:sym typeface="+mn-ea"/>
                    </a:rPr>
                    <a:t>载</a:t>
                  </a:r>
                  <a:r>
                    <a:rPr lang="zh-CN" altLang="en-US" sz="1400" b="1"/>
                    <a:t>变化</a:t>
                  </a:r>
                  <a:endParaRPr lang="zh-CN" altLang="en-US" sz="1400" b="1"/>
                </a:p>
                <a:p>
                  <a:pPr>
                    <a:lnSpc>
                      <a:spcPct val="150000"/>
                    </a:lnSpc>
                  </a:pPr>
                  <a:r>
                    <a:rPr lang="zh-CN" altLang="en-US" sz="1400"/>
                    <a:t>故</a:t>
                  </a:r>
                  <a:r>
                    <a:rPr lang="en-US" altLang="zh-CN" sz="1400"/>
                    <a:t>2</a:t>
                  </a:r>
                  <a:r>
                    <a:rPr lang="zh-CN" altLang="en-US" sz="1400"/>
                    <a:t>时刻的</a:t>
                  </a:r>
                  <a:r>
                    <a:rPr lang="en-US" altLang="zh-CN" sz="1400"/>
                    <a:t>C</a:t>
                  </a:r>
                  <a:r>
                    <a:rPr lang="zh-CN" altLang="en-US" sz="1400"/>
                    <a:t>点孔隙更闭合，粒间力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zh-CN" altLang="en-US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𝑒𝑓𝑓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2</m:t>
                          </m:r>
                        </m:sup>
                      </m:sSubSup>
                    </m:oMath>
                  </a14:m>
                  <a:r>
                    <a:rPr lang="zh-CN" altLang="en-US" sz="1400"/>
                    <a:t>增大，</a:t>
                  </a:r>
                  <a:r>
                    <a:rPr lang="en-US" altLang="zh-CN" sz="1400"/>
                    <a:t>dv/v</a:t>
                  </a:r>
                  <a:r>
                    <a:rPr lang="zh-CN" altLang="en-US" sz="1400"/>
                    <a:t>为</a:t>
                  </a:r>
                  <a:r>
                    <a:rPr lang="zh-CN" altLang="en-US" sz="1400"/>
                    <a:t>正。</a:t>
                  </a:r>
                  <a:endParaRPr lang="zh-CN" altLang="en-US" sz="1400"/>
                </a:p>
              </p:txBody>
            </p:sp>
          </mc:Choice>
          <mc:Fallback>
            <p:sp>
              <p:nvSpPr>
                <p:cNvPr id="294" name="文本框 29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8" y="6352"/>
                  <a:ext cx="7080" cy="1275"/>
                </a:xfrm>
                <a:prstGeom prst="rect">
                  <a:avLst/>
                </a:prstGeom>
                <a:blipFill rotWithShape="1">
                  <a:blip r:embed="rId8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7" name="文本框 306"/>
              <p:cNvSpPr txBox="1"/>
              <p:nvPr/>
            </p:nvSpPr>
            <p:spPr>
              <a:xfrm>
                <a:off x="8305800" y="676910"/>
                <a:ext cx="2103120" cy="40640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zh-CN" altLang="en-US" sz="1400">
                    <a:latin typeface="Cambria Math" panose="02040503050406030204" charset="0"/>
                    <a:cs typeface="Cambria Math" panose="02040503050406030204" charset="0"/>
                  </a:rPr>
                  <a:t>则</a:t>
                </a:r>
                <a:r>
                  <a:rPr lang="en-US" altLang="zh-CN" sz="1400">
                    <a:latin typeface="Cambria Math" panose="02040503050406030204" charset="0"/>
                    <a:cs typeface="Cambria Math" panose="02040503050406030204" charset="0"/>
                  </a:rPr>
                  <a:t>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en-US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sSubSupPr>
                      <m:e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𝜎</m:t>
                        </m:r>
                      </m:e>
                      <m:sub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𝑒𝑓𝑓</m:t>
                        </m:r>
                      </m:sub>
                      <m:sup>
                        <m: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  <m:t>1</m:t>
                        </m:r>
                      </m:sup>
                    </m:sSubSup>
                    <m:r>
                      <a:rPr lang="en-US" altLang="zh-CN" sz="1400">
                        <a:latin typeface="Cambria Math" panose="02040503050406030204" charset="0"/>
                        <a:sym typeface="+mn-ea"/>
                      </a:rPr>
                      <m:t>=</m:t>
                    </m:r>
                    <m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</a:rPr>
                      <m:t>(</m:t>
                    </m:r>
                    <m:f>
                      <m:fPr>
                        <m:ctrlPr>
                          <a:rPr lang="en-US" altLang="zh-CN" sz="1400" i="1">
                            <a:latin typeface="Cambria Math" panose="02040503050406030204" charset="0"/>
                            <a:cs typeface="Cambria Math" panose="0204050305040603020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zh-CN" sz="1400" i="1">
                                <a:latin typeface="Cambria Math" panose="02040503050406030204" charset="0"/>
                                <a:ea typeface="MS Mincho" charset="0"/>
                                <a:cs typeface="Cambria Math" panose="02040503050406030204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1</m:t>
                        </m:r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+</m:t>
                        </m:r>
                        <m:r>
                          <a:rPr lang="en-US" altLang="zh-CN" sz="1400" i="1">
                            <a:latin typeface="Cambria Math" panose="02040503050406030204" charset="0"/>
                            <a:ea typeface="MS Mincho" charset="0"/>
                            <a:cs typeface="Cambria Math" panose="02040503050406030204" charset="0"/>
                          </a:rPr>
                          <m:t>𝑒</m:t>
                        </m:r>
                      </m:den>
                    </m:f>
                    <m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</a:rPr>
                      <m:t>)</m:t>
                    </m:r>
                    <m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</a:rPr>
                      <m:t>𝑔</m:t>
                    </m:r>
                    <m:r>
                      <a:rPr lang="en-US" altLang="zh-CN" sz="1400" i="1">
                        <a:latin typeface="Cambria Math" panose="02040503050406030204" charset="0"/>
                        <a:cs typeface="Cambria Math" panose="02040503050406030204" charset="0"/>
                      </a:rPr>
                      <m:t>∆</m:t>
                    </m:r>
                    <m:r>
                      <a:rPr lang="en-US" altLang="zh-CN" sz="1400">
                        <a:latin typeface="Cambria Math" panose="02040503050406030204" charset="0"/>
                        <a:sym typeface="+mn-ea"/>
                      </a:rPr>
                      <m:t>𝐻</m:t>
                    </m:r>
                  </m:oMath>
                </a14:m>
                <a:endParaRPr lang="en-US" altLang="zh-CN" sz="1400">
                  <a:latin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07" name="文本框 3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676910"/>
                <a:ext cx="2103120" cy="4064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0" name="组合 309"/>
          <p:cNvGrpSpPr/>
          <p:nvPr/>
        </p:nvGrpSpPr>
        <p:grpSpPr>
          <a:xfrm>
            <a:off x="-10160" y="1416685"/>
            <a:ext cx="2574925" cy="5038090"/>
            <a:chOff x="157" y="2231"/>
            <a:chExt cx="4055" cy="7934"/>
          </a:xfrm>
        </p:grpSpPr>
        <p:sp>
          <p:nvSpPr>
            <p:cNvPr id="180" name="矩形 179"/>
            <p:cNvSpPr/>
            <p:nvPr>
              <p:custDataLst>
                <p:tags r:id="rId10"/>
              </p:custDataLst>
            </p:nvPr>
          </p:nvSpPr>
          <p:spPr>
            <a:xfrm>
              <a:off x="1159" y="2746"/>
              <a:ext cx="2250" cy="945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水储量</a:t>
              </a:r>
              <a:r>
                <a:rPr lang="en-US" altLang="zh-CN" sz="1400"/>
                <a:t> 1</a:t>
              </a:r>
              <a:endParaRPr lang="en-US" altLang="zh-CN" sz="1400"/>
            </a:p>
          </p:txBody>
        </p:sp>
        <p:cxnSp>
          <p:nvCxnSpPr>
            <p:cNvPr id="183" name="直接箭头连接符 182"/>
            <p:cNvCxnSpPr/>
            <p:nvPr>
              <p:custDataLst>
                <p:tags r:id="rId11"/>
              </p:custDataLst>
            </p:nvPr>
          </p:nvCxnSpPr>
          <p:spPr>
            <a:xfrm flipH="1">
              <a:off x="1438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箭头连接符 184"/>
            <p:cNvCxnSpPr/>
            <p:nvPr>
              <p:custDataLst>
                <p:tags r:id="rId12"/>
              </p:custDataLst>
            </p:nvPr>
          </p:nvCxnSpPr>
          <p:spPr>
            <a:xfrm flipH="1">
              <a:off x="1735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6" name="直接箭头连接符 185"/>
            <p:cNvCxnSpPr/>
            <p:nvPr>
              <p:custDataLst>
                <p:tags r:id="rId13"/>
              </p:custDataLst>
            </p:nvPr>
          </p:nvCxnSpPr>
          <p:spPr>
            <a:xfrm flipH="1">
              <a:off x="2059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7" name="直接箭头连接符 186"/>
            <p:cNvCxnSpPr/>
            <p:nvPr>
              <p:custDataLst>
                <p:tags r:id="rId14"/>
              </p:custDataLst>
            </p:nvPr>
          </p:nvCxnSpPr>
          <p:spPr>
            <a:xfrm flipH="1">
              <a:off x="2364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8" name="直接箭头连接符 187"/>
            <p:cNvCxnSpPr/>
            <p:nvPr>
              <p:custDataLst>
                <p:tags r:id="rId15"/>
              </p:custDataLst>
            </p:nvPr>
          </p:nvCxnSpPr>
          <p:spPr>
            <a:xfrm flipH="1">
              <a:off x="2680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箭头连接符 188"/>
            <p:cNvCxnSpPr/>
            <p:nvPr>
              <p:custDataLst>
                <p:tags r:id="rId16"/>
              </p:custDataLst>
            </p:nvPr>
          </p:nvCxnSpPr>
          <p:spPr>
            <a:xfrm flipH="1">
              <a:off x="3064" y="3302"/>
              <a:ext cx="2" cy="38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2" name="文本框 191"/>
            <p:cNvSpPr txBox="1"/>
            <p:nvPr/>
          </p:nvSpPr>
          <p:spPr>
            <a:xfrm>
              <a:off x="1897" y="2231"/>
              <a:ext cx="80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a</a:t>
              </a:r>
              <a:r>
                <a:rPr lang="zh-CN" altLang="en-US" sz="1200"/>
                <a:t>点</a:t>
              </a:r>
              <a:endParaRPr lang="zh-CN" altLang="en-US" sz="1200"/>
            </a:p>
          </p:txBody>
        </p:sp>
        <p:sp>
          <p:nvSpPr>
            <p:cNvPr id="194" name="矩形 193"/>
            <p:cNvSpPr/>
            <p:nvPr>
              <p:custDataLst>
                <p:tags r:id="rId17"/>
              </p:custDataLst>
            </p:nvPr>
          </p:nvSpPr>
          <p:spPr>
            <a:xfrm>
              <a:off x="1153" y="3716"/>
              <a:ext cx="2265" cy="198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95" name="直接连接符 194"/>
            <p:cNvCxnSpPr/>
            <p:nvPr>
              <p:custDataLst>
                <p:tags r:id="rId18"/>
              </p:custDataLst>
            </p:nvPr>
          </p:nvCxnSpPr>
          <p:spPr>
            <a:xfrm>
              <a:off x="1153" y="4399"/>
              <a:ext cx="2265" cy="0"/>
            </a:xfrm>
            <a:prstGeom prst="line">
              <a:avLst/>
            </a:prstGeom>
            <a:ln w="28575" cmpd="sng">
              <a:solidFill>
                <a:srgbClr val="00B0F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96" name="文本框 195"/>
            <p:cNvSpPr txBox="1"/>
            <p:nvPr>
              <p:custDataLst>
                <p:tags r:id="rId19"/>
              </p:custDataLst>
            </p:nvPr>
          </p:nvSpPr>
          <p:spPr>
            <a:xfrm>
              <a:off x="1969" y="4339"/>
              <a:ext cx="1614" cy="386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0" indent="177800"/>
              <a:r>
                <a:rPr lang="zh-CN" altLang="en-US" sz="1000" b="1" i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不透水地层</a:t>
              </a:r>
              <a:endParaRPr lang="zh-CN" altLang="en-US" sz="1000" b="1" i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椭圆 207"/>
            <p:cNvSpPr/>
            <p:nvPr>
              <p:custDataLst>
                <p:tags r:id="rId20"/>
              </p:custDataLst>
            </p:nvPr>
          </p:nvSpPr>
          <p:spPr>
            <a:xfrm>
              <a:off x="1399" y="4692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1881" y="3922"/>
              <a:ext cx="351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b</a:t>
              </a:r>
              <a:endParaRPr lang="zh-CN" altLang="en-US" sz="1200"/>
            </a:p>
          </p:txBody>
        </p:sp>
        <p:sp>
          <p:nvSpPr>
            <p:cNvPr id="215" name="文本框 214"/>
            <p:cNvSpPr txBox="1"/>
            <p:nvPr/>
          </p:nvSpPr>
          <p:spPr>
            <a:xfrm>
              <a:off x="1828" y="4890"/>
              <a:ext cx="308" cy="3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/>
                <a:t>c</a:t>
              </a:r>
              <a:endParaRPr lang="zh-CN" altLang="en-US" sz="1200"/>
            </a:p>
          </p:txBody>
        </p:sp>
        <p:cxnSp>
          <p:nvCxnSpPr>
            <p:cNvPr id="216" name="直接箭头连接符 215"/>
            <p:cNvCxnSpPr/>
            <p:nvPr>
              <p:custDataLst>
                <p:tags r:id="rId21"/>
              </p:custDataLst>
            </p:nvPr>
          </p:nvCxnSpPr>
          <p:spPr>
            <a:xfrm flipH="1">
              <a:off x="838" y="2736"/>
              <a:ext cx="2" cy="2969"/>
            </a:xfrm>
            <a:prstGeom prst="straightConnector1">
              <a:avLst/>
            </a:prstGeom>
            <a:ln w="28575" cmpd="sng">
              <a:solidFill>
                <a:srgbClr val="C00000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7" name="文本框 216"/>
            <p:cNvSpPr txBox="1"/>
            <p:nvPr/>
          </p:nvSpPr>
          <p:spPr>
            <a:xfrm>
              <a:off x="157" y="3720"/>
              <a:ext cx="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H</a:t>
              </a:r>
              <a:r>
                <a:rPr lang="en-US" altLang="zh-CN" baseline="-25000"/>
                <a:t>1</a:t>
              </a:r>
              <a:endParaRPr lang="en-US" altLang="zh-CN" baseline="-25000"/>
            </a:p>
          </p:txBody>
        </p:sp>
        <p:sp>
          <p:nvSpPr>
            <p:cNvPr id="218" name="矩形 217"/>
            <p:cNvSpPr/>
            <p:nvPr>
              <p:custDataLst>
                <p:tags r:id="rId22"/>
              </p:custDataLst>
            </p:nvPr>
          </p:nvSpPr>
          <p:spPr>
            <a:xfrm>
              <a:off x="1137" y="6042"/>
              <a:ext cx="2318" cy="210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400"/>
                <a:t>水储量</a:t>
              </a:r>
              <a:r>
                <a:rPr lang="en-US" altLang="zh-CN" sz="1400"/>
                <a:t> 2</a:t>
              </a:r>
              <a:endParaRPr lang="en-US" altLang="zh-CN" sz="1400"/>
            </a:p>
          </p:txBody>
        </p:sp>
        <p:cxnSp>
          <p:nvCxnSpPr>
            <p:cNvPr id="219" name="直接箭头连接符 218"/>
            <p:cNvCxnSpPr/>
            <p:nvPr>
              <p:custDataLst>
                <p:tags r:id="rId23"/>
              </p:custDataLst>
            </p:nvPr>
          </p:nvCxnSpPr>
          <p:spPr>
            <a:xfrm>
              <a:off x="1368" y="7452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0" name="直接箭头连接符 219"/>
            <p:cNvCxnSpPr/>
            <p:nvPr>
              <p:custDataLst>
                <p:tags r:id="rId24"/>
              </p:custDataLst>
            </p:nvPr>
          </p:nvCxnSpPr>
          <p:spPr>
            <a:xfrm>
              <a:off x="1711" y="7452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1" name="直接箭头连接符 220"/>
            <p:cNvCxnSpPr/>
            <p:nvPr>
              <p:custDataLst>
                <p:tags r:id="rId25"/>
              </p:custDataLst>
            </p:nvPr>
          </p:nvCxnSpPr>
          <p:spPr>
            <a:xfrm>
              <a:off x="2087" y="7457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2" name="直接箭头连接符 221"/>
            <p:cNvCxnSpPr/>
            <p:nvPr>
              <p:custDataLst>
                <p:tags r:id="rId26"/>
              </p:custDataLst>
            </p:nvPr>
          </p:nvCxnSpPr>
          <p:spPr>
            <a:xfrm>
              <a:off x="2423" y="7452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3" name="直接箭头连接符 222"/>
            <p:cNvCxnSpPr/>
            <p:nvPr>
              <p:custDataLst>
                <p:tags r:id="rId27"/>
              </p:custDataLst>
            </p:nvPr>
          </p:nvCxnSpPr>
          <p:spPr>
            <a:xfrm>
              <a:off x="2788" y="7452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4" name="直接箭头连接符 223"/>
            <p:cNvCxnSpPr/>
            <p:nvPr>
              <p:custDataLst>
                <p:tags r:id="rId28"/>
              </p:custDataLst>
            </p:nvPr>
          </p:nvCxnSpPr>
          <p:spPr>
            <a:xfrm>
              <a:off x="3216" y="7457"/>
              <a:ext cx="7" cy="69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25" name="文本框 224"/>
            <p:cNvSpPr txBox="1"/>
            <p:nvPr/>
          </p:nvSpPr>
          <p:spPr>
            <a:xfrm>
              <a:off x="1881" y="5652"/>
              <a:ext cx="907" cy="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200"/>
                <a:t>a</a:t>
              </a:r>
              <a:r>
                <a:rPr lang="zh-CN" altLang="en-US" sz="1200"/>
                <a:t>点</a:t>
              </a:r>
              <a:endParaRPr lang="zh-CN" altLang="en-US" sz="1200"/>
            </a:p>
          </p:txBody>
        </p:sp>
        <p:sp>
          <p:nvSpPr>
            <p:cNvPr id="226" name="矩形 225"/>
            <p:cNvSpPr/>
            <p:nvPr>
              <p:custDataLst>
                <p:tags r:id="rId29"/>
              </p:custDataLst>
            </p:nvPr>
          </p:nvSpPr>
          <p:spPr>
            <a:xfrm>
              <a:off x="1145" y="8176"/>
              <a:ext cx="2306" cy="198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227" name="直接连接符 226"/>
            <p:cNvCxnSpPr/>
            <p:nvPr>
              <p:custDataLst>
                <p:tags r:id="rId30"/>
              </p:custDataLst>
            </p:nvPr>
          </p:nvCxnSpPr>
          <p:spPr>
            <a:xfrm>
              <a:off x="1149" y="8859"/>
              <a:ext cx="2306" cy="0"/>
            </a:xfrm>
            <a:prstGeom prst="line">
              <a:avLst/>
            </a:prstGeom>
            <a:ln w="28575" cmpd="sng">
              <a:solidFill>
                <a:srgbClr val="00B0F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28" name="椭圆 227"/>
            <p:cNvSpPr/>
            <p:nvPr>
              <p:custDataLst>
                <p:tags r:id="rId31"/>
              </p:custDataLst>
            </p:nvPr>
          </p:nvSpPr>
          <p:spPr>
            <a:xfrm>
              <a:off x="1514" y="8568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>
              <p:custDataLst>
                <p:tags r:id="rId32"/>
              </p:custDataLst>
            </p:nvPr>
          </p:nvSpPr>
          <p:spPr>
            <a:xfrm>
              <a:off x="1514" y="9185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>
              <p:custDataLst>
                <p:tags r:id="rId33"/>
              </p:custDataLst>
            </p:nvPr>
          </p:nvSpPr>
          <p:spPr>
            <a:xfrm>
              <a:off x="1660" y="8994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>
              <p:custDataLst>
                <p:tags r:id="rId34"/>
              </p:custDataLst>
            </p:nvPr>
          </p:nvSpPr>
          <p:spPr>
            <a:xfrm>
              <a:off x="2268" y="9230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>
              <p:custDataLst>
                <p:tags r:id="rId35"/>
              </p:custDataLst>
            </p:nvPr>
          </p:nvSpPr>
          <p:spPr>
            <a:xfrm>
              <a:off x="1828" y="9349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>
              <p:custDataLst>
                <p:tags r:id="rId36"/>
              </p:custDataLst>
            </p:nvPr>
          </p:nvSpPr>
          <p:spPr>
            <a:xfrm>
              <a:off x="2016" y="9077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>
              <p:custDataLst>
                <p:tags r:id="rId37"/>
              </p:custDataLst>
            </p:nvPr>
          </p:nvSpPr>
          <p:spPr>
            <a:xfrm>
              <a:off x="2464" y="9029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>
              <p:custDataLst>
                <p:tags r:id="rId38"/>
              </p:custDataLst>
            </p:nvPr>
          </p:nvSpPr>
          <p:spPr>
            <a:xfrm>
              <a:off x="3066" y="9376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>
              <p:custDataLst>
                <p:tags r:id="rId39"/>
              </p:custDataLst>
            </p:nvPr>
          </p:nvSpPr>
          <p:spPr>
            <a:xfrm>
              <a:off x="2626" y="9230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>
              <p:custDataLst>
                <p:tags r:id="rId40"/>
              </p:custDataLst>
            </p:nvPr>
          </p:nvSpPr>
          <p:spPr>
            <a:xfrm>
              <a:off x="2930" y="9077"/>
              <a:ext cx="120" cy="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5" name="文本框 244"/>
            <p:cNvSpPr txBox="1"/>
            <p:nvPr/>
          </p:nvSpPr>
          <p:spPr>
            <a:xfrm>
              <a:off x="1888" y="9352"/>
              <a:ext cx="681" cy="3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/>
                <a:t>c</a:t>
              </a:r>
              <a:r>
                <a:rPr lang="zh-CN" altLang="en-US" sz="1200"/>
                <a:t>点</a:t>
              </a:r>
              <a:endParaRPr lang="zh-CN" altLang="en-US" sz="1200"/>
            </a:p>
          </p:txBody>
        </p:sp>
        <p:sp>
          <p:nvSpPr>
            <p:cNvPr id="246" name="文本框 245"/>
            <p:cNvSpPr txBox="1"/>
            <p:nvPr/>
          </p:nvSpPr>
          <p:spPr>
            <a:xfrm>
              <a:off x="1905" y="8405"/>
              <a:ext cx="775" cy="34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 sz="1200"/>
                <a:t>b</a:t>
              </a:r>
              <a:r>
                <a:rPr lang="zh-CN" altLang="en-US" sz="1200"/>
                <a:t>点</a:t>
              </a:r>
              <a:endParaRPr lang="zh-CN" altLang="en-US" sz="1200"/>
            </a:p>
          </p:txBody>
        </p:sp>
        <p:cxnSp>
          <p:nvCxnSpPr>
            <p:cNvPr id="247" name="直接箭头连接符 246"/>
            <p:cNvCxnSpPr/>
            <p:nvPr>
              <p:custDataLst>
                <p:tags r:id="rId41"/>
              </p:custDataLst>
            </p:nvPr>
          </p:nvCxnSpPr>
          <p:spPr>
            <a:xfrm flipH="1">
              <a:off x="847" y="5989"/>
              <a:ext cx="33" cy="4176"/>
            </a:xfrm>
            <a:prstGeom prst="straightConnector1">
              <a:avLst/>
            </a:prstGeom>
            <a:ln w="28575" cmpd="sng">
              <a:solidFill>
                <a:srgbClr val="C00000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48" name="文本框 247"/>
            <p:cNvSpPr txBox="1"/>
            <p:nvPr/>
          </p:nvSpPr>
          <p:spPr>
            <a:xfrm>
              <a:off x="199" y="7457"/>
              <a:ext cx="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H</a:t>
              </a:r>
              <a:r>
                <a:rPr lang="en-US" altLang="zh-CN" baseline="-25000"/>
                <a:t>2</a:t>
              </a:r>
              <a:endParaRPr lang="en-US" altLang="zh-CN" baseline="-25000"/>
            </a:p>
          </p:txBody>
        </p:sp>
        <p:cxnSp>
          <p:nvCxnSpPr>
            <p:cNvPr id="253" name="直接箭头连接符 252"/>
            <p:cNvCxnSpPr/>
            <p:nvPr>
              <p:custDataLst>
                <p:tags r:id="rId42"/>
              </p:custDataLst>
            </p:nvPr>
          </p:nvCxnSpPr>
          <p:spPr>
            <a:xfrm>
              <a:off x="2181" y="3659"/>
              <a:ext cx="3" cy="453"/>
            </a:xfrm>
            <a:prstGeom prst="straightConnector1">
              <a:avLst/>
            </a:prstGeom>
            <a:ln w="28575" cmpd="sng">
              <a:solidFill>
                <a:srgbClr val="C00000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60" name="椭圆 259"/>
            <p:cNvSpPr/>
            <p:nvPr>
              <p:custDataLst>
                <p:tags r:id="rId43"/>
              </p:custDataLst>
            </p:nvPr>
          </p:nvSpPr>
          <p:spPr>
            <a:xfrm>
              <a:off x="1521" y="8263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>
              <p:custDataLst>
                <p:tags r:id="rId44"/>
              </p:custDataLst>
            </p:nvPr>
          </p:nvSpPr>
          <p:spPr>
            <a:xfrm>
              <a:off x="2008" y="8227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>
              <p:custDataLst>
                <p:tags r:id="rId45"/>
              </p:custDataLst>
            </p:nvPr>
          </p:nvSpPr>
          <p:spPr>
            <a:xfrm>
              <a:off x="2650" y="8227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>
              <p:custDataLst>
                <p:tags r:id="rId46"/>
              </p:custDataLst>
            </p:nvPr>
          </p:nvSpPr>
          <p:spPr>
            <a:xfrm>
              <a:off x="2591" y="8601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>
              <p:custDataLst>
                <p:tags r:id="rId47"/>
              </p:custDataLst>
            </p:nvPr>
          </p:nvSpPr>
          <p:spPr>
            <a:xfrm>
              <a:off x="3100" y="8325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>
              <p:custDataLst>
                <p:tags r:id="rId48"/>
              </p:custDataLst>
            </p:nvPr>
          </p:nvSpPr>
          <p:spPr>
            <a:xfrm>
              <a:off x="2981" y="8601"/>
              <a:ext cx="197" cy="1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87" name="组合 286"/>
            <p:cNvGrpSpPr/>
            <p:nvPr/>
          </p:nvGrpSpPr>
          <p:grpSpPr>
            <a:xfrm>
              <a:off x="1399" y="3798"/>
              <a:ext cx="1859" cy="502"/>
              <a:chOff x="12032" y="9430"/>
              <a:chExt cx="1859" cy="502"/>
            </a:xfrm>
          </p:grpSpPr>
          <p:sp>
            <p:nvSpPr>
              <p:cNvPr id="276" name="椭圆 275"/>
              <p:cNvSpPr/>
              <p:nvPr>
                <p:custDataLst>
                  <p:tags r:id="rId49"/>
                </p:custDataLst>
              </p:nvPr>
            </p:nvSpPr>
            <p:spPr>
              <a:xfrm>
                <a:off x="12032" y="9621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7" name="椭圆 276"/>
              <p:cNvSpPr/>
              <p:nvPr>
                <p:custDataLst>
                  <p:tags r:id="rId50"/>
                </p:custDataLst>
              </p:nvPr>
            </p:nvSpPr>
            <p:spPr>
              <a:xfrm>
                <a:off x="12178" y="9430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8" name="椭圆 277"/>
              <p:cNvSpPr/>
              <p:nvPr>
                <p:custDataLst>
                  <p:tags r:id="rId51"/>
                </p:custDataLst>
              </p:nvPr>
            </p:nvSpPr>
            <p:spPr>
              <a:xfrm>
                <a:off x="12786" y="9666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9" name="椭圆 278"/>
              <p:cNvSpPr/>
              <p:nvPr>
                <p:custDataLst>
                  <p:tags r:id="rId52"/>
                </p:custDataLst>
              </p:nvPr>
            </p:nvSpPr>
            <p:spPr>
              <a:xfrm>
                <a:off x="12346" y="9785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0" name="椭圆 279"/>
              <p:cNvSpPr/>
              <p:nvPr>
                <p:custDataLst>
                  <p:tags r:id="rId53"/>
                </p:custDataLst>
              </p:nvPr>
            </p:nvSpPr>
            <p:spPr>
              <a:xfrm>
                <a:off x="12534" y="9513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1" name="椭圆 280"/>
              <p:cNvSpPr/>
              <p:nvPr>
                <p:custDataLst>
                  <p:tags r:id="rId54"/>
                </p:custDataLst>
              </p:nvPr>
            </p:nvSpPr>
            <p:spPr>
              <a:xfrm>
                <a:off x="13771" y="9501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2" name="椭圆 281"/>
              <p:cNvSpPr/>
              <p:nvPr>
                <p:custDataLst>
                  <p:tags r:id="rId55"/>
                </p:custDataLst>
              </p:nvPr>
            </p:nvSpPr>
            <p:spPr>
              <a:xfrm>
                <a:off x="13584" y="9812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3" name="椭圆 282"/>
              <p:cNvSpPr/>
              <p:nvPr>
                <p:custDataLst>
                  <p:tags r:id="rId56"/>
                </p:custDataLst>
              </p:nvPr>
            </p:nvSpPr>
            <p:spPr>
              <a:xfrm>
                <a:off x="13144" y="9666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84" name="椭圆 283"/>
              <p:cNvSpPr/>
              <p:nvPr>
                <p:custDataLst>
                  <p:tags r:id="rId57"/>
                </p:custDataLst>
              </p:nvPr>
            </p:nvSpPr>
            <p:spPr>
              <a:xfrm>
                <a:off x="13448" y="9458"/>
                <a:ext cx="120" cy="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  <p:sp>
          <p:nvSpPr>
            <p:cNvPr id="288" name="椭圆 287"/>
            <p:cNvSpPr/>
            <p:nvPr>
              <p:custDataLst>
                <p:tags r:id="rId58"/>
              </p:custDataLst>
            </p:nvPr>
          </p:nvSpPr>
          <p:spPr>
            <a:xfrm>
              <a:off x="1897" y="4570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>
              <p:custDataLst>
                <p:tags r:id="rId59"/>
              </p:custDataLst>
            </p:nvPr>
          </p:nvSpPr>
          <p:spPr>
            <a:xfrm>
              <a:off x="2395" y="4767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>
              <p:custDataLst>
                <p:tags r:id="rId60"/>
              </p:custDataLst>
            </p:nvPr>
          </p:nvSpPr>
          <p:spPr>
            <a:xfrm>
              <a:off x="2929" y="4839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>
              <p:custDataLst>
                <p:tags r:id="rId61"/>
              </p:custDataLst>
            </p:nvPr>
          </p:nvSpPr>
          <p:spPr>
            <a:xfrm>
              <a:off x="2339" y="5163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>
              <p:custDataLst>
                <p:tags r:id="rId62"/>
              </p:custDataLst>
            </p:nvPr>
          </p:nvSpPr>
          <p:spPr>
            <a:xfrm>
              <a:off x="1546" y="5103"/>
              <a:ext cx="287" cy="21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308" name="直接箭头连接符 307"/>
            <p:cNvCxnSpPr/>
            <p:nvPr>
              <p:custDataLst>
                <p:tags r:id="rId63"/>
              </p:custDataLst>
            </p:nvPr>
          </p:nvCxnSpPr>
          <p:spPr>
            <a:xfrm>
              <a:off x="3570" y="2730"/>
              <a:ext cx="5" cy="1420"/>
            </a:xfrm>
            <a:prstGeom prst="straightConnector1">
              <a:avLst/>
            </a:prstGeom>
            <a:ln w="28575" cmpd="sng">
              <a:solidFill>
                <a:srgbClr val="C00000"/>
              </a:solidFill>
              <a:prstDash val="sysDash"/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9" name="文本框 308"/>
                <p:cNvSpPr txBox="1"/>
                <p:nvPr/>
              </p:nvSpPr>
              <p:spPr>
                <a:xfrm>
                  <a:off x="3451" y="3111"/>
                  <a:ext cx="761" cy="5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16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</m:ctrlPr>
                          </m:sSubSupPr>
                          <m:e>
                            <m:r>
                              <a:rPr lang="en-US" altLang="zh-CN" sz="16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en-US" altLang="zh-CN" sz="16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𝑎𝑏</m:t>
                            </m:r>
                          </m:sub>
                          <m:sup>
                            <m:r>
                              <a:rPr lang="en-US" altLang="zh-CN" sz="1600" i="1">
                                <a:latin typeface="Cambria Math" panose="02040503050406030204" charset="0"/>
                                <a:cs typeface="Cambria Math" panose="02040503050406030204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altLang="zh-CN" sz="1600" i="1" baseline="-25000">
                    <a:latin typeface="Cambria Math" panose="02040503050406030204" charset="0"/>
                    <a:cs typeface="Cambria Math" panose="02040503050406030204" charset="0"/>
                  </a:endParaRPr>
                </a:p>
              </p:txBody>
            </p:sp>
          </mc:Choice>
          <mc:Fallback>
            <p:sp>
              <p:nvSpPr>
                <p:cNvPr id="309" name="文本框 3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1" y="3111"/>
                  <a:ext cx="761" cy="535"/>
                </a:xfrm>
                <a:prstGeom prst="rect">
                  <a:avLst/>
                </a:prstGeom>
                <a:blipFill rotWithShape="1">
                  <a:blip r:embed="rId6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11" name="文本框 310"/>
              <p:cNvSpPr txBox="1"/>
              <p:nvPr/>
            </p:nvSpPr>
            <p:spPr>
              <a:xfrm>
                <a:off x="1205230" y="2343785"/>
                <a:ext cx="361950" cy="27559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i="1">
                          <a:latin typeface="Cambria Math" panose="02040503050406030204" charset="0"/>
                          <a:cs typeface="Cambria Math" panose="02040503050406030204" charset="0"/>
                        </a:rPr>
                        <m:t>∆</m:t>
                      </m:r>
                      <m:r>
                        <a:rPr lang="en-US" altLang="zh-CN" sz="1200">
                          <a:latin typeface="Cambria Math" panose="02040503050406030204" charset="0"/>
                          <a:sym typeface="+mn-ea"/>
                        </a:rPr>
                        <m:t>𝐻</m:t>
                      </m:r>
                    </m:oMath>
                  </m:oMathPara>
                </a14:m>
                <a:endParaRPr lang="en-US" altLang="zh-CN" sz="1200">
                  <a:latin typeface="Cambria Math" panose="02040503050406030204" charset="0"/>
                  <a:sym typeface="+mn-ea"/>
                </a:endParaRPr>
              </a:p>
            </p:txBody>
          </p:sp>
        </mc:Choice>
        <mc:Fallback>
          <p:sp>
            <p:nvSpPr>
              <p:cNvPr id="311" name="文本框 3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230" y="2343785"/>
                <a:ext cx="361950" cy="275590"/>
              </a:xfrm>
              <a:prstGeom prst="rect">
                <a:avLst/>
              </a:prstGeom>
              <a:blipFill rotWithShape="1">
                <a:blip r:embed="rId6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6778625" y="5275580"/>
                <a:ext cx="5530215" cy="1370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/>
                  <a:t>但</a:t>
                </a:r>
                <a:r>
                  <a:rPr lang="zh-CN" altLang="en-US" sz="1600">
                    <a:sym typeface="+mn-ea"/>
                  </a:rPr>
                  <a:t>水库并非无限大，</a:t>
                </a:r>
                <a:r>
                  <a:rPr lang="zh-CN" altLang="en-US" sz="1600">
                    <a:sym typeface="+mn-ea"/>
                  </a:rPr>
                  <a:t>此时地下附加应力分布不均匀且随相对水库的距离而减小，即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charset="0"/>
                        <a:cs typeface="Cambria Math" panose="02040503050406030204" charset="0"/>
                      </a:rPr>
                      <m:t>𝜶</m:t>
                    </m:r>
                    <m:r>
                      <a:rPr lang="en-US" altLang="zh-CN" sz="1600" b="1" i="1">
                        <a:latin typeface="Cambria Math" panose="02040503050406030204" charset="0"/>
                        <a:cs typeface="Cambria Math" panose="02040503050406030204" charset="0"/>
                      </a:rPr>
                      <m:t>&lt;</m:t>
                    </m:r>
                    <m:r>
                      <a:rPr lang="en-US" altLang="zh-CN" sz="1600" b="1" i="1">
                        <a:latin typeface="Cambria Math" panose="02040503050406030204" charset="0"/>
                        <a:cs typeface="Cambria Math" panose="02040503050406030204" charset="0"/>
                      </a:rPr>
                      <m:t>𝟏</m:t>
                    </m:r>
                  </m:oMath>
                </a14:m>
                <a:r>
                  <a:rPr lang="zh-CN" altLang="en-US" sz="1600">
                    <a:latin typeface="Cambria Math" panose="02040503050406030204" charset="0"/>
                    <a:cs typeface="Cambria Math" panose="02040503050406030204" charset="0"/>
                  </a:rPr>
                  <a:t>且不为常数</a:t>
                </a:r>
                <a:r>
                  <a:rPr lang="zh-CN" altLang="en-US" sz="1600">
                    <a:sym typeface="+mn-ea"/>
                  </a:rPr>
                  <a:t>。</a:t>
                </a:r>
                <a:endParaRPr lang="zh-CN" altLang="en-US" sz="1600">
                  <a:sym typeface="+mn-ea"/>
                </a:endParaRPr>
              </a:p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>
                    <a:sym typeface="+mn-ea"/>
                  </a:rPr>
                  <a:t>考虑</a:t>
                </a:r>
                <a:r>
                  <a:rPr lang="en-US" altLang="zh-CN" sz="1600">
                    <a:sym typeface="+mn-ea"/>
                  </a:rPr>
                  <a:t>dv/v</a:t>
                </a:r>
                <a:r>
                  <a:rPr lang="zh-CN" altLang="en-US" sz="1600">
                    <a:sym typeface="+mn-ea"/>
                  </a:rPr>
                  <a:t>水平向</a:t>
                </a:r>
                <a:r>
                  <a:rPr lang="zh-CN" altLang="en-US" sz="1600">
                    <a:sym typeface="+mn-ea"/>
                  </a:rPr>
                  <a:t>差异</a:t>
                </a:r>
                <a:endParaRPr lang="zh-CN" altLang="en-US" sz="1600">
                  <a:sym typeface="+mn-ea"/>
                </a:endParaRPr>
              </a:p>
              <a:p>
                <a:pPr marL="285750" indent="-285750">
                  <a:lnSpc>
                    <a:spcPct val="13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>
                    <a:sym typeface="+mn-ea"/>
                  </a:rPr>
                  <a:t>只考虑了静态，动态的又如何（运动水头、渗流</a:t>
                </a:r>
                <a:r>
                  <a:rPr lang="zh-CN" altLang="en-US" sz="1600">
                    <a:sym typeface="+mn-ea"/>
                  </a:rPr>
                  <a:t>作用）？</a:t>
                </a:r>
                <a:endParaRPr lang="zh-CN" altLang="en-US" sz="1600">
                  <a:sym typeface="+mn-ea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625" y="5275580"/>
                <a:ext cx="5530215" cy="1370965"/>
              </a:xfrm>
              <a:prstGeom prst="rect">
                <a:avLst/>
              </a:prstGeom>
              <a:blipFill rotWithShape="1">
                <a:blip r:embed="rId6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水库变化</a:t>
            </a:r>
            <a:r>
              <a:rPr kumimoji="1"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的响应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60670" y="611505"/>
            <a:ext cx="6610985" cy="395668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57841" t="15199" b="47338"/>
          <a:stretch>
            <a:fillRect/>
          </a:stretch>
        </p:blipFill>
        <p:spPr>
          <a:xfrm>
            <a:off x="794385" y="3917315"/>
            <a:ext cx="4187190" cy="2620645"/>
          </a:xfrm>
          <a:prstGeom prst="rect">
            <a:avLst/>
          </a:prstGeom>
        </p:spPr>
      </p:pic>
      <p:sp>
        <p:nvSpPr>
          <p:cNvPr id="162" name="文本框 161"/>
          <p:cNvSpPr txBox="1"/>
          <p:nvPr/>
        </p:nvSpPr>
        <p:spPr>
          <a:xfrm>
            <a:off x="7612380" y="8910320"/>
            <a:ext cx="5086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c</a:t>
            </a:r>
            <a:r>
              <a:rPr lang="zh-CN" altLang="en-US" sz="1200"/>
              <a:t>点</a:t>
            </a:r>
            <a:endParaRPr lang="zh-CN" altLang="en-US" sz="12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00" y="749300"/>
            <a:ext cx="3261360" cy="3044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65365" cy="416750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235" y="593725"/>
            <a:ext cx="7423785" cy="46050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710" y="1497330"/>
            <a:ext cx="7766050" cy="438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2667000"/>
            <a:ext cx="6743700" cy="4191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831205" y="4528820"/>
            <a:ext cx="5983605" cy="112458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0" y="522605"/>
            <a:ext cx="6661150" cy="5636260"/>
            <a:chOff x="0" y="823"/>
            <a:chExt cx="10490" cy="7360"/>
          </a:xfrm>
        </p:grpSpPr>
        <p:pic>
          <p:nvPicPr>
            <p:cNvPr id="5" name="图片 4" descr="1730728776083"/>
            <p:cNvPicPr>
              <a:picLocks noChangeAspect="1"/>
            </p:cNvPicPr>
            <p:nvPr/>
          </p:nvPicPr>
          <p:blipFill>
            <a:blip r:embed="rId1"/>
            <a:srcRect r="4149" b="10325"/>
            <a:stretch>
              <a:fillRect/>
            </a:stretch>
          </p:blipFill>
          <p:spPr>
            <a:xfrm>
              <a:off x="0" y="823"/>
              <a:ext cx="10490" cy="7361"/>
            </a:xfrm>
            <a:prstGeom prst="rect">
              <a:avLst/>
            </a:prstGeom>
          </p:spPr>
        </p:pic>
        <p:cxnSp>
          <p:nvCxnSpPr>
            <p:cNvPr id="13" name="直接连接符 12"/>
            <p:cNvCxnSpPr/>
            <p:nvPr/>
          </p:nvCxnSpPr>
          <p:spPr>
            <a:xfrm flipV="1">
              <a:off x="830" y="7622"/>
              <a:ext cx="730" cy="3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696" y="5988"/>
              <a:ext cx="4234" cy="86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696" y="6262"/>
              <a:ext cx="4294" cy="134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789" y="6862"/>
              <a:ext cx="4261" cy="145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750" y="6592"/>
              <a:ext cx="4260" cy="10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696" y="7192"/>
              <a:ext cx="4354" cy="130"/>
            </a:xfrm>
            <a:prstGeom prst="line">
              <a:avLst/>
            </a:prstGeom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/>
          <p:nvPr/>
        </p:nvPicPr>
        <p:blipFill>
          <a:blip r:embed="rId2"/>
          <a:srcRect t="5371" b="67680"/>
          <a:stretch>
            <a:fillRect/>
          </a:stretch>
        </p:blipFill>
        <p:spPr>
          <a:xfrm>
            <a:off x="6929755" y="522605"/>
            <a:ext cx="5262245" cy="3280410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0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岩石物理</a:t>
            </a:r>
            <a:endParaRPr kumimoji="1" lang="zh-CN" altLang="en-US" sz="2800" b="1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/>
          <p:nvPr/>
        </p:nvPicPr>
        <p:blipFill>
          <a:blip r:embed="rId3"/>
          <a:stretch>
            <a:fillRect/>
          </a:stretch>
        </p:blipFill>
        <p:spPr>
          <a:xfrm>
            <a:off x="3267710" y="612140"/>
            <a:ext cx="3319780" cy="581025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725035" y="522605"/>
            <a:ext cx="7466965" cy="5899785"/>
            <a:chOff x="7441" y="823"/>
            <a:chExt cx="11759" cy="9291"/>
          </a:xfrm>
        </p:grpSpPr>
        <p:pic>
          <p:nvPicPr>
            <p:cNvPr id="8" name="图片 7"/>
            <p:cNvPicPr/>
            <p:nvPr/>
          </p:nvPicPr>
          <p:blipFill>
            <a:blip r:embed="rId3"/>
            <a:srcRect l="17604" t="52589" r="27499" b="10731"/>
            <a:stretch>
              <a:fillRect/>
            </a:stretch>
          </p:blipFill>
          <p:spPr>
            <a:xfrm>
              <a:off x="10913" y="823"/>
              <a:ext cx="8287" cy="9291"/>
            </a:xfrm>
            <a:prstGeom prst="rect">
              <a:avLst/>
            </a:prstGeom>
          </p:spPr>
        </p:pic>
        <p:cxnSp>
          <p:nvCxnSpPr>
            <p:cNvPr id="7" name="直接箭头连接符 6"/>
            <p:cNvCxnSpPr/>
            <p:nvPr/>
          </p:nvCxnSpPr>
          <p:spPr>
            <a:xfrm flipV="1">
              <a:off x="7441" y="6074"/>
              <a:ext cx="4481" cy="2211"/>
            </a:xfrm>
            <a:prstGeom prst="straightConnector1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ysDot"/>
              <a:tailEnd type="triangle" w="lg" len="lg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3786505" y="3680460"/>
            <a:ext cx="1993265" cy="2132965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高能缪子成像</a:t>
            </a:r>
            <a:endParaRPr lang="zh-CN" altLang="en-US" sz="24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"/>
          <a:srcRect l="12417" t="9020" r="13932" b="14980"/>
          <a:stretch>
            <a:fillRect/>
          </a:stretch>
        </p:blipFill>
        <p:spPr>
          <a:xfrm>
            <a:off x="408305" y="636905"/>
            <a:ext cx="3423920" cy="24968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3376930"/>
            <a:ext cx="3402965" cy="25476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050" y="636905"/>
            <a:ext cx="3229610" cy="2451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70" y="3376930"/>
            <a:ext cx="3475355" cy="254762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000490" y="902970"/>
            <a:ext cx="20955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高能缪子成像</a:t>
            </a:r>
            <a:r>
              <a:rPr lang="zh-CN" altLang="en-US"/>
              <a:t>技术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8053070" y="1347470"/>
            <a:ext cx="3990340" cy="4909185"/>
          </a:xfrm>
          <a:prstGeom prst="rect">
            <a:avLst/>
          </a:prstGeom>
        </p:spPr>
        <p:txBody>
          <a:bodyPr wrap="square">
            <a:noAutofit/>
          </a:bodyPr>
          <a:p>
            <a:pPr indent="457200">
              <a:lnSpc>
                <a:spcPct val="150000"/>
              </a:lnSpc>
            </a:pPr>
            <a:r>
              <a:rPr lang="en-US" altLang="zh-CN" sz="1600"/>
              <a:t>μ</a:t>
            </a:r>
            <a:r>
              <a:rPr lang="zh-CN" altLang="en-US" sz="1600"/>
              <a:t>子在物质中的</a:t>
            </a:r>
            <a:r>
              <a:rPr lang="zh-CN" altLang="en-US" sz="1600">
                <a:solidFill>
                  <a:srgbClr val="C00000"/>
                </a:solidFill>
              </a:rPr>
              <a:t>能量损失率</a:t>
            </a:r>
            <a:r>
              <a:rPr lang="zh-CN" altLang="en-US" sz="1600"/>
              <a:t>与物质的化学组成无关，只与</a:t>
            </a:r>
            <a:r>
              <a:rPr lang="zh-CN" altLang="en-US" sz="1600">
                <a:solidFill>
                  <a:srgbClr val="C00000"/>
                </a:solidFill>
              </a:rPr>
              <a:t>物质的密度和厚度</a:t>
            </a:r>
            <a:r>
              <a:rPr lang="zh-CN" altLang="en-US" sz="1600"/>
              <a:t>有关。</a:t>
            </a:r>
            <a:r>
              <a:rPr lang="zh-CN" altLang="en-US" sz="1600">
                <a:sym typeface="+mn-ea"/>
              </a:rPr>
              <a:t>高能缪子成像技术分为透射和散射成像。成像物理量为</a:t>
            </a:r>
            <a:r>
              <a:rPr lang="en-US" altLang="zh-CN" sz="1600">
                <a:sym typeface="+mn-ea"/>
              </a:rPr>
              <a:t>muon flux</a:t>
            </a:r>
            <a:r>
              <a:rPr lang="zh-CN" altLang="en-US" sz="1600">
                <a:sym typeface="+mn-ea"/>
              </a:rPr>
              <a:t>（</a:t>
            </a:r>
            <a:r>
              <a:rPr lang="en-US" altLang="zh-CN" sz="1600">
                <a:sym typeface="+mn-ea"/>
              </a:rPr>
              <a:t>μ</a:t>
            </a:r>
            <a:r>
              <a:rPr lang="zh-CN" altLang="en-US" sz="1600">
                <a:sym typeface="+mn-ea"/>
              </a:rPr>
              <a:t>子流）</a:t>
            </a:r>
            <a:r>
              <a:rPr lang="zh-CN" altLang="en-US" sz="1600">
                <a:sym typeface="+mn-ea"/>
              </a:rPr>
              <a:t>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>
                <a:sym typeface="+mn-ea"/>
              </a:rPr>
              <a:t>μ 子透射和散射成像都依赖大样本的统计分布。</a:t>
            </a:r>
            <a:r>
              <a:rPr lang="zh-CN" altLang="en-US" sz="1600">
                <a:sym typeface="+mn-ea"/>
              </a:rPr>
              <a:t>一般来说，在目标体较大的情况下，μ 子透射成像是一个有力方法。而 μ 子散射成像更适用于中小型目标体。散射成像需要重建粒子轨迹，对山脉或大建筑物这类目标体来说是不实际的。而透射成像则不受此限制。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>
                <a:sym typeface="+mn-ea"/>
              </a:rPr>
              <a:t>另外目标越大，穿过的 μ 子越少，这也不利于散射成像方法的数据信息的获得。</a:t>
            </a:r>
            <a:endParaRPr lang="zh-CN" altLang="en-US" sz="1600">
              <a:sym typeface="+mn-ea"/>
            </a:endParaRPr>
          </a:p>
          <a:p>
            <a:pPr indent="457200">
              <a:lnSpc>
                <a:spcPct val="150000"/>
              </a:lnSpc>
            </a:pPr>
            <a:endParaRPr lang="zh-CN" altLang="en-US" sz="1600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6870" y="60413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华北电力</a:t>
            </a:r>
            <a:r>
              <a:rPr lang="zh-CN" altLang="en-US"/>
              <a:t>大学，韩</a:t>
            </a:r>
            <a:r>
              <a:rPr lang="zh-CN" altLang="en-US"/>
              <a:t>然</a:t>
            </a:r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35" y="636905"/>
            <a:ext cx="7937500" cy="4766310"/>
            <a:chOff x="1" y="1003"/>
            <a:chExt cx="12500" cy="7506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" y="1003"/>
              <a:ext cx="12501" cy="7507"/>
            </a:xfrm>
            <a:prstGeom prst="rect">
              <a:avLst/>
            </a:prstGeom>
          </p:spPr>
        </p:pic>
        <p:cxnSp>
          <p:nvCxnSpPr>
            <p:cNvPr id="8" name="直接连接符 7"/>
            <p:cNvCxnSpPr/>
            <p:nvPr/>
          </p:nvCxnSpPr>
          <p:spPr>
            <a:xfrm>
              <a:off x="8358" y="7936"/>
              <a:ext cx="4036" cy="1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11" y="8391"/>
              <a:ext cx="8638" cy="11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8148955" y="2886710"/>
            <a:ext cx="3850640" cy="34232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noAutofit/>
          </a:bodyPr>
          <a:p>
            <a:pPr indent="457200">
              <a:lnSpc>
                <a:spcPct val="160000"/>
              </a:lnSpc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Case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年，日本名古屋大学的 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Kunihiro Morishima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等利用 </a:t>
            </a:r>
            <a:r>
              <a:rPr lang="en-US" altLang="zh-CN" sz="1600" i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μ 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子对胡夫金字塔进行了成像。此次探测使用了核乳剂探测器、闪烁体探测器和气体探测器三种探测器，将三种探测器获取的数据进行对比，发现了之前</a:t>
            </a:r>
            <a:r>
              <a:rPr lang="zh-CN" altLang="en-US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未被发现的巨大密室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，该成果被发表于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《Nature》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杂志。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30719770731"/>
          <p:cNvPicPr>
            <a:picLocks noChangeAspect="1"/>
          </p:cNvPicPr>
          <p:nvPr/>
        </p:nvPicPr>
        <p:blipFill>
          <a:blip r:embed="rId1"/>
          <a:srcRect t="22831" r="7502" b="9366"/>
          <a:stretch>
            <a:fillRect/>
          </a:stretch>
        </p:blipFill>
        <p:spPr>
          <a:xfrm>
            <a:off x="435610" y="3522345"/>
            <a:ext cx="4961255" cy="272796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84860" y="6331585"/>
            <a:ext cx="4434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中国科学院地质与地球物理</a:t>
            </a:r>
            <a:r>
              <a:rPr lang="zh-CN" altLang="en-US"/>
              <a:t>研究所，张艳</a:t>
            </a:r>
            <a:endParaRPr lang="zh-CN" altLang="en-US"/>
          </a:p>
        </p:txBody>
      </p:sp>
      <p:pic>
        <p:nvPicPr>
          <p:cNvPr id="7" name="图片 6" descr="1730719770731"/>
          <p:cNvPicPr>
            <a:picLocks noChangeAspect="1"/>
          </p:cNvPicPr>
          <p:nvPr/>
        </p:nvPicPr>
        <p:blipFill>
          <a:blip r:embed="rId1"/>
          <a:srcRect l="7288" t="33205" r="39772" b="30259"/>
          <a:stretch>
            <a:fillRect/>
          </a:stretch>
        </p:blipFill>
        <p:spPr>
          <a:xfrm>
            <a:off x="6336030" y="579120"/>
            <a:ext cx="5233035" cy="27089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051550" y="3281680"/>
            <a:ext cx="58553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457200"/>
            <a:r>
              <a:rPr lang="zh-CN" altLang="en-US" sz="1600">
                <a:sym typeface="+mn-ea"/>
              </a:rPr>
              <a:t>潮汐响应</a:t>
            </a:r>
            <a:r>
              <a:rPr lang="zh-CN" altLang="en-US" sz="1600">
                <a:sym typeface="+mn-ea"/>
              </a:rPr>
              <a:t>裂隙方向模型反演地壳裂隙的走向、倾角。</a:t>
            </a:r>
            <a:r>
              <a:rPr lang="zh-CN" altLang="en-US" sz="1600"/>
              <a:t>渗透率小的</a:t>
            </a:r>
            <a:r>
              <a:rPr lang="zh-CN" altLang="en-US" sz="1600"/>
              <a:t>北京左家庄井观测含水层的走向和倾角同震变化</a:t>
            </a:r>
            <a:r>
              <a:rPr lang="zh-CN" altLang="en-US" sz="1600"/>
              <a:t>如上图。</a:t>
            </a:r>
            <a:endParaRPr lang="zh-CN" altLang="en-US" sz="1600"/>
          </a:p>
        </p:txBody>
      </p:sp>
      <p:pic>
        <p:nvPicPr>
          <p:cNvPr id="9" name="图片 8" descr="1730719770731"/>
          <p:cNvPicPr>
            <a:picLocks noChangeAspect="1"/>
          </p:cNvPicPr>
          <p:nvPr/>
        </p:nvPicPr>
        <p:blipFill>
          <a:blip r:embed="rId1"/>
          <a:srcRect l="49415" t="40641" r="12060" b="31490"/>
          <a:stretch>
            <a:fillRect/>
          </a:stretch>
        </p:blipFill>
        <p:spPr>
          <a:xfrm>
            <a:off x="6409055" y="3870960"/>
            <a:ext cx="5147310" cy="26269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95670" y="6520815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/>
            <a:r>
              <a:rPr lang="zh-CN" altLang="en-US" sz="1600">
                <a:sym typeface="+mn-ea"/>
              </a:rPr>
              <a:t>渗透率大的</a:t>
            </a:r>
            <a:r>
              <a:rPr lang="zh-CN" altLang="en-US" sz="1600">
                <a:sym typeface="+mn-ea"/>
              </a:rPr>
              <a:t>北京宝坻</a:t>
            </a:r>
            <a:r>
              <a:rPr lang="zh-CN" altLang="en-US" sz="1600">
                <a:sym typeface="+mn-ea"/>
              </a:rPr>
              <a:t>井观测含水层的走向和倾角同震变化</a:t>
            </a:r>
            <a:endParaRPr lang="zh-CN" altLang="en-US" sz="1600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" y="635000"/>
            <a:ext cx="4944745" cy="2772410"/>
          </a:xfrm>
          <a:prstGeom prst="rect">
            <a:avLst/>
          </a:prstGeom>
        </p:spPr>
      </p:pic>
      <p:cxnSp>
        <p:nvCxnSpPr>
          <p:cNvPr id="13" name="直接箭头连接符 12"/>
          <p:cNvCxnSpPr>
            <a:endCxn id="9" idx="1"/>
          </p:cNvCxnSpPr>
          <p:nvPr/>
        </p:nvCxnSpPr>
        <p:spPr>
          <a:xfrm>
            <a:off x="4393565" y="4758055"/>
            <a:ext cx="2015490" cy="42672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" y="622935"/>
            <a:ext cx="4961255" cy="2818130"/>
          </a:xfrm>
          <a:prstGeom prst="rect">
            <a:avLst/>
          </a:prstGeom>
        </p:spPr>
      </p:pic>
      <p:cxnSp>
        <p:nvCxnSpPr>
          <p:cNvPr id="6" name="直接箭头连接符 5"/>
          <p:cNvCxnSpPr>
            <a:endCxn id="7" idx="1"/>
          </p:cNvCxnSpPr>
          <p:nvPr/>
        </p:nvCxnSpPr>
        <p:spPr>
          <a:xfrm flipV="1">
            <a:off x="1960880" y="1933575"/>
            <a:ext cx="4375150" cy="2815590"/>
          </a:xfrm>
          <a:prstGeom prst="straightConnector1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矩形 3"/>
          <p:cNvSpPr/>
          <p:nvPr/>
        </p:nvSpPr>
        <p:spPr>
          <a:xfrm>
            <a:off x="635" y="-38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</a:t>
            </a:r>
            <a:r>
              <a:rPr lang="en-US" altLang="zh-CN" sz="2400" b="1" baseline="-250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400" b="1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地质封存</a:t>
            </a:r>
            <a:endParaRPr lang="zh-CN" altLang="en-US" sz="2400" b="1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86065" y="537210"/>
            <a:ext cx="13830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 b="1"/>
              <a:t>Tohoku</a:t>
            </a:r>
            <a:r>
              <a:rPr lang="zh-CN" altLang="en-US" sz="1400" b="1"/>
              <a:t>地震</a:t>
            </a:r>
            <a:endParaRPr lang="zh-CN" altLang="en-US" sz="1400" b="1"/>
          </a:p>
        </p:txBody>
      </p:sp>
      <p:sp>
        <p:nvSpPr>
          <p:cNvPr id="5" name="文本框 4"/>
          <p:cNvSpPr txBox="1"/>
          <p:nvPr/>
        </p:nvSpPr>
        <p:spPr>
          <a:xfrm>
            <a:off x="6512560" y="704850"/>
            <a:ext cx="11156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 b="1"/>
              <a:t>汶川地震</a:t>
            </a:r>
            <a:endParaRPr lang="zh-CN" altLang="en-US" sz="1200" b="1"/>
          </a:p>
        </p:txBody>
      </p:sp>
      <p:sp>
        <p:nvSpPr>
          <p:cNvPr id="11" name="矩形 10"/>
          <p:cNvSpPr/>
          <p:nvPr/>
        </p:nvSpPr>
        <p:spPr>
          <a:xfrm>
            <a:off x="733425" y="4230370"/>
            <a:ext cx="2332990" cy="100711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134360" y="4230370"/>
            <a:ext cx="1993265" cy="1007110"/>
          </a:xfrm>
          <a:prstGeom prst="rect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761480" y="1350645"/>
            <a:ext cx="170815" cy="15481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06105" y="1350645"/>
            <a:ext cx="170815" cy="15481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886575" y="4418965"/>
            <a:ext cx="170815" cy="15481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753475" y="4418965"/>
            <a:ext cx="170815" cy="1548130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1" grpId="1" animBg="1"/>
      <p:bldP spid="15" grpId="1" animBg="1"/>
      <p:bldP spid="18" grpId="0" animBg="1"/>
      <p:bldP spid="19" grpId="0" animBg="1"/>
      <p:bldP spid="24" grpId="0" animBg="1"/>
      <p:bldP spid="25" grpId="0" animBg="1"/>
      <p:bldP spid="18" grpId="1" animBg="1"/>
      <p:bldP spid="19" grpId="1" animBg="1"/>
      <p:bldP spid="24" grpId="1" animBg="1"/>
      <p:bldP spid="2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30720769730"/>
          <p:cNvPicPr>
            <a:picLocks noChangeAspect="1"/>
          </p:cNvPicPr>
          <p:nvPr/>
        </p:nvPicPr>
        <p:blipFill>
          <a:blip r:embed="rId1"/>
          <a:srcRect l="7681" t="2204" r="13806" b="13102"/>
          <a:stretch>
            <a:fillRect/>
          </a:stretch>
        </p:blipFill>
        <p:spPr>
          <a:xfrm>
            <a:off x="135255" y="785495"/>
            <a:ext cx="5891530" cy="4766945"/>
          </a:xfrm>
          <a:prstGeom prst="rect">
            <a:avLst/>
          </a:prstGeom>
        </p:spPr>
      </p:pic>
      <p:pic>
        <p:nvPicPr>
          <p:cNvPr id="3" name="图片 2" descr="1730720784693"/>
          <p:cNvPicPr>
            <a:picLocks noChangeAspect="1"/>
          </p:cNvPicPr>
          <p:nvPr/>
        </p:nvPicPr>
        <p:blipFill>
          <a:blip r:embed="rId2"/>
          <a:srcRect l="9347" r="10194" b="6676"/>
          <a:stretch>
            <a:fillRect/>
          </a:stretch>
        </p:blipFill>
        <p:spPr>
          <a:xfrm>
            <a:off x="6417945" y="775970"/>
            <a:ext cx="5452110" cy="4743450"/>
          </a:xfrm>
          <a:prstGeom prst="rect">
            <a:avLst/>
          </a:prstGeom>
        </p:spPr>
      </p:pic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ym typeface="+mn-ea"/>
              </a:rPr>
              <a:t>面波反演算法比较</a:t>
            </a:r>
            <a:endParaRPr lang="zh-CN" altLang="en-US" sz="2400" b="1"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b="1">
                <a:sym typeface="+mn-ea"/>
              </a:rPr>
              <a:t>曲波变换</a:t>
            </a:r>
            <a:endParaRPr lang="zh-CN" altLang="en-US" sz="2400" b="1" dirty="0">
              <a:effectLst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3" name="图片 2" descr="1730728776093"/>
          <p:cNvPicPr>
            <a:picLocks noChangeAspect="1"/>
          </p:cNvPicPr>
          <p:nvPr/>
        </p:nvPicPr>
        <p:blipFill>
          <a:blip r:embed="rId1"/>
          <a:srcRect t="33260" b="11958"/>
          <a:stretch>
            <a:fillRect/>
          </a:stretch>
        </p:blipFill>
        <p:spPr>
          <a:xfrm>
            <a:off x="5188585" y="560705"/>
            <a:ext cx="5840095" cy="2231390"/>
          </a:xfrm>
          <a:prstGeom prst="rect">
            <a:avLst/>
          </a:prstGeom>
        </p:spPr>
      </p:pic>
      <p:pic>
        <p:nvPicPr>
          <p:cNvPr id="4" name="图片 3" descr="1730728776101"/>
          <p:cNvPicPr>
            <a:picLocks noChangeAspect="1"/>
          </p:cNvPicPr>
          <p:nvPr/>
        </p:nvPicPr>
        <p:blipFill>
          <a:blip r:embed="rId2"/>
          <a:srcRect l="6858" r="11270"/>
          <a:stretch>
            <a:fillRect/>
          </a:stretch>
        </p:blipFill>
        <p:spPr>
          <a:xfrm>
            <a:off x="635" y="522605"/>
            <a:ext cx="3888740" cy="6334760"/>
          </a:xfrm>
          <a:prstGeom prst="rect">
            <a:avLst/>
          </a:prstGeom>
        </p:spPr>
      </p:pic>
      <p:pic>
        <p:nvPicPr>
          <p:cNvPr id="2" name="图片 1" descr="1730728776101"/>
          <p:cNvPicPr>
            <a:picLocks noChangeAspect="1"/>
          </p:cNvPicPr>
          <p:nvPr/>
        </p:nvPicPr>
        <p:blipFill>
          <a:blip r:embed="rId2"/>
          <a:srcRect l="6858" t="52075" r="11270" b="15136"/>
          <a:stretch>
            <a:fillRect/>
          </a:stretch>
        </p:blipFill>
        <p:spPr>
          <a:xfrm>
            <a:off x="4379595" y="2815590"/>
            <a:ext cx="7458075" cy="3983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3"/>
          <p:cNvSpPr/>
          <p:nvPr/>
        </p:nvSpPr>
        <p:spPr>
          <a:xfrm>
            <a:off x="635" y="-16510"/>
            <a:ext cx="12192000" cy="539115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  <a:sym typeface="+mn-ea"/>
              </a:rPr>
              <a:t>厦门</a:t>
            </a:r>
            <a:endParaRPr lang="zh-CN" altLang="en-US" sz="2800" b="1" dirty="0">
              <a:effectLst/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VID_20241104_22274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220075" y="793750"/>
            <a:ext cx="3903980" cy="247142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520" y="692150"/>
            <a:ext cx="7829550" cy="6064885"/>
            <a:chOff x="1" y="823"/>
            <a:chExt cx="11807" cy="8856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13400" b="13400"/>
            <a:stretch>
              <a:fillRect/>
            </a:stretch>
          </p:blipFill>
          <p:spPr>
            <a:xfrm>
              <a:off x="1" y="823"/>
              <a:ext cx="7839" cy="4378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l="16393" r="16393"/>
            <a:stretch>
              <a:fillRect/>
            </a:stretch>
          </p:blipFill>
          <p:spPr>
            <a:xfrm>
              <a:off x="7939" y="823"/>
              <a:ext cx="3869" cy="437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rcRect l="17307" r="17307"/>
            <a:stretch>
              <a:fillRect/>
            </a:stretch>
          </p:blipFill>
          <p:spPr>
            <a:xfrm>
              <a:off x="1" y="5301"/>
              <a:ext cx="3869" cy="437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rcRect t="6369" b="6369"/>
            <a:stretch>
              <a:fillRect/>
            </a:stretch>
          </p:blipFill>
          <p:spPr>
            <a:xfrm>
              <a:off x="3970" y="5301"/>
              <a:ext cx="7839" cy="4378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576435" y="3740150"/>
            <a:ext cx="1355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土壤液化？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 vol="9000"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6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7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8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9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0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5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6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7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8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19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0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5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6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7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8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29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0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5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6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7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8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39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0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5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6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7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8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49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0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1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2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3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4.xml><?xml version="1.0" encoding="utf-8"?>
<p:tagLst xmlns:p="http://schemas.openxmlformats.org/presentationml/2006/main">
  <p:tag name="KSO_WM_DIAGRAM_VIRTUALLY_FRAME" val="{&quot;height&quot;:494.25,&quot;left&quot;:537.15,&quot;top&quot;:83.15,&quot;width&quot;:286.6}"/>
</p:tagLst>
</file>

<file path=ppt/tags/tag55.xml><?xml version="1.0" encoding="utf-8"?>
<p:tagLst xmlns:p="http://schemas.openxmlformats.org/presentationml/2006/main">
  <p:tag name="KSO_WM_UNIT_PLACING_PICTURE_USER_VIEWPORT" val="{&quot;height&quot;:5316,&quot;width&quot;:10426}"/>
  <p:tag name="KSO_WM_UNIT_PLACING_PICTURE_USER_RELATIVERECTANGLE" val="{&quot;bottom&quot;:0,&quot;left&quot;:0,&quot;right&quot;:0,&quot;top&quot;:0}"/>
  <p:tag name="KSO_WM_UNIT_PLACING_PICTURE_COLLAGE_RELATIVERECTANGLE" val="{&quot;bottom&quot;:0.012979186938474885,&quot;left&quot;:0,&quot;right&quot;:0,&quot;top&quot;:0.012979186938474885}"/>
  <p:tag name="KSO_WM_UNIT_PLACING_PICTURE_COLLAGE_VIEWPORT" val="{&quot;height&quot;:4932.178288510549,&quot;width&quot;:9931.023243687763}"/>
</p:tagLst>
</file>

<file path=ppt/tags/tag56.xml><?xml version="1.0" encoding="utf-8"?>
<p:tagLst xmlns:p="http://schemas.openxmlformats.org/presentationml/2006/main">
  <p:tag name="KSO_WM_UNIT_PLACING_PICTURE_USER_VIEWPORT" val="{&quot;height&quot;:3407,&quot;width&quot;:5443}"/>
  <p:tag name="KSO_WM_UNIT_PLACING_PICTURE_USER_RELATIVERECTANGLE" val="{&quot;bottom&quot;:0.47338375909804475,&quot;left&quot;:0.5784077201447527,&quot;right&quot;:0,&quot;top&quot;:0.15199086627658054}"/>
  <p:tag name="KSO_WM_UNIT_PLACING_PICTURE_COLLAGE_RELATIVERECTANGLE" val="{&quot;bottom&quot;:0.48800942388408436,&quot;left&quot;:0,&quot;right&quot;:0,&quot;top&quot;:0.16661653106262017}"/>
  <p:tag name="KSO_WM_UNIT_PLACING_PICTURE_COLLAGE_VIEWPORT" val="{&quot;height&quot;:2416.0891442552743,&quot;width&quot;:9931.023243687763}"/>
</p:tagLst>
</file>

<file path=ppt/tags/tag57.xml><?xml version="1.0" encoding="utf-8"?>
<p:tagLst xmlns:p="http://schemas.openxmlformats.org/presentationml/2006/main">
  <p:tag name="KSO_WM_UNIT_PLACING_PICTURE_USER_VIEWPORT" val="{&quot;height&quot;:6835,&quot;width&quot;:8958}"/>
  <p:tag name="KSO_WM_UNIT_PLACING_PICTURE_USER_RELATIVERECTANGLE" val="{&quot;bottom&quot;:0,&quot;left&quot;:0,&quot;right&quot;:0,&quot;top&quot;:0}"/>
  <p:tag name="KSO_WM_UNIT_PLACING_PICTURE_COLLAGE_RELATIVERECTANGLE" val="{&quot;bottom&quot;:0.13400419804760547,&quot;left&quot;:0,&quot;right&quot;:0,&quot;top&quot;:0.13400419804760547}"/>
  <p:tag name="KSO_WM_UNIT_PLACING_PICTURE_COLLAGE_VIEWPORT" val="{&quot;height&quot;:4378,&quot;width&quot;:7838.666666666666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58.xml><?xml version="1.0" encoding="utf-8"?>
<p:tagLst xmlns:p="http://schemas.openxmlformats.org/presentationml/2006/main">
  <p:tag name="KSO_WM_UNIT_PLACING_PICTURE_USER_VIEWPORT" val="{&quot;height&quot;:6211,&quot;width&quot;:8167}"/>
  <p:tag name="KSO_WM_UNIT_PLACING_PICTURE_USER_RELATIVERECTANGLE" val="{&quot;bottom&quot;:0,&quot;left&quot;:0,&quot;right&quot;:0,&quot;top&quot;:0}"/>
  <p:tag name="KSO_WM_UNIT_PLACING_PICTURE_COLLAGE_RELATIVERECTANGLE" val="{&quot;bottom&quot;:0,&quot;left&quot;:0.16393029445157975,&quot;right&quot;:0.16393029445157975,&quot;top&quot;:0}"/>
  <p:tag name="KSO_WM_UNIT_PLACING_PICTURE_COLLAGE_VIEWPORT" val="{&quot;height&quot;:4378,&quot;width&quot;:3869.333333333333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59.xml><?xml version="1.0" encoding="utf-8"?>
<p:tagLst xmlns:p="http://schemas.openxmlformats.org/presentationml/2006/main">
  <p:tag name="KSO_WM_UNIT_PLACING_PICTURE_USER_VIEWPORT" val="{&quot;height&quot;:8624,&quot;width&quot;:11657}"/>
  <p:tag name="KSO_WM_UNIT_PLACING_PICTURE_USER_RELATIVERECTANGLE" val="{&quot;bottom&quot;:0,&quot;left&quot;:0,&quot;right&quot;:0,&quot;top&quot;:0}"/>
  <p:tag name="KSO_WM_UNIT_PLACING_PICTURE_COLLAGE_RELATIVERECTANGLE" val="{&quot;bottom&quot;:0,&quot;left&quot;:0.1730718302271703,&quot;right&quot;:0.1730718302271703,&quot;top&quot;:0}"/>
  <p:tag name="KSO_WM_UNIT_PLACING_PICTURE_COLLAGE_VIEWPORT" val="{&quot;height&quot;:4378,&quot;width&quot;:3869.333333333333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60.xml><?xml version="1.0" encoding="utf-8"?>
<p:tagLst xmlns:p="http://schemas.openxmlformats.org/presentationml/2006/main">
  <p:tag name="KSO_WM_UNIT_PLACING_PICTURE_USER_VIEWPORT" val="{&quot;height&quot;:6746,&quot;width&quot;:10540}"/>
  <p:tag name="KSO_WM_UNIT_PLACING_PICTURE_USER_RELATIVERECTANGLE" val="{&quot;bottom&quot;:0,&quot;left&quot;:0,&quot;right&quot;:0,&quot;top&quot;:0}"/>
  <p:tag name="KSO_WM_UNIT_PLACING_PICTURE_COLLAGE_RELATIVERECTANGLE" val="{&quot;bottom&quot;:0.06368731570413456,&quot;left&quot;:0,&quot;right&quot;:0,&quot;top&quot;:0.06368731570413456}"/>
  <p:tag name="KSO_WM_UNIT_PLACING_PICTURE_COLLAGE_VIEWPORT" val="{&quot;height&quot;:4378,&quot;width&quot;:7838.666666666666}"/>
  <p:tag name="KSO_WM_UNIT_PLACING_PICTURE_INFO" val="{&quot;code&quot;:&quot;bAb[3]&quot;,&quot;full_picture&quot;:false,&quot;last_crop_picture&quot;:&quot;bAb[3]&quot;,&quot;scheme&quot;:&quot;4-7&quot;,&quot;spacing&quot;:5}"/>
  <p:tag name="KSO_WM_UNIT_PLACING_PICTURE" val="223110.401"/>
  <p:tag name="KSO_WM_BEAUTIFY_FLAG" val=""/>
  <p:tag name="KSO_WM_UNIT_INDEX" val=""/>
  <p:tag name="KSO_WM_UNIT_ID" val=""/>
</p:tagLst>
</file>

<file path=ppt/tags/tag61.xml><?xml version="1.0" encoding="utf-8"?>
<p:tagLst xmlns:p="http://schemas.openxmlformats.org/presentationml/2006/main">
  <p:tag name="commondata" val="eyJoZGlkIjoiZDU1YjFlYjI2ODJkNTgzMTI4ZjNmN2E1ZmM3OTZhYWI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2130</Words>
  <Application>WPS 演示</Application>
  <PresentationFormat>宽屏</PresentationFormat>
  <Paragraphs>141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Times New Roman</vt:lpstr>
      <vt:lpstr>Cambria Math</vt:lpstr>
      <vt:lpstr>MS Mincho</vt:lpstr>
      <vt:lpstr>Segoe Print</vt:lpstr>
      <vt:lpstr>Helvetica Neue</vt:lpstr>
      <vt:lpstr>楷体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Yang Hu</dc:creator>
  <cp:lastModifiedBy>扶摇</cp:lastModifiedBy>
  <cp:revision>53</cp:revision>
  <dcterms:created xsi:type="dcterms:W3CDTF">2023-08-09T12:44:00Z</dcterms:created>
  <dcterms:modified xsi:type="dcterms:W3CDTF">2024-11-28T09:37:05Z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2052-12.1.0.18912</vt:lpwstr>
  </property>
</Properties>
</file>