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7" r:id="rId3"/>
    <p:sldId id="258" r:id="rId4"/>
    <p:sldId id="259" r:id="rId5"/>
    <p:sldId id="260"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8" r:id="rId19"/>
    <p:sldId id="289" r:id="rId20"/>
    <p:sldId id="290" r:id="rId21"/>
    <p:sldId id="291" r:id="rId22"/>
    <p:sldId id="293" r:id="rId23"/>
    <p:sldId id="294" r:id="rId24"/>
    <p:sldId id="295" r:id="rId25"/>
    <p:sldId id="582" r:id="rId26"/>
    <p:sldId id="661" r:id="rId27"/>
    <p:sldId id="657" r:id="rId28"/>
    <p:sldId id="305" r:id="rId29"/>
    <p:sldId id="658" r:id="rId30"/>
    <p:sldId id="625" r:id="rId31"/>
    <p:sldId id="660" r:id="rId32"/>
    <p:sldId id="306" r:id="rId33"/>
    <p:sldId id="297" r:id="rId34"/>
    <p:sldId id="307" r:id="rId35"/>
    <p:sldId id="298" r:id="rId36"/>
    <p:sldId id="299" r:id="rId37"/>
    <p:sldId id="300" r:id="rId38"/>
    <p:sldId id="301"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9" d="100"/>
          <a:sy n="129" d="100"/>
        </p:scale>
        <p:origin x="127" y="7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D02F09-86FE-4886-B4D6-C7C8B992CA58}" type="datetimeFigureOut">
              <a:rPr lang="zh-CN" altLang="en-US" smtClean="0"/>
              <a:t>2025/11/27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1D2976-2FEC-4544-BD84-1A9151EF3250}" type="slidenum">
              <a:rPr lang="zh-CN" altLang="en-US" smtClean="0"/>
              <a:t>‹#›</a:t>
            </a:fld>
            <a:endParaRPr lang="zh-CN" altLang="en-US"/>
          </a:p>
        </p:txBody>
      </p:sp>
    </p:spTree>
    <p:extLst>
      <p:ext uri="{BB962C8B-B14F-4D97-AF65-F5344CB8AC3E}">
        <p14:creationId xmlns:p14="http://schemas.microsoft.com/office/powerpoint/2010/main" val="2324583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D1D2976-2FEC-4544-BD84-1A9151EF3250}" type="slidenum">
              <a:rPr lang="zh-CN" altLang="en-US" smtClean="0"/>
              <a:t>1</a:t>
            </a:fld>
            <a:endParaRPr lang="zh-CN" altLang="en-US"/>
          </a:p>
        </p:txBody>
      </p:sp>
    </p:spTree>
    <p:extLst>
      <p:ext uri="{BB962C8B-B14F-4D97-AF65-F5344CB8AC3E}">
        <p14:creationId xmlns:p14="http://schemas.microsoft.com/office/powerpoint/2010/main" val="235189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B921F3-5B38-4B3D-A721-F4F76324F6F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3733DB9-2112-4FF5-A1F6-28BA458600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42801CA-A9E2-47C1-972B-1E3CB60342C5}"/>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E03F2BC6-F062-4972-AEEE-F393C55AD0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4745CE6-7AEC-4BA7-8D87-20430DE70553}"/>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869190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8E8905-AB1A-4892-92F5-D6191B963FE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843BEE5-229A-4634-8295-A5D51881BC5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D5FB21-F191-4095-AB19-2F9DFB17427F}"/>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11D02077-5F24-4BC6-B0C4-FF789E778C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164FDF9-8745-4625-86A7-18E8A3BCF984}"/>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3882373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A7F3FE-AC36-474E-AD00-A5E8E37A48D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4DCCE30-1974-4439-A90A-725A6EFD0D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A29BEF20-DA38-4BE3-A3F1-0CD066023FDD}"/>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F61221DB-528A-41A4-B41F-30C09E5519E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E65C6BC-D4C3-48A1-9AEA-5315586FDDE9}"/>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423553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63792C-6FA7-4AE0-824D-4D77276212D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30092D4-C510-40DB-BD95-CEA7CDDC6CF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448C873B-14CB-43BE-B793-8F1C46166FD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1E9DE3F-995F-4D72-BFFE-4D5A0B0D0413}"/>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56A9B8FE-5011-4F96-966F-972977815DD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460174F-F898-41A0-A8BC-ED98115B002E}"/>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39009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CB017B-33BC-4581-B418-31285C47ABD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E0FF52C-032B-4B22-B7A5-42D750B76F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1DEFB5F-4DD5-4FDE-9F45-6E267EDE755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FA6B547-2C60-424C-92EC-715716323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FF70F9D0-C72B-463C-81BF-2A42A407584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B3C38A3-CC42-4033-8B19-33683B42D4BE}"/>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8" name="页脚占位符 7">
            <a:extLst>
              <a:ext uri="{FF2B5EF4-FFF2-40B4-BE49-F238E27FC236}">
                <a16:creationId xmlns:a16="http://schemas.microsoft.com/office/drawing/2014/main" id="{EEDB8A4C-C01B-41DF-BE86-AF4FF0853E0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7241045-456C-4D05-A74E-F417866430DE}"/>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86566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27FD41-120C-4CF5-B38E-2F1FB5DFB2E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B6904B9-682A-4D61-80B0-68AFCFF4E6F7}"/>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4" name="页脚占位符 3">
            <a:extLst>
              <a:ext uri="{FF2B5EF4-FFF2-40B4-BE49-F238E27FC236}">
                <a16:creationId xmlns:a16="http://schemas.microsoft.com/office/drawing/2014/main" id="{497212AB-6CFB-45C2-B675-CF8957DE5BB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2078B8E-4B46-410D-923A-6A28F3021D9C}"/>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2888069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8337E54-45FD-4575-9CA4-86C0716D3686}"/>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3" name="页脚占位符 2">
            <a:extLst>
              <a:ext uri="{FF2B5EF4-FFF2-40B4-BE49-F238E27FC236}">
                <a16:creationId xmlns:a16="http://schemas.microsoft.com/office/drawing/2014/main" id="{1AD61864-00A0-4621-BF74-4FCF62D9D3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0953FBC-FEA5-4060-A05F-F9D7BD93AE47}"/>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322427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09F7C8-4C05-48C1-862A-4F3DCC49F4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941239A-3D46-494A-93CB-5F282AF7C6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35C4342-E66A-4F33-B42F-49E63D7B60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D1E8749-BC3B-41FD-86F4-EC229BACD3F0}"/>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DBB6EF63-14DA-4032-B46B-99CB43DC135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3356CF5-D594-471D-B2F4-45E854018CFE}"/>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3278267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9F4576-5689-48DB-90F0-A8F9E67328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B6806E2F-D854-402E-AE80-7BC09B1638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43EE2952-9E43-4E1B-8316-EFD9EAB76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FDAD975-DEFC-45BD-A5D9-0899775FF683}"/>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6" name="页脚占位符 5">
            <a:extLst>
              <a:ext uri="{FF2B5EF4-FFF2-40B4-BE49-F238E27FC236}">
                <a16:creationId xmlns:a16="http://schemas.microsoft.com/office/drawing/2014/main" id="{D6560EE0-CB46-48AA-9A61-6D48BC61374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3B8ACC0-80BA-4747-8912-7D930679117B}"/>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554400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7FD327-23F9-497A-89BF-EF6AF18A134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50BE563-35EE-4C6E-A000-B01D820ED40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C1F90E1-C346-491F-B4BF-8A3B92783674}"/>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E0C233BB-3AEB-402A-B659-C40ABF4422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88ABFC-EF04-4EDA-B5E9-D431DA362A76}"/>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1505559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1D31C20-EA02-46F8-9960-5FBF3C1EA31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9039EDF-3C28-4ECA-AA57-811AEEAC221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C47AE7D-0412-432D-831A-69070705FCAD}"/>
              </a:ext>
            </a:extLst>
          </p:cNvPr>
          <p:cNvSpPr>
            <a:spLocks noGrp="1"/>
          </p:cNvSpPr>
          <p:nvPr>
            <p:ph type="dt" sz="half" idx="10"/>
          </p:nvPr>
        </p:nvSpPr>
        <p:spPr/>
        <p:txBody>
          <a:body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1D79D998-4058-492A-B623-0D9ECCA6FE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E4242C7-06EE-44E7-9996-61EB69B8E006}"/>
              </a:ext>
            </a:extLst>
          </p:cNvPr>
          <p:cNvSpPr>
            <a:spLocks noGrp="1"/>
          </p:cNvSpPr>
          <p:nvPr>
            <p:ph type="sldNum" sz="quarter" idx="12"/>
          </p:nvPr>
        </p:nvSpPr>
        <p:spPr/>
        <p:txBody>
          <a:body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662504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1071042-6A7A-4292-9464-A6B79A1213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5A3BEBA9-E8BF-466A-80CC-9D96E40E17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5CD3E7D-7034-4B1C-A4AB-D3F1792F71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0377CC-8721-4535-8053-B10CD2C0AC26}" type="datetimeFigureOut">
              <a:rPr lang="zh-CN" altLang="en-US" smtClean="0"/>
              <a:t>2025/11/27</a:t>
            </a:fld>
            <a:endParaRPr lang="zh-CN" altLang="en-US"/>
          </a:p>
        </p:txBody>
      </p:sp>
      <p:sp>
        <p:nvSpPr>
          <p:cNvPr id="5" name="页脚占位符 4">
            <a:extLst>
              <a:ext uri="{FF2B5EF4-FFF2-40B4-BE49-F238E27FC236}">
                <a16:creationId xmlns:a16="http://schemas.microsoft.com/office/drawing/2014/main" id="{877AE092-4100-49B1-BA41-810CF597A6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9834D950-604C-4EFE-9426-9E19976E80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9F5595-A659-4584-95FD-2F2C6A33FA41}" type="slidenum">
              <a:rPr lang="zh-CN" altLang="en-US" smtClean="0"/>
              <a:t>‹#›</a:t>
            </a:fld>
            <a:endParaRPr lang="zh-CN" altLang="en-US"/>
          </a:p>
        </p:txBody>
      </p:sp>
    </p:spTree>
    <p:extLst>
      <p:ext uri="{BB962C8B-B14F-4D97-AF65-F5344CB8AC3E}">
        <p14:creationId xmlns:p14="http://schemas.microsoft.com/office/powerpoint/2010/main" val="1686694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B9188AF3-EE86-4D3B-80D8-32D75923CA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标题 1">
            <a:extLst>
              <a:ext uri="{FF2B5EF4-FFF2-40B4-BE49-F238E27FC236}">
                <a16:creationId xmlns:a16="http://schemas.microsoft.com/office/drawing/2014/main" id="{E84BB9AA-88DB-4C1C-B993-000CD8C8B58B}"/>
              </a:ext>
            </a:extLst>
          </p:cNvPr>
          <p:cNvSpPr>
            <a:spLocks noGrp="1"/>
          </p:cNvSpPr>
          <p:nvPr>
            <p:ph type="ctrTitle"/>
          </p:nvPr>
        </p:nvSpPr>
        <p:spPr>
          <a:xfrm>
            <a:off x="1157817" y="1267618"/>
            <a:ext cx="9876365" cy="1173163"/>
          </a:xfrm>
        </p:spPr>
        <p:txBody>
          <a:bodyPr/>
          <a:lstStyle/>
          <a:p>
            <a:r>
              <a:rPr lang="en-US" altLang="zh-CN" b="1" dirty="0"/>
              <a:t>2025</a:t>
            </a:r>
            <a:r>
              <a:rPr lang="zh-CN" altLang="en-US" b="1" dirty="0"/>
              <a:t>成都</a:t>
            </a:r>
            <a:r>
              <a:rPr lang="en-US" altLang="zh-CN" b="1" dirty="0"/>
              <a:t>CUG</a:t>
            </a:r>
            <a:r>
              <a:rPr lang="zh-CN" altLang="en-US" b="1" dirty="0"/>
              <a:t>年会经历分享</a:t>
            </a:r>
          </a:p>
        </p:txBody>
      </p:sp>
      <p:sp>
        <p:nvSpPr>
          <p:cNvPr id="3" name="副标题 2">
            <a:extLst>
              <a:ext uri="{FF2B5EF4-FFF2-40B4-BE49-F238E27FC236}">
                <a16:creationId xmlns:a16="http://schemas.microsoft.com/office/drawing/2014/main" id="{1818FA74-EB68-41B9-8027-32C1F1839170}"/>
              </a:ext>
            </a:extLst>
          </p:cNvPr>
          <p:cNvSpPr>
            <a:spLocks noGrp="1"/>
          </p:cNvSpPr>
          <p:nvPr>
            <p:ph type="subTitle" idx="1"/>
          </p:nvPr>
        </p:nvSpPr>
        <p:spPr>
          <a:xfrm>
            <a:off x="1523999" y="2880518"/>
            <a:ext cx="9144000" cy="1655762"/>
          </a:xfrm>
        </p:spPr>
        <p:txBody>
          <a:bodyPr>
            <a:normAutofit/>
          </a:bodyPr>
          <a:lstStyle/>
          <a:p>
            <a:r>
              <a:rPr lang="zh-CN" altLang="en-US" sz="2000" b="1" dirty="0"/>
              <a:t>时间：</a:t>
            </a:r>
            <a:r>
              <a:rPr lang="en-US" altLang="zh-CN" sz="2000" b="1" dirty="0"/>
              <a:t>10</a:t>
            </a:r>
            <a:r>
              <a:rPr lang="zh-CN" altLang="en-US" sz="2000" b="1" dirty="0"/>
              <a:t>月</a:t>
            </a:r>
            <a:r>
              <a:rPr lang="en-US" altLang="zh-CN" sz="2000" b="1" dirty="0"/>
              <a:t>18</a:t>
            </a:r>
            <a:r>
              <a:rPr lang="zh-CN" altLang="en-US" sz="2000" b="1" dirty="0"/>
              <a:t>日</a:t>
            </a:r>
            <a:r>
              <a:rPr lang="en-US" altLang="zh-CN" sz="2000" b="1" dirty="0"/>
              <a:t>-10</a:t>
            </a:r>
            <a:r>
              <a:rPr lang="zh-CN" altLang="en-US" sz="2000" b="1" dirty="0"/>
              <a:t>月</a:t>
            </a:r>
            <a:r>
              <a:rPr lang="en-US" altLang="zh-CN" sz="2000" b="1" dirty="0"/>
              <a:t>23</a:t>
            </a:r>
            <a:r>
              <a:rPr lang="zh-CN" altLang="en-US" sz="2000" b="1" dirty="0"/>
              <a:t>日</a:t>
            </a:r>
            <a:endParaRPr lang="en-US" altLang="zh-CN" sz="2000" b="1" dirty="0"/>
          </a:p>
          <a:p>
            <a:r>
              <a:rPr lang="zh-CN" altLang="en-US" sz="2000" b="1" dirty="0"/>
              <a:t>地点：成都空港国际会议中心</a:t>
            </a:r>
            <a:endParaRPr lang="en-US" altLang="zh-CN" sz="2000" b="1" dirty="0"/>
          </a:p>
          <a:p>
            <a:r>
              <a:rPr lang="zh-CN" altLang="en-US" sz="2000" b="1" dirty="0"/>
              <a:t>分享人：陈火明</a:t>
            </a:r>
          </a:p>
        </p:txBody>
      </p:sp>
    </p:spTree>
    <p:extLst>
      <p:ext uri="{BB962C8B-B14F-4D97-AF65-F5344CB8AC3E}">
        <p14:creationId xmlns:p14="http://schemas.microsoft.com/office/powerpoint/2010/main" val="1670272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738A093-7DF3-484B-B766-4F2330CB67D7}"/>
              </a:ext>
            </a:extLst>
          </p:cNvPr>
          <p:cNvSpPr txBox="1"/>
          <p:nvPr/>
        </p:nvSpPr>
        <p:spPr>
          <a:xfrm>
            <a:off x="1506071" y="551330"/>
            <a:ext cx="6840070" cy="5078313"/>
          </a:xfrm>
          <a:prstGeom prst="rect">
            <a:avLst/>
          </a:prstGeom>
          <a:noFill/>
        </p:spPr>
        <p:txBody>
          <a:bodyPr wrap="square" rtlCol="0">
            <a:spAutoFit/>
          </a:bodyPr>
          <a:lstStyle/>
          <a:p>
            <a:r>
              <a:rPr lang="zh-CN" altLang="en-US" sz="4400" b="1" dirty="0"/>
              <a:t>目录：</a:t>
            </a:r>
            <a:endParaRPr lang="en-US" altLang="zh-CN" sz="4400" b="1" dirty="0"/>
          </a:p>
          <a:p>
            <a:endParaRPr lang="en-US" altLang="zh-CN" sz="2000" dirty="0"/>
          </a:p>
          <a:p>
            <a:r>
              <a:rPr lang="en-US" altLang="zh-CN" sz="2000" dirty="0"/>
              <a:t>	1.</a:t>
            </a:r>
            <a:r>
              <a:rPr lang="zh-CN" altLang="en-US" sz="2000" dirty="0"/>
              <a:t>海报分享</a:t>
            </a:r>
            <a:r>
              <a:rPr lang="en-US" altLang="zh-CN" sz="2000" dirty="0"/>
              <a:t>··························································</a:t>
            </a:r>
          </a:p>
          <a:p>
            <a:endParaRPr lang="en-US" altLang="zh-CN" sz="2000" dirty="0"/>
          </a:p>
          <a:p>
            <a:endParaRPr lang="en-US" altLang="zh-CN" sz="2000" dirty="0"/>
          </a:p>
          <a:p>
            <a:endParaRPr lang="en-US" altLang="zh-CN" sz="2000" dirty="0"/>
          </a:p>
          <a:p>
            <a:r>
              <a:rPr lang="en-US" altLang="zh-CN" sz="2000" dirty="0"/>
              <a:t>	2.</a:t>
            </a:r>
            <a:r>
              <a:rPr lang="zh-CN" altLang="en-US" sz="2000" dirty="0"/>
              <a:t>听会分享</a:t>
            </a:r>
            <a:r>
              <a:rPr lang="en-US" altLang="zh-CN" sz="2000" dirty="0"/>
              <a:t>··························································</a:t>
            </a:r>
          </a:p>
          <a:p>
            <a:endParaRPr lang="en-US" altLang="zh-CN" sz="2000" dirty="0"/>
          </a:p>
          <a:p>
            <a:endParaRPr lang="en-US" altLang="zh-CN" sz="2000" dirty="0"/>
          </a:p>
          <a:p>
            <a:endParaRPr lang="en-US" altLang="zh-CN" sz="2000" dirty="0"/>
          </a:p>
          <a:p>
            <a:r>
              <a:rPr lang="en-US" altLang="zh-CN" sz="2000" dirty="0"/>
              <a:t>	3.</a:t>
            </a:r>
            <a:r>
              <a:rPr lang="zh-CN" altLang="en-US" sz="2000" dirty="0"/>
              <a:t>个人报告分享</a:t>
            </a:r>
            <a:r>
              <a:rPr lang="en-US" altLang="zh-CN" sz="2000" dirty="0"/>
              <a:t>·················································</a:t>
            </a:r>
          </a:p>
          <a:p>
            <a:endParaRPr lang="en-US" altLang="zh-CN" sz="2000" dirty="0"/>
          </a:p>
          <a:p>
            <a:endParaRPr lang="en-US" altLang="zh-CN" sz="2000" dirty="0"/>
          </a:p>
          <a:p>
            <a:endParaRPr lang="en-US" altLang="zh-CN" sz="2000" dirty="0"/>
          </a:p>
          <a:p>
            <a:r>
              <a:rPr lang="en-US" altLang="zh-CN" sz="2000" dirty="0"/>
              <a:t>	4.</a:t>
            </a:r>
            <a:r>
              <a:rPr lang="zh-CN" altLang="en-US" sz="2000" dirty="0"/>
              <a:t>结尾</a:t>
            </a:r>
            <a:r>
              <a:rPr lang="en-US" altLang="zh-CN" sz="2000" dirty="0"/>
              <a:t>——</a:t>
            </a:r>
            <a:r>
              <a:rPr lang="zh-CN" altLang="en-US" sz="2000" dirty="0"/>
              <a:t>杜甫草堂</a:t>
            </a:r>
            <a:r>
              <a:rPr lang="en-US" altLang="zh-CN" sz="2000" dirty="0"/>
              <a:t>········································</a:t>
            </a:r>
          </a:p>
        </p:txBody>
      </p:sp>
    </p:spTree>
    <p:extLst>
      <p:ext uri="{BB962C8B-B14F-4D97-AF65-F5344CB8AC3E}">
        <p14:creationId xmlns:p14="http://schemas.microsoft.com/office/powerpoint/2010/main" val="3273241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DB94B94-3EE6-4D0F-9285-1007B13CE3A2}"/>
              </a:ext>
            </a:extLst>
          </p:cNvPr>
          <p:cNvSpPr txBox="1"/>
          <p:nvPr/>
        </p:nvSpPr>
        <p:spPr>
          <a:xfrm>
            <a:off x="546846" y="344252"/>
            <a:ext cx="6096000" cy="461665"/>
          </a:xfrm>
          <a:prstGeom prst="rect">
            <a:avLst/>
          </a:prstGeom>
          <a:noFill/>
        </p:spPr>
        <p:txBody>
          <a:bodyPr wrap="square">
            <a:spAutoFit/>
          </a:bodyPr>
          <a:lstStyle/>
          <a:p>
            <a:r>
              <a:rPr lang="en-US" altLang="zh-CN" sz="2400" b="1" dirty="0"/>
              <a:t>1.</a:t>
            </a:r>
            <a:r>
              <a:rPr lang="zh-CN" altLang="en-US" sz="2400" b="1" dirty="0"/>
              <a:t>海报分享</a:t>
            </a:r>
          </a:p>
        </p:txBody>
      </p:sp>
      <p:pic>
        <p:nvPicPr>
          <p:cNvPr id="7" name="图片 6">
            <a:extLst>
              <a:ext uri="{FF2B5EF4-FFF2-40B4-BE49-F238E27FC236}">
                <a16:creationId xmlns:a16="http://schemas.microsoft.com/office/drawing/2014/main" id="{03592B89-E3A4-4098-8A27-3A4B29C72EF2}"/>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548901" y="0"/>
            <a:ext cx="3999600" cy="6858000"/>
          </a:xfrm>
          <a:prstGeom prst="rect">
            <a:avLst/>
          </a:prstGeom>
        </p:spPr>
      </p:pic>
      <p:sp>
        <p:nvSpPr>
          <p:cNvPr id="4" name="文本框 3">
            <a:extLst>
              <a:ext uri="{FF2B5EF4-FFF2-40B4-BE49-F238E27FC236}">
                <a16:creationId xmlns:a16="http://schemas.microsoft.com/office/drawing/2014/main" id="{142D2F54-BC8C-44E7-9800-D52E5A88BC23}"/>
              </a:ext>
            </a:extLst>
          </p:cNvPr>
          <p:cNvSpPr txBox="1"/>
          <p:nvPr/>
        </p:nvSpPr>
        <p:spPr>
          <a:xfrm>
            <a:off x="8518167" y="4878685"/>
            <a:ext cx="2997200" cy="923330"/>
          </a:xfrm>
          <a:prstGeom prst="rect">
            <a:avLst/>
          </a:prstGeom>
          <a:noFill/>
        </p:spPr>
        <p:txBody>
          <a:bodyPr wrap="square" rtlCol="0">
            <a:spAutoFit/>
          </a:bodyPr>
          <a:lstStyle/>
          <a:p>
            <a:r>
              <a:rPr lang="zh-CN" altLang="en-US" dirty="0"/>
              <a:t>总体而言，</a:t>
            </a:r>
            <a:r>
              <a:rPr lang="en-US" altLang="zh-CN" dirty="0"/>
              <a:t>FWI</a:t>
            </a:r>
            <a:r>
              <a:rPr lang="zh-CN" altLang="en-US" dirty="0"/>
              <a:t>更适用于高分辨率成像，在研究各向异性参数方面更有优势。</a:t>
            </a:r>
          </a:p>
        </p:txBody>
      </p:sp>
      <p:sp>
        <p:nvSpPr>
          <p:cNvPr id="8" name="文本框 7">
            <a:extLst>
              <a:ext uri="{FF2B5EF4-FFF2-40B4-BE49-F238E27FC236}">
                <a16:creationId xmlns:a16="http://schemas.microsoft.com/office/drawing/2014/main" id="{E9580A38-2265-40EE-89ED-DE3ED4DE80D6}"/>
              </a:ext>
            </a:extLst>
          </p:cNvPr>
          <p:cNvSpPr txBox="1"/>
          <p:nvPr/>
        </p:nvSpPr>
        <p:spPr>
          <a:xfrm>
            <a:off x="8533334" y="3644900"/>
            <a:ext cx="2997200" cy="1169551"/>
          </a:xfrm>
          <a:prstGeom prst="rect">
            <a:avLst/>
          </a:prstGeom>
          <a:noFill/>
        </p:spPr>
        <p:txBody>
          <a:bodyPr wrap="square" rtlCol="0">
            <a:spAutoFit/>
          </a:bodyPr>
          <a:lstStyle/>
          <a:p>
            <a:r>
              <a:rPr lang="en-US" altLang="zh-CN" sz="1400" dirty="0"/>
              <a:t>a</a:t>
            </a:r>
            <a:r>
              <a:rPr lang="zh-CN" altLang="en-US" sz="1400" dirty="0"/>
              <a:t>和</a:t>
            </a:r>
            <a:r>
              <a:rPr lang="en-US" altLang="zh-CN" sz="1400" dirty="0"/>
              <a:t>b</a:t>
            </a:r>
            <a:r>
              <a:rPr lang="zh-CN" altLang="en-US" sz="1400" dirty="0"/>
              <a:t>分别为</a:t>
            </a:r>
            <a:r>
              <a:rPr lang="en-US" altLang="zh-CN" sz="1400" dirty="0"/>
              <a:t>FWI</a:t>
            </a:r>
            <a:r>
              <a:rPr lang="zh-CN" altLang="en-US" sz="1400" dirty="0"/>
              <a:t>水平剖面（</a:t>
            </a:r>
            <a:r>
              <a:rPr lang="en-US" altLang="zh-CN" sz="1400" dirty="0"/>
              <a:t>56km</a:t>
            </a:r>
            <a:r>
              <a:rPr lang="zh-CN" altLang="en-US" sz="1400" dirty="0"/>
              <a:t>深）结果，</a:t>
            </a:r>
            <a:r>
              <a:rPr lang="en-US" altLang="zh-CN" sz="1400" dirty="0"/>
              <a:t>a</a:t>
            </a:r>
            <a:r>
              <a:rPr lang="zh-CN" altLang="en-US" sz="1400" dirty="0"/>
              <a:t>为</a:t>
            </a:r>
            <a:r>
              <a:rPr lang="en-US" altLang="zh-CN" sz="1400" dirty="0"/>
              <a:t>P</a:t>
            </a:r>
            <a:r>
              <a:rPr lang="zh-CN" altLang="en-US" sz="1400" dirty="0"/>
              <a:t>波速度异常结果，</a:t>
            </a:r>
            <a:r>
              <a:rPr lang="en-US" altLang="zh-CN" sz="1400" dirty="0"/>
              <a:t>b</a:t>
            </a:r>
            <a:r>
              <a:rPr lang="zh-CN" altLang="en-US" sz="1400" dirty="0"/>
              <a:t>为方位各向异性的程度和快波方位结果，</a:t>
            </a:r>
            <a:r>
              <a:rPr lang="en-US" altLang="zh-CN" sz="1400" dirty="0"/>
              <a:t>e</a:t>
            </a:r>
            <a:r>
              <a:rPr lang="zh-CN" altLang="en-US" sz="1400" dirty="0"/>
              <a:t>和</a:t>
            </a:r>
            <a:r>
              <a:rPr lang="en-US" altLang="zh-CN" sz="1400" dirty="0"/>
              <a:t>f</a:t>
            </a:r>
            <a:r>
              <a:rPr lang="zh-CN" altLang="en-US" sz="1400" dirty="0"/>
              <a:t>分别为</a:t>
            </a:r>
            <a:r>
              <a:rPr lang="en-US" altLang="zh-CN" sz="1400" dirty="0" err="1"/>
              <a:t>Pn</a:t>
            </a:r>
            <a:r>
              <a:rPr lang="zh-CN" altLang="en-US" sz="1400" dirty="0"/>
              <a:t>走时层析成像的</a:t>
            </a:r>
            <a:r>
              <a:rPr lang="en-US" altLang="zh-CN" sz="1400" dirty="0"/>
              <a:t>P</a:t>
            </a:r>
            <a:r>
              <a:rPr lang="zh-CN" altLang="en-US" sz="1400" dirty="0"/>
              <a:t>波速度异常和各向异性结果。</a:t>
            </a:r>
          </a:p>
        </p:txBody>
      </p:sp>
    </p:spTree>
    <p:extLst>
      <p:ext uri="{BB962C8B-B14F-4D97-AF65-F5344CB8AC3E}">
        <p14:creationId xmlns:p14="http://schemas.microsoft.com/office/powerpoint/2010/main" val="1762815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CCFE0C3-C21A-440D-806B-58718025B98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548901" y="0"/>
            <a:ext cx="3999600" cy="6858000"/>
          </a:xfrm>
          <a:prstGeom prst="rect">
            <a:avLst/>
          </a:prstGeom>
        </p:spPr>
      </p:pic>
      <p:sp>
        <p:nvSpPr>
          <p:cNvPr id="6" name="文本框 5">
            <a:extLst>
              <a:ext uri="{FF2B5EF4-FFF2-40B4-BE49-F238E27FC236}">
                <a16:creationId xmlns:a16="http://schemas.microsoft.com/office/drawing/2014/main" id="{36EF0DA9-201A-40DA-9CF5-2060545F3966}"/>
              </a:ext>
            </a:extLst>
          </p:cNvPr>
          <p:cNvSpPr txBox="1"/>
          <p:nvPr/>
        </p:nvSpPr>
        <p:spPr>
          <a:xfrm>
            <a:off x="1671101" y="2353733"/>
            <a:ext cx="2997200" cy="830997"/>
          </a:xfrm>
          <a:prstGeom prst="rect">
            <a:avLst/>
          </a:prstGeom>
          <a:noFill/>
        </p:spPr>
        <p:txBody>
          <a:bodyPr wrap="square" rtlCol="0">
            <a:spAutoFit/>
          </a:bodyPr>
          <a:lstStyle/>
          <a:p>
            <a:r>
              <a:rPr lang="zh-CN" altLang="en-US" sz="1200" dirty="0"/>
              <a:t>本文利用远震接收函数方法对阿拉善地区布设的测线进行叠加成像，获得了研究区莫霍面形态并对阿拉善地块和鄂尔多斯地块的归属进行讨论。</a:t>
            </a:r>
          </a:p>
        </p:txBody>
      </p:sp>
      <p:sp>
        <p:nvSpPr>
          <p:cNvPr id="7" name="文本框 6">
            <a:extLst>
              <a:ext uri="{FF2B5EF4-FFF2-40B4-BE49-F238E27FC236}">
                <a16:creationId xmlns:a16="http://schemas.microsoft.com/office/drawing/2014/main" id="{910F492C-63EA-4449-91E7-F6D2D0D325F1}"/>
              </a:ext>
            </a:extLst>
          </p:cNvPr>
          <p:cNvSpPr txBox="1"/>
          <p:nvPr/>
        </p:nvSpPr>
        <p:spPr>
          <a:xfrm>
            <a:off x="8495235" y="3505200"/>
            <a:ext cx="2997200" cy="1954381"/>
          </a:xfrm>
          <a:prstGeom prst="rect">
            <a:avLst/>
          </a:prstGeom>
          <a:noFill/>
        </p:spPr>
        <p:txBody>
          <a:bodyPr wrap="square" rtlCol="0">
            <a:spAutoFit/>
          </a:bodyPr>
          <a:lstStyle/>
          <a:p>
            <a:r>
              <a:rPr lang="en-US" altLang="zh-CN" sz="1100" dirty="0"/>
              <a:t>1.</a:t>
            </a:r>
            <a:r>
              <a:rPr lang="zh-CN" altLang="en-US" sz="1100" dirty="0"/>
              <a:t>阿拉善地壳较厚，在</a:t>
            </a:r>
            <a:r>
              <a:rPr lang="en-US" altLang="zh-CN" sz="1100" dirty="0"/>
              <a:t>48km</a:t>
            </a:r>
            <a:r>
              <a:rPr lang="zh-CN" altLang="en-US" sz="1100" dirty="0"/>
              <a:t>左右，莫霍面在银川盆地开始出现不清晰、中断现象，在鄂尔多斯地区地壳厚约</a:t>
            </a:r>
            <a:r>
              <a:rPr lang="en-US" altLang="zh-CN" sz="1100" dirty="0"/>
              <a:t>44km</a:t>
            </a:r>
            <a:r>
              <a:rPr lang="zh-CN" altLang="en-US" sz="1100" dirty="0"/>
              <a:t>。</a:t>
            </a:r>
            <a:endParaRPr lang="en-US" altLang="zh-CN" sz="1100" dirty="0"/>
          </a:p>
          <a:p>
            <a:r>
              <a:rPr lang="en-US" altLang="zh-CN" sz="1100" dirty="0"/>
              <a:t>2.H-k</a:t>
            </a:r>
            <a:r>
              <a:rPr lang="zh-CN" altLang="en-US" sz="1100" dirty="0"/>
              <a:t>叠加结果显示地壳厚度误差小于</a:t>
            </a:r>
            <a:r>
              <a:rPr lang="en-US" altLang="zh-CN" sz="1100" dirty="0"/>
              <a:t>3km</a:t>
            </a:r>
            <a:r>
              <a:rPr lang="zh-CN" altLang="en-US" sz="1100" dirty="0"/>
              <a:t>，质量较好。阿拉善地块断层东倾，鄂尔多斯断层西倾。</a:t>
            </a:r>
            <a:endParaRPr lang="en-US" altLang="zh-CN" sz="1100" dirty="0"/>
          </a:p>
          <a:p>
            <a:r>
              <a:rPr lang="en-US" altLang="zh-CN" sz="1100" dirty="0"/>
              <a:t>3.</a:t>
            </a:r>
            <a:r>
              <a:rPr lang="zh-CN" altLang="en-US" sz="1100" dirty="0"/>
              <a:t>黄河断裂（</a:t>
            </a:r>
            <a:r>
              <a:rPr lang="en-US" altLang="zh-CN" sz="1100" dirty="0"/>
              <a:t>F4</a:t>
            </a:r>
            <a:r>
              <a:rPr lang="zh-CN" altLang="en-US" sz="1100" dirty="0"/>
              <a:t>）下莫霍面存在不连续、错断。鄂尔多斯地层呈较好上中下三层层状结构。阿拉善地下存在低阻体。</a:t>
            </a:r>
            <a:endParaRPr lang="en-US" altLang="zh-CN" sz="1100" dirty="0"/>
          </a:p>
          <a:p>
            <a:r>
              <a:rPr lang="zh-CN" altLang="en-US" sz="1100" dirty="0"/>
              <a:t>综上认为，阿拉善地块和鄂尔多斯地块差异明显，属于不同的大地构造单元</a:t>
            </a:r>
          </a:p>
        </p:txBody>
      </p:sp>
    </p:spTree>
    <p:extLst>
      <p:ext uri="{BB962C8B-B14F-4D97-AF65-F5344CB8AC3E}">
        <p14:creationId xmlns:p14="http://schemas.microsoft.com/office/powerpoint/2010/main" val="1607079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E7BF571-25BD-4D1B-86DF-0CE64620A11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548901" y="0"/>
            <a:ext cx="3999600" cy="6861994"/>
          </a:xfrm>
          <a:prstGeom prst="rect">
            <a:avLst/>
          </a:prstGeom>
        </p:spPr>
      </p:pic>
    </p:spTree>
    <p:extLst>
      <p:ext uri="{BB962C8B-B14F-4D97-AF65-F5344CB8AC3E}">
        <p14:creationId xmlns:p14="http://schemas.microsoft.com/office/powerpoint/2010/main" val="2528231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78A7181-D405-4CCB-9ADD-8660279303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
        <p:nvSpPr>
          <p:cNvPr id="4" name="文本框 3">
            <a:extLst>
              <a:ext uri="{FF2B5EF4-FFF2-40B4-BE49-F238E27FC236}">
                <a16:creationId xmlns:a16="http://schemas.microsoft.com/office/drawing/2014/main" id="{BC65875A-EE4A-4626-8597-CAD7A136CFC3}"/>
              </a:ext>
            </a:extLst>
          </p:cNvPr>
          <p:cNvSpPr txBox="1"/>
          <p:nvPr/>
        </p:nvSpPr>
        <p:spPr>
          <a:xfrm>
            <a:off x="430306" y="216936"/>
            <a:ext cx="6096000" cy="461665"/>
          </a:xfrm>
          <a:prstGeom prst="rect">
            <a:avLst/>
          </a:prstGeom>
          <a:noFill/>
        </p:spPr>
        <p:txBody>
          <a:bodyPr wrap="square">
            <a:spAutoFit/>
          </a:bodyPr>
          <a:lstStyle/>
          <a:p>
            <a:r>
              <a:rPr lang="en-US" altLang="zh-CN" sz="2400" b="1" dirty="0"/>
              <a:t>2.</a:t>
            </a:r>
            <a:r>
              <a:rPr lang="zh-CN" altLang="en-US" sz="2400" b="1" dirty="0"/>
              <a:t>听会分享</a:t>
            </a:r>
          </a:p>
        </p:txBody>
      </p:sp>
    </p:spTree>
    <p:extLst>
      <p:ext uri="{BB962C8B-B14F-4D97-AF65-F5344CB8AC3E}">
        <p14:creationId xmlns:p14="http://schemas.microsoft.com/office/powerpoint/2010/main" val="1305439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4E0693-FAA6-4C6D-B5B6-5466E15573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9086"/>
            <a:ext cx="12192000" cy="5499827"/>
          </a:xfrm>
          <a:prstGeom prst="rect">
            <a:avLst/>
          </a:prstGeom>
        </p:spPr>
      </p:pic>
    </p:spTree>
    <p:extLst>
      <p:ext uri="{BB962C8B-B14F-4D97-AF65-F5344CB8AC3E}">
        <p14:creationId xmlns:p14="http://schemas.microsoft.com/office/powerpoint/2010/main" val="1732630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9A10E65-67C2-417E-98C6-9C41A8351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96255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D9A7039-0525-43AE-ADD6-56A183236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9795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FF2C2BD-A78B-4191-A6FF-560222EE3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234313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BA6790D-166B-492C-A6F0-4E62687BEC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2123579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25C718F-336B-4AFE-AE27-04B4A93775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92695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7056114-B13A-4377-9458-4C8E03024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
        <p:nvSpPr>
          <p:cNvPr id="4" name="文本框 3">
            <a:extLst>
              <a:ext uri="{FF2B5EF4-FFF2-40B4-BE49-F238E27FC236}">
                <a16:creationId xmlns:a16="http://schemas.microsoft.com/office/drawing/2014/main" id="{F7C56F28-358A-4A01-B8F3-63B005F8603D}"/>
              </a:ext>
            </a:extLst>
          </p:cNvPr>
          <p:cNvSpPr txBox="1"/>
          <p:nvPr/>
        </p:nvSpPr>
        <p:spPr>
          <a:xfrm>
            <a:off x="609599" y="309269"/>
            <a:ext cx="2496671" cy="369332"/>
          </a:xfrm>
          <a:prstGeom prst="rect">
            <a:avLst/>
          </a:prstGeom>
          <a:noFill/>
        </p:spPr>
        <p:txBody>
          <a:bodyPr wrap="square" rtlCol="0">
            <a:spAutoFit/>
          </a:bodyPr>
          <a:lstStyle/>
          <a:p>
            <a:r>
              <a:rPr lang="zh-CN" altLang="en-US" dirty="0"/>
              <a:t>特点：不需要做拟合</a:t>
            </a:r>
          </a:p>
        </p:txBody>
      </p:sp>
    </p:spTree>
    <p:extLst>
      <p:ext uri="{BB962C8B-B14F-4D97-AF65-F5344CB8AC3E}">
        <p14:creationId xmlns:p14="http://schemas.microsoft.com/office/powerpoint/2010/main" val="3581188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1046236-AA4C-49E8-8265-40EA03CAA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54682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CEE48C3-B996-4D62-9E39-BD01913EDF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921486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DF5DD94-BA3F-4ABA-98B8-F2E4291CA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978826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E00F19F-393F-4CD0-B13A-0727E6FED3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60827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F1E252-89A6-499A-8964-3C42498DCC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843641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CA178B4-8478-4C41-87E2-09C0D912E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10304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8F8B213-4656-4836-9B2E-3DD0F7CE82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806406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EABEF3E-289A-40FE-8D14-79582923C1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67545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C67AC78-B3D9-4482-998D-1206D4910C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2840414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0C343C9-F10F-4744-B217-583A73E71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855338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6AD7C28-7524-4707-A801-222B1DFE72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3285761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ECDAFD8-9955-4BD0-978C-0787BA949B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文本框 8">
            <a:extLst>
              <a:ext uri="{FF2B5EF4-FFF2-40B4-BE49-F238E27FC236}">
                <a16:creationId xmlns:a16="http://schemas.microsoft.com/office/drawing/2014/main" id="{65A6534A-EEC5-4A58-A5EA-3D69FEC7DFD7}"/>
              </a:ext>
            </a:extLst>
          </p:cNvPr>
          <p:cNvSpPr txBox="1"/>
          <p:nvPr/>
        </p:nvSpPr>
        <p:spPr>
          <a:xfrm>
            <a:off x="-1" y="116559"/>
            <a:ext cx="2532529" cy="461665"/>
          </a:xfrm>
          <a:prstGeom prst="rect">
            <a:avLst/>
          </a:prstGeom>
          <a:noFill/>
        </p:spPr>
        <p:txBody>
          <a:bodyPr wrap="square">
            <a:spAutoFit/>
          </a:bodyPr>
          <a:lstStyle/>
          <a:p>
            <a:r>
              <a:rPr lang="en-US" altLang="zh-CN" sz="2400" b="1" dirty="0"/>
              <a:t>3.</a:t>
            </a:r>
            <a:r>
              <a:rPr lang="zh-CN" altLang="en-US" sz="2400" b="1" dirty="0"/>
              <a:t>个人报告分享</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3"/>
          <p:cNvSpPr/>
          <p:nvPr/>
        </p:nvSpPr>
        <p:spPr>
          <a:xfrm>
            <a:off x="0" y="1"/>
            <a:ext cx="12192000" cy="788894"/>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4000" b="1" dirty="0">
                <a:latin typeface="Arial" panose="020B0604020202020204" pitchFamily="34" charset="0"/>
                <a:ea typeface="黑体" panose="02010609060101010101" pitchFamily="49" charset="-122"/>
                <a:cs typeface="Arial" panose="020B0604020202020204" pitchFamily="34" charset="0"/>
              </a:rPr>
              <a:t>研究区域</a:t>
            </a:r>
            <a:r>
              <a:rPr kumimoji="1" lang="en-US" altLang="zh-CN" sz="4000" b="1" dirty="0">
                <a:latin typeface="Arial" panose="020B0604020202020204" pitchFamily="34" charset="0"/>
                <a:ea typeface="黑体" panose="02010609060101010101" pitchFamily="49" charset="-122"/>
                <a:cs typeface="Arial" panose="020B0604020202020204" pitchFamily="34" charset="0"/>
              </a:rPr>
              <a:t>——</a:t>
            </a:r>
            <a:r>
              <a:rPr kumimoji="1" lang="zh-CN" altLang="en-US" sz="3600" b="1" dirty="0">
                <a:latin typeface="Arial" panose="020B0604020202020204" pitchFamily="34" charset="0"/>
                <a:ea typeface="黑体" panose="02010609060101010101" pitchFamily="49" charset="-122"/>
                <a:cs typeface="Arial" panose="020B0604020202020204" pitchFamily="34" charset="0"/>
              </a:rPr>
              <a:t>雄安新区</a:t>
            </a:r>
            <a:endParaRPr kumimoji="1" lang="zh-CN" altLang="en-US" sz="4000" b="1" dirty="0">
              <a:latin typeface="Arial" panose="020B0604020202020204" pitchFamily="34" charset="0"/>
              <a:ea typeface="黑体" panose="02010609060101010101" pitchFamily="49" charset="-122"/>
              <a:cs typeface="Arial" panose="020B0604020202020204" pitchFamily="34" charset="0"/>
            </a:endParaRPr>
          </a:p>
        </p:txBody>
      </p:sp>
      <p:sp>
        <p:nvSpPr>
          <p:cNvPr id="6" name="文本框 5"/>
          <p:cNvSpPr txBox="1"/>
          <p:nvPr/>
        </p:nvSpPr>
        <p:spPr>
          <a:xfrm>
            <a:off x="226060" y="5281818"/>
            <a:ext cx="5387975" cy="1087755"/>
          </a:xfrm>
          <a:prstGeom prst="rect">
            <a:avLst/>
          </a:prstGeom>
          <a:noFill/>
        </p:spPr>
        <p:txBody>
          <a:bodyPr wrap="square">
            <a:spAutoFit/>
          </a:bodyPr>
          <a:lstStyle/>
          <a:p>
            <a:pPr marL="288290" indent="-285750" algn="just" fontAlgn="auto">
              <a:lnSpc>
                <a:spcPct val="120000"/>
              </a:lnSpc>
              <a:buFont typeface="Arial" panose="020B0604020202020204" pitchFamily="34" charset="0"/>
              <a:buChar char="•"/>
            </a:pP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2018</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年容城县、安新县附近短周期密集台阵，连续记录约</a:t>
            </a:r>
            <a:r>
              <a:rPr lang="en-US" altLang="zh-CN" b="1" dirty="0">
                <a:solidFill>
                  <a:srgbClr val="FF0000"/>
                </a:solidFill>
                <a:latin typeface="微软雅黑" panose="020B0503020204020204" pitchFamily="34" charset="-122"/>
                <a:ea typeface="微软雅黑" panose="020B0503020204020204" pitchFamily="34" charset="-122"/>
              </a:rPr>
              <a:t>33</a:t>
            </a:r>
            <a:r>
              <a:rPr lang="zh-CN" altLang="en-US" b="1" dirty="0">
                <a:solidFill>
                  <a:srgbClr val="FF0000"/>
                </a:solidFill>
                <a:latin typeface="微软雅黑" panose="020B0503020204020204" pitchFamily="34" charset="-122"/>
                <a:ea typeface="微软雅黑" panose="020B0503020204020204" pitchFamily="34" charset="-122"/>
              </a:rPr>
              <a:t>天</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，使用</a:t>
            </a:r>
            <a:r>
              <a:rPr lang="en-US" altLang="zh-CN" b="1" dirty="0">
                <a:solidFill>
                  <a:srgbClr val="FF0000"/>
                </a:solidFill>
                <a:latin typeface="微软雅黑" panose="020B0503020204020204" pitchFamily="34" charset="-122"/>
                <a:ea typeface="微软雅黑" panose="020B0503020204020204" pitchFamily="34" charset="-122"/>
              </a:rPr>
              <a:t>381</a:t>
            </a:r>
            <a:r>
              <a:rPr lang="zh-CN" altLang="en-US" b="1" dirty="0">
                <a:solidFill>
                  <a:srgbClr val="FF0000"/>
                </a:solidFill>
                <a:latin typeface="微软雅黑" panose="020B0503020204020204" pitchFamily="34" charset="-122"/>
                <a:ea typeface="微软雅黑" panose="020B0503020204020204" pitchFamily="34" charset="-122"/>
              </a:rPr>
              <a:t>个</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Zland-3C</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节点式地震仪，</a:t>
            </a:r>
            <a:r>
              <a:rPr lang="zh-CN" dirty="0">
                <a:solidFill>
                  <a:schemeClr val="tx1">
                    <a:lumMod val="85000"/>
                    <a:lumOff val="15000"/>
                  </a:schemeClr>
                </a:solidFill>
                <a:latin typeface="微软雅黑" panose="020B0503020204020204" pitchFamily="34" charset="-122"/>
                <a:ea typeface="微软雅黑" panose="020B0503020204020204" pitchFamily="34" charset="-122"/>
              </a:rPr>
              <a:t>台站间距约为</a:t>
            </a:r>
            <a:r>
              <a:rPr lang="en-US" altLang="zh-CN" b="1" dirty="0">
                <a:solidFill>
                  <a:srgbClr val="FF0000"/>
                </a:solidFill>
                <a:latin typeface="微软雅黑" panose="020B0503020204020204" pitchFamily="34" charset="-122"/>
                <a:ea typeface="微软雅黑" panose="020B0503020204020204" pitchFamily="34" charset="-122"/>
              </a:rPr>
              <a:t>1</a:t>
            </a:r>
            <a:r>
              <a:rPr lang="zh-CN" altLang="en-US" b="1" dirty="0">
                <a:solidFill>
                  <a:srgbClr val="FF0000"/>
                </a:solidFill>
                <a:latin typeface="微软雅黑" panose="020B0503020204020204" pitchFamily="34" charset="-122"/>
                <a:ea typeface="微软雅黑" panose="020B0503020204020204" pitchFamily="34" charset="-122"/>
              </a:rPr>
              <a:t>公里</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553835" y="5978413"/>
            <a:ext cx="4690110" cy="398780"/>
          </a:xfrm>
          <a:prstGeom prst="rect">
            <a:avLst/>
          </a:prstGeom>
          <a:noFill/>
        </p:spPr>
        <p:txBody>
          <a:bodyPr wrap="square" rtlCol="0">
            <a:spAutoFit/>
          </a:bodyPr>
          <a:lstStyle/>
          <a:p>
            <a:pPr algn="ctr"/>
            <a:r>
              <a:rPr lang="en-US" altLang="zh-CN" sz="2000" dirty="0">
                <a:latin typeface="Arial" panose="020B0604020202020204" pitchFamily="34" charset="0"/>
                <a:ea typeface="微软雅黑" panose="020B0503020204020204" pitchFamily="34" charset="-122"/>
                <a:cs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Arial" panose="020B0604020202020204" pitchFamily="34" charset="0"/>
              </a:rPr>
              <a:t>段永红等</a:t>
            </a:r>
            <a:r>
              <a:rPr lang="en-US" altLang="zh-CN" sz="2000" dirty="0">
                <a:latin typeface="Arial" panose="020B0604020202020204" pitchFamily="34" charset="0"/>
                <a:ea typeface="微软雅黑" panose="020B0503020204020204" pitchFamily="34" charset="-122"/>
                <a:cs typeface="Arial" panose="020B0604020202020204" pitchFamily="34" charset="0"/>
              </a:rPr>
              <a:t>, 2016, </a:t>
            </a:r>
            <a:r>
              <a:rPr lang="zh-CN" altLang="en-US" sz="2000" dirty="0">
                <a:latin typeface="Arial" panose="020B0604020202020204" pitchFamily="34" charset="0"/>
                <a:ea typeface="微软雅黑" panose="020B0503020204020204" pitchFamily="34" charset="-122"/>
                <a:cs typeface="Arial" panose="020B0604020202020204" pitchFamily="34" charset="0"/>
              </a:rPr>
              <a:t>中国科学</a:t>
            </a:r>
            <a:r>
              <a:rPr lang="en-US" altLang="zh-CN" sz="2000" dirty="0">
                <a:latin typeface="Arial" panose="020B0604020202020204" pitchFamily="34" charset="0"/>
                <a:ea typeface="微软雅黑" panose="020B0503020204020204" pitchFamily="34" charset="-122"/>
                <a:cs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Arial" panose="020B0604020202020204" pitchFamily="34" charset="0"/>
              </a:rPr>
              <a:t>地球科学</a:t>
            </a:r>
            <a:r>
              <a:rPr lang="en-US" altLang="zh-CN" sz="2000" dirty="0">
                <a:latin typeface="Arial" panose="020B0604020202020204" pitchFamily="34" charset="0"/>
                <a:ea typeface="微软雅黑" panose="020B0503020204020204" pitchFamily="34" charset="-122"/>
                <a:cs typeface="Arial" panose="020B0604020202020204" pitchFamily="34" charset="0"/>
              </a:rPr>
              <a:t>)</a:t>
            </a:r>
            <a:endParaRPr lang="zh-CN" altLang="en-US" sz="2000" dirty="0">
              <a:latin typeface="Arial" panose="020B0604020202020204" pitchFamily="34" charset="0"/>
              <a:ea typeface="微软雅黑" panose="020B0503020204020204" pitchFamily="34" charset="-122"/>
              <a:cs typeface="Arial" panose="020B0604020202020204" pitchFamily="34" charset="0"/>
            </a:endParaRPr>
          </a:p>
        </p:txBody>
      </p:sp>
      <p:pic>
        <p:nvPicPr>
          <p:cNvPr id="2" name="图片 1" descr="93c5a78f62e2193957584c6bff414958"/>
          <p:cNvPicPr>
            <a:picLocks noChangeAspect="1"/>
          </p:cNvPicPr>
          <p:nvPr/>
        </p:nvPicPr>
        <p:blipFill>
          <a:blip r:embed="rId2"/>
          <a:stretch>
            <a:fillRect/>
          </a:stretch>
        </p:blipFill>
        <p:spPr>
          <a:xfrm>
            <a:off x="156210" y="1201308"/>
            <a:ext cx="5394325" cy="3874770"/>
          </a:xfrm>
          <a:prstGeom prst="rect">
            <a:avLst/>
          </a:prstGeom>
        </p:spPr>
      </p:pic>
      <p:pic>
        <p:nvPicPr>
          <p:cNvPr id="3" name="图片 2" descr="untitled2"/>
          <p:cNvPicPr>
            <a:picLocks noChangeAspect="1"/>
          </p:cNvPicPr>
          <p:nvPr/>
        </p:nvPicPr>
        <p:blipFill>
          <a:blip r:embed="rId3"/>
          <a:stretch>
            <a:fillRect/>
          </a:stretch>
        </p:blipFill>
        <p:spPr>
          <a:xfrm>
            <a:off x="5811520" y="1118758"/>
            <a:ext cx="6175375" cy="4736465"/>
          </a:xfrm>
          <a:prstGeom prst="rect">
            <a:avLst/>
          </a:prstGeom>
        </p:spPr>
      </p:pic>
    </p:spTree>
    <p:extLst>
      <p:ext uri="{BB962C8B-B14F-4D97-AF65-F5344CB8AC3E}">
        <p14:creationId xmlns:p14="http://schemas.microsoft.com/office/powerpoint/2010/main" val="1914614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rcRect l="3750" r="21902"/>
          <a:stretch>
            <a:fillRect/>
          </a:stretch>
        </p:blipFill>
        <p:spPr>
          <a:xfrm>
            <a:off x="1119808" y="953448"/>
            <a:ext cx="9064488" cy="5641984"/>
          </a:xfrm>
          <a:prstGeom prst="rect">
            <a:avLst/>
          </a:prstGeom>
        </p:spPr>
      </p:pic>
      <p:sp>
        <p:nvSpPr>
          <p:cNvPr id="4" name="文本框 3"/>
          <p:cNvSpPr txBox="1"/>
          <p:nvPr/>
        </p:nvSpPr>
        <p:spPr>
          <a:xfrm>
            <a:off x="4786630" y="952500"/>
            <a:ext cx="1499235" cy="493395"/>
          </a:xfrm>
          <a:prstGeom prst="rect">
            <a:avLst/>
          </a:prstGeom>
          <a:noFill/>
        </p:spPr>
        <p:txBody>
          <a:bodyPr wrap="square" rtlCol="0">
            <a:noAutofit/>
          </a:bodyPr>
          <a:lstStyle/>
          <a:p>
            <a:r>
              <a:rPr lang="zh-CN" altLang="en-US" sz="2400" b="1" dirty="0"/>
              <a:t>纵测线</a:t>
            </a:r>
            <a:r>
              <a:rPr lang="en-US" altLang="zh-CN" sz="2400" b="1" dirty="0"/>
              <a:t>03</a:t>
            </a:r>
            <a:endParaRPr lang="en-US" altLang="zh-CN" b="1" dirty="0"/>
          </a:p>
          <a:p>
            <a:endParaRPr lang="zh-CN" altLang="en-US" dirty="0"/>
          </a:p>
        </p:txBody>
      </p:sp>
      <p:sp>
        <p:nvSpPr>
          <p:cNvPr id="2" name="文本框 1"/>
          <p:cNvSpPr txBox="1"/>
          <p:nvPr/>
        </p:nvSpPr>
        <p:spPr>
          <a:xfrm>
            <a:off x="-86139" y="1789928"/>
            <a:ext cx="2239617" cy="2169825"/>
          </a:xfrm>
          <a:prstGeom prst="rect">
            <a:avLst/>
          </a:prstGeom>
          <a:noFill/>
        </p:spPr>
        <p:txBody>
          <a:bodyPr wrap="square" rtlCol="0">
            <a:spAutoFit/>
          </a:bodyPr>
          <a:lstStyle/>
          <a:p>
            <a:pPr algn="r"/>
            <a:r>
              <a:rPr lang="zh-CN" altLang="en-US" dirty="0"/>
              <a:t>中部界面</a:t>
            </a:r>
            <a:r>
              <a:rPr lang="en-US" altLang="zh-CN" dirty="0"/>
              <a:t>Ps</a:t>
            </a:r>
          </a:p>
          <a:p>
            <a:pPr algn="r"/>
            <a:r>
              <a:rPr lang="zh-CN" altLang="en-US" b="1" dirty="0">
                <a:solidFill>
                  <a:srgbClr val="FF0000"/>
                </a:solidFill>
              </a:rPr>
              <a:t>沉积基底</a:t>
            </a:r>
            <a:r>
              <a:rPr lang="en-US" altLang="zh-CN" b="1" dirty="0">
                <a:solidFill>
                  <a:srgbClr val="FF0000"/>
                </a:solidFill>
              </a:rPr>
              <a:t>Ps</a:t>
            </a:r>
          </a:p>
          <a:p>
            <a:pPr algn="r"/>
            <a:endParaRPr lang="en-US" altLang="zh-CN" b="1" dirty="0">
              <a:solidFill>
                <a:srgbClr val="FF0000"/>
              </a:solidFill>
            </a:endParaRPr>
          </a:p>
          <a:p>
            <a:pPr algn="r"/>
            <a:endParaRPr lang="en-US" altLang="zh-CN" sz="1200" b="1" dirty="0">
              <a:solidFill>
                <a:srgbClr val="FF0000"/>
              </a:solidFill>
            </a:endParaRPr>
          </a:p>
          <a:p>
            <a:pPr algn="r"/>
            <a:r>
              <a:rPr lang="zh-CN" altLang="en-US" dirty="0"/>
              <a:t>中部界面</a:t>
            </a:r>
            <a:r>
              <a:rPr lang="en-US" altLang="zh-CN" dirty="0" err="1"/>
              <a:t>PpPs</a:t>
            </a:r>
            <a:endParaRPr lang="en-US" altLang="zh-CN" dirty="0"/>
          </a:p>
          <a:p>
            <a:pPr algn="r">
              <a:spcBef>
                <a:spcPts val="600"/>
              </a:spcBef>
            </a:pPr>
            <a:r>
              <a:rPr lang="zh-CN" altLang="en-US" dirty="0"/>
              <a:t>中部界面</a:t>
            </a:r>
            <a:r>
              <a:rPr lang="en-US" altLang="zh-CN" dirty="0" err="1"/>
              <a:t>PsPs+PpSs</a:t>
            </a:r>
            <a:endParaRPr lang="en-US" altLang="zh-CN" dirty="0"/>
          </a:p>
          <a:p>
            <a:pPr algn="r">
              <a:spcBef>
                <a:spcPts val="1200"/>
              </a:spcBef>
            </a:pPr>
            <a:r>
              <a:rPr lang="en-US" altLang="zh-CN" b="1" dirty="0">
                <a:solidFill>
                  <a:srgbClr val="0070C0"/>
                </a:solidFill>
              </a:rPr>
              <a:t>Moho Ps</a:t>
            </a:r>
            <a:endParaRPr lang="zh-CN" altLang="en-US" b="1" dirty="0">
              <a:solidFill>
                <a:srgbClr val="0070C0"/>
              </a:solidFill>
            </a:endParaRPr>
          </a:p>
        </p:txBody>
      </p:sp>
      <p:sp>
        <p:nvSpPr>
          <p:cNvPr id="5" name="任意多边形: 形状 4"/>
          <p:cNvSpPr/>
          <p:nvPr/>
        </p:nvSpPr>
        <p:spPr>
          <a:xfrm>
            <a:off x="3518452" y="1697162"/>
            <a:ext cx="5247861" cy="331304"/>
          </a:xfrm>
          <a:custGeom>
            <a:avLst/>
            <a:gdLst>
              <a:gd name="connsiteX0" fmla="*/ 0 w 5247861"/>
              <a:gd name="connsiteY0" fmla="*/ 331304 h 331304"/>
              <a:gd name="connsiteX1" fmla="*/ 33131 w 5247861"/>
              <a:gd name="connsiteY1" fmla="*/ 324678 h 331304"/>
              <a:gd name="connsiteX2" fmla="*/ 86139 w 5247861"/>
              <a:gd name="connsiteY2" fmla="*/ 311426 h 331304"/>
              <a:gd name="connsiteX3" fmla="*/ 125896 w 5247861"/>
              <a:gd name="connsiteY3" fmla="*/ 304800 h 331304"/>
              <a:gd name="connsiteX4" fmla="*/ 669235 w 5247861"/>
              <a:gd name="connsiteY4" fmla="*/ 291548 h 331304"/>
              <a:gd name="connsiteX5" fmla="*/ 1046922 w 5247861"/>
              <a:gd name="connsiteY5" fmla="*/ 271669 h 331304"/>
              <a:gd name="connsiteX6" fmla="*/ 1219200 w 5247861"/>
              <a:gd name="connsiteY6" fmla="*/ 258417 h 331304"/>
              <a:gd name="connsiteX7" fmla="*/ 1630018 w 5247861"/>
              <a:gd name="connsiteY7" fmla="*/ 251791 h 331304"/>
              <a:gd name="connsiteX8" fmla="*/ 1954696 w 5247861"/>
              <a:gd name="connsiteY8" fmla="*/ 231913 h 331304"/>
              <a:gd name="connsiteX9" fmla="*/ 2054087 w 5247861"/>
              <a:gd name="connsiteY9" fmla="*/ 225287 h 331304"/>
              <a:gd name="connsiteX10" fmla="*/ 2193235 w 5247861"/>
              <a:gd name="connsiteY10" fmla="*/ 212035 h 331304"/>
              <a:gd name="connsiteX11" fmla="*/ 2339009 w 5247861"/>
              <a:gd name="connsiteY11" fmla="*/ 205408 h 331304"/>
              <a:gd name="connsiteX12" fmla="*/ 2458278 w 5247861"/>
              <a:gd name="connsiteY12" fmla="*/ 198782 h 331304"/>
              <a:gd name="connsiteX13" fmla="*/ 2756452 w 5247861"/>
              <a:gd name="connsiteY13" fmla="*/ 192156 h 331304"/>
              <a:gd name="connsiteX14" fmla="*/ 2895600 w 5247861"/>
              <a:gd name="connsiteY14" fmla="*/ 178904 h 331304"/>
              <a:gd name="connsiteX15" fmla="*/ 3114261 w 5247861"/>
              <a:gd name="connsiteY15" fmla="*/ 165652 h 331304"/>
              <a:gd name="connsiteX16" fmla="*/ 3293165 w 5247861"/>
              <a:gd name="connsiteY16" fmla="*/ 152400 h 331304"/>
              <a:gd name="connsiteX17" fmla="*/ 3326296 w 5247861"/>
              <a:gd name="connsiteY17" fmla="*/ 145774 h 331304"/>
              <a:gd name="connsiteX18" fmla="*/ 3531705 w 5247861"/>
              <a:gd name="connsiteY18" fmla="*/ 132521 h 331304"/>
              <a:gd name="connsiteX19" fmla="*/ 3564835 w 5247861"/>
              <a:gd name="connsiteY19" fmla="*/ 125895 h 331304"/>
              <a:gd name="connsiteX20" fmla="*/ 3591339 w 5247861"/>
              <a:gd name="connsiteY20" fmla="*/ 119269 h 331304"/>
              <a:gd name="connsiteX21" fmla="*/ 3756991 w 5247861"/>
              <a:gd name="connsiteY21" fmla="*/ 106017 h 331304"/>
              <a:gd name="connsiteX22" fmla="*/ 4585252 w 5247861"/>
              <a:gd name="connsiteY22" fmla="*/ 99391 h 331304"/>
              <a:gd name="connsiteX23" fmla="*/ 4724400 w 5247861"/>
              <a:gd name="connsiteY23" fmla="*/ 86139 h 331304"/>
              <a:gd name="connsiteX24" fmla="*/ 4830418 w 5247861"/>
              <a:gd name="connsiteY24" fmla="*/ 79513 h 331304"/>
              <a:gd name="connsiteX25" fmla="*/ 4903305 w 5247861"/>
              <a:gd name="connsiteY25" fmla="*/ 66261 h 331304"/>
              <a:gd name="connsiteX26" fmla="*/ 4923183 w 5247861"/>
              <a:gd name="connsiteY26" fmla="*/ 59635 h 331304"/>
              <a:gd name="connsiteX27" fmla="*/ 4969565 w 5247861"/>
              <a:gd name="connsiteY27" fmla="*/ 46382 h 331304"/>
              <a:gd name="connsiteX28" fmla="*/ 5022574 w 5247861"/>
              <a:gd name="connsiteY28" fmla="*/ 39756 h 331304"/>
              <a:gd name="connsiteX29" fmla="*/ 5062331 w 5247861"/>
              <a:gd name="connsiteY29" fmla="*/ 26504 h 331304"/>
              <a:gd name="connsiteX30" fmla="*/ 5108713 w 5247861"/>
              <a:gd name="connsiteY30" fmla="*/ 19878 h 331304"/>
              <a:gd name="connsiteX31" fmla="*/ 5128591 w 5247861"/>
              <a:gd name="connsiteY31" fmla="*/ 6626 h 331304"/>
              <a:gd name="connsiteX32" fmla="*/ 5155096 w 5247861"/>
              <a:gd name="connsiteY32" fmla="*/ 0 h 331304"/>
              <a:gd name="connsiteX33" fmla="*/ 5247861 w 5247861"/>
              <a:gd name="connsiteY33" fmla="*/ 6626 h 33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47861" h="331304">
                <a:moveTo>
                  <a:pt x="0" y="331304"/>
                </a:moveTo>
                <a:cubicBezTo>
                  <a:pt x="11044" y="329095"/>
                  <a:pt x="22205" y="327409"/>
                  <a:pt x="33131" y="324678"/>
                </a:cubicBezTo>
                <a:cubicBezTo>
                  <a:pt x="94437" y="309352"/>
                  <a:pt x="-3413" y="327708"/>
                  <a:pt x="86139" y="311426"/>
                </a:cubicBezTo>
                <a:cubicBezTo>
                  <a:pt x="99357" y="309023"/>
                  <a:pt x="112468" y="305248"/>
                  <a:pt x="125896" y="304800"/>
                </a:cubicBezTo>
                <a:cubicBezTo>
                  <a:pt x="512951" y="291898"/>
                  <a:pt x="381416" y="305093"/>
                  <a:pt x="669235" y="291548"/>
                </a:cubicBezTo>
                <a:lnTo>
                  <a:pt x="1046922" y="271669"/>
                </a:lnTo>
                <a:cubicBezTo>
                  <a:pt x="1122326" y="259102"/>
                  <a:pt x="1099529" y="261336"/>
                  <a:pt x="1219200" y="258417"/>
                </a:cubicBezTo>
                <a:lnTo>
                  <a:pt x="1630018" y="251791"/>
                </a:lnTo>
                <a:cubicBezTo>
                  <a:pt x="1813010" y="237715"/>
                  <a:pt x="1639142" y="250475"/>
                  <a:pt x="1954696" y="231913"/>
                </a:cubicBezTo>
                <a:lnTo>
                  <a:pt x="2054087" y="225287"/>
                </a:lnTo>
                <a:cubicBezTo>
                  <a:pt x="2100519" y="221418"/>
                  <a:pt x="2146691" y="214151"/>
                  <a:pt x="2193235" y="212035"/>
                </a:cubicBezTo>
                <a:lnTo>
                  <a:pt x="2339009" y="205408"/>
                </a:lnTo>
                <a:cubicBezTo>
                  <a:pt x="2378777" y="203419"/>
                  <a:pt x="2418480" y="200045"/>
                  <a:pt x="2458278" y="198782"/>
                </a:cubicBezTo>
                <a:lnTo>
                  <a:pt x="2756452" y="192156"/>
                </a:lnTo>
                <a:cubicBezTo>
                  <a:pt x="2814476" y="185709"/>
                  <a:pt x="2833448" y="183047"/>
                  <a:pt x="2895600" y="178904"/>
                </a:cubicBezTo>
                <a:cubicBezTo>
                  <a:pt x="2968459" y="174047"/>
                  <a:pt x="3041603" y="172918"/>
                  <a:pt x="3114261" y="165652"/>
                </a:cubicBezTo>
                <a:cubicBezTo>
                  <a:pt x="3217948" y="155283"/>
                  <a:pt x="3158363" y="160329"/>
                  <a:pt x="3293165" y="152400"/>
                </a:cubicBezTo>
                <a:cubicBezTo>
                  <a:pt x="3304209" y="150191"/>
                  <a:pt x="3315111" y="147090"/>
                  <a:pt x="3326296" y="145774"/>
                </a:cubicBezTo>
                <a:cubicBezTo>
                  <a:pt x="3383613" y="139031"/>
                  <a:pt x="3480491" y="135217"/>
                  <a:pt x="3531705" y="132521"/>
                </a:cubicBezTo>
                <a:cubicBezTo>
                  <a:pt x="3542748" y="130312"/>
                  <a:pt x="3553841" y="128338"/>
                  <a:pt x="3564835" y="125895"/>
                </a:cubicBezTo>
                <a:cubicBezTo>
                  <a:pt x="3573725" y="123920"/>
                  <a:pt x="3582312" y="120473"/>
                  <a:pt x="3591339" y="119269"/>
                </a:cubicBezTo>
                <a:cubicBezTo>
                  <a:pt x="3613899" y="116261"/>
                  <a:pt x="3743075" y="106217"/>
                  <a:pt x="3756991" y="106017"/>
                </a:cubicBezTo>
                <a:lnTo>
                  <a:pt x="4585252" y="99391"/>
                </a:lnTo>
                <a:lnTo>
                  <a:pt x="4724400" y="86139"/>
                </a:lnTo>
                <a:cubicBezTo>
                  <a:pt x="4759692" y="83277"/>
                  <a:pt x="4795226" y="83423"/>
                  <a:pt x="4830418" y="79513"/>
                </a:cubicBezTo>
                <a:cubicBezTo>
                  <a:pt x="4854961" y="76786"/>
                  <a:pt x="4879159" y="71435"/>
                  <a:pt x="4903305" y="66261"/>
                </a:cubicBezTo>
                <a:cubicBezTo>
                  <a:pt x="4910134" y="64798"/>
                  <a:pt x="4916493" y="61642"/>
                  <a:pt x="4923183" y="59635"/>
                </a:cubicBezTo>
                <a:cubicBezTo>
                  <a:pt x="4938584" y="55014"/>
                  <a:pt x="4953798" y="49536"/>
                  <a:pt x="4969565" y="46382"/>
                </a:cubicBezTo>
                <a:cubicBezTo>
                  <a:pt x="4987026" y="42890"/>
                  <a:pt x="5004904" y="41965"/>
                  <a:pt x="5022574" y="39756"/>
                </a:cubicBezTo>
                <a:cubicBezTo>
                  <a:pt x="5035826" y="35339"/>
                  <a:pt x="5048720" y="29645"/>
                  <a:pt x="5062331" y="26504"/>
                </a:cubicBezTo>
                <a:cubicBezTo>
                  <a:pt x="5077549" y="22992"/>
                  <a:pt x="5093754" y="24366"/>
                  <a:pt x="5108713" y="19878"/>
                </a:cubicBezTo>
                <a:cubicBezTo>
                  <a:pt x="5116341" y="17590"/>
                  <a:pt x="5121271" y="9763"/>
                  <a:pt x="5128591" y="6626"/>
                </a:cubicBezTo>
                <a:cubicBezTo>
                  <a:pt x="5136962" y="3039"/>
                  <a:pt x="5146261" y="2209"/>
                  <a:pt x="5155096" y="0"/>
                </a:cubicBezTo>
                <a:lnTo>
                  <a:pt x="5247861" y="6626"/>
                </a:lnTo>
              </a:path>
            </a:pathLst>
          </a:custGeom>
          <a:noFill/>
          <a:ln>
            <a:solidFill>
              <a:srgbClr val="FF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a:off x="2213113" y="2233875"/>
            <a:ext cx="6645965" cy="443948"/>
          </a:xfrm>
          <a:custGeom>
            <a:avLst/>
            <a:gdLst>
              <a:gd name="connsiteX0" fmla="*/ 0 w 6645965"/>
              <a:gd name="connsiteY0" fmla="*/ 53008 h 443948"/>
              <a:gd name="connsiteX1" fmla="*/ 112644 w 6645965"/>
              <a:gd name="connsiteY1" fmla="*/ 46382 h 443948"/>
              <a:gd name="connsiteX2" fmla="*/ 556591 w 6645965"/>
              <a:gd name="connsiteY2" fmla="*/ 33130 h 443948"/>
              <a:gd name="connsiteX3" fmla="*/ 1490870 w 6645965"/>
              <a:gd name="connsiteY3" fmla="*/ 39756 h 443948"/>
              <a:gd name="connsiteX4" fmla="*/ 1563757 w 6645965"/>
              <a:gd name="connsiteY4" fmla="*/ 53008 h 443948"/>
              <a:gd name="connsiteX5" fmla="*/ 2319130 w 6645965"/>
              <a:gd name="connsiteY5" fmla="*/ 59635 h 443948"/>
              <a:gd name="connsiteX6" fmla="*/ 2590800 w 6645965"/>
              <a:gd name="connsiteY6" fmla="*/ 53008 h 443948"/>
              <a:gd name="connsiteX7" fmla="*/ 2657061 w 6645965"/>
              <a:gd name="connsiteY7" fmla="*/ 46382 h 443948"/>
              <a:gd name="connsiteX8" fmla="*/ 2882348 w 6645965"/>
              <a:gd name="connsiteY8" fmla="*/ 33130 h 443948"/>
              <a:gd name="connsiteX9" fmla="*/ 3538330 w 6645965"/>
              <a:gd name="connsiteY9" fmla="*/ 19878 h 443948"/>
              <a:gd name="connsiteX10" fmla="*/ 3624470 w 6645965"/>
              <a:gd name="connsiteY10" fmla="*/ 13252 h 443948"/>
              <a:gd name="connsiteX11" fmla="*/ 3710609 w 6645965"/>
              <a:gd name="connsiteY11" fmla="*/ 0 h 443948"/>
              <a:gd name="connsiteX12" fmla="*/ 4545496 w 6645965"/>
              <a:gd name="connsiteY12" fmla="*/ 6626 h 443948"/>
              <a:gd name="connsiteX13" fmla="*/ 4909930 w 6645965"/>
              <a:gd name="connsiteY13" fmla="*/ 19878 h 443948"/>
              <a:gd name="connsiteX14" fmla="*/ 5029200 w 6645965"/>
              <a:gd name="connsiteY14" fmla="*/ 33130 h 443948"/>
              <a:gd name="connsiteX15" fmla="*/ 5188226 w 6645965"/>
              <a:gd name="connsiteY15" fmla="*/ 39756 h 443948"/>
              <a:gd name="connsiteX16" fmla="*/ 5254487 w 6645965"/>
              <a:gd name="connsiteY16" fmla="*/ 59635 h 443948"/>
              <a:gd name="connsiteX17" fmla="*/ 5420139 w 6645965"/>
              <a:gd name="connsiteY17" fmla="*/ 99391 h 443948"/>
              <a:gd name="connsiteX18" fmla="*/ 5512904 w 6645965"/>
              <a:gd name="connsiteY18" fmla="*/ 119269 h 443948"/>
              <a:gd name="connsiteX19" fmla="*/ 5552661 w 6645965"/>
              <a:gd name="connsiteY19" fmla="*/ 132522 h 443948"/>
              <a:gd name="connsiteX20" fmla="*/ 5618922 w 6645965"/>
              <a:gd name="connsiteY20" fmla="*/ 139148 h 443948"/>
              <a:gd name="connsiteX21" fmla="*/ 5678557 w 6645965"/>
              <a:gd name="connsiteY21" fmla="*/ 145774 h 443948"/>
              <a:gd name="connsiteX22" fmla="*/ 5724939 w 6645965"/>
              <a:gd name="connsiteY22" fmla="*/ 159026 h 443948"/>
              <a:gd name="connsiteX23" fmla="*/ 5758070 w 6645965"/>
              <a:gd name="connsiteY23" fmla="*/ 165652 h 443948"/>
              <a:gd name="connsiteX24" fmla="*/ 5797826 w 6645965"/>
              <a:gd name="connsiteY24" fmla="*/ 185530 h 443948"/>
              <a:gd name="connsiteX25" fmla="*/ 5890591 w 6645965"/>
              <a:gd name="connsiteY25" fmla="*/ 218661 h 443948"/>
              <a:gd name="connsiteX26" fmla="*/ 5943600 w 6645965"/>
              <a:gd name="connsiteY26" fmla="*/ 231913 h 443948"/>
              <a:gd name="connsiteX27" fmla="*/ 6049617 w 6645965"/>
              <a:gd name="connsiteY27" fmla="*/ 278295 h 443948"/>
              <a:gd name="connsiteX28" fmla="*/ 6102626 w 6645965"/>
              <a:gd name="connsiteY28" fmla="*/ 304800 h 443948"/>
              <a:gd name="connsiteX29" fmla="*/ 6188765 w 6645965"/>
              <a:gd name="connsiteY29" fmla="*/ 318052 h 443948"/>
              <a:gd name="connsiteX30" fmla="*/ 6248400 w 6645965"/>
              <a:gd name="connsiteY30" fmla="*/ 324678 h 443948"/>
              <a:gd name="connsiteX31" fmla="*/ 6301409 w 6645965"/>
              <a:gd name="connsiteY31" fmla="*/ 331304 h 443948"/>
              <a:gd name="connsiteX32" fmla="*/ 6361044 w 6645965"/>
              <a:gd name="connsiteY32" fmla="*/ 344556 h 443948"/>
              <a:gd name="connsiteX33" fmla="*/ 6387548 w 6645965"/>
              <a:gd name="connsiteY33" fmla="*/ 351182 h 443948"/>
              <a:gd name="connsiteX34" fmla="*/ 6420678 w 6645965"/>
              <a:gd name="connsiteY34" fmla="*/ 357808 h 443948"/>
              <a:gd name="connsiteX35" fmla="*/ 6480313 w 6645965"/>
              <a:gd name="connsiteY35" fmla="*/ 384313 h 443948"/>
              <a:gd name="connsiteX36" fmla="*/ 6546574 w 6645965"/>
              <a:gd name="connsiteY36" fmla="*/ 410817 h 443948"/>
              <a:gd name="connsiteX37" fmla="*/ 6612835 w 6645965"/>
              <a:gd name="connsiteY37" fmla="*/ 437322 h 443948"/>
              <a:gd name="connsiteX38" fmla="*/ 6645965 w 6645965"/>
              <a:gd name="connsiteY38" fmla="*/ 443948 h 44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645965" h="443948">
                <a:moveTo>
                  <a:pt x="0" y="53008"/>
                </a:moveTo>
                <a:cubicBezTo>
                  <a:pt x="37548" y="50799"/>
                  <a:pt x="75046" y="47441"/>
                  <a:pt x="112644" y="46382"/>
                </a:cubicBezTo>
                <a:cubicBezTo>
                  <a:pt x="575769" y="33336"/>
                  <a:pt x="333040" y="50326"/>
                  <a:pt x="556591" y="33130"/>
                </a:cubicBezTo>
                <a:lnTo>
                  <a:pt x="1490870" y="39756"/>
                </a:lnTo>
                <a:cubicBezTo>
                  <a:pt x="1515559" y="40243"/>
                  <a:pt x="1539070" y="52415"/>
                  <a:pt x="1563757" y="53008"/>
                </a:cubicBezTo>
                <a:cubicBezTo>
                  <a:pt x="1815485" y="59050"/>
                  <a:pt x="2067339" y="57426"/>
                  <a:pt x="2319130" y="59635"/>
                </a:cubicBezTo>
                <a:lnTo>
                  <a:pt x="2590800" y="53008"/>
                </a:lnTo>
                <a:cubicBezTo>
                  <a:pt x="2612980" y="52138"/>
                  <a:pt x="2634915" y="47892"/>
                  <a:pt x="2657061" y="46382"/>
                </a:cubicBezTo>
                <a:lnTo>
                  <a:pt x="2882348" y="33130"/>
                </a:lnTo>
                <a:cubicBezTo>
                  <a:pt x="3092411" y="23127"/>
                  <a:pt x="3340045" y="22711"/>
                  <a:pt x="3538330" y="19878"/>
                </a:cubicBezTo>
                <a:cubicBezTo>
                  <a:pt x="3567043" y="17669"/>
                  <a:pt x="3595862" y="16553"/>
                  <a:pt x="3624470" y="13252"/>
                </a:cubicBezTo>
                <a:cubicBezTo>
                  <a:pt x="3653329" y="9922"/>
                  <a:pt x="3681559" y="209"/>
                  <a:pt x="3710609" y="0"/>
                </a:cubicBezTo>
                <a:lnTo>
                  <a:pt x="4545496" y="6626"/>
                </a:lnTo>
                <a:cubicBezTo>
                  <a:pt x="4731145" y="27254"/>
                  <a:pt x="4458044" y="-1304"/>
                  <a:pt x="4909930" y="19878"/>
                </a:cubicBezTo>
                <a:cubicBezTo>
                  <a:pt x="4949887" y="21751"/>
                  <a:pt x="4989300" y="30280"/>
                  <a:pt x="5029200" y="33130"/>
                </a:cubicBezTo>
                <a:cubicBezTo>
                  <a:pt x="5082120" y="36910"/>
                  <a:pt x="5135217" y="37547"/>
                  <a:pt x="5188226" y="39756"/>
                </a:cubicBezTo>
                <a:cubicBezTo>
                  <a:pt x="5210313" y="46382"/>
                  <a:pt x="5232187" y="53766"/>
                  <a:pt x="5254487" y="59635"/>
                </a:cubicBezTo>
                <a:cubicBezTo>
                  <a:pt x="5411176" y="100870"/>
                  <a:pt x="5184361" y="32027"/>
                  <a:pt x="5420139" y="99391"/>
                </a:cubicBezTo>
                <a:cubicBezTo>
                  <a:pt x="5505679" y="123831"/>
                  <a:pt x="5384548" y="105007"/>
                  <a:pt x="5512904" y="119269"/>
                </a:cubicBezTo>
                <a:cubicBezTo>
                  <a:pt x="5526156" y="123687"/>
                  <a:pt x="5538931" y="129948"/>
                  <a:pt x="5552661" y="132522"/>
                </a:cubicBezTo>
                <a:cubicBezTo>
                  <a:pt x="5574478" y="136613"/>
                  <a:pt x="5596847" y="136824"/>
                  <a:pt x="5618922" y="139148"/>
                </a:cubicBezTo>
                <a:lnTo>
                  <a:pt x="5678557" y="145774"/>
                </a:lnTo>
                <a:cubicBezTo>
                  <a:pt x="5694018" y="150191"/>
                  <a:pt x="5709340" y="155126"/>
                  <a:pt x="5724939" y="159026"/>
                </a:cubicBezTo>
                <a:cubicBezTo>
                  <a:pt x="5735865" y="161757"/>
                  <a:pt x="5747486" y="161803"/>
                  <a:pt x="5758070" y="165652"/>
                </a:cubicBezTo>
                <a:cubicBezTo>
                  <a:pt x="5771994" y="170715"/>
                  <a:pt x="5784208" y="179694"/>
                  <a:pt x="5797826" y="185530"/>
                </a:cubicBezTo>
                <a:cubicBezTo>
                  <a:pt x="5813152" y="192098"/>
                  <a:pt x="5870508" y="212923"/>
                  <a:pt x="5890591" y="218661"/>
                </a:cubicBezTo>
                <a:cubicBezTo>
                  <a:pt x="5908104" y="223665"/>
                  <a:pt x="5925930" y="227496"/>
                  <a:pt x="5943600" y="231913"/>
                </a:cubicBezTo>
                <a:cubicBezTo>
                  <a:pt x="6020563" y="283220"/>
                  <a:pt x="5942013" y="236448"/>
                  <a:pt x="6049617" y="278295"/>
                </a:cubicBezTo>
                <a:cubicBezTo>
                  <a:pt x="6068029" y="285455"/>
                  <a:pt x="6083631" y="299373"/>
                  <a:pt x="6102626" y="304800"/>
                </a:cubicBezTo>
                <a:cubicBezTo>
                  <a:pt x="6130559" y="312781"/>
                  <a:pt x="6159981" y="314127"/>
                  <a:pt x="6188765" y="318052"/>
                </a:cubicBezTo>
                <a:cubicBezTo>
                  <a:pt x="6208582" y="320754"/>
                  <a:pt x="6228536" y="322341"/>
                  <a:pt x="6248400" y="324678"/>
                </a:cubicBezTo>
                <a:lnTo>
                  <a:pt x="6301409" y="331304"/>
                </a:lnTo>
                <a:cubicBezTo>
                  <a:pt x="6366046" y="347463"/>
                  <a:pt x="6285336" y="327732"/>
                  <a:pt x="6361044" y="344556"/>
                </a:cubicBezTo>
                <a:cubicBezTo>
                  <a:pt x="6369934" y="346531"/>
                  <a:pt x="6378658" y="349207"/>
                  <a:pt x="6387548" y="351182"/>
                </a:cubicBezTo>
                <a:cubicBezTo>
                  <a:pt x="6398542" y="353625"/>
                  <a:pt x="6409813" y="354845"/>
                  <a:pt x="6420678" y="357808"/>
                </a:cubicBezTo>
                <a:cubicBezTo>
                  <a:pt x="6512840" y="382944"/>
                  <a:pt x="6423244" y="357974"/>
                  <a:pt x="6480313" y="384313"/>
                </a:cubicBezTo>
                <a:cubicBezTo>
                  <a:pt x="6501912" y="394282"/>
                  <a:pt x="6525297" y="400179"/>
                  <a:pt x="6546574" y="410817"/>
                </a:cubicBezTo>
                <a:cubicBezTo>
                  <a:pt x="6570132" y="422596"/>
                  <a:pt x="6585545" y="431864"/>
                  <a:pt x="6612835" y="437322"/>
                </a:cubicBezTo>
                <a:lnTo>
                  <a:pt x="6645965" y="443948"/>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10522884" y="1862814"/>
            <a:ext cx="1469676" cy="3451261"/>
          </a:xfrm>
          <a:prstGeom prst="rect">
            <a:avLst/>
          </a:prstGeom>
        </p:spPr>
      </p:pic>
      <p:cxnSp>
        <p:nvCxnSpPr>
          <p:cNvPr id="11" name="直接连接符 10"/>
          <p:cNvCxnSpPr/>
          <p:nvPr/>
        </p:nvCxnSpPr>
        <p:spPr>
          <a:xfrm>
            <a:off x="2213113" y="3774440"/>
            <a:ext cx="6553200" cy="9607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1" name="矩形 3"/>
          <p:cNvSpPr/>
          <p:nvPr/>
        </p:nvSpPr>
        <p:spPr>
          <a:xfrm>
            <a:off x="0" y="-16547"/>
            <a:ext cx="12192000" cy="796772"/>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4000" b="1" dirty="0">
                <a:latin typeface="Arial" panose="020B0604020202020204" pitchFamily="34" charset="0"/>
                <a:ea typeface="黑体" panose="02010609060101010101" pitchFamily="49" charset="-122"/>
                <a:cs typeface="Arial" panose="020B0604020202020204" pitchFamily="34" charset="0"/>
              </a:rPr>
              <a:t>成像结果</a:t>
            </a:r>
            <a:r>
              <a:rPr kumimoji="1" lang="en-US" altLang="zh-CN" sz="4000" b="1" dirty="0">
                <a:latin typeface="Arial" panose="020B0604020202020204" pitchFamily="34" charset="0"/>
                <a:ea typeface="黑体" panose="02010609060101010101" pitchFamily="49" charset="-122"/>
                <a:cs typeface="Arial" panose="020B0604020202020204" pitchFamily="34" charset="0"/>
              </a:rPr>
              <a:t>——</a:t>
            </a:r>
            <a:r>
              <a:rPr kumimoji="1" lang="en-US" altLang="zh-CN" sz="3600" b="1" dirty="0">
                <a:latin typeface="Arial" panose="020B0604020202020204" pitchFamily="34" charset="0"/>
                <a:ea typeface="黑体" panose="02010609060101010101" pitchFamily="49" charset="-122"/>
                <a:cs typeface="Arial" panose="020B0604020202020204" pitchFamily="34" charset="0"/>
              </a:rPr>
              <a:t>CRF</a:t>
            </a:r>
            <a:r>
              <a:rPr kumimoji="1" lang="zh-CN" altLang="en-US" sz="3600" b="1" dirty="0">
                <a:latin typeface="Arial" panose="020B0604020202020204" pitchFamily="34" charset="0"/>
                <a:ea typeface="黑体" panose="02010609060101010101" pitchFamily="49" charset="-122"/>
                <a:cs typeface="Arial" panose="020B0604020202020204" pitchFamily="34" charset="0"/>
              </a:rPr>
              <a:t>结果分析</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787D38B-CC20-404C-8AEC-57C82C16B6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06"/>
            <a:ext cx="12192000" cy="6493387"/>
          </a:xfrm>
          <a:prstGeom prst="rect">
            <a:avLst/>
          </a:prstGeom>
        </p:spPr>
      </p:pic>
    </p:spTree>
    <p:extLst>
      <p:ext uri="{BB962C8B-B14F-4D97-AF65-F5344CB8AC3E}">
        <p14:creationId xmlns:p14="http://schemas.microsoft.com/office/powerpoint/2010/main" val="2655842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6E64453-15BF-4D8D-9DAA-3EBEE69A04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7129"/>
            <a:ext cx="12192000" cy="6383741"/>
          </a:xfrm>
          <a:prstGeom prst="rect">
            <a:avLst/>
          </a:prstGeom>
        </p:spPr>
      </p:pic>
    </p:spTree>
    <p:extLst>
      <p:ext uri="{BB962C8B-B14F-4D97-AF65-F5344CB8AC3E}">
        <p14:creationId xmlns:p14="http://schemas.microsoft.com/office/powerpoint/2010/main" val="5027648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7420" y="1499516"/>
            <a:ext cx="11397159" cy="3488904"/>
          </a:xfrm>
          <a:prstGeom prst="rect">
            <a:avLst/>
          </a:prstGeom>
          <a:noFill/>
        </p:spPr>
        <p:txBody>
          <a:bodyPr wrap="square" rtlCol="0">
            <a:spAutoFit/>
          </a:bodyPr>
          <a:lstStyle/>
          <a:p>
            <a:pPr marL="342900" indent="-342900" algn="just">
              <a:lnSpc>
                <a:spcPct val="150000"/>
              </a:lnSpc>
              <a:spcAft>
                <a:spcPts val="1800"/>
              </a:spcAft>
              <a:buFont typeface="Wingdings" panose="05000000000000000000" pitchFamily="2" charset="2"/>
              <a:buChar char="Ø"/>
            </a:pPr>
            <a:r>
              <a:rPr lang="zh-CN" altLang="en-US" sz="2400" dirty="0">
                <a:latin typeface="Arial" panose="020B0604020202020204" pitchFamily="34" charset="0"/>
                <a:ea typeface="微软雅黑" panose="020B0503020204020204" pitchFamily="34" charset="-122"/>
                <a:cs typeface="Arial" panose="020B0604020202020204" pitchFamily="34" charset="0"/>
              </a:rPr>
              <a:t>利用接收函数</a:t>
            </a:r>
            <a:r>
              <a:rPr lang="en-US" altLang="zh-CN" sz="2400" dirty="0">
                <a:latin typeface="Arial" panose="020B0604020202020204" pitchFamily="34" charset="0"/>
                <a:ea typeface="微软雅黑" panose="020B0503020204020204" pitchFamily="34" charset="-122"/>
                <a:cs typeface="Arial" panose="020B0604020202020204" pitchFamily="34" charset="0"/>
              </a:rPr>
              <a:t>CRF</a:t>
            </a:r>
            <a:r>
              <a:rPr lang="zh-CN" altLang="en-US" sz="2400" dirty="0">
                <a:latin typeface="Arial" panose="020B0604020202020204" pitchFamily="34" charset="0"/>
                <a:ea typeface="微软雅黑" panose="020B0503020204020204" pitchFamily="34" charset="-122"/>
                <a:cs typeface="Arial" panose="020B0604020202020204" pitchFamily="34" charset="0"/>
              </a:rPr>
              <a:t>方法与短周期密集台阵结合，对</a:t>
            </a:r>
            <a:r>
              <a:rPr lang="zh-CN" altLang="en-US" sz="2400" dirty="0">
                <a:latin typeface="Arial" panose="020B0604020202020204" pitchFamily="34" charset="0"/>
                <a:ea typeface="微软雅黑" panose="020B0503020204020204" pitchFamily="34" charset="-122"/>
                <a:cs typeface="Arial" panose="020B0604020202020204" pitchFamily="34" charset="0"/>
                <a:sym typeface="+mn-ea"/>
              </a:rPr>
              <a:t>雄安</a:t>
            </a:r>
            <a:r>
              <a:rPr lang="zh-CN" altLang="en-US" sz="2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mn-ea"/>
              </a:rPr>
              <a:t>新区北侧</a:t>
            </a:r>
            <a:r>
              <a:rPr lang="zh-CN" altLang="en-US" sz="2400" dirty="0">
                <a:latin typeface="Arial" panose="020B0604020202020204" pitchFamily="34" charset="0"/>
                <a:ea typeface="微软雅黑" panose="020B0503020204020204" pitchFamily="34" charset="-122"/>
                <a:cs typeface="Arial" panose="020B0604020202020204" pitchFamily="34" charset="0"/>
                <a:sym typeface="+mn-ea"/>
              </a:rPr>
              <a:t>地下结构进行了成像，并对沉积层进行了较为清晰的提取，</a:t>
            </a:r>
            <a:r>
              <a:rPr lang="zh-CN" sz="2400" dirty="0">
                <a:latin typeface="Arial" panose="020B0604020202020204" pitchFamily="34" charset="0"/>
                <a:ea typeface="微软雅黑" panose="020B0503020204020204" pitchFamily="34" charset="-122"/>
                <a:cs typeface="Arial" panose="020B0604020202020204" pitchFamily="34" charset="0"/>
              </a:rPr>
              <a:t>绘制了二维沉积层底界面</a:t>
            </a:r>
          </a:p>
          <a:p>
            <a:pPr marL="342900" indent="-342900" algn="just">
              <a:lnSpc>
                <a:spcPct val="150000"/>
              </a:lnSpc>
              <a:spcAft>
                <a:spcPts val="1800"/>
              </a:spcAft>
              <a:buFont typeface="Wingdings" panose="05000000000000000000" pitchFamily="2" charset="2"/>
              <a:buChar char="Ø"/>
            </a:pPr>
            <a:r>
              <a:rPr lang="zh-CN" sz="2400" dirty="0">
                <a:latin typeface="Arial" panose="020B0604020202020204" pitchFamily="34" charset="0"/>
                <a:ea typeface="微软雅黑" panose="020B0503020204020204" pitchFamily="34" charset="-122"/>
                <a:cs typeface="Arial" panose="020B0604020202020204" pitchFamily="34" charset="0"/>
              </a:rPr>
              <a:t>与多条主动源剖面进行了对比分析，初步得出：</a:t>
            </a:r>
          </a:p>
          <a:p>
            <a:pPr lvl="1" indent="0" algn="just">
              <a:lnSpc>
                <a:spcPct val="150000"/>
              </a:lnSpc>
              <a:spcAft>
                <a:spcPts val="1800"/>
              </a:spcAft>
              <a:buFont typeface="Wingdings" panose="05000000000000000000" pitchFamily="2" charset="2"/>
              <a:buNone/>
            </a:pPr>
            <a:r>
              <a:rPr lang="en-US" altLang="zh-CN" sz="2400" dirty="0">
                <a:latin typeface="Arial" panose="020B0604020202020204" pitchFamily="34" charset="0"/>
                <a:ea typeface="微软雅黑" panose="020B0503020204020204" pitchFamily="34" charset="-122"/>
                <a:cs typeface="Arial" panose="020B0604020202020204" pitchFamily="34" charset="0"/>
              </a:rPr>
              <a:t>a</a:t>
            </a:r>
            <a:r>
              <a:rPr lang="zh-CN" altLang="en-US" sz="2400" dirty="0">
                <a:latin typeface="Arial" panose="020B0604020202020204" pitchFamily="34" charset="0"/>
                <a:ea typeface="微软雅黑" panose="020B0503020204020204" pitchFamily="34" charset="-122"/>
                <a:cs typeface="Arial" panose="020B0604020202020204" pitchFamily="34" charset="0"/>
              </a:rPr>
              <a:t>）该</a:t>
            </a:r>
            <a:r>
              <a:rPr lang="zh-CN" sz="2400" dirty="0">
                <a:latin typeface="Arial" panose="020B0604020202020204" pitchFamily="34" charset="0"/>
                <a:ea typeface="微软雅黑" panose="020B0503020204020204" pitchFamily="34" charset="-122"/>
                <a:cs typeface="Arial" panose="020B0604020202020204" pitchFamily="34" charset="0"/>
              </a:rPr>
              <a:t>地区的沉积层大致分布在</a:t>
            </a:r>
            <a:r>
              <a:rPr lang="en-US" altLang="zh-CN" sz="2400" dirty="0">
                <a:latin typeface="Arial" panose="020B0604020202020204" pitchFamily="34" charset="0"/>
                <a:ea typeface="微软雅黑" panose="020B0503020204020204" pitchFamily="34" charset="-122"/>
                <a:cs typeface="Arial" panose="020B0604020202020204" pitchFamily="34" charset="0"/>
              </a:rPr>
              <a:t>5km</a:t>
            </a:r>
            <a:r>
              <a:rPr lang="zh-CN" altLang="en-US" sz="2400" dirty="0">
                <a:latin typeface="Arial" panose="020B0604020202020204" pitchFamily="34" charset="0"/>
                <a:ea typeface="微软雅黑" panose="020B0503020204020204" pitchFamily="34" charset="-122"/>
                <a:cs typeface="Arial" panose="020B0604020202020204" pitchFamily="34" charset="0"/>
              </a:rPr>
              <a:t>左右，并且沉积层内部存在分层</a:t>
            </a:r>
            <a:endParaRPr lang="zh-CN" sz="2400" dirty="0">
              <a:latin typeface="Arial" panose="020B0604020202020204" pitchFamily="34" charset="0"/>
              <a:ea typeface="微软雅黑" panose="020B0503020204020204" pitchFamily="34" charset="-122"/>
              <a:cs typeface="Arial" panose="020B0604020202020204" pitchFamily="34" charset="0"/>
            </a:endParaRPr>
          </a:p>
          <a:p>
            <a:pPr lvl="1" indent="0" algn="just">
              <a:lnSpc>
                <a:spcPct val="150000"/>
              </a:lnSpc>
              <a:spcAft>
                <a:spcPts val="1800"/>
              </a:spcAft>
              <a:buFont typeface="Wingdings" panose="05000000000000000000" pitchFamily="2" charset="2"/>
              <a:buNone/>
            </a:pPr>
            <a:r>
              <a:rPr lang="en-US" altLang="zh-CN" sz="2400" dirty="0">
                <a:latin typeface="Arial" panose="020B0604020202020204" pitchFamily="34" charset="0"/>
                <a:ea typeface="微软雅黑" panose="020B0503020204020204" pitchFamily="34" charset="-122"/>
                <a:cs typeface="Arial" panose="020B0604020202020204" pitchFamily="34" charset="0"/>
              </a:rPr>
              <a:t>b</a:t>
            </a:r>
            <a:r>
              <a:rPr lang="zh-CN" altLang="en-US" sz="2400" dirty="0">
                <a:latin typeface="Arial" panose="020B0604020202020204" pitchFamily="34" charset="0"/>
                <a:ea typeface="微软雅黑" panose="020B0503020204020204" pitchFamily="34" charset="-122"/>
                <a:cs typeface="Arial" panose="020B0604020202020204" pitchFamily="34" charset="0"/>
              </a:rPr>
              <a:t>）沉积层自西向东在容城和安新县向上凸出，然后还有多次较小凹陷</a:t>
            </a:r>
            <a:r>
              <a:rPr lang="en-US" altLang="zh-CN" sz="2400" dirty="0">
                <a:latin typeface="Arial" panose="020B0604020202020204" pitchFamily="34" charset="0"/>
                <a:ea typeface="微软雅黑" panose="020B0503020204020204" pitchFamily="34" charset="-122"/>
                <a:cs typeface="Arial" panose="020B0604020202020204" pitchFamily="34" charset="0"/>
              </a:rPr>
              <a:t>/</a:t>
            </a:r>
            <a:r>
              <a:rPr lang="zh-CN" altLang="en-US" sz="2400" dirty="0">
                <a:latin typeface="Arial" panose="020B0604020202020204" pitchFamily="34" charset="0"/>
                <a:ea typeface="微软雅黑" panose="020B0503020204020204" pitchFamily="34" charset="-122"/>
                <a:cs typeface="Arial" panose="020B0604020202020204" pitchFamily="34" charset="0"/>
              </a:rPr>
              <a:t>凸出</a:t>
            </a:r>
            <a:endParaRPr lang="zh-CN" sz="24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矩形 3"/>
          <p:cNvSpPr/>
          <p:nvPr/>
        </p:nvSpPr>
        <p:spPr>
          <a:xfrm>
            <a:off x="0" y="-16547"/>
            <a:ext cx="12192000" cy="796772"/>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4000" b="1" dirty="0">
                <a:latin typeface="Arial" panose="020B0604020202020204" pitchFamily="34" charset="0"/>
                <a:ea typeface="黑体" panose="02010609060101010101" pitchFamily="49" charset="-122"/>
                <a:cs typeface="Arial" panose="020B0604020202020204" pitchFamily="34" charset="0"/>
              </a:rPr>
              <a:t>小结</a:t>
            </a:r>
          </a:p>
        </p:txBody>
      </p:sp>
      <p:sp>
        <p:nvSpPr>
          <p:cNvPr id="7" name="灯片编号占位符 6"/>
          <p:cNvSpPr>
            <a:spLocks noGrp="1"/>
          </p:cNvSpPr>
          <p:nvPr>
            <p:ph type="sldNum" sz="quarter" idx="12"/>
          </p:nvPr>
        </p:nvSpPr>
        <p:spPr/>
        <p:txBody>
          <a:bodyPr/>
          <a:lstStyle/>
          <a:p>
            <a:fld id="{AEA62FAB-F99A-AB4E-BCD3-FB5A1BF3E821}" type="slidenum">
              <a:rPr lang="en-US" smtClean="0"/>
              <a:t>30</a:t>
            </a:fld>
            <a:endParaRPr lang="en-US"/>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DE2B7CD-8B05-4B1A-8052-DC033F85E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文本框 1">
            <a:extLst>
              <a:ext uri="{FF2B5EF4-FFF2-40B4-BE49-F238E27FC236}">
                <a16:creationId xmlns:a16="http://schemas.microsoft.com/office/drawing/2014/main" id="{D04054EB-D8D4-487B-B31C-342126A4F293}"/>
              </a:ext>
            </a:extLst>
          </p:cNvPr>
          <p:cNvSpPr txBox="1"/>
          <p:nvPr/>
        </p:nvSpPr>
        <p:spPr>
          <a:xfrm>
            <a:off x="546846" y="344252"/>
            <a:ext cx="6096000" cy="461665"/>
          </a:xfrm>
          <a:prstGeom prst="rect">
            <a:avLst/>
          </a:prstGeom>
          <a:noFill/>
        </p:spPr>
        <p:txBody>
          <a:bodyPr wrap="square">
            <a:spAutoFit/>
          </a:bodyPr>
          <a:lstStyle/>
          <a:p>
            <a:r>
              <a:rPr lang="en-US" altLang="zh-CN" sz="2400" b="1" dirty="0"/>
              <a:t>4.</a:t>
            </a:r>
            <a:r>
              <a:rPr lang="zh-CN" altLang="en-US" sz="2400" b="1" dirty="0"/>
              <a:t>结尾</a:t>
            </a:r>
            <a:r>
              <a:rPr lang="en-US" altLang="zh-CN" sz="2400" b="1" dirty="0"/>
              <a:t>——</a:t>
            </a:r>
            <a:r>
              <a:rPr lang="zh-CN" altLang="en-US" sz="2400" b="1" dirty="0"/>
              <a:t>杜甫草堂</a:t>
            </a:r>
          </a:p>
        </p:txBody>
      </p:sp>
    </p:spTree>
    <p:extLst>
      <p:ext uri="{BB962C8B-B14F-4D97-AF65-F5344CB8AC3E}">
        <p14:creationId xmlns:p14="http://schemas.microsoft.com/office/powerpoint/2010/main" val="22507465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686FC1A-3144-4A39-8225-48809A250C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8901" y="0"/>
            <a:ext cx="3094198" cy="6858000"/>
          </a:xfrm>
          <a:prstGeom prst="rect">
            <a:avLst/>
          </a:prstGeom>
        </p:spPr>
      </p:pic>
    </p:spTree>
    <p:extLst>
      <p:ext uri="{BB962C8B-B14F-4D97-AF65-F5344CB8AC3E}">
        <p14:creationId xmlns:p14="http://schemas.microsoft.com/office/powerpoint/2010/main" val="211367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9162330-602C-419B-B518-4BB07FC72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8901" y="0"/>
            <a:ext cx="3094198" cy="6858000"/>
          </a:xfrm>
          <a:prstGeom prst="rect">
            <a:avLst/>
          </a:prstGeom>
        </p:spPr>
      </p:pic>
    </p:spTree>
    <p:extLst>
      <p:ext uri="{BB962C8B-B14F-4D97-AF65-F5344CB8AC3E}">
        <p14:creationId xmlns:p14="http://schemas.microsoft.com/office/powerpoint/2010/main" val="3337012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60383FD-1134-4632-B977-5966594982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8901" y="0"/>
            <a:ext cx="3094198" cy="6858000"/>
          </a:xfrm>
          <a:prstGeom prst="rect">
            <a:avLst/>
          </a:prstGeom>
        </p:spPr>
      </p:pic>
    </p:spTree>
    <p:extLst>
      <p:ext uri="{BB962C8B-B14F-4D97-AF65-F5344CB8AC3E}">
        <p14:creationId xmlns:p14="http://schemas.microsoft.com/office/powerpoint/2010/main" val="1001694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BA82BBB-9656-4986-8FC3-FD1DFCE421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628231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CCE4494-51BC-4F7B-8409-5B1E78FDD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8901" y="0"/>
            <a:ext cx="3094198" cy="6858000"/>
          </a:xfrm>
          <a:prstGeom prst="rect">
            <a:avLst/>
          </a:prstGeom>
        </p:spPr>
      </p:pic>
    </p:spTree>
    <p:extLst>
      <p:ext uri="{BB962C8B-B14F-4D97-AF65-F5344CB8AC3E}">
        <p14:creationId xmlns:p14="http://schemas.microsoft.com/office/powerpoint/2010/main" val="2249152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8292265-6DE6-4C4C-9484-7A1B6FA490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8601"/>
            <a:ext cx="12192000" cy="5500797"/>
          </a:xfrm>
          <a:prstGeom prst="rect">
            <a:avLst/>
          </a:prstGeom>
        </p:spPr>
      </p:pic>
    </p:spTree>
    <p:extLst>
      <p:ext uri="{BB962C8B-B14F-4D97-AF65-F5344CB8AC3E}">
        <p14:creationId xmlns:p14="http://schemas.microsoft.com/office/powerpoint/2010/main" val="1046985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EB79C81-7503-4763-A5AD-1FCC7AEDCCCC}"/>
              </a:ext>
            </a:extLst>
          </p:cNvPr>
          <p:cNvSpPr txBox="1"/>
          <p:nvPr/>
        </p:nvSpPr>
        <p:spPr>
          <a:xfrm>
            <a:off x="2756086" y="2438434"/>
            <a:ext cx="6679827" cy="923330"/>
          </a:xfrm>
          <a:prstGeom prst="rect">
            <a:avLst/>
          </a:prstGeom>
          <a:noFill/>
        </p:spPr>
        <p:txBody>
          <a:bodyPr wrap="square" rtlCol="0">
            <a:spAutoFit/>
          </a:bodyPr>
          <a:lstStyle/>
          <a:p>
            <a:r>
              <a:rPr lang="zh-CN" altLang="en-US" sz="5400" dirty="0"/>
              <a:t>旅程美妙，感谢聆听！</a:t>
            </a:r>
            <a:endParaRPr lang="en-US" altLang="zh-CN" sz="5400" dirty="0"/>
          </a:p>
        </p:txBody>
      </p:sp>
    </p:spTree>
    <p:extLst>
      <p:ext uri="{BB962C8B-B14F-4D97-AF65-F5344CB8AC3E}">
        <p14:creationId xmlns:p14="http://schemas.microsoft.com/office/powerpoint/2010/main" val="64605820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487</Words>
  <Application>Microsoft Office PowerPoint</Application>
  <PresentationFormat>宽屏</PresentationFormat>
  <Paragraphs>51</Paragraphs>
  <Slides>38</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38</vt:i4>
      </vt:variant>
    </vt:vector>
  </HeadingPairs>
  <TitlesOfParts>
    <vt:vector size="44" baseType="lpstr">
      <vt:lpstr>等线</vt:lpstr>
      <vt:lpstr>等线 Light</vt:lpstr>
      <vt:lpstr>微软雅黑</vt:lpstr>
      <vt:lpstr>Arial</vt:lpstr>
      <vt:lpstr>Wingdings</vt:lpstr>
      <vt:lpstr>Office 主题​​</vt:lpstr>
      <vt:lpstr>2025成都CUG年会经历分享</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2025成都CUG年会经历分享</dc:title>
  <dc:creator>火明 陈</dc:creator>
  <cp:lastModifiedBy>火明 陈</cp:lastModifiedBy>
  <cp:revision>16</cp:revision>
  <dcterms:created xsi:type="dcterms:W3CDTF">2025-11-27T06:43:11Z</dcterms:created>
  <dcterms:modified xsi:type="dcterms:W3CDTF">2025-11-27T10:59:03Z</dcterms:modified>
</cp:coreProperties>
</file>