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9"/>
  </p:notesMasterIdLst>
  <p:sldIdLst>
    <p:sldId id="639" r:id="rId2"/>
    <p:sldId id="699" r:id="rId3"/>
    <p:sldId id="700" r:id="rId4"/>
    <p:sldId id="701" r:id="rId5"/>
    <p:sldId id="697" r:id="rId6"/>
    <p:sldId id="702" r:id="rId7"/>
    <p:sldId id="703" r:id="rId8"/>
    <p:sldId id="698" r:id="rId9"/>
    <p:sldId id="704" r:id="rId10"/>
    <p:sldId id="705" r:id="rId11"/>
    <p:sldId id="706" r:id="rId12"/>
    <p:sldId id="707" r:id="rId13"/>
    <p:sldId id="708" r:id="rId14"/>
    <p:sldId id="709" r:id="rId15"/>
    <p:sldId id="710" r:id="rId16"/>
    <p:sldId id="711" r:id="rId17"/>
    <p:sldId id="712" r:id="rId18"/>
    <p:sldId id="713" r:id="rId19"/>
    <p:sldId id="714" r:id="rId20"/>
    <p:sldId id="715" r:id="rId21"/>
    <p:sldId id="716" r:id="rId22"/>
    <p:sldId id="717" r:id="rId23"/>
    <p:sldId id="718" r:id="rId24"/>
    <p:sldId id="719" r:id="rId25"/>
    <p:sldId id="720" r:id="rId26"/>
    <p:sldId id="721" r:id="rId27"/>
    <p:sldId id="722" r:id="rId28"/>
    <p:sldId id="723" r:id="rId29"/>
    <p:sldId id="724" r:id="rId30"/>
    <p:sldId id="725" r:id="rId31"/>
    <p:sldId id="726" r:id="rId32"/>
    <p:sldId id="727" r:id="rId33"/>
    <p:sldId id="728" r:id="rId34"/>
    <p:sldId id="729" r:id="rId35"/>
    <p:sldId id="730" r:id="rId36"/>
    <p:sldId id="731" r:id="rId37"/>
    <p:sldId id="732" r:id="rId38"/>
    <p:sldId id="733" r:id="rId39"/>
    <p:sldId id="734" r:id="rId40"/>
    <p:sldId id="735" r:id="rId41"/>
    <p:sldId id="736" r:id="rId42"/>
    <p:sldId id="737" r:id="rId43"/>
    <p:sldId id="738" r:id="rId44"/>
    <p:sldId id="739" r:id="rId45"/>
    <p:sldId id="740" r:id="rId46"/>
    <p:sldId id="742" r:id="rId47"/>
    <p:sldId id="750" r:id="rId48"/>
    <p:sldId id="751" r:id="rId49"/>
    <p:sldId id="743" r:id="rId50"/>
    <p:sldId id="744" r:id="rId51"/>
    <p:sldId id="745" r:id="rId52"/>
    <p:sldId id="746" r:id="rId53"/>
    <p:sldId id="747" r:id="rId54"/>
    <p:sldId id="748" r:id="rId55"/>
    <p:sldId id="749" r:id="rId56"/>
    <p:sldId id="752" r:id="rId57"/>
    <p:sldId id="653" r:id="rId58"/>
  </p:sldIdLst>
  <p:sldSz cx="12192000" cy="6858000"/>
  <p:notesSz cx="6858000" cy="9144000"/>
  <p:custDataLst>
    <p:tags r:id="rId6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目录" id="{912B3ED7-30D0-44EE-A0D5-751049F4B74B}">
          <p14:sldIdLst>
            <p14:sldId id="639"/>
            <p14:sldId id="699"/>
            <p14:sldId id="700"/>
            <p14:sldId id="701"/>
            <p14:sldId id="697"/>
            <p14:sldId id="702"/>
            <p14:sldId id="703"/>
            <p14:sldId id="698"/>
            <p14:sldId id="704"/>
            <p14:sldId id="705"/>
            <p14:sldId id="706"/>
            <p14:sldId id="707"/>
            <p14:sldId id="708"/>
            <p14:sldId id="709"/>
            <p14:sldId id="710"/>
            <p14:sldId id="711"/>
            <p14:sldId id="712"/>
            <p14:sldId id="713"/>
            <p14:sldId id="714"/>
            <p14:sldId id="715"/>
            <p14:sldId id="716"/>
            <p14:sldId id="717"/>
            <p14:sldId id="718"/>
            <p14:sldId id="719"/>
            <p14:sldId id="720"/>
            <p14:sldId id="721"/>
            <p14:sldId id="722"/>
            <p14:sldId id="723"/>
            <p14:sldId id="724"/>
            <p14:sldId id="725"/>
            <p14:sldId id="726"/>
            <p14:sldId id="727"/>
            <p14:sldId id="728"/>
            <p14:sldId id="729"/>
            <p14:sldId id="730"/>
            <p14:sldId id="731"/>
            <p14:sldId id="732"/>
            <p14:sldId id="733"/>
            <p14:sldId id="734"/>
            <p14:sldId id="735"/>
            <p14:sldId id="736"/>
            <p14:sldId id="737"/>
            <p14:sldId id="738"/>
            <p14:sldId id="739"/>
            <p14:sldId id="740"/>
            <p14:sldId id="742"/>
            <p14:sldId id="750"/>
            <p14:sldId id="751"/>
            <p14:sldId id="743"/>
            <p14:sldId id="744"/>
            <p14:sldId id="745"/>
            <p14:sldId id="746"/>
            <p14:sldId id="747"/>
            <p14:sldId id="748"/>
            <p14:sldId id="749"/>
            <p14:sldId id="752"/>
            <p14:sldId id="65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2" clrIdx="0">
    <p:extLst>
      <p:ext uri="{19B8F6BF-5375-455C-9EA6-DF929625EA0E}">
        <p15:presenceInfo xmlns:p15="http://schemas.microsoft.com/office/powerpoint/2012/main" userId="bd9c190d4db0f2f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DAF8"/>
    <a:srgbClr val="055A71"/>
    <a:srgbClr val="304637"/>
    <a:srgbClr val="115740"/>
    <a:srgbClr val="FFFFFF"/>
    <a:srgbClr val="FFFFCC"/>
    <a:srgbClr val="768394"/>
    <a:srgbClr val="F2F5F8"/>
    <a:srgbClr val="D7D3D0"/>
    <a:srgbClr val="EFD7CB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74" autoAdjust="0"/>
    <p:restoredTop sz="79070" autoAdjust="0"/>
  </p:normalViewPr>
  <p:slideViewPr>
    <p:cSldViewPr snapToGrid="0">
      <p:cViewPr varScale="1">
        <p:scale>
          <a:sx n="87" d="100"/>
          <a:sy n="87" d="100"/>
        </p:scale>
        <p:origin x="79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42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gs" Target="tags/tag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DA49E97-3F63-4B07-B443-D97F5AB94D7C}" type="datetimeFigureOut">
              <a:rPr lang="zh-CN" altLang="en-US" smtClean="0"/>
              <a:pPr/>
              <a:t>2025/11/27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0176D025-9C82-4627-AC95-A731BB73F602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33635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比较杂乱，没有放目录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4899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区域震相</a:t>
            </a:r>
            <a:r>
              <a:rPr lang="en-US" altLang="zh-CN" dirty="0"/>
              <a:t>2◦-30◦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68010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7080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区别：</a:t>
            </a:r>
            <a:r>
              <a:rPr lang="en-US" altLang="zh-CN" dirty="0"/>
              <a:t>FFT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59880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3672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19492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5587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11307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62208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分辨率一般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55884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负相关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34730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33697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3535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38639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853367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98295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3738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53303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890353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12719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41525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71404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35629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160398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49688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11118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38864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27261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849607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岛弧，陆弧</a:t>
            </a:r>
            <a:endParaRPr lang="en-US" altLang="zh-CN" dirty="0"/>
          </a:p>
          <a:p>
            <a:r>
              <a:rPr lang="zh-CN" altLang="en-US" dirty="0"/>
              <a:t>俯冲带火山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30045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60670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17942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10593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82393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53189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49829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98155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6736247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254187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036736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41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524622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42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37266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43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133557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44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916901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这种多级岩浆系统与狭窄岩浆通道的协同作用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45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068168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46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672736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47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995077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48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815418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49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2486614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50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920753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51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383801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52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523018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53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6510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54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5148962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55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143447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56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547224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57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1322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AB46EDB7-E062-4109-8D3B-322D254888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3AFC1086-5F3E-4DF3-B195-EABB13427A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2F804E-E80F-4E74-B2A5-AC69C39763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91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C0FDA5A3-DBC4-4521-A290-1C75294162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45497AB1-D854-41CC-B244-FB2EA9607B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箭头: 五边形 4">
            <a:extLst>
              <a:ext uri="{FF2B5EF4-FFF2-40B4-BE49-F238E27FC236}">
                <a16:creationId xmlns:a16="http://schemas.microsoft.com/office/drawing/2014/main" id="{714862CB-173A-4CB8-8858-39F102103F1E}"/>
              </a:ext>
            </a:extLst>
          </p:cNvPr>
          <p:cNvSpPr/>
          <p:nvPr userDrawn="1"/>
        </p:nvSpPr>
        <p:spPr>
          <a:xfrm flipH="1">
            <a:off x="10625556" y="6431280"/>
            <a:ext cx="1566441" cy="39447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ACD4D3-DFC2-49F1-AFD9-DB879D0D9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136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箭头: 五边形 7">
            <a:extLst>
              <a:ext uri="{FF2B5EF4-FFF2-40B4-BE49-F238E27FC236}">
                <a16:creationId xmlns:a16="http://schemas.microsoft.com/office/drawing/2014/main" id="{845579F2-F535-4C8B-B7F8-6C5EA26B88FC}"/>
              </a:ext>
            </a:extLst>
          </p:cNvPr>
          <p:cNvSpPr/>
          <p:nvPr userDrawn="1"/>
        </p:nvSpPr>
        <p:spPr>
          <a:xfrm flipH="1">
            <a:off x="10625556" y="6431280"/>
            <a:ext cx="1566441" cy="39447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灯片编号占位符 5">
            <a:extLst>
              <a:ext uri="{FF2B5EF4-FFF2-40B4-BE49-F238E27FC236}">
                <a16:creationId xmlns:a16="http://schemas.microsoft.com/office/drawing/2014/main" id="{CE7336EF-034C-4116-954D-95A4D479928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20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箭头: 五边形 13">
            <a:extLst>
              <a:ext uri="{FF2B5EF4-FFF2-40B4-BE49-F238E27FC236}">
                <a16:creationId xmlns:a16="http://schemas.microsoft.com/office/drawing/2014/main" id="{6A3E190E-1218-4136-88C3-2F77374DC1BB}"/>
              </a:ext>
            </a:extLst>
          </p:cNvPr>
          <p:cNvSpPr/>
          <p:nvPr userDrawn="1"/>
        </p:nvSpPr>
        <p:spPr>
          <a:xfrm flipH="1">
            <a:off x="10625556" y="6431280"/>
            <a:ext cx="1566441" cy="39447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灯片编号占位符 5">
            <a:extLst>
              <a:ext uri="{FF2B5EF4-FFF2-40B4-BE49-F238E27FC236}">
                <a16:creationId xmlns:a16="http://schemas.microsoft.com/office/drawing/2014/main" id="{EDD8C38F-6CCE-4BF0-8371-9305FC67E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55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箭头: 五边形 13">
            <a:extLst>
              <a:ext uri="{FF2B5EF4-FFF2-40B4-BE49-F238E27FC236}">
                <a16:creationId xmlns:a16="http://schemas.microsoft.com/office/drawing/2014/main" id="{FF80E304-91D4-4C1D-8516-CA7759560215}"/>
              </a:ext>
            </a:extLst>
          </p:cNvPr>
          <p:cNvSpPr/>
          <p:nvPr userDrawn="1"/>
        </p:nvSpPr>
        <p:spPr>
          <a:xfrm flipH="1">
            <a:off x="10625556" y="6431280"/>
            <a:ext cx="1566441" cy="39447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灯片编号占位符 5">
            <a:extLst>
              <a:ext uri="{FF2B5EF4-FFF2-40B4-BE49-F238E27FC236}">
                <a16:creationId xmlns:a16="http://schemas.microsoft.com/office/drawing/2014/main" id="{CF5EF92E-98F3-468A-81B4-FCE34217B1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45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箭头: 五边形 14">
            <a:extLst>
              <a:ext uri="{FF2B5EF4-FFF2-40B4-BE49-F238E27FC236}">
                <a16:creationId xmlns:a16="http://schemas.microsoft.com/office/drawing/2014/main" id="{43CA1A68-5FAC-4AC9-BC92-D4A4DAE5065C}"/>
              </a:ext>
            </a:extLst>
          </p:cNvPr>
          <p:cNvSpPr/>
          <p:nvPr userDrawn="1"/>
        </p:nvSpPr>
        <p:spPr>
          <a:xfrm flipH="1">
            <a:off x="10625556" y="6431280"/>
            <a:ext cx="1566441" cy="39447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灯片编号占位符 5">
            <a:extLst>
              <a:ext uri="{FF2B5EF4-FFF2-40B4-BE49-F238E27FC236}">
                <a16:creationId xmlns:a16="http://schemas.microsoft.com/office/drawing/2014/main" id="{CE7336EF-034C-4116-954D-95A4D479928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19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箭头: 五边形 7">
            <a:extLst>
              <a:ext uri="{FF2B5EF4-FFF2-40B4-BE49-F238E27FC236}">
                <a16:creationId xmlns:a16="http://schemas.microsoft.com/office/drawing/2014/main" id="{845579F2-F535-4C8B-B7F8-6C5EA26B88FC}"/>
              </a:ext>
            </a:extLst>
          </p:cNvPr>
          <p:cNvSpPr/>
          <p:nvPr userDrawn="1"/>
        </p:nvSpPr>
        <p:spPr>
          <a:xfrm flipH="1">
            <a:off x="10625556" y="6431280"/>
            <a:ext cx="1566441" cy="39447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灯片编号占位符 5">
            <a:extLst>
              <a:ext uri="{FF2B5EF4-FFF2-40B4-BE49-F238E27FC236}">
                <a16:creationId xmlns:a16="http://schemas.microsoft.com/office/drawing/2014/main" id="{CE7336EF-034C-4116-954D-95A4D479928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2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0E4427E2-0B4D-404E-AD0D-850B895D1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A15F17EE-704F-4153-B9E7-5CD9C3A438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7B8735-F64D-40FE-AE92-5F61ABC618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849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63" r:id="rId3"/>
    <p:sldLayoutId id="2147483666" r:id="rId4"/>
    <p:sldLayoutId id="2147483667" r:id="rId5"/>
    <p:sldLayoutId id="2147483668" r:id="rId6"/>
    <p:sldLayoutId id="2147483669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64">
          <p15:clr>
            <a:srgbClr val="F26B43"/>
          </p15:clr>
        </p15:guide>
        <p15:guide id="2" pos="3840">
          <p15:clr>
            <a:srgbClr val="F26B43"/>
          </p15:clr>
        </p15:guide>
        <p15:guide id="3" pos="384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432">
          <p15:clr>
            <a:srgbClr val="F26B43"/>
          </p15:clr>
        </p15:guide>
        <p15:guide id="6" orient="horz" pos="496">
          <p15:clr>
            <a:srgbClr val="F26B43"/>
          </p15:clr>
        </p15:guide>
        <p15:guide id="7" orient="horz" pos="4104">
          <p15:clr>
            <a:srgbClr val="F26B43"/>
          </p15:clr>
        </p15:guide>
        <p15:guide id="8" orient="horz" pos="40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jpeg"/><Relationship Id="rId7" Type="http://schemas.openxmlformats.org/officeDocument/2006/relationships/image" Target="../media/image74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大橘原创PPT模板-请勿抄袭搬运！微信DAJU_PPT">
            <a:extLst>
              <a:ext uri="{FF2B5EF4-FFF2-40B4-BE49-F238E27FC236}">
                <a16:creationId xmlns:a16="http://schemas.microsoft.com/office/drawing/2014/main" id="{9F6DCF6E-BF03-4CA1-9A25-6AA4E5712C9F}"/>
              </a:ext>
            </a:extLst>
          </p:cNvPr>
          <p:cNvSpPr/>
          <p:nvPr/>
        </p:nvSpPr>
        <p:spPr>
          <a:xfrm>
            <a:off x="243840" y="233680"/>
            <a:ext cx="11704320" cy="6390640"/>
          </a:xfrm>
          <a:prstGeom prst="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大橘原创PPT模板-请勿抄袭搬运！微信DAJU_PPT">
            <a:extLst>
              <a:ext uri="{FF2B5EF4-FFF2-40B4-BE49-F238E27FC236}">
                <a16:creationId xmlns:a16="http://schemas.microsoft.com/office/drawing/2014/main" id="{294F1DE8-7AF8-4401-8E47-FFF9964EC2B4}"/>
              </a:ext>
            </a:extLst>
          </p:cNvPr>
          <p:cNvSpPr/>
          <p:nvPr/>
        </p:nvSpPr>
        <p:spPr>
          <a:xfrm>
            <a:off x="426720" y="396240"/>
            <a:ext cx="11338560" cy="6065520"/>
          </a:xfrm>
          <a:prstGeom prst="roundRect">
            <a:avLst>
              <a:gd name="adj" fmla="val 0"/>
            </a:avLst>
          </a:prstGeom>
          <a:noFill/>
          <a:ln w="9525" cap="flat" cmpd="sng" algn="ctr">
            <a:solidFill>
              <a:schemeClr val="accent1"/>
            </a:solidFill>
            <a:prstDash val="dash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大橘原创PPT模板-请勿抄袭搬运！微信DAJU_PPT">
            <a:extLst>
              <a:ext uri="{FF2B5EF4-FFF2-40B4-BE49-F238E27FC236}">
                <a16:creationId xmlns:a16="http://schemas.microsoft.com/office/drawing/2014/main" id="{60DEE8D1-E4DA-4E2B-A8E7-7B989BAEEF9C}"/>
              </a:ext>
            </a:extLst>
          </p:cNvPr>
          <p:cNvSpPr/>
          <p:nvPr/>
        </p:nvSpPr>
        <p:spPr>
          <a:xfrm>
            <a:off x="355600" y="32512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9" name="大橘原创PPT模板-请勿抄袭搬运！微信DAJU_PPT">
            <a:extLst>
              <a:ext uri="{FF2B5EF4-FFF2-40B4-BE49-F238E27FC236}">
                <a16:creationId xmlns:a16="http://schemas.microsoft.com/office/drawing/2014/main" id="{C3585F91-97AB-4EBB-878B-30C4036630E8}"/>
              </a:ext>
            </a:extLst>
          </p:cNvPr>
          <p:cNvSpPr/>
          <p:nvPr/>
        </p:nvSpPr>
        <p:spPr>
          <a:xfrm>
            <a:off x="355600" y="639064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大橘原创PPT模板-请勿抄袭搬运！微信DAJU_PPT">
            <a:extLst>
              <a:ext uri="{FF2B5EF4-FFF2-40B4-BE49-F238E27FC236}">
                <a16:creationId xmlns:a16="http://schemas.microsoft.com/office/drawing/2014/main" id="{048561BD-6E06-439C-8473-8418781F928F}"/>
              </a:ext>
            </a:extLst>
          </p:cNvPr>
          <p:cNvSpPr/>
          <p:nvPr/>
        </p:nvSpPr>
        <p:spPr>
          <a:xfrm>
            <a:off x="11694160" y="32512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大橘原创PPT模板-请勿抄袭搬运！微信DAJU_PPT">
            <a:extLst>
              <a:ext uri="{FF2B5EF4-FFF2-40B4-BE49-F238E27FC236}">
                <a16:creationId xmlns:a16="http://schemas.microsoft.com/office/drawing/2014/main" id="{36C7FFF0-B44F-4AAE-A84E-9F894B270B30}"/>
              </a:ext>
            </a:extLst>
          </p:cNvPr>
          <p:cNvSpPr/>
          <p:nvPr/>
        </p:nvSpPr>
        <p:spPr>
          <a:xfrm>
            <a:off x="11694160" y="639064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大橘原创PPT模板-请勿抄袭搬运！微信DAJU_PPT">
            <a:extLst>
              <a:ext uri="{FF2B5EF4-FFF2-40B4-BE49-F238E27FC236}">
                <a16:creationId xmlns:a16="http://schemas.microsoft.com/office/drawing/2014/main" id="{5AAE43C9-3A35-4E4D-AC13-3723385CF7B6}"/>
              </a:ext>
            </a:extLst>
          </p:cNvPr>
          <p:cNvSpPr/>
          <p:nvPr/>
        </p:nvSpPr>
        <p:spPr>
          <a:xfrm>
            <a:off x="0" y="1881005"/>
            <a:ext cx="12192000" cy="2865120"/>
          </a:xfrm>
          <a:prstGeom prst="rect">
            <a:avLst/>
          </a:prstGeom>
          <a:solidFill>
            <a:srgbClr val="304637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大橘原创PPT模板-请勿抄袭搬运！微信DAJU_PPT">
            <a:extLst>
              <a:ext uri="{FF2B5EF4-FFF2-40B4-BE49-F238E27FC236}">
                <a16:creationId xmlns:a16="http://schemas.microsoft.com/office/drawing/2014/main" id="{61C9F364-596C-4D39-A369-C2EC09E460C1}"/>
              </a:ext>
            </a:extLst>
          </p:cNvPr>
          <p:cNvSpPr/>
          <p:nvPr/>
        </p:nvSpPr>
        <p:spPr>
          <a:xfrm>
            <a:off x="2789261" y="2971677"/>
            <a:ext cx="6613477" cy="12311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fontAlgn="base"/>
            <a:r>
              <a:rPr lang="en-US" altLang="zh-CN" sz="8000" b="1" spc="300" dirty="0">
                <a:solidFill>
                  <a:schemeClr val="bg1"/>
                </a:solidFill>
                <a:latin typeface="+mj-ea"/>
                <a:ea typeface="+mj-ea"/>
              </a:rPr>
              <a:t>CGU</a:t>
            </a:r>
            <a:r>
              <a:rPr lang="zh-CN" altLang="en-US" sz="8000" b="1" spc="300" dirty="0">
                <a:solidFill>
                  <a:schemeClr val="bg1"/>
                </a:solidFill>
                <a:latin typeface="+mj-ea"/>
                <a:ea typeface="+mj-ea"/>
              </a:rPr>
              <a:t>组会报告</a:t>
            </a:r>
            <a:endParaRPr lang="en-US" altLang="zh-CN" sz="8000" b="1" i="0" spc="300" dirty="0"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1E04347-43C5-4EB9-A305-4EE5A95BB6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5884"/>
          <a:stretch/>
        </p:blipFill>
        <p:spPr>
          <a:xfrm>
            <a:off x="5371439" y="1295119"/>
            <a:ext cx="1449122" cy="1416883"/>
          </a:xfrm>
          <a:prstGeom prst="rect">
            <a:avLst/>
          </a:prstGeom>
        </p:spPr>
      </p:pic>
      <p:sp>
        <p:nvSpPr>
          <p:cNvPr id="13" name="大橘原创PPT模板-请勿抄袭搬运！微信DAJU_PPT">
            <a:extLst>
              <a:ext uri="{FF2B5EF4-FFF2-40B4-BE49-F238E27FC236}">
                <a16:creationId xmlns:a16="http://schemas.microsoft.com/office/drawing/2014/main" id="{345EA64F-229F-4699-ACA2-B2F4415731B2}"/>
              </a:ext>
            </a:extLst>
          </p:cNvPr>
          <p:cNvSpPr txBox="1"/>
          <p:nvPr/>
        </p:nvSpPr>
        <p:spPr>
          <a:xfrm>
            <a:off x="1551288" y="5026695"/>
            <a:ext cx="9481989" cy="361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dist" fontAlgn="base">
              <a:defRPr sz="1600" b="0" i="0">
                <a:solidFill>
                  <a:schemeClr val="accent5">
                    <a:lumMod val="50000"/>
                  </a:schemeClr>
                </a:solidFill>
                <a:effectLst/>
                <a:latin typeface="+mn-ea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2000" spc="300" dirty="0">
                <a:solidFill>
                  <a:schemeClr val="tx1"/>
                </a:solidFill>
              </a:rPr>
              <a:t>报告人：郑淳元       </a:t>
            </a:r>
          </a:p>
        </p:txBody>
      </p:sp>
    </p:spTree>
    <p:extLst>
      <p:ext uri="{BB962C8B-B14F-4D97-AF65-F5344CB8AC3E}">
        <p14:creationId xmlns:p14="http://schemas.microsoft.com/office/powerpoint/2010/main" val="24739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5610">
        <p:fade/>
      </p:transition>
    </mc:Choice>
    <mc:Fallback xmlns="">
      <p:transition spd="med" advTm="2561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地震</a:t>
            </a:r>
            <a:r>
              <a:rPr lang="en-US" altLang="zh-CN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Lg</a:t>
            </a: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波衰减成像方法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566E067-F9F2-A70D-594E-CE607E6C3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980" y="1761206"/>
            <a:ext cx="7861546" cy="397947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D588B19-2C5E-8F7E-711F-E146D42D6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526" y="753814"/>
            <a:ext cx="3593164" cy="569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726B424-54C1-254B-0DC7-E9B3736181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1296" y="1117321"/>
            <a:ext cx="2882828" cy="43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6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地震</a:t>
            </a:r>
            <a:r>
              <a:rPr lang="en-US" altLang="zh-CN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Lg</a:t>
            </a: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波衰减成像方法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5F5DC69-884E-F7C8-7DF3-E75FC25CC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02" y="1059947"/>
            <a:ext cx="7012584" cy="566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8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地震</a:t>
            </a:r>
            <a:r>
              <a:rPr lang="en-US" altLang="zh-CN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Lg</a:t>
            </a: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波衰减成像方法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08300AA-965E-C8FB-4351-EDAD48985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326" y="775651"/>
            <a:ext cx="7234542" cy="579046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7A6BD45-6B42-E703-D0B4-E40CBDEE5704}"/>
              </a:ext>
            </a:extLst>
          </p:cNvPr>
          <p:cNvSpPr txBox="1"/>
          <p:nvPr/>
        </p:nvSpPr>
        <p:spPr>
          <a:xfrm>
            <a:off x="9131167" y="3241470"/>
            <a:ext cx="61216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区别：</a:t>
            </a:r>
            <a:r>
              <a:rPr lang="en-US" altLang="zh-CN" dirty="0"/>
              <a:t>FFT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916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地震</a:t>
            </a:r>
            <a:r>
              <a:rPr lang="en-US" altLang="zh-CN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Lg</a:t>
            </a: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波衰减成像方法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C4D49C4-63B4-EED6-71E5-BA9CA54A3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18" y="911638"/>
            <a:ext cx="5124713" cy="104780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07B62E4-CCB7-326F-ED17-FD06300FA2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242" y="2243991"/>
            <a:ext cx="9625515" cy="311499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E8855D7-CF83-ACE9-90B1-0D783ED93D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8640" y="5679870"/>
            <a:ext cx="4591286" cy="679485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EF454EB2-7748-82FF-FD0A-A7D437CBB8F6}"/>
              </a:ext>
            </a:extLst>
          </p:cNvPr>
          <p:cNvSpPr txBox="1"/>
          <p:nvPr/>
        </p:nvSpPr>
        <p:spPr>
          <a:xfrm>
            <a:off x="7613584" y="863489"/>
            <a:ext cx="2723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双台：剔除源项影响</a:t>
            </a:r>
            <a:endParaRPr lang="en-US" altLang="zh-CN" dirty="0"/>
          </a:p>
          <a:p>
            <a:r>
              <a:rPr lang="zh-CN" altLang="en-US" dirty="0"/>
              <a:t>双事件：剔除台基项影响</a:t>
            </a:r>
          </a:p>
        </p:txBody>
      </p:sp>
    </p:spTree>
    <p:extLst>
      <p:ext uri="{BB962C8B-B14F-4D97-AF65-F5344CB8AC3E}">
        <p14:creationId xmlns:p14="http://schemas.microsoft.com/office/powerpoint/2010/main" val="422016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地震</a:t>
            </a:r>
            <a:r>
              <a:rPr lang="en-US" altLang="zh-CN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Lg</a:t>
            </a: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波衰减成像方法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A7395BA-AB32-0169-0356-EACBD1F9C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444" y="994963"/>
            <a:ext cx="9349899" cy="545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88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地震</a:t>
            </a:r>
            <a:r>
              <a:rPr lang="en-US" altLang="zh-CN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Lg</a:t>
            </a: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波衰减成像方法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0811DB0-BE23-2C91-B577-AB27A3897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203" y="329798"/>
            <a:ext cx="4640629" cy="220015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525F3CA-348B-B66C-DF94-5EF6EBB52F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65" y="787420"/>
            <a:ext cx="4102872" cy="584109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3F88560-B8F3-61FF-CB06-AEBC237D61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3780" y="2788850"/>
            <a:ext cx="2763654" cy="393574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9E71039-9807-3929-B55A-CF11B56B28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3203" y="2958212"/>
            <a:ext cx="3222113" cy="383006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061D1E4F-BB16-0E45-B1A6-5C72EE016B4A}"/>
              </a:ext>
            </a:extLst>
          </p:cNvPr>
          <p:cNvSpPr txBox="1"/>
          <p:nvPr/>
        </p:nvSpPr>
        <p:spPr>
          <a:xfrm>
            <a:off x="10307900" y="956536"/>
            <a:ext cx="1338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频率依赖性</a:t>
            </a:r>
            <a:br>
              <a:rPr lang="en-US" altLang="zh-CN" dirty="0"/>
            </a:br>
            <a:r>
              <a:rPr lang="zh-CN" altLang="en-US" dirty="0"/>
              <a:t>速度模型</a:t>
            </a:r>
          </a:p>
        </p:txBody>
      </p:sp>
    </p:spTree>
    <p:extLst>
      <p:ext uri="{BB962C8B-B14F-4D97-AF65-F5344CB8AC3E}">
        <p14:creationId xmlns:p14="http://schemas.microsoft.com/office/powerpoint/2010/main" val="72595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中国大陆尾波衰减结构及其动力学意义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DBE506B-2419-8110-DEA3-56AEE2BC3A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8" y="1896302"/>
            <a:ext cx="5706400" cy="3429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656A037-B736-6E7E-3C67-E39EA297C1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245" y="1810313"/>
            <a:ext cx="5887786" cy="360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91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中国大陆尾波衰减结构及其动力学意义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AB5870E-5B2C-34A2-75BF-D04AB03834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82" y="884476"/>
            <a:ext cx="9934825" cy="597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45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中国大陆尾波衰减结构及其动力学意义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FE2DE62-60F9-205A-D6EE-88CBEABD6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558" y="1113144"/>
            <a:ext cx="8107046" cy="533281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8277F0FE-E495-FCC3-8ED9-DBA96DDC340B}"/>
              </a:ext>
            </a:extLst>
          </p:cNvPr>
          <p:cNvSpPr txBox="1"/>
          <p:nvPr/>
        </p:nvSpPr>
        <p:spPr>
          <a:xfrm>
            <a:off x="8943242" y="2292836"/>
            <a:ext cx="2743200" cy="2951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东北、华南和华北地块在多频带显示出稳定的高</a:t>
            </a:r>
            <a:r>
              <a:rPr lang="en-US" altLang="zh-CN" dirty="0"/>
              <a:t>Qc</a:t>
            </a:r>
            <a:r>
              <a:rPr lang="zh-CN" altLang="en-US" dirty="0"/>
              <a:t>值，而新疆、青藏高原和南北地震带则观测到显著低</a:t>
            </a:r>
            <a:r>
              <a:rPr lang="en-US" altLang="zh-CN" dirty="0"/>
              <a:t>Qc </a:t>
            </a:r>
            <a:r>
              <a:rPr lang="zh-CN" altLang="en-US" dirty="0"/>
              <a:t>值，这与在活动构造区观测到低值的理论预期相符</a:t>
            </a:r>
          </a:p>
        </p:txBody>
      </p:sp>
    </p:spTree>
    <p:extLst>
      <p:ext uri="{BB962C8B-B14F-4D97-AF65-F5344CB8AC3E}">
        <p14:creationId xmlns:p14="http://schemas.microsoft.com/office/powerpoint/2010/main" val="101226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中国大陆尾波衰减结构及其动力学意义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34B853A-6CCA-7577-1AB4-A5180CDB26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8" y="2071838"/>
            <a:ext cx="5668874" cy="3429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8AAFB65-0F5E-D03B-DBBC-1246622D44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82" y="1868504"/>
            <a:ext cx="6384703" cy="383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15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火星尾波揭示火星内部衰减属性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7839C7C-1E89-57F7-C3A1-63B6D184A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80" y="1015805"/>
            <a:ext cx="9890992" cy="579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37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火星尾波揭示火星内部衰减属性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49FC511-F768-31A0-3128-D95FFABB50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49" y="811312"/>
            <a:ext cx="9811351" cy="582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02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火星尾波揭示火星内部衰减属性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CCF321C-5936-BB4E-279F-D233EA24B5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816" y="943680"/>
            <a:ext cx="10889984" cy="586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71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火星尾波揭示火星内部衰减属性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FD21DB1-D877-D948-A891-BADD40CF7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77" y="823754"/>
            <a:ext cx="10207223" cy="603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01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火星尾波揭示火星内部衰减属性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674F797-6907-0945-0CA8-80B1E4736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89" y="916214"/>
            <a:ext cx="10090311" cy="594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0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火星尾波揭示火星内部衰减属性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767169C-2EDF-68F6-3C17-48E04CBA3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63" y="653318"/>
            <a:ext cx="10702737" cy="620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6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火星尾波揭示火星内部衰减属性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7A43428-716F-1CC2-2988-558BA00FB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13" y="769260"/>
            <a:ext cx="10460926" cy="608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24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火星尾波揭示火星内部衰减属性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01854F3-A4BD-C73A-46AE-D8D993932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16" y="865220"/>
            <a:ext cx="10124720" cy="586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51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利用地震波衰减成像研究地下流体运移</a:t>
            </a:r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以白鹤滩水库为例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DDAA51E-F0E0-A78F-9AEA-A3AE968082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80" y="652540"/>
            <a:ext cx="10164233" cy="59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06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利用地震波衰减成像研究地下流体运移</a:t>
            </a:r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以白鹤滩水库为例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2F95C7F-3EF5-6831-18FB-6C03D66BFE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73" y="739098"/>
            <a:ext cx="10394865" cy="611890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5E2DFBC-E078-322E-1CFE-9EF61B13D48C}"/>
              </a:ext>
            </a:extLst>
          </p:cNvPr>
          <p:cNvSpPr txBox="1"/>
          <p:nvPr/>
        </p:nvSpPr>
        <p:spPr>
          <a:xfrm>
            <a:off x="11028402" y="163444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不同时间</a:t>
            </a:r>
            <a:endParaRPr lang="en-US" altLang="zh-CN" dirty="0"/>
          </a:p>
          <a:p>
            <a:r>
              <a:rPr lang="zh-CN" altLang="en-US" dirty="0"/>
              <a:t>的可比性</a:t>
            </a:r>
          </a:p>
        </p:txBody>
      </p:sp>
    </p:spTree>
    <p:extLst>
      <p:ext uri="{BB962C8B-B14F-4D97-AF65-F5344CB8AC3E}">
        <p14:creationId xmlns:p14="http://schemas.microsoft.com/office/powerpoint/2010/main" val="193051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利用地震波衰减成像研究地下流体运移</a:t>
            </a:r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以白鹤滩水库为例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58DAA33-74CC-096E-300E-12EE4D3EB6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70" y="597008"/>
            <a:ext cx="10585130" cy="626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64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青藏高原东北缘地壳</a:t>
            </a:r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Pg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波衰减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A071597-88FD-2B70-6A16-F88299CF9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17" y="682278"/>
            <a:ext cx="10650883" cy="617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58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暖俯冲带速度和衰减成像及其对流体运移和火山缺失的启示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7AABBC8-3841-1616-AE7B-E080827B13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16" y="753179"/>
            <a:ext cx="10355257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7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暖俯冲带速度和衰减成像及其对流体运移和火山缺失的启示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7B044E2-AFDD-D00A-33C9-2647B2D25F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4144" y="695972"/>
            <a:ext cx="9555268" cy="611510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0B4E488-468E-61EB-57DE-5271EE6AFE18}"/>
              </a:ext>
            </a:extLst>
          </p:cNvPr>
          <p:cNvSpPr txBox="1"/>
          <p:nvPr/>
        </p:nvSpPr>
        <p:spPr>
          <a:xfrm>
            <a:off x="9919412" y="2084764"/>
            <a:ext cx="218443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非火山震颤 </a:t>
            </a:r>
            <a:r>
              <a:rPr lang="en-US" altLang="zh-CN" dirty="0"/>
              <a:t>(nonvolcanic tremor) </a:t>
            </a:r>
            <a:r>
              <a:rPr lang="zh-CN" altLang="en-US" dirty="0"/>
              <a:t>是 一种微小地震，通常发生在暖俯冲带的地幔楔角附近，被认为与流体引发的孔隙压力升高有关</a:t>
            </a:r>
          </a:p>
        </p:txBody>
      </p:sp>
    </p:spTree>
    <p:extLst>
      <p:ext uri="{BB962C8B-B14F-4D97-AF65-F5344CB8AC3E}">
        <p14:creationId xmlns:p14="http://schemas.microsoft.com/office/powerpoint/2010/main" val="187237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暖俯冲带速度和衰减成像及其对流体运移和火山缺失的启示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1A21EEF-2B21-1C3A-1837-A56F243131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16" y="652540"/>
            <a:ext cx="10258866" cy="607716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1C874D3F-DFC8-987E-2313-FD8BE6330828}"/>
              </a:ext>
            </a:extLst>
          </p:cNvPr>
          <p:cNvSpPr txBox="1"/>
          <p:nvPr/>
        </p:nvSpPr>
        <p:spPr>
          <a:xfrm>
            <a:off x="10582382" y="2055503"/>
            <a:ext cx="174092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非火山震颤 </a:t>
            </a:r>
            <a:r>
              <a:rPr lang="en-US" altLang="zh-CN" dirty="0"/>
              <a:t>(nonvolcanic tremor) </a:t>
            </a:r>
            <a:r>
              <a:rPr lang="zh-CN" altLang="en-US" dirty="0"/>
              <a:t>是 一种微小地震，通常发生在暖俯冲带的地幔楔角附近，被认为与流体引发的孔隙压力升高有关</a:t>
            </a:r>
          </a:p>
        </p:txBody>
      </p:sp>
    </p:spTree>
    <p:extLst>
      <p:ext uri="{BB962C8B-B14F-4D97-AF65-F5344CB8AC3E}">
        <p14:creationId xmlns:p14="http://schemas.microsoft.com/office/powerpoint/2010/main" val="237483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暖俯冲带速度和衰减成像及其对流体运移和火山缺失的启示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665638" y="129320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AD99D83-9345-A4AB-A212-0501D15A99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47" y="717674"/>
            <a:ext cx="9966094" cy="601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9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适用</a:t>
            </a:r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CO2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封存监测的时移衰减全波形反演及补偿成像方法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11D63F-87BB-B3E9-5958-5EE6F67CAF10}"/>
              </a:ext>
            </a:extLst>
          </p:cNvPr>
          <p:cNvSpPr txBox="1"/>
          <p:nvPr/>
        </p:nvSpPr>
        <p:spPr>
          <a:xfrm>
            <a:off x="10564631" y="103766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傅承义奖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C93E45D-86FA-E9F2-C801-0B852FAE9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89" y="662838"/>
            <a:ext cx="9909748" cy="619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01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适用</a:t>
            </a:r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CO2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封存监测的时移衰减全波形反演及补偿成像方法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174EC62-93CB-04D2-9E9B-E88BE256CB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22" y="633362"/>
            <a:ext cx="9851915" cy="622463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E99983F-F499-C384-EDD9-4FE5337D59FF}"/>
              </a:ext>
            </a:extLst>
          </p:cNvPr>
          <p:cNvSpPr txBox="1"/>
          <p:nvPr/>
        </p:nvSpPr>
        <p:spPr>
          <a:xfrm>
            <a:off x="10564631" y="103766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傅承义奖</a:t>
            </a:r>
          </a:p>
        </p:txBody>
      </p:sp>
    </p:spTree>
    <p:extLst>
      <p:ext uri="{BB962C8B-B14F-4D97-AF65-F5344CB8AC3E}">
        <p14:creationId xmlns:p14="http://schemas.microsoft.com/office/powerpoint/2010/main" val="195840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中国东北新生代陆内弥散型火山区的“上地幔小尺度对流”成因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傅承义奖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E554780-86AC-A45D-4E18-8CF8A3AF32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752" y="731836"/>
            <a:ext cx="8136504" cy="612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16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中国东北新生代陆内弥散型火山区的“上地幔小尺度对流”成因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傅承义奖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F3CBE34-4960-C3C6-88E0-0F6A7A79D6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228" y="676928"/>
            <a:ext cx="7900330" cy="618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54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中国东北新生代陆内弥散型火山区的“上地幔小尺度对流”成因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傅承义奖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8F18B30-AECD-C705-6E87-2379155015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744" y="626300"/>
            <a:ext cx="8205807" cy="623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66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中国东北新生代陆内弥散型火山区的“上地幔小尺度对流”成因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傅承义奖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48285A6-05CC-4C6F-3DDE-510155FC4F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593" y="680262"/>
            <a:ext cx="8127818" cy="617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中国东北新生代陆内弥散型火山区的“上地幔小尺度对流”成因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傅承义奖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9872B23-5439-4482-FBDE-05F5803CDB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049" y="644532"/>
            <a:ext cx="8125075" cy="621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80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中国东北新生代陆内弥散型火山区的“上地幔小尺度对流”成因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傅承义奖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9872B23-5439-4482-FBDE-05F5803CDB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2049" y="645056"/>
            <a:ext cx="8125075" cy="621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83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36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中国东北新生代陆内弥散型火山区的“上地幔小尺度对流”成因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傅承义奖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803F175-A551-78D8-7D74-1ABF3FB5CC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51" y="739020"/>
            <a:ext cx="8282576" cy="611898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378210A-9071-1E99-D83D-A313D3E9D2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39200" y="1102299"/>
            <a:ext cx="3211246" cy="465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中国东北新生代陆内弥散型火山区的“上地幔小尺度对流”成因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傅承义奖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803F175-A551-78D8-7D74-1ABF3FB5CC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13" y="739020"/>
            <a:ext cx="8122646" cy="611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1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中国东北新生代陆内弥散型火山区的“上地幔小尺度对流”成因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傅承义奖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28B3B74-6317-A5B1-DDEE-F29DF78A14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827" y="714718"/>
            <a:ext cx="8060034" cy="614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94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长白山火山深部结构的地震学成像研究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306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60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1204466-1D7D-80DE-33DC-6938D2CE8C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37" y="646696"/>
            <a:ext cx="10100502" cy="621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50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长白山火山深部结构的地震学成像研究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306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60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7C22E76-0783-7102-FCD8-150C88C85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10" y="657148"/>
            <a:ext cx="10121530" cy="620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17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长白山火山深部结构的地震学成像研究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306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60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750A299-B684-1CEC-EE79-A4406D659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84" y="684416"/>
            <a:ext cx="9941316" cy="617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0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长白山火山深部结构的地震学成像研究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306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60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159414E-02DF-5057-693F-25838EEDC0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9395"/>
            <a:ext cx="6633167" cy="403232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C5D8C1E-D9B5-E697-1858-700EF13100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966" y="1353042"/>
            <a:ext cx="6556034" cy="406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5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43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长白山火山深部结构的地震学成像研究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306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60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A25E548-3B1F-7195-1AB2-8BABBE61ED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30" y="764028"/>
            <a:ext cx="9964986" cy="609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30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长白山火山深部结构的地震学成像研究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306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60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9D5C204-AC8A-B144-40DC-46EDD83B1F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75" y="631012"/>
            <a:ext cx="10468430" cy="622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0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长白山火山深部结构的地震学成像研究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306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60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4E64262-22D9-2D04-3A66-29D5FF9B7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88" y="669092"/>
            <a:ext cx="10145751" cy="61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07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46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长白山火山深部结构的地震学成像研究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306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60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77DFDE2-D113-E9CA-AC31-562388E8CB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658" y="790832"/>
            <a:ext cx="8691690" cy="516652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38625AC-419C-2274-20F7-CB1A1F91C0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6205" y="5814278"/>
            <a:ext cx="7220465" cy="126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68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47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腾冲火山地区近地表速度结构研究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306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60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D3415FC-AF2D-AF9B-7321-0F9F39309C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16" y="663076"/>
            <a:ext cx="10558778" cy="609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50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48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腾冲火山地区近地表速度结构研究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306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60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C66345B-7A24-8D16-ED20-AD823904B2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92" y="754975"/>
            <a:ext cx="9580605" cy="568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2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基于计算机视觉的地震监控视频中强震信息自动提取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507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128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16F4DA3-E1F5-E2DD-2392-B9ED977623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691" y="808341"/>
            <a:ext cx="8489093" cy="563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060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50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基于去噪扩散概率模型的背景噪声经验格林函数场重建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507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128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E14AC29-1D6E-62D1-CC2B-FD258D9EA7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8" y="633053"/>
            <a:ext cx="9970989" cy="583238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D0618B6-F3D2-E1CD-25D2-BAA7D70C6147}"/>
              </a:ext>
            </a:extLst>
          </p:cNvPr>
          <p:cNvSpPr txBox="1"/>
          <p:nvPr/>
        </p:nvSpPr>
        <p:spPr>
          <a:xfrm>
            <a:off x="10210799" y="2092581"/>
            <a:ext cx="175054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一种新的深度学习算法，实现 任意两个虚拟的、不存在观测台站的位置之间的</a:t>
            </a:r>
            <a:r>
              <a:rPr lang="en-US" altLang="zh-CN" dirty="0"/>
              <a:t>EGF</a:t>
            </a:r>
            <a:r>
              <a:rPr lang="zh-CN" altLang="en-US" dirty="0"/>
              <a:t>的准确重建</a:t>
            </a:r>
          </a:p>
        </p:txBody>
      </p:sp>
    </p:spTree>
    <p:extLst>
      <p:ext uri="{BB962C8B-B14F-4D97-AF65-F5344CB8AC3E}">
        <p14:creationId xmlns:p14="http://schemas.microsoft.com/office/powerpoint/2010/main" val="354809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基于去噪扩散概率模型的背景噪声经验格林函数场重建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507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128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043E402-4704-8EAB-6642-2BA7AA6ED4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16" y="783770"/>
            <a:ext cx="9969974" cy="584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61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52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基于去噪扩散概率模型的背景噪声经验格林函数场重建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507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128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043E402-4704-8EAB-6642-2BA7AA6ED4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16" y="783770"/>
            <a:ext cx="9969974" cy="584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70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53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基于去噪扩散概率模型的背景噪声经验格林函数场重建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507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128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6D9F882-AE33-3C43-E211-19C9D01558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16" y="768625"/>
            <a:ext cx="10341343" cy="604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94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54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基于去噪扩散概率模型的背景噪声经验格林函数场重建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892B80-1F0D-80D6-097E-2053B26D070A}"/>
              </a:ext>
            </a:extLst>
          </p:cNvPr>
          <p:cNvSpPr txBox="1"/>
          <p:nvPr/>
        </p:nvSpPr>
        <p:spPr>
          <a:xfrm>
            <a:off x="10620439" y="134588"/>
            <a:ext cx="1507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128</a:t>
            </a: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专题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E4B4F3F-2064-21CE-2F3F-1CCB803811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471" y="822781"/>
            <a:ext cx="6328807" cy="373174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544B885-6482-63D9-907A-6FFB1CC6AC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720" y="822781"/>
            <a:ext cx="6092863" cy="358345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A0AB760-C4EA-5ECF-17A7-B72E5B1613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0454" y="4038675"/>
            <a:ext cx="6845643" cy="2772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29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55</a:t>
            </a:fld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3EE58EF-DEF0-6BDE-8723-9A2CA5A967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45" y="150829"/>
            <a:ext cx="4944955" cy="655634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A1186AC-32D6-CA1A-5970-764F5BBAF8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719" y="1535881"/>
            <a:ext cx="4908440" cy="397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10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56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28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成都记忆</a:t>
            </a:r>
            <a:endParaRPr lang="en-US" altLang="zh-CN" sz="28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EBB9EA8A-63D1-3075-D7B0-8264D9DB1D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35578" y="516718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D9B9D418-8D51-0AF4-1E49-A82EBE702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345" y="4007315"/>
            <a:ext cx="3478531" cy="231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87C4CD38-9D0B-E6EF-AE9D-E90EED427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10" y="700840"/>
            <a:ext cx="3248965" cy="243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AFC9D751-5B5C-876A-35B3-1622A067B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372" y="3533240"/>
            <a:ext cx="3657879" cy="243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8CA1C670-0975-8B79-8E80-2E62FABA4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47" y="3533240"/>
            <a:ext cx="3290228" cy="219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5A2FA5F-DA5B-FE9F-B8DD-DA12A0480A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372" y="603315"/>
            <a:ext cx="3434527" cy="2575895"/>
          </a:xfrm>
          <a:prstGeom prst="rect">
            <a:avLst/>
          </a:prstGeom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FAE31C43-9EA7-81EC-D637-8F1CCDD43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027" y="129320"/>
            <a:ext cx="2452527" cy="367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18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5837A4B7-8BC0-4EB9-AD4D-1949C5D12D74}"/>
              </a:ext>
            </a:extLst>
          </p:cNvPr>
          <p:cNvSpPr/>
          <p:nvPr/>
        </p:nvSpPr>
        <p:spPr>
          <a:xfrm>
            <a:off x="243840" y="233680"/>
            <a:ext cx="11704320" cy="6390640"/>
          </a:xfrm>
          <a:prstGeom prst="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4F4BB1D9-7956-4FD7-A748-460AC98FA14E}"/>
              </a:ext>
            </a:extLst>
          </p:cNvPr>
          <p:cNvSpPr/>
          <p:nvPr/>
        </p:nvSpPr>
        <p:spPr>
          <a:xfrm>
            <a:off x="426720" y="396240"/>
            <a:ext cx="11338560" cy="6065520"/>
          </a:xfrm>
          <a:prstGeom prst="roundRect">
            <a:avLst>
              <a:gd name="adj" fmla="val 0"/>
            </a:avLst>
          </a:prstGeom>
          <a:noFill/>
          <a:ln w="9525" cap="flat" cmpd="sng" algn="ctr">
            <a:solidFill>
              <a:schemeClr val="accent1"/>
            </a:solidFill>
            <a:prstDash val="dash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大橘原创PPT模板-请勿抄袭搬运！微信DAJU_PPT">
            <a:extLst>
              <a:ext uri="{FF2B5EF4-FFF2-40B4-BE49-F238E27FC236}">
                <a16:creationId xmlns:a16="http://schemas.microsoft.com/office/drawing/2014/main" id="{3498DDDE-9B4F-45E8-9C23-A3D481235759}"/>
              </a:ext>
            </a:extLst>
          </p:cNvPr>
          <p:cNvSpPr/>
          <p:nvPr/>
        </p:nvSpPr>
        <p:spPr>
          <a:xfrm>
            <a:off x="355600" y="32512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大橘原创PPT模板-请勿抄袭搬运！微信DAJU_PPT">
            <a:extLst>
              <a:ext uri="{FF2B5EF4-FFF2-40B4-BE49-F238E27FC236}">
                <a16:creationId xmlns:a16="http://schemas.microsoft.com/office/drawing/2014/main" id="{531A6152-7E67-4D79-83B4-24EDC30448F8}"/>
              </a:ext>
            </a:extLst>
          </p:cNvPr>
          <p:cNvSpPr/>
          <p:nvPr/>
        </p:nvSpPr>
        <p:spPr>
          <a:xfrm>
            <a:off x="355600" y="639064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大橘原创PPT模板-请勿抄袭搬运！微信DAJU_PPT">
            <a:extLst>
              <a:ext uri="{FF2B5EF4-FFF2-40B4-BE49-F238E27FC236}">
                <a16:creationId xmlns:a16="http://schemas.microsoft.com/office/drawing/2014/main" id="{B60B7162-5232-4CF1-857D-02A6AACE2E6A}"/>
              </a:ext>
            </a:extLst>
          </p:cNvPr>
          <p:cNvSpPr/>
          <p:nvPr/>
        </p:nvSpPr>
        <p:spPr>
          <a:xfrm>
            <a:off x="11694160" y="32512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大橘原创PPT模板-请勿抄袭搬运！微信DAJU_PPT">
            <a:extLst>
              <a:ext uri="{FF2B5EF4-FFF2-40B4-BE49-F238E27FC236}">
                <a16:creationId xmlns:a16="http://schemas.microsoft.com/office/drawing/2014/main" id="{2F1E1E1C-7E79-4F3B-B527-53E61748B426}"/>
              </a:ext>
            </a:extLst>
          </p:cNvPr>
          <p:cNvSpPr/>
          <p:nvPr/>
        </p:nvSpPr>
        <p:spPr>
          <a:xfrm>
            <a:off x="11694160" y="639064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大橘原创PPT模板-请勿抄袭搬运！微信DAJU_PPT">
            <a:extLst>
              <a:ext uri="{FF2B5EF4-FFF2-40B4-BE49-F238E27FC236}">
                <a16:creationId xmlns:a16="http://schemas.microsoft.com/office/drawing/2014/main" id="{0F101DBA-C8EC-493B-99B8-3A4EF138BDE4}"/>
              </a:ext>
            </a:extLst>
          </p:cNvPr>
          <p:cNvSpPr/>
          <p:nvPr/>
        </p:nvSpPr>
        <p:spPr>
          <a:xfrm>
            <a:off x="0" y="2123440"/>
            <a:ext cx="12192000" cy="286512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大橘原创PPT模板-请勿抄袭搬运！微信DAJU_PPT">
            <a:extLst>
              <a:ext uri="{FF2B5EF4-FFF2-40B4-BE49-F238E27FC236}">
                <a16:creationId xmlns:a16="http://schemas.microsoft.com/office/drawing/2014/main" id="{E8DA0B2B-C3CC-43C8-8D8D-F2A9BC92ED90}"/>
              </a:ext>
            </a:extLst>
          </p:cNvPr>
          <p:cNvSpPr/>
          <p:nvPr/>
        </p:nvSpPr>
        <p:spPr>
          <a:xfrm>
            <a:off x="1413691" y="2992342"/>
            <a:ext cx="9364617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fontAlgn="base"/>
            <a:r>
              <a:rPr lang="en-US" altLang="zh-CN" sz="6600" b="1" spc="600" dirty="0">
                <a:solidFill>
                  <a:schemeClr val="bg1"/>
                </a:solidFill>
                <a:latin typeface="+mj-ea"/>
                <a:ea typeface="+mj-ea"/>
              </a:rPr>
              <a:t>THANKS!</a:t>
            </a:r>
            <a:endParaRPr lang="zh-CN" altLang="en-US" sz="6600" b="1" spc="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12" name="大橘原创PPT模板-请勿抄袭搬运！微信DAJU_PPT">
            <a:extLst>
              <a:ext uri="{FF2B5EF4-FFF2-40B4-BE49-F238E27FC236}">
                <a16:creationId xmlns:a16="http://schemas.microsoft.com/office/drawing/2014/main" id="{58F21381-712F-4206-A041-4F3048B3A4F1}"/>
              </a:ext>
            </a:extLst>
          </p:cNvPr>
          <p:cNvCxnSpPr>
            <a:cxnSpLocks/>
          </p:cNvCxnSpPr>
          <p:nvPr/>
        </p:nvCxnSpPr>
        <p:spPr>
          <a:xfrm>
            <a:off x="5762625" y="4299609"/>
            <a:ext cx="666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大橘原创PPT模板-请勿抄袭搬运！微信DAJU_PPT">
            <a:extLst>
              <a:ext uri="{FF2B5EF4-FFF2-40B4-BE49-F238E27FC236}">
                <a16:creationId xmlns:a16="http://schemas.microsoft.com/office/drawing/2014/main" id="{12FD60E9-BA4F-4C8B-B279-E4655A00D02E}"/>
              </a:ext>
            </a:extLst>
          </p:cNvPr>
          <p:cNvSpPr/>
          <p:nvPr/>
        </p:nvSpPr>
        <p:spPr>
          <a:xfrm>
            <a:off x="5106948" y="4533482"/>
            <a:ext cx="1978106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fontAlgn="base"/>
            <a:r>
              <a:rPr lang="en-US" altLang="zh-CN" sz="1600" b="1" i="0" spc="600">
                <a:solidFill>
                  <a:schemeClr val="bg1"/>
                </a:solidFill>
                <a:effectLst/>
                <a:latin typeface="+mj-ea"/>
                <a:ea typeface="+mj-ea"/>
              </a:rPr>
              <a:t>2025/11/27</a:t>
            </a:r>
            <a:endParaRPr lang="zh-CN" altLang="en-US" sz="1600" b="1" i="0" spc="600" dirty="0"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E9E0DCA-33CD-4B25-98B7-BBF054AABD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5884"/>
          <a:stretch/>
        </p:blipFill>
        <p:spPr>
          <a:xfrm>
            <a:off x="5371439" y="1295119"/>
            <a:ext cx="1449122" cy="141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86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5">
        <p:fade/>
      </p:transition>
    </mc:Choice>
    <mc:Fallback xmlns="">
      <p:transition spd="med" advTm="785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null,&quot;Name&quot;:&quot;适中&quot;,&quot;HeaderHeight&quot;:10.0,&quot;FooterHeight&quot;:5.0,&quot;SideMargin&quot;:5.0,&quot;TopMargin&quot;:0.0,&quot;BottomMargin&quot;:0.0,&quot;IntervalMargin&quot;:1.5,&quot;SettingType&quot;:&quot;System&quot;}"/>
</p:tagLst>
</file>

<file path=ppt/theme/theme1.xml><?xml version="1.0" encoding="utf-8"?>
<a:theme xmlns:a="http://schemas.openxmlformats.org/drawingml/2006/main" name="Office Theme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04637"/>
      </a:accent1>
      <a:accent2>
        <a:srgbClr val="D0B296"/>
      </a:accent2>
      <a:accent3>
        <a:srgbClr val="304637"/>
      </a:accent3>
      <a:accent4>
        <a:srgbClr val="D0B296"/>
      </a:accent4>
      <a:accent5>
        <a:srgbClr val="304637"/>
      </a:accent5>
      <a:accent6>
        <a:srgbClr val="D0B296"/>
      </a:accent6>
      <a:hlink>
        <a:srgbClr val="0563C1"/>
      </a:hlink>
      <a:folHlink>
        <a:srgbClr val="954F72"/>
      </a:folHlink>
    </a:clrScheme>
    <a:fontScheme name="自定义 8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7371</TotalTime>
  <Words>1007</Words>
  <Application>Microsoft Office PowerPoint</Application>
  <PresentationFormat>宽屏</PresentationFormat>
  <Paragraphs>235</Paragraphs>
  <Slides>57</Slides>
  <Notes>57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60" baseType="lpstr">
      <vt:lpstr>微软雅黑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郑淳元</dc:creator>
  <cp:lastModifiedBy>淳元 郑</cp:lastModifiedBy>
  <cp:revision>252</cp:revision>
  <dcterms:created xsi:type="dcterms:W3CDTF">2019-11-26T03:41:46Z</dcterms:created>
  <dcterms:modified xsi:type="dcterms:W3CDTF">2025-11-27T10:41:23Z</dcterms:modified>
</cp:coreProperties>
</file>