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78" r:id="rId3"/>
    <p:sldId id="295" r:id="rId4"/>
    <p:sldId id="300" r:id="rId5"/>
    <p:sldId id="307" r:id="rId6"/>
    <p:sldId id="318" r:id="rId7"/>
    <p:sldId id="311" r:id="rId8"/>
    <p:sldId id="310" r:id="rId9"/>
    <p:sldId id="319" r:id="rId10"/>
    <p:sldId id="320" r:id="rId11"/>
    <p:sldId id="294" r:id="rId12"/>
    <p:sldId id="304" r:id="rId13"/>
    <p:sldId id="308" r:id="rId14"/>
    <p:sldId id="323" r:id="rId15"/>
    <p:sldId id="293" r:id="rId16"/>
    <p:sldId id="324" r:id="rId17"/>
    <p:sldId id="321" r:id="rId18"/>
    <p:sldId id="322" r:id="rId19"/>
    <p:sldId id="326" r:id="rId20"/>
    <p:sldId id="312" r:id="rId21"/>
    <p:sldId id="325" r:id="rId22"/>
    <p:sldId id="305" r:id="rId23"/>
    <p:sldId id="313" r:id="rId24"/>
    <p:sldId id="315" r:id="rId25"/>
    <p:sldId id="306" r:id="rId26"/>
    <p:sldId id="316" r:id="rId27"/>
    <p:sldId id="317" r:id="rId28"/>
    <p:sldId id="314" r:id="rId29"/>
    <p:sldId id="309" r:id="rId30"/>
    <p:sldId id="279" r:id="rId31"/>
  </p:sldIdLst>
  <p:sldSz cx="12192000" cy="6858000"/>
  <p:notesSz cx="6858000" cy="9144000"/>
  <p:custDataLst>
    <p:tags r:id="rId3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B3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9593" autoAdjust="0"/>
  </p:normalViewPr>
  <p:slideViewPr>
    <p:cSldViewPr snapToGrid="0">
      <p:cViewPr varScale="1">
        <p:scale>
          <a:sx n="74" d="100"/>
          <a:sy n="74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CC2EB-E3A0-44A3-AF6E-83AE189772C9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6AF43-6793-4DC2-A43E-8FDB4145790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617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521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580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>
                <a:solidFill>
                  <a:srgbClr val="000000"/>
                </a:solidFill>
                <a:latin typeface="Times-Italic"/>
              </a:rPr>
              <a:t>(1)</a:t>
            </a:r>
            <a:r>
              <a:rPr lang="zh-CN" altLang="en-US" sz="1200" dirty="0">
                <a:solidFill>
                  <a:srgbClr val="000000"/>
                </a:solidFill>
                <a:latin typeface="Times-Italic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effectLst/>
                <a:latin typeface="Times-Italic"/>
              </a:rPr>
              <a:t>核心冷却减少到传导性热损失占主导地位的程度（但没有形成内核）。</a:t>
            </a:r>
          </a:p>
          <a:p>
            <a:endParaRPr lang="zh-CN" altLang="en-US" sz="1200" dirty="0">
              <a:solidFill>
                <a:srgbClr val="000000"/>
              </a:solidFill>
              <a:effectLst/>
              <a:latin typeface="Times-Italic"/>
            </a:endParaRPr>
          </a:p>
          <a:p>
            <a:r>
              <a:rPr lang="en-US" altLang="zh-CN" sz="1200" dirty="0">
                <a:solidFill>
                  <a:srgbClr val="000000"/>
                </a:solidFill>
                <a:effectLst/>
                <a:latin typeface="Times-Italic"/>
              </a:rPr>
              <a:t>(2) </a:t>
            </a:r>
            <a:r>
              <a:rPr lang="zh-CN" altLang="en-US" sz="1200" dirty="0">
                <a:solidFill>
                  <a:srgbClr val="000000"/>
                </a:solidFill>
                <a:effectLst/>
                <a:latin typeface="Times-Italic"/>
              </a:rPr>
              <a:t>火星</a:t>
            </a:r>
            <a:r>
              <a:rPr lang="zh-CN" altLang="en-US" sz="1200" dirty="0">
                <a:solidFill>
                  <a:srgbClr val="000000"/>
                </a:solidFill>
                <a:latin typeface="Times-Italic"/>
              </a:rPr>
              <a:t>经历</a:t>
            </a:r>
            <a:r>
              <a:rPr lang="zh-CN" altLang="en-US" sz="1200" dirty="0">
                <a:solidFill>
                  <a:srgbClr val="000000"/>
                </a:solidFill>
                <a:effectLst/>
                <a:latin typeface="Times-Italic"/>
              </a:rPr>
              <a:t>了对流方式的改变，从高效模式（如板块构造）到目前观察到的停滞的盖子模式。这将导致地幔和地核停止冷却，关闭地核对流和动力装置。无论火星是否有内核，这个模式都会有效。</a:t>
            </a:r>
          </a:p>
          <a:p>
            <a:endParaRPr lang="zh-CN" altLang="en-US" sz="1200" dirty="0">
              <a:solidFill>
                <a:srgbClr val="000000"/>
              </a:solidFill>
              <a:effectLst/>
              <a:latin typeface="Times-Italic"/>
            </a:endParaRPr>
          </a:p>
          <a:p>
            <a:r>
              <a:rPr lang="en-US" altLang="zh-CN" sz="1200" dirty="0">
                <a:solidFill>
                  <a:srgbClr val="000000"/>
                </a:solidFill>
                <a:effectLst/>
                <a:latin typeface="Times-Italic"/>
              </a:rPr>
              <a:t>(3) </a:t>
            </a:r>
            <a:r>
              <a:rPr lang="zh-CN" altLang="en-US" sz="1200" dirty="0">
                <a:solidFill>
                  <a:srgbClr val="000000"/>
                </a:solidFill>
                <a:effectLst/>
                <a:latin typeface="Times-Italic"/>
              </a:rPr>
              <a:t>火星的核心充分冻结，以至于剩余的流体区域太薄，无法维持动力机。然而，火星也可能比这些简单的模型更复杂；而且需要了解更多的古密度情况。除了传统的发电机之外，还存在非正统的替代方法。一些小行星在太阳系历史的早期经历了分化，其液态核心可能在很短的时间内（大约一百万年）进行了激烈的对流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843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14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911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662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0165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76AF43-6793-4DC2-A43E-8FDB4145790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15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2023/4/10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8502" y="2084387"/>
            <a:ext cx="10754995" cy="1054524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zh-CN" altLang="en-US" sz="5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j-ea"/>
              </a:rPr>
              <a:t>青藏高原深部地球物理探测</a:t>
            </a:r>
            <a:r>
              <a:rPr lang="en-US" altLang="zh-CN" sz="5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j-ea"/>
              </a:rPr>
              <a:t>70</a:t>
            </a:r>
            <a:r>
              <a:rPr lang="zh-CN" altLang="en-US" sz="5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j-ea"/>
              </a:rPr>
              <a:t>年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solidFill>
                  <a:srgbClr val="E0B36E"/>
                </a:solidFill>
                <a:latin typeface="微软雅黑" panose="020B0503020204020204" charset="-122"/>
                <a:ea typeface="微软雅黑" panose="020B0503020204020204" charset="-122"/>
              </a:rPr>
              <a:t>裴志豪 熊良轩</a:t>
            </a:r>
          </a:p>
          <a:p>
            <a:endParaRPr lang="zh-CN" altLang="en-US" dirty="0">
              <a:solidFill>
                <a:srgbClr val="E0B36E"/>
              </a:solidFill>
            </a:endParaRPr>
          </a:p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2023.4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6454C84-21B8-7CA3-ED11-84A8B2742480}"/>
              </a:ext>
            </a:extLst>
          </p:cNvPr>
          <p:cNvSpPr txBox="1"/>
          <p:nvPr/>
        </p:nvSpPr>
        <p:spPr>
          <a:xfrm>
            <a:off x="8755856" y="6307931"/>
            <a:ext cx="343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doi: 10.1360/SSTe-2019-0132</a:t>
            </a:r>
          </a:p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0"/>
    </mc:Choice>
    <mc:Fallback xmlns="">
      <p:transition spd="slow" advTm="402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目录</a:t>
            </a:r>
            <a:endParaRPr lang="en-US" altLang="zh-CN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4871565" cy="374453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20000"/>
              </a:lnSpc>
            </a:pPr>
            <a:r>
              <a:rPr lang="zh-CN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发展历程</a:t>
            </a:r>
            <a:endParaRPr lang="en-US" altLang="zh-CN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20000"/>
              </a:lnSpc>
            </a:pPr>
            <a:r>
              <a:rPr lang="zh-CN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探测成果</a:t>
            </a:r>
            <a:endParaRPr lang="en-US" altLang="zh-CN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20000"/>
              </a:lnSpc>
            </a:pPr>
            <a:endParaRPr lang="en-US" altLang="zh-CN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内容占位符 2"/>
          <p:cNvSpPr txBox="1"/>
          <p:nvPr/>
        </p:nvSpPr>
        <p:spPr>
          <a:xfrm>
            <a:off x="6355599" y="1696140"/>
            <a:ext cx="5255714" cy="4342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20000"/>
              </a:lnSpc>
            </a:pPr>
            <a:r>
              <a:rPr lang="zh-CN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地球物理场特征</a:t>
            </a:r>
            <a:endParaRPr lang="en-US" altLang="zh-CN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20000"/>
              </a:lnSpc>
            </a:pPr>
            <a:r>
              <a:rPr lang="zh-CN" alt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两大争议</a:t>
            </a:r>
            <a:endParaRPr lang="en-US" altLang="zh-CN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en-US" altLang="zh-C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88"/>
    </mc:Choice>
    <mc:Fallback xmlns="">
      <p:transition spd="slow" advTm="2968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75AE364-BEE8-54A3-3F50-5E9F32111D92}"/>
              </a:ext>
            </a:extLst>
          </p:cNvPr>
          <p:cNvSpPr txBox="1"/>
          <p:nvPr/>
        </p:nvSpPr>
        <p:spPr>
          <a:xfrm>
            <a:off x="10065381" y="336702"/>
            <a:ext cx="1605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Credit: NASA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BDF76CB-5D2B-BAC8-94E0-2C75E8774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75183"/>
            <a:ext cx="7419888" cy="58355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13"/>
    </mc:Choice>
    <mc:Fallback xmlns="">
      <p:transition spd="slow" advTm="2551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573841" y="2401943"/>
            <a:ext cx="467888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发展历程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"/>
    </mc:Choice>
    <mc:Fallback xmlns="">
      <p:transition spd="slow" advTm="103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C06172-81FB-0868-E717-CF165A4F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2" y="433757"/>
            <a:ext cx="6104267" cy="32981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CD43116-CC74-252A-7839-1531C9295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121" y="433757"/>
            <a:ext cx="4935895" cy="36969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FF4E932-E6A9-3643-D45A-EAC29AC9EA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605" y="4549695"/>
            <a:ext cx="7010400" cy="18478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箭头: 下 26">
            <a:extLst>
              <a:ext uri="{FF2B5EF4-FFF2-40B4-BE49-F238E27FC236}">
                <a16:creationId xmlns:a16="http://schemas.microsoft.com/office/drawing/2014/main" id="{99DDC7EB-B210-414E-042A-79C4E3FC8184}"/>
              </a:ext>
            </a:extLst>
          </p:cNvPr>
          <p:cNvSpPr/>
          <p:nvPr/>
        </p:nvSpPr>
        <p:spPr>
          <a:xfrm rot="16011573">
            <a:off x="6229874" y="1216142"/>
            <a:ext cx="697714" cy="1063595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下 25">
            <a:extLst>
              <a:ext uri="{FF2B5EF4-FFF2-40B4-BE49-F238E27FC236}">
                <a16:creationId xmlns:a16="http://schemas.microsoft.com/office/drawing/2014/main" id="{23C5B883-7322-AA53-FAF8-148BD0BA4E5E}"/>
              </a:ext>
            </a:extLst>
          </p:cNvPr>
          <p:cNvSpPr/>
          <p:nvPr/>
        </p:nvSpPr>
        <p:spPr>
          <a:xfrm rot="3403307">
            <a:off x="9545614" y="4024777"/>
            <a:ext cx="921381" cy="184222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269"/>
    </mc:Choice>
    <mc:Fallback xmlns="">
      <p:transition spd="slow" advTm="6826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6AA39C5-425F-F136-3994-ED9E97516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6730"/>
            <a:ext cx="5211192" cy="62741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79CE64C-38C7-4B7F-61E8-76E005D3A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19719"/>
            <a:ext cx="5429250" cy="5524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B8EA41C-EF56-D2EE-1655-808BF1128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502" y="1453411"/>
            <a:ext cx="6115050" cy="9334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56D0B68-E59E-9E75-025D-262B7EBDA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852" y="2745504"/>
            <a:ext cx="6743700" cy="31813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8011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269"/>
    </mc:Choice>
    <mc:Fallback>
      <p:transition spd="slow" advTm="682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573841" y="2401943"/>
            <a:ext cx="467888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探测成果</a:t>
            </a:r>
          </a:p>
        </p:txBody>
      </p:sp>
    </p:spTree>
    <p:extLst>
      <p:ext uri="{BB962C8B-B14F-4D97-AF65-F5344CB8AC3E}">
        <p14:creationId xmlns:p14="http://schemas.microsoft.com/office/powerpoint/2010/main" val="388249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6"/>
    </mc:Choice>
    <mc:Fallback xmlns="">
      <p:transition spd="slow" advTm="124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A4F67A-BCAB-70E5-AB73-E64BE505B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82596"/>
            <a:ext cx="6167887" cy="58837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782A9F3-A642-62DF-6BE3-D164D1D15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418" y="1091281"/>
            <a:ext cx="6461932" cy="467543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944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49"/>
    </mc:Choice>
    <mc:Fallback xmlns="">
      <p:transition spd="slow" advTm="3894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A4F67A-BCAB-70E5-AB73-E64BE505B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82596"/>
            <a:ext cx="6167887" cy="58837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885DEA6-AD80-CDA2-6CD2-8E7A0D577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475" y="191067"/>
            <a:ext cx="5299969" cy="640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93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49"/>
    </mc:Choice>
    <mc:Fallback>
      <p:transition spd="slow" advTm="3894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A4F67A-BCAB-70E5-AB73-E64BE505B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82596"/>
            <a:ext cx="6167887" cy="58837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46542B2-A2C4-08A3-E5C3-8FDF81531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592" y="827070"/>
            <a:ext cx="578167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7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949"/>
    </mc:Choice>
    <mc:Fallback>
      <p:transition spd="slow" advTm="3894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6CFBD8B8-F352-FC3B-FB38-6BD0662AF8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44" t="11368"/>
          <a:stretch/>
        </p:blipFill>
        <p:spPr>
          <a:xfrm>
            <a:off x="126390" y="1464361"/>
            <a:ext cx="5280111" cy="23340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92F7413-3EC2-50F8-EA8C-6CE176463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721" y="689074"/>
            <a:ext cx="5280111" cy="547985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38"/>
    </mc:Choice>
    <mc:Fallback xmlns="">
      <p:transition spd="slow" advTm="2603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B8267B8-929A-3940-F4DE-226F09AF3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2" y="487027"/>
            <a:ext cx="5753100" cy="5676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3700765-923D-08D9-4F1C-4F2293E76F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1018" y="487027"/>
            <a:ext cx="5477774" cy="28894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5BF7435-AE15-B380-FA35-A0F7E5471B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018" y="3376491"/>
            <a:ext cx="5477774" cy="32281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22"/>
    </mc:Choice>
    <mc:Fallback xmlns="">
      <p:transition spd="slow" advTm="6412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8D90BEC-F6EE-5A62-8E5B-0784B07AD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47" y="533559"/>
            <a:ext cx="5816759" cy="57187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2B64E298-F69A-651E-8B04-59DA1E7A9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33559"/>
            <a:ext cx="6305550" cy="56769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133"/>
    </mc:Choice>
    <mc:Fallback xmlns="">
      <p:transition spd="slow" advTm="8013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7A71A1-3F06-6674-CCBB-33C7D181E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65" y="365852"/>
            <a:ext cx="10829925" cy="6286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327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133"/>
    </mc:Choice>
    <mc:Fallback>
      <p:transition spd="slow" advTm="8013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68BBDE1C-0908-55B6-4C90-EB3F086D9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63" y="515601"/>
            <a:ext cx="5772150" cy="28098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8FF7C2F-D32A-5707-FFDB-AFC0322035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3" t="1687"/>
          <a:stretch/>
        </p:blipFill>
        <p:spPr>
          <a:xfrm>
            <a:off x="7073667" y="25991"/>
            <a:ext cx="4489869" cy="6769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0956B83-A260-00DA-6836-F4BA37AD00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1" y="5085099"/>
            <a:ext cx="5857875" cy="1257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箭头: 下 26">
            <a:extLst>
              <a:ext uri="{FF2B5EF4-FFF2-40B4-BE49-F238E27FC236}">
                <a16:creationId xmlns:a16="http://schemas.microsoft.com/office/drawing/2014/main" id="{332A0059-0432-BF52-98C7-32AFD014227A}"/>
              </a:ext>
            </a:extLst>
          </p:cNvPr>
          <p:cNvSpPr/>
          <p:nvPr/>
        </p:nvSpPr>
        <p:spPr>
          <a:xfrm rot="16963520">
            <a:off x="6033283" y="2848751"/>
            <a:ext cx="823842" cy="143781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下 27">
            <a:extLst>
              <a:ext uri="{FF2B5EF4-FFF2-40B4-BE49-F238E27FC236}">
                <a16:creationId xmlns:a16="http://schemas.microsoft.com/office/drawing/2014/main" id="{32869913-3227-1271-0568-4A7191535343}"/>
              </a:ext>
            </a:extLst>
          </p:cNvPr>
          <p:cNvSpPr/>
          <p:nvPr/>
        </p:nvSpPr>
        <p:spPr>
          <a:xfrm rot="6196758">
            <a:off x="6187769" y="5783712"/>
            <a:ext cx="695053" cy="80958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3"/>
    </mc:Choice>
    <mc:Fallback xmlns="">
      <p:transition spd="slow" advTm="81483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8FF7C2F-D32A-5707-FFDB-AFC0322035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3" t="1687"/>
          <a:stretch/>
        </p:blipFill>
        <p:spPr>
          <a:xfrm>
            <a:off x="7073667" y="25991"/>
            <a:ext cx="4489869" cy="6769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E24D12E-845F-2D68-A807-9023A4F6C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464" y="544177"/>
            <a:ext cx="5667375" cy="5562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5648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83"/>
    </mc:Choice>
    <mc:Fallback>
      <p:transition spd="slow" advTm="8148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C5C148-1112-AA00-E099-AB1676DED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291" y="164140"/>
            <a:ext cx="5130851" cy="56792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A8D9AB3-28B1-1557-2C30-3893783290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91" y="5693784"/>
            <a:ext cx="4329782" cy="10217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DE95DB4-F707-2777-40C1-27583A264B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8475" y="729243"/>
            <a:ext cx="6386530" cy="51924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9516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133"/>
    </mc:Choice>
    <mc:Fallback>
      <p:transition spd="slow" advTm="8013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118E16-5828-9359-0887-F2FC3C2DC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962" y="314698"/>
            <a:ext cx="5934075" cy="6400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3179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133"/>
    </mc:Choice>
    <mc:Fallback>
      <p:transition spd="slow" advTm="8013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BD6E7D-11E4-46FC-8DD8-3D297C7E5A6F}"/>
              </a:ext>
            </a:extLst>
          </p:cNvPr>
          <p:cNvGrpSpPr/>
          <p:nvPr/>
        </p:nvGrpSpPr>
        <p:grpSpPr>
          <a:xfrm>
            <a:off x="192728" y="404865"/>
            <a:ext cx="5131298" cy="5841224"/>
            <a:chOff x="391135" y="648482"/>
            <a:chExt cx="5131298" cy="5841224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B331E730-E72A-634F-869E-F43234023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5193"/>
            <a:stretch/>
          </p:blipFill>
          <p:spPr>
            <a:xfrm>
              <a:off x="493853" y="648482"/>
              <a:ext cx="4925863" cy="72169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7C5073C-4551-EC51-9911-F332F365B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165"/>
            <a:stretch/>
          </p:blipFill>
          <p:spPr>
            <a:xfrm>
              <a:off x="391135" y="1456459"/>
              <a:ext cx="5131298" cy="503324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C5E81D33-BED9-8C6E-FAAC-A0AAD3D0E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2046" y="367964"/>
            <a:ext cx="5724525" cy="59150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7386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133"/>
    </mc:Choice>
    <mc:Fallback>
      <p:transition spd="slow" advTm="8013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78881" y="1857626"/>
            <a:ext cx="6786563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地球物理场特征</a:t>
            </a:r>
          </a:p>
        </p:txBody>
      </p:sp>
    </p:spTree>
    <p:extLst>
      <p:ext uri="{BB962C8B-B14F-4D97-AF65-F5344CB8AC3E}">
        <p14:creationId xmlns:p14="http://schemas.microsoft.com/office/powerpoint/2010/main" val="118861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83"/>
    </mc:Choice>
    <mc:Fallback xmlns="">
      <p:transition spd="slow" advTm="3283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08EECC9-2D5F-574C-7ED4-A66F120A6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33" y="542363"/>
            <a:ext cx="5724525" cy="1562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3FD52E-EDD6-53F4-D3C3-465AB7086B6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219"/>
          <a:stretch/>
        </p:blipFill>
        <p:spPr>
          <a:xfrm>
            <a:off x="316483" y="2158843"/>
            <a:ext cx="5743575" cy="33831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0B1C983-455B-49A9-F34F-57267FAD72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8227" y="462320"/>
            <a:ext cx="5030458" cy="29666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40C81A6-684E-D5F6-6AA8-947840ACA7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3771" y="3473642"/>
            <a:ext cx="5412222" cy="290390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31CD1C8-29FC-AF74-3341-0641AD191414}"/>
              </a:ext>
            </a:extLst>
          </p:cNvPr>
          <p:cNvCxnSpPr>
            <a:cxnSpLocks/>
          </p:cNvCxnSpPr>
          <p:nvPr/>
        </p:nvCxnSpPr>
        <p:spPr>
          <a:xfrm>
            <a:off x="6236898" y="273417"/>
            <a:ext cx="0" cy="6239064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44649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133"/>
    </mc:Choice>
    <mc:Fallback>
      <p:transition spd="slow" advTm="80133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48E6E321-853C-4D84-BF20-0E9814538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58" y="343116"/>
            <a:ext cx="5318512" cy="39669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9085B81-FC54-EAB9-66A5-0F049B63A1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58" y="4273204"/>
            <a:ext cx="5587042" cy="21145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80800BF-45A5-ABB1-33D3-7B8DC14080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531" y="618587"/>
            <a:ext cx="5686425" cy="47339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03"/>
    </mc:Choice>
    <mc:Fallback xmlns="">
      <p:transition spd="slow" advTm="4860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573841" y="2401943"/>
            <a:ext cx="467888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两大争议</a:t>
            </a:r>
            <a:endParaRPr lang="zh-CN" altLang="en-US" sz="88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035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8"/>
    </mc:Choice>
    <mc:Fallback xmlns="">
      <p:transition spd="slow" advTm="1718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3991FC95-3F61-3344-03A6-517DFD03732F}"/>
              </a:ext>
            </a:extLst>
          </p:cNvPr>
          <p:cNvSpPr txBox="1">
            <a:spLocks/>
          </p:cNvSpPr>
          <p:nvPr/>
        </p:nvSpPr>
        <p:spPr>
          <a:xfrm>
            <a:off x="384490" y="16028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争议：青藏高原深部是否存在中</a:t>
            </a:r>
            <a:r>
              <a:rPr lang="en-US" altLang="zh-CN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/</a:t>
            </a:r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下地壳流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1A5071-181D-3AC0-F17B-6AE57A0BC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50" y="2134063"/>
            <a:ext cx="5667375" cy="2247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547198C-F640-FE1B-0C5F-AEFB2528D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969" y="1303360"/>
            <a:ext cx="5856541" cy="4626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39169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7"/>
    </mc:Choice>
    <mc:Fallback>
      <p:transition spd="slow" advTm="4767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3991FC95-3F61-3344-03A6-517DFD03732F}"/>
              </a:ext>
            </a:extLst>
          </p:cNvPr>
          <p:cNvSpPr txBox="1">
            <a:spLocks/>
          </p:cNvSpPr>
          <p:nvPr/>
        </p:nvSpPr>
        <p:spPr>
          <a:xfrm>
            <a:off x="0" y="207959"/>
            <a:ext cx="118657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争议：印度次大陆和欧亚大陆岩石圈俯冲模式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B40FFF4-16C3-C565-C42C-17FBAF241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289" y="1598979"/>
            <a:ext cx="6038850" cy="42386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7"/>
    </mc:Choice>
    <mc:Fallback xmlns="">
      <p:transition spd="slow" advTm="4767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3991FC95-3F61-3344-03A6-517DFD03732F}"/>
              </a:ext>
            </a:extLst>
          </p:cNvPr>
          <p:cNvSpPr txBox="1">
            <a:spLocks/>
          </p:cNvSpPr>
          <p:nvPr/>
        </p:nvSpPr>
        <p:spPr>
          <a:xfrm>
            <a:off x="0" y="207959"/>
            <a:ext cx="118657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争议：印度次大陆和欧亚大陆岩石圈俯冲模式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486F40-C96B-D0F5-7F00-6A2618C6C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612" y="1233487"/>
            <a:ext cx="6200775" cy="43910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0154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7"/>
    </mc:Choice>
    <mc:Fallback>
      <p:transition spd="slow" advTm="4767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标题 1">
            <a:extLst>
              <a:ext uri="{FF2B5EF4-FFF2-40B4-BE49-F238E27FC236}">
                <a16:creationId xmlns:a16="http://schemas.microsoft.com/office/drawing/2014/main" id="{3991FC95-3F61-3344-03A6-517DFD03732F}"/>
              </a:ext>
            </a:extLst>
          </p:cNvPr>
          <p:cNvSpPr txBox="1">
            <a:spLocks/>
          </p:cNvSpPr>
          <p:nvPr/>
        </p:nvSpPr>
        <p:spPr>
          <a:xfrm>
            <a:off x="0" y="207959"/>
            <a:ext cx="118657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争议：印度次大陆和欧亚大陆岩石圈俯冲模式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6C2231-A323-2971-1644-B0414692CA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61" b="3964"/>
          <a:stretch/>
        </p:blipFill>
        <p:spPr>
          <a:xfrm>
            <a:off x="2508505" y="1598979"/>
            <a:ext cx="6848757" cy="39336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53746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67"/>
    </mc:Choice>
    <mc:Fallback>
      <p:transition spd="slow" advTm="4767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573841" y="2401943"/>
            <a:ext cx="467888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总结</a:t>
            </a:r>
          </a:p>
        </p:txBody>
      </p:sp>
    </p:spTree>
    <p:extLst>
      <p:ext uri="{BB962C8B-B14F-4D97-AF65-F5344CB8AC3E}">
        <p14:creationId xmlns:p14="http://schemas.microsoft.com/office/powerpoint/2010/main" val="864554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18"/>
    </mc:Choice>
    <mc:Fallback>
      <p:transition spd="slow" advTm="1718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512487"/>
            <a:ext cx="12192000" cy="345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24000" y="6512481"/>
            <a:ext cx="914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箭头: 五边形 7"/>
          <p:cNvSpPr/>
          <p:nvPr/>
        </p:nvSpPr>
        <p:spPr>
          <a:xfrm>
            <a:off x="3" y="142502"/>
            <a:ext cx="7147676" cy="130915"/>
          </a:xfrm>
          <a:prstGeom prst="homePlat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箭头: 五边形 8"/>
          <p:cNvSpPr/>
          <p:nvPr/>
        </p:nvSpPr>
        <p:spPr>
          <a:xfrm>
            <a:off x="0" y="1"/>
            <a:ext cx="8983456" cy="138477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4E1BF04-7657-AD50-13D7-9E245DF593F0}"/>
              </a:ext>
            </a:extLst>
          </p:cNvPr>
          <p:cNvSpPr txBox="1"/>
          <p:nvPr/>
        </p:nvSpPr>
        <p:spPr>
          <a:xfrm>
            <a:off x="397869" y="1247985"/>
            <a:ext cx="389492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/>
              <a:t>巨型复杂系统工程</a:t>
            </a: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/>
              <a:t>取得了很多进展</a:t>
            </a: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/>
              <a:t>存在很多重大争议</a:t>
            </a: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/>
              <a:t>存在很多未知</a:t>
            </a: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/>
              <a:t>需要综合观测分析</a:t>
            </a: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/>
              <a:t>大有可为</a:t>
            </a:r>
            <a:endParaRPr lang="en-US" altLang="zh-CN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760BF87-35CA-5DF0-662E-FEF88FDC2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576" y="475183"/>
            <a:ext cx="7419888" cy="5835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4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06"/>
    </mc:Choice>
    <mc:Fallback xmlns="">
      <p:transition spd="slow" advTm="21806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8505" y="1566143"/>
            <a:ext cx="10754995" cy="2387600"/>
          </a:xfrm>
        </p:spPr>
        <p:txBody>
          <a:bodyPr/>
          <a:lstStyle/>
          <a:p>
            <a:r>
              <a:rPr lang="zh-CN" altLang="en-US" b="1" dirty="0">
                <a:solidFill>
                  <a:schemeClr val="bg1"/>
                </a:solidFill>
                <a:latin typeface="+mj-ea"/>
                <a:cs typeface="+mj-ea"/>
              </a:rPr>
              <a:t>谢谢！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5"/>
    </mc:Choice>
    <mc:Fallback xmlns="">
      <p:transition spd="slow" advTm="409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DA5OTA1ZjhmY2Q3NWJiYTZmMWIxMWQzNmYyNGFmMjkifQ=="/>
  <p:tag name="KSO_WPP_MARK_KEY" val="761892da-f1ca-4e3e-b114-717c8ecf12c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2.4|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5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991</TotalTime>
  <Words>275</Words>
  <Application>Microsoft Office PowerPoint</Application>
  <PresentationFormat>宽屏</PresentationFormat>
  <Paragraphs>48</Paragraphs>
  <Slides>30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Times-Italic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</vt:lpstr>
      <vt:lpstr>青藏高原深部地球物理探测70年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GNSS微波链路引力红移检验</dc:title>
  <dc:creator>裴志豪</dc:creator>
  <cp:lastModifiedBy>裴 志豪</cp:lastModifiedBy>
  <cp:revision>396</cp:revision>
  <dcterms:created xsi:type="dcterms:W3CDTF">2022-05-15T13:15:00Z</dcterms:created>
  <dcterms:modified xsi:type="dcterms:W3CDTF">2023-04-10T10:52:20Z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AE790C24BDA54E019A155B34E15768B3</vt:lpwstr>
  </property>
  <property fmtid="{D5CDD505-2E9C-101B-9397-08002B2CF9AE}" pid="3" name="KSOProductBuildVer">
    <vt:lpwstr>2052-11.1.0.12980</vt:lpwstr>
  </property>
</Properties>
</file>