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 id="2147483673" r:id="rId2"/>
  </p:sldMasterIdLst>
  <p:notesMasterIdLst>
    <p:notesMasterId r:id="rId72"/>
  </p:notesMasterIdLst>
  <p:sldIdLst>
    <p:sldId id="291" r:id="rId3"/>
    <p:sldId id="655" r:id="rId4"/>
    <p:sldId id="602" r:id="rId5"/>
    <p:sldId id="591" r:id="rId6"/>
    <p:sldId id="601" r:id="rId7"/>
    <p:sldId id="595" r:id="rId8"/>
    <p:sldId id="621" r:id="rId9"/>
    <p:sldId id="589" r:id="rId10"/>
    <p:sldId id="622" r:id="rId11"/>
    <p:sldId id="256" r:id="rId12"/>
    <p:sldId id="372" r:id="rId13"/>
    <p:sldId id="594" r:id="rId14"/>
    <p:sldId id="604" r:id="rId15"/>
    <p:sldId id="623" r:id="rId16"/>
    <p:sldId id="626" r:id="rId17"/>
    <p:sldId id="624" r:id="rId18"/>
    <p:sldId id="625" r:id="rId19"/>
    <p:sldId id="257" r:id="rId20"/>
    <p:sldId id="627" r:id="rId21"/>
    <p:sldId id="628" r:id="rId22"/>
    <p:sldId id="629" r:id="rId23"/>
    <p:sldId id="630" r:id="rId24"/>
    <p:sldId id="597" r:id="rId25"/>
    <p:sldId id="617" r:id="rId26"/>
    <p:sldId id="387" r:id="rId27"/>
    <p:sldId id="644" r:id="rId28"/>
    <p:sldId id="645" r:id="rId29"/>
    <p:sldId id="599" r:id="rId30"/>
    <p:sldId id="603" r:id="rId31"/>
    <p:sldId id="615" r:id="rId32"/>
    <p:sldId id="616" r:id="rId33"/>
    <p:sldId id="606" r:id="rId34"/>
    <p:sldId id="609" r:id="rId35"/>
    <p:sldId id="632" r:id="rId36"/>
    <p:sldId id="633" r:id="rId37"/>
    <p:sldId id="646" r:id="rId38"/>
    <p:sldId id="647" r:id="rId39"/>
    <p:sldId id="648" r:id="rId40"/>
    <p:sldId id="634" r:id="rId41"/>
    <p:sldId id="607" r:id="rId42"/>
    <p:sldId id="636" r:id="rId43"/>
    <p:sldId id="635" r:id="rId44"/>
    <p:sldId id="598" r:id="rId45"/>
    <p:sldId id="649" r:id="rId46"/>
    <p:sldId id="612" r:id="rId47"/>
    <p:sldId id="638" r:id="rId48"/>
    <p:sldId id="641" r:id="rId49"/>
    <p:sldId id="651" r:id="rId50"/>
    <p:sldId id="650" r:id="rId51"/>
    <p:sldId id="642" r:id="rId52"/>
    <p:sldId id="637" r:id="rId53"/>
    <p:sldId id="653" r:id="rId54"/>
    <p:sldId id="613" r:id="rId55"/>
    <p:sldId id="654" r:id="rId56"/>
    <p:sldId id="657" r:id="rId57"/>
    <p:sldId id="596" r:id="rId58"/>
    <p:sldId id="659" r:id="rId59"/>
    <p:sldId id="662" r:id="rId60"/>
    <p:sldId id="661" r:id="rId61"/>
    <p:sldId id="664" r:id="rId62"/>
    <p:sldId id="663" r:id="rId63"/>
    <p:sldId id="665" r:id="rId64"/>
    <p:sldId id="658" r:id="rId65"/>
    <p:sldId id="667" r:id="rId66"/>
    <p:sldId id="666" r:id="rId67"/>
    <p:sldId id="668" r:id="rId68"/>
    <p:sldId id="620" r:id="rId69"/>
    <p:sldId id="640" r:id="rId70"/>
    <p:sldId id="605"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ngfeng Yang (SFO)" initials="HY(" lastIdx="2" clrIdx="0">
    <p:extLst>
      <p:ext uri="{19B8F6BF-5375-455C-9EA6-DF929625EA0E}">
        <p15:presenceInfo xmlns:p15="http://schemas.microsoft.com/office/powerpoint/2012/main" userId="S::hyang@cuhk.edu.hk::6b438b46-d9e7-4470-a7e2-61b9ec873b2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F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92"/>
    <p:restoredTop sz="85850"/>
  </p:normalViewPr>
  <p:slideViewPr>
    <p:cSldViewPr snapToGrid="0" snapToObjects="1">
      <p:cViewPr varScale="1">
        <p:scale>
          <a:sx n="109" d="100"/>
          <a:sy n="109"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[科技论文写作调查问卷详细结果.xlsx]Q2data!PivotTable2</c:name>
    <c:fmtId val="-1"/>
  </c:pivotSource>
  <c:chart>
    <c:autoTitleDeleted val="1"/>
    <c:pivotFmts>
      <c:pivotFmt>
        <c:idx val="0"/>
        <c:dLbl>
          <c:idx val="0"/>
          <c:showLegendKey val="0"/>
          <c:showVal val="0"/>
          <c:showCatName val="0"/>
          <c:showSerName val="0"/>
          <c:showPercent val="0"/>
          <c:showBubbleSize val="0"/>
          <c:extLst>
            <c:ext xmlns:c15="http://schemas.microsoft.com/office/drawing/2012/chart" uri="{CE6537A1-D6FC-4f65-9D91-7224C49458BB}"/>
          </c:extLst>
        </c:dLbl>
      </c:pivotFmt>
      <c:pivotFmt>
        <c:idx val="1"/>
        <c:dLbl>
          <c:idx val="0"/>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ymbol val="circle"/>
          <c:size val="6"/>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ymbol val="circle"/>
          <c:size val="6"/>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5"/>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6"/>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7"/>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8"/>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9"/>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1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11"/>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12"/>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13"/>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14"/>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15"/>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16"/>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17"/>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18"/>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19"/>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21"/>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22"/>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23"/>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2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25"/>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26"/>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27"/>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28"/>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29"/>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3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31"/>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32"/>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33"/>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3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35"/>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36"/>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37"/>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38"/>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39"/>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4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41"/>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42"/>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43"/>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4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45"/>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46"/>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47"/>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48"/>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
        <c:idx val="49"/>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extLst>
        </c:dLbl>
      </c:pivotFmt>
    </c:pivotFmts>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Q2data!$B$3</c:f>
              <c:strCache>
                <c:ptCount val="1"/>
                <c:pt idx="0">
                  <c:v>总人数</c:v>
                </c:pt>
              </c:strCache>
            </c:strRef>
          </c:tx>
          <c:dPt>
            <c:idx val="0"/>
            <c:bubble3D val="0"/>
            <c:explosion val="24"/>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0A4E-2E4C-850A-4AA882D892B7}"/>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0A4E-2E4C-850A-4AA882D892B7}"/>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0A4E-2E4C-850A-4AA882D892B7}"/>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0A4E-2E4C-850A-4AA882D892B7}"/>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0A4E-2E4C-850A-4AA882D892B7}"/>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0A4E-2E4C-850A-4AA882D892B7}"/>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0A4E-2E4C-850A-4AA882D892B7}"/>
              </c:ext>
            </c:extLst>
          </c:dPt>
          <c:dLbls>
            <c:dLbl>
              <c:idx val="0"/>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5="http://schemas.microsoft.com/office/drawing/2012/chart" uri="{CE6537A1-D6FC-4f65-9D91-7224C49458BB}">
                  <c15:layout>
                    <c:manualLayout>
                      <c:w val="0.17895987802185753"/>
                      <c:h val="0.29222782188024632"/>
                    </c:manualLayout>
                  </c15:layout>
                </c:ext>
                <c:ext xmlns:c16="http://schemas.microsoft.com/office/drawing/2014/chart" uri="{C3380CC4-5D6E-409C-BE32-E72D297353CC}">
                  <c16:uniqueId val="{00000001-0A4E-2E4C-850A-4AA882D892B7}"/>
                </c:ext>
              </c:extLst>
            </c:dLbl>
            <c:dLbl>
              <c:idx val="1"/>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2"/>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0A4E-2E4C-850A-4AA882D892B7}"/>
                </c:ext>
              </c:extLst>
            </c:dLbl>
            <c:dLbl>
              <c:idx val="2"/>
              <c:layout>
                <c:manualLayout>
                  <c:x val="-4.8309178743961352E-2"/>
                  <c:y val="3.2105067452815612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3"/>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0A4E-2E4C-850A-4AA882D892B7}"/>
                </c:ext>
              </c:extLst>
            </c:dLbl>
            <c:dLbl>
              <c:idx val="3"/>
              <c:layout>
                <c:manualLayout>
                  <c:x val="-8.2125603864734303E-2"/>
                  <c:y val="-1.4593212478552574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4"/>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0A4E-2E4C-850A-4AA882D892B7}"/>
                </c:ext>
              </c:extLst>
            </c:dLbl>
            <c:dLbl>
              <c:idx val="4"/>
              <c:layout>
                <c:manualLayout>
                  <c:x val="3.3816425120772944E-2"/>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5"/>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0A4E-2E4C-850A-4AA882D892B7}"/>
                </c:ext>
              </c:extLst>
            </c:dLbl>
            <c:dLbl>
              <c:idx val="5"/>
              <c:layout>
                <c:manualLayout>
                  <c:x val="0.14009661835748793"/>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6"/>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0A4E-2E4C-850A-4AA882D892B7}"/>
                </c:ext>
              </c:extLst>
            </c:dLbl>
            <c:dLbl>
              <c:idx val="6"/>
              <c:layout>
                <c:manualLayout>
                  <c:x val="0.23470655110631872"/>
                  <c:y val="8.6657580462992431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C000"/>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0A4E-2E4C-850A-4AA882D892B7}"/>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1"/>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Q2data!$A$4:$A$11</c:f>
              <c:strCache>
                <c:ptCount val="7"/>
                <c:pt idx="0">
                  <c:v>数据与方法 (Data and Method)</c:v>
                </c:pt>
                <c:pt idx="1">
                  <c:v>只要是写论文，哪一个part 都不容易</c:v>
                </c:pt>
                <c:pt idx="2">
                  <c:v>结果 (Results)</c:v>
                </c:pt>
                <c:pt idx="3">
                  <c:v>引言 (Introduction)</c:v>
                </c:pt>
                <c:pt idx="4">
                  <c:v>结论 (Conclusions)</c:v>
                </c:pt>
                <c:pt idx="5">
                  <c:v>讨论 (Discussion)</c:v>
                </c:pt>
                <c:pt idx="6">
                  <c:v>各种场面，我都hold 住</c:v>
                </c:pt>
              </c:strCache>
            </c:strRef>
          </c:cat>
          <c:val>
            <c:numRef>
              <c:f>Q2data!$B$4:$B$11</c:f>
              <c:numCache>
                <c:formatCode>General</c:formatCode>
                <c:ptCount val="7"/>
                <c:pt idx="0">
                  <c:v>198</c:v>
                </c:pt>
                <c:pt idx="1">
                  <c:v>80</c:v>
                </c:pt>
                <c:pt idx="2">
                  <c:v>51</c:v>
                </c:pt>
                <c:pt idx="3">
                  <c:v>35</c:v>
                </c:pt>
                <c:pt idx="4">
                  <c:v>23</c:v>
                </c:pt>
                <c:pt idx="5">
                  <c:v>12</c:v>
                </c:pt>
                <c:pt idx="6">
                  <c:v>3</c:v>
                </c:pt>
              </c:numCache>
            </c:numRef>
          </c:val>
          <c:extLst>
            <c:ext xmlns:c16="http://schemas.microsoft.com/office/drawing/2014/chart" uri="{C3380CC4-5D6E-409C-BE32-E72D297353CC}">
              <c16:uniqueId val="{0000000E-0A4E-2E4C-850A-4AA882D892B7}"/>
            </c:ext>
          </c:extLst>
        </c:ser>
        <c:ser>
          <c:idx val="1"/>
          <c:order val="1"/>
          <c:tx>
            <c:strRef>
              <c:f>Q2data!$C$3</c:f>
              <c:strCache>
                <c:ptCount val="1"/>
                <c:pt idx="0">
                  <c:v>占比</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0-0A4E-2E4C-850A-4AA882D892B7}"/>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2-0A4E-2E4C-850A-4AA882D892B7}"/>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4-0A4E-2E4C-850A-4AA882D892B7}"/>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6-0A4E-2E4C-850A-4AA882D892B7}"/>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8-0A4E-2E4C-850A-4AA882D892B7}"/>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A-0A4E-2E4C-850A-4AA882D892B7}"/>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C-0A4E-2E4C-850A-4AA882D892B7}"/>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0-0A4E-2E4C-850A-4AA882D892B7}"/>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2-0A4E-2E4C-850A-4AA882D892B7}"/>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4-0A4E-2E4C-850A-4AA882D892B7}"/>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6-0A4E-2E4C-850A-4AA882D892B7}"/>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8-0A4E-2E4C-850A-4AA882D892B7}"/>
                </c:ext>
              </c:extLst>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A-0A4E-2E4C-850A-4AA882D892B7}"/>
                </c:ext>
              </c:extLst>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C-0A4E-2E4C-850A-4AA882D892B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Q2data!$A$4:$A$11</c:f>
              <c:strCache>
                <c:ptCount val="7"/>
                <c:pt idx="0">
                  <c:v>数据与方法 (Data and Method)</c:v>
                </c:pt>
                <c:pt idx="1">
                  <c:v>只要是写论文，哪一个part 都不容易</c:v>
                </c:pt>
                <c:pt idx="2">
                  <c:v>结果 (Results)</c:v>
                </c:pt>
                <c:pt idx="3">
                  <c:v>引言 (Introduction)</c:v>
                </c:pt>
                <c:pt idx="4">
                  <c:v>结论 (Conclusions)</c:v>
                </c:pt>
                <c:pt idx="5">
                  <c:v>讨论 (Discussion)</c:v>
                </c:pt>
                <c:pt idx="6">
                  <c:v>各种场面，我都hold 住</c:v>
                </c:pt>
              </c:strCache>
            </c:strRef>
          </c:cat>
          <c:val>
            <c:numRef>
              <c:f>Q2data!$C$4:$C$11</c:f>
              <c:numCache>
                <c:formatCode>0.00%</c:formatCode>
                <c:ptCount val="7"/>
                <c:pt idx="0">
                  <c:v>0.4925373134328358</c:v>
                </c:pt>
                <c:pt idx="1">
                  <c:v>0.19900497512437812</c:v>
                </c:pt>
                <c:pt idx="2">
                  <c:v>0.12686567164179105</c:v>
                </c:pt>
                <c:pt idx="3">
                  <c:v>8.7064676616915429E-2</c:v>
                </c:pt>
                <c:pt idx="4">
                  <c:v>5.721393034825871E-2</c:v>
                </c:pt>
                <c:pt idx="5">
                  <c:v>2.9850746268656716E-2</c:v>
                </c:pt>
                <c:pt idx="6">
                  <c:v>7.462686567164179E-3</c:v>
                </c:pt>
              </c:numCache>
            </c:numRef>
          </c:val>
          <c:extLst>
            <c:ext xmlns:c16="http://schemas.microsoft.com/office/drawing/2014/chart" uri="{C3380CC4-5D6E-409C-BE32-E72D297353CC}">
              <c16:uniqueId val="{0000001D-0A4E-2E4C-850A-4AA882D892B7}"/>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[scientificwritingData.xlsx]Sheet4!PivotTable2</c:name>
    <c:fmtId val="-1"/>
  </c:pivotSource>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ivotFmts>
      <c:pivotFmt>
        <c:idx val="0"/>
        <c:spPr>
          <a:solidFill>
            <a:schemeClr val="accent1"/>
          </a:solidFill>
          <a:ln w="9525" cap="flat" cmpd="sng" algn="ctr">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9525" cap="flat" cmpd="sng" algn="ctr">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9525" cap="flat" cmpd="sng" algn="ctr">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9525" cap="flat" cmpd="sng" algn="ctr">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bar"/>
        <c:grouping val="clustered"/>
        <c:varyColors val="0"/>
        <c:ser>
          <c:idx val="0"/>
          <c:order val="0"/>
          <c:tx>
            <c:strRef>
              <c:f>Sheet4!$B$3</c:f>
              <c:strCache>
                <c:ptCount val="1"/>
                <c:pt idx="0">
                  <c:v>Total</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Sheet4!$A$4:$A$10</c:f>
              <c:strCache>
                <c:ptCount val="6"/>
                <c:pt idx="0">
                  <c:v>题目与摘要 (Title and Abstract)</c:v>
                </c:pt>
                <c:pt idx="1">
                  <c:v>结论 (Conclusions)</c:v>
                </c:pt>
                <c:pt idx="2">
                  <c:v>结果 (Results)</c:v>
                </c:pt>
                <c:pt idx="3">
                  <c:v>讨论 (Discussion)</c:v>
                </c:pt>
                <c:pt idx="4">
                  <c:v>数据与方法 (Data and Method)</c:v>
                </c:pt>
                <c:pt idx="5">
                  <c:v>引言 (Introduction)</c:v>
                </c:pt>
              </c:strCache>
            </c:strRef>
          </c:cat>
          <c:val>
            <c:numRef>
              <c:f>Sheet4!$B$4:$B$10</c:f>
              <c:numCache>
                <c:formatCode>General</c:formatCode>
                <c:ptCount val="6"/>
                <c:pt idx="0">
                  <c:v>11</c:v>
                </c:pt>
                <c:pt idx="1">
                  <c:v>16</c:v>
                </c:pt>
                <c:pt idx="2">
                  <c:v>23</c:v>
                </c:pt>
                <c:pt idx="3">
                  <c:v>69</c:v>
                </c:pt>
                <c:pt idx="4">
                  <c:v>124</c:v>
                </c:pt>
                <c:pt idx="5">
                  <c:v>160</c:v>
                </c:pt>
              </c:numCache>
            </c:numRef>
          </c:val>
          <c:extLst>
            <c:ext xmlns:c16="http://schemas.microsoft.com/office/drawing/2014/chart" uri="{C3380CC4-5D6E-409C-BE32-E72D297353CC}">
              <c16:uniqueId val="{00000000-CC7A-9A43-BB2C-0C25B931C11E}"/>
            </c:ext>
          </c:extLst>
        </c:ser>
        <c:dLbls>
          <c:dLblPos val="inEnd"/>
          <c:showLegendKey val="0"/>
          <c:showVal val="1"/>
          <c:showCatName val="0"/>
          <c:showSerName val="0"/>
          <c:showPercent val="0"/>
          <c:showBubbleSize val="0"/>
        </c:dLbls>
        <c:gapWidth val="65"/>
        <c:axId val="1852868351"/>
        <c:axId val="1721479103"/>
      </c:barChart>
      <c:catAx>
        <c:axId val="1852868351"/>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0" i="0" u="none" strike="noStrike" kern="1200" cap="all" baseline="0">
                <a:solidFill>
                  <a:schemeClr val="dk1">
                    <a:lumMod val="75000"/>
                    <a:lumOff val="25000"/>
                  </a:schemeClr>
                </a:solidFill>
                <a:latin typeface="+mn-lt"/>
                <a:ea typeface="+mn-ea"/>
                <a:cs typeface="+mn-cs"/>
              </a:defRPr>
            </a:pPr>
            <a:endParaRPr lang="en-US"/>
          </a:p>
        </c:txPr>
        <c:crossAx val="1721479103"/>
        <c:crosses val="autoZero"/>
        <c:auto val="1"/>
        <c:lblAlgn val="ctr"/>
        <c:lblOffset val="100"/>
        <c:noMultiLvlLbl val="0"/>
      </c:catAx>
      <c:valAx>
        <c:axId val="1721479103"/>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1852868351"/>
        <c:crosses val="autoZero"/>
        <c:crossBetween val="between"/>
      </c:valAx>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[科技论文写作调查问卷详细结果.xlsx]Q1data!PivotTable1</c:name>
    <c:fmtId val="-1"/>
  </c:pivotSource>
  <c:chart>
    <c:autoTitleDeleted val="1"/>
    <c:pivotFmts>
      <c:pivotFmt>
        <c:idx val="0"/>
        <c:dLbl>
          <c:idx val="0"/>
          <c:showLegendKey val="0"/>
          <c:showVal val="0"/>
          <c:showCatName val="0"/>
          <c:showSerName val="0"/>
          <c:showPercent val="0"/>
          <c:showBubbleSize val="0"/>
          <c:extLst>
            <c:ext xmlns:c15="http://schemas.microsoft.com/office/drawing/2012/chart" uri="{CE6537A1-D6FC-4f65-9D91-7224C49458BB}"/>
          </c:extLst>
        </c:dLbl>
      </c:pivotFmt>
      <c:pivotFmt>
        <c:idx val="1"/>
        <c:dLbl>
          <c:idx val="0"/>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pPr>
            <a:solidFill>
              <a:schemeClr val="accent1"/>
            </a:solidFill>
            <a:ln w="9525">
              <a:solidFill>
                <a:schemeClr val="lt1"/>
              </a:solidFill>
            </a:ln>
            <a:effectLst/>
          </c:spPr>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3"/>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4"/>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5"/>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6"/>
        <c:dLbl>
          <c:idx val="0"/>
          <c:layout>
            <c:manualLayout>
              <c:x val="-3.5510687673823045E-2"/>
              <c:y val="5.4314257821656123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Lst>
        </c:dLbl>
      </c:pivotFmt>
      <c:pivotFmt>
        <c:idx val="7"/>
        <c:dLbl>
          <c:idx val="0"/>
          <c:layout>
            <c:manualLayout>
              <c:x val="-8.8776719184557609E-2"/>
              <c:y val="-1.6712079329740365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Lst>
        </c:dLbl>
      </c:pivotFmt>
      <c:pivotFmt>
        <c:idx val="8"/>
        <c:dLbl>
          <c:idx val="0"/>
          <c:layout>
            <c:manualLayout>
              <c:x val="-6.6923988308358787E-2"/>
              <c:y val="-0.165031783381185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Lst>
        </c:dLbl>
      </c:pivotFmt>
      <c:pivotFmt>
        <c:idx val="9"/>
        <c:dLbl>
          <c:idx val="0"/>
          <c:layout>
            <c:manualLayout>
              <c:x val="6.2826601269071483E-2"/>
              <c:y val="-0.1107175255595297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Lst>
        </c:dLbl>
      </c:pivotFmt>
      <c:pivotFmt>
        <c:idx val="10"/>
        <c:dLbl>
          <c:idx val="0"/>
          <c:layout>
            <c:manualLayout>
              <c:x val="0.19530878220602674"/>
              <c:y val="-3.1335148743263146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a:outerShdw blurRad="63500" sx="102000" sy="102000" algn="ctr" rotWithShape="0">
              <a:prstClr val="black">
                <a:alpha val="20000"/>
              </a:prstClr>
            </a:outerShdw>
          </a:effectLst>
        </c:spPr>
        <c:marker>
          <c:symbol val="circle"/>
          <c:size val="6"/>
          <c:spPr>
            <a:solidFill>
              <a:schemeClr val="accent1"/>
            </a:solidFill>
            <a:ln w="9525">
              <a:solidFill>
                <a:schemeClr val="l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3"/>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4"/>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5"/>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6"/>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7"/>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8"/>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9"/>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20"/>
        <c:spPr>
          <a:solidFill>
            <a:schemeClr val="accent1"/>
          </a:solidFill>
          <a:ln>
            <a:noFill/>
          </a:ln>
          <a:effectLst>
            <a:outerShdw blurRad="63500" sx="102000" sy="102000" algn="ctr" rotWithShape="0">
              <a:prstClr val="black">
                <a:alpha val="20000"/>
              </a:prst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a:outerShdw blurRad="63500" sx="102000" sy="102000" algn="ctr" rotWithShape="0">
              <a:prstClr val="black">
                <a:alpha val="20000"/>
              </a:prst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extLst>
        </c:dLbl>
      </c:pivotFmt>
    </c:pivotFmts>
    <c:plotArea>
      <c:layout/>
      <c:barChart>
        <c:barDir val="bar"/>
        <c:grouping val="clustered"/>
        <c:varyColors val="1"/>
        <c:ser>
          <c:idx val="0"/>
          <c:order val="0"/>
          <c:tx>
            <c:strRef>
              <c:f>Q1data!$B$3</c:f>
              <c:strCache>
                <c:ptCount val="1"/>
                <c:pt idx="0">
                  <c:v>Total</c:v>
                </c:pt>
              </c:strCache>
            </c:strRef>
          </c:tx>
          <c:spPr>
            <a:solidFill>
              <a:srgbClr val="0070C0"/>
            </a:solidFill>
            <a:effectLst>
              <a:glow rad="63500">
                <a:schemeClr val="accent2">
                  <a:satMod val="175000"/>
                  <a:alpha val="40000"/>
                </a:schemeClr>
              </a:glow>
            </a:effectLst>
          </c:spPr>
          <c:invertIfNegative val="0"/>
          <c:dPt>
            <c:idx val="0"/>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1-CB09-9244-ABE2-17991D0549D7}"/>
              </c:ext>
            </c:extLst>
          </c:dPt>
          <c:dPt>
            <c:idx val="1"/>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3-CB09-9244-ABE2-17991D0549D7}"/>
              </c:ext>
            </c:extLst>
          </c:dPt>
          <c:dPt>
            <c:idx val="2"/>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5-CB09-9244-ABE2-17991D0549D7}"/>
              </c:ext>
            </c:extLst>
          </c:dPt>
          <c:dPt>
            <c:idx val="3"/>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7-CB09-9244-ABE2-17991D0549D7}"/>
              </c:ext>
            </c:extLst>
          </c:dPt>
          <c:dPt>
            <c:idx val="4"/>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9-CB09-9244-ABE2-17991D0549D7}"/>
              </c:ext>
            </c:extLst>
          </c:dPt>
          <c:dPt>
            <c:idx val="5"/>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B-CB09-9244-ABE2-17991D0549D7}"/>
              </c:ext>
            </c:extLst>
          </c:dPt>
          <c:dPt>
            <c:idx val="6"/>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D-CB09-9244-ABE2-17991D0549D7}"/>
              </c:ext>
            </c:extLst>
          </c:dPt>
          <c:dPt>
            <c:idx val="7"/>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F-CB09-9244-ABE2-17991D0549D7}"/>
              </c:ext>
            </c:extLst>
          </c:dPt>
          <c:dLbls>
            <c:dLbl>
              <c:idx val="0"/>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1-CB09-9244-ABE2-17991D0549D7}"/>
                </c:ext>
              </c:extLst>
            </c:dLbl>
            <c:dLbl>
              <c:idx val="1"/>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3-CB09-9244-ABE2-17991D0549D7}"/>
                </c:ext>
              </c:extLst>
            </c:dLbl>
            <c:dLbl>
              <c:idx val="2"/>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5-CB09-9244-ABE2-17991D0549D7}"/>
                </c:ext>
              </c:extLst>
            </c:dLbl>
            <c:dLbl>
              <c:idx val="3"/>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7-CB09-9244-ABE2-17991D0549D7}"/>
                </c:ext>
              </c:extLst>
            </c:dLbl>
            <c:dLbl>
              <c:idx val="4"/>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9-CB09-9244-ABE2-17991D0549D7}"/>
                </c:ext>
              </c:extLst>
            </c:dLbl>
            <c:dLbl>
              <c:idx val="5"/>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B-CB09-9244-ABE2-17991D0549D7}"/>
                </c:ext>
              </c:extLst>
            </c:dLbl>
            <c:dLbl>
              <c:idx val="6"/>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D-CB09-9244-ABE2-17991D0549D7}"/>
                </c:ext>
              </c:extLst>
            </c:dLbl>
            <c:dLbl>
              <c:idx val="7"/>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F-CB09-9244-ABE2-17991D0549D7}"/>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Q1data!$A$4:$A$12</c:f>
              <c:strCache>
                <c:ptCount val="8"/>
                <c:pt idx="0">
                  <c:v>我都能搞定，没有什么可以难倒我！</c:v>
                </c:pt>
                <c:pt idx="1">
                  <c:v>结果 (Results)</c:v>
                </c:pt>
                <c:pt idx="2">
                  <c:v>结论 (Conclusion)</c:v>
                </c:pt>
                <c:pt idx="3">
                  <c:v>不好意思，都搞不定耶</c:v>
                </c:pt>
                <c:pt idx="4">
                  <c:v>题目与摘要(Title and Abstract)</c:v>
                </c:pt>
                <c:pt idx="5">
                  <c:v>数据与方法 (Data and method)</c:v>
                </c:pt>
                <c:pt idx="6">
                  <c:v>引言 (Introduction)</c:v>
                </c:pt>
                <c:pt idx="7">
                  <c:v>讨论 (Discussion)</c:v>
                </c:pt>
              </c:strCache>
            </c:strRef>
          </c:cat>
          <c:val>
            <c:numRef>
              <c:f>Q1data!$B$4:$B$12</c:f>
              <c:numCache>
                <c:formatCode>0.00%</c:formatCode>
                <c:ptCount val="8"/>
                <c:pt idx="0">
                  <c:v>9.9502487562189053E-3</c:v>
                </c:pt>
                <c:pt idx="1">
                  <c:v>1.2437810945273632E-2</c:v>
                </c:pt>
                <c:pt idx="2">
                  <c:v>3.482587064676617E-2</c:v>
                </c:pt>
                <c:pt idx="3">
                  <c:v>6.965174129353234E-2</c:v>
                </c:pt>
                <c:pt idx="4">
                  <c:v>0.10199004975124377</c:v>
                </c:pt>
                <c:pt idx="5">
                  <c:v>0.11940298507462686</c:v>
                </c:pt>
                <c:pt idx="6">
                  <c:v>0.24875621890547264</c:v>
                </c:pt>
                <c:pt idx="7">
                  <c:v>0.40298507462686567</c:v>
                </c:pt>
              </c:numCache>
            </c:numRef>
          </c:val>
          <c:extLst>
            <c:ext xmlns:c16="http://schemas.microsoft.com/office/drawing/2014/chart" uri="{C3380CC4-5D6E-409C-BE32-E72D297353CC}">
              <c16:uniqueId val="{00000010-CB09-9244-ABE2-17991D0549D7}"/>
            </c:ext>
          </c:extLst>
        </c:ser>
        <c:dLbls>
          <c:showLegendKey val="0"/>
          <c:showVal val="1"/>
          <c:showCatName val="0"/>
          <c:showSerName val="0"/>
          <c:showPercent val="0"/>
          <c:showBubbleSize val="0"/>
        </c:dLbls>
        <c:gapWidth val="75"/>
        <c:axId val="1355762208"/>
        <c:axId val="1545046752"/>
      </c:barChart>
      <c:valAx>
        <c:axId val="1545046752"/>
        <c:scaling>
          <c:orientation val="minMax"/>
        </c:scaling>
        <c:delete val="1"/>
        <c:axPos val="b"/>
        <c:numFmt formatCode="0.00%" sourceLinked="1"/>
        <c:majorTickMark val="none"/>
        <c:minorTickMark val="none"/>
        <c:tickLblPos val="nextTo"/>
        <c:crossAx val="1355762208"/>
        <c:crosses val="autoZero"/>
        <c:crossBetween val="between"/>
      </c:valAx>
      <c:catAx>
        <c:axId val="13557622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t" anchorCtr="1"/>
          <a:lstStyle/>
          <a:p>
            <a:pPr>
              <a:defRPr sz="2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545046752"/>
        <c:crosses val="autoZero"/>
        <c:auto val="1"/>
        <c:lblAlgn val="l"/>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nchor="b" anchorCtr="0"/>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99086059982473"/>
          <c:y val="9.8358768898547305E-2"/>
          <c:w val="0.74962007758364724"/>
          <c:h val="0.87162180294646963"/>
        </c:manualLayout>
      </c:layout>
      <c:barChart>
        <c:barDir val="bar"/>
        <c:grouping val="clustered"/>
        <c:varyColors val="0"/>
        <c:ser>
          <c:idx val="0"/>
          <c:order val="0"/>
          <c:tx>
            <c:strRef>
              <c:f>WriteandRead!$G$1</c:f>
              <c:strCache>
                <c:ptCount val="1"/>
                <c:pt idx="0">
                  <c:v>占比</c:v>
                </c:pt>
              </c:strCache>
            </c:strRef>
          </c:tx>
          <c:spPr>
            <a:pattFill prst="narVert">
              <a:fgClr>
                <a:schemeClr val="accent1"/>
              </a:fgClr>
              <a:bgClr>
                <a:schemeClr val="accent1">
                  <a:lumMod val="20000"/>
                  <a:lumOff val="80000"/>
                </a:schemeClr>
              </a:bgClr>
            </a:pattFill>
            <a:ln>
              <a:noFill/>
            </a:ln>
            <a:effectLst>
              <a:innerShdw blurRad="114300">
                <a:schemeClr val="accent1"/>
              </a:innerShdw>
            </a:effectLst>
          </c:spPr>
          <c:invertIfNegative val="0"/>
          <c:dLbls>
            <c:dLbl>
              <c:idx val="0"/>
              <c:dLblPos val="outEnd"/>
              <c:showLegendKey val="0"/>
              <c:showVal val="1"/>
              <c:showCatName val="1"/>
              <c:showSerName val="0"/>
              <c:showPercent val="0"/>
              <c:showBubbleSize val="0"/>
              <c:extLst>
                <c:ext xmlns:c15="http://schemas.microsoft.com/office/drawing/2012/chart" uri="{CE6537A1-D6FC-4f65-9D91-7224C49458BB}">
                  <c15:layout>
                    <c:manualLayout>
                      <c:w val="0.42003394656670767"/>
                      <c:h val="0.26719815209090225"/>
                    </c:manualLayout>
                  </c15:layout>
                </c:ext>
                <c:ext xmlns:c16="http://schemas.microsoft.com/office/drawing/2014/chart" uri="{C3380CC4-5D6E-409C-BE32-E72D297353CC}">
                  <c16:uniqueId val="{00000001-2EF9-B149-A538-FA40809FF302}"/>
                </c:ext>
              </c:extLst>
            </c:dLbl>
            <c:dLbl>
              <c:idx val="1"/>
              <c:dLblPos val="outEnd"/>
              <c:showLegendKey val="0"/>
              <c:showVal val="1"/>
              <c:showCatName val="1"/>
              <c:showSerName val="0"/>
              <c:showPercent val="0"/>
              <c:showBubbleSize val="0"/>
              <c:extLst>
                <c:ext xmlns:c15="http://schemas.microsoft.com/office/drawing/2012/chart" uri="{CE6537A1-D6FC-4f65-9D91-7224C49458BB}">
                  <c15:layout>
                    <c:manualLayout>
                      <c:w val="0.37491916697880268"/>
                      <c:h val="0.21150951408458643"/>
                    </c:manualLayout>
                  </c15:layout>
                </c:ext>
                <c:ext xmlns:c16="http://schemas.microsoft.com/office/drawing/2014/chart" uri="{C3380CC4-5D6E-409C-BE32-E72D297353CC}">
                  <c16:uniqueId val="{00000000-2EF9-B149-A538-FA40809FF302}"/>
                </c:ext>
              </c:extLst>
            </c:dLbl>
            <c:dLbl>
              <c:idx val="2"/>
              <c:layout>
                <c:manualLayout>
                  <c:x val="-4.3292380467332914E-2"/>
                  <c:y val="-8.031507117580659E-3"/>
                </c:manualLayout>
              </c:layout>
              <c:spPr>
                <a:noFill/>
                <a:ln>
                  <a:noFill/>
                </a:ln>
                <a:effectLst/>
              </c:spPr>
              <c:txPr>
                <a:bodyPr rot="0" spcFirstLastPara="1" vertOverflow="clip" horzOverflow="clip" vert="horz" wrap="square" lIns="38100" tIns="19050" rIns="38100" bIns="19050" anchor="ctr" anchorCtr="1">
                  <a:noAutofit/>
                </a:bodyPr>
                <a:lstStyle/>
                <a:p>
                  <a:pPr>
                    <a:defRPr sz="1600" b="1" i="0" u="none" strike="noStrike" kern="1200" baseline="0">
                      <a:solidFill>
                        <a:srgbClr val="FF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31574637574874903"/>
                      <c:h val="0.17409419461163866"/>
                    </c:manualLayout>
                  </c15:layout>
                </c:ext>
                <c:ext xmlns:c16="http://schemas.microsoft.com/office/drawing/2014/chart" uri="{C3380CC4-5D6E-409C-BE32-E72D297353CC}">
                  <c16:uniqueId val="{00000001-58A4-4016-8141-605A73162819}"/>
                </c:ext>
              </c:extLst>
            </c:dLbl>
            <c:spPr>
              <a:noFill/>
              <a:ln>
                <a:noFill/>
              </a:ln>
              <a:effectLst/>
            </c:spPr>
            <c:txPr>
              <a:bodyPr rot="0" spcFirstLastPara="1" vertOverflow="clip" horzOverflow="clip" vert="horz" wrap="square" lIns="38100" tIns="19050" rIns="38100" bIns="19050" anchor="ctr" anchorCtr="1">
                <a:spAutoFit/>
              </a:bodyPr>
              <a:lstStyle/>
              <a:p>
                <a:pPr>
                  <a:defRPr sz="1600" b="1" i="0" u="none" strike="noStrike" kern="1200" baseline="0">
                    <a:solidFill>
                      <a:srgbClr val="FF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WriteandRead!$F$2:$F$9</c:f>
              <c:strCache>
                <c:ptCount val="3"/>
                <c:pt idx="0">
                  <c:v>数据与方法 (Data and method)</c:v>
                </c:pt>
                <c:pt idx="1">
                  <c:v>引言 (Introduction)</c:v>
                </c:pt>
                <c:pt idx="2">
                  <c:v>讨论 (Discussion)</c:v>
                </c:pt>
              </c:strCache>
            </c:strRef>
          </c:cat>
          <c:val>
            <c:numRef>
              <c:f>WriteandRead!$G$2:$G$9</c:f>
              <c:numCache>
                <c:formatCode>0.00%</c:formatCode>
                <c:ptCount val="3"/>
                <c:pt idx="0">
                  <c:v>0.11940298507462686</c:v>
                </c:pt>
                <c:pt idx="1">
                  <c:v>0.24875621890547264</c:v>
                </c:pt>
                <c:pt idx="2">
                  <c:v>0.40298507462686567</c:v>
                </c:pt>
              </c:numCache>
            </c:numRef>
          </c:val>
          <c:extLst>
            <c:ext xmlns:c16="http://schemas.microsoft.com/office/drawing/2014/chart" uri="{C3380CC4-5D6E-409C-BE32-E72D297353CC}">
              <c16:uniqueId val="{00000000-58A4-4016-8141-605A73162819}"/>
            </c:ext>
          </c:extLst>
        </c:ser>
        <c:dLbls>
          <c:showLegendKey val="0"/>
          <c:showVal val="0"/>
          <c:showCatName val="0"/>
          <c:showSerName val="0"/>
          <c:showPercent val="0"/>
          <c:showBubbleSize val="0"/>
        </c:dLbls>
        <c:gapWidth val="227"/>
        <c:overlap val="-48"/>
        <c:axId val="1993459135"/>
        <c:axId val="1984335023"/>
      </c:barChart>
      <c:catAx>
        <c:axId val="1993459135"/>
        <c:scaling>
          <c:orientation val="minMax"/>
        </c:scaling>
        <c:delete val="1"/>
        <c:axPos val="r"/>
        <c:numFmt formatCode="General" sourceLinked="1"/>
        <c:majorTickMark val="none"/>
        <c:minorTickMark val="none"/>
        <c:tickLblPos val="nextTo"/>
        <c:crossAx val="1984335023"/>
        <c:crosses val="autoZero"/>
        <c:auto val="1"/>
        <c:lblAlgn val="ctr"/>
        <c:lblOffset val="100"/>
        <c:noMultiLvlLbl val="0"/>
      </c:catAx>
      <c:valAx>
        <c:axId val="1984335023"/>
        <c:scaling>
          <c:orientation val="maxMin"/>
        </c:scaling>
        <c:delete val="0"/>
        <c:axPos val="b"/>
        <c:numFmt formatCode="0.00%" sourceLinked="1"/>
        <c:majorTickMark val="none"/>
        <c:minorTickMark val="none"/>
        <c:tickLblPos val="none"/>
        <c:spPr>
          <a:noFill/>
          <a:ln>
            <a:noFill/>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9345913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0800000" scaled="1"/>
              <a:tileRect/>
            </a:gradFill>
            <a:ln>
              <a:noFill/>
            </a:ln>
            <a:effectLst/>
          </c:spPr>
          <c:invertIfNegative val="0"/>
          <c:dLbls>
            <c:dLbl>
              <c:idx val="0"/>
              <c:showLegendKey val="0"/>
              <c:showVal val="1"/>
              <c:showCatName val="1"/>
              <c:showSerName val="0"/>
              <c:showPercent val="0"/>
              <c:showBubbleSize val="0"/>
              <c:extLst>
                <c:ext xmlns:c15="http://schemas.microsoft.com/office/drawing/2012/chart" uri="{CE6537A1-D6FC-4f65-9D91-7224C49458BB}">
                  <c15:layout>
                    <c:manualLayout>
                      <c:w val="0.29001977836778542"/>
                      <c:h val="0.21778471132211311"/>
                    </c:manualLayout>
                  </c15:layout>
                </c:ext>
                <c:ext xmlns:c16="http://schemas.microsoft.com/office/drawing/2014/chart" uri="{C3380CC4-5D6E-409C-BE32-E72D297353CC}">
                  <c16:uniqueId val="{00000003-1AED-4289-9F3B-B568D6573FE8}"/>
                </c:ext>
              </c:extLst>
            </c:dLbl>
            <c:dLbl>
              <c:idx val="1"/>
              <c:layout>
                <c:manualLayout>
                  <c:x val="-8.8910151196650595E-3"/>
                  <c:y val="-0.14852015559225032"/>
                </c:manualLayout>
              </c:layout>
              <c:spPr>
                <a:xfrm>
                  <a:off x="4196331" y="1839404"/>
                  <a:ext cx="1380619" cy="1024254"/>
                </a:xfrm>
                <a:noFill/>
                <a:ln>
                  <a:no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rgbClr val="FF0000"/>
                      </a:solidFill>
                      <a:latin typeface="Arial" panose="020B0604020202020204" pitchFamily="34" charset="0"/>
                      <a:ea typeface="+mn-ea"/>
                      <a:cs typeface="Arial" panose="020B060402020202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gd name="adj1" fmla="val -6758"/>
                        <a:gd name="adj2" fmla="val -55317"/>
                      </a:avLst>
                    </a:prstGeom>
                    <a:noFill/>
                    <a:ln>
                      <a:noFill/>
                    </a:ln>
                  </c15:spPr>
                  <c15:layout>
                    <c:manualLayout>
                      <c:w val="0.24096708748349766"/>
                      <c:h val="0.21778471132211311"/>
                    </c:manualLayout>
                  </c15:layout>
                </c:ext>
                <c:ext xmlns:c16="http://schemas.microsoft.com/office/drawing/2014/chart" uri="{C3380CC4-5D6E-409C-BE32-E72D297353CC}">
                  <c16:uniqueId val="{00000001-1AED-4289-9F3B-B568D6573FE8}"/>
                </c:ext>
              </c:extLst>
            </c:dLbl>
            <c:dLbl>
              <c:idx val="2"/>
              <c:showLegendKey val="0"/>
              <c:showVal val="1"/>
              <c:showCatName val="1"/>
              <c:showSerName val="0"/>
              <c:showPercent val="0"/>
              <c:showBubbleSize val="0"/>
              <c:extLst>
                <c:ext xmlns:c15="http://schemas.microsoft.com/office/drawing/2012/chart" uri="{CE6537A1-D6FC-4f65-9D91-7224C49458BB}">
                  <c15:layout>
                    <c:manualLayout>
                      <c:w val="0.25171969870976346"/>
                      <c:h val="0.19852789197902287"/>
                    </c:manualLayout>
                  </c15:layout>
                </c:ext>
                <c:ext xmlns:c16="http://schemas.microsoft.com/office/drawing/2014/chart" uri="{C3380CC4-5D6E-409C-BE32-E72D297353CC}">
                  <c16:uniqueId val="{00000002-1AED-4289-9F3B-B568D6573FE8}"/>
                </c:ext>
              </c:extLst>
            </c:dLbl>
            <c:spPr>
              <a:noFill/>
              <a:ln>
                <a:no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rgbClr val="FF0000"/>
                    </a:solidFill>
                    <a:latin typeface="Arial" panose="020B0604020202020204" pitchFamily="34" charset="0"/>
                    <a:ea typeface="+mn-ea"/>
                    <a:cs typeface="Arial" panose="020B0604020202020204" pitchFamily="34" charset="0"/>
                  </a:defRPr>
                </a:pPr>
                <a:endParaRPr lang="en-US"/>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最容易忽略refinedata!$C$6:$C$8</c:f>
              <c:strCache>
                <c:ptCount val="3"/>
                <c:pt idx="0">
                  <c:v>数据与方法 (Data and Method)</c:v>
                </c:pt>
                <c:pt idx="1">
                  <c:v>引言 (Introduction)</c:v>
                </c:pt>
                <c:pt idx="2">
                  <c:v>讨论 (Discussion)</c:v>
                </c:pt>
              </c:strCache>
            </c:strRef>
          </c:cat>
          <c:val>
            <c:numRef>
              <c:f>最容易忽略refinedata!$D$6:$D$8</c:f>
              <c:numCache>
                <c:formatCode>0.00%</c:formatCode>
                <c:ptCount val="3"/>
                <c:pt idx="0">
                  <c:v>0.30769230769230771</c:v>
                </c:pt>
                <c:pt idx="1">
                  <c:v>0.3970223325062035</c:v>
                </c:pt>
                <c:pt idx="2">
                  <c:v>0.17121588089330025</c:v>
                </c:pt>
              </c:numCache>
            </c:numRef>
          </c:val>
          <c:extLst>
            <c:ext xmlns:c16="http://schemas.microsoft.com/office/drawing/2014/chart" uri="{C3380CC4-5D6E-409C-BE32-E72D297353CC}">
              <c16:uniqueId val="{00000000-1AED-4289-9F3B-B568D6573FE8}"/>
            </c:ext>
          </c:extLst>
        </c:ser>
        <c:dLbls>
          <c:showLegendKey val="0"/>
          <c:showVal val="0"/>
          <c:showCatName val="0"/>
          <c:showSerName val="0"/>
          <c:showPercent val="0"/>
          <c:showBubbleSize val="0"/>
        </c:dLbls>
        <c:gapWidth val="182"/>
        <c:axId val="442162383"/>
        <c:axId val="442268271"/>
      </c:barChart>
      <c:catAx>
        <c:axId val="442162383"/>
        <c:scaling>
          <c:orientation val="minMax"/>
        </c:scaling>
        <c:delete val="1"/>
        <c:axPos val="l"/>
        <c:numFmt formatCode="General" sourceLinked="1"/>
        <c:majorTickMark val="none"/>
        <c:minorTickMark val="none"/>
        <c:tickLblPos val="nextTo"/>
        <c:crossAx val="442268271"/>
        <c:crosses val="autoZero"/>
        <c:auto val="1"/>
        <c:lblAlgn val="ctr"/>
        <c:lblOffset val="100"/>
        <c:noMultiLvlLbl val="0"/>
      </c:catAx>
      <c:valAx>
        <c:axId val="442268271"/>
        <c:scaling>
          <c:orientation val="minMax"/>
        </c:scaling>
        <c:delete val="1"/>
        <c:axPos val="b"/>
        <c:numFmt formatCode="0.00%" sourceLinked="1"/>
        <c:majorTickMark val="none"/>
        <c:minorTickMark val="none"/>
        <c:tickLblPos val="nextTo"/>
        <c:crossAx val="4421623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q4updated!$C$4</c:f>
              <c:strCache>
                <c:ptCount val="1"/>
                <c:pt idx="0">
                  <c:v>人数* </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q4updated!$B$5:$B$10</c:f>
              <c:strCache>
                <c:ptCount val="6"/>
                <c:pt idx="0">
                  <c:v>题目与摘要(Title and Abstract)</c:v>
                </c:pt>
                <c:pt idx="1">
                  <c:v>结论 (Conclusions)</c:v>
                </c:pt>
                <c:pt idx="2">
                  <c:v>引言 (Introduction)</c:v>
                </c:pt>
                <c:pt idx="3">
                  <c:v>数据与方法 (Data and method)</c:v>
                </c:pt>
                <c:pt idx="4">
                  <c:v>讨论 (Discussion)</c:v>
                </c:pt>
                <c:pt idx="5">
                  <c:v>结果 (Results)</c:v>
                </c:pt>
              </c:strCache>
            </c:strRef>
          </c:cat>
          <c:val>
            <c:numRef>
              <c:f>q4updated!$C$5:$C$10</c:f>
              <c:numCache>
                <c:formatCode>0.00%</c:formatCode>
                <c:ptCount val="6"/>
                <c:pt idx="0">
                  <c:v>0</c:v>
                </c:pt>
                <c:pt idx="1">
                  <c:v>0.31578947368421051</c:v>
                </c:pt>
                <c:pt idx="2">
                  <c:v>0.37894736842105264</c:v>
                </c:pt>
                <c:pt idx="3">
                  <c:v>0.45263157894736844</c:v>
                </c:pt>
                <c:pt idx="4">
                  <c:v>0.52631578947368418</c:v>
                </c:pt>
                <c:pt idx="5">
                  <c:v>0.5368421052631579</c:v>
                </c:pt>
              </c:numCache>
            </c:numRef>
          </c:val>
          <c:extLst>
            <c:ext xmlns:c16="http://schemas.microsoft.com/office/drawing/2014/chart" uri="{C3380CC4-5D6E-409C-BE32-E72D297353CC}">
              <c16:uniqueId val="{00000000-767B-8141-9C2D-838C3C714F99}"/>
            </c:ext>
          </c:extLst>
        </c:ser>
        <c:dLbls>
          <c:dLblPos val="inEnd"/>
          <c:showLegendKey val="0"/>
          <c:showVal val="1"/>
          <c:showCatName val="0"/>
          <c:showSerName val="0"/>
          <c:showPercent val="0"/>
          <c:showBubbleSize val="0"/>
        </c:dLbls>
        <c:gapWidth val="65"/>
        <c:axId val="2021031503"/>
        <c:axId val="1852446271"/>
      </c:barChart>
      <c:catAx>
        <c:axId val="2021031503"/>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0" i="0" u="none" strike="noStrike" kern="1200" cap="all" baseline="0">
                <a:solidFill>
                  <a:schemeClr val="dk1">
                    <a:lumMod val="75000"/>
                    <a:lumOff val="25000"/>
                  </a:schemeClr>
                </a:solidFill>
                <a:latin typeface="+mn-lt"/>
                <a:ea typeface="+mn-ea"/>
                <a:cs typeface="+mn-cs"/>
              </a:defRPr>
            </a:pPr>
            <a:endParaRPr lang="en-US"/>
          </a:p>
        </c:txPr>
        <c:crossAx val="1852446271"/>
        <c:crosses val="autoZero"/>
        <c:auto val="1"/>
        <c:lblAlgn val="ctr"/>
        <c:lblOffset val="100"/>
        <c:noMultiLvlLbl val="0"/>
      </c:catAx>
      <c:valAx>
        <c:axId val="1852446271"/>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20210315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q5seniorchart!$C$6:$C$11</c:f>
              <c:strCache>
                <c:ptCount val="6"/>
                <c:pt idx="0">
                  <c:v>题目与摘要(Title and Abstract)</c:v>
                </c:pt>
                <c:pt idx="1">
                  <c:v>结论 (Conclusions)</c:v>
                </c:pt>
                <c:pt idx="2">
                  <c:v>引言 (Introduction)</c:v>
                </c:pt>
                <c:pt idx="3">
                  <c:v>数据与方法 (Data and method)</c:v>
                </c:pt>
                <c:pt idx="4">
                  <c:v>结果 (Results)</c:v>
                </c:pt>
                <c:pt idx="5">
                  <c:v>讨论 (Discussion)</c:v>
                </c:pt>
              </c:strCache>
            </c:strRef>
          </c:cat>
          <c:val>
            <c:numRef>
              <c:f>q5seniorchart!$D$6:$D$11</c:f>
              <c:numCache>
                <c:formatCode>0.00%</c:formatCode>
                <c:ptCount val="6"/>
                <c:pt idx="0">
                  <c:v>0</c:v>
                </c:pt>
                <c:pt idx="1">
                  <c:v>0.15789473684210525</c:v>
                </c:pt>
                <c:pt idx="2">
                  <c:v>0.33684210526315789</c:v>
                </c:pt>
                <c:pt idx="3">
                  <c:v>0.36842105263157893</c:v>
                </c:pt>
                <c:pt idx="4">
                  <c:v>0.54736842105263162</c:v>
                </c:pt>
                <c:pt idx="5">
                  <c:v>0.61052631578947369</c:v>
                </c:pt>
              </c:numCache>
            </c:numRef>
          </c:val>
          <c:extLst>
            <c:ext xmlns:c16="http://schemas.microsoft.com/office/drawing/2014/chart" uri="{C3380CC4-5D6E-409C-BE32-E72D297353CC}">
              <c16:uniqueId val="{00000000-0567-3743-A443-13EDEEF1BB2B}"/>
            </c:ext>
          </c:extLst>
        </c:ser>
        <c:dLbls>
          <c:dLblPos val="inEnd"/>
          <c:showLegendKey val="0"/>
          <c:showVal val="1"/>
          <c:showCatName val="0"/>
          <c:showSerName val="0"/>
          <c:showPercent val="0"/>
          <c:showBubbleSize val="0"/>
        </c:dLbls>
        <c:gapWidth val="65"/>
        <c:axId val="1806747535"/>
        <c:axId val="1806316287"/>
      </c:barChart>
      <c:catAx>
        <c:axId val="1806747535"/>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0" i="0" u="none" strike="noStrike" kern="1200" cap="all" baseline="0">
                <a:solidFill>
                  <a:schemeClr val="dk1">
                    <a:lumMod val="75000"/>
                    <a:lumOff val="25000"/>
                  </a:schemeClr>
                </a:solidFill>
                <a:latin typeface="+mn-lt"/>
                <a:ea typeface="+mn-ea"/>
                <a:cs typeface="+mn-cs"/>
              </a:defRPr>
            </a:pPr>
            <a:endParaRPr lang="en-US"/>
          </a:p>
        </c:txPr>
        <c:crossAx val="1806316287"/>
        <c:crosses val="autoZero"/>
        <c:auto val="1"/>
        <c:lblAlgn val="ctr"/>
        <c:lblOffset val="100"/>
        <c:noMultiLvlLbl val="0"/>
      </c:catAx>
      <c:valAx>
        <c:axId val="1806316287"/>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180674753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[科技论文写作调查问卷详细结果.xlsx]Q1data!PivotTable1</c:name>
    <c:fmtId val="-1"/>
  </c:pivotSource>
  <c:chart>
    <c:autoTitleDeleted val="1"/>
    <c:pivotFmts>
      <c:pivotFmt>
        <c:idx val="0"/>
        <c:dLbl>
          <c:idx val="0"/>
          <c:showLegendKey val="0"/>
          <c:showVal val="0"/>
          <c:showCatName val="0"/>
          <c:showSerName val="0"/>
          <c:showPercent val="0"/>
          <c:showBubbleSize val="0"/>
          <c:extLst>
            <c:ext xmlns:c15="http://schemas.microsoft.com/office/drawing/2012/chart" uri="{CE6537A1-D6FC-4f65-9D91-7224C49458BB}"/>
          </c:extLst>
        </c:dLbl>
      </c:pivotFmt>
      <c:pivotFmt>
        <c:idx val="1"/>
        <c:dLbl>
          <c:idx val="0"/>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marker>
          <c:spPr>
            <a:solidFill>
              <a:schemeClr val="accent1"/>
            </a:solidFill>
            <a:ln w="9525">
              <a:solidFill>
                <a:schemeClr val="lt1"/>
              </a:solidFill>
            </a:ln>
            <a:effectLst/>
          </c:spPr>
        </c:marker>
        <c:dLbl>
          <c:idx val="0"/>
          <c:dLblPos val="outEnd"/>
          <c:showLegendKey val="0"/>
          <c:showVal val="0"/>
          <c:showCatName val="1"/>
          <c:showSerName val="0"/>
          <c:showPercent val="1"/>
          <c:showBubbleSize val="0"/>
          <c:extLst>
            <c:ext xmlns:c15="http://schemas.microsoft.com/office/drawing/2012/chart" uri="{CE6537A1-D6FC-4f65-9D91-7224C49458BB}"/>
          </c:extLst>
        </c:dLbl>
      </c:pivotFmt>
      <c:pivotFmt>
        <c:idx val="3"/>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4"/>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5"/>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xForSave val="1"/>
            </c:ext>
          </c:extLst>
        </c:dLbl>
      </c:pivotFmt>
      <c:pivotFmt>
        <c:idx val="6"/>
        <c:dLbl>
          <c:idx val="0"/>
          <c:layout>
            <c:manualLayout>
              <c:x val="-3.5510687673823045E-2"/>
              <c:y val="5.4314257821656123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Lst>
        </c:dLbl>
      </c:pivotFmt>
      <c:pivotFmt>
        <c:idx val="7"/>
        <c:dLbl>
          <c:idx val="0"/>
          <c:layout>
            <c:manualLayout>
              <c:x val="-8.8776719184557609E-2"/>
              <c:y val="-1.6712079329740365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Lst>
        </c:dLbl>
      </c:pivotFmt>
      <c:pivotFmt>
        <c:idx val="8"/>
        <c:dLbl>
          <c:idx val="0"/>
          <c:layout>
            <c:manualLayout>
              <c:x val="-6.6923988308358787E-2"/>
              <c:y val="-0.165031783381185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Lst>
        </c:dLbl>
      </c:pivotFmt>
      <c:pivotFmt>
        <c:idx val="9"/>
        <c:dLbl>
          <c:idx val="0"/>
          <c:layout>
            <c:manualLayout>
              <c:x val="6.2826601269071483E-2"/>
              <c:y val="-0.1107175255595297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Lst>
        </c:dLbl>
      </c:pivotFmt>
      <c:pivotFmt>
        <c:idx val="10"/>
        <c:dLbl>
          <c:idx val="0"/>
          <c:layout>
            <c:manualLayout>
              <c:x val="0.19530878220602674"/>
              <c:y val="-3.1335148743263146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a:outerShdw blurRad="63500" sx="102000" sy="102000" algn="ctr" rotWithShape="0">
              <a:prstClr val="black">
                <a:alpha val="20000"/>
              </a:prstClr>
            </a:outerShdw>
          </a:effectLst>
        </c:spPr>
        <c:marker>
          <c:symbol val="circle"/>
          <c:size val="6"/>
          <c:spPr>
            <a:solidFill>
              <a:schemeClr val="accent1"/>
            </a:solidFill>
            <a:ln w="9525">
              <a:solidFill>
                <a:schemeClr val="l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3"/>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4"/>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5"/>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6"/>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7"/>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8"/>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19"/>
        <c:spPr>
          <a:solidFill>
            <a:schemeClr val="accent1"/>
          </a:solidFill>
          <a:ln>
            <a:noFill/>
          </a:ln>
          <a:effectLst>
            <a:outerShdw blurRad="63500" sx="102000" sy="102000" algn="ctr" rotWithShape="0">
              <a:prstClr val="black">
                <a:alpha val="20000"/>
              </a:prstClr>
            </a:outerShdw>
          </a:effectLst>
        </c:spP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xForSave val="1"/>
            </c:ext>
          </c:extLst>
        </c:dLbl>
      </c:pivotFmt>
      <c:pivotFmt>
        <c:idx val="20"/>
        <c:spPr>
          <a:solidFill>
            <a:schemeClr val="accent1"/>
          </a:solidFill>
          <a:ln>
            <a:noFill/>
          </a:ln>
          <a:effectLst>
            <a:outerShdw blurRad="63500" sx="102000" sy="102000" algn="ctr" rotWithShape="0">
              <a:prstClr val="black">
                <a:alpha val="20000"/>
              </a:prst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a:outerShdw blurRad="63500" sx="102000" sy="102000" algn="ctr" rotWithShape="0">
              <a:prstClr val="black">
                <a:alpha val="20000"/>
              </a:prst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extLst>
        </c:dLbl>
      </c:pivotFmt>
    </c:pivotFmts>
    <c:plotArea>
      <c:layout/>
      <c:barChart>
        <c:barDir val="bar"/>
        <c:grouping val="clustered"/>
        <c:varyColors val="1"/>
        <c:ser>
          <c:idx val="0"/>
          <c:order val="0"/>
          <c:tx>
            <c:strRef>
              <c:f>Q1data!$B$3</c:f>
              <c:strCache>
                <c:ptCount val="1"/>
                <c:pt idx="0">
                  <c:v>Total</c:v>
                </c:pt>
              </c:strCache>
            </c:strRef>
          </c:tx>
          <c:spPr>
            <a:solidFill>
              <a:srgbClr val="0070C0"/>
            </a:solidFill>
            <a:effectLst>
              <a:glow rad="63500">
                <a:schemeClr val="accent2">
                  <a:satMod val="175000"/>
                  <a:alpha val="40000"/>
                </a:schemeClr>
              </a:glow>
            </a:effectLst>
          </c:spPr>
          <c:invertIfNegative val="0"/>
          <c:dPt>
            <c:idx val="0"/>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1-0AC1-FF47-9F84-67ECAC16DA68}"/>
              </c:ext>
            </c:extLst>
          </c:dPt>
          <c:dPt>
            <c:idx val="1"/>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3-0AC1-FF47-9F84-67ECAC16DA68}"/>
              </c:ext>
            </c:extLst>
          </c:dPt>
          <c:dPt>
            <c:idx val="2"/>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5-0AC1-FF47-9F84-67ECAC16DA68}"/>
              </c:ext>
            </c:extLst>
          </c:dPt>
          <c:dPt>
            <c:idx val="3"/>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7-0AC1-FF47-9F84-67ECAC16DA68}"/>
              </c:ext>
            </c:extLst>
          </c:dPt>
          <c:dPt>
            <c:idx val="4"/>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9-0AC1-FF47-9F84-67ECAC16DA68}"/>
              </c:ext>
            </c:extLst>
          </c:dPt>
          <c:dPt>
            <c:idx val="5"/>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B-0AC1-FF47-9F84-67ECAC16DA68}"/>
              </c:ext>
            </c:extLst>
          </c:dPt>
          <c:dPt>
            <c:idx val="6"/>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D-0AC1-FF47-9F84-67ECAC16DA68}"/>
              </c:ext>
            </c:extLst>
          </c:dPt>
          <c:dPt>
            <c:idx val="7"/>
            <c:invertIfNegative val="0"/>
            <c:bubble3D val="0"/>
            <c:spPr>
              <a:solidFill>
                <a:srgbClr val="0070C0"/>
              </a:solidFill>
              <a:ln>
                <a:noFill/>
              </a:ln>
              <a:effectLst>
                <a:glow rad="63500">
                  <a:schemeClr val="accent2">
                    <a:satMod val="175000"/>
                    <a:alpha val="40000"/>
                  </a:schemeClr>
                </a:glow>
              </a:effectLst>
            </c:spPr>
            <c:extLst>
              <c:ext xmlns:c16="http://schemas.microsoft.com/office/drawing/2014/chart" uri="{C3380CC4-5D6E-409C-BE32-E72D297353CC}">
                <c16:uniqueId val="{0000000F-0AC1-FF47-9F84-67ECAC16DA68}"/>
              </c:ext>
            </c:extLst>
          </c:dPt>
          <c:dLbls>
            <c:dLbl>
              <c:idx val="0"/>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1-0AC1-FF47-9F84-67ECAC16DA68}"/>
                </c:ext>
              </c:extLst>
            </c:dLbl>
            <c:dLbl>
              <c:idx val="1"/>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3-0AC1-FF47-9F84-67ECAC16DA68}"/>
                </c:ext>
              </c:extLst>
            </c:dLbl>
            <c:dLbl>
              <c:idx val="2"/>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5-0AC1-FF47-9F84-67ECAC16DA68}"/>
                </c:ext>
              </c:extLst>
            </c:dLbl>
            <c:dLbl>
              <c:idx val="3"/>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7-0AC1-FF47-9F84-67ECAC16DA68}"/>
                </c:ext>
              </c:extLst>
            </c:dLbl>
            <c:dLbl>
              <c:idx val="4"/>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9-0AC1-FF47-9F84-67ECAC16DA68}"/>
                </c:ext>
              </c:extLst>
            </c:dLbl>
            <c:dLbl>
              <c:idx val="5"/>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B-0AC1-FF47-9F84-67ECAC16DA68}"/>
                </c:ext>
              </c:extLst>
            </c:dLbl>
            <c:dLbl>
              <c:idx val="6"/>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D-0AC1-FF47-9F84-67ECAC16DA68}"/>
                </c:ext>
              </c:extLst>
            </c:dLbl>
            <c:dLbl>
              <c:idx val="7"/>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F-0AC1-FF47-9F84-67ECAC16DA68}"/>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F0000"/>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Q1data!$A$4:$A$12</c:f>
              <c:strCache>
                <c:ptCount val="8"/>
                <c:pt idx="0">
                  <c:v>我都能搞定，没有什么可以难倒我！</c:v>
                </c:pt>
                <c:pt idx="1">
                  <c:v>结果 (Results)</c:v>
                </c:pt>
                <c:pt idx="2">
                  <c:v>结论 (Conclusion)</c:v>
                </c:pt>
                <c:pt idx="3">
                  <c:v>不好意思，都搞不定耶</c:v>
                </c:pt>
                <c:pt idx="4">
                  <c:v>题目与摘要(Title and Abstract)</c:v>
                </c:pt>
                <c:pt idx="5">
                  <c:v>数据与方法 (Data and method)</c:v>
                </c:pt>
                <c:pt idx="6">
                  <c:v>引言 (Introduction)</c:v>
                </c:pt>
                <c:pt idx="7">
                  <c:v>讨论 (Discussion)</c:v>
                </c:pt>
              </c:strCache>
            </c:strRef>
          </c:cat>
          <c:val>
            <c:numRef>
              <c:f>Q1data!$B$4:$B$12</c:f>
              <c:numCache>
                <c:formatCode>0.00%</c:formatCode>
                <c:ptCount val="8"/>
                <c:pt idx="0">
                  <c:v>9.9502487562189053E-3</c:v>
                </c:pt>
                <c:pt idx="1">
                  <c:v>1.2437810945273632E-2</c:v>
                </c:pt>
                <c:pt idx="2">
                  <c:v>3.482587064676617E-2</c:v>
                </c:pt>
                <c:pt idx="3">
                  <c:v>6.965174129353234E-2</c:v>
                </c:pt>
                <c:pt idx="4">
                  <c:v>0.10199004975124377</c:v>
                </c:pt>
                <c:pt idx="5">
                  <c:v>0.11940298507462686</c:v>
                </c:pt>
                <c:pt idx="6">
                  <c:v>0.24875621890547264</c:v>
                </c:pt>
                <c:pt idx="7">
                  <c:v>0.40298507462686567</c:v>
                </c:pt>
              </c:numCache>
            </c:numRef>
          </c:val>
          <c:extLst>
            <c:ext xmlns:c16="http://schemas.microsoft.com/office/drawing/2014/chart" uri="{C3380CC4-5D6E-409C-BE32-E72D297353CC}">
              <c16:uniqueId val="{00000010-0AC1-FF47-9F84-67ECAC16DA68}"/>
            </c:ext>
          </c:extLst>
        </c:ser>
        <c:dLbls>
          <c:showLegendKey val="0"/>
          <c:showVal val="1"/>
          <c:showCatName val="0"/>
          <c:showSerName val="0"/>
          <c:showPercent val="0"/>
          <c:showBubbleSize val="0"/>
        </c:dLbls>
        <c:gapWidth val="75"/>
        <c:axId val="1355762208"/>
        <c:axId val="1545046752"/>
      </c:barChart>
      <c:valAx>
        <c:axId val="1545046752"/>
        <c:scaling>
          <c:orientation val="minMax"/>
        </c:scaling>
        <c:delete val="1"/>
        <c:axPos val="b"/>
        <c:numFmt formatCode="0.00%" sourceLinked="1"/>
        <c:majorTickMark val="none"/>
        <c:minorTickMark val="none"/>
        <c:tickLblPos val="nextTo"/>
        <c:crossAx val="1355762208"/>
        <c:crosses val="autoZero"/>
        <c:crossBetween val="between"/>
      </c:valAx>
      <c:catAx>
        <c:axId val="13557622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t" anchorCtr="1"/>
          <a:lstStyle/>
          <a:p>
            <a:pPr>
              <a:defRPr sz="2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545046752"/>
        <c:crosses val="autoZero"/>
        <c:auto val="1"/>
        <c:lblAlgn val="l"/>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nchor="b" anchorCtr="0"/>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7">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9317D5-0060-5846-94B1-A898ECEA1CE5}" type="doc">
      <dgm:prSet loTypeId="urn:microsoft.com/office/officeart/2005/8/layout/pyramid1" loCatId="pyramid" qsTypeId="urn:microsoft.com/office/officeart/2005/8/quickstyle/simple2" qsCatId="simple" csTypeId="urn:microsoft.com/office/officeart/2005/8/colors/accent1_2" csCatId="accent1" phldr="1"/>
      <dgm:spPr/>
      <dgm:t>
        <a:bodyPr/>
        <a:lstStyle/>
        <a:p>
          <a:endParaRPr lang="en-GB"/>
        </a:p>
      </dgm:t>
    </dgm:pt>
    <dgm:pt modelId="{52543225-1696-4C49-AEBD-121D4FD3D709}">
      <dgm:prSet/>
      <dgm:spPr/>
      <dgm:t>
        <a:bodyPr/>
        <a:lstStyle/>
        <a:p>
          <a:r>
            <a:rPr lang="en-US" dirty="0"/>
            <a:t>Data</a:t>
          </a:r>
          <a:endParaRPr lang="en-HK" dirty="0"/>
        </a:p>
      </dgm:t>
    </dgm:pt>
    <dgm:pt modelId="{9EF656BA-F6C3-E546-891B-0CEB5B7ADFBD}" type="parTrans" cxnId="{FFAB164A-9965-254E-8B2D-17FF1FB16FB1}">
      <dgm:prSet/>
      <dgm:spPr/>
      <dgm:t>
        <a:bodyPr/>
        <a:lstStyle/>
        <a:p>
          <a:endParaRPr lang="en-GB"/>
        </a:p>
      </dgm:t>
    </dgm:pt>
    <dgm:pt modelId="{24870FD7-0533-E441-B1ED-D3EEE213C765}" type="sibTrans" cxnId="{FFAB164A-9965-254E-8B2D-17FF1FB16FB1}">
      <dgm:prSet/>
      <dgm:spPr/>
      <dgm:t>
        <a:bodyPr/>
        <a:lstStyle/>
        <a:p>
          <a:endParaRPr lang="en-GB"/>
        </a:p>
      </dgm:t>
    </dgm:pt>
    <dgm:pt modelId="{30288898-7877-B44E-BD72-2D14B1B73EFF}">
      <dgm:prSet/>
      <dgm:spPr>
        <a:solidFill>
          <a:srgbClr val="FFC000"/>
        </a:solidFill>
      </dgm:spPr>
      <dgm:t>
        <a:bodyPr/>
        <a:lstStyle/>
        <a:p>
          <a:r>
            <a:rPr lang="en-GB">
              <a:solidFill>
                <a:schemeClr val="tx1"/>
              </a:solidFill>
            </a:rPr>
            <a:t>Information</a:t>
          </a:r>
          <a:endParaRPr lang="en-GB" dirty="0">
            <a:solidFill>
              <a:schemeClr val="tx1"/>
            </a:solidFill>
          </a:endParaRPr>
        </a:p>
      </dgm:t>
    </dgm:pt>
    <dgm:pt modelId="{521480AC-3692-F546-B00D-74A379CF29FA}" type="parTrans" cxnId="{27911317-B8F8-6A41-BB64-F55465AB2B81}">
      <dgm:prSet/>
      <dgm:spPr/>
      <dgm:t>
        <a:bodyPr/>
        <a:lstStyle/>
        <a:p>
          <a:endParaRPr lang="en-GB"/>
        </a:p>
      </dgm:t>
    </dgm:pt>
    <dgm:pt modelId="{573D1ACA-5A7D-0B4A-A201-20FBF6954698}" type="sibTrans" cxnId="{27911317-B8F8-6A41-BB64-F55465AB2B81}">
      <dgm:prSet/>
      <dgm:spPr/>
      <dgm:t>
        <a:bodyPr/>
        <a:lstStyle/>
        <a:p>
          <a:endParaRPr lang="en-GB"/>
        </a:p>
      </dgm:t>
    </dgm:pt>
    <dgm:pt modelId="{18A9BA7C-CF22-644F-A209-A4543FC56465}">
      <dgm:prSet/>
      <dgm:spPr>
        <a:solidFill>
          <a:srgbClr val="FF0000">
            <a:alpha val="50000"/>
          </a:srgbClr>
        </a:solidFill>
      </dgm:spPr>
      <dgm:t>
        <a:bodyPr/>
        <a:lstStyle/>
        <a:p>
          <a:endParaRPr lang="en-GB" dirty="0"/>
        </a:p>
      </dgm:t>
    </dgm:pt>
    <dgm:pt modelId="{2B6A2E68-5E48-E24F-8159-59A9F646C3F3}" type="parTrans" cxnId="{8C1A7CE5-D823-1849-B3D7-2CFC1A7D0DF0}">
      <dgm:prSet/>
      <dgm:spPr/>
      <dgm:t>
        <a:bodyPr/>
        <a:lstStyle/>
        <a:p>
          <a:endParaRPr lang="en-GB"/>
        </a:p>
      </dgm:t>
    </dgm:pt>
    <dgm:pt modelId="{1CD5B213-AA1A-C241-A44B-AC25BDAEAF3F}" type="sibTrans" cxnId="{8C1A7CE5-D823-1849-B3D7-2CFC1A7D0DF0}">
      <dgm:prSet/>
      <dgm:spPr/>
      <dgm:t>
        <a:bodyPr/>
        <a:lstStyle/>
        <a:p>
          <a:endParaRPr lang="en-GB"/>
        </a:p>
      </dgm:t>
    </dgm:pt>
    <dgm:pt modelId="{9160CEBC-168A-BE42-BEBE-132C6177CC01}" type="pres">
      <dgm:prSet presAssocID="{5F9317D5-0060-5846-94B1-A898ECEA1CE5}" presName="Name0" presStyleCnt="0">
        <dgm:presLayoutVars>
          <dgm:dir val="rev"/>
          <dgm:animLvl val="lvl"/>
          <dgm:resizeHandles val="exact"/>
        </dgm:presLayoutVars>
      </dgm:prSet>
      <dgm:spPr/>
    </dgm:pt>
    <dgm:pt modelId="{12103930-E282-6E43-BC04-DD1EA91C48FC}" type="pres">
      <dgm:prSet presAssocID="{18A9BA7C-CF22-644F-A209-A4543FC56465}" presName="Name8" presStyleCnt="0"/>
      <dgm:spPr/>
    </dgm:pt>
    <dgm:pt modelId="{D992AEEF-0D7D-F941-9A7B-C88EC5E7DEA9}" type="pres">
      <dgm:prSet presAssocID="{18A9BA7C-CF22-644F-A209-A4543FC56465}" presName="level" presStyleLbl="node1" presStyleIdx="0" presStyleCnt="3">
        <dgm:presLayoutVars>
          <dgm:chMax val="1"/>
          <dgm:bulletEnabled val="1"/>
        </dgm:presLayoutVars>
      </dgm:prSet>
      <dgm:spPr/>
    </dgm:pt>
    <dgm:pt modelId="{B8C8E401-B157-E04D-B92E-95AA1EF46ADF}" type="pres">
      <dgm:prSet presAssocID="{18A9BA7C-CF22-644F-A209-A4543FC56465}" presName="levelTx" presStyleLbl="revTx" presStyleIdx="0" presStyleCnt="0">
        <dgm:presLayoutVars>
          <dgm:chMax val="1"/>
          <dgm:bulletEnabled val="1"/>
        </dgm:presLayoutVars>
      </dgm:prSet>
      <dgm:spPr/>
    </dgm:pt>
    <dgm:pt modelId="{FBB000B8-29C2-564C-90C2-48418CB17275}" type="pres">
      <dgm:prSet presAssocID="{30288898-7877-B44E-BD72-2D14B1B73EFF}" presName="Name8" presStyleCnt="0"/>
      <dgm:spPr/>
    </dgm:pt>
    <dgm:pt modelId="{C65E6B9D-799E-FE47-B64E-429E0D7CB0D0}" type="pres">
      <dgm:prSet presAssocID="{30288898-7877-B44E-BD72-2D14B1B73EFF}" presName="level" presStyleLbl="node1" presStyleIdx="1" presStyleCnt="3">
        <dgm:presLayoutVars>
          <dgm:chMax val="1"/>
          <dgm:bulletEnabled val="1"/>
        </dgm:presLayoutVars>
      </dgm:prSet>
      <dgm:spPr/>
    </dgm:pt>
    <dgm:pt modelId="{4E572A7B-27D9-2A4B-B44C-FF9EDC22E44C}" type="pres">
      <dgm:prSet presAssocID="{30288898-7877-B44E-BD72-2D14B1B73EFF}" presName="levelTx" presStyleLbl="revTx" presStyleIdx="0" presStyleCnt="0">
        <dgm:presLayoutVars>
          <dgm:chMax val="1"/>
          <dgm:bulletEnabled val="1"/>
        </dgm:presLayoutVars>
      </dgm:prSet>
      <dgm:spPr/>
    </dgm:pt>
    <dgm:pt modelId="{DA304490-4982-F04F-BBBB-BACDDE111414}" type="pres">
      <dgm:prSet presAssocID="{52543225-1696-4C49-AEBD-121D4FD3D709}" presName="Name8" presStyleCnt="0"/>
      <dgm:spPr/>
    </dgm:pt>
    <dgm:pt modelId="{C27C9976-83C3-634C-8533-C15343D90C5B}" type="pres">
      <dgm:prSet presAssocID="{52543225-1696-4C49-AEBD-121D4FD3D709}" presName="level" presStyleLbl="node1" presStyleIdx="2" presStyleCnt="3">
        <dgm:presLayoutVars>
          <dgm:chMax val="1"/>
          <dgm:bulletEnabled val="1"/>
        </dgm:presLayoutVars>
      </dgm:prSet>
      <dgm:spPr/>
    </dgm:pt>
    <dgm:pt modelId="{2AFFD6AE-591F-8844-848F-9B7CD5A44A81}" type="pres">
      <dgm:prSet presAssocID="{52543225-1696-4C49-AEBD-121D4FD3D709}" presName="levelTx" presStyleLbl="revTx" presStyleIdx="0" presStyleCnt="0">
        <dgm:presLayoutVars>
          <dgm:chMax val="1"/>
          <dgm:bulletEnabled val="1"/>
        </dgm:presLayoutVars>
      </dgm:prSet>
      <dgm:spPr/>
    </dgm:pt>
  </dgm:ptLst>
  <dgm:cxnLst>
    <dgm:cxn modelId="{27911317-B8F8-6A41-BB64-F55465AB2B81}" srcId="{5F9317D5-0060-5846-94B1-A898ECEA1CE5}" destId="{30288898-7877-B44E-BD72-2D14B1B73EFF}" srcOrd="1" destOrd="0" parTransId="{521480AC-3692-F546-B00D-74A379CF29FA}" sibTransId="{573D1ACA-5A7D-0B4A-A201-20FBF6954698}"/>
    <dgm:cxn modelId="{A8649325-42F3-3D4B-8700-8057ED8A65FB}" type="presOf" srcId="{5F9317D5-0060-5846-94B1-A898ECEA1CE5}" destId="{9160CEBC-168A-BE42-BEBE-132C6177CC01}" srcOrd="0" destOrd="0" presId="urn:microsoft.com/office/officeart/2005/8/layout/pyramid1"/>
    <dgm:cxn modelId="{3DA25E2A-1F84-604F-823A-15E31E743C53}" type="presOf" srcId="{18A9BA7C-CF22-644F-A209-A4543FC56465}" destId="{D992AEEF-0D7D-F941-9A7B-C88EC5E7DEA9}" srcOrd="0" destOrd="0" presId="urn:microsoft.com/office/officeart/2005/8/layout/pyramid1"/>
    <dgm:cxn modelId="{46895640-F581-6641-A230-8136E96A8282}" type="presOf" srcId="{52543225-1696-4C49-AEBD-121D4FD3D709}" destId="{C27C9976-83C3-634C-8533-C15343D90C5B}" srcOrd="0" destOrd="0" presId="urn:microsoft.com/office/officeart/2005/8/layout/pyramid1"/>
    <dgm:cxn modelId="{FFAB164A-9965-254E-8B2D-17FF1FB16FB1}" srcId="{5F9317D5-0060-5846-94B1-A898ECEA1CE5}" destId="{52543225-1696-4C49-AEBD-121D4FD3D709}" srcOrd="2" destOrd="0" parTransId="{9EF656BA-F6C3-E546-891B-0CEB5B7ADFBD}" sibTransId="{24870FD7-0533-E441-B1ED-D3EEE213C765}"/>
    <dgm:cxn modelId="{02AA6376-973C-5640-B222-36FE0701D00C}" type="presOf" srcId="{30288898-7877-B44E-BD72-2D14B1B73EFF}" destId="{4E572A7B-27D9-2A4B-B44C-FF9EDC22E44C}" srcOrd="1" destOrd="0" presId="urn:microsoft.com/office/officeart/2005/8/layout/pyramid1"/>
    <dgm:cxn modelId="{06D682A0-8B03-F644-8EE0-6185696EF013}" type="presOf" srcId="{18A9BA7C-CF22-644F-A209-A4543FC56465}" destId="{B8C8E401-B157-E04D-B92E-95AA1EF46ADF}" srcOrd="1" destOrd="0" presId="urn:microsoft.com/office/officeart/2005/8/layout/pyramid1"/>
    <dgm:cxn modelId="{FB84A0D4-E53B-314D-89A4-8B2ED6174837}" type="presOf" srcId="{30288898-7877-B44E-BD72-2D14B1B73EFF}" destId="{C65E6B9D-799E-FE47-B64E-429E0D7CB0D0}" srcOrd="0" destOrd="0" presId="urn:microsoft.com/office/officeart/2005/8/layout/pyramid1"/>
    <dgm:cxn modelId="{8C1A7CE5-D823-1849-B3D7-2CFC1A7D0DF0}" srcId="{5F9317D5-0060-5846-94B1-A898ECEA1CE5}" destId="{18A9BA7C-CF22-644F-A209-A4543FC56465}" srcOrd="0" destOrd="0" parTransId="{2B6A2E68-5E48-E24F-8159-59A9F646C3F3}" sibTransId="{1CD5B213-AA1A-C241-A44B-AC25BDAEAF3F}"/>
    <dgm:cxn modelId="{A3B9DFFF-CE2C-AE43-98F2-A0F4034BAACB}" type="presOf" srcId="{52543225-1696-4C49-AEBD-121D4FD3D709}" destId="{2AFFD6AE-591F-8844-848F-9B7CD5A44A81}" srcOrd="1" destOrd="0" presId="urn:microsoft.com/office/officeart/2005/8/layout/pyramid1"/>
    <dgm:cxn modelId="{DAF10DB6-9E74-1B44-A0D8-7362A4D50BF6}" type="presParOf" srcId="{9160CEBC-168A-BE42-BEBE-132C6177CC01}" destId="{12103930-E282-6E43-BC04-DD1EA91C48FC}" srcOrd="0" destOrd="0" presId="urn:microsoft.com/office/officeart/2005/8/layout/pyramid1"/>
    <dgm:cxn modelId="{61B12B49-9C72-F048-9681-8E2BA5A10D76}" type="presParOf" srcId="{12103930-E282-6E43-BC04-DD1EA91C48FC}" destId="{D992AEEF-0D7D-F941-9A7B-C88EC5E7DEA9}" srcOrd="0" destOrd="0" presId="urn:microsoft.com/office/officeart/2005/8/layout/pyramid1"/>
    <dgm:cxn modelId="{137AF46F-B255-7C4B-856C-5DC51EFACFF5}" type="presParOf" srcId="{12103930-E282-6E43-BC04-DD1EA91C48FC}" destId="{B8C8E401-B157-E04D-B92E-95AA1EF46ADF}" srcOrd="1" destOrd="0" presId="urn:microsoft.com/office/officeart/2005/8/layout/pyramid1"/>
    <dgm:cxn modelId="{60A4436E-D009-8A4B-840F-FA21D2308521}" type="presParOf" srcId="{9160CEBC-168A-BE42-BEBE-132C6177CC01}" destId="{FBB000B8-29C2-564C-90C2-48418CB17275}" srcOrd="1" destOrd="0" presId="urn:microsoft.com/office/officeart/2005/8/layout/pyramid1"/>
    <dgm:cxn modelId="{AB4AA86B-9C3A-9647-85D5-67BBE40A47B5}" type="presParOf" srcId="{FBB000B8-29C2-564C-90C2-48418CB17275}" destId="{C65E6B9D-799E-FE47-B64E-429E0D7CB0D0}" srcOrd="0" destOrd="0" presId="urn:microsoft.com/office/officeart/2005/8/layout/pyramid1"/>
    <dgm:cxn modelId="{E4E36334-8403-734C-821A-464CAD789BB3}" type="presParOf" srcId="{FBB000B8-29C2-564C-90C2-48418CB17275}" destId="{4E572A7B-27D9-2A4B-B44C-FF9EDC22E44C}" srcOrd="1" destOrd="0" presId="urn:microsoft.com/office/officeart/2005/8/layout/pyramid1"/>
    <dgm:cxn modelId="{429FF066-C035-B14D-97E9-B12CFB148BBA}" type="presParOf" srcId="{9160CEBC-168A-BE42-BEBE-132C6177CC01}" destId="{DA304490-4982-F04F-BBBB-BACDDE111414}" srcOrd="2" destOrd="0" presId="urn:microsoft.com/office/officeart/2005/8/layout/pyramid1"/>
    <dgm:cxn modelId="{F8D1DC3A-4A31-584E-B89E-335FD32D60F2}" type="presParOf" srcId="{DA304490-4982-F04F-BBBB-BACDDE111414}" destId="{C27C9976-83C3-634C-8533-C15343D90C5B}" srcOrd="0" destOrd="0" presId="urn:microsoft.com/office/officeart/2005/8/layout/pyramid1"/>
    <dgm:cxn modelId="{08C3477F-BD3A-514A-957C-D35729528031}" type="presParOf" srcId="{DA304490-4982-F04F-BBBB-BACDDE111414}" destId="{2AFFD6AE-591F-8844-848F-9B7CD5A44A81}"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92AEEF-0D7D-F941-9A7B-C88EC5E7DEA9}">
      <dsp:nvSpPr>
        <dsp:cNvPr id="0" name=""/>
        <dsp:cNvSpPr/>
      </dsp:nvSpPr>
      <dsp:spPr>
        <a:xfrm>
          <a:off x="1318562" y="0"/>
          <a:ext cx="1318562" cy="552666"/>
        </a:xfrm>
        <a:prstGeom prst="trapezoid">
          <a:avLst>
            <a:gd name="adj" fmla="val 119291"/>
          </a:avLst>
        </a:prstGeom>
        <a:solidFill>
          <a:srgbClr val="FF0000">
            <a:alpha val="50000"/>
          </a:srgb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GB" sz="2600" kern="1200" dirty="0"/>
        </a:p>
      </dsp:txBody>
      <dsp:txXfrm>
        <a:off x="1318562" y="0"/>
        <a:ext cx="1318562" cy="552666"/>
      </dsp:txXfrm>
    </dsp:sp>
    <dsp:sp modelId="{C65E6B9D-799E-FE47-B64E-429E0D7CB0D0}">
      <dsp:nvSpPr>
        <dsp:cNvPr id="0" name=""/>
        <dsp:cNvSpPr/>
      </dsp:nvSpPr>
      <dsp:spPr>
        <a:xfrm>
          <a:off x="659281" y="552666"/>
          <a:ext cx="2637125" cy="552666"/>
        </a:xfrm>
        <a:prstGeom prst="trapezoid">
          <a:avLst>
            <a:gd name="adj" fmla="val 119291"/>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a:solidFill>
                <a:schemeClr val="tx1"/>
              </a:solidFill>
            </a:rPr>
            <a:t>Information</a:t>
          </a:r>
          <a:endParaRPr lang="en-GB" sz="2600" kern="1200" dirty="0">
            <a:solidFill>
              <a:schemeClr val="tx1"/>
            </a:solidFill>
          </a:endParaRPr>
        </a:p>
      </dsp:txBody>
      <dsp:txXfrm>
        <a:off x="1120778" y="552666"/>
        <a:ext cx="1714131" cy="552666"/>
      </dsp:txXfrm>
    </dsp:sp>
    <dsp:sp modelId="{C27C9976-83C3-634C-8533-C15343D90C5B}">
      <dsp:nvSpPr>
        <dsp:cNvPr id="0" name=""/>
        <dsp:cNvSpPr/>
      </dsp:nvSpPr>
      <dsp:spPr>
        <a:xfrm>
          <a:off x="0" y="1105332"/>
          <a:ext cx="3955688" cy="552666"/>
        </a:xfrm>
        <a:prstGeom prst="trapezoid">
          <a:avLst>
            <a:gd name="adj" fmla="val 119291"/>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Data</a:t>
          </a:r>
          <a:endParaRPr lang="en-HK" sz="2600" kern="1200" dirty="0"/>
        </a:p>
      </dsp:txBody>
      <dsp:txXfrm>
        <a:off x="692245" y="1105332"/>
        <a:ext cx="2571197" cy="552666"/>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9469F8-14B6-7540-9213-CF367C8EC483}" type="datetimeFigureOut">
              <a:rPr lang="en-US" smtClean="0"/>
              <a:t>5/21/20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28FD53-B022-1D49-AC1C-4BDDEDA7D84B}" type="slidenum">
              <a:rPr lang="en-US" smtClean="0"/>
              <a:t>‹#›</a:t>
            </a:fld>
            <a:endParaRPr lang="en-US"/>
          </a:p>
        </p:txBody>
      </p:sp>
    </p:spTree>
    <p:extLst>
      <p:ext uri="{BB962C8B-B14F-4D97-AF65-F5344CB8AC3E}">
        <p14:creationId xmlns:p14="http://schemas.microsoft.com/office/powerpoint/2010/main" val="3459545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28FD53-B022-1D49-AC1C-4BDDEDA7D84B}" type="slidenum">
              <a:rPr lang="en-US" smtClean="0"/>
              <a:t>1</a:t>
            </a:fld>
            <a:endParaRPr lang="en-US"/>
          </a:p>
        </p:txBody>
      </p:sp>
    </p:spTree>
    <p:extLst>
      <p:ext uri="{BB962C8B-B14F-4D97-AF65-F5344CB8AC3E}">
        <p14:creationId xmlns:p14="http://schemas.microsoft.com/office/powerpoint/2010/main" val="4028836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比如我展示的问卷调查数据，你们不会怀疑我造假吧。</a:t>
            </a:r>
            <a:endParaRPr lang="en-US" dirty="0"/>
          </a:p>
        </p:txBody>
      </p:sp>
      <p:sp>
        <p:nvSpPr>
          <p:cNvPr id="4" name="Slide Number Placeholder 3"/>
          <p:cNvSpPr>
            <a:spLocks noGrp="1"/>
          </p:cNvSpPr>
          <p:nvPr>
            <p:ph type="sldNum" sz="quarter" idx="5"/>
          </p:nvPr>
        </p:nvSpPr>
        <p:spPr/>
        <p:txBody>
          <a:bodyPr/>
          <a:lstStyle/>
          <a:p>
            <a:fld id="{8D28FD53-B022-1D49-AC1C-4BDDEDA7D84B}" type="slidenum">
              <a:rPr lang="en-US" smtClean="0"/>
              <a:t>8</a:t>
            </a:fld>
            <a:endParaRPr lang="en-US"/>
          </a:p>
        </p:txBody>
      </p:sp>
    </p:spTree>
    <p:extLst>
      <p:ext uri="{BB962C8B-B14F-4D97-AF65-F5344CB8AC3E}">
        <p14:creationId xmlns:p14="http://schemas.microsoft.com/office/powerpoint/2010/main" val="1117849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 typeface="Arial" panose="020B0604020202020204" pitchFamily="34" charset="0"/>
              <a:buNone/>
              <a:tabLst/>
              <a:defRPr/>
            </a:pPr>
            <a:fld id="{CB93D3E2-0B15-4C8F-B356-0434A1F6F0C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pPr marL="0" marR="0" lvl="0" indent="0" algn="r" defTabSz="457200" rtl="0" eaLnBrk="1" fontAlgn="base" latinLnBrk="0" hangingPunct="1">
                <a:lnSpc>
                  <a:spcPct val="100000"/>
                </a:lnSpc>
                <a:spcBef>
                  <a:spcPct val="0"/>
                </a:spcBef>
                <a:spcAft>
                  <a:spcPct val="0"/>
                </a:spcAft>
                <a:buClrTx/>
                <a:buSzTx/>
                <a:buFont typeface="Arial" panose="020B0604020202020204" pitchFamily="34" charset="0"/>
                <a:buNone/>
                <a:tabLst/>
                <a:defRPr/>
              </a:pPr>
              <a:t>11</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4189701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a:t>假如某地发生一个</a:t>
            </a:r>
            <a:r>
              <a:rPr lang="en-US" altLang="zh-CN" dirty="0"/>
              <a:t>5</a:t>
            </a:r>
            <a:r>
              <a:rPr lang="zh-TW" altLang="en-US" dirty="0"/>
              <a:t>级地震</a:t>
            </a:r>
            <a:r>
              <a:rPr lang="zh-CN" altLang="en-US" dirty="0"/>
              <a:t>，</a:t>
            </a:r>
            <a:r>
              <a:rPr lang="zh-TW" altLang="en-US" dirty="0"/>
              <a:t>相关地震局同事要准备应急</a:t>
            </a:r>
            <a:r>
              <a:rPr lang="zh-CN" altLang="en-US" dirty="0"/>
              <a:t>；</a:t>
            </a:r>
            <a:r>
              <a:rPr lang="zh-TW" altLang="en-US" dirty="0"/>
              <a:t>部分人员可能准备开展相关信息收集</a:t>
            </a:r>
            <a:r>
              <a:rPr lang="zh-CN" altLang="en-US" dirty="0"/>
              <a:t>；</a:t>
            </a:r>
            <a:r>
              <a:rPr lang="zh-TW" altLang="en-US" dirty="0"/>
              <a:t>吃瓜群众就呵呵</a:t>
            </a:r>
            <a:r>
              <a:rPr lang="zh-CN" altLang="en-US" dirty="0"/>
              <a:t>。</a:t>
            </a:r>
            <a:endParaRPr lang="en-US" dirty="0"/>
          </a:p>
        </p:txBody>
      </p:sp>
      <p:sp>
        <p:nvSpPr>
          <p:cNvPr id="4" name="Slide Number Placeholder 3"/>
          <p:cNvSpPr>
            <a:spLocks noGrp="1"/>
          </p:cNvSpPr>
          <p:nvPr>
            <p:ph type="sldNum" sz="quarter" idx="5"/>
          </p:nvPr>
        </p:nvSpPr>
        <p:spPr/>
        <p:txBody>
          <a:bodyPr/>
          <a:lstStyle/>
          <a:p>
            <a:fld id="{8D28FD53-B022-1D49-AC1C-4BDDEDA7D84B}" type="slidenum">
              <a:rPr lang="en-US" smtClean="0"/>
              <a:t>14</a:t>
            </a:fld>
            <a:endParaRPr lang="en-US"/>
          </a:p>
        </p:txBody>
      </p:sp>
    </p:spTree>
    <p:extLst>
      <p:ext uri="{BB962C8B-B14F-4D97-AF65-F5344CB8AC3E}">
        <p14:creationId xmlns:p14="http://schemas.microsoft.com/office/powerpoint/2010/main" val="2092335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dirty="0"/>
              <a:t>假如某地发生一个</a:t>
            </a:r>
            <a:r>
              <a:rPr lang="en-US" altLang="zh-CN" dirty="0"/>
              <a:t>5</a:t>
            </a:r>
            <a:r>
              <a:rPr lang="zh-TW" altLang="en-US" dirty="0"/>
              <a:t>级地震</a:t>
            </a:r>
            <a:r>
              <a:rPr lang="zh-CN" altLang="en-US" dirty="0"/>
              <a:t>，</a:t>
            </a:r>
            <a:r>
              <a:rPr lang="zh-TW" altLang="en-US" dirty="0"/>
              <a:t>相关地震局同事要准备应急</a:t>
            </a:r>
            <a:r>
              <a:rPr lang="zh-CN" altLang="en-US" dirty="0"/>
              <a:t>；</a:t>
            </a:r>
            <a:r>
              <a:rPr lang="zh-TW" altLang="en-US" dirty="0"/>
              <a:t>部分人员可能准备开展相关信息收集</a:t>
            </a:r>
            <a:r>
              <a:rPr lang="zh-CN" altLang="en-US" dirty="0"/>
              <a:t>；</a:t>
            </a:r>
            <a:r>
              <a:rPr lang="zh-TW" altLang="en-US" dirty="0"/>
              <a:t>吃瓜群众就呵呵</a:t>
            </a:r>
            <a:r>
              <a:rPr lang="zh-CN" altLang="en-US" dirty="0"/>
              <a:t>。</a:t>
            </a:r>
            <a:endParaRPr lang="en-US" dirty="0"/>
          </a:p>
        </p:txBody>
      </p:sp>
      <p:sp>
        <p:nvSpPr>
          <p:cNvPr id="4" name="Slide Number Placeholder 3"/>
          <p:cNvSpPr>
            <a:spLocks noGrp="1"/>
          </p:cNvSpPr>
          <p:nvPr>
            <p:ph type="sldNum" sz="quarter" idx="5"/>
          </p:nvPr>
        </p:nvSpPr>
        <p:spPr/>
        <p:txBody>
          <a:bodyPr/>
          <a:lstStyle/>
          <a:p>
            <a:fld id="{8D28FD53-B022-1D49-AC1C-4BDDEDA7D84B}" type="slidenum">
              <a:rPr lang="en-US" smtClean="0"/>
              <a:t>15</a:t>
            </a:fld>
            <a:endParaRPr lang="en-US"/>
          </a:p>
        </p:txBody>
      </p:sp>
    </p:spTree>
    <p:extLst>
      <p:ext uri="{BB962C8B-B14F-4D97-AF65-F5344CB8AC3E}">
        <p14:creationId xmlns:p14="http://schemas.microsoft.com/office/powerpoint/2010/main" val="1580243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look at the southern Chile segment where the 2010 Maule earthquake occurred. It is intriguing to see the remarkable consistency between the locking and </a:t>
            </a:r>
            <a:r>
              <a:rPr lang="en-US" dirty="0" err="1"/>
              <a:t>coseismic</a:t>
            </a:r>
            <a:r>
              <a:rPr lang="en-US" dirty="0"/>
              <a:t> slip, despite the different locking models. However, it is mysterious that the northern portion was ruptured by the 2015 </a:t>
            </a:r>
            <a:r>
              <a:rPr lang="en-US" dirty="0" err="1"/>
              <a:t>Illapel</a:t>
            </a:r>
            <a:r>
              <a:rPr lang="en-US" dirty="0"/>
              <a:t> earthquake and the rupture stopped, leaving a seismic gap between the two events. The question is how we can infer future rupture segmentation and earthquake magnitude? This also poses a challenge in evaluating earthquake hazard for other subduction zones such as Cascadia a megathrust earthquake is anticipated, but we do not know how large it will be. Two locking models also show clearly the difference.</a:t>
            </a:r>
          </a:p>
        </p:txBody>
      </p:sp>
      <p:sp>
        <p:nvSpPr>
          <p:cNvPr id="4" name="Slide Number Placeholder 3"/>
          <p:cNvSpPr>
            <a:spLocks noGrp="1"/>
          </p:cNvSpPr>
          <p:nvPr>
            <p:ph type="sldNum" sz="quarter" idx="5"/>
          </p:nvPr>
        </p:nvSpPr>
        <p:spPr/>
        <p:txBody>
          <a:bodyPr/>
          <a:lstStyle/>
          <a:p>
            <a:fld id="{CB93D3E2-0B15-4C8F-B356-0434A1F6F0CB}" type="slidenum">
              <a:rPr lang="en-US" smtClean="0"/>
              <a:t>25</a:t>
            </a:fld>
            <a:endParaRPr lang="en-US"/>
          </a:p>
        </p:txBody>
      </p:sp>
    </p:spTree>
    <p:extLst>
      <p:ext uri="{BB962C8B-B14F-4D97-AF65-F5344CB8AC3E}">
        <p14:creationId xmlns:p14="http://schemas.microsoft.com/office/powerpoint/2010/main" val="2730892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先画出来的图非常抽象，而且没有展示背景，即使读懂结果，也不知道为什么。</a:t>
            </a:r>
            <a:endParaRPr lang="en-US" dirty="0"/>
          </a:p>
        </p:txBody>
      </p:sp>
      <p:sp>
        <p:nvSpPr>
          <p:cNvPr id="4" name="Slide Number Placeholder 3"/>
          <p:cNvSpPr>
            <a:spLocks noGrp="1"/>
          </p:cNvSpPr>
          <p:nvPr>
            <p:ph type="sldNum" sz="quarter" idx="5"/>
          </p:nvPr>
        </p:nvSpPr>
        <p:spPr/>
        <p:txBody>
          <a:bodyPr/>
          <a:lstStyle/>
          <a:p>
            <a:fld id="{8D28FD53-B022-1D49-AC1C-4BDDEDA7D84B}" type="slidenum">
              <a:rPr lang="en-US" smtClean="0"/>
              <a:t>47</a:t>
            </a:fld>
            <a:endParaRPr lang="en-US"/>
          </a:p>
        </p:txBody>
      </p:sp>
    </p:spTree>
    <p:extLst>
      <p:ext uri="{BB962C8B-B14F-4D97-AF65-F5344CB8AC3E}">
        <p14:creationId xmlns:p14="http://schemas.microsoft.com/office/powerpoint/2010/main" val="2856918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Not only yourself needs to be high stress, but also depends on your neighborhood.</a:t>
            </a:r>
            <a:r>
              <a:rPr lang="en-US" baseline="0" dirty="0"/>
              <a:t> </a:t>
            </a:r>
            <a:endParaRPr lang="en-US" dirty="0"/>
          </a:p>
        </p:txBody>
      </p:sp>
      <p:sp>
        <p:nvSpPr>
          <p:cNvPr id="4" name="Slide Number Placeholder 3"/>
          <p:cNvSpPr>
            <a:spLocks noGrp="1"/>
          </p:cNvSpPr>
          <p:nvPr>
            <p:ph type="sldNum" sz="quarter" idx="10"/>
          </p:nvPr>
        </p:nvSpPr>
        <p:spPr/>
        <p:txBody>
          <a:bodyPr/>
          <a:lstStyle/>
          <a:p>
            <a:fld id="{CB93D3E2-0B15-4C8F-B356-0434A1F6F0CB}" type="slidenum">
              <a:rPr lang="en-US" smtClean="0"/>
              <a:t>57</a:t>
            </a:fld>
            <a:endParaRPr lang="en-US"/>
          </a:p>
        </p:txBody>
      </p:sp>
    </p:spTree>
    <p:extLst>
      <p:ext uri="{BB962C8B-B14F-4D97-AF65-F5344CB8AC3E}">
        <p14:creationId xmlns:p14="http://schemas.microsoft.com/office/powerpoint/2010/main" val="2195441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Not only yourself needs to be high stress, but also depends on your neighborhood.</a:t>
            </a:r>
            <a:r>
              <a:rPr lang="en-US" baseline="0" dirty="0"/>
              <a:t> </a:t>
            </a:r>
            <a:endParaRPr lang="en-US" dirty="0"/>
          </a:p>
        </p:txBody>
      </p:sp>
      <p:sp>
        <p:nvSpPr>
          <p:cNvPr id="4" name="Slide Number Placeholder 3"/>
          <p:cNvSpPr>
            <a:spLocks noGrp="1"/>
          </p:cNvSpPr>
          <p:nvPr>
            <p:ph type="sldNum" sz="quarter" idx="10"/>
          </p:nvPr>
        </p:nvSpPr>
        <p:spPr/>
        <p:txBody>
          <a:bodyPr/>
          <a:lstStyle/>
          <a:p>
            <a:fld id="{CB93D3E2-0B15-4C8F-B356-0434A1F6F0CB}" type="slidenum">
              <a:rPr lang="en-US" smtClean="0"/>
              <a:t>58</a:t>
            </a:fld>
            <a:endParaRPr lang="en-US"/>
          </a:p>
        </p:txBody>
      </p:sp>
    </p:spTree>
    <p:extLst>
      <p:ext uri="{BB962C8B-B14F-4D97-AF65-F5344CB8AC3E}">
        <p14:creationId xmlns:p14="http://schemas.microsoft.com/office/powerpoint/2010/main" val="1132920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Not only yourself needs to be high stress, but also depends on your neighborhood.</a:t>
            </a:r>
            <a:r>
              <a:rPr lang="en-US" baseline="0" dirty="0"/>
              <a:t> </a:t>
            </a:r>
            <a:endParaRPr lang="en-US" dirty="0"/>
          </a:p>
        </p:txBody>
      </p:sp>
      <p:sp>
        <p:nvSpPr>
          <p:cNvPr id="4" name="Slide Number Placeholder 3"/>
          <p:cNvSpPr>
            <a:spLocks noGrp="1"/>
          </p:cNvSpPr>
          <p:nvPr>
            <p:ph type="sldNum" sz="quarter" idx="10"/>
          </p:nvPr>
        </p:nvSpPr>
        <p:spPr/>
        <p:txBody>
          <a:bodyPr/>
          <a:lstStyle/>
          <a:p>
            <a:fld id="{CB93D3E2-0B15-4C8F-B356-0434A1F6F0CB}" type="slidenum">
              <a:rPr lang="en-US" smtClean="0"/>
              <a:t>59</a:t>
            </a:fld>
            <a:endParaRPr lang="en-US"/>
          </a:p>
        </p:txBody>
      </p:sp>
    </p:spTree>
    <p:extLst>
      <p:ext uri="{BB962C8B-B14F-4D97-AF65-F5344CB8AC3E}">
        <p14:creationId xmlns:p14="http://schemas.microsoft.com/office/powerpoint/2010/main" val="2214939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Not only yourself needs to be high stress, but also depends on your neighborhood.</a:t>
            </a:r>
            <a:r>
              <a:rPr lang="en-US" baseline="0" dirty="0"/>
              <a:t> </a:t>
            </a:r>
            <a:endParaRPr lang="en-US" dirty="0"/>
          </a:p>
        </p:txBody>
      </p:sp>
      <p:sp>
        <p:nvSpPr>
          <p:cNvPr id="4" name="Slide Number Placeholder 3"/>
          <p:cNvSpPr>
            <a:spLocks noGrp="1"/>
          </p:cNvSpPr>
          <p:nvPr>
            <p:ph type="sldNum" sz="quarter" idx="10"/>
          </p:nvPr>
        </p:nvSpPr>
        <p:spPr/>
        <p:txBody>
          <a:bodyPr/>
          <a:lstStyle/>
          <a:p>
            <a:fld id="{CB93D3E2-0B15-4C8F-B356-0434A1F6F0CB}" type="slidenum">
              <a:rPr lang="en-US" smtClean="0"/>
              <a:t>61</a:t>
            </a:fld>
            <a:endParaRPr lang="en-US"/>
          </a:p>
        </p:txBody>
      </p:sp>
    </p:spTree>
    <p:extLst>
      <p:ext uri="{BB962C8B-B14F-4D97-AF65-F5344CB8AC3E}">
        <p14:creationId xmlns:p14="http://schemas.microsoft.com/office/powerpoint/2010/main" val="2989506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Not only yourself needs to be high stress, but also depends on your neighborhood.</a:t>
            </a:r>
            <a:r>
              <a:rPr lang="en-US" baseline="0" dirty="0"/>
              <a:t> </a:t>
            </a:r>
            <a:endParaRPr lang="en-US" dirty="0"/>
          </a:p>
        </p:txBody>
      </p:sp>
      <p:sp>
        <p:nvSpPr>
          <p:cNvPr id="4" name="Slide Number Placeholder 3"/>
          <p:cNvSpPr>
            <a:spLocks noGrp="1"/>
          </p:cNvSpPr>
          <p:nvPr>
            <p:ph type="sldNum" sz="quarter" idx="10"/>
          </p:nvPr>
        </p:nvSpPr>
        <p:spPr/>
        <p:txBody>
          <a:bodyPr/>
          <a:lstStyle/>
          <a:p>
            <a:fld id="{CB93D3E2-0B15-4C8F-B356-0434A1F6F0CB}" type="slidenum">
              <a:rPr lang="en-US" smtClean="0"/>
              <a:t>62</a:t>
            </a:fld>
            <a:endParaRPr lang="en-US"/>
          </a:p>
        </p:txBody>
      </p:sp>
    </p:spTree>
    <p:extLst>
      <p:ext uri="{BB962C8B-B14F-4D97-AF65-F5344CB8AC3E}">
        <p14:creationId xmlns:p14="http://schemas.microsoft.com/office/powerpoint/2010/main" val="2157942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0" y="1905083"/>
            <a:ext cx="12192000" cy="4952917"/>
          </a:xfrm>
          <a:prstGeom prst="rect">
            <a:avLst/>
          </a:prstGeom>
          <a:solidFill>
            <a:schemeClr val="bg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buFontTx/>
              <a:buNone/>
            </a:pPr>
            <a:endParaRPr lang="en-GB" sz="2400">
              <a:solidFill>
                <a:prstClr val="white"/>
              </a:solidFill>
              <a:latin typeface="Calibri"/>
            </a:endParaRPr>
          </a:p>
        </p:txBody>
      </p:sp>
      <p:sp>
        <p:nvSpPr>
          <p:cNvPr id="2" name="Title 1"/>
          <p:cNvSpPr>
            <a:spLocks noGrp="1"/>
          </p:cNvSpPr>
          <p:nvPr>
            <p:ph type="ctrTitle"/>
          </p:nvPr>
        </p:nvSpPr>
        <p:spPr>
          <a:xfrm>
            <a:off x="914400" y="2597725"/>
            <a:ext cx="10363200" cy="1470025"/>
          </a:xfrm>
        </p:spPr>
        <p:txBody>
          <a:bodyPr/>
          <a:lstStyle>
            <a:lvl1pPr algn="ctr">
              <a:defRPr sz="4400"/>
            </a:lvl1pPr>
          </a:lstStyle>
          <a:p>
            <a:r>
              <a:rPr lang="en-US"/>
              <a:t>Click to edit Master title style</a:t>
            </a:r>
            <a:endParaRPr lang="en-GB" dirty="0"/>
          </a:p>
        </p:txBody>
      </p:sp>
      <p:sp>
        <p:nvSpPr>
          <p:cNvPr id="3" name="Subtitle 2"/>
          <p:cNvSpPr>
            <a:spLocks noGrp="1"/>
          </p:cNvSpPr>
          <p:nvPr>
            <p:ph type="subTitle" idx="1"/>
          </p:nvPr>
        </p:nvSpPr>
        <p:spPr>
          <a:xfrm>
            <a:off x="1828800" y="4413408"/>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6EC8C9B-9F32-2640-BA4C-89CE5C66DCED}" type="datetime1">
              <a:rPr lang="en-US" smtClean="0">
                <a:solidFill>
                  <a:prstClr val="black">
                    <a:tint val="75000"/>
                  </a:prstClr>
                </a:solidFill>
                <a:latin typeface="Calibri"/>
              </a:rPr>
              <a:pPr/>
              <a:t>5/21/20</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85470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C985644-EA69-F54C-8DF8-7ACE1BE6C7FE}" type="datetime1">
              <a:rPr lang="en-US" smtClean="0">
                <a:solidFill>
                  <a:prstClr val="black">
                    <a:tint val="75000"/>
                  </a:prstClr>
                </a:solidFill>
                <a:latin typeface="Calibri"/>
              </a:rPr>
              <a:pPr/>
              <a:t>5/21/20</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491913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91D2AF-51CC-1744-B0C1-35E21F491A50}" type="datetime1">
              <a:rPr lang="en-US" smtClean="0">
                <a:solidFill>
                  <a:prstClr val="black">
                    <a:tint val="75000"/>
                  </a:prstClr>
                </a:solidFill>
                <a:latin typeface="Calibri"/>
              </a:rPr>
              <a:pPr/>
              <a:t>5/21/20</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752480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210148"/>
            <a:ext cx="5384800" cy="49160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210150"/>
            <a:ext cx="5384800" cy="491601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3F6A62D-9F09-1246-B491-19AF2ACAFCA1}" type="datetime1">
              <a:rPr lang="en-US" smtClean="0">
                <a:solidFill>
                  <a:prstClr val="black">
                    <a:tint val="75000"/>
                  </a:prstClr>
                </a:solidFill>
                <a:latin typeface="Calibri"/>
              </a:rPr>
              <a:pPr/>
              <a:t>5/21/20</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2235043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187635"/>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827398"/>
            <a:ext cx="5386917" cy="429876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203249"/>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843012"/>
            <a:ext cx="5389033" cy="428315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p>
            <a:fld id="{9B5C3F94-2757-B640-BA22-47453452FC6C}" type="datetime1">
              <a:rPr lang="en-US" smtClean="0">
                <a:solidFill>
                  <a:prstClr val="black">
                    <a:tint val="75000"/>
                  </a:prstClr>
                </a:solidFill>
                <a:latin typeface="Calibri"/>
              </a:rPr>
              <a:pPr/>
              <a:t>5/21/20</a:t>
            </a:fld>
            <a:endParaRPr lang="en-GB">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GB">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6510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AD9956F-9250-F54F-975F-7F70CFC8B7C5}" type="datetime1">
              <a:rPr lang="en-US" smtClean="0">
                <a:solidFill>
                  <a:prstClr val="black">
                    <a:tint val="75000"/>
                  </a:prstClr>
                </a:solidFill>
                <a:latin typeface="Calibri"/>
              </a:rPr>
              <a:pPr/>
              <a:t>5/21/20</a:t>
            </a:fld>
            <a:endParaRPr lang="en-GB">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GB">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2346674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FFACB-AEED-8449-B08B-DE450F263AA7}" type="datetime1">
              <a:rPr lang="en-US" smtClean="0">
                <a:solidFill>
                  <a:prstClr val="black">
                    <a:tint val="75000"/>
                  </a:prstClr>
                </a:solidFill>
                <a:latin typeface="Calibri"/>
              </a:rPr>
              <a:pPr/>
              <a:t>5/21/20</a:t>
            </a:fld>
            <a:endParaRPr lang="en-GB">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GB">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366703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1147711"/>
            <a:ext cx="4011084" cy="769355"/>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1150239"/>
            <a:ext cx="6815667" cy="49759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609602" y="1917065"/>
            <a:ext cx="4011084" cy="4209099"/>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C74303-17CC-6045-86D6-C75A0A6FE43F}" type="datetime1">
              <a:rPr lang="en-US" smtClean="0">
                <a:solidFill>
                  <a:prstClr val="black">
                    <a:tint val="75000"/>
                  </a:prstClr>
                </a:solidFill>
                <a:latin typeface="Calibri"/>
              </a:rPr>
              <a:pPr/>
              <a:t>5/21/20</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35318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1200" y="329405"/>
            <a:ext cx="7315200" cy="566739"/>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1252539"/>
            <a:ext cx="7315200" cy="4210656"/>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Drag picture to placeholder or click icon to add</a:t>
            </a:r>
            <a:endParaRPr lang="en-GB"/>
          </a:p>
        </p:txBody>
      </p:sp>
      <p:sp>
        <p:nvSpPr>
          <p:cNvPr id="4" name="Text Placeholder 3"/>
          <p:cNvSpPr>
            <a:spLocks noGrp="1"/>
          </p:cNvSpPr>
          <p:nvPr>
            <p:ph type="body" sz="half" idx="2"/>
          </p:nvPr>
        </p:nvSpPr>
        <p:spPr>
          <a:xfrm>
            <a:off x="2389717" y="5463194"/>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2CD5DF-6230-7443-B8AA-1B8A02848920}" type="datetime1">
              <a:rPr lang="en-US" smtClean="0">
                <a:solidFill>
                  <a:prstClr val="black">
                    <a:tint val="75000"/>
                  </a:prstClr>
                </a:solidFill>
                <a:latin typeface="Calibri"/>
              </a:rPr>
              <a:pPr/>
              <a:t>5/21/20</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276972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4C3601E-F8F2-D744-9CE8-F3EAF0E82F8F}" type="datetime1">
              <a:rPr lang="en-US" smtClean="0">
                <a:solidFill>
                  <a:prstClr val="black">
                    <a:tint val="75000"/>
                  </a:prstClr>
                </a:solidFill>
                <a:latin typeface="Calibri"/>
              </a:rPr>
              <a:pPr/>
              <a:t>5/21/20</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081619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174203"/>
            <a:ext cx="2743200" cy="495196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1174203"/>
            <a:ext cx="8026400" cy="495196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862D352-CB38-DD4B-8ED1-52DE4453415C}" type="datetime1">
              <a:rPr lang="en-US" smtClean="0">
                <a:solidFill>
                  <a:prstClr val="black">
                    <a:tint val="75000"/>
                  </a:prstClr>
                </a:solidFill>
                <a:latin typeface="Calibri"/>
              </a:rPr>
              <a:pPr/>
              <a:t>5/21/20</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2435866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sp>
        <p:nvSpPr>
          <p:cNvPr id="7" name="Shape 7"/>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311152751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54C01576-CAA0-B44F-A9DC-6F1911673DA6}" type="datetimeFigureOut">
              <a:rPr kumimoji="1" lang="zh-CN" altLang="en-US" smtClean="0"/>
              <a:t>2020/5/21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DF1CE53-3FBF-6047-B292-5776F7884906}" type="slidenum">
              <a:rPr kumimoji="1" lang="zh-CN" altLang="en-US" smtClean="0"/>
              <a:t>‹#›</a:t>
            </a:fld>
            <a:endParaRPr kumimoji="1" lang="zh-CN" altLang="en-US"/>
          </a:p>
        </p:txBody>
      </p:sp>
    </p:spTree>
    <p:extLst>
      <p:ext uri="{BB962C8B-B14F-4D97-AF65-F5344CB8AC3E}">
        <p14:creationId xmlns:p14="http://schemas.microsoft.com/office/powerpoint/2010/main" val="3576788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54C01576-CAA0-B44F-A9DC-6F1911673DA6}" type="datetimeFigureOut">
              <a:rPr kumimoji="1" lang="zh-CN" altLang="en-US" smtClean="0"/>
              <a:t>2020/5/21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DF1CE53-3FBF-6047-B292-5776F7884906}" type="slidenum">
              <a:rPr kumimoji="1" lang="zh-CN" altLang="en-US" smtClean="0"/>
              <a:t>‹#›</a:t>
            </a:fld>
            <a:endParaRPr kumimoji="1" lang="zh-CN" altLang="en-US"/>
          </a:p>
        </p:txBody>
      </p:sp>
    </p:spTree>
    <p:extLst>
      <p:ext uri="{BB962C8B-B14F-4D97-AF65-F5344CB8AC3E}">
        <p14:creationId xmlns:p14="http://schemas.microsoft.com/office/powerpoint/2010/main" val="1916629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54C01576-CAA0-B44F-A9DC-6F1911673DA6}" type="datetimeFigureOut">
              <a:rPr kumimoji="1" lang="zh-CN" altLang="en-US" smtClean="0"/>
              <a:t>2020/5/21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DF1CE53-3FBF-6047-B292-5776F7884906}" type="slidenum">
              <a:rPr kumimoji="1" lang="zh-CN" altLang="en-US" smtClean="0"/>
              <a:t>‹#›</a:t>
            </a:fld>
            <a:endParaRPr kumimoji="1" lang="zh-CN" altLang="en-US"/>
          </a:p>
        </p:txBody>
      </p:sp>
    </p:spTree>
    <p:extLst>
      <p:ext uri="{BB962C8B-B14F-4D97-AF65-F5344CB8AC3E}">
        <p14:creationId xmlns:p14="http://schemas.microsoft.com/office/powerpoint/2010/main" val="1195688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54C01576-CAA0-B44F-A9DC-6F1911673DA6}" type="datetimeFigureOut">
              <a:rPr kumimoji="1" lang="zh-CN" altLang="en-US" smtClean="0"/>
              <a:t>2020/5/21</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CDF1CE53-3FBF-6047-B292-5776F7884906}" type="slidenum">
              <a:rPr kumimoji="1" lang="zh-CN" altLang="en-US" smtClean="0"/>
              <a:t>‹#›</a:t>
            </a:fld>
            <a:endParaRPr kumimoji="1" lang="zh-CN" altLang="en-US"/>
          </a:p>
        </p:txBody>
      </p:sp>
    </p:spTree>
    <p:extLst>
      <p:ext uri="{BB962C8B-B14F-4D97-AF65-F5344CB8AC3E}">
        <p14:creationId xmlns:p14="http://schemas.microsoft.com/office/powerpoint/2010/main" val="1010853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54C01576-CAA0-B44F-A9DC-6F1911673DA6}" type="datetimeFigureOut">
              <a:rPr kumimoji="1" lang="zh-CN" altLang="en-US" smtClean="0"/>
              <a:t>2020/5/21</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CDF1CE53-3FBF-6047-B292-5776F7884906}" type="slidenum">
              <a:rPr kumimoji="1" lang="zh-CN" altLang="en-US" smtClean="0"/>
              <a:t>‹#›</a:t>
            </a:fld>
            <a:endParaRPr kumimoji="1" lang="zh-CN" altLang="en-US"/>
          </a:p>
        </p:txBody>
      </p:sp>
    </p:spTree>
    <p:extLst>
      <p:ext uri="{BB962C8B-B14F-4D97-AF65-F5344CB8AC3E}">
        <p14:creationId xmlns:p14="http://schemas.microsoft.com/office/powerpoint/2010/main" val="2271345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54C01576-CAA0-B44F-A9DC-6F1911673DA6}" type="datetimeFigureOut">
              <a:rPr kumimoji="1" lang="zh-CN" altLang="en-US" smtClean="0"/>
              <a:t>2020/5/21</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CDF1CE53-3FBF-6047-B292-5776F7884906}" type="slidenum">
              <a:rPr kumimoji="1" lang="zh-CN" altLang="en-US" smtClean="0"/>
              <a:t>‹#›</a:t>
            </a:fld>
            <a:endParaRPr kumimoji="1" lang="zh-CN" altLang="en-US"/>
          </a:p>
        </p:txBody>
      </p:sp>
    </p:spTree>
    <p:extLst>
      <p:ext uri="{BB962C8B-B14F-4D97-AF65-F5344CB8AC3E}">
        <p14:creationId xmlns:p14="http://schemas.microsoft.com/office/powerpoint/2010/main" val="30092168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4C01576-CAA0-B44F-A9DC-6F1911673DA6}" type="datetimeFigureOut">
              <a:rPr kumimoji="1" lang="zh-CN" altLang="en-US" smtClean="0"/>
              <a:t>2020/5/21</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CDF1CE53-3FBF-6047-B292-5776F7884906}" type="slidenum">
              <a:rPr kumimoji="1" lang="zh-CN" altLang="en-US" smtClean="0"/>
              <a:t>‹#›</a:t>
            </a:fld>
            <a:endParaRPr kumimoji="1" lang="zh-CN" altLang="en-US"/>
          </a:p>
        </p:txBody>
      </p:sp>
    </p:spTree>
    <p:extLst>
      <p:ext uri="{BB962C8B-B14F-4D97-AF65-F5344CB8AC3E}">
        <p14:creationId xmlns:p14="http://schemas.microsoft.com/office/powerpoint/2010/main" val="1685330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54C01576-CAA0-B44F-A9DC-6F1911673DA6}" type="datetimeFigureOut">
              <a:rPr kumimoji="1" lang="zh-CN" altLang="en-US" smtClean="0"/>
              <a:t>2020/5/21</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CDF1CE53-3FBF-6047-B292-5776F7884906}" type="slidenum">
              <a:rPr kumimoji="1" lang="zh-CN" altLang="en-US" smtClean="0"/>
              <a:t>‹#›</a:t>
            </a:fld>
            <a:endParaRPr kumimoji="1" lang="zh-CN" altLang="en-US"/>
          </a:p>
        </p:txBody>
      </p:sp>
    </p:spTree>
    <p:extLst>
      <p:ext uri="{BB962C8B-B14F-4D97-AF65-F5344CB8AC3E}">
        <p14:creationId xmlns:p14="http://schemas.microsoft.com/office/powerpoint/2010/main" val="33293675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54C01576-CAA0-B44F-A9DC-6F1911673DA6}" type="datetimeFigureOut">
              <a:rPr kumimoji="1" lang="zh-CN" altLang="en-US" smtClean="0"/>
              <a:t>2020/5/21</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CDF1CE53-3FBF-6047-B292-5776F7884906}" type="slidenum">
              <a:rPr kumimoji="1" lang="zh-CN" altLang="en-US" smtClean="0"/>
              <a:t>‹#›</a:t>
            </a:fld>
            <a:endParaRPr kumimoji="1" lang="zh-CN" altLang="en-US"/>
          </a:p>
        </p:txBody>
      </p:sp>
    </p:spTree>
    <p:extLst>
      <p:ext uri="{BB962C8B-B14F-4D97-AF65-F5344CB8AC3E}">
        <p14:creationId xmlns:p14="http://schemas.microsoft.com/office/powerpoint/2010/main" val="19459585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54C01576-CAA0-B44F-A9DC-6F1911673DA6}" type="datetimeFigureOut">
              <a:rPr kumimoji="1" lang="zh-CN" altLang="en-US" smtClean="0"/>
              <a:t>2020/5/21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DF1CE53-3FBF-6047-B292-5776F7884906}" type="slidenum">
              <a:rPr kumimoji="1" lang="zh-CN" altLang="en-US" smtClean="0"/>
              <a:t>‹#›</a:t>
            </a:fld>
            <a:endParaRPr kumimoji="1" lang="zh-CN" altLang="en-US"/>
          </a:p>
        </p:txBody>
      </p:sp>
    </p:spTree>
    <p:extLst>
      <p:ext uri="{BB962C8B-B14F-4D97-AF65-F5344CB8AC3E}">
        <p14:creationId xmlns:p14="http://schemas.microsoft.com/office/powerpoint/2010/main" val="25627463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54C01576-CAA0-B44F-A9DC-6F1911673DA6}" type="datetimeFigureOut">
              <a:rPr kumimoji="1" lang="zh-CN" altLang="en-US" smtClean="0"/>
              <a:t>2020/5/21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DF1CE53-3FBF-6047-B292-5776F7884906}" type="slidenum">
              <a:rPr kumimoji="1" lang="zh-CN" altLang="en-US" smtClean="0"/>
              <a:t>‹#›</a:t>
            </a:fld>
            <a:endParaRPr kumimoji="1" lang="zh-CN" altLang="en-US"/>
          </a:p>
        </p:txBody>
      </p:sp>
    </p:spTree>
    <p:extLst>
      <p:ext uri="{BB962C8B-B14F-4D97-AF65-F5344CB8AC3E}">
        <p14:creationId xmlns:p14="http://schemas.microsoft.com/office/powerpoint/2010/main" val="2773811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2" y="274640"/>
            <a:ext cx="7920407" cy="67191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609600" y="1234113"/>
            <a:ext cx="10972800" cy="48920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0" y="653891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9E0FA3-8B60-F044-AB95-C57C5EF098B3}" type="datetime1">
              <a:rPr lang="en-US" smtClean="0">
                <a:solidFill>
                  <a:prstClr val="black">
                    <a:tint val="75000"/>
                  </a:prstClr>
                </a:solidFill>
              </a:rPr>
              <a:pPr/>
              <a:t>5/21/20</a:t>
            </a:fld>
            <a:endParaRPr lang="en-GB">
              <a:solidFill>
                <a:prstClr val="black">
                  <a:tint val="75000"/>
                </a:prstClr>
              </a:solidFill>
            </a:endParaRPr>
          </a:p>
        </p:txBody>
      </p:sp>
      <p:sp>
        <p:nvSpPr>
          <p:cNvPr id="5" name="Footer Placeholder 4"/>
          <p:cNvSpPr>
            <a:spLocks noGrp="1"/>
          </p:cNvSpPr>
          <p:nvPr>
            <p:ph type="ftr" sz="quarter" idx="3"/>
          </p:nvPr>
        </p:nvSpPr>
        <p:spPr>
          <a:xfrm>
            <a:off x="4165600" y="6492876"/>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8737600" y="6498948"/>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B3168D-2A99-B743-BC9B-D89F7B96432E}"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20729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457189" rtl="0" eaLnBrk="1" latinLnBrk="0" hangingPunct="1">
        <a:spcBef>
          <a:spcPct val="0"/>
        </a:spcBef>
        <a:buNone/>
        <a:defRPr sz="36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C01576-CAA0-B44F-A9DC-6F1911673DA6}" type="datetimeFigureOut">
              <a:rPr kumimoji="1" lang="zh-CN" altLang="en-US" smtClean="0"/>
              <a:t>2020/5/21</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F1CE53-3FBF-6047-B292-5776F7884906}" type="slidenum">
              <a:rPr kumimoji="1" lang="zh-CN" altLang="en-US" smtClean="0"/>
              <a:t>‹#›</a:t>
            </a:fld>
            <a:endParaRPr kumimoji="1" lang="zh-CN" altLang="en-US"/>
          </a:p>
        </p:txBody>
      </p:sp>
    </p:spTree>
    <p:extLst>
      <p:ext uri="{BB962C8B-B14F-4D97-AF65-F5344CB8AC3E}">
        <p14:creationId xmlns:p14="http://schemas.microsoft.com/office/powerpoint/2010/main" val="109716857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0.tif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jpg"/><Relationship Id="rId3" Type="http://schemas.openxmlformats.org/officeDocument/2006/relationships/image" Target="../media/image15.jpg"/><Relationship Id="rId7" Type="http://schemas.openxmlformats.org/officeDocument/2006/relationships/image" Target="../media/image19.jpg"/><Relationship Id="rId12" Type="http://schemas.openxmlformats.org/officeDocument/2006/relationships/image" Target="../media/image24.png"/><Relationship Id="rId2" Type="http://schemas.openxmlformats.org/officeDocument/2006/relationships/image" Target="../media/image14.jpg"/><Relationship Id="rId1" Type="http://schemas.openxmlformats.org/officeDocument/2006/relationships/slideLayout" Target="../slideLayouts/slideLayout14.xml"/><Relationship Id="rId6" Type="http://schemas.openxmlformats.org/officeDocument/2006/relationships/image" Target="../media/image18.jpg"/><Relationship Id="rId11" Type="http://schemas.openxmlformats.org/officeDocument/2006/relationships/image" Target="../media/image23.png"/><Relationship Id="rId5" Type="http://schemas.openxmlformats.org/officeDocument/2006/relationships/image" Target="../media/image17.jpeg"/><Relationship Id="rId10" Type="http://schemas.openxmlformats.org/officeDocument/2006/relationships/image" Target="../media/image22.png"/><Relationship Id="rId4" Type="http://schemas.openxmlformats.org/officeDocument/2006/relationships/image" Target="../media/image16.jpg"/><Relationship Id="rId9"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tiff"/><Relationship Id="rId5" Type="http://schemas.openxmlformats.org/officeDocument/2006/relationships/image" Target="../media/image28.gif"/><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tiff"/><Relationship Id="rId1" Type="http://schemas.openxmlformats.org/officeDocument/2006/relationships/slideLayout" Target="../slideLayouts/slideLayout2.xml"/><Relationship Id="rId4" Type="http://schemas.openxmlformats.org/officeDocument/2006/relationships/image" Target="../media/image29.tiff"/></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35.tiff"/><Relationship Id="rId1" Type="http://schemas.openxmlformats.org/officeDocument/2006/relationships/slideLayout" Target="../slideLayouts/slideLayout2.xml"/><Relationship Id="rId4" Type="http://schemas.openxmlformats.org/officeDocument/2006/relationships/image" Target="../media/image37.tiff"/></Relationships>
</file>

<file path=ppt/slides/_rels/slide32.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onlinelibrary.wiley.com/doi/10.1002/2017JB014003/full#jgrb52096-bib-0012" TargetMode="External"/><Relationship Id="rId2" Type="http://schemas.openxmlformats.org/officeDocument/2006/relationships/hyperlink" Target="http://onlinelibrary.wiley.com/doi/10.1002/2017JB014003/full#jgrb52096-bib-0064" TargetMode="External"/><Relationship Id="rId1" Type="http://schemas.openxmlformats.org/officeDocument/2006/relationships/slideLayout" Target="../slideLayouts/slideLayout2.xml"/><Relationship Id="rId5" Type="http://schemas.openxmlformats.org/officeDocument/2006/relationships/hyperlink" Target="http://onlinelibrary.wiley.com/doi/10.1002/2017JB014003/full#jgrb52096-bib-0056" TargetMode="External"/><Relationship Id="rId4" Type="http://schemas.openxmlformats.org/officeDocument/2006/relationships/hyperlink" Target="http://onlinelibrary.wiley.com/doi/10.1002/2017JB014003/full#jgrb52096-bib-0007"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tiff"/><Relationship Id="rId1" Type="http://schemas.openxmlformats.org/officeDocument/2006/relationships/slideLayout" Target="../slideLayouts/slideLayout2.xml"/><Relationship Id="rId4" Type="http://schemas.openxmlformats.org/officeDocument/2006/relationships/image" Target="../media/image39.tiff"/></Relationships>
</file>

<file path=ppt/slides/_rels/slide39.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chart" Target="../charts/chart8.xml"/><Relationship Id="rId1" Type="http://schemas.openxmlformats.org/officeDocument/2006/relationships/slideLayout" Target="../slideLayouts/slideLayout4.xml"/><Relationship Id="rId4" Type="http://schemas.openxmlformats.org/officeDocument/2006/relationships/image" Target="../media/image46.tiff"/></Relationships>
</file>

<file path=ppt/slides/_rels/slide44.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7.tiff"/><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0.tiff"/><Relationship Id="rId4" Type="http://schemas.openxmlformats.org/officeDocument/2006/relationships/image" Target="../media/image49.tiff"/></Relationships>
</file>

<file path=ppt/slides/_rels/slide48.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1.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image" Target="../media/image53.tif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applewebdata://6DE92AF1-89B7-411F-ABEE-C96B8D4ED4D3/#_ENREF_36" TargetMode="External"/><Relationship Id="rId2" Type="http://schemas.openxmlformats.org/officeDocument/2006/relationships/image" Target="../media/image43.tiff"/><Relationship Id="rId1" Type="http://schemas.openxmlformats.org/officeDocument/2006/relationships/slideLayout" Target="../slideLayouts/slideLayout2.xml"/><Relationship Id="rId4" Type="http://schemas.openxmlformats.org/officeDocument/2006/relationships/image" Target="../media/image55.tiff"/></Relationships>
</file>

<file path=ppt/slides/_rels/slide52.xml.rels><?xml version="1.0" encoding="UTF-8" standalone="yes"?>
<Relationships xmlns="http://schemas.openxmlformats.org/package/2006/relationships"><Relationship Id="rId3" Type="http://schemas.openxmlformats.org/officeDocument/2006/relationships/hyperlink" Target="applewebdata://CC0ADB02-6230-49C5-ADD9-FB43E4397E5F/#_ENREF_13" TargetMode="External"/><Relationship Id="rId2" Type="http://schemas.openxmlformats.org/officeDocument/2006/relationships/image" Target="../media/image43.tif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6.tif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9.tiff"/><Relationship Id="rId4" Type="http://schemas.openxmlformats.org/officeDocument/2006/relationships/image" Target="../media/image57.tiff"/></Relationships>
</file>

<file path=ppt/slides/_rels/slide58.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8.tiff"/><Relationship Id="rId5" Type="http://schemas.openxmlformats.org/officeDocument/2006/relationships/image" Target="../media/image29.tiff"/><Relationship Id="rId4" Type="http://schemas.openxmlformats.org/officeDocument/2006/relationships/image" Target="../media/image57.tiff"/></Relationships>
</file>

<file path=ppt/slides/_rels/slide59.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9.tiff"/><Relationship Id="rId5" Type="http://schemas.openxmlformats.org/officeDocument/2006/relationships/image" Target="../media/image29.tiff"/><Relationship Id="rId4" Type="http://schemas.openxmlformats.org/officeDocument/2006/relationships/image" Target="../media/image57.tiff"/></Relationships>
</file>

<file path=ppt/slides/_rels/slide60.xml.rels><?xml version="1.0" encoding="UTF-8" standalone="yes"?>
<Relationships xmlns="http://schemas.openxmlformats.org/package/2006/relationships"><Relationship Id="rId3" Type="http://schemas.openxmlformats.org/officeDocument/2006/relationships/image" Target="../media/image61.tiff"/><Relationship Id="rId2" Type="http://schemas.openxmlformats.org/officeDocument/2006/relationships/image" Target="../media/image60.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2.tiff"/><Relationship Id="rId5" Type="http://schemas.openxmlformats.org/officeDocument/2006/relationships/image" Target="../media/image29.tiff"/><Relationship Id="rId4" Type="http://schemas.openxmlformats.org/officeDocument/2006/relationships/image" Target="../media/image57.tiff"/></Relationships>
</file>

<file path=ppt/slides/_rels/slide62.xml.rels><?xml version="1.0" encoding="UTF-8" standalone="yes"?>
<Relationships xmlns="http://schemas.openxmlformats.org/package/2006/relationships"><Relationship Id="rId3" Type="http://schemas.openxmlformats.org/officeDocument/2006/relationships/image" Target="../media/image56.tiff"/><Relationship Id="rId7" Type="http://schemas.openxmlformats.org/officeDocument/2006/relationships/image" Target="../media/image64.tif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3.tiff"/><Relationship Id="rId5" Type="http://schemas.openxmlformats.org/officeDocument/2006/relationships/image" Target="../media/image29.tiff"/><Relationship Id="rId4" Type="http://schemas.openxmlformats.org/officeDocument/2006/relationships/image" Target="../media/image57.tiff"/></Relationships>
</file>

<file path=ppt/slides/_rels/slide63.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8.tif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73.jpg"/><Relationship Id="rId5" Type="http://schemas.openxmlformats.org/officeDocument/2006/relationships/image" Target="../media/image72.jpg"/><Relationship Id="rId4" Type="http://schemas.openxmlformats.org/officeDocument/2006/relationships/image" Target="../media/image71.jpg"/></Relationships>
</file>

<file path=ppt/slides/_rels/slide6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6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defTabSz="609585" fontAlgn="base">
              <a:spcBef>
                <a:spcPct val="0"/>
              </a:spcBef>
              <a:spcAft>
                <a:spcPct val="0"/>
              </a:spcAft>
            </a:pPr>
            <a:fld id="{23B3168D-2A99-B743-BC9B-D89F7B96432E}" type="slidenum">
              <a:rPr lang="en-GB">
                <a:solidFill>
                  <a:prstClr val="black">
                    <a:tint val="75000"/>
                  </a:prstClr>
                </a:solidFill>
                <a:latin typeface="Calibri"/>
                <a:ea typeface="宋体" panose="02010600030101010101" pitchFamily="2" charset="-122"/>
              </a:rPr>
              <a:pPr defTabSz="609585" fontAlgn="base">
                <a:spcBef>
                  <a:spcPct val="0"/>
                </a:spcBef>
                <a:spcAft>
                  <a:spcPct val="0"/>
                </a:spcAft>
              </a:pPr>
              <a:t>1</a:t>
            </a:fld>
            <a:endParaRPr lang="en-GB">
              <a:solidFill>
                <a:prstClr val="black">
                  <a:tint val="75000"/>
                </a:prstClr>
              </a:solidFill>
              <a:latin typeface="Calibri"/>
              <a:ea typeface="宋体" panose="02010600030101010101" pitchFamily="2" charset="-122"/>
            </a:endParaRPr>
          </a:p>
        </p:txBody>
      </p:sp>
      <p:pic>
        <p:nvPicPr>
          <p:cNvPr id="7" name="Picture 6" descr="mmexport1456814170700.jpg"/>
          <p:cNvPicPr>
            <a:picLocks noChangeAspect="1"/>
          </p:cNvPicPr>
          <p:nvPr/>
        </p:nvPicPr>
        <p:blipFill rotWithShape="1">
          <a:blip r:embed="rId3">
            <a:extLst>
              <a:ext uri="{28A0092B-C50C-407E-A947-70E740481C1C}">
                <a14:useLocalDpi xmlns:a14="http://schemas.microsoft.com/office/drawing/2010/main" val="0"/>
              </a:ext>
            </a:extLst>
          </a:blip>
          <a:srcRect l="5160" t="14109" r="9471" b="20249"/>
          <a:stretch/>
        </p:blipFill>
        <p:spPr>
          <a:xfrm>
            <a:off x="7933767" y="179736"/>
            <a:ext cx="2506972" cy="1368637"/>
          </a:xfrm>
          <a:prstGeom prst="rect">
            <a:avLst/>
          </a:prstGeom>
        </p:spPr>
      </p:pic>
      <p:sp>
        <p:nvSpPr>
          <p:cNvPr id="9" name="Rectangle 8"/>
          <p:cNvSpPr/>
          <p:nvPr/>
        </p:nvSpPr>
        <p:spPr>
          <a:xfrm>
            <a:off x="0" y="1792941"/>
            <a:ext cx="12192000" cy="5065059"/>
          </a:xfrm>
          <a:prstGeom prst="rect">
            <a:avLst/>
          </a:prstGeom>
          <a:solidFill>
            <a:schemeClr val="bg1">
              <a:alpha val="6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sp>
        <p:nvSpPr>
          <p:cNvPr id="2" name="Title 1"/>
          <p:cNvSpPr>
            <a:spLocks noGrp="1"/>
          </p:cNvSpPr>
          <p:nvPr>
            <p:ph type="ctrTitle"/>
          </p:nvPr>
        </p:nvSpPr>
        <p:spPr>
          <a:xfrm>
            <a:off x="367170" y="1858945"/>
            <a:ext cx="11215231" cy="1882956"/>
          </a:xfrm>
        </p:spPr>
        <p:txBody>
          <a:bodyPr>
            <a:noAutofit/>
          </a:bodyPr>
          <a:lstStyle/>
          <a:p>
            <a:r>
              <a:rPr lang="zh-TW" altLang="en-US" sz="4800" dirty="0">
                <a:latin typeface="Lantinghei SC Demibold" panose="02000000000000000000" pitchFamily="2" charset="-122"/>
                <a:ea typeface="Lantinghei SC Demibold" panose="02000000000000000000" pitchFamily="2" charset="-122"/>
                <a:cs typeface="Arial" panose="020B0604020202020204" pitchFamily="34" charset="0"/>
              </a:rPr>
              <a:t>科技写作中的</a:t>
            </a:r>
            <a:r>
              <a:rPr lang="en-US" sz="4800" dirty="0">
                <a:latin typeface="Lantinghei SC Demibold" panose="02000000000000000000" pitchFamily="2" charset="-122"/>
                <a:ea typeface="Lantinghei SC Demibold" panose="02000000000000000000" pitchFamily="2" charset="-122"/>
                <a:cs typeface="Arial" panose="020B0604020202020204" pitchFamily="34" charset="0"/>
              </a:rPr>
              <a:t>“</a:t>
            </a:r>
            <a:r>
              <a:rPr lang="en-US" sz="4800" dirty="0">
                <a:solidFill>
                  <a:srgbClr val="0432FF"/>
                </a:solidFill>
                <a:latin typeface="Lantinghei SC Demibold" panose="02000000000000000000" pitchFamily="2" charset="-122"/>
                <a:ea typeface="Lantinghei SC Demibold" panose="02000000000000000000" pitchFamily="2" charset="-122"/>
                <a:cs typeface="Arial" panose="020B0604020202020204" pitchFamily="34" charset="0"/>
              </a:rPr>
              <a:t>KIDs</a:t>
            </a:r>
            <a:r>
              <a:rPr lang="en-US" sz="4800" dirty="0">
                <a:latin typeface="Lantinghei SC Demibold" panose="02000000000000000000" pitchFamily="2" charset="-122"/>
                <a:ea typeface="Lantinghei SC Demibold" panose="02000000000000000000" pitchFamily="2" charset="-122"/>
                <a:cs typeface="Arial" panose="020B0604020202020204" pitchFamily="34" charset="0"/>
              </a:rPr>
              <a:t>”</a:t>
            </a:r>
            <a:r>
              <a:rPr lang="zh-TW" altLang="en-US" sz="4800" dirty="0">
                <a:latin typeface="Lantinghei SC Demibold" panose="02000000000000000000" pitchFamily="2" charset="-122"/>
                <a:ea typeface="Lantinghei SC Demibold" panose="02000000000000000000" pitchFamily="2" charset="-122"/>
                <a:cs typeface="Arial" panose="020B0604020202020204" pitchFamily="34" charset="0"/>
              </a:rPr>
              <a:t>思维</a:t>
            </a:r>
            <a:endParaRPr lang="en-HK" sz="48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446808" y="4076477"/>
            <a:ext cx="9298384" cy="780999"/>
          </a:xfrm>
        </p:spPr>
        <p:txBody>
          <a:bodyPr>
            <a:noAutofit/>
          </a:bodyPr>
          <a:lstStyle/>
          <a:p>
            <a:r>
              <a:rPr lang="zh-CN" altLang="en-US" sz="3600" dirty="0">
                <a:solidFill>
                  <a:schemeClr val="tx1"/>
                </a:solidFill>
                <a:latin typeface="Kaiti TC" panose="02010600040101010101" pitchFamily="2" charset="-120"/>
                <a:ea typeface="Kaiti TC" panose="02010600040101010101" pitchFamily="2" charset="-120"/>
              </a:rPr>
              <a:t>杨宏峰</a:t>
            </a:r>
            <a:endParaRPr lang="en-US" sz="3600" dirty="0">
              <a:solidFill>
                <a:schemeClr val="tx1"/>
              </a:solidFill>
              <a:latin typeface="Kaiti TC" panose="02010600040101010101" pitchFamily="2" charset="-120"/>
              <a:ea typeface="Kaiti TC" panose="02010600040101010101" pitchFamily="2" charset="-120"/>
            </a:endParaRPr>
          </a:p>
        </p:txBody>
      </p:sp>
      <p:sp>
        <p:nvSpPr>
          <p:cNvPr id="4" name="TextBox 3"/>
          <p:cNvSpPr txBox="1"/>
          <p:nvPr/>
        </p:nvSpPr>
        <p:spPr>
          <a:xfrm>
            <a:off x="342578" y="5808905"/>
            <a:ext cx="5068349" cy="748795"/>
          </a:xfrm>
          <a:prstGeom prst="rect">
            <a:avLst/>
          </a:prstGeom>
          <a:noFill/>
        </p:spPr>
        <p:txBody>
          <a:bodyPr wrap="square" rtlCol="0">
            <a:spAutoFit/>
          </a:bodyPr>
          <a:lstStyle/>
          <a:p>
            <a:pPr defTabSz="609585" fontAlgn="base">
              <a:spcBef>
                <a:spcPct val="0"/>
              </a:spcBef>
              <a:spcAft>
                <a:spcPct val="0"/>
              </a:spcAft>
            </a:pPr>
            <a:r>
              <a:rPr lang="zh-TW" altLang="en-US" sz="2133" dirty="0">
                <a:solidFill>
                  <a:prstClr val="black"/>
                </a:solidFill>
                <a:latin typeface="Songti SC" panose="02010600040101010101" pitchFamily="2" charset="-122"/>
                <a:ea typeface="Songti SC" panose="02010600040101010101" pitchFamily="2" charset="-122"/>
              </a:rPr>
              <a:t>致谢</a:t>
            </a:r>
            <a:r>
              <a:rPr lang="zh-CN" altLang="en-US" sz="2133" dirty="0">
                <a:solidFill>
                  <a:prstClr val="black"/>
                </a:solidFill>
                <a:latin typeface="Songti SC" panose="02010600040101010101" pitchFamily="2" charset="-122"/>
                <a:ea typeface="Songti SC" panose="02010600040101010101" pitchFamily="2" charset="-122"/>
              </a:rPr>
              <a:t>：</a:t>
            </a:r>
            <a:r>
              <a:rPr lang="zh-TW" altLang="en-US" sz="2133" dirty="0">
                <a:solidFill>
                  <a:prstClr val="black"/>
                </a:solidFill>
                <a:latin typeface="Songti SC" panose="02010600040101010101" pitchFamily="2" charset="-122"/>
                <a:ea typeface="Songti SC" panose="02010600040101010101" pitchFamily="2" charset="-122"/>
              </a:rPr>
              <a:t>五刊联盟</a:t>
            </a:r>
            <a:r>
              <a:rPr lang="zh-CN" altLang="en-US" sz="2133" dirty="0">
                <a:solidFill>
                  <a:prstClr val="black"/>
                </a:solidFill>
                <a:latin typeface="Songti SC" panose="02010600040101010101" pitchFamily="2" charset="-122"/>
                <a:ea typeface="Songti SC" panose="02010600040101010101" pitchFamily="2" charset="-122"/>
              </a:rPr>
              <a:t>，</a:t>
            </a:r>
            <a:r>
              <a:rPr lang="zh-TW" altLang="en-US" sz="2133" dirty="0">
                <a:solidFill>
                  <a:prstClr val="black"/>
                </a:solidFill>
                <a:latin typeface="Songti SC" panose="02010600040101010101" pitchFamily="2" charset="-122"/>
                <a:ea typeface="Songti SC" panose="02010600040101010101" pitchFamily="2" charset="-122"/>
              </a:rPr>
              <a:t>我的学生</a:t>
            </a:r>
            <a:r>
              <a:rPr lang="en-US" altLang="zh-TW" sz="2133" dirty="0">
                <a:solidFill>
                  <a:prstClr val="black"/>
                </a:solidFill>
                <a:latin typeface="Songti SC" panose="02010600040101010101" pitchFamily="2" charset="-122"/>
                <a:ea typeface="Songti SC" panose="02010600040101010101" pitchFamily="2" charset="-122"/>
              </a:rPr>
              <a:t>/</a:t>
            </a:r>
            <a:r>
              <a:rPr lang="zh-TW" altLang="en-US" sz="2133" dirty="0">
                <a:solidFill>
                  <a:prstClr val="black"/>
                </a:solidFill>
                <a:latin typeface="Songti SC" panose="02010600040101010101" pitchFamily="2" charset="-122"/>
                <a:ea typeface="Songti SC" panose="02010600040101010101" pitchFamily="2" charset="-122"/>
              </a:rPr>
              <a:t>博士后</a:t>
            </a:r>
            <a:endParaRPr lang="en-US" altLang="zh-CN" sz="2133" dirty="0">
              <a:solidFill>
                <a:prstClr val="black"/>
              </a:solidFill>
              <a:latin typeface="Songti SC" panose="02010600040101010101" pitchFamily="2" charset="-122"/>
              <a:ea typeface="Songti SC" panose="02010600040101010101" pitchFamily="2" charset="-122"/>
            </a:endParaRPr>
          </a:p>
          <a:p>
            <a:pPr defTabSz="609585" fontAlgn="base">
              <a:spcBef>
                <a:spcPct val="0"/>
              </a:spcBef>
              <a:spcAft>
                <a:spcPct val="0"/>
              </a:spcAft>
            </a:pPr>
            <a:r>
              <a:rPr lang="zh-TW" altLang="en-US" sz="2133" dirty="0">
                <a:solidFill>
                  <a:prstClr val="black"/>
                </a:solidFill>
                <a:latin typeface="Songti SC" panose="02010600040101010101" pitchFamily="2" charset="-122"/>
                <a:ea typeface="Songti SC" panose="02010600040101010101" pitchFamily="2" charset="-122"/>
              </a:rPr>
              <a:t>香港城市大学</a:t>
            </a:r>
            <a:r>
              <a:rPr lang="zh-TW" altLang="en-HK" sz="2133" dirty="0">
                <a:solidFill>
                  <a:prstClr val="black"/>
                </a:solidFill>
                <a:latin typeface="Songti SC" panose="02010600040101010101" pitchFamily="2" charset="-122"/>
                <a:ea typeface="Songti SC" panose="02010600040101010101" pitchFamily="2" charset="-122"/>
              </a:rPr>
              <a:t>颜爱华</a:t>
            </a:r>
            <a:r>
              <a:rPr lang="zh-TW" altLang="en-US" sz="2133" dirty="0">
                <a:solidFill>
                  <a:prstClr val="black"/>
                </a:solidFill>
                <a:latin typeface="Songti SC" panose="02010600040101010101" pitchFamily="2" charset="-122"/>
                <a:ea typeface="Songti SC" panose="02010600040101010101" pitchFamily="2" charset="-122"/>
              </a:rPr>
              <a:t>教授</a:t>
            </a:r>
            <a:endParaRPr lang="en-US" sz="2133" dirty="0">
              <a:solidFill>
                <a:prstClr val="black"/>
              </a:solidFill>
              <a:latin typeface="Songti SC" panose="02010600040101010101" pitchFamily="2" charset="-122"/>
              <a:ea typeface="Songti SC" panose="02010600040101010101" pitchFamily="2" charset="-122"/>
            </a:endParaRPr>
          </a:p>
        </p:txBody>
      </p:sp>
      <p:sp>
        <p:nvSpPr>
          <p:cNvPr id="5" name="TextBox 4">
            <a:extLst>
              <a:ext uri="{FF2B5EF4-FFF2-40B4-BE49-F238E27FC236}">
                <a16:creationId xmlns:a16="http://schemas.microsoft.com/office/drawing/2014/main" id="{F19A7198-A570-D441-A672-41EEAEC369AC}"/>
              </a:ext>
            </a:extLst>
          </p:cNvPr>
          <p:cNvSpPr txBox="1"/>
          <p:nvPr/>
        </p:nvSpPr>
        <p:spPr>
          <a:xfrm>
            <a:off x="8644270" y="5808905"/>
            <a:ext cx="3547731" cy="748795"/>
          </a:xfrm>
          <a:prstGeom prst="rect">
            <a:avLst/>
          </a:prstGeom>
          <a:noFill/>
        </p:spPr>
        <p:txBody>
          <a:bodyPr wrap="square" rtlCol="0">
            <a:spAutoFit/>
          </a:bodyPr>
          <a:lstStyle/>
          <a:p>
            <a:pPr defTabSz="609585" fontAlgn="base">
              <a:spcBef>
                <a:spcPct val="0"/>
              </a:spcBef>
              <a:spcAft>
                <a:spcPct val="0"/>
              </a:spcAft>
            </a:pPr>
            <a:r>
              <a:rPr lang="zh-TW" altLang="en-HK" sz="2133" dirty="0">
                <a:solidFill>
                  <a:prstClr val="black"/>
                </a:solidFill>
                <a:latin typeface="Songti SC" panose="02010600040101010101" pitchFamily="2" charset="-122"/>
                <a:ea typeface="Songti SC" panose="02010600040101010101" pitchFamily="2" charset="-122"/>
              </a:rPr>
              <a:t>五刊联盟</a:t>
            </a:r>
            <a:r>
              <a:rPr lang="zh-TW" altLang="en-US" sz="2133" dirty="0">
                <a:solidFill>
                  <a:prstClr val="black"/>
                </a:solidFill>
                <a:latin typeface="Songti SC" panose="02010600040101010101" pitchFamily="2" charset="-122"/>
                <a:ea typeface="Songti SC" panose="02010600040101010101" pitchFamily="2" charset="-122"/>
              </a:rPr>
              <a:t>系列讲座</a:t>
            </a:r>
            <a:endParaRPr lang="en-HK" altLang="zh-TW" sz="2133" dirty="0">
              <a:solidFill>
                <a:prstClr val="black"/>
              </a:solidFill>
              <a:latin typeface="Songti SC" panose="02010600040101010101" pitchFamily="2" charset="-122"/>
              <a:ea typeface="Songti SC" panose="02010600040101010101" pitchFamily="2" charset="-122"/>
            </a:endParaRPr>
          </a:p>
          <a:p>
            <a:pPr defTabSz="609585" fontAlgn="base">
              <a:spcBef>
                <a:spcPct val="0"/>
              </a:spcBef>
              <a:spcAft>
                <a:spcPct val="0"/>
              </a:spcAft>
            </a:pPr>
            <a:r>
              <a:rPr lang="en-US" altLang="zh-CN" sz="2133" dirty="0">
                <a:solidFill>
                  <a:prstClr val="black"/>
                </a:solidFill>
                <a:latin typeface="Songti SC" panose="02010600040101010101" pitchFamily="2" charset="-122"/>
                <a:ea typeface="Songti SC" panose="02010600040101010101" pitchFamily="2" charset="-122"/>
              </a:rPr>
              <a:t>5</a:t>
            </a:r>
            <a:r>
              <a:rPr lang="zh-TW" altLang="en-US" sz="2133" dirty="0">
                <a:solidFill>
                  <a:prstClr val="black"/>
                </a:solidFill>
                <a:latin typeface="Songti SC" panose="02010600040101010101" pitchFamily="2" charset="-122"/>
                <a:ea typeface="Songti SC" panose="02010600040101010101" pitchFamily="2" charset="-122"/>
              </a:rPr>
              <a:t>月</a:t>
            </a:r>
            <a:r>
              <a:rPr lang="en-US" altLang="zh-CN" sz="2133">
                <a:solidFill>
                  <a:prstClr val="black"/>
                </a:solidFill>
                <a:latin typeface="Songti SC" panose="02010600040101010101" pitchFamily="2" charset="-122"/>
                <a:ea typeface="Songti SC" panose="02010600040101010101" pitchFamily="2" charset="-122"/>
              </a:rPr>
              <a:t>21</a:t>
            </a:r>
            <a:r>
              <a:rPr lang="zh-TW" altLang="en-US" sz="2133">
                <a:solidFill>
                  <a:prstClr val="black"/>
                </a:solidFill>
                <a:latin typeface="Songti SC" panose="02010600040101010101" pitchFamily="2" charset="-122"/>
                <a:ea typeface="Songti SC" panose="02010600040101010101" pitchFamily="2" charset="-122"/>
              </a:rPr>
              <a:t>日</a:t>
            </a:r>
            <a:r>
              <a:rPr lang="en-US" sz="2133" dirty="0">
                <a:solidFill>
                  <a:prstClr val="black"/>
                </a:solidFill>
                <a:latin typeface="Songti SC" panose="02010600040101010101" pitchFamily="2" charset="-122"/>
                <a:ea typeface="Songti SC" panose="02010600040101010101" pitchFamily="2" charset="-122"/>
              </a:rPr>
              <a:t>, 2020</a:t>
            </a:r>
          </a:p>
        </p:txBody>
      </p:sp>
    </p:spTree>
    <p:extLst>
      <p:ext uri="{BB962C8B-B14F-4D97-AF65-F5344CB8AC3E}">
        <p14:creationId xmlns:p14="http://schemas.microsoft.com/office/powerpoint/2010/main" val="323889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E0848-ECC8-3042-9E44-50906F359C11}"/>
              </a:ext>
            </a:extLst>
          </p:cNvPr>
          <p:cNvSpPr>
            <a:spLocks noGrp="1"/>
          </p:cNvSpPr>
          <p:nvPr>
            <p:ph type="title"/>
          </p:nvPr>
        </p:nvSpPr>
        <p:spPr>
          <a:xfrm>
            <a:off x="866274" y="274640"/>
            <a:ext cx="7663735" cy="671913"/>
          </a:xfrm>
        </p:spPr>
        <p:txBody>
          <a:bodyPr/>
          <a:lstStyle/>
          <a:p>
            <a:r>
              <a:rPr lang="zh-CN" altLang="en-US" dirty="0">
                <a:latin typeface="Kaiti TC" panose="02010600040101010101" pitchFamily="2" charset="-120"/>
                <a:ea typeface="Kaiti TC" panose="02010600040101010101" pitchFamily="2" charset="-120"/>
              </a:rPr>
              <a:t>应该怎么写？为什么？</a:t>
            </a:r>
            <a:endParaRPr lang="en-US" dirty="0">
              <a:latin typeface="Kaiti TC" panose="02010600040101010101" pitchFamily="2" charset="-120"/>
              <a:ea typeface="Kaiti TC" panose="02010600040101010101" pitchFamily="2" charset="-120"/>
            </a:endParaRPr>
          </a:p>
        </p:txBody>
      </p:sp>
      <p:sp>
        <p:nvSpPr>
          <p:cNvPr id="4" name="Slide Number Placeholder 3">
            <a:extLst>
              <a:ext uri="{FF2B5EF4-FFF2-40B4-BE49-F238E27FC236}">
                <a16:creationId xmlns:a16="http://schemas.microsoft.com/office/drawing/2014/main" id="{5470E49D-BD81-024C-92D4-BCF4DBE12D44}"/>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2</a:t>
            </a:fld>
            <a:endParaRPr lang="en-GB">
              <a:solidFill>
                <a:prstClr val="black">
                  <a:tint val="75000"/>
                </a:prstClr>
              </a:solidFill>
              <a:latin typeface="Calibri"/>
            </a:endParaRPr>
          </a:p>
        </p:txBody>
      </p:sp>
      <p:pic>
        <p:nvPicPr>
          <p:cNvPr id="11" name="Picture 10" descr="A screenshot of a social media post&#10;&#10;Description automatically generated">
            <a:extLst>
              <a:ext uri="{FF2B5EF4-FFF2-40B4-BE49-F238E27FC236}">
                <a16:creationId xmlns:a16="http://schemas.microsoft.com/office/drawing/2014/main" id="{FEFDB102-DFC6-6744-BDBB-1305D5426C55}"/>
              </a:ext>
            </a:extLst>
          </p:cNvPr>
          <p:cNvPicPr>
            <a:picLocks noChangeAspect="1"/>
          </p:cNvPicPr>
          <p:nvPr/>
        </p:nvPicPr>
        <p:blipFill>
          <a:blip r:embed="rId2"/>
          <a:stretch>
            <a:fillRect/>
          </a:stretch>
        </p:blipFill>
        <p:spPr>
          <a:xfrm>
            <a:off x="2436243" y="1145125"/>
            <a:ext cx="7606321" cy="4060745"/>
          </a:xfrm>
          <a:prstGeom prst="rect">
            <a:avLst/>
          </a:prstGeom>
        </p:spPr>
      </p:pic>
      <p:grpSp>
        <p:nvGrpSpPr>
          <p:cNvPr id="12" name="Group 11">
            <a:extLst>
              <a:ext uri="{FF2B5EF4-FFF2-40B4-BE49-F238E27FC236}">
                <a16:creationId xmlns:a16="http://schemas.microsoft.com/office/drawing/2014/main" id="{2C9F1C06-3A03-3A4E-8651-7EB4458098FF}"/>
              </a:ext>
            </a:extLst>
          </p:cNvPr>
          <p:cNvGrpSpPr/>
          <p:nvPr/>
        </p:nvGrpSpPr>
        <p:grpSpPr>
          <a:xfrm>
            <a:off x="8327513" y="1177385"/>
            <a:ext cx="3864487" cy="2879646"/>
            <a:chOff x="8327513" y="1177385"/>
            <a:chExt cx="3864487" cy="2879646"/>
          </a:xfrm>
        </p:grpSpPr>
        <p:pic>
          <p:nvPicPr>
            <p:cNvPr id="5" name="Picture 4">
              <a:extLst>
                <a:ext uri="{FF2B5EF4-FFF2-40B4-BE49-F238E27FC236}">
                  <a16:creationId xmlns:a16="http://schemas.microsoft.com/office/drawing/2014/main" id="{B085DC57-82D8-DE43-81E4-FCEF4F578C29}"/>
                </a:ext>
              </a:extLst>
            </p:cNvPr>
            <p:cNvPicPr>
              <a:picLocks noChangeAspect="1"/>
            </p:cNvPicPr>
            <p:nvPr/>
          </p:nvPicPr>
          <p:blipFill>
            <a:blip r:embed="rId3"/>
            <a:stretch>
              <a:fillRect/>
            </a:stretch>
          </p:blipFill>
          <p:spPr>
            <a:xfrm>
              <a:off x="9102232" y="1741983"/>
              <a:ext cx="2315048" cy="2315048"/>
            </a:xfrm>
            <a:prstGeom prst="rect">
              <a:avLst/>
            </a:prstGeom>
          </p:spPr>
        </p:pic>
        <p:sp>
          <p:nvSpPr>
            <p:cNvPr id="7" name="TextBox 6">
              <a:extLst>
                <a:ext uri="{FF2B5EF4-FFF2-40B4-BE49-F238E27FC236}">
                  <a16:creationId xmlns:a16="http://schemas.microsoft.com/office/drawing/2014/main" id="{BACA560D-B1AD-414D-825A-71DC5ECE457C}"/>
                </a:ext>
              </a:extLst>
            </p:cNvPr>
            <p:cNvSpPr txBox="1"/>
            <p:nvPr/>
          </p:nvSpPr>
          <p:spPr>
            <a:xfrm>
              <a:off x="8327513" y="1177385"/>
              <a:ext cx="3864487" cy="461665"/>
            </a:xfrm>
            <a:prstGeom prst="rect">
              <a:avLst/>
            </a:prstGeom>
            <a:solidFill>
              <a:schemeClr val="bg1"/>
            </a:solidFill>
          </p:spPr>
          <p:txBody>
            <a:bodyPr wrap="square" rtlCol="0">
              <a:spAutoFit/>
            </a:bodyPr>
            <a:lstStyle/>
            <a:p>
              <a:r>
                <a:rPr lang="zh-CN" altLang="en-US" sz="2400" dirty="0"/>
                <a:t>老师：你为什么这么改？</a:t>
              </a:r>
              <a:endParaRPr lang="en-HK" altLang="zh-CN" sz="2400" dirty="0"/>
            </a:p>
          </p:txBody>
        </p:sp>
      </p:grpSp>
      <p:grpSp>
        <p:nvGrpSpPr>
          <p:cNvPr id="13" name="Group 12">
            <a:extLst>
              <a:ext uri="{FF2B5EF4-FFF2-40B4-BE49-F238E27FC236}">
                <a16:creationId xmlns:a16="http://schemas.microsoft.com/office/drawing/2014/main" id="{1D52F676-A292-5341-996D-DB7A4277229E}"/>
              </a:ext>
            </a:extLst>
          </p:cNvPr>
          <p:cNvGrpSpPr/>
          <p:nvPr/>
        </p:nvGrpSpPr>
        <p:grpSpPr>
          <a:xfrm>
            <a:off x="295389" y="3343449"/>
            <a:ext cx="3540456" cy="2978844"/>
            <a:chOff x="295389" y="3343449"/>
            <a:chExt cx="3540456" cy="2978844"/>
          </a:xfrm>
        </p:grpSpPr>
        <p:sp>
          <p:nvSpPr>
            <p:cNvPr id="9" name="TextBox 8">
              <a:extLst>
                <a:ext uri="{FF2B5EF4-FFF2-40B4-BE49-F238E27FC236}">
                  <a16:creationId xmlns:a16="http://schemas.microsoft.com/office/drawing/2014/main" id="{3B841F03-A293-7141-AD16-7EA1892F0BDE}"/>
                </a:ext>
              </a:extLst>
            </p:cNvPr>
            <p:cNvSpPr txBox="1"/>
            <p:nvPr/>
          </p:nvSpPr>
          <p:spPr>
            <a:xfrm>
              <a:off x="295389" y="3343449"/>
              <a:ext cx="3540456" cy="461665"/>
            </a:xfrm>
            <a:prstGeom prst="rect">
              <a:avLst/>
            </a:prstGeom>
            <a:noFill/>
          </p:spPr>
          <p:txBody>
            <a:bodyPr wrap="square" rtlCol="0">
              <a:spAutoFit/>
            </a:bodyPr>
            <a:lstStyle/>
            <a:p>
              <a:r>
                <a:rPr lang="zh-CN" altLang="en-US" sz="2400" dirty="0"/>
                <a:t>我已经很努力的写了</a:t>
              </a:r>
              <a:r>
                <a:rPr lang="en-US" altLang="zh-CN" sz="2400" dirty="0"/>
                <a:t>…</a:t>
              </a:r>
              <a:endParaRPr lang="en-US" sz="2400" dirty="0"/>
            </a:p>
          </p:txBody>
        </p:sp>
        <p:pic>
          <p:nvPicPr>
            <p:cNvPr id="8" name="Picture 7">
              <a:extLst>
                <a:ext uri="{FF2B5EF4-FFF2-40B4-BE49-F238E27FC236}">
                  <a16:creationId xmlns:a16="http://schemas.microsoft.com/office/drawing/2014/main" id="{6832924A-5758-984B-9BB1-0F16F8C30EAC}"/>
                </a:ext>
              </a:extLst>
            </p:cNvPr>
            <p:cNvPicPr>
              <a:picLocks noChangeAspect="1"/>
            </p:cNvPicPr>
            <p:nvPr/>
          </p:nvPicPr>
          <p:blipFill>
            <a:blip r:embed="rId4"/>
            <a:stretch>
              <a:fillRect/>
            </a:stretch>
          </p:blipFill>
          <p:spPr>
            <a:xfrm>
              <a:off x="412111" y="4057031"/>
              <a:ext cx="2265262" cy="2265262"/>
            </a:xfrm>
            <a:prstGeom prst="rect">
              <a:avLst/>
            </a:prstGeom>
          </p:spPr>
        </p:pic>
      </p:grpSp>
      <p:sp>
        <p:nvSpPr>
          <p:cNvPr id="3" name="TextBox 2">
            <a:extLst>
              <a:ext uri="{FF2B5EF4-FFF2-40B4-BE49-F238E27FC236}">
                <a16:creationId xmlns:a16="http://schemas.microsoft.com/office/drawing/2014/main" id="{C7FBEB4F-D866-7743-8E5A-C24C9E689A1A}"/>
              </a:ext>
            </a:extLst>
          </p:cNvPr>
          <p:cNvSpPr txBox="1"/>
          <p:nvPr/>
        </p:nvSpPr>
        <p:spPr>
          <a:xfrm>
            <a:off x="6239402" y="5405266"/>
            <a:ext cx="4299643" cy="954107"/>
          </a:xfrm>
          <a:prstGeom prst="rect">
            <a:avLst/>
          </a:prstGeom>
          <a:noFill/>
        </p:spPr>
        <p:txBody>
          <a:bodyPr wrap="square" rtlCol="0">
            <a:spAutoFit/>
          </a:bodyPr>
          <a:lstStyle/>
          <a:p>
            <a:r>
              <a:rPr lang="zh-CN" altLang="en-US" sz="2800" dirty="0"/>
              <a:t>针对科技论文写作，如何“</a:t>
            </a:r>
            <a:r>
              <a:rPr lang="zh-CN" altLang="en-US" sz="2800" dirty="0">
                <a:solidFill>
                  <a:srgbClr val="FF0000"/>
                </a:solidFill>
                <a:latin typeface="Kaiti TC" panose="02010600040101010101" pitchFamily="2" charset="-120"/>
                <a:ea typeface="Kaiti TC" panose="02010600040101010101" pitchFamily="2" charset="-120"/>
              </a:rPr>
              <a:t>授人以渔</a:t>
            </a:r>
            <a:r>
              <a:rPr lang="zh-CN" altLang="en-US" sz="2800" dirty="0"/>
              <a:t>”？</a:t>
            </a:r>
            <a:endParaRPr lang="en-US" sz="2800" dirty="0"/>
          </a:p>
        </p:txBody>
      </p:sp>
    </p:spTree>
    <p:extLst>
      <p:ext uri="{BB962C8B-B14F-4D97-AF65-F5344CB8AC3E}">
        <p14:creationId xmlns:p14="http://schemas.microsoft.com/office/powerpoint/2010/main" val="1875753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33E4E-4B1F-A244-95E4-EDDA4043B5E4}"/>
              </a:ext>
            </a:extLst>
          </p:cNvPr>
          <p:cNvSpPr>
            <a:spLocks noGrp="1"/>
          </p:cNvSpPr>
          <p:nvPr>
            <p:ph type="title"/>
          </p:nvPr>
        </p:nvSpPr>
        <p:spPr>
          <a:xfrm>
            <a:off x="778933" y="274640"/>
            <a:ext cx="7751076" cy="671913"/>
          </a:xfrm>
        </p:spPr>
        <p:txBody>
          <a:bodyPr/>
          <a:lstStyle/>
          <a:p>
            <a:r>
              <a:rPr lang="zh-CN" altLang="en-US" dirty="0">
                <a:latin typeface="Kaiti TC" panose="02010600040101010101" pitchFamily="2" charset="-120"/>
                <a:ea typeface="Kaiti TC" panose="02010600040101010101" pitchFamily="2" charset="-120"/>
              </a:rPr>
              <a:t>提纲</a:t>
            </a:r>
            <a:endParaRPr lang="en-US" dirty="0">
              <a:latin typeface="Kaiti TC" panose="02010600040101010101" pitchFamily="2" charset="-120"/>
              <a:ea typeface="Kaiti TC" panose="02010600040101010101" pitchFamily="2" charset="-120"/>
            </a:endParaRPr>
          </a:p>
        </p:txBody>
      </p:sp>
      <p:sp>
        <p:nvSpPr>
          <p:cNvPr id="3" name="Content Placeholder 2">
            <a:extLst>
              <a:ext uri="{FF2B5EF4-FFF2-40B4-BE49-F238E27FC236}">
                <a16:creationId xmlns:a16="http://schemas.microsoft.com/office/drawing/2014/main" id="{D29C3721-272B-C842-965B-CBA5388DACD1}"/>
              </a:ext>
            </a:extLst>
          </p:cNvPr>
          <p:cNvSpPr>
            <a:spLocks noGrp="1"/>
          </p:cNvSpPr>
          <p:nvPr>
            <p:ph idx="1"/>
          </p:nvPr>
        </p:nvSpPr>
        <p:spPr>
          <a:xfrm>
            <a:off x="914400" y="1234113"/>
            <a:ext cx="10668000" cy="4892052"/>
          </a:xfrm>
        </p:spPr>
        <p:txBody>
          <a:bodyPr>
            <a:normAutofit/>
          </a:bodyPr>
          <a:lstStyle/>
          <a:p>
            <a:r>
              <a:rPr lang="zh-CN" altLang="en-HK" dirty="0">
                <a:latin typeface="Arial" panose="020B0604020202020204" pitchFamily="34" charset="0"/>
                <a:cs typeface="Arial" panose="020B0604020202020204" pitchFamily="34" charset="0"/>
              </a:rPr>
              <a:t>为何</a:t>
            </a:r>
            <a:r>
              <a:rPr lang="zh-CN" altLang="en-US" dirty="0">
                <a:latin typeface="Arial" panose="020B0604020202020204" pitchFamily="34" charset="0"/>
                <a:cs typeface="Arial" panose="020B0604020202020204" pitchFamily="34" charset="0"/>
              </a:rPr>
              <a:t>科技论文写作公认很难？</a:t>
            </a:r>
            <a:endParaRPr lang="en-HK"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对于“如何写论文”存在的思维误区</a:t>
            </a:r>
            <a:endParaRPr lang="en-HK" altLang="zh-CN" dirty="0">
              <a:latin typeface="Arial" panose="020B0604020202020204" pitchFamily="34" charset="0"/>
              <a:cs typeface="Arial" panose="020B0604020202020204" pitchFamily="34" charset="0"/>
            </a:endParaRPr>
          </a:p>
          <a:p>
            <a:pPr lvl="1"/>
            <a:r>
              <a:rPr lang="zh-CN" altLang="en-HK" dirty="0">
                <a:latin typeface="Arial" panose="020B0604020202020204" pitchFamily="34" charset="0"/>
                <a:cs typeface="Arial" panose="020B0604020202020204" pitchFamily="34" charset="0"/>
              </a:rPr>
              <a:t>到底</a:t>
            </a:r>
            <a:r>
              <a:rPr lang="zh-CN" altLang="en-US" dirty="0">
                <a:latin typeface="Arial" panose="020B0604020202020204" pitchFamily="34" charset="0"/>
                <a:cs typeface="Arial" panose="020B0604020202020204" pitchFamily="34" charset="0"/>
              </a:rPr>
              <a:t>难在哪里？</a:t>
            </a:r>
            <a:endParaRPr lang="en-HK" altLang="zh-CN" dirty="0">
              <a:latin typeface="Arial" panose="020B0604020202020204" pitchFamily="34" charset="0"/>
              <a:cs typeface="Arial" panose="020B0604020202020204" pitchFamily="34" charset="0"/>
            </a:endParaRPr>
          </a:p>
          <a:p>
            <a:r>
              <a:rPr lang="en-HK" altLang="zh-CN" dirty="0">
                <a:solidFill>
                  <a:srgbClr val="0432FF"/>
                </a:solidFill>
                <a:latin typeface="Arial" panose="020B0604020202020204" pitchFamily="34" charset="0"/>
                <a:cs typeface="Arial" panose="020B0604020202020204" pitchFamily="34" charset="0"/>
              </a:rPr>
              <a:t>KIDs</a:t>
            </a:r>
            <a:r>
              <a:rPr lang="zh-CN" altLang="en-US" dirty="0">
                <a:latin typeface="Arial" panose="020B0604020202020204" pitchFamily="34" charset="0"/>
                <a:cs typeface="Arial" panose="020B0604020202020204" pitchFamily="34" charset="0"/>
              </a:rPr>
              <a:t> 思维</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什么是</a:t>
            </a:r>
            <a:r>
              <a:rPr lang="en-US" altLang="zh-CN" dirty="0">
                <a:latin typeface="Arial" panose="020B0604020202020204" pitchFamily="34" charset="0"/>
                <a:cs typeface="Arial" panose="020B0604020202020204" pitchFamily="34" charset="0"/>
              </a:rPr>
              <a:t>KIDs</a:t>
            </a:r>
            <a:r>
              <a:rPr lang="zh-CN" altLang="en-US" dirty="0">
                <a:latin typeface="Arial" panose="020B0604020202020204" pitchFamily="34" charset="0"/>
                <a:cs typeface="Arial" panose="020B0604020202020204" pitchFamily="34" charset="0"/>
              </a:rPr>
              <a:t>思维</a:t>
            </a:r>
            <a:endParaRPr lang="en-HK"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如何运用到论文写作中</a:t>
            </a:r>
            <a:endParaRPr lang="en-HK"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科技论文不同部分承载的功能</a:t>
            </a:r>
            <a:endParaRPr lang="en-HK"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几个关键部分写法</a:t>
            </a:r>
            <a:endParaRPr lang="en-HK" altLang="zh-CN"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B524841-80DA-694D-BFBC-B389F190CE19}"/>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3</a:t>
            </a:fld>
            <a:endParaRPr lang="en-GB">
              <a:solidFill>
                <a:prstClr val="black">
                  <a:tint val="75000"/>
                </a:prstClr>
              </a:solidFill>
              <a:latin typeface="Calibri"/>
            </a:endParaRPr>
          </a:p>
        </p:txBody>
      </p:sp>
    </p:spTree>
    <p:extLst>
      <p:ext uri="{BB962C8B-B14F-4D97-AF65-F5344CB8AC3E}">
        <p14:creationId xmlns:p14="http://schemas.microsoft.com/office/powerpoint/2010/main" val="3685109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DAC720-93A7-5F40-B1BA-CB971A8D42D9}"/>
              </a:ext>
            </a:extLst>
          </p:cNvPr>
          <p:cNvSpPr>
            <a:spLocks noGrp="1"/>
          </p:cNvSpPr>
          <p:nvPr>
            <p:ph idx="1"/>
          </p:nvPr>
        </p:nvSpPr>
        <p:spPr>
          <a:xfrm>
            <a:off x="838200" y="1308048"/>
            <a:ext cx="6215743" cy="4892052"/>
          </a:xfrm>
        </p:spPr>
        <p:txBody>
          <a:bodyPr/>
          <a:lstStyle/>
          <a:p>
            <a:r>
              <a:rPr lang="zh-TW" altLang="en-US" dirty="0">
                <a:latin typeface="Times New Roman" panose="02020603050405020304" pitchFamily="18" charset="0"/>
                <a:ea typeface="Songti SC" panose="02010600040101010101" pitchFamily="2" charset="-122"/>
                <a:cs typeface="Times New Roman" panose="02020603050405020304" pitchFamily="18" charset="0"/>
              </a:rPr>
              <a:t>标题</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(Title)</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摘要</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(Abstract)</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引言</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(Introduction)</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数据与方法</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(Data and Methods)</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结果</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(Results)</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讨论</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(Discussion)</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结论</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(Conclusions)</a:t>
            </a:r>
          </a:p>
          <a:p>
            <a:pPr marL="0" indent="0">
              <a:buNone/>
            </a:pPr>
            <a:r>
              <a:rPr lang="zh-TW" altLang="en-US" dirty="0">
                <a:latin typeface="Times New Roman" panose="02020603050405020304" pitchFamily="18" charset="0"/>
                <a:ea typeface="Songti SC" panose="02010600040101010101" pitchFamily="2" charset="-122"/>
                <a:cs typeface="Times New Roman" panose="02020603050405020304" pitchFamily="18" charset="0"/>
              </a:rPr>
              <a:t>相辅相成</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缺一不可</a:t>
            </a:r>
            <a:endParaRPr lang="en-US" dirty="0">
              <a:latin typeface="Times New Roman" panose="02020603050405020304" pitchFamily="18" charset="0"/>
              <a:ea typeface="Songti SC" panose="02010600040101010101" pitchFamily="2" charset="-122"/>
              <a:cs typeface="Times New Roman" panose="02020603050405020304" pitchFamily="18" charset="0"/>
            </a:endParaRPr>
          </a:p>
        </p:txBody>
      </p:sp>
      <p:sp>
        <p:nvSpPr>
          <p:cNvPr id="4" name="Slide Number Placeholder 3">
            <a:extLst>
              <a:ext uri="{FF2B5EF4-FFF2-40B4-BE49-F238E27FC236}">
                <a16:creationId xmlns:a16="http://schemas.microsoft.com/office/drawing/2014/main" id="{D406CC2C-D09D-2646-A551-615CE5E76331}"/>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4</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5AC56BA9-531C-CF41-ACDE-AFCFCD2459A1}"/>
              </a:ext>
            </a:extLst>
          </p:cNvPr>
          <p:cNvSpPr>
            <a:spLocks noGrp="1"/>
          </p:cNvSpPr>
          <p:nvPr>
            <p:ph type="title"/>
          </p:nvPr>
        </p:nvSpPr>
        <p:spPr>
          <a:xfrm>
            <a:off x="838200" y="116647"/>
            <a:ext cx="10515600" cy="892554"/>
          </a:xfrm>
        </p:spPr>
        <p:txBody>
          <a:bodyPr/>
          <a:lstStyle/>
          <a:p>
            <a:r>
              <a:rPr lang="zh-TW" altLang="en-HK" dirty="0">
                <a:latin typeface="Kaiti TC" panose="02010600040101010101" pitchFamily="2" charset="-120"/>
                <a:ea typeface="Kaiti TC" panose="02010600040101010101" pitchFamily="2" charset="-120"/>
                <a:cs typeface="Arial" panose="020B0604020202020204" pitchFamily="34" charset="0"/>
              </a:rPr>
              <a:t>科技</a:t>
            </a:r>
            <a:r>
              <a:rPr lang="zh-TW" altLang="en-US" dirty="0">
                <a:latin typeface="Kaiti TC" panose="02010600040101010101" pitchFamily="2" charset="-120"/>
                <a:ea typeface="Kaiti TC" panose="02010600040101010101" pitchFamily="2" charset="-120"/>
                <a:cs typeface="Arial" panose="020B0604020202020204" pitchFamily="34" charset="0"/>
              </a:rPr>
              <a:t>论文的组成部分</a:t>
            </a:r>
            <a:endParaRPr lang="en-US" dirty="0">
              <a:latin typeface="Kaiti TC" panose="02010600040101010101" pitchFamily="2" charset="-120"/>
              <a:ea typeface="Kaiti TC" panose="02010600040101010101" pitchFamily="2" charset="-120"/>
              <a:cs typeface="Arial" panose="020B0604020202020204" pitchFamily="34" charset="0"/>
            </a:endParaRPr>
          </a:p>
        </p:txBody>
      </p:sp>
      <p:pic>
        <p:nvPicPr>
          <p:cNvPr id="2" name="Picture 1">
            <a:extLst>
              <a:ext uri="{FF2B5EF4-FFF2-40B4-BE49-F238E27FC236}">
                <a16:creationId xmlns:a16="http://schemas.microsoft.com/office/drawing/2014/main" id="{D4B85157-86B5-BF43-B4A8-426D321899AD}"/>
              </a:ext>
            </a:extLst>
          </p:cNvPr>
          <p:cNvPicPr>
            <a:picLocks noChangeAspect="1"/>
          </p:cNvPicPr>
          <p:nvPr/>
        </p:nvPicPr>
        <p:blipFill>
          <a:blip r:embed="rId2"/>
          <a:stretch>
            <a:fillRect/>
          </a:stretch>
        </p:blipFill>
        <p:spPr>
          <a:xfrm>
            <a:off x="7053943" y="2560805"/>
            <a:ext cx="4626691" cy="3470018"/>
          </a:xfrm>
          <a:prstGeom prst="rect">
            <a:avLst/>
          </a:prstGeom>
        </p:spPr>
      </p:pic>
      <p:sp>
        <p:nvSpPr>
          <p:cNvPr id="9" name="TextBox 8">
            <a:extLst>
              <a:ext uri="{FF2B5EF4-FFF2-40B4-BE49-F238E27FC236}">
                <a16:creationId xmlns:a16="http://schemas.microsoft.com/office/drawing/2014/main" id="{57452D14-30C7-F442-846B-37CE49B4A133}"/>
              </a:ext>
            </a:extLst>
          </p:cNvPr>
          <p:cNvSpPr txBox="1"/>
          <p:nvPr/>
        </p:nvSpPr>
        <p:spPr>
          <a:xfrm>
            <a:off x="7282543" y="1138574"/>
            <a:ext cx="4299857" cy="954107"/>
          </a:xfrm>
          <a:prstGeom prst="rect">
            <a:avLst/>
          </a:prstGeom>
          <a:noFill/>
        </p:spPr>
        <p:txBody>
          <a:bodyPr wrap="square" rtlCol="0">
            <a:spAutoFit/>
          </a:bodyPr>
          <a:lstStyle/>
          <a:p>
            <a:r>
              <a:rPr lang="zh-TW" altLang="en-US" sz="2800" b="1" dirty="0">
                <a:solidFill>
                  <a:srgbClr val="0432FF"/>
                </a:solidFill>
                <a:latin typeface="Kaiti TC" panose="02010600040101010101" pitchFamily="2" charset="-120"/>
                <a:ea typeface="Kaiti TC" panose="02010600040101010101" pitchFamily="2" charset="-120"/>
              </a:rPr>
              <a:t>大家擅长哪些</a:t>
            </a:r>
            <a:r>
              <a:rPr lang="zh-CN" altLang="en-US" sz="2800" b="1" dirty="0">
                <a:solidFill>
                  <a:srgbClr val="0432FF"/>
                </a:solidFill>
                <a:latin typeface="Kaiti TC" panose="02010600040101010101" pitchFamily="2" charset="-120"/>
                <a:ea typeface="Kaiti TC" panose="02010600040101010101" pitchFamily="2" charset="-120"/>
              </a:rPr>
              <a:t>？</a:t>
            </a:r>
            <a:r>
              <a:rPr lang="zh-TW" altLang="en-US" sz="2800" b="1" dirty="0">
                <a:solidFill>
                  <a:srgbClr val="0432FF"/>
                </a:solidFill>
                <a:latin typeface="Kaiti TC" panose="02010600040101010101" pitchFamily="2" charset="-120"/>
                <a:ea typeface="Kaiti TC" panose="02010600040101010101" pitchFamily="2" charset="-120"/>
              </a:rPr>
              <a:t>短板又在哪里</a:t>
            </a:r>
            <a:r>
              <a:rPr lang="zh-CN" altLang="en-US" sz="2800" b="1" dirty="0">
                <a:solidFill>
                  <a:srgbClr val="0432FF"/>
                </a:solidFill>
                <a:latin typeface="Kaiti TC" panose="02010600040101010101" pitchFamily="2" charset="-120"/>
                <a:ea typeface="Kaiti TC" panose="02010600040101010101" pitchFamily="2" charset="-120"/>
              </a:rPr>
              <a:t>？</a:t>
            </a:r>
            <a:endParaRPr lang="en-US" sz="2800" b="1" dirty="0">
              <a:solidFill>
                <a:srgbClr val="0432FF"/>
              </a:solidFill>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12212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30F00F9-5609-3E4A-B8D7-0849E974EBA7}"/>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5</a:t>
            </a:fld>
            <a:endParaRPr lang="en-GB">
              <a:solidFill>
                <a:prstClr val="black">
                  <a:tint val="75000"/>
                </a:prstClr>
              </a:solidFill>
              <a:latin typeface="Calibri"/>
            </a:endParaRPr>
          </a:p>
        </p:txBody>
      </p:sp>
      <p:graphicFrame>
        <p:nvGraphicFramePr>
          <p:cNvPr id="5" name="Content Placeholder 3">
            <a:extLst>
              <a:ext uri="{FF2B5EF4-FFF2-40B4-BE49-F238E27FC236}">
                <a16:creationId xmlns:a16="http://schemas.microsoft.com/office/drawing/2014/main" id="{647E72F4-57B6-674E-A2EC-D8D0EE96C2F4}"/>
              </a:ext>
            </a:extLst>
          </p:cNvPr>
          <p:cNvGraphicFramePr>
            <a:graphicFrameLocks noGrp="1"/>
          </p:cNvGraphicFramePr>
          <p:nvPr>
            <p:ph idx="1"/>
            <p:extLst>
              <p:ext uri="{D42A27DB-BD31-4B8C-83A1-F6EECF244321}">
                <p14:modId xmlns:p14="http://schemas.microsoft.com/office/powerpoint/2010/main" val="3542036739"/>
              </p:ext>
            </p:extLst>
          </p:nvPr>
        </p:nvGraphicFramePr>
        <p:xfrm>
          <a:off x="433388" y="1174044"/>
          <a:ext cx="10653712" cy="5318831"/>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a:extLst>
              <a:ext uri="{FF2B5EF4-FFF2-40B4-BE49-F238E27FC236}">
                <a16:creationId xmlns:a16="http://schemas.microsoft.com/office/drawing/2014/main" id="{2FEAF86E-2FF2-0E44-AF1B-020750A43794}"/>
              </a:ext>
            </a:extLst>
          </p:cNvPr>
          <p:cNvSpPr>
            <a:spLocks noGrp="1"/>
          </p:cNvSpPr>
          <p:nvPr>
            <p:ph type="title"/>
          </p:nvPr>
        </p:nvSpPr>
        <p:spPr>
          <a:xfrm>
            <a:off x="838200" y="116647"/>
            <a:ext cx="10515600" cy="892554"/>
          </a:xfrm>
        </p:spPr>
        <p:txBody>
          <a:bodyPr/>
          <a:lstStyle/>
          <a:p>
            <a:r>
              <a:rPr lang="zh-TW" altLang="en-US" dirty="0">
                <a:latin typeface="Kaiti TC" panose="02010600040101010101" pitchFamily="2" charset="-120"/>
                <a:ea typeface="Kaiti TC" panose="02010600040101010101" pitchFamily="2" charset="-120"/>
                <a:cs typeface="Arial" panose="020B0604020202020204" pitchFamily="34" charset="0"/>
              </a:rPr>
              <a:t>哪部分</a:t>
            </a:r>
            <a:r>
              <a:rPr lang="zh-TW" altLang="en-US" dirty="0">
                <a:solidFill>
                  <a:srgbClr val="0432FF"/>
                </a:solidFill>
                <a:latin typeface="Kaiti TC" panose="02010600040101010101" pitchFamily="2" charset="-120"/>
                <a:ea typeface="Kaiti TC" panose="02010600040101010101" pitchFamily="2" charset="-120"/>
                <a:cs typeface="Arial" panose="020B0604020202020204" pitchFamily="34" charset="0"/>
              </a:rPr>
              <a:t>最容易</a:t>
            </a:r>
            <a:r>
              <a:rPr lang="zh-TW" altLang="en-US" dirty="0">
                <a:latin typeface="Kaiti TC" panose="02010600040101010101" pitchFamily="2" charset="-120"/>
                <a:ea typeface="Kaiti TC" panose="02010600040101010101" pitchFamily="2" charset="-120"/>
                <a:cs typeface="Arial" panose="020B0604020202020204" pitchFamily="34" charset="0"/>
              </a:rPr>
              <a:t>写呢</a:t>
            </a:r>
            <a:r>
              <a:rPr lang="zh-CN" altLang="en-US" dirty="0">
                <a:latin typeface="Kaiti TC" panose="02010600040101010101" pitchFamily="2" charset="-120"/>
                <a:ea typeface="Kaiti TC" panose="02010600040101010101" pitchFamily="2" charset="-120"/>
                <a:cs typeface="Arial" panose="020B0604020202020204" pitchFamily="34" charset="0"/>
              </a:rPr>
              <a:t>？</a:t>
            </a:r>
            <a:endParaRPr lang="en-US" dirty="0">
              <a:latin typeface="Kaiti TC" panose="02010600040101010101" pitchFamily="2" charset="-120"/>
              <a:ea typeface="Kaiti TC" panose="02010600040101010101" pitchFamily="2" charset="-120"/>
              <a:cs typeface="Arial" panose="020B0604020202020204" pitchFamily="34" charset="0"/>
            </a:endParaRPr>
          </a:p>
        </p:txBody>
      </p:sp>
      <p:sp>
        <p:nvSpPr>
          <p:cNvPr id="7" name="Title 1">
            <a:extLst>
              <a:ext uri="{FF2B5EF4-FFF2-40B4-BE49-F238E27FC236}">
                <a16:creationId xmlns:a16="http://schemas.microsoft.com/office/drawing/2014/main" id="{1B63ADCA-D91B-6D45-A344-67933D5E524D}"/>
              </a:ext>
            </a:extLst>
          </p:cNvPr>
          <p:cNvSpPr txBox="1">
            <a:spLocks/>
          </p:cNvSpPr>
          <p:nvPr/>
        </p:nvSpPr>
        <p:spPr>
          <a:xfrm>
            <a:off x="8516203" y="5516793"/>
            <a:ext cx="3305682" cy="896767"/>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zh-TW" altLang="en-US" sz="2400" dirty="0">
                <a:latin typeface="Arial" panose="020B0604020202020204" pitchFamily="34" charset="0"/>
                <a:ea typeface="Kaiti TC" panose="02010600040101010101" pitchFamily="2" charset="-120"/>
                <a:cs typeface="Arial" panose="020B0604020202020204" pitchFamily="34" charset="0"/>
              </a:rPr>
              <a:t>问卷调查数据</a:t>
            </a:r>
            <a:r>
              <a:rPr lang="en-US" altLang="zh-TW" sz="2400" dirty="0">
                <a:latin typeface="Arial" panose="020B0604020202020204" pitchFamily="34" charset="0"/>
                <a:ea typeface="Kaiti TC" panose="02010600040101010101" pitchFamily="2" charset="-120"/>
                <a:cs typeface="Arial" panose="020B0604020202020204" pitchFamily="34" charset="0"/>
              </a:rPr>
              <a:t> </a:t>
            </a:r>
          </a:p>
          <a:p>
            <a:r>
              <a:rPr lang="en-US" altLang="zh-TW" sz="2400" dirty="0">
                <a:latin typeface="Arial" panose="020B0604020202020204" pitchFamily="34" charset="0"/>
                <a:ea typeface="Kaiti TC" panose="02010600040101010101" pitchFamily="2" charset="-120"/>
                <a:cs typeface="Arial" panose="020B0604020202020204" pitchFamily="34" charset="0"/>
              </a:rPr>
              <a:t>(2020-05-06, 40</a:t>
            </a:r>
            <a:r>
              <a:rPr lang="en-US" altLang="zh-CN" sz="2400" dirty="0">
                <a:latin typeface="Arial" panose="020B0604020202020204" pitchFamily="34" charset="0"/>
                <a:ea typeface="Kaiti TC" panose="02010600040101010101" pitchFamily="2" charset="-120"/>
                <a:cs typeface="Arial" panose="020B0604020202020204" pitchFamily="34" charset="0"/>
              </a:rPr>
              <a:t>2</a:t>
            </a:r>
            <a:r>
              <a:rPr lang="en-US" altLang="zh-TW" sz="2400" dirty="0">
                <a:latin typeface="Arial" panose="020B0604020202020204" pitchFamily="34" charset="0"/>
                <a:ea typeface="Kaiti TC" panose="02010600040101010101" pitchFamily="2" charset="-120"/>
                <a:cs typeface="Arial" panose="020B0604020202020204" pitchFamily="34" charset="0"/>
              </a:rPr>
              <a:t> </a:t>
            </a:r>
            <a:r>
              <a:rPr lang="zh-TW" altLang="en-US" sz="2400" dirty="0">
                <a:latin typeface="Arial" panose="020B0604020202020204" pitchFamily="34" charset="0"/>
                <a:ea typeface="Kaiti TC" panose="02010600040101010101" pitchFamily="2" charset="-120"/>
                <a:cs typeface="Arial" panose="020B0604020202020204" pitchFamily="34" charset="0"/>
              </a:rPr>
              <a:t>人</a:t>
            </a:r>
            <a:r>
              <a:rPr lang="en-US" altLang="zh-TW" sz="2400" dirty="0">
                <a:latin typeface="Arial" panose="020B0604020202020204" pitchFamily="34" charset="0"/>
                <a:ea typeface="Kaiti TC" panose="02010600040101010101" pitchFamily="2" charset="-120"/>
                <a:cs typeface="Arial" panose="020B0604020202020204" pitchFamily="34" charset="0"/>
              </a:rPr>
              <a:t>)</a:t>
            </a:r>
            <a:endParaRPr lang="en-US" sz="2400" dirty="0">
              <a:latin typeface="Arial" panose="020B0604020202020204" pitchFamily="34" charset="0"/>
              <a:ea typeface="Kaiti TC" panose="02010600040101010101" pitchFamily="2" charset="-120"/>
              <a:cs typeface="Arial" panose="020B0604020202020204" pitchFamily="34" charset="0"/>
            </a:endParaRPr>
          </a:p>
        </p:txBody>
      </p:sp>
    </p:spTree>
    <p:extLst>
      <p:ext uri="{BB962C8B-B14F-4D97-AF65-F5344CB8AC3E}">
        <p14:creationId xmlns:p14="http://schemas.microsoft.com/office/powerpoint/2010/main" val="3919604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815F6-D49E-6444-8A9B-3AFAAA8DBC23}"/>
              </a:ext>
            </a:extLst>
          </p:cNvPr>
          <p:cNvSpPr>
            <a:spLocks noGrp="1"/>
          </p:cNvSpPr>
          <p:nvPr>
            <p:ph type="title"/>
          </p:nvPr>
        </p:nvSpPr>
        <p:spPr/>
        <p:txBody>
          <a:bodyPr/>
          <a:lstStyle/>
          <a:p>
            <a:r>
              <a:rPr lang="zh-TW" altLang="en-US" dirty="0">
                <a:latin typeface="Arial" panose="020B0604020202020204" pitchFamily="34" charset="0"/>
                <a:ea typeface="Kaiti TC" panose="02010600040101010101" pitchFamily="2" charset="-120"/>
                <a:cs typeface="Arial" panose="020B0604020202020204" pitchFamily="34" charset="0"/>
              </a:rPr>
              <a:t>短文章中的</a:t>
            </a:r>
            <a:r>
              <a:rPr lang="en-US" altLang="zh-TW" dirty="0">
                <a:latin typeface="Arial" panose="020B0604020202020204" pitchFamily="34" charset="0"/>
                <a:ea typeface="Kaiti TC" panose="02010600040101010101" pitchFamily="2" charset="-120"/>
                <a:cs typeface="Arial" panose="020B0604020202020204" pitchFamily="34" charset="0"/>
              </a:rPr>
              <a:t>Data and Method</a:t>
            </a:r>
            <a:endParaRPr lang="en-US" dirty="0">
              <a:latin typeface="Arial" panose="020B0604020202020204" pitchFamily="34" charset="0"/>
              <a:ea typeface="Kaiti TC" panose="02010600040101010101" pitchFamily="2" charset="-120"/>
              <a:cs typeface="Arial" panose="020B0604020202020204" pitchFamily="34" charset="0"/>
            </a:endParaRPr>
          </a:p>
        </p:txBody>
      </p:sp>
      <p:sp>
        <p:nvSpPr>
          <p:cNvPr id="4" name="Slide Number Placeholder 3">
            <a:extLst>
              <a:ext uri="{FF2B5EF4-FFF2-40B4-BE49-F238E27FC236}">
                <a16:creationId xmlns:a16="http://schemas.microsoft.com/office/drawing/2014/main" id="{080F0621-7BFB-554F-BB99-7FD3EF010555}"/>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6</a:t>
            </a:fld>
            <a:endParaRPr lang="en-GB">
              <a:solidFill>
                <a:prstClr val="black">
                  <a:tint val="75000"/>
                </a:prstClr>
              </a:solidFill>
              <a:latin typeface="Calibri"/>
            </a:endParaRPr>
          </a:p>
        </p:txBody>
      </p:sp>
      <p:pic>
        <p:nvPicPr>
          <p:cNvPr id="6" name="Picture 5">
            <a:extLst>
              <a:ext uri="{FF2B5EF4-FFF2-40B4-BE49-F238E27FC236}">
                <a16:creationId xmlns:a16="http://schemas.microsoft.com/office/drawing/2014/main" id="{F540A75F-ADAE-FD4B-826C-D72B71B44A79}"/>
              </a:ext>
            </a:extLst>
          </p:cNvPr>
          <p:cNvPicPr>
            <a:picLocks noChangeAspect="1"/>
          </p:cNvPicPr>
          <p:nvPr/>
        </p:nvPicPr>
        <p:blipFill>
          <a:blip r:embed="rId2"/>
          <a:stretch>
            <a:fillRect/>
          </a:stretch>
        </p:blipFill>
        <p:spPr>
          <a:xfrm>
            <a:off x="609602" y="1174673"/>
            <a:ext cx="9549861" cy="4354602"/>
          </a:xfrm>
          <a:prstGeom prst="rect">
            <a:avLst/>
          </a:prstGeom>
        </p:spPr>
      </p:pic>
      <p:sp>
        <p:nvSpPr>
          <p:cNvPr id="10" name="Rectangle 9">
            <a:extLst>
              <a:ext uri="{FF2B5EF4-FFF2-40B4-BE49-F238E27FC236}">
                <a16:creationId xmlns:a16="http://schemas.microsoft.com/office/drawing/2014/main" id="{45A4A055-42D0-874B-BE64-AF4FA8FCD759}"/>
              </a:ext>
            </a:extLst>
          </p:cNvPr>
          <p:cNvSpPr/>
          <p:nvPr/>
        </p:nvSpPr>
        <p:spPr>
          <a:xfrm>
            <a:off x="718459" y="2862117"/>
            <a:ext cx="1240970" cy="489857"/>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94EC812-8AE4-E346-91D2-51DEFAB33DDC}"/>
              </a:ext>
            </a:extLst>
          </p:cNvPr>
          <p:cNvSpPr txBox="1"/>
          <p:nvPr/>
        </p:nvSpPr>
        <p:spPr>
          <a:xfrm>
            <a:off x="718459" y="5830508"/>
            <a:ext cx="7046792" cy="830997"/>
          </a:xfrm>
          <a:prstGeom prst="rect">
            <a:avLst/>
          </a:prstGeom>
          <a:solidFill>
            <a:schemeClr val="bg1"/>
          </a:solidFill>
        </p:spPr>
        <p:txBody>
          <a:bodyPr wrap="square" rtlCol="0">
            <a:spAutoFit/>
          </a:bodyPr>
          <a:lstStyle/>
          <a:p>
            <a:r>
              <a:rPr lang="en-US" sz="2400" dirty="0">
                <a:latin typeface="Arial" panose="020B0604020202020204" pitchFamily="34" charset="0"/>
                <a:ea typeface="Songti SC" panose="02010600040101010101" pitchFamily="2" charset="-122"/>
                <a:cs typeface="Arial" panose="020B0604020202020204" pitchFamily="34" charset="0"/>
              </a:rPr>
              <a:t>Nature </a:t>
            </a:r>
            <a:r>
              <a:rPr lang="zh-TW" altLang="en-US" sz="2400" dirty="0">
                <a:latin typeface="Arial" panose="020B0604020202020204" pitchFamily="34" charset="0"/>
                <a:ea typeface="Songti SC" panose="02010600040101010101" pitchFamily="2" charset="-122"/>
                <a:cs typeface="Arial" panose="020B0604020202020204" pitchFamily="34" charset="0"/>
              </a:rPr>
              <a:t>发表的论文中</a:t>
            </a:r>
            <a:r>
              <a:rPr lang="zh-CN" altLang="en-US" sz="2400" dirty="0">
                <a:latin typeface="Arial" panose="020B0604020202020204" pitchFamily="34" charset="0"/>
                <a:ea typeface="Songti SC" panose="02010600040101010101" pitchFamily="2" charset="-122"/>
                <a:cs typeface="Arial" panose="020B0604020202020204" pitchFamily="34" charset="0"/>
              </a:rPr>
              <a:t>，</a:t>
            </a:r>
            <a:r>
              <a:rPr lang="en-US" altLang="zh-CN" sz="2400" dirty="0">
                <a:latin typeface="Arial" panose="020B0604020202020204" pitchFamily="34" charset="0"/>
                <a:ea typeface="Songti SC" panose="02010600040101010101" pitchFamily="2" charset="-122"/>
                <a:cs typeface="Arial" panose="020B0604020202020204" pitchFamily="34" charset="0"/>
              </a:rPr>
              <a:t>Methods and Data</a:t>
            </a:r>
            <a:r>
              <a:rPr lang="zh-TW" altLang="en-US" sz="2400" dirty="0">
                <a:latin typeface="Arial" panose="020B0604020202020204" pitchFamily="34" charset="0"/>
                <a:ea typeface="Songti SC" panose="02010600040101010101" pitchFamily="2" charset="-122"/>
                <a:cs typeface="Arial" panose="020B0604020202020204" pitchFamily="34" charset="0"/>
              </a:rPr>
              <a:t>放在文章的</a:t>
            </a:r>
            <a:r>
              <a:rPr lang="zh-TW" altLang="en-US" sz="2400" dirty="0">
                <a:solidFill>
                  <a:srgbClr val="0432FF"/>
                </a:solidFill>
                <a:latin typeface="Arial" panose="020B0604020202020204" pitchFamily="34" charset="0"/>
                <a:ea typeface="Songti SC" panose="02010600040101010101" pitchFamily="2" charset="-122"/>
                <a:cs typeface="Arial" panose="020B0604020202020204" pitchFamily="34" charset="0"/>
              </a:rPr>
              <a:t>最后</a:t>
            </a:r>
            <a:endParaRPr lang="en-US" sz="2400" dirty="0">
              <a:solidFill>
                <a:srgbClr val="0432FF"/>
              </a:solidFill>
              <a:latin typeface="Arial" panose="020B0604020202020204" pitchFamily="34" charset="0"/>
              <a:ea typeface="Songti SC" panose="02010600040101010101" pitchFamily="2" charset="-122"/>
              <a:cs typeface="Arial" panose="020B0604020202020204" pitchFamily="34" charset="0"/>
            </a:endParaRPr>
          </a:p>
        </p:txBody>
      </p:sp>
      <p:grpSp>
        <p:nvGrpSpPr>
          <p:cNvPr id="14" name="Group 13">
            <a:extLst>
              <a:ext uri="{FF2B5EF4-FFF2-40B4-BE49-F238E27FC236}">
                <a16:creationId xmlns:a16="http://schemas.microsoft.com/office/drawing/2014/main" id="{45DD051A-87BD-5E47-A605-264546D7E3CA}"/>
              </a:ext>
            </a:extLst>
          </p:cNvPr>
          <p:cNvGrpSpPr/>
          <p:nvPr/>
        </p:nvGrpSpPr>
        <p:grpSpPr>
          <a:xfrm>
            <a:off x="27079" y="1180281"/>
            <a:ext cx="12164921" cy="4354602"/>
            <a:chOff x="1963992" y="2950029"/>
            <a:chExt cx="10149994" cy="3633331"/>
          </a:xfrm>
        </p:grpSpPr>
        <p:pic>
          <p:nvPicPr>
            <p:cNvPr id="7" name="Picture 6">
              <a:extLst>
                <a:ext uri="{FF2B5EF4-FFF2-40B4-BE49-F238E27FC236}">
                  <a16:creationId xmlns:a16="http://schemas.microsoft.com/office/drawing/2014/main" id="{B8079057-C5C8-DF4E-BE8E-37C74EA65412}"/>
                </a:ext>
              </a:extLst>
            </p:cNvPr>
            <p:cNvPicPr>
              <a:picLocks noChangeAspect="1"/>
            </p:cNvPicPr>
            <p:nvPr/>
          </p:nvPicPr>
          <p:blipFill>
            <a:blip r:embed="rId3"/>
            <a:stretch>
              <a:fillRect/>
            </a:stretch>
          </p:blipFill>
          <p:spPr>
            <a:xfrm>
              <a:off x="1963992" y="2950029"/>
              <a:ext cx="10149994" cy="3633331"/>
            </a:xfrm>
            <a:prstGeom prst="rect">
              <a:avLst/>
            </a:prstGeom>
          </p:spPr>
        </p:pic>
        <p:sp>
          <p:nvSpPr>
            <p:cNvPr id="12" name="Rectangle 11">
              <a:extLst>
                <a:ext uri="{FF2B5EF4-FFF2-40B4-BE49-F238E27FC236}">
                  <a16:creationId xmlns:a16="http://schemas.microsoft.com/office/drawing/2014/main" id="{92EFAB03-F14D-9F48-8950-1053EE7B1ECD}"/>
                </a:ext>
              </a:extLst>
            </p:cNvPr>
            <p:cNvSpPr/>
            <p:nvPr/>
          </p:nvSpPr>
          <p:spPr>
            <a:xfrm>
              <a:off x="8866900" y="4724401"/>
              <a:ext cx="2947223" cy="804874"/>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7BC86DA-B9F1-134E-A85D-77C04B527F41}"/>
                </a:ext>
              </a:extLst>
            </p:cNvPr>
            <p:cNvSpPr txBox="1"/>
            <p:nvPr/>
          </p:nvSpPr>
          <p:spPr>
            <a:xfrm>
              <a:off x="7662042" y="3754157"/>
              <a:ext cx="4395190" cy="693355"/>
            </a:xfrm>
            <a:prstGeom prst="rect">
              <a:avLst/>
            </a:prstGeom>
            <a:solidFill>
              <a:schemeClr val="bg1"/>
            </a:solidFill>
          </p:spPr>
          <p:txBody>
            <a:bodyPr wrap="square" rtlCol="0">
              <a:spAutoFit/>
            </a:bodyPr>
            <a:lstStyle/>
            <a:p>
              <a:r>
                <a:rPr lang="en-US" sz="2400" dirty="0">
                  <a:latin typeface="Arial" panose="020B0604020202020204" pitchFamily="34" charset="0"/>
                  <a:ea typeface="Songti SC" panose="02010600040101010101" pitchFamily="2" charset="-122"/>
                  <a:cs typeface="Arial" panose="020B0604020202020204" pitchFamily="34" charset="0"/>
                </a:rPr>
                <a:t>Science </a:t>
              </a:r>
              <a:r>
                <a:rPr lang="zh-TW" altLang="en-US" sz="2400" dirty="0">
                  <a:latin typeface="Arial" panose="020B0604020202020204" pitchFamily="34" charset="0"/>
                  <a:ea typeface="Songti SC" panose="02010600040101010101" pitchFamily="2" charset="-122"/>
                  <a:cs typeface="Arial" panose="020B0604020202020204" pitchFamily="34" charset="0"/>
                </a:rPr>
                <a:t>发表的论文中</a:t>
              </a:r>
              <a:r>
                <a:rPr lang="zh-CN" altLang="en-US" sz="2400" dirty="0">
                  <a:latin typeface="Arial" panose="020B0604020202020204" pitchFamily="34" charset="0"/>
                  <a:ea typeface="Songti SC" panose="02010600040101010101" pitchFamily="2" charset="-122"/>
                  <a:cs typeface="Arial" panose="020B0604020202020204" pitchFamily="34" charset="0"/>
                </a:rPr>
                <a:t>，</a:t>
              </a:r>
              <a:r>
                <a:rPr lang="en-US" altLang="zh-CN" sz="2400" dirty="0">
                  <a:latin typeface="Arial" panose="020B0604020202020204" pitchFamily="34" charset="0"/>
                  <a:ea typeface="Songti SC" panose="02010600040101010101" pitchFamily="2" charset="-122"/>
                  <a:cs typeface="Arial" panose="020B0604020202020204" pitchFamily="34" charset="0"/>
                </a:rPr>
                <a:t>Methods and Data</a:t>
              </a:r>
              <a:r>
                <a:rPr lang="zh-TW" altLang="en-US" sz="2400" dirty="0">
                  <a:latin typeface="Arial" panose="020B0604020202020204" pitchFamily="34" charset="0"/>
                  <a:ea typeface="Songti SC" panose="02010600040101010101" pitchFamily="2" charset="-122"/>
                  <a:cs typeface="Arial" panose="020B0604020202020204" pitchFamily="34" charset="0"/>
                </a:rPr>
                <a:t>在</a:t>
              </a:r>
              <a:r>
                <a:rPr lang="zh-TW" altLang="en-US" sz="2400" dirty="0">
                  <a:solidFill>
                    <a:srgbClr val="0432FF"/>
                  </a:solidFill>
                  <a:latin typeface="Arial" panose="020B0604020202020204" pitchFamily="34" charset="0"/>
                  <a:ea typeface="Songti SC" panose="02010600040101010101" pitchFamily="2" charset="-122"/>
                  <a:cs typeface="Arial" panose="020B0604020202020204" pitchFamily="34" charset="0"/>
                </a:rPr>
                <a:t>附件中</a:t>
              </a:r>
              <a:endParaRPr lang="en-US" sz="2400" dirty="0">
                <a:solidFill>
                  <a:srgbClr val="0432FF"/>
                </a:solidFill>
                <a:latin typeface="Arial" panose="020B0604020202020204" pitchFamily="34" charset="0"/>
                <a:ea typeface="Songti SC" panose="02010600040101010101" pitchFamily="2" charset="-122"/>
                <a:cs typeface="Arial" panose="020B0604020202020204" pitchFamily="34" charset="0"/>
              </a:endParaRPr>
            </a:p>
          </p:txBody>
        </p:sp>
      </p:grpSp>
    </p:spTree>
    <p:extLst>
      <p:ext uri="{BB962C8B-B14F-4D97-AF65-F5344CB8AC3E}">
        <p14:creationId xmlns:p14="http://schemas.microsoft.com/office/powerpoint/2010/main" val="627456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7DBC2-6322-574D-A77F-24FDF4CF463B}"/>
              </a:ext>
            </a:extLst>
          </p:cNvPr>
          <p:cNvSpPr>
            <a:spLocks noGrp="1"/>
          </p:cNvSpPr>
          <p:nvPr>
            <p:ph type="title"/>
          </p:nvPr>
        </p:nvSpPr>
        <p:spPr/>
        <p:txBody>
          <a:bodyPr/>
          <a:lstStyle/>
          <a:p>
            <a:r>
              <a:rPr lang="zh-CN" altLang="en-US" dirty="0">
                <a:latin typeface="Kaiti TC" panose="02010600040101010101" pitchFamily="2" charset="-120"/>
                <a:ea typeface="Kaiti TC" panose="02010600040101010101" pitchFamily="2" charset="-120"/>
              </a:rPr>
              <a:t>最有可能被读者</a:t>
            </a:r>
            <a:r>
              <a:rPr lang="zh-CN" altLang="en-US" dirty="0">
                <a:solidFill>
                  <a:srgbClr val="0432FF"/>
                </a:solidFill>
                <a:latin typeface="Kaiti TC" panose="02010600040101010101" pitchFamily="2" charset="-120"/>
                <a:ea typeface="Kaiti TC" panose="02010600040101010101" pitchFamily="2" charset="-120"/>
              </a:rPr>
              <a:t>忽略不读</a:t>
            </a:r>
            <a:r>
              <a:rPr lang="zh-CN" altLang="en-US" dirty="0">
                <a:latin typeface="Kaiti TC" panose="02010600040101010101" pitchFamily="2" charset="-120"/>
                <a:ea typeface="Kaiti TC" panose="02010600040101010101" pitchFamily="2" charset="-120"/>
              </a:rPr>
              <a:t>的部分是？</a:t>
            </a:r>
            <a:endParaRPr lang="en-US" dirty="0">
              <a:latin typeface="Kaiti TC" panose="02010600040101010101" pitchFamily="2" charset="-120"/>
              <a:ea typeface="Kaiti TC" panose="02010600040101010101" pitchFamily="2" charset="-120"/>
            </a:endParaRPr>
          </a:p>
        </p:txBody>
      </p:sp>
      <p:sp>
        <p:nvSpPr>
          <p:cNvPr id="4" name="Slide Number Placeholder 3">
            <a:extLst>
              <a:ext uri="{FF2B5EF4-FFF2-40B4-BE49-F238E27FC236}">
                <a16:creationId xmlns:a16="http://schemas.microsoft.com/office/drawing/2014/main" id="{C8C80A6D-D9DD-5D4D-91A7-5BDCEAD77E89}"/>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7</a:t>
            </a:fld>
            <a:endParaRPr lang="en-GB">
              <a:solidFill>
                <a:prstClr val="black">
                  <a:tint val="75000"/>
                </a:prstClr>
              </a:solidFill>
              <a:latin typeface="Calibri"/>
            </a:endParaRPr>
          </a:p>
        </p:txBody>
      </p:sp>
      <p:graphicFrame>
        <p:nvGraphicFramePr>
          <p:cNvPr id="5" name="Content Placeholder 3">
            <a:extLst>
              <a:ext uri="{FF2B5EF4-FFF2-40B4-BE49-F238E27FC236}">
                <a16:creationId xmlns:a16="http://schemas.microsoft.com/office/drawing/2014/main" id="{2D1EB8BB-39C0-A04B-BE8F-94050EA61545}"/>
              </a:ext>
            </a:extLst>
          </p:cNvPr>
          <p:cNvGraphicFramePr>
            <a:graphicFrameLocks noGrp="1"/>
          </p:cNvGraphicFramePr>
          <p:nvPr>
            <p:ph idx="1"/>
            <p:extLst>
              <p:ext uri="{D42A27DB-BD31-4B8C-83A1-F6EECF244321}">
                <p14:modId xmlns:p14="http://schemas.microsoft.com/office/powerpoint/2010/main" val="1688874525"/>
              </p:ext>
            </p:extLst>
          </p:nvPr>
        </p:nvGraphicFramePr>
        <p:xfrm>
          <a:off x="838200" y="1167603"/>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a16="http://schemas.microsoft.com/office/drawing/2014/main" id="{3E250A0B-BA56-5C41-B49F-455FB9BF70F0}"/>
              </a:ext>
            </a:extLst>
          </p:cNvPr>
          <p:cNvSpPr/>
          <p:nvPr/>
        </p:nvSpPr>
        <p:spPr>
          <a:xfrm>
            <a:off x="838200" y="1671638"/>
            <a:ext cx="3133725" cy="1757362"/>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3014BDD-A365-CD44-9302-5F98719707D3}"/>
              </a:ext>
            </a:extLst>
          </p:cNvPr>
          <p:cNvSpPr txBox="1"/>
          <p:nvPr/>
        </p:nvSpPr>
        <p:spPr>
          <a:xfrm>
            <a:off x="838200" y="5729288"/>
            <a:ext cx="10515600" cy="461665"/>
          </a:xfrm>
          <a:prstGeom prst="rect">
            <a:avLst/>
          </a:prstGeom>
          <a:noFill/>
        </p:spPr>
        <p:txBody>
          <a:bodyPr wrap="square" rtlCol="0">
            <a:spAutoFit/>
          </a:bodyPr>
          <a:lstStyle/>
          <a:p>
            <a:r>
              <a:rPr lang="zh-CN" altLang="en-US" sz="2400" dirty="0"/>
              <a:t>问卷调查结果显示：最容易被忽略不读的部分，</a:t>
            </a:r>
            <a:r>
              <a:rPr lang="zh-CN" altLang="en-US" sz="2400" dirty="0">
                <a:solidFill>
                  <a:srgbClr val="0432FF"/>
                </a:solidFill>
              </a:rPr>
              <a:t>数据与方法高居第二</a:t>
            </a:r>
            <a:endParaRPr lang="en-US" sz="2400" dirty="0">
              <a:solidFill>
                <a:srgbClr val="0432FF"/>
              </a:solidFill>
            </a:endParaRPr>
          </a:p>
        </p:txBody>
      </p:sp>
      <p:sp>
        <p:nvSpPr>
          <p:cNvPr id="8" name="Title 1">
            <a:extLst>
              <a:ext uri="{FF2B5EF4-FFF2-40B4-BE49-F238E27FC236}">
                <a16:creationId xmlns:a16="http://schemas.microsoft.com/office/drawing/2014/main" id="{6795FF61-8A53-AD45-9DBB-AF5AB9E5E13A}"/>
              </a:ext>
            </a:extLst>
          </p:cNvPr>
          <p:cNvSpPr txBox="1">
            <a:spLocks/>
          </p:cNvSpPr>
          <p:nvPr/>
        </p:nvSpPr>
        <p:spPr>
          <a:xfrm>
            <a:off x="7284534" y="6401300"/>
            <a:ext cx="3305682" cy="461665"/>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en-US" altLang="zh-TW" sz="1800" dirty="0">
                <a:latin typeface="Arial" panose="020B0604020202020204" pitchFamily="34" charset="0"/>
                <a:ea typeface="Kaiti TC" panose="02010600040101010101" pitchFamily="2" charset="-120"/>
                <a:cs typeface="Arial" panose="020B0604020202020204" pitchFamily="34" charset="0"/>
              </a:rPr>
              <a:t>(2020-05-11, 403 </a:t>
            </a:r>
            <a:r>
              <a:rPr lang="zh-TW" altLang="en-US" sz="1800" dirty="0">
                <a:latin typeface="Arial" panose="020B0604020202020204" pitchFamily="34" charset="0"/>
                <a:ea typeface="Kaiti TC" panose="02010600040101010101" pitchFamily="2" charset="-120"/>
                <a:cs typeface="Arial" panose="020B0604020202020204" pitchFamily="34" charset="0"/>
              </a:rPr>
              <a:t>人</a:t>
            </a:r>
            <a:r>
              <a:rPr lang="en-US" altLang="zh-TW" sz="1800" dirty="0">
                <a:latin typeface="Arial" panose="020B0604020202020204" pitchFamily="34" charset="0"/>
                <a:ea typeface="Kaiti TC" panose="02010600040101010101" pitchFamily="2" charset="-120"/>
                <a:cs typeface="Arial" panose="020B0604020202020204" pitchFamily="34" charset="0"/>
              </a:rPr>
              <a:t>)</a:t>
            </a:r>
            <a:endParaRPr lang="en-US" sz="1800" dirty="0">
              <a:latin typeface="Arial" panose="020B0604020202020204" pitchFamily="34" charset="0"/>
              <a:ea typeface="Kaiti TC" panose="02010600040101010101" pitchFamily="2" charset="-120"/>
              <a:cs typeface="Arial" panose="020B0604020202020204" pitchFamily="34" charset="0"/>
            </a:endParaRPr>
          </a:p>
        </p:txBody>
      </p:sp>
    </p:spTree>
    <p:extLst>
      <p:ext uri="{BB962C8B-B14F-4D97-AF65-F5344CB8AC3E}">
        <p14:creationId xmlns:p14="http://schemas.microsoft.com/office/powerpoint/2010/main" val="4081414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688B75C-54E8-C743-8FD9-8F5CB1C7A008}"/>
              </a:ext>
            </a:extLst>
          </p:cNvPr>
          <p:cNvSpPr>
            <a:spLocks noGrp="1"/>
          </p:cNvSpPr>
          <p:nvPr>
            <p:ph type="sldNum" sz="quarter" idx="12"/>
          </p:nvPr>
        </p:nvSpPr>
        <p:spPr/>
        <p:txBody>
          <a:bodyPr/>
          <a:lstStyle/>
          <a:p>
            <a:pPr defTabSz="609585" fontAlgn="base">
              <a:spcBef>
                <a:spcPct val="0"/>
              </a:spcBef>
              <a:spcAft>
                <a:spcPct val="0"/>
              </a:spcAft>
            </a:pPr>
            <a:fld id="{23B3168D-2A99-B743-BC9B-D89F7B96432E}" type="slidenum">
              <a:rPr lang="en-GB">
                <a:solidFill>
                  <a:prstClr val="black">
                    <a:tint val="75000"/>
                  </a:prstClr>
                </a:solidFill>
                <a:latin typeface="Calibri"/>
                <a:ea typeface="宋体" panose="02010600030101010101" pitchFamily="2" charset="-122"/>
              </a:rPr>
              <a:pPr defTabSz="609585" fontAlgn="base">
                <a:spcBef>
                  <a:spcPct val="0"/>
                </a:spcBef>
                <a:spcAft>
                  <a:spcPct val="0"/>
                </a:spcAft>
              </a:pPr>
              <a:t>8</a:t>
            </a:fld>
            <a:endParaRPr lang="en-GB">
              <a:solidFill>
                <a:prstClr val="black">
                  <a:tint val="75000"/>
                </a:prstClr>
              </a:solidFill>
              <a:latin typeface="Calibri"/>
              <a:ea typeface="宋体" panose="02010600030101010101" pitchFamily="2" charset="-122"/>
            </a:endParaRPr>
          </a:p>
        </p:txBody>
      </p:sp>
      <p:sp>
        <p:nvSpPr>
          <p:cNvPr id="11" name="矩形 8">
            <a:extLst>
              <a:ext uri="{FF2B5EF4-FFF2-40B4-BE49-F238E27FC236}">
                <a16:creationId xmlns:a16="http://schemas.microsoft.com/office/drawing/2014/main" id="{151B1876-B579-2E41-A141-9BC4F3C2B58C}"/>
              </a:ext>
            </a:extLst>
          </p:cNvPr>
          <p:cNvSpPr/>
          <p:nvPr/>
        </p:nvSpPr>
        <p:spPr>
          <a:xfrm>
            <a:off x="4057400" y="3450913"/>
            <a:ext cx="3616369" cy="1418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09585" fontAlgn="base">
              <a:spcBef>
                <a:spcPct val="0"/>
              </a:spcBef>
              <a:spcAft>
                <a:spcPct val="0"/>
              </a:spcAft>
            </a:pPr>
            <a:endParaRPr kumimoji="1" lang="zh-CN" altLang="en-US" sz="2400">
              <a:solidFill>
                <a:prstClr val="white"/>
              </a:solidFill>
              <a:latin typeface="Calibri"/>
              <a:ea typeface="宋体" panose="02010600030101010101" pitchFamily="2" charset="-122"/>
            </a:endParaRPr>
          </a:p>
        </p:txBody>
      </p:sp>
      <p:sp>
        <p:nvSpPr>
          <p:cNvPr id="17" name="Title 1">
            <a:extLst>
              <a:ext uri="{FF2B5EF4-FFF2-40B4-BE49-F238E27FC236}">
                <a16:creationId xmlns:a16="http://schemas.microsoft.com/office/drawing/2014/main" id="{0A2C31D3-4C37-194B-90AD-247EF82DBD1E}"/>
              </a:ext>
            </a:extLst>
          </p:cNvPr>
          <p:cNvSpPr>
            <a:spLocks noGrp="1"/>
          </p:cNvSpPr>
          <p:nvPr>
            <p:ph type="title"/>
          </p:nvPr>
        </p:nvSpPr>
        <p:spPr>
          <a:xfrm>
            <a:off x="591191" y="123960"/>
            <a:ext cx="10515600" cy="896767"/>
          </a:xfrm>
        </p:spPr>
        <p:txBody>
          <a:bodyPr/>
          <a:lstStyle/>
          <a:p>
            <a:r>
              <a:rPr lang="zh-TW" altLang="en-US" dirty="0">
                <a:latin typeface="Arial" panose="020B0604020202020204" pitchFamily="34" charset="0"/>
                <a:ea typeface="Kaiti TC" panose="02010600040101010101" pitchFamily="2" charset="-120"/>
                <a:cs typeface="Arial" panose="020B0604020202020204" pitchFamily="34" charset="0"/>
              </a:rPr>
              <a:t>数据与方法</a:t>
            </a:r>
            <a:r>
              <a:rPr lang="zh-CN" altLang="en-US" dirty="0">
                <a:latin typeface="Arial" panose="020B0604020202020204" pitchFamily="34" charset="0"/>
                <a:ea typeface="Kaiti TC" panose="02010600040101010101" pitchFamily="2" charset="-120"/>
                <a:cs typeface="Arial" panose="020B0604020202020204" pitchFamily="34" charset="0"/>
              </a:rPr>
              <a:t> </a:t>
            </a:r>
            <a:r>
              <a:rPr lang="en-US" altLang="zh-CN" dirty="0">
                <a:latin typeface="Arial" panose="020B0604020202020204" pitchFamily="34" charset="0"/>
                <a:ea typeface="Kaiti TC" panose="02010600040101010101" pitchFamily="2" charset="-120"/>
                <a:cs typeface="Arial" panose="020B0604020202020204" pitchFamily="34" charset="0"/>
              </a:rPr>
              <a:t>Data and Method</a:t>
            </a:r>
            <a:endParaRPr lang="en-US" dirty="0">
              <a:latin typeface="Arial" panose="020B0604020202020204" pitchFamily="34" charset="0"/>
              <a:ea typeface="Kaiti TC" panose="02010600040101010101" pitchFamily="2" charset="-120"/>
              <a:cs typeface="Arial" panose="020B0604020202020204" pitchFamily="34" charset="0"/>
            </a:endParaRPr>
          </a:p>
        </p:txBody>
      </p:sp>
      <p:sp>
        <p:nvSpPr>
          <p:cNvPr id="18" name="Content Placeholder 2">
            <a:extLst>
              <a:ext uri="{FF2B5EF4-FFF2-40B4-BE49-F238E27FC236}">
                <a16:creationId xmlns:a16="http://schemas.microsoft.com/office/drawing/2014/main" id="{848B05D7-C7EE-FB4A-828A-F76EB7BA1F1A}"/>
              </a:ext>
            </a:extLst>
          </p:cNvPr>
          <p:cNvSpPr>
            <a:spLocks noGrp="1"/>
          </p:cNvSpPr>
          <p:nvPr>
            <p:ph idx="1"/>
          </p:nvPr>
        </p:nvSpPr>
        <p:spPr>
          <a:xfrm>
            <a:off x="591191" y="1253331"/>
            <a:ext cx="10762609" cy="4351338"/>
          </a:xfrm>
        </p:spPr>
        <p:txBody>
          <a:bodyPr/>
          <a:lstStyle/>
          <a:p>
            <a:r>
              <a:rPr lang="zh-TW" altLang="en-US" dirty="0">
                <a:latin typeface="Arial" panose="020B0604020202020204" pitchFamily="34" charset="0"/>
                <a:ea typeface="Songti SC" panose="02010600040101010101" pitchFamily="2" charset="-122"/>
                <a:cs typeface="Arial" panose="020B0604020202020204" pitchFamily="34" charset="0"/>
              </a:rPr>
              <a:t>很可惜</a:t>
            </a:r>
            <a:r>
              <a:rPr lang="zh-CN" altLang="en-US" dirty="0">
                <a:latin typeface="Arial" panose="020B0604020202020204" pitchFamily="34" charset="0"/>
                <a:ea typeface="Songti SC" panose="02010600040101010101" pitchFamily="2" charset="-122"/>
                <a:cs typeface="Arial" panose="020B0604020202020204" pitchFamily="34" charset="0"/>
              </a:rPr>
              <a:t>，</a:t>
            </a:r>
            <a:r>
              <a:rPr lang="zh-TW" altLang="en-US" dirty="0">
                <a:latin typeface="Arial" panose="020B0604020202020204" pitchFamily="34" charset="0"/>
                <a:ea typeface="Songti SC" panose="02010600040101010101" pitchFamily="2" charset="-122"/>
                <a:cs typeface="Arial" panose="020B0604020202020204" pitchFamily="34" charset="0"/>
              </a:rPr>
              <a:t>这也是读者最容易略过不读的部分</a:t>
            </a:r>
            <a:r>
              <a:rPr lang="zh-CN" altLang="en-US" dirty="0">
                <a:latin typeface="Arial" panose="020B0604020202020204" pitchFamily="34" charset="0"/>
                <a:ea typeface="Songti SC" panose="02010600040101010101" pitchFamily="2" charset="-122"/>
                <a:cs typeface="Arial" panose="020B0604020202020204" pitchFamily="34" charset="0"/>
              </a:rPr>
              <a:t>。</a:t>
            </a:r>
            <a:endParaRPr lang="en-HK" altLang="zh-CN" dirty="0">
              <a:latin typeface="Arial" panose="020B0604020202020204" pitchFamily="34" charset="0"/>
              <a:ea typeface="Songti SC" panose="02010600040101010101" pitchFamily="2" charset="-122"/>
              <a:cs typeface="Arial" panose="020B0604020202020204" pitchFamily="34" charset="0"/>
            </a:endParaRPr>
          </a:p>
          <a:p>
            <a:pPr lvl="1"/>
            <a:r>
              <a:rPr lang="zh-TW" altLang="en-US" dirty="0">
                <a:solidFill>
                  <a:srgbClr val="FF0000"/>
                </a:solidFill>
                <a:latin typeface="Arial" panose="020B0604020202020204" pitchFamily="34" charset="0"/>
                <a:ea typeface="Songti SC" panose="02010600040101010101" pitchFamily="2" charset="-122"/>
                <a:cs typeface="Arial" panose="020B0604020202020204" pitchFamily="34" charset="0"/>
              </a:rPr>
              <a:t>这部分很重要</a:t>
            </a:r>
            <a:r>
              <a:rPr lang="zh-CN" altLang="en-US" dirty="0">
                <a:latin typeface="Arial" panose="020B0604020202020204" pitchFamily="34" charset="0"/>
                <a:ea typeface="Songti SC" panose="02010600040101010101" pitchFamily="2" charset="-122"/>
                <a:cs typeface="Arial" panose="020B0604020202020204" pitchFamily="34" charset="0"/>
              </a:rPr>
              <a:t>！！！没有数据与方法，何谈研究？</a:t>
            </a:r>
            <a:endParaRPr lang="en-US" altLang="zh-TW" dirty="0">
              <a:latin typeface="Arial" panose="020B0604020202020204" pitchFamily="34" charset="0"/>
              <a:ea typeface="Songti SC" panose="02010600040101010101" pitchFamily="2" charset="-122"/>
              <a:cs typeface="Arial" panose="020B0604020202020204" pitchFamily="34" charset="0"/>
            </a:endParaRPr>
          </a:p>
          <a:p>
            <a:r>
              <a:rPr lang="zh-TW" altLang="en-US" dirty="0">
                <a:latin typeface="Arial" panose="020B0604020202020204" pitchFamily="34" charset="0"/>
                <a:ea typeface="Songti SC" panose="02010600040101010101" pitchFamily="2" charset="-122"/>
                <a:cs typeface="Arial" panose="020B0604020202020204" pitchFamily="34" charset="0"/>
              </a:rPr>
              <a:t>为什么这样</a:t>
            </a:r>
            <a:r>
              <a:rPr lang="zh-CN" altLang="en-US" dirty="0">
                <a:latin typeface="Arial" panose="020B0604020202020204" pitchFamily="34" charset="0"/>
                <a:ea typeface="Songti SC" panose="02010600040101010101" pitchFamily="2" charset="-122"/>
                <a:cs typeface="Arial" panose="020B0604020202020204" pitchFamily="34" charset="0"/>
              </a:rPr>
              <a:t>？</a:t>
            </a:r>
            <a:endParaRPr lang="en-US" altLang="zh-TW" dirty="0">
              <a:latin typeface="Arial" panose="020B0604020202020204" pitchFamily="34" charset="0"/>
              <a:ea typeface="Songti SC" panose="02010600040101010101" pitchFamily="2" charset="-122"/>
              <a:cs typeface="Arial" panose="020B0604020202020204" pitchFamily="34" charset="0"/>
            </a:endParaRPr>
          </a:p>
          <a:p>
            <a:pPr lvl="1"/>
            <a:r>
              <a:rPr lang="zh-TW" altLang="en-US" dirty="0">
                <a:latin typeface="Arial" panose="020B0604020202020204" pitchFamily="34" charset="0"/>
                <a:ea typeface="Songti SC" panose="02010600040101010101" pitchFamily="2" charset="-122"/>
                <a:cs typeface="Arial" panose="020B0604020202020204" pitchFamily="34" charset="0"/>
              </a:rPr>
              <a:t>我是外行</a:t>
            </a:r>
            <a:r>
              <a:rPr lang="zh-CN" altLang="en-US" dirty="0">
                <a:latin typeface="Arial" panose="020B0604020202020204" pitchFamily="34" charset="0"/>
                <a:ea typeface="Songti SC" panose="02010600040101010101" pitchFamily="2" charset="-122"/>
                <a:cs typeface="Arial" panose="020B0604020202020204" pitchFamily="34" charset="0"/>
              </a:rPr>
              <a:t>，</a:t>
            </a:r>
            <a:r>
              <a:rPr lang="zh-TW" altLang="en-US" dirty="0">
                <a:latin typeface="Arial" panose="020B0604020202020204" pitchFamily="34" charset="0"/>
                <a:ea typeface="Songti SC" panose="02010600040101010101" pitchFamily="2" charset="-122"/>
                <a:cs typeface="Arial" panose="020B0604020202020204" pitchFamily="34" charset="0"/>
              </a:rPr>
              <a:t>反正也读不懂</a:t>
            </a:r>
            <a:r>
              <a:rPr lang="zh-CN" altLang="en-US" dirty="0">
                <a:latin typeface="Arial" panose="020B0604020202020204" pitchFamily="34" charset="0"/>
                <a:ea typeface="Songti SC" panose="02010600040101010101" pitchFamily="2" charset="-122"/>
                <a:cs typeface="Arial" panose="020B0604020202020204" pitchFamily="34" charset="0"/>
              </a:rPr>
              <a:t>。</a:t>
            </a:r>
            <a:endParaRPr lang="en-US" altLang="zh-CN" dirty="0">
              <a:latin typeface="Arial" panose="020B0604020202020204" pitchFamily="34" charset="0"/>
              <a:ea typeface="Songti SC" panose="02010600040101010101" pitchFamily="2" charset="-122"/>
              <a:cs typeface="Arial" panose="020B0604020202020204" pitchFamily="34" charset="0"/>
            </a:endParaRPr>
          </a:p>
          <a:p>
            <a:pPr lvl="1"/>
            <a:r>
              <a:rPr lang="zh-TW" altLang="en-US" dirty="0">
                <a:latin typeface="Arial" panose="020B0604020202020204" pitchFamily="34" charset="0"/>
                <a:ea typeface="Songti SC" panose="02010600040101010101" pitchFamily="2" charset="-122"/>
                <a:cs typeface="Arial" panose="020B0604020202020204" pitchFamily="34" charset="0"/>
              </a:rPr>
              <a:t>我对这个方法和数据很熟悉</a:t>
            </a:r>
            <a:r>
              <a:rPr lang="zh-CN" altLang="en-US" dirty="0">
                <a:latin typeface="Arial" panose="020B0604020202020204" pitchFamily="34" charset="0"/>
                <a:ea typeface="Songti SC" panose="02010600040101010101" pitchFamily="2" charset="-122"/>
                <a:cs typeface="Arial" panose="020B0604020202020204" pitchFamily="34" charset="0"/>
              </a:rPr>
              <a:t>，</a:t>
            </a:r>
            <a:r>
              <a:rPr lang="zh-TW" altLang="en-US" dirty="0">
                <a:latin typeface="Arial" panose="020B0604020202020204" pitchFamily="34" charset="0"/>
                <a:ea typeface="Songti SC" panose="02010600040101010101" pitchFamily="2" charset="-122"/>
                <a:cs typeface="Arial" panose="020B0604020202020204" pitchFamily="34" charset="0"/>
              </a:rPr>
              <a:t>不用读了</a:t>
            </a:r>
            <a:r>
              <a:rPr lang="zh-CN" altLang="en-US" dirty="0">
                <a:latin typeface="Arial" panose="020B0604020202020204" pitchFamily="34" charset="0"/>
                <a:ea typeface="Songti SC" panose="02010600040101010101" pitchFamily="2" charset="-122"/>
                <a:cs typeface="Arial" panose="020B0604020202020204" pitchFamily="34" charset="0"/>
              </a:rPr>
              <a:t>。</a:t>
            </a:r>
            <a:endParaRPr lang="en-HK" altLang="zh-TW" dirty="0">
              <a:latin typeface="Arial" panose="020B0604020202020204" pitchFamily="34" charset="0"/>
              <a:ea typeface="Songti SC" panose="02010600040101010101" pitchFamily="2" charset="-122"/>
              <a:cs typeface="Arial" panose="020B0604020202020204" pitchFamily="34" charset="0"/>
            </a:endParaRPr>
          </a:p>
          <a:p>
            <a:pPr lvl="1"/>
            <a:r>
              <a:rPr lang="zh-TW" altLang="en-US" dirty="0">
                <a:latin typeface="Arial" panose="020B0604020202020204" pitchFamily="34" charset="0"/>
                <a:ea typeface="Songti SC" panose="02010600040101010101" pitchFamily="2" charset="-122"/>
                <a:cs typeface="Arial" panose="020B0604020202020204" pitchFamily="34" charset="0"/>
              </a:rPr>
              <a:t>除非这篇文章是介绍一个新方法</a:t>
            </a:r>
            <a:r>
              <a:rPr lang="zh-CN" altLang="en-US" dirty="0">
                <a:latin typeface="Arial" panose="020B0604020202020204" pitchFamily="34" charset="0"/>
                <a:ea typeface="Songti SC" panose="02010600040101010101" pitchFamily="2" charset="-122"/>
                <a:cs typeface="Arial" panose="020B0604020202020204" pitchFamily="34" charset="0"/>
              </a:rPr>
              <a:t>。</a:t>
            </a:r>
            <a:r>
              <a:rPr lang="zh-TW" altLang="en-US" dirty="0">
                <a:latin typeface="Arial" panose="020B0604020202020204" pitchFamily="34" charset="0"/>
                <a:ea typeface="Songti SC" panose="02010600040101010101" pitchFamily="2" charset="-122"/>
                <a:cs typeface="Arial" panose="020B0604020202020204" pitchFamily="34" charset="0"/>
              </a:rPr>
              <a:t>应该在哪里体现出来</a:t>
            </a:r>
            <a:r>
              <a:rPr lang="zh-CN" altLang="en-US" dirty="0">
                <a:latin typeface="Arial" panose="020B0604020202020204" pitchFamily="34" charset="0"/>
                <a:ea typeface="Songti SC" panose="02010600040101010101" pitchFamily="2" charset="-122"/>
                <a:cs typeface="Arial" panose="020B0604020202020204" pitchFamily="34" charset="0"/>
              </a:rPr>
              <a:t>？</a:t>
            </a:r>
            <a:endParaRPr lang="en-HK" altLang="zh-CN" dirty="0">
              <a:latin typeface="Arial" panose="020B0604020202020204" pitchFamily="34" charset="0"/>
              <a:ea typeface="Songti SC" panose="02010600040101010101" pitchFamily="2" charset="-122"/>
              <a:cs typeface="Arial" panose="020B0604020202020204" pitchFamily="34" charset="0"/>
            </a:endParaRPr>
          </a:p>
          <a:p>
            <a:pPr lvl="1"/>
            <a:r>
              <a:rPr lang="zh-TW" altLang="en-US" dirty="0">
                <a:latin typeface="Arial" panose="020B0604020202020204" pitchFamily="34" charset="0"/>
                <a:ea typeface="Songti SC" panose="02010600040101010101" pitchFamily="2" charset="-122"/>
                <a:cs typeface="Arial" panose="020B0604020202020204" pitchFamily="34" charset="0"/>
              </a:rPr>
              <a:t>建立在作者可信</a:t>
            </a:r>
            <a:r>
              <a:rPr lang="zh-CN" altLang="en-US" dirty="0">
                <a:latin typeface="Arial" panose="020B0604020202020204" pitchFamily="34" charset="0"/>
                <a:ea typeface="Songti SC" panose="02010600040101010101" pitchFamily="2" charset="-122"/>
                <a:cs typeface="Arial" panose="020B0604020202020204" pitchFamily="34" charset="0"/>
              </a:rPr>
              <a:t>、</a:t>
            </a:r>
            <a:r>
              <a:rPr lang="zh-TW" altLang="en-US" dirty="0">
                <a:latin typeface="Arial" panose="020B0604020202020204" pitchFamily="34" charset="0"/>
                <a:ea typeface="Songti SC" panose="02010600040101010101" pitchFamily="2" charset="-122"/>
                <a:cs typeface="Arial" panose="020B0604020202020204" pitchFamily="34" charset="0"/>
              </a:rPr>
              <a:t>评审靠谱的基础上</a:t>
            </a:r>
            <a:r>
              <a:rPr lang="zh-CN" altLang="en-US" dirty="0">
                <a:latin typeface="Arial" panose="020B0604020202020204" pitchFamily="34" charset="0"/>
                <a:ea typeface="Songti SC" panose="02010600040101010101" pitchFamily="2" charset="-122"/>
                <a:cs typeface="Arial" panose="020B0604020202020204" pitchFamily="34" charset="0"/>
              </a:rPr>
              <a:t>，</a:t>
            </a:r>
            <a:r>
              <a:rPr lang="zh-TW" altLang="en-US" dirty="0">
                <a:latin typeface="Arial" panose="020B0604020202020204" pitchFamily="34" charset="0"/>
                <a:ea typeface="Songti SC" panose="02010600040101010101" pitchFamily="2" charset="-122"/>
                <a:cs typeface="Arial" panose="020B0604020202020204" pitchFamily="34" charset="0"/>
              </a:rPr>
              <a:t>这部分内容对于理解文章的</a:t>
            </a:r>
            <a:r>
              <a:rPr lang="zh-TW" altLang="en-US" dirty="0">
                <a:solidFill>
                  <a:srgbClr val="0432FF"/>
                </a:solidFill>
                <a:latin typeface="Arial" panose="020B0604020202020204" pitchFamily="34" charset="0"/>
                <a:ea typeface="Songti SC" panose="02010600040101010101" pitchFamily="2" charset="-122"/>
                <a:cs typeface="Arial" panose="020B0604020202020204" pitchFamily="34" charset="0"/>
              </a:rPr>
              <a:t>结论</a:t>
            </a:r>
            <a:r>
              <a:rPr lang="zh-CN" altLang="en-US" dirty="0">
                <a:latin typeface="Arial" panose="020B0604020202020204" pitchFamily="34" charset="0"/>
                <a:ea typeface="Songti SC" panose="02010600040101010101" pitchFamily="2" charset="-122"/>
                <a:cs typeface="Arial" panose="020B0604020202020204" pitchFamily="34" charset="0"/>
              </a:rPr>
              <a:t>、</a:t>
            </a:r>
            <a:r>
              <a:rPr lang="zh-TW" altLang="en-US" dirty="0">
                <a:latin typeface="Arial" panose="020B0604020202020204" pitchFamily="34" charset="0"/>
                <a:ea typeface="Songti SC" panose="02010600040101010101" pitchFamily="2" charset="-122"/>
                <a:cs typeface="Arial" panose="020B0604020202020204" pitchFamily="34" charset="0"/>
              </a:rPr>
              <a:t>了解</a:t>
            </a:r>
            <a:r>
              <a:rPr lang="zh-TW" altLang="en-US" dirty="0">
                <a:solidFill>
                  <a:srgbClr val="0432FF"/>
                </a:solidFill>
                <a:latin typeface="Arial" panose="020B0604020202020204" pitchFamily="34" charset="0"/>
                <a:ea typeface="Songti SC" panose="02010600040101010101" pitchFamily="2" charset="-122"/>
                <a:cs typeface="Arial" panose="020B0604020202020204" pitchFamily="34" charset="0"/>
              </a:rPr>
              <a:t>创新点</a:t>
            </a:r>
            <a:r>
              <a:rPr lang="zh-TW" altLang="en-US" dirty="0">
                <a:latin typeface="Arial" panose="020B0604020202020204" pitchFamily="34" charset="0"/>
                <a:ea typeface="Songti SC" panose="02010600040101010101" pitchFamily="2" charset="-122"/>
                <a:cs typeface="Arial" panose="020B0604020202020204" pitchFamily="34" charset="0"/>
              </a:rPr>
              <a:t>和</a:t>
            </a:r>
            <a:r>
              <a:rPr lang="zh-TW" altLang="en-US" dirty="0">
                <a:solidFill>
                  <a:srgbClr val="0432FF"/>
                </a:solidFill>
                <a:latin typeface="Arial" panose="020B0604020202020204" pitchFamily="34" charset="0"/>
                <a:ea typeface="Songti SC" panose="02010600040101010101" pitchFamily="2" charset="-122"/>
                <a:cs typeface="Arial" panose="020B0604020202020204" pitchFamily="34" charset="0"/>
              </a:rPr>
              <a:t>重要性</a:t>
            </a:r>
            <a:r>
              <a:rPr lang="zh-TW" altLang="en-US" dirty="0">
                <a:latin typeface="Arial" panose="020B0604020202020204" pitchFamily="34" charset="0"/>
                <a:ea typeface="Songti SC" panose="02010600040101010101" pitchFamily="2" charset="-122"/>
                <a:cs typeface="Arial" panose="020B0604020202020204" pitchFamily="34" charset="0"/>
              </a:rPr>
              <a:t>的帮助有限</a:t>
            </a:r>
            <a:r>
              <a:rPr lang="zh-CN" altLang="en-US" dirty="0">
                <a:latin typeface="Arial" panose="020B0604020202020204" pitchFamily="34" charset="0"/>
                <a:ea typeface="Songti SC" panose="02010600040101010101" pitchFamily="2" charset="-122"/>
                <a:cs typeface="Arial" panose="020B0604020202020204" pitchFamily="34" charset="0"/>
              </a:rPr>
              <a:t>。</a:t>
            </a:r>
            <a:endParaRPr lang="en-HK" altLang="zh-CN" dirty="0">
              <a:latin typeface="Arial" panose="020B0604020202020204" pitchFamily="34" charset="0"/>
              <a:ea typeface="Songti SC" panose="02010600040101010101" pitchFamily="2" charset="-122"/>
              <a:cs typeface="Arial" panose="020B0604020202020204" pitchFamily="34" charset="0"/>
            </a:endParaRPr>
          </a:p>
          <a:p>
            <a:pPr lvl="1"/>
            <a:endParaRPr lang="en-US" dirty="0">
              <a:latin typeface="Arial" panose="020B0604020202020204" pitchFamily="34" charset="0"/>
              <a:ea typeface="Songti SC" panose="02010600040101010101" pitchFamily="2" charset="-122"/>
              <a:cs typeface="Arial" panose="020B0604020202020204" pitchFamily="34" charset="0"/>
            </a:endParaRPr>
          </a:p>
        </p:txBody>
      </p:sp>
    </p:spTree>
    <p:extLst>
      <p:ext uri="{BB962C8B-B14F-4D97-AF65-F5344CB8AC3E}">
        <p14:creationId xmlns:p14="http://schemas.microsoft.com/office/powerpoint/2010/main" val="250507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8">
                                            <p:txEl>
                                              <p:pRg st="6" end="6"/>
                                            </p:txEl>
                                          </p:spTgt>
                                        </p:tgtEl>
                                        <p:attrNameLst>
                                          <p:attrName>style.visibility</p:attrName>
                                        </p:attrNameLst>
                                      </p:cBhvr>
                                      <p:to>
                                        <p:strVal val="visible"/>
                                      </p:to>
                                    </p:set>
                                    <p:animEffect transition="in" filter="checkerboard(across)">
                                      <p:cBhvr>
                                        <p:cTn id="27" dur="500"/>
                                        <p:tgtEl>
                                          <p:spTgt spid="1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C083614-D28A-C444-8DAF-E731FE9FFF59}"/>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9</a:t>
            </a:fld>
            <a:endParaRPr lang="en-GB">
              <a:solidFill>
                <a:prstClr val="black">
                  <a:tint val="75000"/>
                </a:prstClr>
              </a:solidFill>
              <a:latin typeface="Calibri"/>
            </a:endParaRPr>
          </a:p>
        </p:txBody>
      </p:sp>
      <p:graphicFrame>
        <p:nvGraphicFramePr>
          <p:cNvPr id="5" name="Content Placeholder 3">
            <a:extLst>
              <a:ext uri="{FF2B5EF4-FFF2-40B4-BE49-F238E27FC236}">
                <a16:creationId xmlns:a16="http://schemas.microsoft.com/office/drawing/2014/main" id="{FFCCC274-C902-0944-9061-68A1F5A80734}"/>
              </a:ext>
            </a:extLst>
          </p:cNvPr>
          <p:cNvGraphicFramePr>
            <a:graphicFrameLocks noGrp="1"/>
          </p:cNvGraphicFramePr>
          <p:nvPr>
            <p:ph idx="1"/>
            <p:extLst>
              <p:ext uri="{D42A27DB-BD31-4B8C-83A1-F6EECF244321}">
                <p14:modId xmlns:p14="http://schemas.microsoft.com/office/powerpoint/2010/main" val="2572098491"/>
              </p:ext>
            </p:extLst>
          </p:nvPr>
        </p:nvGraphicFramePr>
        <p:xfrm>
          <a:off x="172279" y="1126436"/>
          <a:ext cx="11115261" cy="4348162"/>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a:extLst>
              <a:ext uri="{FF2B5EF4-FFF2-40B4-BE49-F238E27FC236}">
                <a16:creationId xmlns:a16="http://schemas.microsoft.com/office/drawing/2014/main" id="{43444C1C-4D14-1B4A-A11E-A4817F2F5786}"/>
              </a:ext>
            </a:extLst>
          </p:cNvPr>
          <p:cNvSpPr>
            <a:spLocks noGrp="1"/>
          </p:cNvSpPr>
          <p:nvPr>
            <p:ph type="title"/>
          </p:nvPr>
        </p:nvSpPr>
        <p:spPr>
          <a:xfrm>
            <a:off x="838200" y="196961"/>
            <a:ext cx="10515600" cy="823766"/>
          </a:xfrm>
        </p:spPr>
        <p:txBody>
          <a:bodyPr/>
          <a:lstStyle/>
          <a:p>
            <a:r>
              <a:rPr lang="zh-TW" altLang="en-US" dirty="0">
                <a:latin typeface="Kaiti TC" panose="02010600040101010101" pitchFamily="2" charset="-120"/>
                <a:ea typeface="Kaiti TC" panose="02010600040101010101" pitchFamily="2" charset="-120"/>
              </a:rPr>
              <a:t>问卷调查数据</a:t>
            </a:r>
            <a:r>
              <a:rPr lang="en-US" altLang="zh-TW" dirty="0">
                <a:latin typeface="Kaiti TC" panose="02010600040101010101" pitchFamily="2" charset="-120"/>
                <a:ea typeface="Kaiti TC" panose="02010600040101010101" pitchFamily="2" charset="-120"/>
              </a:rPr>
              <a:t>:</a:t>
            </a:r>
            <a:r>
              <a:rPr lang="zh-TW" altLang="en-US" dirty="0">
                <a:solidFill>
                  <a:srgbClr val="0432FF"/>
                </a:solidFill>
                <a:latin typeface="Kaiti TC" panose="02010600040101010101" pitchFamily="2" charset="-120"/>
                <a:ea typeface="Kaiti TC" panose="02010600040101010101" pitchFamily="2" charset="-120"/>
              </a:rPr>
              <a:t>最难写</a:t>
            </a:r>
            <a:r>
              <a:rPr lang="zh-TW" altLang="en-US" dirty="0">
                <a:latin typeface="Kaiti TC" panose="02010600040101010101" pitchFamily="2" charset="-120"/>
                <a:ea typeface="Kaiti TC" panose="02010600040101010101" pitchFamily="2" charset="-120"/>
              </a:rPr>
              <a:t>的部分</a:t>
            </a:r>
            <a:endParaRPr lang="en-US" dirty="0">
              <a:latin typeface="Kaiti TC" panose="02010600040101010101" pitchFamily="2" charset="-120"/>
              <a:ea typeface="Kaiti TC" panose="02010600040101010101" pitchFamily="2" charset="-120"/>
            </a:endParaRPr>
          </a:p>
        </p:txBody>
      </p:sp>
      <p:sp>
        <p:nvSpPr>
          <p:cNvPr id="7" name="Rectangle 6">
            <a:extLst>
              <a:ext uri="{FF2B5EF4-FFF2-40B4-BE49-F238E27FC236}">
                <a16:creationId xmlns:a16="http://schemas.microsoft.com/office/drawing/2014/main" id="{F826A722-3BA3-474F-AA13-4A086AB29421}"/>
              </a:ext>
            </a:extLst>
          </p:cNvPr>
          <p:cNvSpPr/>
          <p:nvPr/>
        </p:nvSpPr>
        <p:spPr>
          <a:xfrm>
            <a:off x="1801091" y="1272208"/>
            <a:ext cx="2691396" cy="590775"/>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B35A9DA9-0F6F-E047-AD4D-1B63E1A2B68C}"/>
              </a:ext>
            </a:extLst>
          </p:cNvPr>
          <p:cNvSpPr txBox="1">
            <a:spLocks/>
          </p:cNvSpPr>
          <p:nvPr/>
        </p:nvSpPr>
        <p:spPr>
          <a:xfrm>
            <a:off x="5993253" y="4148905"/>
            <a:ext cx="6149009" cy="2651385"/>
          </a:xfrm>
          <a:prstGeom prst="rect">
            <a:avLst/>
          </a:prstGeom>
          <a:solidFill>
            <a:schemeClr val="accent3">
              <a:lumMod val="20000"/>
              <a:lumOff val="80000"/>
            </a:schemeClr>
          </a:solidFill>
        </p:spPr>
        <p:txBody>
          <a:bodyPr vert="horz" lIns="91440" tIns="45720" rIns="91440" bIns="45720" rtlCol="0">
            <a:normAutofit/>
          </a:bodyPr>
          <a:lst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zh-TW" altLang="en-US" sz="2400" dirty="0">
                <a:latin typeface="Songti SC" panose="02010600040101010101" pitchFamily="2" charset="-122"/>
                <a:ea typeface="Songti SC" panose="02010600040101010101" pitchFamily="2" charset="-122"/>
              </a:rPr>
              <a:t>可</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万事开头难</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没有人会在写一篇文章时第一件事儿去写</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讨论</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通常都在写完了其他部分之后</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才开始写</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讨论</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却依然觉得难</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是讨论真的很难</a:t>
            </a:r>
            <a:r>
              <a:rPr lang="zh-CN" altLang="en-US" sz="2400" dirty="0">
                <a:latin typeface="Songti SC" panose="02010600040101010101" pitchFamily="2" charset="-122"/>
                <a:ea typeface="Songti SC" panose="02010600040101010101" pitchFamily="2" charset="-122"/>
              </a:rPr>
              <a:t>？</a:t>
            </a:r>
            <a:endParaRPr lang="en-US" altLang="zh-CN" sz="2400" dirty="0">
              <a:latin typeface="Songti SC" panose="02010600040101010101" pitchFamily="2" charset="-122"/>
              <a:ea typeface="Songti SC" panose="02010600040101010101" pitchFamily="2" charset="-122"/>
            </a:endParaRPr>
          </a:p>
          <a:p>
            <a:r>
              <a:rPr lang="zh-TW" altLang="en-US" sz="2400" dirty="0">
                <a:latin typeface="Songti SC" panose="02010600040101010101" pitchFamily="2" charset="-122"/>
                <a:ea typeface="Songti SC" panose="02010600040101010101" pitchFamily="2" charset="-122"/>
              </a:rPr>
              <a:t>是不是我们对</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讨论</a:t>
            </a:r>
            <a:r>
              <a:rPr lang="zh-CN" altLang="en-US" sz="2400" dirty="0">
                <a:latin typeface="Songti SC" panose="02010600040101010101" pitchFamily="2" charset="-122"/>
                <a:ea typeface="Songti SC" panose="02010600040101010101" pitchFamily="2" charset="-122"/>
              </a:rPr>
              <a:t>”及其他部分</a:t>
            </a:r>
            <a:r>
              <a:rPr lang="zh-TW" altLang="en-US" sz="2400" dirty="0">
                <a:latin typeface="Songti SC" panose="02010600040101010101" pitchFamily="2" charset="-122"/>
                <a:ea typeface="Songti SC" panose="02010600040101010101" pitchFamily="2" charset="-122"/>
              </a:rPr>
              <a:t>的功能认识</a:t>
            </a:r>
            <a:r>
              <a:rPr lang="zh-CN" altLang="en-US" sz="2400" dirty="0">
                <a:latin typeface="Songti SC" panose="02010600040101010101" pitchFamily="2" charset="-122"/>
                <a:ea typeface="Songti SC" panose="02010600040101010101" pitchFamily="2" charset="-122"/>
              </a:rPr>
              <a:t>有所偏差或局限？</a:t>
            </a:r>
            <a:endParaRPr lang="en-US" sz="2400" dirty="0">
              <a:latin typeface="Songti SC" panose="02010600040101010101" pitchFamily="2" charset="-122"/>
              <a:ea typeface="Songti SC" panose="02010600040101010101" pitchFamily="2" charset="-122"/>
            </a:endParaRPr>
          </a:p>
        </p:txBody>
      </p:sp>
      <p:sp>
        <p:nvSpPr>
          <p:cNvPr id="9" name="Title 1">
            <a:extLst>
              <a:ext uri="{FF2B5EF4-FFF2-40B4-BE49-F238E27FC236}">
                <a16:creationId xmlns:a16="http://schemas.microsoft.com/office/drawing/2014/main" id="{33E707A8-04E4-0B47-A779-574B7E28368D}"/>
              </a:ext>
            </a:extLst>
          </p:cNvPr>
          <p:cNvSpPr txBox="1">
            <a:spLocks/>
          </p:cNvSpPr>
          <p:nvPr/>
        </p:nvSpPr>
        <p:spPr>
          <a:xfrm>
            <a:off x="477121" y="5620370"/>
            <a:ext cx="4015366" cy="750995"/>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zh-TW" altLang="en-US" sz="2000" dirty="0">
                <a:latin typeface="Arial" panose="020B0604020202020204" pitchFamily="34" charset="0"/>
                <a:ea typeface="Kaiti TC" panose="02010600040101010101" pitchFamily="2" charset="-120"/>
                <a:cs typeface="Arial" panose="020B0604020202020204" pitchFamily="34" charset="0"/>
              </a:rPr>
              <a:t>问卷调查数据</a:t>
            </a:r>
            <a:r>
              <a:rPr lang="en-US" altLang="zh-TW" sz="2000" dirty="0">
                <a:latin typeface="Arial" panose="020B0604020202020204" pitchFamily="34" charset="0"/>
                <a:ea typeface="Kaiti TC" panose="02010600040101010101" pitchFamily="2" charset="-120"/>
                <a:cs typeface="Arial" panose="020B0604020202020204" pitchFamily="34" charset="0"/>
              </a:rPr>
              <a:t> </a:t>
            </a:r>
          </a:p>
          <a:p>
            <a:r>
              <a:rPr lang="en-US" altLang="zh-TW" sz="2000" dirty="0">
                <a:latin typeface="Arial" panose="020B0604020202020204" pitchFamily="34" charset="0"/>
                <a:ea typeface="Kaiti TC" panose="02010600040101010101" pitchFamily="2" charset="-120"/>
                <a:cs typeface="Arial" panose="020B0604020202020204" pitchFamily="34" charset="0"/>
              </a:rPr>
              <a:t>(2020-05-06, 40</a:t>
            </a:r>
            <a:r>
              <a:rPr lang="en-US" altLang="zh-CN" sz="2000" dirty="0">
                <a:latin typeface="Arial" panose="020B0604020202020204" pitchFamily="34" charset="0"/>
                <a:ea typeface="Kaiti TC" panose="02010600040101010101" pitchFamily="2" charset="-120"/>
                <a:cs typeface="Arial" panose="020B0604020202020204" pitchFamily="34" charset="0"/>
              </a:rPr>
              <a:t>2</a:t>
            </a:r>
            <a:r>
              <a:rPr lang="en-US" altLang="zh-TW" sz="2000" dirty="0">
                <a:latin typeface="Arial" panose="020B0604020202020204" pitchFamily="34" charset="0"/>
                <a:ea typeface="Kaiti TC" panose="02010600040101010101" pitchFamily="2" charset="-120"/>
                <a:cs typeface="Arial" panose="020B0604020202020204" pitchFamily="34" charset="0"/>
              </a:rPr>
              <a:t> </a:t>
            </a:r>
            <a:r>
              <a:rPr lang="zh-TW" altLang="en-US" sz="2000" dirty="0">
                <a:latin typeface="Arial" panose="020B0604020202020204" pitchFamily="34" charset="0"/>
                <a:ea typeface="Kaiti TC" panose="02010600040101010101" pitchFamily="2" charset="-120"/>
                <a:cs typeface="Arial" panose="020B0604020202020204" pitchFamily="34" charset="0"/>
              </a:rPr>
              <a:t>人</a:t>
            </a:r>
            <a:r>
              <a:rPr lang="en-US" altLang="zh-TW" sz="2000" dirty="0">
                <a:latin typeface="Arial" panose="020B0604020202020204" pitchFamily="34" charset="0"/>
                <a:ea typeface="Kaiti TC" panose="02010600040101010101" pitchFamily="2" charset="-120"/>
                <a:cs typeface="Arial" panose="020B0604020202020204" pitchFamily="34" charset="0"/>
              </a:rPr>
              <a:t>)</a:t>
            </a:r>
            <a:endParaRPr lang="en-US" sz="2000" dirty="0">
              <a:latin typeface="Arial" panose="020B0604020202020204" pitchFamily="34" charset="0"/>
              <a:ea typeface="Kaiti TC" panose="02010600040101010101" pitchFamily="2" charset="-120"/>
              <a:cs typeface="Arial" panose="020B0604020202020204" pitchFamily="34" charset="0"/>
            </a:endParaRPr>
          </a:p>
        </p:txBody>
      </p:sp>
    </p:spTree>
    <p:extLst>
      <p:ext uri="{BB962C8B-B14F-4D97-AF65-F5344CB8AC3E}">
        <p14:creationId xmlns:p14="http://schemas.microsoft.com/office/powerpoint/2010/main" val="24478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441C5E7-BD8A-4A1A-BD35-49702830CE5D}"/>
              </a:ext>
            </a:extLst>
          </p:cNvPr>
          <p:cNvSpPr>
            <a:spLocks noGrp="1"/>
          </p:cNvSpPr>
          <p:nvPr>
            <p:ph type="body" idx="1"/>
          </p:nvPr>
        </p:nvSpPr>
        <p:spPr>
          <a:xfrm>
            <a:off x="6306226" y="1053597"/>
            <a:ext cx="5309039" cy="769670"/>
          </a:xfrm>
        </p:spPr>
        <p:txBody>
          <a:bodyPr>
            <a:normAutofit fontScale="92500"/>
          </a:bodyPr>
          <a:lstStyle/>
          <a:p>
            <a:r>
              <a:rPr lang="zh-CN" altLang="en-US" dirty="0"/>
              <a:t>你觉得一篇发表的论文，最有可能被读者忽略不读的部分是？</a:t>
            </a:r>
            <a:r>
              <a:rPr lang="en-US" altLang="zh-CN" dirty="0"/>
              <a:t>(</a:t>
            </a:r>
            <a:r>
              <a:rPr lang="zh-CN" altLang="en-US" dirty="0"/>
              <a:t>无阅读时间限制</a:t>
            </a:r>
            <a:r>
              <a:rPr lang="en-US" altLang="zh-CN" dirty="0"/>
              <a:t>)</a:t>
            </a:r>
            <a:endParaRPr lang="en-HK" dirty="0"/>
          </a:p>
        </p:txBody>
      </p:sp>
      <p:sp>
        <p:nvSpPr>
          <p:cNvPr id="7" name="Text Placeholder 6">
            <a:extLst>
              <a:ext uri="{FF2B5EF4-FFF2-40B4-BE49-F238E27FC236}">
                <a16:creationId xmlns:a16="http://schemas.microsoft.com/office/drawing/2014/main" id="{DE716C37-5F06-4352-A457-DDD127C07C67}"/>
              </a:ext>
            </a:extLst>
          </p:cNvPr>
          <p:cNvSpPr>
            <a:spLocks noGrp="1"/>
          </p:cNvSpPr>
          <p:nvPr>
            <p:ph type="body" sz="quarter" idx="3"/>
          </p:nvPr>
        </p:nvSpPr>
        <p:spPr>
          <a:xfrm>
            <a:off x="778933" y="1189065"/>
            <a:ext cx="5183188" cy="453581"/>
          </a:xfrm>
        </p:spPr>
        <p:txBody>
          <a:bodyPr>
            <a:normAutofit fontScale="92500"/>
          </a:bodyPr>
          <a:lstStyle/>
          <a:p>
            <a:r>
              <a:rPr lang="zh-CN" altLang="en-US" dirty="0"/>
              <a:t>你觉得论文写作时，最难的部分是？</a:t>
            </a:r>
            <a:endParaRPr lang="en-HK" dirty="0"/>
          </a:p>
        </p:txBody>
      </p:sp>
      <p:graphicFrame>
        <p:nvGraphicFramePr>
          <p:cNvPr id="19" name="Content Placeholder 18">
            <a:extLst>
              <a:ext uri="{FF2B5EF4-FFF2-40B4-BE49-F238E27FC236}">
                <a16:creationId xmlns:a16="http://schemas.microsoft.com/office/drawing/2014/main" id="{4CBBFC17-97DF-4ACD-ABA7-FA3C716FD348}"/>
              </a:ext>
            </a:extLst>
          </p:cNvPr>
          <p:cNvGraphicFramePr>
            <a:graphicFrameLocks noGrp="1"/>
          </p:cNvGraphicFramePr>
          <p:nvPr>
            <p:ph sz="half" idx="2"/>
            <p:extLst>
              <p:ext uri="{D42A27DB-BD31-4B8C-83A1-F6EECF244321}">
                <p14:modId xmlns:p14="http://schemas.microsoft.com/office/powerpoint/2010/main" val="3741316107"/>
              </p:ext>
            </p:extLst>
          </p:nvPr>
        </p:nvGraphicFramePr>
        <p:xfrm>
          <a:off x="691382" y="1123860"/>
          <a:ext cx="5299505" cy="478984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8">
            <a:extLst>
              <a:ext uri="{FF2B5EF4-FFF2-40B4-BE49-F238E27FC236}">
                <a16:creationId xmlns:a16="http://schemas.microsoft.com/office/drawing/2014/main" id="{46D7B0B7-EF83-41B2-858D-28062C9781DA}"/>
              </a:ext>
            </a:extLst>
          </p:cNvPr>
          <p:cNvGraphicFramePr>
            <a:graphicFrameLocks noGrp="1"/>
          </p:cNvGraphicFramePr>
          <p:nvPr>
            <p:ph sz="quarter" idx="4"/>
            <p:extLst>
              <p:ext uri="{D42A27DB-BD31-4B8C-83A1-F6EECF244321}">
                <p14:modId xmlns:p14="http://schemas.microsoft.com/office/powerpoint/2010/main" val="2830396528"/>
              </p:ext>
            </p:extLst>
          </p:nvPr>
        </p:nvGraphicFramePr>
        <p:xfrm>
          <a:off x="6078438" y="1440036"/>
          <a:ext cx="5729492" cy="4518826"/>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a:extLst>
              <a:ext uri="{FF2B5EF4-FFF2-40B4-BE49-F238E27FC236}">
                <a16:creationId xmlns:a16="http://schemas.microsoft.com/office/drawing/2014/main" id="{F651DD16-CA81-474B-9F50-CE1414B03F48}"/>
              </a:ext>
            </a:extLst>
          </p:cNvPr>
          <p:cNvSpPr>
            <a:spLocks noGrp="1"/>
          </p:cNvSpPr>
          <p:nvPr>
            <p:ph type="title"/>
          </p:nvPr>
        </p:nvSpPr>
        <p:spPr>
          <a:xfrm>
            <a:off x="778933" y="274640"/>
            <a:ext cx="7751076" cy="671913"/>
          </a:xfrm>
        </p:spPr>
        <p:txBody>
          <a:bodyPr/>
          <a:lstStyle/>
          <a:p>
            <a:r>
              <a:rPr lang="zh-TW" altLang="en-US" dirty="0">
                <a:solidFill>
                  <a:srgbClr val="0432FF"/>
                </a:solidFill>
                <a:latin typeface="Arial" panose="020B0604020202020204" pitchFamily="34" charset="0"/>
                <a:ea typeface="Kaiti TC" panose="02010600040101010101" pitchFamily="2" charset="-120"/>
                <a:cs typeface="Arial" panose="020B0604020202020204" pitchFamily="34" charset="0"/>
              </a:rPr>
              <a:t>最难写</a:t>
            </a:r>
            <a:r>
              <a:rPr lang="zh-CN" altLang="en-US" dirty="0">
                <a:solidFill>
                  <a:srgbClr val="0432FF"/>
                </a:solidFill>
                <a:latin typeface="Arial" panose="020B0604020202020204" pitchFamily="34" charset="0"/>
                <a:ea typeface="Kaiti TC" panose="02010600040101010101" pitchFamily="2" charset="-120"/>
                <a:cs typeface="Arial" panose="020B0604020202020204" pitchFamily="34" charset="0"/>
              </a:rPr>
              <a:t> </a:t>
            </a:r>
            <a:r>
              <a:rPr lang="en-US" altLang="zh-CN" dirty="0">
                <a:latin typeface="Arial" panose="020B0604020202020204" pitchFamily="34" charset="0"/>
                <a:ea typeface="Kaiti TC" panose="02010600040101010101" pitchFamily="2" charset="-120"/>
                <a:cs typeface="Arial" panose="020B0604020202020204" pitchFamily="34" charset="0"/>
              </a:rPr>
              <a:t>VS</a:t>
            </a:r>
            <a:r>
              <a:rPr lang="zh-CN" altLang="en-US" dirty="0">
                <a:latin typeface="Arial" panose="020B0604020202020204" pitchFamily="34" charset="0"/>
                <a:ea typeface="Kaiti TC" panose="02010600040101010101" pitchFamily="2" charset="-120"/>
                <a:cs typeface="Arial" panose="020B0604020202020204" pitchFamily="34" charset="0"/>
              </a:rPr>
              <a:t> </a:t>
            </a:r>
            <a:r>
              <a:rPr lang="zh-TW" altLang="en-US" dirty="0">
                <a:latin typeface="Arial" panose="020B0604020202020204" pitchFamily="34" charset="0"/>
                <a:ea typeface="Kaiti TC" panose="02010600040101010101" pitchFamily="2" charset="-120"/>
                <a:cs typeface="Arial" panose="020B0604020202020204" pitchFamily="34" charset="0"/>
              </a:rPr>
              <a:t>最容易</a:t>
            </a:r>
            <a:r>
              <a:rPr lang="zh-TW" altLang="en-US" dirty="0">
                <a:solidFill>
                  <a:srgbClr val="C00000"/>
                </a:solidFill>
                <a:latin typeface="Arial" panose="020B0604020202020204" pitchFamily="34" charset="0"/>
                <a:ea typeface="Kaiti TC" panose="02010600040101010101" pitchFamily="2" charset="-120"/>
                <a:cs typeface="Arial" panose="020B0604020202020204" pitchFamily="34" charset="0"/>
              </a:rPr>
              <a:t>略过不读</a:t>
            </a:r>
            <a:endParaRPr lang="en-US" dirty="0">
              <a:solidFill>
                <a:srgbClr val="C00000"/>
              </a:solidFill>
              <a:latin typeface="Arial" panose="020B0604020202020204" pitchFamily="34" charset="0"/>
              <a:ea typeface="Kaiti TC" panose="02010600040101010101" pitchFamily="2" charset="-120"/>
              <a:cs typeface="Arial" panose="020B0604020202020204" pitchFamily="34" charset="0"/>
            </a:endParaRPr>
          </a:p>
        </p:txBody>
      </p:sp>
      <p:sp>
        <p:nvSpPr>
          <p:cNvPr id="8" name="Content Placeholder 2">
            <a:extLst>
              <a:ext uri="{FF2B5EF4-FFF2-40B4-BE49-F238E27FC236}">
                <a16:creationId xmlns:a16="http://schemas.microsoft.com/office/drawing/2014/main" id="{FFC94F15-3B65-FA4E-9D63-4B5D6F964428}"/>
              </a:ext>
            </a:extLst>
          </p:cNvPr>
          <p:cNvSpPr txBox="1">
            <a:spLocks/>
          </p:cNvSpPr>
          <p:nvPr/>
        </p:nvSpPr>
        <p:spPr>
          <a:xfrm>
            <a:off x="2332913" y="5721234"/>
            <a:ext cx="7526174" cy="899408"/>
          </a:xfrm>
          <a:prstGeom prst="rect">
            <a:avLst/>
          </a:prstGeom>
          <a:solidFill>
            <a:schemeClr val="accent2">
              <a:lumMod val="20000"/>
              <a:lumOff val="80000"/>
            </a:schemeClr>
          </a:solidFill>
        </p:spPr>
        <p:txBody>
          <a:bodyPr vert="horz" lIns="91440" tIns="45720" rIns="91440" bIns="45720" rtlCol="0" anchor="b">
            <a:normAutofit/>
          </a:bodyPr>
          <a:lstStyle>
            <a:lvl1pPr marL="0" indent="0" algn="l" defTabSz="457189" rtl="0" eaLnBrk="1" latinLnBrk="0" hangingPunct="1">
              <a:spcBef>
                <a:spcPct val="20000"/>
              </a:spcBef>
              <a:buFont typeface="Arial"/>
              <a:buNone/>
              <a:defRPr sz="2400" b="1" kern="1200">
                <a:solidFill>
                  <a:schemeClr val="tx1"/>
                </a:solidFill>
                <a:latin typeface="+mn-lt"/>
                <a:ea typeface="+mn-ea"/>
                <a:cs typeface="+mn-cs"/>
              </a:defRPr>
            </a:lvl1pPr>
            <a:lvl2pPr marL="457189" indent="0" algn="l" defTabSz="457189" rtl="0" eaLnBrk="1" latinLnBrk="0" hangingPunct="1">
              <a:spcBef>
                <a:spcPct val="20000"/>
              </a:spcBef>
              <a:buFont typeface="Arial"/>
              <a:buNone/>
              <a:defRPr sz="2000" b="1" kern="1200">
                <a:solidFill>
                  <a:schemeClr val="tx1"/>
                </a:solidFill>
                <a:latin typeface="+mn-lt"/>
                <a:ea typeface="+mn-ea"/>
                <a:cs typeface="+mn-cs"/>
              </a:defRPr>
            </a:lvl2pPr>
            <a:lvl3pPr marL="914377" indent="0" algn="l" defTabSz="457189" rtl="0" eaLnBrk="1" latinLnBrk="0" hangingPunct="1">
              <a:spcBef>
                <a:spcPct val="20000"/>
              </a:spcBef>
              <a:buFont typeface="Arial"/>
              <a:buNone/>
              <a:defRPr sz="1800" b="1" kern="1200">
                <a:solidFill>
                  <a:schemeClr val="tx1"/>
                </a:solidFill>
                <a:latin typeface="+mn-lt"/>
                <a:ea typeface="+mn-ea"/>
                <a:cs typeface="+mn-cs"/>
              </a:defRPr>
            </a:lvl3pPr>
            <a:lvl4pPr marL="1371566" indent="0" algn="l" defTabSz="457189" rtl="0" eaLnBrk="1" latinLnBrk="0" hangingPunct="1">
              <a:spcBef>
                <a:spcPct val="20000"/>
              </a:spcBef>
              <a:buFont typeface="Arial"/>
              <a:buNone/>
              <a:defRPr sz="1600" b="1" kern="1200">
                <a:solidFill>
                  <a:schemeClr val="tx1"/>
                </a:solidFill>
                <a:latin typeface="+mn-lt"/>
                <a:ea typeface="+mn-ea"/>
                <a:cs typeface="+mn-cs"/>
              </a:defRPr>
            </a:lvl4pPr>
            <a:lvl5pPr marL="1828754" indent="0" algn="l" defTabSz="457189" rtl="0" eaLnBrk="1" latinLnBrk="0" hangingPunct="1">
              <a:spcBef>
                <a:spcPct val="20000"/>
              </a:spcBef>
              <a:buFont typeface="Arial"/>
              <a:buNone/>
              <a:defRPr sz="1600" b="1" kern="1200">
                <a:solidFill>
                  <a:schemeClr val="tx1"/>
                </a:solidFill>
                <a:latin typeface="+mn-lt"/>
                <a:ea typeface="+mn-ea"/>
                <a:cs typeface="+mn-cs"/>
              </a:defRPr>
            </a:lvl5pPr>
            <a:lvl6pPr marL="2285943" indent="0" algn="l" defTabSz="457189" rtl="0" eaLnBrk="1" latinLnBrk="0" hangingPunct="1">
              <a:spcBef>
                <a:spcPct val="20000"/>
              </a:spcBef>
              <a:buFont typeface="Arial"/>
              <a:buNone/>
              <a:defRPr sz="1600" b="1" kern="1200">
                <a:solidFill>
                  <a:schemeClr val="tx1"/>
                </a:solidFill>
                <a:latin typeface="+mn-lt"/>
                <a:ea typeface="+mn-ea"/>
                <a:cs typeface="+mn-cs"/>
              </a:defRPr>
            </a:lvl6pPr>
            <a:lvl7pPr marL="2743131" indent="0" algn="l" defTabSz="457189" rtl="0" eaLnBrk="1" latinLnBrk="0" hangingPunct="1">
              <a:spcBef>
                <a:spcPct val="20000"/>
              </a:spcBef>
              <a:buFont typeface="Arial"/>
              <a:buNone/>
              <a:defRPr sz="1600" b="1" kern="1200">
                <a:solidFill>
                  <a:schemeClr val="tx1"/>
                </a:solidFill>
                <a:latin typeface="+mn-lt"/>
                <a:ea typeface="+mn-ea"/>
                <a:cs typeface="+mn-cs"/>
              </a:defRPr>
            </a:lvl7pPr>
            <a:lvl8pPr marL="3200320" indent="0" algn="l" defTabSz="457189" rtl="0" eaLnBrk="1" latinLnBrk="0" hangingPunct="1">
              <a:spcBef>
                <a:spcPct val="20000"/>
              </a:spcBef>
              <a:buFont typeface="Arial"/>
              <a:buNone/>
              <a:defRPr sz="1600" b="1" kern="1200">
                <a:solidFill>
                  <a:schemeClr val="tx1"/>
                </a:solidFill>
                <a:latin typeface="+mn-lt"/>
                <a:ea typeface="+mn-ea"/>
                <a:cs typeface="+mn-cs"/>
              </a:defRPr>
            </a:lvl8pPr>
            <a:lvl9pPr marL="3657509" indent="0" algn="l" defTabSz="457189" rtl="0" eaLnBrk="1" latinLnBrk="0" hangingPunct="1">
              <a:spcBef>
                <a:spcPct val="20000"/>
              </a:spcBef>
              <a:buFont typeface="Arial"/>
              <a:buNone/>
              <a:defRPr sz="1600" b="1" kern="1200">
                <a:solidFill>
                  <a:schemeClr val="tx1"/>
                </a:solidFill>
                <a:latin typeface="+mn-lt"/>
                <a:ea typeface="+mn-ea"/>
                <a:cs typeface="+mn-cs"/>
              </a:defRPr>
            </a:lvl9pPr>
          </a:lstStyle>
          <a:p>
            <a:pPr marL="342900" indent="-342900">
              <a:buFont typeface="Arial" panose="020B0604020202020204" pitchFamily="34" charset="0"/>
              <a:buChar char="•"/>
            </a:pPr>
            <a:r>
              <a:rPr lang="zh-CN" altLang="en-US" dirty="0">
                <a:latin typeface="+mn-ea"/>
              </a:rPr>
              <a:t>为什么每个人辛辛苦苦写出来，却容易被忽略呢？</a:t>
            </a:r>
            <a:endParaRPr lang="en-HK" altLang="zh-CN" dirty="0">
              <a:latin typeface="+mn-ea"/>
            </a:endParaRPr>
          </a:p>
          <a:p>
            <a:pPr marL="342900" indent="-342900">
              <a:buFont typeface="Arial" panose="020B0604020202020204" pitchFamily="34" charset="0"/>
              <a:buChar char="•"/>
            </a:pPr>
            <a:r>
              <a:rPr lang="zh-CN" altLang="en-US" dirty="0">
                <a:latin typeface="+mn-ea"/>
              </a:rPr>
              <a:t>或者因为没有仔细读这三个部分，导致不大会写呢？</a:t>
            </a:r>
            <a:endParaRPr lang="en-US" dirty="0">
              <a:latin typeface="+mn-ea"/>
            </a:endParaRPr>
          </a:p>
        </p:txBody>
      </p:sp>
    </p:spTree>
    <p:extLst>
      <p:ext uri="{BB962C8B-B14F-4D97-AF65-F5344CB8AC3E}">
        <p14:creationId xmlns:p14="http://schemas.microsoft.com/office/powerpoint/2010/main" val="3233068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defTabSz="609585" fontAlgn="base">
              <a:spcBef>
                <a:spcPct val="0"/>
              </a:spcBef>
              <a:spcAft>
                <a:spcPct val="0"/>
              </a:spcAft>
            </a:pPr>
            <a:fld id="{23B3168D-2A99-B743-BC9B-D89F7B96432E}" type="slidenum">
              <a:rPr lang="en-GB">
                <a:solidFill>
                  <a:prstClr val="black">
                    <a:tint val="75000"/>
                  </a:prstClr>
                </a:solidFill>
                <a:latin typeface="Calibri"/>
                <a:ea typeface="宋体" panose="02010600030101010101" pitchFamily="2" charset="-122"/>
              </a:rPr>
              <a:pPr defTabSz="609585" fontAlgn="base">
                <a:spcBef>
                  <a:spcPct val="0"/>
                </a:spcBef>
                <a:spcAft>
                  <a:spcPct val="0"/>
                </a:spcAft>
              </a:pPr>
              <a:t>11</a:t>
            </a:fld>
            <a:endParaRPr lang="en-GB">
              <a:solidFill>
                <a:prstClr val="black">
                  <a:tint val="75000"/>
                </a:prstClr>
              </a:solidFill>
              <a:latin typeface="Calibri"/>
              <a:ea typeface="宋体" panose="02010600030101010101" pitchFamily="2" charset="-122"/>
            </a:endParaRPr>
          </a:p>
        </p:txBody>
      </p:sp>
      <p:sp>
        <p:nvSpPr>
          <p:cNvPr id="20" name="Title 1">
            <a:extLst>
              <a:ext uri="{FF2B5EF4-FFF2-40B4-BE49-F238E27FC236}">
                <a16:creationId xmlns:a16="http://schemas.microsoft.com/office/drawing/2014/main" id="{585015DC-6333-5244-BA11-A1C36791F33A}"/>
              </a:ext>
            </a:extLst>
          </p:cNvPr>
          <p:cNvSpPr>
            <a:spLocks noGrp="1"/>
          </p:cNvSpPr>
          <p:nvPr>
            <p:ph type="title"/>
          </p:nvPr>
        </p:nvSpPr>
        <p:spPr>
          <a:xfrm>
            <a:off x="838200" y="116647"/>
            <a:ext cx="10515600" cy="892554"/>
          </a:xfrm>
        </p:spPr>
        <p:txBody>
          <a:bodyPr/>
          <a:lstStyle/>
          <a:p>
            <a:r>
              <a:rPr lang="zh-TW" altLang="en-US" dirty="0">
                <a:latin typeface="Kaiti TC" panose="02010600040101010101" pitchFamily="2" charset="-120"/>
                <a:ea typeface="Kaiti TC" panose="02010600040101010101" pitchFamily="2" charset="-120"/>
                <a:cs typeface="Arial" panose="020B0604020202020204" pitchFamily="34" charset="0"/>
              </a:rPr>
              <a:t>为何写作公认很难</a:t>
            </a:r>
            <a:r>
              <a:rPr lang="zh-CN" altLang="en-US" dirty="0">
                <a:latin typeface="Kaiti TC" panose="02010600040101010101" pitchFamily="2" charset="-120"/>
                <a:ea typeface="Kaiti TC" panose="02010600040101010101" pitchFamily="2" charset="-120"/>
                <a:cs typeface="Arial" panose="020B0604020202020204" pitchFamily="34" charset="0"/>
              </a:rPr>
              <a:t>？</a:t>
            </a:r>
            <a:endParaRPr lang="en-US" dirty="0">
              <a:latin typeface="Kaiti TC" panose="02010600040101010101" pitchFamily="2" charset="-120"/>
              <a:ea typeface="Kaiti TC" panose="02010600040101010101" pitchFamily="2" charset="-120"/>
              <a:cs typeface="Arial" panose="020B0604020202020204" pitchFamily="34" charset="0"/>
            </a:endParaRPr>
          </a:p>
        </p:txBody>
      </p:sp>
      <p:sp>
        <p:nvSpPr>
          <p:cNvPr id="21" name="Content Placeholder 2">
            <a:extLst>
              <a:ext uri="{FF2B5EF4-FFF2-40B4-BE49-F238E27FC236}">
                <a16:creationId xmlns:a16="http://schemas.microsoft.com/office/drawing/2014/main" id="{4C4B4A64-9380-8B43-8CFC-6F47284209B6}"/>
              </a:ext>
            </a:extLst>
          </p:cNvPr>
          <p:cNvSpPr>
            <a:spLocks noGrp="1"/>
          </p:cNvSpPr>
          <p:nvPr>
            <p:ph idx="1"/>
          </p:nvPr>
        </p:nvSpPr>
        <p:spPr>
          <a:xfrm>
            <a:off x="838200" y="1129975"/>
            <a:ext cx="10515600" cy="4957776"/>
          </a:xfrm>
        </p:spPr>
        <p:txBody>
          <a:bodyPr>
            <a:normAutofit/>
          </a:bodyPr>
          <a:lstStyle/>
          <a:p>
            <a:r>
              <a:rPr lang="en-US" dirty="0" err="1">
                <a:latin typeface="Songti SC" panose="02010600040101010101" pitchFamily="2" charset="-122"/>
                <a:ea typeface="Songti SC" panose="02010600040101010101" pitchFamily="2" charset="-122"/>
                <a:cs typeface="Arial" panose="020B0604020202020204" pitchFamily="34" charset="0"/>
              </a:rPr>
              <a:t>科技论文的使命是展现研究成果</a:t>
            </a:r>
            <a:r>
              <a:rPr lang="zh-CN" altLang="en-US" dirty="0">
                <a:latin typeface="Songti SC" panose="02010600040101010101" pitchFamily="2" charset="-122"/>
                <a:ea typeface="Songti SC" panose="02010600040101010101" pitchFamily="2" charset="-122"/>
                <a:cs typeface="Arial" panose="020B0604020202020204" pitchFamily="34" charset="0"/>
              </a:rPr>
              <a:t>，传递</a:t>
            </a:r>
            <a:r>
              <a:rPr lang="zh-CN" altLang="en-US" b="1" u="sng" dirty="0">
                <a:solidFill>
                  <a:srgbClr val="0432FF"/>
                </a:solidFill>
                <a:latin typeface="Songti SC" panose="02010600040101010101" pitchFamily="2" charset="-122"/>
                <a:ea typeface="Songti SC" panose="02010600040101010101" pitchFamily="2" charset="-122"/>
                <a:cs typeface="Arial" panose="020B0604020202020204" pitchFamily="34" charset="0"/>
              </a:rPr>
              <a:t>知识</a:t>
            </a:r>
            <a:r>
              <a:rPr lang="zh-CN" altLang="en-US" dirty="0">
                <a:latin typeface="Songti SC" panose="02010600040101010101" pitchFamily="2" charset="-122"/>
                <a:ea typeface="Songti SC" panose="02010600040101010101" pitchFamily="2" charset="-122"/>
                <a:cs typeface="Arial" panose="020B0604020202020204" pitchFamily="34" charset="0"/>
              </a:rPr>
              <a:t>给学术界以及人类社会。</a:t>
            </a:r>
            <a:endParaRPr lang="en-HK" altLang="zh-CN" dirty="0">
              <a:latin typeface="Songti SC" panose="02010600040101010101" pitchFamily="2" charset="-122"/>
              <a:ea typeface="Songti SC" panose="02010600040101010101" pitchFamily="2" charset="-122"/>
              <a:cs typeface="Arial" panose="020B0604020202020204" pitchFamily="34" charset="0"/>
            </a:endParaRPr>
          </a:p>
          <a:p>
            <a:r>
              <a:rPr lang="zh-CN" altLang="en-US" dirty="0">
                <a:latin typeface="Songti SC" panose="02010600040101010101" pitchFamily="2" charset="-122"/>
                <a:ea typeface="Songti SC" panose="02010600040101010101" pitchFamily="2" charset="-122"/>
                <a:cs typeface="Arial" panose="020B0604020202020204" pitchFamily="34" charset="0"/>
              </a:rPr>
              <a:t>研究的本质是</a:t>
            </a:r>
            <a:r>
              <a:rPr lang="en-US" dirty="0" err="1">
                <a:solidFill>
                  <a:srgbClr val="0432FF"/>
                </a:solidFill>
                <a:latin typeface="Lantinghei SC Demibold" panose="02000000000000000000" pitchFamily="2" charset="-122"/>
                <a:ea typeface="Lantinghei SC Demibold" panose="02000000000000000000" pitchFamily="2" charset="-122"/>
                <a:cs typeface="Arial" panose="020B0604020202020204" pitchFamily="34" charset="0"/>
              </a:rPr>
              <a:t>探索未知</a:t>
            </a:r>
            <a:r>
              <a:rPr lang="zh-CN" altLang="en-US" dirty="0">
                <a:solidFill>
                  <a:srgbClr val="0432FF"/>
                </a:solidFill>
                <a:latin typeface="Songti SC" panose="02010600040101010101" pitchFamily="2" charset="-122"/>
                <a:ea typeface="Songti SC" panose="02010600040101010101" pitchFamily="2" charset="-122"/>
                <a:cs typeface="Arial" panose="020B0604020202020204" pitchFamily="34" charset="0"/>
              </a:rPr>
              <a:t>，</a:t>
            </a:r>
            <a:r>
              <a:rPr lang="zh-CN" altLang="en-US" dirty="0">
                <a:latin typeface="Songti SC" panose="02010600040101010101" pitchFamily="2" charset="-122"/>
                <a:ea typeface="Songti SC" panose="02010600040101010101" pitchFamily="2" charset="-122"/>
                <a:cs typeface="Arial" panose="020B0604020202020204" pitchFamily="34" charset="0"/>
              </a:rPr>
              <a:t>所以科技论文的写作，必然包含了对某些</a:t>
            </a:r>
            <a:r>
              <a:rPr lang="zh-CN" altLang="en-US" dirty="0">
                <a:solidFill>
                  <a:srgbClr val="FF0000"/>
                </a:solidFill>
                <a:latin typeface="Lantinghei SC Demibold" panose="02000000000000000000" pitchFamily="2" charset="-122"/>
                <a:ea typeface="Lantinghei SC Demibold" panose="02000000000000000000" pitchFamily="2" charset="-122"/>
                <a:cs typeface="Arial" panose="020B0604020202020204" pitchFamily="34" charset="0"/>
              </a:rPr>
              <a:t>未知</a:t>
            </a:r>
            <a:r>
              <a:rPr lang="zh-CN" altLang="en-US" dirty="0">
                <a:latin typeface="Songti SC" panose="02010600040101010101" pitchFamily="2" charset="-122"/>
                <a:ea typeface="Songti SC" panose="02010600040101010101" pitchFamily="2" charset="-122"/>
                <a:cs typeface="Arial" panose="020B0604020202020204" pitchFamily="34" charset="0"/>
              </a:rPr>
              <a:t>知识的描述。</a:t>
            </a:r>
            <a:endParaRPr lang="en-US" dirty="0">
              <a:solidFill>
                <a:srgbClr val="0432FF"/>
              </a:solidFill>
              <a:latin typeface="Songti SC" panose="02010600040101010101" pitchFamily="2" charset="-122"/>
              <a:ea typeface="Songti SC" panose="02010600040101010101" pitchFamily="2" charset="-122"/>
              <a:cs typeface="Arial" panose="020B0604020202020204" pitchFamily="34" charset="0"/>
            </a:endParaRPr>
          </a:p>
          <a:p>
            <a:r>
              <a:rPr lang="en-US" dirty="0" err="1">
                <a:latin typeface="Songti SC" panose="02010600040101010101" pitchFamily="2" charset="-122"/>
                <a:ea typeface="Songti SC" panose="02010600040101010101" pitchFamily="2" charset="-122"/>
                <a:cs typeface="Arial" panose="020B0604020202020204" pitchFamily="34" charset="0"/>
              </a:rPr>
              <a:t>因此写作本身是一个</a:t>
            </a:r>
            <a:r>
              <a:rPr lang="en-US" u="sng" dirty="0" err="1">
                <a:latin typeface="Songti SC" panose="02010600040101010101" pitchFamily="2" charset="-122"/>
                <a:ea typeface="Songti SC" panose="02010600040101010101" pitchFamily="2" charset="-122"/>
                <a:cs typeface="Arial" panose="020B0604020202020204" pitchFamily="34" charset="0"/>
              </a:rPr>
              <a:t>自我学习</a:t>
            </a:r>
            <a:r>
              <a:rPr lang="zh-CN" altLang="en-US" dirty="0">
                <a:latin typeface="Songti SC" panose="02010600040101010101" pitchFamily="2" charset="-122"/>
                <a:ea typeface="Songti SC" panose="02010600040101010101" pitchFamily="2" charset="-122"/>
                <a:cs typeface="Arial" panose="020B0604020202020204" pitchFamily="34" charset="0"/>
              </a:rPr>
              <a:t>、</a:t>
            </a:r>
            <a:r>
              <a:rPr lang="zh-CN" altLang="en-US" u="sng" dirty="0">
                <a:latin typeface="Songti SC" panose="02010600040101010101" pitchFamily="2" charset="-122"/>
                <a:ea typeface="Songti SC" panose="02010600040101010101" pitchFamily="2" charset="-122"/>
                <a:cs typeface="Arial" panose="020B0604020202020204" pitchFamily="34" charset="0"/>
              </a:rPr>
              <a:t>提升</a:t>
            </a:r>
            <a:r>
              <a:rPr lang="zh-CN" altLang="en-US" dirty="0">
                <a:latin typeface="Songti SC" panose="02010600040101010101" pitchFamily="2" charset="-122"/>
                <a:ea typeface="Songti SC" panose="02010600040101010101" pitchFamily="2" charset="-122"/>
                <a:cs typeface="Arial" panose="020B0604020202020204" pitchFamily="34" charset="0"/>
              </a:rPr>
              <a:t>的过程，</a:t>
            </a:r>
            <a:r>
              <a:rPr lang="zh-CN" altLang="en-US" dirty="0">
                <a:solidFill>
                  <a:srgbClr val="FF0000"/>
                </a:solidFill>
                <a:latin typeface="Songti SC" panose="02010600040101010101" pitchFamily="2" charset="-122"/>
                <a:ea typeface="Songti SC" panose="02010600040101010101" pitchFamily="2" charset="-122"/>
                <a:cs typeface="Arial" panose="020B0604020202020204" pitchFamily="34" charset="0"/>
              </a:rPr>
              <a:t>是科研过程的一部分</a:t>
            </a:r>
            <a:r>
              <a:rPr lang="zh-CN" altLang="en-US" dirty="0">
                <a:latin typeface="Songti SC" panose="02010600040101010101" pitchFamily="2" charset="-122"/>
                <a:ea typeface="Songti SC" panose="02010600040101010101" pitchFamily="2" charset="-122"/>
                <a:cs typeface="Arial" panose="020B0604020202020204" pitchFamily="34" charset="0"/>
              </a:rPr>
              <a:t>。在写作时，作者要拓宽自己的知识面、</a:t>
            </a:r>
            <a:r>
              <a:rPr lang="zh-CN" altLang="en-US" dirty="0">
                <a:solidFill>
                  <a:srgbClr val="0432FF"/>
                </a:solidFill>
                <a:latin typeface="Songti SC" panose="02010600040101010101" pitchFamily="2" charset="-122"/>
                <a:ea typeface="Songti SC" panose="02010600040101010101" pitchFamily="2" charset="-122"/>
                <a:cs typeface="Arial" panose="020B0604020202020204" pitchFamily="34" charset="0"/>
              </a:rPr>
              <a:t>直面及补充</a:t>
            </a:r>
            <a:r>
              <a:rPr lang="zh-CN" altLang="en-US" dirty="0">
                <a:latin typeface="Songti SC" panose="02010600040101010101" pitchFamily="2" charset="-122"/>
                <a:ea typeface="Songti SC" panose="02010600040101010101" pitchFamily="2" charset="-122"/>
                <a:cs typeface="Arial" panose="020B0604020202020204" pitchFamily="34" charset="0"/>
              </a:rPr>
              <a:t>自己的知识盲区，而不是简单的记录“我都做了哪些工作”。写作当然很难。</a:t>
            </a:r>
            <a:endParaRPr lang="en-HK" altLang="zh-CN" dirty="0">
              <a:latin typeface="Songti SC" panose="02010600040101010101" pitchFamily="2" charset="-122"/>
              <a:ea typeface="Songti SC" panose="02010600040101010101" pitchFamily="2" charset="-122"/>
              <a:cs typeface="Arial" panose="020B0604020202020204" pitchFamily="34" charset="0"/>
            </a:endParaRPr>
          </a:p>
          <a:p>
            <a:r>
              <a:rPr lang="zh-CN" altLang="en-US" dirty="0">
                <a:latin typeface="Songti SC" panose="02010600040101010101" pitchFamily="2" charset="-122"/>
                <a:ea typeface="Songti SC" panose="02010600040101010101" pitchFamily="2" charset="-122"/>
                <a:cs typeface="Arial" panose="020B0604020202020204" pitchFamily="34" charset="0"/>
              </a:rPr>
              <a:t>那么，如何应对这个难题呢？</a:t>
            </a:r>
            <a:endParaRPr lang="en-US" dirty="0">
              <a:latin typeface="Songti SC" panose="02010600040101010101" pitchFamily="2" charset="-122"/>
              <a:ea typeface="Songti SC" panose="02010600040101010101" pitchFamily="2" charset="-122"/>
              <a:cs typeface="Arial" panose="020B0604020202020204" pitchFamily="34" charset="0"/>
            </a:endParaRPr>
          </a:p>
        </p:txBody>
      </p:sp>
    </p:spTree>
    <p:extLst>
      <p:ext uri="{BB962C8B-B14F-4D97-AF65-F5344CB8AC3E}">
        <p14:creationId xmlns:p14="http://schemas.microsoft.com/office/powerpoint/2010/main" val="683786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8C8CF-E9A2-F84C-8611-B63F13B7C6DC}"/>
              </a:ext>
            </a:extLst>
          </p:cNvPr>
          <p:cNvSpPr>
            <a:spLocks noGrp="1"/>
          </p:cNvSpPr>
          <p:nvPr>
            <p:ph type="title"/>
          </p:nvPr>
        </p:nvSpPr>
        <p:spPr>
          <a:xfrm>
            <a:off x="794657" y="274640"/>
            <a:ext cx="7735352" cy="671913"/>
          </a:xfrm>
        </p:spPr>
        <p:txBody>
          <a:bodyPr/>
          <a:lstStyle/>
          <a:p>
            <a:r>
              <a:rPr lang="en-US" altLang="zh-TW" dirty="0">
                <a:latin typeface="Arial" panose="020B0604020202020204" pitchFamily="34" charset="0"/>
                <a:ea typeface="Kaiti TC" panose="02010600040101010101" pitchFamily="2" charset="-120"/>
                <a:cs typeface="Arial" panose="020B0604020202020204" pitchFamily="34" charset="0"/>
              </a:rPr>
              <a:t>KIDs</a:t>
            </a:r>
            <a:r>
              <a:rPr lang="en-US" altLang="zh-TW" dirty="0">
                <a:latin typeface="Kaiti TC" panose="02010600040101010101" pitchFamily="2" charset="-120"/>
                <a:ea typeface="Kaiti TC" panose="02010600040101010101" pitchFamily="2" charset="-120"/>
              </a:rPr>
              <a:t> </a:t>
            </a:r>
            <a:r>
              <a:rPr lang="zh-TW" altLang="en-US" dirty="0">
                <a:latin typeface="Kaiti TC" panose="02010600040101010101" pitchFamily="2" charset="-120"/>
                <a:ea typeface="Kaiti TC" panose="02010600040101010101" pitchFamily="2" charset="-120"/>
              </a:rPr>
              <a:t>思维</a:t>
            </a:r>
            <a:endParaRPr lang="en-US" dirty="0">
              <a:latin typeface="Kaiti TC" panose="02010600040101010101" pitchFamily="2" charset="-120"/>
              <a:ea typeface="Kaiti TC" panose="02010600040101010101" pitchFamily="2" charset="-120"/>
            </a:endParaRPr>
          </a:p>
        </p:txBody>
      </p:sp>
      <p:sp>
        <p:nvSpPr>
          <p:cNvPr id="3" name="Content Placeholder 2">
            <a:extLst>
              <a:ext uri="{FF2B5EF4-FFF2-40B4-BE49-F238E27FC236}">
                <a16:creationId xmlns:a16="http://schemas.microsoft.com/office/drawing/2014/main" id="{56BB19FE-6E92-8341-9CB0-13BF45326235}"/>
              </a:ext>
            </a:extLst>
          </p:cNvPr>
          <p:cNvSpPr>
            <a:spLocks noGrp="1"/>
          </p:cNvSpPr>
          <p:nvPr>
            <p:ph idx="1"/>
          </p:nvPr>
        </p:nvSpPr>
        <p:spPr>
          <a:xfrm>
            <a:off x="609600" y="1163022"/>
            <a:ext cx="10972800" cy="735196"/>
          </a:xfrm>
        </p:spPr>
        <p:txBody>
          <a:bodyPr>
            <a:normAutofit fontScale="92500"/>
          </a:bodyPr>
          <a:lstStyle/>
          <a:p>
            <a:r>
              <a:rPr lang="en-US" dirty="0" err="1">
                <a:latin typeface="Songti SC" panose="02010600040101010101" pitchFamily="2" charset="-122"/>
                <a:ea typeface="Songti SC" panose="02010600040101010101" pitchFamily="2" charset="-122"/>
                <a:cs typeface="Arial" panose="020B0604020202020204" pitchFamily="34" charset="0"/>
              </a:rPr>
              <a:t>科技论文的使命是展现研究成果</a:t>
            </a:r>
            <a:r>
              <a:rPr lang="zh-CN" altLang="en-US" dirty="0">
                <a:latin typeface="Songti SC" panose="02010600040101010101" pitchFamily="2" charset="-122"/>
                <a:ea typeface="Songti SC" panose="02010600040101010101" pitchFamily="2" charset="-122"/>
                <a:cs typeface="Arial" panose="020B0604020202020204" pitchFamily="34" charset="0"/>
              </a:rPr>
              <a:t>，传递</a:t>
            </a:r>
            <a:r>
              <a:rPr lang="zh-CN" altLang="en-US" b="1" u="sng" dirty="0">
                <a:solidFill>
                  <a:srgbClr val="FF0000"/>
                </a:solidFill>
                <a:latin typeface="Songti SC" panose="02010600040101010101" pitchFamily="2" charset="-122"/>
                <a:ea typeface="Songti SC" panose="02010600040101010101" pitchFamily="2" charset="-122"/>
                <a:cs typeface="Arial" panose="020B0604020202020204" pitchFamily="34" charset="0"/>
              </a:rPr>
              <a:t>知识</a:t>
            </a:r>
            <a:r>
              <a:rPr lang="zh-CN" altLang="en-US" dirty="0">
                <a:latin typeface="Songti SC" panose="02010600040101010101" pitchFamily="2" charset="-122"/>
                <a:ea typeface="Songti SC" panose="02010600040101010101" pitchFamily="2" charset="-122"/>
                <a:cs typeface="Arial" panose="020B0604020202020204" pitchFamily="34" charset="0"/>
              </a:rPr>
              <a:t>。知识从哪里来？</a:t>
            </a:r>
            <a:endParaRPr lang="en-HK" altLang="zh-CN" dirty="0">
              <a:latin typeface="Songti SC" panose="02010600040101010101" pitchFamily="2" charset="-122"/>
              <a:ea typeface="Songti SC" panose="02010600040101010101" pitchFamily="2" charset="-122"/>
              <a:cs typeface="Arial" panose="020B0604020202020204" pitchFamily="34" charset="0"/>
            </a:endParaRPr>
          </a:p>
        </p:txBody>
      </p:sp>
      <p:sp>
        <p:nvSpPr>
          <p:cNvPr id="4" name="Slide Number Placeholder 3">
            <a:extLst>
              <a:ext uri="{FF2B5EF4-FFF2-40B4-BE49-F238E27FC236}">
                <a16:creationId xmlns:a16="http://schemas.microsoft.com/office/drawing/2014/main" id="{97B3D407-9A52-BC40-AB57-599AF2D27011}"/>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12</a:t>
            </a:fld>
            <a:endParaRPr lang="en-GB">
              <a:solidFill>
                <a:prstClr val="black">
                  <a:tint val="75000"/>
                </a:prstClr>
              </a:solidFill>
              <a:latin typeface="Calibri"/>
            </a:endParaRPr>
          </a:p>
        </p:txBody>
      </p:sp>
      <p:grpSp>
        <p:nvGrpSpPr>
          <p:cNvPr id="22" name="Group 21">
            <a:extLst>
              <a:ext uri="{FF2B5EF4-FFF2-40B4-BE49-F238E27FC236}">
                <a16:creationId xmlns:a16="http://schemas.microsoft.com/office/drawing/2014/main" id="{8360EF75-BEA2-9942-95E5-DE0D004A6C8A}"/>
              </a:ext>
            </a:extLst>
          </p:cNvPr>
          <p:cNvGrpSpPr/>
          <p:nvPr/>
        </p:nvGrpSpPr>
        <p:grpSpPr>
          <a:xfrm>
            <a:off x="609600" y="1959925"/>
            <a:ext cx="6495481" cy="4178854"/>
            <a:chOff x="2848259" y="2112459"/>
            <a:chExt cx="6495481" cy="4178854"/>
          </a:xfrm>
        </p:grpSpPr>
        <p:sp>
          <p:nvSpPr>
            <p:cNvPr id="9" name="Shape 8">
              <a:extLst>
                <a:ext uri="{FF2B5EF4-FFF2-40B4-BE49-F238E27FC236}">
                  <a16:creationId xmlns:a16="http://schemas.microsoft.com/office/drawing/2014/main" id="{55ABE0A1-8F02-5A44-B2C8-D7450B636752}"/>
                </a:ext>
              </a:extLst>
            </p:cNvPr>
            <p:cNvSpPr/>
            <p:nvPr/>
          </p:nvSpPr>
          <p:spPr>
            <a:xfrm>
              <a:off x="2848259" y="2112459"/>
              <a:ext cx="6495481" cy="4059675"/>
            </a:xfrm>
            <a:prstGeom prst="swooshArrow">
              <a:avLst>
                <a:gd name="adj1" fmla="val 25000"/>
                <a:gd name="adj2" fmla="val 2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0" name="Oval 9">
              <a:extLst>
                <a:ext uri="{FF2B5EF4-FFF2-40B4-BE49-F238E27FC236}">
                  <a16:creationId xmlns:a16="http://schemas.microsoft.com/office/drawing/2014/main" id="{5A19BD8E-C1A7-0345-B915-4051C5584B82}"/>
                </a:ext>
              </a:extLst>
            </p:cNvPr>
            <p:cNvSpPr/>
            <p:nvPr/>
          </p:nvSpPr>
          <p:spPr>
            <a:xfrm>
              <a:off x="3673185" y="4914447"/>
              <a:ext cx="168882" cy="16888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86688678-F0CD-5042-842D-CF2ABAEF6887}"/>
                </a:ext>
              </a:extLst>
            </p:cNvPr>
            <p:cNvGrpSpPr/>
            <p:nvPr/>
          </p:nvGrpSpPr>
          <p:grpSpPr>
            <a:xfrm>
              <a:off x="3757626" y="4998889"/>
              <a:ext cx="1513447" cy="1173246"/>
              <a:chOff x="909367" y="3021752"/>
              <a:chExt cx="1513447" cy="1173246"/>
            </a:xfrm>
          </p:grpSpPr>
          <p:sp>
            <p:nvSpPr>
              <p:cNvPr id="20" name="Rectangle 19">
                <a:extLst>
                  <a:ext uri="{FF2B5EF4-FFF2-40B4-BE49-F238E27FC236}">
                    <a16:creationId xmlns:a16="http://schemas.microsoft.com/office/drawing/2014/main" id="{988A809E-47DD-F544-A705-F70860EF800E}"/>
                  </a:ext>
                </a:extLst>
              </p:cNvPr>
              <p:cNvSpPr/>
              <p:nvPr/>
            </p:nvSpPr>
            <p:spPr>
              <a:xfrm>
                <a:off x="909367" y="3021752"/>
                <a:ext cx="1513447" cy="117324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1" name="TextBox 20">
                <a:extLst>
                  <a:ext uri="{FF2B5EF4-FFF2-40B4-BE49-F238E27FC236}">
                    <a16:creationId xmlns:a16="http://schemas.microsoft.com/office/drawing/2014/main" id="{FB2BC3E8-5A8D-3D40-8187-D00E63B12C5E}"/>
                  </a:ext>
                </a:extLst>
              </p:cNvPr>
              <p:cNvSpPr txBox="1"/>
              <p:nvPr/>
            </p:nvSpPr>
            <p:spPr>
              <a:xfrm>
                <a:off x="909367" y="3182310"/>
                <a:ext cx="1513447" cy="101268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9487" tIns="0" rIns="0" bIns="0" numCol="1" spcCol="1270" anchor="t" anchorCtr="0">
                <a:noAutofit/>
              </a:bodyPr>
              <a:lstStyle/>
              <a:p>
                <a:pPr marL="0" lvl="0" indent="0" algn="l" defTabSz="1066800">
                  <a:lnSpc>
                    <a:spcPct val="90000"/>
                  </a:lnSpc>
                  <a:spcBef>
                    <a:spcPct val="0"/>
                  </a:spcBef>
                  <a:spcAft>
                    <a:spcPct val="35000"/>
                  </a:spcAft>
                  <a:buNone/>
                </a:pPr>
                <a:r>
                  <a:rPr lang="en-GB" sz="2400" kern="1200" dirty="0">
                    <a:solidFill>
                      <a:srgbClr val="FF0000"/>
                    </a:solidFill>
                    <a:latin typeface="Arial" panose="020B0604020202020204" pitchFamily="34" charset="0"/>
                    <a:cs typeface="Arial" panose="020B0604020202020204" pitchFamily="34" charset="0"/>
                  </a:rPr>
                  <a:t>D</a:t>
                </a:r>
                <a:r>
                  <a:rPr lang="en-GB" sz="2400" kern="1200" dirty="0">
                    <a:latin typeface="Arial" panose="020B0604020202020204" pitchFamily="34" charset="0"/>
                    <a:cs typeface="Arial" panose="020B0604020202020204" pitchFamily="34" charset="0"/>
                  </a:rPr>
                  <a:t>ata</a:t>
                </a:r>
              </a:p>
            </p:txBody>
          </p:sp>
        </p:grpSp>
        <p:sp>
          <p:nvSpPr>
            <p:cNvPr id="12" name="Oval 11">
              <a:extLst>
                <a:ext uri="{FF2B5EF4-FFF2-40B4-BE49-F238E27FC236}">
                  <a16:creationId xmlns:a16="http://schemas.microsoft.com/office/drawing/2014/main" id="{59263BBE-BB36-4444-A847-4F9E629F26A9}"/>
                </a:ext>
              </a:extLst>
            </p:cNvPr>
            <p:cNvSpPr/>
            <p:nvPr/>
          </p:nvSpPr>
          <p:spPr>
            <a:xfrm>
              <a:off x="5163897" y="3811027"/>
              <a:ext cx="305287" cy="30528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13" name="Group 12">
              <a:extLst>
                <a:ext uri="{FF2B5EF4-FFF2-40B4-BE49-F238E27FC236}">
                  <a16:creationId xmlns:a16="http://schemas.microsoft.com/office/drawing/2014/main" id="{8ECD7592-4B46-6D48-8584-306089C4A79B}"/>
                </a:ext>
              </a:extLst>
            </p:cNvPr>
            <p:cNvGrpSpPr/>
            <p:nvPr/>
          </p:nvGrpSpPr>
          <p:grpSpPr>
            <a:xfrm>
              <a:off x="5194884" y="4053114"/>
              <a:ext cx="1901689" cy="2208463"/>
              <a:chOff x="2346625" y="2075977"/>
              <a:chExt cx="1901689" cy="2208463"/>
            </a:xfrm>
          </p:grpSpPr>
          <p:sp>
            <p:nvSpPr>
              <p:cNvPr id="18" name="Rectangle 17">
                <a:extLst>
                  <a:ext uri="{FF2B5EF4-FFF2-40B4-BE49-F238E27FC236}">
                    <a16:creationId xmlns:a16="http://schemas.microsoft.com/office/drawing/2014/main" id="{AECD10A4-95B5-7948-9D57-2820367739F8}"/>
                  </a:ext>
                </a:extLst>
              </p:cNvPr>
              <p:cNvSpPr/>
              <p:nvPr/>
            </p:nvSpPr>
            <p:spPr>
              <a:xfrm>
                <a:off x="2346625" y="2075977"/>
                <a:ext cx="1901689" cy="220846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9" name="TextBox 18">
                <a:extLst>
                  <a:ext uri="{FF2B5EF4-FFF2-40B4-BE49-F238E27FC236}">
                    <a16:creationId xmlns:a16="http://schemas.microsoft.com/office/drawing/2014/main" id="{5BB41656-E980-1D45-970A-B171F8009A83}"/>
                  </a:ext>
                </a:extLst>
              </p:cNvPr>
              <p:cNvSpPr txBox="1"/>
              <p:nvPr/>
            </p:nvSpPr>
            <p:spPr>
              <a:xfrm>
                <a:off x="2346625" y="2381264"/>
                <a:ext cx="1901689" cy="190317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61766" tIns="0" rIns="0" bIns="0" numCol="1" spcCol="1270" anchor="t" anchorCtr="0">
                <a:noAutofit/>
              </a:bodyPr>
              <a:lstStyle/>
              <a:p>
                <a:pPr marL="0" lvl="0" indent="0" algn="l" defTabSz="1066800">
                  <a:lnSpc>
                    <a:spcPct val="90000"/>
                  </a:lnSpc>
                  <a:spcBef>
                    <a:spcPct val="0"/>
                  </a:spcBef>
                  <a:spcAft>
                    <a:spcPct val="35000"/>
                  </a:spcAft>
                  <a:buNone/>
                </a:pPr>
                <a:r>
                  <a:rPr lang="en-GB" sz="2400" kern="1200" dirty="0">
                    <a:solidFill>
                      <a:srgbClr val="FF0000"/>
                    </a:solidFill>
                    <a:latin typeface="Arial" panose="020B0604020202020204" pitchFamily="34" charset="0"/>
                    <a:cs typeface="Arial" panose="020B0604020202020204" pitchFamily="34" charset="0"/>
                  </a:rPr>
                  <a:t>I</a:t>
                </a:r>
                <a:r>
                  <a:rPr lang="en-GB" sz="2400" kern="1200" dirty="0">
                    <a:latin typeface="Arial" panose="020B0604020202020204" pitchFamily="34" charset="0"/>
                    <a:cs typeface="Arial" panose="020B0604020202020204" pitchFamily="34" charset="0"/>
                  </a:rPr>
                  <a:t>nformation</a:t>
                </a:r>
              </a:p>
            </p:txBody>
          </p:sp>
        </p:grpSp>
        <p:sp>
          <p:nvSpPr>
            <p:cNvPr id="14" name="Oval 13">
              <a:extLst>
                <a:ext uri="{FF2B5EF4-FFF2-40B4-BE49-F238E27FC236}">
                  <a16:creationId xmlns:a16="http://schemas.microsoft.com/office/drawing/2014/main" id="{7F0FAA3D-8D5F-EE41-951A-F0506902572C}"/>
                </a:ext>
              </a:extLst>
            </p:cNvPr>
            <p:cNvSpPr/>
            <p:nvPr/>
          </p:nvSpPr>
          <p:spPr>
            <a:xfrm>
              <a:off x="6956650" y="3139557"/>
              <a:ext cx="422206" cy="422206"/>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15" name="Group 14">
              <a:extLst>
                <a:ext uri="{FF2B5EF4-FFF2-40B4-BE49-F238E27FC236}">
                  <a16:creationId xmlns:a16="http://schemas.microsoft.com/office/drawing/2014/main" id="{64D23809-097A-864D-BF31-066C91EBA338}"/>
                </a:ext>
              </a:extLst>
            </p:cNvPr>
            <p:cNvGrpSpPr/>
            <p:nvPr/>
          </p:nvGrpSpPr>
          <p:grpSpPr>
            <a:xfrm>
              <a:off x="6998899" y="3469839"/>
              <a:ext cx="1896623" cy="2821474"/>
              <a:chOff x="4150640" y="1492702"/>
              <a:chExt cx="1896623" cy="2821474"/>
            </a:xfrm>
          </p:grpSpPr>
          <p:sp>
            <p:nvSpPr>
              <p:cNvPr id="16" name="Rectangle 15">
                <a:extLst>
                  <a:ext uri="{FF2B5EF4-FFF2-40B4-BE49-F238E27FC236}">
                    <a16:creationId xmlns:a16="http://schemas.microsoft.com/office/drawing/2014/main" id="{A3E24454-6358-0F4D-876C-0D754744BAD3}"/>
                  </a:ext>
                </a:extLst>
              </p:cNvPr>
              <p:cNvSpPr/>
              <p:nvPr/>
            </p:nvSpPr>
            <p:spPr>
              <a:xfrm>
                <a:off x="4150640" y="1492702"/>
                <a:ext cx="1896623" cy="282147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7" name="TextBox 16">
                <a:extLst>
                  <a:ext uri="{FF2B5EF4-FFF2-40B4-BE49-F238E27FC236}">
                    <a16:creationId xmlns:a16="http://schemas.microsoft.com/office/drawing/2014/main" id="{B6FA93C2-1FBD-BF4C-A41C-8855657128E8}"/>
                  </a:ext>
                </a:extLst>
              </p:cNvPr>
              <p:cNvSpPr txBox="1"/>
              <p:nvPr/>
            </p:nvSpPr>
            <p:spPr>
              <a:xfrm>
                <a:off x="4150640" y="1833890"/>
                <a:ext cx="1896623" cy="248028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3718" tIns="0" rIns="0" bIns="0" numCol="1" spcCol="1270" anchor="t" anchorCtr="0">
                <a:noAutofit/>
              </a:bodyPr>
              <a:lstStyle/>
              <a:p>
                <a:pPr marL="0" lvl="0" indent="0" algn="l" defTabSz="1066800">
                  <a:lnSpc>
                    <a:spcPct val="90000"/>
                  </a:lnSpc>
                  <a:spcBef>
                    <a:spcPct val="0"/>
                  </a:spcBef>
                  <a:spcAft>
                    <a:spcPct val="35000"/>
                  </a:spcAft>
                  <a:buNone/>
                </a:pPr>
                <a:r>
                  <a:rPr lang="en-GB" sz="2400" kern="1200" dirty="0">
                    <a:solidFill>
                      <a:srgbClr val="FF0000"/>
                    </a:solidFill>
                    <a:latin typeface="Arial" panose="020B0604020202020204" pitchFamily="34" charset="0"/>
                    <a:cs typeface="Arial" panose="020B0604020202020204" pitchFamily="34" charset="0"/>
                  </a:rPr>
                  <a:t>K</a:t>
                </a:r>
                <a:r>
                  <a:rPr lang="en-GB" sz="2400" kern="1200" dirty="0">
                    <a:latin typeface="Arial" panose="020B0604020202020204" pitchFamily="34" charset="0"/>
                    <a:cs typeface="Arial" panose="020B0604020202020204" pitchFamily="34" charset="0"/>
                  </a:rPr>
                  <a:t>nowledge</a:t>
                </a:r>
              </a:p>
            </p:txBody>
          </p:sp>
        </p:grpSp>
      </p:grpSp>
      <p:sp>
        <p:nvSpPr>
          <p:cNvPr id="24" name="TextBox 23">
            <a:extLst>
              <a:ext uri="{FF2B5EF4-FFF2-40B4-BE49-F238E27FC236}">
                <a16:creationId xmlns:a16="http://schemas.microsoft.com/office/drawing/2014/main" id="{30A58DE2-965D-714A-B850-620CEC6295A2}"/>
              </a:ext>
            </a:extLst>
          </p:cNvPr>
          <p:cNvSpPr txBox="1"/>
          <p:nvPr/>
        </p:nvSpPr>
        <p:spPr>
          <a:xfrm>
            <a:off x="7204539" y="2070954"/>
            <a:ext cx="4784155" cy="3416320"/>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Data: raw</a:t>
            </a:r>
            <a:r>
              <a:rPr lang="zh-CN" altLang="en-US" sz="2400" dirty="0">
                <a:latin typeface="Arial" panose="020B0604020202020204" pitchFamily="34" charset="0"/>
                <a:cs typeface="Arial" panose="020B0604020202020204" pitchFamily="34" charset="0"/>
              </a:rPr>
              <a:t> </a:t>
            </a:r>
            <a:r>
              <a:rPr lang="en-US" altLang="zh-CN" sz="2400" dirty="0">
                <a:latin typeface="Arial" panose="020B0604020202020204" pitchFamily="34" charset="0"/>
                <a:cs typeface="Arial" panose="020B0604020202020204" pitchFamily="34" charset="0"/>
              </a:rPr>
              <a:t>or simply processed.</a:t>
            </a:r>
            <a:endParaRPr lang="en-US" sz="2400" dirty="0">
              <a:latin typeface="Arial" panose="020B0604020202020204" pitchFamily="34" charset="0"/>
              <a:cs typeface="Arial" panose="020B0604020202020204" pitchFamily="34" charset="0"/>
            </a:endParaRPr>
          </a:p>
          <a:p>
            <a:endParaRPr lang="en-US" altLang="zh-CN"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Information: patterns inferred from the data. May be subjective. Needs to consider data attributes</a:t>
            </a:r>
          </a:p>
          <a:p>
            <a:endParaRPr lang="en-US" altLang="zh-CN" sz="2400" dirty="0">
              <a:latin typeface="Arial" panose="020B0604020202020204" pitchFamily="34" charset="0"/>
              <a:cs typeface="Arial" panose="020B0604020202020204" pitchFamily="34" charset="0"/>
            </a:endParaRPr>
          </a:p>
          <a:p>
            <a:r>
              <a:rPr lang="en-US" altLang="zh-CN" sz="2400" dirty="0">
                <a:latin typeface="Arial" panose="020B0604020202020204" pitchFamily="34" charset="0"/>
                <a:cs typeface="Arial" panose="020B0604020202020204" pitchFamily="34" charset="0"/>
              </a:rPr>
              <a:t>Knowledge: need context and background. Implicit and explicit</a:t>
            </a:r>
          </a:p>
          <a:p>
            <a:endParaRPr lang="en-US" sz="2400" dirty="0">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0F3A5292-5F4C-774B-9CAD-B232A77249A4}"/>
              </a:ext>
            </a:extLst>
          </p:cNvPr>
          <p:cNvGrpSpPr/>
          <p:nvPr/>
        </p:nvGrpSpPr>
        <p:grpSpPr>
          <a:xfrm>
            <a:off x="896709" y="2089150"/>
            <a:ext cx="3767361" cy="1290956"/>
            <a:chOff x="896709" y="2089150"/>
            <a:chExt cx="3767361" cy="1290956"/>
          </a:xfrm>
        </p:grpSpPr>
        <p:sp>
          <p:nvSpPr>
            <p:cNvPr id="5" name="TextBox 4">
              <a:extLst>
                <a:ext uri="{FF2B5EF4-FFF2-40B4-BE49-F238E27FC236}">
                  <a16:creationId xmlns:a16="http://schemas.microsoft.com/office/drawing/2014/main" id="{2FB22233-67BF-1547-A6C7-8707F1F428D1}"/>
                </a:ext>
              </a:extLst>
            </p:cNvPr>
            <p:cNvSpPr txBox="1"/>
            <p:nvPr/>
          </p:nvSpPr>
          <p:spPr>
            <a:xfrm>
              <a:off x="896709" y="2856886"/>
              <a:ext cx="1671091"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2800" dirty="0">
                  <a:latin typeface="Arial" panose="020B0604020202020204" pitchFamily="34" charset="0"/>
                  <a:cs typeface="Arial" panose="020B0604020202020204" pitchFamily="34" charset="0"/>
                </a:rPr>
                <a:t>Succinct</a:t>
              </a:r>
            </a:p>
          </p:txBody>
        </p:sp>
        <p:sp>
          <p:nvSpPr>
            <p:cNvPr id="6" name="TextBox 5">
              <a:extLst>
                <a:ext uri="{FF2B5EF4-FFF2-40B4-BE49-F238E27FC236}">
                  <a16:creationId xmlns:a16="http://schemas.microsoft.com/office/drawing/2014/main" id="{06AE8EAF-D4B2-4D41-A3E4-2C5102B43D12}"/>
                </a:ext>
              </a:extLst>
            </p:cNvPr>
            <p:cNvSpPr txBox="1"/>
            <p:nvPr/>
          </p:nvSpPr>
          <p:spPr>
            <a:xfrm>
              <a:off x="896709" y="2089150"/>
              <a:ext cx="3767361" cy="584775"/>
            </a:xfrm>
            <a:prstGeom prst="rect">
              <a:avLst/>
            </a:prstGeom>
            <a:noFill/>
          </p:spPr>
          <p:txBody>
            <a:bodyPr wrap="square" rtlCol="0">
              <a:spAutoFit/>
            </a:bodyPr>
            <a:lstStyle/>
            <a:p>
              <a:r>
                <a:rPr lang="zh-TW" altLang="en-US" sz="3200" b="1" dirty="0">
                  <a:solidFill>
                    <a:srgbClr val="0432FF"/>
                  </a:solidFill>
                  <a:latin typeface="Kaiti TC" panose="02010600040101010101" pitchFamily="2" charset="-120"/>
                  <a:ea typeface="Kaiti TC" panose="02010600040101010101" pitchFamily="2" charset="-120"/>
                </a:rPr>
                <a:t>论文三要素</a:t>
              </a:r>
              <a:r>
                <a:rPr lang="zh-CN" altLang="en-US" sz="3200" b="1" dirty="0">
                  <a:solidFill>
                    <a:srgbClr val="0432FF"/>
                  </a:solidFill>
                  <a:latin typeface="Kaiti TC" panose="02010600040101010101" pitchFamily="2" charset="-120"/>
                  <a:ea typeface="Kaiti TC" panose="02010600040101010101" pitchFamily="2" charset="-120"/>
                </a:rPr>
                <a:t>：</a:t>
              </a:r>
              <a:r>
                <a:rPr lang="en-US" altLang="zh-CN" sz="3200" b="1" dirty="0">
                  <a:solidFill>
                    <a:srgbClr val="0432FF"/>
                  </a:solidFill>
                  <a:latin typeface="Arial" panose="020B0604020202020204" pitchFamily="34" charset="0"/>
                  <a:ea typeface="Kaiti TC" panose="02010600040101010101" pitchFamily="2" charset="-120"/>
                  <a:cs typeface="Arial" panose="020B0604020202020204" pitchFamily="34" charset="0"/>
                </a:rPr>
                <a:t>KID</a:t>
              </a:r>
              <a:endParaRPr lang="en-US" sz="3200" b="1" dirty="0">
                <a:solidFill>
                  <a:srgbClr val="0432FF"/>
                </a:solidFill>
                <a:latin typeface="Arial" panose="020B0604020202020204" pitchFamily="34" charset="0"/>
                <a:ea typeface="Kaiti TC" panose="02010600040101010101" pitchFamily="2" charset="-120"/>
                <a:cs typeface="Arial" panose="020B0604020202020204" pitchFamily="34" charset="0"/>
              </a:endParaRPr>
            </a:p>
          </p:txBody>
        </p:sp>
      </p:grpSp>
      <p:sp>
        <p:nvSpPr>
          <p:cNvPr id="7" name="Rectangle 6">
            <a:extLst>
              <a:ext uri="{FF2B5EF4-FFF2-40B4-BE49-F238E27FC236}">
                <a16:creationId xmlns:a16="http://schemas.microsoft.com/office/drawing/2014/main" id="{D3EFAB0F-847E-E04F-B35C-FBCA3823BB37}"/>
              </a:ext>
            </a:extLst>
          </p:cNvPr>
          <p:cNvSpPr/>
          <p:nvPr/>
        </p:nvSpPr>
        <p:spPr>
          <a:xfrm>
            <a:off x="2684920" y="5566828"/>
            <a:ext cx="7661072" cy="646331"/>
          </a:xfrm>
          <a:prstGeom prst="rect">
            <a:avLst/>
          </a:prstGeom>
        </p:spPr>
        <p:txBody>
          <a:bodyPr wrap="none">
            <a:spAutoFit/>
          </a:bodyPr>
          <a:lstStyle/>
          <a:p>
            <a:r>
              <a:rPr lang="en-HK" dirty="0">
                <a:solidFill>
                  <a:srgbClr val="222222"/>
                </a:solidFill>
                <a:latin typeface="arial" panose="020B0604020202020204" pitchFamily="34" charset="0"/>
              </a:rPr>
              <a:t>39.9042° N, 116.4074° E</a:t>
            </a:r>
          </a:p>
          <a:p>
            <a:r>
              <a:rPr lang="en-HK" dirty="0">
                <a:solidFill>
                  <a:srgbClr val="222222"/>
                </a:solidFill>
                <a:latin typeface="arial" panose="020B0604020202020204" pitchFamily="34" charset="0"/>
              </a:rPr>
              <a:t>It might be data for lots of us, but could mean information for some of you.</a:t>
            </a:r>
            <a:endParaRPr lang="en-US" dirty="0"/>
          </a:p>
        </p:txBody>
      </p:sp>
    </p:spTree>
    <p:extLst>
      <p:ext uri="{BB962C8B-B14F-4D97-AF65-F5344CB8AC3E}">
        <p14:creationId xmlns:p14="http://schemas.microsoft.com/office/powerpoint/2010/main" val="3799467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DDF5F-CA1B-214D-9F01-75B745DFAC75}"/>
              </a:ext>
            </a:extLst>
          </p:cNvPr>
          <p:cNvSpPr>
            <a:spLocks noGrp="1"/>
          </p:cNvSpPr>
          <p:nvPr>
            <p:ph type="title"/>
          </p:nvPr>
        </p:nvSpPr>
        <p:spPr>
          <a:xfrm>
            <a:off x="798786" y="274640"/>
            <a:ext cx="7731223" cy="671913"/>
          </a:xfrm>
        </p:spPr>
        <p:txBody>
          <a:bodyPr/>
          <a:lstStyle/>
          <a:p>
            <a:r>
              <a:rPr lang="en-US" dirty="0">
                <a:latin typeface="Arial" panose="020B0604020202020204" pitchFamily="34" charset="0"/>
                <a:cs typeface="Arial" panose="020B0604020202020204" pitchFamily="34" charset="0"/>
              </a:rPr>
              <a:t>Knowledge-Information-Data</a:t>
            </a:r>
          </a:p>
        </p:txBody>
      </p:sp>
      <p:sp>
        <p:nvSpPr>
          <p:cNvPr id="4" name="Slide Number Placeholder 3">
            <a:extLst>
              <a:ext uri="{FF2B5EF4-FFF2-40B4-BE49-F238E27FC236}">
                <a16:creationId xmlns:a16="http://schemas.microsoft.com/office/drawing/2014/main" id="{A52D168E-8CEF-9945-A6DA-6352270DE388}"/>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13</a:t>
            </a:fld>
            <a:endParaRPr lang="en-GB">
              <a:solidFill>
                <a:prstClr val="black">
                  <a:tint val="75000"/>
                </a:prstClr>
              </a:solidFill>
              <a:latin typeface="Calibri"/>
            </a:endParaRPr>
          </a:p>
        </p:txBody>
      </p:sp>
      <p:pic>
        <p:nvPicPr>
          <p:cNvPr id="5" name="Picture 4">
            <a:extLst>
              <a:ext uri="{FF2B5EF4-FFF2-40B4-BE49-F238E27FC236}">
                <a16:creationId xmlns:a16="http://schemas.microsoft.com/office/drawing/2014/main" id="{051095D7-218A-DE4F-9A70-97C4F7D9BD2B}"/>
              </a:ext>
            </a:extLst>
          </p:cNvPr>
          <p:cNvPicPr>
            <a:picLocks noChangeAspect="1"/>
          </p:cNvPicPr>
          <p:nvPr/>
        </p:nvPicPr>
        <p:blipFill>
          <a:blip r:embed="rId2"/>
          <a:stretch>
            <a:fillRect/>
          </a:stretch>
        </p:blipFill>
        <p:spPr>
          <a:xfrm>
            <a:off x="7752898" y="3046635"/>
            <a:ext cx="3213128" cy="3160911"/>
          </a:xfrm>
          <a:prstGeom prst="rect">
            <a:avLst/>
          </a:prstGeom>
        </p:spPr>
      </p:pic>
      <p:pic>
        <p:nvPicPr>
          <p:cNvPr id="8" name="Picture 7">
            <a:extLst>
              <a:ext uri="{FF2B5EF4-FFF2-40B4-BE49-F238E27FC236}">
                <a16:creationId xmlns:a16="http://schemas.microsoft.com/office/drawing/2014/main" id="{A192E6B8-47C5-2946-9755-3974C4D9CA48}"/>
              </a:ext>
            </a:extLst>
          </p:cNvPr>
          <p:cNvPicPr>
            <a:picLocks noChangeAspect="1"/>
          </p:cNvPicPr>
          <p:nvPr/>
        </p:nvPicPr>
        <p:blipFill>
          <a:blip r:embed="rId3"/>
          <a:stretch>
            <a:fillRect/>
          </a:stretch>
        </p:blipFill>
        <p:spPr>
          <a:xfrm>
            <a:off x="707148" y="1180986"/>
            <a:ext cx="5822731" cy="3160911"/>
          </a:xfrm>
          <a:prstGeom prst="rect">
            <a:avLst/>
          </a:prstGeom>
        </p:spPr>
      </p:pic>
      <p:sp>
        <p:nvSpPr>
          <p:cNvPr id="9" name="TextBox 8">
            <a:extLst>
              <a:ext uri="{FF2B5EF4-FFF2-40B4-BE49-F238E27FC236}">
                <a16:creationId xmlns:a16="http://schemas.microsoft.com/office/drawing/2014/main" id="{2B04158A-319B-6641-B718-DC48849E047C}"/>
              </a:ext>
            </a:extLst>
          </p:cNvPr>
          <p:cNvSpPr txBox="1"/>
          <p:nvPr/>
        </p:nvSpPr>
        <p:spPr>
          <a:xfrm>
            <a:off x="557048" y="4372306"/>
            <a:ext cx="6432331"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Data (processed):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Daily number of earthquakes (grey)</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Accumulated seismic moment (red)</a:t>
            </a:r>
          </a:p>
        </p:txBody>
      </p:sp>
      <p:sp>
        <p:nvSpPr>
          <p:cNvPr id="10" name="TextBox 9">
            <a:extLst>
              <a:ext uri="{FF2B5EF4-FFF2-40B4-BE49-F238E27FC236}">
                <a16:creationId xmlns:a16="http://schemas.microsoft.com/office/drawing/2014/main" id="{0E00AB91-30F6-5344-978F-4BFC25907CC7}"/>
              </a:ext>
            </a:extLst>
          </p:cNvPr>
          <p:cNvSpPr txBox="1"/>
          <p:nvPr/>
        </p:nvSpPr>
        <p:spPr>
          <a:xfrm>
            <a:off x="557048" y="5390228"/>
            <a:ext cx="6991576" cy="923330"/>
          </a:xfrm>
          <a:prstGeom prst="rect">
            <a:avLst/>
          </a:prstGeom>
          <a:noFill/>
        </p:spPr>
        <p:txBody>
          <a:bodyPr wrap="square" rtlCol="0">
            <a:spAutoFit/>
          </a:bodyPr>
          <a:lstStyle/>
          <a:p>
            <a:r>
              <a:rPr lang="en-US" dirty="0">
                <a:solidFill>
                  <a:srgbClr val="0432FF"/>
                </a:solidFill>
                <a:latin typeface="Arial" panose="020B0604020202020204" pitchFamily="34" charset="0"/>
                <a:cs typeface="Arial" panose="020B0604020202020204" pitchFamily="34" charset="0"/>
              </a:rPr>
              <a:t>Information:</a:t>
            </a:r>
            <a:r>
              <a:rPr lang="en-US"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dirty="0">
                <a:solidFill>
                  <a:srgbClr val="0432FF"/>
                </a:solidFill>
                <a:latin typeface="Arial" panose="020B0604020202020204" pitchFamily="34" charset="0"/>
                <a:cs typeface="Arial" panose="020B0604020202020204" pitchFamily="34" charset="0"/>
              </a:rPr>
              <a:t>Daily number of earthquakes increases drastically since 2015</a:t>
            </a:r>
          </a:p>
          <a:p>
            <a:pPr marL="285750" indent="-285750">
              <a:buFont typeface="Arial" panose="020B0604020202020204" pitchFamily="34" charset="0"/>
              <a:buChar char="•"/>
            </a:pPr>
            <a:r>
              <a:rPr lang="en-US" dirty="0">
                <a:solidFill>
                  <a:srgbClr val="0432FF"/>
                </a:solidFill>
                <a:latin typeface="Arial" panose="020B0604020202020204" pitchFamily="34" charset="0"/>
                <a:cs typeface="Arial" panose="020B0604020202020204" pitchFamily="34" charset="0"/>
              </a:rPr>
              <a:t>Accumulated seismic moment increases since 2018</a:t>
            </a:r>
          </a:p>
        </p:txBody>
      </p:sp>
      <p:sp>
        <p:nvSpPr>
          <p:cNvPr id="11" name="TextBox 10">
            <a:extLst>
              <a:ext uri="{FF2B5EF4-FFF2-40B4-BE49-F238E27FC236}">
                <a16:creationId xmlns:a16="http://schemas.microsoft.com/office/drawing/2014/main" id="{5276585E-80B9-0C4A-A20E-372941F583F5}"/>
              </a:ext>
            </a:extLst>
          </p:cNvPr>
          <p:cNvSpPr txBox="1"/>
          <p:nvPr/>
        </p:nvSpPr>
        <p:spPr>
          <a:xfrm>
            <a:off x="6989379" y="1180986"/>
            <a:ext cx="4740166" cy="1631216"/>
          </a:xfrm>
          <a:prstGeom prst="rect">
            <a:avLst/>
          </a:prstGeom>
          <a:noFill/>
        </p:spPr>
        <p:txBody>
          <a:bodyPr wrap="square" rtlCol="0">
            <a:spAutoFit/>
          </a:bodyPr>
          <a:lstStyle/>
          <a:p>
            <a:r>
              <a:rPr lang="en-US" sz="2000" dirty="0">
                <a:solidFill>
                  <a:srgbClr val="FF0000"/>
                </a:solidFill>
                <a:latin typeface="Arial" panose="020B0604020202020204" pitchFamily="34" charset="0"/>
                <a:cs typeface="Arial" panose="020B0604020202020204" pitchFamily="34" charset="0"/>
              </a:rPr>
              <a:t>Knowledge:</a:t>
            </a:r>
            <a:r>
              <a:rPr lang="en-US" sz="2000" dirty="0">
                <a:latin typeface="Arial" panose="020B0604020202020204" pitchFamily="34" charset="0"/>
                <a:cs typeface="Arial" panose="020B0604020202020204" pitchFamily="34" charset="0"/>
              </a:rPr>
              <a:t> ??? Context</a:t>
            </a:r>
          </a:p>
          <a:p>
            <a:pPr lvl="1"/>
            <a:r>
              <a:rPr lang="en-US" sz="2000" dirty="0">
                <a:latin typeface="Arial" panose="020B0604020202020204" pitchFamily="34" charset="0"/>
                <a:cs typeface="Arial" panose="020B0604020202020204" pitchFamily="34" charset="0"/>
              </a:rPr>
              <a:t>Context 1: station coverage has been improved</a:t>
            </a:r>
          </a:p>
          <a:p>
            <a:pPr lvl="1"/>
            <a:r>
              <a:rPr lang="en-US" sz="2000" dirty="0">
                <a:latin typeface="Arial" panose="020B0604020202020204" pitchFamily="34" charset="0"/>
                <a:cs typeface="Arial" panose="020B0604020202020204" pitchFamily="34" charset="0"/>
              </a:rPr>
              <a:t>Context 2: this is within the Sichuan basin, shale gas field </a:t>
            </a:r>
          </a:p>
        </p:txBody>
      </p:sp>
    </p:spTree>
    <p:extLst>
      <p:ext uri="{BB962C8B-B14F-4D97-AF65-F5344CB8AC3E}">
        <p14:creationId xmlns:p14="http://schemas.microsoft.com/office/powerpoint/2010/main" val="3403353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11">
                                            <p:txEl>
                                              <p:pRg st="1" end="1"/>
                                            </p:txEl>
                                          </p:spTgt>
                                        </p:tgtEl>
                                        <p:attrNameLst>
                                          <p:attrName>style.visibility</p:attrName>
                                        </p:attrNameLst>
                                      </p:cBhvr>
                                      <p:to>
                                        <p:strVal val="visible"/>
                                      </p:to>
                                    </p:set>
                                    <p:animEffect transition="in" filter="blinds(horizontal)">
                                      <p:cBhvr>
                                        <p:cTn id="16" dur="5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Effect transition="in" filter="blinds(horizontal)">
                                      <p:cBhvr>
                                        <p:cTn id="21" dur="500"/>
                                        <p:tgtEl>
                                          <p:spTgt spid="11">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checkerboard(across)">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AF0BD3-5D54-6C42-A207-84FFF81B64E8}"/>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14</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F7151EE6-826E-094F-98CD-922D61A03F94}"/>
              </a:ext>
            </a:extLst>
          </p:cNvPr>
          <p:cNvSpPr>
            <a:spLocks noGrp="1"/>
          </p:cNvSpPr>
          <p:nvPr>
            <p:ph type="title"/>
          </p:nvPr>
        </p:nvSpPr>
        <p:spPr>
          <a:xfrm>
            <a:off x="838200" y="116647"/>
            <a:ext cx="10515600" cy="892554"/>
          </a:xfrm>
        </p:spPr>
        <p:txBody>
          <a:bodyPr/>
          <a:lstStyle/>
          <a:p>
            <a:r>
              <a:rPr lang="zh-TW" altLang="en-US" dirty="0">
                <a:latin typeface="Kaiti TC" panose="02010600040101010101" pitchFamily="2" charset="-120"/>
                <a:ea typeface="Kaiti TC" panose="02010600040101010101" pitchFamily="2" charset="-120"/>
                <a:cs typeface="Arial" panose="020B0604020202020204" pitchFamily="34" charset="0"/>
              </a:rPr>
              <a:t>三要素</a:t>
            </a:r>
            <a:r>
              <a:rPr lang="zh-CN" altLang="en-US" dirty="0">
                <a:latin typeface="Kaiti TC" panose="02010600040101010101" pitchFamily="2" charset="-120"/>
                <a:ea typeface="Kaiti TC" panose="02010600040101010101" pitchFamily="2" charset="-120"/>
                <a:cs typeface="Arial" panose="020B0604020202020204" pitchFamily="34" charset="0"/>
              </a:rPr>
              <a:t>：</a:t>
            </a:r>
            <a:r>
              <a:rPr lang="zh-TW" altLang="en-US" dirty="0">
                <a:latin typeface="Kaiti TC" panose="02010600040101010101" pitchFamily="2" charset="-120"/>
                <a:ea typeface="Kaiti TC" panose="02010600040101010101" pitchFamily="2" charset="-120"/>
                <a:cs typeface="Arial" panose="020B0604020202020204" pitchFamily="34" charset="0"/>
              </a:rPr>
              <a:t>数据</a:t>
            </a:r>
            <a:endParaRPr lang="en-US" dirty="0">
              <a:latin typeface="Kaiti TC" panose="02010600040101010101" pitchFamily="2" charset="-120"/>
              <a:ea typeface="Kaiti TC" panose="02010600040101010101" pitchFamily="2" charset="-120"/>
              <a:cs typeface="Arial" panose="020B0604020202020204" pitchFamily="34" charset="0"/>
            </a:endParaRPr>
          </a:p>
        </p:txBody>
      </p:sp>
      <p:sp>
        <p:nvSpPr>
          <p:cNvPr id="6" name="Content Placeholder 2">
            <a:extLst>
              <a:ext uri="{FF2B5EF4-FFF2-40B4-BE49-F238E27FC236}">
                <a16:creationId xmlns:a16="http://schemas.microsoft.com/office/drawing/2014/main" id="{98709328-1583-5449-B90D-B0BB4BD7F8F8}"/>
              </a:ext>
            </a:extLst>
          </p:cNvPr>
          <p:cNvSpPr txBox="1">
            <a:spLocks/>
          </p:cNvSpPr>
          <p:nvPr/>
        </p:nvSpPr>
        <p:spPr>
          <a:xfrm>
            <a:off x="727841" y="1229708"/>
            <a:ext cx="7738241" cy="4086897"/>
          </a:xfrm>
          <a:prstGeom prst="rect">
            <a:avLst/>
          </a:prstGeom>
        </p:spPr>
        <p:txBody>
          <a:bodyPr vert="horz" lIns="91440" tIns="45720" rIns="91440" bIns="45720" rtlCol="0">
            <a:normAutofit lnSpcReduction="10000"/>
          </a:bodyPr>
          <a:lst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zh-TW" altLang="en-US" dirty="0">
                <a:latin typeface="Times New Roman" panose="02020603050405020304" pitchFamily="18" charset="0"/>
                <a:ea typeface="Songti SC" panose="02010600040101010101" pitchFamily="2" charset="-122"/>
                <a:cs typeface="Times New Roman" panose="02020603050405020304" pitchFamily="18" charset="0"/>
              </a:rPr>
              <a:t>数据</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(raw </a:t>
            </a:r>
            <a:r>
              <a:rPr lang="en-US" altLang="zh-CN" dirty="0">
                <a:latin typeface="Times New Roman" panose="02020603050405020304" pitchFamily="18" charset="0"/>
                <a:ea typeface="Songti SC" panose="02010600040101010101" pitchFamily="2" charset="-122"/>
                <a:cs typeface="Times New Roman" panose="02020603050405020304" pitchFamily="18" charset="0"/>
              </a:rPr>
              <a:t>data) </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本身是客观独立的</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endParaRPr lang="en-HK" altLang="zh-CN" dirty="0">
              <a:latin typeface="Times New Roman" panose="02020603050405020304" pitchFamily="18" charset="0"/>
              <a:ea typeface="Songti SC" panose="02010600040101010101" pitchFamily="2" charset="-122"/>
              <a:cs typeface="Times New Roman" panose="02020603050405020304" pitchFamily="18" charset="0"/>
            </a:endParaRPr>
          </a:p>
          <a:p>
            <a:pPr lvl="1"/>
            <a:r>
              <a:rPr lang="zh-TW" altLang="en-HK" dirty="0">
                <a:latin typeface="Times New Roman" panose="02020603050405020304" pitchFamily="18" charset="0"/>
                <a:ea typeface="Songti SC" panose="02010600040101010101" pitchFamily="2" charset="-122"/>
                <a:cs typeface="Times New Roman" panose="02020603050405020304" pitchFamily="18" charset="0"/>
              </a:rPr>
              <a:t>数据</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有不同的属性</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 </a:t>
            </a:r>
            <a:r>
              <a:rPr lang="en-US" altLang="zh-CN" dirty="0">
                <a:latin typeface="Times New Roman" panose="02020603050405020304" pitchFamily="18" charset="0"/>
                <a:ea typeface="Songti SC" panose="02010600040101010101" pitchFamily="2" charset="-122"/>
                <a:cs typeface="Times New Roman" panose="02020603050405020304" pitchFamily="18" charset="0"/>
              </a:rPr>
              <a:t>(</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attributes)</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endParaRPr lang="en-US" altLang="zh-CN" dirty="0">
              <a:latin typeface="Times New Roman" panose="02020603050405020304" pitchFamily="18" charset="0"/>
              <a:ea typeface="Songti SC" panose="02010600040101010101" pitchFamily="2" charset="-122"/>
              <a:cs typeface="Times New Roman" panose="02020603050405020304" pitchFamily="18" charset="0"/>
            </a:endParaRPr>
          </a:p>
          <a:p>
            <a:pPr lvl="1"/>
            <a:r>
              <a:rPr lang="zh-TW" altLang="en-HK" dirty="0">
                <a:latin typeface="Times New Roman" panose="02020603050405020304" pitchFamily="18" charset="0"/>
                <a:ea typeface="Songti SC" panose="02010600040101010101" pitchFamily="2" charset="-122"/>
                <a:cs typeface="Times New Roman" panose="02020603050405020304" pitchFamily="18" charset="0"/>
              </a:rPr>
              <a:t>这</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张海报的底色</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绿</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还是</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蓝</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pPr lvl="1"/>
            <a:r>
              <a:rPr lang="zh-TW" altLang="en-US" dirty="0">
                <a:latin typeface="Times New Roman" panose="02020603050405020304" pitchFamily="18" charset="0"/>
                <a:ea typeface="Songti SC" panose="02010600040101010101" pitchFamily="2" charset="-122"/>
                <a:cs typeface="Times New Roman" panose="02020603050405020304" pitchFamily="18" charset="0"/>
              </a:rPr>
              <a:t>数据是否携带信息</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携带多少信息</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取决于不同的人群</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endParaRPr lang="en-US" altLang="zh-CN" dirty="0">
              <a:latin typeface="Times New Roman" panose="02020603050405020304" pitchFamily="18" charset="0"/>
              <a:ea typeface="Songti SC" panose="02010600040101010101" pitchFamily="2" charset="-122"/>
              <a:cs typeface="Times New Roman" panose="02020603050405020304" pitchFamily="18" charset="0"/>
            </a:endParaRPr>
          </a:p>
          <a:p>
            <a:pPr lvl="1"/>
            <a:r>
              <a:rPr lang="zh-TW" altLang="en-US" dirty="0">
                <a:latin typeface="Times New Roman" panose="02020603050405020304" pitchFamily="18" charset="0"/>
                <a:ea typeface="Songti SC" panose="02010600040101010101" pitchFamily="2" charset="-122"/>
                <a:cs typeface="Times New Roman" panose="02020603050405020304" pitchFamily="18" charset="0"/>
              </a:rPr>
              <a:t>如果现在某地发生一个</a:t>
            </a:r>
            <a:r>
              <a:rPr lang="en-US" altLang="zh-CN" dirty="0">
                <a:latin typeface="Times New Roman" panose="02020603050405020304" pitchFamily="18" charset="0"/>
                <a:ea typeface="Songti SC" panose="02010600040101010101" pitchFamily="2" charset="-122"/>
                <a:cs typeface="Times New Roman" panose="02020603050405020304" pitchFamily="18" charset="0"/>
              </a:rPr>
              <a:t>5</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级地震</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pPr lvl="2"/>
            <a:r>
              <a:rPr lang="zh-TW" altLang="en-US" dirty="0">
                <a:latin typeface="Times New Roman" panose="02020603050405020304" pitchFamily="18" charset="0"/>
                <a:ea typeface="Songti SC" panose="02010600040101010101" pitchFamily="2" charset="-122"/>
                <a:cs typeface="Times New Roman" panose="02020603050405020304" pitchFamily="18" charset="0"/>
              </a:rPr>
              <a:t>相关</a:t>
            </a:r>
            <a:r>
              <a:rPr lang="zh-TW" altLang="en-HK" dirty="0">
                <a:latin typeface="Times New Roman" panose="02020603050405020304" pitchFamily="18" charset="0"/>
                <a:ea typeface="Songti SC" panose="02010600040101010101" pitchFamily="2" charset="-122"/>
                <a:cs typeface="Times New Roman" panose="02020603050405020304" pitchFamily="18" charset="0"/>
              </a:rPr>
              <a:t>地震局</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人员</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pPr lvl="2"/>
            <a:r>
              <a:rPr lang="zh-TW" altLang="en-HK" dirty="0">
                <a:latin typeface="Times New Roman" panose="02020603050405020304" pitchFamily="18" charset="0"/>
                <a:ea typeface="Songti SC" panose="02010600040101010101" pitchFamily="2" charset="-122"/>
                <a:cs typeface="Times New Roman" panose="02020603050405020304" pitchFamily="18" charset="0"/>
              </a:rPr>
              <a:t>科研</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人员</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pPr lvl="2"/>
            <a:r>
              <a:rPr lang="zh-TW" altLang="en-US" dirty="0">
                <a:latin typeface="Times New Roman" panose="02020603050405020304" pitchFamily="18" charset="0"/>
                <a:ea typeface="Songti SC" panose="02010600040101010101" pitchFamily="2" charset="-122"/>
                <a:cs typeface="Times New Roman" panose="02020603050405020304" pitchFamily="18" charset="0"/>
              </a:rPr>
              <a:t>吃瓜群众</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pPr lvl="2"/>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p:txBody>
      </p:sp>
      <p:pic>
        <p:nvPicPr>
          <p:cNvPr id="3" name="Picture 2" descr="A screenshot of text&#10;&#10;Description automatically generated">
            <a:extLst>
              <a:ext uri="{FF2B5EF4-FFF2-40B4-BE49-F238E27FC236}">
                <a16:creationId xmlns:a16="http://schemas.microsoft.com/office/drawing/2014/main" id="{88B5C2BB-996A-5841-9AC6-BE858595F7FE}"/>
              </a:ext>
            </a:extLst>
          </p:cNvPr>
          <p:cNvPicPr>
            <a:picLocks noChangeAspect="1"/>
          </p:cNvPicPr>
          <p:nvPr/>
        </p:nvPicPr>
        <p:blipFill>
          <a:blip r:embed="rId3"/>
          <a:stretch>
            <a:fillRect/>
          </a:stretch>
        </p:blipFill>
        <p:spPr>
          <a:xfrm>
            <a:off x="8863725" y="1229708"/>
            <a:ext cx="2844800" cy="4980228"/>
          </a:xfrm>
          <a:prstGeom prst="rect">
            <a:avLst/>
          </a:prstGeom>
        </p:spPr>
      </p:pic>
    </p:spTree>
    <p:extLst>
      <p:ext uri="{BB962C8B-B14F-4D97-AF65-F5344CB8AC3E}">
        <p14:creationId xmlns:p14="http://schemas.microsoft.com/office/powerpoint/2010/main" val="104873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blinds(horizontal)">
                                      <p:cBhvr>
                                        <p:cTn id="7" dur="500"/>
                                        <p:tgtEl>
                                          <p:spTgt spid="6">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
                                            <p:txEl>
                                              <p:pRg st="4" end="4"/>
                                            </p:txEl>
                                          </p:spTgt>
                                        </p:tgtEl>
                                        <p:attrNameLst>
                                          <p:attrName>style.visibility</p:attrName>
                                        </p:attrNameLst>
                                      </p:cBhvr>
                                      <p:to>
                                        <p:strVal val="visible"/>
                                      </p:to>
                                    </p:set>
                                    <p:animEffect transition="in" filter="blinds(horizontal)">
                                      <p:cBhvr>
                                        <p:cTn id="10" dur="500"/>
                                        <p:tgtEl>
                                          <p:spTgt spid="6">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animEffect transition="in" filter="blinds(horizontal)">
                                      <p:cBhvr>
                                        <p:cTn id="13" dur="500"/>
                                        <p:tgtEl>
                                          <p:spTgt spid="6">
                                            <p:txEl>
                                              <p:pRg st="5" end="5"/>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6">
                                            <p:txEl>
                                              <p:pRg st="6" end="6"/>
                                            </p:txEl>
                                          </p:spTgt>
                                        </p:tgtEl>
                                        <p:attrNameLst>
                                          <p:attrName>style.visibility</p:attrName>
                                        </p:attrNameLst>
                                      </p:cBhvr>
                                      <p:to>
                                        <p:strVal val="visible"/>
                                      </p:to>
                                    </p:set>
                                    <p:animEffect transition="in" filter="blinds(horizontal)">
                                      <p:cBhvr>
                                        <p:cTn id="16" dur="500"/>
                                        <p:tgtEl>
                                          <p:spTgt spid="6">
                                            <p:txEl>
                                              <p:pRg st="6" end="6"/>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animEffect transition="in" filter="blinds(horizontal)">
                                      <p:cBhvr>
                                        <p:cTn id="19"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AF0BD3-5D54-6C42-A207-84FFF81B64E8}"/>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15</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F7151EE6-826E-094F-98CD-922D61A03F94}"/>
              </a:ext>
            </a:extLst>
          </p:cNvPr>
          <p:cNvSpPr>
            <a:spLocks noGrp="1"/>
          </p:cNvSpPr>
          <p:nvPr>
            <p:ph type="title"/>
          </p:nvPr>
        </p:nvSpPr>
        <p:spPr>
          <a:xfrm>
            <a:off x="838200" y="116647"/>
            <a:ext cx="10515600" cy="892554"/>
          </a:xfrm>
        </p:spPr>
        <p:txBody>
          <a:bodyPr/>
          <a:lstStyle/>
          <a:p>
            <a:r>
              <a:rPr lang="zh-TW" altLang="en-US" dirty="0">
                <a:latin typeface="Kaiti TC" panose="02010600040101010101" pitchFamily="2" charset="-120"/>
                <a:ea typeface="Kaiti TC" panose="02010600040101010101" pitchFamily="2" charset="-120"/>
                <a:cs typeface="Arial" panose="020B0604020202020204" pitchFamily="34" charset="0"/>
              </a:rPr>
              <a:t>三要素</a:t>
            </a:r>
            <a:r>
              <a:rPr lang="zh-CN" altLang="en-US" dirty="0">
                <a:latin typeface="Kaiti TC" panose="02010600040101010101" pitchFamily="2" charset="-120"/>
                <a:ea typeface="Kaiti TC" panose="02010600040101010101" pitchFamily="2" charset="-120"/>
                <a:cs typeface="Arial" panose="020B0604020202020204" pitchFamily="34" charset="0"/>
              </a:rPr>
              <a:t>：</a:t>
            </a:r>
            <a:r>
              <a:rPr lang="zh-TW" altLang="en-US" dirty="0">
                <a:latin typeface="Kaiti TC" panose="02010600040101010101" pitchFamily="2" charset="-120"/>
                <a:ea typeface="Kaiti TC" panose="02010600040101010101" pitchFamily="2" charset="-120"/>
                <a:cs typeface="Arial" panose="020B0604020202020204" pitchFamily="34" charset="0"/>
              </a:rPr>
              <a:t>信息与知识</a:t>
            </a:r>
            <a:endParaRPr lang="en-US" dirty="0">
              <a:latin typeface="Kaiti TC" panose="02010600040101010101" pitchFamily="2" charset="-120"/>
              <a:ea typeface="Kaiti TC" panose="02010600040101010101" pitchFamily="2" charset="-120"/>
              <a:cs typeface="Arial" panose="020B0604020202020204" pitchFamily="34" charset="0"/>
            </a:endParaRPr>
          </a:p>
        </p:txBody>
      </p:sp>
      <p:sp>
        <p:nvSpPr>
          <p:cNvPr id="6" name="Content Placeholder 2">
            <a:extLst>
              <a:ext uri="{FF2B5EF4-FFF2-40B4-BE49-F238E27FC236}">
                <a16:creationId xmlns:a16="http://schemas.microsoft.com/office/drawing/2014/main" id="{98709328-1583-5449-B90D-B0BB4BD7F8F8}"/>
              </a:ext>
            </a:extLst>
          </p:cNvPr>
          <p:cNvSpPr txBox="1">
            <a:spLocks/>
          </p:cNvSpPr>
          <p:nvPr/>
        </p:nvSpPr>
        <p:spPr>
          <a:xfrm>
            <a:off x="838200" y="1257613"/>
            <a:ext cx="10972800" cy="4969765"/>
          </a:xfrm>
          <a:prstGeom prst="rect">
            <a:avLst/>
          </a:prstGeom>
        </p:spPr>
        <p:txBody>
          <a:bodyPr vert="horz" lIns="91440" tIns="45720" rIns="91440" bIns="45720" rtlCol="0">
            <a:normAutofit/>
          </a:bodyPr>
          <a:lst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zh-TW" altLang="en-US" dirty="0">
                <a:latin typeface="Times New Roman" panose="02020603050405020304" pitchFamily="18" charset="0"/>
                <a:ea typeface="Songti SC" panose="02010600040101010101" pitchFamily="2" charset="-122"/>
                <a:cs typeface="Times New Roman" panose="02020603050405020304" pitchFamily="18" charset="0"/>
              </a:rPr>
              <a:t>信息从</a:t>
            </a:r>
            <a:r>
              <a:rPr lang="zh-TW" altLang="en-US" u="sng" dirty="0">
                <a:latin typeface="Times New Roman" panose="02020603050405020304" pitchFamily="18" charset="0"/>
                <a:ea typeface="Songti SC" panose="02010600040101010101" pitchFamily="2" charset="-122"/>
                <a:cs typeface="Times New Roman" panose="02020603050405020304" pitchFamily="18" charset="0"/>
              </a:rPr>
              <a:t>数据分析</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中获得</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需要</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context</a:t>
            </a:r>
            <a:endParaRPr lang="en-US" altLang="zh-CN" dirty="0">
              <a:latin typeface="Times New Roman" panose="02020603050405020304" pitchFamily="18" charset="0"/>
              <a:ea typeface="Songti SC" panose="02010600040101010101" pitchFamily="2" charset="-122"/>
              <a:cs typeface="Times New Roman" panose="02020603050405020304" pitchFamily="18" charset="0"/>
            </a:endParaRPr>
          </a:p>
          <a:p>
            <a:pPr lvl="1"/>
            <a:r>
              <a:rPr lang="zh-TW" altLang="en-HK" dirty="0">
                <a:latin typeface="Times New Roman" panose="02020603050405020304" pitchFamily="18" charset="0"/>
                <a:ea typeface="Songti SC" panose="02010600040101010101" pitchFamily="2" charset="-122"/>
                <a:cs typeface="Times New Roman" panose="02020603050405020304" pitchFamily="18" charset="0"/>
              </a:rPr>
              <a:t>同样</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的数据</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不同的</a:t>
            </a:r>
            <a:r>
              <a:rPr lang="zh-TW" altLang="en-US" dirty="0">
                <a:solidFill>
                  <a:srgbClr val="0432FF"/>
                </a:solidFill>
                <a:latin typeface="Times New Roman" panose="02020603050405020304" pitchFamily="18" charset="0"/>
                <a:ea typeface="Songti SC" panose="02010600040101010101" pitchFamily="2" charset="-122"/>
                <a:cs typeface="Times New Roman" panose="02020603050405020304" pitchFamily="18" charset="0"/>
              </a:rPr>
              <a:t>分析方式</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会得到不同的信息</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pPr lvl="1"/>
            <a:r>
              <a:rPr lang="zh-TW" altLang="en-US" dirty="0">
                <a:latin typeface="Times New Roman" panose="02020603050405020304" pitchFamily="18" charset="0"/>
                <a:ea typeface="Songti SC" panose="02010600040101010101" pitchFamily="2" charset="-122"/>
                <a:cs typeface="Times New Roman" panose="02020603050405020304" pitchFamily="18" charset="0"/>
              </a:rPr>
              <a:t>同样的数据</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不同的</a:t>
            </a:r>
            <a:r>
              <a:rPr lang="zh-TW" altLang="en-US" dirty="0">
                <a:solidFill>
                  <a:srgbClr val="0432FF"/>
                </a:solidFill>
                <a:latin typeface="Times New Roman" panose="02020603050405020304" pitchFamily="18" charset="0"/>
                <a:ea typeface="Songti SC" panose="02010600040101010101" pitchFamily="2" charset="-122"/>
                <a:cs typeface="Times New Roman" panose="02020603050405020304" pitchFamily="18" charset="0"/>
              </a:rPr>
              <a:t>表达方式</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会传递不同的信息</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endParaRPr lang="en-HK" altLang="zh-CN" dirty="0">
              <a:latin typeface="Times New Roman" panose="02020603050405020304" pitchFamily="18" charset="0"/>
              <a:ea typeface="Songti SC" panose="02010600040101010101" pitchFamily="2" charset="-122"/>
              <a:cs typeface="Times New Roman" panose="02020603050405020304" pitchFamily="18" charset="0"/>
            </a:endParaRPr>
          </a:p>
          <a:p>
            <a:pPr lvl="1"/>
            <a:r>
              <a:rPr lang="zh-TW" altLang="en-US" dirty="0">
                <a:latin typeface="Times New Roman" panose="02020603050405020304" pitchFamily="18" charset="0"/>
                <a:ea typeface="Songti SC" panose="02010600040101010101" pitchFamily="2" charset="-122"/>
                <a:cs typeface="Times New Roman" panose="02020603050405020304" pitchFamily="18" charset="0"/>
              </a:rPr>
              <a:t>要正确识别数据属性</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solidFill>
                  <a:srgbClr val="0432FF"/>
                </a:solidFill>
                <a:latin typeface="Times New Roman" panose="02020603050405020304" pitchFamily="18" charset="0"/>
                <a:ea typeface="Songti SC" panose="02010600040101010101" pitchFamily="2" charset="-122"/>
                <a:cs typeface="Times New Roman" panose="02020603050405020304" pitchFamily="18" charset="0"/>
              </a:rPr>
              <a:t>准确传达信息</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endParaRPr lang="en-HK" altLang="zh-CN"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信息转化为知识</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需要背景知识</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pPr lvl="1"/>
            <a:r>
              <a:rPr lang="zh-TW" altLang="en-US" dirty="0">
                <a:latin typeface="Times New Roman" panose="02020603050405020304" pitchFamily="18" charset="0"/>
                <a:ea typeface="Songti SC" panose="02010600040101010101" pitchFamily="2" charset="-122"/>
                <a:cs typeface="Times New Roman" panose="02020603050405020304" pitchFamily="18" charset="0"/>
              </a:rPr>
              <a:t>对于缺乏背景知识的群体</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是无用信息</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无法转化为知识</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endParaRPr lang="en-HK" altLang="zh-CN"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知识应该是</a:t>
            </a:r>
            <a:r>
              <a:rPr lang="zh-TW" altLang="en-HK" dirty="0">
                <a:latin typeface="Times New Roman" panose="02020603050405020304" pitchFamily="18" charset="0"/>
                <a:ea typeface="Songti SC" panose="02010600040101010101" pitchFamily="2" charset="-122"/>
                <a:cs typeface="Times New Roman" panose="02020603050405020304" pitchFamily="18" charset="0"/>
              </a:rPr>
              <a:t>普适</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的</a:t>
            </a:r>
            <a:endParaRPr lang="en-HK" altLang="zh-CN" dirty="0">
              <a:latin typeface="Times New Roman" panose="02020603050405020304" pitchFamily="18" charset="0"/>
              <a:ea typeface="Songti SC" panose="02010600040101010101" pitchFamily="2" charset="-122"/>
              <a:cs typeface="Times New Roman" panose="02020603050405020304" pitchFamily="18" charset="0"/>
            </a:endParaRPr>
          </a:p>
          <a:p>
            <a:pPr lvl="1"/>
            <a:r>
              <a:rPr lang="zh-TW" altLang="en-US" dirty="0">
                <a:latin typeface="Times New Roman" panose="02020603050405020304" pitchFamily="18" charset="0"/>
                <a:ea typeface="Songti SC" panose="02010600040101010101" pitchFamily="2" charset="-122"/>
                <a:cs typeface="Times New Roman" panose="02020603050405020304" pitchFamily="18" charset="0"/>
              </a:rPr>
              <a:t>对大众</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相近领域</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同行</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1020326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7151EE6-826E-094F-98CD-922D61A03F94}"/>
              </a:ext>
            </a:extLst>
          </p:cNvPr>
          <p:cNvSpPr>
            <a:spLocks noGrp="1"/>
          </p:cNvSpPr>
          <p:nvPr>
            <p:ph type="title"/>
          </p:nvPr>
        </p:nvSpPr>
        <p:spPr>
          <a:xfrm>
            <a:off x="772510" y="274640"/>
            <a:ext cx="7757499" cy="671913"/>
          </a:xfrm>
        </p:spPr>
        <p:txBody>
          <a:bodyPr anchor="ctr">
            <a:normAutofit/>
          </a:bodyPr>
          <a:lstStyle/>
          <a:p>
            <a:r>
              <a:rPr lang="zh-TW" altLang="en-US" dirty="0">
                <a:latin typeface="Kaiti TC" panose="02010600040101010101" pitchFamily="2" charset="-120"/>
                <a:ea typeface="Kaiti TC" panose="02010600040101010101" pitchFamily="2" charset="-120"/>
              </a:rPr>
              <a:t>科技写作</a:t>
            </a:r>
            <a:r>
              <a:rPr lang="en-US" altLang="zh-TW"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科研的过程</a:t>
            </a:r>
            <a:r>
              <a:rPr lang="zh-CN" altLang="en-US" dirty="0">
                <a:latin typeface="Kaiti TC" panose="02010600040101010101" pitchFamily="2" charset="-120"/>
                <a:ea typeface="Kaiti TC" panose="02010600040101010101" pitchFamily="2" charset="-120"/>
              </a:rPr>
              <a:t>：</a:t>
            </a:r>
            <a:r>
              <a:rPr lang="zh-TW" altLang="en-HK" dirty="0">
                <a:solidFill>
                  <a:srgbClr val="0432FF"/>
                </a:solidFill>
                <a:latin typeface="Kaiti TC" panose="02010600040101010101" pitchFamily="2" charset="-120"/>
                <a:ea typeface="Kaiti TC" panose="02010600040101010101" pitchFamily="2" charset="-120"/>
              </a:rPr>
              <a:t>化隐为显</a:t>
            </a:r>
            <a:endParaRPr lang="en-US" dirty="0">
              <a:latin typeface="Kaiti TC" panose="02010600040101010101" pitchFamily="2" charset="-120"/>
              <a:ea typeface="Kaiti TC" panose="02010600040101010101" pitchFamily="2" charset="-120"/>
            </a:endParaRPr>
          </a:p>
        </p:txBody>
      </p:sp>
      <p:sp>
        <p:nvSpPr>
          <p:cNvPr id="14" name="Text Placeholder 4">
            <a:extLst>
              <a:ext uri="{FF2B5EF4-FFF2-40B4-BE49-F238E27FC236}">
                <a16:creationId xmlns:a16="http://schemas.microsoft.com/office/drawing/2014/main" id="{ABA7B7BE-ECC7-48DD-92EC-DD156B39BD9D}"/>
              </a:ext>
            </a:extLst>
          </p:cNvPr>
          <p:cNvSpPr>
            <a:spLocks noGrp="1"/>
          </p:cNvSpPr>
          <p:nvPr>
            <p:ph type="body" sz="quarter" idx="3"/>
          </p:nvPr>
        </p:nvSpPr>
        <p:spPr>
          <a:xfrm>
            <a:off x="539479" y="1088332"/>
            <a:ext cx="5389033" cy="639763"/>
          </a:xfrm>
        </p:spPr>
        <p:txBody>
          <a:bodyPr>
            <a:normAutofit/>
          </a:bodyPr>
          <a:lstStyle/>
          <a:p>
            <a:pPr algn="ctr"/>
            <a:r>
              <a:rPr lang="zh-TW" altLang="en-US" sz="2800" dirty="0">
                <a:latin typeface="Arial" panose="020B0604020202020204" pitchFamily="34" charset="0"/>
                <a:cs typeface="Arial" panose="020B0604020202020204" pitchFamily="34" charset="0"/>
              </a:rPr>
              <a:t>从</a:t>
            </a:r>
            <a:r>
              <a:rPr lang="en-US" altLang="zh-TW" sz="2800" dirty="0">
                <a:latin typeface="Arial" panose="020B0604020202020204" pitchFamily="34" charset="0"/>
                <a:cs typeface="Arial" panose="020B0604020202020204" pitchFamily="34" charset="0"/>
              </a:rPr>
              <a:t>ideas</a:t>
            </a:r>
            <a:r>
              <a:rPr lang="zh-TW" altLang="en-US" sz="2800" dirty="0">
                <a:latin typeface="Arial" panose="020B0604020202020204" pitchFamily="34" charset="0"/>
                <a:cs typeface="Arial" panose="020B0604020202020204" pitchFamily="34" charset="0"/>
              </a:rPr>
              <a:t>到</a:t>
            </a:r>
            <a:r>
              <a:rPr lang="en-US" altLang="zh-TW" sz="2800" dirty="0">
                <a:latin typeface="Arial" panose="020B0604020202020204" pitchFamily="34" charset="0"/>
                <a:cs typeface="Arial" panose="020B0604020202020204" pitchFamily="34" charset="0"/>
              </a:rPr>
              <a:t>paper</a:t>
            </a:r>
            <a:endParaRPr lang="en-US" sz="28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FAF0BD3-5D54-6C42-A207-84FFF81B64E8}"/>
              </a:ext>
            </a:extLst>
          </p:cNvPr>
          <p:cNvSpPr>
            <a:spLocks noGrp="1"/>
          </p:cNvSpPr>
          <p:nvPr>
            <p:ph type="sldNum" sz="quarter" idx="12"/>
          </p:nvPr>
        </p:nvSpPr>
        <p:spPr>
          <a:xfrm>
            <a:off x="8737600" y="6498948"/>
            <a:ext cx="2844800" cy="365125"/>
          </a:xfrm>
        </p:spPr>
        <p:txBody>
          <a:bodyPr anchor="ctr">
            <a:normAutofit/>
          </a:bodyPr>
          <a:lstStyle/>
          <a:p>
            <a:pPr>
              <a:spcAft>
                <a:spcPts val="600"/>
              </a:spcAft>
            </a:pPr>
            <a:fld id="{23B3168D-2A99-B743-BC9B-D89F7B96432E}" type="slidenum">
              <a:rPr lang="en-GB" smtClean="0">
                <a:solidFill>
                  <a:prstClr val="black">
                    <a:tint val="75000"/>
                  </a:prstClr>
                </a:solidFill>
              </a:rPr>
              <a:pPr>
                <a:spcAft>
                  <a:spcPts val="600"/>
                </a:spcAft>
              </a:pPr>
              <a:t>16</a:t>
            </a:fld>
            <a:endParaRPr lang="en-GB">
              <a:solidFill>
                <a:prstClr val="black">
                  <a:tint val="75000"/>
                </a:prstClr>
              </a:solidFill>
            </a:endParaRPr>
          </a:p>
        </p:txBody>
      </p:sp>
      <p:sp>
        <p:nvSpPr>
          <p:cNvPr id="8" name="TextBox 7">
            <a:extLst>
              <a:ext uri="{FF2B5EF4-FFF2-40B4-BE49-F238E27FC236}">
                <a16:creationId xmlns:a16="http://schemas.microsoft.com/office/drawing/2014/main" id="{49490291-F516-A649-A8FB-540672A84FB7}"/>
              </a:ext>
            </a:extLst>
          </p:cNvPr>
          <p:cNvSpPr txBox="1"/>
          <p:nvPr/>
        </p:nvSpPr>
        <p:spPr>
          <a:xfrm>
            <a:off x="701190" y="2094877"/>
            <a:ext cx="2279650" cy="461665"/>
          </a:xfrm>
          <a:prstGeom prst="rect">
            <a:avLst/>
          </a:prstGeom>
          <a:noFill/>
        </p:spPr>
        <p:txBody>
          <a:bodyPr wrap="square" rtlCol="0">
            <a:spAutoFit/>
          </a:bodyPr>
          <a:lstStyle/>
          <a:p>
            <a:r>
              <a:rPr lang="en-US" sz="2400" dirty="0">
                <a:latin typeface="Times New Roman" panose="02020603050405020304" pitchFamily="18" charset="0"/>
                <a:ea typeface="Songti SC" panose="02010600040101010101" pitchFamily="2" charset="-122"/>
                <a:cs typeface="Times New Roman" panose="02020603050405020304" pitchFamily="18" charset="0"/>
              </a:rPr>
              <a:t>Ideas: </a:t>
            </a:r>
            <a:r>
              <a:rPr lang="zh-TW" altLang="en-US" sz="2400" dirty="0">
                <a:latin typeface="Times New Roman" panose="02020603050405020304" pitchFamily="18" charset="0"/>
                <a:ea typeface="Songti SC" panose="02010600040101010101" pitchFamily="2" charset="-122"/>
                <a:cs typeface="Times New Roman" panose="02020603050405020304" pitchFamily="18" charset="0"/>
              </a:rPr>
              <a:t>隐性知识</a:t>
            </a:r>
            <a:endParaRPr lang="en-US" sz="2400" dirty="0">
              <a:latin typeface="Times New Roman" panose="02020603050405020304" pitchFamily="18" charset="0"/>
              <a:ea typeface="Songti SC" panose="02010600040101010101" pitchFamily="2" charset="-122"/>
              <a:cs typeface="Times New Roman" panose="02020603050405020304" pitchFamily="18" charset="0"/>
            </a:endParaRPr>
          </a:p>
        </p:txBody>
      </p:sp>
      <p:sp>
        <p:nvSpPr>
          <p:cNvPr id="11" name="TextBox 10">
            <a:extLst>
              <a:ext uri="{FF2B5EF4-FFF2-40B4-BE49-F238E27FC236}">
                <a16:creationId xmlns:a16="http://schemas.microsoft.com/office/drawing/2014/main" id="{2F51C89A-0BAD-E640-9E7E-D32F8F1EE3C8}"/>
              </a:ext>
            </a:extLst>
          </p:cNvPr>
          <p:cNvSpPr txBox="1"/>
          <p:nvPr/>
        </p:nvSpPr>
        <p:spPr>
          <a:xfrm>
            <a:off x="3512281" y="2094877"/>
            <a:ext cx="2313359" cy="461665"/>
          </a:xfrm>
          <a:prstGeom prst="rect">
            <a:avLst/>
          </a:prstGeom>
          <a:noFill/>
        </p:spPr>
        <p:txBody>
          <a:bodyPr wrap="square" rtlCol="0">
            <a:spAutoFit/>
          </a:bodyPr>
          <a:lstStyle/>
          <a:p>
            <a:r>
              <a:rPr lang="en-US" sz="2400" dirty="0">
                <a:latin typeface="Times New Roman" panose="02020603050405020304" pitchFamily="18" charset="0"/>
                <a:ea typeface="Songti SC" panose="02010600040101010101" pitchFamily="2" charset="-122"/>
                <a:cs typeface="Times New Roman" panose="02020603050405020304" pitchFamily="18" charset="0"/>
              </a:rPr>
              <a:t>Paper: </a:t>
            </a:r>
            <a:r>
              <a:rPr lang="zh-TW" altLang="en-US" sz="2400" dirty="0">
                <a:latin typeface="Times New Roman" panose="02020603050405020304" pitchFamily="18" charset="0"/>
                <a:ea typeface="Songti SC" panose="02010600040101010101" pitchFamily="2" charset="-122"/>
                <a:cs typeface="Times New Roman" panose="02020603050405020304" pitchFamily="18" charset="0"/>
              </a:rPr>
              <a:t>显性知识</a:t>
            </a:r>
            <a:endParaRPr lang="en-US" sz="2400" dirty="0">
              <a:latin typeface="Times New Roman" panose="02020603050405020304" pitchFamily="18" charset="0"/>
              <a:ea typeface="Songti SC" panose="02010600040101010101" pitchFamily="2" charset="-122"/>
              <a:cs typeface="Times New Roman" panose="02020603050405020304" pitchFamily="18" charset="0"/>
            </a:endParaRPr>
          </a:p>
        </p:txBody>
      </p:sp>
      <p:pic>
        <p:nvPicPr>
          <p:cNvPr id="12" name="Picture 11">
            <a:extLst>
              <a:ext uri="{FF2B5EF4-FFF2-40B4-BE49-F238E27FC236}">
                <a16:creationId xmlns:a16="http://schemas.microsoft.com/office/drawing/2014/main" id="{3EF6B24B-81E5-F44A-BEAE-8062DCA7678F}"/>
              </a:ext>
            </a:extLst>
          </p:cNvPr>
          <p:cNvPicPr>
            <a:picLocks noChangeAspect="1"/>
          </p:cNvPicPr>
          <p:nvPr/>
        </p:nvPicPr>
        <p:blipFill>
          <a:blip r:embed="rId2"/>
          <a:stretch>
            <a:fillRect/>
          </a:stretch>
        </p:blipFill>
        <p:spPr>
          <a:xfrm>
            <a:off x="1509583" y="2743560"/>
            <a:ext cx="3448823" cy="3392775"/>
          </a:xfrm>
          <a:prstGeom prst="rect">
            <a:avLst/>
          </a:prstGeom>
        </p:spPr>
      </p:pic>
      <p:sp>
        <p:nvSpPr>
          <p:cNvPr id="2" name="TextBox 1">
            <a:extLst>
              <a:ext uri="{FF2B5EF4-FFF2-40B4-BE49-F238E27FC236}">
                <a16:creationId xmlns:a16="http://schemas.microsoft.com/office/drawing/2014/main" id="{534DE433-58C3-A147-B205-437DA7F33A49}"/>
              </a:ext>
            </a:extLst>
          </p:cNvPr>
          <p:cNvSpPr txBox="1"/>
          <p:nvPr/>
        </p:nvSpPr>
        <p:spPr>
          <a:xfrm>
            <a:off x="6478992" y="1408213"/>
            <a:ext cx="5386917" cy="1938992"/>
          </a:xfrm>
          <a:prstGeom prst="rect">
            <a:avLst/>
          </a:prstGeom>
          <a:noFill/>
        </p:spPr>
        <p:txBody>
          <a:bodyPr wrap="square" rtlCol="0">
            <a:spAutoFit/>
          </a:bodyPr>
          <a:lstStyle/>
          <a:p>
            <a:r>
              <a:rPr lang="en-US" sz="2400" dirty="0">
                <a:solidFill>
                  <a:srgbClr val="7030A0"/>
                </a:solidFill>
                <a:latin typeface="Times New Roman" panose="02020603050405020304" pitchFamily="18" charset="0"/>
                <a:ea typeface="Songti SC" panose="02010600040101010101" pitchFamily="2" charset="-122"/>
                <a:cs typeface="Times New Roman" panose="02020603050405020304" pitchFamily="18" charset="0"/>
              </a:rPr>
              <a:t>Idea/hypothesis</a:t>
            </a:r>
            <a:r>
              <a:rPr lang="en-US" sz="2400" dirty="0">
                <a:latin typeface="Times New Roman" panose="02020603050405020304" pitchFamily="18" charset="0"/>
                <a:ea typeface="Songti SC" panose="02010600040101010101" pitchFamily="2" charset="-122"/>
                <a:cs typeface="Times New Roman" panose="02020603050405020304" pitchFamily="18" charset="0"/>
              </a:rPr>
              <a:t>: </a:t>
            </a:r>
            <a:r>
              <a:rPr lang="zh-TW" altLang="en-US" sz="2400" dirty="0">
                <a:latin typeface="Times New Roman" panose="02020603050405020304" pitchFamily="18" charset="0"/>
                <a:ea typeface="Songti SC" panose="02010600040101010101" pitchFamily="2" charset="-122"/>
                <a:cs typeface="Times New Roman" panose="02020603050405020304" pitchFamily="18" charset="0"/>
              </a:rPr>
              <a:t>这些地震可能是诱发地震</a:t>
            </a:r>
            <a:endParaRPr lang="en-HK" altLang="zh-TW" sz="2400" dirty="0">
              <a:latin typeface="Times New Roman" panose="02020603050405020304" pitchFamily="18" charset="0"/>
              <a:ea typeface="Songti SC" panose="02010600040101010101" pitchFamily="2" charset="-122"/>
              <a:cs typeface="Times New Roman" panose="02020603050405020304" pitchFamily="18" charset="0"/>
            </a:endParaRPr>
          </a:p>
          <a:p>
            <a:endParaRPr lang="en-HK" sz="2400" dirty="0">
              <a:latin typeface="Times New Roman" panose="02020603050405020304" pitchFamily="18" charset="0"/>
              <a:ea typeface="Songti SC" panose="02010600040101010101" pitchFamily="2" charset="-122"/>
              <a:cs typeface="Times New Roman" panose="02020603050405020304" pitchFamily="18" charset="0"/>
            </a:endParaRPr>
          </a:p>
          <a:p>
            <a:r>
              <a:rPr lang="en-US" sz="2400" dirty="0">
                <a:solidFill>
                  <a:srgbClr val="FF0000"/>
                </a:solidFill>
                <a:latin typeface="Times New Roman" panose="02020603050405020304" pitchFamily="18" charset="0"/>
                <a:ea typeface="Songti SC" panose="02010600040101010101" pitchFamily="2" charset="-122"/>
                <a:cs typeface="Times New Roman" panose="02020603050405020304" pitchFamily="18" charset="0"/>
              </a:rPr>
              <a:t>Paper</a:t>
            </a:r>
            <a:r>
              <a:rPr lang="en-US" sz="2400" dirty="0">
                <a:latin typeface="Times New Roman" panose="02020603050405020304" pitchFamily="18" charset="0"/>
                <a:ea typeface="Songti SC" panose="02010600040101010101" pitchFamily="2" charset="-122"/>
                <a:cs typeface="Times New Roman" panose="02020603050405020304" pitchFamily="18" charset="0"/>
              </a:rPr>
              <a:t>: </a:t>
            </a:r>
            <a:r>
              <a:rPr lang="zh-TW" altLang="en-US" sz="2400" dirty="0">
                <a:latin typeface="Times New Roman" panose="02020603050405020304" pitchFamily="18" charset="0"/>
                <a:ea typeface="Songti SC" panose="02010600040101010101" pitchFamily="2" charset="-122"/>
                <a:cs typeface="Times New Roman" panose="02020603050405020304" pitchFamily="18" charset="0"/>
              </a:rPr>
              <a:t>如果是诱发地震</a:t>
            </a:r>
            <a:r>
              <a:rPr lang="zh-CN" altLang="en-US" sz="2400"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sz="2400" dirty="0">
                <a:latin typeface="Times New Roman" panose="02020603050405020304" pitchFamily="18" charset="0"/>
                <a:ea typeface="Songti SC" panose="02010600040101010101" pitchFamily="2" charset="-122"/>
                <a:cs typeface="Times New Roman" panose="02020603050405020304" pitchFamily="18" charset="0"/>
              </a:rPr>
              <a:t>什么机制诱发</a:t>
            </a:r>
            <a:r>
              <a:rPr lang="zh-CN" altLang="en-US" sz="2400"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sz="2400" dirty="0">
                <a:latin typeface="Times New Roman" panose="02020603050405020304" pitchFamily="18" charset="0"/>
                <a:ea typeface="Songti SC" panose="02010600040101010101" pitchFamily="2" charset="-122"/>
                <a:cs typeface="Times New Roman" panose="02020603050405020304" pitchFamily="18" charset="0"/>
              </a:rPr>
              <a:t>如果不是</a:t>
            </a:r>
            <a:r>
              <a:rPr lang="zh-CN" altLang="en-US" sz="2400"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sz="2400" dirty="0">
                <a:latin typeface="Times New Roman" panose="02020603050405020304" pitchFamily="18" charset="0"/>
                <a:ea typeface="Songti SC" panose="02010600040101010101" pitchFamily="2" charset="-122"/>
                <a:cs typeface="Times New Roman" panose="02020603050405020304" pitchFamily="18" charset="0"/>
              </a:rPr>
              <a:t>哪些数据</a:t>
            </a:r>
            <a:r>
              <a:rPr lang="zh-CN" altLang="en-US" sz="2400"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sz="2400" dirty="0">
                <a:latin typeface="Times New Roman" panose="02020603050405020304" pitchFamily="18" charset="0"/>
                <a:ea typeface="Songti SC" panose="02010600040101010101" pitchFamily="2" charset="-122"/>
                <a:cs typeface="Times New Roman" panose="02020603050405020304" pitchFamily="18" charset="0"/>
              </a:rPr>
              <a:t>信息可以证明</a:t>
            </a:r>
            <a:r>
              <a:rPr lang="zh-CN" altLang="en-US" sz="2400" dirty="0">
                <a:latin typeface="Times New Roman" panose="02020603050405020304" pitchFamily="18" charset="0"/>
                <a:ea typeface="Songti SC" panose="02010600040101010101" pitchFamily="2" charset="-122"/>
                <a:cs typeface="Times New Roman" panose="02020603050405020304" pitchFamily="18" charset="0"/>
              </a:rPr>
              <a:t>？</a:t>
            </a:r>
            <a:endParaRPr lang="en-US" sz="2400" dirty="0">
              <a:latin typeface="Times New Roman" panose="02020603050405020304" pitchFamily="18" charset="0"/>
              <a:ea typeface="Songti SC" panose="02010600040101010101" pitchFamily="2" charset="-122"/>
              <a:cs typeface="Times New Roman" panose="02020603050405020304" pitchFamily="18" charset="0"/>
            </a:endParaRPr>
          </a:p>
        </p:txBody>
      </p:sp>
      <p:grpSp>
        <p:nvGrpSpPr>
          <p:cNvPr id="17" name="Group 16">
            <a:extLst>
              <a:ext uri="{FF2B5EF4-FFF2-40B4-BE49-F238E27FC236}">
                <a16:creationId xmlns:a16="http://schemas.microsoft.com/office/drawing/2014/main" id="{D0294358-5CD8-EB4B-80F8-56CB7E37B94B}"/>
              </a:ext>
            </a:extLst>
          </p:cNvPr>
          <p:cNvGrpSpPr/>
          <p:nvPr/>
        </p:nvGrpSpPr>
        <p:grpSpPr>
          <a:xfrm>
            <a:off x="6478992" y="3510796"/>
            <a:ext cx="4844835" cy="2725220"/>
            <a:chOff x="6478992" y="3510796"/>
            <a:chExt cx="4844835" cy="2725220"/>
          </a:xfrm>
        </p:grpSpPr>
        <p:pic>
          <p:nvPicPr>
            <p:cNvPr id="7" name="Picture 6">
              <a:extLst>
                <a:ext uri="{FF2B5EF4-FFF2-40B4-BE49-F238E27FC236}">
                  <a16:creationId xmlns:a16="http://schemas.microsoft.com/office/drawing/2014/main" id="{DE43EAA6-D7A3-7740-B435-F1CEE710D5CC}"/>
                </a:ext>
              </a:extLst>
            </p:cNvPr>
            <p:cNvPicPr>
              <a:picLocks noChangeAspect="1"/>
            </p:cNvPicPr>
            <p:nvPr/>
          </p:nvPicPr>
          <p:blipFill rotWithShape="1">
            <a:blip r:embed="rId3"/>
            <a:srcRect l="20040" t="20040" r="24368" b="24368"/>
            <a:stretch/>
          </p:blipFill>
          <p:spPr>
            <a:xfrm>
              <a:off x="6478992" y="3510796"/>
              <a:ext cx="4844835" cy="2725220"/>
            </a:xfrm>
            <a:prstGeom prst="rect">
              <a:avLst/>
            </a:prstGeom>
            <a:noFill/>
          </p:spPr>
        </p:pic>
        <p:sp>
          <p:nvSpPr>
            <p:cNvPr id="13" name="TextBox 12">
              <a:extLst>
                <a:ext uri="{FF2B5EF4-FFF2-40B4-BE49-F238E27FC236}">
                  <a16:creationId xmlns:a16="http://schemas.microsoft.com/office/drawing/2014/main" id="{8C68D08D-34A8-3B48-A758-0711CACC131C}"/>
                </a:ext>
              </a:extLst>
            </p:cNvPr>
            <p:cNvSpPr txBox="1"/>
            <p:nvPr/>
          </p:nvSpPr>
          <p:spPr>
            <a:xfrm>
              <a:off x="7472855" y="5536616"/>
              <a:ext cx="1057154" cy="461665"/>
            </a:xfrm>
            <a:prstGeom prst="rect">
              <a:avLst/>
            </a:prstGeom>
            <a:solidFill>
              <a:srgbClr val="FFFF00"/>
            </a:solidFill>
          </p:spPr>
          <p:txBody>
            <a:bodyPr wrap="square" rtlCol="0">
              <a:spAutoFit/>
            </a:bodyPr>
            <a:lstStyle/>
            <a:p>
              <a:r>
                <a:rPr lang="en-US" sz="2400" dirty="0"/>
                <a:t>Ideas</a:t>
              </a:r>
            </a:p>
          </p:txBody>
        </p:sp>
        <p:sp>
          <p:nvSpPr>
            <p:cNvPr id="15" name="TextBox 14">
              <a:extLst>
                <a:ext uri="{FF2B5EF4-FFF2-40B4-BE49-F238E27FC236}">
                  <a16:creationId xmlns:a16="http://schemas.microsoft.com/office/drawing/2014/main" id="{FE5B13AA-8CEC-4442-B55E-38604ED335AC}"/>
                </a:ext>
              </a:extLst>
            </p:cNvPr>
            <p:cNvSpPr txBox="1"/>
            <p:nvPr/>
          </p:nvSpPr>
          <p:spPr>
            <a:xfrm>
              <a:off x="9697610" y="5536616"/>
              <a:ext cx="1057154" cy="461665"/>
            </a:xfrm>
            <a:prstGeom prst="rect">
              <a:avLst/>
            </a:prstGeom>
            <a:solidFill>
              <a:srgbClr val="FFFF00"/>
            </a:solidFill>
          </p:spPr>
          <p:txBody>
            <a:bodyPr wrap="square" rtlCol="0">
              <a:spAutoFit/>
            </a:bodyPr>
            <a:lstStyle/>
            <a:p>
              <a:r>
                <a:rPr lang="en-US" sz="2400" dirty="0"/>
                <a:t>Papers</a:t>
              </a:r>
            </a:p>
          </p:txBody>
        </p:sp>
        <p:sp>
          <p:nvSpPr>
            <p:cNvPr id="16" name="Right Arrow 15">
              <a:extLst>
                <a:ext uri="{FF2B5EF4-FFF2-40B4-BE49-F238E27FC236}">
                  <a16:creationId xmlns:a16="http://schemas.microsoft.com/office/drawing/2014/main" id="{37443215-5152-8348-B884-97E89AC06ED0}"/>
                </a:ext>
              </a:extLst>
            </p:cNvPr>
            <p:cNvSpPr/>
            <p:nvPr/>
          </p:nvSpPr>
          <p:spPr>
            <a:xfrm>
              <a:off x="8737600" y="5659821"/>
              <a:ext cx="816303" cy="189186"/>
            </a:xfrm>
            <a:prstGeom prst="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7499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linds(horizontal)">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FA3FE-9E8E-1D45-B06C-3D32E91E1FC1}"/>
              </a:ext>
            </a:extLst>
          </p:cNvPr>
          <p:cNvSpPr>
            <a:spLocks noGrp="1"/>
          </p:cNvSpPr>
          <p:nvPr>
            <p:ph type="title"/>
          </p:nvPr>
        </p:nvSpPr>
        <p:spPr/>
        <p:txBody>
          <a:bodyPr/>
          <a:lstStyle/>
          <a:p>
            <a:r>
              <a:rPr lang="zh-TW" altLang="en-US" dirty="0">
                <a:latin typeface="Kaiti TC" panose="02010600040101010101" pitchFamily="2" charset="-120"/>
                <a:ea typeface="Kaiti TC" panose="02010600040101010101" pitchFamily="2" charset="-120"/>
              </a:rPr>
              <a:t>科技写作</a:t>
            </a:r>
            <a:r>
              <a:rPr lang="zh-CN" altLang="en-US" dirty="0">
                <a:latin typeface="Kaiti TC" panose="02010600040101010101" pitchFamily="2" charset="-120"/>
                <a:ea typeface="Kaiti TC" panose="02010600040101010101" pitchFamily="2" charset="-120"/>
              </a:rPr>
              <a:t>：怎么写？</a:t>
            </a:r>
            <a:endParaRPr lang="en-US" dirty="0"/>
          </a:p>
        </p:txBody>
      </p:sp>
      <p:sp>
        <p:nvSpPr>
          <p:cNvPr id="6" name="Content Placeholder 5">
            <a:extLst>
              <a:ext uri="{FF2B5EF4-FFF2-40B4-BE49-F238E27FC236}">
                <a16:creationId xmlns:a16="http://schemas.microsoft.com/office/drawing/2014/main" id="{FEFCB188-47D9-3444-97F6-275B3DBDDC91}"/>
              </a:ext>
            </a:extLst>
          </p:cNvPr>
          <p:cNvSpPr>
            <a:spLocks noGrp="1"/>
          </p:cNvSpPr>
          <p:nvPr>
            <p:ph sz="quarter" idx="4"/>
          </p:nvPr>
        </p:nvSpPr>
        <p:spPr/>
        <p:txBody>
          <a:bodyPr/>
          <a:lstStyle/>
          <a:p>
            <a:r>
              <a:rPr lang="zh-CN" altLang="en-US" dirty="0"/>
              <a:t>这些过程对应着论文中哪一（几）部分？</a:t>
            </a:r>
            <a:endParaRPr lang="en-HK" altLang="zh-CN" dirty="0"/>
          </a:p>
          <a:p>
            <a:r>
              <a:rPr lang="zh-CN" altLang="en-US" dirty="0"/>
              <a:t>我的草稿（论文）都会被哪些人读呢？</a:t>
            </a:r>
            <a:endParaRPr lang="en-US" dirty="0"/>
          </a:p>
        </p:txBody>
      </p:sp>
      <p:sp>
        <p:nvSpPr>
          <p:cNvPr id="7" name="Slide Number Placeholder 6">
            <a:extLst>
              <a:ext uri="{FF2B5EF4-FFF2-40B4-BE49-F238E27FC236}">
                <a16:creationId xmlns:a16="http://schemas.microsoft.com/office/drawing/2014/main" id="{E506449C-E847-1543-949C-C518613880D9}"/>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17</a:t>
            </a:fld>
            <a:endParaRPr lang="en-GB">
              <a:solidFill>
                <a:prstClr val="black">
                  <a:tint val="75000"/>
                </a:prstClr>
              </a:solidFill>
              <a:latin typeface="Calibri"/>
            </a:endParaRPr>
          </a:p>
        </p:txBody>
      </p:sp>
      <p:sp>
        <p:nvSpPr>
          <p:cNvPr id="8" name="Content Placeholder 2">
            <a:extLst>
              <a:ext uri="{FF2B5EF4-FFF2-40B4-BE49-F238E27FC236}">
                <a16:creationId xmlns:a16="http://schemas.microsoft.com/office/drawing/2014/main" id="{758560C0-C36B-7446-BF11-1E5A68138E48}"/>
              </a:ext>
            </a:extLst>
          </p:cNvPr>
          <p:cNvSpPr>
            <a:spLocks noGrp="1"/>
          </p:cNvSpPr>
          <p:nvPr>
            <p:ph sz="half" idx="2"/>
          </p:nvPr>
        </p:nvSpPr>
        <p:spPr>
          <a:xfrm>
            <a:off x="609600" y="2861685"/>
            <a:ext cx="5386917" cy="3264478"/>
          </a:xfrm>
        </p:spPr>
        <p:txBody>
          <a:bodyPr>
            <a:normAutofit/>
          </a:bodyPr>
          <a:lstStyle/>
          <a:p>
            <a:r>
              <a:rPr lang="zh-TW" altLang="en-US" dirty="0">
                <a:latin typeface="Songti TC" panose="02010600040101010101" pitchFamily="2" charset="-120"/>
                <a:ea typeface="Songti TC" panose="02010600040101010101" pitchFamily="2" charset="-120"/>
              </a:rPr>
              <a:t>如何从数据</a:t>
            </a:r>
            <a:r>
              <a:rPr lang="zh-CN" altLang="en-US" dirty="0">
                <a:latin typeface="Songti TC" panose="02010600040101010101" pitchFamily="2" charset="-120"/>
                <a:ea typeface="Songti TC" panose="02010600040101010101" pitchFamily="2" charset="-120"/>
              </a:rPr>
              <a:t>（</a:t>
            </a:r>
            <a:r>
              <a:rPr lang="en-US" altLang="zh-CN" dirty="0">
                <a:latin typeface="Songti TC" panose="02010600040101010101" pitchFamily="2" charset="-120"/>
                <a:ea typeface="Songti TC" panose="02010600040101010101" pitchFamily="2" charset="-120"/>
              </a:rPr>
              <a:t>data</a:t>
            </a:r>
            <a:r>
              <a:rPr lang="zh-CN" altLang="en-US" dirty="0">
                <a:latin typeface="Songti TC" panose="02010600040101010101" pitchFamily="2" charset="-120"/>
                <a:ea typeface="Songti TC" panose="02010600040101010101" pitchFamily="2" charset="-120"/>
              </a:rPr>
              <a:t>）</a:t>
            </a:r>
            <a:r>
              <a:rPr lang="zh-TW" altLang="en-US" dirty="0">
                <a:latin typeface="Songti TC" panose="02010600040101010101" pitchFamily="2" charset="-120"/>
                <a:ea typeface="Songti TC" panose="02010600040101010101" pitchFamily="2" charset="-120"/>
              </a:rPr>
              <a:t>提取信息</a:t>
            </a:r>
            <a:r>
              <a:rPr lang="en-US" altLang="zh-TW" dirty="0">
                <a:latin typeface="Songti TC" panose="02010600040101010101" pitchFamily="2" charset="-120"/>
                <a:ea typeface="Songti TC" panose="02010600040101010101" pitchFamily="2" charset="-120"/>
              </a:rPr>
              <a:t>(information) </a:t>
            </a:r>
            <a:r>
              <a:rPr lang="zh-CN" altLang="en-US" dirty="0">
                <a:latin typeface="Songti TC" panose="02010600040101010101" pitchFamily="2" charset="-120"/>
                <a:ea typeface="Songti TC" panose="02010600040101010101" pitchFamily="2" charset="-120"/>
              </a:rPr>
              <a:t>？</a:t>
            </a:r>
            <a:endParaRPr lang="en-HK" altLang="zh-CN" dirty="0">
              <a:latin typeface="Songti TC" panose="02010600040101010101" pitchFamily="2" charset="-120"/>
              <a:ea typeface="Songti TC" panose="02010600040101010101" pitchFamily="2" charset="-120"/>
            </a:endParaRPr>
          </a:p>
          <a:p>
            <a:r>
              <a:rPr lang="zh-CN" altLang="en-US" dirty="0">
                <a:latin typeface="Songti TC" panose="02010600040101010101" pitchFamily="2" charset="-120"/>
                <a:ea typeface="Songti TC" panose="02010600040101010101" pitchFamily="2" charset="-120"/>
              </a:rPr>
              <a:t>如何验证提取的信息准确、可靠？</a:t>
            </a:r>
            <a:endParaRPr lang="en-HK" altLang="zh-TW" dirty="0">
              <a:latin typeface="Songti TC" panose="02010600040101010101" pitchFamily="2" charset="-120"/>
              <a:ea typeface="Songti TC" panose="02010600040101010101" pitchFamily="2" charset="-120"/>
            </a:endParaRPr>
          </a:p>
          <a:p>
            <a:r>
              <a:rPr lang="zh-TW" altLang="en-US" dirty="0">
                <a:latin typeface="Songti TC" panose="02010600040101010101" pitchFamily="2" charset="-120"/>
                <a:ea typeface="Songti TC" panose="02010600040101010101" pitchFamily="2" charset="-120"/>
              </a:rPr>
              <a:t>如何结合不同的背景知识</a:t>
            </a:r>
            <a:r>
              <a:rPr lang="zh-CN" altLang="en-US" dirty="0">
                <a:latin typeface="Songti TC" panose="02010600040101010101" pitchFamily="2" charset="-120"/>
                <a:ea typeface="Songti TC" panose="02010600040101010101" pitchFamily="2" charset="-120"/>
              </a:rPr>
              <a:t>，</a:t>
            </a:r>
            <a:r>
              <a:rPr lang="zh-TW" altLang="en-US" dirty="0">
                <a:latin typeface="Songti TC" panose="02010600040101010101" pitchFamily="2" charset="-120"/>
                <a:ea typeface="Songti TC" panose="02010600040101010101" pitchFamily="2" charset="-120"/>
              </a:rPr>
              <a:t>从不同的信息中归纳</a:t>
            </a:r>
            <a:r>
              <a:rPr lang="zh-CN" altLang="en-US" dirty="0">
                <a:latin typeface="Songti TC" panose="02010600040101010101" pitchFamily="2" charset="-120"/>
                <a:ea typeface="Songti TC" panose="02010600040101010101" pitchFamily="2" charset="-120"/>
              </a:rPr>
              <a:t>、</a:t>
            </a:r>
            <a:r>
              <a:rPr lang="zh-TW" altLang="en-US" dirty="0">
                <a:latin typeface="Songti TC" panose="02010600040101010101" pitchFamily="2" charset="-120"/>
                <a:ea typeface="Songti TC" panose="02010600040101010101" pitchFamily="2" charset="-120"/>
              </a:rPr>
              <a:t>凝练出知识</a:t>
            </a:r>
            <a:r>
              <a:rPr lang="zh-CN" altLang="en-US" dirty="0">
                <a:latin typeface="Songti TC" panose="02010600040101010101" pitchFamily="2" charset="-120"/>
                <a:ea typeface="Songti TC" panose="02010600040101010101" pitchFamily="2" charset="-120"/>
              </a:rPr>
              <a:t>？</a:t>
            </a:r>
            <a:endParaRPr lang="en-HK" altLang="zh-CN" dirty="0">
              <a:latin typeface="Songti TC" panose="02010600040101010101" pitchFamily="2" charset="-120"/>
              <a:ea typeface="Songti TC" panose="02010600040101010101" pitchFamily="2" charset="-120"/>
            </a:endParaRPr>
          </a:p>
          <a:p>
            <a:r>
              <a:rPr lang="zh-TW" altLang="en-US" dirty="0">
                <a:latin typeface="Songti TC" panose="02010600040101010101" pitchFamily="2" charset="-120"/>
                <a:ea typeface="Songti TC" panose="02010600040101010101" pitchFamily="2" charset="-120"/>
              </a:rPr>
              <a:t>如何利用已有的知识</a:t>
            </a:r>
            <a:r>
              <a:rPr lang="zh-CN" altLang="en-US" dirty="0">
                <a:latin typeface="Songti TC" panose="02010600040101010101" pitchFamily="2" charset="-120"/>
                <a:ea typeface="Songti TC" panose="02010600040101010101" pitchFamily="2" charset="-120"/>
              </a:rPr>
              <a:t>，</a:t>
            </a:r>
            <a:r>
              <a:rPr lang="zh-TW" altLang="en-US" dirty="0">
                <a:latin typeface="Songti TC" panose="02010600040101010101" pitchFamily="2" charset="-120"/>
                <a:ea typeface="Songti TC" panose="02010600040101010101" pitchFamily="2" charset="-120"/>
              </a:rPr>
              <a:t>学习</a:t>
            </a:r>
            <a:r>
              <a:rPr lang="zh-CN" altLang="en-US" dirty="0">
                <a:latin typeface="Songti TC" panose="02010600040101010101" pitchFamily="2" charset="-120"/>
                <a:ea typeface="Songti TC" panose="02010600040101010101" pitchFamily="2" charset="-120"/>
              </a:rPr>
              <a:t>、</a:t>
            </a:r>
            <a:r>
              <a:rPr lang="zh-TW" altLang="en-US" dirty="0">
                <a:latin typeface="Songti TC" panose="02010600040101010101" pitchFamily="2" charset="-120"/>
                <a:ea typeface="Songti TC" panose="02010600040101010101" pitchFamily="2" charset="-120"/>
              </a:rPr>
              <a:t>产生新的知识</a:t>
            </a:r>
            <a:r>
              <a:rPr lang="zh-CN" altLang="en-US" dirty="0">
                <a:latin typeface="Songti TC" panose="02010600040101010101" pitchFamily="2" charset="-120"/>
                <a:ea typeface="Songti TC" panose="02010600040101010101" pitchFamily="2" charset="-120"/>
              </a:rPr>
              <a:t>？</a:t>
            </a:r>
            <a:endParaRPr lang="en-HK" altLang="zh-CN" dirty="0">
              <a:latin typeface="Songti TC" panose="02010600040101010101" pitchFamily="2" charset="-120"/>
              <a:ea typeface="Songti TC" panose="02010600040101010101" pitchFamily="2" charset="-120"/>
            </a:endParaRPr>
          </a:p>
          <a:p>
            <a:endParaRPr lang="en-US" dirty="0">
              <a:latin typeface="Songti TC" panose="02010600040101010101" pitchFamily="2" charset="-120"/>
              <a:ea typeface="Songti TC" panose="02010600040101010101" pitchFamily="2" charset="-120"/>
            </a:endParaRPr>
          </a:p>
        </p:txBody>
      </p:sp>
      <p:grpSp>
        <p:nvGrpSpPr>
          <p:cNvPr id="9" name="Group 8">
            <a:extLst>
              <a:ext uri="{FF2B5EF4-FFF2-40B4-BE49-F238E27FC236}">
                <a16:creationId xmlns:a16="http://schemas.microsoft.com/office/drawing/2014/main" id="{6A78359E-7EBD-6744-8335-3266AD6D1B5E}"/>
              </a:ext>
            </a:extLst>
          </p:cNvPr>
          <p:cNvGrpSpPr/>
          <p:nvPr/>
        </p:nvGrpSpPr>
        <p:grpSpPr>
          <a:xfrm>
            <a:off x="954844" y="1258641"/>
            <a:ext cx="3767361" cy="1290956"/>
            <a:chOff x="896709" y="2089150"/>
            <a:chExt cx="3767361" cy="1290956"/>
          </a:xfrm>
        </p:grpSpPr>
        <p:sp>
          <p:nvSpPr>
            <p:cNvPr id="10" name="TextBox 9">
              <a:extLst>
                <a:ext uri="{FF2B5EF4-FFF2-40B4-BE49-F238E27FC236}">
                  <a16:creationId xmlns:a16="http://schemas.microsoft.com/office/drawing/2014/main" id="{99242415-A4CB-6D40-85AD-01B0E9E20C72}"/>
                </a:ext>
              </a:extLst>
            </p:cNvPr>
            <p:cNvSpPr txBox="1"/>
            <p:nvPr/>
          </p:nvSpPr>
          <p:spPr>
            <a:xfrm>
              <a:off x="896709" y="2856886"/>
              <a:ext cx="1671091" cy="52322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2800" dirty="0">
                  <a:latin typeface="Arial" panose="020B0604020202020204" pitchFamily="34" charset="0"/>
                  <a:cs typeface="Arial" panose="020B0604020202020204" pitchFamily="34" charset="0"/>
                </a:rPr>
                <a:t>Succinct</a:t>
              </a:r>
            </a:p>
          </p:txBody>
        </p:sp>
        <p:sp>
          <p:nvSpPr>
            <p:cNvPr id="11" name="TextBox 10">
              <a:extLst>
                <a:ext uri="{FF2B5EF4-FFF2-40B4-BE49-F238E27FC236}">
                  <a16:creationId xmlns:a16="http://schemas.microsoft.com/office/drawing/2014/main" id="{BE34FA76-E973-8740-A619-0CE25C0DF82B}"/>
                </a:ext>
              </a:extLst>
            </p:cNvPr>
            <p:cNvSpPr txBox="1"/>
            <p:nvPr/>
          </p:nvSpPr>
          <p:spPr>
            <a:xfrm>
              <a:off x="896709" y="2089150"/>
              <a:ext cx="3767361" cy="584775"/>
            </a:xfrm>
            <a:prstGeom prst="rect">
              <a:avLst/>
            </a:prstGeom>
            <a:noFill/>
          </p:spPr>
          <p:txBody>
            <a:bodyPr wrap="square" rtlCol="0">
              <a:spAutoFit/>
            </a:bodyPr>
            <a:lstStyle/>
            <a:p>
              <a:r>
                <a:rPr lang="zh-TW" altLang="en-US" sz="3200" b="1" dirty="0">
                  <a:solidFill>
                    <a:srgbClr val="0432FF"/>
                  </a:solidFill>
                  <a:latin typeface="Kaiti TC" panose="02010600040101010101" pitchFamily="2" charset="-120"/>
                  <a:ea typeface="Kaiti TC" panose="02010600040101010101" pitchFamily="2" charset="-120"/>
                </a:rPr>
                <a:t>论文三要素</a:t>
              </a:r>
              <a:r>
                <a:rPr lang="zh-CN" altLang="en-US" sz="3200" b="1" dirty="0">
                  <a:solidFill>
                    <a:srgbClr val="0432FF"/>
                  </a:solidFill>
                  <a:latin typeface="Kaiti TC" panose="02010600040101010101" pitchFamily="2" charset="-120"/>
                  <a:ea typeface="Kaiti TC" panose="02010600040101010101" pitchFamily="2" charset="-120"/>
                </a:rPr>
                <a:t>：</a:t>
              </a:r>
              <a:r>
                <a:rPr lang="en-US" altLang="zh-CN" sz="3200" b="1" dirty="0">
                  <a:solidFill>
                    <a:srgbClr val="0432FF"/>
                  </a:solidFill>
                  <a:latin typeface="Arial" panose="020B0604020202020204" pitchFamily="34" charset="0"/>
                  <a:ea typeface="Kaiti TC" panose="02010600040101010101" pitchFamily="2" charset="-120"/>
                  <a:cs typeface="Arial" panose="020B0604020202020204" pitchFamily="34" charset="0"/>
                </a:rPr>
                <a:t>KID</a:t>
              </a:r>
              <a:endParaRPr lang="en-US" sz="3200" b="1" dirty="0">
                <a:solidFill>
                  <a:srgbClr val="0432FF"/>
                </a:solidFill>
                <a:latin typeface="Arial" panose="020B0604020202020204" pitchFamily="34" charset="0"/>
                <a:ea typeface="Kaiti TC" panose="02010600040101010101" pitchFamily="2" charset="-120"/>
                <a:cs typeface="Arial" panose="020B0604020202020204" pitchFamily="34" charset="0"/>
              </a:endParaRPr>
            </a:p>
          </p:txBody>
        </p:sp>
      </p:grpSp>
    </p:spTree>
    <p:extLst>
      <p:ext uri="{BB962C8B-B14F-4D97-AF65-F5344CB8AC3E}">
        <p14:creationId xmlns:p14="http://schemas.microsoft.com/office/powerpoint/2010/main" val="1025906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 20"/>
          <p:cNvGrpSpPr/>
          <p:nvPr/>
        </p:nvGrpSpPr>
        <p:grpSpPr>
          <a:xfrm>
            <a:off x="4003924" y="1743258"/>
            <a:ext cx="4533237" cy="3538496"/>
            <a:chOff x="3887437" y="1741294"/>
            <a:chExt cx="4533237" cy="3538496"/>
          </a:xfrm>
        </p:grpSpPr>
        <p:sp>
          <p:nvSpPr>
            <p:cNvPr id="22" name="椭圆 21"/>
            <p:cNvSpPr/>
            <p:nvPr/>
          </p:nvSpPr>
          <p:spPr>
            <a:xfrm>
              <a:off x="3969689" y="1860681"/>
              <a:ext cx="3530937" cy="3419109"/>
            </a:xfrm>
            <a:prstGeom prst="ellipse">
              <a:avLst/>
            </a:prstGeom>
            <a:solidFill>
              <a:schemeClr val="accent2">
                <a:lumMod val="75000"/>
                <a:alpha val="40000"/>
              </a:schemeClr>
            </a:solidFill>
            <a:ln>
              <a:noFill/>
            </a:ln>
            <a:effectLst>
              <a:innerShdw blurRad="63500" dist="101600" dir="189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23" name="椭圆 22"/>
            <p:cNvSpPr/>
            <p:nvPr/>
          </p:nvSpPr>
          <p:spPr>
            <a:xfrm>
              <a:off x="3948981" y="3211358"/>
              <a:ext cx="3530938" cy="824927"/>
            </a:xfrm>
            <a:prstGeom prst="ellipse">
              <a:avLst/>
            </a:prstGeom>
            <a:solidFill>
              <a:schemeClr val="accent1">
                <a:alpha val="1000"/>
              </a:schemeClr>
            </a:solidFill>
            <a:ln>
              <a:solidFill>
                <a:schemeClr val="accent2">
                  <a:lumMod val="75000"/>
                  <a:alpha val="51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24" name="椭圆 23"/>
            <p:cNvSpPr/>
            <p:nvPr/>
          </p:nvSpPr>
          <p:spPr>
            <a:xfrm>
              <a:off x="3887437" y="1741294"/>
              <a:ext cx="3530937" cy="3419109"/>
            </a:xfrm>
            <a:prstGeom prst="ellipse">
              <a:avLst/>
            </a:prstGeom>
            <a:solidFill>
              <a:schemeClr val="bg1"/>
            </a:solidFill>
            <a:ln>
              <a:solidFill>
                <a:schemeClr val="tx1"/>
              </a:solidFill>
            </a:ln>
            <a:effectLst>
              <a:softEdge rad="546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25" name="圆角矩形 24"/>
            <p:cNvSpPr/>
            <p:nvPr/>
          </p:nvSpPr>
          <p:spPr>
            <a:xfrm>
              <a:off x="5177395" y="2289426"/>
              <a:ext cx="1115521" cy="1693273"/>
            </a:xfrm>
            <a:prstGeom prst="roundRect">
              <a:avLst>
                <a:gd name="adj" fmla="val 6463"/>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cxnSp>
          <p:nvCxnSpPr>
            <p:cNvPr id="26" name="直线连接符 25"/>
            <p:cNvCxnSpPr/>
            <p:nvPr/>
          </p:nvCxnSpPr>
          <p:spPr>
            <a:xfrm>
              <a:off x="5313989" y="2542152"/>
              <a:ext cx="352868"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直线连接符 26"/>
            <p:cNvCxnSpPr/>
            <p:nvPr/>
          </p:nvCxnSpPr>
          <p:spPr>
            <a:xfrm>
              <a:off x="5257075" y="2769607"/>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直线连接符 27"/>
            <p:cNvCxnSpPr/>
            <p:nvPr/>
          </p:nvCxnSpPr>
          <p:spPr>
            <a:xfrm>
              <a:off x="5241892" y="3030759"/>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9" name="直线连接符 28"/>
            <p:cNvCxnSpPr/>
            <p:nvPr/>
          </p:nvCxnSpPr>
          <p:spPr>
            <a:xfrm>
              <a:off x="5257075" y="3325606"/>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0" name="直线连接符 29"/>
            <p:cNvCxnSpPr/>
            <p:nvPr/>
          </p:nvCxnSpPr>
          <p:spPr>
            <a:xfrm>
              <a:off x="5249475" y="3140271"/>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 name="直线连接符 30"/>
            <p:cNvCxnSpPr/>
            <p:nvPr/>
          </p:nvCxnSpPr>
          <p:spPr>
            <a:xfrm>
              <a:off x="5279825" y="3477243"/>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直线连接符 31"/>
            <p:cNvCxnSpPr/>
            <p:nvPr/>
          </p:nvCxnSpPr>
          <p:spPr>
            <a:xfrm>
              <a:off x="5241892" y="2904392"/>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3" name="直线连接符 32"/>
            <p:cNvCxnSpPr/>
            <p:nvPr/>
          </p:nvCxnSpPr>
          <p:spPr>
            <a:xfrm>
              <a:off x="5264642" y="3687849"/>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直线连接符 33"/>
            <p:cNvCxnSpPr/>
            <p:nvPr/>
          </p:nvCxnSpPr>
          <p:spPr>
            <a:xfrm>
              <a:off x="5344338" y="2651664"/>
              <a:ext cx="352868"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4967288" y="1943479"/>
              <a:ext cx="148470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20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manuscript</a:t>
              </a:r>
              <a:endParaRPr kumimoji="1" lang="zh-CN" altLang="en-US" sz="20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endParaRPr>
            </a:p>
          </p:txBody>
        </p:sp>
        <p:grpSp>
          <p:nvGrpSpPr>
            <p:cNvPr id="36" name="组 35"/>
            <p:cNvGrpSpPr/>
            <p:nvPr/>
          </p:nvGrpSpPr>
          <p:grpSpPr>
            <a:xfrm>
              <a:off x="6488188" y="3493192"/>
              <a:ext cx="1932486" cy="941606"/>
              <a:chOff x="6557487" y="3590482"/>
              <a:chExt cx="1932486" cy="941606"/>
            </a:xfrm>
          </p:grpSpPr>
          <p:sp>
            <p:nvSpPr>
              <p:cNvPr id="40" name="圆角矩形标注 39"/>
              <p:cNvSpPr/>
              <p:nvPr/>
            </p:nvSpPr>
            <p:spPr>
              <a:xfrm>
                <a:off x="6557487" y="3590482"/>
                <a:ext cx="1932486" cy="941606"/>
              </a:xfrm>
              <a:prstGeom prst="wedgeRoundRectCallout">
                <a:avLst>
                  <a:gd name="adj1" fmla="val -63489"/>
                  <a:gd name="adj2" fmla="val 42553"/>
                  <a:gd name="adj3" fmla="val 166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41" name="文本框 40"/>
              <p:cNvSpPr txBox="1"/>
              <p:nvPr/>
            </p:nvSpPr>
            <p:spPr>
              <a:xfrm>
                <a:off x="6651620" y="3619024"/>
                <a:ext cx="183835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耶，终于写完啦！发给老师和合作者看看</a:t>
                </a:r>
              </a:p>
            </p:txBody>
          </p:sp>
        </p:grpSp>
        <p:sp>
          <p:nvSpPr>
            <p:cNvPr id="37" name="二十四角星 36"/>
            <p:cNvSpPr/>
            <p:nvPr/>
          </p:nvSpPr>
          <p:spPr>
            <a:xfrm>
              <a:off x="5174032" y="3853958"/>
              <a:ext cx="1194368" cy="1368177"/>
            </a:xfrm>
            <a:prstGeom prst="star24">
              <a:avLst/>
            </a:prstGeom>
            <a:solidFill>
              <a:srgbClr val="FF0000">
                <a:alpha val="12000"/>
              </a:srgbClr>
            </a:solidFill>
            <a:ln>
              <a:solidFill>
                <a:srgbClr val="FF0000">
                  <a:alpha val="6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pic>
          <p:nvPicPr>
            <p:cNvPr id="38" name="图片 37"/>
            <p:cNvPicPr>
              <a:picLocks noChangeAspect="1"/>
            </p:cNvPicPr>
            <p:nvPr/>
          </p:nvPicPr>
          <p:blipFill rotWithShape="1">
            <a:blip r:embed="rId2">
              <a:alphaModFix amt="78000"/>
              <a:extLst>
                <a:ext uri="{28A0092B-C50C-407E-A947-70E740481C1C}">
                  <a14:useLocalDpi xmlns:a14="http://schemas.microsoft.com/office/drawing/2010/main" val="0"/>
                </a:ext>
              </a:extLst>
            </a:blip>
            <a:srcRect l="13143" t="10714" r="13262" b="19524"/>
            <a:stretch/>
          </p:blipFill>
          <p:spPr>
            <a:xfrm>
              <a:off x="5511050" y="3996275"/>
              <a:ext cx="579085" cy="760347"/>
            </a:xfrm>
            <a:prstGeom prst="rect">
              <a:avLst/>
            </a:prstGeom>
          </p:spPr>
        </p:pic>
        <p:sp>
          <p:nvSpPr>
            <p:cNvPr id="39" name="文本框 38"/>
            <p:cNvSpPr txBox="1"/>
            <p:nvPr/>
          </p:nvSpPr>
          <p:spPr>
            <a:xfrm>
              <a:off x="5174032" y="4827708"/>
              <a:ext cx="1267249" cy="338554"/>
            </a:xfrm>
            <a:prstGeom prst="rect">
              <a:avLst/>
            </a:prstGeom>
            <a:solidFill>
              <a:schemeClr val="accent4">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作者（学生）</a:t>
              </a:r>
            </a:p>
          </p:txBody>
        </p:sp>
      </p:grpSp>
      <p:grpSp>
        <p:nvGrpSpPr>
          <p:cNvPr id="42" name="组 41"/>
          <p:cNvGrpSpPr/>
          <p:nvPr/>
        </p:nvGrpSpPr>
        <p:grpSpPr>
          <a:xfrm>
            <a:off x="64448" y="219350"/>
            <a:ext cx="8476216" cy="5027982"/>
            <a:chOff x="-335926" y="155772"/>
            <a:chExt cx="8476216" cy="5027982"/>
          </a:xfrm>
        </p:grpSpPr>
        <p:grpSp>
          <p:nvGrpSpPr>
            <p:cNvPr id="43" name="组 42"/>
            <p:cNvGrpSpPr/>
            <p:nvPr/>
          </p:nvGrpSpPr>
          <p:grpSpPr>
            <a:xfrm>
              <a:off x="6207804" y="3475304"/>
              <a:ext cx="1932486" cy="1708450"/>
              <a:chOff x="11396507" y="5534946"/>
              <a:chExt cx="1932486" cy="1708450"/>
            </a:xfrm>
          </p:grpSpPr>
          <p:sp>
            <p:nvSpPr>
              <p:cNvPr id="59" name="圆角矩形标注 58"/>
              <p:cNvSpPr/>
              <p:nvPr/>
            </p:nvSpPr>
            <p:spPr>
              <a:xfrm>
                <a:off x="11396507" y="5534946"/>
                <a:ext cx="1932486" cy="862247"/>
              </a:xfrm>
              <a:prstGeom prst="wedgeRoundRectCallout">
                <a:avLst>
                  <a:gd name="adj1" fmla="val -63489"/>
                  <a:gd name="adj2" fmla="val 42553"/>
                  <a:gd name="adj3" fmla="val 166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60" name="文本框 59"/>
              <p:cNvSpPr txBox="1"/>
              <p:nvPr/>
            </p:nvSpPr>
            <p:spPr>
              <a:xfrm>
                <a:off x="11421828" y="5638433"/>
                <a:ext cx="1838353" cy="16049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导师和合作者说的有道理，抓紧改文章。</a:t>
                </a:r>
              </a:p>
            </p:txBody>
          </p:sp>
        </p:grpSp>
        <p:grpSp>
          <p:nvGrpSpPr>
            <p:cNvPr id="44" name="组 43"/>
            <p:cNvGrpSpPr/>
            <p:nvPr/>
          </p:nvGrpSpPr>
          <p:grpSpPr>
            <a:xfrm>
              <a:off x="2194884" y="1117477"/>
              <a:ext cx="1409188" cy="1847682"/>
              <a:chOff x="1026482" y="524916"/>
              <a:chExt cx="1626650" cy="2085549"/>
            </a:xfrm>
          </p:grpSpPr>
          <p:pic>
            <p:nvPicPr>
              <p:cNvPr id="57" name="图片 5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482" y="983815"/>
                <a:ext cx="1626650" cy="1626650"/>
              </a:xfrm>
              <a:prstGeom prst="rect">
                <a:avLst/>
              </a:prstGeom>
            </p:spPr>
          </p:pic>
          <p:sp>
            <p:nvSpPr>
              <p:cNvPr id="58" name="文本框 57"/>
              <p:cNvSpPr txBox="1"/>
              <p:nvPr/>
            </p:nvSpPr>
            <p:spPr>
              <a:xfrm>
                <a:off x="1402083" y="524916"/>
                <a:ext cx="646331" cy="369332"/>
              </a:xfrm>
              <a:prstGeom prst="rect">
                <a:avLst/>
              </a:prstGeom>
              <a:solidFill>
                <a:schemeClr val="accent4">
                  <a:lumMod val="20000"/>
                  <a:lumOff val="8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导师</a:t>
                </a:r>
              </a:p>
            </p:txBody>
          </p:sp>
        </p:grpSp>
        <p:sp>
          <p:nvSpPr>
            <p:cNvPr id="45" name="圆角矩形标注 44"/>
            <p:cNvSpPr/>
            <p:nvPr/>
          </p:nvSpPr>
          <p:spPr>
            <a:xfrm flipH="1">
              <a:off x="-335926" y="582868"/>
              <a:ext cx="2230178" cy="2553194"/>
            </a:xfrm>
            <a:prstGeom prst="wedgeRoundRectCallout">
              <a:avLst>
                <a:gd name="adj1" fmla="val -57632"/>
                <a:gd name="adj2" fmla="val 12301"/>
                <a:gd name="adj3" fmla="val 166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white"/>
                </a:solidFill>
                <a:effectLst/>
                <a:uLnTx/>
                <a:uFillTx/>
                <a:latin typeface="DengXian" panose="020F0502020204030204"/>
                <a:ea typeface="DengXian" panose="02010600030101010101" pitchFamily="2" charset="-122"/>
                <a:cs typeface="+mn-cs"/>
              </a:endParaRPr>
            </a:p>
          </p:txBody>
        </p:sp>
        <p:sp>
          <p:nvSpPr>
            <p:cNvPr id="46" name="文本框 45"/>
            <p:cNvSpPr txBox="1"/>
            <p:nvPr/>
          </p:nvSpPr>
          <p:spPr>
            <a:xfrm>
              <a:off x="-287985" y="631379"/>
              <a:ext cx="105028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我期待的</a:t>
              </a:r>
              <a:r>
                <a:rPr kumimoji="1" lang="en-US" altLang="zh-CN"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a:t>
              </a:r>
              <a:endParaRPr kumimoji="1" lang="zh-CN" altLang="en-US"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endParaRPr>
            </a:p>
          </p:txBody>
        </p:sp>
        <p:sp>
          <p:nvSpPr>
            <p:cNvPr id="47" name="文本框 46"/>
            <p:cNvSpPr txBox="1"/>
            <p:nvPr/>
          </p:nvSpPr>
          <p:spPr>
            <a:xfrm>
              <a:off x="-270731" y="1842638"/>
              <a:ext cx="105028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我看到的</a:t>
              </a:r>
              <a:r>
                <a:rPr kumimoji="1" lang="en-US" altLang="zh-CN"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a:t>
              </a:r>
              <a:endParaRPr kumimoji="1" lang="zh-CN" altLang="en-US"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endParaRPr>
            </a:p>
          </p:txBody>
        </p:sp>
        <p:pic>
          <p:nvPicPr>
            <p:cNvPr id="48" name="图片 47"/>
            <p:cNvPicPr>
              <a:picLocks noChangeAspect="1"/>
            </p:cNvPicPr>
            <p:nvPr/>
          </p:nvPicPr>
          <p:blipFill rotWithShape="1">
            <a:blip r:embed="rId4">
              <a:extLst>
                <a:ext uri="{28A0092B-C50C-407E-A947-70E740481C1C}">
                  <a14:useLocalDpi xmlns:a14="http://schemas.microsoft.com/office/drawing/2010/main" val="0"/>
                </a:ext>
              </a:extLst>
            </a:blip>
            <a:srcRect l="7486" t="24363" r="4874" b="24310"/>
            <a:stretch/>
          </p:blipFill>
          <p:spPr>
            <a:xfrm>
              <a:off x="-90864" y="973668"/>
              <a:ext cx="1832486" cy="804906"/>
            </a:xfrm>
            <a:prstGeom prst="rect">
              <a:avLst/>
            </a:prstGeom>
          </p:spPr>
        </p:pic>
        <p:sp>
          <p:nvSpPr>
            <p:cNvPr id="49" name="文本框 48"/>
            <p:cNvSpPr txBox="1"/>
            <p:nvPr/>
          </p:nvSpPr>
          <p:spPr>
            <a:xfrm>
              <a:off x="1083580" y="1384125"/>
              <a:ext cx="6687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800" b="0" i="1"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rPr>
                <a:t>S600</a:t>
              </a:r>
              <a:endParaRPr kumimoji="1" lang="zh-CN" altLang="en-US" sz="1800" b="0" i="1"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endParaRPr>
            </a:p>
          </p:txBody>
        </p:sp>
        <p:pic>
          <p:nvPicPr>
            <p:cNvPr id="50" name="图片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700" y="2230181"/>
              <a:ext cx="1289214" cy="859476"/>
            </a:xfrm>
            <a:prstGeom prst="rect">
              <a:avLst/>
            </a:prstGeom>
          </p:spPr>
        </p:pic>
        <p:sp>
          <p:nvSpPr>
            <p:cNvPr id="51" name="文本框 50"/>
            <p:cNvSpPr txBox="1"/>
            <p:nvPr/>
          </p:nvSpPr>
          <p:spPr>
            <a:xfrm>
              <a:off x="3927642" y="243583"/>
              <a:ext cx="877163" cy="369332"/>
            </a:xfrm>
            <a:prstGeom prst="rect">
              <a:avLst/>
            </a:prstGeom>
            <a:solidFill>
              <a:schemeClr val="accent4">
                <a:lumMod val="20000"/>
                <a:lumOff val="8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合作者</a:t>
              </a:r>
            </a:p>
          </p:txBody>
        </p:sp>
        <p:pic>
          <p:nvPicPr>
            <p:cNvPr id="52" name="图片 51"/>
            <p:cNvPicPr>
              <a:picLocks noChangeAspect="1"/>
            </p:cNvPicPr>
            <p:nvPr/>
          </p:nvPicPr>
          <p:blipFill rotWithShape="1">
            <a:blip r:embed="rId6">
              <a:extLst>
                <a:ext uri="{28A0092B-C50C-407E-A947-70E740481C1C}">
                  <a14:useLocalDpi xmlns:a14="http://schemas.microsoft.com/office/drawing/2010/main" val="0"/>
                </a:ext>
              </a:extLst>
            </a:blip>
            <a:srcRect l="30202" t="6045" r="24751" b="40947"/>
            <a:stretch/>
          </p:blipFill>
          <p:spPr>
            <a:xfrm>
              <a:off x="3944492" y="741396"/>
              <a:ext cx="900994" cy="1060216"/>
            </a:xfrm>
            <a:prstGeom prst="rect">
              <a:avLst/>
            </a:prstGeom>
          </p:spPr>
        </p:pic>
        <p:sp>
          <p:nvSpPr>
            <p:cNvPr id="53" name="圆角矩形标注 52"/>
            <p:cNvSpPr/>
            <p:nvPr/>
          </p:nvSpPr>
          <p:spPr>
            <a:xfrm flipH="1">
              <a:off x="2048959" y="155772"/>
              <a:ext cx="1555113" cy="769764"/>
            </a:xfrm>
            <a:prstGeom prst="wedgeRoundRectCallout">
              <a:avLst>
                <a:gd name="adj1" fmla="val -57632"/>
                <a:gd name="adj2" fmla="val 12301"/>
                <a:gd name="adj3" fmla="val 166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white"/>
                </a:solidFill>
                <a:effectLst/>
                <a:uLnTx/>
                <a:uFillTx/>
                <a:latin typeface="DengXian" panose="020F0502020204030204"/>
                <a:ea typeface="DengXian" panose="02010600030101010101" pitchFamily="2" charset="-122"/>
                <a:cs typeface="+mn-cs"/>
              </a:endParaRPr>
            </a:p>
          </p:txBody>
        </p:sp>
        <p:sp>
          <p:nvSpPr>
            <p:cNvPr id="54" name="文本框 53"/>
            <p:cNvSpPr txBox="1"/>
            <p:nvPr/>
          </p:nvSpPr>
          <p:spPr>
            <a:xfrm>
              <a:off x="2048960" y="230391"/>
              <a:ext cx="168183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这样改会更严谨些 </a:t>
              </a:r>
              <a:r>
                <a:rPr kumimoji="1" lang="is-IS" altLang="zh-CN"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a:t>
              </a:r>
              <a:endParaRPr kumimoji="1" lang="zh-CN" altLang="en-US"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endParaRPr>
            </a:p>
          </p:txBody>
        </p:sp>
        <p:sp>
          <p:nvSpPr>
            <p:cNvPr id="55" name="右箭头 54"/>
            <p:cNvSpPr/>
            <p:nvPr/>
          </p:nvSpPr>
          <p:spPr>
            <a:xfrm rot="13065636">
              <a:off x="3692136" y="2883266"/>
              <a:ext cx="756082" cy="2033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56" name="右箭头 55"/>
            <p:cNvSpPr/>
            <p:nvPr/>
          </p:nvSpPr>
          <p:spPr>
            <a:xfrm rot="15278898">
              <a:off x="4433857" y="2117887"/>
              <a:ext cx="583369" cy="141716"/>
            </a:xfrm>
            <a:prstGeom prst="rightArrow">
              <a:avLst>
                <a:gd name="adj1" fmla="val 50000"/>
                <a:gd name="adj2" fmla="val 547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grpSp>
      <p:grpSp>
        <p:nvGrpSpPr>
          <p:cNvPr id="61" name="组 60"/>
          <p:cNvGrpSpPr/>
          <p:nvPr/>
        </p:nvGrpSpPr>
        <p:grpSpPr>
          <a:xfrm>
            <a:off x="2568999" y="284537"/>
            <a:ext cx="5945554" cy="4116592"/>
            <a:chOff x="4640575" y="521169"/>
            <a:chExt cx="5945554" cy="4116592"/>
          </a:xfrm>
        </p:grpSpPr>
        <p:grpSp>
          <p:nvGrpSpPr>
            <p:cNvPr id="62" name="组 61"/>
            <p:cNvGrpSpPr/>
            <p:nvPr/>
          </p:nvGrpSpPr>
          <p:grpSpPr>
            <a:xfrm>
              <a:off x="4969558" y="521169"/>
              <a:ext cx="5616571" cy="4116592"/>
              <a:chOff x="2552930" y="243583"/>
              <a:chExt cx="5616571" cy="4116592"/>
            </a:xfrm>
          </p:grpSpPr>
          <p:grpSp>
            <p:nvGrpSpPr>
              <p:cNvPr id="65" name="组 64"/>
              <p:cNvGrpSpPr/>
              <p:nvPr/>
            </p:nvGrpSpPr>
            <p:grpSpPr>
              <a:xfrm>
                <a:off x="6237015" y="3403093"/>
                <a:ext cx="1932486" cy="957082"/>
                <a:chOff x="11425718" y="5462735"/>
                <a:chExt cx="1932486" cy="957082"/>
              </a:xfrm>
            </p:grpSpPr>
            <p:sp>
              <p:nvSpPr>
                <p:cNvPr id="70" name="圆角矩形标注 69"/>
                <p:cNvSpPr/>
                <p:nvPr/>
              </p:nvSpPr>
              <p:spPr>
                <a:xfrm>
                  <a:off x="11425718" y="5462735"/>
                  <a:ext cx="1932486" cy="957082"/>
                </a:xfrm>
                <a:prstGeom prst="wedgeRoundRectCallout">
                  <a:avLst>
                    <a:gd name="adj1" fmla="val -63489"/>
                    <a:gd name="adj2" fmla="val 42553"/>
                    <a:gd name="adj3" fmla="val 166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71" name="文本框 70"/>
                <p:cNvSpPr txBox="1"/>
                <p:nvPr/>
              </p:nvSpPr>
              <p:spPr>
                <a:xfrm>
                  <a:off x="11512845" y="5609181"/>
                  <a:ext cx="183835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终于把文章改好投出去啦！</a:t>
                  </a:r>
                </a:p>
              </p:txBody>
            </p:sp>
          </p:grpSp>
          <p:sp>
            <p:nvSpPr>
              <p:cNvPr id="66" name="文本框 65"/>
              <p:cNvSpPr txBox="1"/>
              <p:nvPr/>
            </p:nvSpPr>
            <p:spPr>
              <a:xfrm>
                <a:off x="2552930" y="1117477"/>
                <a:ext cx="559925" cy="327208"/>
              </a:xfrm>
              <a:prstGeom prst="rect">
                <a:avLst/>
              </a:prstGeom>
              <a:solidFill>
                <a:schemeClr val="accent4">
                  <a:lumMod val="20000"/>
                  <a:lumOff val="8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导师</a:t>
                </a:r>
              </a:p>
            </p:txBody>
          </p:sp>
          <p:sp>
            <p:nvSpPr>
              <p:cNvPr id="67" name="文本框 66"/>
              <p:cNvSpPr txBox="1"/>
              <p:nvPr/>
            </p:nvSpPr>
            <p:spPr>
              <a:xfrm>
                <a:off x="3927642" y="243583"/>
                <a:ext cx="877163" cy="369332"/>
              </a:xfrm>
              <a:prstGeom prst="rect">
                <a:avLst/>
              </a:prstGeom>
              <a:solidFill>
                <a:schemeClr val="accent4">
                  <a:lumMod val="20000"/>
                  <a:lumOff val="8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合作者</a:t>
                </a:r>
              </a:p>
            </p:txBody>
          </p:sp>
          <p:sp>
            <p:nvSpPr>
              <p:cNvPr id="68" name="右箭头 67"/>
              <p:cNvSpPr/>
              <p:nvPr/>
            </p:nvSpPr>
            <p:spPr>
              <a:xfrm rot="13065636">
                <a:off x="3727004" y="2865256"/>
                <a:ext cx="683017" cy="1861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69" name="右箭头 68"/>
              <p:cNvSpPr/>
              <p:nvPr/>
            </p:nvSpPr>
            <p:spPr>
              <a:xfrm rot="15278898">
                <a:off x="4483271" y="2097047"/>
                <a:ext cx="534938" cy="179422"/>
              </a:xfrm>
              <a:prstGeom prst="rightArrow">
                <a:avLst>
                  <a:gd name="adj1" fmla="val 50000"/>
                  <a:gd name="adj2" fmla="val 547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grpSp>
        <p:pic>
          <p:nvPicPr>
            <p:cNvPr id="63" name="图片 62"/>
            <p:cNvPicPr>
              <a:picLocks noChangeAspect="1"/>
            </p:cNvPicPr>
            <p:nvPr/>
          </p:nvPicPr>
          <p:blipFill rotWithShape="1">
            <a:blip r:embed="rId7">
              <a:extLst>
                <a:ext uri="{28A0092B-C50C-407E-A947-70E740481C1C}">
                  <a14:useLocalDpi xmlns:a14="http://schemas.microsoft.com/office/drawing/2010/main" val="0"/>
                </a:ext>
              </a:extLst>
            </a:blip>
            <a:srcRect l="8771" t="2780" r="12543" b="22406"/>
            <a:stretch/>
          </p:blipFill>
          <p:spPr>
            <a:xfrm>
              <a:off x="4640575" y="1801622"/>
              <a:ext cx="1405465" cy="1387092"/>
            </a:xfrm>
            <a:prstGeom prst="rect">
              <a:avLst/>
            </a:prstGeom>
          </p:spPr>
        </p:pic>
        <p:pic>
          <p:nvPicPr>
            <p:cNvPr id="64" name="图片 63"/>
            <p:cNvPicPr>
              <a:picLocks noChangeAspect="1"/>
            </p:cNvPicPr>
            <p:nvPr/>
          </p:nvPicPr>
          <p:blipFill rotWithShape="1">
            <a:blip r:embed="rId7">
              <a:extLst>
                <a:ext uri="{28A0092B-C50C-407E-A947-70E740481C1C}">
                  <a14:useLocalDpi xmlns:a14="http://schemas.microsoft.com/office/drawing/2010/main" val="0"/>
                </a:ext>
              </a:extLst>
            </a:blip>
            <a:srcRect l="8771" t="2780" r="12543" b="22406"/>
            <a:stretch/>
          </p:blipFill>
          <p:spPr>
            <a:xfrm>
              <a:off x="6374186" y="1017277"/>
              <a:ext cx="1182520" cy="1167062"/>
            </a:xfrm>
            <a:prstGeom prst="rect">
              <a:avLst/>
            </a:prstGeom>
          </p:spPr>
        </p:pic>
      </p:grpSp>
      <p:grpSp>
        <p:nvGrpSpPr>
          <p:cNvPr id="72" name="组 71"/>
          <p:cNvGrpSpPr/>
          <p:nvPr/>
        </p:nvGrpSpPr>
        <p:grpSpPr>
          <a:xfrm>
            <a:off x="6276433" y="79057"/>
            <a:ext cx="5689486" cy="4342432"/>
            <a:chOff x="6502514" y="71027"/>
            <a:chExt cx="5689486" cy="4342432"/>
          </a:xfrm>
        </p:grpSpPr>
        <p:pic>
          <p:nvPicPr>
            <p:cNvPr id="73" name="图片 72"/>
            <p:cNvPicPr>
              <a:picLocks noChangeAspect="1"/>
            </p:cNvPicPr>
            <p:nvPr/>
          </p:nvPicPr>
          <p:blipFill rotWithShape="1">
            <a:blip r:embed="rId8">
              <a:extLst>
                <a:ext uri="{28A0092B-C50C-407E-A947-70E740481C1C}">
                  <a14:useLocalDpi xmlns:a14="http://schemas.microsoft.com/office/drawing/2010/main" val="0"/>
                </a:ext>
              </a:extLst>
            </a:blip>
            <a:srcRect b="46790"/>
            <a:stretch/>
          </p:blipFill>
          <p:spPr>
            <a:xfrm>
              <a:off x="6502514" y="456272"/>
              <a:ext cx="1258147" cy="1307063"/>
            </a:xfrm>
            <a:prstGeom prst="rect">
              <a:avLst/>
            </a:prstGeom>
          </p:spPr>
        </p:pic>
        <p:sp>
          <p:nvSpPr>
            <p:cNvPr id="74" name="文本框 73"/>
            <p:cNvSpPr txBox="1"/>
            <p:nvPr/>
          </p:nvSpPr>
          <p:spPr>
            <a:xfrm>
              <a:off x="6720736" y="71027"/>
              <a:ext cx="1172116" cy="369332"/>
            </a:xfrm>
            <a:prstGeom prst="rect">
              <a:avLst/>
            </a:prstGeom>
            <a:solidFill>
              <a:schemeClr val="accent4">
                <a:lumMod val="20000"/>
                <a:lumOff val="8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期刊编辑 </a:t>
              </a:r>
            </a:p>
          </p:txBody>
        </p:sp>
        <p:pic>
          <p:nvPicPr>
            <p:cNvPr id="75" name="图片 7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19462" y="2359741"/>
              <a:ext cx="1069622" cy="1069622"/>
            </a:xfrm>
            <a:prstGeom prst="rect">
              <a:avLst/>
            </a:prstGeom>
          </p:spPr>
        </p:pic>
        <p:sp>
          <p:nvSpPr>
            <p:cNvPr id="76" name="文本框 75"/>
            <p:cNvSpPr txBox="1"/>
            <p:nvPr/>
          </p:nvSpPr>
          <p:spPr>
            <a:xfrm>
              <a:off x="8019462" y="1955453"/>
              <a:ext cx="877163" cy="369332"/>
            </a:xfrm>
            <a:prstGeom prst="rect">
              <a:avLst/>
            </a:prstGeom>
            <a:solidFill>
              <a:schemeClr val="accent4">
                <a:lumMod val="20000"/>
                <a:lumOff val="8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审稿人</a:t>
              </a:r>
            </a:p>
          </p:txBody>
        </p:sp>
        <p:sp>
          <p:nvSpPr>
            <p:cNvPr id="77" name="圆角矩形标注 76"/>
            <p:cNvSpPr/>
            <p:nvPr/>
          </p:nvSpPr>
          <p:spPr>
            <a:xfrm>
              <a:off x="8125017" y="174845"/>
              <a:ext cx="4066983" cy="1716377"/>
            </a:xfrm>
            <a:prstGeom prst="wedgeRoundRectCallout">
              <a:avLst>
                <a:gd name="adj1" fmla="val -60041"/>
                <a:gd name="adj2" fmla="val 17950"/>
                <a:gd name="adj3" fmla="val 166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78" name="文本框 77"/>
            <p:cNvSpPr txBox="1"/>
            <p:nvPr/>
          </p:nvSpPr>
          <p:spPr>
            <a:xfrm>
              <a:off x="8220524" y="147503"/>
              <a:ext cx="3971476"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rPr>
                <a:t>情形一</a:t>
              </a:r>
              <a:endParaRPr kumimoji="1" lang="en-US" altLang="zh-CN"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契合期刊还有创新性，关注热点问题，好文章啊！赶紧送审！</a:t>
              </a:r>
              <a:endParaRPr kumimoji="1" lang="en-US" altLang="zh-CN"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rPr>
                <a:t>情形二</a:t>
              </a:r>
              <a:endParaRPr kumimoji="1" lang="en-US" altLang="zh-CN"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有一定的创新和贡献，送审吧看看审稿人的意见。</a:t>
              </a:r>
              <a:endParaRPr kumimoji="1" lang="en-US" altLang="zh-CN"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rPr>
                <a:t>情形三</a:t>
              </a:r>
              <a:endParaRPr kumimoji="1" lang="en-US" altLang="zh-CN"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方法和科学问题都没有创新，不适合在我们期刊发表。拒了拒了。</a:t>
              </a:r>
            </a:p>
          </p:txBody>
        </p:sp>
        <p:sp>
          <p:nvSpPr>
            <p:cNvPr id="79" name="圆角矩形标注 78"/>
            <p:cNvSpPr/>
            <p:nvPr/>
          </p:nvSpPr>
          <p:spPr>
            <a:xfrm>
              <a:off x="9409853" y="1990728"/>
              <a:ext cx="2782147" cy="1684816"/>
            </a:xfrm>
            <a:prstGeom prst="wedgeRoundRectCallout">
              <a:avLst>
                <a:gd name="adj1" fmla="val -60041"/>
                <a:gd name="adj2" fmla="val 17950"/>
                <a:gd name="adj3" fmla="val 166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80" name="文本框 79"/>
            <p:cNvSpPr txBox="1"/>
            <p:nvPr/>
          </p:nvSpPr>
          <p:spPr>
            <a:xfrm>
              <a:off x="9492288" y="2035303"/>
              <a:ext cx="2699712"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rPr>
                <a:t>情形一</a:t>
              </a:r>
              <a:endParaRPr kumimoji="1" lang="en-US" altLang="zh-CN"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好文章！赶紧发表！</a:t>
              </a:r>
              <a:endParaRPr kumimoji="1" lang="en-US" altLang="zh-CN"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rPr>
                <a:t>情形二</a:t>
              </a:r>
              <a:endParaRPr kumimoji="1" lang="en-US" altLang="zh-CN"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有一定的工作量，但是平平无奇，看不出重点和贡献。</a:t>
              </a:r>
              <a:endParaRPr kumimoji="1" lang="en-US" altLang="zh-CN"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rPr>
                <a:t>情形三</a:t>
              </a:r>
              <a:endParaRPr kumimoji="1" lang="en-US" altLang="zh-CN"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这么差，居然还能送审？</a:t>
              </a:r>
            </a:p>
          </p:txBody>
        </p:sp>
        <p:sp>
          <p:nvSpPr>
            <p:cNvPr id="81" name="圆角矩形标注 80"/>
            <p:cNvSpPr/>
            <p:nvPr/>
          </p:nvSpPr>
          <p:spPr>
            <a:xfrm>
              <a:off x="6870430" y="3499437"/>
              <a:ext cx="1932486" cy="862161"/>
            </a:xfrm>
            <a:prstGeom prst="wedgeRoundRectCallout">
              <a:avLst>
                <a:gd name="adj1" fmla="val -63489"/>
                <a:gd name="adj2" fmla="val 42553"/>
                <a:gd name="adj3" fmla="val 166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82" name="文本框 81"/>
            <p:cNvSpPr txBox="1"/>
            <p:nvPr/>
          </p:nvSpPr>
          <p:spPr>
            <a:xfrm>
              <a:off x="6951851" y="3582463"/>
              <a:ext cx="1838353" cy="830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审稿意见出来了！赶紧改文章写意见回应！</a:t>
              </a:r>
            </a:p>
          </p:txBody>
        </p:sp>
        <p:sp>
          <p:nvSpPr>
            <p:cNvPr id="83" name="右箭头 82"/>
            <p:cNvSpPr/>
            <p:nvPr/>
          </p:nvSpPr>
          <p:spPr>
            <a:xfrm rot="19263909">
              <a:off x="6661289" y="2051143"/>
              <a:ext cx="639306" cy="241464"/>
            </a:xfrm>
            <a:prstGeom prst="rightArrow">
              <a:avLst>
                <a:gd name="adj1" fmla="val 50000"/>
                <a:gd name="adj2" fmla="val 547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84" name="右箭头 83"/>
            <p:cNvSpPr/>
            <p:nvPr/>
          </p:nvSpPr>
          <p:spPr>
            <a:xfrm rot="20590191" flipV="1">
              <a:off x="6884102" y="2654357"/>
              <a:ext cx="775867" cy="239684"/>
            </a:xfrm>
            <a:prstGeom prst="rightArrow">
              <a:avLst>
                <a:gd name="adj1" fmla="val 50000"/>
                <a:gd name="adj2" fmla="val 547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grpSp>
      <p:grpSp>
        <p:nvGrpSpPr>
          <p:cNvPr id="185" name="组 184"/>
          <p:cNvGrpSpPr/>
          <p:nvPr/>
        </p:nvGrpSpPr>
        <p:grpSpPr>
          <a:xfrm>
            <a:off x="3954806" y="70087"/>
            <a:ext cx="4858971" cy="5411526"/>
            <a:chOff x="3960880" y="87841"/>
            <a:chExt cx="4858971" cy="5411526"/>
          </a:xfrm>
        </p:grpSpPr>
        <p:grpSp>
          <p:nvGrpSpPr>
            <p:cNvPr id="186" name="组 185"/>
            <p:cNvGrpSpPr/>
            <p:nvPr/>
          </p:nvGrpSpPr>
          <p:grpSpPr>
            <a:xfrm>
              <a:off x="3960880" y="1893910"/>
              <a:ext cx="3663327" cy="3605457"/>
              <a:chOff x="3837299" y="1860681"/>
              <a:chExt cx="3663327" cy="3605457"/>
            </a:xfrm>
          </p:grpSpPr>
          <p:sp>
            <p:nvSpPr>
              <p:cNvPr id="197" name="椭圆 196"/>
              <p:cNvSpPr/>
              <p:nvPr/>
            </p:nvSpPr>
            <p:spPr>
              <a:xfrm>
                <a:off x="3969689" y="1860681"/>
                <a:ext cx="3530937" cy="3419109"/>
              </a:xfrm>
              <a:prstGeom prst="ellipse">
                <a:avLst/>
              </a:prstGeom>
              <a:solidFill>
                <a:schemeClr val="accent6">
                  <a:lumMod val="60000"/>
                  <a:lumOff val="40000"/>
                  <a:alpha val="72000"/>
                </a:schemeClr>
              </a:solidFill>
              <a:ln>
                <a:noFill/>
              </a:ln>
              <a:effectLst>
                <a:innerShdw blurRad="63500" dist="101600" dir="189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198" name="椭圆 197"/>
              <p:cNvSpPr/>
              <p:nvPr/>
            </p:nvSpPr>
            <p:spPr>
              <a:xfrm>
                <a:off x="3948981" y="3211358"/>
                <a:ext cx="3530938" cy="824927"/>
              </a:xfrm>
              <a:prstGeom prst="ellipse">
                <a:avLst/>
              </a:prstGeom>
              <a:solidFill>
                <a:schemeClr val="accent1">
                  <a:alpha val="1000"/>
                </a:schemeClr>
              </a:solidFill>
              <a:ln>
                <a:solidFill>
                  <a:schemeClr val="accent2">
                    <a:lumMod val="75000"/>
                    <a:alpha val="51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199" name="椭圆 198"/>
              <p:cNvSpPr/>
              <p:nvPr/>
            </p:nvSpPr>
            <p:spPr>
              <a:xfrm>
                <a:off x="3837299" y="2047029"/>
                <a:ext cx="3530937" cy="3419109"/>
              </a:xfrm>
              <a:prstGeom prst="ellipse">
                <a:avLst/>
              </a:prstGeom>
              <a:solidFill>
                <a:schemeClr val="bg1"/>
              </a:solidFill>
              <a:ln>
                <a:solidFill>
                  <a:schemeClr val="tx1"/>
                </a:solidFill>
              </a:ln>
              <a:effectLst>
                <a:softEdge rad="546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200" name="圆角矩形 199"/>
              <p:cNvSpPr/>
              <p:nvPr/>
            </p:nvSpPr>
            <p:spPr>
              <a:xfrm>
                <a:off x="5177395" y="2289426"/>
                <a:ext cx="1115521" cy="1693273"/>
              </a:xfrm>
              <a:prstGeom prst="roundRect">
                <a:avLst>
                  <a:gd name="adj" fmla="val 6463"/>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cxnSp>
            <p:nvCxnSpPr>
              <p:cNvPr id="201" name="直线连接符 200"/>
              <p:cNvCxnSpPr/>
              <p:nvPr/>
            </p:nvCxnSpPr>
            <p:spPr>
              <a:xfrm>
                <a:off x="5313989" y="2542152"/>
                <a:ext cx="352868"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2" name="直线连接符 201"/>
              <p:cNvCxnSpPr/>
              <p:nvPr/>
            </p:nvCxnSpPr>
            <p:spPr>
              <a:xfrm>
                <a:off x="5257075" y="2769607"/>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3" name="直线连接符 202"/>
              <p:cNvCxnSpPr/>
              <p:nvPr/>
            </p:nvCxnSpPr>
            <p:spPr>
              <a:xfrm>
                <a:off x="5241892" y="3030759"/>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4" name="直线连接符 203"/>
              <p:cNvCxnSpPr/>
              <p:nvPr/>
            </p:nvCxnSpPr>
            <p:spPr>
              <a:xfrm>
                <a:off x="5257075" y="3325606"/>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5" name="直线连接符 204"/>
              <p:cNvCxnSpPr/>
              <p:nvPr/>
            </p:nvCxnSpPr>
            <p:spPr>
              <a:xfrm>
                <a:off x="5249475" y="3140271"/>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6" name="直线连接符 205"/>
              <p:cNvCxnSpPr/>
              <p:nvPr/>
            </p:nvCxnSpPr>
            <p:spPr>
              <a:xfrm>
                <a:off x="5279825" y="3477243"/>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7" name="直线连接符 206"/>
              <p:cNvCxnSpPr/>
              <p:nvPr/>
            </p:nvCxnSpPr>
            <p:spPr>
              <a:xfrm>
                <a:off x="5241892" y="2904392"/>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8" name="直线连接符 207"/>
              <p:cNvCxnSpPr/>
              <p:nvPr/>
            </p:nvCxnSpPr>
            <p:spPr>
              <a:xfrm>
                <a:off x="5264642" y="3687849"/>
                <a:ext cx="95616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9" name="直线连接符 208"/>
              <p:cNvCxnSpPr/>
              <p:nvPr/>
            </p:nvCxnSpPr>
            <p:spPr>
              <a:xfrm>
                <a:off x="5344338" y="2651664"/>
                <a:ext cx="352868"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210" name="文本框 209"/>
              <p:cNvSpPr txBox="1"/>
              <p:nvPr/>
            </p:nvSpPr>
            <p:spPr>
              <a:xfrm>
                <a:off x="5081904" y="1862363"/>
                <a:ext cx="1270091" cy="4001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2000" b="1" i="0" u="none" strike="noStrike" kern="1200" cap="none" spc="0" normalizeH="0" baseline="0" noProof="0">
                    <a:ln>
                      <a:noFill/>
                    </a:ln>
                    <a:solidFill>
                      <a:srgbClr val="FF0000"/>
                    </a:solidFill>
                    <a:effectLst/>
                    <a:uLnTx/>
                    <a:uFillTx/>
                    <a:latin typeface="Times New Roman" charset="0"/>
                    <a:ea typeface="Times New Roman" charset="0"/>
                    <a:cs typeface="Times New Roman" charset="0"/>
                  </a:rPr>
                  <a:t>    </a:t>
                </a:r>
                <a:r>
                  <a:rPr kumimoji="1" lang="en-US" altLang="zh-CN" sz="2000" b="1" i="0" u="none" strike="noStrike" kern="1200" cap="none" spc="0" normalizeH="0" baseline="0" noProof="0" dirty="0">
                    <a:ln>
                      <a:noFill/>
                    </a:ln>
                    <a:solidFill>
                      <a:srgbClr val="FF0000"/>
                    </a:solidFill>
                    <a:effectLst/>
                    <a:uLnTx/>
                    <a:uFillTx/>
                    <a:latin typeface="Times New Roman" charset="0"/>
                    <a:ea typeface="Times New Roman" charset="0"/>
                    <a:cs typeface="Times New Roman" charset="0"/>
                  </a:rPr>
                  <a:t>paper</a:t>
                </a:r>
                <a:r>
                  <a:rPr kumimoji="1" lang="zh-CN" altLang="en-US" sz="2000" b="1" i="0" u="none" strike="noStrike" kern="1200" cap="none" spc="0" normalizeH="0" baseline="0" noProof="0" dirty="0">
                    <a:ln>
                      <a:noFill/>
                    </a:ln>
                    <a:solidFill>
                      <a:srgbClr val="FF0000"/>
                    </a:solidFill>
                    <a:effectLst/>
                    <a:uLnTx/>
                    <a:uFillTx/>
                    <a:latin typeface="Times New Roman" charset="0"/>
                    <a:ea typeface="Times New Roman" charset="0"/>
                    <a:cs typeface="Times New Roman" charset="0"/>
                  </a:rPr>
                  <a:t>   </a:t>
                </a:r>
              </a:p>
            </p:txBody>
          </p:sp>
          <p:sp>
            <p:nvSpPr>
              <p:cNvPr id="211" name="二十四角星 210"/>
              <p:cNvSpPr/>
              <p:nvPr/>
            </p:nvSpPr>
            <p:spPr>
              <a:xfrm>
                <a:off x="5174032" y="3853958"/>
                <a:ext cx="1194368" cy="1368177"/>
              </a:xfrm>
              <a:prstGeom prst="star24">
                <a:avLst/>
              </a:prstGeom>
              <a:solidFill>
                <a:srgbClr val="FF0000">
                  <a:alpha val="12000"/>
                </a:srgbClr>
              </a:solidFill>
              <a:ln>
                <a:solidFill>
                  <a:srgbClr val="FF0000">
                    <a:alpha val="6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pic>
            <p:nvPicPr>
              <p:cNvPr id="212" name="图片 211"/>
              <p:cNvPicPr>
                <a:picLocks noChangeAspect="1"/>
              </p:cNvPicPr>
              <p:nvPr/>
            </p:nvPicPr>
            <p:blipFill rotWithShape="1">
              <a:blip r:embed="rId2">
                <a:alphaModFix amt="78000"/>
                <a:extLst>
                  <a:ext uri="{28A0092B-C50C-407E-A947-70E740481C1C}">
                    <a14:useLocalDpi xmlns:a14="http://schemas.microsoft.com/office/drawing/2010/main" val="0"/>
                  </a:ext>
                </a:extLst>
              </a:blip>
              <a:srcRect l="13143" t="10714" r="13262" b="19524"/>
              <a:stretch/>
            </p:blipFill>
            <p:spPr>
              <a:xfrm>
                <a:off x="5511050" y="3996275"/>
                <a:ext cx="579085" cy="760347"/>
              </a:xfrm>
              <a:prstGeom prst="rect">
                <a:avLst/>
              </a:prstGeom>
            </p:spPr>
          </p:pic>
          <p:sp>
            <p:nvSpPr>
              <p:cNvPr id="213" name="文本框 212"/>
              <p:cNvSpPr txBox="1"/>
              <p:nvPr/>
            </p:nvSpPr>
            <p:spPr>
              <a:xfrm>
                <a:off x="5174032" y="4827708"/>
                <a:ext cx="1267249" cy="338554"/>
              </a:xfrm>
              <a:prstGeom prst="rect">
                <a:avLst/>
              </a:prstGeom>
              <a:solidFill>
                <a:schemeClr val="accent4">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作者（学生）</a:t>
                </a:r>
              </a:p>
            </p:txBody>
          </p:sp>
        </p:grpSp>
        <p:grpSp>
          <p:nvGrpSpPr>
            <p:cNvPr id="187" name="组 186"/>
            <p:cNvGrpSpPr/>
            <p:nvPr/>
          </p:nvGrpSpPr>
          <p:grpSpPr>
            <a:xfrm>
              <a:off x="6406218" y="87841"/>
              <a:ext cx="2413633" cy="4290571"/>
              <a:chOff x="6279273" y="86865"/>
              <a:chExt cx="2413633" cy="4290571"/>
            </a:xfrm>
          </p:grpSpPr>
          <p:grpSp>
            <p:nvGrpSpPr>
              <p:cNvPr id="188" name="组 187"/>
              <p:cNvGrpSpPr/>
              <p:nvPr/>
            </p:nvGrpSpPr>
            <p:grpSpPr>
              <a:xfrm>
                <a:off x="6364525" y="86865"/>
                <a:ext cx="2235336" cy="4290571"/>
                <a:chOff x="6661289" y="71027"/>
                <a:chExt cx="2235336" cy="4290571"/>
              </a:xfrm>
            </p:grpSpPr>
            <p:sp>
              <p:nvSpPr>
                <p:cNvPr id="191" name="文本框 190"/>
                <p:cNvSpPr txBox="1"/>
                <p:nvPr/>
              </p:nvSpPr>
              <p:spPr>
                <a:xfrm>
                  <a:off x="6720736" y="71027"/>
                  <a:ext cx="1172116" cy="369332"/>
                </a:xfrm>
                <a:prstGeom prst="rect">
                  <a:avLst/>
                </a:prstGeom>
                <a:solidFill>
                  <a:schemeClr val="accent4">
                    <a:lumMod val="20000"/>
                    <a:lumOff val="8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期刊编辑 </a:t>
                  </a:r>
                </a:p>
              </p:txBody>
            </p:sp>
            <p:sp>
              <p:nvSpPr>
                <p:cNvPr id="192" name="文本框 191"/>
                <p:cNvSpPr txBox="1"/>
                <p:nvPr/>
              </p:nvSpPr>
              <p:spPr>
                <a:xfrm>
                  <a:off x="8019462" y="1955453"/>
                  <a:ext cx="877163" cy="369332"/>
                </a:xfrm>
                <a:prstGeom prst="rect">
                  <a:avLst/>
                </a:prstGeom>
                <a:solidFill>
                  <a:schemeClr val="accent4">
                    <a:lumMod val="20000"/>
                    <a:lumOff val="8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审稿人</a:t>
                  </a:r>
                </a:p>
              </p:txBody>
            </p:sp>
            <p:sp>
              <p:nvSpPr>
                <p:cNvPr id="193" name="圆角矩形标注 192"/>
                <p:cNvSpPr/>
                <p:nvPr/>
              </p:nvSpPr>
              <p:spPr>
                <a:xfrm>
                  <a:off x="6870430" y="3499437"/>
                  <a:ext cx="1932486" cy="862161"/>
                </a:xfrm>
                <a:prstGeom prst="wedgeRoundRectCallout">
                  <a:avLst>
                    <a:gd name="adj1" fmla="val -63489"/>
                    <a:gd name="adj2" fmla="val 42553"/>
                    <a:gd name="adj3" fmla="val 166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194" name="文本框 193"/>
                <p:cNvSpPr txBox="1"/>
                <p:nvPr/>
              </p:nvSpPr>
              <p:spPr>
                <a:xfrm>
                  <a:off x="6951851" y="3582463"/>
                  <a:ext cx="183835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耶，文章终于发表啦！</a:t>
                  </a:r>
                </a:p>
              </p:txBody>
            </p:sp>
            <p:sp>
              <p:nvSpPr>
                <p:cNvPr id="195" name="右箭头 194"/>
                <p:cNvSpPr/>
                <p:nvPr/>
              </p:nvSpPr>
              <p:spPr>
                <a:xfrm rot="19263909">
                  <a:off x="6661289" y="2051143"/>
                  <a:ext cx="639306" cy="241464"/>
                </a:xfrm>
                <a:prstGeom prst="rightArrow">
                  <a:avLst>
                    <a:gd name="adj1" fmla="val 50000"/>
                    <a:gd name="adj2" fmla="val 547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196" name="右箭头 195"/>
                <p:cNvSpPr/>
                <p:nvPr/>
              </p:nvSpPr>
              <p:spPr>
                <a:xfrm rot="20590191" flipV="1">
                  <a:off x="6884102" y="2654357"/>
                  <a:ext cx="775867" cy="239684"/>
                </a:xfrm>
                <a:prstGeom prst="rightArrow">
                  <a:avLst>
                    <a:gd name="adj1" fmla="val 50000"/>
                    <a:gd name="adj2" fmla="val 547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grpSp>
          <p:pic>
            <p:nvPicPr>
              <p:cNvPr id="189" name="图片 188"/>
              <p:cNvPicPr>
                <a:picLocks noChangeAspect="1"/>
              </p:cNvPicPr>
              <p:nvPr/>
            </p:nvPicPr>
            <p:blipFill rotWithShape="1">
              <a:blip r:embed="rId7">
                <a:extLst>
                  <a:ext uri="{28A0092B-C50C-407E-A947-70E740481C1C}">
                    <a14:useLocalDpi xmlns:a14="http://schemas.microsoft.com/office/drawing/2010/main" val="0"/>
                  </a:ext>
                </a:extLst>
              </a:blip>
              <a:srcRect l="8771" t="2780" r="12543" b="22406"/>
              <a:stretch/>
            </p:blipFill>
            <p:spPr>
              <a:xfrm>
                <a:off x="6279273" y="582049"/>
                <a:ext cx="1267772" cy="1251200"/>
              </a:xfrm>
              <a:prstGeom prst="rect">
                <a:avLst/>
              </a:prstGeom>
            </p:spPr>
          </p:pic>
          <p:pic>
            <p:nvPicPr>
              <p:cNvPr id="190" name="图片 189"/>
              <p:cNvPicPr>
                <a:picLocks noChangeAspect="1"/>
              </p:cNvPicPr>
              <p:nvPr/>
            </p:nvPicPr>
            <p:blipFill rotWithShape="1">
              <a:blip r:embed="rId7">
                <a:extLst>
                  <a:ext uri="{28A0092B-C50C-407E-A947-70E740481C1C}">
                    <a14:useLocalDpi xmlns:a14="http://schemas.microsoft.com/office/drawing/2010/main" val="0"/>
                  </a:ext>
                </a:extLst>
              </a:blip>
              <a:srcRect l="8771" t="2780" r="12543" b="22406"/>
              <a:stretch/>
            </p:blipFill>
            <p:spPr>
              <a:xfrm>
                <a:off x="7629652" y="2403271"/>
                <a:ext cx="1063254" cy="1049355"/>
              </a:xfrm>
              <a:prstGeom prst="rect">
                <a:avLst/>
              </a:prstGeom>
            </p:spPr>
          </p:pic>
        </p:grpSp>
      </p:grpSp>
      <p:grpSp>
        <p:nvGrpSpPr>
          <p:cNvPr id="230" name="组 229"/>
          <p:cNvGrpSpPr/>
          <p:nvPr/>
        </p:nvGrpSpPr>
        <p:grpSpPr>
          <a:xfrm>
            <a:off x="188847" y="3539987"/>
            <a:ext cx="5228362" cy="3235112"/>
            <a:chOff x="188847" y="3539987"/>
            <a:chExt cx="5228362" cy="3235112"/>
          </a:xfrm>
        </p:grpSpPr>
        <p:grpSp>
          <p:nvGrpSpPr>
            <p:cNvPr id="214" name="组 213"/>
            <p:cNvGrpSpPr/>
            <p:nvPr/>
          </p:nvGrpSpPr>
          <p:grpSpPr>
            <a:xfrm>
              <a:off x="188847" y="3539987"/>
              <a:ext cx="5228362" cy="3235112"/>
              <a:chOff x="-43845" y="3248075"/>
              <a:chExt cx="5228362" cy="3235112"/>
            </a:xfrm>
          </p:grpSpPr>
          <p:pic>
            <p:nvPicPr>
              <p:cNvPr id="215" name="图片 2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40644" y="3715129"/>
                <a:ext cx="899772" cy="902575"/>
              </a:xfrm>
              <a:prstGeom prst="rect">
                <a:avLst/>
              </a:prstGeom>
            </p:spPr>
          </p:pic>
          <p:pic>
            <p:nvPicPr>
              <p:cNvPr id="216" name="图片 2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53323" y="4746836"/>
                <a:ext cx="884470" cy="862403"/>
              </a:xfrm>
              <a:prstGeom prst="rect">
                <a:avLst/>
              </a:prstGeom>
            </p:spPr>
          </p:pic>
          <p:pic>
            <p:nvPicPr>
              <p:cNvPr id="217" name="图片 21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310826" y="5336179"/>
                <a:ext cx="873691" cy="932924"/>
              </a:xfrm>
              <a:prstGeom prst="rect">
                <a:avLst/>
              </a:prstGeom>
            </p:spPr>
          </p:pic>
          <p:sp>
            <p:nvSpPr>
              <p:cNvPr id="218" name="圆角矩形标注 217"/>
              <p:cNvSpPr/>
              <p:nvPr/>
            </p:nvSpPr>
            <p:spPr>
              <a:xfrm flipH="1">
                <a:off x="118518" y="3735839"/>
                <a:ext cx="2001289" cy="556881"/>
              </a:xfrm>
              <a:prstGeom prst="wedgeRoundRectCallout">
                <a:avLst>
                  <a:gd name="adj1" fmla="val -65776"/>
                  <a:gd name="adj2" fmla="val 11886"/>
                  <a:gd name="adj3" fmla="val 166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219" name="文本框 218"/>
              <p:cNvSpPr txBox="1"/>
              <p:nvPr/>
            </p:nvSpPr>
            <p:spPr>
              <a:xfrm>
                <a:off x="76201" y="3790266"/>
                <a:ext cx="2075245"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这篇文章的方法很好啊，我也可以试试吗</a:t>
                </a:r>
                <a:r>
                  <a:rPr kumimoji="1" lang="is-IS" altLang="zh-CN"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is-IS" altLang="zh-CN"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endParaRPr>
              </a:p>
            </p:txBody>
          </p:sp>
          <p:sp>
            <p:nvSpPr>
              <p:cNvPr id="220" name="圆角矩形标注 219"/>
              <p:cNvSpPr/>
              <p:nvPr/>
            </p:nvSpPr>
            <p:spPr>
              <a:xfrm flipH="1">
                <a:off x="-43844" y="4471013"/>
                <a:ext cx="2568072" cy="1064679"/>
              </a:xfrm>
              <a:prstGeom prst="wedgeRoundRectCallout">
                <a:avLst>
                  <a:gd name="adj1" fmla="val -64127"/>
                  <a:gd name="adj2" fmla="val -1958"/>
                  <a:gd name="adj3" fmla="val 166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221" name="文本框 220"/>
              <p:cNvSpPr txBox="1"/>
              <p:nvPr/>
            </p:nvSpPr>
            <p:spPr>
              <a:xfrm>
                <a:off x="43465" y="4564902"/>
                <a:ext cx="2593481"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这篇文章和我关注的同一个问题，用的不同方法。对比一下结果，好像有点不同。咦，这个假设成立吗？重要吗 </a:t>
                </a:r>
                <a:r>
                  <a:rPr kumimoji="1" lang="is-IS" altLang="zh-CN"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a:t>
                </a:r>
              </a:p>
            </p:txBody>
          </p:sp>
          <p:sp>
            <p:nvSpPr>
              <p:cNvPr id="222" name="圆角矩形标注 221"/>
              <p:cNvSpPr/>
              <p:nvPr/>
            </p:nvSpPr>
            <p:spPr>
              <a:xfrm flipH="1">
                <a:off x="-43845" y="5675230"/>
                <a:ext cx="3920559" cy="770551"/>
              </a:xfrm>
              <a:prstGeom prst="wedgeRoundRectCallout">
                <a:avLst>
                  <a:gd name="adj1" fmla="val -58203"/>
                  <a:gd name="adj2" fmla="val -33094"/>
                  <a:gd name="adj3" fmla="val 166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223" name="文本框 222"/>
              <p:cNvSpPr txBox="1"/>
              <p:nvPr/>
            </p:nvSpPr>
            <p:spPr>
              <a:xfrm>
                <a:off x="72372" y="5744523"/>
                <a:ext cx="3707033"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方法技术方面的看不太懂，但是这个结果好像很有说服力，对我的研究有所启发啊，可以支持（反对）某个论点。</a:t>
                </a:r>
                <a:endParaRPr kumimoji="1" lang="is-IS" altLang="zh-CN"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endParaRPr>
              </a:p>
            </p:txBody>
          </p:sp>
          <p:sp>
            <p:nvSpPr>
              <p:cNvPr id="224" name="文本框 223"/>
              <p:cNvSpPr txBox="1"/>
              <p:nvPr/>
            </p:nvSpPr>
            <p:spPr>
              <a:xfrm>
                <a:off x="1201107" y="3248075"/>
                <a:ext cx="1338828" cy="369332"/>
              </a:xfrm>
              <a:prstGeom prst="rect">
                <a:avLst/>
              </a:prstGeom>
              <a:solidFill>
                <a:schemeClr val="accent6">
                  <a:lumMod val="40000"/>
                  <a:lumOff val="60000"/>
                </a:schemeClr>
              </a:solid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普通读者们</a:t>
                </a:r>
              </a:p>
            </p:txBody>
          </p:sp>
        </p:grpSp>
        <p:sp>
          <p:nvSpPr>
            <p:cNvPr id="226" name="右箭头 225"/>
            <p:cNvSpPr/>
            <p:nvPr/>
          </p:nvSpPr>
          <p:spPr>
            <a:xfrm rot="8529030">
              <a:off x="3827533" y="3997479"/>
              <a:ext cx="639306" cy="241464"/>
            </a:xfrm>
            <a:prstGeom prst="rightArrow">
              <a:avLst>
                <a:gd name="adj1" fmla="val 50000"/>
                <a:gd name="adj2" fmla="val 54726"/>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endParaRPr>
            </a:p>
          </p:txBody>
        </p:sp>
        <p:sp>
          <p:nvSpPr>
            <p:cNvPr id="227" name="右箭头 226"/>
            <p:cNvSpPr/>
            <p:nvPr/>
          </p:nvSpPr>
          <p:spPr>
            <a:xfrm rot="7555172">
              <a:off x="4127679" y="4688804"/>
              <a:ext cx="639306" cy="241464"/>
            </a:xfrm>
            <a:prstGeom prst="rightArrow">
              <a:avLst>
                <a:gd name="adj1" fmla="val 50000"/>
                <a:gd name="adj2" fmla="val 54726"/>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endParaRPr>
            </a:p>
          </p:txBody>
        </p:sp>
        <p:sp>
          <p:nvSpPr>
            <p:cNvPr id="228" name="右箭头 227"/>
            <p:cNvSpPr/>
            <p:nvPr/>
          </p:nvSpPr>
          <p:spPr>
            <a:xfrm rot="6406636">
              <a:off x="4770826" y="5085941"/>
              <a:ext cx="639306" cy="241464"/>
            </a:xfrm>
            <a:prstGeom prst="rightArrow">
              <a:avLst>
                <a:gd name="adj1" fmla="val 50000"/>
                <a:gd name="adj2" fmla="val 54726"/>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endParaRPr>
            </a:p>
          </p:txBody>
        </p:sp>
      </p:grpSp>
      <p:grpSp>
        <p:nvGrpSpPr>
          <p:cNvPr id="235" name="组 234"/>
          <p:cNvGrpSpPr/>
          <p:nvPr/>
        </p:nvGrpSpPr>
        <p:grpSpPr>
          <a:xfrm>
            <a:off x="6797043" y="3909319"/>
            <a:ext cx="5168877" cy="2886660"/>
            <a:chOff x="6797043" y="3909319"/>
            <a:chExt cx="5168877" cy="2886660"/>
          </a:xfrm>
        </p:grpSpPr>
        <p:sp>
          <p:nvSpPr>
            <p:cNvPr id="225" name="文本框 224"/>
            <p:cNvSpPr txBox="1"/>
            <p:nvPr/>
          </p:nvSpPr>
          <p:spPr>
            <a:xfrm>
              <a:off x="7312817" y="4915404"/>
              <a:ext cx="877163" cy="369332"/>
            </a:xfrm>
            <a:prstGeom prst="rect">
              <a:avLst/>
            </a:prstGeom>
            <a:solidFill>
              <a:schemeClr val="accent6">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评估者</a:t>
              </a:r>
            </a:p>
          </p:txBody>
        </p:sp>
        <p:sp>
          <p:nvSpPr>
            <p:cNvPr id="229" name="右箭头 228"/>
            <p:cNvSpPr/>
            <p:nvPr/>
          </p:nvSpPr>
          <p:spPr>
            <a:xfrm rot="3124513">
              <a:off x="6577121" y="4782034"/>
              <a:ext cx="678962" cy="239118"/>
            </a:xfrm>
            <a:prstGeom prst="rightArrow">
              <a:avLst>
                <a:gd name="adj1" fmla="val 50000"/>
                <a:gd name="adj2" fmla="val 54726"/>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endParaRPr>
            </a:p>
          </p:txBody>
        </p:sp>
        <p:pic>
          <p:nvPicPr>
            <p:cNvPr id="231" name="图片 23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885429" y="5436187"/>
              <a:ext cx="1586424" cy="1359792"/>
            </a:xfrm>
            <a:prstGeom prst="rect">
              <a:avLst/>
            </a:prstGeom>
          </p:spPr>
        </p:pic>
        <p:sp>
          <p:nvSpPr>
            <p:cNvPr id="233" name="圆角矩形标注 232"/>
            <p:cNvSpPr/>
            <p:nvPr/>
          </p:nvSpPr>
          <p:spPr>
            <a:xfrm>
              <a:off x="8813778" y="3909319"/>
              <a:ext cx="3152142" cy="2580173"/>
            </a:xfrm>
            <a:prstGeom prst="wedgeRoundRectCallout">
              <a:avLst>
                <a:gd name="adj1" fmla="val -60041"/>
                <a:gd name="adj2" fmla="val 17950"/>
                <a:gd name="adj3" fmla="val 16667"/>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DengXian" panose="020F0502020204030204"/>
                <a:ea typeface="DengXian" panose="02010600030101010101" pitchFamily="2" charset="-122"/>
                <a:cs typeface="+mn-cs"/>
              </a:endParaRPr>
            </a:p>
          </p:txBody>
        </p:sp>
        <p:sp>
          <p:nvSpPr>
            <p:cNvPr id="234" name="文本框 233"/>
            <p:cNvSpPr txBox="1"/>
            <p:nvPr/>
          </p:nvSpPr>
          <p:spPr>
            <a:xfrm>
              <a:off x="8945148" y="4027279"/>
              <a:ext cx="2882837"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rPr>
                <a:t>情形一</a:t>
              </a:r>
              <a:endParaRPr kumimoji="1" lang="en-US" altLang="zh-CN"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这篇文章论证方法足够严谨，角度新颖，对这个科学问题的认识有突破性的贡献！好文章啊！</a:t>
              </a:r>
              <a:endParaRPr kumimoji="1" lang="en-US" altLang="zh-CN"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rPr>
                <a:t>情形二</a:t>
              </a:r>
              <a:endParaRPr kumimoji="1" lang="en-US" altLang="zh-CN"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这篇文章创新度很高，提出的新方法，有结合到实际生产中的潜力。好文章！</a:t>
              </a:r>
              <a:endParaRPr kumimoji="1" lang="en-US" altLang="zh-CN"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1" i="0" u="none" strike="noStrike" kern="1200" cap="none" spc="0" normalizeH="0" baseline="0" noProof="0" dirty="0">
                  <a:ln>
                    <a:noFill/>
                  </a:ln>
                  <a:solidFill>
                    <a:srgbClr val="FF0000"/>
                  </a:solidFill>
                  <a:effectLst/>
                  <a:uLnTx/>
                  <a:uFillTx/>
                  <a:latin typeface="DengXian" panose="020F0502020204030204"/>
                  <a:ea typeface="DengXian" panose="02010600030101010101" pitchFamily="2" charset="-122"/>
                  <a:cs typeface="+mn-cs"/>
                </a:rPr>
                <a:t>情形三</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论证和方法都很常规。缺少了闪光点</a:t>
              </a:r>
              <a:r>
                <a:rPr kumimoji="1" lang="is-IS" altLang="zh-CN"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rPr>
                <a:t>……</a:t>
              </a:r>
              <a:endParaRPr kumimoji="1" lang="zh-CN" altLang="en-US" sz="1400" b="0" i="0" u="none" strike="noStrike" kern="1200" cap="none" spc="0" normalizeH="0" baseline="0" noProof="0" dirty="0">
                <a:ln>
                  <a:noFill/>
                </a:ln>
                <a:solidFill>
                  <a:prstClr val="black"/>
                </a:solidFill>
                <a:effectLst/>
                <a:uLnTx/>
                <a:uFillTx/>
                <a:latin typeface="DengXian" panose="020F0502020204030204"/>
                <a:ea typeface="DengXian" panose="02010600030101010101" pitchFamily="2" charset="-122"/>
                <a:cs typeface="+mn-cs"/>
              </a:endParaRPr>
            </a:p>
          </p:txBody>
        </p:sp>
      </p:grpSp>
    </p:spTree>
    <p:extLst>
      <p:ext uri="{BB962C8B-B14F-4D97-AF65-F5344CB8AC3E}">
        <p14:creationId xmlns:p14="http://schemas.microsoft.com/office/powerpoint/2010/main" val="27315271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additive="base">
                                        <p:cTn id="13" dur="500" fill="hold"/>
                                        <p:tgtEl>
                                          <p:spTgt spid="42"/>
                                        </p:tgtEl>
                                        <p:attrNameLst>
                                          <p:attrName>ppt_x</p:attrName>
                                        </p:attrNameLst>
                                      </p:cBhvr>
                                      <p:tavLst>
                                        <p:tav tm="0">
                                          <p:val>
                                            <p:strVal val="#ppt_x"/>
                                          </p:val>
                                        </p:tav>
                                        <p:tav tm="100000">
                                          <p:val>
                                            <p:strVal val="#ppt_x"/>
                                          </p:val>
                                        </p:tav>
                                      </p:tavLst>
                                    </p:anim>
                                    <p:anim calcmode="lin" valueType="num">
                                      <p:cBhvr additive="base">
                                        <p:cTn id="14" dur="500" fill="hold"/>
                                        <p:tgtEl>
                                          <p:spTgt spid="42"/>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2"/>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blinds(horizontal)">
                                      <p:cBhvr>
                                        <p:cTn id="19" dur="500"/>
                                        <p:tgtEl>
                                          <p:spTgt spid="6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cBhvr additive="base">
                                        <p:cTn id="24" dur="500" fill="hold"/>
                                        <p:tgtEl>
                                          <p:spTgt spid="72"/>
                                        </p:tgtEl>
                                        <p:attrNameLst>
                                          <p:attrName>ppt_x</p:attrName>
                                        </p:attrNameLst>
                                      </p:cBhvr>
                                      <p:tavLst>
                                        <p:tav tm="0">
                                          <p:val>
                                            <p:strVal val="#ppt_x"/>
                                          </p:val>
                                        </p:tav>
                                        <p:tav tm="100000">
                                          <p:val>
                                            <p:strVal val="#ppt_x"/>
                                          </p:val>
                                        </p:tav>
                                      </p:tavLst>
                                    </p:anim>
                                    <p:anim calcmode="lin" valueType="num">
                                      <p:cBhvr additive="base">
                                        <p:cTn id="25" dur="500" fill="hold"/>
                                        <p:tgtEl>
                                          <p:spTgt spid="72"/>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72"/>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85"/>
                                        </p:tgtEl>
                                        <p:attrNameLst>
                                          <p:attrName>style.visibility</p:attrName>
                                        </p:attrNameLst>
                                      </p:cBhvr>
                                      <p:to>
                                        <p:strVal val="visible"/>
                                      </p:to>
                                    </p:set>
                                    <p:animEffect transition="in" filter="blinds(horizontal)">
                                      <p:cBhvr>
                                        <p:cTn id="30" dur="500"/>
                                        <p:tgtEl>
                                          <p:spTgt spid="185"/>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30"/>
                                        </p:tgtEl>
                                        <p:attrNameLst>
                                          <p:attrName>style.visibility</p:attrName>
                                        </p:attrNameLst>
                                      </p:cBhvr>
                                      <p:to>
                                        <p:strVal val="visible"/>
                                      </p:to>
                                    </p:set>
                                    <p:anim calcmode="lin" valueType="num">
                                      <p:cBhvr additive="base">
                                        <p:cTn id="35" dur="500" fill="hold"/>
                                        <p:tgtEl>
                                          <p:spTgt spid="230"/>
                                        </p:tgtEl>
                                        <p:attrNameLst>
                                          <p:attrName>ppt_x</p:attrName>
                                        </p:attrNameLst>
                                      </p:cBhvr>
                                      <p:tavLst>
                                        <p:tav tm="0">
                                          <p:val>
                                            <p:strVal val="#ppt_x"/>
                                          </p:val>
                                        </p:tav>
                                        <p:tav tm="100000">
                                          <p:val>
                                            <p:strVal val="#ppt_x"/>
                                          </p:val>
                                        </p:tav>
                                      </p:tavLst>
                                    </p:anim>
                                    <p:anim calcmode="lin" valueType="num">
                                      <p:cBhvr additive="base">
                                        <p:cTn id="36" dur="500" fill="hold"/>
                                        <p:tgtEl>
                                          <p:spTgt spid="230"/>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35"/>
                                        </p:tgtEl>
                                        <p:attrNameLst>
                                          <p:attrName>style.visibility</p:attrName>
                                        </p:attrNameLst>
                                      </p:cBhvr>
                                      <p:to>
                                        <p:strVal val="visible"/>
                                      </p:to>
                                    </p:set>
                                    <p:anim calcmode="lin" valueType="num">
                                      <p:cBhvr additive="base">
                                        <p:cTn id="41" dur="500" fill="hold"/>
                                        <p:tgtEl>
                                          <p:spTgt spid="235"/>
                                        </p:tgtEl>
                                        <p:attrNameLst>
                                          <p:attrName>ppt_x</p:attrName>
                                        </p:attrNameLst>
                                      </p:cBhvr>
                                      <p:tavLst>
                                        <p:tav tm="0">
                                          <p:val>
                                            <p:strVal val="#ppt_x"/>
                                          </p:val>
                                        </p:tav>
                                        <p:tav tm="100000">
                                          <p:val>
                                            <p:strVal val="#ppt_x"/>
                                          </p:val>
                                        </p:tav>
                                      </p:tavLst>
                                    </p:anim>
                                    <p:anim calcmode="lin" valueType="num">
                                      <p:cBhvr additive="base">
                                        <p:cTn id="42" dur="500" fill="hold"/>
                                        <p:tgtEl>
                                          <p:spTgt spid="235"/>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85"/>
                                        </p:tgtEl>
                                        <p:attrNameLst>
                                          <p:attrName>style.visibility</p:attrName>
                                        </p:attrNameLst>
                                      </p:cBhvr>
                                      <p:to>
                                        <p:strVal val="visible"/>
                                      </p:to>
                                    </p:set>
                                    <p:animEffect transition="in" filter="dissolve">
                                      <p:cBhvr>
                                        <p:cTn id="47" dur="5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00300-4F40-9F41-92B1-0315106C98F2}"/>
              </a:ext>
            </a:extLst>
          </p:cNvPr>
          <p:cNvSpPr>
            <a:spLocks noGrp="1"/>
          </p:cNvSpPr>
          <p:nvPr>
            <p:ph type="title"/>
          </p:nvPr>
        </p:nvSpPr>
        <p:spPr>
          <a:xfrm>
            <a:off x="788276" y="274640"/>
            <a:ext cx="7741733" cy="671913"/>
          </a:xfrm>
        </p:spPr>
        <p:txBody>
          <a:bodyPr/>
          <a:lstStyle/>
          <a:p>
            <a:r>
              <a:rPr lang="zh-TW" altLang="en-US" dirty="0">
                <a:latin typeface="Kaiti TC" panose="02010600040101010101" pitchFamily="2" charset="-120"/>
                <a:ea typeface="Kaiti TC" panose="02010600040101010101" pitchFamily="2" charset="-120"/>
              </a:rPr>
              <a:t>合作者</a:t>
            </a:r>
            <a:r>
              <a:rPr lang="en-US" altLang="zh-CN"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导师的视角</a:t>
            </a:r>
            <a:endParaRPr lang="en-US" dirty="0">
              <a:latin typeface="Kaiti TC" panose="02010600040101010101" pitchFamily="2" charset="-120"/>
              <a:ea typeface="Kaiti TC" panose="02010600040101010101" pitchFamily="2" charset="-120"/>
            </a:endParaRPr>
          </a:p>
        </p:txBody>
      </p:sp>
      <p:sp>
        <p:nvSpPr>
          <p:cNvPr id="3" name="Content Placeholder 2">
            <a:extLst>
              <a:ext uri="{FF2B5EF4-FFF2-40B4-BE49-F238E27FC236}">
                <a16:creationId xmlns:a16="http://schemas.microsoft.com/office/drawing/2014/main" id="{6CCAF19E-9625-4A4A-A7C5-93AB544A3C3B}"/>
              </a:ext>
            </a:extLst>
          </p:cNvPr>
          <p:cNvSpPr>
            <a:spLocks noGrp="1"/>
          </p:cNvSpPr>
          <p:nvPr>
            <p:ph idx="1"/>
          </p:nvPr>
        </p:nvSpPr>
        <p:spPr>
          <a:xfrm>
            <a:off x="6096000" y="4571726"/>
            <a:ext cx="5565289" cy="982598"/>
          </a:xfrm>
        </p:spPr>
        <p:txBody>
          <a:bodyPr/>
          <a:lstStyle/>
          <a:p>
            <a:r>
              <a:rPr lang="zh-TW" altLang="en-US" dirty="0">
                <a:solidFill>
                  <a:srgbClr val="0432FF"/>
                </a:solidFill>
                <a:latin typeface="Lantinghei SC Demibold" panose="02000000000000000000" pitchFamily="2" charset="-122"/>
                <a:ea typeface="Lantinghei SC Demibold" panose="02000000000000000000" pitchFamily="2" charset="-122"/>
              </a:rPr>
              <a:t>哪个部分会导致如此差距</a:t>
            </a:r>
            <a:r>
              <a:rPr lang="zh-CN" altLang="en-US" dirty="0">
                <a:solidFill>
                  <a:srgbClr val="0432FF"/>
                </a:solidFill>
                <a:latin typeface="Lantinghei SC Demibold" panose="02000000000000000000" pitchFamily="2" charset="-122"/>
                <a:ea typeface="Lantinghei SC Demibold" panose="02000000000000000000" pitchFamily="2" charset="-122"/>
              </a:rPr>
              <a:t>？</a:t>
            </a:r>
            <a:endParaRPr lang="en-US" dirty="0">
              <a:solidFill>
                <a:srgbClr val="0432FF"/>
              </a:solidFill>
              <a:latin typeface="Lantinghei SC Demibold" panose="02000000000000000000" pitchFamily="2" charset="-122"/>
              <a:ea typeface="Lantinghei SC Demibold" panose="02000000000000000000" pitchFamily="2" charset="-122"/>
            </a:endParaRPr>
          </a:p>
        </p:txBody>
      </p:sp>
      <p:sp>
        <p:nvSpPr>
          <p:cNvPr id="4" name="Slide Number Placeholder 3">
            <a:extLst>
              <a:ext uri="{FF2B5EF4-FFF2-40B4-BE49-F238E27FC236}">
                <a16:creationId xmlns:a16="http://schemas.microsoft.com/office/drawing/2014/main" id="{C85901E9-C249-3545-9A19-C6C00BBDE8CB}"/>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19</a:t>
            </a:fld>
            <a:endParaRPr lang="en-GB">
              <a:solidFill>
                <a:prstClr val="black">
                  <a:tint val="75000"/>
                </a:prstClr>
              </a:solidFill>
              <a:latin typeface="Calibri"/>
            </a:endParaRPr>
          </a:p>
        </p:txBody>
      </p:sp>
      <p:pic>
        <p:nvPicPr>
          <p:cNvPr id="5" name="图片 47">
            <a:extLst>
              <a:ext uri="{FF2B5EF4-FFF2-40B4-BE49-F238E27FC236}">
                <a16:creationId xmlns:a16="http://schemas.microsoft.com/office/drawing/2014/main" id="{0CA4A545-1771-754A-9949-2EA227D6676B}"/>
              </a:ext>
            </a:extLst>
          </p:cNvPr>
          <p:cNvPicPr>
            <a:picLocks noChangeAspect="1"/>
          </p:cNvPicPr>
          <p:nvPr/>
        </p:nvPicPr>
        <p:blipFill rotWithShape="1">
          <a:blip r:embed="rId2">
            <a:extLst>
              <a:ext uri="{28A0092B-C50C-407E-A947-70E740481C1C}">
                <a14:useLocalDpi xmlns:a14="http://schemas.microsoft.com/office/drawing/2010/main" val="0"/>
              </a:ext>
            </a:extLst>
          </a:blip>
          <a:srcRect l="7486" t="24363" r="4874" b="24310"/>
          <a:stretch/>
        </p:blipFill>
        <p:spPr>
          <a:xfrm>
            <a:off x="6203090" y="1234510"/>
            <a:ext cx="1832486" cy="804906"/>
          </a:xfrm>
          <a:prstGeom prst="rect">
            <a:avLst/>
          </a:prstGeom>
        </p:spPr>
      </p:pic>
      <p:pic>
        <p:nvPicPr>
          <p:cNvPr id="6" name="图片 49">
            <a:extLst>
              <a:ext uri="{FF2B5EF4-FFF2-40B4-BE49-F238E27FC236}">
                <a16:creationId xmlns:a16="http://schemas.microsoft.com/office/drawing/2014/main" id="{35EE2F3A-7866-9B43-B22A-ABAC253CB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0654" y="2491023"/>
            <a:ext cx="1514922" cy="1009948"/>
          </a:xfrm>
          <a:prstGeom prst="rect">
            <a:avLst/>
          </a:prstGeom>
        </p:spPr>
      </p:pic>
      <p:sp>
        <p:nvSpPr>
          <p:cNvPr id="7" name="TextBox 6">
            <a:extLst>
              <a:ext uri="{FF2B5EF4-FFF2-40B4-BE49-F238E27FC236}">
                <a16:creationId xmlns:a16="http://schemas.microsoft.com/office/drawing/2014/main" id="{76666907-7D06-5246-8148-5BB21E376BF0}"/>
              </a:ext>
            </a:extLst>
          </p:cNvPr>
          <p:cNvSpPr txBox="1"/>
          <p:nvPr/>
        </p:nvSpPr>
        <p:spPr>
          <a:xfrm>
            <a:off x="8526421" y="1234510"/>
            <a:ext cx="3665580" cy="461665"/>
          </a:xfrm>
          <a:prstGeom prst="rect">
            <a:avLst/>
          </a:prstGeom>
          <a:noFill/>
        </p:spPr>
        <p:txBody>
          <a:bodyPr wrap="square" rtlCol="0">
            <a:spAutoFit/>
          </a:bodyPr>
          <a:lstStyle/>
          <a:p>
            <a:r>
              <a:rPr lang="zh-TW" altLang="en-US" sz="2400" dirty="0">
                <a:latin typeface="Songti SC" panose="02010600040101010101" pitchFamily="2" charset="-122"/>
                <a:ea typeface="Songti SC" panose="02010600040101010101" pitchFamily="2" charset="-122"/>
              </a:rPr>
              <a:t>我们原本说好的</a:t>
            </a:r>
            <a:r>
              <a:rPr lang="en-US" altLang="zh-TW" sz="2400" dirty="0">
                <a:latin typeface="Songti SC" panose="02010600040101010101" pitchFamily="2" charset="-122"/>
                <a:ea typeface="Songti SC" panose="02010600040101010101" pitchFamily="2" charset="-122"/>
              </a:rPr>
              <a:t>……</a:t>
            </a:r>
            <a:endParaRPr lang="en-US" sz="2400" dirty="0">
              <a:latin typeface="Songti SC" panose="02010600040101010101" pitchFamily="2" charset="-122"/>
              <a:ea typeface="Songti SC" panose="02010600040101010101" pitchFamily="2" charset="-122"/>
            </a:endParaRPr>
          </a:p>
        </p:txBody>
      </p:sp>
      <p:sp>
        <p:nvSpPr>
          <p:cNvPr id="8" name="TextBox 7">
            <a:extLst>
              <a:ext uri="{FF2B5EF4-FFF2-40B4-BE49-F238E27FC236}">
                <a16:creationId xmlns:a16="http://schemas.microsoft.com/office/drawing/2014/main" id="{C465DFE2-0739-574A-A76A-77E35013312C}"/>
              </a:ext>
            </a:extLst>
          </p:cNvPr>
          <p:cNvSpPr txBox="1"/>
          <p:nvPr/>
        </p:nvSpPr>
        <p:spPr>
          <a:xfrm>
            <a:off x="8526421" y="2796104"/>
            <a:ext cx="3543660" cy="461665"/>
          </a:xfrm>
          <a:prstGeom prst="rect">
            <a:avLst/>
          </a:prstGeom>
          <a:noFill/>
        </p:spPr>
        <p:txBody>
          <a:bodyPr wrap="square" rtlCol="0">
            <a:spAutoFit/>
          </a:bodyPr>
          <a:lstStyle/>
          <a:p>
            <a:r>
              <a:rPr lang="zh-TW" altLang="en-US" sz="2400" dirty="0">
                <a:latin typeface="Songti SC" panose="02010600040101010101" pitchFamily="2" charset="-122"/>
                <a:ea typeface="Songti SC" panose="02010600040101010101" pitchFamily="2" charset="-122"/>
              </a:rPr>
              <a:t>现实看到的</a:t>
            </a:r>
            <a:r>
              <a:rPr lang="en-US" altLang="zh-TW" sz="2400" dirty="0">
                <a:latin typeface="Songti SC" panose="02010600040101010101" pitchFamily="2" charset="-122"/>
                <a:ea typeface="Songti SC" panose="02010600040101010101" pitchFamily="2" charset="-122"/>
              </a:rPr>
              <a:t>……</a:t>
            </a:r>
            <a:endParaRPr lang="en-US" sz="2400" dirty="0">
              <a:latin typeface="Songti SC" panose="02010600040101010101" pitchFamily="2" charset="-122"/>
              <a:ea typeface="Songti SC" panose="02010600040101010101" pitchFamily="2" charset="-122"/>
            </a:endParaRPr>
          </a:p>
        </p:txBody>
      </p:sp>
      <p:sp>
        <p:nvSpPr>
          <p:cNvPr id="9" name="Content Placeholder 2">
            <a:extLst>
              <a:ext uri="{FF2B5EF4-FFF2-40B4-BE49-F238E27FC236}">
                <a16:creationId xmlns:a16="http://schemas.microsoft.com/office/drawing/2014/main" id="{9BC9BC18-ACCD-D444-9D5E-FD718D179D8E}"/>
              </a:ext>
            </a:extLst>
          </p:cNvPr>
          <p:cNvSpPr txBox="1">
            <a:spLocks/>
          </p:cNvSpPr>
          <p:nvPr/>
        </p:nvSpPr>
        <p:spPr>
          <a:xfrm>
            <a:off x="439349" y="1234510"/>
            <a:ext cx="6215743" cy="4892052"/>
          </a:xfrm>
          <a:prstGeom prst="rect">
            <a:avLst/>
          </a:prstGeom>
        </p:spPr>
        <p:txBody>
          <a:bodyPr vert="horz" lIns="91440" tIns="45720" rIns="91440" bIns="45720" rtlCol="0">
            <a:normAutofit/>
          </a:bodyPr>
          <a:lst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zh-TW" altLang="en-US" dirty="0">
                <a:latin typeface="Times New Roman" panose="02020603050405020304" pitchFamily="18" charset="0"/>
                <a:ea typeface="Songti SC" panose="02010600040101010101" pitchFamily="2" charset="-122"/>
                <a:cs typeface="Times New Roman" panose="02020603050405020304" pitchFamily="18" charset="0"/>
              </a:rPr>
              <a:t>标题</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(Title)</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摘要</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(Abstract)</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引言</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(Introduction)</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数据与方法</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(Data and Methods)</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结果</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(Results)</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讨论</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(Discussion)</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结论</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(Conclusions)</a:t>
            </a:r>
          </a:p>
          <a:p>
            <a:pPr marL="0" indent="0">
              <a:buFont typeface="Arial"/>
              <a:buNone/>
            </a:pPr>
            <a:r>
              <a:rPr lang="zh-TW" altLang="en-US" dirty="0">
                <a:latin typeface="Times New Roman" panose="02020603050405020304" pitchFamily="18" charset="0"/>
                <a:ea typeface="Songti SC" panose="02010600040101010101" pitchFamily="2" charset="-122"/>
                <a:cs typeface="Times New Roman" panose="02020603050405020304" pitchFamily="18" charset="0"/>
              </a:rPr>
              <a:t>相辅相成</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缺一不可</a:t>
            </a:r>
            <a:endParaRPr lang="en-US" dirty="0">
              <a:latin typeface="Times New Roman" panose="02020603050405020304" pitchFamily="18" charset="0"/>
              <a:ea typeface="Songti SC" panose="02010600040101010101" pitchFamily="2" charset="-122"/>
              <a:cs typeface="Times New Roman" panose="02020603050405020304" pitchFamily="18" charset="0"/>
            </a:endParaRPr>
          </a:p>
        </p:txBody>
      </p:sp>
      <p:sp>
        <p:nvSpPr>
          <p:cNvPr id="10" name="Rectangle 9">
            <a:extLst>
              <a:ext uri="{FF2B5EF4-FFF2-40B4-BE49-F238E27FC236}">
                <a16:creationId xmlns:a16="http://schemas.microsoft.com/office/drawing/2014/main" id="{88E6D84B-2C1F-E241-A3C1-156A24535CB5}"/>
              </a:ext>
            </a:extLst>
          </p:cNvPr>
          <p:cNvSpPr/>
          <p:nvPr/>
        </p:nvSpPr>
        <p:spPr>
          <a:xfrm>
            <a:off x="439348" y="2369927"/>
            <a:ext cx="3895983" cy="634701"/>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FA3BA5-6FBB-5744-B107-976AB26677FD}"/>
              </a:ext>
            </a:extLst>
          </p:cNvPr>
          <p:cNvSpPr/>
          <p:nvPr/>
        </p:nvSpPr>
        <p:spPr>
          <a:xfrm>
            <a:off x="439348" y="3536022"/>
            <a:ext cx="3895983" cy="634701"/>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7242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checkerboard(across)">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00300-4F40-9F41-92B1-0315106C98F2}"/>
              </a:ext>
            </a:extLst>
          </p:cNvPr>
          <p:cNvSpPr>
            <a:spLocks noGrp="1"/>
          </p:cNvSpPr>
          <p:nvPr>
            <p:ph type="title"/>
          </p:nvPr>
        </p:nvSpPr>
        <p:spPr>
          <a:xfrm>
            <a:off x="788276" y="274640"/>
            <a:ext cx="7741733" cy="671913"/>
          </a:xfrm>
        </p:spPr>
        <p:txBody>
          <a:bodyPr/>
          <a:lstStyle/>
          <a:p>
            <a:r>
              <a:rPr lang="zh-TW" altLang="en-US" dirty="0">
                <a:latin typeface="Kaiti TC" panose="02010600040101010101" pitchFamily="2" charset="-120"/>
                <a:ea typeface="Kaiti TC" panose="02010600040101010101" pitchFamily="2" charset="-120"/>
              </a:rPr>
              <a:t>评审</a:t>
            </a:r>
            <a:r>
              <a:rPr lang="en-US" altLang="zh-CN"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编辑的视角</a:t>
            </a:r>
            <a:endParaRPr lang="en-US" dirty="0">
              <a:latin typeface="Kaiti TC" panose="02010600040101010101" pitchFamily="2" charset="-120"/>
              <a:ea typeface="Kaiti TC" panose="02010600040101010101" pitchFamily="2" charset="-120"/>
            </a:endParaRPr>
          </a:p>
        </p:txBody>
      </p:sp>
      <p:sp>
        <p:nvSpPr>
          <p:cNvPr id="4" name="Slide Number Placeholder 3">
            <a:extLst>
              <a:ext uri="{FF2B5EF4-FFF2-40B4-BE49-F238E27FC236}">
                <a16:creationId xmlns:a16="http://schemas.microsoft.com/office/drawing/2014/main" id="{C85901E9-C249-3545-9A19-C6C00BBDE8CB}"/>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20</a:t>
            </a:fld>
            <a:endParaRPr lang="en-GB">
              <a:solidFill>
                <a:prstClr val="black">
                  <a:tint val="75000"/>
                </a:prstClr>
              </a:solidFill>
              <a:latin typeface="Calibri"/>
            </a:endParaRPr>
          </a:p>
        </p:txBody>
      </p:sp>
      <p:sp>
        <p:nvSpPr>
          <p:cNvPr id="10" name="Title 1">
            <a:extLst>
              <a:ext uri="{FF2B5EF4-FFF2-40B4-BE49-F238E27FC236}">
                <a16:creationId xmlns:a16="http://schemas.microsoft.com/office/drawing/2014/main" id="{B6A55AA9-251A-F645-9E34-A89000A866C4}"/>
              </a:ext>
            </a:extLst>
          </p:cNvPr>
          <p:cNvSpPr txBox="1">
            <a:spLocks/>
          </p:cNvSpPr>
          <p:nvPr/>
        </p:nvSpPr>
        <p:spPr>
          <a:xfrm>
            <a:off x="838200" y="1070196"/>
            <a:ext cx="10515600" cy="947142"/>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zh-CN" altLang="en-US" sz="2800" dirty="0"/>
              <a:t>如果你曾作为评审，你</a:t>
            </a:r>
            <a:r>
              <a:rPr lang="zh-CN" altLang="en-US" sz="2800" dirty="0">
                <a:solidFill>
                  <a:srgbClr val="0432FF"/>
                </a:solidFill>
              </a:rPr>
              <a:t>最看重</a:t>
            </a:r>
            <a:r>
              <a:rPr lang="zh-CN" altLang="en-US" sz="2800" dirty="0"/>
              <a:t>文章的哪个部分</a:t>
            </a:r>
            <a:r>
              <a:rPr lang="en-US" altLang="zh-CN" sz="2800" dirty="0"/>
              <a:t>?</a:t>
            </a:r>
            <a:r>
              <a:rPr lang="zh-CN" altLang="en-US" sz="2800" dirty="0"/>
              <a:t> </a:t>
            </a:r>
            <a:endParaRPr lang="en-HK" sz="2800" dirty="0"/>
          </a:p>
        </p:txBody>
      </p:sp>
      <p:graphicFrame>
        <p:nvGraphicFramePr>
          <p:cNvPr id="13" name="Content Placeholder 8">
            <a:extLst>
              <a:ext uri="{FF2B5EF4-FFF2-40B4-BE49-F238E27FC236}">
                <a16:creationId xmlns:a16="http://schemas.microsoft.com/office/drawing/2014/main" id="{D2EC79C8-A96F-B141-BBAA-DF50BFE51A89}"/>
              </a:ext>
            </a:extLst>
          </p:cNvPr>
          <p:cNvGraphicFramePr>
            <a:graphicFrameLocks/>
          </p:cNvGraphicFramePr>
          <p:nvPr>
            <p:extLst>
              <p:ext uri="{D42A27DB-BD31-4B8C-83A1-F6EECF244321}">
                <p14:modId xmlns:p14="http://schemas.microsoft.com/office/powerpoint/2010/main" val="2215969619"/>
              </p:ext>
            </p:extLst>
          </p:nvPr>
        </p:nvGraphicFramePr>
        <p:xfrm>
          <a:off x="838200" y="2103216"/>
          <a:ext cx="10299098" cy="36845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67049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00300-4F40-9F41-92B1-0315106C98F2}"/>
              </a:ext>
            </a:extLst>
          </p:cNvPr>
          <p:cNvSpPr>
            <a:spLocks noGrp="1"/>
          </p:cNvSpPr>
          <p:nvPr>
            <p:ph type="title"/>
          </p:nvPr>
        </p:nvSpPr>
        <p:spPr>
          <a:xfrm>
            <a:off x="788276" y="274640"/>
            <a:ext cx="7741733" cy="671913"/>
          </a:xfrm>
        </p:spPr>
        <p:txBody>
          <a:bodyPr/>
          <a:lstStyle/>
          <a:p>
            <a:r>
              <a:rPr lang="zh-TW" altLang="en-US" dirty="0">
                <a:latin typeface="Kaiti TC" panose="02010600040101010101" pitchFamily="2" charset="-120"/>
                <a:ea typeface="Kaiti TC" panose="02010600040101010101" pitchFamily="2" charset="-120"/>
              </a:rPr>
              <a:t>评审</a:t>
            </a:r>
            <a:r>
              <a:rPr lang="en-US" altLang="zh-CN"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编辑的视角</a:t>
            </a:r>
            <a:endParaRPr lang="en-US" dirty="0">
              <a:latin typeface="Kaiti TC" panose="02010600040101010101" pitchFamily="2" charset="-120"/>
              <a:ea typeface="Kaiti TC" panose="02010600040101010101" pitchFamily="2" charset="-120"/>
            </a:endParaRPr>
          </a:p>
        </p:txBody>
      </p:sp>
      <p:sp>
        <p:nvSpPr>
          <p:cNvPr id="4" name="Slide Number Placeholder 3">
            <a:extLst>
              <a:ext uri="{FF2B5EF4-FFF2-40B4-BE49-F238E27FC236}">
                <a16:creationId xmlns:a16="http://schemas.microsoft.com/office/drawing/2014/main" id="{C85901E9-C249-3545-9A19-C6C00BBDE8CB}"/>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21</a:t>
            </a:fld>
            <a:endParaRPr lang="en-GB">
              <a:solidFill>
                <a:prstClr val="black">
                  <a:tint val="75000"/>
                </a:prstClr>
              </a:solidFill>
              <a:latin typeface="Calibri"/>
            </a:endParaRPr>
          </a:p>
        </p:txBody>
      </p:sp>
      <p:sp>
        <p:nvSpPr>
          <p:cNvPr id="10" name="Title 1">
            <a:extLst>
              <a:ext uri="{FF2B5EF4-FFF2-40B4-BE49-F238E27FC236}">
                <a16:creationId xmlns:a16="http://schemas.microsoft.com/office/drawing/2014/main" id="{B6A55AA9-251A-F645-9E34-A89000A866C4}"/>
              </a:ext>
            </a:extLst>
          </p:cNvPr>
          <p:cNvSpPr txBox="1">
            <a:spLocks/>
          </p:cNvSpPr>
          <p:nvPr/>
        </p:nvSpPr>
        <p:spPr>
          <a:xfrm>
            <a:off x="838199" y="1070196"/>
            <a:ext cx="10891345" cy="755429"/>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zh-CN" altLang="en-US" sz="2800" dirty="0"/>
              <a:t>如果你曾作为评审，文章的哪一部分写得差会导致你</a:t>
            </a:r>
            <a:r>
              <a:rPr lang="zh-CN" altLang="en-US" sz="2800" dirty="0">
                <a:solidFill>
                  <a:srgbClr val="0432FF"/>
                </a:solidFill>
              </a:rPr>
              <a:t>拒稿</a:t>
            </a:r>
            <a:r>
              <a:rPr lang="zh-CN" altLang="en-US" sz="2800" dirty="0"/>
              <a:t>？</a:t>
            </a:r>
            <a:endParaRPr lang="en-HK" sz="2800" dirty="0"/>
          </a:p>
        </p:txBody>
      </p:sp>
      <p:graphicFrame>
        <p:nvGraphicFramePr>
          <p:cNvPr id="12" name="Content Placeholder 12">
            <a:extLst>
              <a:ext uri="{FF2B5EF4-FFF2-40B4-BE49-F238E27FC236}">
                <a16:creationId xmlns:a16="http://schemas.microsoft.com/office/drawing/2014/main" id="{8DBB04EB-1CE6-8145-A9F5-35618D2DD54A}"/>
              </a:ext>
            </a:extLst>
          </p:cNvPr>
          <p:cNvGraphicFramePr>
            <a:graphicFrameLocks/>
          </p:cNvGraphicFramePr>
          <p:nvPr>
            <p:extLst>
              <p:ext uri="{D42A27DB-BD31-4B8C-83A1-F6EECF244321}">
                <p14:modId xmlns:p14="http://schemas.microsoft.com/office/powerpoint/2010/main" val="1178338612"/>
              </p:ext>
            </p:extLst>
          </p:nvPr>
        </p:nvGraphicFramePr>
        <p:xfrm>
          <a:off x="838199" y="2103216"/>
          <a:ext cx="10528739" cy="36845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49465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420F2F-0271-D744-9D2D-48728E1DE1DB}"/>
              </a:ext>
            </a:extLst>
          </p:cNvPr>
          <p:cNvSpPr>
            <a:spLocks noGrp="1"/>
          </p:cNvSpPr>
          <p:nvPr>
            <p:ph idx="1"/>
          </p:nvPr>
        </p:nvSpPr>
        <p:spPr>
          <a:xfrm>
            <a:off x="928255" y="2471273"/>
            <a:ext cx="10654145" cy="2455760"/>
          </a:xfrm>
        </p:spPr>
        <p:txBody>
          <a:bodyPr/>
          <a:lstStyle/>
          <a:p>
            <a:r>
              <a:rPr lang="zh-TW" altLang="en-US" dirty="0">
                <a:latin typeface="Times New Roman" panose="02020603050405020304" pitchFamily="18" charset="0"/>
                <a:ea typeface="Songti SC" panose="02010600040101010101" pitchFamily="2" charset="-122"/>
                <a:cs typeface="Times New Roman" panose="02020603050405020304" pitchFamily="18" charset="0"/>
              </a:rPr>
              <a:t>引言</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 </a:t>
            </a:r>
            <a:r>
              <a:rPr lang="en-US" altLang="zh-CN" dirty="0">
                <a:latin typeface="Times New Roman" panose="02020603050405020304" pitchFamily="18" charset="0"/>
                <a:ea typeface="Songti SC" panose="02010600040101010101" pitchFamily="2" charset="-122"/>
                <a:cs typeface="Times New Roman" panose="02020603050405020304" pitchFamily="18" charset="0"/>
              </a:rPr>
              <a:t>Introduction</a:t>
            </a: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结果</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 </a:t>
            </a:r>
            <a:r>
              <a:rPr lang="en-US" altLang="zh-CN" dirty="0">
                <a:latin typeface="Times New Roman" panose="02020603050405020304" pitchFamily="18" charset="0"/>
                <a:ea typeface="Songti SC" panose="02010600040101010101" pitchFamily="2" charset="-122"/>
                <a:cs typeface="Times New Roman" panose="02020603050405020304" pitchFamily="18" charset="0"/>
              </a:rPr>
              <a:t>Results</a:t>
            </a: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讨论</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 </a:t>
            </a:r>
            <a:r>
              <a:rPr lang="en-US" altLang="zh-CN" dirty="0">
                <a:latin typeface="Times New Roman" panose="02020603050405020304" pitchFamily="18" charset="0"/>
                <a:ea typeface="Songti SC" panose="02010600040101010101" pitchFamily="2" charset="-122"/>
                <a:cs typeface="Times New Roman" panose="02020603050405020304" pitchFamily="18" charset="0"/>
              </a:rPr>
              <a:t>Discussion</a:t>
            </a:r>
          </a:p>
          <a:p>
            <a:r>
              <a:rPr lang="zh-TW" altLang="en-US" dirty="0">
                <a:solidFill>
                  <a:schemeClr val="tx1">
                    <a:lumMod val="65000"/>
                    <a:lumOff val="35000"/>
                  </a:schemeClr>
                </a:solidFill>
                <a:latin typeface="Times New Roman" panose="02020603050405020304" pitchFamily="18" charset="0"/>
                <a:ea typeface="Songti SC" panose="02010600040101010101" pitchFamily="2" charset="-122"/>
                <a:cs typeface="Times New Roman" panose="02020603050405020304" pitchFamily="18" charset="0"/>
              </a:rPr>
              <a:t>数据和方法</a:t>
            </a:r>
            <a:r>
              <a:rPr lang="zh-CN" altLang="en-US" dirty="0">
                <a:solidFill>
                  <a:schemeClr val="tx1">
                    <a:lumMod val="65000"/>
                    <a:lumOff val="35000"/>
                  </a:schemeClr>
                </a:solidFill>
                <a:latin typeface="Times New Roman" panose="02020603050405020304" pitchFamily="18" charset="0"/>
                <a:ea typeface="Songti SC" panose="02010600040101010101" pitchFamily="2" charset="-122"/>
                <a:cs typeface="Times New Roman" panose="02020603050405020304" pitchFamily="18" charset="0"/>
              </a:rPr>
              <a:t> </a:t>
            </a:r>
            <a:r>
              <a:rPr lang="en-US" altLang="zh-CN" dirty="0">
                <a:solidFill>
                  <a:schemeClr val="tx1">
                    <a:lumMod val="65000"/>
                    <a:lumOff val="35000"/>
                  </a:schemeClr>
                </a:solidFill>
                <a:latin typeface="Times New Roman" panose="02020603050405020304" pitchFamily="18" charset="0"/>
                <a:ea typeface="Songti SC" panose="02010600040101010101" pitchFamily="2" charset="-122"/>
                <a:cs typeface="Times New Roman" panose="02020603050405020304" pitchFamily="18" charset="0"/>
              </a:rPr>
              <a:t>Methods and Data (</a:t>
            </a:r>
            <a:r>
              <a:rPr lang="zh-TW" altLang="en-US" dirty="0">
                <a:solidFill>
                  <a:schemeClr val="tx1">
                    <a:lumMod val="65000"/>
                    <a:lumOff val="35000"/>
                  </a:schemeClr>
                </a:solidFill>
                <a:latin typeface="Times New Roman" panose="02020603050405020304" pitchFamily="18" charset="0"/>
                <a:ea typeface="Songti SC" panose="02010600040101010101" pitchFamily="2" charset="-122"/>
                <a:cs typeface="Times New Roman" panose="02020603050405020304" pitchFamily="18" charset="0"/>
              </a:rPr>
              <a:t>这个我们在行耶</a:t>
            </a:r>
            <a:r>
              <a:rPr lang="en-US" altLang="zh-CN" dirty="0">
                <a:solidFill>
                  <a:schemeClr val="tx1">
                    <a:lumMod val="65000"/>
                    <a:lumOff val="35000"/>
                  </a:schemeClr>
                </a:solidFill>
                <a:latin typeface="Times New Roman" panose="02020603050405020304" pitchFamily="18" charset="0"/>
                <a:ea typeface="Songti SC" panose="02010600040101010101" pitchFamily="2" charset="-122"/>
                <a:cs typeface="Times New Roman" panose="02020603050405020304" pitchFamily="18" charset="0"/>
              </a:rPr>
              <a:t>)</a:t>
            </a:r>
            <a:endParaRPr lang="en-US" dirty="0">
              <a:solidFill>
                <a:schemeClr val="tx1">
                  <a:lumMod val="65000"/>
                  <a:lumOff val="35000"/>
                </a:schemeClr>
              </a:solidFill>
              <a:latin typeface="Times New Roman" panose="02020603050405020304" pitchFamily="18" charset="0"/>
              <a:ea typeface="Songti SC" panose="02010600040101010101" pitchFamily="2" charset="-122"/>
              <a:cs typeface="Times New Roman" panose="02020603050405020304" pitchFamily="18" charset="0"/>
            </a:endParaRPr>
          </a:p>
        </p:txBody>
      </p:sp>
      <p:sp>
        <p:nvSpPr>
          <p:cNvPr id="4" name="Slide Number Placeholder 3">
            <a:extLst>
              <a:ext uri="{FF2B5EF4-FFF2-40B4-BE49-F238E27FC236}">
                <a16:creationId xmlns:a16="http://schemas.microsoft.com/office/drawing/2014/main" id="{DEBF3035-FF91-4B4D-BDB5-45FB8CBD522A}"/>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22</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A32CEE92-0EAE-A146-8C81-A1605D671AE2}"/>
              </a:ext>
            </a:extLst>
          </p:cNvPr>
          <p:cNvSpPr>
            <a:spLocks noGrp="1"/>
          </p:cNvSpPr>
          <p:nvPr>
            <p:ph type="title"/>
          </p:nvPr>
        </p:nvSpPr>
        <p:spPr>
          <a:xfrm>
            <a:off x="788276" y="274640"/>
            <a:ext cx="7741733" cy="671913"/>
          </a:xfrm>
        </p:spPr>
        <p:txBody>
          <a:bodyPr/>
          <a:lstStyle/>
          <a:p>
            <a:r>
              <a:rPr lang="zh-TW" altLang="en-US" dirty="0">
                <a:latin typeface="Kaiti TC" panose="02010600040101010101" pitchFamily="2" charset="-120"/>
                <a:ea typeface="Kaiti TC" panose="02010600040101010101" pitchFamily="2" charset="-120"/>
              </a:rPr>
              <a:t>发表一篇文章必要的部分</a:t>
            </a:r>
            <a:endParaRPr lang="en-US" dirty="0">
              <a:latin typeface="Kaiti TC" panose="02010600040101010101" pitchFamily="2" charset="-120"/>
              <a:ea typeface="Kaiti TC" panose="02010600040101010101" pitchFamily="2" charset="-120"/>
            </a:endParaRPr>
          </a:p>
        </p:txBody>
      </p:sp>
      <p:sp>
        <p:nvSpPr>
          <p:cNvPr id="2" name="TextBox 1">
            <a:extLst>
              <a:ext uri="{FF2B5EF4-FFF2-40B4-BE49-F238E27FC236}">
                <a16:creationId xmlns:a16="http://schemas.microsoft.com/office/drawing/2014/main" id="{CF852136-11A3-674F-B65F-4FCF22AC7EDB}"/>
              </a:ext>
            </a:extLst>
          </p:cNvPr>
          <p:cNvSpPr txBox="1"/>
          <p:nvPr/>
        </p:nvSpPr>
        <p:spPr>
          <a:xfrm>
            <a:off x="1010093" y="1265274"/>
            <a:ext cx="7519916" cy="523220"/>
          </a:xfrm>
          <a:prstGeom prst="rect">
            <a:avLst/>
          </a:prstGeom>
          <a:noFill/>
        </p:spPr>
        <p:txBody>
          <a:bodyPr wrap="square" rtlCol="0">
            <a:spAutoFit/>
          </a:bodyPr>
          <a:lstStyle/>
          <a:p>
            <a:r>
              <a:rPr lang="zh-CN" altLang="en-US" sz="2800" dirty="0">
                <a:latin typeface="Songti TC" panose="02010600040101010101" pitchFamily="2" charset="-120"/>
                <a:ea typeface="Songti TC" panose="02010600040101010101" pitchFamily="2" charset="-120"/>
              </a:rPr>
              <a:t>合作者</a:t>
            </a:r>
            <a:r>
              <a:rPr lang="en-US" altLang="zh-CN" sz="2800" dirty="0">
                <a:latin typeface="Songti TC" panose="02010600040101010101" pitchFamily="2" charset="-120"/>
                <a:ea typeface="Songti TC" panose="02010600040101010101" pitchFamily="2" charset="-120"/>
              </a:rPr>
              <a:t>/</a:t>
            </a:r>
            <a:r>
              <a:rPr lang="zh-CN" altLang="en-US" sz="2800" dirty="0">
                <a:latin typeface="Songti TC" panose="02010600040101010101" pitchFamily="2" charset="-120"/>
                <a:ea typeface="Songti TC" panose="02010600040101010101" pitchFamily="2" charset="-120"/>
              </a:rPr>
              <a:t>导师</a:t>
            </a:r>
            <a:r>
              <a:rPr lang="en-US" altLang="zh-CN" sz="2800" dirty="0">
                <a:latin typeface="Songti TC" panose="02010600040101010101" pitchFamily="2" charset="-120"/>
                <a:ea typeface="Songti TC" panose="02010600040101010101" pitchFamily="2" charset="-120"/>
              </a:rPr>
              <a:t>/</a:t>
            </a:r>
            <a:r>
              <a:rPr lang="zh-CN" altLang="en-US" sz="2800" dirty="0">
                <a:latin typeface="Songti TC" panose="02010600040101010101" pitchFamily="2" charset="-120"/>
                <a:ea typeface="Songti TC" panose="02010600040101010101" pitchFamily="2" charset="-120"/>
              </a:rPr>
              <a:t>评审</a:t>
            </a:r>
            <a:r>
              <a:rPr lang="en-US" altLang="zh-CN" sz="2800" dirty="0">
                <a:latin typeface="Songti TC" panose="02010600040101010101" pitchFamily="2" charset="-120"/>
                <a:ea typeface="Songti TC" panose="02010600040101010101" pitchFamily="2" charset="-120"/>
              </a:rPr>
              <a:t>/</a:t>
            </a:r>
            <a:r>
              <a:rPr lang="zh-CN" altLang="en-US" sz="2800" dirty="0">
                <a:latin typeface="Songti TC" panose="02010600040101010101" pitchFamily="2" charset="-120"/>
                <a:ea typeface="Songti TC" panose="02010600040101010101" pitchFamily="2" charset="-120"/>
              </a:rPr>
              <a:t>编辑</a:t>
            </a:r>
            <a:endParaRPr lang="en-US" sz="2800" dirty="0">
              <a:latin typeface="Songti TC" panose="02010600040101010101" pitchFamily="2" charset="-120"/>
              <a:ea typeface="Songti TC" panose="02010600040101010101" pitchFamily="2" charset="-120"/>
            </a:endParaRPr>
          </a:p>
        </p:txBody>
      </p:sp>
    </p:spTree>
    <p:extLst>
      <p:ext uri="{BB962C8B-B14F-4D97-AF65-F5344CB8AC3E}">
        <p14:creationId xmlns:p14="http://schemas.microsoft.com/office/powerpoint/2010/main" val="2886846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D97B29F-C5FE-3446-8DC7-C8FE4793A393}"/>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23</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1B4AA123-79DB-0D4A-91FE-84D95116C56D}"/>
              </a:ext>
            </a:extLst>
          </p:cNvPr>
          <p:cNvSpPr>
            <a:spLocks noGrp="1"/>
          </p:cNvSpPr>
          <p:nvPr>
            <p:ph type="title"/>
          </p:nvPr>
        </p:nvSpPr>
        <p:spPr>
          <a:xfrm>
            <a:off x="740228" y="223956"/>
            <a:ext cx="10384971" cy="823766"/>
          </a:xfrm>
        </p:spPr>
        <p:txBody>
          <a:bodyPr/>
          <a:lstStyle/>
          <a:p>
            <a:r>
              <a:rPr lang="zh-TW" altLang="en-HK" dirty="0">
                <a:latin typeface="Kaiti TC" panose="02010600040101010101" pitchFamily="2" charset="-120"/>
                <a:ea typeface="Kaiti TC" panose="02010600040101010101" pitchFamily="2" charset="-120"/>
              </a:rPr>
              <a:t>如何</a:t>
            </a:r>
            <a:r>
              <a:rPr lang="zh-TW" altLang="en-US" dirty="0">
                <a:latin typeface="Kaiti TC" panose="02010600040101010101" pitchFamily="2" charset="-120"/>
                <a:ea typeface="Kaiti TC" panose="02010600040101010101" pitchFamily="2" charset="-120"/>
              </a:rPr>
              <a:t>写引言</a:t>
            </a:r>
            <a:r>
              <a:rPr lang="zh-CN" altLang="en-US" dirty="0">
                <a:latin typeface="Kaiti TC" panose="02010600040101010101" pitchFamily="2" charset="-120"/>
                <a:ea typeface="Kaiti TC" panose="02010600040101010101" pitchFamily="2" charset="-120"/>
              </a:rPr>
              <a:t>？</a:t>
            </a:r>
            <a:endParaRPr lang="en-US" dirty="0">
              <a:latin typeface="Kaiti TC" panose="02010600040101010101" pitchFamily="2" charset="-120"/>
              <a:ea typeface="Kaiti TC" panose="02010600040101010101" pitchFamily="2" charset="-120"/>
            </a:endParaRPr>
          </a:p>
        </p:txBody>
      </p:sp>
      <p:pic>
        <p:nvPicPr>
          <p:cNvPr id="7" name="Picture 6">
            <a:extLst>
              <a:ext uri="{FF2B5EF4-FFF2-40B4-BE49-F238E27FC236}">
                <a16:creationId xmlns:a16="http://schemas.microsoft.com/office/drawing/2014/main" id="{EEC644E6-096E-5442-AD2A-F98D18E9A9AE}"/>
              </a:ext>
            </a:extLst>
          </p:cNvPr>
          <p:cNvPicPr>
            <a:picLocks noChangeAspect="1"/>
          </p:cNvPicPr>
          <p:nvPr/>
        </p:nvPicPr>
        <p:blipFill>
          <a:blip r:embed="rId2"/>
          <a:stretch>
            <a:fillRect/>
          </a:stretch>
        </p:blipFill>
        <p:spPr>
          <a:xfrm>
            <a:off x="8737600" y="1132114"/>
            <a:ext cx="3214382" cy="5725886"/>
          </a:xfrm>
          <a:prstGeom prst="rect">
            <a:avLst/>
          </a:prstGeom>
        </p:spPr>
      </p:pic>
      <p:sp>
        <p:nvSpPr>
          <p:cNvPr id="9" name="TextBox 8">
            <a:extLst>
              <a:ext uri="{FF2B5EF4-FFF2-40B4-BE49-F238E27FC236}">
                <a16:creationId xmlns:a16="http://schemas.microsoft.com/office/drawing/2014/main" id="{35219E10-B559-2741-89FB-0B87BDE739F9}"/>
              </a:ext>
            </a:extLst>
          </p:cNvPr>
          <p:cNvSpPr txBox="1"/>
          <p:nvPr/>
        </p:nvSpPr>
        <p:spPr>
          <a:xfrm>
            <a:off x="740228" y="2817398"/>
            <a:ext cx="6814458" cy="3416320"/>
          </a:xfrm>
          <a:prstGeom prst="rect">
            <a:avLst/>
          </a:prstGeom>
          <a:noFill/>
        </p:spPr>
        <p:txBody>
          <a:bodyPr wrap="square" rtlCol="0">
            <a:spAutoFit/>
          </a:bodyPr>
          <a:lstStyle/>
          <a:p>
            <a:pPr marL="285750" indent="-285750">
              <a:buFont typeface="Arial" panose="020B0604020202020204" pitchFamily="34" charset="0"/>
              <a:buChar char="•"/>
            </a:pPr>
            <a:r>
              <a:rPr lang="zh-TW" altLang="en-US" sz="2400" dirty="0">
                <a:latin typeface="Songti SC" panose="02010600040101010101" pitchFamily="2" charset="-122"/>
                <a:ea typeface="Songti SC" panose="02010600040101010101" pitchFamily="2" charset="-122"/>
              </a:rPr>
              <a:t>待解决的问题</a:t>
            </a:r>
            <a:endParaRPr lang="en-HK" altLang="zh-TW" sz="2400" dirty="0">
              <a:latin typeface="Songti SC" panose="02010600040101010101" pitchFamily="2" charset="-122"/>
              <a:ea typeface="Songti SC" panose="02010600040101010101" pitchFamily="2" charset="-122"/>
            </a:endParaRPr>
          </a:p>
          <a:p>
            <a:pPr marL="285750" indent="-285750">
              <a:buFont typeface="Arial" panose="020B0604020202020204" pitchFamily="34" charset="0"/>
              <a:buChar char="•"/>
            </a:pPr>
            <a:r>
              <a:rPr lang="zh-TW" altLang="en-US" sz="2400" dirty="0">
                <a:latin typeface="Songti SC" panose="02010600040101010101" pitchFamily="2" charset="-122"/>
                <a:ea typeface="Songti SC" panose="02010600040101010101" pitchFamily="2" charset="-122"/>
              </a:rPr>
              <a:t>为何这个问题重要</a:t>
            </a:r>
            <a:r>
              <a:rPr lang="zh-CN" altLang="en-US" sz="2400" dirty="0">
                <a:latin typeface="Songti SC" panose="02010600040101010101" pitchFamily="2" charset="-122"/>
                <a:ea typeface="Songti SC" panose="02010600040101010101" pitchFamily="2" charset="-122"/>
              </a:rPr>
              <a:t>（科学</a:t>
            </a:r>
            <a:r>
              <a:rPr lang="en-US" altLang="zh-CN" sz="2400" dirty="0">
                <a:latin typeface="Songti SC" panose="02010600040101010101" pitchFamily="2" charset="-122"/>
                <a:ea typeface="Songti SC" panose="02010600040101010101" pitchFamily="2" charset="-122"/>
              </a:rPr>
              <a:t>+</a:t>
            </a:r>
            <a:r>
              <a:rPr lang="zh-CN" altLang="en-US" sz="2400" dirty="0">
                <a:latin typeface="Songti SC" panose="02010600040101010101" pitchFamily="2" charset="-122"/>
                <a:ea typeface="Songti SC" panose="02010600040101010101" pitchFamily="2" charset="-122"/>
              </a:rPr>
              <a:t>社会意义）？</a:t>
            </a:r>
            <a:endParaRPr lang="en-HK" altLang="zh-CN" sz="2400" dirty="0">
              <a:latin typeface="Songti SC" panose="02010600040101010101" pitchFamily="2" charset="-122"/>
              <a:ea typeface="Songti SC" panose="02010600040101010101" pitchFamily="2" charset="-122"/>
            </a:endParaRPr>
          </a:p>
          <a:p>
            <a:pPr marL="285750" indent="-285750">
              <a:buFont typeface="Arial" panose="020B0604020202020204" pitchFamily="34" charset="0"/>
              <a:buChar char="•"/>
            </a:pPr>
            <a:r>
              <a:rPr lang="zh-TW" altLang="en-US" sz="2400" dirty="0">
                <a:latin typeface="Songti SC" panose="02010600040101010101" pitchFamily="2" charset="-122"/>
                <a:ea typeface="Songti SC" panose="02010600040101010101" pitchFamily="2" charset="-122"/>
              </a:rPr>
              <a:t>前人做了哪些尝试</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存在哪些不足</a:t>
            </a:r>
            <a:r>
              <a:rPr lang="zh-CN" altLang="en-US" sz="2400" dirty="0">
                <a:latin typeface="Songti SC" panose="02010600040101010101" pitchFamily="2" charset="-122"/>
                <a:ea typeface="Songti SC" panose="02010600040101010101" pitchFamily="2" charset="-122"/>
              </a:rPr>
              <a:t>？</a:t>
            </a:r>
            <a:endParaRPr lang="en-HK" altLang="zh-CN" sz="2400" dirty="0">
              <a:latin typeface="Songti SC" panose="02010600040101010101" pitchFamily="2" charset="-122"/>
              <a:ea typeface="Songti SC" panose="02010600040101010101" pitchFamily="2" charset="-122"/>
            </a:endParaRPr>
          </a:p>
          <a:p>
            <a:pPr marL="285750" indent="-285750">
              <a:buFont typeface="Arial" panose="020B0604020202020204" pitchFamily="34" charset="0"/>
              <a:buChar char="•"/>
            </a:pPr>
            <a:r>
              <a:rPr lang="zh-TW" altLang="en-US" sz="2400" dirty="0">
                <a:latin typeface="Songti SC" panose="02010600040101010101" pitchFamily="2" charset="-122"/>
                <a:ea typeface="Songti SC" panose="02010600040101010101" pitchFamily="2" charset="-122"/>
              </a:rPr>
              <a:t>为何存在这些不足</a:t>
            </a:r>
            <a:r>
              <a:rPr lang="zh-CN" altLang="en-US" sz="2400" dirty="0">
                <a:latin typeface="Songti SC" panose="02010600040101010101" pitchFamily="2" charset="-122"/>
                <a:ea typeface="Songti SC" panose="02010600040101010101" pitchFamily="2" charset="-122"/>
              </a:rPr>
              <a:t>？</a:t>
            </a:r>
            <a:endParaRPr lang="en-HK" altLang="zh-CN" sz="2400" dirty="0">
              <a:latin typeface="Songti SC" panose="02010600040101010101" pitchFamily="2" charset="-122"/>
              <a:ea typeface="Songti SC" panose="02010600040101010101" pitchFamily="2" charset="-122"/>
            </a:endParaRPr>
          </a:p>
          <a:p>
            <a:pPr marL="285750" indent="-285750">
              <a:buFont typeface="Arial" panose="020B0604020202020204" pitchFamily="34" charset="0"/>
              <a:buChar char="•"/>
            </a:pPr>
            <a:endParaRPr lang="en-HK" sz="2400" dirty="0">
              <a:latin typeface="Songti SC" panose="02010600040101010101" pitchFamily="2" charset="-122"/>
              <a:ea typeface="Songti SC" panose="02010600040101010101" pitchFamily="2" charset="-122"/>
            </a:endParaRPr>
          </a:p>
          <a:p>
            <a:pPr marL="285750" indent="-285750">
              <a:buFont typeface="Arial" panose="020B0604020202020204" pitchFamily="34" charset="0"/>
              <a:buChar char="•"/>
            </a:pPr>
            <a:r>
              <a:rPr lang="zh-TW" altLang="en-US" sz="2400" dirty="0">
                <a:latin typeface="Songti SC" panose="02010600040101010101" pitchFamily="2" charset="-122"/>
                <a:ea typeface="Songti SC" panose="02010600040101010101" pitchFamily="2" charset="-122"/>
              </a:rPr>
              <a:t>你如何解决这个问题</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如何克服瓶颈</a:t>
            </a:r>
            <a:r>
              <a:rPr lang="zh-CN" altLang="en-US" sz="2400" dirty="0">
                <a:latin typeface="Songti SC" panose="02010600040101010101" pitchFamily="2" charset="-122"/>
                <a:ea typeface="Songti SC" panose="02010600040101010101" pitchFamily="2" charset="-122"/>
              </a:rPr>
              <a:t>）</a:t>
            </a:r>
            <a:endParaRPr lang="en-HK" altLang="zh-CN" sz="2400" dirty="0">
              <a:latin typeface="Songti SC" panose="02010600040101010101" pitchFamily="2" charset="-122"/>
              <a:ea typeface="Songti SC" panose="02010600040101010101" pitchFamily="2" charset="-122"/>
            </a:endParaRPr>
          </a:p>
          <a:p>
            <a:pPr marL="742950" lvl="1" indent="-285750">
              <a:buFont typeface="Arial" panose="020B0604020202020204" pitchFamily="34" charset="0"/>
              <a:buChar char="•"/>
            </a:pPr>
            <a:r>
              <a:rPr lang="zh-TW" altLang="en-US" sz="2400" dirty="0">
                <a:latin typeface="Songti SC" panose="02010600040101010101" pitchFamily="2" charset="-122"/>
                <a:ea typeface="Songti SC" panose="02010600040101010101" pitchFamily="2" charset="-122"/>
              </a:rPr>
              <a:t>新方法</a:t>
            </a:r>
            <a:r>
              <a:rPr lang="zh-CN" altLang="en-US" sz="2400" dirty="0">
                <a:latin typeface="Songti SC" panose="02010600040101010101" pitchFamily="2" charset="-122"/>
                <a:ea typeface="Songti SC" panose="02010600040101010101" pitchFamily="2" charset="-122"/>
              </a:rPr>
              <a:t>？</a:t>
            </a:r>
            <a:endParaRPr lang="en-HK" altLang="zh-CN" sz="2400" dirty="0">
              <a:latin typeface="Songti SC" panose="02010600040101010101" pitchFamily="2" charset="-122"/>
              <a:ea typeface="Songti SC" panose="02010600040101010101" pitchFamily="2" charset="-122"/>
            </a:endParaRPr>
          </a:p>
          <a:p>
            <a:pPr marL="742950" lvl="1" indent="-285750">
              <a:buFont typeface="Arial" panose="020B0604020202020204" pitchFamily="34" charset="0"/>
              <a:buChar char="•"/>
            </a:pPr>
            <a:r>
              <a:rPr lang="zh-TW" altLang="en-US" sz="2400" dirty="0">
                <a:latin typeface="Songti SC" panose="02010600040101010101" pitchFamily="2" charset="-122"/>
                <a:ea typeface="Songti SC" panose="02010600040101010101" pitchFamily="2" charset="-122"/>
              </a:rPr>
              <a:t>新数据</a:t>
            </a:r>
            <a:r>
              <a:rPr lang="zh-CN" altLang="en-US" sz="2400" dirty="0">
                <a:latin typeface="Songti SC" panose="02010600040101010101" pitchFamily="2" charset="-122"/>
                <a:ea typeface="Songti SC" panose="02010600040101010101" pitchFamily="2" charset="-122"/>
              </a:rPr>
              <a:t>？</a:t>
            </a:r>
            <a:endParaRPr lang="en-HK" altLang="zh-CN" sz="2400" dirty="0">
              <a:latin typeface="Songti SC" panose="02010600040101010101" pitchFamily="2" charset="-122"/>
              <a:ea typeface="Songti SC" panose="02010600040101010101" pitchFamily="2" charset="-122"/>
            </a:endParaRPr>
          </a:p>
          <a:p>
            <a:pPr marL="742950" lvl="1" indent="-285750">
              <a:buFont typeface="Arial" panose="020B0604020202020204" pitchFamily="34" charset="0"/>
              <a:buChar char="•"/>
            </a:pPr>
            <a:r>
              <a:rPr lang="zh-TW" altLang="en-US" sz="2400" dirty="0">
                <a:latin typeface="Songti SC" panose="02010600040101010101" pitchFamily="2" charset="-122"/>
                <a:ea typeface="Songti SC" panose="02010600040101010101" pitchFamily="2" charset="-122"/>
              </a:rPr>
              <a:t>新思路</a:t>
            </a:r>
            <a:r>
              <a:rPr lang="zh-CN" altLang="en-US" sz="2400" dirty="0">
                <a:latin typeface="Songti SC" panose="02010600040101010101" pitchFamily="2" charset="-122"/>
                <a:ea typeface="Songti SC" panose="02010600040101010101" pitchFamily="2" charset="-122"/>
              </a:rPr>
              <a:t>？</a:t>
            </a:r>
            <a:endParaRPr lang="en-HK" altLang="zh-CN" sz="2400" dirty="0">
              <a:latin typeface="Songti SC" panose="02010600040101010101" pitchFamily="2" charset="-122"/>
              <a:ea typeface="Songti SC" panose="02010600040101010101" pitchFamily="2" charset="-122"/>
            </a:endParaRPr>
          </a:p>
        </p:txBody>
      </p:sp>
      <p:sp>
        <p:nvSpPr>
          <p:cNvPr id="10" name="Rectangle 9">
            <a:extLst>
              <a:ext uri="{FF2B5EF4-FFF2-40B4-BE49-F238E27FC236}">
                <a16:creationId xmlns:a16="http://schemas.microsoft.com/office/drawing/2014/main" id="{663F1A35-4F5F-2842-A655-30EE99F884AE}"/>
              </a:ext>
            </a:extLst>
          </p:cNvPr>
          <p:cNvSpPr/>
          <p:nvPr/>
        </p:nvSpPr>
        <p:spPr>
          <a:xfrm>
            <a:off x="614104" y="1132114"/>
            <a:ext cx="7641771" cy="1384995"/>
          </a:xfrm>
          <a:prstGeom prst="rect">
            <a:avLst/>
          </a:prstGeom>
        </p:spPr>
        <p:txBody>
          <a:bodyPr wrap="square">
            <a:spAutoFit/>
          </a:bodyPr>
          <a:lstStyle/>
          <a:p>
            <a:r>
              <a:rPr lang="zh-TW" altLang="en-US" sz="2800" dirty="0">
                <a:solidFill>
                  <a:srgbClr val="0432FF"/>
                </a:solidFill>
                <a:latin typeface="Songti SC" panose="02010600040101010101" pitchFamily="2" charset="-122"/>
                <a:ea typeface="Songti SC" panose="02010600040101010101" pitchFamily="2" charset="-122"/>
              </a:rPr>
              <a:t>引言的功能</a:t>
            </a:r>
            <a:r>
              <a:rPr lang="en-US" sz="2800" dirty="0">
                <a:latin typeface="Songti SC" panose="02010600040101010101" pitchFamily="2" charset="-122"/>
                <a:ea typeface="Songti SC" panose="02010600040101010101" pitchFamily="2" charset="-122"/>
              </a:rPr>
              <a:t>: </a:t>
            </a:r>
            <a:r>
              <a:rPr lang="zh-TW" altLang="en-US" sz="2800" dirty="0">
                <a:latin typeface="Songti SC" panose="02010600040101010101" pitchFamily="2" charset="-122"/>
                <a:ea typeface="Songti SC" panose="02010600040101010101" pitchFamily="2" charset="-122"/>
              </a:rPr>
              <a:t>有机地组合</a:t>
            </a:r>
            <a:r>
              <a:rPr lang="zh-TW" altLang="en-US" sz="2800" u="sng" dirty="0">
                <a:latin typeface="Songti SC" panose="02010600040101010101" pitchFamily="2" charset="-122"/>
                <a:ea typeface="Songti SC" panose="02010600040101010101" pitchFamily="2" charset="-122"/>
              </a:rPr>
              <a:t>现有知识</a:t>
            </a:r>
            <a:r>
              <a:rPr lang="zh-CN" altLang="en-US" sz="2800" dirty="0">
                <a:latin typeface="Songti SC" panose="02010600040101010101" pitchFamily="2" charset="-122"/>
                <a:ea typeface="Songti SC" panose="02010600040101010101" pitchFamily="2" charset="-122"/>
              </a:rPr>
              <a:t>，</a:t>
            </a:r>
            <a:r>
              <a:rPr lang="zh-TW" altLang="en-US" sz="2800" dirty="0">
                <a:latin typeface="Songti SC" panose="02010600040101010101" pitchFamily="2" charset="-122"/>
                <a:ea typeface="Songti SC" panose="02010600040101010101" pitchFamily="2" charset="-122"/>
              </a:rPr>
              <a:t>传达简单易懂</a:t>
            </a:r>
            <a:r>
              <a:rPr lang="zh-CN" altLang="en-US" sz="2800" dirty="0">
                <a:latin typeface="Songti SC" panose="02010600040101010101" pitchFamily="2" charset="-122"/>
                <a:ea typeface="Songti SC" panose="02010600040101010101" pitchFamily="2" charset="-122"/>
              </a:rPr>
              <a:t>且</a:t>
            </a:r>
            <a:r>
              <a:rPr lang="zh-CN" altLang="en-US" sz="2800" dirty="0">
                <a:solidFill>
                  <a:srgbClr val="FF0000"/>
                </a:solidFill>
                <a:latin typeface="Songti SC" panose="02010600040101010101" pitchFamily="2" charset="-122"/>
                <a:ea typeface="Songti SC" panose="02010600040101010101" pitchFamily="2" charset="-122"/>
              </a:rPr>
              <a:t>关键</a:t>
            </a:r>
            <a:r>
              <a:rPr lang="zh-TW" altLang="en-US" sz="2800" dirty="0">
                <a:latin typeface="Songti SC" panose="02010600040101010101" pitchFamily="2" charset="-122"/>
                <a:ea typeface="Songti SC" panose="02010600040101010101" pitchFamily="2" charset="-122"/>
              </a:rPr>
              <a:t>的信息</a:t>
            </a:r>
            <a:r>
              <a:rPr lang="zh-CN" altLang="en-US" sz="2800" dirty="0">
                <a:latin typeface="Songti SC" panose="02010600040101010101" pitchFamily="2" charset="-122"/>
                <a:ea typeface="Songti SC" panose="02010600040101010101" pitchFamily="2" charset="-122"/>
              </a:rPr>
              <a:t>，</a:t>
            </a:r>
            <a:r>
              <a:rPr lang="zh-TW" altLang="en-US" sz="2800" dirty="0">
                <a:latin typeface="Songti SC" panose="02010600040101010101" pitchFamily="2" charset="-122"/>
                <a:ea typeface="Songti SC" panose="02010600040101010101" pitchFamily="2" charset="-122"/>
              </a:rPr>
              <a:t>让读者能够理解科学问题以及重要性</a:t>
            </a:r>
            <a:r>
              <a:rPr lang="zh-CN" altLang="en-US" sz="2800" dirty="0">
                <a:latin typeface="Songti SC" panose="02010600040101010101" pitchFamily="2" charset="-122"/>
                <a:ea typeface="Songti SC" panose="02010600040101010101" pitchFamily="2" charset="-122"/>
              </a:rPr>
              <a:t>，</a:t>
            </a:r>
            <a:r>
              <a:rPr lang="zh-TW" altLang="en-US" sz="2800" dirty="0">
                <a:latin typeface="Songti SC" panose="02010600040101010101" pitchFamily="2" charset="-122"/>
                <a:ea typeface="Songti SC" panose="02010600040101010101" pitchFamily="2" charset="-122"/>
              </a:rPr>
              <a:t>并了解</a:t>
            </a:r>
            <a:r>
              <a:rPr lang="zh-TW" altLang="en-US" sz="2800" dirty="0">
                <a:solidFill>
                  <a:srgbClr val="FF0000"/>
                </a:solidFill>
                <a:latin typeface="Songti SC" panose="02010600040101010101" pitchFamily="2" charset="-122"/>
                <a:ea typeface="Songti SC" panose="02010600040101010101" pitchFamily="2" charset="-122"/>
              </a:rPr>
              <a:t>该研究的创新之处</a:t>
            </a:r>
            <a:r>
              <a:rPr lang="zh-CN" altLang="en-US" sz="2800" dirty="0">
                <a:latin typeface="Songti SC" panose="02010600040101010101" pitchFamily="2" charset="-122"/>
                <a:ea typeface="Songti SC" panose="02010600040101010101" pitchFamily="2" charset="-122"/>
              </a:rPr>
              <a:t>。</a:t>
            </a:r>
            <a:endParaRPr lang="en-US" sz="2800" dirty="0">
              <a:latin typeface="Songti SC" panose="02010600040101010101" pitchFamily="2" charset="-122"/>
              <a:ea typeface="Songti SC" panose="02010600040101010101" pitchFamily="2" charset="-122"/>
            </a:endParaRPr>
          </a:p>
        </p:txBody>
      </p:sp>
      <p:grpSp>
        <p:nvGrpSpPr>
          <p:cNvPr id="16" name="Group 15">
            <a:extLst>
              <a:ext uri="{FF2B5EF4-FFF2-40B4-BE49-F238E27FC236}">
                <a16:creationId xmlns:a16="http://schemas.microsoft.com/office/drawing/2014/main" id="{59B3EC9F-415E-8E45-864A-C732F3B61D83}"/>
              </a:ext>
            </a:extLst>
          </p:cNvPr>
          <p:cNvGrpSpPr/>
          <p:nvPr/>
        </p:nvGrpSpPr>
        <p:grpSpPr>
          <a:xfrm>
            <a:off x="8949950" y="1209642"/>
            <a:ext cx="1975945" cy="1648289"/>
            <a:chOff x="8949950" y="1209642"/>
            <a:chExt cx="1975945" cy="1648289"/>
          </a:xfrm>
        </p:grpSpPr>
        <p:cxnSp>
          <p:nvCxnSpPr>
            <p:cNvPr id="3" name="Straight Arrow Connector 2">
              <a:extLst>
                <a:ext uri="{FF2B5EF4-FFF2-40B4-BE49-F238E27FC236}">
                  <a16:creationId xmlns:a16="http://schemas.microsoft.com/office/drawing/2014/main" id="{5A879C47-8FF3-3C40-9A01-0EEC43F82AA0}"/>
                </a:ext>
              </a:extLst>
            </p:cNvPr>
            <p:cNvCxnSpPr>
              <a:cxnSpLocks/>
            </p:cNvCxnSpPr>
            <p:nvPr/>
          </p:nvCxnSpPr>
          <p:spPr>
            <a:xfrm>
              <a:off x="9937923" y="1995055"/>
              <a:ext cx="0" cy="862876"/>
            </a:xfrm>
            <a:prstGeom prst="straightConnector1">
              <a:avLst/>
            </a:prstGeom>
            <a:ln w="38100">
              <a:solidFill>
                <a:srgbClr val="00B0F0"/>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D412E5CC-D1C6-8D4F-A09E-602B71DF3490}"/>
                </a:ext>
              </a:extLst>
            </p:cNvPr>
            <p:cNvSpPr txBox="1"/>
            <p:nvPr/>
          </p:nvSpPr>
          <p:spPr>
            <a:xfrm>
              <a:off x="8949950" y="1209642"/>
              <a:ext cx="1975945" cy="1015663"/>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txBody>
            <a:bodyPr wrap="square" rtlCol="0">
              <a:spAutoFit/>
            </a:bodyPr>
            <a:lstStyle/>
            <a:p>
              <a:r>
                <a:rPr lang="zh-CN" altLang="en-US" sz="2000" dirty="0"/>
                <a:t>漏斗外缘：科学问题适用范围广并重要</a:t>
              </a:r>
              <a:endParaRPr lang="en-US" sz="2000" dirty="0"/>
            </a:p>
          </p:txBody>
        </p:sp>
      </p:grpSp>
      <p:grpSp>
        <p:nvGrpSpPr>
          <p:cNvPr id="17" name="Group 16">
            <a:extLst>
              <a:ext uri="{FF2B5EF4-FFF2-40B4-BE49-F238E27FC236}">
                <a16:creationId xmlns:a16="http://schemas.microsoft.com/office/drawing/2014/main" id="{70D94483-94AC-B340-814E-3D4CE52418F7}"/>
              </a:ext>
            </a:extLst>
          </p:cNvPr>
          <p:cNvGrpSpPr/>
          <p:nvPr/>
        </p:nvGrpSpPr>
        <p:grpSpPr>
          <a:xfrm>
            <a:off x="6971753" y="3017453"/>
            <a:ext cx="2724432" cy="1323439"/>
            <a:chOff x="6971753" y="3017453"/>
            <a:chExt cx="2724432" cy="1323439"/>
          </a:xfrm>
        </p:grpSpPr>
        <p:cxnSp>
          <p:nvCxnSpPr>
            <p:cNvPr id="14" name="Straight Arrow Connector 13">
              <a:extLst>
                <a:ext uri="{FF2B5EF4-FFF2-40B4-BE49-F238E27FC236}">
                  <a16:creationId xmlns:a16="http://schemas.microsoft.com/office/drawing/2014/main" id="{24D54604-0EB9-AF4E-9B32-37672D9D694E}"/>
                </a:ext>
              </a:extLst>
            </p:cNvPr>
            <p:cNvCxnSpPr/>
            <p:nvPr/>
          </p:nvCxnSpPr>
          <p:spPr>
            <a:xfrm>
              <a:off x="8949950" y="3073120"/>
              <a:ext cx="746235" cy="756745"/>
            </a:xfrm>
            <a:prstGeom prst="straightConnector1">
              <a:avLst/>
            </a:prstGeom>
            <a:ln w="3810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DAE403CE-BDFC-5F4C-B932-8D9548A9AFF7}"/>
                </a:ext>
              </a:extLst>
            </p:cNvPr>
            <p:cNvSpPr txBox="1"/>
            <p:nvPr/>
          </p:nvSpPr>
          <p:spPr>
            <a:xfrm>
              <a:off x="6971753" y="3017453"/>
              <a:ext cx="1975945" cy="1323439"/>
            </a:xfrm>
            <a:prstGeom prst="rect">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p:spPr>
          <p:txBody>
            <a:bodyPr wrap="square" rtlCol="0">
              <a:spAutoFit/>
            </a:bodyPr>
            <a:lstStyle/>
            <a:p>
              <a:r>
                <a:rPr lang="zh-CN" altLang="en-US" sz="2000" dirty="0"/>
                <a:t>综述现有知识要聚焦，并汇聚于“瓶颈”问题</a:t>
              </a:r>
              <a:r>
                <a:rPr lang="en-US" altLang="zh-CN" sz="2000" dirty="0"/>
                <a:t>—</a:t>
              </a:r>
              <a:r>
                <a:rPr lang="zh-CN" altLang="en-US" sz="2000" dirty="0"/>
                <a:t>你的创新之处！</a:t>
              </a:r>
              <a:endParaRPr lang="en-US" sz="2000" dirty="0"/>
            </a:p>
          </p:txBody>
        </p:sp>
      </p:grpSp>
    </p:spTree>
    <p:extLst>
      <p:ext uri="{BB962C8B-B14F-4D97-AF65-F5344CB8AC3E}">
        <p14:creationId xmlns:p14="http://schemas.microsoft.com/office/powerpoint/2010/main" val="39417153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checkerboard(across)">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checkerboard(across)">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C1AFE5-B3A7-2343-BB51-63D2ECBE8A90}"/>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24</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1C86090A-0E85-F348-8ABF-96D8F69E900C}"/>
              </a:ext>
            </a:extLst>
          </p:cNvPr>
          <p:cNvSpPr>
            <a:spLocks noGrp="1"/>
          </p:cNvSpPr>
          <p:nvPr>
            <p:ph type="title"/>
          </p:nvPr>
        </p:nvSpPr>
        <p:spPr>
          <a:xfrm>
            <a:off x="609602" y="274640"/>
            <a:ext cx="7920407" cy="671913"/>
          </a:xfrm>
        </p:spPr>
        <p:txBody>
          <a:bodyPr>
            <a:normAutofit/>
          </a:bodyPr>
          <a:lstStyle/>
          <a:p>
            <a:r>
              <a:rPr lang="zh-CN" altLang="en-US" dirty="0">
                <a:latin typeface="Kaiti TC" panose="02010600040101010101" pitchFamily="2" charset="-120"/>
                <a:ea typeface="Kaiti TC" panose="02010600040101010101" pitchFamily="2" charset="-120"/>
              </a:rPr>
              <a:t>引言的例子</a:t>
            </a:r>
            <a:r>
              <a:rPr lang="en-US" altLang="zh-CN"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全新的研究</a:t>
            </a:r>
            <a:endParaRPr lang="en-US" dirty="0">
              <a:latin typeface="Kaiti TC" panose="02010600040101010101" pitchFamily="2" charset="-120"/>
              <a:ea typeface="Kaiti TC" panose="02010600040101010101" pitchFamily="2" charset="-120"/>
            </a:endParaRP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EE70194B-57C1-5F40-A55B-62FA4158FC50}"/>
                  </a:ext>
                </a:extLst>
              </p:cNvPr>
              <p:cNvSpPr/>
              <p:nvPr/>
            </p:nvSpPr>
            <p:spPr>
              <a:xfrm>
                <a:off x="452717" y="1410466"/>
                <a:ext cx="11286565" cy="4524315"/>
              </a:xfrm>
              <a:prstGeom prst="rect">
                <a:avLst/>
              </a:prstGeom>
            </p:spPr>
            <p:txBody>
              <a:bodyPr wrap="square">
                <a:spAutoFit/>
              </a:bodyPr>
              <a:lstStyle/>
              <a:p>
                <a:r>
                  <a:rPr lang="en-GB" kern="0" dirty="0">
                    <a:solidFill>
                      <a:srgbClr val="000000"/>
                    </a:solidFill>
                    <a:latin typeface="Times New Roman" panose="02020603050405020304" pitchFamily="18" charset="0"/>
                    <a:ea typeface="DengXian" panose="02010600030101010101" pitchFamily="2" charset="-122"/>
                  </a:rPr>
                  <a:t>Faults slip when shear stress (</a:t>
                </a:r>
                <a14:m>
                  <m:oMath xmlns:m="http://schemas.openxmlformats.org/officeDocument/2006/math">
                    <m:sSub>
                      <m:sSubPr>
                        <m:ctrlPr>
                          <a:rPr lang="en-HK" i="1" kern="0">
                            <a:solidFill>
                              <a:srgbClr val="000000"/>
                            </a:solidFill>
                            <a:effectLst/>
                            <a:latin typeface="Cambria Math" panose="02040503050406030204" pitchFamily="18" charset="0"/>
                            <a:cs typeface="Times New Roman" panose="02020603050405020304" pitchFamily="18" charset="0"/>
                          </a:rPr>
                        </m:ctrlPr>
                      </m:sSubPr>
                      <m:e>
                        <m:r>
                          <m:rPr>
                            <m:sty m:val="p"/>
                          </m:rPr>
                          <a:rPr lang="en-GB" kern="0">
                            <a:solidFill>
                              <a:srgbClr val="000000"/>
                            </a:solidFill>
                            <a:latin typeface="Cambria Math" panose="02040503050406030204" pitchFamily="18" charset="0"/>
                            <a:ea typeface="DengXian" panose="02010600030101010101" pitchFamily="2" charset="-122"/>
                            <a:cs typeface="Times New Roman" panose="02020603050405020304" pitchFamily="18" charset="0"/>
                          </a:rPr>
                          <m:t>τ</m:t>
                        </m:r>
                      </m:e>
                      <m:sub>
                        <m:r>
                          <a:rPr lang="en-GB" kern="0">
                            <a:solidFill>
                              <a:srgbClr val="000000"/>
                            </a:solidFill>
                            <a:latin typeface="Cambria Math" panose="02040503050406030204" pitchFamily="18" charset="0"/>
                            <a:ea typeface="DengXian" panose="02010600030101010101" pitchFamily="2" charset="-122"/>
                            <a:cs typeface="Times New Roman" panose="02020603050405020304" pitchFamily="18" charset="0"/>
                          </a:rPr>
                          <m:t>0</m:t>
                        </m:r>
                      </m:sub>
                    </m:sSub>
                  </m:oMath>
                </a14:m>
                <a:r>
                  <a:rPr lang="en-GB" kern="0" dirty="0">
                    <a:solidFill>
                      <a:srgbClr val="000000"/>
                    </a:solidFill>
                    <a:latin typeface="Times New Roman" panose="02020603050405020304" pitchFamily="18" charset="0"/>
                    <a:ea typeface="DengXian" panose="02010600030101010101" pitchFamily="2" charset="-122"/>
                  </a:rPr>
                  <a:t>) exceeds yield stress (</a:t>
                </a:r>
                <a14:m>
                  <m:oMath xmlns:m="http://schemas.openxmlformats.org/officeDocument/2006/math">
                    <m:sSub>
                      <m:sSubPr>
                        <m:ctrlPr>
                          <a:rPr lang="en-HK" i="1" kern="0">
                            <a:solidFill>
                              <a:srgbClr val="000000"/>
                            </a:solidFill>
                            <a:effectLst/>
                            <a:latin typeface="Cambria Math" panose="02040503050406030204" pitchFamily="18" charset="0"/>
                            <a:cs typeface="Times New Roman" panose="02020603050405020304" pitchFamily="18" charset="0"/>
                          </a:rPr>
                        </m:ctrlPr>
                      </m:sSubPr>
                      <m:e>
                        <m:r>
                          <m:rPr>
                            <m:sty m:val="p"/>
                          </m:rPr>
                          <a:rPr lang="en-GB" kern="0">
                            <a:solidFill>
                              <a:srgbClr val="000000"/>
                            </a:solidFill>
                            <a:latin typeface="Cambria Math" panose="02040503050406030204" pitchFamily="18" charset="0"/>
                            <a:ea typeface="DengXian" panose="02010600030101010101" pitchFamily="2" charset="-122"/>
                            <a:cs typeface="Times New Roman" panose="02020603050405020304" pitchFamily="18" charset="0"/>
                          </a:rPr>
                          <m:t>τ</m:t>
                        </m:r>
                      </m:e>
                      <m:sub>
                        <m:r>
                          <m:rPr>
                            <m:sty m:val="p"/>
                          </m:rPr>
                          <a:rPr lang="en-GB" kern="0">
                            <a:solidFill>
                              <a:srgbClr val="000000"/>
                            </a:solidFill>
                            <a:latin typeface="Cambria Math" panose="02040503050406030204" pitchFamily="18" charset="0"/>
                            <a:ea typeface="DengXian" panose="02010600030101010101" pitchFamily="2" charset="-122"/>
                            <a:cs typeface="Times New Roman" panose="02020603050405020304" pitchFamily="18" charset="0"/>
                          </a:rPr>
                          <m:t>s</m:t>
                        </m:r>
                      </m:sub>
                    </m:sSub>
                  </m:oMath>
                </a14:m>
                <a:r>
                  <a:rPr lang="en-GB" kern="0" dirty="0">
                    <a:solidFill>
                      <a:srgbClr val="000000"/>
                    </a:solidFill>
                    <a:latin typeface="Times New Roman" panose="02020603050405020304" pitchFamily="18" charset="0"/>
                    <a:ea typeface="DengXian" panose="02010600030101010101" pitchFamily="2" charset="-122"/>
                  </a:rPr>
                  <a:t>), the static frictional resistance, generating a variety of slip modes such as earthquakes, slow slip events (SSEs), and creeping. However, </a:t>
                </a:r>
                <a:r>
                  <a:rPr lang="en-GB" kern="0" dirty="0">
                    <a:solidFill>
                      <a:srgbClr val="0432FF"/>
                    </a:solidFill>
                    <a:latin typeface="Times New Roman" panose="02020603050405020304" pitchFamily="18" charset="0"/>
                    <a:ea typeface="DengXian" panose="02010600030101010101" pitchFamily="2" charset="-122"/>
                  </a:rPr>
                  <a:t>both stress level and yield stress on natural faults remain elusive due in part to the lack of direct measurements</a:t>
                </a:r>
                <a:r>
                  <a:rPr lang="en-GB" kern="0" dirty="0">
                    <a:solidFill>
                      <a:srgbClr val="000000"/>
                    </a:solidFill>
                    <a:latin typeface="Times New Roman" panose="02020603050405020304" pitchFamily="18" charset="0"/>
                    <a:ea typeface="DengXian" panose="02010600030101010101" pitchFamily="2" charset="-122"/>
                  </a:rPr>
                  <a:t>, although they were well known to play critical roles in earthquake generation and seismic radiation during dynamic ruptures (Harris, 2004; Dunham, 2007; Weng et al., 2015). Multiple lines of evidences suggest that </a:t>
                </a:r>
                <a:r>
                  <a:rPr lang="en-GB" kern="0" dirty="0">
                    <a:solidFill>
                      <a:srgbClr val="0432FF"/>
                    </a:solidFill>
                    <a:latin typeface="Times New Roman" panose="02020603050405020304" pitchFamily="18" charset="0"/>
                    <a:ea typeface="DengXian" panose="02010600030101010101" pitchFamily="2" charset="-122"/>
                  </a:rPr>
                  <a:t>the strength is low in regions of aseismic slip</a:t>
                </a:r>
                <a:r>
                  <a:rPr lang="en-GB" kern="0" dirty="0">
                    <a:solidFill>
                      <a:srgbClr val="000000"/>
                    </a:solidFill>
                    <a:latin typeface="Times New Roman" panose="02020603050405020304" pitchFamily="18" charset="0"/>
                    <a:ea typeface="DengXian" panose="02010600030101010101" pitchFamily="2" charset="-122"/>
                  </a:rPr>
                  <a:t>. For instance, </a:t>
                </a:r>
                <a:r>
                  <a:rPr lang="en-US" dirty="0">
                    <a:solidFill>
                      <a:srgbClr val="000000"/>
                    </a:solidFill>
                    <a:latin typeface="Times New Roman" panose="02020603050405020304" pitchFamily="18" charset="0"/>
                    <a:ea typeface="DengXian" panose="02010600030101010101" pitchFamily="2" charset="-122"/>
                  </a:rPr>
                  <a:t>rate-state </a:t>
                </a:r>
                <a:r>
                  <a:rPr lang="en-GB" kern="0" dirty="0">
                    <a:solidFill>
                      <a:srgbClr val="000000"/>
                    </a:solidFill>
                    <a:latin typeface="Times New Roman" panose="02020603050405020304" pitchFamily="18" charset="0"/>
                    <a:ea typeface="DengXian" panose="02010600030101010101" pitchFamily="2" charset="-122"/>
                  </a:rPr>
                  <a:t>numerical simulations suggest </a:t>
                </a:r>
                <a:r>
                  <a:rPr lang="en-US" dirty="0">
                    <a:solidFill>
                      <a:srgbClr val="000000"/>
                    </a:solidFill>
                    <a:latin typeface="Times New Roman" panose="02020603050405020304" pitchFamily="18" charset="0"/>
                    <a:ea typeface="DengXian" panose="02010600030101010101" pitchFamily="2" charset="-122"/>
                  </a:rPr>
                  <a:t>extremely low (&lt; 2 MPa) strength in the source region of SSEs downdip to the locked megathrust to match their recurrence intervals (Liu &amp; Rice, 2007). Furthermore, </a:t>
                </a:r>
                <a:r>
                  <a:rPr lang="en-GB" kern="0" dirty="0">
                    <a:solidFill>
                      <a:srgbClr val="000000"/>
                    </a:solidFill>
                    <a:latin typeface="Times New Roman" panose="02020603050405020304" pitchFamily="18" charset="0"/>
                    <a:ea typeface="DengXian" panose="02010600030101010101" pitchFamily="2" charset="-122"/>
                  </a:rPr>
                  <a:t>static </a:t>
                </a:r>
                <a:r>
                  <a:rPr lang="en-US" dirty="0">
                    <a:solidFill>
                      <a:srgbClr val="000000"/>
                    </a:solidFill>
                    <a:latin typeface="Times New Roman" panose="02020603050405020304" pitchFamily="18" charset="0"/>
                    <a:ea typeface="DengXian" panose="02010600030101010101" pitchFamily="2" charset="-122"/>
                  </a:rPr>
                  <a:t>friction coefficient derived from laboratory experiments on fault gouge samples from the shallow creeping section of the San Andreas Fault (SAF) is ~ 0.2 owing to the presence of smectite clay mineral (Carpenter et al., 2011; </a:t>
                </a:r>
                <a:r>
                  <a:rPr lang="en-US" dirty="0" err="1">
                    <a:solidFill>
                      <a:srgbClr val="000000"/>
                    </a:solidFill>
                    <a:latin typeface="Times New Roman" panose="02020603050405020304" pitchFamily="18" charset="0"/>
                    <a:ea typeface="DengXian" panose="02010600030101010101" pitchFamily="2" charset="-122"/>
                  </a:rPr>
                  <a:t>Lockner</a:t>
                </a:r>
                <a:r>
                  <a:rPr lang="en-US" dirty="0">
                    <a:solidFill>
                      <a:srgbClr val="000000"/>
                    </a:solidFill>
                    <a:latin typeface="Times New Roman" panose="02020603050405020304" pitchFamily="18" charset="0"/>
                    <a:ea typeface="DengXian" panose="02010600030101010101" pitchFamily="2" charset="-122"/>
                  </a:rPr>
                  <a:t> et al., 2011), significantly lower than 0.6 that was commonly obtained for most materials (</a:t>
                </a:r>
                <a:r>
                  <a:rPr lang="en-US" dirty="0" err="1">
                    <a:solidFill>
                      <a:srgbClr val="000000"/>
                    </a:solidFill>
                    <a:latin typeface="Times New Roman" panose="02020603050405020304" pitchFamily="18" charset="0"/>
                    <a:ea typeface="DengXian" panose="02010600030101010101" pitchFamily="2" charset="-122"/>
                  </a:rPr>
                  <a:t>Byerlee</a:t>
                </a:r>
                <a:r>
                  <a:rPr lang="en-US" dirty="0">
                    <a:solidFill>
                      <a:srgbClr val="000000"/>
                    </a:solidFill>
                    <a:latin typeface="Times New Roman" panose="02020603050405020304" pitchFamily="18" charset="0"/>
                    <a:ea typeface="DengXian" panose="02010600030101010101" pitchFamily="2" charset="-122"/>
                  </a:rPr>
                  <a:t>, 1978). </a:t>
                </a:r>
                <a:r>
                  <a:rPr lang="en-US" u="sng" dirty="0">
                    <a:solidFill>
                      <a:srgbClr val="0432FF"/>
                    </a:solidFill>
                    <a:latin typeface="Times New Roman" panose="02020603050405020304" pitchFamily="18" charset="0"/>
                    <a:ea typeface="DengXian" panose="02010600030101010101" pitchFamily="2" charset="-122"/>
                  </a:rPr>
                  <a:t>Strength on </a:t>
                </a:r>
                <a:r>
                  <a:rPr lang="en-US" u="sng" dirty="0" err="1">
                    <a:solidFill>
                      <a:srgbClr val="0432FF"/>
                    </a:solidFill>
                    <a:latin typeface="Times New Roman" panose="02020603050405020304" pitchFamily="18" charset="0"/>
                    <a:ea typeface="DengXian" panose="02010600030101010101" pitchFamily="2" charset="-122"/>
                  </a:rPr>
                  <a:t>seismogenic</a:t>
                </a:r>
                <a:r>
                  <a:rPr lang="en-US" u="sng" dirty="0">
                    <a:solidFill>
                      <a:srgbClr val="0432FF"/>
                    </a:solidFill>
                    <a:latin typeface="Times New Roman" panose="02020603050405020304" pitchFamily="18" charset="0"/>
                    <a:ea typeface="DengXian" panose="02010600030101010101" pitchFamily="2" charset="-122"/>
                  </a:rPr>
                  <a:t> faults is not a constant but features instability during earthquakes</a:t>
                </a:r>
                <a:r>
                  <a:rPr lang="en-US" dirty="0">
                    <a:solidFill>
                      <a:srgbClr val="000000"/>
                    </a:solidFill>
                    <a:latin typeface="Times New Roman" panose="02020603050405020304" pitchFamily="18" charset="0"/>
                    <a:ea typeface="DengXian" panose="02010600030101010101" pitchFamily="2" charset="-122"/>
                  </a:rPr>
                  <a:t>. Fault strength drastically drops from yield stress (</a:t>
                </a:r>
                <a14:m>
                  <m:oMath xmlns:m="http://schemas.openxmlformats.org/officeDocument/2006/math">
                    <m:sSub>
                      <m:sSubPr>
                        <m:ctrlPr>
                          <a:rPr lang="en-HK" i="1" kern="0">
                            <a:solidFill>
                              <a:srgbClr val="000000"/>
                            </a:solidFill>
                            <a:effectLst/>
                            <a:latin typeface="Cambria Math" panose="02040503050406030204" pitchFamily="18" charset="0"/>
                            <a:cs typeface="Times New Roman" panose="02020603050405020304" pitchFamily="18" charset="0"/>
                          </a:rPr>
                        </m:ctrlPr>
                      </m:sSubPr>
                      <m:e>
                        <m:r>
                          <m:rPr>
                            <m:sty m:val="p"/>
                          </m:rPr>
                          <a:rPr lang="en-GB" kern="0">
                            <a:solidFill>
                              <a:srgbClr val="000000"/>
                            </a:solidFill>
                            <a:latin typeface="Cambria Math" panose="02040503050406030204" pitchFamily="18" charset="0"/>
                            <a:ea typeface="DengXian" panose="02010600030101010101" pitchFamily="2" charset="-122"/>
                            <a:cs typeface="Times New Roman" panose="02020603050405020304" pitchFamily="18" charset="0"/>
                          </a:rPr>
                          <m:t>τ</m:t>
                        </m:r>
                      </m:e>
                      <m:sub>
                        <m:r>
                          <m:rPr>
                            <m:sty m:val="p"/>
                          </m:rPr>
                          <a:rPr lang="en-GB" kern="0">
                            <a:solidFill>
                              <a:srgbClr val="000000"/>
                            </a:solidFill>
                            <a:latin typeface="Cambria Math" panose="02040503050406030204" pitchFamily="18" charset="0"/>
                            <a:ea typeface="DengXian" panose="02010600030101010101" pitchFamily="2" charset="-122"/>
                            <a:cs typeface="Times New Roman" panose="02020603050405020304" pitchFamily="18" charset="0"/>
                          </a:rPr>
                          <m:t>s</m:t>
                        </m:r>
                      </m:sub>
                    </m:sSub>
                  </m:oMath>
                </a14:m>
                <a:r>
                  <a:rPr lang="en-US" dirty="0">
                    <a:solidFill>
                      <a:srgbClr val="000000"/>
                    </a:solidFill>
                    <a:latin typeface="Times New Roman" panose="02020603050405020304" pitchFamily="18" charset="0"/>
                    <a:ea typeface="DengXian" panose="02010600030101010101" pitchFamily="2" charset="-122"/>
                  </a:rPr>
                  <a:t>) to a low dynamic stress (</a:t>
                </a:r>
                <a14:m>
                  <m:oMath xmlns:m="http://schemas.openxmlformats.org/officeDocument/2006/math">
                    <m:sSub>
                      <m:sSubPr>
                        <m:ctrlPr>
                          <a:rPr lang="en-HK" i="1" kern="0">
                            <a:solidFill>
                              <a:srgbClr val="000000"/>
                            </a:solidFill>
                            <a:effectLst/>
                            <a:latin typeface="Cambria Math" panose="02040503050406030204" pitchFamily="18" charset="0"/>
                            <a:cs typeface="Times New Roman" panose="02020603050405020304" pitchFamily="18" charset="0"/>
                          </a:rPr>
                        </m:ctrlPr>
                      </m:sSubPr>
                      <m:e>
                        <m:r>
                          <m:rPr>
                            <m:sty m:val="p"/>
                          </m:rPr>
                          <a:rPr lang="en-GB" kern="0">
                            <a:solidFill>
                              <a:srgbClr val="000000"/>
                            </a:solidFill>
                            <a:latin typeface="Cambria Math" panose="02040503050406030204" pitchFamily="18" charset="0"/>
                            <a:ea typeface="DengXian" panose="02010600030101010101" pitchFamily="2" charset="-122"/>
                            <a:cs typeface="Times New Roman" panose="02020603050405020304" pitchFamily="18" charset="0"/>
                          </a:rPr>
                          <m:t>τ</m:t>
                        </m:r>
                      </m:e>
                      <m:sub>
                        <m:r>
                          <m:rPr>
                            <m:sty m:val="p"/>
                          </m:rPr>
                          <a:rPr lang="en-GB" kern="0">
                            <a:solidFill>
                              <a:srgbClr val="000000"/>
                            </a:solidFill>
                            <a:latin typeface="Cambria Math" panose="02040503050406030204" pitchFamily="18" charset="0"/>
                            <a:ea typeface="DengXian" panose="02010600030101010101" pitchFamily="2" charset="-122"/>
                            <a:cs typeface="Times New Roman" panose="02020603050405020304" pitchFamily="18" charset="0"/>
                          </a:rPr>
                          <m:t>d</m:t>
                        </m:r>
                      </m:sub>
                    </m:sSub>
                  </m:oMath>
                </a14:m>
                <a:r>
                  <a:rPr lang="en-GB" kern="0" dirty="0">
                    <a:solidFill>
                      <a:srgbClr val="000000"/>
                    </a:solidFill>
                    <a:latin typeface="Times New Roman" panose="02020603050405020304" pitchFamily="18" charset="0"/>
                    <a:ea typeface="DengXian" panose="02010600030101010101" pitchFamily="2" charset="-122"/>
                  </a:rPr>
                  <a:t>) with a friction coefficient &lt; 0.2</a:t>
                </a:r>
                <a:r>
                  <a:rPr lang="en-US" dirty="0">
                    <a:solidFill>
                      <a:srgbClr val="000000"/>
                    </a:solidFill>
                    <a:latin typeface="Times New Roman" panose="02020603050405020304" pitchFamily="18" charset="0"/>
                    <a:ea typeface="DengXian" panose="02010600030101010101" pitchFamily="2" charset="-122"/>
                  </a:rPr>
                  <a:t> (Di Toro et al., 2011). Such low </a:t>
                </a:r>
                <a:r>
                  <a:rPr lang="en-US" dirty="0" err="1">
                    <a:solidFill>
                      <a:srgbClr val="000000"/>
                    </a:solidFill>
                    <a:latin typeface="Times New Roman" panose="02020603050405020304" pitchFamily="18" charset="0"/>
                    <a:ea typeface="DengXian" panose="02010600030101010101" pitchFamily="2" charset="-122"/>
                  </a:rPr>
                  <a:t>coseismic</a:t>
                </a:r>
                <a:r>
                  <a:rPr lang="en-US" dirty="0">
                    <a:solidFill>
                      <a:srgbClr val="000000"/>
                    </a:solidFill>
                    <a:latin typeface="Times New Roman" panose="02020603050405020304" pitchFamily="18" charset="0"/>
                    <a:ea typeface="DengXian" panose="02010600030101010101" pitchFamily="2" charset="-122"/>
                  </a:rPr>
                  <a:t> resistances have been confirmed by </a:t>
                </a:r>
                <a:r>
                  <a:rPr lang="en-US" dirty="0">
                    <a:solidFill>
                      <a:srgbClr val="0432FF"/>
                    </a:solidFill>
                    <a:latin typeface="Times New Roman" panose="02020603050405020304" pitchFamily="18" charset="0"/>
                    <a:ea typeface="DengXian" panose="02010600030101010101" pitchFamily="2" charset="-122"/>
                  </a:rPr>
                  <a:t>post-seismic temperature measurements </a:t>
                </a:r>
                <a:r>
                  <a:rPr lang="en-US" dirty="0">
                    <a:solidFill>
                      <a:srgbClr val="000000"/>
                    </a:solidFill>
                    <a:latin typeface="Times New Roman" panose="02020603050405020304" pitchFamily="18" charset="0"/>
                    <a:ea typeface="DengXian" panose="02010600030101010101" pitchFamily="2" charset="-122"/>
                  </a:rPr>
                  <a:t>on </a:t>
                </a:r>
                <a:r>
                  <a:rPr lang="en-US" dirty="0" err="1">
                    <a:solidFill>
                      <a:srgbClr val="000000"/>
                    </a:solidFill>
                    <a:latin typeface="Times New Roman" panose="02020603050405020304" pitchFamily="18" charset="0"/>
                    <a:ea typeface="DengXian" panose="02010600030101010101" pitchFamily="2" charset="-122"/>
                  </a:rPr>
                  <a:t>seismogenic</a:t>
                </a:r>
                <a:r>
                  <a:rPr lang="en-US" dirty="0">
                    <a:solidFill>
                      <a:srgbClr val="000000"/>
                    </a:solidFill>
                    <a:latin typeface="Times New Roman" panose="02020603050405020304" pitchFamily="18" charset="0"/>
                    <a:ea typeface="DengXian" panose="02010600030101010101" pitchFamily="2" charset="-122"/>
                  </a:rPr>
                  <a:t> faults (Fulton et al., 2013; Li et al., 2015; Kano et al., 2006). Furthermore, heat flow measurements imply low </a:t>
                </a:r>
                <a:r>
                  <a:rPr lang="en-US" dirty="0">
                    <a:solidFill>
                      <a:srgbClr val="0432FF"/>
                    </a:solidFill>
                    <a:latin typeface="Times New Roman" panose="02020603050405020304" pitchFamily="18" charset="0"/>
                    <a:ea typeface="DengXian" panose="02010600030101010101" pitchFamily="2" charset="-122"/>
                  </a:rPr>
                  <a:t>long-term average</a:t>
                </a:r>
                <a:r>
                  <a:rPr lang="en-US" dirty="0">
                    <a:solidFill>
                      <a:srgbClr val="000000"/>
                    </a:solidFill>
                    <a:latin typeface="Times New Roman" panose="02020603050405020304" pitchFamily="18" charset="0"/>
                    <a:ea typeface="DengXian" panose="02010600030101010101" pitchFamily="2" charset="-122"/>
                  </a:rPr>
                  <a:t> frictional resistances on </a:t>
                </a:r>
                <a:r>
                  <a:rPr lang="en-US" dirty="0" err="1">
                    <a:solidFill>
                      <a:srgbClr val="000000"/>
                    </a:solidFill>
                    <a:latin typeface="Times New Roman" panose="02020603050405020304" pitchFamily="18" charset="0"/>
                    <a:ea typeface="DengXian" panose="02010600030101010101" pitchFamily="2" charset="-122"/>
                  </a:rPr>
                  <a:t>seismogenic</a:t>
                </a:r>
                <a:r>
                  <a:rPr lang="en-US" dirty="0">
                    <a:solidFill>
                      <a:srgbClr val="000000"/>
                    </a:solidFill>
                    <a:latin typeface="Times New Roman" panose="02020603050405020304" pitchFamily="18" charset="0"/>
                    <a:ea typeface="DengXian" panose="02010600030101010101" pitchFamily="2" charset="-122"/>
                  </a:rPr>
                  <a:t> faults over multiple earthquake cycles (</a:t>
                </a:r>
                <a:r>
                  <a:rPr lang="en-US" dirty="0" err="1">
                    <a:solidFill>
                      <a:srgbClr val="000000"/>
                    </a:solidFill>
                    <a:latin typeface="Times New Roman" panose="02020603050405020304" pitchFamily="18" charset="0"/>
                    <a:ea typeface="DengXian" panose="02010600030101010101" pitchFamily="2" charset="-122"/>
                  </a:rPr>
                  <a:t>Lachenbruch</a:t>
                </a:r>
                <a:r>
                  <a:rPr lang="en-US" dirty="0">
                    <a:solidFill>
                      <a:srgbClr val="000000"/>
                    </a:solidFill>
                    <a:latin typeface="Times New Roman" panose="02020603050405020304" pitchFamily="18" charset="0"/>
                    <a:ea typeface="DengXian" panose="02010600030101010101" pitchFamily="2" charset="-122"/>
                  </a:rPr>
                  <a:t> &amp; Sass, 1980; Gao &amp; Wang, 2014). However, due to the lack of constraints on the strength evolution, </a:t>
                </a:r>
                <a:r>
                  <a:rPr lang="en-US" dirty="0">
                    <a:solidFill>
                      <a:srgbClr val="0432FF"/>
                    </a:solidFill>
                    <a:latin typeface="Times New Roman" panose="02020603050405020304" pitchFamily="18" charset="0"/>
                    <a:ea typeface="DengXian" panose="02010600030101010101" pitchFamily="2" charset="-122"/>
                  </a:rPr>
                  <a:t>the yield stress on faults </a:t>
                </a:r>
                <a:r>
                  <a:rPr lang="en-US" u="sng" dirty="0">
                    <a:solidFill>
                      <a:srgbClr val="FF0000"/>
                    </a:solidFill>
                    <a:latin typeface="Times New Roman" panose="02020603050405020304" pitchFamily="18" charset="0"/>
                    <a:ea typeface="DengXian" panose="02010600030101010101" pitchFamily="2" charset="-122"/>
                  </a:rPr>
                  <a:t>prior to ruptures </a:t>
                </a:r>
                <a:r>
                  <a:rPr lang="en-US" dirty="0">
                    <a:solidFill>
                      <a:srgbClr val="0432FF"/>
                    </a:solidFill>
                    <a:latin typeface="Times New Roman" panose="02020603050405020304" pitchFamily="18" charset="0"/>
                    <a:ea typeface="DengXian" panose="02010600030101010101" pitchFamily="2" charset="-122"/>
                  </a:rPr>
                  <a:t>remains poorly understood</a:t>
                </a:r>
                <a:r>
                  <a:rPr lang="en-US" dirty="0">
                    <a:solidFill>
                      <a:srgbClr val="000000"/>
                    </a:solidFill>
                    <a:latin typeface="Times New Roman" panose="02020603050405020304" pitchFamily="18" charset="0"/>
                    <a:ea typeface="DengXian" panose="02010600030101010101" pitchFamily="2" charset="-122"/>
                  </a:rPr>
                  <a:t>.</a:t>
                </a:r>
                <a:r>
                  <a:rPr lang="en-HK" dirty="0">
                    <a:effectLst/>
                  </a:rPr>
                  <a:t> </a:t>
                </a:r>
                <a:endParaRPr lang="en-US" dirty="0"/>
              </a:p>
            </p:txBody>
          </p:sp>
        </mc:Choice>
        <mc:Fallback xmlns="">
          <p:sp>
            <p:nvSpPr>
              <p:cNvPr id="6" name="Rectangle 5">
                <a:extLst>
                  <a:ext uri="{FF2B5EF4-FFF2-40B4-BE49-F238E27FC236}">
                    <a16:creationId xmlns:a16="http://schemas.microsoft.com/office/drawing/2014/main" id="{EE70194B-57C1-5F40-A55B-62FA4158FC50}"/>
                  </a:ext>
                </a:extLst>
              </p:cNvPr>
              <p:cNvSpPr>
                <a:spLocks noRot="1" noChangeAspect="1" noMove="1" noResize="1" noEditPoints="1" noAdjustHandles="1" noChangeArrowheads="1" noChangeShapeType="1" noTextEdit="1"/>
              </p:cNvSpPr>
              <p:nvPr/>
            </p:nvSpPr>
            <p:spPr>
              <a:xfrm>
                <a:off x="452717" y="1410466"/>
                <a:ext cx="11286565" cy="4524315"/>
              </a:xfrm>
              <a:prstGeom prst="rect">
                <a:avLst/>
              </a:prstGeom>
              <a:blipFill>
                <a:blip r:embed="rId2"/>
                <a:stretch>
                  <a:fillRect l="-563" t="-560" r="-676" b="-840"/>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BCE8CE01-024D-3E45-8E11-5B01F6F793F6}"/>
              </a:ext>
            </a:extLst>
          </p:cNvPr>
          <p:cNvSpPr txBox="1"/>
          <p:nvPr/>
        </p:nvSpPr>
        <p:spPr>
          <a:xfrm>
            <a:off x="7010400" y="6398694"/>
            <a:ext cx="4123765"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Yao and Yang, 2020, GRL</a:t>
            </a:r>
          </a:p>
        </p:txBody>
      </p:sp>
    </p:spTree>
    <p:extLst>
      <p:ext uri="{BB962C8B-B14F-4D97-AF65-F5344CB8AC3E}">
        <p14:creationId xmlns:p14="http://schemas.microsoft.com/office/powerpoint/2010/main" val="810435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25</a:t>
            </a:fld>
            <a:endParaRPr lang="en-GB">
              <a:solidFill>
                <a:prstClr val="black">
                  <a:tint val="75000"/>
                </a:prstClr>
              </a:solidFill>
              <a:latin typeface="Calibri"/>
            </a:endParaRPr>
          </a:p>
        </p:txBody>
      </p:sp>
      <p:sp>
        <p:nvSpPr>
          <p:cNvPr id="16" name="TextBox 15">
            <a:extLst>
              <a:ext uri="{FF2B5EF4-FFF2-40B4-BE49-F238E27FC236}">
                <a16:creationId xmlns:a16="http://schemas.microsoft.com/office/drawing/2014/main" id="{C095D041-EDB3-B342-9606-1F0AE144D6DB}"/>
              </a:ext>
            </a:extLst>
          </p:cNvPr>
          <p:cNvSpPr txBox="1"/>
          <p:nvPr/>
        </p:nvSpPr>
        <p:spPr>
          <a:xfrm>
            <a:off x="5815969" y="1305403"/>
            <a:ext cx="1393887" cy="830997"/>
          </a:xfrm>
          <a:prstGeom prst="rect">
            <a:avLst/>
          </a:prstGeom>
          <a:solidFill>
            <a:srgbClr val="FFFFFF"/>
          </a:solidFill>
        </p:spPr>
        <p:txBody>
          <a:bodyPr wrap="square" rtlCol="0">
            <a:spAutoFit/>
          </a:bodyPr>
          <a:lstStyle/>
          <a:p>
            <a:r>
              <a:rPr lang="en-US" sz="2400" dirty="0"/>
              <a:t>2015 Mw 8.3</a:t>
            </a:r>
          </a:p>
        </p:txBody>
      </p:sp>
      <p:sp>
        <p:nvSpPr>
          <p:cNvPr id="17" name="TextBox 16">
            <a:extLst>
              <a:ext uri="{FF2B5EF4-FFF2-40B4-BE49-F238E27FC236}">
                <a16:creationId xmlns:a16="http://schemas.microsoft.com/office/drawing/2014/main" id="{2647E710-9080-014A-B937-90F7D106AA5E}"/>
              </a:ext>
            </a:extLst>
          </p:cNvPr>
          <p:cNvSpPr txBox="1"/>
          <p:nvPr/>
        </p:nvSpPr>
        <p:spPr>
          <a:xfrm>
            <a:off x="5815969" y="3265798"/>
            <a:ext cx="1346287" cy="830997"/>
          </a:xfrm>
          <a:prstGeom prst="rect">
            <a:avLst/>
          </a:prstGeom>
          <a:solidFill>
            <a:srgbClr val="FFFFFF"/>
          </a:solidFill>
        </p:spPr>
        <p:txBody>
          <a:bodyPr wrap="square" rtlCol="0">
            <a:spAutoFit/>
          </a:bodyPr>
          <a:lstStyle/>
          <a:p>
            <a:r>
              <a:rPr lang="en-US" sz="2400" dirty="0"/>
              <a:t>2010 Mw 8.8</a:t>
            </a:r>
          </a:p>
        </p:txBody>
      </p:sp>
      <p:sp>
        <p:nvSpPr>
          <p:cNvPr id="15" name="TextBox 14">
            <a:extLst>
              <a:ext uri="{FF2B5EF4-FFF2-40B4-BE49-F238E27FC236}">
                <a16:creationId xmlns:a16="http://schemas.microsoft.com/office/drawing/2014/main" id="{0EAB62D2-0473-5147-8A40-912D6ED8715C}"/>
              </a:ext>
            </a:extLst>
          </p:cNvPr>
          <p:cNvSpPr txBox="1"/>
          <p:nvPr/>
        </p:nvSpPr>
        <p:spPr>
          <a:xfrm>
            <a:off x="653917" y="4913773"/>
            <a:ext cx="2622617" cy="379656"/>
          </a:xfrm>
          <a:prstGeom prst="rect">
            <a:avLst/>
          </a:prstGeom>
          <a:noFill/>
        </p:spPr>
        <p:txBody>
          <a:bodyPr wrap="square" rtlCol="0">
            <a:spAutoFit/>
          </a:bodyPr>
          <a:lstStyle/>
          <a:p>
            <a:r>
              <a:rPr lang="en-US" sz="1867" dirty="0" err="1"/>
              <a:t>Metois</a:t>
            </a:r>
            <a:r>
              <a:rPr lang="en-US" sz="1867" dirty="0"/>
              <a:t> et al., 2016</a:t>
            </a:r>
          </a:p>
        </p:txBody>
      </p:sp>
      <p:pic>
        <p:nvPicPr>
          <p:cNvPr id="5" name="Picture 4">
            <a:extLst>
              <a:ext uri="{FF2B5EF4-FFF2-40B4-BE49-F238E27FC236}">
                <a16:creationId xmlns:a16="http://schemas.microsoft.com/office/drawing/2014/main" id="{528B8D91-CF1B-CF42-AF38-6A15C02FCE0A}"/>
              </a:ext>
            </a:extLst>
          </p:cNvPr>
          <p:cNvPicPr>
            <a:picLocks noChangeAspect="1"/>
          </p:cNvPicPr>
          <p:nvPr/>
        </p:nvPicPr>
        <p:blipFill>
          <a:blip r:embed="rId3"/>
          <a:stretch>
            <a:fillRect/>
          </a:stretch>
        </p:blipFill>
        <p:spPr>
          <a:xfrm>
            <a:off x="827840" y="1140673"/>
            <a:ext cx="4988128" cy="3685843"/>
          </a:xfrm>
          <a:prstGeom prst="rect">
            <a:avLst/>
          </a:prstGeom>
        </p:spPr>
      </p:pic>
      <p:cxnSp>
        <p:nvCxnSpPr>
          <p:cNvPr id="13" name="Straight Arrow Connector 12">
            <a:extLst>
              <a:ext uri="{FF2B5EF4-FFF2-40B4-BE49-F238E27FC236}">
                <a16:creationId xmlns:a16="http://schemas.microsoft.com/office/drawing/2014/main" id="{BFFB57D1-F5F9-3F41-ABF2-0AE9D7F5323D}"/>
              </a:ext>
            </a:extLst>
          </p:cNvPr>
          <p:cNvCxnSpPr>
            <a:cxnSpLocks/>
          </p:cNvCxnSpPr>
          <p:nvPr/>
        </p:nvCxnSpPr>
        <p:spPr>
          <a:xfrm flipH="1">
            <a:off x="4037608" y="2983595"/>
            <a:ext cx="643029" cy="1574261"/>
          </a:xfrm>
          <a:prstGeom prst="straightConnector1">
            <a:avLst/>
          </a:prstGeom>
          <a:ln w="38100" cmpd="sng">
            <a:solidFill>
              <a:srgbClr val="0000FF"/>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D1FF48B2-828A-0F49-876D-6D9FECE36B91}"/>
              </a:ext>
            </a:extLst>
          </p:cNvPr>
          <p:cNvCxnSpPr>
            <a:cxnSpLocks/>
          </p:cNvCxnSpPr>
          <p:nvPr/>
        </p:nvCxnSpPr>
        <p:spPr>
          <a:xfrm flipH="1">
            <a:off x="4579586" y="1410447"/>
            <a:ext cx="37719" cy="651688"/>
          </a:xfrm>
          <a:prstGeom prst="straightConnector1">
            <a:avLst/>
          </a:prstGeom>
          <a:ln w="38100" cmpd="sng">
            <a:solidFill>
              <a:srgbClr val="0000FF"/>
            </a:solidFill>
            <a:headEnd type="arrow"/>
            <a:tailEnd type="arrow"/>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F0BB368B-24C5-A642-A83C-33B5C983F030}"/>
                  </a:ext>
                </a:extLst>
              </p:cNvPr>
              <p:cNvSpPr/>
              <p:nvPr/>
            </p:nvSpPr>
            <p:spPr>
              <a:xfrm>
                <a:off x="3105279" y="4872736"/>
                <a:ext cx="3116238" cy="461665"/>
              </a:xfrm>
              <a:prstGeom prst="rect">
                <a:avLst/>
              </a:prstGeom>
            </p:spPr>
            <p:txBody>
              <a:bodyPr wrap="none">
                <a:spAutoFit/>
              </a:bodyPr>
              <a:lstStyle/>
              <a:p>
                <a:r>
                  <a:rPr lang="en-US" sz="2400" dirty="0"/>
                  <a:t>Slip deficit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solidFill>
                      <a:srgbClr val="2F3EFF"/>
                    </a:solidFill>
                  </a:rPr>
                  <a:t> future slip</a:t>
                </a:r>
              </a:p>
            </p:txBody>
          </p:sp>
        </mc:Choice>
        <mc:Fallback xmlns="">
          <p:sp>
            <p:nvSpPr>
              <p:cNvPr id="7" name="Rectangle 6">
                <a:extLst>
                  <a:ext uri="{FF2B5EF4-FFF2-40B4-BE49-F238E27FC236}">
                    <a16:creationId xmlns:a16="http://schemas.microsoft.com/office/drawing/2014/main" id="{F0BB368B-24C5-A642-A83C-33B5C983F030}"/>
                  </a:ext>
                </a:extLst>
              </p:cNvPr>
              <p:cNvSpPr>
                <a:spLocks noRot="1" noChangeAspect="1" noMove="1" noResize="1" noEditPoints="1" noAdjustHandles="1" noChangeArrowheads="1" noChangeShapeType="1" noTextEdit="1"/>
              </p:cNvSpPr>
              <p:nvPr/>
            </p:nvSpPr>
            <p:spPr>
              <a:xfrm>
                <a:off x="3105279" y="4872736"/>
                <a:ext cx="3116238" cy="461665"/>
              </a:xfrm>
              <a:prstGeom prst="rect">
                <a:avLst/>
              </a:prstGeom>
              <a:blipFill>
                <a:blip r:embed="rId4"/>
                <a:stretch>
                  <a:fillRect l="-2846" t="-11111" r="-1626" b="-30556"/>
                </a:stretch>
              </a:blipFill>
            </p:spPr>
            <p:txBody>
              <a:bodyPr/>
              <a:lstStyle/>
              <a:p>
                <a:r>
                  <a:rPr lang="en-US">
                    <a:noFill/>
                  </a:rPr>
                  <a:t> </a:t>
                </a:r>
              </a:p>
            </p:txBody>
          </p:sp>
        </mc:Fallback>
      </mc:AlternateContent>
      <p:sp>
        <p:nvSpPr>
          <p:cNvPr id="18" name="Title 1">
            <a:extLst>
              <a:ext uri="{FF2B5EF4-FFF2-40B4-BE49-F238E27FC236}">
                <a16:creationId xmlns:a16="http://schemas.microsoft.com/office/drawing/2014/main" id="{BB29F0AA-57C6-464C-8D22-8BF77828830A}"/>
              </a:ext>
            </a:extLst>
          </p:cNvPr>
          <p:cNvSpPr>
            <a:spLocks noGrp="1"/>
          </p:cNvSpPr>
          <p:nvPr>
            <p:ph type="title"/>
          </p:nvPr>
        </p:nvSpPr>
        <p:spPr>
          <a:xfrm>
            <a:off x="609602" y="274640"/>
            <a:ext cx="7920407" cy="671913"/>
          </a:xfrm>
        </p:spPr>
        <p:txBody>
          <a:bodyPr>
            <a:normAutofit/>
          </a:bodyPr>
          <a:lstStyle/>
          <a:p>
            <a:r>
              <a:rPr lang="zh-CN" altLang="en-US" dirty="0">
                <a:latin typeface="Kaiti TC" panose="02010600040101010101" pitchFamily="2" charset="-120"/>
                <a:ea typeface="Kaiti TC" panose="02010600040101010101" pitchFamily="2" charset="-120"/>
              </a:rPr>
              <a:t>引言的例子</a:t>
            </a:r>
            <a:r>
              <a:rPr lang="en-US" altLang="zh-CN"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结合不同</a:t>
            </a:r>
            <a:r>
              <a:rPr lang="zh-CN" altLang="en-US" dirty="0">
                <a:latin typeface="Kaiti TC" panose="02010600040101010101" pitchFamily="2" charset="-120"/>
                <a:ea typeface="Kaiti TC" panose="02010600040101010101" pitchFamily="2" charset="-120"/>
              </a:rPr>
              <a:t>学科</a:t>
            </a:r>
            <a:r>
              <a:rPr lang="zh-TW" altLang="en-US" dirty="0">
                <a:latin typeface="Kaiti TC" panose="02010600040101010101" pitchFamily="2" charset="-120"/>
                <a:ea typeface="Kaiti TC" panose="02010600040101010101" pitchFamily="2" charset="-120"/>
              </a:rPr>
              <a:t>的研究</a:t>
            </a:r>
            <a:endParaRPr lang="en-US" dirty="0">
              <a:latin typeface="Kaiti TC" panose="02010600040101010101" pitchFamily="2" charset="-120"/>
              <a:ea typeface="Kaiti TC" panose="02010600040101010101" pitchFamily="2" charset="-120"/>
            </a:endParaRPr>
          </a:p>
        </p:txBody>
      </p:sp>
      <p:pic>
        <p:nvPicPr>
          <p:cNvPr id="19" name="Picture 18">
            <a:extLst>
              <a:ext uri="{FF2B5EF4-FFF2-40B4-BE49-F238E27FC236}">
                <a16:creationId xmlns:a16="http://schemas.microsoft.com/office/drawing/2014/main" id="{D96F87A4-C480-4B41-BE7F-A1E6BD27D9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9091" y="1679644"/>
            <a:ext cx="3185069" cy="3234129"/>
          </a:xfrm>
          <a:prstGeom prst="rect">
            <a:avLst/>
          </a:prstGeom>
        </p:spPr>
      </p:pic>
      <p:sp>
        <p:nvSpPr>
          <p:cNvPr id="2" name="TextBox 1">
            <a:extLst>
              <a:ext uri="{FF2B5EF4-FFF2-40B4-BE49-F238E27FC236}">
                <a16:creationId xmlns:a16="http://schemas.microsoft.com/office/drawing/2014/main" id="{C3DB6C45-8D96-6F4F-A7F7-A78B1B2059ED}"/>
              </a:ext>
            </a:extLst>
          </p:cNvPr>
          <p:cNvSpPr txBox="1"/>
          <p:nvPr/>
        </p:nvSpPr>
        <p:spPr>
          <a:xfrm>
            <a:off x="718720" y="5375438"/>
            <a:ext cx="10754560" cy="923330"/>
          </a:xfrm>
          <a:prstGeom prst="rect">
            <a:avLst/>
          </a:prstGeom>
          <a:noFill/>
        </p:spPr>
        <p:txBody>
          <a:bodyPr wrap="square" rtlCol="0">
            <a:spAutoFit/>
          </a:bodyPr>
          <a:lstStyle/>
          <a:p>
            <a:r>
              <a:rPr lang="zh-CN" altLang="en-US" dirty="0"/>
              <a:t>利用大地测量数据，可以得到断层震间闭锁分布，用来指示未来地震危险区。但是只有震间闭锁分布，无法预测未来地震的大小（如</a:t>
            </a:r>
            <a:r>
              <a:rPr lang="zh-CN" altLang="en-HK" dirty="0"/>
              <a:t>南美</a:t>
            </a:r>
            <a:r>
              <a:rPr lang="zh-CN" altLang="en-US" dirty="0"/>
              <a:t>俯冲带、喜马拉雅山前等等）。结合震间闭锁与破裂动力学则可以实现目标</a:t>
            </a:r>
            <a:endParaRPr lang="en-US" dirty="0"/>
          </a:p>
        </p:txBody>
      </p:sp>
      <p:pic>
        <p:nvPicPr>
          <p:cNvPr id="14" name="Picture 13">
            <a:extLst>
              <a:ext uri="{FF2B5EF4-FFF2-40B4-BE49-F238E27FC236}">
                <a16:creationId xmlns:a16="http://schemas.microsoft.com/office/drawing/2014/main" id="{5C5C34E3-2E8F-2D42-98BB-A364FC0DC031}"/>
              </a:ext>
            </a:extLst>
          </p:cNvPr>
          <p:cNvPicPr>
            <a:picLocks noChangeAspect="1"/>
          </p:cNvPicPr>
          <p:nvPr/>
        </p:nvPicPr>
        <p:blipFill rotWithShape="1">
          <a:blip r:embed="rId6"/>
          <a:srcRect b="53507"/>
          <a:stretch/>
        </p:blipFill>
        <p:spPr>
          <a:xfrm>
            <a:off x="7894599" y="45368"/>
            <a:ext cx="4297401" cy="1397793"/>
          </a:xfrm>
          <a:prstGeom prst="rect">
            <a:avLst/>
          </a:prstGeom>
        </p:spPr>
      </p:pic>
    </p:spTree>
    <p:extLst>
      <p:ext uri="{BB962C8B-B14F-4D97-AF65-F5344CB8AC3E}">
        <p14:creationId xmlns:p14="http://schemas.microsoft.com/office/powerpoint/2010/main" val="1724024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C1AFE5-B3A7-2343-BB51-63D2ECBE8A90}"/>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26</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1C86090A-0E85-F348-8ABF-96D8F69E900C}"/>
              </a:ext>
            </a:extLst>
          </p:cNvPr>
          <p:cNvSpPr>
            <a:spLocks noGrp="1"/>
          </p:cNvSpPr>
          <p:nvPr>
            <p:ph type="title"/>
          </p:nvPr>
        </p:nvSpPr>
        <p:spPr>
          <a:xfrm>
            <a:off x="609602" y="274640"/>
            <a:ext cx="7920407" cy="671913"/>
          </a:xfrm>
        </p:spPr>
        <p:txBody>
          <a:bodyPr>
            <a:normAutofit/>
          </a:bodyPr>
          <a:lstStyle/>
          <a:p>
            <a:r>
              <a:rPr lang="zh-CN" altLang="en-US" dirty="0">
                <a:latin typeface="Kaiti TC" panose="02010600040101010101" pitchFamily="2" charset="-120"/>
                <a:ea typeface="Kaiti TC" panose="02010600040101010101" pitchFamily="2" charset="-120"/>
              </a:rPr>
              <a:t>引言的例子</a:t>
            </a:r>
            <a:r>
              <a:rPr lang="en-US" altLang="zh-CN"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结合不同</a:t>
            </a:r>
            <a:r>
              <a:rPr lang="zh-CN" altLang="en-US" dirty="0">
                <a:latin typeface="Kaiti TC" panose="02010600040101010101" pitchFamily="2" charset="-120"/>
                <a:ea typeface="Kaiti TC" panose="02010600040101010101" pitchFamily="2" charset="-120"/>
              </a:rPr>
              <a:t>学科</a:t>
            </a:r>
            <a:r>
              <a:rPr lang="zh-TW" altLang="en-US" dirty="0">
                <a:latin typeface="Kaiti TC" panose="02010600040101010101" pitchFamily="2" charset="-120"/>
                <a:ea typeface="Kaiti TC" panose="02010600040101010101" pitchFamily="2" charset="-120"/>
              </a:rPr>
              <a:t>的研究</a:t>
            </a:r>
            <a:endParaRPr lang="en-US" dirty="0">
              <a:latin typeface="Kaiti TC" panose="02010600040101010101" pitchFamily="2" charset="-120"/>
              <a:ea typeface="Kaiti TC" panose="02010600040101010101" pitchFamily="2" charset="-120"/>
            </a:endParaRPr>
          </a:p>
        </p:txBody>
      </p:sp>
      <p:sp>
        <p:nvSpPr>
          <p:cNvPr id="7" name="TextBox 6">
            <a:extLst>
              <a:ext uri="{FF2B5EF4-FFF2-40B4-BE49-F238E27FC236}">
                <a16:creationId xmlns:a16="http://schemas.microsoft.com/office/drawing/2014/main" id="{BCE8CE01-024D-3E45-8E11-5B01F6F793F6}"/>
              </a:ext>
            </a:extLst>
          </p:cNvPr>
          <p:cNvSpPr txBox="1"/>
          <p:nvPr/>
        </p:nvSpPr>
        <p:spPr>
          <a:xfrm>
            <a:off x="7010400" y="6398694"/>
            <a:ext cx="4123765"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Yang</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et al.</a:t>
            </a:r>
            <a:r>
              <a:rPr lang="en-US" dirty="0">
                <a:latin typeface="Times New Roman" panose="02020603050405020304" pitchFamily="18" charset="0"/>
                <a:cs typeface="Times New Roman" panose="02020603050405020304" pitchFamily="18" charset="0"/>
              </a:rPr>
              <a:t>, 2019, EPSL</a:t>
            </a:r>
          </a:p>
        </p:txBody>
      </p:sp>
      <p:pic>
        <p:nvPicPr>
          <p:cNvPr id="2" name="Picture 1">
            <a:extLst>
              <a:ext uri="{FF2B5EF4-FFF2-40B4-BE49-F238E27FC236}">
                <a16:creationId xmlns:a16="http://schemas.microsoft.com/office/drawing/2014/main" id="{3DEA1099-F75B-6745-99E7-D0FCD12F02E9}"/>
              </a:ext>
            </a:extLst>
          </p:cNvPr>
          <p:cNvPicPr>
            <a:picLocks noChangeAspect="1"/>
          </p:cNvPicPr>
          <p:nvPr/>
        </p:nvPicPr>
        <p:blipFill>
          <a:blip r:embed="rId2"/>
          <a:stretch>
            <a:fillRect/>
          </a:stretch>
        </p:blipFill>
        <p:spPr>
          <a:xfrm>
            <a:off x="387272" y="1138496"/>
            <a:ext cx="10951286" cy="5121497"/>
          </a:xfrm>
          <a:prstGeom prst="rect">
            <a:avLst/>
          </a:prstGeom>
        </p:spPr>
      </p:pic>
      <p:cxnSp>
        <p:nvCxnSpPr>
          <p:cNvPr id="8" name="Straight Connector 7">
            <a:extLst>
              <a:ext uri="{FF2B5EF4-FFF2-40B4-BE49-F238E27FC236}">
                <a16:creationId xmlns:a16="http://schemas.microsoft.com/office/drawing/2014/main" id="{24426FA1-4747-6E44-886C-298B806FED2C}"/>
              </a:ext>
            </a:extLst>
          </p:cNvPr>
          <p:cNvCxnSpPr/>
          <p:nvPr/>
        </p:nvCxnSpPr>
        <p:spPr>
          <a:xfrm>
            <a:off x="2011678" y="2033195"/>
            <a:ext cx="367552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21CC24E-4307-4143-B169-B8E71A608556}"/>
              </a:ext>
            </a:extLst>
          </p:cNvPr>
          <p:cNvCxnSpPr>
            <a:cxnSpLocks/>
          </p:cNvCxnSpPr>
          <p:nvPr/>
        </p:nvCxnSpPr>
        <p:spPr>
          <a:xfrm>
            <a:off x="1798318" y="2260898"/>
            <a:ext cx="388888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FFA8384-F0F6-AC4A-9E8F-92120B6FCE94}"/>
              </a:ext>
            </a:extLst>
          </p:cNvPr>
          <p:cNvCxnSpPr>
            <a:cxnSpLocks/>
          </p:cNvCxnSpPr>
          <p:nvPr/>
        </p:nvCxnSpPr>
        <p:spPr>
          <a:xfrm>
            <a:off x="387272" y="2477844"/>
            <a:ext cx="529993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53156A4-2698-D149-9C2C-AFC1B5CE04AD}"/>
              </a:ext>
            </a:extLst>
          </p:cNvPr>
          <p:cNvCxnSpPr>
            <a:cxnSpLocks/>
          </p:cNvCxnSpPr>
          <p:nvPr/>
        </p:nvCxnSpPr>
        <p:spPr>
          <a:xfrm>
            <a:off x="1249678" y="3143026"/>
            <a:ext cx="762000" cy="0"/>
          </a:xfrm>
          <a:prstGeom prst="line">
            <a:avLst/>
          </a:prstGeom>
          <a:ln w="57150">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72A70CFB-BBAB-2F45-AFC8-BE6DA630F695}"/>
              </a:ext>
            </a:extLst>
          </p:cNvPr>
          <p:cNvCxnSpPr/>
          <p:nvPr/>
        </p:nvCxnSpPr>
        <p:spPr>
          <a:xfrm>
            <a:off x="6555590" y="3089238"/>
            <a:ext cx="367552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F20F344B-BDB7-354A-96D6-922EAAA77B57}"/>
              </a:ext>
            </a:extLst>
          </p:cNvPr>
          <p:cNvSpPr txBox="1"/>
          <p:nvPr/>
        </p:nvSpPr>
        <p:spPr>
          <a:xfrm>
            <a:off x="11408180" y="1388176"/>
            <a:ext cx="602430" cy="1569660"/>
          </a:xfrm>
          <a:prstGeom prst="rect">
            <a:avLst/>
          </a:prstGeom>
          <a:solidFill>
            <a:schemeClr val="accent2">
              <a:lumMod val="20000"/>
              <a:lumOff val="80000"/>
            </a:schemeClr>
          </a:solidFill>
        </p:spPr>
        <p:txBody>
          <a:bodyPr wrap="square" rtlCol="0">
            <a:spAutoFit/>
          </a:bodyPr>
          <a:lstStyle/>
          <a:p>
            <a:r>
              <a:rPr lang="zh-TW" altLang="en-US" sz="2400" dirty="0">
                <a:latin typeface="Songti SC" panose="02010600040101010101" pitchFamily="2" charset="-122"/>
                <a:ea typeface="Songti SC" panose="02010600040101010101" pitchFamily="2" charset="-122"/>
              </a:rPr>
              <a:t>什么问题</a:t>
            </a:r>
            <a:endParaRPr lang="en-US" sz="2400" dirty="0">
              <a:latin typeface="Songti SC" panose="02010600040101010101" pitchFamily="2" charset="-122"/>
              <a:ea typeface="Songti SC" panose="02010600040101010101" pitchFamily="2" charset="-122"/>
            </a:endParaRPr>
          </a:p>
        </p:txBody>
      </p:sp>
      <p:sp>
        <p:nvSpPr>
          <p:cNvPr id="17" name="TextBox 16">
            <a:extLst>
              <a:ext uri="{FF2B5EF4-FFF2-40B4-BE49-F238E27FC236}">
                <a16:creationId xmlns:a16="http://schemas.microsoft.com/office/drawing/2014/main" id="{40028952-3E69-0F44-A014-5BAD6458C889}"/>
              </a:ext>
            </a:extLst>
          </p:cNvPr>
          <p:cNvSpPr txBox="1"/>
          <p:nvPr/>
        </p:nvSpPr>
        <p:spPr>
          <a:xfrm>
            <a:off x="11413862" y="3900164"/>
            <a:ext cx="602430" cy="1938992"/>
          </a:xfrm>
          <a:prstGeom prst="rect">
            <a:avLst/>
          </a:prstGeom>
          <a:solidFill>
            <a:schemeClr val="accent3">
              <a:lumMod val="20000"/>
              <a:lumOff val="80000"/>
            </a:schemeClr>
          </a:solidFill>
        </p:spPr>
        <p:txBody>
          <a:bodyPr wrap="square" rtlCol="0">
            <a:spAutoFit/>
          </a:bodyPr>
          <a:lstStyle/>
          <a:p>
            <a:r>
              <a:rPr lang="zh-TW" altLang="en-US" sz="2400" dirty="0">
                <a:latin typeface="Songti SC" panose="02010600040101010101" pitchFamily="2" charset="-122"/>
                <a:ea typeface="Songti SC" panose="02010600040101010101" pitchFamily="2" charset="-122"/>
              </a:rPr>
              <a:t>前人的尝试</a:t>
            </a:r>
            <a:endParaRPr lang="en-US" sz="2400" dirty="0">
              <a:latin typeface="Songti SC" panose="02010600040101010101" pitchFamily="2" charset="-122"/>
              <a:ea typeface="Songti SC" panose="02010600040101010101" pitchFamily="2" charset="-122"/>
            </a:endParaRPr>
          </a:p>
        </p:txBody>
      </p:sp>
      <p:pic>
        <p:nvPicPr>
          <p:cNvPr id="14" name="Picture 13">
            <a:extLst>
              <a:ext uri="{FF2B5EF4-FFF2-40B4-BE49-F238E27FC236}">
                <a16:creationId xmlns:a16="http://schemas.microsoft.com/office/drawing/2014/main" id="{704F7C28-31CA-6843-8529-BDE2582EED95}"/>
              </a:ext>
            </a:extLst>
          </p:cNvPr>
          <p:cNvPicPr>
            <a:picLocks noChangeAspect="1"/>
          </p:cNvPicPr>
          <p:nvPr/>
        </p:nvPicPr>
        <p:blipFill rotWithShape="1">
          <a:blip r:embed="rId3"/>
          <a:srcRect b="53507"/>
          <a:stretch/>
        </p:blipFill>
        <p:spPr>
          <a:xfrm>
            <a:off x="8325293" y="-15137"/>
            <a:ext cx="3866707" cy="1257703"/>
          </a:xfrm>
          <a:prstGeom prst="rect">
            <a:avLst/>
          </a:prstGeom>
        </p:spPr>
      </p:pic>
    </p:spTree>
    <p:extLst>
      <p:ext uri="{BB962C8B-B14F-4D97-AF65-F5344CB8AC3E}">
        <p14:creationId xmlns:p14="http://schemas.microsoft.com/office/powerpoint/2010/main" val="1041919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DCAE46-F853-E04C-804F-0AB21031F724}"/>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27</a:t>
            </a:fld>
            <a:endParaRPr lang="en-GB">
              <a:solidFill>
                <a:prstClr val="black">
                  <a:tint val="75000"/>
                </a:prstClr>
              </a:solidFill>
              <a:latin typeface="Calibri"/>
            </a:endParaRPr>
          </a:p>
        </p:txBody>
      </p:sp>
      <p:pic>
        <p:nvPicPr>
          <p:cNvPr id="5" name="Picture 4">
            <a:extLst>
              <a:ext uri="{FF2B5EF4-FFF2-40B4-BE49-F238E27FC236}">
                <a16:creationId xmlns:a16="http://schemas.microsoft.com/office/drawing/2014/main" id="{A8DE339A-D1C8-E24D-A35E-5CE49AC2525B}"/>
              </a:ext>
            </a:extLst>
          </p:cNvPr>
          <p:cNvPicPr>
            <a:picLocks noChangeAspect="1"/>
          </p:cNvPicPr>
          <p:nvPr/>
        </p:nvPicPr>
        <p:blipFill>
          <a:blip r:embed="rId2"/>
          <a:stretch>
            <a:fillRect/>
          </a:stretch>
        </p:blipFill>
        <p:spPr>
          <a:xfrm>
            <a:off x="451821" y="1410257"/>
            <a:ext cx="5783466" cy="3731899"/>
          </a:xfrm>
          <a:prstGeom prst="rect">
            <a:avLst/>
          </a:prstGeom>
        </p:spPr>
      </p:pic>
      <p:sp>
        <p:nvSpPr>
          <p:cNvPr id="6" name="Title 1">
            <a:extLst>
              <a:ext uri="{FF2B5EF4-FFF2-40B4-BE49-F238E27FC236}">
                <a16:creationId xmlns:a16="http://schemas.microsoft.com/office/drawing/2014/main" id="{815B2A7B-95D5-9849-804E-77047593578E}"/>
              </a:ext>
            </a:extLst>
          </p:cNvPr>
          <p:cNvSpPr>
            <a:spLocks noGrp="1"/>
          </p:cNvSpPr>
          <p:nvPr>
            <p:ph type="title"/>
          </p:nvPr>
        </p:nvSpPr>
        <p:spPr>
          <a:xfrm>
            <a:off x="609602" y="274640"/>
            <a:ext cx="7920407" cy="671913"/>
          </a:xfrm>
        </p:spPr>
        <p:txBody>
          <a:bodyPr>
            <a:normAutofit/>
          </a:bodyPr>
          <a:lstStyle/>
          <a:p>
            <a:r>
              <a:rPr lang="zh-CN" altLang="en-US" dirty="0">
                <a:latin typeface="Kaiti TC" panose="02010600040101010101" pitchFamily="2" charset="-120"/>
                <a:ea typeface="Kaiti TC" panose="02010600040101010101" pitchFamily="2" charset="-120"/>
              </a:rPr>
              <a:t>引言的例子</a:t>
            </a:r>
            <a:r>
              <a:rPr lang="en-US" altLang="zh-CN"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结合不同</a:t>
            </a:r>
            <a:r>
              <a:rPr lang="zh-CN" altLang="en-US" dirty="0">
                <a:latin typeface="Kaiti TC" panose="02010600040101010101" pitchFamily="2" charset="-120"/>
                <a:ea typeface="Kaiti TC" panose="02010600040101010101" pitchFamily="2" charset="-120"/>
              </a:rPr>
              <a:t>学科</a:t>
            </a:r>
            <a:r>
              <a:rPr lang="zh-TW" altLang="en-US" dirty="0">
                <a:latin typeface="Kaiti TC" panose="02010600040101010101" pitchFamily="2" charset="-120"/>
                <a:ea typeface="Kaiti TC" panose="02010600040101010101" pitchFamily="2" charset="-120"/>
              </a:rPr>
              <a:t>的研究</a:t>
            </a:r>
            <a:endParaRPr lang="en-US" dirty="0">
              <a:latin typeface="Kaiti TC" panose="02010600040101010101" pitchFamily="2" charset="-120"/>
              <a:ea typeface="Kaiti TC" panose="02010600040101010101" pitchFamily="2" charset="-120"/>
            </a:endParaRPr>
          </a:p>
        </p:txBody>
      </p:sp>
      <p:cxnSp>
        <p:nvCxnSpPr>
          <p:cNvPr id="8" name="Straight Connector 7">
            <a:extLst>
              <a:ext uri="{FF2B5EF4-FFF2-40B4-BE49-F238E27FC236}">
                <a16:creationId xmlns:a16="http://schemas.microsoft.com/office/drawing/2014/main" id="{29C7C9D4-1765-3743-96D4-030ABB91CA3F}"/>
              </a:ext>
            </a:extLst>
          </p:cNvPr>
          <p:cNvCxnSpPr>
            <a:cxnSpLocks/>
          </p:cNvCxnSpPr>
          <p:nvPr/>
        </p:nvCxnSpPr>
        <p:spPr>
          <a:xfrm>
            <a:off x="967563" y="4636546"/>
            <a:ext cx="526772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2C4F2D4-180C-9646-A69B-691357FF25A5}"/>
              </a:ext>
            </a:extLst>
          </p:cNvPr>
          <p:cNvCxnSpPr>
            <a:cxnSpLocks/>
          </p:cNvCxnSpPr>
          <p:nvPr/>
        </p:nvCxnSpPr>
        <p:spPr>
          <a:xfrm>
            <a:off x="2646381" y="2314687"/>
            <a:ext cx="344961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7E93206-9CC4-9B49-AE99-0650185DF662}"/>
              </a:ext>
            </a:extLst>
          </p:cNvPr>
          <p:cNvCxnSpPr>
            <a:cxnSpLocks/>
          </p:cNvCxnSpPr>
          <p:nvPr/>
        </p:nvCxnSpPr>
        <p:spPr>
          <a:xfrm>
            <a:off x="451821" y="2553148"/>
            <a:ext cx="237744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4B71703C-BBD1-7546-9D67-934EBD8FF65D}"/>
              </a:ext>
            </a:extLst>
          </p:cNvPr>
          <p:cNvSpPr txBox="1"/>
          <p:nvPr/>
        </p:nvSpPr>
        <p:spPr>
          <a:xfrm>
            <a:off x="312534" y="5338700"/>
            <a:ext cx="5783466" cy="707886"/>
          </a:xfrm>
          <a:prstGeom prst="rect">
            <a:avLst/>
          </a:prstGeom>
          <a:solidFill>
            <a:schemeClr val="accent1">
              <a:lumMod val="20000"/>
              <a:lumOff val="80000"/>
            </a:schemeClr>
          </a:solidFill>
        </p:spPr>
        <p:txBody>
          <a:bodyPr wrap="square" rtlCol="0">
            <a:spAutoFit/>
          </a:bodyPr>
          <a:lstStyle/>
          <a:p>
            <a:r>
              <a:rPr lang="zh-TW" altLang="en-US" sz="2000" dirty="0">
                <a:latin typeface="Songti SC" panose="02010600040101010101" pitchFamily="2" charset="-122"/>
                <a:ea typeface="Songti SC" panose="02010600040101010101" pitchFamily="2" charset="-122"/>
              </a:rPr>
              <a:t>卡脖子的问题</a:t>
            </a:r>
            <a:r>
              <a:rPr lang="zh-CN" altLang="en-US" sz="2000" dirty="0">
                <a:latin typeface="Songti SC" panose="02010600040101010101" pitchFamily="2" charset="-122"/>
                <a:ea typeface="Songti SC" panose="02010600040101010101" pitchFamily="2" charset="-122"/>
              </a:rPr>
              <a:t>：</a:t>
            </a:r>
            <a:r>
              <a:rPr lang="zh-TW" altLang="en-US" sz="2000" dirty="0">
                <a:latin typeface="Songti SC" panose="02010600040101010101" pitchFamily="2" charset="-122"/>
                <a:ea typeface="Songti SC" panose="02010600040101010101" pitchFamily="2" charset="-122"/>
              </a:rPr>
              <a:t>即使已知断层上能量积累</a:t>
            </a:r>
            <a:r>
              <a:rPr lang="zh-CN" altLang="en-US" sz="2000" dirty="0">
                <a:latin typeface="Songti SC" panose="02010600040101010101" pitchFamily="2" charset="-122"/>
                <a:ea typeface="Songti SC" panose="02010600040101010101" pitchFamily="2" charset="-122"/>
              </a:rPr>
              <a:t>，</a:t>
            </a:r>
            <a:r>
              <a:rPr lang="zh-TW" altLang="en-US" sz="2000" dirty="0">
                <a:latin typeface="Songti SC" panose="02010600040101010101" pitchFamily="2" charset="-122"/>
                <a:ea typeface="Songti SC" panose="02010600040101010101" pitchFamily="2" charset="-122"/>
              </a:rPr>
              <a:t>不知道未来震源在哪里</a:t>
            </a:r>
            <a:r>
              <a:rPr lang="zh-CN" altLang="en-US" sz="2000" dirty="0">
                <a:latin typeface="Songti SC" panose="02010600040101010101" pitchFamily="2" charset="-122"/>
                <a:ea typeface="Songti SC" panose="02010600040101010101" pitchFamily="2" charset="-122"/>
              </a:rPr>
              <a:t>，</a:t>
            </a:r>
            <a:r>
              <a:rPr lang="zh-TW" altLang="en-US" sz="2000" dirty="0">
                <a:latin typeface="Songti SC" panose="02010600040101010101" pitchFamily="2" charset="-122"/>
                <a:ea typeface="Songti SC" panose="02010600040101010101" pitchFamily="2" charset="-122"/>
              </a:rPr>
              <a:t>能否预测未来地震大小</a:t>
            </a:r>
            <a:r>
              <a:rPr lang="zh-CN" altLang="en-US" sz="2000" dirty="0">
                <a:latin typeface="Songti SC" panose="02010600040101010101" pitchFamily="2" charset="-122"/>
                <a:ea typeface="Songti SC" panose="02010600040101010101" pitchFamily="2" charset="-122"/>
              </a:rPr>
              <a:t>？</a:t>
            </a:r>
            <a:endParaRPr lang="en-US" sz="2000" dirty="0">
              <a:latin typeface="Songti SC" panose="02010600040101010101" pitchFamily="2" charset="-122"/>
              <a:ea typeface="Songti SC" panose="02010600040101010101" pitchFamily="2" charset="-122"/>
            </a:endParaRPr>
          </a:p>
        </p:txBody>
      </p:sp>
      <p:pic>
        <p:nvPicPr>
          <p:cNvPr id="14" name="Picture 13">
            <a:extLst>
              <a:ext uri="{FF2B5EF4-FFF2-40B4-BE49-F238E27FC236}">
                <a16:creationId xmlns:a16="http://schemas.microsoft.com/office/drawing/2014/main" id="{04DF7154-E8B8-5141-A685-C9F773939063}"/>
              </a:ext>
            </a:extLst>
          </p:cNvPr>
          <p:cNvPicPr>
            <a:picLocks noChangeAspect="1"/>
          </p:cNvPicPr>
          <p:nvPr/>
        </p:nvPicPr>
        <p:blipFill>
          <a:blip r:embed="rId3"/>
          <a:stretch>
            <a:fillRect/>
          </a:stretch>
        </p:blipFill>
        <p:spPr>
          <a:xfrm>
            <a:off x="6575646" y="1310281"/>
            <a:ext cx="5177375" cy="4929145"/>
          </a:xfrm>
          <a:prstGeom prst="rect">
            <a:avLst/>
          </a:prstGeom>
        </p:spPr>
      </p:pic>
      <p:cxnSp>
        <p:nvCxnSpPr>
          <p:cNvPr id="15" name="Straight Connector 14">
            <a:extLst>
              <a:ext uri="{FF2B5EF4-FFF2-40B4-BE49-F238E27FC236}">
                <a16:creationId xmlns:a16="http://schemas.microsoft.com/office/drawing/2014/main" id="{7F365543-429B-8948-A894-DC8256522C6A}"/>
              </a:ext>
            </a:extLst>
          </p:cNvPr>
          <p:cNvCxnSpPr>
            <a:cxnSpLocks/>
          </p:cNvCxnSpPr>
          <p:nvPr/>
        </p:nvCxnSpPr>
        <p:spPr>
          <a:xfrm>
            <a:off x="6805199" y="1531172"/>
            <a:ext cx="494782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F224514-73E4-0646-A809-6850F854D710}"/>
              </a:ext>
            </a:extLst>
          </p:cNvPr>
          <p:cNvCxnSpPr>
            <a:cxnSpLocks/>
          </p:cNvCxnSpPr>
          <p:nvPr/>
        </p:nvCxnSpPr>
        <p:spPr>
          <a:xfrm>
            <a:off x="6575646" y="1748118"/>
            <a:ext cx="517737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90F13188-E23E-C64C-BDC2-A2E69FFD5125}"/>
              </a:ext>
            </a:extLst>
          </p:cNvPr>
          <p:cNvCxnSpPr>
            <a:cxnSpLocks/>
          </p:cNvCxnSpPr>
          <p:nvPr/>
        </p:nvCxnSpPr>
        <p:spPr>
          <a:xfrm>
            <a:off x="6575646" y="1954306"/>
            <a:ext cx="172925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B0B3C550-40E2-BF47-9CB6-F9073FABC0F2}"/>
              </a:ext>
            </a:extLst>
          </p:cNvPr>
          <p:cNvSpPr txBox="1"/>
          <p:nvPr/>
        </p:nvSpPr>
        <p:spPr>
          <a:xfrm>
            <a:off x="7010400" y="6398694"/>
            <a:ext cx="4123765"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Yang</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et al.</a:t>
            </a:r>
            <a:r>
              <a:rPr lang="en-US" dirty="0">
                <a:latin typeface="Times New Roman" panose="02020603050405020304" pitchFamily="18" charset="0"/>
                <a:cs typeface="Times New Roman" panose="02020603050405020304" pitchFamily="18" charset="0"/>
              </a:rPr>
              <a:t>, 2019, EPSL</a:t>
            </a:r>
          </a:p>
        </p:txBody>
      </p:sp>
      <p:pic>
        <p:nvPicPr>
          <p:cNvPr id="16" name="Picture 15">
            <a:extLst>
              <a:ext uri="{FF2B5EF4-FFF2-40B4-BE49-F238E27FC236}">
                <a16:creationId xmlns:a16="http://schemas.microsoft.com/office/drawing/2014/main" id="{A5797432-F8B1-3442-9B02-41F84E6D1D84}"/>
              </a:ext>
            </a:extLst>
          </p:cNvPr>
          <p:cNvPicPr>
            <a:picLocks noChangeAspect="1"/>
          </p:cNvPicPr>
          <p:nvPr/>
        </p:nvPicPr>
        <p:blipFill rotWithShape="1">
          <a:blip r:embed="rId4"/>
          <a:srcRect b="53507"/>
          <a:stretch/>
        </p:blipFill>
        <p:spPr>
          <a:xfrm>
            <a:off x="8325293" y="-15137"/>
            <a:ext cx="3866707" cy="1257703"/>
          </a:xfrm>
          <a:prstGeom prst="rect">
            <a:avLst/>
          </a:prstGeom>
        </p:spPr>
      </p:pic>
    </p:spTree>
    <p:extLst>
      <p:ext uri="{BB962C8B-B14F-4D97-AF65-F5344CB8AC3E}">
        <p14:creationId xmlns:p14="http://schemas.microsoft.com/office/powerpoint/2010/main" val="2508777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16F48-9725-A047-90FD-84AB58D9E868}"/>
              </a:ext>
            </a:extLst>
          </p:cNvPr>
          <p:cNvSpPr>
            <a:spLocks noGrp="1"/>
          </p:cNvSpPr>
          <p:nvPr>
            <p:ph type="title"/>
          </p:nvPr>
        </p:nvSpPr>
        <p:spPr/>
        <p:txBody>
          <a:bodyPr>
            <a:normAutofit/>
          </a:bodyPr>
          <a:lstStyle/>
          <a:p>
            <a:r>
              <a:rPr lang="zh-CN" altLang="en-US" dirty="0">
                <a:latin typeface="Kaiti TC" panose="02010600040101010101" pitchFamily="2" charset="-120"/>
                <a:ea typeface="Kaiti TC" panose="02010600040101010101" pitchFamily="2" charset="-120"/>
              </a:rPr>
              <a:t>引言的例子</a:t>
            </a:r>
            <a:r>
              <a:rPr lang="en-US" altLang="zh-CN" dirty="0">
                <a:latin typeface="Kaiti TC" panose="02010600040101010101" pitchFamily="2" charset="-120"/>
                <a:ea typeface="Kaiti TC" panose="02010600040101010101" pitchFamily="2" charset="-120"/>
              </a:rPr>
              <a:t>—</a:t>
            </a:r>
            <a:r>
              <a:rPr lang="zh-CN" altLang="en-US" dirty="0">
                <a:latin typeface="Kaiti TC" panose="02010600040101010101" pitchFamily="2" charset="-120"/>
                <a:ea typeface="Kaiti TC" panose="02010600040101010101" pitchFamily="2" charset="-120"/>
              </a:rPr>
              <a:t>已有前人类似研究</a:t>
            </a:r>
            <a:endParaRPr lang="en-US" dirty="0">
              <a:latin typeface="Kaiti TC" panose="02010600040101010101" pitchFamily="2" charset="-120"/>
              <a:ea typeface="Kaiti TC" panose="02010600040101010101" pitchFamily="2" charset="-120"/>
            </a:endParaRPr>
          </a:p>
        </p:txBody>
      </p:sp>
      <p:sp>
        <p:nvSpPr>
          <p:cNvPr id="4" name="Slide Number Placeholder 3">
            <a:extLst>
              <a:ext uri="{FF2B5EF4-FFF2-40B4-BE49-F238E27FC236}">
                <a16:creationId xmlns:a16="http://schemas.microsoft.com/office/drawing/2014/main" id="{EC722763-BB9E-FB4C-8165-D83D35A1B172}"/>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28</a:t>
            </a:fld>
            <a:endParaRPr lang="en-GB">
              <a:solidFill>
                <a:prstClr val="black">
                  <a:tint val="75000"/>
                </a:prstClr>
              </a:solidFill>
              <a:latin typeface="Calibri"/>
            </a:endParaRPr>
          </a:p>
        </p:txBody>
      </p:sp>
      <p:pic>
        <p:nvPicPr>
          <p:cNvPr id="6" name="Picture 5" descr="Screen Shot 2017-03-15 at 7.24.31 AM.png">
            <a:extLst>
              <a:ext uri="{FF2B5EF4-FFF2-40B4-BE49-F238E27FC236}">
                <a16:creationId xmlns:a16="http://schemas.microsoft.com/office/drawing/2014/main" id="{32E6CA55-3742-2144-A699-6B066F3A54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353" y="1156106"/>
            <a:ext cx="7062216" cy="4716928"/>
          </a:xfrm>
          <a:prstGeom prst="rect">
            <a:avLst/>
          </a:prstGeom>
        </p:spPr>
      </p:pic>
      <p:sp>
        <p:nvSpPr>
          <p:cNvPr id="7" name="Rectangle 6">
            <a:extLst>
              <a:ext uri="{FF2B5EF4-FFF2-40B4-BE49-F238E27FC236}">
                <a16:creationId xmlns:a16="http://schemas.microsoft.com/office/drawing/2014/main" id="{44C1E3D0-BFBB-A341-AFB7-3FCED23D9BE9}"/>
              </a:ext>
            </a:extLst>
          </p:cNvPr>
          <p:cNvSpPr/>
          <p:nvPr/>
        </p:nvSpPr>
        <p:spPr>
          <a:xfrm>
            <a:off x="3854726" y="1118518"/>
            <a:ext cx="4163159" cy="2246769"/>
          </a:xfrm>
          <a:prstGeom prst="rect">
            <a:avLst/>
          </a:prstGeom>
          <a:solidFill>
            <a:srgbClr val="FFFFFF"/>
          </a:solidFill>
        </p:spPr>
        <p:txBody>
          <a:bodyPr wrap="square">
            <a:spAutoFit/>
          </a:bodyPr>
          <a:lstStyle/>
          <a:p>
            <a:r>
              <a:rPr lang="en-US" sz="2000" dirty="0">
                <a:effectLst/>
              </a:rPr>
              <a:t>The </a:t>
            </a:r>
            <a:r>
              <a:rPr lang="en-US" sz="2000" dirty="0" err="1">
                <a:effectLst/>
              </a:rPr>
              <a:t>Hutubi</a:t>
            </a:r>
            <a:r>
              <a:rPr lang="en-US" sz="2000" dirty="0">
                <a:effectLst/>
              </a:rPr>
              <a:t> storage facility (</a:t>
            </a:r>
            <a:r>
              <a:rPr lang="zh-CN" altLang="en-US" sz="2000" kern="0" dirty="0">
                <a:effectLst/>
                <a:latin typeface="SimSun" panose="02010600030101010101" pitchFamily="2" charset="-122"/>
                <a:ea typeface="SimSun" panose="02010600030101010101" pitchFamily="2" charset="-122"/>
              </a:rPr>
              <a:t>呼图壁储气库</a:t>
            </a:r>
            <a:r>
              <a:rPr lang="en-US" altLang="zh-CN" sz="2000" kern="0" dirty="0">
                <a:effectLst/>
                <a:latin typeface="SimSun" panose="02010600030101010101" pitchFamily="2" charset="-122"/>
                <a:ea typeface="SimSun" panose="02010600030101010101" pitchFamily="2" charset="-122"/>
              </a:rPr>
              <a:t>)</a:t>
            </a:r>
            <a:r>
              <a:rPr lang="en-US" sz="2000" dirty="0">
                <a:effectLst/>
              </a:rPr>
              <a:t>is built</a:t>
            </a:r>
            <a:r>
              <a:rPr lang="zh-CN" altLang="en-US" sz="2000" dirty="0">
                <a:effectLst/>
              </a:rPr>
              <a:t> </a:t>
            </a:r>
            <a:r>
              <a:rPr lang="en-US" altLang="zh-CN" sz="2000" dirty="0">
                <a:effectLst/>
              </a:rPr>
              <a:t>with </a:t>
            </a:r>
            <a:r>
              <a:rPr lang="en-US" sz="2000" dirty="0">
                <a:effectLst/>
              </a:rPr>
              <a:t>a total storage capacity of </a:t>
            </a:r>
            <a:r>
              <a:rPr lang="en-US" sz="2000" b="1" dirty="0">
                <a:solidFill>
                  <a:srgbClr val="0000FF"/>
                </a:solidFill>
                <a:effectLst/>
              </a:rPr>
              <a:t>10.7 billion m</a:t>
            </a:r>
            <a:r>
              <a:rPr lang="en-US" sz="2000" b="1" baseline="30000" dirty="0">
                <a:solidFill>
                  <a:srgbClr val="0000FF"/>
                </a:solidFill>
                <a:effectLst/>
              </a:rPr>
              <a:t>3</a:t>
            </a:r>
            <a:r>
              <a:rPr lang="en-US" sz="2000" dirty="0"/>
              <a:t>.</a:t>
            </a:r>
          </a:p>
          <a:p>
            <a:r>
              <a:rPr lang="en-US" sz="2000" dirty="0"/>
              <a:t>I</a:t>
            </a:r>
            <a:r>
              <a:rPr lang="en-US" sz="2000" dirty="0">
                <a:effectLst/>
              </a:rPr>
              <a:t>t is </a:t>
            </a:r>
            <a:r>
              <a:rPr lang="en-US" sz="2000" b="1" dirty="0">
                <a:effectLst/>
              </a:rPr>
              <a:t>the largest</a:t>
            </a:r>
            <a:r>
              <a:rPr lang="en-US" sz="2000" dirty="0">
                <a:effectLst/>
              </a:rPr>
              <a:t> of its kind in China, and the first large-scale auxiliary system associated with the </a:t>
            </a:r>
            <a:r>
              <a:rPr lang="en-US" sz="2000" dirty="0">
                <a:solidFill>
                  <a:srgbClr val="0000FF"/>
                </a:solidFill>
                <a:effectLst/>
              </a:rPr>
              <a:t>West-East Gas Pipeline Network</a:t>
            </a:r>
            <a:r>
              <a:rPr lang="en-US" sz="2000" dirty="0">
                <a:effectLst/>
              </a:rPr>
              <a:t>.</a:t>
            </a:r>
          </a:p>
        </p:txBody>
      </p:sp>
      <p:pic>
        <p:nvPicPr>
          <p:cNvPr id="8" name="Picture 2" descr="E:\主动源相关\呼图壁小震群\1.jpg">
            <a:extLst>
              <a:ext uri="{FF2B5EF4-FFF2-40B4-BE49-F238E27FC236}">
                <a16:creationId xmlns:a16="http://schemas.microsoft.com/office/drawing/2014/main" id="{C436A403-43E0-5540-88A8-9A9093D2E6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441" t="30214" r="15234" b="8852"/>
          <a:stretch/>
        </p:blipFill>
        <p:spPr bwMode="auto">
          <a:xfrm>
            <a:off x="8394761" y="1118518"/>
            <a:ext cx="3270497" cy="38438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2">
            <a:extLst>
              <a:ext uri="{FF2B5EF4-FFF2-40B4-BE49-F238E27FC236}">
                <a16:creationId xmlns:a16="http://schemas.microsoft.com/office/drawing/2014/main" id="{81EB80DA-1618-5A47-88D3-D0D7517B8BB9}"/>
              </a:ext>
            </a:extLst>
          </p:cNvPr>
          <p:cNvSpPr>
            <a:spLocks noChangeArrowheads="1"/>
          </p:cNvSpPr>
          <p:nvPr/>
        </p:nvSpPr>
        <p:spPr bwMode="auto">
          <a:xfrm>
            <a:off x="8149849" y="4962413"/>
            <a:ext cx="4020301" cy="988250"/>
          </a:xfrm>
          <a:prstGeom prst="rect">
            <a:avLst/>
          </a:prstGeom>
          <a:solidFill>
            <a:schemeClr val="bg1"/>
          </a:solidFill>
          <a:ln>
            <a:noFill/>
          </a:ln>
          <a:effectLst/>
        </p:spPr>
        <p:txBody>
          <a:bodyPr wrap="square" lIns="64291" tIns="32146" rIns="64291" bIns="32146" anchor="ctr">
            <a:spAutoFit/>
          </a:bodyPr>
          <a:lstStyle/>
          <a:p>
            <a:pPr defTabSz="642938"/>
            <a:r>
              <a:rPr lang="en-US" altLang="zh-CN" sz="2000" dirty="0">
                <a:latin typeface="Arial"/>
                <a:cs typeface="Arial"/>
                <a:sym typeface="Helvetica Light" charset="0"/>
              </a:rPr>
              <a:t>First injection: June 2013,</a:t>
            </a:r>
          </a:p>
          <a:p>
            <a:pPr defTabSz="642938"/>
            <a:r>
              <a:rPr lang="en-US" altLang="zh-CN" sz="2000" dirty="0">
                <a:latin typeface="Arial"/>
                <a:cs typeface="Arial"/>
                <a:sym typeface="Helvetica Light" charset="0"/>
              </a:rPr>
              <a:t>Earthquakes: July 28</a:t>
            </a:r>
            <a:r>
              <a:rPr lang="en-US" altLang="zh-CN" sz="2000" baseline="30000" dirty="0">
                <a:latin typeface="Arial"/>
                <a:cs typeface="Arial"/>
                <a:sym typeface="Helvetica Light" charset="0"/>
              </a:rPr>
              <a:t>th</a:t>
            </a:r>
            <a:r>
              <a:rPr lang="en-US" altLang="zh-CN" sz="2000" dirty="0">
                <a:latin typeface="Arial"/>
                <a:cs typeface="Arial"/>
                <a:sym typeface="Helvetica Light" charset="0"/>
              </a:rPr>
              <a:t>, M</a:t>
            </a:r>
            <a:r>
              <a:rPr lang="en-US" altLang="zh-CN" sz="2000" baseline="-25000" dirty="0">
                <a:latin typeface="Arial"/>
                <a:cs typeface="Arial"/>
                <a:sym typeface="Helvetica Light" charset="0"/>
              </a:rPr>
              <a:t>L</a:t>
            </a:r>
            <a:r>
              <a:rPr lang="en-US" altLang="zh-CN" sz="2000" dirty="0">
                <a:latin typeface="Arial"/>
                <a:cs typeface="Arial"/>
                <a:sym typeface="Helvetica Light" charset="0"/>
              </a:rPr>
              <a:t> 2.9 – Aug. 21</a:t>
            </a:r>
            <a:r>
              <a:rPr lang="en-US" altLang="zh-CN" sz="2000" baseline="30000" dirty="0">
                <a:latin typeface="Arial"/>
                <a:cs typeface="Arial"/>
                <a:sym typeface="Helvetica Light" charset="0"/>
              </a:rPr>
              <a:t>st</a:t>
            </a:r>
            <a:r>
              <a:rPr lang="en-US" altLang="zh-CN" sz="2000" dirty="0">
                <a:latin typeface="Arial"/>
                <a:cs typeface="Arial"/>
                <a:sym typeface="Helvetica Light" charset="0"/>
              </a:rPr>
              <a:t>, M</a:t>
            </a:r>
            <a:r>
              <a:rPr lang="en-US" altLang="zh-CN" sz="2000" baseline="-25000" dirty="0">
                <a:latin typeface="Arial"/>
                <a:cs typeface="Arial"/>
                <a:sym typeface="Helvetica Light" charset="0"/>
              </a:rPr>
              <a:t>L</a:t>
            </a:r>
            <a:r>
              <a:rPr lang="en-US" altLang="zh-CN" sz="2000" dirty="0">
                <a:latin typeface="Arial"/>
                <a:cs typeface="Arial"/>
                <a:sym typeface="Helvetica Light" charset="0"/>
              </a:rPr>
              <a:t> 2.2</a:t>
            </a:r>
            <a:endParaRPr lang="en-US" altLang="zh-CN" sz="2000" baseline="-25000" dirty="0">
              <a:latin typeface="Arial"/>
              <a:cs typeface="Arial"/>
              <a:sym typeface="Helvetica Light" charset="0"/>
            </a:endParaRPr>
          </a:p>
        </p:txBody>
      </p:sp>
      <p:sp>
        <p:nvSpPr>
          <p:cNvPr id="3" name="Rectangle 2">
            <a:extLst>
              <a:ext uri="{FF2B5EF4-FFF2-40B4-BE49-F238E27FC236}">
                <a16:creationId xmlns:a16="http://schemas.microsoft.com/office/drawing/2014/main" id="{42E192D3-B19A-854C-A1C1-7CEA34CA849C}"/>
              </a:ext>
            </a:extLst>
          </p:cNvPr>
          <p:cNvSpPr/>
          <p:nvPr/>
        </p:nvSpPr>
        <p:spPr>
          <a:xfrm>
            <a:off x="2261133" y="5950663"/>
            <a:ext cx="2954655" cy="369332"/>
          </a:xfrm>
          <a:prstGeom prst="rect">
            <a:avLst/>
          </a:prstGeom>
        </p:spPr>
        <p:txBody>
          <a:bodyPr wrap="none">
            <a:spAutoFit/>
          </a:bodyPr>
          <a:lstStyle/>
          <a:p>
            <a:r>
              <a:rPr lang="zh-CN" altLang="en-US" dirty="0">
                <a:latin typeface="Kaiti TC" panose="02010600040101010101" pitchFamily="2" charset="-120"/>
                <a:ea typeface="Kaiti TC" panose="02010600040101010101" pitchFamily="2" charset="-120"/>
              </a:rPr>
              <a:t>新疆呼图壁储气库诱发地震</a:t>
            </a:r>
            <a:endParaRPr lang="en-US" dirty="0"/>
          </a:p>
        </p:txBody>
      </p:sp>
    </p:spTree>
    <p:extLst>
      <p:ext uri="{BB962C8B-B14F-4D97-AF65-F5344CB8AC3E}">
        <p14:creationId xmlns:p14="http://schemas.microsoft.com/office/powerpoint/2010/main" val="25339991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63D31-3D0F-2942-A0E4-2D3600C0678B}"/>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B40DACFF-951E-3043-9C9E-1B27234D88DF}"/>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29</a:t>
            </a:fld>
            <a:endParaRPr lang="en-GB">
              <a:solidFill>
                <a:prstClr val="black">
                  <a:tint val="75000"/>
                </a:prstClr>
              </a:solidFill>
              <a:latin typeface="Calibri"/>
            </a:endParaRPr>
          </a:p>
        </p:txBody>
      </p:sp>
      <p:pic>
        <p:nvPicPr>
          <p:cNvPr id="5" name="Picture 4">
            <a:extLst>
              <a:ext uri="{FF2B5EF4-FFF2-40B4-BE49-F238E27FC236}">
                <a16:creationId xmlns:a16="http://schemas.microsoft.com/office/drawing/2014/main" id="{F0C09419-B5AC-A84D-A0BF-37869DAFC976}"/>
              </a:ext>
            </a:extLst>
          </p:cNvPr>
          <p:cNvPicPr>
            <a:picLocks noChangeAspect="1"/>
          </p:cNvPicPr>
          <p:nvPr/>
        </p:nvPicPr>
        <p:blipFill>
          <a:blip r:embed="rId2"/>
          <a:stretch>
            <a:fillRect/>
          </a:stretch>
        </p:blipFill>
        <p:spPr>
          <a:xfrm>
            <a:off x="609602" y="65087"/>
            <a:ext cx="5990897" cy="881466"/>
          </a:xfrm>
          <a:prstGeom prst="rect">
            <a:avLst/>
          </a:prstGeom>
        </p:spPr>
      </p:pic>
      <p:sp>
        <p:nvSpPr>
          <p:cNvPr id="3" name="TextBox 2">
            <a:extLst>
              <a:ext uri="{FF2B5EF4-FFF2-40B4-BE49-F238E27FC236}">
                <a16:creationId xmlns:a16="http://schemas.microsoft.com/office/drawing/2014/main" id="{ABF590A3-D89A-474E-B0B1-94CC2B7BE7C0}"/>
              </a:ext>
            </a:extLst>
          </p:cNvPr>
          <p:cNvSpPr txBox="1"/>
          <p:nvPr/>
        </p:nvSpPr>
        <p:spPr>
          <a:xfrm>
            <a:off x="6400800" y="520700"/>
            <a:ext cx="2129209"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2019 JGR</a:t>
            </a:r>
          </a:p>
        </p:txBody>
      </p:sp>
      <p:sp>
        <p:nvSpPr>
          <p:cNvPr id="8" name="Rectangle 7">
            <a:extLst>
              <a:ext uri="{FF2B5EF4-FFF2-40B4-BE49-F238E27FC236}">
                <a16:creationId xmlns:a16="http://schemas.microsoft.com/office/drawing/2014/main" id="{1440D42B-E801-884C-BDEE-1F8C7C4F0207}"/>
              </a:ext>
            </a:extLst>
          </p:cNvPr>
          <p:cNvSpPr/>
          <p:nvPr/>
        </p:nvSpPr>
        <p:spPr>
          <a:xfrm>
            <a:off x="184150" y="1316634"/>
            <a:ext cx="11823700" cy="4801314"/>
          </a:xfrm>
          <a:prstGeom prst="rect">
            <a:avLst/>
          </a:prstGeom>
        </p:spPr>
        <p:txBody>
          <a:bodyPr wrap="square">
            <a:spAutoFit/>
          </a:bodyPr>
          <a:lstStyle/>
          <a:p>
            <a:r>
              <a:rPr lang="en-HK" dirty="0">
                <a:solidFill>
                  <a:srgbClr val="000000"/>
                </a:solidFill>
                <a:latin typeface="Times New Roman" panose="02020603050405020304" pitchFamily="18" charset="0"/>
                <a:ea typeface="Times New Roman" panose="02020603050405020304" pitchFamily="18" charset="0"/>
              </a:rPr>
              <a:t>It has long been known that the </a:t>
            </a:r>
            <a:r>
              <a:rPr lang="en-HK" dirty="0">
                <a:solidFill>
                  <a:srgbClr val="0432FF"/>
                </a:solidFill>
                <a:latin typeface="Times New Roman" panose="02020603050405020304" pitchFamily="18" charset="0"/>
                <a:ea typeface="Times New Roman" panose="02020603050405020304" pitchFamily="18" charset="0"/>
              </a:rPr>
              <a:t>injection and extraction of fluid</a:t>
            </a:r>
            <a:r>
              <a:rPr lang="en-HK" dirty="0">
                <a:solidFill>
                  <a:srgbClr val="000000"/>
                </a:solidFill>
                <a:latin typeface="Times New Roman" panose="02020603050405020304" pitchFamily="18" charset="0"/>
                <a:ea typeface="Times New Roman" panose="02020603050405020304" pitchFamily="18" charset="0"/>
              </a:rPr>
              <a:t> can induce earthquakes [</a:t>
            </a:r>
            <a:r>
              <a:rPr lang="en-HK" i="1" dirty="0">
                <a:solidFill>
                  <a:srgbClr val="000000"/>
                </a:solidFill>
                <a:latin typeface="Times New Roman" panose="02020603050405020304" pitchFamily="18" charset="0"/>
                <a:ea typeface="Times New Roman" panose="02020603050405020304" pitchFamily="18" charset="0"/>
              </a:rPr>
              <a:t>Healy et al.,</a:t>
            </a:r>
            <a:r>
              <a:rPr lang="en-HK" dirty="0">
                <a:solidFill>
                  <a:srgbClr val="000000"/>
                </a:solidFill>
                <a:latin typeface="Times New Roman" panose="02020603050405020304" pitchFamily="18" charset="0"/>
                <a:ea typeface="Times New Roman" panose="02020603050405020304" pitchFamily="18" charset="0"/>
              </a:rPr>
              <a:t> 1968; </a:t>
            </a:r>
            <a:r>
              <a:rPr lang="en-HK" i="1" dirty="0">
                <a:solidFill>
                  <a:srgbClr val="000000"/>
                </a:solidFill>
                <a:latin typeface="Times New Roman" panose="02020603050405020304" pitchFamily="18" charset="0"/>
                <a:ea typeface="Times New Roman" panose="02020603050405020304" pitchFamily="18" charset="0"/>
              </a:rPr>
              <a:t>Raleigh et al.,</a:t>
            </a:r>
            <a:r>
              <a:rPr lang="en-HK" dirty="0">
                <a:solidFill>
                  <a:srgbClr val="000000"/>
                </a:solidFill>
                <a:latin typeface="Times New Roman" panose="02020603050405020304" pitchFamily="18" charset="0"/>
                <a:ea typeface="Times New Roman" panose="02020603050405020304" pitchFamily="18" charset="0"/>
              </a:rPr>
              <a:t> 1976; </a:t>
            </a:r>
            <a:r>
              <a:rPr lang="en-HK" i="1" dirty="0" err="1">
                <a:solidFill>
                  <a:srgbClr val="000000"/>
                </a:solidFill>
                <a:latin typeface="Times New Roman" panose="02020603050405020304" pitchFamily="18" charset="0"/>
                <a:ea typeface="Times New Roman" panose="02020603050405020304" pitchFamily="18" charset="0"/>
              </a:rPr>
              <a:t>Segall</a:t>
            </a:r>
            <a:r>
              <a:rPr lang="en-HK" i="1" dirty="0">
                <a:solidFill>
                  <a:srgbClr val="000000"/>
                </a:solidFill>
                <a:latin typeface="Times New Roman" panose="02020603050405020304" pitchFamily="18" charset="0"/>
                <a:ea typeface="Times New Roman" panose="02020603050405020304" pitchFamily="18" charset="0"/>
              </a:rPr>
              <a:t>,</a:t>
            </a:r>
            <a:r>
              <a:rPr lang="en-HK" dirty="0">
                <a:solidFill>
                  <a:srgbClr val="000000"/>
                </a:solidFill>
                <a:latin typeface="Times New Roman" panose="02020603050405020304" pitchFamily="18" charset="0"/>
                <a:ea typeface="Times New Roman" panose="02020603050405020304" pitchFamily="18" charset="0"/>
              </a:rPr>
              <a:t> 1989; </a:t>
            </a:r>
            <a:r>
              <a:rPr lang="en-HK" i="1" dirty="0" err="1">
                <a:solidFill>
                  <a:srgbClr val="000000"/>
                </a:solidFill>
                <a:latin typeface="Times New Roman" panose="02020603050405020304" pitchFamily="18" charset="0"/>
                <a:ea typeface="Times New Roman" panose="02020603050405020304" pitchFamily="18" charset="0"/>
              </a:rPr>
              <a:t>Suckale</a:t>
            </a:r>
            <a:r>
              <a:rPr lang="en-HK" i="1" dirty="0">
                <a:solidFill>
                  <a:srgbClr val="000000"/>
                </a:solidFill>
                <a:latin typeface="Times New Roman" panose="02020603050405020304" pitchFamily="18" charset="0"/>
                <a:ea typeface="Times New Roman" panose="02020603050405020304" pitchFamily="18" charset="0"/>
              </a:rPr>
              <a:t>,</a:t>
            </a:r>
            <a:r>
              <a:rPr lang="en-HK" dirty="0">
                <a:solidFill>
                  <a:srgbClr val="000000"/>
                </a:solidFill>
                <a:latin typeface="Times New Roman" panose="02020603050405020304" pitchFamily="18" charset="0"/>
                <a:ea typeface="Times New Roman" panose="02020603050405020304" pitchFamily="18" charset="0"/>
              </a:rPr>
              <a:t> 2009; </a:t>
            </a:r>
            <a:r>
              <a:rPr lang="en-HK" i="1" dirty="0">
                <a:solidFill>
                  <a:srgbClr val="000000"/>
                </a:solidFill>
                <a:latin typeface="Times New Roman" panose="02020603050405020304" pitchFamily="18" charset="0"/>
                <a:ea typeface="Times New Roman" panose="02020603050405020304" pitchFamily="18" charset="0"/>
              </a:rPr>
              <a:t>Ellsworth,</a:t>
            </a:r>
            <a:r>
              <a:rPr lang="en-HK" dirty="0">
                <a:solidFill>
                  <a:srgbClr val="000000"/>
                </a:solidFill>
                <a:latin typeface="Times New Roman" panose="02020603050405020304" pitchFamily="18" charset="0"/>
                <a:ea typeface="Times New Roman" panose="02020603050405020304" pitchFamily="18" charset="0"/>
              </a:rPr>
              <a:t> 2013; </a:t>
            </a:r>
            <a:r>
              <a:rPr lang="en-HK" i="1" dirty="0">
                <a:solidFill>
                  <a:srgbClr val="000000"/>
                </a:solidFill>
                <a:latin typeface="Times New Roman" panose="02020603050405020304" pitchFamily="18" charset="0"/>
                <a:ea typeface="Times New Roman" panose="02020603050405020304" pitchFamily="18" charset="0"/>
              </a:rPr>
              <a:t>Yang et al.,</a:t>
            </a:r>
            <a:r>
              <a:rPr lang="en-HK" dirty="0">
                <a:solidFill>
                  <a:srgbClr val="000000"/>
                </a:solidFill>
                <a:latin typeface="Times New Roman" panose="02020603050405020304" pitchFamily="18" charset="0"/>
                <a:ea typeface="Times New Roman" panose="02020603050405020304" pitchFamily="18" charset="0"/>
              </a:rPr>
              <a:t> 2017]. Numerous cases associated with </a:t>
            </a:r>
            <a:r>
              <a:rPr lang="en-HK" dirty="0">
                <a:solidFill>
                  <a:srgbClr val="0432FF"/>
                </a:solidFill>
                <a:latin typeface="Times New Roman" panose="02020603050405020304" pitchFamily="18" charset="0"/>
                <a:ea typeface="Times New Roman" panose="02020603050405020304" pitchFamily="18" charset="0"/>
              </a:rPr>
              <a:t>liquid injection (e.g., waste water disposal and hydraulic fracturing) </a:t>
            </a:r>
            <a:r>
              <a:rPr lang="en-HK" dirty="0">
                <a:solidFill>
                  <a:srgbClr val="000000"/>
                </a:solidFill>
                <a:latin typeface="Times New Roman" panose="02020603050405020304" pitchFamily="18" charset="0"/>
                <a:ea typeface="Times New Roman" panose="02020603050405020304" pitchFamily="18" charset="0"/>
              </a:rPr>
              <a:t>have been globally documented in recent years [e.g., </a:t>
            </a:r>
            <a:r>
              <a:rPr lang="en-HK" i="1" dirty="0">
                <a:solidFill>
                  <a:srgbClr val="000000"/>
                </a:solidFill>
                <a:latin typeface="Times New Roman" panose="02020603050405020304" pitchFamily="18" charset="0"/>
                <a:ea typeface="Times New Roman" panose="02020603050405020304" pitchFamily="18" charset="0"/>
              </a:rPr>
              <a:t>Holland,</a:t>
            </a:r>
            <a:r>
              <a:rPr lang="en-HK" dirty="0">
                <a:solidFill>
                  <a:srgbClr val="000000"/>
                </a:solidFill>
                <a:latin typeface="Times New Roman" panose="02020603050405020304" pitchFamily="18" charset="0"/>
                <a:ea typeface="Times New Roman" panose="02020603050405020304" pitchFamily="18" charset="0"/>
              </a:rPr>
              <a:t> 2013; </a:t>
            </a:r>
            <a:r>
              <a:rPr lang="en-HK" i="1" dirty="0" err="1">
                <a:solidFill>
                  <a:srgbClr val="000000"/>
                </a:solidFill>
                <a:latin typeface="Times New Roman" panose="02020603050405020304" pitchFamily="18" charset="0"/>
                <a:ea typeface="Times New Roman" panose="02020603050405020304" pitchFamily="18" charset="0"/>
              </a:rPr>
              <a:t>Keranen</a:t>
            </a:r>
            <a:r>
              <a:rPr lang="en-HK" i="1" dirty="0">
                <a:solidFill>
                  <a:srgbClr val="000000"/>
                </a:solidFill>
                <a:latin typeface="Times New Roman" panose="02020603050405020304" pitchFamily="18" charset="0"/>
                <a:ea typeface="Times New Roman" panose="02020603050405020304" pitchFamily="18" charset="0"/>
              </a:rPr>
              <a:t> et al.,</a:t>
            </a:r>
            <a:r>
              <a:rPr lang="en-HK" dirty="0">
                <a:solidFill>
                  <a:srgbClr val="000000"/>
                </a:solidFill>
                <a:latin typeface="Times New Roman" panose="02020603050405020304" pitchFamily="18" charset="0"/>
                <a:ea typeface="Times New Roman" panose="02020603050405020304" pitchFamily="18" charset="0"/>
              </a:rPr>
              <a:t> 2013; </a:t>
            </a:r>
            <a:r>
              <a:rPr lang="en-HK" i="1" dirty="0">
                <a:solidFill>
                  <a:srgbClr val="000000"/>
                </a:solidFill>
                <a:latin typeface="Times New Roman" panose="02020603050405020304" pitchFamily="18" charset="0"/>
                <a:ea typeface="Times New Roman" panose="02020603050405020304" pitchFamily="18" charset="0"/>
              </a:rPr>
              <a:t>Lei et al.,</a:t>
            </a:r>
            <a:r>
              <a:rPr lang="en-HK" dirty="0">
                <a:solidFill>
                  <a:srgbClr val="000000"/>
                </a:solidFill>
                <a:latin typeface="Times New Roman" panose="02020603050405020304" pitchFamily="18" charset="0"/>
                <a:ea typeface="Times New Roman" panose="02020603050405020304" pitchFamily="18" charset="0"/>
              </a:rPr>
              <a:t> 2013; </a:t>
            </a:r>
            <a:r>
              <a:rPr lang="en-HK" i="1" dirty="0" err="1">
                <a:solidFill>
                  <a:srgbClr val="000000"/>
                </a:solidFill>
                <a:latin typeface="Times New Roman" panose="02020603050405020304" pitchFamily="18" charset="0"/>
                <a:ea typeface="Times New Roman" panose="02020603050405020304" pitchFamily="18" charset="0"/>
              </a:rPr>
              <a:t>McGarr</a:t>
            </a:r>
            <a:r>
              <a:rPr lang="en-HK" i="1" dirty="0">
                <a:solidFill>
                  <a:srgbClr val="000000"/>
                </a:solidFill>
                <a:latin typeface="Times New Roman" panose="02020603050405020304" pitchFamily="18" charset="0"/>
                <a:ea typeface="Times New Roman" panose="02020603050405020304" pitchFamily="18" charset="0"/>
              </a:rPr>
              <a:t>,</a:t>
            </a:r>
            <a:r>
              <a:rPr lang="en-HK" dirty="0">
                <a:solidFill>
                  <a:srgbClr val="000000"/>
                </a:solidFill>
                <a:latin typeface="Times New Roman" panose="02020603050405020304" pitchFamily="18" charset="0"/>
                <a:ea typeface="Times New Roman" panose="02020603050405020304" pitchFamily="18" charset="0"/>
              </a:rPr>
              <a:t> 2014; </a:t>
            </a:r>
            <a:r>
              <a:rPr lang="en-HK" i="1" dirty="0">
                <a:solidFill>
                  <a:srgbClr val="000000"/>
                </a:solidFill>
                <a:latin typeface="Times New Roman" panose="02020603050405020304" pitchFamily="18" charset="0"/>
                <a:ea typeface="Times New Roman" panose="02020603050405020304" pitchFamily="18" charset="0"/>
              </a:rPr>
              <a:t>Atkinson et al.,</a:t>
            </a:r>
            <a:r>
              <a:rPr lang="en-HK" dirty="0">
                <a:solidFill>
                  <a:srgbClr val="000000"/>
                </a:solidFill>
                <a:latin typeface="Times New Roman" panose="02020603050405020304" pitchFamily="18" charset="0"/>
                <a:ea typeface="Times New Roman" panose="02020603050405020304" pitchFamily="18" charset="0"/>
              </a:rPr>
              <a:t> 2016; </a:t>
            </a:r>
            <a:r>
              <a:rPr lang="en-HK" i="1" dirty="0">
                <a:solidFill>
                  <a:srgbClr val="000000"/>
                </a:solidFill>
                <a:latin typeface="Times New Roman" panose="02020603050405020304" pitchFamily="18" charset="0"/>
                <a:ea typeface="Times New Roman" panose="02020603050405020304" pitchFamily="18" charset="0"/>
              </a:rPr>
              <a:t>Chen et al.,</a:t>
            </a:r>
            <a:r>
              <a:rPr lang="en-HK" dirty="0">
                <a:solidFill>
                  <a:srgbClr val="000000"/>
                </a:solidFill>
                <a:latin typeface="Times New Roman" panose="02020603050405020304" pitchFamily="18" charset="0"/>
                <a:ea typeface="Times New Roman" panose="02020603050405020304" pitchFamily="18" charset="0"/>
              </a:rPr>
              <a:t> 2018; </a:t>
            </a:r>
            <a:r>
              <a:rPr lang="en-HK" i="1" dirty="0" err="1">
                <a:solidFill>
                  <a:srgbClr val="000000"/>
                </a:solidFill>
                <a:latin typeface="Times New Roman" panose="02020603050405020304" pitchFamily="18" charset="0"/>
                <a:ea typeface="Times New Roman" panose="02020603050405020304" pitchFamily="18" charset="0"/>
              </a:rPr>
              <a:t>Keranen</a:t>
            </a:r>
            <a:r>
              <a:rPr lang="en-HK" i="1" dirty="0">
                <a:solidFill>
                  <a:srgbClr val="000000"/>
                </a:solidFill>
                <a:latin typeface="Times New Roman" panose="02020603050405020304" pitchFamily="18" charset="0"/>
                <a:ea typeface="Times New Roman" panose="02020603050405020304" pitchFamily="18" charset="0"/>
              </a:rPr>
              <a:t> &amp; Weingarten,</a:t>
            </a:r>
            <a:r>
              <a:rPr lang="en-HK" dirty="0">
                <a:solidFill>
                  <a:srgbClr val="000000"/>
                </a:solidFill>
                <a:latin typeface="Times New Roman" panose="02020603050405020304" pitchFamily="18" charset="0"/>
                <a:ea typeface="Times New Roman" panose="02020603050405020304" pitchFamily="18" charset="0"/>
              </a:rPr>
              <a:t> 2018]. Although gas extraction may possibly induce earthquakes through </a:t>
            </a:r>
            <a:r>
              <a:rPr lang="en-HK" dirty="0" err="1">
                <a:solidFill>
                  <a:srgbClr val="000000"/>
                </a:solidFill>
                <a:latin typeface="Times New Roman" panose="02020603050405020304" pitchFamily="18" charset="0"/>
                <a:ea typeface="Times New Roman" panose="02020603050405020304" pitchFamily="18" charset="0"/>
              </a:rPr>
              <a:t>poroelastic</a:t>
            </a:r>
            <a:r>
              <a:rPr lang="en-HK" dirty="0">
                <a:solidFill>
                  <a:srgbClr val="000000"/>
                </a:solidFill>
                <a:latin typeface="Times New Roman" panose="02020603050405020304" pitchFamily="18" charset="0"/>
                <a:ea typeface="Times New Roman" panose="02020603050405020304" pitchFamily="18" charset="0"/>
              </a:rPr>
              <a:t> stress perturbation [e.g., </a:t>
            </a:r>
            <a:r>
              <a:rPr lang="en-HK" i="1" dirty="0" err="1">
                <a:solidFill>
                  <a:srgbClr val="000000"/>
                </a:solidFill>
                <a:latin typeface="Times New Roman" panose="02020603050405020304" pitchFamily="18" charset="0"/>
                <a:ea typeface="Times New Roman" panose="02020603050405020304" pitchFamily="18" charset="0"/>
              </a:rPr>
              <a:t>Segall</a:t>
            </a:r>
            <a:r>
              <a:rPr lang="en-HK" i="1" dirty="0">
                <a:solidFill>
                  <a:srgbClr val="000000"/>
                </a:solidFill>
                <a:latin typeface="Times New Roman" panose="02020603050405020304" pitchFamily="18" charset="0"/>
                <a:ea typeface="Times New Roman" panose="02020603050405020304" pitchFamily="18" charset="0"/>
              </a:rPr>
              <a:t>,</a:t>
            </a:r>
            <a:r>
              <a:rPr lang="en-HK" dirty="0">
                <a:solidFill>
                  <a:srgbClr val="000000"/>
                </a:solidFill>
                <a:latin typeface="Times New Roman" panose="02020603050405020304" pitchFamily="18" charset="0"/>
                <a:ea typeface="Times New Roman" panose="02020603050405020304" pitchFamily="18" charset="0"/>
              </a:rPr>
              <a:t> 1989; </a:t>
            </a:r>
            <a:r>
              <a:rPr lang="en-HK" i="1" dirty="0" err="1">
                <a:solidFill>
                  <a:srgbClr val="000000"/>
                </a:solidFill>
                <a:latin typeface="Times New Roman" panose="02020603050405020304" pitchFamily="18" charset="0"/>
                <a:ea typeface="Times New Roman" panose="02020603050405020304" pitchFamily="18" charset="0"/>
              </a:rPr>
              <a:t>Suckale</a:t>
            </a:r>
            <a:r>
              <a:rPr lang="en-HK" i="1" dirty="0">
                <a:solidFill>
                  <a:srgbClr val="000000"/>
                </a:solidFill>
                <a:latin typeface="Times New Roman" panose="02020603050405020304" pitchFamily="18" charset="0"/>
                <a:ea typeface="Times New Roman" panose="02020603050405020304" pitchFamily="18" charset="0"/>
              </a:rPr>
              <a:t>,</a:t>
            </a:r>
            <a:r>
              <a:rPr lang="en-HK" dirty="0">
                <a:solidFill>
                  <a:srgbClr val="000000"/>
                </a:solidFill>
                <a:latin typeface="Times New Roman" panose="02020603050405020304" pitchFamily="18" charset="0"/>
                <a:ea typeface="Times New Roman" panose="02020603050405020304" pitchFamily="18" charset="0"/>
              </a:rPr>
              <a:t> 2009; </a:t>
            </a:r>
            <a:r>
              <a:rPr lang="en-HK" i="1" dirty="0" err="1">
                <a:solidFill>
                  <a:srgbClr val="000000"/>
                </a:solidFill>
                <a:latin typeface="Times New Roman" panose="02020603050405020304" pitchFamily="18" charset="0"/>
                <a:ea typeface="Times New Roman" panose="02020603050405020304" pitchFamily="18" charset="0"/>
              </a:rPr>
              <a:t>Zbinden</a:t>
            </a:r>
            <a:r>
              <a:rPr lang="en-HK" i="1" dirty="0">
                <a:solidFill>
                  <a:srgbClr val="000000"/>
                </a:solidFill>
                <a:latin typeface="Times New Roman" panose="02020603050405020304" pitchFamily="18" charset="0"/>
                <a:ea typeface="Times New Roman" panose="02020603050405020304" pitchFamily="18" charset="0"/>
              </a:rPr>
              <a:t> et al.,</a:t>
            </a:r>
            <a:r>
              <a:rPr lang="en-HK" dirty="0">
                <a:solidFill>
                  <a:srgbClr val="000000"/>
                </a:solidFill>
                <a:latin typeface="Times New Roman" panose="02020603050405020304" pitchFamily="18" charset="0"/>
                <a:ea typeface="Times New Roman" panose="02020603050405020304" pitchFamily="18" charset="0"/>
              </a:rPr>
              <a:t> 2017], </a:t>
            </a:r>
            <a:r>
              <a:rPr lang="en-HK" dirty="0">
                <a:solidFill>
                  <a:srgbClr val="0432FF"/>
                </a:solidFill>
                <a:latin typeface="Times New Roman" panose="02020603050405020304" pitchFamily="18" charset="0"/>
                <a:ea typeface="Times New Roman" panose="02020603050405020304" pitchFamily="18" charset="0"/>
              </a:rPr>
              <a:t>relatively fewer cases of earthquakes induced by gas injection</a:t>
            </a:r>
            <a:r>
              <a:rPr lang="en-HK" dirty="0">
                <a:solidFill>
                  <a:srgbClr val="000000"/>
                </a:solidFill>
                <a:latin typeface="Times New Roman" panose="02020603050405020304" pitchFamily="18" charset="0"/>
                <a:ea typeface="Times New Roman" panose="02020603050405020304" pitchFamily="18" charset="0"/>
              </a:rPr>
              <a:t> have been documented [</a:t>
            </a:r>
            <a:r>
              <a:rPr lang="en-HK" i="1" dirty="0" err="1">
                <a:solidFill>
                  <a:srgbClr val="000000"/>
                </a:solidFill>
                <a:latin typeface="Times New Roman" panose="02020603050405020304" pitchFamily="18" charset="0"/>
                <a:ea typeface="Times New Roman" panose="02020603050405020304" pitchFamily="18" charset="0"/>
              </a:rPr>
              <a:t>Foulger</a:t>
            </a:r>
            <a:r>
              <a:rPr lang="en-HK" i="1" dirty="0">
                <a:solidFill>
                  <a:srgbClr val="000000"/>
                </a:solidFill>
                <a:latin typeface="Times New Roman" panose="02020603050405020304" pitchFamily="18" charset="0"/>
                <a:ea typeface="Times New Roman" panose="02020603050405020304" pitchFamily="18" charset="0"/>
              </a:rPr>
              <a:t> et al.,</a:t>
            </a:r>
            <a:r>
              <a:rPr lang="en-HK" dirty="0">
                <a:solidFill>
                  <a:srgbClr val="000000"/>
                </a:solidFill>
                <a:latin typeface="Times New Roman" panose="02020603050405020304" pitchFamily="18" charset="0"/>
                <a:ea typeface="Times New Roman" panose="02020603050405020304" pitchFamily="18" charset="0"/>
              </a:rPr>
              <a:t> 2017; </a:t>
            </a:r>
            <a:r>
              <a:rPr lang="en-HK" i="1" dirty="0">
                <a:solidFill>
                  <a:srgbClr val="000000"/>
                </a:solidFill>
                <a:latin typeface="Times New Roman" panose="02020603050405020304" pitchFamily="18" charset="0"/>
                <a:ea typeface="Times New Roman" panose="02020603050405020304" pitchFamily="18" charset="0"/>
              </a:rPr>
              <a:t>Wilson et al.,</a:t>
            </a:r>
            <a:r>
              <a:rPr lang="en-HK" dirty="0">
                <a:solidFill>
                  <a:srgbClr val="000000"/>
                </a:solidFill>
                <a:latin typeface="Times New Roman" panose="02020603050405020304" pitchFamily="18" charset="0"/>
                <a:ea typeface="Times New Roman" panose="02020603050405020304" pitchFamily="18" charset="0"/>
              </a:rPr>
              <a:t> 2017], probably because only a small number of gas injection cases have been seismically monitored. A notable case was the Castor project in Spain. This project was shut down after triggering hundreds of small earthquakes [</a:t>
            </a:r>
            <a:r>
              <a:rPr lang="en-HK" i="1" dirty="0" err="1">
                <a:solidFill>
                  <a:srgbClr val="000000"/>
                </a:solidFill>
                <a:latin typeface="Times New Roman" panose="02020603050405020304" pitchFamily="18" charset="0"/>
                <a:ea typeface="Times New Roman" panose="02020603050405020304" pitchFamily="18" charset="0"/>
              </a:rPr>
              <a:t>Cesca</a:t>
            </a:r>
            <a:r>
              <a:rPr lang="en-HK" i="1" dirty="0">
                <a:solidFill>
                  <a:srgbClr val="000000"/>
                </a:solidFill>
                <a:latin typeface="Times New Roman" panose="02020603050405020304" pitchFamily="18" charset="0"/>
                <a:ea typeface="Times New Roman" panose="02020603050405020304" pitchFamily="18" charset="0"/>
              </a:rPr>
              <a:t> et al.,</a:t>
            </a:r>
            <a:r>
              <a:rPr lang="en-HK" dirty="0">
                <a:solidFill>
                  <a:srgbClr val="000000"/>
                </a:solidFill>
                <a:latin typeface="Times New Roman" panose="02020603050405020304" pitchFamily="18" charset="0"/>
                <a:ea typeface="Times New Roman" panose="02020603050405020304" pitchFamily="18" charset="0"/>
              </a:rPr>
              <a:t> 2014; </a:t>
            </a:r>
            <a:r>
              <a:rPr lang="en-HK" i="1" dirty="0" err="1">
                <a:solidFill>
                  <a:srgbClr val="000000"/>
                </a:solidFill>
                <a:latin typeface="Times New Roman" panose="02020603050405020304" pitchFamily="18" charset="0"/>
                <a:ea typeface="Times New Roman" panose="02020603050405020304" pitchFamily="18" charset="0"/>
              </a:rPr>
              <a:t>Juanes</a:t>
            </a:r>
            <a:r>
              <a:rPr lang="en-HK" i="1" dirty="0">
                <a:solidFill>
                  <a:srgbClr val="000000"/>
                </a:solidFill>
                <a:latin typeface="Times New Roman" panose="02020603050405020304" pitchFamily="18" charset="0"/>
                <a:ea typeface="Times New Roman" panose="02020603050405020304" pitchFamily="18" charset="0"/>
              </a:rPr>
              <a:t> et al.,</a:t>
            </a:r>
            <a:r>
              <a:rPr lang="en-HK" dirty="0">
                <a:solidFill>
                  <a:srgbClr val="000000"/>
                </a:solidFill>
                <a:latin typeface="Times New Roman" panose="02020603050405020304" pitchFamily="18" charset="0"/>
                <a:ea typeface="Times New Roman" panose="02020603050405020304" pitchFamily="18" charset="0"/>
              </a:rPr>
              <a:t> 2017], although it is still debated whether its sudden suspension ‘unexpectedly’ promoted the occurrence of the largest Mw 4.3 earthquake [</a:t>
            </a:r>
            <a:r>
              <a:rPr lang="en-HK" i="1" dirty="0" err="1">
                <a:solidFill>
                  <a:srgbClr val="000000"/>
                </a:solidFill>
                <a:latin typeface="Times New Roman" panose="02020603050405020304" pitchFamily="18" charset="0"/>
                <a:ea typeface="Times New Roman" panose="02020603050405020304" pitchFamily="18" charset="0"/>
              </a:rPr>
              <a:t>Grigoli</a:t>
            </a:r>
            <a:r>
              <a:rPr lang="en-HK" i="1" dirty="0">
                <a:solidFill>
                  <a:srgbClr val="000000"/>
                </a:solidFill>
                <a:latin typeface="Times New Roman" panose="02020603050405020304" pitchFamily="18" charset="0"/>
                <a:ea typeface="Times New Roman" panose="02020603050405020304" pitchFamily="18" charset="0"/>
              </a:rPr>
              <a:t> et al.,</a:t>
            </a:r>
            <a:r>
              <a:rPr lang="en-HK" dirty="0">
                <a:solidFill>
                  <a:srgbClr val="000000"/>
                </a:solidFill>
                <a:latin typeface="Times New Roman" panose="02020603050405020304" pitchFamily="18" charset="0"/>
                <a:ea typeface="Times New Roman" panose="02020603050405020304" pitchFamily="18" charset="0"/>
              </a:rPr>
              <a:t> 2017]. </a:t>
            </a:r>
            <a:r>
              <a:rPr lang="en-HK" dirty="0">
                <a:solidFill>
                  <a:srgbClr val="0432FF"/>
                </a:solidFill>
                <a:latin typeface="Times New Roman" panose="02020603050405020304" pitchFamily="18" charset="0"/>
                <a:ea typeface="Times New Roman" panose="02020603050405020304" pitchFamily="18" charset="0"/>
              </a:rPr>
              <a:t>Understanding how gas injections may cause earthquakes is not only important for earthquake physics [</a:t>
            </a:r>
            <a:r>
              <a:rPr lang="en-HK" i="1" dirty="0" err="1">
                <a:solidFill>
                  <a:srgbClr val="0432FF"/>
                </a:solidFill>
                <a:latin typeface="Times New Roman" panose="02020603050405020304" pitchFamily="18" charset="0"/>
                <a:ea typeface="Times New Roman" panose="02020603050405020304" pitchFamily="18" charset="0"/>
              </a:rPr>
              <a:t>Galis</a:t>
            </a:r>
            <a:r>
              <a:rPr lang="en-HK" i="1" dirty="0">
                <a:solidFill>
                  <a:srgbClr val="0432FF"/>
                </a:solidFill>
                <a:latin typeface="Times New Roman" panose="02020603050405020304" pitchFamily="18" charset="0"/>
                <a:ea typeface="Times New Roman" panose="02020603050405020304" pitchFamily="18" charset="0"/>
              </a:rPr>
              <a:t> et al.,</a:t>
            </a:r>
            <a:r>
              <a:rPr lang="en-HK" dirty="0">
                <a:solidFill>
                  <a:srgbClr val="0432FF"/>
                </a:solidFill>
                <a:latin typeface="Times New Roman" panose="02020603050405020304" pitchFamily="18" charset="0"/>
                <a:ea typeface="Times New Roman" panose="02020603050405020304" pitchFamily="18" charset="0"/>
              </a:rPr>
              <a:t> 2017], but will also enable underground gas storage (UGS) facilities</a:t>
            </a:r>
            <a:r>
              <a:rPr lang="en-HK" dirty="0">
                <a:solidFill>
                  <a:srgbClr val="000000"/>
                </a:solidFill>
                <a:latin typeface="Times New Roman" panose="02020603050405020304" pitchFamily="18" charset="0"/>
                <a:ea typeface="Times New Roman" panose="02020603050405020304" pitchFamily="18" charset="0"/>
              </a:rPr>
              <a:t>, where the annual cyclic injection and extraction is conducted to meet seasonal variation in demand for gas, to be operated more safely [</a:t>
            </a:r>
            <a:r>
              <a:rPr lang="en-HK" i="1" dirty="0">
                <a:solidFill>
                  <a:srgbClr val="000000"/>
                </a:solidFill>
                <a:latin typeface="Times New Roman" panose="02020603050405020304" pitchFamily="18" charset="0"/>
                <a:ea typeface="Times New Roman" panose="02020603050405020304" pitchFamily="18" charset="0"/>
              </a:rPr>
              <a:t>Yang et al.,</a:t>
            </a:r>
            <a:r>
              <a:rPr lang="en-HK" dirty="0">
                <a:solidFill>
                  <a:srgbClr val="000000"/>
                </a:solidFill>
                <a:latin typeface="Times New Roman" panose="02020603050405020304" pitchFamily="18" charset="0"/>
                <a:ea typeface="Times New Roman" panose="02020603050405020304" pitchFamily="18" charset="0"/>
              </a:rPr>
              <a:t> 2017]. To meet the rapidly growing demand for natural gas, an attractive green energy source, large UGSs have been constructed in many countries, and it is therefore important to understand how they might be damaged or affected by induced earthquakes. Here we systematically investigate earthquakes which occurred near a UGS facility in </a:t>
            </a:r>
            <a:r>
              <a:rPr lang="en-HK" dirty="0" err="1">
                <a:solidFill>
                  <a:srgbClr val="000000"/>
                </a:solidFill>
                <a:latin typeface="Times New Roman" panose="02020603050405020304" pitchFamily="18" charset="0"/>
                <a:ea typeface="Times New Roman" panose="02020603050405020304" pitchFamily="18" charset="0"/>
              </a:rPr>
              <a:t>Hutubi</a:t>
            </a:r>
            <a:r>
              <a:rPr lang="en-HK" dirty="0">
                <a:solidFill>
                  <a:srgbClr val="000000"/>
                </a:solidFill>
                <a:latin typeface="Times New Roman" panose="02020603050405020304" pitchFamily="18" charset="0"/>
                <a:ea typeface="Times New Roman" panose="02020603050405020304" pitchFamily="18" charset="0"/>
              </a:rPr>
              <a:t>, Xinjiang, combining </a:t>
            </a:r>
            <a:r>
              <a:rPr lang="en-HK" dirty="0">
                <a:solidFill>
                  <a:srgbClr val="0432FF"/>
                </a:solidFill>
                <a:latin typeface="Times New Roman" panose="02020603050405020304" pitchFamily="18" charset="0"/>
                <a:ea typeface="Times New Roman" panose="02020603050405020304" pitchFamily="18" charset="0"/>
              </a:rPr>
              <a:t>a newly installed dense seismic network </a:t>
            </a:r>
            <a:r>
              <a:rPr lang="en-HK" dirty="0">
                <a:solidFill>
                  <a:srgbClr val="000000"/>
                </a:solidFill>
                <a:latin typeface="Times New Roman" panose="02020603050405020304" pitchFamily="18" charset="0"/>
                <a:ea typeface="Times New Roman" panose="02020603050405020304" pitchFamily="18" charset="0"/>
              </a:rPr>
              <a:t>with permanent stations</a:t>
            </a:r>
            <a:r>
              <a:rPr lang="en-US" dirty="0">
                <a:solidFill>
                  <a:srgbClr val="000000"/>
                </a:solidFill>
                <a:latin typeface="Times New Roman" panose="02020603050405020304" pitchFamily="18" charset="0"/>
                <a:ea typeface="Times New Roman" panose="02020603050405020304" pitchFamily="18" charset="0"/>
              </a:rPr>
              <a:t>, to distinguish seismicity related to the UGS facility and to assess the seismic hazards</a:t>
            </a:r>
            <a:r>
              <a:rPr lang="en-HK" dirty="0">
                <a:solidFill>
                  <a:srgbClr val="000000"/>
                </a:solidFill>
                <a:latin typeface="Times New Roman" panose="02020603050405020304" pitchFamily="18" charset="0"/>
                <a:ea typeface="Times New Roman" panose="02020603050405020304" pitchFamily="18" charset="0"/>
              </a:rPr>
              <a:t>.</a:t>
            </a:r>
            <a:r>
              <a:rPr lang="en-HK" dirty="0"/>
              <a:t> </a:t>
            </a:r>
            <a:endParaRPr lang="en-US" dirty="0"/>
          </a:p>
        </p:txBody>
      </p:sp>
      <p:sp>
        <p:nvSpPr>
          <p:cNvPr id="9" name="TextBox 8">
            <a:extLst>
              <a:ext uri="{FF2B5EF4-FFF2-40B4-BE49-F238E27FC236}">
                <a16:creationId xmlns:a16="http://schemas.microsoft.com/office/drawing/2014/main" id="{E83DF2AC-F5C2-3841-8822-B818F55EF054}"/>
              </a:ext>
            </a:extLst>
          </p:cNvPr>
          <p:cNvSpPr txBox="1"/>
          <p:nvPr/>
        </p:nvSpPr>
        <p:spPr>
          <a:xfrm>
            <a:off x="8519504" y="300222"/>
            <a:ext cx="3280991" cy="646331"/>
          </a:xfrm>
          <a:prstGeom prst="rect">
            <a:avLst/>
          </a:prstGeom>
          <a:solidFill>
            <a:schemeClr val="bg1"/>
          </a:solidFill>
        </p:spPr>
        <p:txBody>
          <a:bodyPr wrap="square" rtlCol="0">
            <a:spAutoFit/>
          </a:bodyPr>
          <a:lstStyle/>
          <a:p>
            <a:r>
              <a:rPr lang="en-US" dirty="0">
                <a:solidFill>
                  <a:srgbClr val="FF0000"/>
                </a:solidFill>
                <a:latin typeface="Arial" panose="020B0604020202020204" pitchFamily="34" charset="0"/>
                <a:cs typeface="Arial" panose="020B0604020202020204" pitchFamily="34" charset="0"/>
              </a:rPr>
              <a:t>1</a:t>
            </a:r>
            <a:r>
              <a:rPr lang="en-US" baseline="30000" dirty="0">
                <a:solidFill>
                  <a:srgbClr val="FF0000"/>
                </a:solidFill>
                <a:latin typeface="Arial" panose="020B0604020202020204" pitchFamily="34" charset="0"/>
                <a:cs typeface="Arial" panose="020B0604020202020204" pitchFamily="34" charset="0"/>
              </a:rPr>
              <a:t>st</a:t>
            </a:r>
            <a:r>
              <a:rPr lang="en-US" dirty="0">
                <a:solidFill>
                  <a:srgbClr val="FF0000"/>
                </a:solidFill>
                <a:latin typeface="Arial" panose="020B0604020202020204" pitchFamily="34" charset="0"/>
                <a:cs typeface="Arial" panose="020B0604020202020204" pitchFamily="34" charset="0"/>
              </a:rPr>
              <a:t> paragraph, scientific questions and impacts</a:t>
            </a:r>
          </a:p>
        </p:txBody>
      </p:sp>
    </p:spTree>
    <p:extLst>
      <p:ext uri="{BB962C8B-B14F-4D97-AF65-F5344CB8AC3E}">
        <p14:creationId xmlns:p14="http://schemas.microsoft.com/office/powerpoint/2010/main" val="1699624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63D31-3D0F-2942-A0E4-2D3600C0678B}"/>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B40DACFF-951E-3043-9C9E-1B27234D88DF}"/>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30</a:t>
            </a:fld>
            <a:endParaRPr lang="en-GB">
              <a:solidFill>
                <a:prstClr val="black">
                  <a:tint val="75000"/>
                </a:prstClr>
              </a:solidFill>
              <a:latin typeface="Calibri"/>
            </a:endParaRPr>
          </a:p>
        </p:txBody>
      </p:sp>
      <p:pic>
        <p:nvPicPr>
          <p:cNvPr id="5" name="Picture 4">
            <a:extLst>
              <a:ext uri="{FF2B5EF4-FFF2-40B4-BE49-F238E27FC236}">
                <a16:creationId xmlns:a16="http://schemas.microsoft.com/office/drawing/2014/main" id="{F0C09419-B5AC-A84D-A0BF-37869DAFC976}"/>
              </a:ext>
            </a:extLst>
          </p:cNvPr>
          <p:cNvPicPr>
            <a:picLocks noChangeAspect="1"/>
          </p:cNvPicPr>
          <p:nvPr/>
        </p:nvPicPr>
        <p:blipFill>
          <a:blip r:embed="rId2"/>
          <a:stretch>
            <a:fillRect/>
          </a:stretch>
        </p:blipFill>
        <p:spPr>
          <a:xfrm>
            <a:off x="609602" y="65087"/>
            <a:ext cx="5990897" cy="881466"/>
          </a:xfrm>
          <a:prstGeom prst="rect">
            <a:avLst/>
          </a:prstGeom>
        </p:spPr>
      </p:pic>
      <p:sp>
        <p:nvSpPr>
          <p:cNvPr id="3" name="TextBox 2">
            <a:extLst>
              <a:ext uri="{FF2B5EF4-FFF2-40B4-BE49-F238E27FC236}">
                <a16:creationId xmlns:a16="http://schemas.microsoft.com/office/drawing/2014/main" id="{ABF590A3-D89A-474E-B0B1-94CC2B7BE7C0}"/>
              </a:ext>
            </a:extLst>
          </p:cNvPr>
          <p:cNvSpPr txBox="1"/>
          <p:nvPr/>
        </p:nvSpPr>
        <p:spPr>
          <a:xfrm>
            <a:off x="6400800" y="520700"/>
            <a:ext cx="2129209"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2019 JGR</a:t>
            </a:r>
          </a:p>
        </p:txBody>
      </p:sp>
      <p:sp>
        <p:nvSpPr>
          <p:cNvPr id="6" name="Rectangle 5">
            <a:extLst>
              <a:ext uri="{FF2B5EF4-FFF2-40B4-BE49-F238E27FC236}">
                <a16:creationId xmlns:a16="http://schemas.microsoft.com/office/drawing/2014/main" id="{6BF5C0C4-F395-F64F-BB59-B23AF75E72C5}"/>
              </a:ext>
            </a:extLst>
          </p:cNvPr>
          <p:cNvSpPr/>
          <p:nvPr/>
        </p:nvSpPr>
        <p:spPr>
          <a:xfrm>
            <a:off x="304800" y="1078313"/>
            <a:ext cx="11836400" cy="5632311"/>
          </a:xfrm>
          <a:prstGeom prst="rect">
            <a:avLst/>
          </a:prstGeom>
          <a:solidFill>
            <a:schemeClr val="bg1"/>
          </a:solidFill>
        </p:spPr>
        <p:txBody>
          <a:bodyPr wrap="square">
            <a:spAutoFit/>
          </a:bodyPr>
          <a:lstStyle/>
          <a:p>
            <a:r>
              <a:rPr lang="en-HK" sz="2000" dirty="0">
                <a:solidFill>
                  <a:srgbClr val="000000"/>
                </a:solidFill>
                <a:latin typeface="Times New Roman" panose="02020603050405020304" pitchFamily="18" charset="0"/>
                <a:ea typeface="Times New Roman" panose="02020603050405020304" pitchFamily="18" charset="0"/>
              </a:rPr>
              <a:t>Located in the southern margin of the </a:t>
            </a:r>
            <a:r>
              <a:rPr lang="en-HK" sz="2000" dirty="0" err="1">
                <a:solidFill>
                  <a:srgbClr val="000000"/>
                </a:solidFill>
                <a:latin typeface="Times New Roman" panose="02020603050405020304" pitchFamily="18" charset="0"/>
                <a:ea typeface="Times New Roman" panose="02020603050405020304" pitchFamily="18" charset="0"/>
              </a:rPr>
              <a:t>Junggar</a:t>
            </a:r>
            <a:r>
              <a:rPr lang="en-HK" sz="2000" dirty="0">
                <a:solidFill>
                  <a:srgbClr val="000000"/>
                </a:solidFill>
                <a:latin typeface="Times New Roman" panose="02020603050405020304" pitchFamily="18" charset="0"/>
                <a:ea typeface="Times New Roman" panose="02020603050405020304" pitchFamily="18" charset="0"/>
              </a:rPr>
              <a:t> Basin, the </a:t>
            </a:r>
            <a:r>
              <a:rPr lang="en-HK" sz="2000" dirty="0" err="1">
                <a:solidFill>
                  <a:srgbClr val="000000"/>
                </a:solidFill>
                <a:latin typeface="Times New Roman" panose="02020603050405020304" pitchFamily="18" charset="0"/>
                <a:ea typeface="Times New Roman" panose="02020603050405020304" pitchFamily="18" charset="0"/>
              </a:rPr>
              <a:t>Hutubi</a:t>
            </a:r>
            <a:r>
              <a:rPr lang="en-HK" sz="2000" dirty="0">
                <a:solidFill>
                  <a:srgbClr val="000000"/>
                </a:solidFill>
                <a:latin typeface="Times New Roman" panose="02020603050405020304" pitchFamily="18" charset="0"/>
                <a:ea typeface="Times New Roman" panose="02020603050405020304" pitchFamily="18" charset="0"/>
              </a:rPr>
              <a:t> UGS facility was originally a natural gas field that was depleted in 2009. It was subsequently converted into a UGS with a capacity of 10.7 billion m</a:t>
            </a:r>
            <a:r>
              <a:rPr lang="en-HK" sz="2000" baseline="30000" dirty="0">
                <a:solidFill>
                  <a:srgbClr val="000000"/>
                </a:solidFill>
                <a:latin typeface="Times New Roman" panose="02020603050405020304" pitchFamily="18" charset="0"/>
                <a:ea typeface="Times New Roman" panose="02020603050405020304" pitchFamily="18" charset="0"/>
              </a:rPr>
              <a:t>3</a:t>
            </a:r>
            <a:r>
              <a:rPr lang="en-HK" sz="2000" dirty="0">
                <a:solidFill>
                  <a:srgbClr val="000000"/>
                </a:solidFill>
                <a:latin typeface="Times New Roman" panose="02020603050405020304" pitchFamily="18" charset="0"/>
                <a:ea typeface="Times New Roman" panose="02020603050405020304" pitchFamily="18" charset="0"/>
              </a:rPr>
              <a:t>, the largest of its kind in China. Shortly after the first injection on 9 June 2013, a sequence of earthquakes occurred in the vicinity of the UGS, including two earthquakes with local magnitudes (M</a:t>
            </a:r>
            <a:r>
              <a:rPr lang="en-HK" sz="2000" baseline="-25000" dirty="0">
                <a:solidFill>
                  <a:srgbClr val="000000"/>
                </a:solidFill>
                <a:latin typeface="Times New Roman" panose="02020603050405020304" pitchFamily="18" charset="0"/>
                <a:ea typeface="Times New Roman" panose="02020603050405020304" pitchFamily="18" charset="0"/>
              </a:rPr>
              <a:t>L</a:t>
            </a:r>
            <a:r>
              <a:rPr lang="en-HK" sz="2000" dirty="0">
                <a:solidFill>
                  <a:srgbClr val="000000"/>
                </a:solidFill>
                <a:latin typeface="Times New Roman" panose="02020603050405020304" pitchFamily="18" charset="0"/>
                <a:ea typeface="Times New Roman" panose="02020603050405020304" pitchFamily="18" charset="0"/>
              </a:rPr>
              <a:t>) larger than 3 (Figure 1) [</a:t>
            </a:r>
            <a:r>
              <a:rPr lang="en-HK" sz="2000" i="1" dirty="0">
                <a:solidFill>
                  <a:srgbClr val="000000"/>
                </a:solidFill>
                <a:latin typeface="Times New Roman" panose="02020603050405020304" pitchFamily="18" charset="0"/>
                <a:ea typeface="Times New Roman" panose="02020603050405020304" pitchFamily="18" charset="0"/>
              </a:rPr>
              <a:t>Yang et al.,</a:t>
            </a:r>
            <a:r>
              <a:rPr lang="en-HK" sz="2000" dirty="0">
                <a:solidFill>
                  <a:srgbClr val="000000"/>
                </a:solidFill>
                <a:latin typeface="Times New Roman" panose="02020603050405020304" pitchFamily="18" charset="0"/>
                <a:ea typeface="Times New Roman" panose="02020603050405020304" pitchFamily="18" charset="0"/>
              </a:rPr>
              <a:t> 2017]. </a:t>
            </a:r>
            <a:r>
              <a:rPr lang="en-HK" sz="2000" i="1" dirty="0">
                <a:solidFill>
                  <a:srgbClr val="0432FF"/>
                </a:solidFill>
                <a:latin typeface="Times New Roman" panose="02020603050405020304" pitchFamily="18" charset="0"/>
                <a:ea typeface="Times New Roman" panose="02020603050405020304" pitchFamily="18" charset="0"/>
              </a:rPr>
              <a:t>Tang et al.</a:t>
            </a:r>
            <a:r>
              <a:rPr lang="en-HK" sz="2000" dirty="0">
                <a:solidFill>
                  <a:srgbClr val="0432FF"/>
                </a:solidFill>
                <a:latin typeface="Times New Roman" panose="02020603050405020304" pitchFamily="18" charset="0"/>
                <a:ea typeface="Times New Roman" panose="02020603050405020304" pitchFamily="18" charset="0"/>
              </a:rPr>
              <a:t> [2018] have detected and located earthquakes from 2013 to 2015 in the region using the sparse Xinjiang Seismic Network</a:t>
            </a:r>
            <a:r>
              <a:rPr lang="en-HK" sz="2000" dirty="0">
                <a:solidFill>
                  <a:srgbClr val="000000"/>
                </a:solidFill>
                <a:latin typeface="Times New Roman" panose="02020603050405020304" pitchFamily="18" charset="0"/>
                <a:ea typeface="Times New Roman" panose="02020603050405020304" pitchFamily="18" charset="0"/>
              </a:rPr>
              <a:t> (XJSN), and found that most of the earthquakes occurred in the first two injection periods, and were </a:t>
            </a:r>
            <a:r>
              <a:rPr lang="en-HK" sz="2000" dirty="0">
                <a:solidFill>
                  <a:srgbClr val="0432FF"/>
                </a:solidFill>
                <a:latin typeface="Times New Roman" panose="02020603050405020304" pitchFamily="18" charset="0"/>
                <a:ea typeface="Times New Roman" panose="02020603050405020304" pitchFamily="18" charset="0"/>
              </a:rPr>
              <a:t>distributed in two shallow clusters (focal depth &lt;2 km)</a:t>
            </a:r>
            <a:r>
              <a:rPr lang="en-HK" sz="2000" dirty="0">
                <a:solidFill>
                  <a:srgbClr val="000000"/>
                </a:solidFill>
                <a:latin typeface="Times New Roman" panose="02020603050405020304" pitchFamily="18" charset="0"/>
                <a:ea typeface="Times New Roman" panose="02020603050405020304" pitchFamily="18" charset="0"/>
              </a:rPr>
              <a:t>. Based on the delay time between the occurrences of the earthquakes and the abrupt changes in the gas injection rate and well pressure, </a:t>
            </a:r>
            <a:r>
              <a:rPr lang="en-HK" sz="2000" i="1" dirty="0">
                <a:solidFill>
                  <a:srgbClr val="000000"/>
                </a:solidFill>
                <a:latin typeface="Times New Roman" panose="02020603050405020304" pitchFamily="18" charset="0"/>
                <a:ea typeface="Times New Roman" panose="02020603050405020304" pitchFamily="18" charset="0"/>
              </a:rPr>
              <a:t>Tang et al.</a:t>
            </a:r>
            <a:r>
              <a:rPr lang="en-HK" sz="2000" dirty="0">
                <a:solidFill>
                  <a:srgbClr val="000000"/>
                </a:solidFill>
                <a:latin typeface="Times New Roman" panose="02020603050405020304" pitchFamily="18" charset="0"/>
                <a:ea typeface="Times New Roman" panose="02020603050405020304" pitchFamily="18" charset="0"/>
              </a:rPr>
              <a:t> [2018] concluded that these earthquakes </a:t>
            </a:r>
            <a:r>
              <a:rPr lang="en-HK" sz="2000" dirty="0">
                <a:solidFill>
                  <a:srgbClr val="0432FF"/>
                </a:solidFill>
                <a:latin typeface="Times New Roman" panose="02020603050405020304" pitchFamily="18" charset="0"/>
                <a:ea typeface="Times New Roman" panose="02020603050405020304" pitchFamily="18" charset="0"/>
              </a:rPr>
              <a:t>were induced by both pore pressure changes and a </a:t>
            </a:r>
            <a:r>
              <a:rPr lang="en-HK" sz="2000" dirty="0" err="1">
                <a:solidFill>
                  <a:srgbClr val="0432FF"/>
                </a:solidFill>
                <a:latin typeface="Times New Roman" panose="02020603050405020304" pitchFamily="18" charset="0"/>
                <a:ea typeface="Times New Roman" panose="02020603050405020304" pitchFamily="18" charset="0"/>
              </a:rPr>
              <a:t>poroelastic</a:t>
            </a:r>
            <a:r>
              <a:rPr lang="en-HK" sz="2000" dirty="0">
                <a:solidFill>
                  <a:srgbClr val="0432FF"/>
                </a:solidFill>
                <a:latin typeface="Times New Roman" panose="02020603050405020304" pitchFamily="18" charset="0"/>
                <a:ea typeface="Times New Roman" panose="02020603050405020304" pitchFamily="18" charset="0"/>
              </a:rPr>
              <a:t> response</a:t>
            </a:r>
            <a:r>
              <a:rPr lang="en-HK" sz="2000" dirty="0">
                <a:solidFill>
                  <a:srgbClr val="000000"/>
                </a:solidFill>
                <a:latin typeface="Times New Roman" panose="02020603050405020304" pitchFamily="18" charset="0"/>
                <a:ea typeface="Times New Roman" panose="02020603050405020304" pitchFamily="18" charset="0"/>
              </a:rPr>
              <a:t>, which led to the failure on nearby faults that were governed by the rate- and state-dependent friction law [</a:t>
            </a:r>
            <a:r>
              <a:rPr lang="en-HK" sz="2000" i="1" dirty="0">
                <a:solidFill>
                  <a:srgbClr val="000000"/>
                </a:solidFill>
                <a:latin typeface="Times New Roman" panose="02020603050405020304" pitchFamily="18" charset="0"/>
                <a:ea typeface="Times New Roman" panose="02020603050405020304" pitchFamily="18" charset="0"/>
              </a:rPr>
              <a:t>Dieterich,</a:t>
            </a:r>
            <a:r>
              <a:rPr lang="en-HK" sz="2000" dirty="0">
                <a:solidFill>
                  <a:srgbClr val="000000"/>
                </a:solidFill>
                <a:latin typeface="Times New Roman" panose="02020603050405020304" pitchFamily="18" charset="0"/>
                <a:ea typeface="Times New Roman" panose="02020603050405020304" pitchFamily="18" charset="0"/>
              </a:rPr>
              <a:t> 1979]. However, in the rate-state-frictional formulation, </a:t>
            </a:r>
            <a:r>
              <a:rPr lang="en-HK" sz="2000" dirty="0">
                <a:solidFill>
                  <a:srgbClr val="0432FF"/>
                </a:solidFill>
                <a:latin typeface="Times New Roman" panose="02020603050405020304" pitchFamily="18" charset="0"/>
                <a:ea typeface="Times New Roman" panose="02020603050405020304" pitchFamily="18" charset="0"/>
              </a:rPr>
              <a:t>velocity strengthening (aseismic) behaviour is often found at shallow depths (&lt;2km)</a:t>
            </a:r>
            <a:r>
              <a:rPr lang="en-HK" sz="2000" dirty="0">
                <a:solidFill>
                  <a:srgbClr val="000000"/>
                </a:solidFill>
                <a:latin typeface="Times New Roman" panose="02020603050405020304" pitchFamily="18" charset="0"/>
                <a:ea typeface="Times New Roman" panose="02020603050405020304" pitchFamily="18" charset="0"/>
              </a:rPr>
              <a:t> [</a:t>
            </a:r>
            <a:r>
              <a:rPr lang="en-HK" sz="2000" i="1" dirty="0" err="1">
                <a:solidFill>
                  <a:srgbClr val="000000"/>
                </a:solidFill>
                <a:latin typeface="Times New Roman" panose="02020603050405020304" pitchFamily="18" charset="0"/>
                <a:ea typeface="Times New Roman" panose="02020603050405020304" pitchFamily="18" charset="0"/>
              </a:rPr>
              <a:t>Blanpied</a:t>
            </a:r>
            <a:r>
              <a:rPr lang="en-HK" sz="2000" i="1" dirty="0">
                <a:solidFill>
                  <a:srgbClr val="000000"/>
                </a:solidFill>
                <a:latin typeface="Times New Roman" panose="02020603050405020304" pitchFamily="18" charset="0"/>
                <a:ea typeface="Times New Roman" panose="02020603050405020304" pitchFamily="18" charset="0"/>
              </a:rPr>
              <a:t> et al.,</a:t>
            </a:r>
            <a:r>
              <a:rPr lang="en-HK" sz="2000" dirty="0">
                <a:solidFill>
                  <a:srgbClr val="000000"/>
                </a:solidFill>
                <a:latin typeface="Times New Roman" panose="02020603050405020304" pitchFamily="18" charset="0"/>
                <a:ea typeface="Times New Roman" panose="02020603050405020304" pitchFamily="18" charset="0"/>
              </a:rPr>
              <a:t> 1998; </a:t>
            </a:r>
            <a:r>
              <a:rPr lang="en-US" sz="2000" i="1" kern="1400" dirty="0" err="1">
                <a:latin typeface="Times New Roman" panose="02020603050405020304" pitchFamily="18" charset="0"/>
                <a:ea typeface="Times New Roman" panose="02020603050405020304" pitchFamily="18" charset="0"/>
              </a:rPr>
              <a:t>Marone</a:t>
            </a:r>
            <a:r>
              <a:rPr lang="en-US" sz="2000" kern="1400" dirty="0">
                <a:latin typeface="Times New Roman" panose="02020603050405020304" pitchFamily="18" charset="0"/>
                <a:ea typeface="Times New Roman" panose="02020603050405020304" pitchFamily="18" charset="0"/>
              </a:rPr>
              <a:t>, 1998</a:t>
            </a:r>
            <a:r>
              <a:rPr lang="en-HK" sz="2000" dirty="0">
                <a:solidFill>
                  <a:srgbClr val="000000"/>
                </a:solidFill>
                <a:latin typeface="Times New Roman" panose="02020603050405020304" pitchFamily="18" charset="0"/>
                <a:ea typeface="Times New Roman" panose="02020603050405020304" pitchFamily="18" charset="0"/>
              </a:rPr>
              <a:t>],</a:t>
            </a:r>
            <a:r>
              <a:rPr lang="en-HK" sz="2000" dirty="0">
                <a:latin typeface="TimesNewRomanPSMT"/>
                <a:ea typeface="Times New Roman" panose="02020603050405020304" pitchFamily="18" charset="0"/>
                <a:cs typeface="Times New Roman" panose="02020603050405020304" pitchFamily="18" charset="0"/>
              </a:rPr>
              <a:t> </a:t>
            </a:r>
            <a:r>
              <a:rPr lang="en-HK" sz="2000" dirty="0">
                <a:solidFill>
                  <a:srgbClr val="000000"/>
                </a:solidFill>
                <a:latin typeface="Times New Roman" panose="02020603050405020304" pitchFamily="18" charset="0"/>
                <a:ea typeface="Times New Roman" panose="02020603050405020304" pitchFamily="18" charset="0"/>
              </a:rPr>
              <a:t> where earthquakes are not anticipated to occur and faults presumably slip </a:t>
            </a:r>
            <a:r>
              <a:rPr lang="en-HK" sz="2000" dirty="0" err="1">
                <a:solidFill>
                  <a:srgbClr val="000000"/>
                </a:solidFill>
                <a:latin typeface="Times New Roman" panose="02020603050405020304" pitchFamily="18" charset="0"/>
                <a:ea typeface="Times New Roman" panose="02020603050405020304" pitchFamily="18" charset="0"/>
              </a:rPr>
              <a:t>aseismically</a:t>
            </a:r>
            <a:r>
              <a:rPr lang="en-HK" sz="2000" dirty="0">
                <a:solidFill>
                  <a:srgbClr val="000000"/>
                </a:solidFill>
                <a:latin typeface="Times New Roman" panose="02020603050405020304" pitchFamily="18" charset="0"/>
                <a:ea typeface="Times New Roman" panose="02020603050405020304" pitchFamily="18" charset="0"/>
              </a:rPr>
              <a:t>. If indeed earthquakes are shallower than 2 km and are induced as suggested by </a:t>
            </a:r>
            <a:r>
              <a:rPr lang="en-HK" sz="2000" i="1" dirty="0">
                <a:solidFill>
                  <a:srgbClr val="000000"/>
                </a:solidFill>
                <a:latin typeface="Times New Roman" panose="02020603050405020304" pitchFamily="18" charset="0"/>
                <a:ea typeface="Times New Roman" panose="02020603050405020304" pitchFamily="18" charset="0"/>
              </a:rPr>
              <a:t>Tang et al</a:t>
            </a:r>
            <a:r>
              <a:rPr lang="en-HK" sz="2000" dirty="0">
                <a:solidFill>
                  <a:srgbClr val="000000"/>
                </a:solidFill>
                <a:latin typeface="Times New Roman" panose="02020603050405020304" pitchFamily="18" charset="0"/>
                <a:ea typeface="Times New Roman" panose="02020603050405020304" pitchFamily="18" charset="0"/>
              </a:rPr>
              <a:t>. [2018],  </a:t>
            </a:r>
            <a:r>
              <a:rPr lang="en-HK" sz="2000" dirty="0">
                <a:solidFill>
                  <a:srgbClr val="0432FF"/>
                </a:solidFill>
                <a:latin typeface="Times New Roman" panose="02020603050405020304" pitchFamily="18" charset="0"/>
                <a:ea typeface="Times New Roman" panose="02020603050405020304" pitchFamily="18" charset="0"/>
              </a:rPr>
              <a:t>pore pressure changes can not be the responsible mechanism</a:t>
            </a:r>
            <a:r>
              <a:rPr lang="en-HK" sz="2000" dirty="0">
                <a:solidFill>
                  <a:srgbClr val="000000"/>
                </a:solidFill>
                <a:latin typeface="Times New Roman" panose="02020603050405020304" pitchFamily="18" charset="0"/>
                <a:ea typeface="Times New Roman" panose="02020603050405020304" pitchFamily="18" charset="0"/>
              </a:rPr>
              <a:t> because the injected gas is sealed by the cap rock that is located at ~ 3km in depth (</a:t>
            </a:r>
            <a:r>
              <a:rPr lang="en-HK" sz="2000" i="1" dirty="0">
                <a:solidFill>
                  <a:srgbClr val="000000"/>
                </a:solidFill>
                <a:latin typeface="Times New Roman" panose="02020603050405020304" pitchFamily="18" charset="0"/>
                <a:ea typeface="Times New Roman" panose="02020603050405020304" pitchFamily="18" charset="0"/>
              </a:rPr>
              <a:t>Hu et al.,</a:t>
            </a:r>
            <a:r>
              <a:rPr lang="en-HK" sz="2000" dirty="0">
                <a:solidFill>
                  <a:srgbClr val="000000"/>
                </a:solidFill>
                <a:latin typeface="Times New Roman" panose="02020603050405020304" pitchFamily="18" charset="0"/>
                <a:ea typeface="Times New Roman" panose="02020603050405020304" pitchFamily="18" charset="0"/>
              </a:rPr>
              <a:t> 2010; </a:t>
            </a:r>
            <a:r>
              <a:rPr lang="en-HK" sz="2000" i="1" dirty="0">
                <a:solidFill>
                  <a:srgbClr val="000000"/>
                </a:solidFill>
                <a:latin typeface="Times New Roman" panose="02020603050405020304" pitchFamily="18" charset="0"/>
                <a:ea typeface="Times New Roman" panose="02020603050405020304" pitchFamily="18" charset="0"/>
              </a:rPr>
              <a:t>Pang et al.,</a:t>
            </a:r>
            <a:r>
              <a:rPr lang="en-HK" sz="2000" dirty="0">
                <a:solidFill>
                  <a:srgbClr val="000000"/>
                </a:solidFill>
                <a:latin typeface="Times New Roman" panose="02020603050405020304" pitchFamily="18" charset="0"/>
                <a:ea typeface="Times New Roman" panose="02020603050405020304" pitchFamily="18" charset="0"/>
              </a:rPr>
              <a:t> 2012). Furthermore, the </a:t>
            </a:r>
            <a:r>
              <a:rPr lang="en-HK" sz="2000" dirty="0" err="1">
                <a:solidFill>
                  <a:srgbClr val="000000"/>
                </a:solidFill>
                <a:latin typeface="Times New Roman" panose="02020603050405020304" pitchFamily="18" charset="0"/>
                <a:ea typeface="Times New Roman" panose="02020603050405020304" pitchFamily="18" charset="0"/>
              </a:rPr>
              <a:t>Hutubi</a:t>
            </a:r>
            <a:r>
              <a:rPr lang="en-HK" sz="2000" dirty="0">
                <a:solidFill>
                  <a:srgbClr val="000000"/>
                </a:solidFill>
                <a:latin typeface="Times New Roman" panose="02020603050405020304" pitchFamily="18" charset="0"/>
                <a:ea typeface="Times New Roman" panose="02020603050405020304" pitchFamily="18" charset="0"/>
              </a:rPr>
              <a:t> UGS is located in the </a:t>
            </a:r>
            <a:r>
              <a:rPr lang="en-HK" sz="2000" dirty="0" err="1">
                <a:solidFill>
                  <a:srgbClr val="000000"/>
                </a:solidFill>
                <a:latin typeface="Times New Roman" panose="02020603050405020304" pitchFamily="18" charset="0"/>
                <a:ea typeface="Times New Roman" panose="02020603050405020304" pitchFamily="18" charset="0"/>
              </a:rPr>
              <a:t>Junggar</a:t>
            </a:r>
            <a:r>
              <a:rPr lang="en-HK" sz="2000" dirty="0">
                <a:solidFill>
                  <a:srgbClr val="000000"/>
                </a:solidFill>
                <a:latin typeface="Times New Roman" panose="02020603050405020304" pitchFamily="18" charset="0"/>
                <a:ea typeface="Times New Roman" panose="02020603050405020304" pitchFamily="18" charset="0"/>
              </a:rPr>
              <a:t> Basin with low seismicity levels, but </a:t>
            </a:r>
            <a:r>
              <a:rPr lang="en-HK" sz="2000" dirty="0">
                <a:solidFill>
                  <a:srgbClr val="0432FF"/>
                </a:solidFill>
                <a:latin typeface="Times New Roman" panose="02020603050405020304" pitchFamily="18" charset="0"/>
                <a:ea typeface="Times New Roman" panose="02020603050405020304" pitchFamily="18" charset="0"/>
              </a:rPr>
              <a:t>earthquakes are quite active in the Tianshan tectonic belt adjacent to the </a:t>
            </a:r>
            <a:r>
              <a:rPr lang="en-HK" sz="2000" dirty="0" err="1">
                <a:solidFill>
                  <a:srgbClr val="0432FF"/>
                </a:solidFill>
                <a:latin typeface="Times New Roman" panose="02020603050405020304" pitchFamily="18" charset="0"/>
                <a:ea typeface="Times New Roman" panose="02020603050405020304" pitchFamily="18" charset="0"/>
              </a:rPr>
              <a:t>Hutubi</a:t>
            </a:r>
            <a:r>
              <a:rPr lang="en-HK" sz="2000" dirty="0">
                <a:solidFill>
                  <a:srgbClr val="0432FF"/>
                </a:solidFill>
                <a:latin typeface="Times New Roman" panose="02020603050405020304" pitchFamily="18" charset="0"/>
                <a:ea typeface="Times New Roman" panose="02020603050405020304" pitchFamily="18" charset="0"/>
              </a:rPr>
              <a:t> UGS</a:t>
            </a:r>
            <a:r>
              <a:rPr lang="en-HK" sz="2000" dirty="0">
                <a:solidFill>
                  <a:srgbClr val="000000"/>
                </a:solidFill>
                <a:latin typeface="Times New Roman" panose="02020603050405020304" pitchFamily="18" charset="0"/>
                <a:ea typeface="Times New Roman" panose="02020603050405020304" pitchFamily="18" charset="0"/>
              </a:rPr>
              <a:t>. It is therefore by no means certain that these earthquakes were directly induced by gas injection or extraction.</a:t>
            </a:r>
            <a:r>
              <a:rPr lang="en-HK" sz="2000" dirty="0"/>
              <a:t> </a:t>
            </a:r>
            <a:endParaRPr lang="en-US" sz="2000" dirty="0"/>
          </a:p>
        </p:txBody>
      </p:sp>
      <p:sp>
        <p:nvSpPr>
          <p:cNvPr id="9" name="TextBox 8">
            <a:extLst>
              <a:ext uri="{FF2B5EF4-FFF2-40B4-BE49-F238E27FC236}">
                <a16:creationId xmlns:a16="http://schemas.microsoft.com/office/drawing/2014/main" id="{6EB137F6-71C2-EB41-853C-1768233D01BC}"/>
              </a:ext>
            </a:extLst>
          </p:cNvPr>
          <p:cNvSpPr txBox="1"/>
          <p:nvPr/>
        </p:nvSpPr>
        <p:spPr>
          <a:xfrm>
            <a:off x="8301407" y="300222"/>
            <a:ext cx="3280991" cy="646331"/>
          </a:xfrm>
          <a:prstGeom prst="rect">
            <a:avLst/>
          </a:prstGeom>
          <a:solidFill>
            <a:schemeClr val="bg1"/>
          </a:solidFill>
        </p:spPr>
        <p:txBody>
          <a:bodyPr wrap="square" rtlCol="0">
            <a:spAutoFit/>
          </a:bodyPr>
          <a:lstStyle/>
          <a:p>
            <a:r>
              <a:rPr lang="en-US" dirty="0">
                <a:solidFill>
                  <a:srgbClr val="FF0000"/>
                </a:solidFill>
                <a:latin typeface="Arial" panose="020B0604020202020204" pitchFamily="34" charset="0"/>
                <a:cs typeface="Arial" panose="020B0604020202020204" pitchFamily="34" charset="0"/>
              </a:rPr>
              <a:t>2</a:t>
            </a:r>
            <a:r>
              <a:rPr lang="en-US" baseline="30000" dirty="0">
                <a:solidFill>
                  <a:srgbClr val="FF0000"/>
                </a:solidFill>
                <a:latin typeface="Arial" panose="020B0604020202020204" pitchFamily="34" charset="0"/>
                <a:cs typeface="Arial" panose="020B0604020202020204" pitchFamily="34" charset="0"/>
              </a:rPr>
              <a:t>nd</a:t>
            </a:r>
            <a:r>
              <a:rPr lang="en-US" dirty="0">
                <a:solidFill>
                  <a:srgbClr val="FF0000"/>
                </a:solidFill>
                <a:latin typeface="Arial" panose="020B0604020202020204" pitchFamily="34" charset="0"/>
                <a:cs typeface="Arial" panose="020B0604020202020204" pitchFamily="34" charset="0"/>
              </a:rPr>
              <a:t> paragraph, previous studies and existing problems</a:t>
            </a:r>
          </a:p>
        </p:txBody>
      </p:sp>
    </p:spTree>
    <p:extLst>
      <p:ext uri="{BB962C8B-B14F-4D97-AF65-F5344CB8AC3E}">
        <p14:creationId xmlns:p14="http://schemas.microsoft.com/office/powerpoint/2010/main" val="2340931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63D31-3D0F-2942-A0E4-2D3600C0678B}"/>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B40DACFF-951E-3043-9C9E-1B27234D88DF}"/>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31</a:t>
            </a:fld>
            <a:endParaRPr lang="en-GB">
              <a:solidFill>
                <a:prstClr val="black">
                  <a:tint val="75000"/>
                </a:prstClr>
              </a:solidFill>
              <a:latin typeface="Calibri"/>
            </a:endParaRPr>
          </a:p>
        </p:txBody>
      </p:sp>
      <p:pic>
        <p:nvPicPr>
          <p:cNvPr id="5" name="Picture 4">
            <a:extLst>
              <a:ext uri="{FF2B5EF4-FFF2-40B4-BE49-F238E27FC236}">
                <a16:creationId xmlns:a16="http://schemas.microsoft.com/office/drawing/2014/main" id="{F0C09419-B5AC-A84D-A0BF-37869DAFC976}"/>
              </a:ext>
            </a:extLst>
          </p:cNvPr>
          <p:cNvPicPr>
            <a:picLocks noChangeAspect="1"/>
          </p:cNvPicPr>
          <p:nvPr/>
        </p:nvPicPr>
        <p:blipFill>
          <a:blip r:embed="rId2"/>
          <a:stretch>
            <a:fillRect/>
          </a:stretch>
        </p:blipFill>
        <p:spPr>
          <a:xfrm>
            <a:off x="609602" y="65087"/>
            <a:ext cx="5990897" cy="881466"/>
          </a:xfrm>
          <a:prstGeom prst="rect">
            <a:avLst/>
          </a:prstGeom>
        </p:spPr>
      </p:pic>
      <p:sp>
        <p:nvSpPr>
          <p:cNvPr id="3" name="TextBox 2">
            <a:extLst>
              <a:ext uri="{FF2B5EF4-FFF2-40B4-BE49-F238E27FC236}">
                <a16:creationId xmlns:a16="http://schemas.microsoft.com/office/drawing/2014/main" id="{ABF590A3-D89A-474E-B0B1-94CC2B7BE7C0}"/>
              </a:ext>
            </a:extLst>
          </p:cNvPr>
          <p:cNvSpPr txBox="1"/>
          <p:nvPr/>
        </p:nvSpPr>
        <p:spPr>
          <a:xfrm>
            <a:off x="6400800" y="520700"/>
            <a:ext cx="2129209"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2019 JGR</a:t>
            </a:r>
          </a:p>
        </p:txBody>
      </p:sp>
      <p:sp>
        <p:nvSpPr>
          <p:cNvPr id="7" name="TextBox 6">
            <a:extLst>
              <a:ext uri="{FF2B5EF4-FFF2-40B4-BE49-F238E27FC236}">
                <a16:creationId xmlns:a16="http://schemas.microsoft.com/office/drawing/2014/main" id="{433D1AD0-CC84-4A4A-8F0F-A34D9BFA0E59}"/>
              </a:ext>
            </a:extLst>
          </p:cNvPr>
          <p:cNvSpPr txBox="1"/>
          <p:nvPr/>
        </p:nvSpPr>
        <p:spPr>
          <a:xfrm>
            <a:off x="8301407" y="300222"/>
            <a:ext cx="3280991" cy="646331"/>
          </a:xfrm>
          <a:prstGeom prst="rect">
            <a:avLst/>
          </a:prstGeom>
          <a:solidFill>
            <a:schemeClr val="bg1"/>
          </a:solidFill>
        </p:spPr>
        <p:txBody>
          <a:bodyPr wrap="square" rtlCol="0">
            <a:spAutoFit/>
          </a:bodyPr>
          <a:lstStyle/>
          <a:p>
            <a:r>
              <a:rPr lang="en-US" dirty="0">
                <a:solidFill>
                  <a:srgbClr val="FF0000"/>
                </a:solidFill>
                <a:latin typeface="Arial" panose="020B0604020202020204" pitchFamily="34" charset="0"/>
                <a:cs typeface="Arial" panose="020B0604020202020204" pitchFamily="34" charset="0"/>
              </a:rPr>
              <a:t>3</a:t>
            </a:r>
            <a:r>
              <a:rPr lang="en-US" baseline="30000" dirty="0">
                <a:solidFill>
                  <a:srgbClr val="FF0000"/>
                </a:solidFill>
                <a:latin typeface="Arial" panose="020B0604020202020204" pitchFamily="34" charset="0"/>
                <a:cs typeface="Arial" panose="020B0604020202020204" pitchFamily="34" charset="0"/>
              </a:rPr>
              <a:t>rd</a:t>
            </a:r>
            <a:r>
              <a:rPr lang="en-US" dirty="0">
                <a:solidFill>
                  <a:srgbClr val="FF0000"/>
                </a:solidFill>
                <a:latin typeface="Arial" panose="020B0604020202020204" pitchFamily="34" charset="0"/>
                <a:cs typeface="Arial" panose="020B0604020202020204" pitchFamily="34" charset="0"/>
              </a:rPr>
              <a:t>  paragraph, why we think we can do better</a:t>
            </a:r>
          </a:p>
        </p:txBody>
      </p:sp>
      <p:pic>
        <p:nvPicPr>
          <p:cNvPr id="9" name="Picture 8">
            <a:extLst>
              <a:ext uri="{FF2B5EF4-FFF2-40B4-BE49-F238E27FC236}">
                <a16:creationId xmlns:a16="http://schemas.microsoft.com/office/drawing/2014/main" id="{9B7BA3C4-B0B7-8748-834A-B19010CA4E95}"/>
              </a:ext>
            </a:extLst>
          </p:cNvPr>
          <p:cNvPicPr>
            <a:picLocks noChangeAspect="1"/>
          </p:cNvPicPr>
          <p:nvPr/>
        </p:nvPicPr>
        <p:blipFill>
          <a:blip r:embed="rId3"/>
          <a:stretch>
            <a:fillRect/>
          </a:stretch>
        </p:blipFill>
        <p:spPr>
          <a:xfrm>
            <a:off x="206124" y="1352550"/>
            <a:ext cx="11779751" cy="2851150"/>
          </a:xfrm>
          <a:prstGeom prst="rect">
            <a:avLst/>
          </a:prstGeom>
        </p:spPr>
      </p:pic>
      <p:pic>
        <p:nvPicPr>
          <p:cNvPr id="10" name="Picture 9">
            <a:extLst>
              <a:ext uri="{FF2B5EF4-FFF2-40B4-BE49-F238E27FC236}">
                <a16:creationId xmlns:a16="http://schemas.microsoft.com/office/drawing/2014/main" id="{89EA74DC-A0A5-E04F-A7DC-2C50214F14DD}"/>
              </a:ext>
            </a:extLst>
          </p:cNvPr>
          <p:cNvPicPr>
            <a:picLocks noChangeAspect="1"/>
          </p:cNvPicPr>
          <p:nvPr/>
        </p:nvPicPr>
        <p:blipFill>
          <a:blip r:embed="rId4"/>
          <a:stretch>
            <a:fillRect/>
          </a:stretch>
        </p:blipFill>
        <p:spPr>
          <a:xfrm>
            <a:off x="206123" y="4203701"/>
            <a:ext cx="11779752" cy="1481848"/>
          </a:xfrm>
          <a:prstGeom prst="rect">
            <a:avLst/>
          </a:prstGeom>
        </p:spPr>
      </p:pic>
      <p:cxnSp>
        <p:nvCxnSpPr>
          <p:cNvPr id="12" name="Straight Connector 11">
            <a:extLst>
              <a:ext uri="{FF2B5EF4-FFF2-40B4-BE49-F238E27FC236}">
                <a16:creationId xmlns:a16="http://schemas.microsoft.com/office/drawing/2014/main" id="{AD31A61E-C1D7-7E45-A46A-4B7D45A01658}"/>
              </a:ext>
            </a:extLst>
          </p:cNvPr>
          <p:cNvCxnSpPr/>
          <p:nvPr/>
        </p:nvCxnSpPr>
        <p:spPr>
          <a:xfrm>
            <a:off x="10148047" y="2008092"/>
            <a:ext cx="1703294" cy="0"/>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133D160-55A4-EA43-90F9-B97128388C96}"/>
              </a:ext>
            </a:extLst>
          </p:cNvPr>
          <p:cNvCxnSpPr>
            <a:cxnSpLocks/>
          </p:cNvCxnSpPr>
          <p:nvPr/>
        </p:nvCxnSpPr>
        <p:spPr>
          <a:xfrm>
            <a:off x="609602" y="3056964"/>
            <a:ext cx="3818963" cy="0"/>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B7002577-769C-D541-B481-D40C8847434C}"/>
              </a:ext>
            </a:extLst>
          </p:cNvPr>
          <p:cNvCxnSpPr>
            <a:cxnSpLocks/>
          </p:cNvCxnSpPr>
          <p:nvPr/>
        </p:nvCxnSpPr>
        <p:spPr>
          <a:xfrm>
            <a:off x="744072" y="3446927"/>
            <a:ext cx="3818963" cy="0"/>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3451937-EE3A-474D-B98C-AA04ED8D396B}"/>
              </a:ext>
            </a:extLst>
          </p:cNvPr>
          <p:cNvCxnSpPr>
            <a:cxnSpLocks/>
          </p:cNvCxnSpPr>
          <p:nvPr/>
        </p:nvCxnSpPr>
        <p:spPr>
          <a:xfrm>
            <a:off x="5934633" y="4131984"/>
            <a:ext cx="4554073" cy="0"/>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6A7EB2A-230D-654E-9832-C541FE9F6382}"/>
              </a:ext>
            </a:extLst>
          </p:cNvPr>
          <p:cNvCxnSpPr>
            <a:cxnSpLocks/>
          </p:cNvCxnSpPr>
          <p:nvPr/>
        </p:nvCxnSpPr>
        <p:spPr>
          <a:xfrm>
            <a:off x="7297268" y="4899239"/>
            <a:ext cx="4554073" cy="0"/>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E0C18C5D-616A-844F-B544-57AD3BE8106D}"/>
              </a:ext>
            </a:extLst>
          </p:cNvPr>
          <p:cNvCxnSpPr>
            <a:cxnSpLocks/>
          </p:cNvCxnSpPr>
          <p:nvPr/>
        </p:nvCxnSpPr>
        <p:spPr>
          <a:xfrm>
            <a:off x="206123" y="5256591"/>
            <a:ext cx="9941924" cy="0"/>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4843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29E1-C1EE-8149-ADDB-A3C94014940D}"/>
              </a:ext>
            </a:extLst>
          </p:cNvPr>
          <p:cNvSpPr>
            <a:spLocks noGrp="1"/>
          </p:cNvSpPr>
          <p:nvPr>
            <p:ph type="title"/>
          </p:nvPr>
        </p:nvSpPr>
        <p:spPr>
          <a:xfrm>
            <a:off x="741405" y="274640"/>
            <a:ext cx="7788604" cy="671913"/>
          </a:xfrm>
        </p:spPr>
        <p:txBody>
          <a:bodyPr/>
          <a:lstStyle/>
          <a:p>
            <a:r>
              <a:rPr lang="zh-TW" altLang="en-US" dirty="0">
                <a:latin typeface="Kaiti TC" panose="02010600040101010101" pitchFamily="2" charset="-120"/>
                <a:ea typeface="Kaiti TC" panose="02010600040101010101" pitchFamily="2" charset="-120"/>
              </a:rPr>
              <a:t>引言中的常见问题</a:t>
            </a:r>
            <a:r>
              <a:rPr lang="zh-CN" altLang="en-US"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杂乱无章</a:t>
            </a:r>
            <a:endParaRPr lang="en-US" dirty="0">
              <a:latin typeface="Kaiti TC" panose="02010600040101010101" pitchFamily="2" charset="-120"/>
              <a:ea typeface="Kaiti TC" panose="02010600040101010101" pitchFamily="2" charset="-120"/>
            </a:endParaRPr>
          </a:p>
        </p:txBody>
      </p:sp>
      <p:sp>
        <p:nvSpPr>
          <p:cNvPr id="3" name="Content Placeholder 2">
            <a:extLst>
              <a:ext uri="{FF2B5EF4-FFF2-40B4-BE49-F238E27FC236}">
                <a16:creationId xmlns:a16="http://schemas.microsoft.com/office/drawing/2014/main" id="{BD837008-7EB8-E642-87EF-40EB5031651B}"/>
              </a:ext>
            </a:extLst>
          </p:cNvPr>
          <p:cNvSpPr>
            <a:spLocks noGrp="1"/>
          </p:cNvSpPr>
          <p:nvPr>
            <p:ph idx="1"/>
          </p:nvPr>
        </p:nvSpPr>
        <p:spPr/>
        <p:txBody>
          <a:bodyPr/>
          <a:lstStyle/>
          <a:p>
            <a:r>
              <a:rPr lang="zh-TW" altLang="en-US" dirty="0">
                <a:latin typeface="Songti SC" panose="02010600040101010101" pitchFamily="2" charset="-122"/>
                <a:ea typeface="Songti SC" panose="02010600040101010101" pitchFamily="2" charset="-122"/>
              </a:rPr>
              <a:t>明明每个字</a:t>
            </a:r>
            <a:r>
              <a:rPr lang="en-US" altLang="zh-CN"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每句话</a:t>
            </a:r>
            <a:r>
              <a:rPr lang="en-US" altLang="zh-CN"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每一段都认识</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就是读不懂</a:t>
            </a:r>
            <a:r>
              <a:rPr lang="zh-CN" altLang="en-US" dirty="0">
                <a:latin typeface="Songti SC" panose="02010600040101010101" pitchFamily="2" charset="-122"/>
                <a:ea typeface="Songti SC" panose="02010600040101010101" pitchFamily="2" charset="-122"/>
              </a:rPr>
              <a:t>！</a:t>
            </a:r>
            <a:endParaRPr lang="en-US" dirty="0">
              <a:latin typeface="Songti SC" panose="02010600040101010101" pitchFamily="2" charset="-122"/>
              <a:ea typeface="Songti SC" panose="02010600040101010101" pitchFamily="2" charset="-122"/>
            </a:endParaRPr>
          </a:p>
        </p:txBody>
      </p:sp>
      <p:sp>
        <p:nvSpPr>
          <p:cNvPr id="4" name="Slide Number Placeholder 3">
            <a:extLst>
              <a:ext uri="{FF2B5EF4-FFF2-40B4-BE49-F238E27FC236}">
                <a16:creationId xmlns:a16="http://schemas.microsoft.com/office/drawing/2014/main" id="{9E63A819-C790-B141-A9A4-15099CE36D82}"/>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32</a:t>
            </a:fld>
            <a:endParaRPr lang="en-GB">
              <a:solidFill>
                <a:prstClr val="black">
                  <a:tint val="75000"/>
                </a:prstClr>
              </a:solidFill>
              <a:latin typeface="Calibri"/>
            </a:endParaRPr>
          </a:p>
        </p:txBody>
      </p:sp>
      <p:pic>
        <p:nvPicPr>
          <p:cNvPr id="5" name="Picture 4">
            <a:extLst>
              <a:ext uri="{FF2B5EF4-FFF2-40B4-BE49-F238E27FC236}">
                <a16:creationId xmlns:a16="http://schemas.microsoft.com/office/drawing/2014/main" id="{4E8C3D7B-AFFA-3241-A537-208CED7D6ED1}"/>
              </a:ext>
            </a:extLst>
          </p:cNvPr>
          <p:cNvPicPr>
            <a:picLocks noChangeAspect="1"/>
          </p:cNvPicPr>
          <p:nvPr/>
        </p:nvPicPr>
        <p:blipFill>
          <a:blip r:embed="rId2"/>
          <a:stretch>
            <a:fillRect/>
          </a:stretch>
        </p:blipFill>
        <p:spPr>
          <a:xfrm>
            <a:off x="2011525" y="2187563"/>
            <a:ext cx="8168950" cy="3938602"/>
          </a:xfrm>
          <a:prstGeom prst="rect">
            <a:avLst/>
          </a:prstGeom>
        </p:spPr>
      </p:pic>
    </p:spTree>
    <p:extLst>
      <p:ext uri="{BB962C8B-B14F-4D97-AF65-F5344CB8AC3E}">
        <p14:creationId xmlns:p14="http://schemas.microsoft.com/office/powerpoint/2010/main" val="20752639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EE614-72B7-3B4C-AF92-86767D1358FD}"/>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First version of our </a:t>
            </a:r>
            <a:r>
              <a:rPr lang="en-US" dirty="0" err="1">
                <a:latin typeface="Arial" panose="020B0604020202020204" pitchFamily="34" charset="0"/>
                <a:cs typeface="Arial" panose="020B0604020202020204" pitchFamily="34" charset="0"/>
              </a:rPr>
              <a:t>Hutubi</a:t>
            </a:r>
            <a:r>
              <a:rPr lang="en-US" dirty="0">
                <a:latin typeface="Arial" panose="020B0604020202020204" pitchFamily="34" charset="0"/>
                <a:cs typeface="Arial" panose="020B0604020202020204" pitchFamily="34" charset="0"/>
              </a:rPr>
              <a:t> manuscript</a:t>
            </a:r>
          </a:p>
        </p:txBody>
      </p:sp>
      <p:sp>
        <p:nvSpPr>
          <p:cNvPr id="4" name="Slide Number Placeholder 3">
            <a:extLst>
              <a:ext uri="{FF2B5EF4-FFF2-40B4-BE49-F238E27FC236}">
                <a16:creationId xmlns:a16="http://schemas.microsoft.com/office/drawing/2014/main" id="{1C11845E-591D-CA4C-8336-7B33AF56BABB}"/>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33</a:t>
            </a:fld>
            <a:endParaRPr lang="en-GB">
              <a:solidFill>
                <a:prstClr val="black">
                  <a:tint val="75000"/>
                </a:prstClr>
              </a:solidFill>
              <a:latin typeface="Calibri"/>
            </a:endParaRPr>
          </a:p>
        </p:txBody>
      </p:sp>
      <p:sp>
        <p:nvSpPr>
          <p:cNvPr id="3" name="Rectangle 2">
            <a:extLst>
              <a:ext uri="{FF2B5EF4-FFF2-40B4-BE49-F238E27FC236}">
                <a16:creationId xmlns:a16="http://schemas.microsoft.com/office/drawing/2014/main" id="{D4582789-0BB3-E344-AE0D-107FED5B98A6}"/>
              </a:ext>
            </a:extLst>
          </p:cNvPr>
          <p:cNvSpPr/>
          <p:nvPr/>
        </p:nvSpPr>
        <p:spPr>
          <a:xfrm>
            <a:off x="484910" y="1214371"/>
            <a:ext cx="11222180" cy="5016758"/>
          </a:xfrm>
          <a:prstGeom prst="rect">
            <a:avLst/>
          </a:prstGeom>
        </p:spPr>
        <p:txBody>
          <a:bodyPr wrap="square">
            <a:spAutoFit/>
          </a:bodyPr>
          <a:lstStyle/>
          <a:p>
            <a:r>
              <a:rPr lang="en-HK" sz="2000" dirty="0">
                <a:solidFill>
                  <a:srgbClr val="000000"/>
                </a:solidFill>
                <a:latin typeface="Times New Roman" panose="02020603050405020304" pitchFamily="18" charset="0"/>
                <a:ea typeface="Times New Roman" panose="02020603050405020304" pitchFamily="18" charset="0"/>
              </a:rPr>
              <a:t>The </a:t>
            </a:r>
            <a:r>
              <a:rPr lang="en-HK" sz="2000" dirty="0" err="1">
                <a:solidFill>
                  <a:srgbClr val="0432FF"/>
                </a:solidFill>
                <a:latin typeface="Times New Roman" panose="02020603050405020304" pitchFamily="18" charset="0"/>
                <a:ea typeface="Times New Roman" panose="02020603050405020304" pitchFamily="18" charset="0"/>
              </a:rPr>
              <a:t>Hutubi</a:t>
            </a:r>
            <a:r>
              <a:rPr lang="en-HK" sz="2000" dirty="0">
                <a:solidFill>
                  <a:srgbClr val="0432FF"/>
                </a:solidFill>
                <a:latin typeface="Times New Roman" panose="02020603050405020304" pitchFamily="18" charset="0"/>
                <a:ea typeface="Times New Roman" panose="02020603050405020304" pitchFamily="18" charset="0"/>
              </a:rPr>
              <a:t> underground gas storage (UGS)</a:t>
            </a:r>
            <a:r>
              <a:rPr lang="en-HK" sz="2000" dirty="0">
                <a:solidFill>
                  <a:srgbClr val="000000"/>
                </a:solidFill>
                <a:latin typeface="Times New Roman" panose="02020603050405020304" pitchFamily="18" charset="0"/>
                <a:ea typeface="Times New Roman" panose="02020603050405020304" pitchFamily="18" charset="0"/>
              </a:rPr>
              <a:t> is located on the depleted </a:t>
            </a:r>
            <a:r>
              <a:rPr lang="en-HK" sz="2000" dirty="0" err="1">
                <a:solidFill>
                  <a:srgbClr val="000000"/>
                </a:solidFill>
                <a:latin typeface="Times New Roman" panose="02020603050405020304" pitchFamily="18" charset="0"/>
                <a:ea typeface="Times New Roman" panose="02020603050405020304" pitchFamily="18" charset="0"/>
              </a:rPr>
              <a:t>Hutubi</a:t>
            </a:r>
            <a:r>
              <a:rPr lang="en-HK" sz="2000" dirty="0">
                <a:solidFill>
                  <a:srgbClr val="000000"/>
                </a:solidFill>
                <a:latin typeface="Times New Roman" panose="02020603050405020304" pitchFamily="18" charset="0"/>
                <a:ea typeface="Times New Roman" panose="02020603050405020304" pitchFamily="18" charset="0"/>
              </a:rPr>
              <a:t> gas reservoir (HGR), 60 km distance from Urumqi, Xinjiang, China. It was initially operated on June 9th, 2013 and was designed to balance the gas demand and supply through injecting gas into or withdrawal of gas from the subsurface rock formation. The </a:t>
            </a:r>
            <a:r>
              <a:rPr lang="en-HK" sz="2000" dirty="0" err="1">
                <a:solidFill>
                  <a:srgbClr val="000000"/>
                </a:solidFill>
                <a:latin typeface="Times New Roman" panose="02020603050405020304" pitchFamily="18" charset="0"/>
                <a:ea typeface="Times New Roman" panose="02020603050405020304" pitchFamily="18" charset="0"/>
              </a:rPr>
              <a:t>Hutubi</a:t>
            </a:r>
            <a:r>
              <a:rPr lang="en-HK" sz="2000" dirty="0">
                <a:solidFill>
                  <a:srgbClr val="000000"/>
                </a:solidFill>
                <a:latin typeface="Times New Roman" panose="02020603050405020304" pitchFamily="18" charset="0"/>
                <a:ea typeface="Times New Roman" panose="02020603050405020304" pitchFamily="18" charset="0"/>
              </a:rPr>
              <a:t> UGS is the largest of its kind in China with its designed maximum gas storage capacity as large as 10.7 billion m3 (</a:t>
            </a:r>
            <a:r>
              <a:rPr lang="en-HK" sz="2000" dirty="0" err="1">
                <a:solidFill>
                  <a:srgbClr val="000000"/>
                </a:solidFill>
                <a:latin typeface="Times New Roman" panose="02020603050405020304" pitchFamily="18" charset="0"/>
                <a:ea typeface="Times New Roman" panose="02020603050405020304" pitchFamily="18" charset="0"/>
              </a:rPr>
              <a:t>bcm</a:t>
            </a:r>
            <a:r>
              <a:rPr lang="en-HK" sz="2000" dirty="0">
                <a:solidFill>
                  <a:srgbClr val="000000"/>
                </a:solidFill>
                <a:latin typeface="Times New Roman" panose="02020603050405020304" pitchFamily="18" charset="0"/>
                <a:ea typeface="Times New Roman" panose="02020603050405020304" pitchFamily="18" charset="0"/>
              </a:rPr>
              <a:t>). It serves as the westernmost UGS facility along the economically developed East-West gas pipeline, which has significance for coordinating the gas production and gas consumption areas in China. UGS has been a routine way worldwide to balance the seasonal fluctuated gas demands and could economically declining the buying gas during winters or at times of supply when gas price is high. However, the annually cycled injection and extraction of high pressure gas may cause observable ground deformation and change the stress state resulting in alteration of seismic hazard in this area. The observed uplift and subsidence values caused by gas extraction and injection vary from -13.7mm and 15.5mm, respectively and the estimated monthly pore</a:t>
            </a:r>
            <a:r>
              <a:rPr lang="en-HK" sz="2000" dirty="0">
                <a:solidFill>
                  <a:srgbClr val="000000"/>
                </a:solidFill>
                <a:latin typeface="Cambria Math" panose="02040503050406030204" pitchFamily="18" charset="0"/>
                <a:ea typeface="Times New Roman" panose="02020603050405020304" pitchFamily="18" charset="0"/>
                <a:cs typeface="Cambria Math" panose="02040503050406030204" pitchFamily="18" charset="0"/>
              </a:rPr>
              <a:t>‐</a:t>
            </a:r>
            <a:r>
              <a:rPr lang="en-HK" sz="2000" dirty="0">
                <a:solidFill>
                  <a:srgbClr val="000000"/>
                </a:solidFill>
                <a:latin typeface="Times New Roman" panose="02020603050405020304" pitchFamily="18" charset="0"/>
                <a:ea typeface="Times New Roman" panose="02020603050405020304" pitchFamily="18" charset="0"/>
              </a:rPr>
              <a:t>pressure changes range from -0.071 to 0.093 MPa, which are beyond the critical thresholds to induce small earthquakes (</a:t>
            </a:r>
            <a:r>
              <a:rPr lang="en-HK" sz="2000" dirty="0" err="1">
                <a:solidFill>
                  <a:srgbClr val="000000"/>
                </a:solidFill>
                <a:latin typeface="Times New Roman" panose="02020603050405020304" pitchFamily="18" charset="0"/>
                <a:ea typeface="Times New Roman" panose="02020603050405020304" pitchFamily="18" charset="0"/>
              </a:rPr>
              <a:t>Keranen</a:t>
            </a:r>
            <a:r>
              <a:rPr lang="en-HK" sz="2000" dirty="0">
                <a:solidFill>
                  <a:srgbClr val="000000"/>
                </a:solidFill>
                <a:latin typeface="Times New Roman" panose="02020603050405020304" pitchFamily="18" charset="0"/>
                <a:ea typeface="Times New Roman" panose="02020603050405020304" pitchFamily="18" charset="0"/>
              </a:rPr>
              <a:t> et al., 2014; </a:t>
            </a:r>
            <a:r>
              <a:rPr lang="en-HK" sz="2000" dirty="0" err="1">
                <a:solidFill>
                  <a:srgbClr val="000000"/>
                </a:solidFill>
                <a:latin typeface="Times New Roman" panose="02020603050405020304" pitchFamily="18" charset="0"/>
                <a:ea typeface="Times New Roman" panose="02020603050405020304" pitchFamily="18" charset="0"/>
              </a:rPr>
              <a:t>McGarr</a:t>
            </a:r>
            <a:r>
              <a:rPr lang="en-HK" sz="2000" dirty="0">
                <a:solidFill>
                  <a:srgbClr val="000000"/>
                </a:solidFill>
                <a:latin typeface="Times New Roman" panose="02020603050405020304" pitchFamily="18" charset="0"/>
                <a:ea typeface="Times New Roman" panose="02020603050405020304" pitchFamily="18" charset="0"/>
              </a:rPr>
              <a:t>, 2014; </a:t>
            </a:r>
            <a:r>
              <a:rPr lang="en-HK" sz="2000" dirty="0" err="1">
                <a:solidFill>
                  <a:srgbClr val="000000"/>
                </a:solidFill>
                <a:latin typeface="Times New Roman" panose="02020603050405020304" pitchFamily="18" charset="0"/>
                <a:ea typeface="Times New Roman" panose="02020603050405020304" pitchFamily="18" charset="0"/>
              </a:rPr>
              <a:t>Qiao</a:t>
            </a:r>
            <a:r>
              <a:rPr lang="en-HK" sz="2000" dirty="0">
                <a:solidFill>
                  <a:srgbClr val="000000"/>
                </a:solidFill>
                <a:latin typeface="Times New Roman" panose="02020603050405020304" pitchFamily="18" charset="0"/>
                <a:ea typeface="Times New Roman" panose="02020603050405020304" pitchFamily="18" charset="0"/>
              </a:rPr>
              <a:t> et al., 2018; Tang et al., 2018). </a:t>
            </a:r>
            <a:r>
              <a:rPr lang="en-HK" sz="2000" dirty="0">
                <a:solidFill>
                  <a:srgbClr val="0432FF"/>
                </a:solidFill>
                <a:latin typeface="Times New Roman" panose="02020603050405020304" pitchFamily="18" charset="0"/>
                <a:ea typeface="Times New Roman" panose="02020603050405020304" pitchFamily="18" charset="0"/>
              </a:rPr>
              <a:t>During the first injection phase, a sequence of earthquakes </a:t>
            </a:r>
            <a:r>
              <a:rPr lang="en-HK" sz="2000" dirty="0">
                <a:solidFill>
                  <a:srgbClr val="000000"/>
                </a:solidFill>
                <a:latin typeface="Times New Roman" panose="02020603050405020304" pitchFamily="18" charset="0"/>
                <a:ea typeface="Times New Roman" panose="02020603050405020304" pitchFamily="18" charset="0"/>
              </a:rPr>
              <a:t>with maximum magnitude M 3.1 occurred nearby in August 2013 within 10 km distance to the </a:t>
            </a:r>
            <a:r>
              <a:rPr lang="en-HK" sz="2000" dirty="0" err="1">
                <a:solidFill>
                  <a:srgbClr val="000000"/>
                </a:solidFill>
                <a:latin typeface="Times New Roman" panose="02020603050405020304" pitchFamily="18" charset="0"/>
                <a:ea typeface="Times New Roman" panose="02020603050405020304" pitchFamily="18" charset="0"/>
              </a:rPr>
              <a:t>Hutubi</a:t>
            </a:r>
            <a:r>
              <a:rPr lang="en-HK" sz="2000" dirty="0">
                <a:solidFill>
                  <a:srgbClr val="000000"/>
                </a:solidFill>
                <a:latin typeface="Times New Roman" panose="02020603050405020304" pitchFamily="18" charset="0"/>
                <a:ea typeface="Times New Roman" panose="02020603050405020304" pitchFamily="18" charset="0"/>
              </a:rPr>
              <a:t> UGS, where magnitude larger than M 3 earthquakes were absent in the historical earthquake </a:t>
            </a:r>
            <a:r>
              <a:rPr lang="en-HK" sz="2000" dirty="0" err="1">
                <a:solidFill>
                  <a:srgbClr val="000000"/>
                </a:solidFill>
                <a:latin typeface="Times New Roman" panose="02020603050405020304" pitchFamily="18" charset="0"/>
                <a:ea typeface="Times New Roman" panose="02020603050405020304" pitchFamily="18" charset="0"/>
              </a:rPr>
              <a:t>catalog</a:t>
            </a:r>
            <a:r>
              <a:rPr lang="en-HK" sz="2000" dirty="0">
                <a:solidFill>
                  <a:srgbClr val="000000"/>
                </a:solidFill>
                <a:latin typeface="Times New Roman" panose="02020603050405020304" pitchFamily="18" charset="0"/>
                <a:ea typeface="Times New Roman" panose="02020603050405020304" pitchFamily="18" charset="0"/>
              </a:rPr>
              <a:t>. </a:t>
            </a:r>
            <a:endParaRPr lang="en-US" sz="2000" dirty="0"/>
          </a:p>
        </p:txBody>
      </p:sp>
      <p:sp>
        <p:nvSpPr>
          <p:cNvPr id="5" name="TextBox 4">
            <a:extLst>
              <a:ext uri="{FF2B5EF4-FFF2-40B4-BE49-F238E27FC236}">
                <a16:creationId xmlns:a16="http://schemas.microsoft.com/office/drawing/2014/main" id="{6153325F-5AE5-AA40-837E-A665EF2FC3D3}"/>
              </a:ext>
            </a:extLst>
          </p:cNvPr>
          <p:cNvSpPr txBox="1"/>
          <p:nvPr/>
        </p:nvSpPr>
        <p:spPr>
          <a:xfrm>
            <a:off x="8530009" y="442205"/>
            <a:ext cx="3280991" cy="369332"/>
          </a:xfrm>
          <a:prstGeom prst="rect">
            <a:avLst/>
          </a:prstGeom>
          <a:solidFill>
            <a:schemeClr val="bg1"/>
          </a:solidFill>
        </p:spPr>
        <p:txBody>
          <a:bodyPr wrap="square" rtlCol="0">
            <a:spAutoFit/>
          </a:bodyPr>
          <a:lstStyle/>
          <a:p>
            <a:r>
              <a:rPr lang="en-US" dirty="0">
                <a:solidFill>
                  <a:srgbClr val="FF0000"/>
                </a:solidFill>
                <a:latin typeface="Arial" panose="020B0604020202020204" pitchFamily="34" charset="0"/>
                <a:cs typeface="Arial" panose="020B0604020202020204" pitchFamily="34" charset="0"/>
              </a:rPr>
              <a:t>1</a:t>
            </a:r>
            <a:r>
              <a:rPr lang="en-US" baseline="30000" dirty="0">
                <a:solidFill>
                  <a:srgbClr val="FF0000"/>
                </a:solidFill>
                <a:latin typeface="Arial" panose="020B0604020202020204" pitchFamily="34" charset="0"/>
                <a:cs typeface="Arial" panose="020B0604020202020204" pitchFamily="34" charset="0"/>
              </a:rPr>
              <a:t>st</a:t>
            </a:r>
            <a:r>
              <a:rPr lang="en-US" dirty="0">
                <a:solidFill>
                  <a:srgbClr val="FF0000"/>
                </a:solidFill>
                <a:latin typeface="Arial" panose="020B0604020202020204" pitchFamily="34" charset="0"/>
                <a:cs typeface="Arial" panose="020B0604020202020204" pitchFamily="34" charset="0"/>
              </a:rPr>
              <a:t> paragraph, </a:t>
            </a:r>
            <a:r>
              <a:rPr lang="en-US" dirty="0" err="1">
                <a:solidFill>
                  <a:srgbClr val="FF0000"/>
                </a:solidFill>
                <a:latin typeface="Arial" panose="020B0604020202020204" pitchFamily="34" charset="0"/>
                <a:cs typeface="Arial" panose="020B0604020202020204" pitchFamily="34" charset="0"/>
              </a:rPr>
              <a:t>Hutubi</a:t>
            </a:r>
            <a:r>
              <a:rPr lang="en-US" dirty="0">
                <a:solidFill>
                  <a:srgbClr val="FF0000"/>
                </a:solidFill>
                <a:latin typeface="Arial" panose="020B0604020202020204" pitchFamily="34" charset="0"/>
                <a:cs typeface="Arial" panose="020B0604020202020204" pitchFamily="34" charset="0"/>
              </a:rPr>
              <a:t> UGS</a:t>
            </a:r>
          </a:p>
        </p:txBody>
      </p:sp>
    </p:spTree>
    <p:extLst>
      <p:ext uri="{BB962C8B-B14F-4D97-AF65-F5344CB8AC3E}">
        <p14:creationId xmlns:p14="http://schemas.microsoft.com/office/powerpoint/2010/main" val="899792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FC591E-34AE-5D4D-9ACB-D959C32E72E8}"/>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34</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96355CEF-8083-9943-81F0-5CDC951D02E4}"/>
              </a:ext>
            </a:extLst>
          </p:cNvPr>
          <p:cNvSpPr txBox="1">
            <a:spLocks/>
          </p:cNvSpPr>
          <p:nvPr/>
        </p:nvSpPr>
        <p:spPr>
          <a:xfrm>
            <a:off x="609602" y="274640"/>
            <a:ext cx="7920407" cy="671913"/>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en-US" dirty="0">
                <a:latin typeface="Arial" panose="020B0604020202020204" pitchFamily="34" charset="0"/>
                <a:cs typeface="Arial" panose="020B0604020202020204" pitchFamily="34" charset="0"/>
              </a:rPr>
              <a:t>First version of our </a:t>
            </a:r>
            <a:r>
              <a:rPr lang="en-US" dirty="0" err="1">
                <a:latin typeface="Arial" panose="020B0604020202020204" pitchFamily="34" charset="0"/>
                <a:cs typeface="Arial" panose="020B0604020202020204" pitchFamily="34" charset="0"/>
              </a:rPr>
              <a:t>Hutubi</a:t>
            </a:r>
            <a:r>
              <a:rPr lang="en-US" dirty="0">
                <a:latin typeface="Arial" panose="020B0604020202020204" pitchFamily="34" charset="0"/>
                <a:cs typeface="Arial" panose="020B0604020202020204" pitchFamily="34" charset="0"/>
              </a:rPr>
              <a:t> manuscript</a:t>
            </a:r>
          </a:p>
        </p:txBody>
      </p:sp>
      <p:sp>
        <p:nvSpPr>
          <p:cNvPr id="6" name="TextBox 5">
            <a:extLst>
              <a:ext uri="{FF2B5EF4-FFF2-40B4-BE49-F238E27FC236}">
                <a16:creationId xmlns:a16="http://schemas.microsoft.com/office/drawing/2014/main" id="{0BF63B6B-9803-3147-83AD-D93BE8CCC3FA}"/>
              </a:ext>
            </a:extLst>
          </p:cNvPr>
          <p:cNvSpPr txBox="1"/>
          <p:nvPr/>
        </p:nvSpPr>
        <p:spPr>
          <a:xfrm>
            <a:off x="8519504" y="300222"/>
            <a:ext cx="3280991" cy="646331"/>
          </a:xfrm>
          <a:prstGeom prst="rect">
            <a:avLst/>
          </a:prstGeom>
          <a:solidFill>
            <a:schemeClr val="bg1"/>
          </a:solidFill>
        </p:spPr>
        <p:txBody>
          <a:bodyPr wrap="square" rtlCol="0">
            <a:spAutoFit/>
          </a:bodyPr>
          <a:lstStyle/>
          <a:p>
            <a:r>
              <a:rPr lang="en-US" dirty="0">
                <a:solidFill>
                  <a:srgbClr val="FF0000"/>
                </a:solidFill>
                <a:latin typeface="Arial" panose="020B0604020202020204" pitchFamily="34" charset="0"/>
                <a:cs typeface="Arial" panose="020B0604020202020204" pitchFamily="34" charset="0"/>
              </a:rPr>
              <a:t>2</a:t>
            </a:r>
            <a:r>
              <a:rPr lang="en-US" baseline="30000" dirty="0">
                <a:solidFill>
                  <a:srgbClr val="FF0000"/>
                </a:solidFill>
                <a:latin typeface="Arial" panose="020B0604020202020204" pitchFamily="34" charset="0"/>
                <a:cs typeface="Arial" panose="020B0604020202020204" pitchFamily="34" charset="0"/>
              </a:rPr>
              <a:t>nd</a:t>
            </a:r>
            <a:r>
              <a:rPr lang="en-US" dirty="0">
                <a:solidFill>
                  <a:srgbClr val="FF0000"/>
                </a:solidFill>
                <a:latin typeface="Arial" panose="020B0604020202020204" pitchFamily="34" charset="0"/>
                <a:cs typeface="Arial" panose="020B0604020202020204" pitchFamily="34" charset="0"/>
              </a:rPr>
              <a:t> paragraph, Induced Earthquakes</a:t>
            </a:r>
          </a:p>
        </p:txBody>
      </p:sp>
      <p:sp>
        <p:nvSpPr>
          <p:cNvPr id="7" name="Rectangle 6">
            <a:extLst>
              <a:ext uri="{FF2B5EF4-FFF2-40B4-BE49-F238E27FC236}">
                <a16:creationId xmlns:a16="http://schemas.microsoft.com/office/drawing/2014/main" id="{B3376BD1-389B-5344-9637-28E45442595D}"/>
              </a:ext>
            </a:extLst>
          </p:cNvPr>
          <p:cNvSpPr/>
          <p:nvPr/>
        </p:nvSpPr>
        <p:spPr>
          <a:xfrm>
            <a:off x="467477" y="1174413"/>
            <a:ext cx="11333018" cy="5016758"/>
          </a:xfrm>
          <a:prstGeom prst="rect">
            <a:avLst/>
          </a:prstGeom>
        </p:spPr>
        <p:txBody>
          <a:bodyPr wrap="square">
            <a:spAutoFit/>
          </a:bodyPr>
          <a:lstStyle/>
          <a:p>
            <a:r>
              <a:rPr lang="en-HK" sz="2000" dirty="0">
                <a:solidFill>
                  <a:srgbClr val="000000"/>
                </a:solidFill>
                <a:latin typeface="Times New Roman" panose="02020603050405020304" pitchFamily="18" charset="0"/>
                <a:ea typeface="Times New Roman" panose="02020603050405020304" pitchFamily="18" charset="0"/>
              </a:rPr>
              <a:t>It is widely observed and accepted that </a:t>
            </a:r>
            <a:r>
              <a:rPr lang="en-HK" sz="2000" dirty="0">
                <a:solidFill>
                  <a:srgbClr val="0432FF"/>
                </a:solidFill>
                <a:latin typeface="Times New Roman" panose="02020603050405020304" pitchFamily="18" charset="0"/>
                <a:ea typeface="Times New Roman" panose="02020603050405020304" pitchFamily="18" charset="0"/>
              </a:rPr>
              <a:t>injection of liquid into or extraction of liquid/gas</a:t>
            </a:r>
            <a:r>
              <a:rPr lang="en-HK" sz="2000" dirty="0">
                <a:solidFill>
                  <a:srgbClr val="000000"/>
                </a:solidFill>
                <a:latin typeface="Times New Roman" panose="02020603050405020304" pitchFamily="18" charset="0"/>
                <a:ea typeface="Times New Roman" panose="02020603050405020304" pitchFamily="18" charset="0"/>
              </a:rPr>
              <a:t> from underground formations could induce earthquakes, some of which are large enough to be recorded or felt regionally (</a:t>
            </a:r>
            <a:r>
              <a:rPr lang="en-HK" sz="2000" dirty="0" err="1">
                <a:solidFill>
                  <a:srgbClr val="000000"/>
                </a:solidFill>
                <a:latin typeface="Times New Roman" panose="02020603050405020304" pitchFamily="18" charset="0"/>
                <a:ea typeface="Times New Roman" panose="02020603050405020304" pitchFamily="18" charset="0"/>
              </a:rPr>
              <a:t>Segall</a:t>
            </a:r>
            <a:r>
              <a:rPr lang="en-HK" sz="2000" dirty="0">
                <a:solidFill>
                  <a:srgbClr val="000000"/>
                </a:solidFill>
                <a:latin typeface="Times New Roman" panose="02020603050405020304" pitchFamily="18" charset="0"/>
                <a:ea typeface="Times New Roman" panose="02020603050405020304" pitchFamily="18" charset="0"/>
              </a:rPr>
              <a:t>, 1989; Shapiro and </a:t>
            </a:r>
            <a:r>
              <a:rPr lang="en-HK" sz="2000" dirty="0" err="1">
                <a:solidFill>
                  <a:srgbClr val="000000"/>
                </a:solidFill>
                <a:latin typeface="Times New Roman" panose="02020603050405020304" pitchFamily="18" charset="0"/>
                <a:ea typeface="Times New Roman" panose="02020603050405020304" pitchFamily="18" charset="0"/>
              </a:rPr>
              <a:t>Dinske</a:t>
            </a:r>
            <a:r>
              <a:rPr lang="en-HK" sz="2000" dirty="0">
                <a:solidFill>
                  <a:srgbClr val="000000"/>
                </a:solidFill>
                <a:latin typeface="Times New Roman" panose="02020603050405020304" pitchFamily="18" charset="0"/>
                <a:ea typeface="Times New Roman" panose="02020603050405020304" pitchFamily="18" charset="0"/>
              </a:rPr>
              <a:t>, </a:t>
            </a:r>
            <a:r>
              <a:rPr lang="en-HK" sz="2000" dirty="0">
                <a:latin typeface="Times New Roman" panose="02020603050405020304" pitchFamily="18" charset="0"/>
                <a:ea typeface="Times New Roman" panose="02020603050405020304" pitchFamily="18" charset="0"/>
                <a:hlinkClick r:id="rId2" tooltip="Link to bibliographic citation">
                  <a:extLst>
                    <a:ext uri="{A12FA001-AC4F-418D-AE19-62706E023703}">
                      <ahyp:hlinkClr xmlns:ahyp="http://schemas.microsoft.com/office/drawing/2018/hyperlinkcolor" val="tx"/>
                    </a:ext>
                  </a:extLst>
                </a:hlinkClick>
              </a:rPr>
              <a:t>2009</a:t>
            </a:r>
            <a:r>
              <a:rPr lang="en-HK" sz="2000" dirty="0">
                <a:latin typeface="Times New Roman" panose="02020603050405020304" pitchFamily="18" charset="0"/>
                <a:ea typeface="Times New Roman" panose="02020603050405020304" pitchFamily="18" charset="0"/>
              </a:rPr>
              <a:t>; Ellsworth, </a:t>
            </a:r>
            <a:r>
              <a:rPr lang="en-HK" sz="2000" dirty="0">
                <a:latin typeface="Times New Roman" panose="02020603050405020304" pitchFamily="18" charset="0"/>
                <a:ea typeface="Times New Roman" panose="02020603050405020304" pitchFamily="18" charset="0"/>
                <a:hlinkClick r:id="rId3" tooltip="Link to bibliographic citation">
                  <a:extLst>
                    <a:ext uri="{A12FA001-AC4F-418D-AE19-62706E023703}">
                      <ahyp:hlinkClr xmlns:ahyp="http://schemas.microsoft.com/office/drawing/2018/hyperlinkcolor" val="tx"/>
                    </a:ext>
                  </a:extLst>
                </a:hlinkClick>
              </a:rPr>
              <a:t>2013</a:t>
            </a:r>
            <a:r>
              <a:rPr lang="en-HK" sz="2000" dirty="0">
                <a:latin typeface="Times New Roman" panose="02020603050405020304" pitchFamily="18" charset="0"/>
                <a:ea typeface="Times New Roman" panose="02020603050405020304" pitchFamily="18" charset="0"/>
              </a:rPr>
              <a:t>; Clarke et al., 2014; </a:t>
            </a:r>
            <a:r>
              <a:rPr lang="en-HK" sz="2000" dirty="0" err="1">
                <a:latin typeface="Times New Roman" panose="02020603050405020304" pitchFamily="18" charset="0"/>
                <a:ea typeface="Times New Roman" panose="02020603050405020304" pitchFamily="18" charset="0"/>
              </a:rPr>
              <a:t>Skoumal</a:t>
            </a:r>
            <a:r>
              <a:rPr lang="en-HK" sz="2000" dirty="0">
                <a:latin typeface="Times New Roman" panose="02020603050405020304" pitchFamily="18" charset="0"/>
                <a:ea typeface="Times New Roman" panose="02020603050405020304" pitchFamily="18" charset="0"/>
              </a:rPr>
              <a:t> et al., 2015; Chang and </a:t>
            </a:r>
            <a:r>
              <a:rPr lang="en-HK" sz="2000" dirty="0" err="1">
                <a:latin typeface="Times New Roman" panose="02020603050405020304" pitchFamily="18" charset="0"/>
                <a:ea typeface="Times New Roman" panose="02020603050405020304" pitchFamily="18" charset="0"/>
              </a:rPr>
              <a:t>Segall</a:t>
            </a:r>
            <a:r>
              <a:rPr lang="en-HK" sz="2000" dirty="0">
                <a:latin typeface="Times New Roman" panose="02020603050405020304" pitchFamily="18" charset="0"/>
                <a:ea typeface="Times New Roman" panose="02020603050405020304" pitchFamily="18" charset="0"/>
              </a:rPr>
              <a:t>, </a:t>
            </a:r>
            <a:r>
              <a:rPr lang="en-HK" sz="2000" dirty="0">
                <a:latin typeface="Times New Roman" panose="02020603050405020304" pitchFamily="18" charset="0"/>
                <a:ea typeface="Times New Roman" panose="02020603050405020304" pitchFamily="18" charset="0"/>
                <a:hlinkClick r:id="rId4" tooltip="Link to bibliographic citation">
                  <a:extLst>
                    <a:ext uri="{A12FA001-AC4F-418D-AE19-62706E023703}">
                      <ahyp:hlinkClr xmlns:ahyp="http://schemas.microsoft.com/office/drawing/2018/hyperlinkcolor" val="tx"/>
                    </a:ext>
                  </a:extLst>
                </a:hlinkClick>
              </a:rPr>
              <a:t>2016</a:t>
            </a:r>
            <a:r>
              <a:rPr lang="en-HK" sz="2000" dirty="0">
                <a:latin typeface="Times New Roman" panose="02020603050405020304" pitchFamily="18" charset="0"/>
                <a:ea typeface="Times New Roman" panose="02020603050405020304" pitchFamily="18" charset="0"/>
              </a:rPr>
              <a:t>; </a:t>
            </a:r>
            <a:r>
              <a:rPr lang="en-HK" sz="2000" dirty="0" err="1">
                <a:latin typeface="Times New Roman" panose="02020603050405020304" pitchFamily="18" charset="0"/>
                <a:ea typeface="Times New Roman" panose="02020603050405020304" pitchFamily="18" charset="0"/>
              </a:rPr>
              <a:t>Rutqvist</a:t>
            </a:r>
            <a:r>
              <a:rPr lang="en-HK" sz="2000" dirty="0">
                <a:latin typeface="Times New Roman" panose="02020603050405020304" pitchFamily="18" charset="0"/>
                <a:ea typeface="Times New Roman" panose="02020603050405020304" pitchFamily="18" charset="0"/>
              </a:rPr>
              <a:t> et al., </a:t>
            </a:r>
            <a:r>
              <a:rPr lang="en-HK" sz="2000" dirty="0">
                <a:latin typeface="Times New Roman" panose="02020603050405020304" pitchFamily="18" charset="0"/>
                <a:ea typeface="Times New Roman" panose="02020603050405020304" pitchFamily="18" charset="0"/>
                <a:hlinkClick r:id="rId5" tooltip="Link to bibliographic citation">
                  <a:extLst>
                    <a:ext uri="{A12FA001-AC4F-418D-AE19-62706E023703}">
                      <ahyp:hlinkClr xmlns:ahyp="http://schemas.microsoft.com/office/drawing/2018/hyperlinkcolor" val="tx"/>
                    </a:ext>
                  </a:extLst>
                </a:hlinkClick>
              </a:rPr>
              <a:t>2016</a:t>
            </a:r>
            <a:r>
              <a:rPr lang="en-HK" sz="2000" dirty="0">
                <a:latin typeface="Times New Roman" panose="02020603050405020304" pitchFamily="18" charset="0"/>
                <a:ea typeface="Times New Roman" panose="02020603050405020304" pitchFamily="18" charset="0"/>
              </a:rPr>
              <a:t>)</a:t>
            </a:r>
            <a:r>
              <a:rPr lang="en-HK" sz="2000" dirty="0">
                <a:solidFill>
                  <a:srgbClr val="000000"/>
                </a:solidFill>
                <a:latin typeface="Times New Roman" panose="02020603050405020304" pitchFamily="18" charset="0"/>
                <a:ea typeface="Times New Roman" panose="02020603050405020304" pitchFamily="18" charset="0"/>
              </a:rPr>
              <a:t>, though some are still in debate (</a:t>
            </a:r>
            <a:r>
              <a:rPr lang="en-HK" sz="2000" dirty="0" err="1">
                <a:solidFill>
                  <a:srgbClr val="000000"/>
                </a:solidFill>
                <a:latin typeface="Times New Roman" panose="02020603050405020304" pitchFamily="18" charset="0"/>
                <a:ea typeface="Times New Roman" panose="02020603050405020304" pitchFamily="18" charset="0"/>
              </a:rPr>
              <a:t>Bossu</a:t>
            </a:r>
            <a:r>
              <a:rPr lang="en-HK" sz="2000" dirty="0">
                <a:solidFill>
                  <a:srgbClr val="000000"/>
                </a:solidFill>
                <a:latin typeface="Times New Roman" panose="02020603050405020304" pitchFamily="18" charset="0"/>
                <a:ea typeface="Times New Roman" panose="02020603050405020304" pitchFamily="18" charset="0"/>
              </a:rPr>
              <a:t> et al., 1996; </a:t>
            </a:r>
            <a:r>
              <a:rPr lang="en-HK" sz="2000" dirty="0" err="1">
                <a:solidFill>
                  <a:srgbClr val="000000"/>
                </a:solidFill>
                <a:latin typeface="Times New Roman" panose="02020603050405020304" pitchFamily="18" charset="0"/>
                <a:ea typeface="Times New Roman" panose="02020603050405020304" pitchFamily="18" charset="0"/>
              </a:rPr>
              <a:t>Odonne</a:t>
            </a:r>
            <a:r>
              <a:rPr lang="en-HK" sz="2000" dirty="0">
                <a:solidFill>
                  <a:srgbClr val="000000"/>
                </a:solidFill>
                <a:latin typeface="Times New Roman" panose="02020603050405020304" pitchFamily="18" charset="0"/>
                <a:ea typeface="Times New Roman" panose="02020603050405020304" pitchFamily="18" charset="0"/>
              </a:rPr>
              <a:t> et al., 1999; </a:t>
            </a:r>
            <a:r>
              <a:rPr lang="en-HK" sz="2000" dirty="0" err="1">
                <a:solidFill>
                  <a:srgbClr val="000000"/>
                </a:solidFill>
                <a:latin typeface="Times New Roman" panose="02020603050405020304" pitchFamily="18" charset="0"/>
                <a:ea typeface="Times New Roman" panose="02020603050405020304" pitchFamily="18" charset="0"/>
              </a:rPr>
              <a:t>Adushkin</a:t>
            </a:r>
            <a:r>
              <a:rPr lang="en-HK" sz="2000" dirty="0">
                <a:solidFill>
                  <a:srgbClr val="000000"/>
                </a:solidFill>
                <a:latin typeface="Times New Roman" panose="02020603050405020304" pitchFamily="18" charset="0"/>
                <a:ea typeface="Times New Roman" panose="02020603050405020304" pitchFamily="18" charset="0"/>
              </a:rPr>
              <a:t> et al.,2002; </a:t>
            </a:r>
            <a:r>
              <a:rPr lang="en-HK" sz="2000" dirty="0" err="1">
                <a:solidFill>
                  <a:srgbClr val="000000"/>
                </a:solidFill>
                <a:latin typeface="Times New Roman" panose="02020603050405020304" pitchFamily="18" charset="0"/>
                <a:ea typeface="Times New Roman" panose="02020603050405020304" pitchFamily="18" charset="0"/>
              </a:rPr>
              <a:t>Bardainne</a:t>
            </a:r>
            <a:r>
              <a:rPr lang="en-HK" sz="2000" dirty="0">
                <a:solidFill>
                  <a:srgbClr val="000000"/>
                </a:solidFill>
                <a:latin typeface="Times New Roman" panose="02020603050405020304" pitchFamily="18" charset="0"/>
                <a:ea typeface="Times New Roman" panose="02020603050405020304" pitchFamily="18" charset="0"/>
              </a:rPr>
              <a:t> et al., 2008; Ge et al, 2009; Zoback and Gorelick, 2012; Deng et al., 2013; </a:t>
            </a:r>
            <a:r>
              <a:rPr lang="en-HK" sz="2000" dirty="0" err="1">
                <a:solidFill>
                  <a:srgbClr val="000000"/>
                </a:solidFill>
                <a:latin typeface="Times New Roman" panose="02020603050405020304" pitchFamily="18" charset="0"/>
                <a:ea typeface="Times New Roman" panose="02020603050405020304" pitchFamily="18" charset="0"/>
              </a:rPr>
              <a:t>Snee</a:t>
            </a:r>
            <a:r>
              <a:rPr lang="en-HK" sz="2000" dirty="0">
                <a:solidFill>
                  <a:srgbClr val="000000"/>
                </a:solidFill>
                <a:latin typeface="Times New Roman" panose="02020603050405020304" pitchFamily="18" charset="0"/>
                <a:ea typeface="Times New Roman" panose="02020603050405020304" pitchFamily="18" charset="0"/>
              </a:rPr>
              <a:t> and Zoback, 2016). The most recently reported damaging anthropogenic earthquake is the Mw 5.5 earthquake that struck South Korea in November 2017 (</a:t>
            </a:r>
            <a:r>
              <a:rPr lang="en-HK" sz="2000" dirty="0" err="1">
                <a:solidFill>
                  <a:srgbClr val="000000"/>
                </a:solidFill>
                <a:latin typeface="Times New Roman" panose="02020603050405020304" pitchFamily="18" charset="0"/>
                <a:ea typeface="Times New Roman" panose="02020603050405020304" pitchFamily="18" charset="0"/>
              </a:rPr>
              <a:t>Grigoli</a:t>
            </a:r>
            <a:r>
              <a:rPr lang="en-HK" sz="2000" dirty="0">
                <a:solidFill>
                  <a:srgbClr val="000000"/>
                </a:solidFill>
                <a:latin typeface="Times New Roman" panose="02020603050405020304" pitchFamily="18" charset="0"/>
                <a:ea typeface="Times New Roman" panose="02020603050405020304" pitchFamily="18" charset="0"/>
              </a:rPr>
              <a:t> et al., 2018).  The occurrence of this earthquake was possible related with high pressure hydraulic injection activities near an Enhanced Geothermal Systems site, where the seismic hazard is potentially increased due to the static stress changes on the nearby fault (</a:t>
            </a:r>
            <a:r>
              <a:rPr lang="en-HK" sz="2000" dirty="0" err="1">
                <a:solidFill>
                  <a:srgbClr val="000000"/>
                </a:solidFill>
                <a:latin typeface="Times New Roman" panose="02020603050405020304" pitchFamily="18" charset="0"/>
                <a:ea typeface="Times New Roman" panose="02020603050405020304" pitchFamily="18" charset="0"/>
              </a:rPr>
              <a:t>Grigoli</a:t>
            </a:r>
            <a:r>
              <a:rPr lang="en-HK" sz="2000" dirty="0">
                <a:solidFill>
                  <a:srgbClr val="000000"/>
                </a:solidFill>
                <a:latin typeface="Times New Roman" panose="02020603050405020304" pitchFamily="18" charset="0"/>
                <a:ea typeface="Times New Roman" panose="02020603050405020304" pitchFamily="18" charset="0"/>
              </a:rPr>
              <a:t> et al., 2018). Anthropogenic earthquake sequences induced by fluid injection or withdrawal may provide opportunities to </a:t>
            </a:r>
            <a:r>
              <a:rPr lang="en-HK" sz="2000" dirty="0">
                <a:solidFill>
                  <a:srgbClr val="0432FF"/>
                </a:solidFill>
                <a:latin typeface="Times New Roman" panose="02020603050405020304" pitchFamily="18" charset="0"/>
                <a:ea typeface="Times New Roman" panose="02020603050405020304" pitchFamily="18" charset="0"/>
              </a:rPr>
              <a:t>advance our physical understandings of earthquake processes</a:t>
            </a:r>
            <a:r>
              <a:rPr lang="en-HK" sz="2000" dirty="0">
                <a:solidFill>
                  <a:srgbClr val="000000"/>
                </a:solidFill>
                <a:latin typeface="Times New Roman" panose="02020603050405020304" pitchFamily="18" charset="0"/>
                <a:ea typeface="Times New Roman" panose="02020603050405020304" pitchFamily="18" charset="0"/>
              </a:rPr>
              <a:t>, to deepen our insights into the propagation and stop of earthquake ruptures and accordingly to mitigate and manage the induced seismicity risk with best practices (</a:t>
            </a:r>
            <a:r>
              <a:rPr lang="en-HK" sz="2000" dirty="0" err="1">
                <a:solidFill>
                  <a:srgbClr val="000000"/>
                </a:solidFill>
                <a:latin typeface="Times New Roman" panose="02020603050405020304" pitchFamily="18" charset="0"/>
                <a:ea typeface="Times New Roman" panose="02020603050405020304" pitchFamily="18" charset="0"/>
              </a:rPr>
              <a:t>Gali</a:t>
            </a:r>
            <a:r>
              <a:rPr lang="en-HK" sz="2000" dirty="0">
                <a:solidFill>
                  <a:srgbClr val="000000"/>
                </a:solidFill>
                <a:latin typeface="Times New Roman" panose="02020603050405020304" pitchFamily="18" charset="0"/>
                <a:ea typeface="Times New Roman" panose="02020603050405020304" pitchFamily="18" charset="0"/>
              </a:rPr>
              <a:t> et al., 2017; </a:t>
            </a:r>
            <a:r>
              <a:rPr lang="en-HK" sz="2000" dirty="0" err="1">
                <a:solidFill>
                  <a:srgbClr val="000000"/>
                </a:solidFill>
                <a:latin typeface="Times New Roman" panose="02020603050405020304" pitchFamily="18" charset="0"/>
                <a:ea typeface="Times New Roman" panose="02020603050405020304" pitchFamily="18" charset="0"/>
              </a:rPr>
              <a:t>Schoenball</a:t>
            </a:r>
            <a:r>
              <a:rPr lang="en-HK" sz="2000" dirty="0">
                <a:solidFill>
                  <a:srgbClr val="000000"/>
                </a:solidFill>
                <a:latin typeface="Times New Roman" panose="02020603050405020304" pitchFamily="18" charset="0"/>
                <a:ea typeface="Times New Roman" panose="02020603050405020304" pitchFamily="18" charset="0"/>
              </a:rPr>
              <a:t> and Ellsworth, 2017; Yang et al., 2017). The </a:t>
            </a:r>
            <a:r>
              <a:rPr lang="en-HK" sz="2000" dirty="0">
                <a:solidFill>
                  <a:srgbClr val="0432FF"/>
                </a:solidFill>
                <a:latin typeface="Times New Roman" panose="02020603050405020304" pitchFamily="18" charset="0"/>
                <a:ea typeface="Times New Roman" panose="02020603050405020304" pitchFamily="18" charset="0"/>
              </a:rPr>
              <a:t>industry and government regulators developed a seismic hazard management </a:t>
            </a:r>
            <a:r>
              <a:rPr lang="en-HK" sz="2000" dirty="0">
                <a:solidFill>
                  <a:srgbClr val="000000"/>
                </a:solidFill>
                <a:latin typeface="Times New Roman" panose="02020603050405020304" pitchFamily="18" charset="0"/>
                <a:ea typeface="Times New Roman" panose="02020603050405020304" pitchFamily="18" charset="0"/>
              </a:rPr>
              <a:t>protocol called “traffic light” system to make proper decisions in response to anthropogenic related earthquake occurrences (Kao et al., 2016; Yang et al., 2017).</a:t>
            </a:r>
            <a:r>
              <a:rPr lang="en-HK" sz="2000" dirty="0"/>
              <a:t> </a:t>
            </a:r>
            <a:endParaRPr lang="en-US" sz="2000" dirty="0"/>
          </a:p>
        </p:txBody>
      </p:sp>
    </p:spTree>
    <p:extLst>
      <p:ext uri="{BB962C8B-B14F-4D97-AF65-F5344CB8AC3E}">
        <p14:creationId xmlns:p14="http://schemas.microsoft.com/office/powerpoint/2010/main" val="3572929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33AFF6D-9BB5-454B-A76F-AA48B8DB34B1}"/>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35</a:t>
            </a:fld>
            <a:endParaRPr lang="en-GB">
              <a:solidFill>
                <a:prstClr val="black">
                  <a:tint val="75000"/>
                </a:prstClr>
              </a:solidFill>
              <a:latin typeface="Calibri"/>
            </a:endParaRPr>
          </a:p>
        </p:txBody>
      </p:sp>
      <p:sp>
        <p:nvSpPr>
          <p:cNvPr id="5" name="Rectangle 4">
            <a:extLst>
              <a:ext uri="{FF2B5EF4-FFF2-40B4-BE49-F238E27FC236}">
                <a16:creationId xmlns:a16="http://schemas.microsoft.com/office/drawing/2014/main" id="{36BB62F1-6932-AD49-AA8B-96B6E6642B50}"/>
              </a:ext>
            </a:extLst>
          </p:cNvPr>
          <p:cNvSpPr/>
          <p:nvPr/>
        </p:nvSpPr>
        <p:spPr>
          <a:xfrm>
            <a:off x="457199" y="1277679"/>
            <a:ext cx="11471564" cy="2308324"/>
          </a:xfrm>
          <a:prstGeom prst="rect">
            <a:avLst/>
          </a:prstGeom>
        </p:spPr>
        <p:txBody>
          <a:bodyPr wrap="square">
            <a:spAutoFit/>
          </a:bodyPr>
          <a:lstStyle/>
          <a:p>
            <a:r>
              <a:rPr lang="en-HK" dirty="0">
                <a:solidFill>
                  <a:srgbClr val="000000"/>
                </a:solidFill>
                <a:latin typeface="Times New Roman" panose="02020603050405020304" pitchFamily="18" charset="0"/>
                <a:ea typeface="Times New Roman" panose="02020603050405020304" pitchFamily="18" charset="0"/>
              </a:rPr>
              <a:t>Generally, </a:t>
            </a:r>
            <a:r>
              <a:rPr lang="en-HK" dirty="0">
                <a:solidFill>
                  <a:srgbClr val="0432FF"/>
                </a:solidFill>
                <a:latin typeface="Times New Roman" panose="02020603050405020304" pitchFamily="18" charset="0"/>
                <a:ea typeface="Times New Roman" panose="02020603050405020304" pitchFamily="18" charset="0"/>
              </a:rPr>
              <a:t>near field observations are challengeable for fluid injection/extraction sites</a:t>
            </a:r>
            <a:r>
              <a:rPr lang="en-HK" dirty="0">
                <a:solidFill>
                  <a:srgbClr val="000000"/>
                </a:solidFill>
                <a:latin typeface="Times New Roman" panose="02020603050405020304" pitchFamily="18" charset="0"/>
                <a:ea typeface="Times New Roman" panose="02020603050405020304" pitchFamily="18" charset="0"/>
              </a:rPr>
              <a:t>. The whole seismicity patterns cannot be fully and reliably characterized under limitations of seismological observations either with not enough time periods or not satisfactory space distribution of monitoring systems. It is noteworthy that high resolution local seismicity near injection/extraction sites are crucial to determine what mechanisms dominate in induced earthquakes (Yang et al., 2017). Although the seismic network coverage can be rapidly improved after significant earthquakes are reported near the industrial sites, the waveforms recorded on the seismic network may still likely to suffer from bad signal-to-noise ratios. To tackle this challenge, event detection algorithms such as the matched filter technique (Yang et al., 2009) can detect a significant portion of small earthquakes that are missing in the </a:t>
            </a:r>
            <a:r>
              <a:rPr lang="en-HK" dirty="0" err="1">
                <a:solidFill>
                  <a:srgbClr val="000000"/>
                </a:solidFill>
                <a:latin typeface="Times New Roman" panose="02020603050405020304" pitchFamily="18" charset="0"/>
                <a:ea typeface="Times New Roman" panose="02020603050405020304" pitchFamily="18" charset="0"/>
              </a:rPr>
              <a:t>catalog</a:t>
            </a:r>
            <a:r>
              <a:rPr lang="en-HK" dirty="0">
                <a:solidFill>
                  <a:srgbClr val="000000"/>
                </a:solidFill>
                <a:latin typeface="Times New Roman" panose="02020603050405020304" pitchFamily="18" charset="0"/>
                <a:ea typeface="Times New Roman" panose="02020603050405020304" pitchFamily="18" charset="0"/>
              </a:rPr>
              <a:t>.</a:t>
            </a:r>
            <a:r>
              <a:rPr lang="en-HK" dirty="0"/>
              <a:t> </a:t>
            </a:r>
            <a:endParaRPr lang="en-US" dirty="0"/>
          </a:p>
        </p:txBody>
      </p:sp>
      <p:sp>
        <p:nvSpPr>
          <p:cNvPr id="6" name="Title 1">
            <a:extLst>
              <a:ext uri="{FF2B5EF4-FFF2-40B4-BE49-F238E27FC236}">
                <a16:creationId xmlns:a16="http://schemas.microsoft.com/office/drawing/2014/main" id="{7FFA33A1-06B2-E04D-A88D-4D5892E05A6B}"/>
              </a:ext>
            </a:extLst>
          </p:cNvPr>
          <p:cNvSpPr txBox="1">
            <a:spLocks/>
          </p:cNvSpPr>
          <p:nvPr/>
        </p:nvSpPr>
        <p:spPr>
          <a:xfrm>
            <a:off x="609602" y="274640"/>
            <a:ext cx="7920407" cy="671913"/>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en-US" dirty="0">
                <a:latin typeface="Arial" panose="020B0604020202020204" pitchFamily="34" charset="0"/>
                <a:cs typeface="Arial" panose="020B0604020202020204" pitchFamily="34" charset="0"/>
              </a:rPr>
              <a:t>First version of our </a:t>
            </a:r>
            <a:r>
              <a:rPr lang="en-US" dirty="0" err="1">
                <a:latin typeface="Arial" panose="020B0604020202020204" pitchFamily="34" charset="0"/>
                <a:cs typeface="Arial" panose="020B0604020202020204" pitchFamily="34" charset="0"/>
              </a:rPr>
              <a:t>Hutubi</a:t>
            </a:r>
            <a:r>
              <a:rPr lang="en-US" dirty="0">
                <a:latin typeface="Arial" panose="020B0604020202020204" pitchFamily="34" charset="0"/>
                <a:cs typeface="Arial" panose="020B0604020202020204" pitchFamily="34" charset="0"/>
              </a:rPr>
              <a:t> manuscript</a:t>
            </a:r>
          </a:p>
        </p:txBody>
      </p:sp>
      <p:sp>
        <p:nvSpPr>
          <p:cNvPr id="7" name="Rectangle 6">
            <a:extLst>
              <a:ext uri="{FF2B5EF4-FFF2-40B4-BE49-F238E27FC236}">
                <a16:creationId xmlns:a16="http://schemas.microsoft.com/office/drawing/2014/main" id="{A1782C29-2A23-6C47-8408-4E0FECEA6585}"/>
              </a:ext>
            </a:extLst>
          </p:cNvPr>
          <p:cNvSpPr/>
          <p:nvPr/>
        </p:nvSpPr>
        <p:spPr>
          <a:xfrm>
            <a:off x="457199" y="3626028"/>
            <a:ext cx="11471563" cy="1754326"/>
          </a:xfrm>
          <a:prstGeom prst="rect">
            <a:avLst/>
          </a:prstGeom>
        </p:spPr>
        <p:txBody>
          <a:bodyPr wrap="square">
            <a:spAutoFit/>
          </a:bodyPr>
          <a:lstStyle/>
          <a:p>
            <a:r>
              <a:rPr lang="en-HK" dirty="0">
                <a:solidFill>
                  <a:srgbClr val="000000"/>
                </a:solidFill>
                <a:latin typeface="Times New Roman" panose="02020603050405020304" pitchFamily="18" charset="0"/>
                <a:ea typeface="Times New Roman" panose="02020603050405020304" pitchFamily="18" charset="0"/>
              </a:rPr>
              <a:t>Additionally, to investigate induced seismicity, both </a:t>
            </a:r>
            <a:r>
              <a:rPr lang="en-HK" dirty="0">
                <a:solidFill>
                  <a:srgbClr val="0432FF"/>
                </a:solidFill>
                <a:latin typeface="Times New Roman" panose="02020603050405020304" pitchFamily="18" charset="0"/>
                <a:ea typeface="Times New Roman" panose="02020603050405020304" pitchFamily="18" charset="0"/>
              </a:rPr>
              <a:t>statistical and physics-based seismicity models </a:t>
            </a:r>
            <a:r>
              <a:rPr lang="en-HK" dirty="0">
                <a:solidFill>
                  <a:srgbClr val="000000"/>
                </a:solidFill>
                <a:latin typeface="Times New Roman" panose="02020603050405020304" pitchFamily="18" charset="0"/>
                <a:ea typeface="Times New Roman" panose="02020603050405020304" pitchFamily="18" charset="0"/>
              </a:rPr>
              <a:t>have been proposed. In addition to the efforts to discriminate induced and natural earthquakes from their source properties and seismicity pattern analysis, the epidemic-type aftershock sequence (ETAS) model (Ogata, 1988) is utilized to study induced seismicity and distinguish between natural and anthropogenic earthquake rate changes. ETAS is a stochastic model combining the empirical Omori law and the Gutenberg–Richter magnitude distribution to attribute the probabilities of the rate changes to background seismicity and triggering events (Ogata, 1988; Zhuang et al., 2002; </a:t>
            </a:r>
            <a:r>
              <a:rPr lang="en-HK" dirty="0" err="1">
                <a:solidFill>
                  <a:srgbClr val="000000"/>
                </a:solidFill>
                <a:latin typeface="Times New Roman" panose="02020603050405020304" pitchFamily="18" charset="0"/>
                <a:ea typeface="Times New Roman" panose="02020603050405020304" pitchFamily="18" charset="0"/>
              </a:rPr>
              <a:t>Llenos</a:t>
            </a:r>
            <a:r>
              <a:rPr lang="en-HK" dirty="0">
                <a:solidFill>
                  <a:srgbClr val="000000"/>
                </a:solidFill>
                <a:latin typeface="Times New Roman" panose="02020603050405020304" pitchFamily="18" charset="0"/>
                <a:ea typeface="Times New Roman" panose="02020603050405020304" pitchFamily="18" charset="0"/>
              </a:rPr>
              <a:t> and Michael, 2013). </a:t>
            </a:r>
            <a:endParaRPr lang="en-US" dirty="0"/>
          </a:p>
        </p:txBody>
      </p:sp>
      <p:sp>
        <p:nvSpPr>
          <p:cNvPr id="8" name="TextBox 7">
            <a:extLst>
              <a:ext uri="{FF2B5EF4-FFF2-40B4-BE49-F238E27FC236}">
                <a16:creationId xmlns:a16="http://schemas.microsoft.com/office/drawing/2014/main" id="{703EDA3D-147F-7347-B897-3170F3475FF3}"/>
              </a:ext>
            </a:extLst>
          </p:cNvPr>
          <p:cNvSpPr txBox="1"/>
          <p:nvPr/>
        </p:nvSpPr>
        <p:spPr>
          <a:xfrm>
            <a:off x="8519504" y="300222"/>
            <a:ext cx="3520096" cy="646331"/>
          </a:xfrm>
          <a:prstGeom prst="rect">
            <a:avLst/>
          </a:prstGeom>
          <a:solidFill>
            <a:schemeClr val="bg1"/>
          </a:solidFill>
        </p:spPr>
        <p:txBody>
          <a:bodyPr wrap="square" rtlCol="0">
            <a:spAutoFit/>
          </a:bodyPr>
          <a:lstStyle/>
          <a:p>
            <a:r>
              <a:rPr lang="en-US" dirty="0">
                <a:solidFill>
                  <a:srgbClr val="FF0000"/>
                </a:solidFill>
                <a:latin typeface="Arial" panose="020B0604020202020204" pitchFamily="34" charset="0"/>
                <a:cs typeface="Arial" panose="020B0604020202020204" pitchFamily="34" charset="0"/>
              </a:rPr>
              <a:t>3</a:t>
            </a:r>
            <a:r>
              <a:rPr lang="en-US" baseline="30000" dirty="0">
                <a:solidFill>
                  <a:srgbClr val="FF0000"/>
                </a:solidFill>
                <a:latin typeface="Arial" panose="020B0604020202020204" pitchFamily="34" charset="0"/>
                <a:cs typeface="Arial" panose="020B0604020202020204" pitchFamily="34" charset="0"/>
              </a:rPr>
              <a:t>rd</a:t>
            </a:r>
            <a:r>
              <a:rPr lang="en-US" dirty="0">
                <a:solidFill>
                  <a:srgbClr val="FF0000"/>
                </a:solidFill>
                <a:latin typeface="Arial" panose="020B0604020202020204" pitchFamily="34" charset="0"/>
                <a:cs typeface="Arial" panose="020B0604020202020204" pitchFamily="34" charset="0"/>
              </a:rPr>
              <a:t>  paragraph, network coverage and statistical method</a:t>
            </a:r>
          </a:p>
        </p:txBody>
      </p:sp>
      <p:sp>
        <p:nvSpPr>
          <p:cNvPr id="9" name="TextBox 8">
            <a:extLst>
              <a:ext uri="{FF2B5EF4-FFF2-40B4-BE49-F238E27FC236}">
                <a16:creationId xmlns:a16="http://schemas.microsoft.com/office/drawing/2014/main" id="{DFB18F83-5462-6144-B3EF-BEA8CD6F5DDB}"/>
              </a:ext>
            </a:extLst>
          </p:cNvPr>
          <p:cNvSpPr txBox="1"/>
          <p:nvPr/>
        </p:nvSpPr>
        <p:spPr>
          <a:xfrm>
            <a:off x="1162228" y="5512169"/>
            <a:ext cx="10295481" cy="830997"/>
          </a:xfrm>
          <a:prstGeom prst="rect">
            <a:avLst/>
          </a:prstGeom>
          <a:noFill/>
        </p:spPr>
        <p:txBody>
          <a:bodyPr wrap="square" rtlCol="0">
            <a:spAutoFit/>
          </a:bodyPr>
          <a:lstStyle/>
          <a:p>
            <a:r>
              <a:rPr lang="zh-CN" altLang="en-US" sz="2400" dirty="0"/>
              <a:t>与最终发表的版本相比，所有的元素都在，只是排列的顺序不同。</a:t>
            </a:r>
            <a:endParaRPr lang="en-HK" altLang="zh-CN" sz="2400" dirty="0"/>
          </a:p>
          <a:p>
            <a:r>
              <a:rPr lang="zh-CN" altLang="en-US" sz="2400" dirty="0">
                <a:solidFill>
                  <a:srgbClr val="0432FF"/>
                </a:solidFill>
              </a:rPr>
              <a:t>把顺序重新排就可以了？</a:t>
            </a:r>
            <a:endParaRPr lang="en-US" sz="2400" dirty="0">
              <a:solidFill>
                <a:srgbClr val="0432FF"/>
              </a:solidFill>
            </a:endParaRPr>
          </a:p>
        </p:txBody>
      </p:sp>
    </p:spTree>
    <p:extLst>
      <p:ext uri="{BB962C8B-B14F-4D97-AF65-F5344CB8AC3E}">
        <p14:creationId xmlns:p14="http://schemas.microsoft.com/office/powerpoint/2010/main" val="583036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29E1-C1EE-8149-ADDB-A3C94014940D}"/>
              </a:ext>
            </a:extLst>
          </p:cNvPr>
          <p:cNvSpPr>
            <a:spLocks noGrp="1"/>
          </p:cNvSpPr>
          <p:nvPr>
            <p:ph type="title"/>
          </p:nvPr>
        </p:nvSpPr>
        <p:spPr>
          <a:xfrm>
            <a:off x="496852" y="274640"/>
            <a:ext cx="7788604" cy="671913"/>
          </a:xfrm>
        </p:spPr>
        <p:txBody>
          <a:bodyPr/>
          <a:lstStyle/>
          <a:p>
            <a:r>
              <a:rPr lang="zh-TW" altLang="en-US" dirty="0">
                <a:latin typeface="Kaiti TC" panose="02010600040101010101" pitchFamily="2" charset="-120"/>
                <a:ea typeface="Kaiti TC" panose="02010600040101010101" pitchFamily="2" charset="-120"/>
              </a:rPr>
              <a:t>引言中的常见问题</a:t>
            </a:r>
            <a:r>
              <a:rPr lang="zh-CN" altLang="en-US" dirty="0">
                <a:latin typeface="Kaiti TC" panose="02010600040101010101" pitchFamily="2" charset="-120"/>
                <a:ea typeface="Kaiti TC" panose="02010600040101010101" pitchFamily="2" charset="-120"/>
              </a:rPr>
              <a:t>：</a:t>
            </a:r>
            <a:r>
              <a:rPr lang="zh-CN" altLang="en-US" dirty="0">
                <a:latin typeface="Kaiti TC" panose="02010600040101010101" pitchFamily="2" charset="-120"/>
                <a:ea typeface="Kaiti TC" panose="02010600040101010101" pitchFamily="2" charset="-120"/>
                <a:cs typeface="Times New Roman" panose="02020603050405020304" pitchFamily="18" charset="0"/>
              </a:rPr>
              <a:t>隔靴搔痒</a:t>
            </a:r>
            <a:endParaRPr lang="en-US" dirty="0">
              <a:latin typeface="Kaiti TC" panose="02010600040101010101" pitchFamily="2" charset="-120"/>
              <a:ea typeface="Kaiti TC" panose="02010600040101010101" pitchFamily="2" charset="-120"/>
            </a:endParaRPr>
          </a:p>
        </p:txBody>
      </p:sp>
      <p:sp>
        <p:nvSpPr>
          <p:cNvPr id="3" name="Content Placeholder 2">
            <a:extLst>
              <a:ext uri="{FF2B5EF4-FFF2-40B4-BE49-F238E27FC236}">
                <a16:creationId xmlns:a16="http://schemas.microsoft.com/office/drawing/2014/main" id="{BD837008-7EB8-E642-87EF-40EB5031651B}"/>
              </a:ext>
            </a:extLst>
          </p:cNvPr>
          <p:cNvSpPr>
            <a:spLocks noGrp="1"/>
          </p:cNvSpPr>
          <p:nvPr>
            <p:ph idx="1"/>
          </p:nvPr>
        </p:nvSpPr>
        <p:spPr/>
        <p:txBody>
          <a:bodyPr/>
          <a:lstStyle/>
          <a:p>
            <a:r>
              <a:rPr lang="zh-CN" altLang="en-US" dirty="0">
                <a:latin typeface="Times New Roman" panose="02020603050405020304" pitchFamily="18" charset="0"/>
                <a:ea typeface="Songti SC" panose="02010600040101010101" pitchFamily="2" charset="-122"/>
                <a:cs typeface="Times New Roman" panose="02020603050405020304" pitchFamily="18" charset="0"/>
              </a:rPr>
              <a:t>隔靴搔痒：</a:t>
            </a:r>
            <a:r>
              <a:rPr lang="zh-CN" altLang="en-HK" dirty="0">
                <a:latin typeface="Times New Roman" panose="02020603050405020304" pitchFamily="18" charset="0"/>
                <a:ea typeface="Songti SC" panose="02010600040101010101" pitchFamily="2" charset="-122"/>
                <a:cs typeface="Times New Roman" panose="02020603050405020304" pitchFamily="18" charset="0"/>
              </a:rPr>
              <a:t>知道</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问题所在，但是没有聚焦到</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瓶颈</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问题。</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p:txBody>
      </p:sp>
      <p:sp>
        <p:nvSpPr>
          <p:cNvPr id="4" name="Slide Number Placeholder 3">
            <a:extLst>
              <a:ext uri="{FF2B5EF4-FFF2-40B4-BE49-F238E27FC236}">
                <a16:creationId xmlns:a16="http://schemas.microsoft.com/office/drawing/2014/main" id="{9E63A819-C790-B141-A9A4-15099CE36D82}"/>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36</a:t>
            </a:fld>
            <a:endParaRPr lang="en-GB">
              <a:solidFill>
                <a:prstClr val="black">
                  <a:tint val="75000"/>
                </a:prstClr>
              </a:solidFill>
              <a:latin typeface="Calibri"/>
            </a:endParaRPr>
          </a:p>
        </p:txBody>
      </p:sp>
      <p:sp>
        <p:nvSpPr>
          <p:cNvPr id="6" name="Rectangle 5">
            <a:extLst>
              <a:ext uri="{FF2B5EF4-FFF2-40B4-BE49-F238E27FC236}">
                <a16:creationId xmlns:a16="http://schemas.microsoft.com/office/drawing/2014/main" id="{CD4EC3C6-AC53-7547-A2B7-B67E95B86399}"/>
              </a:ext>
            </a:extLst>
          </p:cNvPr>
          <p:cNvSpPr/>
          <p:nvPr/>
        </p:nvSpPr>
        <p:spPr>
          <a:xfrm>
            <a:off x="889926" y="2207567"/>
            <a:ext cx="10412148" cy="3416320"/>
          </a:xfrm>
          <a:prstGeom prst="rect">
            <a:avLst/>
          </a:prstGeom>
        </p:spPr>
        <p:txBody>
          <a:bodyPr wrap="square">
            <a:spAutoFit/>
          </a:bodyPr>
          <a:lstStyle/>
          <a:p>
            <a:pPr algn="just">
              <a:spcAft>
                <a:spcPts val="1200"/>
              </a:spcAft>
            </a:pPr>
            <a:r>
              <a:rPr lang="en-US" kern="100" dirty="0">
                <a:latin typeface="Times New Roman" panose="02020603050405020304" pitchFamily="18" charset="0"/>
                <a:ea typeface="SimSun" panose="02010600030101010101" pitchFamily="2" charset="-122"/>
                <a:cs typeface="Times New Roman" panose="02020603050405020304" pitchFamily="18" charset="0"/>
              </a:rPr>
              <a:t>Currently research reveals that the interactions of earthquakes can be summarized into three categories according to different stress transfer modes: </a:t>
            </a:r>
            <a:r>
              <a:rPr lang="en-US" kern="100" dirty="0">
                <a:solidFill>
                  <a:srgbClr val="0432FF"/>
                </a:solidFill>
                <a:latin typeface="Times New Roman" panose="02020603050405020304" pitchFamily="18" charset="0"/>
                <a:ea typeface="SimSun" panose="02010600030101010101" pitchFamily="2" charset="-122"/>
                <a:cs typeface="Times New Roman" panose="02020603050405020304" pitchFamily="18" charset="0"/>
              </a:rPr>
              <a:t>static, quasi-static and dynamic triggering</a:t>
            </a:r>
            <a:r>
              <a:rPr lang="en-US" kern="100" dirty="0">
                <a:latin typeface="Times New Roman" panose="02020603050405020304" pitchFamily="18" charset="0"/>
                <a:ea typeface="SimSun" panose="02010600030101010101" pitchFamily="2" charset="-122"/>
                <a:cs typeface="Times New Roman" panose="02020603050405020304" pitchFamily="18" charset="0"/>
              </a:rPr>
              <a:t> (Freed, 2005; Hill &amp; Prejean, 2007). The permanent stress change produced by fault displacement can trigger earthquakes by directly disturbing the stress field or viscoelastic release. These two cases are called </a:t>
            </a:r>
            <a:r>
              <a:rPr lang="en-US" kern="100" dirty="0">
                <a:solidFill>
                  <a:srgbClr val="0432FF"/>
                </a:solidFill>
                <a:latin typeface="Times New Roman" panose="02020603050405020304" pitchFamily="18" charset="0"/>
                <a:ea typeface="SimSun" panose="02010600030101010101" pitchFamily="2" charset="-122"/>
                <a:cs typeface="Times New Roman" panose="02020603050405020304" pitchFamily="18" charset="0"/>
              </a:rPr>
              <a:t>static triggering and quasi-static triggering</a:t>
            </a:r>
            <a:r>
              <a:rPr lang="en-US" kern="100" dirty="0">
                <a:latin typeface="Times New Roman" panose="02020603050405020304" pitchFamily="18" charset="0"/>
                <a:ea typeface="SimSun" panose="02010600030101010101" pitchFamily="2" charset="-122"/>
                <a:cs typeface="Times New Roman" panose="02020603050405020304" pitchFamily="18" charset="0"/>
              </a:rPr>
              <a:t> respectively. Because the static and quasi-static stress changes decay quickly with distance, these two kinds of triggering mostly occur within a few times the rupture zone (e.g., Hill &amp; Prejean, 2007). In many recent studies, however, an amount of evidence show that large earthquakes can cause significant seismic activity enhancement at locations several hundreds to thousands of kms away. This inter-seismic interaction is called </a:t>
            </a:r>
            <a:r>
              <a:rPr lang="en-US" kern="100" dirty="0">
                <a:solidFill>
                  <a:srgbClr val="0432FF"/>
                </a:solidFill>
                <a:latin typeface="Times New Roman" panose="02020603050405020304" pitchFamily="18" charset="0"/>
                <a:ea typeface="SimSun" panose="02010600030101010101" pitchFamily="2" charset="-122"/>
                <a:cs typeface="Times New Roman" panose="02020603050405020304" pitchFamily="18" charset="0"/>
              </a:rPr>
              <a:t>dynamic earthquake triggering</a:t>
            </a:r>
            <a:r>
              <a:rPr lang="en-US" kern="100" dirty="0">
                <a:latin typeface="Times New Roman" panose="02020603050405020304" pitchFamily="18" charset="0"/>
                <a:ea typeface="SimSun" panose="02010600030101010101" pitchFamily="2" charset="-122"/>
                <a:cs typeface="Times New Roman" panose="02020603050405020304" pitchFamily="18" charset="0"/>
              </a:rPr>
              <a:t>, associating with dynamic stresses during the passage of seismic waves. Dynamic triggering can be used as a natural experimental process to investigate the response of a fault to stress disturbance. It will enhance our understanding of the underlying mechanism of the earthquakes occurrence and help analysis the seismic hazard (Brodsky &amp; </a:t>
            </a:r>
            <a:r>
              <a:rPr lang="en-US" kern="100" dirty="0" err="1">
                <a:latin typeface="Times New Roman" panose="02020603050405020304" pitchFamily="18" charset="0"/>
                <a:ea typeface="SimSun" panose="02010600030101010101" pitchFamily="2" charset="-122"/>
                <a:cs typeface="Times New Roman" panose="02020603050405020304" pitchFamily="18" charset="0"/>
              </a:rPr>
              <a:t>Elst</a:t>
            </a:r>
            <a:r>
              <a:rPr lang="en-US" kern="100" dirty="0">
                <a:latin typeface="Times New Roman" panose="02020603050405020304" pitchFamily="18" charset="0"/>
                <a:ea typeface="SimSun" panose="02010600030101010101" pitchFamily="2" charset="-122"/>
                <a:cs typeface="Times New Roman" panose="02020603050405020304" pitchFamily="18" charset="0"/>
              </a:rPr>
              <a:t>, 2014). </a:t>
            </a:r>
            <a:endParaRPr lang="en-HK" kern="100" dirty="0">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7" name="Picture 6">
            <a:extLst>
              <a:ext uri="{FF2B5EF4-FFF2-40B4-BE49-F238E27FC236}">
                <a16:creationId xmlns:a16="http://schemas.microsoft.com/office/drawing/2014/main" id="{09C1126B-3D78-9746-BDF1-3EAA7BF88B70}"/>
              </a:ext>
            </a:extLst>
          </p:cNvPr>
          <p:cNvPicPr>
            <a:picLocks noChangeAspect="1"/>
          </p:cNvPicPr>
          <p:nvPr/>
        </p:nvPicPr>
        <p:blipFill>
          <a:blip r:embed="rId2"/>
          <a:stretch>
            <a:fillRect/>
          </a:stretch>
        </p:blipFill>
        <p:spPr>
          <a:xfrm>
            <a:off x="6614265" y="223286"/>
            <a:ext cx="5534845" cy="787065"/>
          </a:xfrm>
          <a:prstGeom prst="rect">
            <a:avLst/>
          </a:prstGeom>
        </p:spPr>
      </p:pic>
      <p:sp>
        <p:nvSpPr>
          <p:cNvPr id="8" name="TextBox 7">
            <a:extLst>
              <a:ext uri="{FF2B5EF4-FFF2-40B4-BE49-F238E27FC236}">
                <a16:creationId xmlns:a16="http://schemas.microsoft.com/office/drawing/2014/main" id="{163574E4-842A-884D-804F-BCAC1933D89D}"/>
              </a:ext>
            </a:extLst>
          </p:cNvPr>
          <p:cNvSpPr txBox="1"/>
          <p:nvPr/>
        </p:nvSpPr>
        <p:spPr>
          <a:xfrm>
            <a:off x="10972801" y="589330"/>
            <a:ext cx="1197575" cy="369332"/>
          </a:xfrm>
          <a:prstGeom prst="rect">
            <a:avLst/>
          </a:prstGeom>
          <a:noFill/>
        </p:spPr>
        <p:txBody>
          <a:bodyPr wrap="square" rtlCol="0">
            <a:spAutoFit/>
          </a:bodyPr>
          <a:lstStyle/>
          <a:p>
            <a:r>
              <a:rPr lang="en-US" altLang="zh-CN" dirty="0"/>
              <a:t>2019</a:t>
            </a:r>
            <a:r>
              <a:rPr lang="zh-CN" altLang="en-US" dirty="0"/>
              <a:t> </a:t>
            </a:r>
            <a:r>
              <a:rPr lang="en-US" altLang="zh-CN" dirty="0"/>
              <a:t>GRL</a:t>
            </a:r>
            <a:endParaRPr lang="en-US" dirty="0"/>
          </a:p>
        </p:txBody>
      </p:sp>
      <p:sp>
        <p:nvSpPr>
          <p:cNvPr id="9" name="TextBox 8">
            <a:extLst>
              <a:ext uri="{FF2B5EF4-FFF2-40B4-BE49-F238E27FC236}">
                <a16:creationId xmlns:a16="http://schemas.microsoft.com/office/drawing/2014/main" id="{69549D52-6467-1649-95A1-3D759EDA0A81}"/>
              </a:ext>
            </a:extLst>
          </p:cNvPr>
          <p:cNvSpPr txBox="1"/>
          <p:nvPr/>
        </p:nvSpPr>
        <p:spPr>
          <a:xfrm>
            <a:off x="11488349" y="2344016"/>
            <a:ext cx="468429" cy="1200329"/>
          </a:xfrm>
          <a:prstGeom prst="rect">
            <a:avLst/>
          </a:prstGeom>
          <a:noFill/>
        </p:spPr>
        <p:txBody>
          <a:bodyPr wrap="square" rtlCol="0">
            <a:spAutoFit/>
          </a:bodyPr>
          <a:lstStyle/>
          <a:p>
            <a:r>
              <a:rPr lang="zh-CN" altLang="en-US" dirty="0"/>
              <a:t>我是草稿</a:t>
            </a:r>
            <a:endParaRPr lang="en-US" dirty="0"/>
          </a:p>
        </p:txBody>
      </p:sp>
    </p:spTree>
    <p:extLst>
      <p:ext uri="{BB962C8B-B14F-4D97-AF65-F5344CB8AC3E}">
        <p14:creationId xmlns:p14="http://schemas.microsoft.com/office/powerpoint/2010/main" val="9123413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29E1-C1EE-8149-ADDB-A3C94014940D}"/>
              </a:ext>
            </a:extLst>
          </p:cNvPr>
          <p:cNvSpPr>
            <a:spLocks noGrp="1"/>
          </p:cNvSpPr>
          <p:nvPr>
            <p:ph type="title"/>
          </p:nvPr>
        </p:nvSpPr>
        <p:spPr>
          <a:xfrm>
            <a:off x="496852" y="274640"/>
            <a:ext cx="7788604" cy="671913"/>
          </a:xfrm>
        </p:spPr>
        <p:txBody>
          <a:bodyPr/>
          <a:lstStyle/>
          <a:p>
            <a:r>
              <a:rPr lang="zh-TW" altLang="en-US" dirty="0">
                <a:latin typeface="Kaiti TC" panose="02010600040101010101" pitchFamily="2" charset="-120"/>
                <a:ea typeface="Kaiti TC" panose="02010600040101010101" pitchFamily="2" charset="-120"/>
              </a:rPr>
              <a:t>引言中的常见问题</a:t>
            </a:r>
            <a:r>
              <a:rPr lang="zh-CN" altLang="en-US" dirty="0">
                <a:latin typeface="Kaiti TC" panose="02010600040101010101" pitchFamily="2" charset="-120"/>
                <a:ea typeface="Kaiti TC" panose="02010600040101010101" pitchFamily="2" charset="-120"/>
              </a:rPr>
              <a:t>：</a:t>
            </a:r>
            <a:r>
              <a:rPr lang="zh-CN" altLang="en-US" dirty="0">
                <a:latin typeface="Kaiti TC" panose="02010600040101010101" pitchFamily="2" charset="-120"/>
                <a:ea typeface="Kaiti TC" panose="02010600040101010101" pitchFamily="2" charset="-120"/>
                <a:cs typeface="Times New Roman" panose="02020603050405020304" pitchFamily="18" charset="0"/>
              </a:rPr>
              <a:t>隔靴搔痒</a:t>
            </a:r>
            <a:endParaRPr lang="en-US" dirty="0">
              <a:latin typeface="Kaiti TC" panose="02010600040101010101" pitchFamily="2" charset="-120"/>
              <a:ea typeface="Kaiti TC" panose="02010600040101010101" pitchFamily="2" charset="-120"/>
            </a:endParaRPr>
          </a:p>
        </p:txBody>
      </p:sp>
      <p:sp>
        <p:nvSpPr>
          <p:cNvPr id="3" name="Content Placeholder 2">
            <a:extLst>
              <a:ext uri="{FF2B5EF4-FFF2-40B4-BE49-F238E27FC236}">
                <a16:creationId xmlns:a16="http://schemas.microsoft.com/office/drawing/2014/main" id="{BD837008-7EB8-E642-87EF-40EB5031651B}"/>
              </a:ext>
            </a:extLst>
          </p:cNvPr>
          <p:cNvSpPr>
            <a:spLocks noGrp="1"/>
          </p:cNvSpPr>
          <p:nvPr>
            <p:ph idx="1"/>
          </p:nvPr>
        </p:nvSpPr>
        <p:spPr/>
        <p:txBody>
          <a:bodyPr/>
          <a:lstStyle/>
          <a:p>
            <a:r>
              <a:rPr lang="zh-CN" altLang="en-US" dirty="0">
                <a:latin typeface="Times New Roman" panose="02020603050405020304" pitchFamily="18" charset="0"/>
                <a:ea typeface="Songti SC" panose="02010600040101010101" pitchFamily="2" charset="-122"/>
                <a:cs typeface="Times New Roman" panose="02020603050405020304" pitchFamily="18" charset="0"/>
              </a:rPr>
              <a:t>我们提出新方法，所以先调研已有方法。但是缺乏关键点</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p:txBody>
      </p:sp>
      <p:sp>
        <p:nvSpPr>
          <p:cNvPr id="4" name="Slide Number Placeholder 3">
            <a:extLst>
              <a:ext uri="{FF2B5EF4-FFF2-40B4-BE49-F238E27FC236}">
                <a16:creationId xmlns:a16="http://schemas.microsoft.com/office/drawing/2014/main" id="{9E63A819-C790-B141-A9A4-15099CE36D82}"/>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37</a:t>
            </a:fld>
            <a:endParaRPr lang="en-GB">
              <a:solidFill>
                <a:prstClr val="black">
                  <a:tint val="75000"/>
                </a:prstClr>
              </a:solidFill>
              <a:latin typeface="Calibri"/>
            </a:endParaRPr>
          </a:p>
        </p:txBody>
      </p:sp>
      <p:pic>
        <p:nvPicPr>
          <p:cNvPr id="7" name="Picture 6">
            <a:extLst>
              <a:ext uri="{FF2B5EF4-FFF2-40B4-BE49-F238E27FC236}">
                <a16:creationId xmlns:a16="http://schemas.microsoft.com/office/drawing/2014/main" id="{09C1126B-3D78-9746-BDF1-3EAA7BF88B70}"/>
              </a:ext>
            </a:extLst>
          </p:cNvPr>
          <p:cNvPicPr>
            <a:picLocks noChangeAspect="1"/>
          </p:cNvPicPr>
          <p:nvPr/>
        </p:nvPicPr>
        <p:blipFill>
          <a:blip r:embed="rId2"/>
          <a:stretch>
            <a:fillRect/>
          </a:stretch>
        </p:blipFill>
        <p:spPr>
          <a:xfrm>
            <a:off x="6614265" y="223286"/>
            <a:ext cx="5534845" cy="787065"/>
          </a:xfrm>
          <a:prstGeom prst="rect">
            <a:avLst/>
          </a:prstGeom>
        </p:spPr>
      </p:pic>
      <p:sp>
        <p:nvSpPr>
          <p:cNvPr id="8" name="TextBox 7">
            <a:extLst>
              <a:ext uri="{FF2B5EF4-FFF2-40B4-BE49-F238E27FC236}">
                <a16:creationId xmlns:a16="http://schemas.microsoft.com/office/drawing/2014/main" id="{163574E4-842A-884D-804F-BCAC1933D89D}"/>
              </a:ext>
            </a:extLst>
          </p:cNvPr>
          <p:cNvSpPr txBox="1"/>
          <p:nvPr/>
        </p:nvSpPr>
        <p:spPr>
          <a:xfrm>
            <a:off x="10972801" y="589330"/>
            <a:ext cx="1197575" cy="369332"/>
          </a:xfrm>
          <a:prstGeom prst="rect">
            <a:avLst/>
          </a:prstGeom>
          <a:noFill/>
        </p:spPr>
        <p:txBody>
          <a:bodyPr wrap="square" rtlCol="0">
            <a:spAutoFit/>
          </a:bodyPr>
          <a:lstStyle/>
          <a:p>
            <a:r>
              <a:rPr lang="en-US" altLang="zh-CN" dirty="0"/>
              <a:t>2019</a:t>
            </a:r>
            <a:r>
              <a:rPr lang="zh-CN" altLang="en-US" dirty="0"/>
              <a:t> </a:t>
            </a:r>
            <a:r>
              <a:rPr lang="en-US" altLang="zh-CN" dirty="0"/>
              <a:t>GRL</a:t>
            </a:r>
            <a:endParaRPr lang="en-US" dirty="0"/>
          </a:p>
        </p:txBody>
      </p:sp>
      <p:sp>
        <p:nvSpPr>
          <p:cNvPr id="5" name="Rectangle 4">
            <a:extLst>
              <a:ext uri="{FF2B5EF4-FFF2-40B4-BE49-F238E27FC236}">
                <a16:creationId xmlns:a16="http://schemas.microsoft.com/office/drawing/2014/main" id="{B5C5431B-B36A-F244-A111-E795646468C2}"/>
              </a:ext>
            </a:extLst>
          </p:cNvPr>
          <p:cNvSpPr/>
          <p:nvPr/>
        </p:nvSpPr>
        <p:spPr>
          <a:xfrm>
            <a:off x="609600" y="2006991"/>
            <a:ext cx="11106814" cy="3970318"/>
          </a:xfrm>
          <a:prstGeom prst="rect">
            <a:avLst/>
          </a:prstGeom>
        </p:spPr>
        <p:txBody>
          <a:bodyPr wrap="square">
            <a:spAutoFit/>
          </a:bodyPr>
          <a:lstStyle/>
          <a:p>
            <a:pPr algn="just">
              <a:spcAft>
                <a:spcPts val="0"/>
              </a:spcAft>
            </a:pPr>
            <a:r>
              <a:rPr lang="en-US" kern="100" dirty="0">
                <a:solidFill>
                  <a:srgbClr val="0432FF"/>
                </a:solidFill>
                <a:latin typeface="Times New Roman" panose="02020603050405020304" pitchFamily="18" charset="0"/>
                <a:ea typeface="SimSun" panose="02010600030101010101" pitchFamily="2" charset="-122"/>
                <a:cs typeface="Times New Roman" panose="02020603050405020304" pitchFamily="18" charset="0"/>
              </a:rPr>
              <a:t>Most traditional</a:t>
            </a:r>
            <a:r>
              <a:rPr lang="en-US" kern="100" dirty="0">
                <a:latin typeface="Times New Roman" panose="02020603050405020304" pitchFamily="18" charset="0"/>
                <a:ea typeface="SimSun" panose="02010600030101010101" pitchFamily="2" charset="-122"/>
                <a:cs typeface="Times New Roman" panose="02020603050405020304" pitchFamily="18" charset="0"/>
              </a:rPr>
              <a:t> </a:t>
            </a:r>
            <a:r>
              <a:rPr lang="en-US" kern="100" dirty="0">
                <a:solidFill>
                  <a:srgbClr val="0432FF"/>
                </a:solidFill>
                <a:latin typeface="Times New Roman" panose="02020603050405020304" pitchFamily="18" charset="0"/>
                <a:ea typeface="SimSun" panose="02010600030101010101" pitchFamily="2" charset="-122"/>
                <a:cs typeface="Times New Roman" panose="02020603050405020304" pitchFamily="18" charset="0"/>
              </a:rPr>
              <a:t>detection methods mainly consist of two steps</a:t>
            </a:r>
            <a:r>
              <a:rPr lang="en-US" kern="100" dirty="0">
                <a:latin typeface="Times New Roman" panose="02020603050405020304" pitchFamily="18" charset="0"/>
                <a:ea typeface="SimSun" panose="02010600030101010101" pitchFamily="2" charset="-122"/>
                <a:cs typeface="Times New Roman" panose="02020603050405020304" pitchFamily="18" charset="0"/>
              </a:rPr>
              <a:t>. // They are picking local earthquakes before and after the arrival of main shock from high-pass filtered seismograms and evaluating the significance of seismicity rate changes based on the earthquake catalog. // In </a:t>
            </a:r>
            <a:r>
              <a:rPr lang="en-US" kern="100" dirty="0">
                <a:solidFill>
                  <a:srgbClr val="0432FF"/>
                </a:solidFill>
                <a:latin typeface="Times New Roman" panose="02020603050405020304" pitchFamily="18" charset="0"/>
                <a:ea typeface="SimSun" panose="02010600030101010101" pitchFamily="2" charset="-122"/>
                <a:cs typeface="Times New Roman" panose="02020603050405020304" pitchFamily="18" charset="0"/>
              </a:rPr>
              <a:t>the first step</a:t>
            </a:r>
            <a:r>
              <a:rPr lang="en-US" kern="100" dirty="0">
                <a:latin typeface="Times New Roman" panose="02020603050405020304" pitchFamily="18" charset="0"/>
                <a:ea typeface="SimSun" panose="02010600030101010101" pitchFamily="2" charset="-122"/>
                <a:cs typeface="Times New Roman" panose="02020603050405020304" pitchFamily="18" charset="0"/>
              </a:rPr>
              <a:t>, visual observation is the most direct way (e.g. Aiken et al., 2014). In addition, some programs that automatically detect microseisms, like M&amp;L (Zhang &amp; Wen, 2015), are also applied to get a </a:t>
            </a:r>
            <a:r>
              <a:rPr lang="en-US" kern="100" dirty="0">
                <a:solidFill>
                  <a:srgbClr val="0432FF"/>
                </a:solidFill>
                <a:latin typeface="Times New Roman" panose="02020603050405020304" pitchFamily="18" charset="0"/>
                <a:ea typeface="SimSun" panose="02010600030101010101" pitchFamily="2" charset="-122"/>
                <a:cs typeface="Times New Roman" panose="02020603050405020304" pitchFamily="18" charset="0"/>
              </a:rPr>
              <a:t>more complete catalog</a:t>
            </a:r>
            <a:r>
              <a:rPr lang="en-US" kern="100" dirty="0">
                <a:latin typeface="Times New Roman" panose="02020603050405020304" pitchFamily="18" charset="0"/>
                <a:ea typeface="SimSun" panose="02010600030101010101" pitchFamily="2" charset="-122"/>
                <a:cs typeface="Times New Roman" panose="02020603050405020304" pitchFamily="18" charset="0"/>
              </a:rPr>
              <a:t>. // In </a:t>
            </a:r>
            <a:r>
              <a:rPr lang="en-US" kern="100" dirty="0">
                <a:solidFill>
                  <a:srgbClr val="0432FF"/>
                </a:solidFill>
                <a:latin typeface="Times New Roman" panose="02020603050405020304" pitchFamily="18" charset="0"/>
                <a:ea typeface="SimSun" panose="02010600030101010101" pitchFamily="2" charset="-122"/>
                <a:cs typeface="Times New Roman" panose="02020603050405020304" pitchFamily="18" charset="0"/>
              </a:rPr>
              <a:t>the second step</a:t>
            </a:r>
            <a:r>
              <a:rPr lang="en-US" kern="100" dirty="0">
                <a:latin typeface="Times New Roman" panose="02020603050405020304" pitchFamily="18" charset="0"/>
                <a:ea typeface="SimSun" panose="02010600030101010101" pitchFamily="2" charset="-122"/>
                <a:cs typeface="Times New Roman" panose="02020603050405020304" pitchFamily="18" charset="0"/>
              </a:rPr>
              <a:t>, almost all researches </a:t>
            </a:r>
            <a:r>
              <a:rPr lang="en-US" kern="100" dirty="0">
                <a:solidFill>
                  <a:srgbClr val="0432FF"/>
                </a:solidFill>
                <a:latin typeface="Times New Roman" panose="02020603050405020304" pitchFamily="18" charset="0"/>
                <a:ea typeface="SimSun" panose="02010600030101010101" pitchFamily="2" charset="-122"/>
                <a:cs typeface="Times New Roman" panose="02020603050405020304" pitchFamily="18" charset="0"/>
              </a:rPr>
              <a:t>using β statistic test</a:t>
            </a:r>
            <a:r>
              <a:rPr lang="en-US" kern="100" dirty="0">
                <a:latin typeface="Times New Roman" panose="02020603050405020304" pitchFamily="18" charset="0"/>
                <a:ea typeface="SimSun" panose="02010600030101010101" pitchFamily="2" charset="-122"/>
                <a:cs typeface="Times New Roman" panose="02020603050405020304" pitchFamily="18" charset="0"/>
              </a:rPr>
              <a:t>, a kind of hypothesis test method, in the second step. The </a:t>
            </a:r>
            <a:r>
              <a:rPr lang="en-US" kern="100" dirty="0">
                <a:solidFill>
                  <a:srgbClr val="252525"/>
                </a:solidFill>
                <a:latin typeface="Times New Roman" panose="02020603050405020304" pitchFamily="18" charset="0"/>
                <a:ea typeface="SimSun" panose="02010600030101010101" pitchFamily="2" charset="-122"/>
                <a:cs typeface="Times New Roman" panose="02020603050405020304" pitchFamily="18" charset="0"/>
              </a:rPr>
              <a:t>methodology of </a:t>
            </a:r>
            <a:r>
              <a:rPr lang="en-US" kern="100" dirty="0">
                <a:latin typeface="Times New Roman" panose="02020603050405020304" pitchFamily="18" charset="0"/>
                <a:ea typeface="SimSun" panose="02010600030101010101" pitchFamily="2" charset="-122"/>
                <a:cs typeface="Times New Roman" panose="02020603050405020304" pitchFamily="18" charset="0"/>
              </a:rPr>
              <a:t>β statistic test is calculating the expected number of local earthquakes and standard deviation after the main shock based on the average seismic activity before the main shock, and then comparing them with the actual numbers of local earthquakes (Matthews &amp; </a:t>
            </a:r>
            <a:r>
              <a:rPr lang="en-US" kern="100" dirty="0" err="1">
                <a:latin typeface="Times New Roman" panose="02020603050405020304" pitchFamily="18" charset="0"/>
                <a:ea typeface="SimSun" panose="02010600030101010101" pitchFamily="2" charset="-122"/>
                <a:cs typeface="Times New Roman" panose="02020603050405020304" pitchFamily="18" charset="0"/>
              </a:rPr>
              <a:t>Reasenberg</a:t>
            </a:r>
            <a:r>
              <a:rPr lang="en-US" kern="100" dirty="0">
                <a:latin typeface="Times New Roman" panose="02020603050405020304" pitchFamily="18" charset="0"/>
                <a:ea typeface="SimSun" panose="02010600030101010101" pitchFamily="2" charset="-122"/>
                <a:cs typeface="Times New Roman" panose="02020603050405020304" pitchFamily="18" charset="0"/>
              </a:rPr>
              <a:t>, 1988; </a:t>
            </a:r>
            <a:r>
              <a:rPr lang="en-US" kern="100" dirty="0" err="1">
                <a:latin typeface="Times New Roman" panose="02020603050405020304" pitchFamily="18" charset="0"/>
                <a:ea typeface="SimSun" panose="02010600030101010101" pitchFamily="2" charset="-122"/>
                <a:cs typeface="Times New Roman" panose="02020603050405020304" pitchFamily="18" charset="0"/>
              </a:rPr>
              <a:t>Reasenberg</a:t>
            </a:r>
            <a:r>
              <a:rPr lang="en-US" kern="100" dirty="0">
                <a:latin typeface="Times New Roman" panose="02020603050405020304" pitchFamily="18" charset="0"/>
                <a:ea typeface="SimSun" panose="02010600030101010101" pitchFamily="2" charset="-122"/>
                <a:cs typeface="Times New Roman" panose="02020603050405020304" pitchFamily="18" charset="0"/>
              </a:rPr>
              <a:t> &amp; Simpson, 1992). There are also many studies that propose modified original β statistic test, such as Pankow et al. (2004), </a:t>
            </a:r>
            <a:r>
              <a:rPr lang="en-US" kern="100" dirty="0" err="1">
                <a:latin typeface="Times New Roman" panose="02020603050405020304" pitchFamily="18" charset="0"/>
                <a:ea typeface="SimSun" panose="02010600030101010101" pitchFamily="2" charset="-122"/>
                <a:cs typeface="Times New Roman" panose="02020603050405020304" pitchFamily="18" charset="0"/>
              </a:rPr>
              <a:t>Gomberg</a:t>
            </a:r>
            <a:r>
              <a:rPr lang="en-US" kern="100" dirty="0">
                <a:latin typeface="Times New Roman" panose="02020603050405020304" pitchFamily="18" charset="0"/>
                <a:ea typeface="SimSun" panose="02010600030101010101" pitchFamily="2" charset="-122"/>
                <a:cs typeface="Times New Roman" panose="02020603050405020304" pitchFamily="18" charset="0"/>
              </a:rPr>
              <a:t> et al. (2001), </a:t>
            </a:r>
            <a:r>
              <a:rPr lang="en-US" kern="100" dirty="0" err="1">
                <a:latin typeface="Times New Roman" panose="02020603050405020304" pitchFamily="18" charset="0"/>
                <a:ea typeface="SimSun" panose="02010600030101010101" pitchFamily="2" charset="-122"/>
                <a:cs typeface="Times New Roman" panose="02020603050405020304" pitchFamily="18" charset="0"/>
              </a:rPr>
              <a:t>Kilb</a:t>
            </a:r>
            <a:r>
              <a:rPr lang="en-US" kern="100" dirty="0">
                <a:latin typeface="Times New Roman" panose="02020603050405020304" pitchFamily="18" charset="0"/>
                <a:ea typeface="SimSun" panose="02010600030101010101" pitchFamily="2" charset="-122"/>
                <a:cs typeface="Times New Roman" panose="02020603050405020304" pitchFamily="18" charset="0"/>
              </a:rPr>
              <a:t> et al. (2002), Hough (2005) and Aron &amp; </a:t>
            </a:r>
            <a:r>
              <a:rPr lang="en-US" kern="100" dirty="0" err="1">
                <a:latin typeface="Times New Roman" panose="02020603050405020304" pitchFamily="18" charset="0"/>
                <a:ea typeface="SimSun" panose="02010600030101010101" pitchFamily="2" charset="-122"/>
                <a:cs typeface="Times New Roman" panose="02020603050405020304" pitchFamily="18" charset="0"/>
              </a:rPr>
              <a:t>Hardebeck</a:t>
            </a:r>
            <a:r>
              <a:rPr lang="en-US" kern="100" dirty="0">
                <a:latin typeface="Times New Roman" panose="02020603050405020304" pitchFamily="18" charset="0"/>
                <a:ea typeface="SimSun" panose="02010600030101010101" pitchFamily="2" charset="-122"/>
                <a:cs typeface="Times New Roman" panose="02020603050405020304" pitchFamily="18" charset="0"/>
              </a:rPr>
              <a:t> (2009). // It is obviously that the </a:t>
            </a:r>
            <a:r>
              <a:rPr lang="en-US" kern="100" dirty="0">
                <a:solidFill>
                  <a:srgbClr val="0432FF"/>
                </a:solidFill>
                <a:latin typeface="Times New Roman" panose="02020603050405020304" pitchFamily="18" charset="0"/>
                <a:ea typeface="SimSun" panose="02010600030101010101" pitchFamily="2" charset="-122"/>
                <a:cs typeface="Times New Roman" panose="02020603050405020304" pitchFamily="18" charset="0"/>
              </a:rPr>
              <a:t>traditional detection methods for dynamic triggering rely heavily on the earthquake catalog</a:t>
            </a:r>
            <a:r>
              <a:rPr lang="en-US" kern="100" dirty="0">
                <a:latin typeface="Times New Roman" panose="02020603050405020304" pitchFamily="18" charset="0"/>
                <a:ea typeface="SimSun" panose="02010600030101010101" pitchFamily="2" charset="-122"/>
                <a:cs typeface="Times New Roman" panose="02020603050405020304" pitchFamily="18" charset="0"/>
              </a:rPr>
              <a:t>. Nevertheless, manual picking microearthquakes is time consuming and subjective and the M&amp;L needs templates that is not easy to get. Although, Miyazawa &amp; Mori (2005) replace the number of earthquakes with the amplitude of band-pass-filtered envelopes in β statistic test, it is greatly affected by near-surface noises. </a:t>
            </a:r>
            <a:endParaRPr lang="en-HK" kern="1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9" name="TextBox 8">
            <a:extLst>
              <a:ext uri="{FF2B5EF4-FFF2-40B4-BE49-F238E27FC236}">
                <a16:creationId xmlns:a16="http://schemas.microsoft.com/office/drawing/2014/main" id="{44964C91-8FB9-F440-8015-027A0BECF011}"/>
              </a:ext>
            </a:extLst>
          </p:cNvPr>
          <p:cNvSpPr txBox="1"/>
          <p:nvPr/>
        </p:nvSpPr>
        <p:spPr>
          <a:xfrm>
            <a:off x="11723571" y="2164554"/>
            <a:ext cx="468429" cy="1200329"/>
          </a:xfrm>
          <a:prstGeom prst="rect">
            <a:avLst/>
          </a:prstGeom>
          <a:noFill/>
        </p:spPr>
        <p:txBody>
          <a:bodyPr wrap="square" rtlCol="0">
            <a:spAutoFit/>
          </a:bodyPr>
          <a:lstStyle/>
          <a:p>
            <a:r>
              <a:rPr lang="zh-CN" altLang="en-US" dirty="0"/>
              <a:t>我是草稿</a:t>
            </a:r>
            <a:endParaRPr lang="en-US" dirty="0"/>
          </a:p>
        </p:txBody>
      </p:sp>
    </p:spTree>
    <p:extLst>
      <p:ext uri="{BB962C8B-B14F-4D97-AF65-F5344CB8AC3E}">
        <p14:creationId xmlns:p14="http://schemas.microsoft.com/office/powerpoint/2010/main" val="796435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B44B7E-4072-EA46-923C-AC5DA31CBF22}"/>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38</a:t>
            </a:fld>
            <a:endParaRPr lang="en-GB">
              <a:solidFill>
                <a:prstClr val="black">
                  <a:tint val="75000"/>
                </a:prstClr>
              </a:solidFill>
              <a:latin typeface="Calibri"/>
            </a:endParaRPr>
          </a:p>
        </p:txBody>
      </p:sp>
      <p:pic>
        <p:nvPicPr>
          <p:cNvPr id="5" name="Picture 4">
            <a:extLst>
              <a:ext uri="{FF2B5EF4-FFF2-40B4-BE49-F238E27FC236}">
                <a16:creationId xmlns:a16="http://schemas.microsoft.com/office/drawing/2014/main" id="{EC8D936C-B1E6-054E-AB4A-554E3D58CCC2}"/>
              </a:ext>
            </a:extLst>
          </p:cNvPr>
          <p:cNvPicPr>
            <a:picLocks noChangeAspect="1"/>
          </p:cNvPicPr>
          <p:nvPr/>
        </p:nvPicPr>
        <p:blipFill>
          <a:blip r:embed="rId2"/>
          <a:stretch>
            <a:fillRect/>
          </a:stretch>
        </p:blipFill>
        <p:spPr>
          <a:xfrm>
            <a:off x="839970" y="1179996"/>
            <a:ext cx="9395637" cy="3048859"/>
          </a:xfrm>
          <a:prstGeom prst="rect">
            <a:avLst/>
          </a:prstGeom>
        </p:spPr>
      </p:pic>
      <p:pic>
        <p:nvPicPr>
          <p:cNvPr id="6" name="Picture 5">
            <a:extLst>
              <a:ext uri="{FF2B5EF4-FFF2-40B4-BE49-F238E27FC236}">
                <a16:creationId xmlns:a16="http://schemas.microsoft.com/office/drawing/2014/main" id="{5426B896-1972-A640-80C6-8ADC314C7388}"/>
              </a:ext>
            </a:extLst>
          </p:cNvPr>
          <p:cNvPicPr>
            <a:picLocks noChangeAspect="1"/>
          </p:cNvPicPr>
          <p:nvPr/>
        </p:nvPicPr>
        <p:blipFill>
          <a:blip r:embed="rId3"/>
          <a:stretch>
            <a:fillRect/>
          </a:stretch>
        </p:blipFill>
        <p:spPr>
          <a:xfrm>
            <a:off x="839970" y="4292170"/>
            <a:ext cx="9588979" cy="2206778"/>
          </a:xfrm>
          <a:prstGeom prst="rect">
            <a:avLst/>
          </a:prstGeom>
        </p:spPr>
      </p:pic>
      <p:cxnSp>
        <p:nvCxnSpPr>
          <p:cNvPr id="8" name="Straight Connector 7">
            <a:extLst>
              <a:ext uri="{FF2B5EF4-FFF2-40B4-BE49-F238E27FC236}">
                <a16:creationId xmlns:a16="http://schemas.microsoft.com/office/drawing/2014/main" id="{BAF54127-060F-9346-AFE5-08C6B42EC0E0}"/>
              </a:ext>
            </a:extLst>
          </p:cNvPr>
          <p:cNvCxnSpPr/>
          <p:nvPr/>
        </p:nvCxnSpPr>
        <p:spPr>
          <a:xfrm>
            <a:off x="839970" y="1701212"/>
            <a:ext cx="299838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1DD3968-2C08-F143-80C8-AE8831C64464}"/>
              </a:ext>
            </a:extLst>
          </p:cNvPr>
          <p:cNvCxnSpPr>
            <a:cxnSpLocks/>
          </p:cNvCxnSpPr>
          <p:nvPr/>
        </p:nvCxnSpPr>
        <p:spPr>
          <a:xfrm>
            <a:off x="7430566" y="1715391"/>
            <a:ext cx="280504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0683FA7-F429-A94D-953C-CB22DD06AD32}"/>
              </a:ext>
            </a:extLst>
          </p:cNvPr>
          <p:cNvCxnSpPr>
            <a:cxnSpLocks/>
          </p:cNvCxnSpPr>
          <p:nvPr/>
        </p:nvCxnSpPr>
        <p:spPr>
          <a:xfrm>
            <a:off x="839970" y="4834274"/>
            <a:ext cx="897388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434E2A1-05FF-3249-A1E0-D57EF5D5D7B8}"/>
              </a:ext>
            </a:extLst>
          </p:cNvPr>
          <p:cNvCxnSpPr>
            <a:cxnSpLocks/>
          </p:cNvCxnSpPr>
          <p:nvPr/>
        </p:nvCxnSpPr>
        <p:spPr>
          <a:xfrm>
            <a:off x="6902483" y="5940061"/>
            <a:ext cx="352646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9C5665F8-1114-D840-91C2-F806634B3CFB}"/>
              </a:ext>
            </a:extLst>
          </p:cNvPr>
          <p:cNvCxnSpPr>
            <a:cxnSpLocks/>
          </p:cNvCxnSpPr>
          <p:nvPr/>
        </p:nvCxnSpPr>
        <p:spPr>
          <a:xfrm>
            <a:off x="839970" y="6220052"/>
            <a:ext cx="215841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7" name="Title 1">
            <a:extLst>
              <a:ext uri="{FF2B5EF4-FFF2-40B4-BE49-F238E27FC236}">
                <a16:creationId xmlns:a16="http://schemas.microsoft.com/office/drawing/2014/main" id="{E18F2F17-AE8C-B346-B674-CE59DEFB678C}"/>
              </a:ext>
            </a:extLst>
          </p:cNvPr>
          <p:cNvSpPr>
            <a:spLocks noGrp="1"/>
          </p:cNvSpPr>
          <p:nvPr>
            <p:ph type="title"/>
          </p:nvPr>
        </p:nvSpPr>
        <p:spPr>
          <a:xfrm>
            <a:off x="404038" y="262274"/>
            <a:ext cx="7562442" cy="671913"/>
          </a:xfrm>
        </p:spPr>
        <p:txBody>
          <a:bodyPr/>
          <a:lstStyle/>
          <a:p>
            <a:r>
              <a:rPr lang="zh-TW" altLang="en-US" dirty="0">
                <a:latin typeface="Kaiti TC" panose="02010600040101010101" pitchFamily="2" charset="-120"/>
                <a:ea typeface="Kaiti TC" panose="02010600040101010101" pitchFamily="2" charset="-120"/>
              </a:rPr>
              <a:t>引言中的常见问题</a:t>
            </a:r>
            <a:r>
              <a:rPr lang="zh-CN" altLang="en-US" dirty="0">
                <a:latin typeface="Kaiti TC" panose="02010600040101010101" pitchFamily="2" charset="-120"/>
                <a:ea typeface="Kaiti TC" panose="02010600040101010101" pitchFamily="2" charset="-120"/>
              </a:rPr>
              <a:t>：</a:t>
            </a:r>
            <a:r>
              <a:rPr lang="zh-CN" altLang="en-US" dirty="0">
                <a:latin typeface="Kaiti TC" panose="02010600040101010101" pitchFamily="2" charset="-120"/>
                <a:ea typeface="Kaiti TC" panose="02010600040101010101" pitchFamily="2" charset="-120"/>
                <a:cs typeface="Times New Roman" panose="02020603050405020304" pitchFamily="18" charset="0"/>
              </a:rPr>
              <a:t>隔靴搔痒</a:t>
            </a:r>
            <a:endParaRPr lang="en-US" dirty="0">
              <a:latin typeface="Kaiti TC" panose="02010600040101010101" pitchFamily="2" charset="-120"/>
              <a:ea typeface="Kaiti TC" panose="02010600040101010101" pitchFamily="2" charset="-120"/>
            </a:endParaRPr>
          </a:p>
        </p:txBody>
      </p:sp>
      <p:pic>
        <p:nvPicPr>
          <p:cNvPr id="18" name="Picture 17">
            <a:extLst>
              <a:ext uri="{FF2B5EF4-FFF2-40B4-BE49-F238E27FC236}">
                <a16:creationId xmlns:a16="http://schemas.microsoft.com/office/drawing/2014/main" id="{D2552BD3-BA09-7640-9E45-A80B4C20E03A}"/>
              </a:ext>
            </a:extLst>
          </p:cNvPr>
          <p:cNvPicPr>
            <a:picLocks noChangeAspect="1"/>
          </p:cNvPicPr>
          <p:nvPr/>
        </p:nvPicPr>
        <p:blipFill>
          <a:blip r:embed="rId4"/>
          <a:stretch>
            <a:fillRect/>
          </a:stretch>
        </p:blipFill>
        <p:spPr>
          <a:xfrm>
            <a:off x="6614265" y="223286"/>
            <a:ext cx="5534845" cy="787065"/>
          </a:xfrm>
          <a:prstGeom prst="rect">
            <a:avLst/>
          </a:prstGeom>
        </p:spPr>
      </p:pic>
      <p:sp>
        <p:nvSpPr>
          <p:cNvPr id="19" name="TextBox 18">
            <a:extLst>
              <a:ext uri="{FF2B5EF4-FFF2-40B4-BE49-F238E27FC236}">
                <a16:creationId xmlns:a16="http://schemas.microsoft.com/office/drawing/2014/main" id="{3B69442E-7D3A-F84E-9C17-784D55A47EC7}"/>
              </a:ext>
            </a:extLst>
          </p:cNvPr>
          <p:cNvSpPr txBox="1"/>
          <p:nvPr/>
        </p:nvSpPr>
        <p:spPr>
          <a:xfrm>
            <a:off x="10972801" y="589330"/>
            <a:ext cx="1197575" cy="369332"/>
          </a:xfrm>
          <a:prstGeom prst="rect">
            <a:avLst/>
          </a:prstGeom>
          <a:noFill/>
        </p:spPr>
        <p:txBody>
          <a:bodyPr wrap="square" rtlCol="0">
            <a:spAutoFit/>
          </a:bodyPr>
          <a:lstStyle/>
          <a:p>
            <a:r>
              <a:rPr lang="en-US" altLang="zh-CN" dirty="0"/>
              <a:t>2019</a:t>
            </a:r>
            <a:r>
              <a:rPr lang="zh-CN" altLang="en-US" dirty="0"/>
              <a:t> </a:t>
            </a:r>
            <a:r>
              <a:rPr lang="en-US" altLang="zh-CN" dirty="0"/>
              <a:t>GRL</a:t>
            </a:r>
            <a:endParaRPr lang="en-US" dirty="0"/>
          </a:p>
        </p:txBody>
      </p:sp>
      <p:sp>
        <p:nvSpPr>
          <p:cNvPr id="20" name="TextBox 19">
            <a:extLst>
              <a:ext uri="{FF2B5EF4-FFF2-40B4-BE49-F238E27FC236}">
                <a16:creationId xmlns:a16="http://schemas.microsoft.com/office/drawing/2014/main" id="{99E2E5CA-90ED-1C41-892C-C66FA16F55B9}"/>
              </a:ext>
            </a:extLst>
          </p:cNvPr>
          <p:cNvSpPr txBox="1"/>
          <p:nvPr/>
        </p:nvSpPr>
        <p:spPr>
          <a:xfrm>
            <a:off x="10798143" y="1569237"/>
            <a:ext cx="553887" cy="1200329"/>
          </a:xfrm>
          <a:prstGeom prst="rect">
            <a:avLst/>
          </a:prstGeom>
          <a:noFill/>
        </p:spPr>
        <p:txBody>
          <a:bodyPr wrap="square" rtlCol="0">
            <a:spAutoFit/>
          </a:bodyPr>
          <a:lstStyle/>
          <a:p>
            <a:r>
              <a:rPr lang="zh-CN" altLang="en-US" sz="2400" b="1" dirty="0"/>
              <a:t>发表版</a:t>
            </a:r>
            <a:endParaRPr lang="en-US" sz="2400" b="1" dirty="0"/>
          </a:p>
        </p:txBody>
      </p:sp>
      <p:cxnSp>
        <p:nvCxnSpPr>
          <p:cNvPr id="14" name="Straight Connector 13">
            <a:extLst>
              <a:ext uri="{FF2B5EF4-FFF2-40B4-BE49-F238E27FC236}">
                <a16:creationId xmlns:a16="http://schemas.microsoft.com/office/drawing/2014/main" id="{85D14AB0-9D93-FB46-9F02-E556B9D51338}"/>
              </a:ext>
            </a:extLst>
          </p:cNvPr>
          <p:cNvCxnSpPr>
            <a:cxnSpLocks/>
          </p:cNvCxnSpPr>
          <p:nvPr/>
        </p:nvCxnSpPr>
        <p:spPr>
          <a:xfrm>
            <a:off x="3290959" y="2266376"/>
            <a:ext cx="625162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12C73498-08D5-504F-98C1-471EDD9639E7}"/>
              </a:ext>
            </a:extLst>
          </p:cNvPr>
          <p:cNvCxnSpPr>
            <a:cxnSpLocks/>
          </p:cNvCxnSpPr>
          <p:nvPr/>
        </p:nvCxnSpPr>
        <p:spPr>
          <a:xfrm>
            <a:off x="1473882" y="3346939"/>
            <a:ext cx="625162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02035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7E025B7-5BE6-7D4E-855E-2A3C169C7E71}"/>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39</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9861C690-316B-6F4A-9DF3-C217AB896AA5}"/>
              </a:ext>
            </a:extLst>
          </p:cNvPr>
          <p:cNvSpPr>
            <a:spLocks noGrp="1"/>
          </p:cNvSpPr>
          <p:nvPr>
            <p:ph type="title"/>
          </p:nvPr>
        </p:nvSpPr>
        <p:spPr>
          <a:xfrm>
            <a:off x="672130" y="274640"/>
            <a:ext cx="7788604" cy="671913"/>
          </a:xfrm>
        </p:spPr>
        <p:txBody>
          <a:bodyPr/>
          <a:lstStyle/>
          <a:p>
            <a:r>
              <a:rPr lang="zh-TW" altLang="en-US" dirty="0">
                <a:latin typeface="Kaiti TC" panose="02010600040101010101" pitchFamily="2" charset="-120"/>
                <a:ea typeface="Kaiti TC" panose="02010600040101010101" pitchFamily="2" charset="-120"/>
              </a:rPr>
              <a:t>引言中的常见问题</a:t>
            </a:r>
            <a:r>
              <a:rPr lang="zh-CN" altLang="en-US" dirty="0">
                <a:latin typeface="Kaiti TC" panose="02010600040101010101" pitchFamily="2" charset="-120"/>
                <a:ea typeface="Kaiti TC" panose="02010600040101010101" pitchFamily="2" charset="-120"/>
              </a:rPr>
              <a:t>：缺乏连接</a:t>
            </a:r>
            <a:endParaRPr lang="en-US" dirty="0">
              <a:latin typeface="Kaiti TC" panose="02010600040101010101" pitchFamily="2" charset="-120"/>
              <a:ea typeface="Kaiti TC" panose="02010600040101010101" pitchFamily="2" charset="-120"/>
            </a:endParaRPr>
          </a:p>
        </p:txBody>
      </p:sp>
      <p:pic>
        <p:nvPicPr>
          <p:cNvPr id="7" name="Picture 6">
            <a:extLst>
              <a:ext uri="{FF2B5EF4-FFF2-40B4-BE49-F238E27FC236}">
                <a16:creationId xmlns:a16="http://schemas.microsoft.com/office/drawing/2014/main" id="{01B57354-1C90-3E43-BCE4-F4D7D3C02525}"/>
              </a:ext>
            </a:extLst>
          </p:cNvPr>
          <p:cNvPicPr>
            <a:picLocks noChangeAspect="1"/>
          </p:cNvPicPr>
          <p:nvPr/>
        </p:nvPicPr>
        <p:blipFill>
          <a:blip r:embed="rId2"/>
          <a:stretch>
            <a:fillRect/>
          </a:stretch>
        </p:blipFill>
        <p:spPr>
          <a:xfrm>
            <a:off x="373472" y="1590402"/>
            <a:ext cx="8306220" cy="4491743"/>
          </a:xfrm>
          <a:prstGeom prst="rect">
            <a:avLst/>
          </a:prstGeom>
        </p:spPr>
      </p:pic>
      <p:pic>
        <p:nvPicPr>
          <p:cNvPr id="6" name="Picture 5">
            <a:extLst>
              <a:ext uri="{FF2B5EF4-FFF2-40B4-BE49-F238E27FC236}">
                <a16:creationId xmlns:a16="http://schemas.microsoft.com/office/drawing/2014/main" id="{B5C0A6B9-F96F-9740-9236-17F86121894D}"/>
              </a:ext>
            </a:extLst>
          </p:cNvPr>
          <p:cNvPicPr>
            <a:picLocks noChangeAspect="1"/>
          </p:cNvPicPr>
          <p:nvPr/>
        </p:nvPicPr>
        <p:blipFill>
          <a:blip r:embed="rId3"/>
          <a:stretch>
            <a:fillRect/>
          </a:stretch>
        </p:blipFill>
        <p:spPr>
          <a:xfrm>
            <a:off x="7117773" y="43317"/>
            <a:ext cx="5074227" cy="1806471"/>
          </a:xfrm>
          <a:prstGeom prst="rect">
            <a:avLst/>
          </a:prstGeom>
        </p:spPr>
      </p:pic>
      <p:sp>
        <p:nvSpPr>
          <p:cNvPr id="8" name="TextBox 7">
            <a:extLst>
              <a:ext uri="{FF2B5EF4-FFF2-40B4-BE49-F238E27FC236}">
                <a16:creationId xmlns:a16="http://schemas.microsoft.com/office/drawing/2014/main" id="{940260C5-F714-7443-BC81-65E6C5997275}"/>
              </a:ext>
            </a:extLst>
          </p:cNvPr>
          <p:cNvSpPr txBox="1"/>
          <p:nvPr/>
        </p:nvSpPr>
        <p:spPr>
          <a:xfrm>
            <a:off x="8839201" y="2143042"/>
            <a:ext cx="2979328" cy="3785652"/>
          </a:xfrm>
          <a:prstGeom prst="rect">
            <a:avLst/>
          </a:prstGeom>
          <a:noFill/>
        </p:spPr>
        <p:txBody>
          <a:bodyPr wrap="square" rtlCol="0">
            <a:spAutoFit/>
          </a:bodyPr>
          <a:lstStyle/>
          <a:p>
            <a:r>
              <a:rPr lang="zh-CN" altLang="en-US" sz="2400" dirty="0"/>
              <a:t>具备科学问题的描述，也清楚自身的优势和创新来源，但是两者之间缺乏连接，读者无法知晓哪些问题能够被解决，也不知道新的数据能产生哪些结果，而这些结果如何帮助解决问题也不清楚。</a:t>
            </a:r>
            <a:endParaRPr lang="en-US" sz="2400" dirty="0"/>
          </a:p>
        </p:txBody>
      </p:sp>
      <p:sp>
        <p:nvSpPr>
          <p:cNvPr id="2" name="TextBox 1">
            <a:extLst>
              <a:ext uri="{FF2B5EF4-FFF2-40B4-BE49-F238E27FC236}">
                <a16:creationId xmlns:a16="http://schemas.microsoft.com/office/drawing/2014/main" id="{8ADFBF0A-0C15-2241-ADE2-0256B44641CC}"/>
              </a:ext>
            </a:extLst>
          </p:cNvPr>
          <p:cNvSpPr txBox="1"/>
          <p:nvPr/>
        </p:nvSpPr>
        <p:spPr>
          <a:xfrm>
            <a:off x="1287691" y="1177876"/>
            <a:ext cx="2457932" cy="400110"/>
          </a:xfrm>
          <a:prstGeom prst="rect">
            <a:avLst/>
          </a:prstGeom>
          <a:noFill/>
        </p:spPr>
        <p:txBody>
          <a:bodyPr wrap="square" rtlCol="0">
            <a:spAutoFit/>
          </a:bodyPr>
          <a:lstStyle/>
          <a:p>
            <a:r>
              <a:rPr lang="zh-TW" altLang="en-US" sz="2000" dirty="0"/>
              <a:t>早期草稿</a:t>
            </a:r>
            <a:endParaRPr lang="en-US" sz="2000" dirty="0"/>
          </a:p>
        </p:txBody>
      </p:sp>
    </p:spTree>
    <p:extLst>
      <p:ext uri="{BB962C8B-B14F-4D97-AF65-F5344CB8AC3E}">
        <p14:creationId xmlns:p14="http://schemas.microsoft.com/office/powerpoint/2010/main" val="23115212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29E1-C1EE-8149-ADDB-A3C94014940D}"/>
              </a:ext>
            </a:extLst>
          </p:cNvPr>
          <p:cNvSpPr>
            <a:spLocks noGrp="1"/>
          </p:cNvSpPr>
          <p:nvPr>
            <p:ph type="title"/>
          </p:nvPr>
        </p:nvSpPr>
        <p:spPr>
          <a:xfrm>
            <a:off x="741405" y="274640"/>
            <a:ext cx="7788604" cy="671913"/>
          </a:xfrm>
        </p:spPr>
        <p:txBody>
          <a:bodyPr/>
          <a:lstStyle/>
          <a:p>
            <a:r>
              <a:rPr lang="zh-TW" altLang="en-US" dirty="0">
                <a:latin typeface="Kaiti TC" panose="02010600040101010101" pitchFamily="2" charset="-120"/>
                <a:ea typeface="Kaiti TC" panose="02010600040101010101" pitchFamily="2" charset="-120"/>
              </a:rPr>
              <a:t>引言中的常见问题</a:t>
            </a:r>
            <a:r>
              <a:rPr lang="zh-CN" altLang="en-US"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信息罗列</a:t>
            </a:r>
            <a:endParaRPr lang="en-US" dirty="0">
              <a:latin typeface="Kaiti TC" panose="02010600040101010101" pitchFamily="2" charset="-120"/>
              <a:ea typeface="Kaiti TC" panose="02010600040101010101" pitchFamily="2" charset="-120"/>
            </a:endParaRPr>
          </a:p>
        </p:txBody>
      </p:sp>
      <p:sp>
        <p:nvSpPr>
          <p:cNvPr id="3" name="Content Placeholder 2">
            <a:extLst>
              <a:ext uri="{FF2B5EF4-FFF2-40B4-BE49-F238E27FC236}">
                <a16:creationId xmlns:a16="http://schemas.microsoft.com/office/drawing/2014/main" id="{BD837008-7EB8-E642-87EF-40EB5031651B}"/>
              </a:ext>
            </a:extLst>
          </p:cNvPr>
          <p:cNvSpPr>
            <a:spLocks noGrp="1"/>
          </p:cNvSpPr>
          <p:nvPr>
            <p:ph idx="1"/>
          </p:nvPr>
        </p:nvSpPr>
        <p:spPr/>
        <p:txBody>
          <a:bodyPr/>
          <a:lstStyle/>
          <a:p>
            <a:r>
              <a:rPr lang="zh-TW" altLang="en-US" dirty="0">
                <a:latin typeface="Times New Roman" panose="02020603050405020304" pitchFamily="18" charset="0"/>
                <a:ea typeface="Songti SC" panose="02010600040101010101" pitchFamily="2" charset="-122"/>
                <a:cs typeface="Times New Roman" panose="02020603050405020304" pitchFamily="18" charset="0"/>
              </a:rPr>
              <a:t>回收站</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HK" dirty="0">
                <a:latin typeface="Times New Roman" panose="02020603050405020304" pitchFamily="18" charset="0"/>
                <a:ea typeface="Songti SC" panose="02010600040101010101" pitchFamily="2" charset="-122"/>
                <a:cs typeface="Times New Roman" panose="02020603050405020304" pitchFamily="18" charset="0"/>
              </a:rPr>
              <a:t>只有</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信息</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没有知识</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en-US" altLang="zh-CN" dirty="0">
                <a:latin typeface="Times New Roman" panose="02020603050405020304" pitchFamily="18" charset="0"/>
                <a:ea typeface="Songti SC" panose="02010600040101010101" pitchFamily="2" charset="-122"/>
                <a:cs typeface="Times New Roman" panose="02020603050405020304" pitchFamily="18" charset="0"/>
              </a:rPr>
              <a:t>Wang had performed an analysis …. Thomas had done this … Yuki had tried … </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endParaRPr lang="en-US" altLang="zh-CN" dirty="0">
              <a:latin typeface="Times New Roman" panose="02020603050405020304" pitchFamily="18" charset="0"/>
              <a:ea typeface="Songti SC" panose="02010600040101010101" pitchFamily="2" charset="-122"/>
              <a:cs typeface="Times New Roman" panose="02020603050405020304" pitchFamily="18" charset="0"/>
            </a:endParaRPr>
          </a:p>
          <a:p>
            <a:pPr lvl="1"/>
            <a:r>
              <a:rPr lang="zh-TW" altLang="en-US" dirty="0">
                <a:latin typeface="Times New Roman" panose="02020603050405020304" pitchFamily="18" charset="0"/>
                <a:ea typeface="Songti SC" panose="02010600040101010101" pitchFamily="2" charset="-122"/>
                <a:cs typeface="Times New Roman" panose="02020603050405020304" pitchFamily="18" charset="0"/>
              </a:rPr>
              <a:t>读者需要知道的不仅是谁做了什么</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而是发现了什么</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存在哪些问题</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endParaRPr lang="en-US" altLang="zh-CN" dirty="0">
              <a:latin typeface="Times New Roman" panose="02020603050405020304" pitchFamily="18" charset="0"/>
              <a:ea typeface="Songti SC" panose="02010600040101010101" pitchFamily="2" charset="-122"/>
              <a:cs typeface="Times New Roman" panose="02020603050405020304" pitchFamily="18" charset="0"/>
            </a:endParaRPr>
          </a:p>
          <a:p>
            <a:r>
              <a:rPr lang="en-US" dirty="0">
                <a:latin typeface="Times New Roman" panose="02020603050405020304" pitchFamily="18" charset="0"/>
                <a:ea typeface="Songti SC" panose="02010600040101010101" pitchFamily="2" charset="-122"/>
                <a:cs typeface="Times New Roman" panose="02020603050405020304" pitchFamily="18" charset="0"/>
              </a:rPr>
              <a:t>“XXX is an important problem and has been extensively investigated (reference1, reference 2, ……, reference </a:t>
            </a:r>
            <a:r>
              <a:rPr lang="en-US" dirty="0">
                <a:solidFill>
                  <a:srgbClr val="FF0000"/>
                </a:solidFill>
                <a:latin typeface="Times New Roman" panose="02020603050405020304" pitchFamily="18" charset="0"/>
                <a:ea typeface="Songti SC" panose="02010600040101010101" pitchFamily="2" charset="-122"/>
                <a:cs typeface="Times New Roman" panose="02020603050405020304" pitchFamily="18" charset="0"/>
              </a:rPr>
              <a:t>N</a:t>
            </a:r>
            <a:r>
              <a:rPr lang="en-US" dirty="0">
                <a:latin typeface="Times New Roman" panose="02020603050405020304" pitchFamily="18" charset="0"/>
                <a:ea typeface="Songti SC" panose="02010600040101010101" pitchFamily="2" charset="-122"/>
                <a:cs typeface="Times New Roman" panose="02020603050405020304" pitchFamily="18" charset="0"/>
              </a:rPr>
              <a:t>).”</a:t>
            </a:r>
          </a:p>
          <a:p>
            <a:pPr lvl="1"/>
            <a:r>
              <a:rPr lang="zh-TW" altLang="en-US" dirty="0">
                <a:latin typeface="Times New Roman" panose="02020603050405020304" pitchFamily="18" charset="0"/>
                <a:ea typeface="Songti SC" panose="02010600040101010101" pitchFamily="2" charset="-122"/>
                <a:cs typeface="Times New Roman" panose="02020603050405020304" pitchFamily="18" charset="0"/>
              </a:rPr>
              <a:t>很多人做过</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可能说明这是个</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good</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 </a:t>
            </a:r>
            <a:r>
              <a:rPr lang="en-US" altLang="zh-CN" dirty="0">
                <a:latin typeface="Times New Roman" panose="02020603050405020304" pitchFamily="18" charset="0"/>
                <a:ea typeface="Songti SC" panose="02010600040101010101" pitchFamily="2" charset="-122"/>
                <a:cs typeface="Times New Roman" panose="02020603050405020304" pitchFamily="18" charset="0"/>
              </a:rPr>
              <a:t>topic</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但这么多人做过了</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还有哪些问题</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如何解决</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endParaRPr lang="en-US" dirty="0">
              <a:latin typeface="Times New Roman" panose="02020603050405020304" pitchFamily="18" charset="0"/>
              <a:ea typeface="Songti SC" panose="02010600040101010101" pitchFamily="2" charset="-122"/>
              <a:cs typeface="Times New Roman" panose="02020603050405020304" pitchFamily="18" charset="0"/>
            </a:endParaRPr>
          </a:p>
        </p:txBody>
      </p:sp>
      <p:sp>
        <p:nvSpPr>
          <p:cNvPr id="4" name="Slide Number Placeholder 3">
            <a:extLst>
              <a:ext uri="{FF2B5EF4-FFF2-40B4-BE49-F238E27FC236}">
                <a16:creationId xmlns:a16="http://schemas.microsoft.com/office/drawing/2014/main" id="{9E63A819-C790-B141-A9A4-15099CE36D82}"/>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40</a:t>
            </a:fld>
            <a:endParaRPr lang="en-GB">
              <a:solidFill>
                <a:prstClr val="black">
                  <a:tint val="75000"/>
                </a:prstClr>
              </a:solidFill>
              <a:latin typeface="Calibri"/>
            </a:endParaRPr>
          </a:p>
        </p:txBody>
      </p:sp>
    </p:spTree>
    <p:extLst>
      <p:ext uri="{BB962C8B-B14F-4D97-AF65-F5344CB8AC3E}">
        <p14:creationId xmlns:p14="http://schemas.microsoft.com/office/powerpoint/2010/main" val="30587445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FEBFC4-95D1-C446-ACCA-0E8B31C3886B}"/>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41</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3C5178C7-0B21-7E49-B3E5-3E9CA4B9EE9F}"/>
              </a:ext>
            </a:extLst>
          </p:cNvPr>
          <p:cNvSpPr>
            <a:spLocks noGrp="1"/>
          </p:cNvSpPr>
          <p:nvPr>
            <p:ph type="title"/>
          </p:nvPr>
        </p:nvSpPr>
        <p:spPr>
          <a:xfrm>
            <a:off x="433060" y="259147"/>
            <a:ext cx="7788604" cy="671913"/>
          </a:xfrm>
        </p:spPr>
        <p:txBody>
          <a:bodyPr/>
          <a:lstStyle/>
          <a:p>
            <a:r>
              <a:rPr lang="zh-TW" altLang="en-US" dirty="0">
                <a:latin typeface="Kaiti TC" panose="02010600040101010101" pitchFamily="2" charset="-120"/>
                <a:ea typeface="Kaiti TC" panose="02010600040101010101" pitchFamily="2" charset="-120"/>
              </a:rPr>
              <a:t>引言中的常见问题</a:t>
            </a:r>
            <a:r>
              <a:rPr lang="zh-CN" altLang="en-US"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信息罗列</a:t>
            </a:r>
            <a:endParaRPr lang="en-US" dirty="0">
              <a:latin typeface="Kaiti TC" panose="02010600040101010101" pitchFamily="2" charset="-120"/>
              <a:ea typeface="Kaiti TC" panose="02010600040101010101" pitchFamily="2" charset="-120"/>
            </a:endParaRPr>
          </a:p>
        </p:txBody>
      </p:sp>
      <p:sp>
        <p:nvSpPr>
          <p:cNvPr id="6" name="Rectangle 5">
            <a:extLst>
              <a:ext uri="{FF2B5EF4-FFF2-40B4-BE49-F238E27FC236}">
                <a16:creationId xmlns:a16="http://schemas.microsoft.com/office/drawing/2014/main" id="{C745515E-6B3E-454A-BACA-50BB75CF827A}"/>
              </a:ext>
            </a:extLst>
          </p:cNvPr>
          <p:cNvSpPr/>
          <p:nvPr/>
        </p:nvSpPr>
        <p:spPr>
          <a:xfrm>
            <a:off x="561296" y="1754416"/>
            <a:ext cx="11021104" cy="4523033"/>
          </a:xfrm>
          <a:prstGeom prst="rect">
            <a:avLst/>
          </a:prstGeom>
        </p:spPr>
        <p:txBody>
          <a:bodyPr wrap="square">
            <a:spAutoFit/>
          </a:bodyPr>
          <a:lstStyle/>
          <a:p>
            <a:pPr indent="296545">
              <a:lnSpc>
                <a:spcPts val="2890"/>
              </a:lnSpc>
              <a:spcAft>
                <a:spcPts val="0"/>
              </a:spcAft>
            </a:pPr>
            <a:r>
              <a:rPr lang="en-US" dirty="0">
                <a:latin typeface="CM R 12"/>
                <a:ea typeface="Times New Roman" panose="02020603050405020304" pitchFamily="18" charset="0"/>
                <a:cs typeface="CM R 12"/>
              </a:rPr>
              <a:t>Traditionally subducted seamounts were suggested to be </a:t>
            </a:r>
            <a:r>
              <a:rPr lang="en-US" dirty="0">
                <a:solidFill>
                  <a:srgbClr val="0432FF"/>
                </a:solidFill>
                <a:latin typeface="CM R 12"/>
                <a:ea typeface="Times New Roman" panose="02020603050405020304" pitchFamily="18" charset="0"/>
                <a:cs typeface="CM R 12"/>
              </a:rPr>
              <a:t>strong asperities </a:t>
            </a:r>
            <a:r>
              <a:rPr lang="en-US" dirty="0">
                <a:latin typeface="CM R 12"/>
                <a:ea typeface="Times New Roman" panose="02020603050405020304" pitchFamily="18" charset="0"/>
                <a:cs typeface="CM R 12"/>
              </a:rPr>
              <a:t>on the thrust interface [</a:t>
            </a:r>
            <a:r>
              <a:rPr lang="en-US" dirty="0" err="1">
                <a:latin typeface="CMT I 12"/>
                <a:ea typeface="Times New Roman" panose="02020603050405020304" pitchFamily="18" charset="0"/>
                <a:cs typeface="CMT I 12"/>
              </a:rPr>
              <a:t>Cloos</a:t>
            </a:r>
            <a:r>
              <a:rPr lang="en-US" dirty="0">
                <a:latin typeface="CM R 12"/>
                <a:ea typeface="Times New Roman" panose="02020603050405020304" pitchFamily="18" charset="0"/>
                <a:cs typeface="CM R 12"/>
              </a:rPr>
              <a:t>, 1992], which led to generation of megathrust earthquakes and strong coupling between the overriding and subducting plates [</a:t>
            </a:r>
            <a:r>
              <a:rPr lang="en-US" dirty="0">
                <a:latin typeface="CMT I 12"/>
                <a:ea typeface="Times New Roman" panose="02020603050405020304" pitchFamily="18" charset="0"/>
                <a:cs typeface="CMT I 12"/>
              </a:rPr>
              <a:t>Scholz and Small</a:t>
            </a:r>
            <a:r>
              <a:rPr lang="en-US" dirty="0">
                <a:latin typeface="CM R 12"/>
                <a:ea typeface="Times New Roman" panose="02020603050405020304" pitchFamily="18" charset="0"/>
                <a:cs typeface="CM R 12"/>
              </a:rPr>
              <a:t>, 1997]. The strong </a:t>
            </a:r>
            <a:r>
              <a:rPr lang="en-US" dirty="0" err="1">
                <a:latin typeface="CM R 12"/>
                <a:ea typeface="Times New Roman" panose="02020603050405020304" pitchFamily="18" charset="0"/>
                <a:cs typeface="CM R 12"/>
              </a:rPr>
              <a:t>interplate</a:t>
            </a:r>
            <a:r>
              <a:rPr lang="en-US" dirty="0">
                <a:latin typeface="CM R 12"/>
                <a:ea typeface="Times New Roman" panose="02020603050405020304" pitchFamily="18" charset="0"/>
                <a:cs typeface="CM R 12"/>
              </a:rPr>
              <a:t> coupling may also inhibit </a:t>
            </a:r>
            <a:r>
              <a:rPr lang="en-US" dirty="0" err="1">
                <a:latin typeface="CM R 12"/>
                <a:ea typeface="Times New Roman" panose="02020603050405020304" pitchFamily="18" charset="0"/>
                <a:cs typeface="CM R 12"/>
              </a:rPr>
              <a:t>coseismic</a:t>
            </a:r>
            <a:r>
              <a:rPr lang="en-US" dirty="0">
                <a:latin typeface="CM R 12"/>
                <a:ea typeface="Times New Roman" panose="02020603050405020304" pitchFamily="18" charset="0"/>
                <a:cs typeface="CM R 12"/>
              </a:rPr>
              <a:t> rupture propagations as barriers when megathrust earthquakes occurred [</a:t>
            </a:r>
            <a:r>
              <a:rPr lang="en-US" dirty="0" err="1">
                <a:latin typeface="CMT I 12"/>
                <a:ea typeface="Times New Roman" panose="02020603050405020304" pitchFamily="18" charset="0"/>
                <a:cs typeface="CMT I 12"/>
              </a:rPr>
              <a:t>Kodaira</a:t>
            </a:r>
            <a:r>
              <a:rPr lang="en-US" dirty="0">
                <a:latin typeface="CMT I 12"/>
                <a:ea typeface="Times New Roman" panose="02020603050405020304" pitchFamily="18" charset="0"/>
                <a:cs typeface="CMT I 12"/>
              </a:rPr>
              <a:t> et al.</a:t>
            </a:r>
            <a:r>
              <a:rPr lang="en-US" dirty="0">
                <a:latin typeface="CM R 12"/>
                <a:ea typeface="Times New Roman" panose="02020603050405020304" pitchFamily="18" charset="0"/>
                <a:cs typeface="CM R 12"/>
              </a:rPr>
              <a:t>, 2000]. However, recent investigations associated subducted seamounts to </a:t>
            </a:r>
            <a:r>
              <a:rPr lang="en-US" dirty="0">
                <a:solidFill>
                  <a:srgbClr val="0432FF"/>
                </a:solidFill>
                <a:latin typeface="CM R 12"/>
                <a:ea typeface="Times New Roman" panose="02020603050405020304" pitchFamily="18" charset="0"/>
                <a:cs typeface="CM R 12"/>
              </a:rPr>
              <a:t>weak coupling </a:t>
            </a:r>
            <a:r>
              <a:rPr lang="en-US" dirty="0">
                <a:latin typeface="CM R 12"/>
                <a:ea typeface="Times New Roman" panose="02020603050405020304" pitchFamily="18" charset="0"/>
                <a:cs typeface="CM R 12"/>
              </a:rPr>
              <a:t>because of entrained ﬂuid-rich sediments [</a:t>
            </a:r>
            <a:r>
              <a:rPr lang="en-US" dirty="0">
                <a:latin typeface="CMT I 12"/>
                <a:ea typeface="Times New Roman" panose="02020603050405020304" pitchFamily="18" charset="0"/>
                <a:cs typeface="CMT I 12"/>
              </a:rPr>
              <a:t>Mochizuki et al.</a:t>
            </a:r>
            <a:r>
              <a:rPr lang="en-US" dirty="0">
                <a:latin typeface="CM R 12"/>
                <a:ea typeface="Times New Roman" panose="02020603050405020304" pitchFamily="18" charset="0"/>
                <a:cs typeface="CM R 12"/>
              </a:rPr>
              <a:t>, 2008; </a:t>
            </a:r>
            <a:r>
              <a:rPr lang="en-US" dirty="0">
                <a:latin typeface="CMT I 12"/>
                <a:ea typeface="Times New Roman" panose="02020603050405020304" pitchFamily="18" charset="0"/>
                <a:cs typeface="CMT I 12"/>
              </a:rPr>
              <a:t>Singh et al.</a:t>
            </a:r>
            <a:r>
              <a:rPr lang="en-US" dirty="0">
                <a:latin typeface="CM R 12"/>
                <a:ea typeface="Times New Roman" panose="02020603050405020304" pitchFamily="18" charset="0"/>
                <a:cs typeface="CM R 12"/>
              </a:rPr>
              <a:t>, 2011], which may also stop </a:t>
            </a:r>
            <a:r>
              <a:rPr lang="en-US" dirty="0" err="1">
                <a:latin typeface="CM R 12"/>
                <a:ea typeface="Times New Roman" panose="02020603050405020304" pitchFamily="18" charset="0"/>
                <a:cs typeface="CM R 12"/>
              </a:rPr>
              <a:t>coseismic</a:t>
            </a:r>
            <a:r>
              <a:rPr lang="en-US" dirty="0">
                <a:latin typeface="CM R 12"/>
                <a:ea typeface="Times New Roman" panose="02020603050405020304" pitchFamily="18" charset="0"/>
                <a:cs typeface="CM R 12"/>
              </a:rPr>
              <a:t> ruptures but do not generate large earthquakes. Instead of changing frictional properties on the thrust interface, </a:t>
            </a:r>
            <a:r>
              <a:rPr lang="en-US" dirty="0">
                <a:latin typeface="CMT I 12"/>
                <a:ea typeface="Times New Roman" panose="02020603050405020304" pitchFamily="18" charset="0"/>
                <a:cs typeface="CMT I 12"/>
              </a:rPr>
              <a:t>Wang and </a:t>
            </a:r>
            <a:r>
              <a:rPr lang="en-US" dirty="0" err="1">
                <a:latin typeface="CMT I 12"/>
                <a:ea typeface="Times New Roman" panose="02020603050405020304" pitchFamily="18" charset="0"/>
                <a:cs typeface="CMT I 12"/>
              </a:rPr>
              <a:t>Bilek</a:t>
            </a:r>
            <a:r>
              <a:rPr lang="en-US" dirty="0">
                <a:latin typeface="CMT I 12"/>
                <a:ea typeface="Times New Roman" panose="02020603050405020304" pitchFamily="18" charset="0"/>
                <a:cs typeface="CMT I 12"/>
              </a:rPr>
              <a:t> </a:t>
            </a:r>
            <a:r>
              <a:rPr lang="en-US" dirty="0">
                <a:latin typeface="CM R 12"/>
                <a:ea typeface="Times New Roman" panose="02020603050405020304" pitchFamily="18" charset="0"/>
                <a:cs typeface="CM R 12"/>
              </a:rPr>
              <a:t>[2011] argued that the subducted seamount must have generated </a:t>
            </a:r>
            <a:r>
              <a:rPr lang="en-US" dirty="0">
                <a:solidFill>
                  <a:srgbClr val="0432FF"/>
                </a:solidFill>
                <a:latin typeface="CM R 12"/>
                <a:ea typeface="Times New Roman" panose="02020603050405020304" pitchFamily="18" charset="0"/>
                <a:cs typeface="CM R 12"/>
              </a:rPr>
              <a:t>a complex network of heterogeneous fractures </a:t>
            </a:r>
            <a:r>
              <a:rPr lang="en-US" dirty="0">
                <a:latin typeface="CM R 12"/>
                <a:ea typeface="Times New Roman" panose="02020603050405020304" pitchFamily="18" charset="0"/>
                <a:cs typeface="CM R 12"/>
              </a:rPr>
              <a:t>in order to overcome the geometrical incompatibility during subduction. The fracture network in the vicinity of a subducted seamount is unfavorable for large earthquake generation and rupture propagation, as most tectonic stresses will be released by repeating small earthquakes. Therefore, </a:t>
            </a:r>
            <a:r>
              <a:rPr lang="en-US" dirty="0">
                <a:solidFill>
                  <a:srgbClr val="0432FF"/>
                </a:solidFill>
                <a:latin typeface="CM R 12"/>
                <a:ea typeface="Times New Roman" panose="02020603050405020304" pitchFamily="18" charset="0"/>
                <a:cs typeface="CM R 12"/>
              </a:rPr>
              <a:t>it is still unclear what controls whether seamounts will enhance or impede the generation of megathrust earthquakes</a:t>
            </a:r>
            <a:r>
              <a:rPr lang="en-US" dirty="0">
                <a:latin typeface="CM R 12"/>
                <a:ea typeface="Times New Roman" panose="02020603050405020304" pitchFamily="18" charset="0"/>
                <a:cs typeface="CM R 12"/>
              </a:rPr>
              <a:t> and how they will interact with </a:t>
            </a:r>
            <a:r>
              <a:rPr lang="en-US" dirty="0" err="1">
                <a:latin typeface="CM R 12"/>
                <a:ea typeface="Times New Roman" panose="02020603050405020304" pitchFamily="18" charset="0"/>
                <a:cs typeface="CM R 12"/>
              </a:rPr>
              <a:t>coseismic</a:t>
            </a:r>
            <a:r>
              <a:rPr lang="en-US" dirty="0">
                <a:latin typeface="CM R 12"/>
                <a:ea typeface="Times New Roman" panose="02020603050405020304" pitchFamily="18" charset="0"/>
                <a:cs typeface="CM R 12"/>
              </a:rPr>
              <a:t> ruptures during such seismic events. </a:t>
            </a:r>
            <a:endParaRPr lang="en-HK" dirty="0">
              <a:latin typeface="CMB Extra 12"/>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CEDA0793-5FDD-4D44-B739-F51FD50CF6FC}"/>
              </a:ext>
            </a:extLst>
          </p:cNvPr>
          <p:cNvSpPr txBox="1"/>
          <p:nvPr/>
        </p:nvSpPr>
        <p:spPr>
          <a:xfrm>
            <a:off x="741405" y="1274335"/>
            <a:ext cx="9552522" cy="369332"/>
          </a:xfrm>
          <a:prstGeom prst="rect">
            <a:avLst/>
          </a:prstGeom>
          <a:noFill/>
        </p:spPr>
        <p:txBody>
          <a:bodyPr wrap="square" rtlCol="0">
            <a:spAutoFit/>
          </a:bodyPr>
          <a:lstStyle/>
          <a:p>
            <a:r>
              <a:rPr lang="zh-CN" altLang="en-US" dirty="0"/>
              <a:t>早期</a:t>
            </a:r>
            <a:r>
              <a:rPr lang="zh-TW" altLang="en-US" dirty="0"/>
              <a:t>草稿</a:t>
            </a:r>
            <a:r>
              <a:rPr lang="zh-CN" altLang="en-US" dirty="0"/>
              <a:t>的第一段：列举了有关海山俯冲的三个模型，指出有</a:t>
            </a:r>
            <a:r>
              <a:rPr lang="en-US" altLang="zh-CN" dirty="0"/>
              <a:t>debate</a:t>
            </a:r>
            <a:r>
              <a:rPr lang="zh-CN" altLang="en-US" dirty="0"/>
              <a:t>，但是没有跟进的说明</a:t>
            </a:r>
            <a:endParaRPr lang="en-US" dirty="0"/>
          </a:p>
        </p:txBody>
      </p:sp>
      <p:pic>
        <p:nvPicPr>
          <p:cNvPr id="2" name="Picture 1">
            <a:extLst>
              <a:ext uri="{FF2B5EF4-FFF2-40B4-BE49-F238E27FC236}">
                <a16:creationId xmlns:a16="http://schemas.microsoft.com/office/drawing/2014/main" id="{B347C355-491E-7D46-AA4D-84A91C518EB2}"/>
              </a:ext>
            </a:extLst>
          </p:cNvPr>
          <p:cNvPicPr>
            <a:picLocks noChangeAspect="1"/>
          </p:cNvPicPr>
          <p:nvPr/>
        </p:nvPicPr>
        <p:blipFill>
          <a:blip r:embed="rId2"/>
          <a:stretch>
            <a:fillRect/>
          </a:stretch>
        </p:blipFill>
        <p:spPr>
          <a:xfrm>
            <a:off x="6895805" y="0"/>
            <a:ext cx="5280837" cy="1005130"/>
          </a:xfrm>
          <a:prstGeom prst="rect">
            <a:avLst/>
          </a:prstGeom>
        </p:spPr>
      </p:pic>
      <p:sp>
        <p:nvSpPr>
          <p:cNvPr id="3" name="TextBox 2">
            <a:extLst>
              <a:ext uri="{FF2B5EF4-FFF2-40B4-BE49-F238E27FC236}">
                <a16:creationId xmlns:a16="http://schemas.microsoft.com/office/drawing/2014/main" id="{C54AFED6-2A72-2A41-839B-DA61CA345A15}"/>
              </a:ext>
            </a:extLst>
          </p:cNvPr>
          <p:cNvSpPr txBox="1"/>
          <p:nvPr/>
        </p:nvSpPr>
        <p:spPr>
          <a:xfrm>
            <a:off x="10717619" y="502565"/>
            <a:ext cx="1244009" cy="369332"/>
          </a:xfrm>
          <a:prstGeom prst="rect">
            <a:avLst/>
          </a:prstGeom>
          <a:noFill/>
        </p:spPr>
        <p:txBody>
          <a:bodyPr wrap="square" rtlCol="0">
            <a:spAutoFit/>
          </a:bodyPr>
          <a:lstStyle/>
          <a:p>
            <a:r>
              <a:rPr lang="en-US" dirty="0"/>
              <a:t>2012 GRL</a:t>
            </a:r>
          </a:p>
        </p:txBody>
      </p:sp>
    </p:spTree>
    <p:extLst>
      <p:ext uri="{BB962C8B-B14F-4D97-AF65-F5344CB8AC3E}">
        <p14:creationId xmlns:p14="http://schemas.microsoft.com/office/powerpoint/2010/main" val="5007524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1CACA-D0C9-A44C-89E3-9E22471F71EB}"/>
              </a:ext>
            </a:extLst>
          </p:cNvPr>
          <p:cNvSpPr>
            <a:spLocks noGrp="1"/>
          </p:cNvSpPr>
          <p:nvPr>
            <p:ph type="title"/>
          </p:nvPr>
        </p:nvSpPr>
        <p:spPr>
          <a:xfrm>
            <a:off x="858982" y="274640"/>
            <a:ext cx="7671027" cy="671913"/>
          </a:xfrm>
        </p:spPr>
        <p:txBody>
          <a:bodyPr/>
          <a:lstStyle/>
          <a:p>
            <a:r>
              <a:rPr lang="zh-CN" altLang="en-US" dirty="0">
                <a:latin typeface="Kaiti TC" panose="02010600040101010101" pitchFamily="2" charset="-120"/>
                <a:ea typeface="Kaiti TC" panose="02010600040101010101" pitchFamily="2" charset="-120"/>
              </a:rPr>
              <a:t>引言</a:t>
            </a:r>
            <a:endParaRPr lang="en-US" dirty="0">
              <a:latin typeface="Kaiti TC" panose="02010600040101010101" pitchFamily="2" charset="-120"/>
              <a:ea typeface="Kaiti TC" panose="02010600040101010101" pitchFamily="2" charset="-120"/>
            </a:endParaRPr>
          </a:p>
        </p:txBody>
      </p:sp>
      <p:sp>
        <p:nvSpPr>
          <p:cNvPr id="3" name="Content Placeholder 2">
            <a:extLst>
              <a:ext uri="{FF2B5EF4-FFF2-40B4-BE49-F238E27FC236}">
                <a16:creationId xmlns:a16="http://schemas.microsoft.com/office/drawing/2014/main" id="{C8A16DED-4EAE-7142-B4F7-86B41E92810B}"/>
              </a:ext>
            </a:extLst>
          </p:cNvPr>
          <p:cNvSpPr>
            <a:spLocks noGrp="1"/>
          </p:cNvSpPr>
          <p:nvPr>
            <p:ph idx="1"/>
          </p:nvPr>
        </p:nvSpPr>
        <p:spPr>
          <a:xfrm>
            <a:off x="641211" y="2702981"/>
            <a:ext cx="5237018" cy="2697165"/>
          </a:xfrm>
        </p:spPr>
        <p:txBody>
          <a:bodyPr>
            <a:normAutofit/>
          </a:bodyPr>
          <a:lstStyle/>
          <a:p>
            <a:pPr marL="0" indent="0">
              <a:buNone/>
            </a:pPr>
            <a:r>
              <a:rPr lang="zh-CN" altLang="en-US" sz="2800" dirty="0"/>
              <a:t>杜绝如下常见问题</a:t>
            </a:r>
            <a:endParaRPr lang="en-US" altLang="zh-CN" sz="2800" dirty="0"/>
          </a:p>
          <a:p>
            <a:r>
              <a:rPr lang="zh-CN" altLang="en-US" sz="2800" dirty="0">
                <a:latin typeface="Kaiti TC" panose="02010600040101010101" pitchFamily="2" charset="-120"/>
                <a:ea typeface="Kaiti TC" panose="02010600040101010101" pitchFamily="2" charset="-120"/>
              </a:rPr>
              <a:t>杂乱无章</a:t>
            </a:r>
            <a:endParaRPr lang="en-HK" altLang="zh-CN" sz="2800" dirty="0">
              <a:latin typeface="Kaiti TC" panose="02010600040101010101" pitchFamily="2" charset="-120"/>
              <a:ea typeface="Kaiti TC" panose="02010600040101010101" pitchFamily="2" charset="-120"/>
            </a:endParaRPr>
          </a:p>
          <a:p>
            <a:r>
              <a:rPr lang="zh-CN" altLang="en-US" sz="2800" dirty="0">
                <a:latin typeface="Kaiti TC" panose="02010600040101010101" pitchFamily="2" charset="-120"/>
                <a:ea typeface="Kaiti TC" panose="02010600040101010101" pitchFamily="2" charset="-120"/>
              </a:rPr>
              <a:t>缺乏连接</a:t>
            </a:r>
            <a:endParaRPr lang="en-HK" altLang="zh-CN" sz="2800" dirty="0">
              <a:latin typeface="Kaiti TC" panose="02010600040101010101" pitchFamily="2" charset="-120"/>
              <a:ea typeface="Kaiti TC" panose="02010600040101010101" pitchFamily="2" charset="-120"/>
            </a:endParaRPr>
          </a:p>
          <a:p>
            <a:r>
              <a:rPr lang="zh-CN" altLang="en-US" sz="2800" dirty="0">
                <a:latin typeface="Kaiti TC" panose="02010600040101010101" pitchFamily="2" charset="-120"/>
                <a:ea typeface="Kaiti TC" panose="02010600040101010101" pitchFamily="2" charset="-120"/>
              </a:rPr>
              <a:t>信息罗列</a:t>
            </a:r>
            <a:endParaRPr lang="en-HK" altLang="zh-CN" sz="2800" dirty="0">
              <a:latin typeface="Kaiti TC" panose="02010600040101010101" pitchFamily="2" charset="-120"/>
              <a:ea typeface="Kaiti TC" panose="02010600040101010101" pitchFamily="2" charset="-120"/>
            </a:endParaRPr>
          </a:p>
          <a:p>
            <a:r>
              <a:rPr lang="zh-CN" altLang="en-US" sz="2800" dirty="0">
                <a:latin typeface="Kaiti TC" panose="02010600040101010101" pitchFamily="2" charset="-120"/>
                <a:ea typeface="Kaiti TC" panose="02010600040101010101" pitchFamily="2" charset="-120"/>
                <a:cs typeface="Times New Roman" panose="02020603050405020304" pitchFamily="18" charset="0"/>
              </a:rPr>
              <a:t>隔靴搔痒</a:t>
            </a:r>
            <a:endParaRPr lang="en-US" sz="2800" dirty="0"/>
          </a:p>
        </p:txBody>
      </p:sp>
      <p:sp>
        <p:nvSpPr>
          <p:cNvPr id="4" name="Slide Number Placeholder 3">
            <a:extLst>
              <a:ext uri="{FF2B5EF4-FFF2-40B4-BE49-F238E27FC236}">
                <a16:creationId xmlns:a16="http://schemas.microsoft.com/office/drawing/2014/main" id="{4D1DD157-644B-6242-ADD8-98BB86C0BE16}"/>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42</a:t>
            </a:fld>
            <a:endParaRPr lang="en-GB">
              <a:solidFill>
                <a:prstClr val="black">
                  <a:tint val="75000"/>
                </a:prstClr>
              </a:solidFill>
              <a:latin typeface="Calibri"/>
            </a:endParaRPr>
          </a:p>
        </p:txBody>
      </p:sp>
      <p:pic>
        <p:nvPicPr>
          <p:cNvPr id="5" name="Picture 4">
            <a:extLst>
              <a:ext uri="{FF2B5EF4-FFF2-40B4-BE49-F238E27FC236}">
                <a16:creationId xmlns:a16="http://schemas.microsoft.com/office/drawing/2014/main" id="{62FB70E9-0E57-0E4F-BF4B-661DD24496B1}"/>
              </a:ext>
            </a:extLst>
          </p:cNvPr>
          <p:cNvPicPr>
            <a:picLocks noChangeAspect="1"/>
          </p:cNvPicPr>
          <p:nvPr/>
        </p:nvPicPr>
        <p:blipFill>
          <a:blip r:embed="rId2"/>
          <a:stretch>
            <a:fillRect/>
          </a:stretch>
        </p:blipFill>
        <p:spPr>
          <a:xfrm>
            <a:off x="8737600" y="1132114"/>
            <a:ext cx="3214382" cy="5725886"/>
          </a:xfrm>
          <a:prstGeom prst="rect">
            <a:avLst/>
          </a:prstGeom>
        </p:spPr>
      </p:pic>
      <p:grpSp>
        <p:nvGrpSpPr>
          <p:cNvPr id="6" name="Group 5">
            <a:extLst>
              <a:ext uri="{FF2B5EF4-FFF2-40B4-BE49-F238E27FC236}">
                <a16:creationId xmlns:a16="http://schemas.microsoft.com/office/drawing/2014/main" id="{20651756-11EF-9848-BE53-5897F16D18CD}"/>
              </a:ext>
            </a:extLst>
          </p:cNvPr>
          <p:cNvGrpSpPr/>
          <p:nvPr/>
        </p:nvGrpSpPr>
        <p:grpSpPr>
          <a:xfrm>
            <a:off x="8949950" y="1209642"/>
            <a:ext cx="1975945" cy="1648289"/>
            <a:chOff x="8949950" y="1209642"/>
            <a:chExt cx="1975945" cy="1648289"/>
          </a:xfrm>
        </p:grpSpPr>
        <p:cxnSp>
          <p:nvCxnSpPr>
            <p:cNvPr id="7" name="Straight Arrow Connector 6">
              <a:extLst>
                <a:ext uri="{FF2B5EF4-FFF2-40B4-BE49-F238E27FC236}">
                  <a16:creationId xmlns:a16="http://schemas.microsoft.com/office/drawing/2014/main" id="{74528970-0674-4F43-AD9E-B827D81F0EB0}"/>
                </a:ext>
              </a:extLst>
            </p:cNvPr>
            <p:cNvCxnSpPr>
              <a:cxnSpLocks/>
            </p:cNvCxnSpPr>
            <p:nvPr/>
          </p:nvCxnSpPr>
          <p:spPr>
            <a:xfrm>
              <a:off x="9937923" y="1995055"/>
              <a:ext cx="0" cy="862876"/>
            </a:xfrm>
            <a:prstGeom prst="straightConnector1">
              <a:avLst/>
            </a:prstGeom>
            <a:ln w="38100">
              <a:solidFill>
                <a:srgbClr val="00B0F0"/>
              </a:solidFill>
              <a:tailEnd type="arrow"/>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CDAFC2C-50F4-2444-8CBA-2BBE3373707B}"/>
                </a:ext>
              </a:extLst>
            </p:cNvPr>
            <p:cNvSpPr txBox="1"/>
            <p:nvPr/>
          </p:nvSpPr>
          <p:spPr>
            <a:xfrm>
              <a:off x="8949950" y="1209642"/>
              <a:ext cx="1975945" cy="707886"/>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p:spPr>
          <p:txBody>
            <a:bodyPr wrap="square" rtlCol="0">
              <a:spAutoFit/>
            </a:bodyPr>
            <a:lstStyle/>
            <a:p>
              <a:r>
                <a:rPr lang="zh-CN" altLang="en-US" sz="2000" dirty="0"/>
                <a:t>科学问题适用范围广并重要</a:t>
              </a:r>
              <a:endParaRPr lang="en-US" sz="2000" dirty="0"/>
            </a:p>
          </p:txBody>
        </p:sp>
      </p:grpSp>
      <p:grpSp>
        <p:nvGrpSpPr>
          <p:cNvPr id="9" name="Group 8">
            <a:extLst>
              <a:ext uri="{FF2B5EF4-FFF2-40B4-BE49-F238E27FC236}">
                <a16:creationId xmlns:a16="http://schemas.microsoft.com/office/drawing/2014/main" id="{1CC23339-FFF0-5940-A30D-8A55BBC0D4A5}"/>
              </a:ext>
            </a:extLst>
          </p:cNvPr>
          <p:cNvGrpSpPr/>
          <p:nvPr/>
        </p:nvGrpSpPr>
        <p:grpSpPr>
          <a:xfrm>
            <a:off x="6971753" y="3017453"/>
            <a:ext cx="2724432" cy="1323439"/>
            <a:chOff x="6971753" y="3017453"/>
            <a:chExt cx="2724432" cy="1323439"/>
          </a:xfrm>
        </p:grpSpPr>
        <p:cxnSp>
          <p:nvCxnSpPr>
            <p:cNvPr id="10" name="Straight Arrow Connector 9">
              <a:extLst>
                <a:ext uri="{FF2B5EF4-FFF2-40B4-BE49-F238E27FC236}">
                  <a16:creationId xmlns:a16="http://schemas.microsoft.com/office/drawing/2014/main" id="{C2EB971A-98FE-9947-A999-857C54B46679}"/>
                </a:ext>
              </a:extLst>
            </p:cNvPr>
            <p:cNvCxnSpPr/>
            <p:nvPr/>
          </p:nvCxnSpPr>
          <p:spPr>
            <a:xfrm>
              <a:off x="8949950" y="3073120"/>
              <a:ext cx="746235" cy="756745"/>
            </a:xfrm>
            <a:prstGeom prst="straightConnector1">
              <a:avLst/>
            </a:prstGeom>
            <a:ln w="3810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FFF49827-028A-9048-A79B-0FDF97C52C7E}"/>
                </a:ext>
              </a:extLst>
            </p:cNvPr>
            <p:cNvSpPr txBox="1"/>
            <p:nvPr/>
          </p:nvSpPr>
          <p:spPr>
            <a:xfrm>
              <a:off x="6971753" y="3017453"/>
              <a:ext cx="1975945" cy="1323439"/>
            </a:xfrm>
            <a:prstGeom prst="rect">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p:spPr>
          <p:txBody>
            <a:bodyPr wrap="square" rtlCol="0">
              <a:spAutoFit/>
            </a:bodyPr>
            <a:lstStyle/>
            <a:p>
              <a:r>
                <a:rPr lang="zh-CN" altLang="en-US" sz="2000" dirty="0"/>
                <a:t>综述现有知识要聚焦，并汇聚于“瓶颈”问题</a:t>
              </a:r>
              <a:r>
                <a:rPr lang="en-US" altLang="zh-CN" sz="2000" dirty="0"/>
                <a:t>—</a:t>
              </a:r>
              <a:r>
                <a:rPr lang="zh-CN" altLang="en-US" sz="2000" dirty="0"/>
                <a:t>你的创新之处！</a:t>
              </a:r>
              <a:endParaRPr lang="en-US" sz="2000" dirty="0"/>
            </a:p>
          </p:txBody>
        </p:sp>
      </p:grpSp>
      <p:sp>
        <p:nvSpPr>
          <p:cNvPr id="12" name="Rectangle 11">
            <a:extLst>
              <a:ext uri="{FF2B5EF4-FFF2-40B4-BE49-F238E27FC236}">
                <a16:creationId xmlns:a16="http://schemas.microsoft.com/office/drawing/2014/main" id="{F2C1CBF2-386F-4845-BB86-3D95B23809DF}"/>
              </a:ext>
            </a:extLst>
          </p:cNvPr>
          <p:cNvSpPr/>
          <p:nvPr/>
        </p:nvSpPr>
        <p:spPr>
          <a:xfrm>
            <a:off x="614104" y="1132114"/>
            <a:ext cx="7641771" cy="1384995"/>
          </a:xfrm>
          <a:prstGeom prst="rect">
            <a:avLst/>
          </a:prstGeom>
        </p:spPr>
        <p:txBody>
          <a:bodyPr wrap="square">
            <a:spAutoFit/>
          </a:bodyPr>
          <a:lstStyle/>
          <a:p>
            <a:r>
              <a:rPr lang="zh-TW" altLang="en-US" sz="2800" dirty="0">
                <a:solidFill>
                  <a:srgbClr val="0432FF"/>
                </a:solidFill>
                <a:latin typeface="Songti SC" panose="02010600040101010101" pitchFamily="2" charset="-122"/>
                <a:ea typeface="Songti SC" panose="02010600040101010101" pitchFamily="2" charset="-122"/>
              </a:rPr>
              <a:t>引言的功能</a:t>
            </a:r>
            <a:r>
              <a:rPr lang="en-US" sz="2800" dirty="0">
                <a:latin typeface="Songti SC" panose="02010600040101010101" pitchFamily="2" charset="-122"/>
                <a:ea typeface="Songti SC" panose="02010600040101010101" pitchFamily="2" charset="-122"/>
              </a:rPr>
              <a:t>: </a:t>
            </a:r>
            <a:r>
              <a:rPr lang="zh-TW" altLang="en-US" sz="2800" dirty="0">
                <a:latin typeface="Songti SC" panose="02010600040101010101" pitchFamily="2" charset="-122"/>
                <a:ea typeface="Songti SC" panose="02010600040101010101" pitchFamily="2" charset="-122"/>
              </a:rPr>
              <a:t>有机地组合</a:t>
            </a:r>
            <a:r>
              <a:rPr lang="zh-TW" altLang="en-US" sz="2800" u="sng" dirty="0">
                <a:latin typeface="Songti SC" panose="02010600040101010101" pitchFamily="2" charset="-122"/>
                <a:ea typeface="Songti SC" panose="02010600040101010101" pitchFamily="2" charset="-122"/>
              </a:rPr>
              <a:t>现有知识</a:t>
            </a:r>
            <a:r>
              <a:rPr lang="zh-CN" altLang="en-US" sz="2800" dirty="0">
                <a:latin typeface="Songti SC" panose="02010600040101010101" pitchFamily="2" charset="-122"/>
                <a:ea typeface="Songti SC" panose="02010600040101010101" pitchFamily="2" charset="-122"/>
              </a:rPr>
              <a:t>，</a:t>
            </a:r>
            <a:r>
              <a:rPr lang="zh-TW" altLang="en-US" sz="2800" dirty="0">
                <a:latin typeface="Songti SC" panose="02010600040101010101" pitchFamily="2" charset="-122"/>
                <a:ea typeface="Songti SC" panose="02010600040101010101" pitchFamily="2" charset="-122"/>
              </a:rPr>
              <a:t>传达简单易懂</a:t>
            </a:r>
            <a:r>
              <a:rPr lang="zh-CN" altLang="en-US" sz="2800" dirty="0">
                <a:latin typeface="Songti SC" panose="02010600040101010101" pitchFamily="2" charset="-122"/>
                <a:ea typeface="Songti SC" panose="02010600040101010101" pitchFamily="2" charset="-122"/>
              </a:rPr>
              <a:t>且</a:t>
            </a:r>
            <a:r>
              <a:rPr lang="zh-CN" altLang="en-US" sz="2800" dirty="0">
                <a:solidFill>
                  <a:srgbClr val="FF0000"/>
                </a:solidFill>
                <a:latin typeface="Songti SC" panose="02010600040101010101" pitchFamily="2" charset="-122"/>
                <a:ea typeface="Songti SC" panose="02010600040101010101" pitchFamily="2" charset="-122"/>
              </a:rPr>
              <a:t>关键</a:t>
            </a:r>
            <a:r>
              <a:rPr lang="zh-TW" altLang="en-US" sz="2800" dirty="0">
                <a:latin typeface="Songti SC" panose="02010600040101010101" pitchFamily="2" charset="-122"/>
                <a:ea typeface="Songti SC" panose="02010600040101010101" pitchFamily="2" charset="-122"/>
              </a:rPr>
              <a:t>的信息</a:t>
            </a:r>
            <a:r>
              <a:rPr lang="zh-CN" altLang="en-US" sz="2800" dirty="0">
                <a:latin typeface="Songti SC" panose="02010600040101010101" pitchFamily="2" charset="-122"/>
                <a:ea typeface="Songti SC" panose="02010600040101010101" pitchFamily="2" charset="-122"/>
              </a:rPr>
              <a:t>，</a:t>
            </a:r>
            <a:r>
              <a:rPr lang="zh-TW" altLang="en-US" sz="2800" dirty="0">
                <a:latin typeface="Songti SC" panose="02010600040101010101" pitchFamily="2" charset="-122"/>
                <a:ea typeface="Songti SC" panose="02010600040101010101" pitchFamily="2" charset="-122"/>
              </a:rPr>
              <a:t>让读者能够理解科学问题以及重要性</a:t>
            </a:r>
            <a:r>
              <a:rPr lang="zh-CN" altLang="en-US" sz="2800" dirty="0">
                <a:latin typeface="Songti SC" panose="02010600040101010101" pitchFamily="2" charset="-122"/>
                <a:ea typeface="Songti SC" panose="02010600040101010101" pitchFamily="2" charset="-122"/>
              </a:rPr>
              <a:t>，</a:t>
            </a:r>
            <a:r>
              <a:rPr lang="zh-TW" altLang="en-US" sz="2800" dirty="0">
                <a:latin typeface="Songti SC" panose="02010600040101010101" pitchFamily="2" charset="-122"/>
                <a:ea typeface="Songti SC" panose="02010600040101010101" pitchFamily="2" charset="-122"/>
              </a:rPr>
              <a:t>并了解</a:t>
            </a:r>
            <a:r>
              <a:rPr lang="zh-TW" altLang="en-US" sz="2800" dirty="0">
                <a:solidFill>
                  <a:srgbClr val="FF0000"/>
                </a:solidFill>
                <a:latin typeface="Songti SC" panose="02010600040101010101" pitchFamily="2" charset="-122"/>
                <a:ea typeface="Songti SC" panose="02010600040101010101" pitchFamily="2" charset="-122"/>
              </a:rPr>
              <a:t>该研究的创新之处</a:t>
            </a:r>
            <a:r>
              <a:rPr lang="zh-CN" altLang="en-US" sz="2800" dirty="0">
                <a:latin typeface="Songti SC" panose="02010600040101010101" pitchFamily="2" charset="-122"/>
                <a:ea typeface="Songti SC" panose="02010600040101010101" pitchFamily="2" charset="-122"/>
              </a:rPr>
              <a:t>。</a:t>
            </a:r>
            <a:endParaRPr lang="en-US" sz="2800" dirty="0">
              <a:latin typeface="Songti SC" panose="02010600040101010101" pitchFamily="2" charset="-122"/>
              <a:ea typeface="Songti SC" panose="02010600040101010101" pitchFamily="2" charset="-122"/>
            </a:endParaRPr>
          </a:p>
        </p:txBody>
      </p:sp>
      <p:sp>
        <p:nvSpPr>
          <p:cNvPr id="13" name="TextBox 12">
            <a:extLst>
              <a:ext uri="{FF2B5EF4-FFF2-40B4-BE49-F238E27FC236}">
                <a16:creationId xmlns:a16="http://schemas.microsoft.com/office/drawing/2014/main" id="{03FA9DED-2A0C-B44B-96AE-F0E7E632C1F9}"/>
              </a:ext>
            </a:extLst>
          </p:cNvPr>
          <p:cNvSpPr txBox="1"/>
          <p:nvPr/>
        </p:nvSpPr>
        <p:spPr>
          <a:xfrm>
            <a:off x="1172952" y="5504615"/>
            <a:ext cx="6524074" cy="830997"/>
          </a:xfrm>
          <a:prstGeom prst="rect">
            <a:avLst/>
          </a:prstGeom>
          <a:solidFill>
            <a:schemeClr val="accent3">
              <a:lumMod val="20000"/>
              <a:lumOff val="80000"/>
            </a:schemeClr>
          </a:solidFill>
        </p:spPr>
        <p:txBody>
          <a:bodyPr wrap="square" rtlCol="0">
            <a:spAutoFit/>
          </a:bodyPr>
          <a:lstStyle/>
          <a:p>
            <a:r>
              <a:rPr lang="zh-CN" altLang="en-US" sz="2400" dirty="0">
                <a:latin typeface="+mn-ea"/>
              </a:rPr>
              <a:t>读文章时，到引言中去找科学问题、重要性、以及现在的瓶颈</a:t>
            </a:r>
            <a:endParaRPr lang="en-US" sz="2400" dirty="0">
              <a:latin typeface="+mn-ea"/>
            </a:endParaRPr>
          </a:p>
        </p:txBody>
      </p:sp>
    </p:spTree>
    <p:extLst>
      <p:ext uri="{BB962C8B-B14F-4D97-AF65-F5344CB8AC3E}">
        <p14:creationId xmlns:p14="http://schemas.microsoft.com/office/powerpoint/2010/main" val="27965993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EF6F425-CBF9-6E46-9535-DF11E0F679B4}"/>
              </a:ext>
            </a:extLst>
          </p:cNvPr>
          <p:cNvSpPr>
            <a:spLocks noGrp="1"/>
          </p:cNvSpPr>
          <p:nvPr>
            <p:ph type="title"/>
          </p:nvPr>
        </p:nvSpPr>
        <p:spPr>
          <a:xfrm>
            <a:off x="831273" y="274640"/>
            <a:ext cx="7698736" cy="671913"/>
          </a:xfrm>
        </p:spPr>
        <p:txBody>
          <a:bodyPr anchor="ctr">
            <a:normAutofit/>
          </a:bodyPr>
          <a:lstStyle/>
          <a:p>
            <a:r>
              <a:rPr lang="zh-TW" altLang="en-HK" dirty="0">
                <a:latin typeface="Kaiti TC" panose="02010600040101010101" pitchFamily="2" charset="-120"/>
                <a:ea typeface="Kaiti TC" panose="02010600040101010101" pitchFamily="2" charset="-120"/>
              </a:rPr>
              <a:t>如何</a:t>
            </a:r>
            <a:r>
              <a:rPr lang="zh-TW" altLang="en-US" dirty="0">
                <a:latin typeface="Kaiti TC" panose="02010600040101010101" pitchFamily="2" charset="-120"/>
                <a:ea typeface="Kaiti TC" panose="02010600040101010101" pitchFamily="2" charset="-120"/>
              </a:rPr>
              <a:t>写</a:t>
            </a:r>
            <a:r>
              <a:rPr lang="zh-CN" altLang="en-US"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结果</a:t>
            </a:r>
            <a:r>
              <a:rPr lang="zh-CN" altLang="en-US" dirty="0">
                <a:latin typeface="Kaiti TC" panose="02010600040101010101" pitchFamily="2" charset="-120"/>
                <a:ea typeface="Kaiti TC" panose="02010600040101010101" pitchFamily="2" charset="-120"/>
              </a:rPr>
              <a:t>”？</a:t>
            </a:r>
            <a:endParaRPr lang="en-US" dirty="0">
              <a:latin typeface="Kaiti TC" panose="02010600040101010101" pitchFamily="2" charset="-120"/>
              <a:ea typeface="Kaiti TC" panose="02010600040101010101" pitchFamily="2" charset="-120"/>
            </a:endParaRPr>
          </a:p>
        </p:txBody>
      </p:sp>
      <p:sp>
        <p:nvSpPr>
          <p:cNvPr id="4" name="Slide Number Placeholder 3">
            <a:extLst>
              <a:ext uri="{FF2B5EF4-FFF2-40B4-BE49-F238E27FC236}">
                <a16:creationId xmlns:a16="http://schemas.microsoft.com/office/drawing/2014/main" id="{904689E3-1EBE-2446-8000-C3B1856989AF}"/>
              </a:ext>
            </a:extLst>
          </p:cNvPr>
          <p:cNvSpPr>
            <a:spLocks noGrp="1"/>
          </p:cNvSpPr>
          <p:nvPr>
            <p:ph type="sldNum" sz="quarter" idx="12"/>
          </p:nvPr>
        </p:nvSpPr>
        <p:spPr>
          <a:xfrm>
            <a:off x="8737600" y="6498948"/>
            <a:ext cx="2844800" cy="365125"/>
          </a:xfrm>
        </p:spPr>
        <p:txBody>
          <a:bodyPr anchor="ctr">
            <a:normAutofit/>
          </a:bodyPr>
          <a:lstStyle/>
          <a:p>
            <a:pPr>
              <a:spcAft>
                <a:spcPts val="600"/>
              </a:spcAft>
            </a:pPr>
            <a:fld id="{23B3168D-2A99-B743-BC9B-D89F7B96432E}" type="slidenum">
              <a:rPr lang="en-GB" smtClean="0">
                <a:solidFill>
                  <a:prstClr val="black">
                    <a:tint val="75000"/>
                  </a:prstClr>
                </a:solidFill>
              </a:rPr>
              <a:pPr>
                <a:spcAft>
                  <a:spcPts val="600"/>
                </a:spcAft>
              </a:pPr>
              <a:t>43</a:t>
            </a:fld>
            <a:endParaRPr lang="en-GB">
              <a:solidFill>
                <a:prstClr val="black">
                  <a:tint val="75000"/>
                </a:prstClr>
              </a:solidFill>
            </a:endParaRPr>
          </a:p>
        </p:txBody>
      </p:sp>
      <p:graphicFrame>
        <p:nvGraphicFramePr>
          <p:cNvPr id="9" name="Content Placeholder 3">
            <a:extLst>
              <a:ext uri="{FF2B5EF4-FFF2-40B4-BE49-F238E27FC236}">
                <a16:creationId xmlns:a16="http://schemas.microsoft.com/office/drawing/2014/main" id="{A95D8DF5-1724-4E4C-AEE2-F5C240D8EE66}"/>
              </a:ext>
            </a:extLst>
          </p:cNvPr>
          <p:cNvGraphicFramePr>
            <a:graphicFrameLocks noGrp="1"/>
          </p:cNvGraphicFramePr>
          <p:nvPr>
            <p:ph idx="1"/>
            <p:extLst>
              <p:ext uri="{D42A27DB-BD31-4B8C-83A1-F6EECF244321}">
                <p14:modId xmlns:p14="http://schemas.microsoft.com/office/powerpoint/2010/main" val="2180086559"/>
              </p:ext>
            </p:extLst>
          </p:nvPr>
        </p:nvGraphicFramePr>
        <p:xfrm>
          <a:off x="0" y="1474140"/>
          <a:ext cx="8581414" cy="3356950"/>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3E4DB8BA-5DA8-0944-9E7E-E0CF3B664A14}"/>
              </a:ext>
            </a:extLst>
          </p:cNvPr>
          <p:cNvSpPr/>
          <p:nvPr/>
        </p:nvSpPr>
        <p:spPr>
          <a:xfrm>
            <a:off x="4290707" y="1108172"/>
            <a:ext cx="2031325" cy="461665"/>
          </a:xfrm>
          <a:prstGeom prst="rect">
            <a:avLst/>
          </a:prstGeom>
        </p:spPr>
        <p:txBody>
          <a:bodyPr wrap="none">
            <a:spAutoFit/>
          </a:bodyPr>
          <a:lstStyle/>
          <a:p>
            <a:r>
              <a:rPr lang="zh-TW" altLang="en-US" sz="2400" dirty="0">
                <a:solidFill>
                  <a:srgbClr val="0432FF"/>
                </a:solidFill>
                <a:latin typeface="Kaiti TC" panose="02010600040101010101" pitchFamily="2" charset="-120"/>
                <a:ea typeface="Kaiti TC" panose="02010600040101010101" pitchFamily="2" charset="-120"/>
              </a:rPr>
              <a:t>最难写</a:t>
            </a:r>
            <a:r>
              <a:rPr lang="zh-TW" altLang="en-US" sz="2400" dirty="0">
                <a:latin typeface="Kaiti TC" panose="02010600040101010101" pitchFamily="2" charset="-120"/>
                <a:ea typeface="Kaiti TC" panose="02010600040101010101" pitchFamily="2" charset="-120"/>
              </a:rPr>
              <a:t>的部分</a:t>
            </a:r>
            <a:endParaRPr lang="en-US" sz="2400" dirty="0"/>
          </a:p>
        </p:txBody>
      </p:sp>
      <p:cxnSp>
        <p:nvCxnSpPr>
          <p:cNvPr id="12" name="Straight Arrow Connector 11">
            <a:extLst>
              <a:ext uri="{FF2B5EF4-FFF2-40B4-BE49-F238E27FC236}">
                <a16:creationId xmlns:a16="http://schemas.microsoft.com/office/drawing/2014/main" id="{88040205-9DCC-4F42-8522-300469ABD373}"/>
              </a:ext>
            </a:extLst>
          </p:cNvPr>
          <p:cNvCxnSpPr/>
          <p:nvPr/>
        </p:nvCxnSpPr>
        <p:spPr>
          <a:xfrm>
            <a:off x="1190847" y="4114797"/>
            <a:ext cx="1360968"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C60DE724-EDDF-7547-B78C-E88CD333F8A6}"/>
              </a:ext>
            </a:extLst>
          </p:cNvPr>
          <p:cNvPicPr>
            <a:picLocks noChangeAspect="1"/>
          </p:cNvPicPr>
          <p:nvPr/>
        </p:nvPicPr>
        <p:blipFill>
          <a:blip r:embed="rId3"/>
          <a:stretch>
            <a:fillRect/>
          </a:stretch>
        </p:blipFill>
        <p:spPr>
          <a:xfrm>
            <a:off x="5818795" y="3617066"/>
            <a:ext cx="4052777" cy="2701851"/>
          </a:xfrm>
          <a:prstGeom prst="rect">
            <a:avLst/>
          </a:prstGeom>
        </p:spPr>
      </p:pic>
      <p:grpSp>
        <p:nvGrpSpPr>
          <p:cNvPr id="16" name="Group 15">
            <a:extLst>
              <a:ext uri="{FF2B5EF4-FFF2-40B4-BE49-F238E27FC236}">
                <a16:creationId xmlns:a16="http://schemas.microsoft.com/office/drawing/2014/main" id="{E2C01A8B-4D36-EE44-B0B8-1D16BA1D3822}"/>
              </a:ext>
            </a:extLst>
          </p:cNvPr>
          <p:cNvGrpSpPr/>
          <p:nvPr/>
        </p:nvGrpSpPr>
        <p:grpSpPr>
          <a:xfrm>
            <a:off x="9750995" y="3617066"/>
            <a:ext cx="2334584" cy="2701852"/>
            <a:chOff x="5770211" y="3575860"/>
            <a:chExt cx="2334584" cy="2701852"/>
          </a:xfrm>
        </p:grpSpPr>
        <p:pic>
          <p:nvPicPr>
            <p:cNvPr id="14" name="Picture 13">
              <a:extLst>
                <a:ext uri="{FF2B5EF4-FFF2-40B4-BE49-F238E27FC236}">
                  <a16:creationId xmlns:a16="http://schemas.microsoft.com/office/drawing/2014/main" id="{6B3BE743-A11D-E744-A0D8-32283D8B889B}"/>
                </a:ext>
              </a:extLst>
            </p:cNvPr>
            <p:cNvPicPr>
              <a:picLocks noChangeAspect="1"/>
            </p:cNvPicPr>
            <p:nvPr/>
          </p:nvPicPr>
          <p:blipFill rotWithShape="1">
            <a:blip r:embed="rId4"/>
            <a:srcRect l="52071"/>
            <a:stretch/>
          </p:blipFill>
          <p:spPr>
            <a:xfrm>
              <a:off x="5770211" y="3575860"/>
              <a:ext cx="2334584" cy="2701852"/>
            </a:xfrm>
            <a:prstGeom prst="rect">
              <a:avLst/>
            </a:prstGeom>
          </p:spPr>
        </p:pic>
        <p:sp>
          <p:nvSpPr>
            <p:cNvPr id="15" name="TextBox 14">
              <a:extLst>
                <a:ext uri="{FF2B5EF4-FFF2-40B4-BE49-F238E27FC236}">
                  <a16:creationId xmlns:a16="http://schemas.microsoft.com/office/drawing/2014/main" id="{CDC5A1E7-B957-2B44-B5B9-8858C7E56B21}"/>
                </a:ext>
              </a:extLst>
            </p:cNvPr>
            <p:cNvSpPr txBox="1"/>
            <p:nvPr/>
          </p:nvSpPr>
          <p:spPr>
            <a:xfrm>
              <a:off x="6852439" y="3763926"/>
              <a:ext cx="1167292" cy="369332"/>
            </a:xfrm>
            <a:prstGeom prst="rect">
              <a:avLst/>
            </a:prstGeom>
            <a:noFill/>
          </p:spPr>
          <p:txBody>
            <a:bodyPr wrap="square" rtlCol="0">
              <a:spAutoFit/>
            </a:bodyPr>
            <a:lstStyle/>
            <a:p>
              <a:r>
                <a:rPr lang="zh-CN" altLang="en-US" dirty="0"/>
                <a:t>你说神马？</a:t>
              </a:r>
              <a:endParaRPr lang="en-US" dirty="0"/>
            </a:p>
          </p:txBody>
        </p:sp>
      </p:grpSp>
      <p:sp>
        <p:nvSpPr>
          <p:cNvPr id="17" name="TextBox 16">
            <a:extLst>
              <a:ext uri="{FF2B5EF4-FFF2-40B4-BE49-F238E27FC236}">
                <a16:creationId xmlns:a16="http://schemas.microsoft.com/office/drawing/2014/main" id="{4BC2BFB8-6D69-A546-B31B-ABDD1F1CF417}"/>
              </a:ext>
            </a:extLst>
          </p:cNvPr>
          <p:cNvSpPr txBox="1"/>
          <p:nvPr/>
        </p:nvSpPr>
        <p:spPr>
          <a:xfrm>
            <a:off x="695583" y="5358677"/>
            <a:ext cx="4880344" cy="830997"/>
          </a:xfrm>
          <a:prstGeom prst="rect">
            <a:avLst/>
          </a:prstGeom>
          <a:noFill/>
        </p:spPr>
        <p:txBody>
          <a:bodyPr wrap="square" rtlCol="0">
            <a:spAutoFit/>
          </a:bodyPr>
          <a:lstStyle/>
          <a:p>
            <a:r>
              <a:rPr lang="zh-CN" altLang="en-US" sz="2400" dirty="0">
                <a:latin typeface="Kaiti TC" panose="02010600040101010101" pitchFamily="2" charset="-120"/>
                <a:ea typeface="Kaiti TC" panose="02010600040101010101" pitchFamily="2" charset="-120"/>
              </a:rPr>
              <a:t>我明明很尽力了，写的就是马，为啥别人看成了鹿？</a:t>
            </a:r>
            <a:endParaRPr lang="en-US" sz="2400"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119761532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par>
                                <p:cTn id="8" presetID="5" presetClass="entr" presetSubtype="1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heckerboard(across)">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linds(horizontal)">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EF6F425-CBF9-6E46-9535-DF11E0F679B4}"/>
              </a:ext>
            </a:extLst>
          </p:cNvPr>
          <p:cNvSpPr>
            <a:spLocks noGrp="1"/>
          </p:cNvSpPr>
          <p:nvPr>
            <p:ph type="title"/>
          </p:nvPr>
        </p:nvSpPr>
        <p:spPr>
          <a:xfrm>
            <a:off x="831273" y="274640"/>
            <a:ext cx="7698736" cy="671913"/>
          </a:xfrm>
        </p:spPr>
        <p:txBody>
          <a:bodyPr anchor="ctr">
            <a:normAutofit/>
          </a:bodyPr>
          <a:lstStyle/>
          <a:p>
            <a:r>
              <a:rPr lang="zh-TW" altLang="en-HK" dirty="0">
                <a:latin typeface="Kaiti TC" panose="02010600040101010101" pitchFamily="2" charset="-120"/>
                <a:ea typeface="Kaiti TC" panose="02010600040101010101" pitchFamily="2" charset="-120"/>
              </a:rPr>
              <a:t>如何</a:t>
            </a:r>
            <a:r>
              <a:rPr lang="zh-TW" altLang="en-US" dirty="0">
                <a:latin typeface="Kaiti TC" panose="02010600040101010101" pitchFamily="2" charset="-120"/>
                <a:ea typeface="Kaiti TC" panose="02010600040101010101" pitchFamily="2" charset="-120"/>
              </a:rPr>
              <a:t>写</a:t>
            </a:r>
            <a:r>
              <a:rPr lang="zh-CN" altLang="en-US"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结果</a:t>
            </a:r>
            <a:r>
              <a:rPr lang="zh-CN" altLang="en-US" dirty="0">
                <a:latin typeface="Kaiti TC" panose="02010600040101010101" pitchFamily="2" charset="-120"/>
                <a:ea typeface="Kaiti TC" panose="02010600040101010101" pitchFamily="2" charset="-120"/>
              </a:rPr>
              <a:t>”？</a:t>
            </a:r>
            <a:endParaRPr lang="en-US" dirty="0">
              <a:latin typeface="Kaiti TC" panose="02010600040101010101" pitchFamily="2" charset="-120"/>
              <a:ea typeface="Kaiti TC" panose="02010600040101010101" pitchFamily="2" charset="-120"/>
            </a:endParaRPr>
          </a:p>
        </p:txBody>
      </p:sp>
      <p:sp>
        <p:nvSpPr>
          <p:cNvPr id="7" name="Content Placeholder 2">
            <a:extLst>
              <a:ext uri="{FF2B5EF4-FFF2-40B4-BE49-F238E27FC236}">
                <a16:creationId xmlns:a16="http://schemas.microsoft.com/office/drawing/2014/main" id="{100924AF-F51B-504B-86FB-6C34504B7D62}"/>
              </a:ext>
            </a:extLst>
          </p:cNvPr>
          <p:cNvSpPr>
            <a:spLocks noGrp="1"/>
          </p:cNvSpPr>
          <p:nvPr>
            <p:ph sz="half" idx="1"/>
          </p:nvPr>
        </p:nvSpPr>
        <p:spPr>
          <a:xfrm>
            <a:off x="609599" y="1242659"/>
            <a:ext cx="6811927" cy="5065007"/>
          </a:xfrm>
        </p:spPr>
        <p:txBody>
          <a:bodyPr>
            <a:normAutofit/>
          </a:bodyPr>
          <a:lstStyle/>
          <a:p>
            <a:r>
              <a:rPr lang="zh-CN" altLang="en-US" dirty="0">
                <a:latin typeface="Songti TC" panose="02010600040101010101" pitchFamily="2" charset="-120"/>
                <a:ea typeface="Songti TC" panose="02010600040101010101" pitchFamily="2" charset="-120"/>
              </a:rPr>
              <a:t>结果的功能：展示数据分析过程、整理通过数据分析得到的</a:t>
            </a:r>
            <a:r>
              <a:rPr lang="zh-CN" altLang="en-US" dirty="0">
                <a:solidFill>
                  <a:srgbClr val="0432FF"/>
                </a:solidFill>
                <a:latin typeface="Songti TC" panose="02010600040101010101" pitchFamily="2" charset="-120"/>
                <a:ea typeface="Songti TC" panose="02010600040101010101" pitchFamily="2" charset="-120"/>
              </a:rPr>
              <a:t>信息或知识</a:t>
            </a:r>
            <a:r>
              <a:rPr lang="zh-CN" altLang="en-US" dirty="0">
                <a:latin typeface="Songti TC" panose="02010600040101010101" pitchFamily="2" charset="-120"/>
                <a:ea typeface="Songti TC" panose="02010600040101010101" pitchFamily="2" charset="-120"/>
              </a:rPr>
              <a:t>。</a:t>
            </a:r>
            <a:endParaRPr lang="en-HK" altLang="zh-CN" dirty="0">
              <a:latin typeface="Songti TC" panose="02010600040101010101" pitchFamily="2" charset="-120"/>
              <a:ea typeface="Songti TC" panose="02010600040101010101" pitchFamily="2" charset="-120"/>
            </a:endParaRPr>
          </a:p>
          <a:p>
            <a:pPr lvl="1"/>
            <a:r>
              <a:rPr lang="zh-CN" altLang="en-HK" dirty="0">
                <a:latin typeface="Songti TC" panose="02010600040101010101" pitchFamily="2" charset="-120"/>
                <a:ea typeface="Songti TC" panose="02010600040101010101" pitchFamily="2" charset="-120"/>
              </a:rPr>
              <a:t>数据</a:t>
            </a:r>
            <a:r>
              <a:rPr lang="zh-CN" altLang="en-US" dirty="0">
                <a:latin typeface="Songti TC" panose="02010600040101010101" pitchFamily="2" charset="-120"/>
                <a:ea typeface="Songti TC" panose="02010600040101010101" pitchFamily="2" charset="-120"/>
              </a:rPr>
              <a:t>分析：必要过程及参数</a:t>
            </a:r>
            <a:r>
              <a:rPr lang="en-US" altLang="zh-CN" dirty="0">
                <a:latin typeface="Songti TC" panose="02010600040101010101" pitchFamily="2" charset="-120"/>
                <a:ea typeface="Songti TC" panose="02010600040101010101" pitchFamily="2" charset="-120"/>
              </a:rPr>
              <a:t>—</a:t>
            </a:r>
            <a:r>
              <a:rPr lang="zh-CN" altLang="en-US" dirty="0">
                <a:latin typeface="Songti TC" panose="02010600040101010101" pitchFamily="2" charset="-120"/>
                <a:ea typeface="Songti TC" panose="02010600040101010101" pitchFamily="2" charset="-120"/>
              </a:rPr>
              <a:t>保证结果可以重复</a:t>
            </a:r>
            <a:endParaRPr lang="en-HK" altLang="zh-CN" dirty="0">
              <a:latin typeface="Songti TC" panose="02010600040101010101" pitchFamily="2" charset="-120"/>
              <a:ea typeface="Songti TC" panose="02010600040101010101" pitchFamily="2" charset="-120"/>
            </a:endParaRPr>
          </a:p>
          <a:p>
            <a:pPr lvl="1"/>
            <a:r>
              <a:rPr lang="zh-CN" altLang="en-US" dirty="0">
                <a:latin typeface="Songti TC" panose="02010600040101010101" pitchFamily="2" charset="-120"/>
                <a:ea typeface="Songti TC" panose="02010600040101010101" pitchFamily="2" charset="-120"/>
              </a:rPr>
              <a:t>结果要稳定可靠：分辨率测试、误差分析</a:t>
            </a:r>
            <a:r>
              <a:rPr lang="en-US" altLang="zh-CN" dirty="0">
                <a:latin typeface="Songti TC" panose="02010600040101010101" pitchFamily="2" charset="-120"/>
                <a:ea typeface="Songti TC" panose="02010600040101010101" pitchFamily="2" charset="-120"/>
              </a:rPr>
              <a:t>…</a:t>
            </a:r>
            <a:endParaRPr lang="en-HK" altLang="zh-TW" dirty="0">
              <a:latin typeface="Songti TC" panose="02010600040101010101" pitchFamily="2" charset="-120"/>
              <a:ea typeface="Songti TC" panose="02010600040101010101" pitchFamily="2" charset="-120"/>
            </a:endParaRPr>
          </a:p>
          <a:p>
            <a:pPr lvl="1"/>
            <a:r>
              <a:rPr lang="zh-CN" altLang="en-US" u="sng" dirty="0">
                <a:solidFill>
                  <a:srgbClr val="0432FF"/>
                </a:solidFill>
                <a:latin typeface="Songti TC" panose="02010600040101010101" pitchFamily="2" charset="-120"/>
                <a:ea typeface="Songti TC" panose="02010600040101010101" pitchFamily="2" charset="-120"/>
              </a:rPr>
              <a:t>抓住数据的核心属性</a:t>
            </a:r>
            <a:r>
              <a:rPr lang="zh-CN" altLang="en-US" dirty="0">
                <a:latin typeface="Songti TC" panose="02010600040101010101" pitchFamily="2" charset="-120"/>
                <a:ea typeface="Songti TC" panose="02010600040101010101" pitchFamily="2" charset="-120"/>
              </a:rPr>
              <a:t>，</a:t>
            </a:r>
            <a:r>
              <a:rPr lang="zh-TW" altLang="en-US" dirty="0">
                <a:latin typeface="Songti TC" panose="02010600040101010101" pitchFamily="2" charset="-120"/>
                <a:ea typeface="Songti TC" panose="02010600040101010101" pitchFamily="2" charset="-120"/>
              </a:rPr>
              <a:t>传达与待解决的科学问题密切相关的信息</a:t>
            </a:r>
            <a:r>
              <a:rPr lang="zh-CN" altLang="en-US" dirty="0">
                <a:latin typeface="Songti TC" panose="02010600040101010101" pitchFamily="2" charset="-120"/>
                <a:ea typeface="Songti TC" panose="02010600040101010101" pitchFamily="2" charset="-120"/>
              </a:rPr>
              <a:t>。</a:t>
            </a:r>
            <a:endParaRPr lang="en-US" altLang="zh-CN" dirty="0">
              <a:latin typeface="Songti TC" panose="02010600040101010101" pitchFamily="2" charset="-120"/>
              <a:ea typeface="Songti TC" panose="02010600040101010101" pitchFamily="2" charset="-120"/>
            </a:endParaRPr>
          </a:p>
          <a:p>
            <a:pPr lvl="1"/>
            <a:r>
              <a:rPr lang="zh-CN" altLang="en-US" dirty="0">
                <a:latin typeface="Songti TC" panose="02010600040101010101" pitchFamily="2" charset="-120"/>
                <a:ea typeface="Songti TC" panose="02010600040101010101" pitchFamily="2" charset="-120"/>
              </a:rPr>
              <a:t>通过信息的有机整合，获取新的知识（结论）。</a:t>
            </a:r>
            <a:endParaRPr lang="en-HK" altLang="zh-CN" dirty="0">
              <a:latin typeface="Songti TC" panose="02010600040101010101" pitchFamily="2" charset="-120"/>
              <a:ea typeface="Songti TC" panose="02010600040101010101" pitchFamily="2" charset="-120"/>
            </a:endParaRPr>
          </a:p>
        </p:txBody>
      </p:sp>
      <p:pic>
        <p:nvPicPr>
          <p:cNvPr id="2" name="Picture 1">
            <a:extLst>
              <a:ext uri="{FF2B5EF4-FFF2-40B4-BE49-F238E27FC236}">
                <a16:creationId xmlns:a16="http://schemas.microsoft.com/office/drawing/2014/main" id="{D325C71E-C34B-954C-AA89-B6969E8D7CE4}"/>
              </a:ext>
            </a:extLst>
          </p:cNvPr>
          <p:cNvPicPr>
            <a:picLocks noChangeAspect="1"/>
          </p:cNvPicPr>
          <p:nvPr/>
        </p:nvPicPr>
        <p:blipFill rotWithShape="1">
          <a:blip r:embed="rId2"/>
          <a:srcRect l="6690" r="21563" b="-2"/>
          <a:stretch/>
        </p:blipFill>
        <p:spPr>
          <a:xfrm>
            <a:off x="7969821" y="1740898"/>
            <a:ext cx="3612579" cy="3298079"/>
          </a:xfrm>
          <a:prstGeom prst="rect">
            <a:avLst/>
          </a:prstGeom>
          <a:noFill/>
        </p:spPr>
      </p:pic>
      <p:sp>
        <p:nvSpPr>
          <p:cNvPr id="4" name="Slide Number Placeholder 3">
            <a:extLst>
              <a:ext uri="{FF2B5EF4-FFF2-40B4-BE49-F238E27FC236}">
                <a16:creationId xmlns:a16="http://schemas.microsoft.com/office/drawing/2014/main" id="{904689E3-1EBE-2446-8000-C3B1856989AF}"/>
              </a:ext>
            </a:extLst>
          </p:cNvPr>
          <p:cNvSpPr>
            <a:spLocks noGrp="1"/>
          </p:cNvSpPr>
          <p:nvPr>
            <p:ph type="sldNum" sz="quarter" idx="12"/>
          </p:nvPr>
        </p:nvSpPr>
        <p:spPr>
          <a:xfrm>
            <a:off x="8737600" y="6498948"/>
            <a:ext cx="2844800" cy="365125"/>
          </a:xfrm>
        </p:spPr>
        <p:txBody>
          <a:bodyPr anchor="ctr">
            <a:normAutofit/>
          </a:bodyPr>
          <a:lstStyle/>
          <a:p>
            <a:pPr>
              <a:spcAft>
                <a:spcPts val="600"/>
              </a:spcAft>
            </a:pPr>
            <a:fld id="{23B3168D-2A99-B743-BC9B-D89F7B96432E}" type="slidenum">
              <a:rPr lang="en-GB" smtClean="0">
                <a:solidFill>
                  <a:prstClr val="black">
                    <a:tint val="75000"/>
                  </a:prstClr>
                </a:solidFill>
              </a:rPr>
              <a:pPr>
                <a:spcAft>
                  <a:spcPts val="600"/>
                </a:spcAft>
              </a:pPr>
              <a:t>44</a:t>
            </a:fld>
            <a:endParaRPr lang="en-GB">
              <a:solidFill>
                <a:prstClr val="black">
                  <a:tint val="75000"/>
                </a:prstClr>
              </a:solidFill>
            </a:endParaRPr>
          </a:p>
        </p:txBody>
      </p:sp>
      <p:sp>
        <p:nvSpPr>
          <p:cNvPr id="3" name="TextBox 2">
            <a:extLst>
              <a:ext uri="{FF2B5EF4-FFF2-40B4-BE49-F238E27FC236}">
                <a16:creationId xmlns:a16="http://schemas.microsoft.com/office/drawing/2014/main" id="{6FE4E897-598D-7041-B9BA-00D558372AF4}"/>
              </a:ext>
            </a:extLst>
          </p:cNvPr>
          <p:cNvSpPr txBox="1"/>
          <p:nvPr/>
        </p:nvSpPr>
        <p:spPr>
          <a:xfrm>
            <a:off x="7421526" y="1195483"/>
            <a:ext cx="4747761"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What do you see from this picture?</a:t>
            </a:r>
          </a:p>
        </p:txBody>
      </p:sp>
      <p:sp>
        <p:nvSpPr>
          <p:cNvPr id="6" name="Rectangle 5">
            <a:extLst>
              <a:ext uri="{FF2B5EF4-FFF2-40B4-BE49-F238E27FC236}">
                <a16:creationId xmlns:a16="http://schemas.microsoft.com/office/drawing/2014/main" id="{550DA14E-EAD8-5542-8B53-9785903B5BE8}"/>
              </a:ext>
            </a:extLst>
          </p:cNvPr>
          <p:cNvSpPr/>
          <p:nvPr/>
        </p:nvSpPr>
        <p:spPr>
          <a:xfrm>
            <a:off x="1795130" y="5353559"/>
            <a:ext cx="8601739" cy="954107"/>
          </a:xfrm>
          <a:prstGeom prst="rect">
            <a:avLst/>
          </a:prstGeom>
        </p:spPr>
        <p:txBody>
          <a:bodyPr wrap="square">
            <a:spAutoFit/>
          </a:bodyPr>
          <a:lstStyle/>
          <a:p>
            <a:pPr lvl="1"/>
            <a:r>
              <a:rPr lang="zh-TW" altLang="en-US" sz="2800" dirty="0">
                <a:solidFill>
                  <a:srgbClr val="0432FF"/>
                </a:solidFill>
                <a:latin typeface="Songti TC" panose="02010600040101010101" pitchFamily="2" charset="-120"/>
                <a:ea typeface="Songti TC" panose="02010600040101010101" pitchFamily="2" charset="-120"/>
              </a:rPr>
              <a:t>同样的数据</a:t>
            </a:r>
            <a:r>
              <a:rPr lang="zh-CN" altLang="en-US" sz="2800" dirty="0">
                <a:solidFill>
                  <a:srgbClr val="0432FF"/>
                </a:solidFill>
                <a:latin typeface="Songti TC" panose="02010600040101010101" pitchFamily="2" charset="-120"/>
                <a:ea typeface="Songti TC" panose="02010600040101010101" pitchFamily="2" charset="-120"/>
              </a:rPr>
              <a:t>，</a:t>
            </a:r>
            <a:r>
              <a:rPr lang="zh-TW" altLang="en-US" sz="2800" dirty="0">
                <a:solidFill>
                  <a:srgbClr val="0432FF"/>
                </a:solidFill>
                <a:latin typeface="Songti TC" panose="02010600040101010101" pitchFamily="2" charset="-120"/>
                <a:ea typeface="Songti TC" panose="02010600040101010101" pitchFamily="2" charset="-120"/>
              </a:rPr>
              <a:t>其蕴含</a:t>
            </a:r>
            <a:r>
              <a:rPr lang="zh-CN" altLang="en-US" sz="2800" dirty="0">
                <a:solidFill>
                  <a:srgbClr val="0432FF"/>
                </a:solidFill>
                <a:latin typeface="Songti TC" panose="02010600040101010101" pitchFamily="2" charset="-120"/>
                <a:ea typeface="Songti TC" panose="02010600040101010101" pitchFamily="2" charset="-120"/>
              </a:rPr>
              <a:t>的不同属性</a:t>
            </a:r>
            <a:r>
              <a:rPr lang="zh-TW" altLang="en-US" sz="2800" dirty="0">
                <a:solidFill>
                  <a:srgbClr val="0432FF"/>
                </a:solidFill>
                <a:latin typeface="Songti TC" panose="02010600040101010101" pitchFamily="2" charset="-120"/>
                <a:ea typeface="Songti TC" panose="02010600040101010101" pitchFamily="2" charset="-120"/>
              </a:rPr>
              <a:t>结合不同的背景知识及读者心理</a:t>
            </a:r>
            <a:r>
              <a:rPr lang="zh-CN" altLang="en-US" sz="2800" dirty="0">
                <a:solidFill>
                  <a:srgbClr val="0432FF"/>
                </a:solidFill>
                <a:latin typeface="Songti TC" panose="02010600040101010101" pitchFamily="2" charset="-120"/>
                <a:ea typeface="Songti TC" panose="02010600040101010101" pitchFamily="2" charset="-120"/>
              </a:rPr>
              <a:t>，</a:t>
            </a:r>
            <a:r>
              <a:rPr lang="zh-TW" altLang="en-US" sz="2800" dirty="0">
                <a:solidFill>
                  <a:srgbClr val="0432FF"/>
                </a:solidFill>
                <a:latin typeface="Songti TC" panose="02010600040101010101" pitchFamily="2" charset="-120"/>
                <a:ea typeface="Songti TC" panose="02010600040101010101" pitchFamily="2" charset="-120"/>
              </a:rPr>
              <a:t>会传递截然不同的信息</a:t>
            </a:r>
            <a:r>
              <a:rPr lang="zh-CN" altLang="en-US" sz="2800" dirty="0">
                <a:solidFill>
                  <a:srgbClr val="0432FF"/>
                </a:solidFill>
                <a:latin typeface="Songti TC" panose="02010600040101010101" pitchFamily="2" charset="-120"/>
                <a:ea typeface="Songti TC" panose="02010600040101010101" pitchFamily="2" charset="-120"/>
              </a:rPr>
              <a:t>。</a:t>
            </a:r>
            <a:endParaRPr lang="en-HK" altLang="zh-TW" sz="2800" dirty="0">
              <a:solidFill>
                <a:srgbClr val="0432FF"/>
              </a:solidFill>
              <a:latin typeface="Songti TC" panose="02010600040101010101" pitchFamily="2" charset="-120"/>
              <a:ea typeface="Songti TC" panose="02010600040101010101" pitchFamily="2" charset="-120"/>
            </a:endParaRPr>
          </a:p>
        </p:txBody>
      </p:sp>
    </p:spTree>
    <p:extLst>
      <p:ext uri="{BB962C8B-B14F-4D97-AF65-F5344CB8AC3E}">
        <p14:creationId xmlns:p14="http://schemas.microsoft.com/office/powerpoint/2010/main" val="21237723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4A446-218D-3A49-BE76-3B5F06BE63B5}"/>
              </a:ext>
            </a:extLst>
          </p:cNvPr>
          <p:cNvSpPr>
            <a:spLocks noGrp="1"/>
          </p:cNvSpPr>
          <p:nvPr>
            <p:ph type="title"/>
          </p:nvPr>
        </p:nvSpPr>
        <p:spPr>
          <a:xfrm>
            <a:off x="864972" y="274640"/>
            <a:ext cx="7665037" cy="671913"/>
          </a:xfrm>
        </p:spPr>
        <p:txBody>
          <a:bodyPr/>
          <a:lstStyle/>
          <a:p>
            <a:r>
              <a:rPr lang="zh-TW" altLang="en-US" dirty="0">
                <a:latin typeface="Kaiti TC" panose="02010600040101010101" pitchFamily="2" charset="-120"/>
                <a:ea typeface="Kaiti TC" panose="02010600040101010101" pitchFamily="2" charset="-120"/>
              </a:rPr>
              <a:t>展现的视角及属性</a:t>
            </a:r>
            <a:endParaRPr lang="en-US" dirty="0">
              <a:latin typeface="Kaiti TC" panose="02010600040101010101" pitchFamily="2" charset="-120"/>
              <a:ea typeface="Kaiti TC" panose="02010600040101010101" pitchFamily="2" charset="-120"/>
            </a:endParaRPr>
          </a:p>
        </p:txBody>
      </p:sp>
      <p:sp>
        <p:nvSpPr>
          <p:cNvPr id="3" name="Content Placeholder 2">
            <a:extLst>
              <a:ext uri="{FF2B5EF4-FFF2-40B4-BE49-F238E27FC236}">
                <a16:creationId xmlns:a16="http://schemas.microsoft.com/office/drawing/2014/main" id="{D9AC15F8-E0CE-CB44-BB46-003C34F46388}"/>
              </a:ext>
            </a:extLst>
          </p:cNvPr>
          <p:cNvSpPr>
            <a:spLocks noGrp="1"/>
          </p:cNvSpPr>
          <p:nvPr>
            <p:ph idx="1"/>
          </p:nvPr>
        </p:nvSpPr>
        <p:spPr>
          <a:xfrm>
            <a:off x="864972" y="1234113"/>
            <a:ext cx="10717427" cy="2003357"/>
          </a:xfrm>
        </p:spPr>
        <p:txBody>
          <a:bodyPr/>
          <a:lstStyle/>
          <a:p>
            <a:pPr marL="514350" indent="-514350">
              <a:buFont typeface="+mj-lt"/>
              <a:buAutoNum type="alphaUcPeriod"/>
            </a:pPr>
            <a:r>
              <a:rPr lang="zh-TW" altLang="en-US" dirty="0">
                <a:latin typeface="Songti SC" panose="02010600040101010101" pitchFamily="2" charset="-122"/>
                <a:ea typeface="Songti SC" panose="02010600040101010101" pitchFamily="2" charset="-122"/>
              </a:rPr>
              <a:t>爸爸带着女儿漫步在夕阳的小路上</a:t>
            </a:r>
            <a:endParaRPr lang="en-HK" altLang="zh-CN" dirty="0">
              <a:latin typeface="Songti SC" panose="02010600040101010101" pitchFamily="2" charset="-122"/>
              <a:ea typeface="Songti SC" panose="02010600040101010101" pitchFamily="2" charset="-122"/>
            </a:endParaRPr>
          </a:p>
          <a:p>
            <a:pPr marL="514350" indent="-514350">
              <a:buFont typeface="+mj-lt"/>
              <a:buAutoNum type="alphaUcPeriod"/>
            </a:pPr>
            <a:r>
              <a:rPr lang="zh-TW" altLang="en-US" dirty="0">
                <a:latin typeface="Songti SC" panose="02010600040101010101" pitchFamily="2" charset="-122"/>
                <a:ea typeface="Songti SC" panose="02010600040101010101" pitchFamily="2" charset="-122"/>
              </a:rPr>
              <a:t>一男一女夕阳下漫步</a:t>
            </a:r>
            <a:endParaRPr lang="en-HK" altLang="zh-CN" dirty="0">
              <a:latin typeface="Songti SC" panose="02010600040101010101" pitchFamily="2" charset="-122"/>
              <a:ea typeface="Songti SC" panose="02010600040101010101" pitchFamily="2" charset="-122"/>
            </a:endParaRPr>
          </a:p>
          <a:p>
            <a:pPr marL="514350" indent="-514350">
              <a:buFont typeface="+mj-lt"/>
              <a:buAutoNum type="alphaUcPeriod"/>
            </a:pPr>
            <a:r>
              <a:rPr lang="zh-TW" altLang="en-US" dirty="0">
                <a:latin typeface="Songti SC" panose="02010600040101010101" pitchFamily="2" charset="-122"/>
                <a:ea typeface="Songti SC" panose="02010600040101010101" pitchFamily="2" charset="-122"/>
              </a:rPr>
              <a:t>老公带着别人的老婆去看夕阳</a:t>
            </a:r>
            <a:endParaRPr lang="en-US" dirty="0">
              <a:latin typeface="Songti SC" panose="02010600040101010101" pitchFamily="2" charset="-122"/>
              <a:ea typeface="Songti SC" panose="02010600040101010101" pitchFamily="2" charset="-122"/>
            </a:endParaRPr>
          </a:p>
        </p:txBody>
      </p:sp>
      <p:sp>
        <p:nvSpPr>
          <p:cNvPr id="4" name="Slide Number Placeholder 3">
            <a:extLst>
              <a:ext uri="{FF2B5EF4-FFF2-40B4-BE49-F238E27FC236}">
                <a16:creationId xmlns:a16="http://schemas.microsoft.com/office/drawing/2014/main" id="{43BF875B-2AF4-D84C-B483-3FFAFF4E6AE0}"/>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45</a:t>
            </a:fld>
            <a:endParaRPr lang="en-GB">
              <a:solidFill>
                <a:prstClr val="black">
                  <a:tint val="75000"/>
                </a:prstClr>
              </a:solidFill>
              <a:latin typeface="Calibri"/>
            </a:endParaRPr>
          </a:p>
        </p:txBody>
      </p:sp>
      <p:pic>
        <p:nvPicPr>
          <p:cNvPr id="7" name="Picture 6">
            <a:extLst>
              <a:ext uri="{FF2B5EF4-FFF2-40B4-BE49-F238E27FC236}">
                <a16:creationId xmlns:a16="http://schemas.microsoft.com/office/drawing/2014/main" id="{C9ABD881-BC00-9D4C-849E-FF36AB6C6EE2}"/>
              </a:ext>
            </a:extLst>
          </p:cNvPr>
          <p:cNvPicPr>
            <a:picLocks noChangeAspect="1"/>
          </p:cNvPicPr>
          <p:nvPr/>
        </p:nvPicPr>
        <p:blipFill rotWithShape="1">
          <a:blip r:embed="rId2"/>
          <a:srcRect l="6690" r="21563" b="-2"/>
          <a:stretch/>
        </p:blipFill>
        <p:spPr>
          <a:xfrm>
            <a:off x="8663618" y="1093495"/>
            <a:ext cx="2572951" cy="2348958"/>
          </a:xfrm>
          <a:prstGeom prst="rect">
            <a:avLst/>
          </a:prstGeom>
          <a:noFill/>
        </p:spPr>
      </p:pic>
      <p:grpSp>
        <p:nvGrpSpPr>
          <p:cNvPr id="5" name="Group 4">
            <a:extLst>
              <a:ext uri="{FF2B5EF4-FFF2-40B4-BE49-F238E27FC236}">
                <a16:creationId xmlns:a16="http://schemas.microsoft.com/office/drawing/2014/main" id="{C140FFF3-79B5-EA4E-9BBB-507EBF3AF54B}"/>
              </a:ext>
            </a:extLst>
          </p:cNvPr>
          <p:cNvGrpSpPr/>
          <p:nvPr/>
        </p:nvGrpSpPr>
        <p:grpSpPr>
          <a:xfrm>
            <a:off x="864972" y="3734978"/>
            <a:ext cx="5988911" cy="2266461"/>
            <a:chOff x="3626145" y="3805578"/>
            <a:chExt cx="5988911" cy="2266461"/>
          </a:xfrm>
        </p:grpSpPr>
        <p:pic>
          <p:nvPicPr>
            <p:cNvPr id="8" name="图片 47">
              <a:extLst>
                <a:ext uri="{FF2B5EF4-FFF2-40B4-BE49-F238E27FC236}">
                  <a16:creationId xmlns:a16="http://schemas.microsoft.com/office/drawing/2014/main" id="{30A24FC7-B880-7440-8C0E-5C444083B8EC}"/>
                </a:ext>
              </a:extLst>
            </p:cNvPr>
            <p:cNvPicPr>
              <a:picLocks noChangeAspect="1"/>
            </p:cNvPicPr>
            <p:nvPr/>
          </p:nvPicPr>
          <p:blipFill rotWithShape="1">
            <a:blip r:embed="rId3">
              <a:extLst>
                <a:ext uri="{28A0092B-C50C-407E-A947-70E740481C1C}">
                  <a14:useLocalDpi xmlns:a14="http://schemas.microsoft.com/office/drawing/2010/main" val="0"/>
                </a:ext>
              </a:extLst>
            </a:blip>
            <a:srcRect l="7486" t="24363" r="4874" b="24310"/>
            <a:stretch/>
          </p:blipFill>
          <p:spPr>
            <a:xfrm>
              <a:off x="3626145" y="3805578"/>
              <a:ext cx="1832486" cy="804906"/>
            </a:xfrm>
            <a:prstGeom prst="rect">
              <a:avLst/>
            </a:prstGeom>
          </p:spPr>
        </p:pic>
        <p:pic>
          <p:nvPicPr>
            <p:cNvPr id="9" name="图片 49">
              <a:extLst>
                <a:ext uri="{FF2B5EF4-FFF2-40B4-BE49-F238E27FC236}">
                  <a16:creationId xmlns:a16="http://schemas.microsoft.com/office/drawing/2014/main" id="{3BCFEA31-49BC-8D41-97C0-F404F76546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4927" y="5062091"/>
              <a:ext cx="1514922" cy="1009948"/>
            </a:xfrm>
            <a:prstGeom prst="rect">
              <a:avLst/>
            </a:prstGeom>
          </p:spPr>
        </p:pic>
        <p:sp>
          <p:nvSpPr>
            <p:cNvPr id="10" name="TextBox 9">
              <a:extLst>
                <a:ext uri="{FF2B5EF4-FFF2-40B4-BE49-F238E27FC236}">
                  <a16:creationId xmlns:a16="http://schemas.microsoft.com/office/drawing/2014/main" id="{11E137CC-9C56-0B48-BC29-51D03F79A9F3}"/>
                </a:ext>
              </a:extLst>
            </p:cNvPr>
            <p:cNvSpPr txBox="1"/>
            <p:nvPr/>
          </p:nvSpPr>
          <p:spPr>
            <a:xfrm>
              <a:off x="5949476" y="3977199"/>
              <a:ext cx="3665580" cy="461665"/>
            </a:xfrm>
            <a:prstGeom prst="rect">
              <a:avLst/>
            </a:prstGeom>
            <a:noFill/>
          </p:spPr>
          <p:txBody>
            <a:bodyPr wrap="square" rtlCol="0">
              <a:spAutoFit/>
            </a:bodyPr>
            <a:lstStyle/>
            <a:p>
              <a:r>
                <a:rPr lang="zh-TW" altLang="en-US" sz="2400" dirty="0">
                  <a:latin typeface="Songti SC" panose="02010600040101010101" pitchFamily="2" charset="-122"/>
                  <a:ea typeface="Songti SC" panose="02010600040101010101" pitchFamily="2" charset="-122"/>
                </a:rPr>
                <a:t>我们原本说好的</a:t>
              </a:r>
              <a:r>
                <a:rPr lang="en-US" altLang="zh-TW" sz="2400" dirty="0">
                  <a:latin typeface="Songti SC" panose="02010600040101010101" pitchFamily="2" charset="-122"/>
                  <a:ea typeface="Songti SC" panose="02010600040101010101" pitchFamily="2" charset="-122"/>
                </a:rPr>
                <a:t>……</a:t>
              </a:r>
              <a:endParaRPr lang="en-US" sz="2400" dirty="0">
                <a:latin typeface="Songti SC" panose="02010600040101010101" pitchFamily="2" charset="-122"/>
                <a:ea typeface="Songti SC" panose="02010600040101010101" pitchFamily="2" charset="-122"/>
              </a:endParaRPr>
            </a:p>
          </p:txBody>
        </p:sp>
        <p:sp>
          <p:nvSpPr>
            <p:cNvPr id="11" name="TextBox 10">
              <a:extLst>
                <a:ext uri="{FF2B5EF4-FFF2-40B4-BE49-F238E27FC236}">
                  <a16:creationId xmlns:a16="http://schemas.microsoft.com/office/drawing/2014/main" id="{00952A07-8414-574C-B1AC-CF35C8900390}"/>
                </a:ext>
              </a:extLst>
            </p:cNvPr>
            <p:cNvSpPr txBox="1"/>
            <p:nvPr/>
          </p:nvSpPr>
          <p:spPr>
            <a:xfrm>
              <a:off x="5949476" y="5336233"/>
              <a:ext cx="3543660" cy="461665"/>
            </a:xfrm>
            <a:prstGeom prst="rect">
              <a:avLst/>
            </a:prstGeom>
            <a:noFill/>
          </p:spPr>
          <p:txBody>
            <a:bodyPr wrap="square" rtlCol="0">
              <a:spAutoFit/>
            </a:bodyPr>
            <a:lstStyle/>
            <a:p>
              <a:r>
                <a:rPr lang="zh-TW" altLang="en-US" sz="2400" dirty="0">
                  <a:latin typeface="Songti SC" panose="02010600040101010101" pitchFamily="2" charset="-122"/>
                  <a:ea typeface="Songti SC" panose="02010600040101010101" pitchFamily="2" charset="-122"/>
                </a:rPr>
                <a:t>现实看到的</a:t>
              </a:r>
              <a:r>
                <a:rPr lang="en-US" altLang="zh-TW" sz="2400" dirty="0">
                  <a:latin typeface="Songti SC" panose="02010600040101010101" pitchFamily="2" charset="-122"/>
                  <a:ea typeface="Songti SC" panose="02010600040101010101" pitchFamily="2" charset="-122"/>
                </a:rPr>
                <a:t>……</a:t>
              </a:r>
              <a:endParaRPr lang="en-US" sz="2400" dirty="0">
                <a:latin typeface="Songti SC" panose="02010600040101010101" pitchFamily="2" charset="-122"/>
                <a:ea typeface="Songti SC" panose="02010600040101010101" pitchFamily="2" charset="-122"/>
              </a:endParaRPr>
            </a:p>
          </p:txBody>
        </p:sp>
      </p:grpSp>
      <p:sp>
        <p:nvSpPr>
          <p:cNvPr id="6" name="TextBox 5">
            <a:extLst>
              <a:ext uri="{FF2B5EF4-FFF2-40B4-BE49-F238E27FC236}">
                <a16:creationId xmlns:a16="http://schemas.microsoft.com/office/drawing/2014/main" id="{652603BA-1CFE-A548-AD56-A697F0F16504}"/>
              </a:ext>
            </a:extLst>
          </p:cNvPr>
          <p:cNvSpPr txBox="1"/>
          <p:nvPr/>
        </p:nvSpPr>
        <p:spPr>
          <a:xfrm>
            <a:off x="6731963" y="3906599"/>
            <a:ext cx="5058717" cy="2677656"/>
          </a:xfrm>
          <a:prstGeom prst="rect">
            <a:avLst/>
          </a:prstGeom>
          <a:noFill/>
        </p:spPr>
        <p:txBody>
          <a:bodyPr wrap="square" rtlCol="0">
            <a:spAutoFit/>
          </a:bodyPr>
          <a:lstStyle/>
          <a:p>
            <a:pPr marL="285750" indent="-285750">
              <a:buFont typeface="Arial" panose="020B0604020202020204" pitchFamily="34" charset="0"/>
              <a:buChar char="•"/>
            </a:pPr>
            <a:r>
              <a:rPr lang="zh-CN" altLang="en-US" sz="2800" dirty="0"/>
              <a:t>展示的数据属性不对</a:t>
            </a:r>
            <a:endParaRPr lang="en-HK" altLang="zh-CN" sz="2800" dirty="0"/>
          </a:p>
          <a:p>
            <a:pPr marL="285750" indent="-285750">
              <a:buFont typeface="Arial" panose="020B0604020202020204" pitchFamily="34" charset="0"/>
              <a:buChar char="•"/>
            </a:pPr>
            <a:r>
              <a:rPr lang="zh-CN" altLang="en-US" sz="2800" dirty="0"/>
              <a:t>传递的信息不直接</a:t>
            </a:r>
            <a:r>
              <a:rPr lang="en-US" altLang="zh-CN" sz="2800" dirty="0"/>
              <a:t>/</a:t>
            </a:r>
            <a:r>
              <a:rPr lang="zh-CN" altLang="en-US" sz="2800" dirty="0"/>
              <a:t>明显</a:t>
            </a:r>
            <a:endParaRPr lang="en-US" altLang="zh-CN" sz="2800" dirty="0"/>
          </a:p>
          <a:p>
            <a:pPr marL="285750" indent="-285750">
              <a:buFont typeface="Arial" panose="020B0604020202020204" pitchFamily="34" charset="0"/>
              <a:buChar char="•"/>
            </a:pPr>
            <a:r>
              <a:rPr lang="zh-CN" altLang="en-US" sz="2800" dirty="0"/>
              <a:t>传递的信息不完备</a:t>
            </a:r>
            <a:endParaRPr lang="en-US" altLang="zh-CN" sz="2800" dirty="0"/>
          </a:p>
          <a:p>
            <a:pPr marL="285750" indent="-285750">
              <a:buFont typeface="Arial" panose="020B0604020202020204" pitchFamily="34" charset="0"/>
              <a:buChar char="•"/>
            </a:pPr>
            <a:r>
              <a:rPr lang="zh-CN" altLang="en-US" sz="2800" dirty="0"/>
              <a:t>传递的信息彼此离散</a:t>
            </a:r>
            <a:endParaRPr lang="en-US" altLang="zh-CN" sz="2800" dirty="0"/>
          </a:p>
          <a:p>
            <a:pPr marL="285750" indent="-285750">
              <a:buFont typeface="Arial" panose="020B0604020202020204" pitchFamily="34" charset="0"/>
              <a:buChar char="•"/>
            </a:pPr>
            <a:r>
              <a:rPr lang="zh-CN" altLang="en-US" sz="2800" dirty="0"/>
              <a:t>传递的信息次序颠倒</a:t>
            </a:r>
            <a:endParaRPr lang="en-HK" altLang="zh-CN" sz="2800" dirty="0"/>
          </a:p>
          <a:p>
            <a:pPr marL="285750" indent="-285750">
              <a:buFont typeface="Arial" panose="020B0604020202020204" pitchFamily="34" charset="0"/>
              <a:buChar char="•"/>
            </a:pPr>
            <a:endParaRPr lang="en-US" sz="2800" dirty="0"/>
          </a:p>
        </p:txBody>
      </p:sp>
    </p:spTree>
    <p:extLst>
      <p:ext uri="{BB962C8B-B14F-4D97-AF65-F5344CB8AC3E}">
        <p14:creationId xmlns:p14="http://schemas.microsoft.com/office/powerpoint/2010/main" val="321619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D112C-DF43-164F-9956-9E8A1574AE3F}"/>
              </a:ext>
            </a:extLst>
          </p:cNvPr>
          <p:cNvSpPr>
            <a:spLocks noGrp="1"/>
          </p:cNvSpPr>
          <p:nvPr>
            <p:ph type="title"/>
          </p:nvPr>
        </p:nvSpPr>
        <p:spPr>
          <a:xfrm>
            <a:off x="767987" y="274640"/>
            <a:ext cx="7665037" cy="671913"/>
          </a:xfrm>
        </p:spPr>
        <p:txBody>
          <a:bodyPr>
            <a:normAutofit/>
          </a:bodyPr>
          <a:lstStyle/>
          <a:p>
            <a:r>
              <a:rPr lang="zh-CN" altLang="en-US" dirty="0">
                <a:latin typeface="Kaiti TC" panose="02010600040101010101" pitchFamily="2" charset="-120"/>
                <a:ea typeface="Kaiti TC" panose="02010600040101010101" pitchFamily="2" charset="-120"/>
              </a:rPr>
              <a:t>数据的属性要与科学问题密切相关</a:t>
            </a:r>
            <a:endParaRPr lang="en-US" dirty="0">
              <a:latin typeface="Kaiti TC" panose="02010600040101010101" pitchFamily="2" charset="-120"/>
              <a:ea typeface="Kaiti TC" panose="02010600040101010101" pitchFamily="2" charset="-120"/>
            </a:endParaRPr>
          </a:p>
        </p:txBody>
      </p:sp>
      <p:sp>
        <p:nvSpPr>
          <p:cNvPr id="4" name="Slide Number Placeholder 3">
            <a:extLst>
              <a:ext uri="{FF2B5EF4-FFF2-40B4-BE49-F238E27FC236}">
                <a16:creationId xmlns:a16="http://schemas.microsoft.com/office/drawing/2014/main" id="{0ED3993B-EE96-FE40-BCAF-47663F31FCD6}"/>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46</a:t>
            </a:fld>
            <a:endParaRPr lang="en-GB">
              <a:solidFill>
                <a:prstClr val="black">
                  <a:tint val="75000"/>
                </a:prstClr>
              </a:solidFill>
              <a:latin typeface="Calibri"/>
            </a:endParaRPr>
          </a:p>
        </p:txBody>
      </p:sp>
      <p:sp>
        <p:nvSpPr>
          <p:cNvPr id="5" name="TextBox 4">
            <a:extLst>
              <a:ext uri="{FF2B5EF4-FFF2-40B4-BE49-F238E27FC236}">
                <a16:creationId xmlns:a16="http://schemas.microsoft.com/office/drawing/2014/main" id="{7C9E5B56-02F7-FF40-96F9-E3B0155EE0FB}"/>
              </a:ext>
            </a:extLst>
          </p:cNvPr>
          <p:cNvSpPr txBox="1"/>
          <p:nvPr/>
        </p:nvSpPr>
        <p:spPr>
          <a:xfrm>
            <a:off x="910201" y="4314521"/>
            <a:ext cx="10371597" cy="1938992"/>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An earthquake catalog:</a:t>
            </a:r>
          </a:p>
          <a:p>
            <a:endParaRPr lang="en-US" sz="2400" dirty="0">
              <a:latin typeface="Times New Roman" panose="02020603050405020304" pitchFamily="18" charset="0"/>
              <a:cs typeface="Times New Roman" panose="02020603050405020304" pitchFamily="18" charset="0"/>
            </a:endParaRPr>
          </a:p>
          <a:p>
            <a:pPr marL="342900" indent="-342900">
              <a:buAutoNum type="arabicPeriod"/>
            </a:pPr>
            <a:r>
              <a:rPr lang="en-US" sz="2400" dirty="0">
                <a:latin typeface="Times New Roman" panose="02020603050405020304" pitchFamily="18" charset="0"/>
                <a:cs typeface="Times New Roman" panose="02020603050405020304" pitchFamily="18" charset="0"/>
              </a:rPr>
              <a:t>Delineating fault and inferring </a:t>
            </a:r>
            <a:r>
              <a:rPr lang="en-US" sz="2400" dirty="0" err="1">
                <a:latin typeface="Times New Roman" panose="02020603050405020304" pitchFamily="18" charset="0"/>
                <a:cs typeface="Times New Roman" panose="02020603050405020304" pitchFamily="18" charset="0"/>
              </a:rPr>
              <a:t>seismotectonics</a:t>
            </a:r>
            <a:r>
              <a:rPr lang="en-US" sz="2400" dirty="0">
                <a:latin typeface="Times New Roman" panose="02020603050405020304" pitchFamily="18" charset="0"/>
                <a:cs typeface="Times New Roman" panose="02020603050405020304" pitchFamily="18" charset="0"/>
              </a:rPr>
              <a:t>: location uncertainties</a:t>
            </a:r>
          </a:p>
          <a:p>
            <a:pPr marL="342900" indent="-342900">
              <a:buAutoNum type="arabicPeriod"/>
            </a:pPr>
            <a:r>
              <a:rPr lang="en-US" sz="2400" dirty="0">
                <a:latin typeface="Times New Roman" panose="02020603050405020304" pitchFamily="18" charset="0"/>
                <a:cs typeface="Times New Roman" panose="02020603050405020304" pitchFamily="18" charset="0"/>
              </a:rPr>
              <a:t>An analysis of </a:t>
            </a:r>
            <a:r>
              <a:rPr lang="en-US" sz="2400" i="1" dirty="0">
                <a:latin typeface="Times New Roman" panose="02020603050405020304" pitchFamily="18" charset="0"/>
                <a:cs typeface="Times New Roman" panose="02020603050405020304" pitchFamily="18" charset="0"/>
              </a:rPr>
              <a:t>b</a:t>
            </a:r>
            <a:r>
              <a:rPr lang="en-US" sz="2400" dirty="0">
                <a:latin typeface="Times New Roman" panose="02020603050405020304" pitchFamily="18" charset="0"/>
                <a:cs typeface="Times New Roman" panose="02020603050405020304" pitchFamily="18" charset="0"/>
              </a:rPr>
              <a:t> value: complete magnitude</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and time span</a:t>
            </a:r>
            <a:endParaRPr lang="en-US" sz="2400" dirty="0">
              <a:latin typeface="Times New Roman" panose="02020603050405020304" pitchFamily="18" charset="0"/>
              <a:cs typeface="Times New Roman" panose="02020603050405020304" pitchFamily="18" charset="0"/>
            </a:endParaRPr>
          </a:p>
          <a:p>
            <a:pPr marL="342900" indent="-342900">
              <a:buAutoNum type="arabicPeriod"/>
            </a:pPr>
            <a:r>
              <a:rPr lang="en-US" sz="2400" dirty="0">
                <a:latin typeface="Times New Roman" panose="02020603050405020304" pitchFamily="18" charset="0"/>
                <a:cs typeface="Times New Roman" panose="02020603050405020304" pitchFamily="18" charset="0"/>
              </a:rPr>
              <a:t>Earthquake triggering and nucleation: spatial-temporal pattern</a:t>
            </a:r>
          </a:p>
        </p:txBody>
      </p:sp>
      <p:pic>
        <p:nvPicPr>
          <p:cNvPr id="7" name="Picture 6" descr="A screenshot of a cell phone&#10;&#10;Description automatically generated">
            <a:extLst>
              <a:ext uri="{FF2B5EF4-FFF2-40B4-BE49-F238E27FC236}">
                <a16:creationId xmlns:a16="http://schemas.microsoft.com/office/drawing/2014/main" id="{37803B47-2FE0-4F48-8C24-F7930203349E}"/>
              </a:ext>
            </a:extLst>
          </p:cNvPr>
          <p:cNvPicPr>
            <a:picLocks noChangeAspect="1"/>
          </p:cNvPicPr>
          <p:nvPr/>
        </p:nvPicPr>
        <p:blipFill>
          <a:blip r:embed="rId2"/>
          <a:stretch>
            <a:fillRect/>
          </a:stretch>
        </p:blipFill>
        <p:spPr>
          <a:xfrm>
            <a:off x="910201" y="1191988"/>
            <a:ext cx="8509952" cy="2836651"/>
          </a:xfrm>
          <a:prstGeom prst="rect">
            <a:avLst/>
          </a:prstGeom>
        </p:spPr>
      </p:pic>
      <p:sp>
        <p:nvSpPr>
          <p:cNvPr id="3" name="TextBox 2">
            <a:extLst>
              <a:ext uri="{FF2B5EF4-FFF2-40B4-BE49-F238E27FC236}">
                <a16:creationId xmlns:a16="http://schemas.microsoft.com/office/drawing/2014/main" id="{3DF54397-0198-0F40-B054-E637CCD6145C}"/>
              </a:ext>
            </a:extLst>
          </p:cNvPr>
          <p:cNvSpPr txBox="1"/>
          <p:nvPr/>
        </p:nvSpPr>
        <p:spPr>
          <a:xfrm>
            <a:off x="9841023" y="1193129"/>
            <a:ext cx="637953" cy="1754326"/>
          </a:xfrm>
          <a:prstGeom prst="rect">
            <a:avLst/>
          </a:prstGeom>
          <a:noFill/>
        </p:spPr>
        <p:txBody>
          <a:bodyPr wrap="square" rtlCol="0">
            <a:spAutoFit/>
          </a:bodyPr>
          <a:lstStyle/>
          <a:p>
            <a:r>
              <a:rPr lang="zh-CN" altLang="en-US" dirty="0"/>
              <a:t>我是地震目录</a:t>
            </a:r>
            <a:endParaRPr lang="en-US" dirty="0"/>
          </a:p>
        </p:txBody>
      </p:sp>
    </p:spTree>
    <p:extLst>
      <p:ext uri="{BB962C8B-B14F-4D97-AF65-F5344CB8AC3E}">
        <p14:creationId xmlns:p14="http://schemas.microsoft.com/office/powerpoint/2010/main" val="30946879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1A4177E-3105-0C4D-BEB9-11EB404AC55A}"/>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47</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449D8B51-F854-8D43-9690-ED2FD564ADE4}"/>
              </a:ext>
            </a:extLst>
          </p:cNvPr>
          <p:cNvSpPr>
            <a:spLocks noGrp="1"/>
          </p:cNvSpPr>
          <p:nvPr>
            <p:ph type="title"/>
          </p:nvPr>
        </p:nvSpPr>
        <p:spPr>
          <a:xfrm>
            <a:off x="609600" y="274639"/>
            <a:ext cx="7788604" cy="671913"/>
          </a:xfrm>
        </p:spPr>
        <p:txBody>
          <a:bodyPr/>
          <a:lstStyle/>
          <a:p>
            <a:r>
              <a:rPr lang="zh-TW" altLang="en-US" dirty="0">
                <a:latin typeface="Kaiti TC" panose="02010600040101010101" pitchFamily="2" charset="-120"/>
                <a:ea typeface="Kaiti TC" panose="02010600040101010101" pitchFamily="2" charset="-120"/>
              </a:rPr>
              <a:t>结果中的常见问题</a:t>
            </a:r>
            <a:r>
              <a:rPr lang="zh-CN" altLang="en-US" dirty="0">
                <a:latin typeface="Kaiti TC" panose="02010600040101010101" pitchFamily="2" charset="-120"/>
                <a:ea typeface="Kaiti TC" panose="02010600040101010101" pitchFamily="2" charset="-120"/>
              </a:rPr>
              <a:t>：次序揉杂</a:t>
            </a:r>
            <a:endParaRPr lang="en-US" dirty="0">
              <a:latin typeface="Kaiti TC" panose="02010600040101010101" pitchFamily="2" charset="-120"/>
              <a:ea typeface="Kaiti TC" panose="02010600040101010101" pitchFamily="2" charset="-120"/>
            </a:endParaRPr>
          </a:p>
        </p:txBody>
      </p:sp>
      <p:pic>
        <p:nvPicPr>
          <p:cNvPr id="9" name="Picture 8">
            <a:extLst>
              <a:ext uri="{FF2B5EF4-FFF2-40B4-BE49-F238E27FC236}">
                <a16:creationId xmlns:a16="http://schemas.microsoft.com/office/drawing/2014/main" id="{5588133A-979D-9649-8665-3659418D75C1}"/>
              </a:ext>
            </a:extLst>
          </p:cNvPr>
          <p:cNvPicPr>
            <a:picLocks noChangeAspect="1"/>
          </p:cNvPicPr>
          <p:nvPr/>
        </p:nvPicPr>
        <p:blipFill rotWithShape="1">
          <a:blip r:embed="rId3"/>
          <a:srcRect b="53507"/>
          <a:stretch/>
        </p:blipFill>
        <p:spPr>
          <a:xfrm>
            <a:off x="7894599" y="45368"/>
            <a:ext cx="4297401" cy="1397793"/>
          </a:xfrm>
          <a:prstGeom prst="rect">
            <a:avLst/>
          </a:prstGeom>
        </p:spPr>
      </p:pic>
      <p:sp>
        <p:nvSpPr>
          <p:cNvPr id="10" name="TextBox 9">
            <a:extLst>
              <a:ext uri="{FF2B5EF4-FFF2-40B4-BE49-F238E27FC236}">
                <a16:creationId xmlns:a16="http://schemas.microsoft.com/office/drawing/2014/main" id="{2838E8BD-FFFC-B84E-A47B-46B9F1408A6B}"/>
              </a:ext>
            </a:extLst>
          </p:cNvPr>
          <p:cNvSpPr txBox="1"/>
          <p:nvPr/>
        </p:nvSpPr>
        <p:spPr>
          <a:xfrm>
            <a:off x="8218967" y="6472009"/>
            <a:ext cx="314723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Yang et al., 2019 EPSL</a:t>
            </a:r>
          </a:p>
        </p:txBody>
      </p:sp>
      <p:pic>
        <p:nvPicPr>
          <p:cNvPr id="11" name="Picture 10">
            <a:extLst>
              <a:ext uri="{FF2B5EF4-FFF2-40B4-BE49-F238E27FC236}">
                <a16:creationId xmlns:a16="http://schemas.microsoft.com/office/drawing/2014/main" id="{CCB463B1-F42D-734E-B663-AA6AE76224F3}"/>
              </a:ext>
            </a:extLst>
          </p:cNvPr>
          <p:cNvPicPr>
            <a:picLocks noChangeAspect="1"/>
          </p:cNvPicPr>
          <p:nvPr/>
        </p:nvPicPr>
        <p:blipFill>
          <a:blip r:embed="rId4"/>
          <a:stretch>
            <a:fillRect/>
          </a:stretch>
        </p:blipFill>
        <p:spPr>
          <a:xfrm>
            <a:off x="8080791" y="2033772"/>
            <a:ext cx="3111700" cy="3931179"/>
          </a:xfrm>
          <a:prstGeom prst="rect">
            <a:avLst/>
          </a:prstGeom>
        </p:spPr>
      </p:pic>
      <p:sp>
        <p:nvSpPr>
          <p:cNvPr id="13" name="TextBox 12">
            <a:extLst>
              <a:ext uri="{FF2B5EF4-FFF2-40B4-BE49-F238E27FC236}">
                <a16:creationId xmlns:a16="http://schemas.microsoft.com/office/drawing/2014/main" id="{49E63458-6048-FD4B-80A3-54093894DA63}"/>
              </a:ext>
            </a:extLst>
          </p:cNvPr>
          <p:cNvSpPr txBox="1"/>
          <p:nvPr/>
        </p:nvSpPr>
        <p:spPr>
          <a:xfrm>
            <a:off x="723013" y="1080235"/>
            <a:ext cx="6156251" cy="1015663"/>
          </a:xfrm>
          <a:prstGeom prst="rect">
            <a:avLst/>
          </a:prstGeom>
          <a:noFill/>
        </p:spPr>
        <p:txBody>
          <a:bodyPr wrap="square" rtlCol="0">
            <a:spAutoFit/>
          </a:bodyPr>
          <a:lstStyle/>
          <a:p>
            <a:r>
              <a:rPr lang="zh-CN" altLang="en-US" sz="2000" dirty="0"/>
              <a:t>我们会习惯性的按照自己画图或者最初分析结果的顺序来写，但这个过程读者没有经历，所以未必能够跟从你的脑回路。</a:t>
            </a:r>
            <a:endParaRPr lang="en-US" sz="2000" dirty="0"/>
          </a:p>
        </p:txBody>
      </p:sp>
      <p:sp>
        <p:nvSpPr>
          <p:cNvPr id="14" name="TextBox 13">
            <a:extLst>
              <a:ext uri="{FF2B5EF4-FFF2-40B4-BE49-F238E27FC236}">
                <a16:creationId xmlns:a16="http://schemas.microsoft.com/office/drawing/2014/main" id="{B38737B1-2508-0246-BAC9-6CC03E73D21A}"/>
              </a:ext>
            </a:extLst>
          </p:cNvPr>
          <p:cNvSpPr txBox="1"/>
          <p:nvPr/>
        </p:nvSpPr>
        <p:spPr>
          <a:xfrm>
            <a:off x="11366204" y="2033772"/>
            <a:ext cx="467832" cy="2308324"/>
          </a:xfrm>
          <a:prstGeom prst="rect">
            <a:avLst/>
          </a:prstGeom>
          <a:noFill/>
        </p:spPr>
        <p:txBody>
          <a:bodyPr wrap="square" rtlCol="0">
            <a:spAutoFit/>
          </a:bodyPr>
          <a:lstStyle/>
          <a:p>
            <a:r>
              <a:rPr lang="zh-CN" altLang="en-US" dirty="0"/>
              <a:t>我是先画出来的图</a:t>
            </a:r>
            <a:endParaRPr lang="en-US" dirty="0"/>
          </a:p>
        </p:txBody>
      </p:sp>
      <p:pic>
        <p:nvPicPr>
          <p:cNvPr id="15" name="Picture 14">
            <a:extLst>
              <a:ext uri="{FF2B5EF4-FFF2-40B4-BE49-F238E27FC236}">
                <a16:creationId xmlns:a16="http://schemas.microsoft.com/office/drawing/2014/main" id="{DE8C0CCE-4DBA-EE4C-B979-01A861D286D9}"/>
              </a:ext>
            </a:extLst>
          </p:cNvPr>
          <p:cNvPicPr>
            <a:picLocks noChangeAspect="1"/>
          </p:cNvPicPr>
          <p:nvPr/>
        </p:nvPicPr>
        <p:blipFill>
          <a:blip r:embed="rId5"/>
          <a:stretch>
            <a:fillRect/>
          </a:stretch>
        </p:blipFill>
        <p:spPr>
          <a:xfrm>
            <a:off x="480235" y="2224265"/>
            <a:ext cx="6641805" cy="2570881"/>
          </a:xfrm>
          <a:prstGeom prst="rect">
            <a:avLst/>
          </a:prstGeom>
        </p:spPr>
      </p:pic>
      <p:sp>
        <p:nvSpPr>
          <p:cNvPr id="17" name="Rectangle 16">
            <a:extLst>
              <a:ext uri="{FF2B5EF4-FFF2-40B4-BE49-F238E27FC236}">
                <a16:creationId xmlns:a16="http://schemas.microsoft.com/office/drawing/2014/main" id="{485667BD-B7B5-E94C-920E-2C03042C7782}"/>
              </a:ext>
            </a:extLst>
          </p:cNvPr>
          <p:cNvSpPr/>
          <p:nvPr/>
        </p:nvSpPr>
        <p:spPr>
          <a:xfrm>
            <a:off x="480235" y="4902349"/>
            <a:ext cx="7332282" cy="1754326"/>
          </a:xfrm>
          <a:prstGeom prst="rect">
            <a:avLst/>
          </a:prstGeom>
          <a:solidFill>
            <a:schemeClr val="bg1"/>
          </a:solidFill>
        </p:spPr>
        <p:txBody>
          <a:bodyPr wrap="square">
            <a:spAutoFit/>
          </a:bodyPr>
          <a:lstStyle/>
          <a:p>
            <a:r>
              <a:rPr lang="en-HK" dirty="0">
                <a:latin typeface="Times" pitchFamily="2" charset="0"/>
              </a:rPr>
              <a:t>The resultant 216 rupture scenarios are </a:t>
            </a:r>
            <a:r>
              <a:rPr lang="en-HK" dirty="0">
                <a:solidFill>
                  <a:srgbClr val="0432FF"/>
                </a:solidFill>
                <a:latin typeface="Times" pitchFamily="2" charset="0"/>
              </a:rPr>
              <a:t>dependent on the location of nucleation</a:t>
            </a:r>
            <a:r>
              <a:rPr lang="en-HK" dirty="0">
                <a:latin typeface="Times" pitchFamily="2" charset="0"/>
              </a:rPr>
              <a:t> within the grid due to the heterogeneous stress distribution. Even for two ruptures that </a:t>
            </a:r>
            <a:r>
              <a:rPr lang="en-HK" dirty="0">
                <a:solidFill>
                  <a:srgbClr val="0432FF"/>
                </a:solidFill>
                <a:latin typeface="Times" pitchFamily="2" charset="0"/>
              </a:rPr>
              <a:t>started in neighbouring locations at the same depth with nearly identical initial stress</a:t>
            </a:r>
            <a:r>
              <a:rPr lang="en-HK" dirty="0">
                <a:latin typeface="Times" pitchFamily="2" charset="0"/>
              </a:rPr>
              <a:t> level, the eventual slip distributions and earthquake </a:t>
            </a:r>
            <a:r>
              <a:rPr lang="en-HK" dirty="0">
                <a:solidFill>
                  <a:srgbClr val="0432FF"/>
                </a:solidFill>
                <a:latin typeface="Times" pitchFamily="2" charset="0"/>
              </a:rPr>
              <a:t>magnitudes are distinctly different </a:t>
            </a:r>
            <a:r>
              <a:rPr lang="en-HK" dirty="0">
                <a:latin typeface="Times" pitchFamily="2" charset="0"/>
              </a:rPr>
              <a:t>(Fig.2). </a:t>
            </a:r>
            <a:r>
              <a:rPr lang="en-HK" dirty="0">
                <a:solidFill>
                  <a:srgbClr val="0432FF"/>
                </a:solidFill>
                <a:latin typeface="Times" pitchFamily="2" charset="0"/>
              </a:rPr>
              <a:t>For instance</a:t>
            </a:r>
            <a:r>
              <a:rPr lang="en-HK" dirty="0">
                <a:latin typeface="Times" pitchFamily="2" charset="0"/>
              </a:rPr>
              <a:t>, the rupture nucleated relatively north (blue star in Fig.2a)</a:t>
            </a:r>
            <a:r>
              <a:rPr lang="zh-CN" altLang="en-US" dirty="0">
                <a:latin typeface="Times" pitchFamily="2" charset="0"/>
              </a:rPr>
              <a:t> </a:t>
            </a:r>
            <a:r>
              <a:rPr lang="en-US" altLang="zh-CN" dirty="0">
                <a:latin typeface="Times" pitchFamily="2" charset="0"/>
              </a:rPr>
              <a:t>…</a:t>
            </a:r>
            <a:endParaRPr lang="en-HK" dirty="0">
              <a:effectLst/>
              <a:latin typeface="Times" pitchFamily="2" charset="0"/>
            </a:endParaRPr>
          </a:p>
        </p:txBody>
      </p:sp>
    </p:spTree>
    <p:extLst>
      <p:ext uri="{BB962C8B-B14F-4D97-AF65-F5344CB8AC3E}">
        <p14:creationId xmlns:p14="http://schemas.microsoft.com/office/powerpoint/2010/main" val="2258948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855AB9-F7BB-1940-A021-08AF8DC78EA5}"/>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48</a:t>
            </a:fld>
            <a:endParaRPr lang="en-GB">
              <a:solidFill>
                <a:prstClr val="black">
                  <a:tint val="75000"/>
                </a:prstClr>
              </a:solidFill>
              <a:latin typeface="Calibri"/>
            </a:endParaRPr>
          </a:p>
        </p:txBody>
      </p:sp>
      <p:pic>
        <p:nvPicPr>
          <p:cNvPr id="5" name="Picture 4">
            <a:extLst>
              <a:ext uri="{FF2B5EF4-FFF2-40B4-BE49-F238E27FC236}">
                <a16:creationId xmlns:a16="http://schemas.microsoft.com/office/drawing/2014/main" id="{5EDAF75A-EEDB-CC41-8D81-595A0DBCCB21}"/>
              </a:ext>
            </a:extLst>
          </p:cNvPr>
          <p:cNvPicPr>
            <a:picLocks noChangeAspect="1"/>
          </p:cNvPicPr>
          <p:nvPr/>
        </p:nvPicPr>
        <p:blipFill>
          <a:blip r:embed="rId2"/>
          <a:stretch>
            <a:fillRect/>
          </a:stretch>
        </p:blipFill>
        <p:spPr>
          <a:xfrm>
            <a:off x="4937354" y="1084520"/>
            <a:ext cx="3167468" cy="5773479"/>
          </a:xfrm>
          <a:prstGeom prst="rect">
            <a:avLst/>
          </a:prstGeom>
        </p:spPr>
      </p:pic>
      <p:pic>
        <p:nvPicPr>
          <p:cNvPr id="6" name="Picture 5">
            <a:extLst>
              <a:ext uri="{FF2B5EF4-FFF2-40B4-BE49-F238E27FC236}">
                <a16:creationId xmlns:a16="http://schemas.microsoft.com/office/drawing/2014/main" id="{892C3167-EB8A-7144-8E13-BFF92E9AA5B9}"/>
              </a:ext>
            </a:extLst>
          </p:cNvPr>
          <p:cNvPicPr>
            <a:picLocks noChangeAspect="1"/>
          </p:cNvPicPr>
          <p:nvPr/>
        </p:nvPicPr>
        <p:blipFill>
          <a:blip r:embed="rId3"/>
          <a:stretch>
            <a:fillRect/>
          </a:stretch>
        </p:blipFill>
        <p:spPr>
          <a:xfrm>
            <a:off x="8809932" y="1565236"/>
            <a:ext cx="2753921" cy="5292764"/>
          </a:xfrm>
          <a:prstGeom prst="rect">
            <a:avLst/>
          </a:prstGeom>
        </p:spPr>
      </p:pic>
      <p:sp>
        <p:nvSpPr>
          <p:cNvPr id="7" name="TextBox 6">
            <a:extLst>
              <a:ext uri="{FF2B5EF4-FFF2-40B4-BE49-F238E27FC236}">
                <a16:creationId xmlns:a16="http://schemas.microsoft.com/office/drawing/2014/main" id="{BD7BAC8E-4ED6-7C47-8CC6-08E22B5D49FF}"/>
              </a:ext>
            </a:extLst>
          </p:cNvPr>
          <p:cNvSpPr txBox="1"/>
          <p:nvPr/>
        </p:nvSpPr>
        <p:spPr>
          <a:xfrm>
            <a:off x="5699050" y="1195904"/>
            <a:ext cx="1435397" cy="369332"/>
          </a:xfrm>
          <a:prstGeom prst="rect">
            <a:avLst/>
          </a:prstGeom>
          <a:solidFill>
            <a:schemeClr val="bg1"/>
          </a:solidFill>
        </p:spPr>
        <p:txBody>
          <a:bodyPr wrap="square" rtlCol="0">
            <a:spAutoFit/>
          </a:bodyPr>
          <a:lstStyle/>
          <a:p>
            <a:r>
              <a:rPr lang="en-US" dirty="0"/>
              <a:t>Old version</a:t>
            </a:r>
          </a:p>
        </p:txBody>
      </p:sp>
      <p:sp>
        <p:nvSpPr>
          <p:cNvPr id="8" name="TextBox 7">
            <a:extLst>
              <a:ext uri="{FF2B5EF4-FFF2-40B4-BE49-F238E27FC236}">
                <a16:creationId xmlns:a16="http://schemas.microsoft.com/office/drawing/2014/main" id="{AAC685A4-4090-5449-89EB-625F7224B352}"/>
              </a:ext>
            </a:extLst>
          </p:cNvPr>
          <p:cNvSpPr txBox="1"/>
          <p:nvPr/>
        </p:nvSpPr>
        <p:spPr>
          <a:xfrm>
            <a:off x="9774864" y="1187800"/>
            <a:ext cx="1435397" cy="369332"/>
          </a:xfrm>
          <a:prstGeom prst="rect">
            <a:avLst/>
          </a:prstGeom>
          <a:solidFill>
            <a:schemeClr val="bg1"/>
          </a:solidFill>
        </p:spPr>
        <p:txBody>
          <a:bodyPr wrap="square" rtlCol="0">
            <a:spAutoFit/>
          </a:bodyPr>
          <a:lstStyle/>
          <a:p>
            <a:r>
              <a:rPr lang="en-US" dirty="0"/>
              <a:t>New version</a:t>
            </a:r>
          </a:p>
        </p:txBody>
      </p:sp>
      <p:sp>
        <p:nvSpPr>
          <p:cNvPr id="9" name="Title 1">
            <a:extLst>
              <a:ext uri="{FF2B5EF4-FFF2-40B4-BE49-F238E27FC236}">
                <a16:creationId xmlns:a16="http://schemas.microsoft.com/office/drawing/2014/main" id="{F45E7857-5661-0E4D-8735-4EDE5B81E5DD}"/>
              </a:ext>
            </a:extLst>
          </p:cNvPr>
          <p:cNvSpPr>
            <a:spLocks noGrp="1"/>
          </p:cNvSpPr>
          <p:nvPr>
            <p:ph type="title"/>
          </p:nvPr>
        </p:nvSpPr>
        <p:spPr>
          <a:xfrm>
            <a:off x="741405" y="274640"/>
            <a:ext cx="7788604" cy="671913"/>
          </a:xfrm>
        </p:spPr>
        <p:txBody>
          <a:bodyPr/>
          <a:lstStyle/>
          <a:p>
            <a:r>
              <a:rPr lang="zh-TW" altLang="en-US" dirty="0">
                <a:latin typeface="Kaiti TC" panose="02010600040101010101" pitchFamily="2" charset="-120"/>
                <a:ea typeface="Kaiti TC" panose="02010600040101010101" pitchFamily="2" charset="-120"/>
              </a:rPr>
              <a:t>结果中的常见问题</a:t>
            </a:r>
            <a:r>
              <a:rPr lang="zh-CN" altLang="en-US" dirty="0">
                <a:latin typeface="Kaiti TC" panose="02010600040101010101" pitchFamily="2" charset="-120"/>
                <a:ea typeface="Kaiti TC" panose="02010600040101010101" pitchFamily="2" charset="-120"/>
              </a:rPr>
              <a:t>：为图所困</a:t>
            </a:r>
            <a:endParaRPr lang="en-US" dirty="0">
              <a:latin typeface="Kaiti TC" panose="02010600040101010101" pitchFamily="2" charset="-120"/>
              <a:ea typeface="Kaiti TC" panose="02010600040101010101" pitchFamily="2" charset="-120"/>
            </a:endParaRPr>
          </a:p>
        </p:txBody>
      </p:sp>
      <p:sp>
        <p:nvSpPr>
          <p:cNvPr id="10" name="Content Placeholder 2">
            <a:extLst>
              <a:ext uri="{FF2B5EF4-FFF2-40B4-BE49-F238E27FC236}">
                <a16:creationId xmlns:a16="http://schemas.microsoft.com/office/drawing/2014/main" id="{66A15A02-90E9-2D4E-A66C-6B90CDACED98}"/>
              </a:ext>
            </a:extLst>
          </p:cNvPr>
          <p:cNvSpPr>
            <a:spLocks noGrp="1"/>
          </p:cNvSpPr>
          <p:nvPr>
            <p:ph idx="1"/>
          </p:nvPr>
        </p:nvSpPr>
        <p:spPr>
          <a:xfrm>
            <a:off x="517319" y="1847697"/>
            <a:ext cx="4160639" cy="3162606"/>
          </a:xfrm>
        </p:spPr>
        <p:txBody>
          <a:bodyPr>
            <a:normAutofit lnSpcReduction="10000"/>
          </a:bodyPr>
          <a:lstStyle/>
          <a:p>
            <a:pPr>
              <a:lnSpc>
                <a:spcPct val="120000"/>
              </a:lnSpc>
            </a:pPr>
            <a:r>
              <a:rPr lang="zh-CN" altLang="en-HK" sz="2400" dirty="0"/>
              <a:t>通常</a:t>
            </a:r>
            <a:r>
              <a:rPr lang="zh-CN" altLang="en-US" sz="2400" dirty="0"/>
              <a:t>是先画图，再写文章。但有时候图不对题，或者图的细节不够明显，导致文不对题</a:t>
            </a:r>
            <a:endParaRPr lang="en-US" altLang="zh-CN" sz="2400" dirty="0"/>
          </a:p>
          <a:p>
            <a:pPr>
              <a:lnSpc>
                <a:spcPct val="120000"/>
              </a:lnSpc>
            </a:pPr>
            <a:r>
              <a:rPr lang="zh-CN" altLang="en-US" sz="2400" dirty="0"/>
              <a:t>右图是</a:t>
            </a:r>
            <a:r>
              <a:rPr lang="en-US" altLang="zh-CN" sz="2400" dirty="0"/>
              <a:t>cross section</a:t>
            </a:r>
            <a:r>
              <a:rPr lang="zh-CN" altLang="en-US" sz="2400" dirty="0"/>
              <a:t>：目的想说明选取最大振幅的到时，可能导致震相不一致</a:t>
            </a:r>
            <a:endParaRPr lang="en-US" altLang="zh-CN" sz="2400" dirty="0"/>
          </a:p>
          <a:p>
            <a:pPr>
              <a:lnSpc>
                <a:spcPct val="120000"/>
              </a:lnSpc>
            </a:pPr>
            <a:endParaRPr lang="en-US" sz="2400" dirty="0"/>
          </a:p>
        </p:txBody>
      </p:sp>
      <p:sp>
        <p:nvSpPr>
          <p:cNvPr id="3" name="Rectangle 2">
            <a:extLst>
              <a:ext uri="{FF2B5EF4-FFF2-40B4-BE49-F238E27FC236}">
                <a16:creationId xmlns:a16="http://schemas.microsoft.com/office/drawing/2014/main" id="{EDB98201-EB04-A84F-95F0-002BA0F453B4}"/>
              </a:ext>
            </a:extLst>
          </p:cNvPr>
          <p:cNvSpPr/>
          <p:nvPr/>
        </p:nvSpPr>
        <p:spPr>
          <a:xfrm>
            <a:off x="981739" y="1205520"/>
            <a:ext cx="3488455" cy="461665"/>
          </a:xfrm>
          <a:prstGeom prst="rect">
            <a:avLst/>
          </a:prstGeom>
        </p:spPr>
        <p:txBody>
          <a:bodyPr wrap="none">
            <a:spAutoFit/>
          </a:bodyPr>
          <a:lstStyle/>
          <a:p>
            <a:r>
              <a:rPr lang="zh-CN" altLang="en-US" sz="2400" dirty="0">
                <a:solidFill>
                  <a:srgbClr val="0432FF"/>
                </a:solidFill>
              </a:rPr>
              <a:t>传递的信息不直接</a:t>
            </a:r>
            <a:r>
              <a:rPr lang="en-US" altLang="zh-CN" sz="2400" dirty="0">
                <a:solidFill>
                  <a:srgbClr val="0432FF"/>
                </a:solidFill>
              </a:rPr>
              <a:t>/</a:t>
            </a:r>
            <a:r>
              <a:rPr lang="zh-CN" altLang="en-US" sz="2400" dirty="0">
                <a:solidFill>
                  <a:srgbClr val="0432FF"/>
                </a:solidFill>
              </a:rPr>
              <a:t>明显</a:t>
            </a:r>
            <a:endParaRPr lang="en-US" altLang="zh-CN" sz="2400" dirty="0">
              <a:solidFill>
                <a:srgbClr val="0432FF"/>
              </a:solidFill>
            </a:endParaRPr>
          </a:p>
        </p:txBody>
      </p:sp>
      <p:sp>
        <p:nvSpPr>
          <p:cNvPr id="2" name="TextBox 1">
            <a:extLst>
              <a:ext uri="{FF2B5EF4-FFF2-40B4-BE49-F238E27FC236}">
                <a16:creationId xmlns:a16="http://schemas.microsoft.com/office/drawing/2014/main" id="{1C99106A-6621-7B44-B0BF-872D356BCAB3}"/>
              </a:ext>
            </a:extLst>
          </p:cNvPr>
          <p:cNvSpPr txBox="1"/>
          <p:nvPr/>
        </p:nvSpPr>
        <p:spPr>
          <a:xfrm>
            <a:off x="610882" y="5588281"/>
            <a:ext cx="4230168" cy="646331"/>
          </a:xfrm>
          <a:prstGeom prst="rect">
            <a:avLst/>
          </a:prstGeom>
          <a:noFill/>
        </p:spPr>
        <p:txBody>
          <a:bodyPr wrap="square" rtlCol="0">
            <a:spAutoFit/>
          </a:bodyPr>
          <a:lstStyle/>
          <a:p>
            <a:r>
              <a:rPr lang="zh-CN" altLang="en-US" dirty="0"/>
              <a:t>问卷调查中没有把图作为独立选项，因为图虽然很重要，但不是独立的一部分。</a:t>
            </a:r>
            <a:endParaRPr lang="en-US" dirty="0"/>
          </a:p>
        </p:txBody>
      </p:sp>
    </p:spTree>
    <p:extLst>
      <p:ext uri="{BB962C8B-B14F-4D97-AF65-F5344CB8AC3E}">
        <p14:creationId xmlns:p14="http://schemas.microsoft.com/office/powerpoint/2010/main" val="33245846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097FEF-5379-884C-A680-2E668C6AAC78}"/>
              </a:ext>
            </a:extLst>
          </p:cNvPr>
          <p:cNvSpPr>
            <a:spLocks noGrp="1"/>
          </p:cNvSpPr>
          <p:nvPr>
            <p:ph idx="1"/>
          </p:nvPr>
        </p:nvSpPr>
        <p:spPr>
          <a:xfrm>
            <a:off x="568036" y="1137132"/>
            <a:ext cx="11287265" cy="862492"/>
          </a:xfrm>
        </p:spPr>
        <p:txBody>
          <a:bodyPr>
            <a:normAutofit fontScale="92500"/>
          </a:bodyPr>
          <a:lstStyle/>
          <a:p>
            <a:r>
              <a:rPr lang="zh-CN" altLang="en-US" dirty="0"/>
              <a:t>只描述数据</a:t>
            </a:r>
            <a:r>
              <a:rPr lang="en-US" altLang="zh-CN" dirty="0"/>
              <a:t>/</a:t>
            </a:r>
            <a:r>
              <a:rPr lang="zh-CN" altLang="en-US" dirty="0"/>
              <a:t>模型</a:t>
            </a:r>
            <a:r>
              <a:rPr lang="en-US" altLang="zh-CN" dirty="0"/>
              <a:t>(technical)</a:t>
            </a:r>
            <a:r>
              <a:rPr lang="zh-CN" altLang="en-US" dirty="0"/>
              <a:t>，没有指向结论（新知识）的信息</a:t>
            </a:r>
            <a:endParaRPr lang="en-US" dirty="0"/>
          </a:p>
        </p:txBody>
      </p:sp>
      <p:sp>
        <p:nvSpPr>
          <p:cNvPr id="4" name="Slide Number Placeholder 3">
            <a:extLst>
              <a:ext uri="{FF2B5EF4-FFF2-40B4-BE49-F238E27FC236}">
                <a16:creationId xmlns:a16="http://schemas.microsoft.com/office/drawing/2014/main" id="{81A4177E-3105-0C4D-BEB9-11EB404AC55A}"/>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49</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449D8B51-F854-8D43-9690-ED2FD564ADE4}"/>
              </a:ext>
            </a:extLst>
          </p:cNvPr>
          <p:cNvSpPr>
            <a:spLocks noGrp="1"/>
          </p:cNvSpPr>
          <p:nvPr>
            <p:ph type="title"/>
          </p:nvPr>
        </p:nvSpPr>
        <p:spPr>
          <a:xfrm>
            <a:off x="741405" y="274640"/>
            <a:ext cx="7788604" cy="671913"/>
          </a:xfrm>
        </p:spPr>
        <p:txBody>
          <a:bodyPr/>
          <a:lstStyle/>
          <a:p>
            <a:r>
              <a:rPr lang="zh-TW" altLang="en-US" dirty="0">
                <a:latin typeface="Kaiti TC" panose="02010600040101010101" pitchFamily="2" charset="-120"/>
                <a:ea typeface="Kaiti TC" panose="02010600040101010101" pitchFamily="2" charset="-120"/>
              </a:rPr>
              <a:t>结果中的常见问题</a:t>
            </a:r>
            <a:r>
              <a:rPr lang="zh-CN" altLang="en-US" dirty="0">
                <a:latin typeface="Kaiti TC" panose="02010600040101010101" pitchFamily="2" charset="-120"/>
                <a:ea typeface="Kaiti TC" panose="02010600040101010101" pitchFamily="2" charset="-120"/>
              </a:rPr>
              <a:t>：避重就轻</a:t>
            </a:r>
            <a:endParaRPr lang="en-US" dirty="0">
              <a:latin typeface="Kaiti TC" panose="02010600040101010101" pitchFamily="2" charset="-120"/>
              <a:ea typeface="Kaiti TC" panose="02010600040101010101" pitchFamily="2" charset="-120"/>
            </a:endParaRPr>
          </a:p>
        </p:txBody>
      </p:sp>
      <p:pic>
        <p:nvPicPr>
          <p:cNvPr id="7" name="Picture 6">
            <a:extLst>
              <a:ext uri="{FF2B5EF4-FFF2-40B4-BE49-F238E27FC236}">
                <a16:creationId xmlns:a16="http://schemas.microsoft.com/office/drawing/2014/main" id="{C49F27B1-C1C8-914E-80C1-A067461144FA}"/>
              </a:ext>
            </a:extLst>
          </p:cNvPr>
          <p:cNvPicPr>
            <a:picLocks noChangeAspect="1"/>
          </p:cNvPicPr>
          <p:nvPr/>
        </p:nvPicPr>
        <p:blipFill>
          <a:blip r:embed="rId2"/>
          <a:stretch>
            <a:fillRect/>
          </a:stretch>
        </p:blipFill>
        <p:spPr>
          <a:xfrm>
            <a:off x="493765" y="2032673"/>
            <a:ext cx="5717903" cy="3104004"/>
          </a:xfrm>
          <a:prstGeom prst="rect">
            <a:avLst/>
          </a:prstGeom>
        </p:spPr>
      </p:pic>
      <p:sp>
        <p:nvSpPr>
          <p:cNvPr id="8" name="TextBox 7">
            <a:extLst>
              <a:ext uri="{FF2B5EF4-FFF2-40B4-BE49-F238E27FC236}">
                <a16:creationId xmlns:a16="http://schemas.microsoft.com/office/drawing/2014/main" id="{62863405-3873-F34F-9127-0A78AB1D1F48}"/>
              </a:ext>
            </a:extLst>
          </p:cNvPr>
          <p:cNvSpPr txBox="1"/>
          <p:nvPr/>
        </p:nvSpPr>
        <p:spPr>
          <a:xfrm>
            <a:off x="7017487" y="1932170"/>
            <a:ext cx="4837813"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Figure 1b shows the daily number of earthquakes and accumulated seismic moment from 2009 to 2019.</a:t>
            </a:r>
          </a:p>
        </p:txBody>
      </p:sp>
      <p:sp>
        <p:nvSpPr>
          <p:cNvPr id="9" name="TextBox 8">
            <a:extLst>
              <a:ext uri="{FF2B5EF4-FFF2-40B4-BE49-F238E27FC236}">
                <a16:creationId xmlns:a16="http://schemas.microsoft.com/office/drawing/2014/main" id="{2D2848AA-66D9-974E-A57B-43F9EC1A7004}"/>
              </a:ext>
            </a:extLst>
          </p:cNvPr>
          <p:cNvSpPr txBox="1"/>
          <p:nvPr/>
        </p:nvSpPr>
        <p:spPr>
          <a:xfrm>
            <a:off x="7017487" y="4091519"/>
            <a:ext cx="4942619" cy="1569660"/>
          </a:xfrm>
          <a:prstGeom prst="rect">
            <a:avLst/>
          </a:prstGeom>
          <a:noFill/>
        </p:spPr>
        <p:txBody>
          <a:bodyPr wrap="square" rtlCol="0">
            <a:spAutoFit/>
          </a:bodyPr>
          <a:lstStyle/>
          <a:p>
            <a:r>
              <a:rPr lang="en-US" sz="2400" dirty="0">
                <a:solidFill>
                  <a:srgbClr val="0432FF"/>
                </a:solidFill>
                <a:latin typeface="Times New Roman" panose="02020603050405020304" pitchFamily="18" charset="0"/>
                <a:cs typeface="Times New Roman" panose="02020603050405020304" pitchFamily="18" charset="0"/>
              </a:rPr>
              <a:t>The daily number of earthquakes and accumulated seismic moments increase drastically since 2018 (Figure 1b).</a:t>
            </a:r>
          </a:p>
        </p:txBody>
      </p:sp>
      <p:cxnSp>
        <p:nvCxnSpPr>
          <p:cNvPr id="11" name="Straight Connector 10">
            <a:extLst>
              <a:ext uri="{FF2B5EF4-FFF2-40B4-BE49-F238E27FC236}">
                <a16:creationId xmlns:a16="http://schemas.microsoft.com/office/drawing/2014/main" id="{98B1DCB0-2A1A-0643-8378-1DF00845406D}"/>
              </a:ext>
            </a:extLst>
          </p:cNvPr>
          <p:cNvCxnSpPr/>
          <p:nvPr/>
        </p:nvCxnSpPr>
        <p:spPr>
          <a:xfrm>
            <a:off x="7123814" y="3583172"/>
            <a:ext cx="4912242"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F2241C71-E54B-B54D-80FA-2DF39996E17F}"/>
              </a:ext>
            </a:extLst>
          </p:cNvPr>
          <p:cNvSpPr/>
          <p:nvPr/>
        </p:nvSpPr>
        <p:spPr>
          <a:xfrm>
            <a:off x="1608488" y="5661179"/>
            <a:ext cx="3488455" cy="461665"/>
          </a:xfrm>
          <a:prstGeom prst="rect">
            <a:avLst/>
          </a:prstGeom>
        </p:spPr>
        <p:txBody>
          <a:bodyPr wrap="none">
            <a:spAutoFit/>
          </a:bodyPr>
          <a:lstStyle/>
          <a:p>
            <a:r>
              <a:rPr lang="zh-CN" altLang="en-US" sz="2400" dirty="0"/>
              <a:t>传递的信息不直接</a:t>
            </a:r>
            <a:r>
              <a:rPr lang="en-US" altLang="zh-CN" sz="2400" dirty="0"/>
              <a:t>/</a:t>
            </a:r>
            <a:r>
              <a:rPr lang="zh-CN" altLang="en-US" sz="2400" dirty="0"/>
              <a:t>明显</a:t>
            </a:r>
            <a:endParaRPr lang="en-US" altLang="zh-CN" sz="2400" dirty="0"/>
          </a:p>
        </p:txBody>
      </p:sp>
    </p:spTree>
    <p:extLst>
      <p:ext uri="{BB962C8B-B14F-4D97-AF65-F5344CB8AC3E}">
        <p14:creationId xmlns:p14="http://schemas.microsoft.com/office/powerpoint/2010/main" val="233797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7A3FB3-80B4-4F4F-A2D7-D40DC6B8C5BD}"/>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50</a:t>
            </a:fld>
            <a:endParaRPr lang="en-GB">
              <a:solidFill>
                <a:prstClr val="black">
                  <a:tint val="75000"/>
                </a:prstClr>
              </a:solidFill>
              <a:latin typeface="Calibri"/>
            </a:endParaRPr>
          </a:p>
        </p:txBody>
      </p:sp>
      <p:sp>
        <p:nvSpPr>
          <p:cNvPr id="5" name="Rectangle 4">
            <a:extLst>
              <a:ext uri="{FF2B5EF4-FFF2-40B4-BE49-F238E27FC236}">
                <a16:creationId xmlns:a16="http://schemas.microsoft.com/office/drawing/2014/main" id="{C946F9D1-A893-8945-BAD2-0EE2CC20CFDE}"/>
              </a:ext>
            </a:extLst>
          </p:cNvPr>
          <p:cNvSpPr/>
          <p:nvPr/>
        </p:nvSpPr>
        <p:spPr>
          <a:xfrm>
            <a:off x="457200" y="1120676"/>
            <a:ext cx="10589476" cy="2585323"/>
          </a:xfrm>
          <a:prstGeom prst="rect">
            <a:avLst/>
          </a:prstGeom>
        </p:spPr>
        <p:txBody>
          <a:bodyPr wrap="square">
            <a:spAutoFit/>
          </a:bodyPr>
          <a:lstStyle/>
          <a:p>
            <a:pPr indent="133350" algn="just">
              <a:spcAft>
                <a:spcPts val="0"/>
              </a:spcAft>
            </a:pPr>
            <a:r>
              <a:rPr lang="en-US" kern="100" dirty="0">
                <a:latin typeface="Times New Roman" panose="02020603050405020304" pitchFamily="18" charset="0"/>
                <a:ea typeface="SimSun" panose="02010600030101010101" pitchFamily="2" charset="-122"/>
              </a:rPr>
              <a:t>For the parameters described above, simulation results of a reference case without the effect of the barrier show that the rupture propagates spontaneously along the x axis after nucleation, asymptotically approaches V</a:t>
            </a:r>
            <a:r>
              <a:rPr lang="en-US" kern="100" baseline="-25000" dirty="0">
                <a:latin typeface="Times New Roman" panose="02020603050405020304" pitchFamily="18" charset="0"/>
                <a:ea typeface="SimSun" panose="02010600030101010101" pitchFamily="2" charset="-122"/>
              </a:rPr>
              <a:t>R</a:t>
            </a:r>
            <a:r>
              <a:rPr lang="en-US" kern="100" dirty="0">
                <a:latin typeface="Times New Roman" panose="02020603050405020304" pitchFamily="18" charset="0"/>
                <a:ea typeface="SimSun" panose="02010600030101010101" pitchFamily="2" charset="-122"/>
              </a:rPr>
              <a:t> and remains in the sub Rayleigh regime (Figure 2a). </a:t>
            </a:r>
            <a:r>
              <a:rPr lang="en-US" sz="1400" kern="100" dirty="0">
                <a:latin typeface="Times New Roman" panose="02020603050405020304" pitchFamily="18" charset="0"/>
                <a:ea typeface="SimSun" panose="02010600030101010101" pitchFamily="2" charset="-122"/>
              </a:rPr>
              <a:t> </a:t>
            </a:r>
            <a:r>
              <a:rPr lang="en-US" kern="100" dirty="0">
                <a:latin typeface="Times New Roman" panose="02020603050405020304" pitchFamily="18" charset="0"/>
                <a:ea typeface="SimSun" panose="02010600030101010101" pitchFamily="2" charset="-122"/>
              </a:rPr>
              <a:t>However when the rupture tip advances into a strong barrier described above, the rupture speed begins to slow down continuously. As the rupture tip get close to the far side boundary of the barrier, the daughter rupture begins to emerge on the normal fault nearest to the far side boundary of the barrier but the rupture speed is still very low in the beginning (Figure 2a; Figure S1). Meanwhile the main rupture is still slowing down with more and more energy transmitting forward (Figure S1). After the nucleation of the daughter rupture complete, the daughter rupture accelerates from </a:t>
            </a:r>
            <a:r>
              <a:rPr lang="en-US" kern="100" dirty="0" err="1">
                <a:latin typeface="Times New Roman" panose="02020603050405020304" pitchFamily="18" charset="0"/>
                <a:ea typeface="SimSun" panose="02010600030101010101" pitchFamily="2" charset="-122"/>
              </a:rPr>
              <a:t>subshear</a:t>
            </a:r>
            <a:r>
              <a:rPr lang="en-US" kern="100" dirty="0">
                <a:latin typeface="Times New Roman" panose="02020603050405020304" pitchFamily="18" charset="0"/>
                <a:ea typeface="SimSun" panose="02010600030101010101" pitchFamily="2" charset="-122"/>
              </a:rPr>
              <a:t> speed into </a:t>
            </a:r>
            <a:r>
              <a:rPr lang="en-US" kern="100" dirty="0" err="1">
                <a:latin typeface="Times New Roman" panose="02020603050405020304" pitchFamily="18" charset="0"/>
                <a:ea typeface="SimSun" panose="02010600030101010101" pitchFamily="2" charset="-122"/>
              </a:rPr>
              <a:t>supershear</a:t>
            </a:r>
            <a:r>
              <a:rPr lang="en-US" kern="100" dirty="0">
                <a:latin typeface="Times New Roman" panose="02020603050405020304" pitchFamily="18" charset="0"/>
                <a:ea typeface="SimSun" panose="02010600030101010101" pitchFamily="2" charset="-122"/>
              </a:rPr>
              <a:t> speed sharply (Figure 2a; Figure S1). </a:t>
            </a:r>
            <a:endParaRPr lang="en-HK" kern="100" dirty="0">
              <a:latin typeface="Times New Roman" panose="02020603050405020304" pitchFamily="18" charset="0"/>
              <a:ea typeface="SimSun" panose="02010600030101010101" pitchFamily="2" charset="-122"/>
            </a:endParaRPr>
          </a:p>
        </p:txBody>
      </p:sp>
      <p:sp>
        <p:nvSpPr>
          <p:cNvPr id="6" name="Title 1">
            <a:extLst>
              <a:ext uri="{FF2B5EF4-FFF2-40B4-BE49-F238E27FC236}">
                <a16:creationId xmlns:a16="http://schemas.microsoft.com/office/drawing/2014/main" id="{46E6C536-2D8E-4041-B897-A038853613E2}"/>
              </a:ext>
            </a:extLst>
          </p:cNvPr>
          <p:cNvSpPr txBox="1">
            <a:spLocks/>
          </p:cNvSpPr>
          <p:nvPr/>
        </p:nvSpPr>
        <p:spPr>
          <a:xfrm>
            <a:off x="713696" y="234511"/>
            <a:ext cx="7788604" cy="671913"/>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zh-TW" altLang="en-US" dirty="0">
                <a:latin typeface="Kaiti TC" panose="02010600040101010101" pitchFamily="2" charset="-120"/>
                <a:ea typeface="Kaiti TC" panose="02010600040101010101" pitchFamily="2" charset="-120"/>
              </a:rPr>
              <a:t>结果中的常见问题</a:t>
            </a:r>
            <a:r>
              <a:rPr lang="zh-CN" altLang="en-US" dirty="0">
                <a:latin typeface="Kaiti TC" panose="02010600040101010101" pitchFamily="2" charset="-120"/>
                <a:ea typeface="Kaiti TC" panose="02010600040101010101" pitchFamily="2" charset="-120"/>
              </a:rPr>
              <a:t>：群龙无首</a:t>
            </a:r>
            <a:endParaRPr lang="en-US" dirty="0">
              <a:latin typeface="Kaiti TC" panose="02010600040101010101" pitchFamily="2" charset="-120"/>
              <a:ea typeface="Kaiti TC" panose="02010600040101010101" pitchFamily="2" charset="-120"/>
            </a:endParaRPr>
          </a:p>
        </p:txBody>
      </p:sp>
      <p:pic>
        <p:nvPicPr>
          <p:cNvPr id="9" name="Picture 8">
            <a:extLst>
              <a:ext uri="{FF2B5EF4-FFF2-40B4-BE49-F238E27FC236}">
                <a16:creationId xmlns:a16="http://schemas.microsoft.com/office/drawing/2014/main" id="{8DCE3BDD-3FD3-EF4E-B4C9-B33202626C64}"/>
              </a:ext>
            </a:extLst>
          </p:cNvPr>
          <p:cNvPicPr>
            <a:picLocks noChangeAspect="1"/>
          </p:cNvPicPr>
          <p:nvPr/>
        </p:nvPicPr>
        <p:blipFill>
          <a:blip r:embed="rId2"/>
          <a:stretch>
            <a:fillRect/>
          </a:stretch>
        </p:blipFill>
        <p:spPr>
          <a:xfrm>
            <a:off x="1143187" y="3885521"/>
            <a:ext cx="8954200" cy="2383957"/>
          </a:xfrm>
          <a:prstGeom prst="rect">
            <a:avLst/>
          </a:prstGeom>
        </p:spPr>
      </p:pic>
      <p:cxnSp>
        <p:nvCxnSpPr>
          <p:cNvPr id="12" name="Straight Connector 11">
            <a:extLst>
              <a:ext uri="{FF2B5EF4-FFF2-40B4-BE49-F238E27FC236}">
                <a16:creationId xmlns:a16="http://schemas.microsoft.com/office/drawing/2014/main" id="{66847228-42B0-C64E-8EC1-C4EE9AFC2081}"/>
              </a:ext>
            </a:extLst>
          </p:cNvPr>
          <p:cNvCxnSpPr>
            <a:cxnSpLocks/>
          </p:cNvCxnSpPr>
          <p:nvPr/>
        </p:nvCxnSpPr>
        <p:spPr>
          <a:xfrm flipV="1">
            <a:off x="457200" y="3754793"/>
            <a:ext cx="11277600" cy="6627"/>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707C499C-B48D-DF42-9DFB-DE21B85B928C}"/>
              </a:ext>
            </a:extLst>
          </p:cNvPr>
          <p:cNvSpPr txBox="1"/>
          <p:nvPr/>
        </p:nvSpPr>
        <p:spPr>
          <a:xfrm rot="16200000">
            <a:off x="10972800" y="1814946"/>
            <a:ext cx="1219200" cy="369332"/>
          </a:xfrm>
          <a:prstGeom prst="rect">
            <a:avLst/>
          </a:prstGeom>
          <a:noFill/>
        </p:spPr>
        <p:txBody>
          <a:bodyPr wrap="square" rtlCol="0">
            <a:spAutoFit/>
          </a:bodyPr>
          <a:lstStyle/>
          <a:p>
            <a:r>
              <a:rPr lang="zh-CN" altLang="en-US" dirty="0"/>
              <a:t>草稿</a:t>
            </a:r>
            <a:endParaRPr lang="en-US" dirty="0"/>
          </a:p>
        </p:txBody>
      </p:sp>
      <p:sp>
        <p:nvSpPr>
          <p:cNvPr id="15" name="TextBox 14">
            <a:extLst>
              <a:ext uri="{FF2B5EF4-FFF2-40B4-BE49-F238E27FC236}">
                <a16:creationId xmlns:a16="http://schemas.microsoft.com/office/drawing/2014/main" id="{C6A6C5DA-0DE0-6A4A-B52D-60CFAD32346E}"/>
              </a:ext>
            </a:extLst>
          </p:cNvPr>
          <p:cNvSpPr txBox="1"/>
          <p:nvPr/>
        </p:nvSpPr>
        <p:spPr>
          <a:xfrm rot="16200000">
            <a:off x="11014364" y="4673722"/>
            <a:ext cx="1219200" cy="369332"/>
          </a:xfrm>
          <a:prstGeom prst="rect">
            <a:avLst/>
          </a:prstGeom>
          <a:noFill/>
        </p:spPr>
        <p:txBody>
          <a:bodyPr wrap="square" rtlCol="0">
            <a:spAutoFit/>
          </a:bodyPr>
          <a:lstStyle/>
          <a:p>
            <a:r>
              <a:rPr lang="zh-CN" altLang="en-US" dirty="0"/>
              <a:t>发表版本</a:t>
            </a:r>
            <a:endParaRPr lang="en-US" dirty="0"/>
          </a:p>
        </p:txBody>
      </p:sp>
      <p:pic>
        <p:nvPicPr>
          <p:cNvPr id="16" name="Picture 15">
            <a:extLst>
              <a:ext uri="{FF2B5EF4-FFF2-40B4-BE49-F238E27FC236}">
                <a16:creationId xmlns:a16="http://schemas.microsoft.com/office/drawing/2014/main" id="{3FC24BD3-4613-C541-B8DA-ACE150996E65}"/>
              </a:ext>
            </a:extLst>
          </p:cNvPr>
          <p:cNvPicPr>
            <a:picLocks noChangeAspect="1"/>
          </p:cNvPicPr>
          <p:nvPr/>
        </p:nvPicPr>
        <p:blipFill>
          <a:blip r:embed="rId3"/>
          <a:stretch>
            <a:fillRect/>
          </a:stretch>
        </p:blipFill>
        <p:spPr>
          <a:xfrm>
            <a:off x="7613590" y="21615"/>
            <a:ext cx="4349624" cy="1091832"/>
          </a:xfrm>
          <a:prstGeom prst="rect">
            <a:avLst/>
          </a:prstGeom>
        </p:spPr>
      </p:pic>
      <p:cxnSp>
        <p:nvCxnSpPr>
          <p:cNvPr id="3" name="Straight Connector 2">
            <a:extLst>
              <a:ext uri="{FF2B5EF4-FFF2-40B4-BE49-F238E27FC236}">
                <a16:creationId xmlns:a16="http://schemas.microsoft.com/office/drawing/2014/main" id="{C1DCF1D9-F719-284B-B8C9-9EBCD608DC40}"/>
              </a:ext>
            </a:extLst>
          </p:cNvPr>
          <p:cNvCxnSpPr/>
          <p:nvPr/>
        </p:nvCxnSpPr>
        <p:spPr>
          <a:xfrm>
            <a:off x="1143187" y="4114800"/>
            <a:ext cx="802621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C533743-7E3E-274B-9D52-6559C563B339}"/>
              </a:ext>
            </a:extLst>
          </p:cNvPr>
          <p:cNvSpPr txBox="1"/>
          <p:nvPr/>
        </p:nvSpPr>
        <p:spPr>
          <a:xfrm>
            <a:off x="4607998" y="6393579"/>
            <a:ext cx="4199467" cy="400110"/>
          </a:xfrm>
          <a:prstGeom prst="rect">
            <a:avLst/>
          </a:prstGeom>
          <a:noFill/>
        </p:spPr>
        <p:txBody>
          <a:bodyPr wrap="square" rtlCol="0">
            <a:spAutoFit/>
          </a:bodyPr>
          <a:lstStyle/>
          <a:p>
            <a:r>
              <a:rPr lang="en-US" sz="2000" dirty="0">
                <a:solidFill>
                  <a:srgbClr val="0432FF"/>
                </a:solidFill>
                <a:latin typeface="Arial" panose="020B0604020202020204" pitchFamily="34" charset="0"/>
                <a:cs typeface="Arial" panose="020B0604020202020204" pitchFamily="34" charset="0"/>
              </a:rPr>
              <a:t>Leading sentence rule</a:t>
            </a:r>
          </a:p>
        </p:txBody>
      </p:sp>
    </p:spTree>
    <p:extLst>
      <p:ext uri="{BB962C8B-B14F-4D97-AF65-F5344CB8AC3E}">
        <p14:creationId xmlns:p14="http://schemas.microsoft.com/office/powerpoint/2010/main" val="17643691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097FEF-5379-884C-A680-2E668C6AAC78}"/>
              </a:ext>
            </a:extLst>
          </p:cNvPr>
          <p:cNvSpPr>
            <a:spLocks noGrp="1"/>
          </p:cNvSpPr>
          <p:nvPr>
            <p:ph idx="1"/>
          </p:nvPr>
        </p:nvSpPr>
        <p:spPr>
          <a:xfrm>
            <a:off x="609600" y="1234113"/>
            <a:ext cx="6508173" cy="645405"/>
          </a:xfrm>
        </p:spPr>
        <p:txBody>
          <a:bodyPr>
            <a:normAutofit/>
          </a:bodyPr>
          <a:lstStyle/>
          <a:p>
            <a:r>
              <a:rPr lang="zh-CN" altLang="en-US" sz="2800" dirty="0"/>
              <a:t>过度叙述前人工作。</a:t>
            </a:r>
            <a:endParaRPr lang="en-US" sz="2800" dirty="0"/>
          </a:p>
        </p:txBody>
      </p:sp>
      <p:sp>
        <p:nvSpPr>
          <p:cNvPr id="4" name="Slide Number Placeholder 3">
            <a:extLst>
              <a:ext uri="{FF2B5EF4-FFF2-40B4-BE49-F238E27FC236}">
                <a16:creationId xmlns:a16="http://schemas.microsoft.com/office/drawing/2014/main" id="{81A4177E-3105-0C4D-BEB9-11EB404AC55A}"/>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51</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449D8B51-F854-8D43-9690-ED2FD564ADE4}"/>
              </a:ext>
            </a:extLst>
          </p:cNvPr>
          <p:cNvSpPr>
            <a:spLocks noGrp="1"/>
          </p:cNvSpPr>
          <p:nvPr>
            <p:ph type="title"/>
          </p:nvPr>
        </p:nvSpPr>
        <p:spPr>
          <a:xfrm>
            <a:off x="609600" y="274639"/>
            <a:ext cx="7788604" cy="671913"/>
          </a:xfrm>
        </p:spPr>
        <p:txBody>
          <a:bodyPr/>
          <a:lstStyle/>
          <a:p>
            <a:r>
              <a:rPr lang="zh-TW" altLang="en-US" dirty="0">
                <a:latin typeface="Kaiti TC" panose="02010600040101010101" pitchFamily="2" charset="-120"/>
                <a:ea typeface="Kaiti TC" panose="02010600040101010101" pitchFamily="2" charset="-120"/>
              </a:rPr>
              <a:t>结果中的常见问题</a:t>
            </a:r>
            <a:r>
              <a:rPr lang="zh-CN" altLang="en-US" dirty="0">
                <a:latin typeface="Kaiti TC" panose="02010600040101010101" pitchFamily="2" charset="-120"/>
                <a:ea typeface="Kaiti TC" panose="02010600040101010101" pitchFamily="2" charset="-120"/>
              </a:rPr>
              <a:t>：喧宾夺主</a:t>
            </a:r>
            <a:endParaRPr lang="en-US" dirty="0">
              <a:latin typeface="Kaiti TC" panose="02010600040101010101" pitchFamily="2" charset="-120"/>
              <a:ea typeface="Kaiti TC" panose="02010600040101010101" pitchFamily="2" charset="-120"/>
            </a:endParaRPr>
          </a:p>
        </p:txBody>
      </p:sp>
      <p:pic>
        <p:nvPicPr>
          <p:cNvPr id="7" name="Picture 6">
            <a:extLst>
              <a:ext uri="{FF2B5EF4-FFF2-40B4-BE49-F238E27FC236}">
                <a16:creationId xmlns:a16="http://schemas.microsoft.com/office/drawing/2014/main" id="{426CB5CA-4798-2346-8A04-09566C6D76BD}"/>
              </a:ext>
            </a:extLst>
          </p:cNvPr>
          <p:cNvPicPr>
            <a:picLocks noChangeAspect="1"/>
          </p:cNvPicPr>
          <p:nvPr/>
        </p:nvPicPr>
        <p:blipFill>
          <a:blip r:embed="rId2"/>
          <a:stretch>
            <a:fillRect/>
          </a:stretch>
        </p:blipFill>
        <p:spPr>
          <a:xfrm>
            <a:off x="7117773" y="-25958"/>
            <a:ext cx="5074227" cy="1806471"/>
          </a:xfrm>
          <a:prstGeom prst="rect">
            <a:avLst/>
          </a:prstGeom>
        </p:spPr>
      </p:pic>
      <p:sp>
        <p:nvSpPr>
          <p:cNvPr id="2" name="Rectangle 1">
            <a:extLst>
              <a:ext uri="{FF2B5EF4-FFF2-40B4-BE49-F238E27FC236}">
                <a16:creationId xmlns:a16="http://schemas.microsoft.com/office/drawing/2014/main" id="{724B14ED-F381-3048-9838-FB0B8C8CDFD3}"/>
              </a:ext>
            </a:extLst>
          </p:cNvPr>
          <p:cNvSpPr/>
          <p:nvPr/>
        </p:nvSpPr>
        <p:spPr>
          <a:xfrm>
            <a:off x="801828" y="1916808"/>
            <a:ext cx="8369878" cy="2308324"/>
          </a:xfrm>
          <a:prstGeom prst="rect">
            <a:avLst/>
          </a:prstGeom>
        </p:spPr>
        <p:txBody>
          <a:bodyPr wrap="square">
            <a:spAutoFit/>
          </a:bodyPr>
          <a:lstStyle/>
          <a:p>
            <a:r>
              <a:rPr lang="en-HK" kern="0" dirty="0">
                <a:latin typeface="Times New Roman" panose="02020603050405020304" pitchFamily="18" charset="0"/>
                <a:ea typeface="DengXian" panose="02010600030101010101" pitchFamily="2" charset="-122"/>
              </a:rPr>
              <a:t>Due to the serious deficiency of local earthquakes in global </a:t>
            </a:r>
            <a:r>
              <a:rPr lang="en-HK" kern="0" dirty="0" err="1">
                <a:latin typeface="Times New Roman" panose="02020603050405020304" pitchFamily="18" charset="0"/>
                <a:ea typeface="DengXian" panose="02010600030101010101" pitchFamily="2" charset="-122"/>
              </a:rPr>
              <a:t>catalogs</a:t>
            </a:r>
            <a:r>
              <a:rPr lang="en-HK" kern="0" dirty="0">
                <a:latin typeface="Times New Roman" panose="02020603050405020304" pitchFamily="18" charset="0"/>
                <a:ea typeface="DengXian" panose="02010600030101010101" pitchFamily="2" charset="-122"/>
              </a:rPr>
              <a:t>, we detect missing local earthquakes by cross-correlating seismic waveform data with waveform records of template events. That is also called the matched-filter detector or sliding-window cross-correlation (SCC) detection technique [</a:t>
            </a:r>
            <a:r>
              <a:rPr lang="en-HK" i="1" kern="0" dirty="0">
                <a:solidFill>
                  <a:srgbClr val="000000"/>
                </a:solidFill>
                <a:latin typeface="Times New Roman" panose="02020603050405020304" pitchFamily="18" charset="0"/>
                <a:ea typeface="DengXian" panose="02010600030101010101" pitchFamily="2" charset="-122"/>
                <a:hlinkClick r:id="rId3" tooltip="Yang, 2009 #59"/>
              </a:rPr>
              <a:t>Yang et al.</a:t>
            </a:r>
            <a:r>
              <a:rPr lang="en-HK" kern="0" dirty="0">
                <a:solidFill>
                  <a:srgbClr val="000000"/>
                </a:solidFill>
                <a:latin typeface="Times New Roman" panose="02020603050405020304" pitchFamily="18" charset="0"/>
                <a:ea typeface="DengXian" panose="02010600030101010101" pitchFamily="2" charset="-122"/>
                <a:hlinkClick r:id="rId3" tooltip="Yang, 2009 #59"/>
              </a:rPr>
              <a:t>, 2009</a:t>
            </a:r>
            <a:r>
              <a:rPr lang="en-HK" kern="0" dirty="0">
                <a:latin typeface="Times New Roman" panose="02020603050405020304" pitchFamily="18" charset="0"/>
                <a:ea typeface="DengXian" panose="02010600030101010101" pitchFamily="2" charset="-122"/>
              </a:rPr>
              <a:t>]. </a:t>
            </a:r>
            <a:r>
              <a:rPr lang="en-HK" kern="0" dirty="0">
                <a:solidFill>
                  <a:srgbClr val="000000"/>
                </a:solidFill>
                <a:latin typeface="Times New Roman" panose="02020603050405020304" pitchFamily="18" charset="0"/>
                <a:ea typeface="DengXian" panose="02010600030101010101" pitchFamily="2" charset="-122"/>
              </a:rPr>
              <a:t>We conduct the SCC detection technique using three components of waveforms on single station to maximize detected earthquakes. Using three components of waveform data simultaneously can reduce false detections by combining all phase information from three channels and obtain same detection time on three components [</a:t>
            </a:r>
            <a:r>
              <a:rPr lang="en-HK" i="1" kern="0" dirty="0">
                <a:solidFill>
                  <a:srgbClr val="000000"/>
                </a:solidFill>
                <a:latin typeface="Times New Roman" panose="02020603050405020304" pitchFamily="18" charset="0"/>
                <a:ea typeface="DengXian" panose="02010600030101010101" pitchFamily="2" charset="-122"/>
                <a:hlinkClick r:id="rId3" tooltip="Yang, 2009 #59"/>
              </a:rPr>
              <a:t>Yang et al.</a:t>
            </a:r>
            <a:r>
              <a:rPr lang="en-HK" kern="0" dirty="0">
                <a:solidFill>
                  <a:srgbClr val="000000"/>
                </a:solidFill>
                <a:latin typeface="Times New Roman" panose="02020603050405020304" pitchFamily="18" charset="0"/>
                <a:ea typeface="DengXian" panose="02010600030101010101" pitchFamily="2" charset="-122"/>
                <a:hlinkClick r:id="rId3" tooltip="Yang, 2009 #59"/>
              </a:rPr>
              <a:t>, 2009</a:t>
            </a:r>
            <a:r>
              <a:rPr lang="en-HK" kern="0" dirty="0">
                <a:solidFill>
                  <a:srgbClr val="000000"/>
                </a:solidFill>
                <a:latin typeface="Times New Roman" panose="02020603050405020304" pitchFamily="18" charset="0"/>
                <a:ea typeface="DengXian" panose="02010600030101010101" pitchFamily="2" charset="-122"/>
              </a:rPr>
              <a:t>].</a:t>
            </a:r>
            <a:r>
              <a:rPr lang="en-HK" dirty="0"/>
              <a:t> </a:t>
            </a:r>
            <a:endParaRPr lang="en-US" dirty="0"/>
          </a:p>
        </p:txBody>
      </p:sp>
      <p:sp>
        <p:nvSpPr>
          <p:cNvPr id="8" name="TextBox 7">
            <a:extLst>
              <a:ext uri="{FF2B5EF4-FFF2-40B4-BE49-F238E27FC236}">
                <a16:creationId xmlns:a16="http://schemas.microsoft.com/office/drawing/2014/main" id="{F56D54B8-EBE8-D144-9130-51605BE63FF1}"/>
              </a:ext>
            </a:extLst>
          </p:cNvPr>
          <p:cNvSpPr txBox="1"/>
          <p:nvPr/>
        </p:nvSpPr>
        <p:spPr>
          <a:xfrm>
            <a:off x="9753600" y="2660073"/>
            <a:ext cx="2313709" cy="461665"/>
          </a:xfrm>
          <a:prstGeom prst="rect">
            <a:avLst/>
          </a:prstGeom>
          <a:noFill/>
        </p:spPr>
        <p:txBody>
          <a:bodyPr wrap="square" rtlCol="0">
            <a:spAutoFit/>
          </a:bodyPr>
          <a:lstStyle/>
          <a:p>
            <a:r>
              <a:rPr lang="zh-CN" altLang="en-US" sz="2400" dirty="0"/>
              <a:t>初始版本</a:t>
            </a:r>
            <a:endParaRPr lang="en-US" sz="2400" dirty="0"/>
          </a:p>
        </p:txBody>
      </p:sp>
      <p:pic>
        <p:nvPicPr>
          <p:cNvPr id="9" name="Picture 8">
            <a:extLst>
              <a:ext uri="{FF2B5EF4-FFF2-40B4-BE49-F238E27FC236}">
                <a16:creationId xmlns:a16="http://schemas.microsoft.com/office/drawing/2014/main" id="{DF63D081-3C07-7144-89D7-D77D38664603}"/>
              </a:ext>
            </a:extLst>
          </p:cNvPr>
          <p:cNvPicPr>
            <a:picLocks noChangeAspect="1"/>
          </p:cNvPicPr>
          <p:nvPr/>
        </p:nvPicPr>
        <p:blipFill>
          <a:blip r:embed="rId4"/>
          <a:stretch>
            <a:fillRect/>
          </a:stretch>
        </p:blipFill>
        <p:spPr>
          <a:xfrm>
            <a:off x="801828" y="4785519"/>
            <a:ext cx="8520545" cy="1522337"/>
          </a:xfrm>
          <a:prstGeom prst="rect">
            <a:avLst/>
          </a:prstGeom>
        </p:spPr>
      </p:pic>
      <p:sp>
        <p:nvSpPr>
          <p:cNvPr id="10" name="TextBox 9">
            <a:extLst>
              <a:ext uri="{FF2B5EF4-FFF2-40B4-BE49-F238E27FC236}">
                <a16:creationId xmlns:a16="http://schemas.microsoft.com/office/drawing/2014/main" id="{DA338EB3-EC51-0F4C-8AE1-BC51989127FE}"/>
              </a:ext>
            </a:extLst>
          </p:cNvPr>
          <p:cNvSpPr txBox="1"/>
          <p:nvPr/>
        </p:nvSpPr>
        <p:spPr>
          <a:xfrm>
            <a:off x="9753600" y="5505122"/>
            <a:ext cx="2313709" cy="461665"/>
          </a:xfrm>
          <a:prstGeom prst="rect">
            <a:avLst/>
          </a:prstGeom>
          <a:noFill/>
        </p:spPr>
        <p:txBody>
          <a:bodyPr wrap="square" rtlCol="0">
            <a:spAutoFit/>
          </a:bodyPr>
          <a:lstStyle/>
          <a:p>
            <a:r>
              <a:rPr lang="zh-CN" altLang="en-US" sz="2400" dirty="0"/>
              <a:t>发表版本</a:t>
            </a:r>
            <a:endParaRPr lang="en-US" sz="2400" dirty="0"/>
          </a:p>
        </p:txBody>
      </p:sp>
      <p:cxnSp>
        <p:nvCxnSpPr>
          <p:cNvPr id="11" name="Straight Connector 10">
            <a:extLst>
              <a:ext uri="{FF2B5EF4-FFF2-40B4-BE49-F238E27FC236}">
                <a16:creationId xmlns:a16="http://schemas.microsoft.com/office/drawing/2014/main" id="{CB3713F4-DD43-9E43-9977-485BA41006B3}"/>
              </a:ext>
            </a:extLst>
          </p:cNvPr>
          <p:cNvCxnSpPr>
            <a:cxnSpLocks/>
          </p:cNvCxnSpPr>
          <p:nvPr/>
        </p:nvCxnSpPr>
        <p:spPr>
          <a:xfrm flipV="1">
            <a:off x="609600" y="4416224"/>
            <a:ext cx="11277600" cy="6627"/>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122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097FEF-5379-884C-A680-2E668C6AAC78}"/>
              </a:ext>
            </a:extLst>
          </p:cNvPr>
          <p:cNvSpPr>
            <a:spLocks noGrp="1"/>
          </p:cNvSpPr>
          <p:nvPr>
            <p:ph idx="1"/>
          </p:nvPr>
        </p:nvSpPr>
        <p:spPr>
          <a:xfrm>
            <a:off x="460744" y="1459432"/>
            <a:ext cx="6508173" cy="526519"/>
          </a:xfrm>
        </p:spPr>
        <p:txBody>
          <a:bodyPr>
            <a:normAutofit fontScale="92500"/>
          </a:bodyPr>
          <a:lstStyle/>
          <a:p>
            <a:r>
              <a:rPr lang="zh-CN" altLang="en-US" sz="2000" dirty="0"/>
              <a:t>忽略了部分关键中间步骤，别人无法理解，也无法重复</a:t>
            </a:r>
            <a:endParaRPr lang="en-US" sz="2000" dirty="0"/>
          </a:p>
        </p:txBody>
      </p:sp>
      <p:sp>
        <p:nvSpPr>
          <p:cNvPr id="4" name="Slide Number Placeholder 3">
            <a:extLst>
              <a:ext uri="{FF2B5EF4-FFF2-40B4-BE49-F238E27FC236}">
                <a16:creationId xmlns:a16="http://schemas.microsoft.com/office/drawing/2014/main" id="{81A4177E-3105-0C4D-BEB9-11EB404AC55A}"/>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52</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449D8B51-F854-8D43-9690-ED2FD564ADE4}"/>
              </a:ext>
            </a:extLst>
          </p:cNvPr>
          <p:cNvSpPr>
            <a:spLocks noGrp="1"/>
          </p:cNvSpPr>
          <p:nvPr>
            <p:ph type="title"/>
          </p:nvPr>
        </p:nvSpPr>
        <p:spPr>
          <a:xfrm>
            <a:off x="609600" y="274639"/>
            <a:ext cx="7788604" cy="671913"/>
          </a:xfrm>
        </p:spPr>
        <p:txBody>
          <a:bodyPr/>
          <a:lstStyle/>
          <a:p>
            <a:r>
              <a:rPr lang="zh-TW" altLang="en-US" dirty="0">
                <a:latin typeface="Kaiti TC" panose="02010600040101010101" pitchFamily="2" charset="-120"/>
                <a:ea typeface="Kaiti TC" panose="02010600040101010101" pitchFamily="2" charset="-120"/>
              </a:rPr>
              <a:t>结果中的常见问题</a:t>
            </a:r>
            <a:r>
              <a:rPr lang="zh-CN" altLang="en-US" dirty="0">
                <a:latin typeface="Kaiti TC" panose="02010600040101010101" pitchFamily="2" charset="-120"/>
                <a:ea typeface="Kaiti TC" panose="02010600040101010101" pitchFamily="2" charset="-120"/>
              </a:rPr>
              <a:t>：信息缺失</a:t>
            </a:r>
            <a:endParaRPr lang="en-US" dirty="0">
              <a:latin typeface="Kaiti TC" panose="02010600040101010101" pitchFamily="2" charset="-120"/>
              <a:ea typeface="Kaiti TC" panose="02010600040101010101" pitchFamily="2" charset="-120"/>
            </a:endParaRPr>
          </a:p>
        </p:txBody>
      </p:sp>
      <p:pic>
        <p:nvPicPr>
          <p:cNvPr id="7" name="Picture 6">
            <a:extLst>
              <a:ext uri="{FF2B5EF4-FFF2-40B4-BE49-F238E27FC236}">
                <a16:creationId xmlns:a16="http://schemas.microsoft.com/office/drawing/2014/main" id="{426CB5CA-4798-2346-8A04-09566C6D76BD}"/>
              </a:ext>
            </a:extLst>
          </p:cNvPr>
          <p:cNvPicPr>
            <a:picLocks noChangeAspect="1"/>
          </p:cNvPicPr>
          <p:nvPr/>
        </p:nvPicPr>
        <p:blipFill>
          <a:blip r:embed="rId2"/>
          <a:stretch>
            <a:fillRect/>
          </a:stretch>
        </p:blipFill>
        <p:spPr>
          <a:xfrm>
            <a:off x="7117773" y="-25958"/>
            <a:ext cx="5074227" cy="1806471"/>
          </a:xfrm>
          <a:prstGeom prst="rect">
            <a:avLst/>
          </a:prstGeom>
        </p:spPr>
      </p:pic>
      <p:sp>
        <p:nvSpPr>
          <p:cNvPr id="8" name="TextBox 7">
            <a:extLst>
              <a:ext uri="{FF2B5EF4-FFF2-40B4-BE49-F238E27FC236}">
                <a16:creationId xmlns:a16="http://schemas.microsoft.com/office/drawing/2014/main" id="{F56D54B8-EBE8-D144-9130-51605BE63FF1}"/>
              </a:ext>
            </a:extLst>
          </p:cNvPr>
          <p:cNvSpPr txBox="1"/>
          <p:nvPr/>
        </p:nvSpPr>
        <p:spPr>
          <a:xfrm>
            <a:off x="9753600" y="2660073"/>
            <a:ext cx="2313709" cy="461665"/>
          </a:xfrm>
          <a:prstGeom prst="rect">
            <a:avLst/>
          </a:prstGeom>
          <a:noFill/>
        </p:spPr>
        <p:txBody>
          <a:bodyPr wrap="square" rtlCol="0">
            <a:spAutoFit/>
          </a:bodyPr>
          <a:lstStyle/>
          <a:p>
            <a:r>
              <a:rPr lang="zh-CN" altLang="en-US" sz="2400" dirty="0"/>
              <a:t>初始版本</a:t>
            </a:r>
            <a:endParaRPr lang="en-US" sz="2400" dirty="0"/>
          </a:p>
        </p:txBody>
      </p:sp>
      <p:sp>
        <p:nvSpPr>
          <p:cNvPr id="6" name="Rectangle 5">
            <a:extLst>
              <a:ext uri="{FF2B5EF4-FFF2-40B4-BE49-F238E27FC236}">
                <a16:creationId xmlns:a16="http://schemas.microsoft.com/office/drawing/2014/main" id="{F26798A9-0035-9341-8F63-82C17EA407B7}"/>
              </a:ext>
            </a:extLst>
          </p:cNvPr>
          <p:cNvSpPr/>
          <p:nvPr/>
        </p:nvSpPr>
        <p:spPr>
          <a:xfrm>
            <a:off x="357962" y="2152241"/>
            <a:ext cx="9144000" cy="1477328"/>
          </a:xfrm>
          <a:prstGeom prst="rect">
            <a:avLst/>
          </a:prstGeom>
        </p:spPr>
        <p:txBody>
          <a:bodyPr wrap="square">
            <a:spAutoFit/>
          </a:bodyPr>
          <a:lstStyle/>
          <a:p>
            <a:pPr indent="304800" algn="just">
              <a:spcBef>
                <a:spcPts val="600"/>
              </a:spcBef>
              <a:spcAft>
                <a:spcPts val="600"/>
              </a:spcAft>
            </a:pPr>
            <a:r>
              <a:rPr lang="en-HK" dirty="0">
                <a:solidFill>
                  <a:srgbClr val="000000"/>
                </a:solidFill>
                <a:latin typeface="Times New Roman" panose="02020603050405020304" pitchFamily="18" charset="0"/>
                <a:ea typeface="DengXian" panose="02010600030101010101" pitchFamily="2" charset="-122"/>
              </a:rPr>
              <a:t>For the earthquakes with clear waveforms on at least 4 stations, we firstly locate earthquakes using Hypoinverse2000 [</a:t>
            </a:r>
            <a:r>
              <a:rPr lang="en-HK" i="1" dirty="0">
                <a:solidFill>
                  <a:srgbClr val="000000"/>
                </a:solidFill>
                <a:latin typeface="Times New Roman" panose="02020603050405020304" pitchFamily="18" charset="0"/>
                <a:ea typeface="DengXian" panose="02010600030101010101" pitchFamily="2" charset="-122"/>
                <a:hlinkClick r:id="rId3" tooltip="Klein, 2002 #33"/>
              </a:rPr>
              <a:t>Klein</a:t>
            </a:r>
            <a:r>
              <a:rPr lang="en-HK" dirty="0">
                <a:solidFill>
                  <a:srgbClr val="000000"/>
                </a:solidFill>
                <a:latin typeface="Times New Roman" panose="02020603050405020304" pitchFamily="18" charset="0"/>
                <a:ea typeface="DengXian" panose="02010600030101010101" pitchFamily="2" charset="-122"/>
                <a:hlinkClick r:id="rId3" tooltip="Klein, 2002 #33"/>
              </a:rPr>
              <a:t>, 2002</a:t>
            </a:r>
            <a:r>
              <a:rPr lang="en-HK" dirty="0">
                <a:solidFill>
                  <a:srgbClr val="000000"/>
                </a:solidFill>
                <a:latin typeface="Times New Roman" panose="02020603050405020304" pitchFamily="18" charset="0"/>
                <a:ea typeface="DengXian" panose="02010600030101010101" pitchFamily="2" charset="-122"/>
              </a:rPr>
              <a:t>]. P and S phases are manually picked using Seismic Analysis Code (SAC). We also use the arrival times of Guam station if clear P or S phase are observed. The velocity model we used is modified based on the crust1.0 velocity model and the 2D velocity model (</a:t>
            </a:r>
            <a:r>
              <a:rPr lang="en-HK" dirty="0">
                <a:solidFill>
                  <a:srgbClr val="FF0000"/>
                </a:solidFill>
                <a:latin typeface="Times New Roman" panose="02020603050405020304" pitchFamily="18" charset="0"/>
                <a:ea typeface="DengXian" panose="02010600030101010101" pitchFamily="2" charset="-122"/>
              </a:rPr>
              <a:t>Figure 8</a:t>
            </a:r>
            <a:r>
              <a:rPr lang="en-HK" dirty="0">
                <a:solidFill>
                  <a:srgbClr val="000000"/>
                </a:solidFill>
                <a:latin typeface="Times New Roman" panose="02020603050405020304" pitchFamily="18" charset="0"/>
                <a:ea typeface="DengXian" panose="02010600030101010101" pitchFamily="2" charset="-122"/>
              </a:rPr>
              <a:t>). A total of 1257 events are located using Hypoinverse2000. </a:t>
            </a:r>
            <a:endParaRPr lang="en-HK" sz="1600" dirty="0">
              <a:solidFill>
                <a:srgbClr val="000000"/>
              </a:solidFill>
              <a:latin typeface="Arial" panose="020B0604020202020204" pitchFamily="34" charset="0"/>
              <a:ea typeface="DengXian" panose="02010600030101010101" pitchFamily="2" charset="-122"/>
            </a:endParaRPr>
          </a:p>
        </p:txBody>
      </p:sp>
      <p:sp>
        <p:nvSpPr>
          <p:cNvPr id="12" name="TextBox 11">
            <a:extLst>
              <a:ext uri="{FF2B5EF4-FFF2-40B4-BE49-F238E27FC236}">
                <a16:creationId xmlns:a16="http://schemas.microsoft.com/office/drawing/2014/main" id="{8638D41C-5709-7A48-9D90-0C75B1BD534E}"/>
              </a:ext>
            </a:extLst>
          </p:cNvPr>
          <p:cNvSpPr txBox="1"/>
          <p:nvPr/>
        </p:nvSpPr>
        <p:spPr>
          <a:xfrm>
            <a:off x="912304" y="4162832"/>
            <a:ext cx="9998150" cy="1200329"/>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1. </a:t>
            </a:r>
            <a:r>
              <a:rPr lang="zh-CN" altLang="en-US" sz="2400" dirty="0">
                <a:latin typeface="Arial" panose="020B0604020202020204" pitchFamily="34" charset="0"/>
                <a:cs typeface="Arial" panose="020B0604020202020204" pitchFamily="34" charset="0"/>
              </a:rPr>
              <a:t>部分工作未显示：我们根据当地</a:t>
            </a:r>
            <a:r>
              <a:rPr lang="zh-CN" altLang="en-HK" sz="2400" dirty="0">
                <a:latin typeface="Arial" panose="020B0604020202020204" pitchFamily="34" charset="0"/>
                <a:cs typeface="Arial" panose="020B0604020202020204" pitchFamily="34" charset="0"/>
              </a:rPr>
              <a:t>主动源</a:t>
            </a:r>
            <a:r>
              <a:rPr lang="zh-CN" altLang="en-US" sz="2400" dirty="0">
                <a:latin typeface="Arial" panose="020B0604020202020204" pitchFamily="34" charset="0"/>
                <a:cs typeface="Arial" panose="020B0604020202020204" pitchFamily="34" charset="0"/>
              </a:rPr>
              <a:t>的结果建立了一个新速度模型。</a:t>
            </a:r>
            <a:endParaRPr lang="en-HK" altLang="zh-CN" sz="2400" dirty="0">
              <a:latin typeface="Arial" panose="020B0604020202020204" pitchFamily="34" charset="0"/>
              <a:cs typeface="Arial" panose="020B0604020202020204" pitchFamily="34" charset="0"/>
            </a:endParaRPr>
          </a:p>
          <a:p>
            <a:r>
              <a:rPr lang="en-US" altLang="zh-CN" sz="2400" dirty="0">
                <a:latin typeface="Arial" panose="020B0604020202020204" pitchFamily="34" charset="0"/>
                <a:cs typeface="Arial" panose="020B0604020202020204" pitchFamily="34" charset="0"/>
              </a:rPr>
              <a:t>2.</a:t>
            </a:r>
            <a:r>
              <a:rPr lang="zh-CN" altLang="en-US" sz="2400" dirty="0">
                <a:latin typeface="Arial" panose="020B0604020202020204" pitchFamily="34" charset="0"/>
                <a:cs typeface="Arial" panose="020B0604020202020204" pitchFamily="34" charset="0"/>
              </a:rPr>
              <a:t> 结果的可重复性：定位的关键参数？</a:t>
            </a:r>
            <a:endParaRPr lang="en-HK" altLang="zh-CN" sz="2400" dirty="0">
              <a:latin typeface="Arial" panose="020B0604020202020204" pitchFamily="34" charset="0"/>
              <a:cs typeface="Arial" panose="020B0604020202020204" pitchFamily="34" charset="0"/>
            </a:endParaRPr>
          </a:p>
          <a:p>
            <a:r>
              <a:rPr lang="en-US" altLang="zh-CN" sz="2400" dirty="0">
                <a:latin typeface="Arial" panose="020B0604020202020204" pitchFamily="34" charset="0"/>
                <a:cs typeface="Arial" panose="020B0604020202020204" pitchFamily="34" charset="0"/>
              </a:rPr>
              <a:t>3.</a:t>
            </a:r>
            <a:r>
              <a:rPr lang="zh-CN" altLang="en-US" sz="2400" dirty="0">
                <a:latin typeface="Arial" panose="020B0604020202020204" pitchFamily="34" charset="0"/>
                <a:cs typeface="Arial" panose="020B0604020202020204" pitchFamily="34" charset="0"/>
              </a:rPr>
              <a:t> 结果的可靠性：定位的结果误差如何？</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37013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E3FEA2-2F8F-4741-B0BE-0B34857F9084}"/>
              </a:ext>
            </a:extLst>
          </p:cNvPr>
          <p:cNvSpPr>
            <a:spLocks noGrp="1"/>
          </p:cNvSpPr>
          <p:nvPr>
            <p:ph idx="1"/>
          </p:nvPr>
        </p:nvSpPr>
        <p:spPr/>
        <p:txBody>
          <a:bodyPr/>
          <a:lstStyle/>
          <a:p>
            <a:r>
              <a:rPr lang="zh-CN" altLang="en-HK" dirty="0">
                <a:latin typeface="Times New Roman" panose="02020603050405020304" pitchFamily="18" charset="0"/>
                <a:ea typeface="Songti SC" panose="02010600040101010101" pitchFamily="2" charset="-122"/>
                <a:cs typeface="Times New Roman" panose="02020603050405020304" pitchFamily="18" charset="0"/>
              </a:rPr>
              <a:t>与</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主题无关</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不要过多的</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解释</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数据</a:t>
            </a:r>
            <a:r>
              <a:rPr lang="en-US" altLang="zh-CN" dirty="0">
                <a:latin typeface="Times New Roman" panose="02020603050405020304" pitchFamily="18" charset="0"/>
                <a:ea typeface="Songti SC" panose="02010600040101010101" pitchFamily="2" charset="-122"/>
                <a:cs typeface="Times New Roman" panose="02020603050405020304" pitchFamily="18" charset="0"/>
              </a:rPr>
              <a:t>/</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信息。</a:t>
            </a:r>
            <a:endParaRPr lang="en-US" altLang="zh-CN"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数据是固定的</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解释</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取决于你的视角</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额外的数据或信息以及背景知识</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endParaRPr lang="en-HK" altLang="zh-CN" dirty="0">
              <a:latin typeface="Times New Roman" panose="02020603050405020304" pitchFamily="18" charset="0"/>
              <a:ea typeface="Songti SC" panose="02010600040101010101" pitchFamily="2" charset="-122"/>
              <a:cs typeface="Times New Roman" panose="02020603050405020304" pitchFamily="18" charset="0"/>
            </a:endParaRPr>
          </a:p>
          <a:p>
            <a:r>
              <a:rPr lang="zh-CN" altLang="en-US" dirty="0">
                <a:latin typeface="Times New Roman" panose="02020603050405020304" pitchFamily="18" charset="0"/>
                <a:ea typeface="Songti SC" panose="02010600040101010101" pitchFamily="2" charset="-122"/>
                <a:cs typeface="Times New Roman" panose="02020603050405020304" pitchFamily="18" charset="0"/>
              </a:rPr>
              <a:t>“结果”中包含的信息是指向新知识的关键</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5FF4F4DF-56BA-C14E-B518-88C6793EC34D}"/>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53</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F0E14078-729F-A54E-BC1A-91A9A8819F89}"/>
              </a:ext>
            </a:extLst>
          </p:cNvPr>
          <p:cNvSpPr>
            <a:spLocks noGrp="1"/>
          </p:cNvSpPr>
          <p:nvPr>
            <p:ph type="title"/>
          </p:nvPr>
        </p:nvSpPr>
        <p:spPr>
          <a:xfrm>
            <a:off x="741405" y="274640"/>
            <a:ext cx="7788604" cy="671913"/>
          </a:xfrm>
        </p:spPr>
        <p:txBody>
          <a:bodyPr/>
          <a:lstStyle/>
          <a:p>
            <a:r>
              <a:rPr lang="zh-TW" altLang="en-US" dirty="0">
                <a:latin typeface="Kaiti TC" panose="02010600040101010101" pitchFamily="2" charset="-120"/>
                <a:ea typeface="Kaiti TC" panose="02010600040101010101" pitchFamily="2" charset="-120"/>
              </a:rPr>
              <a:t>结果中的常见问题</a:t>
            </a:r>
            <a:r>
              <a:rPr lang="zh-CN" altLang="en-US" dirty="0">
                <a:latin typeface="Kaiti TC" panose="02010600040101010101" pitchFamily="2" charset="-120"/>
                <a:ea typeface="Kaiti TC" panose="02010600040101010101" pitchFamily="2" charset="-120"/>
              </a:rPr>
              <a:t>：画蛇添足</a:t>
            </a:r>
            <a:endParaRPr lang="en-US"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40271072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EF6F425-CBF9-6E46-9535-DF11E0F679B4}"/>
              </a:ext>
            </a:extLst>
          </p:cNvPr>
          <p:cNvSpPr>
            <a:spLocks noGrp="1"/>
          </p:cNvSpPr>
          <p:nvPr>
            <p:ph type="title"/>
          </p:nvPr>
        </p:nvSpPr>
        <p:spPr>
          <a:xfrm>
            <a:off x="831273" y="274640"/>
            <a:ext cx="7698736" cy="671913"/>
          </a:xfrm>
        </p:spPr>
        <p:txBody>
          <a:bodyPr anchor="ctr">
            <a:normAutofit/>
          </a:bodyPr>
          <a:lstStyle/>
          <a:p>
            <a:r>
              <a:rPr lang="zh-TW" altLang="en-HK" dirty="0">
                <a:latin typeface="Kaiti TC" panose="02010600040101010101" pitchFamily="2" charset="-120"/>
                <a:ea typeface="Kaiti TC" panose="02010600040101010101" pitchFamily="2" charset="-120"/>
              </a:rPr>
              <a:t>如何</a:t>
            </a:r>
            <a:r>
              <a:rPr lang="zh-TW" altLang="en-US" dirty="0">
                <a:latin typeface="Kaiti TC" panose="02010600040101010101" pitchFamily="2" charset="-120"/>
                <a:ea typeface="Kaiti TC" panose="02010600040101010101" pitchFamily="2" charset="-120"/>
              </a:rPr>
              <a:t>写</a:t>
            </a:r>
            <a:r>
              <a:rPr lang="zh-CN" altLang="en-US" dirty="0">
                <a:latin typeface="Kaiti TC" panose="02010600040101010101" pitchFamily="2" charset="-120"/>
                <a:ea typeface="Kaiti TC" panose="02010600040101010101" pitchFamily="2" charset="-120"/>
              </a:rPr>
              <a:t>“</a:t>
            </a:r>
            <a:r>
              <a:rPr lang="zh-TW" altLang="en-US" dirty="0">
                <a:latin typeface="Kaiti TC" panose="02010600040101010101" pitchFamily="2" charset="-120"/>
                <a:ea typeface="Kaiti TC" panose="02010600040101010101" pitchFamily="2" charset="-120"/>
              </a:rPr>
              <a:t>结果</a:t>
            </a:r>
            <a:r>
              <a:rPr lang="zh-CN" altLang="en-US" dirty="0">
                <a:latin typeface="Kaiti TC" panose="02010600040101010101" pitchFamily="2" charset="-120"/>
                <a:ea typeface="Kaiti TC" panose="02010600040101010101" pitchFamily="2" charset="-120"/>
              </a:rPr>
              <a:t>”？</a:t>
            </a:r>
            <a:endParaRPr lang="en-US" dirty="0">
              <a:latin typeface="Kaiti TC" panose="02010600040101010101" pitchFamily="2" charset="-120"/>
              <a:ea typeface="Kaiti TC" panose="02010600040101010101" pitchFamily="2" charset="-120"/>
            </a:endParaRPr>
          </a:p>
        </p:txBody>
      </p:sp>
      <p:sp>
        <p:nvSpPr>
          <p:cNvPr id="7" name="Content Placeholder 2">
            <a:extLst>
              <a:ext uri="{FF2B5EF4-FFF2-40B4-BE49-F238E27FC236}">
                <a16:creationId xmlns:a16="http://schemas.microsoft.com/office/drawing/2014/main" id="{100924AF-F51B-504B-86FB-6C34504B7D62}"/>
              </a:ext>
            </a:extLst>
          </p:cNvPr>
          <p:cNvSpPr>
            <a:spLocks noGrp="1"/>
          </p:cNvSpPr>
          <p:nvPr>
            <p:ph sz="half" idx="1"/>
          </p:nvPr>
        </p:nvSpPr>
        <p:spPr>
          <a:xfrm>
            <a:off x="609599" y="1242659"/>
            <a:ext cx="6811927" cy="5065007"/>
          </a:xfrm>
        </p:spPr>
        <p:txBody>
          <a:bodyPr>
            <a:normAutofit/>
          </a:bodyPr>
          <a:lstStyle/>
          <a:p>
            <a:r>
              <a:rPr lang="zh-CN" altLang="en-US" dirty="0">
                <a:latin typeface="Songti TC" panose="02010600040101010101" pitchFamily="2" charset="-120"/>
                <a:ea typeface="Songti TC" panose="02010600040101010101" pitchFamily="2" charset="-120"/>
              </a:rPr>
              <a:t>结果的功能：展示数据分析过程、整理通过数据分析得到的</a:t>
            </a:r>
            <a:r>
              <a:rPr lang="zh-CN" altLang="en-US" dirty="0">
                <a:solidFill>
                  <a:srgbClr val="0432FF"/>
                </a:solidFill>
                <a:latin typeface="Songti TC" panose="02010600040101010101" pitchFamily="2" charset="-120"/>
                <a:ea typeface="Songti TC" panose="02010600040101010101" pitchFamily="2" charset="-120"/>
              </a:rPr>
              <a:t>信息或知识</a:t>
            </a:r>
            <a:r>
              <a:rPr lang="zh-CN" altLang="en-US" dirty="0">
                <a:latin typeface="Songti TC" panose="02010600040101010101" pitchFamily="2" charset="-120"/>
                <a:ea typeface="Songti TC" panose="02010600040101010101" pitchFamily="2" charset="-120"/>
              </a:rPr>
              <a:t>。</a:t>
            </a:r>
            <a:endParaRPr lang="en-HK" altLang="zh-CN" dirty="0">
              <a:latin typeface="Songti TC" panose="02010600040101010101" pitchFamily="2" charset="-120"/>
              <a:ea typeface="Songti TC" panose="02010600040101010101" pitchFamily="2" charset="-120"/>
            </a:endParaRPr>
          </a:p>
          <a:p>
            <a:pPr lvl="1"/>
            <a:r>
              <a:rPr lang="zh-CN" altLang="en-HK" dirty="0">
                <a:latin typeface="Songti TC" panose="02010600040101010101" pitchFamily="2" charset="-120"/>
                <a:ea typeface="Songti TC" panose="02010600040101010101" pitchFamily="2" charset="-120"/>
              </a:rPr>
              <a:t>数据</a:t>
            </a:r>
            <a:r>
              <a:rPr lang="zh-CN" altLang="en-US" dirty="0">
                <a:latin typeface="Songti TC" panose="02010600040101010101" pitchFamily="2" charset="-120"/>
                <a:ea typeface="Songti TC" panose="02010600040101010101" pitchFamily="2" charset="-120"/>
              </a:rPr>
              <a:t>分析：必要过程及参数</a:t>
            </a:r>
            <a:r>
              <a:rPr lang="en-US" altLang="zh-CN" dirty="0">
                <a:latin typeface="Songti TC" panose="02010600040101010101" pitchFamily="2" charset="-120"/>
                <a:ea typeface="Songti TC" panose="02010600040101010101" pitchFamily="2" charset="-120"/>
              </a:rPr>
              <a:t>—</a:t>
            </a:r>
            <a:r>
              <a:rPr lang="zh-CN" altLang="en-US" dirty="0">
                <a:latin typeface="Songti TC" panose="02010600040101010101" pitchFamily="2" charset="-120"/>
                <a:ea typeface="Songti TC" panose="02010600040101010101" pitchFamily="2" charset="-120"/>
              </a:rPr>
              <a:t>保证结果可以重复</a:t>
            </a:r>
            <a:endParaRPr lang="en-HK" altLang="zh-CN" dirty="0">
              <a:latin typeface="Songti TC" panose="02010600040101010101" pitchFamily="2" charset="-120"/>
              <a:ea typeface="Songti TC" panose="02010600040101010101" pitchFamily="2" charset="-120"/>
            </a:endParaRPr>
          </a:p>
          <a:p>
            <a:pPr lvl="1"/>
            <a:r>
              <a:rPr lang="zh-CN" altLang="en-US" dirty="0">
                <a:latin typeface="Songti TC" panose="02010600040101010101" pitchFamily="2" charset="-120"/>
                <a:ea typeface="Songti TC" panose="02010600040101010101" pitchFamily="2" charset="-120"/>
              </a:rPr>
              <a:t>结果要稳定可靠：分辨率测试、误差分析</a:t>
            </a:r>
            <a:r>
              <a:rPr lang="en-US" altLang="zh-CN" dirty="0">
                <a:latin typeface="Songti TC" panose="02010600040101010101" pitchFamily="2" charset="-120"/>
                <a:ea typeface="Songti TC" panose="02010600040101010101" pitchFamily="2" charset="-120"/>
              </a:rPr>
              <a:t>…</a:t>
            </a:r>
            <a:endParaRPr lang="en-HK" altLang="zh-TW" dirty="0">
              <a:latin typeface="Songti TC" panose="02010600040101010101" pitchFamily="2" charset="-120"/>
              <a:ea typeface="Songti TC" panose="02010600040101010101" pitchFamily="2" charset="-120"/>
            </a:endParaRPr>
          </a:p>
          <a:p>
            <a:pPr lvl="1"/>
            <a:r>
              <a:rPr lang="zh-CN" altLang="en-US" u="sng" dirty="0">
                <a:solidFill>
                  <a:srgbClr val="0432FF"/>
                </a:solidFill>
                <a:latin typeface="Songti TC" panose="02010600040101010101" pitchFamily="2" charset="-120"/>
                <a:ea typeface="Songti TC" panose="02010600040101010101" pitchFamily="2" charset="-120"/>
              </a:rPr>
              <a:t>抓住数据的核心属性</a:t>
            </a:r>
            <a:r>
              <a:rPr lang="zh-CN" altLang="en-US" dirty="0">
                <a:latin typeface="Songti TC" panose="02010600040101010101" pitchFamily="2" charset="-120"/>
                <a:ea typeface="Songti TC" panose="02010600040101010101" pitchFamily="2" charset="-120"/>
              </a:rPr>
              <a:t>，</a:t>
            </a:r>
            <a:r>
              <a:rPr lang="zh-TW" altLang="en-US" dirty="0">
                <a:latin typeface="Songti TC" panose="02010600040101010101" pitchFamily="2" charset="-120"/>
                <a:ea typeface="Songti TC" panose="02010600040101010101" pitchFamily="2" charset="-120"/>
              </a:rPr>
              <a:t>传达与待解决的科学问题密切相关的信息</a:t>
            </a:r>
            <a:r>
              <a:rPr lang="zh-CN" altLang="en-US" dirty="0">
                <a:latin typeface="Songti TC" panose="02010600040101010101" pitchFamily="2" charset="-120"/>
                <a:ea typeface="Songti TC" panose="02010600040101010101" pitchFamily="2" charset="-120"/>
              </a:rPr>
              <a:t>。</a:t>
            </a:r>
            <a:endParaRPr lang="en-US" altLang="zh-CN" dirty="0">
              <a:latin typeface="Songti TC" panose="02010600040101010101" pitchFamily="2" charset="-120"/>
              <a:ea typeface="Songti TC" panose="02010600040101010101" pitchFamily="2" charset="-120"/>
            </a:endParaRPr>
          </a:p>
          <a:p>
            <a:pPr lvl="1"/>
            <a:r>
              <a:rPr lang="zh-CN" altLang="en-US" dirty="0">
                <a:latin typeface="Songti TC" panose="02010600040101010101" pitchFamily="2" charset="-120"/>
                <a:ea typeface="Songti TC" panose="02010600040101010101" pitchFamily="2" charset="-120"/>
              </a:rPr>
              <a:t>通过信息的有机整合，获取新的知识（结论）。</a:t>
            </a:r>
            <a:endParaRPr lang="en-HK" altLang="zh-CN" dirty="0">
              <a:latin typeface="Songti TC" panose="02010600040101010101" pitchFamily="2" charset="-120"/>
              <a:ea typeface="Songti TC" panose="02010600040101010101" pitchFamily="2" charset="-120"/>
            </a:endParaRPr>
          </a:p>
        </p:txBody>
      </p:sp>
      <p:sp>
        <p:nvSpPr>
          <p:cNvPr id="4" name="Slide Number Placeholder 3">
            <a:extLst>
              <a:ext uri="{FF2B5EF4-FFF2-40B4-BE49-F238E27FC236}">
                <a16:creationId xmlns:a16="http://schemas.microsoft.com/office/drawing/2014/main" id="{904689E3-1EBE-2446-8000-C3B1856989AF}"/>
              </a:ext>
            </a:extLst>
          </p:cNvPr>
          <p:cNvSpPr>
            <a:spLocks noGrp="1"/>
          </p:cNvSpPr>
          <p:nvPr>
            <p:ph type="sldNum" sz="quarter" idx="12"/>
          </p:nvPr>
        </p:nvSpPr>
        <p:spPr>
          <a:xfrm>
            <a:off x="8737600" y="6498948"/>
            <a:ext cx="2844800" cy="365125"/>
          </a:xfrm>
        </p:spPr>
        <p:txBody>
          <a:bodyPr anchor="ctr">
            <a:normAutofit/>
          </a:bodyPr>
          <a:lstStyle/>
          <a:p>
            <a:pPr>
              <a:spcAft>
                <a:spcPts val="600"/>
              </a:spcAft>
            </a:pPr>
            <a:fld id="{23B3168D-2A99-B743-BC9B-D89F7B96432E}" type="slidenum">
              <a:rPr lang="en-GB" smtClean="0">
                <a:solidFill>
                  <a:prstClr val="black">
                    <a:tint val="75000"/>
                  </a:prstClr>
                </a:solidFill>
              </a:rPr>
              <a:pPr>
                <a:spcAft>
                  <a:spcPts val="600"/>
                </a:spcAft>
              </a:pPr>
              <a:t>54</a:t>
            </a:fld>
            <a:endParaRPr lang="en-GB">
              <a:solidFill>
                <a:prstClr val="black">
                  <a:tint val="75000"/>
                </a:prstClr>
              </a:solidFill>
            </a:endParaRPr>
          </a:p>
        </p:txBody>
      </p:sp>
      <p:sp>
        <p:nvSpPr>
          <p:cNvPr id="9" name="Content Placeholder 2">
            <a:extLst>
              <a:ext uri="{FF2B5EF4-FFF2-40B4-BE49-F238E27FC236}">
                <a16:creationId xmlns:a16="http://schemas.microsoft.com/office/drawing/2014/main" id="{0E7291A8-EE3C-B84D-9058-2870E4879266}"/>
              </a:ext>
            </a:extLst>
          </p:cNvPr>
          <p:cNvSpPr txBox="1">
            <a:spLocks/>
          </p:cNvSpPr>
          <p:nvPr/>
        </p:nvSpPr>
        <p:spPr>
          <a:xfrm>
            <a:off x="7967044" y="1242658"/>
            <a:ext cx="3377896" cy="4849797"/>
          </a:xfrm>
          <a:prstGeom prst="rect">
            <a:avLst/>
          </a:prstGeom>
        </p:spPr>
        <p:txBody>
          <a:bodyPr vert="horz" lIns="91440" tIns="45720" rIns="91440" bIns="45720" rtlCol="0">
            <a:normAutofit/>
          </a:bodyPr>
          <a:lstStyle>
            <a:lvl1pPr marL="342891" indent="-342891" algn="l" defTabSz="457189" rtl="0" eaLnBrk="1" latinLnBrk="0" hangingPunct="1">
              <a:spcBef>
                <a:spcPct val="20000"/>
              </a:spcBef>
              <a:buFont typeface="Arial"/>
              <a:buChar char="•"/>
              <a:defRPr sz="28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4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18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18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18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zh-CN" altLang="en-US" dirty="0"/>
              <a:t>杜绝如下问题</a:t>
            </a:r>
            <a:endParaRPr lang="en-US" altLang="zh-CN" dirty="0"/>
          </a:p>
          <a:p>
            <a:r>
              <a:rPr lang="zh-CN" altLang="en-US" dirty="0">
                <a:latin typeface="Kaiti TC" panose="02010600040101010101" pitchFamily="2" charset="-120"/>
                <a:ea typeface="Kaiti TC" panose="02010600040101010101" pitchFamily="2" charset="-120"/>
              </a:rPr>
              <a:t>次序揉杂</a:t>
            </a:r>
            <a:endParaRPr lang="en-HK" altLang="zh-CN" dirty="0">
              <a:latin typeface="Kaiti TC" panose="02010600040101010101" pitchFamily="2" charset="-120"/>
              <a:ea typeface="Kaiti TC" panose="02010600040101010101" pitchFamily="2" charset="-120"/>
            </a:endParaRPr>
          </a:p>
          <a:p>
            <a:r>
              <a:rPr lang="zh-CN" altLang="en-US" dirty="0">
                <a:latin typeface="Kaiti TC" panose="02010600040101010101" pitchFamily="2" charset="-120"/>
                <a:ea typeface="Kaiti TC" panose="02010600040101010101" pitchFamily="2" charset="-120"/>
              </a:rPr>
              <a:t>群龙无首</a:t>
            </a:r>
            <a:endParaRPr lang="en-HK" altLang="zh-CN" dirty="0">
              <a:latin typeface="Kaiti TC" panose="02010600040101010101" pitchFamily="2" charset="-120"/>
              <a:ea typeface="Kaiti TC" panose="02010600040101010101" pitchFamily="2" charset="-120"/>
            </a:endParaRPr>
          </a:p>
          <a:p>
            <a:r>
              <a:rPr lang="zh-CN" altLang="en-US" dirty="0">
                <a:latin typeface="Kaiti TC" panose="02010600040101010101" pitchFamily="2" charset="-120"/>
                <a:ea typeface="Kaiti TC" panose="02010600040101010101" pitchFamily="2" charset="-120"/>
              </a:rPr>
              <a:t>为图所困</a:t>
            </a:r>
            <a:endParaRPr lang="en-HK" altLang="zh-CN" dirty="0">
              <a:latin typeface="Kaiti TC" panose="02010600040101010101" pitchFamily="2" charset="-120"/>
              <a:ea typeface="Kaiti TC" panose="02010600040101010101" pitchFamily="2" charset="-120"/>
            </a:endParaRPr>
          </a:p>
          <a:p>
            <a:r>
              <a:rPr lang="zh-CN" altLang="en-US" dirty="0">
                <a:latin typeface="Kaiti TC" panose="02010600040101010101" pitchFamily="2" charset="-120"/>
                <a:ea typeface="Kaiti TC" panose="02010600040101010101" pitchFamily="2" charset="-120"/>
              </a:rPr>
              <a:t>避重就轻</a:t>
            </a:r>
            <a:endParaRPr lang="en-HK" altLang="zh-CN" dirty="0">
              <a:latin typeface="Kaiti TC" panose="02010600040101010101" pitchFamily="2" charset="-120"/>
              <a:ea typeface="Kaiti TC" panose="02010600040101010101" pitchFamily="2" charset="-120"/>
            </a:endParaRPr>
          </a:p>
          <a:p>
            <a:r>
              <a:rPr lang="zh-CN" altLang="en-US" dirty="0">
                <a:latin typeface="Kaiti TC" panose="02010600040101010101" pitchFamily="2" charset="-120"/>
                <a:ea typeface="Kaiti TC" panose="02010600040101010101" pitchFamily="2" charset="-120"/>
              </a:rPr>
              <a:t>喧宾夺主</a:t>
            </a:r>
            <a:endParaRPr lang="en-HK" altLang="zh-CN" dirty="0">
              <a:latin typeface="Kaiti TC" panose="02010600040101010101" pitchFamily="2" charset="-120"/>
              <a:ea typeface="Kaiti TC" panose="02010600040101010101" pitchFamily="2" charset="-120"/>
            </a:endParaRPr>
          </a:p>
          <a:p>
            <a:r>
              <a:rPr lang="zh-CN" altLang="en-US" dirty="0">
                <a:latin typeface="Kaiti TC" panose="02010600040101010101" pitchFamily="2" charset="-120"/>
                <a:ea typeface="Kaiti TC" panose="02010600040101010101" pitchFamily="2" charset="-120"/>
              </a:rPr>
              <a:t>信息缺失</a:t>
            </a:r>
            <a:endParaRPr lang="en-HK" altLang="zh-CN" dirty="0">
              <a:latin typeface="Kaiti TC" panose="02010600040101010101" pitchFamily="2" charset="-120"/>
              <a:ea typeface="Kaiti TC" panose="02010600040101010101" pitchFamily="2" charset="-120"/>
            </a:endParaRPr>
          </a:p>
          <a:p>
            <a:r>
              <a:rPr lang="zh-CN" altLang="en-US" dirty="0">
                <a:latin typeface="Kaiti TC" panose="02010600040101010101" pitchFamily="2" charset="-120"/>
                <a:ea typeface="Kaiti TC" panose="02010600040101010101" pitchFamily="2" charset="-120"/>
              </a:rPr>
              <a:t>画蛇添足</a:t>
            </a:r>
            <a:endParaRPr lang="en-US" dirty="0"/>
          </a:p>
        </p:txBody>
      </p:sp>
      <p:sp>
        <p:nvSpPr>
          <p:cNvPr id="10" name="Content Placeholder 2">
            <a:extLst>
              <a:ext uri="{FF2B5EF4-FFF2-40B4-BE49-F238E27FC236}">
                <a16:creationId xmlns:a16="http://schemas.microsoft.com/office/drawing/2014/main" id="{DB90C84E-6269-F044-AD3E-EBEC29C3E445}"/>
              </a:ext>
            </a:extLst>
          </p:cNvPr>
          <p:cNvSpPr txBox="1">
            <a:spLocks/>
          </p:cNvSpPr>
          <p:nvPr/>
        </p:nvSpPr>
        <p:spPr>
          <a:xfrm>
            <a:off x="746330" y="5148300"/>
            <a:ext cx="6811927" cy="1233928"/>
          </a:xfrm>
          <a:prstGeom prst="rect">
            <a:avLst/>
          </a:prstGeom>
        </p:spPr>
        <p:txBody>
          <a:bodyPr vert="horz" lIns="91440" tIns="45720" rIns="91440" bIns="45720" rtlCol="0">
            <a:normAutofit/>
          </a:bodyPr>
          <a:lst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zh-CN" altLang="en-US" sz="2800" dirty="0"/>
              <a:t>对照“引言”中的问题来组织结果，根据结果来修改“引言”和“图”</a:t>
            </a:r>
            <a:endParaRPr lang="en-US" sz="2800" dirty="0"/>
          </a:p>
        </p:txBody>
      </p:sp>
    </p:spTree>
    <p:extLst>
      <p:ext uri="{BB962C8B-B14F-4D97-AF65-F5344CB8AC3E}">
        <p14:creationId xmlns:p14="http://schemas.microsoft.com/office/powerpoint/2010/main" val="28831399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EBF3035-FF91-4B4D-BDB5-45FB8CBD522A}"/>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55</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A32CEE92-0EAE-A146-8C81-A1605D671AE2}"/>
              </a:ext>
            </a:extLst>
          </p:cNvPr>
          <p:cNvSpPr>
            <a:spLocks noGrp="1"/>
          </p:cNvSpPr>
          <p:nvPr>
            <p:ph type="title"/>
          </p:nvPr>
        </p:nvSpPr>
        <p:spPr>
          <a:xfrm>
            <a:off x="788276" y="274640"/>
            <a:ext cx="7741733" cy="671913"/>
          </a:xfrm>
        </p:spPr>
        <p:txBody>
          <a:bodyPr/>
          <a:lstStyle/>
          <a:p>
            <a:r>
              <a:rPr lang="zh-TW" altLang="en-US" dirty="0">
                <a:latin typeface="Kaiti TC" panose="02010600040101010101" pitchFamily="2" charset="-120"/>
                <a:ea typeface="Kaiti TC" panose="02010600040101010101" pitchFamily="2" charset="-120"/>
              </a:rPr>
              <a:t>发表一篇文章必要的部分</a:t>
            </a:r>
            <a:endParaRPr lang="en-US" dirty="0">
              <a:latin typeface="Kaiti TC" panose="02010600040101010101" pitchFamily="2" charset="-120"/>
              <a:ea typeface="Kaiti TC" panose="02010600040101010101" pitchFamily="2" charset="-120"/>
            </a:endParaRPr>
          </a:p>
        </p:txBody>
      </p:sp>
      <p:sp>
        <p:nvSpPr>
          <p:cNvPr id="2" name="TextBox 1">
            <a:extLst>
              <a:ext uri="{FF2B5EF4-FFF2-40B4-BE49-F238E27FC236}">
                <a16:creationId xmlns:a16="http://schemas.microsoft.com/office/drawing/2014/main" id="{CF852136-11A3-674F-B65F-4FCF22AC7EDB}"/>
              </a:ext>
            </a:extLst>
          </p:cNvPr>
          <p:cNvSpPr txBox="1"/>
          <p:nvPr/>
        </p:nvSpPr>
        <p:spPr>
          <a:xfrm>
            <a:off x="788276" y="1264131"/>
            <a:ext cx="7519916" cy="523220"/>
          </a:xfrm>
          <a:prstGeom prst="rect">
            <a:avLst/>
          </a:prstGeom>
          <a:noFill/>
        </p:spPr>
        <p:txBody>
          <a:bodyPr wrap="square" rtlCol="0">
            <a:spAutoFit/>
          </a:bodyPr>
          <a:lstStyle/>
          <a:p>
            <a:r>
              <a:rPr lang="zh-CN" altLang="en-US" sz="2800" dirty="0">
                <a:latin typeface="Songti TC" panose="02010600040101010101" pitchFamily="2" charset="-120"/>
                <a:ea typeface="Songti TC" panose="02010600040101010101" pitchFamily="2" charset="-120"/>
              </a:rPr>
              <a:t>合作者</a:t>
            </a:r>
            <a:r>
              <a:rPr lang="en-US" altLang="zh-CN" sz="2800" dirty="0">
                <a:latin typeface="Songti TC" panose="02010600040101010101" pitchFamily="2" charset="-120"/>
                <a:ea typeface="Songti TC" panose="02010600040101010101" pitchFamily="2" charset="-120"/>
              </a:rPr>
              <a:t>/</a:t>
            </a:r>
            <a:r>
              <a:rPr lang="zh-CN" altLang="en-US" sz="2800" dirty="0">
                <a:latin typeface="Songti TC" panose="02010600040101010101" pitchFamily="2" charset="-120"/>
                <a:ea typeface="Songti TC" panose="02010600040101010101" pitchFamily="2" charset="-120"/>
              </a:rPr>
              <a:t>导师</a:t>
            </a:r>
            <a:r>
              <a:rPr lang="en-US" altLang="zh-CN" sz="2800" dirty="0">
                <a:latin typeface="Songti TC" panose="02010600040101010101" pitchFamily="2" charset="-120"/>
                <a:ea typeface="Songti TC" panose="02010600040101010101" pitchFamily="2" charset="-120"/>
              </a:rPr>
              <a:t>/</a:t>
            </a:r>
            <a:r>
              <a:rPr lang="zh-CN" altLang="en-US" sz="2800" dirty="0">
                <a:latin typeface="Songti TC" panose="02010600040101010101" pitchFamily="2" charset="-120"/>
                <a:ea typeface="Songti TC" panose="02010600040101010101" pitchFamily="2" charset="-120"/>
              </a:rPr>
              <a:t>评审</a:t>
            </a:r>
            <a:r>
              <a:rPr lang="en-US" altLang="zh-CN" sz="2800" dirty="0">
                <a:latin typeface="Songti TC" panose="02010600040101010101" pitchFamily="2" charset="-120"/>
                <a:ea typeface="Songti TC" panose="02010600040101010101" pitchFamily="2" charset="-120"/>
              </a:rPr>
              <a:t>/</a:t>
            </a:r>
            <a:r>
              <a:rPr lang="zh-CN" altLang="en-US" sz="2800" dirty="0">
                <a:latin typeface="Songti TC" panose="02010600040101010101" pitchFamily="2" charset="-120"/>
                <a:ea typeface="Songti TC" panose="02010600040101010101" pitchFamily="2" charset="-120"/>
              </a:rPr>
              <a:t>编辑</a:t>
            </a:r>
            <a:endParaRPr lang="en-US" sz="2800" dirty="0">
              <a:latin typeface="Songti TC" panose="02010600040101010101" pitchFamily="2" charset="-120"/>
              <a:ea typeface="Songti TC" panose="02010600040101010101" pitchFamily="2" charset="-120"/>
            </a:endParaRPr>
          </a:p>
        </p:txBody>
      </p:sp>
      <p:sp>
        <p:nvSpPr>
          <p:cNvPr id="6" name="Title 1">
            <a:extLst>
              <a:ext uri="{FF2B5EF4-FFF2-40B4-BE49-F238E27FC236}">
                <a16:creationId xmlns:a16="http://schemas.microsoft.com/office/drawing/2014/main" id="{DB51A768-32EA-CF4A-BD62-44BFBD78437E}"/>
              </a:ext>
            </a:extLst>
          </p:cNvPr>
          <p:cNvSpPr txBox="1">
            <a:spLocks/>
          </p:cNvSpPr>
          <p:nvPr/>
        </p:nvSpPr>
        <p:spPr>
          <a:xfrm>
            <a:off x="4893607" y="1189785"/>
            <a:ext cx="2319043" cy="671913"/>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zh-CN" altLang="en-US" sz="2800" b="1" dirty="0">
                <a:solidFill>
                  <a:srgbClr val="0432FF"/>
                </a:solidFill>
                <a:latin typeface="Kaiti TC" panose="02010600040101010101" pitchFamily="2" charset="-120"/>
                <a:ea typeface="Kaiti TC" panose="02010600040101010101" pitchFamily="2" charset="-120"/>
              </a:rPr>
              <a:t>发现新知识</a:t>
            </a:r>
            <a:endParaRPr lang="en-US" sz="2800" b="1" dirty="0">
              <a:solidFill>
                <a:srgbClr val="0432FF"/>
              </a:solidFill>
              <a:latin typeface="Kaiti TC" panose="02010600040101010101" pitchFamily="2" charset="-120"/>
              <a:ea typeface="Kaiti TC" panose="02010600040101010101" pitchFamily="2" charset="-120"/>
            </a:endParaRPr>
          </a:p>
        </p:txBody>
      </p:sp>
      <p:pic>
        <p:nvPicPr>
          <p:cNvPr id="10" name="Picture 9">
            <a:extLst>
              <a:ext uri="{FF2B5EF4-FFF2-40B4-BE49-F238E27FC236}">
                <a16:creationId xmlns:a16="http://schemas.microsoft.com/office/drawing/2014/main" id="{9CF626AC-28A3-DE46-BEFA-351946EF69B1}"/>
              </a:ext>
            </a:extLst>
          </p:cNvPr>
          <p:cNvPicPr>
            <a:picLocks noChangeAspect="1"/>
          </p:cNvPicPr>
          <p:nvPr/>
        </p:nvPicPr>
        <p:blipFill rotWithShape="1">
          <a:blip r:embed="rId2"/>
          <a:srcRect l="10251" t="12761" r="17057" b="14552"/>
          <a:stretch/>
        </p:blipFill>
        <p:spPr>
          <a:xfrm>
            <a:off x="724485" y="2833489"/>
            <a:ext cx="1972958" cy="3514172"/>
          </a:xfrm>
          <a:prstGeom prst="rect">
            <a:avLst/>
          </a:prstGeom>
          <a:effectLst>
            <a:softEdge rad="63500"/>
          </a:effectLst>
        </p:spPr>
      </p:pic>
      <p:sp>
        <p:nvSpPr>
          <p:cNvPr id="11" name="TextBox 10">
            <a:extLst>
              <a:ext uri="{FF2B5EF4-FFF2-40B4-BE49-F238E27FC236}">
                <a16:creationId xmlns:a16="http://schemas.microsoft.com/office/drawing/2014/main" id="{B1FAC636-4CF0-1142-8BEA-C524B9979096}"/>
              </a:ext>
            </a:extLst>
          </p:cNvPr>
          <p:cNvSpPr txBox="1"/>
          <p:nvPr/>
        </p:nvSpPr>
        <p:spPr>
          <a:xfrm>
            <a:off x="448093" y="5424331"/>
            <a:ext cx="2776544" cy="923330"/>
          </a:xfrm>
          <a:prstGeom prst="rect">
            <a:avLst/>
          </a:prstGeom>
          <a:solidFill>
            <a:schemeClr val="bg1"/>
          </a:solidFill>
        </p:spPr>
        <p:txBody>
          <a:bodyPr wrap="square" rtlCol="0">
            <a:spAutoFit/>
          </a:bodyPr>
          <a:lstStyle/>
          <a:p>
            <a:r>
              <a:rPr lang="zh-CN" altLang="en-US" dirty="0"/>
              <a:t>根据</a:t>
            </a:r>
            <a:r>
              <a:rPr lang="zh-CN" altLang="en-US" dirty="0">
                <a:solidFill>
                  <a:srgbClr val="0432FF"/>
                </a:solidFill>
              </a:rPr>
              <a:t>已有知识</a:t>
            </a:r>
            <a:r>
              <a:rPr lang="zh-CN" altLang="en-US" dirty="0"/>
              <a:t>，总结归纳出关键</a:t>
            </a:r>
            <a:r>
              <a:rPr lang="zh-CN" altLang="en-US" dirty="0">
                <a:solidFill>
                  <a:srgbClr val="0432FF"/>
                </a:solidFill>
              </a:rPr>
              <a:t>信息</a:t>
            </a:r>
            <a:r>
              <a:rPr lang="zh-CN" altLang="en-US" dirty="0"/>
              <a:t>，指引数据处理、新方法的发展</a:t>
            </a:r>
            <a:r>
              <a:rPr lang="en-US" altLang="zh-CN" dirty="0"/>
              <a:t>…</a:t>
            </a:r>
            <a:endParaRPr lang="en-US" dirty="0"/>
          </a:p>
        </p:txBody>
      </p:sp>
      <p:sp>
        <p:nvSpPr>
          <p:cNvPr id="12" name="Rectangle 11">
            <a:extLst>
              <a:ext uri="{FF2B5EF4-FFF2-40B4-BE49-F238E27FC236}">
                <a16:creationId xmlns:a16="http://schemas.microsoft.com/office/drawing/2014/main" id="{811FBDF3-0E1B-C64B-834E-0409B4847C25}"/>
              </a:ext>
            </a:extLst>
          </p:cNvPr>
          <p:cNvSpPr/>
          <p:nvPr/>
        </p:nvSpPr>
        <p:spPr>
          <a:xfrm>
            <a:off x="512559" y="2075135"/>
            <a:ext cx="2396810" cy="461665"/>
          </a:xfrm>
          <a:prstGeom prst="rect">
            <a:avLst/>
          </a:prstGeom>
          <a:gradFill>
            <a:gsLst>
              <a:gs pos="0">
                <a:schemeClr val="accent2">
                  <a:tint val="100000"/>
                  <a:shade val="100000"/>
                  <a:satMod val="130000"/>
                </a:schemeClr>
              </a:gs>
              <a:gs pos="100000">
                <a:schemeClr val="accent2">
                  <a:tint val="50000"/>
                  <a:shade val="100000"/>
                  <a:satMod val="350000"/>
                </a:schemeClr>
              </a:gs>
            </a:gsLst>
            <a:lin ang="16200000" scaled="0"/>
          </a:gradFill>
        </p:spPr>
        <p:style>
          <a:lnRef idx="1">
            <a:schemeClr val="accent2"/>
          </a:lnRef>
          <a:fillRef idx="3">
            <a:schemeClr val="accent2"/>
          </a:fillRef>
          <a:effectRef idx="2">
            <a:schemeClr val="accent2"/>
          </a:effectRef>
          <a:fontRef idx="minor">
            <a:schemeClr val="lt1"/>
          </a:fontRef>
        </p:style>
        <p:txBody>
          <a:bodyPr wrap="none">
            <a:spAutoFit/>
          </a:bodyPr>
          <a:lstStyle/>
          <a:p>
            <a:r>
              <a:rPr lang="zh-TW" altLang="en-US" sz="2400" dirty="0">
                <a:latin typeface="Times New Roman" panose="02020603050405020304" pitchFamily="18" charset="0"/>
                <a:ea typeface="Songti SC" panose="02010600040101010101" pitchFamily="2" charset="-122"/>
                <a:cs typeface="Times New Roman" panose="02020603050405020304" pitchFamily="18" charset="0"/>
              </a:rPr>
              <a:t>引言</a:t>
            </a:r>
            <a:r>
              <a:rPr lang="zh-CN" altLang="en-US" sz="2400" dirty="0">
                <a:latin typeface="Times New Roman" panose="02020603050405020304" pitchFamily="18" charset="0"/>
                <a:ea typeface="Songti SC" panose="02010600040101010101" pitchFamily="2" charset="-122"/>
                <a:cs typeface="Times New Roman" panose="02020603050405020304" pitchFamily="18" charset="0"/>
              </a:rPr>
              <a:t> </a:t>
            </a:r>
            <a:r>
              <a:rPr lang="en-US" altLang="zh-CN" sz="2400" dirty="0">
                <a:latin typeface="Times New Roman" panose="02020603050405020304" pitchFamily="18" charset="0"/>
                <a:ea typeface="Songti SC" panose="02010600040101010101" pitchFamily="2" charset="-122"/>
                <a:cs typeface="Times New Roman" panose="02020603050405020304" pitchFamily="18" charset="0"/>
              </a:rPr>
              <a:t>Introduction</a:t>
            </a:r>
          </a:p>
        </p:txBody>
      </p:sp>
      <p:sp>
        <p:nvSpPr>
          <p:cNvPr id="13" name="Rectangle 12">
            <a:extLst>
              <a:ext uri="{FF2B5EF4-FFF2-40B4-BE49-F238E27FC236}">
                <a16:creationId xmlns:a16="http://schemas.microsoft.com/office/drawing/2014/main" id="{B255FC88-CD03-624C-BB03-67DD5C9285FE}"/>
              </a:ext>
            </a:extLst>
          </p:cNvPr>
          <p:cNvSpPr/>
          <p:nvPr/>
        </p:nvSpPr>
        <p:spPr>
          <a:xfrm>
            <a:off x="5103962" y="2075135"/>
            <a:ext cx="1835759" cy="461665"/>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p:spPr>
        <p:style>
          <a:lnRef idx="0">
            <a:schemeClr val="accent1"/>
          </a:lnRef>
          <a:fillRef idx="3">
            <a:schemeClr val="accent1"/>
          </a:fillRef>
          <a:effectRef idx="3">
            <a:schemeClr val="accent1"/>
          </a:effectRef>
          <a:fontRef idx="minor">
            <a:schemeClr val="lt1"/>
          </a:fontRef>
        </p:style>
        <p:txBody>
          <a:bodyPr wrap="none">
            <a:spAutoFit/>
          </a:bodyPr>
          <a:lstStyle/>
          <a:p>
            <a:r>
              <a:rPr lang="zh-TW" altLang="en-US" sz="2400" b="1" dirty="0">
                <a:solidFill>
                  <a:srgbClr val="FFFF00"/>
                </a:solidFill>
                <a:latin typeface="Times New Roman" panose="02020603050405020304" pitchFamily="18" charset="0"/>
                <a:ea typeface="Songti SC" panose="02010600040101010101" pitchFamily="2" charset="-122"/>
                <a:cs typeface="Times New Roman" panose="02020603050405020304" pitchFamily="18" charset="0"/>
              </a:rPr>
              <a:t>结果</a:t>
            </a:r>
            <a:r>
              <a:rPr lang="zh-CN" altLang="en-US" sz="2400" b="1" dirty="0">
                <a:solidFill>
                  <a:srgbClr val="FFFF00"/>
                </a:solidFill>
                <a:latin typeface="Times New Roman" panose="02020603050405020304" pitchFamily="18" charset="0"/>
                <a:ea typeface="Songti SC" panose="02010600040101010101" pitchFamily="2" charset="-122"/>
                <a:cs typeface="Times New Roman" panose="02020603050405020304" pitchFamily="18" charset="0"/>
              </a:rPr>
              <a:t> </a:t>
            </a:r>
            <a:r>
              <a:rPr lang="en-US" altLang="zh-CN" sz="2400" b="1" dirty="0">
                <a:solidFill>
                  <a:srgbClr val="FFFF00"/>
                </a:solidFill>
                <a:latin typeface="Times New Roman" panose="02020603050405020304" pitchFamily="18" charset="0"/>
                <a:ea typeface="Songti SC" panose="02010600040101010101" pitchFamily="2" charset="-122"/>
                <a:cs typeface="Times New Roman" panose="02020603050405020304" pitchFamily="18" charset="0"/>
              </a:rPr>
              <a:t>Results</a:t>
            </a:r>
          </a:p>
        </p:txBody>
      </p:sp>
      <p:sp>
        <p:nvSpPr>
          <p:cNvPr id="14" name="Rectangle 13">
            <a:extLst>
              <a:ext uri="{FF2B5EF4-FFF2-40B4-BE49-F238E27FC236}">
                <a16:creationId xmlns:a16="http://schemas.microsoft.com/office/drawing/2014/main" id="{31E0B722-0F61-E740-8C65-FFCACAF9AB72}"/>
              </a:ext>
            </a:extLst>
          </p:cNvPr>
          <p:cNvSpPr/>
          <p:nvPr/>
        </p:nvSpPr>
        <p:spPr>
          <a:xfrm>
            <a:off x="9134314" y="2075135"/>
            <a:ext cx="2228495" cy="461665"/>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r>
              <a:rPr lang="zh-TW" altLang="en-US" sz="2400" dirty="0">
                <a:latin typeface="Times New Roman" panose="02020603050405020304" pitchFamily="18" charset="0"/>
                <a:ea typeface="Songti SC" panose="02010600040101010101" pitchFamily="2" charset="-122"/>
                <a:cs typeface="Times New Roman" panose="02020603050405020304" pitchFamily="18" charset="0"/>
              </a:rPr>
              <a:t>讨论</a:t>
            </a:r>
            <a:r>
              <a:rPr lang="zh-CN" altLang="en-US" sz="2400" dirty="0">
                <a:latin typeface="Times New Roman" panose="02020603050405020304" pitchFamily="18" charset="0"/>
                <a:ea typeface="Songti SC" panose="02010600040101010101" pitchFamily="2" charset="-122"/>
                <a:cs typeface="Times New Roman" panose="02020603050405020304" pitchFamily="18" charset="0"/>
              </a:rPr>
              <a:t> </a:t>
            </a:r>
            <a:r>
              <a:rPr lang="en-US" altLang="zh-CN" sz="2400" dirty="0">
                <a:latin typeface="Times New Roman" panose="02020603050405020304" pitchFamily="18" charset="0"/>
                <a:ea typeface="Songti SC" panose="02010600040101010101" pitchFamily="2" charset="-122"/>
                <a:cs typeface="Times New Roman" panose="02020603050405020304" pitchFamily="18" charset="0"/>
              </a:rPr>
              <a:t>Discussion</a:t>
            </a:r>
          </a:p>
        </p:txBody>
      </p:sp>
      <p:graphicFrame>
        <p:nvGraphicFramePr>
          <p:cNvPr id="18" name="Diagram 17">
            <a:extLst>
              <a:ext uri="{FF2B5EF4-FFF2-40B4-BE49-F238E27FC236}">
                <a16:creationId xmlns:a16="http://schemas.microsoft.com/office/drawing/2014/main" id="{F84AA4C4-D641-1943-8FA6-83FA5A13674C}"/>
              </a:ext>
            </a:extLst>
          </p:cNvPr>
          <p:cNvGraphicFramePr/>
          <p:nvPr>
            <p:extLst>
              <p:ext uri="{D42A27DB-BD31-4B8C-83A1-F6EECF244321}">
                <p14:modId xmlns:p14="http://schemas.microsoft.com/office/powerpoint/2010/main" val="1675475369"/>
              </p:ext>
            </p:extLst>
          </p:nvPr>
        </p:nvGraphicFramePr>
        <p:xfrm>
          <a:off x="4075284" y="3492201"/>
          <a:ext cx="3955688" cy="1657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18">
            <a:extLst>
              <a:ext uri="{FF2B5EF4-FFF2-40B4-BE49-F238E27FC236}">
                <a16:creationId xmlns:a16="http://schemas.microsoft.com/office/drawing/2014/main" id="{B263BDBF-8F02-9548-A64D-892B2C984E6D}"/>
              </a:ext>
            </a:extLst>
          </p:cNvPr>
          <p:cNvSpPr/>
          <p:nvPr/>
        </p:nvSpPr>
        <p:spPr>
          <a:xfrm>
            <a:off x="6535697" y="3417854"/>
            <a:ext cx="1221809" cy="646331"/>
          </a:xfrm>
          <a:prstGeom prst="rect">
            <a:avLst/>
          </a:prstGeom>
        </p:spPr>
        <p:txBody>
          <a:bodyPr wrap="none">
            <a:spAutoFit/>
          </a:bodyPr>
          <a:lstStyle/>
          <a:p>
            <a:pPr lvl="0"/>
            <a:r>
              <a:rPr lang="en-GB" dirty="0"/>
              <a:t>New</a:t>
            </a:r>
          </a:p>
          <a:p>
            <a:pPr lvl="0"/>
            <a:r>
              <a:rPr lang="en-GB" dirty="0"/>
              <a:t>Knowledge</a:t>
            </a:r>
          </a:p>
        </p:txBody>
      </p:sp>
      <p:sp>
        <p:nvSpPr>
          <p:cNvPr id="25" name="Rectangle 24">
            <a:extLst>
              <a:ext uri="{FF2B5EF4-FFF2-40B4-BE49-F238E27FC236}">
                <a16:creationId xmlns:a16="http://schemas.microsoft.com/office/drawing/2014/main" id="{6B7CA9DC-5137-684F-9224-B215EE8BA157}"/>
              </a:ext>
            </a:extLst>
          </p:cNvPr>
          <p:cNvSpPr/>
          <p:nvPr/>
        </p:nvSpPr>
        <p:spPr>
          <a:xfrm>
            <a:off x="8530009" y="3998035"/>
            <a:ext cx="1291555" cy="64633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HK" altLang="zh-TW" dirty="0">
                <a:latin typeface="Times New Roman" panose="02020603050405020304" pitchFamily="18" charset="0"/>
                <a:ea typeface="Songti SC" panose="02010600040101010101" pitchFamily="2" charset="-122"/>
                <a:cs typeface="Times New Roman" panose="02020603050405020304" pitchFamily="18" charset="0"/>
              </a:rPr>
              <a:t>Specific knowledge </a:t>
            </a:r>
          </a:p>
        </p:txBody>
      </p:sp>
      <p:sp>
        <p:nvSpPr>
          <p:cNvPr id="26" name="Rectangle 25">
            <a:extLst>
              <a:ext uri="{FF2B5EF4-FFF2-40B4-BE49-F238E27FC236}">
                <a16:creationId xmlns:a16="http://schemas.microsoft.com/office/drawing/2014/main" id="{78AE7066-0147-2648-96C7-ED290D302744}"/>
              </a:ext>
            </a:extLst>
          </p:cNvPr>
          <p:cNvSpPr/>
          <p:nvPr/>
        </p:nvSpPr>
        <p:spPr>
          <a:xfrm>
            <a:off x="10758504" y="3998035"/>
            <a:ext cx="1291555" cy="64633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HK" altLang="zh-TW" dirty="0">
                <a:latin typeface="Times New Roman" panose="02020603050405020304" pitchFamily="18" charset="0"/>
                <a:ea typeface="Songti SC" panose="02010600040101010101" pitchFamily="2" charset="-122"/>
                <a:cs typeface="Times New Roman" panose="02020603050405020304" pitchFamily="18" charset="0"/>
              </a:rPr>
              <a:t>General</a:t>
            </a:r>
          </a:p>
          <a:p>
            <a:r>
              <a:rPr lang="en-HK" altLang="zh-TW" dirty="0">
                <a:latin typeface="Times New Roman" panose="02020603050405020304" pitchFamily="18" charset="0"/>
                <a:ea typeface="Songti SC" panose="02010600040101010101" pitchFamily="2" charset="-122"/>
                <a:cs typeface="Times New Roman" panose="02020603050405020304" pitchFamily="18" charset="0"/>
              </a:rPr>
              <a:t>knowledge </a:t>
            </a:r>
          </a:p>
        </p:txBody>
      </p:sp>
      <p:sp>
        <p:nvSpPr>
          <p:cNvPr id="27" name="Right Arrow 26">
            <a:extLst>
              <a:ext uri="{FF2B5EF4-FFF2-40B4-BE49-F238E27FC236}">
                <a16:creationId xmlns:a16="http://schemas.microsoft.com/office/drawing/2014/main" id="{BF7932D3-AAFF-EB48-881C-FB850D4304BC}"/>
              </a:ext>
            </a:extLst>
          </p:cNvPr>
          <p:cNvSpPr/>
          <p:nvPr/>
        </p:nvSpPr>
        <p:spPr>
          <a:xfrm>
            <a:off x="9913716" y="4220165"/>
            <a:ext cx="752635" cy="202070"/>
          </a:xfrm>
          <a:prstGeom prst="rightArrow">
            <a:avLst/>
          </a:prstGeom>
          <a:solidFill>
            <a:schemeClr val="accent3">
              <a:lumMod val="60000"/>
              <a:lumOff val="40000"/>
            </a:schemeClr>
          </a:solidFill>
          <a:ln>
            <a:solidFill>
              <a:schemeClr val="accent3">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064178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checkerboard(across)">
                                      <p:cBhvr>
                                        <p:cTn id="12" dur="500"/>
                                        <p:tgtEl>
                                          <p:spTgt spid="27"/>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checkerboard(across)">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890B49-4BE4-154C-84E9-5566F6315F24}"/>
              </a:ext>
            </a:extLst>
          </p:cNvPr>
          <p:cNvSpPr>
            <a:spLocks noGrp="1"/>
          </p:cNvSpPr>
          <p:nvPr>
            <p:ph idx="1"/>
          </p:nvPr>
        </p:nvSpPr>
        <p:spPr/>
        <p:txBody>
          <a:bodyPr/>
          <a:lstStyle/>
          <a:p>
            <a:r>
              <a:rPr lang="en-HK" altLang="zh-TW" dirty="0">
                <a:latin typeface="Times New Roman" panose="02020603050405020304" pitchFamily="18" charset="0"/>
                <a:ea typeface="Songti SC" panose="02010600040101010101" pitchFamily="2" charset="-122"/>
                <a:cs typeface="Times New Roman" panose="02020603050405020304" pitchFamily="18" charset="0"/>
              </a:rPr>
              <a:t>Specific knowledge to General knowledge</a:t>
            </a:r>
          </a:p>
          <a:p>
            <a:pPr lvl="1"/>
            <a:r>
              <a:rPr lang="zh-TW" altLang="en-US" dirty="0">
                <a:latin typeface="Songti SC" panose="02010600040101010101" pitchFamily="2" charset="-122"/>
                <a:ea typeface="Songti SC" panose="02010600040101010101" pitchFamily="2" charset="-122"/>
              </a:rPr>
              <a:t>该研究成果的获得</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使用了某种方法</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处理了某些数据</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在某地得到了验证</a:t>
            </a:r>
            <a:r>
              <a:rPr lang="zh-CN" altLang="en-US" dirty="0">
                <a:latin typeface="Songti SC" panose="02010600040101010101" pitchFamily="2" charset="-122"/>
                <a:ea typeface="Songti SC" panose="02010600040101010101" pitchFamily="2" charset="-122"/>
              </a:rPr>
              <a:t>。</a:t>
            </a:r>
            <a:endParaRPr lang="en-US" altLang="zh-TW" dirty="0">
              <a:latin typeface="Songti SC" panose="02010600040101010101" pitchFamily="2" charset="-122"/>
              <a:ea typeface="Songti SC" panose="02010600040101010101" pitchFamily="2" charset="-122"/>
            </a:endParaRPr>
          </a:p>
          <a:p>
            <a:pPr lvl="1"/>
            <a:r>
              <a:rPr lang="zh-TW" altLang="en-HK" dirty="0">
                <a:latin typeface="Songti SC" panose="02010600040101010101" pitchFamily="2" charset="-122"/>
                <a:ea typeface="Songti SC" panose="02010600040101010101" pitchFamily="2" charset="-122"/>
              </a:rPr>
              <a:t>在</a:t>
            </a:r>
            <a:r>
              <a:rPr lang="zh-TW" altLang="en-US" dirty="0">
                <a:latin typeface="Songti SC" panose="02010600040101010101" pitchFamily="2" charset="-122"/>
                <a:ea typeface="Songti SC" panose="02010600040101010101" pitchFamily="2" charset="-122"/>
              </a:rPr>
              <a:t>获取该研究成果的过程中</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应用了哪些关键假设及模型</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这些假设或模型是否唯一</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若不是</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哪些关键因素会影响你的结果</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为什么这项研究中不考虑</a:t>
            </a:r>
            <a:r>
              <a:rPr lang="zh-CN" altLang="en-US" dirty="0">
                <a:latin typeface="Songti SC" panose="02010600040101010101" pitchFamily="2" charset="-122"/>
                <a:ea typeface="Songti SC" panose="02010600040101010101" pitchFamily="2" charset="-122"/>
              </a:rPr>
              <a:t>？</a:t>
            </a:r>
            <a:endParaRPr lang="en-HK" altLang="zh-TW" dirty="0">
              <a:latin typeface="Songti SC" panose="02010600040101010101" pitchFamily="2" charset="-122"/>
              <a:ea typeface="Songti SC" panose="02010600040101010101" pitchFamily="2" charset="-122"/>
            </a:endParaRPr>
          </a:p>
          <a:p>
            <a:pPr lvl="1"/>
            <a:r>
              <a:rPr lang="zh-TW" altLang="en-US" dirty="0">
                <a:latin typeface="Songti SC" panose="02010600040101010101" pitchFamily="2" charset="-122"/>
                <a:ea typeface="Songti SC" panose="02010600040101010101" pitchFamily="2" charset="-122"/>
              </a:rPr>
              <a:t>从获得的结果</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到解决</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引言</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中提出的科学问题</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中间是否需要其他假设</a:t>
            </a:r>
            <a:r>
              <a:rPr lang="en-US" altLang="zh-CN"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条件</a:t>
            </a:r>
            <a:r>
              <a:rPr lang="zh-CN" altLang="en-US" dirty="0">
                <a:latin typeface="Songti SC" panose="02010600040101010101" pitchFamily="2" charset="-122"/>
                <a:ea typeface="Songti SC" panose="02010600040101010101" pitchFamily="2" charset="-122"/>
              </a:rPr>
              <a:t>？</a:t>
            </a:r>
            <a:endParaRPr lang="en-HK" altLang="zh-CN" dirty="0">
              <a:latin typeface="Songti SC" panose="02010600040101010101" pitchFamily="2" charset="-122"/>
              <a:ea typeface="Songti SC" panose="02010600040101010101" pitchFamily="2" charset="-122"/>
            </a:endParaRPr>
          </a:p>
          <a:p>
            <a:pPr lvl="1"/>
            <a:r>
              <a:rPr lang="zh-TW" altLang="en-US" dirty="0">
                <a:latin typeface="Songti SC" panose="02010600040101010101" pitchFamily="2" charset="-122"/>
                <a:ea typeface="Songti SC" panose="02010600040101010101" pitchFamily="2" charset="-122"/>
              </a:rPr>
              <a:t>把获得的科研成果应用到社会活动中</a:t>
            </a:r>
            <a:r>
              <a:rPr lang="zh-CN" altLang="en-US" dirty="0">
                <a:latin typeface="Songti SC" panose="02010600040101010101" pitchFamily="2" charset="-122"/>
                <a:ea typeface="Songti SC" panose="02010600040101010101" pitchFamily="2" charset="-122"/>
              </a:rPr>
              <a:t>，</a:t>
            </a:r>
            <a:r>
              <a:rPr lang="zh-TW" altLang="en-US" dirty="0">
                <a:latin typeface="Songti SC" panose="02010600040101010101" pitchFamily="2" charset="-122"/>
                <a:ea typeface="Songti SC" panose="02010600040101010101" pitchFamily="2" charset="-122"/>
              </a:rPr>
              <a:t>是否需要其他条件</a:t>
            </a:r>
            <a:r>
              <a:rPr lang="zh-CN" altLang="en-US" dirty="0">
                <a:latin typeface="Songti SC" panose="02010600040101010101" pitchFamily="2" charset="-122"/>
                <a:ea typeface="Songti SC" panose="02010600040101010101" pitchFamily="2" charset="-122"/>
              </a:rPr>
              <a:t>？</a:t>
            </a:r>
            <a:endParaRPr lang="en-US" altLang="zh-CN" dirty="0">
              <a:latin typeface="Songti SC" panose="02010600040101010101" pitchFamily="2" charset="-122"/>
              <a:ea typeface="Songti SC" panose="02010600040101010101" pitchFamily="2" charset="-122"/>
            </a:endParaRPr>
          </a:p>
          <a:p>
            <a:pPr lvl="1"/>
            <a:r>
              <a:rPr lang="en-US" dirty="0">
                <a:latin typeface="Songti SC" panose="02010600040101010101" pitchFamily="2" charset="-122"/>
                <a:ea typeface="Songti SC" panose="02010600040101010101" pitchFamily="2" charset="-122"/>
              </a:rPr>
              <a:t>……</a:t>
            </a:r>
          </a:p>
        </p:txBody>
      </p:sp>
      <p:sp>
        <p:nvSpPr>
          <p:cNvPr id="4" name="Slide Number Placeholder 3">
            <a:extLst>
              <a:ext uri="{FF2B5EF4-FFF2-40B4-BE49-F238E27FC236}">
                <a16:creationId xmlns:a16="http://schemas.microsoft.com/office/drawing/2014/main" id="{17C593C8-CA0C-9046-93F5-73AA38E1515C}"/>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56</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08986D27-0AD3-2D43-8DBE-98BC55B5687C}"/>
              </a:ext>
            </a:extLst>
          </p:cNvPr>
          <p:cNvSpPr>
            <a:spLocks noGrp="1"/>
          </p:cNvSpPr>
          <p:nvPr>
            <p:ph type="title"/>
          </p:nvPr>
        </p:nvSpPr>
        <p:spPr>
          <a:xfrm>
            <a:off x="838200" y="196961"/>
            <a:ext cx="10515600" cy="823766"/>
          </a:xfrm>
        </p:spPr>
        <p:txBody>
          <a:bodyPr/>
          <a:lstStyle/>
          <a:p>
            <a:r>
              <a:rPr lang="zh-TW" altLang="en-US" dirty="0">
                <a:solidFill>
                  <a:srgbClr val="0432FF"/>
                </a:solidFill>
                <a:latin typeface="Kaiti TC" panose="02010600040101010101" pitchFamily="2" charset="-120"/>
                <a:ea typeface="Kaiti TC" panose="02010600040101010101" pitchFamily="2" charset="-120"/>
              </a:rPr>
              <a:t>讨论</a:t>
            </a:r>
            <a:r>
              <a:rPr lang="zh-TW" altLang="en-US" dirty="0">
                <a:latin typeface="Kaiti TC" panose="02010600040101010101" pitchFamily="2" charset="-120"/>
                <a:ea typeface="Kaiti TC" panose="02010600040101010101" pitchFamily="2" charset="-120"/>
              </a:rPr>
              <a:t>的功能</a:t>
            </a:r>
            <a:endParaRPr lang="en-US"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18486719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57</a:t>
            </a:fld>
            <a:endParaRPr lang="en-GB">
              <a:solidFill>
                <a:prstClr val="black">
                  <a:tint val="75000"/>
                </a:prstClr>
              </a:solidFill>
              <a:latin typeface="Calibri"/>
            </a:endParaRPr>
          </a:p>
        </p:txBody>
      </p:sp>
      <p:pic>
        <p:nvPicPr>
          <p:cNvPr id="11" name="Picture 10">
            <a:extLst>
              <a:ext uri="{FF2B5EF4-FFF2-40B4-BE49-F238E27FC236}">
                <a16:creationId xmlns:a16="http://schemas.microsoft.com/office/drawing/2014/main" id="{09CF07F4-1523-2D42-923A-2AF28349BAAB}"/>
              </a:ext>
            </a:extLst>
          </p:cNvPr>
          <p:cNvPicPr>
            <a:picLocks noChangeAspect="1"/>
          </p:cNvPicPr>
          <p:nvPr/>
        </p:nvPicPr>
        <p:blipFill rotWithShape="1">
          <a:blip r:embed="rId3"/>
          <a:srcRect r="64055"/>
          <a:stretch/>
        </p:blipFill>
        <p:spPr>
          <a:xfrm>
            <a:off x="403190" y="1588052"/>
            <a:ext cx="3491680" cy="3724483"/>
          </a:xfrm>
          <a:prstGeom prst="rect">
            <a:avLst/>
          </a:prstGeom>
        </p:spPr>
      </p:pic>
      <p:pic>
        <p:nvPicPr>
          <p:cNvPr id="7" name="Picture 6">
            <a:extLst>
              <a:ext uri="{FF2B5EF4-FFF2-40B4-BE49-F238E27FC236}">
                <a16:creationId xmlns:a16="http://schemas.microsoft.com/office/drawing/2014/main" id="{12624B99-9506-7F41-8F06-18ACE33EE780}"/>
              </a:ext>
            </a:extLst>
          </p:cNvPr>
          <p:cNvPicPr>
            <a:picLocks noChangeAspect="1"/>
          </p:cNvPicPr>
          <p:nvPr/>
        </p:nvPicPr>
        <p:blipFill>
          <a:blip r:embed="rId4"/>
          <a:stretch>
            <a:fillRect/>
          </a:stretch>
        </p:blipFill>
        <p:spPr>
          <a:xfrm>
            <a:off x="3961831" y="1588052"/>
            <a:ext cx="3083427" cy="3722387"/>
          </a:xfrm>
          <a:prstGeom prst="rect">
            <a:avLst/>
          </a:prstGeom>
        </p:spPr>
      </p:pic>
      <p:sp>
        <p:nvSpPr>
          <p:cNvPr id="13" name="TextBox 12">
            <a:extLst>
              <a:ext uri="{FF2B5EF4-FFF2-40B4-BE49-F238E27FC236}">
                <a16:creationId xmlns:a16="http://schemas.microsoft.com/office/drawing/2014/main" id="{4710F858-3D8E-C94A-B272-61B8A5F15988}"/>
              </a:ext>
            </a:extLst>
          </p:cNvPr>
          <p:cNvSpPr txBox="1"/>
          <p:nvPr/>
        </p:nvSpPr>
        <p:spPr>
          <a:xfrm>
            <a:off x="745025" y="1141241"/>
            <a:ext cx="3124623" cy="420564"/>
          </a:xfrm>
          <a:prstGeom prst="rect">
            <a:avLst/>
          </a:prstGeom>
          <a:noFill/>
        </p:spPr>
        <p:txBody>
          <a:bodyPr wrap="square" rtlCol="0">
            <a:spAutoFit/>
          </a:bodyPr>
          <a:lstStyle/>
          <a:p>
            <a:r>
              <a:rPr lang="en-US" sz="2133" dirty="0"/>
              <a:t>Initial stress distribution</a:t>
            </a:r>
          </a:p>
        </p:txBody>
      </p:sp>
      <p:sp>
        <p:nvSpPr>
          <p:cNvPr id="16" name="TextBox 15">
            <a:extLst>
              <a:ext uri="{FF2B5EF4-FFF2-40B4-BE49-F238E27FC236}">
                <a16:creationId xmlns:a16="http://schemas.microsoft.com/office/drawing/2014/main" id="{4ED7371E-8C4A-8B41-979C-C212F74067FC}"/>
              </a:ext>
            </a:extLst>
          </p:cNvPr>
          <p:cNvSpPr txBox="1"/>
          <p:nvPr/>
        </p:nvSpPr>
        <p:spPr>
          <a:xfrm>
            <a:off x="4034858" y="1141241"/>
            <a:ext cx="3327059" cy="420564"/>
          </a:xfrm>
          <a:prstGeom prst="rect">
            <a:avLst/>
          </a:prstGeom>
          <a:noFill/>
        </p:spPr>
        <p:txBody>
          <a:bodyPr wrap="square" rtlCol="0">
            <a:spAutoFit/>
          </a:bodyPr>
          <a:lstStyle/>
          <a:p>
            <a:r>
              <a:rPr lang="en-US" sz="2133" dirty="0"/>
              <a:t>Location and magnitude</a:t>
            </a:r>
          </a:p>
        </p:txBody>
      </p:sp>
      <p:sp>
        <p:nvSpPr>
          <p:cNvPr id="18" name="TextBox 17">
            <a:extLst>
              <a:ext uri="{FF2B5EF4-FFF2-40B4-BE49-F238E27FC236}">
                <a16:creationId xmlns:a16="http://schemas.microsoft.com/office/drawing/2014/main" id="{DE40566D-4A6E-D940-AE89-2D814253A5EC}"/>
              </a:ext>
            </a:extLst>
          </p:cNvPr>
          <p:cNvSpPr txBox="1"/>
          <p:nvPr/>
        </p:nvSpPr>
        <p:spPr>
          <a:xfrm>
            <a:off x="3454402" y="6413777"/>
            <a:ext cx="3653095" cy="400110"/>
          </a:xfrm>
          <a:prstGeom prst="rect">
            <a:avLst/>
          </a:prstGeom>
          <a:noFill/>
        </p:spPr>
        <p:txBody>
          <a:bodyPr wrap="square" rtlCol="0">
            <a:spAutoFit/>
          </a:bodyPr>
          <a:lstStyle/>
          <a:p>
            <a:r>
              <a:rPr lang="en-US" altLang="zh-CN" sz="2000" dirty="0">
                <a:latin typeface="Times New Roman"/>
                <a:cs typeface="Times New Roman"/>
              </a:rPr>
              <a:t>Yang</a:t>
            </a:r>
            <a:r>
              <a:rPr lang="en-US" sz="2000" dirty="0">
                <a:latin typeface="Times New Roman"/>
                <a:cs typeface="Times New Roman"/>
              </a:rPr>
              <a:t> et al., 2019, EPSL</a:t>
            </a:r>
          </a:p>
        </p:txBody>
      </p:sp>
      <p:sp>
        <p:nvSpPr>
          <p:cNvPr id="19" name="Content Placeholder 2">
            <a:extLst>
              <a:ext uri="{FF2B5EF4-FFF2-40B4-BE49-F238E27FC236}">
                <a16:creationId xmlns:a16="http://schemas.microsoft.com/office/drawing/2014/main" id="{53FBE62F-8986-B642-B1C2-62540344B338}"/>
              </a:ext>
            </a:extLst>
          </p:cNvPr>
          <p:cNvSpPr>
            <a:spLocks noGrp="1"/>
          </p:cNvSpPr>
          <p:nvPr>
            <p:ph idx="1"/>
          </p:nvPr>
        </p:nvSpPr>
        <p:spPr>
          <a:xfrm>
            <a:off x="745025" y="5715672"/>
            <a:ext cx="10604625" cy="671913"/>
          </a:xfrm>
        </p:spPr>
        <p:txBody>
          <a:bodyPr>
            <a:normAutofit/>
          </a:bodyPr>
          <a:lstStyle/>
          <a:p>
            <a:pPr marL="0" indent="0">
              <a:buNone/>
            </a:pPr>
            <a:r>
              <a:rPr lang="zh-TW" altLang="en-US" sz="2667" dirty="0">
                <a:latin typeface="Kaiti TC" panose="02010600040101010101" pitchFamily="2" charset="-120"/>
                <a:ea typeface="Kaiti TC" panose="02010600040101010101" pitchFamily="2" charset="-120"/>
              </a:rPr>
              <a:t>即使我们知道应力状态</a:t>
            </a:r>
            <a:r>
              <a:rPr lang="zh-CN" altLang="en-US" sz="2667" dirty="0">
                <a:latin typeface="Kaiti TC" panose="02010600040101010101" pitchFamily="2" charset="-120"/>
                <a:ea typeface="Kaiti TC" panose="02010600040101010101" pitchFamily="2" charset="-120"/>
              </a:rPr>
              <a:t>，</a:t>
            </a:r>
            <a:r>
              <a:rPr lang="zh-TW" altLang="en-US" sz="2667" dirty="0">
                <a:latin typeface="Kaiti TC" panose="02010600040101010101" pitchFamily="2" charset="-120"/>
                <a:ea typeface="Kaiti TC" panose="02010600040101010101" pitchFamily="2" charset="-120"/>
              </a:rPr>
              <a:t>最终地震震级与震中位置密切相关</a:t>
            </a:r>
            <a:r>
              <a:rPr lang="zh-CN" altLang="en-US" sz="2667" dirty="0">
                <a:latin typeface="Kaiti TC" panose="02010600040101010101" pitchFamily="2" charset="-120"/>
                <a:ea typeface="Kaiti TC" panose="02010600040101010101" pitchFamily="2" charset="-120"/>
              </a:rPr>
              <a:t>。</a:t>
            </a:r>
            <a:endParaRPr lang="en-US" sz="2667" dirty="0">
              <a:latin typeface="Kaiti TC" panose="02010600040101010101" pitchFamily="2" charset="-120"/>
              <a:ea typeface="Kaiti TC" panose="02010600040101010101" pitchFamily="2" charset="-120"/>
            </a:endParaRPr>
          </a:p>
        </p:txBody>
      </p:sp>
      <p:sp>
        <p:nvSpPr>
          <p:cNvPr id="15" name="Title 1">
            <a:extLst>
              <a:ext uri="{FF2B5EF4-FFF2-40B4-BE49-F238E27FC236}">
                <a16:creationId xmlns:a16="http://schemas.microsoft.com/office/drawing/2014/main" id="{BF2EB145-464D-254B-9F08-03FB150B06BC}"/>
              </a:ext>
            </a:extLst>
          </p:cNvPr>
          <p:cNvSpPr txBox="1">
            <a:spLocks/>
          </p:cNvSpPr>
          <p:nvPr/>
        </p:nvSpPr>
        <p:spPr>
          <a:xfrm>
            <a:off x="854579" y="274640"/>
            <a:ext cx="7675430" cy="671913"/>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en-US" dirty="0">
                <a:latin typeface="Arial" panose="020B0604020202020204" pitchFamily="34" charset="0"/>
                <a:cs typeface="Arial" panose="020B0604020202020204" pitchFamily="34" charset="0"/>
              </a:rPr>
              <a:t>Specific to General</a:t>
            </a:r>
          </a:p>
        </p:txBody>
      </p:sp>
      <p:sp>
        <p:nvSpPr>
          <p:cNvPr id="25" name="TextBox 24">
            <a:extLst>
              <a:ext uri="{FF2B5EF4-FFF2-40B4-BE49-F238E27FC236}">
                <a16:creationId xmlns:a16="http://schemas.microsoft.com/office/drawing/2014/main" id="{369EB6CC-648C-264C-BC63-79B08D8D636E}"/>
              </a:ext>
            </a:extLst>
          </p:cNvPr>
          <p:cNvSpPr txBox="1"/>
          <p:nvPr/>
        </p:nvSpPr>
        <p:spPr>
          <a:xfrm>
            <a:off x="7527126" y="1687305"/>
            <a:ext cx="4360073" cy="646331"/>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t>这是数值模拟的结果，取决于初始条件。</a:t>
            </a:r>
            <a:r>
              <a:rPr lang="zh-CN" altLang="en-US" dirty="0">
                <a:solidFill>
                  <a:srgbClr val="0432FF"/>
                </a:solidFill>
              </a:rPr>
              <a:t>是不是“人为”的啊</a:t>
            </a:r>
            <a:r>
              <a:rPr lang="zh-CN" altLang="en-US" dirty="0"/>
              <a:t>？</a:t>
            </a:r>
            <a:endParaRPr lang="en-HK" altLang="zh-CN" dirty="0"/>
          </a:p>
        </p:txBody>
      </p:sp>
      <p:pic>
        <p:nvPicPr>
          <p:cNvPr id="26" name="Picture 25">
            <a:extLst>
              <a:ext uri="{FF2B5EF4-FFF2-40B4-BE49-F238E27FC236}">
                <a16:creationId xmlns:a16="http://schemas.microsoft.com/office/drawing/2014/main" id="{7E6ED910-1753-6F49-B4B7-85B5FED59B0D}"/>
              </a:ext>
            </a:extLst>
          </p:cNvPr>
          <p:cNvPicPr>
            <a:picLocks noChangeAspect="1"/>
          </p:cNvPicPr>
          <p:nvPr/>
        </p:nvPicPr>
        <p:blipFill rotWithShape="1">
          <a:blip r:embed="rId5"/>
          <a:srcRect b="53507"/>
          <a:stretch/>
        </p:blipFill>
        <p:spPr>
          <a:xfrm>
            <a:off x="8325293" y="-15137"/>
            <a:ext cx="3866707" cy="1257703"/>
          </a:xfrm>
          <a:prstGeom prst="rect">
            <a:avLst/>
          </a:prstGeom>
        </p:spPr>
      </p:pic>
      <p:grpSp>
        <p:nvGrpSpPr>
          <p:cNvPr id="3" name="Group 2">
            <a:extLst>
              <a:ext uri="{FF2B5EF4-FFF2-40B4-BE49-F238E27FC236}">
                <a16:creationId xmlns:a16="http://schemas.microsoft.com/office/drawing/2014/main" id="{4DF763A6-BA83-0C4C-8C66-A4CAF68953FD}"/>
              </a:ext>
            </a:extLst>
          </p:cNvPr>
          <p:cNvGrpSpPr/>
          <p:nvPr/>
        </p:nvGrpSpPr>
        <p:grpSpPr>
          <a:xfrm>
            <a:off x="7847424" y="2736773"/>
            <a:ext cx="3719476" cy="2289524"/>
            <a:chOff x="7847425" y="3314785"/>
            <a:chExt cx="3719476" cy="2289524"/>
          </a:xfrm>
        </p:grpSpPr>
        <p:pic>
          <p:nvPicPr>
            <p:cNvPr id="12" name="Picture 11">
              <a:extLst>
                <a:ext uri="{FF2B5EF4-FFF2-40B4-BE49-F238E27FC236}">
                  <a16:creationId xmlns:a16="http://schemas.microsoft.com/office/drawing/2014/main" id="{ACE43014-6F58-8342-8B75-9EBBCED14ECE}"/>
                </a:ext>
              </a:extLst>
            </p:cNvPr>
            <p:cNvPicPr>
              <a:picLocks noChangeAspect="1"/>
            </p:cNvPicPr>
            <p:nvPr/>
          </p:nvPicPr>
          <p:blipFill rotWithShape="1">
            <a:blip r:embed="rId3"/>
            <a:srcRect l="37712"/>
            <a:stretch/>
          </p:blipFill>
          <p:spPr>
            <a:xfrm>
              <a:off x="7847425" y="3314785"/>
              <a:ext cx="3719476" cy="2289524"/>
            </a:xfrm>
            <a:prstGeom prst="rect">
              <a:avLst/>
            </a:prstGeom>
          </p:spPr>
        </p:pic>
        <p:sp>
          <p:nvSpPr>
            <p:cNvPr id="2" name="TextBox 1">
              <a:extLst>
                <a:ext uri="{FF2B5EF4-FFF2-40B4-BE49-F238E27FC236}">
                  <a16:creationId xmlns:a16="http://schemas.microsoft.com/office/drawing/2014/main" id="{2024A1E6-8B52-7A4A-8F27-0B54B4B981BC}"/>
                </a:ext>
              </a:extLst>
            </p:cNvPr>
            <p:cNvSpPr txBox="1"/>
            <p:nvPr/>
          </p:nvSpPr>
          <p:spPr>
            <a:xfrm>
              <a:off x="7981629" y="5020723"/>
              <a:ext cx="2836190" cy="338554"/>
            </a:xfrm>
            <a:prstGeom prst="rect">
              <a:avLst/>
            </a:prstGeom>
            <a:solidFill>
              <a:schemeClr val="bg1"/>
            </a:solidFill>
          </p:spPr>
          <p:txBody>
            <a:bodyPr wrap="square" rtlCol="0">
              <a:spAutoFit/>
            </a:bodyPr>
            <a:lstStyle/>
            <a:p>
              <a:r>
                <a:rPr lang="zh-CN" altLang="en-US" sz="1600" dirty="0"/>
                <a:t>我俩初始条件相同，震级不同</a:t>
              </a:r>
              <a:endParaRPr lang="en-US" sz="1600" dirty="0"/>
            </a:p>
          </p:txBody>
        </p:sp>
      </p:grpSp>
    </p:spTree>
    <p:extLst>
      <p:ext uri="{BB962C8B-B14F-4D97-AF65-F5344CB8AC3E}">
        <p14:creationId xmlns:p14="http://schemas.microsoft.com/office/powerpoint/2010/main" val="155343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58</a:t>
            </a:fld>
            <a:endParaRPr lang="en-GB">
              <a:solidFill>
                <a:prstClr val="black">
                  <a:tint val="75000"/>
                </a:prstClr>
              </a:solidFill>
              <a:latin typeface="Calibri"/>
            </a:endParaRPr>
          </a:p>
        </p:txBody>
      </p:sp>
      <p:pic>
        <p:nvPicPr>
          <p:cNvPr id="11" name="Picture 10">
            <a:extLst>
              <a:ext uri="{FF2B5EF4-FFF2-40B4-BE49-F238E27FC236}">
                <a16:creationId xmlns:a16="http://schemas.microsoft.com/office/drawing/2014/main" id="{09CF07F4-1523-2D42-923A-2AF28349BAAB}"/>
              </a:ext>
            </a:extLst>
          </p:cNvPr>
          <p:cNvPicPr>
            <a:picLocks noChangeAspect="1"/>
          </p:cNvPicPr>
          <p:nvPr/>
        </p:nvPicPr>
        <p:blipFill rotWithShape="1">
          <a:blip r:embed="rId3"/>
          <a:srcRect r="64055"/>
          <a:stretch/>
        </p:blipFill>
        <p:spPr>
          <a:xfrm>
            <a:off x="403190" y="1588052"/>
            <a:ext cx="3491680" cy="3724483"/>
          </a:xfrm>
          <a:prstGeom prst="rect">
            <a:avLst/>
          </a:prstGeom>
        </p:spPr>
      </p:pic>
      <p:pic>
        <p:nvPicPr>
          <p:cNvPr id="7" name="Picture 6">
            <a:extLst>
              <a:ext uri="{FF2B5EF4-FFF2-40B4-BE49-F238E27FC236}">
                <a16:creationId xmlns:a16="http://schemas.microsoft.com/office/drawing/2014/main" id="{12624B99-9506-7F41-8F06-18ACE33EE780}"/>
              </a:ext>
            </a:extLst>
          </p:cNvPr>
          <p:cNvPicPr>
            <a:picLocks noChangeAspect="1"/>
          </p:cNvPicPr>
          <p:nvPr/>
        </p:nvPicPr>
        <p:blipFill>
          <a:blip r:embed="rId4"/>
          <a:stretch>
            <a:fillRect/>
          </a:stretch>
        </p:blipFill>
        <p:spPr>
          <a:xfrm>
            <a:off x="3961831" y="1588052"/>
            <a:ext cx="3083427" cy="3722387"/>
          </a:xfrm>
          <a:prstGeom prst="rect">
            <a:avLst/>
          </a:prstGeom>
        </p:spPr>
      </p:pic>
      <p:sp>
        <p:nvSpPr>
          <p:cNvPr id="13" name="TextBox 12">
            <a:extLst>
              <a:ext uri="{FF2B5EF4-FFF2-40B4-BE49-F238E27FC236}">
                <a16:creationId xmlns:a16="http://schemas.microsoft.com/office/drawing/2014/main" id="{4710F858-3D8E-C94A-B272-61B8A5F15988}"/>
              </a:ext>
            </a:extLst>
          </p:cNvPr>
          <p:cNvSpPr txBox="1"/>
          <p:nvPr/>
        </p:nvSpPr>
        <p:spPr>
          <a:xfrm>
            <a:off x="745025" y="1141241"/>
            <a:ext cx="3124623" cy="420564"/>
          </a:xfrm>
          <a:prstGeom prst="rect">
            <a:avLst/>
          </a:prstGeom>
          <a:noFill/>
        </p:spPr>
        <p:txBody>
          <a:bodyPr wrap="square" rtlCol="0">
            <a:spAutoFit/>
          </a:bodyPr>
          <a:lstStyle/>
          <a:p>
            <a:r>
              <a:rPr lang="en-US" sz="2133" dirty="0"/>
              <a:t>Initial stress distribution</a:t>
            </a:r>
          </a:p>
        </p:txBody>
      </p:sp>
      <p:sp>
        <p:nvSpPr>
          <p:cNvPr id="16" name="TextBox 15">
            <a:extLst>
              <a:ext uri="{FF2B5EF4-FFF2-40B4-BE49-F238E27FC236}">
                <a16:creationId xmlns:a16="http://schemas.microsoft.com/office/drawing/2014/main" id="{4ED7371E-8C4A-8B41-979C-C212F74067FC}"/>
              </a:ext>
            </a:extLst>
          </p:cNvPr>
          <p:cNvSpPr txBox="1"/>
          <p:nvPr/>
        </p:nvSpPr>
        <p:spPr>
          <a:xfrm>
            <a:off x="4034858" y="1141241"/>
            <a:ext cx="3327059" cy="420564"/>
          </a:xfrm>
          <a:prstGeom prst="rect">
            <a:avLst/>
          </a:prstGeom>
          <a:noFill/>
        </p:spPr>
        <p:txBody>
          <a:bodyPr wrap="square" rtlCol="0">
            <a:spAutoFit/>
          </a:bodyPr>
          <a:lstStyle/>
          <a:p>
            <a:r>
              <a:rPr lang="en-US" sz="2133" dirty="0"/>
              <a:t>Location and magnitude</a:t>
            </a:r>
          </a:p>
        </p:txBody>
      </p:sp>
      <p:sp>
        <p:nvSpPr>
          <p:cNvPr id="18" name="TextBox 17">
            <a:extLst>
              <a:ext uri="{FF2B5EF4-FFF2-40B4-BE49-F238E27FC236}">
                <a16:creationId xmlns:a16="http://schemas.microsoft.com/office/drawing/2014/main" id="{DE40566D-4A6E-D940-AE89-2D814253A5EC}"/>
              </a:ext>
            </a:extLst>
          </p:cNvPr>
          <p:cNvSpPr txBox="1"/>
          <p:nvPr/>
        </p:nvSpPr>
        <p:spPr>
          <a:xfrm>
            <a:off x="3454402" y="6413777"/>
            <a:ext cx="3653095" cy="400110"/>
          </a:xfrm>
          <a:prstGeom prst="rect">
            <a:avLst/>
          </a:prstGeom>
          <a:noFill/>
        </p:spPr>
        <p:txBody>
          <a:bodyPr wrap="square" rtlCol="0">
            <a:spAutoFit/>
          </a:bodyPr>
          <a:lstStyle/>
          <a:p>
            <a:r>
              <a:rPr lang="en-US" altLang="zh-CN" sz="2000" dirty="0">
                <a:latin typeface="Times New Roman"/>
                <a:cs typeface="Times New Roman"/>
              </a:rPr>
              <a:t>Yang</a:t>
            </a:r>
            <a:r>
              <a:rPr lang="en-US" sz="2000" dirty="0">
                <a:latin typeface="Times New Roman"/>
                <a:cs typeface="Times New Roman"/>
              </a:rPr>
              <a:t> et al., 2019, EPSL</a:t>
            </a:r>
          </a:p>
        </p:txBody>
      </p:sp>
      <p:sp>
        <p:nvSpPr>
          <p:cNvPr id="19" name="Content Placeholder 2">
            <a:extLst>
              <a:ext uri="{FF2B5EF4-FFF2-40B4-BE49-F238E27FC236}">
                <a16:creationId xmlns:a16="http://schemas.microsoft.com/office/drawing/2014/main" id="{53FBE62F-8986-B642-B1C2-62540344B338}"/>
              </a:ext>
            </a:extLst>
          </p:cNvPr>
          <p:cNvSpPr>
            <a:spLocks noGrp="1"/>
          </p:cNvSpPr>
          <p:nvPr>
            <p:ph idx="1"/>
          </p:nvPr>
        </p:nvSpPr>
        <p:spPr>
          <a:xfrm>
            <a:off x="745025" y="5715672"/>
            <a:ext cx="10604625" cy="671913"/>
          </a:xfrm>
        </p:spPr>
        <p:txBody>
          <a:bodyPr>
            <a:normAutofit/>
          </a:bodyPr>
          <a:lstStyle/>
          <a:p>
            <a:pPr marL="0" indent="0">
              <a:buNone/>
            </a:pPr>
            <a:r>
              <a:rPr lang="zh-TW" altLang="en-US" sz="2667" dirty="0">
                <a:latin typeface="Kaiti TC" panose="02010600040101010101" pitchFamily="2" charset="-120"/>
                <a:ea typeface="Kaiti TC" panose="02010600040101010101" pitchFamily="2" charset="-120"/>
              </a:rPr>
              <a:t>即使我们知道应力状态</a:t>
            </a:r>
            <a:r>
              <a:rPr lang="zh-CN" altLang="en-US" sz="2667" dirty="0">
                <a:latin typeface="Kaiti TC" panose="02010600040101010101" pitchFamily="2" charset="-120"/>
                <a:ea typeface="Kaiti TC" panose="02010600040101010101" pitchFamily="2" charset="-120"/>
              </a:rPr>
              <a:t>，</a:t>
            </a:r>
            <a:r>
              <a:rPr lang="zh-TW" altLang="en-US" sz="2667" dirty="0">
                <a:latin typeface="Kaiti TC" panose="02010600040101010101" pitchFamily="2" charset="-120"/>
                <a:ea typeface="Kaiti TC" panose="02010600040101010101" pitchFamily="2" charset="-120"/>
              </a:rPr>
              <a:t>最终地震震级与震中位置密切相关</a:t>
            </a:r>
            <a:r>
              <a:rPr lang="zh-CN" altLang="en-US" sz="2667" dirty="0">
                <a:latin typeface="Kaiti TC" panose="02010600040101010101" pitchFamily="2" charset="-120"/>
                <a:ea typeface="Kaiti TC" panose="02010600040101010101" pitchFamily="2" charset="-120"/>
              </a:rPr>
              <a:t>。</a:t>
            </a:r>
            <a:endParaRPr lang="en-US" sz="2667" dirty="0">
              <a:latin typeface="Kaiti TC" panose="02010600040101010101" pitchFamily="2" charset="-120"/>
              <a:ea typeface="Kaiti TC" panose="02010600040101010101" pitchFamily="2" charset="-120"/>
            </a:endParaRPr>
          </a:p>
        </p:txBody>
      </p:sp>
      <p:sp>
        <p:nvSpPr>
          <p:cNvPr id="15" name="Title 1">
            <a:extLst>
              <a:ext uri="{FF2B5EF4-FFF2-40B4-BE49-F238E27FC236}">
                <a16:creationId xmlns:a16="http://schemas.microsoft.com/office/drawing/2014/main" id="{BF2EB145-464D-254B-9F08-03FB150B06BC}"/>
              </a:ext>
            </a:extLst>
          </p:cNvPr>
          <p:cNvSpPr txBox="1">
            <a:spLocks/>
          </p:cNvSpPr>
          <p:nvPr/>
        </p:nvSpPr>
        <p:spPr>
          <a:xfrm>
            <a:off x="854579" y="274640"/>
            <a:ext cx="4996031" cy="671913"/>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en-US" dirty="0">
                <a:latin typeface="Arial" panose="020B0604020202020204" pitchFamily="34" charset="0"/>
                <a:cs typeface="Arial" panose="020B0604020202020204" pitchFamily="34" charset="0"/>
              </a:rPr>
              <a:t>Specific to General</a:t>
            </a:r>
          </a:p>
        </p:txBody>
      </p:sp>
      <p:sp>
        <p:nvSpPr>
          <p:cNvPr id="25" name="TextBox 24">
            <a:extLst>
              <a:ext uri="{FF2B5EF4-FFF2-40B4-BE49-F238E27FC236}">
                <a16:creationId xmlns:a16="http://schemas.microsoft.com/office/drawing/2014/main" id="{369EB6CC-648C-264C-BC63-79B08D8D636E}"/>
              </a:ext>
            </a:extLst>
          </p:cNvPr>
          <p:cNvSpPr txBox="1"/>
          <p:nvPr/>
        </p:nvSpPr>
        <p:spPr>
          <a:xfrm>
            <a:off x="7527127" y="1351523"/>
            <a:ext cx="4360073" cy="923330"/>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t>这是数值模拟的结果，取决于初始条件。是不是“人为”的啊？</a:t>
            </a:r>
            <a:endParaRPr lang="en-HK" altLang="zh-CN" dirty="0"/>
          </a:p>
          <a:p>
            <a:pPr marL="285750" indent="-285750">
              <a:buFont typeface="Arial" panose="020B0604020202020204" pitchFamily="34" charset="0"/>
              <a:buChar char="•"/>
            </a:pPr>
            <a:r>
              <a:rPr lang="zh-CN" altLang="en-US" dirty="0"/>
              <a:t>这个结果很好，但</a:t>
            </a:r>
            <a:r>
              <a:rPr lang="zh-CN" altLang="en-US" dirty="0">
                <a:solidFill>
                  <a:srgbClr val="0432FF"/>
                </a:solidFill>
              </a:rPr>
              <a:t>为什么会这样</a:t>
            </a:r>
            <a:r>
              <a:rPr lang="zh-CN" altLang="en-US" dirty="0"/>
              <a:t>呢？</a:t>
            </a:r>
            <a:endParaRPr lang="en-HK" altLang="zh-CN" dirty="0"/>
          </a:p>
        </p:txBody>
      </p:sp>
      <p:pic>
        <p:nvPicPr>
          <p:cNvPr id="26" name="Picture 25">
            <a:extLst>
              <a:ext uri="{FF2B5EF4-FFF2-40B4-BE49-F238E27FC236}">
                <a16:creationId xmlns:a16="http://schemas.microsoft.com/office/drawing/2014/main" id="{7E6ED910-1753-6F49-B4B7-85B5FED59B0D}"/>
              </a:ext>
            </a:extLst>
          </p:cNvPr>
          <p:cNvPicPr>
            <a:picLocks noChangeAspect="1"/>
          </p:cNvPicPr>
          <p:nvPr/>
        </p:nvPicPr>
        <p:blipFill rotWithShape="1">
          <a:blip r:embed="rId5"/>
          <a:srcRect b="53507"/>
          <a:stretch/>
        </p:blipFill>
        <p:spPr>
          <a:xfrm>
            <a:off x="8325293" y="-15137"/>
            <a:ext cx="3866707" cy="1257703"/>
          </a:xfrm>
          <a:prstGeom prst="rect">
            <a:avLst/>
          </a:prstGeom>
        </p:spPr>
      </p:pic>
      <p:pic>
        <p:nvPicPr>
          <p:cNvPr id="5" name="Picture 4">
            <a:extLst>
              <a:ext uri="{FF2B5EF4-FFF2-40B4-BE49-F238E27FC236}">
                <a16:creationId xmlns:a16="http://schemas.microsoft.com/office/drawing/2014/main" id="{0E07945B-E5C7-5440-A867-3E938F7EB848}"/>
              </a:ext>
            </a:extLst>
          </p:cNvPr>
          <p:cNvPicPr>
            <a:picLocks noChangeAspect="1"/>
          </p:cNvPicPr>
          <p:nvPr/>
        </p:nvPicPr>
        <p:blipFill>
          <a:blip r:embed="rId6"/>
          <a:stretch>
            <a:fillRect/>
          </a:stretch>
        </p:blipFill>
        <p:spPr>
          <a:xfrm>
            <a:off x="7714238" y="2383810"/>
            <a:ext cx="4074572" cy="3374473"/>
          </a:xfrm>
          <a:prstGeom prst="rect">
            <a:avLst/>
          </a:prstGeom>
        </p:spPr>
      </p:pic>
      <p:cxnSp>
        <p:nvCxnSpPr>
          <p:cNvPr id="17" name="Straight Connector 16">
            <a:extLst>
              <a:ext uri="{FF2B5EF4-FFF2-40B4-BE49-F238E27FC236}">
                <a16:creationId xmlns:a16="http://schemas.microsoft.com/office/drawing/2014/main" id="{CAAE8DE9-43E1-F84A-86E9-C21F1638CC7A}"/>
              </a:ext>
            </a:extLst>
          </p:cNvPr>
          <p:cNvCxnSpPr>
            <a:cxnSpLocks/>
          </p:cNvCxnSpPr>
          <p:nvPr/>
        </p:nvCxnSpPr>
        <p:spPr>
          <a:xfrm>
            <a:off x="7714238" y="2713434"/>
            <a:ext cx="230541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37531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59</a:t>
            </a:fld>
            <a:endParaRPr lang="en-GB">
              <a:solidFill>
                <a:prstClr val="black">
                  <a:tint val="75000"/>
                </a:prstClr>
              </a:solidFill>
              <a:latin typeface="Calibri"/>
            </a:endParaRPr>
          </a:p>
        </p:txBody>
      </p:sp>
      <p:pic>
        <p:nvPicPr>
          <p:cNvPr id="11" name="Picture 10">
            <a:extLst>
              <a:ext uri="{FF2B5EF4-FFF2-40B4-BE49-F238E27FC236}">
                <a16:creationId xmlns:a16="http://schemas.microsoft.com/office/drawing/2014/main" id="{09CF07F4-1523-2D42-923A-2AF28349BAAB}"/>
              </a:ext>
            </a:extLst>
          </p:cNvPr>
          <p:cNvPicPr>
            <a:picLocks noChangeAspect="1"/>
          </p:cNvPicPr>
          <p:nvPr/>
        </p:nvPicPr>
        <p:blipFill rotWithShape="1">
          <a:blip r:embed="rId3"/>
          <a:srcRect r="64055"/>
          <a:stretch/>
        </p:blipFill>
        <p:spPr>
          <a:xfrm>
            <a:off x="403190" y="1588052"/>
            <a:ext cx="3491680" cy="3724483"/>
          </a:xfrm>
          <a:prstGeom prst="rect">
            <a:avLst/>
          </a:prstGeom>
        </p:spPr>
      </p:pic>
      <p:pic>
        <p:nvPicPr>
          <p:cNvPr id="7" name="Picture 6">
            <a:extLst>
              <a:ext uri="{FF2B5EF4-FFF2-40B4-BE49-F238E27FC236}">
                <a16:creationId xmlns:a16="http://schemas.microsoft.com/office/drawing/2014/main" id="{12624B99-9506-7F41-8F06-18ACE33EE780}"/>
              </a:ext>
            </a:extLst>
          </p:cNvPr>
          <p:cNvPicPr>
            <a:picLocks noChangeAspect="1"/>
          </p:cNvPicPr>
          <p:nvPr/>
        </p:nvPicPr>
        <p:blipFill>
          <a:blip r:embed="rId4"/>
          <a:stretch>
            <a:fillRect/>
          </a:stretch>
        </p:blipFill>
        <p:spPr>
          <a:xfrm>
            <a:off x="3961831" y="1588052"/>
            <a:ext cx="3083427" cy="3722387"/>
          </a:xfrm>
          <a:prstGeom prst="rect">
            <a:avLst/>
          </a:prstGeom>
        </p:spPr>
      </p:pic>
      <p:sp>
        <p:nvSpPr>
          <p:cNvPr id="13" name="TextBox 12">
            <a:extLst>
              <a:ext uri="{FF2B5EF4-FFF2-40B4-BE49-F238E27FC236}">
                <a16:creationId xmlns:a16="http://schemas.microsoft.com/office/drawing/2014/main" id="{4710F858-3D8E-C94A-B272-61B8A5F15988}"/>
              </a:ext>
            </a:extLst>
          </p:cNvPr>
          <p:cNvSpPr txBox="1"/>
          <p:nvPr/>
        </p:nvSpPr>
        <p:spPr>
          <a:xfrm>
            <a:off x="745025" y="1141241"/>
            <a:ext cx="3124623" cy="420564"/>
          </a:xfrm>
          <a:prstGeom prst="rect">
            <a:avLst/>
          </a:prstGeom>
          <a:noFill/>
        </p:spPr>
        <p:txBody>
          <a:bodyPr wrap="square" rtlCol="0">
            <a:spAutoFit/>
          </a:bodyPr>
          <a:lstStyle/>
          <a:p>
            <a:r>
              <a:rPr lang="en-US" sz="2133" dirty="0"/>
              <a:t>Initial stress distribution</a:t>
            </a:r>
          </a:p>
        </p:txBody>
      </p:sp>
      <p:sp>
        <p:nvSpPr>
          <p:cNvPr id="16" name="TextBox 15">
            <a:extLst>
              <a:ext uri="{FF2B5EF4-FFF2-40B4-BE49-F238E27FC236}">
                <a16:creationId xmlns:a16="http://schemas.microsoft.com/office/drawing/2014/main" id="{4ED7371E-8C4A-8B41-979C-C212F74067FC}"/>
              </a:ext>
            </a:extLst>
          </p:cNvPr>
          <p:cNvSpPr txBox="1"/>
          <p:nvPr/>
        </p:nvSpPr>
        <p:spPr>
          <a:xfrm>
            <a:off x="4034858" y="1141241"/>
            <a:ext cx="3327059" cy="420564"/>
          </a:xfrm>
          <a:prstGeom prst="rect">
            <a:avLst/>
          </a:prstGeom>
          <a:noFill/>
        </p:spPr>
        <p:txBody>
          <a:bodyPr wrap="square" rtlCol="0">
            <a:spAutoFit/>
          </a:bodyPr>
          <a:lstStyle/>
          <a:p>
            <a:r>
              <a:rPr lang="en-US" sz="2133" dirty="0"/>
              <a:t>Location and magnitude</a:t>
            </a:r>
          </a:p>
        </p:txBody>
      </p:sp>
      <p:sp>
        <p:nvSpPr>
          <p:cNvPr id="18" name="TextBox 17">
            <a:extLst>
              <a:ext uri="{FF2B5EF4-FFF2-40B4-BE49-F238E27FC236}">
                <a16:creationId xmlns:a16="http://schemas.microsoft.com/office/drawing/2014/main" id="{DE40566D-4A6E-D940-AE89-2D814253A5EC}"/>
              </a:ext>
            </a:extLst>
          </p:cNvPr>
          <p:cNvSpPr txBox="1"/>
          <p:nvPr/>
        </p:nvSpPr>
        <p:spPr>
          <a:xfrm>
            <a:off x="3454402" y="6413777"/>
            <a:ext cx="3653095" cy="400110"/>
          </a:xfrm>
          <a:prstGeom prst="rect">
            <a:avLst/>
          </a:prstGeom>
          <a:noFill/>
        </p:spPr>
        <p:txBody>
          <a:bodyPr wrap="square" rtlCol="0">
            <a:spAutoFit/>
          </a:bodyPr>
          <a:lstStyle/>
          <a:p>
            <a:r>
              <a:rPr lang="en-US" altLang="zh-CN" sz="2000" dirty="0">
                <a:latin typeface="Times New Roman"/>
                <a:cs typeface="Times New Roman"/>
              </a:rPr>
              <a:t>Yang</a:t>
            </a:r>
            <a:r>
              <a:rPr lang="en-US" sz="2000" dirty="0">
                <a:latin typeface="Times New Roman"/>
                <a:cs typeface="Times New Roman"/>
              </a:rPr>
              <a:t> et al., 2019, EPSL</a:t>
            </a:r>
          </a:p>
        </p:txBody>
      </p:sp>
      <p:sp>
        <p:nvSpPr>
          <p:cNvPr id="19" name="Content Placeholder 2">
            <a:extLst>
              <a:ext uri="{FF2B5EF4-FFF2-40B4-BE49-F238E27FC236}">
                <a16:creationId xmlns:a16="http://schemas.microsoft.com/office/drawing/2014/main" id="{53FBE62F-8986-B642-B1C2-62540344B338}"/>
              </a:ext>
            </a:extLst>
          </p:cNvPr>
          <p:cNvSpPr>
            <a:spLocks noGrp="1"/>
          </p:cNvSpPr>
          <p:nvPr>
            <p:ph idx="1"/>
          </p:nvPr>
        </p:nvSpPr>
        <p:spPr>
          <a:xfrm>
            <a:off x="541936" y="5615981"/>
            <a:ext cx="6616892" cy="671913"/>
          </a:xfrm>
        </p:spPr>
        <p:txBody>
          <a:bodyPr>
            <a:normAutofit fontScale="85000" lnSpcReduction="20000"/>
          </a:bodyPr>
          <a:lstStyle/>
          <a:p>
            <a:pPr marL="0" indent="0">
              <a:buNone/>
            </a:pPr>
            <a:r>
              <a:rPr lang="zh-TW" altLang="en-US" sz="2667" dirty="0">
                <a:latin typeface="Kaiti TC" panose="02010600040101010101" pitchFamily="2" charset="-120"/>
                <a:ea typeface="Kaiti TC" panose="02010600040101010101" pitchFamily="2" charset="-120"/>
              </a:rPr>
              <a:t>即使我们知道应力状态</a:t>
            </a:r>
            <a:r>
              <a:rPr lang="zh-CN" altLang="en-US" sz="2667" dirty="0">
                <a:latin typeface="Kaiti TC" panose="02010600040101010101" pitchFamily="2" charset="-120"/>
                <a:ea typeface="Kaiti TC" panose="02010600040101010101" pitchFamily="2" charset="-120"/>
              </a:rPr>
              <a:t>，</a:t>
            </a:r>
            <a:r>
              <a:rPr lang="zh-TW" altLang="en-US" sz="2667" dirty="0">
                <a:latin typeface="Kaiti TC" panose="02010600040101010101" pitchFamily="2" charset="-120"/>
                <a:ea typeface="Kaiti TC" panose="02010600040101010101" pitchFamily="2" charset="-120"/>
              </a:rPr>
              <a:t>最终地震震级与震中位置密切相关</a:t>
            </a:r>
            <a:r>
              <a:rPr lang="zh-CN" altLang="en-US" sz="2667" dirty="0">
                <a:latin typeface="Kaiti TC" panose="02010600040101010101" pitchFamily="2" charset="-120"/>
                <a:ea typeface="Kaiti TC" panose="02010600040101010101" pitchFamily="2" charset="-120"/>
              </a:rPr>
              <a:t>。</a:t>
            </a:r>
            <a:endParaRPr lang="en-US" sz="2667" dirty="0">
              <a:latin typeface="Kaiti TC" panose="02010600040101010101" pitchFamily="2" charset="-120"/>
              <a:ea typeface="Kaiti TC" panose="02010600040101010101" pitchFamily="2" charset="-120"/>
            </a:endParaRPr>
          </a:p>
        </p:txBody>
      </p:sp>
      <p:sp>
        <p:nvSpPr>
          <p:cNvPr id="15" name="Title 1">
            <a:extLst>
              <a:ext uri="{FF2B5EF4-FFF2-40B4-BE49-F238E27FC236}">
                <a16:creationId xmlns:a16="http://schemas.microsoft.com/office/drawing/2014/main" id="{BF2EB145-464D-254B-9F08-03FB150B06BC}"/>
              </a:ext>
            </a:extLst>
          </p:cNvPr>
          <p:cNvSpPr txBox="1">
            <a:spLocks/>
          </p:cNvSpPr>
          <p:nvPr/>
        </p:nvSpPr>
        <p:spPr>
          <a:xfrm>
            <a:off x="854579" y="274640"/>
            <a:ext cx="4833299" cy="671913"/>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en-US" dirty="0">
                <a:latin typeface="Arial" panose="020B0604020202020204" pitchFamily="34" charset="0"/>
                <a:cs typeface="Arial" panose="020B0604020202020204" pitchFamily="34" charset="0"/>
              </a:rPr>
              <a:t>Specific to General</a:t>
            </a:r>
          </a:p>
        </p:txBody>
      </p:sp>
      <p:sp>
        <p:nvSpPr>
          <p:cNvPr id="25" name="TextBox 24">
            <a:extLst>
              <a:ext uri="{FF2B5EF4-FFF2-40B4-BE49-F238E27FC236}">
                <a16:creationId xmlns:a16="http://schemas.microsoft.com/office/drawing/2014/main" id="{369EB6CC-648C-264C-BC63-79B08D8D636E}"/>
              </a:ext>
            </a:extLst>
          </p:cNvPr>
          <p:cNvSpPr txBox="1"/>
          <p:nvPr/>
        </p:nvSpPr>
        <p:spPr>
          <a:xfrm>
            <a:off x="7527127" y="1351523"/>
            <a:ext cx="4360073" cy="1200329"/>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t>这是数值模拟的结果，取决于初始条件。是不是“人为”的啊？</a:t>
            </a:r>
            <a:endParaRPr lang="en-HK" altLang="zh-CN" dirty="0"/>
          </a:p>
          <a:p>
            <a:pPr marL="285750" indent="-285750">
              <a:buFont typeface="Arial" panose="020B0604020202020204" pitchFamily="34" charset="0"/>
              <a:buChar char="•"/>
            </a:pPr>
            <a:r>
              <a:rPr lang="zh-CN" altLang="en-US" dirty="0"/>
              <a:t>这个结果很好，但为什么会这样呢？</a:t>
            </a:r>
            <a:endParaRPr lang="en-HK" altLang="zh-CN" dirty="0"/>
          </a:p>
          <a:p>
            <a:pPr marL="285750" indent="-285750">
              <a:buFont typeface="Arial" panose="020B0604020202020204" pitchFamily="34" charset="0"/>
              <a:buChar char="•"/>
            </a:pPr>
            <a:r>
              <a:rPr lang="zh-CN" altLang="en-US" dirty="0"/>
              <a:t>这个结果很好，如何</a:t>
            </a:r>
            <a:r>
              <a:rPr lang="zh-CN" altLang="en-US" dirty="0">
                <a:solidFill>
                  <a:srgbClr val="0432FF"/>
                </a:solidFill>
              </a:rPr>
              <a:t>用到防震减灾上</a:t>
            </a:r>
            <a:r>
              <a:rPr lang="zh-CN" altLang="en-US" dirty="0"/>
              <a:t>呢？</a:t>
            </a:r>
            <a:endParaRPr lang="en-HK" altLang="zh-CN" dirty="0"/>
          </a:p>
        </p:txBody>
      </p:sp>
      <p:pic>
        <p:nvPicPr>
          <p:cNvPr id="26" name="Picture 25">
            <a:extLst>
              <a:ext uri="{FF2B5EF4-FFF2-40B4-BE49-F238E27FC236}">
                <a16:creationId xmlns:a16="http://schemas.microsoft.com/office/drawing/2014/main" id="{7E6ED910-1753-6F49-B4B7-85B5FED59B0D}"/>
              </a:ext>
            </a:extLst>
          </p:cNvPr>
          <p:cNvPicPr>
            <a:picLocks noChangeAspect="1"/>
          </p:cNvPicPr>
          <p:nvPr/>
        </p:nvPicPr>
        <p:blipFill rotWithShape="1">
          <a:blip r:embed="rId5"/>
          <a:srcRect b="53507"/>
          <a:stretch/>
        </p:blipFill>
        <p:spPr>
          <a:xfrm>
            <a:off x="8325293" y="-15137"/>
            <a:ext cx="3866707" cy="1257703"/>
          </a:xfrm>
          <a:prstGeom prst="rect">
            <a:avLst/>
          </a:prstGeom>
        </p:spPr>
      </p:pic>
      <p:pic>
        <p:nvPicPr>
          <p:cNvPr id="27" name="Picture 26">
            <a:extLst>
              <a:ext uri="{FF2B5EF4-FFF2-40B4-BE49-F238E27FC236}">
                <a16:creationId xmlns:a16="http://schemas.microsoft.com/office/drawing/2014/main" id="{22EFCDE4-5D30-8B4B-A620-1A0996D59945}"/>
              </a:ext>
            </a:extLst>
          </p:cNvPr>
          <p:cNvPicPr>
            <a:picLocks noChangeAspect="1"/>
          </p:cNvPicPr>
          <p:nvPr/>
        </p:nvPicPr>
        <p:blipFill>
          <a:blip r:embed="rId6"/>
          <a:stretch>
            <a:fillRect/>
          </a:stretch>
        </p:blipFill>
        <p:spPr>
          <a:xfrm>
            <a:off x="7459270" y="2655329"/>
            <a:ext cx="4732730" cy="3911498"/>
          </a:xfrm>
          <a:prstGeom prst="rect">
            <a:avLst/>
          </a:prstGeom>
        </p:spPr>
      </p:pic>
      <p:cxnSp>
        <p:nvCxnSpPr>
          <p:cNvPr id="28" name="Straight Connector 27">
            <a:extLst>
              <a:ext uri="{FF2B5EF4-FFF2-40B4-BE49-F238E27FC236}">
                <a16:creationId xmlns:a16="http://schemas.microsoft.com/office/drawing/2014/main" id="{B4BA7656-2DC2-B54B-9990-F3EE9E6744C3}"/>
              </a:ext>
            </a:extLst>
          </p:cNvPr>
          <p:cNvCxnSpPr/>
          <p:nvPr/>
        </p:nvCxnSpPr>
        <p:spPr>
          <a:xfrm>
            <a:off x="8325293" y="3445730"/>
            <a:ext cx="377995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668C2186-8C90-A84B-95EA-7CBA76C476EC}"/>
              </a:ext>
            </a:extLst>
          </p:cNvPr>
          <p:cNvCxnSpPr>
            <a:cxnSpLocks/>
          </p:cNvCxnSpPr>
          <p:nvPr/>
        </p:nvCxnSpPr>
        <p:spPr>
          <a:xfrm>
            <a:off x="7372521" y="3657949"/>
            <a:ext cx="413180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44609E9B-D476-044B-B874-78DD99BFCE6D}"/>
              </a:ext>
            </a:extLst>
          </p:cNvPr>
          <p:cNvCxnSpPr>
            <a:cxnSpLocks/>
          </p:cNvCxnSpPr>
          <p:nvPr/>
        </p:nvCxnSpPr>
        <p:spPr>
          <a:xfrm>
            <a:off x="7372521" y="4622200"/>
            <a:ext cx="366178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0A3A11F0-7AEE-E14E-8ACC-C155F07166D6}"/>
              </a:ext>
            </a:extLst>
          </p:cNvPr>
          <p:cNvCxnSpPr>
            <a:cxnSpLocks/>
          </p:cNvCxnSpPr>
          <p:nvPr/>
        </p:nvCxnSpPr>
        <p:spPr>
          <a:xfrm>
            <a:off x="8007758" y="6193202"/>
            <a:ext cx="394095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55617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905" y="274640"/>
            <a:ext cx="7662104" cy="671913"/>
          </a:xfrm>
        </p:spPr>
        <p:txBody>
          <a:bodyPr/>
          <a:lstStyle/>
          <a:p>
            <a:r>
              <a:rPr lang="zh-CN" altLang="en-US" dirty="0">
                <a:latin typeface="Arial"/>
                <a:cs typeface="Arial"/>
              </a:rPr>
              <a:t>有图为证</a:t>
            </a:r>
            <a:endParaRPr lang="en-US" dirty="0">
              <a:latin typeface="Arial"/>
              <a:cs typeface="Arial"/>
            </a:endParaRPr>
          </a:p>
        </p:txBody>
      </p:sp>
      <p:sp>
        <p:nvSpPr>
          <p:cNvPr id="4" name="Slide Number Placeholder 3"/>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60</a:t>
            </a:fld>
            <a:endParaRPr lang="en-GB">
              <a:solidFill>
                <a:prstClr val="black">
                  <a:tint val="75000"/>
                </a:prstClr>
              </a:solidFill>
              <a:latin typeface="Calibri"/>
            </a:endParaRPr>
          </a:p>
        </p:txBody>
      </p:sp>
      <p:pic>
        <p:nvPicPr>
          <p:cNvPr id="7" name="Picture 6">
            <a:extLst>
              <a:ext uri="{FF2B5EF4-FFF2-40B4-BE49-F238E27FC236}">
                <a16:creationId xmlns:a16="http://schemas.microsoft.com/office/drawing/2014/main" id="{012DFA0B-B064-2843-A0D6-A4E5B85D7A78}"/>
              </a:ext>
            </a:extLst>
          </p:cNvPr>
          <p:cNvPicPr>
            <a:picLocks noChangeAspect="1"/>
          </p:cNvPicPr>
          <p:nvPr/>
        </p:nvPicPr>
        <p:blipFill>
          <a:blip r:embed="rId2"/>
          <a:stretch>
            <a:fillRect/>
          </a:stretch>
        </p:blipFill>
        <p:spPr>
          <a:xfrm>
            <a:off x="801735" y="1159222"/>
            <a:ext cx="8383855" cy="3588152"/>
          </a:xfrm>
          <a:prstGeom prst="rect">
            <a:avLst/>
          </a:prstGeom>
        </p:spPr>
      </p:pic>
      <p:sp>
        <p:nvSpPr>
          <p:cNvPr id="9" name="TextBox 8">
            <a:extLst>
              <a:ext uri="{FF2B5EF4-FFF2-40B4-BE49-F238E27FC236}">
                <a16:creationId xmlns:a16="http://schemas.microsoft.com/office/drawing/2014/main" id="{FDA29368-B392-DA47-9043-95CECC290F03}"/>
              </a:ext>
            </a:extLst>
          </p:cNvPr>
          <p:cNvSpPr txBox="1"/>
          <p:nvPr/>
        </p:nvSpPr>
        <p:spPr>
          <a:xfrm>
            <a:off x="6694466" y="4961124"/>
            <a:ext cx="4698620" cy="1200329"/>
          </a:xfrm>
          <a:prstGeom prst="rect">
            <a:avLst/>
          </a:prstGeom>
          <a:noFill/>
        </p:spPr>
        <p:txBody>
          <a:bodyPr wrap="square" rtlCol="0">
            <a:spAutoFit/>
          </a:bodyPr>
          <a:lstStyle/>
          <a:p>
            <a:r>
              <a:rPr lang="en-US" sz="2400" dirty="0">
                <a:solidFill>
                  <a:srgbClr val="2F3EFF"/>
                </a:solidFill>
              </a:rPr>
              <a:t>Rupture directivity</a:t>
            </a:r>
            <a:r>
              <a:rPr lang="en-US" sz="2400" dirty="0"/>
              <a:t> plays critical roles in ground shaking and tsunami generation</a:t>
            </a:r>
          </a:p>
        </p:txBody>
      </p:sp>
      <p:sp>
        <p:nvSpPr>
          <p:cNvPr id="10" name="TextBox 9">
            <a:extLst>
              <a:ext uri="{FF2B5EF4-FFF2-40B4-BE49-F238E27FC236}">
                <a16:creationId xmlns:a16="http://schemas.microsoft.com/office/drawing/2014/main" id="{49CC8FB5-EC65-224D-939A-EBDC1A7CEA1A}"/>
              </a:ext>
            </a:extLst>
          </p:cNvPr>
          <p:cNvSpPr txBox="1"/>
          <p:nvPr/>
        </p:nvSpPr>
        <p:spPr>
          <a:xfrm>
            <a:off x="6245523" y="6408461"/>
            <a:ext cx="3653095" cy="400110"/>
          </a:xfrm>
          <a:prstGeom prst="rect">
            <a:avLst/>
          </a:prstGeom>
          <a:noFill/>
        </p:spPr>
        <p:txBody>
          <a:bodyPr wrap="square" rtlCol="0">
            <a:spAutoFit/>
          </a:bodyPr>
          <a:lstStyle/>
          <a:p>
            <a:r>
              <a:rPr lang="en-US" altLang="zh-CN" sz="2000" dirty="0">
                <a:latin typeface="Times New Roman"/>
                <a:cs typeface="Times New Roman"/>
              </a:rPr>
              <a:t>Yang</a:t>
            </a:r>
            <a:r>
              <a:rPr lang="en-US" sz="2000" dirty="0">
                <a:latin typeface="Times New Roman"/>
                <a:cs typeface="Times New Roman"/>
              </a:rPr>
              <a:t> et al., 2019, EPSL</a:t>
            </a:r>
          </a:p>
        </p:txBody>
      </p:sp>
      <p:pic>
        <p:nvPicPr>
          <p:cNvPr id="3" name="Picture 2">
            <a:extLst>
              <a:ext uri="{FF2B5EF4-FFF2-40B4-BE49-F238E27FC236}">
                <a16:creationId xmlns:a16="http://schemas.microsoft.com/office/drawing/2014/main" id="{5C227583-DEC3-9F41-9A81-F6C6D5BDC409}"/>
              </a:ext>
            </a:extLst>
          </p:cNvPr>
          <p:cNvPicPr>
            <a:picLocks noChangeAspect="1"/>
          </p:cNvPicPr>
          <p:nvPr/>
        </p:nvPicPr>
        <p:blipFill>
          <a:blip r:embed="rId3"/>
          <a:stretch>
            <a:fillRect/>
          </a:stretch>
        </p:blipFill>
        <p:spPr>
          <a:xfrm>
            <a:off x="801735" y="4962206"/>
            <a:ext cx="4698621" cy="1813668"/>
          </a:xfrm>
          <a:prstGeom prst="rect">
            <a:avLst/>
          </a:prstGeom>
        </p:spPr>
      </p:pic>
    </p:spTree>
    <p:extLst>
      <p:ext uri="{BB962C8B-B14F-4D97-AF65-F5344CB8AC3E}">
        <p14:creationId xmlns:p14="http://schemas.microsoft.com/office/powerpoint/2010/main" val="115439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61</a:t>
            </a:fld>
            <a:endParaRPr lang="en-GB">
              <a:solidFill>
                <a:prstClr val="black">
                  <a:tint val="75000"/>
                </a:prstClr>
              </a:solidFill>
              <a:latin typeface="Calibri"/>
            </a:endParaRPr>
          </a:p>
        </p:txBody>
      </p:sp>
      <p:pic>
        <p:nvPicPr>
          <p:cNvPr id="11" name="Picture 10">
            <a:extLst>
              <a:ext uri="{FF2B5EF4-FFF2-40B4-BE49-F238E27FC236}">
                <a16:creationId xmlns:a16="http://schemas.microsoft.com/office/drawing/2014/main" id="{09CF07F4-1523-2D42-923A-2AF28349BAAB}"/>
              </a:ext>
            </a:extLst>
          </p:cNvPr>
          <p:cNvPicPr>
            <a:picLocks noChangeAspect="1"/>
          </p:cNvPicPr>
          <p:nvPr/>
        </p:nvPicPr>
        <p:blipFill rotWithShape="1">
          <a:blip r:embed="rId3"/>
          <a:srcRect r="64055"/>
          <a:stretch/>
        </p:blipFill>
        <p:spPr>
          <a:xfrm>
            <a:off x="403190" y="1588052"/>
            <a:ext cx="3491680" cy="3724483"/>
          </a:xfrm>
          <a:prstGeom prst="rect">
            <a:avLst/>
          </a:prstGeom>
        </p:spPr>
      </p:pic>
      <p:pic>
        <p:nvPicPr>
          <p:cNvPr id="7" name="Picture 6">
            <a:extLst>
              <a:ext uri="{FF2B5EF4-FFF2-40B4-BE49-F238E27FC236}">
                <a16:creationId xmlns:a16="http://schemas.microsoft.com/office/drawing/2014/main" id="{12624B99-9506-7F41-8F06-18ACE33EE780}"/>
              </a:ext>
            </a:extLst>
          </p:cNvPr>
          <p:cNvPicPr>
            <a:picLocks noChangeAspect="1"/>
          </p:cNvPicPr>
          <p:nvPr/>
        </p:nvPicPr>
        <p:blipFill>
          <a:blip r:embed="rId4"/>
          <a:stretch>
            <a:fillRect/>
          </a:stretch>
        </p:blipFill>
        <p:spPr>
          <a:xfrm>
            <a:off x="3961831" y="1588052"/>
            <a:ext cx="3083427" cy="3722387"/>
          </a:xfrm>
          <a:prstGeom prst="rect">
            <a:avLst/>
          </a:prstGeom>
        </p:spPr>
      </p:pic>
      <p:sp>
        <p:nvSpPr>
          <p:cNvPr id="13" name="TextBox 12">
            <a:extLst>
              <a:ext uri="{FF2B5EF4-FFF2-40B4-BE49-F238E27FC236}">
                <a16:creationId xmlns:a16="http://schemas.microsoft.com/office/drawing/2014/main" id="{4710F858-3D8E-C94A-B272-61B8A5F15988}"/>
              </a:ext>
            </a:extLst>
          </p:cNvPr>
          <p:cNvSpPr txBox="1"/>
          <p:nvPr/>
        </p:nvSpPr>
        <p:spPr>
          <a:xfrm>
            <a:off x="745025" y="1141241"/>
            <a:ext cx="3124623" cy="420564"/>
          </a:xfrm>
          <a:prstGeom prst="rect">
            <a:avLst/>
          </a:prstGeom>
          <a:noFill/>
        </p:spPr>
        <p:txBody>
          <a:bodyPr wrap="square" rtlCol="0">
            <a:spAutoFit/>
          </a:bodyPr>
          <a:lstStyle/>
          <a:p>
            <a:r>
              <a:rPr lang="en-US" sz="2133" dirty="0"/>
              <a:t>Initial stress distribution</a:t>
            </a:r>
          </a:p>
        </p:txBody>
      </p:sp>
      <p:sp>
        <p:nvSpPr>
          <p:cNvPr id="16" name="TextBox 15">
            <a:extLst>
              <a:ext uri="{FF2B5EF4-FFF2-40B4-BE49-F238E27FC236}">
                <a16:creationId xmlns:a16="http://schemas.microsoft.com/office/drawing/2014/main" id="{4ED7371E-8C4A-8B41-979C-C212F74067FC}"/>
              </a:ext>
            </a:extLst>
          </p:cNvPr>
          <p:cNvSpPr txBox="1"/>
          <p:nvPr/>
        </p:nvSpPr>
        <p:spPr>
          <a:xfrm>
            <a:off x="4034858" y="1141241"/>
            <a:ext cx="3327059" cy="420564"/>
          </a:xfrm>
          <a:prstGeom prst="rect">
            <a:avLst/>
          </a:prstGeom>
          <a:noFill/>
        </p:spPr>
        <p:txBody>
          <a:bodyPr wrap="square" rtlCol="0">
            <a:spAutoFit/>
          </a:bodyPr>
          <a:lstStyle/>
          <a:p>
            <a:r>
              <a:rPr lang="en-US" sz="2133" dirty="0"/>
              <a:t>Location and magnitude</a:t>
            </a:r>
          </a:p>
        </p:txBody>
      </p:sp>
      <p:sp>
        <p:nvSpPr>
          <p:cNvPr id="18" name="TextBox 17">
            <a:extLst>
              <a:ext uri="{FF2B5EF4-FFF2-40B4-BE49-F238E27FC236}">
                <a16:creationId xmlns:a16="http://schemas.microsoft.com/office/drawing/2014/main" id="{DE40566D-4A6E-D940-AE89-2D814253A5EC}"/>
              </a:ext>
            </a:extLst>
          </p:cNvPr>
          <p:cNvSpPr txBox="1"/>
          <p:nvPr/>
        </p:nvSpPr>
        <p:spPr>
          <a:xfrm>
            <a:off x="3454402" y="6413777"/>
            <a:ext cx="3653095" cy="400110"/>
          </a:xfrm>
          <a:prstGeom prst="rect">
            <a:avLst/>
          </a:prstGeom>
          <a:noFill/>
        </p:spPr>
        <p:txBody>
          <a:bodyPr wrap="square" rtlCol="0">
            <a:spAutoFit/>
          </a:bodyPr>
          <a:lstStyle/>
          <a:p>
            <a:r>
              <a:rPr lang="en-US" altLang="zh-CN" sz="2000" dirty="0">
                <a:latin typeface="Times New Roman"/>
                <a:cs typeface="Times New Roman"/>
              </a:rPr>
              <a:t>Yang</a:t>
            </a:r>
            <a:r>
              <a:rPr lang="en-US" sz="2000" dirty="0">
                <a:latin typeface="Times New Roman"/>
                <a:cs typeface="Times New Roman"/>
              </a:rPr>
              <a:t> et al., 2019, EPSL</a:t>
            </a:r>
          </a:p>
        </p:txBody>
      </p:sp>
      <p:sp>
        <p:nvSpPr>
          <p:cNvPr id="19" name="Content Placeholder 2">
            <a:extLst>
              <a:ext uri="{FF2B5EF4-FFF2-40B4-BE49-F238E27FC236}">
                <a16:creationId xmlns:a16="http://schemas.microsoft.com/office/drawing/2014/main" id="{53FBE62F-8986-B642-B1C2-62540344B338}"/>
              </a:ext>
            </a:extLst>
          </p:cNvPr>
          <p:cNvSpPr>
            <a:spLocks noGrp="1"/>
          </p:cNvSpPr>
          <p:nvPr>
            <p:ph idx="1"/>
          </p:nvPr>
        </p:nvSpPr>
        <p:spPr>
          <a:xfrm>
            <a:off x="541936" y="5615981"/>
            <a:ext cx="6616892" cy="671913"/>
          </a:xfrm>
        </p:spPr>
        <p:txBody>
          <a:bodyPr>
            <a:normAutofit fontScale="85000" lnSpcReduction="20000"/>
          </a:bodyPr>
          <a:lstStyle/>
          <a:p>
            <a:pPr marL="0" indent="0">
              <a:buNone/>
            </a:pPr>
            <a:r>
              <a:rPr lang="zh-TW" altLang="en-US" sz="2667" dirty="0">
                <a:latin typeface="Kaiti TC" panose="02010600040101010101" pitchFamily="2" charset="-120"/>
                <a:ea typeface="Kaiti TC" panose="02010600040101010101" pitchFamily="2" charset="-120"/>
              </a:rPr>
              <a:t>即使我们知道应力状态</a:t>
            </a:r>
            <a:r>
              <a:rPr lang="zh-CN" altLang="en-US" sz="2667" dirty="0">
                <a:latin typeface="Kaiti TC" panose="02010600040101010101" pitchFamily="2" charset="-120"/>
                <a:ea typeface="Kaiti TC" panose="02010600040101010101" pitchFamily="2" charset="-120"/>
              </a:rPr>
              <a:t>，</a:t>
            </a:r>
            <a:r>
              <a:rPr lang="zh-TW" altLang="en-US" sz="2667" dirty="0">
                <a:latin typeface="Kaiti TC" panose="02010600040101010101" pitchFamily="2" charset="-120"/>
                <a:ea typeface="Kaiti TC" panose="02010600040101010101" pitchFamily="2" charset="-120"/>
              </a:rPr>
              <a:t>最终地震震级与震中位置密切相关</a:t>
            </a:r>
            <a:r>
              <a:rPr lang="zh-CN" altLang="en-US" sz="2667" dirty="0">
                <a:latin typeface="Kaiti TC" panose="02010600040101010101" pitchFamily="2" charset="-120"/>
                <a:ea typeface="Kaiti TC" panose="02010600040101010101" pitchFamily="2" charset="-120"/>
              </a:rPr>
              <a:t>。</a:t>
            </a:r>
            <a:endParaRPr lang="en-US" sz="2667" dirty="0">
              <a:latin typeface="Kaiti TC" panose="02010600040101010101" pitchFamily="2" charset="-120"/>
              <a:ea typeface="Kaiti TC" panose="02010600040101010101" pitchFamily="2" charset="-120"/>
            </a:endParaRPr>
          </a:p>
        </p:txBody>
      </p:sp>
      <p:sp>
        <p:nvSpPr>
          <p:cNvPr id="15" name="Title 1">
            <a:extLst>
              <a:ext uri="{FF2B5EF4-FFF2-40B4-BE49-F238E27FC236}">
                <a16:creationId xmlns:a16="http://schemas.microsoft.com/office/drawing/2014/main" id="{BF2EB145-464D-254B-9F08-03FB150B06BC}"/>
              </a:ext>
            </a:extLst>
          </p:cNvPr>
          <p:cNvSpPr txBox="1">
            <a:spLocks/>
          </p:cNvSpPr>
          <p:nvPr/>
        </p:nvSpPr>
        <p:spPr>
          <a:xfrm>
            <a:off x="854579" y="274640"/>
            <a:ext cx="4228865" cy="671913"/>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en-US" dirty="0">
                <a:latin typeface="Arial" panose="020B0604020202020204" pitchFamily="34" charset="0"/>
                <a:cs typeface="Arial" panose="020B0604020202020204" pitchFamily="34" charset="0"/>
              </a:rPr>
              <a:t>Specific to General</a:t>
            </a:r>
          </a:p>
        </p:txBody>
      </p:sp>
      <p:sp>
        <p:nvSpPr>
          <p:cNvPr id="25" name="TextBox 24">
            <a:extLst>
              <a:ext uri="{FF2B5EF4-FFF2-40B4-BE49-F238E27FC236}">
                <a16:creationId xmlns:a16="http://schemas.microsoft.com/office/drawing/2014/main" id="{369EB6CC-648C-264C-BC63-79B08D8D636E}"/>
              </a:ext>
            </a:extLst>
          </p:cNvPr>
          <p:cNvSpPr txBox="1"/>
          <p:nvPr/>
        </p:nvSpPr>
        <p:spPr>
          <a:xfrm>
            <a:off x="7527127" y="1351523"/>
            <a:ext cx="4360073" cy="1754326"/>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t>这是数值模拟的结果，取决于初始条件。是不是“人为”的啊？</a:t>
            </a:r>
            <a:endParaRPr lang="en-HK" altLang="zh-CN" dirty="0"/>
          </a:p>
          <a:p>
            <a:pPr marL="285750" indent="-285750">
              <a:buFont typeface="Arial" panose="020B0604020202020204" pitchFamily="34" charset="0"/>
              <a:buChar char="•"/>
            </a:pPr>
            <a:r>
              <a:rPr lang="zh-CN" altLang="en-US" dirty="0"/>
              <a:t>这个结果很好，但为什么会这样呢？</a:t>
            </a:r>
            <a:endParaRPr lang="en-HK" altLang="zh-CN" dirty="0"/>
          </a:p>
          <a:p>
            <a:pPr marL="285750" indent="-285750">
              <a:buFont typeface="Arial" panose="020B0604020202020204" pitchFamily="34" charset="0"/>
              <a:buChar char="•"/>
            </a:pPr>
            <a:r>
              <a:rPr lang="zh-CN" altLang="en-US" dirty="0"/>
              <a:t>这个结果很好，如何用到防震减灾上呢？</a:t>
            </a:r>
            <a:endParaRPr lang="en-HK" altLang="zh-CN" dirty="0"/>
          </a:p>
          <a:p>
            <a:pPr marL="285750" indent="-285750">
              <a:buFont typeface="Arial" panose="020B0604020202020204" pitchFamily="34" charset="0"/>
              <a:buChar char="•"/>
            </a:pPr>
            <a:r>
              <a:rPr lang="zh-CN" altLang="en-US" dirty="0"/>
              <a:t>这个结果还对哪些</a:t>
            </a:r>
            <a:r>
              <a:rPr lang="zh-CN" altLang="en-US" dirty="0">
                <a:solidFill>
                  <a:srgbClr val="0432FF"/>
                </a:solidFill>
              </a:rPr>
              <a:t>相关问题有启示意义</a:t>
            </a:r>
            <a:r>
              <a:rPr lang="zh-CN" altLang="en-US" dirty="0"/>
              <a:t>呢？</a:t>
            </a:r>
            <a:endParaRPr lang="en-US" dirty="0"/>
          </a:p>
        </p:txBody>
      </p:sp>
      <p:pic>
        <p:nvPicPr>
          <p:cNvPr id="26" name="Picture 25">
            <a:extLst>
              <a:ext uri="{FF2B5EF4-FFF2-40B4-BE49-F238E27FC236}">
                <a16:creationId xmlns:a16="http://schemas.microsoft.com/office/drawing/2014/main" id="{7E6ED910-1753-6F49-B4B7-85B5FED59B0D}"/>
              </a:ext>
            </a:extLst>
          </p:cNvPr>
          <p:cNvPicPr>
            <a:picLocks noChangeAspect="1"/>
          </p:cNvPicPr>
          <p:nvPr/>
        </p:nvPicPr>
        <p:blipFill rotWithShape="1">
          <a:blip r:embed="rId5"/>
          <a:srcRect b="53507"/>
          <a:stretch/>
        </p:blipFill>
        <p:spPr>
          <a:xfrm>
            <a:off x="8325293" y="-15137"/>
            <a:ext cx="3866707" cy="1257703"/>
          </a:xfrm>
          <a:prstGeom prst="rect">
            <a:avLst/>
          </a:prstGeom>
        </p:spPr>
      </p:pic>
      <p:pic>
        <p:nvPicPr>
          <p:cNvPr id="17" name="Picture 16">
            <a:extLst>
              <a:ext uri="{FF2B5EF4-FFF2-40B4-BE49-F238E27FC236}">
                <a16:creationId xmlns:a16="http://schemas.microsoft.com/office/drawing/2014/main" id="{57A888C3-B426-F04A-880C-CFE4C9B67829}"/>
              </a:ext>
            </a:extLst>
          </p:cNvPr>
          <p:cNvPicPr>
            <a:picLocks noChangeAspect="1"/>
          </p:cNvPicPr>
          <p:nvPr/>
        </p:nvPicPr>
        <p:blipFill>
          <a:blip r:embed="rId6"/>
          <a:stretch>
            <a:fillRect/>
          </a:stretch>
        </p:blipFill>
        <p:spPr>
          <a:xfrm>
            <a:off x="7322468" y="3293557"/>
            <a:ext cx="4869532" cy="2684215"/>
          </a:xfrm>
          <a:prstGeom prst="rect">
            <a:avLst/>
          </a:prstGeom>
        </p:spPr>
      </p:pic>
      <p:cxnSp>
        <p:nvCxnSpPr>
          <p:cNvPr id="14" name="Straight Connector 13">
            <a:extLst>
              <a:ext uri="{FF2B5EF4-FFF2-40B4-BE49-F238E27FC236}">
                <a16:creationId xmlns:a16="http://schemas.microsoft.com/office/drawing/2014/main" id="{FD37E72F-5E92-1545-B98A-7B79BF04828B}"/>
              </a:ext>
            </a:extLst>
          </p:cNvPr>
          <p:cNvCxnSpPr>
            <a:cxnSpLocks/>
          </p:cNvCxnSpPr>
          <p:nvPr/>
        </p:nvCxnSpPr>
        <p:spPr>
          <a:xfrm>
            <a:off x="10275376" y="4994993"/>
            <a:ext cx="1797804" cy="0"/>
          </a:xfrm>
          <a:prstGeom prst="line">
            <a:avLst/>
          </a:prstGeom>
          <a:ln>
            <a:solidFill>
              <a:srgbClr val="2F3EFF"/>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CB2D9031-A5C8-7D45-A624-B8B1565F65D7}"/>
              </a:ext>
            </a:extLst>
          </p:cNvPr>
          <p:cNvCxnSpPr>
            <a:cxnSpLocks/>
          </p:cNvCxnSpPr>
          <p:nvPr/>
        </p:nvCxnSpPr>
        <p:spPr>
          <a:xfrm>
            <a:off x="10275376" y="5436164"/>
            <a:ext cx="1797804" cy="0"/>
          </a:xfrm>
          <a:prstGeom prst="line">
            <a:avLst/>
          </a:prstGeom>
          <a:ln>
            <a:solidFill>
              <a:srgbClr val="2F3E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631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62</a:t>
            </a:fld>
            <a:endParaRPr lang="en-GB">
              <a:solidFill>
                <a:prstClr val="black">
                  <a:tint val="75000"/>
                </a:prstClr>
              </a:solidFill>
              <a:latin typeface="Calibri"/>
            </a:endParaRPr>
          </a:p>
        </p:txBody>
      </p:sp>
      <p:pic>
        <p:nvPicPr>
          <p:cNvPr id="11" name="Picture 10">
            <a:extLst>
              <a:ext uri="{FF2B5EF4-FFF2-40B4-BE49-F238E27FC236}">
                <a16:creationId xmlns:a16="http://schemas.microsoft.com/office/drawing/2014/main" id="{09CF07F4-1523-2D42-923A-2AF28349BAAB}"/>
              </a:ext>
            </a:extLst>
          </p:cNvPr>
          <p:cNvPicPr>
            <a:picLocks noChangeAspect="1"/>
          </p:cNvPicPr>
          <p:nvPr/>
        </p:nvPicPr>
        <p:blipFill rotWithShape="1">
          <a:blip r:embed="rId3"/>
          <a:srcRect r="64055"/>
          <a:stretch/>
        </p:blipFill>
        <p:spPr>
          <a:xfrm>
            <a:off x="403190" y="1588052"/>
            <a:ext cx="3491680" cy="3724483"/>
          </a:xfrm>
          <a:prstGeom prst="rect">
            <a:avLst/>
          </a:prstGeom>
        </p:spPr>
      </p:pic>
      <p:pic>
        <p:nvPicPr>
          <p:cNvPr id="7" name="Picture 6">
            <a:extLst>
              <a:ext uri="{FF2B5EF4-FFF2-40B4-BE49-F238E27FC236}">
                <a16:creationId xmlns:a16="http://schemas.microsoft.com/office/drawing/2014/main" id="{12624B99-9506-7F41-8F06-18ACE33EE780}"/>
              </a:ext>
            </a:extLst>
          </p:cNvPr>
          <p:cNvPicPr>
            <a:picLocks noChangeAspect="1"/>
          </p:cNvPicPr>
          <p:nvPr/>
        </p:nvPicPr>
        <p:blipFill>
          <a:blip r:embed="rId4"/>
          <a:stretch>
            <a:fillRect/>
          </a:stretch>
        </p:blipFill>
        <p:spPr>
          <a:xfrm>
            <a:off x="3961831" y="1588052"/>
            <a:ext cx="3083427" cy="3722387"/>
          </a:xfrm>
          <a:prstGeom prst="rect">
            <a:avLst/>
          </a:prstGeom>
        </p:spPr>
      </p:pic>
      <p:sp>
        <p:nvSpPr>
          <p:cNvPr id="13" name="TextBox 12">
            <a:extLst>
              <a:ext uri="{FF2B5EF4-FFF2-40B4-BE49-F238E27FC236}">
                <a16:creationId xmlns:a16="http://schemas.microsoft.com/office/drawing/2014/main" id="{4710F858-3D8E-C94A-B272-61B8A5F15988}"/>
              </a:ext>
            </a:extLst>
          </p:cNvPr>
          <p:cNvSpPr txBox="1"/>
          <p:nvPr/>
        </p:nvSpPr>
        <p:spPr>
          <a:xfrm>
            <a:off x="745025" y="1141241"/>
            <a:ext cx="3124623" cy="420564"/>
          </a:xfrm>
          <a:prstGeom prst="rect">
            <a:avLst/>
          </a:prstGeom>
          <a:noFill/>
        </p:spPr>
        <p:txBody>
          <a:bodyPr wrap="square" rtlCol="0">
            <a:spAutoFit/>
          </a:bodyPr>
          <a:lstStyle/>
          <a:p>
            <a:r>
              <a:rPr lang="en-US" sz="2133" dirty="0"/>
              <a:t>Initial stress distribution</a:t>
            </a:r>
          </a:p>
        </p:txBody>
      </p:sp>
      <p:sp>
        <p:nvSpPr>
          <p:cNvPr id="16" name="TextBox 15">
            <a:extLst>
              <a:ext uri="{FF2B5EF4-FFF2-40B4-BE49-F238E27FC236}">
                <a16:creationId xmlns:a16="http://schemas.microsoft.com/office/drawing/2014/main" id="{4ED7371E-8C4A-8B41-979C-C212F74067FC}"/>
              </a:ext>
            </a:extLst>
          </p:cNvPr>
          <p:cNvSpPr txBox="1"/>
          <p:nvPr/>
        </p:nvSpPr>
        <p:spPr>
          <a:xfrm>
            <a:off x="4034858" y="1141241"/>
            <a:ext cx="3327059" cy="420564"/>
          </a:xfrm>
          <a:prstGeom prst="rect">
            <a:avLst/>
          </a:prstGeom>
          <a:noFill/>
        </p:spPr>
        <p:txBody>
          <a:bodyPr wrap="square" rtlCol="0">
            <a:spAutoFit/>
          </a:bodyPr>
          <a:lstStyle/>
          <a:p>
            <a:r>
              <a:rPr lang="en-US" sz="2133" dirty="0"/>
              <a:t>Location and magnitude</a:t>
            </a:r>
          </a:p>
        </p:txBody>
      </p:sp>
      <p:sp>
        <p:nvSpPr>
          <p:cNvPr id="18" name="TextBox 17">
            <a:extLst>
              <a:ext uri="{FF2B5EF4-FFF2-40B4-BE49-F238E27FC236}">
                <a16:creationId xmlns:a16="http://schemas.microsoft.com/office/drawing/2014/main" id="{DE40566D-4A6E-D940-AE89-2D814253A5EC}"/>
              </a:ext>
            </a:extLst>
          </p:cNvPr>
          <p:cNvSpPr txBox="1"/>
          <p:nvPr/>
        </p:nvSpPr>
        <p:spPr>
          <a:xfrm>
            <a:off x="3454402" y="6413777"/>
            <a:ext cx="3653095" cy="400110"/>
          </a:xfrm>
          <a:prstGeom prst="rect">
            <a:avLst/>
          </a:prstGeom>
          <a:noFill/>
        </p:spPr>
        <p:txBody>
          <a:bodyPr wrap="square" rtlCol="0">
            <a:spAutoFit/>
          </a:bodyPr>
          <a:lstStyle/>
          <a:p>
            <a:r>
              <a:rPr lang="en-US" altLang="zh-CN" sz="2000" dirty="0">
                <a:latin typeface="Times New Roman"/>
                <a:cs typeface="Times New Roman"/>
              </a:rPr>
              <a:t>Yang</a:t>
            </a:r>
            <a:r>
              <a:rPr lang="en-US" sz="2000" dirty="0">
                <a:latin typeface="Times New Roman"/>
                <a:cs typeface="Times New Roman"/>
              </a:rPr>
              <a:t> et al., 2019, EPSL</a:t>
            </a:r>
          </a:p>
        </p:txBody>
      </p:sp>
      <p:sp>
        <p:nvSpPr>
          <p:cNvPr id="19" name="Content Placeholder 2">
            <a:extLst>
              <a:ext uri="{FF2B5EF4-FFF2-40B4-BE49-F238E27FC236}">
                <a16:creationId xmlns:a16="http://schemas.microsoft.com/office/drawing/2014/main" id="{53FBE62F-8986-B642-B1C2-62540344B338}"/>
              </a:ext>
            </a:extLst>
          </p:cNvPr>
          <p:cNvSpPr>
            <a:spLocks noGrp="1"/>
          </p:cNvSpPr>
          <p:nvPr>
            <p:ph idx="1"/>
          </p:nvPr>
        </p:nvSpPr>
        <p:spPr>
          <a:xfrm>
            <a:off x="541936" y="5615981"/>
            <a:ext cx="6616892" cy="671913"/>
          </a:xfrm>
        </p:spPr>
        <p:txBody>
          <a:bodyPr>
            <a:normAutofit fontScale="85000" lnSpcReduction="20000"/>
          </a:bodyPr>
          <a:lstStyle/>
          <a:p>
            <a:pPr marL="0" indent="0">
              <a:buNone/>
            </a:pPr>
            <a:r>
              <a:rPr lang="zh-TW" altLang="en-US" sz="2667" dirty="0">
                <a:latin typeface="Kaiti TC" panose="02010600040101010101" pitchFamily="2" charset="-120"/>
                <a:ea typeface="Kaiti TC" panose="02010600040101010101" pitchFamily="2" charset="-120"/>
              </a:rPr>
              <a:t>即使我们知道应力状态</a:t>
            </a:r>
            <a:r>
              <a:rPr lang="zh-CN" altLang="en-US" sz="2667" dirty="0">
                <a:latin typeface="Kaiti TC" panose="02010600040101010101" pitchFamily="2" charset="-120"/>
                <a:ea typeface="Kaiti TC" panose="02010600040101010101" pitchFamily="2" charset="-120"/>
              </a:rPr>
              <a:t>，</a:t>
            </a:r>
            <a:r>
              <a:rPr lang="zh-TW" altLang="en-US" sz="2667" dirty="0">
                <a:latin typeface="Kaiti TC" panose="02010600040101010101" pitchFamily="2" charset="-120"/>
                <a:ea typeface="Kaiti TC" panose="02010600040101010101" pitchFamily="2" charset="-120"/>
              </a:rPr>
              <a:t>最终地震震级与震中位置密切相关</a:t>
            </a:r>
            <a:r>
              <a:rPr lang="zh-CN" altLang="en-US" sz="2667" dirty="0">
                <a:latin typeface="Kaiti TC" panose="02010600040101010101" pitchFamily="2" charset="-120"/>
                <a:ea typeface="Kaiti TC" panose="02010600040101010101" pitchFamily="2" charset="-120"/>
              </a:rPr>
              <a:t>。</a:t>
            </a:r>
            <a:endParaRPr lang="en-US" sz="2667" dirty="0">
              <a:latin typeface="Kaiti TC" panose="02010600040101010101" pitchFamily="2" charset="-120"/>
              <a:ea typeface="Kaiti TC" panose="02010600040101010101" pitchFamily="2" charset="-120"/>
            </a:endParaRPr>
          </a:p>
        </p:txBody>
      </p:sp>
      <p:sp>
        <p:nvSpPr>
          <p:cNvPr id="15" name="Title 1">
            <a:extLst>
              <a:ext uri="{FF2B5EF4-FFF2-40B4-BE49-F238E27FC236}">
                <a16:creationId xmlns:a16="http://schemas.microsoft.com/office/drawing/2014/main" id="{BF2EB145-464D-254B-9F08-03FB150B06BC}"/>
              </a:ext>
            </a:extLst>
          </p:cNvPr>
          <p:cNvSpPr txBox="1">
            <a:spLocks/>
          </p:cNvSpPr>
          <p:nvPr/>
        </p:nvSpPr>
        <p:spPr>
          <a:xfrm>
            <a:off x="854579" y="274640"/>
            <a:ext cx="4228865" cy="671913"/>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en-US" dirty="0">
                <a:latin typeface="Arial" panose="020B0604020202020204" pitchFamily="34" charset="0"/>
                <a:cs typeface="Arial" panose="020B0604020202020204" pitchFamily="34" charset="0"/>
              </a:rPr>
              <a:t>Specific to General</a:t>
            </a:r>
          </a:p>
        </p:txBody>
      </p:sp>
      <p:sp>
        <p:nvSpPr>
          <p:cNvPr id="25" name="TextBox 24">
            <a:extLst>
              <a:ext uri="{FF2B5EF4-FFF2-40B4-BE49-F238E27FC236}">
                <a16:creationId xmlns:a16="http://schemas.microsoft.com/office/drawing/2014/main" id="{369EB6CC-648C-264C-BC63-79B08D8D636E}"/>
              </a:ext>
            </a:extLst>
          </p:cNvPr>
          <p:cNvSpPr txBox="1"/>
          <p:nvPr/>
        </p:nvSpPr>
        <p:spPr>
          <a:xfrm>
            <a:off x="7527127" y="1351523"/>
            <a:ext cx="4360073" cy="1754326"/>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t>这是数值模拟的结果，取决于初始条件。是不是“人为”的啊？</a:t>
            </a:r>
            <a:endParaRPr lang="en-HK" altLang="zh-CN" dirty="0"/>
          </a:p>
          <a:p>
            <a:pPr marL="285750" indent="-285750">
              <a:buFont typeface="Arial" panose="020B0604020202020204" pitchFamily="34" charset="0"/>
              <a:buChar char="•"/>
            </a:pPr>
            <a:r>
              <a:rPr lang="zh-CN" altLang="en-US" dirty="0"/>
              <a:t>这个结果很好，但为什么会这样呢？</a:t>
            </a:r>
            <a:endParaRPr lang="en-HK" altLang="zh-CN" dirty="0"/>
          </a:p>
          <a:p>
            <a:pPr marL="285750" indent="-285750">
              <a:buFont typeface="Arial" panose="020B0604020202020204" pitchFamily="34" charset="0"/>
              <a:buChar char="•"/>
            </a:pPr>
            <a:r>
              <a:rPr lang="zh-CN" altLang="en-US" dirty="0"/>
              <a:t>这个结果很好，如何用到防震减灾上呢？</a:t>
            </a:r>
            <a:endParaRPr lang="en-HK" altLang="zh-CN" dirty="0"/>
          </a:p>
          <a:p>
            <a:pPr marL="285750" indent="-285750">
              <a:buFont typeface="Arial" panose="020B0604020202020204" pitchFamily="34" charset="0"/>
              <a:buChar char="•"/>
            </a:pPr>
            <a:r>
              <a:rPr lang="zh-CN" altLang="en-US" dirty="0"/>
              <a:t>这个结果还对哪些</a:t>
            </a:r>
            <a:r>
              <a:rPr lang="zh-CN" altLang="en-US" dirty="0">
                <a:solidFill>
                  <a:srgbClr val="0432FF"/>
                </a:solidFill>
              </a:rPr>
              <a:t>相关问题有启示意义</a:t>
            </a:r>
            <a:r>
              <a:rPr lang="zh-CN" altLang="en-US" dirty="0"/>
              <a:t>呢？</a:t>
            </a:r>
            <a:endParaRPr lang="en-US" dirty="0"/>
          </a:p>
        </p:txBody>
      </p:sp>
      <p:pic>
        <p:nvPicPr>
          <p:cNvPr id="26" name="Picture 25">
            <a:extLst>
              <a:ext uri="{FF2B5EF4-FFF2-40B4-BE49-F238E27FC236}">
                <a16:creationId xmlns:a16="http://schemas.microsoft.com/office/drawing/2014/main" id="{7E6ED910-1753-6F49-B4B7-85B5FED59B0D}"/>
              </a:ext>
            </a:extLst>
          </p:cNvPr>
          <p:cNvPicPr>
            <a:picLocks noChangeAspect="1"/>
          </p:cNvPicPr>
          <p:nvPr/>
        </p:nvPicPr>
        <p:blipFill rotWithShape="1">
          <a:blip r:embed="rId5"/>
          <a:srcRect b="53507"/>
          <a:stretch/>
        </p:blipFill>
        <p:spPr>
          <a:xfrm>
            <a:off x="8325293" y="-15137"/>
            <a:ext cx="3866707" cy="1257703"/>
          </a:xfrm>
          <a:prstGeom prst="rect">
            <a:avLst/>
          </a:prstGeom>
        </p:spPr>
      </p:pic>
      <p:grpSp>
        <p:nvGrpSpPr>
          <p:cNvPr id="21" name="Group 20">
            <a:extLst>
              <a:ext uri="{FF2B5EF4-FFF2-40B4-BE49-F238E27FC236}">
                <a16:creationId xmlns:a16="http://schemas.microsoft.com/office/drawing/2014/main" id="{4BA212CD-0D3B-6F4E-AC00-7B142F072791}"/>
              </a:ext>
            </a:extLst>
          </p:cNvPr>
          <p:cNvGrpSpPr/>
          <p:nvPr/>
        </p:nvGrpSpPr>
        <p:grpSpPr>
          <a:xfrm>
            <a:off x="7295197" y="3497918"/>
            <a:ext cx="4896803" cy="2600666"/>
            <a:chOff x="2719179" y="1674166"/>
            <a:chExt cx="5967621" cy="3169372"/>
          </a:xfrm>
        </p:grpSpPr>
        <p:pic>
          <p:nvPicPr>
            <p:cNvPr id="22" name="Picture 21">
              <a:extLst>
                <a:ext uri="{FF2B5EF4-FFF2-40B4-BE49-F238E27FC236}">
                  <a16:creationId xmlns:a16="http://schemas.microsoft.com/office/drawing/2014/main" id="{918AD9F2-0F2F-C341-8969-1054079992AF}"/>
                </a:ext>
              </a:extLst>
            </p:cNvPr>
            <p:cNvPicPr>
              <a:picLocks noChangeAspect="1"/>
            </p:cNvPicPr>
            <p:nvPr/>
          </p:nvPicPr>
          <p:blipFill rotWithShape="1">
            <a:blip r:embed="rId6"/>
            <a:srcRect l="50263"/>
            <a:stretch/>
          </p:blipFill>
          <p:spPr>
            <a:xfrm>
              <a:off x="2719179" y="2500967"/>
              <a:ext cx="2585808" cy="2233529"/>
            </a:xfrm>
            <a:prstGeom prst="rect">
              <a:avLst/>
            </a:prstGeom>
          </p:spPr>
        </p:pic>
        <p:pic>
          <p:nvPicPr>
            <p:cNvPr id="23" name="Picture 22">
              <a:extLst>
                <a:ext uri="{FF2B5EF4-FFF2-40B4-BE49-F238E27FC236}">
                  <a16:creationId xmlns:a16="http://schemas.microsoft.com/office/drawing/2014/main" id="{55CE42B5-83B3-7542-817F-33F5542BF981}"/>
                </a:ext>
              </a:extLst>
            </p:cNvPr>
            <p:cNvPicPr>
              <a:picLocks noChangeAspect="1"/>
            </p:cNvPicPr>
            <p:nvPr/>
          </p:nvPicPr>
          <p:blipFill rotWithShape="1">
            <a:blip r:embed="rId7"/>
            <a:srcRect l="65281"/>
            <a:stretch/>
          </p:blipFill>
          <p:spPr>
            <a:xfrm>
              <a:off x="5646324" y="2343799"/>
              <a:ext cx="2962757" cy="2499739"/>
            </a:xfrm>
            <a:prstGeom prst="rect">
              <a:avLst/>
            </a:prstGeom>
          </p:spPr>
        </p:pic>
        <p:sp>
          <p:nvSpPr>
            <p:cNvPr id="24" name="TextBox 23">
              <a:extLst>
                <a:ext uri="{FF2B5EF4-FFF2-40B4-BE49-F238E27FC236}">
                  <a16:creationId xmlns:a16="http://schemas.microsoft.com/office/drawing/2014/main" id="{63950300-9C08-3C4E-9E9A-F29F5754CEC2}"/>
                </a:ext>
              </a:extLst>
            </p:cNvPr>
            <p:cNvSpPr txBox="1"/>
            <p:nvPr/>
          </p:nvSpPr>
          <p:spPr>
            <a:xfrm>
              <a:off x="2906315" y="1723288"/>
              <a:ext cx="2684132" cy="712652"/>
            </a:xfrm>
            <a:prstGeom prst="rect">
              <a:avLst/>
            </a:prstGeom>
            <a:noFill/>
          </p:spPr>
          <p:txBody>
            <a:bodyPr wrap="square" rtlCol="0">
              <a:spAutoFit/>
            </a:bodyPr>
            <a:lstStyle/>
            <a:p>
              <a:r>
                <a:rPr lang="en-US" sz="1600" dirty="0">
                  <a:solidFill>
                    <a:srgbClr val="2F3EFF"/>
                  </a:solidFill>
                </a:rPr>
                <a:t>2011.03.09 M 7.3</a:t>
              </a:r>
            </a:p>
            <a:p>
              <a:r>
                <a:rPr lang="en-US" sz="1600" dirty="0"/>
                <a:t>2011.03.11 M 9.0</a:t>
              </a:r>
              <a:r>
                <a:rPr lang="zh-CN" altLang="en-US" sz="1600" dirty="0"/>
                <a:t> </a:t>
              </a:r>
              <a:r>
                <a:rPr lang="zh-TW" altLang="en-US" sz="1600" dirty="0"/>
                <a:t>日本</a:t>
              </a:r>
              <a:endParaRPr lang="en-US" sz="1600" dirty="0"/>
            </a:p>
          </p:txBody>
        </p:sp>
        <p:sp>
          <p:nvSpPr>
            <p:cNvPr id="27" name="TextBox 26">
              <a:extLst>
                <a:ext uri="{FF2B5EF4-FFF2-40B4-BE49-F238E27FC236}">
                  <a16:creationId xmlns:a16="http://schemas.microsoft.com/office/drawing/2014/main" id="{E5AECE68-83D2-D84D-A541-010CBA8E9D2C}"/>
                </a:ext>
              </a:extLst>
            </p:cNvPr>
            <p:cNvSpPr txBox="1"/>
            <p:nvPr/>
          </p:nvSpPr>
          <p:spPr>
            <a:xfrm>
              <a:off x="6002668" y="1674166"/>
              <a:ext cx="2684132" cy="712652"/>
            </a:xfrm>
            <a:prstGeom prst="rect">
              <a:avLst/>
            </a:prstGeom>
            <a:noFill/>
          </p:spPr>
          <p:txBody>
            <a:bodyPr wrap="square" rtlCol="0">
              <a:spAutoFit/>
            </a:bodyPr>
            <a:lstStyle/>
            <a:p>
              <a:r>
                <a:rPr lang="en-US" sz="1600" dirty="0">
                  <a:solidFill>
                    <a:srgbClr val="2F3EFF"/>
                  </a:solidFill>
                </a:rPr>
                <a:t>2014.03.16 M 6.7</a:t>
              </a:r>
            </a:p>
            <a:p>
              <a:r>
                <a:rPr lang="en-US" sz="1600" dirty="0"/>
                <a:t>2014.04.01 M 8.2</a:t>
              </a:r>
              <a:r>
                <a:rPr lang="zh-CN" altLang="en-US" sz="1600" dirty="0"/>
                <a:t> </a:t>
              </a:r>
              <a:r>
                <a:rPr lang="zh-TW" altLang="en-US" sz="1600" dirty="0"/>
                <a:t>智利</a:t>
              </a:r>
              <a:endParaRPr lang="en-US" sz="1600" dirty="0"/>
            </a:p>
          </p:txBody>
        </p:sp>
      </p:grpSp>
      <p:sp>
        <p:nvSpPr>
          <p:cNvPr id="2" name="TextBox 1">
            <a:extLst>
              <a:ext uri="{FF2B5EF4-FFF2-40B4-BE49-F238E27FC236}">
                <a16:creationId xmlns:a16="http://schemas.microsoft.com/office/drawing/2014/main" id="{273944A3-075E-314F-BF9C-20DC75813277}"/>
              </a:ext>
            </a:extLst>
          </p:cNvPr>
          <p:cNvSpPr txBox="1"/>
          <p:nvPr/>
        </p:nvSpPr>
        <p:spPr>
          <a:xfrm>
            <a:off x="8550002" y="3136881"/>
            <a:ext cx="2724999" cy="369332"/>
          </a:xfrm>
          <a:prstGeom prst="rect">
            <a:avLst/>
          </a:prstGeom>
          <a:noFill/>
        </p:spPr>
        <p:txBody>
          <a:bodyPr wrap="square" rtlCol="0">
            <a:spAutoFit/>
          </a:bodyPr>
          <a:lstStyle/>
          <a:p>
            <a:r>
              <a:rPr lang="zh-CN" altLang="en-US" dirty="0">
                <a:solidFill>
                  <a:srgbClr val="FF0000"/>
                </a:solidFill>
              </a:rPr>
              <a:t>为何前震没能变成主震？</a:t>
            </a:r>
            <a:endParaRPr lang="en-US" dirty="0">
              <a:solidFill>
                <a:srgbClr val="FF0000"/>
              </a:solidFill>
            </a:endParaRPr>
          </a:p>
        </p:txBody>
      </p:sp>
    </p:spTree>
    <p:extLst>
      <p:ext uri="{BB962C8B-B14F-4D97-AF65-F5344CB8AC3E}">
        <p14:creationId xmlns:p14="http://schemas.microsoft.com/office/powerpoint/2010/main" val="422758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heckerboard(across)">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33F39A-95A5-EB4F-B68A-168ED806CDDB}"/>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63</a:t>
            </a:fld>
            <a:endParaRPr lang="en-GB">
              <a:solidFill>
                <a:prstClr val="black">
                  <a:tint val="75000"/>
                </a:prstClr>
              </a:solidFill>
              <a:latin typeface="Calibri"/>
            </a:endParaRPr>
          </a:p>
        </p:txBody>
      </p:sp>
      <p:sp>
        <p:nvSpPr>
          <p:cNvPr id="7" name="Title 1">
            <a:extLst>
              <a:ext uri="{FF2B5EF4-FFF2-40B4-BE49-F238E27FC236}">
                <a16:creationId xmlns:a16="http://schemas.microsoft.com/office/drawing/2014/main" id="{A72FAA07-E84D-0C45-8440-6A0AAF429228}"/>
              </a:ext>
            </a:extLst>
          </p:cNvPr>
          <p:cNvSpPr txBox="1">
            <a:spLocks/>
          </p:cNvSpPr>
          <p:nvPr/>
        </p:nvSpPr>
        <p:spPr>
          <a:xfrm>
            <a:off x="706464" y="202891"/>
            <a:ext cx="7623875" cy="823766"/>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zh-TW" altLang="en-US" dirty="0">
                <a:solidFill>
                  <a:srgbClr val="0432FF"/>
                </a:solidFill>
                <a:latin typeface="Kaiti TC" panose="02010600040101010101" pitchFamily="2" charset="-120"/>
                <a:ea typeface="Kaiti TC" panose="02010600040101010101" pitchFamily="2" charset="-120"/>
              </a:rPr>
              <a:t>讨论</a:t>
            </a:r>
            <a:r>
              <a:rPr lang="zh-TW" altLang="en-US" dirty="0">
                <a:latin typeface="Kaiti TC" panose="02010600040101010101" pitchFamily="2" charset="-120"/>
                <a:ea typeface="Kaiti TC" panose="02010600040101010101" pitchFamily="2" charset="-120"/>
              </a:rPr>
              <a:t>的</a:t>
            </a:r>
            <a:r>
              <a:rPr lang="zh-CN" altLang="en-US" dirty="0">
                <a:latin typeface="Kaiti TC" panose="02010600040101010101" pitchFamily="2" charset="-120"/>
                <a:ea typeface="Kaiti TC" panose="02010600040101010101" pitchFamily="2" charset="-120"/>
              </a:rPr>
              <a:t>常见问题：不合时宜</a:t>
            </a:r>
            <a:endParaRPr lang="en-US" dirty="0">
              <a:latin typeface="Kaiti TC" panose="02010600040101010101" pitchFamily="2" charset="-120"/>
              <a:ea typeface="Kaiti TC" panose="02010600040101010101" pitchFamily="2" charset="-120"/>
            </a:endParaRPr>
          </a:p>
        </p:txBody>
      </p:sp>
      <p:sp>
        <p:nvSpPr>
          <p:cNvPr id="2" name="Rectangle 1">
            <a:extLst>
              <a:ext uri="{FF2B5EF4-FFF2-40B4-BE49-F238E27FC236}">
                <a16:creationId xmlns:a16="http://schemas.microsoft.com/office/drawing/2014/main" id="{28AC1E85-AB71-1540-91A9-6DFE7F5E934F}"/>
              </a:ext>
            </a:extLst>
          </p:cNvPr>
          <p:cNvSpPr/>
          <p:nvPr/>
        </p:nvSpPr>
        <p:spPr>
          <a:xfrm>
            <a:off x="315604" y="1876639"/>
            <a:ext cx="7255318" cy="4247317"/>
          </a:xfrm>
          <a:prstGeom prst="rect">
            <a:avLst/>
          </a:prstGeom>
        </p:spPr>
        <p:txBody>
          <a:bodyPr wrap="square">
            <a:spAutoFit/>
          </a:bodyPr>
          <a:lstStyle/>
          <a:p>
            <a:pPr algn="just">
              <a:spcAft>
                <a:spcPts val="0"/>
              </a:spcAft>
            </a:pPr>
            <a:r>
              <a:rPr lang="en-US" kern="100" dirty="0">
                <a:latin typeface="Arial" panose="020B0604020202020204" pitchFamily="34" charset="0"/>
                <a:ea typeface="SimSun" panose="02010600030101010101" pitchFamily="2" charset="-122"/>
                <a:cs typeface="Times New Roman" panose="02020603050405020304" pitchFamily="18" charset="0"/>
              </a:rPr>
              <a:t>We found that the stress distribution associated with the plate bending is heterogeneous </a:t>
            </a:r>
            <a:r>
              <a:rPr lang="en-US" kern="100" dirty="0">
                <a:highlight>
                  <a:srgbClr val="FFFF00"/>
                </a:highlight>
                <a:latin typeface="Arial" panose="020B0604020202020204" pitchFamily="34" charset="0"/>
                <a:ea typeface="SimSun" panose="02010600030101010101" pitchFamily="2" charset="-122"/>
                <a:cs typeface="Times New Roman" panose="02020603050405020304" pitchFamily="18" charset="0"/>
              </a:rPr>
              <a:t>which is correspondences with the uneven distribution of the outer rise earthquakes identified by Zhu et al. (2019) and the historic earthquakes from the USGS in this area (Figure 4a).</a:t>
            </a:r>
            <a:r>
              <a:rPr lang="en-US" kern="100" dirty="0">
                <a:latin typeface="Arial" panose="020B0604020202020204" pitchFamily="34" charset="0"/>
                <a:ea typeface="SimSun" panose="02010600030101010101" pitchFamily="2" charset="-122"/>
                <a:cs typeface="Times New Roman" panose="02020603050405020304" pitchFamily="18" charset="0"/>
              </a:rPr>
              <a:t>  In addition, it is found that the </a:t>
            </a:r>
            <a:r>
              <a:rPr lang="en-US" kern="100" dirty="0" err="1">
                <a:latin typeface="Arial" panose="020B0604020202020204" pitchFamily="34" charset="0"/>
                <a:ea typeface="SimSun" panose="02010600030101010101" pitchFamily="2" charset="-122"/>
                <a:cs typeface="Times New Roman" panose="02020603050405020304" pitchFamily="18" charset="0"/>
              </a:rPr>
              <a:t>σexx</a:t>
            </a:r>
            <a:r>
              <a:rPr lang="en-US" kern="100" dirty="0">
                <a:latin typeface="Arial" panose="020B0604020202020204" pitchFamily="34" charset="0"/>
                <a:ea typeface="SimSun" panose="02010600030101010101" pitchFamily="2" charset="-122"/>
                <a:cs typeface="Times New Roman" panose="02020603050405020304" pitchFamily="18" charset="0"/>
              </a:rPr>
              <a:t> increases gradually from the outer rise to the trench and reaches the maximum at the Challenger Deep, which is consistent with previous studies (Zhang et al., 2014, 2019). Both the </a:t>
            </a:r>
            <a:r>
              <a:rPr lang="en-US" kern="100" dirty="0" err="1">
                <a:latin typeface="Arial" panose="020B0604020202020204" pitchFamily="34" charset="0"/>
                <a:ea typeface="SimSun" panose="02010600030101010101" pitchFamily="2" charset="-122"/>
                <a:cs typeface="Times New Roman" panose="02020603050405020304" pitchFamily="18" charset="0"/>
              </a:rPr>
              <a:t>σeyy</a:t>
            </a:r>
            <a:r>
              <a:rPr lang="en-US" kern="100" dirty="0">
                <a:latin typeface="Arial" panose="020B0604020202020204" pitchFamily="34" charset="0"/>
                <a:ea typeface="SimSun" panose="02010600030101010101" pitchFamily="2" charset="-122"/>
                <a:cs typeface="Times New Roman" panose="02020603050405020304" pitchFamily="18" charset="0"/>
              </a:rPr>
              <a:t> and the </a:t>
            </a:r>
            <a:r>
              <a:rPr lang="en-US" kern="100" dirty="0" err="1">
                <a:latin typeface="Arial" panose="020B0604020202020204" pitchFamily="34" charset="0"/>
                <a:ea typeface="SimSun" panose="02010600030101010101" pitchFamily="2" charset="-122"/>
                <a:cs typeface="Times New Roman" panose="02020603050405020304" pitchFamily="18" charset="0"/>
              </a:rPr>
              <a:t>σexy</a:t>
            </a:r>
            <a:r>
              <a:rPr lang="en-US" kern="100" dirty="0">
                <a:latin typeface="Arial" panose="020B0604020202020204" pitchFamily="34" charset="0"/>
                <a:ea typeface="SimSun" panose="02010600030101010101" pitchFamily="2" charset="-122"/>
                <a:cs typeface="Times New Roman" panose="02020603050405020304" pitchFamily="18" charset="0"/>
              </a:rPr>
              <a:t> showed stress variations from extension to compression (or the opposite) at ~143°E, 11-11.5°N. Among the stress components, the </a:t>
            </a:r>
            <a:r>
              <a:rPr lang="en-US" kern="100" dirty="0" err="1">
                <a:latin typeface="Arial" panose="020B0604020202020204" pitchFamily="34" charset="0"/>
                <a:ea typeface="SimSun" panose="02010600030101010101" pitchFamily="2" charset="-122"/>
                <a:cs typeface="Times New Roman" panose="02020603050405020304" pitchFamily="18" charset="0"/>
              </a:rPr>
              <a:t>σexx</a:t>
            </a:r>
            <a:r>
              <a:rPr lang="en-US" kern="100" dirty="0">
                <a:latin typeface="Arial" panose="020B0604020202020204" pitchFamily="34" charset="0"/>
                <a:ea typeface="SimSun" panose="02010600030101010101" pitchFamily="2" charset="-122"/>
                <a:cs typeface="Times New Roman" panose="02020603050405020304" pitchFamily="18" charset="0"/>
              </a:rPr>
              <a:t> is the largest, reaching the maximum of ~5GPa. Therefore the variation of σe1 is mainly controlled by the variation of the </a:t>
            </a:r>
            <a:r>
              <a:rPr lang="en-US" kern="100" dirty="0" err="1">
                <a:latin typeface="Arial" panose="020B0604020202020204" pitchFamily="34" charset="0"/>
                <a:ea typeface="SimSun" panose="02010600030101010101" pitchFamily="2" charset="-122"/>
                <a:cs typeface="Times New Roman" panose="02020603050405020304" pitchFamily="18" charset="0"/>
              </a:rPr>
              <a:t>σexx</a:t>
            </a:r>
            <a:r>
              <a:rPr lang="en-US" kern="100" dirty="0">
                <a:latin typeface="Arial" panose="020B0604020202020204" pitchFamily="34" charset="0"/>
                <a:ea typeface="SimSun" panose="02010600030101010101" pitchFamily="2" charset="-122"/>
                <a:cs typeface="Times New Roman" panose="02020603050405020304" pitchFamily="18" charset="0"/>
              </a:rPr>
              <a:t> with the maximum exceeding 6GPa, which indicates that the preferential direction of the strike of bending-related normal faults is parallel to the trench.</a:t>
            </a:r>
            <a:endParaRPr lang="en-HK" sz="1400" kern="100"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3" name="TextBox 2">
            <a:extLst>
              <a:ext uri="{FF2B5EF4-FFF2-40B4-BE49-F238E27FC236}">
                <a16:creationId xmlns:a16="http://schemas.microsoft.com/office/drawing/2014/main" id="{CB55D0E9-13DE-3D44-B726-391A4B8F441D}"/>
              </a:ext>
            </a:extLst>
          </p:cNvPr>
          <p:cNvSpPr txBox="1"/>
          <p:nvPr/>
        </p:nvSpPr>
        <p:spPr>
          <a:xfrm>
            <a:off x="706464" y="1220815"/>
            <a:ext cx="10297332" cy="461665"/>
          </a:xfrm>
          <a:prstGeom prst="rect">
            <a:avLst/>
          </a:prstGeom>
          <a:noFill/>
        </p:spPr>
        <p:txBody>
          <a:bodyPr wrap="square" rtlCol="0">
            <a:spAutoFit/>
          </a:bodyPr>
          <a:lstStyle/>
          <a:p>
            <a:r>
              <a:rPr lang="zh-CN" altLang="en-US" sz="2400" dirty="0">
                <a:latin typeface="Songti TC" panose="02010600040101010101" pitchFamily="2" charset="-120"/>
                <a:ea typeface="Songti TC" panose="02010600040101010101" pitchFamily="2" charset="-120"/>
              </a:rPr>
              <a:t>应该出现在“讨论”里的内容，跑到“结果”部分。</a:t>
            </a:r>
            <a:r>
              <a:rPr lang="zh-TW" altLang="en-US" sz="2400" dirty="0">
                <a:latin typeface="Songti TC" panose="02010600040101010101" pitchFamily="2" charset="-120"/>
                <a:ea typeface="Songti TC" panose="02010600040101010101" pitchFamily="2" charset="-120"/>
                <a:cs typeface="Times New Roman" panose="02020603050405020304" pitchFamily="18" charset="0"/>
              </a:rPr>
              <a:t>过多的</a:t>
            </a:r>
            <a:r>
              <a:rPr lang="zh-CN" altLang="en-US" sz="2400" dirty="0">
                <a:latin typeface="Songti TC" panose="02010600040101010101" pitchFamily="2" charset="-120"/>
                <a:ea typeface="Songti TC" panose="02010600040101010101" pitchFamily="2" charset="-120"/>
                <a:cs typeface="Times New Roman" panose="02020603050405020304" pitchFamily="18" charset="0"/>
              </a:rPr>
              <a:t>“</a:t>
            </a:r>
            <a:r>
              <a:rPr lang="zh-TW" altLang="en-US" sz="2400" dirty="0">
                <a:latin typeface="Songti TC" panose="02010600040101010101" pitchFamily="2" charset="-120"/>
                <a:ea typeface="Songti TC" panose="02010600040101010101" pitchFamily="2" charset="-120"/>
                <a:cs typeface="Times New Roman" panose="02020603050405020304" pitchFamily="18" charset="0"/>
              </a:rPr>
              <a:t>解释</a:t>
            </a:r>
            <a:r>
              <a:rPr lang="zh-CN" altLang="en-US" sz="2400" dirty="0">
                <a:latin typeface="Songti TC" panose="02010600040101010101" pitchFamily="2" charset="-120"/>
                <a:ea typeface="Songti TC" panose="02010600040101010101" pitchFamily="2" charset="-120"/>
                <a:cs typeface="Times New Roman" panose="02020603050405020304" pitchFamily="18" charset="0"/>
              </a:rPr>
              <a:t>”</a:t>
            </a:r>
            <a:r>
              <a:rPr lang="zh-TW" altLang="en-US" sz="2400" dirty="0">
                <a:latin typeface="Songti TC" panose="02010600040101010101" pitchFamily="2" charset="-120"/>
                <a:ea typeface="Songti TC" panose="02010600040101010101" pitchFamily="2" charset="-120"/>
                <a:cs typeface="Times New Roman" panose="02020603050405020304" pitchFamily="18" charset="0"/>
              </a:rPr>
              <a:t>数据</a:t>
            </a:r>
            <a:r>
              <a:rPr lang="en-US" altLang="zh-CN" sz="2400" dirty="0">
                <a:latin typeface="Songti TC" panose="02010600040101010101" pitchFamily="2" charset="-120"/>
                <a:ea typeface="Songti TC" panose="02010600040101010101" pitchFamily="2" charset="-120"/>
                <a:cs typeface="Times New Roman" panose="02020603050405020304" pitchFamily="18" charset="0"/>
              </a:rPr>
              <a:t>/</a:t>
            </a:r>
            <a:r>
              <a:rPr lang="zh-CN" altLang="en-US" sz="2400" dirty="0">
                <a:latin typeface="Songti TC" panose="02010600040101010101" pitchFamily="2" charset="-120"/>
                <a:ea typeface="Songti TC" panose="02010600040101010101" pitchFamily="2" charset="-120"/>
                <a:cs typeface="Times New Roman" panose="02020603050405020304" pitchFamily="18" charset="0"/>
              </a:rPr>
              <a:t>信息</a:t>
            </a:r>
            <a:endParaRPr lang="en-US" sz="2400" dirty="0">
              <a:latin typeface="Songti TC" panose="02010600040101010101" pitchFamily="2" charset="-120"/>
              <a:ea typeface="Songti TC" panose="02010600040101010101" pitchFamily="2" charset="-120"/>
            </a:endParaRPr>
          </a:p>
        </p:txBody>
      </p:sp>
      <p:pic>
        <p:nvPicPr>
          <p:cNvPr id="6" name="Picture 5" descr="A picture containing display, electronics, computer&#10;&#10;Description automatically generated">
            <a:extLst>
              <a:ext uri="{FF2B5EF4-FFF2-40B4-BE49-F238E27FC236}">
                <a16:creationId xmlns:a16="http://schemas.microsoft.com/office/drawing/2014/main" id="{12529579-89DA-4A46-9570-4A8A208AFB53}"/>
              </a:ext>
            </a:extLst>
          </p:cNvPr>
          <p:cNvPicPr>
            <a:picLocks noChangeAspect="1"/>
          </p:cNvPicPr>
          <p:nvPr/>
        </p:nvPicPr>
        <p:blipFill rotWithShape="1">
          <a:blip r:embed="rId2"/>
          <a:srcRect t="52090" r="47554"/>
          <a:stretch/>
        </p:blipFill>
        <p:spPr>
          <a:xfrm>
            <a:off x="8076083" y="1971994"/>
            <a:ext cx="4043591" cy="3285641"/>
          </a:xfrm>
          <a:prstGeom prst="rect">
            <a:avLst/>
          </a:prstGeom>
        </p:spPr>
      </p:pic>
      <p:sp>
        <p:nvSpPr>
          <p:cNvPr id="8" name="TextBox 7">
            <a:extLst>
              <a:ext uri="{FF2B5EF4-FFF2-40B4-BE49-F238E27FC236}">
                <a16:creationId xmlns:a16="http://schemas.microsoft.com/office/drawing/2014/main" id="{AF415557-CF57-BA4C-9E4E-65769C6D5AE5}"/>
              </a:ext>
            </a:extLst>
          </p:cNvPr>
          <p:cNvSpPr txBox="1"/>
          <p:nvPr/>
        </p:nvSpPr>
        <p:spPr>
          <a:xfrm>
            <a:off x="8330339" y="5569958"/>
            <a:ext cx="337863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Zhang et al., 2020</a:t>
            </a:r>
          </a:p>
        </p:txBody>
      </p:sp>
    </p:spTree>
    <p:extLst>
      <p:ext uri="{BB962C8B-B14F-4D97-AF65-F5344CB8AC3E}">
        <p14:creationId xmlns:p14="http://schemas.microsoft.com/office/powerpoint/2010/main" val="38147058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33F39A-95A5-EB4F-B68A-168ED806CDDB}"/>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64</a:t>
            </a:fld>
            <a:endParaRPr lang="en-GB">
              <a:solidFill>
                <a:prstClr val="black">
                  <a:tint val="75000"/>
                </a:prstClr>
              </a:solidFill>
              <a:latin typeface="Calibri"/>
            </a:endParaRPr>
          </a:p>
        </p:txBody>
      </p:sp>
      <p:sp>
        <p:nvSpPr>
          <p:cNvPr id="7" name="Title 1">
            <a:extLst>
              <a:ext uri="{FF2B5EF4-FFF2-40B4-BE49-F238E27FC236}">
                <a16:creationId xmlns:a16="http://schemas.microsoft.com/office/drawing/2014/main" id="{A72FAA07-E84D-0C45-8440-6A0AAF429228}"/>
              </a:ext>
            </a:extLst>
          </p:cNvPr>
          <p:cNvSpPr txBox="1">
            <a:spLocks/>
          </p:cNvSpPr>
          <p:nvPr/>
        </p:nvSpPr>
        <p:spPr>
          <a:xfrm>
            <a:off x="706464" y="202891"/>
            <a:ext cx="7623875" cy="823766"/>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zh-TW" altLang="en-US" dirty="0">
                <a:solidFill>
                  <a:srgbClr val="0432FF"/>
                </a:solidFill>
                <a:latin typeface="Kaiti TC" panose="02010600040101010101" pitchFamily="2" charset="-120"/>
                <a:ea typeface="Kaiti TC" panose="02010600040101010101" pitchFamily="2" charset="-120"/>
              </a:rPr>
              <a:t>讨论</a:t>
            </a:r>
            <a:r>
              <a:rPr lang="zh-TW" altLang="en-US" dirty="0">
                <a:latin typeface="Kaiti TC" panose="02010600040101010101" pitchFamily="2" charset="-120"/>
                <a:ea typeface="Kaiti TC" panose="02010600040101010101" pitchFamily="2" charset="-120"/>
              </a:rPr>
              <a:t>的</a:t>
            </a:r>
            <a:r>
              <a:rPr lang="zh-CN" altLang="en-US" dirty="0">
                <a:latin typeface="Kaiti TC" panose="02010600040101010101" pitchFamily="2" charset="-120"/>
                <a:ea typeface="Kaiti TC" panose="02010600040101010101" pitchFamily="2" charset="-120"/>
              </a:rPr>
              <a:t>常见问题：不合时宜</a:t>
            </a:r>
            <a:endParaRPr lang="en-US" dirty="0">
              <a:latin typeface="Kaiti TC" panose="02010600040101010101" pitchFamily="2" charset="-120"/>
              <a:ea typeface="Kaiti TC" panose="02010600040101010101" pitchFamily="2" charset="-120"/>
            </a:endParaRPr>
          </a:p>
        </p:txBody>
      </p:sp>
      <p:sp>
        <p:nvSpPr>
          <p:cNvPr id="3" name="TextBox 2">
            <a:extLst>
              <a:ext uri="{FF2B5EF4-FFF2-40B4-BE49-F238E27FC236}">
                <a16:creationId xmlns:a16="http://schemas.microsoft.com/office/drawing/2014/main" id="{CB55D0E9-13DE-3D44-B726-391A4B8F441D}"/>
              </a:ext>
            </a:extLst>
          </p:cNvPr>
          <p:cNvSpPr txBox="1"/>
          <p:nvPr/>
        </p:nvSpPr>
        <p:spPr>
          <a:xfrm>
            <a:off x="706464" y="1163381"/>
            <a:ext cx="6980695" cy="461665"/>
          </a:xfrm>
          <a:prstGeom prst="rect">
            <a:avLst/>
          </a:prstGeom>
          <a:noFill/>
        </p:spPr>
        <p:txBody>
          <a:bodyPr wrap="square" rtlCol="0">
            <a:spAutoFit/>
          </a:bodyPr>
          <a:lstStyle/>
          <a:p>
            <a:r>
              <a:rPr lang="zh-CN" altLang="en-US" sz="2400" dirty="0">
                <a:latin typeface="Songti TC" panose="02010600040101010101" pitchFamily="2" charset="-120"/>
                <a:ea typeface="Songti TC" panose="02010600040101010101" pitchFamily="2" charset="-120"/>
              </a:rPr>
              <a:t>与“结果”密切相关的假设。“讨论”还是“结果”？</a:t>
            </a:r>
            <a:endParaRPr lang="en-US" sz="2400" dirty="0">
              <a:latin typeface="Songti TC" panose="02010600040101010101" pitchFamily="2" charset="-120"/>
              <a:ea typeface="Songti TC" panose="02010600040101010101" pitchFamily="2" charset="-120"/>
            </a:endParaRPr>
          </a:p>
        </p:txBody>
      </p:sp>
      <p:sp>
        <p:nvSpPr>
          <p:cNvPr id="8" name="TextBox 7">
            <a:extLst>
              <a:ext uri="{FF2B5EF4-FFF2-40B4-BE49-F238E27FC236}">
                <a16:creationId xmlns:a16="http://schemas.microsoft.com/office/drawing/2014/main" id="{AF415557-CF57-BA4C-9E4E-65769C6D5AE5}"/>
              </a:ext>
            </a:extLst>
          </p:cNvPr>
          <p:cNvSpPr txBox="1"/>
          <p:nvPr/>
        </p:nvSpPr>
        <p:spPr>
          <a:xfrm>
            <a:off x="8330339" y="6400969"/>
            <a:ext cx="337863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Yao and Yang, 2020</a:t>
            </a:r>
          </a:p>
        </p:txBody>
      </p:sp>
      <p:sp>
        <p:nvSpPr>
          <p:cNvPr id="5" name="Rectangle 4">
            <a:extLst>
              <a:ext uri="{FF2B5EF4-FFF2-40B4-BE49-F238E27FC236}">
                <a16:creationId xmlns:a16="http://schemas.microsoft.com/office/drawing/2014/main" id="{311DEF7C-7253-3444-A294-35F1A89EA263}"/>
              </a:ext>
            </a:extLst>
          </p:cNvPr>
          <p:cNvSpPr/>
          <p:nvPr/>
        </p:nvSpPr>
        <p:spPr>
          <a:xfrm>
            <a:off x="706464" y="1761770"/>
            <a:ext cx="7282481" cy="3970318"/>
          </a:xfrm>
          <a:prstGeom prst="rect">
            <a:avLst/>
          </a:prstGeom>
        </p:spPr>
        <p:txBody>
          <a:bodyPr wrap="square">
            <a:spAutoFit/>
          </a:bodyPr>
          <a:lstStyle/>
          <a:p>
            <a:pPr algn="just">
              <a:spcBef>
                <a:spcPts val="1200"/>
              </a:spcBef>
              <a:spcAft>
                <a:spcPts val="0"/>
              </a:spcAft>
            </a:pPr>
            <a:r>
              <a:rPr lang="en-US" kern="100" dirty="0">
                <a:solidFill>
                  <a:srgbClr val="FF0000"/>
                </a:solidFill>
                <a:latin typeface="Times New Roman" panose="02020603050405020304" pitchFamily="18" charset="0"/>
                <a:ea typeface="STHeiti Light" panose="02010600040101010101" pitchFamily="2" charset="-122"/>
                <a:cs typeface="Times New Roman" panose="02020603050405020304" pitchFamily="18" charset="0"/>
              </a:rPr>
              <a:t>Our results are based on the linear slip-weakening law (LSW). </a:t>
            </a:r>
            <a:r>
              <a:rPr lang="en-US" kern="100" dirty="0">
                <a:latin typeface="Times New Roman" panose="02020603050405020304" pitchFamily="18" charset="0"/>
                <a:ea typeface="STHeiti Light" panose="02010600040101010101" pitchFamily="2" charset="-122"/>
                <a:cs typeface="Times New Roman" panose="02020603050405020304" pitchFamily="18" charset="0"/>
              </a:rPr>
              <a:t>Beside the slip-dependent phenomena, friction has been observed to </a:t>
            </a:r>
            <a:r>
              <a:rPr lang="en-US" kern="100" dirty="0">
                <a:solidFill>
                  <a:srgbClr val="0432FF"/>
                </a:solidFill>
                <a:latin typeface="Times New Roman" panose="02020603050405020304" pitchFamily="18" charset="0"/>
                <a:ea typeface="STHeiti Light" panose="02010600040101010101" pitchFamily="2" charset="-122"/>
                <a:cs typeface="Times New Roman" panose="02020603050405020304" pitchFamily="18" charset="0"/>
              </a:rPr>
              <a:t>depend on slip velocity</a:t>
            </a:r>
            <a:r>
              <a:rPr lang="en-US" kern="100" dirty="0">
                <a:latin typeface="Times New Roman" panose="02020603050405020304" pitchFamily="18" charset="0"/>
                <a:ea typeface="STHeiti Light" panose="02010600040101010101" pitchFamily="2" charset="-122"/>
                <a:cs typeface="Times New Roman" panose="02020603050405020304" pitchFamily="18" charset="0"/>
              </a:rPr>
              <a:t> (Di Toro et al., 2011; Dieterich, 1979; Beeler et al., 2008). The friction coefficient exponentially decreases with the sliding velocities close to typical seismic slip rate (m/s). Such exponential decay of rate-weakening friction leads to an exponential slip-weakening curve, rather than being linear. It has been found that </a:t>
            </a:r>
            <a:r>
              <a:rPr lang="en-US" kern="100" dirty="0">
                <a:latin typeface="Times New Roman" panose="02020603050405020304" pitchFamily="18" charset="0"/>
                <a:ea typeface="DengXian" panose="02010600030101010101" pitchFamily="2" charset="-122"/>
                <a:cs typeface="Times New Roman" panose="02020603050405020304" pitchFamily="18" charset="0"/>
              </a:rPr>
              <a:t>models using rate-weakening laws do not qualitatively differ with those using the LSW (Bizzarri et al., 2001; Luo &amp; </a:t>
            </a:r>
            <a:r>
              <a:rPr lang="en-US" kern="100" dirty="0" err="1">
                <a:latin typeface="Times New Roman" panose="02020603050405020304" pitchFamily="18" charset="0"/>
                <a:ea typeface="DengXian" panose="02010600030101010101" pitchFamily="2" charset="-122"/>
                <a:cs typeface="Times New Roman" panose="02020603050405020304" pitchFamily="18" charset="0"/>
              </a:rPr>
              <a:t>Duan</a:t>
            </a:r>
            <a:r>
              <a:rPr lang="en-US" kern="100" dirty="0">
                <a:latin typeface="Times New Roman" panose="02020603050405020304" pitchFamily="18" charset="0"/>
                <a:ea typeface="DengXian" panose="02010600030101010101" pitchFamily="2" charset="-122"/>
                <a:cs typeface="Times New Roman" panose="02020603050405020304" pitchFamily="18" charset="0"/>
              </a:rPr>
              <a:t>, 2018). However,</a:t>
            </a:r>
            <a:r>
              <a:rPr lang="en-US" kern="100" dirty="0">
                <a:latin typeface="Times New Roman" panose="02020603050405020304" pitchFamily="18" charset="0"/>
                <a:ea typeface="STHeiti Light" panose="02010600040101010101" pitchFamily="2" charset="-122"/>
                <a:cs typeface="Times New Roman" panose="02020603050405020304" pitchFamily="18" charset="0"/>
              </a:rPr>
              <a:t> friction laws with exponential weakening curves result in faster energy release at the onset of slip, and therefore may produce slightly more energetic ruptures than those based on the LSW (Dunham, 2017; Luo &amp; </a:t>
            </a:r>
            <a:r>
              <a:rPr lang="en-US" kern="100" dirty="0" err="1">
                <a:latin typeface="Times New Roman" panose="02020603050405020304" pitchFamily="18" charset="0"/>
                <a:ea typeface="STHeiti Light" panose="02010600040101010101" pitchFamily="2" charset="-122"/>
                <a:cs typeface="Times New Roman" panose="02020603050405020304" pitchFamily="18" charset="0"/>
              </a:rPr>
              <a:t>Duan</a:t>
            </a:r>
            <a:r>
              <a:rPr lang="en-US" kern="100" dirty="0">
                <a:latin typeface="Times New Roman" panose="02020603050405020304" pitchFamily="18" charset="0"/>
                <a:ea typeface="STHeiti Light" panose="02010600040101010101" pitchFamily="2" charset="-122"/>
                <a:cs typeface="Times New Roman" panose="02020603050405020304" pitchFamily="18" charset="0"/>
              </a:rPr>
              <a:t>, 2018; Ryan &amp; Oglesby, 2014). If we adopt rate-weakening friction to reproduce the rupture process of the 2012 Nicoya Mw7.6 earthquake, a slightly higher yield stress may be inferred.</a:t>
            </a:r>
            <a:endParaRPr lang="en-HK" kern="100" dirty="0">
              <a:latin typeface="DengXian" panose="02010600030101010101" pitchFamily="2" charset="-122"/>
              <a:ea typeface="DengXian" panose="02010600030101010101" pitchFamily="2" charset="-122"/>
              <a:cs typeface="Times New Roman" panose="02020603050405020304" pitchFamily="18" charset="0"/>
            </a:endParaRPr>
          </a:p>
        </p:txBody>
      </p:sp>
      <p:pic>
        <p:nvPicPr>
          <p:cNvPr id="9" name="Picture 8">
            <a:extLst>
              <a:ext uri="{FF2B5EF4-FFF2-40B4-BE49-F238E27FC236}">
                <a16:creationId xmlns:a16="http://schemas.microsoft.com/office/drawing/2014/main" id="{81CD6CF0-9E69-2340-9631-A76732ECEEE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30338" y="3828738"/>
            <a:ext cx="3072250" cy="22502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3">
            <a:extLst>
              <a:ext uri="{FF2B5EF4-FFF2-40B4-BE49-F238E27FC236}">
                <a16:creationId xmlns:a16="http://schemas.microsoft.com/office/drawing/2014/main" id="{6E4D978B-8494-9842-BEAA-3402C7A0E2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74024" y="1276530"/>
            <a:ext cx="2784879" cy="2302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7699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33F39A-95A5-EB4F-B68A-168ED806CDDB}"/>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65</a:t>
            </a:fld>
            <a:endParaRPr lang="en-GB">
              <a:solidFill>
                <a:prstClr val="black">
                  <a:tint val="75000"/>
                </a:prstClr>
              </a:solidFill>
              <a:latin typeface="Calibri"/>
            </a:endParaRPr>
          </a:p>
        </p:txBody>
      </p:sp>
      <p:sp>
        <p:nvSpPr>
          <p:cNvPr id="7" name="Title 1">
            <a:extLst>
              <a:ext uri="{FF2B5EF4-FFF2-40B4-BE49-F238E27FC236}">
                <a16:creationId xmlns:a16="http://schemas.microsoft.com/office/drawing/2014/main" id="{A72FAA07-E84D-0C45-8440-6A0AAF429228}"/>
              </a:ext>
            </a:extLst>
          </p:cNvPr>
          <p:cNvSpPr txBox="1">
            <a:spLocks/>
          </p:cNvSpPr>
          <p:nvPr/>
        </p:nvSpPr>
        <p:spPr>
          <a:xfrm>
            <a:off x="838200" y="196961"/>
            <a:ext cx="6763719" cy="823766"/>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600" kern="1200">
                <a:solidFill>
                  <a:schemeClr val="tx1"/>
                </a:solidFill>
                <a:latin typeface="+mj-lt"/>
                <a:ea typeface="+mj-ea"/>
                <a:cs typeface="+mj-cs"/>
              </a:defRPr>
            </a:lvl1pPr>
          </a:lstStyle>
          <a:p>
            <a:r>
              <a:rPr lang="zh-TW" altLang="en-US" dirty="0">
                <a:solidFill>
                  <a:srgbClr val="0432FF"/>
                </a:solidFill>
                <a:latin typeface="Kaiti TC" panose="02010600040101010101" pitchFamily="2" charset="-120"/>
                <a:ea typeface="Kaiti TC" panose="02010600040101010101" pitchFamily="2" charset="-120"/>
              </a:rPr>
              <a:t>讨论</a:t>
            </a:r>
            <a:r>
              <a:rPr lang="zh-TW" altLang="en-US" dirty="0">
                <a:latin typeface="Kaiti TC" panose="02010600040101010101" pitchFamily="2" charset="-120"/>
                <a:ea typeface="Kaiti TC" panose="02010600040101010101" pitchFamily="2" charset="-120"/>
              </a:rPr>
              <a:t>的</a:t>
            </a:r>
            <a:r>
              <a:rPr lang="zh-CN" altLang="en-US" dirty="0">
                <a:latin typeface="Kaiti TC" panose="02010600040101010101" pitchFamily="2" charset="-120"/>
                <a:ea typeface="Kaiti TC" panose="02010600040101010101" pitchFamily="2" charset="-120"/>
              </a:rPr>
              <a:t>常见问题：漫无目的</a:t>
            </a:r>
            <a:endParaRPr lang="en-US" dirty="0">
              <a:latin typeface="Kaiti TC" panose="02010600040101010101" pitchFamily="2" charset="-120"/>
              <a:ea typeface="Kaiti TC" panose="02010600040101010101" pitchFamily="2" charset="-120"/>
            </a:endParaRPr>
          </a:p>
        </p:txBody>
      </p:sp>
      <p:grpSp>
        <p:nvGrpSpPr>
          <p:cNvPr id="6" name="Group 5">
            <a:extLst>
              <a:ext uri="{FF2B5EF4-FFF2-40B4-BE49-F238E27FC236}">
                <a16:creationId xmlns:a16="http://schemas.microsoft.com/office/drawing/2014/main" id="{BDE4622D-7871-934C-B847-085E43776C26}"/>
              </a:ext>
            </a:extLst>
          </p:cNvPr>
          <p:cNvGrpSpPr/>
          <p:nvPr/>
        </p:nvGrpSpPr>
        <p:grpSpPr>
          <a:xfrm>
            <a:off x="838200" y="1170122"/>
            <a:ext cx="2530982" cy="1872927"/>
            <a:chOff x="838200" y="1170122"/>
            <a:chExt cx="2530982" cy="1872927"/>
          </a:xfrm>
        </p:grpSpPr>
        <p:pic>
          <p:nvPicPr>
            <p:cNvPr id="3" name="Picture 2">
              <a:extLst>
                <a:ext uri="{FF2B5EF4-FFF2-40B4-BE49-F238E27FC236}">
                  <a16:creationId xmlns:a16="http://schemas.microsoft.com/office/drawing/2014/main" id="{7383058D-A5A9-E044-A1EE-5C2FBEA0E855}"/>
                </a:ext>
              </a:extLst>
            </p:cNvPr>
            <p:cNvPicPr>
              <a:picLocks noChangeAspect="1"/>
            </p:cNvPicPr>
            <p:nvPr/>
          </p:nvPicPr>
          <p:blipFill>
            <a:blip r:embed="rId2"/>
            <a:stretch>
              <a:fillRect/>
            </a:stretch>
          </p:blipFill>
          <p:spPr>
            <a:xfrm>
              <a:off x="838200" y="1170122"/>
              <a:ext cx="2530982" cy="1872927"/>
            </a:xfrm>
            <a:prstGeom prst="rect">
              <a:avLst/>
            </a:prstGeom>
          </p:spPr>
        </p:pic>
        <p:sp>
          <p:nvSpPr>
            <p:cNvPr id="5" name="TextBox 4">
              <a:extLst>
                <a:ext uri="{FF2B5EF4-FFF2-40B4-BE49-F238E27FC236}">
                  <a16:creationId xmlns:a16="http://schemas.microsoft.com/office/drawing/2014/main" id="{94A9765F-3ACA-4F4C-9037-77473BE67B9A}"/>
                </a:ext>
              </a:extLst>
            </p:cNvPr>
            <p:cNvSpPr txBox="1"/>
            <p:nvPr/>
          </p:nvSpPr>
          <p:spPr>
            <a:xfrm>
              <a:off x="1209309" y="2673717"/>
              <a:ext cx="1788763" cy="369332"/>
            </a:xfrm>
            <a:prstGeom prst="rect">
              <a:avLst/>
            </a:prstGeom>
            <a:solidFill>
              <a:schemeClr val="bg1"/>
            </a:solidFill>
          </p:spPr>
          <p:txBody>
            <a:bodyPr wrap="square" rtlCol="0">
              <a:spAutoFit/>
            </a:bodyPr>
            <a:lstStyle/>
            <a:p>
              <a:r>
                <a:rPr lang="zh-CN" altLang="en-US" dirty="0"/>
                <a:t>再唠十块钱的</a:t>
              </a:r>
              <a:endParaRPr lang="en-US" dirty="0"/>
            </a:p>
          </p:txBody>
        </p:sp>
      </p:grpSp>
      <p:sp>
        <p:nvSpPr>
          <p:cNvPr id="8" name="TextBox 7">
            <a:extLst>
              <a:ext uri="{FF2B5EF4-FFF2-40B4-BE49-F238E27FC236}">
                <a16:creationId xmlns:a16="http://schemas.microsoft.com/office/drawing/2014/main" id="{F61DF7E0-5C46-C649-8637-E701B902D2D9}"/>
              </a:ext>
            </a:extLst>
          </p:cNvPr>
          <p:cNvSpPr txBox="1"/>
          <p:nvPr/>
        </p:nvSpPr>
        <p:spPr>
          <a:xfrm>
            <a:off x="3804834" y="1232115"/>
            <a:ext cx="7532176" cy="5262979"/>
          </a:xfrm>
          <a:prstGeom prst="rect">
            <a:avLst/>
          </a:prstGeom>
          <a:noFill/>
        </p:spPr>
        <p:txBody>
          <a:bodyPr wrap="square" rtlCol="0">
            <a:spAutoFit/>
          </a:bodyPr>
          <a:lstStyle/>
          <a:p>
            <a:pPr marL="342900" indent="-342900">
              <a:buFont typeface="Arial" panose="020B0604020202020204" pitchFamily="34" charset="0"/>
              <a:buChar char="•"/>
            </a:pPr>
            <a:r>
              <a:rPr lang="zh-CN" altLang="en-US" sz="2400" dirty="0">
                <a:latin typeface="Arial" panose="020B0604020202020204" pitchFamily="34" charset="0"/>
                <a:ea typeface="Songti TC" panose="02010600040101010101" pitchFamily="2" charset="-120"/>
                <a:cs typeface="Arial" panose="020B0604020202020204" pitchFamily="34" charset="0"/>
              </a:rPr>
              <a:t>回想自己写的</a:t>
            </a:r>
            <a:r>
              <a:rPr lang="zh-CN" altLang="en-US" sz="2400" dirty="0">
                <a:solidFill>
                  <a:srgbClr val="0432FF"/>
                </a:solidFill>
                <a:latin typeface="Arial" panose="020B0604020202020204" pitchFamily="34" charset="0"/>
                <a:ea typeface="Songti TC" panose="02010600040101010101" pitchFamily="2" charset="-120"/>
                <a:cs typeface="Arial" panose="020B0604020202020204" pitchFamily="34" charset="0"/>
              </a:rPr>
              <a:t>引言</a:t>
            </a:r>
            <a:endParaRPr lang="en-HK" altLang="zh-CN" sz="2400" dirty="0">
              <a:solidFill>
                <a:srgbClr val="0432FF"/>
              </a:solidFill>
              <a:latin typeface="Arial" panose="020B0604020202020204" pitchFamily="34" charset="0"/>
              <a:ea typeface="Songti TC" panose="02010600040101010101" pitchFamily="2" charset="-120"/>
              <a:cs typeface="Arial" panose="020B0604020202020204" pitchFamily="34" charset="0"/>
            </a:endParaRPr>
          </a:p>
          <a:p>
            <a:pPr marL="800100" lvl="1" indent="-342900">
              <a:buFont typeface="Arial" panose="020B0604020202020204" pitchFamily="34" charset="0"/>
              <a:buChar char="•"/>
            </a:pPr>
            <a:r>
              <a:rPr lang="zh-CN" altLang="en-US" sz="2400" dirty="0">
                <a:latin typeface="Arial" panose="020B0604020202020204" pitchFamily="34" charset="0"/>
                <a:ea typeface="Songti TC" panose="02010600040101010101" pitchFamily="2" charset="-120"/>
                <a:cs typeface="Arial" panose="020B0604020202020204" pitchFamily="34" charset="0"/>
              </a:rPr>
              <a:t>瓶颈问题是否完美的到了解决？</a:t>
            </a:r>
            <a:endParaRPr lang="en-HK" altLang="zh-CN" sz="2400" dirty="0">
              <a:latin typeface="Arial" panose="020B0604020202020204" pitchFamily="34" charset="0"/>
              <a:ea typeface="Songti TC" panose="02010600040101010101" pitchFamily="2" charset="-120"/>
              <a:cs typeface="Arial" panose="020B0604020202020204" pitchFamily="34" charset="0"/>
            </a:endParaRPr>
          </a:p>
          <a:p>
            <a:pPr marL="800100" lvl="1" indent="-342900">
              <a:buFont typeface="Arial" panose="020B0604020202020204" pitchFamily="34" charset="0"/>
              <a:buChar char="•"/>
            </a:pPr>
            <a:r>
              <a:rPr lang="zh-CN" altLang="en-US" sz="2400" dirty="0">
                <a:latin typeface="Arial" panose="020B0604020202020204" pitchFamily="34" charset="0"/>
                <a:ea typeface="Songti TC" panose="02010600040101010101" pitchFamily="2" charset="-120"/>
                <a:cs typeface="Arial" panose="020B0604020202020204" pitchFamily="34" charset="0"/>
              </a:rPr>
              <a:t>如果这项研究结果没有完全解决，是否有了进步？</a:t>
            </a:r>
            <a:endParaRPr lang="en-HK" altLang="zh-CN" sz="2400" dirty="0">
              <a:latin typeface="Arial" panose="020B0604020202020204" pitchFamily="34" charset="0"/>
              <a:ea typeface="Songti TC" panose="02010600040101010101" pitchFamily="2" charset="-120"/>
              <a:cs typeface="Arial" panose="020B0604020202020204" pitchFamily="34" charset="0"/>
            </a:endParaRPr>
          </a:p>
          <a:p>
            <a:pPr marL="800100" lvl="1" indent="-342900">
              <a:buFont typeface="Arial" panose="020B0604020202020204" pitchFamily="34" charset="0"/>
              <a:buChar char="•"/>
            </a:pPr>
            <a:r>
              <a:rPr lang="zh-CN" altLang="en-US" sz="2400" dirty="0">
                <a:latin typeface="Arial" panose="020B0604020202020204" pitchFamily="34" charset="0"/>
                <a:ea typeface="Songti TC" panose="02010600040101010101" pitchFamily="2" charset="-120"/>
                <a:cs typeface="Arial" panose="020B0604020202020204" pitchFamily="34" charset="0"/>
              </a:rPr>
              <a:t>如何才能更进一步？</a:t>
            </a:r>
            <a:endParaRPr lang="en-HK" altLang="zh-CN" sz="2400" dirty="0">
              <a:latin typeface="Arial" panose="020B0604020202020204" pitchFamily="34" charset="0"/>
              <a:ea typeface="Songti TC" panose="02010600040101010101" pitchFamily="2" charset="-120"/>
              <a:cs typeface="Arial" panose="020B0604020202020204" pitchFamily="34" charset="0"/>
            </a:endParaRPr>
          </a:p>
          <a:p>
            <a:pPr marL="342900" indent="-342900">
              <a:buFont typeface="Arial" panose="020B0604020202020204" pitchFamily="34" charset="0"/>
              <a:buChar char="•"/>
            </a:pPr>
            <a:r>
              <a:rPr lang="zh-CN" altLang="en-HK" sz="2400" dirty="0">
                <a:latin typeface="Arial" panose="020B0604020202020204" pitchFamily="34" charset="0"/>
                <a:ea typeface="Songti TC" panose="02010600040101010101" pitchFamily="2" charset="-120"/>
                <a:cs typeface="Arial" panose="020B0604020202020204" pitchFamily="34" charset="0"/>
              </a:rPr>
              <a:t>回</a:t>
            </a:r>
            <a:r>
              <a:rPr lang="zh-CN" altLang="en-US" sz="2400" dirty="0">
                <a:latin typeface="Arial" panose="020B0604020202020204" pitchFamily="34" charset="0"/>
                <a:ea typeface="Songti TC" panose="02010600040101010101" pitchFamily="2" charset="-120"/>
                <a:cs typeface="Arial" panose="020B0604020202020204" pitchFamily="34" charset="0"/>
              </a:rPr>
              <a:t>看自己的</a:t>
            </a:r>
            <a:r>
              <a:rPr lang="zh-CN" altLang="en-US" sz="2400" dirty="0">
                <a:solidFill>
                  <a:srgbClr val="0432FF"/>
                </a:solidFill>
                <a:latin typeface="Arial" panose="020B0604020202020204" pitchFamily="34" charset="0"/>
                <a:ea typeface="Songti TC" panose="02010600040101010101" pitchFamily="2" charset="-120"/>
                <a:cs typeface="Arial" panose="020B0604020202020204" pitchFamily="34" charset="0"/>
              </a:rPr>
              <a:t>结果</a:t>
            </a:r>
            <a:endParaRPr lang="en-HK" altLang="zh-CN" sz="2400" dirty="0">
              <a:solidFill>
                <a:srgbClr val="0432FF"/>
              </a:solidFill>
              <a:latin typeface="Arial" panose="020B0604020202020204" pitchFamily="34" charset="0"/>
              <a:ea typeface="Songti TC" panose="02010600040101010101" pitchFamily="2" charset="-120"/>
              <a:cs typeface="Arial" panose="020B0604020202020204" pitchFamily="34" charset="0"/>
            </a:endParaRPr>
          </a:p>
          <a:p>
            <a:pPr marL="800100" lvl="1" indent="-342900">
              <a:buFont typeface="Arial" panose="020B0604020202020204" pitchFamily="34" charset="0"/>
              <a:buChar char="•"/>
            </a:pPr>
            <a:r>
              <a:rPr lang="zh-CN" altLang="en-HK" sz="2400" dirty="0">
                <a:latin typeface="Arial" panose="020B0604020202020204" pitchFamily="34" charset="0"/>
                <a:ea typeface="Songti TC" panose="02010600040101010101" pitchFamily="2" charset="-120"/>
                <a:cs typeface="Arial" panose="020B0604020202020204" pitchFamily="34" charset="0"/>
              </a:rPr>
              <a:t>是否</a:t>
            </a:r>
            <a:r>
              <a:rPr lang="zh-CN" altLang="en-US" sz="2400" dirty="0">
                <a:latin typeface="Arial" panose="020B0604020202020204" pitchFamily="34" charset="0"/>
                <a:ea typeface="Songti TC" panose="02010600040101010101" pitchFamily="2" charset="-120"/>
                <a:cs typeface="Arial" panose="020B0604020202020204" pitchFamily="34" charset="0"/>
              </a:rPr>
              <a:t>达成了既定目标？</a:t>
            </a:r>
            <a:endParaRPr lang="en-US" altLang="zh-CN" sz="2400" dirty="0">
              <a:latin typeface="Arial" panose="020B0604020202020204" pitchFamily="34" charset="0"/>
              <a:ea typeface="Songti TC" panose="02010600040101010101" pitchFamily="2" charset="-120"/>
              <a:cs typeface="Arial" panose="020B0604020202020204" pitchFamily="34" charset="0"/>
            </a:endParaRPr>
          </a:p>
          <a:p>
            <a:pPr marL="800100" lvl="1" indent="-342900">
              <a:buFont typeface="Arial" panose="020B0604020202020204" pitchFamily="34" charset="0"/>
              <a:buChar char="•"/>
            </a:pPr>
            <a:r>
              <a:rPr lang="zh-TW" altLang="en-HK" sz="2400" dirty="0">
                <a:latin typeface="Arial" panose="020B0604020202020204" pitchFamily="34" charset="0"/>
                <a:ea typeface="Songti TC" panose="02010600040101010101" pitchFamily="2" charset="-120"/>
                <a:cs typeface="Arial" panose="020B0604020202020204" pitchFamily="34" charset="0"/>
              </a:rPr>
              <a:t>研究</a:t>
            </a:r>
            <a:r>
              <a:rPr lang="zh-TW" altLang="en-US" sz="2400" dirty="0">
                <a:latin typeface="Arial" panose="020B0604020202020204" pitchFamily="34" charset="0"/>
                <a:ea typeface="Songti TC" panose="02010600040101010101" pitchFamily="2" charset="-120"/>
                <a:cs typeface="Arial" panose="020B0604020202020204" pitchFamily="34" charset="0"/>
              </a:rPr>
              <a:t>结果对于引言中提出的科学问题是否需要其他条件才能进行论证</a:t>
            </a:r>
            <a:r>
              <a:rPr lang="zh-CN" altLang="en-US" sz="2400" dirty="0">
                <a:latin typeface="Arial" panose="020B0604020202020204" pitchFamily="34" charset="0"/>
                <a:ea typeface="Songti TC" panose="02010600040101010101" pitchFamily="2" charset="-120"/>
                <a:cs typeface="Arial" panose="020B0604020202020204" pitchFamily="34" charset="0"/>
              </a:rPr>
              <a:t>？</a:t>
            </a:r>
            <a:endParaRPr lang="en-HK" altLang="zh-CN" sz="2400" dirty="0">
              <a:latin typeface="Arial" panose="020B0604020202020204" pitchFamily="34" charset="0"/>
              <a:ea typeface="Songti TC" panose="02010600040101010101" pitchFamily="2" charset="-120"/>
              <a:cs typeface="Arial" panose="020B0604020202020204" pitchFamily="34" charset="0"/>
            </a:endParaRPr>
          </a:p>
          <a:p>
            <a:pPr marL="800100" lvl="1" indent="-342900">
              <a:buFont typeface="Arial" panose="020B0604020202020204" pitchFamily="34" charset="0"/>
              <a:buChar char="•"/>
            </a:pPr>
            <a:r>
              <a:rPr lang="zh-CN" altLang="en-US" sz="2400" dirty="0">
                <a:latin typeface="Arial" panose="020B0604020202020204" pitchFamily="34" charset="0"/>
                <a:ea typeface="Songti TC" panose="02010600040101010101" pitchFamily="2" charset="-120"/>
                <a:cs typeface="Arial" panose="020B0604020202020204" pitchFamily="34" charset="0"/>
              </a:rPr>
              <a:t>除了达成了既定目标，是否也解决了其他相关问题？</a:t>
            </a:r>
            <a:endParaRPr lang="en-HK" altLang="zh-CN" sz="2400" dirty="0">
              <a:latin typeface="Arial" panose="020B0604020202020204" pitchFamily="34" charset="0"/>
              <a:ea typeface="Songti TC" panose="02010600040101010101" pitchFamily="2" charset="-120"/>
              <a:cs typeface="Arial" panose="020B0604020202020204" pitchFamily="34" charset="0"/>
            </a:endParaRPr>
          </a:p>
          <a:p>
            <a:pPr marL="342900" indent="-342900">
              <a:buFont typeface="Arial" panose="020B0604020202020204" pitchFamily="34" charset="0"/>
              <a:buChar char="•"/>
            </a:pPr>
            <a:r>
              <a:rPr lang="zh-CN" altLang="en-US" sz="2400" dirty="0">
                <a:latin typeface="Arial" panose="020B0604020202020204" pitchFamily="34" charset="0"/>
                <a:ea typeface="Songti TC" panose="02010600040101010101" pitchFamily="2" charset="-120"/>
                <a:cs typeface="Arial" panose="020B0604020202020204" pitchFamily="34" charset="0"/>
              </a:rPr>
              <a:t>如果真的不知道写什么？</a:t>
            </a:r>
            <a:endParaRPr lang="en-US" altLang="zh-CN" sz="2400" dirty="0">
              <a:latin typeface="Arial" panose="020B0604020202020204" pitchFamily="34" charset="0"/>
              <a:ea typeface="Songti TC" panose="02010600040101010101" pitchFamily="2" charset="-120"/>
              <a:cs typeface="Arial" panose="020B0604020202020204" pitchFamily="34" charset="0"/>
            </a:endParaRPr>
          </a:p>
          <a:p>
            <a:pPr marL="800100" lvl="1" indent="-342900">
              <a:buFont typeface="Arial" panose="020B0604020202020204" pitchFamily="34" charset="0"/>
              <a:buChar char="•"/>
            </a:pPr>
            <a:r>
              <a:rPr lang="zh-CN" altLang="en-US" sz="2400" dirty="0">
                <a:latin typeface="Arial" panose="020B0604020202020204" pitchFamily="34" charset="0"/>
                <a:ea typeface="Songti TC" panose="02010600040101010101" pitchFamily="2" charset="-120"/>
                <a:cs typeface="Arial" panose="020B0604020202020204" pitchFamily="34" charset="0"/>
              </a:rPr>
              <a:t>与合作者</a:t>
            </a:r>
            <a:r>
              <a:rPr lang="en-US" altLang="zh-CN" sz="2400" dirty="0">
                <a:latin typeface="Arial" panose="020B0604020202020204" pitchFamily="34" charset="0"/>
                <a:ea typeface="Songti TC" panose="02010600040101010101" pitchFamily="2" charset="-120"/>
                <a:cs typeface="Arial" panose="020B0604020202020204" pitchFamily="34" charset="0"/>
              </a:rPr>
              <a:t>/</a:t>
            </a:r>
            <a:r>
              <a:rPr lang="zh-CN" altLang="en-US" sz="2400" dirty="0">
                <a:latin typeface="Arial" panose="020B0604020202020204" pitchFamily="34" charset="0"/>
                <a:ea typeface="Songti TC" panose="02010600040101010101" pitchFamily="2" charset="-120"/>
                <a:cs typeface="Arial" panose="020B0604020202020204" pitchFamily="34" charset="0"/>
              </a:rPr>
              <a:t>导师</a:t>
            </a:r>
            <a:r>
              <a:rPr lang="en-US" altLang="zh-CN" sz="2400" dirty="0">
                <a:latin typeface="Arial" panose="020B0604020202020204" pitchFamily="34" charset="0"/>
                <a:ea typeface="Songti TC" panose="02010600040101010101" pitchFamily="2" charset="-120"/>
                <a:cs typeface="Arial" panose="020B0604020202020204" pitchFamily="34" charset="0"/>
              </a:rPr>
              <a:t>/</a:t>
            </a:r>
            <a:r>
              <a:rPr lang="zh-CN" altLang="en-US" sz="2400" dirty="0">
                <a:latin typeface="Arial" panose="020B0604020202020204" pitchFamily="34" charset="0"/>
                <a:ea typeface="Songti TC" panose="02010600040101010101" pitchFamily="2" charset="-120"/>
                <a:cs typeface="Arial" panose="020B0604020202020204" pitchFamily="34" charset="0"/>
              </a:rPr>
              <a:t>小伙伴交流</a:t>
            </a:r>
            <a:endParaRPr lang="en-HK" altLang="zh-CN" sz="2400" dirty="0">
              <a:latin typeface="Arial" panose="020B0604020202020204" pitchFamily="34" charset="0"/>
              <a:ea typeface="Songti TC" panose="02010600040101010101" pitchFamily="2" charset="-120"/>
              <a:cs typeface="Arial" panose="020B0604020202020204" pitchFamily="34" charset="0"/>
            </a:endParaRPr>
          </a:p>
          <a:p>
            <a:pPr marL="800100" lvl="1" indent="-342900">
              <a:buFont typeface="Arial" panose="020B0604020202020204" pitchFamily="34" charset="0"/>
              <a:buChar char="•"/>
            </a:pPr>
            <a:r>
              <a:rPr lang="en-US" altLang="zh-CN" sz="2400" dirty="0">
                <a:latin typeface="Arial" panose="020B0604020202020204" pitchFamily="34" charset="0"/>
                <a:ea typeface="Songti TC" panose="02010600040101010101" pitchFamily="2" charset="-120"/>
                <a:cs typeface="Arial" panose="020B0604020202020204" pitchFamily="34" charset="0"/>
              </a:rPr>
              <a:t>Less is more</a:t>
            </a:r>
            <a:endParaRPr lang="en-HK" altLang="zh-CN" sz="2400" dirty="0">
              <a:latin typeface="Arial" panose="020B0604020202020204" pitchFamily="34" charset="0"/>
              <a:ea typeface="Songti TC" panose="02010600040101010101" pitchFamily="2" charset="-120"/>
              <a:cs typeface="Arial" panose="020B0604020202020204" pitchFamily="34" charset="0"/>
            </a:endParaRPr>
          </a:p>
          <a:p>
            <a:pPr marL="800100" lvl="1" indent="-342900">
              <a:buFont typeface="Arial" panose="020B0604020202020204" pitchFamily="34" charset="0"/>
              <a:buChar char="•"/>
            </a:pPr>
            <a:endParaRPr lang="en-US" sz="2400" dirty="0">
              <a:latin typeface="Arial" panose="020B0604020202020204" pitchFamily="34" charset="0"/>
              <a:ea typeface="Songti TC" panose="02010600040101010101" pitchFamily="2" charset="-120"/>
              <a:cs typeface="Arial" panose="020B0604020202020204" pitchFamily="34" charset="0"/>
            </a:endParaRPr>
          </a:p>
        </p:txBody>
      </p:sp>
    </p:spTree>
    <p:extLst>
      <p:ext uri="{BB962C8B-B14F-4D97-AF65-F5344CB8AC3E}">
        <p14:creationId xmlns:p14="http://schemas.microsoft.com/office/powerpoint/2010/main" val="411659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blinds(horizontal)">
                                      <p:cBhvr>
                                        <p:cTn id="10" dur="500"/>
                                        <p:tgtEl>
                                          <p:spTgt spid="8">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blinds(horizontal)">
                                      <p:cBhvr>
                                        <p:cTn id="13" dur="500"/>
                                        <p:tgtEl>
                                          <p:spTgt spid="8">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blinds(horizontal)">
                                      <p:cBhvr>
                                        <p:cTn id="16" dur="500"/>
                                        <p:tgtEl>
                                          <p:spTgt spid="8">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checkerboard(across)">
                                      <p:cBhvr>
                                        <p:cTn id="21" dur="500"/>
                                        <p:tgtEl>
                                          <p:spTgt spid="8">
                                            <p:txEl>
                                              <p:pRg st="4" end="4"/>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checkerboard(across)">
                                      <p:cBhvr>
                                        <p:cTn id="24" dur="500"/>
                                        <p:tgtEl>
                                          <p:spTgt spid="8">
                                            <p:txEl>
                                              <p:pRg st="5" end="5"/>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Effect transition="in" filter="checkerboard(across)">
                                      <p:cBhvr>
                                        <p:cTn id="27" dur="500"/>
                                        <p:tgtEl>
                                          <p:spTgt spid="8">
                                            <p:txEl>
                                              <p:pRg st="6" end="6"/>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8">
                                            <p:txEl>
                                              <p:pRg st="7" end="7"/>
                                            </p:txEl>
                                          </p:spTgt>
                                        </p:tgtEl>
                                        <p:attrNameLst>
                                          <p:attrName>style.visibility</p:attrName>
                                        </p:attrNameLst>
                                      </p:cBhvr>
                                      <p:to>
                                        <p:strVal val="visible"/>
                                      </p:to>
                                    </p:set>
                                    <p:animEffect transition="in" filter="checkerboard(across)">
                                      <p:cBhvr>
                                        <p:cTn id="30" dur="500"/>
                                        <p:tgtEl>
                                          <p:spTgt spid="8">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animEffect transition="in" filter="blinds(horizontal)">
                                      <p:cBhvr>
                                        <p:cTn id="35" dur="500"/>
                                        <p:tgtEl>
                                          <p:spTgt spid="8">
                                            <p:txEl>
                                              <p:pRg st="8" end="8"/>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8">
                                            <p:txEl>
                                              <p:pRg st="9" end="9"/>
                                            </p:txEl>
                                          </p:spTgt>
                                        </p:tgtEl>
                                        <p:attrNameLst>
                                          <p:attrName>style.visibility</p:attrName>
                                        </p:attrNameLst>
                                      </p:cBhvr>
                                      <p:to>
                                        <p:strVal val="visible"/>
                                      </p:to>
                                    </p:set>
                                    <p:animEffect transition="in" filter="blinds(horizontal)">
                                      <p:cBhvr>
                                        <p:cTn id="38" dur="500"/>
                                        <p:tgtEl>
                                          <p:spTgt spid="8">
                                            <p:txEl>
                                              <p:pRg st="9" end="9"/>
                                            </p:txEl>
                                          </p:spTgt>
                                        </p:tgtEl>
                                      </p:cBhvr>
                                    </p:animEffect>
                                  </p:childTnLst>
                                </p:cTn>
                              </p:par>
                              <p:par>
                                <p:cTn id="39" presetID="3" presetClass="entr" presetSubtype="10" fill="hold" nodeType="withEffect">
                                  <p:stCondLst>
                                    <p:cond delay="0"/>
                                  </p:stCondLst>
                                  <p:childTnLst>
                                    <p:set>
                                      <p:cBhvr>
                                        <p:cTn id="40" dur="1" fill="hold">
                                          <p:stCondLst>
                                            <p:cond delay="0"/>
                                          </p:stCondLst>
                                        </p:cTn>
                                        <p:tgtEl>
                                          <p:spTgt spid="8">
                                            <p:txEl>
                                              <p:pRg st="10" end="10"/>
                                            </p:txEl>
                                          </p:spTgt>
                                        </p:tgtEl>
                                        <p:attrNameLst>
                                          <p:attrName>style.visibility</p:attrName>
                                        </p:attrNameLst>
                                      </p:cBhvr>
                                      <p:to>
                                        <p:strVal val="visible"/>
                                      </p:to>
                                    </p:set>
                                    <p:animEffect transition="in" filter="blinds(horizontal)">
                                      <p:cBhvr>
                                        <p:cTn id="41"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DAC720-93A7-5F40-B1BA-CB971A8D42D9}"/>
              </a:ext>
            </a:extLst>
          </p:cNvPr>
          <p:cNvSpPr>
            <a:spLocks noGrp="1"/>
          </p:cNvSpPr>
          <p:nvPr>
            <p:ph idx="1"/>
          </p:nvPr>
        </p:nvSpPr>
        <p:spPr>
          <a:xfrm>
            <a:off x="838200" y="1308048"/>
            <a:ext cx="6215743" cy="4892052"/>
          </a:xfrm>
        </p:spPr>
        <p:txBody>
          <a:bodyPr/>
          <a:lstStyle/>
          <a:p>
            <a:r>
              <a:rPr lang="zh-TW" altLang="en-US" dirty="0">
                <a:latin typeface="Times New Roman" panose="02020603050405020304" pitchFamily="18" charset="0"/>
                <a:ea typeface="Songti SC" panose="02010600040101010101" pitchFamily="2" charset="-122"/>
                <a:cs typeface="Times New Roman" panose="02020603050405020304" pitchFamily="18" charset="0"/>
              </a:rPr>
              <a:t>标题</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(Title)</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摘要</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(Abstract)</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引言</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(Introduction)</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数据与方法</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(Data and Methods)</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结果</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(Results)</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讨论</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(Discussion)</a:t>
            </a:r>
            <a:endParaRPr lang="en-HK" altLang="zh-TW" dirty="0">
              <a:latin typeface="Times New Roman" panose="02020603050405020304" pitchFamily="18" charset="0"/>
              <a:ea typeface="Songti SC" panose="02010600040101010101" pitchFamily="2" charset="-122"/>
              <a:cs typeface="Times New Roman" panose="02020603050405020304" pitchFamily="18" charset="0"/>
            </a:endParaRPr>
          </a:p>
          <a:p>
            <a:r>
              <a:rPr lang="zh-TW" altLang="en-US" dirty="0">
                <a:latin typeface="Times New Roman" panose="02020603050405020304" pitchFamily="18" charset="0"/>
                <a:ea typeface="Songti SC" panose="02010600040101010101" pitchFamily="2" charset="-122"/>
                <a:cs typeface="Times New Roman" panose="02020603050405020304" pitchFamily="18" charset="0"/>
              </a:rPr>
              <a:t>结论</a:t>
            </a:r>
            <a:r>
              <a:rPr lang="en-US" altLang="zh-TW" dirty="0">
                <a:latin typeface="Times New Roman" panose="02020603050405020304" pitchFamily="18" charset="0"/>
                <a:ea typeface="Songti SC" panose="02010600040101010101" pitchFamily="2" charset="-122"/>
                <a:cs typeface="Times New Roman" panose="02020603050405020304" pitchFamily="18" charset="0"/>
              </a:rPr>
              <a:t> (Conclusions)</a:t>
            </a:r>
          </a:p>
          <a:p>
            <a:pPr marL="0" indent="0">
              <a:buNone/>
            </a:pPr>
            <a:r>
              <a:rPr lang="zh-TW" altLang="en-US" dirty="0">
                <a:latin typeface="Times New Roman" panose="02020603050405020304" pitchFamily="18" charset="0"/>
                <a:ea typeface="Songti SC" panose="02010600040101010101" pitchFamily="2" charset="-122"/>
                <a:cs typeface="Times New Roman" panose="02020603050405020304" pitchFamily="18" charset="0"/>
              </a:rPr>
              <a:t>相辅相成</a:t>
            </a:r>
            <a:r>
              <a:rPr lang="zh-CN" altLang="en-US" dirty="0">
                <a:latin typeface="Times New Roman" panose="02020603050405020304" pitchFamily="18" charset="0"/>
                <a:ea typeface="Songti SC" panose="02010600040101010101" pitchFamily="2" charset="-122"/>
                <a:cs typeface="Times New Roman" panose="02020603050405020304" pitchFamily="18" charset="0"/>
              </a:rPr>
              <a:t>，</a:t>
            </a:r>
            <a:r>
              <a:rPr lang="zh-TW" altLang="en-US" dirty="0">
                <a:latin typeface="Times New Roman" panose="02020603050405020304" pitchFamily="18" charset="0"/>
                <a:ea typeface="Songti SC" panose="02010600040101010101" pitchFamily="2" charset="-122"/>
                <a:cs typeface="Times New Roman" panose="02020603050405020304" pitchFamily="18" charset="0"/>
              </a:rPr>
              <a:t>缺一不可</a:t>
            </a:r>
            <a:endParaRPr lang="en-US" dirty="0">
              <a:latin typeface="Times New Roman" panose="02020603050405020304" pitchFamily="18" charset="0"/>
              <a:ea typeface="Songti SC" panose="02010600040101010101" pitchFamily="2" charset="-122"/>
              <a:cs typeface="Times New Roman" panose="02020603050405020304" pitchFamily="18" charset="0"/>
            </a:endParaRPr>
          </a:p>
        </p:txBody>
      </p:sp>
      <p:sp>
        <p:nvSpPr>
          <p:cNvPr id="4" name="Slide Number Placeholder 3">
            <a:extLst>
              <a:ext uri="{FF2B5EF4-FFF2-40B4-BE49-F238E27FC236}">
                <a16:creationId xmlns:a16="http://schemas.microsoft.com/office/drawing/2014/main" id="{D406CC2C-D09D-2646-A551-615CE5E76331}"/>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66</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5AC56BA9-531C-CF41-ACDE-AFCFCD2459A1}"/>
              </a:ext>
            </a:extLst>
          </p:cNvPr>
          <p:cNvSpPr>
            <a:spLocks noGrp="1"/>
          </p:cNvSpPr>
          <p:nvPr>
            <p:ph type="title"/>
          </p:nvPr>
        </p:nvSpPr>
        <p:spPr>
          <a:xfrm>
            <a:off x="838200" y="116647"/>
            <a:ext cx="5655590" cy="892554"/>
          </a:xfrm>
        </p:spPr>
        <p:txBody>
          <a:bodyPr/>
          <a:lstStyle/>
          <a:p>
            <a:r>
              <a:rPr lang="zh-TW" altLang="en-HK" dirty="0">
                <a:latin typeface="Kaiti TC" panose="02010600040101010101" pitchFamily="2" charset="-120"/>
                <a:ea typeface="Kaiti TC" panose="02010600040101010101" pitchFamily="2" charset="-120"/>
                <a:cs typeface="Arial" panose="020B0604020202020204" pitchFamily="34" charset="0"/>
              </a:rPr>
              <a:t>科技</a:t>
            </a:r>
            <a:r>
              <a:rPr lang="zh-TW" altLang="en-US" dirty="0">
                <a:latin typeface="Kaiti TC" panose="02010600040101010101" pitchFamily="2" charset="-120"/>
                <a:ea typeface="Kaiti TC" panose="02010600040101010101" pitchFamily="2" charset="-120"/>
                <a:cs typeface="Arial" panose="020B0604020202020204" pitchFamily="34" charset="0"/>
              </a:rPr>
              <a:t>论文的组成部分</a:t>
            </a:r>
            <a:endParaRPr lang="en-US" dirty="0">
              <a:latin typeface="Kaiti TC" panose="02010600040101010101" pitchFamily="2" charset="-120"/>
              <a:ea typeface="Kaiti TC" panose="02010600040101010101" pitchFamily="2" charset="-120"/>
              <a:cs typeface="Arial" panose="020B0604020202020204" pitchFamily="34" charset="0"/>
            </a:endParaRPr>
          </a:p>
        </p:txBody>
      </p:sp>
      <p:sp>
        <p:nvSpPr>
          <p:cNvPr id="9" name="TextBox 8">
            <a:extLst>
              <a:ext uri="{FF2B5EF4-FFF2-40B4-BE49-F238E27FC236}">
                <a16:creationId xmlns:a16="http://schemas.microsoft.com/office/drawing/2014/main" id="{57452D14-30C7-F442-846B-37CE49B4A133}"/>
              </a:ext>
            </a:extLst>
          </p:cNvPr>
          <p:cNvSpPr txBox="1"/>
          <p:nvPr/>
        </p:nvSpPr>
        <p:spPr>
          <a:xfrm>
            <a:off x="7282537" y="1138574"/>
            <a:ext cx="4299857" cy="523220"/>
          </a:xfrm>
          <a:prstGeom prst="rect">
            <a:avLst/>
          </a:prstGeom>
          <a:noFill/>
        </p:spPr>
        <p:txBody>
          <a:bodyPr wrap="square" rtlCol="0">
            <a:spAutoFit/>
          </a:bodyPr>
          <a:lstStyle/>
          <a:p>
            <a:r>
              <a:rPr lang="zh-TW" altLang="en-HK" sz="2800" b="1" dirty="0">
                <a:solidFill>
                  <a:srgbClr val="0432FF"/>
                </a:solidFill>
                <a:latin typeface="Kaiti TC" panose="02010600040101010101" pitchFamily="2" charset="-120"/>
                <a:ea typeface="Kaiti TC" panose="02010600040101010101" pitchFamily="2" charset="-120"/>
              </a:rPr>
              <a:t>新</a:t>
            </a:r>
            <a:r>
              <a:rPr lang="zh-TW" altLang="en-US" sz="2800" b="1" dirty="0">
                <a:solidFill>
                  <a:srgbClr val="0432FF"/>
                </a:solidFill>
                <a:latin typeface="Kaiti TC" panose="02010600040101010101" pitchFamily="2" charset="-120"/>
                <a:ea typeface="Kaiti TC" panose="02010600040101010101" pitchFamily="2" charset="-120"/>
              </a:rPr>
              <a:t>知识哪里找</a:t>
            </a:r>
            <a:r>
              <a:rPr lang="zh-CN" altLang="en-US" sz="2800" b="1" dirty="0">
                <a:solidFill>
                  <a:srgbClr val="0432FF"/>
                </a:solidFill>
                <a:latin typeface="Kaiti TC" panose="02010600040101010101" pitchFamily="2" charset="-120"/>
                <a:ea typeface="Kaiti TC" panose="02010600040101010101" pitchFamily="2" charset="-120"/>
              </a:rPr>
              <a:t>？</a:t>
            </a:r>
            <a:endParaRPr lang="en-US" sz="2800" b="1" dirty="0">
              <a:solidFill>
                <a:srgbClr val="0432FF"/>
              </a:solidFill>
              <a:latin typeface="Kaiti TC" panose="02010600040101010101" pitchFamily="2" charset="-120"/>
              <a:ea typeface="Kaiti TC" panose="02010600040101010101" pitchFamily="2" charset="-120"/>
            </a:endParaRPr>
          </a:p>
        </p:txBody>
      </p:sp>
      <p:sp>
        <p:nvSpPr>
          <p:cNvPr id="7" name="TextBox 6">
            <a:extLst>
              <a:ext uri="{FF2B5EF4-FFF2-40B4-BE49-F238E27FC236}">
                <a16:creationId xmlns:a16="http://schemas.microsoft.com/office/drawing/2014/main" id="{359303FE-414B-0148-B977-2F821B43C7BC}"/>
              </a:ext>
            </a:extLst>
          </p:cNvPr>
          <p:cNvSpPr txBox="1"/>
          <p:nvPr/>
        </p:nvSpPr>
        <p:spPr>
          <a:xfrm>
            <a:off x="7282537" y="1860908"/>
            <a:ext cx="4299857" cy="523220"/>
          </a:xfrm>
          <a:prstGeom prst="rect">
            <a:avLst/>
          </a:prstGeom>
          <a:noFill/>
        </p:spPr>
        <p:txBody>
          <a:bodyPr wrap="square" rtlCol="0">
            <a:spAutoFit/>
          </a:bodyPr>
          <a:lstStyle/>
          <a:p>
            <a:r>
              <a:rPr lang="zh-TW" altLang="en-HK" sz="2800" b="1" dirty="0">
                <a:solidFill>
                  <a:srgbClr val="0432FF"/>
                </a:solidFill>
                <a:latin typeface="Kaiti TC" panose="02010600040101010101" pitchFamily="2" charset="-120"/>
                <a:ea typeface="Kaiti TC" panose="02010600040101010101" pitchFamily="2" charset="-120"/>
              </a:rPr>
              <a:t>相关</a:t>
            </a:r>
            <a:r>
              <a:rPr lang="zh-TW" altLang="en-US" sz="2800" b="1" dirty="0">
                <a:solidFill>
                  <a:srgbClr val="0432FF"/>
                </a:solidFill>
                <a:latin typeface="Kaiti TC" panose="02010600040101010101" pitchFamily="2" charset="-120"/>
                <a:ea typeface="Kaiti TC" panose="02010600040101010101" pitchFamily="2" charset="-120"/>
              </a:rPr>
              <a:t>问题的瓶颈在哪里</a:t>
            </a:r>
            <a:r>
              <a:rPr lang="zh-CN" altLang="en-US" sz="2800" b="1" dirty="0">
                <a:solidFill>
                  <a:srgbClr val="0432FF"/>
                </a:solidFill>
                <a:latin typeface="Kaiti TC" panose="02010600040101010101" pitchFamily="2" charset="-120"/>
                <a:ea typeface="Kaiti TC" panose="02010600040101010101" pitchFamily="2" charset="-120"/>
              </a:rPr>
              <a:t>？</a:t>
            </a:r>
            <a:endParaRPr lang="en-US" sz="2800" b="1" dirty="0">
              <a:solidFill>
                <a:srgbClr val="0432FF"/>
              </a:solidFill>
              <a:latin typeface="Kaiti TC" panose="02010600040101010101" pitchFamily="2" charset="-120"/>
              <a:ea typeface="Kaiti TC" panose="02010600040101010101" pitchFamily="2" charset="-120"/>
            </a:endParaRPr>
          </a:p>
        </p:txBody>
      </p:sp>
      <p:sp>
        <p:nvSpPr>
          <p:cNvPr id="8" name="TextBox 7">
            <a:extLst>
              <a:ext uri="{FF2B5EF4-FFF2-40B4-BE49-F238E27FC236}">
                <a16:creationId xmlns:a16="http://schemas.microsoft.com/office/drawing/2014/main" id="{34FCDA59-4908-984A-9C44-BD6884D46700}"/>
              </a:ext>
            </a:extLst>
          </p:cNvPr>
          <p:cNvSpPr txBox="1"/>
          <p:nvPr/>
        </p:nvSpPr>
        <p:spPr>
          <a:xfrm>
            <a:off x="7282537" y="3343479"/>
            <a:ext cx="4299857" cy="954107"/>
          </a:xfrm>
          <a:prstGeom prst="rect">
            <a:avLst/>
          </a:prstGeom>
          <a:noFill/>
        </p:spPr>
        <p:txBody>
          <a:bodyPr wrap="square" rtlCol="0">
            <a:spAutoFit/>
          </a:bodyPr>
          <a:lstStyle/>
          <a:p>
            <a:r>
              <a:rPr lang="zh-TW" altLang="en-US" sz="2800" b="1" dirty="0">
                <a:solidFill>
                  <a:srgbClr val="0432FF"/>
                </a:solidFill>
                <a:latin typeface="Kaiti TC" panose="02010600040101010101" pitchFamily="2" charset="-120"/>
                <a:ea typeface="Kaiti TC" panose="02010600040101010101" pitchFamily="2" charset="-120"/>
              </a:rPr>
              <a:t>与自己工作相关的启示</a:t>
            </a:r>
            <a:r>
              <a:rPr lang="zh-CN" altLang="en-US" sz="2800" b="1" dirty="0">
                <a:solidFill>
                  <a:srgbClr val="0432FF"/>
                </a:solidFill>
                <a:latin typeface="Kaiti TC" panose="02010600040101010101" pitchFamily="2" charset="-120"/>
                <a:ea typeface="Kaiti TC" panose="02010600040101010101" pitchFamily="2" charset="-120"/>
              </a:rPr>
              <a:t>，可能的新方向？</a:t>
            </a:r>
            <a:endParaRPr lang="en-US" sz="2800" b="1" dirty="0">
              <a:solidFill>
                <a:srgbClr val="0432FF"/>
              </a:solidFill>
              <a:latin typeface="Kaiti TC" panose="02010600040101010101" pitchFamily="2" charset="-120"/>
              <a:ea typeface="Kaiti TC" panose="02010600040101010101" pitchFamily="2" charset="-120"/>
            </a:endParaRPr>
          </a:p>
        </p:txBody>
      </p:sp>
      <p:sp>
        <p:nvSpPr>
          <p:cNvPr id="10" name="TextBox 9">
            <a:extLst>
              <a:ext uri="{FF2B5EF4-FFF2-40B4-BE49-F238E27FC236}">
                <a16:creationId xmlns:a16="http://schemas.microsoft.com/office/drawing/2014/main" id="{C633968C-E3CC-E144-A876-DA927827B8A6}"/>
              </a:ext>
            </a:extLst>
          </p:cNvPr>
          <p:cNvSpPr txBox="1"/>
          <p:nvPr/>
        </p:nvSpPr>
        <p:spPr>
          <a:xfrm>
            <a:off x="7282537" y="2616059"/>
            <a:ext cx="4299857" cy="523220"/>
          </a:xfrm>
          <a:prstGeom prst="rect">
            <a:avLst/>
          </a:prstGeom>
          <a:noFill/>
        </p:spPr>
        <p:txBody>
          <a:bodyPr wrap="square" rtlCol="0">
            <a:spAutoFit/>
          </a:bodyPr>
          <a:lstStyle/>
          <a:p>
            <a:r>
              <a:rPr lang="zh-TW" altLang="en-US" sz="2800" b="1" dirty="0">
                <a:solidFill>
                  <a:srgbClr val="0432FF"/>
                </a:solidFill>
                <a:latin typeface="Kaiti TC" panose="02010600040101010101" pitchFamily="2" charset="-120"/>
                <a:ea typeface="Kaiti TC" panose="02010600040101010101" pitchFamily="2" charset="-120"/>
              </a:rPr>
              <a:t>结果是否可靠</a:t>
            </a:r>
            <a:r>
              <a:rPr lang="zh-CN" altLang="en-US" sz="2800" b="1" dirty="0">
                <a:solidFill>
                  <a:srgbClr val="0432FF"/>
                </a:solidFill>
                <a:latin typeface="Kaiti TC" panose="02010600040101010101" pitchFamily="2" charset="-120"/>
                <a:ea typeface="Kaiti TC" panose="02010600040101010101" pitchFamily="2" charset="-120"/>
              </a:rPr>
              <a:t>？</a:t>
            </a:r>
            <a:endParaRPr lang="en-US" sz="2800" b="1" dirty="0">
              <a:solidFill>
                <a:srgbClr val="0432FF"/>
              </a:solidFill>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416875972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8" grpId="0"/>
      <p:bldP spid="1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12258-F292-FC4C-8483-1A3C5B646926}"/>
              </a:ext>
            </a:extLst>
          </p:cNvPr>
          <p:cNvSpPr>
            <a:spLocks noGrp="1"/>
          </p:cNvSpPr>
          <p:nvPr>
            <p:ph type="title"/>
          </p:nvPr>
        </p:nvSpPr>
        <p:spPr>
          <a:xfrm>
            <a:off x="818707" y="274640"/>
            <a:ext cx="4768432" cy="671913"/>
          </a:xfrm>
        </p:spPr>
        <p:txBody>
          <a:bodyPr/>
          <a:lstStyle/>
          <a:p>
            <a:r>
              <a:rPr lang="zh-CN" altLang="en-US" dirty="0">
                <a:latin typeface="Kaiti TC" panose="02010600040101010101" pitchFamily="2" charset="-120"/>
                <a:ea typeface="Kaiti TC" panose="02010600040101010101" pitchFamily="2" charset="-120"/>
              </a:rPr>
              <a:t>给学生的建议</a:t>
            </a:r>
            <a:endParaRPr lang="en-US" dirty="0">
              <a:latin typeface="Kaiti TC" panose="02010600040101010101" pitchFamily="2" charset="-120"/>
              <a:ea typeface="Kaiti TC" panose="02010600040101010101" pitchFamily="2" charset="-120"/>
            </a:endParaRPr>
          </a:p>
        </p:txBody>
      </p:sp>
      <p:sp>
        <p:nvSpPr>
          <p:cNvPr id="3" name="Content Placeholder 2">
            <a:extLst>
              <a:ext uri="{FF2B5EF4-FFF2-40B4-BE49-F238E27FC236}">
                <a16:creationId xmlns:a16="http://schemas.microsoft.com/office/drawing/2014/main" id="{E5D70801-CFC5-6147-8525-74E91BC9BFA1}"/>
              </a:ext>
            </a:extLst>
          </p:cNvPr>
          <p:cNvSpPr>
            <a:spLocks noGrp="1"/>
          </p:cNvSpPr>
          <p:nvPr>
            <p:ph idx="1"/>
          </p:nvPr>
        </p:nvSpPr>
        <p:spPr>
          <a:xfrm>
            <a:off x="960896" y="1172120"/>
            <a:ext cx="10621504" cy="5027202"/>
          </a:xfrm>
        </p:spPr>
        <p:txBody>
          <a:bodyPr>
            <a:normAutofit fontScale="92500" lnSpcReduction="10000"/>
          </a:bodyPr>
          <a:lstStyle/>
          <a:p>
            <a:r>
              <a:rPr lang="zh-CN" altLang="en-US" dirty="0"/>
              <a:t>积极主动的与导师</a:t>
            </a:r>
            <a:r>
              <a:rPr lang="en-US" altLang="zh-CN" dirty="0"/>
              <a:t>/</a:t>
            </a:r>
            <a:r>
              <a:rPr lang="zh-CN" altLang="en-US" dirty="0"/>
              <a:t>合作者</a:t>
            </a:r>
            <a:r>
              <a:rPr lang="en-US" altLang="zh-CN" dirty="0"/>
              <a:t>/</a:t>
            </a:r>
            <a:r>
              <a:rPr lang="zh-CN" altLang="en-US" dirty="0"/>
              <a:t>同行交流：</a:t>
            </a:r>
            <a:endParaRPr lang="en-HK" altLang="zh-CN" dirty="0"/>
          </a:p>
          <a:p>
            <a:pPr lvl="1"/>
            <a:r>
              <a:rPr lang="zh-CN" altLang="en-US" dirty="0"/>
              <a:t>“信息”传递需要有来有回，不能是单向的</a:t>
            </a:r>
            <a:endParaRPr lang="en-HK" altLang="zh-CN" dirty="0"/>
          </a:p>
          <a:p>
            <a:pPr lvl="1"/>
            <a:r>
              <a:rPr lang="zh-CN" altLang="en-US" dirty="0"/>
              <a:t>与其听“工作汇报”，不如听“认识、疑惑、思想”</a:t>
            </a:r>
            <a:endParaRPr lang="en-HK" altLang="zh-CN" dirty="0"/>
          </a:p>
          <a:p>
            <a:pPr lvl="1"/>
            <a:r>
              <a:rPr lang="zh-CN" altLang="en-US" dirty="0"/>
              <a:t>通过“信息”的有效交流，凝练“知识”</a:t>
            </a:r>
            <a:endParaRPr lang="en-US" altLang="zh-CN" dirty="0"/>
          </a:p>
          <a:p>
            <a:r>
              <a:rPr lang="zh-CN" altLang="en-US" dirty="0"/>
              <a:t>自己设立截止日期与目标</a:t>
            </a:r>
            <a:endParaRPr lang="en-HK" altLang="zh-CN" dirty="0"/>
          </a:p>
          <a:p>
            <a:pPr lvl="1"/>
            <a:r>
              <a:rPr lang="zh-CN" altLang="en-HK" dirty="0"/>
              <a:t>主人翁</a:t>
            </a:r>
            <a:r>
              <a:rPr lang="zh-CN" altLang="en-US" dirty="0"/>
              <a:t>精神（</a:t>
            </a:r>
            <a:r>
              <a:rPr lang="en-US" altLang="zh-CN" dirty="0"/>
              <a:t>ownership</a:t>
            </a:r>
            <a:r>
              <a:rPr lang="zh-CN" altLang="en-US" dirty="0"/>
              <a:t>）</a:t>
            </a:r>
            <a:endParaRPr lang="en-HK" altLang="zh-CN" dirty="0"/>
          </a:p>
          <a:p>
            <a:pPr lvl="1"/>
            <a:r>
              <a:rPr lang="zh-CN" altLang="en-US" dirty="0"/>
              <a:t>老师要写、要做的事情很多，不会记得你一个项目的所有细节</a:t>
            </a:r>
            <a:endParaRPr lang="en-HK" altLang="zh-CN" dirty="0"/>
          </a:p>
          <a:p>
            <a:r>
              <a:rPr lang="zh-CN" altLang="en-US" dirty="0"/>
              <a:t>常见的误区</a:t>
            </a:r>
            <a:endParaRPr lang="en-HK" altLang="zh-CN" dirty="0"/>
          </a:p>
          <a:p>
            <a:pPr lvl="1"/>
            <a:r>
              <a:rPr lang="zh-CN" altLang="en-US" dirty="0"/>
              <a:t>我的结果都有了，只是没有写出来</a:t>
            </a:r>
            <a:r>
              <a:rPr lang="en-US" altLang="zh-CN" dirty="0"/>
              <a:t>…</a:t>
            </a:r>
          </a:p>
          <a:p>
            <a:r>
              <a:rPr lang="zh-CN" altLang="en-US" dirty="0"/>
              <a:t>不妨与外行（比如家人）也交流一下</a:t>
            </a:r>
            <a:endParaRPr lang="en-US" dirty="0"/>
          </a:p>
        </p:txBody>
      </p:sp>
      <p:sp>
        <p:nvSpPr>
          <p:cNvPr id="4" name="Slide Number Placeholder 3">
            <a:extLst>
              <a:ext uri="{FF2B5EF4-FFF2-40B4-BE49-F238E27FC236}">
                <a16:creationId xmlns:a16="http://schemas.microsoft.com/office/drawing/2014/main" id="{B2DD4685-6FC7-794C-97C7-E2D7A233AC35}"/>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67</a:t>
            </a:fld>
            <a:endParaRPr lang="en-GB">
              <a:solidFill>
                <a:prstClr val="black">
                  <a:tint val="75000"/>
                </a:prstClr>
              </a:solidFill>
              <a:latin typeface="Calibri"/>
            </a:endParaRPr>
          </a:p>
        </p:txBody>
      </p:sp>
    </p:spTree>
    <p:extLst>
      <p:ext uri="{BB962C8B-B14F-4D97-AF65-F5344CB8AC3E}">
        <p14:creationId xmlns:p14="http://schemas.microsoft.com/office/powerpoint/2010/main" val="4291634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https://legoviews.files.wordpress.com/2013/04/screen-shot-2013-04-06-at-13-42-12.png">
            <a:extLst>
              <a:ext uri="{FF2B5EF4-FFF2-40B4-BE49-F238E27FC236}">
                <a16:creationId xmlns:a16="http://schemas.microsoft.com/office/drawing/2014/main" id="{2A487620-85D4-1149-951A-AA9B0590AB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024" y="1811444"/>
            <a:ext cx="4129917" cy="3678023"/>
          </a:xfrm>
          <a:prstGeom prst="rect">
            <a:avLst/>
          </a:prstGeom>
          <a:solidFill>
            <a:schemeClr val="accent5"/>
          </a:solidFill>
        </p:spPr>
      </p:pic>
      <p:sp>
        <p:nvSpPr>
          <p:cNvPr id="4" name="Slide Number Placeholder 3">
            <a:extLst>
              <a:ext uri="{FF2B5EF4-FFF2-40B4-BE49-F238E27FC236}">
                <a16:creationId xmlns:a16="http://schemas.microsoft.com/office/drawing/2014/main" id="{B2DD4685-6FC7-794C-97C7-E2D7A233AC35}"/>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68</a:t>
            </a:fld>
            <a:endParaRPr lang="en-GB">
              <a:solidFill>
                <a:prstClr val="black">
                  <a:tint val="75000"/>
                </a:prstClr>
              </a:solidFill>
              <a:latin typeface="Calibri"/>
            </a:endParaRPr>
          </a:p>
        </p:txBody>
      </p:sp>
      <p:pic>
        <p:nvPicPr>
          <p:cNvPr id="6" name="Picture 5" descr="A close up of text on a white background&#10;&#10;Description automatically generated">
            <a:extLst>
              <a:ext uri="{FF2B5EF4-FFF2-40B4-BE49-F238E27FC236}">
                <a16:creationId xmlns:a16="http://schemas.microsoft.com/office/drawing/2014/main" id="{0B9CF6D9-07C4-6F45-AE9C-B0FE6DB7C7C6}"/>
              </a:ext>
            </a:extLst>
          </p:cNvPr>
          <p:cNvPicPr>
            <a:picLocks noChangeAspect="1"/>
          </p:cNvPicPr>
          <p:nvPr/>
        </p:nvPicPr>
        <p:blipFill rotWithShape="1">
          <a:blip r:embed="rId3"/>
          <a:srcRect l="15066" t="8581" r="11163" b="6766"/>
          <a:stretch/>
        </p:blipFill>
        <p:spPr>
          <a:xfrm>
            <a:off x="902767" y="1865670"/>
            <a:ext cx="2385990" cy="4869985"/>
          </a:xfrm>
          <a:prstGeom prst="rect">
            <a:avLst/>
          </a:prstGeom>
        </p:spPr>
      </p:pic>
      <p:pic>
        <p:nvPicPr>
          <p:cNvPr id="8" name="Picture 7" descr="A close up of text on a white background&#10;&#10;Description automatically generated">
            <a:extLst>
              <a:ext uri="{FF2B5EF4-FFF2-40B4-BE49-F238E27FC236}">
                <a16:creationId xmlns:a16="http://schemas.microsoft.com/office/drawing/2014/main" id="{8C7DB81D-02F6-0A4C-B96C-807AD23521AF}"/>
              </a:ext>
            </a:extLst>
          </p:cNvPr>
          <p:cNvPicPr>
            <a:picLocks noChangeAspect="1"/>
          </p:cNvPicPr>
          <p:nvPr/>
        </p:nvPicPr>
        <p:blipFill rotWithShape="1">
          <a:blip r:embed="rId4"/>
          <a:srcRect l="17547" t="10528" r="10288"/>
          <a:stretch/>
        </p:blipFill>
        <p:spPr>
          <a:xfrm>
            <a:off x="3327502" y="1611821"/>
            <a:ext cx="2489850" cy="4747640"/>
          </a:xfrm>
          <a:prstGeom prst="rect">
            <a:avLst/>
          </a:prstGeom>
        </p:spPr>
      </p:pic>
      <p:pic>
        <p:nvPicPr>
          <p:cNvPr id="10" name="Picture 9" descr="A screenshot of a cell phone&#10;&#10;Description automatically generated">
            <a:extLst>
              <a:ext uri="{FF2B5EF4-FFF2-40B4-BE49-F238E27FC236}">
                <a16:creationId xmlns:a16="http://schemas.microsoft.com/office/drawing/2014/main" id="{DE3BB953-5395-1243-B886-D813E7064A8B}"/>
              </a:ext>
            </a:extLst>
          </p:cNvPr>
          <p:cNvPicPr>
            <a:picLocks noChangeAspect="1"/>
          </p:cNvPicPr>
          <p:nvPr/>
        </p:nvPicPr>
        <p:blipFill rotWithShape="1">
          <a:blip r:embed="rId5"/>
          <a:srcRect l="8607" t="8206" r="3122" b="7547"/>
          <a:stretch/>
        </p:blipFill>
        <p:spPr>
          <a:xfrm>
            <a:off x="5856097" y="1075835"/>
            <a:ext cx="2921430" cy="4959458"/>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B5B74922-9C13-3A4A-93E8-D7AF81789BD9}"/>
              </a:ext>
            </a:extLst>
          </p:cNvPr>
          <p:cNvPicPr>
            <a:picLocks noChangeAspect="1"/>
          </p:cNvPicPr>
          <p:nvPr/>
        </p:nvPicPr>
        <p:blipFill rotWithShape="1">
          <a:blip r:embed="rId6"/>
          <a:srcRect l="8950" t="8282" r="15689" b="7341"/>
          <a:stretch/>
        </p:blipFill>
        <p:spPr>
          <a:xfrm>
            <a:off x="8593917" y="162732"/>
            <a:ext cx="2735452" cy="5447654"/>
          </a:xfrm>
          <a:prstGeom prst="rect">
            <a:avLst/>
          </a:prstGeom>
        </p:spPr>
      </p:pic>
      <p:sp>
        <p:nvSpPr>
          <p:cNvPr id="7" name="Title 1">
            <a:extLst>
              <a:ext uri="{FF2B5EF4-FFF2-40B4-BE49-F238E27FC236}">
                <a16:creationId xmlns:a16="http://schemas.microsoft.com/office/drawing/2014/main" id="{16A9020E-EC5B-FD49-8E1A-37EF7242E12B}"/>
              </a:ext>
            </a:extLst>
          </p:cNvPr>
          <p:cNvSpPr>
            <a:spLocks noGrp="1"/>
          </p:cNvSpPr>
          <p:nvPr>
            <p:ph type="title"/>
          </p:nvPr>
        </p:nvSpPr>
        <p:spPr>
          <a:xfrm>
            <a:off x="818707" y="274640"/>
            <a:ext cx="6612730" cy="671913"/>
          </a:xfrm>
        </p:spPr>
        <p:txBody>
          <a:bodyPr>
            <a:normAutofit/>
          </a:bodyPr>
          <a:lstStyle/>
          <a:p>
            <a:r>
              <a:rPr lang="zh-CN" altLang="en-US" sz="3200" dirty="0">
                <a:latin typeface="Kaiti TC" panose="02010600040101010101" pitchFamily="2" charset="-120"/>
                <a:ea typeface="Kaiti TC" panose="02010600040101010101" pitchFamily="2" charset="-120"/>
              </a:rPr>
              <a:t>致谢：香港城市大学颜爱华教授</a:t>
            </a:r>
            <a:endParaRPr lang="en-US" sz="3200" dirty="0">
              <a:latin typeface="Kaiti TC" panose="02010600040101010101" pitchFamily="2" charset="-120"/>
              <a:ea typeface="Kaiti TC" panose="02010600040101010101" pitchFamily="2" charset="-120"/>
            </a:endParaRPr>
          </a:p>
        </p:txBody>
      </p:sp>
      <p:sp>
        <p:nvSpPr>
          <p:cNvPr id="2" name="Rectangle 1">
            <a:extLst>
              <a:ext uri="{FF2B5EF4-FFF2-40B4-BE49-F238E27FC236}">
                <a16:creationId xmlns:a16="http://schemas.microsoft.com/office/drawing/2014/main" id="{19830ADF-3C84-F44A-BD74-3D8F189A7DD7}"/>
              </a:ext>
            </a:extLst>
          </p:cNvPr>
          <p:cNvSpPr/>
          <p:nvPr/>
        </p:nvSpPr>
        <p:spPr>
          <a:xfrm>
            <a:off x="818707" y="1148166"/>
            <a:ext cx="5108371" cy="461665"/>
          </a:xfrm>
          <a:prstGeom prst="rect">
            <a:avLst/>
          </a:prstGeom>
        </p:spPr>
        <p:txBody>
          <a:bodyPr wrap="square">
            <a:spAutoFit/>
          </a:bodyPr>
          <a:lstStyle/>
          <a:p>
            <a:r>
              <a:rPr lang="zh-CN" altLang="en-US" sz="2400" dirty="0"/>
              <a:t>与“外行”交流的收获</a:t>
            </a:r>
            <a:endParaRPr lang="en-HK" altLang="zh-CN" sz="2400" dirty="0"/>
          </a:p>
        </p:txBody>
      </p:sp>
    </p:spTree>
    <p:extLst>
      <p:ext uri="{BB962C8B-B14F-4D97-AF65-F5344CB8AC3E}">
        <p14:creationId xmlns:p14="http://schemas.microsoft.com/office/powerpoint/2010/main" val="1563762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across)">
                                      <p:cBhvr>
                                        <p:cTn id="10" dur="500"/>
                                        <p:tgtEl>
                                          <p:spTgt spid="8"/>
                                        </p:tgtEl>
                                      </p:cBhvr>
                                    </p:animEffect>
                                  </p:childTnLst>
                                </p:cTn>
                              </p:par>
                              <p:par>
                                <p:cTn id="11" presetID="5" presetClass="entr" presetSubtype="1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heckerboard(across)">
                                      <p:cBhvr>
                                        <p:cTn id="13" dur="500"/>
                                        <p:tgtEl>
                                          <p:spTgt spid="10"/>
                                        </p:tgtEl>
                                      </p:cBhvr>
                                    </p:animEffect>
                                  </p:childTnLst>
                                </p:cTn>
                              </p:par>
                              <p:par>
                                <p:cTn id="14" presetID="5" presetClass="entr" presetSubtype="1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heckerboard(across)">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521893F-67BD-5544-9863-A8055303C24D}"/>
              </a:ext>
            </a:extLst>
          </p:cNvPr>
          <p:cNvSpPr>
            <a:spLocks noGrp="1"/>
          </p:cNvSpPr>
          <p:nvPr>
            <p:ph type="sldNum" sz="quarter" idx="12"/>
          </p:nvPr>
        </p:nvSpPr>
        <p:spPr/>
        <p:txBody>
          <a:bodyPr/>
          <a:lstStyle/>
          <a:p>
            <a:fld id="{23B3168D-2A99-B743-BC9B-D89F7B96432E}" type="slidenum">
              <a:rPr lang="en-GB" smtClean="0">
                <a:solidFill>
                  <a:prstClr val="black">
                    <a:tint val="75000"/>
                  </a:prstClr>
                </a:solidFill>
                <a:latin typeface="Calibri"/>
              </a:rPr>
              <a:pPr/>
              <a:t>69</a:t>
            </a:fld>
            <a:endParaRPr lang="en-GB">
              <a:solidFill>
                <a:prstClr val="black">
                  <a:tint val="75000"/>
                </a:prstClr>
              </a:solidFill>
              <a:latin typeface="Calibri"/>
            </a:endParaRPr>
          </a:p>
        </p:txBody>
      </p:sp>
      <p:sp>
        <p:nvSpPr>
          <p:cNvPr id="5" name="Title 1">
            <a:extLst>
              <a:ext uri="{FF2B5EF4-FFF2-40B4-BE49-F238E27FC236}">
                <a16:creationId xmlns:a16="http://schemas.microsoft.com/office/drawing/2014/main" id="{9CDA5431-8071-2744-8CE4-72FA00A1813C}"/>
              </a:ext>
            </a:extLst>
          </p:cNvPr>
          <p:cNvSpPr>
            <a:spLocks noGrp="1"/>
          </p:cNvSpPr>
          <p:nvPr>
            <p:ph type="title"/>
          </p:nvPr>
        </p:nvSpPr>
        <p:spPr>
          <a:xfrm>
            <a:off x="740228" y="223956"/>
            <a:ext cx="10384971" cy="823766"/>
          </a:xfrm>
        </p:spPr>
        <p:txBody>
          <a:bodyPr/>
          <a:lstStyle/>
          <a:p>
            <a:r>
              <a:rPr lang="zh-CN" altLang="en-US" dirty="0">
                <a:latin typeface="Arial" panose="020B0604020202020204" pitchFamily="34" charset="0"/>
                <a:ea typeface="Kaiti TC" panose="02010600040101010101" pitchFamily="2" charset="-120"/>
                <a:cs typeface="Arial" panose="020B0604020202020204" pitchFamily="34" charset="0"/>
              </a:rPr>
              <a:t>为</a:t>
            </a:r>
            <a:r>
              <a:rPr lang="zh-TW" altLang="en-HK" dirty="0">
                <a:latin typeface="Arial" panose="020B0604020202020204" pitchFamily="34" charset="0"/>
                <a:ea typeface="Kaiti TC" panose="02010600040101010101" pitchFamily="2" charset="-120"/>
                <a:cs typeface="Arial" panose="020B0604020202020204" pitchFamily="34" charset="0"/>
              </a:rPr>
              <a:t>何</a:t>
            </a:r>
            <a:r>
              <a:rPr lang="zh-CN" altLang="en-HK" dirty="0">
                <a:latin typeface="Arial" panose="020B0604020202020204" pitchFamily="34" charset="0"/>
                <a:ea typeface="Kaiti TC" panose="02010600040101010101" pitchFamily="2" charset="-120"/>
                <a:cs typeface="Arial" panose="020B0604020202020204" pitchFamily="34" charset="0"/>
              </a:rPr>
              <a:t>叫</a:t>
            </a:r>
            <a:r>
              <a:rPr lang="en-US" altLang="zh-CN" dirty="0">
                <a:latin typeface="Arial" panose="020B0604020202020204" pitchFamily="34" charset="0"/>
                <a:ea typeface="Kaiti TC" panose="02010600040101010101" pitchFamily="2" charset="-120"/>
                <a:cs typeface="Arial" panose="020B0604020202020204" pitchFamily="34" charset="0"/>
              </a:rPr>
              <a:t>KIDs</a:t>
            </a:r>
            <a:r>
              <a:rPr lang="zh-CN" altLang="en-US" dirty="0">
                <a:latin typeface="Arial" panose="020B0604020202020204" pitchFamily="34" charset="0"/>
                <a:ea typeface="Kaiti TC" panose="02010600040101010101" pitchFamily="2" charset="-120"/>
                <a:cs typeface="Arial" panose="020B0604020202020204" pitchFamily="34" charset="0"/>
              </a:rPr>
              <a:t>？</a:t>
            </a:r>
            <a:endParaRPr lang="en-US" dirty="0">
              <a:latin typeface="Arial" panose="020B0604020202020204" pitchFamily="34" charset="0"/>
              <a:ea typeface="Kaiti TC" panose="02010600040101010101" pitchFamily="2" charset="-120"/>
              <a:cs typeface="Arial" panose="020B0604020202020204" pitchFamily="34" charset="0"/>
            </a:endParaRPr>
          </a:p>
        </p:txBody>
      </p:sp>
      <p:pic>
        <p:nvPicPr>
          <p:cNvPr id="6" name="Picture 6" descr="https://legoviews.files.wordpress.com/2013/04/screen-shot-2013-04-06-at-13-42-12.png">
            <a:extLst>
              <a:ext uri="{FF2B5EF4-FFF2-40B4-BE49-F238E27FC236}">
                <a16:creationId xmlns:a16="http://schemas.microsoft.com/office/drawing/2014/main" id="{DD988462-6A49-9E40-A632-BF005BA255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726" y="1134981"/>
            <a:ext cx="4129917" cy="3678023"/>
          </a:xfrm>
          <a:prstGeom prst="rect">
            <a:avLst/>
          </a:prstGeom>
          <a:solidFill>
            <a:schemeClr val="accent5"/>
          </a:solidFill>
        </p:spPr>
      </p:pic>
      <p:sp>
        <p:nvSpPr>
          <p:cNvPr id="2" name="TextBox 1">
            <a:extLst>
              <a:ext uri="{FF2B5EF4-FFF2-40B4-BE49-F238E27FC236}">
                <a16:creationId xmlns:a16="http://schemas.microsoft.com/office/drawing/2014/main" id="{B55104FC-2C11-9144-A772-F2563814E862}"/>
              </a:ext>
            </a:extLst>
          </p:cNvPr>
          <p:cNvSpPr txBox="1"/>
          <p:nvPr/>
        </p:nvSpPr>
        <p:spPr>
          <a:xfrm>
            <a:off x="380110" y="4978532"/>
            <a:ext cx="5422814"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How to write it </a:t>
            </a:r>
            <a:r>
              <a:rPr lang="en-US" sz="2000" dirty="0">
                <a:solidFill>
                  <a:srgbClr val="0432FF"/>
                </a:solidFill>
                <a:latin typeface="Times New Roman" panose="02020603050405020304" pitchFamily="18" charset="0"/>
                <a:cs typeface="Times New Roman" panose="02020603050405020304" pitchFamily="18" charset="0"/>
              </a:rPr>
              <a:t>s</a:t>
            </a:r>
            <a:r>
              <a:rPr lang="en-US" sz="2000" dirty="0">
                <a:latin typeface="Times New Roman" panose="02020603050405020304" pitchFamily="18" charset="0"/>
                <a:cs typeface="Times New Roman" panose="02020603050405020304" pitchFamily="18" charset="0"/>
              </a:rPr>
              <a:t>uccinctly needs practice and training. But keeping </a:t>
            </a:r>
            <a:r>
              <a:rPr lang="en-US" sz="2000" dirty="0">
                <a:solidFill>
                  <a:srgbClr val="0432FF"/>
                </a:solidFill>
                <a:latin typeface="Times New Roman" panose="02020603050405020304" pitchFamily="18" charset="0"/>
                <a:cs typeface="Times New Roman" panose="02020603050405020304" pitchFamily="18" charset="0"/>
              </a:rPr>
              <a:t>KID</a:t>
            </a:r>
            <a:r>
              <a:rPr lang="en-US" sz="2000" dirty="0">
                <a:latin typeface="Times New Roman" panose="02020603050405020304" pitchFamily="18" charset="0"/>
                <a:cs typeface="Times New Roman" panose="02020603050405020304" pitchFamily="18" charset="0"/>
              </a:rPr>
              <a:t> in mind is important to conduct research and scientific communications.</a:t>
            </a:r>
          </a:p>
        </p:txBody>
      </p:sp>
      <p:sp>
        <p:nvSpPr>
          <p:cNvPr id="3" name="TextBox 2">
            <a:extLst>
              <a:ext uri="{FF2B5EF4-FFF2-40B4-BE49-F238E27FC236}">
                <a16:creationId xmlns:a16="http://schemas.microsoft.com/office/drawing/2014/main" id="{CD66F3C9-CB7F-8D44-903C-19673E690B80}"/>
              </a:ext>
            </a:extLst>
          </p:cNvPr>
          <p:cNvSpPr txBox="1"/>
          <p:nvPr/>
        </p:nvSpPr>
        <p:spPr>
          <a:xfrm>
            <a:off x="6389077" y="5732585"/>
            <a:ext cx="5193323" cy="523220"/>
          </a:xfrm>
          <a:prstGeom prst="rect">
            <a:avLst/>
          </a:prstGeom>
          <a:noFill/>
        </p:spPr>
        <p:txBody>
          <a:bodyPr wrap="square" rtlCol="0">
            <a:spAutoFit/>
          </a:bodyPr>
          <a:lstStyle/>
          <a:p>
            <a:r>
              <a:rPr lang="zh-TW" altLang="en-US" sz="2800" b="1" dirty="0">
                <a:solidFill>
                  <a:srgbClr val="0432FF"/>
                </a:solidFill>
                <a:latin typeface="Kaiti TC" panose="02010600040101010101" pitchFamily="2" charset="-120"/>
                <a:ea typeface="Kaiti TC" panose="02010600040101010101" pitchFamily="2" charset="-120"/>
              </a:rPr>
              <a:t>祝大家</a:t>
            </a:r>
            <a:r>
              <a:rPr lang="zh-CN" altLang="en-US" sz="2800" b="1" dirty="0">
                <a:solidFill>
                  <a:srgbClr val="0432FF"/>
                </a:solidFill>
                <a:latin typeface="Kaiti TC" panose="02010600040101010101" pitchFamily="2" charset="-120"/>
                <a:ea typeface="Kaiti TC" panose="02010600040101010101" pitchFamily="2" charset="-120"/>
              </a:rPr>
              <a:t>：</a:t>
            </a:r>
            <a:r>
              <a:rPr lang="zh-TW" altLang="en-US" sz="2800" b="1" dirty="0">
                <a:solidFill>
                  <a:srgbClr val="0432FF"/>
                </a:solidFill>
                <a:latin typeface="Kaiti TC" panose="02010600040101010101" pitchFamily="2" charset="-120"/>
                <a:ea typeface="Kaiti TC" panose="02010600040101010101" pitchFamily="2" charset="-120"/>
              </a:rPr>
              <a:t>不忘初心</a:t>
            </a:r>
            <a:r>
              <a:rPr lang="zh-CN" altLang="en-US" sz="2800" b="1" dirty="0">
                <a:solidFill>
                  <a:srgbClr val="0432FF"/>
                </a:solidFill>
                <a:latin typeface="Kaiti TC" panose="02010600040101010101" pitchFamily="2" charset="-120"/>
                <a:ea typeface="Kaiti TC" panose="02010600040101010101" pitchFamily="2" charset="-120"/>
              </a:rPr>
              <a:t>，</a:t>
            </a:r>
            <a:r>
              <a:rPr lang="zh-TW" altLang="en-US" sz="2800" b="1" dirty="0">
                <a:solidFill>
                  <a:srgbClr val="0432FF"/>
                </a:solidFill>
                <a:latin typeface="Kaiti TC" panose="02010600040101010101" pitchFamily="2" charset="-120"/>
                <a:ea typeface="Kaiti TC" panose="02010600040101010101" pitchFamily="2" charset="-120"/>
              </a:rPr>
              <a:t>快乐科研</a:t>
            </a:r>
            <a:endParaRPr lang="en-US" sz="2800" b="1" dirty="0">
              <a:solidFill>
                <a:srgbClr val="0432FF"/>
              </a:solidFill>
              <a:latin typeface="Kaiti TC" panose="02010600040101010101" pitchFamily="2" charset="-120"/>
              <a:ea typeface="Kaiti TC" panose="02010600040101010101" pitchFamily="2" charset="-120"/>
            </a:endParaRPr>
          </a:p>
        </p:txBody>
      </p:sp>
      <p:sp>
        <p:nvSpPr>
          <p:cNvPr id="7" name="TextBox 6">
            <a:extLst>
              <a:ext uri="{FF2B5EF4-FFF2-40B4-BE49-F238E27FC236}">
                <a16:creationId xmlns:a16="http://schemas.microsoft.com/office/drawing/2014/main" id="{EA7C80FA-08AD-1247-80B7-6BAD8BDA6EBA}"/>
              </a:ext>
            </a:extLst>
          </p:cNvPr>
          <p:cNvSpPr txBox="1"/>
          <p:nvPr/>
        </p:nvSpPr>
        <p:spPr>
          <a:xfrm>
            <a:off x="5932713" y="1190371"/>
            <a:ext cx="5709138" cy="830997"/>
          </a:xfrm>
          <a:prstGeom prst="rect">
            <a:avLst/>
          </a:prstGeom>
          <a:noFill/>
        </p:spPr>
        <p:txBody>
          <a:bodyPr wrap="square" rtlCol="0">
            <a:spAutoFit/>
          </a:bodyPr>
          <a:lstStyle/>
          <a:p>
            <a:r>
              <a:rPr lang="zh-TW" altLang="en-US" sz="2400" dirty="0">
                <a:latin typeface="Songti SC" panose="02010600040101010101" pitchFamily="2" charset="-122"/>
                <a:ea typeface="Songti SC" panose="02010600040101010101" pitchFamily="2" charset="-122"/>
              </a:rPr>
              <a:t>小孩子自然就会分析数据</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整合信息</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凝练知识</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并勇于尝试</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常常</a:t>
            </a:r>
            <a:r>
              <a:rPr lang="zh-CN" altLang="en-US" sz="2400" dirty="0">
                <a:latin typeface="Songti SC" panose="02010600040101010101" pitchFamily="2" charset="-122"/>
                <a:ea typeface="Songti SC" panose="02010600040101010101" pitchFamily="2" charset="-122"/>
              </a:rPr>
              <a:t>“</a:t>
            </a:r>
            <a:r>
              <a:rPr lang="zh-TW" altLang="en-US" sz="2400" dirty="0">
                <a:latin typeface="Songti SC" panose="02010600040101010101" pitchFamily="2" charset="-122"/>
                <a:ea typeface="Songti SC" panose="02010600040101010101" pitchFamily="2" charset="-122"/>
              </a:rPr>
              <a:t>语出惊人</a:t>
            </a:r>
            <a:r>
              <a:rPr lang="zh-CN" altLang="en-US" sz="2400" dirty="0">
                <a:latin typeface="Songti SC" panose="02010600040101010101" pitchFamily="2" charset="-122"/>
                <a:ea typeface="Songti SC" panose="02010600040101010101" pitchFamily="2" charset="-122"/>
              </a:rPr>
              <a:t>”！</a:t>
            </a:r>
            <a:endParaRPr lang="en-US" sz="2400" dirty="0">
              <a:latin typeface="Songti SC" panose="02010600040101010101" pitchFamily="2" charset="-122"/>
              <a:ea typeface="Songti SC" panose="02010600040101010101" pitchFamily="2" charset="-122"/>
            </a:endParaRPr>
          </a:p>
        </p:txBody>
      </p:sp>
      <p:pic>
        <p:nvPicPr>
          <p:cNvPr id="9" name="Picture 8" descr="A girl sitting in front of a computer&#10;&#10;Description automatically generated">
            <a:extLst>
              <a:ext uri="{FF2B5EF4-FFF2-40B4-BE49-F238E27FC236}">
                <a16:creationId xmlns:a16="http://schemas.microsoft.com/office/drawing/2014/main" id="{4E13A81E-4131-4745-BE62-4E7075F5DEE4}"/>
              </a:ext>
            </a:extLst>
          </p:cNvPr>
          <p:cNvPicPr>
            <a:picLocks noChangeAspect="1"/>
          </p:cNvPicPr>
          <p:nvPr/>
        </p:nvPicPr>
        <p:blipFill>
          <a:blip r:embed="rId3"/>
          <a:stretch>
            <a:fillRect/>
          </a:stretch>
        </p:blipFill>
        <p:spPr>
          <a:xfrm>
            <a:off x="6995867" y="3212552"/>
            <a:ext cx="3164133" cy="2373100"/>
          </a:xfrm>
          <a:prstGeom prst="rect">
            <a:avLst/>
          </a:prstGeom>
          <a:effectLst>
            <a:softEdge rad="127000"/>
          </a:effectLst>
        </p:spPr>
      </p:pic>
      <p:grpSp>
        <p:nvGrpSpPr>
          <p:cNvPr id="14" name="Group 13">
            <a:extLst>
              <a:ext uri="{FF2B5EF4-FFF2-40B4-BE49-F238E27FC236}">
                <a16:creationId xmlns:a16="http://schemas.microsoft.com/office/drawing/2014/main" id="{3C38272F-606D-1C48-BD19-A2317B2CCB9D}"/>
              </a:ext>
            </a:extLst>
          </p:cNvPr>
          <p:cNvGrpSpPr/>
          <p:nvPr/>
        </p:nvGrpSpPr>
        <p:grpSpPr>
          <a:xfrm>
            <a:off x="9218413" y="2144863"/>
            <a:ext cx="2906352" cy="1036406"/>
            <a:chOff x="9048083" y="2123653"/>
            <a:chExt cx="2906352" cy="1036406"/>
          </a:xfrm>
        </p:grpSpPr>
        <p:sp>
          <p:nvSpPr>
            <p:cNvPr id="12" name="Oval Callout 11">
              <a:extLst>
                <a:ext uri="{FF2B5EF4-FFF2-40B4-BE49-F238E27FC236}">
                  <a16:creationId xmlns:a16="http://schemas.microsoft.com/office/drawing/2014/main" id="{69CC9AB6-4429-ED47-B3AE-5319A6B1EF1C}"/>
                </a:ext>
              </a:extLst>
            </p:cNvPr>
            <p:cNvSpPr/>
            <p:nvPr/>
          </p:nvSpPr>
          <p:spPr>
            <a:xfrm>
              <a:off x="9048083" y="2123653"/>
              <a:ext cx="2906352" cy="1036406"/>
            </a:xfrm>
            <a:prstGeom prst="wedgeEllipseCallout">
              <a:avLst>
                <a:gd name="adj1" fmla="val -37693"/>
                <a:gd name="adj2" fmla="val 9497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1EEED92-BF57-0F47-A8A8-15E3712C7CB8}"/>
                </a:ext>
              </a:extLst>
            </p:cNvPr>
            <p:cNvSpPr txBox="1"/>
            <p:nvPr/>
          </p:nvSpPr>
          <p:spPr>
            <a:xfrm>
              <a:off x="9438702" y="2366795"/>
              <a:ext cx="2393576" cy="646331"/>
            </a:xfrm>
            <a:prstGeom prst="rect">
              <a:avLst/>
            </a:prstGeom>
            <a:noFill/>
          </p:spPr>
          <p:txBody>
            <a:bodyPr wrap="square" rtlCol="0">
              <a:spAutoFit/>
            </a:bodyPr>
            <a:lstStyle/>
            <a:p>
              <a:r>
                <a:rPr lang="zh-TW" altLang="en-US" b="1" dirty="0">
                  <a:latin typeface="Kaiti TC" panose="02010600040101010101" pitchFamily="2" charset="-120"/>
                  <a:ea typeface="Kaiti TC" panose="02010600040101010101" pitchFamily="2" charset="-120"/>
                </a:rPr>
                <a:t>爸爸</a:t>
              </a:r>
              <a:r>
                <a:rPr lang="zh-CN" altLang="en-US" b="1" dirty="0">
                  <a:latin typeface="Kaiti TC" panose="02010600040101010101" pitchFamily="2" charset="-120"/>
                  <a:ea typeface="Kaiti TC" panose="02010600040101010101" pitchFamily="2" charset="-120"/>
                </a:rPr>
                <a:t>，</a:t>
              </a:r>
              <a:r>
                <a:rPr lang="zh-TW" altLang="en-US" b="1" dirty="0">
                  <a:latin typeface="Kaiti TC" panose="02010600040101010101" pitchFamily="2" charset="-120"/>
                  <a:ea typeface="Kaiti TC" panose="02010600040101010101" pitchFamily="2" charset="-120"/>
                </a:rPr>
                <a:t>我不想</a:t>
              </a:r>
              <a:r>
                <a:rPr lang="zh-CN" altLang="en-US" b="1" dirty="0">
                  <a:latin typeface="Kaiti TC" panose="02010600040101010101" pitchFamily="2" charset="-120"/>
                  <a:ea typeface="Kaiti TC" panose="02010600040101010101" pitchFamily="2" charset="-120"/>
                </a:rPr>
                <a:t>“</a:t>
              </a:r>
              <a:r>
                <a:rPr lang="zh-TW" altLang="en-US" b="1" dirty="0">
                  <a:latin typeface="Kaiti TC" panose="02010600040101010101" pitchFamily="2" charset="-120"/>
                  <a:ea typeface="Kaiti TC" panose="02010600040101010101" pitchFamily="2" charset="-120"/>
                </a:rPr>
                <a:t>传染</a:t>
              </a:r>
              <a:r>
                <a:rPr lang="zh-CN" altLang="en-US" b="1" dirty="0">
                  <a:latin typeface="Kaiti TC" panose="02010600040101010101" pitchFamily="2" charset="-120"/>
                  <a:ea typeface="Kaiti TC" panose="02010600040101010101" pitchFamily="2" charset="-120"/>
                </a:rPr>
                <a:t>”</a:t>
              </a:r>
              <a:r>
                <a:rPr lang="zh-TW" altLang="en-US" b="1" dirty="0">
                  <a:latin typeface="Kaiti TC" panose="02010600040101010101" pitchFamily="2" charset="-120"/>
                  <a:ea typeface="Kaiti TC" panose="02010600040101010101" pitchFamily="2" charset="-120"/>
                </a:rPr>
                <a:t>你的工作</a:t>
              </a:r>
              <a:endParaRPr lang="en-US" b="1" dirty="0">
                <a:latin typeface="Kaiti TC" panose="02010600040101010101" pitchFamily="2" charset="-120"/>
                <a:ea typeface="Kaiti TC" panose="02010600040101010101" pitchFamily="2" charset="-120"/>
              </a:endParaRPr>
            </a:p>
          </p:txBody>
        </p:sp>
      </p:grpSp>
      <p:sp>
        <p:nvSpPr>
          <p:cNvPr id="15" name="TextBox 14">
            <a:extLst>
              <a:ext uri="{FF2B5EF4-FFF2-40B4-BE49-F238E27FC236}">
                <a16:creationId xmlns:a16="http://schemas.microsoft.com/office/drawing/2014/main" id="{76684C82-4C3C-AB4B-9010-6751C89D8CA8}"/>
              </a:ext>
            </a:extLst>
          </p:cNvPr>
          <p:cNvSpPr txBox="1"/>
          <p:nvPr/>
        </p:nvSpPr>
        <p:spPr>
          <a:xfrm>
            <a:off x="1882588" y="1190371"/>
            <a:ext cx="1250577"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DIKW</a:t>
            </a:r>
          </a:p>
        </p:txBody>
      </p:sp>
    </p:spTree>
    <p:extLst>
      <p:ext uri="{BB962C8B-B14F-4D97-AF65-F5344CB8AC3E}">
        <p14:creationId xmlns:p14="http://schemas.microsoft.com/office/powerpoint/2010/main" val="2511342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par>
                                <p:cTn id="11" presetID="3" presetClass="entr" presetSubtype="1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linds(horizont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heckerboard(across)">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theme/theme1.xml><?xml version="1.0" encoding="utf-8"?>
<a:theme xmlns:a="http://schemas.openxmlformats.org/drawingml/2006/main" name="CUH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1574</TotalTime>
  <Words>8481</Words>
  <Application>Microsoft Macintosh PowerPoint</Application>
  <PresentationFormat>Widescreen</PresentationFormat>
  <Paragraphs>605</Paragraphs>
  <Slides>69</Slides>
  <Notes>12</Notes>
  <HiddenSlides>0</HiddenSlides>
  <MMClips>0</MMClips>
  <ScaleCrop>false</ScaleCrop>
  <HeadingPairs>
    <vt:vector size="6" baseType="variant">
      <vt:variant>
        <vt:lpstr>Fonts Used</vt:lpstr>
      </vt:variant>
      <vt:variant>
        <vt:i4>18</vt:i4>
      </vt:variant>
      <vt:variant>
        <vt:lpstr>Theme</vt:lpstr>
      </vt:variant>
      <vt:variant>
        <vt:i4>2</vt:i4>
      </vt:variant>
      <vt:variant>
        <vt:lpstr>Slide Titles</vt:lpstr>
      </vt:variant>
      <vt:variant>
        <vt:i4>69</vt:i4>
      </vt:variant>
    </vt:vector>
  </HeadingPairs>
  <TitlesOfParts>
    <vt:vector size="89" baseType="lpstr">
      <vt:lpstr>CM R 12</vt:lpstr>
      <vt:lpstr>CMB Extra 12</vt:lpstr>
      <vt:lpstr>CMT I 12</vt:lpstr>
      <vt:lpstr>DengXian</vt:lpstr>
      <vt:lpstr>DengXian Light</vt:lpstr>
      <vt:lpstr>Kaiti TC</vt:lpstr>
      <vt:lpstr>Lantinghei SC Demibold</vt:lpstr>
      <vt:lpstr>宋体</vt:lpstr>
      <vt:lpstr>宋体</vt:lpstr>
      <vt:lpstr>Songti SC</vt:lpstr>
      <vt:lpstr>Songti TC</vt:lpstr>
      <vt:lpstr>TimesNewRomanPSMT</vt:lpstr>
      <vt:lpstr>Arial</vt:lpstr>
      <vt:lpstr>Arial</vt:lpstr>
      <vt:lpstr>Calibri</vt:lpstr>
      <vt:lpstr>Cambria Math</vt:lpstr>
      <vt:lpstr>Times</vt:lpstr>
      <vt:lpstr>Times New Roman</vt:lpstr>
      <vt:lpstr>CUHK</vt:lpstr>
      <vt:lpstr>Office 主题</vt:lpstr>
      <vt:lpstr>科技写作中的“KIDs”思维</vt:lpstr>
      <vt:lpstr>应该怎么写？为什么？</vt:lpstr>
      <vt:lpstr>提纲</vt:lpstr>
      <vt:lpstr>科技论文的组成部分</vt:lpstr>
      <vt:lpstr>哪部分最容易写呢？</vt:lpstr>
      <vt:lpstr>短文章中的Data and Method</vt:lpstr>
      <vt:lpstr>最有可能被读者忽略不读的部分是？</vt:lpstr>
      <vt:lpstr>数据与方法 Data and Method</vt:lpstr>
      <vt:lpstr>问卷调查数据:最难写的部分</vt:lpstr>
      <vt:lpstr>最难写 VS 最容易略过不读</vt:lpstr>
      <vt:lpstr>为何写作公认很难？</vt:lpstr>
      <vt:lpstr>KIDs 思维</vt:lpstr>
      <vt:lpstr>Knowledge-Information-Data</vt:lpstr>
      <vt:lpstr>三要素：数据</vt:lpstr>
      <vt:lpstr>三要素：信息与知识</vt:lpstr>
      <vt:lpstr>科技写作/科研的过程：化隐为显</vt:lpstr>
      <vt:lpstr>科技写作：怎么写？</vt:lpstr>
      <vt:lpstr>PowerPoint Presentation</vt:lpstr>
      <vt:lpstr>合作者/导师的视角</vt:lpstr>
      <vt:lpstr>评审/编辑的视角</vt:lpstr>
      <vt:lpstr>评审/编辑的视角</vt:lpstr>
      <vt:lpstr>发表一篇文章必要的部分</vt:lpstr>
      <vt:lpstr>如何写引言？</vt:lpstr>
      <vt:lpstr>引言的例子—全新的研究</vt:lpstr>
      <vt:lpstr>引言的例子—结合不同学科的研究</vt:lpstr>
      <vt:lpstr>引言的例子—结合不同学科的研究</vt:lpstr>
      <vt:lpstr>引言的例子—结合不同学科的研究</vt:lpstr>
      <vt:lpstr>引言的例子—已有前人类似研究</vt:lpstr>
      <vt:lpstr>PowerPoint Presentation</vt:lpstr>
      <vt:lpstr>PowerPoint Presentation</vt:lpstr>
      <vt:lpstr>PowerPoint Presentation</vt:lpstr>
      <vt:lpstr>引言中的常见问题：杂乱无章</vt:lpstr>
      <vt:lpstr>First version of our Hutubi manuscript</vt:lpstr>
      <vt:lpstr>PowerPoint Presentation</vt:lpstr>
      <vt:lpstr>PowerPoint Presentation</vt:lpstr>
      <vt:lpstr>引言中的常见问题：隔靴搔痒</vt:lpstr>
      <vt:lpstr>引言中的常见问题：隔靴搔痒</vt:lpstr>
      <vt:lpstr>引言中的常见问题：隔靴搔痒</vt:lpstr>
      <vt:lpstr>引言中的常见问题：缺乏连接</vt:lpstr>
      <vt:lpstr>引言中的常见问题：信息罗列</vt:lpstr>
      <vt:lpstr>引言中的常见问题：信息罗列</vt:lpstr>
      <vt:lpstr>引言</vt:lpstr>
      <vt:lpstr>如何写“结果”？</vt:lpstr>
      <vt:lpstr>如何写“结果”？</vt:lpstr>
      <vt:lpstr>展现的视角及属性</vt:lpstr>
      <vt:lpstr>数据的属性要与科学问题密切相关</vt:lpstr>
      <vt:lpstr>结果中的常见问题：次序揉杂</vt:lpstr>
      <vt:lpstr>结果中的常见问题：为图所困</vt:lpstr>
      <vt:lpstr>结果中的常见问题：避重就轻</vt:lpstr>
      <vt:lpstr>PowerPoint Presentation</vt:lpstr>
      <vt:lpstr>结果中的常见问题：喧宾夺主</vt:lpstr>
      <vt:lpstr>结果中的常见问题：信息缺失</vt:lpstr>
      <vt:lpstr>结果中的常见问题：画蛇添足</vt:lpstr>
      <vt:lpstr>如何写“结果”？</vt:lpstr>
      <vt:lpstr>发表一篇文章必要的部分</vt:lpstr>
      <vt:lpstr>讨论的功能</vt:lpstr>
      <vt:lpstr>PowerPoint Presentation</vt:lpstr>
      <vt:lpstr>PowerPoint Presentation</vt:lpstr>
      <vt:lpstr>PowerPoint Presentation</vt:lpstr>
      <vt:lpstr>有图为证</vt:lpstr>
      <vt:lpstr>PowerPoint Presentation</vt:lpstr>
      <vt:lpstr>PowerPoint Presentation</vt:lpstr>
      <vt:lpstr>PowerPoint Presentation</vt:lpstr>
      <vt:lpstr>PowerPoint Presentation</vt:lpstr>
      <vt:lpstr>PowerPoint Presentation</vt:lpstr>
      <vt:lpstr>科技论文的组成部分</vt:lpstr>
      <vt:lpstr>给学生的建议</vt:lpstr>
      <vt:lpstr>致谢：香港城市大学颜爱华教授</vt:lpstr>
      <vt:lpstr>为何叫KIDs？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科技写作中的“KIDs”思维</dc:title>
  <dc:creator>Hongfeng Yang (SFO)</dc:creator>
  <cp:lastModifiedBy>Hongfeng Yang (SFO)</cp:lastModifiedBy>
  <cp:revision>790</cp:revision>
  <dcterms:created xsi:type="dcterms:W3CDTF">2020-05-16T23:42:52Z</dcterms:created>
  <dcterms:modified xsi:type="dcterms:W3CDTF">2020-05-21T07:18:48Z</dcterms:modified>
</cp:coreProperties>
</file>