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404" r:id="rId2"/>
    <p:sldId id="405" r:id="rId3"/>
    <p:sldId id="406" r:id="rId4"/>
    <p:sldId id="407" r:id="rId5"/>
    <p:sldId id="411" r:id="rId6"/>
    <p:sldId id="376" r:id="rId7"/>
    <p:sldId id="379" r:id="rId8"/>
    <p:sldId id="375" r:id="rId9"/>
    <p:sldId id="402" r:id="rId10"/>
    <p:sldId id="378" r:id="rId11"/>
    <p:sldId id="399" r:id="rId12"/>
    <p:sldId id="382" r:id="rId13"/>
    <p:sldId id="381" r:id="rId14"/>
    <p:sldId id="385" r:id="rId15"/>
    <p:sldId id="397" r:id="rId16"/>
    <p:sldId id="395" r:id="rId17"/>
    <p:sldId id="390" r:id="rId18"/>
    <p:sldId id="388" r:id="rId19"/>
    <p:sldId id="389" r:id="rId20"/>
    <p:sldId id="387" r:id="rId21"/>
    <p:sldId id="392" r:id="rId22"/>
    <p:sldId id="409" r:id="rId23"/>
    <p:sldId id="396" r:id="rId24"/>
    <p:sldId id="398" r:id="rId25"/>
    <p:sldId id="393" r:id="rId26"/>
    <p:sldId id="386" r:id="rId27"/>
    <p:sldId id="394" r:id="rId28"/>
    <p:sldId id="410" r:id="rId29"/>
    <p:sldId id="380" r:id="rId30"/>
    <p:sldId id="408" r:id="rId31"/>
    <p:sldId id="412" r:id="rId3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ＭＳ Ｐゴシック" charset="0"/>
        <a:cs typeface="Times New Roman" charset="0"/>
      </a:defRPr>
    </a:lvl1pPr>
    <a:lvl2pPr marL="457200" algn="l" rtl="0" fontAlgn="base">
      <a:spcBef>
        <a:spcPct val="0"/>
      </a:spcBef>
      <a:spcAft>
        <a:spcPct val="0"/>
      </a:spcAft>
      <a:defRPr sz="2400" kern="1200">
        <a:solidFill>
          <a:schemeClr val="tx1"/>
        </a:solidFill>
        <a:latin typeface="Times New Roman" charset="0"/>
        <a:ea typeface="ＭＳ Ｐゴシック" charset="0"/>
        <a:cs typeface="Times New Roman" charset="0"/>
      </a:defRPr>
    </a:lvl2pPr>
    <a:lvl3pPr marL="914400" algn="l" rtl="0" fontAlgn="base">
      <a:spcBef>
        <a:spcPct val="0"/>
      </a:spcBef>
      <a:spcAft>
        <a:spcPct val="0"/>
      </a:spcAft>
      <a:defRPr sz="2400" kern="1200">
        <a:solidFill>
          <a:schemeClr val="tx1"/>
        </a:solidFill>
        <a:latin typeface="Times New Roman" charset="0"/>
        <a:ea typeface="ＭＳ Ｐゴシック" charset="0"/>
        <a:cs typeface="Times New Roman" charset="0"/>
      </a:defRPr>
    </a:lvl3pPr>
    <a:lvl4pPr marL="1371600" algn="l" rtl="0" fontAlgn="base">
      <a:spcBef>
        <a:spcPct val="0"/>
      </a:spcBef>
      <a:spcAft>
        <a:spcPct val="0"/>
      </a:spcAft>
      <a:defRPr sz="2400" kern="1200">
        <a:solidFill>
          <a:schemeClr val="tx1"/>
        </a:solidFill>
        <a:latin typeface="Times New Roman" charset="0"/>
        <a:ea typeface="ＭＳ Ｐゴシック" charset="0"/>
        <a:cs typeface="Times New Roman" charset="0"/>
      </a:defRPr>
    </a:lvl4pPr>
    <a:lvl5pPr marL="1828800" algn="l" rtl="0" fontAlgn="base">
      <a:spcBef>
        <a:spcPct val="0"/>
      </a:spcBef>
      <a:spcAft>
        <a:spcPct val="0"/>
      </a:spcAft>
      <a:defRPr sz="2400" kern="1200">
        <a:solidFill>
          <a:schemeClr val="tx1"/>
        </a:solidFill>
        <a:latin typeface="Times New Roman" charset="0"/>
        <a:ea typeface="ＭＳ Ｐゴシック" charset="0"/>
        <a:cs typeface="Times New Roman" charset="0"/>
      </a:defRPr>
    </a:lvl5pPr>
    <a:lvl6pPr marL="2286000" algn="l" defTabSz="457200" rtl="0" eaLnBrk="1" latinLnBrk="0" hangingPunct="1">
      <a:defRPr sz="2400" kern="1200">
        <a:solidFill>
          <a:schemeClr val="tx1"/>
        </a:solidFill>
        <a:latin typeface="Times New Roman" charset="0"/>
        <a:ea typeface="ＭＳ Ｐゴシック" charset="0"/>
        <a:cs typeface="Times New Roman" charset="0"/>
      </a:defRPr>
    </a:lvl6pPr>
    <a:lvl7pPr marL="2743200" algn="l" defTabSz="457200" rtl="0" eaLnBrk="1" latinLnBrk="0" hangingPunct="1">
      <a:defRPr sz="2400" kern="1200">
        <a:solidFill>
          <a:schemeClr val="tx1"/>
        </a:solidFill>
        <a:latin typeface="Times New Roman" charset="0"/>
        <a:ea typeface="ＭＳ Ｐゴシック" charset="0"/>
        <a:cs typeface="Times New Roman" charset="0"/>
      </a:defRPr>
    </a:lvl7pPr>
    <a:lvl8pPr marL="3200400" algn="l" defTabSz="457200" rtl="0" eaLnBrk="1" latinLnBrk="0" hangingPunct="1">
      <a:defRPr sz="2400" kern="1200">
        <a:solidFill>
          <a:schemeClr val="tx1"/>
        </a:solidFill>
        <a:latin typeface="Times New Roman" charset="0"/>
        <a:ea typeface="ＭＳ Ｐゴシック" charset="0"/>
        <a:cs typeface="Times New Roman" charset="0"/>
      </a:defRPr>
    </a:lvl8pPr>
    <a:lvl9pPr marL="3657600" algn="l" defTabSz="457200" rtl="0" eaLnBrk="1" latinLnBrk="0" hangingPunct="1">
      <a:defRPr sz="2400" kern="1200">
        <a:solidFill>
          <a:schemeClr val="tx1"/>
        </a:solidFill>
        <a:latin typeface="Times New Roman" charset="0"/>
        <a:ea typeface="ＭＳ Ｐゴシック" charset="0"/>
        <a:cs typeface="Times New Roman"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99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horzBarState="maximized">
    <p:restoredLeft sz="32787"/>
    <p:restoredTop sz="90929"/>
  </p:normalViewPr>
  <p:slideViewPr>
    <p:cSldViewPr>
      <p:cViewPr varScale="1">
        <p:scale>
          <a:sx n="84" d="100"/>
          <a:sy n="84" d="100"/>
        </p:scale>
        <p:origin x="-262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3E08B-78F6-174E-B17A-9A7563FA3D1E}" type="slidenum">
              <a:rPr lang="en-US" smtClean="0"/>
              <a:pPr/>
              <a:t>‹#›</a:t>
            </a:fld>
            <a:endParaRPr lang="en-US"/>
          </a:p>
        </p:txBody>
      </p:sp>
    </p:spTree>
    <p:extLst>
      <p:ext uri="{BB962C8B-B14F-4D97-AF65-F5344CB8AC3E}">
        <p14:creationId xmlns:p14="http://schemas.microsoft.com/office/powerpoint/2010/main" val="4196366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672A2-DE64-B544-83B6-96A9AE01C50F}" type="slidenum">
              <a:rPr lang="en-US" smtClean="0"/>
              <a:pPr/>
              <a:t>‹#›</a:t>
            </a:fld>
            <a:endParaRPr lang="en-US"/>
          </a:p>
        </p:txBody>
      </p:sp>
    </p:spTree>
    <p:extLst>
      <p:ext uri="{BB962C8B-B14F-4D97-AF65-F5344CB8AC3E}">
        <p14:creationId xmlns:p14="http://schemas.microsoft.com/office/powerpoint/2010/main" val="4279550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3C045D-AECD-B644-BA3D-FBB2DC31A35E}" type="slidenum">
              <a:rPr lang="en-US" smtClean="0"/>
              <a:pPr/>
              <a:t>‹#›</a:t>
            </a:fld>
            <a:endParaRPr lang="en-US"/>
          </a:p>
        </p:txBody>
      </p:sp>
    </p:spTree>
    <p:extLst>
      <p:ext uri="{BB962C8B-B14F-4D97-AF65-F5344CB8AC3E}">
        <p14:creationId xmlns:p14="http://schemas.microsoft.com/office/powerpoint/2010/main" val="2138394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03B2DE-0C63-AB44-9B78-3EE3B0C0F04E}" type="slidenum">
              <a:rPr lang="en-US" smtClean="0"/>
              <a:pPr/>
              <a:t>‹#›</a:t>
            </a:fld>
            <a:endParaRPr lang="en-US"/>
          </a:p>
        </p:txBody>
      </p:sp>
    </p:spTree>
    <p:extLst>
      <p:ext uri="{BB962C8B-B14F-4D97-AF65-F5344CB8AC3E}">
        <p14:creationId xmlns:p14="http://schemas.microsoft.com/office/powerpoint/2010/main" val="3893193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C3FFB0-C6ED-FE48-A78E-91E6B0E9F831}" type="slidenum">
              <a:rPr lang="en-US" smtClean="0"/>
              <a:pPr/>
              <a:t>‹#›</a:t>
            </a:fld>
            <a:endParaRPr lang="en-US"/>
          </a:p>
        </p:txBody>
      </p:sp>
    </p:spTree>
    <p:extLst>
      <p:ext uri="{BB962C8B-B14F-4D97-AF65-F5344CB8AC3E}">
        <p14:creationId xmlns:p14="http://schemas.microsoft.com/office/powerpoint/2010/main" val="809483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599AA0-C9A5-424D-B4DB-739F4E805E75}" type="slidenum">
              <a:rPr lang="en-US" smtClean="0"/>
              <a:pPr/>
              <a:t>‹#›</a:t>
            </a:fld>
            <a:endParaRPr lang="en-US"/>
          </a:p>
        </p:txBody>
      </p:sp>
    </p:spTree>
    <p:extLst>
      <p:ext uri="{BB962C8B-B14F-4D97-AF65-F5344CB8AC3E}">
        <p14:creationId xmlns:p14="http://schemas.microsoft.com/office/powerpoint/2010/main" val="134250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FF5C76-A567-A542-A4D0-10B7B56298E7}" type="slidenum">
              <a:rPr lang="en-US" smtClean="0"/>
              <a:pPr/>
              <a:t>‹#›</a:t>
            </a:fld>
            <a:endParaRPr lang="en-US"/>
          </a:p>
        </p:txBody>
      </p:sp>
    </p:spTree>
    <p:extLst>
      <p:ext uri="{BB962C8B-B14F-4D97-AF65-F5344CB8AC3E}">
        <p14:creationId xmlns:p14="http://schemas.microsoft.com/office/powerpoint/2010/main" val="582668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CA698E-E8A5-E545-A06E-505759056694}" type="slidenum">
              <a:rPr lang="en-US" smtClean="0"/>
              <a:pPr/>
              <a:t>‹#›</a:t>
            </a:fld>
            <a:endParaRPr lang="en-US"/>
          </a:p>
        </p:txBody>
      </p:sp>
    </p:spTree>
    <p:extLst>
      <p:ext uri="{BB962C8B-B14F-4D97-AF65-F5344CB8AC3E}">
        <p14:creationId xmlns:p14="http://schemas.microsoft.com/office/powerpoint/2010/main" val="531786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076F9A-54C1-AD40-A519-7C8897297D91}" type="slidenum">
              <a:rPr lang="en-US" smtClean="0"/>
              <a:pPr/>
              <a:t>‹#›</a:t>
            </a:fld>
            <a:endParaRPr lang="en-US"/>
          </a:p>
        </p:txBody>
      </p:sp>
    </p:spTree>
    <p:extLst>
      <p:ext uri="{BB962C8B-B14F-4D97-AF65-F5344CB8AC3E}">
        <p14:creationId xmlns:p14="http://schemas.microsoft.com/office/powerpoint/2010/main" val="60820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AE3373-95D6-3C49-BC0E-4CE5F739AD3D}" type="slidenum">
              <a:rPr lang="en-US" smtClean="0"/>
              <a:pPr/>
              <a:t>‹#›</a:t>
            </a:fld>
            <a:endParaRPr lang="en-US"/>
          </a:p>
        </p:txBody>
      </p:sp>
    </p:spTree>
    <p:extLst>
      <p:ext uri="{BB962C8B-B14F-4D97-AF65-F5344CB8AC3E}">
        <p14:creationId xmlns:p14="http://schemas.microsoft.com/office/powerpoint/2010/main" val="1612019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5B9981-A801-BC4F-9C46-B404AAFAF19C}" type="slidenum">
              <a:rPr lang="en-US" smtClean="0"/>
              <a:pPr/>
              <a:t>‹#›</a:t>
            </a:fld>
            <a:endParaRPr lang="en-US"/>
          </a:p>
        </p:txBody>
      </p:sp>
    </p:spTree>
    <p:extLst>
      <p:ext uri="{BB962C8B-B14F-4D97-AF65-F5344CB8AC3E}">
        <p14:creationId xmlns:p14="http://schemas.microsoft.com/office/powerpoint/2010/main" val="5102535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85391-84FB-CE40-A2A8-B8526131EA45}" type="slidenum">
              <a:rPr lang="en-US" smtClean="0"/>
              <a:pPr/>
              <a:t>‹#›</a:t>
            </a:fld>
            <a:endParaRPr lang="en-US"/>
          </a:p>
        </p:txBody>
      </p:sp>
    </p:spTree>
    <p:extLst>
      <p:ext uri="{BB962C8B-B14F-4D97-AF65-F5344CB8AC3E}">
        <p14:creationId xmlns:p14="http://schemas.microsoft.com/office/powerpoint/2010/main" val="422965058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447800" y="2057400"/>
            <a:ext cx="64008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pPr>
            <a:r>
              <a:rPr lang="en-US" b="1" dirty="0"/>
              <a:t>How to </a:t>
            </a:r>
            <a:r>
              <a:rPr lang="en-US" b="1" dirty="0" smtClean="0"/>
              <a:t>read, write </a:t>
            </a:r>
            <a:r>
              <a:rPr lang="en-US" b="1" dirty="0"/>
              <a:t>a scientific </a:t>
            </a:r>
            <a:r>
              <a:rPr lang="en-US" b="1" dirty="0" smtClean="0"/>
              <a:t>paper </a:t>
            </a:r>
            <a:endParaRPr lang="en-US" b="1" dirty="0" smtClean="0"/>
          </a:p>
          <a:p>
            <a:pPr eaLnBrk="1" hangingPunct="1">
              <a:spcBef>
                <a:spcPct val="50000"/>
              </a:spcBef>
            </a:pPr>
            <a:endParaRPr lang="en-US" b="1" dirty="0"/>
          </a:p>
          <a:p>
            <a:pPr eaLnBrk="1" hangingPunct="1">
              <a:spcBef>
                <a:spcPct val="50000"/>
              </a:spcBef>
            </a:pPr>
            <a:r>
              <a:rPr lang="en-US" b="1" dirty="0" smtClean="0"/>
              <a:t>-</a:t>
            </a:r>
            <a:r>
              <a:rPr lang="en-US" b="1" dirty="0"/>
              <a:t>- Quick tips from Xiaodong Song</a:t>
            </a:r>
          </a:p>
          <a:p>
            <a:pPr eaLnBrk="1" hangingPunct="1">
              <a:spcBef>
                <a:spcPct val="50000"/>
              </a:spcBef>
            </a:pPr>
            <a:endParaRPr lang="en-US" b="1" dirty="0"/>
          </a:p>
          <a:p>
            <a:pPr eaLnBrk="1" hangingPunct="1">
              <a:spcBef>
                <a:spcPct val="50000"/>
              </a:spcBef>
            </a:pPr>
            <a:endParaRPr lang="en-US" dirty="0"/>
          </a:p>
          <a:p>
            <a:pPr eaLnBrk="1" hangingPunct="1">
              <a:spcBef>
                <a:spcPct val="50000"/>
              </a:spcBef>
            </a:pPr>
            <a:endParaRPr lang="en-US" dirty="0"/>
          </a:p>
        </p:txBody>
      </p:sp>
    </p:spTree>
    <p:extLst>
      <p:ext uri="{BB962C8B-B14F-4D97-AF65-F5344CB8AC3E}">
        <p14:creationId xmlns:p14="http://schemas.microsoft.com/office/powerpoint/2010/main" val="406173495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685800" y="838200"/>
            <a:ext cx="7848600" cy="52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buFont typeface="Wingdings" charset="0"/>
              <a:buChar char="q"/>
            </a:pPr>
            <a:r>
              <a:rPr lang="en-US" sz="1800" b="1" dirty="0"/>
              <a:t>Abstract:</a:t>
            </a:r>
            <a:r>
              <a:rPr lang="en-US" sz="1800" dirty="0"/>
              <a:t> it</a:t>
            </a:r>
            <a:r>
              <a:rPr lang="ja-JP" altLang="en-US" sz="1800" dirty="0"/>
              <a:t>’</a:t>
            </a:r>
            <a:r>
              <a:rPr lang="en-US" sz="1800" dirty="0"/>
              <a:t>s a summary: what the paper is about, why they are interested in the </a:t>
            </a:r>
            <a:r>
              <a:rPr lang="en-US" sz="1800" dirty="0" smtClean="0"/>
              <a:t>problem </a:t>
            </a:r>
            <a:r>
              <a:rPr lang="zh-CN" altLang="en-US" sz="1800" dirty="0" smtClean="0"/>
              <a:t>（</a:t>
            </a:r>
            <a:r>
              <a:rPr lang="en-US" altLang="zh-CN" sz="1800" dirty="0" smtClean="0"/>
              <a:t>what’s the importance)</a:t>
            </a:r>
            <a:r>
              <a:rPr lang="en-US" sz="1800" dirty="0" smtClean="0"/>
              <a:t>, </a:t>
            </a:r>
            <a:r>
              <a:rPr lang="en-US" sz="1800" dirty="0"/>
              <a:t>how they did it, what they found, and what</a:t>
            </a:r>
            <a:r>
              <a:rPr lang="ja-JP" altLang="en-US" sz="1800" dirty="0"/>
              <a:t>’</a:t>
            </a:r>
            <a:r>
              <a:rPr lang="en-US" sz="1800" dirty="0"/>
              <a:t>s the relevance to the field.</a:t>
            </a:r>
          </a:p>
          <a:p>
            <a:pPr eaLnBrk="1" hangingPunct="1">
              <a:spcBef>
                <a:spcPct val="50000"/>
              </a:spcBef>
              <a:buFont typeface="Wingdings" charset="0"/>
              <a:buChar char="q"/>
            </a:pPr>
            <a:r>
              <a:rPr lang="en-US" sz="1800" b="1" dirty="0"/>
              <a:t>Introduction:</a:t>
            </a:r>
            <a:r>
              <a:rPr lang="en-US" sz="1800" dirty="0"/>
              <a:t> provides </a:t>
            </a:r>
            <a:r>
              <a:rPr lang="en-US" sz="1800" dirty="0" smtClean="0"/>
              <a:t>motivation (importance) </a:t>
            </a:r>
            <a:r>
              <a:rPr lang="en-US" sz="1800" dirty="0"/>
              <a:t>and background: what is the problem and prior understanding</a:t>
            </a:r>
          </a:p>
          <a:p>
            <a:pPr eaLnBrk="1" hangingPunct="1">
              <a:spcBef>
                <a:spcPct val="50000"/>
              </a:spcBef>
              <a:buFont typeface="Wingdings" charset="0"/>
              <a:buChar char="q"/>
            </a:pPr>
            <a:r>
              <a:rPr lang="en-US" sz="1800" b="1" dirty="0"/>
              <a:t>Methods and data:</a:t>
            </a:r>
            <a:r>
              <a:rPr lang="en-US" sz="1800" dirty="0"/>
              <a:t> provides details of methodology. Should be detailed enough that they can reproduce and your may be able to reproduce too!</a:t>
            </a:r>
          </a:p>
          <a:p>
            <a:pPr eaLnBrk="1" hangingPunct="1">
              <a:spcBef>
                <a:spcPct val="50000"/>
              </a:spcBef>
              <a:buFont typeface="Wingdings" charset="0"/>
              <a:buChar char="q"/>
            </a:pPr>
            <a:r>
              <a:rPr lang="en-US" sz="1800" b="1" dirty="0"/>
              <a:t>Results:</a:t>
            </a:r>
            <a:r>
              <a:rPr lang="en-US" sz="1800" dirty="0"/>
              <a:t> describe what they found and the bases of the findings. Figures and tables make data/analysis compact and the paper easy to understand.</a:t>
            </a:r>
          </a:p>
          <a:p>
            <a:pPr eaLnBrk="1" hangingPunct="1">
              <a:spcBef>
                <a:spcPct val="50000"/>
              </a:spcBef>
              <a:buFont typeface="Wingdings" charset="0"/>
              <a:buChar char="q"/>
            </a:pPr>
            <a:r>
              <a:rPr lang="en-US" sz="1800" b="1" dirty="0"/>
              <a:t>Discussion:</a:t>
            </a:r>
            <a:r>
              <a:rPr lang="en-US" sz="1800" dirty="0"/>
              <a:t> their interpretation of the data: what do the findings mean, what are larger implications. </a:t>
            </a:r>
          </a:p>
          <a:p>
            <a:pPr eaLnBrk="1" hangingPunct="1">
              <a:spcBef>
                <a:spcPct val="50000"/>
              </a:spcBef>
              <a:buFont typeface="Wingdings" charset="0"/>
              <a:buChar char="q"/>
            </a:pPr>
            <a:r>
              <a:rPr lang="en-US" sz="1800" b="1" dirty="0"/>
              <a:t>Conclusion:</a:t>
            </a:r>
            <a:r>
              <a:rPr lang="en-US" sz="1800" dirty="0"/>
              <a:t> draw major conclusions of the paper.</a:t>
            </a:r>
          </a:p>
          <a:p>
            <a:pPr eaLnBrk="1" hangingPunct="1">
              <a:spcBef>
                <a:spcPct val="50000"/>
              </a:spcBef>
              <a:buFont typeface="Wingdings" charset="0"/>
              <a:buChar char="q"/>
            </a:pPr>
            <a:r>
              <a:rPr lang="en-US" sz="1800" b="1" dirty="0"/>
              <a:t>Acknowledgment:</a:t>
            </a:r>
            <a:r>
              <a:rPr lang="en-US" sz="1800" dirty="0"/>
              <a:t> acknowledge sources that contribute to the paper.</a:t>
            </a:r>
          </a:p>
          <a:p>
            <a:pPr eaLnBrk="1" hangingPunct="1">
              <a:spcBef>
                <a:spcPct val="50000"/>
              </a:spcBef>
              <a:buFont typeface="Wingdings" charset="0"/>
              <a:buChar char="q"/>
            </a:pPr>
            <a:r>
              <a:rPr lang="en-US" sz="1800" b="1" dirty="0"/>
              <a:t>References:</a:t>
            </a:r>
            <a:r>
              <a:rPr lang="en-US" sz="1800" dirty="0"/>
              <a:t> list sources of info for readers to trace, judge, and give credit to others.</a:t>
            </a:r>
          </a:p>
        </p:txBody>
      </p:sp>
      <p:sp>
        <p:nvSpPr>
          <p:cNvPr id="6147" name="Text Box 3"/>
          <p:cNvSpPr txBox="1">
            <a:spLocks noChangeArrowheads="1"/>
          </p:cNvSpPr>
          <p:nvPr/>
        </p:nvSpPr>
        <p:spPr bwMode="auto">
          <a:xfrm>
            <a:off x="1371600" y="2286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pPr>
            <a:r>
              <a:rPr lang="en-US" b="1"/>
              <a:t>Structure of a paper (when you read)</a:t>
            </a:r>
          </a:p>
        </p:txBody>
      </p:sp>
    </p:spTree>
    <p:extLst>
      <p:ext uri="{BB962C8B-B14F-4D97-AF65-F5344CB8AC3E}">
        <p14:creationId xmlns:p14="http://schemas.microsoft.com/office/powerpoint/2010/main" val="325500491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838200" y="533400"/>
            <a:ext cx="73152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pPr>
            <a:r>
              <a:rPr lang="en-US" b="1"/>
              <a:t>Some tips: How to read scientific papers</a:t>
            </a:r>
          </a:p>
          <a:p>
            <a:pPr eaLnBrk="1" hangingPunct="1">
              <a:spcBef>
                <a:spcPct val="50000"/>
              </a:spcBef>
            </a:pPr>
            <a:r>
              <a:rPr lang="en-US"/>
              <a:t>Don</a:t>
            </a:r>
            <a:r>
              <a:rPr lang="ja-JP" altLang="en-US"/>
              <a:t>’</a:t>
            </a:r>
            <a:r>
              <a:rPr lang="en-US"/>
              <a:t>t read straight through</a:t>
            </a:r>
          </a:p>
          <a:p>
            <a:pPr eaLnBrk="1" hangingPunct="1">
              <a:spcBef>
                <a:spcPct val="50000"/>
              </a:spcBef>
            </a:pPr>
            <a:r>
              <a:rPr lang="en-US"/>
              <a:t>Highlight important ideas, concepts, conclusions, ..</a:t>
            </a:r>
          </a:p>
          <a:p>
            <a:pPr eaLnBrk="1" hangingPunct="1">
              <a:spcBef>
                <a:spcPct val="50000"/>
              </a:spcBef>
            </a:pPr>
            <a:r>
              <a:rPr lang="en-US"/>
              <a:t>Make notes</a:t>
            </a:r>
          </a:p>
          <a:p>
            <a:pPr eaLnBrk="1" hangingPunct="1">
              <a:spcBef>
                <a:spcPct val="50000"/>
              </a:spcBef>
            </a:pPr>
            <a:r>
              <a:rPr lang="en-US"/>
              <a:t>Check dictionary every now and then if you have to.</a:t>
            </a:r>
          </a:p>
          <a:p>
            <a:pPr eaLnBrk="1" hangingPunct="1">
              <a:spcBef>
                <a:spcPct val="50000"/>
              </a:spcBef>
            </a:pPr>
            <a:r>
              <a:rPr lang="en-US"/>
              <a:t>Talk to others about the paper</a:t>
            </a:r>
          </a:p>
          <a:p>
            <a:pPr eaLnBrk="1" hangingPunct="1">
              <a:spcBef>
                <a:spcPct val="50000"/>
              </a:spcBef>
            </a:pPr>
            <a:r>
              <a:rPr lang="en-US"/>
              <a:t>Order: authors and affiliations, abstract, conclusion, introduction, figures, methods/data/results/more figures, evaluation strengths of evidence, identify problems.</a:t>
            </a:r>
          </a:p>
          <a:p>
            <a:pPr eaLnBrk="1" hangingPunct="1">
              <a:spcBef>
                <a:spcPct val="50000"/>
              </a:spcBef>
            </a:pPr>
            <a:r>
              <a:rPr lang="en-US"/>
              <a:t>Try: title, intro, figures, and make inferences yourself, and compare with their conclusions …</a:t>
            </a:r>
          </a:p>
          <a:p>
            <a:pPr eaLnBrk="1" hangingPunct="1">
              <a:spcBef>
                <a:spcPct val="50000"/>
              </a:spcBef>
            </a:pPr>
            <a:endParaRPr lang="en-US"/>
          </a:p>
        </p:txBody>
      </p:sp>
    </p:spTree>
    <p:extLst>
      <p:ext uri="{BB962C8B-B14F-4D97-AF65-F5344CB8AC3E}">
        <p14:creationId xmlns:p14="http://schemas.microsoft.com/office/powerpoint/2010/main" val="291428185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524000" y="376238"/>
            <a:ext cx="6781800" cy="538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pPr>
            <a:r>
              <a:rPr lang="en-US" b="1"/>
              <a:t>How to write a scientific paper</a:t>
            </a:r>
          </a:p>
          <a:p>
            <a:pPr eaLnBrk="1" hangingPunct="1">
              <a:spcBef>
                <a:spcPct val="50000"/>
              </a:spcBef>
            </a:pPr>
            <a:r>
              <a:rPr lang="en-US"/>
              <a:t>Learn how others write (and from learning how to read)</a:t>
            </a:r>
          </a:p>
          <a:p>
            <a:pPr eaLnBrk="1" hangingPunct="1">
              <a:spcBef>
                <a:spcPct val="50000"/>
              </a:spcBef>
            </a:pPr>
            <a:r>
              <a:rPr lang="en-US"/>
              <a:t>Don</a:t>
            </a:r>
            <a:r>
              <a:rPr lang="ja-JP" altLang="en-US"/>
              <a:t>’</a:t>
            </a:r>
            <a:r>
              <a:rPr lang="en-US"/>
              <a:t>t write from beginning to end. Write abstract last.</a:t>
            </a:r>
          </a:p>
          <a:p>
            <a:pPr eaLnBrk="1" hangingPunct="1">
              <a:spcBef>
                <a:spcPct val="50000"/>
              </a:spcBef>
            </a:pPr>
            <a:r>
              <a:rPr lang="en-US"/>
              <a:t>It</a:t>
            </a:r>
            <a:r>
              <a:rPr lang="ja-JP" altLang="en-US"/>
              <a:t>’</a:t>
            </a:r>
            <a:r>
              <a:rPr lang="en-US"/>
              <a:t>s mostly about ideas. You should feel you have something to write.</a:t>
            </a:r>
          </a:p>
          <a:p>
            <a:pPr eaLnBrk="1" hangingPunct="1">
              <a:spcBef>
                <a:spcPct val="50000"/>
              </a:spcBef>
            </a:pPr>
            <a:r>
              <a:rPr lang="en-US"/>
              <a:t>Write down whatever comes to mind: ideas, precious spark of ideas, topics, references…  Organize later.</a:t>
            </a:r>
          </a:p>
          <a:p>
            <a:pPr eaLnBrk="1" hangingPunct="1">
              <a:spcBef>
                <a:spcPct val="50000"/>
              </a:spcBef>
            </a:pPr>
            <a:r>
              <a:rPr lang="en-US"/>
              <a:t>Be logical, precise, careful, thorough, rigorous, …; back up your claims with evidence; state your assumptions, </a:t>
            </a:r>
          </a:p>
        </p:txBody>
      </p:sp>
    </p:spTree>
    <p:extLst>
      <p:ext uri="{BB962C8B-B14F-4D97-AF65-F5344CB8AC3E}">
        <p14:creationId xmlns:p14="http://schemas.microsoft.com/office/powerpoint/2010/main" val="96093772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13078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1066800" y="304800"/>
            <a:ext cx="6858000" cy="627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pPr>
            <a:r>
              <a:rPr lang="en-US" b="1" dirty="0" smtClean="0"/>
              <a:t>How to write Nature / Science papers?</a:t>
            </a:r>
          </a:p>
          <a:p>
            <a:pPr eaLnBrk="1" hangingPunct="1">
              <a:spcBef>
                <a:spcPct val="50000"/>
              </a:spcBef>
            </a:pPr>
            <a:endParaRPr lang="en-US" b="1" dirty="0"/>
          </a:p>
          <a:p>
            <a:pPr eaLnBrk="1" hangingPunct="1">
              <a:spcBef>
                <a:spcPct val="50000"/>
              </a:spcBef>
            </a:pPr>
            <a:r>
              <a:rPr lang="en-US" b="1" dirty="0"/>
              <a:t>How to write </a:t>
            </a:r>
            <a:r>
              <a:rPr lang="en-US" b="1" dirty="0" smtClean="0"/>
              <a:t>Nature/Science/PNAS/Nature Geoscience papers?</a:t>
            </a:r>
            <a:endParaRPr lang="en-US" b="1" dirty="0"/>
          </a:p>
          <a:p>
            <a:pPr eaLnBrk="1" hangingPunct="1">
              <a:spcBef>
                <a:spcPct val="50000"/>
              </a:spcBef>
            </a:pPr>
            <a:endParaRPr lang="en-US" b="1" dirty="0" smtClean="0"/>
          </a:p>
          <a:p>
            <a:pPr eaLnBrk="1" hangingPunct="1">
              <a:spcBef>
                <a:spcPct val="50000"/>
              </a:spcBef>
            </a:pPr>
            <a:r>
              <a:rPr lang="en-US" b="1" dirty="0"/>
              <a:t>How to write scientific </a:t>
            </a:r>
            <a:r>
              <a:rPr lang="en-US" b="1" dirty="0" smtClean="0"/>
              <a:t>papers?</a:t>
            </a:r>
            <a:endParaRPr lang="en-US" b="1" dirty="0"/>
          </a:p>
          <a:p>
            <a:pPr eaLnBrk="1" hangingPunct="1">
              <a:spcBef>
                <a:spcPct val="50000"/>
              </a:spcBef>
            </a:pPr>
            <a:endParaRPr lang="en-US" b="1" dirty="0" smtClean="0"/>
          </a:p>
          <a:p>
            <a:pPr eaLnBrk="1" hangingPunct="1">
              <a:lnSpc>
                <a:spcPct val="70000"/>
              </a:lnSpc>
              <a:spcBef>
                <a:spcPct val="50000"/>
              </a:spcBef>
            </a:pPr>
            <a:r>
              <a:rPr lang="en-US" b="1" dirty="0" smtClean="0"/>
              <a:t>Xiaodong Song </a:t>
            </a:r>
            <a:r>
              <a:rPr lang="zh-CN" altLang="en-US" b="1" dirty="0" smtClean="0"/>
              <a:t>（</a:t>
            </a:r>
            <a:r>
              <a:rPr lang="en-US" b="1" dirty="0" smtClean="0"/>
              <a:t>宋晓东</a:t>
            </a:r>
            <a:r>
              <a:rPr lang="zh-CN" altLang="en-US" b="1" smtClean="0"/>
              <a:t>）</a:t>
            </a:r>
            <a:endParaRPr lang="en-US" b="1" dirty="0" smtClean="0"/>
          </a:p>
          <a:p>
            <a:pPr eaLnBrk="1" hangingPunct="1">
              <a:lnSpc>
                <a:spcPct val="70000"/>
              </a:lnSpc>
              <a:spcBef>
                <a:spcPct val="50000"/>
              </a:spcBef>
            </a:pPr>
            <a:r>
              <a:rPr lang="en-US" b="1" dirty="0" smtClean="0"/>
              <a:t>University of Illinois at Urbana-Champaign</a:t>
            </a:r>
          </a:p>
          <a:p>
            <a:pPr eaLnBrk="1" hangingPunct="1">
              <a:lnSpc>
                <a:spcPct val="70000"/>
              </a:lnSpc>
              <a:spcBef>
                <a:spcPct val="50000"/>
              </a:spcBef>
            </a:pPr>
            <a:r>
              <a:rPr lang="en-US" b="1" dirty="0" smtClean="0"/>
              <a:t>Wuhan University</a:t>
            </a:r>
          </a:p>
          <a:p>
            <a:pPr eaLnBrk="1" hangingPunct="1">
              <a:lnSpc>
                <a:spcPct val="70000"/>
              </a:lnSpc>
              <a:spcBef>
                <a:spcPct val="50000"/>
              </a:spcBef>
            </a:pPr>
            <a:r>
              <a:rPr lang="en-US" b="1" dirty="0" smtClean="0"/>
              <a:t>Peking University</a:t>
            </a:r>
          </a:p>
          <a:p>
            <a:pPr eaLnBrk="1" hangingPunct="1">
              <a:lnSpc>
                <a:spcPct val="70000"/>
              </a:lnSpc>
              <a:spcBef>
                <a:spcPct val="50000"/>
              </a:spcBef>
            </a:pPr>
            <a:endParaRPr lang="en-US" b="1" dirty="0" smtClean="0"/>
          </a:p>
          <a:p>
            <a:pPr eaLnBrk="1" hangingPunct="1">
              <a:lnSpc>
                <a:spcPct val="70000"/>
              </a:lnSpc>
              <a:spcBef>
                <a:spcPct val="50000"/>
              </a:spcBef>
            </a:pPr>
            <a:r>
              <a:rPr lang="en-US" b="1" dirty="0" smtClean="0"/>
              <a:t>Jilin University, May 31, 2019</a:t>
            </a:r>
            <a:endParaRPr lang="en-US"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685800" y="838200"/>
            <a:ext cx="7848600" cy="490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buFont typeface="Wingdings" charset="0"/>
              <a:buChar char="q"/>
            </a:pPr>
            <a:r>
              <a:rPr lang="en-US" sz="1800" b="1" dirty="0"/>
              <a:t>Abstract:</a:t>
            </a:r>
            <a:r>
              <a:rPr lang="en-US" sz="1800" dirty="0"/>
              <a:t> it</a:t>
            </a:r>
            <a:r>
              <a:rPr lang="ja-JP" altLang="en-US" sz="1800" dirty="0"/>
              <a:t>’</a:t>
            </a:r>
            <a:r>
              <a:rPr lang="en-US" sz="1800" dirty="0"/>
              <a:t>s a summary: what the paper is about, why </a:t>
            </a:r>
            <a:r>
              <a:rPr lang="en-US" sz="1800" dirty="0" smtClean="0"/>
              <a:t>you </a:t>
            </a:r>
            <a:r>
              <a:rPr lang="en-US" sz="1800" dirty="0"/>
              <a:t>are interested in the problem, how </a:t>
            </a:r>
            <a:r>
              <a:rPr lang="en-US" sz="1800" dirty="0" smtClean="0"/>
              <a:t>you </a:t>
            </a:r>
            <a:r>
              <a:rPr lang="en-US" sz="1800" dirty="0"/>
              <a:t>did it, what </a:t>
            </a:r>
            <a:r>
              <a:rPr lang="en-US" sz="1800" dirty="0" smtClean="0"/>
              <a:t>you </a:t>
            </a:r>
            <a:r>
              <a:rPr lang="en-US" sz="1800" dirty="0"/>
              <a:t>found, and what</a:t>
            </a:r>
            <a:r>
              <a:rPr lang="ja-JP" altLang="en-US" sz="1800" dirty="0"/>
              <a:t>’</a:t>
            </a:r>
            <a:r>
              <a:rPr lang="en-US" sz="1800" dirty="0"/>
              <a:t>s the relevance to the field.</a:t>
            </a:r>
          </a:p>
          <a:p>
            <a:pPr eaLnBrk="1" hangingPunct="1">
              <a:spcBef>
                <a:spcPct val="50000"/>
              </a:spcBef>
              <a:buFont typeface="Wingdings" charset="0"/>
              <a:buChar char="q"/>
            </a:pPr>
            <a:r>
              <a:rPr lang="en-US" sz="1800" b="1" dirty="0"/>
              <a:t>Introduction:</a:t>
            </a:r>
            <a:r>
              <a:rPr lang="en-US" sz="1800" dirty="0"/>
              <a:t> provides motivation and background: what is the problem and prior understanding</a:t>
            </a:r>
          </a:p>
          <a:p>
            <a:pPr eaLnBrk="1" hangingPunct="1">
              <a:spcBef>
                <a:spcPct val="50000"/>
              </a:spcBef>
              <a:buFont typeface="Wingdings" charset="0"/>
              <a:buChar char="q"/>
            </a:pPr>
            <a:r>
              <a:rPr lang="en-US" sz="1800" b="1" dirty="0"/>
              <a:t>Methods and data:</a:t>
            </a:r>
            <a:r>
              <a:rPr lang="en-US" sz="1800" dirty="0"/>
              <a:t> provides details of methodology. Should be detailed enough that they can reproduce and your may be able to reproduce too!</a:t>
            </a:r>
          </a:p>
          <a:p>
            <a:pPr eaLnBrk="1" hangingPunct="1">
              <a:spcBef>
                <a:spcPct val="50000"/>
              </a:spcBef>
              <a:buFont typeface="Wingdings" charset="0"/>
              <a:buChar char="q"/>
            </a:pPr>
            <a:r>
              <a:rPr lang="en-US" sz="1800" b="1" dirty="0" smtClean="0"/>
              <a:t>Results:</a:t>
            </a:r>
            <a:r>
              <a:rPr lang="en-US" sz="1800" dirty="0" smtClean="0"/>
              <a:t> </a:t>
            </a:r>
            <a:r>
              <a:rPr lang="en-US" sz="1800" dirty="0"/>
              <a:t>describe what </a:t>
            </a:r>
            <a:r>
              <a:rPr lang="en-US" sz="1800" dirty="0" smtClean="0"/>
              <a:t>you </a:t>
            </a:r>
            <a:r>
              <a:rPr lang="en-US" sz="1800" dirty="0"/>
              <a:t>found and the bases of the findings. Figures and tables make data/analysis compact and the paper easy to understand.</a:t>
            </a:r>
          </a:p>
          <a:p>
            <a:pPr eaLnBrk="1" hangingPunct="1">
              <a:spcBef>
                <a:spcPct val="50000"/>
              </a:spcBef>
              <a:buFont typeface="Wingdings" charset="0"/>
              <a:buChar char="q"/>
            </a:pPr>
            <a:r>
              <a:rPr lang="en-US" sz="1800" b="1" dirty="0" smtClean="0"/>
              <a:t> and Discussion</a:t>
            </a:r>
            <a:r>
              <a:rPr lang="en-US" sz="1800" b="1" dirty="0"/>
              <a:t>:</a:t>
            </a:r>
            <a:r>
              <a:rPr lang="en-US" sz="1800" dirty="0"/>
              <a:t> </a:t>
            </a:r>
            <a:r>
              <a:rPr lang="en-US" sz="1800" dirty="0" smtClean="0"/>
              <a:t>interpretation </a:t>
            </a:r>
            <a:r>
              <a:rPr lang="en-US" sz="1800" dirty="0"/>
              <a:t>of the data: what do the findings mean, what are larger implications. </a:t>
            </a:r>
          </a:p>
          <a:p>
            <a:pPr eaLnBrk="1" hangingPunct="1">
              <a:spcBef>
                <a:spcPct val="50000"/>
              </a:spcBef>
              <a:buFont typeface="Wingdings" charset="0"/>
              <a:buChar char="q"/>
            </a:pPr>
            <a:r>
              <a:rPr lang="en-US" sz="1800" b="1" dirty="0"/>
              <a:t>Conclusion:</a:t>
            </a:r>
            <a:r>
              <a:rPr lang="en-US" sz="1800" dirty="0"/>
              <a:t> draw major conclusions of the paper.</a:t>
            </a:r>
          </a:p>
          <a:p>
            <a:pPr eaLnBrk="1" hangingPunct="1">
              <a:spcBef>
                <a:spcPct val="50000"/>
              </a:spcBef>
              <a:buFont typeface="Wingdings" charset="0"/>
              <a:buChar char="q"/>
            </a:pPr>
            <a:r>
              <a:rPr lang="en-US" sz="1800" b="1" dirty="0"/>
              <a:t>Acknowledgment:</a:t>
            </a:r>
            <a:r>
              <a:rPr lang="en-US" sz="1800" dirty="0"/>
              <a:t> acknowledge sources that contribute to the paper.</a:t>
            </a:r>
          </a:p>
          <a:p>
            <a:pPr eaLnBrk="1" hangingPunct="1">
              <a:spcBef>
                <a:spcPct val="50000"/>
              </a:spcBef>
              <a:buFont typeface="Wingdings" charset="0"/>
              <a:buChar char="q"/>
            </a:pPr>
            <a:r>
              <a:rPr lang="en-US" sz="1800" b="1" dirty="0"/>
              <a:t>References:</a:t>
            </a:r>
            <a:r>
              <a:rPr lang="en-US" sz="1800" dirty="0"/>
              <a:t> list sources of info for readers to trace, judge, and give credit to others.</a:t>
            </a:r>
          </a:p>
        </p:txBody>
      </p:sp>
      <p:sp>
        <p:nvSpPr>
          <p:cNvPr id="6147" name="Text Box 3"/>
          <p:cNvSpPr txBox="1">
            <a:spLocks noChangeArrowheads="1"/>
          </p:cNvSpPr>
          <p:nvPr/>
        </p:nvSpPr>
        <p:spPr bwMode="auto">
          <a:xfrm>
            <a:off x="1371600" y="228600"/>
            <a:ext cx="518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pPr>
            <a:r>
              <a:rPr lang="en-US" b="1" dirty="0"/>
              <a:t>Structure of a </a:t>
            </a:r>
            <a:r>
              <a:rPr lang="en-US" b="1" dirty="0" smtClean="0"/>
              <a:t>paper (“</a:t>
            </a:r>
            <a:r>
              <a:rPr lang="en-US" b="1" dirty="0" err="1" smtClean="0"/>
              <a:t>IMRaD</a:t>
            </a:r>
            <a:r>
              <a:rPr lang="en-US" b="1" dirty="0" smtClean="0"/>
              <a:t>”)</a:t>
            </a:r>
            <a:endParaRPr lang="en-US" b="1" dirty="0"/>
          </a:p>
        </p:txBody>
      </p:sp>
    </p:spTree>
    <p:extLst>
      <p:ext uri="{BB962C8B-B14F-4D97-AF65-F5344CB8AC3E}">
        <p14:creationId xmlns:p14="http://schemas.microsoft.com/office/powerpoint/2010/main" val="281216878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457200" y="152400"/>
            <a:ext cx="7924800" cy="6557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pPr>
            <a:r>
              <a:rPr lang="en-US" b="1" dirty="0" smtClean="0"/>
              <a:t>How </a:t>
            </a:r>
            <a:r>
              <a:rPr lang="en-US" b="1" dirty="0"/>
              <a:t>to </a:t>
            </a:r>
            <a:r>
              <a:rPr lang="en-US" b="1" dirty="0" smtClean="0"/>
              <a:t>write </a:t>
            </a:r>
            <a:r>
              <a:rPr lang="en-US" b="1" dirty="0"/>
              <a:t>scientific </a:t>
            </a:r>
            <a:r>
              <a:rPr lang="en-US" b="1" dirty="0" smtClean="0"/>
              <a:t>papers: miscellaneous tips</a:t>
            </a:r>
            <a:endParaRPr lang="en-US" b="1" dirty="0"/>
          </a:p>
          <a:p>
            <a:pPr eaLnBrk="1" hangingPunct="1">
              <a:lnSpc>
                <a:spcPct val="70000"/>
              </a:lnSpc>
              <a:spcBef>
                <a:spcPct val="50000"/>
              </a:spcBef>
            </a:pPr>
            <a:endParaRPr lang="en-US" dirty="0"/>
          </a:p>
          <a:p>
            <a:pPr eaLnBrk="1" hangingPunct="1">
              <a:lnSpc>
                <a:spcPct val="60000"/>
              </a:lnSpc>
              <a:spcBef>
                <a:spcPct val="50000"/>
              </a:spcBef>
            </a:pPr>
            <a:r>
              <a:rPr lang="en-US" sz="2000" b="1" dirty="0" smtClean="0"/>
              <a:t>Step 1. Build a “story” line</a:t>
            </a:r>
          </a:p>
          <a:p>
            <a:pPr eaLnBrk="1" hangingPunct="1">
              <a:lnSpc>
                <a:spcPct val="50000"/>
              </a:lnSpc>
              <a:spcBef>
                <a:spcPct val="50000"/>
              </a:spcBef>
            </a:pPr>
            <a:r>
              <a:rPr lang="en-US" sz="2000" dirty="0" smtClean="0"/>
              <a:t>your main audience is your peers and science community.</a:t>
            </a:r>
          </a:p>
          <a:p>
            <a:pPr eaLnBrk="1" hangingPunct="1">
              <a:lnSpc>
                <a:spcPct val="50000"/>
              </a:lnSpc>
              <a:spcBef>
                <a:spcPct val="50000"/>
              </a:spcBef>
            </a:pPr>
            <a:r>
              <a:rPr lang="en-US" sz="2000" dirty="0"/>
              <a:t>“</a:t>
            </a:r>
            <a:r>
              <a:rPr lang="en-US" sz="2000" dirty="0" err="1"/>
              <a:t>IMRaD</a:t>
            </a:r>
            <a:r>
              <a:rPr lang="en-US" sz="2000" dirty="0"/>
              <a:t>”: </a:t>
            </a:r>
            <a:endParaRPr lang="en-US" sz="2000" dirty="0" smtClean="0"/>
          </a:p>
          <a:p>
            <a:pPr eaLnBrk="1" hangingPunct="1">
              <a:lnSpc>
                <a:spcPct val="50000"/>
              </a:lnSpc>
              <a:spcBef>
                <a:spcPct val="50000"/>
              </a:spcBef>
            </a:pPr>
            <a:r>
              <a:rPr lang="en-US" sz="2000" dirty="0" smtClean="0"/>
              <a:t>What’s the motivation (why was it done)? </a:t>
            </a:r>
          </a:p>
          <a:p>
            <a:pPr eaLnBrk="1" hangingPunct="1">
              <a:lnSpc>
                <a:spcPct val="50000"/>
              </a:lnSpc>
              <a:spcBef>
                <a:spcPct val="50000"/>
              </a:spcBef>
            </a:pPr>
            <a:r>
              <a:rPr lang="en-US" sz="2000" dirty="0" smtClean="0"/>
              <a:t>What’s the problem (question)?</a:t>
            </a:r>
          </a:p>
          <a:p>
            <a:pPr eaLnBrk="1" hangingPunct="1">
              <a:lnSpc>
                <a:spcPct val="50000"/>
              </a:lnSpc>
              <a:spcBef>
                <a:spcPct val="50000"/>
              </a:spcBef>
            </a:pPr>
            <a:r>
              <a:rPr lang="en-US" sz="2000" dirty="0"/>
              <a:t>What’s the </a:t>
            </a:r>
            <a:r>
              <a:rPr lang="en-US" sz="2000" dirty="0" smtClean="0"/>
              <a:t>hypothesis? </a:t>
            </a:r>
          </a:p>
          <a:p>
            <a:pPr eaLnBrk="1" hangingPunct="1">
              <a:lnSpc>
                <a:spcPct val="50000"/>
              </a:lnSpc>
              <a:spcBef>
                <a:spcPct val="50000"/>
              </a:spcBef>
            </a:pPr>
            <a:r>
              <a:rPr lang="en-US" sz="2000" dirty="0" smtClean="0"/>
              <a:t>How was it done? </a:t>
            </a:r>
          </a:p>
          <a:p>
            <a:pPr eaLnBrk="1" hangingPunct="1">
              <a:lnSpc>
                <a:spcPct val="50000"/>
              </a:lnSpc>
              <a:spcBef>
                <a:spcPct val="50000"/>
              </a:spcBef>
            </a:pPr>
            <a:r>
              <a:rPr lang="en-US" sz="2000" dirty="0" smtClean="0"/>
              <a:t>What </a:t>
            </a:r>
            <a:r>
              <a:rPr lang="en-US" sz="2000" dirty="0"/>
              <a:t>was </a:t>
            </a:r>
            <a:r>
              <a:rPr lang="en-US" sz="2000" dirty="0" smtClean="0"/>
              <a:t>achieved? </a:t>
            </a:r>
          </a:p>
          <a:p>
            <a:pPr eaLnBrk="1" hangingPunct="1">
              <a:lnSpc>
                <a:spcPct val="50000"/>
              </a:lnSpc>
              <a:spcBef>
                <a:spcPct val="50000"/>
              </a:spcBef>
            </a:pPr>
            <a:r>
              <a:rPr lang="en-US" sz="2000" dirty="0" smtClean="0"/>
              <a:t>Why is it important? </a:t>
            </a:r>
          </a:p>
          <a:p>
            <a:pPr eaLnBrk="1" hangingPunct="1">
              <a:lnSpc>
                <a:spcPct val="50000"/>
              </a:lnSpc>
              <a:spcBef>
                <a:spcPct val="50000"/>
              </a:spcBef>
            </a:pPr>
            <a:endParaRPr lang="en-US" sz="2000" dirty="0" smtClean="0"/>
          </a:p>
          <a:p>
            <a:pPr eaLnBrk="1" hangingPunct="1">
              <a:lnSpc>
                <a:spcPct val="50000"/>
              </a:lnSpc>
              <a:spcBef>
                <a:spcPct val="50000"/>
              </a:spcBef>
            </a:pPr>
            <a:r>
              <a:rPr lang="en-US" sz="2000" dirty="0" smtClean="0"/>
              <a:t>Write </a:t>
            </a:r>
            <a:r>
              <a:rPr lang="en-US" sz="2000" dirty="0"/>
              <a:t>and revise highlights. This is your storyline.</a:t>
            </a:r>
          </a:p>
          <a:p>
            <a:pPr eaLnBrk="1" hangingPunct="1">
              <a:lnSpc>
                <a:spcPct val="50000"/>
              </a:lnSpc>
              <a:spcBef>
                <a:spcPct val="50000"/>
              </a:spcBef>
            </a:pPr>
            <a:r>
              <a:rPr lang="en-US" sz="2000" dirty="0" smtClean="0"/>
              <a:t>List figures. Build story with figures.</a:t>
            </a:r>
          </a:p>
          <a:p>
            <a:pPr eaLnBrk="1" hangingPunct="1">
              <a:lnSpc>
                <a:spcPct val="50000"/>
              </a:lnSpc>
              <a:spcBef>
                <a:spcPct val="50000"/>
              </a:spcBef>
            </a:pPr>
            <a:r>
              <a:rPr lang="en-US" sz="2000" dirty="0" err="1"/>
              <a:t>看图说话。A</a:t>
            </a:r>
            <a:r>
              <a:rPr lang="en-US" sz="2000" dirty="0"/>
              <a:t> picture is worth a thousand words</a:t>
            </a:r>
            <a:r>
              <a:rPr lang="en-US" sz="2000" dirty="0" smtClean="0"/>
              <a:t>.</a:t>
            </a:r>
          </a:p>
          <a:p>
            <a:pPr eaLnBrk="1" hangingPunct="1">
              <a:lnSpc>
                <a:spcPct val="50000"/>
              </a:lnSpc>
              <a:spcBef>
                <a:spcPct val="50000"/>
              </a:spcBef>
            </a:pPr>
            <a:r>
              <a:rPr lang="en-US" sz="2000" dirty="0" smtClean="0"/>
              <a:t>论点 / </a:t>
            </a:r>
            <a:r>
              <a:rPr lang="en-US" sz="2000" dirty="0" err="1" smtClean="0"/>
              <a:t>论据。</a:t>
            </a:r>
            <a:r>
              <a:rPr lang="en-US" altLang="zh-CN" sz="2000" dirty="0" err="1" smtClean="0"/>
              <a:t>Claims</a:t>
            </a:r>
            <a:r>
              <a:rPr lang="en-US" altLang="zh-CN" sz="2000" dirty="0" smtClean="0"/>
              <a:t> / Support. Don’t over-interpret.</a:t>
            </a:r>
            <a:endParaRPr lang="en-US" sz="2000" dirty="0" smtClean="0"/>
          </a:p>
          <a:p>
            <a:pPr eaLnBrk="1" hangingPunct="1">
              <a:lnSpc>
                <a:spcPct val="50000"/>
              </a:lnSpc>
              <a:spcBef>
                <a:spcPct val="50000"/>
              </a:spcBef>
            </a:pPr>
            <a:endParaRPr lang="en-US" sz="2000" dirty="0" smtClean="0"/>
          </a:p>
          <a:p>
            <a:pPr eaLnBrk="1" hangingPunct="1">
              <a:lnSpc>
                <a:spcPct val="50000"/>
              </a:lnSpc>
              <a:spcBef>
                <a:spcPct val="50000"/>
              </a:spcBef>
            </a:pPr>
            <a:r>
              <a:rPr lang="en-US" sz="2000" dirty="0" smtClean="0"/>
              <a:t>Literature search</a:t>
            </a:r>
            <a:r>
              <a:rPr lang="en-US" sz="2000" dirty="0"/>
              <a:t> </a:t>
            </a:r>
            <a:r>
              <a:rPr lang="en-US" sz="2000" dirty="0" smtClean="0"/>
              <a:t>is critical. </a:t>
            </a:r>
          </a:p>
          <a:p>
            <a:pPr eaLnBrk="1" hangingPunct="1">
              <a:lnSpc>
                <a:spcPct val="60000"/>
              </a:lnSpc>
              <a:spcBef>
                <a:spcPct val="50000"/>
              </a:spcBef>
            </a:pPr>
            <a:endParaRPr lang="en-US" sz="2000" dirty="0" smtClean="0"/>
          </a:p>
          <a:p>
            <a:pPr eaLnBrk="1" hangingPunct="1">
              <a:lnSpc>
                <a:spcPct val="60000"/>
              </a:lnSpc>
              <a:spcBef>
                <a:spcPct val="50000"/>
              </a:spcBef>
            </a:pPr>
            <a:r>
              <a:rPr lang="en-US" sz="2000" dirty="0" smtClean="0"/>
              <a:t>Tentative title.</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533400" y="228600"/>
            <a:ext cx="7924800" cy="508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lnSpc>
                <a:spcPct val="70000"/>
              </a:lnSpc>
              <a:spcBef>
                <a:spcPct val="50000"/>
              </a:spcBef>
            </a:pPr>
            <a:endParaRPr lang="en-US" dirty="0"/>
          </a:p>
          <a:p>
            <a:pPr eaLnBrk="1" hangingPunct="1">
              <a:lnSpc>
                <a:spcPct val="60000"/>
              </a:lnSpc>
              <a:spcBef>
                <a:spcPct val="50000"/>
              </a:spcBef>
            </a:pPr>
            <a:endParaRPr lang="en-US" sz="2000" dirty="0" smtClean="0"/>
          </a:p>
          <a:p>
            <a:pPr eaLnBrk="1" hangingPunct="1">
              <a:lnSpc>
                <a:spcPct val="80000"/>
              </a:lnSpc>
              <a:spcBef>
                <a:spcPct val="50000"/>
              </a:spcBef>
            </a:pPr>
            <a:r>
              <a:rPr lang="en-US" sz="2000" b="1" dirty="0" smtClean="0"/>
              <a:t>Step 2. Draft</a:t>
            </a:r>
          </a:p>
          <a:p>
            <a:pPr eaLnBrk="1" hangingPunct="1">
              <a:lnSpc>
                <a:spcPct val="80000"/>
              </a:lnSpc>
              <a:spcBef>
                <a:spcPct val="50000"/>
              </a:spcBef>
            </a:pPr>
            <a:r>
              <a:rPr lang="en-US" sz="2000" dirty="0" smtClean="0"/>
              <a:t>Don</a:t>
            </a:r>
            <a:r>
              <a:rPr lang="ja-JP" altLang="en-US" sz="2000" dirty="0" smtClean="0"/>
              <a:t>’</a:t>
            </a:r>
            <a:r>
              <a:rPr lang="en-US" sz="2000" dirty="0" smtClean="0"/>
              <a:t>t write from beginning to end. Write abstract last. Writing is an interactive process.</a:t>
            </a:r>
            <a:endParaRPr lang="en-US" sz="2000" dirty="0"/>
          </a:p>
          <a:p>
            <a:pPr eaLnBrk="1" hangingPunct="1">
              <a:lnSpc>
                <a:spcPct val="80000"/>
              </a:lnSpc>
              <a:spcBef>
                <a:spcPct val="50000"/>
              </a:spcBef>
            </a:pPr>
            <a:r>
              <a:rPr lang="en-US" sz="2000" dirty="0" smtClean="0"/>
              <a:t>It’s really </a:t>
            </a:r>
            <a:r>
              <a:rPr lang="en-US" sz="2000" dirty="0"/>
              <a:t>about ideas. You should feel you have </a:t>
            </a:r>
            <a:r>
              <a:rPr lang="en-US" sz="2000" dirty="0" smtClean="0"/>
              <a:t>something (or compel) </a:t>
            </a:r>
            <a:r>
              <a:rPr lang="en-US" sz="2000" dirty="0"/>
              <a:t>to write.</a:t>
            </a:r>
          </a:p>
          <a:p>
            <a:pPr eaLnBrk="1" hangingPunct="1">
              <a:lnSpc>
                <a:spcPct val="80000"/>
              </a:lnSpc>
              <a:spcBef>
                <a:spcPct val="50000"/>
              </a:spcBef>
            </a:pPr>
            <a:r>
              <a:rPr lang="en-US" sz="2000" dirty="0"/>
              <a:t>Write down whatever comes to mind: ideas, precious spark of ideas, topics, </a:t>
            </a:r>
            <a:r>
              <a:rPr lang="en-US" sz="2000" dirty="0" smtClean="0"/>
              <a:t>references, conclusions… </a:t>
            </a:r>
          </a:p>
          <a:p>
            <a:pPr eaLnBrk="1" hangingPunct="1">
              <a:lnSpc>
                <a:spcPct val="80000"/>
              </a:lnSpc>
              <a:spcBef>
                <a:spcPct val="50000"/>
              </a:spcBef>
            </a:pPr>
            <a:r>
              <a:rPr lang="en-US" sz="2000" dirty="0"/>
              <a:t>Keep writing: write easy parts first, </a:t>
            </a:r>
            <a:r>
              <a:rPr lang="en-US" sz="2000" dirty="0" smtClean="0"/>
              <a:t>descriptive parts (Data, Method, Results, Captions). </a:t>
            </a:r>
            <a:r>
              <a:rPr lang="en-US" sz="2000" dirty="0"/>
              <a:t>Figure caps. One piece at a time</a:t>
            </a:r>
            <a:r>
              <a:rPr lang="en-US" sz="2000" dirty="0" smtClean="0"/>
              <a:t>.</a:t>
            </a:r>
          </a:p>
          <a:p>
            <a:pPr eaLnBrk="1" hangingPunct="1">
              <a:lnSpc>
                <a:spcPct val="80000"/>
              </a:lnSpc>
              <a:spcBef>
                <a:spcPct val="50000"/>
              </a:spcBef>
            </a:pPr>
            <a:r>
              <a:rPr lang="en-US" sz="2000" dirty="0" smtClean="0"/>
              <a:t>Write in paragraphs: one main idea each.</a:t>
            </a:r>
          </a:p>
          <a:p>
            <a:pPr eaLnBrk="1" hangingPunct="1">
              <a:lnSpc>
                <a:spcPct val="80000"/>
              </a:lnSpc>
              <a:spcBef>
                <a:spcPct val="50000"/>
              </a:spcBef>
            </a:pPr>
            <a:r>
              <a:rPr lang="en-US" sz="2000" dirty="0" smtClean="0"/>
              <a:t>Not everything worth writing. Don’t tell what you did </a:t>
            </a:r>
            <a:r>
              <a:rPr lang="mr-IN" sz="2000" dirty="0" smtClean="0"/>
              <a:t>–</a:t>
            </a:r>
            <a:r>
              <a:rPr lang="en-US" sz="2000" dirty="0" smtClean="0"/>
              <a:t> People don’t really care. Tell them what is important. </a:t>
            </a:r>
          </a:p>
          <a:p>
            <a:pPr eaLnBrk="1" hangingPunct="1">
              <a:lnSpc>
                <a:spcPct val="60000"/>
              </a:lnSpc>
              <a:spcBef>
                <a:spcPct val="50000"/>
              </a:spcBef>
            </a:pPr>
            <a:endParaRPr lang="en-US" sz="2000" dirty="0"/>
          </a:p>
        </p:txBody>
      </p:sp>
    </p:spTree>
    <p:extLst>
      <p:ext uri="{BB962C8B-B14F-4D97-AF65-F5344CB8AC3E}">
        <p14:creationId xmlns:p14="http://schemas.microsoft.com/office/powerpoint/2010/main" val="69830871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990600" y="376238"/>
            <a:ext cx="7772400" cy="615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lnSpc>
                <a:spcPct val="70000"/>
              </a:lnSpc>
              <a:spcBef>
                <a:spcPct val="50000"/>
              </a:spcBef>
            </a:pPr>
            <a:r>
              <a:rPr lang="en-US" sz="2000" b="1" dirty="0" smtClean="0">
                <a:latin typeface="Times New Roman"/>
                <a:cs typeface="Times New Roman"/>
              </a:rPr>
              <a:t>Step 3. Organize</a:t>
            </a:r>
          </a:p>
          <a:p>
            <a:pPr eaLnBrk="1" hangingPunct="1">
              <a:lnSpc>
                <a:spcPct val="70000"/>
              </a:lnSpc>
              <a:spcBef>
                <a:spcPct val="50000"/>
              </a:spcBef>
            </a:pPr>
            <a:r>
              <a:rPr lang="en-US" sz="2000" dirty="0" smtClean="0">
                <a:latin typeface="Times New Roman"/>
                <a:cs typeface="Times New Roman"/>
              </a:rPr>
              <a:t>Be </a:t>
            </a:r>
            <a:r>
              <a:rPr lang="en-US" sz="2000" dirty="0">
                <a:latin typeface="Times New Roman"/>
                <a:cs typeface="Times New Roman"/>
              </a:rPr>
              <a:t>logical, precise, careful, thorough, rigorous, </a:t>
            </a:r>
            <a:r>
              <a:rPr lang="en-US" sz="2000" dirty="0" smtClean="0">
                <a:latin typeface="Times New Roman"/>
                <a:cs typeface="Times New Roman"/>
              </a:rPr>
              <a:t> </a:t>
            </a:r>
            <a:r>
              <a:rPr lang="mr-IN" sz="2000" dirty="0" smtClean="0">
                <a:latin typeface="Times New Roman"/>
                <a:cs typeface="Times New Roman"/>
              </a:rPr>
              <a:t>…</a:t>
            </a:r>
            <a:r>
              <a:rPr lang="en-US" sz="2000" dirty="0" smtClean="0">
                <a:latin typeface="Times New Roman"/>
                <a:cs typeface="Times New Roman"/>
              </a:rPr>
              <a:t> and yes</a:t>
            </a:r>
            <a:r>
              <a:rPr lang="en-US" sz="2000" dirty="0">
                <a:latin typeface="Times New Roman"/>
                <a:cs typeface="Times New Roman"/>
              </a:rPr>
              <a:t>,</a:t>
            </a:r>
            <a:r>
              <a:rPr lang="en-US" sz="2000" dirty="0" smtClean="0">
                <a:latin typeface="Times New Roman"/>
                <a:cs typeface="Times New Roman"/>
              </a:rPr>
              <a:t> succinct. </a:t>
            </a:r>
            <a:endParaRPr lang="en-US" sz="2000" dirty="0">
              <a:latin typeface="Times New Roman"/>
              <a:cs typeface="Times New Roman"/>
            </a:endParaRPr>
          </a:p>
          <a:p>
            <a:pPr eaLnBrk="1" hangingPunct="1">
              <a:lnSpc>
                <a:spcPct val="70000"/>
              </a:lnSpc>
              <a:spcBef>
                <a:spcPct val="50000"/>
              </a:spcBef>
            </a:pPr>
            <a:r>
              <a:rPr lang="en-US" sz="2000" dirty="0">
                <a:latin typeface="Times New Roman"/>
                <a:cs typeface="Times New Roman"/>
              </a:rPr>
              <a:t>B</a:t>
            </a:r>
            <a:r>
              <a:rPr lang="en-US" sz="2000" dirty="0" smtClean="0">
                <a:latin typeface="Times New Roman"/>
                <a:cs typeface="Times New Roman"/>
              </a:rPr>
              <a:t>ack </a:t>
            </a:r>
            <a:r>
              <a:rPr lang="en-US" sz="2000" dirty="0">
                <a:latin typeface="Times New Roman"/>
                <a:cs typeface="Times New Roman"/>
              </a:rPr>
              <a:t>up your claims with </a:t>
            </a:r>
            <a:r>
              <a:rPr lang="en-US" sz="2000" dirty="0" smtClean="0">
                <a:latin typeface="Times New Roman"/>
                <a:cs typeface="Times New Roman"/>
              </a:rPr>
              <a:t>evidence</a:t>
            </a:r>
          </a:p>
          <a:p>
            <a:pPr eaLnBrk="1" hangingPunct="1">
              <a:lnSpc>
                <a:spcPct val="70000"/>
              </a:lnSpc>
              <a:spcBef>
                <a:spcPct val="50000"/>
              </a:spcBef>
            </a:pPr>
            <a:r>
              <a:rPr lang="en-US" sz="2000" dirty="0">
                <a:latin typeface="Times New Roman"/>
                <a:cs typeface="Times New Roman"/>
              </a:rPr>
              <a:t>S</a:t>
            </a:r>
            <a:r>
              <a:rPr lang="en-US" sz="2000" dirty="0" smtClean="0">
                <a:latin typeface="Times New Roman"/>
                <a:cs typeface="Times New Roman"/>
              </a:rPr>
              <a:t>tate </a:t>
            </a:r>
            <a:r>
              <a:rPr lang="en-US" sz="2000" dirty="0">
                <a:latin typeface="Times New Roman"/>
                <a:cs typeface="Times New Roman"/>
              </a:rPr>
              <a:t>your </a:t>
            </a:r>
            <a:r>
              <a:rPr lang="en-US" sz="2000" dirty="0" smtClean="0">
                <a:latin typeface="Times New Roman"/>
                <a:cs typeface="Times New Roman"/>
              </a:rPr>
              <a:t>assumptions</a:t>
            </a:r>
            <a:endParaRPr lang="en-US" sz="2000" dirty="0">
              <a:latin typeface="Times New Roman"/>
              <a:cs typeface="Times New Roman"/>
            </a:endParaRPr>
          </a:p>
          <a:p>
            <a:pPr eaLnBrk="1" hangingPunct="1">
              <a:lnSpc>
                <a:spcPct val="70000"/>
              </a:lnSpc>
              <a:spcBef>
                <a:spcPct val="50000"/>
              </a:spcBef>
            </a:pPr>
            <a:r>
              <a:rPr lang="en-US" sz="2000" dirty="0" smtClean="0">
                <a:latin typeface="Times New Roman"/>
                <a:cs typeface="Times New Roman"/>
              </a:rPr>
              <a:t>Add figures</a:t>
            </a:r>
          </a:p>
          <a:p>
            <a:pPr eaLnBrk="1" hangingPunct="1">
              <a:lnSpc>
                <a:spcPct val="70000"/>
              </a:lnSpc>
              <a:spcBef>
                <a:spcPct val="50000"/>
              </a:spcBef>
            </a:pPr>
            <a:r>
              <a:rPr lang="en-US" sz="2000" dirty="0" smtClean="0">
                <a:latin typeface="Times New Roman"/>
                <a:cs typeface="Times New Roman"/>
              </a:rPr>
              <a:t>Use tables</a:t>
            </a:r>
          </a:p>
          <a:p>
            <a:pPr eaLnBrk="1" hangingPunct="1">
              <a:lnSpc>
                <a:spcPct val="70000"/>
              </a:lnSpc>
              <a:spcBef>
                <a:spcPct val="50000"/>
              </a:spcBef>
            </a:pPr>
            <a:r>
              <a:rPr lang="en-US" sz="2000" dirty="0" smtClean="0">
                <a:latin typeface="Times New Roman"/>
                <a:cs typeface="Times New Roman"/>
              </a:rPr>
              <a:t>Add supplementary materials</a:t>
            </a:r>
          </a:p>
          <a:p>
            <a:pPr eaLnBrk="1" hangingPunct="1">
              <a:lnSpc>
                <a:spcPct val="70000"/>
              </a:lnSpc>
              <a:spcBef>
                <a:spcPct val="50000"/>
              </a:spcBef>
            </a:pPr>
            <a:r>
              <a:rPr lang="en-US" sz="2000" dirty="0">
                <a:latin typeface="Times New Roman"/>
                <a:cs typeface="Times New Roman"/>
              </a:rPr>
              <a:t>Write </a:t>
            </a:r>
            <a:r>
              <a:rPr lang="en-US" sz="2000" dirty="0" smtClean="0">
                <a:latin typeface="Times New Roman"/>
                <a:cs typeface="Times New Roman"/>
              </a:rPr>
              <a:t>abstract</a:t>
            </a:r>
          </a:p>
          <a:p>
            <a:pPr eaLnBrk="1" hangingPunct="1">
              <a:lnSpc>
                <a:spcPct val="70000"/>
              </a:lnSpc>
              <a:spcBef>
                <a:spcPct val="50000"/>
              </a:spcBef>
            </a:pPr>
            <a:r>
              <a:rPr lang="en-US" sz="2000" smtClean="0">
                <a:latin typeface="Times New Roman"/>
                <a:cs typeface="Times New Roman"/>
              </a:rPr>
              <a:t>Title</a:t>
            </a:r>
            <a:endParaRPr lang="en-US" sz="2000" dirty="0">
              <a:latin typeface="Times New Roman"/>
              <a:cs typeface="Times New Roman"/>
            </a:endParaRPr>
          </a:p>
          <a:p>
            <a:pPr eaLnBrk="1" hangingPunct="1">
              <a:lnSpc>
                <a:spcPct val="70000"/>
              </a:lnSpc>
              <a:spcBef>
                <a:spcPct val="50000"/>
              </a:spcBef>
            </a:pPr>
            <a:endParaRPr lang="en-US" sz="2000" dirty="0" smtClean="0">
              <a:latin typeface="Times New Roman"/>
              <a:cs typeface="Times New Roman"/>
            </a:endParaRPr>
          </a:p>
          <a:p>
            <a:pPr eaLnBrk="1" hangingPunct="1">
              <a:lnSpc>
                <a:spcPct val="70000"/>
              </a:lnSpc>
              <a:spcBef>
                <a:spcPct val="50000"/>
              </a:spcBef>
            </a:pPr>
            <a:r>
              <a:rPr lang="en-US" sz="2000" b="1" dirty="0" smtClean="0">
                <a:latin typeface="Times New Roman"/>
                <a:cs typeface="Times New Roman"/>
              </a:rPr>
              <a:t>Step 4. Clean up</a:t>
            </a:r>
          </a:p>
          <a:p>
            <a:pPr eaLnBrk="1" hangingPunct="1">
              <a:lnSpc>
                <a:spcPct val="70000"/>
              </a:lnSpc>
              <a:spcBef>
                <a:spcPct val="50000"/>
              </a:spcBef>
            </a:pPr>
            <a:r>
              <a:rPr lang="en-US" sz="2000" dirty="0" smtClean="0">
                <a:latin typeface="Times New Roman"/>
                <a:cs typeface="Times New Roman"/>
              </a:rPr>
              <a:t>Add references</a:t>
            </a:r>
          </a:p>
          <a:p>
            <a:pPr eaLnBrk="1" hangingPunct="1">
              <a:lnSpc>
                <a:spcPct val="70000"/>
              </a:lnSpc>
              <a:spcBef>
                <a:spcPct val="50000"/>
              </a:spcBef>
            </a:pPr>
            <a:r>
              <a:rPr lang="en-US" sz="2000" dirty="0">
                <a:latin typeface="Times New Roman"/>
                <a:cs typeface="Times New Roman"/>
              </a:rPr>
              <a:t>Polish before sending </a:t>
            </a:r>
            <a:r>
              <a:rPr lang="en-US" sz="2000" dirty="0" smtClean="0">
                <a:latin typeface="Times New Roman"/>
                <a:cs typeface="Times New Roman"/>
              </a:rPr>
              <a:t>out: Don’t try your luck</a:t>
            </a:r>
            <a:r>
              <a:rPr lang="zh-CN" altLang="en-US" sz="2000" dirty="0" smtClean="0">
                <a:latin typeface="Times New Roman"/>
                <a:cs typeface="Times New Roman"/>
              </a:rPr>
              <a:t> </a:t>
            </a:r>
            <a:r>
              <a:rPr lang="en-US" altLang="zh-CN" sz="2000" dirty="0" smtClean="0">
                <a:latin typeface="Times New Roman"/>
                <a:cs typeface="Times New Roman"/>
              </a:rPr>
              <a:t>and hope to rely on reviewers.</a:t>
            </a:r>
            <a:endParaRPr lang="en-US" sz="2000" dirty="0" smtClean="0">
              <a:latin typeface="Times New Roman"/>
              <a:cs typeface="Times New Roman"/>
            </a:endParaRPr>
          </a:p>
          <a:p>
            <a:pPr eaLnBrk="1" hangingPunct="1">
              <a:lnSpc>
                <a:spcPct val="70000"/>
              </a:lnSpc>
              <a:spcBef>
                <a:spcPct val="50000"/>
              </a:spcBef>
            </a:pPr>
            <a:r>
              <a:rPr lang="en-US" sz="2000" dirty="0" smtClean="0">
                <a:latin typeface="Times New Roman"/>
                <a:cs typeface="Times New Roman"/>
              </a:rPr>
              <a:t>Anticipate questions and address them</a:t>
            </a:r>
          </a:p>
          <a:p>
            <a:pPr eaLnBrk="1" hangingPunct="1">
              <a:lnSpc>
                <a:spcPct val="70000"/>
              </a:lnSpc>
              <a:spcBef>
                <a:spcPct val="50000"/>
              </a:spcBef>
            </a:pPr>
            <a:r>
              <a:rPr lang="en-US" sz="2000" dirty="0" smtClean="0">
                <a:latin typeface="Times New Roman"/>
                <a:cs typeface="Times New Roman"/>
              </a:rPr>
              <a:t>Ask others to review</a:t>
            </a:r>
            <a:endParaRPr lang="en-US" sz="2000" dirty="0">
              <a:latin typeface="Times New Roman"/>
              <a:cs typeface="Times New Roman"/>
            </a:endParaRPr>
          </a:p>
          <a:p>
            <a:pPr eaLnBrk="1" hangingPunct="1">
              <a:spcBef>
                <a:spcPct val="50000"/>
              </a:spcBef>
            </a:pPr>
            <a:endParaRPr lang="en-US" sz="2000" dirty="0">
              <a:latin typeface="Times New Roman"/>
              <a:cs typeface="Times New Roman"/>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7696200" cy="6001642"/>
          </a:xfrm>
          <a:prstGeom prst="rect">
            <a:avLst/>
          </a:prstGeom>
          <a:noFill/>
        </p:spPr>
        <p:txBody>
          <a:bodyPr wrap="square" rtlCol="0">
            <a:spAutoFit/>
          </a:bodyPr>
          <a:lstStyle/>
          <a:p>
            <a:r>
              <a:rPr lang="en-US" b="1" dirty="0" smtClean="0"/>
              <a:t>Step 5. Other thoughts</a:t>
            </a:r>
          </a:p>
          <a:p>
            <a:endParaRPr lang="en-US" dirty="0"/>
          </a:p>
          <a:p>
            <a:r>
              <a:rPr lang="en-US" dirty="0" smtClean="0"/>
              <a:t>Learn from </a:t>
            </a:r>
            <a:r>
              <a:rPr lang="en-US" dirty="0"/>
              <a:t>others </a:t>
            </a:r>
            <a:r>
              <a:rPr lang="en-US" dirty="0" smtClean="0"/>
              <a:t>(classical papers, reviews, important papers, and learn </a:t>
            </a:r>
            <a:r>
              <a:rPr lang="en-US" dirty="0"/>
              <a:t>how to read</a:t>
            </a:r>
            <a:r>
              <a:rPr lang="en-US" dirty="0" smtClean="0"/>
              <a:t>).</a:t>
            </a:r>
            <a:endParaRPr lang="en-US" dirty="0"/>
          </a:p>
          <a:p>
            <a:r>
              <a:rPr lang="en-US" dirty="0"/>
              <a:t>Make nice figures. </a:t>
            </a:r>
            <a:r>
              <a:rPr lang="en-US" dirty="0" smtClean="0"/>
              <a:t>Self explanatory. Contrast.</a:t>
            </a:r>
            <a:endParaRPr lang="en-US" dirty="0"/>
          </a:p>
          <a:p>
            <a:r>
              <a:rPr lang="en-US" dirty="0"/>
              <a:t>Don’t mix results with </a:t>
            </a:r>
            <a:r>
              <a:rPr lang="en-US" dirty="0" smtClean="0"/>
              <a:t>interpretations.</a:t>
            </a:r>
            <a:endParaRPr lang="en-US" dirty="0"/>
          </a:p>
          <a:p>
            <a:endParaRPr lang="en-US" dirty="0" smtClean="0"/>
          </a:p>
          <a:p>
            <a:r>
              <a:rPr lang="en-US" dirty="0" smtClean="0"/>
              <a:t>Explain </a:t>
            </a:r>
            <a:r>
              <a:rPr lang="mr-IN" dirty="0" smtClean="0"/>
              <a:t>–</a:t>
            </a:r>
            <a:r>
              <a:rPr lang="en-US" dirty="0" smtClean="0"/>
              <a:t> Why people should care. Simplify</a:t>
            </a:r>
            <a:r>
              <a:rPr lang="en-US" dirty="0"/>
              <a:t>. </a:t>
            </a:r>
            <a:r>
              <a:rPr lang="en-US" dirty="0" smtClean="0"/>
              <a:t>Different wording. </a:t>
            </a:r>
          </a:p>
          <a:p>
            <a:endParaRPr lang="en-US" dirty="0" smtClean="0"/>
          </a:p>
          <a:p>
            <a:r>
              <a:rPr lang="en-US" dirty="0" smtClean="0"/>
              <a:t>Talk to yourself / others, like conversation. </a:t>
            </a:r>
          </a:p>
          <a:p>
            <a:endParaRPr lang="en-US" dirty="0" smtClean="0"/>
          </a:p>
          <a:p>
            <a:r>
              <a:rPr lang="en-US" dirty="0" smtClean="0"/>
              <a:t>Some does good research, but cannot write. Don’t be a mere worker. Be a researcher. Practice.</a:t>
            </a:r>
          </a:p>
          <a:p>
            <a:endParaRPr lang="en-US" dirty="0"/>
          </a:p>
          <a:p>
            <a:r>
              <a:rPr lang="en-US" b="1" dirty="0" smtClean="0"/>
              <a:t>Research results come first regardless.</a:t>
            </a:r>
            <a:endParaRPr lang="en-US" b="1" dirty="0"/>
          </a:p>
        </p:txBody>
      </p:sp>
    </p:spTree>
    <p:extLst>
      <p:ext uri="{BB962C8B-B14F-4D97-AF65-F5344CB8AC3E}">
        <p14:creationId xmlns:p14="http://schemas.microsoft.com/office/powerpoint/2010/main" val="27764645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533400"/>
            <a:ext cx="7924800" cy="5632310"/>
          </a:xfrm>
          <a:prstGeom prst="rect">
            <a:avLst/>
          </a:prstGeom>
          <a:noFill/>
        </p:spPr>
        <p:txBody>
          <a:bodyPr wrap="square" rtlCol="0">
            <a:spAutoFit/>
          </a:bodyPr>
          <a:lstStyle/>
          <a:p>
            <a:r>
              <a:rPr lang="en-US" b="1" dirty="0"/>
              <a:t>Science: Information for </a:t>
            </a:r>
            <a:r>
              <a:rPr lang="en-US" b="1" dirty="0" smtClean="0"/>
              <a:t>authors</a:t>
            </a:r>
          </a:p>
          <a:p>
            <a:endParaRPr lang="en-US" dirty="0"/>
          </a:p>
          <a:p>
            <a:r>
              <a:rPr lang="en-US" b="1" dirty="0" smtClean="0"/>
              <a:t>significant original </a:t>
            </a:r>
            <a:r>
              <a:rPr lang="en-US" dirty="0" smtClean="0"/>
              <a:t>scientific research</a:t>
            </a:r>
            <a:r>
              <a:rPr lang="en-US" dirty="0"/>
              <a:t>.</a:t>
            </a:r>
            <a:endParaRPr lang="en-US" dirty="0" smtClean="0"/>
          </a:p>
          <a:p>
            <a:r>
              <a:rPr lang="en-US" dirty="0" smtClean="0"/>
              <a:t>influential </a:t>
            </a:r>
            <a:r>
              <a:rPr lang="en-US" dirty="0"/>
              <a:t>in their </a:t>
            </a:r>
            <a:r>
              <a:rPr lang="en-US" dirty="0" smtClean="0"/>
              <a:t>fields </a:t>
            </a:r>
            <a:r>
              <a:rPr lang="en-US" dirty="0"/>
              <a:t>or </a:t>
            </a:r>
            <a:r>
              <a:rPr lang="en-US" dirty="0" smtClean="0"/>
              <a:t>across fields </a:t>
            </a:r>
            <a:r>
              <a:rPr lang="en-US" dirty="0"/>
              <a:t>and that will </a:t>
            </a:r>
            <a:r>
              <a:rPr lang="en-US" b="1" dirty="0"/>
              <a:t>substantially advance </a:t>
            </a:r>
            <a:r>
              <a:rPr lang="en-US" dirty="0" smtClean="0"/>
              <a:t>scientific </a:t>
            </a:r>
            <a:r>
              <a:rPr lang="en-US" dirty="0"/>
              <a:t>understanding. </a:t>
            </a:r>
            <a:endParaRPr lang="en-US" dirty="0" smtClean="0"/>
          </a:p>
          <a:p>
            <a:endParaRPr lang="en-US" dirty="0"/>
          </a:p>
          <a:p>
            <a:r>
              <a:rPr lang="en-US" dirty="0" smtClean="0"/>
              <a:t>present </a:t>
            </a:r>
            <a:r>
              <a:rPr lang="en-US" b="1" dirty="0"/>
              <a:t>novel and broadly important </a:t>
            </a:r>
            <a:r>
              <a:rPr lang="en-US" dirty="0"/>
              <a:t>data, syntheses, </a:t>
            </a:r>
            <a:r>
              <a:rPr lang="en-US" dirty="0" smtClean="0"/>
              <a:t>or concepts</a:t>
            </a:r>
            <a:r>
              <a:rPr lang="en-US" dirty="0"/>
              <a:t>. </a:t>
            </a:r>
            <a:endParaRPr lang="en-US" dirty="0" smtClean="0"/>
          </a:p>
          <a:p>
            <a:endParaRPr lang="en-US" dirty="0" smtClean="0"/>
          </a:p>
          <a:p>
            <a:endParaRPr lang="en-US" dirty="0"/>
          </a:p>
          <a:p>
            <a:r>
              <a:rPr lang="en-US" b="1" dirty="0"/>
              <a:t>Reports</a:t>
            </a:r>
          </a:p>
          <a:p>
            <a:r>
              <a:rPr lang="en-US" dirty="0"/>
              <a:t>present important new </a:t>
            </a:r>
            <a:r>
              <a:rPr lang="en-US" dirty="0" smtClean="0"/>
              <a:t>research results </a:t>
            </a:r>
            <a:r>
              <a:rPr lang="en-US" dirty="0"/>
              <a:t>of broad significance.</a:t>
            </a:r>
          </a:p>
          <a:p>
            <a:endParaRPr lang="en-US" dirty="0"/>
          </a:p>
          <a:p>
            <a:r>
              <a:rPr lang="en-US" b="1" dirty="0"/>
              <a:t>Research Articles </a:t>
            </a:r>
            <a:endParaRPr lang="en-US" dirty="0"/>
          </a:p>
          <a:p>
            <a:r>
              <a:rPr lang="en-US" dirty="0"/>
              <a:t>present a major advance. </a:t>
            </a:r>
          </a:p>
        </p:txBody>
      </p:sp>
    </p:spTree>
    <p:extLst>
      <p:ext uri="{BB962C8B-B14F-4D97-AF65-F5344CB8AC3E}">
        <p14:creationId xmlns:p14="http://schemas.microsoft.com/office/powerpoint/2010/main" val="142911892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762000"/>
            <a:ext cx="7772400" cy="5816977"/>
          </a:xfrm>
          <a:prstGeom prst="rect">
            <a:avLst/>
          </a:prstGeom>
          <a:noFill/>
        </p:spPr>
        <p:txBody>
          <a:bodyPr wrap="square" rtlCol="0">
            <a:spAutoFit/>
          </a:bodyPr>
          <a:lstStyle/>
          <a:p>
            <a:r>
              <a:rPr lang="en-US" b="1" i="1" dirty="0"/>
              <a:t>Science</a:t>
            </a:r>
            <a:r>
              <a:rPr lang="en-US" b="1" dirty="0"/>
              <a:t> Manuscript Template Instructions</a:t>
            </a:r>
            <a:endParaRPr lang="en-US" dirty="0"/>
          </a:p>
          <a:p>
            <a:endParaRPr lang="en-US" dirty="0" smtClean="0"/>
          </a:p>
          <a:p>
            <a:r>
              <a:rPr lang="en-US" sz="2000" b="1" dirty="0"/>
              <a:t>Abstract:</a:t>
            </a:r>
            <a:r>
              <a:rPr lang="en-US" sz="2000" dirty="0"/>
              <a:t> The abstract should be 100-125 words, and organized in this structure: </a:t>
            </a:r>
            <a:r>
              <a:rPr lang="en-US" sz="2000" dirty="0">
                <a:solidFill>
                  <a:srgbClr val="FF0000"/>
                </a:solidFill>
              </a:rPr>
              <a:t>An opening sentence that sets the question </a:t>
            </a:r>
            <a:r>
              <a:rPr lang="en-US" sz="2000" dirty="0"/>
              <a:t>that you address and is comprehensible to the general reader</a:t>
            </a:r>
            <a:r>
              <a:rPr lang="en-US" sz="2000" dirty="0">
                <a:solidFill>
                  <a:srgbClr val="FF0000"/>
                </a:solidFill>
              </a:rPr>
              <a:t>, background </a:t>
            </a:r>
            <a:r>
              <a:rPr lang="en-US" sz="2000" dirty="0"/>
              <a:t>content specific to this study</a:t>
            </a:r>
            <a:r>
              <a:rPr lang="en-US" sz="2000" dirty="0">
                <a:solidFill>
                  <a:srgbClr val="FF0000"/>
                </a:solidFill>
              </a:rPr>
              <a:t>, results</a:t>
            </a:r>
            <a:r>
              <a:rPr lang="en-US" sz="2000" dirty="0"/>
              <a:t>, and a </a:t>
            </a:r>
            <a:r>
              <a:rPr lang="en-US" sz="2000" dirty="0">
                <a:solidFill>
                  <a:srgbClr val="FF0000"/>
                </a:solidFill>
              </a:rPr>
              <a:t>concluding sentence</a:t>
            </a:r>
            <a:r>
              <a:rPr lang="en-US" sz="2000" dirty="0"/>
              <a:t>. It should be a single paragraph</a:t>
            </a:r>
            <a:r>
              <a:rPr lang="en-US" sz="2000" dirty="0" smtClean="0"/>
              <a:t>.</a:t>
            </a:r>
          </a:p>
          <a:p>
            <a:endParaRPr lang="en-US" sz="2000" dirty="0"/>
          </a:p>
          <a:p>
            <a:r>
              <a:rPr lang="en-US" sz="2000" b="1" dirty="0"/>
              <a:t>One Sentence Summary: </a:t>
            </a:r>
            <a:r>
              <a:rPr lang="en-US" sz="2000" dirty="0"/>
              <a:t>A </a:t>
            </a:r>
            <a:r>
              <a:rPr lang="en-US" sz="2000" dirty="0">
                <a:solidFill>
                  <a:srgbClr val="FF0000"/>
                </a:solidFill>
              </a:rPr>
              <a:t>brief teaser statement </a:t>
            </a:r>
            <a:r>
              <a:rPr lang="en-US" sz="2000" dirty="0"/>
              <a:t>highlighting main result of the paper, understandable by a scientist not in your field, without jargon or abbreviations. </a:t>
            </a:r>
            <a:endParaRPr lang="en-US" sz="2000" dirty="0" smtClean="0"/>
          </a:p>
          <a:p>
            <a:endParaRPr lang="en-US" sz="2000" b="1" dirty="0"/>
          </a:p>
          <a:p>
            <a:r>
              <a:rPr lang="en-US" sz="2000" b="1" dirty="0" smtClean="0"/>
              <a:t>Main </a:t>
            </a:r>
            <a:r>
              <a:rPr lang="en-US" sz="2000" b="1" dirty="0"/>
              <a:t>Text: </a:t>
            </a:r>
            <a:r>
              <a:rPr lang="en-US" sz="2000" dirty="0"/>
              <a:t>In general, this should include a brief (1-2 paragraph) </a:t>
            </a:r>
            <a:r>
              <a:rPr lang="en-US" sz="2000" dirty="0">
                <a:solidFill>
                  <a:srgbClr val="FF0000"/>
                </a:solidFill>
              </a:rPr>
              <a:t>introduction</a:t>
            </a:r>
            <a:r>
              <a:rPr lang="en-US" sz="2000" dirty="0"/>
              <a:t>, followed by a statement of the </a:t>
            </a:r>
            <a:r>
              <a:rPr lang="en-US" sz="2000" dirty="0">
                <a:solidFill>
                  <a:srgbClr val="FF0000"/>
                </a:solidFill>
              </a:rPr>
              <a:t>specific scope of the study</a:t>
            </a:r>
            <a:r>
              <a:rPr lang="en-US" sz="2000" dirty="0"/>
              <a:t>, followed by </a:t>
            </a:r>
            <a:r>
              <a:rPr lang="en-US" sz="2000" dirty="0">
                <a:solidFill>
                  <a:srgbClr val="FF0000"/>
                </a:solidFill>
              </a:rPr>
              <a:t>results and then interpretations</a:t>
            </a:r>
            <a:r>
              <a:rPr lang="en-US" sz="2000" dirty="0"/>
              <a:t>. Please avoid statements of future work or claims of priority, and avoid repeating the conclusions at the end. </a:t>
            </a:r>
          </a:p>
          <a:p>
            <a:endParaRPr lang="en-US" dirty="0"/>
          </a:p>
        </p:txBody>
      </p:sp>
    </p:spTree>
    <p:extLst>
      <p:ext uri="{BB962C8B-B14F-4D97-AF65-F5344CB8AC3E}">
        <p14:creationId xmlns:p14="http://schemas.microsoft.com/office/powerpoint/2010/main" val="142911892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33400"/>
            <a:ext cx="7620000" cy="5447645"/>
          </a:xfrm>
          <a:prstGeom prst="rect">
            <a:avLst/>
          </a:prstGeom>
          <a:noFill/>
        </p:spPr>
        <p:txBody>
          <a:bodyPr wrap="square" rtlCol="0">
            <a:spAutoFit/>
          </a:bodyPr>
          <a:lstStyle/>
          <a:p>
            <a:r>
              <a:rPr lang="en-US" sz="2800" b="1" dirty="0"/>
              <a:t>Abstracts of Research Articles and Reports </a:t>
            </a:r>
            <a:endParaRPr lang="en-US" sz="2800" b="1" dirty="0" smtClean="0"/>
          </a:p>
          <a:p>
            <a:r>
              <a:rPr lang="en-US" sz="2000" dirty="0" smtClean="0"/>
              <a:t>explain </a:t>
            </a:r>
            <a:r>
              <a:rPr lang="en-US" sz="2000" dirty="0"/>
              <a:t>to </a:t>
            </a:r>
            <a:r>
              <a:rPr lang="en-US" sz="2000" b="1" dirty="0"/>
              <a:t>the general reader</a:t>
            </a:r>
          </a:p>
          <a:p>
            <a:r>
              <a:rPr lang="en-US" sz="2000" b="1" dirty="0"/>
              <a:t>why</a:t>
            </a:r>
            <a:r>
              <a:rPr lang="en-US" sz="2000" dirty="0"/>
              <a:t> the research was done, </a:t>
            </a:r>
            <a:endParaRPr lang="en-US" sz="2000" dirty="0" smtClean="0"/>
          </a:p>
          <a:p>
            <a:r>
              <a:rPr lang="en-US" sz="2000" b="1" dirty="0" smtClean="0"/>
              <a:t>what</a:t>
            </a:r>
            <a:r>
              <a:rPr lang="en-US" sz="2000" dirty="0" smtClean="0"/>
              <a:t> </a:t>
            </a:r>
            <a:r>
              <a:rPr lang="en-US" sz="2000" dirty="0"/>
              <a:t>was found and </a:t>
            </a:r>
            <a:endParaRPr lang="en-US" sz="2000" dirty="0" smtClean="0"/>
          </a:p>
          <a:p>
            <a:r>
              <a:rPr lang="en-US" sz="2000" b="1" dirty="0" smtClean="0"/>
              <a:t>why</a:t>
            </a:r>
            <a:r>
              <a:rPr lang="en-US" sz="2000" dirty="0" smtClean="0"/>
              <a:t> </a:t>
            </a:r>
            <a:r>
              <a:rPr lang="en-US" sz="2000" dirty="0"/>
              <a:t>the results are important</a:t>
            </a:r>
            <a:r>
              <a:rPr lang="en-US" sz="2000" dirty="0" smtClean="0"/>
              <a:t>.</a:t>
            </a:r>
          </a:p>
          <a:p>
            <a:endParaRPr lang="en-US" sz="2000" dirty="0"/>
          </a:p>
          <a:p>
            <a:r>
              <a:rPr lang="en-US" sz="2000" dirty="0" smtClean="0"/>
              <a:t>start </a:t>
            </a:r>
            <a:r>
              <a:rPr lang="en-US" sz="2000" dirty="0"/>
              <a:t>with </a:t>
            </a:r>
            <a:r>
              <a:rPr lang="en-US" sz="2000" b="1" dirty="0"/>
              <a:t>some brief BACKGROUND </a:t>
            </a:r>
            <a:r>
              <a:rPr lang="en-US" sz="2000" dirty="0"/>
              <a:t>information: a sentence </a:t>
            </a:r>
            <a:r>
              <a:rPr lang="en-US" sz="2000" dirty="0" smtClean="0"/>
              <a:t>giving a </a:t>
            </a:r>
            <a:r>
              <a:rPr lang="en-US" sz="2000" dirty="0"/>
              <a:t>broad introduction to the </a:t>
            </a:r>
            <a:r>
              <a:rPr lang="en-US" sz="2000" dirty="0" smtClean="0"/>
              <a:t>field </a:t>
            </a:r>
            <a:r>
              <a:rPr lang="en-US" sz="2000" dirty="0"/>
              <a:t>comprehensible to </a:t>
            </a:r>
            <a:r>
              <a:rPr lang="en-US" sz="2000" b="1" dirty="0"/>
              <a:t>the general reader</a:t>
            </a:r>
            <a:r>
              <a:rPr lang="en-US" sz="2000" dirty="0"/>
              <a:t>, and </a:t>
            </a:r>
            <a:r>
              <a:rPr lang="en-US" sz="2000" dirty="0" smtClean="0"/>
              <a:t>then a </a:t>
            </a:r>
            <a:r>
              <a:rPr lang="en-US" sz="2000" dirty="0"/>
              <a:t>sentence of more detailed background </a:t>
            </a:r>
            <a:r>
              <a:rPr lang="en-US" sz="2000" dirty="0" smtClean="0"/>
              <a:t>specific </a:t>
            </a:r>
            <a:r>
              <a:rPr lang="en-US" sz="2000" dirty="0"/>
              <a:t>to your study. </a:t>
            </a:r>
            <a:endParaRPr lang="en-US" sz="2000" dirty="0" smtClean="0"/>
          </a:p>
          <a:p>
            <a:r>
              <a:rPr lang="en-US" sz="2000" dirty="0" smtClean="0"/>
              <a:t>followed </a:t>
            </a:r>
            <a:r>
              <a:rPr lang="en-US" sz="2000" dirty="0"/>
              <a:t>by an explanation of the </a:t>
            </a:r>
            <a:r>
              <a:rPr lang="en-US" sz="2000" b="1" dirty="0"/>
              <a:t>OBJECTIVES/METHODS</a:t>
            </a:r>
            <a:r>
              <a:rPr lang="en-US" sz="2000" dirty="0"/>
              <a:t> and then </a:t>
            </a:r>
            <a:r>
              <a:rPr lang="en-US" sz="2000" dirty="0" smtClean="0"/>
              <a:t>the </a:t>
            </a:r>
            <a:r>
              <a:rPr lang="en-US" sz="2000" b="1" dirty="0" smtClean="0"/>
              <a:t>RESULTS</a:t>
            </a:r>
            <a:r>
              <a:rPr lang="en-US" sz="2000" dirty="0"/>
              <a:t>. </a:t>
            </a:r>
            <a:r>
              <a:rPr lang="en-US" sz="2000" dirty="0" smtClean="0"/>
              <a:t>The final </a:t>
            </a:r>
            <a:r>
              <a:rPr lang="en-US" sz="2000" dirty="0"/>
              <a:t>sentence should outline the </a:t>
            </a:r>
            <a:r>
              <a:rPr lang="en-US" sz="2000" b="1" dirty="0"/>
              <a:t>main CONCLUSIONS </a:t>
            </a:r>
            <a:r>
              <a:rPr lang="en-US" sz="2000" dirty="0"/>
              <a:t>of </a:t>
            </a:r>
            <a:r>
              <a:rPr lang="en-US" sz="2000" dirty="0" smtClean="0"/>
              <a:t>the study</a:t>
            </a:r>
            <a:r>
              <a:rPr lang="en-US" sz="2000" dirty="0"/>
              <a:t>, in terms that will be comprehensible to all our readers. </a:t>
            </a:r>
            <a:endParaRPr lang="en-US" sz="2000" dirty="0" smtClean="0"/>
          </a:p>
          <a:p>
            <a:endParaRPr lang="en-US" sz="2000" dirty="0"/>
          </a:p>
          <a:p>
            <a:r>
              <a:rPr lang="en-US" sz="2000" dirty="0" smtClean="0"/>
              <a:t>The </a:t>
            </a:r>
            <a:r>
              <a:rPr lang="en-US" sz="2000" dirty="0"/>
              <a:t>Abstract </a:t>
            </a:r>
            <a:r>
              <a:rPr lang="en-US" sz="2000" dirty="0" smtClean="0"/>
              <a:t>is distinct </a:t>
            </a:r>
            <a:r>
              <a:rPr lang="en-US" sz="2000" dirty="0"/>
              <a:t>from the main body of the text, and thus </a:t>
            </a:r>
            <a:r>
              <a:rPr lang="en-US" sz="2000" b="1" dirty="0"/>
              <a:t>should not be the only </a:t>
            </a:r>
            <a:r>
              <a:rPr lang="en-US" sz="2000" b="1" dirty="0" smtClean="0"/>
              <a:t>source of </a:t>
            </a:r>
            <a:r>
              <a:rPr lang="en-US" sz="2000" b="1" dirty="0"/>
              <a:t>background information </a:t>
            </a:r>
            <a:r>
              <a:rPr lang="en-US" sz="2000" dirty="0"/>
              <a:t>critical to understanding the manuscript. </a:t>
            </a:r>
          </a:p>
        </p:txBody>
      </p:sp>
    </p:spTree>
    <p:extLst>
      <p:ext uri="{BB962C8B-B14F-4D97-AF65-F5344CB8AC3E}">
        <p14:creationId xmlns:p14="http://schemas.microsoft.com/office/powerpoint/2010/main" val="279547069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43346" y="1295400"/>
            <a:ext cx="8279246" cy="3606800"/>
          </a:xfrm>
          <a:prstGeom prst="rect">
            <a:avLst/>
          </a:prstGeom>
        </p:spPr>
      </p:pic>
      <p:sp>
        <p:nvSpPr>
          <p:cNvPr id="2" name="TextBox 1"/>
          <p:cNvSpPr txBox="1"/>
          <p:nvPr/>
        </p:nvSpPr>
        <p:spPr>
          <a:xfrm>
            <a:off x="2133600" y="5562600"/>
            <a:ext cx="6553200" cy="461665"/>
          </a:xfrm>
          <a:prstGeom prst="rect">
            <a:avLst/>
          </a:prstGeom>
          <a:noFill/>
        </p:spPr>
        <p:txBody>
          <a:bodyPr wrap="square" rtlCol="0">
            <a:spAutoFit/>
          </a:bodyPr>
          <a:lstStyle/>
          <a:p>
            <a:r>
              <a:rPr lang="en-US" dirty="0" smtClean="0"/>
              <a:t>Science, 2015</a:t>
            </a:r>
            <a:endParaRPr lang="en-US" dirty="0"/>
          </a:p>
        </p:txBody>
      </p:sp>
    </p:spTree>
    <p:extLst>
      <p:ext uri="{BB962C8B-B14F-4D97-AF65-F5344CB8AC3E}">
        <p14:creationId xmlns:p14="http://schemas.microsoft.com/office/powerpoint/2010/main" val="83224348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1295400"/>
            <a:ext cx="8086448" cy="4800600"/>
          </a:xfrm>
          <a:prstGeom prst="rect">
            <a:avLst/>
          </a:prstGeom>
        </p:spPr>
      </p:pic>
    </p:spTree>
    <p:extLst>
      <p:ext uri="{BB962C8B-B14F-4D97-AF65-F5344CB8AC3E}">
        <p14:creationId xmlns:p14="http://schemas.microsoft.com/office/powerpoint/2010/main" val="235000366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219200"/>
            <a:ext cx="7391400" cy="3231654"/>
          </a:xfrm>
          <a:prstGeom prst="rect">
            <a:avLst/>
          </a:prstGeom>
          <a:noFill/>
        </p:spPr>
        <p:txBody>
          <a:bodyPr wrap="square" rtlCol="0">
            <a:spAutoFit/>
          </a:bodyPr>
          <a:lstStyle/>
          <a:p>
            <a:r>
              <a:rPr lang="en-US" sz="3600" b="1" i="1" dirty="0" smtClean="0"/>
              <a:t>Nature</a:t>
            </a:r>
          </a:p>
          <a:p>
            <a:endParaRPr lang="en-US" dirty="0" smtClean="0"/>
          </a:p>
          <a:p>
            <a:r>
              <a:rPr lang="en-US" dirty="0" smtClean="0"/>
              <a:t>The </a:t>
            </a:r>
            <a:r>
              <a:rPr lang="en-US" b="1" dirty="0"/>
              <a:t>criteria</a:t>
            </a:r>
            <a:r>
              <a:rPr lang="en-US" dirty="0"/>
              <a:t> for </a:t>
            </a:r>
            <a:r>
              <a:rPr lang="en-US" dirty="0" smtClean="0"/>
              <a:t>Nature </a:t>
            </a:r>
            <a:r>
              <a:rPr lang="en-US" dirty="0"/>
              <a:t>papers (Articles and Letters</a:t>
            </a:r>
            <a:r>
              <a:rPr lang="en-US" dirty="0" smtClean="0"/>
              <a:t>):</a:t>
            </a:r>
            <a:endParaRPr lang="en-US" dirty="0"/>
          </a:p>
          <a:p>
            <a:endParaRPr lang="en-US" dirty="0" smtClean="0"/>
          </a:p>
          <a:p>
            <a:pPr marL="342900" indent="-342900">
              <a:buFont typeface="Wingdings" charset="2"/>
              <a:buChar char="v"/>
            </a:pPr>
            <a:r>
              <a:rPr lang="en-US" dirty="0" smtClean="0"/>
              <a:t>report </a:t>
            </a:r>
            <a:r>
              <a:rPr lang="en-US" b="1" dirty="0"/>
              <a:t>original</a:t>
            </a:r>
            <a:r>
              <a:rPr lang="en-US" dirty="0"/>
              <a:t> scientific research </a:t>
            </a:r>
            <a:endParaRPr lang="en-US" dirty="0" smtClean="0"/>
          </a:p>
          <a:p>
            <a:pPr marL="342900" indent="-342900">
              <a:buFont typeface="Wingdings" charset="2"/>
              <a:buChar char="v"/>
            </a:pPr>
            <a:r>
              <a:rPr lang="en-US" dirty="0" smtClean="0"/>
              <a:t>are </a:t>
            </a:r>
            <a:r>
              <a:rPr lang="en-US" dirty="0"/>
              <a:t>of </a:t>
            </a:r>
            <a:r>
              <a:rPr lang="en-US" b="1" dirty="0"/>
              <a:t>outstanding scientific importance</a:t>
            </a:r>
          </a:p>
          <a:p>
            <a:pPr marL="342900" indent="-342900">
              <a:buFont typeface="Wingdings" charset="2"/>
              <a:buChar char="v"/>
            </a:pPr>
            <a:r>
              <a:rPr lang="en-US" dirty="0"/>
              <a:t>reach a conclusion of </a:t>
            </a:r>
            <a:r>
              <a:rPr lang="en-US" b="1" dirty="0"/>
              <a:t>interest to an interdisciplinary </a:t>
            </a:r>
            <a:r>
              <a:rPr lang="en-US" dirty="0"/>
              <a:t>readership.</a:t>
            </a:r>
          </a:p>
        </p:txBody>
      </p:sp>
    </p:spTree>
    <p:extLst>
      <p:ext uri="{BB962C8B-B14F-4D97-AF65-F5344CB8AC3E}">
        <p14:creationId xmlns:p14="http://schemas.microsoft.com/office/powerpoint/2010/main" val="419655389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304800"/>
            <a:ext cx="7772400" cy="5447645"/>
          </a:xfrm>
          <a:prstGeom prst="rect">
            <a:avLst/>
          </a:prstGeom>
          <a:noFill/>
        </p:spPr>
        <p:txBody>
          <a:bodyPr wrap="square" rtlCol="0">
            <a:spAutoFit/>
          </a:bodyPr>
          <a:lstStyle/>
          <a:p>
            <a:r>
              <a:rPr lang="en-US" sz="3600" b="1" dirty="0"/>
              <a:t>Letters</a:t>
            </a:r>
          </a:p>
          <a:p>
            <a:endParaRPr lang="en-US" dirty="0" smtClean="0"/>
          </a:p>
          <a:p>
            <a:r>
              <a:rPr lang="en-US" b="1" dirty="0"/>
              <a:t>S</a:t>
            </a:r>
            <a:r>
              <a:rPr lang="en-US" b="1" dirty="0" smtClean="0"/>
              <a:t>hort </a:t>
            </a:r>
            <a:r>
              <a:rPr lang="en-US" b="1" dirty="0"/>
              <a:t>reports </a:t>
            </a:r>
            <a:r>
              <a:rPr lang="en-US" dirty="0"/>
              <a:t>of original research focused on </a:t>
            </a:r>
            <a:r>
              <a:rPr lang="en-US" b="1" dirty="0"/>
              <a:t>an outstanding finding whos</a:t>
            </a:r>
            <a:r>
              <a:rPr lang="en-US" dirty="0"/>
              <a:t>e importance means that it will be </a:t>
            </a:r>
            <a:r>
              <a:rPr lang="en-US" dirty="0" smtClean="0"/>
              <a:t>of </a:t>
            </a:r>
            <a:r>
              <a:rPr lang="en-US" b="1" dirty="0" smtClean="0"/>
              <a:t>interest </a:t>
            </a:r>
            <a:r>
              <a:rPr lang="en-US" b="1" dirty="0"/>
              <a:t>to scientists in other fields</a:t>
            </a:r>
            <a:r>
              <a:rPr lang="en-US" dirty="0" smtClean="0"/>
              <a:t>.</a:t>
            </a:r>
          </a:p>
          <a:p>
            <a:endParaRPr lang="en-US" dirty="0"/>
          </a:p>
          <a:p>
            <a:r>
              <a:rPr lang="en-US" dirty="0" smtClean="0"/>
              <a:t>The beginning paragraph </a:t>
            </a:r>
            <a:r>
              <a:rPr lang="en-US" b="1" dirty="0" smtClean="0"/>
              <a:t>aims </a:t>
            </a:r>
            <a:r>
              <a:rPr lang="en-US" b="1" dirty="0"/>
              <a:t>at readers in other</a:t>
            </a:r>
          </a:p>
          <a:p>
            <a:r>
              <a:rPr lang="en-US" b="1" dirty="0"/>
              <a:t>disciplines</a:t>
            </a:r>
            <a:r>
              <a:rPr lang="en-US" dirty="0"/>
              <a:t>. This paragraph starts with a 2-3 sentence </a:t>
            </a:r>
            <a:r>
              <a:rPr lang="en-US" b="1" dirty="0"/>
              <a:t>basic introduction</a:t>
            </a:r>
            <a:r>
              <a:rPr lang="en-US" dirty="0"/>
              <a:t> to the field; followed by a one-sentence statement </a:t>
            </a:r>
            <a:r>
              <a:rPr lang="en-US" dirty="0" smtClean="0"/>
              <a:t>of the </a:t>
            </a:r>
            <a:r>
              <a:rPr lang="en-US" dirty="0"/>
              <a:t>main conclusions starting '</a:t>
            </a:r>
            <a:r>
              <a:rPr lang="en-US" b="1" dirty="0"/>
              <a:t>Here we show</a:t>
            </a:r>
            <a:r>
              <a:rPr lang="en-US" dirty="0"/>
              <a:t>' or equivalent phrase; and finally, 2-3 sentences putting the main findings </a:t>
            </a:r>
            <a:r>
              <a:rPr lang="en-US" b="1" dirty="0" smtClean="0"/>
              <a:t>into general </a:t>
            </a:r>
            <a:r>
              <a:rPr lang="en-US" b="1" dirty="0"/>
              <a:t>context </a:t>
            </a:r>
            <a:r>
              <a:rPr lang="en-US" dirty="0"/>
              <a:t>so it is clear how the results described in the paper have moved the field forwards</a:t>
            </a:r>
            <a:r>
              <a:rPr lang="en-US" dirty="0" smtClean="0"/>
              <a:t>.</a:t>
            </a:r>
          </a:p>
          <a:p>
            <a:endParaRPr lang="en-US" dirty="0"/>
          </a:p>
        </p:txBody>
      </p:sp>
    </p:spTree>
    <p:extLst>
      <p:ext uri="{BB962C8B-B14F-4D97-AF65-F5344CB8AC3E}">
        <p14:creationId xmlns:p14="http://schemas.microsoft.com/office/powerpoint/2010/main" val="419655389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228599"/>
            <a:ext cx="8382000" cy="6514101"/>
          </a:xfrm>
          <a:prstGeom prst="rect">
            <a:avLst/>
          </a:prstGeom>
        </p:spPr>
      </p:pic>
    </p:spTree>
    <p:extLst>
      <p:ext uri="{BB962C8B-B14F-4D97-AF65-F5344CB8AC3E}">
        <p14:creationId xmlns:p14="http://schemas.microsoft.com/office/powerpoint/2010/main" val="419655389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0"/>
            <a:ext cx="8305800" cy="5078313"/>
          </a:xfrm>
          <a:prstGeom prst="rect">
            <a:avLst/>
          </a:prstGeom>
          <a:noFill/>
        </p:spPr>
        <p:txBody>
          <a:bodyPr wrap="square" rtlCol="0">
            <a:spAutoFit/>
          </a:bodyPr>
          <a:lstStyle/>
          <a:p>
            <a:r>
              <a:rPr lang="en-US" sz="3600" b="1" dirty="0" smtClean="0"/>
              <a:t>Articles</a:t>
            </a:r>
          </a:p>
          <a:p>
            <a:endParaRPr lang="en-US" dirty="0"/>
          </a:p>
          <a:p>
            <a:r>
              <a:rPr lang="en-US" b="1" dirty="0"/>
              <a:t>O</a:t>
            </a:r>
            <a:r>
              <a:rPr lang="en-US" b="1" dirty="0" smtClean="0"/>
              <a:t>riginal</a:t>
            </a:r>
            <a:r>
              <a:rPr lang="en-US" dirty="0" smtClean="0"/>
              <a:t> reports whose conclusions </a:t>
            </a:r>
            <a:r>
              <a:rPr lang="en-US" dirty="0"/>
              <a:t>represent a </a:t>
            </a:r>
            <a:r>
              <a:rPr lang="en-US" b="1" dirty="0"/>
              <a:t>substantial advance</a:t>
            </a:r>
            <a:r>
              <a:rPr lang="en-US" dirty="0"/>
              <a:t> in understanding of </a:t>
            </a:r>
            <a:r>
              <a:rPr lang="en-US" b="1" dirty="0"/>
              <a:t>an important problem </a:t>
            </a:r>
            <a:r>
              <a:rPr lang="en-US" dirty="0"/>
              <a:t>and</a:t>
            </a:r>
          </a:p>
          <a:p>
            <a:r>
              <a:rPr lang="en-US" dirty="0"/>
              <a:t>have </a:t>
            </a:r>
            <a:r>
              <a:rPr lang="en-US" b="1" dirty="0"/>
              <a:t>immediate, far-reaching implications</a:t>
            </a:r>
            <a:r>
              <a:rPr lang="en-US" dirty="0"/>
              <a:t>. </a:t>
            </a:r>
            <a:endParaRPr lang="en-US" dirty="0" smtClean="0"/>
          </a:p>
          <a:p>
            <a:endParaRPr lang="en-US" dirty="0"/>
          </a:p>
          <a:p>
            <a:r>
              <a:rPr lang="en-US" dirty="0" smtClean="0"/>
              <a:t>Separate summary: aimed </a:t>
            </a:r>
            <a:r>
              <a:rPr lang="en-US" dirty="0"/>
              <a:t>at readers outside the discipline.</a:t>
            </a:r>
          </a:p>
          <a:p>
            <a:r>
              <a:rPr lang="en-US" dirty="0" smtClean="0"/>
              <a:t>a </a:t>
            </a:r>
            <a:r>
              <a:rPr lang="en-US" dirty="0"/>
              <a:t>paragraph (2-3 sentences) of </a:t>
            </a:r>
            <a:r>
              <a:rPr lang="en-US" b="1" dirty="0"/>
              <a:t>basic-level introduction </a:t>
            </a:r>
            <a:r>
              <a:rPr lang="en-US" dirty="0"/>
              <a:t>to the field; a brief account of the </a:t>
            </a:r>
            <a:r>
              <a:rPr lang="en-US" dirty="0" smtClean="0"/>
              <a:t>background and </a:t>
            </a:r>
            <a:r>
              <a:rPr lang="en-US" dirty="0"/>
              <a:t>rationale of the work; a statement of the main conclusions (introduced by the phrase '</a:t>
            </a:r>
            <a:r>
              <a:rPr lang="en-US" b="1" dirty="0"/>
              <a:t>Here we show</a:t>
            </a:r>
            <a:r>
              <a:rPr lang="en-US" dirty="0"/>
              <a:t>' or its equivalent); </a:t>
            </a:r>
            <a:r>
              <a:rPr lang="en-US" dirty="0" smtClean="0"/>
              <a:t>and</a:t>
            </a:r>
            <a:r>
              <a:rPr lang="en-US" dirty="0"/>
              <a:t> </a:t>
            </a:r>
            <a:r>
              <a:rPr lang="en-US" dirty="0" smtClean="0"/>
              <a:t>finally</a:t>
            </a:r>
            <a:r>
              <a:rPr lang="en-US" dirty="0"/>
              <a:t>, 2-3 sentences putting the main findings into </a:t>
            </a:r>
            <a:r>
              <a:rPr lang="en-US" b="1" dirty="0"/>
              <a:t>general context </a:t>
            </a:r>
            <a:r>
              <a:rPr lang="en-US" dirty="0"/>
              <a:t>so it is clear how the results described in the paper </a:t>
            </a:r>
            <a:r>
              <a:rPr lang="en-US" dirty="0" smtClean="0"/>
              <a:t>have moved </a:t>
            </a:r>
            <a:r>
              <a:rPr lang="en-US" dirty="0"/>
              <a:t>the field forwards.</a:t>
            </a:r>
          </a:p>
        </p:txBody>
      </p:sp>
    </p:spTree>
    <p:extLst>
      <p:ext uri="{BB962C8B-B14F-4D97-AF65-F5344CB8AC3E}">
        <p14:creationId xmlns:p14="http://schemas.microsoft.com/office/powerpoint/2010/main" val="279547069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79600" y="0"/>
            <a:ext cx="5365538" cy="6858000"/>
          </a:xfrm>
          <a:prstGeom prst="rect">
            <a:avLst/>
          </a:prstGeom>
        </p:spPr>
      </p:pic>
      <p:pic>
        <p:nvPicPr>
          <p:cNvPr id="5" name="Picture 4"/>
          <p:cNvPicPr>
            <a:picLocks noChangeAspect="1"/>
          </p:cNvPicPr>
          <p:nvPr/>
        </p:nvPicPr>
        <p:blipFill>
          <a:blip r:embed="rId3"/>
          <a:stretch>
            <a:fillRect/>
          </a:stretch>
        </p:blipFill>
        <p:spPr>
          <a:xfrm rot="10800000">
            <a:off x="152400" y="1123477"/>
            <a:ext cx="8781440" cy="3677123"/>
          </a:xfrm>
          <a:prstGeom prst="rect">
            <a:avLst/>
          </a:prstGeom>
        </p:spPr>
      </p:pic>
    </p:spTree>
    <p:extLst>
      <p:ext uri="{BB962C8B-B14F-4D97-AF65-F5344CB8AC3E}">
        <p14:creationId xmlns:p14="http://schemas.microsoft.com/office/powerpoint/2010/main" val="23500036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10800000">
            <a:off x="1371599" y="762000"/>
            <a:ext cx="5821017" cy="5334000"/>
          </a:xfrm>
          <a:prstGeom prst="rect">
            <a:avLst/>
          </a:prstGeom>
        </p:spPr>
      </p:pic>
    </p:spTree>
    <p:extLst>
      <p:ext uri="{BB962C8B-B14F-4D97-AF65-F5344CB8AC3E}">
        <p14:creationId xmlns:p14="http://schemas.microsoft.com/office/powerpoint/2010/main" val="27683779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381000"/>
            <a:ext cx="6781800" cy="2273300"/>
          </a:xfrm>
          <a:prstGeom prst="rect">
            <a:avLst/>
          </a:prstGeom>
        </p:spPr>
      </p:pic>
      <p:pic>
        <p:nvPicPr>
          <p:cNvPr id="3" name="Picture 2"/>
          <p:cNvPicPr>
            <a:picLocks noChangeAspect="1"/>
          </p:cNvPicPr>
          <p:nvPr/>
        </p:nvPicPr>
        <p:blipFill>
          <a:blip r:embed="rId3"/>
          <a:stretch>
            <a:fillRect/>
          </a:stretch>
        </p:blipFill>
        <p:spPr>
          <a:xfrm>
            <a:off x="1752600" y="3505200"/>
            <a:ext cx="5134708" cy="2286000"/>
          </a:xfrm>
          <a:prstGeom prst="rect">
            <a:avLst/>
          </a:prstGeom>
        </p:spPr>
      </p:pic>
    </p:spTree>
    <p:extLst>
      <p:ext uri="{BB962C8B-B14F-4D97-AF65-F5344CB8AC3E}">
        <p14:creationId xmlns:p14="http://schemas.microsoft.com/office/powerpoint/2010/main" val="83224348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400" y="609600"/>
            <a:ext cx="7696200" cy="5809294"/>
          </a:xfrm>
          <a:prstGeom prst="rect">
            <a:avLst/>
          </a:prstGeom>
        </p:spPr>
      </p:pic>
    </p:spTree>
    <p:extLst>
      <p:ext uri="{BB962C8B-B14F-4D97-AF65-F5344CB8AC3E}">
        <p14:creationId xmlns:p14="http://schemas.microsoft.com/office/powerpoint/2010/main" val="83224348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3399" y="990600"/>
            <a:ext cx="7933157" cy="5029200"/>
          </a:xfrm>
          <a:prstGeom prst="rect">
            <a:avLst/>
          </a:prstGeom>
        </p:spPr>
      </p:pic>
    </p:spTree>
    <p:extLst>
      <p:ext uri="{BB962C8B-B14F-4D97-AF65-F5344CB8AC3E}">
        <p14:creationId xmlns:p14="http://schemas.microsoft.com/office/powerpoint/2010/main" val="235000366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371600"/>
            <a:ext cx="7467600" cy="4154983"/>
          </a:xfrm>
          <a:prstGeom prst="rect">
            <a:avLst/>
          </a:prstGeom>
          <a:noFill/>
        </p:spPr>
        <p:txBody>
          <a:bodyPr wrap="square" rtlCol="0">
            <a:spAutoFit/>
          </a:bodyPr>
          <a:lstStyle/>
          <a:p>
            <a:r>
              <a:rPr lang="zh-CN" altLang="en-US" dirty="0" smtClean="0"/>
              <a:t>尹安自称文章像</a:t>
            </a:r>
            <a:r>
              <a:rPr lang="zh-TW" altLang="en-US" dirty="0" smtClean="0"/>
              <a:t>“懒婆娘的裹脚，又长</a:t>
            </a:r>
            <a:r>
              <a:rPr lang="zh-TW" altLang="en-US" dirty="0"/>
              <a:t>又</a:t>
            </a:r>
            <a:r>
              <a:rPr lang="zh-TW" altLang="en-US" dirty="0" smtClean="0"/>
              <a:t>臭”（</a:t>
            </a:r>
            <a:r>
              <a:rPr lang="zh-CN" altLang="en-US" dirty="0" smtClean="0"/>
              <a:t>毛泽东</a:t>
            </a:r>
            <a:r>
              <a:rPr lang="en-US" altLang="zh-CN" dirty="0" smtClean="0"/>
              <a:t>《</a:t>
            </a:r>
            <a:r>
              <a:rPr lang="zh-CN" altLang="en-US" dirty="0" smtClean="0"/>
              <a:t>反对党八股</a:t>
            </a:r>
            <a:r>
              <a:rPr lang="en-US" altLang="zh-CN" dirty="0" smtClean="0"/>
              <a:t>》</a:t>
            </a:r>
            <a:r>
              <a:rPr lang="zh-CN" altLang="en-US" dirty="0" smtClean="0"/>
              <a:t>）</a:t>
            </a:r>
            <a:r>
              <a:rPr lang="en-US" altLang="zh-CN" dirty="0" smtClean="0"/>
              <a:t>.</a:t>
            </a:r>
            <a:endParaRPr lang="en-US" altLang="zh-TW" dirty="0" smtClean="0"/>
          </a:p>
          <a:p>
            <a:endParaRPr lang="en-US" dirty="0"/>
          </a:p>
          <a:p>
            <a:r>
              <a:rPr lang="en-US" dirty="0" err="1" smtClean="0"/>
              <a:t>Hiroo</a:t>
            </a:r>
            <a:r>
              <a:rPr lang="en-US" dirty="0" smtClean="0"/>
              <a:t> </a:t>
            </a:r>
            <a:r>
              <a:rPr lang="en-US" dirty="0" err="1" smtClean="0"/>
              <a:t>Kanamori</a:t>
            </a:r>
            <a:r>
              <a:rPr lang="en-US" dirty="0" smtClean="0"/>
              <a:t> said he didn’t like to write (Nature/Science) papers. They are too short to explain and expand. </a:t>
            </a:r>
            <a:endParaRPr lang="en-US" dirty="0"/>
          </a:p>
          <a:p>
            <a:endParaRPr lang="en-US" dirty="0" smtClean="0"/>
          </a:p>
          <a:p>
            <a:r>
              <a:rPr lang="en-US" dirty="0" smtClean="0"/>
              <a:t>Do the opposite </a:t>
            </a:r>
          </a:p>
          <a:p>
            <a:r>
              <a:rPr lang="en-US" dirty="0"/>
              <a:t> </a:t>
            </a:r>
            <a:r>
              <a:rPr lang="en-US" dirty="0" smtClean="0"/>
              <a:t>     for Nature / Science.</a:t>
            </a:r>
          </a:p>
          <a:p>
            <a:r>
              <a:rPr lang="en-US" dirty="0" smtClean="0"/>
              <a:t>                             Simplify.</a:t>
            </a:r>
          </a:p>
          <a:p>
            <a:endParaRPr lang="en-US" dirty="0"/>
          </a:p>
          <a:p>
            <a:r>
              <a:rPr lang="en-US" dirty="0" smtClean="0"/>
              <a:t>Extraordinary claims require extraordinary evidence.</a:t>
            </a:r>
            <a:endParaRPr lang="en-US" dirty="0"/>
          </a:p>
        </p:txBody>
      </p:sp>
    </p:spTree>
    <p:extLst>
      <p:ext uri="{BB962C8B-B14F-4D97-AF65-F5344CB8AC3E}">
        <p14:creationId xmlns:p14="http://schemas.microsoft.com/office/powerpoint/2010/main" val="27954706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14400"/>
            <a:ext cx="7772400" cy="3785652"/>
          </a:xfrm>
          <a:prstGeom prst="rect">
            <a:avLst/>
          </a:prstGeom>
          <a:noFill/>
        </p:spPr>
        <p:txBody>
          <a:bodyPr wrap="square" rtlCol="0">
            <a:spAutoFit/>
          </a:bodyPr>
          <a:lstStyle/>
          <a:p>
            <a:r>
              <a:rPr lang="en-US" dirty="0" smtClean="0"/>
              <a:t>Common writing mistakes</a:t>
            </a:r>
          </a:p>
          <a:p>
            <a:endParaRPr lang="en-US" dirty="0"/>
          </a:p>
          <a:p>
            <a:r>
              <a:rPr lang="en-US" dirty="0" smtClean="0"/>
              <a:t>not logical</a:t>
            </a:r>
          </a:p>
          <a:p>
            <a:r>
              <a:rPr lang="en-US" dirty="0" smtClean="0"/>
              <a:t>one idea per paragraph</a:t>
            </a:r>
          </a:p>
          <a:p>
            <a:r>
              <a:rPr lang="en-US" dirty="0" smtClean="0"/>
              <a:t>Ambiguous</a:t>
            </a:r>
          </a:p>
          <a:p>
            <a:r>
              <a:rPr lang="en-US" dirty="0" smtClean="0"/>
              <a:t>Not </a:t>
            </a:r>
            <a:r>
              <a:rPr lang="en-US" dirty="0" smtClean="0"/>
              <a:t>precise</a:t>
            </a:r>
          </a:p>
          <a:p>
            <a:r>
              <a:rPr lang="en-US" dirty="0" smtClean="0"/>
              <a:t>Not thoughtful</a:t>
            </a:r>
            <a:endParaRPr lang="en-US" dirty="0" smtClean="0"/>
          </a:p>
          <a:p>
            <a:r>
              <a:rPr lang="en-US" dirty="0" smtClean="0"/>
              <a:t>Out of blue </a:t>
            </a:r>
            <a:r>
              <a:rPr lang="mr-IN" dirty="0" smtClean="0"/>
              <a:t>–</a:t>
            </a:r>
            <a:r>
              <a:rPr lang="en-US" dirty="0" smtClean="0"/>
              <a:t> no references</a:t>
            </a:r>
          </a:p>
          <a:p>
            <a:r>
              <a:rPr lang="en-US" dirty="0"/>
              <a:t>Too wordy</a:t>
            </a:r>
          </a:p>
          <a:p>
            <a:endParaRPr lang="en-US" dirty="0" smtClean="0"/>
          </a:p>
        </p:txBody>
      </p:sp>
    </p:spTree>
    <p:extLst>
      <p:ext uri="{BB962C8B-B14F-4D97-AF65-F5344CB8AC3E}">
        <p14:creationId xmlns:p14="http://schemas.microsoft.com/office/powerpoint/2010/main" val="235000366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838200"/>
            <a:ext cx="8382000" cy="3477876"/>
          </a:xfrm>
          <a:prstGeom prst="rect">
            <a:avLst/>
          </a:prstGeom>
          <a:noFill/>
        </p:spPr>
        <p:txBody>
          <a:bodyPr wrap="square" rtlCol="0">
            <a:spAutoFit/>
          </a:bodyPr>
          <a:lstStyle/>
          <a:p>
            <a:r>
              <a:rPr lang="en-US" sz="1600" b="1" dirty="0"/>
              <a:t>2 Data</a:t>
            </a:r>
            <a:endParaRPr lang="en-US" sz="1600" dirty="0"/>
          </a:p>
          <a:p>
            <a:r>
              <a:rPr lang="en-US" sz="1800" dirty="0"/>
              <a:t>We revisited the SSI doublets with significant time-varying CD arrivals reported by previous studies (Wen, 2006; Cao et al., 2007; Song and Dai, 2008) and augmented the database with more doublets of similar or even better quality in the SSI region. The detailed information of all doublets used in this study is documented in Table S1. We focused on the temporal changes of the ICB under Southern Africa and Central America, which are sampled by the SSI doublets recorded by some seismic stations (e.g., ARU and AAK) around Central Asia and the Yellowknife array (YKA) in Canada, respectively. The array data from YKA are linearly stacked to enhance the signal-to-noise ratio (SNR) using the same master station for each pair of SSI doublets.</a:t>
            </a:r>
          </a:p>
          <a:p>
            <a:r>
              <a:rPr lang="en-US" sz="1800" dirty="0"/>
              <a:t> </a:t>
            </a:r>
          </a:p>
          <a:p>
            <a:endParaRPr lang="en-US" dirty="0"/>
          </a:p>
        </p:txBody>
      </p:sp>
    </p:spTree>
    <p:extLst>
      <p:ext uri="{BB962C8B-B14F-4D97-AF65-F5344CB8AC3E}">
        <p14:creationId xmlns:p14="http://schemas.microsoft.com/office/powerpoint/2010/main" val="400287765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40802"/>
            <a:ext cx="8991600" cy="6617198"/>
          </a:xfrm>
          <a:prstGeom prst="rect">
            <a:avLst/>
          </a:prstGeom>
          <a:noFill/>
        </p:spPr>
        <p:txBody>
          <a:bodyPr wrap="square" rtlCol="0">
            <a:spAutoFit/>
          </a:bodyPr>
          <a:lstStyle/>
          <a:p>
            <a:r>
              <a:rPr lang="en-US" sz="1600" dirty="0"/>
              <a:t>We used two data sets of waveform doublets to examine the temporal changes of DF and CD arrivals at the distance range between 128° and 142°. One is a global data set of high-quality waveform doublets with magnitude at least 5.0 (Table S1). It is a subset of our recent systematic global search (Yang &amp; Song, 2020), with clear target phases and time lapse of at least 6 years between the two events of the doublet imposed to ensure temporal changes could be observed if any (Song &amp; Dai, 2008). The non-IC (including mantle and outer-core) phases (Fig. 1) of the doublets recorded by all available seismic stations should be nearly identical, with average cross-correlation coefficient (CC) at least 0.95 over a 15-s window. The total number of doublets is 39 using data from 1992 to 2017. The number of non-IC phases ranges from 8 to 197 with the median of 43. The doublet quality under such criteria is extremely high. For example, the 1993 and 2003 SSI doublet (ID 1993335_2003249 in Table S2 or simply referred as 9303 hereafter), which is among the best of previous studies (Zhang et al., 2005; Wen, 2006; Cao et al., 2007), has an average CC of only 0.919 with 9 non-IC phases. </a:t>
            </a:r>
          </a:p>
          <a:p>
            <a:r>
              <a:rPr lang="en-US" sz="1600" dirty="0" smtClean="0"/>
              <a:t>	Another </a:t>
            </a:r>
            <a:r>
              <a:rPr lang="en-US" sz="1600" dirty="0"/>
              <a:t>data set is waveform doublets of slightly inferior quality in the SSI region (a total of 25 pairs, Table S2). We slightly lowered down the cut-off CC to 0.90 and cut-off magnitude to 4.7 to include some old pairs reported by previous studies and also many new pairs of similar quality. Like above, all pairs have time lapses of at least 6 years, except for a few old pairs from Song and Dai (2008) with lapses close to 6 years. </a:t>
            </a:r>
          </a:p>
          <a:p>
            <a:r>
              <a:rPr lang="en-US" sz="1600" dirty="0" smtClean="0"/>
              <a:t>	We </a:t>
            </a:r>
            <a:r>
              <a:rPr lang="en-US" sz="1600" dirty="0"/>
              <a:t>used broadband high-gain vertical-component (BHZ) channels only, except some short-period (SHZ) data from the Yellowknife array (YKA) in Canada from the SSI doublets, sampling the anomalous ICB beneath Central America. The array data from YKA were linearly stacked to enhance the signal-to-noise ratio (SNR). The procedure to stack the YKA data is the same for either event of the doublet to ensure consistency between the two events. In addition, the waveform data were preprocessed in a series of procedures as in </a:t>
            </a:r>
            <a:r>
              <a:rPr lang="en-US" sz="1600" dirty="0" err="1"/>
              <a:t>Xin</a:t>
            </a:r>
            <a:r>
              <a:rPr lang="en-US" sz="1600" dirty="0"/>
              <a:t> et al. (2015): (1) removing the mean and trend, (2) integrating from velocity to displacement records, (3) convolving with the WWSSN Short-Period (WWSP) response, and (4) </a:t>
            </a:r>
            <a:r>
              <a:rPr lang="en-US" sz="1600" dirty="0" err="1"/>
              <a:t>bandpass</a:t>
            </a:r>
            <a:r>
              <a:rPr lang="en-US" sz="1600" dirty="0"/>
              <a:t> filtering from 0.6 to 3.0 </a:t>
            </a:r>
            <a:r>
              <a:rPr lang="en-US" sz="1600" dirty="0" err="1"/>
              <a:t>hz</a:t>
            </a:r>
            <a:r>
              <a:rPr lang="en-US" sz="1600" dirty="0"/>
              <a:t>.</a:t>
            </a:r>
          </a:p>
          <a:p>
            <a:endParaRPr lang="en-US" dirty="0"/>
          </a:p>
        </p:txBody>
      </p:sp>
    </p:spTree>
    <p:extLst>
      <p:ext uri="{BB962C8B-B14F-4D97-AF65-F5344CB8AC3E}">
        <p14:creationId xmlns:p14="http://schemas.microsoft.com/office/powerpoint/2010/main" val="340779374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9622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524000" y="376238"/>
            <a:ext cx="67818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Times New Roman" charset="0"/>
              </a:defRPr>
            </a:lvl1pPr>
            <a:lvl2pPr marL="742950" indent="-285750" eaLnBrk="0" hangingPunct="0">
              <a:defRPr sz="2400">
                <a:solidFill>
                  <a:schemeClr val="tx1"/>
                </a:solidFill>
                <a:latin typeface="Times New Roman" charset="0"/>
                <a:ea typeface="Times New Roman" charset="0"/>
                <a:cs typeface="Times New Roman" charset="0"/>
              </a:defRPr>
            </a:lvl2pPr>
            <a:lvl3pPr marL="1143000" indent="-228600" eaLnBrk="0" hangingPunct="0">
              <a:defRPr sz="2400">
                <a:solidFill>
                  <a:schemeClr val="tx1"/>
                </a:solidFill>
                <a:latin typeface="Times New Roman" charset="0"/>
                <a:ea typeface="Times New Roman" charset="0"/>
                <a:cs typeface="Times New Roman" charset="0"/>
              </a:defRPr>
            </a:lvl3pPr>
            <a:lvl4pPr marL="1600200" indent="-228600" eaLnBrk="0" hangingPunct="0">
              <a:defRPr sz="2400">
                <a:solidFill>
                  <a:schemeClr val="tx1"/>
                </a:solidFill>
                <a:latin typeface="Times New Roman" charset="0"/>
                <a:ea typeface="Times New Roman" charset="0"/>
                <a:cs typeface="Times New Roman" charset="0"/>
              </a:defRPr>
            </a:lvl4pPr>
            <a:lvl5pPr marL="2057400" indent="-228600" eaLnBrk="0" hangingPunct="0">
              <a:defRPr sz="2400">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sz="2400">
                <a:solidFill>
                  <a:schemeClr val="tx1"/>
                </a:solidFill>
                <a:latin typeface="Times New Roman" charset="0"/>
                <a:ea typeface="Times New Roman" charset="0"/>
                <a:cs typeface="Times New Roman" charset="0"/>
              </a:defRPr>
            </a:lvl9pPr>
          </a:lstStyle>
          <a:p>
            <a:pPr eaLnBrk="1" hangingPunct="1">
              <a:spcBef>
                <a:spcPct val="50000"/>
              </a:spcBef>
            </a:pPr>
            <a:r>
              <a:rPr lang="en-US" b="1" dirty="0"/>
              <a:t>How to </a:t>
            </a:r>
            <a:r>
              <a:rPr lang="en-US" b="1" dirty="0" smtClean="0"/>
              <a:t>conduct scientific research</a:t>
            </a:r>
          </a:p>
          <a:p>
            <a:pPr eaLnBrk="1" hangingPunct="1">
              <a:spcBef>
                <a:spcPct val="50000"/>
              </a:spcBef>
            </a:pPr>
            <a:endParaRPr lang="en-US" b="1" dirty="0" smtClean="0"/>
          </a:p>
          <a:p>
            <a:pPr eaLnBrk="1" hangingPunct="1">
              <a:spcBef>
                <a:spcPct val="50000"/>
              </a:spcBef>
            </a:pPr>
            <a:r>
              <a:rPr lang="en-US" sz="2000" b="1" dirty="0" smtClean="0"/>
              <a:t>Planning:</a:t>
            </a:r>
            <a:endParaRPr lang="en-US" sz="2000" b="1" dirty="0"/>
          </a:p>
          <a:p>
            <a:pPr eaLnBrk="1" hangingPunct="1">
              <a:spcBef>
                <a:spcPct val="50000"/>
              </a:spcBef>
            </a:pPr>
            <a:r>
              <a:rPr lang="en-US" sz="2000" dirty="0" smtClean="0"/>
              <a:t>Choose a topic.</a:t>
            </a:r>
          </a:p>
          <a:p>
            <a:pPr eaLnBrk="1" hangingPunct="1">
              <a:spcBef>
                <a:spcPct val="50000"/>
              </a:spcBef>
            </a:pPr>
            <a:r>
              <a:rPr lang="en-US" sz="2000" dirty="0" smtClean="0"/>
              <a:t>Identify a problem.</a:t>
            </a:r>
          </a:p>
          <a:p>
            <a:pPr eaLnBrk="1" hangingPunct="1">
              <a:spcBef>
                <a:spcPct val="50000"/>
              </a:spcBef>
            </a:pPr>
            <a:r>
              <a:rPr lang="en-US" sz="2000" dirty="0" smtClean="0"/>
              <a:t>Perform literature search.</a:t>
            </a:r>
          </a:p>
          <a:p>
            <a:pPr eaLnBrk="1" hangingPunct="1">
              <a:spcBef>
                <a:spcPct val="50000"/>
              </a:spcBef>
            </a:pPr>
            <a:r>
              <a:rPr lang="en-US" sz="2000" dirty="0" smtClean="0"/>
              <a:t>Revise research question.</a:t>
            </a:r>
          </a:p>
          <a:p>
            <a:pPr eaLnBrk="1" hangingPunct="1">
              <a:spcBef>
                <a:spcPct val="50000"/>
              </a:spcBef>
            </a:pPr>
            <a:endParaRPr lang="en-US" sz="2000" b="1" dirty="0"/>
          </a:p>
          <a:p>
            <a:pPr eaLnBrk="1" hangingPunct="1">
              <a:spcBef>
                <a:spcPct val="50000"/>
              </a:spcBef>
            </a:pPr>
            <a:r>
              <a:rPr lang="en-US" sz="2000" b="1" dirty="0" smtClean="0"/>
              <a:t>Design experiments</a:t>
            </a:r>
          </a:p>
          <a:p>
            <a:pPr eaLnBrk="1" hangingPunct="1">
              <a:spcBef>
                <a:spcPct val="50000"/>
              </a:spcBef>
            </a:pPr>
            <a:r>
              <a:rPr lang="en-US" sz="2000" b="1" dirty="0" smtClean="0"/>
              <a:t>Perform experiments</a:t>
            </a:r>
          </a:p>
          <a:p>
            <a:pPr eaLnBrk="1" hangingPunct="1">
              <a:spcBef>
                <a:spcPct val="50000"/>
              </a:spcBef>
            </a:pPr>
            <a:r>
              <a:rPr lang="en-US" sz="2000" b="1" dirty="0" smtClean="0"/>
              <a:t>Analyze data</a:t>
            </a:r>
          </a:p>
          <a:p>
            <a:pPr eaLnBrk="1" hangingPunct="1">
              <a:spcBef>
                <a:spcPct val="50000"/>
              </a:spcBef>
            </a:pPr>
            <a:r>
              <a:rPr lang="en-US" sz="2000" b="1" dirty="0" smtClean="0"/>
              <a:t>Write and publish results</a:t>
            </a:r>
          </a:p>
        </p:txBody>
      </p:sp>
    </p:spTree>
    <p:extLst>
      <p:ext uri="{BB962C8B-B14F-4D97-AF65-F5344CB8AC3E}">
        <p14:creationId xmlns:p14="http://schemas.microsoft.com/office/powerpoint/2010/main" val="231442074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6537</TotalTime>
  <Words>2107</Words>
  <Application>Microsoft Macintosh PowerPoint</Application>
  <PresentationFormat>On-screen Show (4:3)</PresentationFormat>
  <Paragraphs>192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uiuc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xiaodong song</dc:creator>
  <cp:lastModifiedBy>Xiaodong Song</cp:lastModifiedBy>
  <cp:revision>207</cp:revision>
  <dcterms:created xsi:type="dcterms:W3CDTF">2006-07-03T16:33:01Z</dcterms:created>
  <dcterms:modified xsi:type="dcterms:W3CDTF">2020-05-09T23:12:28Z</dcterms:modified>
</cp:coreProperties>
</file>