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56" r:id="rId3"/>
    <p:sldId id="257" r:id="rId5"/>
    <p:sldId id="258" r:id="rId6"/>
    <p:sldId id="259" r:id="rId7"/>
    <p:sldId id="260" r:id="rId8"/>
    <p:sldId id="261" r:id="rId9"/>
    <p:sldId id="283" r:id="rId10"/>
    <p:sldId id="274" r:id="rId11"/>
    <p:sldId id="263" r:id="rId12"/>
    <p:sldId id="264" r:id="rId13"/>
    <p:sldId id="293" r:id="rId14"/>
    <p:sldId id="294" r:id="rId15"/>
    <p:sldId id="275" r:id="rId16"/>
    <p:sldId id="265" r:id="rId17"/>
    <p:sldId id="295" r:id="rId18"/>
    <p:sldId id="296" r:id="rId19"/>
    <p:sldId id="276" r:id="rId20"/>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4D2B9"/>
    <a:srgbClr val="FF644E"/>
    <a:srgbClr val="FED981"/>
    <a:srgbClr val="FAEBE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howGuides="1">
      <p:cViewPr>
        <p:scale>
          <a:sx n="50" d="100"/>
          <a:sy n="50" d="100"/>
        </p:scale>
        <p:origin x="1906" y="562"/>
      </p:cViewPr>
      <p:guideLst>
        <p:guide orient="horz" pos="2160"/>
        <p:guide pos="3840"/>
      </p:guideLst>
    </p:cSldViewPr>
  </p:slideViewPr>
  <p:notesTextViewPr>
    <p:cViewPr>
      <p:scale>
        <a:sx n="1" d="1"/>
        <a:sy n="1" d="1"/>
      </p:scale>
      <p:origin x="0" y="0"/>
    </p:cViewPr>
  </p:notesTextViewPr>
  <p:sorterViewPr>
    <p:cViewPr>
      <p:scale>
        <a:sx n="70" d="100"/>
        <a:sy n="70"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 Type="http://schemas.openxmlformats.org/officeDocument/2006/relationships/slide" Target="slides/slide1.xml"/><Relationship Id="rId23" Type="http://schemas.openxmlformats.org/officeDocument/2006/relationships/tableStyles" Target="tableStyles.xml"/><Relationship Id="rId22" Type="http://schemas.openxmlformats.org/officeDocument/2006/relationships/viewProps" Target="viewProps.xml"/><Relationship Id="rId21" Type="http://schemas.openxmlformats.org/officeDocument/2006/relationships/presProps" Target="presProps.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3DF7DCA-1019-4268-A509-AF91E83E64E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AEB10BE-096A-4B95-9CAF-518D2F5380D4}"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9AEB10BE-096A-4B95-9CAF-518D2F5380D4}"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9AEB10BE-096A-4B95-9CAF-518D2F5380D4}"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31B6B82C-D8A9-4E76-A0F7-CB28842D5689}"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1179516-19AB-48A3-8C4C-DC1B9D216AB8}"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31B6B82C-D8A9-4E76-A0F7-CB28842D5689}"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1179516-19AB-48A3-8C4C-DC1B9D216AB8}"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31B6B82C-D8A9-4E76-A0F7-CB28842D5689}"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1179516-19AB-48A3-8C4C-DC1B9D216AB8}"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日期占位符 4"/>
          <p:cNvSpPr>
            <a:spLocks noGrp="1"/>
          </p:cNvSpPr>
          <p:nvPr>
            <p:ph type="dt" sz="half" idx="10"/>
          </p:nvPr>
        </p:nvSpPr>
        <p:spPr/>
        <p:txBody>
          <a:bodyPr/>
          <a:lstStyle/>
          <a:p>
            <a:fld id="{31B6B82C-D8A9-4E76-A0F7-CB28842D5689}"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1179516-19AB-48A3-8C4C-DC1B9D216AB8}"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p:txBody>
          <a:bodyPr/>
          <a:lstStyle/>
          <a:p>
            <a:fld id="{31B6B82C-D8A9-4E76-A0F7-CB28842D5689}"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61179516-19AB-48A3-8C4C-DC1B9D216AB8}"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31B6B82C-D8A9-4E76-A0F7-CB28842D5689}"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61179516-19AB-48A3-8C4C-DC1B9D216AB8}"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31B6B82C-D8A9-4E76-A0F7-CB28842D5689}"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61179516-19AB-48A3-8C4C-DC1B9D216AB8}"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31B6B82C-D8A9-4E76-A0F7-CB28842D5689}"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1179516-19AB-48A3-8C4C-DC1B9D216AB8}"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31B6B82C-D8A9-4E76-A0F7-CB28842D5689}"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1179516-19AB-48A3-8C4C-DC1B9D216AB8}"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31B6B82C-D8A9-4E76-A0F7-CB28842D5689}"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1179516-19AB-48A3-8C4C-DC1B9D216AB8}"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31B6B82C-D8A9-4E76-A0F7-CB28842D5689}"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1179516-19AB-48A3-8C4C-DC1B9D216AB8}"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1B6B82C-D8A9-4E76-A0F7-CB28842D5689}"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1179516-19AB-48A3-8C4C-DC1B9D216AB8}"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5.png"/><Relationship Id="rId1" Type="http://schemas.openxmlformats.org/officeDocument/2006/relationships/image" Target="../media/image4.png"/></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6.png"/></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7.png"/></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8.png"/></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9.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0.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165101" y="177800"/>
            <a:ext cx="11836400" cy="6500813"/>
          </a:xfrm>
          <a:prstGeom prst="rect">
            <a:avLst/>
          </a:prstGeom>
          <a:noFill/>
          <a:ln w="381000">
            <a:solidFill>
              <a:srgbClr val="94D2B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p:cNvSpPr txBox="1"/>
          <p:nvPr/>
        </p:nvSpPr>
        <p:spPr>
          <a:xfrm>
            <a:off x="842010" y="2164715"/>
            <a:ext cx="10290810" cy="1568450"/>
          </a:xfrm>
          <a:prstGeom prst="rect">
            <a:avLst/>
          </a:prstGeom>
          <a:noFill/>
        </p:spPr>
        <p:txBody>
          <a:bodyPr wrap="square" rtlCol="0">
            <a:spAutoFit/>
          </a:bodyPr>
          <a:lstStyle/>
          <a:p>
            <a:r>
              <a:rPr lang="zh-CN" altLang="en-US" sz="4800" dirty="0">
                <a:solidFill>
                  <a:schemeClr val="bg2">
                    <a:lumMod val="50000"/>
                  </a:schemeClr>
                </a:solidFill>
                <a:latin typeface="阿里巴巴普惠体 B" panose="00020600040101010101" pitchFamily="18" charset="-122"/>
                <a:ea typeface="阿里巴巴普惠体 B" panose="00020600040101010101" pitchFamily="18" charset="-122"/>
                <a:cs typeface="阿里巴巴普惠体 B" panose="00020600040101010101" pitchFamily="18" charset="-122"/>
              </a:rPr>
              <a:t>俯冲断裂带阻滞地震断裂</a:t>
            </a:r>
            <a:endParaRPr lang="zh-CN" altLang="en-US" sz="4800" dirty="0">
              <a:solidFill>
                <a:schemeClr val="bg2">
                  <a:lumMod val="50000"/>
                </a:schemeClr>
              </a:solidFill>
              <a:latin typeface="阿里巴巴普惠体 B" panose="00020600040101010101" pitchFamily="18" charset="-122"/>
              <a:ea typeface="阿里巴巴普惠体 B" panose="00020600040101010101" pitchFamily="18" charset="-122"/>
              <a:cs typeface="阿里巴巴普惠体 B" panose="00020600040101010101" pitchFamily="18" charset="-122"/>
            </a:endParaRPr>
          </a:p>
          <a:p>
            <a:r>
              <a:rPr lang="zh-CN" altLang="en-US" sz="4800" dirty="0">
                <a:solidFill>
                  <a:schemeClr val="bg2">
                    <a:lumMod val="50000"/>
                  </a:schemeClr>
                </a:solidFill>
                <a:latin typeface="阿里巴巴普惠体 B" panose="00020600040101010101" pitchFamily="18" charset="-122"/>
                <a:ea typeface="阿里巴巴普惠体 B" panose="00020600040101010101" pitchFamily="18" charset="-122"/>
                <a:cs typeface="阿里巴巴普惠体 B" panose="00020600040101010101" pitchFamily="18" charset="-122"/>
              </a:rPr>
              <a:t> </a:t>
            </a:r>
            <a:r>
              <a:rPr lang="en-US" altLang="zh-CN" sz="4800" dirty="0">
                <a:solidFill>
                  <a:schemeClr val="bg2">
                    <a:lumMod val="50000"/>
                  </a:schemeClr>
                </a:solidFill>
                <a:latin typeface="阿里巴巴普惠体 B" panose="00020600040101010101" pitchFamily="18" charset="-122"/>
                <a:ea typeface="阿里巴巴普惠体 B" panose="00020600040101010101" pitchFamily="18" charset="-122"/>
                <a:cs typeface="阿里巴巴普惠体 B" panose="00020600040101010101" pitchFamily="18" charset="-122"/>
              </a:rPr>
              <a:t>     ----2001</a:t>
            </a:r>
            <a:r>
              <a:rPr lang="zh-CN" altLang="en-US" sz="4800" dirty="0">
                <a:solidFill>
                  <a:schemeClr val="bg2">
                    <a:lumMod val="50000"/>
                  </a:schemeClr>
                </a:solidFill>
                <a:latin typeface="阿里巴巴普惠体 B" panose="00020600040101010101" pitchFamily="18" charset="-122"/>
                <a:ea typeface="阿里巴巴普惠体 B" panose="00020600040101010101" pitchFamily="18" charset="-122"/>
                <a:cs typeface="阿里巴巴普惠体 B" panose="00020600040101010101" pitchFamily="18" charset="-122"/>
              </a:rPr>
              <a:t>年秘鲁大地震为例</a:t>
            </a:r>
            <a:endParaRPr lang="zh-CN" altLang="en-US" sz="4800" dirty="0">
              <a:solidFill>
                <a:schemeClr val="bg2">
                  <a:lumMod val="50000"/>
                </a:schemeClr>
              </a:solidFill>
              <a:latin typeface="阿里巴巴普惠体 B" panose="00020600040101010101" pitchFamily="18" charset="-122"/>
              <a:ea typeface="阿里巴巴普惠体 B" panose="00020600040101010101" pitchFamily="18" charset="-122"/>
              <a:cs typeface="阿里巴巴普惠体 B" panose="00020600040101010101" pitchFamily="18" charset="-122"/>
            </a:endParaRPr>
          </a:p>
        </p:txBody>
      </p:sp>
      <p:cxnSp>
        <p:nvCxnSpPr>
          <p:cNvPr id="13" name="直接连接符 12"/>
          <p:cNvCxnSpPr/>
          <p:nvPr/>
        </p:nvCxnSpPr>
        <p:spPr>
          <a:xfrm>
            <a:off x="5251450" y="3429000"/>
            <a:ext cx="1739900" cy="0"/>
          </a:xfrm>
          <a:prstGeom prst="line">
            <a:avLst/>
          </a:prstGeom>
          <a:ln w="19050">
            <a:solidFill>
              <a:srgbClr val="94D2B9"/>
            </a:solidFill>
          </a:ln>
        </p:spPr>
        <p:style>
          <a:lnRef idx="1">
            <a:schemeClr val="accent1"/>
          </a:lnRef>
          <a:fillRef idx="0">
            <a:schemeClr val="accent1"/>
          </a:fillRef>
          <a:effectRef idx="0">
            <a:schemeClr val="accent1"/>
          </a:effectRef>
          <a:fontRef idx="minor">
            <a:schemeClr val="tx1"/>
          </a:fontRef>
        </p:style>
      </p:cxnSp>
      <p:sp>
        <p:nvSpPr>
          <p:cNvPr id="15" name="等腰三角形 14"/>
          <p:cNvSpPr/>
          <p:nvPr/>
        </p:nvSpPr>
        <p:spPr>
          <a:xfrm rot="3592439">
            <a:off x="746988" y="613897"/>
            <a:ext cx="913384" cy="787400"/>
          </a:xfrm>
          <a:prstGeom prst="triangle">
            <a:avLst/>
          </a:prstGeom>
          <a:solidFill>
            <a:srgbClr val="94D2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等腰三角形 15"/>
          <p:cNvSpPr/>
          <p:nvPr/>
        </p:nvSpPr>
        <p:spPr>
          <a:xfrm rot="3774327">
            <a:off x="1062156" y="4074280"/>
            <a:ext cx="919988" cy="793093"/>
          </a:xfrm>
          <a:prstGeom prst="triangle">
            <a:avLst/>
          </a:prstGeom>
          <a:solidFill>
            <a:srgbClr val="94D2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等腰三角形 16"/>
          <p:cNvSpPr/>
          <p:nvPr/>
        </p:nvSpPr>
        <p:spPr>
          <a:xfrm rot="5060062">
            <a:off x="10725934" y="1587357"/>
            <a:ext cx="1221232" cy="1052786"/>
          </a:xfrm>
          <a:prstGeom prst="triangle">
            <a:avLst/>
          </a:prstGeom>
          <a:solidFill>
            <a:srgbClr val="94D2B9">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等腰三角形 17"/>
          <p:cNvSpPr/>
          <p:nvPr/>
        </p:nvSpPr>
        <p:spPr>
          <a:xfrm rot="19749097">
            <a:off x="4354211" y="5078950"/>
            <a:ext cx="1125075" cy="969892"/>
          </a:xfrm>
          <a:prstGeom prst="triangle">
            <a:avLst/>
          </a:prstGeom>
          <a:solidFill>
            <a:srgbClr val="94D2B9">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等腰三角形 18"/>
          <p:cNvSpPr/>
          <p:nvPr/>
        </p:nvSpPr>
        <p:spPr>
          <a:xfrm rot="3173696">
            <a:off x="10903337" y="5452469"/>
            <a:ext cx="1125075" cy="969892"/>
          </a:xfrm>
          <a:prstGeom prst="triangle">
            <a:avLst/>
          </a:prstGeom>
          <a:solidFill>
            <a:srgbClr val="94D2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等腰三角形 19"/>
          <p:cNvSpPr/>
          <p:nvPr/>
        </p:nvSpPr>
        <p:spPr>
          <a:xfrm rot="2840139">
            <a:off x="7311460" y="322464"/>
            <a:ext cx="1409700" cy="1215259"/>
          </a:xfrm>
          <a:prstGeom prst="triangle">
            <a:avLst/>
          </a:prstGeom>
          <a:solidFill>
            <a:srgbClr val="94D2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等腰三角形 20"/>
          <p:cNvSpPr/>
          <p:nvPr/>
        </p:nvSpPr>
        <p:spPr>
          <a:xfrm rot="2840139">
            <a:off x="3742762" y="627265"/>
            <a:ext cx="1409700" cy="1215259"/>
          </a:xfrm>
          <a:prstGeom prst="triangle">
            <a:avLst/>
          </a:prstGeom>
          <a:solidFill>
            <a:srgbClr val="94D2B9">
              <a:alpha val="6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等腰三角形 21"/>
          <p:cNvSpPr/>
          <p:nvPr/>
        </p:nvSpPr>
        <p:spPr>
          <a:xfrm rot="2840139">
            <a:off x="9033996" y="4754539"/>
            <a:ext cx="598151" cy="515648"/>
          </a:xfrm>
          <a:prstGeom prst="triangle">
            <a:avLst/>
          </a:prstGeom>
          <a:solidFill>
            <a:srgbClr val="94D2B9">
              <a:alpha val="6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等腰三角形 22"/>
          <p:cNvSpPr/>
          <p:nvPr/>
        </p:nvSpPr>
        <p:spPr>
          <a:xfrm rot="2840139">
            <a:off x="2292932" y="2220946"/>
            <a:ext cx="511207" cy="440696"/>
          </a:xfrm>
          <a:prstGeom prst="triangle">
            <a:avLst/>
          </a:prstGeom>
          <a:solidFill>
            <a:srgbClr val="94D2B9">
              <a:alpha val="6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框 1"/>
          <p:cNvSpPr txBox="1"/>
          <p:nvPr/>
        </p:nvSpPr>
        <p:spPr>
          <a:xfrm>
            <a:off x="9399270" y="5060950"/>
            <a:ext cx="1174750" cy="922020"/>
          </a:xfrm>
          <a:prstGeom prst="rect">
            <a:avLst/>
          </a:prstGeom>
          <a:noFill/>
        </p:spPr>
        <p:txBody>
          <a:bodyPr wrap="square" rtlCol="0">
            <a:spAutoFit/>
          </a:bodyPr>
          <a:p>
            <a:r>
              <a:rPr lang="zh-CN" altLang="en-US"/>
              <a:t>论文汇报</a:t>
            </a:r>
            <a:endParaRPr lang="zh-CN" altLang="en-US"/>
          </a:p>
          <a:p>
            <a:endParaRPr lang="en-US" altLang="zh-CN"/>
          </a:p>
          <a:p>
            <a:r>
              <a:rPr lang="zh-CN" altLang="en-US"/>
              <a:t>张汤</a:t>
            </a:r>
            <a:endParaRPr lang="zh-CN" altLang="en-US"/>
          </a:p>
        </p:txBody>
      </p:sp>
      <p:sp>
        <p:nvSpPr>
          <p:cNvPr id="3" name="文本框 2"/>
          <p:cNvSpPr txBox="1"/>
          <p:nvPr/>
        </p:nvSpPr>
        <p:spPr>
          <a:xfrm>
            <a:off x="633730" y="5251450"/>
            <a:ext cx="4101465" cy="645160"/>
          </a:xfrm>
          <a:prstGeom prst="rect">
            <a:avLst/>
          </a:prstGeom>
          <a:noFill/>
        </p:spPr>
        <p:txBody>
          <a:bodyPr wrap="square" rtlCol="0" anchor="t">
            <a:spAutoFit/>
          </a:bodyPr>
          <a:p>
            <a:r>
              <a:rPr lang="zh-CN" altLang="en-US"/>
              <a:t>Earthquake Rupture Stalled by a</a:t>
            </a:r>
            <a:endParaRPr lang="zh-CN" altLang="en-US"/>
          </a:p>
          <a:p>
            <a:r>
              <a:rPr lang="zh-CN" altLang="en-US"/>
              <a:t>Subducting Fracture Zone</a:t>
            </a:r>
            <a:endParaRPr lang="zh-CN" alt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直角三角形 2"/>
          <p:cNvSpPr/>
          <p:nvPr/>
        </p:nvSpPr>
        <p:spPr>
          <a:xfrm flipH="1">
            <a:off x="8763000" y="3429000"/>
            <a:ext cx="3429000" cy="3429000"/>
          </a:xfrm>
          <a:prstGeom prst="rtTriangle">
            <a:avLst/>
          </a:prstGeom>
          <a:solidFill>
            <a:srgbClr val="94D2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 name="直角三角形 3"/>
          <p:cNvSpPr/>
          <p:nvPr/>
        </p:nvSpPr>
        <p:spPr>
          <a:xfrm flipV="1">
            <a:off x="0" y="0"/>
            <a:ext cx="3416300" cy="3416300"/>
          </a:xfrm>
          <a:prstGeom prst="rtTriangle">
            <a:avLst/>
          </a:prstGeom>
          <a:solidFill>
            <a:srgbClr val="94D2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2717801" y="4544248"/>
            <a:ext cx="1117600" cy="1198880"/>
          </a:xfrm>
          <a:prstGeom prst="rect">
            <a:avLst/>
          </a:prstGeom>
          <a:noFill/>
        </p:spPr>
        <p:txBody>
          <a:bodyPr wrap="square" rtlCol="0">
            <a:spAutoFit/>
          </a:bodyPr>
          <a:lstStyle/>
          <a:p>
            <a:r>
              <a:rPr lang="en-US" altLang="zh-CN" sz="7200" dirty="0">
                <a:solidFill>
                  <a:schemeClr val="bg2">
                    <a:lumMod val="50000"/>
                  </a:schemeClr>
                </a:solidFill>
                <a:latin typeface="Bahnschrift SemiCondensed" panose="020B0502040204020203" pitchFamily="34" charset="0"/>
              </a:rPr>
              <a:t>1</a:t>
            </a:r>
            <a:endParaRPr lang="zh-CN" altLang="en-US" sz="7200" dirty="0">
              <a:solidFill>
                <a:schemeClr val="bg2">
                  <a:lumMod val="50000"/>
                </a:schemeClr>
              </a:solidFill>
              <a:latin typeface="Bahnschrift SemiCondensed" panose="020B0502040204020203" pitchFamily="34" charset="0"/>
            </a:endParaRPr>
          </a:p>
        </p:txBody>
      </p:sp>
      <p:sp>
        <p:nvSpPr>
          <p:cNvPr id="6" name="文本框 5"/>
          <p:cNvSpPr txBox="1"/>
          <p:nvPr/>
        </p:nvSpPr>
        <p:spPr>
          <a:xfrm>
            <a:off x="4708525" y="3189237"/>
            <a:ext cx="1117600" cy="1106805"/>
          </a:xfrm>
          <a:prstGeom prst="rect">
            <a:avLst/>
          </a:prstGeom>
          <a:noFill/>
        </p:spPr>
        <p:txBody>
          <a:bodyPr wrap="square" rtlCol="0">
            <a:spAutoFit/>
          </a:bodyPr>
          <a:lstStyle/>
          <a:p>
            <a:r>
              <a:rPr lang="en-US" altLang="zh-CN" sz="6600" dirty="0">
                <a:solidFill>
                  <a:schemeClr val="bg2">
                    <a:lumMod val="50000"/>
                  </a:schemeClr>
                </a:solidFill>
                <a:latin typeface="Bahnschrift SemiCondensed" panose="020B0502040204020203" pitchFamily="34" charset="0"/>
              </a:rPr>
              <a:t>2</a:t>
            </a:r>
            <a:endParaRPr lang="zh-CN" altLang="en-US" sz="6600" dirty="0">
              <a:solidFill>
                <a:schemeClr val="bg2">
                  <a:lumMod val="50000"/>
                </a:schemeClr>
              </a:solidFill>
              <a:latin typeface="Bahnschrift SemiCondensed" panose="020B0502040204020203" pitchFamily="34" charset="0"/>
            </a:endParaRPr>
          </a:p>
        </p:txBody>
      </p:sp>
      <p:sp>
        <p:nvSpPr>
          <p:cNvPr id="7" name="文本框 6"/>
          <p:cNvSpPr txBox="1"/>
          <p:nvPr/>
        </p:nvSpPr>
        <p:spPr>
          <a:xfrm>
            <a:off x="6546850" y="2081241"/>
            <a:ext cx="1117600" cy="1106805"/>
          </a:xfrm>
          <a:prstGeom prst="rect">
            <a:avLst/>
          </a:prstGeom>
          <a:noFill/>
        </p:spPr>
        <p:txBody>
          <a:bodyPr wrap="square" rtlCol="0">
            <a:spAutoFit/>
          </a:bodyPr>
          <a:lstStyle/>
          <a:p>
            <a:r>
              <a:rPr lang="en-US" altLang="zh-CN" sz="6600" dirty="0">
                <a:solidFill>
                  <a:schemeClr val="bg2">
                    <a:lumMod val="50000"/>
                  </a:schemeClr>
                </a:solidFill>
                <a:latin typeface="Bahnschrift SemiCondensed" panose="020B0502040204020203" pitchFamily="34" charset="0"/>
              </a:rPr>
              <a:t>3</a:t>
            </a:r>
            <a:endParaRPr lang="zh-CN" altLang="en-US" sz="6600" dirty="0">
              <a:solidFill>
                <a:schemeClr val="bg2">
                  <a:lumMod val="50000"/>
                </a:schemeClr>
              </a:solidFill>
              <a:latin typeface="Bahnschrift SemiCondensed" panose="020B0502040204020203" pitchFamily="34" charset="0"/>
            </a:endParaRPr>
          </a:p>
        </p:txBody>
      </p:sp>
      <p:sp>
        <p:nvSpPr>
          <p:cNvPr id="8" name="文本框 7"/>
          <p:cNvSpPr txBox="1"/>
          <p:nvPr/>
        </p:nvSpPr>
        <p:spPr>
          <a:xfrm>
            <a:off x="8261350" y="973245"/>
            <a:ext cx="1117600" cy="1106805"/>
          </a:xfrm>
          <a:prstGeom prst="rect">
            <a:avLst/>
          </a:prstGeom>
          <a:noFill/>
        </p:spPr>
        <p:txBody>
          <a:bodyPr wrap="square" rtlCol="0">
            <a:spAutoFit/>
          </a:bodyPr>
          <a:lstStyle/>
          <a:p>
            <a:r>
              <a:rPr lang="en-US" altLang="zh-CN" sz="6600" dirty="0">
                <a:solidFill>
                  <a:schemeClr val="bg2">
                    <a:lumMod val="50000"/>
                  </a:schemeClr>
                </a:solidFill>
                <a:latin typeface="Bahnschrift SemiCondensed" panose="020B0502040204020203" pitchFamily="34" charset="0"/>
              </a:rPr>
              <a:t>4</a:t>
            </a:r>
            <a:endParaRPr lang="zh-CN" altLang="en-US" sz="6600" dirty="0">
              <a:solidFill>
                <a:schemeClr val="bg2">
                  <a:lumMod val="50000"/>
                </a:schemeClr>
              </a:solidFill>
              <a:latin typeface="Bahnschrift SemiCondensed" panose="020B0502040204020203" pitchFamily="34" charset="0"/>
            </a:endParaRPr>
          </a:p>
        </p:txBody>
      </p:sp>
      <p:sp>
        <p:nvSpPr>
          <p:cNvPr id="9" name="文本框 8"/>
          <p:cNvSpPr txBox="1"/>
          <p:nvPr/>
        </p:nvSpPr>
        <p:spPr>
          <a:xfrm>
            <a:off x="3476625" y="4943445"/>
            <a:ext cx="2463799" cy="645160"/>
          </a:xfrm>
          <a:prstGeom prst="rect">
            <a:avLst/>
          </a:prstGeom>
          <a:noFill/>
        </p:spPr>
        <p:txBody>
          <a:bodyPr wrap="square" rtlCol="0">
            <a:spAutoFit/>
          </a:bodyPr>
          <a:lstStyle/>
          <a:p>
            <a:r>
              <a:rPr lang="zh-CN" altLang="en-US" sz="3600" dirty="0">
                <a:solidFill>
                  <a:schemeClr val="bg2">
                    <a:lumMod val="50000"/>
                  </a:schemeClr>
                </a:solidFill>
                <a:latin typeface="阿里巴巴普惠体 R" panose="00020600040101010101" pitchFamily="18" charset="-122"/>
                <a:ea typeface="阿里巴巴普惠体 R" panose="00020600040101010101" pitchFamily="18" charset="-122"/>
                <a:cs typeface="阿里巴巴普惠体 R" panose="00020600040101010101" pitchFamily="18" charset="-122"/>
              </a:rPr>
              <a:t>背景</a:t>
            </a:r>
            <a:endParaRPr lang="zh-CN" altLang="en-US" sz="3600" dirty="0">
              <a:solidFill>
                <a:schemeClr val="bg2">
                  <a:lumMod val="50000"/>
                </a:schemeClr>
              </a:solidFill>
              <a:latin typeface="阿里巴巴普惠体 R" panose="00020600040101010101" pitchFamily="18" charset="-122"/>
              <a:ea typeface="阿里巴巴普惠体 R" panose="00020600040101010101" pitchFamily="18" charset="-122"/>
              <a:cs typeface="阿里巴巴普惠体 R" panose="00020600040101010101" pitchFamily="18" charset="-122"/>
            </a:endParaRPr>
          </a:p>
        </p:txBody>
      </p:sp>
      <p:sp>
        <p:nvSpPr>
          <p:cNvPr id="10" name="文本框 9"/>
          <p:cNvSpPr txBox="1"/>
          <p:nvPr/>
        </p:nvSpPr>
        <p:spPr>
          <a:xfrm>
            <a:off x="5534025" y="3762345"/>
            <a:ext cx="2463799" cy="645160"/>
          </a:xfrm>
          <a:prstGeom prst="rect">
            <a:avLst/>
          </a:prstGeom>
          <a:noFill/>
        </p:spPr>
        <p:txBody>
          <a:bodyPr wrap="square" rtlCol="0">
            <a:spAutoFit/>
          </a:bodyPr>
          <a:lstStyle/>
          <a:p>
            <a:r>
              <a:rPr lang="zh-CN" altLang="en-US" sz="3600" dirty="0">
                <a:solidFill>
                  <a:schemeClr val="bg2">
                    <a:lumMod val="50000"/>
                  </a:schemeClr>
                </a:solidFill>
                <a:latin typeface="阿里巴巴普惠体 R" panose="00020600040101010101" pitchFamily="18" charset="-122"/>
                <a:ea typeface="阿里巴巴普惠体 R" panose="00020600040101010101" pitchFamily="18" charset="-122"/>
                <a:cs typeface="阿里巴巴普惠体 R" panose="00020600040101010101" pitchFamily="18" charset="-122"/>
              </a:rPr>
              <a:t>现象</a:t>
            </a:r>
            <a:endParaRPr lang="zh-CN" altLang="en-US" sz="3600" dirty="0">
              <a:solidFill>
                <a:schemeClr val="bg2">
                  <a:lumMod val="50000"/>
                </a:schemeClr>
              </a:solidFill>
              <a:latin typeface="阿里巴巴普惠体 R" panose="00020600040101010101" pitchFamily="18" charset="-122"/>
              <a:ea typeface="阿里巴巴普惠体 R" panose="00020600040101010101" pitchFamily="18" charset="-122"/>
              <a:cs typeface="阿里巴巴普惠体 R" panose="00020600040101010101" pitchFamily="18" charset="-122"/>
            </a:endParaRPr>
          </a:p>
        </p:txBody>
      </p:sp>
      <p:sp>
        <p:nvSpPr>
          <p:cNvPr id="11" name="文本框 10"/>
          <p:cNvSpPr txBox="1"/>
          <p:nvPr/>
        </p:nvSpPr>
        <p:spPr>
          <a:xfrm>
            <a:off x="7375525" y="2632075"/>
            <a:ext cx="2863850" cy="521970"/>
          </a:xfrm>
          <a:prstGeom prst="rect">
            <a:avLst/>
          </a:prstGeom>
          <a:noFill/>
        </p:spPr>
        <p:txBody>
          <a:bodyPr wrap="square" rtlCol="0">
            <a:spAutoFit/>
          </a:bodyPr>
          <a:lstStyle/>
          <a:p>
            <a:r>
              <a:rPr lang="zh-CN" altLang="en-US" sz="2800" dirty="0">
                <a:solidFill>
                  <a:schemeClr val="bg2">
                    <a:lumMod val="50000"/>
                  </a:schemeClr>
                </a:solidFill>
                <a:latin typeface="阿里巴巴普惠体 R" panose="00020600040101010101" pitchFamily="18" charset="-122"/>
                <a:ea typeface="阿里巴巴普惠体 R" panose="00020600040101010101" pitchFamily="18" charset="-122"/>
                <a:cs typeface="阿里巴巴普惠体 R" panose="00020600040101010101" pitchFamily="18" charset="-122"/>
              </a:rPr>
              <a:t>可能的形成</a:t>
            </a:r>
            <a:r>
              <a:rPr lang="zh-CN" altLang="en-US" sz="2800" dirty="0">
                <a:solidFill>
                  <a:schemeClr val="bg2">
                    <a:lumMod val="50000"/>
                  </a:schemeClr>
                </a:solidFill>
                <a:latin typeface="阿里巴巴普惠体 R" panose="00020600040101010101" pitchFamily="18" charset="-122"/>
                <a:ea typeface="阿里巴巴普惠体 R" panose="00020600040101010101" pitchFamily="18" charset="-122"/>
                <a:cs typeface="阿里巴巴普惠体 R" panose="00020600040101010101" pitchFamily="18" charset="-122"/>
              </a:rPr>
              <a:t>原因</a:t>
            </a:r>
            <a:endParaRPr lang="zh-CN" altLang="en-US" sz="2800" dirty="0">
              <a:solidFill>
                <a:schemeClr val="bg2">
                  <a:lumMod val="50000"/>
                </a:schemeClr>
              </a:solidFill>
              <a:latin typeface="阿里巴巴普惠体 R" panose="00020600040101010101" pitchFamily="18" charset="-122"/>
              <a:ea typeface="阿里巴巴普惠体 R" panose="00020600040101010101" pitchFamily="18" charset="-122"/>
              <a:cs typeface="阿里巴巴普惠体 R" panose="00020600040101010101" pitchFamily="18" charset="-122"/>
            </a:endParaRPr>
          </a:p>
        </p:txBody>
      </p:sp>
      <p:sp>
        <p:nvSpPr>
          <p:cNvPr id="12" name="文本框 11"/>
          <p:cNvSpPr txBox="1"/>
          <p:nvPr/>
        </p:nvSpPr>
        <p:spPr>
          <a:xfrm>
            <a:off x="9140825" y="1539845"/>
            <a:ext cx="2463799" cy="521970"/>
          </a:xfrm>
          <a:prstGeom prst="rect">
            <a:avLst/>
          </a:prstGeom>
          <a:noFill/>
        </p:spPr>
        <p:txBody>
          <a:bodyPr wrap="square" rtlCol="0">
            <a:spAutoFit/>
          </a:bodyPr>
          <a:lstStyle/>
          <a:p>
            <a:r>
              <a:rPr lang="zh-CN" altLang="en-US" sz="2800" dirty="0">
                <a:solidFill>
                  <a:schemeClr val="bg2">
                    <a:lumMod val="50000"/>
                  </a:schemeClr>
                </a:solidFill>
                <a:latin typeface="阿里巴巴普惠体 R" panose="00020600040101010101" pitchFamily="18" charset="-122"/>
                <a:ea typeface="阿里巴巴普惠体 R" panose="00020600040101010101" pitchFamily="18" charset="-122"/>
                <a:cs typeface="阿里巴巴普惠体 R" panose="00020600040101010101" pitchFamily="18" charset="-122"/>
              </a:rPr>
              <a:t>研究意义</a:t>
            </a:r>
            <a:endParaRPr lang="zh-CN" altLang="en-US" sz="2800" dirty="0">
              <a:solidFill>
                <a:schemeClr val="bg2">
                  <a:lumMod val="50000"/>
                </a:schemeClr>
              </a:solidFill>
              <a:latin typeface="阿里巴巴普惠体 R" panose="00020600040101010101" pitchFamily="18" charset="-122"/>
              <a:ea typeface="阿里巴巴普惠体 R" panose="00020600040101010101" pitchFamily="18" charset="-122"/>
              <a:cs typeface="阿里巴巴普惠体 R" panose="00020600040101010101" pitchFamily="18" charset="-122"/>
            </a:endParaRPr>
          </a:p>
        </p:txBody>
      </p:sp>
      <p:sp>
        <p:nvSpPr>
          <p:cNvPr id="13" name="直角三角形 12"/>
          <p:cNvSpPr/>
          <p:nvPr/>
        </p:nvSpPr>
        <p:spPr>
          <a:xfrm rot="1914488" flipV="1">
            <a:off x="2981558" y="1084611"/>
            <a:ext cx="590088" cy="590088"/>
          </a:xfrm>
          <a:prstGeom prst="rtTriangle">
            <a:avLst/>
          </a:prstGeom>
          <a:solidFill>
            <a:srgbClr val="94D2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直角三角形 13"/>
          <p:cNvSpPr/>
          <p:nvPr/>
        </p:nvSpPr>
        <p:spPr>
          <a:xfrm rot="5400000" flipV="1">
            <a:off x="612778" y="5270500"/>
            <a:ext cx="876300" cy="876300"/>
          </a:xfrm>
          <a:prstGeom prst="rtTriangle">
            <a:avLst/>
          </a:prstGeom>
          <a:solidFill>
            <a:srgbClr val="94D2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直角三角形 14"/>
          <p:cNvSpPr/>
          <p:nvPr/>
        </p:nvSpPr>
        <p:spPr>
          <a:xfrm rot="18682472" flipV="1">
            <a:off x="6084891" y="5476871"/>
            <a:ext cx="1003300" cy="1003300"/>
          </a:xfrm>
          <a:prstGeom prst="rtTriangle">
            <a:avLst/>
          </a:prstGeom>
          <a:solidFill>
            <a:srgbClr val="94D2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直角三角形 15"/>
          <p:cNvSpPr/>
          <p:nvPr/>
        </p:nvSpPr>
        <p:spPr>
          <a:xfrm rot="19547294" flipV="1">
            <a:off x="10838520" y="1445481"/>
            <a:ext cx="681167" cy="681167"/>
          </a:xfrm>
          <a:prstGeom prst="rtTriangle">
            <a:avLst/>
          </a:prstGeom>
          <a:solidFill>
            <a:srgbClr val="94D2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直角三角形 16"/>
          <p:cNvSpPr/>
          <p:nvPr/>
        </p:nvSpPr>
        <p:spPr>
          <a:xfrm rot="601061" flipV="1">
            <a:off x="6012522" y="988281"/>
            <a:ext cx="681167" cy="681167"/>
          </a:xfrm>
          <a:prstGeom prst="rtTriangle">
            <a:avLst/>
          </a:prstGeom>
          <a:solidFill>
            <a:srgbClr val="94D2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2033548"/>
            <a:ext cx="12192000" cy="3035300"/>
          </a:xfrm>
          <a:prstGeom prst="rect">
            <a:avLst/>
          </a:prstGeom>
          <a:solidFill>
            <a:srgbClr val="94D2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p:cNvSpPr txBox="1"/>
          <p:nvPr/>
        </p:nvSpPr>
        <p:spPr>
          <a:xfrm>
            <a:off x="3670300" y="2321004"/>
            <a:ext cx="1841500" cy="2214880"/>
          </a:xfrm>
          <a:prstGeom prst="rect">
            <a:avLst/>
          </a:prstGeom>
          <a:noFill/>
        </p:spPr>
        <p:txBody>
          <a:bodyPr wrap="square" rtlCol="0">
            <a:spAutoFit/>
          </a:bodyPr>
          <a:lstStyle/>
          <a:p>
            <a:r>
              <a:rPr lang="en-US" altLang="zh-CN" sz="13800" dirty="0">
                <a:solidFill>
                  <a:schemeClr val="bg2">
                    <a:lumMod val="50000"/>
                  </a:schemeClr>
                </a:solidFill>
                <a:latin typeface="Bahnschrift SemiCondensed" panose="020B0502040204020203" pitchFamily="34" charset="0"/>
              </a:rPr>
              <a:t>1</a:t>
            </a:r>
            <a:endParaRPr lang="zh-CN" altLang="en-US" sz="13800" dirty="0">
              <a:solidFill>
                <a:schemeClr val="bg2">
                  <a:lumMod val="50000"/>
                </a:schemeClr>
              </a:solidFill>
              <a:latin typeface="Bahnschrift SemiCondensed" panose="020B0502040204020203" pitchFamily="34" charset="0"/>
            </a:endParaRPr>
          </a:p>
        </p:txBody>
      </p:sp>
      <p:sp>
        <p:nvSpPr>
          <p:cNvPr id="4" name="文本框 3"/>
          <p:cNvSpPr txBox="1"/>
          <p:nvPr/>
        </p:nvSpPr>
        <p:spPr>
          <a:xfrm>
            <a:off x="5168900" y="3140928"/>
            <a:ext cx="3924300" cy="1106805"/>
          </a:xfrm>
          <a:prstGeom prst="rect">
            <a:avLst/>
          </a:prstGeom>
          <a:noFill/>
        </p:spPr>
        <p:txBody>
          <a:bodyPr wrap="square" rtlCol="0">
            <a:spAutoFit/>
          </a:bodyPr>
          <a:lstStyle/>
          <a:p>
            <a:r>
              <a:rPr lang="zh-CN" altLang="en-US" sz="6600" dirty="0">
                <a:solidFill>
                  <a:schemeClr val="bg2">
                    <a:lumMod val="50000"/>
                  </a:schemeClr>
                </a:solidFill>
                <a:latin typeface="阿里巴巴普惠体 B" panose="00020600040101010101" pitchFamily="18" charset="-122"/>
                <a:ea typeface="阿里巴巴普惠体 B" panose="00020600040101010101" pitchFamily="18" charset="-122"/>
                <a:cs typeface="阿里巴巴普惠体 B" panose="00020600040101010101" pitchFamily="18" charset="-122"/>
              </a:rPr>
              <a:t>背景</a:t>
            </a:r>
            <a:endParaRPr lang="zh-CN" altLang="en-US" sz="6600" dirty="0">
              <a:solidFill>
                <a:schemeClr val="bg2">
                  <a:lumMod val="50000"/>
                </a:schemeClr>
              </a:solidFill>
              <a:latin typeface="阿里巴巴普惠体 B" panose="00020600040101010101" pitchFamily="18" charset="-122"/>
              <a:ea typeface="阿里巴巴普惠体 B" panose="00020600040101010101" pitchFamily="18" charset="-122"/>
              <a:cs typeface="阿里巴巴普惠体 B" panose="00020600040101010101" pitchFamily="18" charset="-122"/>
            </a:endParaRPr>
          </a:p>
        </p:txBody>
      </p:sp>
      <p:sp>
        <p:nvSpPr>
          <p:cNvPr id="5" name="文本框 4"/>
          <p:cNvSpPr txBox="1"/>
          <p:nvPr/>
        </p:nvSpPr>
        <p:spPr>
          <a:xfrm>
            <a:off x="5232400" y="2879318"/>
            <a:ext cx="3632200" cy="261610"/>
          </a:xfrm>
          <a:prstGeom prst="rect">
            <a:avLst/>
          </a:prstGeom>
          <a:noFill/>
        </p:spPr>
        <p:txBody>
          <a:bodyPr wrap="square" rtlCol="0">
            <a:spAutoFit/>
          </a:bodyPr>
          <a:lstStyle/>
          <a:p>
            <a:r>
              <a:rPr lang="en-US" altLang="zh-CN" sz="1100">
                <a:solidFill>
                  <a:schemeClr val="bg2">
                    <a:lumMod val="50000"/>
                  </a:schemeClr>
                </a:solidFill>
              </a:rPr>
              <a:t>Lorem ipsum dolor sit amet, consectetur adipisicing elit, </a:t>
            </a:r>
            <a:endParaRPr lang="zh-CN" altLang="en-US" sz="1100" dirty="0">
              <a:solidFill>
                <a:schemeClr val="bg2">
                  <a:lumMod val="50000"/>
                </a:schemeClr>
              </a:solidFill>
            </a:endParaRPr>
          </a:p>
        </p:txBody>
      </p:sp>
      <p:sp>
        <p:nvSpPr>
          <p:cNvPr id="6" name="等腰三角形 5"/>
          <p:cNvSpPr/>
          <p:nvPr/>
        </p:nvSpPr>
        <p:spPr>
          <a:xfrm rot="2837685">
            <a:off x="-152913" y="3671615"/>
            <a:ext cx="1060705" cy="914400"/>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等腰三角形 6"/>
          <p:cNvSpPr/>
          <p:nvPr/>
        </p:nvSpPr>
        <p:spPr>
          <a:xfrm rot="1802438">
            <a:off x="502144" y="2126474"/>
            <a:ext cx="546880" cy="471448"/>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等腰三角形 7"/>
          <p:cNvSpPr/>
          <p:nvPr/>
        </p:nvSpPr>
        <p:spPr>
          <a:xfrm rot="18460181">
            <a:off x="10218657" y="2226991"/>
            <a:ext cx="847886" cy="730936"/>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等腰三角形 8"/>
          <p:cNvSpPr/>
          <p:nvPr/>
        </p:nvSpPr>
        <p:spPr>
          <a:xfrm rot="18083427">
            <a:off x="10783388" y="3792783"/>
            <a:ext cx="1096637" cy="945376"/>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等腰三角形 9"/>
          <p:cNvSpPr/>
          <p:nvPr/>
        </p:nvSpPr>
        <p:spPr>
          <a:xfrm rot="6285342">
            <a:off x="1934843" y="3135002"/>
            <a:ext cx="930402" cy="832390"/>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直接连接符 5"/>
          <p:cNvCxnSpPr/>
          <p:nvPr/>
        </p:nvCxnSpPr>
        <p:spPr>
          <a:xfrm>
            <a:off x="0" y="558800"/>
            <a:ext cx="1333500" cy="0"/>
          </a:xfrm>
          <a:prstGeom prst="line">
            <a:avLst/>
          </a:prstGeom>
          <a:ln w="19050">
            <a:solidFill>
              <a:srgbClr val="94D2B9"/>
            </a:solidFill>
          </a:ln>
        </p:spPr>
        <p:style>
          <a:lnRef idx="1">
            <a:schemeClr val="accent1"/>
          </a:lnRef>
          <a:fillRef idx="0">
            <a:schemeClr val="accent1"/>
          </a:fillRef>
          <a:effectRef idx="0">
            <a:schemeClr val="accent1"/>
          </a:effectRef>
          <a:fontRef idx="minor">
            <a:schemeClr val="tx1"/>
          </a:fontRef>
        </p:style>
      </p:cxnSp>
      <p:sp>
        <p:nvSpPr>
          <p:cNvPr id="7" name="文本框 6"/>
          <p:cNvSpPr txBox="1"/>
          <p:nvPr/>
        </p:nvSpPr>
        <p:spPr>
          <a:xfrm>
            <a:off x="391795" y="2037080"/>
            <a:ext cx="4978400" cy="1599565"/>
          </a:xfrm>
          <a:prstGeom prst="rect">
            <a:avLst/>
          </a:prstGeom>
          <a:noFill/>
        </p:spPr>
        <p:txBody>
          <a:bodyPr wrap="square" rtlCol="0">
            <a:spAutoFit/>
          </a:bodyPr>
          <a:lstStyle/>
          <a:p>
            <a:r>
              <a:rPr lang="en-US" altLang="zh-CN" sz="1400"/>
              <a:t>2001年6月23日下午3时35分（北京时间6月24日凌晨4时35分），秘鲁南部地区发生了一次里氏7.9级的强烈地震。这次地震的震中位于阿雷基帕市附近，造成了严重的生命和财产损失。根据当时的报道，地震造成的死亡人数已上升至47人，另有550多人受伤</a:t>
            </a:r>
            <a:r>
              <a:rPr lang="zh-CN" altLang="en-US" sz="1400"/>
              <a:t>。这次地震是2001年秘鲁南部地区的一次重大灾难，它不仅夺去了许多人的生命，也造成了大量的财产损失。</a:t>
            </a:r>
            <a:endParaRPr lang="zh-CN" altLang="en-US" sz="1400"/>
          </a:p>
        </p:txBody>
      </p:sp>
      <p:sp>
        <p:nvSpPr>
          <p:cNvPr id="8" name="文本框 7"/>
          <p:cNvSpPr txBox="1"/>
          <p:nvPr/>
        </p:nvSpPr>
        <p:spPr>
          <a:xfrm>
            <a:off x="571500" y="252968"/>
            <a:ext cx="2044700" cy="369332"/>
          </a:xfrm>
          <a:prstGeom prst="rect">
            <a:avLst/>
          </a:prstGeom>
          <a:noFill/>
        </p:spPr>
        <p:txBody>
          <a:bodyPr wrap="square" rtlCol="0">
            <a:spAutoFit/>
          </a:bodyPr>
          <a:lstStyle/>
          <a:p>
            <a:r>
              <a:rPr lang="en-US" altLang="zh-CN" spc="600" dirty="0">
                <a:solidFill>
                  <a:schemeClr val="bg2">
                    <a:lumMod val="50000"/>
                  </a:schemeClr>
                </a:solidFill>
                <a:latin typeface="Aharoni" panose="02010803020104030203" pitchFamily="2" charset="-79"/>
                <a:cs typeface="Aharoni" panose="02010803020104030203" pitchFamily="2" charset="-79"/>
              </a:rPr>
              <a:t>TJBT</a:t>
            </a:r>
            <a:endParaRPr lang="zh-CN" altLang="en-US" spc="600" dirty="0">
              <a:solidFill>
                <a:schemeClr val="bg2">
                  <a:lumMod val="50000"/>
                </a:schemeClr>
              </a:solidFill>
              <a:latin typeface="Aharoni" panose="02010803020104030203" pitchFamily="2" charset="-79"/>
              <a:cs typeface="Aharoni" panose="02010803020104030203" pitchFamily="2" charset="-79"/>
            </a:endParaRPr>
          </a:p>
        </p:txBody>
      </p:sp>
      <p:sp>
        <p:nvSpPr>
          <p:cNvPr id="9" name="文本框 8"/>
          <p:cNvSpPr txBox="1"/>
          <p:nvPr/>
        </p:nvSpPr>
        <p:spPr>
          <a:xfrm>
            <a:off x="391795" y="1145267"/>
            <a:ext cx="3651250" cy="368300"/>
          </a:xfrm>
          <a:prstGeom prst="rect">
            <a:avLst/>
          </a:prstGeom>
          <a:noFill/>
        </p:spPr>
        <p:txBody>
          <a:bodyPr wrap="square" rtlCol="0">
            <a:spAutoFit/>
          </a:bodyPr>
          <a:lstStyle/>
          <a:p>
            <a:r>
              <a:rPr lang="en-US" altLang="zh-CN" dirty="0">
                <a:solidFill>
                  <a:schemeClr val="bg2">
                    <a:lumMod val="50000"/>
                  </a:schemeClr>
                </a:solidFill>
                <a:latin typeface="阿里巴巴普惠体 R" panose="00020600040101010101" pitchFamily="18" charset="-122"/>
                <a:ea typeface="阿里巴巴普惠体 R" panose="00020600040101010101" pitchFamily="18" charset="-122"/>
                <a:cs typeface="阿里巴巴普惠体 R" panose="00020600040101010101" pitchFamily="18" charset="-122"/>
              </a:rPr>
              <a:t>2001</a:t>
            </a:r>
            <a:r>
              <a:rPr lang="zh-CN" altLang="en-US" dirty="0">
                <a:solidFill>
                  <a:schemeClr val="bg2">
                    <a:lumMod val="50000"/>
                  </a:schemeClr>
                </a:solidFill>
                <a:latin typeface="阿里巴巴普惠体 R" panose="00020600040101010101" pitchFamily="18" charset="-122"/>
                <a:ea typeface="阿里巴巴普惠体 R" panose="00020600040101010101" pitchFamily="18" charset="-122"/>
                <a:cs typeface="阿里巴巴普惠体 R" panose="00020600040101010101" pitchFamily="18" charset="-122"/>
              </a:rPr>
              <a:t>年秘鲁大</a:t>
            </a:r>
            <a:r>
              <a:rPr lang="zh-CN" altLang="en-US" dirty="0">
                <a:solidFill>
                  <a:schemeClr val="bg2">
                    <a:lumMod val="50000"/>
                  </a:schemeClr>
                </a:solidFill>
                <a:latin typeface="阿里巴巴普惠体 R" panose="00020600040101010101" pitchFamily="18" charset="-122"/>
                <a:ea typeface="阿里巴巴普惠体 R" panose="00020600040101010101" pitchFamily="18" charset="-122"/>
                <a:cs typeface="阿里巴巴普惠体 R" panose="00020600040101010101" pitchFamily="18" charset="-122"/>
              </a:rPr>
              <a:t>地震</a:t>
            </a:r>
            <a:endParaRPr lang="zh-CN" altLang="en-US" dirty="0">
              <a:solidFill>
                <a:schemeClr val="bg2">
                  <a:lumMod val="50000"/>
                </a:schemeClr>
              </a:solidFill>
              <a:latin typeface="阿里巴巴普惠体 R" panose="00020600040101010101" pitchFamily="18" charset="-122"/>
              <a:ea typeface="阿里巴巴普惠体 R" panose="00020600040101010101" pitchFamily="18" charset="-122"/>
              <a:cs typeface="阿里巴巴普惠体 R" panose="00020600040101010101" pitchFamily="18" charset="-122"/>
            </a:endParaRPr>
          </a:p>
        </p:txBody>
      </p:sp>
      <p:pic>
        <p:nvPicPr>
          <p:cNvPr id="2" name="图片 1"/>
          <p:cNvPicPr>
            <a:picLocks noChangeAspect="1"/>
          </p:cNvPicPr>
          <p:nvPr/>
        </p:nvPicPr>
        <p:blipFill>
          <a:blip r:embed="rId1"/>
          <a:stretch>
            <a:fillRect/>
          </a:stretch>
        </p:blipFill>
        <p:spPr>
          <a:xfrm>
            <a:off x="6065520" y="0"/>
            <a:ext cx="5932805" cy="4449445"/>
          </a:xfrm>
          <a:prstGeom prst="rect">
            <a:avLst/>
          </a:prstGeom>
        </p:spPr>
      </p:pic>
      <p:pic>
        <p:nvPicPr>
          <p:cNvPr id="3" name="图片 2"/>
          <p:cNvPicPr>
            <a:picLocks noChangeAspect="1"/>
          </p:cNvPicPr>
          <p:nvPr/>
        </p:nvPicPr>
        <p:blipFill>
          <a:blip r:embed="rId2"/>
          <a:stretch>
            <a:fillRect/>
          </a:stretch>
        </p:blipFill>
        <p:spPr>
          <a:xfrm>
            <a:off x="571500" y="3636645"/>
            <a:ext cx="2723515" cy="3098800"/>
          </a:xfrm>
          <a:prstGeom prst="rect">
            <a:avLst/>
          </a:prstGeom>
        </p:spPr>
      </p:pic>
      <p:pic>
        <p:nvPicPr>
          <p:cNvPr id="10" name="图片 9"/>
          <p:cNvPicPr>
            <a:picLocks noChangeAspect="1"/>
          </p:cNvPicPr>
          <p:nvPr/>
        </p:nvPicPr>
        <p:blipFill>
          <a:blip r:embed="rId3"/>
          <a:stretch>
            <a:fillRect/>
          </a:stretch>
        </p:blipFill>
        <p:spPr>
          <a:xfrm>
            <a:off x="4043045" y="4159885"/>
            <a:ext cx="1781175" cy="2536825"/>
          </a:xfrm>
          <a:prstGeom prst="rect">
            <a:avLst/>
          </a:prstGeom>
        </p:spPr>
      </p:pic>
      <p:sp>
        <p:nvSpPr>
          <p:cNvPr id="11" name="文本框 10"/>
          <p:cNvSpPr txBox="1"/>
          <p:nvPr/>
        </p:nvSpPr>
        <p:spPr>
          <a:xfrm>
            <a:off x="6164580" y="6089650"/>
            <a:ext cx="1741805" cy="368300"/>
          </a:xfrm>
          <a:prstGeom prst="rect">
            <a:avLst/>
          </a:prstGeom>
          <a:noFill/>
        </p:spPr>
        <p:txBody>
          <a:bodyPr wrap="square" rtlCol="0">
            <a:spAutoFit/>
          </a:bodyPr>
          <a:p>
            <a:r>
              <a:rPr lang="zh-CN" altLang="en-US"/>
              <a:t>阿雷基帕</a:t>
            </a:r>
            <a:r>
              <a:rPr lang="zh-CN" altLang="en-US"/>
              <a:t>位置</a:t>
            </a:r>
            <a:endParaRPr lang="zh-CN" alt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p:cNvCxnSpPr/>
          <p:nvPr/>
        </p:nvCxnSpPr>
        <p:spPr>
          <a:xfrm>
            <a:off x="10858500" y="558800"/>
            <a:ext cx="1333500" cy="0"/>
          </a:xfrm>
          <a:prstGeom prst="line">
            <a:avLst/>
          </a:prstGeom>
          <a:ln w="19050">
            <a:solidFill>
              <a:srgbClr val="94D2B9"/>
            </a:solidFill>
          </a:ln>
        </p:spPr>
        <p:style>
          <a:lnRef idx="1">
            <a:schemeClr val="accent1"/>
          </a:lnRef>
          <a:fillRef idx="0">
            <a:schemeClr val="accent1"/>
          </a:fillRef>
          <a:effectRef idx="0">
            <a:schemeClr val="accent1"/>
          </a:effectRef>
          <a:fontRef idx="minor">
            <a:schemeClr val="tx1"/>
          </a:fontRef>
        </p:style>
      </p:cxnSp>
      <p:pic>
        <p:nvPicPr>
          <p:cNvPr id="2" name="图片 1"/>
          <p:cNvPicPr>
            <a:picLocks noChangeAspect="1"/>
          </p:cNvPicPr>
          <p:nvPr/>
        </p:nvPicPr>
        <p:blipFill>
          <a:blip r:embed="rId1"/>
          <a:stretch>
            <a:fillRect/>
          </a:stretch>
        </p:blipFill>
        <p:spPr>
          <a:xfrm>
            <a:off x="6275705" y="234950"/>
            <a:ext cx="4816475" cy="3371850"/>
          </a:xfrm>
          <a:prstGeom prst="rect">
            <a:avLst/>
          </a:prstGeom>
        </p:spPr>
      </p:pic>
      <p:sp>
        <p:nvSpPr>
          <p:cNvPr id="3" name="文本框 2"/>
          <p:cNvSpPr txBox="1"/>
          <p:nvPr/>
        </p:nvSpPr>
        <p:spPr>
          <a:xfrm>
            <a:off x="939800" y="1252220"/>
            <a:ext cx="3617595" cy="1753235"/>
          </a:xfrm>
          <a:prstGeom prst="rect">
            <a:avLst/>
          </a:prstGeom>
          <a:noFill/>
        </p:spPr>
        <p:txBody>
          <a:bodyPr wrap="square" rtlCol="0" anchor="t">
            <a:spAutoFit/>
          </a:bodyPr>
          <a:p>
            <a:r>
              <a:rPr lang="zh-CN" altLang="en-US"/>
              <a:t>秘鲁位于南美洲西岸的中部，北靠厄瓜多尔和哥伦比亚，东临巴西和玻利维亚，南接智利，西濒太平洋。秘鲁海岸线长2254公里，国土面积128.5万平方公里，在拉美居第四位。</a:t>
            </a:r>
            <a:endParaRPr lang="zh-CN" altLang="en-US"/>
          </a:p>
        </p:txBody>
      </p:sp>
      <p:sp>
        <p:nvSpPr>
          <p:cNvPr id="9" name="文本框 8"/>
          <p:cNvSpPr txBox="1"/>
          <p:nvPr/>
        </p:nvSpPr>
        <p:spPr>
          <a:xfrm>
            <a:off x="842645" y="3435350"/>
            <a:ext cx="4243705" cy="1198880"/>
          </a:xfrm>
          <a:prstGeom prst="rect">
            <a:avLst/>
          </a:prstGeom>
          <a:noFill/>
        </p:spPr>
        <p:txBody>
          <a:bodyPr wrap="square" rtlCol="0">
            <a:spAutoFit/>
          </a:bodyPr>
          <a:p>
            <a:r>
              <a:rPr lang="zh-CN" altLang="en-US">
                <a:solidFill>
                  <a:srgbClr val="FF0000"/>
                </a:solidFill>
              </a:rPr>
              <a:t>位于美洲板块和南极洲板块的碰撞挤压处（环太平洋火山地震带）。</a:t>
            </a:r>
            <a:endParaRPr lang="zh-CN" altLang="en-US">
              <a:solidFill>
                <a:srgbClr val="FF0000"/>
              </a:solidFill>
            </a:endParaRPr>
          </a:p>
          <a:p>
            <a:endParaRPr lang="zh-CN" altLang="en-US">
              <a:solidFill>
                <a:srgbClr val="FF0000"/>
              </a:solidFill>
            </a:endParaRPr>
          </a:p>
          <a:p>
            <a:endParaRPr lang="zh-CN" altLang="en-US">
              <a:solidFill>
                <a:srgbClr val="FF0000"/>
              </a:solidFill>
            </a:endParaRPr>
          </a:p>
        </p:txBody>
      </p:sp>
      <p:sp>
        <p:nvSpPr>
          <p:cNvPr id="10" name="文本框 9"/>
          <p:cNvSpPr txBox="1"/>
          <p:nvPr/>
        </p:nvSpPr>
        <p:spPr>
          <a:xfrm>
            <a:off x="1824355" y="4831715"/>
            <a:ext cx="3137535" cy="645160"/>
          </a:xfrm>
          <a:prstGeom prst="rect">
            <a:avLst/>
          </a:prstGeom>
          <a:noFill/>
        </p:spPr>
        <p:txBody>
          <a:bodyPr wrap="square" rtlCol="0">
            <a:spAutoFit/>
          </a:bodyPr>
          <a:p>
            <a:r>
              <a:rPr lang="zh-CN" altLang="en-US"/>
              <a:t>地壳比较活跃，火山地震灾害频繁</a:t>
            </a:r>
            <a:r>
              <a:rPr lang="zh-CN" altLang="en-US"/>
              <a:t>发生</a:t>
            </a:r>
            <a:endParaRPr lang="zh-CN" altLang="en-US"/>
          </a:p>
        </p:txBody>
      </p:sp>
      <p:pic>
        <p:nvPicPr>
          <p:cNvPr id="11" name="图片 10"/>
          <p:cNvPicPr>
            <a:picLocks noChangeAspect="1"/>
          </p:cNvPicPr>
          <p:nvPr/>
        </p:nvPicPr>
        <p:blipFill>
          <a:blip r:embed="rId2"/>
          <a:stretch>
            <a:fillRect/>
          </a:stretch>
        </p:blipFill>
        <p:spPr>
          <a:xfrm>
            <a:off x="6353175" y="3796030"/>
            <a:ext cx="4660900" cy="306197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48615" y="0"/>
            <a:ext cx="5232400" cy="1282700"/>
          </a:xfrm>
          <a:prstGeom prst="rect">
            <a:avLst/>
          </a:prstGeom>
          <a:solidFill>
            <a:srgbClr val="94D2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p:cNvSpPr txBox="1"/>
          <p:nvPr/>
        </p:nvSpPr>
        <p:spPr>
          <a:xfrm>
            <a:off x="11" y="176550"/>
            <a:ext cx="4978389" cy="521970"/>
          </a:xfrm>
          <a:prstGeom prst="rect">
            <a:avLst/>
          </a:prstGeom>
          <a:noFill/>
        </p:spPr>
        <p:txBody>
          <a:bodyPr wrap="square" rtlCol="0">
            <a:spAutoFit/>
          </a:bodyPr>
          <a:lstStyle/>
          <a:p>
            <a:r>
              <a:rPr lang="zh-CN" altLang="en-US" sz="2800" dirty="0">
                <a:solidFill>
                  <a:schemeClr val="bg1"/>
                </a:solidFill>
                <a:latin typeface="Bahnschrift SemiCondensed" panose="020B0502040204020203" pitchFamily="34" charset="0"/>
              </a:rPr>
              <a:t>凹凸体和</a:t>
            </a:r>
            <a:r>
              <a:rPr lang="zh-CN" altLang="en-US" sz="2800" dirty="0">
                <a:solidFill>
                  <a:schemeClr val="bg1"/>
                </a:solidFill>
                <a:latin typeface="Bahnschrift SemiCondensed" panose="020B0502040204020203" pitchFamily="34" charset="0"/>
              </a:rPr>
              <a:t>障碍体</a:t>
            </a:r>
            <a:endParaRPr lang="zh-CN" altLang="en-US" sz="2800" dirty="0">
              <a:solidFill>
                <a:schemeClr val="bg1"/>
              </a:solidFill>
              <a:latin typeface="Bahnschrift SemiCondensed" panose="020B0502040204020203" pitchFamily="34" charset="0"/>
            </a:endParaRPr>
          </a:p>
        </p:txBody>
      </p:sp>
      <p:cxnSp>
        <p:nvCxnSpPr>
          <p:cNvPr id="9" name="直接连接符 8"/>
          <p:cNvCxnSpPr/>
          <p:nvPr/>
        </p:nvCxnSpPr>
        <p:spPr>
          <a:xfrm>
            <a:off x="10858500" y="558800"/>
            <a:ext cx="1333500" cy="0"/>
          </a:xfrm>
          <a:prstGeom prst="line">
            <a:avLst/>
          </a:prstGeom>
          <a:ln w="19050">
            <a:solidFill>
              <a:srgbClr val="94D2B9"/>
            </a:solidFill>
          </a:ln>
        </p:spPr>
        <p:style>
          <a:lnRef idx="1">
            <a:schemeClr val="accent1"/>
          </a:lnRef>
          <a:fillRef idx="0">
            <a:schemeClr val="accent1"/>
          </a:fillRef>
          <a:effectRef idx="0">
            <a:schemeClr val="accent1"/>
          </a:effectRef>
          <a:fontRef idx="minor">
            <a:schemeClr val="tx1"/>
          </a:fontRef>
        </p:style>
      </p:cxnSp>
      <p:sp>
        <p:nvSpPr>
          <p:cNvPr id="10" name="文本框 9"/>
          <p:cNvSpPr txBox="1"/>
          <p:nvPr/>
        </p:nvSpPr>
        <p:spPr>
          <a:xfrm>
            <a:off x="10731500" y="252968"/>
            <a:ext cx="2044700" cy="369332"/>
          </a:xfrm>
          <a:prstGeom prst="rect">
            <a:avLst/>
          </a:prstGeom>
          <a:noFill/>
        </p:spPr>
        <p:txBody>
          <a:bodyPr wrap="square" rtlCol="0">
            <a:spAutoFit/>
          </a:bodyPr>
          <a:lstStyle/>
          <a:p>
            <a:r>
              <a:rPr lang="en-US" altLang="zh-CN" spc="600" dirty="0">
                <a:solidFill>
                  <a:schemeClr val="bg2">
                    <a:lumMod val="50000"/>
                  </a:schemeClr>
                </a:solidFill>
                <a:latin typeface="Aharoni" panose="02010803020104030203" pitchFamily="2" charset="-79"/>
                <a:cs typeface="Aharoni" panose="02010803020104030203" pitchFamily="2" charset="-79"/>
              </a:rPr>
              <a:t>TJBT</a:t>
            </a:r>
            <a:endParaRPr lang="zh-CN" altLang="en-US" spc="600" dirty="0">
              <a:solidFill>
                <a:schemeClr val="bg2">
                  <a:lumMod val="50000"/>
                </a:schemeClr>
              </a:solidFill>
              <a:latin typeface="Aharoni" panose="02010803020104030203" pitchFamily="2" charset="-79"/>
              <a:cs typeface="Aharoni" panose="02010803020104030203" pitchFamily="2" charset="-79"/>
            </a:endParaRPr>
          </a:p>
        </p:txBody>
      </p:sp>
      <p:sp>
        <p:nvSpPr>
          <p:cNvPr id="3" name="文本框 2"/>
          <p:cNvSpPr txBox="1"/>
          <p:nvPr/>
        </p:nvSpPr>
        <p:spPr>
          <a:xfrm>
            <a:off x="623570" y="1682750"/>
            <a:ext cx="3520440" cy="3138170"/>
          </a:xfrm>
          <a:prstGeom prst="rect">
            <a:avLst/>
          </a:prstGeom>
          <a:noFill/>
        </p:spPr>
        <p:txBody>
          <a:bodyPr wrap="square" rtlCol="0" anchor="t">
            <a:spAutoFit/>
          </a:bodyPr>
          <a:p>
            <a:r>
              <a:rPr lang="zh-CN" altLang="en-US"/>
              <a:t>地震是构造应力沿断层迅速转换为非弹性应变（岩石破损）的结果。值得注意的是，断层面是不均匀的，其不同位置摩擦强度和周围介质强度存在差异. 断层</a:t>
            </a:r>
            <a:endParaRPr lang="zh-CN" altLang="en-US"/>
          </a:p>
          <a:p>
            <a:r>
              <a:rPr lang="zh-CN" altLang="en-US"/>
              <a:t>面上应力水平明显不同于周边的部位被称为不均匀体. 基于不均匀体研究引入的非均匀地震破裂模式能较好地解释地震波中的复杂成分、主震破裂的成因及主破裂之后的应力集中分布.。</a:t>
            </a:r>
            <a:endParaRPr lang="zh-CN" altLang="en-US"/>
          </a:p>
        </p:txBody>
      </p:sp>
      <p:pic>
        <p:nvPicPr>
          <p:cNvPr id="12" name="图片 11"/>
          <p:cNvPicPr>
            <a:picLocks noChangeAspect="1"/>
          </p:cNvPicPr>
          <p:nvPr/>
        </p:nvPicPr>
        <p:blipFill>
          <a:blip r:embed="rId1"/>
          <a:stretch>
            <a:fillRect/>
          </a:stretch>
        </p:blipFill>
        <p:spPr>
          <a:xfrm>
            <a:off x="5697855" y="398780"/>
            <a:ext cx="5530850" cy="3267710"/>
          </a:xfrm>
          <a:prstGeom prst="rect">
            <a:avLst/>
          </a:prstGeom>
        </p:spPr>
      </p:pic>
      <p:sp>
        <p:nvSpPr>
          <p:cNvPr id="13" name="文本框 12"/>
          <p:cNvSpPr txBox="1"/>
          <p:nvPr/>
        </p:nvSpPr>
        <p:spPr>
          <a:xfrm>
            <a:off x="4978400" y="4251960"/>
            <a:ext cx="3811270" cy="1753235"/>
          </a:xfrm>
          <a:prstGeom prst="rect">
            <a:avLst/>
          </a:prstGeom>
          <a:noFill/>
        </p:spPr>
        <p:txBody>
          <a:bodyPr wrap="square" rtlCol="0" anchor="t">
            <a:spAutoFit/>
          </a:bodyPr>
          <a:p>
            <a:r>
              <a:rPr lang="zh-CN" altLang="en-US">
                <a:sym typeface="+mn-ea"/>
              </a:rPr>
              <a:t>为了解释不均匀体在断层破裂过程中的作用，地震学家提出了多种模式。 其目前应用较为广泛的是凹凸体和障碍体模式。 凹凸体和障碍体均由高强度介质组成，但运动机制存在较大差异</a:t>
            </a:r>
            <a:endParaRPr lang="zh-CN" alt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直接连接符 5"/>
          <p:cNvCxnSpPr/>
          <p:nvPr/>
        </p:nvCxnSpPr>
        <p:spPr>
          <a:xfrm>
            <a:off x="0" y="558800"/>
            <a:ext cx="1333500" cy="0"/>
          </a:xfrm>
          <a:prstGeom prst="line">
            <a:avLst/>
          </a:prstGeom>
          <a:ln w="19050">
            <a:solidFill>
              <a:srgbClr val="94D2B9"/>
            </a:solidFill>
          </a:ln>
        </p:spPr>
        <p:style>
          <a:lnRef idx="1">
            <a:schemeClr val="accent1"/>
          </a:lnRef>
          <a:fillRef idx="0">
            <a:schemeClr val="accent1"/>
          </a:fillRef>
          <a:effectRef idx="0">
            <a:schemeClr val="accent1"/>
          </a:effectRef>
          <a:fontRef idx="minor">
            <a:schemeClr val="tx1"/>
          </a:fontRef>
        </p:style>
      </p:cxnSp>
      <p:pic>
        <p:nvPicPr>
          <p:cNvPr id="12" name="图片 11"/>
          <p:cNvPicPr>
            <a:picLocks noChangeAspect="1"/>
          </p:cNvPicPr>
          <p:nvPr/>
        </p:nvPicPr>
        <p:blipFill>
          <a:blip r:embed="rId1"/>
          <a:stretch>
            <a:fillRect/>
          </a:stretch>
        </p:blipFill>
        <p:spPr>
          <a:xfrm>
            <a:off x="5697855" y="398780"/>
            <a:ext cx="5530850" cy="3267710"/>
          </a:xfrm>
          <a:prstGeom prst="rect">
            <a:avLst/>
          </a:prstGeom>
        </p:spPr>
      </p:pic>
      <p:sp>
        <p:nvSpPr>
          <p:cNvPr id="3" name="文本框 2"/>
          <p:cNvSpPr txBox="1"/>
          <p:nvPr/>
        </p:nvSpPr>
        <p:spPr>
          <a:xfrm>
            <a:off x="582295" y="1196975"/>
            <a:ext cx="4018280" cy="1198880"/>
          </a:xfrm>
          <a:prstGeom prst="rect">
            <a:avLst/>
          </a:prstGeom>
          <a:noFill/>
        </p:spPr>
        <p:txBody>
          <a:bodyPr wrap="square" rtlCol="0" anchor="t">
            <a:spAutoFit/>
          </a:bodyPr>
          <a:p>
            <a:r>
              <a:rPr lang="zh-CN" altLang="en-US"/>
              <a:t> 凹凸体可以理解为地震发生之前断层面上存在的强度相对较大、应力更为集中的区域，可以作为之后地震的起点或破坏最严重的地方</a:t>
            </a:r>
            <a:endParaRPr lang="zh-CN" altLang="en-US"/>
          </a:p>
        </p:txBody>
      </p:sp>
      <p:sp>
        <p:nvSpPr>
          <p:cNvPr id="4" name="文本框 3"/>
          <p:cNvSpPr txBox="1"/>
          <p:nvPr/>
        </p:nvSpPr>
        <p:spPr>
          <a:xfrm>
            <a:off x="582295" y="2896870"/>
            <a:ext cx="4018280" cy="1476375"/>
          </a:xfrm>
          <a:prstGeom prst="rect">
            <a:avLst/>
          </a:prstGeom>
          <a:noFill/>
        </p:spPr>
        <p:txBody>
          <a:bodyPr wrap="square" rtlCol="0" anchor="t">
            <a:spAutoFit/>
          </a:bodyPr>
          <a:p>
            <a:r>
              <a:rPr lang="zh-CN" altLang="en-US"/>
              <a:t> 而障碍体可以理解为地震发生之后未滑动（即未受破坏）的高应力强度区（相对已经破裂、应力释放后的区域而言），通常起到限制破裂、甚至终止破裂的作用. </a:t>
            </a:r>
            <a:endParaRPr lang="zh-CN" altLang="en-US"/>
          </a:p>
        </p:txBody>
      </p:sp>
      <p:sp>
        <p:nvSpPr>
          <p:cNvPr id="5" name="文本框 4"/>
          <p:cNvSpPr txBox="1"/>
          <p:nvPr/>
        </p:nvSpPr>
        <p:spPr>
          <a:xfrm>
            <a:off x="582295" y="4874260"/>
            <a:ext cx="3966845" cy="1753235"/>
          </a:xfrm>
          <a:prstGeom prst="rect">
            <a:avLst/>
          </a:prstGeom>
          <a:noFill/>
        </p:spPr>
        <p:txBody>
          <a:bodyPr wrap="square" rtlCol="0">
            <a:spAutoFit/>
          </a:bodyPr>
          <a:p>
            <a:r>
              <a:rPr lang="en-US" altLang="zh-CN"/>
              <a:t>(</a:t>
            </a:r>
            <a:r>
              <a:rPr lang="zh-CN" altLang="en-US"/>
              <a:t>个人理解：高应力意味着同等大小的剪切力产生更小的形变；同样大小的形变积蓄更大的能量。高应力区域对地震有一定阻碍作用，但一旦超过积蓄能量的上限而产生破裂，会形成更大的地震</a:t>
            </a:r>
            <a:r>
              <a:rPr lang="zh-CN" altLang="en-US"/>
              <a:t>带）</a:t>
            </a:r>
            <a:endParaRPr lang="zh-CN" altLang="en-US"/>
          </a:p>
        </p:txBody>
      </p:sp>
      <p:sp>
        <p:nvSpPr>
          <p:cNvPr id="7" name="文本框 6"/>
          <p:cNvSpPr txBox="1"/>
          <p:nvPr/>
        </p:nvSpPr>
        <p:spPr>
          <a:xfrm>
            <a:off x="5551170" y="5050790"/>
            <a:ext cx="5677535" cy="829945"/>
          </a:xfrm>
          <a:prstGeom prst="rect">
            <a:avLst/>
          </a:prstGeom>
          <a:noFill/>
        </p:spPr>
        <p:txBody>
          <a:bodyPr wrap="square" rtlCol="0" anchor="t">
            <a:spAutoFit/>
          </a:bodyPr>
          <a:p>
            <a:r>
              <a:rPr lang="zh-CN" altLang="en-US" sz="1200"/>
              <a:t>阴影区和空白区分别代表了高应力和低应力区. 其中， 图 a 表示的是震前断层面受到相对均匀的构造应力作用；图 b 代表障碍体模式，主破裂之后留下了一些高强度闭锁区，阻碍破裂进一步扩展. 障碍体可以通过非弹性变形或余震的方式释放应力；图 c 代表凹凸体模式，主震本身由高应力的闭锁区发生破裂而引起</a:t>
            </a:r>
            <a:endParaRPr lang="zh-CN" altLang="en-US" sz="120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2033548"/>
            <a:ext cx="12192000" cy="3035300"/>
          </a:xfrm>
          <a:prstGeom prst="rect">
            <a:avLst/>
          </a:prstGeom>
          <a:solidFill>
            <a:srgbClr val="94D2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3" name="文本框 2"/>
          <p:cNvSpPr txBox="1"/>
          <p:nvPr/>
        </p:nvSpPr>
        <p:spPr>
          <a:xfrm>
            <a:off x="3594100" y="2321004"/>
            <a:ext cx="1841500" cy="221488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3800" b="0" i="0" u="none" strike="noStrike" kern="1200" cap="none" spc="0" normalizeH="0" baseline="0" noProof="0" dirty="0">
                <a:ln>
                  <a:noFill/>
                </a:ln>
                <a:solidFill>
                  <a:srgbClr val="E7E6E6">
                    <a:lumMod val="50000"/>
                  </a:srgbClr>
                </a:solidFill>
                <a:effectLst/>
                <a:uLnTx/>
                <a:uFillTx/>
                <a:latin typeface="Bahnschrift SemiCondensed" panose="020B0502040204020203" pitchFamily="34" charset="0"/>
                <a:ea typeface="等线" panose="02010600030101010101" charset="-122"/>
                <a:cs typeface="+mn-cs"/>
              </a:rPr>
              <a:t>2</a:t>
            </a:r>
            <a:endParaRPr kumimoji="0" lang="zh-CN" altLang="en-US" sz="13800" b="0" i="0" u="none" strike="noStrike" kern="1200" cap="none" spc="0" normalizeH="0" baseline="0" noProof="0" dirty="0">
              <a:ln>
                <a:noFill/>
              </a:ln>
              <a:solidFill>
                <a:srgbClr val="E7E6E6">
                  <a:lumMod val="50000"/>
                </a:srgbClr>
              </a:solidFill>
              <a:effectLst/>
              <a:uLnTx/>
              <a:uFillTx/>
              <a:latin typeface="Bahnschrift SemiCondensed" panose="020B0502040204020203" pitchFamily="34" charset="0"/>
              <a:ea typeface="等线" panose="02010600030101010101" charset="-122"/>
              <a:cs typeface="+mn-cs"/>
            </a:endParaRPr>
          </a:p>
        </p:txBody>
      </p:sp>
      <p:sp>
        <p:nvSpPr>
          <p:cNvPr id="4" name="文本框 3"/>
          <p:cNvSpPr txBox="1"/>
          <p:nvPr/>
        </p:nvSpPr>
        <p:spPr>
          <a:xfrm>
            <a:off x="5086350" y="3140928"/>
            <a:ext cx="3924300" cy="110680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6600" b="0" i="0" u="none" strike="noStrike" kern="1200" cap="none" spc="0" normalizeH="0" baseline="0" noProof="0" dirty="0">
                <a:ln>
                  <a:noFill/>
                </a:ln>
                <a:solidFill>
                  <a:srgbClr val="E7E6E6">
                    <a:lumMod val="50000"/>
                  </a:srgbClr>
                </a:solidFill>
                <a:effectLst/>
                <a:uLnTx/>
                <a:uFillTx/>
                <a:latin typeface="阿里巴巴普惠体 B" panose="00020600040101010101" pitchFamily="18" charset="-122"/>
                <a:ea typeface="阿里巴巴普惠体 B" panose="00020600040101010101" pitchFamily="18" charset="-122"/>
                <a:cs typeface="阿里巴巴普惠体 B" panose="00020600040101010101" pitchFamily="18" charset="-122"/>
              </a:rPr>
              <a:t>现象</a:t>
            </a:r>
            <a:endParaRPr kumimoji="0" lang="zh-CN" altLang="en-US" sz="6600" b="0" i="0" u="none" strike="noStrike" kern="1200" cap="none" spc="0" normalizeH="0" baseline="0" noProof="0" dirty="0">
              <a:ln>
                <a:noFill/>
              </a:ln>
              <a:solidFill>
                <a:srgbClr val="E7E6E6">
                  <a:lumMod val="50000"/>
                </a:srgbClr>
              </a:solidFill>
              <a:effectLst/>
              <a:uLnTx/>
              <a:uFillTx/>
              <a:latin typeface="阿里巴巴普惠体 B" panose="00020600040101010101" pitchFamily="18" charset="-122"/>
              <a:ea typeface="阿里巴巴普惠体 B" panose="00020600040101010101" pitchFamily="18" charset="-122"/>
              <a:cs typeface="阿里巴巴普惠体 B" panose="00020600040101010101" pitchFamily="18" charset="-122"/>
            </a:endParaRPr>
          </a:p>
        </p:txBody>
      </p:sp>
      <p:sp>
        <p:nvSpPr>
          <p:cNvPr id="5" name="文本框 4"/>
          <p:cNvSpPr txBox="1"/>
          <p:nvPr/>
        </p:nvSpPr>
        <p:spPr>
          <a:xfrm>
            <a:off x="5232400" y="2879318"/>
            <a:ext cx="3632200" cy="2616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100" b="0" i="0" u="none" strike="noStrike" kern="1200" cap="none" spc="0" normalizeH="0" baseline="0" noProof="0">
                <a:ln>
                  <a:noFill/>
                </a:ln>
                <a:solidFill>
                  <a:srgbClr val="E7E6E6">
                    <a:lumMod val="50000"/>
                  </a:srgbClr>
                </a:solidFill>
                <a:effectLst/>
                <a:uLnTx/>
                <a:uFillTx/>
                <a:latin typeface="等线" panose="02010600030101010101" charset="-122"/>
                <a:ea typeface="等线" panose="02010600030101010101" charset="-122"/>
                <a:cs typeface="+mn-cs"/>
              </a:rPr>
              <a:t>Lorem ipsum dolor sit amet, consectetur adipisicing elit, </a:t>
            </a:r>
            <a:endParaRPr kumimoji="0" lang="zh-CN" altLang="en-US" sz="1100" b="0" i="0" u="none" strike="noStrike" kern="1200" cap="none" spc="0" normalizeH="0" baseline="0" noProof="0" dirty="0">
              <a:ln>
                <a:noFill/>
              </a:ln>
              <a:solidFill>
                <a:srgbClr val="E7E6E6">
                  <a:lumMod val="50000"/>
                </a:srgbClr>
              </a:solidFill>
              <a:effectLst/>
              <a:uLnTx/>
              <a:uFillTx/>
              <a:latin typeface="等线" panose="02010600030101010101" charset="-122"/>
              <a:ea typeface="等线" panose="02010600030101010101" charset="-122"/>
              <a:cs typeface="+mn-cs"/>
            </a:endParaRPr>
          </a:p>
        </p:txBody>
      </p:sp>
      <p:sp>
        <p:nvSpPr>
          <p:cNvPr id="6" name="等腰三角形 5"/>
          <p:cNvSpPr/>
          <p:nvPr/>
        </p:nvSpPr>
        <p:spPr>
          <a:xfrm rot="2837685">
            <a:off x="-152913" y="3671615"/>
            <a:ext cx="1060705" cy="914400"/>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7" name="等腰三角形 6"/>
          <p:cNvSpPr/>
          <p:nvPr/>
        </p:nvSpPr>
        <p:spPr>
          <a:xfrm rot="1802438">
            <a:off x="502144" y="2126474"/>
            <a:ext cx="546880" cy="471448"/>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8" name="等腰三角形 7"/>
          <p:cNvSpPr/>
          <p:nvPr/>
        </p:nvSpPr>
        <p:spPr>
          <a:xfrm rot="18460181">
            <a:off x="10218657" y="2226991"/>
            <a:ext cx="847886" cy="730936"/>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9" name="等腰三角形 8"/>
          <p:cNvSpPr/>
          <p:nvPr/>
        </p:nvSpPr>
        <p:spPr>
          <a:xfrm rot="18083427">
            <a:off x="10783388" y="3792783"/>
            <a:ext cx="1096637" cy="945376"/>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10" name="等腰三角形 9"/>
          <p:cNvSpPr/>
          <p:nvPr/>
        </p:nvSpPr>
        <p:spPr>
          <a:xfrm rot="6285342">
            <a:off x="1934843" y="3135002"/>
            <a:ext cx="930402" cy="832390"/>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26670" y="0"/>
            <a:ext cx="7659370" cy="3505835"/>
          </a:xfrm>
          <a:prstGeom prst="rect">
            <a:avLst/>
          </a:prstGeom>
          <a:solidFill>
            <a:srgbClr val="94D2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spc="600" dirty="0">
                <a:solidFill>
                  <a:schemeClr val="tx1"/>
                </a:solidFill>
                <a:latin typeface="Aharoni" panose="02010803020104030203" pitchFamily="2" charset="-79"/>
                <a:cs typeface="Aharoni" panose="02010803020104030203" pitchFamily="2" charset="-79"/>
              </a:rPr>
              <a:t>We showed that the rupture produced by the great Peru earthquake (moment magnitude 8.4) on</a:t>
            </a:r>
            <a:endParaRPr lang="zh-CN" altLang="en-US" sz="1400" spc="600" dirty="0">
              <a:solidFill>
                <a:schemeClr val="tx1"/>
              </a:solidFill>
              <a:latin typeface="Aharoni" panose="02010803020104030203" pitchFamily="2" charset="-79"/>
              <a:cs typeface="Aharoni" panose="02010803020104030203" pitchFamily="2" charset="-79"/>
            </a:endParaRPr>
          </a:p>
          <a:p>
            <a:pPr algn="ctr"/>
            <a:r>
              <a:rPr lang="zh-CN" altLang="en-US" sz="1400" spc="600" dirty="0">
                <a:solidFill>
                  <a:schemeClr val="tx1"/>
                </a:solidFill>
                <a:latin typeface="Aharoni" panose="02010803020104030203" pitchFamily="2" charset="-79"/>
                <a:cs typeface="Aharoni" panose="02010803020104030203" pitchFamily="2" charset="-79"/>
              </a:rPr>
              <a:t>23 June 2001 propagated for È70 kilometers before encountering a 6000-square-kilometer area</a:t>
            </a:r>
            <a:endParaRPr lang="zh-CN" altLang="en-US" sz="1400" spc="600" dirty="0">
              <a:solidFill>
                <a:schemeClr val="tx1"/>
              </a:solidFill>
              <a:latin typeface="Aharoni" panose="02010803020104030203" pitchFamily="2" charset="-79"/>
              <a:cs typeface="Aharoni" panose="02010803020104030203" pitchFamily="2" charset="-79"/>
            </a:endParaRPr>
          </a:p>
          <a:p>
            <a:pPr algn="ctr"/>
            <a:r>
              <a:rPr lang="zh-CN" altLang="en-US" sz="1400" spc="600" dirty="0">
                <a:solidFill>
                  <a:schemeClr val="tx1"/>
                </a:solidFill>
                <a:latin typeface="Aharoni" panose="02010803020104030203" pitchFamily="2" charset="-79"/>
                <a:cs typeface="Aharoni" panose="02010803020104030203" pitchFamily="2" charset="-79"/>
              </a:rPr>
              <a:t>of fault that acted as a barrier. The rupture continued around this barrier, which remained</a:t>
            </a:r>
            <a:endParaRPr lang="zh-CN" altLang="en-US" sz="1400" spc="600" dirty="0">
              <a:solidFill>
                <a:schemeClr val="tx1"/>
              </a:solidFill>
              <a:latin typeface="Aharoni" panose="02010803020104030203" pitchFamily="2" charset="-79"/>
              <a:cs typeface="Aharoni" panose="02010803020104030203" pitchFamily="2" charset="-79"/>
            </a:endParaRPr>
          </a:p>
          <a:p>
            <a:pPr algn="ctr"/>
            <a:r>
              <a:rPr lang="zh-CN" altLang="en-US" sz="1400" spc="600" dirty="0">
                <a:solidFill>
                  <a:schemeClr val="tx1"/>
                </a:solidFill>
                <a:latin typeface="Aharoni" panose="02010803020104030203" pitchFamily="2" charset="-79"/>
                <a:cs typeface="Aharoni" panose="02010803020104030203" pitchFamily="2" charset="-79"/>
              </a:rPr>
              <a:t>unbroken for È30 seconds and then began to break when the main rupture front was È200</a:t>
            </a:r>
            <a:endParaRPr lang="zh-CN" altLang="en-US" sz="1400" spc="600" dirty="0">
              <a:solidFill>
                <a:schemeClr val="tx1"/>
              </a:solidFill>
              <a:latin typeface="Aharoni" panose="02010803020104030203" pitchFamily="2" charset="-79"/>
              <a:cs typeface="Aharoni" panose="02010803020104030203" pitchFamily="2" charset="-79"/>
            </a:endParaRPr>
          </a:p>
          <a:p>
            <a:pPr algn="ctr"/>
            <a:r>
              <a:rPr lang="zh-CN" altLang="en-US" sz="1400" spc="600" dirty="0">
                <a:solidFill>
                  <a:schemeClr val="tx1"/>
                </a:solidFill>
                <a:latin typeface="Aharoni" panose="02010803020104030203" pitchFamily="2" charset="-79"/>
                <a:cs typeface="Aharoni" panose="02010803020104030203" pitchFamily="2" charset="-79"/>
              </a:rPr>
              <a:t>kilometers from the epicenter. The barrier had relatively low rupture speed, slip, and aftershock</a:t>
            </a:r>
            <a:endParaRPr lang="zh-CN" altLang="en-US" sz="1400" spc="600" dirty="0">
              <a:solidFill>
                <a:schemeClr val="tx1"/>
              </a:solidFill>
              <a:latin typeface="Aharoni" panose="02010803020104030203" pitchFamily="2" charset="-79"/>
              <a:cs typeface="Aharoni" panose="02010803020104030203" pitchFamily="2" charset="-79"/>
            </a:endParaRPr>
          </a:p>
          <a:p>
            <a:pPr algn="ctr"/>
            <a:r>
              <a:rPr lang="zh-CN" altLang="en-US" sz="1400" spc="600" dirty="0">
                <a:solidFill>
                  <a:schemeClr val="tx1"/>
                </a:solidFill>
                <a:latin typeface="Aharoni" panose="02010803020104030203" pitchFamily="2" charset="-79"/>
                <a:cs typeface="Aharoni" panose="02010803020104030203" pitchFamily="2" charset="-79"/>
              </a:rPr>
              <a:t>density as compared to its surroundings, and the time of the main energy release in the earthquake</a:t>
            </a:r>
            <a:endParaRPr lang="zh-CN" altLang="en-US" sz="1400" spc="600" dirty="0">
              <a:solidFill>
                <a:schemeClr val="tx1"/>
              </a:solidFill>
              <a:latin typeface="Aharoni" panose="02010803020104030203" pitchFamily="2" charset="-79"/>
              <a:cs typeface="Aharoni" panose="02010803020104030203" pitchFamily="2" charset="-79"/>
            </a:endParaRPr>
          </a:p>
          <a:p>
            <a:pPr algn="ctr"/>
            <a:r>
              <a:rPr lang="zh-CN" altLang="en-US" sz="1400" spc="600" dirty="0">
                <a:solidFill>
                  <a:schemeClr val="tx1"/>
                </a:solidFill>
                <a:latin typeface="Aharoni" panose="02010803020104030203" pitchFamily="2" charset="-79"/>
                <a:cs typeface="Aharoni" panose="02010803020104030203" pitchFamily="2" charset="-79"/>
              </a:rPr>
              <a:t>coincided with the barrier’s rupture. We associate this barrier with a fracture zone feature on the</a:t>
            </a:r>
            <a:endParaRPr lang="zh-CN" altLang="en-US" sz="1400" spc="600" dirty="0">
              <a:solidFill>
                <a:schemeClr val="tx1"/>
              </a:solidFill>
              <a:latin typeface="Aharoni" panose="02010803020104030203" pitchFamily="2" charset="-79"/>
              <a:cs typeface="Aharoni" panose="02010803020104030203" pitchFamily="2" charset="-79"/>
            </a:endParaRPr>
          </a:p>
          <a:p>
            <a:pPr algn="ctr"/>
            <a:r>
              <a:rPr lang="zh-CN" altLang="en-US" sz="1400" spc="600" dirty="0">
                <a:solidFill>
                  <a:schemeClr val="tx1"/>
                </a:solidFill>
                <a:latin typeface="Aharoni" panose="02010803020104030203" pitchFamily="2" charset="-79"/>
                <a:cs typeface="Aharoni" panose="02010803020104030203" pitchFamily="2" charset="-79"/>
              </a:rPr>
              <a:t>subducting oceanic plate.</a:t>
            </a:r>
            <a:endParaRPr lang="zh-CN" altLang="en-US" sz="1400" spc="600" dirty="0">
              <a:solidFill>
                <a:schemeClr val="tx1"/>
              </a:solidFill>
              <a:latin typeface="Aharoni" panose="02010803020104030203" pitchFamily="2" charset="-79"/>
              <a:cs typeface="Aharoni" panose="02010803020104030203" pitchFamily="2" charset="-79"/>
            </a:endParaRPr>
          </a:p>
        </p:txBody>
      </p:sp>
      <p:sp>
        <p:nvSpPr>
          <p:cNvPr id="13" name="文本框 12"/>
          <p:cNvSpPr txBox="1"/>
          <p:nvPr/>
        </p:nvSpPr>
        <p:spPr>
          <a:xfrm>
            <a:off x="5015230" y="3875405"/>
            <a:ext cx="4234180" cy="2553335"/>
          </a:xfrm>
          <a:prstGeom prst="rect">
            <a:avLst/>
          </a:prstGeom>
          <a:noFill/>
        </p:spPr>
        <p:txBody>
          <a:bodyPr wrap="square" rtlCol="0">
            <a:spAutoFit/>
          </a:bodyPr>
          <a:lstStyle/>
          <a:p>
            <a:pPr algn="ctr"/>
            <a:r>
              <a:rPr lang="en-US" altLang="zh-CN" sz="1600" dirty="0"/>
              <a:t>研究表明，2001年6月23日秘鲁大地震（瞬间震级8.4级）产生的断裂传播了70公里，然后遇到了一个6000平方公里的断层区域，该断层起到了屏障的作用。断裂在这一屏障周围继续延伸，在30秒内没有断裂，然后在主断裂前沿距离震中 200公里处开始断裂。</a:t>
            </a:r>
            <a:r>
              <a:rPr lang="en-US" altLang="zh-CN" sz="1600" dirty="0">
                <a:solidFill>
                  <a:srgbClr val="FF0000"/>
                </a:solidFill>
              </a:rPr>
              <a:t>与周围环境相比，该屏障的断裂速度、滑移和余震密度相对较低</a:t>
            </a:r>
            <a:r>
              <a:rPr lang="en-US" altLang="zh-CN" sz="1600" dirty="0"/>
              <a:t>，地震的主要能量释放时间与屏障的断裂时间相吻合。</a:t>
            </a:r>
            <a:r>
              <a:rPr lang="zh-CN" altLang="en-US" sz="1600" dirty="0"/>
              <a:t>他们</a:t>
            </a:r>
            <a:r>
              <a:rPr lang="en-US" altLang="zh-CN" sz="1600" dirty="0"/>
              <a:t>将这一屏障与俯冲大洋板块上的断裂带特征联系起来。</a:t>
            </a:r>
            <a:endParaRPr lang="en-US" altLang="zh-CN" sz="1600" dirty="0"/>
          </a:p>
        </p:txBody>
      </p:sp>
      <p:sp>
        <p:nvSpPr>
          <p:cNvPr id="2" name="文本框 1"/>
          <p:cNvSpPr txBox="1"/>
          <p:nvPr/>
        </p:nvSpPr>
        <p:spPr>
          <a:xfrm>
            <a:off x="8777605" y="1610360"/>
            <a:ext cx="1947545" cy="368300"/>
          </a:xfrm>
          <a:prstGeom prst="rect">
            <a:avLst/>
          </a:prstGeom>
          <a:noFill/>
        </p:spPr>
        <p:txBody>
          <a:bodyPr wrap="square" rtlCol="0">
            <a:spAutoFit/>
          </a:bodyPr>
          <a:p>
            <a:r>
              <a:rPr lang="zh-CN" altLang="en-US"/>
              <a:t>（原文</a:t>
            </a:r>
            <a:r>
              <a:rPr lang="zh-CN" altLang="en-US"/>
              <a:t>的摘要）</a:t>
            </a:r>
            <a:endParaRPr lang="zh-CN" alt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p:cNvCxnSpPr/>
          <p:nvPr/>
        </p:nvCxnSpPr>
        <p:spPr>
          <a:xfrm>
            <a:off x="10858500" y="558800"/>
            <a:ext cx="1333500" cy="0"/>
          </a:xfrm>
          <a:prstGeom prst="line">
            <a:avLst/>
          </a:prstGeom>
          <a:ln w="19050">
            <a:solidFill>
              <a:srgbClr val="94D2B9"/>
            </a:solidFill>
          </a:ln>
        </p:spPr>
        <p:style>
          <a:lnRef idx="1">
            <a:schemeClr val="accent1"/>
          </a:lnRef>
          <a:fillRef idx="0">
            <a:schemeClr val="accent1"/>
          </a:fillRef>
          <a:effectRef idx="0">
            <a:schemeClr val="accent1"/>
          </a:effectRef>
          <a:fontRef idx="minor">
            <a:schemeClr val="tx1"/>
          </a:fontRef>
        </p:style>
      </p:cxnSp>
      <p:sp>
        <p:nvSpPr>
          <p:cNvPr id="6" name="文本框 5"/>
          <p:cNvSpPr txBox="1"/>
          <p:nvPr/>
        </p:nvSpPr>
        <p:spPr>
          <a:xfrm>
            <a:off x="10731500" y="252968"/>
            <a:ext cx="2044700" cy="369332"/>
          </a:xfrm>
          <a:prstGeom prst="rect">
            <a:avLst/>
          </a:prstGeom>
          <a:noFill/>
        </p:spPr>
        <p:txBody>
          <a:bodyPr wrap="square" rtlCol="0">
            <a:spAutoFit/>
          </a:bodyPr>
          <a:lstStyle/>
          <a:p>
            <a:r>
              <a:rPr lang="en-US" altLang="zh-CN" spc="600" dirty="0">
                <a:solidFill>
                  <a:schemeClr val="bg2">
                    <a:lumMod val="50000"/>
                  </a:schemeClr>
                </a:solidFill>
                <a:latin typeface="Aharoni" panose="02010803020104030203" pitchFamily="2" charset="-79"/>
                <a:cs typeface="Aharoni" panose="02010803020104030203" pitchFamily="2" charset="-79"/>
              </a:rPr>
              <a:t>TJBT</a:t>
            </a:r>
            <a:endParaRPr lang="zh-CN" altLang="en-US" spc="600" dirty="0">
              <a:solidFill>
                <a:schemeClr val="bg2">
                  <a:lumMod val="50000"/>
                </a:schemeClr>
              </a:solidFill>
              <a:latin typeface="Aharoni" panose="02010803020104030203" pitchFamily="2" charset="-79"/>
              <a:cs typeface="Aharoni" panose="02010803020104030203" pitchFamily="2" charset="-79"/>
            </a:endParaRPr>
          </a:p>
        </p:txBody>
      </p:sp>
      <p:sp>
        <p:nvSpPr>
          <p:cNvPr id="7" name="矩形 6"/>
          <p:cNvSpPr/>
          <p:nvPr/>
        </p:nvSpPr>
        <p:spPr>
          <a:xfrm>
            <a:off x="0" y="0"/>
            <a:ext cx="6289040" cy="4252595"/>
          </a:xfrm>
          <a:prstGeom prst="rect">
            <a:avLst/>
          </a:prstGeom>
          <a:solidFill>
            <a:srgbClr val="94D2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latin typeface="Aharoni" panose="02010803020104030203" pitchFamily="2" charset="-79"/>
                <a:cs typeface="Aharoni" panose="02010803020104030203" pitchFamily="2" charset="-79"/>
              </a:rPr>
              <a:t>在过去的三十年里，人们从理论上研究了断层上物质属性的变化所引起的地震破裂过程的复杂性。这些研究表明，地震可以绕过或跳过断层上相对较强的斑块，并继续发生破裂。如果达到破坏所需的临界应力，周围区域的断裂导致这些斑块上的应力增加，就会导致斑块本身断裂，而断层的其他部分仍在继续发生动态断裂。无论是大断层（1500km2 左右）还是小断层（50 km2左右），在动态断裂过程结束时仍未断裂都是已有的，</a:t>
            </a:r>
            <a:r>
              <a:rPr lang="zh-CN" altLang="en-US" sz="1600" dirty="0">
                <a:solidFill>
                  <a:srgbClr val="FF0000"/>
                </a:solidFill>
                <a:latin typeface="Aharoni" panose="02010803020104030203" pitchFamily="2" charset="-79"/>
                <a:cs typeface="Aharoni" panose="02010803020104030203" pitchFamily="2" charset="-79"/>
              </a:rPr>
              <a:t>但“在大断层周围发生断裂，然后在地震中断裂”的实际现象以前从未见过。在该研究中，</a:t>
            </a:r>
            <a:r>
              <a:rPr lang="zh-CN" altLang="en-US" sz="1600" dirty="0">
                <a:solidFill>
                  <a:srgbClr val="FF0000"/>
                </a:solidFill>
                <a:latin typeface="Aharoni" panose="02010803020104030203" pitchFamily="2" charset="-79"/>
                <a:cs typeface="Aharoni" panose="02010803020104030203" pitchFamily="2" charset="-79"/>
              </a:rPr>
              <a:t>他们从8.4级阿雷基帕大地震中观察到了这一现象。</a:t>
            </a:r>
            <a:endParaRPr lang="zh-CN" altLang="en-US" sz="1600" dirty="0">
              <a:solidFill>
                <a:srgbClr val="FF0000"/>
              </a:solidFill>
              <a:latin typeface="Aharoni" panose="02010803020104030203" pitchFamily="2" charset="-79"/>
              <a:cs typeface="Aharoni" panose="02010803020104030203" pitchFamily="2" charset="-79"/>
            </a:endParaRPr>
          </a:p>
        </p:txBody>
      </p:sp>
      <p:sp>
        <p:nvSpPr>
          <p:cNvPr id="8" name="矩形 7"/>
          <p:cNvSpPr/>
          <p:nvPr/>
        </p:nvSpPr>
        <p:spPr>
          <a:xfrm>
            <a:off x="6289040" y="4252595"/>
            <a:ext cx="5902960" cy="2605405"/>
          </a:xfrm>
          <a:prstGeom prst="rect">
            <a:avLst/>
          </a:prstGeom>
          <a:solidFill>
            <a:srgbClr val="94D2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altLang="zh-CN" sz="2000" dirty="0">
                <a:latin typeface="Aharoni" panose="02010803020104030203" pitchFamily="2" charset="-79"/>
                <a:cs typeface="Aharoni" panose="02010803020104030203" pitchFamily="2" charset="-79"/>
              </a:rPr>
              <a:t>2001年地震的余震表明，在面积为 400 千米乘 150 千米的矩形区域内，存在一条从西北向东南延伸的单侧断裂带，正震源深度为300至310千米。</a:t>
            </a:r>
            <a:endParaRPr lang="da-DK" altLang="zh-CN" sz="2000" dirty="0">
              <a:latin typeface="Aharoni" panose="02010803020104030203" pitchFamily="2" charset="-79"/>
              <a:cs typeface="Aharoni" panose="02010803020104030203" pitchFamily="2" charset="-79"/>
            </a:endParaRPr>
          </a:p>
        </p:txBody>
      </p:sp>
      <p:sp>
        <p:nvSpPr>
          <p:cNvPr id="12" name="等腰三角形 11"/>
          <p:cNvSpPr/>
          <p:nvPr/>
        </p:nvSpPr>
        <p:spPr>
          <a:xfrm rot="2546782">
            <a:off x="7263274" y="603149"/>
            <a:ext cx="787400" cy="678793"/>
          </a:xfrm>
          <a:prstGeom prst="triangle">
            <a:avLst/>
          </a:prstGeom>
          <a:solidFill>
            <a:srgbClr val="94D2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5" name="文本框 14"/>
          <p:cNvSpPr txBox="1"/>
          <p:nvPr/>
        </p:nvSpPr>
        <p:spPr>
          <a:xfrm>
            <a:off x="8468648" y="817890"/>
            <a:ext cx="1970752" cy="523220"/>
          </a:xfrm>
          <a:prstGeom prst="rect">
            <a:avLst/>
          </a:prstGeom>
          <a:noFill/>
        </p:spPr>
        <p:txBody>
          <a:bodyPr wrap="square" rtlCol="0">
            <a:spAutoFit/>
          </a:bodyPr>
          <a:lstStyle/>
          <a:p>
            <a:r>
              <a:rPr lang="en-US" altLang="zh-CN" sz="2800" dirty="0">
                <a:solidFill>
                  <a:schemeClr val="bg2">
                    <a:lumMod val="50000"/>
                  </a:schemeClr>
                </a:solidFill>
                <a:latin typeface="Aharoni" panose="02010803020104030203" pitchFamily="2" charset="-79"/>
                <a:cs typeface="Aharoni" panose="02010803020104030203" pitchFamily="2" charset="-79"/>
              </a:rPr>
              <a:t>LOREM</a:t>
            </a:r>
            <a:endParaRPr lang="zh-CN" altLang="en-US" sz="2800" dirty="0">
              <a:solidFill>
                <a:schemeClr val="bg2">
                  <a:lumMod val="50000"/>
                </a:schemeClr>
              </a:solidFill>
              <a:latin typeface="Aharoni" panose="02010803020104030203" pitchFamily="2" charset="-79"/>
              <a:cs typeface="Aharoni" panose="02010803020104030203" pitchFamily="2" charset="-79"/>
            </a:endParaRPr>
          </a:p>
        </p:txBody>
      </p:sp>
      <p:pic>
        <p:nvPicPr>
          <p:cNvPr id="2" name="图片 1"/>
          <p:cNvPicPr>
            <a:picLocks noChangeAspect="1"/>
          </p:cNvPicPr>
          <p:nvPr/>
        </p:nvPicPr>
        <p:blipFill>
          <a:blip r:embed="rId1"/>
          <a:stretch>
            <a:fillRect/>
          </a:stretch>
        </p:blipFill>
        <p:spPr>
          <a:xfrm>
            <a:off x="7137400" y="0"/>
            <a:ext cx="4134485" cy="4251960"/>
          </a:xfrm>
          <a:prstGeom prst="rect">
            <a:avLst/>
          </a:prstGeom>
        </p:spPr>
      </p:pic>
      <p:sp>
        <p:nvSpPr>
          <p:cNvPr id="3" name="文本框 2"/>
          <p:cNvSpPr txBox="1"/>
          <p:nvPr/>
        </p:nvSpPr>
        <p:spPr>
          <a:xfrm>
            <a:off x="789940" y="4827905"/>
            <a:ext cx="4585335" cy="2030095"/>
          </a:xfrm>
          <a:prstGeom prst="rect">
            <a:avLst/>
          </a:prstGeom>
          <a:noFill/>
        </p:spPr>
        <p:txBody>
          <a:bodyPr wrap="square" rtlCol="0" anchor="t">
            <a:spAutoFit/>
          </a:bodyPr>
          <a:p>
            <a:r>
              <a:rPr lang="zh-CN" altLang="en-US"/>
              <a:t>地震发生时，它是自 1965年以来全世界发生的震级最大的地震，目前（文章是</a:t>
            </a:r>
            <a:r>
              <a:rPr lang="en-US" altLang="zh-CN"/>
              <a:t>2006</a:t>
            </a:r>
            <a:r>
              <a:rPr lang="zh-CN" altLang="en-US"/>
              <a:t>年</a:t>
            </a:r>
            <a:r>
              <a:rPr lang="zh-CN" altLang="en-US"/>
              <a:t>发表的）仍是自1965年以来震级第三大的地震。地震发生在纳斯卡板块俯冲到南美板块之下的板块边界上一个长达1000公里的地震缝隙中，整个太平洋地区都观测到了巨大的局部海啸。</a:t>
            </a:r>
            <a:endParaRPr lang="zh-CN" alt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直接连接符 5"/>
          <p:cNvCxnSpPr/>
          <p:nvPr/>
        </p:nvCxnSpPr>
        <p:spPr>
          <a:xfrm>
            <a:off x="0" y="558800"/>
            <a:ext cx="1333500" cy="0"/>
          </a:xfrm>
          <a:prstGeom prst="line">
            <a:avLst/>
          </a:prstGeom>
          <a:ln w="19050">
            <a:solidFill>
              <a:srgbClr val="94D2B9"/>
            </a:solidFill>
          </a:ln>
        </p:spPr>
        <p:style>
          <a:lnRef idx="1">
            <a:schemeClr val="accent1"/>
          </a:lnRef>
          <a:fillRef idx="0">
            <a:schemeClr val="accent1"/>
          </a:fillRef>
          <a:effectRef idx="0">
            <a:schemeClr val="accent1"/>
          </a:effectRef>
          <a:fontRef idx="minor">
            <a:schemeClr val="tx1"/>
          </a:fontRef>
        </p:style>
      </p:cxnSp>
      <p:sp>
        <p:nvSpPr>
          <p:cNvPr id="100" name="文本框 99"/>
          <p:cNvSpPr txBox="1"/>
          <p:nvPr/>
        </p:nvSpPr>
        <p:spPr>
          <a:xfrm>
            <a:off x="228600" y="821690"/>
            <a:ext cx="5080000" cy="2306955"/>
          </a:xfrm>
          <a:prstGeom prst="rect">
            <a:avLst/>
          </a:prstGeom>
          <a:noFill/>
          <a:ln w="9525">
            <a:noFill/>
          </a:ln>
        </p:spPr>
        <p:txBody>
          <a:bodyPr>
            <a:spAutoFit/>
          </a:bodyPr>
          <a:p>
            <a:pPr marL="0" indent="0" algn="l"/>
            <a:r>
              <a:rPr lang="zh-CN" sz="1600" b="0">
                <a:latin typeface="Calibri" charset="0"/>
                <a:cs typeface="宋体" charset="0"/>
              </a:rPr>
              <a:t>分析</a:t>
            </a:r>
            <a:r>
              <a:rPr lang="zh-CN" sz="1600" b="0">
                <a:cs typeface="宋体" charset="0"/>
              </a:rPr>
              <a:t>数字地產网络联合会公开提供的宽带地震图</a:t>
            </a:r>
            <a:r>
              <a:rPr lang="zh-CN" sz="1600" b="0">
                <a:latin typeface="Calibri" charset="0"/>
                <a:cs typeface="宋体" charset="0"/>
              </a:rPr>
              <a:t>后</a:t>
            </a:r>
            <a:r>
              <a:rPr lang="zh-CN" sz="1600" b="0">
                <a:cs typeface="宋体" charset="0"/>
              </a:rPr>
              <a:t>，采用</a:t>
            </a:r>
            <a:r>
              <a:rPr lang="en-US" sz="1600" b="0">
                <a:latin typeface="Calibri" charset="0"/>
                <a:cs typeface="宋体" charset="0"/>
              </a:rPr>
              <a:t> Das</a:t>
            </a:r>
            <a:r>
              <a:rPr lang="zh-CN" sz="1600" b="0">
                <a:cs typeface="宋体" charset="0"/>
              </a:rPr>
              <a:t>和</a:t>
            </a:r>
            <a:r>
              <a:rPr lang="en-US" sz="1600" b="0">
                <a:latin typeface="Calibri" charset="0"/>
                <a:cs typeface="宋体" charset="0"/>
              </a:rPr>
              <a:t>Kostrov</a:t>
            </a:r>
            <a:r>
              <a:rPr lang="zh-CN" sz="1600" b="0">
                <a:cs typeface="宋体" charset="0"/>
              </a:rPr>
              <a:t>开发的方法（</a:t>
            </a:r>
            <a:r>
              <a:rPr lang="zh-CN" sz="1600" b="0">
                <a:latin typeface="Calibri" charset="0"/>
                <a:cs typeface="宋体" charset="0"/>
              </a:rPr>
              <a:t>看不懂</a:t>
            </a:r>
            <a:r>
              <a:rPr lang="zh-CN" sz="1600" b="0">
                <a:cs typeface="宋体" charset="0"/>
              </a:rPr>
              <a:t>）恢复了断裂过程的细节。把断层面穆震源时间以及地震图与断层滑移率之间的积分方程离散化，从而得到一个线性方程组。利用Bpositivity|约束条件（即断层上不允许反向滑动）来稳定问题，使用线性规划的方法求解</a:t>
            </a:r>
            <a:r>
              <a:rPr lang="en-US" altLang="zh-CN" sz="1600" b="0">
                <a:cs typeface="宋体" charset="0"/>
              </a:rPr>
              <a:t>.</a:t>
            </a:r>
            <a:endParaRPr lang="en-US" altLang="zh-CN" sz="1600" b="0">
              <a:cs typeface="宋体" charset="0"/>
            </a:endParaRPr>
          </a:p>
          <a:p>
            <a:pPr marL="0" indent="0" algn="l"/>
            <a:r>
              <a:rPr lang="en-US" altLang="zh-CN" sz="1600" b="0">
                <a:cs typeface="宋体" charset="0"/>
              </a:rPr>
              <a:t>(</a:t>
            </a:r>
            <a:r>
              <a:rPr lang="zh-CN" altLang="en-US" sz="1600" b="0">
                <a:cs typeface="宋体" charset="0"/>
              </a:rPr>
              <a:t>先验的最小二乘？）</a:t>
            </a:r>
            <a:endParaRPr lang="zh-CN" altLang="en-US" sz="1600" b="0">
              <a:cs typeface="宋体" charset="0"/>
            </a:endParaRPr>
          </a:p>
          <a:p>
            <a:pPr marL="0" indent="0" algn="l"/>
            <a:endParaRPr lang="zh-CN" altLang="en-US" sz="1600" b="0">
              <a:cs typeface="宋体" charset="0"/>
            </a:endParaRPr>
          </a:p>
          <a:p>
            <a:pPr marL="0" indent="0" algn="l"/>
            <a:endParaRPr lang="zh-CN" altLang="en-US" sz="1600" b="0">
              <a:cs typeface="宋体" charset="0"/>
            </a:endParaRPr>
          </a:p>
        </p:txBody>
      </p:sp>
      <p:sp>
        <p:nvSpPr>
          <p:cNvPr id="2" name="文本框 1"/>
          <p:cNvSpPr txBox="1"/>
          <p:nvPr/>
        </p:nvSpPr>
        <p:spPr>
          <a:xfrm>
            <a:off x="381000" y="215900"/>
            <a:ext cx="1841500" cy="368300"/>
          </a:xfrm>
          <a:prstGeom prst="rect">
            <a:avLst/>
          </a:prstGeom>
          <a:noFill/>
        </p:spPr>
        <p:txBody>
          <a:bodyPr wrap="square" rtlCol="0">
            <a:spAutoFit/>
          </a:bodyPr>
          <a:p>
            <a:r>
              <a:rPr lang="zh-CN" altLang="en-US"/>
              <a:t>求解</a:t>
            </a:r>
            <a:endParaRPr lang="zh-CN" altLang="en-US"/>
          </a:p>
        </p:txBody>
      </p:sp>
      <p:sp>
        <p:nvSpPr>
          <p:cNvPr id="3" name="文本框 2"/>
          <p:cNvSpPr txBox="1"/>
          <p:nvPr/>
        </p:nvSpPr>
        <p:spPr>
          <a:xfrm>
            <a:off x="800100" y="3556000"/>
            <a:ext cx="5194300" cy="2861310"/>
          </a:xfrm>
          <a:prstGeom prst="rect">
            <a:avLst/>
          </a:prstGeom>
          <a:noFill/>
        </p:spPr>
        <p:txBody>
          <a:bodyPr wrap="square" rtlCol="0">
            <a:spAutoFit/>
          </a:bodyPr>
          <a:p>
            <a:r>
              <a:rPr lang="zh-CN" altLang="en-US"/>
              <a:t>一些得到的断裂过程细节：地震的断裂历史很复杂，单侧断裂最初向东南方向传播了70千米，然后绕过了一个面积达6000 千米的屏障，之后继续向东南方向传播。在起震后48秒，尽管地震断裂沿走向长度为180千米，但其地震力矩还不到15%。</a:t>
            </a:r>
            <a:r>
              <a:rPr lang="zh-CN" altLang="en-US">
                <a:solidFill>
                  <a:srgbClr val="FF0000"/>
                </a:solidFill>
              </a:rPr>
              <a:t>起震后约54秒，最初未被破坏的屏障开始破裂，其破裂在屏障附近，尤其是在屏障上游的浅层地区引起了巨大的滑动。屏障在 36 秒内完全破裂，平均速度约为2.8km/s，低于其余部分的平均破裂速度3.5km/s。</a:t>
            </a:r>
            <a:endParaRPr lang="zh-CN" altLang="en-US">
              <a:solidFill>
                <a:srgbClr val="FF0000"/>
              </a:solidFill>
            </a:endParaRPr>
          </a:p>
        </p:txBody>
      </p:sp>
      <p:sp>
        <p:nvSpPr>
          <p:cNvPr id="5" name="文本框 4"/>
          <p:cNvSpPr txBox="1"/>
          <p:nvPr/>
        </p:nvSpPr>
        <p:spPr>
          <a:xfrm>
            <a:off x="8102600" y="5861050"/>
            <a:ext cx="2641600" cy="368300"/>
          </a:xfrm>
          <a:prstGeom prst="rect">
            <a:avLst/>
          </a:prstGeom>
          <a:noFill/>
        </p:spPr>
        <p:txBody>
          <a:bodyPr wrap="square" rtlCol="0">
            <a:spAutoFit/>
          </a:bodyPr>
          <a:p>
            <a:r>
              <a:rPr lang="zh-CN" altLang="en-US"/>
              <a:t>破裂过程</a:t>
            </a:r>
            <a:r>
              <a:rPr lang="zh-CN" altLang="en-US"/>
              <a:t>图</a:t>
            </a:r>
            <a:endParaRPr lang="zh-CN" altLang="en-US"/>
          </a:p>
        </p:txBody>
      </p:sp>
      <p:pic>
        <p:nvPicPr>
          <p:cNvPr id="7" name="图片 6"/>
          <p:cNvPicPr>
            <a:picLocks noChangeAspect="1"/>
          </p:cNvPicPr>
          <p:nvPr/>
        </p:nvPicPr>
        <p:blipFill>
          <a:blip r:embed="rId1"/>
          <a:stretch>
            <a:fillRect/>
          </a:stretch>
        </p:blipFill>
        <p:spPr>
          <a:xfrm>
            <a:off x="6561455" y="0"/>
            <a:ext cx="5020945" cy="5699125"/>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直接连接符 5"/>
          <p:cNvCxnSpPr/>
          <p:nvPr/>
        </p:nvCxnSpPr>
        <p:spPr>
          <a:xfrm>
            <a:off x="0" y="558800"/>
            <a:ext cx="1333500" cy="0"/>
          </a:xfrm>
          <a:prstGeom prst="line">
            <a:avLst/>
          </a:prstGeom>
          <a:ln w="19050">
            <a:solidFill>
              <a:srgbClr val="94D2B9"/>
            </a:solidFill>
          </a:ln>
        </p:spPr>
        <p:style>
          <a:lnRef idx="1">
            <a:schemeClr val="accent1"/>
          </a:lnRef>
          <a:fillRef idx="0">
            <a:schemeClr val="accent1"/>
          </a:fillRef>
          <a:effectRef idx="0">
            <a:schemeClr val="accent1"/>
          </a:effectRef>
          <a:fontRef idx="minor">
            <a:schemeClr val="tx1"/>
          </a:fontRef>
        </p:style>
      </p:cxnSp>
      <p:sp>
        <p:nvSpPr>
          <p:cNvPr id="100" name="文本框 99"/>
          <p:cNvSpPr txBox="1"/>
          <p:nvPr/>
        </p:nvSpPr>
        <p:spPr>
          <a:xfrm>
            <a:off x="1701800" y="558800"/>
            <a:ext cx="5080000" cy="2061210"/>
          </a:xfrm>
          <a:prstGeom prst="rect">
            <a:avLst/>
          </a:prstGeom>
          <a:noFill/>
          <a:ln w="9525">
            <a:noFill/>
          </a:ln>
        </p:spPr>
        <p:txBody>
          <a:bodyPr wrap="square">
            <a:spAutoFit/>
          </a:bodyPr>
          <a:p>
            <a:pPr marL="0" indent="0" algn="l"/>
            <a:r>
              <a:rPr lang="zh-CN" sz="1600" b="0">
                <a:cs typeface="宋体" charset="0"/>
              </a:rPr>
              <a:t>在下心点东南约</a:t>
            </a:r>
            <a:r>
              <a:rPr lang="en-US" sz="1600" b="0">
                <a:latin typeface="Calibri" charset="0"/>
                <a:cs typeface="宋体" charset="0"/>
              </a:rPr>
              <a:t>200</a:t>
            </a:r>
            <a:r>
              <a:rPr lang="zh-CN" sz="1600" b="0">
                <a:cs typeface="宋体" charset="0"/>
              </a:rPr>
              <a:t>公里处，第二道屏障在 </a:t>
            </a:r>
            <a:r>
              <a:rPr lang="en-US" sz="1600" b="0">
                <a:latin typeface="Calibri" charset="0"/>
                <a:cs typeface="宋体" charset="0"/>
              </a:rPr>
              <a:t>36</a:t>
            </a:r>
            <a:r>
              <a:rPr lang="zh-CN" sz="1600" b="0">
                <a:cs typeface="宋体" charset="0"/>
              </a:rPr>
              <a:t>至</a:t>
            </a:r>
            <a:r>
              <a:rPr lang="en-US" sz="1600" b="0">
                <a:latin typeface="Calibri" charset="0"/>
                <a:cs typeface="宋体" charset="0"/>
              </a:rPr>
              <a:t>60</a:t>
            </a:r>
            <a:r>
              <a:rPr lang="zh-CN" sz="1600" b="0">
                <a:cs typeface="宋体" charset="0"/>
              </a:rPr>
              <a:t>秒之间被断裂完全包围，并在此后不久断裂。从力矩</a:t>
            </a:r>
            <a:r>
              <a:rPr lang="en-US" sz="1600" b="0">
                <a:latin typeface="Calibri" charset="0"/>
                <a:cs typeface="宋体" charset="0"/>
              </a:rPr>
              <a:t>-</a:t>
            </a:r>
            <a:r>
              <a:rPr lang="zh-CN" sz="1600" b="0">
                <a:cs typeface="宋体" charset="0"/>
              </a:rPr>
              <a:t>速率函数</a:t>
            </a:r>
            <a:r>
              <a:rPr lang="zh-CN" sz="1600" b="0">
                <a:latin typeface="Calibri" charset="0"/>
                <a:cs typeface="宋体" charset="0"/>
              </a:rPr>
              <a:t>图</a:t>
            </a:r>
            <a:r>
              <a:rPr lang="zh-CN" sz="1600" b="0">
                <a:cs typeface="宋体" charset="0"/>
              </a:rPr>
              <a:t>中可以看到，主要力矩脉冲发生在断裂开始后</a:t>
            </a:r>
            <a:r>
              <a:rPr lang="en-US" sz="1600" b="0">
                <a:latin typeface="Calibri" charset="0"/>
                <a:cs typeface="宋体" charset="0"/>
              </a:rPr>
              <a:t> 66</a:t>
            </a:r>
            <a:r>
              <a:rPr lang="zh-CN" sz="1600" b="0">
                <a:cs typeface="宋体" charset="0"/>
              </a:rPr>
              <a:t>秒，主要与第一道屏障的断裂有关，其次才是第二道屏障的断裂。第一道屏障是</a:t>
            </a:r>
            <a:r>
              <a:rPr lang="zh-CN" sz="1600" b="0">
                <a:cs typeface="宋体" charset="0"/>
              </a:rPr>
              <a:t>他们解决方案中非常稳健的特征，与数据非常吻合。第二道屏障的约束条件不如第一道屏障，因为它的尺寸较小，而且在破裂过程中时间较晚。</a:t>
            </a:r>
            <a:endParaRPr lang="zh-CN" altLang="en-US" sz="1600" b="0">
              <a:cs typeface="宋体" charset="0"/>
            </a:endParaRPr>
          </a:p>
        </p:txBody>
      </p:sp>
      <p:pic>
        <p:nvPicPr>
          <p:cNvPr id="3" name="图片 2"/>
          <p:cNvPicPr>
            <a:picLocks noChangeAspect="1"/>
          </p:cNvPicPr>
          <p:nvPr/>
        </p:nvPicPr>
        <p:blipFill>
          <a:blip r:embed="rId1"/>
          <a:stretch>
            <a:fillRect/>
          </a:stretch>
        </p:blipFill>
        <p:spPr>
          <a:xfrm>
            <a:off x="7321550" y="1473200"/>
            <a:ext cx="4381500" cy="3911600"/>
          </a:xfrm>
          <a:prstGeom prst="rect">
            <a:avLst/>
          </a:prstGeom>
        </p:spPr>
      </p:pic>
      <p:sp>
        <p:nvSpPr>
          <p:cNvPr id="4" name="文本框 3"/>
          <p:cNvSpPr txBox="1"/>
          <p:nvPr/>
        </p:nvSpPr>
        <p:spPr>
          <a:xfrm>
            <a:off x="2449830" y="3433445"/>
            <a:ext cx="3759200" cy="1660525"/>
          </a:xfrm>
          <a:prstGeom prst="rect">
            <a:avLst/>
          </a:prstGeom>
          <a:noFill/>
        </p:spPr>
        <p:txBody>
          <a:bodyPr wrap="square" rtlCol="0">
            <a:spAutoFit/>
          </a:bodyPr>
          <a:p>
            <a:r>
              <a:rPr lang="zh-CN" altLang="en-US"/>
              <a:t>模型存在的</a:t>
            </a:r>
            <a:r>
              <a:rPr lang="zh-CN" altLang="en-US"/>
              <a:t>问题：</a:t>
            </a:r>
            <a:endParaRPr lang="zh-CN" altLang="en-US"/>
          </a:p>
          <a:p>
            <a:r>
              <a:rPr lang="zh-CN" altLang="en-US" sz="1400"/>
              <a:t>如果模型中包含一个愈合前沿，不允许在愈合前沿后进一步滑动，从而限制了断裂只能在规定的断裂前沿和愈合前沿内发生，那么就无法再现最初未断裂区域在更晚的时间断裂的行为，</a:t>
            </a:r>
            <a:endParaRPr lang="zh-CN" altLang="en-US" sz="1400"/>
          </a:p>
          <a:p>
            <a:r>
              <a:rPr lang="zh-CN" altLang="en-US" sz="1400"/>
              <a:t>（引入了</a:t>
            </a:r>
            <a:r>
              <a:rPr lang="zh-CN" sz="1400">
                <a:cs typeface="宋体" charset="0"/>
                <a:sym typeface="+mn-ea"/>
              </a:rPr>
              <a:t>Bpositivity|约束条件，断层上不允许反向滑动）</a:t>
            </a:r>
            <a:endParaRPr lang="zh-CN" altLang="en-US" sz="140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2033548"/>
            <a:ext cx="12192000" cy="3035300"/>
          </a:xfrm>
          <a:prstGeom prst="rect">
            <a:avLst/>
          </a:prstGeom>
          <a:solidFill>
            <a:srgbClr val="94D2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3" name="文本框 2"/>
          <p:cNvSpPr txBox="1"/>
          <p:nvPr/>
        </p:nvSpPr>
        <p:spPr>
          <a:xfrm>
            <a:off x="3441701" y="2321004"/>
            <a:ext cx="1993899" cy="221488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3800" b="0" i="0" u="none" strike="noStrike" kern="1200" cap="none" spc="0" normalizeH="0" baseline="0" noProof="0" dirty="0">
                <a:ln>
                  <a:noFill/>
                </a:ln>
                <a:solidFill>
                  <a:srgbClr val="E7E6E6">
                    <a:lumMod val="50000"/>
                  </a:srgbClr>
                </a:solidFill>
                <a:effectLst/>
                <a:uLnTx/>
                <a:uFillTx/>
                <a:latin typeface="Bahnschrift SemiCondensed" panose="020B0502040204020203" pitchFamily="34" charset="0"/>
                <a:ea typeface="等线" panose="02010600030101010101" charset="-122"/>
                <a:cs typeface="+mn-cs"/>
              </a:rPr>
              <a:t>3</a:t>
            </a:r>
            <a:endParaRPr kumimoji="0" lang="zh-CN" altLang="en-US" sz="13800" b="0" i="0" u="none" strike="noStrike" kern="1200" cap="none" spc="0" normalizeH="0" baseline="0" noProof="0" dirty="0">
              <a:ln>
                <a:noFill/>
              </a:ln>
              <a:solidFill>
                <a:srgbClr val="E7E6E6">
                  <a:lumMod val="50000"/>
                </a:srgbClr>
              </a:solidFill>
              <a:effectLst/>
              <a:uLnTx/>
              <a:uFillTx/>
              <a:latin typeface="Bahnschrift SemiCondensed" panose="020B0502040204020203" pitchFamily="34" charset="0"/>
              <a:ea typeface="等线" panose="02010600030101010101" charset="-122"/>
              <a:cs typeface="+mn-cs"/>
            </a:endParaRPr>
          </a:p>
        </p:txBody>
      </p:sp>
      <p:sp>
        <p:nvSpPr>
          <p:cNvPr id="4" name="文本框 3"/>
          <p:cNvSpPr txBox="1"/>
          <p:nvPr/>
        </p:nvSpPr>
        <p:spPr>
          <a:xfrm>
            <a:off x="4851400" y="2967990"/>
            <a:ext cx="5016500" cy="9220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5400" dirty="0">
                <a:solidFill>
                  <a:schemeClr val="bg2">
                    <a:lumMod val="50000"/>
                  </a:schemeClr>
                </a:solidFill>
                <a:latin typeface="阿里巴巴普惠体 R" panose="00020600040101010101" pitchFamily="18" charset="-122"/>
                <a:ea typeface="阿里巴巴普惠体 R" panose="00020600040101010101" pitchFamily="18" charset="-122"/>
                <a:cs typeface="阿里巴巴普惠体 R" panose="00020600040101010101" pitchFamily="18" charset="-122"/>
                <a:sym typeface="+mn-ea"/>
              </a:rPr>
              <a:t>可能的形成原因</a:t>
            </a:r>
            <a:endParaRPr kumimoji="0" lang="zh-CN" altLang="en-US" sz="5400" b="0" i="0" u="none" strike="noStrike" kern="1200" cap="none" spc="0" normalizeH="0" baseline="0" noProof="0" dirty="0">
              <a:ln>
                <a:noFill/>
              </a:ln>
              <a:solidFill>
                <a:schemeClr val="bg2">
                  <a:lumMod val="50000"/>
                </a:schemeClr>
              </a:solidFill>
              <a:effectLst/>
              <a:uLnTx/>
              <a:uFillTx/>
              <a:latin typeface="阿里巴巴普惠体 R" panose="00020600040101010101" pitchFamily="18" charset="-122"/>
              <a:ea typeface="阿里巴巴普惠体 R" panose="00020600040101010101" pitchFamily="18" charset="-122"/>
              <a:cs typeface="阿里巴巴普惠体 R" panose="00020600040101010101" pitchFamily="18" charset="-122"/>
              <a:sym typeface="+mn-ea"/>
            </a:endParaRPr>
          </a:p>
        </p:txBody>
      </p:sp>
      <p:sp>
        <p:nvSpPr>
          <p:cNvPr id="6" name="等腰三角形 5"/>
          <p:cNvSpPr/>
          <p:nvPr/>
        </p:nvSpPr>
        <p:spPr>
          <a:xfrm rot="2837685">
            <a:off x="-152913" y="3671615"/>
            <a:ext cx="1060705" cy="914400"/>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7" name="等腰三角形 6"/>
          <p:cNvSpPr/>
          <p:nvPr/>
        </p:nvSpPr>
        <p:spPr>
          <a:xfrm rot="1802438">
            <a:off x="502144" y="2126474"/>
            <a:ext cx="546880" cy="471448"/>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8" name="等腰三角形 7"/>
          <p:cNvSpPr/>
          <p:nvPr/>
        </p:nvSpPr>
        <p:spPr>
          <a:xfrm rot="18460181">
            <a:off x="10218657" y="2226991"/>
            <a:ext cx="847886" cy="730936"/>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9" name="等腰三角形 8"/>
          <p:cNvSpPr/>
          <p:nvPr/>
        </p:nvSpPr>
        <p:spPr>
          <a:xfrm rot="18083427">
            <a:off x="10783388" y="3792783"/>
            <a:ext cx="1096637" cy="945376"/>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10" name="等腰三角形 9"/>
          <p:cNvSpPr/>
          <p:nvPr/>
        </p:nvSpPr>
        <p:spPr>
          <a:xfrm rot="6285342">
            <a:off x="1934843" y="3135002"/>
            <a:ext cx="930402" cy="832390"/>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直接连接符 2"/>
          <p:cNvCxnSpPr/>
          <p:nvPr/>
        </p:nvCxnSpPr>
        <p:spPr>
          <a:xfrm>
            <a:off x="0" y="558800"/>
            <a:ext cx="1333500" cy="0"/>
          </a:xfrm>
          <a:prstGeom prst="line">
            <a:avLst/>
          </a:prstGeom>
          <a:ln w="19050">
            <a:solidFill>
              <a:srgbClr val="94D2B9"/>
            </a:solidFill>
          </a:ln>
        </p:spPr>
        <p:style>
          <a:lnRef idx="1">
            <a:schemeClr val="accent1"/>
          </a:lnRef>
          <a:fillRef idx="0">
            <a:schemeClr val="accent1"/>
          </a:fillRef>
          <a:effectRef idx="0">
            <a:schemeClr val="accent1"/>
          </a:effectRef>
          <a:fontRef idx="minor">
            <a:schemeClr val="tx1"/>
          </a:fontRef>
        </p:style>
      </p:cxnSp>
      <p:sp>
        <p:nvSpPr>
          <p:cNvPr id="13" name="文本框 12"/>
          <p:cNvSpPr txBox="1"/>
          <p:nvPr/>
        </p:nvSpPr>
        <p:spPr>
          <a:xfrm>
            <a:off x="76200" y="622300"/>
            <a:ext cx="4298315" cy="4123055"/>
          </a:xfrm>
          <a:prstGeom prst="rect">
            <a:avLst/>
          </a:prstGeom>
          <a:noFill/>
        </p:spPr>
        <p:txBody>
          <a:bodyPr wrap="square" rtlCol="0">
            <a:spAutoFit/>
          </a:bodyPr>
          <a:lstStyle/>
          <a:p>
            <a:r>
              <a:rPr lang="zh-CN" altLang="en-US" sz="2000" dirty="0">
                <a:solidFill>
                  <a:schemeClr val="bg2">
                    <a:lumMod val="50000"/>
                  </a:schemeClr>
                </a:solidFill>
                <a:latin typeface="Aharoni" panose="02010803020104030203" pitchFamily="2" charset="-79"/>
                <a:cs typeface="Aharoni" panose="02010803020104030203" pitchFamily="2" charset="-79"/>
              </a:rPr>
              <a:t>了确定产生障碍的原因，</a:t>
            </a:r>
            <a:r>
              <a:rPr lang="zh-CN" altLang="en-US" sz="2000" dirty="0">
                <a:solidFill>
                  <a:schemeClr val="bg2">
                    <a:lumMod val="50000"/>
                  </a:schemeClr>
                </a:solidFill>
                <a:latin typeface="Aharoni" panose="02010803020104030203" pitchFamily="2" charset="-79"/>
                <a:cs typeface="Aharoni" panose="02010803020104030203" pitchFamily="2" charset="-79"/>
              </a:rPr>
              <a:t>他们研究了大洋板块俯冲区域现有的海洋地质物理数据。</a:t>
            </a:r>
            <a:endParaRPr lang="zh-CN" altLang="en-US" sz="2000" dirty="0">
              <a:solidFill>
                <a:schemeClr val="bg2">
                  <a:lumMod val="50000"/>
                </a:schemeClr>
              </a:solidFill>
              <a:latin typeface="Aharoni" panose="02010803020104030203" pitchFamily="2" charset="-79"/>
              <a:cs typeface="Aharoni" panose="02010803020104030203" pitchFamily="2" charset="-79"/>
            </a:endParaRPr>
          </a:p>
          <a:p>
            <a:endParaRPr lang="zh-CN" altLang="en-US" sz="2000" dirty="0">
              <a:solidFill>
                <a:schemeClr val="bg2">
                  <a:lumMod val="50000"/>
                </a:schemeClr>
              </a:solidFill>
              <a:latin typeface="Aharoni" panose="02010803020104030203" pitchFamily="2" charset="-79"/>
              <a:cs typeface="Aharoni" panose="02010803020104030203" pitchFamily="2" charset="-79"/>
            </a:endParaRPr>
          </a:p>
          <a:p>
            <a:r>
              <a:rPr lang="zh-CN" altLang="en-US" sz="1400" dirty="0">
                <a:solidFill>
                  <a:schemeClr val="bg2">
                    <a:lumMod val="50000"/>
                  </a:schemeClr>
                </a:solidFill>
                <a:latin typeface="Aharoni" panose="02010803020104030203" pitchFamily="2" charset="-79"/>
                <a:cs typeface="Aharoni" panose="02010803020104030203" pitchFamily="2" charset="-79"/>
              </a:rPr>
              <a:t>紧邻地震断裂带的海洋地壳距今已有4500万至5000万年，是由太平洋/法拉隆海脊化石的海底扩张造成的。尽管半扩张速度相对较快（约50毫米/年），但水深测量并不平滑，而是非常复杂，有些地方还极不规则。其中最显著的洋壳特征是一个宽 25 至50千米的海脊，海脊比预期的大洋地壳深度高700 米，海脊两侧是一个宽 20至25千米的海槽，海槽比预期深度深 300米。海脊和海槽之间有一条明显的东南向陡崖，从东北部海沟的海壁穿过外侧隆起，一直延伸到西南部的纳斯卡断裂带，距离约275千米。海脊、峭壁和海槽特征类似于海洋断裂带，可能是 纳斯卡断裂带的东北延伸 ，也可能是板块在板块边界力作用下形成的某种形式的断裂。</a:t>
            </a:r>
            <a:endParaRPr lang="zh-CN" altLang="en-US" sz="1400" dirty="0">
              <a:solidFill>
                <a:schemeClr val="bg2">
                  <a:lumMod val="50000"/>
                </a:schemeClr>
              </a:solidFill>
              <a:latin typeface="Aharoni" panose="02010803020104030203" pitchFamily="2" charset="-79"/>
              <a:cs typeface="Aharoni" panose="02010803020104030203" pitchFamily="2" charset="-79"/>
            </a:endParaRPr>
          </a:p>
        </p:txBody>
      </p:sp>
      <p:sp>
        <p:nvSpPr>
          <p:cNvPr id="5" name="文本框 4"/>
          <p:cNvSpPr txBox="1"/>
          <p:nvPr/>
        </p:nvSpPr>
        <p:spPr>
          <a:xfrm>
            <a:off x="734060" y="5232400"/>
            <a:ext cx="3479165" cy="1476375"/>
          </a:xfrm>
          <a:prstGeom prst="rect">
            <a:avLst/>
          </a:prstGeom>
          <a:noFill/>
        </p:spPr>
        <p:txBody>
          <a:bodyPr wrap="square" rtlCol="0">
            <a:spAutoFit/>
          </a:bodyPr>
          <a:p>
            <a:r>
              <a:rPr lang="zh-CN" altLang="en-US"/>
              <a:t>推测：断裂带特征与第一道屏障非常吻合，它（这里指的应该是上文提到的大洋</a:t>
            </a:r>
            <a:r>
              <a:rPr lang="zh-CN" altLang="en-US"/>
              <a:t>海脊）增加了断层两侧的耦合，从而导致了断层的形成。</a:t>
            </a:r>
            <a:endParaRPr lang="zh-CN" altLang="en-US"/>
          </a:p>
        </p:txBody>
      </p:sp>
      <p:sp>
        <p:nvSpPr>
          <p:cNvPr id="6" name="文本框 5"/>
          <p:cNvSpPr txBox="1"/>
          <p:nvPr/>
        </p:nvSpPr>
        <p:spPr>
          <a:xfrm>
            <a:off x="4374515" y="324485"/>
            <a:ext cx="7474585" cy="3415030"/>
          </a:xfrm>
          <a:prstGeom prst="rect">
            <a:avLst/>
          </a:prstGeom>
          <a:noFill/>
        </p:spPr>
        <p:txBody>
          <a:bodyPr wrap="square" rtlCol="0" anchor="t">
            <a:spAutoFit/>
          </a:bodyPr>
          <a:p>
            <a:r>
              <a:rPr lang="zh-CN" altLang="en-US"/>
              <a:t> The ridge and</a:t>
            </a:r>
            <a:endParaRPr lang="zh-CN" altLang="en-US"/>
          </a:p>
          <a:p>
            <a:r>
              <a:rPr lang="zh-CN" altLang="en-US"/>
              <a:t>trough are separated by a distinctive southeast_x0002_facing scarp that can be traced from theseaward wall of the trench in the northeast,across the outer rise, to the Nazca Fracture</a:t>
            </a:r>
            <a:r>
              <a:rPr lang="en-US" altLang="zh-CN"/>
              <a:t> </a:t>
            </a:r>
            <a:r>
              <a:rPr lang="zh-CN" altLang="en-US"/>
              <a:t>Zone in the southwest (15), a distance of</a:t>
            </a:r>
            <a:endParaRPr lang="zh-CN" altLang="en-US"/>
          </a:p>
          <a:p>
            <a:r>
              <a:rPr lang="zh-CN" altLang="en-US"/>
              <a:t>some 275 km (Figs. 1 and 3 and fig. S4). Ther</a:t>
            </a:r>
            <a:r>
              <a:rPr lang="en-US" altLang="zh-CN"/>
              <a:t> </a:t>
            </a:r>
            <a:r>
              <a:rPr lang="zh-CN" altLang="en-US"/>
              <a:t>idge, scarp, and trough features resemble anoceanic fracture zone and may represent</a:t>
            </a:r>
            <a:endParaRPr lang="zh-CN" altLang="en-US"/>
          </a:p>
          <a:p>
            <a:r>
              <a:rPr lang="zh-CN" altLang="en-US"/>
              <a:t>either a northeastern extension of the Nazca</a:t>
            </a:r>
            <a:r>
              <a:rPr lang="en-US" altLang="zh-CN"/>
              <a:t> </a:t>
            </a:r>
            <a:r>
              <a:rPr lang="zh-CN" altLang="en-US"/>
              <a:t>Fracture Zone (16) or some form of fracture</a:t>
            </a:r>
            <a:r>
              <a:rPr lang="en-US" altLang="zh-CN"/>
              <a:t> </a:t>
            </a:r>
            <a:r>
              <a:rPr lang="zh-CN" altLang="en-US"/>
              <a:t>that developed in the plate as a response to</a:t>
            </a:r>
            <a:r>
              <a:rPr lang="en-US" altLang="zh-CN"/>
              <a:t> </a:t>
            </a:r>
            <a:r>
              <a:rPr lang="zh-CN" altLang="en-US"/>
              <a:t>slab-induced plate boundary forces (17).Irrespective of its origin, the fracture zone</a:t>
            </a:r>
            <a:r>
              <a:rPr lang="en-US" altLang="zh-CN"/>
              <a:t> </a:t>
            </a:r>
            <a:r>
              <a:rPr lang="zh-CN" altLang="en-US"/>
              <a:t>feature aligns very well with the first barrier</a:t>
            </a:r>
            <a:r>
              <a:rPr lang="en-US" altLang="zh-CN"/>
              <a:t> </a:t>
            </a:r>
            <a:r>
              <a:rPr lang="zh-CN" altLang="en-US"/>
              <a:t>and, we suggest, increases the coupling be_x0002_tween the two sides of the fault, resulting in</a:t>
            </a:r>
            <a:r>
              <a:rPr lang="en-US" altLang="zh-CN"/>
              <a:t> </a:t>
            </a:r>
            <a:r>
              <a:rPr lang="zh-CN" altLang="en-US"/>
              <a:t>the highly heterogeneous earthquake rupture</a:t>
            </a:r>
            <a:r>
              <a:rPr lang="en-US" altLang="zh-CN"/>
              <a:t> </a:t>
            </a:r>
            <a:r>
              <a:rPr lang="zh-CN" altLang="en-US"/>
              <a:t>history.</a:t>
            </a:r>
            <a:endParaRPr lang="zh-CN" altLang="en-US"/>
          </a:p>
        </p:txBody>
      </p:sp>
      <p:pic>
        <p:nvPicPr>
          <p:cNvPr id="9" name="图片 8"/>
          <p:cNvPicPr>
            <a:picLocks noChangeAspect="1"/>
          </p:cNvPicPr>
          <p:nvPr/>
        </p:nvPicPr>
        <p:blipFill>
          <a:blip r:embed="rId1"/>
          <a:stretch>
            <a:fillRect/>
          </a:stretch>
        </p:blipFill>
        <p:spPr>
          <a:xfrm>
            <a:off x="6757035" y="4345305"/>
            <a:ext cx="3732530" cy="1656080"/>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2033548"/>
            <a:ext cx="12192000" cy="3035300"/>
          </a:xfrm>
          <a:prstGeom prst="rect">
            <a:avLst/>
          </a:prstGeom>
          <a:solidFill>
            <a:srgbClr val="94D2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3" name="文本框 2"/>
          <p:cNvSpPr txBox="1"/>
          <p:nvPr/>
        </p:nvSpPr>
        <p:spPr>
          <a:xfrm>
            <a:off x="3441701" y="2321004"/>
            <a:ext cx="1993899" cy="221488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3800" b="0" i="0" u="none" strike="noStrike" kern="1200" cap="none" spc="0" normalizeH="0" baseline="0" noProof="0" dirty="0">
                <a:ln>
                  <a:noFill/>
                </a:ln>
                <a:solidFill>
                  <a:srgbClr val="E7E6E6">
                    <a:lumMod val="50000"/>
                  </a:srgbClr>
                </a:solidFill>
                <a:effectLst/>
                <a:uLnTx/>
                <a:uFillTx/>
                <a:latin typeface="Bahnschrift SemiCondensed" panose="020B0502040204020203" pitchFamily="34" charset="0"/>
                <a:ea typeface="等线" panose="02010600030101010101" charset="-122"/>
                <a:cs typeface="+mn-cs"/>
              </a:rPr>
              <a:t>4</a:t>
            </a:r>
            <a:endParaRPr kumimoji="0" lang="en-US" altLang="zh-CN" sz="13800" b="0" i="0" u="none" strike="noStrike" kern="1200" cap="none" spc="0" normalizeH="0" baseline="0" noProof="0" dirty="0">
              <a:ln>
                <a:noFill/>
              </a:ln>
              <a:solidFill>
                <a:srgbClr val="E7E6E6">
                  <a:lumMod val="50000"/>
                </a:srgbClr>
              </a:solidFill>
              <a:effectLst/>
              <a:uLnTx/>
              <a:uFillTx/>
              <a:latin typeface="Bahnschrift SemiCondensed" panose="020B0502040204020203" pitchFamily="34" charset="0"/>
              <a:ea typeface="等线" panose="02010600030101010101" charset="-122"/>
              <a:cs typeface="+mn-cs"/>
            </a:endParaRPr>
          </a:p>
        </p:txBody>
      </p:sp>
      <p:sp>
        <p:nvSpPr>
          <p:cNvPr id="4" name="文本框 3"/>
          <p:cNvSpPr txBox="1"/>
          <p:nvPr/>
        </p:nvSpPr>
        <p:spPr>
          <a:xfrm>
            <a:off x="4851400" y="2967990"/>
            <a:ext cx="5016500" cy="9220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5400" b="0" i="0" u="none" strike="noStrike" kern="1200" cap="none" spc="0" normalizeH="0" baseline="0" noProof="0" dirty="0">
                <a:ln>
                  <a:noFill/>
                </a:ln>
                <a:solidFill>
                  <a:schemeClr val="bg2">
                    <a:lumMod val="50000"/>
                  </a:schemeClr>
                </a:solidFill>
                <a:effectLst/>
                <a:uLnTx/>
                <a:uFillTx/>
                <a:latin typeface="阿里巴巴普惠体 R" panose="00020600040101010101" pitchFamily="18" charset="-122"/>
                <a:ea typeface="阿里巴巴普惠体 R" panose="00020600040101010101" pitchFamily="18" charset="-122"/>
                <a:cs typeface="阿里巴巴普惠体 R" panose="00020600040101010101" pitchFamily="18" charset="-122"/>
                <a:sym typeface="+mn-ea"/>
              </a:rPr>
              <a:t>研究的</a:t>
            </a:r>
            <a:r>
              <a:rPr kumimoji="0" lang="zh-CN" altLang="en-US" sz="5400" b="0" i="0" u="none" strike="noStrike" kern="1200" cap="none" spc="0" normalizeH="0" baseline="0" noProof="0" dirty="0">
                <a:ln>
                  <a:noFill/>
                </a:ln>
                <a:solidFill>
                  <a:schemeClr val="bg2">
                    <a:lumMod val="50000"/>
                  </a:schemeClr>
                </a:solidFill>
                <a:effectLst/>
                <a:uLnTx/>
                <a:uFillTx/>
                <a:latin typeface="阿里巴巴普惠体 R" panose="00020600040101010101" pitchFamily="18" charset="-122"/>
                <a:ea typeface="阿里巴巴普惠体 R" panose="00020600040101010101" pitchFamily="18" charset="-122"/>
                <a:cs typeface="阿里巴巴普惠体 R" panose="00020600040101010101" pitchFamily="18" charset="-122"/>
                <a:sym typeface="+mn-ea"/>
              </a:rPr>
              <a:t>意义</a:t>
            </a:r>
            <a:endParaRPr kumimoji="0" lang="zh-CN" altLang="en-US" sz="5400" b="0" i="0" u="none" strike="noStrike" kern="1200" cap="none" spc="0" normalizeH="0" baseline="0" noProof="0" dirty="0">
              <a:ln>
                <a:noFill/>
              </a:ln>
              <a:solidFill>
                <a:schemeClr val="bg2">
                  <a:lumMod val="50000"/>
                </a:schemeClr>
              </a:solidFill>
              <a:effectLst/>
              <a:uLnTx/>
              <a:uFillTx/>
              <a:latin typeface="阿里巴巴普惠体 R" panose="00020600040101010101" pitchFamily="18" charset="-122"/>
              <a:ea typeface="阿里巴巴普惠体 R" panose="00020600040101010101" pitchFamily="18" charset="-122"/>
              <a:cs typeface="阿里巴巴普惠体 R" panose="00020600040101010101" pitchFamily="18" charset="-122"/>
              <a:sym typeface="+mn-ea"/>
            </a:endParaRPr>
          </a:p>
        </p:txBody>
      </p:sp>
      <p:sp>
        <p:nvSpPr>
          <p:cNvPr id="6" name="等腰三角形 5"/>
          <p:cNvSpPr/>
          <p:nvPr/>
        </p:nvSpPr>
        <p:spPr>
          <a:xfrm rot="2837685">
            <a:off x="-152913" y="3671615"/>
            <a:ext cx="1060705" cy="914400"/>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7" name="等腰三角形 6"/>
          <p:cNvSpPr/>
          <p:nvPr/>
        </p:nvSpPr>
        <p:spPr>
          <a:xfrm rot="1802438">
            <a:off x="502144" y="2126474"/>
            <a:ext cx="546880" cy="471448"/>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8" name="等腰三角形 7"/>
          <p:cNvSpPr/>
          <p:nvPr/>
        </p:nvSpPr>
        <p:spPr>
          <a:xfrm rot="18460181">
            <a:off x="10218657" y="2226991"/>
            <a:ext cx="847886" cy="730936"/>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9" name="等腰三角形 8"/>
          <p:cNvSpPr/>
          <p:nvPr/>
        </p:nvSpPr>
        <p:spPr>
          <a:xfrm rot="18083427">
            <a:off x="10783388" y="3792783"/>
            <a:ext cx="1096637" cy="945376"/>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10" name="等腰三角形 9"/>
          <p:cNvSpPr/>
          <p:nvPr/>
        </p:nvSpPr>
        <p:spPr>
          <a:xfrm rot="6285342">
            <a:off x="1934843" y="3135002"/>
            <a:ext cx="930402" cy="832390"/>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直接连接符 5"/>
          <p:cNvCxnSpPr/>
          <p:nvPr/>
        </p:nvCxnSpPr>
        <p:spPr>
          <a:xfrm>
            <a:off x="0" y="558800"/>
            <a:ext cx="1333500" cy="0"/>
          </a:xfrm>
          <a:prstGeom prst="line">
            <a:avLst/>
          </a:prstGeom>
          <a:ln w="19050">
            <a:solidFill>
              <a:srgbClr val="94D2B9"/>
            </a:solidFill>
          </a:ln>
        </p:spPr>
        <p:style>
          <a:lnRef idx="1">
            <a:schemeClr val="accent1"/>
          </a:lnRef>
          <a:fillRef idx="0">
            <a:schemeClr val="accent1"/>
          </a:fillRef>
          <a:effectRef idx="0">
            <a:schemeClr val="accent1"/>
          </a:effectRef>
          <a:fontRef idx="minor">
            <a:schemeClr val="tx1"/>
          </a:fontRef>
        </p:style>
      </p:cxnSp>
      <p:sp>
        <p:nvSpPr>
          <p:cNvPr id="3" name="文本框 2"/>
          <p:cNvSpPr txBox="1"/>
          <p:nvPr/>
        </p:nvSpPr>
        <p:spPr>
          <a:xfrm>
            <a:off x="1114425" y="1228725"/>
            <a:ext cx="8020050" cy="2306955"/>
          </a:xfrm>
          <a:prstGeom prst="rect">
            <a:avLst/>
          </a:prstGeom>
          <a:noFill/>
        </p:spPr>
        <p:txBody>
          <a:bodyPr wrap="square" rtlCol="0" anchor="t">
            <a:spAutoFit/>
          </a:bodyPr>
          <a:p>
            <a:r>
              <a:rPr lang="zh-CN" altLang="en-US"/>
              <a:t>这项研究的结果对于我们理解地震力学原理具有重要意义，因为障碍处断裂的时间延迟可用于估算断裂能量，而断裂能量是断层强度的一个指标。它们还揭示了断裂如何在具有类似特征的材料中传播（应力非均匀的材质，即障碍体</a:t>
            </a:r>
            <a:r>
              <a:rPr lang="en-US" altLang="zh-CN"/>
              <a:t>barrier</a:t>
            </a:r>
            <a:r>
              <a:rPr lang="zh-CN" altLang="en-US"/>
              <a:t>）这对于理解工程应用中所有材料的断裂都很重要。</a:t>
            </a:r>
            <a:endParaRPr lang="zh-CN" altLang="en-US"/>
          </a:p>
          <a:p>
            <a:endParaRPr lang="zh-CN" altLang="en-US"/>
          </a:p>
          <a:p>
            <a:endParaRPr lang="zh-CN" altLang="en-US"/>
          </a:p>
          <a:p>
            <a:r>
              <a:rPr lang="zh-CN" altLang="en-US"/>
              <a:t>另外，这种断裂的复杂性还对地震造成的地面震动和破坏产生深远影响，因为断裂速度变化时会产生高频破坏波，对此进行研究可以在一定程度有预防</a:t>
            </a:r>
            <a:r>
              <a:rPr lang="zh-CN" altLang="en-US"/>
              <a:t>作用。</a:t>
            </a:r>
            <a:endParaRPr lang="zh-CN" altLang="en-US"/>
          </a:p>
        </p:txBody>
      </p:sp>
      <p:sp>
        <p:nvSpPr>
          <p:cNvPr id="4" name="文本框 3"/>
          <p:cNvSpPr txBox="1"/>
          <p:nvPr/>
        </p:nvSpPr>
        <p:spPr>
          <a:xfrm>
            <a:off x="1591310" y="4205605"/>
            <a:ext cx="8736330" cy="2245360"/>
          </a:xfrm>
          <a:prstGeom prst="rect">
            <a:avLst/>
          </a:prstGeom>
          <a:noFill/>
        </p:spPr>
        <p:txBody>
          <a:bodyPr wrap="square" rtlCol="0" anchor="t">
            <a:spAutoFit/>
          </a:bodyPr>
          <a:p>
            <a:r>
              <a:rPr lang="zh-CN" altLang="en-US" sz="1400"/>
              <a:t>The results of this study have important</a:t>
            </a:r>
            <a:endParaRPr lang="zh-CN" altLang="en-US" sz="1400"/>
          </a:p>
          <a:p>
            <a:r>
              <a:rPr lang="zh-CN" altLang="en-US" sz="1400"/>
              <a:t>implications for our understanding of the prin_x0002_ciples of the mechanics of earthquakes, because</a:t>
            </a:r>
            <a:endParaRPr lang="zh-CN" altLang="en-US" sz="1400"/>
          </a:p>
          <a:p>
            <a:r>
              <a:rPr lang="zh-CN" altLang="en-US" sz="1400"/>
              <a:t>the time delay of ruptures at barriers can be used</a:t>
            </a:r>
            <a:endParaRPr lang="zh-CN" altLang="en-US" sz="1400"/>
          </a:p>
          <a:p>
            <a:r>
              <a:rPr lang="zh-CN" altLang="en-US" sz="1400"/>
              <a:t>to estimate fracture energy (3), which is a mea_x0002_sure of fault strength. They also shed light on</a:t>
            </a:r>
            <a:endParaRPr lang="zh-CN" altLang="en-US" sz="1400"/>
          </a:p>
          <a:p>
            <a:r>
              <a:rPr lang="zh-CN" altLang="en-US" sz="1400"/>
              <a:t>how ruptures propagate through materials with</a:t>
            </a:r>
            <a:endParaRPr lang="zh-CN" altLang="en-US" sz="1400"/>
          </a:p>
          <a:p>
            <a:r>
              <a:rPr lang="zh-CN" altLang="en-US" sz="1400"/>
              <a:t>non-uniform strength properties, which is rele_x0002_vant to the understanding of fracture in all</a:t>
            </a:r>
            <a:endParaRPr lang="zh-CN" altLang="en-US" sz="1400"/>
          </a:p>
          <a:p>
            <a:r>
              <a:rPr lang="zh-CN" altLang="en-US" sz="1400"/>
              <a:t>materials for engineering applications (2). Final_x0002_ly, such rupture complexity also has a profound</a:t>
            </a:r>
            <a:endParaRPr lang="zh-CN" altLang="en-US" sz="1400"/>
          </a:p>
          <a:p>
            <a:r>
              <a:rPr lang="zh-CN" altLang="en-US" sz="1400"/>
              <a:t>influence on the ground shaking, and hence</a:t>
            </a:r>
            <a:endParaRPr lang="zh-CN" altLang="en-US" sz="1400"/>
          </a:p>
          <a:p>
            <a:r>
              <a:rPr lang="zh-CN" altLang="en-US" sz="1400"/>
              <a:t>damage, caused by earthquakes, because high_x0002_frequency damaging waves are generated when</a:t>
            </a:r>
            <a:endParaRPr lang="zh-CN" altLang="en-US" sz="1400"/>
          </a:p>
          <a:p>
            <a:r>
              <a:rPr lang="zh-CN" altLang="en-US" sz="1400"/>
              <a:t>the rupture changes speed (</a:t>
            </a:r>
            <a:endParaRPr lang="zh-CN" altLang="en-US" sz="140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165101" y="177800"/>
            <a:ext cx="11836400" cy="6500813"/>
          </a:xfrm>
          <a:prstGeom prst="rect">
            <a:avLst/>
          </a:prstGeom>
          <a:noFill/>
          <a:ln w="381000">
            <a:solidFill>
              <a:srgbClr val="94D2B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10" name="文本框 9"/>
          <p:cNvSpPr txBox="1"/>
          <p:nvPr/>
        </p:nvSpPr>
        <p:spPr>
          <a:xfrm>
            <a:off x="3523242" y="2921635"/>
            <a:ext cx="5854700" cy="10147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lang="en-US" altLang="zh-CN" sz="6000" dirty="0">
                <a:solidFill>
                  <a:srgbClr val="E7E6E6">
                    <a:lumMod val="50000"/>
                  </a:srgbClr>
                </a:solidFill>
                <a:latin typeface="阿里巴巴普惠体 B" panose="00020600040101010101" pitchFamily="18" charset="-122"/>
                <a:ea typeface="阿里巴巴普惠体 B" panose="00020600040101010101" pitchFamily="18" charset="-122"/>
                <a:cs typeface="阿里巴巴普惠体 B" panose="00020600040101010101" pitchFamily="18" charset="-122"/>
              </a:rPr>
              <a:t>THANK</a:t>
            </a:r>
            <a:r>
              <a:rPr lang="zh-CN" altLang="en-US" sz="6000" dirty="0">
                <a:solidFill>
                  <a:srgbClr val="E7E6E6">
                    <a:lumMod val="50000"/>
                  </a:srgbClr>
                </a:solidFill>
                <a:latin typeface="阿里巴巴普惠体 B" panose="00020600040101010101" pitchFamily="18" charset="-122"/>
                <a:ea typeface="阿里巴巴普惠体 B" panose="00020600040101010101" pitchFamily="18" charset="-122"/>
                <a:cs typeface="阿里巴巴普惠体 B" panose="00020600040101010101" pitchFamily="18" charset="-122"/>
              </a:rPr>
              <a:t>  </a:t>
            </a:r>
            <a:r>
              <a:rPr lang="en-US" altLang="zh-CN" sz="6000" dirty="0">
                <a:solidFill>
                  <a:srgbClr val="E7E6E6">
                    <a:lumMod val="50000"/>
                  </a:srgbClr>
                </a:solidFill>
                <a:latin typeface="阿里巴巴普惠体 B" panose="00020600040101010101" pitchFamily="18" charset="-122"/>
                <a:ea typeface="阿里巴巴普惠体 B" panose="00020600040101010101" pitchFamily="18" charset="-122"/>
                <a:cs typeface="阿里巴巴普惠体 B" panose="00020600040101010101" pitchFamily="18" charset="-122"/>
              </a:rPr>
              <a:t>YOU</a:t>
            </a:r>
            <a:endParaRPr kumimoji="0" lang="zh-CN" altLang="en-US" sz="6000" b="0" i="0" u="none" strike="noStrike" kern="1200" cap="none" spc="0" normalizeH="0" baseline="0" noProof="0" dirty="0">
              <a:ln>
                <a:noFill/>
              </a:ln>
              <a:solidFill>
                <a:srgbClr val="E7E6E6">
                  <a:lumMod val="50000"/>
                </a:srgbClr>
              </a:solidFill>
              <a:effectLst/>
              <a:uLnTx/>
              <a:uFillTx/>
              <a:latin typeface="阿里巴巴普惠体 B" panose="00020600040101010101" pitchFamily="18" charset="-122"/>
              <a:ea typeface="阿里巴巴普惠体 B" panose="00020600040101010101" pitchFamily="18" charset="-122"/>
              <a:cs typeface="阿里巴巴普惠体 B" panose="00020600040101010101" pitchFamily="18" charset="-122"/>
            </a:endParaRPr>
          </a:p>
        </p:txBody>
      </p:sp>
      <p:cxnSp>
        <p:nvCxnSpPr>
          <p:cNvPr id="13" name="直接连接符 12"/>
          <p:cNvCxnSpPr/>
          <p:nvPr/>
        </p:nvCxnSpPr>
        <p:spPr>
          <a:xfrm>
            <a:off x="5251450" y="3429000"/>
            <a:ext cx="1739900" cy="0"/>
          </a:xfrm>
          <a:prstGeom prst="line">
            <a:avLst/>
          </a:prstGeom>
          <a:ln w="19050">
            <a:solidFill>
              <a:srgbClr val="94D2B9"/>
            </a:solidFill>
          </a:ln>
        </p:spPr>
        <p:style>
          <a:lnRef idx="1">
            <a:schemeClr val="accent1"/>
          </a:lnRef>
          <a:fillRef idx="0">
            <a:schemeClr val="accent1"/>
          </a:fillRef>
          <a:effectRef idx="0">
            <a:schemeClr val="accent1"/>
          </a:effectRef>
          <a:fontRef idx="minor">
            <a:schemeClr val="tx1"/>
          </a:fontRef>
        </p:style>
      </p:cxnSp>
      <p:sp>
        <p:nvSpPr>
          <p:cNvPr id="15" name="等腰三角形 14"/>
          <p:cNvSpPr/>
          <p:nvPr/>
        </p:nvSpPr>
        <p:spPr>
          <a:xfrm rot="3592439">
            <a:off x="746988" y="613897"/>
            <a:ext cx="913384" cy="787400"/>
          </a:xfrm>
          <a:prstGeom prst="triangle">
            <a:avLst/>
          </a:prstGeom>
          <a:solidFill>
            <a:srgbClr val="94D2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16" name="等腰三角形 15"/>
          <p:cNvSpPr/>
          <p:nvPr/>
        </p:nvSpPr>
        <p:spPr>
          <a:xfrm rot="3774327">
            <a:off x="1062156" y="4074280"/>
            <a:ext cx="919988" cy="793093"/>
          </a:xfrm>
          <a:prstGeom prst="triangle">
            <a:avLst/>
          </a:prstGeom>
          <a:solidFill>
            <a:srgbClr val="94D2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17" name="等腰三角形 16"/>
          <p:cNvSpPr/>
          <p:nvPr/>
        </p:nvSpPr>
        <p:spPr>
          <a:xfrm rot="5060062">
            <a:off x="10725934" y="1587357"/>
            <a:ext cx="1221232" cy="1052786"/>
          </a:xfrm>
          <a:prstGeom prst="triangle">
            <a:avLst/>
          </a:prstGeom>
          <a:solidFill>
            <a:srgbClr val="94D2B9">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18" name="等腰三角形 17"/>
          <p:cNvSpPr/>
          <p:nvPr/>
        </p:nvSpPr>
        <p:spPr>
          <a:xfrm rot="19749097">
            <a:off x="4354211" y="5078950"/>
            <a:ext cx="1125075" cy="969892"/>
          </a:xfrm>
          <a:prstGeom prst="triangle">
            <a:avLst/>
          </a:prstGeom>
          <a:solidFill>
            <a:srgbClr val="94D2B9">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19" name="等腰三角形 18"/>
          <p:cNvSpPr/>
          <p:nvPr/>
        </p:nvSpPr>
        <p:spPr>
          <a:xfrm rot="3173696">
            <a:off x="10903337" y="5452469"/>
            <a:ext cx="1125075" cy="969892"/>
          </a:xfrm>
          <a:prstGeom prst="triangle">
            <a:avLst/>
          </a:prstGeom>
          <a:solidFill>
            <a:srgbClr val="94D2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0" name="等腰三角形 19"/>
          <p:cNvSpPr/>
          <p:nvPr/>
        </p:nvSpPr>
        <p:spPr>
          <a:xfrm rot="2840139">
            <a:off x="7311460" y="322464"/>
            <a:ext cx="1409700" cy="1215259"/>
          </a:xfrm>
          <a:prstGeom prst="triangle">
            <a:avLst/>
          </a:prstGeom>
          <a:solidFill>
            <a:srgbClr val="94D2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1" name="等腰三角形 20"/>
          <p:cNvSpPr/>
          <p:nvPr/>
        </p:nvSpPr>
        <p:spPr>
          <a:xfrm rot="2840139">
            <a:off x="3742762" y="627265"/>
            <a:ext cx="1409700" cy="1215259"/>
          </a:xfrm>
          <a:prstGeom prst="triangle">
            <a:avLst/>
          </a:prstGeom>
          <a:solidFill>
            <a:srgbClr val="94D2B9">
              <a:alpha val="6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2" name="等腰三角形 21"/>
          <p:cNvSpPr/>
          <p:nvPr/>
        </p:nvSpPr>
        <p:spPr>
          <a:xfrm rot="2840139">
            <a:off x="9033996" y="4754539"/>
            <a:ext cx="598151" cy="515648"/>
          </a:xfrm>
          <a:prstGeom prst="triangle">
            <a:avLst/>
          </a:prstGeom>
          <a:solidFill>
            <a:srgbClr val="94D2B9">
              <a:alpha val="6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3" name="等腰三角形 22"/>
          <p:cNvSpPr/>
          <p:nvPr/>
        </p:nvSpPr>
        <p:spPr>
          <a:xfrm rot="2840139">
            <a:off x="2292932" y="2220946"/>
            <a:ext cx="511207" cy="440696"/>
          </a:xfrm>
          <a:prstGeom prst="triangle">
            <a:avLst/>
          </a:prstGeom>
          <a:solidFill>
            <a:srgbClr val="94D2B9">
              <a:alpha val="6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Tree>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5266</Words>
  <Application>WPS 文字</Application>
  <PresentationFormat>宽屏</PresentationFormat>
  <Paragraphs>148</Paragraphs>
  <Slides>17</Slides>
  <Notes>2</Notes>
  <HiddenSlides>0</HiddenSlides>
  <MMClips>0</MMClips>
  <ScaleCrop>false</ScaleCrop>
  <HeadingPairs>
    <vt:vector size="6" baseType="variant">
      <vt:variant>
        <vt:lpstr>已用的字体</vt:lpstr>
      </vt:variant>
      <vt:variant>
        <vt:i4>25</vt:i4>
      </vt:variant>
      <vt:variant>
        <vt:lpstr>主题</vt:lpstr>
      </vt:variant>
      <vt:variant>
        <vt:i4>1</vt:i4>
      </vt:variant>
      <vt:variant>
        <vt:lpstr>幻灯片标题</vt:lpstr>
      </vt:variant>
      <vt:variant>
        <vt:i4>17</vt:i4>
      </vt:variant>
    </vt:vector>
  </HeadingPairs>
  <TitlesOfParts>
    <vt:vector size="43" baseType="lpstr">
      <vt:lpstr>Arial</vt:lpstr>
      <vt:lpstr>宋体</vt:lpstr>
      <vt:lpstr>Wingdings</vt:lpstr>
      <vt:lpstr>阿里巴巴普惠体 B</vt:lpstr>
      <vt:lpstr>苹方-简</vt:lpstr>
      <vt:lpstr>Bahnschrift SemiCondensed</vt:lpstr>
      <vt:lpstr>阿里巴巴普惠体 R</vt:lpstr>
      <vt:lpstr>Aharoni</vt:lpstr>
      <vt:lpstr>宋体-简</vt:lpstr>
      <vt:lpstr>等线</vt:lpstr>
      <vt:lpstr>Roboto Light</vt:lpstr>
      <vt:lpstr>Thonburi</vt:lpstr>
      <vt:lpstr>Roboto Bold</vt:lpstr>
      <vt:lpstr>汉仪中等线KW</vt:lpstr>
      <vt:lpstr>微软雅黑</vt:lpstr>
      <vt:lpstr>汉仪旗黑</vt:lpstr>
      <vt:lpstr>宋体</vt:lpstr>
      <vt:lpstr>Arial Unicode MS</vt:lpstr>
      <vt:lpstr>Calibri</vt:lpstr>
      <vt:lpstr>汉仪书宋二KW</vt:lpstr>
      <vt:lpstr>Times New Roman</vt:lpstr>
      <vt:lpstr>Helvetica Neue</vt:lpstr>
      <vt:lpstr>等线</vt:lpstr>
      <vt:lpstr>等线 Light</vt:lpstr>
      <vt:lpstr>冬青黑体简体中文</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马 振兴</dc:creator>
  <cp:lastModifiedBy>Zt劳改犯</cp:lastModifiedBy>
  <cp:revision>15</cp:revision>
  <dcterms:created xsi:type="dcterms:W3CDTF">2024-03-14T10:50:27Z</dcterms:created>
  <dcterms:modified xsi:type="dcterms:W3CDTF">2024-03-14T10:50:27Z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250A9693783022D74BABF26512C74989_41</vt:lpwstr>
  </property>
  <property fmtid="{D5CDD505-2E9C-101B-9397-08002B2CF9AE}" pid="3" name="KSOProductBuildVer">
    <vt:lpwstr>2052-5.4.1.7920</vt:lpwstr>
  </property>
  <property fmtid="{D5CDD505-2E9C-101B-9397-08002B2CF9AE}" pid="4" name="KSOTemplateUUID">
    <vt:lpwstr>v1.0_mb_b9SCMW4SDOx7JT5ho52Wbg==</vt:lpwstr>
  </property>
</Properties>
</file>