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slides/slide50.xml" ContentType="application/vnd.openxmlformats-officedocument.presentationml.slide+xml"/>
  <Override PartName="/ppt/slides/slide51.xml" ContentType="application/vnd.openxmlformats-officedocument.presentationml.slide+xml"/>
  <Override PartName="/ppt/notesMasters/notesMaster1.xml" ContentType="application/vnd.openxmlformats-officedocument.presentationml.notesMaster+xml"/>
  <Override PartName="/ppt/tags/tag1.xml" ContentType="application/vnd.openxmlformats-officedocument.presentationml.tag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notesSlides/notesSlide25.xml" ContentType="application/vnd.openxmlformats-officedocument.presentationml.notesSlide+xml"/>
  <Override PartName="/ppt/notesSlides/notesSlide26.xml" ContentType="application/vnd.openxmlformats-officedocument.presentationml.notesSlide+xml"/>
  <Override PartName="/ppt/notesSlides/notesSlide27.xml" ContentType="application/vnd.openxmlformats-officedocument.presentationml.notesSlide+xml"/>
  <Override PartName="/ppt/notesSlides/notesSlide28.xml" ContentType="application/vnd.openxmlformats-officedocument.presentationml.notesSlide+xml"/>
  <Override PartName="/ppt/notesSlides/notesSlide29.xml" ContentType="application/vnd.openxmlformats-officedocument.presentationml.notesSlide+xml"/>
  <Override PartName="/ppt/notesSlides/notesSlide30.xml" ContentType="application/vnd.openxmlformats-officedocument.presentationml.notesSlide+xml"/>
  <Override PartName="/ppt/notesSlides/notesSlide31.xml" ContentType="application/vnd.openxmlformats-officedocument.presentationml.notesSlide+xml"/>
  <Override PartName="/ppt/notesSlides/notesSlide32.xml" ContentType="application/vnd.openxmlformats-officedocument.presentationml.notesSlide+xml"/>
  <Override PartName="/ppt/notesSlides/notesSlide33.xml" ContentType="application/vnd.openxmlformats-officedocument.presentationml.notesSlide+xml"/>
  <Override PartName="/ppt/notesSlides/notesSlide34.xml" ContentType="application/vnd.openxmlformats-officedocument.presentationml.notesSlide+xml"/>
  <Override PartName="/ppt/notesSlides/notesSlide35.xml" ContentType="application/vnd.openxmlformats-officedocument.presentationml.notesSlide+xml"/>
  <Override PartName="/ppt/notesSlides/notesSlide36.xml" ContentType="application/vnd.openxmlformats-officedocument.presentationml.notesSlide+xml"/>
  <Override PartName="/ppt/notesSlides/notesSlide37.xml" ContentType="application/vnd.openxmlformats-officedocument.presentationml.notesSlide+xml"/>
  <Override PartName="/ppt/notesSlides/notesSlide38.xml" ContentType="application/vnd.openxmlformats-officedocument.presentationml.notesSlide+xml"/>
  <Override PartName="/ppt/notesSlides/notesSlide39.xml" ContentType="application/vnd.openxmlformats-officedocument.presentationml.notesSlide+xml"/>
  <Override PartName="/ppt/notesSlides/notesSlide40.xml" ContentType="application/vnd.openxmlformats-officedocument.presentationml.notesSlide+xml"/>
  <Override PartName="/ppt/notesSlides/notesSlide41.xml" ContentType="application/vnd.openxmlformats-officedocument.presentationml.notesSlide+xml"/>
  <Override PartName="/ppt/notesSlides/notesSlide42.xml" ContentType="application/vnd.openxmlformats-officedocument.presentationml.notesSlide+xml"/>
  <Override PartName="/ppt/notesSlides/notesSlide43.xml" ContentType="application/vnd.openxmlformats-officedocument.presentationml.notesSlide+xml"/>
  <Override PartName="/ppt/notesSlides/notesSlide44.xml" ContentType="application/vnd.openxmlformats-officedocument.presentationml.notesSlide+xml"/>
  <Override PartName="/ppt/notesSlides/notesSlide45.xml" ContentType="application/vnd.openxmlformats-officedocument.presentationml.notesSlide+xml"/>
  <Override PartName="/ppt/notesSlides/notesSlide46.xml" ContentType="application/vnd.openxmlformats-officedocument.presentationml.notesSlide+xml"/>
  <Override PartName="/ppt/notesSlides/notesSlide47.xml" ContentType="application/vnd.openxmlformats-officedocument.presentationml.notesSlide+xml"/>
  <Override PartName="/ppt/notesSlides/notesSlide48.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notesMasterIdLst>
    <p:notesMasterId r:id="rId53"/>
  </p:notesMasterIdLst>
  <p:sldIdLst>
    <p:sldId id="8393" r:id="rId2"/>
    <p:sldId id="8507" r:id="rId3"/>
    <p:sldId id="8388" r:id="rId4"/>
    <p:sldId id="286" r:id="rId5"/>
    <p:sldId id="8447" r:id="rId6"/>
    <p:sldId id="8449" r:id="rId7"/>
    <p:sldId id="8450" r:id="rId8"/>
    <p:sldId id="8451" r:id="rId9"/>
    <p:sldId id="8389" r:id="rId10"/>
    <p:sldId id="8460" r:id="rId11"/>
    <p:sldId id="8461" r:id="rId12"/>
    <p:sldId id="8462" r:id="rId13"/>
    <p:sldId id="8463" r:id="rId14"/>
    <p:sldId id="8391" r:id="rId15"/>
    <p:sldId id="8481" r:id="rId16"/>
    <p:sldId id="8476" r:id="rId17"/>
    <p:sldId id="8474" r:id="rId18"/>
    <p:sldId id="8475" r:id="rId19"/>
    <p:sldId id="8477" r:id="rId20"/>
    <p:sldId id="8485" r:id="rId21"/>
    <p:sldId id="8490" r:id="rId22"/>
    <p:sldId id="8491" r:id="rId23"/>
    <p:sldId id="8390" r:id="rId24"/>
    <p:sldId id="8486" r:id="rId25"/>
    <p:sldId id="8492" r:id="rId26"/>
    <p:sldId id="8493" r:id="rId27"/>
    <p:sldId id="8497" r:id="rId28"/>
    <p:sldId id="8478" r:id="rId29"/>
    <p:sldId id="8498" r:id="rId30"/>
    <p:sldId id="8494" r:id="rId31"/>
    <p:sldId id="8499" r:id="rId32"/>
    <p:sldId id="8495" r:id="rId33"/>
    <p:sldId id="8479" r:id="rId34"/>
    <p:sldId id="8501" r:id="rId35"/>
    <p:sldId id="8500" r:id="rId36"/>
    <p:sldId id="8503" r:id="rId37"/>
    <p:sldId id="8504" r:id="rId38"/>
    <p:sldId id="8502" r:id="rId39"/>
    <p:sldId id="8505" r:id="rId40"/>
    <p:sldId id="8506" r:id="rId41"/>
    <p:sldId id="256" r:id="rId42"/>
    <p:sldId id="8508" r:id="rId43"/>
    <p:sldId id="8452" r:id="rId44"/>
    <p:sldId id="8453" r:id="rId45"/>
    <p:sldId id="8480" r:id="rId46"/>
    <p:sldId id="8458" r:id="rId47"/>
    <p:sldId id="8466" r:id="rId48"/>
    <p:sldId id="8467" r:id="rId49"/>
    <p:sldId id="8471" r:id="rId50"/>
    <p:sldId id="8470" r:id="rId51"/>
    <p:sldId id="8472" r:id="rId52"/>
  </p:sldIdLst>
  <p:sldSz cx="12192000" cy="6858000"/>
  <p:notesSz cx="6858000" cy="9144000"/>
  <p:custDataLst>
    <p:tags r:id="rId54"/>
  </p:custDataLst>
  <p:defaultTex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p15:clr>
            <a:srgbClr val="A4A3A4"/>
          </p15:clr>
        </p15:guide>
        <p15:guide id="2" pos="3840">
          <p15:clr>
            <a:srgbClr val="A4A3A4"/>
          </p15:clr>
        </p15:guide>
      </p15:sldGuideLst>
    </p:ext>
    <p:ext uri="{2D200454-40CA-4A62-9FC3-DE9A4176ACB9}">
      <p15:notes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5987" autoAdjust="0"/>
    <p:restoredTop sz="94280" autoAdjust="0"/>
  </p:normalViewPr>
  <p:slideViewPr>
    <p:cSldViewPr snapToGrid="0" showGuides="1">
      <p:cViewPr varScale="1">
        <p:scale>
          <a:sx n="77" d="100"/>
          <a:sy n="77" d="100"/>
        </p:scale>
        <p:origin x="864" y="72"/>
      </p:cViewPr>
      <p:guideLst>
        <p:guide orient="horz" pos="2160"/>
        <p:guide pos="3840"/>
      </p:guideLst>
    </p:cSldViewPr>
  </p:slideViewPr>
  <p:notesTextViewPr>
    <p:cViewPr>
      <p:scale>
        <a:sx n="1" d="1"/>
        <a:sy n="1" d="1"/>
      </p:scale>
      <p:origin x="0" y="0"/>
    </p:cViewPr>
  </p:notesTextViewPr>
  <p:sorterViewPr>
    <p:cViewPr>
      <p:scale>
        <a:sx n="139" d="100"/>
        <a:sy n="139" d="100"/>
      </p:scale>
      <p:origin x="0" y="0"/>
    </p:cViewPr>
  </p:sorterViewPr>
  <p:notesViewPr>
    <p:cSldViewPr>
      <p:cViewPr>
        <p:scale>
          <a:sx n="66" d="100"/>
          <a:sy n="66" d="100"/>
        </p:scale>
        <p:origin x="0" y="0"/>
      </p:cViewPr>
      <p:guideLst/>
    </p:cSldViewPr>
  </p:notesViewPr>
  <p:gridSpacing cx="72008" cy="72008"/>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slide" Target="slides/slide38.xml"/><Relationship Id="rId21" Type="http://schemas.openxmlformats.org/officeDocument/2006/relationships/slide" Target="slides/slide20.xml"/><Relationship Id="rId34" Type="http://schemas.openxmlformats.org/officeDocument/2006/relationships/slide" Target="slides/slide33.xml"/><Relationship Id="rId42" Type="http://schemas.openxmlformats.org/officeDocument/2006/relationships/slide" Target="slides/slide41.xml"/><Relationship Id="rId47" Type="http://schemas.openxmlformats.org/officeDocument/2006/relationships/slide" Target="slides/slide46.xml"/><Relationship Id="rId50" Type="http://schemas.openxmlformats.org/officeDocument/2006/relationships/slide" Target="slides/slide49.xml"/><Relationship Id="rId55" Type="http://schemas.openxmlformats.org/officeDocument/2006/relationships/presProps" Target="presProps.xml"/><Relationship Id="rId7" Type="http://schemas.openxmlformats.org/officeDocument/2006/relationships/slide" Target="slides/slide6.xml"/><Relationship Id="rId2" Type="http://schemas.openxmlformats.org/officeDocument/2006/relationships/slide" Target="slides/slide1.xml"/><Relationship Id="rId16" Type="http://schemas.openxmlformats.org/officeDocument/2006/relationships/slide" Target="slides/slide15.xml"/><Relationship Id="rId29" Type="http://schemas.openxmlformats.org/officeDocument/2006/relationships/slide" Target="slides/slide28.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slide" Target="slides/slide36.xml"/><Relationship Id="rId40" Type="http://schemas.openxmlformats.org/officeDocument/2006/relationships/slide" Target="slides/slide39.xml"/><Relationship Id="rId45" Type="http://schemas.openxmlformats.org/officeDocument/2006/relationships/slide" Target="slides/slide44.xml"/><Relationship Id="rId53" Type="http://schemas.openxmlformats.org/officeDocument/2006/relationships/notesMaster" Target="notesMasters/notesMaster1.xml"/><Relationship Id="rId58" Type="http://schemas.openxmlformats.org/officeDocument/2006/relationships/tableStyles" Target="tableStyles.xml"/><Relationship Id="rId5" Type="http://schemas.openxmlformats.org/officeDocument/2006/relationships/slide" Target="slides/slide4.xml"/><Relationship Id="rId19" Type="http://schemas.openxmlformats.org/officeDocument/2006/relationships/slide" Target="slides/slide18.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43" Type="http://schemas.openxmlformats.org/officeDocument/2006/relationships/slide" Target="slides/slide42.xml"/><Relationship Id="rId48" Type="http://schemas.openxmlformats.org/officeDocument/2006/relationships/slide" Target="slides/slide47.xml"/><Relationship Id="rId56" Type="http://schemas.openxmlformats.org/officeDocument/2006/relationships/viewProps" Target="viewProps.xml"/><Relationship Id="rId8" Type="http://schemas.openxmlformats.org/officeDocument/2006/relationships/slide" Target="slides/slide7.xml"/><Relationship Id="rId51" Type="http://schemas.openxmlformats.org/officeDocument/2006/relationships/slide" Target="slides/slide50.xml"/><Relationship Id="rId3" Type="http://schemas.openxmlformats.org/officeDocument/2006/relationships/slide" Target="slides/slide2.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slide" Target="slides/slide37.xml"/><Relationship Id="rId46" Type="http://schemas.openxmlformats.org/officeDocument/2006/relationships/slide" Target="slides/slide45.xml"/><Relationship Id="rId20" Type="http://schemas.openxmlformats.org/officeDocument/2006/relationships/slide" Target="slides/slide19.xml"/><Relationship Id="rId41" Type="http://schemas.openxmlformats.org/officeDocument/2006/relationships/slide" Target="slides/slide40.xml"/><Relationship Id="rId54" Type="http://schemas.openxmlformats.org/officeDocument/2006/relationships/tags" Target="tags/tag1.xml"/><Relationship Id="rId1" Type="http://schemas.openxmlformats.org/officeDocument/2006/relationships/slideMaster" Target="slideMasters/slideMaster1.xml"/><Relationship Id="rId6" Type="http://schemas.openxmlformats.org/officeDocument/2006/relationships/slide" Target="slides/slide5.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49" Type="http://schemas.openxmlformats.org/officeDocument/2006/relationships/slide" Target="slides/slide48.xml"/><Relationship Id="rId57" Type="http://schemas.openxmlformats.org/officeDocument/2006/relationships/theme" Target="theme/theme1.xml"/><Relationship Id="rId10" Type="http://schemas.openxmlformats.org/officeDocument/2006/relationships/slide" Target="slides/slide9.xml"/><Relationship Id="rId31" Type="http://schemas.openxmlformats.org/officeDocument/2006/relationships/slide" Target="slides/slide30.xml"/><Relationship Id="rId44" Type="http://schemas.openxmlformats.org/officeDocument/2006/relationships/slide" Target="slides/slide43.xml"/><Relationship Id="rId52" Type="http://schemas.openxmlformats.org/officeDocument/2006/relationships/slide" Target="slides/slide51.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页眉占位符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zh-CN" altLang="en-US"/>
          </a:p>
        </p:txBody>
      </p:sp>
      <p:sp>
        <p:nvSpPr>
          <p:cNvPr id="3" name="日期占位符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1EAF0E99-DAD2-4DB0-A11D-671AB3AEBB15}" type="datetimeFigureOut">
              <a:rPr lang="zh-CN" altLang="en-US" smtClean="0"/>
              <a:t>2024/3/21</a:t>
            </a:fld>
            <a:endParaRPr lang="zh-CN" altLang="en-US"/>
          </a:p>
        </p:txBody>
      </p:sp>
      <p:sp>
        <p:nvSpPr>
          <p:cNvPr id="4" name="幻灯片图像占位符 3"/>
          <p:cNvSpPr>
            <a:spLocks noGrp="1" noRot="1" noChangeAspect="1"/>
          </p:cNvSpPr>
          <p:nvPr>
            <p:ph type="sldImg" idx="2"/>
          </p:nvPr>
        </p:nvSpPr>
        <p:spPr>
          <a:xfrm>
            <a:off x="685800" y="1143000"/>
            <a:ext cx="5486400" cy="3086100"/>
          </a:xfrm>
          <a:prstGeom prst="rect">
            <a:avLst/>
          </a:prstGeom>
          <a:noFill/>
          <a:ln w="12700">
            <a:solidFill>
              <a:prstClr val="black"/>
            </a:solidFill>
          </a:ln>
        </p:spPr>
      </p:sp>
      <p:sp>
        <p:nvSpPr>
          <p:cNvPr id="5" name="备注占位符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zh-CN" altLang="en-US"/>
              <a:t>编辑母版文本样式</a:t>
            </a:r>
          </a:p>
          <a:p>
            <a:pPr lvl="1"/>
            <a:r>
              <a:rPr lang="zh-CN" altLang="en-US"/>
              <a:t>第二级</a:t>
            </a:r>
          </a:p>
          <a:p>
            <a:pPr lvl="2"/>
            <a:r>
              <a:rPr lang="zh-CN" altLang="en-US"/>
              <a:t>第三级</a:t>
            </a:r>
          </a:p>
          <a:p>
            <a:pPr lvl="3"/>
            <a:r>
              <a:rPr lang="zh-CN" altLang="en-US"/>
              <a:t>第四级</a:t>
            </a:r>
          </a:p>
          <a:p>
            <a:pPr lvl="4"/>
            <a:r>
              <a:rPr lang="zh-CN" altLang="en-US"/>
              <a:t>第五级</a:t>
            </a:r>
          </a:p>
        </p:txBody>
      </p:sp>
      <p:sp>
        <p:nvSpPr>
          <p:cNvPr id="6" name="页脚占位符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zh-CN" altLang="en-US"/>
          </a:p>
        </p:txBody>
      </p:sp>
      <p:sp>
        <p:nvSpPr>
          <p:cNvPr id="7" name="灯片编号占位符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0A1E052F-8997-4C6A-944B-319BB3A8ED5F}" type="slidenum">
              <a:rPr lang="zh-CN" altLang="en-US" smtClean="0"/>
              <a:t>‹#›</a:t>
            </a:fld>
            <a:endParaRPr lang="zh-CN" altLang="en-US"/>
          </a:p>
        </p:txBody>
      </p:sp>
    </p:spTree>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2" Type="http://schemas.openxmlformats.org/officeDocument/2006/relationships/slide" Target="../slides/slide27.xml"/><Relationship Id="rId1" Type="http://schemas.openxmlformats.org/officeDocument/2006/relationships/notesMaster" Target="../notesMasters/notesMaster1.xml"/></Relationships>
</file>

<file path=ppt/notesSlides/_rels/notesSlide27.xml.rels><?xml version="1.0" encoding="UTF-8" standalone="yes"?>
<Relationships xmlns="http://schemas.openxmlformats.org/package/2006/relationships"><Relationship Id="rId2" Type="http://schemas.openxmlformats.org/officeDocument/2006/relationships/slide" Target="../slides/slide28.xml"/><Relationship Id="rId1" Type="http://schemas.openxmlformats.org/officeDocument/2006/relationships/notesMaster" Target="../notesMasters/notesMaster1.xml"/></Relationships>
</file>

<file path=ppt/notesSlides/_rels/notesSlide28.xml.rels><?xml version="1.0" encoding="UTF-8" standalone="yes"?>
<Relationships xmlns="http://schemas.openxmlformats.org/package/2006/relationships"><Relationship Id="rId2" Type="http://schemas.openxmlformats.org/officeDocument/2006/relationships/slide" Target="../slides/slide29.xml"/><Relationship Id="rId1" Type="http://schemas.openxmlformats.org/officeDocument/2006/relationships/notesMaster" Target="../notesMasters/notesMaster1.xml"/></Relationships>
</file>

<file path=ppt/notesSlides/_rels/notesSlide29.xml.rels><?xml version="1.0" encoding="UTF-8" standalone="yes"?>
<Relationships xmlns="http://schemas.openxmlformats.org/package/2006/relationships"><Relationship Id="rId2" Type="http://schemas.openxmlformats.org/officeDocument/2006/relationships/slide" Target="../slides/slide30.xml"/><Relationship Id="rId1" Type="http://schemas.openxmlformats.org/officeDocument/2006/relationships/notesMaster" Target="../notesMasters/notesMaster1.xml"/></Relationships>
</file>

<file path=ppt/notesSlides/_rels/notesSlide30.xml.rels><?xml version="1.0" encoding="UTF-8" standalone="yes"?>
<Relationships xmlns="http://schemas.openxmlformats.org/package/2006/relationships"><Relationship Id="rId2" Type="http://schemas.openxmlformats.org/officeDocument/2006/relationships/slide" Target="../slides/slide31.xml"/><Relationship Id="rId1" Type="http://schemas.openxmlformats.org/officeDocument/2006/relationships/notesMaster" Target="../notesMasters/notesMaster1.xml"/></Relationships>
</file>

<file path=ppt/notesSlides/_rels/notesSlide31.xml.rels><?xml version="1.0" encoding="UTF-8" standalone="yes"?>
<Relationships xmlns="http://schemas.openxmlformats.org/package/2006/relationships"><Relationship Id="rId2" Type="http://schemas.openxmlformats.org/officeDocument/2006/relationships/slide" Target="../slides/slide32.xml"/><Relationship Id="rId1" Type="http://schemas.openxmlformats.org/officeDocument/2006/relationships/notesMaster" Target="../notesMasters/notesMaster1.xml"/></Relationships>
</file>

<file path=ppt/notesSlides/_rels/notesSlide32.xml.rels><?xml version="1.0" encoding="UTF-8" standalone="yes"?>
<Relationships xmlns="http://schemas.openxmlformats.org/package/2006/relationships"><Relationship Id="rId2" Type="http://schemas.openxmlformats.org/officeDocument/2006/relationships/slide" Target="../slides/slide33.xml"/><Relationship Id="rId1" Type="http://schemas.openxmlformats.org/officeDocument/2006/relationships/notesMaster" Target="../notesMasters/notesMaster1.xml"/></Relationships>
</file>

<file path=ppt/notesSlides/_rels/notesSlide33.xml.rels><?xml version="1.0" encoding="UTF-8" standalone="yes"?>
<Relationships xmlns="http://schemas.openxmlformats.org/package/2006/relationships"><Relationship Id="rId2" Type="http://schemas.openxmlformats.org/officeDocument/2006/relationships/slide" Target="../slides/slide34.xml"/><Relationship Id="rId1" Type="http://schemas.openxmlformats.org/officeDocument/2006/relationships/notesMaster" Target="../notesMasters/notesMaster1.xml"/></Relationships>
</file>

<file path=ppt/notesSlides/_rels/notesSlide34.xml.rels><?xml version="1.0" encoding="UTF-8" standalone="yes"?>
<Relationships xmlns="http://schemas.openxmlformats.org/package/2006/relationships"><Relationship Id="rId2" Type="http://schemas.openxmlformats.org/officeDocument/2006/relationships/slide" Target="../slides/slide35.xml"/><Relationship Id="rId1" Type="http://schemas.openxmlformats.org/officeDocument/2006/relationships/notesMaster" Target="../notesMasters/notesMaster1.xml"/></Relationships>
</file>

<file path=ppt/notesSlides/_rels/notesSlide35.xml.rels><?xml version="1.0" encoding="UTF-8" standalone="yes"?>
<Relationships xmlns="http://schemas.openxmlformats.org/package/2006/relationships"><Relationship Id="rId2" Type="http://schemas.openxmlformats.org/officeDocument/2006/relationships/slide" Target="../slides/slide36.xml"/><Relationship Id="rId1" Type="http://schemas.openxmlformats.org/officeDocument/2006/relationships/notesMaster" Target="../notesMasters/notesMaster1.xml"/></Relationships>
</file>

<file path=ppt/notesSlides/_rels/notesSlide36.xml.rels><?xml version="1.0" encoding="UTF-8" standalone="yes"?>
<Relationships xmlns="http://schemas.openxmlformats.org/package/2006/relationships"><Relationship Id="rId2" Type="http://schemas.openxmlformats.org/officeDocument/2006/relationships/slide" Target="../slides/slide37.xml"/><Relationship Id="rId1" Type="http://schemas.openxmlformats.org/officeDocument/2006/relationships/notesMaster" Target="../notesMasters/notesMaster1.xml"/></Relationships>
</file>

<file path=ppt/notesSlides/_rels/notesSlide37.xml.rels><?xml version="1.0" encoding="UTF-8" standalone="yes"?>
<Relationships xmlns="http://schemas.openxmlformats.org/package/2006/relationships"><Relationship Id="rId2" Type="http://schemas.openxmlformats.org/officeDocument/2006/relationships/slide" Target="../slides/slide38.xml"/><Relationship Id="rId1" Type="http://schemas.openxmlformats.org/officeDocument/2006/relationships/notesMaster" Target="../notesMasters/notesMaster1.xml"/></Relationships>
</file>

<file path=ppt/notesSlides/_rels/notesSlide38.xml.rels><?xml version="1.0" encoding="UTF-8" standalone="yes"?>
<Relationships xmlns="http://schemas.openxmlformats.org/package/2006/relationships"><Relationship Id="rId2" Type="http://schemas.openxmlformats.org/officeDocument/2006/relationships/slide" Target="../slides/slide39.xml"/><Relationship Id="rId1" Type="http://schemas.openxmlformats.org/officeDocument/2006/relationships/notesMaster" Target="../notesMasters/notesMaster1.xml"/></Relationships>
</file>

<file path=ppt/notesSlides/_rels/notesSlide39.xml.rels><?xml version="1.0" encoding="UTF-8" standalone="yes"?>
<Relationships xmlns="http://schemas.openxmlformats.org/package/2006/relationships"><Relationship Id="rId2" Type="http://schemas.openxmlformats.org/officeDocument/2006/relationships/slide" Target="../slides/slide40.xml"/><Relationship Id="rId1" Type="http://schemas.openxmlformats.org/officeDocument/2006/relationships/notesMaster" Target="../notesMasters/notesMaster1.xml"/></Relationships>
</file>

<file path=ppt/notesSlides/_rels/notesSlide40.xml.rels><?xml version="1.0" encoding="UTF-8" standalone="yes"?>
<Relationships xmlns="http://schemas.openxmlformats.org/package/2006/relationships"><Relationship Id="rId2" Type="http://schemas.openxmlformats.org/officeDocument/2006/relationships/slide" Target="../slides/slide43.xml"/><Relationship Id="rId1" Type="http://schemas.openxmlformats.org/officeDocument/2006/relationships/notesMaster" Target="../notesMasters/notesMaster1.xml"/></Relationships>
</file>

<file path=ppt/notesSlides/_rels/notesSlide41.xml.rels><?xml version="1.0" encoding="UTF-8" standalone="yes"?>
<Relationships xmlns="http://schemas.openxmlformats.org/package/2006/relationships"><Relationship Id="rId2" Type="http://schemas.openxmlformats.org/officeDocument/2006/relationships/slide" Target="../slides/slide44.xml"/><Relationship Id="rId1" Type="http://schemas.openxmlformats.org/officeDocument/2006/relationships/notesMaster" Target="../notesMasters/notesMaster1.xml"/></Relationships>
</file>

<file path=ppt/notesSlides/_rels/notesSlide42.xml.rels><?xml version="1.0" encoding="UTF-8" standalone="yes"?>
<Relationships xmlns="http://schemas.openxmlformats.org/package/2006/relationships"><Relationship Id="rId2" Type="http://schemas.openxmlformats.org/officeDocument/2006/relationships/slide" Target="../slides/slide45.xml"/><Relationship Id="rId1" Type="http://schemas.openxmlformats.org/officeDocument/2006/relationships/notesMaster" Target="../notesMasters/notesMaster1.xml"/></Relationships>
</file>

<file path=ppt/notesSlides/_rels/notesSlide43.xml.rels><?xml version="1.0" encoding="UTF-8" standalone="yes"?>
<Relationships xmlns="http://schemas.openxmlformats.org/package/2006/relationships"><Relationship Id="rId2" Type="http://schemas.openxmlformats.org/officeDocument/2006/relationships/slide" Target="../slides/slide46.xml"/><Relationship Id="rId1" Type="http://schemas.openxmlformats.org/officeDocument/2006/relationships/notesMaster" Target="../notesMasters/notesMaster1.xml"/></Relationships>
</file>

<file path=ppt/notesSlides/_rels/notesSlide44.xml.rels><?xml version="1.0" encoding="UTF-8" standalone="yes"?>
<Relationships xmlns="http://schemas.openxmlformats.org/package/2006/relationships"><Relationship Id="rId2" Type="http://schemas.openxmlformats.org/officeDocument/2006/relationships/slide" Target="../slides/slide47.xml"/><Relationship Id="rId1" Type="http://schemas.openxmlformats.org/officeDocument/2006/relationships/notesMaster" Target="../notesMasters/notesMaster1.xml"/></Relationships>
</file>

<file path=ppt/notesSlides/_rels/notesSlide45.xml.rels><?xml version="1.0" encoding="UTF-8" standalone="yes"?>
<Relationships xmlns="http://schemas.openxmlformats.org/package/2006/relationships"><Relationship Id="rId2" Type="http://schemas.openxmlformats.org/officeDocument/2006/relationships/slide" Target="../slides/slide48.xml"/><Relationship Id="rId1" Type="http://schemas.openxmlformats.org/officeDocument/2006/relationships/notesMaster" Target="../notesMasters/notesMaster1.xml"/></Relationships>
</file>

<file path=ppt/notesSlides/_rels/notesSlide46.xml.rels><?xml version="1.0" encoding="UTF-8" standalone="yes"?>
<Relationships xmlns="http://schemas.openxmlformats.org/package/2006/relationships"><Relationship Id="rId2" Type="http://schemas.openxmlformats.org/officeDocument/2006/relationships/slide" Target="../slides/slide49.xml"/><Relationship Id="rId1" Type="http://schemas.openxmlformats.org/officeDocument/2006/relationships/notesMaster" Target="../notesMasters/notesMaster1.xml"/></Relationships>
</file>

<file path=ppt/notesSlides/_rels/notesSlide47.xml.rels><?xml version="1.0" encoding="UTF-8" standalone="yes"?>
<Relationships xmlns="http://schemas.openxmlformats.org/package/2006/relationships"><Relationship Id="rId2" Type="http://schemas.openxmlformats.org/officeDocument/2006/relationships/slide" Target="../slides/slide50.xml"/><Relationship Id="rId1" Type="http://schemas.openxmlformats.org/officeDocument/2006/relationships/notesMaster" Target="../notesMasters/notesMaster1.xml"/></Relationships>
</file>

<file path=ppt/notesSlides/_rels/notesSlide48.xml.rels><?xml version="1.0" encoding="UTF-8" standalone="yes"?>
<Relationships xmlns="http://schemas.openxmlformats.org/package/2006/relationships"><Relationship Id="rId2" Type="http://schemas.openxmlformats.org/officeDocument/2006/relationships/slide" Target="../slides/slide51.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9308A671-C7B5-730C-EFA5-7B0BBD51E44C}"/>
            </a:ext>
          </a:extLst>
        </p:cNvPr>
        <p:cNvGrpSpPr/>
        <p:nvPr/>
      </p:nvGrpSpPr>
      <p:grpSpPr>
        <a:xfrm>
          <a:off x="0" y="0"/>
          <a:ext cx="0" cy="0"/>
          <a:chOff x="0" y="0"/>
          <a:chExt cx="0" cy="0"/>
        </a:xfrm>
      </p:grpSpPr>
      <p:sp>
        <p:nvSpPr>
          <p:cNvPr id="2" name="幻灯片图像占位符 1">
            <a:extLst>
              <a:ext uri="{FF2B5EF4-FFF2-40B4-BE49-F238E27FC236}">
                <a16:creationId xmlns:a16="http://schemas.microsoft.com/office/drawing/2014/main" id="{21A60C47-64E4-9FF1-A38E-434430005068}"/>
              </a:ext>
            </a:extLst>
          </p:cNvPr>
          <p:cNvSpPr>
            <a:spLocks noGrp="1" noRot="1" noChangeAspect="1"/>
          </p:cNvSpPr>
          <p:nvPr>
            <p:ph type="sldImg"/>
          </p:nvPr>
        </p:nvSpPr>
        <p:spPr/>
      </p:sp>
      <p:sp>
        <p:nvSpPr>
          <p:cNvPr id="3" name="备注占位符 2">
            <a:extLst>
              <a:ext uri="{FF2B5EF4-FFF2-40B4-BE49-F238E27FC236}">
                <a16:creationId xmlns:a16="http://schemas.microsoft.com/office/drawing/2014/main" id="{C5EB5223-1FE3-A8BA-9A4C-B22B41C37EAF}"/>
              </a:ext>
            </a:extLst>
          </p:cNvPr>
          <p:cNvSpPr>
            <a:spLocks noGrp="1"/>
          </p:cNvSpPr>
          <p:nvPr>
            <p:ph type="body" idx="1"/>
          </p:nvPr>
        </p:nvSpPr>
        <p:spPr/>
        <p:txBody>
          <a:bodyPr/>
          <a:lstStyle/>
          <a:p>
            <a:endParaRPr lang="zh-CN" altLang="en-US"/>
          </a:p>
        </p:txBody>
      </p:sp>
      <p:sp>
        <p:nvSpPr>
          <p:cNvPr id="4" name="灯片编号占位符 3">
            <a:extLst>
              <a:ext uri="{FF2B5EF4-FFF2-40B4-BE49-F238E27FC236}">
                <a16:creationId xmlns:a16="http://schemas.microsoft.com/office/drawing/2014/main" id="{28CCACE9-BF0E-914B-47D9-F30979A2FBBB}"/>
              </a:ext>
            </a:extLst>
          </p:cNvPr>
          <p:cNvSpPr>
            <a:spLocks noGrp="1"/>
          </p:cNvSpPr>
          <p:nvPr>
            <p:ph type="sldNum" sz="quarter" idx="10"/>
          </p:nvPr>
        </p:nvSpPr>
        <p:spPr/>
        <p:txBody>
          <a:bodyPr/>
          <a:lstStyle/>
          <a:p>
            <a:fld id="{58C57266-2DAA-4ECB-93ED-B084D17E5BAB}" type="slidenum">
              <a:rPr lang="zh-CN" altLang="en-US" smtClean="0"/>
              <a:t>2</a:t>
            </a:fld>
            <a:endParaRPr lang="zh-CN" altLang="en-US"/>
          </a:p>
        </p:txBody>
      </p:sp>
    </p:spTree>
    <p:extLst>
      <p:ext uri="{BB962C8B-B14F-4D97-AF65-F5344CB8AC3E}">
        <p14:creationId xmlns:p14="http://schemas.microsoft.com/office/powerpoint/2010/main" val="1754243112"/>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5"/>
          </p:nvPr>
        </p:nvSpPr>
        <p:spPr/>
        <p:txBody>
          <a:bodyPr/>
          <a:lstStyle/>
          <a:p>
            <a:pPr marL="0" marR="0" lvl="0" indent="0" algn="r" defTabSz="914400" rtl="0" eaLnBrk="1" fontAlgn="auto" latinLnBrk="0" hangingPunct="1">
              <a:lnSpc>
                <a:spcPct val="100000"/>
              </a:lnSpc>
              <a:spcBef>
                <a:spcPct val="0"/>
              </a:spcBef>
              <a:spcAft>
                <a:spcPct val="0"/>
              </a:spcAft>
              <a:buClrTx/>
              <a:buSzTx/>
              <a:buFontTx/>
              <a:buNone/>
              <a:defRPr/>
            </a:pPr>
            <a:fld id="{DEA49B3C-D5AD-4786-92B2-BEB2B2F34875}" type="slidenum">
              <a:rPr kumimoji="0" lang="zh-CN" altLang="en-US" sz="1200" b="0" i="0" u="none" strike="noStrike" kern="1200" cap="none" spc="0" normalizeH="0" baseline="0" noProof="0" smtClean="0">
                <a:ln>
                  <a:noFill/>
                </a:ln>
                <a:solidFill>
                  <a:prstClr val="black"/>
                </a:solidFill>
                <a:effectLst/>
                <a:uLnTx/>
                <a:uFillTx/>
                <a:latin typeface="等线" panose="02010600030101010101" pitchFamily="2" charset="-122"/>
                <a:ea typeface="等线" panose="02010600030101010101" pitchFamily="2" charset="-122"/>
                <a:cs typeface="+mn-cs"/>
              </a:rPr>
              <a:t>3</a:t>
            </a:fld>
            <a:endParaRPr kumimoji="0" lang="zh-CN" altLang="en-US" sz="1200" b="0" i="0" u="none" strike="noStrike" kern="1200" cap="none" spc="0" normalizeH="0" baseline="0" noProof="0">
              <a:ln>
                <a:noFill/>
              </a:ln>
              <a:solidFill>
                <a:prstClr val="black"/>
              </a:solidFill>
              <a:effectLst/>
              <a:uLnTx/>
              <a:uFillTx/>
              <a:latin typeface="等线" panose="02010600030101010101" pitchFamily="2" charset="-122"/>
              <a:ea typeface="等线" panose="02010600030101010101" pitchFamily="2" charset="-122"/>
              <a:cs typeface="+mn-cs"/>
            </a:endParaRPr>
          </a:p>
        </p:txBody>
      </p:sp>
    </p:spTree>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F1CB8912-F0BA-4AD8-8415-DA1F26BCB09F}" type="slidenum">
              <a:rPr lang="zh-CN" altLang="en-US" smtClean="0"/>
              <a:t>4</a:t>
            </a:fld>
            <a:endParaRPr lang="zh-CN" altLang="en-US"/>
          </a:p>
        </p:txBody>
      </p:sp>
    </p:spTree>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E2F14A14-1A17-D460-EDBE-6B2E861EF38A}"/>
            </a:ext>
          </a:extLst>
        </p:cNvPr>
        <p:cNvGrpSpPr/>
        <p:nvPr/>
      </p:nvGrpSpPr>
      <p:grpSpPr>
        <a:xfrm>
          <a:off x="0" y="0"/>
          <a:ext cx="0" cy="0"/>
          <a:chOff x="0" y="0"/>
          <a:chExt cx="0" cy="0"/>
        </a:xfrm>
      </p:grpSpPr>
      <p:sp>
        <p:nvSpPr>
          <p:cNvPr id="2" name="幻灯片图像占位符 1">
            <a:extLst>
              <a:ext uri="{FF2B5EF4-FFF2-40B4-BE49-F238E27FC236}">
                <a16:creationId xmlns:a16="http://schemas.microsoft.com/office/drawing/2014/main" id="{354EA881-32D1-CDFB-69F8-70CE6BC973D7}"/>
              </a:ext>
            </a:extLst>
          </p:cNvPr>
          <p:cNvSpPr>
            <a:spLocks noGrp="1" noRot="1" noChangeAspect="1"/>
          </p:cNvSpPr>
          <p:nvPr>
            <p:ph type="sldImg"/>
          </p:nvPr>
        </p:nvSpPr>
        <p:spPr/>
      </p:sp>
      <p:sp>
        <p:nvSpPr>
          <p:cNvPr id="3" name="备注占位符 2">
            <a:extLst>
              <a:ext uri="{FF2B5EF4-FFF2-40B4-BE49-F238E27FC236}">
                <a16:creationId xmlns:a16="http://schemas.microsoft.com/office/drawing/2014/main" id="{023316A1-8074-7C46-3E74-2C9C2A148AEC}"/>
              </a:ext>
            </a:extLst>
          </p:cNvPr>
          <p:cNvSpPr>
            <a:spLocks noGrp="1"/>
          </p:cNvSpPr>
          <p:nvPr>
            <p:ph type="body" idx="1"/>
          </p:nvPr>
        </p:nvSpPr>
        <p:spPr/>
        <p:txBody>
          <a:bodyPr/>
          <a:lstStyle/>
          <a:p>
            <a:endParaRPr lang="zh-CN" altLang="en-US"/>
          </a:p>
        </p:txBody>
      </p:sp>
      <p:sp>
        <p:nvSpPr>
          <p:cNvPr id="4" name="灯片编号占位符 3">
            <a:extLst>
              <a:ext uri="{FF2B5EF4-FFF2-40B4-BE49-F238E27FC236}">
                <a16:creationId xmlns:a16="http://schemas.microsoft.com/office/drawing/2014/main" id="{5BA1F08B-927E-50AF-AFA8-DB737D3DD0AD}"/>
              </a:ext>
            </a:extLst>
          </p:cNvPr>
          <p:cNvSpPr>
            <a:spLocks noGrp="1"/>
          </p:cNvSpPr>
          <p:nvPr>
            <p:ph type="sldNum" sz="quarter" idx="10"/>
          </p:nvPr>
        </p:nvSpPr>
        <p:spPr/>
        <p:txBody>
          <a:bodyPr/>
          <a:lstStyle/>
          <a:p>
            <a:fld id="{58C57266-2DAA-4ECB-93ED-B084D17E5BAB}" type="slidenum">
              <a:rPr lang="zh-CN" altLang="en-US" smtClean="0"/>
              <a:t>5</a:t>
            </a:fld>
            <a:endParaRPr lang="zh-CN" altLang="en-US"/>
          </a:p>
        </p:txBody>
      </p:sp>
    </p:spTree>
    <p:extLst>
      <p:ext uri="{BB962C8B-B14F-4D97-AF65-F5344CB8AC3E}">
        <p14:creationId xmlns:p14="http://schemas.microsoft.com/office/powerpoint/2010/main" val="4273718879"/>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DAC38B18-D575-42BD-73CB-2724FFE9AA0F}"/>
            </a:ext>
          </a:extLst>
        </p:cNvPr>
        <p:cNvGrpSpPr/>
        <p:nvPr/>
      </p:nvGrpSpPr>
      <p:grpSpPr>
        <a:xfrm>
          <a:off x="0" y="0"/>
          <a:ext cx="0" cy="0"/>
          <a:chOff x="0" y="0"/>
          <a:chExt cx="0" cy="0"/>
        </a:xfrm>
      </p:grpSpPr>
      <p:sp>
        <p:nvSpPr>
          <p:cNvPr id="2" name="幻灯片图像占位符 1">
            <a:extLst>
              <a:ext uri="{FF2B5EF4-FFF2-40B4-BE49-F238E27FC236}">
                <a16:creationId xmlns:a16="http://schemas.microsoft.com/office/drawing/2014/main" id="{8AD32A88-07A8-2C7F-B222-C61C4EF3AF4A}"/>
              </a:ext>
            </a:extLst>
          </p:cNvPr>
          <p:cNvSpPr>
            <a:spLocks noGrp="1" noRot="1" noChangeAspect="1"/>
          </p:cNvSpPr>
          <p:nvPr>
            <p:ph type="sldImg"/>
          </p:nvPr>
        </p:nvSpPr>
        <p:spPr/>
      </p:sp>
      <p:sp>
        <p:nvSpPr>
          <p:cNvPr id="3" name="备注占位符 2">
            <a:extLst>
              <a:ext uri="{FF2B5EF4-FFF2-40B4-BE49-F238E27FC236}">
                <a16:creationId xmlns:a16="http://schemas.microsoft.com/office/drawing/2014/main" id="{AFBB4FA5-302C-70A7-602A-27098ED2DFE4}"/>
              </a:ext>
            </a:extLst>
          </p:cNvPr>
          <p:cNvSpPr>
            <a:spLocks noGrp="1"/>
          </p:cNvSpPr>
          <p:nvPr>
            <p:ph type="body" idx="1"/>
          </p:nvPr>
        </p:nvSpPr>
        <p:spPr/>
        <p:txBody>
          <a:bodyPr/>
          <a:lstStyle/>
          <a:p>
            <a:r>
              <a:rPr lang="en-US" altLang="zh-CN" dirty="0"/>
              <a:t>AS</a:t>
            </a:r>
            <a:r>
              <a:rPr lang="zh-CN" altLang="en-US" dirty="0"/>
              <a:t>： 爱琴海</a:t>
            </a:r>
            <a:r>
              <a:rPr lang="en-US" altLang="zh-CN" dirty="0"/>
              <a:t>;AFP</a:t>
            </a:r>
            <a:r>
              <a:rPr lang="zh-CN" altLang="en-US" dirty="0"/>
              <a:t>： 非洲板块</a:t>
            </a:r>
            <a:r>
              <a:rPr lang="en-US" altLang="zh-CN" dirty="0"/>
              <a:t>;ATP</a:t>
            </a:r>
            <a:r>
              <a:rPr lang="zh-CN" altLang="en-US" dirty="0"/>
              <a:t>， 安纳托利亚板块</a:t>
            </a:r>
            <a:r>
              <a:rPr lang="en-US" altLang="zh-CN" dirty="0"/>
              <a:t>;ARP</a:t>
            </a:r>
            <a:r>
              <a:rPr lang="zh-CN" altLang="en-US" dirty="0"/>
              <a:t>： 阿拉伯板块</a:t>
            </a:r>
            <a:r>
              <a:rPr lang="en-US" altLang="zh-CN" dirty="0"/>
              <a:t>;EUP</a:t>
            </a:r>
            <a:r>
              <a:rPr lang="zh-CN" altLang="en-US" dirty="0"/>
              <a:t>： 欧亚板块</a:t>
            </a:r>
            <a:r>
              <a:rPr lang="en-US" altLang="zh-CN" dirty="0"/>
              <a:t>;NAF</a:t>
            </a:r>
            <a:r>
              <a:rPr lang="zh-CN" altLang="en-US" dirty="0"/>
              <a:t>： 北安纳托利亚断层</a:t>
            </a:r>
            <a:r>
              <a:rPr lang="en-US" altLang="zh-CN" dirty="0"/>
              <a:t>;EAF</a:t>
            </a:r>
            <a:r>
              <a:rPr lang="zh-CN" altLang="en-US" dirty="0"/>
              <a:t>， 东安纳托利亚断层</a:t>
            </a:r>
            <a:r>
              <a:rPr lang="en-US" altLang="zh-CN" dirty="0"/>
              <a:t>;AF</a:t>
            </a:r>
            <a:r>
              <a:rPr lang="zh-CN" altLang="en-US" dirty="0"/>
              <a:t>： 阿曼诺斯断层</a:t>
            </a:r>
            <a:r>
              <a:rPr lang="en-US" altLang="zh-CN" dirty="0"/>
              <a:t>;NF</a:t>
            </a:r>
            <a:r>
              <a:rPr lang="zh-CN" altLang="en-US" dirty="0"/>
              <a:t>： </a:t>
            </a:r>
            <a:r>
              <a:rPr lang="en-US" altLang="zh-CN" dirty="0" err="1"/>
              <a:t>Nurdağı</a:t>
            </a:r>
            <a:r>
              <a:rPr lang="zh-CN" altLang="en-US" dirty="0"/>
              <a:t>断层</a:t>
            </a:r>
            <a:r>
              <a:rPr lang="en-US" altLang="zh-CN" dirty="0"/>
              <a:t>;PF</a:t>
            </a:r>
            <a:r>
              <a:rPr lang="zh-CN" altLang="en-US" dirty="0"/>
              <a:t>： 帕扎尔奇克断层</a:t>
            </a:r>
            <a:r>
              <a:rPr lang="en-US" altLang="zh-CN" dirty="0"/>
              <a:t>;YF</a:t>
            </a:r>
            <a:r>
              <a:rPr lang="zh-CN" altLang="en-US" dirty="0"/>
              <a:t>： </a:t>
            </a:r>
            <a:r>
              <a:rPr lang="en-US" altLang="zh-CN" dirty="0" err="1"/>
              <a:t>Yarbaşı</a:t>
            </a:r>
            <a:r>
              <a:rPr lang="zh-CN" altLang="en-US" dirty="0"/>
              <a:t>断层</a:t>
            </a:r>
            <a:r>
              <a:rPr lang="en-US" altLang="zh-CN" dirty="0"/>
              <a:t>;EF</a:t>
            </a:r>
            <a:r>
              <a:rPr lang="zh-CN" altLang="en-US" dirty="0"/>
              <a:t>： </a:t>
            </a:r>
            <a:r>
              <a:rPr lang="en-US" altLang="zh-CN" dirty="0" err="1"/>
              <a:t>Erkenek</a:t>
            </a:r>
            <a:r>
              <a:rPr lang="zh-CN" altLang="en-US" dirty="0"/>
              <a:t>断层</a:t>
            </a:r>
            <a:r>
              <a:rPr lang="en-US" altLang="zh-CN" dirty="0"/>
              <a:t>;SF</a:t>
            </a:r>
            <a:r>
              <a:rPr lang="zh-CN" altLang="en-US" dirty="0"/>
              <a:t>： </a:t>
            </a:r>
            <a:r>
              <a:rPr lang="en-US" altLang="zh-CN" dirty="0" err="1"/>
              <a:t>Sürgü</a:t>
            </a:r>
            <a:r>
              <a:rPr lang="zh-CN" altLang="en-US" dirty="0"/>
              <a:t>断层</a:t>
            </a:r>
            <a:r>
              <a:rPr lang="en-US" altLang="zh-CN" dirty="0"/>
              <a:t>;MF</a:t>
            </a:r>
            <a:r>
              <a:rPr lang="zh-CN" altLang="en-US" dirty="0"/>
              <a:t>： 马拉什断层</a:t>
            </a:r>
            <a:r>
              <a:rPr lang="en-US" altLang="zh-CN" dirty="0"/>
              <a:t>;GF</a:t>
            </a:r>
            <a:r>
              <a:rPr lang="zh-CN" altLang="en-US" dirty="0"/>
              <a:t>： </a:t>
            </a:r>
            <a:r>
              <a:rPr lang="en-US" altLang="zh-CN" dirty="0" err="1"/>
              <a:t>Göksun</a:t>
            </a:r>
            <a:r>
              <a:rPr lang="en-US" altLang="zh-CN" dirty="0"/>
              <a:t> </a:t>
            </a:r>
            <a:r>
              <a:rPr lang="zh-CN" altLang="en-US" dirty="0"/>
              <a:t>断层</a:t>
            </a:r>
            <a:r>
              <a:rPr lang="en-US" altLang="zh-CN" dirty="0"/>
              <a:t>;CF</a:t>
            </a:r>
            <a:r>
              <a:rPr lang="zh-CN" altLang="en-US" dirty="0"/>
              <a:t>： 恰尔达克断层</a:t>
            </a:r>
          </a:p>
          <a:p>
            <a:endParaRPr lang="zh-CN" altLang="en-US" dirty="0"/>
          </a:p>
        </p:txBody>
      </p:sp>
      <p:sp>
        <p:nvSpPr>
          <p:cNvPr id="4" name="灯片编号占位符 3">
            <a:extLst>
              <a:ext uri="{FF2B5EF4-FFF2-40B4-BE49-F238E27FC236}">
                <a16:creationId xmlns:a16="http://schemas.microsoft.com/office/drawing/2014/main" id="{8BD12E0B-64E3-4B84-F7CF-E608B080A4B9}"/>
              </a:ext>
            </a:extLst>
          </p:cNvPr>
          <p:cNvSpPr>
            <a:spLocks noGrp="1"/>
          </p:cNvSpPr>
          <p:nvPr>
            <p:ph type="sldNum" sz="quarter" idx="10"/>
          </p:nvPr>
        </p:nvSpPr>
        <p:spPr/>
        <p:txBody>
          <a:bodyPr/>
          <a:lstStyle/>
          <a:p>
            <a:fld id="{58C57266-2DAA-4ECB-93ED-B084D17E5BAB}" type="slidenum">
              <a:rPr lang="zh-CN" altLang="en-US" smtClean="0"/>
              <a:t>6</a:t>
            </a:fld>
            <a:endParaRPr lang="zh-CN" altLang="en-US"/>
          </a:p>
        </p:txBody>
      </p:sp>
    </p:spTree>
    <p:extLst>
      <p:ext uri="{BB962C8B-B14F-4D97-AF65-F5344CB8AC3E}">
        <p14:creationId xmlns:p14="http://schemas.microsoft.com/office/powerpoint/2010/main" val="3799389405"/>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94120A3E-2E00-12DA-1444-49D3C917E7A8}"/>
            </a:ext>
          </a:extLst>
        </p:cNvPr>
        <p:cNvGrpSpPr/>
        <p:nvPr/>
      </p:nvGrpSpPr>
      <p:grpSpPr>
        <a:xfrm>
          <a:off x="0" y="0"/>
          <a:ext cx="0" cy="0"/>
          <a:chOff x="0" y="0"/>
          <a:chExt cx="0" cy="0"/>
        </a:xfrm>
      </p:grpSpPr>
      <p:sp>
        <p:nvSpPr>
          <p:cNvPr id="2" name="幻灯片图像占位符 1">
            <a:extLst>
              <a:ext uri="{FF2B5EF4-FFF2-40B4-BE49-F238E27FC236}">
                <a16:creationId xmlns:a16="http://schemas.microsoft.com/office/drawing/2014/main" id="{D0482D81-C5B4-AE9D-A242-95B6859CA2E3}"/>
              </a:ext>
            </a:extLst>
          </p:cNvPr>
          <p:cNvSpPr>
            <a:spLocks noGrp="1" noRot="1" noChangeAspect="1"/>
          </p:cNvSpPr>
          <p:nvPr>
            <p:ph type="sldImg"/>
          </p:nvPr>
        </p:nvSpPr>
        <p:spPr/>
      </p:sp>
      <p:sp>
        <p:nvSpPr>
          <p:cNvPr id="3" name="备注占位符 2">
            <a:extLst>
              <a:ext uri="{FF2B5EF4-FFF2-40B4-BE49-F238E27FC236}">
                <a16:creationId xmlns:a16="http://schemas.microsoft.com/office/drawing/2014/main" id="{14834D10-17DB-E3B2-B7DD-6C04C7B6090E}"/>
              </a:ext>
            </a:extLst>
          </p:cNvPr>
          <p:cNvSpPr>
            <a:spLocks noGrp="1"/>
          </p:cNvSpPr>
          <p:nvPr>
            <p:ph type="body" idx="1"/>
          </p:nvPr>
        </p:nvSpPr>
        <p:spPr/>
        <p:txBody>
          <a:bodyPr/>
          <a:lstStyle/>
          <a:p>
            <a:endParaRPr lang="zh-CN" altLang="en-US"/>
          </a:p>
        </p:txBody>
      </p:sp>
      <p:sp>
        <p:nvSpPr>
          <p:cNvPr id="4" name="灯片编号占位符 3">
            <a:extLst>
              <a:ext uri="{FF2B5EF4-FFF2-40B4-BE49-F238E27FC236}">
                <a16:creationId xmlns:a16="http://schemas.microsoft.com/office/drawing/2014/main" id="{7777F1BC-D7F5-39C8-0CB1-9E3049F788C0}"/>
              </a:ext>
            </a:extLst>
          </p:cNvPr>
          <p:cNvSpPr>
            <a:spLocks noGrp="1"/>
          </p:cNvSpPr>
          <p:nvPr>
            <p:ph type="sldNum" sz="quarter" idx="10"/>
          </p:nvPr>
        </p:nvSpPr>
        <p:spPr/>
        <p:txBody>
          <a:bodyPr/>
          <a:lstStyle/>
          <a:p>
            <a:fld id="{58C57266-2DAA-4ECB-93ED-B084D17E5BAB}" type="slidenum">
              <a:rPr lang="zh-CN" altLang="en-US" smtClean="0"/>
              <a:t>7</a:t>
            </a:fld>
            <a:endParaRPr lang="zh-CN" altLang="en-US"/>
          </a:p>
        </p:txBody>
      </p:sp>
    </p:spTree>
    <p:extLst>
      <p:ext uri="{BB962C8B-B14F-4D97-AF65-F5344CB8AC3E}">
        <p14:creationId xmlns:p14="http://schemas.microsoft.com/office/powerpoint/2010/main" val="1213573129"/>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BDE691C5-88A3-33CB-B5B6-EBB176AE4F4C}"/>
            </a:ext>
          </a:extLst>
        </p:cNvPr>
        <p:cNvGrpSpPr/>
        <p:nvPr/>
      </p:nvGrpSpPr>
      <p:grpSpPr>
        <a:xfrm>
          <a:off x="0" y="0"/>
          <a:ext cx="0" cy="0"/>
          <a:chOff x="0" y="0"/>
          <a:chExt cx="0" cy="0"/>
        </a:xfrm>
      </p:grpSpPr>
      <p:sp>
        <p:nvSpPr>
          <p:cNvPr id="2" name="幻灯片图像占位符 1">
            <a:extLst>
              <a:ext uri="{FF2B5EF4-FFF2-40B4-BE49-F238E27FC236}">
                <a16:creationId xmlns:a16="http://schemas.microsoft.com/office/drawing/2014/main" id="{5797C495-AC45-D959-16D3-523537810422}"/>
              </a:ext>
            </a:extLst>
          </p:cNvPr>
          <p:cNvSpPr>
            <a:spLocks noGrp="1" noRot="1" noChangeAspect="1"/>
          </p:cNvSpPr>
          <p:nvPr>
            <p:ph type="sldImg"/>
          </p:nvPr>
        </p:nvSpPr>
        <p:spPr/>
      </p:sp>
      <p:sp>
        <p:nvSpPr>
          <p:cNvPr id="3" name="备注占位符 2">
            <a:extLst>
              <a:ext uri="{FF2B5EF4-FFF2-40B4-BE49-F238E27FC236}">
                <a16:creationId xmlns:a16="http://schemas.microsoft.com/office/drawing/2014/main" id="{5F726386-65F7-B107-34DF-B6EBD9130033}"/>
              </a:ext>
            </a:extLst>
          </p:cNvPr>
          <p:cNvSpPr>
            <a:spLocks noGrp="1"/>
          </p:cNvSpPr>
          <p:nvPr>
            <p:ph type="body" idx="1"/>
          </p:nvPr>
        </p:nvSpPr>
        <p:spPr/>
        <p:txBody>
          <a:bodyPr/>
          <a:lstStyle/>
          <a:p>
            <a:endParaRPr lang="zh-CN" altLang="en-US"/>
          </a:p>
        </p:txBody>
      </p:sp>
      <p:sp>
        <p:nvSpPr>
          <p:cNvPr id="4" name="灯片编号占位符 3">
            <a:extLst>
              <a:ext uri="{FF2B5EF4-FFF2-40B4-BE49-F238E27FC236}">
                <a16:creationId xmlns:a16="http://schemas.microsoft.com/office/drawing/2014/main" id="{83C2C624-86E4-AC6E-A046-CB3299E047CD}"/>
              </a:ext>
            </a:extLst>
          </p:cNvPr>
          <p:cNvSpPr>
            <a:spLocks noGrp="1"/>
          </p:cNvSpPr>
          <p:nvPr>
            <p:ph type="sldNum" sz="quarter" idx="10"/>
          </p:nvPr>
        </p:nvSpPr>
        <p:spPr/>
        <p:txBody>
          <a:bodyPr/>
          <a:lstStyle/>
          <a:p>
            <a:fld id="{58C57266-2DAA-4ECB-93ED-B084D17E5BAB}" type="slidenum">
              <a:rPr lang="zh-CN" altLang="en-US" smtClean="0"/>
              <a:t>8</a:t>
            </a:fld>
            <a:endParaRPr lang="zh-CN" altLang="en-US"/>
          </a:p>
        </p:txBody>
      </p:sp>
    </p:spTree>
    <p:extLst>
      <p:ext uri="{BB962C8B-B14F-4D97-AF65-F5344CB8AC3E}">
        <p14:creationId xmlns:p14="http://schemas.microsoft.com/office/powerpoint/2010/main" val="1293305342"/>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F1CB8912-F0BA-4AD8-8415-DA1F26BCB09F}" type="slidenum">
              <a:rPr lang="zh-CN" altLang="en-US" smtClean="0"/>
              <a:t>9</a:t>
            </a:fld>
            <a:endParaRPr lang="zh-CN" altLang="en-US"/>
          </a:p>
        </p:txBody>
      </p:sp>
    </p:spTree>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FCFA0B8E-A1AC-CA35-7AE4-5054A4F4BA3A}"/>
            </a:ext>
          </a:extLst>
        </p:cNvPr>
        <p:cNvGrpSpPr/>
        <p:nvPr/>
      </p:nvGrpSpPr>
      <p:grpSpPr>
        <a:xfrm>
          <a:off x="0" y="0"/>
          <a:ext cx="0" cy="0"/>
          <a:chOff x="0" y="0"/>
          <a:chExt cx="0" cy="0"/>
        </a:xfrm>
      </p:grpSpPr>
      <p:sp>
        <p:nvSpPr>
          <p:cNvPr id="2" name="幻灯片图像占位符 1">
            <a:extLst>
              <a:ext uri="{FF2B5EF4-FFF2-40B4-BE49-F238E27FC236}">
                <a16:creationId xmlns:a16="http://schemas.microsoft.com/office/drawing/2014/main" id="{3FC1B51A-2EFE-5FE7-08B2-2C47D6A08C7E}"/>
              </a:ext>
            </a:extLst>
          </p:cNvPr>
          <p:cNvSpPr>
            <a:spLocks noGrp="1" noRot="1" noChangeAspect="1"/>
          </p:cNvSpPr>
          <p:nvPr>
            <p:ph type="sldImg"/>
          </p:nvPr>
        </p:nvSpPr>
        <p:spPr/>
      </p:sp>
      <p:sp>
        <p:nvSpPr>
          <p:cNvPr id="3" name="备注占位符 2">
            <a:extLst>
              <a:ext uri="{FF2B5EF4-FFF2-40B4-BE49-F238E27FC236}">
                <a16:creationId xmlns:a16="http://schemas.microsoft.com/office/drawing/2014/main" id="{D4B604F1-5FFA-803E-7462-86067C2F9FF8}"/>
              </a:ext>
            </a:extLst>
          </p:cNvPr>
          <p:cNvSpPr>
            <a:spLocks noGrp="1"/>
          </p:cNvSpPr>
          <p:nvPr>
            <p:ph type="body" idx="1"/>
          </p:nvPr>
        </p:nvSpPr>
        <p:spPr/>
        <p:txBody>
          <a:bodyPr/>
          <a:lstStyle/>
          <a:p>
            <a:endParaRPr lang="zh-CN" altLang="en-US"/>
          </a:p>
        </p:txBody>
      </p:sp>
      <p:sp>
        <p:nvSpPr>
          <p:cNvPr id="4" name="灯片编号占位符 3">
            <a:extLst>
              <a:ext uri="{FF2B5EF4-FFF2-40B4-BE49-F238E27FC236}">
                <a16:creationId xmlns:a16="http://schemas.microsoft.com/office/drawing/2014/main" id="{131FA5A5-DEE5-8D87-275A-A2D753D7AA7A}"/>
              </a:ext>
            </a:extLst>
          </p:cNvPr>
          <p:cNvSpPr>
            <a:spLocks noGrp="1"/>
          </p:cNvSpPr>
          <p:nvPr>
            <p:ph type="sldNum" sz="quarter" idx="10"/>
          </p:nvPr>
        </p:nvSpPr>
        <p:spPr/>
        <p:txBody>
          <a:bodyPr/>
          <a:lstStyle/>
          <a:p>
            <a:fld id="{58C57266-2DAA-4ECB-93ED-B084D17E5BAB}" type="slidenum">
              <a:rPr lang="zh-CN" altLang="en-US" smtClean="0"/>
              <a:t>10</a:t>
            </a:fld>
            <a:endParaRPr lang="zh-CN" altLang="en-US"/>
          </a:p>
        </p:txBody>
      </p:sp>
    </p:spTree>
    <p:extLst>
      <p:ext uri="{BB962C8B-B14F-4D97-AF65-F5344CB8AC3E}">
        <p14:creationId xmlns:p14="http://schemas.microsoft.com/office/powerpoint/2010/main" val="3792322016"/>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F90342AB-1FA1-A281-7C0B-E37B6B27158F}"/>
            </a:ext>
          </a:extLst>
        </p:cNvPr>
        <p:cNvGrpSpPr/>
        <p:nvPr/>
      </p:nvGrpSpPr>
      <p:grpSpPr>
        <a:xfrm>
          <a:off x="0" y="0"/>
          <a:ext cx="0" cy="0"/>
          <a:chOff x="0" y="0"/>
          <a:chExt cx="0" cy="0"/>
        </a:xfrm>
      </p:grpSpPr>
      <p:sp>
        <p:nvSpPr>
          <p:cNvPr id="2" name="幻灯片图像占位符 1">
            <a:extLst>
              <a:ext uri="{FF2B5EF4-FFF2-40B4-BE49-F238E27FC236}">
                <a16:creationId xmlns:a16="http://schemas.microsoft.com/office/drawing/2014/main" id="{4947AD5F-6823-B0D0-6B81-63A13B736B44}"/>
              </a:ext>
            </a:extLst>
          </p:cNvPr>
          <p:cNvSpPr>
            <a:spLocks noGrp="1" noRot="1" noChangeAspect="1"/>
          </p:cNvSpPr>
          <p:nvPr>
            <p:ph type="sldImg"/>
          </p:nvPr>
        </p:nvSpPr>
        <p:spPr/>
      </p:sp>
      <p:sp>
        <p:nvSpPr>
          <p:cNvPr id="3" name="备注占位符 2">
            <a:extLst>
              <a:ext uri="{FF2B5EF4-FFF2-40B4-BE49-F238E27FC236}">
                <a16:creationId xmlns:a16="http://schemas.microsoft.com/office/drawing/2014/main" id="{181F2784-285C-FBD1-3451-E12FDC94FAE1}"/>
              </a:ext>
            </a:extLst>
          </p:cNvPr>
          <p:cNvSpPr>
            <a:spLocks noGrp="1"/>
          </p:cNvSpPr>
          <p:nvPr>
            <p:ph type="body" idx="1"/>
          </p:nvPr>
        </p:nvSpPr>
        <p:spPr/>
        <p:txBody>
          <a:bodyPr/>
          <a:lstStyle/>
          <a:p>
            <a:endParaRPr lang="zh-CN" altLang="en-US"/>
          </a:p>
        </p:txBody>
      </p:sp>
      <p:sp>
        <p:nvSpPr>
          <p:cNvPr id="4" name="灯片编号占位符 3">
            <a:extLst>
              <a:ext uri="{FF2B5EF4-FFF2-40B4-BE49-F238E27FC236}">
                <a16:creationId xmlns:a16="http://schemas.microsoft.com/office/drawing/2014/main" id="{88C0B78D-F1A2-7E9F-69A3-2E5CED306AAA}"/>
              </a:ext>
            </a:extLst>
          </p:cNvPr>
          <p:cNvSpPr>
            <a:spLocks noGrp="1"/>
          </p:cNvSpPr>
          <p:nvPr>
            <p:ph type="sldNum" sz="quarter" idx="10"/>
          </p:nvPr>
        </p:nvSpPr>
        <p:spPr/>
        <p:txBody>
          <a:bodyPr/>
          <a:lstStyle/>
          <a:p>
            <a:fld id="{58C57266-2DAA-4ECB-93ED-B084D17E5BAB}" type="slidenum">
              <a:rPr lang="zh-CN" altLang="en-US" smtClean="0"/>
              <a:t>11</a:t>
            </a:fld>
            <a:endParaRPr lang="zh-CN" altLang="en-US"/>
          </a:p>
        </p:txBody>
      </p:sp>
    </p:spTree>
    <p:extLst>
      <p:ext uri="{BB962C8B-B14F-4D97-AF65-F5344CB8AC3E}">
        <p14:creationId xmlns:p14="http://schemas.microsoft.com/office/powerpoint/2010/main" val="3315915918"/>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86B37C47-F04C-273F-550A-F7FB3235E96B}"/>
            </a:ext>
          </a:extLst>
        </p:cNvPr>
        <p:cNvGrpSpPr/>
        <p:nvPr/>
      </p:nvGrpSpPr>
      <p:grpSpPr>
        <a:xfrm>
          <a:off x="0" y="0"/>
          <a:ext cx="0" cy="0"/>
          <a:chOff x="0" y="0"/>
          <a:chExt cx="0" cy="0"/>
        </a:xfrm>
      </p:grpSpPr>
      <p:sp>
        <p:nvSpPr>
          <p:cNvPr id="2" name="幻灯片图像占位符 1">
            <a:extLst>
              <a:ext uri="{FF2B5EF4-FFF2-40B4-BE49-F238E27FC236}">
                <a16:creationId xmlns:a16="http://schemas.microsoft.com/office/drawing/2014/main" id="{5477D6A4-5577-9F46-F1D2-078563E544CF}"/>
              </a:ext>
            </a:extLst>
          </p:cNvPr>
          <p:cNvSpPr>
            <a:spLocks noGrp="1" noRot="1" noChangeAspect="1"/>
          </p:cNvSpPr>
          <p:nvPr>
            <p:ph type="sldImg"/>
          </p:nvPr>
        </p:nvSpPr>
        <p:spPr/>
      </p:sp>
      <p:sp>
        <p:nvSpPr>
          <p:cNvPr id="3" name="备注占位符 2">
            <a:extLst>
              <a:ext uri="{FF2B5EF4-FFF2-40B4-BE49-F238E27FC236}">
                <a16:creationId xmlns:a16="http://schemas.microsoft.com/office/drawing/2014/main" id="{F700613B-4BA4-8743-4749-61B6EEB721EB}"/>
              </a:ext>
            </a:extLst>
          </p:cNvPr>
          <p:cNvSpPr>
            <a:spLocks noGrp="1"/>
          </p:cNvSpPr>
          <p:nvPr>
            <p:ph type="body" idx="1"/>
          </p:nvPr>
        </p:nvSpPr>
        <p:spPr/>
        <p:txBody>
          <a:bodyPr/>
          <a:lstStyle/>
          <a:p>
            <a:endParaRPr lang="zh-CN" altLang="en-US"/>
          </a:p>
        </p:txBody>
      </p:sp>
      <p:sp>
        <p:nvSpPr>
          <p:cNvPr id="4" name="灯片编号占位符 3">
            <a:extLst>
              <a:ext uri="{FF2B5EF4-FFF2-40B4-BE49-F238E27FC236}">
                <a16:creationId xmlns:a16="http://schemas.microsoft.com/office/drawing/2014/main" id="{42D32FEC-4946-5044-663A-CACBE2AD6085}"/>
              </a:ext>
            </a:extLst>
          </p:cNvPr>
          <p:cNvSpPr>
            <a:spLocks noGrp="1"/>
          </p:cNvSpPr>
          <p:nvPr>
            <p:ph type="sldNum" sz="quarter" idx="10"/>
          </p:nvPr>
        </p:nvSpPr>
        <p:spPr/>
        <p:txBody>
          <a:bodyPr/>
          <a:lstStyle/>
          <a:p>
            <a:fld id="{58C57266-2DAA-4ECB-93ED-B084D17E5BAB}" type="slidenum">
              <a:rPr lang="zh-CN" altLang="en-US" smtClean="0"/>
              <a:t>12</a:t>
            </a:fld>
            <a:endParaRPr lang="zh-CN" altLang="en-US"/>
          </a:p>
        </p:txBody>
      </p:sp>
    </p:spTree>
    <p:extLst>
      <p:ext uri="{BB962C8B-B14F-4D97-AF65-F5344CB8AC3E}">
        <p14:creationId xmlns:p14="http://schemas.microsoft.com/office/powerpoint/2010/main" val="589931025"/>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8D25D6D2-5222-D3D6-45A8-ECD349EAE554}"/>
            </a:ext>
          </a:extLst>
        </p:cNvPr>
        <p:cNvGrpSpPr/>
        <p:nvPr/>
      </p:nvGrpSpPr>
      <p:grpSpPr>
        <a:xfrm>
          <a:off x="0" y="0"/>
          <a:ext cx="0" cy="0"/>
          <a:chOff x="0" y="0"/>
          <a:chExt cx="0" cy="0"/>
        </a:xfrm>
      </p:grpSpPr>
      <p:sp>
        <p:nvSpPr>
          <p:cNvPr id="2" name="幻灯片图像占位符 1">
            <a:extLst>
              <a:ext uri="{FF2B5EF4-FFF2-40B4-BE49-F238E27FC236}">
                <a16:creationId xmlns:a16="http://schemas.microsoft.com/office/drawing/2014/main" id="{577575DE-9FD5-7CD6-1D4E-D4ADF6D6EECB}"/>
              </a:ext>
            </a:extLst>
          </p:cNvPr>
          <p:cNvSpPr>
            <a:spLocks noGrp="1" noRot="1" noChangeAspect="1"/>
          </p:cNvSpPr>
          <p:nvPr>
            <p:ph type="sldImg"/>
          </p:nvPr>
        </p:nvSpPr>
        <p:spPr/>
      </p:sp>
      <p:sp>
        <p:nvSpPr>
          <p:cNvPr id="3" name="备注占位符 2">
            <a:extLst>
              <a:ext uri="{FF2B5EF4-FFF2-40B4-BE49-F238E27FC236}">
                <a16:creationId xmlns:a16="http://schemas.microsoft.com/office/drawing/2014/main" id="{6ACB4C52-C7D8-CF21-DEE8-F8A2B31ADCBD}"/>
              </a:ext>
            </a:extLst>
          </p:cNvPr>
          <p:cNvSpPr>
            <a:spLocks noGrp="1"/>
          </p:cNvSpPr>
          <p:nvPr>
            <p:ph type="body" idx="1"/>
          </p:nvPr>
        </p:nvSpPr>
        <p:spPr/>
        <p:txBody>
          <a:bodyPr/>
          <a:lstStyle/>
          <a:p>
            <a:endParaRPr lang="zh-CN" altLang="en-US"/>
          </a:p>
        </p:txBody>
      </p:sp>
      <p:sp>
        <p:nvSpPr>
          <p:cNvPr id="4" name="灯片编号占位符 3">
            <a:extLst>
              <a:ext uri="{FF2B5EF4-FFF2-40B4-BE49-F238E27FC236}">
                <a16:creationId xmlns:a16="http://schemas.microsoft.com/office/drawing/2014/main" id="{0BC2C7D0-9CCA-52F9-2AF8-284E077A011B}"/>
              </a:ext>
            </a:extLst>
          </p:cNvPr>
          <p:cNvSpPr>
            <a:spLocks noGrp="1"/>
          </p:cNvSpPr>
          <p:nvPr>
            <p:ph type="sldNum" sz="quarter" idx="10"/>
          </p:nvPr>
        </p:nvSpPr>
        <p:spPr/>
        <p:txBody>
          <a:bodyPr/>
          <a:lstStyle/>
          <a:p>
            <a:fld id="{58C57266-2DAA-4ECB-93ED-B084D17E5BAB}" type="slidenum">
              <a:rPr lang="zh-CN" altLang="en-US" smtClean="0"/>
              <a:t>13</a:t>
            </a:fld>
            <a:endParaRPr lang="zh-CN" altLang="en-US"/>
          </a:p>
        </p:txBody>
      </p:sp>
    </p:spTree>
    <p:extLst>
      <p:ext uri="{BB962C8B-B14F-4D97-AF65-F5344CB8AC3E}">
        <p14:creationId xmlns:p14="http://schemas.microsoft.com/office/powerpoint/2010/main" val="2970883535"/>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F1CB8912-F0BA-4AD8-8415-DA1F26BCB09F}" type="slidenum">
              <a:rPr lang="zh-CN" altLang="en-US" smtClean="0"/>
              <a:t>14</a:t>
            </a:fld>
            <a:endParaRPr lang="zh-CN" altLang="en-US"/>
          </a:p>
        </p:txBody>
      </p:sp>
    </p:spTree>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B5E6C7AA-0B85-3903-25FF-A2BC049BA943}"/>
            </a:ext>
          </a:extLst>
        </p:cNvPr>
        <p:cNvGrpSpPr/>
        <p:nvPr/>
      </p:nvGrpSpPr>
      <p:grpSpPr>
        <a:xfrm>
          <a:off x="0" y="0"/>
          <a:ext cx="0" cy="0"/>
          <a:chOff x="0" y="0"/>
          <a:chExt cx="0" cy="0"/>
        </a:xfrm>
      </p:grpSpPr>
      <p:sp>
        <p:nvSpPr>
          <p:cNvPr id="2" name="幻灯片图像占位符 1">
            <a:extLst>
              <a:ext uri="{FF2B5EF4-FFF2-40B4-BE49-F238E27FC236}">
                <a16:creationId xmlns:a16="http://schemas.microsoft.com/office/drawing/2014/main" id="{1F76A0B0-4733-9676-4953-853B5394F1AA}"/>
              </a:ext>
            </a:extLst>
          </p:cNvPr>
          <p:cNvSpPr>
            <a:spLocks noGrp="1" noRot="1" noChangeAspect="1"/>
          </p:cNvSpPr>
          <p:nvPr>
            <p:ph type="sldImg"/>
          </p:nvPr>
        </p:nvSpPr>
        <p:spPr/>
      </p:sp>
      <p:sp>
        <p:nvSpPr>
          <p:cNvPr id="3" name="备注占位符 2">
            <a:extLst>
              <a:ext uri="{FF2B5EF4-FFF2-40B4-BE49-F238E27FC236}">
                <a16:creationId xmlns:a16="http://schemas.microsoft.com/office/drawing/2014/main" id="{E8890960-325B-5378-E7DA-15891281679E}"/>
              </a:ext>
            </a:extLst>
          </p:cNvPr>
          <p:cNvSpPr>
            <a:spLocks noGrp="1"/>
          </p:cNvSpPr>
          <p:nvPr>
            <p:ph type="body" idx="1"/>
          </p:nvPr>
        </p:nvSpPr>
        <p:spPr/>
        <p:txBody>
          <a:bodyPr/>
          <a:lstStyle/>
          <a:p>
            <a:endParaRPr lang="zh-CN" altLang="en-US" dirty="0"/>
          </a:p>
        </p:txBody>
      </p:sp>
      <p:sp>
        <p:nvSpPr>
          <p:cNvPr id="4" name="灯片编号占位符 3">
            <a:extLst>
              <a:ext uri="{FF2B5EF4-FFF2-40B4-BE49-F238E27FC236}">
                <a16:creationId xmlns:a16="http://schemas.microsoft.com/office/drawing/2014/main" id="{40CBC9B4-3711-7A66-9DD1-33BDBD609CAB}"/>
              </a:ext>
            </a:extLst>
          </p:cNvPr>
          <p:cNvSpPr>
            <a:spLocks noGrp="1"/>
          </p:cNvSpPr>
          <p:nvPr>
            <p:ph type="sldNum" sz="quarter" idx="10"/>
          </p:nvPr>
        </p:nvSpPr>
        <p:spPr/>
        <p:txBody>
          <a:bodyPr/>
          <a:lstStyle/>
          <a:p>
            <a:fld id="{58C57266-2DAA-4ECB-93ED-B084D17E5BAB}" type="slidenum">
              <a:rPr lang="zh-CN" altLang="en-US" smtClean="0"/>
              <a:t>15</a:t>
            </a:fld>
            <a:endParaRPr lang="zh-CN" altLang="en-US"/>
          </a:p>
        </p:txBody>
      </p:sp>
    </p:spTree>
    <p:extLst>
      <p:ext uri="{BB962C8B-B14F-4D97-AF65-F5344CB8AC3E}">
        <p14:creationId xmlns:p14="http://schemas.microsoft.com/office/powerpoint/2010/main" val="1325922087"/>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9BB5A01D-4EB8-A858-D81F-24D6FD11DF29}"/>
            </a:ext>
          </a:extLst>
        </p:cNvPr>
        <p:cNvGrpSpPr/>
        <p:nvPr/>
      </p:nvGrpSpPr>
      <p:grpSpPr>
        <a:xfrm>
          <a:off x="0" y="0"/>
          <a:ext cx="0" cy="0"/>
          <a:chOff x="0" y="0"/>
          <a:chExt cx="0" cy="0"/>
        </a:xfrm>
      </p:grpSpPr>
      <p:sp>
        <p:nvSpPr>
          <p:cNvPr id="2" name="幻灯片图像占位符 1">
            <a:extLst>
              <a:ext uri="{FF2B5EF4-FFF2-40B4-BE49-F238E27FC236}">
                <a16:creationId xmlns:a16="http://schemas.microsoft.com/office/drawing/2014/main" id="{C650F8A4-5609-A9DF-3DDE-E8E0CC4F35D7}"/>
              </a:ext>
            </a:extLst>
          </p:cNvPr>
          <p:cNvSpPr>
            <a:spLocks noGrp="1" noRot="1" noChangeAspect="1"/>
          </p:cNvSpPr>
          <p:nvPr>
            <p:ph type="sldImg"/>
          </p:nvPr>
        </p:nvSpPr>
        <p:spPr/>
      </p:sp>
      <p:sp>
        <p:nvSpPr>
          <p:cNvPr id="3" name="备注占位符 2">
            <a:extLst>
              <a:ext uri="{FF2B5EF4-FFF2-40B4-BE49-F238E27FC236}">
                <a16:creationId xmlns:a16="http://schemas.microsoft.com/office/drawing/2014/main" id="{846B70B1-D457-DF87-74C9-13A3DBDD9245}"/>
              </a:ext>
            </a:extLst>
          </p:cNvPr>
          <p:cNvSpPr>
            <a:spLocks noGrp="1"/>
          </p:cNvSpPr>
          <p:nvPr>
            <p:ph type="body" idx="1"/>
          </p:nvPr>
        </p:nvSpPr>
        <p:spPr/>
        <p:txBody>
          <a:bodyPr/>
          <a:lstStyle/>
          <a:p>
            <a:endParaRPr lang="zh-CN" altLang="en-US"/>
          </a:p>
        </p:txBody>
      </p:sp>
      <p:sp>
        <p:nvSpPr>
          <p:cNvPr id="4" name="灯片编号占位符 3">
            <a:extLst>
              <a:ext uri="{FF2B5EF4-FFF2-40B4-BE49-F238E27FC236}">
                <a16:creationId xmlns:a16="http://schemas.microsoft.com/office/drawing/2014/main" id="{CE2EFB56-1759-D612-35D2-F9C90FB533E2}"/>
              </a:ext>
            </a:extLst>
          </p:cNvPr>
          <p:cNvSpPr>
            <a:spLocks noGrp="1"/>
          </p:cNvSpPr>
          <p:nvPr>
            <p:ph type="sldNum" sz="quarter" idx="10"/>
          </p:nvPr>
        </p:nvSpPr>
        <p:spPr/>
        <p:txBody>
          <a:bodyPr/>
          <a:lstStyle/>
          <a:p>
            <a:fld id="{58C57266-2DAA-4ECB-93ED-B084D17E5BAB}" type="slidenum">
              <a:rPr lang="zh-CN" altLang="en-US" smtClean="0"/>
              <a:t>16</a:t>
            </a:fld>
            <a:endParaRPr lang="zh-CN" altLang="en-US"/>
          </a:p>
        </p:txBody>
      </p:sp>
    </p:spTree>
    <p:extLst>
      <p:ext uri="{BB962C8B-B14F-4D97-AF65-F5344CB8AC3E}">
        <p14:creationId xmlns:p14="http://schemas.microsoft.com/office/powerpoint/2010/main" val="3850171153"/>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178409AF-B3ED-2E97-1723-65E93B1D6752}"/>
            </a:ext>
          </a:extLst>
        </p:cNvPr>
        <p:cNvGrpSpPr/>
        <p:nvPr/>
      </p:nvGrpSpPr>
      <p:grpSpPr>
        <a:xfrm>
          <a:off x="0" y="0"/>
          <a:ext cx="0" cy="0"/>
          <a:chOff x="0" y="0"/>
          <a:chExt cx="0" cy="0"/>
        </a:xfrm>
      </p:grpSpPr>
      <p:sp>
        <p:nvSpPr>
          <p:cNvPr id="2" name="幻灯片图像占位符 1">
            <a:extLst>
              <a:ext uri="{FF2B5EF4-FFF2-40B4-BE49-F238E27FC236}">
                <a16:creationId xmlns:a16="http://schemas.microsoft.com/office/drawing/2014/main" id="{A0728867-AE65-CDAE-165D-14983EBE6239}"/>
              </a:ext>
            </a:extLst>
          </p:cNvPr>
          <p:cNvSpPr>
            <a:spLocks noGrp="1" noRot="1" noChangeAspect="1"/>
          </p:cNvSpPr>
          <p:nvPr>
            <p:ph type="sldImg"/>
          </p:nvPr>
        </p:nvSpPr>
        <p:spPr/>
      </p:sp>
      <p:sp>
        <p:nvSpPr>
          <p:cNvPr id="3" name="备注占位符 2">
            <a:extLst>
              <a:ext uri="{FF2B5EF4-FFF2-40B4-BE49-F238E27FC236}">
                <a16:creationId xmlns:a16="http://schemas.microsoft.com/office/drawing/2014/main" id="{993ACF5A-1E3E-924C-A8E4-C167C0E30AAF}"/>
              </a:ext>
            </a:extLst>
          </p:cNvPr>
          <p:cNvSpPr>
            <a:spLocks noGrp="1"/>
          </p:cNvSpPr>
          <p:nvPr>
            <p:ph type="body" idx="1"/>
          </p:nvPr>
        </p:nvSpPr>
        <p:spPr/>
        <p:txBody>
          <a:bodyPr/>
          <a:lstStyle/>
          <a:p>
            <a:endParaRPr lang="zh-CN" altLang="en-US"/>
          </a:p>
        </p:txBody>
      </p:sp>
      <p:sp>
        <p:nvSpPr>
          <p:cNvPr id="4" name="灯片编号占位符 3">
            <a:extLst>
              <a:ext uri="{FF2B5EF4-FFF2-40B4-BE49-F238E27FC236}">
                <a16:creationId xmlns:a16="http://schemas.microsoft.com/office/drawing/2014/main" id="{BA35D9AC-D248-4DC1-ED0F-45F9B3B5D377}"/>
              </a:ext>
            </a:extLst>
          </p:cNvPr>
          <p:cNvSpPr>
            <a:spLocks noGrp="1"/>
          </p:cNvSpPr>
          <p:nvPr>
            <p:ph type="sldNum" sz="quarter" idx="10"/>
          </p:nvPr>
        </p:nvSpPr>
        <p:spPr/>
        <p:txBody>
          <a:bodyPr/>
          <a:lstStyle/>
          <a:p>
            <a:fld id="{58C57266-2DAA-4ECB-93ED-B084D17E5BAB}" type="slidenum">
              <a:rPr lang="zh-CN" altLang="en-US" smtClean="0"/>
              <a:t>17</a:t>
            </a:fld>
            <a:endParaRPr lang="zh-CN" altLang="en-US"/>
          </a:p>
        </p:txBody>
      </p:sp>
    </p:spTree>
    <p:extLst>
      <p:ext uri="{BB962C8B-B14F-4D97-AF65-F5344CB8AC3E}">
        <p14:creationId xmlns:p14="http://schemas.microsoft.com/office/powerpoint/2010/main" val="1301921299"/>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7A75BD9D-D7C7-66F8-F6E1-33C2D6BC3539}"/>
            </a:ext>
          </a:extLst>
        </p:cNvPr>
        <p:cNvGrpSpPr/>
        <p:nvPr/>
      </p:nvGrpSpPr>
      <p:grpSpPr>
        <a:xfrm>
          <a:off x="0" y="0"/>
          <a:ext cx="0" cy="0"/>
          <a:chOff x="0" y="0"/>
          <a:chExt cx="0" cy="0"/>
        </a:xfrm>
      </p:grpSpPr>
      <p:sp>
        <p:nvSpPr>
          <p:cNvPr id="2" name="幻灯片图像占位符 1">
            <a:extLst>
              <a:ext uri="{FF2B5EF4-FFF2-40B4-BE49-F238E27FC236}">
                <a16:creationId xmlns:a16="http://schemas.microsoft.com/office/drawing/2014/main" id="{7ABE1930-85DC-59C9-90BE-A676C7B296E7}"/>
              </a:ext>
            </a:extLst>
          </p:cNvPr>
          <p:cNvSpPr>
            <a:spLocks noGrp="1" noRot="1" noChangeAspect="1"/>
          </p:cNvSpPr>
          <p:nvPr>
            <p:ph type="sldImg"/>
          </p:nvPr>
        </p:nvSpPr>
        <p:spPr/>
      </p:sp>
      <p:sp>
        <p:nvSpPr>
          <p:cNvPr id="3" name="备注占位符 2">
            <a:extLst>
              <a:ext uri="{FF2B5EF4-FFF2-40B4-BE49-F238E27FC236}">
                <a16:creationId xmlns:a16="http://schemas.microsoft.com/office/drawing/2014/main" id="{DF2B1C0A-FB5F-A3E6-7598-F871AF4B65C8}"/>
              </a:ext>
            </a:extLst>
          </p:cNvPr>
          <p:cNvSpPr>
            <a:spLocks noGrp="1"/>
          </p:cNvSpPr>
          <p:nvPr>
            <p:ph type="body" idx="1"/>
          </p:nvPr>
        </p:nvSpPr>
        <p:spPr/>
        <p:txBody>
          <a:bodyPr/>
          <a:lstStyle/>
          <a:p>
            <a:endParaRPr lang="zh-CN" altLang="en-US"/>
          </a:p>
        </p:txBody>
      </p:sp>
      <p:sp>
        <p:nvSpPr>
          <p:cNvPr id="4" name="灯片编号占位符 3">
            <a:extLst>
              <a:ext uri="{FF2B5EF4-FFF2-40B4-BE49-F238E27FC236}">
                <a16:creationId xmlns:a16="http://schemas.microsoft.com/office/drawing/2014/main" id="{C5C0A6F2-5AA2-8267-6005-E4EC1C9E142B}"/>
              </a:ext>
            </a:extLst>
          </p:cNvPr>
          <p:cNvSpPr>
            <a:spLocks noGrp="1"/>
          </p:cNvSpPr>
          <p:nvPr>
            <p:ph type="sldNum" sz="quarter" idx="10"/>
          </p:nvPr>
        </p:nvSpPr>
        <p:spPr/>
        <p:txBody>
          <a:bodyPr/>
          <a:lstStyle/>
          <a:p>
            <a:fld id="{58C57266-2DAA-4ECB-93ED-B084D17E5BAB}" type="slidenum">
              <a:rPr lang="zh-CN" altLang="en-US" smtClean="0"/>
              <a:t>18</a:t>
            </a:fld>
            <a:endParaRPr lang="zh-CN" altLang="en-US"/>
          </a:p>
        </p:txBody>
      </p:sp>
    </p:spTree>
    <p:extLst>
      <p:ext uri="{BB962C8B-B14F-4D97-AF65-F5344CB8AC3E}">
        <p14:creationId xmlns:p14="http://schemas.microsoft.com/office/powerpoint/2010/main" val="2883507395"/>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2F43D475-03FF-6C44-A5EC-B4F14F2900C8}"/>
            </a:ext>
          </a:extLst>
        </p:cNvPr>
        <p:cNvGrpSpPr/>
        <p:nvPr/>
      </p:nvGrpSpPr>
      <p:grpSpPr>
        <a:xfrm>
          <a:off x="0" y="0"/>
          <a:ext cx="0" cy="0"/>
          <a:chOff x="0" y="0"/>
          <a:chExt cx="0" cy="0"/>
        </a:xfrm>
      </p:grpSpPr>
      <p:sp>
        <p:nvSpPr>
          <p:cNvPr id="2" name="幻灯片图像占位符 1">
            <a:extLst>
              <a:ext uri="{FF2B5EF4-FFF2-40B4-BE49-F238E27FC236}">
                <a16:creationId xmlns:a16="http://schemas.microsoft.com/office/drawing/2014/main" id="{1F56D5E5-6E78-1E73-A0A9-BFA85DEFC8C7}"/>
              </a:ext>
            </a:extLst>
          </p:cNvPr>
          <p:cNvSpPr>
            <a:spLocks noGrp="1" noRot="1" noChangeAspect="1"/>
          </p:cNvSpPr>
          <p:nvPr>
            <p:ph type="sldImg"/>
          </p:nvPr>
        </p:nvSpPr>
        <p:spPr/>
      </p:sp>
      <p:sp>
        <p:nvSpPr>
          <p:cNvPr id="3" name="备注占位符 2">
            <a:extLst>
              <a:ext uri="{FF2B5EF4-FFF2-40B4-BE49-F238E27FC236}">
                <a16:creationId xmlns:a16="http://schemas.microsoft.com/office/drawing/2014/main" id="{DD23FAE4-C02B-BE6F-3C9B-ADB5B68AD7FE}"/>
              </a:ext>
            </a:extLst>
          </p:cNvPr>
          <p:cNvSpPr>
            <a:spLocks noGrp="1"/>
          </p:cNvSpPr>
          <p:nvPr>
            <p:ph type="body" idx="1"/>
          </p:nvPr>
        </p:nvSpPr>
        <p:spPr/>
        <p:txBody>
          <a:bodyPr/>
          <a:lstStyle/>
          <a:p>
            <a:r>
              <a:rPr lang="zh-CN" altLang="en-US" dirty="0"/>
              <a:t>同质性指的是地震波在穿过相同类型的岩石或介质时传播速度和特性基本相同的性质。</a:t>
            </a:r>
            <a:endParaRPr lang="en-US" altLang="zh-CN" dirty="0"/>
          </a:p>
          <a:p>
            <a:r>
              <a:rPr lang="zh-CN" altLang="en-US" dirty="0"/>
              <a:t>异质性则表示介质中存在不同类型或密度不同的岩石层，导致地震波传播速度和路径发生变化，从而影响地震波的传播和衰减方式。</a:t>
            </a:r>
          </a:p>
        </p:txBody>
      </p:sp>
      <p:sp>
        <p:nvSpPr>
          <p:cNvPr id="4" name="灯片编号占位符 3">
            <a:extLst>
              <a:ext uri="{FF2B5EF4-FFF2-40B4-BE49-F238E27FC236}">
                <a16:creationId xmlns:a16="http://schemas.microsoft.com/office/drawing/2014/main" id="{93C19AAC-A0E7-D864-C04A-4E9FEA06F588}"/>
              </a:ext>
            </a:extLst>
          </p:cNvPr>
          <p:cNvSpPr>
            <a:spLocks noGrp="1"/>
          </p:cNvSpPr>
          <p:nvPr>
            <p:ph type="sldNum" sz="quarter" idx="10"/>
          </p:nvPr>
        </p:nvSpPr>
        <p:spPr/>
        <p:txBody>
          <a:bodyPr/>
          <a:lstStyle/>
          <a:p>
            <a:fld id="{58C57266-2DAA-4ECB-93ED-B084D17E5BAB}" type="slidenum">
              <a:rPr lang="zh-CN" altLang="en-US" smtClean="0"/>
              <a:t>19</a:t>
            </a:fld>
            <a:endParaRPr lang="zh-CN" altLang="en-US"/>
          </a:p>
        </p:txBody>
      </p:sp>
    </p:spTree>
    <p:extLst>
      <p:ext uri="{BB962C8B-B14F-4D97-AF65-F5344CB8AC3E}">
        <p14:creationId xmlns:p14="http://schemas.microsoft.com/office/powerpoint/2010/main" val="3437691234"/>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B86FE3D6-C9FA-5E93-60DD-7B073C9B86AD}"/>
            </a:ext>
          </a:extLst>
        </p:cNvPr>
        <p:cNvGrpSpPr/>
        <p:nvPr/>
      </p:nvGrpSpPr>
      <p:grpSpPr>
        <a:xfrm>
          <a:off x="0" y="0"/>
          <a:ext cx="0" cy="0"/>
          <a:chOff x="0" y="0"/>
          <a:chExt cx="0" cy="0"/>
        </a:xfrm>
      </p:grpSpPr>
      <p:sp>
        <p:nvSpPr>
          <p:cNvPr id="2" name="幻灯片图像占位符 1">
            <a:extLst>
              <a:ext uri="{FF2B5EF4-FFF2-40B4-BE49-F238E27FC236}">
                <a16:creationId xmlns:a16="http://schemas.microsoft.com/office/drawing/2014/main" id="{FE4C8A75-94C4-79A0-2CF2-9B6F0E0B91F3}"/>
              </a:ext>
            </a:extLst>
          </p:cNvPr>
          <p:cNvSpPr>
            <a:spLocks noGrp="1" noRot="1" noChangeAspect="1"/>
          </p:cNvSpPr>
          <p:nvPr>
            <p:ph type="sldImg"/>
          </p:nvPr>
        </p:nvSpPr>
        <p:spPr/>
      </p:sp>
      <p:sp>
        <p:nvSpPr>
          <p:cNvPr id="3" name="备注占位符 2">
            <a:extLst>
              <a:ext uri="{FF2B5EF4-FFF2-40B4-BE49-F238E27FC236}">
                <a16:creationId xmlns:a16="http://schemas.microsoft.com/office/drawing/2014/main" id="{1AEB1B9B-4D3A-953A-7DEA-80A164731CAE}"/>
              </a:ext>
            </a:extLst>
          </p:cNvPr>
          <p:cNvSpPr>
            <a:spLocks noGrp="1"/>
          </p:cNvSpPr>
          <p:nvPr>
            <p:ph type="body" idx="1"/>
          </p:nvPr>
        </p:nvSpPr>
        <p:spPr/>
        <p:txBody>
          <a:bodyPr/>
          <a:lstStyle/>
          <a:p>
            <a:endParaRPr lang="zh-CN" altLang="en-US"/>
          </a:p>
        </p:txBody>
      </p:sp>
      <p:sp>
        <p:nvSpPr>
          <p:cNvPr id="4" name="灯片编号占位符 3">
            <a:extLst>
              <a:ext uri="{FF2B5EF4-FFF2-40B4-BE49-F238E27FC236}">
                <a16:creationId xmlns:a16="http://schemas.microsoft.com/office/drawing/2014/main" id="{B1C4F476-A52D-B867-F554-A7B498847AD4}"/>
              </a:ext>
            </a:extLst>
          </p:cNvPr>
          <p:cNvSpPr>
            <a:spLocks noGrp="1"/>
          </p:cNvSpPr>
          <p:nvPr>
            <p:ph type="sldNum" sz="quarter" idx="10"/>
          </p:nvPr>
        </p:nvSpPr>
        <p:spPr/>
        <p:txBody>
          <a:bodyPr/>
          <a:lstStyle/>
          <a:p>
            <a:fld id="{58C57266-2DAA-4ECB-93ED-B084D17E5BAB}" type="slidenum">
              <a:rPr lang="zh-CN" altLang="en-US" smtClean="0"/>
              <a:t>20</a:t>
            </a:fld>
            <a:endParaRPr lang="zh-CN" altLang="en-US"/>
          </a:p>
        </p:txBody>
      </p:sp>
    </p:spTree>
    <p:extLst>
      <p:ext uri="{BB962C8B-B14F-4D97-AF65-F5344CB8AC3E}">
        <p14:creationId xmlns:p14="http://schemas.microsoft.com/office/powerpoint/2010/main" val="3188686851"/>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B4929E10-5248-303C-ACEF-7C578EE77BC7}"/>
            </a:ext>
          </a:extLst>
        </p:cNvPr>
        <p:cNvGrpSpPr/>
        <p:nvPr/>
      </p:nvGrpSpPr>
      <p:grpSpPr>
        <a:xfrm>
          <a:off x="0" y="0"/>
          <a:ext cx="0" cy="0"/>
          <a:chOff x="0" y="0"/>
          <a:chExt cx="0" cy="0"/>
        </a:xfrm>
      </p:grpSpPr>
      <p:sp>
        <p:nvSpPr>
          <p:cNvPr id="2" name="幻灯片图像占位符 1">
            <a:extLst>
              <a:ext uri="{FF2B5EF4-FFF2-40B4-BE49-F238E27FC236}">
                <a16:creationId xmlns:a16="http://schemas.microsoft.com/office/drawing/2014/main" id="{D24BEE23-08B7-F71A-BAF9-853583572C57}"/>
              </a:ext>
            </a:extLst>
          </p:cNvPr>
          <p:cNvSpPr>
            <a:spLocks noGrp="1" noRot="1" noChangeAspect="1"/>
          </p:cNvSpPr>
          <p:nvPr>
            <p:ph type="sldImg"/>
          </p:nvPr>
        </p:nvSpPr>
        <p:spPr/>
      </p:sp>
      <p:sp>
        <p:nvSpPr>
          <p:cNvPr id="3" name="备注占位符 2">
            <a:extLst>
              <a:ext uri="{FF2B5EF4-FFF2-40B4-BE49-F238E27FC236}">
                <a16:creationId xmlns:a16="http://schemas.microsoft.com/office/drawing/2014/main" id="{BCF61F2D-5134-0E80-7F28-BE454961D7D7}"/>
              </a:ext>
            </a:extLst>
          </p:cNvPr>
          <p:cNvSpPr>
            <a:spLocks noGrp="1"/>
          </p:cNvSpPr>
          <p:nvPr>
            <p:ph type="body" idx="1"/>
          </p:nvPr>
        </p:nvSpPr>
        <p:spPr/>
        <p:txBody>
          <a:bodyPr/>
          <a:lstStyle/>
          <a:p>
            <a:endParaRPr lang="zh-CN" altLang="en-US"/>
          </a:p>
        </p:txBody>
      </p:sp>
      <p:sp>
        <p:nvSpPr>
          <p:cNvPr id="4" name="灯片编号占位符 3">
            <a:extLst>
              <a:ext uri="{FF2B5EF4-FFF2-40B4-BE49-F238E27FC236}">
                <a16:creationId xmlns:a16="http://schemas.microsoft.com/office/drawing/2014/main" id="{C8BB76EE-43E2-9B27-4BB7-68D1ECC6D259}"/>
              </a:ext>
            </a:extLst>
          </p:cNvPr>
          <p:cNvSpPr>
            <a:spLocks noGrp="1"/>
          </p:cNvSpPr>
          <p:nvPr>
            <p:ph type="sldNum" sz="quarter" idx="10"/>
          </p:nvPr>
        </p:nvSpPr>
        <p:spPr/>
        <p:txBody>
          <a:bodyPr/>
          <a:lstStyle/>
          <a:p>
            <a:fld id="{58C57266-2DAA-4ECB-93ED-B084D17E5BAB}" type="slidenum">
              <a:rPr lang="zh-CN" altLang="en-US" smtClean="0"/>
              <a:t>21</a:t>
            </a:fld>
            <a:endParaRPr lang="zh-CN" altLang="en-US"/>
          </a:p>
        </p:txBody>
      </p:sp>
    </p:spTree>
    <p:extLst>
      <p:ext uri="{BB962C8B-B14F-4D97-AF65-F5344CB8AC3E}">
        <p14:creationId xmlns:p14="http://schemas.microsoft.com/office/powerpoint/2010/main" val="1977645828"/>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450B0156-B38E-A8C1-D687-C0BD1F3ABE34}"/>
            </a:ext>
          </a:extLst>
        </p:cNvPr>
        <p:cNvGrpSpPr/>
        <p:nvPr/>
      </p:nvGrpSpPr>
      <p:grpSpPr>
        <a:xfrm>
          <a:off x="0" y="0"/>
          <a:ext cx="0" cy="0"/>
          <a:chOff x="0" y="0"/>
          <a:chExt cx="0" cy="0"/>
        </a:xfrm>
      </p:grpSpPr>
      <p:sp>
        <p:nvSpPr>
          <p:cNvPr id="2" name="幻灯片图像占位符 1">
            <a:extLst>
              <a:ext uri="{FF2B5EF4-FFF2-40B4-BE49-F238E27FC236}">
                <a16:creationId xmlns:a16="http://schemas.microsoft.com/office/drawing/2014/main" id="{4FAE4F1A-E2BE-A014-077F-1CE801DF9D7A}"/>
              </a:ext>
            </a:extLst>
          </p:cNvPr>
          <p:cNvSpPr>
            <a:spLocks noGrp="1" noRot="1" noChangeAspect="1"/>
          </p:cNvSpPr>
          <p:nvPr>
            <p:ph type="sldImg"/>
          </p:nvPr>
        </p:nvSpPr>
        <p:spPr/>
      </p:sp>
      <p:sp>
        <p:nvSpPr>
          <p:cNvPr id="3" name="备注占位符 2">
            <a:extLst>
              <a:ext uri="{FF2B5EF4-FFF2-40B4-BE49-F238E27FC236}">
                <a16:creationId xmlns:a16="http://schemas.microsoft.com/office/drawing/2014/main" id="{4AB35448-0EE6-019A-E561-19D6012D85F7}"/>
              </a:ext>
            </a:extLst>
          </p:cNvPr>
          <p:cNvSpPr>
            <a:spLocks noGrp="1"/>
          </p:cNvSpPr>
          <p:nvPr>
            <p:ph type="body" idx="1"/>
          </p:nvPr>
        </p:nvSpPr>
        <p:spPr/>
        <p:txBody>
          <a:bodyPr/>
          <a:lstStyle/>
          <a:p>
            <a:endParaRPr lang="zh-CN" altLang="en-US"/>
          </a:p>
        </p:txBody>
      </p:sp>
      <p:sp>
        <p:nvSpPr>
          <p:cNvPr id="4" name="灯片编号占位符 3">
            <a:extLst>
              <a:ext uri="{FF2B5EF4-FFF2-40B4-BE49-F238E27FC236}">
                <a16:creationId xmlns:a16="http://schemas.microsoft.com/office/drawing/2014/main" id="{8C845638-3CD5-4259-0C5C-B5FD5001579C}"/>
              </a:ext>
            </a:extLst>
          </p:cNvPr>
          <p:cNvSpPr>
            <a:spLocks noGrp="1"/>
          </p:cNvSpPr>
          <p:nvPr>
            <p:ph type="sldNum" sz="quarter" idx="10"/>
          </p:nvPr>
        </p:nvSpPr>
        <p:spPr/>
        <p:txBody>
          <a:bodyPr/>
          <a:lstStyle/>
          <a:p>
            <a:fld id="{58C57266-2DAA-4ECB-93ED-B084D17E5BAB}" type="slidenum">
              <a:rPr lang="zh-CN" altLang="en-US" smtClean="0"/>
              <a:t>22</a:t>
            </a:fld>
            <a:endParaRPr lang="zh-CN" altLang="en-US"/>
          </a:p>
        </p:txBody>
      </p:sp>
    </p:spTree>
    <p:extLst>
      <p:ext uri="{BB962C8B-B14F-4D97-AF65-F5344CB8AC3E}">
        <p14:creationId xmlns:p14="http://schemas.microsoft.com/office/powerpoint/2010/main" val="3338379966"/>
      </p:ext>
    </p:extLst>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F1CB8912-F0BA-4AD8-8415-DA1F26BCB09F}" type="slidenum">
              <a:rPr lang="zh-CN" altLang="en-US" smtClean="0"/>
              <a:t>23</a:t>
            </a:fld>
            <a:endParaRPr lang="zh-CN" altLang="en-US"/>
          </a:p>
        </p:txBody>
      </p:sp>
    </p:spTree>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1DB0E44C-AEDE-B772-A16D-21789999B3F5}"/>
            </a:ext>
          </a:extLst>
        </p:cNvPr>
        <p:cNvGrpSpPr/>
        <p:nvPr/>
      </p:nvGrpSpPr>
      <p:grpSpPr>
        <a:xfrm>
          <a:off x="0" y="0"/>
          <a:ext cx="0" cy="0"/>
          <a:chOff x="0" y="0"/>
          <a:chExt cx="0" cy="0"/>
        </a:xfrm>
      </p:grpSpPr>
      <p:sp>
        <p:nvSpPr>
          <p:cNvPr id="2" name="幻灯片图像占位符 1">
            <a:extLst>
              <a:ext uri="{FF2B5EF4-FFF2-40B4-BE49-F238E27FC236}">
                <a16:creationId xmlns:a16="http://schemas.microsoft.com/office/drawing/2014/main" id="{47DD7172-7F11-48A2-CC0F-3E83309D98B5}"/>
              </a:ext>
            </a:extLst>
          </p:cNvPr>
          <p:cNvSpPr>
            <a:spLocks noGrp="1" noRot="1" noChangeAspect="1"/>
          </p:cNvSpPr>
          <p:nvPr>
            <p:ph type="sldImg"/>
          </p:nvPr>
        </p:nvSpPr>
        <p:spPr/>
      </p:sp>
      <p:sp>
        <p:nvSpPr>
          <p:cNvPr id="3" name="备注占位符 2">
            <a:extLst>
              <a:ext uri="{FF2B5EF4-FFF2-40B4-BE49-F238E27FC236}">
                <a16:creationId xmlns:a16="http://schemas.microsoft.com/office/drawing/2014/main" id="{9845DBBB-1D92-2F92-3E65-624FBC686B79}"/>
              </a:ext>
            </a:extLst>
          </p:cNvPr>
          <p:cNvSpPr>
            <a:spLocks noGrp="1"/>
          </p:cNvSpPr>
          <p:nvPr>
            <p:ph type="body" idx="1"/>
          </p:nvPr>
        </p:nvSpPr>
        <p:spPr/>
        <p:txBody>
          <a:bodyPr/>
          <a:lstStyle/>
          <a:p>
            <a:r>
              <a:rPr lang="zh-CN" altLang="en-US" dirty="0"/>
              <a:t>滑动凸起（</a:t>
            </a:r>
            <a:r>
              <a:rPr lang="en-US" altLang="zh-CN" dirty="0"/>
              <a:t>slip asperities</a:t>
            </a:r>
            <a:r>
              <a:rPr lang="zh-CN" altLang="en-US" dirty="0"/>
              <a:t>）是指在断层上的局部区域，发生较大的滑动或应力累积。</a:t>
            </a:r>
          </a:p>
        </p:txBody>
      </p:sp>
      <p:sp>
        <p:nvSpPr>
          <p:cNvPr id="4" name="灯片编号占位符 3">
            <a:extLst>
              <a:ext uri="{FF2B5EF4-FFF2-40B4-BE49-F238E27FC236}">
                <a16:creationId xmlns:a16="http://schemas.microsoft.com/office/drawing/2014/main" id="{A726CAB3-6A7A-448F-40B3-6B8D67EFC98F}"/>
              </a:ext>
            </a:extLst>
          </p:cNvPr>
          <p:cNvSpPr>
            <a:spLocks noGrp="1"/>
          </p:cNvSpPr>
          <p:nvPr>
            <p:ph type="sldNum" sz="quarter" idx="10"/>
          </p:nvPr>
        </p:nvSpPr>
        <p:spPr/>
        <p:txBody>
          <a:bodyPr/>
          <a:lstStyle/>
          <a:p>
            <a:fld id="{58C57266-2DAA-4ECB-93ED-B084D17E5BAB}" type="slidenum">
              <a:rPr lang="zh-CN" altLang="en-US" smtClean="0"/>
              <a:t>24</a:t>
            </a:fld>
            <a:endParaRPr lang="zh-CN" altLang="en-US"/>
          </a:p>
        </p:txBody>
      </p:sp>
    </p:spTree>
    <p:extLst>
      <p:ext uri="{BB962C8B-B14F-4D97-AF65-F5344CB8AC3E}">
        <p14:creationId xmlns:p14="http://schemas.microsoft.com/office/powerpoint/2010/main" val="896501053"/>
      </p:ext>
    </p:extLst>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C3063097-34FC-AEAD-076B-18E144DD0CCA}"/>
            </a:ext>
          </a:extLst>
        </p:cNvPr>
        <p:cNvGrpSpPr/>
        <p:nvPr/>
      </p:nvGrpSpPr>
      <p:grpSpPr>
        <a:xfrm>
          <a:off x="0" y="0"/>
          <a:ext cx="0" cy="0"/>
          <a:chOff x="0" y="0"/>
          <a:chExt cx="0" cy="0"/>
        </a:xfrm>
      </p:grpSpPr>
      <p:sp>
        <p:nvSpPr>
          <p:cNvPr id="2" name="幻灯片图像占位符 1">
            <a:extLst>
              <a:ext uri="{FF2B5EF4-FFF2-40B4-BE49-F238E27FC236}">
                <a16:creationId xmlns:a16="http://schemas.microsoft.com/office/drawing/2014/main" id="{88B0A746-9721-BD4B-7DB0-6E677DA6F6D4}"/>
              </a:ext>
            </a:extLst>
          </p:cNvPr>
          <p:cNvSpPr>
            <a:spLocks noGrp="1" noRot="1" noChangeAspect="1"/>
          </p:cNvSpPr>
          <p:nvPr>
            <p:ph type="sldImg"/>
          </p:nvPr>
        </p:nvSpPr>
        <p:spPr/>
      </p:sp>
      <p:sp>
        <p:nvSpPr>
          <p:cNvPr id="3" name="备注占位符 2">
            <a:extLst>
              <a:ext uri="{FF2B5EF4-FFF2-40B4-BE49-F238E27FC236}">
                <a16:creationId xmlns:a16="http://schemas.microsoft.com/office/drawing/2014/main" id="{836D9015-BFB0-BF3B-6962-21C671D958FB}"/>
              </a:ext>
            </a:extLst>
          </p:cNvPr>
          <p:cNvSpPr>
            <a:spLocks noGrp="1"/>
          </p:cNvSpPr>
          <p:nvPr>
            <p:ph type="body" idx="1"/>
          </p:nvPr>
        </p:nvSpPr>
        <p:spPr/>
        <p:txBody>
          <a:bodyPr/>
          <a:lstStyle/>
          <a:p>
            <a:endParaRPr lang="zh-CN" altLang="en-US"/>
          </a:p>
        </p:txBody>
      </p:sp>
      <p:sp>
        <p:nvSpPr>
          <p:cNvPr id="4" name="灯片编号占位符 3">
            <a:extLst>
              <a:ext uri="{FF2B5EF4-FFF2-40B4-BE49-F238E27FC236}">
                <a16:creationId xmlns:a16="http://schemas.microsoft.com/office/drawing/2014/main" id="{3C5FA1BD-7FE5-7C53-491D-514948F1BAA3}"/>
              </a:ext>
            </a:extLst>
          </p:cNvPr>
          <p:cNvSpPr>
            <a:spLocks noGrp="1"/>
          </p:cNvSpPr>
          <p:nvPr>
            <p:ph type="sldNum" sz="quarter" idx="10"/>
          </p:nvPr>
        </p:nvSpPr>
        <p:spPr/>
        <p:txBody>
          <a:bodyPr/>
          <a:lstStyle/>
          <a:p>
            <a:fld id="{58C57266-2DAA-4ECB-93ED-B084D17E5BAB}" type="slidenum">
              <a:rPr lang="zh-CN" altLang="en-US" smtClean="0"/>
              <a:t>25</a:t>
            </a:fld>
            <a:endParaRPr lang="zh-CN" altLang="en-US"/>
          </a:p>
        </p:txBody>
      </p:sp>
    </p:spTree>
    <p:extLst>
      <p:ext uri="{BB962C8B-B14F-4D97-AF65-F5344CB8AC3E}">
        <p14:creationId xmlns:p14="http://schemas.microsoft.com/office/powerpoint/2010/main" val="1220001964"/>
      </p:ext>
    </p:extLst>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66170DCA-E688-B387-9D4B-32B26218CFF3}"/>
            </a:ext>
          </a:extLst>
        </p:cNvPr>
        <p:cNvGrpSpPr/>
        <p:nvPr/>
      </p:nvGrpSpPr>
      <p:grpSpPr>
        <a:xfrm>
          <a:off x="0" y="0"/>
          <a:ext cx="0" cy="0"/>
          <a:chOff x="0" y="0"/>
          <a:chExt cx="0" cy="0"/>
        </a:xfrm>
      </p:grpSpPr>
      <p:sp>
        <p:nvSpPr>
          <p:cNvPr id="2" name="幻灯片图像占位符 1">
            <a:extLst>
              <a:ext uri="{FF2B5EF4-FFF2-40B4-BE49-F238E27FC236}">
                <a16:creationId xmlns:a16="http://schemas.microsoft.com/office/drawing/2014/main" id="{3CE76A8D-86E3-04E8-1809-FF3D4342327F}"/>
              </a:ext>
            </a:extLst>
          </p:cNvPr>
          <p:cNvSpPr>
            <a:spLocks noGrp="1" noRot="1" noChangeAspect="1"/>
          </p:cNvSpPr>
          <p:nvPr>
            <p:ph type="sldImg"/>
          </p:nvPr>
        </p:nvSpPr>
        <p:spPr/>
      </p:sp>
      <p:sp>
        <p:nvSpPr>
          <p:cNvPr id="3" name="备注占位符 2">
            <a:extLst>
              <a:ext uri="{FF2B5EF4-FFF2-40B4-BE49-F238E27FC236}">
                <a16:creationId xmlns:a16="http://schemas.microsoft.com/office/drawing/2014/main" id="{4D7349F6-FC8A-2B68-1370-68FFAF9E4FD8}"/>
              </a:ext>
            </a:extLst>
          </p:cNvPr>
          <p:cNvSpPr>
            <a:spLocks noGrp="1"/>
          </p:cNvSpPr>
          <p:nvPr>
            <p:ph type="body" idx="1"/>
          </p:nvPr>
        </p:nvSpPr>
        <p:spPr/>
        <p:txBody>
          <a:bodyPr/>
          <a:lstStyle/>
          <a:p>
            <a:endParaRPr lang="zh-CN" altLang="en-US"/>
          </a:p>
        </p:txBody>
      </p:sp>
      <p:sp>
        <p:nvSpPr>
          <p:cNvPr id="4" name="灯片编号占位符 3">
            <a:extLst>
              <a:ext uri="{FF2B5EF4-FFF2-40B4-BE49-F238E27FC236}">
                <a16:creationId xmlns:a16="http://schemas.microsoft.com/office/drawing/2014/main" id="{49761696-BF88-7557-1D3A-F708718DF3C2}"/>
              </a:ext>
            </a:extLst>
          </p:cNvPr>
          <p:cNvSpPr>
            <a:spLocks noGrp="1"/>
          </p:cNvSpPr>
          <p:nvPr>
            <p:ph type="sldNum" sz="quarter" idx="10"/>
          </p:nvPr>
        </p:nvSpPr>
        <p:spPr/>
        <p:txBody>
          <a:bodyPr/>
          <a:lstStyle/>
          <a:p>
            <a:fld id="{58C57266-2DAA-4ECB-93ED-B084D17E5BAB}" type="slidenum">
              <a:rPr lang="zh-CN" altLang="en-US" smtClean="0"/>
              <a:t>26</a:t>
            </a:fld>
            <a:endParaRPr lang="zh-CN" altLang="en-US"/>
          </a:p>
        </p:txBody>
      </p:sp>
    </p:spTree>
    <p:extLst>
      <p:ext uri="{BB962C8B-B14F-4D97-AF65-F5344CB8AC3E}">
        <p14:creationId xmlns:p14="http://schemas.microsoft.com/office/powerpoint/2010/main" val="2625297265"/>
      </p:ext>
    </p:extLst>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24998F11-85EA-F28D-D297-3928CE9F2E9A}"/>
            </a:ext>
          </a:extLst>
        </p:cNvPr>
        <p:cNvGrpSpPr/>
        <p:nvPr/>
      </p:nvGrpSpPr>
      <p:grpSpPr>
        <a:xfrm>
          <a:off x="0" y="0"/>
          <a:ext cx="0" cy="0"/>
          <a:chOff x="0" y="0"/>
          <a:chExt cx="0" cy="0"/>
        </a:xfrm>
      </p:grpSpPr>
      <p:sp>
        <p:nvSpPr>
          <p:cNvPr id="2" name="幻灯片图像占位符 1">
            <a:extLst>
              <a:ext uri="{FF2B5EF4-FFF2-40B4-BE49-F238E27FC236}">
                <a16:creationId xmlns:a16="http://schemas.microsoft.com/office/drawing/2014/main" id="{0DAEF5F3-A911-C7B6-25C9-0B7445D70866}"/>
              </a:ext>
            </a:extLst>
          </p:cNvPr>
          <p:cNvSpPr>
            <a:spLocks noGrp="1" noRot="1" noChangeAspect="1"/>
          </p:cNvSpPr>
          <p:nvPr>
            <p:ph type="sldImg"/>
          </p:nvPr>
        </p:nvSpPr>
        <p:spPr/>
      </p:sp>
      <p:sp>
        <p:nvSpPr>
          <p:cNvPr id="3" name="备注占位符 2">
            <a:extLst>
              <a:ext uri="{FF2B5EF4-FFF2-40B4-BE49-F238E27FC236}">
                <a16:creationId xmlns:a16="http://schemas.microsoft.com/office/drawing/2014/main" id="{D3090FAD-A584-3380-E385-6F3EAFD578FF}"/>
              </a:ext>
            </a:extLst>
          </p:cNvPr>
          <p:cNvSpPr>
            <a:spLocks noGrp="1"/>
          </p:cNvSpPr>
          <p:nvPr>
            <p:ph type="body" idx="1"/>
          </p:nvPr>
        </p:nvSpPr>
        <p:spPr/>
        <p:txBody>
          <a:bodyPr/>
          <a:lstStyle/>
          <a:p>
            <a:endParaRPr lang="zh-CN" altLang="en-US"/>
          </a:p>
        </p:txBody>
      </p:sp>
      <p:sp>
        <p:nvSpPr>
          <p:cNvPr id="4" name="灯片编号占位符 3">
            <a:extLst>
              <a:ext uri="{FF2B5EF4-FFF2-40B4-BE49-F238E27FC236}">
                <a16:creationId xmlns:a16="http://schemas.microsoft.com/office/drawing/2014/main" id="{BCC4C506-2799-E059-6F9E-94FBDCA82785}"/>
              </a:ext>
            </a:extLst>
          </p:cNvPr>
          <p:cNvSpPr>
            <a:spLocks noGrp="1"/>
          </p:cNvSpPr>
          <p:nvPr>
            <p:ph type="sldNum" sz="quarter" idx="10"/>
          </p:nvPr>
        </p:nvSpPr>
        <p:spPr/>
        <p:txBody>
          <a:bodyPr/>
          <a:lstStyle/>
          <a:p>
            <a:fld id="{58C57266-2DAA-4ECB-93ED-B084D17E5BAB}" type="slidenum">
              <a:rPr lang="zh-CN" altLang="en-US" smtClean="0"/>
              <a:t>27</a:t>
            </a:fld>
            <a:endParaRPr lang="zh-CN" altLang="en-US"/>
          </a:p>
        </p:txBody>
      </p:sp>
    </p:spTree>
    <p:extLst>
      <p:ext uri="{BB962C8B-B14F-4D97-AF65-F5344CB8AC3E}">
        <p14:creationId xmlns:p14="http://schemas.microsoft.com/office/powerpoint/2010/main" val="2926615399"/>
      </p:ext>
    </p:extLst>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2A38185E-7574-A6DE-E22D-B5FCF3FE487A}"/>
            </a:ext>
          </a:extLst>
        </p:cNvPr>
        <p:cNvGrpSpPr/>
        <p:nvPr/>
      </p:nvGrpSpPr>
      <p:grpSpPr>
        <a:xfrm>
          <a:off x="0" y="0"/>
          <a:ext cx="0" cy="0"/>
          <a:chOff x="0" y="0"/>
          <a:chExt cx="0" cy="0"/>
        </a:xfrm>
      </p:grpSpPr>
      <p:sp>
        <p:nvSpPr>
          <p:cNvPr id="2" name="幻灯片图像占位符 1">
            <a:extLst>
              <a:ext uri="{FF2B5EF4-FFF2-40B4-BE49-F238E27FC236}">
                <a16:creationId xmlns:a16="http://schemas.microsoft.com/office/drawing/2014/main" id="{0C858719-B383-A592-8704-FC1F5D9C640A}"/>
              </a:ext>
            </a:extLst>
          </p:cNvPr>
          <p:cNvSpPr>
            <a:spLocks noGrp="1" noRot="1" noChangeAspect="1"/>
          </p:cNvSpPr>
          <p:nvPr>
            <p:ph type="sldImg"/>
          </p:nvPr>
        </p:nvSpPr>
        <p:spPr/>
      </p:sp>
      <p:sp>
        <p:nvSpPr>
          <p:cNvPr id="3" name="备注占位符 2">
            <a:extLst>
              <a:ext uri="{FF2B5EF4-FFF2-40B4-BE49-F238E27FC236}">
                <a16:creationId xmlns:a16="http://schemas.microsoft.com/office/drawing/2014/main" id="{D67F5C33-30E6-87C7-6D1F-555EC93D7C4B}"/>
              </a:ext>
            </a:extLst>
          </p:cNvPr>
          <p:cNvSpPr>
            <a:spLocks noGrp="1"/>
          </p:cNvSpPr>
          <p:nvPr>
            <p:ph type="body" idx="1"/>
          </p:nvPr>
        </p:nvSpPr>
        <p:spPr/>
        <p:txBody>
          <a:bodyPr/>
          <a:lstStyle/>
          <a:p>
            <a:r>
              <a:rPr lang="zh-CN" altLang="en-US" dirty="0"/>
              <a:t>地震</a:t>
            </a:r>
            <a:r>
              <a:rPr lang="en-US" altLang="zh-CN" dirty="0"/>
              <a:t>BPI</a:t>
            </a:r>
            <a:r>
              <a:rPr lang="zh-CN" altLang="en-US" dirty="0"/>
              <a:t>事件是指地震过程中的破裂路径指示器（</a:t>
            </a:r>
            <a:r>
              <a:rPr lang="en-US" altLang="zh-CN" dirty="0"/>
              <a:t>Broken Path Indicator</a:t>
            </a:r>
            <a:r>
              <a:rPr lang="zh-CN" altLang="en-US" dirty="0"/>
              <a:t>），它涉及到地震波在地下介质中传播时可能遇到的断层或变化。</a:t>
            </a:r>
            <a:endParaRPr lang="en-US" altLang="zh-CN" dirty="0"/>
          </a:p>
          <a:p>
            <a:r>
              <a:rPr lang="zh-CN" altLang="en-US" dirty="0"/>
              <a:t>当地震发生时，地震波会在地下传播，就好比水波在水面上扩散一样。有时候地下的石头会像水面上的岛屿一样阻挡地震波，使得地震波的传播路径发生改变，就好比水波遇到了障碍物。这种路径上的变化就是所谓的地震</a:t>
            </a:r>
            <a:r>
              <a:rPr lang="en-US" altLang="zh-CN" dirty="0"/>
              <a:t>BPI</a:t>
            </a:r>
            <a:r>
              <a:rPr lang="zh-CN" altLang="en-US" dirty="0"/>
              <a:t>事件。</a:t>
            </a:r>
          </a:p>
        </p:txBody>
      </p:sp>
      <p:sp>
        <p:nvSpPr>
          <p:cNvPr id="4" name="灯片编号占位符 3">
            <a:extLst>
              <a:ext uri="{FF2B5EF4-FFF2-40B4-BE49-F238E27FC236}">
                <a16:creationId xmlns:a16="http://schemas.microsoft.com/office/drawing/2014/main" id="{462F9DDC-D30E-E76F-BEF9-1D4ED55500FF}"/>
              </a:ext>
            </a:extLst>
          </p:cNvPr>
          <p:cNvSpPr>
            <a:spLocks noGrp="1"/>
          </p:cNvSpPr>
          <p:nvPr>
            <p:ph type="sldNum" sz="quarter" idx="10"/>
          </p:nvPr>
        </p:nvSpPr>
        <p:spPr/>
        <p:txBody>
          <a:bodyPr/>
          <a:lstStyle/>
          <a:p>
            <a:fld id="{58C57266-2DAA-4ECB-93ED-B084D17E5BAB}" type="slidenum">
              <a:rPr lang="zh-CN" altLang="en-US" smtClean="0"/>
              <a:t>28</a:t>
            </a:fld>
            <a:endParaRPr lang="zh-CN" altLang="en-US"/>
          </a:p>
        </p:txBody>
      </p:sp>
    </p:spTree>
    <p:extLst>
      <p:ext uri="{BB962C8B-B14F-4D97-AF65-F5344CB8AC3E}">
        <p14:creationId xmlns:p14="http://schemas.microsoft.com/office/powerpoint/2010/main" val="1030336955"/>
      </p:ext>
    </p:extLst>
  </p:cSld>
  <p:clrMapOvr>
    <a:masterClrMapping/>
  </p:clrMapOvr>
</p:notes>
</file>

<file path=ppt/notesSlides/notesSlide28.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F335F708-F5A2-606C-BDC3-2147D0F40DC3}"/>
            </a:ext>
          </a:extLst>
        </p:cNvPr>
        <p:cNvGrpSpPr/>
        <p:nvPr/>
      </p:nvGrpSpPr>
      <p:grpSpPr>
        <a:xfrm>
          <a:off x="0" y="0"/>
          <a:ext cx="0" cy="0"/>
          <a:chOff x="0" y="0"/>
          <a:chExt cx="0" cy="0"/>
        </a:xfrm>
      </p:grpSpPr>
      <p:sp>
        <p:nvSpPr>
          <p:cNvPr id="2" name="幻灯片图像占位符 1">
            <a:extLst>
              <a:ext uri="{FF2B5EF4-FFF2-40B4-BE49-F238E27FC236}">
                <a16:creationId xmlns:a16="http://schemas.microsoft.com/office/drawing/2014/main" id="{F43A6F5F-CD57-DFC5-6221-383A069FFC2A}"/>
              </a:ext>
            </a:extLst>
          </p:cNvPr>
          <p:cNvSpPr>
            <a:spLocks noGrp="1" noRot="1" noChangeAspect="1"/>
          </p:cNvSpPr>
          <p:nvPr>
            <p:ph type="sldImg"/>
          </p:nvPr>
        </p:nvSpPr>
        <p:spPr/>
      </p:sp>
      <p:sp>
        <p:nvSpPr>
          <p:cNvPr id="3" name="备注占位符 2">
            <a:extLst>
              <a:ext uri="{FF2B5EF4-FFF2-40B4-BE49-F238E27FC236}">
                <a16:creationId xmlns:a16="http://schemas.microsoft.com/office/drawing/2014/main" id="{BA3CB652-660D-7DB3-AAA0-0722355651DC}"/>
              </a:ext>
            </a:extLst>
          </p:cNvPr>
          <p:cNvSpPr>
            <a:spLocks noGrp="1"/>
          </p:cNvSpPr>
          <p:nvPr>
            <p:ph type="body" idx="1"/>
          </p:nvPr>
        </p:nvSpPr>
        <p:spPr/>
        <p:txBody>
          <a:bodyPr/>
          <a:lstStyle/>
          <a:p>
            <a:endParaRPr lang="zh-CN" altLang="en-US"/>
          </a:p>
        </p:txBody>
      </p:sp>
      <p:sp>
        <p:nvSpPr>
          <p:cNvPr id="4" name="灯片编号占位符 3">
            <a:extLst>
              <a:ext uri="{FF2B5EF4-FFF2-40B4-BE49-F238E27FC236}">
                <a16:creationId xmlns:a16="http://schemas.microsoft.com/office/drawing/2014/main" id="{BF0DF7E8-EED0-CF74-E879-4216EFC2ABD6}"/>
              </a:ext>
            </a:extLst>
          </p:cNvPr>
          <p:cNvSpPr>
            <a:spLocks noGrp="1"/>
          </p:cNvSpPr>
          <p:nvPr>
            <p:ph type="sldNum" sz="quarter" idx="10"/>
          </p:nvPr>
        </p:nvSpPr>
        <p:spPr/>
        <p:txBody>
          <a:bodyPr/>
          <a:lstStyle/>
          <a:p>
            <a:fld id="{58C57266-2DAA-4ECB-93ED-B084D17E5BAB}" type="slidenum">
              <a:rPr lang="zh-CN" altLang="en-US" smtClean="0"/>
              <a:t>29</a:t>
            </a:fld>
            <a:endParaRPr lang="zh-CN" altLang="en-US"/>
          </a:p>
        </p:txBody>
      </p:sp>
    </p:spTree>
    <p:extLst>
      <p:ext uri="{BB962C8B-B14F-4D97-AF65-F5344CB8AC3E}">
        <p14:creationId xmlns:p14="http://schemas.microsoft.com/office/powerpoint/2010/main" val="3725915225"/>
      </p:ext>
    </p:extLst>
  </p:cSld>
  <p:clrMapOvr>
    <a:masterClrMapping/>
  </p:clrMapOvr>
</p:notes>
</file>

<file path=ppt/notesSlides/notesSlide29.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FF9437F1-A7EB-74F9-BB53-A108F7C0614C}"/>
            </a:ext>
          </a:extLst>
        </p:cNvPr>
        <p:cNvGrpSpPr/>
        <p:nvPr/>
      </p:nvGrpSpPr>
      <p:grpSpPr>
        <a:xfrm>
          <a:off x="0" y="0"/>
          <a:ext cx="0" cy="0"/>
          <a:chOff x="0" y="0"/>
          <a:chExt cx="0" cy="0"/>
        </a:xfrm>
      </p:grpSpPr>
      <p:sp>
        <p:nvSpPr>
          <p:cNvPr id="2" name="幻灯片图像占位符 1">
            <a:extLst>
              <a:ext uri="{FF2B5EF4-FFF2-40B4-BE49-F238E27FC236}">
                <a16:creationId xmlns:a16="http://schemas.microsoft.com/office/drawing/2014/main" id="{C34B7665-DA75-2CC4-F2A3-09A06CCB5FA6}"/>
              </a:ext>
            </a:extLst>
          </p:cNvPr>
          <p:cNvSpPr>
            <a:spLocks noGrp="1" noRot="1" noChangeAspect="1"/>
          </p:cNvSpPr>
          <p:nvPr>
            <p:ph type="sldImg"/>
          </p:nvPr>
        </p:nvSpPr>
        <p:spPr/>
      </p:sp>
      <p:sp>
        <p:nvSpPr>
          <p:cNvPr id="3" name="备注占位符 2">
            <a:extLst>
              <a:ext uri="{FF2B5EF4-FFF2-40B4-BE49-F238E27FC236}">
                <a16:creationId xmlns:a16="http://schemas.microsoft.com/office/drawing/2014/main" id="{ACEA8ABE-F0DC-C1FC-86E9-0B82FE8F8DEC}"/>
              </a:ext>
            </a:extLst>
          </p:cNvPr>
          <p:cNvSpPr>
            <a:spLocks noGrp="1"/>
          </p:cNvSpPr>
          <p:nvPr>
            <p:ph type="body" idx="1"/>
          </p:nvPr>
        </p:nvSpPr>
        <p:spPr/>
        <p:txBody>
          <a:bodyPr/>
          <a:lstStyle/>
          <a:p>
            <a:endParaRPr lang="zh-CN" altLang="en-US"/>
          </a:p>
        </p:txBody>
      </p:sp>
      <p:sp>
        <p:nvSpPr>
          <p:cNvPr id="4" name="灯片编号占位符 3">
            <a:extLst>
              <a:ext uri="{FF2B5EF4-FFF2-40B4-BE49-F238E27FC236}">
                <a16:creationId xmlns:a16="http://schemas.microsoft.com/office/drawing/2014/main" id="{19342166-D632-34E4-378F-57E0FDA75B64}"/>
              </a:ext>
            </a:extLst>
          </p:cNvPr>
          <p:cNvSpPr>
            <a:spLocks noGrp="1"/>
          </p:cNvSpPr>
          <p:nvPr>
            <p:ph type="sldNum" sz="quarter" idx="10"/>
          </p:nvPr>
        </p:nvSpPr>
        <p:spPr/>
        <p:txBody>
          <a:bodyPr/>
          <a:lstStyle/>
          <a:p>
            <a:fld id="{58C57266-2DAA-4ECB-93ED-B084D17E5BAB}" type="slidenum">
              <a:rPr lang="zh-CN" altLang="en-US" smtClean="0"/>
              <a:t>30</a:t>
            </a:fld>
            <a:endParaRPr lang="zh-CN" altLang="en-US"/>
          </a:p>
        </p:txBody>
      </p:sp>
    </p:spTree>
    <p:extLst>
      <p:ext uri="{BB962C8B-B14F-4D97-AF65-F5344CB8AC3E}">
        <p14:creationId xmlns:p14="http://schemas.microsoft.com/office/powerpoint/2010/main" val="3150432191"/>
      </p:ext>
    </p:extLst>
  </p:cSld>
  <p:clrMapOvr>
    <a:masterClrMapping/>
  </p:clrMapOvr>
</p:notes>
</file>

<file path=ppt/notesSlides/notesSlide30.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F33C62B6-8F80-DBF3-ECF4-3FBE0849F7B6}"/>
            </a:ext>
          </a:extLst>
        </p:cNvPr>
        <p:cNvGrpSpPr/>
        <p:nvPr/>
      </p:nvGrpSpPr>
      <p:grpSpPr>
        <a:xfrm>
          <a:off x="0" y="0"/>
          <a:ext cx="0" cy="0"/>
          <a:chOff x="0" y="0"/>
          <a:chExt cx="0" cy="0"/>
        </a:xfrm>
      </p:grpSpPr>
      <p:sp>
        <p:nvSpPr>
          <p:cNvPr id="2" name="幻灯片图像占位符 1">
            <a:extLst>
              <a:ext uri="{FF2B5EF4-FFF2-40B4-BE49-F238E27FC236}">
                <a16:creationId xmlns:a16="http://schemas.microsoft.com/office/drawing/2014/main" id="{E30A5A06-9CD3-9831-8A00-BFB8F6735CFD}"/>
              </a:ext>
            </a:extLst>
          </p:cNvPr>
          <p:cNvSpPr>
            <a:spLocks noGrp="1" noRot="1" noChangeAspect="1"/>
          </p:cNvSpPr>
          <p:nvPr>
            <p:ph type="sldImg"/>
          </p:nvPr>
        </p:nvSpPr>
        <p:spPr/>
      </p:sp>
      <p:sp>
        <p:nvSpPr>
          <p:cNvPr id="3" name="备注占位符 2">
            <a:extLst>
              <a:ext uri="{FF2B5EF4-FFF2-40B4-BE49-F238E27FC236}">
                <a16:creationId xmlns:a16="http://schemas.microsoft.com/office/drawing/2014/main" id="{99E5ADA4-6DDC-B389-1545-5EBEF2B99C16}"/>
              </a:ext>
            </a:extLst>
          </p:cNvPr>
          <p:cNvSpPr>
            <a:spLocks noGrp="1"/>
          </p:cNvSpPr>
          <p:nvPr>
            <p:ph type="body" idx="1"/>
          </p:nvPr>
        </p:nvSpPr>
        <p:spPr/>
        <p:txBody>
          <a:bodyPr/>
          <a:lstStyle/>
          <a:p>
            <a:endParaRPr lang="zh-CN" altLang="en-US"/>
          </a:p>
        </p:txBody>
      </p:sp>
      <p:sp>
        <p:nvSpPr>
          <p:cNvPr id="4" name="灯片编号占位符 3">
            <a:extLst>
              <a:ext uri="{FF2B5EF4-FFF2-40B4-BE49-F238E27FC236}">
                <a16:creationId xmlns:a16="http://schemas.microsoft.com/office/drawing/2014/main" id="{78037F64-1514-0B67-F405-43A1C02B02FC}"/>
              </a:ext>
            </a:extLst>
          </p:cNvPr>
          <p:cNvSpPr>
            <a:spLocks noGrp="1"/>
          </p:cNvSpPr>
          <p:nvPr>
            <p:ph type="sldNum" sz="quarter" idx="10"/>
          </p:nvPr>
        </p:nvSpPr>
        <p:spPr/>
        <p:txBody>
          <a:bodyPr/>
          <a:lstStyle/>
          <a:p>
            <a:fld id="{F1CB8912-F0BA-4AD8-8415-DA1F26BCB09F}" type="slidenum">
              <a:rPr lang="zh-CN" altLang="en-US" smtClean="0"/>
              <a:t>31</a:t>
            </a:fld>
            <a:endParaRPr lang="zh-CN" altLang="en-US"/>
          </a:p>
        </p:txBody>
      </p:sp>
    </p:spTree>
    <p:extLst>
      <p:ext uri="{BB962C8B-B14F-4D97-AF65-F5344CB8AC3E}">
        <p14:creationId xmlns:p14="http://schemas.microsoft.com/office/powerpoint/2010/main" val="3203499120"/>
      </p:ext>
    </p:extLst>
  </p:cSld>
  <p:clrMapOvr>
    <a:masterClrMapping/>
  </p:clrMapOvr>
</p:notes>
</file>

<file path=ppt/notesSlides/notesSlide31.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71B3E2FC-E0C6-0840-76A2-6B22C4EDC60F}"/>
            </a:ext>
          </a:extLst>
        </p:cNvPr>
        <p:cNvGrpSpPr/>
        <p:nvPr/>
      </p:nvGrpSpPr>
      <p:grpSpPr>
        <a:xfrm>
          <a:off x="0" y="0"/>
          <a:ext cx="0" cy="0"/>
          <a:chOff x="0" y="0"/>
          <a:chExt cx="0" cy="0"/>
        </a:xfrm>
      </p:grpSpPr>
      <p:sp>
        <p:nvSpPr>
          <p:cNvPr id="2" name="幻灯片图像占位符 1">
            <a:extLst>
              <a:ext uri="{FF2B5EF4-FFF2-40B4-BE49-F238E27FC236}">
                <a16:creationId xmlns:a16="http://schemas.microsoft.com/office/drawing/2014/main" id="{2BB0F950-86E2-25E0-E0AB-EDE715B4045F}"/>
              </a:ext>
            </a:extLst>
          </p:cNvPr>
          <p:cNvSpPr>
            <a:spLocks noGrp="1" noRot="1" noChangeAspect="1"/>
          </p:cNvSpPr>
          <p:nvPr>
            <p:ph type="sldImg"/>
          </p:nvPr>
        </p:nvSpPr>
        <p:spPr/>
      </p:sp>
      <p:sp>
        <p:nvSpPr>
          <p:cNvPr id="3" name="备注占位符 2">
            <a:extLst>
              <a:ext uri="{FF2B5EF4-FFF2-40B4-BE49-F238E27FC236}">
                <a16:creationId xmlns:a16="http://schemas.microsoft.com/office/drawing/2014/main" id="{71B495AD-04CB-5041-7ED8-87334F350C10}"/>
              </a:ext>
            </a:extLst>
          </p:cNvPr>
          <p:cNvSpPr>
            <a:spLocks noGrp="1"/>
          </p:cNvSpPr>
          <p:nvPr>
            <p:ph type="body" idx="1"/>
          </p:nvPr>
        </p:nvSpPr>
        <p:spPr/>
        <p:txBody>
          <a:bodyPr/>
          <a:lstStyle/>
          <a:p>
            <a:r>
              <a:rPr lang="zh-CN" altLang="en-US" dirty="0"/>
              <a:t>超剪切地震（</a:t>
            </a:r>
            <a:r>
              <a:rPr lang="en-US" altLang="zh-CN" dirty="0" err="1"/>
              <a:t>supershear</a:t>
            </a:r>
            <a:r>
              <a:rPr lang="en-US" altLang="zh-CN" dirty="0"/>
              <a:t> earthquake</a:t>
            </a:r>
            <a:r>
              <a:rPr lang="zh-CN" altLang="en-US" dirty="0"/>
              <a:t>）是一种地震现象，其震波传播速度超过地表上地震破裂面的剪切波速度。这种类型的地震通常产生于长而直的断层上，而不是典型的平面断层。</a:t>
            </a:r>
            <a:endParaRPr lang="en-US" altLang="zh-CN" dirty="0"/>
          </a:p>
          <a:p>
            <a:r>
              <a:rPr lang="zh-CN" altLang="en-US" dirty="0"/>
              <a:t>高速传播：超剪切地震的震波传播速度超过了典型的剪切波速度，通常会导致比典型地震更快的地震波传播。</a:t>
            </a:r>
          </a:p>
          <a:p>
            <a:endParaRPr lang="zh-CN" altLang="en-US" dirty="0"/>
          </a:p>
          <a:p>
            <a:r>
              <a:rPr lang="zh-CN" altLang="en-US" dirty="0"/>
              <a:t>强烈地震摩擦：这种类型的地震通常伴随着非常强烈的地震摩擦，这可能与断层几何形状和物理特性有关。</a:t>
            </a:r>
          </a:p>
          <a:p>
            <a:endParaRPr lang="zh-CN" altLang="en-US" dirty="0"/>
          </a:p>
          <a:p>
            <a:r>
              <a:rPr lang="zh-CN" altLang="en-US" dirty="0"/>
              <a:t>破裂模式：超剪切地震可能会导致不同于典型地震的破裂模式，包括断层上的滑动速度梯度变化等。</a:t>
            </a:r>
          </a:p>
          <a:p>
            <a:endParaRPr lang="zh-CN" altLang="en-US" dirty="0"/>
          </a:p>
          <a:p>
            <a:r>
              <a:rPr lang="zh-CN" altLang="en-US" dirty="0"/>
              <a:t>地表效应：超剪切地震可能在地表上产生不同于典型地震的地震效应，例如更短的持续时间和特定频率的地震波。</a:t>
            </a:r>
          </a:p>
        </p:txBody>
      </p:sp>
      <p:sp>
        <p:nvSpPr>
          <p:cNvPr id="4" name="灯片编号占位符 3">
            <a:extLst>
              <a:ext uri="{FF2B5EF4-FFF2-40B4-BE49-F238E27FC236}">
                <a16:creationId xmlns:a16="http://schemas.microsoft.com/office/drawing/2014/main" id="{D7ABD860-1108-F834-39C0-0B9A675C0E90}"/>
              </a:ext>
            </a:extLst>
          </p:cNvPr>
          <p:cNvSpPr>
            <a:spLocks noGrp="1"/>
          </p:cNvSpPr>
          <p:nvPr>
            <p:ph type="sldNum" sz="quarter" idx="10"/>
          </p:nvPr>
        </p:nvSpPr>
        <p:spPr/>
        <p:txBody>
          <a:bodyPr/>
          <a:lstStyle/>
          <a:p>
            <a:fld id="{58C57266-2DAA-4ECB-93ED-B084D17E5BAB}" type="slidenum">
              <a:rPr lang="zh-CN" altLang="en-US" smtClean="0"/>
              <a:t>32</a:t>
            </a:fld>
            <a:endParaRPr lang="zh-CN" altLang="en-US"/>
          </a:p>
        </p:txBody>
      </p:sp>
    </p:spTree>
    <p:extLst>
      <p:ext uri="{BB962C8B-B14F-4D97-AF65-F5344CB8AC3E}">
        <p14:creationId xmlns:p14="http://schemas.microsoft.com/office/powerpoint/2010/main" val="1667052335"/>
      </p:ext>
    </p:extLst>
  </p:cSld>
  <p:clrMapOvr>
    <a:masterClrMapping/>
  </p:clrMapOvr>
</p:notes>
</file>

<file path=ppt/notesSlides/notesSlide32.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24FB7E39-9F06-508B-19ED-E251A736A6D2}"/>
            </a:ext>
          </a:extLst>
        </p:cNvPr>
        <p:cNvGrpSpPr/>
        <p:nvPr/>
      </p:nvGrpSpPr>
      <p:grpSpPr>
        <a:xfrm>
          <a:off x="0" y="0"/>
          <a:ext cx="0" cy="0"/>
          <a:chOff x="0" y="0"/>
          <a:chExt cx="0" cy="0"/>
        </a:xfrm>
      </p:grpSpPr>
      <p:sp>
        <p:nvSpPr>
          <p:cNvPr id="2" name="幻灯片图像占位符 1">
            <a:extLst>
              <a:ext uri="{FF2B5EF4-FFF2-40B4-BE49-F238E27FC236}">
                <a16:creationId xmlns:a16="http://schemas.microsoft.com/office/drawing/2014/main" id="{B1F7538F-E50A-64A9-02DB-D4D79F52177F}"/>
              </a:ext>
            </a:extLst>
          </p:cNvPr>
          <p:cNvSpPr>
            <a:spLocks noGrp="1" noRot="1" noChangeAspect="1"/>
          </p:cNvSpPr>
          <p:nvPr>
            <p:ph type="sldImg"/>
          </p:nvPr>
        </p:nvSpPr>
        <p:spPr/>
      </p:sp>
      <p:sp>
        <p:nvSpPr>
          <p:cNvPr id="3" name="备注占位符 2">
            <a:extLst>
              <a:ext uri="{FF2B5EF4-FFF2-40B4-BE49-F238E27FC236}">
                <a16:creationId xmlns:a16="http://schemas.microsoft.com/office/drawing/2014/main" id="{BC5B6168-F959-205C-93D7-CC1985A83B54}"/>
              </a:ext>
            </a:extLst>
          </p:cNvPr>
          <p:cNvSpPr>
            <a:spLocks noGrp="1"/>
          </p:cNvSpPr>
          <p:nvPr>
            <p:ph type="body" idx="1"/>
          </p:nvPr>
        </p:nvSpPr>
        <p:spPr/>
        <p:txBody>
          <a:bodyPr/>
          <a:lstStyle/>
          <a:p>
            <a:endParaRPr lang="zh-CN" altLang="en-US"/>
          </a:p>
        </p:txBody>
      </p:sp>
      <p:sp>
        <p:nvSpPr>
          <p:cNvPr id="4" name="灯片编号占位符 3">
            <a:extLst>
              <a:ext uri="{FF2B5EF4-FFF2-40B4-BE49-F238E27FC236}">
                <a16:creationId xmlns:a16="http://schemas.microsoft.com/office/drawing/2014/main" id="{921F6C0E-C493-90D2-6CAF-336B8BFC950A}"/>
              </a:ext>
            </a:extLst>
          </p:cNvPr>
          <p:cNvSpPr>
            <a:spLocks noGrp="1"/>
          </p:cNvSpPr>
          <p:nvPr>
            <p:ph type="sldNum" sz="quarter" idx="10"/>
          </p:nvPr>
        </p:nvSpPr>
        <p:spPr/>
        <p:txBody>
          <a:bodyPr/>
          <a:lstStyle/>
          <a:p>
            <a:fld id="{58C57266-2DAA-4ECB-93ED-B084D17E5BAB}" type="slidenum">
              <a:rPr lang="zh-CN" altLang="en-US" smtClean="0"/>
              <a:t>33</a:t>
            </a:fld>
            <a:endParaRPr lang="zh-CN" altLang="en-US"/>
          </a:p>
        </p:txBody>
      </p:sp>
    </p:spTree>
    <p:extLst>
      <p:ext uri="{BB962C8B-B14F-4D97-AF65-F5344CB8AC3E}">
        <p14:creationId xmlns:p14="http://schemas.microsoft.com/office/powerpoint/2010/main" val="2841531017"/>
      </p:ext>
    </p:extLst>
  </p:cSld>
  <p:clrMapOvr>
    <a:masterClrMapping/>
  </p:clrMapOvr>
</p:notes>
</file>

<file path=ppt/notesSlides/notesSlide33.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22DD86C6-0518-5516-4177-3FE2AE390EE5}"/>
            </a:ext>
          </a:extLst>
        </p:cNvPr>
        <p:cNvGrpSpPr/>
        <p:nvPr/>
      </p:nvGrpSpPr>
      <p:grpSpPr>
        <a:xfrm>
          <a:off x="0" y="0"/>
          <a:ext cx="0" cy="0"/>
          <a:chOff x="0" y="0"/>
          <a:chExt cx="0" cy="0"/>
        </a:xfrm>
      </p:grpSpPr>
      <p:sp>
        <p:nvSpPr>
          <p:cNvPr id="2" name="幻灯片图像占位符 1">
            <a:extLst>
              <a:ext uri="{FF2B5EF4-FFF2-40B4-BE49-F238E27FC236}">
                <a16:creationId xmlns:a16="http://schemas.microsoft.com/office/drawing/2014/main" id="{B155701F-A90D-9DDE-2820-87FBB79181B9}"/>
              </a:ext>
            </a:extLst>
          </p:cNvPr>
          <p:cNvSpPr>
            <a:spLocks noGrp="1" noRot="1" noChangeAspect="1"/>
          </p:cNvSpPr>
          <p:nvPr>
            <p:ph type="sldImg"/>
          </p:nvPr>
        </p:nvSpPr>
        <p:spPr/>
      </p:sp>
      <p:sp>
        <p:nvSpPr>
          <p:cNvPr id="3" name="备注占位符 2">
            <a:extLst>
              <a:ext uri="{FF2B5EF4-FFF2-40B4-BE49-F238E27FC236}">
                <a16:creationId xmlns:a16="http://schemas.microsoft.com/office/drawing/2014/main" id="{4CD5C4A5-8DD3-6250-F9A2-989CB0C3C4E2}"/>
              </a:ext>
            </a:extLst>
          </p:cNvPr>
          <p:cNvSpPr>
            <a:spLocks noGrp="1"/>
          </p:cNvSpPr>
          <p:nvPr>
            <p:ph type="body" idx="1"/>
          </p:nvPr>
        </p:nvSpPr>
        <p:spPr/>
        <p:txBody>
          <a:bodyPr/>
          <a:lstStyle/>
          <a:p>
            <a:endParaRPr lang="zh-CN" altLang="en-US"/>
          </a:p>
        </p:txBody>
      </p:sp>
      <p:sp>
        <p:nvSpPr>
          <p:cNvPr id="4" name="灯片编号占位符 3">
            <a:extLst>
              <a:ext uri="{FF2B5EF4-FFF2-40B4-BE49-F238E27FC236}">
                <a16:creationId xmlns:a16="http://schemas.microsoft.com/office/drawing/2014/main" id="{79B84AA3-078C-1A45-1AA8-52407E75D6E9}"/>
              </a:ext>
            </a:extLst>
          </p:cNvPr>
          <p:cNvSpPr>
            <a:spLocks noGrp="1"/>
          </p:cNvSpPr>
          <p:nvPr>
            <p:ph type="sldNum" sz="quarter" idx="10"/>
          </p:nvPr>
        </p:nvSpPr>
        <p:spPr/>
        <p:txBody>
          <a:bodyPr/>
          <a:lstStyle/>
          <a:p>
            <a:fld id="{58C57266-2DAA-4ECB-93ED-B084D17E5BAB}" type="slidenum">
              <a:rPr lang="zh-CN" altLang="en-US" smtClean="0"/>
              <a:t>34</a:t>
            </a:fld>
            <a:endParaRPr lang="zh-CN" altLang="en-US"/>
          </a:p>
        </p:txBody>
      </p:sp>
    </p:spTree>
    <p:extLst>
      <p:ext uri="{BB962C8B-B14F-4D97-AF65-F5344CB8AC3E}">
        <p14:creationId xmlns:p14="http://schemas.microsoft.com/office/powerpoint/2010/main" val="1382539699"/>
      </p:ext>
    </p:extLst>
  </p:cSld>
  <p:clrMapOvr>
    <a:masterClrMapping/>
  </p:clrMapOvr>
</p:notes>
</file>

<file path=ppt/notesSlides/notesSlide34.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73D4C73E-9F78-397B-5F94-AC732FD3F94C}"/>
            </a:ext>
          </a:extLst>
        </p:cNvPr>
        <p:cNvGrpSpPr/>
        <p:nvPr/>
      </p:nvGrpSpPr>
      <p:grpSpPr>
        <a:xfrm>
          <a:off x="0" y="0"/>
          <a:ext cx="0" cy="0"/>
          <a:chOff x="0" y="0"/>
          <a:chExt cx="0" cy="0"/>
        </a:xfrm>
      </p:grpSpPr>
      <p:sp>
        <p:nvSpPr>
          <p:cNvPr id="2" name="幻灯片图像占位符 1">
            <a:extLst>
              <a:ext uri="{FF2B5EF4-FFF2-40B4-BE49-F238E27FC236}">
                <a16:creationId xmlns:a16="http://schemas.microsoft.com/office/drawing/2014/main" id="{9E727264-505E-72BB-EE6F-60D136913DFB}"/>
              </a:ext>
            </a:extLst>
          </p:cNvPr>
          <p:cNvSpPr>
            <a:spLocks noGrp="1" noRot="1" noChangeAspect="1"/>
          </p:cNvSpPr>
          <p:nvPr>
            <p:ph type="sldImg"/>
          </p:nvPr>
        </p:nvSpPr>
        <p:spPr/>
      </p:sp>
      <p:sp>
        <p:nvSpPr>
          <p:cNvPr id="3" name="备注占位符 2">
            <a:extLst>
              <a:ext uri="{FF2B5EF4-FFF2-40B4-BE49-F238E27FC236}">
                <a16:creationId xmlns:a16="http://schemas.microsoft.com/office/drawing/2014/main" id="{F9535931-EA53-52A3-4C27-036B5EFCB599}"/>
              </a:ext>
            </a:extLst>
          </p:cNvPr>
          <p:cNvSpPr>
            <a:spLocks noGrp="1"/>
          </p:cNvSpPr>
          <p:nvPr>
            <p:ph type="body" idx="1"/>
          </p:nvPr>
        </p:nvSpPr>
        <p:spPr/>
        <p:txBody>
          <a:bodyPr/>
          <a:lstStyle/>
          <a:p>
            <a:endParaRPr lang="zh-CN" altLang="en-US"/>
          </a:p>
        </p:txBody>
      </p:sp>
      <p:sp>
        <p:nvSpPr>
          <p:cNvPr id="4" name="灯片编号占位符 3">
            <a:extLst>
              <a:ext uri="{FF2B5EF4-FFF2-40B4-BE49-F238E27FC236}">
                <a16:creationId xmlns:a16="http://schemas.microsoft.com/office/drawing/2014/main" id="{39D509EB-677E-635A-D309-0C3207816B3B}"/>
              </a:ext>
            </a:extLst>
          </p:cNvPr>
          <p:cNvSpPr>
            <a:spLocks noGrp="1"/>
          </p:cNvSpPr>
          <p:nvPr>
            <p:ph type="sldNum" sz="quarter" idx="10"/>
          </p:nvPr>
        </p:nvSpPr>
        <p:spPr/>
        <p:txBody>
          <a:bodyPr/>
          <a:lstStyle/>
          <a:p>
            <a:fld id="{58C57266-2DAA-4ECB-93ED-B084D17E5BAB}" type="slidenum">
              <a:rPr lang="zh-CN" altLang="en-US" smtClean="0"/>
              <a:t>35</a:t>
            </a:fld>
            <a:endParaRPr lang="zh-CN" altLang="en-US"/>
          </a:p>
        </p:txBody>
      </p:sp>
    </p:spTree>
    <p:extLst>
      <p:ext uri="{BB962C8B-B14F-4D97-AF65-F5344CB8AC3E}">
        <p14:creationId xmlns:p14="http://schemas.microsoft.com/office/powerpoint/2010/main" val="1003556581"/>
      </p:ext>
    </p:extLst>
  </p:cSld>
  <p:clrMapOvr>
    <a:masterClrMapping/>
  </p:clrMapOvr>
</p:notes>
</file>

<file path=ppt/notesSlides/notesSlide35.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2B61A7B0-C1D2-EFEC-D261-F0995A856D88}"/>
            </a:ext>
          </a:extLst>
        </p:cNvPr>
        <p:cNvGrpSpPr/>
        <p:nvPr/>
      </p:nvGrpSpPr>
      <p:grpSpPr>
        <a:xfrm>
          <a:off x="0" y="0"/>
          <a:ext cx="0" cy="0"/>
          <a:chOff x="0" y="0"/>
          <a:chExt cx="0" cy="0"/>
        </a:xfrm>
      </p:grpSpPr>
      <p:sp>
        <p:nvSpPr>
          <p:cNvPr id="2" name="幻灯片图像占位符 1">
            <a:extLst>
              <a:ext uri="{FF2B5EF4-FFF2-40B4-BE49-F238E27FC236}">
                <a16:creationId xmlns:a16="http://schemas.microsoft.com/office/drawing/2014/main" id="{57F5B3F3-37B3-E39B-969D-B2588145A185}"/>
              </a:ext>
            </a:extLst>
          </p:cNvPr>
          <p:cNvSpPr>
            <a:spLocks noGrp="1" noRot="1" noChangeAspect="1"/>
          </p:cNvSpPr>
          <p:nvPr>
            <p:ph type="sldImg"/>
          </p:nvPr>
        </p:nvSpPr>
        <p:spPr/>
      </p:sp>
      <p:sp>
        <p:nvSpPr>
          <p:cNvPr id="3" name="备注占位符 2">
            <a:extLst>
              <a:ext uri="{FF2B5EF4-FFF2-40B4-BE49-F238E27FC236}">
                <a16:creationId xmlns:a16="http://schemas.microsoft.com/office/drawing/2014/main" id="{B90380A9-70A3-2009-BB97-5F14AD55A76E}"/>
              </a:ext>
            </a:extLst>
          </p:cNvPr>
          <p:cNvSpPr>
            <a:spLocks noGrp="1"/>
          </p:cNvSpPr>
          <p:nvPr>
            <p:ph type="body" idx="1"/>
          </p:nvPr>
        </p:nvSpPr>
        <p:spPr/>
        <p:txBody>
          <a:bodyPr/>
          <a:lstStyle/>
          <a:p>
            <a:endParaRPr lang="zh-CN" altLang="en-US" dirty="0"/>
          </a:p>
        </p:txBody>
      </p:sp>
      <p:sp>
        <p:nvSpPr>
          <p:cNvPr id="4" name="灯片编号占位符 3">
            <a:extLst>
              <a:ext uri="{FF2B5EF4-FFF2-40B4-BE49-F238E27FC236}">
                <a16:creationId xmlns:a16="http://schemas.microsoft.com/office/drawing/2014/main" id="{4B563765-236E-F98B-97AA-1A09A0DD6A32}"/>
              </a:ext>
            </a:extLst>
          </p:cNvPr>
          <p:cNvSpPr>
            <a:spLocks noGrp="1"/>
          </p:cNvSpPr>
          <p:nvPr>
            <p:ph type="sldNum" sz="quarter" idx="10"/>
          </p:nvPr>
        </p:nvSpPr>
        <p:spPr/>
        <p:txBody>
          <a:bodyPr/>
          <a:lstStyle/>
          <a:p>
            <a:fld id="{58C57266-2DAA-4ECB-93ED-B084D17E5BAB}" type="slidenum">
              <a:rPr lang="zh-CN" altLang="en-US" smtClean="0"/>
              <a:t>36</a:t>
            </a:fld>
            <a:endParaRPr lang="zh-CN" altLang="en-US"/>
          </a:p>
        </p:txBody>
      </p:sp>
    </p:spTree>
    <p:extLst>
      <p:ext uri="{BB962C8B-B14F-4D97-AF65-F5344CB8AC3E}">
        <p14:creationId xmlns:p14="http://schemas.microsoft.com/office/powerpoint/2010/main" val="3856206025"/>
      </p:ext>
    </p:extLst>
  </p:cSld>
  <p:clrMapOvr>
    <a:masterClrMapping/>
  </p:clrMapOvr>
</p:notes>
</file>

<file path=ppt/notesSlides/notesSlide36.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F8ABE61C-1ADF-56B6-AF16-04AFD87EB62A}"/>
            </a:ext>
          </a:extLst>
        </p:cNvPr>
        <p:cNvGrpSpPr/>
        <p:nvPr/>
      </p:nvGrpSpPr>
      <p:grpSpPr>
        <a:xfrm>
          <a:off x="0" y="0"/>
          <a:ext cx="0" cy="0"/>
          <a:chOff x="0" y="0"/>
          <a:chExt cx="0" cy="0"/>
        </a:xfrm>
      </p:grpSpPr>
      <p:sp>
        <p:nvSpPr>
          <p:cNvPr id="2" name="幻灯片图像占位符 1">
            <a:extLst>
              <a:ext uri="{FF2B5EF4-FFF2-40B4-BE49-F238E27FC236}">
                <a16:creationId xmlns:a16="http://schemas.microsoft.com/office/drawing/2014/main" id="{68AD98DE-1B1F-5C75-FF72-3AE15EF46FB8}"/>
              </a:ext>
            </a:extLst>
          </p:cNvPr>
          <p:cNvSpPr>
            <a:spLocks noGrp="1" noRot="1" noChangeAspect="1"/>
          </p:cNvSpPr>
          <p:nvPr>
            <p:ph type="sldImg"/>
          </p:nvPr>
        </p:nvSpPr>
        <p:spPr/>
      </p:sp>
      <p:sp>
        <p:nvSpPr>
          <p:cNvPr id="3" name="备注占位符 2">
            <a:extLst>
              <a:ext uri="{FF2B5EF4-FFF2-40B4-BE49-F238E27FC236}">
                <a16:creationId xmlns:a16="http://schemas.microsoft.com/office/drawing/2014/main" id="{87F20ED5-B18E-DBDF-DF9A-FE088B9C7924}"/>
              </a:ext>
            </a:extLst>
          </p:cNvPr>
          <p:cNvSpPr>
            <a:spLocks noGrp="1"/>
          </p:cNvSpPr>
          <p:nvPr>
            <p:ph type="body" idx="1"/>
          </p:nvPr>
        </p:nvSpPr>
        <p:spPr/>
        <p:txBody>
          <a:bodyPr/>
          <a:lstStyle/>
          <a:p>
            <a:endParaRPr lang="zh-CN" altLang="en-US"/>
          </a:p>
        </p:txBody>
      </p:sp>
      <p:sp>
        <p:nvSpPr>
          <p:cNvPr id="4" name="灯片编号占位符 3">
            <a:extLst>
              <a:ext uri="{FF2B5EF4-FFF2-40B4-BE49-F238E27FC236}">
                <a16:creationId xmlns:a16="http://schemas.microsoft.com/office/drawing/2014/main" id="{8F4EA2F7-05E2-ABF7-8838-88AEC81A39A8}"/>
              </a:ext>
            </a:extLst>
          </p:cNvPr>
          <p:cNvSpPr>
            <a:spLocks noGrp="1"/>
          </p:cNvSpPr>
          <p:nvPr>
            <p:ph type="sldNum" sz="quarter" idx="10"/>
          </p:nvPr>
        </p:nvSpPr>
        <p:spPr/>
        <p:txBody>
          <a:bodyPr/>
          <a:lstStyle/>
          <a:p>
            <a:fld id="{58C57266-2DAA-4ECB-93ED-B084D17E5BAB}" type="slidenum">
              <a:rPr lang="zh-CN" altLang="en-US" smtClean="0"/>
              <a:t>37</a:t>
            </a:fld>
            <a:endParaRPr lang="zh-CN" altLang="en-US"/>
          </a:p>
        </p:txBody>
      </p:sp>
    </p:spTree>
    <p:extLst>
      <p:ext uri="{BB962C8B-B14F-4D97-AF65-F5344CB8AC3E}">
        <p14:creationId xmlns:p14="http://schemas.microsoft.com/office/powerpoint/2010/main" val="34046128"/>
      </p:ext>
    </p:extLst>
  </p:cSld>
  <p:clrMapOvr>
    <a:masterClrMapping/>
  </p:clrMapOvr>
</p:notes>
</file>

<file path=ppt/notesSlides/notesSlide37.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2C44849A-9766-A62A-1D54-FE7631C1F842}"/>
            </a:ext>
          </a:extLst>
        </p:cNvPr>
        <p:cNvGrpSpPr/>
        <p:nvPr/>
      </p:nvGrpSpPr>
      <p:grpSpPr>
        <a:xfrm>
          <a:off x="0" y="0"/>
          <a:ext cx="0" cy="0"/>
          <a:chOff x="0" y="0"/>
          <a:chExt cx="0" cy="0"/>
        </a:xfrm>
      </p:grpSpPr>
      <p:sp>
        <p:nvSpPr>
          <p:cNvPr id="2" name="幻灯片图像占位符 1">
            <a:extLst>
              <a:ext uri="{FF2B5EF4-FFF2-40B4-BE49-F238E27FC236}">
                <a16:creationId xmlns:a16="http://schemas.microsoft.com/office/drawing/2014/main" id="{963DE811-E9B8-34BC-BA49-1662AD716697}"/>
              </a:ext>
            </a:extLst>
          </p:cNvPr>
          <p:cNvSpPr>
            <a:spLocks noGrp="1" noRot="1" noChangeAspect="1"/>
          </p:cNvSpPr>
          <p:nvPr>
            <p:ph type="sldImg"/>
          </p:nvPr>
        </p:nvSpPr>
        <p:spPr/>
      </p:sp>
      <p:sp>
        <p:nvSpPr>
          <p:cNvPr id="3" name="备注占位符 2">
            <a:extLst>
              <a:ext uri="{FF2B5EF4-FFF2-40B4-BE49-F238E27FC236}">
                <a16:creationId xmlns:a16="http://schemas.microsoft.com/office/drawing/2014/main" id="{F3CDEFE5-4784-E32F-92A9-7E85228DB8CC}"/>
              </a:ext>
            </a:extLst>
          </p:cNvPr>
          <p:cNvSpPr>
            <a:spLocks noGrp="1"/>
          </p:cNvSpPr>
          <p:nvPr>
            <p:ph type="body" idx="1"/>
          </p:nvPr>
        </p:nvSpPr>
        <p:spPr/>
        <p:txBody>
          <a:bodyPr/>
          <a:lstStyle/>
          <a:p>
            <a:endParaRPr lang="zh-CN" altLang="en-US"/>
          </a:p>
        </p:txBody>
      </p:sp>
      <p:sp>
        <p:nvSpPr>
          <p:cNvPr id="4" name="灯片编号占位符 3">
            <a:extLst>
              <a:ext uri="{FF2B5EF4-FFF2-40B4-BE49-F238E27FC236}">
                <a16:creationId xmlns:a16="http://schemas.microsoft.com/office/drawing/2014/main" id="{38FD28F3-A06D-8918-0193-D484B60668CE}"/>
              </a:ext>
            </a:extLst>
          </p:cNvPr>
          <p:cNvSpPr>
            <a:spLocks noGrp="1"/>
          </p:cNvSpPr>
          <p:nvPr>
            <p:ph type="sldNum" sz="quarter" idx="10"/>
          </p:nvPr>
        </p:nvSpPr>
        <p:spPr/>
        <p:txBody>
          <a:bodyPr/>
          <a:lstStyle/>
          <a:p>
            <a:fld id="{58C57266-2DAA-4ECB-93ED-B084D17E5BAB}" type="slidenum">
              <a:rPr lang="zh-CN" altLang="en-US" smtClean="0"/>
              <a:t>38</a:t>
            </a:fld>
            <a:endParaRPr lang="zh-CN" altLang="en-US"/>
          </a:p>
        </p:txBody>
      </p:sp>
    </p:spTree>
    <p:extLst>
      <p:ext uri="{BB962C8B-B14F-4D97-AF65-F5344CB8AC3E}">
        <p14:creationId xmlns:p14="http://schemas.microsoft.com/office/powerpoint/2010/main" val="1176442674"/>
      </p:ext>
    </p:extLst>
  </p:cSld>
  <p:clrMapOvr>
    <a:masterClrMapping/>
  </p:clrMapOvr>
</p:notes>
</file>

<file path=ppt/notesSlides/notesSlide38.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AE5BB926-58A4-A307-A24A-EBA589062FB9}"/>
            </a:ext>
          </a:extLst>
        </p:cNvPr>
        <p:cNvGrpSpPr/>
        <p:nvPr/>
      </p:nvGrpSpPr>
      <p:grpSpPr>
        <a:xfrm>
          <a:off x="0" y="0"/>
          <a:ext cx="0" cy="0"/>
          <a:chOff x="0" y="0"/>
          <a:chExt cx="0" cy="0"/>
        </a:xfrm>
      </p:grpSpPr>
      <p:sp>
        <p:nvSpPr>
          <p:cNvPr id="2" name="幻灯片图像占位符 1">
            <a:extLst>
              <a:ext uri="{FF2B5EF4-FFF2-40B4-BE49-F238E27FC236}">
                <a16:creationId xmlns:a16="http://schemas.microsoft.com/office/drawing/2014/main" id="{128E665D-B98F-A8C8-D0C6-22FDD11DDC87}"/>
              </a:ext>
            </a:extLst>
          </p:cNvPr>
          <p:cNvSpPr>
            <a:spLocks noGrp="1" noRot="1" noChangeAspect="1"/>
          </p:cNvSpPr>
          <p:nvPr>
            <p:ph type="sldImg"/>
          </p:nvPr>
        </p:nvSpPr>
        <p:spPr/>
      </p:sp>
      <p:sp>
        <p:nvSpPr>
          <p:cNvPr id="3" name="备注占位符 2">
            <a:extLst>
              <a:ext uri="{FF2B5EF4-FFF2-40B4-BE49-F238E27FC236}">
                <a16:creationId xmlns:a16="http://schemas.microsoft.com/office/drawing/2014/main" id="{4E1116CB-7539-98E0-DDE0-C094EDD42C40}"/>
              </a:ext>
            </a:extLst>
          </p:cNvPr>
          <p:cNvSpPr>
            <a:spLocks noGrp="1"/>
          </p:cNvSpPr>
          <p:nvPr>
            <p:ph type="body" idx="1"/>
          </p:nvPr>
        </p:nvSpPr>
        <p:spPr/>
        <p:txBody>
          <a:bodyPr/>
          <a:lstStyle/>
          <a:p>
            <a:endParaRPr lang="zh-CN" altLang="en-US"/>
          </a:p>
        </p:txBody>
      </p:sp>
      <p:sp>
        <p:nvSpPr>
          <p:cNvPr id="4" name="灯片编号占位符 3">
            <a:extLst>
              <a:ext uri="{FF2B5EF4-FFF2-40B4-BE49-F238E27FC236}">
                <a16:creationId xmlns:a16="http://schemas.microsoft.com/office/drawing/2014/main" id="{3C5587B0-21C6-437C-8785-99C3585016F5}"/>
              </a:ext>
            </a:extLst>
          </p:cNvPr>
          <p:cNvSpPr>
            <a:spLocks noGrp="1"/>
          </p:cNvSpPr>
          <p:nvPr>
            <p:ph type="sldNum" sz="quarter" idx="10"/>
          </p:nvPr>
        </p:nvSpPr>
        <p:spPr/>
        <p:txBody>
          <a:bodyPr/>
          <a:lstStyle/>
          <a:p>
            <a:fld id="{58C57266-2DAA-4ECB-93ED-B084D17E5BAB}" type="slidenum">
              <a:rPr lang="zh-CN" altLang="en-US" smtClean="0"/>
              <a:t>39</a:t>
            </a:fld>
            <a:endParaRPr lang="zh-CN" altLang="en-US"/>
          </a:p>
        </p:txBody>
      </p:sp>
    </p:spTree>
    <p:extLst>
      <p:ext uri="{BB962C8B-B14F-4D97-AF65-F5344CB8AC3E}">
        <p14:creationId xmlns:p14="http://schemas.microsoft.com/office/powerpoint/2010/main" val="4288838621"/>
      </p:ext>
    </p:extLst>
  </p:cSld>
  <p:clrMapOvr>
    <a:masterClrMapping/>
  </p:clrMapOvr>
</p:notes>
</file>

<file path=ppt/notesSlides/notesSlide39.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5B95958B-F12E-7FB7-009A-1AC1AF5E2992}"/>
            </a:ext>
          </a:extLst>
        </p:cNvPr>
        <p:cNvGrpSpPr/>
        <p:nvPr/>
      </p:nvGrpSpPr>
      <p:grpSpPr>
        <a:xfrm>
          <a:off x="0" y="0"/>
          <a:ext cx="0" cy="0"/>
          <a:chOff x="0" y="0"/>
          <a:chExt cx="0" cy="0"/>
        </a:xfrm>
      </p:grpSpPr>
      <p:sp>
        <p:nvSpPr>
          <p:cNvPr id="2" name="幻灯片图像占位符 1">
            <a:extLst>
              <a:ext uri="{FF2B5EF4-FFF2-40B4-BE49-F238E27FC236}">
                <a16:creationId xmlns:a16="http://schemas.microsoft.com/office/drawing/2014/main" id="{76F3B1F9-4C8F-5E8D-BABE-3C7073C5EE59}"/>
              </a:ext>
            </a:extLst>
          </p:cNvPr>
          <p:cNvSpPr>
            <a:spLocks noGrp="1" noRot="1" noChangeAspect="1"/>
          </p:cNvSpPr>
          <p:nvPr>
            <p:ph type="sldImg"/>
          </p:nvPr>
        </p:nvSpPr>
        <p:spPr/>
      </p:sp>
      <p:sp>
        <p:nvSpPr>
          <p:cNvPr id="3" name="备注占位符 2">
            <a:extLst>
              <a:ext uri="{FF2B5EF4-FFF2-40B4-BE49-F238E27FC236}">
                <a16:creationId xmlns:a16="http://schemas.microsoft.com/office/drawing/2014/main" id="{DD156891-C89D-A4A1-2A23-1AC3FEB00786}"/>
              </a:ext>
            </a:extLst>
          </p:cNvPr>
          <p:cNvSpPr>
            <a:spLocks noGrp="1"/>
          </p:cNvSpPr>
          <p:nvPr>
            <p:ph type="body" idx="1"/>
          </p:nvPr>
        </p:nvSpPr>
        <p:spPr/>
        <p:txBody>
          <a:bodyPr/>
          <a:lstStyle/>
          <a:p>
            <a:endParaRPr lang="zh-CN" altLang="en-US"/>
          </a:p>
        </p:txBody>
      </p:sp>
      <p:sp>
        <p:nvSpPr>
          <p:cNvPr id="4" name="灯片编号占位符 3">
            <a:extLst>
              <a:ext uri="{FF2B5EF4-FFF2-40B4-BE49-F238E27FC236}">
                <a16:creationId xmlns:a16="http://schemas.microsoft.com/office/drawing/2014/main" id="{187C1C25-6D40-8529-DA3D-E7CC42DDE614}"/>
              </a:ext>
            </a:extLst>
          </p:cNvPr>
          <p:cNvSpPr>
            <a:spLocks noGrp="1"/>
          </p:cNvSpPr>
          <p:nvPr>
            <p:ph type="sldNum" sz="quarter" idx="10"/>
          </p:nvPr>
        </p:nvSpPr>
        <p:spPr/>
        <p:txBody>
          <a:bodyPr/>
          <a:lstStyle/>
          <a:p>
            <a:fld id="{58C57266-2DAA-4ECB-93ED-B084D17E5BAB}" type="slidenum">
              <a:rPr lang="zh-CN" altLang="en-US" smtClean="0"/>
              <a:t>40</a:t>
            </a:fld>
            <a:endParaRPr lang="zh-CN" altLang="en-US"/>
          </a:p>
        </p:txBody>
      </p:sp>
    </p:spTree>
    <p:extLst>
      <p:ext uri="{BB962C8B-B14F-4D97-AF65-F5344CB8AC3E}">
        <p14:creationId xmlns:p14="http://schemas.microsoft.com/office/powerpoint/2010/main" val="2809410580"/>
      </p:ext>
    </p:extLst>
  </p:cSld>
  <p:clrMapOvr>
    <a:masterClrMapping/>
  </p:clrMapOvr>
</p:notes>
</file>

<file path=ppt/notesSlides/notesSlide40.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6043241F-2572-1B75-08DA-8FAFB6F558EF}"/>
            </a:ext>
          </a:extLst>
        </p:cNvPr>
        <p:cNvGrpSpPr/>
        <p:nvPr/>
      </p:nvGrpSpPr>
      <p:grpSpPr>
        <a:xfrm>
          <a:off x="0" y="0"/>
          <a:ext cx="0" cy="0"/>
          <a:chOff x="0" y="0"/>
          <a:chExt cx="0" cy="0"/>
        </a:xfrm>
      </p:grpSpPr>
      <p:sp>
        <p:nvSpPr>
          <p:cNvPr id="2" name="幻灯片图像占位符 1">
            <a:extLst>
              <a:ext uri="{FF2B5EF4-FFF2-40B4-BE49-F238E27FC236}">
                <a16:creationId xmlns:a16="http://schemas.microsoft.com/office/drawing/2014/main" id="{21BC0A34-7F57-0A66-F13B-BF2D1BC9D29F}"/>
              </a:ext>
            </a:extLst>
          </p:cNvPr>
          <p:cNvSpPr>
            <a:spLocks noGrp="1" noRot="1" noChangeAspect="1"/>
          </p:cNvSpPr>
          <p:nvPr>
            <p:ph type="sldImg"/>
          </p:nvPr>
        </p:nvSpPr>
        <p:spPr/>
      </p:sp>
      <p:sp>
        <p:nvSpPr>
          <p:cNvPr id="3" name="备注占位符 2">
            <a:extLst>
              <a:ext uri="{FF2B5EF4-FFF2-40B4-BE49-F238E27FC236}">
                <a16:creationId xmlns:a16="http://schemas.microsoft.com/office/drawing/2014/main" id="{C922DA30-0F72-8EA8-66FA-1A31419FBEA1}"/>
              </a:ext>
            </a:extLst>
          </p:cNvPr>
          <p:cNvSpPr>
            <a:spLocks noGrp="1"/>
          </p:cNvSpPr>
          <p:nvPr>
            <p:ph type="body" idx="1"/>
          </p:nvPr>
        </p:nvSpPr>
        <p:spPr/>
        <p:txBody>
          <a:bodyPr/>
          <a:lstStyle/>
          <a:p>
            <a:r>
              <a:rPr lang="en-US" altLang="zh-CN" dirty="0"/>
              <a:t>8/2 </a:t>
            </a:r>
            <a:r>
              <a:rPr lang="zh-CN" altLang="en-US" dirty="0"/>
              <a:t>多视处理（</a:t>
            </a:r>
            <a:r>
              <a:rPr lang="en-US" altLang="zh-CN" dirty="0"/>
              <a:t>8/2 multi-looking</a:t>
            </a:r>
            <a:r>
              <a:rPr lang="zh-CN" altLang="en-US" dirty="0"/>
              <a:t>）：这表示对干涉图进行了</a:t>
            </a:r>
            <a:r>
              <a:rPr lang="en-US" altLang="zh-CN" dirty="0"/>
              <a:t>8</a:t>
            </a:r>
            <a:r>
              <a:rPr lang="zh-CN" altLang="en-US" dirty="0"/>
              <a:t>倍的距离（</a:t>
            </a:r>
            <a:r>
              <a:rPr lang="en-US" altLang="zh-CN" dirty="0"/>
              <a:t>range</a:t>
            </a:r>
            <a:r>
              <a:rPr lang="zh-CN" altLang="en-US" dirty="0"/>
              <a:t>）向和</a:t>
            </a:r>
            <a:r>
              <a:rPr lang="en-US" altLang="zh-CN" dirty="0"/>
              <a:t>2</a:t>
            </a:r>
            <a:r>
              <a:rPr lang="zh-CN" altLang="en-US" dirty="0"/>
              <a:t>倍的方位角（</a:t>
            </a:r>
            <a:r>
              <a:rPr lang="en-US" altLang="zh-CN" dirty="0"/>
              <a:t>azimuth</a:t>
            </a:r>
            <a:r>
              <a:rPr lang="zh-CN" altLang="en-US" dirty="0"/>
              <a:t>）向的多视处理。多视处理有助于减少噪音和提高图像质量，同时可以增加图像的空间分辨率</a:t>
            </a:r>
          </a:p>
          <a:p>
            <a:r>
              <a:rPr lang="zh-CN" altLang="en-US" dirty="0"/>
              <a:t>高斯滤波器（</a:t>
            </a:r>
            <a:r>
              <a:rPr lang="en-US" altLang="zh-CN" dirty="0"/>
              <a:t>Gaussian filter</a:t>
            </a:r>
            <a:r>
              <a:rPr lang="zh-CN" altLang="en-US" dirty="0"/>
              <a:t>）：高斯滤波器是一种常用的图像处理滤波器，用于平滑图像、去除噪音和细节。在这里，波长为</a:t>
            </a:r>
            <a:r>
              <a:rPr lang="en-US" altLang="zh-CN" dirty="0"/>
              <a:t>200</a:t>
            </a:r>
            <a:r>
              <a:rPr lang="zh-CN" altLang="en-US" dirty="0"/>
              <a:t>米的高斯滤波器被应用于干涉图，以平滑数据并改善图像质量</a:t>
            </a:r>
          </a:p>
        </p:txBody>
      </p:sp>
      <p:sp>
        <p:nvSpPr>
          <p:cNvPr id="4" name="灯片编号占位符 3">
            <a:extLst>
              <a:ext uri="{FF2B5EF4-FFF2-40B4-BE49-F238E27FC236}">
                <a16:creationId xmlns:a16="http://schemas.microsoft.com/office/drawing/2014/main" id="{9D739D66-7DE6-4274-5130-BE96EF550591}"/>
              </a:ext>
            </a:extLst>
          </p:cNvPr>
          <p:cNvSpPr>
            <a:spLocks noGrp="1"/>
          </p:cNvSpPr>
          <p:nvPr>
            <p:ph type="sldNum" sz="quarter" idx="10"/>
          </p:nvPr>
        </p:nvSpPr>
        <p:spPr/>
        <p:txBody>
          <a:bodyPr/>
          <a:lstStyle/>
          <a:p>
            <a:fld id="{58C57266-2DAA-4ECB-93ED-B084D17E5BAB}" type="slidenum">
              <a:rPr lang="zh-CN" altLang="en-US" smtClean="0"/>
              <a:t>43</a:t>
            </a:fld>
            <a:endParaRPr lang="zh-CN" altLang="en-US"/>
          </a:p>
        </p:txBody>
      </p:sp>
    </p:spTree>
    <p:extLst>
      <p:ext uri="{BB962C8B-B14F-4D97-AF65-F5344CB8AC3E}">
        <p14:creationId xmlns:p14="http://schemas.microsoft.com/office/powerpoint/2010/main" val="3980671482"/>
      </p:ext>
    </p:extLst>
  </p:cSld>
  <p:clrMapOvr>
    <a:masterClrMapping/>
  </p:clrMapOvr>
</p:notes>
</file>

<file path=ppt/notesSlides/notesSlide41.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69A3CC9E-AF29-D03D-5459-301AEECF0E4E}"/>
            </a:ext>
          </a:extLst>
        </p:cNvPr>
        <p:cNvGrpSpPr/>
        <p:nvPr/>
      </p:nvGrpSpPr>
      <p:grpSpPr>
        <a:xfrm>
          <a:off x="0" y="0"/>
          <a:ext cx="0" cy="0"/>
          <a:chOff x="0" y="0"/>
          <a:chExt cx="0" cy="0"/>
        </a:xfrm>
      </p:grpSpPr>
      <p:sp>
        <p:nvSpPr>
          <p:cNvPr id="2" name="幻灯片图像占位符 1">
            <a:extLst>
              <a:ext uri="{FF2B5EF4-FFF2-40B4-BE49-F238E27FC236}">
                <a16:creationId xmlns:a16="http://schemas.microsoft.com/office/drawing/2014/main" id="{6931EAB7-3B30-4B2C-AB0B-58264AE93CBC}"/>
              </a:ext>
            </a:extLst>
          </p:cNvPr>
          <p:cNvSpPr>
            <a:spLocks noGrp="1" noRot="1" noChangeAspect="1"/>
          </p:cNvSpPr>
          <p:nvPr>
            <p:ph type="sldImg"/>
          </p:nvPr>
        </p:nvSpPr>
        <p:spPr/>
      </p:sp>
      <p:sp>
        <p:nvSpPr>
          <p:cNvPr id="3" name="备注占位符 2">
            <a:extLst>
              <a:ext uri="{FF2B5EF4-FFF2-40B4-BE49-F238E27FC236}">
                <a16:creationId xmlns:a16="http://schemas.microsoft.com/office/drawing/2014/main" id="{A0C201F0-D5F8-8949-BF2E-91AD3CCC10FF}"/>
              </a:ext>
            </a:extLst>
          </p:cNvPr>
          <p:cNvSpPr>
            <a:spLocks noGrp="1"/>
          </p:cNvSpPr>
          <p:nvPr>
            <p:ph type="body" idx="1"/>
          </p:nvPr>
        </p:nvSpPr>
        <p:spPr/>
        <p:txBody>
          <a:bodyPr/>
          <a:lstStyle/>
          <a:p>
            <a:r>
              <a:rPr lang="zh-CN" altLang="en-US" dirty="0"/>
              <a:t>在合成孔径雷达（</a:t>
            </a:r>
            <a:r>
              <a:rPr lang="en-US" altLang="zh-CN" dirty="0"/>
              <a:t>SAR</a:t>
            </a:r>
            <a:r>
              <a:rPr lang="zh-CN" altLang="en-US" dirty="0"/>
              <a:t>）影像处理中，下行轨道是卫星沿地球表面运动方向的观测方向，而上行轨道则是卫星逆地球自转方向的观测方向。</a:t>
            </a:r>
          </a:p>
        </p:txBody>
      </p:sp>
      <p:sp>
        <p:nvSpPr>
          <p:cNvPr id="4" name="灯片编号占位符 3">
            <a:extLst>
              <a:ext uri="{FF2B5EF4-FFF2-40B4-BE49-F238E27FC236}">
                <a16:creationId xmlns:a16="http://schemas.microsoft.com/office/drawing/2014/main" id="{9C68CF41-7F9C-FF38-8559-9828B671D1BA}"/>
              </a:ext>
            </a:extLst>
          </p:cNvPr>
          <p:cNvSpPr>
            <a:spLocks noGrp="1"/>
          </p:cNvSpPr>
          <p:nvPr>
            <p:ph type="sldNum" sz="quarter" idx="10"/>
          </p:nvPr>
        </p:nvSpPr>
        <p:spPr/>
        <p:txBody>
          <a:bodyPr/>
          <a:lstStyle/>
          <a:p>
            <a:fld id="{58C57266-2DAA-4ECB-93ED-B084D17E5BAB}" type="slidenum">
              <a:rPr lang="zh-CN" altLang="en-US" smtClean="0"/>
              <a:t>44</a:t>
            </a:fld>
            <a:endParaRPr lang="zh-CN" altLang="en-US"/>
          </a:p>
        </p:txBody>
      </p:sp>
    </p:spTree>
    <p:extLst>
      <p:ext uri="{BB962C8B-B14F-4D97-AF65-F5344CB8AC3E}">
        <p14:creationId xmlns:p14="http://schemas.microsoft.com/office/powerpoint/2010/main" val="3642055169"/>
      </p:ext>
    </p:extLst>
  </p:cSld>
  <p:clrMapOvr>
    <a:masterClrMapping/>
  </p:clrMapOvr>
</p:notes>
</file>

<file path=ppt/notesSlides/notesSlide42.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24DE6779-6E5D-3670-710C-207D1150864F}"/>
            </a:ext>
          </a:extLst>
        </p:cNvPr>
        <p:cNvGrpSpPr/>
        <p:nvPr/>
      </p:nvGrpSpPr>
      <p:grpSpPr>
        <a:xfrm>
          <a:off x="0" y="0"/>
          <a:ext cx="0" cy="0"/>
          <a:chOff x="0" y="0"/>
          <a:chExt cx="0" cy="0"/>
        </a:xfrm>
      </p:grpSpPr>
      <p:sp>
        <p:nvSpPr>
          <p:cNvPr id="2" name="幻灯片图像占位符 1">
            <a:extLst>
              <a:ext uri="{FF2B5EF4-FFF2-40B4-BE49-F238E27FC236}">
                <a16:creationId xmlns:a16="http://schemas.microsoft.com/office/drawing/2014/main" id="{6800EDF1-6DD9-E860-3BEB-CA758D493791}"/>
              </a:ext>
            </a:extLst>
          </p:cNvPr>
          <p:cNvSpPr>
            <a:spLocks noGrp="1" noRot="1" noChangeAspect="1"/>
          </p:cNvSpPr>
          <p:nvPr>
            <p:ph type="sldImg"/>
          </p:nvPr>
        </p:nvSpPr>
        <p:spPr/>
      </p:sp>
      <p:sp>
        <p:nvSpPr>
          <p:cNvPr id="3" name="备注占位符 2">
            <a:extLst>
              <a:ext uri="{FF2B5EF4-FFF2-40B4-BE49-F238E27FC236}">
                <a16:creationId xmlns:a16="http://schemas.microsoft.com/office/drawing/2014/main" id="{AC7158CE-79F6-4651-1A5B-D098CA2D4E6A}"/>
              </a:ext>
            </a:extLst>
          </p:cNvPr>
          <p:cNvSpPr>
            <a:spLocks noGrp="1"/>
          </p:cNvSpPr>
          <p:nvPr>
            <p:ph type="body" idx="1"/>
          </p:nvPr>
        </p:nvSpPr>
        <p:spPr/>
        <p:txBody>
          <a:bodyPr/>
          <a:lstStyle/>
          <a:p>
            <a:endParaRPr lang="zh-CN" altLang="en-US"/>
          </a:p>
        </p:txBody>
      </p:sp>
      <p:sp>
        <p:nvSpPr>
          <p:cNvPr id="4" name="灯片编号占位符 3">
            <a:extLst>
              <a:ext uri="{FF2B5EF4-FFF2-40B4-BE49-F238E27FC236}">
                <a16:creationId xmlns:a16="http://schemas.microsoft.com/office/drawing/2014/main" id="{45981CFC-B513-E201-0DE9-3325C1230BB6}"/>
              </a:ext>
            </a:extLst>
          </p:cNvPr>
          <p:cNvSpPr>
            <a:spLocks noGrp="1"/>
          </p:cNvSpPr>
          <p:nvPr>
            <p:ph type="sldNum" sz="quarter" idx="10"/>
          </p:nvPr>
        </p:nvSpPr>
        <p:spPr/>
        <p:txBody>
          <a:bodyPr/>
          <a:lstStyle/>
          <a:p>
            <a:fld id="{58C57266-2DAA-4ECB-93ED-B084D17E5BAB}" type="slidenum">
              <a:rPr lang="zh-CN" altLang="en-US" smtClean="0"/>
              <a:t>45</a:t>
            </a:fld>
            <a:endParaRPr lang="zh-CN" altLang="en-US"/>
          </a:p>
        </p:txBody>
      </p:sp>
    </p:spTree>
    <p:extLst>
      <p:ext uri="{BB962C8B-B14F-4D97-AF65-F5344CB8AC3E}">
        <p14:creationId xmlns:p14="http://schemas.microsoft.com/office/powerpoint/2010/main" val="4005317751"/>
      </p:ext>
    </p:extLst>
  </p:cSld>
  <p:clrMapOvr>
    <a:masterClrMapping/>
  </p:clrMapOvr>
</p:notes>
</file>

<file path=ppt/notesSlides/notesSlide43.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24B4054B-FE47-A8A1-7521-5E0D0E028355}"/>
            </a:ext>
          </a:extLst>
        </p:cNvPr>
        <p:cNvGrpSpPr/>
        <p:nvPr/>
      </p:nvGrpSpPr>
      <p:grpSpPr>
        <a:xfrm>
          <a:off x="0" y="0"/>
          <a:ext cx="0" cy="0"/>
          <a:chOff x="0" y="0"/>
          <a:chExt cx="0" cy="0"/>
        </a:xfrm>
      </p:grpSpPr>
      <p:sp>
        <p:nvSpPr>
          <p:cNvPr id="2" name="幻灯片图像占位符 1">
            <a:extLst>
              <a:ext uri="{FF2B5EF4-FFF2-40B4-BE49-F238E27FC236}">
                <a16:creationId xmlns:a16="http://schemas.microsoft.com/office/drawing/2014/main" id="{DB789857-5A01-6337-FBE3-C7CF45153D0A}"/>
              </a:ext>
            </a:extLst>
          </p:cNvPr>
          <p:cNvSpPr>
            <a:spLocks noGrp="1" noRot="1" noChangeAspect="1"/>
          </p:cNvSpPr>
          <p:nvPr>
            <p:ph type="sldImg"/>
          </p:nvPr>
        </p:nvSpPr>
        <p:spPr/>
      </p:sp>
      <p:sp>
        <p:nvSpPr>
          <p:cNvPr id="3" name="备注占位符 2">
            <a:extLst>
              <a:ext uri="{FF2B5EF4-FFF2-40B4-BE49-F238E27FC236}">
                <a16:creationId xmlns:a16="http://schemas.microsoft.com/office/drawing/2014/main" id="{EEF95BA3-9F1B-1200-493E-0618281185E6}"/>
              </a:ext>
            </a:extLst>
          </p:cNvPr>
          <p:cNvSpPr>
            <a:spLocks noGrp="1"/>
          </p:cNvSpPr>
          <p:nvPr>
            <p:ph type="body" idx="1"/>
          </p:nvPr>
        </p:nvSpPr>
        <p:spPr/>
        <p:txBody>
          <a:bodyPr/>
          <a:lstStyle/>
          <a:p>
            <a:endParaRPr lang="zh-CN" altLang="en-US"/>
          </a:p>
        </p:txBody>
      </p:sp>
      <p:sp>
        <p:nvSpPr>
          <p:cNvPr id="4" name="灯片编号占位符 3">
            <a:extLst>
              <a:ext uri="{FF2B5EF4-FFF2-40B4-BE49-F238E27FC236}">
                <a16:creationId xmlns:a16="http://schemas.microsoft.com/office/drawing/2014/main" id="{418EA33C-79CC-AA75-BD25-BF1314964D35}"/>
              </a:ext>
            </a:extLst>
          </p:cNvPr>
          <p:cNvSpPr>
            <a:spLocks noGrp="1"/>
          </p:cNvSpPr>
          <p:nvPr>
            <p:ph type="sldNum" sz="quarter" idx="10"/>
          </p:nvPr>
        </p:nvSpPr>
        <p:spPr/>
        <p:txBody>
          <a:bodyPr/>
          <a:lstStyle/>
          <a:p>
            <a:fld id="{58C57266-2DAA-4ECB-93ED-B084D17E5BAB}" type="slidenum">
              <a:rPr lang="zh-CN" altLang="en-US" smtClean="0"/>
              <a:t>46</a:t>
            </a:fld>
            <a:endParaRPr lang="zh-CN" altLang="en-US"/>
          </a:p>
        </p:txBody>
      </p:sp>
    </p:spTree>
    <p:extLst>
      <p:ext uri="{BB962C8B-B14F-4D97-AF65-F5344CB8AC3E}">
        <p14:creationId xmlns:p14="http://schemas.microsoft.com/office/powerpoint/2010/main" val="2649767392"/>
      </p:ext>
    </p:extLst>
  </p:cSld>
  <p:clrMapOvr>
    <a:masterClrMapping/>
  </p:clrMapOvr>
</p:notes>
</file>

<file path=ppt/notesSlides/notesSlide44.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9437E708-19EF-3CA7-54E3-FD7CF62A57B5}"/>
            </a:ext>
          </a:extLst>
        </p:cNvPr>
        <p:cNvGrpSpPr/>
        <p:nvPr/>
      </p:nvGrpSpPr>
      <p:grpSpPr>
        <a:xfrm>
          <a:off x="0" y="0"/>
          <a:ext cx="0" cy="0"/>
          <a:chOff x="0" y="0"/>
          <a:chExt cx="0" cy="0"/>
        </a:xfrm>
      </p:grpSpPr>
      <p:sp>
        <p:nvSpPr>
          <p:cNvPr id="2" name="幻灯片图像占位符 1">
            <a:extLst>
              <a:ext uri="{FF2B5EF4-FFF2-40B4-BE49-F238E27FC236}">
                <a16:creationId xmlns:a16="http://schemas.microsoft.com/office/drawing/2014/main" id="{91DA1901-853F-956D-F679-70FB30C7D084}"/>
              </a:ext>
            </a:extLst>
          </p:cNvPr>
          <p:cNvSpPr>
            <a:spLocks noGrp="1" noRot="1" noChangeAspect="1"/>
          </p:cNvSpPr>
          <p:nvPr>
            <p:ph type="sldImg"/>
          </p:nvPr>
        </p:nvSpPr>
        <p:spPr/>
      </p:sp>
      <p:sp>
        <p:nvSpPr>
          <p:cNvPr id="3" name="备注占位符 2">
            <a:extLst>
              <a:ext uri="{FF2B5EF4-FFF2-40B4-BE49-F238E27FC236}">
                <a16:creationId xmlns:a16="http://schemas.microsoft.com/office/drawing/2014/main" id="{20378B66-E7BA-259D-EDBD-1B57538401C0}"/>
              </a:ext>
            </a:extLst>
          </p:cNvPr>
          <p:cNvSpPr>
            <a:spLocks noGrp="1"/>
          </p:cNvSpPr>
          <p:nvPr>
            <p:ph type="body" idx="1"/>
          </p:nvPr>
        </p:nvSpPr>
        <p:spPr/>
        <p:txBody>
          <a:bodyPr/>
          <a:lstStyle/>
          <a:p>
            <a:endParaRPr lang="zh-CN" altLang="en-US"/>
          </a:p>
        </p:txBody>
      </p:sp>
      <p:sp>
        <p:nvSpPr>
          <p:cNvPr id="4" name="灯片编号占位符 3">
            <a:extLst>
              <a:ext uri="{FF2B5EF4-FFF2-40B4-BE49-F238E27FC236}">
                <a16:creationId xmlns:a16="http://schemas.microsoft.com/office/drawing/2014/main" id="{7829927B-37F5-1DA8-5248-CFC3E27EDD6D}"/>
              </a:ext>
            </a:extLst>
          </p:cNvPr>
          <p:cNvSpPr>
            <a:spLocks noGrp="1"/>
          </p:cNvSpPr>
          <p:nvPr>
            <p:ph type="sldNum" sz="quarter" idx="10"/>
          </p:nvPr>
        </p:nvSpPr>
        <p:spPr/>
        <p:txBody>
          <a:bodyPr/>
          <a:lstStyle/>
          <a:p>
            <a:fld id="{58C57266-2DAA-4ECB-93ED-B084D17E5BAB}" type="slidenum">
              <a:rPr lang="zh-CN" altLang="en-US" smtClean="0"/>
              <a:t>47</a:t>
            </a:fld>
            <a:endParaRPr lang="zh-CN" altLang="en-US"/>
          </a:p>
        </p:txBody>
      </p:sp>
    </p:spTree>
    <p:extLst>
      <p:ext uri="{BB962C8B-B14F-4D97-AF65-F5344CB8AC3E}">
        <p14:creationId xmlns:p14="http://schemas.microsoft.com/office/powerpoint/2010/main" val="2970561503"/>
      </p:ext>
    </p:extLst>
  </p:cSld>
  <p:clrMapOvr>
    <a:masterClrMapping/>
  </p:clrMapOvr>
</p:notes>
</file>

<file path=ppt/notesSlides/notesSlide45.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834E9836-11F8-ACC5-5768-7E05EF101253}"/>
            </a:ext>
          </a:extLst>
        </p:cNvPr>
        <p:cNvGrpSpPr/>
        <p:nvPr/>
      </p:nvGrpSpPr>
      <p:grpSpPr>
        <a:xfrm>
          <a:off x="0" y="0"/>
          <a:ext cx="0" cy="0"/>
          <a:chOff x="0" y="0"/>
          <a:chExt cx="0" cy="0"/>
        </a:xfrm>
      </p:grpSpPr>
      <p:sp>
        <p:nvSpPr>
          <p:cNvPr id="2" name="幻灯片图像占位符 1">
            <a:extLst>
              <a:ext uri="{FF2B5EF4-FFF2-40B4-BE49-F238E27FC236}">
                <a16:creationId xmlns:a16="http://schemas.microsoft.com/office/drawing/2014/main" id="{91CE58AC-9C4A-5AC5-F7F4-CFAFAF7FEE5D}"/>
              </a:ext>
            </a:extLst>
          </p:cNvPr>
          <p:cNvSpPr>
            <a:spLocks noGrp="1" noRot="1" noChangeAspect="1"/>
          </p:cNvSpPr>
          <p:nvPr>
            <p:ph type="sldImg"/>
          </p:nvPr>
        </p:nvSpPr>
        <p:spPr/>
      </p:sp>
      <p:sp>
        <p:nvSpPr>
          <p:cNvPr id="3" name="备注占位符 2">
            <a:extLst>
              <a:ext uri="{FF2B5EF4-FFF2-40B4-BE49-F238E27FC236}">
                <a16:creationId xmlns:a16="http://schemas.microsoft.com/office/drawing/2014/main" id="{9D593769-12AB-2375-2C2A-C6B80A3140FD}"/>
              </a:ext>
            </a:extLst>
          </p:cNvPr>
          <p:cNvSpPr>
            <a:spLocks noGrp="1"/>
          </p:cNvSpPr>
          <p:nvPr>
            <p:ph type="body" idx="1"/>
          </p:nvPr>
        </p:nvSpPr>
        <p:spPr/>
        <p:txBody>
          <a:bodyPr/>
          <a:lstStyle/>
          <a:p>
            <a:endParaRPr lang="zh-CN" altLang="en-US"/>
          </a:p>
        </p:txBody>
      </p:sp>
      <p:sp>
        <p:nvSpPr>
          <p:cNvPr id="4" name="灯片编号占位符 3">
            <a:extLst>
              <a:ext uri="{FF2B5EF4-FFF2-40B4-BE49-F238E27FC236}">
                <a16:creationId xmlns:a16="http://schemas.microsoft.com/office/drawing/2014/main" id="{E033C04D-1E80-70F9-FDDB-9F8F0EE696A3}"/>
              </a:ext>
            </a:extLst>
          </p:cNvPr>
          <p:cNvSpPr>
            <a:spLocks noGrp="1"/>
          </p:cNvSpPr>
          <p:nvPr>
            <p:ph type="sldNum" sz="quarter" idx="10"/>
          </p:nvPr>
        </p:nvSpPr>
        <p:spPr/>
        <p:txBody>
          <a:bodyPr/>
          <a:lstStyle/>
          <a:p>
            <a:fld id="{58C57266-2DAA-4ECB-93ED-B084D17E5BAB}" type="slidenum">
              <a:rPr lang="zh-CN" altLang="en-US" smtClean="0"/>
              <a:t>48</a:t>
            </a:fld>
            <a:endParaRPr lang="zh-CN" altLang="en-US"/>
          </a:p>
        </p:txBody>
      </p:sp>
    </p:spTree>
    <p:extLst>
      <p:ext uri="{BB962C8B-B14F-4D97-AF65-F5344CB8AC3E}">
        <p14:creationId xmlns:p14="http://schemas.microsoft.com/office/powerpoint/2010/main" val="2422417986"/>
      </p:ext>
    </p:extLst>
  </p:cSld>
  <p:clrMapOvr>
    <a:masterClrMapping/>
  </p:clrMapOvr>
</p:notes>
</file>

<file path=ppt/notesSlides/notesSlide46.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36D7CB22-CEEE-1974-8E93-E61D3D2D18E3}"/>
            </a:ext>
          </a:extLst>
        </p:cNvPr>
        <p:cNvGrpSpPr/>
        <p:nvPr/>
      </p:nvGrpSpPr>
      <p:grpSpPr>
        <a:xfrm>
          <a:off x="0" y="0"/>
          <a:ext cx="0" cy="0"/>
          <a:chOff x="0" y="0"/>
          <a:chExt cx="0" cy="0"/>
        </a:xfrm>
      </p:grpSpPr>
      <p:sp>
        <p:nvSpPr>
          <p:cNvPr id="2" name="幻灯片图像占位符 1">
            <a:extLst>
              <a:ext uri="{FF2B5EF4-FFF2-40B4-BE49-F238E27FC236}">
                <a16:creationId xmlns:a16="http://schemas.microsoft.com/office/drawing/2014/main" id="{6681CFCE-236B-ECB4-CAA9-61CDBD5F0E37}"/>
              </a:ext>
            </a:extLst>
          </p:cNvPr>
          <p:cNvSpPr>
            <a:spLocks noGrp="1" noRot="1" noChangeAspect="1"/>
          </p:cNvSpPr>
          <p:nvPr>
            <p:ph type="sldImg"/>
          </p:nvPr>
        </p:nvSpPr>
        <p:spPr/>
      </p:sp>
      <p:sp>
        <p:nvSpPr>
          <p:cNvPr id="3" name="备注占位符 2">
            <a:extLst>
              <a:ext uri="{FF2B5EF4-FFF2-40B4-BE49-F238E27FC236}">
                <a16:creationId xmlns:a16="http://schemas.microsoft.com/office/drawing/2014/main" id="{A677469C-D440-1000-E115-15D37693CA16}"/>
              </a:ext>
            </a:extLst>
          </p:cNvPr>
          <p:cNvSpPr>
            <a:spLocks noGrp="1"/>
          </p:cNvSpPr>
          <p:nvPr>
            <p:ph type="body" idx="1"/>
          </p:nvPr>
        </p:nvSpPr>
        <p:spPr/>
        <p:txBody>
          <a:bodyPr/>
          <a:lstStyle/>
          <a:p>
            <a:endParaRPr lang="zh-CN" altLang="en-US"/>
          </a:p>
        </p:txBody>
      </p:sp>
      <p:sp>
        <p:nvSpPr>
          <p:cNvPr id="4" name="灯片编号占位符 3">
            <a:extLst>
              <a:ext uri="{FF2B5EF4-FFF2-40B4-BE49-F238E27FC236}">
                <a16:creationId xmlns:a16="http://schemas.microsoft.com/office/drawing/2014/main" id="{93560577-CA1E-34A2-BF15-67774B200BF9}"/>
              </a:ext>
            </a:extLst>
          </p:cNvPr>
          <p:cNvSpPr>
            <a:spLocks noGrp="1"/>
          </p:cNvSpPr>
          <p:nvPr>
            <p:ph type="sldNum" sz="quarter" idx="10"/>
          </p:nvPr>
        </p:nvSpPr>
        <p:spPr/>
        <p:txBody>
          <a:bodyPr/>
          <a:lstStyle/>
          <a:p>
            <a:fld id="{58C57266-2DAA-4ECB-93ED-B084D17E5BAB}" type="slidenum">
              <a:rPr lang="zh-CN" altLang="en-US" smtClean="0"/>
              <a:t>49</a:t>
            </a:fld>
            <a:endParaRPr lang="zh-CN" altLang="en-US"/>
          </a:p>
        </p:txBody>
      </p:sp>
    </p:spTree>
    <p:extLst>
      <p:ext uri="{BB962C8B-B14F-4D97-AF65-F5344CB8AC3E}">
        <p14:creationId xmlns:p14="http://schemas.microsoft.com/office/powerpoint/2010/main" val="2426061086"/>
      </p:ext>
    </p:extLst>
  </p:cSld>
  <p:clrMapOvr>
    <a:masterClrMapping/>
  </p:clrMapOvr>
</p:notes>
</file>

<file path=ppt/notesSlides/notesSlide47.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232AA023-A92F-5EDD-246B-451DF5B92A61}"/>
            </a:ext>
          </a:extLst>
        </p:cNvPr>
        <p:cNvGrpSpPr/>
        <p:nvPr/>
      </p:nvGrpSpPr>
      <p:grpSpPr>
        <a:xfrm>
          <a:off x="0" y="0"/>
          <a:ext cx="0" cy="0"/>
          <a:chOff x="0" y="0"/>
          <a:chExt cx="0" cy="0"/>
        </a:xfrm>
      </p:grpSpPr>
      <p:sp>
        <p:nvSpPr>
          <p:cNvPr id="2" name="幻灯片图像占位符 1">
            <a:extLst>
              <a:ext uri="{FF2B5EF4-FFF2-40B4-BE49-F238E27FC236}">
                <a16:creationId xmlns:a16="http://schemas.microsoft.com/office/drawing/2014/main" id="{6814B809-CD44-3985-2D78-7672091F4147}"/>
              </a:ext>
            </a:extLst>
          </p:cNvPr>
          <p:cNvSpPr>
            <a:spLocks noGrp="1" noRot="1" noChangeAspect="1"/>
          </p:cNvSpPr>
          <p:nvPr>
            <p:ph type="sldImg"/>
          </p:nvPr>
        </p:nvSpPr>
        <p:spPr/>
      </p:sp>
      <p:sp>
        <p:nvSpPr>
          <p:cNvPr id="3" name="备注占位符 2">
            <a:extLst>
              <a:ext uri="{FF2B5EF4-FFF2-40B4-BE49-F238E27FC236}">
                <a16:creationId xmlns:a16="http://schemas.microsoft.com/office/drawing/2014/main" id="{959CF6E8-C62B-BAAA-9A25-8CCB061E786C}"/>
              </a:ext>
            </a:extLst>
          </p:cNvPr>
          <p:cNvSpPr>
            <a:spLocks noGrp="1"/>
          </p:cNvSpPr>
          <p:nvPr>
            <p:ph type="body" idx="1"/>
          </p:nvPr>
        </p:nvSpPr>
        <p:spPr/>
        <p:txBody>
          <a:bodyPr/>
          <a:lstStyle/>
          <a:p>
            <a:r>
              <a:rPr lang="zh-CN" altLang="en-US" dirty="0"/>
              <a:t>孔径可被理解为覆盖面积</a:t>
            </a:r>
          </a:p>
        </p:txBody>
      </p:sp>
      <p:sp>
        <p:nvSpPr>
          <p:cNvPr id="4" name="灯片编号占位符 3">
            <a:extLst>
              <a:ext uri="{FF2B5EF4-FFF2-40B4-BE49-F238E27FC236}">
                <a16:creationId xmlns:a16="http://schemas.microsoft.com/office/drawing/2014/main" id="{EC77FA59-55A7-3640-1384-84C5D6B2CE32}"/>
              </a:ext>
            </a:extLst>
          </p:cNvPr>
          <p:cNvSpPr>
            <a:spLocks noGrp="1"/>
          </p:cNvSpPr>
          <p:nvPr>
            <p:ph type="sldNum" sz="quarter" idx="10"/>
          </p:nvPr>
        </p:nvSpPr>
        <p:spPr/>
        <p:txBody>
          <a:bodyPr/>
          <a:lstStyle/>
          <a:p>
            <a:fld id="{58C57266-2DAA-4ECB-93ED-B084D17E5BAB}" type="slidenum">
              <a:rPr lang="zh-CN" altLang="en-US" smtClean="0"/>
              <a:t>50</a:t>
            </a:fld>
            <a:endParaRPr lang="zh-CN" altLang="en-US"/>
          </a:p>
        </p:txBody>
      </p:sp>
    </p:spTree>
    <p:extLst>
      <p:ext uri="{BB962C8B-B14F-4D97-AF65-F5344CB8AC3E}">
        <p14:creationId xmlns:p14="http://schemas.microsoft.com/office/powerpoint/2010/main" val="1442301488"/>
      </p:ext>
    </p:extLst>
  </p:cSld>
  <p:clrMapOvr>
    <a:masterClrMapping/>
  </p:clrMapOvr>
</p:notes>
</file>

<file path=ppt/notesSlides/notesSlide48.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04A74F5F-8FD4-81D3-231F-E3EA14A622BD}"/>
            </a:ext>
          </a:extLst>
        </p:cNvPr>
        <p:cNvGrpSpPr/>
        <p:nvPr/>
      </p:nvGrpSpPr>
      <p:grpSpPr>
        <a:xfrm>
          <a:off x="0" y="0"/>
          <a:ext cx="0" cy="0"/>
          <a:chOff x="0" y="0"/>
          <a:chExt cx="0" cy="0"/>
        </a:xfrm>
      </p:grpSpPr>
      <p:sp>
        <p:nvSpPr>
          <p:cNvPr id="2" name="幻灯片图像占位符 1">
            <a:extLst>
              <a:ext uri="{FF2B5EF4-FFF2-40B4-BE49-F238E27FC236}">
                <a16:creationId xmlns:a16="http://schemas.microsoft.com/office/drawing/2014/main" id="{E3CD45C4-4A50-9D69-5CC2-BAD4BB0A3DD2}"/>
              </a:ext>
            </a:extLst>
          </p:cNvPr>
          <p:cNvSpPr>
            <a:spLocks noGrp="1" noRot="1" noChangeAspect="1"/>
          </p:cNvSpPr>
          <p:nvPr>
            <p:ph type="sldImg"/>
          </p:nvPr>
        </p:nvSpPr>
        <p:spPr/>
      </p:sp>
      <p:sp>
        <p:nvSpPr>
          <p:cNvPr id="3" name="备注占位符 2">
            <a:extLst>
              <a:ext uri="{FF2B5EF4-FFF2-40B4-BE49-F238E27FC236}">
                <a16:creationId xmlns:a16="http://schemas.microsoft.com/office/drawing/2014/main" id="{D019F879-FB48-394D-A813-8EE08EAE5056}"/>
              </a:ext>
            </a:extLst>
          </p:cNvPr>
          <p:cNvSpPr>
            <a:spLocks noGrp="1"/>
          </p:cNvSpPr>
          <p:nvPr>
            <p:ph type="body" idx="1"/>
          </p:nvPr>
        </p:nvSpPr>
        <p:spPr/>
        <p:txBody>
          <a:bodyPr/>
          <a:lstStyle/>
          <a:p>
            <a:endParaRPr lang="zh-CN" altLang="en-US"/>
          </a:p>
        </p:txBody>
      </p:sp>
      <p:sp>
        <p:nvSpPr>
          <p:cNvPr id="4" name="灯片编号占位符 3">
            <a:extLst>
              <a:ext uri="{FF2B5EF4-FFF2-40B4-BE49-F238E27FC236}">
                <a16:creationId xmlns:a16="http://schemas.microsoft.com/office/drawing/2014/main" id="{38F8FBD1-D863-E195-3032-11EE35CA5671}"/>
              </a:ext>
            </a:extLst>
          </p:cNvPr>
          <p:cNvSpPr>
            <a:spLocks noGrp="1"/>
          </p:cNvSpPr>
          <p:nvPr>
            <p:ph type="sldNum" sz="quarter" idx="10"/>
          </p:nvPr>
        </p:nvSpPr>
        <p:spPr/>
        <p:txBody>
          <a:bodyPr/>
          <a:lstStyle/>
          <a:p>
            <a:fld id="{58C57266-2DAA-4ECB-93ED-B084D17E5BAB}" type="slidenum">
              <a:rPr lang="zh-CN" altLang="en-US" smtClean="0"/>
              <a:t>51</a:t>
            </a:fld>
            <a:endParaRPr lang="zh-CN" altLang="en-US"/>
          </a:p>
        </p:txBody>
      </p:sp>
    </p:spTree>
    <p:extLst>
      <p:ext uri="{BB962C8B-B14F-4D97-AF65-F5344CB8AC3E}">
        <p14:creationId xmlns:p14="http://schemas.microsoft.com/office/powerpoint/2010/main" val="750651061"/>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标题幻灯片">
    <p:spTree>
      <p:nvGrpSpPr>
        <p:cNvPr id="1" name=""/>
        <p:cNvGrpSpPr/>
        <p:nvPr/>
      </p:nvGrpSpPr>
      <p:grpSpPr>
        <a:xfrm>
          <a:off x="0" y="0"/>
          <a:ext cx="0" cy="0"/>
          <a:chOff x="0" y="0"/>
          <a:chExt cx="0" cy="0"/>
        </a:xfrm>
      </p:grpSpPr>
      <p:sp>
        <p:nvSpPr>
          <p:cNvPr id="2" name="标题 1"/>
          <p:cNvSpPr>
            <a:spLocks noGrp="1"/>
          </p:cNvSpPr>
          <p:nvPr>
            <p:ph type="ctrTitle"/>
          </p:nvPr>
        </p:nvSpPr>
        <p:spPr>
          <a:xfrm>
            <a:off x="1524000" y="1122363"/>
            <a:ext cx="9144000" cy="2387600"/>
          </a:xfrm>
        </p:spPr>
        <p:txBody>
          <a:bodyPr anchor="b"/>
          <a:lstStyle>
            <a:lvl1pPr algn="ctr">
              <a:defRPr sz="6000"/>
            </a:lvl1pPr>
          </a:lstStyle>
          <a:p>
            <a:r>
              <a:rPr lang="zh-CN" altLang="en-US"/>
              <a:t>单击此处编辑母版标题样式</a:t>
            </a:r>
          </a:p>
        </p:txBody>
      </p:sp>
      <p:sp>
        <p:nvSpPr>
          <p:cNvPr id="3" name="副标题 2"/>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zh-CN" altLang="en-US"/>
              <a:t>单击此处编辑母版副标题样式</a:t>
            </a:r>
          </a:p>
        </p:txBody>
      </p:sp>
      <p:sp>
        <p:nvSpPr>
          <p:cNvPr id="4" name="日期占位符 3"/>
          <p:cNvSpPr>
            <a:spLocks noGrp="1"/>
          </p:cNvSpPr>
          <p:nvPr>
            <p:ph type="dt" sz="half" idx="10"/>
          </p:nvPr>
        </p:nvSpPr>
        <p:spPr/>
        <p:txBody>
          <a:bodyPr/>
          <a:lstStyle/>
          <a:p>
            <a:fld id="{E648AFBE-CB95-410C-9170-E8C374E6C10C}" type="datetimeFigureOut">
              <a:rPr lang="zh-CN" altLang="en-US" smtClean="0"/>
              <a:t>2024/3/21</a:t>
            </a:fld>
            <a:endParaRPr lang="zh-CN" altLang="en-US"/>
          </a:p>
        </p:txBody>
      </p:sp>
      <p:sp>
        <p:nvSpPr>
          <p:cNvPr id="5" name="页脚占位符 4"/>
          <p:cNvSpPr>
            <a:spLocks noGrp="1"/>
          </p:cNvSpPr>
          <p:nvPr>
            <p:ph type="ftr" sz="quarter" idx="11"/>
          </p:nvPr>
        </p:nvSpPr>
        <p:spPr/>
        <p:txBody>
          <a:bodyPr/>
          <a:lstStyle/>
          <a:p>
            <a:endParaRPr lang="zh-CN" altLang="en-US"/>
          </a:p>
        </p:txBody>
      </p:sp>
      <p:sp>
        <p:nvSpPr>
          <p:cNvPr id="6" name="灯片编号占位符 5"/>
          <p:cNvSpPr>
            <a:spLocks noGrp="1"/>
          </p:cNvSpPr>
          <p:nvPr>
            <p:ph type="sldNum" sz="quarter" idx="12"/>
          </p:nvPr>
        </p:nvSpPr>
        <p:spPr/>
        <p:txBody>
          <a:bodyPr/>
          <a:lstStyle/>
          <a:p>
            <a:fld id="{C216DB24-B25B-49D7-A066-6E012C0AC9EA}" type="slidenum">
              <a:rPr lang="zh-CN" altLang="en-US" smtClean="0"/>
              <a:t>‹#›</a:t>
            </a:fld>
            <a:endParaRPr lang="zh-CN" altLang="en-US"/>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标题和内容">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a:t>单击此处编辑母版标题样式</a:t>
            </a:r>
          </a:p>
        </p:txBody>
      </p:sp>
      <p:sp>
        <p:nvSpPr>
          <p:cNvPr id="3" name="内容占位符 2"/>
          <p:cNvSpPr>
            <a:spLocks noGrp="1"/>
          </p:cNvSpPr>
          <p:nvPr>
            <p:ph idx="1" hasCustomPrompt="1"/>
          </p:nvPr>
        </p:nvSpPr>
        <p:spPr/>
        <p:txBody>
          <a:bodyPr/>
          <a:lstStyle/>
          <a:p>
            <a:pPr lvl="0"/>
            <a:r>
              <a:rPr lang="zh-CN" altLang="en-US"/>
              <a:t>编辑母版文本样式</a:t>
            </a:r>
          </a:p>
          <a:p>
            <a:pPr lvl="1"/>
            <a:r>
              <a:rPr lang="zh-CN" altLang="en-US"/>
              <a:t>第二级</a:t>
            </a:r>
          </a:p>
          <a:p>
            <a:pPr lvl="2"/>
            <a:r>
              <a:rPr lang="zh-CN" altLang="en-US"/>
              <a:t>第三级</a:t>
            </a:r>
          </a:p>
          <a:p>
            <a:pPr lvl="3"/>
            <a:r>
              <a:rPr lang="zh-CN" altLang="en-US"/>
              <a:t>第四级</a:t>
            </a:r>
          </a:p>
          <a:p>
            <a:pPr lvl="4"/>
            <a:r>
              <a:rPr lang="zh-CN" altLang="en-US"/>
              <a:t>第五级</a:t>
            </a:r>
          </a:p>
        </p:txBody>
      </p:sp>
      <p:sp>
        <p:nvSpPr>
          <p:cNvPr id="4" name="日期占位符 3"/>
          <p:cNvSpPr>
            <a:spLocks noGrp="1"/>
          </p:cNvSpPr>
          <p:nvPr>
            <p:ph type="dt" sz="half" idx="10"/>
          </p:nvPr>
        </p:nvSpPr>
        <p:spPr/>
        <p:txBody>
          <a:bodyPr/>
          <a:lstStyle/>
          <a:p>
            <a:fld id="{E648AFBE-CB95-410C-9170-E8C374E6C10C}" type="datetimeFigureOut">
              <a:rPr lang="zh-CN" altLang="en-US" smtClean="0"/>
              <a:t>2024/3/21</a:t>
            </a:fld>
            <a:endParaRPr lang="zh-CN" altLang="en-US"/>
          </a:p>
        </p:txBody>
      </p:sp>
      <p:sp>
        <p:nvSpPr>
          <p:cNvPr id="5" name="页脚占位符 4"/>
          <p:cNvSpPr>
            <a:spLocks noGrp="1"/>
          </p:cNvSpPr>
          <p:nvPr>
            <p:ph type="ftr" sz="quarter" idx="11"/>
          </p:nvPr>
        </p:nvSpPr>
        <p:spPr/>
        <p:txBody>
          <a:bodyPr/>
          <a:lstStyle/>
          <a:p>
            <a:endParaRPr lang="zh-CN" altLang="en-US"/>
          </a:p>
        </p:txBody>
      </p:sp>
      <p:sp>
        <p:nvSpPr>
          <p:cNvPr id="6" name="灯片编号占位符 5"/>
          <p:cNvSpPr>
            <a:spLocks noGrp="1"/>
          </p:cNvSpPr>
          <p:nvPr>
            <p:ph type="sldNum" sz="quarter" idx="12"/>
          </p:nvPr>
        </p:nvSpPr>
        <p:spPr/>
        <p:txBody>
          <a:bodyPr/>
          <a:lstStyle/>
          <a:p>
            <a:fld id="{C216DB24-B25B-49D7-A066-6E012C0AC9EA}" type="slidenum">
              <a:rPr lang="zh-CN" altLang="en-US" smtClean="0"/>
              <a:t>‹#›</a:t>
            </a:fld>
            <a:endParaRPr lang="zh-CN" altLang="en-US"/>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节标题">
    <p:spTree>
      <p:nvGrpSpPr>
        <p:cNvPr id="1" name=""/>
        <p:cNvGrpSpPr/>
        <p:nvPr/>
      </p:nvGrpSpPr>
      <p:grpSpPr>
        <a:xfrm>
          <a:off x="0" y="0"/>
          <a:ext cx="0" cy="0"/>
          <a:chOff x="0" y="0"/>
          <a:chExt cx="0" cy="0"/>
        </a:xfrm>
      </p:grpSpPr>
      <p:sp>
        <p:nvSpPr>
          <p:cNvPr id="2" name="标题 1"/>
          <p:cNvSpPr>
            <a:spLocks noGrp="1"/>
          </p:cNvSpPr>
          <p:nvPr>
            <p:ph type="title"/>
          </p:nvPr>
        </p:nvSpPr>
        <p:spPr>
          <a:xfrm>
            <a:off x="831850" y="1709738"/>
            <a:ext cx="10515600" cy="2852737"/>
          </a:xfrm>
        </p:spPr>
        <p:txBody>
          <a:bodyPr anchor="b"/>
          <a:lstStyle>
            <a:lvl1pPr>
              <a:defRPr sz="6000"/>
            </a:lvl1pPr>
          </a:lstStyle>
          <a:p>
            <a:r>
              <a:rPr lang="zh-CN" altLang="en-US"/>
              <a:t>单击此处编辑母版标题样式</a:t>
            </a:r>
          </a:p>
        </p:txBody>
      </p:sp>
      <p:sp>
        <p:nvSpPr>
          <p:cNvPr id="3" name="文本占位符 2"/>
          <p:cNvSpPr>
            <a:spLocks noGrp="1"/>
          </p:cNvSpPr>
          <p:nvPr>
            <p:ph type="body" idx="1" hasCustomPrompt="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zh-CN" altLang="en-US"/>
              <a:t>编辑母版文本样式</a:t>
            </a:r>
          </a:p>
        </p:txBody>
      </p:sp>
      <p:sp>
        <p:nvSpPr>
          <p:cNvPr id="4" name="日期占位符 3"/>
          <p:cNvSpPr>
            <a:spLocks noGrp="1"/>
          </p:cNvSpPr>
          <p:nvPr>
            <p:ph type="dt" sz="half" idx="10"/>
          </p:nvPr>
        </p:nvSpPr>
        <p:spPr/>
        <p:txBody>
          <a:bodyPr/>
          <a:lstStyle/>
          <a:p>
            <a:fld id="{E648AFBE-CB95-410C-9170-E8C374E6C10C}" type="datetimeFigureOut">
              <a:rPr lang="zh-CN" altLang="en-US" smtClean="0"/>
              <a:t>2024/3/21</a:t>
            </a:fld>
            <a:endParaRPr lang="zh-CN" altLang="en-US"/>
          </a:p>
        </p:txBody>
      </p:sp>
      <p:sp>
        <p:nvSpPr>
          <p:cNvPr id="5" name="页脚占位符 4"/>
          <p:cNvSpPr>
            <a:spLocks noGrp="1"/>
          </p:cNvSpPr>
          <p:nvPr>
            <p:ph type="ftr" sz="quarter" idx="11"/>
          </p:nvPr>
        </p:nvSpPr>
        <p:spPr/>
        <p:txBody>
          <a:bodyPr/>
          <a:lstStyle/>
          <a:p>
            <a:endParaRPr lang="zh-CN" altLang="en-US"/>
          </a:p>
        </p:txBody>
      </p:sp>
      <p:sp>
        <p:nvSpPr>
          <p:cNvPr id="6" name="灯片编号占位符 5"/>
          <p:cNvSpPr>
            <a:spLocks noGrp="1"/>
          </p:cNvSpPr>
          <p:nvPr>
            <p:ph type="sldNum" sz="quarter" idx="12"/>
          </p:nvPr>
        </p:nvSpPr>
        <p:spPr/>
        <p:txBody>
          <a:bodyPr/>
          <a:lstStyle/>
          <a:p>
            <a:fld id="{C216DB24-B25B-49D7-A066-6E012C0AC9EA}" type="slidenum">
              <a:rPr lang="zh-CN" altLang="en-US" smtClean="0"/>
              <a:t>‹#›</a:t>
            </a:fld>
            <a:endParaRPr lang="zh-CN" altLang="en-US"/>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两栏内容">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a:t>单击此处编辑母版标题样式</a:t>
            </a:r>
          </a:p>
        </p:txBody>
      </p:sp>
      <p:sp>
        <p:nvSpPr>
          <p:cNvPr id="3" name="内容占位符 2"/>
          <p:cNvSpPr>
            <a:spLocks noGrp="1"/>
          </p:cNvSpPr>
          <p:nvPr>
            <p:ph sz="half" idx="1" hasCustomPrompt="1"/>
          </p:nvPr>
        </p:nvSpPr>
        <p:spPr>
          <a:xfrm>
            <a:off x="838200" y="1825625"/>
            <a:ext cx="5181600" cy="4351338"/>
          </a:xfrm>
        </p:spPr>
        <p:txBody>
          <a:bodyPr/>
          <a:lstStyle/>
          <a:p>
            <a:pPr lvl="0"/>
            <a:r>
              <a:rPr lang="zh-CN" altLang="en-US"/>
              <a:t>编辑母版文本样式</a:t>
            </a:r>
          </a:p>
          <a:p>
            <a:pPr lvl="1"/>
            <a:r>
              <a:rPr lang="zh-CN" altLang="en-US"/>
              <a:t>第二级</a:t>
            </a:r>
          </a:p>
          <a:p>
            <a:pPr lvl="2"/>
            <a:r>
              <a:rPr lang="zh-CN" altLang="en-US"/>
              <a:t>第三级</a:t>
            </a:r>
          </a:p>
          <a:p>
            <a:pPr lvl="3"/>
            <a:r>
              <a:rPr lang="zh-CN" altLang="en-US"/>
              <a:t>第四级</a:t>
            </a:r>
          </a:p>
          <a:p>
            <a:pPr lvl="4"/>
            <a:r>
              <a:rPr lang="zh-CN" altLang="en-US"/>
              <a:t>第五级</a:t>
            </a:r>
          </a:p>
        </p:txBody>
      </p:sp>
      <p:sp>
        <p:nvSpPr>
          <p:cNvPr id="4" name="内容占位符 3"/>
          <p:cNvSpPr>
            <a:spLocks noGrp="1"/>
          </p:cNvSpPr>
          <p:nvPr>
            <p:ph sz="half" idx="2" hasCustomPrompt="1"/>
          </p:nvPr>
        </p:nvSpPr>
        <p:spPr>
          <a:xfrm>
            <a:off x="6172200" y="1825625"/>
            <a:ext cx="5181600" cy="4351338"/>
          </a:xfrm>
        </p:spPr>
        <p:txBody>
          <a:bodyPr/>
          <a:lstStyle/>
          <a:p>
            <a:pPr lvl="0"/>
            <a:r>
              <a:rPr lang="zh-CN" altLang="en-US"/>
              <a:t>编辑母版文本样式</a:t>
            </a:r>
          </a:p>
          <a:p>
            <a:pPr lvl="1"/>
            <a:r>
              <a:rPr lang="zh-CN" altLang="en-US"/>
              <a:t>第二级</a:t>
            </a:r>
          </a:p>
          <a:p>
            <a:pPr lvl="2"/>
            <a:r>
              <a:rPr lang="zh-CN" altLang="en-US"/>
              <a:t>第三级</a:t>
            </a:r>
          </a:p>
          <a:p>
            <a:pPr lvl="3"/>
            <a:r>
              <a:rPr lang="zh-CN" altLang="en-US"/>
              <a:t>第四级</a:t>
            </a:r>
          </a:p>
          <a:p>
            <a:pPr lvl="4"/>
            <a:r>
              <a:rPr lang="zh-CN" altLang="en-US"/>
              <a:t>第五级</a:t>
            </a:r>
          </a:p>
        </p:txBody>
      </p:sp>
      <p:sp>
        <p:nvSpPr>
          <p:cNvPr id="5" name="日期占位符 4"/>
          <p:cNvSpPr>
            <a:spLocks noGrp="1"/>
          </p:cNvSpPr>
          <p:nvPr>
            <p:ph type="dt" sz="half" idx="10"/>
          </p:nvPr>
        </p:nvSpPr>
        <p:spPr/>
        <p:txBody>
          <a:bodyPr/>
          <a:lstStyle/>
          <a:p>
            <a:fld id="{E648AFBE-CB95-410C-9170-E8C374E6C10C}" type="datetimeFigureOut">
              <a:rPr lang="zh-CN" altLang="en-US" smtClean="0"/>
              <a:t>2024/3/21</a:t>
            </a:fld>
            <a:endParaRPr lang="zh-CN" altLang="en-US"/>
          </a:p>
        </p:txBody>
      </p:sp>
      <p:sp>
        <p:nvSpPr>
          <p:cNvPr id="6" name="页脚占位符 5"/>
          <p:cNvSpPr>
            <a:spLocks noGrp="1"/>
          </p:cNvSpPr>
          <p:nvPr>
            <p:ph type="ftr" sz="quarter" idx="11"/>
          </p:nvPr>
        </p:nvSpPr>
        <p:spPr/>
        <p:txBody>
          <a:bodyPr/>
          <a:lstStyle/>
          <a:p>
            <a:endParaRPr lang="zh-CN" altLang="en-US"/>
          </a:p>
        </p:txBody>
      </p:sp>
      <p:sp>
        <p:nvSpPr>
          <p:cNvPr id="7" name="灯片编号占位符 6"/>
          <p:cNvSpPr>
            <a:spLocks noGrp="1"/>
          </p:cNvSpPr>
          <p:nvPr>
            <p:ph type="sldNum" sz="quarter" idx="12"/>
          </p:nvPr>
        </p:nvSpPr>
        <p:spPr/>
        <p:txBody>
          <a:bodyPr/>
          <a:lstStyle/>
          <a:p>
            <a:fld id="{C216DB24-B25B-49D7-A066-6E012C0AC9EA}" type="slidenum">
              <a:rPr lang="zh-CN" altLang="en-US" smtClean="0"/>
              <a:t>‹#›</a:t>
            </a:fld>
            <a:endParaRPr lang="zh-CN" altLang="en-US"/>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比较">
    <p:spTree>
      <p:nvGrpSpPr>
        <p:cNvPr id="1" name=""/>
        <p:cNvGrpSpPr/>
        <p:nvPr/>
      </p:nvGrpSpPr>
      <p:grpSpPr>
        <a:xfrm>
          <a:off x="0" y="0"/>
          <a:ext cx="0" cy="0"/>
          <a:chOff x="0" y="0"/>
          <a:chExt cx="0" cy="0"/>
        </a:xfrm>
      </p:grpSpPr>
      <p:sp>
        <p:nvSpPr>
          <p:cNvPr id="2" name="标题 1"/>
          <p:cNvSpPr>
            <a:spLocks noGrp="1"/>
          </p:cNvSpPr>
          <p:nvPr>
            <p:ph type="title"/>
          </p:nvPr>
        </p:nvSpPr>
        <p:spPr>
          <a:xfrm>
            <a:off x="839788" y="365125"/>
            <a:ext cx="10515600" cy="1325563"/>
          </a:xfrm>
        </p:spPr>
        <p:txBody>
          <a:bodyPr/>
          <a:lstStyle/>
          <a:p>
            <a:r>
              <a:rPr lang="zh-CN" altLang="en-US"/>
              <a:t>单击此处编辑母版标题样式</a:t>
            </a:r>
          </a:p>
        </p:txBody>
      </p:sp>
      <p:sp>
        <p:nvSpPr>
          <p:cNvPr id="3" name="文本占位符 2"/>
          <p:cNvSpPr>
            <a:spLocks noGrp="1"/>
          </p:cNvSpPr>
          <p:nvPr>
            <p:ph type="body" idx="1" hasCustomPrompt="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zh-CN" altLang="en-US"/>
              <a:t>编辑母版文本样式</a:t>
            </a:r>
          </a:p>
        </p:txBody>
      </p:sp>
      <p:sp>
        <p:nvSpPr>
          <p:cNvPr id="4" name="内容占位符 3"/>
          <p:cNvSpPr>
            <a:spLocks noGrp="1"/>
          </p:cNvSpPr>
          <p:nvPr>
            <p:ph sz="half" idx="2" hasCustomPrompt="1"/>
          </p:nvPr>
        </p:nvSpPr>
        <p:spPr>
          <a:xfrm>
            <a:off x="839788" y="2505075"/>
            <a:ext cx="5157787" cy="3684588"/>
          </a:xfrm>
        </p:spPr>
        <p:txBody>
          <a:bodyPr/>
          <a:lstStyle/>
          <a:p>
            <a:pPr lvl="0"/>
            <a:r>
              <a:rPr lang="zh-CN" altLang="en-US"/>
              <a:t>编辑母版文本样式</a:t>
            </a:r>
          </a:p>
          <a:p>
            <a:pPr lvl="1"/>
            <a:r>
              <a:rPr lang="zh-CN" altLang="en-US"/>
              <a:t>第二级</a:t>
            </a:r>
          </a:p>
          <a:p>
            <a:pPr lvl="2"/>
            <a:r>
              <a:rPr lang="zh-CN" altLang="en-US"/>
              <a:t>第三级</a:t>
            </a:r>
          </a:p>
          <a:p>
            <a:pPr lvl="3"/>
            <a:r>
              <a:rPr lang="zh-CN" altLang="en-US"/>
              <a:t>第四级</a:t>
            </a:r>
          </a:p>
          <a:p>
            <a:pPr lvl="4"/>
            <a:r>
              <a:rPr lang="zh-CN" altLang="en-US"/>
              <a:t>第五级</a:t>
            </a:r>
          </a:p>
        </p:txBody>
      </p:sp>
      <p:sp>
        <p:nvSpPr>
          <p:cNvPr id="5" name="文本占位符 4"/>
          <p:cNvSpPr>
            <a:spLocks noGrp="1"/>
          </p:cNvSpPr>
          <p:nvPr>
            <p:ph type="body" sz="quarter" idx="3" hasCustomPrompt="1"/>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zh-CN" altLang="en-US"/>
              <a:t>编辑母版文本样式</a:t>
            </a:r>
          </a:p>
        </p:txBody>
      </p:sp>
      <p:sp>
        <p:nvSpPr>
          <p:cNvPr id="6" name="内容占位符 5"/>
          <p:cNvSpPr>
            <a:spLocks noGrp="1"/>
          </p:cNvSpPr>
          <p:nvPr>
            <p:ph sz="quarter" idx="4" hasCustomPrompt="1"/>
          </p:nvPr>
        </p:nvSpPr>
        <p:spPr>
          <a:xfrm>
            <a:off x="6172200" y="2505075"/>
            <a:ext cx="5183188" cy="3684588"/>
          </a:xfrm>
        </p:spPr>
        <p:txBody>
          <a:bodyPr/>
          <a:lstStyle/>
          <a:p>
            <a:pPr lvl="0"/>
            <a:r>
              <a:rPr lang="zh-CN" altLang="en-US"/>
              <a:t>编辑母版文本样式</a:t>
            </a:r>
          </a:p>
          <a:p>
            <a:pPr lvl="1"/>
            <a:r>
              <a:rPr lang="zh-CN" altLang="en-US"/>
              <a:t>第二级</a:t>
            </a:r>
          </a:p>
          <a:p>
            <a:pPr lvl="2"/>
            <a:r>
              <a:rPr lang="zh-CN" altLang="en-US"/>
              <a:t>第三级</a:t>
            </a:r>
          </a:p>
          <a:p>
            <a:pPr lvl="3"/>
            <a:r>
              <a:rPr lang="zh-CN" altLang="en-US"/>
              <a:t>第四级</a:t>
            </a:r>
          </a:p>
          <a:p>
            <a:pPr lvl="4"/>
            <a:r>
              <a:rPr lang="zh-CN" altLang="en-US"/>
              <a:t>第五级</a:t>
            </a:r>
          </a:p>
        </p:txBody>
      </p:sp>
      <p:sp>
        <p:nvSpPr>
          <p:cNvPr id="7" name="日期占位符 6"/>
          <p:cNvSpPr>
            <a:spLocks noGrp="1"/>
          </p:cNvSpPr>
          <p:nvPr>
            <p:ph type="dt" sz="half" idx="10"/>
          </p:nvPr>
        </p:nvSpPr>
        <p:spPr/>
        <p:txBody>
          <a:bodyPr/>
          <a:lstStyle/>
          <a:p>
            <a:fld id="{E648AFBE-CB95-410C-9170-E8C374E6C10C}" type="datetimeFigureOut">
              <a:rPr lang="zh-CN" altLang="en-US" smtClean="0"/>
              <a:t>2024/3/21</a:t>
            </a:fld>
            <a:endParaRPr lang="zh-CN" altLang="en-US"/>
          </a:p>
        </p:txBody>
      </p:sp>
      <p:sp>
        <p:nvSpPr>
          <p:cNvPr id="8" name="页脚占位符 7"/>
          <p:cNvSpPr>
            <a:spLocks noGrp="1"/>
          </p:cNvSpPr>
          <p:nvPr>
            <p:ph type="ftr" sz="quarter" idx="11"/>
          </p:nvPr>
        </p:nvSpPr>
        <p:spPr/>
        <p:txBody>
          <a:bodyPr/>
          <a:lstStyle/>
          <a:p>
            <a:endParaRPr lang="zh-CN" altLang="en-US"/>
          </a:p>
        </p:txBody>
      </p:sp>
      <p:sp>
        <p:nvSpPr>
          <p:cNvPr id="9" name="灯片编号占位符 8"/>
          <p:cNvSpPr>
            <a:spLocks noGrp="1"/>
          </p:cNvSpPr>
          <p:nvPr>
            <p:ph type="sldNum" sz="quarter" idx="12"/>
          </p:nvPr>
        </p:nvSpPr>
        <p:spPr/>
        <p:txBody>
          <a:bodyPr/>
          <a:lstStyle/>
          <a:p>
            <a:fld id="{C216DB24-B25B-49D7-A066-6E012C0AC9EA}" type="slidenum">
              <a:rPr lang="zh-CN" altLang="en-US" smtClean="0"/>
              <a:t>‹#›</a:t>
            </a:fld>
            <a:endParaRPr lang="zh-CN" altLang="en-US"/>
          </a:p>
        </p:txBody>
      </p:sp>
      <p:sp>
        <p:nvSpPr>
          <p:cNvPr id="11" name="矩形 10"/>
          <p:cNvSpPr/>
          <p:nvPr userDrawn="1"/>
        </p:nvSpPr>
        <p:spPr>
          <a:xfrm>
            <a:off x="9100364" y="6470260"/>
            <a:ext cx="775136" cy="246221"/>
          </a:xfrm>
          <a:prstGeom prst="rect">
            <a:avLst/>
          </a:prstGeom>
        </p:spPr>
        <p:txBody>
          <a:bodyPr wrap="square">
            <a:spAutoFit/>
          </a:bodyPr>
          <a:lstStyle/>
          <a:p>
            <a:r>
              <a:rPr lang="en-US" altLang="zh-CN" sz="100">
                <a:solidFill>
                  <a:prstClr val="white"/>
                </a:solidFill>
                <a:latin typeface="Calibri" panose="020F0502020204030204"/>
                <a:ea typeface="宋体" panose="02010600030101010101" pitchFamily="2" charset="-122"/>
              </a:rPr>
              <a:t>PPT</a:t>
            </a:r>
            <a:r>
              <a:rPr lang="zh-CN" altLang="en-US" sz="100">
                <a:solidFill>
                  <a:prstClr val="white"/>
                </a:solidFill>
                <a:latin typeface="Calibri" panose="020F0502020204030204"/>
                <a:ea typeface="宋体" panose="02010600030101010101" pitchFamily="2" charset="-122"/>
              </a:rPr>
              <a:t>模板下载：</a:t>
            </a:r>
            <a:r>
              <a:rPr lang="en-US" altLang="zh-CN" sz="100">
                <a:solidFill>
                  <a:prstClr val="white"/>
                </a:solidFill>
                <a:latin typeface="Calibri" panose="020F0502020204030204"/>
                <a:ea typeface="宋体" panose="02010600030101010101" pitchFamily="2" charset="-122"/>
              </a:rPr>
              <a:t>www.1ppt.com/moban/     </a:t>
            </a:r>
            <a:r>
              <a:rPr lang="zh-CN" altLang="en-US" sz="100">
                <a:solidFill>
                  <a:prstClr val="white"/>
                </a:solidFill>
                <a:latin typeface="Calibri" panose="020F0502020204030204"/>
                <a:ea typeface="宋体" panose="02010600030101010101" pitchFamily="2" charset="-122"/>
              </a:rPr>
              <a:t>行业</a:t>
            </a:r>
            <a:r>
              <a:rPr lang="en-US" altLang="zh-CN" sz="100">
                <a:solidFill>
                  <a:prstClr val="white"/>
                </a:solidFill>
                <a:latin typeface="Calibri" panose="020F0502020204030204"/>
                <a:ea typeface="宋体" panose="02010600030101010101" pitchFamily="2" charset="-122"/>
              </a:rPr>
              <a:t>PPT</a:t>
            </a:r>
            <a:r>
              <a:rPr lang="zh-CN" altLang="en-US" sz="100">
                <a:solidFill>
                  <a:prstClr val="white"/>
                </a:solidFill>
                <a:latin typeface="Calibri" panose="020F0502020204030204"/>
                <a:ea typeface="宋体" panose="02010600030101010101" pitchFamily="2" charset="-122"/>
              </a:rPr>
              <a:t>模板：</a:t>
            </a:r>
            <a:r>
              <a:rPr lang="en-US" altLang="zh-CN" sz="100">
                <a:solidFill>
                  <a:prstClr val="white"/>
                </a:solidFill>
                <a:latin typeface="Calibri" panose="020F0502020204030204"/>
                <a:ea typeface="宋体" panose="02010600030101010101" pitchFamily="2" charset="-122"/>
              </a:rPr>
              <a:t>www.1ppt.com/hangye/ </a:t>
            </a:r>
          </a:p>
          <a:p>
            <a:r>
              <a:rPr lang="zh-CN" altLang="en-US" sz="100">
                <a:solidFill>
                  <a:prstClr val="white"/>
                </a:solidFill>
                <a:latin typeface="Calibri" panose="020F0502020204030204"/>
                <a:ea typeface="宋体" panose="02010600030101010101" pitchFamily="2" charset="-122"/>
              </a:rPr>
              <a:t>节日</a:t>
            </a:r>
            <a:r>
              <a:rPr lang="en-US" altLang="zh-CN" sz="100">
                <a:solidFill>
                  <a:prstClr val="white"/>
                </a:solidFill>
                <a:latin typeface="Calibri" panose="020F0502020204030204"/>
                <a:ea typeface="宋体" panose="02010600030101010101" pitchFamily="2" charset="-122"/>
              </a:rPr>
              <a:t>PPT</a:t>
            </a:r>
            <a:r>
              <a:rPr lang="zh-CN" altLang="en-US" sz="100">
                <a:solidFill>
                  <a:prstClr val="white"/>
                </a:solidFill>
                <a:latin typeface="Calibri" panose="020F0502020204030204"/>
                <a:ea typeface="宋体" panose="02010600030101010101" pitchFamily="2" charset="-122"/>
              </a:rPr>
              <a:t>模板：</a:t>
            </a:r>
            <a:r>
              <a:rPr lang="en-US" altLang="zh-CN" sz="100">
                <a:solidFill>
                  <a:prstClr val="white"/>
                </a:solidFill>
                <a:latin typeface="Calibri" panose="020F0502020204030204"/>
                <a:ea typeface="宋体" panose="02010600030101010101" pitchFamily="2" charset="-122"/>
              </a:rPr>
              <a:t>www.1ppt.com/jieri/           PPT</a:t>
            </a:r>
            <a:r>
              <a:rPr lang="zh-CN" altLang="en-US" sz="100">
                <a:solidFill>
                  <a:prstClr val="white"/>
                </a:solidFill>
                <a:latin typeface="Calibri" panose="020F0502020204030204"/>
                <a:ea typeface="宋体" panose="02010600030101010101" pitchFamily="2" charset="-122"/>
              </a:rPr>
              <a:t>素材下载：</a:t>
            </a:r>
            <a:r>
              <a:rPr lang="en-US" altLang="zh-CN" sz="100">
                <a:solidFill>
                  <a:prstClr val="white"/>
                </a:solidFill>
                <a:latin typeface="Calibri" panose="020F0502020204030204"/>
                <a:ea typeface="宋体" panose="02010600030101010101" pitchFamily="2" charset="-122"/>
              </a:rPr>
              <a:t>www.1ppt.com/sucai/</a:t>
            </a:r>
          </a:p>
          <a:p>
            <a:r>
              <a:rPr lang="en-US" altLang="zh-CN" sz="100">
                <a:solidFill>
                  <a:prstClr val="white"/>
                </a:solidFill>
                <a:latin typeface="Calibri" panose="020F0502020204030204"/>
                <a:ea typeface="宋体" panose="02010600030101010101" pitchFamily="2" charset="-122"/>
              </a:rPr>
              <a:t>PPT</a:t>
            </a:r>
            <a:r>
              <a:rPr lang="zh-CN" altLang="en-US" sz="100">
                <a:solidFill>
                  <a:prstClr val="white"/>
                </a:solidFill>
                <a:latin typeface="Calibri" panose="020F0502020204030204"/>
                <a:ea typeface="宋体" panose="02010600030101010101" pitchFamily="2" charset="-122"/>
              </a:rPr>
              <a:t>背景图片：</a:t>
            </a:r>
            <a:r>
              <a:rPr lang="en-US" altLang="zh-CN" sz="100">
                <a:solidFill>
                  <a:prstClr val="white"/>
                </a:solidFill>
                <a:latin typeface="Calibri" panose="020F0502020204030204"/>
                <a:ea typeface="宋体" panose="02010600030101010101" pitchFamily="2" charset="-122"/>
              </a:rPr>
              <a:t>www.1ppt.com/beijing/      PPT</a:t>
            </a:r>
            <a:r>
              <a:rPr lang="zh-CN" altLang="en-US" sz="100">
                <a:solidFill>
                  <a:prstClr val="white"/>
                </a:solidFill>
                <a:latin typeface="Calibri" panose="020F0502020204030204"/>
                <a:ea typeface="宋体" panose="02010600030101010101" pitchFamily="2" charset="-122"/>
              </a:rPr>
              <a:t>图表下载：</a:t>
            </a:r>
            <a:r>
              <a:rPr lang="en-US" altLang="zh-CN" sz="100">
                <a:solidFill>
                  <a:prstClr val="white"/>
                </a:solidFill>
                <a:latin typeface="Calibri" panose="020F0502020204030204"/>
                <a:ea typeface="宋体" panose="02010600030101010101" pitchFamily="2" charset="-122"/>
              </a:rPr>
              <a:t>www.1ppt.com/tubiao/      </a:t>
            </a:r>
          </a:p>
          <a:p>
            <a:r>
              <a:rPr lang="zh-CN" altLang="en-US" sz="100">
                <a:solidFill>
                  <a:prstClr val="white"/>
                </a:solidFill>
                <a:latin typeface="Calibri" panose="020F0502020204030204"/>
                <a:ea typeface="宋体" panose="02010600030101010101" pitchFamily="2" charset="-122"/>
              </a:rPr>
              <a:t>优秀</a:t>
            </a:r>
            <a:r>
              <a:rPr lang="en-US" altLang="zh-CN" sz="100">
                <a:solidFill>
                  <a:prstClr val="white"/>
                </a:solidFill>
                <a:latin typeface="Calibri" panose="020F0502020204030204"/>
                <a:ea typeface="宋体" panose="02010600030101010101" pitchFamily="2" charset="-122"/>
              </a:rPr>
              <a:t>PPT</a:t>
            </a:r>
            <a:r>
              <a:rPr lang="zh-CN" altLang="en-US" sz="100">
                <a:solidFill>
                  <a:prstClr val="white"/>
                </a:solidFill>
                <a:latin typeface="Calibri" panose="020F0502020204030204"/>
                <a:ea typeface="宋体" panose="02010600030101010101" pitchFamily="2" charset="-122"/>
              </a:rPr>
              <a:t>下载：</a:t>
            </a:r>
            <a:r>
              <a:rPr lang="en-US" altLang="zh-CN" sz="100">
                <a:solidFill>
                  <a:prstClr val="white"/>
                </a:solidFill>
                <a:latin typeface="Calibri" panose="020F0502020204030204"/>
                <a:ea typeface="宋体" panose="02010600030101010101" pitchFamily="2" charset="-122"/>
              </a:rPr>
              <a:t>www.1ppt.com/xiazai/        PPT</a:t>
            </a:r>
            <a:r>
              <a:rPr lang="zh-CN" altLang="en-US" sz="100">
                <a:solidFill>
                  <a:prstClr val="white"/>
                </a:solidFill>
                <a:latin typeface="Calibri" panose="020F0502020204030204"/>
                <a:ea typeface="宋体" panose="02010600030101010101" pitchFamily="2" charset="-122"/>
              </a:rPr>
              <a:t>教程： </a:t>
            </a:r>
            <a:r>
              <a:rPr lang="en-US" altLang="zh-CN" sz="100">
                <a:solidFill>
                  <a:prstClr val="white"/>
                </a:solidFill>
                <a:latin typeface="Calibri" panose="020F0502020204030204"/>
                <a:ea typeface="宋体" panose="02010600030101010101" pitchFamily="2" charset="-122"/>
              </a:rPr>
              <a:t>www.1ppt.com/powerpoint/      </a:t>
            </a:r>
          </a:p>
          <a:p>
            <a:r>
              <a:rPr lang="en-US" altLang="zh-CN" sz="100">
                <a:solidFill>
                  <a:prstClr val="white"/>
                </a:solidFill>
                <a:latin typeface="Calibri" panose="020F0502020204030204"/>
                <a:ea typeface="宋体" panose="02010600030101010101" pitchFamily="2" charset="-122"/>
              </a:rPr>
              <a:t>Word</a:t>
            </a:r>
            <a:r>
              <a:rPr lang="zh-CN" altLang="en-US" sz="100">
                <a:solidFill>
                  <a:prstClr val="white"/>
                </a:solidFill>
                <a:latin typeface="Calibri" panose="020F0502020204030204"/>
                <a:ea typeface="宋体" panose="02010600030101010101" pitchFamily="2" charset="-122"/>
              </a:rPr>
              <a:t>教程： </a:t>
            </a:r>
            <a:r>
              <a:rPr lang="en-US" altLang="zh-CN" sz="100">
                <a:solidFill>
                  <a:prstClr val="white"/>
                </a:solidFill>
                <a:latin typeface="Calibri" panose="020F0502020204030204"/>
                <a:ea typeface="宋体" panose="02010600030101010101" pitchFamily="2" charset="-122"/>
              </a:rPr>
              <a:t>www.1ppt.com/word/              Excel</a:t>
            </a:r>
            <a:r>
              <a:rPr lang="zh-CN" altLang="en-US" sz="100">
                <a:solidFill>
                  <a:prstClr val="white"/>
                </a:solidFill>
                <a:latin typeface="Calibri" panose="020F0502020204030204"/>
                <a:ea typeface="宋体" panose="02010600030101010101" pitchFamily="2" charset="-122"/>
              </a:rPr>
              <a:t>教程：</a:t>
            </a:r>
            <a:r>
              <a:rPr lang="en-US" altLang="zh-CN" sz="100">
                <a:solidFill>
                  <a:prstClr val="white"/>
                </a:solidFill>
                <a:latin typeface="Calibri" panose="020F0502020204030204"/>
                <a:ea typeface="宋体" panose="02010600030101010101" pitchFamily="2" charset="-122"/>
              </a:rPr>
              <a:t>www.1ppt.com/excel/  </a:t>
            </a:r>
          </a:p>
          <a:p>
            <a:r>
              <a:rPr lang="zh-CN" altLang="en-US" sz="100">
                <a:solidFill>
                  <a:prstClr val="white"/>
                </a:solidFill>
                <a:latin typeface="Calibri" panose="020F0502020204030204"/>
                <a:ea typeface="宋体" panose="02010600030101010101" pitchFamily="2" charset="-122"/>
              </a:rPr>
              <a:t>资料下载：</a:t>
            </a:r>
            <a:r>
              <a:rPr lang="en-US" altLang="zh-CN" sz="100">
                <a:solidFill>
                  <a:prstClr val="white"/>
                </a:solidFill>
                <a:latin typeface="Calibri" panose="020F0502020204030204"/>
                <a:ea typeface="宋体" panose="02010600030101010101" pitchFamily="2" charset="-122"/>
              </a:rPr>
              <a:t>www.1ppt.com/ziliao/                PPT</a:t>
            </a:r>
            <a:r>
              <a:rPr lang="zh-CN" altLang="en-US" sz="100">
                <a:solidFill>
                  <a:prstClr val="white"/>
                </a:solidFill>
                <a:latin typeface="Calibri" panose="020F0502020204030204"/>
                <a:ea typeface="宋体" panose="02010600030101010101" pitchFamily="2" charset="-122"/>
              </a:rPr>
              <a:t>课件下载：</a:t>
            </a:r>
            <a:r>
              <a:rPr lang="en-US" altLang="zh-CN" sz="100">
                <a:solidFill>
                  <a:prstClr val="white"/>
                </a:solidFill>
                <a:latin typeface="Calibri" panose="020F0502020204030204"/>
                <a:ea typeface="宋体" panose="02010600030101010101" pitchFamily="2" charset="-122"/>
              </a:rPr>
              <a:t>www.1ppt.com/kejian/ </a:t>
            </a:r>
          </a:p>
          <a:p>
            <a:r>
              <a:rPr lang="zh-CN" altLang="en-US" sz="100">
                <a:solidFill>
                  <a:prstClr val="white"/>
                </a:solidFill>
                <a:latin typeface="Calibri" panose="020F0502020204030204"/>
                <a:ea typeface="宋体" panose="02010600030101010101" pitchFamily="2" charset="-122"/>
              </a:rPr>
              <a:t>范文下载：</a:t>
            </a:r>
            <a:r>
              <a:rPr lang="en-US" altLang="zh-CN" sz="100">
                <a:solidFill>
                  <a:prstClr val="white"/>
                </a:solidFill>
                <a:latin typeface="Calibri" panose="020F0502020204030204"/>
                <a:ea typeface="宋体" panose="02010600030101010101" pitchFamily="2" charset="-122"/>
              </a:rPr>
              <a:t>www.1ppt.com/fanwen/             </a:t>
            </a:r>
            <a:r>
              <a:rPr lang="zh-CN" altLang="en-US" sz="100">
                <a:solidFill>
                  <a:prstClr val="white"/>
                </a:solidFill>
                <a:latin typeface="Calibri" panose="020F0502020204030204"/>
                <a:ea typeface="宋体" panose="02010600030101010101" pitchFamily="2" charset="-122"/>
              </a:rPr>
              <a:t>试卷下载：</a:t>
            </a:r>
            <a:r>
              <a:rPr lang="en-US" altLang="zh-CN" sz="100">
                <a:solidFill>
                  <a:prstClr val="white"/>
                </a:solidFill>
                <a:latin typeface="Calibri" panose="020F0502020204030204"/>
                <a:ea typeface="宋体" panose="02010600030101010101" pitchFamily="2" charset="-122"/>
              </a:rPr>
              <a:t>www.1ppt.com/shiti/  </a:t>
            </a:r>
          </a:p>
          <a:p>
            <a:r>
              <a:rPr lang="zh-CN" altLang="en-US" sz="100">
                <a:solidFill>
                  <a:prstClr val="white"/>
                </a:solidFill>
                <a:latin typeface="Calibri" panose="020F0502020204030204"/>
                <a:ea typeface="宋体" panose="02010600030101010101" pitchFamily="2" charset="-122"/>
              </a:rPr>
              <a:t>教案下载：</a:t>
            </a:r>
            <a:r>
              <a:rPr lang="en-US" altLang="zh-CN" sz="100">
                <a:solidFill>
                  <a:prstClr val="white"/>
                </a:solidFill>
                <a:latin typeface="Calibri" panose="020F0502020204030204"/>
                <a:ea typeface="宋体" panose="02010600030101010101" pitchFamily="2" charset="-122"/>
              </a:rPr>
              <a:t>www.1ppt.com/jiaoan/        </a:t>
            </a:r>
          </a:p>
          <a:p>
            <a:r>
              <a:rPr lang="zh-CN" altLang="en-US" sz="100">
                <a:solidFill>
                  <a:prstClr val="white"/>
                </a:solidFill>
                <a:latin typeface="Calibri" panose="020F0502020204030204"/>
                <a:ea typeface="宋体" panose="02010600030101010101" pitchFamily="2" charset="-122"/>
              </a:rPr>
              <a:t>字体下载：</a:t>
            </a:r>
            <a:r>
              <a:rPr lang="en-US" altLang="zh-CN" sz="100">
                <a:solidFill>
                  <a:prstClr val="white"/>
                </a:solidFill>
                <a:latin typeface="Calibri" panose="020F0502020204030204"/>
                <a:ea typeface="宋体" panose="02010600030101010101" pitchFamily="2" charset="-122"/>
              </a:rPr>
              <a:t>www.1ppt.com/ziti/</a:t>
            </a:r>
          </a:p>
          <a:p>
            <a:r>
              <a:rPr lang="en-US" altLang="zh-CN" sz="100">
                <a:solidFill>
                  <a:prstClr val="white"/>
                </a:solidFill>
                <a:latin typeface="Calibri" panose="020F0502020204030204"/>
                <a:ea typeface="宋体" panose="02010600030101010101" pitchFamily="2" charset="-122"/>
              </a:rPr>
              <a:t> </a:t>
            </a:r>
            <a:endParaRPr lang="zh-CN" altLang="en-US" sz="100">
              <a:solidFill>
                <a:prstClr val="white"/>
              </a:solidFill>
              <a:latin typeface="Calibri" panose="020F0502020204030204"/>
              <a:ea typeface="宋体" panose="02010600030101010101" pitchFamily="2" charset="-122"/>
            </a:endParaRPr>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仅标题">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a:t>单击此处编辑母版标题样式</a:t>
            </a:r>
          </a:p>
        </p:txBody>
      </p:sp>
      <p:sp>
        <p:nvSpPr>
          <p:cNvPr id="3" name="日期占位符 2"/>
          <p:cNvSpPr>
            <a:spLocks noGrp="1"/>
          </p:cNvSpPr>
          <p:nvPr>
            <p:ph type="dt" sz="half" idx="10"/>
          </p:nvPr>
        </p:nvSpPr>
        <p:spPr/>
        <p:txBody>
          <a:bodyPr/>
          <a:lstStyle/>
          <a:p>
            <a:fld id="{E648AFBE-CB95-410C-9170-E8C374E6C10C}" type="datetimeFigureOut">
              <a:rPr lang="zh-CN" altLang="en-US" smtClean="0"/>
              <a:t>2024/3/21</a:t>
            </a:fld>
            <a:endParaRPr lang="zh-CN" altLang="en-US"/>
          </a:p>
        </p:txBody>
      </p:sp>
      <p:sp>
        <p:nvSpPr>
          <p:cNvPr id="4" name="页脚占位符 3"/>
          <p:cNvSpPr>
            <a:spLocks noGrp="1"/>
          </p:cNvSpPr>
          <p:nvPr>
            <p:ph type="ftr" sz="quarter" idx="11"/>
          </p:nvPr>
        </p:nvSpPr>
        <p:spPr/>
        <p:txBody>
          <a:bodyPr/>
          <a:lstStyle/>
          <a:p>
            <a:endParaRPr lang="zh-CN" altLang="en-US"/>
          </a:p>
        </p:txBody>
      </p:sp>
      <p:sp>
        <p:nvSpPr>
          <p:cNvPr id="5" name="灯片编号占位符 4"/>
          <p:cNvSpPr>
            <a:spLocks noGrp="1"/>
          </p:cNvSpPr>
          <p:nvPr>
            <p:ph type="sldNum" sz="quarter" idx="12"/>
          </p:nvPr>
        </p:nvSpPr>
        <p:spPr/>
        <p:txBody>
          <a:bodyPr/>
          <a:lstStyle/>
          <a:p>
            <a:fld id="{C216DB24-B25B-49D7-A066-6E012C0AC9EA}" type="slidenum">
              <a:rPr lang="zh-CN" altLang="en-US" smtClean="0"/>
              <a:t>‹#›</a:t>
            </a:fld>
            <a:endParaRPr lang="zh-CN" altLang="en-US"/>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空白">
    <p:spTree>
      <p:nvGrpSpPr>
        <p:cNvPr id="1" name=""/>
        <p:cNvGrpSpPr/>
        <p:nvPr/>
      </p:nvGrpSpPr>
      <p:grpSpPr>
        <a:xfrm>
          <a:off x="0" y="0"/>
          <a:ext cx="0" cy="0"/>
          <a:chOff x="0" y="0"/>
          <a:chExt cx="0" cy="0"/>
        </a:xfrm>
      </p:grpSpPr>
      <p:sp>
        <p:nvSpPr>
          <p:cNvPr id="2" name="日期占位符 1"/>
          <p:cNvSpPr>
            <a:spLocks noGrp="1"/>
          </p:cNvSpPr>
          <p:nvPr>
            <p:ph type="dt" sz="half" idx="10"/>
          </p:nvPr>
        </p:nvSpPr>
        <p:spPr/>
        <p:txBody>
          <a:bodyPr/>
          <a:lstStyle/>
          <a:p>
            <a:fld id="{E648AFBE-CB95-410C-9170-E8C374E6C10C}" type="datetimeFigureOut">
              <a:rPr lang="zh-CN" altLang="en-US" smtClean="0"/>
              <a:t>2024/3/21</a:t>
            </a:fld>
            <a:endParaRPr lang="zh-CN" altLang="en-US"/>
          </a:p>
        </p:txBody>
      </p:sp>
      <p:sp>
        <p:nvSpPr>
          <p:cNvPr id="3" name="页脚占位符 2"/>
          <p:cNvSpPr>
            <a:spLocks noGrp="1"/>
          </p:cNvSpPr>
          <p:nvPr>
            <p:ph type="ftr" sz="quarter" idx="11"/>
          </p:nvPr>
        </p:nvSpPr>
        <p:spPr/>
        <p:txBody>
          <a:bodyPr/>
          <a:lstStyle/>
          <a:p>
            <a:endParaRPr lang="zh-CN" altLang="en-US"/>
          </a:p>
        </p:txBody>
      </p:sp>
      <p:sp>
        <p:nvSpPr>
          <p:cNvPr id="4" name="灯片编号占位符 3"/>
          <p:cNvSpPr>
            <a:spLocks noGrp="1"/>
          </p:cNvSpPr>
          <p:nvPr>
            <p:ph type="sldNum" sz="quarter" idx="12"/>
          </p:nvPr>
        </p:nvSpPr>
        <p:spPr/>
        <p:txBody>
          <a:bodyPr/>
          <a:lstStyle/>
          <a:p>
            <a:fld id="{C216DB24-B25B-49D7-A066-6E012C0AC9EA}" type="slidenum">
              <a:rPr lang="zh-CN" altLang="en-US" smtClean="0"/>
              <a:t>‹#›</a:t>
            </a:fld>
            <a:endParaRPr lang="zh-CN" altLang="en-US"/>
          </a:p>
        </p:txBody>
      </p:sp>
      <p:pic>
        <p:nvPicPr>
          <p:cNvPr id="5" name="图片 4"/>
          <p:cNvPicPr>
            <a:picLocks noChangeAspect="1"/>
          </p:cNvPicPr>
          <p:nvPr userDrawn="1"/>
        </p:nvPicPr>
        <p:blipFill>
          <a:blip r:embed="rId2"/>
          <a:stretch>
            <a:fillRect/>
          </a:stretch>
        </p:blipFill>
        <p:spPr>
          <a:xfrm>
            <a:off x="0" y="-1"/>
            <a:ext cx="12192000" cy="6858000"/>
          </a:xfrm>
          <a:prstGeom prst="rect">
            <a:avLst/>
          </a:prstGeom>
        </p:spPr>
      </p:pic>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内容与标题">
    <p:spTree>
      <p:nvGrpSpPr>
        <p:cNvPr id="1" name=""/>
        <p:cNvGrpSpPr/>
        <p:nvPr/>
      </p:nvGrpSpPr>
      <p:grpSpPr>
        <a:xfrm>
          <a:off x="0" y="0"/>
          <a:ext cx="0" cy="0"/>
          <a:chOff x="0" y="0"/>
          <a:chExt cx="0" cy="0"/>
        </a:xfrm>
      </p:grpSpPr>
      <p:sp>
        <p:nvSpPr>
          <p:cNvPr id="2" name="标题 1"/>
          <p:cNvSpPr>
            <a:spLocks noGrp="1"/>
          </p:cNvSpPr>
          <p:nvPr>
            <p:ph type="title"/>
          </p:nvPr>
        </p:nvSpPr>
        <p:spPr>
          <a:xfrm>
            <a:off x="839788" y="457200"/>
            <a:ext cx="3932237" cy="1600200"/>
          </a:xfrm>
        </p:spPr>
        <p:txBody>
          <a:bodyPr anchor="b"/>
          <a:lstStyle>
            <a:lvl1pPr>
              <a:defRPr sz="3200"/>
            </a:lvl1pPr>
          </a:lstStyle>
          <a:p>
            <a:r>
              <a:rPr lang="zh-CN" altLang="en-US"/>
              <a:t>单击此处编辑母版标题样式</a:t>
            </a:r>
          </a:p>
        </p:txBody>
      </p:sp>
      <p:sp>
        <p:nvSpPr>
          <p:cNvPr id="3" name="内容占位符 2"/>
          <p:cNvSpPr>
            <a:spLocks noGrp="1"/>
          </p:cNvSpPr>
          <p:nvPr>
            <p:ph idx="1" hasCustomPrompt="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zh-CN" altLang="en-US"/>
              <a:t>编辑母版文本样式</a:t>
            </a:r>
          </a:p>
          <a:p>
            <a:pPr lvl="1"/>
            <a:r>
              <a:rPr lang="zh-CN" altLang="en-US"/>
              <a:t>第二级</a:t>
            </a:r>
          </a:p>
          <a:p>
            <a:pPr lvl="2"/>
            <a:r>
              <a:rPr lang="zh-CN" altLang="en-US"/>
              <a:t>第三级</a:t>
            </a:r>
          </a:p>
          <a:p>
            <a:pPr lvl="3"/>
            <a:r>
              <a:rPr lang="zh-CN" altLang="en-US"/>
              <a:t>第四级</a:t>
            </a:r>
          </a:p>
          <a:p>
            <a:pPr lvl="4"/>
            <a:r>
              <a:rPr lang="zh-CN" altLang="en-US"/>
              <a:t>第五级</a:t>
            </a:r>
          </a:p>
        </p:txBody>
      </p:sp>
      <p:sp>
        <p:nvSpPr>
          <p:cNvPr id="4" name="文本占位符 3"/>
          <p:cNvSpPr>
            <a:spLocks noGrp="1"/>
          </p:cNvSpPr>
          <p:nvPr>
            <p:ph type="body" sz="half" idx="2" hasCustomPrompt="1"/>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zh-CN" altLang="en-US"/>
              <a:t>编辑母版文本样式</a:t>
            </a:r>
          </a:p>
        </p:txBody>
      </p:sp>
      <p:sp>
        <p:nvSpPr>
          <p:cNvPr id="5" name="日期占位符 4"/>
          <p:cNvSpPr>
            <a:spLocks noGrp="1"/>
          </p:cNvSpPr>
          <p:nvPr>
            <p:ph type="dt" sz="half" idx="10"/>
          </p:nvPr>
        </p:nvSpPr>
        <p:spPr/>
        <p:txBody>
          <a:bodyPr/>
          <a:lstStyle/>
          <a:p>
            <a:fld id="{E648AFBE-CB95-410C-9170-E8C374E6C10C}" type="datetimeFigureOut">
              <a:rPr lang="zh-CN" altLang="en-US" smtClean="0"/>
              <a:t>2024/3/21</a:t>
            </a:fld>
            <a:endParaRPr lang="zh-CN" altLang="en-US"/>
          </a:p>
        </p:txBody>
      </p:sp>
      <p:sp>
        <p:nvSpPr>
          <p:cNvPr id="6" name="页脚占位符 5"/>
          <p:cNvSpPr>
            <a:spLocks noGrp="1"/>
          </p:cNvSpPr>
          <p:nvPr>
            <p:ph type="ftr" sz="quarter" idx="11"/>
          </p:nvPr>
        </p:nvSpPr>
        <p:spPr/>
        <p:txBody>
          <a:bodyPr/>
          <a:lstStyle/>
          <a:p>
            <a:endParaRPr lang="zh-CN" altLang="en-US"/>
          </a:p>
        </p:txBody>
      </p:sp>
      <p:sp>
        <p:nvSpPr>
          <p:cNvPr id="7" name="灯片编号占位符 6"/>
          <p:cNvSpPr>
            <a:spLocks noGrp="1"/>
          </p:cNvSpPr>
          <p:nvPr>
            <p:ph type="sldNum" sz="quarter" idx="12"/>
          </p:nvPr>
        </p:nvSpPr>
        <p:spPr/>
        <p:txBody>
          <a:bodyPr/>
          <a:lstStyle/>
          <a:p>
            <a:fld id="{C216DB24-B25B-49D7-A066-6E012C0AC9EA}" type="slidenum">
              <a:rPr lang="zh-CN" altLang="en-US" smtClean="0"/>
              <a:t>‹#›</a:t>
            </a:fld>
            <a:endParaRPr lang="zh-CN" altLang="en-US"/>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图片与标题">
    <p:spTree>
      <p:nvGrpSpPr>
        <p:cNvPr id="1" name=""/>
        <p:cNvGrpSpPr/>
        <p:nvPr/>
      </p:nvGrpSpPr>
      <p:grpSpPr>
        <a:xfrm>
          <a:off x="0" y="0"/>
          <a:ext cx="0" cy="0"/>
          <a:chOff x="0" y="0"/>
          <a:chExt cx="0" cy="0"/>
        </a:xfrm>
      </p:grpSpPr>
      <p:sp>
        <p:nvSpPr>
          <p:cNvPr id="2" name="标题 1"/>
          <p:cNvSpPr>
            <a:spLocks noGrp="1"/>
          </p:cNvSpPr>
          <p:nvPr>
            <p:ph type="title"/>
          </p:nvPr>
        </p:nvSpPr>
        <p:spPr>
          <a:xfrm>
            <a:off x="839788" y="457200"/>
            <a:ext cx="3932237" cy="1600200"/>
          </a:xfrm>
        </p:spPr>
        <p:txBody>
          <a:bodyPr anchor="b"/>
          <a:lstStyle>
            <a:lvl1pPr>
              <a:defRPr sz="3200"/>
            </a:lvl1pPr>
          </a:lstStyle>
          <a:p>
            <a:r>
              <a:rPr lang="zh-CN" altLang="en-US"/>
              <a:t>单击此处编辑母版标题样式</a:t>
            </a:r>
          </a:p>
        </p:txBody>
      </p:sp>
      <p:sp>
        <p:nvSpPr>
          <p:cNvPr id="3" name="图片占位符 2"/>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zh-CN" altLang="en-US"/>
          </a:p>
        </p:txBody>
      </p:sp>
      <p:sp>
        <p:nvSpPr>
          <p:cNvPr id="4" name="文本占位符 3"/>
          <p:cNvSpPr>
            <a:spLocks noGrp="1"/>
          </p:cNvSpPr>
          <p:nvPr>
            <p:ph type="body" sz="half" idx="2" hasCustomPrompt="1"/>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zh-CN" altLang="en-US"/>
              <a:t>编辑母版文本样式</a:t>
            </a:r>
          </a:p>
        </p:txBody>
      </p:sp>
      <p:sp>
        <p:nvSpPr>
          <p:cNvPr id="5" name="日期占位符 4"/>
          <p:cNvSpPr>
            <a:spLocks noGrp="1"/>
          </p:cNvSpPr>
          <p:nvPr>
            <p:ph type="dt" sz="half" idx="10"/>
          </p:nvPr>
        </p:nvSpPr>
        <p:spPr/>
        <p:txBody>
          <a:bodyPr/>
          <a:lstStyle/>
          <a:p>
            <a:fld id="{E648AFBE-CB95-410C-9170-E8C374E6C10C}" type="datetimeFigureOut">
              <a:rPr lang="zh-CN" altLang="en-US" smtClean="0"/>
              <a:t>2024/3/21</a:t>
            </a:fld>
            <a:endParaRPr lang="zh-CN" altLang="en-US"/>
          </a:p>
        </p:txBody>
      </p:sp>
      <p:sp>
        <p:nvSpPr>
          <p:cNvPr id="6" name="页脚占位符 5"/>
          <p:cNvSpPr>
            <a:spLocks noGrp="1"/>
          </p:cNvSpPr>
          <p:nvPr>
            <p:ph type="ftr" sz="quarter" idx="11"/>
          </p:nvPr>
        </p:nvSpPr>
        <p:spPr/>
        <p:txBody>
          <a:bodyPr/>
          <a:lstStyle/>
          <a:p>
            <a:endParaRPr lang="zh-CN" altLang="en-US"/>
          </a:p>
        </p:txBody>
      </p:sp>
      <p:sp>
        <p:nvSpPr>
          <p:cNvPr id="7" name="灯片编号占位符 6"/>
          <p:cNvSpPr>
            <a:spLocks noGrp="1"/>
          </p:cNvSpPr>
          <p:nvPr>
            <p:ph type="sldNum" sz="quarter" idx="12"/>
          </p:nvPr>
        </p:nvSpPr>
        <p:spPr/>
        <p:txBody>
          <a:bodyPr/>
          <a:lstStyle/>
          <a:p>
            <a:fld id="{C216DB24-B25B-49D7-A066-6E012C0AC9EA}" type="slidenum">
              <a:rPr lang="zh-CN" altLang="en-US" smtClean="0"/>
              <a:t>‹#›</a:t>
            </a:fld>
            <a:endParaRPr lang="zh-CN" altLang="en-US"/>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标题和竖排文字">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a:t>单击此处编辑母版标题样式</a:t>
            </a:r>
          </a:p>
        </p:txBody>
      </p:sp>
      <p:sp>
        <p:nvSpPr>
          <p:cNvPr id="3" name="竖排文字占位符 2"/>
          <p:cNvSpPr>
            <a:spLocks noGrp="1"/>
          </p:cNvSpPr>
          <p:nvPr>
            <p:ph type="body" orient="vert" idx="1" hasCustomPrompt="1"/>
          </p:nvPr>
        </p:nvSpPr>
        <p:spPr/>
        <p:txBody>
          <a:bodyPr vert="eaVert"/>
          <a:lstStyle/>
          <a:p>
            <a:pPr lvl="0"/>
            <a:r>
              <a:rPr lang="zh-CN" altLang="en-US"/>
              <a:t>编辑母版文本样式</a:t>
            </a:r>
          </a:p>
          <a:p>
            <a:pPr lvl="1"/>
            <a:r>
              <a:rPr lang="zh-CN" altLang="en-US"/>
              <a:t>第二级</a:t>
            </a:r>
          </a:p>
          <a:p>
            <a:pPr lvl="2"/>
            <a:r>
              <a:rPr lang="zh-CN" altLang="en-US"/>
              <a:t>第三级</a:t>
            </a:r>
          </a:p>
          <a:p>
            <a:pPr lvl="3"/>
            <a:r>
              <a:rPr lang="zh-CN" altLang="en-US"/>
              <a:t>第四级</a:t>
            </a:r>
          </a:p>
          <a:p>
            <a:pPr lvl="4"/>
            <a:r>
              <a:rPr lang="zh-CN" altLang="en-US"/>
              <a:t>第五级</a:t>
            </a:r>
          </a:p>
        </p:txBody>
      </p:sp>
      <p:sp>
        <p:nvSpPr>
          <p:cNvPr id="4" name="日期占位符 3"/>
          <p:cNvSpPr>
            <a:spLocks noGrp="1"/>
          </p:cNvSpPr>
          <p:nvPr>
            <p:ph type="dt" sz="half" idx="10"/>
          </p:nvPr>
        </p:nvSpPr>
        <p:spPr/>
        <p:txBody>
          <a:bodyPr/>
          <a:lstStyle/>
          <a:p>
            <a:fld id="{E648AFBE-CB95-410C-9170-E8C374E6C10C}" type="datetimeFigureOut">
              <a:rPr lang="zh-CN" altLang="en-US" smtClean="0"/>
              <a:t>2024/3/21</a:t>
            </a:fld>
            <a:endParaRPr lang="zh-CN" altLang="en-US"/>
          </a:p>
        </p:txBody>
      </p:sp>
      <p:sp>
        <p:nvSpPr>
          <p:cNvPr id="5" name="页脚占位符 4"/>
          <p:cNvSpPr>
            <a:spLocks noGrp="1"/>
          </p:cNvSpPr>
          <p:nvPr>
            <p:ph type="ftr" sz="quarter" idx="11"/>
          </p:nvPr>
        </p:nvSpPr>
        <p:spPr/>
        <p:txBody>
          <a:bodyPr/>
          <a:lstStyle/>
          <a:p>
            <a:endParaRPr lang="zh-CN" altLang="en-US"/>
          </a:p>
        </p:txBody>
      </p:sp>
      <p:sp>
        <p:nvSpPr>
          <p:cNvPr id="6" name="灯片编号占位符 5"/>
          <p:cNvSpPr>
            <a:spLocks noGrp="1"/>
          </p:cNvSpPr>
          <p:nvPr>
            <p:ph type="sldNum" sz="quarter" idx="12"/>
          </p:nvPr>
        </p:nvSpPr>
        <p:spPr/>
        <p:txBody>
          <a:bodyPr/>
          <a:lstStyle/>
          <a:p>
            <a:fld id="{C216DB24-B25B-49D7-A066-6E012C0AC9EA}" type="slidenum">
              <a:rPr lang="zh-CN" altLang="en-US" smtClean="0"/>
              <a:t>‹#›</a:t>
            </a:fld>
            <a:endParaRPr lang="zh-CN" altLang="en-US"/>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竖排标题与文本">
    <p:spTree>
      <p:nvGrpSpPr>
        <p:cNvPr id="1" name=""/>
        <p:cNvGrpSpPr/>
        <p:nvPr/>
      </p:nvGrpSpPr>
      <p:grpSpPr>
        <a:xfrm>
          <a:off x="0" y="0"/>
          <a:ext cx="0" cy="0"/>
          <a:chOff x="0" y="0"/>
          <a:chExt cx="0" cy="0"/>
        </a:xfrm>
      </p:grpSpPr>
      <p:sp>
        <p:nvSpPr>
          <p:cNvPr id="2" name="竖排标题 1"/>
          <p:cNvSpPr>
            <a:spLocks noGrp="1"/>
          </p:cNvSpPr>
          <p:nvPr>
            <p:ph type="title" orient="vert"/>
          </p:nvPr>
        </p:nvSpPr>
        <p:spPr>
          <a:xfrm>
            <a:off x="8724900" y="365125"/>
            <a:ext cx="2628900" cy="5811838"/>
          </a:xfrm>
        </p:spPr>
        <p:txBody>
          <a:bodyPr vert="eaVert"/>
          <a:lstStyle/>
          <a:p>
            <a:r>
              <a:rPr lang="zh-CN" altLang="en-US"/>
              <a:t>单击此处编辑母版标题样式</a:t>
            </a:r>
          </a:p>
        </p:txBody>
      </p:sp>
      <p:sp>
        <p:nvSpPr>
          <p:cNvPr id="3" name="竖排文字占位符 2"/>
          <p:cNvSpPr>
            <a:spLocks noGrp="1"/>
          </p:cNvSpPr>
          <p:nvPr>
            <p:ph type="body" orient="vert" idx="1" hasCustomPrompt="1"/>
          </p:nvPr>
        </p:nvSpPr>
        <p:spPr>
          <a:xfrm>
            <a:off x="838200" y="365125"/>
            <a:ext cx="7734300" cy="5811838"/>
          </a:xfrm>
        </p:spPr>
        <p:txBody>
          <a:bodyPr vert="eaVert"/>
          <a:lstStyle/>
          <a:p>
            <a:pPr lvl="0"/>
            <a:r>
              <a:rPr lang="zh-CN" altLang="en-US"/>
              <a:t>编辑母版文本样式</a:t>
            </a:r>
          </a:p>
          <a:p>
            <a:pPr lvl="1"/>
            <a:r>
              <a:rPr lang="zh-CN" altLang="en-US"/>
              <a:t>第二级</a:t>
            </a:r>
          </a:p>
          <a:p>
            <a:pPr lvl="2"/>
            <a:r>
              <a:rPr lang="zh-CN" altLang="en-US"/>
              <a:t>第三级</a:t>
            </a:r>
          </a:p>
          <a:p>
            <a:pPr lvl="3"/>
            <a:r>
              <a:rPr lang="zh-CN" altLang="en-US"/>
              <a:t>第四级</a:t>
            </a:r>
          </a:p>
          <a:p>
            <a:pPr lvl="4"/>
            <a:r>
              <a:rPr lang="zh-CN" altLang="en-US"/>
              <a:t>第五级</a:t>
            </a:r>
          </a:p>
        </p:txBody>
      </p:sp>
      <p:sp>
        <p:nvSpPr>
          <p:cNvPr id="4" name="日期占位符 3"/>
          <p:cNvSpPr>
            <a:spLocks noGrp="1"/>
          </p:cNvSpPr>
          <p:nvPr>
            <p:ph type="dt" sz="half" idx="10"/>
          </p:nvPr>
        </p:nvSpPr>
        <p:spPr/>
        <p:txBody>
          <a:bodyPr/>
          <a:lstStyle/>
          <a:p>
            <a:fld id="{E648AFBE-CB95-410C-9170-E8C374E6C10C}" type="datetimeFigureOut">
              <a:rPr lang="zh-CN" altLang="en-US" smtClean="0"/>
              <a:t>2024/3/21</a:t>
            </a:fld>
            <a:endParaRPr lang="zh-CN" altLang="en-US"/>
          </a:p>
        </p:txBody>
      </p:sp>
      <p:sp>
        <p:nvSpPr>
          <p:cNvPr id="5" name="页脚占位符 4"/>
          <p:cNvSpPr>
            <a:spLocks noGrp="1"/>
          </p:cNvSpPr>
          <p:nvPr>
            <p:ph type="ftr" sz="quarter" idx="11"/>
          </p:nvPr>
        </p:nvSpPr>
        <p:spPr/>
        <p:txBody>
          <a:bodyPr/>
          <a:lstStyle/>
          <a:p>
            <a:endParaRPr lang="zh-CN" altLang="en-US"/>
          </a:p>
        </p:txBody>
      </p:sp>
      <p:sp>
        <p:nvSpPr>
          <p:cNvPr id="6" name="灯片编号占位符 5"/>
          <p:cNvSpPr>
            <a:spLocks noGrp="1"/>
          </p:cNvSpPr>
          <p:nvPr>
            <p:ph type="sldNum" sz="quarter" idx="12"/>
          </p:nvPr>
        </p:nvSpPr>
        <p:spPr/>
        <p:txBody>
          <a:bodyPr/>
          <a:lstStyle/>
          <a:p>
            <a:fld id="{C216DB24-B25B-49D7-A066-6E012C0AC9EA}" type="slidenum">
              <a:rPr lang="zh-CN" altLang="en-US" smtClean="0"/>
              <a:t>‹#›</a:t>
            </a:fld>
            <a:endParaRPr lang="zh-CN" altLang="en-US"/>
          </a:p>
        </p:txBody>
      </p:sp>
    </p:spTree>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userDrawn="1">
  <p:cSld name="1_标题幻灯片">
    <p:spTree>
      <p:nvGrpSpPr>
        <p:cNvPr id="1" name=""/>
        <p:cNvGrpSpPr/>
        <p:nvPr/>
      </p:nvGrpSpPr>
      <p:grpSpPr>
        <a:xfrm>
          <a:off x="0" y="0"/>
          <a:ext cx="0" cy="0"/>
          <a:chOff x="0" y="0"/>
          <a:chExt cx="0" cy="0"/>
        </a:xfrm>
      </p:grpSpPr>
    </p:spTree>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userDrawn="1">
  <p:cSld name="1_标题和内容">
    <p:bg>
      <p:bgPr>
        <a:solidFill>
          <a:schemeClr val="bg1">
            <a:alpha val="66000"/>
          </a:schemeClr>
        </a:solidFill>
        <a:effectLst/>
      </p:bgPr>
    </p:bg>
    <p:spTree>
      <p:nvGrpSpPr>
        <p:cNvPr id="1" name=""/>
        <p:cNvGrpSpPr/>
        <p:nvPr/>
      </p:nvGrpSpPr>
      <p:grpSpPr>
        <a:xfrm>
          <a:off x="0" y="0"/>
          <a:ext cx="0" cy="0"/>
          <a:chOff x="0" y="0"/>
          <a:chExt cx="0" cy="0"/>
        </a:xfrm>
      </p:grpSpPr>
    </p:spTree>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userDrawn="1">
  <p:cSld name="内页-1">
    <p:spTree>
      <p:nvGrpSpPr>
        <p:cNvPr id="1" name=""/>
        <p:cNvGrpSpPr/>
        <p:nvPr/>
      </p:nvGrpSpPr>
      <p:grpSpPr>
        <a:xfrm>
          <a:off x="0" y="0"/>
          <a:ext cx="0" cy="0"/>
          <a:chOff x="0" y="0"/>
          <a:chExt cx="0" cy="0"/>
        </a:xfrm>
      </p:grpSpPr>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theme" Target="../theme/theme1.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标题占位符 1"/>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zh-CN" altLang="en-US"/>
              <a:t>单击此处编辑母版标题样式</a:t>
            </a:r>
          </a:p>
        </p:txBody>
      </p:sp>
      <p:sp>
        <p:nvSpPr>
          <p:cNvPr id="3" name="文本占位符 2"/>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zh-CN" altLang="en-US"/>
              <a:t>编辑母版文本样式</a:t>
            </a:r>
          </a:p>
          <a:p>
            <a:pPr lvl="1"/>
            <a:r>
              <a:rPr lang="zh-CN" altLang="en-US"/>
              <a:t>第二级</a:t>
            </a:r>
          </a:p>
          <a:p>
            <a:pPr lvl="2"/>
            <a:r>
              <a:rPr lang="zh-CN" altLang="en-US"/>
              <a:t>第三级</a:t>
            </a:r>
          </a:p>
          <a:p>
            <a:pPr lvl="3"/>
            <a:r>
              <a:rPr lang="zh-CN" altLang="en-US"/>
              <a:t>第四级</a:t>
            </a:r>
          </a:p>
          <a:p>
            <a:pPr lvl="4"/>
            <a:r>
              <a:rPr lang="zh-CN" altLang="en-US"/>
              <a:t>第五级</a:t>
            </a:r>
          </a:p>
        </p:txBody>
      </p:sp>
      <p:sp>
        <p:nvSpPr>
          <p:cNvPr id="4" name="日期占位符 3"/>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E648AFBE-CB95-410C-9170-E8C374E6C10C}" type="datetimeFigureOut">
              <a:rPr lang="zh-CN" altLang="en-US" smtClean="0"/>
              <a:t>2024/3/21</a:t>
            </a:fld>
            <a:endParaRPr lang="zh-CN" altLang="en-US"/>
          </a:p>
        </p:txBody>
      </p:sp>
      <p:sp>
        <p:nvSpPr>
          <p:cNvPr id="5" name="页脚占位符 4"/>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zh-CN" altLang="en-US"/>
          </a:p>
        </p:txBody>
      </p:sp>
      <p:sp>
        <p:nvSpPr>
          <p:cNvPr id="6" name="灯片编号占位符 5"/>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C216DB24-B25B-49D7-A066-6E012C0AC9EA}" type="slidenum">
              <a:rPr lang="zh-CN" altLang="en-US" smtClean="0"/>
              <a:t>‹#›</a:t>
            </a:fld>
            <a:endParaRPr lang="zh-CN" altLang="en-US"/>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 id="2147483660" r:id="rId12"/>
    <p:sldLayoutId id="2147483661" r:id="rId13"/>
    <p:sldLayoutId id="2147483662" r:id="rId14"/>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slideLayout" Target="../slideLayouts/slideLayout12.xml"/></Relationships>
</file>

<file path=ppt/slides/_rels/slide2.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notesSlide" Target="../notesSlides/notesSlide1.xml"/><Relationship Id="rId1" Type="http://schemas.openxmlformats.org/officeDocument/2006/relationships/slideLayout" Target="../slideLayouts/slideLayout7.xml"/></Relationships>
</file>

<file path=ppt/slides/_rels/slide3.xml.rels><?xml version="1.0" encoding="UTF-8" standalone="yes"?>
<Relationships xmlns="http://schemas.openxmlformats.org/package/2006/relationships"><Relationship Id="rId3" Type="http://schemas.openxmlformats.org/officeDocument/2006/relationships/image" Target="../media/image4.jpeg"/><Relationship Id="rId2" Type="http://schemas.openxmlformats.org/officeDocument/2006/relationships/notesSlide" Target="../notesSlides/notesSlide2.xml"/><Relationship Id="rId1" Type="http://schemas.openxmlformats.org/officeDocument/2006/relationships/slideLayout" Target="../slideLayouts/slideLayout7.xml"/></Relationships>
</file>

<file path=ppt/slides/_rels/slide4.xml.rels><?xml version="1.0" encoding="UTF-8" standalone="yes"?>
<Relationships xmlns="http://schemas.openxmlformats.org/package/2006/relationships"><Relationship Id="rId3" Type="http://schemas.openxmlformats.org/officeDocument/2006/relationships/image" Target="../media/image5.jpeg"/><Relationship Id="rId2" Type="http://schemas.openxmlformats.org/officeDocument/2006/relationships/notesSlide" Target="../notesSlides/notesSlide3.xml"/><Relationship Id="rId1" Type="http://schemas.openxmlformats.org/officeDocument/2006/relationships/slideLayout" Target="../slideLayouts/slideLayout13.xml"/></Relationships>
</file>

<file path=ppt/slides/_rels/slide5.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7.xml"/></Relationships>
</file>

<file path=ppt/slides/_rels/slide6.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notesSlide" Target="../notesSlides/notesSlide5.xml"/><Relationship Id="rId1" Type="http://schemas.openxmlformats.org/officeDocument/2006/relationships/slideLayout" Target="../slideLayouts/slideLayout7.xml"/></Relationships>
</file>

<file path=ppt/slides/_rels/slide7.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notesSlide" Target="../notesSlides/notesSlide6.xml"/><Relationship Id="rId1" Type="http://schemas.openxmlformats.org/officeDocument/2006/relationships/slideLayout" Target="../slideLayouts/slideLayout7.xml"/></Relationships>
</file>

<file path=ppt/slides/_rels/slide8.xml.rels><?xml version="1.0" encoding="UTF-8" standalone="yes"?>
<Relationships xmlns="http://schemas.openxmlformats.org/package/2006/relationships"><Relationship Id="rId2" Type="http://schemas.openxmlformats.org/officeDocument/2006/relationships/notesSlide" Target="../notesSlides/notesSlide7.xml"/><Relationship Id="rId1" Type="http://schemas.openxmlformats.org/officeDocument/2006/relationships/slideLayout" Target="../slideLayouts/slideLayout7.xml"/></Relationships>
</file>

<file path=ppt/slides/_rels/slide9.xml.rels><?xml version="1.0" encoding="UTF-8" standalone="yes"?>
<Relationships xmlns="http://schemas.openxmlformats.org/package/2006/relationships"><Relationship Id="rId3" Type="http://schemas.openxmlformats.org/officeDocument/2006/relationships/image" Target="../media/image5.jpeg"/><Relationship Id="rId2" Type="http://schemas.openxmlformats.org/officeDocument/2006/relationships/notesSlide" Target="../notesSlides/notesSlide8.xml"/><Relationship Id="rId1" Type="http://schemas.openxmlformats.org/officeDocument/2006/relationships/slideLayout" Target="../slideLayouts/slideLayout13.xml"/></Relationships>
</file>

<file path=ppt/slides/_rels/slide10.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notesSlide" Target="../notesSlides/notesSlide9.xml"/><Relationship Id="rId1" Type="http://schemas.openxmlformats.org/officeDocument/2006/relationships/slideLayout" Target="../slideLayouts/slideLayout7.xml"/></Relationships>
</file>

<file path=ppt/slides/_rels/slide11.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notesSlide" Target="../notesSlides/notesSlide10.xml"/><Relationship Id="rId1" Type="http://schemas.openxmlformats.org/officeDocument/2006/relationships/slideLayout" Target="../slideLayouts/slideLayout7.xml"/></Relationships>
</file>

<file path=ppt/slides/_rels/slide12.xml.rels><?xml version="1.0" encoding="UTF-8" standalone="yes"?>
<Relationships xmlns="http://schemas.openxmlformats.org/package/2006/relationships"><Relationship Id="rId3" Type="http://schemas.openxmlformats.org/officeDocument/2006/relationships/image" Target="../media/image9.png"/><Relationship Id="rId2" Type="http://schemas.openxmlformats.org/officeDocument/2006/relationships/notesSlide" Target="../notesSlides/notesSlide11.xml"/><Relationship Id="rId1" Type="http://schemas.openxmlformats.org/officeDocument/2006/relationships/slideLayout" Target="../slideLayouts/slideLayout7.xml"/></Relationships>
</file>

<file path=ppt/slides/_rels/slide13.xml.rels><?xml version="1.0" encoding="UTF-8" standalone="yes"?>
<Relationships xmlns="http://schemas.openxmlformats.org/package/2006/relationships"><Relationship Id="rId2" Type="http://schemas.openxmlformats.org/officeDocument/2006/relationships/notesSlide" Target="../notesSlides/notesSlide12.xml"/><Relationship Id="rId1" Type="http://schemas.openxmlformats.org/officeDocument/2006/relationships/slideLayout" Target="../slideLayouts/slideLayout7.xml"/></Relationships>
</file>

<file path=ppt/slides/_rels/slide14.xml.rels><?xml version="1.0" encoding="UTF-8" standalone="yes"?>
<Relationships xmlns="http://schemas.openxmlformats.org/package/2006/relationships"><Relationship Id="rId3" Type="http://schemas.openxmlformats.org/officeDocument/2006/relationships/image" Target="../media/image5.jpeg"/><Relationship Id="rId2" Type="http://schemas.openxmlformats.org/officeDocument/2006/relationships/notesSlide" Target="../notesSlides/notesSlide13.xml"/><Relationship Id="rId1" Type="http://schemas.openxmlformats.org/officeDocument/2006/relationships/slideLayout" Target="../slideLayouts/slideLayout13.xml"/></Relationships>
</file>

<file path=ppt/slides/_rels/slide15.xml.rels><?xml version="1.0" encoding="UTF-8" standalone="yes"?>
<Relationships xmlns="http://schemas.openxmlformats.org/package/2006/relationships"><Relationship Id="rId3" Type="http://schemas.openxmlformats.org/officeDocument/2006/relationships/image" Target="../media/image10.png"/><Relationship Id="rId2" Type="http://schemas.openxmlformats.org/officeDocument/2006/relationships/notesSlide" Target="../notesSlides/notesSlide14.xml"/><Relationship Id="rId1" Type="http://schemas.openxmlformats.org/officeDocument/2006/relationships/slideLayout" Target="../slideLayouts/slideLayout7.xml"/><Relationship Id="rId4" Type="http://schemas.openxmlformats.org/officeDocument/2006/relationships/image" Target="../media/image11.png"/></Relationships>
</file>

<file path=ppt/slides/_rels/slide16.xml.rels><?xml version="1.0" encoding="UTF-8" standalone="yes"?>
<Relationships xmlns="http://schemas.openxmlformats.org/package/2006/relationships"><Relationship Id="rId3" Type="http://schemas.openxmlformats.org/officeDocument/2006/relationships/image" Target="../media/image12.png"/><Relationship Id="rId2" Type="http://schemas.openxmlformats.org/officeDocument/2006/relationships/notesSlide" Target="../notesSlides/notesSlide15.xml"/><Relationship Id="rId1" Type="http://schemas.openxmlformats.org/officeDocument/2006/relationships/slideLayout" Target="../slideLayouts/slideLayout7.xml"/></Relationships>
</file>

<file path=ppt/slides/_rels/slide17.xml.rels><?xml version="1.0" encoding="UTF-8" standalone="yes"?>
<Relationships xmlns="http://schemas.openxmlformats.org/package/2006/relationships"><Relationship Id="rId3" Type="http://schemas.openxmlformats.org/officeDocument/2006/relationships/image" Target="../media/image13.png"/><Relationship Id="rId2" Type="http://schemas.openxmlformats.org/officeDocument/2006/relationships/notesSlide" Target="../notesSlides/notesSlide16.xml"/><Relationship Id="rId1" Type="http://schemas.openxmlformats.org/officeDocument/2006/relationships/slideLayout" Target="../slideLayouts/slideLayout7.xml"/></Relationships>
</file>

<file path=ppt/slides/_rels/slide18.xml.rels><?xml version="1.0" encoding="UTF-8" standalone="yes"?>
<Relationships xmlns="http://schemas.openxmlformats.org/package/2006/relationships"><Relationship Id="rId3" Type="http://schemas.openxmlformats.org/officeDocument/2006/relationships/image" Target="../media/image14.png"/><Relationship Id="rId2" Type="http://schemas.openxmlformats.org/officeDocument/2006/relationships/notesSlide" Target="../notesSlides/notesSlide17.xml"/><Relationship Id="rId1" Type="http://schemas.openxmlformats.org/officeDocument/2006/relationships/slideLayout" Target="../slideLayouts/slideLayout7.xml"/><Relationship Id="rId4" Type="http://schemas.openxmlformats.org/officeDocument/2006/relationships/image" Target="../media/image15.png"/></Relationships>
</file>

<file path=ppt/slides/_rels/slide19.xml.rels><?xml version="1.0" encoding="UTF-8" standalone="yes"?>
<Relationships xmlns="http://schemas.openxmlformats.org/package/2006/relationships"><Relationship Id="rId3" Type="http://schemas.openxmlformats.org/officeDocument/2006/relationships/image" Target="../media/image14.png"/><Relationship Id="rId2" Type="http://schemas.openxmlformats.org/officeDocument/2006/relationships/notesSlide" Target="../notesSlides/notesSlide18.xml"/><Relationship Id="rId1" Type="http://schemas.openxmlformats.org/officeDocument/2006/relationships/slideLayout" Target="../slideLayouts/slideLayout7.xml"/><Relationship Id="rId4" Type="http://schemas.openxmlformats.org/officeDocument/2006/relationships/image" Target="../media/image15.png"/></Relationships>
</file>

<file path=ppt/slides/_rels/slide20.xml.rels><?xml version="1.0" encoding="UTF-8" standalone="yes"?>
<Relationships xmlns="http://schemas.openxmlformats.org/package/2006/relationships"><Relationship Id="rId3" Type="http://schemas.openxmlformats.org/officeDocument/2006/relationships/image" Target="../media/image10.png"/><Relationship Id="rId2" Type="http://schemas.openxmlformats.org/officeDocument/2006/relationships/notesSlide" Target="../notesSlides/notesSlide19.xml"/><Relationship Id="rId1" Type="http://schemas.openxmlformats.org/officeDocument/2006/relationships/slideLayout" Target="../slideLayouts/slideLayout7.xml"/></Relationships>
</file>

<file path=ppt/slides/_rels/slide21.xml.rels><?xml version="1.0" encoding="UTF-8" standalone="yes"?>
<Relationships xmlns="http://schemas.openxmlformats.org/package/2006/relationships"><Relationship Id="rId3" Type="http://schemas.openxmlformats.org/officeDocument/2006/relationships/image" Target="../media/image16.png"/><Relationship Id="rId2" Type="http://schemas.openxmlformats.org/officeDocument/2006/relationships/notesSlide" Target="../notesSlides/notesSlide20.xml"/><Relationship Id="rId1" Type="http://schemas.openxmlformats.org/officeDocument/2006/relationships/slideLayout" Target="../slideLayouts/slideLayout7.xml"/></Relationships>
</file>

<file path=ppt/slides/_rels/slide22.xml.rels><?xml version="1.0" encoding="UTF-8" standalone="yes"?>
<Relationships xmlns="http://schemas.openxmlformats.org/package/2006/relationships"><Relationship Id="rId3" Type="http://schemas.openxmlformats.org/officeDocument/2006/relationships/image" Target="../media/image16.png"/><Relationship Id="rId2" Type="http://schemas.openxmlformats.org/officeDocument/2006/relationships/notesSlide" Target="../notesSlides/notesSlide21.xml"/><Relationship Id="rId1" Type="http://schemas.openxmlformats.org/officeDocument/2006/relationships/slideLayout" Target="../slideLayouts/slideLayout7.xml"/></Relationships>
</file>

<file path=ppt/slides/_rels/slide23.xml.rels><?xml version="1.0" encoding="UTF-8" standalone="yes"?>
<Relationships xmlns="http://schemas.openxmlformats.org/package/2006/relationships"><Relationship Id="rId3" Type="http://schemas.openxmlformats.org/officeDocument/2006/relationships/image" Target="../media/image5.jpeg"/><Relationship Id="rId2" Type="http://schemas.openxmlformats.org/officeDocument/2006/relationships/notesSlide" Target="../notesSlides/notesSlide22.xml"/><Relationship Id="rId1" Type="http://schemas.openxmlformats.org/officeDocument/2006/relationships/slideLayout" Target="../slideLayouts/slideLayout13.xml"/></Relationships>
</file>

<file path=ppt/slides/_rels/slide24.xml.rels><?xml version="1.0" encoding="UTF-8" standalone="yes"?>
<Relationships xmlns="http://schemas.openxmlformats.org/package/2006/relationships"><Relationship Id="rId3" Type="http://schemas.openxmlformats.org/officeDocument/2006/relationships/image" Target="../media/image17.png"/><Relationship Id="rId2" Type="http://schemas.openxmlformats.org/officeDocument/2006/relationships/notesSlide" Target="../notesSlides/notesSlide23.xml"/><Relationship Id="rId1" Type="http://schemas.openxmlformats.org/officeDocument/2006/relationships/slideLayout" Target="../slideLayouts/slideLayout7.xml"/><Relationship Id="rId4" Type="http://schemas.openxmlformats.org/officeDocument/2006/relationships/image" Target="../media/image18.png"/></Relationships>
</file>

<file path=ppt/slides/_rels/slide25.xml.rels><?xml version="1.0" encoding="UTF-8" standalone="yes"?>
<Relationships xmlns="http://schemas.openxmlformats.org/package/2006/relationships"><Relationship Id="rId3" Type="http://schemas.openxmlformats.org/officeDocument/2006/relationships/image" Target="../media/image18.png"/><Relationship Id="rId2" Type="http://schemas.openxmlformats.org/officeDocument/2006/relationships/notesSlide" Target="../notesSlides/notesSlide24.xml"/><Relationship Id="rId1" Type="http://schemas.openxmlformats.org/officeDocument/2006/relationships/slideLayout" Target="../slideLayouts/slideLayout7.xml"/><Relationship Id="rId4" Type="http://schemas.openxmlformats.org/officeDocument/2006/relationships/image" Target="../media/image17.png"/></Relationships>
</file>

<file path=ppt/slides/_rels/slide26.xml.rels><?xml version="1.0" encoding="UTF-8" standalone="yes"?>
<Relationships xmlns="http://schemas.openxmlformats.org/package/2006/relationships"><Relationship Id="rId3" Type="http://schemas.openxmlformats.org/officeDocument/2006/relationships/image" Target="../media/image19.png"/><Relationship Id="rId2" Type="http://schemas.openxmlformats.org/officeDocument/2006/relationships/notesSlide" Target="../notesSlides/notesSlide25.xml"/><Relationship Id="rId1" Type="http://schemas.openxmlformats.org/officeDocument/2006/relationships/slideLayout" Target="../slideLayouts/slideLayout7.xml"/></Relationships>
</file>

<file path=ppt/slides/_rels/slide27.xml.rels><?xml version="1.0" encoding="UTF-8" standalone="yes"?>
<Relationships xmlns="http://schemas.openxmlformats.org/package/2006/relationships"><Relationship Id="rId3" Type="http://schemas.openxmlformats.org/officeDocument/2006/relationships/image" Target="../media/image20.png"/><Relationship Id="rId2" Type="http://schemas.openxmlformats.org/officeDocument/2006/relationships/notesSlide" Target="../notesSlides/notesSlide26.xml"/><Relationship Id="rId1" Type="http://schemas.openxmlformats.org/officeDocument/2006/relationships/slideLayout" Target="../slideLayouts/slideLayout7.xml"/></Relationships>
</file>

<file path=ppt/slides/_rels/slide28.xml.rels><?xml version="1.0" encoding="UTF-8" standalone="yes"?>
<Relationships xmlns="http://schemas.openxmlformats.org/package/2006/relationships"><Relationship Id="rId3" Type="http://schemas.openxmlformats.org/officeDocument/2006/relationships/image" Target="../media/image20.png"/><Relationship Id="rId2" Type="http://schemas.openxmlformats.org/officeDocument/2006/relationships/notesSlide" Target="../notesSlides/notesSlide27.xml"/><Relationship Id="rId1" Type="http://schemas.openxmlformats.org/officeDocument/2006/relationships/slideLayout" Target="../slideLayouts/slideLayout7.xml"/></Relationships>
</file>

<file path=ppt/slides/_rels/slide29.xml.rels><?xml version="1.0" encoding="UTF-8" standalone="yes"?>
<Relationships xmlns="http://schemas.openxmlformats.org/package/2006/relationships"><Relationship Id="rId3" Type="http://schemas.openxmlformats.org/officeDocument/2006/relationships/image" Target="../media/image20.png"/><Relationship Id="rId2" Type="http://schemas.openxmlformats.org/officeDocument/2006/relationships/notesSlide" Target="../notesSlides/notesSlide28.xml"/><Relationship Id="rId1" Type="http://schemas.openxmlformats.org/officeDocument/2006/relationships/slideLayout" Target="../slideLayouts/slideLayout7.xml"/><Relationship Id="rId4" Type="http://schemas.openxmlformats.org/officeDocument/2006/relationships/image" Target="../media/image21.png"/></Relationships>
</file>

<file path=ppt/slides/_rels/slide30.xml.rels><?xml version="1.0" encoding="UTF-8" standalone="yes"?>
<Relationships xmlns="http://schemas.openxmlformats.org/package/2006/relationships"><Relationship Id="rId2" Type="http://schemas.openxmlformats.org/officeDocument/2006/relationships/notesSlide" Target="../notesSlides/notesSlide29.xml"/><Relationship Id="rId1" Type="http://schemas.openxmlformats.org/officeDocument/2006/relationships/slideLayout" Target="../slideLayouts/slideLayout7.xml"/></Relationships>
</file>

<file path=ppt/slides/_rels/slide31.xml.rels><?xml version="1.0" encoding="UTF-8" standalone="yes"?>
<Relationships xmlns="http://schemas.openxmlformats.org/package/2006/relationships"><Relationship Id="rId3" Type="http://schemas.openxmlformats.org/officeDocument/2006/relationships/image" Target="../media/image5.jpeg"/><Relationship Id="rId2" Type="http://schemas.openxmlformats.org/officeDocument/2006/relationships/notesSlide" Target="../notesSlides/notesSlide30.xml"/><Relationship Id="rId1" Type="http://schemas.openxmlformats.org/officeDocument/2006/relationships/slideLayout" Target="../slideLayouts/slideLayout13.xml"/></Relationships>
</file>

<file path=ppt/slides/_rels/slide32.xml.rels><?xml version="1.0" encoding="UTF-8" standalone="yes"?>
<Relationships xmlns="http://schemas.openxmlformats.org/package/2006/relationships"><Relationship Id="rId2" Type="http://schemas.openxmlformats.org/officeDocument/2006/relationships/notesSlide" Target="../notesSlides/notesSlide31.xml"/><Relationship Id="rId1" Type="http://schemas.openxmlformats.org/officeDocument/2006/relationships/slideLayout" Target="../slideLayouts/slideLayout7.xml"/></Relationships>
</file>

<file path=ppt/slides/_rels/slide33.xml.rels><?xml version="1.0" encoding="UTF-8" standalone="yes"?>
<Relationships xmlns="http://schemas.openxmlformats.org/package/2006/relationships"><Relationship Id="rId3" Type="http://schemas.openxmlformats.org/officeDocument/2006/relationships/image" Target="../media/image22.png"/><Relationship Id="rId2" Type="http://schemas.openxmlformats.org/officeDocument/2006/relationships/notesSlide" Target="../notesSlides/notesSlide32.xml"/><Relationship Id="rId1" Type="http://schemas.openxmlformats.org/officeDocument/2006/relationships/slideLayout" Target="../slideLayouts/slideLayout7.xml"/><Relationship Id="rId4" Type="http://schemas.openxmlformats.org/officeDocument/2006/relationships/image" Target="../media/image21.png"/></Relationships>
</file>

<file path=ppt/slides/_rels/slide34.xml.rels><?xml version="1.0" encoding="UTF-8" standalone="yes"?>
<Relationships xmlns="http://schemas.openxmlformats.org/package/2006/relationships"><Relationship Id="rId3" Type="http://schemas.openxmlformats.org/officeDocument/2006/relationships/image" Target="../media/image19.png"/><Relationship Id="rId2" Type="http://schemas.openxmlformats.org/officeDocument/2006/relationships/notesSlide" Target="../notesSlides/notesSlide33.xml"/><Relationship Id="rId1" Type="http://schemas.openxmlformats.org/officeDocument/2006/relationships/slideLayout" Target="../slideLayouts/slideLayout7.xml"/></Relationships>
</file>

<file path=ppt/slides/_rels/slide35.xml.rels><?xml version="1.0" encoding="UTF-8" standalone="yes"?>
<Relationships xmlns="http://schemas.openxmlformats.org/package/2006/relationships"><Relationship Id="rId3" Type="http://schemas.openxmlformats.org/officeDocument/2006/relationships/image" Target="../media/image23.png"/><Relationship Id="rId2" Type="http://schemas.openxmlformats.org/officeDocument/2006/relationships/notesSlide" Target="../notesSlides/notesSlide34.xml"/><Relationship Id="rId1" Type="http://schemas.openxmlformats.org/officeDocument/2006/relationships/slideLayout" Target="../slideLayouts/slideLayout7.xml"/></Relationships>
</file>

<file path=ppt/slides/_rels/slide36.xml.rels><?xml version="1.0" encoding="UTF-8" standalone="yes"?>
<Relationships xmlns="http://schemas.openxmlformats.org/package/2006/relationships"><Relationship Id="rId3" Type="http://schemas.openxmlformats.org/officeDocument/2006/relationships/image" Target="../media/image24.png"/><Relationship Id="rId2" Type="http://schemas.openxmlformats.org/officeDocument/2006/relationships/notesSlide" Target="../notesSlides/notesSlide35.xml"/><Relationship Id="rId1" Type="http://schemas.openxmlformats.org/officeDocument/2006/relationships/slideLayout" Target="../slideLayouts/slideLayout7.xml"/></Relationships>
</file>

<file path=ppt/slides/_rels/slide37.xml.rels><?xml version="1.0" encoding="UTF-8" standalone="yes"?>
<Relationships xmlns="http://schemas.openxmlformats.org/package/2006/relationships"><Relationship Id="rId3" Type="http://schemas.openxmlformats.org/officeDocument/2006/relationships/image" Target="../media/image25.png"/><Relationship Id="rId2" Type="http://schemas.openxmlformats.org/officeDocument/2006/relationships/notesSlide" Target="../notesSlides/notesSlide36.xml"/><Relationship Id="rId1" Type="http://schemas.openxmlformats.org/officeDocument/2006/relationships/slideLayout" Target="../slideLayouts/slideLayout7.xml"/></Relationships>
</file>

<file path=ppt/slides/_rels/slide38.xml.rels><?xml version="1.0" encoding="UTF-8" standalone="yes"?>
<Relationships xmlns="http://schemas.openxmlformats.org/package/2006/relationships"><Relationship Id="rId2" Type="http://schemas.openxmlformats.org/officeDocument/2006/relationships/notesSlide" Target="../notesSlides/notesSlide37.xml"/><Relationship Id="rId1" Type="http://schemas.openxmlformats.org/officeDocument/2006/relationships/slideLayout" Target="../slideLayouts/slideLayout7.xml"/></Relationships>
</file>

<file path=ppt/slides/_rels/slide39.xml.rels><?xml version="1.0" encoding="UTF-8" standalone="yes"?>
<Relationships xmlns="http://schemas.openxmlformats.org/package/2006/relationships"><Relationship Id="rId3" Type="http://schemas.openxmlformats.org/officeDocument/2006/relationships/image" Target="../media/image26.png"/><Relationship Id="rId2" Type="http://schemas.openxmlformats.org/officeDocument/2006/relationships/notesSlide" Target="../notesSlides/notesSlide38.xml"/><Relationship Id="rId1" Type="http://schemas.openxmlformats.org/officeDocument/2006/relationships/slideLayout" Target="../slideLayouts/slideLayout7.xml"/></Relationships>
</file>

<file path=ppt/slides/_rels/slide40.xml.rels><?xml version="1.0" encoding="UTF-8" standalone="yes"?>
<Relationships xmlns="http://schemas.openxmlformats.org/package/2006/relationships"><Relationship Id="rId3" Type="http://schemas.openxmlformats.org/officeDocument/2006/relationships/image" Target="../media/image26.png"/><Relationship Id="rId2" Type="http://schemas.openxmlformats.org/officeDocument/2006/relationships/notesSlide" Target="../notesSlides/notesSlide39.xml"/><Relationship Id="rId1" Type="http://schemas.openxmlformats.org/officeDocument/2006/relationships/slideLayout" Target="../slideLayouts/slideLayout7.xml"/></Relationships>
</file>

<file path=ppt/slides/_rels/slide41.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slideLayout" Target="../slideLayouts/slideLayout12.xml"/></Relationships>
</file>

<file path=ppt/slides/_rels/slide42.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slideLayout" Target="../slideLayouts/slideLayout12.xml"/></Relationships>
</file>

<file path=ppt/slides/_rels/slide43.xml.rels><?xml version="1.0" encoding="UTF-8" standalone="yes"?>
<Relationships xmlns="http://schemas.openxmlformats.org/package/2006/relationships"><Relationship Id="rId2" Type="http://schemas.openxmlformats.org/officeDocument/2006/relationships/notesSlide" Target="../notesSlides/notesSlide40.xml"/><Relationship Id="rId1" Type="http://schemas.openxmlformats.org/officeDocument/2006/relationships/slideLayout" Target="../slideLayouts/slideLayout7.xml"/></Relationships>
</file>

<file path=ppt/slides/_rels/slide44.xml.rels><?xml version="1.0" encoding="UTF-8" standalone="yes"?>
<Relationships xmlns="http://schemas.openxmlformats.org/package/2006/relationships"><Relationship Id="rId3" Type="http://schemas.openxmlformats.org/officeDocument/2006/relationships/image" Target="../media/image27.png"/><Relationship Id="rId2" Type="http://schemas.openxmlformats.org/officeDocument/2006/relationships/notesSlide" Target="../notesSlides/notesSlide41.xml"/><Relationship Id="rId1" Type="http://schemas.openxmlformats.org/officeDocument/2006/relationships/slideLayout" Target="../slideLayouts/slideLayout7.xml"/></Relationships>
</file>

<file path=ppt/slides/_rels/slide45.xml.rels><?xml version="1.0" encoding="UTF-8" standalone="yes"?>
<Relationships xmlns="http://schemas.openxmlformats.org/package/2006/relationships"><Relationship Id="rId3" Type="http://schemas.openxmlformats.org/officeDocument/2006/relationships/image" Target="../media/image27.png"/><Relationship Id="rId2" Type="http://schemas.openxmlformats.org/officeDocument/2006/relationships/notesSlide" Target="../notesSlides/notesSlide42.xml"/><Relationship Id="rId1" Type="http://schemas.openxmlformats.org/officeDocument/2006/relationships/slideLayout" Target="../slideLayouts/slideLayout7.xml"/></Relationships>
</file>

<file path=ppt/slides/_rels/slide46.xml.rels><?xml version="1.0" encoding="UTF-8" standalone="yes"?>
<Relationships xmlns="http://schemas.openxmlformats.org/package/2006/relationships"><Relationship Id="rId3" Type="http://schemas.openxmlformats.org/officeDocument/2006/relationships/image" Target="../media/image28.png"/><Relationship Id="rId2" Type="http://schemas.openxmlformats.org/officeDocument/2006/relationships/notesSlide" Target="../notesSlides/notesSlide43.xml"/><Relationship Id="rId1" Type="http://schemas.openxmlformats.org/officeDocument/2006/relationships/slideLayout" Target="../slideLayouts/slideLayout7.xml"/></Relationships>
</file>

<file path=ppt/slides/_rels/slide47.xml.rels><?xml version="1.0" encoding="UTF-8" standalone="yes"?>
<Relationships xmlns="http://schemas.openxmlformats.org/package/2006/relationships"><Relationship Id="rId2" Type="http://schemas.openxmlformats.org/officeDocument/2006/relationships/notesSlide" Target="../notesSlides/notesSlide44.xml"/><Relationship Id="rId1" Type="http://schemas.openxmlformats.org/officeDocument/2006/relationships/slideLayout" Target="../slideLayouts/slideLayout7.xml"/></Relationships>
</file>

<file path=ppt/slides/_rels/slide48.xml.rels><?xml version="1.0" encoding="UTF-8" standalone="yes"?>
<Relationships xmlns="http://schemas.openxmlformats.org/package/2006/relationships"><Relationship Id="rId2" Type="http://schemas.openxmlformats.org/officeDocument/2006/relationships/notesSlide" Target="../notesSlides/notesSlide45.xml"/><Relationship Id="rId1" Type="http://schemas.openxmlformats.org/officeDocument/2006/relationships/slideLayout" Target="../slideLayouts/slideLayout7.xml"/></Relationships>
</file>

<file path=ppt/slides/_rels/slide49.xml.rels><?xml version="1.0" encoding="UTF-8" standalone="yes"?>
<Relationships xmlns="http://schemas.openxmlformats.org/package/2006/relationships"><Relationship Id="rId2" Type="http://schemas.openxmlformats.org/officeDocument/2006/relationships/notesSlide" Target="../notesSlides/notesSlide46.xml"/><Relationship Id="rId1" Type="http://schemas.openxmlformats.org/officeDocument/2006/relationships/slideLayout" Target="../slideLayouts/slideLayout7.xml"/></Relationships>
</file>

<file path=ppt/slides/_rels/slide50.xml.rels><?xml version="1.0" encoding="UTF-8" standalone="yes"?>
<Relationships xmlns="http://schemas.openxmlformats.org/package/2006/relationships"><Relationship Id="rId3" Type="http://schemas.openxmlformats.org/officeDocument/2006/relationships/image" Target="../media/image29.png"/><Relationship Id="rId2" Type="http://schemas.openxmlformats.org/officeDocument/2006/relationships/notesSlide" Target="../notesSlides/notesSlide47.xml"/><Relationship Id="rId1" Type="http://schemas.openxmlformats.org/officeDocument/2006/relationships/slideLayout" Target="../slideLayouts/slideLayout7.xml"/></Relationships>
</file>

<file path=ppt/slides/_rels/slide51.xml.rels><?xml version="1.0" encoding="UTF-8" standalone="yes"?>
<Relationships xmlns="http://schemas.openxmlformats.org/package/2006/relationships"><Relationship Id="rId3" Type="http://schemas.openxmlformats.org/officeDocument/2006/relationships/image" Target="../media/image30.png"/><Relationship Id="rId2" Type="http://schemas.openxmlformats.org/officeDocument/2006/relationships/notesSlide" Target="../notesSlides/notesSlide48.xml"/><Relationship Id="rId1" Type="http://schemas.openxmlformats.org/officeDocument/2006/relationships/slideLayout" Target="../slideLayouts/slideLayout7.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图片 2"/>
          <p:cNvPicPr>
            <a:picLocks noChangeAspect="1"/>
          </p:cNvPicPr>
          <p:nvPr/>
        </p:nvPicPr>
        <p:blipFill>
          <a:blip r:embed="rId2"/>
          <a:stretch>
            <a:fillRect/>
          </a:stretch>
        </p:blipFill>
        <p:spPr>
          <a:xfrm>
            <a:off x="0" y="-1"/>
            <a:ext cx="12192000" cy="6858000"/>
          </a:xfrm>
          <a:prstGeom prst="rect">
            <a:avLst/>
          </a:prstGeom>
        </p:spPr>
      </p:pic>
      <p:sp>
        <p:nvSpPr>
          <p:cNvPr id="8" name="文本框 7"/>
          <p:cNvSpPr txBox="1">
            <a:spLocks noChangeAspect="1"/>
          </p:cNvSpPr>
          <p:nvPr/>
        </p:nvSpPr>
        <p:spPr bwMode="auto">
          <a:xfrm>
            <a:off x="3701938" y="2579712"/>
            <a:ext cx="4788119" cy="132343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defRPr>
                <a:solidFill>
                  <a:schemeClr val="tx1"/>
                </a:solidFill>
                <a:latin typeface="等线" panose="02010600030101010101" pitchFamily="2" charset="-122"/>
                <a:ea typeface="等线" panose="02010600030101010101" pitchFamily="2" charset="-122"/>
              </a:defRPr>
            </a:lvl1pPr>
            <a:lvl2pPr marL="742950" indent="-285750">
              <a:defRPr>
                <a:solidFill>
                  <a:schemeClr val="tx1"/>
                </a:solidFill>
                <a:latin typeface="等线" panose="02010600030101010101" pitchFamily="2" charset="-122"/>
                <a:ea typeface="等线" panose="02010600030101010101" pitchFamily="2" charset="-122"/>
              </a:defRPr>
            </a:lvl2pPr>
            <a:lvl3pPr marL="1143000" indent="-228600">
              <a:defRPr>
                <a:solidFill>
                  <a:schemeClr val="tx1"/>
                </a:solidFill>
                <a:latin typeface="等线" panose="02010600030101010101" pitchFamily="2" charset="-122"/>
                <a:ea typeface="等线" panose="02010600030101010101" pitchFamily="2" charset="-122"/>
              </a:defRPr>
            </a:lvl3pPr>
            <a:lvl4pPr marL="1600200" indent="-228600">
              <a:defRPr>
                <a:solidFill>
                  <a:schemeClr val="tx1"/>
                </a:solidFill>
                <a:latin typeface="等线" panose="02010600030101010101" pitchFamily="2" charset="-122"/>
                <a:ea typeface="等线" panose="02010600030101010101" pitchFamily="2" charset="-122"/>
              </a:defRPr>
            </a:lvl4pPr>
            <a:lvl5pPr marL="2057400" indent="-228600">
              <a:defRPr>
                <a:solidFill>
                  <a:schemeClr val="tx1"/>
                </a:solidFill>
                <a:latin typeface="等线" panose="02010600030101010101" pitchFamily="2" charset="-122"/>
                <a:ea typeface="等线" panose="02010600030101010101" pitchFamily="2" charset="-122"/>
              </a:defRPr>
            </a:lvl5pPr>
            <a:lvl6pPr marL="2514600" indent="-228600" fontAlgn="base">
              <a:spcBef>
                <a:spcPct val="0"/>
              </a:spcBef>
              <a:spcAft>
                <a:spcPct val="0"/>
              </a:spcAft>
              <a:defRPr>
                <a:solidFill>
                  <a:schemeClr val="tx1"/>
                </a:solidFill>
                <a:latin typeface="等线" panose="02010600030101010101" pitchFamily="2" charset="-122"/>
                <a:ea typeface="等线" panose="02010600030101010101" pitchFamily="2" charset="-122"/>
              </a:defRPr>
            </a:lvl6pPr>
            <a:lvl7pPr marL="2971800" indent="-228600" fontAlgn="base">
              <a:spcBef>
                <a:spcPct val="0"/>
              </a:spcBef>
              <a:spcAft>
                <a:spcPct val="0"/>
              </a:spcAft>
              <a:defRPr>
                <a:solidFill>
                  <a:schemeClr val="tx1"/>
                </a:solidFill>
                <a:latin typeface="等线" panose="02010600030101010101" pitchFamily="2" charset="-122"/>
                <a:ea typeface="等线" panose="02010600030101010101" pitchFamily="2" charset="-122"/>
              </a:defRPr>
            </a:lvl7pPr>
            <a:lvl8pPr marL="3429000" indent="-228600" fontAlgn="base">
              <a:spcBef>
                <a:spcPct val="0"/>
              </a:spcBef>
              <a:spcAft>
                <a:spcPct val="0"/>
              </a:spcAft>
              <a:defRPr>
                <a:solidFill>
                  <a:schemeClr val="tx1"/>
                </a:solidFill>
                <a:latin typeface="等线" panose="02010600030101010101" pitchFamily="2" charset="-122"/>
                <a:ea typeface="等线" panose="02010600030101010101" pitchFamily="2" charset="-122"/>
              </a:defRPr>
            </a:lvl8pPr>
            <a:lvl9pPr marL="3886200" indent="-228600" fontAlgn="base">
              <a:spcBef>
                <a:spcPct val="0"/>
              </a:spcBef>
              <a:spcAft>
                <a:spcPct val="0"/>
              </a:spcAft>
              <a:defRPr>
                <a:solidFill>
                  <a:schemeClr val="tx1"/>
                </a:solidFill>
                <a:latin typeface="等线" panose="02010600030101010101" pitchFamily="2" charset="-122"/>
                <a:ea typeface="等线" panose="02010600030101010101" pitchFamily="2" charset="-122"/>
              </a:defRPr>
            </a:lvl9pPr>
          </a:lstStyle>
          <a:p>
            <a:pPr lvl="0">
              <a:spcBef>
                <a:spcPct val="0"/>
              </a:spcBef>
              <a:spcAft>
                <a:spcPct val="0"/>
              </a:spcAft>
              <a:defRPr/>
            </a:pPr>
            <a:r>
              <a:rPr lang="zh-CN" altLang="en-US" sz="4000" dirty="0">
                <a:solidFill>
                  <a:prstClr val="black"/>
                </a:solidFill>
                <a:latin typeface="Arial"/>
                <a:ea typeface="微软雅黑"/>
              </a:rPr>
              <a:t>卡赫拉曼马拉什双震级联破裂的几何控制</a:t>
            </a:r>
          </a:p>
        </p:txBody>
      </p:sp>
      <p:sp>
        <p:nvSpPr>
          <p:cNvPr id="10" name="矩形 9"/>
          <p:cNvSpPr/>
          <p:nvPr/>
        </p:nvSpPr>
        <p:spPr>
          <a:xfrm>
            <a:off x="3701938" y="3959096"/>
            <a:ext cx="4913541" cy="632481"/>
          </a:xfrm>
          <a:prstGeom prst="rect">
            <a:avLst/>
          </a:prstGeom>
        </p:spPr>
        <p:txBody>
          <a:bodyPr wrap="square">
            <a:spAutoFit/>
          </a:bodyPr>
          <a:lstStyle/>
          <a:p>
            <a:pPr lvl="0" algn="ctr">
              <a:lnSpc>
                <a:spcPct val="114000"/>
              </a:lnSpc>
              <a:spcBef>
                <a:spcPct val="0"/>
              </a:spcBef>
              <a:spcAft>
                <a:spcPct val="0"/>
              </a:spcAft>
              <a:defRPr/>
            </a:pPr>
            <a:r>
              <a:rPr lang="en-US" altLang="zh-CN" sz="1600" dirty="0">
                <a:solidFill>
                  <a:prstClr val="black"/>
                </a:solidFill>
                <a:latin typeface="微软雅黑" panose="020B0503020204020204" charset="-122"/>
                <a:ea typeface="微软雅黑"/>
              </a:rPr>
              <a:t>Geometric controls on cascading rupture of the 2023 </a:t>
            </a:r>
            <a:r>
              <a:rPr lang="en-US" altLang="zh-CN" sz="1600" dirty="0" err="1">
                <a:solidFill>
                  <a:prstClr val="black"/>
                </a:solidFill>
                <a:latin typeface="微软雅黑" panose="020B0503020204020204" charset="-122"/>
                <a:ea typeface="微软雅黑"/>
              </a:rPr>
              <a:t>Kahramanmaraş</a:t>
            </a:r>
            <a:r>
              <a:rPr lang="en-US" altLang="zh-CN" sz="1600" dirty="0">
                <a:solidFill>
                  <a:prstClr val="black"/>
                </a:solidFill>
                <a:latin typeface="微软雅黑" panose="020B0503020204020204" charset="-122"/>
                <a:ea typeface="微软雅黑"/>
              </a:rPr>
              <a:t> earthquake doublet</a:t>
            </a:r>
          </a:p>
        </p:txBody>
      </p:sp>
      <p:sp>
        <p:nvSpPr>
          <p:cNvPr id="11" name="文本框 10"/>
          <p:cNvSpPr txBox="1"/>
          <p:nvPr/>
        </p:nvSpPr>
        <p:spPr>
          <a:xfrm>
            <a:off x="4968422" y="1379383"/>
            <a:ext cx="2255152" cy="1200329"/>
          </a:xfrm>
          <a:prstGeom prst="rect">
            <a:avLst/>
          </a:prstGeom>
          <a:noFill/>
        </p:spPr>
        <p:txBody>
          <a:bodyPr wrap="square" rtlCol="0">
            <a:spAutoFit/>
          </a:bodyPr>
          <a:lstStyle/>
          <a:p>
            <a:pPr lvl="0">
              <a:spcBef>
                <a:spcPct val="0"/>
              </a:spcBef>
              <a:spcAft>
                <a:spcPct val="0"/>
              </a:spcAft>
              <a:defRPr/>
            </a:pPr>
            <a:r>
              <a:rPr lang="en-US" altLang="zh-CN" sz="7200" b="1" dirty="0">
                <a:solidFill>
                  <a:prstClr val="black"/>
                </a:solidFill>
                <a:latin typeface="Arial"/>
                <a:ea typeface="微软雅黑"/>
              </a:rPr>
              <a:t>2024</a:t>
            </a:r>
            <a:endParaRPr lang="zh-CN" altLang="en-US" sz="7200" b="1" dirty="0">
              <a:solidFill>
                <a:prstClr val="black"/>
              </a:solidFill>
              <a:latin typeface="Arial"/>
              <a:ea typeface="微软雅黑"/>
            </a:endParaRPr>
          </a:p>
        </p:txBody>
      </p:sp>
      <p:sp>
        <p:nvSpPr>
          <p:cNvPr id="4" name="文本框 3">
            <a:extLst>
              <a:ext uri="{FF2B5EF4-FFF2-40B4-BE49-F238E27FC236}">
                <a16:creationId xmlns:a16="http://schemas.microsoft.com/office/drawing/2014/main" id="{D7829DE9-EDBD-9FFE-2E27-B7EBA5C86E75}"/>
              </a:ext>
            </a:extLst>
          </p:cNvPr>
          <p:cNvSpPr txBox="1"/>
          <p:nvPr/>
        </p:nvSpPr>
        <p:spPr>
          <a:xfrm>
            <a:off x="8547087" y="5892799"/>
            <a:ext cx="3020695" cy="368300"/>
          </a:xfrm>
          <a:prstGeom prst="rect">
            <a:avLst/>
          </a:prstGeom>
          <a:noFill/>
        </p:spPr>
        <p:txBody>
          <a:bodyPr wrap="square" rtlCol="0">
            <a:spAutoFit/>
          </a:bodyPr>
          <a:lstStyle/>
          <a:p>
            <a:pPr algn="r"/>
            <a:r>
              <a:rPr lang="en-US" altLang="zh-CN" dirty="0">
                <a:solidFill>
                  <a:prstClr val="black"/>
                </a:solidFill>
                <a:latin typeface="Arial"/>
                <a:ea typeface="微软雅黑"/>
              </a:rPr>
              <a:t>2022</a:t>
            </a:r>
            <a:r>
              <a:rPr lang="zh-CN" altLang="en-US" dirty="0">
                <a:solidFill>
                  <a:prstClr val="black"/>
                </a:solidFill>
                <a:latin typeface="Arial"/>
                <a:ea typeface="微软雅黑"/>
              </a:rPr>
              <a:t>届 肖博垚</a:t>
            </a: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41BC7E3A-8BE8-CF86-5673-0051F263CEF1}"/>
            </a:ext>
          </a:extLst>
        </p:cNvPr>
        <p:cNvGrpSpPr/>
        <p:nvPr/>
      </p:nvGrpSpPr>
      <p:grpSpPr>
        <a:xfrm>
          <a:off x="0" y="0"/>
          <a:ext cx="0" cy="0"/>
          <a:chOff x="0" y="0"/>
          <a:chExt cx="0" cy="0"/>
        </a:xfrm>
      </p:grpSpPr>
      <p:pic>
        <p:nvPicPr>
          <p:cNvPr id="6" name="图片 5">
            <a:extLst>
              <a:ext uri="{FF2B5EF4-FFF2-40B4-BE49-F238E27FC236}">
                <a16:creationId xmlns:a16="http://schemas.microsoft.com/office/drawing/2014/main" id="{81C486E3-0426-A88C-0FB6-A2D35AA45382}"/>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444249"/>
            <a:ext cx="12192000" cy="5969502"/>
          </a:xfrm>
          <a:prstGeom prst="rect">
            <a:avLst/>
          </a:prstGeom>
        </p:spPr>
      </p:pic>
    </p:spTree>
    <p:extLst>
      <p:ext uri="{BB962C8B-B14F-4D97-AF65-F5344CB8AC3E}">
        <p14:creationId xmlns:p14="http://schemas.microsoft.com/office/powerpoint/2010/main" val="4056992682"/>
      </p:ext>
    </p:extLst>
  </p:cSld>
  <p:clrMapOvr>
    <a:masterClrMapping/>
  </p:clrMapOvr>
  <mc:AlternateContent xmlns:mc="http://schemas.openxmlformats.org/markup-compatibility/2006" xmlns:p14="http://schemas.microsoft.com/office/powerpoint/2010/main">
    <mc:Choice Requires="p14">
      <p:transition p14:dur="10"/>
    </mc:Choice>
    <mc:Fallback xmlns="">
      <p:transition/>
    </mc:Fallback>
  </mc:AlternateContent>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1" name="图片 30"/>
          <p:cNvPicPr>
            <a:picLocks noChangeAspect="1"/>
          </p:cNvPicPr>
          <p:nvPr/>
        </p:nvPicPr>
        <p:blipFill>
          <a:blip r:embed="rId3"/>
          <a:stretch>
            <a:fillRect/>
          </a:stretch>
        </p:blipFill>
        <p:spPr>
          <a:xfrm>
            <a:off x="0" y="-1"/>
            <a:ext cx="12192000" cy="6858000"/>
          </a:xfrm>
          <a:prstGeom prst="rect">
            <a:avLst/>
          </a:prstGeom>
        </p:spPr>
      </p:pic>
      <p:grpSp>
        <p:nvGrpSpPr>
          <p:cNvPr id="100" name="组合 99"/>
          <p:cNvGrpSpPr/>
          <p:nvPr/>
        </p:nvGrpSpPr>
        <p:grpSpPr>
          <a:xfrm>
            <a:off x="7122875" y="435020"/>
            <a:ext cx="5544407" cy="847292"/>
            <a:chOff x="551593" y="497013"/>
            <a:chExt cx="5544407" cy="847292"/>
          </a:xfrm>
        </p:grpSpPr>
        <p:sp>
          <p:nvSpPr>
            <p:cNvPr id="73" name="矩形 72"/>
            <p:cNvSpPr/>
            <p:nvPr/>
          </p:nvSpPr>
          <p:spPr>
            <a:xfrm>
              <a:off x="551593" y="497013"/>
              <a:ext cx="5544407" cy="830997"/>
            </a:xfrm>
            <a:prstGeom prst="rect">
              <a:avLst/>
            </a:prstGeom>
            <a:noFill/>
          </p:spPr>
          <p:txBody>
            <a:bodyPr wrap="square" rtlCol="0">
              <a:spAutoFit/>
            </a:bodyPr>
            <a:lstStyle/>
            <a:p>
              <a:pPr marL="0" marR="0" lvl="0" indent="0" algn="ctr" defTabSz="914400" rtl="0" eaLnBrk="1" fontAlgn="auto" latinLnBrk="0" hangingPunct="1">
                <a:lnSpc>
                  <a:spcPct val="100000"/>
                </a:lnSpc>
                <a:spcBef>
                  <a:spcPct val="0"/>
                </a:spcBef>
                <a:spcAft>
                  <a:spcPct val="0"/>
                </a:spcAft>
                <a:buClrTx/>
                <a:buSzTx/>
                <a:buFontTx/>
                <a:buNone/>
                <a:defRPr/>
              </a:pPr>
              <a:r>
                <a:rPr kumimoji="0" lang="en-US" altLang="zh-CN" sz="4800" b="0" i="0" u="none" strike="noStrike" kern="1200" cap="none" spc="0" normalizeH="0" baseline="0" noProof="0">
                  <a:ln>
                    <a:noFill/>
                  </a:ln>
                  <a:solidFill>
                    <a:srgbClr val="3B3838"/>
                  </a:solidFill>
                  <a:effectLst/>
                  <a:uLnTx/>
                  <a:uFillTx/>
                  <a:latin typeface="微软雅黑" panose="020B0503020204020204" pitchFamily="34" charset="-122"/>
                  <a:ea typeface="微软雅黑" panose="020B0503020204020204" pitchFamily="34" charset="-122"/>
                  <a:sym typeface="Source Han Serif SC" panose="02020400000000000000" pitchFamily="18" charset="-122"/>
                </a:rPr>
                <a:t>CONTENTS</a:t>
              </a:r>
              <a:endParaRPr kumimoji="0" lang="zh-CN" altLang="en-US" sz="4800" b="0" i="0" u="none" strike="noStrike" kern="1200" cap="none" spc="0" normalizeH="0" baseline="0" noProof="0">
                <a:ln>
                  <a:noFill/>
                </a:ln>
                <a:solidFill>
                  <a:srgbClr val="3B3838"/>
                </a:solidFill>
                <a:effectLst/>
                <a:uLnTx/>
                <a:uFillTx/>
                <a:latin typeface="微软雅黑" panose="020B0503020204020204" pitchFamily="34" charset="-122"/>
                <a:ea typeface="微软雅黑" panose="020B0503020204020204" pitchFamily="34" charset="-122"/>
                <a:sym typeface="Source Han Serif SC" panose="02020400000000000000" pitchFamily="18" charset="-122"/>
              </a:endParaRPr>
            </a:p>
          </p:txBody>
        </p:sp>
        <p:cxnSp>
          <p:nvCxnSpPr>
            <p:cNvPr id="99" name="0 _4"/>
            <p:cNvCxnSpPr/>
            <p:nvPr/>
          </p:nvCxnSpPr>
          <p:spPr>
            <a:xfrm>
              <a:off x="707839" y="1344305"/>
              <a:ext cx="5119805" cy="0"/>
            </a:xfrm>
            <a:prstGeom prst="line">
              <a:avLst/>
            </a:prstGeom>
            <a:ln w="25400">
              <a:gradFill>
                <a:gsLst>
                  <a:gs pos="49000">
                    <a:srgbClr val="3B3838"/>
                  </a:gs>
                  <a:gs pos="0">
                    <a:schemeClr val="bg1">
                      <a:alpha val="0"/>
                    </a:schemeClr>
                  </a:gs>
                  <a:gs pos="100000">
                    <a:schemeClr val="bg1">
                      <a:alpha val="3000"/>
                    </a:schemeClr>
                  </a:gs>
                </a:gsLst>
                <a:lin ang="0" scaled="0"/>
              </a:gradFill>
            </a:ln>
          </p:spPr>
          <p:style>
            <a:lnRef idx="1">
              <a:schemeClr val="accent1"/>
            </a:lnRef>
            <a:fillRef idx="0">
              <a:schemeClr val="accent1"/>
            </a:fillRef>
            <a:effectRef idx="0">
              <a:schemeClr val="accent1"/>
            </a:effectRef>
            <a:fontRef idx="minor">
              <a:schemeClr val="tx1"/>
            </a:fontRef>
          </p:style>
        </p:cxnSp>
      </p:grpSp>
      <p:grpSp>
        <p:nvGrpSpPr>
          <p:cNvPr id="74" name="组合 73"/>
          <p:cNvGrpSpPr/>
          <p:nvPr/>
        </p:nvGrpSpPr>
        <p:grpSpPr>
          <a:xfrm>
            <a:off x="1484465" y="1795725"/>
            <a:ext cx="3947542" cy="914400"/>
            <a:chOff x="568560" y="3186685"/>
            <a:chExt cx="3947542" cy="914400"/>
          </a:xfrm>
        </p:grpSpPr>
        <p:sp>
          <p:nvSpPr>
            <p:cNvPr id="75" name="矩形 74"/>
            <p:cNvSpPr/>
            <p:nvPr/>
          </p:nvSpPr>
          <p:spPr>
            <a:xfrm rot="18900000">
              <a:off x="654766" y="3269421"/>
              <a:ext cx="743129" cy="736269"/>
            </a:xfrm>
            <a:prstGeom prst="rect">
              <a:avLst/>
            </a:prstGeom>
            <a:noFill/>
            <a:ln w="19050">
              <a:gradFill flip="none" rotWithShape="1">
                <a:gsLst>
                  <a:gs pos="67000">
                    <a:srgbClr val="B6C6DD">
                      <a:alpha val="52000"/>
                    </a:srgbClr>
                  </a:gs>
                  <a:gs pos="0">
                    <a:schemeClr val="accent1">
                      <a:lumMod val="5000"/>
                      <a:lumOff val="95000"/>
                      <a:alpha val="43000"/>
                    </a:schemeClr>
                  </a:gs>
                  <a:gs pos="100000">
                    <a:srgbClr val="425C8F">
                      <a:alpha val="61000"/>
                    </a:srgbClr>
                  </a:gs>
                </a:gsLst>
                <a:lin ang="0" scaled="1"/>
              </a:gra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ct val="0"/>
                </a:spcBef>
                <a:spcAft>
                  <a:spcPct val="0"/>
                </a:spcAft>
                <a:buClrTx/>
                <a:buSzTx/>
                <a:buFontTx/>
                <a:buNone/>
                <a:defRPr/>
              </a:pPr>
              <a:endParaRPr kumimoji="0" lang="zh-CN" altLang="en-US" sz="1800" b="0" i="0" u="none" strike="noStrike" kern="1200" cap="none" spc="0" normalizeH="0" baseline="0" noProof="0">
                <a:ln>
                  <a:noFill/>
                </a:ln>
                <a:solidFill>
                  <a:srgbClr val="3B3838"/>
                </a:solidFill>
                <a:effectLst/>
                <a:uLnTx/>
                <a:uFillTx/>
                <a:latin typeface="微软雅黑" panose="020B0503020204020204" pitchFamily="34" charset="-122"/>
                <a:ea typeface="微软雅黑" panose="020B0503020204020204" pitchFamily="34" charset="-122"/>
                <a:sym typeface="Source Han Serif SC" panose="02020400000000000000" pitchFamily="18" charset="-122"/>
              </a:endParaRPr>
            </a:p>
          </p:txBody>
        </p:sp>
        <p:grpSp>
          <p:nvGrpSpPr>
            <p:cNvPr id="76" name="组合 75"/>
            <p:cNvGrpSpPr/>
            <p:nvPr/>
          </p:nvGrpSpPr>
          <p:grpSpPr>
            <a:xfrm>
              <a:off x="568560" y="3186685"/>
              <a:ext cx="3947542" cy="914400"/>
              <a:chOff x="568560" y="3186685"/>
              <a:chExt cx="3947542" cy="914400"/>
            </a:xfrm>
          </p:grpSpPr>
          <p:sp>
            <p:nvSpPr>
              <p:cNvPr id="80" name="文本框 79"/>
              <p:cNvSpPr txBox="1"/>
              <p:nvPr/>
            </p:nvSpPr>
            <p:spPr>
              <a:xfrm>
                <a:off x="1727181" y="3375945"/>
                <a:ext cx="2788921" cy="523220"/>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zh-CN" altLang="en-US" sz="2800" b="0" i="0" u="none" strike="noStrike" kern="1200" cap="none" spc="0" normalizeH="0" baseline="0" noProof="0" dirty="0">
                    <a:ln>
                      <a:noFill/>
                    </a:ln>
                    <a:solidFill>
                      <a:prstClr val="black"/>
                    </a:solidFill>
                    <a:effectLst/>
                    <a:uLnTx/>
                    <a:uFillTx/>
                    <a:latin typeface="Arial"/>
                    <a:ea typeface="微软雅黑"/>
                    <a:cs typeface="Arial"/>
                  </a:rPr>
                  <a:t>需要了解的背景</a:t>
                </a:r>
              </a:p>
            </p:txBody>
          </p:sp>
          <p:sp>
            <p:nvSpPr>
              <p:cNvPr id="78" name="原创设计师QQ69613753    _10"/>
              <p:cNvSpPr/>
              <p:nvPr/>
            </p:nvSpPr>
            <p:spPr>
              <a:xfrm>
                <a:off x="568560" y="3186685"/>
                <a:ext cx="914400" cy="914400"/>
              </a:xfrm>
              <a:prstGeom prst="ellipse">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ct val="0"/>
                  </a:spcBef>
                  <a:spcAft>
                    <a:spcPct val="0"/>
                  </a:spcAft>
                  <a:buClrTx/>
                  <a:buSzTx/>
                  <a:buFontTx/>
                  <a:buNone/>
                  <a:defRPr/>
                </a:pPr>
                <a:r>
                  <a:rPr kumimoji="0" lang="en-US" altLang="zh-CN" sz="4800" b="1" i="0" u="none" strike="noStrike" kern="1200" cap="none" spc="0" normalizeH="0" baseline="0" noProof="0">
                    <a:ln>
                      <a:noFill/>
                    </a:ln>
                    <a:solidFill>
                      <a:srgbClr val="3B3838"/>
                    </a:solidFill>
                    <a:effectLst/>
                    <a:uLnTx/>
                    <a:uFillTx/>
                    <a:latin typeface="微软雅黑" panose="020B0503020204020204" pitchFamily="34" charset="-122"/>
                    <a:ea typeface="微软雅黑" panose="020B0503020204020204" pitchFamily="34" charset="-122"/>
                    <a:cs typeface="Calibri" panose="020F0502020204030204" pitchFamily="34" charset="0"/>
                    <a:sym typeface="Source Han Serif SC" panose="02020400000000000000" pitchFamily="18" charset="-122"/>
                  </a:rPr>
                  <a:t>1</a:t>
                </a:r>
                <a:endParaRPr kumimoji="0" lang="zh-CN" altLang="en-US" sz="4800" b="1" i="0" u="none" strike="noStrike" kern="1200" cap="none" spc="0" normalizeH="0" baseline="0" noProof="0">
                  <a:ln>
                    <a:noFill/>
                  </a:ln>
                  <a:solidFill>
                    <a:srgbClr val="3B3838"/>
                  </a:solidFill>
                  <a:effectLst/>
                  <a:uLnTx/>
                  <a:uFillTx/>
                  <a:latin typeface="微软雅黑" panose="020B0503020204020204" pitchFamily="34" charset="-122"/>
                  <a:ea typeface="微软雅黑" panose="020B0503020204020204" pitchFamily="34" charset="-122"/>
                  <a:cs typeface="Calibri" panose="020F0502020204030204" pitchFamily="34" charset="0"/>
                  <a:sym typeface="Source Han Serif SC" panose="02020400000000000000" pitchFamily="18" charset="-122"/>
                </a:endParaRPr>
              </a:p>
            </p:txBody>
          </p:sp>
        </p:grpSp>
      </p:grpSp>
      <p:grpSp>
        <p:nvGrpSpPr>
          <p:cNvPr id="81" name="组合 80"/>
          <p:cNvGrpSpPr/>
          <p:nvPr/>
        </p:nvGrpSpPr>
        <p:grpSpPr>
          <a:xfrm>
            <a:off x="6354405" y="3198472"/>
            <a:ext cx="4303235" cy="914400"/>
            <a:chOff x="233397" y="4890514"/>
            <a:chExt cx="4303235" cy="914400"/>
          </a:xfrm>
        </p:grpSpPr>
        <p:sp>
          <p:nvSpPr>
            <p:cNvPr id="86" name="文本框 85"/>
            <p:cNvSpPr txBox="1"/>
            <p:nvPr/>
          </p:nvSpPr>
          <p:spPr>
            <a:xfrm>
              <a:off x="1403924" y="5086104"/>
              <a:ext cx="3132708" cy="523220"/>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zh-CN" altLang="en-US" sz="2800" b="0" i="0" u="none" strike="noStrike" kern="1200" cap="none" spc="0" normalizeH="0" baseline="0" noProof="0" dirty="0">
                  <a:ln>
                    <a:noFill/>
                  </a:ln>
                  <a:solidFill>
                    <a:prstClr val="black"/>
                  </a:solidFill>
                  <a:effectLst/>
                  <a:uLnTx/>
                  <a:uFillTx/>
                  <a:latin typeface="Arial"/>
                  <a:ea typeface="微软雅黑"/>
                  <a:cs typeface="Arial"/>
                </a:rPr>
                <a:t>高频源的时空演化</a:t>
              </a:r>
            </a:p>
          </p:txBody>
        </p:sp>
        <p:sp>
          <p:nvSpPr>
            <p:cNvPr id="83" name="原创设计师QQ69613753    _12"/>
            <p:cNvSpPr/>
            <p:nvPr/>
          </p:nvSpPr>
          <p:spPr>
            <a:xfrm>
              <a:off x="233397" y="4890514"/>
              <a:ext cx="914400" cy="914400"/>
            </a:xfrm>
            <a:prstGeom prst="ellipse">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ct val="0"/>
                </a:spcBef>
                <a:spcAft>
                  <a:spcPct val="0"/>
                </a:spcAft>
                <a:buClrTx/>
                <a:buSzTx/>
                <a:buFontTx/>
                <a:buNone/>
                <a:defRPr/>
              </a:pPr>
              <a:r>
                <a:rPr kumimoji="0" lang="en-US" altLang="zh-CN" sz="4800" b="1" i="0" u="none" strike="noStrike" kern="1200" cap="none" spc="0" normalizeH="0" baseline="0" noProof="0">
                  <a:ln>
                    <a:noFill/>
                  </a:ln>
                  <a:solidFill>
                    <a:srgbClr val="3B3838"/>
                  </a:solidFill>
                  <a:effectLst/>
                  <a:uLnTx/>
                  <a:uFillTx/>
                  <a:latin typeface="微软雅黑" panose="020B0503020204020204" pitchFamily="34" charset="-122"/>
                  <a:ea typeface="微软雅黑" panose="020B0503020204020204" pitchFamily="34" charset="-122"/>
                  <a:cs typeface="Calibri" panose="020F0502020204030204" pitchFamily="34" charset="0"/>
                  <a:sym typeface="Source Han Serif SC" panose="02020400000000000000" pitchFamily="18" charset="-122"/>
                </a:rPr>
                <a:t>3</a:t>
              </a:r>
              <a:endParaRPr kumimoji="0" lang="zh-CN" altLang="en-US" sz="4800" b="1" i="0" u="none" strike="noStrike" kern="1200" cap="none" spc="0" normalizeH="0" baseline="0" noProof="0">
                <a:ln>
                  <a:noFill/>
                </a:ln>
                <a:solidFill>
                  <a:srgbClr val="3B3838"/>
                </a:solidFill>
                <a:effectLst/>
                <a:uLnTx/>
                <a:uFillTx/>
                <a:latin typeface="微软雅黑" panose="020B0503020204020204" pitchFamily="34" charset="-122"/>
                <a:ea typeface="微软雅黑" panose="020B0503020204020204" pitchFamily="34" charset="-122"/>
                <a:cs typeface="Calibri" panose="020F0502020204030204" pitchFamily="34" charset="0"/>
                <a:sym typeface="Source Han Serif SC" panose="02020400000000000000" pitchFamily="18" charset="-122"/>
              </a:endParaRPr>
            </a:p>
          </p:txBody>
        </p:sp>
        <p:sp>
          <p:nvSpPr>
            <p:cNvPr id="84" name="矩形 83"/>
            <p:cNvSpPr/>
            <p:nvPr/>
          </p:nvSpPr>
          <p:spPr>
            <a:xfrm rot="18900000">
              <a:off x="317173" y="4989104"/>
              <a:ext cx="743129" cy="736269"/>
            </a:xfrm>
            <a:prstGeom prst="rect">
              <a:avLst/>
            </a:prstGeom>
            <a:noFill/>
            <a:ln w="19050">
              <a:gradFill flip="none" rotWithShape="1">
                <a:gsLst>
                  <a:gs pos="67000">
                    <a:srgbClr val="B6C6DD">
                      <a:alpha val="52000"/>
                    </a:srgbClr>
                  </a:gs>
                  <a:gs pos="0">
                    <a:schemeClr val="accent1">
                      <a:lumMod val="5000"/>
                      <a:lumOff val="95000"/>
                      <a:alpha val="43000"/>
                    </a:schemeClr>
                  </a:gs>
                  <a:gs pos="100000">
                    <a:srgbClr val="425C8F">
                      <a:alpha val="61000"/>
                    </a:srgbClr>
                  </a:gs>
                </a:gsLst>
                <a:lin ang="0" scaled="1"/>
              </a:gra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ct val="0"/>
                </a:spcBef>
                <a:spcAft>
                  <a:spcPct val="0"/>
                </a:spcAft>
                <a:buClrTx/>
                <a:buSzTx/>
                <a:buFontTx/>
                <a:buNone/>
                <a:defRPr/>
              </a:pPr>
              <a:endParaRPr kumimoji="0" lang="zh-CN" altLang="en-US" sz="1800" b="0" i="0" u="none" strike="noStrike" kern="1200" cap="none" spc="0" normalizeH="0" baseline="0" noProof="0">
                <a:ln>
                  <a:noFill/>
                </a:ln>
                <a:solidFill>
                  <a:srgbClr val="3B3838"/>
                </a:solidFill>
                <a:effectLst/>
                <a:uLnTx/>
                <a:uFillTx/>
                <a:latin typeface="微软雅黑" panose="020B0503020204020204" pitchFamily="34" charset="-122"/>
                <a:ea typeface="微软雅黑" panose="020B0503020204020204" pitchFamily="34" charset="-122"/>
                <a:sym typeface="Source Han Serif SC" panose="02020400000000000000" pitchFamily="18" charset="-122"/>
              </a:endParaRPr>
            </a:p>
          </p:txBody>
        </p:sp>
      </p:grpSp>
      <p:grpSp>
        <p:nvGrpSpPr>
          <p:cNvPr id="87" name="组合 86"/>
          <p:cNvGrpSpPr/>
          <p:nvPr/>
        </p:nvGrpSpPr>
        <p:grpSpPr>
          <a:xfrm>
            <a:off x="1431071" y="2938366"/>
            <a:ext cx="4000935" cy="914400"/>
            <a:chOff x="6887633" y="3186685"/>
            <a:chExt cx="4000935" cy="914400"/>
          </a:xfrm>
        </p:grpSpPr>
        <p:sp>
          <p:nvSpPr>
            <p:cNvPr id="92" name="文本框 91"/>
            <p:cNvSpPr txBox="1"/>
            <p:nvPr/>
          </p:nvSpPr>
          <p:spPr>
            <a:xfrm>
              <a:off x="8099647" y="3375945"/>
              <a:ext cx="2788921" cy="523220"/>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zh-CN" altLang="en-US" sz="2800" b="0" i="0" u="none" strike="noStrike" kern="1200" cap="none" spc="0" normalizeH="0" baseline="0" noProof="0" dirty="0">
                  <a:ln>
                    <a:noFill/>
                  </a:ln>
                  <a:solidFill>
                    <a:prstClr val="black"/>
                  </a:solidFill>
                  <a:effectLst/>
                  <a:uLnTx/>
                  <a:uFillTx/>
                  <a:latin typeface="Arial"/>
                  <a:ea typeface="微软雅黑"/>
                  <a:cs typeface="Arial"/>
                </a:rPr>
                <a:t>断层滑移分布</a:t>
              </a:r>
              <a:endParaRPr lang="zh-CN" altLang="en-US" sz="2000" dirty="0">
                <a:solidFill>
                  <a:srgbClr val="3B3838"/>
                </a:solidFill>
                <a:latin typeface="微软雅黑" panose="020B0503020204020204" pitchFamily="34" charset="-122"/>
                <a:ea typeface="微软雅黑" panose="020B0503020204020204" pitchFamily="34" charset="-122"/>
                <a:sym typeface="Source Han Serif SC" panose="02020400000000000000" pitchFamily="18" charset="-122"/>
              </a:endParaRPr>
            </a:p>
          </p:txBody>
        </p:sp>
        <p:sp>
          <p:nvSpPr>
            <p:cNvPr id="89" name="原创设计师QQ69613753    _11"/>
            <p:cNvSpPr/>
            <p:nvPr/>
          </p:nvSpPr>
          <p:spPr>
            <a:xfrm>
              <a:off x="6887633" y="3186685"/>
              <a:ext cx="914400" cy="914400"/>
            </a:xfrm>
            <a:prstGeom prst="ellipse">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ct val="0"/>
                </a:spcBef>
                <a:spcAft>
                  <a:spcPct val="0"/>
                </a:spcAft>
                <a:buClrTx/>
                <a:buSzTx/>
                <a:buFontTx/>
                <a:buNone/>
                <a:defRPr/>
              </a:pPr>
              <a:r>
                <a:rPr kumimoji="0" lang="en-US" altLang="zh-CN" sz="4800" b="1" i="0" u="none" strike="noStrike" kern="1200" cap="none" spc="0" normalizeH="0" baseline="0" noProof="0">
                  <a:ln>
                    <a:noFill/>
                  </a:ln>
                  <a:solidFill>
                    <a:srgbClr val="3B3838"/>
                  </a:solidFill>
                  <a:effectLst/>
                  <a:uLnTx/>
                  <a:uFillTx/>
                  <a:latin typeface="微软雅黑" panose="020B0503020204020204" pitchFamily="34" charset="-122"/>
                  <a:ea typeface="微软雅黑" panose="020B0503020204020204" pitchFamily="34" charset="-122"/>
                  <a:cs typeface="Calibri" panose="020F0502020204030204" pitchFamily="34" charset="0"/>
                  <a:sym typeface="Source Han Serif SC" panose="02020400000000000000" pitchFamily="18" charset="-122"/>
                </a:rPr>
                <a:t>2</a:t>
              </a:r>
              <a:endParaRPr kumimoji="0" lang="zh-CN" altLang="en-US" sz="4800" b="1" i="0" u="none" strike="noStrike" kern="1200" cap="none" spc="0" normalizeH="0" baseline="0" noProof="0">
                <a:ln>
                  <a:noFill/>
                </a:ln>
                <a:solidFill>
                  <a:srgbClr val="3B3838"/>
                </a:solidFill>
                <a:effectLst/>
                <a:uLnTx/>
                <a:uFillTx/>
                <a:latin typeface="微软雅黑" panose="020B0503020204020204" pitchFamily="34" charset="-122"/>
                <a:ea typeface="微软雅黑" panose="020B0503020204020204" pitchFamily="34" charset="-122"/>
                <a:cs typeface="Calibri" panose="020F0502020204030204" pitchFamily="34" charset="0"/>
                <a:sym typeface="Source Han Serif SC" panose="02020400000000000000" pitchFamily="18" charset="-122"/>
              </a:endParaRPr>
            </a:p>
          </p:txBody>
        </p:sp>
        <p:sp>
          <p:nvSpPr>
            <p:cNvPr id="90" name="矩形 89"/>
            <p:cNvSpPr/>
            <p:nvPr/>
          </p:nvSpPr>
          <p:spPr>
            <a:xfrm rot="18900000">
              <a:off x="6970208" y="3269421"/>
              <a:ext cx="743129" cy="736269"/>
            </a:xfrm>
            <a:prstGeom prst="rect">
              <a:avLst/>
            </a:prstGeom>
            <a:noFill/>
            <a:ln w="19050">
              <a:gradFill flip="none" rotWithShape="1">
                <a:gsLst>
                  <a:gs pos="67000">
                    <a:srgbClr val="B6C6DD">
                      <a:alpha val="52000"/>
                    </a:srgbClr>
                  </a:gs>
                  <a:gs pos="0">
                    <a:schemeClr val="accent1">
                      <a:lumMod val="5000"/>
                      <a:lumOff val="95000"/>
                      <a:alpha val="43000"/>
                    </a:schemeClr>
                  </a:gs>
                  <a:gs pos="100000">
                    <a:srgbClr val="425C8F">
                      <a:alpha val="61000"/>
                    </a:srgbClr>
                  </a:gs>
                </a:gsLst>
                <a:lin ang="0" scaled="1"/>
              </a:gra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ct val="0"/>
                </a:spcBef>
                <a:spcAft>
                  <a:spcPct val="0"/>
                </a:spcAft>
                <a:buClrTx/>
                <a:buSzTx/>
                <a:buFontTx/>
                <a:buNone/>
                <a:defRPr/>
              </a:pPr>
              <a:endParaRPr kumimoji="0" lang="zh-CN" altLang="en-US" sz="1800" b="0" i="0" u="none" strike="noStrike" kern="1200" cap="none" spc="0" normalizeH="0" baseline="0" noProof="0">
                <a:ln>
                  <a:noFill/>
                </a:ln>
                <a:solidFill>
                  <a:srgbClr val="3B3838"/>
                </a:solidFill>
                <a:effectLst/>
                <a:uLnTx/>
                <a:uFillTx/>
                <a:latin typeface="微软雅黑" panose="020B0503020204020204" pitchFamily="34" charset="-122"/>
                <a:ea typeface="微软雅黑" panose="020B0503020204020204" pitchFamily="34" charset="-122"/>
                <a:sym typeface="Source Han Serif SC" panose="02020400000000000000" pitchFamily="18" charset="-122"/>
              </a:endParaRPr>
            </a:p>
          </p:txBody>
        </p:sp>
      </p:grpSp>
      <p:grpSp>
        <p:nvGrpSpPr>
          <p:cNvPr id="93" name="组合 92"/>
          <p:cNvGrpSpPr/>
          <p:nvPr/>
        </p:nvGrpSpPr>
        <p:grpSpPr>
          <a:xfrm>
            <a:off x="6324986" y="4358067"/>
            <a:ext cx="3988867" cy="914400"/>
            <a:chOff x="6887633" y="4890514"/>
            <a:chExt cx="3988867" cy="914400"/>
          </a:xfrm>
        </p:grpSpPr>
        <p:sp>
          <p:nvSpPr>
            <p:cNvPr id="98" name="文本框 97"/>
            <p:cNvSpPr txBox="1"/>
            <p:nvPr/>
          </p:nvSpPr>
          <p:spPr>
            <a:xfrm>
              <a:off x="8087579" y="5086104"/>
              <a:ext cx="2788921" cy="523220"/>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zh-CN" altLang="en-US" sz="2800" b="0" i="0" u="none" strike="noStrike" kern="1200" cap="none" spc="0" normalizeH="0" baseline="0" noProof="0" dirty="0">
                  <a:ln>
                    <a:noFill/>
                  </a:ln>
                  <a:solidFill>
                    <a:prstClr val="black"/>
                  </a:solidFill>
                  <a:effectLst/>
                  <a:uLnTx/>
                  <a:uFillTx/>
                  <a:latin typeface="Arial"/>
                  <a:ea typeface="微软雅黑"/>
                  <a:cs typeface="Arial"/>
                </a:rPr>
                <a:t>断裂运动学</a:t>
              </a:r>
            </a:p>
          </p:txBody>
        </p:sp>
        <p:sp>
          <p:nvSpPr>
            <p:cNvPr id="95" name="原创设计师QQ69613753    _13"/>
            <p:cNvSpPr/>
            <p:nvPr/>
          </p:nvSpPr>
          <p:spPr>
            <a:xfrm>
              <a:off x="6887633" y="4890514"/>
              <a:ext cx="914400" cy="914400"/>
            </a:xfrm>
            <a:prstGeom prst="ellipse">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ct val="0"/>
                </a:spcBef>
                <a:spcAft>
                  <a:spcPct val="0"/>
                </a:spcAft>
                <a:buClrTx/>
                <a:buSzTx/>
                <a:buFontTx/>
                <a:buNone/>
                <a:defRPr/>
              </a:pPr>
              <a:r>
                <a:rPr kumimoji="0" lang="en-US" altLang="zh-CN" sz="4800" b="1" i="0" u="none" strike="noStrike" kern="1200" cap="none" spc="0" normalizeH="0" baseline="0" noProof="0" dirty="0">
                  <a:ln>
                    <a:noFill/>
                  </a:ln>
                  <a:solidFill>
                    <a:srgbClr val="3B3838"/>
                  </a:solidFill>
                  <a:effectLst/>
                  <a:uLnTx/>
                  <a:uFillTx/>
                  <a:latin typeface="微软雅黑" panose="020B0503020204020204" pitchFamily="34" charset="-122"/>
                  <a:ea typeface="微软雅黑" panose="020B0503020204020204" pitchFamily="34" charset="-122"/>
                  <a:cs typeface="Calibri" panose="020F0502020204030204" pitchFamily="34" charset="0"/>
                  <a:sym typeface="Source Han Serif SC" panose="02020400000000000000" pitchFamily="18" charset="-122"/>
                </a:rPr>
                <a:t>4</a:t>
              </a:r>
              <a:endParaRPr kumimoji="0" lang="zh-CN" altLang="en-US" sz="4800" b="1" i="0" u="none" strike="noStrike" kern="1200" cap="none" spc="0" normalizeH="0" baseline="0" noProof="0" dirty="0">
                <a:ln>
                  <a:noFill/>
                </a:ln>
                <a:solidFill>
                  <a:srgbClr val="3B3838"/>
                </a:solidFill>
                <a:effectLst/>
                <a:uLnTx/>
                <a:uFillTx/>
                <a:latin typeface="微软雅黑" panose="020B0503020204020204" pitchFamily="34" charset="-122"/>
                <a:ea typeface="微软雅黑" panose="020B0503020204020204" pitchFamily="34" charset="-122"/>
                <a:cs typeface="Calibri" panose="020F0502020204030204" pitchFamily="34" charset="0"/>
                <a:sym typeface="Source Han Serif SC" panose="02020400000000000000" pitchFamily="18" charset="-122"/>
              </a:endParaRPr>
            </a:p>
          </p:txBody>
        </p:sp>
        <p:sp>
          <p:nvSpPr>
            <p:cNvPr id="96" name="矩形 95"/>
            <p:cNvSpPr/>
            <p:nvPr/>
          </p:nvSpPr>
          <p:spPr>
            <a:xfrm rot="18900000">
              <a:off x="6967778" y="4989104"/>
              <a:ext cx="743129" cy="736269"/>
            </a:xfrm>
            <a:prstGeom prst="rect">
              <a:avLst/>
            </a:prstGeom>
            <a:noFill/>
            <a:ln w="19050">
              <a:gradFill flip="none" rotWithShape="1">
                <a:gsLst>
                  <a:gs pos="67000">
                    <a:srgbClr val="B6C6DD">
                      <a:alpha val="52000"/>
                    </a:srgbClr>
                  </a:gs>
                  <a:gs pos="0">
                    <a:schemeClr val="accent1">
                      <a:lumMod val="5000"/>
                      <a:lumOff val="95000"/>
                      <a:alpha val="43000"/>
                    </a:schemeClr>
                  </a:gs>
                  <a:gs pos="100000">
                    <a:srgbClr val="425C8F">
                      <a:alpha val="61000"/>
                    </a:srgbClr>
                  </a:gs>
                </a:gsLst>
                <a:lin ang="0" scaled="1"/>
              </a:gra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ct val="0"/>
                </a:spcBef>
                <a:spcAft>
                  <a:spcPct val="0"/>
                </a:spcAft>
                <a:buClrTx/>
                <a:buSzTx/>
                <a:buFontTx/>
                <a:buNone/>
                <a:defRPr/>
              </a:pPr>
              <a:endParaRPr kumimoji="0" lang="zh-CN" altLang="en-US" sz="1800" b="0" i="0" u="none" strike="noStrike" kern="1200" cap="none" spc="0" normalizeH="0" baseline="0" noProof="0">
                <a:ln>
                  <a:noFill/>
                </a:ln>
                <a:solidFill>
                  <a:srgbClr val="3B3838"/>
                </a:solidFill>
                <a:effectLst/>
                <a:uLnTx/>
                <a:uFillTx/>
                <a:latin typeface="微软雅黑" panose="020B0503020204020204" pitchFamily="34" charset="-122"/>
                <a:ea typeface="微软雅黑" panose="020B0503020204020204" pitchFamily="34" charset="-122"/>
                <a:sym typeface="Source Han Serif SC" panose="02020400000000000000" pitchFamily="18" charset="-122"/>
              </a:endParaRPr>
            </a:p>
          </p:txBody>
        </p:sp>
      </p:grpSp>
      <p:grpSp>
        <p:nvGrpSpPr>
          <p:cNvPr id="2" name="组合 1">
            <a:extLst>
              <a:ext uri="{FF2B5EF4-FFF2-40B4-BE49-F238E27FC236}">
                <a16:creationId xmlns:a16="http://schemas.microsoft.com/office/drawing/2014/main" id="{D85E3E42-1793-D66B-1CFC-0906CF0F610E}"/>
              </a:ext>
            </a:extLst>
          </p:cNvPr>
          <p:cNvGrpSpPr/>
          <p:nvPr/>
        </p:nvGrpSpPr>
        <p:grpSpPr>
          <a:xfrm>
            <a:off x="6354405" y="5464396"/>
            <a:ext cx="4303235" cy="914400"/>
            <a:chOff x="6887633" y="4890514"/>
            <a:chExt cx="4303235" cy="914400"/>
          </a:xfrm>
        </p:grpSpPr>
        <p:sp>
          <p:nvSpPr>
            <p:cNvPr id="3" name="文本框 2">
              <a:extLst>
                <a:ext uri="{FF2B5EF4-FFF2-40B4-BE49-F238E27FC236}">
                  <a16:creationId xmlns:a16="http://schemas.microsoft.com/office/drawing/2014/main" id="{DAF31013-C271-551A-F289-5FF7548411CC}"/>
                </a:ext>
              </a:extLst>
            </p:cNvPr>
            <p:cNvSpPr txBox="1"/>
            <p:nvPr/>
          </p:nvSpPr>
          <p:spPr>
            <a:xfrm>
              <a:off x="8087579" y="5086104"/>
              <a:ext cx="3103289" cy="523220"/>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zh-CN" altLang="en-US" sz="2800" b="0" i="0" u="none" strike="noStrike" kern="1200" cap="none" spc="0" normalizeH="0" baseline="0" noProof="0" dirty="0">
                  <a:ln>
                    <a:noFill/>
                  </a:ln>
                  <a:solidFill>
                    <a:prstClr val="black"/>
                  </a:solidFill>
                  <a:effectLst/>
                  <a:uLnTx/>
                  <a:uFillTx/>
                  <a:latin typeface="Arial"/>
                  <a:ea typeface="微软雅黑"/>
                  <a:cs typeface="Arial"/>
                </a:rPr>
                <a:t>双震的超剪切机制</a:t>
              </a:r>
            </a:p>
          </p:txBody>
        </p:sp>
        <p:sp>
          <p:nvSpPr>
            <p:cNvPr id="4" name="原创设计师QQ69613753    _13">
              <a:extLst>
                <a:ext uri="{FF2B5EF4-FFF2-40B4-BE49-F238E27FC236}">
                  <a16:creationId xmlns:a16="http://schemas.microsoft.com/office/drawing/2014/main" id="{DBB348CD-7A02-C505-6E5F-8D23A237C914}"/>
                </a:ext>
              </a:extLst>
            </p:cNvPr>
            <p:cNvSpPr/>
            <p:nvPr/>
          </p:nvSpPr>
          <p:spPr>
            <a:xfrm>
              <a:off x="6887633" y="4890514"/>
              <a:ext cx="914400" cy="914400"/>
            </a:xfrm>
            <a:prstGeom prst="ellipse">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ct val="0"/>
                </a:spcBef>
                <a:spcAft>
                  <a:spcPct val="0"/>
                </a:spcAft>
                <a:buClrTx/>
                <a:buSzTx/>
                <a:buFontTx/>
                <a:buNone/>
                <a:defRPr/>
              </a:pPr>
              <a:r>
                <a:rPr lang="en-US" altLang="zh-CN" sz="4800" b="1" dirty="0">
                  <a:solidFill>
                    <a:srgbClr val="3B3838"/>
                  </a:solidFill>
                  <a:latin typeface="微软雅黑" panose="020B0503020204020204" pitchFamily="34" charset="-122"/>
                  <a:ea typeface="微软雅黑" panose="020B0503020204020204" pitchFamily="34" charset="-122"/>
                  <a:cs typeface="Calibri" panose="020F0502020204030204" pitchFamily="34" charset="0"/>
                  <a:sym typeface="Source Han Serif SC" panose="02020400000000000000" pitchFamily="18" charset="-122"/>
                </a:rPr>
                <a:t>5</a:t>
              </a:r>
              <a:endParaRPr kumimoji="0" lang="zh-CN" altLang="en-US" sz="4800" b="1" i="0" u="none" strike="noStrike" kern="1200" cap="none" spc="0" normalizeH="0" baseline="0" noProof="0" dirty="0">
                <a:ln>
                  <a:noFill/>
                </a:ln>
                <a:solidFill>
                  <a:srgbClr val="3B3838"/>
                </a:solidFill>
                <a:effectLst/>
                <a:uLnTx/>
                <a:uFillTx/>
                <a:latin typeface="微软雅黑" panose="020B0503020204020204" pitchFamily="34" charset="-122"/>
                <a:ea typeface="微软雅黑" panose="020B0503020204020204" pitchFamily="34" charset="-122"/>
                <a:cs typeface="Calibri" panose="020F0502020204030204" pitchFamily="34" charset="0"/>
                <a:sym typeface="Source Han Serif SC" panose="02020400000000000000" pitchFamily="18" charset="-122"/>
              </a:endParaRPr>
            </a:p>
          </p:txBody>
        </p:sp>
        <p:sp>
          <p:nvSpPr>
            <p:cNvPr id="5" name="矩形 4">
              <a:extLst>
                <a:ext uri="{FF2B5EF4-FFF2-40B4-BE49-F238E27FC236}">
                  <a16:creationId xmlns:a16="http://schemas.microsoft.com/office/drawing/2014/main" id="{19A74ECD-9B51-F335-710D-5B23CE311589}"/>
                </a:ext>
              </a:extLst>
            </p:cNvPr>
            <p:cNvSpPr/>
            <p:nvPr/>
          </p:nvSpPr>
          <p:spPr>
            <a:xfrm rot="18900000">
              <a:off x="6967778" y="4989104"/>
              <a:ext cx="743129" cy="736269"/>
            </a:xfrm>
            <a:prstGeom prst="rect">
              <a:avLst/>
            </a:prstGeom>
            <a:noFill/>
            <a:ln w="19050">
              <a:gradFill flip="none" rotWithShape="1">
                <a:gsLst>
                  <a:gs pos="67000">
                    <a:srgbClr val="B6C6DD">
                      <a:alpha val="52000"/>
                    </a:srgbClr>
                  </a:gs>
                  <a:gs pos="0">
                    <a:schemeClr val="accent1">
                      <a:lumMod val="5000"/>
                      <a:lumOff val="95000"/>
                      <a:alpha val="43000"/>
                    </a:schemeClr>
                  </a:gs>
                  <a:gs pos="100000">
                    <a:srgbClr val="425C8F">
                      <a:alpha val="61000"/>
                    </a:srgbClr>
                  </a:gs>
                </a:gsLst>
                <a:lin ang="0" scaled="1"/>
              </a:gra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ct val="0"/>
                </a:spcBef>
                <a:spcAft>
                  <a:spcPct val="0"/>
                </a:spcAft>
                <a:buClrTx/>
                <a:buSzTx/>
                <a:buFontTx/>
                <a:buNone/>
                <a:defRPr/>
              </a:pPr>
              <a:endParaRPr kumimoji="0" lang="zh-CN" altLang="en-US" sz="1800" b="0" i="0" u="none" strike="noStrike" kern="1200" cap="none" spc="0" normalizeH="0" baseline="0" noProof="0">
                <a:ln>
                  <a:noFill/>
                </a:ln>
                <a:solidFill>
                  <a:srgbClr val="3B3838"/>
                </a:solidFill>
                <a:effectLst/>
                <a:uLnTx/>
                <a:uFillTx/>
                <a:latin typeface="微软雅黑" panose="020B0503020204020204" pitchFamily="34" charset="-122"/>
                <a:ea typeface="微软雅黑" panose="020B0503020204020204" pitchFamily="34" charset="-122"/>
                <a:sym typeface="Source Han Serif SC" panose="02020400000000000000" pitchFamily="18" charset="-122"/>
              </a:endParaRPr>
            </a:p>
          </p:txBody>
        </p:sp>
      </p:gr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 name="图片 9"/>
          <p:cNvPicPr>
            <a:picLocks noChangeAspect="1"/>
          </p:cNvPicPr>
          <p:nvPr/>
        </p:nvPicPr>
        <p:blipFill>
          <a:blip r:embed="rId3"/>
          <a:stretch>
            <a:fillRect/>
          </a:stretch>
        </p:blipFill>
        <p:spPr>
          <a:xfrm>
            <a:off x="0" y="-1"/>
            <a:ext cx="12192000" cy="6858000"/>
          </a:xfrm>
          <a:prstGeom prst="rect">
            <a:avLst/>
          </a:prstGeom>
        </p:spPr>
      </p:pic>
      <p:sp>
        <p:nvSpPr>
          <p:cNvPr id="18" name="文本框 17"/>
          <p:cNvSpPr txBox="1"/>
          <p:nvPr/>
        </p:nvSpPr>
        <p:spPr>
          <a:xfrm>
            <a:off x="3925887" y="2413073"/>
            <a:ext cx="1057092" cy="2215991"/>
          </a:xfrm>
          <a:prstGeom prst="rect">
            <a:avLst/>
          </a:prstGeom>
          <a:noFill/>
        </p:spPr>
        <p:txBody>
          <a:bodyPr wrap="square" rtlCol="0">
            <a:spAutoFit/>
            <a:scene3d>
              <a:camera prst="orthographicFront"/>
              <a:lightRig rig="threePt" dir="t"/>
            </a:scene3d>
            <a:sp3d contourW="12700"/>
          </a:bodyPr>
          <a:lstStyle/>
          <a:p>
            <a:pPr algn="ctr"/>
            <a:r>
              <a:rPr lang="en-US" altLang="zh-CN" sz="13800">
                <a:solidFill>
                  <a:schemeClr val="bg2">
                    <a:lumMod val="25000"/>
                  </a:schemeClr>
                </a:solidFill>
                <a:latin typeface="微软雅黑" panose="020B0503020204020204" pitchFamily="34" charset="-122"/>
                <a:ea typeface="微软雅黑" panose="020B0503020204020204" pitchFamily="34" charset="-122"/>
                <a:sym typeface="Source Han Serif SC" panose="02020400000000000000" pitchFamily="18" charset="-122"/>
              </a:rPr>
              <a:t>1</a:t>
            </a:r>
            <a:endParaRPr lang="zh-CN" altLang="en-US" sz="13800">
              <a:solidFill>
                <a:schemeClr val="bg2">
                  <a:lumMod val="25000"/>
                </a:schemeClr>
              </a:solidFill>
              <a:latin typeface="微软雅黑" panose="020B0503020204020204" pitchFamily="34" charset="-122"/>
              <a:ea typeface="微软雅黑" panose="020B0503020204020204" pitchFamily="34" charset="-122"/>
              <a:sym typeface="Source Han Serif SC" panose="02020400000000000000" pitchFamily="18" charset="-122"/>
            </a:endParaRPr>
          </a:p>
        </p:txBody>
      </p:sp>
      <p:sp>
        <p:nvSpPr>
          <p:cNvPr id="2" name="菱形 1"/>
          <p:cNvSpPr/>
          <p:nvPr/>
        </p:nvSpPr>
        <p:spPr>
          <a:xfrm>
            <a:off x="3199174" y="2199135"/>
            <a:ext cx="2643868" cy="2643868"/>
          </a:xfrm>
          <a:prstGeom prst="diamond">
            <a:avLst/>
          </a:prstGeom>
          <a:noFill/>
          <a:ln w="28575">
            <a:solidFill>
              <a:srgbClr val="3B3838"/>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bg2">
                  <a:lumMod val="25000"/>
                </a:schemeClr>
              </a:solidFill>
              <a:latin typeface="微软雅黑" panose="020B0503020204020204" pitchFamily="34" charset="-122"/>
              <a:ea typeface="微软雅黑" panose="020B0503020204020204" pitchFamily="34" charset="-122"/>
              <a:sym typeface="Source Han Serif SC" panose="02020400000000000000" pitchFamily="18" charset="-122"/>
            </a:endParaRPr>
          </a:p>
        </p:txBody>
      </p:sp>
      <p:sp>
        <p:nvSpPr>
          <p:cNvPr id="3" name="菱形 2"/>
          <p:cNvSpPr/>
          <p:nvPr/>
        </p:nvSpPr>
        <p:spPr>
          <a:xfrm>
            <a:off x="5302611" y="1371821"/>
            <a:ext cx="4298496" cy="4298496"/>
          </a:xfrm>
          <a:prstGeom prst="diamond">
            <a:avLst/>
          </a:prstGeom>
          <a:noFill/>
          <a:ln w="28575">
            <a:solidFill>
              <a:srgbClr val="3B3838"/>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bg2">
                  <a:lumMod val="25000"/>
                </a:schemeClr>
              </a:solidFill>
              <a:latin typeface="微软雅黑" panose="020B0503020204020204" pitchFamily="34" charset="-122"/>
              <a:ea typeface="微软雅黑" panose="020B0503020204020204" pitchFamily="34" charset="-122"/>
              <a:sym typeface="Source Han Serif SC" panose="02020400000000000000" pitchFamily="18" charset="-122"/>
            </a:endParaRPr>
          </a:p>
        </p:txBody>
      </p:sp>
      <p:sp>
        <p:nvSpPr>
          <p:cNvPr id="11" name="文本框 10"/>
          <p:cNvSpPr txBox="1"/>
          <p:nvPr/>
        </p:nvSpPr>
        <p:spPr>
          <a:xfrm>
            <a:off x="5499687" y="3011322"/>
            <a:ext cx="3904343" cy="523220"/>
          </a:xfrm>
          <a:prstGeom prst="rect">
            <a:avLst/>
          </a:prstGeom>
          <a:noFill/>
        </p:spPr>
        <p:txBody>
          <a:bodyPr wrap="square" rtlCol="0">
            <a:spAutoFit/>
            <a:scene3d>
              <a:camera prst="orthographicFront"/>
              <a:lightRig rig="threePt" dir="t"/>
            </a:scene3d>
            <a:sp3d contourW="12700"/>
          </a:bodyPr>
          <a:lstStyle>
            <a:defPPr>
              <a:defRPr lang="en-US"/>
            </a:defPPr>
            <a:lvl1pPr algn="ctr">
              <a:defRPr sz="2800" b="1">
                <a:solidFill>
                  <a:schemeClr val="tx1">
                    <a:lumMod val="75000"/>
                    <a:lumOff val="25000"/>
                  </a:schemeClr>
                </a:solidFill>
                <a:latin typeface="Century Gothic" panose="020B0502020202020204" pitchFamily="34" charset="0"/>
              </a:defRPr>
            </a:lvl1pPr>
          </a:lstStyle>
          <a:p>
            <a:r>
              <a:rPr lang="zh-CN" altLang="en-US" dirty="0">
                <a:solidFill>
                  <a:schemeClr val="bg2">
                    <a:lumMod val="25000"/>
                  </a:schemeClr>
                </a:solidFill>
                <a:latin typeface="微软雅黑" panose="020B0503020204020204" pitchFamily="34" charset="-122"/>
                <a:ea typeface="微软雅黑" panose="020B0503020204020204" pitchFamily="34" charset="-122"/>
                <a:sym typeface="Source Han Serif SC" panose="02020400000000000000" pitchFamily="18" charset="-122"/>
              </a:rPr>
              <a:t>需要了解的背景</a:t>
            </a:r>
          </a:p>
        </p:txBody>
      </p:sp>
      <p:sp>
        <p:nvSpPr>
          <p:cNvPr id="12" name="文本框 11"/>
          <p:cNvSpPr txBox="1"/>
          <p:nvPr/>
        </p:nvSpPr>
        <p:spPr>
          <a:xfrm>
            <a:off x="6083252" y="3581172"/>
            <a:ext cx="2711716" cy="295145"/>
          </a:xfrm>
          <a:prstGeom prst="rect">
            <a:avLst/>
          </a:prstGeom>
          <a:noFill/>
        </p:spPr>
        <p:txBody>
          <a:bodyPr wrap="square" rtlCol="0">
            <a:spAutoFit/>
            <a:scene3d>
              <a:camera prst="orthographicFront"/>
              <a:lightRig rig="threePt" dir="t"/>
            </a:scene3d>
            <a:sp3d contourW="12700"/>
          </a:bodyPr>
          <a:lstStyle>
            <a:defPPr>
              <a:defRPr lang="en-US"/>
            </a:defPPr>
            <a:lvl1pPr algn="ctr">
              <a:lnSpc>
                <a:spcPct val="120000"/>
              </a:lnSpc>
              <a:defRPr sz="1100">
                <a:solidFill>
                  <a:schemeClr val="bg1">
                    <a:lumMod val="65000"/>
                  </a:schemeClr>
                </a:solidFill>
                <a:latin typeface="Century Gothic" panose="020B0502020202020204" pitchFamily="34" charset="0"/>
              </a:defRPr>
            </a:lvl1pPr>
          </a:lstStyle>
          <a:p>
            <a:r>
              <a:rPr lang="en-US" altLang="zh-CN" sz="1200" dirty="0">
                <a:solidFill>
                  <a:schemeClr val="bg2">
                    <a:lumMod val="25000"/>
                  </a:schemeClr>
                </a:solidFill>
                <a:latin typeface="微软雅黑" panose="020B0503020204020204" pitchFamily="34" charset="-122"/>
                <a:ea typeface="微软雅黑" panose="020B0503020204020204" pitchFamily="34" charset="-122"/>
                <a:sym typeface="Source Han Serif SC" panose="02020400000000000000" pitchFamily="18" charset="-122"/>
              </a:rPr>
              <a:t>Need-to-know background</a:t>
            </a:r>
          </a:p>
        </p:txBody>
      </p:sp>
      <p:sp>
        <p:nvSpPr>
          <p:cNvPr id="9" name="文本框 8"/>
          <p:cNvSpPr txBox="1"/>
          <p:nvPr/>
        </p:nvSpPr>
        <p:spPr>
          <a:xfrm>
            <a:off x="3685677" y="3391508"/>
            <a:ext cx="1470024" cy="400110"/>
          </a:xfrm>
          <a:prstGeom prst="rect">
            <a:avLst/>
          </a:prstGeom>
          <a:solidFill>
            <a:schemeClr val="bg1"/>
          </a:solidFill>
        </p:spPr>
        <p:txBody>
          <a:bodyPr wrap="square" rtlCol="0">
            <a:spAutoFit/>
            <a:scene3d>
              <a:camera prst="orthographicFront"/>
              <a:lightRig rig="threePt" dir="t"/>
            </a:scene3d>
            <a:sp3d contourW="12700"/>
          </a:bodyPr>
          <a:lstStyle/>
          <a:p>
            <a:pPr algn="ctr"/>
            <a:r>
              <a:rPr lang="en-US" altLang="zh-CN" sz="2000" b="1">
                <a:solidFill>
                  <a:schemeClr val="bg2">
                    <a:lumMod val="25000"/>
                  </a:schemeClr>
                </a:solidFill>
                <a:latin typeface="微软雅黑" panose="020B0503020204020204" pitchFamily="34" charset="-122"/>
                <a:ea typeface="微软雅黑" panose="020B0503020204020204" pitchFamily="34" charset="-122"/>
                <a:sym typeface="Source Han Serif SC" panose="02020400000000000000" pitchFamily="18" charset="-122"/>
              </a:rPr>
              <a:t>PART 01</a:t>
            </a:r>
            <a:endParaRPr lang="zh-CN" altLang="en-US" sz="2000" b="1">
              <a:solidFill>
                <a:schemeClr val="bg2">
                  <a:lumMod val="25000"/>
                </a:schemeClr>
              </a:solidFill>
              <a:latin typeface="微软雅黑" panose="020B0503020204020204" pitchFamily="34" charset="-122"/>
              <a:ea typeface="微软雅黑" panose="020B0503020204020204" pitchFamily="34" charset="-122"/>
              <a:sym typeface="Source Han Serif SC" panose="02020400000000000000" pitchFamily="18" charset="-122"/>
            </a:endParaRP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C1C29DEF-6116-0202-CA70-E2085EB2CFA4}"/>
            </a:ext>
          </a:extLst>
        </p:cNvPr>
        <p:cNvGrpSpPr/>
        <p:nvPr/>
      </p:nvGrpSpPr>
      <p:grpSpPr>
        <a:xfrm>
          <a:off x="0" y="0"/>
          <a:ext cx="0" cy="0"/>
          <a:chOff x="0" y="0"/>
          <a:chExt cx="0" cy="0"/>
        </a:xfrm>
      </p:grpSpPr>
      <p:grpSp>
        <p:nvGrpSpPr>
          <p:cNvPr id="23" name="组合 22">
            <a:extLst>
              <a:ext uri="{FF2B5EF4-FFF2-40B4-BE49-F238E27FC236}">
                <a16:creationId xmlns:a16="http://schemas.microsoft.com/office/drawing/2014/main" id="{EF01D9BA-753D-626D-8D67-82CF063E677C}"/>
              </a:ext>
            </a:extLst>
          </p:cNvPr>
          <p:cNvGrpSpPr/>
          <p:nvPr/>
        </p:nvGrpSpPr>
        <p:grpSpPr>
          <a:xfrm>
            <a:off x="3424460" y="220234"/>
            <a:ext cx="5544407" cy="617980"/>
            <a:chOff x="551593" y="497013"/>
            <a:chExt cx="5544407" cy="617980"/>
          </a:xfrm>
        </p:grpSpPr>
        <p:sp>
          <p:nvSpPr>
            <p:cNvPr id="24" name="矩形 23">
              <a:extLst>
                <a:ext uri="{FF2B5EF4-FFF2-40B4-BE49-F238E27FC236}">
                  <a16:creationId xmlns:a16="http://schemas.microsoft.com/office/drawing/2014/main" id="{D6ABAB03-6BB2-21E7-F45C-191701436122}"/>
                </a:ext>
              </a:extLst>
            </p:cNvPr>
            <p:cNvSpPr/>
            <p:nvPr/>
          </p:nvSpPr>
          <p:spPr>
            <a:xfrm>
              <a:off x="551593" y="497013"/>
              <a:ext cx="5544407" cy="584775"/>
            </a:xfrm>
            <a:prstGeom prst="rect">
              <a:avLst/>
            </a:prstGeom>
            <a:noFill/>
          </p:spPr>
          <p:txBody>
            <a:bodyPr wrap="square" rtlCol="0">
              <a:spAutoFit/>
            </a:bodyPr>
            <a:lstStyle/>
            <a:p>
              <a:pPr marL="0" marR="0" lvl="0" indent="0" algn="ctr" defTabSz="914400" rtl="0" eaLnBrk="1" fontAlgn="auto" latinLnBrk="0" hangingPunct="1">
                <a:lnSpc>
                  <a:spcPct val="100000"/>
                </a:lnSpc>
                <a:spcBef>
                  <a:spcPct val="0"/>
                </a:spcBef>
                <a:spcAft>
                  <a:spcPct val="0"/>
                </a:spcAft>
                <a:buClrTx/>
                <a:buSzTx/>
                <a:buFontTx/>
                <a:buNone/>
                <a:defRPr/>
              </a:pPr>
              <a:r>
                <a:rPr kumimoji="0" lang="zh-CN" altLang="en-US" sz="3200" b="0" i="0" u="none" strike="noStrike" kern="1200" cap="none" spc="0" normalizeH="0" baseline="0" noProof="0" dirty="0">
                  <a:ln>
                    <a:noFill/>
                  </a:ln>
                  <a:solidFill>
                    <a:srgbClr val="3B3838"/>
                  </a:solidFill>
                  <a:effectLst/>
                  <a:uLnTx/>
                  <a:uFillTx/>
                  <a:latin typeface="微软雅黑" panose="020B0503020204020204" pitchFamily="34" charset="-122"/>
                  <a:ea typeface="微软雅黑" panose="020B0503020204020204" pitchFamily="34" charset="-122"/>
                  <a:sym typeface="Source Han Serif SC" panose="02020400000000000000" pitchFamily="18" charset="-122"/>
                </a:rPr>
                <a:t>需要了解的背景</a:t>
              </a:r>
            </a:p>
          </p:txBody>
        </p:sp>
        <p:cxnSp>
          <p:nvCxnSpPr>
            <p:cNvPr id="25" name="0 _4">
              <a:extLst>
                <a:ext uri="{FF2B5EF4-FFF2-40B4-BE49-F238E27FC236}">
                  <a16:creationId xmlns:a16="http://schemas.microsoft.com/office/drawing/2014/main" id="{B375A142-20D7-5E0D-5DA7-1B02DEDFBF9F}"/>
                </a:ext>
              </a:extLst>
            </p:cNvPr>
            <p:cNvCxnSpPr/>
            <p:nvPr/>
          </p:nvCxnSpPr>
          <p:spPr>
            <a:xfrm>
              <a:off x="715475" y="1114993"/>
              <a:ext cx="5119805" cy="0"/>
            </a:xfrm>
            <a:prstGeom prst="line">
              <a:avLst/>
            </a:prstGeom>
            <a:ln w="25400">
              <a:gradFill>
                <a:gsLst>
                  <a:gs pos="49000">
                    <a:srgbClr val="3B3838"/>
                  </a:gs>
                  <a:gs pos="0">
                    <a:schemeClr val="bg1">
                      <a:alpha val="0"/>
                    </a:schemeClr>
                  </a:gs>
                  <a:gs pos="100000">
                    <a:schemeClr val="bg1">
                      <a:alpha val="3000"/>
                    </a:schemeClr>
                  </a:gs>
                </a:gsLst>
                <a:lin ang="0" scaled="0"/>
              </a:gradFill>
            </a:ln>
          </p:spPr>
          <p:style>
            <a:lnRef idx="1">
              <a:schemeClr val="accent1"/>
            </a:lnRef>
            <a:fillRef idx="0">
              <a:schemeClr val="accent1"/>
            </a:fillRef>
            <a:effectRef idx="0">
              <a:schemeClr val="accent1"/>
            </a:effectRef>
            <a:fontRef idx="minor">
              <a:schemeClr val="tx1"/>
            </a:fontRef>
          </p:style>
        </p:cxnSp>
      </p:grpSp>
      <p:sp>
        <p:nvSpPr>
          <p:cNvPr id="2" name="文本框 1">
            <a:extLst>
              <a:ext uri="{FF2B5EF4-FFF2-40B4-BE49-F238E27FC236}">
                <a16:creationId xmlns:a16="http://schemas.microsoft.com/office/drawing/2014/main" id="{940D60AA-0109-C7F3-1C8A-B25DA7ACB606}"/>
              </a:ext>
            </a:extLst>
          </p:cNvPr>
          <p:cNvSpPr txBox="1"/>
          <p:nvPr/>
        </p:nvSpPr>
        <p:spPr>
          <a:xfrm>
            <a:off x="2097449" y="1596974"/>
            <a:ext cx="8688314" cy="400110"/>
          </a:xfrm>
          <a:prstGeom prst="rect">
            <a:avLst/>
          </a:prstGeom>
          <a:noFill/>
        </p:spPr>
        <p:txBody>
          <a:bodyPr wrap="square">
            <a:spAutoFit/>
          </a:bodyPr>
          <a:lstStyle/>
          <a:p>
            <a:r>
              <a:rPr lang="zh-CN" altLang="en-US" sz="2000" dirty="0">
                <a:latin typeface="微软雅黑" panose="020B0503020204020204" pitchFamily="34" charset="-122"/>
                <a:ea typeface="微软雅黑" panose="020B0503020204020204" pitchFamily="34" charset="-122"/>
              </a:rPr>
              <a:t>断层几何形状控制着破裂的传播，其复杂性会导致地震的不规则破裂行为</a:t>
            </a:r>
          </a:p>
        </p:txBody>
      </p:sp>
      <p:sp>
        <p:nvSpPr>
          <p:cNvPr id="3" name="文本框 2">
            <a:extLst>
              <a:ext uri="{FF2B5EF4-FFF2-40B4-BE49-F238E27FC236}">
                <a16:creationId xmlns:a16="http://schemas.microsoft.com/office/drawing/2014/main" id="{29F66AD1-E7A0-6A12-55F7-9B80CD54D14C}"/>
              </a:ext>
            </a:extLst>
          </p:cNvPr>
          <p:cNvSpPr txBox="1"/>
          <p:nvPr/>
        </p:nvSpPr>
        <p:spPr>
          <a:xfrm>
            <a:off x="2097449" y="2393310"/>
            <a:ext cx="8303850" cy="400110"/>
          </a:xfrm>
          <a:prstGeom prst="rect">
            <a:avLst/>
          </a:prstGeom>
          <a:noFill/>
        </p:spPr>
        <p:txBody>
          <a:bodyPr wrap="square">
            <a:spAutoFit/>
          </a:bodyPr>
          <a:lstStyle/>
          <a:p>
            <a:r>
              <a:rPr lang="zh-CN" altLang="en-US" sz="2000" dirty="0">
                <a:latin typeface="微软雅黑" panose="020B0503020204020204" pitchFamily="34" charset="-122"/>
                <a:ea typeface="微软雅黑" panose="020B0503020204020204" pitchFamily="34" charset="-122"/>
              </a:rPr>
              <a:t>断层走向或延伸的变化可以导致沿走向的破裂分段和不均匀的破裂速度</a:t>
            </a:r>
          </a:p>
        </p:txBody>
      </p:sp>
      <p:sp>
        <p:nvSpPr>
          <p:cNvPr id="4" name="文本框 3">
            <a:extLst>
              <a:ext uri="{FF2B5EF4-FFF2-40B4-BE49-F238E27FC236}">
                <a16:creationId xmlns:a16="http://schemas.microsoft.com/office/drawing/2014/main" id="{1F27F8FB-4281-67D8-6ED0-4AD416672958}"/>
              </a:ext>
            </a:extLst>
          </p:cNvPr>
          <p:cNvSpPr txBox="1"/>
          <p:nvPr/>
        </p:nvSpPr>
        <p:spPr>
          <a:xfrm>
            <a:off x="2097449" y="3185763"/>
            <a:ext cx="7478856" cy="1015663"/>
          </a:xfrm>
          <a:prstGeom prst="rect">
            <a:avLst/>
          </a:prstGeom>
          <a:noFill/>
        </p:spPr>
        <p:txBody>
          <a:bodyPr wrap="square">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zh-CN" altLang="en-US" sz="2000" dirty="0">
                <a:latin typeface="微软雅黑" panose="020B0503020204020204" pitchFamily="34" charset="-122"/>
                <a:ea typeface="微软雅黑" panose="020B0503020204020204" pitchFamily="34" charset="-122"/>
              </a:rPr>
              <a:t>被称为几何障碍的不连续断层通常作为破裂的发生或终止点，导致破裂的时间延迟和滑动速率或破裂速度的变化；</a:t>
            </a:r>
            <a:r>
              <a:rPr kumimoji="0" lang="zh-CN" altLang="en-US" sz="2000" b="0" i="0" u="none" strike="noStrike" kern="1200" cap="none" spc="0" normalizeH="0" baseline="0" noProof="0" dirty="0">
                <a:ln>
                  <a:noFill/>
                </a:ln>
                <a:solidFill>
                  <a:prstClr val="black"/>
                </a:solidFill>
                <a:effectLst/>
                <a:uLnTx/>
                <a:uFillTx/>
                <a:latin typeface="微软雅黑" panose="020B0503020204020204" pitchFamily="34" charset="-122"/>
                <a:ea typeface="微软雅黑" panose="020B0503020204020204" pitchFamily="34" charset="-122"/>
                <a:cs typeface="Arial"/>
              </a:rPr>
              <a:t>不仅可以减速或阻止破裂扩展，且当破裂前沿穿过几何屏障时，还可加速破裂</a:t>
            </a:r>
          </a:p>
        </p:txBody>
      </p:sp>
      <p:sp>
        <p:nvSpPr>
          <p:cNvPr id="11" name="文本框 10">
            <a:extLst>
              <a:ext uri="{FF2B5EF4-FFF2-40B4-BE49-F238E27FC236}">
                <a16:creationId xmlns:a16="http://schemas.microsoft.com/office/drawing/2014/main" id="{4B67B775-7CEE-79FC-707D-848E4B0C3785}"/>
              </a:ext>
            </a:extLst>
          </p:cNvPr>
          <p:cNvSpPr txBox="1"/>
          <p:nvPr/>
        </p:nvSpPr>
        <p:spPr>
          <a:xfrm>
            <a:off x="2097449" y="4593769"/>
            <a:ext cx="7095907" cy="707886"/>
          </a:xfrm>
          <a:prstGeom prst="rect">
            <a:avLst/>
          </a:prstGeom>
          <a:noFill/>
        </p:spPr>
        <p:txBody>
          <a:bodyPr wrap="square">
            <a:spAutoFit/>
          </a:bodyPr>
          <a:lstStyle/>
          <a:p>
            <a:r>
              <a:rPr lang="zh-CN" altLang="en-US" sz="2000" dirty="0">
                <a:latin typeface="微软雅黑" panose="020B0503020204020204" pitchFamily="34" charset="-122"/>
                <a:ea typeface="微软雅黑" panose="020B0503020204020204" pitchFamily="34" charset="-122"/>
              </a:rPr>
              <a:t>探究破裂运动学和几何断层复杂性之间的相互作用对于预测局部断层几何形状对特定断层地震破裂非均质性的影响至关重要</a:t>
            </a:r>
          </a:p>
        </p:txBody>
      </p:sp>
    </p:spTree>
    <p:extLst>
      <p:ext uri="{BB962C8B-B14F-4D97-AF65-F5344CB8AC3E}">
        <p14:creationId xmlns:p14="http://schemas.microsoft.com/office/powerpoint/2010/main" val="2396116809"/>
      </p:ext>
    </p:extLst>
  </p:cSld>
  <p:clrMapOvr>
    <a:masterClrMapping/>
  </p:clrMapOvr>
  <mc:AlternateContent xmlns:mc="http://schemas.openxmlformats.org/markup-compatibility/2006" xmlns:p14="http://schemas.microsoft.com/office/powerpoint/2010/main">
    <mc:Choice Requires="p14">
      <p:transition p14:dur="10"/>
    </mc:Choice>
    <mc:Fallback xmlns="">
      <p:transition/>
    </mc:Fallback>
  </mc:AlternateContent>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41D28A63-E7C6-851B-98D9-53CE37F9A134}"/>
            </a:ext>
          </a:extLst>
        </p:cNvPr>
        <p:cNvGrpSpPr/>
        <p:nvPr/>
      </p:nvGrpSpPr>
      <p:grpSpPr>
        <a:xfrm>
          <a:off x="0" y="0"/>
          <a:ext cx="0" cy="0"/>
          <a:chOff x="0" y="0"/>
          <a:chExt cx="0" cy="0"/>
        </a:xfrm>
      </p:grpSpPr>
      <p:grpSp>
        <p:nvGrpSpPr>
          <p:cNvPr id="23" name="组合 22">
            <a:extLst>
              <a:ext uri="{FF2B5EF4-FFF2-40B4-BE49-F238E27FC236}">
                <a16:creationId xmlns:a16="http://schemas.microsoft.com/office/drawing/2014/main" id="{36CDF8CB-A687-AD1C-E8EE-0E9A6039F6FF}"/>
              </a:ext>
            </a:extLst>
          </p:cNvPr>
          <p:cNvGrpSpPr/>
          <p:nvPr/>
        </p:nvGrpSpPr>
        <p:grpSpPr>
          <a:xfrm>
            <a:off x="3424460" y="220234"/>
            <a:ext cx="5544407" cy="617980"/>
            <a:chOff x="551593" y="497013"/>
            <a:chExt cx="5544407" cy="617980"/>
          </a:xfrm>
        </p:grpSpPr>
        <p:sp>
          <p:nvSpPr>
            <p:cNvPr id="24" name="矩形 23">
              <a:extLst>
                <a:ext uri="{FF2B5EF4-FFF2-40B4-BE49-F238E27FC236}">
                  <a16:creationId xmlns:a16="http://schemas.microsoft.com/office/drawing/2014/main" id="{951B9407-AED5-BD63-5D49-5E68C2EEAF64}"/>
                </a:ext>
              </a:extLst>
            </p:cNvPr>
            <p:cNvSpPr/>
            <p:nvPr/>
          </p:nvSpPr>
          <p:spPr>
            <a:xfrm>
              <a:off x="551593" y="497013"/>
              <a:ext cx="5544407" cy="584775"/>
            </a:xfrm>
            <a:prstGeom prst="rect">
              <a:avLst/>
            </a:prstGeom>
            <a:noFill/>
          </p:spPr>
          <p:txBody>
            <a:bodyPr wrap="square" rtlCol="0">
              <a:spAutoFit/>
            </a:bodyPr>
            <a:lstStyle/>
            <a:p>
              <a:pPr marL="0" marR="0" lvl="0" indent="0" algn="ctr" defTabSz="914400" rtl="0" eaLnBrk="1" fontAlgn="auto" latinLnBrk="0" hangingPunct="1">
                <a:lnSpc>
                  <a:spcPct val="100000"/>
                </a:lnSpc>
                <a:spcBef>
                  <a:spcPct val="0"/>
                </a:spcBef>
                <a:spcAft>
                  <a:spcPct val="0"/>
                </a:spcAft>
                <a:buClrTx/>
                <a:buSzTx/>
                <a:buFontTx/>
                <a:buNone/>
                <a:defRPr/>
              </a:pPr>
              <a:r>
                <a:rPr kumimoji="0" lang="zh-CN" altLang="en-US" sz="3200" b="0" i="0" u="none" strike="noStrike" kern="1200" cap="none" spc="0" normalizeH="0" baseline="0" noProof="0" dirty="0">
                  <a:ln>
                    <a:noFill/>
                  </a:ln>
                  <a:solidFill>
                    <a:srgbClr val="3B3838"/>
                  </a:solidFill>
                  <a:effectLst/>
                  <a:uLnTx/>
                  <a:uFillTx/>
                  <a:latin typeface="微软雅黑" panose="020B0503020204020204" pitchFamily="34" charset="-122"/>
                  <a:ea typeface="微软雅黑" panose="020B0503020204020204" pitchFamily="34" charset="-122"/>
                  <a:sym typeface="Source Han Serif SC" panose="02020400000000000000" pitchFamily="18" charset="-122"/>
                </a:rPr>
                <a:t>本文的研究？</a:t>
              </a:r>
            </a:p>
          </p:txBody>
        </p:sp>
        <p:cxnSp>
          <p:nvCxnSpPr>
            <p:cNvPr id="25" name="0 _4">
              <a:extLst>
                <a:ext uri="{FF2B5EF4-FFF2-40B4-BE49-F238E27FC236}">
                  <a16:creationId xmlns:a16="http://schemas.microsoft.com/office/drawing/2014/main" id="{3AE3E1A7-B6BA-F62A-9D8A-818201858D9E}"/>
                </a:ext>
              </a:extLst>
            </p:cNvPr>
            <p:cNvCxnSpPr/>
            <p:nvPr/>
          </p:nvCxnSpPr>
          <p:spPr>
            <a:xfrm>
              <a:off x="715475" y="1114993"/>
              <a:ext cx="5119805" cy="0"/>
            </a:xfrm>
            <a:prstGeom prst="line">
              <a:avLst/>
            </a:prstGeom>
            <a:ln w="25400">
              <a:gradFill>
                <a:gsLst>
                  <a:gs pos="49000">
                    <a:srgbClr val="3B3838"/>
                  </a:gs>
                  <a:gs pos="0">
                    <a:schemeClr val="bg1">
                      <a:alpha val="0"/>
                    </a:schemeClr>
                  </a:gs>
                  <a:gs pos="100000">
                    <a:schemeClr val="bg1">
                      <a:alpha val="3000"/>
                    </a:schemeClr>
                  </a:gs>
                </a:gsLst>
                <a:lin ang="0" scaled="0"/>
              </a:gradFill>
            </a:ln>
          </p:spPr>
          <p:style>
            <a:lnRef idx="1">
              <a:schemeClr val="accent1"/>
            </a:lnRef>
            <a:fillRef idx="0">
              <a:schemeClr val="accent1"/>
            </a:fillRef>
            <a:effectRef idx="0">
              <a:schemeClr val="accent1"/>
            </a:effectRef>
            <a:fontRef idx="minor">
              <a:schemeClr val="tx1"/>
            </a:fontRef>
          </p:style>
        </p:cxnSp>
      </p:grpSp>
      <p:pic>
        <p:nvPicPr>
          <p:cNvPr id="2" name="图片 1">
            <a:extLst>
              <a:ext uri="{FF2B5EF4-FFF2-40B4-BE49-F238E27FC236}">
                <a16:creationId xmlns:a16="http://schemas.microsoft.com/office/drawing/2014/main" id="{63E17DDF-0040-8B21-46A9-4E10DD19704B}"/>
              </a:ext>
            </a:extLst>
          </p:cNvPr>
          <p:cNvPicPr>
            <a:picLocks noChangeAspect="1"/>
          </p:cNvPicPr>
          <p:nvPr/>
        </p:nvPicPr>
        <p:blipFill>
          <a:blip r:embed="rId3"/>
          <a:stretch>
            <a:fillRect/>
          </a:stretch>
        </p:blipFill>
        <p:spPr>
          <a:xfrm>
            <a:off x="0" y="987048"/>
            <a:ext cx="5725391" cy="5870952"/>
          </a:xfrm>
          <a:prstGeom prst="rect">
            <a:avLst/>
          </a:prstGeom>
        </p:spPr>
      </p:pic>
      <p:sp>
        <p:nvSpPr>
          <p:cNvPr id="3" name="文本框 2">
            <a:extLst>
              <a:ext uri="{FF2B5EF4-FFF2-40B4-BE49-F238E27FC236}">
                <a16:creationId xmlns:a16="http://schemas.microsoft.com/office/drawing/2014/main" id="{FE365784-1D9D-72D4-5E07-AC6B1E1DB2F1}"/>
              </a:ext>
            </a:extLst>
          </p:cNvPr>
          <p:cNvSpPr txBox="1"/>
          <p:nvPr/>
        </p:nvSpPr>
        <p:spPr>
          <a:xfrm>
            <a:off x="6239739" y="1238300"/>
            <a:ext cx="6094268" cy="400110"/>
          </a:xfrm>
          <a:prstGeom prst="rect">
            <a:avLst/>
          </a:prstGeom>
          <a:noFill/>
        </p:spPr>
        <p:txBody>
          <a:bodyPr wrap="square">
            <a:spAutoFit/>
          </a:bodyPr>
          <a:lstStyle/>
          <a:p>
            <a:r>
              <a:rPr lang="zh-CN" altLang="en-US" sz="2000" dirty="0">
                <a:latin typeface="微软雅黑" panose="020B0503020204020204" pitchFamily="34" charset="-122"/>
                <a:ea typeface="微软雅黑" panose="020B0503020204020204" pitchFamily="34" charset="-122"/>
              </a:rPr>
              <a:t>研究区域显示在插图中</a:t>
            </a:r>
          </a:p>
        </p:txBody>
      </p:sp>
      <p:sp>
        <p:nvSpPr>
          <p:cNvPr id="4" name="文本框 3">
            <a:extLst>
              <a:ext uri="{FF2B5EF4-FFF2-40B4-BE49-F238E27FC236}">
                <a16:creationId xmlns:a16="http://schemas.microsoft.com/office/drawing/2014/main" id="{15A108E0-AA38-FF42-D25C-05B3DA134597}"/>
              </a:ext>
            </a:extLst>
          </p:cNvPr>
          <p:cNvSpPr txBox="1"/>
          <p:nvPr/>
        </p:nvSpPr>
        <p:spPr>
          <a:xfrm>
            <a:off x="6239739" y="1862236"/>
            <a:ext cx="6390408" cy="369332"/>
          </a:xfrm>
          <a:prstGeom prst="rect">
            <a:avLst/>
          </a:prstGeom>
          <a:noFill/>
        </p:spPr>
        <p:txBody>
          <a:bodyPr wrap="square">
            <a:spAutoFit/>
          </a:bodyPr>
          <a:lstStyle/>
          <a:p>
            <a:r>
              <a:rPr lang="zh-CN" altLang="en-US" dirty="0">
                <a:latin typeface="微软雅黑" panose="020B0503020204020204" pitchFamily="34" charset="-122"/>
                <a:ea typeface="微软雅黑" panose="020B0503020204020204" pitchFamily="34" charset="-122"/>
              </a:rPr>
              <a:t>白色矩形标示合成孔径雷达覆盖范围</a:t>
            </a:r>
          </a:p>
        </p:txBody>
      </p:sp>
      <p:sp>
        <p:nvSpPr>
          <p:cNvPr id="5" name="文本框 4">
            <a:extLst>
              <a:ext uri="{FF2B5EF4-FFF2-40B4-BE49-F238E27FC236}">
                <a16:creationId xmlns:a16="http://schemas.microsoft.com/office/drawing/2014/main" id="{4E2C3DD2-9E7C-7361-5DDA-489A333352A8}"/>
              </a:ext>
            </a:extLst>
          </p:cNvPr>
          <p:cNvSpPr txBox="1"/>
          <p:nvPr/>
        </p:nvSpPr>
        <p:spPr>
          <a:xfrm>
            <a:off x="6239739" y="2459152"/>
            <a:ext cx="4005697" cy="646331"/>
          </a:xfrm>
          <a:prstGeom prst="rect">
            <a:avLst/>
          </a:prstGeom>
          <a:noFill/>
        </p:spPr>
        <p:txBody>
          <a:bodyPr wrap="square">
            <a:spAutoFit/>
          </a:bodyPr>
          <a:lstStyle/>
          <a:p>
            <a:r>
              <a:rPr lang="zh-CN" altLang="en-US" dirty="0">
                <a:latin typeface="微软雅黑" panose="020B0503020204020204" pitchFamily="34" charset="-122"/>
                <a:ea typeface="微软雅黑" panose="020B0503020204020204" pitchFamily="34" charset="-122"/>
              </a:rPr>
              <a:t>红白相间的球状图标表示美国地质调查局报告的地震双体事件的震源机制</a:t>
            </a:r>
          </a:p>
        </p:txBody>
      </p:sp>
      <p:sp>
        <p:nvSpPr>
          <p:cNvPr id="6" name="文本框 5">
            <a:extLst>
              <a:ext uri="{FF2B5EF4-FFF2-40B4-BE49-F238E27FC236}">
                <a16:creationId xmlns:a16="http://schemas.microsoft.com/office/drawing/2014/main" id="{0A9C7466-F90B-6500-F261-5FDB21B7D292}"/>
              </a:ext>
            </a:extLst>
          </p:cNvPr>
          <p:cNvSpPr txBox="1"/>
          <p:nvPr/>
        </p:nvSpPr>
        <p:spPr>
          <a:xfrm>
            <a:off x="6239739" y="3357117"/>
            <a:ext cx="6541076" cy="369332"/>
          </a:xfrm>
          <a:prstGeom prst="rect">
            <a:avLst/>
          </a:prstGeom>
          <a:noFill/>
        </p:spPr>
        <p:txBody>
          <a:bodyPr wrap="square">
            <a:spAutoFit/>
          </a:bodyPr>
          <a:lstStyle/>
          <a:p>
            <a:r>
              <a:rPr lang="zh-CN" altLang="en-US" dirty="0">
                <a:latin typeface="微软雅黑" panose="020B0503020204020204" pitchFamily="34" charset="-122"/>
                <a:ea typeface="微软雅黑" panose="020B0503020204020204" pitchFamily="34" charset="-122"/>
              </a:rPr>
              <a:t>粗黑线代表地震发生断层的映射痕迹</a:t>
            </a:r>
          </a:p>
        </p:txBody>
      </p:sp>
      <p:sp>
        <p:nvSpPr>
          <p:cNvPr id="7" name="文本框 6">
            <a:extLst>
              <a:ext uri="{FF2B5EF4-FFF2-40B4-BE49-F238E27FC236}">
                <a16:creationId xmlns:a16="http://schemas.microsoft.com/office/drawing/2014/main" id="{6BD776E8-183C-C534-9A99-6B1A51A5E93D}"/>
              </a:ext>
            </a:extLst>
          </p:cNvPr>
          <p:cNvSpPr txBox="1"/>
          <p:nvPr/>
        </p:nvSpPr>
        <p:spPr>
          <a:xfrm>
            <a:off x="6239739" y="3978083"/>
            <a:ext cx="4661837" cy="646331"/>
          </a:xfrm>
          <a:prstGeom prst="rect">
            <a:avLst/>
          </a:prstGeom>
          <a:noFill/>
        </p:spPr>
        <p:txBody>
          <a:bodyPr wrap="square">
            <a:spAutoFit/>
          </a:bodyPr>
          <a:lstStyle/>
          <a:p>
            <a:r>
              <a:rPr lang="zh-CN" altLang="en-US" dirty="0">
                <a:latin typeface="微软雅黑" panose="020B0503020204020204" pitchFamily="34" charset="-122"/>
                <a:ea typeface="微软雅黑" panose="020B0503020204020204" pitchFamily="34" charset="-122"/>
              </a:rPr>
              <a:t>洋红色、绿色和蓝色椭圆分别标记了 </a:t>
            </a:r>
            <a:r>
              <a:rPr lang="en-US" altLang="zh-CN" dirty="0">
                <a:latin typeface="微软雅黑" panose="020B0503020204020204" pitchFamily="34" charset="-122"/>
                <a:ea typeface="微软雅黑" panose="020B0503020204020204" pitchFamily="34" charset="-122"/>
              </a:rPr>
              <a:t>1822 </a:t>
            </a:r>
            <a:r>
              <a:rPr lang="zh-CN" altLang="en-US" dirty="0">
                <a:latin typeface="微软雅黑" panose="020B0503020204020204" pitchFamily="34" charset="-122"/>
                <a:ea typeface="微软雅黑" panose="020B0503020204020204" pitchFamily="34" charset="-122"/>
              </a:rPr>
              <a:t>年、</a:t>
            </a:r>
            <a:r>
              <a:rPr lang="en-US" altLang="zh-CN" dirty="0">
                <a:latin typeface="微软雅黑" panose="020B0503020204020204" pitchFamily="34" charset="-122"/>
                <a:ea typeface="微软雅黑" panose="020B0503020204020204" pitchFamily="34" charset="-122"/>
              </a:rPr>
              <a:t>1513 </a:t>
            </a:r>
            <a:r>
              <a:rPr lang="zh-CN" altLang="en-US" dirty="0">
                <a:latin typeface="微软雅黑" panose="020B0503020204020204" pitchFamily="34" charset="-122"/>
                <a:ea typeface="微软雅黑" panose="020B0503020204020204" pitchFamily="34" charset="-122"/>
              </a:rPr>
              <a:t>年和 </a:t>
            </a:r>
            <a:r>
              <a:rPr lang="en-US" altLang="zh-CN" dirty="0">
                <a:latin typeface="微软雅黑" panose="020B0503020204020204" pitchFamily="34" charset="-122"/>
                <a:ea typeface="微软雅黑" panose="020B0503020204020204" pitchFamily="34" charset="-122"/>
              </a:rPr>
              <a:t>1893 </a:t>
            </a:r>
            <a:r>
              <a:rPr lang="zh-CN" altLang="en-US" dirty="0">
                <a:latin typeface="微软雅黑" panose="020B0503020204020204" pitchFamily="34" charset="-122"/>
                <a:ea typeface="微软雅黑" panose="020B0503020204020204" pitchFamily="34" charset="-122"/>
              </a:rPr>
              <a:t>年历史地震的破裂部分</a:t>
            </a:r>
          </a:p>
        </p:txBody>
      </p:sp>
      <p:sp>
        <p:nvSpPr>
          <p:cNvPr id="8" name="文本框 7">
            <a:extLst>
              <a:ext uri="{FF2B5EF4-FFF2-40B4-BE49-F238E27FC236}">
                <a16:creationId xmlns:a16="http://schemas.microsoft.com/office/drawing/2014/main" id="{1DB2A683-4DE1-1EE7-DBC7-DA20F2936697}"/>
              </a:ext>
            </a:extLst>
          </p:cNvPr>
          <p:cNvSpPr txBox="1"/>
          <p:nvPr/>
        </p:nvSpPr>
        <p:spPr>
          <a:xfrm>
            <a:off x="6239739" y="4851998"/>
            <a:ext cx="4952782" cy="923330"/>
          </a:xfrm>
          <a:prstGeom prst="rect">
            <a:avLst/>
          </a:prstGeom>
          <a:noFill/>
        </p:spPr>
        <p:txBody>
          <a:bodyPr wrap="square">
            <a:spAutoFit/>
          </a:bodyPr>
          <a:lstStyle/>
          <a:p>
            <a:pPr algn="just"/>
            <a:r>
              <a:rPr lang="zh-CN" altLang="en-US" dirty="0">
                <a:latin typeface="微软雅黑" panose="020B0503020204020204" pitchFamily="34" charset="-122"/>
                <a:ea typeface="微软雅黑" panose="020B0503020204020204" pitchFamily="34" charset="-122"/>
              </a:rPr>
              <a:t>黄色和白色圆圈分别代表了</a:t>
            </a:r>
            <a:r>
              <a:rPr lang="en-US" altLang="zh-CN" dirty="0">
                <a:latin typeface="微软雅黑" panose="020B0503020204020204" pitchFamily="34" charset="-122"/>
                <a:ea typeface="微软雅黑" panose="020B0503020204020204" pitchFamily="34" charset="-122"/>
              </a:rPr>
              <a:t>2023</a:t>
            </a:r>
            <a:r>
              <a:rPr lang="zh-CN" altLang="en-US" dirty="0">
                <a:latin typeface="微软雅黑" panose="020B0503020204020204" pitchFamily="34" charset="-122"/>
                <a:ea typeface="微软雅黑" panose="020B0503020204020204" pitchFamily="34" charset="-122"/>
              </a:rPr>
              <a:t>年卡赫拉曼马拉什地震双体事件后大约一个月内的余震和</a:t>
            </a:r>
            <a:r>
              <a:rPr lang="en-US" altLang="zh-CN" dirty="0">
                <a:latin typeface="微软雅黑" panose="020B0503020204020204" pitchFamily="34" charset="-122"/>
                <a:ea typeface="微软雅黑" panose="020B0503020204020204" pitchFamily="34" charset="-122"/>
              </a:rPr>
              <a:t>1900</a:t>
            </a:r>
            <a:r>
              <a:rPr lang="zh-CN" altLang="en-US" dirty="0">
                <a:latin typeface="微软雅黑" panose="020B0503020204020204" pitchFamily="34" charset="-122"/>
                <a:ea typeface="微软雅黑" panose="020B0503020204020204" pitchFamily="34" charset="-122"/>
              </a:rPr>
              <a:t>年至</a:t>
            </a:r>
            <a:r>
              <a:rPr lang="en-US" altLang="zh-CN" dirty="0">
                <a:latin typeface="微软雅黑" panose="020B0503020204020204" pitchFamily="34" charset="-122"/>
                <a:ea typeface="微软雅黑" panose="020B0503020204020204" pitchFamily="34" charset="-122"/>
              </a:rPr>
              <a:t>2018</a:t>
            </a:r>
            <a:r>
              <a:rPr lang="zh-CN" altLang="en-US" dirty="0">
                <a:latin typeface="微软雅黑" panose="020B0503020204020204" pitchFamily="34" charset="-122"/>
                <a:ea typeface="微软雅黑" panose="020B0503020204020204" pitchFamily="34" charset="-122"/>
              </a:rPr>
              <a:t>年间</a:t>
            </a:r>
            <a:r>
              <a:rPr lang="en-US" altLang="zh-CN" dirty="0">
                <a:latin typeface="微软雅黑" panose="020B0503020204020204" pitchFamily="34" charset="-122"/>
                <a:ea typeface="微软雅黑" panose="020B0503020204020204" pitchFamily="34" charset="-122"/>
              </a:rPr>
              <a:t>M&gt;4.5</a:t>
            </a:r>
            <a:r>
              <a:rPr lang="zh-CN" altLang="en-US" dirty="0">
                <a:latin typeface="微软雅黑" panose="020B0503020204020204" pitchFamily="34" charset="-122"/>
                <a:ea typeface="微软雅黑" panose="020B0503020204020204" pitchFamily="34" charset="-122"/>
              </a:rPr>
              <a:t>级地震的重定位余震</a:t>
            </a:r>
          </a:p>
        </p:txBody>
      </p:sp>
    </p:spTree>
    <p:extLst>
      <p:ext uri="{BB962C8B-B14F-4D97-AF65-F5344CB8AC3E}">
        <p14:creationId xmlns:p14="http://schemas.microsoft.com/office/powerpoint/2010/main" val="4192175841"/>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D615CCEF-1614-4A56-A1B5-6FE0E3699871}"/>
            </a:ext>
          </a:extLst>
        </p:cNvPr>
        <p:cNvGrpSpPr/>
        <p:nvPr/>
      </p:nvGrpSpPr>
      <p:grpSpPr>
        <a:xfrm>
          <a:off x="0" y="0"/>
          <a:ext cx="0" cy="0"/>
          <a:chOff x="0" y="0"/>
          <a:chExt cx="0" cy="0"/>
        </a:xfrm>
      </p:grpSpPr>
      <p:grpSp>
        <p:nvGrpSpPr>
          <p:cNvPr id="23" name="组合 22">
            <a:extLst>
              <a:ext uri="{FF2B5EF4-FFF2-40B4-BE49-F238E27FC236}">
                <a16:creationId xmlns:a16="http://schemas.microsoft.com/office/drawing/2014/main" id="{9FFC44C8-3D55-226B-34C0-ED140E06E210}"/>
              </a:ext>
            </a:extLst>
          </p:cNvPr>
          <p:cNvGrpSpPr/>
          <p:nvPr/>
        </p:nvGrpSpPr>
        <p:grpSpPr>
          <a:xfrm>
            <a:off x="3424460" y="220234"/>
            <a:ext cx="5544407" cy="617980"/>
            <a:chOff x="551593" y="497013"/>
            <a:chExt cx="5544407" cy="617980"/>
          </a:xfrm>
        </p:grpSpPr>
        <p:sp>
          <p:nvSpPr>
            <p:cNvPr id="24" name="矩形 23">
              <a:extLst>
                <a:ext uri="{FF2B5EF4-FFF2-40B4-BE49-F238E27FC236}">
                  <a16:creationId xmlns:a16="http://schemas.microsoft.com/office/drawing/2014/main" id="{4CCE655E-6D2B-A4F7-4868-56B8C3261CB9}"/>
                </a:ext>
              </a:extLst>
            </p:cNvPr>
            <p:cNvSpPr/>
            <p:nvPr/>
          </p:nvSpPr>
          <p:spPr>
            <a:xfrm>
              <a:off x="551593" y="497013"/>
              <a:ext cx="5544407" cy="584775"/>
            </a:xfrm>
            <a:prstGeom prst="rect">
              <a:avLst/>
            </a:prstGeom>
            <a:noFill/>
          </p:spPr>
          <p:txBody>
            <a:bodyPr wrap="square" rtlCol="0">
              <a:spAutoFit/>
            </a:bodyPr>
            <a:lstStyle/>
            <a:p>
              <a:pPr marL="0" marR="0" lvl="0" indent="0" algn="ctr" defTabSz="914400" rtl="0" eaLnBrk="1" fontAlgn="auto" latinLnBrk="0" hangingPunct="1">
                <a:lnSpc>
                  <a:spcPct val="100000"/>
                </a:lnSpc>
                <a:spcBef>
                  <a:spcPct val="0"/>
                </a:spcBef>
                <a:spcAft>
                  <a:spcPct val="0"/>
                </a:spcAft>
                <a:buClrTx/>
                <a:buSzTx/>
                <a:buFontTx/>
                <a:buNone/>
                <a:defRPr/>
              </a:pPr>
              <a:r>
                <a:rPr lang="zh-CN" altLang="en-US" sz="3200" dirty="0">
                  <a:solidFill>
                    <a:srgbClr val="3B3838"/>
                  </a:solidFill>
                  <a:latin typeface="微软雅黑" panose="020B0503020204020204" pitchFamily="34" charset="-122"/>
                  <a:ea typeface="微软雅黑" panose="020B0503020204020204" pitchFamily="34" charset="-122"/>
                  <a:sym typeface="Source Han Serif SC" panose="02020400000000000000" pitchFamily="18" charset="-122"/>
                </a:rPr>
                <a:t>双震事件</a:t>
              </a:r>
              <a:endParaRPr kumimoji="0" lang="zh-CN" altLang="en-US" sz="3200" b="0" i="0" u="none" strike="noStrike" kern="1200" cap="none" spc="0" normalizeH="0" baseline="0" noProof="0" dirty="0">
                <a:ln>
                  <a:noFill/>
                </a:ln>
                <a:solidFill>
                  <a:srgbClr val="3B3838"/>
                </a:solidFill>
                <a:effectLst/>
                <a:uLnTx/>
                <a:uFillTx/>
                <a:latin typeface="微软雅黑" panose="020B0503020204020204" pitchFamily="34" charset="-122"/>
                <a:ea typeface="微软雅黑" panose="020B0503020204020204" pitchFamily="34" charset="-122"/>
                <a:sym typeface="Source Han Serif SC" panose="02020400000000000000" pitchFamily="18" charset="-122"/>
              </a:endParaRPr>
            </a:p>
          </p:txBody>
        </p:sp>
        <p:cxnSp>
          <p:nvCxnSpPr>
            <p:cNvPr id="25" name="0 _4">
              <a:extLst>
                <a:ext uri="{FF2B5EF4-FFF2-40B4-BE49-F238E27FC236}">
                  <a16:creationId xmlns:a16="http://schemas.microsoft.com/office/drawing/2014/main" id="{5600EC68-10E6-3113-7289-95EE60BA5115}"/>
                </a:ext>
              </a:extLst>
            </p:cNvPr>
            <p:cNvCxnSpPr/>
            <p:nvPr/>
          </p:nvCxnSpPr>
          <p:spPr>
            <a:xfrm>
              <a:off x="715475" y="1114993"/>
              <a:ext cx="5119805" cy="0"/>
            </a:xfrm>
            <a:prstGeom prst="line">
              <a:avLst/>
            </a:prstGeom>
            <a:ln w="25400">
              <a:gradFill>
                <a:gsLst>
                  <a:gs pos="49000">
                    <a:srgbClr val="3B3838"/>
                  </a:gs>
                  <a:gs pos="0">
                    <a:schemeClr val="bg1">
                      <a:alpha val="0"/>
                    </a:schemeClr>
                  </a:gs>
                  <a:gs pos="100000">
                    <a:schemeClr val="bg1">
                      <a:alpha val="3000"/>
                    </a:schemeClr>
                  </a:gs>
                </a:gsLst>
                <a:lin ang="0" scaled="0"/>
              </a:gradFill>
            </a:ln>
          </p:spPr>
          <p:style>
            <a:lnRef idx="1">
              <a:schemeClr val="accent1"/>
            </a:lnRef>
            <a:fillRef idx="0">
              <a:schemeClr val="accent1"/>
            </a:fillRef>
            <a:effectRef idx="0">
              <a:schemeClr val="accent1"/>
            </a:effectRef>
            <a:fontRef idx="minor">
              <a:schemeClr val="tx1"/>
            </a:fontRef>
          </p:style>
        </p:cxnSp>
      </p:grpSp>
      <p:sp>
        <p:nvSpPr>
          <p:cNvPr id="3" name="文本框 2">
            <a:extLst>
              <a:ext uri="{FF2B5EF4-FFF2-40B4-BE49-F238E27FC236}">
                <a16:creationId xmlns:a16="http://schemas.microsoft.com/office/drawing/2014/main" id="{E6E589E9-3F28-EB94-6224-5EDC3CCDB594}"/>
              </a:ext>
            </a:extLst>
          </p:cNvPr>
          <p:cNvSpPr txBox="1"/>
          <p:nvPr/>
        </p:nvSpPr>
        <p:spPr>
          <a:xfrm>
            <a:off x="440528" y="1657311"/>
            <a:ext cx="7581254" cy="707886"/>
          </a:xfrm>
          <a:prstGeom prst="rect">
            <a:avLst/>
          </a:prstGeom>
          <a:noFill/>
        </p:spPr>
        <p:txBody>
          <a:bodyPr wrap="square">
            <a:spAutoFit/>
          </a:bodyPr>
          <a:lstStyle/>
          <a:p>
            <a:r>
              <a:rPr lang="zh-CN" altLang="en-US" sz="2000" dirty="0">
                <a:latin typeface="微软雅黑" panose="020B0503020204020204" pitchFamily="34" charset="-122"/>
                <a:ea typeface="微软雅黑" panose="020B0503020204020204" pitchFamily="34" charset="-122"/>
              </a:rPr>
              <a:t>大约</a:t>
            </a:r>
            <a:r>
              <a:rPr lang="en-US" altLang="zh-CN" sz="2000" dirty="0">
                <a:latin typeface="微软雅黑" panose="020B0503020204020204" pitchFamily="34" charset="-122"/>
                <a:ea typeface="微软雅黑" panose="020B0503020204020204" pitchFamily="34" charset="-122"/>
              </a:rPr>
              <a:t>9</a:t>
            </a:r>
            <a:r>
              <a:rPr lang="zh-CN" altLang="en-US" sz="2000" dirty="0">
                <a:latin typeface="微软雅黑" panose="020B0503020204020204" pitchFamily="34" charset="-122"/>
                <a:ea typeface="微软雅黑" panose="020B0503020204020204" pitchFamily="34" charset="-122"/>
              </a:rPr>
              <a:t>小时后，距离北部约</a:t>
            </a:r>
            <a:r>
              <a:rPr lang="en-US" altLang="zh-CN" sz="2000" dirty="0">
                <a:latin typeface="微软雅黑" panose="020B0503020204020204" pitchFamily="34" charset="-122"/>
                <a:ea typeface="微软雅黑" panose="020B0503020204020204" pitchFamily="34" charset="-122"/>
              </a:rPr>
              <a:t>90</a:t>
            </a:r>
            <a:r>
              <a:rPr lang="zh-CN" altLang="en-US" sz="2000" dirty="0">
                <a:latin typeface="微软雅黑" panose="020B0503020204020204" pitchFamily="34" charset="-122"/>
                <a:ea typeface="微软雅黑" panose="020B0503020204020204" pitchFamily="34" charset="-122"/>
              </a:rPr>
              <a:t>公里处发生了一次</a:t>
            </a:r>
            <a:r>
              <a:rPr lang="en-US" altLang="zh-CN" sz="2000" dirty="0">
                <a:latin typeface="微软雅黑" panose="020B0503020204020204" pitchFamily="34" charset="-122"/>
                <a:ea typeface="微软雅黑" panose="020B0503020204020204" pitchFamily="34" charset="-122"/>
              </a:rPr>
              <a:t>Mw 7.6</a:t>
            </a:r>
            <a:r>
              <a:rPr lang="zh-CN" altLang="en-US" sz="2000" dirty="0">
                <a:latin typeface="微软雅黑" panose="020B0503020204020204" pitchFamily="34" charset="-122"/>
                <a:ea typeface="微软雅黑" panose="020B0503020204020204" pitchFamily="34" charset="-122"/>
              </a:rPr>
              <a:t>级的地震，这被称为</a:t>
            </a:r>
            <a:r>
              <a:rPr lang="en-US" altLang="zh-CN" sz="2000" dirty="0">
                <a:latin typeface="微软雅黑" panose="020B0503020204020204" pitchFamily="34" charset="-122"/>
                <a:ea typeface="微软雅黑" panose="020B0503020204020204" pitchFamily="34" charset="-122"/>
              </a:rPr>
              <a:t>2023</a:t>
            </a:r>
            <a:r>
              <a:rPr lang="zh-CN" altLang="en-US" sz="2000" dirty="0">
                <a:latin typeface="微软雅黑" panose="020B0503020204020204" pitchFamily="34" charset="-122"/>
                <a:ea typeface="微软雅黑" panose="020B0503020204020204" pitchFamily="34" charset="-122"/>
              </a:rPr>
              <a:t>年卡赫拉曼马拉什双震事件</a:t>
            </a:r>
          </a:p>
        </p:txBody>
      </p:sp>
      <p:sp>
        <p:nvSpPr>
          <p:cNvPr id="5" name="文本框 4">
            <a:extLst>
              <a:ext uri="{FF2B5EF4-FFF2-40B4-BE49-F238E27FC236}">
                <a16:creationId xmlns:a16="http://schemas.microsoft.com/office/drawing/2014/main" id="{0EE8F264-4EF1-FE30-F03B-351E9F8A7B9D}"/>
              </a:ext>
            </a:extLst>
          </p:cNvPr>
          <p:cNvSpPr txBox="1"/>
          <p:nvPr/>
        </p:nvSpPr>
        <p:spPr>
          <a:xfrm>
            <a:off x="440528" y="1142348"/>
            <a:ext cx="8528339" cy="400110"/>
          </a:xfrm>
          <a:prstGeom prst="rect">
            <a:avLst/>
          </a:prstGeom>
          <a:noFill/>
        </p:spPr>
        <p:txBody>
          <a:bodyPr wrap="square">
            <a:spAutoFit/>
          </a:bodyPr>
          <a:lstStyle/>
          <a:p>
            <a:r>
              <a:rPr kumimoji="0" lang="en-US" altLang="zh-CN" sz="2000" b="0" i="0" u="none" strike="noStrike" kern="1200" cap="none" spc="0" normalizeH="0" baseline="0" noProof="0" dirty="0">
                <a:ln>
                  <a:noFill/>
                </a:ln>
                <a:solidFill>
                  <a:prstClr val="black"/>
                </a:solidFill>
                <a:effectLst/>
                <a:uLnTx/>
                <a:uFillTx/>
                <a:latin typeface="微软雅黑" panose="020B0503020204020204" pitchFamily="34" charset="-122"/>
                <a:ea typeface="微软雅黑" panose="020B0503020204020204" pitchFamily="34" charset="-122"/>
                <a:cs typeface="Arial"/>
              </a:rPr>
              <a:t>2023</a:t>
            </a:r>
            <a:r>
              <a:rPr kumimoji="0" lang="zh-CN" altLang="en-US" sz="2000" b="0" i="0" u="none" strike="noStrike" kern="1200" cap="none" spc="0" normalizeH="0" baseline="0" noProof="0" dirty="0">
                <a:ln>
                  <a:noFill/>
                </a:ln>
                <a:solidFill>
                  <a:prstClr val="black"/>
                </a:solidFill>
                <a:effectLst/>
                <a:uLnTx/>
                <a:uFillTx/>
                <a:latin typeface="微软雅黑" panose="020B0503020204020204" pitchFamily="34" charset="-122"/>
                <a:ea typeface="微软雅黑" panose="020B0503020204020204" pitchFamily="34" charset="-122"/>
                <a:cs typeface="Arial"/>
              </a:rPr>
              <a:t>年</a:t>
            </a:r>
            <a:r>
              <a:rPr kumimoji="0" lang="en-US" altLang="zh-CN" sz="2000" b="0" i="0" u="none" strike="noStrike" kern="1200" cap="none" spc="0" normalizeH="0" baseline="0" noProof="0" dirty="0">
                <a:ln>
                  <a:noFill/>
                </a:ln>
                <a:solidFill>
                  <a:prstClr val="black"/>
                </a:solidFill>
                <a:effectLst/>
                <a:uLnTx/>
                <a:uFillTx/>
                <a:latin typeface="微软雅黑" panose="020B0503020204020204" pitchFamily="34" charset="-122"/>
                <a:ea typeface="微软雅黑" panose="020B0503020204020204" pitchFamily="34" charset="-122"/>
                <a:cs typeface="Arial"/>
              </a:rPr>
              <a:t>2</a:t>
            </a:r>
            <a:r>
              <a:rPr kumimoji="0" lang="zh-CN" altLang="en-US" sz="2000" b="0" i="0" u="none" strike="noStrike" kern="1200" cap="none" spc="0" normalizeH="0" baseline="0" noProof="0" dirty="0">
                <a:ln>
                  <a:noFill/>
                </a:ln>
                <a:solidFill>
                  <a:prstClr val="black"/>
                </a:solidFill>
                <a:effectLst/>
                <a:uLnTx/>
                <a:uFillTx/>
                <a:latin typeface="微软雅黑" panose="020B0503020204020204" pitchFamily="34" charset="-122"/>
                <a:ea typeface="微软雅黑" panose="020B0503020204020204" pitchFamily="34" charset="-122"/>
                <a:cs typeface="Arial"/>
              </a:rPr>
              <a:t>月</a:t>
            </a:r>
            <a:r>
              <a:rPr kumimoji="0" lang="en-US" altLang="zh-CN" sz="2000" b="0" i="0" u="none" strike="noStrike" kern="1200" cap="none" spc="0" normalizeH="0" baseline="0" noProof="0" dirty="0">
                <a:ln>
                  <a:noFill/>
                </a:ln>
                <a:solidFill>
                  <a:prstClr val="black"/>
                </a:solidFill>
                <a:effectLst/>
                <a:uLnTx/>
                <a:uFillTx/>
                <a:latin typeface="微软雅黑" panose="020B0503020204020204" pitchFamily="34" charset="-122"/>
                <a:ea typeface="微软雅黑" panose="020B0503020204020204" pitchFamily="34" charset="-122"/>
                <a:cs typeface="Arial"/>
              </a:rPr>
              <a:t>6</a:t>
            </a:r>
            <a:r>
              <a:rPr kumimoji="0" lang="zh-CN" altLang="en-US" sz="2000" b="0" i="0" u="none" strike="noStrike" kern="1200" cap="none" spc="0" normalizeH="0" baseline="0" noProof="0" dirty="0">
                <a:ln>
                  <a:noFill/>
                </a:ln>
                <a:solidFill>
                  <a:prstClr val="black"/>
                </a:solidFill>
                <a:effectLst/>
                <a:uLnTx/>
                <a:uFillTx/>
                <a:latin typeface="微软雅黑" panose="020B0503020204020204" pitchFamily="34" charset="-122"/>
                <a:ea typeface="微软雅黑" panose="020B0503020204020204" pitchFamily="34" charset="-122"/>
                <a:cs typeface="Arial"/>
              </a:rPr>
              <a:t>日，一次矩震级</a:t>
            </a:r>
            <a:r>
              <a:rPr kumimoji="0" lang="en-US" altLang="zh-CN" sz="2000" b="0" i="0" u="none" strike="noStrike" kern="1200" cap="none" spc="0" normalizeH="0" baseline="0" noProof="0" dirty="0">
                <a:ln>
                  <a:noFill/>
                </a:ln>
                <a:solidFill>
                  <a:prstClr val="black"/>
                </a:solidFill>
                <a:effectLst/>
                <a:uLnTx/>
                <a:uFillTx/>
                <a:latin typeface="微软雅黑" panose="020B0503020204020204" pitchFamily="34" charset="-122"/>
                <a:ea typeface="微软雅黑" panose="020B0503020204020204" pitchFamily="34" charset="-122"/>
                <a:cs typeface="Arial"/>
              </a:rPr>
              <a:t>7.8</a:t>
            </a:r>
            <a:r>
              <a:rPr kumimoji="0" lang="zh-CN" altLang="en-US" sz="2000" b="0" i="0" u="none" strike="noStrike" kern="1200" cap="none" spc="0" normalizeH="0" baseline="0" noProof="0" dirty="0">
                <a:ln>
                  <a:noFill/>
                </a:ln>
                <a:solidFill>
                  <a:prstClr val="black"/>
                </a:solidFill>
                <a:effectLst/>
                <a:uLnTx/>
                <a:uFillTx/>
                <a:latin typeface="微软雅黑" panose="020B0503020204020204" pitchFamily="34" charset="-122"/>
                <a:ea typeface="微软雅黑" panose="020B0503020204020204" pitchFamily="34" charset="-122"/>
                <a:cs typeface="Arial"/>
              </a:rPr>
              <a:t>的地震袭击了</a:t>
            </a:r>
            <a:r>
              <a:rPr kumimoji="0" lang="en-US" altLang="zh-CN" sz="2000" b="0" i="0" u="none" strike="noStrike" kern="1200" cap="none" spc="0" normalizeH="0" baseline="0" noProof="0" dirty="0">
                <a:ln>
                  <a:noFill/>
                </a:ln>
                <a:solidFill>
                  <a:prstClr val="black"/>
                </a:solidFill>
                <a:effectLst/>
                <a:uLnTx/>
                <a:uFillTx/>
                <a:latin typeface="微软雅黑" panose="020B0503020204020204" pitchFamily="34" charset="-122"/>
                <a:ea typeface="微软雅黑" panose="020B0503020204020204" pitchFamily="34" charset="-122"/>
                <a:cs typeface="Arial"/>
              </a:rPr>
              <a:t>seismic gap</a:t>
            </a:r>
            <a:r>
              <a:rPr kumimoji="0" lang="zh-CN" altLang="en-US" sz="2000" b="0" i="0" u="none" strike="noStrike" kern="1200" cap="none" spc="0" normalizeH="0" baseline="0" noProof="0" dirty="0">
                <a:ln>
                  <a:noFill/>
                </a:ln>
                <a:solidFill>
                  <a:prstClr val="black"/>
                </a:solidFill>
                <a:effectLst/>
                <a:uLnTx/>
                <a:uFillTx/>
                <a:latin typeface="微软雅黑" panose="020B0503020204020204" pitchFamily="34" charset="-122"/>
                <a:ea typeface="微软雅黑" panose="020B0503020204020204" pitchFamily="34" charset="-122"/>
                <a:cs typeface="Arial"/>
              </a:rPr>
              <a:t>（地震间隙）</a:t>
            </a:r>
            <a:endParaRPr lang="zh-CN" altLang="en-US" dirty="0"/>
          </a:p>
        </p:txBody>
      </p:sp>
      <p:pic>
        <p:nvPicPr>
          <p:cNvPr id="6" name="图片 5">
            <a:extLst>
              <a:ext uri="{FF2B5EF4-FFF2-40B4-BE49-F238E27FC236}">
                <a16:creationId xmlns:a16="http://schemas.microsoft.com/office/drawing/2014/main" id="{159E335D-CE3E-6938-E961-84F5F53ED230}"/>
              </a:ext>
            </a:extLst>
          </p:cNvPr>
          <p:cNvPicPr>
            <a:picLocks noChangeAspect="1"/>
          </p:cNvPicPr>
          <p:nvPr/>
        </p:nvPicPr>
        <p:blipFill>
          <a:blip r:embed="rId3"/>
          <a:stretch>
            <a:fillRect/>
          </a:stretch>
        </p:blipFill>
        <p:spPr>
          <a:xfrm>
            <a:off x="7734301" y="2286970"/>
            <a:ext cx="4457699" cy="4571030"/>
          </a:xfrm>
          <a:prstGeom prst="rect">
            <a:avLst/>
          </a:prstGeom>
        </p:spPr>
      </p:pic>
      <p:sp>
        <p:nvSpPr>
          <p:cNvPr id="8" name="文本框 7">
            <a:extLst>
              <a:ext uri="{FF2B5EF4-FFF2-40B4-BE49-F238E27FC236}">
                <a16:creationId xmlns:a16="http://schemas.microsoft.com/office/drawing/2014/main" id="{1FB9514E-683D-0947-BF59-00960A16BB57}"/>
              </a:ext>
            </a:extLst>
          </p:cNvPr>
          <p:cNvSpPr txBox="1"/>
          <p:nvPr/>
        </p:nvSpPr>
        <p:spPr>
          <a:xfrm>
            <a:off x="440528" y="2994856"/>
            <a:ext cx="7165617" cy="707886"/>
          </a:xfrm>
          <a:prstGeom prst="rect">
            <a:avLst/>
          </a:prstGeom>
          <a:noFill/>
        </p:spPr>
        <p:txBody>
          <a:bodyPr wrap="square">
            <a:spAutoFit/>
          </a:bodyPr>
          <a:lstStyle/>
          <a:p>
            <a:r>
              <a:rPr lang="en-US" altLang="zh-CN" sz="2000" dirty="0">
                <a:latin typeface="微软雅黑" panose="020B0503020204020204" pitchFamily="34" charset="-122"/>
                <a:ea typeface="微软雅黑" panose="020B0503020204020204" pitchFamily="34" charset="-122"/>
              </a:rPr>
              <a:t>7.8 </a:t>
            </a:r>
            <a:r>
              <a:rPr lang="zh-CN" altLang="en-US" sz="2000" dirty="0">
                <a:latin typeface="微软雅黑" panose="020B0503020204020204" pitchFamily="34" charset="-122"/>
                <a:ea typeface="微软雅黑" panose="020B0503020204020204" pitchFamily="34" charset="-122"/>
              </a:rPr>
              <a:t>级地震造成约 </a:t>
            </a:r>
            <a:r>
              <a:rPr lang="en-US" altLang="zh-CN" sz="2000" dirty="0">
                <a:latin typeface="微软雅黑" panose="020B0503020204020204" pitchFamily="34" charset="-122"/>
                <a:ea typeface="微软雅黑" panose="020B0503020204020204" pitchFamily="34" charset="-122"/>
              </a:rPr>
              <a:t>300 </a:t>
            </a:r>
            <a:r>
              <a:rPr lang="zh-CN" altLang="en-US" sz="2000" dirty="0">
                <a:latin typeface="微软雅黑" panose="020B0503020204020204" pitchFamily="34" charset="-122"/>
                <a:ea typeface="微软雅黑" panose="020B0503020204020204" pitchFamily="34" charset="-122"/>
              </a:rPr>
              <a:t>公里的断裂，至少有三个主要断层段， </a:t>
            </a:r>
            <a:r>
              <a:rPr lang="en-US" altLang="zh-CN" sz="2000" dirty="0" err="1">
                <a:latin typeface="微软雅黑" panose="020B0503020204020204" pitchFamily="34" charset="-122"/>
                <a:ea typeface="微软雅黑" panose="020B0503020204020204" pitchFamily="34" charset="-122"/>
              </a:rPr>
              <a:t>Amanos</a:t>
            </a:r>
            <a:r>
              <a:rPr lang="en-US" altLang="zh-CN" sz="2000" dirty="0">
                <a:latin typeface="微软雅黑" panose="020B0503020204020204" pitchFamily="34" charset="-122"/>
                <a:ea typeface="微软雅黑" panose="020B0503020204020204" pitchFamily="34" charset="-122"/>
              </a:rPr>
              <a:t> </a:t>
            </a:r>
            <a:r>
              <a:rPr lang="zh-CN" altLang="en-US" sz="2000" dirty="0">
                <a:latin typeface="微软雅黑" panose="020B0503020204020204" pitchFamily="34" charset="-122"/>
                <a:ea typeface="微软雅黑" panose="020B0503020204020204" pitchFamily="34" charset="-122"/>
              </a:rPr>
              <a:t>断层 </a:t>
            </a:r>
            <a:r>
              <a:rPr lang="en-US" altLang="zh-CN" sz="2000" dirty="0">
                <a:latin typeface="微软雅黑" panose="020B0503020204020204" pitchFamily="34" charset="-122"/>
                <a:ea typeface="微软雅黑" panose="020B0503020204020204" pitchFamily="34" charset="-122"/>
              </a:rPr>
              <a:t>(AF)</a:t>
            </a:r>
            <a:r>
              <a:rPr lang="zh-CN" altLang="en-US" sz="2000" dirty="0">
                <a:latin typeface="微软雅黑" panose="020B0503020204020204" pitchFamily="34" charset="-122"/>
                <a:ea typeface="微软雅黑" panose="020B0503020204020204" pitchFamily="34" charset="-122"/>
              </a:rPr>
              <a:t>、</a:t>
            </a:r>
            <a:r>
              <a:rPr lang="en-US" altLang="zh-CN" sz="2000" dirty="0" err="1">
                <a:latin typeface="微软雅黑" panose="020B0503020204020204" pitchFamily="34" charset="-122"/>
                <a:ea typeface="微软雅黑" panose="020B0503020204020204" pitchFamily="34" charset="-122"/>
              </a:rPr>
              <a:t>Pazarcık</a:t>
            </a:r>
            <a:r>
              <a:rPr lang="en-US" altLang="zh-CN" sz="2000" dirty="0">
                <a:latin typeface="微软雅黑" panose="020B0503020204020204" pitchFamily="34" charset="-122"/>
                <a:ea typeface="微软雅黑" panose="020B0503020204020204" pitchFamily="34" charset="-122"/>
              </a:rPr>
              <a:t> </a:t>
            </a:r>
            <a:r>
              <a:rPr lang="zh-CN" altLang="en-US" sz="2000" dirty="0">
                <a:latin typeface="微软雅黑" panose="020B0503020204020204" pitchFamily="34" charset="-122"/>
                <a:ea typeface="微软雅黑" panose="020B0503020204020204" pitchFamily="34" charset="-122"/>
              </a:rPr>
              <a:t>断层 </a:t>
            </a:r>
            <a:r>
              <a:rPr lang="en-US" altLang="zh-CN" sz="2000" dirty="0">
                <a:latin typeface="微软雅黑" panose="020B0503020204020204" pitchFamily="34" charset="-122"/>
                <a:ea typeface="微软雅黑" panose="020B0503020204020204" pitchFamily="34" charset="-122"/>
              </a:rPr>
              <a:t>(PF) </a:t>
            </a:r>
            <a:r>
              <a:rPr lang="zh-CN" altLang="en-US" sz="2000" dirty="0">
                <a:latin typeface="微软雅黑" panose="020B0503020204020204" pitchFamily="34" charset="-122"/>
                <a:ea typeface="微软雅黑" panose="020B0503020204020204" pitchFamily="34" charset="-122"/>
              </a:rPr>
              <a:t>和 </a:t>
            </a:r>
            <a:r>
              <a:rPr lang="en-US" altLang="zh-CN" sz="2000" dirty="0" err="1">
                <a:latin typeface="微软雅黑" panose="020B0503020204020204" pitchFamily="34" charset="-122"/>
                <a:ea typeface="微软雅黑" panose="020B0503020204020204" pitchFamily="34" charset="-122"/>
              </a:rPr>
              <a:t>Erkenek</a:t>
            </a:r>
            <a:r>
              <a:rPr lang="zh-CN" altLang="en-US" sz="2000" dirty="0">
                <a:latin typeface="微软雅黑" panose="020B0503020204020204" pitchFamily="34" charset="-122"/>
                <a:ea typeface="微软雅黑" panose="020B0503020204020204" pitchFamily="34" charset="-122"/>
              </a:rPr>
              <a:t>断层（</a:t>
            </a:r>
            <a:r>
              <a:rPr lang="en-US" altLang="zh-CN" sz="2000" dirty="0">
                <a:latin typeface="微软雅黑" panose="020B0503020204020204" pitchFamily="34" charset="-122"/>
                <a:ea typeface="微软雅黑" panose="020B0503020204020204" pitchFamily="34" charset="-122"/>
              </a:rPr>
              <a:t>EF</a:t>
            </a:r>
            <a:r>
              <a:rPr lang="zh-CN" altLang="en-US" sz="2000" dirty="0">
                <a:latin typeface="微软雅黑" panose="020B0503020204020204" pitchFamily="34" charset="-122"/>
                <a:ea typeface="微软雅黑" panose="020B0503020204020204" pitchFamily="34" charset="-122"/>
              </a:rPr>
              <a:t>）</a:t>
            </a:r>
          </a:p>
        </p:txBody>
      </p:sp>
      <p:sp>
        <p:nvSpPr>
          <p:cNvPr id="10" name="文本框 9">
            <a:extLst>
              <a:ext uri="{FF2B5EF4-FFF2-40B4-BE49-F238E27FC236}">
                <a16:creationId xmlns:a16="http://schemas.microsoft.com/office/drawing/2014/main" id="{3A31BC82-4F3E-2676-3BC9-BA5B202A82FC}"/>
              </a:ext>
            </a:extLst>
          </p:cNvPr>
          <p:cNvSpPr txBox="1"/>
          <p:nvPr/>
        </p:nvSpPr>
        <p:spPr>
          <a:xfrm>
            <a:off x="440528" y="4332401"/>
            <a:ext cx="6594117" cy="400110"/>
          </a:xfrm>
          <a:prstGeom prst="rect">
            <a:avLst/>
          </a:prstGeom>
          <a:noFill/>
        </p:spPr>
        <p:txBody>
          <a:bodyPr wrap="square">
            <a:spAutoFit/>
          </a:bodyPr>
          <a:lstStyle/>
          <a:p>
            <a:r>
              <a:rPr lang="en-US" altLang="zh-CN" sz="2000" dirty="0">
                <a:latin typeface="微软雅黑" panose="020B0503020204020204" pitchFamily="34" charset="-122"/>
                <a:ea typeface="微软雅黑" panose="020B0503020204020204" pitchFamily="34" charset="-122"/>
              </a:rPr>
              <a:t>7.6 </a:t>
            </a:r>
            <a:r>
              <a:rPr lang="zh-CN" altLang="en-US" sz="2000" dirty="0">
                <a:latin typeface="微软雅黑" panose="020B0503020204020204" pitchFamily="34" charset="-122"/>
                <a:ea typeface="微软雅黑" panose="020B0503020204020204" pitchFamily="34" charset="-122"/>
              </a:rPr>
              <a:t>级地震发生在 </a:t>
            </a:r>
            <a:r>
              <a:rPr lang="en-US" altLang="zh-CN" sz="2000" dirty="0">
                <a:latin typeface="微软雅黑" panose="020B0503020204020204" pitchFamily="34" charset="-122"/>
                <a:ea typeface="微软雅黑" panose="020B0503020204020204" pitchFamily="34" charset="-122"/>
              </a:rPr>
              <a:t>EAFZ </a:t>
            </a:r>
            <a:r>
              <a:rPr lang="zh-CN" altLang="en-US" sz="2000" dirty="0">
                <a:latin typeface="微软雅黑" panose="020B0503020204020204" pitchFamily="34" charset="-122"/>
                <a:ea typeface="微软雅黑" panose="020B0503020204020204" pitchFamily="34" charset="-122"/>
              </a:rPr>
              <a:t>北段的 </a:t>
            </a:r>
            <a:r>
              <a:rPr lang="en-US" altLang="zh-CN" sz="2000" dirty="0" err="1">
                <a:latin typeface="微软雅黑" panose="020B0503020204020204" pitchFamily="34" charset="-122"/>
                <a:ea typeface="微软雅黑" panose="020B0503020204020204" pitchFamily="34" charset="-122"/>
              </a:rPr>
              <a:t>Sürgü</a:t>
            </a:r>
            <a:r>
              <a:rPr lang="en-US" altLang="zh-CN" sz="2000" dirty="0">
                <a:latin typeface="微软雅黑" panose="020B0503020204020204" pitchFamily="34" charset="-122"/>
                <a:ea typeface="微软雅黑" panose="020B0503020204020204" pitchFamily="34" charset="-122"/>
              </a:rPr>
              <a:t>-Misis </a:t>
            </a:r>
            <a:r>
              <a:rPr lang="zh-CN" altLang="en-US" sz="2000" dirty="0">
                <a:latin typeface="微软雅黑" panose="020B0503020204020204" pitchFamily="34" charset="-122"/>
                <a:ea typeface="微软雅黑" panose="020B0503020204020204" pitchFamily="34" charset="-122"/>
              </a:rPr>
              <a:t>断层区，</a:t>
            </a:r>
          </a:p>
        </p:txBody>
      </p:sp>
      <p:sp>
        <p:nvSpPr>
          <p:cNvPr id="12" name="文本框 11">
            <a:extLst>
              <a:ext uri="{FF2B5EF4-FFF2-40B4-BE49-F238E27FC236}">
                <a16:creationId xmlns:a16="http://schemas.microsoft.com/office/drawing/2014/main" id="{B71AD74D-97B6-5A5B-9FA0-9F02DDB82474}"/>
              </a:ext>
            </a:extLst>
          </p:cNvPr>
          <p:cNvSpPr txBox="1"/>
          <p:nvPr/>
        </p:nvSpPr>
        <p:spPr>
          <a:xfrm>
            <a:off x="440528" y="5124041"/>
            <a:ext cx="6313563" cy="707886"/>
          </a:xfrm>
          <a:prstGeom prst="rect">
            <a:avLst/>
          </a:prstGeom>
          <a:noFill/>
        </p:spPr>
        <p:txBody>
          <a:bodyPr wrap="square">
            <a:spAutoFit/>
          </a:bodyPr>
          <a:lstStyle/>
          <a:p>
            <a:r>
              <a:rPr kumimoji="0" lang="zh-CN" altLang="en-US" sz="2000" b="0" i="0" u="none" strike="noStrike" kern="1200" cap="none" spc="0" normalizeH="0" baseline="0" noProof="0" dirty="0">
                <a:ln>
                  <a:noFill/>
                </a:ln>
                <a:solidFill>
                  <a:prstClr val="black"/>
                </a:solidFill>
                <a:effectLst/>
                <a:uLnTx/>
                <a:uFillTx/>
                <a:latin typeface="微软雅黑" panose="020B0503020204020204" pitchFamily="34" charset="-122"/>
                <a:ea typeface="微软雅黑" panose="020B0503020204020204" pitchFamily="34" charset="-122"/>
                <a:cs typeface="Arial"/>
              </a:rPr>
              <a:t>主要破裂了四个断层段，即 </a:t>
            </a:r>
            <a:r>
              <a:rPr kumimoji="0" lang="en-US" altLang="zh-CN" sz="2000" b="0" i="0" u="none" strike="noStrike" kern="1200" cap="none" spc="0" normalizeH="0" baseline="0" noProof="0" dirty="0" err="1">
                <a:ln>
                  <a:noFill/>
                </a:ln>
                <a:solidFill>
                  <a:prstClr val="black"/>
                </a:solidFill>
                <a:effectLst/>
                <a:uLnTx/>
                <a:uFillTx/>
                <a:latin typeface="微软雅黑" panose="020B0503020204020204" pitchFamily="34" charset="-122"/>
                <a:ea typeface="微软雅黑" panose="020B0503020204020204" pitchFamily="34" charset="-122"/>
                <a:cs typeface="Arial"/>
              </a:rPr>
              <a:t>Göksun</a:t>
            </a:r>
            <a:r>
              <a:rPr kumimoji="0" lang="en-US" altLang="zh-CN" sz="2000" b="0" i="0" u="none" strike="noStrike" kern="1200" cap="none" spc="0" normalizeH="0" baseline="0" noProof="0" dirty="0">
                <a:ln>
                  <a:noFill/>
                </a:ln>
                <a:solidFill>
                  <a:prstClr val="black"/>
                </a:solidFill>
                <a:effectLst/>
                <a:uLnTx/>
                <a:uFillTx/>
                <a:latin typeface="微软雅黑" panose="020B0503020204020204" pitchFamily="34" charset="-122"/>
                <a:ea typeface="微软雅黑" panose="020B0503020204020204" pitchFamily="34" charset="-122"/>
                <a:cs typeface="Arial"/>
              </a:rPr>
              <a:t> </a:t>
            </a:r>
            <a:r>
              <a:rPr kumimoji="0" lang="zh-CN" altLang="en-US" sz="2000" b="0" i="0" u="none" strike="noStrike" kern="1200" cap="none" spc="0" normalizeH="0" baseline="0" noProof="0" dirty="0">
                <a:ln>
                  <a:noFill/>
                </a:ln>
                <a:solidFill>
                  <a:prstClr val="black"/>
                </a:solidFill>
                <a:effectLst/>
                <a:uLnTx/>
                <a:uFillTx/>
                <a:latin typeface="微软雅黑" panose="020B0503020204020204" pitchFamily="34" charset="-122"/>
                <a:ea typeface="微软雅黑" panose="020B0503020204020204" pitchFamily="34" charset="-122"/>
                <a:cs typeface="Arial"/>
              </a:rPr>
              <a:t>断层 </a:t>
            </a:r>
            <a:r>
              <a:rPr kumimoji="0" lang="en-US" altLang="zh-CN" sz="2000" b="0" i="0" u="none" strike="noStrike" kern="1200" cap="none" spc="0" normalizeH="0" baseline="0" noProof="0" dirty="0">
                <a:ln>
                  <a:noFill/>
                </a:ln>
                <a:solidFill>
                  <a:prstClr val="black"/>
                </a:solidFill>
                <a:effectLst/>
                <a:uLnTx/>
                <a:uFillTx/>
                <a:latin typeface="微软雅黑" panose="020B0503020204020204" pitchFamily="34" charset="-122"/>
                <a:ea typeface="微软雅黑" panose="020B0503020204020204" pitchFamily="34" charset="-122"/>
                <a:cs typeface="Arial"/>
              </a:rPr>
              <a:t>(GF)</a:t>
            </a:r>
            <a:r>
              <a:rPr kumimoji="0" lang="zh-CN" altLang="en-US" sz="2000" b="0" i="0" u="none" strike="noStrike" kern="1200" cap="none" spc="0" normalizeH="0" baseline="0" noProof="0" dirty="0">
                <a:ln>
                  <a:noFill/>
                </a:ln>
                <a:solidFill>
                  <a:prstClr val="black"/>
                </a:solidFill>
                <a:effectLst/>
                <a:uLnTx/>
                <a:uFillTx/>
                <a:latin typeface="微软雅黑" panose="020B0503020204020204" pitchFamily="34" charset="-122"/>
                <a:ea typeface="微软雅黑" panose="020B0503020204020204" pitchFamily="34" charset="-122"/>
                <a:cs typeface="Arial"/>
              </a:rPr>
              <a:t>、</a:t>
            </a:r>
            <a:r>
              <a:rPr kumimoji="0" lang="en-US" altLang="zh-CN" sz="2000" b="0" i="0" u="none" strike="noStrike" kern="1200" cap="none" spc="0" normalizeH="0" baseline="0" noProof="0" dirty="0" err="1">
                <a:ln>
                  <a:noFill/>
                </a:ln>
                <a:solidFill>
                  <a:prstClr val="black"/>
                </a:solidFill>
                <a:effectLst/>
                <a:uLnTx/>
                <a:uFillTx/>
                <a:latin typeface="微软雅黑" panose="020B0503020204020204" pitchFamily="34" charset="-122"/>
                <a:ea typeface="微软雅黑" panose="020B0503020204020204" pitchFamily="34" charset="-122"/>
                <a:cs typeface="Arial"/>
              </a:rPr>
              <a:t>Sürgü</a:t>
            </a:r>
            <a:r>
              <a:rPr kumimoji="0" lang="en-US" altLang="zh-CN" sz="2000" b="0" i="0" u="none" strike="noStrike" kern="1200" cap="none" spc="0" normalizeH="0" baseline="0" noProof="0" dirty="0">
                <a:ln>
                  <a:noFill/>
                </a:ln>
                <a:solidFill>
                  <a:prstClr val="black"/>
                </a:solidFill>
                <a:effectLst/>
                <a:uLnTx/>
                <a:uFillTx/>
                <a:latin typeface="微软雅黑" panose="020B0503020204020204" pitchFamily="34" charset="-122"/>
                <a:ea typeface="微软雅黑" panose="020B0503020204020204" pitchFamily="34" charset="-122"/>
                <a:cs typeface="Arial"/>
              </a:rPr>
              <a:t> </a:t>
            </a:r>
            <a:r>
              <a:rPr kumimoji="0" lang="zh-CN" altLang="en-US" sz="2000" b="0" i="0" u="none" strike="noStrike" kern="1200" cap="none" spc="0" normalizeH="0" baseline="0" noProof="0" dirty="0">
                <a:ln>
                  <a:noFill/>
                </a:ln>
                <a:solidFill>
                  <a:prstClr val="black"/>
                </a:solidFill>
                <a:effectLst/>
                <a:uLnTx/>
                <a:uFillTx/>
                <a:latin typeface="微软雅黑" panose="020B0503020204020204" pitchFamily="34" charset="-122"/>
                <a:ea typeface="微软雅黑" panose="020B0503020204020204" pitchFamily="34" charset="-122"/>
                <a:cs typeface="Arial"/>
              </a:rPr>
              <a:t>断层 </a:t>
            </a:r>
            <a:r>
              <a:rPr kumimoji="0" lang="en-US" altLang="zh-CN" sz="2000" b="0" i="0" u="none" strike="noStrike" kern="1200" cap="none" spc="0" normalizeH="0" baseline="0" noProof="0" dirty="0">
                <a:ln>
                  <a:noFill/>
                </a:ln>
                <a:solidFill>
                  <a:prstClr val="black"/>
                </a:solidFill>
                <a:effectLst/>
                <a:uLnTx/>
                <a:uFillTx/>
                <a:latin typeface="微软雅黑" panose="020B0503020204020204" pitchFamily="34" charset="-122"/>
                <a:ea typeface="微软雅黑" panose="020B0503020204020204" pitchFamily="34" charset="-122"/>
                <a:cs typeface="Arial"/>
              </a:rPr>
              <a:t>(SF) </a:t>
            </a:r>
            <a:r>
              <a:rPr kumimoji="0" lang="zh-CN" altLang="en-US" sz="2000" b="0" i="0" u="none" strike="noStrike" kern="1200" cap="none" spc="0" normalizeH="0" baseline="0" noProof="0" dirty="0">
                <a:ln>
                  <a:noFill/>
                </a:ln>
                <a:solidFill>
                  <a:prstClr val="black"/>
                </a:solidFill>
                <a:effectLst/>
                <a:uLnTx/>
                <a:uFillTx/>
                <a:latin typeface="微软雅黑" panose="020B0503020204020204" pitchFamily="34" charset="-122"/>
                <a:ea typeface="微软雅黑" panose="020B0503020204020204" pitchFamily="34" charset="-122"/>
                <a:cs typeface="Arial"/>
              </a:rPr>
              <a:t>、恰达克断层 </a:t>
            </a:r>
            <a:r>
              <a:rPr kumimoji="0" lang="en-US" altLang="zh-CN" sz="2000" b="0" i="0" u="none" strike="noStrike" kern="1200" cap="none" spc="0" normalizeH="0" baseline="0" noProof="0" dirty="0">
                <a:ln>
                  <a:noFill/>
                </a:ln>
                <a:solidFill>
                  <a:prstClr val="black"/>
                </a:solidFill>
                <a:effectLst/>
                <a:uLnTx/>
                <a:uFillTx/>
                <a:latin typeface="微软雅黑" panose="020B0503020204020204" pitchFamily="34" charset="-122"/>
                <a:ea typeface="微软雅黑" panose="020B0503020204020204" pitchFamily="34" charset="-122"/>
                <a:cs typeface="Arial"/>
              </a:rPr>
              <a:t>(CF) </a:t>
            </a:r>
            <a:r>
              <a:rPr kumimoji="0" lang="zh-CN" altLang="en-US" sz="2000" b="0" i="0" u="none" strike="noStrike" kern="1200" cap="none" spc="0" normalizeH="0" baseline="0" noProof="0" dirty="0">
                <a:ln>
                  <a:noFill/>
                </a:ln>
                <a:solidFill>
                  <a:prstClr val="black"/>
                </a:solidFill>
                <a:effectLst/>
                <a:uLnTx/>
                <a:uFillTx/>
                <a:latin typeface="微软雅黑" panose="020B0503020204020204" pitchFamily="34" charset="-122"/>
                <a:ea typeface="微软雅黑" panose="020B0503020204020204" pitchFamily="34" charset="-122"/>
                <a:cs typeface="Arial"/>
              </a:rPr>
              <a:t>和马拉什断层 </a:t>
            </a:r>
            <a:r>
              <a:rPr kumimoji="0" lang="en-US" altLang="zh-CN" sz="2000" b="0" i="0" u="none" strike="noStrike" kern="1200" cap="none" spc="0" normalizeH="0" baseline="0" noProof="0" dirty="0">
                <a:ln>
                  <a:noFill/>
                </a:ln>
                <a:solidFill>
                  <a:prstClr val="black"/>
                </a:solidFill>
                <a:effectLst/>
                <a:uLnTx/>
                <a:uFillTx/>
                <a:latin typeface="微软雅黑" panose="020B0503020204020204" pitchFamily="34" charset="-122"/>
                <a:ea typeface="微软雅黑" panose="020B0503020204020204" pitchFamily="34" charset="-122"/>
                <a:cs typeface="Arial"/>
              </a:rPr>
              <a:t>(MF)</a:t>
            </a:r>
            <a:endParaRPr lang="zh-CN" altLang="en-US" dirty="0"/>
          </a:p>
        </p:txBody>
      </p:sp>
    </p:spTree>
    <p:extLst>
      <p:ext uri="{BB962C8B-B14F-4D97-AF65-F5344CB8AC3E}">
        <p14:creationId xmlns:p14="http://schemas.microsoft.com/office/powerpoint/2010/main" val="4008824451"/>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AF36ABD3-8778-490A-B6EA-7311BEFE4A9A}"/>
            </a:ext>
          </a:extLst>
        </p:cNvPr>
        <p:cNvGrpSpPr/>
        <p:nvPr/>
      </p:nvGrpSpPr>
      <p:grpSpPr>
        <a:xfrm>
          <a:off x="0" y="0"/>
          <a:ext cx="0" cy="0"/>
          <a:chOff x="0" y="0"/>
          <a:chExt cx="0" cy="0"/>
        </a:xfrm>
      </p:grpSpPr>
      <p:grpSp>
        <p:nvGrpSpPr>
          <p:cNvPr id="23" name="组合 22">
            <a:extLst>
              <a:ext uri="{FF2B5EF4-FFF2-40B4-BE49-F238E27FC236}">
                <a16:creationId xmlns:a16="http://schemas.microsoft.com/office/drawing/2014/main" id="{BE56FF94-0C81-82E2-3E95-4672443DE2E6}"/>
              </a:ext>
            </a:extLst>
          </p:cNvPr>
          <p:cNvGrpSpPr/>
          <p:nvPr/>
        </p:nvGrpSpPr>
        <p:grpSpPr>
          <a:xfrm>
            <a:off x="3424460" y="220234"/>
            <a:ext cx="5544407" cy="617980"/>
            <a:chOff x="551593" y="497013"/>
            <a:chExt cx="5544407" cy="617980"/>
          </a:xfrm>
        </p:grpSpPr>
        <p:sp>
          <p:nvSpPr>
            <p:cNvPr id="24" name="矩形 23">
              <a:extLst>
                <a:ext uri="{FF2B5EF4-FFF2-40B4-BE49-F238E27FC236}">
                  <a16:creationId xmlns:a16="http://schemas.microsoft.com/office/drawing/2014/main" id="{97D0571F-9EC9-E1CE-45C3-C799B3090EDA}"/>
                </a:ext>
              </a:extLst>
            </p:cNvPr>
            <p:cNvSpPr/>
            <p:nvPr/>
          </p:nvSpPr>
          <p:spPr>
            <a:xfrm>
              <a:off x="551593" y="497013"/>
              <a:ext cx="5544407" cy="584775"/>
            </a:xfrm>
            <a:prstGeom prst="rect">
              <a:avLst/>
            </a:prstGeom>
            <a:noFill/>
          </p:spPr>
          <p:txBody>
            <a:bodyPr wrap="square" rtlCol="0">
              <a:spAutoFit/>
            </a:bodyPr>
            <a:lstStyle/>
            <a:p>
              <a:pPr marL="0" marR="0" lvl="0" indent="0" algn="ctr" defTabSz="914400" rtl="0" eaLnBrk="1" fontAlgn="auto" latinLnBrk="0" hangingPunct="1">
                <a:lnSpc>
                  <a:spcPct val="100000"/>
                </a:lnSpc>
                <a:spcBef>
                  <a:spcPct val="0"/>
                </a:spcBef>
                <a:spcAft>
                  <a:spcPct val="0"/>
                </a:spcAft>
                <a:buClrTx/>
                <a:buSzTx/>
                <a:buFontTx/>
                <a:buNone/>
                <a:defRPr/>
              </a:pPr>
              <a:r>
                <a:rPr kumimoji="0" lang="zh-CN" altLang="en-US" sz="3200" b="0" i="0" u="none" strike="noStrike" kern="1200" cap="none" spc="0" normalizeH="0" baseline="0" noProof="0" dirty="0">
                  <a:ln>
                    <a:noFill/>
                  </a:ln>
                  <a:solidFill>
                    <a:srgbClr val="3B3838"/>
                  </a:solidFill>
                  <a:effectLst/>
                  <a:uLnTx/>
                  <a:uFillTx/>
                  <a:latin typeface="微软雅黑" panose="020B0503020204020204" pitchFamily="34" charset="-122"/>
                  <a:ea typeface="微软雅黑" panose="020B0503020204020204" pitchFamily="34" charset="-122"/>
                  <a:sym typeface="Source Han Serif SC" panose="02020400000000000000" pitchFamily="18" charset="-122"/>
                </a:rPr>
                <a:t>双震带给我们的认识</a:t>
              </a:r>
            </a:p>
          </p:txBody>
        </p:sp>
        <p:cxnSp>
          <p:nvCxnSpPr>
            <p:cNvPr id="25" name="0 _4">
              <a:extLst>
                <a:ext uri="{FF2B5EF4-FFF2-40B4-BE49-F238E27FC236}">
                  <a16:creationId xmlns:a16="http://schemas.microsoft.com/office/drawing/2014/main" id="{21459C9B-F6A6-0C04-1523-8343D11DEB0E}"/>
                </a:ext>
              </a:extLst>
            </p:cNvPr>
            <p:cNvCxnSpPr/>
            <p:nvPr/>
          </p:nvCxnSpPr>
          <p:spPr>
            <a:xfrm>
              <a:off x="715475" y="1114993"/>
              <a:ext cx="5119805" cy="0"/>
            </a:xfrm>
            <a:prstGeom prst="line">
              <a:avLst/>
            </a:prstGeom>
            <a:ln w="25400">
              <a:gradFill>
                <a:gsLst>
                  <a:gs pos="49000">
                    <a:srgbClr val="3B3838"/>
                  </a:gs>
                  <a:gs pos="0">
                    <a:schemeClr val="bg1">
                      <a:alpha val="0"/>
                    </a:schemeClr>
                  </a:gs>
                  <a:gs pos="100000">
                    <a:schemeClr val="bg1">
                      <a:alpha val="3000"/>
                    </a:schemeClr>
                  </a:gs>
                </a:gsLst>
                <a:lin ang="0" scaled="0"/>
              </a:gradFill>
            </a:ln>
          </p:spPr>
          <p:style>
            <a:lnRef idx="1">
              <a:schemeClr val="accent1"/>
            </a:lnRef>
            <a:fillRef idx="0">
              <a:schemeClr val="accent1"/>
            </a:fillRef>
            <a:effectRef idx="0">
              <a:schemeClr val="accent1"/>
            </a:effectRef>
            <a:fontRef idx="minor">
              <a:schemeClr val="tx1"/>
            </a:fontRef>
          </p:style>
        </p:cxnSp>
      </p:grpSp>
      <p:sp>
        <p:nvSpPr>
          <p:cNvPr id="3" name="文本框 2">
            <a:extLst>
              <a:ext uri="{FF2B5EF4-FFF2-40B4-BE49-F238E27FC236}">
                <a16:creationId xmlns:a16="http://schemas.microsoft.com/office/drawing/2014/main" id="{72681E15-008A-A6C0-1523-8DABF7F7681C}"/>
              </a:ext>
            </a:extLst>
          </p:cNvPr>
          <p:cNvSpPr txBox="1"/>
          <p:nvPr/>
        </p:nvSpPr>
        <p:spPr>
          <a:xfrm>
            <a:off x="2875254" y="1556801"/>
            <a:ext cx="6576880" cy="707886"/>
          </a:xfrm>
          <a:prstGeom prst="rect">
            <a:avLst/>
          </a:prstGeom>
          <a:noFill/>
        </p:spPr>
        <p:txBody>
          <a:bodyPr wrap="square">
            <a:spAutoFit/>
          </a:bodyPr>
          <a:lstStyle/>
          <a:p>
            <a:r>
              <a:rPr lang="zh-CN" altLang="en-US" sz="2000" dirty="0">
                <a:latin typeface="微软雅黑" panose="020B0503020204020204" pitchFamily="34" charset="-122"/>
                <a:ea typeface="微软雅黑" panose="020B0503020204020204" pitchFamily="34" charset="-122"/>
              </a:rPr>
              <a:t>卡赫拉曼马拉什地震的破坏性来自于三个方面：</a:t>
            </a:r>
            <a:endParaRPr lang="en-US" altLang="zh-CN" sz="2000" dirty="0">
              <a:latin typeface="微软雅黑" panose="020B0503020204020204" pitchFamily="34" charset="-122"/>
              <a:ea typeface="微软雅黑" panose="020B0503020204020204" pitchFamily="34" charset="-122"/>
            </a:endParaRPr>
          </a:p>
          <a:p>
            <a:r>
              <a:rPr lang="zh-CN" altLang="en-US" sz="2000" dirty="0">
                <a:latin typeface="微软雅黑" panose="020B0503020204020204" pitchFamily="34" charset="-122"/>
                <a:ea typeface="微软雅黑" panose="020B0503020204020204" pitchFamily="34" charset="-122"/>
              </a:rPr>
              <a:t>相对较浅的滑动粗糙面、高应力下降和多断层级联破裂</a:t>
            </a:r>
          </a:p>
        </p:txBody>
      </p:sp>
      <p:sp>
        <p:nvSpPr>
          <p:cNvPr id="5" name="文本框 4">
            <a:extLst>
              <a:ext uri="{FF2B5EF4-FFF2-40B4-BE49-F238E27FC236}">
                <a16:creationId xmlns:a16="http://schemas.microsoft.com/office/drawing/2014/main" id="{C368A256-DECD-0491-D2F3-B3679F52E3E3}"/>
              </a:ext>
            </a:extLst>
          </p:cNvPr>
          <p:cNvSpPr txBox="1"/>
          <p:nvPr/>
        </p:nvSpPr>
        <p:spPr>
          <a:xfrm>
            <a:off x="2875254" y="2860762"/>
            <a:ext cx="6809073" cy="1015663"/>
          </a:xfrm>
          <a:prstGeom prst="rect">
            <a:avLst/>
          </a:prstGeom>
          <a:noFill/>
        </p:spPr>
        <p:txBody>
          <a:bodyPr wrap="square">
            <a:spAutoFit/>
          </a:bodyPr>
          <a:lstStyle/>
          <a:p>
            <a:pPr algn="just"/>
            <a:r>
              <a:rPr lang="zh-CN" altLang="en-US" sz="2000" dirty="0">
                <a:latin typeface="微软雅黑" panose="020B0503020204020204" pitchFamily="34" charset="-122"/>
                <a:ea typeface="微软雅黑" panose="020B0503020204020204" pitchFamily="34" charset="-122"/>
              </a:rPr>
              <a:t>遥感和地震学观测数据的综合分析揭示了集中在连续线性的断层段上的大的同震滑移（</a:t>
            </a:r>
            <a:r>
              <a:rPr lang="en-US" altLang="zh-CN" sz="2000" dirty="0" err="1">
                <a:latin typeface="微软雅黑" panose="020B0503020204020204" pitchFamily="34" charset="-122"/>
                <a:ea typeface="微软雅黑" panose="020B0503020204020204" pitchFamily="34" charset="-122"/>
              </a:rPr>
              <a:t>coseismic</a:t>
            </a:r>
            <a:r>
              <a:rPr lang="en-US" altLang="zh-CN" sz="2000" dirty="0">
                <a:latin typeface="微软雅黑" panose="020B0503020204020204" pitchFamily="34" charset="-122"/>
                <a:ea typeface="微软雅黑" panose="020B0503020204020204" pitchFamily="34" charset="-122"/>
              </a:rPr>
              <a:t> slip</a:t>
            </a:r>
            <a:r>
              <a:rPr lang="zh-CN" altLang="en-US" sz="2000" dirty="0">
                <a:latin typeface="微软雅黑" panose="020B0503020204020204" pitchFamily="34" charset="-122"/>
                <a:ea typeface="微软雅黑" panose="020B0503020204020204" pitchFamily="34" charset="-122"/>
              </a:rPr>
              <a:t>），位于分支交界处周围的高频源以及沿简单平滑断层面传播的超剪切断裂</a:t>
            </a:r>
          </a:p>
        </p:txBody>
      </p:sp>
      <p:sp>
        <p:nvSpPr>
          <p:cNvPr id="7" name="文本框 6">
            <a:extLst>
              <a:ext uri="{FF2B5EF4-FFF2-40B4-BE49-F238E27FC236}">
                <a16:creationId xmlns:a16="http://schemas.microsoft.com/office/drawing/2014/main" id="{8592E5F7-B2A5-5B36-5088-D91C917DA0FD}"/>
              </a:ext>
            </a:extLst>
          </p:cNvPr>
          <p:cNvSpPr txBox="1"/>
          <p:nvPr/>
        </p:nvSpPr>
        <p:spPr>
          <a:xfrm>
            <a:off x="2877285" y="4472500"/>
            <a:ext cx="6574849" cy="707886"/>
          </a:xfrm>
          <a:prstGeom prst="rect">
            <a:avLst/>
          </a:prstGeom>
          <a:noFill/>
        </p:spPr>
        <p:txBody>
          <a:bodyPr wrap="square">
            <a:spAutoFit/>
          </a:bodyPr>
          <a:lstStyle/>
          <a:p>
            <a:r>
              <a:rPr lang="zh-CN" altLang="en-US" sz="2000" dirty="0">
                <a:latin typeface="微软雅黑" panose="020B0503020204020204" pitchFamily="34" charset="-122"/>
                <a:ea typeface="微软雅黑" panose="020B0503020204020204" pitchFamily="34" charset="-122"/>
              </a:rPr>
              <a:t>综合结果表明，断层的几何复杂性控制着共震滑移的总体分布、高频震源（约 </a:t>
            </a:r>
            <a:r>
              <a:rPr lang="en-US" altLang="zh-CN" sz="2000" dirty="0">
                <a:latin typeface="微软雅黑" panose="020B0503020204020204" pitchFamily="34" charset="-122"/>
                <a:ea typeface="微软雅黑" panose="020B0503020204020204" pitchFamily="34" charset="-122"/>
              </a:rPr>
              <a:t>1 Hz</a:t>
            </a:r>
            <a:r>
              <a:rPr lang="zh-CN" altLang="en-US" sz="2000" dirty="0">
                <a:latin typeface="微软雅黑" panose="020B0503020204020204" pitchFamily="34" charset="-122"/>
                <a:ea typeface="微软雅黑" panose="020B0503020204020204" pitchFamily="34" charset="-122"/>
              </a:rPr>
              <a:t>）的激发和超剪切断裂的发生</a:t>
            </a:r>
          </a:p>
        </p:txBody>
      </p:sp>
      <p:sp>
        <p:nvSpPr>
          <p:cNvPr id="10" name="文本框 9">
            <a:extLst>
              <a:ext uri="{FF2B5EF4-FFF2-40B4-BE49-F238E27FC236}">
                <a16:creationId xmlns:a16="http://schemas.microsoft.com/office/drawing/2014/main" id="{94B14D6E-32D0-36A6-90B0-A5AE559088EC}"/>
              </a:ext>
            </a:extLst>
          </p:cNvPr>
          <p:cNvSpPr txBox="1"/>
          <p:nvPr/>
        </p:nvSpPr>
        <p:spPr>
          <a:xfrm>
            <a:off x="436420" y="281788"/>
            <a:ext cx="2438834" cy="461665"/>
          </a:xfrm>
          <a:prstGeom prst="rect">
            <a:avLst/>
          </a:prstGeom>
          <a:noFill/>
        </p:spPr>
        <p:txBody>
          <a:bodyPr wrap="square">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zh-CN" altLang="en-US" sz="2400" b="0" i="0" u="none" strike="noStrike" kern="1200" cap="none" spc="0" normalizeH="0" baseline="0" noProof="0" dirty="0">
                <a:ln>
                  <a:noFill/>
                </a:ln>
                <a:solidFill>
                  <a:prstClr val="black"/>
                </a:solidFill>
                <a:effectLst/>
                <a:uLnTx/>
                <a:uFillTx/>
                <a:latin typeface="微软雅黑" panose="020B0503020204020204" pitchFamily="34" charset="-122"/>
                <a:ea typeface="微软雅黑" panose="020B0503020204020204" pitchFamily="34" charset="-122"/>
                <a:cs typeface="Arial"/>
              </a:rPr>
              <a:t>直入主题</a:t>
            </a:r>
            <a:r>
              <a:rPr kumimoji="0" lang="en-US" altLang="zh-CN" sz="2400" b="0" i="0" u="none" strike="noStrike" kern="1200" cap="none" spc="0" normalizeH="0" baseline="0" noProof="0" dirty="0">
                <a:ln>
                  <a:noFill/>
                </a:ln>
                <a:solidFill>
                  <a:prstClr val="black"/>
                </a:solidFill>
                <a:effectLst/>
                <a:uLnTx/>
                <a:uFillTx/>
                <a:latin typeface="微软雅黑" panose="020B0503020204020204" pitchFamily="34" charset="-122"/>
                <a:ea typeface="微软雅黑" panose="020B0503020204020204" pitchFamily="34" charset="-122"/>
                <a:cs typeface="Arial"/>
              </a:rPr>
              <a:t>——</a:t>
            </a:r>
            <a:endParaRPr kumimoji="0" lang="zh-CN" altLang="en-US" sz="2400" b="0" i="0" u="none" strike="noStrike" kern="1200" cap="none" spc="0" normalizeH="0" baseline="0" noProof="0" dirty="0">
              <a:ln>
                <a:noFill/>
              </a:ln>
              <a:solidFill>
                <a:prstClr val="black"/>
              </a:solidFill>
              <a:effectLst/>
              <a:uLnTx/>
              <a:uFillTx/>
              <a:latin typeface="微软雅黑" panose="020B0503020204020204" pitchFamily="34" charset="-122"/>
              <a:ea typeface="微软雅黑" panose="020B0503020204020204" pitchFamily="34" charset="-122"/>
              <a:cs typeface="Arial"/>
            </a:endParaRPr>
          </a:p>
        </p:txBody>
      </p:sp>
    </p:spTree>
    <p:extLst>
      <p:ext uri="{BB962C8B-B14F-4D97-AF65-F5344CB8AC3E}">
        <p14:creationId xmlns:p14="http://schemas.microsoft.com/office/powerpoint/2010/main" val="3960045422"/>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 name="图片 9"/>
          <p:cNvPicPr>
            <a:picLocks noChangeAspect="1"/>
          </p:cNvPicPr>
          <p:nvPr/>
        </p:nvPicPr>
        <p:blipFill>
          <a:blip r:embed="rId3"/>
          <a:stretch>
            <a:fillRect/>
          </a:stretch>
        </p:blipFill>
        <p:spPr>
          <a:xfrm>
            <a:off x="0" y="-1"/>
            <a:ext cx="12192000" cy="6858000"/>
          </a:xfrm>
          <a:prstGeom prst="rect">
            <a:avLst/>
          </a:prstGeom>
        </p:spPr>
      </p:pic>
      <p:sp>
        <p:nvSpPr>
          <p:cNvPr id="18" name="文本框 17"/>
          <p:cNvSpPr txBox="1"/>
          <p:nvPr/>
        </p:nvSpPr>
        <p:spPr>
          <a:xfrm>
            <a:off x="3925887" y="2413073"/>
            <a:ext cx="1057092" cy="2215991"/>
          </a:xfrm>
          <a:prstGeom prst="rect">
            <a:avLst/>
          </a:prstGeom>
          <a:noFill/>
        </p:spPr>
        <p:txBody>
          <a:bodyPr wrap="square" rtlCol="0">
            <a:spAutoFit/>
            <a:scene3d>
              <a:camera prst="orthographicFront"/>
              <a:lightRig rig="threePt" dir="t"/>
            </a:scene3d>
            <a:sp3d contourW="12700"/>
          </a:bodyPr>
          <a:lstStyle/>
          <a:p>
            <a:pPr algn="ctr"/>
            <a:r>
              <a:rPr lang="en-US" altLang="zh-CN" sz="13800">
                <a:solidFill>
                  <a:schemeClr val="bg2">
                    <a:lumMod val="25000"/>
                  </a:schemeClr>
                </a:solidFill>
                <a:latin typeface="微软雅黑" panose="020B0503020204020204" pitchFamily="34" charset="-122"/>
                <a:ea typeface="微软雅黑" panose="020B0503020204020204" pitchFamily="34" charset="-122"/>
                <a:sym typeface="Source Han Serif SC" panose="02020400000000000000" pitchFamily="18" charset="-122"/>
              </a:rPr>
              <a:t>2</a:t>
            </a:r>
            <a:endParaRPr lang="zh-CN" altLang="en-US" sz="13800">
              <a:solidFill>
                <a:schemeClr val="bg2">
                  <a:lumMod val="25000"/>
                </a:schemeClr>
              </a:solidFill>
              <a:latin typeface="微软雅黑" panose="020B0503020204020204" pitchFamily="34" charset="-122"/>
              <a:ea typeface="微软雅黑" panose="020B0503020204020204" pitchFamily="34" charset="-122"/>
              <a:sym typeface="Source Han Serif SC" panose="02020400000000000000" pitchFamily="18" charset="-122"/>
            </a:endParaRPr>
          </a:p>
        </p:txBody>
      </p:sp>
      <p:sp>
        <p:nvSpPr>
          <p:cNvPr id="2" name="菱形 1"/>
          <p:cNvSpPr/>
          <p:nvPr/>
        </p:nvSpPr>
        <p:spPr>
          <a:xfrm>
            <a:off x="3199174" y="2199135"/>
            <a:ext cx="2643868" cy="2643868"/>
          </a:xfrm>
          <a:prstGeom prst="diamond">
            <a:avLst/>
          </a:prstGeom>
          <a:noFill/>
          <a:ln w="28575">
            <a:solidFill>
              <a:srgbClr val="3B3838"/>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bg2">
                  <a:lumMod val="25000"/>
                </a:schemeClr>
              </a:solidFill>
              <a:latin typeface="微软雅黑" panose="020B0503020204020204" pitchFamily="34" charset="-122"/>
              <a:ea typeface="微软雅黑" panose="020B0503020204020204" pitchFamily="34" charset="-122"/>
              <a:sym typeface="Source Han Serif SC" panose="02020400000000000000" pitchFamily="18" charset="-122"/>
            </a:endParaRPr>
          </a:p>
        </p:txBody>
      </p:sp>
      <p:sp>
        <p:nvSpPr>
          <p:cNvPr id="3" name="菱形 2"/>
          <p:cNvSpPr/>
          <p:nvPr/>
        </p:nvSpPr>
        <p:spPr>
          <a:xfrm>
            <a:off x="5302611" y="1371821"/>
            <a:ext cx="4298496" cy="4298496"/>
          </a:xfrm>
          <a:prstGeom prst="diamond">
            <a:avLst/>
          </a:prstGeom>
          <a:noFill/>
          <a:ln w="28575">
            <a:solidFill>
              <a:srgbClr val="3B3838"/>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bg2">
                  <a:lumMod val="25000"/>
                </a:schemeClr>
              </a:solidFill>
              <a:latin typeface="微软雅黑" panose="020B0503020204020204" pitchFamily="34" charset="-122"/>
              <a:ea typeface="微软雅黑" panose="020B0503020204020204" pitchFamily="34" charset="-122"/>
              <a:sym typeface="Source Han Serif SC" panose="02020400000000000000" pitchFamily="18" charset="-122"/>
            </a:endParaRPr>
          </a:p>
        </p:txBody>
      </p:sp>
      <p:sp>
        <p:nvSpPr>
          <p:cNvPr id="11" name="文本框 10"/>
          <p:cNvSpPr txBox="1"/>
          <p:nvPr/>
        </p:nvSpPr>
        <p:spPr>
          <a:xfrm>
            <a:off x="5499686" y="3068343"/>
            <a:ext cx="3904343" cy="523220"/>
          </a:xfrm>
          <a:prstGeom prst="rect">
            <a:avLst/>
          </a:prstGeom>
          <a:noFill/>
        </p:spPr>
        <p:txBody>
          <a:bodyPr wrap="square" rtlCol="0">
            <a:spAutoFit/>
            <a:scene3d>
              <a:camera prst="orthographicFront"/>
              <a:lightRig rig="threePt" dir="t"/>
            </a:scene3d>
            <a:sp3d contourW="12700"/>
          </a:bodyPr>
          <a:lstStyle>
            <a:defPPr>
              <a:defRPr lang="en-US"/>
            </a:defPPr>
            <a:lvl1pPr algn="ctr">
              <a:defRPr sz="2800" b="1">
                <a:solidFill>
                  <a:schemeClr val="tx1">
                    <a:lumMod val="75000"/>
                    <a:lumOff val="25000"/>
                  </a:schemeClr>
                </a:solidFill>
                <a:latin typeface="Century Gothic" panose="020B0502020202020204" pitchFamily="34" charset="0"/>
              </a:defRPr>
            </a:lvl1pPr>
          </a:lstStyle>
          <a:p>
            <a:r>
              <a:rPr lang="zh-CN" altLang="en-US" dirty="0">
                <a:solidFill>
                  <a:schemeClr val="bg2">
                    <a:lumMod val="25000"/>
                  </a:schemeClr>
                </a:solidFill>
                <a:latin typeface="微软雅黑" panose="020B0503020204020204" pitchFamily="34" charset="-122"/>
                <a:ea typeface="微软雅黑" panose="020B0503020204020204" pitchFamily="34" charset="-122"/>
                <a:sym typeface="Source Han Serif SC" panose="02020400000000000000" pitchFamily="18" charset="-122"/>
              </a:rPr>
              <a:t>断层滑移分布</a:t>
            </a:r>
          </a:p>
        </p:txBody>
      </p:sp>
      <p:sp>
        <p:nvSpPr>
          <p:cNvPr id="12" name="文本框 11"/>
          <p:cNvSpPr txBox="1"/>
          <p:nvPr/>
        </p:nvSpPr>
        <p:spPr>
          <a:xfrm>
            <a:off x="6096000" y="3591563"/>
            <a:ext cx="2711716" cy="295145"/>
          </a:xfrm>
          <a:prstGeom prst="rect">
            <a:avLst/>
          </a:prstGeom>
          <a:noFill/>
        </p:spPr>
        <p:txBody>
          <a:bodyPr wrap="square" rtlCol="0">
            <a:spAutoFit/>
            <a:scene3d>
              <a:camera prst="orthographicFront"/>
              <a:lightRig rig="threePt" dir="t"/>
            </a:scene3d>
            <a:sp3d contourW="12700"/>
          </a:bodyPr>
          <a:lstStyle>
            <a:defPPr>
              <a:defRPr lang="en-US"/>
            </a:defPPr>
            <a:lvl1pPr algn="ctr">
              <a:lnSpc>
                <a:spcPct val="120000"/>
              </a:lnSpc>
              <a:defRPr sz="1100">
                <a:solidFill>
                  <a:schemeClr val="bg1">
                    <a:lumMod val="65000"/>
                  </a:schemeClr>
                </a:solidFill>
                <a:latin typeface="Century Gothic" panose="020B0502020202020204" pitchFamily="34" charset="0"/>
              </a:defRPr>
            </a:lvl1pPr>
          </a:lstStyle>
          <a:p>
            <a:r>
              <a:rPr lang="en-US" altLang="zh-CN" sz="1200" dirty="0">
                <a:solidFill>
                  <a:schemeClr val="bg2">
                    <a:lumMod val="25000"/>
                  </a:schemeClr>
                </a:solidFill>
                <a:latin typeface="微软雅黑" panose="020B0503020204020204" pitchFamily="34" charset="-122"/>
                <a:ea typeface="微软雅黑" panose="020B0503020204020204" pitchFamily="34" charset="-122"/>
                <a:sym typeface="Source Han Serif SC" panose="02020400000000000000" pitchFamily="18" charset="-122"/>
              </a:rPr>
              <a:t>Fault slip distribution</a:t>
            </a:r>
          </a:p>
        </p:txBody>
      </p:sp>
      <p:sp>
        <p:nvSpPr>
          <p:cNvPr id="9" name="文本框 8"/>
          <p:cNvSpPr txBox="1"/>
          <p:nvPr/>
        </p:nvSpPr>
        <p:spPr>
          <a:xfrm>
            <a:off x="3685677" y="3391508"/>
            <a:ext cx="1470024" cy="400110"/>
          </a:xfrm>
          <a:prstGeom prst="rect">
            <a:avLst/>
          </a:prstGeom>
          <a:solidFill>
            <a:schemeClr val="bg1"/>
          </a:solidFill>
        </p:spPr>
        <p:txBody>
          <a:bodyPr wrap="square" rtlCol="0">
            <a:spAutoFit/>
            <a:scene3d>
              <a:camera prst="orthographicFront"/>
              <a:lightRig rig="threePt" dir="t"/>
            </a:scene3d>
            <a:sp3d contourW="12700"/>
          </a:bodyPr>
          <a:lstStyle/>
          <a:p>
            <a:pPr algn="ctr"/>
            <a:r>
              <a:rPr lang="en-US" altLang="zh-CN" sz="2000" b="1">
                <a:solidFill>
                  <a:schemeClr val="bg2">
                    <a:lumMod val="25000"/>
                  </a:schemeClr>
                </a:solidFill>
                <a:latin typeface="微软雅黑" panose="020B0503020204020204" pitchFamily="34" charset="-122"/>
                <a:ea typeface="微软雅黑" panose="020B0503020204020204" pitchFamily="34" charset="-122"/>
                <a:sym typeface="Source Han Serif SC" panose="02020400000000000000" pitchFamily="18" charset="-122"/>
              </a:rPr>
              <a:t>PART 02</a:t>
            </a:r>
            <a:endParaRPr lang="zh-CN" altLang="en-US" sz="2000" b="1">
              <a:solidFill>
                <a:schemeClr val="bg2">
                  <a:lumMod val="25000"/>
                </a:schemeClr>
              </a:solidFill>
              <a:latin typeface="微软雅黑" panose="020B0503020204020204" pitchFamily="34" charset="-122"/>
              <a:ea typeface="微软雅黑" panose="020B0503020204020204" pitchFamily="34" charset="-122"/>
              <a:sym typeface="Source Han Serif SC" panose="02020400000000000000" pitchFamily="18" charset="-122"/>
            </a:endParaRP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833045F9-2DFC-E256-E327-62B26ADFFB09}"/>
            </a:ext>
          </a:extLst>
        </p:cNvPr>
        <p:cNvGrpSpPr/>
        <p:nvPr/>
      </p:nvGrpSpPr>
      <p:grpSpPr>
        <a:xfrm>
          <a:off x="0" y="0"/>
          <a:ext cx="0" cy="0"/>
          <a:chOff x="0" y="0"/>
          <a:chExt cx="0" cy="0"/>
        </a:xfrm>
      </p:grpSpPr>
      <p:grpSp>
        <p:nvGrpSpPr>
          <p:cNvPr id="23" name="组合 22">
            <a:extLst>
              <a:ext uri="{FF2B5EF4-FFF2-40B4-BE49-F238E27FC236}">
                <a16:creationId xmlns:a16="http://schemas.microsoft.com/office/drawing/2014/main" id="{8EEF21BB-F578-D95A-E216-F7F964C9891F}"/>
              </a:ext>
            </a:extLst>
          </p:cNvPr>
          <p:cNvGrpSpPr/>
          <p:nvPr/>
        </p:nvGrpSpPr>
        <p:grpSpPr>
          <a:xfrm>
            <a:off x="3424460" y="220234"/>
            <a:ext cx="5544407" cy="617980"/>
            <a:chOff x="551593" y="497013"/>
            <a:chExt cx="5544407" cy="617980"/>
          </a:xfrm>
        </p:grpSpPr>
        <p:sp>
          <p:nvSpPr>
            <p:cNvPr id="24" name="矩形 23">
              <a:extLst>
                <a:ext uri="{FF2B5EF4-FFF2-40B4-BE49-F238E27FC236}">
                  <a16:creationId xmlns:a16="http://schemas.microsoft.com/office/drawing/2014/main" id="{A45FF0FC-D69B-C059-EDF6-C8699440F7E6}"/>
                </a:ext>
              </a:extLst>
            </p:cNvPr>
            <p:cNvSpPr/>
            <p:nvPr/>
          </p:nvSpPr>
          <p:spPr>
            <a:xfrm>
              <a:off x="551593" y="497013"/>
              <a:ext cx="5544407" cy="584775"/>
            </a:xfrm>
            <a:prstGeom prst="rect">
              <a:avLst/>
            </a:prstGeom>
            <a:noFill/>
          </p:spPr>
          <p:txBody>
            <a:bodyPr wrap="square" rtlCol="0">
              <a:spAutoFit/>
            </a:bodyPr>
            <a:lstStyle/>
            <a:p>
              <a:pPr marL="0" marR="0" lvl="0" indent="0" algn="ctr" defTabSz="914400" rtl="0" eaLnBrk="1" fontAlgn="auto" latinLnBrk="0" hangingPunct="1">
                <a:lnSpc>
                  <a:spcPct val="100000"/>
                </a:lnSpc>
                <a:spcBef>
                  <a:spcPct val="0"/>
                </a:spcBef>
                <a:spcAft>
                  <a:spcPct val="0"/>
                </a:spcAft>
                <a:buClrTx/>
                <a:buSzTx/>
                <a:buFontTx/>
                <a:buNone/>
                <a:defRPr/>
              </a:pPr>
              <a:r>
                <a:rPr kumimoji="0" lang="zh-CN" altLang="en-US" sz="3200" b="0" i="0" u="none" strike="noStrike" kern="1200" cap="none" spc="0" normalizeH="0" baseline="0" noProof="0" dirty="0">
                  <a:ln>
                    <a:noFill/>
                  </a:ln>
                  <a:solidFill>
                    <a:srgbClr val="3B3838"/>
                  </a:solidFill>
                  <a:effectLst/>
                  <a:uLnTx/>
                  <a:uFillTx/>
                  <a:latin typeface="微软雅黑" panose="020B0503020204020204" pitchFamily="34" charset="-122"/>
                  <a:ea typeface="微软雅黑" panose="020B0503020204020204" pitchFamily="34" charset="-122"/>
                  <a:sym typeface="Source Han Serif SC" panose="02020400000000000000" pitchFamily="18" charset="-122"/>
                </a:rPr>
                <a:t>断层滑移分布</a:t>
              </a:r>
            </a:p>
          </p:txBody>
        </p:sp>
        <p:cxnSp>
          <p:nvCxnSpPr>
            <p:cNvPr id="25" name="0 _4">
              <a:extLst>
                <a:ext uri="{FF2B5EF4-FFF2-40B4-BE49-F238E27FC236}">
                  <a16:creationId xmlns:a16="http://schemas.microsoft.com/office/drawing/2014/main" id="{537B6E37-5255-3FA9-D7B0-375097702F67}"/>
                </a:ext>
              </a:extLst>
            </p:cNvPr>
            <p:cNvCxnSpPr/>
            <p:nvPr/>
          </p:nvCxnSpPr>
          <p:spPr>
            <a:xfrm>
              <a:off x="715475" y="1114993"/>
              <a:ext cx="5119805" cy="0"/>
            </a:xfrm>
            <a:prstGeom prst="line">
              <a:avLst/>
            </a:prstGeom>
            <a:ln w="25400">
              <a:gradFill>
                <a:gsLst>
                  <a:gs pos="49000">
                    <a:srgbClr val="3B3838"/>
                  </a:gs>
                  <a:gs pos="0">
                    <a:schemeClr val="bg1">
                      <a:alpha val="0"/>
                    </a:schemeClr>
                  </a:gs>
                  <a:gs pos="100000">
                    <a:schemeClr val="bg1">
                      <a:alpha val="3000"/>
                    </a:schemeClr>
                  </a:gs>
                </a:gsLst>
                <a:lin ang="0" scaled="0"/>
              </a:gradFill>
            </a:ln>
          </p:spPr>
          <p:style>
            <a:lnRef idx="1">
              <a:schemeClr val="accent1"/>
            </a:lnRef>
            <a:fillRef idx="0">
              <a:schemeClr val="accent1"/>
            </a:fillRef>
            <a:effectRef idx="0">
              <a:schemeClr val="accent1"/>
            </a:effectRef>
            <a:fontRef idx="minor">
              <a:schemeClr val="tx1"/>
            </a:fontRef>
          </p:style>
        </p:cxnSp>
      </p:grpSp>
      <p:pic>
        <p:nvPicPr>
          <p:cNvPr id="5" name="图片 4">
            <a:extLst>
              <a:ext uri="{FF2B5EF4-FFF2-40B4-BE49-F238E27FC236}">
                <a16:creationId xmlns:a16="http://schemas.microsoft.com/office/drawing/2014/main" id="{5904B70A-411B-2001-B753-D419B86958D7}"/>
              </a:ext>
            </a:extLst>
          </p:cNvPr>
          <p:cNvPicPr>
            <a:picLocks noChangeAspect="1"/>
          </p:cNvPicPr>
          <p:nvPr/>
        </p:nvPicPr>
        <p:blipFill>
          <a:blip r:embed="rId3"/>
          <a:stretch>
            <a:fillRect/>
          </a:stretch>
        </p:blipFill>
        <p:spPr>
          <a:xfrm>
            <a:off x="16443" y="1293759"/>
            <a:ext cx="7585364" cy="4819545"/>
          </a:xfrm>
          <a:prstGeom prst="rect">
            <a:avLst/>
          </a:prstGeom>
        </p:spPr>
      </p:pic>
      <p:sp>
        <p:nvSpPr>
          <p:cNvPr id="7" name="文本框 6">
            <a:extLst>
              <a:ext uri="{FF2B5EF4-FFF2-40B4-BE49-F238E27FC236}">
                <a16:creationId xmlns:a16="http://schemas.microsoft.com/office/drawing/2014/main" id="{8A79D7B0-6B2C-947C-909C-54A25A982C51}"/>
              </a:ext>
            </a:extLst>
          </p:cNvPr>
          <p:cNvSpPr txBox="1"/>
          <p:nvPr/>
        </p:nvSpPr>
        <p:spPr>
          <a:xfrm>
            <a:off x="8268780" y="3195699"/>
            <a:ext cx="3441775" cy="1015663"/>
          </a:xfrm>
          <a:prstGeom prst="rect">
            <a:avLst/>
          </a:prstGeom>
          <a:noFill/>
        </p:spPr>
        <p:txBody>
          <a:bodyPr wrap="square">
            <a:spAutoFit/>
          </a:bodyPr>
          <a:lstStyle/>
          <a:p>
            <a:pPr algn="just"/>
            <a:r>
              <a:rPr lang="en-US" altLang="zh-CN" sz="2000" dirty="0">
                <a:latin typeface="微软雅黑" panose="020B0503020204020204" pitchFamily="34" charset="-122"/>
                <a:ea typeface="微软雅黑" panose="020B0503020204020204" pitchFamily="34" charset="-122"/>
              </a:rPr>
              <a:t>7.8</a:t>
            </a:r>
            <a:r>
              <a:rPr lang="zh-CN" altLang="en-US" sz="2000" dirty="0">
                <a:latin typeface="微软雅黑" panose="020B0503020204020204" pitchFamily="34" charset="-122"/>
                <a:ea typeface="微软雅黑" panose="020B0503020204020204" pitchFamily="34" charset="-122"/>
              </a:rPr>
              <a:t>级地震在</a:t>
            </a:r>
            <a:r>
              <a:rPr lang="en-US" altLang="zh-CN" sz="2000" dirty="0">
                <a:latin typeface="微软雅黑" panose="020B0503020204020204" pitchFamily="34" charset="-122"/>
                <a:ea typeface="微软雅黑" panose="020B0503020204020204" pitchFamily="34" charset="-122"/>
              </a:rPr>
              <a:t>0</a:t>
            </a:r>
            <a:r>
              <a:rPr lang="zh-CN" altLang="en-US" sz="2000" dirty="0">
                <a:latin typeface="微软雅黑" panose="020B0503020204020204" pitchFamily="34" charset="-122"/>
                <a:ea typeface="微软雅黑" panose="020B0503020204020204" pitchFamily="34" charset="-122"/>
              </a:rPr>
              <a:t>至</a:t>
            </a:r>
            <a:r>
              <a:rPr lang="en-US" altLang="zh-CN" sz="2000" dirty="0">
                <a:latin typeface="微软雅黑" panose="020B0503020204020204" pitchFamily="34" charset="-122"/>
                <a:ea typeface="微软雅黑" panose="020B0503020204020204" pitchFamily="34" charset="-122"/>
              </a:rPr>
              <a:t>28</a:t>
            </a:r>
            <a:r>
              <a:rPr lang="zh-CN" altLang="en-US" sz="2000" dirty="0">
                <a:latin typeface="微软雅黑" panose="020B0503020204020204" pitchFamily="34" charset="-122"/>
                <a:ea typeface="微软雅黑" panose="020B0503020204020204" pitchFamily="34" charset="-122"/>
              </a:rPr>
              <a:t>千米的深度范围内以正弦滑动为主，在 </a:t>
            </a:r>
            <a:r>
              <a:rPr lang="en-US" altLang="zh-CN" sz="2000" dirty="0">
                <a:latin typeface="微软雅黑" panose="020B0503020204020204" pitchFamily="34" charset="-122"/>
                <a:ea typeface="微软雅黑" panose="020B0503020204020204" pitchFamily="34" charset="-122"/>
              </a:rPr>
              <a:t>PF </a:t>
            </a:r>
            <a:r>
              <a:rPr lang="zh-CN" altLang="en-US" sz="2000" dirty="0">
                <a:latin typeface="微软雅黑" panose="020B0503020204020204" pitchFamily="34" charset="-122"/>
                <a:ea typeface="微软雅黑" panose="020B0503020204020204" pitchFamily="34" charset="-122"/>
              </a:rPr>
              <a:t>上达到约 </a:t>
            </a:r>
            <a:r>
              <a:rPr lang="en-US" altLang="zh-CN" sz="2000" dirty="0">
                <a:latin typeface="微软雅黑" panose="020B0503020204020204" pitchFamily="34" charset="-122"/>
                <a:ea typeface="微软雅黑" panose="020B0503020204020204" pitchFamily="34" charset="-122"/>
              </a:rPr>
              <a:t>7.5 </a:t>
            </a:r>
            <a:r>
              <a:rPr lang="zh-CN" altLang="en-US" sz="2000" dirty="0">
                <a:latin typeface="微软雅黑" panose="020B0503020204020204" pitchFamily="34" charset="-122"/>
                <a:ea typeface="微软雅黑" panose="020B0503020204020204" pitchFamily="34" charset="-122"/>
              </a:rPr>
              <a:t>米的峰值</a:t>
            </a:r>
          </a:p>
        </p:txBody>
      </p:sp>
      <p:sp>
        <p:nvSpPr>
          <p:cNvPr id="9" name="文本框 8">
            <a:extLst>
              <a:ext uri="{FF2B5EF4-FFF2-40B4-BE49-F238E27FC236}">
                <a16:creationId xmlns:a16="http://schemas.microsoft.com/office/drawing/2014/main" id="{CEE90D94-2240-BEF8-D124-31DCA5DB18E1}"/>
              </a:ext>
            </a:extLst>
          </p:cNvPr>
          <p:cNvSpPr txBox="1"/>
          <p:nvPr/>
        </p:nvSpPr>
        <p:spPr>
          <a:xfrm>
            <a:off x="1507539" y="6268434"/>
            <a:ext cx="6094268" cy="369332"/>
          </a:xfrm>
          <a:prstGeom prst="rect">
            <a:avLst/>
          </a:prstGeom>
          <a:noFill/>
        </p:spPr>
        <p:txBody>
          <a:bodyPr wrap="square">
            <a:spAutoFit/>
          </a:bodyPr>
          <a:lstStyle/>
          <a:p>
            <a:r>
              <a:rPr lang="en-US" altLang="zh-CN" dirty="0">
                <a:latin typeface="微软雅黑" panose="020B0503020204020204" pitchFamily="34" charset="-122"/>
                <a:ea typeface="微软雅黑" panose="020B0503020204020204" pitchFamily="34" charset="-122"/>
              </a:rPr>
              <a:t>a, </a:t>
            </a:r>
            <a:r>
              <a:rPr lang="zh-CN" altLang="en-US" dirty="0">
                <a:latin typeface="微软雅黑" panose="020B0503020204020204" pitchFamily="34" charset="-122"/>
                <a:ea typeface="微软雅黑" panose="020B0503020204020204" pitchFamily="34" charset="-122"/>
              </a:rPr>
              <a:t>根据 </a:t>
            </a:r>
            <a:r>
              <a:rPr lang="en-US" altLang="zh-CN" dirty="0" err="1">
                <a:latin typeface="微软雅黑" panose="020B0503020204020204" pitchFamily="34" charset="-122"/>
                <a:ea typeface="微软雅黑" panose="020B0503020204020204" pitchFamily="34" charset="-122"/>
              </a:rPr>
              <a:t>InSAR</a:t>
            </a:r>
            <a:r>
              <a:rPr lang="en-US" altLang="zh-CN" dirty="0">
                <a:latin typeface="微软雅黑" panose="020B0503020204020204" pitchFamily="34" charset="-122"/>
                <a:ea typeface="微软雅黑" panose="020B0503020204020204" pitchFamily="34" charset="-122"/>
              </a:rPr>
              <a:t> </a:t>
            </a:r>
            <a:r>
              <a:rPr lang="zh-CN" altLang="en-US" dirty="0">
                <a:latin typeface="微软雅黑" panose="020B0503020204020204" pitchFamily="34" charset="-122"/>
                <a:ea typeface="微软雅黑" panose="020B0503020204020204" pitchFamily="34" charset="-122"/>
              </a:rPr>
              <a:t>观测结果估算的断层滑动分布</a:t>
            </a:r>
          </a:p>
        </p:txBody>
      </p:sp>
    </p:spTree>
    <p:extLst>
      <p:ext uri="{BB962C8B-B14F-4D97-AF65-F5344CB8AC3E}">
        <p14:creationId xmlns:p14="http://schemas.microsoft.com/office/powerpoint/2010/main" val="2568033147"/>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69D98C50-662E-29E9-7DE7-BB9312BA9121}"/>
            </a:ext>
          </a:extLst>
        </p:cNvPr>
        <p:cNvGrpSpPr/>
        <p:nvPr/>
      </p:nvGrpSpPr>
      <p:grpSpPr>
        <a:xfrm>
          <a:off x="0" y="0"/>
          <a:ext cx="0" cy="0"/>
          <a:chOff x="0" y="0"/>
          <a:chExt cx="0" cy="0"/>
        </a:xfrm>
      </p:grpSpPr>
      <p:grpSp>
        <p:nvGrpSpPr>
          <p:cNvPr id="23" name="组合 22">
            <a:extLst>
              <a:ext uri="{FF2B5EF4-FFF2-40B4-BE49-F238E27FC236}">
                <a16:creationId xmlns:a16="http://schemas.microsoft.com/office/drawing/2014/main" id="{6D51B717-EE5A-7FAE-D250-FED4D9CF1312}"/>
              </a:ext>
            </a:extLst>
          </p:cNvPr>
          <p:cNvGrpSpPr/>
          <p:nvPr/>
        </p:nvGrpSpPr>
        <p:grpSpPr>
          <a:xfrm>
            <a:off x="3424460" y="220234"/>
            <a:ext cx="5544407" cy="617980"/>
            <a:chOff x="551593" y="497013"/>
            <a:chExt cx="5544407" cy="617980"/>
          </a:xfrm>
        </p:grpSpPr>
        <p:sp>
          <p:nvSpPr>
            <p:cNvPr id="24" name="矩形 23">
              <a:extLst>
                <a:ext uri="{FF2B5EF4-FFF2-40B4-BE49-F238E27FC236}">
                  <a16:creationId xmlns:a16="http://schemas.microsoft.com/office/drawing/2014/main" id="{97C498FA-AD4F-D222-F9B2-C3958DD411B1}"/>
                </a:ext>
              </a:extLst>
            </p:cNvPr>
            <p:cNvSpPr/>
            <p:nvPr/>
          </p:nvSpPr>
          <p:spPr>
            <a:xfrm>
              <a:off x="551593" y="497013"/>
              <a:ext cx="5544407" cy="584775"/>
            </a:xfrm>
            <a:prstGeom prst="rect">
              <a:avLst/>
            </a:prstGeom>
            <a:noFill/>
          </p:spPr>
          <p:txBody>
            <a:bodyPr wrap="square" rtlCol="0">
              <a:spAutoFit/>
            </a:bodyPr>
            <a:lstStyle/>
            <a:p>
              <a:pPr marL="0" marR="0" lvl="0" indent="0" algn="ctr" defTabSz="914400" rtl="0" eaLnBrk="1" fontAlgn="auto" latinLnBrk="0" hangingPunct="1">
                <a:lnSpc>
                  <a:spcPct val="100000"/>
                </a:lnSpc>
                <a:spcBef>
                  <a:spcPct val="0"/>
                </a:spcBef>
                <a:spcAft>
                  <a:spcPct val="0"/>
                </a:spcAft>
                <a:buClrTx/>
                <a:buSzTx/>
                <a:buFontTx/>
                <a:buNone/>
                <a:defRPr/>
              </a:pPr>
              <a:r>
                <a:rPr kumimoji="0" lang="zh-CN" altLang="en-US" sz="3200" b="0" i="0" u="none" strike="noStrike" kern="1200" cap="none" spc="0" normalizeH="0" baseline="0" noProof="0" dirty="0">
                  <a:ln>
                    <a:noFill/>
                  </a:ln>
                  <a:solidFill>
                    <a:srgbClr val="3B3838"/>
                  </a:solidFill>
                  <a:effectLst/>
                  <a:uLnTx/>
                  <a:uFillTx/>
                  <a:latin typeface="微软雅黑" panose="020B0503020204020204" pitchFamily="34" charset="-122"/>
                  <a:ea typeface="微软雅黑" panose="020B0503020204020204" pitchFamily="34" charset="-122"/>
                  <a:sym typeface="Source Han Serif SC" panose="02020400000000000000" pitchFamily="18" charset="-122"/>
                </a:rPr>
                <a:t>断层滑移分布</a:t>
              </a:r>
            </a:p>
          </p:txBody>
        </p:sp>
        <p:cxnSp>
          <p:nvCxnSpPr>
            <p:cNvPr id="25" name="0 _4">
              <a:extLst>
                <a:ext uri="{FF2B5EF4-FFF2-40B4-BE49-F238E27FC236}">
                  <a16:creationId xmlns:a16="http://schemas.microsoft.com/office/drawing/2014/main" id="{0D4888DE-74AF-D4F4-E27F-E49B18A1C25C}"/>
                </a:ext>
              </a:extLst>
            </p:cNvPr>
            <p:cNvCxnSpPr/>
            <p:nvPr/>
          </p:nvCxnSpPr>
          <p:spPr>
            <a:xfrm>
              <a:off x="715475" y="1114993"/>
              <a:ext cx="5119805" cy="0"/>
            </a:xfrm>
            <a:prstGeom prst="line">
              <a:avLst/>
            </a:prstGeom>
            <a:ln w="25400">
              <a:gradFill>
                <a:gsLst>
                  <a:gs pos="49000">
                    <a:srgbClr val="3B3838"/>
                  </a:gs>
                  <a:gs pos="0">
                    <a:schemeClr val="bg1">
                      <a:alpha val="0"/>
                    </a:schemeClr>
                  </a:gs>
                  <a:gs pos="100000">
                    <a:schemeClr val="bg1">
                      <a:alpha val="3000"/>
                    </a:schemeClr>
                  </a:gs>
                </a:gsLst>
                <a:lin ang="0" scaled="0"/>
              </a:gradFill>
            </a:ln>
          </p:spPr>
          <p:style>
            <a:lnRef idx="1">
              <a:schemeClr val="accent1"/>
            </a:lnRef>
            <a:fillRef idx="0">
              <a:schemeClr val="accent1"/>
            </a:fillRef>
            <a:effectRef idx="0">
              <a:schemeClr val="accent1"/>
            </a:effectRef>
            <a:fontRef idx="minor">
              <a:schemeClr val="tx1"/>
            </a:fontRef>
          </p:style>
        </p:cxnSp>
      </p:grpSp>
      <p:sp>
        <p:nvSpPr>
          <p:cNvPr id="3" name="文本框 2">
            <a:extLst>
              <a:ext uri="{FF2B5EF4-FFF2-40B4-BE49-F238E27FC236}">
                <a16:creationId xmlns:a16="http://schemas.microsoft.com/office/drawing/2014/main" id="{2BB526BC-71EC-CA0C-A649-AD4754260D18}"/>
              </a:ext>
            </a:extLst>
          </p:cNvPr>
          <p:cNvSpPr txBox="1"/>
          <p:nvPr/>
        </p:nvSpPr>
        <p:spPr>
          <a:xfrm>
            <a:off x="2945607" y="5797081"/>
            <a:ext cx="6502111" cy="707886"/>
          </a:xfrm>
          <a:prstGeom prst="rect">
            <a:avLst/>
          </a:prstGeom>
          <a:noFill/>
        </p:spPr>
        <p:txBody>
          <a:bodyPr wrap="square">
            <a:spAutoFit/>
          </a:bodyPr>
          <a:lstStyle/>
          <a:p>
            <a:r>
              <a:rPr lang="zh-CN" altLang="en-US" sz="2000" dirty="0">
                <a:latin typeface="微软雅黑" panose="020B0503020204020204" pitchFamily="34" charset="-122"/>
                <a:ea typeface="微软雅黑" panose="020B0503020204020204" pitchFamily="34" charset="-122"/>
              </a:rPr>
              <a:t>而在 </a:t>
            </a:r>
            <a:r>
              <a:rPr lang="en-US" altLang="zh-CN" sz="2000" dirty="0">
                <a:latin typeface="微软雅黑" panose="020B0503020204020204" pitchFamily="34" charset="-122"/>
                <a:ea typeface="微软雅黑" panose="020B0503020204020204" pitchFamily="34" charset="-122"/>
              </a:rPr>
              <a:t>7.6 </a:t>
            </a:r>
            <a:r>
              <a:rPr lang="zh-CN" altLang="en-US" sz="2000" dirty="0">
                <a:latin typeface="微软雅黑" panose="020B0503020204020204" pitchFamily="34" charset="-122"/>
                <a:ea typeface="微软雅黑" panose="020B0503020204020204" pitchFamily="34" charset="-122"/>
              </a:rPr>
              <a:t>级地震中，</a:t>
            </a:r>
            <a:r>
              <a:rPr lang="en-US" altLang="zh-CN" sz="2000" dirty="0">
                <a:latin typeface="微软雅黑" panose="020B0503020204020204" pitchFamily="34" charset="-122"/>
                <a:ea typeface="微软雅黑" panose="020B0503020204020204" pitchFamily="34" charset="-122"/>
              </a:rPr>
              <a:t>SF </a:t>
            </a:r>
            <a:r>
              <a:rPr lang="zh-CN" altLang="en-US" sz="2000" dirty="0">
                <a:latin typeface="微软雅黑" panose="020B0503020204020204" pitchFamily="34" charset="-122"/>
                <a:ea typeface="微软雅黑" panose="020B0503020204020204" pitchFamily="34" charset="-122"/>
              </a:rPr>
              <a:t>上出现了更为集中的弯曲，地表附近的正弦滑动和法向滑动分别达到约 </a:t>
            </a:r>
            <a:r>
              <a:rPr lang="en-US" altLang="zh-CN" sz="2000" dirty="0">
                <a:latin typeface="微软雅黑" panose="020B0503020204020204" pitchFamily="34" charset="-122"/>
                <a:ea typeface="微软雅黑" panose="020B0503020204020204" pitchFamily="34" charset="-122"/>
              </a:rPr>
              <a:t>10.9 </a:t>
            </a:r>
            <a:r>
              <a:rPr lang="zh-CN" altLang="en-US" sz="2000" dirty="0">
                <a:latin typeface="微软雅黑" panose="020B0503020204020204" pitchFamily="34" charset="-122"/>
                <a:ea typeface="微软雅黑" panose="020B0503020204020204" pitchFamily="34" charset="-122"/>
              </a:rPr>
              <a:t>米和 </a:t>
            </a:r>
            <a:r>
              <a:rPr lang="en-US" altLang="zh-CN" sz="2000" dirty="0">
                <a:latin typeface="微软雅黑" panose="020B0503020204020204" pitchFamily="34" charset="-122"/>
                <a:ea typeface="微软雅黑" panose="020B0503020204020204" pitchFamily="34" charset="-122"/>
              </a:rPr>
              <a:t>4.8 </a:t>
            </a:r>
            <a:r>
              <a:rPr lang="zh-CN" altLang="en-US" sz="2000" dirty="0">
                <a:latin typeface="微软雅黑" panose="020B0503020204020204" pitchFamily="34" charset="-122"/>
                <a:ea typeface="微软雅黑" panose="020B0503020204020204" pitchFamily="34" charset="-122"/>
              </a:rPr>
              <a:t>米</a:t>
            </a:r>
          </a:p>
        </p:txBody>
      </p:sp>
      <p:pic>
        <p:nvPicPr>
          <p:cNvPr id="5" name="图片 4">
            <a:extLst>
              <a:ext uri="{FF2B5EF4-FFF2-40B4-BE49-F238E27FC236}">
                <a16:creationId xmlns:a16="http://schemas.microsoft.com/office/drawing/2014/main" id="{DBD602FA-2CAA-F4B7-5A04-978E3C33FAE2}"/>
              </a:ext>
            </a:extLst>
          </p:cNvPr>
          <p:cNvPicPr>
            <a:picLocks noChangeAspect="1"/>
          </p:cNvPicPr>
          <p:nvPr/>
        </p:nvPicPr>
        <p:blipFill>
          <a:blip r:embed="rId3"/>
          <a:stretch>
            <a:fillRect/>
          </a:stretch>
        </p:blipFill>
        <p:spPr>
          <a:xfrm>
            <a:off x="0" y="1074034"/>
            <a:ext cx="12192000" cy="4626803"/>
          </a:xfrm>
          <a:prstGeom prst="rect">
            <a:avLst/>
          </a:prstGeom>
        </p:spPr>
      </p:pic>
      <p:sp>
        <p:nvSpPr>
          <p:cNvPr id="7" name="文本框 6">
            <a:extLst>
              <a:ext uri="{FF2B5EF4-FFF2-40B4-BE49-F238E27FC236}">
                <a16:creationId xmlns:a16="http://schemas.microsoft.com/office/drawing/2014/main" id="{05BD74B5-0DB7-4BFB-E34B-8AF076F4B881}"/>
              </a:ext>
            </a:extLst>
          </p:cNvPr>
          <p:cNvSpPr txBox="1"/>
          <p:nvPr/>
        </p:nvSpPr>
        <p:spPr>
          <a:xfrm>
            <a:off x="179242" y="5331505"/>
            <a:ext cx="6094268" cy="369332"/>
          </a:xfrm>
          <a:prstGeom prst="rect">
            <a:avLst/>
          </a:prstGeom>
          <a:noFill/>
        </p:spPr>
        <p:txBody>
          <a:bodyPr wrap="square">
            <a:spAutoFit/>
          </a:bodyPr>
          <a:lstStyle/>
          <a:p>
            <a:r>
              <a:rPr lang="en-US" altLang="zh-CN" dirty="0">
                <a:solidFill>
                  <a:srgbClr val="FF0000"/>
                </a:solidFill>
                <a:latin typeface="微软雅黑" panose="020B0503020204020204" pitchFamily="34" charset="-122"/>
                <a:ea typeface="微软雅黑" panose="020B0503020204020204" pitchFamily="34" charset="-122"/>
              </a:rPr>
              <a:t>c, </a:t>
            </a:r>
            <a:r>
              <a:rPr lang="zh-CN" altLang="en-US" dirty="0">
                <a:solidFill>
                  <a:srgbClr val="FF0000"/>
                </a:solidFill>
                <a:latin typeface="微软雅黑" panose="020B0503020204020204" pitchFamily="34" charset="-122"/>
                <a:ea typeface="微软雅黑" panose="020B0503020204020204" pitchFamily="34" charset="-122"/>
              </a:rPr>
              <a:t>正弦滑动振幅</a:t>
            </a:r>
          </a:p>
        </p:txBody>
      </p:sp>
      <p:sp>
        <p:nvSpPr>
          <p:cNvPr id="9" name="文本框 8">
            <a:extLst>
              <a:ext uri="{FF2B5EF4-FFF2-40B4-BE49-F238E27FC236}">
                <a16:creationId xmlns:a16="http://schemas.microsoft.com/office/drawing/2014/main" id="{7942C685-6072-32A3-CB6F-15ACD44E65DF}"/>
              </a:ext>
            </a:extLst>
          </p:cNvPr>
          <p:cNvSpPr txBox="1"/>
          <p:nvPr/>
        </p:nvSpPr>
        <p:spPr>
          <a:xfrm>
            <a:off x="10178762" y="5331505"/>
            <a:ext cx="2013238" cy="369332"/>
          </a:xfrm>
          <a:prstGeom prst="rect">
            <a:avLst/>
          </a:prstGeom>
          <a:noFill/>
        </p:spPr>
        <p:txBody>
          <a:bodyPr wrap="square">
            <a:spAutoFit/>
          </a:bodyPr>
          <a:lstStyle/>
          <a:p>
            <a:r>
              <a:rPr lang="en-US" altLang="zh-CN" dirty="0">
                <a:solidFill>
                  <a:srgbClr val="FF0000"/>
                </a:solidFill>
                <a:latin typeface="微软雅黑" panose="020B0503020204020204" pitchFamily="34" charset="-122"/>
                <a:ea typeface="微软雅黑" panose="020B0503020204020204" pitchFamily="34" charset="-122"/>
              </a:rPr>
              <a:t>d</a:t>
            </a:r>
            <a:r>
              <a:rPr lang="zh-CN" altLang="en-US" dirty="0">
                <a:solidFill>
                  <a:srgbClr val="FF0000"/>
                </a:solidFill>
                <a:latin typeface="微软雅黑" panose="020B0503020204020204" pitchFamily="34" charset="-122"/>
                <a:ea typeface="微软雅黑" panose="020B0503020204020204" pitchFamily="34" charset="-122"/>
              </a:rPr>
              <a:t>，沿倾角的滑动</a:t>
            </a:r>
          </a:p>
        </p:txBody>
      </p:sp>
    </p:spTree>
    <p:extLst>
      <p:ext uri="{BB962C8B-B14F-4D97-AF65-F5344CB8AC3E}">
        <p14:creationId xmlns:p14="http://schemas.microsoft.com/office/powerpoint/2010/main" val="1711695066"/>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D18A5283-BA05-A30F-5F68-FB04361CD0E9}"/>
            </a:ext>
          </a:extLst>
        </p:cNvPr>
        <p:cNvGrpSpPr/>
        <p:nvPr/>
      </p:nvGrpSpPr>
      <p:grpSpPr>
        <a:xfrm>
          <a:off x="0" y="0"/>
          <a:ext cx="0" cy="0"/>
          <a:chOff x="0" y="0"/>
          <a:chExt cx="0" cy="0"/>
        </a:xfrm>
      </p:grpSpPr>
      <p:grpSp>
        <p:nvGrpSpPr>
          <p:cNvPr id="23" name="组合 22">
            <a:extLst>
              <a:ext uri="{FF2B5EF4-FFF2-40B4-BE49-F238E27FC236}">
                <a16:creationId xmlns:a16="http://schemas.microsoft.com/office/drawing/2014/main" id="{C3D07B3F-FCF4-B194-C525-7FDEEB201574}"/>
              </a:ext>
            </a:extLst>
          </p:cNvPr>
          <p:cNvGrpSpPr/>
          <p:nvPr/>
        </p:nvGrpSpPr>
        <p:grpSpPr>
          <a:xfrm>
            <a:off x="3424460" y="220234"/>
            <a:ext cx="5544407" cy="617980"/>
            <a:chOff x="551593" y="497013"/>
            <a:chExt cx="5544407" cy="617980"/>
          </a:xfrm>
        </p:grpSpPr>
        <p:sp>
          <p:nvSpPr>
            <p:cNvPr id="24" name="矩形 23">
              <a:extLst>
                <a:ext uri="{FF2B5EF4-FFF2-40B4-BE49-F238E27FC236}">
                  <a16:creationId xmlns:a16="http://schemas.microsoft.com/office/drawing/2014/main" id="{6148D7A5-C57B-7531-1780-A4D06E717BC6}"/>
                </a:ext>
              </a:extLst>
            </p:cNvPr>
            <p:cNvSpPr/>
            <p:nvPr/>
          </p:nvSpPr>
          <p:spPr>
            <a:xfrm>
              <a:off x="551593" y="497013"/>
              <a:ext cx="5544407" cy="584775"/>
            </a:xfrm>
            <a:prstGeom prst="rect">
              <a:avLst/>
            </a:prstGeom>
            <a:noFill/>
          </p:spPr>
          <p:txBody>
            <a:bodyPr wrap="square" rtlCol="0">
              <a:spAutoFit/>
            </a:bodyPr>
            <a:lstStyle/>
            <a:p>
              <a:pPr marL="0" marR="0" lvl="0" indent="0" algn="ctr" defTabSz="914400" rtl="0" eaLnBrk="1" fontAlgn="auto" latinLnBrk="0" hangingPunct="1">
                <a:lnSpc>
                  <a:spcPct val="100000"/>
                </a:lnSpc>
                <a:spcBef>
                  <a:spcPct val="0"/>
                </a:spcBef>
                <a:spcAft>
                  <a:spcPct val="0"/>
                </a:spcAft>
                <a:buClrTx/>
                <a:buSzTx/>
                <a:buFontTx/>
                <a:buNone/>
                <a:defRPr/>
              </a:pPr>
              <a:r>
                <a:rPr kumimoji="0" lang="zh-CN" altLang="en-US" sz="3200" b="0" i="0" u="none" strike="noStrike" kern="1200" cap="none" spc="0" normalizeH="0" baseline="0" noProof="0" dirty="0">
                  <a:ln>
                    <a:noFill/>
                  </a:ln>
                  <a:solidFill>
                    <a:srgbClr val="3B3838"/>
                  </a:solidFill>
                  <a:effectLst/>
                  <a:uLnTx/>
                  <a:uFillTx/>
                  <a:latin typeface="微软雅黑" panose="020B0503020204020204" pitchFamily="34" charset="-122"/>
                  <a:ea typeface="微软雅黑" panose="020B0503020204020204" pitchFamily="34" charset="-122"/>
                  <a:sym typeface="Source Han Serif SC" panose="02020400000000000000" pitchFamily="18" charset="-122"/>
                </a:rPr>
                <a:t>断层滑移分布</a:t>
              </a:r>
            </a:p>
          </p:txBody>
        </p:sp>
        <p:cxnSp>
          <p:nvCxnSpPr>
            <p:cNvPr id="25" name="0 _4">
              <a:extLst>
                <a:ext uri="{FF2B5EF4-FFF2-40B4-BE49-F238E27FC236}">
                  <a16:creationId xmlns:a16="http://schemas.microsoft.com/office/drawing/2014/main" id="{8E7A009E-5F9D-679A-DEDE-4B6BB13DD037}"/>
                </a:ext>
              </a:extLst>
            </p:cNvPr>
            <p:cNvCxnSpPr/>
            <p:nvPr/>
          </p:nvCxnSpPr>
          <p:spPr>
            <a:xfrm>
              <a:off x="715475" y="1114993"/>
              <a:ext cx="5119805" cy="0"/>
            </a:xfrm>
            <a:prstGeom prst="line">
              <a:avLst/>
            </a:prstGeom>
            <a:ln w="25400">
              <a:gradFill>
                <a:gsLst>
                  <a:gs pos="49000">
                    <a:srgbClr val="3B3838"/>
                  </a:gs>
                  <a:gs pos="0">
                    <a:schemeClr val="bg1">
                      <a:alpha val="0"/>
                    </a:schemeClr>
                  </a:gs>
                  <a:gs pos="100000">
                    <a:schemeClr val="bg1">
                      <a:alpha val="3000"/>
                    </a:schemeClr>
                  </a:gs>
                </a:gsLst>
                <a:lin ang="0" scaled="0"/>
              </a:gradFill>
            </a:ln>
          </p:spPr>
          <p:style>
            <a:lnRef idx="1">
              <a:schemeClr val="accent1"/>
            </a:lnRef>
            <a:fillRef idx="0">
              <a:schemeClr val="accent1"/>
            </a:fillRef>
            <a:effectRef idx="0">
              <a:schemeClr val="accent1"/>
            </a:effectRef>
            <a:fontRef idx="minor">
              <a:schemeClr val="tx1"/>
            </a:fontRef>
          </p:style>
        </p:cxnSp>
      </p:grpSp>
      <p:pic>
        <p:nvPicPr>
          <p:cNvPr id="3" name="图片 2">
            <a:extLst>
              <a:ext uri="{FF2B5EF4-FFF2-40B4-BE49-F238E27FC236}">
                <a16:creationId xmlns:a16="http://schemas.microsoft.com/office/drawing/2014/main" id="{A522FFA9-D12B-8EE1-03BA-6C6A25097617}"/>
              </a:ext>
            </a:extLst>
          </p:cNvPr>
          <p:cNvPicPr>
            <a:picLocks noChangeAspect="1"/>
          </p:cNvPicPr>
          <p:nvPr/>
        </p:nvPicPr>
        <p:blipFill>
          <a:blip r:embed="rId3"/>
          <a:stretch>
            <a:fillRect/>
          </a:stretch>
        </p:blipFill>
        <p:spPr>
          <a:xfrm>
            <a:off x="0" y="1423105"/>
            <a:ext cx="7730836" cy="4736745"/>
          </a:xfrm>
          <a:prstGeom prst="rect">
            <a:avLst/>
          </a:prstGeom>
        </p:spPr>
      </p:pic>
      <p:sp>
        <p:nvSpPr>
          <p:cNvPr id="5" name="文本框 4">
            <a:extLst>
              <a:ext uri="{FF2B5EF4-FFF2-40B4-BE49-F238E27FC236}">
                <a16:creationId xmlns:a16="http://schemas.microsoft.com/office/drawing/2014/main" id="{9CF5AFA3-B543-3F05-6217-6AAC3CE14D14}"/>
              </a:ext>
            </a:extLst>
          </p:cNvPr>
          <p:cNvSpPr txBox="1"/>
          <p:nvPr/>
        </p:nvSpPr>
        <p:spPr>
          <a:xfrm>
            <a:off x="7741227" y="3429000"/>
            <a:ext cx="4548621" cy="400110"/>
          </a:xfrm>
          <a:prstGeom prst="rect">
            <a:avLst/>
          </a:prstGeom>
          <a:noFill/>
        </p:spPr>
        <p:txBody>
          <a:bodyPr wrap="square">
            <a:spAutoFit/>
          </a:bodyPr>
          <a:lstStyle/>
          <a:p>
            <a:r>
              <a:rPr lang="zh-CN" altLang="en-US" sz="2000" dirty="0">
                <a:latin typeface="微软雅黑" panose="020B0503020204020204" pitchFamily="34" charset="-122"/>
                <a:ea typeface="微软雅黑" panose="020B0503020204020204" pitchFamily="34" charset="-122"/>
              </a:rPr>
              <a:t>由此导致的 </a:t>
            </a:r>
            <a:r>
              <a:rPr lang="en-US" altLang="zh-CN" sz="2000" dirty="0">
                <a:latin typeface="微软雅黑" panose="020B0503020204020204" pitchFamily="34" charset="-122"/>
                <a:ea typeface="微软雅黑" panose="020B0503020204020204" pitchFamily="34" charset="-122"/>
              </a:rPr>
              <a:t>SF </a:t>
            </a:r>
            <a:r>
              <a:rPr lang="zh-CN" altLang="en-US" sz="2000" dirty="0">
                <a:latin typeface="微软雅黑" panose="020B0503020204020204" pitchFamily="34" charset="-122"/>
                <a:ea typeface="微软雅黑" panose="020B0503020204020204" pitchFamily="34" charset="-122"/>
              </a:rPr>
              <a:t>剪切应力下降更为显著</a:t>
            </a:r>
          </a:p>
        </p:txBody>
      </p:sp>
      <p:sp>
        <p:nvSpPr>
          <p:cNvPr id="7" name="文本框 6">
            <a:extLst>
              <a:ext uri="{FF2B5EF4-FFF2-40B4-BE49-F238E27FC236}">
                <a16:creationId xmlns:a16="http://schemas.microsoft.com/office/drawing/2014/main" id="{7E6626E9-B4E6-8E8C-3641-7DAB57A8386B}"/>
              </a:ext>
            </a:extLst>
          </p:cNvPr>
          <p:cNvSpPr txBox="1"/>
          <p:nvPr/>
        </p:nvSpPr>
        <p:spPr>
          <a:xfrm>
            <a:off x="2561925" y="6268434"/>
            <a:ext cx="6146222" cy="369332"/>
          </a:xfrm>
          <a:prstGeom prst="rect">
            <a:avLst/>
          </a:prstGeom>
          <a:noFill/>
        </p:spPr>
        <p:txBody>
          <a:bodyPr wrap="square">
            <a:spAutoFit/>
          </a:bodyPr>
          <a:lstStyle/>
          <a:p>
            <a:r>
              <a:rPr lang="en-US" altLang="zh-CN" dirty="0">
                <a:latin typeface="微软雅黑" panose="020B0503020204020204" pitchFamily="34" charset="-122"/>
                <a:ea typeface="微软雅黑" panose="020B0503020204020204" pitchFamily="34" charset="-122"/>
              </a:rPr>
              <a:t>b, </a:t>
            </a:r>
            <a:r>
              <a:rPr lang="zh-CN" altLang="en-US" dirty="0">
                <a:latin typeface="微软雅黑" panose="020B0503020204020204" pitchFamily="34" charset="-122"/>
                <a:ea typeface="微软雅黑" panose="020B0503020204020204" pitchFamily="34" charset="-122"/>
              </a:rPr>
              <a:t>断层块区上的剪应力变化</a:t>
            </a:r>
          </a:p>
        </p:txBody>
      </p:sp>
      <p:sp>
        <p:nvSpPr>
          <p:cNvPr id="9" name="文本框 8">
            <a:extLst>
              <a:ext uri="{FF2B5EF4-FFF2-40B4-BE49-F238E27FC236}">
                <a16:creationId xmlns:a16="http://schemas.microsoft.com/office/drawing/2014/main" id="{EEB60498-ABFB-B653-AE91-5EFB775CFB63}"/>
              </a:ext>
            </a:extLst>
          </p:cNvPr>
          <p:cNvSpPr txBox="1"/>
          <p:nvPr/>
        </p:nvSpPr>
        <p:spPr>
          <a:xfrm>
            <a:off x="7643379" y="6268434"/>
            <a:ext cx="4548621" cy="369332"/>
          </a:xfrm>
          <a:prstGeom prst="rect">
            <a:avLst/>
          </a:prstGeom>
          <a:noFill/>
        </p:spPr>
        <p:txBody>
          <a:bodyPr wrap="square">
            <a:spAutoFit/>
          </a:bodyPr>
          <a:lstStyle/>
          <a:p>
            <a:r>
              <a:rPr lang="zh-CN" altLang="en-US" dirty="0">
                <a:latin typeface="微软雅黑" panose="020B0503020204020204" pitchFamily="34" charset="-122"/>
                <a:ea typeface="微软雅黑" panose="020B0503020204020204" pitchFamily="34" charset="-122"/>
              </a:rPr>
              <a:t>红色值表示应力增加，蓝色值表示应力下降</a:t>
            </a:r>
          </a:p>
        </p:txBody>
      </p:sp>
    </p:spTree>
    <p:extLst>
      <p:ext uri="{BB962C8B-B14F-4D97-AF65-F5344CB8AC3E}">
        <p14:creationId xmlns:p14="http://schemas.microsoft.com/office/powerpoint/2010/main" val="2374599808"/>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0FF7D9F8-2782-DB73-C0F3-620ECC050B85}"/>
            </a:ext>
          </a:extLst>
        </p:cNvPr>
        <p:cNvGrpSpPr/>
        <p:nvPr/>
      </p:nvGrpSpPr>
      <p:grpSpPr>
        <a:xfrm>
          <a:off x="0" y="0"/>
          <a:ext cx="0" cy="0"/>
          <a:chOff x="0" y="0"/>
          <a:chExt cx="0" cy="0"/>
        </a:xfrm>
      </p:grpSpPr>
      <p:grpSp>
        <p:nvGrpSpPr>
          <p:cNvPr id="23" name="组合 22">
            <a:extLst>
              <a:ext uri="{FF2B5EF4-FFF2-40B4-BE49-F238E27FC236}">
                <a16:creationId xmlns:a16="http://schemas.microsoft.com/office/drawing/2014/main" id="{03A8C66A-9DBB-8B3D-F11C-25C76BE9E58E}"/>
              </a:ext>
            </a:extLst>
          </p:cNvPr>
          <p:cNvGrpSpPr/>
          <p:nvPr/>
        </p:nvGrpSpPr>
        <p:grpSpPr>
          <a:xfrm>
            <a:off x="3424460" y="220234"/>
            <a:ext cx="5544407" cy="617980"/>
            <a:chOff x="551593" y="497013"/>
            <a:chExt cx="5544407" cy="617980"/>
          </a:xfrm>
        </p:grpSpPr>
        <p:sp>
          <p:nvSpPr>
            <p:cNvPr id="24" name="矩形 23">
              <a:extLst>
                <a:ext uri="{FF2B5EF4-FFF2-40B4-BE49-F238E27FC236}">
                  <a16:creationId xmlns:a16="http://schemas.microsoft.com/office/drawing/2014/main" id="{B7F7E01E-D677-AC79-85F7-87181C79EA06}"/>
                </a:ext>
              </a:extLst>
            </p:cNvPr>
            <p:cNvSpPr/>
            <p:nvPr/>
          </p:nvSpPr>
          <p:spPr>
            <a:xfrm>
              <a:off x="551593" y="497013"/>
              <a:ext cx="5544407" cy="584775"/>
            </a:xfrm>
            <a:prstGeom prst="rect">
              <a:avLst/>
            </a:prstGeom>
            <a:noFill/>
          </p:spPr>
          <p:txBody>
            <a:bodyPr wrap="square" rtlCol="0">
              <a:spAutoFit/>
            </a:bodyPr>
            <a:lstStyle/>
            <a:p>
              <a:pPr marL="0" marR="0" lvl="0" indent="0" algn="ctr" defTabSz="914400" rtl="0" eaLnBrk="1" fontAlgn="auto" latinLnBrk="0" hangingPunct="1">
                <a:lnSpc>
                  <a:spcPct val="100000"/>
                </a:lnSpc>
                <a:spcBef>
                  <a:spcPct val="0"/>
                </a:spcBef>
                <a:spcAft>
                  <a:spcPct val="0"/>
                </a:spcAft>
                <a:buClrTx/>
                <a:buSzTx/>
                <a:buFontTx/>
                <a:buNone/>
                <a:defRPr/>
              </a:pPr>
              <a:r>
                <a:rPr kumimoji="0" lang="zh-CN" altLang="en-US" sz="3200" b="0" i="0" u="none" strike="noStrike" kern="1200" cap="none" spc="0" normalizeH="0" baseline="0" noProof="0" dirty="0">
                  <a:ln>
                    <a:noFill/>
                  </a:ln>
                  <a:solidFill>
                    <a:srgbClr val="3B3838"/>
                  </a:solidFill>
                  <a:effectLst/>
                  <a:uLnTx/>
                  <a:uFillTx/>
                  <a:latin typeface="微软雅黑" panose="020B0503020204020204" pitchFamily="34" charset="-122"/>
                  <a:ea typeface="微软雅黑" panose="020B0503020204020204" pitchFamily="34" charset="-122"/>
                  <a:sym typeface="Source Han Serif SC" panose="02020400000000000000" pitchFamily="18" charset="-122"/>
                </a:rPr>
                <a:t>断层滑移分布</a:t>
              </a:r>
            </a:p>
          </p:txBody>
        </p:sp>
        <p:cxnSp>
          <p:nvCxnSpPr>
            <p:cNvPr id="25" name="0 _4">
              <a:extLst>
                <a:ext uri="{FF2B5EF4-FFF2-40B4-BE49-F238E27FC236}">
                  <a16:creationId xmlns:a16="http://schemas.microsoft.com/office/drawing/2014/main" id="{E3B0DD48-3532-4D27-8B50-2B2A3C7D38AB}"/>
                </a:ext>
              </a:extLst>
            </p:cNvPr>
            <p:cNvCxnSpPr/>
            <p:nvPr/>
          </p:nvCxnSpPr>
          <p:spPr>
            <a:xfrm>
              <a:off x="715475" y="1114993"/>
              <a:ext cx="5119805" cy="0"/>
            </a:xfrm>
            <a:prstGeom prst="line">
              <a:avLst/>
            </a:prstGeom>
            <a:ln w="25400">
              <a:gradFill>
                <a:gsLst>
                  <a:gs pos="49000">
                    <a:srgbClr val="3B3838"/>
                  </a:gs>
                  <a:gs pos="0">
                    <a:schemeClr val="bg1">
                      <a:alpha val="0"/>
                    </a:schemeClr>
                  </a:gs>
                  <a:gs pos="100000">
                    <a:schemeClr val="bg1">
                      <a:alpha val="3000"/>
                    </a:schemeClr>
                  </a:gs>
                </a:gsLst>
                <a:lin ang="0" scaled="0"/>
              </a:gradFill>
            </a:ln>
          </p:spPr>
          <p:style>
            <a:lnRef idx="1">
              <a:schemeClr val="accent1"/>
            </a:lnRef>
            <a:fillRef idx="0">
              <a:schemeClr val="accent1"/>
            </a:fillRef>
            <a:effectRef idx="0">
              <a:schemeClr val="accent1"/>
            </a:effectRef>
            <a:fontRef idx="minor">
              <a:schemeClr val="tx1"/>
            </a:fontRef>
          </p:style>
        </p:cxnSp>
      </p:grpSp>
      <p:sp>
        <p:nvSpPr>
          <p:cNvPr id="3" name="文本框 2">
            <a:extLst>
              <a:ext uri="{FF2B5EF4-FFF2-40B4-BE49-F238E27FC236}">
                <a16:creationId xmlns:a16="http://schemas.microsoft.com/office/drawing/2014/main" id="{5B76B3E9-7DE4-B858-AD27-BF5A3777582A}"/>
              </a:ext>
            </a:extLst>
          </p:cNvPr>
          <p:cNvSpPr txBox="1"/>
          <p:nvPr/>
        </p:nvSpPr>
        <p:spPr>
          <a:xfrm>
            <a:off x="2177379" y="1649180"/>
            <a:ext cx="6320595" cy="646331"/>
          </a:xfrm>
          <a:prstGeom prst="rect">
            <a:avLst/>
          </a:prstGeom>
          <a:noFill/>
        </p:spPr>
        <p:txBody>
          <a:bodyPr wrap="square">
            <a:spAutoFit/>
          </a:bodyPr>
          <a:lstStyle/>
          <a:p>
            <a:r>
              <a:rPr lang="zh-CN" altLang="en-US" dirty="0">
                <a:latin typeface="微软雅黑" panose="020B0503020204020204" pitchFamily="34" charset="-122"/>
                <a:ea typeface="微软雅黑" panose="020B0503020204020204" pitchFamily="34" charset="-122"/>
              </a:rPr>
              <a:t>假设剪切模量为</a:t>
            </a:r>
            <a:r>
              <a:rPr lang="en-US" altLang="zh-CN" dirty="0">
                <a:latin typeface="微软雅黑" panose="020B0503020204020204" pitchFamily="34" charset="-122"/>
                <a:ea typeface="微软雅黑" panose="020B0503020204020204" pitchFamily="34" charset="-122"/>
              </a:rPr>
              <a:t>30 </a:t>
            </a:r>
            <a:r>
              <a:rPr lang="en-US" altLang="zh-CN" dirty="0" err="1">
                <a:latin typeface="微软雅黑" panose="020B0503020204020204" pitchFamily="34" charset="-122"/>
                <a:ea typeface="微软雅黑" panose="020B0503020204020204" pitchFamily="34" charset="-122"/>
              </a:rPr>
              <a:t>Gpa</a:t>
            </a:r>
            <a:r>
              <a:rPr lang="zh-CN" altLang="en-US" dirty="0">
                <a:latin typeface="微软雅黑" panose="020B0503020204020204" pitchFamily="34" charset="-122"/>
                <a:ea typeface="微软雅黑" panose="020B0503020204020204" pitchFamily="34" charset="-122"/>
              </a:rPr>
              <a:t>，</a:t>
            </a:r>
            <a:r>
              <a:rPr lang="en-US" altLang="zh-CN" dirty="0">
                <a:latin typeface="微软雅黑" panose="020B0503020204020204" pitchFamily="34" charset="-122"/>
                <a:ea typeface="微软雅黑" panose="020B0503020204020204" pitchFamily="34" charset="-122"/>
              </a:rPr>
              <a:t>2023</a:t>
            </a:r>
            <a:r>
              <a:rPr lang="zh-CN" altLang="en-US" dirty="0">
                <a:latin typeface="微软雅黑" panose="020B0503020204020204" pitchFamily="34" charset="-122"/>
                <a:ea typeface="微软雅黑" panose="020B0503020204020204" pitchFamily="34" charset="-122"/>
              </a:rPr>
              <a:t>年的双震释放的大地测量力矩约为</a:t>
            </a:r>
            <a:r>
              <a:rPr lang="en-US" altLang="zh-CN" dirty="0">
                <a:latin typeface="微软雅黑" panose="020B0503020204020204" pitchFamily="34" charset="-122"/>
                <a:ea typeface="微软雅黑" panose="020B0503020204020204" pitchFamily="34" charset="-122"/>
              </a:rPr>
              <a:t>1.05 × 10^21 Nm</a:t>
            </a:r>
            <a:r>
              <a:rPr lang="zh-CN" altLang="en-US" dirty="0">
                <a:latin typeface="微软雅黑" panose="020B0503020204020204" pitchFamily="34" charset="-122"/>
                <a:ea typeface="微软雅黑" panose="020B0503020204020204" pitchFamily="34" charset="-122"/>
              </a:rPr>
              <a:t>，相当于一个力矩震级为</a:t>
            </a:r>
            <a:r>
              <a:rPr lang="en-US" altLang="zh-CN" dirty="0">
                <a:latin typeface="微软雅黑" panose="020B0503020204020204" pitchFamily="34" charset="-122"/>
                <a:ea typeface="微软雅黑" panose="020B0503020204020204" pitchFamily="34" charset="-122"/>
              </a:rPr>
              <a:t>7.94</a:t>
            </a:r>
            <a:r>
              <a:rPr lang="zh-CN" altLang="en-US" dirty="0">
                <a:latin typeface="微软雅黑" panose="020B0503020204020204" pitchFamily="34" charset="-122"/>
                <a:ea typeface="微软雅黑" panose="020B0503020204020204" pitchFamily="34" charset="-122"/>
              </a:rPr>
              <a:t>的事件</a:t>
            </a:r>
          </a:p>
        </p:txBody>
      </p:sp>
      <p:sp>
        <p:nvSpPr>
          <p:cNvPr id="5" name="文本框 4">
            <a:extLst>
              <a:ext uri="{FF2B5EF4-FFF2-40B4-BE49-F238E27FC236}">
                <a16:creationId xmlns:a16="http://schemas.microsoft.com/office/drawing/2014/main" id="{61288379-BF8B-C756-DFC3-557683A7064F}"/>
              </a:ext>
            </a:extLst>
          </p:cNvPr>
          <p:cNvSpPr txBox="1"/>
          <p:nvPr/>
        </p:nvSpPr>
        <p:spPr>
          <a:xfrm>
            <a:off x="2177379" y="3063619"/>
            <a:ext cx="8206035" cy="646331"/>
          </a:xfrm>
          <a:prstGeom prst="rect">
            <a:avLst/>
          </a:prstGeom>
          <a:noFill/>
        </p:spPr>
        <p:txBody>
          <a:bodyPr wrap="square">
            <a:spAutoFit/>
          </a:bodyPr>
          <a:lstStyle/>
          <a:p>
            <a:r>
              <a:rPr lang="zh-CN" altLang="en-US" dirty="0">
                <a:latin typeface="微软雅黑" panose="020B0503020204020204" pitchFamily="34" charset="-122"/>
                <a:ea typeface="微软雅黑" panose="020B0503020204020204" pitchFamily="34" charset="-122"/>
              </a:rPr>
              <a:t>假设共震滑动</a:t>
            </a:r>
            <a:r>
              <a:rPr lang="zh-CN" altLang="en-US">
                <a:latin typeface="微软雅黑" panose="020B0503020204020204" pitchFamily="34" charset="-122"/>
                <a:ea typeface="微软雅黑" panose="020B0503020204020204" pitchFamily="34" charset="-122"/>
              </a:rPr>
              <a:t>和震后</a:t>
            </a:r>
            <a:r>
              <a:rPr lang="zh-CN" altLang="en-US" dirty="0">
                <a:latin typeface="微软雅黑" panose="020B0503020204020204" pitchFamily="34" charset="-122"/>
                <a:ea typeface="微软雅黑" panose="020B0503020204020204" pitchFamily="34" charset="-122"/>
              </a:rPr>
              <a:t>滑动分别发生在地壳上部和中部，根据推断的地震发生厚度，其分离深度为 </a:t>
            </a:r>
            <a:r>
              <a:rPr lang="en-US" altLang="zh-CN" dirty="0">
                <a:latin typeface="微软雅黑" panose="020B0503020204020204" pitchFamily="34" charset="-122"/>
                <a:ea typeface="微软雅黑" panose="020B0503020204020204" pitchFamily="34" charset="-122"/>
              </a:rPr>
              <a:t>20 km</a:t>
            </a:r>
            <a:r>
              <a:rPr lang="zh-CN" altLang="en-US" dirty="0">
                <a:latin typeface="微软雅黑" panose="020B0503020204020204" pitchFamily="34" charset="-122"/>
                <a:ea typeface="微软雅黑" panose="020B0503020204020204" pitchFamily="34" charset="-122"/>
              </a:rPr>
              <a:t>，估计震后力矩约为</a:t>
            </a:r>
            <a:r>
              <a:rPr lang="en-US" altLang="zh-CN" dirty="0">
                <a:latin typeface="微软雅黑" panose="020B0503020204020204" pitchFamily="34" charset="-122"/>
                <a:ea typeface="微软雅黑" panose="020B0503020204020204" pitchFamily="34" charset="-122"/>
              </a:rPr>
              <a:t>2.04 × 10^20 Nm</a:t>
            </a:r>
            <a:r>
              <a:rPr lang="zh-CN" altLang="en-US" dirty="0">
                <a:latin typeface="微软雅黑" panose="020B0503020204020204" pitchFamily="34" charset="-122"/>
                <a:ea typeface="微软雅黑" panose="020B0503020204020204" pitchFamily="34" charset="-122"/>
              </a:rPr>
              <a:t>（</a:t>
            </a:r>
            <a:r>
              <a:rPr lang="en-US" altLang="zh-CN" dirty="0">
                <a:latin typeface="微软雅黑" panose="020B0503020204020204" pitchFamily="34" charset="-122"/>
                <a:ea typeface="微软雅黑" panose="020B0503020204020204" pitchFamily="34" charset="-122"/>
              </a:rPr>
              <a:t>Mw 7.47</a:t>
            </a:r>
            <a:r>
              <a:rPr lang="zh-CN" altLang="en-US" dirty="0">
                <a:latin typeface="微软雅黑" panose="020B0503020204020204" pitchFamily="34" charset="-122"/>
                <a:ea typeface="微软雅黑" panose="020B0503020204020204" pitchFamily="34" charset="-122"/>
              </a:rPr>
              <a:t>）</a:t>
            </a:r>
          </a:p>
        </p:txBody>
      </p:sp>
      <p:sp>
        <p:nvSpPr>
          <p:cNvPr id="7" name="文本框 6">
            <a:extLst>
              <a:ext uri="{FF2B5EF4-FFF2-40B4-BE49-F238E27FC236}">
                <a16:creationId xmlns:a16="http://schemas.microsoft.com/office/drawing/2014/main" id="{82B8BEEA-7AA0-102E-A639-460857C49603}"/>
              </a:ext>
            </a:extLst>
          </p:cNvPr>
          <p:cNvSpPr txBox="1"/>
          <p:nvPr/>
        </p:nvSpPr>
        <p:spPr>
          <a:xfrm>
            <a:off x="2177379" y="4478058"/>
            <a:ext cx="7263314" cy="646331"/>
          </a:xfrm>
          <a:prstGeom prst="rect">
            <a:avLst/>
          </a:prstGeom>
          <a:noFill/>
        </p:spPr>
        <p:txBody>
          <a:bodyPr wrap="square">
            <a:spAutoFit/>
          </a:bodyPr>
          <a:lstStyle/>
          <a:p>
            <a:r>
              <a:rPr lang="zh-CN" altLang="en-US" dirty="0">
                <a:latin typeface="微软雅黑" panose="020B0503020204020204" pitchFamily="34" charset="-122"/>
                <a:ea typeface="微软雅黑" panose="020B0503020204020204" pitchFamily="34" charset="-122"/>
              </a:rPr>
              <a:t>推断共震震矩约为</a:t>
            </a:r>
            <a:r>
              <a:rPr lang="en-US" altLang="zh-CN" dirty="0">
                <a:latin typeface="微软雅黑" panose="020B0503020204020204" pitchFamily="34" charset="-122"/>
                <a:ea typeface="微软雅黑" panose="020B0503020204020204" pitchFamily="34" charset="-122"/>
              </a:rPr>
              <a:t>8.46 × 10^20 Nm</a:t>
            </a:r>
            <a:r>
              <a:rPr lang="zh-CN" altLang="en-US" dirty="0">
                <a:latin typeface="微软雅黑" panose="020B0503020204020204" pitchFamily="34" charset="-122"/>
                <a:ea typeface="微软雅黑" panose="020B0503020204020204" pitchFamily="34" charset="-122"/>
              </a:rPr>
              <a:t>，相当于 </a:t>
            </a:r>
            <a:r>
              <a:rPr lang="en-US" altLang="zh-CN" dirty="0">
                <a:latin typeface="微软雅黑" panose="020B0503020204020204" pitchFamily="34" charset="-122"/>
                <a:ea typeface="微软雅黑" panose="020B0503020204020204" pitchFamily="34" charset="-122"/>
              </a:rPr>
              <a:t>Mw 7.88 </a:t>
            </a:r>
            <a:r>
              <a:rPr lang="zh-CN" altLang="en-US" dirty="0">
                <a:latin typeface="微软雅黑" panose="020B0503020204020204" pitchFamily="34" charset="-122"/>
                <a:ea typeface="微软雅黑" panose="020B0503020204020204" pitchFamily="34" charset="-122"/>
              </a:rPr>
              <a:t>事件，与美国地质调查局评估的该双地震的总震矩 </a:t>
            </a:r>
            <a:r>
              <a:rPr lang="en-US" altLang="zh-CN" dirty="0">
                <a:latin typeface="微软雅黑" panose="020B0503020204020204" pitchFamily="34" charset="-122"/>
                <a:ea typeface="微软雅黑" panose="020B0503020204020204" pitchFamily="34" charset="-122"/>
              </a:rPr>
              <a:t>~8.02 × 10^20 Nm</a:t>
            </a:r>
            <a:r>
              <a:rPr lang="zh-CN" altLang="en-US" dirty="0">
                <a:latin typeface="微软雅黑" panose="020B0503020204020204" pitchFamily="34" charset="-122"/>
                <a:ea typeface="微软雅黑" panose="020B0503020204020204" pitchFamily="34" charset="-122"/>
              </a:rPr>
              <a:t>非常吻合</a:t>
            </a:r>
          </a:p>
        </p:txBody>
      </p:sp>
    </p:spTree>
    <p:extLst>
      <p:ext uri="{BB962C8B-B14F-4D97-AF65-F5344CB8AC3E}">
        <p14:creationId xmlns:p14="http://schemas.microsoft.com/office/powerpoint/2010/main" val="2821974490"/>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 name="图片 9"/>
          <p:cNvPicPr>
            <a:picLocks noChangeAspect="1"/>
          </p:cNvPicPr>
          <p:nvPr/>
        </p:nvPicPr>
        <p:blipFill>
          <a:blip r:embed="rId3"/>
          <a:stretch>
            <a:fillRect/>
          </a:stretch>
        </p:blipFill>
        <p:spPr>
          <a:xfrm>
            <a:off x="0" y="-1"/>
            <a:ext cx="12192000" cy="6858000"/>
          </a:xfrm>
          <a:prstGeom prst="rect">
            <a:avLst/>
          </a:prstGeom>
        </p:spPr>
      </p:pic>
      <p:sp>
        <p:nvSpPr>
          <p:cNvPr id="18" name="文本框 17"/>
          <p:cNvSpPr txBox="1"/>
          <p:nvPr/>
        </p:nvSpPr>
        <p:spPr>
          <a:xfrm>
            <a:off x="3925887" y="2413073"/>
            <a:ext cx="1057092" cy="2215991"/>
          </a:xfrm>
          <a:prstGeom prst="rect">
            <a:avLst/>
          </a:prstGeom>
          <a:noFill/>
        </p:spPr>
        <p:txBody>
          <a:bodyPr wrap="square" rtlCol="0">
            <a:spAutoFit/>
            <a:scene3d>
              <a:camera prst="orthographicFront"/>
              <a:lightRig rig="threePt" dir="t"/>
            </a:scene3d>
            <a:sp3d contourW="12700"/>
          </a:bodyPr>
          <a:lstStyle/>
          <a:p>
            <a:pPr algn="ctr"/>
            <a:r>
              <a:rPr lang="en-US" altLang="zh-CN" sz="13800">
                <a:solidFill>
                  <a:schemeClr val="bg2">
                    <a:lumMod val="25000"/>
                  </a:schemeClr>
                </a:solidFill>
                <a:latin typeface="微软雅黑" panose="020B0503020204020204" pitchFamily="34" charset="-122"/>
                <a:ea typeface="微软雅黑" panose="020B0503020204020204" pitchFamily="34" charset="-122"/>
                <a:sym typeface="Source Han Serif SC" panose="02020400000000000000" pitchFamily="18" charset="-122"/>
              </a:rPr>
              <a:t>3</a:t>
            </a:r>
            <a:endParaRPr lang="zh-CN" altLang="en-US" sz="13800">
              <a:solidFill>
                <a:schemeClr val="bg2">
                  <a:lumMod val="25000"/>
                </a:schemeClr>
              </a:solidFill>
              <a:latin typeface="微软雅黑" panose="020B0503020204020204" pitchFamily="34" charset="-122"/>
              <a:ea typeface="微软雅黑" panose="020B0503020204020204" pitchFamily="34" charset="-122"/>
              <a:sym typeface="Source Han Serif SC" panose="02020400000000000000" pitchFamily="18" charset="-122"/>
            </a:endParaRPr>
          </a:p>
        </p:txBody>
      </p:sp>
      <p:sp>
        <p:nvSpPr>
          <p:cNvPr id="2" name="菱形 1"/>
          <p:cNvSpPr/>
          <p:nvPr/>
        </p:nvSpPr>
        <p:spPr>
          <a:xfrm>
            <a:off x="3199174" y="2199135"/>
            <a:ext cx="2643868" cy="2643868"/>
          </a:xfrm>
          <a:prstGeom prst="diamond">
            <a:avLst/>
          </a:prstGeom>
          <a:noFill/>
          <a:ln w="28575">
            <a:solidFill>
              <a:srgbClr val="3B3838"/>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bg2">
                  <a:lumMod val="25000"/>
                </a:schemeClr>
              </a:solidFill>
              <a:latin typeface="微软雅黑" panose="020B0503020204020204" pitchFamily="34" charset="-122"/>
              <a:ea typeface="微软雅黑" panose="020B0503020204020204" pitchFamily="34" charset="-122"/>
              <a:sym typeface="Source Han Serif SC" panose="02020400000000000000" pitchFamily="18" charset="-122"/>
            </a:endParaRPr>
          </a:p>
        </p:txBody>
      </p:sp>
      <p:sp>
        <p:nvSpPr>
          <p:cNvPr id="3" name="菱形 2"/>
          <p:cNvSpPr/>
          <p:nvPr/>
        </p:nvSpPr>
        <p:spPr>
          <a:xfrm>
            <a:off x="5302611" y="1371821"/>
            <a:ext cx="4298496" cy="4298496"/>
          </a:xfrm>
          <a:prstGeom prst="diamond">
            <a:avLst/>
          </a:prstGeom>
          <a:noFill/>
          <a:ln w="28575">
            <a:solidFill>
              <a:srgbClr val="3B3838"/>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bg2">
                  <a:lumMod val="25000"/>
                </a:schemeClr>
              </a:solidFill>
              <a:latin typeface="微软雅黑" panose="020B0503020204020204" pitchFamily="34" charset="-122"/>
              <a:ea typeface="微软雅黑" panose="020B0503020204020204" pitchFamily="34" charset="-122"/>
              <a:sym typeface="Source Han Serif SC" panose="02020400000000000000" pitchFamily="18" charset="-122"/>
            </a:endParaRPr>
          </a:p>
        </p:txBody>
      </p:sp>
      <p:sp>
        <p:nvSpPr>
          <p:cNvPr id="11" name="文本框 10"/>
          <p:cNvSpPr txBox="1"/>
          <p:nvPr/>
        </p:nvSpPr>
        <p:spPr>
          <a:xfrm>
            <a:off x="5499687" y="3001457"/>
            <a:ext cx="3904343" cy="523220"/>
          </a:xfrm>
          <a:prstGeom prst="rect">
            <a:avLst/>
          </a:prstGeom>
          <a:noFill/>
        </p:spPr>
        <p:txBody>
          <a:bodyPr wrap="square" rtlCol="0">
            <a:spAutoFit/>
            <a:scene3d>
              <a:camera prst="orthographicFront"/>
              <a:lightRig rig="threePt" dir="t"/>
            </a:scene3d>
            <a:sp3d contourW="12700"/>
          </a:bodyPr>
          <a:lstStyle>
            <a:defPPr>
              <a:defRPr lang="en-US"/>
            </a:defPPr>
            <a:lvl1pPr algn="ctr">
              <a:defRPr sz="2800" b="1">
                <a:solidFill>
                  <a:schemeClr val="tx1">
                    <a:lumMod val="75000"/>
                    <a:lumOff val="25000"/>
                  </a:schemeClr>
                </a:solidFill>
                <a:latin typeface="Century Gothic" panose="020B0502020202020204" pitchFamily="34" charset="0"/>
              </a:defRPr>
            </a:lvl1pPr>
          </a:lstStyle>
          <a:p>
            <a:r>
              <a:rPr lang="zh-CN" altLang="en-US" dirty="0">
                <a:solidFill>
                  <a:schemeClr val="bg2">
                    <a:lumMod val="25000"/>
                  </a:schemeClr>
                </a:solidFill>
                <a:latin typeface="微软雅黑" panose="020B0503020204020204" pitchFamily="34" charset="-122"/>
                <a:ea typeface="微软雅黑" panose="020B0503020204020204" pitchFamily="34" charset="-122"/>
                <a:sym typeface="Source Han Serif SC" panose="02020400000000000000" pitchFamily="18" charset="-122"/>
              </a:rPr>
              <a:t>高频源的时空演化</a:t>
            </a:r>
          </a:p>
        </p:txBody>
      </p:sp>
      <p:sp>
        <p:nvSpPr>
          <p:cNvPr id="12" name="文本框 11"/>
          <p:cNvSpPr txBox="1"/>
          <p:nvPr/>
        </p:nvSpPr>
        <p:spPr>
          <a:xfrm>
            <a:off x="6083252" y="3594933"/>
            <a:ext cx="2711716" cy="526298"/>
          </a:xfrm>
          <a:prstGeom prst="rect">
            <a:avLst/>
          </a:prstGeom>
          <a:noFill/>
        </p:spPr>
        <p:txBody>
          <a:bodyPr wrap="square" rtlCol="0">
            <a:spAutoFit/>
            <a:scene3d>
              <a:camera prst="orthographicFront"/>
              <a:lightRig rig="threePt" dir="t"/>
            </a:scene3d>
            <a:sp3d contourW="12700"/>
          </a:bodyPr>
          <a:lstStyle>
            <a:defPPr>
              <a:defRPr lang="en-US"/>
            </a:defPPr>
            <a:lvl1pPr algn="ctr">
              <a:lnSpc>
                <a:spcPct val="120000"/>
              </a:lnSpc>
              <a:defRPr sz="1100">
                <a:solidFill>
                  <a:schemeClr val="bg1">
                    <a:lumMod val="65000"/>
                  </a:schemeClr>
                </a:solidFill>
                <a:latin typeface="Century Gothic" panose="020B0502020202020204" pitchFamily="34" charset="0"/>
              </a:defRPr>
            </a:lvl1pPr>
          </a:lstStyle>
          <a:p>
            <a:r>
              <a:rPr lang="en-US" altLang="zh-CN" sz="1200" dirty="0">
                <a:solidFill>
                  <a:schemeClr val="bg2">
                    <a:lumMod val="25000"/>
                  </a:schemeClr>
                </a:solidFill>
                <a:latin typeface="微软雅黑" panose="020B0503020204020204" pitchFamily="34" charset="-122"/>
                <a:ea typeface="微软雅黑" panose="020B0503020204020204" pitchFamily="34" charset="-122"/>
                <a:sym typeface="Source Han Serif SC" panose="02020400000000000000" pitchFamily="18" charset="-122"/>
              </a:rPr>
              <a:t>Spatiotemporal evolution of high-frequency sources</a:t>
            </a:r>
          </a:p>
        </p:txBody>
      </p:sp>
      <p:sp>
        <p:nvSpPr>
          <p:cNvPr id="9" name="文本框 8"/>
          <p:cNvSpPr txBox="1"/>
          <p:nvPr/>
        </p:nvSpPr>
        <p:spPr>
          <a:xfrm>
            <a:off x="3685677" y="3391508"/>
            <a:ext cx="1470024" cy="400110"/>
          </a:xfrm>
          <a:prstGeom prst="rect">
            <a:avLst/>
          </a:prstGeom>
          <a:solidFill>
            <a:schemeClr val="bg1"/>
          </a:solidFill>
        </p:spPr>
        <p:txBody>
          <a:bodyPr wrap="square" rtlCol="0">
            <a:spAutoFit/>
            <a:scene3d>
              <a:camera prst="orthographicFront"/>
              <a:lightRig rig="threePt" dir="t"/>
            </a:scene3d>
            <a:sp3d contourW="12700"/>
          </a:bodyPr>
          <a:lstStyle/>
          <a:p>
            <a:pPr algn="ctr"/>
            <a:r>
              <a:rPr lang="en-US" altLang="zh-CN" sz="2000" b="1">
                <a:solidFill>
                  <a:schemeClr val="bg2">
                    <a:lumMod val="25000"/>
                  </a:schemeClr>
                </a:solidFill>
                <a:latin typeface="微软雅黑" panose="020B0503020204020204" pitchFamily="34" charset="-122"/>
                <a:ea typeface="微软雅黑" panose="020B0503020204020204" pitchFamily="34" charset="-122"/>
                <a:sym typeface="Source Han Serif SC" panose="02020400000000000000" pitchFamily="18" charset="-122"/>
              </a:rPr>
              <a:t>PART 03</a:t>
            </a:r>
            <a:endParaRPr lang="zh-CN" altLang="en-US" sz="2000" b="1">
              <a:solidFill>
                <a:schemeClr val="bg2">
                  <a:lumMod val="25000"/>
                </a:schemeClr>
              </a:solidFill>
              <a:latin typeface="微软雅黑" panose="020B0503020204020204" pitchFamily="34" charset="-122"/>
              <a:ea typeface="微软雅黑" panose="020B0503020204020204" pitchFamily="34" charset="-122"/>
              <a:sym typeface="Source Han Serif SC" panose="02020400000000000000" pitchFamily="18" charset="-122"/>
            </a:endParaRPr>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DC159DEC-358C-592C-C0F0-CA21A7091B0D}"/>
            </a:ext>
          </a:extLst>
        </p:cNvPr>
        <p:cNvGrpSpPr/>
        <p:nvPr/>
      </p:nvGrpSpPr>
      <p:grpSpPr>
        <a:xfrm>
          <a:off x="0" y="0"/>
          <a:ext cx="0" cy="0"/>
          <a:chOff x="0" y="0"/>
          <a:chExt cx="0" cy="0"/>
        </a:xfrm>
      </p:grpSpPr>
      <p:grpSp>
        <p:nvGrpSpPr>
          <p:cNvPr id="23" name="组合 22">
            <a:extLst>
              <a:ext uri="{FF2B5EF4-FFF2-40B4-BE49-F238E27FC236}">
                <a16:creationId xmlns:a16="http://schemas.microsoft.com/office/drawing/2014/main" id="{0AF3112B-E8B3-ECAD-9A3A-81CF84AD8B05}"/>
              </a:ext>
            </a:extLst>
          </p:cNvPr>
          <p:cNvGrpSpPr/>
          <p:nvPr/>
        </p:nvGrpSpPr>
        <p:grpSpPr>
          <a:xfrm>
            <a:off x="3424460" y="220234"/>
            <a:ext cx="5544407" cy="617980"/>
            <a:chOff x="551593" y="497013"/>
            <a:chExt cx="5544407" cy="617980"/>
          </a:xfrm>
        </p:grpSpPr>
        <p:sp>
          <p:nvSpPr>
            <p:cNvPr id="24" name="矩形 23">
              <a:extLst>
                <a:ext uri="{FF2B5EF4-FFF2-40B4-BE49-F238E27FC236}">
                  <a16:creationId xmlns:a16="http://schemas.microsoft.com/office/drawing/2014/main" id="{BF87F92F-B27A-0DEE-91BD-B09EE2259949}"/>
                </a:ext>
              </a:extLst>
            </p:cNvPr>
            <p:cNvSpPr/>
            <p:nvPr/>
          </p:nvSpPr>
          <p:spPr>
            <a:xfrm>
              <a:off x="551593" y="497013"/>
              <a:ext cx="5544407" cy="584775"/>
            </a:xfrm>
            <a:prstGeom prst="rect">
              <a:avLst/>
            </a:prstGeom>
            <a:noFill/>
          </p:spPr>
          <p:txBody>
            <a:bodyPr wrap="square" rtlCol="0">
              <a:spAutoFit/>
            </a:bodyPr>
            <a:lstStyle/>
            <a:p>
              <a:pPr marL="0" marR="0" lvl="0" indent="0" algn="ctr" defTabSz="914400" rtl="0" eaLnBrk="1" fontAlgn="auto" latinLnBrk="0" hangingPunct="1">
                <a:lnSpc>
                  <a:spcPct val="100000"/>
                </a:lnSpc>
                <a:spcBef>
                  <a:spcPct val="0"/>
                </a:spcBef>
                <a:spcAft>
                  <a:spcPct val="0"/>
                </a:spcAft>
                <a:buClrTx/>
                <a:buSzTx/>
                <a:buFontTx/>
                <a:buNone/>
                <a:defRPr/>
              </a:pPr>
              <a:r>
                <a:rPr kumimoji="0" lang="zh-CN" altLang="en-US" sz="3200" b="0" i="0" u="none" strike="noStrike" kern="1200" cap="none" spc="0" normalizeH="0" baseline="0" noProof="0" dirty="0">
                  <a:ln>
                    <a:noFill/>
                  </a:ln>
                  <a:solidFill>
                    <a:srgbClr val="3B3838"/>
                  </a:solidFill>
                  <a:effectLst/>
                  <a:uLnTx/>
                  <a:uFillTx/>
                  <a:latin typeface="微软雅黑" panose="020B0503020204020204" pitchFamily="34" charset="-122"/>
                  <a:ea typeface="微软雅黑" panose="020B0503020204020204" pitchFamily="34" charset="-122"/>
                  <a:sym typeface="Source Han Serif SC" panose="02020400000000000000" pitchFamily="18" charset="-122"/>
                </a:rPr>
                <a:t>高频源的时空演化</a:t>
              </a:r>
            </a:p>
          </p:txBody>
        </p:sp>
        <p:cxnSp>
          <p:nvCxnSpPr>
            <p:cNvPr id="25" name="0 _4">
              <a:extLst>
                <a:ext uri="{FF2B5EF4-FFF2-40B4-BE49-F238E27FC236}">
                  <a16:creationId xmlns:a16="http://schemas.microsoft.com/office/drawing/2014/main" id="{E6DF93A3-A0FE-D644-2A04-C9B3065DE184}"/>
                </a:ext>
              </a:extLst>
            </p:cNvPr>
            <p:cNvCxnSpPr/>
            <p:nvPr/>
          </p:nvCxnSpPr>
          <p:spPr>
            <a:xfrm>
              <a:off x="715475" y="1114993"/>
              <a:ext cx="5119805" cy="0"/>
            </a:xfrm>
            <a:prstGeom prst="line">
              <a:avLst/>
            </a:prstGeom>
            <a:ln w="25400">
              <a:gradFill>
                <a:gsLst>
                  <a:gs pos="49000">
                    <a:srgbClr val="3B3838"/>
                  </a:gs>
                  <a:gs pos="0">
                    <a:schemeClr val="bg1">
                      <a:alpha val="0"/>
                    </a:schemeClr>
                  </a:gs>
                  <a:gs pos="100000">
                    <a:schemeClr val="bg1">
                      <a:alpha val="3000"/>
                    </a:schemeClr>
                  </a:gs>
                </a:gsLst>
                <a:lin ang="0" scaled="0"/>
              </a:gradFill>
            </a:ln>
          </p:spPr>
          <p:style>
            <a:lnRef idx="1">
              <a:schemeClr val="accent1"/>
            </a:lnRef>
            <a:fillRef idx="0">
              <a:schemeClr val="accent1"/>
            </a:fillRef>
            <a:effectRef idx="0">
              <a:schemeClr val="accent1"/>
            </a:effectRef>
            <a:fontRef idx="minor">
              <a:schemeClr val="tx1"/>
            </a:fontRef>
          </p:style>
        </p:cxnSp>
      </p:grpSp>
      <p:pic>
        <p:nvPicPr>
          <p:cNvPr id="5" name="图片 4">
            <a:extLst>
              <a:ext uri="{FF2B5EF4-FFF2-40B4-BE49-F238E27FC236}">
                <a16:creationId xmlns:a16="http://schemas.microsoft.com/office/drawing/2014/main" id="{802A23AE-2D21-A3F4-5FFE-88941084784A}"/>
              </a:ext>
            </a:extLst>
          </p:cNvPr>
          <p:cNvPicPr>
            <a:picLocks noChangeAspect="1"/>
          </p:cNvPicPr>
          <p:nvPr/>
        </p:nvPicPr>
        <p:blipFill>
          <a:blip r:embed="rId3"/>
          <a:stretch>
            <a:fillRect/>
          </a:stretch>
        </p:blipFill>
        <p:spPr>
          <a:xfrm>
            <a:off x="852672" y="1639584"/>
            <a:ext cx="10486656" cy="4930185"/>
          </a:xfrm>
          <a:prstGeom prst="rect">
            <a:avLst/>
          </a:prstGeom>
        </p:spPr>
      </p:pic>
      <p:sp>
        <p:nvSpPr>
          <p:cNvPr id="6" name="文本框 5">
            <a:extLst>
              <a:ext uri="{FF2B5EF4-FFF2-40B4-BE49-F238E27FC236}">
                <a16:creationId xmlns:a16="http://schemas.microsoft.com/office/drawing/2014/main" id="{BE003C37-626C-977E-D8FF-754A96C5E639}"/>
              </a:ext>
            </a:extLst>
          </p:cNvPr>
          <p:cNvSpPr txBox="1"/>
          <p:nvPr/>
        </p:nvSpPr>
        <p:spPr>
          <a:xfrm>
            <a:off x="1121569" y="942296"/>
            <a:ext cx="9948861" cy="707886"/>
          </a:xfrm>
          <a:prstGeom prst="rect">
            <a:avLst/>
          </a:prstGeom>
          <a:noFill/>
        </p:spPr>
        <p:txBody>
          <a:bodyPr wrap="square">
            <a:spAutoFit/>
          </a:bodyPr>
          <a:lstStyle/>
          <a:p>
            <a:pPr algn="just"/>
            <a:r>
              <a:rPr lang="zh-CN" altLang="en-US" sz="2000" dirty="0">
                <a:latin typeface="微软雅黑" panose="020B0503020204020204" pitchFamily="34" charset="-122"/>
                <a:ea typeface="微软雅黑" panose="020B0503020204020204" pitchFamily="34" charset="-122"/>
              </a:rPr>
              <a:t>双震的高频（</a:t>
            </a:r>
            <a:r>
              <a:rPr lang="en-US" altLang="zh-CN" sz="2000" dirty="0">
                <a:latin typeface="微软雅黑" panose="020B0503020204020204" pitchFamily="34" charset="-122"/>
                <a:ea typeface="微软雅黑" panose="020B0503020204020204" pitchFamily="34" charset="-122"/>
              </a:rPr>
              <a:t>0.5-2.0 Hz</a:t>
            </a:r>
            <a:r>
              <a:rPr lang="zh-CN" altLang="en-US" sz="2000" dirty="0">
                <a:latin typeface="微软雅黑" panose="020B0503020204020204" pitchFamily="34" charset="-122"/>
                <a:ea typeface="微软雅黑" panose="020B0503020204020204" pitchFamily="34" charset="-122"/>
              </a:rPr>
              <a:t>）辐射起始于北断层，即一条次断层，然后向东北和西南方向呈非同步双向传播，分别开始于</a:t>
            </a:r>
            <a:r>
              <a:rPr lang="en-US" altLang="zh-CN" sz="2000" dirty="0">
                <a:latin typeface="微软雅黑" panose="020B0503020204020204" pitchFamily="34" charset="-122"/>
                <a:ea typeface="微软雅黑" panose="020B0503020204020204" pitchFamily="34" charset="-122"/>
              </a:rPr>
              <a:t>~15 s</a:t>
            </a:r>
            <a:r>
              <a:rPr lang="zh-CN" altLang="en-US" sz="2000" dirty="0">
                <a:latin typeface="微软雅黑" panose="020B0503020204020204" pitchFamily="34" charset="-122"/>
                <a:ea typeface="微软雅黑" panose="020B0503020204020204" pitchFamily="34" charset="-122"/>
              </a:rPr>
              <a:t>和</a:t>
            </a:r>
            <a:r>
              <a:rPr lang="en-US" altLang="zh-CN" sz="2000" dirty="0">
                <a:latin typeface="微软雅黑" panose="020B0503020204020204" pitchFamily="34" charset="-122"/>
                <a:ea typeface="微软雅黑" panose="020B0503020204020204" pitchFamily="34" charset="-122"/>
              </a:rPr>
              <a:t>~45 s</a:t>
            </a:r>
            <a:r>
              <a:rPr lang="zh-CN" altLang="en-US" sz="2000" dirty="0">
                <a:latin typeface="微软雅黑" panose="020B0503020204020204" pitchFamily="34" charset="-122"/>
                <a:ea typeface="微软雅黑" panose="020B0503020204020204" pitchFamily="34" charset="-122"/>
              </a:rPr>
              <a:t>，其传播路径与绘制的断层轨迹十分吻合</a:t>
            </a:r>
          </a:p>
        </p:txBody>
      </p:sp>
      <p:sp>
        <p:nvSpPr>
          <p:cNvPr id="8" name="文本框 7">
            <a:extLst>
              <a:ext uri="{FF2B5EF4-FFF2-40B4-BE49-F238E27FC236}">
                <a16:creationId xmlns:a16="http://schemas.microsoft.com/office/drawing/2014/main" id="{59CCB87E-05D4-3167-2B38-E0A152A03A4C}"/>
              </a:ext>
            </a:extLst>
          </p:cNvPr>
          <p:cNvSpPr txBox="1"/>
          <p:nvPr/>
        </p:nvSpPr>
        <p:spPr>
          <a:xfrm>
            <a:off x="8058390" y="6609198"/>
            <a:ext cx="3163791" cy="307777"/>
          </a:xfrm>
          <a:prstGeom prst="rect">
            <a:avLst/>
          </a:prstGeom>
          <a:noFill/>
        </p:spPr>
        <p:txBody>
          <a:bodyPr wrap="square">
            <a:spAutoFit/>
          </a:bodyPr>
          <a:lstStyle/>
          <a:p>
            <a:r>
              <a:rPr lang="zh-CN" altLang="en-US" sz="1400" dirty="0">
                <a:solidFill>
                  <a:srgbClr val="FF0000"/>
                </a:solidFill>
              </a:rPr>
              <a:t>图标大小与归一化 </a:t>
            </a:r>
            <a:r>
              <a:rPr lang="en-US" altLang="zh-CN" sz="1400" dirty="0">
                <a:solidFill>
                  <a:srgbClr val="FF0000"/>
                </a:solidFill>
              </a:rPr>
              <a:t>BP </a:t>
            </a:r>
            <a:r>
              <a:rPr lang="zh-CN" altLang="en-US" sz="1400" dirty="0">
                <a:solidFill>
                  <a:srgbClr val="FF0000"/>
                </a:solidFill>
              </a:rPr>
              <a:t>功率成正比</a:t>
            </a:r>
          </a:p>
        </p:txBody>
      </p:sp>
      <p:pic>
        <p:nvPicPr>
          <p:cNvPr id="3" name="图片 2">
            <a:extLst>
              <a:ext uri="{FF2B5EF4-FFF2-40B4-BE49-F238E27FC236}">
                <a16:creationId xmlns:a16="http://schemas.microsoft.com/office/drawing/2014/main" id="{9CC6221D-861F-FA42-E860-D6D7C41768D5}"/>
              </a:ext>
            </a:extLst>
          </p:cNvPr>
          <p:cNvPicPr>
            <a:picLocks noChangeAspect="1"/>
          </p:cNvPicPr>
          <p:nvPr/>
        </p:nvPicPr>
        <p:blipFill>
          <a:blip r:embed="rId4"/>
          <a:stretch>
            <a:fillRect/>
          </a:stretch>
        </p:blipFill>
        <p:spPr>
          <a:xfrm>
            <a:off x="852672" y="6366888"/>
            <a:ext cx="5867400" cy="504825"/>
          </a:xfrm>
          <a:prstGeom prst="rect">
            <a:avLst/>
          </a:prstGeom>
        </p:spPr>
      </p:pic>
    </p:spTree>
    <p:extLst>
      <p:ext uri="{BB962C8B-B14F-4D97-AF65-F5344CB8AC3E}">
        <p14:creationId xmlns:p14="http://schemas.microsoft.com/office/powerpoint/2010/main" val="2464844314"/>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F31246F7-448E-B70D-CC2A-F77A565374C4}"/>
            </a:ext>
          </a:extLst>
        </p:cNvPr>
        <p:cNvGrpSpPr/>
        <p:nvPr/>
      </p:nvGrpSpPr>
      <p:grpSpPr>
        <a:xfrm>
          <a:off x="0" y="0"/>
          <a:ext cx="0" cy="0"/>
          <a:chOff x="0" y="0"/>
          <a:chExt cx="0" cy="0"/>
        </a:xfrm>
      </p:grpSpPr>
      <p:grpSp>
        <p:nvGrpSpPr>
          <p:cNvPr id="23" name="组合 22">
            <a:extLst>
              <a:ext uri="{FF2B5EF4-FFF2-40B4-BE49-F238E27FC236}">
                <a16:creationId xmlns:a16="http://schemas.microsoft.com/office/drawing/2014/main" id="{35A543A6-9EF6-B941-1E0A-0B5A3AC92ECB}"/>
              </a:ext>
            </a:extLst>
          </p:cNvPr>
          <p:cNvGrpSpPr/>
          <p:nvPr/>
        </p:nvGrpSpPr>
        <p:grpSpPr>
          <a:xfrm>
            <a:off x="3424460" y="220234"/>
            <a:ext cx="5544407" cy="617980"/>
            <a:chOff x="551593" y="497013"/>
            <a:chExt cx="5544407" cy="617980"/>
          </a:xfrm>
        </p:grpSpPr>
        <p:sp>
          <p:nvSpPr>
            <p:cNvPr id="24" name="矩形 23">
              <a:extLst>
                <a:ext uri="{FF2B5EF4-FFF2-40B4-BE49-F238E27FC236}">
                  <a16:creationId xmlns:a16="http://schemas.microsoft.com/office/drawing/2014/main" id="{4C760AC8-F572-2A96-E07A-00AE44FE6C75}"/>
                </a:ext>
              </a:extLst>
            </p:cNvPr>
            <p:cNvSpPr/>
            <p:nvPr/>
          </p:nvSpPr>
          <p:spPr>
            <a:xfrm>
              <a:off x="551593" y="497013"/>
              <a:ext cx="5544407" cy="584775"/>
            </a:xfrm>
            <a:prstGeom prst="rect">
              <a:avLst/>
            </a:prstGeom>
            <a:noFill/>
          </p:spPr>
          <p:txBody>
            <a:bodyPr wrap="square" rtlCol="0">
              <a:spAutoFit/>
            </a:bodyPr>
            <a:lstStyle/>
            <a:p>
              <a:pPr marL="0" marR="0" lvl="0" indent="0" algn="ctr" defTabSz="914400" rtl="0" eaLnBrk="1" fontAlgn="auto" latinLnBrk="0" hangingPunct="1">
                <a:lnSpc>
                  <a:spcPct val="100000"/>
                </a:lnSpc>
                <a:spcBef>
                  <a:spcPct val="0"/>
                </a:spcBef>
                <a:spcAft>
                  <a:spcPct val="0"/>
                </a:spcAft>
                <a:buClrTx/>
                <a:buSzTx/>
                <a:buFontTx/>
                <a:buNone/>
                <a:defRPr/>
              </a:pPr>
              <a:r>
                <a:rPr kumimoji="0" lang="zh-CN" altLang="en-US" sz="3200" b="0" i="0" u="none" strike="noStrike" kern="1200" cap="none" spc="0" normalizeH="0" baseline="0" noProof="0" dirty="0">
                  <a:ln>
                    <a:noFill/>
                  </a:ln>
                  <a:solidFill>
                    <a:srgbClr val="3B3838"/>
                  </a:solidFill>
                  <a:effectLst/>
                  <a:uLnTx/>
                  <a:uFillTx/>
                  <a:latin typeface="微软雅黑" panose="020B0503020204020204" pitchFamily="34" charset="-122"/>
                  <a:ea typeface="微软雅黑" panose="020B0503020204020204" pitchFamily="34" charset="-122"/>
                  <a:sym typeface="Source Han Serif SC" panose="02020400000000000000" pitchFamily="18" charset="-122"/>
                </a:rPr>
                <a:t>高频源的时空演化</a:t>
              </a:r>
            </a:p>
          </p:txBody>
        </p:sp>
        <p:cxnSp>
          <p:nvCxnSpPr>
            <p:cNvPr id="25" name="0 _4">
              <a:extLst>
                <a:ext uri="{FF2B5EF4-FFF2-40B4-BE49-F238E27FC236}">
                  <a16:creationId xmlns:a16="http://schemas.microsoft.com/office/drawing/2014/main" id="{5166CAA9-C3B0-4802-E6D8-8AE47D3F1DBD}"/>
                </a:ext>
              </a:extLst>
            </p:cNvPr>
            <p:cNvCxnSpPr/>
            <p:nvPr/>
          </p:nvCxnSpPr>
          <p:spPr>
            <a:xfrm>
              <a:off x="715475" y="1114993"/>
              <a:ext cx="5119805" cy="0"/>
            </a:xfrm>
            <a:prstGeom prst="line">
              <a:avLst/>
            </a:prstGeom>
            <a:ln w="25400">
              <a:gradFill>
                <a:gsLst>
                  <a:gs pos="49000">
                    <a:srgbClr val="3B3838"/>
                  </a:gs>
                  <a:gs pos="0">
                    <a:schemeClr val="bg1">
                      <a:alpha val="0"/>
                    </a:schemeClr>
                  </a:gs>
                  <a:gs pos="100000">
                    <a:schemeClr val="bg1">
                      <a:alpha val="3000"/>
                    </a:schemeClr>
                  </a:gs>
                </a:gsLst>
                <a:lin ang="0" scaled="0"/>
              </a:gradFill>
            </a:ln>
          </p:spPr>
          <p:style>
            <a:lnRef idx="1">
              <a:schemeClr val="accent1"/>
            </a:lnRef>
            <a:fillRef idx="0">
              <a:schemeClr val="accent1"/>
            </a:fillRef>
            <a:effectRef idx="0">
              <a:schemeClr val="accent1"/>
            </a:effectRef>
            <a:fontRef idx="minor">
              <a:schemeClr val="tx1"/>
            </a:fontRef>
          </p:style>
        </p:cxnSp>
      </p:grpSp>
      <p:sp>
        <p:nvSpPr>
          <p:cNvPr id="4" name="文本框 3">
            <a:extLst>
              <a:ext uri="{FF2B5EF4-FFF2-40B4-BE49-F238E27FC236}">
                <a16:creationId xmlns:a16="http://schemas.microsoft.com/office/drawing/2014/main" id="{A2364322-DEA1-3EF9-57E4-800E202D221C}"/>
              </a:ext>
            </a:extLst>
          </p:cNvPr>
          <p:cNvSpPr txBox="1"/>
          <p:nvPr/>
        </p:nvSpPr>
        <p:spPr>
          <a:xfrm>
            <a:off x="2174730" y="6453100"/>
            <a:ext cx="7842539" cy="369332"/>
          </a:xfrm>
          <a:prstGeom prst="rect">
            <a:avLst/>
          </a:prstGeom>
          <a:noFill/>
        </p:spPr>
        <p:txBody>
          <a:bodyPr wrap="square">
            <a:spAutoFit/>
          </a:bodyPr>
          <a:lstStyle/>
          <a:p>
            <a:r>
              <a:rPr lang="zh-CN" altLang="en-US" dirty="0">
                <a:latin typeface="微软雅黑" panose="020B0503020204020204" pitchFamily="34" charset="-122"/>
                <a:ea typeface="微软雅黑" panose="020B0503020204020204" pitchFamily="34" charset="-122"/>
              </a:rPr>
              <a:t>虚线表示参考破裂速度，坐标的正 </a:t>
            </a:r>
            <a:r>
              <a:rPr lang="en-US" altLang="zh-CN" dirty="0">
                <a:latin typeface="微软雅黑" panose="020B0503020204020204" pitchFamily="34" charset="-122"/>
                <a:ea typeface="微软雅黑" panose="020B0503020204020204" pitchFamily="34" charset="-122"/>
              </a:rPr>
              <a:t>x </a:t>
            </a:r>
            <a:r>
              <a:rPr lang="zh-CN" altLang="en-US" dirty="0">
                <a:latin typeface="微软雅黑" panose="020B0503020204020204" pitchFamily="34" charset="-122"/>
                <a:ea typeface="微软雅黑" panose="020B0503020204020204" pitchFamily="34" charset="-122"/>
              </a:rPr>
              <a:t>轴代表向东北方向（</a:t>
            </a:r>
            <a:r>
              <a:rPr lang="en-US" altLang="zh-CN" dirty="0">
                <a:latin typeface="微软雅黑" panose="020B0503020204020204" pitchFamily="34" charset="-122"/>
                <a:ea typeface="微软雅黑" panose="020B0503020204020204" pitchFamily="34" charset="-122"/>
              </a:rPr>
              <a:t>c</a:t>
            </a:r>
            <a:r>
              <a:rPr lang="zh-CN" altLang="en-US" dirty="0">
                <a:latin typeface="微软雅黑" panose="020B0503020204020204" pitchFamily="34" charset="-122"/>
                <a:ea typeface="微软雅黑" panose="020B0503020204020204" pitchFamily="34" charset="-122"/>
              </a:rPr>
              <a:t>）和向东方向（</a:t>
            </a:r>
            <a:r>
              <a:rPr lang="en-US" altLang="zh-CN" dirty="0">
                <a:latin typeface="微软雅黑" panose="020B0503020204020204" pitchFamily="34" charset="-122"/>
                <a:ea typeface="微软雅黑" panose="020B0503020204020204" pitchFamily="34" charset="-122"/>
              </a:rPr>
              <a:t>d</a:t>
            </a:r>
            <a:r>
              <a:rPr lang="zh-CN" altLang="en-US" dirty="0">
                <a:latin typeface="微软雅黑" panose="020B0503020204020204" pitchFamily="34" charset="-122"/>
                <a:ea typeface="微软雅黑" panose="020B0503020204020204" pitchFamily="34" charset="-122"/>
              </a:rPr>
              <a:t>）</a:t>
            </a:r>
          </a:p>
        </p:txBody>
      </p:sp>
      <p:pic>
        <p:nvPicPr>
          <p:cNvPr id="6" name="图片 5">
            <a:extLst>
              <a:ext uri="{FF2B5EF4-FFF2-40B4-BE49-F238E27FC236}">
                <a16:creationId xmlns:a16="http://schemas.microsoft.com/office/drawing/2014/main" id="{EE5BC074-4116-E213-1EF0-8DE75F2F1E17}"/>
              </a:ext>
            </a:extLst>
          </p:cNvPr>
          <p:cNvPicPr>
            <a:picLocks noChangeAspect="1"/>
          </p:cNvPicPr>
          <p:nvPr/>
        </p:nvPicPr>
        <p:blipFill>
          <a:blip r:embed="rId3"/>
          <a:stretch>
            <a:fillRect/>
          </a:stretch>
        </p:blipFill>
        <p:spPr>
          <a:xfrm>
            <a:off x="1060840" y="35568"/>
            <a:ext cx="10271645" cy="6441540"/>
          </a:xfrm>
          <a:prstGeom prst="rect">
            <a:avLst/>
          </a:prstGeom>
        </p:spPr>
      </p:pic>
    </p:spTree>
    <p:extLst>
      <p:ext uri="{BB962C8B-B14F-4D97-AF65-F5344CB8AC3E}">
        <p14:creationId xmlns:p14="http://schemas.microsoft.com/office/powerpoint/2010/main" val="2856839563"/>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98CC1CA5-DB27-0BAA-A6A8-918E8C733DD6}"/>
            </a:ext>
          </a:extLst>
        </p:cNvPr>
        <p:cNvGrpSpPr/>
        <p:nvPr/>
      </p:nvGrpSpPr>
      <p:grpSpPr>
        <a:xfrm>
          <a:off x="0" y="0"/>
          <a:ext cx="0" cy="0"/>
          <a:chOff x="0" y="0"/>
          <a:chExt cx="0" cy="0"/>
        </a:xfrm>
      </p:grpSpPr>
      <p:grpSp>
        <p:nvGrpSpPr>
          <p:cNvPr id="23" name="组合 22">
            <a:extLst>
              <a:ext uri="{FF2B5EF4-FFF2-40B4-BE49-F238E27FC236}">
                <a16:creationId xmlns:a16="http://schemas.microsoft.com/office/drawing/2014/main" id="{E23B3671-13AB-9480-80B0-1877E4E5E1D3}"/>
              </a:ext>
            </a:extLst>
          </p:cNvPr>
          <p:cNvGrpSpPr/>
          <p:nvPr/>
        </p:nvGrpSpPr>
        <p:grpSpPr>
          <a:xfrm>
            <a:off x="3424460" y="220234"/>
            <a:ext cx="5544407" cy="617980"/>
            <a:chOff x="551593" y="497013"/>
            <a:chExt cx="5544407" cy="617980"/>
          </a:xfrm>
        </p:grpSpPr>
        <p:sp>
          <p:nvSpPr>
            <p:cNvPr id="24" name="矩形 23">
              <a:extLst>
                <a:ext uri="{FF2B5EF4-FFF2-40B4-BE49-F238E27FC236}">
                  <a16:creationId xmlns:a16="http://schemas.microsoft.com/office/drawing/2014/main" id="{2B374195-CA30-2B88-612B-B4F88FE1CF1B}"/>
                </a:ext>
              </a:extLst>
            </p:cNvPr>
            <p:cNvSpPr/>
            <p:nvPr/>
          </p:nvSpPr>
          <p:spPr>
            <a:xfrm>
              <a:off x="551593" y="497013"/>
              <a:ext cx="5544407" cy="584775"/>
            </a:xfrm>
            <a:prstGeom prst="rect">
              <a:avLst/>
            </a:prstGeom>
            <a:noFill/>
          </p:spPr>
          <p:txBody>
            <a:bodyPr wrap="square" rtlCol="0">
              <a:spAutoFit/>
            </a:bodyPr>
            <a:lstStyle/>
            <a:p>
              <a:pPr marL="0" marR="0" lvl="0" indent="0" algn="ctr" defTabSz="914400" rtl="0" eaLnBrk="1" fontAlgn="auto" latinLnBrk="0" hangingPunct="1">
                <a:lnSpc>
                  <a:spcPct val="100000"/>
                </a:lnSpc>
                <a:spcBef>
                  <a:spcPct val="0"/>
                </a:spcBef>
                <a:spcAft>
                  <a:spcPct val="0"/>
                </a:spcAft>
                <a:buClrTx/>
                <a:buSzTx/>
                <a:buFontTx/>
                <a:buNone/>
                <a:defRPr/>
              </a:pPr>
              <a:r>
                <a:rPr kumimoji="0" lang="zh-CN" altLang="en-US" sz="3200" b="0" i="0" u="none" strike="noStrike" kern="1200" cap="none" spc="0" normalizeH="0" baseline="0" noProof="0" dirty="0">
                  <a:ln>
                    <a:noFill/>
                  </a:ln>
                  <a:solidFill>
                    <a:srgbClr val="3B3838"/>
                  </a:solidFill>
                  <a:effectLst/>
                  <a:uLnTx/>
                  <a:uFillTx/>
                  <a:latin typeface="微软雅黑" panose="020B0503020204020204" pitchFamily="34" charset="-122"/>
                  <a:ea typeface="微软雅黑" panose="020B0503020204020204" pitchFamily="34" charset="-122"/>
                  <a:sym typeface="Source Han Serif SC" panose="02020400000000000000" pitchFamily="18" charset="-122"/>
                </a:rPr>
                <a:t>高频源的时空演化</a:t>
              </a:r>
            </a:p>
          </p:txBody>
        </p:sp>
        <p:cxnSp>
          <p:nvCxnSpPr>
            <p:cNvPr id="25" name="0 _4">
              <a:extLst>
                <a:ext uri="{FF2B5EF4-FFF2-40B4-BE49-F238E27FC236}">
                  <a16:creationId xmlns:a16="http://schemas.microsoft.com/office/drawing/2014/main" id="{A0879B8B-B307-50B0-74A4-698D5C7D7C14}"/>
                </a:ext>
              </a:extLst>
            </p:cNvPr>
            <p:cNvCxnSpPr/>
            <p:nvPr/>
          </p:nvCxnSpPr>
          <p:spPr>
            <a:xfrm>
              <a:off x="715475" y="1114993"/>
              <a:ext cx="5119805" cy="0"/>
            </a:xfrm>
            <a:prstGeom prst="line">
              <a:avLst/>
            </a:prstGeom>
            <a:ln w="25400">
              <a:gradFill>
                <a:gsLst>
                  <a:gs pos="49000">
                    <a:srgbClr val="3B3838"/>
                  </a:gs>
                  <a:gs pos="0">
                    <a:schemeClr val="bg1">
                      <a:alpha val="0"/>
                    </a:schemeClr>
                  </a:gs>
                  <a:gs pos="100000">
                    <a:schemeClr val="bg1">
                      <a:alpha val="3000"/>
                    </a:schemeClr>
                  </a:gs>
                </a:gsLst>
                <a:lin ang="0" scaled="0"/>
              </a:gradFill>
            </a:ln>
          </p:spPr>
          <p:style>
            <a:lnRef idx="1">
              <a:schemeClr val="accent1"/>
            </a:lnRef>
            <a:fillRef idx="0">
              <a:schemeClr val="accent1"/>
            </a:fillRef>
            <a:effectRef idx="0">
              <a:schemeClr val="accent1"/>
            </a:effectRef>
            <a:fontRef idx="minor">
              <a:schemeClr val="tx1"/>
            </a:fontRef>
          </p:style>
        </p:cxnSp>
      </p:grpSp>
      <p:sp>
        <p:nvSpPr>
          <p:cNvPr id="3" name="文本框 2">
            <a:extLst>
              <a:ext uri="{FF2B5EF4-FFF2-40B4-BE49-F238E27FC236}">
                <a16:creationId xmlns:a16="http://schemas.microsoft.com/office/drawing/2014/main" id="{AA25EB0B-5FC9-3762-C8CC-F9BF9379B5EC}"/>
              </a:ext>
            </a:extLst>
          </p:cNvPr>
          <p:cNvSpPr txBox="1"/>
          <p:nvPr/>
        </p:nvSpPr>
        <p:spPr>
          <a:xfrm>
            <a:off x="2660297" y="1319308"/>
            <a:ext cx="7072731" cy="400110"/>
          </a:xfrm>
          <a:prstGeom prst="rect">
            <a:avLst/>
          </a:prstGeom>
          <a:noFill/>
        </p:spPr>
        <p:txBody>
          <a:bodyPr wrap="square">
            <a:spAutoFit/>
          </a:bodyPr>
          <a:lstStyle/>
          <a:p>
            <a:r>
              <a:rPr lang="zh-CN" altLang="en-US" sz="2000" dirty="0">
                <a:latin typeface="微软雅黑" panose="020B0503020204020204" pitchFamily="34" charset="-122"/>
                <a:ea typeface="微软雅黑" panose="020B0503020204020204" pitchFamily="34" charset="-122"/>
              </a:rPr>
              <a:t>最强的高频辐射分布在断层的东北段，断裂速度为 </a:t>
            </a:r>
            <a:r>
              <a:rPr lang="en-US" altLang="zh-CN" sz="2000" dirty="0">
                <a:latin typeface="微软雅黑" panose="020B0503020204020204" pitchFamily="34" charset="-122"/>
                <a:ea typeface="微软雅黑" panose="020B0503020204020204" pitchFamily="34" charset="-122"/>
              </a:rPr>
              <a:t>2-3 km/s</a:t>
            </a:r>
            <a:endParaRPr lang="zh-CN" altLang="en-US" sz="2000" dirty="0">
              <a:latin typeface="微软雅黑" panose="020B0503020204020204" pitchFamily="34" charset="-122"/>
              <a:ea typeface="微软雅黑" panose="020B0503020204020204" pitchFamily="34" charset="-122"/>
            </a:endParaRPr>
          </a:p>
        </p:txBody>
      </p:sp>
      <p:pic>
        <p:nvPicPr>
          <p:cNvPr id="5" name="图片 4">
            <a:extLst>
              <a:ext uri="{FF2B5EF4-FFF2-40B4-BE49-F238E27FC236}">
                <a16:creationId xmlns:a16="http://schemas.microsoft.com/office/drawing/2014/main" id="{B1ACF076-7CB0-7641-9B4A-91B0740AEECE}"/>
              </a:ext>
            </a:extLst>
          </p:cNvPr>
          <p:cNvPicPr>
            <a:picLocks noChangeAspect="1"/>
          </p:cNvPicPr>
          <p:nvPr/>
        </p:nvPicPr>
        <p:blipFill>
          <a:blip r:embed="rId3"/>
          <a:stretch>
            <a:fillRect/>
          </a:stretch>
        </p:blipFill>
        <p:spPr>
          <a:xfrm>
            <a:off x="0" y="2600621"/>
            <a:ext cx="12192000" cy="4037145"/>
          </a:xfrm>
          <a:prstGeom prst="rect">
            <a:avLst/>
          </a:prstGeom>
        </p:spPr>
      </p:pic>
      <p:sp>
        <p:nvSpPr>
          <p:cNvPr id="7" name="文本框 6">
            <a:extLst>
              <a:ext uri="{FF2B5EF4-FFF2-40B4-BE49-F238E27FC236}">
                <a16:creationId xmlns:a16="http://schemas.microsoft.com/office/drawing/2014/main" id="{CB9FCECA-A7EB-179F-4B71-3B773A67D30A}"/>
              </a:ext>
            </a:extLst>
          </p:cNvPr>
          <p:cNvSpPr txBox="1"/>
          <p:nvPr/>
        </p:nvSpPr>
        <p:spPr>
          <a:xfrm>
            <a:off x="3582699" y="1914064"/>
            <a:ext cx="5026602" cy="400110"/>
          </a:xfrm>
          <a:prstGeom prst="rect">
            <a:avLst/>
          </a:prstGeom>
          <a:noFill/>
        </p:spPr>
        <p:txBody>
          <a:bodyPr wrap="square">
            <a:spAutoFit/>
          </a:bodyPr>
          <a:lstStyle/>
          <a:p>
            <a:r>
              <a:rPr lang="zh-CN" altLang="en-US" sz="2000" dirty="0">
                <a:latin typeface="微软雅黑" panose="020B0503020204020204" pitchFamily="34" charset="-122"/>
                <a:ea typeface="微软雅黑" panose="020B0503020204020204" pitchFamily="34" charset="-122"/>
              </a:rPr>
              <a:t>西南方向的传播在约 </a:t>
            </a:r>
            <a:r>
              <a:rPr lang="en-US" altLang="zh-CN" sz="2000" dirty="0">
                <a:latin typeface="微软雅黑" panose="020B0503020204020204" pitchFamily="34" charset="-122"/>
                <a:ea typeface="微软雅黑" panose="020B0503020204020204" pitchFamily="34" charset="-122"/>
              </a:rPr>
              <a:t>30 </a:t>
            </a:r>
            <a:r>
              <a:rPr lang="zh-CN" altLang="en-US" sz="2000" dirty="0">
                <a:latin typeface="微软雅黑" panose="020B0503020204020204" pitchFamily="34" charset="-122"/>
                <a:ea typeface="微软雅黑" panose="020B0503020204020204" pitchFamily="34" charset="-122"/>
              </a:rPr>
              <a:t>秒内变得不可追踪</a:t>
            </a:r>
          </a:p>
        </p:txBody>
      </p:sp>
    </p:spTree>
    <p:extLst>
      <p:ext uri="{BB962C8B-B14F-4D97-AF65-F5344CB8AC3E}">
        <p14:creationId xmlns:p14="http://schemas.microsoft.com/office/powerpoint/2010/main" val="998419670"/>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C3399850-7086-8BEF-8EA6-684845C074F3}"/>
            </a:ext>
          </a:extLst>
        </p:cNvPr>
        <p:cNvGrpSpPr/>
        <p:nvPr/>
      </p:nvGrpSpPr>
      <p:grpSpPr>
        <a:xfrm>
          <a:off x="0" y="0"/>
          <a:ext cx="0" cy="0"/>
          <a:chOff x="0" y="0"/>
          <a:chExt cx="0" cy="0"/>
        </a:xfrm>
      </p:grpSpPr>
      <p:grpSp>
        <p:nvGrpSpPr>
          <p:cNvPr id="23" name="组合 22">
            <a:extLst>
              <a:ext uri="{FF2B5EF4-FFF2-40B4-BE49-F238E27FC236}">
                <a16:creationId xmlns:a16="http://schemas.microsoft.com/office/drawing/2014/main" id="{E0B0C9BF-26ED-3FD6-8A40-33E07218EC67}"/>
              </a:ext>
            </a:extLst>
          </p:cNvPr>
          <p:cNvGrpSpPr/>
          <p:nvPr/>
        </p:nvGrpSpPr>
        <p:grpSpPr>
          <a:xfrm>
            <a:off x="3424460" y="220234"/>
            <a:ext cx="5544407" cy="617980"/>
            <a:chOff x="551593" y="497013"/>
            <a:chExt cx="5544407" cy="617980"/>
          </a:xfrm>
        </p:grpSpPr>
        <p:sp>
          <p:nvSpPr>
            <p:cNvPr id="24" name="矩形 23">
              <a:extLst>
                <a:ext uri="{FF2B5EF4-FFF2-40B4-BE49-F238E27FC236}">
                  <a16:creationId xmlns:a16="http://schemas.microsoft.com/office/drawing/2014/main" id="{6B959101-7C48-6968-89D5-D71F7716D1C6}"/>
                </a:ext>
              </a:extLst>
            </p:cNvPr>
            <p:cNvSpPr/>
            <p:nvPr/>
          </p:nvSpPr>
          <p:spPr>
            <a:xfrm>
              <a:off x="551593" y="497013"/>
              <a:ext cx="5544407" cy="584775"/>
            </a:xfrm>
            <a:prstGeom prst="rect">
              <a:avLst/>
            </a:prstGeom>
            <a:noFill/>
          </p:spPr>
          <p:txBody>
            <a:bodyPr wrap="square" rtlCol="0">
              <a:spAutoFit/>
            </a:bodyPr>
            <a:lstStyle/>
            <a:p>
              <a:pPr marL="0" marR="0" lvl="0" indent="0" algn="ctr" defTabSz="914400" rtl="0" eaLnBrk="1" fontAlgn="auto" latinLnBrk="0" hangingPunct="1">
                <a:lnSpc>
                  <a:spcPct val="100000"/>
                </a:lnSpc>
                <a:spcBef>
                  <a:spcPct val="0"/>
                </a:spcBef>
                <a:spcAft>
                  <a:spcPct val="0"/>
                </a:spcAft>
                <a:buClrTx/>
                <a:buSzTx/>
                <a:buFontTx/>
                <a:buNone/>
                <a:defRPr/>
              </a:pPr>
              <a:r>
                <a:rPr kumimoji="0" lang="zh-CN" altLang="en-US" sz="3200" b="0" i="0" u="none" strike="noStrike" kern="1200" cap="none" spc="0" normalizeH="0" baseline="0" noProof="0" dirty="0">
                  <a:ln>
                    <a:noFill/>
                  </a:ln>
                  <a:solidFill>
                    <a:srgbClr val="3B3838"/>
                  </a:solidFill>
                  <a:effectLst/>
                  <a:uLnTx/>
                  <a:uFillTx/>
                  <a:latin typeface="微软雅黑" panose="020B0503020204020204" pitchFamily="34" charset="-122"/>
                  <a:ea typeface="微软雅黑" panose="020B0503020204020204" pitchFamily="34" charset="-122"/>
                  <a:sym typeface="Source Han Serif SC" panose="02020400000000000000" pitchFamily="18" charset="-122"/>
                </a:rPr>
                <a:t>高频源的时空演化</a:t>
              </a:r>
            </a:p>
          </p:txBody>
        </p:sp>
        <p:cxnSp>
          <p:nvCxnSpPr>
            <p:cNvPr id="25" name="0 _4">
              <a:extLst>
                <a:ext uri="{FF2B5EF4-FFF2-40B4-BE49-F238E27FC236}">
                  <a16:creationId xmlns:a16="http://schemas.microsoft.com/office/drawing/2014/main" id="{323132A9-793C-C55A-E71D-2415D299452F}"/>
                </a:ext>
              </a:extLst>
            </p:cNvPr>
            <p:cNvCxnSpPr/>
            <p:nvPr/>
          </p:nvCxnSpPr>
          <p:spPr>
            <a:xfrm>
              <a:off x="715475" y="1114993"/>
              <a:ext cx="5119805" cy="0"/>
            </a:xfrm>
            <a:prstGeom prst="line">
              <a:avLst/>
            </a:prstGeom>
            <a:ln w="25400">
              <a:gradFill>
                <a:gsLst>
                  <a:gs pos="49000">
                    <a:srgbClr val="3B3838"/>
                  </a:gs>
                  <a:gs pos="0">
                    <a:schemeClr val="bg1">
                      <a:alpha val="0"/>
                    </a:schemeClr>
                  </a:gs>
                  <a:gs pos="100000">
                    <a:schemeClr val="bg1">
                      <a:alpha val="3000"/>
                    </a:schemeClr>
                  </a:gs>
                </a:gsLst>
                <a:lin ang="0" scaled="0"/>
              </a:gradFill>
            </a:ln>
          </p:spPr>
          <p:style>
            <a:lnRef idx="1">
              <a:schemeClr val="accent1"/>
            </a:lnRef>
            <a:fillRef idx="0">
              <a:schemeClr val="accent1"/>
            </a:fillRef>
            <a:effectRef idx="0">
              <a:schemeClr val="accent1"/>
            </a:effectRef>
            <a:fontRef idx="minor">
              <a:schemeClr val="tx1"/>
            </a:fontRef>
          </p:style>
        </p:cxnSp>
      </p:grpSp>
      <p:sp>
        <p:nvSpPr>
          <p:cNvPr id="4" name="文本框 3">
            <a:extLst>
              <a:ext uri="{FF2B5EF4-FFF2-40B4-BE49-F238E27FC236}">
                <a16:creationId xmlns:a16="http://schemas.microsoft.com/office/drawing/2014/main" id="{518BD33B-658F-0A38-B855-3030B77FD2DA}"/>
              </a:ext>
            </a:extLst>
          </p:cNvPr>
          <p:cNvSpPr txBox="1"/>
          <p:nvPr/>
        </p:nvSpPr>
        <p:spPr>
          <a:xfrm>
            <a:off x="928111" y="935108"/>
            <a:ext cx="7592436" cy="1015663"/>
          </a:xfrm>
          <a:prstGeom prst="rect">
            <a:avLst/>
          </a:prstGeom>
          <a:noFill/>
        </p:spPr>
        <p:txBody>
          <a:bodyPr wrap="square">
            <a:spAutoFit/>
          </a:bodyPr>
          <a:lstStyle/>
          <a:p>
            <a:r>
              <a:rPr lang="zh-CN" altLang="en-US" sz="2000" dirty="0">
                <a:latin typeface="微软雅黑" panose="020B0503020204020204" pitchFamily="34" charset="-122"/>
                <a:ea typeface="微软雅黑" panose="020B0503020204020204" pitchFamily="34" charset="-122"/>
              </a:rPr>
              <a:t>这种行为可以解释为，</a:t>
            </a:r>
            <a:endParaRPr lang="en-US" altLang="zh-CN" sz="2000" dirty="0">
              <a:latin typeface="微软雅黑" panose="020B0503020204020204" pitchFamily="34" charset="-122"/>
              <a:ea typeface="微软雅黑" panose="020B0503020204020204" pitchFamily="34" charset="-122"/>
            </a:endParaRPr>
          </a:p>
          <a:p>
            <a:r>
              <a:rPr lang="zh-CN" altLang="en-US" sz="2000" dirty="0">
                <a:latin typeface="微软雅黑" panose="020B0503020204020204" pitchFamily="34" charset="-122"/>
                <a:ea typeface="微软雅黑" panose="020B0503020204020204" pitchFamily="34" charset="-122"/>
              </a:rPr>
              <a:t>当破裂前沿遇到 </a:t>
            </a:r>
            <a:r>
              <a:rPr lang="en-US" altLang="zh-CN" sz="2000" dirty="0">
                <a:latin typeface="微软雅黑" panose="020B0503020204020204" pitchFamily="34" charset="-122"/>
                <a:ea typeface="微软雅黑" panose="020B0503020204020204" pitchFamily="34" charset="-122"/>
              </a:rPr>
              <a:t>PF </a:t>
            </a:r>
            <a:r>
              <a:rPr lang="zh-CN" altLang="en-US" sz="2000" dirty="0">
                <a:latin typeface="微软雅黑" panose="020B0503020204020204" pitchFamily="34" charset="-122"/>
                <a:ea typeface="微软雅黑" panose="020B0503020204020204" pitchFamily="34" charset="-122"/>
              </a:rPr>
              <a:t>和 </a:t>
            </a:r>
            <a:r>
              <a:rPr lang="en-US" altLang="zh-CN" sz="2000" dirty="0">
                <a:latin typeface="微软雅黑" panose="020B0503020204020204" pitchFamily="34" charset="-122"/>
                <a:ea typeface="微软雅黑" panose="020B0503020204020204" pitchFamily="34" charset="-122"/>
              </a:rPr>
              <a:t>AF </a:t>
            </a:r>
            <a:r>
              <a:rPr lang="zh-CN" altLang="en-US" sz="2000" dirty="0">
                <a:latin typeface="微软雅黑" panose="020B0503020204020204" pitchFamily="34" charset="-122"/>
                <a:ea typeface="微软雅黑" panose="020B0503020204020204" pitchFamily="34" charset="-122"/>
              </a:rPr>
              <a:t>之间的 </a:t>
            </a:r>
            <a:r>
              <a:rPr lang="en-US" altLang="zh-CN" sz="2000" dirty="0" err="1">
                <a:latin typeface="微软雅黑" panose="020B0503020204020204" pitchFamily="34" charset="-122"/>
                <a:ea typeface="微软雅黑" panose="020B0503020204020204" pitchFamily="34" charset="-122"/>
              </a:rPr>
              <a:t>Türkoglu</a:t>
            </a:r>
            <a:r>
              <a:rPr lang="en-US" altLang="zh-CN" sz="2000" dirty="0">
                <a:latin typeface="微软雅黑" panose="020B0503020204020204" pitchFamily="34" charset="-122"/>
                <a:ea typeface="微软雅黑" panose="020B0503020204020204" pitchFamily="34" charset="-122"/>
              </a:rPr>
              <a:t> </a:t>
            </a:r>
            <a:r>
              <a:rPr lang="zh-CN" altLang="en-US" sz="2000" dirty="0">
                <a:latin typeface="微软雅黑" panose="020B0503020204020204" pitchFamily="34" charset="-122"/>
                <a:ea typeface="微软雅黑" panose="020B0503020204020204" pitchFamily="34" charset="-122"/>
              </a:rPr>
              <a:t>弯道时，破裂减速；</a:t>
            </a:r>
            <a:endParaRPr lang="en-US" altLang="zh-CN" sz="2000" dirty="0">
              <a:latin typeface="微软雅黑" panose="020B0503020204020204" pitchFamily="34" charset="-122"/>
              <a:ea typeface="微软雅黑" panose="020B0503020204020204" pitchFamily="34" charset="-122"/>
            </a:endParaRPr>
          </a:p>
          <a:p>
            <a:r>
              <a:rPr lang="zh-CN" altLang="en-US" sz="2000" dirty="0">
                <a:latin typeface="微软雅黑" panose="020B0503020204020204" pitchFamily="34" charset="-122"/>
                <a:ea typeface="微软雅黑" panose="020B0503020204020204" pitchFamily="34" charset="-122"/>
              </a:rPr>
              <a:t>当破裂前沿通过几何屏障并重新开始向西南方向传播时，破裂加速</a:t>
            </a:r>
          </a:p>
        </p:txBody>
      </p:sp>
      <p:sp>
        <p:nvSpPr>
          <p:cNvPr id="6" name="文本框 5">
            <a:extLst>
              <a:ext uri="{FF2B5EF4-FFF2-40B4-BE49-F238E27FC236}">
                <a16:creationId xmlns:a16="http://schemas.microsoft.com/office/drawing/2014/main" id="{9C719A7E-3BE8-F37C-DD9D-8B6F0EBACA77}"/>
              </a:ext>
            </a:extLst>
          </p:cNvPr>
          <p:cNvSpPr txBox="1"/>
          <p:nvPr/>
        </p:nvSpPr>
        <p:spPr>
          <a:xfrm>
            <a:off x="928111" y="1990371"/>
            <a:ext cx="9057553" cy="400110"/>
          </a:xfrm>
          <a:prstGeom prst="rect">
            <a:avLst/>
          </a:prstGeom>
          <a:noFill/>
        </p:spPr>
        <p:txBody>
          <a:bodyPr wrap="square">
            <a:spAutoFit/>
          </a:bodyPr>
          <a:lstStyle/>
          <a:p>
            <a:r>
              <a:rPr lang="zh-CN" altLang="en-US" sz="2000" dirty="0">
                <a:latin typeface="微软雅黑" panose="020B0503020204020204" pitchFamily="34" charset="-122"/>
                <a:ea typeface="微软雅黑" panose="020B0503020204020204" pitchFamily="34" charset="-122"/>
              </a:rPr>
              <a:t>在约 </a:t>
            </a:r>
            <a:r>
              <a:rPr lang="en-US" altLang="zh-CN" sz="2000" dirty="0">
                <a:latin typeface="微软雅黑" panose="020B0503020204020204" pitchFamily="34" charset="-122"/>
                <a:ea typeface="微软雅黑" panose="020B0503020204020204" pitchFamily="34" charset="-122"/>
              </a:rPr>
              <a:t>65 </a:t>
            </a:r>
            <a:r>
              <a:rPr lang="zh-CN" altLang="en-US" sz="2000" dirty="0">
                <a:latin typeface="微软雅黑" panose="020B0503020204020204" pitchFamily="34" charset="-122"/>
                <a:ea typeface="微软雅黑" panose="020B0503020204020204" pitchFamily="34" charset="-122"/>
              </a:rPr>
              <a:t>秒时，西南 </a:t>
            </a:r>
            <a:r>
              <a:rPr lang="en-US" altLang="zh-CN" sz="2000" dirty="0">
                <a:latin typeface="微软雅黑" panose="020B0503020204020204" pitchFamily="34" charset="-122"/>
                <a:ea typeface="微软雅黑" panose="020B0503020204020204" pitchFamily="34" charset="-122"/>
              </a:rPr>
              <a:t>AF </a:t>
            </a:r>
            <a:r>
              <a:rPr lang="zh-CN" altLang="en-US" sz="2000" dirty="0">
                <a:latin typeface="微软雅黑" panose="020B0503020204020204" pitchFamily="34" charset="-122"/>
                <a:ea typeface="微软雅黑" panose="020B0503020204020204" pitchFamily="34" charset="-122"/>
              </a:rPr>
              <a:t>上出现了从亚剪切到超剪切的转变，速度超过 </a:t>
            </a:r>
            <a:r>
              <a:rPr lang="en-US" altLang="zh-CN" sz="2000" dirty="0">
                <a:latin typeface="微软雅黑" panose="020B0503020204020204" pitchFamily="34" charset="-122"/>
                <a:ea typeface="微软雅黑" panose="020B0503020204020204" pitchFamily="34" charset="-122"/>
              </a:rPr>
              <a:t>4 km/s</a:t>
            </a:r>
            <a:endParaRPr lang="zh-CN" altLang="en-US" sz="2000" dirty="0">
              <a:latin typeface="微软雅黑" panose="020B0503020204020204" pitchFamily="34" charset="-122"/>
              <a:ea typeface="微软雅黑" panose="020B0503020204020204" pitchFamily="34" charset="-122"/>
            </a:endParaRPr>
          </a:p>
        </p:txBody>
      </p:sp>
      <p:pic>
        <p:nvPicPr>
          <p:cNvPr id="3" name="图片 2">
            <a:extLst>
              <a:ext uri="{FF2B5EF4-FFF2-40B4-BE49-F238E27FC236}">
                <a16:creationId xmlns:a16="http://schemas.microsoft.com/office/drawing/2014/main" id="{57AFAC20-52B5-166B-5641-544FE2BE50E1}"/>
              </a:ext>
            </a:extLst>
          </p:cNvPr>
          <p:cNvPicPr>
            <a:picLocks noChangeAspect="1"/>
          </p:cNvPicPr>
          <p:nvPr/>
        </p:nvPicPr>
        <p:blipFill>
          <a:blip r:embed="rId3"/>
          <a:stretch>
            <a:fillRect/>
          </a:stretch>
        </p:blipFill>
        <p:spPr>
          <a:xfrm>
            <a:off x="928111" y="2489399"/>
            <a:ext cx="4277734" cy="4368601"/>
          </a:xfrm>
          <a:prstGeom prst="rect">
            <a:avLst/>
          </a:prstGeom>
        </p:spPr>
      </p:pic>
      <p:pic>
        <p:nvPicPr>
          <p:cNvPr id="7" name="图片 6">
            <a:extLst>
              <a:ext uri="{FF2B5EF4-FFF2-40B4-BE49-F238E27FC236}">
                <a16:creationId xmlns:a16="http://schemas.microsoft.com/office/drawing/2014/main" id="{F8A617CF-0A93-B36A-A50F-36883F70BBAB}"/>
              </a:ext>
            </a:extLst>
          </p:cNvPr>
          <p:cNvPicPr>
            <a:picLocks noChangeAspect="1"/>
          </p:cNvPicPr>
          <p:nvPr/>
        </p:nvPicPr>
        <p:blipFill>
          <a:blip r:embed="rId4"/>
          <a:stretch>
            <a:fillRect/>
          </a:stretch>
        </p:blipFill>
        <p:spPr>
          <a:xfrm>
            <a:off x="5750634" y="3136133"/>
            <a:ext cx="5915025" cy="3124200"/>
          </a:xfrm>
          <a:prstGeom prst="rect">
            <a:avLst/>
          </a:prstGeom>
        </p:spPr>
      </p:pic>
    </p:spTree>
    <p:extLst>
      <p:ext uri="{BB962C8B-B14F-4D97-AF65-F5344CB8AC3E}">
        <p14:creationId xmlns:p14="http://schemas.microsoft.com/office/powerpoint/2010/main" val="3384430650"/>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4EC02F44-EFFC-9CAF-EA0C-4E2DF943275A}"/>
            </a:ext>
          </a:extLst>
        </p:cNvPr>
        <p:cNvGrpSpPr/>
        <p:nvPr/>
      </p:nvGrpSpPr>
      <p:grpSpPr>
        <a:xfrm>
          <a:off x="0" y="0"/>
          <a:ext cx="0" cy="0"/>
          <a:chOff x="0" y="0"/>
          <a:chExt cx="0" cy="0"/>
        </a:xfrm>
      </p:grpSpPr>
      <p:grpSp>
        <p:nvGrpSpPr>
          <p:cNvPr id="23" name="组合 22">
            <a:extLst>
              <a:ext uri="{FF2B5EF4-FFF2-40B4-BE49-F238E27FC236}">
                <a16:creationId xmlns:a16="http://schemas.microsoft.com/office/drawing/2014/main" id="{71DD10A4-C169-A718-E7E7-90B1C11629AD}"/>
              </a:ext>
            </a:extLst>
          </p:cNvPr>
          <p:cNvGrpSpPr/>
          <p:nvPr/>
        </p:nvGrpSpPr>
        <p:grpSpPr>
          <a:xfrm>
            <a:off x="3424460" y="220234"/>
            <a:ext cx="5544407" cy="617980"/>
            <a:chOff x="551593" y="497013"/>
            <a:chExt cx="5544407" cy="617980"/>
          </a:xfrm>
        </p:grpSpPr>
        <p:sp>
          <p:nvSpPr>
            <p:cNvPr id="24" name="矩形 23">
              <a:extLst>
                <a:ext uri="{FF2B5EF4-FFF2-40B4-BE49-F238E27FC236}">
                  <a16:creationId xmlns:a16="http://schemas.microsoft.com/office/drawing/2014/main" id="{9AA73BC1-EC2C-1028-DBD7-48F771B6EE4B}"/>
                </a:ext>
              </a:extLst>
            </p:cNvPr>
            <p:cNvSpPr/>
            <p:nvPr/>
          </p:nvSpPr>
          <p:spPr>
            <a:xfrm>
              <a:off x="551593" y="497013"/>
              <a:ext cx="5544407" cy="584775"/>
            </a:xfrm>
            <a:prstGeom prst="rect">
              <a:avLst/>
            </a:prstGeom>
            <a:noFill/>
          </p:spPr>
          <p:txBody>
            <a:bodyPr wrap="square" rtlCol="0">
              <a:spAutoFit/>
            </a:bodyPr>
            <a:lstStyle/>
            <a:p>
              <a:pPr marL="0" marR="0" lvl="0" indent="0" algn="ctr" defTabSz="914400" rtl="0" eaLnBrk="1" fontAlgn="auto" latinLnBrk="0" hangingPunct="1">
                <a:lnSpc>
                  <a:spcPct val="100000"/>
                </a:lnSpc>
                <a:spcBef>
                  <a:spcPct val="0"/>
                </a:spcBef>
                <a:spcAft>
                  <a:spcPct val="0"/>
                </a:spcAft>
                <a:buClrTx/>
                <a:buSzTx/>
                <a:buFontTx/>
                <a:buNone/>
                <a:defRPr/>
              </a:pPr>
              <a:r>
                <a:rPr kumimoji="0" lang="zh-CN" altLang="en-US" sz="3200" b="0" i="0" u="none" strike="noStrike" kern="1200" cap="none" spc="0" normalizeH="0" baseline="0" noProof="0" dirty="0">
                  <a:ln>
                    <a:noFill/>
                  </a:ln>
                  <a:solidFill>
                    <a:srgbClr val="3B3838"/>
                  </a:solidFill>
                  <a:effectLst/>
                  <a:uLnTx/>
                  <a:uFillTx/>
                  <a:latin typeface="微软雅黑" panose="020B0503020204020204" pitchFamily="34" charset="-122"/>
                  <a:ea typeface="微软雅黑" panose="020B0503020204020204" pitchFamily="34" charset="-122"/>
                  <a:sym typeface="Source Han Serif SC" panose="02020400000000000000" pitchFamily="18" charset="-122"/>
                </a:rPr>
                <a:t>高频源的时空演化</a:t>
              </a:r>
            </a:p>
          </p:txBody>
        </p:sp>
        <p:cxnSp>
          <p:nvCxnSpPr>
            <p:cNvPr id="25" name="0 _4">
              <a:extLst>
                <a:ext uri="{FF2B5EF4-FFF2-40B4-BE49-F238E27FC236}">
                  <a16:creationId xmlns:a16="http://schemas.microsoft.com/office/drawing/2014/main" id="{7AA620D7-7E81-B3F2-8CCE-8503B7AA6FDE}"/>
                </a:ext>
              </a:extLst>
            </p:cNvPr>
            <p:cNvCxnSpPr/>
            <p:nvPr/>
          </p:nvCxnSpPr>
          <p:spPr>
            <a:xfrm>
              <a:off x="715475" y="1114993"/>
              <a:ext cx="5119805" cy="0"/>
            </a:xfrm>
            <a:prstGeom prst="line">
              <a:avLst/>
            </a:prstGeom>
            <a:ln w="25400">
              <a:gradFill>
                <a:gsLst>
                  <a:gs pos="49000">
                    <a:srgbClr val="3B3838"/>
                  </a:gs>
                  <a:gs pos="0">
                    <a:schemeClr val="bg1">
                      <a:alpha val="0"/>
                    </a:schemeClr>
                  </a:gs>
                  <a:gs pos="100000">
                    <a:schemeClr val="bg1">
                      <a:alpha val="3000"/>
                    </a:schemeClr>
                  </a:gs>
                </a:gsLst>
                <a:lin ang="0" scaled="0"/>
              </a:gradFill>
            </a:ln>
          </p:spPr>
          <p:style>
            <a:lnRef idx="1">
              <a:schemeClr val="accent1"/>
            </a:lnRef>
            <a:fillRef idx="0">
              <a:schemeClr val="accent1"/>
            </a:fillRef>
            <a:effectRef idx="0">
              <a:schemeClr val="accent1"/>
            </a:effectRef>
            <a:fontRef idx="minor">
              <a:schemeClr val="tx1"/>
            </a:fontRef>
          </p:style>
        </p:cxnSp>
      </p:grpSp>
      <p:sp>
        <p:nvSpPr>
          <p:cNvPr id="3" name="文本框 2">
            <a:extLst>
              <a:ext uri="{FF2B5EF4-FFF2-40B4-BE49-F238E27FC236}">
                <a16:creationId xmlns:a16="http://schemas.microsoft.com/office/drawing/2014/main" id="{E9A68C0A-31DC-39D9-06C9-B1C13FC97800}"/>
              </a:ext>
            </a:extLst>
          </p:cNvPr>
          <p:cNvSpPr txBox="1"/>
          <p:nvPr/>
        </p:nvSpPr>
        <p:spPr>
          <a:xfrm>
            <a:off x="713290" y="1225145"/>
            <a:ext cx="11381730" cy="369332"/>
          </a:xfrm>
          <a:prstGeom prst="rect">
            <a:avLst/>
          </a:prstGeom>
          <a:noFill/>
        </p:spPr>
        <p:txBody>
          <a:bodyPr wrap="square">
            <a:spAutoFit/>
          </a:bodyPr>
          <a:lstStyle/>
          <a:p>
            <a:r>
              <a:rPr lang="zh-CN" altLang="en-US" dirty="0">
                <a:latin typeface="微软雅黑" panose="020B0503020204020204" pitchFamily="34" charset="-122"/>
                <a:ea typeface="微软雅黑" panose="020B0503020204020204" pitchFamily="34" charset="-122"/>
              </a:rPr>
              <a:t>估计的超剪切速度介于约 </a:t>
            </a:r>
            <a:r>
              <a:rPr lang="en-US" altLang="zh-CN" dirty="0">
                <a:latin typeface="微软雅黑" panose="020B0503020204020204" pitchFamily="34" charset="-122"/>
                <a:ea typeface="微软雅黑" panose="020B0503020204020204" pitchFamily="34" charset="-122"/>
              </a:rPr>
              <a:t>3.52 km/s </a:t>
            </a:r>
            <a:r>
              <a:rPr lang="zh-CN" altLang="en-US" dirty="0">
                <a:latin typeface="微软雅黑" panose="020B0503020204020204" pitchFamily="34" charset="-122"/>
                <a:ea typeface="微软雅黑" panose="020B0503020204020204" pitchFamily="34" charset="-122"/>
              </a:rPr>
              <a:t>的局部剪切波速度和所谓的 </a:t>
            </a:r>
            <a:r>
              <a:rPr lang="en-US" altLang="zh-CN" dirty="0">
                <a:latin typeface="微软雅黑" panose="020B0503020204020204" pitchFamily="34" charset="-122"/>
                <a:ea typeface="微软雅黑" panose="020B0503020204020204" pitchFamily="34" charset="-122"/>
              </a:rPr>
              <a:t>Eshelby </a:t>
            </a:r>
            <a:r>
              <a:rPr lang="zh-CN" altLang="en-US" dirty="0">
                <a:latin typeface="微软雅黑" panose="020B0503020204020204" pitchFamily="34" charset="-122"/>
                <a:ea typeface="微软雅黑" panose="020B0503020204020204" pitchFamily="34" charset="-122"/>
              </a:rPr>
              <a:t>速度（√</a:t>
            </a:r>
            <a:r>
              <a:rPr lang="en-US" altLang="zh-CN" dirty="0">
                <a:latin typeface="微软雅黑" panose="020B0503020204020204" pitchFamily="34" charset="-122"/>
                <a:ea typeface="微软雅黑" panose="020B0503020204020204" pitchFamily="34" charset="-122"/>
              </a:rPr>
              <a:t>2Vs ≈ 4.98km/s</a:t>
            </a:r>
            <a:r>
              <a:rPr lang="zh-CN" altLang="en-US" dirty="0">
                <a:latin typeface="微软雅黑" panose="020B0503020204020204" pitchFamily="34" charset="-122"/>
                <a:ea typeface="微软雅黑" panose="020B0503020204020204" pitchFamily="34" charset="-122"/>
              </a:rPr>
              <a:t>）之间</a:t>
            </a:r>
          </a:p>
        </p:txBody>
      </p:sp>
      <p:sp>
        <p:nvSpPr>
          <p:cNvPr id="6" name="文本框 5">
            <a:extLst>
              <a:ext uri="{FF2B5EF4-FFF2-40B4-BE49-F238E27FC236}">
                <a16:creationId xmlns:a16="http://schemas.microsoft.com/office/drawing/2014/main" id="{7DAFEEF2-6E6A-2F2F-8F74-08CB9B5CCC0C}"/>
              </a:ext>
            </a:extLst>
          </p:cNvPr>
          <p:cNvSpPr txBox="1"/>
          <p:nvPr/>
        </p:nvSpPr>
        <p:spPr>
          <a:xfrm>
            <a:off x="713290" y="1743267"/>
            <a:ext cx="8937606" cy="707886"/>
          </a:xfrm>
          <a:prstGeom prst="rect">
            <a:avLst/>
          </a:prstGeom>
          <a:noFill/>
        </p:spPr>
        <p:txBody>
          <a:bodyPr wrap="square">
            <a:spAutoFit/>
          </a:bodyPr>
          <a:lstStyle/>
          <a:p>
            <a:r>
              <a:rPr lang="zh-CN" altLang="en-US" sz="2000" dirty="0">
                <a:latin typeface="微软雅黑" panose="020B0503020204020204" pitchFamily="34" charset="-122"/>
                <a:ea typeface="微软雅黑" panose="020B0503020204020204" pitchFamily="34" charset="-122"/>
              </a:rPr>
              <a:t>关于高频波源的时间延迟，另一种解释是，东北段断裂的异质性波长较短，产生了较强的高频辐射，掩盖了同质性较高的断裂产生的面向西南的高频辐射</a:t>
            </a:r>
          </a:p>
        </p:txBody>
      </p:sp>
      <p:pic>
        <p:nvPicPr>
          <p:cNvPr id="2" name="图片 1">
            <a:extLst>
              <a:ext uri="{FF2B5EF4-FFF2-40B4-BE49-F238E27FC236}">
                <a16:creationId xmlns:a16="http://schemas.microsoft.com/office/drawing/2014/main" id="{A3C8276A-894E-CA6A-BFC0-941D18D1541D}"/>
              </a:ext>
            </a:extLst>
          </p:cNvPr>
          <p:cNvPicPr>
            <a:picLocks noChangeAspect="1"/>
          </p:cNvPicPr>
          <p:nvPr/>
        </p:nvPicPr>
        <p:blipFill>
          <a:blip r:embed="rId3"/>
          <a:stretch>
            <a:fillRect/>
          </a:stretch>
        </p:blipFill>
        <p:spPr>
          <a:xfrm>
            <a:off x="928111" y="2489399"/>
            <a:ext cx="4277734" cy="4368601"/>
          </a:xfrm>
          <a:prstGeom prst="rect">
            <a:avLst/>
          </a:prstGeom>
        </p:spPr>
      </p:pic>
      <p:pic>
        <p:nvPicPr>
          <p:cNvPr id="5" name="图片 4">
            <a:extLst>
              <a:ext uri="{FF2B5EF4-FFF2-40B4-BE49-F238E27FC236}">
                <a16:creationId xmlns:a16="http://schemas.microsoft.com/office/drawing/2014/main" id="{7942F42F-9F78-A262-EC4C-08AD5C9ABD19}"/>
              </a:ext>
            </a:extLst>
          </p:cNvPr>
          <p:cNvPicPr>
            <a:picLocks noChangeAspect="1"/>
          </p:cNvPicPr>
          <p:nvPr/>
        </p:nvPicPr>
        <p:blipFill>
          <a:blip r:embed="rId4"/>
          <a:stretch>
            <a:fillRect/>
          </a:stretch>
        </p:blipFill>
        <p:spPr>
          <a:xfrm>
            <a:off x="5750634" y="3136133"/>
            <a:ext cx="5915025" cy="3124200"/>
          </a:xfrm>
          <a:prstGeom prst="rect">
            <a:avLst/>
          </a:prstGeom>
        </p:spPr>
      </p:pic>
    </p:spTree>
    <p:extLst>
      <p:ext uri="{BB962C8B-B14F-4D97-AF65-F5344CB8AC3E}">
        <p14:creationId xmlns:p14="http://schemas.microsoft.com/office/powerpoint/2010/main" val="2731995996"/>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03736EBE-CC2E-A980-5D6A-1CE10A5F1AE8}"/>
            </a:ext>
          </a:extLst>
        </p:cNvPr>
        <p:cNvGrpSpPr/>
        <p:nvPr/>
      </p:nvGrpSpPr>
      <p:grpSpPr>
        <a:xfrm>
          <a:off x="0" y="0"/>
          <a:ext cx="0" cy="0"/>
          <a:chOff x="0" y="0"/>
          <a:chExt cx="0" cy="0"/>
        </a:xfrm>
      </p:grpSpPr>
      <p:grpSp>
        <p:nvGrpSpPr>
          <p:cNvPr id="23" name="组合 22">
            <a:extLst>
              <a:ext uri="{FF2B5EF4-FFF2-40B4-BE49-F238E27FC236}">
                <a16:creationId xmlns:a16="http://schemas.microsoft.com/office/drawing/2014/main" id="{5A306514-4D4B-BFAB-10CB-B65535D0DE10}"/>
              </a:ext>
            </a:extLst>
          </p:cNvPr>
          <p:cNvGrpSpPr/>
          <p:nvPr/>
        </p:nvGrpSpPr>
        <p:grpSpPr>
          <a:xfrm>
            <a:off x="3424460" y="220234"/>
            <a:ext cx="5544407" cy="617980"/>
            <a:chOff x="551593" y="497013"/>
            <a:chExt cx="5544407" cy="617980"/>
          </a:xfrm>
        </p:grpSpPr>
        <p:sp>
          <p:nvSpPr>
            <p:cNvPr id="24" name="矩形 23">
              <a:extLst>
                <a:ext uri="{FF2B5EF4-FFF2-40B4-BE49-F238E27FC236}">
                  <a16:creationId xmlns:a16="http://schemas.microsoft.com/office/drawing/2014/main" id="{488A3D22-DE7B-1273-2276-C5510D5A6510}"/>
                </a:ext>
              </a:extLst>
            </p:cNvPr>
            <p:cNvSpPr/>
            <p:nvPr/>
          </p:nvSpPr>
          <p:spPr>
            <a:xfrm>
              <a:off x="551593" y="497013"/>
              <a:ext cx="5544407" cy="584775"/>
            </a:xfrm>
            <a:prstGeom prst="rect">
              <a:avLst/>
            </a:prstGeom>
            <a:noFill/>
          </p:spPr>
          <p:txBody>
            <a:bodyPr wrap="square" rtlCol="0">
              <a:spAutoFit/>
            </a:bodyPr>
            <a:lstStyle/>
            <a:p>
              <a:pPr marL="0" marR="0" lvl="0" indent="0" algn="ctr" defTabSz="914400" rtl="0" eaLnBrk="1" fontAlgn="auto" latinLnBrk="0" hangingPunct="1">
                <a:lnSpc>
                  <a:spcPct val="100000"/>
                </a:lnSpc>
                <a:spcBef>
                  <a:spcPct val="0"/>
                </a:spcBef>
                <a:spcAft>
                  <a:spcPct val="0"/>
                </a:spcAft>
                <a:buClrTx/>
                <a:buSzTx/>
                <a:buFontTx/>
                <a:buNone/>
                <a:defRPr/>
              </a:pPr>
              <a:r>
                <a:rPr kumimoji="0" lang="zh-CN" altLang="en-US" sz="3200" b="0" i="0" u="none" strike="noStrike" kern="1200" cap="none" spc="0" normalizeH="0" baseline="0" noProof="0" dirty="0">
                  <a:ln>
                    <a:noFill/>
                  </a:ln>
                  <a:solidFill>
                    <a:srgbClr val="3B3838"/>
                  </a:solidFill>
                  <a:effectLst/>
                  <a:uLnTx/>
                  <a:uFillTx/>
                  <a:latin typeface="微软雅黑" panose="020B0503020204020204" pitchFamily="34" charset="-122"/>
                  <a:ea typeface="微软雅黑" panose="020B0503020204020204" pitchFamily="34" charset="-122"/>
                  <a:sym typeface="Source Han Serif SC" panose="02020400000000000000" pitchFamily="18" charset="-122"/>
                </a:rPr>
                <a:t>高频源的时空演化</a:t>
              </a:r>
            </a:p>
          </p:txBody>
        </p:sp>
        <p:cxnSp>
          <p:nvCxnSpPr>
            <p:cNvPr id="25" name="0 _4">
              <a:extLst>
                <a:ext uri="{FF2B5EF4-FFF2-40B4-BE49-F238E27FC236}">
                  <a16:creationId xmlns:a16="http://schemas.microsoft.com/office/drawing/2014/main" id="{FFD4E460-9CAB-6F7A-4F56-7718D0ED9014}"/>
                </a:ext>
              </a:extLst>
            </p:cNvPr>
            <p:cNvCxnSpPr/>
            <p:nvPr/>
          </p:nvCxnSpPr>
          <p:spPr>
            <a:xfrm>
              <a:off x="715475" y="1114993"/>
              <a:ext cx="5119805" cy="0"/>
            </a:xfrm>
            <a:prstGeom prst="line">
              <a:avLst/>
            </a:prstGeom>
            <a:ln w="25400">
              <a:gradFill>
                <a:gsLst>
                  <a:gs pos="49000">
                    <a:srgbClr val="3B3838"/>
                  </a:gs>
                  <a:gs pos="0">
                    <a:schemeClr val="bg1">
                      <a:alpha val="0"/>
                    </a:schemeClr>
                  </a:gs>
                  <a:gs pos="100000">
                    <a:schemeClr val="bg1">
                      <a:alpha val="3000"/>
                    </a:schemeClr>
                  </a:gs>
                </a:gsLst>
                <a:lin ang="0" scaled="0"/>
              </a:gradFill>
            </a:ln>
          </p:spPr>
          <p:style>
            <a:lnRef idx="1">
              <a:schemeClr val="accent1"/>
            </a:lnRef>
            <a:fillRef idx="0">
              <a:schemeClr val="accent1"/>
            </a:fillRef>
            <a:effectRef idx="0">
              <a:schemeClr val="accent1"/>
            </a:effectRef>
            <a:fontRef idx="minor">
              <a:schemeClr val="tx1"/>
            </a:fontRef>
          </p:style>
        </p:cxnSp>
      </p:grpSp>
      <p:sp>
        <p:nvSpPr>
          <p:cNvPr id="4" name="文本框 3">
            <a:extLst>
              <a:ext uri="{FF2B5EF4-FFF2-40B4-BE49-F238E27FC236}">
                <a16:creationId xmlns:a16="http://schemas.microsoft.com/office/drawing/2014/main" id="{725F5AE1-E779-70F5-DDBC-49380F72D473}"/>
              </a:ext>
            </a:extLst>
          </p:cNvPr>
          <p:cNvSpPr txBox="1"/>
          <p:nvPr/>
        </p:nvSpPr>
        <p:spPr>
          <a:xfrm>
            <a:off x="2833341" y="1134981"/>
            <a:ext cx="6525318" cy="400110"/>
          </a:xfrm>
          <a:prstGeom prst="rect">
            <a:avLst/>
          </a:prstGeom>
          <a:noFill/>
        </p:spPr>
        <p:txBody>
          <a:bodyPr wrap="square">
            <a:spAutoFit/>
          </a:bodyPr>
          <a:lstStyle/>
          <a:p>
            <a:r>
              <a:rPr lang="zh-CN" altLang="en-US" sz="2000" dirty="0">
                <a:latin typeface="微软雅黑" panose="020B0503020204020204" pitchFamily="34" charset="-122"/>
                <a:ea typeface="微软雅黑" panose="020B0503020204020204" pitchFamily="34" charset="-122"/>
              </a:rPr>
              <a:t>对于 </a:t>
            </a:r>
            <a:r>
              <a:rPr lang="en-US" altLang="zh-CN" sz="2000" dirty="0">
                <a:latin typeface="微软雅黑" panose="020B0503020204020204" pitchFamily="34" charset="-122"/>
                <a:ea typeface="微软雅黑" panose="020B0503020204020204" pitchFamily="34" charset="-122"/>
              </a:rPr>
              <a:t>7.6 </a:t>
            </a:r>
            <a:r>
              <a:rPr lang="zh-CN" altLang="en-US" sz="2000" dirty="0">
                <a:latin typeface="微软雅黑" panose="020B0503020204020204" pitchFamily="34" charset="-122"/>
                <a:ea typeface="微软雅黑" panose="020B0503020204020204" pitchFamily="34" charset="-122"/>
              </a:rPr>
              <a:t>级地震，统一 </a:t>
            </a:r>
            <a:r>
              <a:rPr lang="en-US" altLang="zh-CN" sz="2000" dirty="0">
                <a:latin typeface="微软雅黑" panose="020B0503020204020204" pitchFamily="34" charset="-122"/>
                <a:ea typeface="微软雅黑" panose="020B0503020204020204" pitchFamily="34" charset="-122"/>
              </a:rPr>
              <a:t>SEBP </a:t>
            </a:r>
            <a:r>
              <a:rPr lang="zh-CN" altLang="en-US" sz="2000" dirty="0">
                <a:latin typeface="微软雅黑" panose="020B0503020204020204" pitchFamily="34" charset="-122"/>
                <a:ea typeface="微软雅黑" panose="020B0503020204020204" pitchFamily="34" charset="-122"/>
              </a:rPr>
              <a:t>方法对高频辐射体成像良好</a:t>
            </a:r>
          </a:p>
        </p:txBody>
      </p:sp>
      <p:pic>
        <p:nvPicPr>
          <p:cNvPr id="5" name="图片 4">
            <a:extLst>
              <a:ext uri="{FF2B5EF4-FFF2-40B4-BE49-F238E27FC236}">
                <a16:creationId xmlns:a16="http://schemas.microsoft.com/office/drawing/2014/main" id="{031CC922-E4F9-B5C6-DE9B-3CEB02679D48}"/>
              </a:ext>
            </a:extLst>
          </p:cNvPr>
          <p:cNvPicPr>
            <a:picLocks noChangeAspect="1"/>
          </p:cNvPicPr>
          <p:nvPr/>
        </p:nvPicPr>
        <p:blipFill>
          <a:blip r:embed="rId3"/>
          <a:stretch>
            <a:fillRect/>
          </a:stretch>
        </p:blipFill>
        <p:spPr>
          <a:xfrm>
            <a:off x="0" y="1831857"/>
            <a:ext cx="8862817" cy="4166755"/>
          </a:xfrm>
          <a:prstGeom prst="rect">
            <a:avLst/>
          </a:prstGeom>
        </p:spPr>
      </p:pic>
      <p:sp>
        <p:nvSpPr>
          <p:cNvPr id="7" name="文本框 6">
            <a:extLst>
              <a:ext uri="{FF2B5EF4-FFF2-40B4-BE49-F238E27FC236}">
                <a16:creationId xmlns:a16="http://schemas.microsoft.com/office/drawing/2014/main" id="{743CA7CC-3F56-4589-A34D-8CB34D72FBC3}"/>
              </a:ext>
            </a:extLst>
          </p:cNvPr>
          <p:cNvSpPr txBox="1"/>
          <p:nvPr/>
        </p:nvSpPr>
        <p:spPr>
          <a:xfrm>
            <a:off x="8708147" y="1831857"/>
            <a:ext cx="3374448" cy="1754326"/>
          </a:xfrm>
          <a:prstGeom prst="rect">
            <a:avLst/>
          </a:prstGeom>
          <a:noFill/>
        </p:spPr>
        <p:txBody>
          <a:bodyPr wrap="square">
            <a:spAutoFit/>
          </a:bodyPr>
          <a:lstStyle/>
          <a:p>
            <a:pPr algn="just"/>
            <a:r>
              <a:rPr lang="zh-CN" altLang="en-US" dirty="0">
                <a:latin typeface="微软雅黑" panose="020B0503020204020204" pitchFamily="34" charset="-122"/>
                <a:ea typeface="微软雅黑" panose="020B0503020204020204" pitchFamily="34" charset="-122"/>
              </a:rPr>
              <a:t>高频信号源在阿拉斯加阵列最初向西传播，而从中国阵列观测到了最初断裂延迟和向相反方向的微弱传播，这可能是由于该事件的信号源</a:t>
            </a:r>
            <a:r>
              <a:rPr lang="en-US" altLang="zh-CN" dirty="0">
                <a:latin typeface="微软雅黑" panose="020B0503020204020204" pitchFamily="34" charset="-122"/>
                <a:ea typeface="微软雅黑" panose="020B0503020204020204" pitchFamily="34" charset="-122"/>
              </a:rPr>
              <a:t>-</a:t>
            </a:r>
            <a:r>
              <a:rPr lang="zh-CN" altLang="en-US" dirty="0">
                <a:latin typeface="微软雅黑" panose="020B0503020204020204" pitchFamily="34" charset="-122"/>
                <a:ea typeface="微软雅黑" panose="020B0503020204020204" pitchFamily="34" charset="-122"/>
              </a:rPr>
              <a:t>接收器几何形状和指向性效应</a:t>
            </a:r>
          </a:p>
        </p:txBody>
      </p:sp>
      <p:sp>
        <p:nvSpPr>
          <p:cNvPr id="9" name="文本框 8">
            <a:extLst>
              <a:ext uri="{FF2B5EF4-FFF2-40B4-BE49-F238E27FC236}">
                <a16:creationId xmlns:a16="http://schemas.microsoft.com/office/drawing/2014/main" id="{9F2A11C5-8F33-290A-B144-D33448FE0235}"/>
              </a:ext>
            </a:extLst>
          </p:cNvPr>
          <p:cNvSpPr txBox="1"/>
          <p:nvPr/>
        </p:nvSpPr>
        <p:spPr>
          <a:xfrm>
            <a:off x="8708148" y="3915234"/>
            <a:ext cx="3374448" cy="1754326"/>
          </a:xfrm>
          <a:prstGeom prst="rect">
            <a:avLst/>
          </a:prstGeom>
          <a:noFill/>
        </p:spPr>
        <p:txBody>
          <a:bodyPr wrap="square">
            <a:spAutoFit/>
          </a:bodyPr>
          <a:lstStyle/>
          <a:p>
            <a:pPr algn="just"/>
            <a:r>
              <a:rPr lang="zh-CN" altLang="en-US" dirty="0">
                <a:latin typeface="微软雅黑" panose="020B0503020204020204" pitchFamily="34" charset="-122"/>
                <a:ea typeface="微软雅黑" panose="020B0503020204020204" pitchFamily="34" charset="-122"/>
              </a:rPr>
              <a:t>在 </a:t>
            </a:r>
            <a:r>
              <a:rPr lang="en-US" altLang="zh-CN" dirty="0">
                <a:latin typeface="微软雅黑" panose="020B0503020204020204" pitchFamily="34" charset="-122"/>
                <a:ea typeface="微软雅黑" panose="020B0503020204020204" pitchFamily="34" charset="-122"/>
              </a:rPr>
              <a:t>0-10 </a:t>
            </a:r>
            <a:r>
              <a:rPr lang="zh-CN" altLang="en-US" dirty="0">
                <a:latin typeface="微软雅黑" panose="020B0503020204020204" pitchFamily="34" charset="-122"/>
                <a:ea typeface="微软雅黑" panose="020B0503020204020204" pitchFamily="34" charset="-122"/>
              </a:rPr>
              <a:t>秒期间，位于震中周围的强 </a:t>
            </a:r>
            <a:r>
              <a:rPr lang="en-US" altLang="zh-CN" dirty="0">
                <a:latin typeface="微软雅黑" panose="020B0503020204020204" pitchFamily="34" charset="-122"/>
                <a:ea typeface="微软雅黑" panose="020B0503020204020204" pitchFamily="34" charset="-122"/>
              </a:rPr>
              <a:t>BP </a:t>
            </a:r>
            <a:r>
              <a:rPr lang="zh-CN" altLang="en-US" dirty="0">
                <a:latin typeface="微软雅黑" panose="020B0503020204020204" pitchFamily="34" charset="-122"/>
                <a:ea typeface="微软雅黑" panose="020B0503020204020204" pitchFamily="34" charset="-122"/>
              </a:rPr>
              <a:t>信号可解释为双边断裂加速。之后，在 </a:t>
            </a:r>
            <a:r>
              <a:rPr lang="en-US" altLang="zh-CN" dirty="0">
                <a:latin typeface="微软雅黑" panose="020B0503020204020204" pitchFamily="34" charset="-122"/>
                <a:ea typeface="微软雅黑" panose="020B0503020204020204" pitchFamily="34" charset="-122"/>
              </a:rPr>
              <a:t>~10-20 </a:t>
            </a:r>
            <a:r>
              <a:rPr lang="zh-CN" altLang="en-US" dirty="0">
                <a:latin typeface="微软雅黑" panose="020B0503020204020204" pitchFamily="34" charset="-122"/>
                <a:ea typeface="微软雅黑" panose="020B0503020204020204" pitchFamily="34" charset="-122"/>
              </a:rPr>
              <a:t>秒和 </a:t>
            </a:r>
            <a:r>
              <a:rPr lang="en-US" altLang="zh-CN" dirty="0">
                <a:latin typeface="微软雅黑" panose="020B0503020204020204" pitchFamily="34" charset="-122"/>
                <a:ea typeface="微软雅黑" panose="020B0503020204020204" pitchFamily="34" charset="-122"/>
              </a:rPr>
              <a:t>~10-25 </a:t>
            </a:r>
            <a:r>
              <a:rPr lang="zh-CN" altLang="en-US" dirty="0">
                <a:latin typeface="微软雅黑" panose="020B0503020204020204" pitchFamily="34" charset="-122"/>
                <a:ea typeface="微软雅黑" panose="020B0503020204020204" pitchFamily="34" charset="-122"/>
              </a:rPr>
              <a:t>秒期间，高频辐射分别向西和向东方向扩展了 </a:t>
            </a:r>
            <a:r>
              <a:rPr lang="en-US" altLang="zh-CN" dirty="0">
                <a:latin typeface="微软雅黑" panose="020B0503020204020204" pitchFamily="34" charset="-122"/>
                <a:ea typeface="微软雅黑" panose="020B0503020204020204" pitchFamily="34" charset="-122"/>
              </a:rPr>
              <a:t>~40 </a:t>
            </a:r>
            <a:r>
              <a:rPr lang="zh-CN" altLang="en-US" dirty="0">
                <a:latin typeface="微软雅黑" panose="020B0503020204020204" pitchFamily="34" charset="-122"/>
                <a:ea typeface="微软雅黑" panose="020B0503020204020204" pitchFamily="34" charset="-122"/>
              </a:rPr>
              <a:t>千米和 </a:t>
            </a:r>
            <a:r>
              <a:rPr lang="en-US" altLang="zh-CN" dirty="0">
                <a:latin typeface="微软雅黑" panose="020B0503020204020204" pitchFamily="34" charset="-122"/>
                <a:ea typeface="微软雅黑" panose="020B0503020204020204" pitchFamily="34" charset="-122"/>
              </a:rPr>
              <a:t>~30 </a:t>
            </a:r>
            <a:r>
              <a:rPr lang="zh-CN" altLang="en-US" dirty="0">
                <a:latin typeface="微软雅黑" panose="020B0503020204020204" pitchFamily="34" charset="-122"/>
                <a:ea typeface="微软雅黑" panose="020B0503020204020204" pitchFamily="34" charset="-122"/>
              </a:rPr>
              <a:t>千米</a:t>
            </a:r>
          </a:p>
        </p:txBody>
      </p:sp>
      <p:sp>
        <p:nvSpPr>
          <p:cNvPr id="11" name="文本框 10">
            <a:extLst>
              <a:ext uri="{FF2B5EF4-FFF2-40B4-BE49-F238E27FC236}">
                <a16:creationId xmlns:a16="http://schemas.microsoft.com/office/drawing/2014/main" id="{980D29E9-69B0-01DD-2A30-170E3A02EC6F}"/>
              </a:ext>
            </a:extLst>
          </p:cNvPr>
          <p:cNvSpPr txBox="1"/>
          <p:nvPr/>
        </p:nvSpPr>
        <p:spPr>
          <a:xfrm>
            <a:off x="3048866" y="6129590"/>
            <a:ext cx="6094268" cy="646331"/>
          </a:xfrm>
          <a:prstGeom prst="rect">
            <a:avLst/>
          </a:prstGeom>
          <a:noFill/>
        </p:spPr>
        <p:txBody>
          <a:bodyPr wrap="square">
            <a:spAutoFit/>
          </a:bodyPr>
          <a:lstStyle/>
          <a:p>
            <a:r>
              <a:rPr lang="zh-CN" altLang="en-US" dirty="0">
                <a:latin typeface="微软雅黑" panose="020B0503020204020204" pitchFamily="34" charset="-122"/>
                <a:ea typeface="微软雅黑" panose="020B0503020204020204" pitchFamily="34" charset="-122"/>
              </a:rPr>
              <a:t>在这一地震的最后约 </a:t>
            </a:r>
            <a:r>
              <a:rPr lang="en-US" altLang="zh-CN" dirty="0">
                <a:latin typeface="微软雅黑" panose="020B0503020204020204" pitchFamily="34" charset="-122"/>
                <a:ea typeface="微软雅黑" panose="020B0503020204020204" pitchFamily="34" charset="-122"/>
              </a:rPr>
              <a:t>5 </a:t>
            </a:r>
            <a:r>
              <a:rPr lang="zh-CN" altLang="en-US" dirty="0">
                <a:latin typeface="微软雅黑" panose="020B0503020204020204" pitchFamily="34" charset="-122"/>
                <a:ea typeface="微软雅黑" panose="020B0503020204020204" pitchFamily="34" charset="-122"/>
              </a:rPr>
              <a:t>秒钟内，在断层分支 </a:t>
            </a:r>
            <a:r>
              <a:rPr lang="en-US" altLang="zh-CN" dirty="0">
                <a:latin typeface="微软雅黑" panose="020B0503020204020204" pitchFamily="34" charset="-122"/>
                <a:ea typeface="微软雅黑" panose="020B0503020204020204" pitchFamily="34" charset="-122"/>
              </a:rPr>
              <a:t>MF </a:t>
            </a:r>
            <a:r>
              <a:rPr lang="zh-CN" altLang="en-US" dirty="0">
                <a:latin typeface="微软雅黑" panose="020B0503020204020204" pitchFamily="34" charset="-122"/>
                <a:ea typeface="微软雅黑" panose="020B0503020204020204" pitchFamily="34" charset="-122"/>
              </a:rPr>
              <a:t>上观测到了相对较强的高频辐射，这可能是断裂的停止阶段造成的</a:t>
            </a:r>
          </a:p>
        </p:txBody>
      </p:sp>
    </p:spTree>
    <p:extLst>
      <p:ext uri="{BB962C8B-B14F-4D97-AF65-F5344CB8AC3E}">
        <p14:creationId xmlns:p14="http://schemas.microsoft.com/office/powerpoint/2010/main" val="6945583"/>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9DE4AAE4-D3C6-ADBF-C2FA-0E50628DD5F4}"/>
            </a:ext>
          </a:extLst>
        </p:cNvPr>
        <p:cNvGrpSpPr/>
        <p:nvPr/>
      </p:nvGrpSpPr>
      <p:grpSpPr>
        <a:xfrm>
          <a:off x="0" y="0"/>
          <a:ext cx="0" cy="0"/>
          <a:chOff x="0" y="0"/>
          <a:chExt cx="0" cy="0"/>
        </a:xfrm>
      </p:grpSpPr>
      <p:grpSp>
        <p:nvGrpSpPr>
          <p:cNvPr id="23" name="组合 22">
            <a:extLst>
              <a:ext uri="{FF2B5EF4-FFF2-40B4-BE49-F238E27FC236}">
                <a16:creationId xmlns:a16="http://schemas.microsoft.com/office/drawing/2014/main" id="{A0EB3520-A294-F8B4-9E04-F936FF516212}"/>
              </a:ext>
            </a:extLst>
          </p:cNvPr>
          <p:cNvGrpSpPr/>
          <p:nvPr/>
        </p:nvGrpSpPr>
        <p:grpSpPr>
          <a:xfrm>
            <a:off x="3424460" y="220234"/>
            <a:ext cx="5544407" cy="617980"/>
            <a:chOff x="551593" y="497013"/>
            <a:chExt cx="5544407" cy="617980"/>
          </a:xfrm>
        </p:grpSpPr>
        <p:sp>
          <p:nvSpPr>
            <p:cNvPr id="24" name="矩形 23">
              <a:extLst>
                <a:ext uri="{FF2B5EF4-FFF2-40B4-BE49-F238E27FC236}">
                  <a16:creationId xmlns:a16="http://schemas.microsoft.com/office/drawing/2014/main" id="{54114909-53CE-4E42-384C-C5762FF6BE83}"/>
                </a:ext>
              </a:extLst>
            </p:cNvPr>
            <p:cNvSpPr/>
            <p:nvPr/>
          </p:nvSpPr>
          <p:spPr>
            <a:xfrm>
              <a:off x="551593" y="497013"/>
              <a:ext cx="5544407" cy="584775"/>
            </a:xfrm>
            <a:prstGeom prst="rect">
              <a:avLst/>
            </a:prstGeom>
            <a:noFill/>
          </p:spPr>
          <p:txBody>
            <a:bodyPr wrap="square" rtlCol="0">
              <a:spAutoFit/>
            </a:bodyPr>
            <a:lstStyle/>
            <a:p>
              <a:pPr marL="0" marR="0" lvl="0" indent="0" algn="ctr" defTabSz="914400" rtl="0" eaLnBrk="1" fontAlgn="auto" latinLnBrk="0" hangingPunct="1">
                <a:lnSpc>
                  <a:spcPct val="100000"/>
                </a:lnSpc>
                <a:spcBef>
                  <a:spcPct val="0"/>
                </a:spcBef>
                <a:spcAft>
                  <a:spcPct val="0"/>
                </a:spcAft>
                <a:buClrTx/>
                <a:buSzTx/>
                <a:buFontTx/>
                <a:buNone/>
                <a:defRPr/>
              </a:pPr>
              <a:r>
                <a:rPr kumimoji="0" lang="zh-CN" altLang="en-US" sz="3200" b="0" i="0" u="none" strike="noStrike" kern="1200" cap="none" spc="0" normalizeH="0" baseline="0" noProof="0" dirty="0">
                  <a:ln>
                    <a:noFill/>
                  </a:ln>
                  <a:solidFill>
                    <a:srgbClr val="3B3838"/>
                  </a:solidFill>
                  <a:effectLst/>
                  <a:uLnTx/>
                  <a:uFillTx/>
                  <a:latin typeface="微软雅黑" panose="020B0503020204020204" pitchFamily="34" charset="-122"/>
                  <a:ea typeface="微软雅黑" panose="020B0503020204020204" pitchFamily="34" charset="-122"/>
                  <a:sym typeface="Source Han Serif SC" panose="02020400000000000000" pitchFamily="18" charset="-122"/>
                </a:rPr>
                <a:t>高频源的时空演化</a:t>
              </a:r>
            </a:p>
          </p:txBody>
        </p:sp>
        <p:cxnSp>
          <p:nvCxnSpPr>
            <p:cNvPr id="25" name="0 _4">
              <a:extLst>
                <a:ext uri="{FF2B5EF4-FFF2-40B4-BE49-F238E27FC236}">
                  <a16:creationId xmlns:a16="http://schemas.microsoft.com/office/drawing/2014/main" id="{674BEE3D-A765-58F6-E21E-5544EC291103}"/>
                </a:ext>
              </a:extLst>
            </p:cNvPr>
            <p:cNvCxnSpPr/>
            <p:nvPr/>
          </p:nvCxnSpPr>
          <p:spPr>
            <a:xfrm>
              <a:off x="715475" y="1114993"/>
              <a:ext cx="5119805" cy="0"/>
            </a:xfrm>
            <a:prstGeom prst="line">
              <a:avLst/>
            </a:prstGeom>
            <a:ln w="25400">
              <a:gradFill>
                <a:gsLst>
                  <a:gs pos="49000">
                    <a:srgbClr val="3B3838"/>
                  </a:gs>
                  <a:gs pos="0">
                    <a:schemeClr val="bg1">
                      <a:alpha val="0"/>
                    </a:schemeClr>
                  </a:gs>
                  <a:gs pos="100000">
                    <a:schemeClr val="bg1">
                      <a:alpha val="3000"/>
                    </a:schemeClr>
                  </a:gs>
                </a:gsLst>
                <a:lin ang="0" scaled="0"/>
              </a:gradFill>
            </a:ln>
          </p:spPr>
          <p:style>
            <a:lnRef idx="1">
              <a:schemeClr val="accent1"/>
            </a:lnRef>
            <a:fillRef idx="0">
              <a:schemeClr val="accent1"/>
            </a:fillRef>
            <a:effectRef idx="0">
              <a:schemeClr val="accent1"/>
            </a:effectRef>
            <a:fontRef idx="minor">
              <a:schemeClr val="tx1"/>
            </a:fontRef>
          </p:style>
        </p:cxnSp>
      </p:grpSp>
      <p:pic>
        <p:nvPicPr>
          <p:cNvPr id="3" name="图片 2">
            <a:extLst>
              <a:ext uri="{FF2B5EF4-FFF2-40B4-BE49-F238E27FC236}">
                <a16:creationId xmlns:a16="http://schemas.microsoft.com/office/drawing/2014/main" id="{22D1075B-2941-A257-C13C-AE38ACD1B552}"/>
              </a:ext>
            </a:extLst>
          </p:cNvPr>
          <p:cNvPicPr>
            <a:picLocks noChangeAspect="1"/>
          </p:cNvPicPr>
          <p:nvPr/>
        </p:nvPicPr>
        <p:blipFill>
          <a:blip r:embed="rId3"/>
          <a:stretch>
            <a:fillRect/>
          </a:stretch>
        </p:blipFill>
        <p:spPr>
          <a:xfrm>
            <a:off x="0" y="1070850"/>
            <a:ext cx="12192000" cy="3531735"/>
          </a:xfrm>
          <a:prstGeom prst="rect">
            <a:avLst/>
          </a:prstGeom>
        </p:spPr>
      </p:pic>
      <p:sp>
        <p:nvSpPr>
          <p:cNvPr id="5" name="文本框 4">
            <a:extLst>
              <a:ext uri="{FF2B5EF4-FFF2-40B4-BE49-F238E27FC236}">
                <a16:creationId xmlns:a16="http://schemas.microsoft.com/office/drawing/2014/main" id="{96807A9C-506F-6120-BF02-0FB0FF2DBCC3}"/>
              </a:ext>
            </a:extLst>
          </p:cNvPr>
          <p:cNvSpPr txBox="1"/>
          <p:nvPr/>
        </p:nvSpPr>
        <p:spPr>
          <a:xfrm>
            <a:off x="3728605" y="4683760"/>
            <a:ext cx="5669106" cy="369332"/>
          </a:xfrm>
          <a:prstGeom prst="rect">
            <a:avLst/>
          </a:prstGeom>
          <a:noFill/>
        </p:spPr>
        <p:txBody>
          <a:bodyPr wrap="square">
            <a:spAutoFit/>
          </a:bodyPr>
          <a:lstStyle/>
          <a:p>
            <a:r>
              <a:rPr lang="zh-CN" altLang="en-US" dirty="0">
                <a:latin typeface="微软雅黑" panose="020B0503020204020204" pitchFamily="34" charset="-122"/>
                <a:ea typeface="微软雅黑" panose="020B0503020204020204" pitchFamily="34" charset="-122"/>
              </a:rPr>
              <a:t>图 </a:t>
            </a:r>
            <a:r>
              <a:rPr lang="en-US" altLang="zh-CN" dirty="0">
                <a:latin typeface="微软雅黑" panose="020B0503020204020204" pitchFamily="34" charset="-122"/>
                <a:ea typeface="微软雅黑" panose="020B0503020204020204" pitchFamily="34" charset="-122"/>
              </a:rPr>
              <a:t>3d </a:t>
            </a:r>
            <a:r>
              <a:rPr lang="zh-CN" altLang="en-US" dirty="0">
                <a:latin typeface="微软雅黑" panose="020B0503020204020204" pitchFamily="34" charset="-122"/>
                <a:ea typeface="微软雅黑" panose="020B0503020204020204" pitchFamily="34" charset="-122"/>
              </a:rPr>
              <a:t>描述了 </a:t>
            </a:r>
            <a:r>
              <a:rPr lang="en-US" altLang="zh-CN" dirty="0">
                <a:latin typeface="微软雅黑" panose="020B0503020204020204" pitchFamily="34" charset="-122"/>
                <a:ea typeface="微软雅黑" panose="020B0503020204020204" pitchFamily="34" charset="-122"/>
              </a:rPr>
              <a:t>7.6 </a:t>
            </a:r>
            <a:r>
              <a:rPr lang="zh-CN" altLang="en-US" dirty="0">
                <a:latin typeface="微软雅黑" panose="020B0503020204020204" pitchFamily="34" charset="-122"/>
                <a:ea typeface="微软雅黑" panose="020B0503020204020204" pitchFamily="34" charset="-122"/>
              </a:rPr>
              <a:t>级事件期间沿走向的估计断裂速度</a:t>
            </a:r>
          </a:p>
        </p:txBody>
      </p:sp>
      <p:sp>
        <p:nvSpPr>
          <p:cNvPr id="7" name="文本框 6">
            <a:extLst>
              <a:ext uri="{FF2B5EF4-FFF2-40B4-BE49-F238E27FC236}">
                <a16:creationId xmlns:a16="http://schemas.microsoft.com/office/drawing/2014/main" id="{E1F9A443-B4A8-8222-1040-4D0144284586}"/>
              </a:ext>
            </a:extLst>
          </p:cNvPr>
          <p:cNvSpPr txBox="1"/>
          <p:nvPr/>
        </p:nvSpPr>
        <p:spPr>
          <a:xfrm>
            <a:off x="2524775" y="5373455"/>
            <a:ext cx="7343776" cy="646331"/>
          </a:xfrm>
          <a:prstGeom prst="rect">
            <a:avLst/>
          </a:prstGeom>
          <a:noFill/>
        </p:spPr>
        <p:txBody>
          <a:bodyPr wrap="square">
            <a:spAutoFit/>
          </a:bodyPr>
          <a:lstStyle/>
          <a:p>
            <a:pPr algn="just"/>
            <a:r>
              <a:rPr lang="zh-CN" altLang="en-US" dirty="0">
                <a:latin typeface="微软雅黑" panose="020B0503020204020204" pitchFamily="34" charset="-122"/>
                <a:ea typeface="微软雅黑" panose="020B0503020204020204" pitchFamily="34" charset="-122"/>
              </a:rPr>
              <a:t>与中国阵列相比，阿拉斯加阵列观测到的向西断裂时间更早，这可能是由于阿拉斯加阵列对西向断裂的分辨率更高，其台站分布在源区西北部</a:t>
            </a:r>
          </a:p>
        </p:txBody>
      </p:sp>
    </p:spTree>
    <p:extLst>
      <p:ext uri="{BB962C8B-B14F-4D97-AF65-F5344CB8AC3E}">
        <p14:creationId xmlns:p14="http://schemas.microsoft.com/office/powerpoint/2010/main" val="4196931127"/>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D6C64698-E24D-4E3B-25E2-BAF73EF9F328}"/>
            </a:ext>
          </a:extLst>
        </p:cNvPr>
        <p:cNvGrpSpPr/>
        <p:nvPr/>
      </p:nvGrpSpPr>
      <p:grpSpPr>
        <a:xfrm>
          <a:off x="0" y="0"/>
          <a:ext cx="0" cy="0"/>
          <a:chOff x="0" y="0"/>
          <a:chExt cx="0" cy="0"/>
        </a:xfrm>
      </p:grpSpPr>
      <p:grpSp>
        <p:nvGrpSpPr>
          <p:cNvPr id="23" name="组合 22">
            <a:extLst>
              <a:ext uri="{FF2B5EF4-FFF2-40B4-BE49-F238E27FC236}">
                <a16:creationId xmlns:a16="http://schemas.microsoft.com/office/drawing/2014/main" id="{1DE646C2-E18E-6BE0-3A87-AD76BFADCFC8}"/>
              </a:ext>
            </a:extLst>
          </p:cNvPr>
          <p:cNvGrpSpPr/>
          <p:nvPr/>
        </p:nvGrpSpPr>
        <p:grpSpPr>
          <a:xfrm>
            <a:off x="3424460" y="220234"/>
            <a:ext cx="5544407" cy="617980"/>
            <a:chOff x="551593" y="497013"/>
            <a:chExt cx="5544407" cy="617980"/>
          </a:xfrm>
        </p:grpSpPr>
        <p:sp>
          <p:nvSpPr>
            <p:cNvPr id="24" name="矩形 23">
              <a:extLst>
                <a:ext uri="{FF2B5EF4-FFF2-40B4-BE49-F238E27FC236}">
                  <a16:creationId xmlns:a16="http://schemas.microsoft.com/office/drawing/2014/main" id="{B723A98D-8F95-E918-8C42-B41DFDD7EDF4}"/>
                </a:ext>
              </a:extLst>
            </p:cNvPr>
            <p:cNvSpPr/>
            <p:nvPr/>
          </p:nvSpPr>
          <p:spPr>
            <a:xfrm>
              <a:off x="551593" y="497013"/>
              <a:ext cx="5544407" cy="584775"/>
            </a:xfrm>
            <a:prstGeom prst="rect">
              <a:avLst/>
            </a:prstGeom>
            <a:noFill/>
          </p:spPr>
          <p:txBody>
            <a:bodyPr wrap="square" rtlCol="0">
              <a:spAutoFit/>
            </a:bodyPr>
            <a:lstStyle/>
            <a:p>
              <a:pPr marL="0" marR="0" lvl="0" indent="0" algn="ctr" defTabSz="914400" rtl="0" eaLnBrk="1" fontAlgn="auto" latinLnBrk="0" hangingPunct="1">
                <a:lnSpc>
                  <a:spcPct val="100000"/>
                </a:lnSpc>
                <a:spcBef>
                  <a:spcPct val="0"/>
                </a:spcBef>
                <a:spcAft>
                  <a:spcPct val="0"/>
                </a:spcAft>
                <a:buClrTx/>
                <a:buSzTx/>
                <a:buFontTx/>
                <a:buNone/>
                <a:defRPr/>
              </a:pPr>
              <a:r>
                <a:rPr kumimoji="0" lang="zh-CN" altLang="en-US" sz="3200" b="0" i="0" u="none" strike="noStrike" kern="1200" cap="none" spc="0" normalizeH="0" baseline="0" noProof="0" dirty="0">
                  <a:ln>
                    <a:noFill/>
                  </a:ln>
                  <a:solidFill>
                    <a:srgbClr val="3B3838"/>
                  </a:solidFill>
                  <a:effectLst/>
                  <a:uLnTx/>
                  <a:uFillTx/>
                  <a:latin typeface="微软雅黑" panose="020B0503020204020204" pitchFamily="34" charset="-122"/>
                  <a:ea typeface="微软雅黑" panose="020B0503020204020204" pitchFamily="34" charset="-122"/>
                  <a:sym typeface="Source Han Serif SC" panose="02020400000000000000" pitchFamily="18" charset="-122"/>
                </a:rPr>
                <a:t>高频源的时空演化</a:t>
              </a:r>
            </a:p>
          </p:txBody>
        </p:sp>
        <p:cxnSp>
          <p:nvCxnSpPr>
            <p:cNvPr id="25" name="0 _4">
              <a:extLst>
                <a:ext uri="{FF2B5EF4-FFF2-40B4-BE49-F238E27FC236}">
                  <a16:creationId xmlns:a16="http://schemas.microsoft.com/office/drawing/2014/main" id="{CCD9B892-09A7-8A72-DF59-87D40AF321A6}"/>
                </a:ext>
              </a:extLst>
            </p:cNvPr>
            <p:cNvCxnSpPr/>
            <p:nvPr/>
          </p:nvCxnSpPr>
          <p:spPr>
            <a:xfrm>
              <a:off x="715475" y="1114993"/>
              <a:ext cx="5119805" cy="0"/>
            </a:xfrm>
            <a:prstGeom prst="line">
              <a:avLst/>
            </a:prstGeom>
            <a:ln w="25400">
              <a:gradFill>
                <a:gsLst>
                  <a:gs pos="49000">
                    <a:srgbClr val="3B3838"/>
                  </a:gs>
                  <a:gs pos="0">
                    <a:schemeClr val="bg1">
                      <a:alpha val="0"/>
                    </a:schemeClr>
                  </a:gs>
                  <a:gs pos="100000">
                    <a:schemeClr val="bg1">
                      <a:alpha val="3000"/>
                    </a:schemeClr>
                  </a:gs>
                </a:gsLst>
                <a:lin ang="0" scaled="0"/>
              </a:gradFill>
            </a:ln>
          </p:spPr>
          <p:style>
            <a:lnRef idx="1">
              <a:schemeClr val="accent1"/>
            </a:lnRef>
            <a:fillRef idx="0">
              <a:schemeClr val="accent1"/>
            </a:fillRef>
            <a:effectRef idx="0">
              <a:schemeClr val="accent1"/>
            </a:effectRef>
            <a:fontRef idx="minor">
              <a:schemeClr val="tx1"/>
            </a:fontRef>
          </p:style>
        </p:cxnSp>
      </p:grpSp>
      <p:sp>
        <p:nvSpPr>
          <p:cNvPr id="3" name="文本框 2">
            <a:extLst>
              <a:ext uri="{FF2B5EF4-FFF2-40B4-BE49-F238E27FC236}">
                <a16:creationId xmlns:a16="http://schemas.microsoft.com/office/drawing/2014/main" id="{1AFCDC52-F519-68AC-047D-EC8FBA1AB5FA}"/>
              </a:ext>
            </a:extLst>
          </p:cNvPr>
          <p:cNvSpPr txBox="1"/>
          <p:nvPr/>
        </p:nvSpPr>
        <p:spPr>
          <a:xfrm>
            <a:off x="1690525" y="1218244"/>
            <a:ext cx="9012275" cy="646331"/>
          </a:xfrm>
          <a:prstGeom prst="rect">
            <a:avLst/>
          </a:prstGeom>
          <a:noFill/>
        </p:spPr>
        <p:txBody>
          <a:bodyPr wrap="square">
            <a:spAutoFit/>
          </a:bodyPr>
          <a:lstStyle/>
          <a:p>
            <a:r>
              <a:rPr lang="zh-CN" altLang="en-US" dirty="0">
                <a:latin typeface="微软雅黑" panose="020B0503020204020204" pitchFamily="34" charset="-122"/>
                <a:ea typeface="微软雅黑" panose="020B0503020204020204" pitchFamily="34" charset="-122"/>
              </a:rPr>
              <a:t>虽然阿拉斯加阵列和中国阵列显示的西部断裂起始时间不同，但都显示出大于 </a:t>
            </a:r>
            <a:r>
              <a:rPr lang="en-US" altLang="zh-CN" dirty="0">
                <a:latin typeface="微软雅黑" panose="020B0503020204020204" pitchFamily="34" charset="-122"/>
                <a:ea typeface="微软雅黑" panose="020B0503020204020204" pitchFamily="34" charset="-122"/>
              </a:rPr>
              <a:t>4 km/s </a:t>
            </a:r>
            <a:r>
              <a:rPr lang="zh-CN" altLang="en-US" dirty="0">
                <a:latin typeface="微软雅黑" panose="020B0503020204020204" pitchFamily="34" charset="-122"/>
                <a:ea typeface="微软雅黑" panose="020B0503020204020204" pitchFamily="34" charset="-122"/>
              </a:rPr>
              <a:t>的平均断裂速度，超过了约 </a:t>
            </a:r>
            <a:r>
              <a:rPr lang="en-US" altLang="zh-CN" dirty="0">
                <a:latin typeface="微软雅黑" panose="020B0503020204020204" pitchFamily="34" charset="-122"/>
                <a:ea typeface="微软雅黑" panose="020B0503020204020204" pitchFamily="34" charset="-122"/>
              </a:rPr>
              <a:t>3.52 km/s </a:t>
            </a:r>
            <a:r>
              <a:rPr lang="zh-CN" altLang="en-US" dirty="0">
                <a:latin typeface="微软雅黑" panose="020B0503020204020204" pitchFamily="34" charset="-122"/>
                <a:ea typeface="微软雅黑" panose="020B0503020204020204" pitchFamily="34" charset="-122"/>
              </a:rPr>
              <a:t>的当地剪切波速度，这证明了超剪切断裂行为</a:t>
            </a:r>
          </a:p>
        </p:txBody>
      </p:sp>
      <p:pic>
        <p:nvPicPr>
          <p:cNvPr id="4" name="图片 3">
            <a:extLst>
              <a:ext uri="{FF2B5EF4-FFF2-40B4-BE49-F238E27FC236}">
                <a16:creationId xmlns:a16="http://schemas.microsoft.com/office/drawing/2014/main" id="{B2E86480-ABE6-D453-F629-FF1CBE3DB310}"/>
              </a:ext>
            </a:extLst>
          </p:cNvPr>
          <p:cNvPicPr>
            <a:picLocks noChangeAspect="1"/>
          </p:cNvPicPr>
          <p:nvPr/>
        </p:nvPicPr>
        <p:blipFill>
          <a:blip r:embed="rId3"/>
          <a:stretch>
            <a:fillRect/>
          </a:stretch>
        </p:blipFill>
        <p:spPr>
          <a:xfrm>
            <a:off x="0" y="2016423"/>
            <a:ext cx="12192000" cy="3531735"/>
          </a:xfrm>
          <a:prstGeom prst="rect">
            <a:avLst/>
          </a:prstGeom>
        </p:spPr>
      </p:pic>
    </p:spTree>
    <p:extLst>
      <p:ext uri="{BB962C8B-B14F-4D97-AF65-F5344CB8AC3E}">
        <p14:creationId xmlns:p14="http://schemas.microsoft.com/office/powerpoint/2010/main" val="1819324556"/>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 name="图片 9"/>
          <p:cNvPicPr>
            <a:picLocks noChangeAspect="1"/>
          </p:cNvPicPr>
          <p:nvPr/>
        </p:nvPicPr>
        <p:blipFill>
          <a:blip r:embed="rId3"/>
          <a:stretch>
            <a:fillRect/>
          </a:stretch>
        </p:blipFill>
        <p:spPr>
          <a:xfrm>
            <a:off x="0" y="-1"/>
            <a:ext cx="12192000" cy="6858000"/>
          </a:xfrm>
          <a:prstGeom prst="rect">
            <a:avLst/>
          </a:prstGeom>
        </p:spPr>
      </p:pic>
      <p:sp>
        <p:nvSpPr>
          <p:cNvPr id="18" name="文本框 17"/>
          <p:cNvSpPr txBox="1"/>
          <p:nvPr/>
        </p:nvSpPr>
        <p:spPr>
          <a:xfrm>
            <a:off x="3925887" y="2413073"/>
            <a:ext cx="1057092" cy="2215991"/>
          </a:xfrm>
          <a:prstGeom prst="rect">
            <a:avLst/>
          </a:prstGeom>
          <a:noFill/>
        </p:spPr>
        <p:txBody>
          <a:bodyPr wrap="square" rtlCol="0">
            <a:spAutoFit/>
            <a:scene3d>
              <a:camera prst="orthographicFront"/>
              <a:lightRig rig="threePt" dir="t"/>
            </a:scene3d>
            <a:sp3d contourW="12700"/>
          </a:bodyPr>
          <a:lstStyle/>
          <a:p>
            <a:pPr algn="ctr"/>
            <a:r>
              <a:rPr lang="en-US" altLang="zh-CN" sz="13800">
                <a:solidFill>
                  <a:schemeClr val="bg2">
                    <a:lumMod val="25000"/>
                  </a:schemeClr>
                </a:solidFill>
                <a:latin typeface="微软雅黑" panose="020B0503020204020204" pitchFamily="34" charset="-122"/>
                <a:ea typeface="微软雅黑" panose="020B0503020204020204" pitchFamily="34" charset="-122"/>
                <a:sym typeface="Source Han Serif SC" panose="02020400000000000000" pitchFamily="18" charset="-122"/>
              </a:rPr>
              <a:t>4</a:t>
            </a:r>
            <a:endParaRPr lang="zh-CN" altLang="en-US" sz="13800">
              <a:solidFill>
                <a:schemeClr val="bg2">
                  <a:lumMod val="25000"/>
                </a:schemeClr>
              </a:solidFill>
              <a:latin typeface="微软雅黑" panose="020B0503020204020204" pitchFamily="34" charset="-122"/>
              <a:ea typeface="微软雅黑" panose="020B0503020204020204" pitchFamily="34" charset="-122"/>
              <a:sym typeface="Source Han Serif SC" panose="02020400000000000000" pitchFamily="18" charset="-122"/>
            </a:endParaRPr>
          </a:p>
        </p:txBody>
      </p:sp>
      <p:sp>
        <p:nvSpPr>
          <p:cNvPr id="2" name="菱形 1"/>
          <p:cNvSpPr/>
          <p:nvPr/>
        </p:nvSpPr>
        <p:spPr>
          <a:xfrm>
            <a:off x="3199174" y="2199135"/>
            <a:ext cx="2643868" cy="2643868"/>
          </a:xfrm>
          <a:prstGeom prst="diamond">
            <a:avLst/>
          </a:prstGeom>
          <a:noFill/>
          <a:ln w="28575">
            <a:solidFill>
              <a:srgbClr val="3B3838"/>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bg2">
                  <a:lumMod val="25000"/>
                </a:schemeClr>
              </a:solidFill>
              <a:latin typeface="微软雅黑" panose="020B0503020204020204" pitchFamily="34" charset="-122"/>
              <a:ea typeface="微软雅黑" panose="020B0503020204020204" pitchFamily="34" charset="-122"/>
              <a:sym typeface="Source Han Serif SC" panose="02020400000000000000" pitchFamily="18" charset="-122"/>
            </a:endParaRPr>
          </a:p>
        </p:txBody>
      </p:sp>
      <p:sp>
        <p:nvSpPr>
          <p:cNvPr id="3" name="菱形 2"/>
          <p:cNvSpPr/>
          <p:nvPr/>
        </p:nvSpPr>
        <p:spPr>
          <a:xfrm>
            <a:off x="5302611" y="1371821"/>
            <a:ext cx="4298496" cy="4298496"/>
          </a:xfrm>
          <a:prstGeom prst="diamond">
            <a:avLst/>
          </a:prstGeom>
          <a:noFill/>
          <a:ln w="28575">
            <a:solidFill>
              <a:srgbClr val="3B3838"/>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bg2">
                  <a:lumMod val="25000"/>
                </a:schemeClr>
              </a:solidFill>
              <a:latin typeface="微软雅黑" panose="020B0503020204020204" pitchFamily="34" charset="-122"/>
              <a:ea typeface="微软雅黑" panose="020B0503020204020204" pitchFamily="34" charset="-122"/>
              <a:sym typeface="Source Han Serif SC" panose="02020400000000000000" pitchFamily="18" charset="-122"/>
            </a:endParaRPr>
          </a:p>
        </p:txBody>
      </p:sp>
      <p:sp>
        <p:nvSpPr>
          <p:cNvPr id="11" name="文本框 10"/>
          <p:cNvSpPr txBox="1"/>
          <p:nvPr/>
        </p:nvSpPr>
        <p:spPr>
          <a:xfrm>
            <a:off x="5499686" y="2998074"/>
            <a:ext cx="3904343" cy="954107"/>
          </a:xfrm>
          <a:prstGeom prst="rect">
            <a:avLst/>
          </a:prstGeom>
          <a:noFill/>
        </p:spPr>
        <p:txBody>
          <a:bodyPr wrap="square" rtlCol="0">
            <a:spAutoFit/>
            <a:scene3d>
              <a:camera prst="orthographicFront"/>
              <a:lightRig rig="threePt" dir="t"/>
            </a:scene3d>
            <a:sp3d contourW="12700"/>
          </a:bodyPr>
          <a:lstStyle>
            <a:defPPr>
              <a:defRPr lang="en-US"/>
            </a:defPPr>
            <a:lvl1pPr algn="ctr">
              <a:defRPr sz="2800" b="1">
                <a:solidFill>
                  <a:schemeClr val="tx1">
                    <a:lumMod val="75000"/>
                    <a:lumOff val="25000"/>
                  </a:schemeClr>
                </a:solidFill>
                <a:latin typeface="Century Gothic" panose="020B0502020202020204" pitchFamily="34" charset="0"/>
              </a:defRPr>
            </a:lvl1pPr>
          </a:lstStyle>
          <a:p>
            <a:r>
              <a:rPr lang="zh-CN" altLang="en-US" dirty="0">
                <a:solidFill>
                  <a:schemeClr val="bg2">
                    <a:lumMod val="25000"/>
                  </a:schemeClr>
                </a:solidFill>
                <a:latin typeface="微软雅黑" panose="020B0503020204020204" pitchFamily="34" charset="-122"/>
                <a:ea typeface="微软雅黑" panose="020B0503020204020204" pitchFamily="34" charset="-122"/>
                <a:sym typeface="Source Han Serif SC" panose="02020400000000000000" pitchFamily="18" charset="-122"/>
              </a:rPr>
              <a:t>由断层几何形状决定的断裂运动学</a:t>
            </a:r>
          </a:p>
        </p:txBody>
      </p:sp>
      <p:sp>
        <p:nvSpPr>
          <p:cNvPr id="12" name="文本框 11"/>
          <p:cNvSpPr txBox="1"/>
          <p:nvPr/>
        </p:nvSpPr>
        <p:spPr>
          <a:xfrm>
            <a:off x="6096000" y="4101627"/>
            <a:ext cx="2711716" cy="526298"/>
          </a:xfrm>
          <a:prstGeom prst="rect">
            <a:avLst/>
          </a:prstGeom>
          <a:noFill/>
        </p:spPr>
        <p:txBody>
          <a:bodyPr wrap="square" rtlCol="0">
            <a:spAutoFit/>
            <a:scene3d>
              <a:camera prst="orthographicFront"/>
              <a:lightRig rig="threePt" dir="t"/>
            </a:scene3d>
            <a:sp3d contourW="12700"/>
          </a:bodyPr>
          <a:lstStyle>
            <a:defPPr>
              <a:defRPr lang="en-US"/>
            </a:defPPr>
            <a:lvl1pPr algn="ctr">
              <a:lnSpc>
                <a:spcPct val="120000"/>
              </a:lnSpc>
              <a:defRPr sz="1100">
                <a:solidFill>
                  <a:schemeClr val="bg1">
                    <a:lumMod val="65000"/>
                  </a:schemeClr>
                </a:solidFill>
                <a:latin typeface="Century Gothic" panose="020B0502020202020204" pitchFamily="34" charset="0"/>
              </a:defRPr>
            </a:lvl1pPr>
          </a:lstStyle>
          <a:p>
            <a:r>
              <a:rPr lang="en-US" altLang="zh-CN" sz="1200" dirty="0">
                <a:solidFill>
                  <a:schemeClr val="bg2">
                    <a:lumMod val="25000"/>
                  </a:schemeClr>
                </a:solidFill>
                <a:latin typeface="微软雅黑" panose="020B0503020204020204" pitchFamily="34" charset="-122"/>
                <a:ea typeface="微软雅黑" panose="020B0503020204020204" pitchFamily="34" charset="-122"/>
                <a:sym typeface="Source Han Serif SC" panose="02020400000000000000" pitchFamily="18" charset="-122"/>
              </a:rPr>
              <a:t>Rupture kinematics determined by the fault geometry</a:t>
            </a:r>
          </a:p>
        </p:txBody>
      </p:sp>
      <p:sp>
        <p:nvSpPr>
          <p:cNvPr id="9" name="文本框 8"/>
          <p:cNvSpPr txBox="1"/>
          <p:nvPr/>
        </p:nvSpPr>
        <p:spPr>
          <a:xfrm>
            <a:off x="3685677" y="3391508"/>
            <a:ext cx="1470024" cy="400110"/>
          </a:xfrm>
          <a:prstGeom prst="rect">
            <a:avLst/>
          </a:prstGeom>
          <a:solidFill>
            <a:schemeClr val="bg1"/>
          </a:solidFill>
        </p:spPr>
        <p:txBody>
          <a:bodyPr wrap="square" rtlCol="0">
            <a:spAutoFit/>
            <a:scene3d>
              <a:camera prst="orthographicFront"/>
              <a:lightRig rig="threePt" dir="t"/>
            </a:scene3d>
            <a:sp3d contourW="12700"/>
          </a:bodyPr>
          <a:lstStyle/>
          <a:p>
            <a:pPr algn="ctr"/>
            <a:r>
              <a:rPr lang="en-US" altLang="zh-CN" sz="2000" b="1">
                <a:solidFill>
                  <a:schemeClr val="bg2">
                    <a:lumMod val="25000"/>
                  </a:schemeClr>
                </a:solidFill>
                <a:latin typeface="微软雅黑" panose="020B0503020204020204" pitchFamily="34" charset="-122"/>
                <a:ea typeface="微软雅黑" panose="020B0503020204020204" pitchFamily="34" charset="-122"/>
                <a:sym typeface="Source Han Serif SC" panose="02020400000000000000" pitchFamily="18" charset="-122"/>
              </a:rPr>
              <a:t>PART 04</a:t>
            </a:r>
            <a:endParaRPr lang="zh-CN" altLang="en-US" sz="2000" b="1">
              <a:solidFill>
                <a:schemeClr val="bg2">
                  <a:lumMod val="25000"/>
                </a:schemeClr>
              </a:solidFill>
              <a:latin typeface="微软雅黑" panose="020B0503020204020204" pitchFamily="34" charset="-122"/>
              <a:ea typeface="微软雅黑" panose="020B0503020204020204" pitchFamily="34" charset="-122"/>
              <a:sym typeface="Source Han Serif SC" panose="02020400000000000000" pitchFamily="18" charset="-122"/>
            </a:endParaRPr>
          </a:p>
        </p:txBody>
      </p:sp>
    </p:spTree>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419F425A-09E5-8FA2-624D-DF890F6371A7}"/>
            </a:ext>
          </a:extLst>
        </p:cNvPr>
        <p:cNvGrpSpPr/>
        <p:nvPr/>
      </p:nvGrpSpPr>
      <p:grpSpPr>
        <a:xfrm>
          <a:off x="0" y="0"/>
          <a:ext cx="0" cy="0"/>
          <a:chOff x="0" y="0"/>
          <a:chExt cx="0" cy="0"/>
        </a:xfrm>
      </p:grpSpPr>
      <p:sp>
        <p:nvSpPr>
          <p:cNvPr id="3" name="文本框 2">
            <a:extLst>
              <a:ext uri="{FF2B5EF4-FFF2-40B4-BE49-F238E27FC236}">
                <a16:creationId xmlns:a16="http://schemas.microsoft.com/office/drawing/2014/main" id="{57ED7BC1-012F-1BA9-7156-1AEAFC6FA19E}"/>
              </a:ext>
            </a:extLst>
          </p:cNvPr>
          <p:cNvSpPr txBox="1"/>
          <p:nvPr/>
        </p:nvSpPr>
        <p:spPr>
          <a:xfrm>
            <a:off x="6528738" y="339689"/>
            <a:ext cx="5015779" cy="400110"/>
          </a:xfrm>
          <a:prstGeom prst="rect">
            <a:avLst/>
          </a:prstGeom>
          <a:noFill/>
        </p:spPr>
        <p:txBody>
          <a:bodyPr wrap="square">
            <a:spAutoFit/>
          </a:bodyPr>
          <a:lstStyle/>
          <a:p>
            <a:r>
              <a:rPr lang="zh-CN" altLang="en-US" sz="2000" dirty="0">
                <a:latin typeface="微软雅黑" panose="020B0503020204020204" pitchFamily="34" charset="-122"/>
                <a:ea typeface="微软雅黑" panose="020B0503020204020204" pitchFamily="34" charset="-122"/>
              </a:rPr>
              <a:t>这个双震的滑动凸起明显被断层弯曲所分隔</a:t>
            </a:r>
          </a:p>
        </p:txBody>
      </p:sp>
      <p:sp>
        <p:nvSpPr>
          <p:cNvPr id="5" name="文本框 4">
            <a:extLst>
              <a:ext uri="{FF2B5EF4-FFF2-40B4-BE49-F238E27FC236}">
                <a16:creationId xmlns:a16="http://schemas.microsoft.com/office/drawing/2014/main" id="{E41F2CC5-7023-B1D2-1EC4-3B0E698E8E56}"/>
              </a:ext>
            </a:extLst>
          </p:cNvPr>
          <p:cNvSpPr txBox="1"/>
          <p:nvPr/>
        </p:nvSpPr>
        <p:spPr>
          <a:xfrm>
            <a:off x="6528739" y="1277034"/>
            <a:ext cx="4579144" cy="646331"/>
          </a:xfrm>
          <a:prstGeom prst="rect">
            <a:avLst/>
          </a:prstGeom>
          <a:noFill/>
        </p:spPr>
        <p:txBody>
          <a:bodyPr wrap="square">
            <a:spAutoFit/>
          </a:bodyPr>
          <a:lstStyle/>
          <a:p>
            <a:pPr algn="just"/>
            <a:r>
              <a:rPr lang="zh-CN" altLang="en-US" dirty="0">
                <a:latin typeface="微软雅黑" panose="020B0503020204020204" pitchFamily="34" charset="-122"/>
                <a:ea typeface="微软雅黑" panose="020B0503020204020204" pitchFamily="34" charset="-122"/>
              </a:rPr>
              <a:t>具体而言，断层段的连续 </a:t>
            </a:r>
            <a:r>
              <a:rPr lang="en-US" altLang="zh-CN" dirty="0">
                <a:latin typeface="微软雅黑" panose="020B0503020204020204" pitchFamily="34" charset="-122"/>
                <a:ea typeface="微软雅黑" panose="020B0503020204020204" pitchFamily="34" charset="-122"/>
              </a:rPr>
              <a:t>AF </a:t>
            </a:r>
            <a:r>
              <a:rPr lang="zh-CN" altLang="en-US" dirty="0">
                <a:latin typeface="微软雅黑" panose="020B0503020204020204" pitchFamily="34" charset="-122"/>
                <a:ea typeface="微软雅黑" panose="020B0503020204020204" pitchFamily="34" charset="-122"/>
              </a:rPr>
              <a:t>和线性部分出现滑移最大值，而断层弯曲部分则滑移稀疏</a:t>
            </a:r>
          </a:p>
        </p:txBody>
      </p:sp>
      <p:pic>
        <p:nvPicPr>
          <p:cNvPr id="7" name="图片 6">
            <a:extLst>
              <a:ext uri="{FF2B5EF4-FFF2-40B4-BE49-F238E27FC236}">
                <a16:creationId xmlns:a16="http://schemas.microsoft.com/office/drawing/2014/main" id="{8B8FED9B-C64C-1674-3199-1277EC1C6C37}"/>
              </a:ext>
            </a:extLst>
          </p:cNvPr>
          <p:cNvPicPr>
            <a:picLocks noChangeAspect="1"/>
          </p:cNvPicPr>
          <p:nvPr/>
        </p:nvPicPr>
        <p:blipFill>
          <a:blip r:embed="rId3"/>
          <a:stretch>
            <a:fillRect/>
          </a:stretch>
        </p:blipFill>
        <p:spPr>
          <a:xfrm>
            <a:off x="0" y="0"/>
            <a:ext cx="5937920" cy="6858000"/>
          </a:xfrm>
          <a:prstGeom prst="rect">
            <a:avLst/>
          </a:prstGeom>
        </p:spPr>
      </p:pic>
      <p:pic>
        <p:nvPicPr>
          <p:cNvPr id="9" name="图片 8">
            <a:extLst>
              <a:ext uri="{FF2B5EF4-FFF2-40B4-BE49-F238E27FC236}">
                <a16:creationId xmlns:a16="http://schemas.microsoft.com/office/drawing/2014/main" id="{850E3746-8872-3386-5DAD-0DC296A80A9E}"/>
              </a:ext>
            </a:extLst>
          </p:cNvPr>
          <p:cNvPicPr>
            <a:picLocks noChangeAspect="1"/>
          </p:cNvPicPr>
          <p:nvPr/>
        </p:nvPicPr>
        <p:blipFill>
          <a:blip r:embed="rId4"/>
          <a:stretch>
            <a:fillRect/>
          </a:stretch>
        </p:blipFill>
        <p:spPr>
          <a:xfrm>
            <a:off x="6528738" y="2047008"/>
            <a:ext cx="4788717" cy="4810991"/>
          </a:xfrm>
          <a:prstGeom prst="rect">
            <a:avLst/>
          </a:prstGeom>
        </p:spPr>
      </p:pic>
      <p:sp>
        <p:nvSpPr>
          <p:cNvPr id="4" name="文本框 3">
            <a:extLst>
              <a:ext uri="{FF2B5EF4-FFF2-40B4-BE49-F238E27FC236}">
                <a16:creationId xmlns:a16="http://schemas.microsoft.com/office/drawing/2014/main" id="{55750FEC-2D5F-6E55-301F-42BA0E6906B4}"/>
              </a:ext>
            </a:extLst>
          </p:cNvPr>
          <p:cNvSpPr txBox="1"/>
          <p:nvPr/>
        </p:nvSpPr>
        <p:spPr>
          <a:xfrm>
            <a:off x="7637199" y="1923365"/>
            <a:ext cx="2798855" cy="276999"/>
          </a:xfrm>
          <a:prstGeom prst="rect">
            <a:avLst/>
          </a:prstGeom>
          <a:noFill/>
        </p:spPr>
        <p:txBody>
          <a:bodyPr wrap="square">
            <a:spAutoFit/>
          </a:bodyPr>
          <a:lstStyle/>
          <a:p>
            <a:r>
              <a:rPr lang="zh-CN" altLang="en-US" sz="1200" dirty="0">
                <a:solidFill>
                  <a:srgbClr val="0070C0"/>
                </a:solidFill>
              </a:rPr>
              <a:t>标准化滑动梯度与断层弯曲位置的关系</a:t>
            </a:r>
          </a:p>
        </p:txBody>
      </p:sp>
      <p:sp>
        <p:nvSpPr>
          <p:cNvPr id="8" name="文本框 7">
            <a:extLst>
              <a:ext uri="{FF2B5EF4-FFF2-40B4-BE49-F238E27FC236}">
                <a16:creationId xmlns:a16="http://schemas.microsoft.com/office/drawing/2014/main" id="{ECB26900-BAC7-0293-8DE0-19263E98D4E3}"/>
              </a:ext>
            </a:extLst>
          </p:cNvPr>
          <p:cNvSpPr txBox="1"/>
          <p:nvPr/>
        </p:nvSpPr>
        <p:spPr>
          <a:xfrm>
            <a:off x="8215487" y="4956459"/>
            <a:ext cx="2220567" cy="461665"/>
          </a:xfrm>
          <a:prstGeom prst="rect">
            <a:avLst/>
          </a:prstGeom>
          <a:noFill/>
        </p:spPr>
        <p:txBody>
          <a:bodyPr wrap="square">
            <a:spAutoFit/>
          </a:bodyPr>
          <a:lstStyle/>
          <a:p>
            <a:r>
              <a:rPr lang="zh-CN" altLang="en-US" sz="1200" dirty="0">
                <a:solidFill>
                  <a:srgbClr val="C00000"/>
                </a:solidFill>
              </a:rPr>
              <a:t>虚线的蓝色椭圆表示了地震双体中超音速破裂的空间范围</a:t>
            </a:r>
          </a:p>
        </p:txBody>
      </p:sp>
    </p:spTree>
    <p:extLst>
      <p:ext uri="{BB962C8B-B14F-4D97-AF65-F5344CB8AC3E}">
        <p14:creationId xmlns:p14="http://schemas.microsoft.com/office/powerpoint/2010/main" val="1225779248"/>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0C1FA597-A40D-3FE8-B467-0A2C78EA147E}"/>
            </a:ext>
          </a:extLst>
        </p:cNvPr>
        <p:cNvGrpSpPr/>
        <p:nvPr/>
      </p:nvGrpSpPr>
      <p:grpSpPr>
        <a:xfrm>
          <a:off x="0" y="0"/>
          <a:ext cx="0" cy="0"/>
          <a:chOff x="0" y="0"/>
          <a:chExt cx="0" cy="0"/>
        </a:xfrm>
      </p:grpSpPr>
      <p:grpSp>
        <p:nvGrpSpPr>
          <p:cNvPr id="23" name="组合 22">
            <a:extLst>
              <a:ext uri="{FF2B5EF4-FFF2-40B4-BE49-F238E27FC236}">
                <a16:creationId xmlns:a16="http://schemas.microsoft.com/office/drawing/2014/main" id="{24507528-6844-2F94-646B-C1FC31BEDC55}"/>
              </a:ext>
            </a:extLst>
          </p:cNvPr>
          <p:cNvGrpSpPr/>
          <p:nvPr/>
        </p:nvGrpSpPr>
        <p:grpSpPr>
          <a:xfrm>
            <a:off x="3424460" y="220234"/>
            <a:ext cx="5544407" cy="617980"/>
            <a:chOff x="551593" y="497013"/>
            <a:chExt cx="5544407" cy="617980"/>
          </a:xfrm>
        </p:grpSpPr>
        <p:sp>
          <p:nvSpPr>
            <p:cNvPr id="24" name="矩形 23">
              <a:extLst>
                <a:ext uri="{FF2B5EF4-FFF2-40B4-BE49-F238E27FC236}">
                  <a16:creationId xmlns:a16="http://schemas.microsoft.com/office/drawing/2014/main" id="{644F3407-406F-023E-B9FC-5858AB9DE47F}"/>
                </a:ext>
              </a:extLst>
            </p:cNvPr>
            <p:cNvSpPr/>
            <p:nvPr/>
          </p:nvSpPr>
          <p:spPr>
            <a:xfrm>
              <a:off x="551593" y="497013"/>
              <a:ext cx="5544407" cy="584775"/>
            </a:xfrm>
            <a:prstGeom prst="rect">
              <a:avLst/>
            </a:prstGeom>
            <a:noFill/>
          </p:spPr>
          <p:txBody>
            <a:bodyPr wrap="square" rtlCol="0">
              <a:spAutoFit/>
            </a:bodyPr>
            <a:lstStyle/>
            <a:p>
              <a:pPr marL="0" marR="0" lvl="0" indent="0" algn="ctr" defTabSz="914400" rtl="0" eaLnBrk="1" fontAlgn="auto" latinLnBrk="0" hangingPunct="1">
                <a:lnSpc>
                  <a:spcPct val="100000"/>
                </a:lnSpc>
                <a:spcBef>
                  <a:spcPct val="0"/>
                </a:spcBef>
                <a:spcAft>
                  <a:spcPct val="0"/>
                </a:spcAft>
                <a:buClrTx/>
                <a:buSzTx/>
                <a:buFontTx/>
                <a:buNone/>
                <a:defRPr/>
              </a:pPr>
              <a:r>
                <a:rPr kumimoji="0" lang="zh-CN" altLang="en-US" sz="3200" b="0" i="0" u="none" strike="noStrike" kern="1200" cap="none" spc="0" normalizeH="0" baseline="0" noProof="0" dirty="0">
                  <a:ln>
                    <a:noFill/>
                  </a:ln>
                  <a:solidFill>
                    <a:srgbClr val="3B3838"/>
                  </a:solidFill>
                  <a:effectLst/>
                  <a:uLnTx/>
                  <a:uFillTx/>
                  <a:latin typeface="微软雅黑" panose="020B0503020204020204" pitchFamily="34" charset="-122"/>
                  <a:ea typeface="微软雅黑" panose="020B0503020204020204" pitchFamily="34" charset="-122"/>
                  <a:sym typeface="Source Han Serif SC" panose="02020400000000000000" pitchFamily="18" charset="-122"/>
                </a:rPr>
                <a:t>断裂运动学</a:t>
              </a:r>
            </a:p>
          </p:txBody>
        </p:sp>
        <p:cxnSp>
          <p:nvCxnSpPr>
            <p:cNvPr id="25" name="0 _4">
              <a:extLst>
                <a:ext uri="{FF2B5EF4-FFF2-40B4-BE49-F238E27FC236}">
                  <a16:creationId xmlns:a16="http://schemas.microsoft.com/office/drawing/2014/main" id="{4345150D-5C02-1B51-CC23-DFD21AB9DC86}"/>
                </a:ext>
              </a:extLst>
            </p:cNvPr>
            <p:cNvCxnSpPr/>
            <p:nvPr/>
          </p:nvCxnSpPr>
          <p:spPr>
            <a:xfrm>
              <a:off x="715475" y="1114993"/>
              <a:ext cx="5119805" cy="0"/>
            </a:xfrm>
            <a:prstGeom prst="line">
              <a:avLst/>
            </a:prstGeom>
            <a:ln w="25400">
              <a:gradFill>
                <a:gsLst>
                  <a:gs pos="49000">
                    <a:srgbClr val="3B3838"/>
                  </a:gs>
                  <a:gs pos="0">
                    <a:schemeClr val="bg1">
                      <a:alpha val="0"/>
                    </a:schemeClr>
                  </a:gs>
                  <a:gs pos="100000">
                    <a:schemeClr val="bg1">
                      <a:alpha val="3000"/>
                    </a:schemeClr>
                  </a:gs>
                </a:gsLst>
                <a:lin ang="0" scaled="0"/>
              </a:gradFill>
            </a:ln>
          </p:spPr>
          <p:style>
            <a:lnRef idx="1">
              <a:schemeClr val="accent1"/>
            </a:lnRef>
            <a:fillRef idx="0">
              <a:schemeClr val="accent1"/>
            </a:fillRef>
            <a:effectRef idx="0">
              <a:schemeClr val="accent1"/>
            </a:effectRef>
            <a:fontRef idx="minor">
              <a:schemeClr val="tx1"/>
            </a:fontRef>
          </p:style>
        </p:cxnSp>
      </p:grpSp>
      <p:sp>
        <p:nvSpPr>
          <p:cNvPr id="3" name="文本框 2">
            <a:extLst>
              <a:ext uri="{FF2B5EF4-FFF2-40B4-BE49-F238E27FC236}">
                <a16:creationId xmlns:a16="http://schemas.microsoft.com/office/drawing/2014/main" id="{21AFE5D0-D301-22D5-14CE-2D442D33D77D}"/>
              </a:ext>
            </a:extLst>
          </p:cNvPr>
          <p:cNvSpPr txBox="1"/>
          <p:nvPr/>
        </p:nvSpPr>
        <p:spPr>
          <a:xfrm>
            <a:off x="2796994" y="1041910"/>
            <a:ext cx="6799338" cy="707886"/>
          </a:xfrm>
          <a:prstGeom prst="rect">
            <a:avLst/>
          </a:prstGeom>
          <a:noFill/>
        </p:spPr>
        <p:txBody>
          <a:bodyPr wrap="square">
            <a:spAutoFit/>
          </a:bodyPr>
          <a:lstStyle/>
          <a:p>
            <a:pPr algn="just"/>
            <a:r>
              <a:rPr lang="zh-CN" altLang="en-US" sz="2000" dirty="0">
                <a:latin typeface="微软雅黑" panose="020B0503020204020204" pitchFamily="34" charset="-122"/>
                <a:ea typeface="微软雅黑" panose="020B0503020204020204" pitchFamily="34" charset="-122"/>
              </a:rPr>
              <a:t>因此，推测在 </a:t>
            </a:r>
            <a:r>
              <a:rPr lang="en-US" altLang="zh-CN" sz="2000" dirty="0">
                <a:latin typeface="微软雅黑" panose="020B0503020204020204" pitchFamily="34" charset="-122"/>
                <a:ea typeface="微软雅黑" panose="020B0503020204020204" pitchFamily="34" charset="-122"/>
              </a:rPr>
              <a:t>2023 </a:t>
            </a:r>
            <a:r>
              <a:rPr lang="zh-CN" altLang="en-US" sz="2000" dirty="0">
                <a:latin typeface="微软雅黑" panose="020B0503020204020204" pitchFamily="34" charset="-122"/>
                <a:ea typeface="微软雅黑" panose="020B0503020204020204" pitchFamily="34" charset="-122"/>
              </a:rPr>
              <a:t>年卡赫兰马拉什双震中，断层弯曲起到几何屏障的作用，使断裂传播速度减慢，导致滑移迅速减小</a:t>
            </a:r>
          </a:p>
        </p:txBody>
      </p:sp>
      <p:pic>
        <p:nvPicPr>
          <p:cNvPr id="4" name="图片 3">
            <a:extLst>
              <a:ext uri="{FF2B5EF4-FFF2-40B4-BE49-F238E27FC236}">
                <a16:creationId xmlns:a16="http://schemas.microsoft.com/office/drawing/2014/main" id="{B47C1596-7818-0017-3C64-93C481761F69}"/>
              </a:ext>
            </a:extLst>
          </p:cNvPr>
          <p:cNvPicPr>
            <a:picLocks noChangeAspect="1"/>
          </p:cNvPicPr>
          <p:nvPr/>
        </p:nvPicPr>
        <p:blipFill>
          <a:blip r:embed="rId3"/>
          <a:stretch>
            <a:fillRect/>
          </a:stretch>
        </p:blipFill>
        <p:spPr>
          <a:xfrm>
            <a:off x="6528738" y="2047008"/>
            <a:ext cx="4788717" cy="4810991"/>
          </a:xfrm>
          <a:prstGeom prst="rect">
            <a:avLst/>
          </a:prstGeom>
        </p:spPr>
      </p:pic>
      <p:pic>
        <p:nvPicPr>
          <p:cNvPr id="6" name="图片 5">
            <a:extLst>
              <a:ext uri="{FF2B5EF4-FFF2-40B4-BE49-F238E27FC236}">
                <a16:creationId xmlns:a16="http://schemas.microsoft.com/office/drawing/2014/main" id="{6E20AEBF-9856-4E57-95FB-4FCC1913833A}"/>
              </a:ext>
            </a:extLst>
          </p:cNvPr>
          <p:cNvPicPr>
            <a:picLocks noChangeAspect="1"/>
          </p:cNvPicPr>
          <p:nvPr/>
        </p:nvPicPr>
        <p:blipFill>
          <a:blip r:embed="rId4"/>
          <a:stretch>
            <a:fillRect/>
          </a:stretch>
        </p:blipFill>
        <p:spPr>
          <a:xfrm>
            <a:off x="1018308" y="1791360"/>
            <a:ext cx="4374573" cy="5052413"/>
          </a:xfrm>
          <a:prstGeom prst="rect">
            <a:avLst/>
          </a:prstGeom>
        </p:spPr>
      </p:pic>
    </p:spTree>
    <p:extLst>
      <p:ext uri="{BB962C8B-B14F-4D97-AF65-F5344CB8AC3E}">
        <p14:creationId xmlns:p14="http://schemas.microsoft.com/office/powerpoint/2010/main" val="3045062266"/>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CD2DBE83-2DBC-04CC-B777-9C7ECF0F5054}"/>
            </a:ext>
          </a:extLst>
        </p:cNvPr>
        <p:cNvGrpSpPr/>
        <p:nvPr/>
      </p:nvGrpSpPr>
      <p:grpSpPr>
        <a:xfrm>
          <a:off x="0" y="0"/>
          <a:ext cx="0" cy="0"/>
          <a:chOff x="0" y="0"/>
          <a:chExt cx="0" cy="0"/>
        </a:xfrm>
      </p:grpSpPr>
      <p:grpSp>
        <p:nvGrpSpPr>
          <p:cNvPr id="23" name="组合 22">
            <a:extLst>
              <a:ext uri="{FF2B5EF4-FFF2-40B4-BE49-F238E27FC236}">
                <a16:creationId xmlns:a16="http://schemas.microsoft.com/office/drawing/2014/main" id="{76DB75FF-29DF-4A0B-C437-4648204C4135}"/>
              </a:ext>
            </a:extLst>
          </p:cNvPr>
          <p:cNvGrpSpPr/>
          <p:nvPr/>
        </p:nvGrpSpPr>
        <p:grpSpPr>
          <a:xfrm>
            <a:off x="3424460" y="220234"/>
            <a:ext cx="5544407" cy="617980"/>
            <a:chOff x="551593" y="497013"/>
            <a:chExt cx="5544407" cy="617980"/>
          </a:xfrm>
        </p:grpSpPr>
        <p:sp>
          <p:nvSpPr>
            <p:cNvPr id="24" name="矩形 23">
              <a:extLst>
                <a:ext uri="{FF2B5EF4-FFF2-40B4-BE49-F238E27FC236}">
                  <a16:creationId xmlns:a16="http://schemas.microsoft.com/office/drawing/2014/main" id="{80745F0C-26FE-C852-B084-58D85F6CA08F}"/>
                </a:ext>
              </a:extLst>
            </p:cNvPr>
            <p:cNvSpPr/>
            <p:nvPr/>
          </p:nvSpPr>
          <p:spPr>
            <a:xfrm>
              <a:off x="551593" y="497013"/>
              <a:ext cx="5544407" cy="584775"/>
            </a:xfrm>
            <a:prstGeom prst="rect">
              <a:avLst/>
            </a:prstGeom>
            <a:noFill/>
          </p:spPr>
          <p:txBody>
            <a:bodyPr wrap="square" rtlCol="0">
              <a:spAutoFit/>
            </a:bodyPr>
            <a:lstStyle/>
            <a:p>
              <a:pPr marL="0" marR="0" lvl="0" indent="0" algn="ctr" defTabSz="914400" rtl="0" eaLnBrk="1" fontAlgn="auto" latinLnBrk="0" hangingPunct="1">
                <a:lnSpc>
                  <a:spcPct val="100000"/>
                </a:lnSpc>
                <a:spcBef>
                  <a:spcPct val="0"/>
                </a:spcBef>
                <a:spcAft>
                  <a:spcPct val="0"/>
                </a:spcAft>
                <a:buClrTx/>
                <a:buSzTx/>
                <a:buFontTx/>
                <a:buNone/>
                <a:defRPr/>
              </a:pPr>
              <a:r>
                <a:rPr kumimoji="0" lang="zh-CN" altLang="en-US" sz="3200" b="0" i="0" u="none" strike="noStrike" kern="1200" cap="none" spc="0" normalizeH="0" baseline="0" noProof="0" dirty="0">
                  <a:ln>
                    <a:noFill/>
                  </a:ln>
                  <a:solidFill>
                    <a:srgbClr val="3B3838"/>
                  </a:solidFill>
                  <a:effectLst/>
                  <a:uLnTx/>
                  <a:uFillTx/>
                  <a:latin typeface="微软雅黑" panose="020B0503020204020204" pitchFamily="34" charset="-122"/>
                  <a:ea typeface="微软雅黑" panose="020B0503020204020204" pitchFamily="34" charset="-122"/>
                  <a:sym typeface="Source Han Serif SC" panose="02020400000000000000" pitchFamily="18" charset="-122"/>
                </a:rPr>
                <a:t>断裂运动学</a:t>
              </a:r>
            </a:p>
          </p:txBody>
        </p:sp>
        <p:cxnSp>
          <p:nvCxnSpPr>
            <p:cNvPr id="25" name="0 _4">
              <a:extLst>
                <a:ext uri="{FF2B5EF4-FFF2-40B4-BE49-F238E27FC236}">
                  <a16:creationId xmlns:a16="http://schemas.microsoft.com/office/drawing/2014/main" id="{4A4B47C2-1FC7-1AB0-A068-30A556DE0208}"/>
                </a:ext>
              </a:extLst>
            </p:cNvPr>
            <p:cNvCxnSpPr/>
            <p:nvPr/>
          </p:nvCxnSpPr>
          <p:spPr>
            <a:xfrm>
              <a:off x="715475" y="1114993"/>
              <a:ext cx="5119805" cy="0"/>
            </a:xfrm>
            <a:prstGeom prst="line">
              <a:avLst/>
            </a:prstGeom>
            <a:ln w="25400">
              <a:gradFill>
                <a:gsLst>
                  <a:gs pos="49000">
                    <a:srgbClr val="3B3838"/>
                  </a:gs>
                  <a:gs pos="0">
                    <a:schemeClr val="bg1">
                      <a:alpha val="0"/>
                    </a:schemeClr>
                  </a:gs>
                  <a:gs pos="100000">
                    <a:schemeClr val="bg1">
                      <a:alpha val="3000"/>
                    </a:schemeClr>
                  </a:gs>
                </a:gsLst>
                <a:lin ang="0" scaled="0"/>
              </a:gradFill>
            </a:ln>
          </p:spPr>
          <p:style>
            <a:lnRef idx="1">
              <a:schemeClr val="accent1"/>
            </a:lnRef>
            <a:fillRef idx="0">
              <a:schemeClr val="accent1"/>
            </a:fillRef>
            <a:effectRef idx="0">
              <a:schemeClr val="accent1"/>
            </a:effectRef>
            <a:fontRef idx="minor">
              <a:schemeClr val="tx1"/>
            </a:fontRef>
          </p:style>
        </p:cxnSp>
      </p:grpSp>
      <p:sp>
        <p:nvSpPr>
          <p:cNvPr id="3" name="文本框 2">
            <a:extLst>
              <a:ext uri="{FF2B5EF4-FFF2-40B4-BE49-F238E27FC236}">
                <a16:creationId xmlns:a16="http://schemas.microsoft.com/office/drawing/2014/main" id="{937BAE9E-3FAE-0BB4-925C-EAA675543DCE}"/>
              </a:ext>
            </a:extLst>
          </p:cNvPr>
          <p:cNvSpPr txBox="1"/>
          <p:nvPr/>
        </p:nvSpPr>
        <p:spPr>
          <a:xfrm>
            <a:off x="7324146" y="1912616"/>
            <a:ext cx="4581814" cy="1200329"/>
          </a:xfrm>
          <a:prstGeom prst="rect">
            <a:avLst/>
          </a:prstGeom>
          <a:noFill/>
        </p:spPr>
        <p:txBody>
          <a:bodyPr wrap="square">
            <a:spAutoFit/>
          </a:bodyPr>
          <a:lstStyle/>
          <a:p>
            <a:pPr algn="just"/>
            <a:r>
              <a:rPr lang="zh-CN" altLang="en-US" dirty="0">
                <a:latin typeface="微软雅黑" panose="020B0503020204020204" pitchFamily="34" charset="-122"/>
                <a:ea typeface="微软雅黑" panose="020B0503020204020204" pitchFamily="34" charset="-122"/>
              </a:rPr>
              <a:t>长期累积应力的突然释放和几何屏障的阻碍作用共同产生了巨大的滑动梯度，进一步迫使断层系统激活其他区段，从而发生弯曲跨段断裂和随后的级联断裂</a:t>
            </a:r>
          </a:p>
        </p:txBody>
      </p:sp>
      <p:sp>
        <p:nvSpPr>
          <p:cNvPr id="5" name="文本框 4">
            <a:extLst>
              <a:ext uri="{FF2B5EF4-FFF2-40B4-BE49-F238E27FC236}">
                <a16:creationId xmlns:a16="http://schemas.microsoft.com/office/drawing/2014/main" id="{9C2B8FD4-B45D-3C57-6285-3770C95502F7}"/>
              </a:ext>
            </a:extLst>
          </p:cNvPr>
          <p:cNvSpPr txBox="1"/>
          <p:nvPr/>
        </p:nvSpPr>
        <p:spPr>
          <a:xfrm>
            <a:off x="7324146" y="4382078"/>
            <a:ext cx="4581814" cy="1200329"/>
          </a:xfrm>
          <a:prstGeom prst="rect">
            <a:avLst/>
          </a:prstGeom>
          <a:noFill/>
        </p:spPr>
        <p:txBody>
          <a:bodyPr wrap="square">
            <a:spAutoFit/>
          </a:bodyPr>
          <a:lstStyle/>
          <a:p>
            <a:pPr algn="just"/>
            <a:r>
              <a:rPr lang="zh-CN" altLang="en-US" dirty="0">
                <a:latin typeface="微软雅黑" panose="020B0503020204020204" pitchFamily="34" charset="-122"/>
                <a:ea typeface="微软雅黑" panose="020B0503020204020204" pitchFamily="34" charset="-122"/>
              </a:rPr>
              <a:t>值得注意的是，</a:t>
            </a:r>
            <a:r>
              <a:rPr lang="en-US" altLang="zh-CN" dirty="0">
                <a:latin typeface="微软雅黑" panose="020B0503020204020204" pitchFamily="34" charset="-122"/>
                <a:ea typeface="微软雅黑" panose="020B0503020204020204" pitchFamily="34" charset="-122"/>
              </a:rPr>
              <a:t>7.8 </a:t>
            </a:r>
            <a:r>
              <a:rPr lang="zh-CN" altLang="en-US" dirty="0">
                <a:latin typeface="微软雅黑" panose="020B0503020204020204" pitchFamily="34" charset="-122"/>
                <a:ea typeface="微软雅黑" panose="020B0503020204020204" pitchFamily="34" charset="-122"/>
              </a:rPr>
              <a:t>级地震期间的滑移峰值位于 </a:t>
            </a:r>
            <a:r>
              <a:rPr lang="en-US" altLang="zh-CN" dirty="0">
                <a:latin typeface="微软雅黑" panose="020B0503020204020204" pitchFamily="34" charset="-122"/>
                <a:ea typeface="微软雅黑" panose="020B0503020204020204" pitchFamily="34" charset="-122"/>
              </a:rPr>
              <a:t>NF </a:t>
            </a:r>
            <a:r>
              <a:rPr lang="zh-CN" altLang="en-US" dirty="0">
                <a:latin typeface="微软雅黑" panose="020B0503020204020204" pitchFamily="34" charset="-122"/>
                <a:ea typeface="微软雅黑" panose="020B0503020204020204" pitchFamily="34" charset="-122"/>
              </a:rPr>
              <a:t>和 </a:t>
            </a:r>
            <a:r>
              <a:rPr lang="en-US" altLang="zh-CN" dirty="0">
                <a:latin typeface="微软雅黑" panose="020B0503020204020204" pitchFamily="34" charset="-122"/>
                <a:ea typeface="微软雅黑" panose="020B0503020204020204" pitchFamily="34" charset="-122"/>
              </a:rPr>
              <a:t>PF </a:t>
            </a:r>
            <a:r>
              <a:rPr lang="zh-CN" altLang="en-US" dirty="0">
                <a:latin typeface="微软雅黑" panose="020B0503020204020204" pitchFamily="34" charset="-122"/>
                <a:ea typeface="微软雅黑" panose="020B0503020204020204" pitchFamily="34" charset="-122"/>
              </a:rPr>
              <a:t>之间的分支交界处附近，该交界处可能是一个应力屏障，需要较高的累积应力才能发生破坏</a:t>
            </a:r>
          </a:p>
        </p:txBody>
      </p:sp>
      <p:pic>
        <p:nvPicPr>
          <p:cNvPr id="7" name="图片 6">
            <a:extLst>
              <a:ext uri="{FF2B5EF4-FFF2-40B4-BE49-F238E27FC236}">
                <a16:creationId xmlns:a16="http://schemas.microsoft.com/office/drawing/2014/main" id="{FE637DF5-2C95-9CCA-2D6F-26583CAF159D}"/>
              </a:ext>
            </a:extLst>
          </p:cNvPr>
          <p:cNvPicPr>
            <a:picLocks noChangeAspect="1"/>
          </p:cNvPicPr>
          <p:nvPr/>
        </p:nvPicPr>
        <p:blipFill>
          <a:blip r:embed="rId3"/>
          <a:stretch>
            <a:fillRect/>
          </a:stretch>
        </p:blipFill>
        <p:spPr>
          <a:xfrm>
            <a:off x="0" y="1466835"/>
            <a:ext cx="7086600" cy="4818485"/>
          </a:xfrm>
          <a:prstGeom prst="rect">
            <a:avLst/>
          </a:prstGeom>
        </p:spPr>
      </p:pic>
    </p:spTree>
    <p:extLst>
      <p:ext uri="{BB962C8B-B14F-4D97-AF65-F5344CB8AC3E}">
        <p14:creationId xmlns:p14="http://schemas.microsoft.com/office/powerpoint/2010/main" val="950828290"/>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C882FFD6-B50A-C9D8-2672-AF5B60D3C87D}"/>
            </a:ext>
          </a:extLst>
        </p:cNvPr>
        <p:cNvGrpSpPr/>
        <p:nvPr/>
      </p:nvGrpSpPr>
      <p:grpSpPr>
        <a:xfrm>
          <a:off x="0" y="0"/>
          <a:ext cx="0" cy="0"/>
          <a:chOff x="0" y="0"/>
          <a:chExt cx="0" cy="0"/>
        </a:xfrm>
      </p:grpSpPr>
      <p:grpSp>
        <p:nvGrpSpPr>
          <p:cNvPr id="23" name="组合 22">
            <a:extLst>
              <a:ext uri="{FF2B5EF4-FFF2-40B4-BE49-F238E27FC236}">
                <a16:creationId xmlns:a16="http://schemas.microsoft.com/office/drawing/2014/main" id="{FF5055B5-E905-6608-54E7-3B91AADE1691}"/>
              </a:ext>
            </a:extLst>
          </p:cNvPr>
          <p:cNvGrpSpPr/>
          <p:nvPr/>
        </p:nvGrpSpPr>
        <p:grpSpPr>
          <a:xfrm>
            <a:off x="3424460" y="220234"/>
            <a:ext cx="5544407" cy="617980"/>
            <a:chOff x="551593" y="497013"/>
            <a:chExt cx="5544407" cy="617980"/>
          </a:xfrm>
        </p:grpSpPr>
        <p:sp>
          <p:nvSpPr>
            <p:cNvPr id="24" name="矩形 23">
              <a:extLst>
                <a:ext uri="{FF2B5EF4-FFF2-40B4-BE49-F238E27FC236}">
                  <a16:creationId xmlns:a16="http://schemas.microsoft.com/office/drawing/2014/main" id="{93A16103-07C2-B603-D3D4-1B345404254C}"/>
                </a:ext>
              </a:extLst>
            </p:cNvPr>
            <p:cNvSpPr/>
            <p:nvPr/>
          </p:nvSpPr>
          <p:spPr>
            <a:xfrm>
              <a:off x="551593" y="497013"/>
              <a:ext cx="5544407" cy="584775"/>
            </a:xfrm>
            <a:prstGeom prst="rect">
              <a:avLst/>
            </a:prstGeom>
            <a:noFill/>
          </p:spPr>
          <p:txBody>
            <a:bodyPr wrap="square" rtlCol="0">
              <a:spAutoFit/>
            </a:bodyPr>
            <a:lstStyle/>
            <a:p>
              <a:pPr marL="0" marR="0" lvl="0" indent="0" algn="ctr" defTabSz="914400" rtl="0" eaLnBrk="1" fontAlgn="auto" latinLnBrk="0" hangingPunct="1">
                <a:lnSpc>
                  <a:spcPct val="100000"/>
                </a:lnSpc>
                <a:spcBef>
                  <a:spcPct val="0"/>
                </a:spcBef>
                <a:spcAft>
                  <a:spcPct val="0"/>
                </a:spcAft>
                <a:buClrTx/>
                <a:buSzTx/>
                <a:buFontTx/>
                <a:buNone/>
                <a:defRPr/>
              </a:pPr>
              <a:r>
                <a:rPr kumimoji="0" lang="zh-CN" altLang="en-US" sz="3200" b="0" i="0" u="none" strike="noStrike" kern="1200" cap="none" spc="0" normalizeH="0" baseline="0" noProof="0" dirty="0">
                  <a:ln>
                    <a:noFill/>
                  </a:ln>
                  <a:solidFill>
                    <a:srgbClr val="3B3838"/>
                  </a:solidFill>
                  <a:effectLst/>
                  <a:uLnTx/>
                  <a:uFillTx/>
                  <a:latin typeface="微软雅黑" panose="020B0503020204020204" pitchFamily="34" charset="-122"/>
                  <a:ea typeface="微软雅黑" panose="020B0503020204020204" pitchFamily="34" charset="-122"/>
                  <a:sym typeface="Source Han Serif SC" panose="02020400000000000000" pitchFamily="18" charset="-122"/>
                </a:rPr>
                <a:t>断裂运动学</a:t>
              </a:r>
            </a:p>
          </p:txBody>
        </p:sp>
        <p:cxnSp>
          <p:nvCxnSpPr>
            <p:cNvPr id="25" name="0 _4">
              <a:extLst>
                <a:ext uri="{FF2B5EF4-FFF2-40B4-BE49-F238E27FC236}">
                  <a16:creationId xmlns:a16="http://schemas.microsoft.com/office/drawing/2014/main" id="{360B79F5-FF4E-E5E4-7FCA-53C486EF26EB}"/>
                </a:ext>
              </a:extLst>
            </p:cNvPr>
            <p:cNvCxnSpPr/>
            <p:nvPr/>
          </p:nvCxnSpPr>
          <p:spPr>
            <a:xfrm>
              <a:off x="715475" y="1114993"/>
              <a:ext cx="5119805" cy="0"/>
            </a:xfrm>
            <a:prstGeom prst="line">
              <a:avLst/>
            </a:prstGeom>
            <a:ln w="25400">
              <a:gradFill>
                <a:gsLst>
                  <a:gs pos="49000">
                    <a:srgbClr val="3B3838"/>
                  </a:gs>
                  <a:gs pos="0">
                    <a:schemeClr val="bg1">
                      <a:alpha val="0"/>
                    </a:schemeClr>
                  </a:gs>
                  <a:gs pos="100000">
                    <a:schemeClr val="bg1">
                      <a:alpha val="3000"/>
                    </a:schemeClr>
                  </a:gs>
                </a:gsLst>
                <a:lin ang="0" scaled="0"/>
              </a:gradFill>
            </a:ln>
          </p:spPr>
          <p:style>
            <a:lnRef idx="1">
              <a:schemeClr val="accent1"/>
            </a:lnRef>
            <a:fillRef idx="0">
              <a:schemeClr val="accent1"/>
            </a:fillRef>
            <a:effectRef idx="0">
              <a:schemeClr val="accent1"/>
            </a:effectRef>
            <a:fontRef idx="minor">
              <a:schemeClr val="tx1"/>
            </a:fontRef>
          </p:style>
        </p:cxnSp>
      </p:grpSp>
      <p:sp>
        <p:nvSpPr>
          <p:cNvPr id="5" name="文本框 4">
            <a:extLst>
              <a:ext uri="{FF2B5EF4-FFF2-40B4-BE49-F238E27FC236}">
                <a16:creationId xmlns:a16="http://schemas.microsoft.com/office/drawing/2014/main" id="{9103C216-5020-B73C-4569-FE76ED78DEFF}"/>
              </a:ext>
            </a:extLst>
          </p:cNvPr>
          <p:cNvSpPr txBox="1"/>
          <p:nvPr/>
        </p:nvSpPr>
        <p:spPr>
          <a:xfrm>
            <a:off x="2764958" y="1107363"/>
            <a:ext cx="7050448" cy="707886"/>
          </a:xfrm>
          <a:prstGeom prst="rect">
            <a:avLst/>
          </a:prstGeom>
          <a:noFill/>
        </p:spPr>
        <p:txBody>
          <a:bodyPr wrap="square">
            <a:spAutoFit/>
          </a:bodyPr>
          <a:lstStyle/>
          <a:p>
            <a:pPr algn="just"/>
            <a:r>
              <a:rPr lang="zh-CN" altLang="en-US" sz="2000" dirty="0">
                <a:latin typeface="微软雅黑" panose="020B0503020204020204" pitchFamily="34" charset="-122"/>
                <a:ea typeface="微软雅黑" panose="020B0503020204020204" pitchFamily="34" charset="-122"/>
              </a:rPr>
              <a:t>为探究 </a:t>
            </a:r>
            <a:r>
              <a:rPr lang="en-US" altLang="zh-CN" sz="2000" dirty="0">
                <a:latin typeface="微软雅黑" panose="020B0503020204020204" pitchFamily="34" charset="-122"/>
                <a:ea typeface="微软雅黑" panose="020B0503020204020204" pitchFamily="34" charset="-122"/>
              </a:rPr>
              <a:t>2023 </a:t>
            </a:r>
            <a:r>
              <a:rPr lang="zh-CN" altLang="en-US" sz="2000" dirty="0">
                <a:latin typeface="微软雅黑" panose="020B0503020204020204" pitchFamily="34" charset="-122"/>
                <a:ea typeface="微软雅黑" panose="020B0503020204020204" pitchFamily="34" charset="-122"/>
              </a:rPr>
              <a:t>年 </a:t>
            </a:r>
            <a:r>
              <a:rPr lang="en-US" altLang="zh-CN" sz="2000" dirty="0" err="1">
                <a:latin typeface="微软雅黑" panose="020B0503020204020204" pitchFamily="34" charset="-122"/>
                <a:ea typeface="微软雅黑" panose="020B0503020204020204" pitchFamily="34" charset="-122"/>
              </a:rPr>
              <a:t>Kahramanmaraş</a:t>
            </a:r>
            <a:r>
              <a:rPr lang="en-US" altLang="zh-CN" sz="2000" dirty="0">
                <a:latin typeface="微软雅黑" panose="020B0503020204020204" pitchFamily="34" charset="-122"/>
                <a:ea typeface="微软雅黑" panose="020B0503020204020204" pitchFamily="34" charset="-122"/>
              </a:rPr>
              <a:t> </a:t>
            </a:r>
            <a:r>
              <a:rPr lang="zh-CN" altLang="en-US" sz="2000" dirty="0">
                <a:latin typeface="微软雅黑" panose="020B0503020204020204" pitchFamily="34" charset="-122"/>
                <a:ea typeface="微软雅黑" panose="020B0503020204020204" pitchFamily="34" charset="-122"/>
              </a:rPr>
              <a:t>双重地震期间高频辐射的起源，分析与几何断层复杂性相关的强烈 </a:t>
            </a:r>
            <a:r>
              <a:rPr lang="en-US" altLang="zh-CN" sz="2000" dirty="0">
                <a:latin typeface="微软雅黑" panose="020B0503020204020204" pitchFamily="34" charset="-122"/>
                <a:ea typeface="微软雅黑" panose="020B0503020204020204" pitchFamily="34" charset="-122"/>
              </a:rPr>
              <a:t>BP </a:t>
            </a:r>
            <a:r>
              <a:rPr lang="zh-CN" altLang="en-US" sz="2000" dirty="0">
                <a:latin typeface="微软雅黑" panose="020B0503020204020204" pitchFamily="34" charset="-122"/>
                <a:ea typeface="微软雅黑" panose="020B0503020204020204" pitchFamily="34" charset="-122"/>
              </a:rPr>
              <a:t>信号的时空演变</a:t>
            </a:r>
          </a:p>
        </p:txBody>
      </p:sp>
      <p:pic>
        <p:nvPicPr>
          <p:cNvPr id="6" name="图片 5">
            <a:extLst>
              <a:ext uri="{FF2B5EF4-FFF2-40B4-BE49-F238E27FC236}">
                <a16:creationId xmlns:a16="http://schemas.microsoft.com/office/drawing/2014/main" id="{C7E28516-D337-1BCA-E7F2-F12275777794}"/>
              </a:ext>
            </a:extLst>
          </p:cNvPr>
          <p:cNvPicPr>
            <a:picLocks noChangeAspect="1"/>
          </p:cNvPicPr>
          <p:nvPr/>
        </p:nvPicPr>
        <p:blipFill>
          <a:blip r:embed="rId3"/>
          <a:stretch>
            <a:fillRect/>
          </a:stretch>
        </p:blipFill>
        <p:spPr>
          <a:xfrm>
            <a:off x="1484183" y="2046772"/>
            <a:ext cx="4208318" cy="4811228"/>
          </a:xfrm>
          <a:prstGeom prst="rect">
            <a:avLst/>
          </a:prstGeom>
        </p:spPr>
      </p:pic>
      <p:sp>
        <p:nvSpPr>
          <p:cNvPr id="7" name="文本框 6">
            <a:extLst>
              <a:ext uri="{FF2B5EF4-FFF2-40B4-BE49-F238E27FC236}">
                <a16:creationId xmlns:a16="http://schemas.microsoft.com/office/drawing/2014/main" id="{58AD2588-CDB3-9CE5-6D49-B9CF15C6E672}"/>
              </a:ext>
            </a:extLst>
          </p:cNvPr>
          <p:cNvSpPr txBox="1"/>
          <p:nvPr/>
        </p:nvSpPr>
        <p:spPr>
          <a:xfrm>
            <a:off x="6164620" y="5151691"/>
            <a:ext cx="5411066" cy="369332"/>
          </a:xfrm>
          <a:prstGeom prst="rect">
            <a:avLst/>
          </a:prstGeom>
          <a:noFill/>
        </p:spPr>
        <p:txBody>
          <a:bodyPr wrap="square">
            <a:spAutoFit/>
          </a:bodyPr>
          <a:lstStyle/>
          <a:p>
            <a:r>
              <a:rPr lang="zh-CN" altLang="en-US" dirty="0">
                <a:latin typeface="微软雅黑" panose="020B0503020204020204" pitchFamily="34" charset="-122"/>
                <a:ea typeface="微软雅黑" panose="020B0503020204020204" pitchFamily="34" charset="-122"/>
              </a:rPr>
              <a:t>顶部插图中的红色和绿色实线表示的归一化 </a:t>
            </a:r>
            <a:r>
              <a:rPr lang="en-US" altLang="zh-CN" dirty="0">
                <a:latin typeface="微软雅黑" panose="020B0503020204020204" pitchFamily="34" charset="-122"/>
                <a:ea typeface="微软雅黑" panose="020B0503020204020204" pitchFamily="34" charset="-122"/>
              </a:rPr>
              <a:t>BP </a:t>
            </a:r>
            <a:r>
              <a:rPr lang="zh-CN" altLang="en-US" dirty="0">
                <a:latin typeface="微软雅黑" panose="020B0503020204020204" pitchFamily="34" charset="-122"/>
                <a:ea typeface="微软雅黑" panose="020B0503020204020204" pitchFamily="34" charset="-122"/>
              </a:rPr>
              <a:t>功率</a:t>
            </a:r>
          </a:p>
        </p:txBody>
      </p:sp>
      <p:sp>
        <p:nvSpPr>
          <p:cNvPr id="8" name="文本框 7">
            <a:extLst>
              <a:ext uri="{FF2B5EF4-FFF2-40B4-BE49-F238E27FC236}">
                <a16:creationId xmlns:a16="http://schemas.microsoft.com/office/drawing/2014/main" id="{67C1F9FC-3FFC-B695-5FB9-DEA867178551}"/>
              </a:ext>
            </a:extLst>
          </p:cNvPr>
          <p:cNvSpPr txBox="1"/>
          <p:nvPr/>
        </p:nvSpPr>
        <p:spPr>
          <a:xfrm>
            <a:off x="6164620" y="5650454"/>
            <a:ext cx="5608493" cy="369332"/>
          </a:xfrm>
          <a:prstGeom prst="rect">
            <a:avLst/>
          </a:prstGeom>
          <a:noFill/>
        </p:spPr>
        <p:txBody>
          <a:bodyPr wrap="square">
            <a:spAutoFit/>
          </a:bodyPr>
          <a:lstStyle/>
          <a:p>
            <a:r>
              <a:rPr lang="zh-CN" altLang="en-US" dirty="0">
                <a:latin typeface="微软雅黑" panose="020B0503020204020204" pitchFamily="34" charset="-122"/>
                <a:ea typeface="微软雅黑" panose="020B0503020204020204" pitchFamily="34" charset="-122"/>
              </a:rPr>
              <a:t>色标方格代表在有限断层反演 </a:t>
            </a:r>
            <a:r>
              <a:rPr lang="en-US" altLang="zh-CN" dirty="0">
                <a:latin typeface="微软雅黑" panose="020B0503020204020204" pitchFamily="34" charset="-122"/>
                <a:ea typeface="微软雅黑" panose="020B0503020204020204" pitchFamily="34" charset="-122"/>
              </a:rPr>
              <a:t>(FFI) </a:t>
            </a:r>
            <a:r>
              <a:rPr lang="zh-CN" altLang="en-US" dirty="0">
                <a:latin typeface="微软雅黑" panose="020B0503020204020204" pitchFamily="34" charset="-122"/>
                <a:ea typeface="微软雅黑" panose="020B0503020204020204" pitchFamily="34" charset="-122"/>
              </a:rPr>
              <a:t>基础上释放的力矩</a:t>
            </a:r>
          </a:p>
        </p:txBody>
      </p:sp>
    </p:spTree>
    <p:extLst>
      <p:ext uri="{BB962C8B-B14F-4D97-AF65-F5344CB8AC3E}">
        <p14:creationId xmlns:p14="http://schemas.microsoft.com/office/powerpoint/2010/main" val="1369690903"/>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19D2F03A-24E6-6C62-4474-0BF9729D0750}"/>
            </a:ext>
          </a:extLst>
        </p:cNvPr>
        <p:cNvGrpSpPr/>
        <p:nvPr/>
      </p:nvGrpSpPr>
      <p:grpSpPr>
        <a:xfrm>
          <a:off x="0" y="0"/>
          <a:ext cx="0" cy="0"/>
          <a:chOff x="0" y="0"/>
          <a:chExt cx="0" cy="0"/>
        </a:xfrm>
      </p:grpSpPr>
      <p:pic>
        <p:nvPicPr>
          <p:cNvPr id="3" name="图片 2">
            <a:extLst>
              <a:ext uri="{FF2B5EF4-FFF2-40B4-BE49-F238E27FC236}">
                <a16:creationId xmlns:a16="http://schemas.microsoft.com/office/drawing/2014/main" id="{D58DA969-0F4E-0808-8698-0465B9039F30}"/>
              </a:ext>
            </a:extLst>
          </p:cNvPr>
          <p:cNvPicPr>
            <a:picLocks noChangeAspect="1"/>
          </p:cNvPicPr>
          <p:nvPr/>
        </p:nvPicPr>
        <p:blipFill>
          <a:blip r:embed="rId3"/>
          <a:stretch>
            <a:fillRect/>
          </a:stretch>
        </p:blipFill>
        <p:spPr>
          <a:xfrm>
            <a:off x="0" y="0"/>
            <a:ext cx="5998602" cy="6858000"/>
          </a:xfrm>
          <a:prstGeom prst="rect">
            <a:avLst/>
          </a:prstGeom>
        </p:spPr>
      </p:pic>
      <p:sp>
        <p:nvSpPr>
          <p:cNvPr id="9" name="文本框 8">
            <a:extLst>
              <a:ext uri="{FF2B5EF4-FFF2-40B4-BE49-F238E27FC236}">
                <a16:creationId xmlns:a16="http://schemas.microsoft.com/office/drawing/2014/main" id="{80D8A2EA-331C-DB72-F4F0-03741FD2AC14}"/>
              </a:ext>
            </a:extLst>
          </p:cNvPr>
          <p:cNvSpPr txBox="1"/>
          <p:nvPr/>
        </p:nvSpPr>
        <p:spPr>
          <a:xfrm>
            <a:off x="6702554" y="1438547"/>
            <a:ext cx="4914481" cy="1015663"/>
          </a:xfrm>
          <a:prstGeom prst="rect">
            <a:avLst/>
          </a:prstGeom>
          <a:noFill/>
        </p:spPr>
        <p:txBody>
          <a:bodyPr wrap="square">
            <a:spAutoFit/>
          </a:bodyPr>
          <a:lstStyle/>
          <a:p>
            <a:pPr algn="just"/>
            <a:r>
              <a:rPr lang="zh-CN" altLang="en-US" sz="2000" dirty="0">
                <a:latin typeface="微软雅黑" panose="020B0503020204020204" pitchFamily="34" charset="-122"/>
                <a:ea typeface="微软雅黑" panose="020B0503020204020204" pitchFamily="34" charset="-122"/>
              </a:rPr>
              <a:t>对于 </a:t>
            </a:r>
            <a:r>
              <a:rPr lang="en-US" altLang="zh-CN" sz="2000" dirty="0">
                <a:latin typeface="微软雅黑" panose="020B0503020204020204" pitchFamily="34" charset="-122"/>
                <a:ea typeface="微软雅黑" panose="020B0503020204020204" pitchFamily="34" charset="-122"/>
              </a:rPr>
              <a:t>Mw 7.8 </a:t>
            </a:r>
            <a:r>
              <a:rPr lang="zh-CN" altLang="en-US" sz="2000" dirty="0">
                <a:latin typeface="微软雅黑" panose="020B0503020204020204" pitchFamily="34" charset="-122"/>
                <a:ea typeface="微软雅黑" panose="020B0503020204020204" pitchFamily="34" charset="-122"/>
              </a:rPr>
              <a:t>地震，阿拉斯加阵列中大于最大峰值 </a:t>
            </a:r>
            <a:r>
              <a:rPr lang="en-US" altLang="zh-CN" sz="2000" dirty="0">
                <a:latin typeface="微软雅黑" panose="020B0503020204020204" pitchFamily="34" charset="-122"/>
                <a:ea typeface="微软雅黑" panose="020B0503020204020204" pitchFamily="34" charset="-122"/>
              </a:rPr>
              <a:t>50%</a:t>
            </a:r>
            <a:r>
              <a:rPr lang="zh-CN" altLang="en-US" sz="2000" dirty="0">
                <a:latin typeface="微软雅黑" panose="020B0503020204020204" pitchFamily="34" charset="-122"/>
                <a:ea typeface="微软雅黑" panose="020B0503020204020204" pitchFamily="34" charset="-122"/>
              </a:rPr>
              <a:t>的强 </a:t>
            </a:r>
            <a:r>
              <a:rPr lang="en-US" altLang="zh-CN" sz="2000" dirty="0">
                <a:latin typeface="微软雅黑" panose="020B0503020204020204" pitchFamily="34" charset="-122"/>
                <a:ea typeface="微软雅黑" panose="020B0503020204020204" pitchFamily="34" charset="-122"/>
              </a:rPr>
              <a:t>BP </a:t>
            </a:r>
            <a:r>
              <a:rPr lang="zh-CN" altLang="en-US" sz="2000" dirty="0">
                <a:latin typeface="微软雅黑" panose="020B0503020204020204" pitchFamily="34" charset="-122"/>
                <a:ea typeface="微软雅黑" panose="020B0503020204020204" pitchFamily="34" charset="-122"/>
              </a:rPr>
              <a:t>信号与中国阵列中的 </a:t>
            </a:r>
            <a:r>
              <a:rPr lang="en-US" altLang="zh-CN" sz="2000" dirty="0">
                <a:latin typeface="微软雅黑" panose="020B0503020204020204" pitchFamily="34" charset="-122"/>
                <a:ea typeface="微软雅黑" panose="020B0503020204020204" pitchFamily="34" charset="-122"/>
              </a:rPr>
              <a:t>BP </a:t>
            </a:r>
            <a:r>
              <a:rPr lang="zh-CN" altLang="en-US" sz="2000" dirty="0">
                <a:latin typeface="微软雅黑" panose="020B0503020204020204" pitchFamily="34" charset="-122"/>
                <a:ea typeface="微软雅黑" panose="020B0503020204020204" pitchFamily="34" charset="-122"/>
              </a:rPr>
              <a:t>信号基本吻合</a:t>
            </a:r>
          </a:p>
        </p:txBody>
      </p:sp>
      <p:sp>
        <p:nvSpPr>
          <p:cNvPr id="11" name="文本框 10">
            <a:extLst>
              <a:ext uri="{FF2B5EF4-FFF2-40B4-BE49-F238E27FC236}">
                <a16:creationId xmlns:a16="http://schemas.microsoft.com/office/drawing/2014/main" id="{8AEE094E-71B6-15D7-E558-4FA209ACE582}"/>
              </a:ext>
            </a:extLst>
          </p:cNvPr>
          <p:cNvSpPr txBox="1"/>
          <p:nvPr/>
        </p:nvSpPr>
        <p:spPr>
          <a:xfrm>
            <a:off x="6702555" y="4403790"/>
            <a:ext cx="4914480" cy="1015663"/>
          </a:xfrm>
          <a:prstGeom prst="rect">
            <a:avLst/>
          </a:prstGeom>
          <a:noFill/>
        </p:spPr>
        <p:txBody>
          <a:bodyPr wrap="square">
            <a:spAutoFit/>
          </a:bodyPr>
          <a:lstStyle/>
          <a:p>
            <a:pPr algn="just"/>
            <a:r>
              <a:rPr lang="zh-CN" altLang="en-US" sz="2000" dirty="0">
                <a:latin typeface="微软雅黑" panose="020B0503020204020204" pitchFamily="34" charset="-122"/>
                <a:ea typeface="微软雅黑" panose="020B0503020204020204" pitchFamily="34" charset="-122"/>
              </a:rPr>
              <a:t>值得注意的是，该地震的 </a:t>
            </a:r>
            <a:r>
              <a:rPr lang="en-US" altLang="zh-CN" sz="2000" dirty="0">
                <a:latin typeface="微软雅黑" panose="020B0503020204020204" pitchFamily="34" charset="-122"/>
                <a:ea typeface="微软雅黑" panose="020B0503020204020204" pitchFamily="34" charset="-122"/>
              </a:rPr>
              <a:t>BPI </a:t>
            </a:r>
            <a:r>
              <a:rPr lang="zh-CN" altLang="en-US" sz="2000" dirty="0">
                <a:latin typeface="微软雅黑" panose="020B0503020204020204" pitchFamily="34" charset="-122"/>
                <a:ea typeface="微软雅黑" panose="020B0503020204020204" pitchFamily="34" charset="-122"/>
              </a:rPr>
              <a:t>事件基本与分支交界处同位，那里发生的断裂异质性波长较短，可能导致较强的高频能量辐射</a:t>
            </a:r>
          </a:p>
        </p:txBody>
      </p:sp>
    </p:spTree>
    <p:extLst>
      <p:ext uri="{BB962C8B-B14F-4D97-AF65-F5344CB8AC3E}">
        <p14:creationId xmlns:p14="http://schemas.microsoft.com/office/powerpoint/2010/main" val="2392530170"/>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729735C9-579E-FEC1-BFCF-8BA956D1D00B}"/>
            </a:ext>
          </a:extLst>
        </p:cNvPr>
        <p:cNvGrpSpPr/>
        <p:nvPr/>
      </p:nvGrpSpPr>
      <p:grpSpPr>
        <a:xfrm>
          <a:off x="0" y="0"/>
          <a:ext cx="0" cy="0"/>
          <a:chOff x="0" y="0"/>
          <a:chExt cx="0" cy="0"/>
        </a:xfrm>
      </p:grpSpPr>
      <p:pic>
        <p:nvPicPr>
          <p:cNvPr id="2" name="图片 1">
            <a:extLst>
              <a:ext uri="{FF2B5EF4-FFF2-40B4-BE49-F238E27FC236}">
                <a16:creationId xmlns:a16="http://schemas.microsoft.com/office/drawing/2014/main" id="{E328CC98-D9D2-A938-AECE-73E36B0281C9}"/>
              </a:ext>
            </a:extLst>
          </p:cNvPr>
          <p:cNvPicPr>
            <a:picLocks noChangeAspect="1"/>
          </p:cNvPicPr>
          <p:nvPr/>
        </p:nvPicPr>
        <p:blipFill>
          <a:blip r:embed="rId3"/>
          <a:stretch>
            <a:fillRect/>
          </a:stretch>
        </p:blipFill>
        <p:spPr>
          <a:xfrm>
            <a:off x="0" y="0"/>
            <a:ext cx="5998602" cy="6858000"/>
          </a:xfrm>
          <a:prstGeom prst="rect">
            <a:avLst/>
          </a:prstGeom>
        </p:spPr>
      </p:pic>
      <p:sp>
        <p:nvSpPr>
          <p:cNvPr id="4" name="文本框 3">
            <a:extLst>
              <a:ext uri="{FF2B5EF4-FFF2-40B4-BE49-F238E27FC236}">
                <a16:creationId xmlns:a16="http://schemas.microsoft.com/office/drawing/2014/main" id="{C6E18770-93DC-D6DB-8C83-E0D29D253CDF}"/>
              </a:ext>
            </a:extLst>
          </p:cNvPr>
          <p:cNvSpPr txBox="1"/>
          <p:nvPr/>
        </p:nvSpPr>
        <p:spPr>
          <a:xfrm>
            <a:off x="6974896" y="198888"/>
            <a:ext cx="4798004" cy="923330"/>
          </a:xfrm>
          <a:prstGeom prst="rect">
            <a:avLst/>
          </a:prstGeom>
          <a:noFill/>
        </p:spPr>
        <p:txBody>
          <a:bodyPr wrap="square">
            <a:spAutoFit/>
          </a:bodyPr>
          <a:lstStyle/>
          <a:p>
            <a:pPr algn="just"/>
            <a:r>
              <a:rPr lang="zh-CN" altLang="en-US" dirty="0">
                <a:latin typeface="微软雅黑" panose="020B0503020204020204" pitchFamily="34" charset="-122"/>
                <a:ea typeface="微软雅黑" panose="020B0503020204020204" pitchFamily="34" charset="-122"/>
              </a:rPr>
              <a:t>在 </a:t>
            </a:r>
            <a:r>
              <a:rPr lang="en-US" altLang="zh-CN" dirty="0">
                <a:latin typeface="微软雅黑" panose="020B0503020204020204" pitchFamily="34" charset="-122"/>
                <a:ea typeface="微软雅黑" panose="020B0503020204020204" pitchFamily="34" charset="-122"/>
              </a:rPr>
              <a:t>7.6 </a:t>
            </a:r>
            <a:r>
              <a:rPr lang="zh-CN" altLang="en-US" dirty="0">
                <a:latin typeface="微软雅黑" panose="020B0503020204020204" pitchFamily="34" charset="-122"/>
                <a:ea typeface="微软雅黑" panose="020B0503020204020204" pitchFamily="34" charset="-122"/>
              </a:rPr>
              <a:t>级地震中，中国阵列的强烈 </a:t>
            </a:r>
            <a:r>
              <a:rPr lang="en-US" altLang="zh-CN" dirty="0">
                <a:latin typeface="微软雅黑" panose="020B0503020204020204" pitchFamily="34" charset="-122"/>
                <a:ea typeface="微软雅黑" panose="020B0503020204020204" pitchFamily="34" charset="-122"/>
              </a:rPr>
              <a:t>BP </a:t>
            </a:r>
            <a:r>
              <a:rPr lang="zh-CN" altLang="en-US" dirty="0">
                <a:latin typeface="微软雅黑" panose="020B0503020204020204" pitchFamily="34" charset="-122"/>
                <a:ea typeface="微软雅黑" panose="020B0503020204020204" pitchFamily="34" charset="-122"/>
              </a:rPr>
              <a:t>信号最初出现在震中附近，然后向西移动到 </a:t>
            </a:r>
            <a:r>
              <a:rPr lang="en-US" altLang="zh-CN" dirty="0">
                <a:latin typeface="微软雅黑" panose="020B0503020204020204" pitchFamily="34" charset="-122"/>
                <a:ea typeface="微软雅黑" panose="020B0503020204020204" pitchFamily="34" charset="-122"/>
              </a:rPr>
              <a:t>GF </a:t>
            </a:r>
            <a:r>
              <a:rPr lang="zh-CN" altLang="en-US" dirty="0">
                <a:latin typeface="微软雅黑" panose="020B0503020204020204" pitchFamily="34" charset="-122"/>
                <a:ea typeface="微软雅黑" panose="020B0503020204020204" pitchFamily="34" charset="-122"/>
              </a:rPr>
              <a:t>和 </a:t>
            </a:r>
            <a:r>
              <a:rPr lang="en-US" altLang="zh-CN" dirty="0">
                <a:latin typeface="微软雅黑" panose="020B0503020204020204" pitchFamily="34" charset="-122"/>
                <a:ea typeface="微软雅黑" panose="020B0503020204020204" pitchFamily="34" charset="-122"/>
              </a:rPr>
              <a:t>CF </a:t>
            </a:r>
            <a:r>
              <a:rPr lang="zh-CN" altLang="en-US" dirty="0">
                <a:latin typeface="微软雅黑" panose="020B0503020204020204" pitchFamily="34" charset="-122"/>
                <a:ea typeface="微软雅黑" panose="020B0503020204020204" pitchFamily="34" charset="-122"/>
              </a:rPr>
              <a:t>之间的分支交界处</a:t>
            </a:r>
          </a:p>
        </p:txBody>
      </p:sp>
      <p:sp>
        <p:nvSpPr>
          <p:cNvPr id="6" name="文本框 5">
            <a:extLst>
              <a:ext uri="{FF2B5EF4-FFF2-40B4-BE49-F238E27FC236}">
                <a16:creationId xmlns:a16="http://schemas.microsoft.com/office/drawing/2014/main" id="{F79269C8-377A-8CE5-1550-20D3B4284E14}"/>
              </a:ext>
            </a:extLst>
          </p:cNvPr>
          <p:cNvSpPr txBox="1"/>
          <p:nvPr/>
        </p:nvSpPr>
        <p:spPr>
          <a:xfrm>
            <a:off x="6974896" y="1360161"/>
            <a:ext cx="4798004" cy="646331"/>
          </a:xfrm>
          <a:prstGeom prst="rect">
            <a:avLst/>
          </a:prstGeom>
          <a:noFill/>
        </p:spPr>
        <p:txBody>
          <a:bodyPr wrap="square">
            <a:spAutoFit/>
          </a:bodyPr>
          <a:lstStyle/>
          <a:p>
            <a:pPr algn="just"/>
            <a:r>
              <a:rPr lang="zh-CN" altLang="en-US" dirty="0">
                <a:latin typeface="微软雅黑" panose="020B0503020204020204" pitchFamily="34" charset="-122"/>
                <a:ea typeface="微软雅黑" panose="020B0503020204020204" pitchFamily="34" charset="-122"/>
              </a:rPr>
              <a:t>相比之下，阿拉斯加阵列的强烈 </a:t>
            </a:r>
            <a:r>
              <a:rPr lang="en-US" altLang="zh-CN" dirty="0">
                <a:latin typeface="微软雅黑" panose="020B0503020204020204" pitchFamily="34" charset="-122"/>
                <a:ea typeface="微软雅黑" panose="020B0503020204020204" pitchFamily="34" charset="-122"/>
              </a:rPr>
              <a:t>BP </a:t>
            </a:r>
            <a:r>
              <a:rPr lang="zh-CN" altLang="en-US" dirty="0">
                <a:latin typeface="微软雅黑" panose="020B0503020204020204" pitchFamily="34" charset="-122"/>
                <a:ea typeface="微软雅黑" panose="020B0503020204020204" pitchFamily="34" charset="-122"/>
              </a:rPr>
              <a:t>信号较早出现在同一分支交界处，然后向西传播得更远</a:t>
            </a:r>
          </a:p>
        </p:txBody>
      </p:sp>
      <p:pic>
        <p:nvPicPr>
          <p:cNvPr id="8" name="图片 7">
            <a:extLst>
              <a:ext uri="{FF2B5EF4-FFF2-40B4-BE49-F238E27FC236}">
                <a16:creationId xmlns:a16="http://schemas.microsoft.com/office/drawing/2014/main" id="{1B27515B-EF4E-8AD8-9CCA-932EE89A2D5D}"/>
              </a:ext>
            </a:extLst>
          </p:cNvPr>
          <p:cNvPicPr>
            <a:picLocks noChangeAspect="1"/>
          </p:cNvPicPr>
          <p:nvPr/>
        </p:nvPicPr>
        <p:blipFill>
          <a:blip r:embed="rId4"/>
          <a:stretch>
            <a:fillRect/>
          </a:stretch>
        </p:blipFill>
        <p:spPr>
          <a:xfrm>
            <a:off x="7029172" y="2164611"/>
            <a:ext cx="5045065" cy="4687594"/>
          </a:xfrm>
          <a:prstGeom prst="rect">
            <a:avLst/>
          </a:prstGeom>
        </p:spPr>
      </p:pic>
    </p:spTree>
    <p:extLst>
      <p:ext uri="{BB962C8B-B14F-4D97-AF65-F5344CB8AC3E}">
        <p14:creationId xmlns:p14="http://schemas.microsoft.com/office/powerpoint/2010/main" val="1551039435"/>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D82417FA-368B-3767-F4C6-8E8D8AE763C1}"/>
            </a:ext>
          </a:extLst>
        </p:cNvPr>
        <p:cNvGrpSpPr/>
        <p:nvPr/>
      </p:nvGrpSpPr>
      <p:grpSpPr>
        <a:xfrm>
          <a:off x="0" y="0"/>
          <a:ext cx="0" cy="0"/>
          <a:chOff x="0" y="0"/>
          <a:chExt cx="0" cy="0"/>
        </a:xfrm>
      </p:grpSpPr>
      <p:grpSp>
        <p:nvGrpSpPr>
          <p:cNvPr id="23" name="组合 22">
            <a:extLst>
              <a:ext uri="{FF2B5EF4-FFF2-40B4-BE49-F238E27FC236}">
                <a16:creationId xmlns:a16="http://schemas.microsoft.com/office/drawing/2014/main" id="{513E5338-CCA2-E7DE-0FEC-B5F0B0BC1462}"/>
              </a:ext>
            </a:extLst>
          </p:cNvPr>
          <p:cNvGrpSpPr/>
          <p:nvPr/>
        </p:nvGrpSpPr>
        <p:grpSpPr>
          <a:xfrm>
            <a:off x="3424460" y="220234"/>
            <a:ext cx="5544407" cy="617980"/>
            <a:chOff x="551593" y="497013"/>
            <a:chExt cx="5544407" cy="617980"/>
          </a:xfrm>
        </p:grpSpPr>
        <p:sp>
          <p:nvSpPr>
            <p:cNvPr id="24" name="矩形 23">
              <a:extLst>
                <a:ext uri="{FF2B5EF4-FFF2-40B4-BE49-F238E27FC236}">
                  <a16:creationId xmlns:a16="http://schemas.microsoft.com/office/drawing/2014/main" id="{B76C2906-F918-45BE-4C64-24999E7D3515}"/>
                </a:ext>
              </a:extLst>
            </p:cNvPr>
            <p:cNvSpPr/>
            <p:nvPr/>
          </p:nvSpPr>
          <p:spPr>
            <a:xfrm>
              <a:off x="551593" y="497013"/>
              <a:ext cx="5544407" cy="584775"/>
            </a:xfrm>
            <a:prstGeom prst="rect">
              <a:avLst/>
            </a:prstGeom>
            <a:noFill/>
          </p:spPr>
          <p:txBody>
            <a:bodyPr wrap="square" rtlCol="0">
              <a:spAutoFit/>
            </a:bodyPr>
            <a:lstStyle/>
            <a:p>
              <a:pPr marL="0" marR="0" lvl="0" indent="0" algn="ctr" defTabSz="914400" rtl="0" eaLnBrk="1" fontAlgn="auto" latinLnBrk="0" hangingPunct="1">
                <a:lnSpc>
                  <a:spcPct val="100000"/>
                </a:lnSpc>
                <a:spcBef>
                  <a:spcPct val="0"/>
                </a:spcBef>
                <a:spcAft>
                  <a:spcPct val="0"/>
                </a:spcAft>
                <a:buClrTx/>
                <a:buSzTx/>
                <a:buFontTx/>
                <a:buNone/>
                <a:defRPr/>
              </a:pPr>
              <a:r>
                <a:rPr kumimoji="0" lang="zh-CN" altLang="en-US" sz="3200" b="0" i="0" u="none" strike="noStrike" kern="1200" cap="none" spc="0" normalizeH="0" baseline="0" noProof="0" dirty="0">
                  <a:ln>
                    <a:noFill/>
                  </a:ln>
                  <a:solidFill>
                    <a:srgbClr val="3B3838"/>
                  </a:solidFill>
                  <a:effectLst/>
                  <a:uLnTx/>
                  <a:uFillTx/>
                  <a:latin typeface="微软雅黑" panose="020B0503020204020204" pitchFamily="34" charset="-122"/>
                  <a:ea typeface="微软雅黑" panose="020B0503020204020204" pitchFamily="34" charset="-122"/>
                  <a:sym typeface="Source Han Serif SC" panose="02020400000000000000" pitchFamily="18" charset="-122"/>
                </a:rPr>
                <a:t>断裂运动学</a:t>
              </a:r>
            </a:p>
          </p:txBody>
        </p:sp>
        <p:cxnSp>
          <p:nvCxnSpPr>
            <p:cNvPr id="25" name="0 _4">
              <a:extLst>
                <a:ext uri="{FF2B5EF4-FFF2-40B4-BE49-F238E27FC236}">
                  <a16:creationId xmlns:a16="http://schemas.microsoft.com/office/drawing/2014/main" id="{69FD1712-242C-4F49-76CA-CF9C222AFEBA}"/>
                </a:ext>
              </a:extLst>
            </p:cNvPr>
            <p:cNvCxnSpPr/>
            <p:nvPr/>
          </p:nvCxnSpPr>
          <p:spPr>
            <a:xfrm>
              <a:off x="715475" y="1114993"/>
              <a:ext cx="5119805" cy="0"/>
            </a:xfrm>
            <a:prstGeom prst="line">
              <a:avLst/>
            </a:prstGeom>
            <a:ln w="25400">
              <a:gradFill>
                <a:gsLst>
                  <a:gs pos="49000">
                    <a:srgbClr val="3B3838"/>
                  </a:gs>
                  <a:gs pos="0">
                    <a:schemeClr val="bg1">
                      <a:alpha val="0"/>
                    </a:schemeClr>
                  </a:gs>
                  <a:gs pos="100000">
                    <a:schemeClr val="bg1">
                      <a:alpha val="3000"/>
                    </a:schemeClr>
                  </a:gs>
                </a:gsLst>
                <a:lin ang="0" scaled="0"/>
              </a:gradFill>
            </a:ln>
          </p:spPr>
          <p:style>
            <a:lnRef idx="1">
              <a:schemeClr val="accent1"/>
            </a:lnRef>
            <a:fillRef idx="0">
              <a:schemeClr val="accent1"/>
            </a:fillRef>
            <a:effectRef idx="0">
              <a:schemeClr val="accent1"/>
            </a:effectRef>
            <a:fontRef idx="minor">
              <a:schemeClr val="tx1"/>
            </a:fontRef>
          </p:style>
        </p:cxnSp>
      </p:grpSp>
      <p:sp>
        <p:nvSpPr>
          <p:cNvPr id="3" name="文本框 2">
            <a:extLst>
              <a:ext uri="{FF2B5EF4-FFF2-40B4-BE49-F238E27FC236}">
                <a16:creationId xmlns:a16="http://schemas.microsoft.com/office/drawing/2014/main" id="{0DFA524D-A6D3-6CB4-876A-A79044F7E6F7}"/>
              </a:ext>
            </a:extLst>
          </p:cNvPr>
          <p:cNvSpPr txBox="1"/>
          <p:nvPr/>
        </p:nvSpPr>
        <p:spPr>
          <a:xfrm>
            <a:off x="2441648" y="2145437"/>
            <a:ext cx="7510029" cy="830997"/>
          </a:xfrm>
          <a:prstGeom prst="rect">
            <a:avLst/>
          </a:prstGeom>
          <a:noFill/>
        </p:spPr>
        <p:txBody>
          <a:bodyPr wrap="square">
            <a:spAutoFit/>
          </a:bodyPr>
          <a:lstStyle/>
          <a:p>
            <a:pPr algn="just"/>
            <a:r>
              <a:rPr lang="en-US" altLang="zh-CN" sz="2400" dirty="0">
                <a:latin typeface="微软雅黑" panose="020B0503020204020204" pitchFamily="34" charset="-122"/>
                <a:ea typeface="微软雅黑" panose="020B0503020204020204" pitchFamily="34" charset="-122"/>
              </a:rPr>
              <a:t>7.6 </a:t>
            </a:r>
            <a:r>
              <a:rPr lang="zh-CN" altLang="en-US" sz="2400" dirty="0">
                <a:latin typeface="微软雅黑" panose="020B0503020204020204" pitchFamily="34" charset="-122"/>
                <a:ea typeface="微软雅黑" panose="020B0503020204020204" pitchFamily="34" charset="-122"/>
              </a:rPr>
              <a:t>级地震的最早 </a:t>
            </a:r>
            <a:r>
              <a:rPr lang="en-US" altLang="zh-CN" sz="2400" dirty="0">
                <a:latin typeface="微软雅黑" panose="020B0503020204020204" pitchFamily="34" charset="-122"/>
                <a:ea typeface="微软雅黑" panose="020B0503020204020204" pitchFamily="34" charset="-122"/>
              </a:rPr>
              <a:t>BPI </a:t>
            </a:r>
            <a:r>
              <a:rPr lang="zh-CN" altLang="en-US" sz="2400" dirty="0">
                <a:latin typeface="微软雅黑" panose="020B0503020204020204" pitchFamily="34" charset="-122"/>
                <a:ea typeface="微软雅黑" panose="020B0503020204020204" pitchFamily="34" charset="-122"/>
              </a:rPr>
              <a:t>事件发生在靠近震中的位置，这可以用该地震的初始断裂加速度和集中滑动区域来解释</a:t>
            </a:r>
          </a:p>
        </p:txBody>
      </p:sp>
      <p:sp>
        <p:nvSpPr>
          <p:cNvPr id="5" name="文本框 4">
            <a:extLst>
              <a:ext uri="{FF2B5EF4-FFF2-40B4-BE49-F238E27FC236}">
                <a16:creationId xmlns:a16="http://schemas.microsoft.com/office/drawing/2014/main" id="{A36EEE51-54D0-1A23-067B-22E6F89FC0F1}"/>
              </a:ext>
            </a:extLst>
          </p:cNvPr>
          <p:cNvSpPr txBox="1"/>
          <p:nvPr/>
        </p:nvSpPr>
        <p:spPr>
          <a:xfrm>
            <a:off x="2441647" y="3820407"/>
            <a:ext cx="7510029" cy="1200329"/>
          </a:xfrm>
          <a:prstGeom prst="rect">
            <a:avLst/>
          </a:prstGeom>
          <a:noFill/>
        </p:spPr>
        <p:txBody>
          <a:bodyPr wrap="square">
            <a:spAutoFit/>
          </a:bodyPr>
          <a:lstStyle/>
          <a:p>
            <a:r>
              <a:rPr lang="zh-CN" altLang="en-US" sz="2400" dirty="0">
                <a:latin typeface="微软雅黑" panose="020B0503020204020204" pitchFamily="34" charset="-122"/>
                <a:ea typeface="微软雅黑" panose="020B0503020204020204" pitchFamily="34" charset="-122"/>
              </a:rPr>
              <a:t>总体而言，</a:t>
            </a:r>
            <a:r>
              <a:rPr lang="en-US" altLang="zh-CN" sz="2400" dirty="0">
                <a:latin typeface="微软雅黑" panose="020B0503020204020204" pitchFamily="34" charset="-122"/>
                <a:ea typeface="微软雅黑" panose="020B0503020204020204" pitchFamily="34" charset="-122"/>
              </a:rPr>
              <a:t>2023 </a:t>
            </a:r>
            <a:r>
              <a:rPr lang="zh-CN" altLang="en-US" sz="2400" dirty="0">
                <a:latin typeface="微软雅黑" panose="020B0503020204020204" pitchFamily="34" charset="-122"/>
                <a:ea typeface="微软雅黑" panose="020B0503020204020204" pitchFamily="34" charset="-122"/>
              </a:rPr>
              <a:t>年 </a:t>
            </a:r>
            <a:r>
              <a:rPr lang="en-US" altLang="zh-CN" sz="2400" dirty="0" err="1">
                <a:latin typeface="微软雅黑" panose="020B0503020204020204" pitchFamily="34" charset="-122"/>
                <a:ea typeface="微软雅黑" panose="020B0503020204020204" pitchFamily="34" charset="-122"/>
              </a:rPr>
              <a:t>Kahramanmaraş</a:t>
            </a:r>
            <a:r>
              <a:rPr lang="en-US" altLang="zh-CN" sz="2400" dirty="0">
                <a:latin typeface="微软雅黑" panose="020B0503020204020204" pitchFamily="34" charset="-122"/>
                <a:ea typeface="微软雅黑" panose="020B0503020204020204" pitchFamily="34" charset="-122"/>
              </a:rPr>
              <a:t> </a:t>
            </a:r>
            <a:r>
              <a:rPr lang="zh-CN" altLang="en-US" sz="2400" dirty="0">
                <a:latin typeface="微软雅黑" panose="020B0503020204020204" pitchFamily="34" charset="-122"/>
                <a:ea typeface="微软雅黑" panose="020B0503020204020204" pitchFamily="34" charset="-122"/>
              </a:rPr>
              <a:t>双重地震的 </a:t>
            </a:r>
            <a:r>
              <a:rPr lang="en-US" altLang="zh-CN" sz="2400" dirty="0">
                <a:latin typeface="微软雅黑" panose="020B0503020204020204" pitchFamily="34" charset="-122"/>
                <a:ea typeface="微软雅黑" panose="020B0503020204020204" pitchFamily="34" charset="-122"/>
              </a:rPr>
              <a:t>BPI </a:t>
            </a:r>
            <a:r>
              <a:rPr lang="zh-CN" altLang="en-US" sz="2400" dirty="0">
                <a:latin typeface="微软雅黑" panose="020B0503020204020204" pitchFamily="34" charset="-122"/>
                <a:ea typeface="微软雅黑" panose="020B0503020204020204" pitchFamily="34" charset="-122"/>
              </a:rPr>
              <a:t>事件与分支交界处重合，反映出它们可能导致不规则的破裂传播，并进一步增强高频波辐射</a:t>
            </a:r>
          </a:p>
        </p:txBody>
      </p:sp>
    </p:spTree>
    <p:extLst>
      <p:ext uri="{BB962C8B-B14F-4D97-AF65-F5344CB8AC3E}">
        <p14:creationId xmlns:p14="http://schemas.microsoft.com/office/powerpoint/2010/main" val="184005061"/>
      </p:ext>
    </p:extLst>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95FC4E92-BFEA-043A-23C1-6F13569BF8B4}"/>
            </a:ext>
          </a:extLst>
        </p:cNvPr>
        <p:cNvGrpSpPr/>
        <p:nvPr/>
      </p:nvGrpSpPr>
      <p:grpSpPr>
        <a:xfrm>
          <a:off x="0" y="0"/>
          <a:ext cx="0" cy="0"/>
          <a:chOff x="0" y="0"/>
          <a:chExt cx="0" cy="0"/>
        </a:xfrm>
      </p:grpSpPr>
      <p:pic>
        <p:nvPicPr>
          <p:cNvPr id="10" name="图片 9">
            <a:extLst>
              <a:ext uri="{FF2B5EF4-FFF2-40B4-BE49-F238E27FC236}">
                <a16:creationId xmlns:a16="http://schemas.microsoft.com/office/drawing/2014/main" id="{BC0CFA70-9AE1-D819-0FD0-490A1E99104C}"/>
              </a:ext>
            </a:extLst>
          </p:cNvPr>
          <p:cNvPicPr>
            <a:picLocks noChangeAspect="1"/>
          </p:cNvPicPr>
          <p:nvPr/>
        </p:nvPicPr>
        <p:blipFill>
          <a:blip r:embed="rId3"/>
          <a:stretch>
            <a:fillRect/>
          </a:stretch>
        </p:blipFill>
        <p:spPr>
          <a:xfrm>
            <a:off x="0" y="-1"/>
            <a:ext cx="12192000" cy="6858000"/>
          </a:xfrm>
          <a:prstGeom prst="rect">
            <a:avLst/>
          </a:prstGeom>
        </p:spPr>
      </p:pic>
      <p:sp>
        <p:nvSpPr>
          <p:cNvPr id="18" name="文本框 17">
            <a:extLst>
              <a:ext uri="{FF2B5EF4-FFF2-40B4-BE49-F238E27FC236}">
                <a16:creationId xmlns:a16="http://schemas.microsoft.com/office/drawing/2014/main" id="{7F50E5CD-CF54-9347-29AB-7091839B1523}"/>
              </a:ext>
            </a:extLst>
          </p:cNvPr>
          <p:cNvSpPr txBox="1"/>
          <p:nvPr/>
        </p:nvSpPr>
        <p:spPr>
          <a:xfrm>
            <a:off x="3925887" y="2413073"/>
            <a:ext cx="1057092" cy="2215991"/>
          </a:xfrm>
          <a:prstGeom prst="rect">
            <a:avLst/>
          </a:prstGeom>
          <a:noFill/>
        </p:spPr>
        <p:txBody>
          <a:bodyPr wrap="square" rtlCol="0">
            <a:spAutoFit/>
            <a:scene3d>
              <a:camera prst="orthographicFront"/>
              <a:lightRig rig="threePt" dir="t"/>
            </a:scene3d>
            <a:sp3d contourW="12700"/>
          </a:bodyPr>
          <a:lstStyle/>
          <a:p>
            <a:pPr algn="ctr"/>
            <a:r>
              <a:rPr lang="en-US" altLang="zh-CN" sz="13800" dirty="0">
                <a:solidFill>
                  <a:schemeClr val="bg2">
                    <a:lumMod val="25000"/>
                  </a:schemeClr>
                </a:solidFill>
                <a:latin typeface="微软雅黑" panose="020B0503020204020204" pitchFamily="34" charset="-122"/>
                <a:ea typeface="微软雅黑" panose="020B0503020204020204" pitchFamily="34" charset="-122"/>
                <a:sym typeface="Source Han Serif SC" panose="02020400000000000000" pitchFamily="18" charset="-122"/>
              </a:rPr>
              <a:t>5</a:t>
            </a:r>
            <a:endParaRPr lang="zh-CN" altLang="en-US" sz="13800" dirty="0">
              <a:solidFill>
                <a:schemeClr val="bg2">
                  <a:lumMod val="25000"/>
                </a:schemeClr>
              </a:solidFill>
              <a:latin typeface="微软雅黑" panose="020B0503020204020204" pitchFamily="34" charset="-122"/>
              <a:ea typeface="微软雅黑" panose="020B0503020204020204" pitchFamily="34" charset="-122"/>
              <a:sym typeface="Source Han Serif SC" panose="02020400000000000000" pitchFamily="18" charset="-122"/>
            </a:endParaRPr>
          </a:p>
        </p:txBody>
      </p:sp>
      <p:sp>
        <p:nvSpPr>
          <p:cNvPr id="2" name="菱形 1">
            <a:extLst>
              <a:ext uri="{FF2B5EF4-FFF2-40B4-BE49-F238E27FC236}">
                <a16:creationId xmlns:a16="http://schemas.microsoft.com/office/drawing/2014/main" id="{9C496B48-CB08-540A-21BE-0523F59DAD73}"/>
              </a:ext>
            </a:extLst>
          </p:cNvPr>
          <p:cNvSpPr/>
          <p:nvPr/>
        </p:nvSpPr>
        <p:spPr>
          <a:xfrm>
            <a:off x="3199174" y="2199135"/>
            <a:ext cx="2643868" cy="2643868"/>
          </a:xfrm>
          <a:prstGeom prst="diamond">
            <a:avLst/>
          </a:prstGeom>
          <a:noFill/>
          <a:ln w="28575">
            <a:solidFill>
              <a:srgbClr val="3B3838"/>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bg2">
                  <a:lumMod val="25000"/>
                </a:schemeClr>
              </a:solidFill>
              <a:latin typeface="微软雅黑" panose="020B0503020204020204" pitchFamily="34" charset="-122"/>
              <a:ea typeface="微软雅黑" panose="020B0503020204020204" pitchFamily="34" charset="-122"/>
              <a:sym typeface="Source Han Serif SC" panose="02020400000000000000" pitchFamily="18" charset="-122"/>
            </a:endParaRPr>
          </a:p>
        </p:txBody>
      </p:sp>
      <p:sp>
        <p:nvSpPr>
          <p:cNvPr id="3" name="菱形 2">
            <a:extLst>
              <a:ext uri="{FF2B5EF4-FFF2-40B4-BE49-F238E27FC236}">
                <a16:creationId xmlns:a16="http://schemas.microsoft.com/office/drawing/2014/main" id="{4D366896-837B-B2AB-C0FA-28A6448E7EBD}"/>
              </a:ext>
            </a:extLst>
          </p:cNvPr>
          <p:cNvSpPr/>
          <p:nvPr/>
        </p:nvSpPr>
        <p:spPr>
          <a:xfrm>
            <a:off x="5302611" y="1371821"/>
            <a:ext cx="4298496" cy="4298496"/>
          </a:xfrm>
          <a:prstGeom prst="diamond">
            <a:avLst/>
          </a:prstGeom>
          <a:noFill/>
          <a:ln w="28575">
            <a:solidFill>
              <a:srgbClr val="3B3838"/>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bg2">
                  <a:lumMod val="25000"/>
                </a:schemeClr>
              </a:solidFill>
              <a:latin typeface="微软雅黑" panose="020B0503020204020204" pitchFamily="34" charset="-122"/>
              <a:ea typeface="微软雅黑" panose="020B0503020204020204" pitchFamily="34" charset="-122"/>
              <a:sym typeface="Source Han Serif SC" panose="02020400000000000000" pitchFamily="18" charset="-122"/>
            </a:endParaRPr>
          </a:p>
        </p:txBody>
      </p:sp>
      <p:sp>
        <p:nvSpPr>
          <p:cNvPr id="11" name="文本框 10">
            <a:extLst>
              <a:ext uri="{FF2B5EF4-FFF2-40B4-BE49-F238E27FC236}">
                <a16:creationId xmlns:a16="http://schemas.microsoft.com/office/drawing/2014/main" id="{559B6704-5E79-8223-50E6-4DD5A62B376B}"/>
              </a:ext>
            </a:extLst>
          </p:cNvPr>
          <p:cNvSpPr txBox="1"/>
          <p:nvPr/>
        </p:nvSpPr>
        <p:spPr>
          <a:xfrm>
            <a:off x="5499686" y="3140032"/>
            <a:ext cx="3904343" cy="523220"/>
          </a:xfrm>
          <a:prstGeom prst="rect">
            <a:avLst/>
          </a:prstGeom>
          <a:noFill/>
        </p:spPr>
        <p:txBody>
          <a:bodyPr wrap="square" rtlCol="0">
            <a:spAutoFit/>
            <a:scene3d>
              <a:camera prst="orthographicFront"/>
              <a:lightRig rig="threePt" dir="t"/>
            </a:scene3d>
            <a:sp3d contourW="12700"/>
          </a:bodyPr>
          <a:lstStyle>
            <a:defPPr>
              <a:defRPr lang="en-US"/>
            </a:defPPr>
            <a:lvl1pPr algn="ctr">
              <a:defRPr sz="2800" b="1">
                <a:solidFill>
                  <a:schemeClr val="tx1">
                    <a:lumMod val="75000"/>
                    <a:lumOff val="25000"/>
                  </a:schemeClr>
                </a:solidFill>
                <a:latin typeface="Century Gothic" panose="020B0502020202020204" pitchFamily="34" charset="0"/>
              </a:defRPr>
            </a:lvl1pPr>
          </a:lstStyle>
          <a:p>
            <a:r>
              <a:rPr lang="zh-CN" altLang="en-US" dirty="0">
                <a:solidFill>
                  <a:schemeClr val="bg2">
                    <a:lumMod val="25000"/>
                  </a:schemeClr>
                </a:solidFill>
                <a:latin typeface="微软雅黑" panose="020B0503020204020204" pitchFamily="34" charset="-122"/>
                <a:ea typeface="微软雅黑" panose="020B0503020204020204" pitchFamily="34" charset="-122"/>
                <a:sym typeface="Source Han Serif SC" panose="02020400000000000000" pitchFamily="18" charset="-122"/>
              </a:rPr>
              <a:t>双震的超剪切机制</a:t>
            </a:r>
          </a:p>
        </p:txBody>
      </p:sp>
      <p:sp>
        <p:nvSpPr>
          <p:cNvPr id="12" name="文本框 11">
            <a:extLst>
              <a:ext uri="{FF2B5EF4-FFF2-40B4-BE49-F238E27FC236}">
                <a16:creationId xmlns:a16="http://schemas.microsoft.com/office/drawing/2014/main" id="{EC140516-E841-F8F4-397B-CBCE5288705F}"/>
              </a:ext>
            </a:extLst>
          </p:cNvPr>
          <p:cNvSpPr txBox="1"/>
          <p:nvPr/>
        </p:nvSpPr>
        <p:spPr>
          <a:xfrm>
            <a:off x="6096000" y="3806358"/>
            <a:ext cx="2711716" cy="526298"/>
          </a:xfrm>
          <a:prstGeom prst="rect">
            <a:avLst/>
          </a:prstGeom>
          <a:noFill/>
        </p:spPr>
        <p:txBody>
          <a:bodyPr wrap="square" rtlCol="0">
            <a:spAutoFit/>
            <a:scene3d>
              <a:camera prst="orthographicFront"/>
              <a:lightRig rig="threePt" dir="t"/>
            </a:scene3d>
            <a:sp3d contourW="12700"/>
          </a:bodyPr>
          <a:lstStyle>
            <a:defPPr>
              <a:defRPr lang="en-US"/>
            </a:defPPr>
            <a:lvl1pPr algn="ctr">
              <a:lnSpc>
                <a:spcPct val="120000"/>
              </a:lnSpc>
              <a:defRPr sz="1100">
                <a:solidFill>
                  <a:schemeClr val="bg1">
                    <a:lumMod val="65000"/>
                  </a:schemeClr>
                </a:solidFill>
                <a:latin typeface="Century Gothic" panose="020B0502020202020204" pitchFamily="34" charset="0"/>
              </a:defRPr>
            </a:lvl1pPr>
          </a:lstStyle>
          <a:p>
            <a:r>
              <a:rPr lang="en-US" altLang="zh-CN" sz="1200" dirty="0" err="1">
                <a:solidFill>
                  <a:schemeClr val="bg2">
                    <a:lumMod val="25000"/>
                  </a:schemeClr>
                </a:solidFill>
                <a:latin typeface="微软雅黑" panose="020B0503020204020204" pitchFamily="34" charset="-122"/>
                <a:ea typeface="微软雅黑" panose="020B0503020204020204" pitchFamily="34" charset="-122"/>
                <a:sym typeface="Source Han Serif SC" panose="02020400000000000000" pitchFamily="18" charset="-122"/>
              </a:rPr>
              <a:t>Supershear</a:t>
            </a:r>
            <a:r>
              <a:rPr lang="en-US" altLang="zh-CN" sz="1200" dirty="0">
                <a:solidFill>
                  <a:schemeClr val="bg2">
                    <a:lumMod val="25000"/>
                  </a:schemeClr>
                </a:solidFill>
                <a:latin typeface="微软雅黑" panose="020B0503020204020204" pitchFamily="34" charset="-122"/>
                <a:ea typeface="微软雅黑" panose="020B0503020204020204" pitchFamily="34" charset="-122"/>
                <a:sym typeface="Source Han Serif SC" panose="02020400000000000000" pitchFamily="18" charset="-122"/>
              </a:rPr>
              <a:t> mechanism of the earthquake doublet</a:t>
            </a:r>
          </a:p>
        </p:txBody>
      </p:sp>
      <p:sp>
        <p:nvSpPr>
          <p:cNvPr id="9" name="文本框 8">
            <a:extLst>
              <a:ext uri="{FF2B5EF4-FFF2-40B4-BE49-F238E27FC236}">
                <a16:creationId xmlns:a16="http://schemas.microsoft.com/office/drawing/2014/main" id="{6D8D0D82-7C32-06BD-08F6-0A2C1482DA48}"/>
              </a:ext>
            </a:extLst>
          </p:cNvPr>
          <p:cNvSpPr txBox="1"/>
          <p:nvPr/>
        </p:nvSpPr>
        <p:spPr>
          <a:xfrm>
            <a:off x="3685677" y="3391508"/>
            <a:ext cx="1470024" cy="400110"/>
          </a:xfrm>
          <a:prstGeom prst="rect">
            <a:avLst/>
          </a:prstGeom>
          <a:solidFill>
            <a:schemeClr val="bg1"/>
          </a:solidFill>
        </p:spPr>
        <p:txBody>
          <a:bodyPr wrap="square" rtlCol="0">
            <a:spAutoFit/>
            <a:scene3d>
              <a:camera prst="orthographicFront"/>
              <a:lightRig rig="threePt" dir="t"/>
            </a:scene3d>
            <a:sp3d contourW="12700"/>
          </a:bodyPr>
          <a:lstStyle/>
          <a:p>
            <a:pPr algn="ctr"/>
            <a:r>
              <a:rPr lang="en-US" altLang="zh-CN" sz="2000" b="1" dirty="0">
                <a:solidFill>
                  <a:schemeClr val="bg2">
                    <a:lumMod val="25000"/>
                  </a:schemeClr>
                </a:solidFill>
                <a:latin typeface="微软雅黑" panose="020B0503020204020204" pitchFamily="34" charset="-122"/>
                <a:ea typeface="微软雅黑" panose="020B0503020204020204" pitchFamily="34" charset="-122"/>
                <a:sym typeface="Source Han Serif SC" panose="02020400000000000000" pitchFamily="18" charset="-122"/>
              </a:rPr>
              <a:t>PART 05</a:t>
            </a:r>
            <a:endParaRPr lang="zh-CN" altLang="en-US" sz="2000" b="1" dirty="0">
              <a:solidFill>
                <a:schemeClr val="bg2">
                  <a:lumMod val="25000"/>
                </a:schemeClr>
              </a:solidFill>
              <a:latin typeface="微软雅黑" panose="020B0503020204020204" pitchFamily="34" charset="-122"/>
              <a:ea typeface="微软雅黑" panose="020B0503020204020204" pitchFamily="34" charset="-122"/>
              <a:sym typeface="Source Han Serif SC" panose="02020400000000000000" pitchFamily="18" charset="-122"/>
            </a:endParaRPr>
          </a:p>
        </p:txBody>
      </p:sp>
    </p:spTree>
    <p:extLst>
      <p:ext uri="{BB962C8B-B14F-4D97-AF65-F5344CB8AC3E}">
        <p14:creationId xmlns:p14="http://schemas.microsoft.com/office/powerpoint/2010/main" val="1760442259"/>
      </p:ext>
    </p:extLst>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B7E57146-75F3-22FA-413C-5A2EC870F850}"/>
            </a:ext>
          </a:extLst>
        </p:cNvPr>
        <p:cNvGrpSpPr/>
        <p:nvPr/>
      </p:nvGrpSpPr>
      <p:grpSpPr>
        <a:xfrm>
          <a:off x="0" y="0"/>
          <a:ext cx="0" cy="0"/>
          <a:chOff x="0" y="0"/>
          <a:chExt cx="0" cy="0"/>
        </a:xfrm>
      </p:grpSpPr>
      <p:grpSp>
        <p:nvGrpSpPr>
          <p:cNvPr id="23" name="组合 22">
            <a:extLst>
              <a:ext uri="{FF2B5EF4-FFF2-40B4-BE49-F238E27FC236}">
                <a16:creationId xmlns:a16="http://schemas.microsoft.com/office/drawing/2014/main" id="{873FAD01-840A-DA58-0DF5-A43BB1AA41F3}"/>
              </a:ext>
            </a:extLst>
          </p:cNvPr>
          <p:cNvGrpSpPr/>
          <p:nvPr/>
        </p:nvGrpSpPr>
        <p:grpSpPr>
          <a:xfrm>
            <a:off x="3424460" y="220234"/>
            <a:ext cx="5544407" cy="617980"/>
            <a:chOff x="551593" y="497013"/>
            <a:chExt cx="5544407" cy="617980"/>
          </a:xfrm>
        </p:grpSpPr>
        <p:sp>
          <p:nvSpPr>
            <p:cNvPr id="24" name="矩形 23">
              <a:extLst>
                <a:ext uri="{FF2B5EF4-FFF2-40B4-BE49-F238E27FC236}">
                  <a16:creationId xmlns:a16="http://schemas.microsoft.com/office/drawing/2014/main" id="{7EBA123E-C23E-0254-B4BB-333315A4091C}"/>
                </a:ext>
              </a:extLst>
            </p:cNvPr>
            <p:cNvSpPr/>
            <p:nvPr/>
          </p:nvSpPr>
          <p:spPr>
            <a:xfrm>
              <a:off x="551593" y="497013"/>
              <a:ext cx="5544407" cy="584775"/>
            </a:xfrm>
            <a:prstGeom prst="rect">
              <a:avLst/>
            </a:prstGeom>
            <a:noFill/>
          </p:spPr>
          <p:txBody>
            <a:bodyPr wrap="square" rtlCol="0">
              <a:spAutoFit/>
            </a:bodyPr>
            <a:lstStyle/>
            <a:p>
              <a:pPr marL="0" marR="0" lvl="0" indent="0" algn="ctr" defTabSz="914400" rtl="0" eaLnBrk="1" fontAlgn="auto" latinLnBrk="0" hangingPunct="1">
                <a:lnSpc>
                  <a:spcPct val="100000"/>
                </a:lnSpc>
                <a:spcBef>
                  <a:spcPct val="0"/>
                </a:spcBef>
                <a:spcAft>
                  <a:spcPct val="0"/>
                </a:spcAft>
                <a:buClrTx/>
                <a:buSzTx/>
                <a:buFontTx/>
                <a:buNone/>
                <a:defRPr/>
              </a:pPr>
              <a:r>
                <a:rPr kumimoji="0" lang="zh-CN" altLang="en-US" sz="3200" b="0" i="0" u="none" strike="noStrike" kern="1200" cap="none" spc="0" normalizeH="0" baseline="0" noProof="0" dirty="0">
                  <a:ln>
                    <a:noFill/>
                  </a:ln>
                  <a:solidFill>
                    <a:srgbClr val="3B3838"/>
                  </a:solidFill>
                  <a:effectLst/>
                  <a:uLnTx/>
                  <a:uFillTx/>
                  <a:latin typeface="微软雅黑" panose="020B0503020204020204" pitchFamily="34" charset="-122"/>
                  <a:ea typeface="微软雅黑" panose="020B0503020204020204" pitchFamily="34" charset="-122"/>
                  <a:sym typeface="Source Han Serif SC" panose="02020400000000000000" pitchFamily="18" charset="-122"/>
                </a:rPr>
                <a:t>双震的超剪切机制</a:t>
              </a:r>
            </a:p>
          </p:txBody>
        </p:sp>
        <p:cxnSp>
          <p:nvCxnSpPr>
            <p:cNvPr id="25" name="0 _4">
              <a:extLst>
                <a:ext uri="{FF2B5EF4-FFF2-40B4-BE49-F238E27FC236}">
                  <a16:creationId xmlns:a16="http://schemas.microsoft.com/office/drawing/2014/main" id="{D46971EC-8924-0175-56BF-CA636B9D0E83}"/>
                </a:ext>
              </a:extLst>
            </p:cNvPr>
            <p:cNvCxnSpPr/>
            <p:nvPr/>
          </p:nvCxnSpPr>
          <p:spPr>
            <a:xfrm>
              <a:off x="715475" y="1114993"/>
              <a:ext cx="5119805" cy="0"/>
            </a:xfrm>
            <a:prstGeom prst="line">
              <a:avLst/>
            </a:prstGeom>
            <a:ln w="25400">
              <a:gradFill>
                <a:gsLst>
                  <a:gs pos="49000">
                    <a:srgbClr val="3B3838"/>
                  </a:gs>
                  <a:gs pos="0">
                    <a:schemeClr val="bg1">
                      <a:alpha val="0"/>
                    </a:schemeClr>
                  </a:gs>
                  <a:gs pos="100000">
                    <a:schemeClr val="bg1">
                      <a:alpha val="3000"/>
                    </a:schemeClr>
                  </a:gs>
                </a:gsLst>
                <a:lin ang="0" scaled="0"/>
              </a:gradFill>
            </a:ln>
          </p:spPr>
          <p:style>
            <a:lnRef idx="1">
              <a:schemeClr val="accent1"/>
            </a:lnRef>
            <a:fillRef idx="0">
              <a:schemeClr val="accent1"/>
            </a:fillRef>
            <a:effectRef idx="0">
              <a:schemeClr val="accent1"/>
            </a:effectRef>
            <a:fontRef idx="minor">
              <a:schemeClr val="tx1"/>
            </a:fontRef>
          </p:style>
        </p:cxnSp>
      </p:grpSp>
      <p:sp>
        <p:nvSpPr>
          <p:cNvPr id="3" name="文本框 2">
            <a:extLst>
              <a:ext uri="{FF2B5EF4-FFF2-40B4-BE49-F238E27FC236}">
                <a16:creationId xmlns:a16="http://schemas.microsoft.com/office/drawing/2014/main" id="{10D8318A-CF82-7084-E8A0-0139FA84D5CC}"/>
              </a:ext>
            </a:extLst>
          </p:cNvPr>
          <p:cNvSpPr txBox="1"/>
          <p:nvPr/>
        </p:nvSpPr>
        <p:spPr>
          <a:xfrm>
            <a:off x="1905081" y="1278394"/>
            <a:ext cx="8381838" cy="400110"/>
          </a:xfrm>
          <a:prstGeom prst="rect">
            <a:avLst/>
          </a:prstGeom>
          <a:noFill/>
        </p:spPr>
        <p:txBody>
          <a:bodyPr wrap="square">
            <a:spAutoFit/>
          </a:bodyPr>
          <a:lstStyle/>
          <a:p>
            <a:r>
              <a:rPr lang="zh-CN" altLang="en-US" sz="2000" dirty="0">
                <a:latin typeface="微软雅黑" panose="020B0503020204020204" pitchFamily="34" charset="-122"/>
                <a:ea typeface="微软雅黑" panose="020B0503020204020204" pitchFamily="34" charset="-122"/>
              </a:rPr>
              <a:t>超剪切地震十分罕见，但会造成严重的断层破坏和大范围的强烈地面震动</a:t>
            </a:r>
          </a:p>
        </p:txBody>
      </p:sp>
      <p:sp>
        <p:nvSpPr>
          <p:cNvPr id="5" name="文本框 4">
            <a:extLst>
              <a:ext uri="{FF2B5EF4-FFF2-40B4-BE49-F238E27FC236}">
                <a16:creationId xmlns:a16="http://schemas.microsoft.com/office/drawing/2014/main" id="{7A7DD34B-4136-17C7-6F28-20419A38574E}"/>
              </a:ext>
            </a:extLst>
          </p:cNvPr>
          <p:cNvSpPr txBox="1"/>
          <p:nvPr/>
        </p:nvSpPr>
        <p:spPr>
          <a:xfrm>
            <a:off x="3804157" y="3473443"/>
            <a:ext cx="4785012" cy="400110"/>
          </a:xfrm>
          <a:prstGeom prst="rect">
            <a:avLst/>
          </a:prstGeom>
          <a:noFill/>
        </p:spPr>
        <p:txBody>
          <a:bodyPr wrap="square">
            <a:spAutoFit/>
          </a:bodyPr>
          <a:lstStyle/>
          <a:p>
            <a:r>
              <a:rPr lang="zh-CN" altLang="en-US" sz="2000" dirty="0">
                <a:latin typeface="微软雅黑" panose="020B0503020204020204" pitchFamily="34" charset="-122"/>
                <a:ea typeface="微软雅黑" panose="020B0503020204020204" pitchFamily="34" charset="-122"/>
              </a:rPr>
              <a:t>几何形状简单的断层段有利于超剪切传播</a:t>
            </a:r>
          </a:p>
        </p:txBody>
      </p:sp>
      <p:sp>
        <p:nvSpPr>
          <p:cNvPr id="7" name="文本框 6">
            <a:extLst>
              <a:ext uri="{FF2B5EF4-FFF2-40B4-BE49-F238E27FC236}">
                <a16:creationId xmlns:a16="http://schemas.microsoft.com/office/drawing/2014/main" id="{A689327D-814B-FE0B-1755-D4EC9C5FD3B4}"/>
              </a:ext>
            </a:extLst>
          </p:cNvPr>
          <p:cNvSpPr txBox="1"/>
          <p:nvPr/>
        </p:nvSpPr>
        <p:spPr>
          <a:xfrm>
            <a:off x="2995179" y="4764964"/>
            <a:ext cx="6834620" cy="707886"/>
          </a:xfrm>
          <a:prstGeom prst="rect">
            <a:avLst/>
          </a:prstGeom>
          <a:noFill/>
        </p:spPr>
        <p:txBody>
          <a:bodyPr wrap="square">
            <a:spAutoFit/>
          </a:bodyPr>
          <a:lstStyle/>
          <a:p>
            <a:pPr algn="just"/>
            <a:r>
              <a:rPr lang="zh-CN" altLang="en-US" sz="2000" dirty="0">
                <a:latin typeface="微软雅黑" panose="020B0503020204020204" pitchFamily="34" charset="-122"/>
                <a:ea typeface="微软雅黑" panose="020B0503020204020204" pitchFamily="34" charset="-122"/>
              </a:rPr>
              <a:t>因为几何形状简单的断层中固有的应力</a:t>
            </a:r>
            <a:r>
              <a:rPr lang="en-US" altLang="zh-CN" sz="2000" dirty="0">
                <a:latin typeface="微软雅黑" panose="020B0503020204020204" pitchFamily="34" charset="-122"/>
                <a:ea typeface="微软雅黑" panose="020B0503020204020204" pitchFamily="34" charset="-122"/>
              </a:rPr>
              <a:t>-</a:t>
            </a:r>
            <a:r>
              <a:rPr lang="zh-CN" altLang="en-US" sz="2000" dirty="0">
                <a:latin typeface="微软雅黑" panose="020B0503020204020204" pitchFamily="34" charset="-122"/>
                <a:ea typeface="微软雅黑" panose="020B0503020204020204" pitchFamily="34" charset="-122"/>
              </a:rPr>
              <a:t>强度条件更均匀，破裂加速度产生的辐射能损失最小，使破裂更易发生超剪切</a:t>
            </a:r>
          </a:p>
        </p:txBody>
      </p:sp>
      <p:sp>
        <p:nvSpPr>
          <p:cNvPr id="9" name="文本框 8">
            <a:extLst>
              <a:ext uri="{FF2B5EF4-FFF2-40B4-BE49-F238E27FC236}">
                <a16:creationId xmlns:a16="http://schemas.microsoft.com/office/drawing/2014/main" id="{71784D39-6C22-0A1F-E484-1806AE2B812C}"/>
              </a:ext>
            </a:extLst>
          </p:cNvPr>
          <p:cNvSpPr txBox="1"/>
          <p:nvPr/>
        </p:nvSpPr>
        <p:spPr>
          <a:xfrm>
            <a:off x="3149529" y="2307514"/>
            <a:ext cx="6094268" cy="400110"/>
          </a:xfrm>
          <a:prstGeom prst="rect">
            <a:avLst/>
          </a:prstGeom>
          <a:noFill/>
        </p:spPr>
        <p:txBody>
          <a:bodyPr wrap="square">
            <a:spAutoFit/>
          </a:bodyPr>
          <a:lstStyle/>
          <a:p>
            <a:r>
              <a:rPr kumimoji="0" lang="zh-CN" altLang="en-US" sz="2000" b="0" i="0" u="none" strike="noStrike" kern="1200" cap="none" spc="0" normalizeH="0" baseline="0" noProof="0" dirty="0">
                <a:ln>
                  <a:noFill/>
                </a:ln>
                <a:solidFill>
                  <a:prstClr val="black"/>
                </a:solidFill>
                <a:effectLst/>
                <a:uLnTx/>
                <a:uFillTx/>
                <a:latin typeface="微软雅黑" panose="020B0503020204020204" pitchFamily="34" charset="-122"/>
                <a:ea typeface="微软雅黑" panose="020B0503020204020204" pitchFamily="34" charset="-122"/>
                <a:cs typeface="Arial"/>
              </a:rPr>
              <a:t>破译地震的超剪切机制对于预报地震灾难至关重要</a:t>
            </a:r>
            <a:endParaRPr lang="zh-CN" altLang="en-US" sz="2000" dirty="0"/>
          </a:p>
        </p:txBody>
      </p:sp>
      <p:sp>
        <p:nvSpPr>
          <p:cNvPr id="10" name="箭头: 下 9">
            <a:extLst>
              <a:ext uri="{FF2B5EF4-FFF2-40B4-BE49-F238E27FC236}">
                <a16:creationId xmlns:a16="http://schemas.microsoft.com/office/drawing/2014/main" id="{012B0A3D-B1BD-8698-EF4F-19156A6D7C04}"/>
              </a:ext>
            </a:extLst>
          </p:cNvPr>
          <p:cNvSpPr/>
          <p:nvPr/>
        </p:nvSpPr>
        <p:spPr>
          <a:xfrm>
            <a:off x="6031786" y="1802339"/>
            <a:ext cx="232916" cy="395825"/>
          </a:xfrm>
          <a:prstGeom prst="downArrow">
            <a:avLst/>
          </a:prstGeom>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zh-CN" altLang="en-US" b="1">
              <a:ln w="22225">
                <a:solidFill>
                  <a:schemeClr val="accent2"/>
                </a:solidFill>
                <a:prstDash val="solid"/>
              </a:ln>
              <a:solidFill>
                <a:schemeClr val="accent2">
                  <a:lumMod val="40000"/>
                  <a:lumOff val="60000"/>
                </a:schemeClr>
              </a:solidFill>
            </a:endParaRPr>
          </a:p>
        </p:txBody>
      </p:sp>
      <p:sp>
        <p:nvSpPr>
          <p:cNvPr id="11" name="箭头: 下 10">
            <a:extLst>
              <a:ext uri="{FF2B5EF4-FFF2-40B4-BE49-F238E27FC236}">
                <a16:creationId xmlns:a16="http://schemas.microsoft.com/office/drawing/2014/main" id="{F01289D1-7BD7-8350-3E2E-0171A82BB900}"/>
              </a:ext>
            </a:extLst>
          </p:cNvPr>
          <p:cNvSpPr/>
          <p:nvPr/>
        </p:nvSpPr>
        <p:spPr>
          <a:xfrm rot="10800000">
            <a:off x="6031786" y="4150531"/>
            <a:ext cx="232916" cy="395825"/>
          </a:xfrm>
          <a:prstGeom prst="downArrow">
            <a:avLst/>
          </a:prstGeom>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zh-CN" altLang="en-US" b="1">
              <a:ln w="22225">
                <a:solidFill>
                  <a:schemeClr val="accent2"/>
                </a:solidFill>
                <a:prstDash val="solid"/>
              </a:ln>
              <a:solidFill>
                <a:schemeClr val="accent2">
                  <a:lumMod val="40000"/>
                  <a:lumOff val="60000"/>
                </a:schemeClr>
              </a:solidFill>
            </a:endParaRPr>
          </a:p>
        </p:txBody>
      </p:sp>
    </p:spTree>
    <p:extLst>
      <p:ext uri="{BB962C8B-B14F-4D97-AF65-F5344CB8AC3E}">
        <p14:creationId xmlns:p14="http://schemas.microsoft.com/office/powerpoint/2010/main" val="2866202159"/>
      </p:ext>
    </p:extLst>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9ED7FB02-A746-65C5-6CB2-F29BA135A1A3}"/>
            </a:ext>
          </a:extLst>
        </p:cNvPr>
        <p:cNvGrpSpPr/>
        <p:nvPr/>
      </p:nvGrpSpPr>
      <p:grpSpPr>
        <a:xfrm>
          <a:off x="0" y="0"/>
          <a:ext cx="0" cy="0"/>
          <a:chOff x="0" y="0"/>
          <a:chExt cx="0" cy="0"/>
        </a:xfrm>
      </p:grpSpPr>
      <p:pic>
        <p:nvPicPr>
          <p:cNvPr id="9" name="图片 8">
            <a:extLst>
              <a:ext uri="{FF2B5EF4-FFF2-40B4-BE49-F238E27FC236}">
                <a16:creationId xmlns:a16="http://schemas.microsoft.com/office/drawing/2014/main" id="{89751EB1-313B-B4A3-C440-9B862ABBBED9}"/>
              </a:ext>
            </a:extLst>
          </p:cNvPr>
          <p:cNvPicPr>
            <a:picLocks noChangeAspect="1"/>
          </p:cNvPicPr>
          <p:nvPr/>
        </p:nvPicPr>
        <p:blipFill>
          <a:blip r:embed="rId3"/>
          <a:stretch>
            <a:fillRect/>
          </a:stretch>
        </p:blipFill>
        <p:spPr>
          <a:xfrm>
            <a:off x="0" y="0"/>
            <a:ext cx="6503986" cy="6858000"/>
          </a:xfrm>
          <a:prstGeom prst="rect">
            <a:avLst/>
          </a:prstGeom>
        </p:spPr>
      </p:pic>
      <p:sp>
        <p:nvSpPr>
          <p:cNvPr id="3" name="文本框 2">
            <a:extLst>
              <a:ext uri="{FF2B5EF4-FFF2-40B4-BE49-F238E27FC236}">
                <a16:creationId xmlns:a16="http://schemas.microsoft.com/office/drawing/2014/main" id="{43574AA4-A8FE-0169-6157-8F83BE4BA7F7}"/>
              </a:ext>
            </a:extLst>
          </p:cNvPr>
          <p:cNvSpPr txBox="1"/>
          <p:nvPr/>
        </p:nvSpPr>
        <p:spPr>
          <a:xfrm>
            <a:off x="1755848" y="331857"/>
            <a:ext cx="3675784" cy="338554"/>
          </a:xfrm>
          <a:prstGeom prst="rect">
            <a:avLst/>
          </a:prstGeom>
          <a:noFill/>
        </p:spPr>
        <p:txBody>
          <a:bodyPr wrap="square">
            <a:spAutoFit/>
          </a:bodyPr>
          <a:lstStyle/>
          <a:p>
            <a:r>
              <a:rPr lang="zh-CN" altLang="en-US" sz="1600" dirty="0">
                <a:latin typeface="微软雅黑" panose="020B0503020204020204" pitchFamily="34" charset="-122"/>
                <a:ea typeface="微软雅黑" panose="020B0503020204020204" pitchFamily="34" charset="-122"/>
              </a:rPr>
              <a:t>归一化滑动梯度与断层弯曲位置的关系</a:t>
            </a:r>
          </a:p>
        </p:txBody>
      </p:sp>
      <p:sp>
        <p:nvSpPr>
          <p:cNvPr id="5" name="文本框 4">
            <a:extLst>
              <a:ext uri="{FF2B5EF4-FFF2-40B4-BE49-F238E27FC236}">
                <a16:creationId xmlns:a16="http://schemas.microsoft.com/office/drawing/2014/main" id="{98CCE4DB-2F2A-2D64-9AFE-1480D0625BAE}"/>
              </a:ext>
            </a:extLst>
          </p:cNvPr>
          <p:cNvSpPr txBox="1"/>
          <p:nvPr/>
        </p:nvSpPr>
        <p:spPr>
          <a:xfrm>
            <a:off x="6757772" y="485745"/>
            <a:ext cx="4932001" cy="369332"/>
          </a:xfrm>
          <a:prstGeom prst="rect">
            <a:avLst/>
          </a:prstGeom>
          <a:noFill/>
        </p:spPr>
        <p:txBody>
          <a:bodyPr wrap="square">
            <a:spAutoFit/>
          </a:bodyPr>
          <a:lstStyle/>
          <a:p>
            <a:r>
              <a:rPr lang="zh-CN" altLang="en-US" dirty="0">
                <a:latin typeface="微软雅黑" panose="020B0503020204020204" pitchFamily="34" charset="-122"/>
                <a:ea typeface="微软雅黑" panose="020B0503020204020204" pitchFamily="34" charset="-122"/>
              </a:rPr>
              <a:t>彩色正方形代表沿走向的归一化滑动梯度</a:t>
            </a:r>
          </a:p>
        </p:txBody>
      </p:sp>
      <p:sp>
        <p:nvSpPr>
          <p:cNvPr id="7" name="文本框 6">
            <a:extLst>
              <a:ext uri="{FF2B5EF4-FFF2-40B4-BE49-F238E27FC236}">
                <a16:creationId xmlns:a16="http://schemas.microsoft.com/office/drawing/2014/main" id="{1CA1CC55-CA7D-46D2-BD49-3A310C094608}"/>
              </a:ext>
            </a:extLst>
          </p:cNvPr>
          <p:cNvSpPr txBox="1"/>
          <p:nvPr/>
        </p:nvSpPr>
        <p:spPr>
          <a:xfrm>
            <a:off x="6757772" y="1031070"/>
            <a:ext cx="5301962" cy="369332"/>
          </a:xfrm>
          <a:prstGeom prst="rect">
            <a:avLst/>
          </a:prstGeom>
          <a:noFill/>
        </p:spPr>
        <p:txBody>
          <a:bodyPr wrap="square">
            <a:spAutoFit/>
          </a:bodyPr>
          <a:lstStyle/>
          <a:p>
            <a:r>
              <a:rPr lang="zh-CN" altLang="en-US" dirty="0">
                <a:latin typeface="微软雅黑" panose="020B0503020204020204" pitchFamily="34" charset="-122"/>
                <a:ea typeface="微软雅黑" panose="020B0503020204020204" pitchFamily="34" charset="-122"/>
              </a:rPr>
              <a:t>蓝色虚线椭圆表示双震期间超剪切断裂的空间范围</a:t>
            </a:r>
          </a:p>
        </p:txBody>
      </p:sp>
      <p:sp>
        <p:nvSpPr>
          <p:cNvPr id="10" name="文本框 9">
            <a:extLst>
              <a:ext uri="{FF2B5EF4-FFF2-40B4-BE49-F238E27FC236}">
                <a16:creationId xmlns:a16="http://schemas.microsoft.com/office/drawing/2014/main" id="{CFA469D5-93E6-7FEE-F1E6-3A05188BFD69}"/>
              </a:ext>
            </a:extLst>
          </p:cNvPr>
          <p:cNvSpPr txBox="1"/>
          <p:nvPr/>
        </p:nvSpPr>
        <p:spPr>
          <a:xfrm>
            <a:off x="6757772" y="1952445"/>
            <a:ext cx="4371974" cy="707886"/>
          </a:xfrm>
          <a:prstGeom prst="rect">
            <a:avLst/>
          </a:prstGeom>
          <a:noFill/>
        </p:spPr>
        <p:txBody>
          <a:bodyPr wrap="square">
            <a:spAutoFit/>
          </a:bodyPr>
          <a:lstStyle/>
          <a:p>
            <a:r>
              <a:rPr lang="zh-CN" altLang="en-US" sz="2000" dirty="0">
                <a:latin typeface="微软雅黑" panose="020B0503020204020204" pitchFamily="34" charset="-122"/>
                <a:ea typeface="微软雅黑" panose="020B0503020204020204" pitchFamily="34" charset="-122"/>
              </a:rPr>
              <a:t>在 </a:t>
            </a:r>
            <a:r>
              <a:rPr lang="en-US" altLang="zh-CN" sz="2000" dirty="0">
                <a:latin typeface="微软雅黑" panose="020B0503020204020204" pitchFamily="34" charset="-122"/>
                <a:ea typeface="微软雅黑" panose="020B0503020204020204" pitchFamily="34" charset="-122"/>
              </a:rPr>
              <a:t>7.8 </a:t>
            </a:r>
            <a:r>
              <a:rPr lang="zh-CN" altLang="en-US" sz="2000" dirty="0">
                <a:latin typeface="微软雅黑" panose="020B0503020204020204" pitchFamily="34" charset="-122"/>
                <a:ea typeface="微软雅黑" panose="020B0503020204020204" pitchFamily="34" charset="-122"/>
              </a:rPr>
              <a:t>级地震的西南 </a:t>
            </a:r>
            <a:r>
              <a:rPr lang="en-US" altLang="zh-CN" sz="2000" dirty="0">
                <a:latin typeface="微软雅黑" panose="020B0503020204020204" pitchFamily="34" charset="-122"/>
                <a:ea typeface="微软雅黑" panose="020B0503020204020204" pitchFamily="34" charset="-122"/>
              </a:rPr>
              <a:t>AF </a:t>
            </a:r>
            <a:r>
              <a:rPr lang="zh-CN" altLang="en-US" sz="2000" dirty="0">
                <a:latin typeface="微软雅黑" panose="020B0503020204020204" pitchFamily="34" charset="-122"/>
                <a:ea typeface="微软雅黑" panose="020B0503020204020204" pitchFamily="34" charset="-122"/>
              </a:rPr>
              <a:t>和 </a:t>
            </a:r>
            <a:r>
              <a:rPr lang="en-US" altLang="zh-CN" sz="2000" dirty="0">
                <a:latin typeface="微软雅黑" panose="020B0503020204020204" pitchFamily="34" charset="-122"/>
                <a:ea typeface="微软雅黑" panose="020B0503020204020204" pitchFamily="34" charset="-122"/>
              </a:rPr>
              <a:t>7.6 </a:t>
            </a:r>
            <a:r>
              <a:rPr lang="zh-CN" altLang="en-US" sz="2000" dirty="0">
                <a:latin typeface="微软雅黑" panose="020B0503020204020204" pitchFamily="34" charset="-122"/>
                <a:ea typeface="微软雅黑" panose="020B0503020204020204" pitchFamily="34" charset="-122"/>
              </a:rPr>
              <a:t>级地震的西部 </a:t>
            </a:r>
            <a:r>
              <a:rPr lang="en-US" altLang="zh-CN" sz="2000" dirty="0">
                <a:latin typeface="微软雅黑" panose="020B0503020204020204" pitchFamily="34" charset="-122"/>
                <a:ea typeface="微软雅黑" panose="020B0503020204020204" pitchFamily="34" charset="-122"/>
              </a:rPr>
              <a:t>SF </a:t>
            </a:r>
            <a:r>
              <a:rPr lang="zh-CN" altLang="en-US" sz="2000" dirty="0">
                <a:latin typeface="微软雅黑" panose="020B0503020204020204" pitchFamily="34" charset="-122"/>
                <a:ea typeface="微软雅黑" panose="020B0503020204020204" pitchFamily="34" charset="-122"/>
              </a:rPr>
              <a:t>上发现超剪切破裂行为</a:t>
            </a:r>
          </a:p>
        </p:txBody>
      </p:sp>
      <p:pic>
        <p:nvPicPr>
          <p:cNvPr id="11" name="图片 10">
            <a:extLst>
              <a:ext uri="{FF2B5EF4-FFF2-40B4-BE49-F238E27FC236}">
                <a16:creationId xmlns:a16="http://schemas.microsoft.com/office/drawing/2014/main" id="{617D5B98-EDC1-E234-1BDF-FA52CBEB28C5}"/>
              </a:ext>
            </a:extLst>
          </p:cNvPr>
          <p:cNvPicPr>
            <a:picLocks noChangeAspect="1"/>
          </p:cNvPicPr>
          <p:nvPr/>
        </p:nvPicPr>
        <p:blipFill>
          <a:blip r:embed="rId4"/>
          <a:stretch>
            <a:fillRect/>
          </a:stretch>
        </p:blipFill>
        <p:spPr>
          <a:xfrm>
            <a:off x="6863724" y="2660331"/>
            <a:ext cx="4517778" cy="4197669"/>
          </a:xfrm>
          <a:prstGeom prst="rect">
            <a:avLst/>
          </a:prstGeom>
        </p:spPr>
      </p:pic>
    </p:spTree>
    <p:extLst>
      <p:ext uri="{BB962C8B-B14F-4D97-AF65-F5344CB8AC3E}">
        <p14:creationId xmlns:p14="http://schemas.microsoft.com/office/powerpoint/2010/main" val="1296180619"/>
      </p:ext>
    </p:extLst>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786D89A4-517D-7166-332D-6F5857C59701}"/>
            </a:ext>
          </a:extLst>
        </p:cNvPr>
        <p:cNvGrpSpPr/>
        <p:nvPr/>
      </p:nvGrpSpPr>
      <p:grpSpPr>
        <a:xfrm>
          <a:off x="0" y="0"/>
          <a:ext cx="0" cy="0"/>
          <a:chOff x="0" y="0"/>
          <a:chExt cx="0" cy="0"/>
        </a:xfrm>
      </p:grpSpPr>
      <p:pic>
        <p:nvPicPr>
          <p:cNvPr id="4" name="图片 3">
            <a:extLst>
              <a:ext uri="{FF2B5EF4-FFF2-40B4-BE49-F238E27FC236}">
                <a16:creationId xmlns:a16="http://schemas.microsoft.com/office/drawing/2014/main" id="{D3E35F51-27B9-DE02-9539-56598B226BA0}"/>
              </a:ext>
            </a:extLst>
          </p:cNvPr>
          <p:cNvPicPr>
            <a:picLocks noChangeAspect="1"/>
          </p:cNvPicPr>
          <p:nvPr/>
        </p:nvPicPr>
        <p:blipFill>
          <a:blip r:embed="rId3"/>
          <a:stretch>
            <a:fillRect/>
          </a:stretch>
        </p:blipFill>
        <p:spPr>
          <a:xfrm>
            <a:off x="0" y="1466835"/>
            <a:ext cx="7086600" cy="4818485"/>
          </a:xfrm>
          <a:prstGeom prst="rect">
            <a:avLst/>
          </a:prstGeom>
        </p:spPr>
      </p:pic>
      <p:grpSp>
        <p:nvGrpSpPr>
          <p:cNvPr id="23" name="组合 22">
            <a:extLst>
              <a:ext uri="{FF2B5EF4-FFF2-40B4-BE49-F238E27FC236}">
                <a16:creationId xmlns:a16="http://schemas.microsoft.com/office/drawing/2014/main" id="{AB5921F2-E950-BDA8-2B96-6A6D3C1EF0B2}"/>
              </a:ext>
            </a:extLst>
          </p:cNvPr>
          <p:cNvGrpSpPr/>
          <p:nvPr/>
        </p:nvGrpSpPr>
        <p:grpSpPr>
          <a:xfrm>
            <a:off x="3424460" y="220234"/>
            <a:ext cx="5544407" cy="617980"/>
            <a:chOff x="551593" y="497013"/>
            <a:chExt cx="5544407" cy="617980"/>
          </a:xfrm>
        </p:grpSpPr>
        <p:sp>
          <p:nvSpPr>
            <p:cNvPr id="24" name="矩形 23">
              <a:extLst>
                <a:ext uri="{FF2B5EF4-FFF2-40B4-BE49-F238E27FC236}">
                  <a16:creationId xmlns:a16="http://schemas.microsoft.com/office/drawing/2014/main" id="{0160B937-E7B8-9468-9A89-BC810C5AD944}"/>
                </a:ext>
              </a:extLst>
            </p:cNvPr>
            <p:cNvSpPr/>
            <p:nvPr/>
          </p:nvSpPr>
          <p:spPr>
            <a:xfrm>
              <a:off x="551593" y="497013"/>
              <a:ext cx="5544407" cy="584775"/>
            </a:xfrm>
            <a:prstGeom prst="rect">
              <a:avLst/>
            </a:prstGeom>
            <a:noFill/>
          </p:spPr>
          <p:txBody>
            <a:bodyPr wrap="square" rtlCol="0">
              <a:spAutoFit/>
            </a:bodyPr>
            <a:lstStyle/>
            <a:p>
              <a:pPr marL="0" marR="0" lvl="0" indent="0" algn="ctr" defTabSz="914400" rtl="0" eaLnBrk="1" fontAlgn="auto" latinLnBrk="0" hangingPunct="1">
                <a:lnSpc>
                  <a:spcPct val="100000"/>
                </a:lnSpc>
                <a:spcBef>
                  <a:spcPct val="0"/>
                </a:spcBef>
                <a:spcAft>
                  <a:spcPct val="0"/>
                </a:spcAft>
                <a:buClrTx/>
                <a:buSzTx/>
                <a:buFontTx/>
                <a:buNone/>
                <a:defRPr/>
              </a:pPr>
              <a:r>
                <a:rPr kumimoji="0" lang="zh-CN" altLang="en-US" sz="3200" b="0" i="0" u="none" strike="noStrike" kern="1200" cap="none" spc="0" normalizeH="0" baseline="0" noProof="0" dirty="0">
                  <a:ln>
                    <a:noFill/>
                  </a:ln>
                  <a:solidFill>
                    <a:srgbClr val="3B3838"/>
                  </a:solidFill>
                  <a:effectLst/>
                  <a:uLnTx/>
                  <a:uFillTx/>
                  <a:latin typeface="微软雅黑" panose="020B0503020204020204" pitchFamily="34" charset="-122"/>
                  <a:ea typeface="微软雅黑" panose="020B0503020204020204" pitchFamily="34" charset="-122"/>
                  <a:sym typeface="Source Han Serif SC" panose="02020400000000000000" pitchFamily="18" charset="-122"/>
                </a:rPr>
                <a:t>双震的超剪切机制</a:t>
              </a:r>
            </a:p>
          </p:txBody>
        </p:sp>
        <p:cxnSp>
          <p:nvCxnSpPr>
            <p:cNvPr id="25" name="0 _4">
              <a:extLst>
                <a:ext uri="{FF2B5EF4-FFF2-40B4-BE49-F238E27FC236}">
                  <a16:creationId xmlns:a16="http://schemas.microsoft.com/office/drawing/2014/main" id="{CEC52667-5C76-FCB6-5979-627E47908D2E}"/>
                </a:ext>
              </a:extLst>
            </p:cNvPr>
            <p:cNvCxnSpPr/>
            <p:nvPr/>
          </p:nvCxnSpPr>
          <p:spPr>
            <a:xfrm>
              <a:off x="715475" y="1114993"/>
              <a:ext cx="5119805" cy="0"/>
            </a:xfrm>
            <a:prstGeom prst="line">
              <a:avLst/>
            </a:prstGeom>
            <a:ln w="25400">
              <a:gradFill>
                <a:gsLst>
                  <a:gs pos="49000">
                    <a:srgbClr val="3B3838"/>
                  </a:gs>
                  <a:gs pos="0">
                    <a:schemeClr val="bg1">
                      <a:alpha val="0"/>
                    </a:schemeClr>
                  </a:gs>
                  <a:gs pos="100000">
                    <a:schemeClr val="bg1">
                      <a:alpha val="3000"/>
                    </a:schemeClr>
                  </a:gs>
                </a:gsLst>
                <a:lin ang="0" scaled="0"/>
              </a:gradFill>
            </a:ln>
          </p:spPr>
          <p:style>
            <a:lnRef idx="1">
              <a:schemeClr val="accent1"/>
            </a:lnRef>
            <a:fillRef idx="0">
              <a:schemeClr val="accent1"/>
            </a:fillRef>
            <a:effectRef idx="0">
              <a:schemeClr val="accent1"/>
            </a:effectRef>
            <a:fontRef idx="minor">
              <a:schemeClr val="tx1"/>
            </a:fontRef>
          </p:style>
        </p:cxnSp>
      </p:grpSp>
      <p:sp>
        <p:nvSpPr>
          <p:cNvPr id="3" name="文本框 2">
            <a:extLst>
              <a:ext uri="{FF2B5EF4-FFF2-40B4-BE49-F238E27FC236}">
                <a16:creationId xmlns:a16="http://schemas.microsoft.com/office/drawing/2014/main" id="{F3D29BD4-A4D8-B5DD-3E0A-D18E1C8048DC}"/>
              </a:ext>
            </a:extLst>
          </p:cNvPr>
          <p:cNvSpPr txBox="1"/>
          <p:nvPr/>
        </p:nvSpPr>
        <p:spPr>
          <a:xfrm>
            <a:off x="7532323" y="3275912"/>
            <a:ext cx="4344486" cy="1200329"/>
          </a:xfrm>
          <a:prstGeom prst="rect">
            <a:avLst/>
          </a:prstGeom>
          <a:noFill/>
        </p:spPr>
        <p:txBody>
          <a:bodyPr wrap="square">
            <a:spAutoFit/>
          </a:bodyPr>
          <a:lstStyle/>
          <a:p>
            <a:pPr algn="just"/>
            <a:r>
              <a:rPr lang="en-US" altLang="zh-CN" dirty="0">
                <a:latin typeface="微软雅黑" panose="020B0503020204020204" pitchFamily="34" charset="-122"/>
                <a:ea typeface="微软雅黑" panose="020B0503020204020204" pitchFamily="34" charset="-122"/>
              </a:rPr>
              <a:t>AF</a:t>
            </a:r>
            <a:r>
              <a:rPr lang="zh-CN" altLang="en-US" dirty="0">
                <a:latin typeface="微软雅黑" panose="020B0503020204020204" pitchFamily="34" charset="-122"/>
                <a:ea typeface="微软雅黑" panose="020B0503020204020204" pitchFamily="34" charset="-122"/>
              </a:rPr>
              <a:t>（</a:t>
            </a:r>
            <a:r>
              <a:rPr lang="en-US" altLang="zh-CN" dirty="0">
                <a:latin typeface="微软雅黑" panose="020B0503020204020204" pitchFamily="34" charset="-122"/>
                <a:ea typeface="微软雅黑" panose="020B0503020204020204" pitchFamily="34" charset="-122"/>
              </a:rPr>
              <a:t>&gt;5</a:t>
            </a:r>
            <a:r>
              <a:rPr lang="zh-CN" altLang="en-US" dirty="0">
                <a:latin typeface="微软雅黑" panose="020B0503020204020204" pitchFamily="34" charset="-122"/>
                <a:ea typeface="微软雅黑" panose="020B0503020204020204" pitchFamily="34" charset="-122"/>
              </a:rPr>
              <a:t>百万年）的开始时间比</a:t>
            </a:r>
            <a:r>
              <a:rPr lang="en-US" altLang="zh-CN" dirty="0">
                <a:latin typeface="微软雅黑" panose="020B0503020204020204" pitchFamily="34" charset="-122"/>
                <a:ea typeface="微软雅黑" panose="020B0503020204020204" pitchFamily="34" charset="-122"/>
              </a:rPr>
              <a:t>PF</a:t>
            </a:r>
            <a:r>
              <a:rPr lang="zh-CN" altLang="en-US" dirty="0">
                <a:latin typeface="微软雅黑" panose="020B0503020204020204" pitchFamily="34" charset="-122"/>
                <a:ea typeface="微软雅黑" panose="020B0503020204020204" pitchFamily="34" charset="-122"/>
              </a:rPr>
              <a:t>（</a:t>
            </a:r>
            <a:r>
              <a:rPr lang="en-US" altLang="zh-CN" dirty="0">
                <a:latin typeface="微软雅黑" panose="020B0503020204020204" pitchFamily="34" charset="-122"/>
                <a:ea typeface="微软雅黑" panose="020B0503020204020204" pitchFamily="34" charset="-122"/>
              </a:rPr>
              <a:t>3-5</a:t>
            </a:r>
            <a:r>
              <a:rPr lang="zh-CN" altLang="en-US" dirty="0">
                <a:latin typeface="微软雅黑" panose="020B0503020204020204" pitchFamily="34" charset="-122"/>
                <a:ea typeface="微软雅黑" panose="020B0503020204020204" pitchFamily="34" charset="-122"/>
              </a:rPr>
              <a:t>百万年）和</a:t>
            </a:r>
            <a:r>
              <a:rPr lang="en-US" altLang="zh-CN" dirty="0">
                <a:latin typeface="微软雅黑" panose="020B0503020204020204" pitchFamily="34" charset="-122"/>
                <a:ea typeface="微软雅黑" panose="020B0503020204020204" pitchFamily="34" charset="-122"/>
              </a:rPr>
              <a:t>EF</a:t>
            </a:r>
            <a:r>
              <a:rPr lang="zh-CN" altLang="en-US" dirty="0">
                <a:latin typeface="微软雅黑" panose="020B0503020204020204" pitchFamily="34" charset="-122"/>
                <a:ea typeface="微软雅黑" panose="020B0503020204020204" pitchFamily="34" charset="-122"/>
              </a:rPr>
              <a:t>（</a:t>
            </a:r>
            <a:r>
              <a:rPr lang="en-US" altLang="zh-CN" dirty="0">
                <a:latin typeface="微软雅黑" panose="020B0503020204020204" pitchFamily="34" charset="-122"/>
                <a:ea typeface="微软雅黑" panose="020B0503020204020204" pitchFamily="34" charset="-122"/>
              </a:rPr>
              <a:t>&lt;3</a:t>
            </a:r>
            <a:r>
              <a:rPr lang="zh-CN" altLang="en-US" dirty="0">
                <a:latin typeface="微软雅黑" panose="020B0503020204020204" pitchFamily="34" charset="-122"/>
                <a:ea typeface="微软雅黑" panose="020B0503020204020204" pitchFamily="34" charset="-122"/>
              </a:rPr>
              <a:t>百万年）早，表明</a:t>
            </a:r>
            <a:r>
              <a:rPr lang="en-US" altLang="zh-CN" dirty="0">
                <a:latin typeface="微软雅黑" panose="020B0503020204020204" pitchFamily="34" charset="-122"/>
                <a:ea typeface="微软雅黑" panose="020B0503020204020204" pitchFamily="34" charset="-122"/>
              </a:rPr>
              <a:t>AF</a:t>
            </a:r>
            <a:r>
              <a:rPr lang="zh-CN" altLang="en-US" dirty="0">
                <a:latin typeface="微软雅黑" panose="020B0503020204020204" pitchFamily="34" charset="-122"/>
                <a:ea typeface="微软雅黑" panose="020B0503020204020204" pitchFamily="34" charset="-122"/>
              </a:rPr>
              <a:t>在它们中具有最高的成熟度，解释了为什么</a:t>
            </a:r>
            <a:r>
              <a:rPr lang="en-US" altLang="zh-CN" dirty="0">
                <a:latin typeface="微软雅黑" panose="020B0503020204020204" pitchFamily="34" charset="-122"/>
                <a:ea typeface="微软雅黑" panose="020B0503020204020204" pitchFamily="34" charset="-122"/>
              </a:rPr>
              <a:t>AF</a:t>
            </a:r>
            <a:r>
              <a:rPr lang="zh-CN" altLang="en-US" dirty="0">
                <a:latin typeface="微软雅黑" panose="020B0503020204020204" pitchFamily="34" charset="-122"/>
                <a:ea typeface="微软雅黑" panose="020B0503020204020204" pitchFamily="34" charset="-122"/>
              </a:rPr>
              <a:t>具有最简单的断层几何结构</a:t>
            </a:r>
          </a:p>
        </p:txBody>
      </p:sp>
    </p:spTree>
    <p:extLst>
      <p:ext uri="{BB962C8B-B14F-4D97-AF65-F5344CB8AC3E}">
        <p14:creationId xmlns:p14="http://schemas.microsoft.com/office/powerpoint/2010/main" val="177136866"/>
      </p:ext>
    </p:extLst>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667857B5-584F-6C8A-FD34-A2E9594B08EB}"/>
            </a:ext>
          </a:extLst>
        </p:cNvPr>
        <p:cNvGrpSpPr/>
        <p:nvPr/>
      </p:nvGrpSpPr>
      <p:grpSpPr>
        <a:xfrm>
          <a:off x="0" y="0"/>
          <a:ext cx="0" cy="0"/>
          <a:chOff x="0" y="0"/>
          <a:chExt cx="0" cy="0"/>
        </a:xfrm>
      </p:grpSpPr>
      <p:pic>
        <p:nvPicPr>
          <p:cNvPr id="5" name="图片 4">
            <a:extLst>
              <a:ext uri="{FF2B5EF4-FFF2-40B4-BE49-F238E27FC236}">
                <a16:creationId xmlns:a16="http://schemas.microsoft.com/office/drawing/2014/main" id="{D552191F-E83A-12EE-8F85-99ED73C4C352}"/>
              </a:ext>
            </a:extLst>
          </p:cNvPr>
          <p:cNvPicPr>
            <a:picLocks noChangeAspect="1"/>
          </p:cNvPicPr>
          <p:nvPr/>
        </p:nvPicPr>
        <p:blipFill>
          <a:blip r:embed="rId3"/>
          <a:stretch>
            <a:fillRect/>
          </a:stretch>
        </p:blipFill>
        <p:spPr>
          <a:xfrm>
            <a:off x="0" y="0"/>
            <a:ext cx="6923548" cy="6858000"/>
          </a:xfrm>
          <a:prstGeom prst="rect">
            <a:avLst/>
          </a:prstGeom>
        </p:spPr>
      </p:pic>
      <p:sp>
        <p:nvSpPr>
          <p:cNvPr id="7" name="文本框 6">
            <a:extLst>
              <a:ext uri="{FF2B5EF4-FFF2-40B4-BE49-F238E27FC236}">
                <a16:creationId xmlns:a16="http://schemas.microsoft.com/office/drawing/2014/main" id="{00602413-0044-8D40-6639-CB837DE58BCB}"/>
              </a:ext>
            </a:extLst>
          </p:cNvPr>
          <p:cNvSpPr txBox="1"/>
          <p:nvPr/>
        </p:nvSpPr>
        <p:spPr>
          <a:xfrm>
            <a:off x="7240732" y="754070"/>
            <a:ext cx="4132984" cy="923330"/>
          </a:xfrm>
          <a:prstGeom prst="rect">
            <a:avLst/>
          </a:prstGeom>
          <a:noFill/>
        </p:spPr>
        <p:txBody>
          <a:bodyPr wrap="square">
            <a:spAutoFit/>
          </a:bodyPr>
          <a:lstStyle/>
          <a:p>
            <a:r>
              <a:rPr lang="zh-CN" altLang="en-US" dirty="0">
                <a:latin typeface="微软雅黑" panose="020B0503020204020204" pitchFamily="34" charset="-122"/>
                <a:ea typeface="微软雅黑" panose="020B0503020204020204" pitchFamily="34" charset="-122"/>
              </a:rPr>
              <a:t>一般来说，断层的几何复杂性与其成熟度有关，成熟度较高的断层通常断层面较简单，连续性较好，地震发生率较低</a:t>
            </a:r>
          </a:p>
        </p:txBody>
      </p:sp>
      <p:sp>
        <p:nvSpPr>
          <p:cNvPr id="9" name="文本框 8">
            <a:extLst>
              <a:ext uri="{FF2B5EF4-FFF2-40B4-BE49-F238E27FC236}">
                <a16:creationId xmlns:a16="http://schemas.microsoft.com/office/drawing/2014/main" id="{5A3FD905-EF2A-AC3D-FE90-384975C93E23}"/>
              </a:ext>
            </a:extLst>
          </p:cNvPr>
          <p:cNvSpPr txBox="1"/>
          <p:nvPr/>
        </p:nvSpPr>
        <p:spPr>
          <a:xfrm>
            <a:off x="7240733" y="2007817"/>
            <a:ext cx="4334740" cy="646331"/>
          </a:xfrm>
          <a:prstGeom prst="rect">
            <a:avLst/>
          </a:prstGeom>
          <a:noFill/>
        </p:spPr>
        <p:txBody>
          <a:bodyPr wrap="square">
            <a:spAutoFit/>
          </a:bodyPr>
          <a:lstStyle/>
          <a:p>
            <a:r>
              <a:rPr lang="zh-CN" altLang="en-US" dirty="0">
                <a:latin typeface="微软雅黑" panose="020B0503020204020204" pitchFamily="34" charset="-122"/>
                <a:ea typeface="微软雅黑" panose="020B0503020204020204" pitchFamily="34" charset="-122"/>
              </a:rPr>
              <a:t>断层成熟度是指特定断层的滑动寿命，断层的长期扩展方向总是由未成熟趋于成熟</a:t>
            </a:r>
          </a:p>
        </p:txBody>
      </p:sp>
      <p:sp>
        <p:nvSpPr>
          <p:cNvPr id="11" name="文本框 10">
            <a:extLst>
              <a:ext uri="{FF2B5EF4-FFF2-40B4-BE49-F238E27FC236}">
                <a16:creationId xmlns:a16="http://schemas.microsoft.com/office/drawing/2014/main" id="{172B0A90-2DE8-AF65-1529-74F1D4E64564}"/>
              </a:ext>
            </a:extLst>
          </p:cNvPr>
          <p:cNvSpPr txBox="1"/>
          <p:nvPr/>
        </p:nvSpPr>
        <p:spPr>
          <a:xfrm>
            <a:off x="7240732" y="3157789"/>
            <a:ext cx="4334740" cy="923330"/>
          </a:xfrm>
          <a:prstGeom prst="rect">
            <a:avLst/>
          </a:prstGeom>
          <a:noFill/>
        </p:spPr>
        <p:txBody>
          <a:bodyPr wrap="square">
            <a:spAutoFit/>
          </a:bodyPr>
          <a:lstStyle/>
          <a:p>
            <a:r>
              <a:rPr lang="zh-CN" altLang="en-US" dirty="0">
                <a:latin typeface="微软雅黑" panose="020B0503020204020204" pitchFamily="34" charset="-122"/>
                <a:ea typeface="微软雅黑" panose="020B0503020204020204" pitchFamily="34" charset="-122"/>
              </a:rPr>
              <a:t>随着断层的成熟，断层间的强度降低将促进这些段的连接，导致更简单的断层几何结构和更均匀的断层强度</a:t>
            </a:r>
          </a:p>
        </p:txBody>
      </p:sp>
      <p:sp>
        <p:nvSpPr>
          <p:cNvPr id="12" name="文本框 11">
            <a:extLst>
              <a:ext uri="{FF2B5EF4-FFF2-40B4-BE49-F238E27FC236}">
                <a16:creationId xmlns:a16="http://schemas.microsoft.com/office/drawing/2014/main" id="{F8E3F3CA-438D-5869-E047-769D2F8D8ACD}"/>
              </a:ext>
            </a:extLst>
          </p:cNvPr>
          <p:cNvSpPr txBox="1"/>
          <p:nvPr/>
        </p:nvSpPr>
        <p:spPr>
          <a:xfrm>
            <a:off x="7240731" y="4961343"/>
            <a:ext cx="4334739" cy="1200329"/>
          </a:xfrm>
          <a:prstGeom prst="rect">
            <a:avLst/>
          </a:prstGeom>
          <a:noFill/>
        </p:spPr>
        <p:txBody>
          <a:bodyPr wrap="square">
            <a:spAutoFit/>
          </a:bodyPr>
          <a:lstStyle/>
          <a:p>
            <a:pPr algn="just"/>
            <a:r>
              <a:rPr lang="zh-CN" altLang="en-US" dirty="0">
                <a:latin typeface="微软雅黑" panose="020B0503020204020204" pitchFamily="34" charset="-122"/>
                <a:ea typeface="微软雅黑" panose="020B0503020204020204" pitchFamily="34" charset="-122"/>
              </a:rPr>
              <a:t>因此，我们认为</a:t>
            </a:r>
            <a:r>
              <a:rPr lang="zh-CN" altLang="en-US" dirty="0">
                <a:solidFill>
                  <a:srgbClr val="FF0000"/>
                </a:solidFill>
                <a:latin typeface="微软雅黑" panose="020B0503020204020204" pitchFamily="34" charset="-122"/>
                <a:ea typeface="微软雅黑" panose="020B0503020204020204" pitchFamily="34" charset="-122"/>
              </a:rPr>
              <a:t>简单的断层几何结构</a:t>
            </a:r>
            <a:r>
              <a:rPr lang="zh-CN" altLang="en-US" dirty="0">
                <a:latin typeface="微软雅黑" panose="020B0503020204020204" pitchFamily="34" charset="-122"/>
                <a:ea typeface="微软雅黑" panose="020B0503020204020204" pitchFamily="34" charset="-122"/>
              </a:rPr>
              <a:t>可能是使破裂发生超剪切的</a:t>
            </a:r>
            <a:r>
              <a:rPr lang="zh-CN" altLang="en-US" dirty="0">
                <a:solidFill>
                  <a:srgbClr val="FF0000"/>
                </a:solidFill>
                <a:latin typeface="微软雅黑" panose="020B0503020204020204" pitchFamily="34" charset="-122"/>
                <a:ea typeface="微软雅黑" panose="020B0503020204020204" pitchFamily="34" charset="-122"/>
              </a:rPr>
              <a:t>关键因素</a:t>
            </a:r>
            <a:r>
              <a:rPr lang="zh-CN" altLang="en-US" dirty="0">
                <a:latin typeface="微软雅黑" panose="020B0503020204020204" pitchFamily="34" charset="-122"/>
                <a:ea typeface="微软雅黑" panose="020B0503020204020204" pitchFamily="34" charset="-122"/>
              </a:rPr>
              <a:t>。从力学上看，这似乎需要并暗示了断层沿着相对均匀的应力</a:t>
            </a:r>
            <a:r>
              <a:rPr lang="en-US" altLang="zh-CN" dirty="0">
                <a:latin typeface="微软雅黑" panose="020B0503020204020204" pitchFamily="34" charset="-122"/>
                <a:ea typeface="微软雅黑" panose="020B0503020204020204" pitchFamily="34" charset="-122"/>
              </a:rPr>
              <a:t>-</a:t>
            </a:r>
            <a:r>
              <a:rPr lang="zh-CN" altLang="en-US" dirty="0">
                <a:latin typeface="微软雅黑" panose="020B0503020204020204" pitchFamily="34" charset="-122"/>
                <a:ea typeface="微软雅黑" panose="020B0503020204020204" pitchFamily="34" charset="-122"/>
              </a:rPr>
              <a:t>强度条件。</a:t>
            </a:r>
          </a:p>
        </p:txBody>
      </p:sp>
    </p:spTree>
    <p:extLst>
      <p:ext uri="{BB962C8B-B14F-4D97-AF65-F5344CB8AC3E}">
        <p14:creationId xmlns:p14="http://schemas.microsoft.com/office/powerpoint/2010/main" val="899038291"/>
      </p:ext>
    </p:extLst>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6A6A57B3-E1D3-F362-A361-04DD7D54C95E}"/>
            </a:ext>
          </a:extLst>
        </p:cNvPr>
        <p:cNvGrpSpPr/>
        <p:nvPr/>
      </p:nvGrpSpPr>
      <p:grpSpPr>
        <a:xfrm>
          <a:off x="0" y="0"/>
          <a:ext cx="0" cy="0"/>
          <a:chOff x="0" y="0"/>
          <a:chExt cx="0" cy="0"/>
        </a:xfrm>
      </p:grpSpPr>
      <p:pic>
        <p:nvPicPr>
          <p:cNvPr id="12" name="图片 11">
            <a:extLst>
              <a:ext uri="{FF2B5EF4-FFF2-40B4-BE49-F238E27FC236}">
                <a16:creationId xmlns:a16="http://schemas.microsoft.com/office/drawing/2014/main" id="{0BA8CD6F-31D5-53A1-EEB9-C26B09236367}"/>
              </a:ext>
            </a:extLst>
          </p:cNvPr>
          <p:cNvPicPr>
            <a:picLocks noChangeAspect="1"/>
          </p:cNvPicPr>
          <p:nvPr/>
        </p:nvPicPr>
        <p:blipFill>
          <a:blip r:embed="rId3"/>
          <a:stretch>
            <a:fillRect/>
          </a:stretch>
        </p:blipFill>
        <p:spPr>
          <a:xfrm>
            <a:off x="0" y="1033006"/>
            <a:ext cx="6729310" cy="5604760"/>
          </a:xfrm>
          <a:prstGeom prst="rect">
            <a:avLst/>
          </a:prstGeom>
        </p:spPr>
      </p:pic>
      <p:grpSp>
        <p:nvGrpSpPr>
          <p:cNvPr id="23" name="组合 22">
            <a:extLst>
              <a:ext uri="{FF2B5EF4-FFF2-40B4-BE49-F238E27FC236}">
                <a16:creationId xmlns:a16="http://schemas.microsoft.com/office/drawing/2014/main" id="{B87E1206-85CB-4ADE-FF50-24ED51C30993}"/>
              </a:ext>
            </a:extLst>
          </p:cNvPr>
          <p:cNvGrpSpPr/>
          <p:nvPr/>
        </p:nvGrpSpPr>
        <p:grpSpPr>
          <a:xfrm>
            <a:off x="3424460" y="220234"/>
            <a:ext cx="5544407" cy="617980"/>
            <a:chOff x="551593" y="497013"/>
            <a:chExt cx="5544407" cy="617980"/>
          </a:xfrm>
        </p:grpSpPr>
        <p:sp>
          <p:nvSpPr>
            <p:cNvPr id="24" name="矩形 23">
              <a:extLst>
                <a:ext uri="{FF2B5EF4-FFF2-40B4-BE49-F238E27FC236}">
                  <a16:creationId xmlns:a16="http://schemas.microsoft.com/office/drawing/2014/main" id="{1C60890B-BDC1-3D7B-1E52-1C44CDA7481F}"/>
                </a:ext>
              </a:extLst>
            </p:cNvPr>
            <p:cNvSpPr/>
            <p:nvPr/>
          </p:nvSpPr>
          <p:spPr>
            <a:xfrm>
              <a:off x="551593" y="497013"/>
              <a:ext cx="5544407" cy="584775"/>
            </a:xfrm>
            <a:prstGeom prst="rect">
              <a:avLst/>
            </a:prstGeom>
            <a:noFill/>
          </p:spPr>
          <p:txBody>
            <a:bodyPr wrap="square" rtlCol="0">
              <a:spAutoFit/>
            </a:bodyPr>
            <a:lstStyle/>
            <a:p>
              <a:pPr marL="0" marR="0" lvl="0" indent="0" algn="ctr" defTabSz="914400" rtl="0" eaLnBrk="1" fontAlgn="auto" latinLnBrk="0" hangingPunct="1">
                <a:lnSpc>
                  <a:spcPct val="100000"/>
                </a:lnSpc>
                <a:spcBef>
                  <a:spcPct val="0"/>
                </a:spcBef>
                <a:spcAft>
                  <a:spcPct val="0"/>
                </a:spcAft>
                <a:buClrTx/>
                <a:buSzTx/>
                <a:buFontTx/>
                <a:buNone/>
                <a:defRPr/>
              </a:pPr>
              <a:r>
                <a:rPr kumimoji="0" lang="zh-CN" altLang="en-US" sz="3200" b="0" i="0" u="none" strike="noStrike" kern="1200" cap="none" spc="0" normalizeH="0" baseline="0" noProof="0" dirty="0">
                  <a:ln>
                    <a:noFill/>
                  </a:ln>
                  <a:solidFill>
                    <a:srgbClr val="3B3838"/>
                  </a:solidFill>
                  <a:effectLst/>
                  <a:uLnTx/>
                  <a:uFillTx/>
                  <a:latin typeface="微软雅黑" panose="020B0503020204020204" pitchFamily="34" charset="-122"/>
                  <a:ea typeface="微软雅黑" panose="020B0503020204020204" pitchFamily="34" charset="-122"/>
                  <a:sym typeface="Source Han Serif SC" panose="02020400000000000000" pitchFamily="18" charset="-122"/>
                </a:rPr>
                <a:t>双震的超剪切机制</a:t>
              </a:r>
            </a:p>
          </p:txBody>
        </p:sp>
        <p:cxnSp>
          <p:nvCxnSpPr>
            <p:cNvPr id="25" name="0 _4">
              <a:extLst>
                <a:ext uri="{FF2B5EF4-FFF2-40B4-BE49-F238E27FC236}">
                  <a16:creationId xmlns:a16="http://schemas.microsoft.com/office/drawing/2014/main" id="{CA87B950-A152-58B9-D76C-A4390A093FB9}"/>
                </a:ext>
              </a:extLst>
            </p:cNvPr>
            <p:cNvCxnSpPr/>
            <p:nvPr/>
          </p:nvCxnSpPr>
          <p:spPr>
            <a:xfrm>
              <a:off x="715475" y="1114993"/>
              <a:ext cx="5119805" cy="0"/>
            </a:xfrm>
            <a:prstGeom prst="line">
              <a:avLst/>
            </a:prstGeom>
            <a:ln w="25400">
              <a:gradFill>
                <a:gsLst>
                  <a:gs pos="49000">
                    <a:srgbClr val="3B3838"/>
                  </a:gs>
                  <a:gs pos="0">
                    <a:schemeClr val="bg1">
                      <a:alpha val="0"/>
                    </a:schemeClr>
                  </a:gs>
                  <a:gs pos="100000">
                    <a:schemeClr val="bg1">
                      <a:alpha val="3000"/>
                    </a:schemeClr>
                  </a:gs>
                </a:gsLst>
                <a:lin ang="0" scaled="0"/>
              </a:gradFill>
            </a:ln>
          </p:spPr>
          <p:style>
            <a:lnRef idx="1">
              <a:schemeClr val="accent1"/>
            </a:lnRef>
            <a:fillRef idx="0">
              <a:schemeClr val="accent1"/>
            </a:fillRef>
            <a:effectRef idx="0">
              <a:schemeClr val="accent1"/>
            </a:effectRef>
            <a:fontRef idx="minor">
              <a:schemeClr val="tx1"/>
            </a:fontRef>
          </p:style>
        </p:cxnSp>
      </p:grpSp>
      <p:sp>
        <p:nvSpPr>
          <p:cNvPr id="4" name="文本框 3">
            <a:extLst>
              <a:ext uri="{FF2B5EF4-FFF2-40B4-BE49-F238E27FC236}">
                <a16:creationId xmlns:a16="http://schemas.microsoft.com/office/drawing/2014/main" id="{35CA7AAF-5871-1BAA-1F17-7987EF60D95A}"/>
              </a:ext>
            </a:extLst>
          </p:cNvPr>
          <p:cNvSpPr txBox="1"/>
          <p:nvPr/>
        </p:nvSpPr>
        <p:spPr>
          <a:xfrm>
            <a:off x="7237701" y="1604517"/>
            <a:ext cx="4642139" cy="646331"/>
          </a:xfrm>
          <a:prstGeom prst="rect">
            <a:avLst/>
          </a:prstGeom>
          <a:noFill/>
        </p:spPr>
        <p:txBody>
          <a:bodyPr wrap="square">
            <a:spAutoFit/>
          </a:bodyPr>
          <a:lstStyle/>
          <a:p>
            <a:r>
              <a:rPr lang="zh-CN" altLang="en-US" dirty="0">
                <a:latin typeface="微软雅黑" panose="020B0503020204020204" pitchFamily="34" charset="-122"/>
                <a:ea typeface="微软雅黑" panose="020B0503020204020204" pitchFamily="34" charset="-122"/>
              </a:rPr>
              <a:t>红点表示震级较小的地震（</a:t>
            </a:r>
            <a:r>
              <a:rPr lang="en-US" altLang="zh-CN" dirty="0">
                <a:latin typeface="微软雅黑" panose="020B0503020204020204" pitchFamily="34" charset="-122"/>
                <a:ea typeface="微软雅黑" panose="020B0503020204020204" pitchFamily="34" charset="-122"/>
              </a:rPr>
              <a:t>1 &lt; M &lt; 5.5</a:t>
            </a:r>
            <a:r>
              <a:rPr lang="zh-CN" altLang="en-US" dirty="0">
                <a:latin typeface="微软雅黑" panose="020B0503020204020204" pitchFamily="34" charset="-122"/>
                <a:ea typeface="微软雅黑" panose="020B0503020204020204" pitchFamily="34" charset="-122"/>
              </a:rPr>
              <a:t>）</a:t>
            </a:r>
            <a:endParaRPr lang="en-US" altLang="zh-CN" dirty="0">
              <a:latin typeface="微软雅黑" panose="020B0503020204020204" pitchFamily="34" charset="-122"/>
              <a:ea typeface="微软雅黑" panose="020B0503020204020204" pitchFamily="34" charset="-122"/>
            </a:endParaRPr>
          </a:p>
          <a:p>
            <a:r>
              <a:rPr lang="zh-CN" altLang="en-US" dirty="0">
                <a:latin typeface="微软雅黑" panose="020B0503020204020204" pitchFamily="34" charset="-122"/>
                <a:ea typeface="微软雅黑" panose="020B0503020204020204" pitchFamily="34" charset="-122"/>
              </a:rPr>
              <a:t>黄星表示震级较大的地震（</a:t>
            </a:r>
            <a:r>
              <a:rPr lang="en-US" altLang="zh-CN" dirty="0">
                <a:latin typeface="微软雅黑" panose="020B0503020204020204" pitchFamily="34" charset="-122"/>
                <a:ea typeface="微软雅黑" panose="020B0503020204020204" pitchFamily="34" charset="-122"/>
              </a:rPr>
              <a:t>5.5 &lt; M &lt; 8.0</a:t>
            </a:r>
            <a:r>
              <a:rPr lang="zh-CN" altLang="en-US" dirty="0">
                <a:latin typeface="微软雅黑" panose="020B0503020204020204" pitchFamily="34" charset="-122"/>
                <a:ea typeface="微软雅黑" panose="020B0503020204020204" pitchFamily="34" charset="-122"/>
              </a:rPr>
              <a:t>）</a:t>
            </a:r>
          </a:p>
        </p:txBody>
      </p:sp>
      <p:sp>
        <p:nvSpPr>
          <p:cNvPr id="6" name="文本框 5">
            <a:extLst>
              <a:ext uri="{FF2B5EF4-FFF2-40B4-BE49-F238E27FC236}">
                <a16:creationId xmlns:a16="http://schemas.microsoft.com/office/drawing/2014/main" id="{24B7F55B-E5F5-E453-C7ED-7CB6E7A59580}"/>
              </a:ext>
            </a:extLst>
          </p:cNvPr>
          <p:cNvSpPr txBox="1"/>
          <p:nvPr/>
        </p:nvSpPr>
        <p:spPr>
          <a:xfrm>
            <a:off x="2921042" y="6571401"/>
            <a:ext cx="1006835" cy="338554"/>
          </a:xfrm>
          <a:prstGeom prst="rect">
            <a:avLst/>
          </a:prstGeom>
          <a:noFill/>
        </p:spPr>
        <p:txBody>
          <a:bodyPr wrap="square">
            <a:spAutoFit/>
          </a:bodyPr>
          <a:lstStyle/>
          <a:p>
            <a:r>
              <a:rPr lang="zh-CN" altLang="en-US" sz="1600" dirty="0">
                <a:latin typeface="微软雅黑" panose="020B0503020204020204" pitchFamily="34" charset="-122"/>
                <a:ea typeface="微软雅黑" panose="020B0503020204020204" pitchFamily="34" charset="-122"/>
              </a:rPr>
              <a:t>背景地震</a:t>
            </a:r>
          </a:p>
        </p:txBody>
      </p:sp>
      <p:sp>
        <p:nvSpPr>
          <p:cNvPr id="14" name="文本框 13">
            <a:extLst>
              <a:ext uri="{FF2B5EF4-FFF2-40B4-BE49-F238E27FC236}">
                <a16:creationId xmlns:a16="http://schemas.microsoft.com/office/drawing/2014/main" id="{84ECE8AF-31E0-70B1-6776-20BD650B4ED1}"/>
              </a:ext>
            </a:extLst>
          </p:cNvPr>
          <p:cNvSpPr txBox="1"/>
          <p:nvPr/>
        </p:nvSpPr>
        <p:spPr>
          <a:xfrm>
            <a:off x="7237701" y="4006426"/>
            <a:ext cx="4316990" cy="923330"/>
          </a:xfrm>
          <a:prstGeom prst="rect">
            <a:avLst/>
          </a:prstGeom>
          <a:noFill/>
        </p:spPr>
        <p:txBody>
          <a:bodyPr wrap="square">
            <a:spAutoFit/>
          </a:bodyPr>
          <a:lstStyle/>
          <a:p>
            <a:pPr algn="just"/>
            <a:r>
              <a:rPr lang="zh-CN" altLang="en-US" dirty="0">
                <a:latin typeface="微软雅黑" panose="020B0503020204020204" pitchFamily="34" charset="-122"/>
                <a:ea typeface="微软雅黑" panose="020B0503020204020204" pitchFamily="34" charset="-122"/>
              </a:rPr>
              <a:t>在</a:t>
            </a:r>
            <a:r>
              <a:rPr lang="en-US" altLang="zh-CN" dirty="0">
                <a:latin typeface="微软雅黑" panose="020B0503020204020204" pitchFamily="34" charset="-122"/>
                <a:ea typeface="微软雅黑" panose="020B0503020204020204" pitchFamily="34" charset="-122"/>
              </a:rPr>
              <a:t>Mw 7.6</a:t>
            </a:r>
            <a:r>
              <a:rPr lang="zh-CN" altLang="en-US" dirty="0">
                <a:latin typeface="微软雅黑" panose="020B0503020204020204" pitchFamily="34" charset="-122"/>
                <a:ea typeface="微软雅黑" panose="020B0503020204020204" pitchFamily="34" charset="-122"/>
              </a:rPr>
              <a:t>地震的西部</a:t>
            </a:r>
            <a:r>
              <a:rPr lang="en-US" altLang="zh-CN" dirty="0">
                <a:latin typeface="微软雅黑" panose="020B0503020204020204" pitchFamily="34" charset="-122"/>
                <a:ea typeface="微软雅黑" panose="020B0503020204020204" pitchFamily="34" charset="-122"/>
              </a:rPr>
              <a:t>SF</a:t>
            </a:r>
            <a:r>
              <a:rPr lang="zh-CN" altLang="en-US" dirty="0">
                <a:latin typeface="微软雅黑" panose="020B0503020204020204" pitchFamily="34" charset="-122"/>
                <a:ea typeface="微软雅黑" panose="020B0503020204020204" pitchFamily="34" charset="-122"/>
              </a:rPr>
              <a:t>上观察到较少的背景地震活动和更简单的几何结构，与此地震期间向西超剪切破裂的结果一致</a:t>
            </a:r>
          </a:p>
        </p:txBody>
      </p:sp>
    </p:spTree>
    <p:extLst>
      <p:ext uri="{BB962C8B-B14F-4D97-AF65-F5344CB8AC3E}">
        <p14:creationId xmlns:p14="http://schemas.microsoft.com/office/powerpoint/2010/main" val="1336746566"/>
      </p:ext>
    </p:extLst>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0940FCF0-77FC-ABBB-89A2-2F43C431C032}"/>
            </a:ext>
          </a:extLst>
        </p:cNvPr>
        <p:cNvGrpSpPr/>
        <p:nvPr/>
      </p:nvGrpSpPr>
      <p:grpSpPr>
        <a:xfrm>
          <a:off x="0" y="0"/>
          <a:ext cx="0" cy="0"/>
          <a:chOff x="0" y="0"/>
          <a:chExt cx="0" cy="0"/>
        </a:xfrm>
      </p:grpSpPr>
      <p:grpSp>
        <p:nvGrpSpPr>
          <p:cNvPr id="23" name="组合 22">
            <a:extLst>
              <a:ext uri="{FF2B5EF4-FFF2-40B4-BE49-F238E27FC236}">
                <a16:creationId xmlns:a16="http://schemas.microsoft.com/office/drawing/2014/main" id="{90A92882-42B0-0693-06AC-266A829B72FC}"/>
              </a:ext>
            </a:extLst>
          </p:cNvPr>
          <p:cNvGrpSpPr/>
          <p:nvPr/>
        </p:nvGrpSpPr>
        <p:grpSpPr>
          <a:xfrm>
            <a:off x="3424460" y="220234"/>
            <a:ext cx="5544407" cy="617980"/>
            <a:chOff x="551593" y="497013"/>
            <a:chExt cx="5544407" cy="617980"/>
          </a:xfrm>
        </p:grpSpPr>
        <p:sp>
          <p:nvSpPr>
            <p:cNvPr id="24" name="矩形 23">
              <a:extLst>
                <a:ext uri="{FF2B5EF4-FFF2-40B4-BE49-F238E27FC236}">
                  <a16:creationId xmlns:a16="http://schemas.microsoft.com/office/drawing/2014/main" id="{CC170D22-34C4-760C-326F-6B0EA27D936F}"/>
                </a:ext>
              </a:extLst>
            </p:cNvPr>
            <p:cNvSpPr/>
            <p:nvPr/>
          </p:nvSpPr>
          <p:spPr>
            <a:xfrm>
              <a:off x="551593" y="497013"/>
              <a:ext cx="5544407" cy="584775"/>
            </a:xfrm>
            <a:prstGeom prst="rect">
              <a:avLst/>
            </a:prstGeom>
            <a:noFill/>
          </p:spPr>
          <p:txBody>
            <a:bodyPr wrap="square" rtlCol="0">
              <a:spAutoFit/>
            </a:bodyPr>
            <a:lstStyle/>
            <a:p>
              <a:pPr marL="0" marR="0" lvl="0" indent="0" algn="ctr" defTabSz="914400" rtl="0" eaLnBrk="1" fontAlgn="auto" latinLnBrk="0" hangingPunct="1">
                <a:lnSpc>
                  <a:spcPct val="100000"/>
                </a:lnSpc>
                <a:spcBef>
                  <a:spcPct val="0"/>
                </a:spcBef>
                <a:spcAft>
                  <a:spcPct val="0"/>
                </a:spcAft>
                <a:buClrTx/>
                <a:buSzTx/>
                <a:buFontTx/>
                <a:buNone/>
                <a:defRPr/>
              </a:pPr>
              <a:r>
                <a:rPr kumimoji="0" lang="zh-CN" altLang="en-US" sz="3200" b="0" i="0" u="none" strike="noStrike" kern="1200" cap="none" spc="0" normalizeH="0" baseline="0" noProof="0" dirty="0">
                  <a:ln>
                    <a:noFill/>
                  </a:ln>
                  <a:solidFill>
                    <a:srgbClr val="3B3838"/>
                  </a:solidFill>
                  <a:effectLst/>
                  <a:uLnTx/>
                  <a:uFillTx/>
                  <a:latin typeface="微软雅黑" panose="020B0503020204020204" pitchFamily="34" charset="-122"/>
                  <a:ea typeface="微软雅黑" panose="020B0503020204020204" pitchFamily="34" charset="-122"/>
                  <a:sym typeface="Source Han Serif SC" panose="02020400000000000000" pitchFamily="18" charset="-122"/>
                </a:rPr>
                <a:t>双震的超剪切机制</a:t>
              </a:r>
            </a:p>
          </p:txBody>
        </p:sp>
        <p:cxnSp>
          <p:nvCxnSpPr>
            <p:cNvPr id="25" name="0 _4">
              <a:extLst>
                <a:ext uri="{FF2B5EF4-FFF2-40B4-BE49-F238E27FC236}">
                  <a16:creationId xmlns:a16="http://schemas.microsoft.com/office/drawing/2014/main" id="{DB079C70-207B-9029-AA34-8BAFA9E2D241}"/>
                </a:ext>
              </a:extLst>
            </p:cNvPr>
            <p:cNvCxnSpPr/>
            <p:nvPr/>
          </p:nvCxnSpPr>
          <p:spPr>
            <a:xfrm>
              <a:off x="715475" y="1114993"/>
              <a:ext cx="5119805" cy="0"/>
            </a:xfrm>
            <a:prstGeom prst="line">
              <a:avLst/>
            </a:prstGeom>
            <a:ln w="25400">
              <a:gradFill>
                <a:gsLst>
                  <a:gs pos="49000">
                    <a:srgbClr val="3B3838"/>
                  </a:gs>
                  <a:gs pos="0">
                    <a:schemeClr val="bg1">
                      <a:alpha val="0"/>
                    </a:schemeClr>
                  </a:gs>
                  <a:gs pos="100000">
                    <a:schemeClr val="bg1">
                      <a:alpha val="3000"/>
                    </a:schemeClr>
                  </a:gs>
                </a:gsLst>
                <a:lin ang="0" scaled="0"/>
              </a:gradFill>
            </a:ln>
          </p:spPr>
          <p:style>
            <a:lnRef idx="1">
              <a:schemeClr val="accent1"/>
            </a:lnRef>
            <a:fillRef idx="0">
              <a:schemeClr val="accent1"/>
            </a:fillRef>
            <a:effectRef idx="0">
              <a:schemeClr val="accent1"/>
            </a:effectRef>
            <a:fontRef idx="minor">
              <a:schemeClr val="tx1"/>
            </a:fontRef>
          </p:style>
        </p:cxnSp>
      </p:grpSp>
      <p:sp>
        <p:nvSpPr>
          <p:cNvPr id="8" name="文本框 7">
            <a:extLst>
              <a:ext uri="{FF2B5EF4-FFF2-40B4-BE49-F238E27FC236}">
                <a16:creationId xmlns:a16="http://schemas.microsoft.com/office/drawing/2014/main" id="{47A4517F-70DE-1CDC-32A8-8B2724EDFFFD}"/>
              </a:ext>
            </a:extLst>
          </p:cNvPr>
          <p:cNvSpPr txBox="1"/>
          <p:nvPr/>
        </p:nvSpPr>
        <p:spPr>
          <a:xfrm>
            <a:off x="7577570" y="2876727"/>
            <a:ext cx="3977121" cy="369332"/>
          </a:xfrm>
          <a:prstGeom prst="rect">
            <a:avLst/>
          </a:prstGeom>
          <a:noFill/>
        </p:spPr>
        <p:txBody>
          <a:bodyPr wrap="square">
            <a:spAutoFit/>
          </a:bodyPr>
          <a:lstStyle/>
          <a:p>
            <a:r>
              <a:rPr lang="zh-CN" altLang="en-US" dirty="0">
                <a:latin typeface="微软雅黑" panose="020B0503020204020204" pitchFamily="34" charset="-122"/>
                <a:ea typeface="微软雅黑" panose="020B0503020204020204" pitchFamily="34" charset="-122"/>
              </a:rPr>
              <a:t>剖面 </a:t>
            </a:r>
            <a:r>
              <a:rPr lang="en-US" altLang="zh-CN" dirty="0">
                <a:latin typeface="微软雅黑" panose="020B0503020204020204" pitchFamily="34" charset="-122"/>
                <a:ea typeface="微软雅黑" panose="020B0503020204020204" pitchFamily="34" charset="-122"/>
              </a:rPr>
              <a:t>AB </a:t>
            </a:r>
            <a:r>
              <a:rPr lang="zh-CN" altLang="en-US" dirty="0">
                <a:latin typeface="微软雅黑" panose="020B0503020204020204" pitchFamily="34" charset="-122"/>
                <a:ea typeface="微软雅黑" panose="020B0503020204020204" pitchFamily="34" charset="-122"/>
              </a:rPr>
              <a:t>和 </a:t>
            </a:r>
            <a:r>
              <a:rPr lang="en-US" altLang="zh-CN" dirty="0">
                <a:latin typeface="微软雅黑" panose="020B0503020204020204" pitchFamily="34" charset="-122"/>
                <a:ea typeface="微软雅黑" panose="020B0503020204020204" pitchFamily="34" charset="-122"/>
              </a:rPr>
              <a:t>BC </a:t>
            </a:r>
            <a:r>
              <a:rPr lang="zh-CN" altLang="en-US" dirty="0">
                <a:latin typeface="微软雅黑" panose="020B0503020204020204" pitchFamily="34" charset="-122"/>
                <a:ea typeface="微软雅黑" panose="020B0503020204020204" pitchFamily="34" charset="-122"/>
              </a:rPr>
              <a:t>的地震位置截面图</a:t>
            </a:r>
          </a:p>
        </p:txBody>
      </p:sp>
      <p:sp>
        <p:nvSpPr>
          <p:cNvPr id="10" name="文本框 9">
            <a:extLst>
              <a:ext uri="{FF2B5EF4-FFF2-40B4-BE49-F238E27FC236}">
                <a16:creationId xmlns:a16="http://schemas.microsoft.com/office/drawing/2014/main" id="{DC2F1191-B891-1325-FF6C-7FDED873C654}"/>
              </a:ext>
            </a:extLst>
          </p:cNvPr>
          <p:cNvSpPr txBox="1"/>
          <p:nvPr/>
        </p:nvSpPr>
        <p:spPr>
          <a:xfrm>
            <a:off x="7577570" y="5653904"/>
            <a:ext cx="3062721" cy="369332"/>
          </a:xfrm>
          <a:prstGeom prst="rect">
            <a:avLst/>
          </a:prstGeom>
          <a:noFill/>
        </p:spPr>
        <p:txBody>
          <a:bodyPr wrap="square">
            <a:spAutoFit/>
          </a:bodyPr>
          <a:lstStyle/>
          <a:p>
            <a:r>
              <a:rPr lang="zh-CN" altLang="en-US" dirty="0">
                <a:latin typeface="微软雅黑" panose="020B0503020204020204" pitchFamily="34" charset="-122"/>
                <a:ea typeface="微软雅黑" panose="020B0503020204020204" pitchFamily="34" charset="-122"/>
              </a:rPr>
              <a:t>剖面 </a:t>
            </a:r>
            <a:r>
              <a:rPr lang="en-US" altLang="zh-CN" dirty="0">
                <a:latin typeface="微软雅黑" panose="020B0503020204020204" pitchFamily="34" charset="-122"/>
                <a:ea typeface="微软雅黑" panose="020B0503020204020204" pitchFamily="34" charset="-122"/>
              </a:rPr>
              <a:t>DE </a:t>
            </a:r>
            <a:r>
              <a:rPr lang="zh-CN" altLang="en-US" dirty="0">
                <a:latin typeface="微软雅黑" panose="020B0503020204020204" pitchFamily="34" charset="-122"/>
                <a:ea typeface="微软雅黑" panose="020B0503020204020204" pitchFamily="34" charset="-122"/>
              </a:rPr>
              <a:t>的地震位置截面图</a:t>
            </a:r>
          </a:p>
        </p:txBody>
      </p:sp>
      <p:pic>
        <p:nvPicPr>
          <p:cNvPr id="4" name="图片 3">
            <a:extLst>
              <a:ext uri="{FF2B5EF4-FFF2-40B4-BE49-F238E27FC236}">
                <a16:creationId xmlns:a16="http://schemas.microsoft.com/office/drawing/2014/main" id="{791147B9-3F0A-DF3F-B24A-37E5B0F78742}"/>
              </a:ext>
            </a:extLst>
          </p:cNvPr>
          <p:cNvPicPr>
            <a:picLocks noChangeAspect="1"/>
          </p:cNvPicPr>
          <p:nvPr/>
        </p:nvPicPr>
        <p:blipFill>
          <a:blip r:embed="rId3"/>
          <a:stretch>
            <a:fillRect/>
          </a:stretch>
        </p:blipFill>
        <p:spPr>
          <a:xfrm>
            <a:off x="0" y="960987"/>
            <a:ext cx="7260002" cy="5897013"/>
          </a:xfrm>
          <a:prstGeom prst="rect">
            <a:avLst/>
          </a:prstGeom>
        </p:spPr>
      </p:pic>
    </p:spTree>
    <p:extLst>
      <p:ext uri="{BB962C8B-B14F-4D97-AF65-F5344CB8AC3E}">
        <p14:creationId xmlns:p14="http://schemas.microsoft.com/office/powerpoint/2010/main" val="3793524126"/>
      </p:ext>
    </p:extLst>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E05D0924-D8A8-9838-9F7D-E00370A9C366}"/>
            </a:ext>
          </a:extLst>
        </p:cNvPr>
        <p:cNvGrpSpPr/>
        <p:nvPr/>
      </p:nvGrpSpPr>
      <p:grpSpPr>
        <a:xfrm>
          <a:off x="0" y="0"/>
          <a:ext cx="0" cy="0"/>
          <a:chOff x="0" y="0"/>
          <a:chExt cx="0" cy="0"/>
        </a:xfrm>
      </p:grpSpPr>
      <p:grpSp>
        <p:nvGrpSpPr>
          <p:cNvPr id="23" name="组合 22">
            <a:extLst>
              <a:ext uri="{FF2B5EF4-FFF2-40B4-BE49-F238E27FC236}">
                <a16:creationId xmlns:a16="http://schemas.microsoft.com/office/drawing/2014/main" id="{800D068C-EF08-9AFD-2218-561E8B2D0A79}"/>
              </a:ext>
            </a:extLst>
          </p:cNvPr>
          <p:cNvGrpSpPr/>
          <p:nvPr/>
        </p:nvGrpSpPr>
        <p:grpSpPr>
          <a:xfrm>
            <a:off x="3424460" y="220234"/>
            <a:ext cx="5544407" cy="617980"/>
            <a:chOff x="551593" y="497013"/>
            <a:chExt cx="5544407" cy="617980"/>
          </a:xfrm>
        </p:grpSpPr>
        <p:sp>
          <p:nvSpPr>
            <p:cNvPr id="24" name="矩形 23">
              <a:extLst>
                <a:ext uri="{FF2B5EF4-FFF2-40B4-BE49-F238E27FC236}">
                  <a16:creationId xmlns:a16="http://schemas.microsoft.com/office/drawing/2014/main" id="{E75AC360-2F87-42C2-D650-A0D44DA17FA0}"/>
                </a:ext>
              </a:extLst>
            </p:cNvPr>
            <p:cNvSpPr/>
            <p:nvPr/>
          </p:nvSpPr>
          <p:spPr>
            <a:xfrm>
              <a:off x="551593" y="497013"/>
              <a:ext cx="5544407" cy="584775"/>
            </a:xfrm>
            <a:prstGeom prst="rect">
              <a:avLst/>
            </a:prstGeom>
            <a:noFill/>
          </p:spPr>
          <p:txBody>
            <a:bodyPr wrap="square" rtlCol="0">
              <a:spAutoFit/>
            </a:bodyPr>
            <a:lstStyle/>
            <a:p>
              <a:pPr marL="0" marR="0" lvl="0" indent="0" algn="ctr" defTabSz="914400" rtl="0" eaLnBrk="1" fontAlgn="auto" latinLnBrk="0" hangingPunct="1">
                <a:lnSpc>
                  <a:spcPct val="100000"/>
                </a:lnSpc>
                <a:spcBef>
                  <a:spcPct val="0"/>
                </a:spcBef>
                <a:spcAft>
                  <a:spcPct val="0"/>
                </a:spcAft>
                <a:buClrTx/>
                <a:buSzTx/>
                <a:buFontTx/>
                <a:buNone/>
                <a:defRPr/>
              </a:pPr>
              <a:r>
                <a:rPr kumimoji="0" lang="zh-CN" altLang="en-US" sz="3200" b="0" i="0" u="none" strike="noStrike" kern="1200" cap="none" spc="0" normalizeH="0" baseline="0" noProof="0" dirty="0">
                  <a:ln>
                    <a:noFill/>
                  </a:ln>
                  <a:solidFill>
                    <a:srgbClr val="3B3838"/>
                  </a:solidFill>
                  <a:effectLst/>
                  <a:uLnTx/>
                  <a:uFillTx/>
                  <a:latin typeface="微软雅黑" panose="020B0503020204020204" pitchFamily="34" charset="-122"/>
                  <a:ea typeface="微软雅黑" panose="020B0503020204020204" pitchFamily="34" charset="-122"/>
                  <a:sym typeface="Source Han Serif SC" panose="02020400000000000000" pitchFamily="18" charset="-122"/>
                </a:rPr>
                <a:t>双震的超剪切机制</a:t>
              </a:r>
            </a:p>
          </p:txBody>
        </p:sp>
        <p:cxnSp>
          <p:nvCxnSpPr>
            <p:cNvPr id="25" name="0 _4">
              <a:extLst>
                <a:ext uri="{FF2B5EF4-FFF2-40B4-BE49-F238E27FC236}">
                  <a16:creationId xmlns:a16="http://schemas.microsoft.com/office/drawing/2014/main" id="{5E315C95-CD1A-0740-1D7A-7CEC0A972865}"/>
                </a:ext>
              </a:extLst>
            </p:cNvPr>
            <p:cNvCxnSpPr/>
            <p:nvPr/>
          </p:nvCxnSpPr>
          <p:spPr>
            <a:xfrm>
              <a:off x="715475" y="1114993"/>
              <a:ext cx="5119805" cy="0"/>
            </a:xfrm>
            <a:prstGeom prst="line">
              <a:avLst/>
            </a:prstGeom>
            <a:ln w="25400">
              <a:gradFill>
                <a:gsLst>
                  <a:gs pos="49000">
                    <a:srgbClr val="3B3838"/>
                  </a:gs>
                  <a:gs pos="0">
                    <a:schemeClr val="bg1">
                      <a:alpha val="0"/>
                    </a:schemeClr>
                  </a:gs>
                  <a:gs pos="100000">
                    <a:schemeClr val="bg1">
                      <a:alpha val="3000"/>
                    </a:schemeClr>
                  </a:gs>
                </a:gsLst>
                <a:lin ang="0" scaled="0"/>
              </a:gradFill>
            </a:ln>
          </p:spPr>
          <p:style>
            <a:lnRef idx="1">
              <a:schemeClr val="accent1"/>
            </a:lnRef>
            <a:fillRef idx="0">
              <a:schemeClr val="accent1"/>
            </a:fillRef>
            <a:effectRef idx="0">
              <a:schemeClr val="accent1"/>
            </a:effectRef>
            <a:fontRef idx="minor">
              <a:schemeClr val="tx1"/>
            </a:fontRef>
          </p:style>
        </p:cxnSp>
      </p:grpSp>
      <p:sp>
        <p:nvSpPr>
          <p:cNvPr id="7" name="文本框 6">
            <a:extLst>
              <a:ext uri="{FF2B5EF4-FFF2-40B4-BE49-F238E27FC236}">
                <a16:creationId xmlns:a16="http://schemas.microsoft.com/office/drawing/2014/main" id="{B86B5BB7-5C98-972E-8D4E-249594070F58}"/>
              </a:ext>
            </a:extLst>
          </p:cNvPr>
          <p:cNvSpPr txBox="1"/>
          <p:nvPr/>
        </p:nvSpPr>
        <p:spPr>
          <a:xfrm>
            <a:off x="2748861" y="1678627"/>
            <a:ext cx="7011950" cy="707886"/>
          </a:xfrm>
          <a:prstGeom prst="rect">
            <a:avLst/>
          </a:prstGeom>
          <a:noFill/>
        </p:spPr>
        <p:txBody>
          <a:bodyPr wrap="square">
            <a:spAutoFit/>
          </a:bodyPr>
          <a:lstStyle/>
          <a:p>
            <a:r>
              <a:rPr lang="zh-CN" altLang="en-US" sz="2000" dirty="0">
                <a:latin typeface="微软雅黑" panose="020B0503020204020204" pitchFamily="34" charset="-122"/>
                <a:ea typeface="微软雅黑" panose="020B0503020204020204" pitchFamily="34" charset="-122"/>
              </a:rPr>
              <a:t>除断层几何形状对超切变位置的影响外，由于双物质断层的物质对比，超切变破裂方向一般与较硬物质的运动方向一致</a:t>
            </a:r>
          </a:p>
        </p:txBody>
      </p:sp>
      <p:sp>
        <p:nvSpPr>
          <p:cNvPr id="9" name="文本框 8">
            <a:extLst>
              <a:ext uri="{FF2B5EF4-FFF2-40B4-BE49-F238E27FC236}">
                <a16:creationId xmlns:a16="http://schemas.microsoft.com/office/drawing/2014/main" id="{244ACE5A-FBC9-D5C3-C4F0-90F4F2E05A2E}"/>
              </a:ext>
            </a:extLst>
          </p:cNvPr>
          <p:cNvSpPr txBox="1"/>
          <p:nvPr/>
        </p:nvSpPr>
        <p:spPr>
          <a:xfrm>
            <a:off x="2642266" y="2840898"/>
            <a:ext cx="7225135" cy="369332"/>
          </a:xfrm>
          <a:prstGeom prst="rect">
            <a:avLst/>
          </a:prstGeom>
          <a:noFill/>
        </p:spPr>
        <p:txBody>
          <a:bodyPr wrap="square">
            <a:spAutoFit/>
          </a:bodyPr>
          <a:lstStyle/>
          <a:p>
            <a:r>
              <a:rPr lang="zh-CN" altLang="en-US" dirty="0">
                <a:latin typeface="微软雅黑" panose="020B0503020204020204" pitchFamily="34" charset="-122"/>
                <a:ea typeface="微软雅黑" panose="020B0503020204020204" pitchFamily="34" charset="-122"/>
              </a:rPr>
              <a:t>例如，研究发现，大洋</a:t>
            </a:r>
            <a:r>
              <a:rPr lang="en-US" altLang="zh-CN" dirty="0">
                <a:latin typeface="微软雅黑" panose="020B0503020204020204" pitchFamily="34" charset="-122"/>
                <a:ea typeface="微软雅黑" panose="020B0503020204020204" pitchFamily="34" charset="-122"/>
              </a:rPr>
              <a:t>-</a:t>
            </a:r>
            <a:r>
              <a:rPr lang="zh-CN" altLang="en-US" dirty="0">
                <a:latin typeface="微软雅黑" panose="020B0503020204020204" pitchFamily="34" charset="-122"/>
                <a:ea typeface="微软雅黑" panose="020B0503020204020204" pitchFamily="34" charset="-122"/>
              </a:rPr>
              <a:t>大陆边界的物质对比可增强超切变破裂的传播</a:t>
            </a:r>
          </a:p>
        </p:txBody>
      </p:sp>
      <p:sp>
        <p:nvSpPr>
          <p:cNvPr id="13" name="文本框 12">
            <a:extLst>
              <a:ext uri="{FF2B5EF4-FFF2-40B4-BE49-F238E27FC236}">
                <a16:creationId xmlns:a16="http://schemas.microsoft.com/office/drawing/2014/main" id="{5BD4FAB7-F989-6605-D1ED-F268AE6CF471}"/>
              </a:ext>
            </a:extLst>
          </p:cNvPr>
          <p:cNvSpPr txBox="1"/>
          <p:nvPr/>
        </p:nvSpPr>
        <p:spPr>
          <a:xfrm>
            <a:off x="2198997" y="4791734"/>
            <a:ext cx="8111675" cy="1200329"/>
          </a:xfrm>
          <a:prstGeom prst="rect">
            <a:avLst/>
          </a:prstGeom>
          <a:noFill/>
        </p:spPr>
        <p:txBody>
          <a:bodyPr wrap="square">
            <a:spAutoFit/>
          </a:bodyPr>
          <a:lstStyle/>
          <a:p>
            <a:pPr algn="just"/>
            <a:r>
              <a:rPr lang="zh-CN" altLang="en-US" sz="2400" dirty="0">
                <a:latin typeface="微软雅黑" panose="020B0503020204020204" pitchFamily="34" charset="-122"/>
                <a:ea typeface="微软雅黑" panose="020B0503020204020204" pitchFamily="34" charset="-122"/>
              </a:rPr>
              <a:t>结论，卡赫拉曼马拉什双震中超切变断裂的传播方向与地壳中 </a:t>
            </a:r>
            <a:r>
              <a:rPr lang="en-US" altLang="zh-CN" sz="2400" dirty="0">
                <a:latin typeface="微软雅黑" panose="020B0503020204020204" pitchFamily="34" charset="-122"/>
                <a:ea typeface="微软雅黑" panose="020B0503020204020204" pitchFamily="34" charset="-122"/>
              </a:rPr>
              <a:t>P </a:t>
            </a:r>
            <a:r>
              <a:rPr lang="zh-CN" altLang="en-US" sz="2400" dirty="0">
                <a:latin typeface="微软雅黑" panose="020B0503020204020204" pitchFamily="34" charset="-122"/>
                <a:ea typeface="微软雅黑" panose="020B0503020204020204" pitchFamily="34" charset="-122"/>
              </a:rPr>
              <a:t>波速度较高的物质运动方向的一致性，为断层的双物质性质可能影响超切变断裂的有利传播方向提供了观测证据</a:t>
            </a:r>
          </a:p>
        </p:txBody>
      </p:sp>
    </p:spTree>
    <p:extLst>
      <p:ext uri="{BB962C8B-B14F-4D97-AF65-F5344CB8AC3E}">
        <p14:creationId xmlns:p14="http://schemas.microsoft.com/office/powerpoint/2010/main" val="3170033809"/>
      </p:ext>
    </p:extLst>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8E1DA0CB-71AF-ABBC-60C5-0DB7D600173C}"/>
            </a:ext>
          </a:extLst>
        </p:cNvPr>
        <p:cNvGrpSpPr/>
        <p:nvPr/>
      </p:nvGrpSpPr>
      <p:grpSpPr>
        <a:xfrm>
          <a:off x="0" y="0"/>
          <a:ext cx="0" cy="0"/>
          <a:chOff x="0" y="0"/>
          <a:chExt cx="0" cy="0"/>
        </a:xfrm>
      </p:grpSpPr>
      <p:grpSp>
        <p:nvGrpSpPr>
          <p:cNvPr id="23" name="组合 22">
            <a:extLst>
              <a:ext uri="{FF2B5EF4-FFF2-40B4-BE49-F238E27FC236}">
                <a16:creationId xmlns:a16="http://schemas.microsoft.com/office/drawing/2014/main" id="{AB30D258-14F6-BB99-BAC0-461D1DB55CDB}"/>
              </a:ext>
            </a:extLst>
          </p:cNvPr>
          <p:cNvGrpSpPr/>
          <p:nvPr/>
        </p:nvGrpSpPr>
        <p:grpSpPr>
          <a:xfrm>
            <a:off x="3424460" y="220234"/>
            <a:ext cx="5544407" cy="617980"/>
            <a:chOff x="551593" y="497013"/>
            <a:chExt cx="5544407" cy="617980"/>
          </a:xfrm>
        </p:grpSpPr>
        <p:sp>
          <p:nvSpPr>
            <p:cNvPr id="24" name="矩形 23">
              <a:extLst>
                <a:ext uri="{FF2B5EF4-FFF2-40B4-BE49-F238E27FC236}">
                  <a16:creationId xmlns:a16="http://schemas.microsoft.com/office/drawing/2014/main" id="{8B86AF19-B122-1BEF-2180-92907F03138C}"/>
                </a:ext>
              </a:extLst>
            </p:cNvPr>
            <p:cNvSpPr/>
            <p:nvPr/>
          </p:nvSpPr>
          <p:spPr>
            <a:xfrm>
              <a:off x="551593" y="497013"/>
              <a:ext cx="5544407" cy="584775"/>
            </a:xfrm>
            <a:prstGeom prst="rect">
              <a:avLst/>
            </a:prstGeom>
            <a:noFill/>
          </p:spPr>
          <p:txBody>
            <a:bodyPr wrap="square" rtlCol="0">
              <a:spAutoFit/>
            </a:bodyPr>
            <a:lstStyle/>
            <a:p>
              <a:pPr marL="0" marR="0" lvl="0" indent="0" algn="ctr" defTabSz="914400" rtl="0" eaLnBrk="1" fontAlgn="auto" latinLnBrk="0" hangingPunct="1">
                <a:lnSpc>
                  <a:spcPct val="100000"/>
                </a:lnSpc>
                <a:spcBef>
                  <a:spcPct val="0"/>
                </a:spcBef>
                <a:spcAft>
                  <a:spcPct val="0"/>
                </a:spcAft>
                <a:buClrTx/>
                <a:buSzTx/>
                <a:buFontTx/>
                <a:buNone/>
                <a:defRPr/>
              </a:pPr>
              <a:r>
                <a:rPr kumimoji="0" lang="zh-CN" altLang="en-US" sz="3200" b="0" i="0" u="none" strike="noStrike" kern="1200" cap="none" spc="0" normalizeH="0" baseline="0" noProof="0" dirty="0">
                  <a:ln>
                    <a:noFill/>
                  </a:ln>
                  <a:solidFill>
                    <a:srgbClr val="3B3838"/>
                  </a:solidFill>
                  <a:effectLst/>
                  <a:uLnTx/>
                  <a:uFillTx/>
                  <a:latin typeface="微软雅黑" panose="020B0503020204020204" pitchFamily="34" charset="-122"/>
                  <a:ea typeface="微软雅黑" panose="020B0503020204020204" pitchFamily="34" charset="-122"/>
                  <a:sym typeface="Source Han Serif SC" panose="02020400000000000000" pitchFamily="18" charset="-122"/>
                </a:rPr>
                <a:t>双震的超剪切机制</a:t>
              </a:r>
            </a:p>
          </p:txBody>
        </p:sp>
        <p:cxnSp>
          <p:nvCxnSpPr>
            <p:cNvPr id="25" name="0 _4">
              <a:extLst>
                <a:ext uri="{FF2B5EF4-FFF2-40B4-BE49-F238E27FC236}">
                  <a16:creationId xmlns:a16="http://schemas.microsoft.com/office/drawing/2014/main" id="{923AC531-4F22-2150-4818-6B03DF370D41}"/>
                </a:ext>
              </a:extLst>
            </p:cNvPr>
            <p:cNvCxnSpPr/>
            <p:nvPr/>
          </p:nvCxnSpPr>
          <p:spPr>
            <a:xfrm>
              <a:off x="715475" y="1114993"/>
              <a:ext cx="5119805" cy="0"/>
            </a:xfrm>
            <a:prstGeom prst="line">
              <a:avLst/>
            </a:prstGeom>
            <a:ln w="25400">
              <a:gradFill>
                <a:gsLst>
                  <a:gs pos="49000">
                    <a:srgbClr val="3B3838"/>
                  </a:gs>
                  <a:gs pos="0">
                    <a:schemeClr val="bg1">
                      <a:alpha val="0"/>
                    </a:schemeClr>
                  </a:gs>
                  <a:gs pos="100000">
                    <a:schemeClr val="bg1">
                      <a:alpha val="3000"/>
                    </a:schemeClr>
                  </a:gs>
                </a:gsLst>
                <a:lin ang="0" scaled="0"/>
              </a:gradFill>
            </a:ln>
          </p:spPr>
          <p:style>
            <a:lnRef idx="1">
              <a:schemeClr val="accent1"/>
            </a:lnRef>
            <a:fillRef idx="0">
              <a:schemeClr val="accent1"/>
            </a:fillRef>
            <a:effectRef idx="0">
              <a:schemeClr val="accent1"/>
            </a:effectRef>
            <a:fontRef idx="minor">
              <a:schemeClr val="tx1"/>
            </a:fontRef>
          </p:style>
        </p:cxnSp>
      </p:grpSp>
      <p:sp>
        <p:nvSpPr>
          <p:cNvPr id="11" name="文本框 10">
            <a:extLst>
              <a:ext uri="{FF2B5EF4-FFF2-40B4-BE49-F238E27FC236}">
                <a16:creationId xmlns:a16="http://schemas.microsoft.com/office/drawing/2014/main" id="{6FF10B69-7B98-C85A-2B47-6FDD105B3E0F}"/>
              </a:ext>
            </a:extLst>
          </p:cNvPr>
          <p:cNvSpPr txBox="1"/>
          <p:nvPr/>
        </p:nvSpPr>
        <p:spPr>
          <a:xfrm>
            <a:off x="3224322" y="1036996"/>
            <a:ext cx="5743355" cy="707886"/>
          </a:xfrm>
          <a:prstGeom prst="rect">
            <a:avLst/>
          </a:prstGeom>
          <a:noFill/>
        </p:spPr>
        <p:txBody>
          <a:bodyPr wrap="square">
            <a:spAutoFit/>
          </a:bodyPr>
          <a:lstStyle/>
          <a:p>
            <a:r>
              <a:rPr lang="zh-CN" altLang="en-US" sz="2000" dirty="0">
                <a:latin typeface="微软雅黑" panose="020B0503020204020204" pitchFamily="34" charset="-122"/>
                <a:ea typeface="微软雅黑" panose="020B0503020204020204" pitchFamily="34" charset="-122"/>
              </a:rPr>
              <a:t>与东侧相比，</a:t>
            </a:r>
            <a:r>
              <a:rPr lang="en-US" altLang="zh-CN" sz="2000" dirty="0">
                <a:latin typeface="微软雅黑" panose="020B0503020204020204" pitchFamily="34" charset="-122"/>
                <a:ea typeface="微软雅黑" panose="020B0503020204020204" pitchFamily="34" charset="-122"/>
              </a:rPr>
              <a:t>AF </a:t>
            </a:r>
            <a:r>
              <a:rPr lang="zh-CN" altLang="en-US" sz="2000" dirty="0">
                <a:latin typeface="微软雅黑" panose="020B0503020204020204" pitchFamily="34" charset="-122"/>
                <a:ea typeface="微软雅黑" panose="020B0503020204020204" pitchFamily="34" charset="-122"/>
              </a:rPr>
              <a:t>界面西侧的 </a:t>
            </a:r>
            <a:r>
              <a:rPr lang="en-US" altLang="zh-CN" sz="2000" dirty="0">
                <a:latin typeface="微软雅黑" panose="020B0503020204020204" pitchFamily="34" charset="-122"/>
                <a:ea typeface="微软雅黑" panose="020B0503020204020204" pitchFamily="34" charset="-122"/>
              </a:rPr>
              <a:t>P </a:t>
            </a:r>
            <a:r>
              <a:rPr lang="zh-CN" altLang="en-US" sz="2000" dirty="0">
                <a:latin typeface="微软雅黑" panose="020B0503020204020204" pitchFamily="34" charset="-122"/>
                <a:ea typeface="微软雅黑" panose="020B0503020204020204" pitchFamily="34" charset="-122"/>
              </a:rPr>
              <a:t>波速度更高，这表明 </a:t>
            </a:r>
            <a:r>
              <a:rPr lang="en-US" altLang="zh-CN" sz="2000" dirty="0">
                <a:latin typeface="微软雅黑" panose="020B0503020204020204" pitchFamily="34" charset="-122"/>
                <a:ea typeface="微软雅黑" panose="020B0503020204020204" pitchFamily="34" charset="-122"/>
              </a:rPr>
              <a:t>7.8 </a:t>
            </a:r>
            <a:r>
              <a:rPr lang="zh-CN" altLang="en-US" sz="2000" dirty="0">
                <a:latin typeface="微软雅黑" panose="020B0503020204020204" pitchFamily="34" charset="-122"/>
                <a:ea typeface="微软雅黑" panose="020B0503020204020204" pitchFamily="34" charset="-122"/>
              </a:rPr>
              <a:t>级地震南部断裂带上存在明显的物质对比</a:t>
            </a:r>
          </a:p>
        </p:txBody>
      </p:sp>
      <p:pic>
        <p:nvPicPr>
          <p:cNvPr id="3" name="图片 2">
            <a:extLst>
              <a:ext uri="{FF2B5EF4-FFF2-40B4-BE49-F238E27FC236}">
                <a16:creationId xmlns:a16="http://schemas.microsoft.com/office/drawing/2014/main" id="{0731A6A6-BE72-2E63-0EC2-758C646526C8}"/>
              </a:ext>
            </a:extLst>
          </p:cNvPr>
          <p:cNvPicPr>
            <a:picLocks noChangeAspect="1"/>
          </p:cNvPicPr>
          <p:nvPr/>
        </p:nvPicPr>
        <p:blipFill>
          <a:blip r:embed="rId3"/>
          <a:stretch>
            <a:fillRect/>
          </a:stretch>
        </p:blipFill>
        <p:spPr>
          <a:xfrm>
            <a:off x="0" y="1849462"/>
            <a:ext cx="12192000" cy="4488993"/>
          </a:xfrm>
          <a:prstGeom prst="rect">
            <a:avLst/>
          </a:prstGeom>
        </p:spPr>
      </p:pic>
      <p:sp>
        <p:nvSpPr>
          <p:cNvPr id="5" name="文本框 4">
            <a:extLst>
              <a:ext uri="{FF2B5EF4-FFF2-40B4-BE49-F238E27FC236}">
                <a16:creationId xmlns:a16="http://schemas.microsoft.com/office/drawing/2014/main" id="{4CB13336-53EB-2B2A-A3B5-CBE7CF0C731F}"/>
              </a:ext>
            </a:extLst>
          </p:cNvPr>
          <p:cNvSpPr txBox="1"/>
          <p:nvPr/>
        </p:nvSpPr>
        <p:spPr>
          <a:xfrm>
            <a:off x="3224322" y="6443035"/>
            <a:ext cx="5937749" cy="369332"/>
          </a:xfrm>
          <a:prstGeom prst="rect">
            <a:avLst/>
          </a:prstGeom>
          <a:noFill/>
        </p:spPr>
        <p:txBody>
          <a:bodyPr wrap="square">
            <a:spAutoFit/>
          </a:bodyPr>
          <a:lstStyle/>
          <a:p>
            <a:r>
              <a:rPr lang="zh-CN" altLang="en-US" dirty="0">
                <a:latin typeface="微软雅黑" panose="020B0503020204020204" pitchFamily="34" charset="-122"/>
                <a:ea typeface="微软雅黑" panose="020B0503020204020204" pitchFamily="34" charset="-122"/>
              </a:rPr>
              <a:t>在三个深度层解析出的各向同性纵波速度图像的横向变化</a:t>
            </a:r>
          </a:p>
        </p:txBody>
      </p:sp>
    </p:spTree>
    <p:extLst>
      <p:ext uri="{BB962C8B-B14F-4D97-AF65-F5344CB8AC3E}">
        <p14:creationId xmlns:p14="http://schemas.microsoft.com/office/powerpoint/2010/main" val="3841202586"/>
      </p:ext>
    </p:extLst>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0901F644-D3DE-96F9-AEA8-9CE71DA683CF}"/>
            </a:ext>
          </a:extLst>
        </p:cNvPr>
        <p:cNvGrpSpPr/>
        <p:nvPr/>
      </p:nvGrpSpPr>
      <p:grpSpPr>
        <a:xfrm>
          <a:off x="0" y="0"/>
          <a:ext cx="0" cy="0"/>
          <a:chOff x="0" y="0"/>
          <a:chExt cx="0" cy="0"/>
        </a:xfrm>
      </p:grpSpPr>
      <p:grpSp>
        <p:nvGrpSpPr>
          <p:cNvPr id="23" name="组合 22">
            <a:extLst>
              <a:ext uri="{FF2B5EF4-FFF2-40B4-BE49-F238E27FC236}">
                <a16:creationId xmlns:a16="http://schemas.microsoft.com/office/drawing/2014/main" id="{B9F5F1CD-4110-222B-B6DD-E0914E843E08}"/>
              </a:ext>
            </a:extLst>
          </p:cNvPr>
          <p:cNvGrpSpPr/>
          <p:nvPr/>
        </p:nvGrpSpPr>
        <p:grpSpPr>
          <a:xfrm>
            <a:off x="3424460" y="220234"/>
            <a:ext cx="5544407" cy="617980"/>
            <a:chOff x="551593" y="497013"/>
            <a:chExt cx="5544407" cy="617980"/>
          </a:xfrm>
        </p:grpSpPr>
        <p:sp>
          <p:nvSpPr>
            <p:cNvPr id="24" name="矩形 23">
              <a:extLst>
                <a:ext uri="{FF2B5EF4-FFF2-40B4-BE49-F238E27FC236}">
                  <a16:creationId xmlns:a16="http://schemas.microsoft.com/office/drawing/2014/main" id="{FBDB971C-023C-E8BE-F939-47A2827418E6}"/>
                </a:ext>
              </a:extLst>
            </p:cNvPr>
            <p:cNvSpPr/>
            <p:nvPr/>
          </p:nvSpPr>
          <p:spPr>
            <a:xfrm>
              <a:off x="551593" y="497013"/>
              <a:ext cx="5544407" cy="584775"/>
            </a:xfrm>
            <a:prstGeom prst="rect">
              <a:avLst/>
            </a:prstGeom>
            <a:noFill/>
          </p:spPr>
          <p:txBody>
            <a:bodyPr wrap="square" rtlCol="0">
              <a:spAutoFit/>
            </a:bodyPr>
            <a:lstStyle/>
            <a:p>
              <a:pPr marL="0" marR="0" lvl="0" indent="0" algn="ctr" defTabSz="914400" rtl="0" eaLnBrk="1" fontAlgn="auto" latinLnBrk="0" hangingPunct="1">
                <a:lnSpc>
                  <a:spcPct val="100000"/>
                </a:lnSpc>
                <a:spcBef>
                  <a:spcPct val="0"/>
                </a:spcBef>
                <a:spcAft>
                  <a:spcPct val="0"/>
                </a:spcAft>
                <a:buClrTx/>
                <a:buSzTx/>
                <a:buFontTx/>
                <a:buNone/>
                <a:defRPr/>
              </a:pPr>
              <a:r>
                <a:rPr kumimoji="0" lang="zh-CN" altLang="en-US" sz="3200" b="0" i="0" u="none" strike="noStrike" kern="1200" cap="none" spc="0" normalizeH="0" baseline="0" noProof="0" dirty="0">
                  <a:ln>
                    <a:noFill/>
                  </a:ln>
                  <a:solidFill>
                    <a:srgbClr val="3B3838"/>
                  </a:solidFill>
                  <a:effectLst/>
                  <a:uLnTx/>
                  <a:uFillTx/>
                  <a:latin typeface="微软雅黑" panose="020B0503020204020204" pitchFamily="34" charset="-122"/>
                  <a:ea typeface="微软雅黑" panose="020B0503020204020204" pitchFamily="34" charset="-122"/>
                  <a:sym typeface="Source Han Serif SC" panose="02020400000000000000" pitchFamily="18" charset="-122"/>
                </a:rPr>
                <a:t>双震的超剪切机制</a:t>
              </a:r>
            </a:p>
          </p:txBody>
        </p:sp>
        <p:cxnSp>
          <p:nvCxnSpPr>
            <p:cNvPr id="25" name="0 _4">
              <a:extLst>
                <a:ext uri="{FF2B5EF4-FFF2-40B4-BE49-F238E27FC236}">
                  <a16:creationId xmlns:a16="http://schemas.microsoft.com/office/drawing/2014/main" id="{0F2AAE67-EFB0-8E1A-BC6C-67FB83ECE03E}"/>
                </a:ext>
              </a:extLst>
            </p:cNvPr>
            <p:cNvCxnSpPr/>
            <p:nvPr/>
          </p:nvCxnSpPr>
          <p:spPr>
            <a:xfrm>
              <a:off x="715475" y="1114993"/>
              <a:ext cx="5119805" cy="0"/>
            </a:xfrm>
            <a:prstGeom prst="line">
              <a:avLst/>
            </a:prstGeom>
            <a:ln w="25400">
              <a:gradFill>
                <a:gsLst>
                  <a:gs pos="49000">
                    <a:srgbClr val="3B3838"/>
                  </a:gs>
                  <a:gs pos="0">
                    <a:schemeClr val="bg1">
                      <a:alpha val="0"/>
                    </a:schemeClr>
                  </a:gs>
                  <a:gs pos="100000">
                    <a:schemeClr val="bg1">
                      <a:alpha val="3000"/>
                    </a:schemeClr>
                  </a:gs>
                </a:gsLst>
                <a:lin ang="0" scaled="0"/>
              </a:gradFill>
            </a:ln>
          </p:spPr>
          <p:style>
            <a:lnRef idx="1">
              <a:schemeClr val="accent1"/>
            </a:lnRef>
            <a:fillRef idx="0">
              <a:schemeClr val="accent1"/>
            </a:fillRef>
            <a:effectRef idx="0">
              <a:schemeClr val="accent1"/>
            </a:effectRef>
            <a:fontRef idx="minor">
              <a:schemeClr val="tx1"/>
            </a:fontRef>
          </p:style>
        </p:cxnSp>
      </p:grpSp>
      <p:sp>
        <p:nvSpPr>
          <p:cNvPr id="5" name="文本框 4">
            <a:extLst>
              <a:ext uri="{FF2B5EF4-FFF2-40B4-BE49-F238E27FC236}">
                <a16:creationId xmlns:a16="http://schemas.microsoft.com/office/drawing/2014/main" id="{9A48F469-E1F9-705C-6B9F-B55BDB6C592B}"/>
              </a:ext>
            </a:extLst>
          </p:cNvPr>
          <p:cNvSpPr txBox="1"/>
          <p:nvPr/>
        </p:nvSpPr>
        <p:spPr>
          <a:xfrm>
            <a:off x="2283980" y="1275987"/>
            <a:ext cx="7825365" cy="707886"/>
          </a:xfrm>
          <a:prstGeom prst="rect">
            <a:avLst/>
          </a:prstGeom>
          <a:noFill/>
        </p:spPr>
        <p:txBody>
          <a:bodyPr wrap="square">
            <a:spAutoFit/>
          </a:bodyPr>
          <a:lstStyle/>
          <a:p>
            <a:pPr algn="just"/>
            <a:r>
              <a:rPr lang="zh-CN" altLang="en-US" sz="2000" dirty="0">
                <a:latin typeface="微软雅黑" panose="020B0503020204020204" pitchFamily="34" charset="-122"/>
                <a:ea typeface="微软雅黑" panose="020B0503020204020204" pitchFamily="34" charset="-122"/>
              </a:rPr>
              <a:t>虽然观察到的</a:t>
            </a:r>
            <a:r>
              <a:rPr lang="en-US" altLang="zh-CN" sz="2000" dirty="0">
                <a:latin typeface="微软雅黑" panose="020B0503020204020204" pitchFamily="34" charset="-122"/>
                <a:ea typeface="微软雅黑" panose="020B0503020204020204" pitchFamily="34" charset="-122"/>
              </a:rPr>
              <a:t>SF</a:t>
            </a:r>
            <a:r>
              <a:rPr lang="zh-CN" altLang="en-US" sz="2000" dirty="0">
                <a:latin typeface="微软雅黑" panose="020B0503020204020204" pitchFamily="34" charset="-122"/>
                <a:ea typeface="微软雅黑" panose="020B0503020204020204" pitchFamily="34" charset="-122"/>
              </a:rPr>
              <a:t>的双介质对比不太明显，但在</a:t>
            </a:r>
            <a:r>
              <a:rPr lang="en-US" altLang="zh-CN" sz="2000" dirty="0">
                <a:latin typeface="微软雅黑" panose="020B0503020204020204" pitchFamily="34" charset="-122"/>
                <a:ea typeface="微软雅黑" panose="020B0503020204020204" pitchFamily="34" charset="-122"/>
              </a:rPr>
              <a:t>Mw 7.6</a:t>
            </a:r>
            <a:r>
              <a:rPr lang="zh-CN" altLang="en-US" sz="2000" dirty="0">
                <a:latin typeface="微软雅黑" panose="020B0503020204020204" pitchFamily="34" charset="-122"/>
                <a:ea typeface="微软雅黑" panose="020B0503020204020204" pitchFamily="34" charset="-122"/>
              </a:rPr>
              <a:t>事件中，向西超剪切破裂倾向于沿着具有更高纵波速度的北侧介质的运动方向传播</a:t>
            </a:r>
          </a:p>
        </p:txBody>
      </p:sp>
      <p:pic>
        <p:nvPicPr>
          <p:cNvPr id="6" name="图片 5">
            <a:extLst>
              <a:ext uri="{FF2B5EF4-FFF2-40B4-BE49-F238E27FC236}">
                <a16:creationId xmlns:a16="http://schemas.microsoft.com/office/drawing/2014/main" id="{BD5061AF-5C73-AC02-01FC-A9CFF2863B03}"/>
              </a:ext>
            </a:extLst>
          </p:cNvPr>
          <p:cNvPicPr>
            <a:picLocks noChangeAspect="1"/>
          </p:cNvPicPr>
          <p:nvPr/>
        </p:nvPicPr>
        <p:blipFill>
          <a:blip r:embed="rId3"/>
          <a:stretch>
            <a:fillRect/>
          </a:stretch>
        </p:blipFill>
        <p:spPr>
          <a:xfrm>
            <a:off x="0" y="2369007"/>
            <a:ext cx="12192000" cy="4488993"/>
          </a:xfrm>
          <a:prstGeom prst="rect">
            <a:avLst/>
          </a:prstGeom>
        </p:spPr>
      </p:pic>
    </p:spTree>
    <p:extLst>
      <p:ext uri="{BB962C8B-B14F-4D97-AF65-F5344CB8AC3E}">
        <p14:creationId xmlns:p14="http://schemas.microsoft.com/office/powerpoint/2010/main" val="3067643035"/>
      </p:ext>
    </p:extLst>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图片 2"/>
          <p:cNvPicPr>
            <a:picLocks noChangeAspect="1"/>
          </p:cNvPicPr>
          <p:nvPr/>
        </p:nvPicPr>
        <p:blipFill>
          <a:blip r:embed="rId2"/>
          <a:stretch>
            <a:fillRect/>
          </a:stretch>
        </p:blipFill>
        <p:spPr>
          <a:xfrm>
            <a:off x="0" y="-1"/>
            <a:ext cx="12192000" cy="6858000"/>
          </a:xfrm>
          <a:prstGeom prst="rect">
            <a:avLst/>
          </a:prstGeom>
        </p:spPr>
      </p:pic>
      <p:sp>
        <p:nvSpPr>
          <p:cNvPr id="9" name="TextBox 12"/>
          <p:cNvSpPr txBox="1"/>
          <p:nvPr/>
        </p:nvSpPr>
        <p:spPr>
          <a:xfrm>
            <a:off x="4821860" y="4957575"/>
            <a:ext cx="2703032" cy="253780"/>
          </a:xfrm>
          <a:prstGeom prst="rect">
            <a:avLst/>
          </a:prstGeom>
          <a:solidFill>
            <a:srgbClr val="3B3838"/>
          </a:solidFill>
        </p:spPr>
        <p:txBody>
          <a:bodyPr wrap="none" lIns="68445" tIns="34223" rIns="68445" bIns="34223" rtlCol="0">
            <a:spAutoFit/>
          </a:bodyPr>
          <a:lstStyle>
            <a:defPPr>
              <a:defRPr lang="zh-CN"/>
            </a:defPPr>
            <a:lvl1pPr>
              <a:defRPr sz="2000">
                <a:solidFill>
                  <a:schemeClr val="accent2"/>
                </a:solidFill>
                <a:latin typeface="+mn-ea"/>
                <a:ea typeface="+mn-ea"/>
              </a:defRPr>
            </a:lvl1pPr>
          </a:lstStyle>
          <a:p>
            <a:pPr algn="l"/>
            <a:r>
              <a:rPr lang="zh-CN" altLang="en-US" sz="1200" dirty="0">
                <a:solidFill>
                  <a:schemeClr val="bg1"/>
                </a:solidFill>
                <a:latin typeface="微软雅黑" panose="020B0503020204020204" pitchFamily="34" charset="-122"/>
                <a:ea typeface="微软雅黑" panose="020B0503020204020204" pitchFamily="34" charset="-122"/>
                <a:sym typeface="Source Han Serif SC" panose="02020400000000000000" pitchFamily="18" charset="-122"/>
              </a:rPr>
              <a:t>汇报人：肖博垚</a:t>
            </a:r>
            <a:r>
              <a:rPr lang="en-US" altLang="zh-CN" sz="1200" dirty="0">
                <a:solidFill>
                  <a:schemeClr val="bg1"/>
                </a:solidFill>
                <a:latin typeface="微软雅黑" panose="020B0503020204020204" pitchFamily="34" charset="-122"/>
                <a:ea typeface="微软雅黑" panose="020B0503020204020204" pitchFamily="34" charset="-122"/>
                <a:sym typeface="Source Han Serif SC" panose="02020400000000000000" pitchFamily="18" charset="-122"/>
              </a:rPr>
              <a:t>        </a:t>
            </a:r>
            <a:r>
              <a:rPr lang="zh-CN" altLang="en-US" sz="1200" dirty="0">
                <a:solidFill>
                  <a:schemeClr val="bg1"/>
                </a:solidFill>
                <a:latin typeface="微软雅黑" panose="020B0503020204020204" pitchFamily="34" charset="-122"/>
                <a:ea typeface="微软雅黑" panose="020B0503020204020204" pitchFamily="34" charset="-122"/>
                <a:sym typeface="Source Han Serif SC" panose="02020400000000000000" pitchFamily="18" charset="-122"/>
              </a:rPr>
              <a:t>时间：</a:t>
            </a:r>
            <a:r>
              <a:rPr lang="en-US" altLang="zh-CN" sz="1200" dirty="0">
                <a:solidFill>
                  <a:schemeClr val="bg1"/>
                </a:solidFill>
                <a:latin typeface="微软雅黑" panose="020B0503020204020204" pitchFamily="34" charset="-122"/>
                <a:ea typeface="微软雅黑" panose="020B0503020204020204" pitchFamily="34" charset="-122"/>
                <a:sym typeface="Source Han Serif SC" panose="02020400000000000000" pitchFamily="18" charset="-122"/>
              </a:rPr>
              <a:t>2024</a:t>
            </a:r>
            <a:r>
              <a:rPr lang="zh-CN" altLang="en-US" sz="1200" dirty="0">
                <a:solidFill>
                  <a:schemeClr val="bg1"/>
                </a:solidFill>
                <a:latin typeface="微软雅黑" panose="020B0503020204020204" pitchFamily="34" charset="-122"/>
                <a:ea typeface="微软雅黑" panose="020B0503020204020204" pitchFamily="34" charset="-122"/>
                <a:sym typeface="Source Han Serif SC" panose="02020400000000000000" pitchFamily="18" charset="-122"/>
              </a:rPr>
              <a:t>年春</a:t>
            </a:r>
          </a:p>
        </p:txBody>
      </p:sp>
      <p:sp>
        <p:nvSpPr>
          <p:cNvPr id="10" name="矩形 9"/>
          <p:cNvSpPr/>
          <p:nvPr/>
        </p:nvSpPr>
        <p:spPr>
          <a:xfrm>
            <a:off x="4001860" y="3399497"/>
            <a:ext cx="4188279" cy="328936"/>
          </a:xfrm>
          <a:prstGeom prst="rect">
            <a:avLst/>
          </a:prstGeom>
        </p:spPr>
        <p:txBody>
          <a:bodyPr wrap="square">
            <a:spAutoFit/>
          </a:bodyPr>
          <a:lstStyle/>
          <a:p>
            <a:pPr algn="ctr">
              <a:lnSpc>
                <a:spcPct val="120000"/>
              </a:lnSpc>
            </a:pPr>
            <a:r>
              <a:rPr lang="en-US" altLang="zh-CN" sz="1400" dirty="0">
                <a:solidFill>
                  <a:schemeClr val="bg2">
                    <a:lumMod val="25000"/>
                  </a:schemeClr>
                </a:solidFill>
                <a:latin typeface="微软雅黑" panose="020B0503020204020204" pitchFamily="34" charset="-122"/>
                <a:ea typeface="微软雅黑" panose="020B0503020204020204" pitchFamily="34" charset="-122"/>
                <a:sym typeface="Source Han Serif SC" panose="02020400000000000000" pitchFamily="18" charset="-122"/>
              </a:rPr>
              <a:t>Thanks for watching!</a:t>
            </a:r>
            <a:endParaRPr lang="zh-CN" altLang="en-US" sz="1400" dirty="0">
              <a:solidFill>
                <a:schemeClr val="bg2">
                  <a:lumMod val="25000"/>
                </a:schemeClr>
              </a:solidFill>
              <a:latin typeface="微软雅黑" panose="020B0503020204020204" pitchFamily="34" charset="-122"/>
              <a:ea typeface="微软雅黑" panose="020B0503020204020204" pitchFamily="34" charset="-122"/>
              <a:sym typeface="Source Han Serif SC" panose="02020400000000000000" pitchFamily="18" charset="-122"/>
            </a:endParaRPr>
          </a:p>
        </p:txBody>
      </p:sp>
      <p:sp>
        <p:nvSpPr>
          <p:cNvPr id="11" name="文本框 10"/>
          <p:cNvSpPr txBox="1"/>
          <p:nvPr/>
        </p:nvSpPr>
        <p:spPr>
          <a:xfrm>
            <a:off x="4214477" y="2202935"/>
            <a:ext cx="3763046" cy="1107996"/>
          </a:xfrm>
          <a:prstGeom prst="rect">
            <a:avLst/>
          </a:prstGeom>
          <a:noFill/>
        </p:spPr>
        <p:txBody>
          <a:bodyPr wrap="square" rtlCol="0">
            <a:spAutoFit/>
          </a:bodyPr>
          <a:lstStyle/>
          <a:p>
            <a:pPr algn="dist"/>
            <a:r>
              <a:rPr lang="zh-CN" altLang="en-US" sz="6600">
                <a:solidFill>
                  <a:schemeClr val="bg2">
                    <a:lumMod val="25000"/>
                  </a:schemeClr>
                </a:solidFill>
                <a:latin typeface="微软雅黑" panose="020B0503020204020204" pitchFamily="34" charset="-122"/>
                <a:ea typeface="微软雅黑" panose="020B0503020204020204" pitchFamily="34" charset="-122"/>
                <a:sym typeface="Source Han Serif SC" panose="02020400000000000000" pitchFamily="18" charset="-122"/>
              </a:rPr>
              <a:t>谢谢观看</a:t>
            </a:r>
          </a:p>
        </p:txBody>
      </p:sp>
    </p:spTree>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图片 2"/>
          <p:cNvPicPr>
            <a:picLocks noChangeAspect="1"/>
          </p:cNvPicPr>
          <p:nvPr/>
        </p:nvPicPr>
        <p:blipFill>
          <a:blip r:embed="rId2"/>
          <a:stretch>
            <a:fillRect/>
          </a:stretch>
        </p:blipFill>
        <p:spPr>
          <a:xfrm>
            <a:off x="0" y="-1"/>
            <a:ext cx="12192000" cy="6858000"/>
          </a:xfrm>
          <a:prstGeom prst="rect">
            <a:avLst/>
          </a:prstGeom>
        </p:spPr>
      </p:pic>
      <p:sp>
        <p:nvSpPr>
          <p:cNvPr id="10" name="矩形 9"/>
          <p:cNvSpPr/>
          <p:nvPr/>
        </p:nvSpPr>
        <p:spPr>
          <a:xfrm>
            <a:off x="4001859" y="3995844"/>
            <a:ext cx="4188279" cy="328936"/>
          </a:xfrm>
          <a:prstGeom prst="rect">
            <a:avLst/>
          </a:prstGeom>
        </p:spPr>
        <p:txBody>
          <a:bodyPr wrap="square">
            <a:spAutoFit/>
          </a:bodyPr>
          <a:lstStyle/>
          <a:p>
            <a:pPr algn="ctr">
              <a:lnSpc>
                <a:spcPct val="120000"/>
              </a:lnSpc>
            </a:pPr>
            <a:r>
              <a:rPr lang="en-US" altLang="zh-CN" sz="1400" dirty="0">
                <a:solidFill>
                  <a:schemeClr val="bg2">
                    <a:lumMod val="25000"/>
                  </a:schemeClr>
                </a:solidFill>
                <a:latin typeface="微软雅黑" panose="020B0503020204020204" pitchFamily="34" charset="-122"/>
                <a:ea typeface="微软雅黑" panose="020B0503020204020204" pitchFamily="34" charset="-122"/>
                <a:sym typeface="Source Han Serif SC" panose="02020400000000000000" pitchFamily="18" charset="-122"/>
              </a:rPr>
              <a:t>Expansion and supplementation</a:t>
            </a:r>
            <a:endParaRPr lang="zh-CN" altLang="en-US" sz="1400" dirty="0">
              <a:solidFill>
                <a:schemeClr val="bg2">
                  <a:lumMod val="25000"/>
                </a:schemeClr>
              </a:solidFill>
              <a:latin typeface="微软雅黑" panose="020B0503020204020204" pitchFamily="34" charset="-122"/>
              <a:ea typeface="微软雅黑" panose="020B0503020204020204" pitchFamily="34" charset="-122"/>
              <a:sym typeface="Source Han Serif SC" panose="02020400000000000000" pitchFamily="18" charset="-122"/>
            </a:endParaRPr>
          </a:p>
        </p:txBody>
      </p:sp>
      <p:sp>
        <p:nvSpPr>
          <p:cNvPr id="11" name="文本框 10"/>
          <p:cNvSpPr txBox="1"/>
          <p:nvPr/>
        </p:nvSpPr>
        <p:spPr>
          <a:xfrm>
            <a:off x="3904563" y="2321003"/>
            <a:ext cx="4382872" cy="1107996"/>
          </a:xfrm>
          <a:prstGeom prst="rect">
            <a:avLst/>
          </a:prstGeom>
          <a:noFill/>
        </p:spPr>
        <p:txBody>
          <a:bodyPr wrap="square" rtlCol="0">
            <a:spAutoFit/>
          </a:bodyPr>
          <a:lstStyle/>
          <a:p>
            <a:r>
              <a:rPr lang="zh-CN" altLang="en-US" sz="6600" dirty="0">
                <a:solidFill>
                  <a:schemeClr val="bg2">
                    <a:lumMod val="25000"/>
                  </a:schemeClr>
                </a:solidFill>
                <a:latin typeface="微软雅黑" panose="020B0503020204020204" pitchFamily="34" charset="-122"/>
                <a:ea typeface="微软雅黑" panose="020B0503020204020204" pitchFamily="34" charset="-122"/>
                <a:sym typeface="Source Han Serif SC" panose="02020400000000000000" pitchFamily="18" charset="-122"/>
              </a:rPr>
              <a:t>拓展与补充</a:t>
            </a:r>
          </a:p>
        </p:txBody>
      </p:sp>
    </p:spTree>
    <p:extLst>
      <p:ext uri="{BB962C8B-B14F-4D97-AF65-F5344CB8AC3E}">
        <p14:creationId xmlns:p14="http://schemas.microsoft.com/office/powerpoint/2010/main" val="3578433661"/>
      </p:ext>
    </p:extLst>
  </p:cSld>
  <p:clrMapOvr>
    <a:masterClrMapping/>
  </p:clrMapOvr>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D635A4C2-8181-3A04-B16B-96A1350BDE4D}"/>
            </a:ext>
          </a:extLst>
        </p:cNvPr>
        <p:cNvGrpSpPr/>
        <p:nvPr/>
      </p:nvGrpSpPr>
      <p:grpSpPr>
        <a:xfrm>
          <a:off x="0" y="0"/>
          <a:ext cx="0" cy="0"/>
          <a:chOff x="0" y="0"/>
          <a:chExt cx="0" cy="0"/>
        </a:xfrm>
      </p:grpSpPr>
      <p:grpSp>
        <p:nvGrpSpPr>
          <p:cNvPr id="23" name="组合 22">
            <a:extLst>
              <a:ext uri="{FF2B5EF4-FFF2-40B4-BE49-F238E27FC236}">
                <a16:creationId xmlns:a16="http://schemas.microsoft.com/office/drawing/2014/main" id="{844366CC-D520-44B4-953C-358CACC6DE45}"/>
              </a:ext>
            </a:extLst>
          </p:cNvPr>
          <p:cNvGrpSpPr/>
          <p:nvPr/>
        </p:nvGrpSpPr>
        <p:grpSpPr>
          <a:xfrm>
            <a:off x="3424460" y="220234"/>
            <a:ext cx="5544407" cy="617980"/>
            <a:chOff x="551593" y="497013"/>
            <a:chExt cx="5544407" cy="617980"/>
          </a:xfrm>
        </p:grpSpPr>
        <p:sp>
          <p:nvSpPr>
            <p:cNvPr id="24" name="矩形 23">
              <a:extLst>
                <a:ext uri="{FF2B5EF4-FFF2-40B4-BE49-F238E27FC236}">
                  <a16:creationId xmlns:a16="http://schemas.microsoft.com/office/drawing/2014/main" id="{EE8C8ED4-CD06-18D8-2E7F-DCB74A64E36C}"/>
                </a:ext>
              </a:extLst>
            </p:cNvPr>
            <p:cNvSpPr/>
            <p:nvPr/>
          </p:nvSpPr>
          <p:spPr>
            <a:xfrm>
              <a:off x="551593" y="497013"/>
              <a:ext cx="5544407" cy="584775"/>
            </a:xfrm>
            <a:prstGeom prst="rect">
              <a:avLst/>
            </a:prstGeom>
            <a:noFill/>
          </p:spPr>
          <p:txBody>
            <a:bodyPr wrap="square" rtlCol="0">
              <a:spAutoFit/>
            </a:bodyPr>
            <a:lstStyle/>
            <a:p>
              <a:pPr marL="0" marR="0" lvl="0" indent="0" algn="ctr" defTabSz="914400" rtl="0" eaLnBrk="1" fontAlgn="auto" latinLnBrk="0" hangingPunct="1">
                <a:lnSpc>
                  <a:spcPct val="100000"/>
                </a:lnSpc>
                <a:spcBef>
                  <a:spcPct val="0"/>
                </a:spcBef>
                <a:spcAft>
                  <a:spcPct val="0"/>
                </a:spcAft>
                <a:buClrTx/>
                <a:buSzTx/>
                <a:buFontTx/>
                <a:buNone/>
                <a:defRPr/>
              </a:pPr>
              <a:r>
                <a:rPr kumimoji="0" lang="zh-CN" altLang="en-US" sz="3200" b="0" i="0" u="none" strike="noStrike" kern="1200" cap="none" spc="0" normalizeH="0" baseline="0" noProof="0" dirty="0">
                  <a:ln>
                    <a:noFill/>
                  </a:ln>
                  <a:solidFill>
                    <a:srgbClr val="3B3838"/>
                  </a:solidFill>
                  <a:effectLst/>
                  <a:uLnTx/>
                  <a:uFillTx/>
                  <a:latin typeface="微软雅黑" panose="020B0503020204020204" pitchFamily="34" charset="-122"/>
                  <a:ea typeface="微软雅黑" panose="020B0503020204020204" pitchFamily="34" charset="-122"/>
                  <a:sym typeface="Source Han Serif SC" panose="02020400000000000000" pitchFamily="18" charset="-122"/>
                </a:rPr>
                <a:t>断层滑移分布</a:t>
              </a:r>
            </a:p>
          </p:txBody>
        </p:sp>
        <p:cxnSp>
          <p:nvCxnSpPr>
            <p:cNvPr id="25" name="0 _4">
              <a:extLst>
                <a:ext uri="{FF2B5EF4-FFF2-40B4-BE49-F238E27FC236}">
                  <a16:creationId xmlns:a16="http://schemas.microsoft.com/office/drawing/2014/main" id="{5568F215-B33F-8A00-9688-149074A05F4F}"/>
                </a:ext>
              </a:extLst>
            </p:cNvPr>
            <p:cNvCxnSpPr/>
            <p:nvPr/>
          </p:nvCxnSpPr>
          <p:spPr>
            <a:xfrm>
              <a:off x="715475" y="1114993"/>
              <a:ext cx="5119805" cy="0"/>
            </a:xfrm>
            <a:prstGeom prst="line">
              <a:avLst/>
            </a:prstGeom>
            <a:ln w="25400">
              <a:gradFill>
                <a:gsLst>
                  <a:gs pos="49000">
                    <a:srgbClr val="3B3838"/>
                  </a:gs>
                  <a:gs pos="0">
                    <a:schemeClr val="bg1">
                      <a:alpha val="0"/>
                    </a:schemeClr>
                  </a:gs>
                  <a:gs pos="100000">
                    <a:schemeClr val="bg1">
                      <a:alpha val="3000"/>
                    </a:schemeClr>
                  </a:gs>
                </a:gsLst>
                <a:lin ang="0" scaled="0"/>
              </a:gradFill>
            </a:ln>
          </p:spPr>
          <p:style>
            <a:lnRef idx="1">
              <a:schemeClr val="accent1"/>
            </a:lnRef>
            <a:fillRef idx="0">
              <a:schemeClr val="accent1"/>
            </a:fillRef>
            <a:effectRef idx="0">
              <a:schemeClr val="accent1"/>
            </a:effectRef>
            <a:fontRef idx="minor">
              <a:schemeClr val="tx1"/>
            </a:fontRef>
          </p:style>
        </p:cxnSp>
      </p:grpSp>
      <p:sp>
        <p:nvSpPr>
          <p:cNvPr id="3" name="文本框 2">
            <a:extLst>
              <a:ext uri="{FF2B5EF4-FFF2-40B4-BE49-F238E27FC236}">
                <a16:creationId xmlns:a16="http://schemas.microsoft.com/office/drawing/2014/main" id="{EF157A9E-071B-8B35-BB44-654A9962C6AB}"/>
              </a:ext>
            </a:extLst>
          </p:cNvPr>
          <p:cNvSpPr txBox="1"/>
          <p:nvPr/>
        </p:nvSpPr>
        <p:spPr>
          <a:xfrm>
            <a:off x="2417367" y="867259"/>
            <a:ext cx="7558592" cy="707886"/>
          </a:xfrm>
          <a:prstGeom prst="rect">
            <a:avLst/>
          </a:prstGeom>
          <a:noFill/>
        </p:spPr>
        <p:txBody>
          <a:bodyPr wrap="square">
            <a:spAutoFit/>
          </a:bodyPr>
          <a:lstStyle/>
          <a:p>
            <a:pPr algn="just"/>
            <a:r>
              <a:rPr lang="zh-CN" altLang="en-US" sz="2000" dirty="0">
                <a:latin typeface="微软雅黑" panose="020B0503020204020204" pitchFamily="34" charset="-122"/>
                <a:ea typeface="微软雅黑" panose="020B0503020204020204" pitchFamily="34" charset="-122"/>
              </a:rPr>
              <a:t>利用干涉合成孔径雷达（</a:t>
            </a:r>
            <a:r>
              <a:rPr lang="en-US" altLang="zh-CN" sz="2000" dirty="0" err="1">
                <a:latin typeface="微软雅黑" panose="020B0503020204020204" pitchFamily="34" charset="-122"/>
                <a:ea typeface="微软雅黑" panose="020B0503020204020204" pitchFamily="34" charset="-122"/>
              </a:rPr>
              <a:t>InSAR</a:t>
            </a:r>
            <a:r>
              <a:rPr lang="zh-CN" altLang="en-US" sz="2000" dirty="0">
                <a:latin typeface="微软雅黑" panose="020B0503020204020204" pitchFamily="34" charset="-122"/>
                <a:ea typeface="微软雅黑" panose="020B0503020204020204" pitchFamily="34" charset="-122"/>
              </a:rPr>
              <a:t>）得出的视线（</a:t>
            </a:r>
            <a:r>
              <a:rPr lang="en-US" altLang="zh-CN" sz="2000" dirty="0">
                <a:latin typeface="微软雅黑" panose="020B0503020204020204" pitchFamily="34" charset="-122"/>
                <a:ea typeface="微软雅黑" panose="020B0503020204020204" pitchFamily="34" charset="-122"/>
              </a:rPr>
              <a:t>LOS</a:t>
            </a:r>
            <a:r>
              <a:rPr lang="zh-CN" altLang="en-US" sz="2000" dirty="0">
                <a:latin typeface="微软雅黑" panose="020B0503020204020204" pitchFamily="34" charset="-122"/>
                <a:ea typeface="微软雅黑" panose="020B0503020204020204" pitchFamily="34" charset="-122"/>
              </a:rPr>
              <a:t>）位移来约束与 </a:t>
            </a:r>
            <a:r>
              <a:rPr lang="en-US" altLang="zh-CN" sz="2000" dirty="0">
                <a:latin typeface="微软雅黑" panose="020B0503020204020204" pitchFamily="34" charset="-122"/>
                <a:ea typeface="微软雅黑" panose="020B0503020204020204" pitchFamily="34" charset="-122"/>
              </a:rPr>
              <a:t>2023 </a:t>
            </a:r>
            <a:r>
              <a:rPr lang="zh-CN" altLang="en-US" sz="2000" dirty="0">
                <a:latin typeface="微软雅黑" panose="020B0503020204020204" pitchFamily="34" charset="-122"/>
                <a:ea typeface="微软雅黑" panose="020B0503020204020204" pitchFamily="34" charset="-122"/>
              </a:rPr>
              <a:t>年卡赫拉曼马拉什双地震相关的断层几何形状和滑移分布</a:t>
            </a:r>
          </a:p>
        </p:txBody>
      </p:sp>
      <p:sp>
        <p:nvSpPr>
          <p:cNvPr id="5" name="文本框 4">
            <a:extLst>
              <a:ext uri="{FF2B5EF4-FFF2-40B4-BE49-F238E27FC236}">
                <a16:creationId xmlns:a16="http://schemas.microsoft.com/office/drawing/2014/main" id="{177E1D23-ACB2-2CE3-AE96-D7485A4868D9}"/>
              </a:ext>
            </a:extLst>
          </p:cNvPr>
          <p:cNvSpPr txBox="1"/>
          <p:nvPr/>
        </p:nvSpPr>
        <p:spPr>
          <a:xfrm>
            <a:off x="3609414" y="1565485"/>
            <a:ext cx="5359453" cy="707886"/>
          </a:xfrm>
          <a:prstGeom prst="rect">
            <a:avLst/>
          </a:prstGeom>
          <a:noFill/>
        </p:spPr>
        <p:txBody>
          <a:bodyPr wrap="square">
            <a:spAutoFit/>
          </a:bodyPr>
          <a:lstStyle/>
          <a:p>
            <a:r>
              <a:rPr kumimoji="0" lang="zh-CN" altLang="en-US" sz="2000" b="0" i="0" u="none" strike="noStrike" kern="1200" cap="none" spc="0" normalizeH="0" baseline="0" noProof="0" dirty="0">
                <a:ln>
                  <a:noFill/>
                </a:ln>
                <a:solidFill>
                  <a:prstClr val="black"/>
                </a:solidFill>
                <a:effectLst/>
                <a:uLnTx/>
                <a:uFillTx/>
                <a:latin typeface="微软雅黑" panose="020B0503020204020204" pitchFamily="34" charset="-122"/>
                <a:ea typeface="微软雅黑" panose="020B0503020204020204" pitchFamily="34" charset="-122"/>
                <a:cs typeface="Arial"/>
              </a:rPr>
              <a:t>测距方向上的像素偏移补充了相位测量，使我们能够绘制断层</a:t>
            </a:r>
            <a:r>
              <a:rPr kumimoji="0" lang="zh-CN" altLang="en-US" sz="2000" b="0" i="0" u="none" strike="noStrike" kern="1200" cap="none" spc="0" normalizeH="0" baseline="0" noProof="0" dirty="0">
                <a:ln>
                  <a:noFill/>
                </a:ln>
                <a:solidFill>
                  <a:srgbClr val="FF0000"/>
                </a:solidFill>
                <a:effectLst/>
                <a:uLnTx/>
                <a:uFillTx/>
                <a:latin typeface="微软雅黑" panose="020B0503020204020204" pitchFamily="34" charset="-122"/>
                <a:ea typeface="微软雅黑" panose="020B0503020204020204" pitchFamily="34" charset="-122"/>
                <a:cs typeface="Arial"/>
              </a:rPr>
              <a:t>去相关带</a:t>
            </a:r>
            <a:r>
              <a:rPr kumimoji="0" lang="zh-CN" altLang="en-US" sz="2000" b="0" i="0" u="none" strike="noStrike" kern="1200" cap="none" spc="0" normalizeH="0" baseline="0" noProof="0" dirty="0">
                <a:ln>
                  <a:noFill/>
                </a:ln>
                <a:solidFill>
                  <a:prstClr val="black"/>
                </a:solidFill>
                <a:effectLst/>
                <a:uLnTx/>
                <a:uFillTx/>
                <a:latin typeface="微软雅黑" panose="020B0503020204020204" pitchFamily="34" charset="-122"/>
                <a:ea typeface="微软雅黑" panose="020B0503020204020204" pitchFamily="34" charset="-122"/>
                <a:cs typeface="Arial"/>
              </a:rPr>
              <a:t>附近的断层痕迹图</a:t>
            </a:r>
            <a:endParaRPr lang="zh-CN" altLang="en-US" dirty="0"/>
          </a:p>
        </p:txBody>
      </p:sp>
      <p:sp>
        <p:nvSpPr>
          <p:cNvPr id="9" name="文本框 8">
            <a:extLst>
              <a:ext uri="{FF2B5EF4-FFF2-40B4-BE49-F238E27FC236}">
                <a16:creationId xmlns:a16="http://schemas.microsoft.com/office/drawing/2014/main" id="{817F8B66-A770-7936-B3CA-AF46CBD56C4C}"/>
              </a:ext>
            </a:extLst>
          </p:cNvPr>
          <p:cNvSpPr txBox="1"/>
          <p:nvPr/>
        </p:nvSpPr>
        <p:spPr>
          <a:xfrm>
            <a:off x="7362157" y="2562834"/>
            <a:ext cx="4829843" cy="584775"/>
          </a:xfrm>
          <a:prstGeom prst="rect">
            <a:avLst/>
          </a:prstGeom>
          <a:noFill/>
        </p:spPr>
        <p:txBody>
          <a:bodyPr wrap="square">
            <a:spAutoFit/>
          </a:bodyPr>
          <a:lstStyle/>
          <a:p>
            <a:r>
              <a:rPr lang="en-US" altLang="zh-CN" sz="1600" dirty="0">
                <a:latin typeface="微软雅黑" panose="020B0503020204020204" pitchFamily="34" charset="-122"/>
                <a:ea typeface="微软雅黑" panose="020B0503020204020204" pitchFamily="34" charset="-122"/>
              </a:rPr>
              <a:t>*</a:t>
            </a:r>
            <a:r>
              <a:rPr lang="zh-CN" altLang="en-US" sz="1600" dirty="0">
                <a:latin typeface="微软雅黑" panose="020B0503020204020204" pitchFamily="34" charset="-122"/>
                <a:ea typeface="微软雅黑" panose="020B0503020204020204" pitchFamily="34" charset="-122"/>
              </a:rPr>
              <a:t>断层去相关带的主要作用是消除干涉图中与地表形变无关的干扰，使得地表形变信号更加突出和准确</a:t>
            </a:r>
          </a:p>
        </p:txBody>
      </p:sp>
      <p:sp>
        <p:nvSpPr>
          <p:cNvPr id="7" name="文本框 6">
            <a:extLst>
              <a:ext uri="{FF2B5EF4-FFF2-40B4-BE49-F238E27FC236}">
                <a16:creationId xmlns:a16="http://schemas.microsoft.com/office/drawing/2014/main" id="{5E1D096C-04F0-C2F1-1B30-207715935ACD}"/>
              </a:ext>
            </a:extLst>
          </p:cNvPr>
          <p:cNvSpPr txBox="1"/>
          <p:nvPr/>
        </p:nvSpPr>
        <p:spPr>
          <a:xfrm>
            <a:off x="3048866" y="3581301"/>
            <a:ext cx="6094268" cy="584775"/>
          </a:xfrm>
          <a:prstGeom prst="rect">
            <a:avLst/>
          </a:prstGeom>
          <a:noFill/>
        </p:spPr>
        <p:txBody>
          <a:bodyPr wrap="square">
            <a:spAutoFit/>
          </a:bodyPr>
          <a:lstStyle/>
          <a:p>
            <a:pPr marL="0" marR="0" lvl="0" indent="0" algn="ctr" defTabSz="914400" rtl="0" eaLnBrk="1" fontAlgn="auto" latinLnBrk="0" hangingPunct="1">
              <a:lnSpc>
                <a:spcPct val="100000"/>
              </a:lnSpc>
              <a:spcBef>
                <a:spcPct val="0"/>
              </a:spcBef>
              <a:spcAft>
                <a:spcPct val="0"/>
              </a:spcAft>
              <a:buClrTx/>
              <a:buSzTx/>
              <a:buFontTx/>
              <a:buNone/>
              <a:tabLst/>
              <a:defRPr/>
            </a:pPr>
            <a:r>
              <a:rPr kumimoji="0" lang="en-US" altLang="zh-CN" sz="3200" b="0" i="0" u="none" strike="noStrike" kern="1200" cap="none" spc="0" normalizeH="0" baseline="0" noProof="0" dirty="0">
                <a:ln>
                  <a:noFill/>
                </a:ln>
                <a:solidFill>
                  <a:srgbClr val="3B3838"/>
                </a:solidFill>
                <a:effectLst/>
                <a:uLnTx/>
                <a:uFillTx/>
                <a:latin typeface="微软雅黑" panose="020B0503020204020204" pitchFamily="34" charset="-122"/>
                <a:ea typeface="微软雅黑" panose="020B0503020204020204" pitchFamily="34" charset="-122"/>
                <a:cs typeface="Arial"/>
                <a:sym typeface="Source Han Serif SC" panose="02020400000000000000" pitchFamily="18" charset="-122"/>
              </a:rPr>
              <a:t>SAR </a:t>
            </a:r>
            <a:r>
              <a:rPr kumimoji="0" lang="zh-CN" altLang="en-US" sz="3200" b="0" i="0" u="none" strike="noStrike" kern="1200" cap="none" spc="0" normalizeH="0" baseline="0" noProof="0" dirty="0">
                <a:ln>
                  <a:noFill/>
                </a:ln>
                <a:solidFill>
                  <a:srgbClr val="3B3838"/>
                </a:solidFill>
                <a:effectLst/>
                <a:uLnTx/>
                <a:uFillTx/>
                <a:latin typeface="微软雅黑" panose="020B0503020204020204" pitchFamily="34" charset="-122"/>
                <a:ea typeface="微软雅黑" panose="020B0503020204020204" pitchFamily="34" charset="-122"/>
                <a:cs typeface="Arial"/>
                <a:sym typeface="Source Han Serif SC" panose="02020400000000000000" pitchFamily="18" charset="-122"/>
              </a:rPr>
              <a:t>数据处理</a:t>
            </a:r>
          </a:p>
        </p:txBody>
      </p:sp>
      <p:sp>
        <p:nvSpPr>
          <p:cNvPr id="8" name="文本框 7">
            <a:extLst>
              <a:ext uri="{FF2B5EF4-FFF2-40B4-BE49-F238E27FC236}">
                <a16:creationId xmlns:a16="http://schemas.microsoft.com/office/drawing/2014/main" id="{6AEDDDCE-6397-0C1D-5DB6-0E035165F116}"/>
              </a:ext>
            </a:extLst>
          </p:cNvPr>
          <p:cNvSpPr txBox="1"/>
          <p:nvPr/>
        </p:nvSpPr>
        <p:spPr>
          <a:xfrm>
            <a:off x="560179" y="4765701"/>
            <a:ext cx="4977375" cy="1015663"/>
          </a:xfrm>
          <a:prstGeom prst="rect">
            <a:avLst/>
          </a:prstGeom>
          <a:noFill/>
        </p:spPr>
        <p:txBody>
          <a:bodyPr wrap="square">
            <a:spAutoFit/>
          </a:bodyPr>
          <a:lstStyle/>
          <a:p>
            <a:r>
              <a:rPr lang="zh-CN" altLang="en-US" sz="2000" dirty="0">
                <a:latin typeface="微软雅黑" panose="020B0503020204020204" pitchFamily="34" charset="-122"/>
                <a:ea typeface="微软雅黑" panose="020B0503020204020204" pitchFamily="34" charset="-122"/>
              </a:rPr>
              <a:t>利用哨兵</a:t>
            </a:r>
            <a:r>
              <a:rPr lang="en-US" altLang="zh-CN" sz="2000" dirty="0">
                <a:latin typeface="微软雅黑" panose="020B0503020204020204" pitchFamily="34" charset="-122"/>
                <a:ea typeface="微软雅黑" panose="020B0503020204020204" pitchFamily="34" charset="-122"/>
              </a:rPr>
              <a:t>-1 </a:t>
            </a:r>
            <a:r>
              <a:rPr lang="zh-CN" altLang="en-US" sz="2000" dirty="0">
                <a:latin typeface="微软雅黑" panose="020B0503020204020204" pitchFamily="34" charset="-122"/>
                <a:ea typeface="微软雅黑" panose="020B0503020204020204" pitchFamily="34" charset="-122"/>
              </a:rPr>
              <a:t>号卫星的两对合成孔径雷达图像，通过差分干涉测量 </a:t>
            </a:r>
            <a:r>
              <a:rPr lang="en-US" altLang="zh-CN" sz="2000" dirty="0" err="1">
                <a:latin typeface="微软雅黑" panose="020B0503020204020204" pitchFamily="34" charset="-122"/>
                <a:ea typeface="微软雅黑" panose="020B0503020204020204" pitchFamily="34" charset="-122"/>
              </a:rPr>
              <a:t>InSAR</a:t>
            </a:r>
            <a:r>
              <a:rPr lang="zh-CN" altLang="en-US" sz="2000" dirty="0">
                <a:latin typeface="微软雅黑" panose="020B0503020204020204" pitchFamily="34" charset="-122"/>
                <a:ea typeface="微软雅黑" panose="020B0503020204020204" pitchFamily="34" charset="-122"/>
              </a:rPr>
              <a:t>，推导出与 </a:t>
            </a:r>
            <a:r>
              <a:rPr lang="en-US" altLang="zh-CN" sz="2000" dirty="0">
                <a:latin typeface="微软雅黑" panose="020B0503020204020204" pitchFamily="34" charset="-122"/>
                <a:ea typeface="微软雅黑" panose="020B0503020204020204" pitchFamily="34" charset="-122"/>
              </a:rPr>
              <a:t>2023 </a:t>
            </a:r>
            <a:r>
              <a:rPr lang="zh-CN" altLang="en-US" sz="2000" dirty="0">
                <a:latin typeface="微软雅黑" panose="020B0503020204020204" pitchFamily="34" charset="-122"/>
                <a:ea typeface="微软雅黑" panose="020B0503020204020204" pitchFamily="34" charset="-122"/>
              </a:rPr>
              <a:t>年卡赫拉曼马拉什双地震相关的位移</a:t>
            </a:r>
          </a:p>
        </p:txBody>
      </p:sp>
      <p:sp>
        <p:nvSpPr>
          <p:cNvPr id="10" name="文本框 9">
            <a:extLst>
              <a:ext uri="{FF2B5EF4-FFF2-40B4-BE49-F238E27FC236}">
                <a16:creationId xmlns:a16="http://schemas.microsoft.com/office/drawing/2014/main" id="{E4DF713D-9558-F8AF-834C-7D506C83EA2E}"/>
              </a:ext>
            </a:extLst>
          </p:cNvPr>
          <p:cNvSpPr txBox="1"/>
          <p:nvPr/>
        </p:nvSpPr>
        <p:spPr>
          <a:xfrm>
            <a:off x="661266" y="6035013"/>
            <a:ext cx="4567381" cy="400110"/>
          </a:xfrm>
          <a:prstGeom prst="rect">
            <a:avLst/>
          </a:prstGeom>
          <a:noFill/>
        </p:spPr>
        <p:txBody>
          <a:bodyPr wrap="square">
            <a:spAutoFit/>
          </a:bodyPr>
          <a:lstStyle/>
          <a:p>
            <a:r>
              <a:rPr lang="zh-CN" altLang="en-US" sz="2000" dirty="0">
                <a:latin typeface="微软雅黑" panose="020B0503020204020204" pitchFamily="34" charset="-122"/>
                <a:ea typeface="微软雅黑" panose="020B0503020204020204" pitchFamily="34" charset="-122"/>
              </a:rPr>
              <a:t>使用 </a:t>
            </a:r>
            <a:r>
              <a:rPr lang="en-US" altLang="zh-CN" sz="2000" dirty="0">
                <a:latin typeface="微软雅黑" panose="020B0503020204020204" pitchFamily="34" charset="-122"/>
                <a:ea typeface="微软雅黑" panose="020B0503020204020204" pitchFamily="34" charset="-122"/>
              </a:rPr>
              <a:t>GMTSAR </a:t>
            </a:r>
            <a:r>
              <a:rPr lang="zh-CN" altLang="en-US" sz="2000" dirty="0">
                <a:latin typeface="微软雅黑" panose="020B0503020204020204" pitchFamily="34" charset="-122"/>
                <a:ea typeface="微软雅黑" panose="020B0503020204020204" pitchFamily="34" charset="-122"/>
              </a:rPr>
              <a:t>软件对数据进行了处理</a:t>
            </a:r>
          </a:p>
        </p:txBody>
      </p:sp>
      <p:sp>
        <p:nvSpPr>
          <p:cNvPr id="11" name="箭头: 下 10">
            <a:extLst>
              <a:ext uri="{FF2B5EF4-FFF2-40B4-BE49-F238E27FC236}">
                <a16:creationId xmlns:a16="http://schemas.microsoft.com/office/drawing/2014/main" id="{7343B8DF-0001-F54E-FA34-98FD8CD324E7}"/>
              </a:ext>
            </a:extLst>
          </p:cNvPr>
          <p:cNvSpPr/>
          <p:nvPr/>
        </p:nvSpPr>
        <p:spPr>
          <a:xfrm rot="16200000">
            <a:off x="6054654" y="5261078"/>
            <a:ext cx="284018" cy="662802"/>
          </a:xfrm>
          <a:prstGeom prst="downArrow">
            <a:avLst/>
          </a:prstGeom>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zh-CN" altLang="en-US" b="1">
              <a:ln w="22225">
                <a:solidFill>
                  <a:schemeClr val="accent2"/>
                </a:solidFill>
                <a:prstDash val="solid"/>
              </a:ln>
              <a:solidFill>
                <a:schemeClr val="accent2">
                  <a:lumMod val="40000"/>
                  <a:lumOff val="60000"/>
                </a:schemeClr>
              </a:solidFill>
            </a:endParaRPr>
          </a:p>
        </p:txBody>
      </p:sp>
      <p:sp>
        <p:nvSpPr>
          <p:cNvPr id="12" name="文本框 11">
            <a:extLst>
              <a:ext uri="{FF2B5EF4-FFF2-40B4-BE49-F238E27FC236}">
                <a16:creationId xmlns:a16="http://schemas.microsoft.com/office/drawing/2014/main" id="{CD9CE396-3C0C-B9F8-679C-0E926C82DDA6}"/>
              </a:ext>
            </a:extLst>
          </p:cNvPr>
          <p:cNvSpPr txBox="1"/>
          <p:nvPr/>
        </p:nvSpPr>
        <p:spPr>
          <a:xfrm>
            <a:off x="7362157" y="4443075"/>
            <a:ext cx="4625016" cy="923330"/>
          </a:xfrm>
          <a:prstGeom prst="rect">
            <a:avLst/>
          </a:prstGeom>
          <a:noFill/>
        </p:spPr>
        <p:txBody>
          <a:bodyPr wrap="square">
            <a:spAutoFit/>
          </a:bodyPr>
          <a:lstStyle/>
          <a:p>
            <a:pPr algn="just"/>
            <a:r>
              <a:rPr lang="zh-CN" altLang="en-US" dirty="0">
                <a:latin typeface="微软雅黑" panose="020B0503020204020204" pitchFamily="34" charset="-122"/>
                <a:ea typeface="微软雅黑" panose="020B0503020204020204" pitchFamily="34" charset="-122"/>
              </a:rPr>
              <a:t>使用 </a:t>
            </a:r>
            <a:r>
              <a:rPr lang="en-US" altLang="zh-CN" dirty="0">
                <a:solidFill>
                  <a:srgbClr val="FF0000"/>
                </a:solidFill>
                <a:latin typeface="微软雅黑" panose="020B0503020204020204" pitchFamily="34" charset="-122"/>
                <a:ea typeface="微软雅黑" panose="020B0503020204020204" pitchFamily="34" charset="-122"/>
              </a:rPr>
              <a:t>3 </a:t>
            </a:r>
            <a:r>
              <a:rPr lang="zh-CN" altLang="en-US" dirty="0">
                <a:solidFill>
                  <a:srgbClr val="FF0000"/>
                </a:solidFill>
                <a:latin typeface="微软雅黑" panose="020B0503020204020204" pitchFamily="34" charset="-122"/>
                <a:ea typeface="微软雅黑" panose="020B0503020204020204" pitchFamily="34" charset="-122"/>
              </a:rPr>
              <a:t>角秒航天飞机雷达地形任务数字高程模型</a:t>
            </a:r>
            <a:r>
              <a:rPr lang="zh-CN" altLang="en-US" dirty="0">
                <a:latin typeface="微软雅黑" panose="020B0503020204020204" pitchFamily="34" charset="-122"/>
                <a:ea typeface="微软雅黑" panose="020B0503020204020204" pitchFamily="34" charset="-122"/>
              </a:rPr>
              <a:t>校正了地形相位，</a:t>
            </a:r>
            <a:r>
              <a:rPr lang="en-US" altLang="zh-CN" dirty="0">
                <a:latin typeface="微软雅黑" panose="020B0503020204020204" pitchFamily="34" charset="-122"/>
                <a:ea typeface="微软雅黑" panose="020B0503020204020204" pitchFamily="34" charset="-122"/>
              </a:rPr>
              <a:t>"3 arcsec" </a:t>
            </a:r>
            <a:r>
              <a:rPr lang="zh-CN" altLang="en-US" dirty="0">
                <a:latin typeface="微软雅黑" panose="020B0503020204020204" pitchFamily="34" charset="-122"/>
                <a:ea typeface="微软雅黑" panose="020B0503020204020204" pitchFamily="34" charset="-122"/>
              </a:rPr>
              <a:t>表示该 </a:t>
            </a:r>
            <a:r>
              <a:rPr lang="en-US" altLang="zh-CN" dirty="0">
                <a:latin typeface="微软雅黑" panose="020B0503020204020204" pitchFamily="34" charset="-122"/>
                <a:ea typeface="微软雅黑" panose="020B0503020204020204" pitchFamily="34" charset="-122"/>
              </a:rPr>
              <a:t>DEM </a:t>
            </a:r>
            <a:r>
              <a:rPr lang="zh-CN" altLang="en-US" dirty="0">
                <a:latin typeface="微软雅黑" panose="020B0503020204020204" pitchFamily="34" charset="-122"/>
                <a:ea typeface="微软雅黑" panose="020B0503020204020204" pitchFamily="34" charset="-122"/>
              </a:rPr>
              <a:t>的空间分辨率为</a:t>
            </a:r>
            <a:r>
              <a:rPr lang="en-US" altLang="zh-CN" dirty="0">
                <a:latin typeface="微软雅黑" panose="020B0503020204020204" pitchFamily="34" charset="-122"/>
                <a:ea typeface="微软雅黑" panose="020B0503020204020204" pitchFamily="34" charset="-122"/>
              </a:rPr>
              <a:t>3 </a:t>
            </a:r>
            <a:r>
              <a:rPr lang="zh-CN" altLang="en-US" dirty="0">
                <a:latin typeface="微软雅黑" panose="020B0503020204020204" pitchFamily="34" charset="-122"/>
                <a:ea typeface="微软雅黑" panose="020B0503020204020204" pitchFamily="34" charset="-122"/>
              </a:rPr>
              <a:t>角秒（</a:t>
            </a:r>
            <a:r>
              <a:rPr lang="en-US" altLang="zh-CN" dirty="0">
                <a:latin typeface="微软雅黑" panose="020B0503020204020204" pitchFamily="34" charset="-122"/>
                <a:ea typeface="微软雅黑" panose="020B0503020204020204" pitchFamily="34" charset="-122"/>
              </a:rPr>
              <a:t>arcseconds</a:t>
            </a:r>
            <a:r>
              <a:rPr lang="zh-CN" altLang="en-US" dirty="0">
                <a:latin typeface="微软雅黑" panose="020B0503020204020204" pitchFamily="34" charset="-122"/>
                <a:ea typeface="微软雅黑" panose="020B0503020204020204" pitchFamily="34" charset="-122"/>
              </a:rPr>
              <a:t>）</a:t>
            </a:r>
          </a:p>
        </p:txBody>
      </p:sp>
      <p:sp>
        <p:nvSpPr>
          <p:cNvPr id="13" name="文本框 12">
            <a:extLst>
              <a:ext uri="{FF2B5EF4-FFF2-40B4-BE49-F238E27FC236}">
                <a16:creationId xmlns:a16="http://schemas.microsoft.com/office/drawing/2014/main" id="{80D378E8-5376-99EC-560A-5BDAD0ED8B67}"/>
              </a:ext>
            </a:extLst>
          </p:cNvPr>
          <p:cNvSpPr txBox="1"/>
          <p:nvPr/>
        </p:nvSpPr>
        <p:spPr>
          <a:xfrm>
            <a:off x="7362157" y="5538173"/>
            <a:ext cx="4625017" cy="646331"/>
          </a:xfrm>
          <a:prstGeom prst="rect">
            <a:avLst/>
          </a:prstGeom>
          <a:noFill/>
        </p:spPr>
        <p:txBody>
          <a:bodyPr wrap="square">
            <a:spAutoFit/>
          </a:bodyPr>
          <a:lstStyle/>
          <a:p>
            <a:pPr algn="just"/>
            <a:r>
              <a:rPr lang="zh-CN" altLang="en-US" dirty="0">
                <a:latin typeface="微软雅黑" panose="020B0503020204020204" pitchFamily="34" charset="-122"/>
                <a:ea typeface="微软雅黑" panose="020B0503020204020204" pitchFamily="34" charset="-122"/>
              </a:rPr>
              <a:t>对干涉图进行 </a:t>
            </a:r>
            <a:r>
              <a:rPr lang="en-US" altLang="zh-CN" dirty="0">
                <a:latin typeface="微软雅黑" panose="020B0503020204020204" pitchFamily="34" charset="-122"/>
                <a:ea typeface="微软雅黑" panose="020B0503020204020204" pitchFamily="34" charset="-122"/>
              </a:rPr>
              <a:t>8/2</a:t>
            </a:r>
            <a:r>
              <a:rPr lang="zh-CN" altLang="en-US" dirty="0">
                <a:latin typeface="微软雅黑" panose="020B0503020204020204" pitchFamily="34" charset="-122"/>
                <a:ea typeface="微软雅黑" panose="020B0503020204020204" pitchFamily="34" charset="-122"/>
              </a:rPr>
              <a:t>（测距</a:t>
            </a:r>
            <a:r>
              <a:rPr lang="en-US" altLang="zh-CN" dirty="0">
                <a:latin typeface="微软雅黑" panose="020B0503020204020204" pitchFamily="34" charset="-122"/>
                <a:ea typeface="微软雅黑" panose="020B0503020204020204" pitchFamily="34" charset="-122"/>
              </a:rPr>
              <a:t>/</a:t>
            </a:r>
            <a:r>
              <a:rPr lang="zh-CN" altLang="en-US" dirty="0">
                <a:latin typeface="微软雅黑" panose="020B0503020204020204" pitchFamily="34" charset="-122"/>
                <a:ea typeface="微软雅黑" panose="020B0503020204020204" pitchFamily="34" charset="-122"/>
              </a:rPr>
              <a:t>方位角）多视处理，并用波长为 </a:t>
            </a:r>
            <a:r>
              <a:rPr lang="en-US" altLang="zh-CN" dirty="0">
                <a:latin typeface="微软雅黑" panose="020B0503020204020204" pitchFamily="34" charset="-122"/>
                <a:ea typeface="微软雅黑" panose="020B0503020204020204" pitchFamily="34" charset="-122"/>
              </a:rPr>
              <a:t>200 </a:t>
            </a:r>
            <a:r>
              <a:rPr lang="zh-CN" altLang="en-US" dirty="0">
                <a:latin typeface="微软雅黑" panose="020B0503020204020204" pitchFamily="34" charset="-122"/>
                <a:ea typeface="微软雅黑" panose="020B0503020204020204" pitchFamily="34" charset="-122"/>
              </a:rPr>
              <a:t>米的高斯滤波器进行滤波</a:t>
            </a:r>
          </a:p>
        </p:txBody>
      </p:sp>
      <p:sp>
        <p:nvSpPr>
          <p:cNvPr id="14" name="文本框 13">
            <a:extLst>
              <a:ext uri="{FF2B5EF4-FFF2-40B4-BE49-F238E27FC236}">
                <a16:creationId xmlns:a16="http://schemas.microsoft.com/office/drawing/2014/main" id="{5012452B-3D0F-1E46-787F-726936B02EDB}"/>
              </a:ext>
            </a:extLst>
          </p:cNvPr>
          <p:cNvSpPr txBox="1"/>
          <p:nvPr/>
        </p:nvSpPr>
        <p:spPr>
          <a:xfrm>
            <a:off x="7418049" y="6301354"/>
            <a:ext cx="4518682" cy="400110"/>
          </a:xfrm>
          <a:prstGeom prst="rect">
            <a:avLst/>
          </a:prstGeom>
          <a:noFill/>
        </p:spPr>
        <p:txBody>
          <a:bodyPr wrap="square">
            <a:spAutoFit/>
          </a:bodyPr>
          <a:lstStyle/>
          <a:p>
            <a:r>
              <a:rPr lang="zh-CN" altLang="en-US" sz="2000" dirty="0">
                <a:latin typeface="微软雅黑" panose="020B0503020204020204" pitchFamily="34" charset="-122"/>
                <a:ea typeface="微软雅黑" panose="020B0503020204020204" pitchFamily="34" charset="-122"/>
              </a:rPr>
              <a:t>使用 </a:t>
            </a:r>
            <a:r>
              <a:rPr lang="en-US" altLang="zh-CN" sz="2000" dirty="0">
                <a:latin typeface="微软雅黑" panose="020B0503020204020204" pitchFamily="34" charset="-122"/>
                <a:ea typeface="微软雅黑" panose="020B0503020204020204" pitchFamily="34" charset="-122"/>
              </a:rPr>
              <a:t>SANPHU </a:t>
            </a:r>
            <a:r>
              <a:rPr lang="zh-CN" altLang="en-US" sz="2000" dirty="0">
                <a:latin typeface="微软雅黑" panose="020B0503020204020204" pitchFamily="34" charset="-122"/>
                <a:ea typeface="微软雅黑" panose="020B0503020204020204" pitchFamily="34" charset="-122"/>
              </a:rPr>
              <a:t>软件对相位进行了解包</a:t>
            </a:r>
          </a:p>
        </p:txBody>
      </p:sp>
      <p:sp>
        <p:nvSpPr>
          <p:cNvPr id="16" name="文本框 15">
            <a:extLst>
              <a:ext uri="{FF2B5EF4-FFF2-40B4-BE49-F238E27FC236}">
                <a16:creationId xmlns:a16="http://schemas.microsoft.com/office/drawing/2014/main" id="{3256CFB3-E44A-1FE9-ABA7-356B23D77C83}"/>
              </a:ext>
            </a:extLst>
          </p:cNvPr>
          <p:cNvSpPr txBox="1"/>
          <p:nvPr/>
        </p:nvSpPr>
        <p:spPr>
          <a:xfrm>
            <a:off x="7028302" y="4135299"/>
            <a:ext cx="5292725" cy="369332"/>
          </a:xfrm>
          <a:prstGeom prst="rect">
            <a:avLst/>
          </a:prstGeom>
          <a:noFill/>
        </p:spPr>
        <p:txBody>
          <a:bodyPr wrap="square">
            <a:spAutoFit/>
          </a:bodyPr>
          <a:lstStyle/>
          <a:p>
            <a:r>
              <a:rPr kumimoji="0" lang="zh-CN" altLang="en-US" sz="1800" b="0" i="0" u="none" strike="noStrike" kern="1200" cap="none" spc="0" normalizeH="0" baseline="0" noProof="0" dirty="0">
                <a:ln>
                  <a:noFill/>
                </a:ln>
                <a:solidFill>
                  <a:prstClr val="black"/>
                </a:solidFill>
                <a:effectLst/>
                <a:uLnTx/>
                <a:uFillTx/>
                <a:latin typeface="微软雅黑" panose="020B0503020204020204" pitchFamily="34" charset="-122"/>
                <a:ea typeface="微软雅黑" panose="020B0503020204020204" pitchFamily="34" charset="-122"/>
                <a:cs typeface="Arial"/>
              </a:rPr>
              <a:t>（</a:t>
            </a:r>
            <a:r>
              <a:rPr kumimoji="0" lang="en-US" altLang="zh-CN" sz="1800" b="0" i="0" u="none" strike="noStrike" kern="1200" cap="none" spc="0" normalizeH="0" baseline="0" noProof="0" dirty="0">
                <a:ln>
                  <a:noFill/>
                </a:ln>
                <a:solidFill>
                  <a:prstClr val="black"/>
                </a:solidFill>
                <a:effectLst/>
                <a:uLnTx/>
                <a:uFillTx/>
                <a:latin typeface="微软雅黑" panose="020B0503020204020204" pitchFamily="34" charset="-122"/>
                <a:ea typeface="微软雅黑" panose="020B0503020204020204" pitchFamily="34" charset="-122"/>
                <a:cs typeface="Arial"/>
              </a:rPr>
              <a:t>Shuttle Radar Topography Mission</a:t>
            </a:r>
            <a:r>
              <a:rPr kumimoji="0" lang="zh-CN" altLang="en-US" sz="1800" b="0" i="0" u="none" strike="noStrike" kern="1200" cap="none" spc="0" normalizeH="0" baseline="0" noProof="0" dirty="0">
                <a:ln>
                  <a:noFill/>
                </a:ln>
                <a:solidFill>
                  <a:prstClr val="black"/>
                </a:solidFill>
                <a:effectLst/>
                <a:uLnTx/>
                <a:uFillTx/>
                <a:latin typeface="微软雅黑" panose="020B0503020204020204" pitchFamily="34" charset="-122"/>
                <a:ea typeface="微软雅黑" panose="020B0503020204020204" pitchFamily="34" charset="-122"/>
                <a:cs typeface="Arial"/>
              </a:rPr>
              <a:t>，</a:t>
            </a:r>
            <a:r>
              <a:rPr kumimoji="0" lang="en-US" altLang="zh-CN" sz="1800" b="0" i="0" u="none" strike="noStrike" kern="1200" cap="none" spc="0" normalizeH="0" baseline="0" noProof="0" dirty="0">
                <a:ln>
                  <a:noFill/>
                </a:ln>
                <a:solidFill>
                  <a:prstClr val="black"/>
                </a:solidFill>
                <a:effectLst/>
                <a:uLnTx/>
                <a:uFillTx/>
                <a:latin typeface="微软雅黑" panose="020B0503020204020204" pitchFamily="34" charset="-122"/>
                <a:ea typeface="微软雅黑" panose="020B0503020204020204" pitchFamily="34" charset="-122"/>
                <a:cs typeface="Arial"/>
              </a:rPr>
              <a:t>SRTM</a:t>
            </a:r>
            <a:r>
              <a:rPr kumimoji="0" lang="zh-CN" altLang="en-US" sz="1800" b="0" i="0" u="none" strike="noStrike" kern="1200" cap="none" spc="0" normalizeH="0" baseline="0" noProof="0" dirty="0">
                <a:ln>
                  <a:noFill/>
                </a:ln>
                <a:solidFill>
                  <a:prstClr val="black"/>
                </a:solidFill>
                <a:effectLst/>
                <a:uLnTx/>
                <a:uFillTx/>
                <a:latin typeface="微软雅黑" panose="020B0503020204020204" pitchFamily="34" charset="-122"/>
                <a:ea typeface="微软雅黑" panose="020B0503020204020204" pitchFamily="34" charset="-122"/>
                <a:cs typeface="Arial"/>
              </a:rPr>
              <a:t>）</a:t>
            </a:r>
            <a:endParaRPr lang="zh-CN" altLang="en-US" dirty="0"/>
          </a:p>
        </p:txBody>
      </p:sp>
    </p:spTree>
    <p:extLst>
      <p:ext uri="{BB962C8B-B14F-4D97-AF65-F5344CB8AC3E}">
        <p14:creationId xmlns:p14="http://schemas.microsoft.com/office/powerpoint/2010/main" val="2003979882"/>
      </p:ext>
    </p:extLst>
  </p:cSld>
  <p:clrMapOvr>
    <a:masterClrMapping/>
  </p:clrMapOvr>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7FB0C174-F5AE-9DFF-13D4-B9B209460167}"/>
            </a:ext>
          </a:extLst>
        </p:cNvPr>
        <p:cNvGrpSpPr/>
        <p:nvPr/>
      </p:nvGrpSpPr>
      <p:grpSpPr>
        <a:xfrm>
          <a:off x="0" y="0"/>
          <a:ext cx="0" cy="0"/>
          <a:chOff x="0" y="0"/>
          <a:chExt cx="0" cy="0"/>
        </a:xfrm>
      </p:grpSpPr>
      <p:pic>
        <p:nvPicPr>
          <p:cNvPr id="3" name="图片 2">
            <a:extLst>
              <a:ext uri="{FF2B5EF4-FFF2-40B4-BE49-F238E27FC236}">
                <a16:creationId xmlns:a16="http://schemas.microsoft.com/office/drawing/2014/main" id="{6E243A47-B3C7-C514-440E-4C5C0BC541B3}"/>
              </a:ext>
            </a:extLst>
          </p:cNvPr>
          <p:cNvPicPr>
            <a:picLocks noChangeAspect="1"/>
          </p:cNvPicPr>
          <p:nvPr/>
        </p:nvPicPr>
        <p:blipFill>
          <a:blip r:embed="rId3"/>
          <a:stretch>
            <a:fillRect/>
          </a:stretch>
        </p:blipFill>
        <p:spPr>
          <a:xfrm>
            <a:off x="28574" y="38100"/>
            <a:ext cx="8477250" cy="6781800"/>
          </a:xfrm>
          <a:prstGeom prst="rect">
            <a:avLst/>
          </a:prstGeom>
        </p:spPr>
      </p:pic>
      <p:sp>
        <p:nvSpPr>
          <p:cNvPr id="5" name="文本框 4">
            <a:extLst>
              <a:ext uri="{FF2B5EF4-FFF2-40B4-BE49-F238E27FC236}">
                <a16:creationId xmlns:a16="http://schemas.microsoft.com/office/drawing/2014/main" id="{7CBC74CF-5B17-DD77-2056-70674B0F7676}"/>
              </a:ext>
            </a:extLst>
          </p:cNvPr>
          <p:cNvSpPr txBox="1"/>
          <p:nvPr/>
        </p:nvSpPr>
        <p:spPr>
          <a:xfrm>
            <a:off x="8682469" y="210189"/>
            <a:ext cx="3322493" cy="369332"/>
          </a:xfrm>
          <a:prstGeom prst="rect">
            <a:avLst/>
          </a:prstGeom>
          <a:noFill/>
        </p:spPr>
        <p:txBody>
          <a:bodyPr wrap="square">
            <a:spAutoFit/>
          </a:bodyPr>
          <a:lstStyle/>
          <a:p>
            <a:r>
              <a:rPr lang="zh-CN" altLang="en-US" dirty="0">
                <a:latin typeface="微软雅黑" panose="020B0503020204020204" pitchFamily="34" charset="-122"/>
                <a:ea typeface="微软雅黑" panose="020B0503020204020204" pitchFamily="34" charset="-122"/>
              </a:rPr>
              <a:t>扩展数据 图 </a:t>
            </a:r>
            <a:r>
              <a:rPr lang="en-US" altLang="zh-CN" dirty="0">
                <a:latin typeface="微软雅黑" panose="020B0503020204020204" pitchFamily="34" charset="-122"/>
                <a:ea typeface="微软雅黑" panose="020B0503020204020204" pitchFamily="34" charset="-122"/>
              </a:rPr>
              <a:t>1 | </a:t>
            </a:r>
            <a:r>
              <a:rPr lang="zh-CN" altLang="en-US" dirty="0">
                <a:latin typeface="微软雅黑" panose="020B0503020204020204" pitchFamily="34" charset="-122"/>
                <a:ea typeface="微软雅黑" panose="020B0503020204020204" pitchFamily="34" charset="-122"/>
              </a:rPr>
              <a:t>绘制断层痕迹</a:t>
            </a:r>
          </a:p>
        </p:txBody>
      </p:sp>
      <p:sp>
        <p:nvSpPr>
          <p:cNvPr id="9" name="文本框 8">
            <a:extLst>
              <a:ext uri="{FF2B5EF4-FFF2-40B4-BE49-F238E27FC236}">
                <a16:creationId xmlns:a16="http://schemas.microsoft.com/office/drawing/2014/main" id="{ECEA22F8-E3FB-FCCF-5D4F-B45603E5AC9F}"/>
              </a:ext>
            </a:extLst>
          </p:cNvPr>
          <p:cNvSpPr txBox="1"/>
          <p:nvPr/>
        </p:nvSpPr>
        <p:spPr>
          <a:xfrm>
            <a:off x="8682469" y="796728"/>
            <a:ext cx="2886075" cy="369332"/>
          </a:xfrm>
          <a:prstGeom prst="rect">
            <a:avLst/>
          </a:prstGeom>
          <a:noFill/>
        </p:spPr>
        <p:txBody>
          <a:bodyPr wrap="square">
            <a:spAutoFit/>
          </a:bodyPr>
          <a:lstStyle/>
          <a:p>
            <a:r>
              <a:rPr kumimoji="0" lang="en-US" altLang="zh-CN" sz="1800" b="0" i="0" u="none" strike="noStrike" kern="1200" cap="none" spc="0" normalizeH="0" baseline="0" noProof="0" dirty="0">
                <a:ln>
                  <a:noFill/>
                </a:ln>
                <a:solidFill>
                  <a:prstClr val="black"/>
                </a:solidFill>
                <a:effectLst/>
                <a:uLnTx/>
                <a:uFillTx/>
                <a:latin typeface="微软雅黑" panose="020B0503020204020204" pitchFamily="34" charset="-122"/>
                <a:ea typeface="微软雅黑" panose="020B0503020204020204" pitchFamily="34" charset="-122"/>
                <a:cs typeface="Arial"/>
              </a:rPr>
              <a:t>Sentinel-1</a:t>
            </a:r>
            <a:r>
              <a:rPr kumimoji="0" lang="zh-CN" altLang="en-US" sz="1800" b="0" i="0" u="none" strike="noStrike" kern="1200" cap="none" spc="0" normalizeH="0" baseline="0" noProof="0" dirty="0">
                <a:ln>
                  <a:noFill/>
                </a:ln>
                <a:solidFill>
                  <a:prstClr val="black"/>
                </a:solidFill>
                <a:effectLst/>
                <a:uLnTx/>
                <a:uFillTx/>
                <a:latin typeface="微软雅黑" panose="020B0503020204020204" pitchFamily="34" charset="-122"/>
                <a:ea typeface="微软雅黑" panose="020B0503020204020204" pitchFamily="34" charset="-122"/>
                <a:cs typeface="Arial"/>
              </a:rPr>
              <a:t>得到的干涉图</a:t>
            </a:r>
            <a:endParaRPr lang="zh-CN" altLang="en-US" dirty="0"/>
          </a:p>
        </p:txBody>
      </p:sp>
      <p:sp>
        <p:nvSpPr>
          <p:cNvPr id="11" name="文本框 10">
            <a:extLst>
              <a:ext uri="{FF2B5EF4-FFF2-40B4-BE49-F238E27FC236}">
                <a16:creationId xmlns:a16="http://schemas.microsoft.com/office/drawing/2014/main" id="{C1665FD4-C453-1089-4BA7-20C8CD239179}"/>
              </a:ext>
            </a:extLst>
          </p:cNvPr>
          <p:cNvSpPr txBox="1"/>
          <p:nvPr/>
        </p:nvSpPr>
        <p:spPr>
          <a:xfrm>
            <a:off x="8682469" y="1383267"/>
            <a:ext cx="1957822" cy="369332"/>
          </a:xfrm>
          <a:prstGeom prst="rect">
            <a:avLst/>
          </a:prstGeom>
          <a:noFill/>
        </p:spPr>
        <p:txBody>
          <a:bodyPr wrap="square">
            <a:spAutoFit/>
          </a:bodyPr>
          <a:lstStyle/>
          <a:p>
            <a:r>
              <a:rPr lang="zh-CN" altLang="en-US" b="1" dirty="0">
                <a:latin typeface="微软雅黑" panose="020B0503020204020204" pitchFamily="34" charset="-122"/>
                <a:ea typeface="微软雅黑" panose="020B0503020204020204" pitchFamily="34" charset="-122"/>
              </a:rPr>
              <a:t>包裹相位干涉图</a:t>
            </a:r>
          </a:p>
        </p:txBody>
      </p:sp>
      <p:sp>
        <p:nvSpPr>
          <p:cNvPr id="13" name="文本框 12">
            <a:extLst>
              <a:ext uri="{FF2B5EF4-FFF2-40B4-BE49-F238E27FC236}">
                <a16:creationId xmlns:a16="http://schemas.microsoft.com/office/drawing/2014/main" id="{E625FD86-1FC0-4B48-82A6-3952989E5741}"/>
              </a:ext>
            </a:extLst>
          </p:cNvPr>
          <p:cNvSpPr txBox="1"/>
          <p:nvPr/>
        </p:nvSpPr>
        <p:spPr>
          <a:xfrm>
            <a:off x="8682469" y="2556345"/>
            <a:ext cx="2792557" cy="369332"/>
          </a:xfrm>
          <a:prstGeom prst="rect">
            <a:avLst/>
          </a:prstGeom>
          <a:noFill/>
        </p:spPr>
        <p:txBody>
          <a:bodyPr wrap="square">
            <a:spAutoFit/>
          </a:bodyPr>
          <a:lstStyle/>
          <a:p>
            <a:r>
              <a:rPr lang="zh-CN" altLang="en-US" b="1" dirty="0">
                <a:latin typeface="微软雅黑" panose="020B0503020204020204" pitchFamily="34" charset="-122"/>
                <a:ea typeface="微软雅黑" panose="020B0503020204020204" pitchFamily="34" charset="-122"/>
              </a:rPr>
              <a:t>解包裹形变图</a:t>
            </a:r>
          </a:p>
        </p:txBody>
      </p:sp>
      <p:sp>
        <p:nvSpPr>
          <p:cNvPr id="15" name="文本框 14">
            <a:extLst>
              <a:ext uri="{FF2B5EF4-FFF2-40B4-BE49-F238E27FC236}">
                <a16:creationId xmlns:a16="http://schemas.microsoft.com/office/drawing/2014/main" id="{C130018F-5B88-F71E-B2E6-314C89A2FE38}"/>
              </a:ext>
            </a:extLst>
          </p:cNvPr>
          <p:cNvSpPr txBox="1"/>
          <p:nvPr/>
        </p:nvSpPr>
        <p:spPr>
          <a:xfrm>
            <a:off x="8682469" y="1969806"/>
            <a:ext cx="3416011" cy="369332"/>
          </a:xfrm>
          <a:prstGeom prst="rect">
            <a:avLst/>
          </a:prstGeom>
          <a:noFill/>
        </p:spPr>
        <p:txBody>
          <a:bodyPr wrap="square">
            <a:spAutoFit/>
          </a:bodyPr>
          <a:lstStyle/>
          <a:p>
            <a:r>
              <a:rPr lang="zh-CN" altLang="en-US" dirty="0">
                <a:latin typeface="微软雅黑" panose="020B0503020204020204" pitchFamily="34" charset="-122"/>
                <a:ea typeface="微软雅黑" panose="020B0503020204020204" pitchFamily="34" charset="-122"/>
              </a:rPr>
              <a:t>下行轨道（</a:t>
            </a:r>
            <a:r>
              <a:rPr lang="en-US" altLang="zh-CN" dirty="0">
                <a:latin typeface="微软雅黑" panose="020B0503020204020204" pitchFamily="34" charset="-122"/>
                <a:ea typeface="微软雅黑" panose="020B0503020204020204" pitchFamily="34" charset="-122"/>
              </a:rPr>
              <a:t>a</a:t>
            </a:r>
            <a:r>
              <a:rPr lang="zh-CN" altLang="en-US" dirty="0">
                <a:latin typeface="微软雅黑" panose="020B0503020204020204" pitchFamily="34" charset="-122"/>
                <a:ea typeface="微软雅黑" panose="020B0503020204020204" pitchFamily="34" charset="-122"/>
              </a:rPr>
              <a:t>）和上行轨道（</a:t>
            </a:r>
            <a:r>
              <a:rPr lang="en-US" altLang="zh-CN" dirty="0">
                <a:latin typeface="微软雅黑" panose="020B0503020204020204" pitchFamily="34" charset="-122"/>
                <a:ea typeface="微软雅黑" panose="020B0503020204020204" pitchFamily="34" charset="-122"/>
              </a:rPr>
              <a:t>d</a:t>
            </a:r>
            <a:r>
              <a:rPr lang="zh-CN" altLang="en-US" dirty="0">
                <a:latin typeface="微软雅黑" panose="020B0503020204020204" pitchFamily="34" charset="-122"/>
                <a:ea typeface="微软雅黑" panose="020B0503020204020204" pitchFamily="34" charset="-122"/>
              </a:rPr>
              <a:t>）</a:t>
            </a:r>
          </a:p>
        </p:txBody>
      </p:sp>
      <p:sp>
        <p:nvSpPr>
          <p:cNvPr id="17" name="文本框 16">
            <a:extLst>
              <a:ext uri="{FF2B5EF4-FFF2-40B4-BE49-F238E27FC236}">
                <a16:creationId xmlns:a16="http://schemas.microsoft.com/office/drawing/2014/main" id="{3257115D-4599-9C30-2CF1-5B2E4508A511}"/>
              </a:ext>
            </a:extLst>
          </p:cNvPr>
          <p:cNvSpPr txBox="1"/>
          <p:nvPr/>
        </p:nvSpPr>
        <p:spPr>
          <a:xfrm>
            <a:off x="8687229" y="3142884"/>
            <a:ext cx="3416011" cy="369332"/>
          </a:xfrm>
          <a:prstGeom prst="rect">
            <a:avLst/>
          </a:prstGeom>
          <a:noFill/>
        </p:spPr>
        <p:txBody>
          <a:bodyPr wrap="square">
            <a:spAutoFit/>
          </a:bodyPr>
          <a:lstStyle/>
          <a:p>
            <a:r>
              <a:rPr lang="zh-CN" altLang="en-US" dirty="0">
                <a:latin typeface="微软雅黑" panose="020B0503020204020204" pitchFamily="34" charset="-122"/>
                <a:ea typeface="微软雅黑" panose="020B0503020204020204" pitchFamily="34" charset="-122"/>
              </a:rPr>
              <a:t>下行轨道（</a:t>
            </a:r>
            <a:r>
              <a:rPr lang="en-US" altLang="zh-CN" dirty="0">
                <a:latin typeface="微软雅黑" panose="020B0503020204020204" pitchFamily="34" charset="-122"/>
                <a:ea typeface="微软雅黑" panose="020B0503020204020204" pitchFamily="34" charset="-122"/>
              </a:rPr>
              <a:t>b</a:t>
            </a:r>
            <a:r>
              <a:rPr lang="zh-CN" altLang="en-US" dirty="0">
                <a:latin typeface="微软雅黑" panose="020B0503020204020204" pitchFamily="34" charset="-122"/>
                <a:ea typeface="微软雅黑" panose="020B0503020204020204" pitchFamily="34" charset="-122"/>
              </a:rPr>
              <a:t>）和上行轨道（</a:t>
            </a:r>
            <a:r>
              <a:rPr lang="en-US" altLang="zh-CN" dirty="0">
                <a:latin typeface="微软雅黑" panose="020B0503020204020204" pitchFamily="34" charset="-122"/>
                <a:ea typeface="微软雅黑" panose="020B0503020204020204" pitchFamily="34" charset="-122"/>
              </a:rPr>
              <a:t>e</a:t>
            </a:r>
            <a:r>
              <a:rPr lang="zh-CN" altLang="en-US" dirty="0">
                <a:latin typeface="微软雅黑" panose="020B0503020204020204" pitchFamily="34" charset="-122"/>
                <a:ea typeface="微软雅黑" panose="020B0503020204020204" pitchFamily="34" charset="-122"/>
              </a:rPr>
              <a:t>）</a:t>
            </a:r>
          </a:p>
        </p:txBody>
      </p:sp>
      <p:sp>
        <p:nvSpPr>
          <p:cNvPr id="19" name="文本框 18">
            <a:extLst>
              <a:ext uri="{FF2B5EF4-FFF2-40B4-BE49-F238E27FC236}">
                <a16:creationId xmlns:a16="http://schemas.microsoft.com/office/drawing/2014/main" id="{730C7AAB-7F3B-154E-1DEC-11C9F15D5EE0}"/>
              </a:ext>
            </a:extLst>
          </p:cNvPr>
          <p:cNvSpPr txBox="1"/>
          <p:nvPr/>
        </p:nvSpPr>
        <p:spPr>
          <a:xfrm>
            <a:off x="8682469" y="3729423"/>
            <a:ext cx="2231448" cy="369332"/>
          </a:xfrm>
          <a:prstGeom prst="rect">
            <a:avLst/>
          </a:prstGeom>
          <a:noFill/>
        </p:spPr>
        <p:txBody>
          <a:bodyPr wrap="square">
            <a:spAutoFit/>
          </a:bodyPr>
          <a:lstStyle/>
          <a:p>
            <a:r>
              <a:rPr lang="zh-CN" altLang="en-US" b="1" dirty="0">
                <a:latin typeface="微软雅黑" panose="020B0503020204020204" pitchFamily="34" charset="-122"/>
                <a:ea typeface="微软雅黑" panose="020B0503020204020204" pitchFamily="34" charset="-122"/>
              </a:rPr>
              <a:t>距离像素位移</a:t>
            </a:r>
          </a:p>
        </p:txBody>
      </p:sp>
      <p:sp>
        <p:nvSpPr>
          <p:cNvPr id="20" name="文本框 19">
            <a:extLst>
              <a:ext uri="{FF2B5EF4-FFF2-40B4-BE49-F238E27FC236}">
                <a16:creationId xmlns:a16="http://schemas.microsoft.com/office/drawing/2014/main" id="{2BA5949B-3BCD-F888-CF91-C63FDA276374}"/>
              </a:ext>
            </a:extLst>
          </p:cNvPr>
          <p:cNvSpPr txBox="1"/>
          <p:nvPr/>
        </p:nvSpPr>
        <p:spPr>
          <a:xfrm>
            <a:off x="8682468" y="4315962"/>
            <a:ext cx="3416011" cy="369332"/>
          </a:xfrm>
          <a:prstGeom prst="rect">
            <a:avLst/>
          </a:prstGeom>
          <a:noFill/>
        </p:spPr>
        <p:txBody>
          <a:bodyPr wrap="square">
            <a:spAutoFit/>
          </a:bodyPr>
          <a:lstStyle/>
          <a:p>
            <a:r>
              <a:rPr lang="zh-CN" altLang="en-US" dirty="0">
                <a:latin typeface="微软雅黑" panose="020B0503020204020204" pitchFamily="34" charset="-122"/>
                <a:ea typeface="微软雅黑" panose="020B0503020204020204" pitchFamily="34" charset="-122"/>
              </a:rPr>
              <a:t>下行轨道（</a:t>
            </a:r>
            <a:r>
              <a:rPr lang="en-US" altLang="zh-CN" dirty="0">
                <a:latin typeface="微软雅黑" panose="020B0503020204020204" pitchFamily="34" charset="-122"/>
                <a:ea typeface="微软雅黑" panose="020B0503020204020204" pitchFamily="34" charset="-122"/>
              </a:rPr>
              <a:t>c</a:t>
            </a:r>
            <a:r>
              <a:rPr lang="zh-CN" altLang="en-US" dirty="0">
                <a:latin typeface="微软雅黑" panose="020B0503020204020204" pitchFamily="34" charset="-122"/>
                <a:ea typeface="微软雅黑" panose="020B0503020204020204" pitchFamily="34" charset="-122"/>
              </a:rPr>
              <a:t>）和上行轨道（</a:t>
            </a:r>
            <a:r>
              <a:rPr lang="en-US" altLang="zh-CN" dirty="0">
                <a:latin typeface="微软雅黑" panose="020B0503020204020204" pitchFamily="34" charset="-122"/>
                <a:ea typeface="微软雅黑" panose="020B0503020204020204" pitchFamily="34" charset="-122"/>
              </a:rPr>
              <a:t>f</a:t>
            </a:r>
            <a:r>
              <a:rPr lang="zh-CN" altLang="en-US" dirty="0">
                <a:latin typeface="微软雅黑" panose="020B0503020204020204" pitchFamily="34" charset="-122"/>
                <a:ea typeface="微软雅黑" panose="020B0503020204020204" pitchFamily="34" charset="-122"/>
              </a:rPr>
              <a:t>）</a:t>
            </a:r>
          </a:p>
        </p:txBody>
      </p:sp>
      <p:sp>
        <p:nvSpPr>
          <p:cNvPr id="4" name="文本框 3">
            <a:extLst>
              <a:ext uri="{FF2B5EF4-FFF2-40B4-BE49-F238E27FC236}">
                <a16:creationId xmlns:a16="http://schemas.microsoft.com/office/drawing/2014/main" id="{2DB9D29C-2910-C577-D2A4-90BE7457B3AE}"/>
              </a:ext>
            </a:extLst>
          </p:cNvPr>
          <p:cNvSpPr txBox="1"/>
          <p:nvPr/>
        </p:nvSpPr>
        <p:spPr>
          <a:xfrm>
            <a:off x="8682469" y="4990007"/>
            <a:ext cx="2886075" cy="646331"/>
          </a:xfrm>
          <a:prstGeom prst="rect">
            <a:avLst/>
          </a:prstGeom>
          <a:noFill/>
        </p:spPr>
        <p:txBody>
          <a:bodyPr wrap="square">
            <a:spAutoFit/>
          </a:bodyPr>
          <a:lstStyle/>
          <a:p>
            <a:r>
              <a:rPr lang="zh-CN" altLang="en-US" dirty="0">
                <a:latin typeface="微软雅黑" panose="020B0503020204020204" pitchFamily="34" charset="-122"/>
                <a:ea typeface="微软雅黑" panose="020B0503020204020204" pitchFamily="34" charset="-122"/>
              </a:rPr>
              <a:t>红色和蓝色分别表示朝向和远离卫星的方向的位移</a:t>
            </a:r>
          </a:p>
        </p:txBody>
      </p:sp>
      <p:sp>
        <p:nvSpPr>
          <p:cNvPr id="7" name="文本框 6">
            <a:extLst>
              <a:ext uri="{FF2B5EF4-FFF2-40B4-BE49-F238E27FC236}">
                <a16:creationId xmlns:a16="http://schemas.microsoft.com/office/drawing/2014/main" id="{D67EF908-06DF-9F11-FE29-2BE00EEC5651}"/>
              </a:ext>
            </a:extLst>
          </p:cNvPr>
          <p:cNvSpPr txBox="1"/>
          <p:nvPr/>
        </p:nvSpPr>
        <p:spPr>
          <a:xfrm>
            <a:off x="8682468" y="5941051"/>
            <a:ext cx="3187411" cy="369332"/>
          </a:xfrm>
          <a:prstGeom prst="rect">
            <a:avLst/>
          </a:prstGeom>
          <a:noFill/>
        </p:spPr>
        <p:txBody>
          <a:bodyPr wrap="square">
            <a:spAutoFit/>
          </a:bodyPr>
          <a:lstStyle/>
          <a:p>
            <a:r>
              <a:rPr lang="zh-CN" altLang="en-US" dirty="0">
                <a:latin typeface="微软雅黑" panose="020B0503020204020204" pitchFamily="34" charset="-122"/>
                <a:ea typeface="微软雅黑" panose="020B0503020204020204" pitchFamily="34" charset="-122"/>
              </a:rPr>
              <a:t>黑线代表绘制的地震断层轨迹</a:t>
            </a:r>
          </a:p>
        </p:txBody>
      </p:sp>
    </p:spTree>
    <p:extLst>
      <p:ext uri="{BB962C8B-B14F-4D97-AF65-F5344CB8AC3E}">
        <p14:creationId xmlns:p14="http://schemas.microsoft.com/office/powerpoint/2010/main" val="3568935988"/>
      </p:ext>
    </p:extLst>
  </p:cSld>
  <p:clrMapOvr>
    <a:masterClrMapping/>
  </p:clrMapOvr>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F242B02A-C222-F490-2B90-AC44B3D35D89}"/>
            </a:ext>
          </a:extLst>
        </p:cNvPr>
        <p:cNvGrpSpPr/>
        <p:nvPr/>
      </p:nvGrpSpPr>
      <p:grpSpPr>
        <a:xfrm>
          <a:off x="0" y="0"/>
          <a:ext cx="0" cy="0"/>
          <a:chOff x="0" y="0"/>
          <a:chExt cx="0" cy="0"/>
        </a:xfrm>
      </p:grpSpPr>
      <p:grpSp>
        <p:nvGrpSpPr>
          <p:cNvPr id="23" name="组合 22">
            <a:extLst>
              <a:ext uri="{FF2B5EF4-FFF2-40B4-BE49-F238E27FC236}">
                <a16:creationId xmlns:a16="http://schemas.microsoft.com/office/drawing/2014/main" id="{E3992EC9-090B-4061-9D40-EE357AC2677A}"/>
              </a:ext>
            </a:extLst>
          </p:cNvPr>
          <p:cNvGrpSpPr/>
          <p:nvPr/>
        </p:nvGrpSpPr>
        <p:grpSpPr>
          <a:xfrm>
            <a:off x="3424460" y="220234"/>
            <a:ext cx="5544407" cy="617980"/>
            <a:chOff x="551593" y="497013"/>
            <a:chExt cx="5544407" cy="617980"/>
          </a:xfrm>
        </p:grpSpPr>
        <p:sp>
          <p:nvSpPr>
            <p:cNvPr id="24" name="矩形 23">
              <a:extLst>
                <a:ext uri="{FF2B5EF4-FFF2-40B4-BE49-F238E27FC236}">
                  <a16:creationId xmlns:a16="http://schemas.microsoft.com/office/drawing/2014/main" id="{9F695998-7FFC-7A97-06DA-FACB030981D9}"/>
                </a:ext>
              </a:extLst>
            </p:cNvPr>
            <p:cNvSpPr/>
            <p:nvPr/>
          </p:nvSpPr>
          <p:spPr>
            <a:xfrm>
              <a:off x="551593" y="497013"/>
              <a:ext cx="5544407" cy="584775"/>
            </a:xfrm>
            <a:prstGeom prst="rect">
              <a:avLst/>
            </a:prstGeom>
            <a:noFill/>
          </p:spPr>
          <p:txBody>
            <a:bodyPr wrap="square" rtlCol="0">
              <a:spAutoFit/>
            </a:bodyPr>
            <a:lstStyle/>
            <a:p>
              <a:pPr marL="0" marR="0" lvl="0" indent="0" algn="ctr" defTabSz="914400" rtl="0" eaLnBrk="1" fontAlgn="auto" latinLnBrk="0" hangingPunct="1">
                <a:lnSpc>
                  <a:spcPct val="100000"/>
                </a:lnSpc>
                <a:spcBef>
                  <a:spcPct val="0"/>
                </a:spcBef>
                <a:spcAft>
                  <a:spcPct val="0"/>
                </a:spcAft>
                <a:buClrTx/>
                <a:buSzTx/>
                <a:buFontTx/>
                <a:buNone/>
                <a:defRPr/>
              </a:pPr>
              <a:r>
                <a:rPr kumimoji="0" lang="en-US" altLang="zh-CN" sz="3200" b="0" i="0" u="none" strike="noStrike" kern="1200" cap="none" spc="0" normalizeH="0" baseline="0" noProof="0" dirty="0">
                  <a:ln>
                    <a:noFill/>
                  </a:ln>
                  <a:solidFill>
                    <a:srgbClr val="3B3838"/>
                  </a:solidFill>
                  <a:effectLst/>
                  <a:uLnTx/>
                  <a:uFillTx/>
                  <a:latin typeface="微软雅黑" panose="020B0503020204020204" pitchFamily="34" charset="-122"/>
                  <a:ea typeface="微软雅黑" panose="020B0503020204020204" pitchFamily="34" charset="-122"/>
                  <a:sym typeface="Source Han Serif SC" panose="02020400000000000000" pitchFamily="18" charset="-122"/>
                </a:rPr>
                <a:t>SAR </a:t>
              </a:r>
              <a:r>
                <a:rPr kumimoji="0" lang="zh-CN" altLang="en-US" sz="3200" b="0" i="0" u="none" strike="noStrike" kern="1200" cap="none" spc="0" normalizeH="0" baseline="0" noProof="0" dirty="0">
                  <a:ln>
                    <a:noFill/>
                  </a:ln>
                  <a:solidFill>
                    <a:srgbClr val="3B3838"/>
                  </a:solidFill>
                  <a:effectLst/>
                  <a:uLnTx/>
                  <a:uFillTx/>
                  <a:latin typeface="微软雅黑" panose="020B0503020204020204" pitchFamily="34" charset="-122"/>
                  <a:ea typeface="微软雅黑" panose="020B0503020204020204" pitchFamily="34" charset="-122"/>
                  <a:sym typeface="Source Han Serif SC" panose="02020400000000000000" pitchFamily="18" charset="-122"/>
                </a:rPr>
                <a:t>数据处理</a:t>
              </a:r>
            </a:p>
          </p:txBody>
        </p:sp>
        <p:cxnSp>
          <p:nvCxnSpPr>
            <p:cNvPr id="25" name="0 _4">
              <a:extLst>
                <a:ext uri="{FF2B5EF4-FFF2-40B4-BE49-F238E27FC236}">
                  <a16:creationId xmlns:a16="http://schemas.microsoft.com/office/drawing/2014/main" id="{CFB342B9-E265-24D9-7A82-4147A2B7A969}"/>
                </a:ext>
              </a:extLst>
            </p:cNvPr>
            <p:cNvCxnSpPr/>
            <p:nvPr/>
          </p:nvCxnSpPr>
          <p:spPr>
            <a:xfrm>
              <a:off x="715475" y="1114993"/>
              <a:ext cx="5119805" cy="0"/>
            </a:xfrm>
            <a:prstGeom prst="line">
              <a:avLst/>
            </a:prstGeom>
            <a:ln w="25400">
              <a:gradFill>
                <a:gsLst>
                  <a:gs pos="49000">
                    <a:srgbClr val="3B3838"/>
                  </a:gs>
                  <a:gs pos="0">
                    <a:schemeClr val="bg1">
                      <a:alpha val="0"/>
                    </a:schemeClr>
                  </a:gs>
                  <a:gs pos="100000">
                    <a:schemeClr val="bg1">
                      <a:alpha val="3000"/>
                    </a:schemeClr>
                  </a:gs>
                </a:gsLst>
                <a:lin ang="0" scaled="0"/>
              </a:gradFill>
            </a:ln>
          </p:spPr>
          <p:style>
            <a:lnRef idx="1">
              <a:schemeClr val="accent1"/>
            </a:lnRef>
            <a:fillRef idx="0">
              <a:schemeClr val="accent1"/>
            </a:fillRef>
            <a:effectRef idx="0">
              <a:schemeClr val="accent1"/>
            </a:effectRef>
            <a:fontRef idx="minor">
              <a:schemeClr val="tx1"/>
            </a:fontRef>
          </p:style>
        </p:cxnSp>
      </p:grpSp>
      <p:pic>
        <p:nvPicPr>
          <p:cNvPr id="2" name="图片 1">
            <a:extLst>
              <a:ext uri="{FF2B5EF4-FFF2-40B4-BE49-F238E27FC236}">
                <a16:creationId xmlns:a16="http://schemas.microsoft.com/office/drawing/2014/main" id="{942AFA79-34CD-3AE0-DD9F-22B5CFB730A0}"/>
              </a:ext>
            </a:extLst>
          </p:cNvPr>
          <p:cNvPicPr>
            <a:picLocks noChangeAspect="1"/>
          </p:cNvPicPr>
          <p:nvPr/>
        </p:nvPicPr>
        <p:blipFill>
          <a:blip r:embed="rId3"/>
          <a:stretch>
            <a:fillRect/>
          </a:stretch>
        </p:blipFill>
        <p:spPr>
          <a:xfrm>
            <a:off x="28574" y="38100"/>
            <a:ext cx="8477250" cy="6781800"/>
          </a:xfrm>
          <a:prstGeom prst="rect">
            <a:avLst/>
          </a:prstGeom>
        </p:spPr>
      </p:pic>
      <p:sp>
        <p:nvSpPr>
          <p:cNvPr id="6" name="文本框 5">
            <a:extLst>
              <a:ext uri="{FF2B5EF4-FFF2-40B4-BE49-F238E27FC236}">
                <a16:creationId xmlns:a16="http://schemas.microsoft.com/office/drawing/2014/main" id="{0955A56F-7C80-EACF-0CD2-60A50ECCE6C8}"/>
              </a:ext>
            </a:extLst>
          </p:cNvPr>
          <p:cNvSpPr txBox="1"/>
          <p:nvPr/>
        </p:nvSpPr>
        <p:spPr>
          <a:xfrm>
            <a:off x="8609433" y="1492690"/>
            <a:ext cx="3411392" cy="923330"/>
          </a:xfrm>
          <a:prstGeom prst="rect">
            <a:avLst/>
          </a:prstGeom>
          <a:noFill/>
        </p:spPr>
        <p:txBody>
          <a:bodyPr wrap="square">
            <a:spAutoFit/>
          </a:bodyPr>
          <a:lstStyle/>
          <a:p>
            <a:r>
              <a:rPr lang="zh-CN" altLang="en-US" dirty="0">
                <a:latin typeface="微软雅黑" panose="020B0503020204020204" pitchFamily="34" charset="-122"/>
                <a:ea typeface="微软雅黑" panose="020B0503020204020204" pitchFamily="34" charset="-122"/>
              </a:rPr>
              <a:t>强烈的地面震动和高共震应变释放导致了此次双联地震中断裂带附近干涉相位的非相关性（</a:t>
            </a:r>
            <a:r>
              <a:rPr lang="en-US" altLang="zh-CN" dirty="0" err="1">
                <a:latin typeface="微软雅黑" panose="020B0503020204020204" pitchFamily="34" charset="-122"/>
                <a:ea typeface="微软雅黑" panose="020B0503020204020204" pitchFamily="34" charset="-122"/>
              </a:rPr>
              <a:t>a,d</a:t>
            </a:r>
            <a:r>
              <a:rPr lang="zh-CN" altLang="en-US" dirty="0">
                <a:latin typeface="微软雅黑" panose="020B0503020204020204" pitchFamily="34" charset="-122"/>
                <a:ea typeface="微软雅黑" panose="020B0503020204020204" pitchFamily="34" charset="-122"/>
              </a:rPr>
              <a:t>）</a:t>
            </a:r>
          </a:p>
        </p:txBody>
      </p:sp>
      <p:sp>
        <p:nvSpPr>
          <p:cNvPr id="10" name="文本框 9">
            <a:extLst>
              <a:ext uri="{FF2B5EF4-FFF2-40B4-BE49-F238E27FC236}">
                <a16:creationId xmlns:a16="http://schemas.microsoft.com/office/drawing/2014/main" id="{6469AF66-666B-03A3-A3BE-03967B20504E}"/>
              </a:ext>
            </a:extLst>
          </p:cNvPr>
          <p:cNvSpPr txBox="1"/>
          <p:nvPr/>
        </p:nvSpPr>
        <p:spPr>
          <a:xfrm>
            <a:off x="8609433" y="3841816"/>
            <a:ext cx="3411392" cy="1200329"/>
          </a:xfrm>
          <a:prstGeom prst="rect">
            <a:avLst/>
          </a:prstGeom>
          <a:noFill/>
        </p:spPr>
        <p:txBody>
          <a:bodyPr wrap="square">
            <a:spAutoFit/>
          </a:bodyPr>
          <a:lstStyle/>
          <a:p>
            <a:r>
              <a:rPr lang="zh-CN" altLang="en-US" dirty="0">
                <a:latin typeface="微软雅黑" panose="020B0503020204020204" pitchFamily="34" charset="-122"/>
                <a:ea typeface="微软雅黑" panose="020B0503020204020204" pitchFamily="34" charset="-122"/>
              </a:rPr>
              <a:t>由于其噪声水平低于方位角像素，为准确绘制断层痕迹图，使用像素偏移跟踪技术，以得出测距方向的像素偏移（</a:t>
            </a:r>
            <a:r>
              <a:rPr lang="en-US" altLang="zh-CN" dirty="0" err="1">
                <a:latin typeface="微软雅黑" panose="020B0503020204020204" pitchFamily="34" charset="-122"/>
                <a:ea typeface="微软雅黑" panose="020B0503020204020204" pitchFamily="34" charset="-122"/>
              </a:rPr>
              <a:t>c,f</a:t>
            </a:r>
            <a:r>
              <a:rPr lang="zh-CN" altLang="en-US" dirty="0">
                <a:latin typeface="微软雅黑" panose="020B0503020204020204" pitchFamily="34" charset="-122"/>
                <a:ea typeface="微软雅黑" panose="020B0503020204020204" pitchFamily="34" charset="-122"/>
              </a:rPr>
              <a:t>）</a:t>
            </a:r>
          </a:p>
        </p:txBody>
      </p:sp>
    </p:spTree>
    <p:extLst>
      <p:ext uri="{BB962C8B-B14F-4D97-AF65-F5344CB8AC3E}">
        <p14:creationId xmlns:p14="http://schemas.microsoft.com/office/powerpoint/2010/main" val="4152330292"/>
      </p:ext>
    </p:extLst>
  </p:cSld>
  <p:clrMapOvr>
    <a:masterClrMapping/>
  </p:clrMapOvr>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CBFFF346-EB9E-951F-0B20-B234A5D77ECC}"/>
            </a:ext>
          </a:extLst>
        </p:cNvPr>
        <p:cNvGrpSpPr/>
        <p:nvPr/>
      </p:nvGrpSpPr>
      <p:grpSpPr>
        <a:xfrm>
          <a:off x="0" y="0"/>
          <a:ext cx="0" cy="0"/>
          <a:chOff x="0" y="0"/>
          <a:chExt cx="0" cy="0"/>
        </a:xfrm>
      </p:grpSpPr>
      <p:grpSp>
        <p:nvGrpSpPr>
          <p:cNvPr id="23" name="组合 22">
            <a:extLst>
              <a:ext uri="{FF2B5EF4-FFF2-40B4-BE49-F238E27FC236}">
                <a16:creationId xmlns:a16="http://schemas.microsoft.com/office/drawing/2014/main" id="{3E2A71AC-CAC3-1129-AAB0-8B43C410551D}"/>
              </a:ext>
            </a:extLst>
          </p:cNvPr>
          <p:cNvGrpSpPr/>
          <p:nvPr/>
        </p:nvGrpSpPr>
        <p:grpSpPr>
          <a:xfrm>
            <a:off x="3424460" y="220234"/>
            <a:ext cx="5544407" cy="617980"/>
            <a:chOff x="551593" y="497013"/>
            <a:chExt cx="5544407" cy="617980"/>
          </a:xfrm>
        </p:grpSpPr>
        <p:sp>
          <p:nvSpPr>
            <p:cNvPr id="24" name="矩形 23">
              <a:extLst>
                <a:ext uri="{FF2B5EF4-FFF2-40B4-BE49-F238E27FC236}">
                  <a16:creationId xmlns:a16="http://schemas.microsoft.com/office/drawing/2014/main" id="{85E28FC1-5E37-DF21-ACD1-B9E8489AB801}"/>
                </a:ext>
              </a:extLst>
            </p:cNvPr>
            <p:cNvSpPr/>
            <p:nvPr/>
          </p:nvSpPr>
          <p:spPr>
            <a:xfrm>
              <a:off x="551593" y="497013"/>
              <a:ext cx="5544407" cy="584775"/>
            </a:xfrm>
            <a:prstGeom prst="rect">
              <a:avLst/>
            </a:prstGeom>
            <a:noFill/>
          </p:spPr>
          <p:txBody>
            <a:bodyPr wrap="square" rtlCol="0">
              <a:spAutoFit/>
            </a:bodyPr>
            <a:lstStyle/>
            <a:p>
              <a:pPr marL="0" marR="0" lvl="0" indent="0" algn="ctr" defTabSz="914400" rtl="0" eaLnBrk="1" fontAlgn="auto" latinLnBrk="0" hangingPunct="1">
                <a:lnSpc>
                  <a:spcPct val="100000"/>
                </a:lnSpc>
                <a:spcBef>
                  <a:spcPct val="0"/>
                </a:spcBef>
                <a:spcAft>
                  <a:spcPct val="0"/>
                </a:spcAft>
                <a:buClrTx/>
                <a:buSzTx/>
                <a:buFontTx/>
                <a:buNone/>
                <a:defRPr/>
              </a:pPr>
              <a:r>
                <a:rPr kumimoji="0" lang="zh-CN" altLang="en-US" sz="3200" b="0" i="0" u="none" strike="noStrike" kern="1200" cap="none" spc="0" normalizeH="0" baseline="0" noProof="0" dirty="0">
                  <a:ln>
                    <a:noFill/>
                  </a:ln>
                  <a:solidFill>
                    <a:srgbClr val="3B3838"/>
                  </a:solidFill>
                  <a:effectLst/>
                  <a:uLnTx/>
                  <a:uFillTx/>
                  <a:latin typeface="微软雅黑" panose="020B0503020204020204" pitchFamily="34" charset="-122"/>
                  <a:ea typeface="微软雅黑" panose="020B0503020204020204" pitchFamily="34" charset="-122"/>
                  <a:sym typeface="Source Han Serif SC" panose="02020400000000000000" pitchFamily="18" charset="-122"/>
                </a:rPr>
                <a:t>断层滑移分布</a:t>
              </a:r>
            </a:p>
          </p:txBody>
        </p:sp>
        <p:cxnSp>
          <p:nvCxnSpPr>
            <p:cNvPr id="25" name="0 _4">
              <a:extLst>
                <a:ext uri="{FF2B5EF4-FFF2-40B4-BE49-F238E27FC236}">
                  <a16:creationId xmlns:a16="http://schemas.microsoft.com/office/drawing/2014/main" id="{219197CE-89F6-EB93-7CC6-92AAC867CBFC}"/>
                </a:ext>
              </a:extLst>
            </p:cNvPr>
            <p:cNvCxnSpPr/>
            <p:nvPr/>
          </p:nvCxnSpPr>
          <p:spPr>
            <a:xfrm>
              <a:off x="715475" y="1114993"/>
              <a:ext cx="5119805" cy="0"/>
            </a:xfrm>
            <a:prstGeom prst="line">
              <a:avLst/>
            </a:prstGeom>
            <a:ln w="25400">
              <a:gradFill>
                <a:gsLst>
                  <a:gs pos="49000">
                    <a:srgbClr val="3B3838"/>
                  </a:gs>
                  <a:gs pos="0">
                    <a:schemeClr val="bg1">
                      <a:alpha val="0"/>
                    </a:schemeClr>
                  </a:gs>
                  <a:gs pos="100000">
                    <a:schemeClr val="bg1">
                      <a:alpha val="3000"/>
                    </a:schemeClr>
                  </a:gs>
                </a:gsLst>
                <a:lin ang="0" scaled="0"/>
              </a:gradFill>
            </a:ln>
          </p:spPr>
          <p:style>
            <a:lnRef idx="1">
              <a:schemeClr val="accent1"/>
            </a:lnRef>
            <a:fillRef idx="0">
              <a:schemeClr val="accent1"/>
            </a:fillRef>
            <a:effectRef idx="0">
              <a:schemeClr val="accent1"/>
            </a:effectRef>
            <a:fontRef idx="minor">
              <a:schemeClr val="tx1"/>
            </a:fontRef>
          </p:style>
        </p:cxnSp>
      </p:grpSp>
      <p:pic>
        <p:nvPicPr>
          <p:cNvPr id="2" name="图片 1">
            <a:extLst>
              <a:ext uri="{FF2B5EF4-FFF2-40B4-BE49-F238E27FC236}">
                <a16:creationId xmlns:a16="http://schemas.microsoft.com/office/drawing/2014/main" id="{1B93EE96-0682-3465-2F23-D8934294BD09}"/>
              </a:ext>
            </a:extLst>
          </p:cNvPr>
          <p:cNvPicPr>
            <a:picLocks noChangeAspect="1"/>
          </p:cNvPicPr>
          <p:nvPr/>
        </p:nvPicPr>
        <p:blipFill>
          <a:blip r:embed="rId3"/>
          <a:stretch>
            <a:fillRect/>
          </a:stretch>
        </p:blipFill>
        <p:spPr>
          <a:xfrm>
            <a:off x="0" y="1031785"/>
            <a:ext cx="7001180" cy="5605981"/>
          </a:xfrm>
          <a:prstGeom prst="rect">
            <a:avLst/>
          </a:prstGeom>
        </p:spPr>
      </p:pic>
      <p:sp>
        <p:nvSpPr>
          <p:cNvPr id="4" name="文本框 3">
            <a:extLst>
              <a:ext uri="{FF2B5EF4-FFF2-40B4-BE49-F238E27FC236}">
                <a16:creationId xmlns:a16="http://schemas.microsoft.com/office/drawing/2014/main" id="{C77D0EE5-88D2-30B9-CC32-8B334EFABB78}"/>
              </a:ext>
            </a:extLst>
          </p:cNvPr>
          <p:cNvSpPr txBox="1"/>
          <p:nvPr/>
        </p:nvSpPr>
        <p:spPr>
          <a:xfrm>
            <a:off x="7328942" y="1964261"/>
            <a:ext cx="4054651" cy="646331"/>
          </a:xfrm>
          <a:prstGeom prst="rect">
            <a:avLst/>
          </a:prstGeom>
          <a:noFill/>
        </p:spPr>
        <p:txBody>
          <a:bodyPr wrap="square">
            <a:spAutoFit/>
          </a:bodyPr>
          <a:lstStyle/>
          <a:p>
            <a:pPr algn="just"/>
            <a:r>
              <a:rPr lang="zh-CN" altLang="en-US" dirty="0">
                <a:latin typeface="微软雅黑" panose="020B0503020204020204" pitchFamily="34" charset="-122"/>
                <a:ea typeface="微软雅黑" panose="020B0503020204020204" pitchFamily="34" charset="-122"/>
              </a:rPr>
              <a:t>通过整合干涉图、像素偏移不连续性和</a:t>
            </a:r>
            <a:r>
              <a:rPr lang="en-US" altLang="zh-CN" dirty="0">
                <a:latin typeface="微软雅黑" panose="020B0503020204020204" pitchFamily="34" charset="-122"/>
                <a:ea typeface="微软雅黑" panose="020B0503020204020204" pitchFamily="34" charset="-122"/>
              </a:rPr>
              <a:t>GF</a:t>
            </a:r>
            <a:r>
              <a:rPr lang="zh-CN" altLang="en-US" dirty="0">
                <a:latin typeface="微软雅黑" panose="020B0503020204020204" pitchFamily="34" charset="-122"/>
                <a:ea typeface="微软雅黑" panose="020B0503020204020204" pitchFamily="34" charset="-122"/>
              </a:rPr>
              <a:t>重新定位的余震：</a:t>
            </a:r>
          </a:p>
        </p:txBody>
      </p:sp>
      <p:sp>
        <p:nvSpPr>
          <p:cNvPr id="6" name="文本框 5">
            <a:extLst>
              <a:ext uri="{FF2B5EF4-FFF2-40B4-BE49-F238E27FC236}">
                <a16:creationId xmlns:a16="http://schemas.microsoft.com/office/drawing/2014/main" id="{B1328EBA-4F37-02E6-3326-FAB5166D6B04}"/>
              </a:ext>
            </a:extLst>
          </p:cNvPr>
          <p:cNvSpPr txBox="1"/>
          <p:nvPr/>
        </p:nvSpPr>
        <p:spPr>
          <a:xfrm>
            <a:off x="7385740" y="3105834"/>
            <a:ext cx="3941057" cy="646331"/>
          </a:xfrm>
          <a:prstGeom prst="rect">
            <a:avLst/>
          </a:prstGeom>
          <a:noFill/>
        </p:spPr>
        <p:txBody>
          <a:bodyPr wrap="square">
            <a:spAutoFit/>
          </a:bodyPr>
          <a:lstStyle/>
          <a:p>
            <a:pPr algn="ctr"/>
            <a:r>
              <a:rPr kumimoji="0" lang="zh-CN" altLang="en-US" sz="1800" b="0" i="0" u="none" strike="noStrike" kern="1200" cap="none" spc="0" normalizeH="0" baseline="0" noProof="0" dirty="0">
                <a:ln>
                  <a:noFill/>
                </a:ln>
                <a:solidFill>
                  <a:prstClr val="black"/>
                </a:solidFill>
                <a:effectLst/>
                <a:uLnTx/>
                <a:uFillTx/>
                <a:latin typeface="微软雅黑" panose="020B0503020204020204" pitchFamily="34" charset="-122"/>
                <a:ea typeface="微软雅黑" panose="020B0503020204020204" pitchFamily="34" charset="-122"/>
                <a:cs typeface="Arial"/>
              </a:rPr>
              <a:t>对</a:t>
            </a:r>
            <a:r>
              <a:rPr kumimoji="0" lang="en-US" altLang="zh-CN" sz="1800" b="0" i="0" u="none" strike="noStrike" kern="1200" cap="none" spc="0" normalizeH="0" baseline="0" noProof="0" dirty="0">
                <a:ln>
                  <a:noFill/>
                </a:ln>
                <a:solidFill>
                  <a:prstClr val="black"/>
                </a:solidFill>
                <a:effectLst/>
                <a:uLnTx/>
                <a:uFillTx/>
                <a:latin typeface="微软雅黑" panose="020B0503020204020204" pitchFamily="34" charset="-122"/>
                <a:ea typeface="微软雅黑" panose="020B0503020204020204" pitchFamily="34" charset="-122"/>
                <a:cs typeface="Arial"/>
              </a:rPr>
              <a:t>Mw 7.8</a:t>
            </a:r>
            <a:r>
              <a:rPr kumimoji="0" lang="zh-CN" altLang="en-US" sz="1800" b="0" i="0" u="none" strike="noStrike" kern="1200" cap="none" spc="0" normalizeH="0" baseline="0" noProof="0" dirty="0">
                <a:ln>
                  <a:noFill/>
                </a:ln>
                <a:solidFill>
                  <a:prstClr val="black"/>
                </a:solidFill>
                <a:effectLst/>
                <a:uLnTx/>
                <a:uFillTx/>
                <a:latin typeface="微软雅黑" panose="020B0503020204020204" pitchFamily="34" charset="-122"/>
                <a:ea typeface="微软雅黑" panose="020B0503020204020204" pitchFamily="34" charset="-122"/>
                <a:cs typeface="Arial"/>
              </a:rPr>
              <a:t>级地震采用了五个断层段（</a:t>
            </a:r>
            <a:r>
              <a:rPr kumimoji="0" lang="en-US" altLang="zh-CN" sz="1800" b="0" i="0" u="none" strike="noStrike" kern="1200" cap="none" spc="0" normalizeH="0" baseline="0" noProof="0" dirty="0">
                <a:ln>
                  <a:noFill/>
                </a:ln>
                <a:solidFill>
                  <a:prstClr val="black"/>
                </a:solidFill>
                <a:effectLst/>
                <a:uLnTx/>
                <a:uFillTx/>
                <a:latin typeface="微软雅黑" panose="020B0503020204020204" pitchFamily="34" charset="-122"/>
                <a:ea typeface="微软雅黑" panose="020B0503020204020204" pitchFamily="34" charset="-122"/>
                <a:cs typeface="Arial"/>
              </a:rPr>
              <a:t>AF</a:t>
            </a:r>
            <a:r>
              <a:rPr kumimoji="0" lang="zh-CN" altLang="en-US" sz="1800" b="0" i="0" u="none" strike="noStrike" kern="1200" cap="none" spc="0" normalizeH="0" baseline="0" noProof="0" dirty="0">
                <a:ln>
                  <a:noFill/>
                </a:ln>
                <a:solidFill>
                  <a:prstClr val="black"/>
                </a:solidFill>
                <a:effectLst/>
                <a:uLnTx/>
                <a:uFillTx/>
                <a:latin typeface="微软雅黑" panose="020B0503020204020204" pitchFamily="34" charset="-122"/>
                <a:ea typeface="微软雅黑" panose="020B0503020204020204" pitchFamily="34" charset="-122"/>
                <a:cs typeface="Arial"/>
              </a:rPr>
              <a:t>、</a:t>
            </a:r>
            <a:r>
              <a:rPr kumimoji="0" lang="en-US" altLang="zh-CN" sz="1800" b="0" i="0" u="none" strike="noStrike" kern="1200" cap="none" spc="0" normalizeH="0" baseline="0" noProof="0" dirty="0">
                <a:ln>
                  <a:noFill/>
                </a:ln>
                <a:solidFill>
                  <a:prstClr val="black"/>
                </a:solidFill>
                <a:effectLst/>
                <a:uLnTx/>
                <a:uFillTx/>
                <a:latin typeface="微软雅黑" panose="020B0503020204020204" pitchFamily="34" charset="-122"/>
                <a:ea typeface="微软雅黑" panose="020B0503020204020204" pitchFamily="34" charset="-122"/>
                <a:cs typeface="Arial"/>
              </a:rPr>
              <a:t>PF</a:t>
            </a:r>
            <a:r>
              <a:rPr kumimoji="0" lang="zh-CN" altLang="en-US" sz="1800" b="0" i="0" u="none" strike="noStrike" kern="1200" cap="none" spc="0" normalizeH="0" baseline="0" noProof="0" dirty="0">
                <a:ln>
                  <a:noFill/>
                </a:ln>
                <a:solidFill>
                  <a:prstClr val="black"/>
                </a:solidFill>
                <a:effectLst/>
                <a:uLnTx/>
                <a:uFillTx/>
                <a:latin typeface="微软雅黑" panose="020B0503020204020204" pitchFamily="34" charset="-122"/>
                <a:ea typeface="微软雅黑" panose="020B0503020204020204" pitchFamily="34" charset="-122"/>
                <a:cs typeface="Arial"/>
              </a:rPr>
              <a:t>、</a:t>
            </a:r>
            <a:r>
              <a:rPr kumimoji="0" lang="en-US" altLang="zh-CN" sz="1800" b="0" i="0" u="none" strike="noStrike" kern="1200" cap="none" spc="0" normalizeH="0" baseline="0" noProof="0" dirty="0">
                <a:ln>
                  <a:noFill/>
                </a:ln>
                <a:solidFill>
                  <a:prstClr val="black"/>
                </a:solidFill>
                <a:effectLst/>
                <a:uLnTx/>
                <a:uFillTx/>
                <a:latin typeface="微软雅黑" panose="020B0503020204020204" pitchFamily="34" charset="-122"/>
                <a:ea typeface="微软雅黑" panose="020B0503020204020204" pitchFamily="34" charset="-122"/>
                <a:cs typeface="Arial"/>
              </a:rPr>
              <a:t>EF</a:t>
            </a:r>
            <a:r>
              <a:rPr kumimoji="0" lang="zh-CN" altLang="en-US" sz="1800" b="0" i="0" u="none" strike="noStrike" kern="1200" cap="none" spc="0" normalizeH="0" baseline="0" noProof="0" dirty="0">
                <a:ln>
                  <a:noFill/>
                </a:ln>
                <a:solidFill>
                  <a:prstClr val="black"/>
                </a:solidFill>
                <a:effectLst/>
                <a:uLnTx/>
                <a:uFillTx/>
                <a:latin typeface="微软雅黑" panose="020B0503020204020204" pitchFamily="34" charset="-122"/>
                <a:ea typeface="微软雅黑" panose="020B0503020204020204" pitchFamily="34" charset="-122"/>
                <a:cs typeface="Arial"/>
              </a:rPr>
              <a:t>、</a:t>
            </a:r>
            <a:r>
              <a:rPr kumimoji="0" lang="en-US" altLang="zh-CN" sz="1800" b="0" i="0" u="none" strike="noStrike" kern="1200" cap="none" spc="0" normalizeH="0" baseline="0" noProof="0" dirty="0">
                <a:ln>
                  <a:noFill/>
                </a:ln>
                <a:solidFill>
                  <a:prstClr val="black"/>
                </a:solidFill>
                <a:effectLst/>
                <a:uLnTx/>
                <a:uFillTx/>
                <a:latin typeface="微软雅黑" panose="020B0503020204020204" pitchFamily="34" charset="-122"/>
                <a:ea typeface="微软雅黑" panose="020B0503020204020204" pitchFamily="34" charset="-122"/>
                <a:cs typeface="Arial"/>
              </a:rPr>
              <a:t>NF</a:t>
            </a:r>
            <a:r>
              <a:rPr kumimoji="0" lang="zh-CN" altLang="en-US" sz="1800" b="0" i="0" u="none" strike="noStrike" kern="1200" cap="none" spc="0" normalizeH="0" baseline="0" noProof="0" dirty="0">
                <a:ln>
                  <a:noFill/>
                </a:ln>
                <a:solidFill>
                  <a:prstClr val="black"/>
                </a:solidFill>
                <a:effectLst/>
                <a:uLnTx/>
                <a:uFillTx/>
                <a:latin typeface="微软雅黑" panose="020B0503020204020204" pitchFamily="34" charset="-122"/>
                <a:ea typeface="微软雅黑" panose="020B0503020204020204" pitchFamily="34" charset="-122"/>
                <a:cs typeface="Arial"/>
              </a:rPr>
              <a:t>和</a:t>
            </a:r>
            <a:r>
              <a:rPr kumimoji="0" lang="en-US" altLang="zh-CN" sz="1800" b="0" i="0" u="none" strike="noStrike" kern="1200" cap="none" spc="0" normalizeH="0" baseline="0" noProof="0" dirty="0">
                <a:ln>
                  <a:noFill/>
                </a:ln>
                <a:solidFill>
                  <a:prstClr val="black"/>
                </a:solidFill>
                <a:effectLst/>
                <a:uLnTx/>
                <a:uFillTx/>
                <a:latin typeface="微软雅黑" panose="020B0503020204020204" pitchFamily="34" charset="-122"/>
                <a:ea typeface="微软雅黑" panose="020B0503020204020204" pitchFamily="34" charset="-122"/>
                <a:cs typeface="Arial"/>
              </a:rPr>
              <a:t>YF</a:t>
            </a:r>
            <a:r>
              <a:rPr kumimoji="0" lang="zh-CN" altLang="en-US" sz="1800" b="0" i="0" u="none" strike="noStrike" kern="1200" cap="none" spc="0" normalizeH="0" baseline="0" noProof="0" dirty="0">
                <a:ln>
                  <a:noFill/>
                </a:ln>
                <a:solidFill>
                  <a:prstClr val="black"/>
                </a:solidFill>
                <a:effectLst/>
                <a:uLnTx/>
                <a:uFillTx/>
                <a:latin typeface="微软雅黑" panose="020B0503020204020204" pitchFamily="34" charset="-122"/>
                <a:ea typeface="微软雅黑" panose="020B0503020204020204" pitchFamily="34" charset="-122"/>
                <a:cs typeface="Arial"/>
              </a:rPr>
              <a:t>）</a:t>
            </a:r>
            <a:endParaRPr lang="zh-CN" altLang="en-US" dirty="0"/>
          </a:p>
        </p:txBody>
      </p:sp>
      <p:sp>
        <p:nvSpPr>
          <p:cNvPr id="8" name="文本框 7">
            <a:extLst>
              <a:ext uri="{FF2B5EF4-FFF2-40B4-BE49-F238E27FC236}">
                <a16:creationId xmlns:a16="http://schemas.microsoft.com/office/drawing/2014/main" id="{4435F947-D760-3842-98BC-C051C8E78CFF}"/>
              </a:ext>
            </a:extLst>
          </p:cNvPr>
          <p:cNvSpPr txBox="1"/>
          <p:nvPr/>
        </p:nvSpPr>
        <p:spPr>
          <a:xfrm>
            <a:off x="7385740" y="4382971"/>
            <a:ext cx="3941057" cy="646331"/>
          </a:xfrm>
          <a:prstGeom prst="rect">
            <a:avLst/>
          </a:prstGeom>
          <a:noFill/>
        </p:spPr>
        <p:txBody>
          <a:bodyPr wrap="square">
            <a:spAutoFit/>
          </a:bodyPr>
          <a:lstStyle/>
          <a:p>
            <a:pPr algn="ctr"/>
            <a:r>
              <a:rPr kumimoji="0" lang="zh-CN" altLang="en-US" sz="1800" b="0" i="0" u="none" strike="noStrike" kern="1200" cap="none" spc="0" normalizeH="0" baseline="0" noProof="0" dirty="0">
                <a:ln>
                  <a:noFill/>
                </a:ln>
                <a:solidFill>
                  <a:prstClr val="black"/>
                </a:solidFill>
                <a:effectLst/>
                <a:uLnTx/>
                <a:uFillTx/>
                <a:latin typeface="微软雅黑" panose="020B0503020204020204" pitchFamily="34" charset="-122"/>
                <a:ea typeface="微软雅黑" panose="020B0503020204020204" pitchFamily="34" charset="-122"/>
                <a:cs typeface="Arial"/>
              </a:rPr>
              <a:t>对</a:t>
            </a:r>
            <a:r>
              <a:rPr kumimoji="0" lang="en-US" altLang="zh-CN" sz="1800" b="0" i="0" u="none" strike="noStrike" kern="1200" cap="none" spc="0" normalizeH="0" baseline="0" noProof="0" dirty="0">
                <a:ln>
                  <a:noFill/>
                </a:ln>
                <a:solidFill>
                  <a:prstClr val="black"/>
                </a:solidFill>
                <a:effectLst/>
                <a:uLnTx/>
                <a:uFillTx/>
                <a:latin typeface="微软雅黑" panose="020B0503020204020204" pitchFamily="34" charset="-122"/>
                <a:ea typeface="微软雅黑" panose="020B0503020204020204" pitchFamily="34" charset="-122"/>
                <a:cs typeface="Arial"/>
              </a:rPr>
              <a:t>Mw 7.6</a:t>
            </a:r>
            <a:r>
              <a:rPr kumimoji="0" lang="zh-CN" altLang="en-US" sz="1800" b="0" i="0" u="none" strike="noStrike" kern="1200" cap="none" spc="0" normalizeH="0" baseline="0" noProof="0" dirty="0">
                <a:ln>
                  <a:noFill/>
                </a:ln>
                <a:solidFill>
                  <a:prstClr val="black"/>
                </a:solidFill>
                <a:effectLst/>
                <a:uLnTx/>
                <a:uFillTx/>
                <a:latin typeface="微软雅黑" panose="020B0503020204020204" pitchFamily="34" charset="-122"/>
                <a:ea typeface="微软雅黑" panose="020B0503020204020204" pitchFamily="34" charset="-122"/>
                <a:cs typeface="Arial"/>
              </a:rPr>
              <a:t>级地震采用了四个断层段（</a:t>
            </a:r>
            <a:r>
              <a:rPr kumimoji="0" lang="en-US" altLang="zh-CN" sz="1800" b="0" i="0" u="none" strike="noStrike" kern="1200" cap="none" spc="0" normalizeH="0" baseline="0" noProof="0" dirty="0">
                <a:ln>
                  <a:noFill/>
                </a:ln>
                <a:solidFill>
                  <a:prstClr val="black"/>
                </a:solidFill>
                <a:effectLst/>
                <a:uLnTx/>
                <a:uFillTx/>
                <a:latin typeface="微软雅黑" panose="020B0503020204020204" pitchFamily="34" charset="-122"/>
                <a:ea typeface="微软雅黑" panose="020B0503020204020204" pitchFamily="34" charset="-122"/>
                <a:cs typeface="Arial"/>
              </a:rPr>
              <a:t>GF</a:t>
            </a:r>
            <a:r>
              <a:rPr kumimoji="0" lang="zh-CN" altLang="en-US" sz="1800" b="0" i="0" u="none" strike="noStrike" kern="1200" cap="none" spc="0" normalizeH="0" baseline="0" noProof="0" dirty="0">
                <a:ln>
                  <a:noFill/>
                </a:ln>
                <a:solidFill>
                  <a:prstClr val="black"/>
                </a:solidFill>
                <a:effectLst/>
                <a:uLnTx/>
                <a:uFillTx/>
                <a:latin typeface="微软雅黑" panose="020B0503020204020204" pitchFamily="34" charset="-122"/>
                <a:ea typeface="微软雅黑" panose="020B0503020204020204" pitchFamily="34" charset="-122"/>
                <a:cs typeface="Arial"/>
              </a:rPr>
              <a:t>、</a:t>
            </a:r>
            <a:r>
              <a:rPr kumimoji="0" lang="en-US" altLang="zh-CN" sz="1800" b="0" i="0" u="none" strike="noStrike" kern="1200" cap="none" spc="0" normalizeH="0" baseline="0" noProof="0" dirty="0">
                <a:ln>
                  <a:noFill/>
                </a:ln>
                <a:solidFill>
                  <a:prstClr val="black"/>
                </a:solidFill>
                <a:effectLst/>
                <a:uLnTx/>
                <a:uFillTx/>
                <a:latin typeface="微软雅黑" panose="020B0503020204020204" pitchFamily="34" charset="-122"/>
                <a:ea typeface="微软雅黑" panose="020B0503020204020204" pitchFamily="34" charset="-122"/>
                <a:cs typeface="Arial"/>
              </a:rPr>
              <a:t>SF</a:t>
            </a:r>
            <a:r>
              <a:rPr kumimoji="0" lang="zh-CN" altLang="en-US" sz="1800" b="0" i="0" u="none" strike="noStrike" kern="1200" cap="none" spc="0" normalizeH="0" baseline="0" noProof="0" dirty="0">
                <a:ln>
                  <a:noFill/>
                </a:ln>
                <a:solidFill>
                  <a:prstClr val="black"/>
                </a:solidFill>
                <a:effectLst/>
                <a:uLnTx/>
                <a:uFillTx/>
                <a:latin typeface="微软雅黑" panose="020B0503020204020204" pitchFamily="34" charset="-122"/>
                <a:ea typeface="微软雅黑" panose="020B0503020204020204" pitchFamily="34" charset="-122"/>
                <a:cs typeface="Arial"/>
              </a:rPr>
              <a:t>、</a:t>
            </a:r>
            <a:r>
              <a:rPr kumimoji="0" lang="en-US" altLang="zh-CN" sz="1800" b="0" i="0" u="none" strike="noStrike" kern="1200" cap="none" spc="0" normalizeH="0" baseline="0" noProof="0" dirty="0">
                <a:ln>
                  <a:noFill/>
                </a:ln>
                <a:solidFill>
                  <a:prstClr val="black"/>
                </a:solidFill>
                <a:effectLst/>
                <a:uLnTx/>
                <a:uFillTx/>
                <a:latin typeface="微软雅黑" panose="020B0503020204020204" pitchFamily="34" charset="-122"/>
                <a:ea typeface="微软雅黑" panose="020B0503020204020204" pitchFamily="34" charset="-122"/>
                <a:cs typeface="Arial"/>
              </a:rPr>
              <a:t>CF</a:t>
            </a:r>
            <a:r>
              <a:rPr kumimoji="0" lang="zh-CN" altLang="en-US" sz="1800" b="0" i="0" u="none" strike="noStrike" kern="1200" cap="none" spc="0" normalizeH="0" baseline="0" noProof="0" dirty="0">
                <a:ln>
                  <a:noFill/>
                </a:ln>
                <a:solidFill>
                  <a:prstClr val="black"/>
                </a:solidFill>
                <a:effectLst/>
                <a:uLnTx/>
                <a:uFillTx/>
                <a:latin typeface="微软雅黑" panose="020B0503020204020204" pitchFamily="34" charset="-122"/>
                <a:ea typeface="微软雅黑" panose="020B0503020204020204" pitchFamily="34" charset="-122"/>
                <a:cs typeface="Arial"/>
              </a:rPr>
              <a:t>和</a:t>
            </a:r>
            <a:r>
              <a:rPr kumimoji="0" lang="en-US" altLang="zh-CN" sz="1800" b="0" i="0" u="none" strike="noStrike" kern="1200" cap="none" spc="0" normalizeH="0" baseline="0" noProof="0" dirty="0">
                <a:ln>
                  <a:noFill/>
                </a:ln>
                <a:solidFill>
                  <a:prstClr val="black"/>
                </a:solidFill>
                <a:effectLst/>
                <a:uLnTx/>
                <a:uFillTx/>
                <a:latin typeface="微软雅黑" panose="020B0503020204020204" pitchFamily="34" charset="-122"/>
                <a:ea typeface="微软雅黑" panose="020B0503020204020204" pitchFamily="34" charset="-122"/>
                <a:cs typeface="Arial"/>
              </a:rPr>
              <a:t>MF</a:t>
            </a:r>
            <a:r>
              <a:rPr kumimoji="0" lang="zh-CN" altLang="en-US" sz="1800" b="0" i="0" u="none" strike="noStrike" kern="1200" cap="none" spc="0" normalizeH="0" baseline="0" noProof="0" dirty="0">
                <a:ln>
                  <a:noFill/>
                </a:ln>
                <a:solidFill>
                  <a:prstClr val="black"/>
                </a:solidFill>
                <a:effectLst/>
                <a:uLnTx/>
                <a:uFillTx/>
                <a:latin typeface="微软雅黑" panose="020B0503020204020204" pitchFamily="34" charset="-122"/>
                <a:ea typeface="微软雅黑" panose="020B0503020204020204" pitchFamily="34" charset="-122"/>
                <a:cs typeface="Arial"/>
              </a:rPr>
              <a:t>）</a:t>
            </a:r>
            <a:endParaRPr lang="zh-CN" altLang="en-US" dirty="0"/>
          </a:p>
        </p:txBody>
      </p:sp>
      <p:sp>
        <p:nvSpPr>
          <p:cNvPr id="10" name="文本框 9">
            <a:extLst>
              <a:ext uri="{FF2B5EF4-FFF2-40B4-BE49-F238E27FC236}">
                <a16:creationId xmlns:a16="http://schemas.microsoft.com/office/drawing/2014/main" id="{0C9430D7-2F2C-FE9E-0C3C-84B28F40593A}"/>
              </a:ext>
            </a:extLst>
          </p:cNvPr>
          <p:cNvSpPr txBox="1"/>
          <p:nvPr/>
        </p:nvSpPr>
        <p:spPr>
          <a:xfrm>
            <a:off x="7310004" y="5475442"/>
            <a:ext cx="4325617" cy="369332"/>
          </a:xfrm>
          <a:prstGeom prst="rect">
            <a:avLst/>
          </a:prstGeom>
          <a:noFill/>
        </p:spPr>
        <p:txBody>
          <a:bodyPr wrap="square">
            <a:spAutoFit/>
          </a:bodyPr>
          <a:lstStyle/>
          <a:p>
            <a:r>
              <a:rPr kumimoji="0" lang="zh-CN" altLang="en-US" sz="1800" b="0" i="0" u="none" strike="noStrike" kern="1200" cap="none" spc="0" normalizeH="0" baseline="0" noProof="0" dirty="0">
                <a:ln>
                  <a:noFill/>
                </a:ln>
                <a:solidFill>
                  <a:prstClr val="black"/>
                </a:solidFill>
                <a:effectLst/>
                <a:uLnTx/>
                <a:uFillTx/>
                <a:latin typeface="微软雅黑" panose="020B0503020204020204" pitchFamily="34" charset="-122"/>
                <a:ea typeface="微软雅黑" panose="020B0503020204020204" pitchFamily="34" charset="-122"/>
                <a:cs typeface="Arial"/>
              </a:rPr>
              <a:t>来恢复观测到的</a:t>
            </a:r>
            <a:r>
              <a:rPr kumimoji="0" lang="en-US" altLang="zh-CN" sz="1800" b="0" i="0" u="none" strike="noStrike" kern="1200" cap="none" spc="0" normalizeH="0" baseline="0" noProof="0" dirty="0">
                <a:ln>
                  <a:noFill/>
                </a:ln>
                <a:solidFill>
                  <a:prstClr val="black"/>
                </a:solidFill>
                <a:effectLst/>
                <a:uLnTx/>
                <a:uFillTx/>
                <a:latin typeface="微软雅黑" panose="020B0503020204020204" pitchFamily="34" charset="-122"/>
                <a:ea typeface="微软雅黑" panose="020B0503020204020204" pitchFamily="34" charset="-122"/>
                <a:cs typeface="Arial"/>
              </a:rPr>
              <a:t>LOS</a:t>
            </a:r>
            <a:r>
              <a:rPr kumimoji="0" lang="zh-CN" altLang="en-US" sz="1800" b="0" i="0" u="none" strike="noStrike" kern="1200" cap="none" spc="0" normalizeH="0" baseline="0" noProof="0" dirty="0">
                <a:ln>
                  <a:noFill/>
                </a:ln>
                <a:solidFill>
                  <a:prstClr val="black"/>
                </a:solidFill>
                <a:effectLst/>
                <a:uLnTx/>
                <a:uFillTx/>
                <a:latin typeface="微软雅黑" panose="020B0503020204020204" pitchFamily="34" charset="-122"/>
                <a:ea typeface="微软雅黑" panose="020B0503020204020204" pitchFamily="34" charset="-122"/>
                <a:cs typeface="Arial"/>
              </a:rPr>
              <a:t>位移（扩展数据图</a:t>
            </a:r>
            <a:r>
              <a:rPr kumimoji="0" lang="en-US" altLang="zh-CN" sz="1800" b="0" i="0" u="none" strike="noStrike" kern="1200" cap="none" spc="0" normalizeH="0" baseline="0" noProof="0" dirty="0">
                <a:ln>
                  <a:noFill/>
                </a:ln>
                <a:solidFill>
                  <a:prstClr val="black"/>
                </a:solidFill>
                <a:effectLst/>
                <a:uLnTx/>
                <a:uFillTx/>
                <a:latin typeface="微软雅黑" panose="020B0503020204020204" pitchFamily="34" charset="-122"/>
                <a:ea typeface="微软雅黑" panose="020B0503020204020204" pitchFamily="34" charset="-122"/>
                <a:cs typeface="Arial"/>
              </a:rPr>
              <a:t>1</a:t>
            </a:r>
            <a:r>
              <a:rPr kumimoji="0" lang="zh-CN" altLang="en-US" sz="1800" b="0" i="0" u="none" strike="noStrike" kern="1200" cap="none" spc="0" normalizeH="0" baseline="0" noProof="0" dirty="0">
                <a:ln>
                  <a:noFill/>
                </a:ln>
                <a:solidFill>
                  <a:prstClr val="black"/>
                </a:solidFill>
                <a:effectLst/>
                <a:uLnTx/>
                <a:uFillTx/>
                <a:latin typeface="微软雅黑" panose="020B0503020204020204" pitchFamily="34" charset="-122"/>
                <a:ea typeface="微软雅黑" panose="020B0503020204020204" pitchFamily="34" charset="-122"/>
                <a:cs typeface="Arial"/>
              </a:rPr>
              <a:t>）</a:t>
            </a:r>
            <a:endParaRPr lang="zh-CN" altLang="en-US" dirty="0"/>
          </a:p>
        </p:txBody>
      </p:sp>
    </p:spTree>
    <p:extLst>
      <p:ext uri="{BB962C8B-B14F-4D97-AF65-F5344CB8AC3E}">
        <p14:creationId xmlns:p14="http://schemas.microsoft.com/office/powerpoint/2010/main" val="1957143781"/>
      </p:ext>
    </p:extLst>
  </p:cSld>
  <p:clrMapOvr>
    <a:masterClrMapping/>
  </p:clrMapOvr>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6A985503-8CC5-1B62-4972-318B2E940B51}"/>
            </a:ext>
          </a:extLst>
        </p:cNvPr>
        <p:cNvGrpSpPr/>
        <p:nvPr/>
      </p:nvGrpSpPr>
      <p:grpSpPr>
        <a:xfrm>
          <a:off x="0" y="0"/>
          <a:ext cx="0" cy="0"/>
          <a:chOff x="0" y="0"/>
          <a:chExt cx="0" cy="0"/>
        </a:xfrm>
      </p:grpSpPr>
      <p:grpSp>
        <p:nvGrpSpPr>
          <p:cNvPr id="23" name="组合 22">
            <a:extLst>
              <a:ext uri="{FF2B5EF4-FFF2-40B4-BE49-F238E27FC236}">
                <a16:creationId xmlns:a16="http://schemas.microsoft.com/office/drawing/2014/main" id="{6DA15B74-1D45-28D6-2BB8-FD80FD85E7E5}"/>
              </a:ext>
            </a:extLst>
          </p:cNvPr>
          <p:cNvGrpSpPr/>
          <p:nvPr/>
        </p:nvGrpSpPr>
        <p:grpSpPr>
          <a:xfrm>
            <a:off x="3424460" y="220234"/>
            <a:ext cx="5544407" cy="617980"/>
            <a:chOff x="551593" y="497013"/>
            <a:chExt cx="5544407" cy="617980"/>
          </a:xfrm>
        </p:grpSpPr>
        <p:sp>
          <p:nvSpPr>
            <p:cNvPr id="24" name="矩形 23">
              <a:extLst>
                <a:ext uri="{FF2B5EF4-FFF2-40B4-BE49-F238E27FC236}">
                  <a16:creationId xmlns:a16="http://schemas.microsoft.com/office/drawing/2014/main" id="{E6934146-ADA4-7777-F6EA-B167DAA6BE1B}"/>
                </a:ext>
              </a:extLst>
            </p:cNvPr>
            <p:cNvSpPr/>
            <p:nvPr/>
          </p:nvSpPr>
          <p:spPr>
            <a:xfrm>
              <a:off x="551593" y="497013"/>
              <a:ext cx="5544407" cy="584775"/>
            </a:xfrm>
            <a:prstGeom prst="rect">
              <a:avLst/>
            </a:prstGeom>
            <a:noFill/>
          </p:spPr>
          <p:txBody>
            <a:bodyPr wrap="square" rtlCol="0">
              <a:spAutoFit/>
            </a:bodyPr>
            <a:lstStyle/>
            <a:p>
              <a:pPr marL="0" marR="0" lvl="0" indent="0" algn="ctr" defTabSz="914400" rtl="0" eaLnBrk="1" fontAlgn="auto" latinLnBrk="0" hangingPunct="1">
                <a:lnSpc>
                  <a:spcPct val="100000"/>
                </a:lnSpc>
                <a:spcBef>
                  <a:spcPct val="0"/>
                </a:spcBef>
                <a:spcAft>
                  <a:spcPct val="0"/>
                </a:spcAft>
                <a:buClrTx/>
                <a:buSzTx/>
                <a:buFontTx/>
                <a:buNone/>
                <a:defRPr/>
              </a:pPr>
              <a:r>
                <a:rPr kumimoji="0" lang="en-US" altLang="zh-CN" sz="3200" b="0" i="0" u="none" strike="noStrike" kern="1200" cap="none" spc="0" normalizeH="0" baseline="0" noProof="0" dirty="0">
                  <a:ln>
                    <a:noFill/>
                  </a:ln>
                  <a:solidFill>
                    <a:srgbClr val="3B3838"/>
                  </a:solidFill>
                  <a:effectLst/>
                  <a:uLnTx/>
                  <a:uFillTx/>
                  <a:latin typeface="微软雅黑" panose="020B0503020204020204" pitchFamily="34" charset="-122"/>
                  <a:ea typeface="微软雅黑" panose="020B0503020204020204" pitchFamily="34" charset="-122"/>
                  <a:sym typeface="Source Han Serif SC" panose="02020400000000000000" pitchFamily="18" charset="-122"/>
                </a:rPr>
                <a:t>MUSIC</a:t>
              </a:r>
              <a:r>
                <a:rPr kumimoji="0" lang="zh-CN" altLang="en-US" sz="3200" b="0" i="0" u="none" strike="noStrike" kern="1200" cap="none" spc="0" normalizeH="0" baseline="0" noProof="0" dirty="0">
                  <a:ln>
                    <a:noFill/>
                  </a:ln>
                  <a:solidFill>
                    <a:srgbClr val="3B3838"/>
                  </a:solidFill>
                  <a:effectLst/>
                  <a:uLnTx/>
                  <a:uFillTx/>
                  <a:latin typeface="微软雅黑" panose="020B0503020204020204" pitchFamily="34" charset="-122"/>
                  <a:ea typeface="微软雅黑" panose="020B0503020204020204" pitchFamily="34" charset="-122"/>
                  <a:sym typeface="Source Han Serif SC" panose="02020400000000000000" pitchFamily="18" charset="-122"/>
                </a:rPr>
                <a:t>？</a:t>
              </a:r>
            </a:p>
          </p:txBody>
        </p:sp>
        <p:cxnSp>
          <p:nvCxnSpPr>
            <p:cNvPr id="25" name="0 _4">
              <a:extLst>
                <a:ext uri="{FF2B5EF4-FFF2-40B4-BE49-F238E27FC236}">
                  <a16:creationId xmlns:a16="http://schemas.microsoft.com/office/drawing/2014/main" id="{13BAE3D4-643E-74C8-11B7-36735A5B3915}"/>
                </a:ext>
              </a:extLst>
            </p:cNvPr>
            <p:cNvCxnSpPr/>
            <p:nvPr/>
          </p:nvCxnSpPr>
          <p:spPr>
            <a:xfrm>
              <a:off x="715475" y="1114993"/>
              <a:ext cx="5119805" cy="0"/>
            </a:xfrm>
            <a:prstGeom prst="line">
              <a:avLst/>
            </a:prstGeom>
            <a:ln w="25400">
              <a:gradFill>
                <a:gsLst>
                  <a:gs pos="49000">
                    <a:srgbClr val="3B3838"/>
                  </a:gs>
                  <a:gs pos="0">
                    <a:schemeClr val="bg1">
                      <a:alpha val="0"/>
                    </a:schemeClr>
                  </a:gs>
                  <a:gs pos="100000">
                    <a:schemeClr val="bg1">
                      <a:alpha val="3000"/>
                    </a:schemeClr>
                  </a:gs>
                </a:gsLst>
                <a:lin ang="0" scaled="0"/>
              </a:gradFill>
            </a:ln>
          </p:spPr>
          <p:style>
            <a:lnRef idx="1">
              <a:schemeClr val="accent1"/>
            </a:lnRef>
            <a:fillRef idx="0">
              <a:schemeClr val="accent1"/>
            </a:fillRef>
            <a:effectRef idx="0">
              <a:schemeClr val="accent1"/>
            </a:effectRef>
            <a:fontRef idx="minor">
              <a:schemeClr val="tx1"/>
            </a:fontRef>
          </p:style>
        </p:cxnSp>
      </p:grpSp>
      <p:sp>
        <p:nvSpPr>
          <p:cNvPr id="7" name="文本框 6">
            <a:extLst>
              <a:ext uri="{FF2B5EF4-FFF2-40B4-BE49-F238E27FC236}">
                <a16:creationId xmlns:a16="http://schemas.microsoft.com/office/drawing/2014/main" id="{0AEFEAB5-CD5D-41F6-182B-8DFCBC89A90A}"/>
              </a:ext>
            </a:extLst>
          </p:cNvPr>
          <p:cNvSpPr txBox="1"/>
          <p:nvPr/>
        </p:nvSpPr>
        <p:spPr>
          <a:xfrm>
            <a:off x="2003280" y="1330801"/>
            <a:ext cx="8185439" cy="830997"/>
          </a:xfrm>
          <a:prstGeom prst="rect">
            <a:avLst/>
          </a:prstGeom>
          <a:noFill/>
        </p:spPr>
        <p:txBody>
          <a:bodyPr wrap="square">
            <a:spAutoFit/>
          </a:bodyPr>
          <a:lstStyle/>
          <a:p>
            <a:r>
              <a:rPr kumimoji="0" lang="en-US" altLang="zh-CN" sz="2400" b="0" i="0" u="none" strike="noStrike" kern="1200" cap="none" spc="0" normalizeH="0" baseline="0" noProof="0" dirty="0">
                <a:ln>
                  <a:noFill/>
                </a:ln>
                <a:solidFill>
                  <a:prstClr val="black"/>
                </a:solidFill>
                <a:effectLst/>
                <a:uLnTx/>
                <a:uFillTx/>
                <a:latin typeface="微软雅黑" panose="020B0503020204020204" pitchFamily="34" charset="-122"/>
                <a:ea typeface="微软雅黑" panose="020B0503020204020204" pitchFamily="34" charset="-122"/>
                <a:cs typeface="Arial"/>
              </a:rPr>
              <a:t>MUSIC</a:t>
            </a:r>
            <a:r>
              <a:rPr kumimoji="0" lang="zh-CN" altLang="en-US" sz="2400" b="0" i="0" u="none" strike="noStrike" kern="1200" cap="none" spc="0" normalizeH="0" baseline="0" noProof="0" dirty="0">
                <a:ln>
                  <a:noFill/>
                </a:ln>
                <a:solidFill>
                  <a:prstClr val="black"/>
                </a:solidFill>
                <a:effectLst/>
                <a:uLnTx/>
                <a:uFillTx/>
                <a:latin typeface="微软雅黑" panose="020B0503020204020204" pitchFamily="34" charset="-122"/>
                <a:ea typeface="微软雅黑" panose="020B0503020204020204" pitchFamily="34" charset="-122"/>
                <a:cs typeface="Arial"/>
              </a:rPr>
              <a:t>代表多维信号分类（</a:t>
            </a:r>
            <a:r>
              <a:rPr kumimoji="0" lang="en-US" altLang="zh-CN" sz="2400" b="0" i="0" u="none" strike="noStrike" kern="1200" cap="none" spc="0" normalizeH="0" baseline="0" noProof="0" dirty="0">
                <a:ln>
                  <a:noFill/>
                </a:ln>
                <a:solidFill>
                  <a:prstClr val="black"/>
                </a:solidFill>
                <a:effectLst/>
                <a:uLnTx/>
                <a:uFillTx/>
                <a:latin typeface="微软雅黑" panose="020B0503020204020204" pitchFamily="34" charset="-122"/>
                <a:ea typeface="微软雅黑" panose="020B0503020204020204" pitchFamily="34" charset="-122"/>
                <a:cs typeface="Arial"/>
              </a:rPr>
              <a:t>Multiple Signal Classification</a:t>
            </a:r>
            <a:r>
              <a:rPr kumimoji="0" lang="zh-CN" altLang="en-US" sz="2400" b="0" i="0" u="none" strike="noStrike" kern="1200" cap="none" spc="0" normalizeH="0" baseline="0" noProof="0" dirty="0">
                <a:ln>
                  <a:noFill/>
                </a:ln>
                <a:solidFill>
                  <a:prstClr val="black"/>
                </a:solidFill>
                <a:effectLst/>
                <a:uLnTx/>
                <a:uFillTx/>
                <a:latin typeface="微软雅黑" panose="020B0503020204020204" pitchFamily="34" charset="-122"/>
                <a:ea typeface="微软雅黑" panose="020B0503020204020204" pitchFamily="34" charset="-122"/>
                <a:cs typeface="Arial"/>
              </a:rPr>
              <a:t>）一种基于子空间方法的谱估计技术</a:t>
            </a:r>
          </a:p>
        </p:txBody>
      </p:sp>
      <p:sp>
        <p:nvSpPr>
          <p:cNvPr id="9" name="文本框 8">
            <a:extLst>
              <a:ext uri="{FF2B5EF4-FFF2-40B4-BE49-F238E27FC236}">
                <a16:creationId xmlns:a16="http://schemas.microsoft.com/office/drawing/2014/main" id="{11B587CF-8C95-2A61-3EC5-B91400B4F7C6}"/>
              </a:ext>
            </a:extLst>
          </p:cNvPr>
          <p:cNvSpPr txBox="1"/>
          <p:nvPr/>
        </p:nvSpPr>
        <p:spPr>
          <a:xfrm>
            <a:off x="2003280" y="2475459"/>
            <a:ext cx="6434139" cy="707886"/>
          </a:xfrm>
          <a:prstGeom prst="rect">
            <a:avLst/>
          </a:prstGeom>
          <a:noFill/>
        </p:spPr>
        <p:txBody>
          <a:bodyPr wrap="square">
            <a:spAutoFit/>
          </a:bodyPr>
          <a:lstStyle/>
          <a:p>
            <a:r>
              <a:rPr lang="zh-CN" altLang="en-US" sz="2000" b="0" i="0" dirty="0">
                <a:solidFill>
                  <a:srgbClr val="24292F"/>
                </a:solidFill>
                <a:effectLst/>
                <a:latin typeface="微软雅黑" panose="020B0503020204020204" pitchFamily="34" charset="-122"/>
                <a:ea typeface="微软雅黑" panose="020B0503020204020204" pitchFamily="34" charset="-122"/>
              </a:rPr>
              <a:t>通过对地震阵列接收到的地震信号进行处理，</a:t>
            </a:r>
            <a:r>
              <a:rPr lang="en-US" altLang="zh-CN" sz="2000" b="0" i="0" dirty="0">
                <a:solidFill>
                  <a:srgbClr val="24292F"/>
                </a:solidFill>
                <a:effectLst/>
                <a:latin typeface="微软雅黑" panose="020B0503020204020204" pitchFamily="34" charset="-122"/>
                <a:ea typeface="微软雅黑" panose="020B0503020204020204" pitchFamily="34" charset="-122"/>
              </a:rPr>
              <a:t>MUSIC</a:t>
            </a:r>
            <a:r>
              <a:rPr lang="zh-CN" altLang="en-US" sz="2000" b="0" i="0" dirty="0">
                <a:solidFill>
                  <a:srgbClr val="24292F"/>
                </a:solidFill>
                <a:effectLst/>
                <a:latin typeface="微软雅黑" panose="020B0503020204020204" pitchFamily="34" charset="-122"/>
                <a:ea typeface="微软雅黑" panose="020B0503020204020204" pitchFamily="34" charset="-122"/>
              </a:rPr>
              <a:t>反投影技术可以帮助确定地震波的传播路径以及震源位置</a:t>
            </a:r>
            <a:endParaRPr lang="zh-CN" altLang="en-US" sz="2000" dirty="0">
              <a:latin typeface="微软雅黑" panose="020B0503020204020204" pitchFamily="34" charset="-122"/>
              <a:ea typeface="微软雅黑" panose="020B0503020204020204" pitchFamily="34" charset="-122"/>
            </a:endParaRPr>
          </a:p>
        </p:txBody>
      </p:sp>
      <p:sp>
        <p:nvSpPr>
          <p:cNvPr id="11" name="文本框 10">
            <a:extLst>
              <a:ext uri="{FF2B5EF4-FFF2-40B4-BE49-F238E27FC236}">
                <a16:creationId xmlns:a16="http://schemas.microsoft.com/office/drawing/2014/main" id="{B0E7A9F9-F225-6759-1D50-EDF2807D9D05}"/>
              </a:ext>
            </a:extLst>
          </p:cNvPr>
          <p:cNvSpPr txBox="1"/>
          <p:nvPr/>
        </p:nvSpPr>
        <p:spPr>
          <a:xfrm>
            <a:off x="2003280" y="3497006"/>
            <a:ext cx="8185438" cy="830997"/>
          </a:xfrm>
          <a:prstGeom prst="rect">
            <a:avLst/>
          </a:prstGeom>
          <a:noFill/>
        </p:spPr>
        <p:txBody>
          <a:bodyPr wrap="square">
            <a:spAutoFit/>
          </a:bodyPr>
          <a:lstStyle/>
          <a:p>
            <a:r>
              <a:rPr lang="zh-CN" altLang="en-US" sz="2400" dirty="0">
                <a:latin typeface="微软雅黑" panose="020B0503020204020204" pitchFamily="34" charset="-122"/>
                <a:ea typeface="微软雅黑" panose="020B0503020204020204" pitchFamily="34" charset="-122"/>
              </a:rPr>
              <a:t>本文通过中国和阿拉斯加地震阵列的 </a:t>
            </a:r>
            <a:r>
              <a:rPr lang="en-US" altLang="zh-CN" sz="2400" dirty="0">
                <a:latin typeface="微软雅黑" panose="020B0503020204020204" pitchFamily="34" charset="-122"/>
                <a:ea typeface="微软雅黑" panose="020B0503020204020204" pitchFamily="34" charset="-122"/>
              </a:rPr>
              <a:t>MUSIC </a:t>
            </a:r>
            <a:r>
              <a:rPr lang="zh-CN" altLang="en-US" sz="2400" dirty="0">
                <a:latin typeface="微软雅黑" panose="020B0503020204020204" pitchFamily="34" charset="-122"/>
                <a:ea typeface="微软雅黑" panose="020B0503020204020204" pitchFamily="34" charset="-122"/>
              </a:rPr>
              <a:t>反投影（</a:t>
            </a:r>
            <a:r>
              <a:rPr lang="en-US" altLang="zh-CN" sz="2400" dirty="0">
                <a:latin typeface="微软雅黑" panose="020B0503020204020204" pitchFamily="34" charset="-122"/>
                <a:ea typeface="微软雅黑" panose="020B0503020204020204" pitchFamily="34" charset="-122"/>
              </a:rPr>
              <a:t>BP</a:t>
            </a:r>
            <a:r>
              <a:rPr lang="zh-CN" altLang="en-US" sz="2400" dirty="0">
                <a:latin typeface="微软雅黑" panose="020B0503020204020204" pitchFamily="34" charset="-122"/>
                <a:ea typeface="微软雅黑" panose="020B0503020204020204" pitchFamily="34" charset="-122"/>
              </a:rPr>
              <a:t>）获得了高频辐射的时空演化</a:t>
            </a:r>
          </a:p>
        </p:txBody>
      </p:sp>
      <p:sp>
        <p:nvSpPr>
          <p:cNvPr id="12" name="文本框 11">
            <a:extLst>
              <a:ext uri="{FF2B5EF4-FFF2-40B4-BE49-F238E27FC236}">
                <a16:creationId xmlns:a16="http://schemas.microsoft.com/office/drawing/2014/main" id="{32FB21E0-F7D7-42B2-6592-6747CFA70FC8}"/>
              </a:ext>
            </a:extLst>
          </p:cNvPr>
          <p:cNvSpPr txBox="1"/>
          <p:nvPr/>
        </p:nvSpPr>
        <p:spPr>
          <a:xfrm>
            <a:off x="2003280" y="4912778"/>
            <a:ext cx="8185438" cy="461665"/>
          </a:xfrm>
          <a:prstGeom prst="rect">
            <a:avLst/>
          </a:prstGeom>
          <a:noFill/>
        </p:spPr>
        <p:txBody>
          <a:bodyPr wrap="square">
            <a:spAutoFit/>
          </a:bodyPr>
          <a:lstStyle/>
          <a:p>
            <a:r>
              <a:rPr lang="zh-CN" altLang="en-US" sz="2400" dirty="0">
                <a:latin typeface="微软雅黑" panose="020B0503020204020204" pitchFamily="34" charset="-122"/>
                <a:ea typeface="微软雅黑" panose="020B0503020204020204" pitchFamily="34" charset="-122"/>
              </a:rPr>
              <a:t>区域慢速增强反投影（</a:t>
            </a:r>
            <a:r>
              <a:rPr lang="en-US" altLang="zh-CN" sz="2400" dirty="0">
                <a:latin typeface="微软雅黑" panose="020B0503020204020204" pitchFamily="34" charset="-122"/>
                <a:ea typeface="微软雅黑" panose="020B0503020204020204" pitchFamily="34" charset="-122"/>
              </a:rPr>
              <a:t>SEBP</a:t>
            </a:r>
            <a:r>
              <a:rPr lang="zh-CN" altLang="en-US" sz="2400" dirty="0">
                <a:latin typeface="微软雅黑" panose="020B0503020204020204" pitchFamily="34" charset="-122"/>
                <a:ea typeface="微软雅黑" panose="020B0503020204020204" pitchFamily="34" charset="-122"/>
              </a:rPr>
              <a:t>）方法校准了 </a:t>
            </a:r>
            <a:r>
              <a:rPr lang="en-US" altLang="zh-CN" sz="2400" dirty="0">
                <a:latin typeface="微软雅黑" panose="020B0503020204020204" pitchFamily="34" charset="-122"/>
                <a:ea typeface="微软雅黑" panose="020B0503020204020204" pitchFamily="34" charset="-122"/>
              </a:rPr>
              <a:t>BP </a:t>
            </a:r>
            <a:r>
              <a:rPr lang="zh-CN" altLang="en-US" sz="2400" dirty="0">
                <a:latin typeface="微软雅黑" panose="020B0503020204020204" pitchFamily="34" charset="-122"/>
                <a:ea typeface="微软雅黑" panose="020B0503020204020204" pitchFamily="34" charset="-122"/>
              </a:rPr>
              <a:t>的空间偏差</a:t>
            </a:r>
          </a:p>
        </p:txBody>
      </p:sp>
    </p:spTree>
    <p:extLst>
      <p:ext uri="{BB962C8B-B14F-4D97-AF65-F5344CB8AC3E}">
        <p14:creationId xmlns:p14="http://schemas.microsoft.com/office/powerpoint/2010/main" val="999594232"/>
      </p:ext>
    </p:extLst>
  </p:cSld>
  <p:clrMapOvr>
    <a:masterClrMapping/>
  </p:clrMapOvr>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372298ED-D436-C944-7F68-6941746D5A56}"/>
            </a:ext>
          </a:extLst>
        </p:cNvPr>
        <p:cNvGrpSpPr/>
        <p:nvPr/>
      </p:nvGrpSpPr>
      <p:grpSpPr>
        <a:xfrm>
          <a:off x="0" y="0"/>
          <a:ext cx="0" cy="0"/>
          <a:chOff x="0" y="0"/>
          <a:chExt cx="0" cy="0"/>
        </a:xfrm>
      </p:grpSpPr>
      <p:grpSp>
        <p:nvGrpSpPr>
          <p:cNvPr id="23" name="组合 22">
            <a:extLst>
              <a:ext uri="{FF2B5EF4-FFF2-40B4-BE49-F238E27FC236}">
                <a16:creationId xmlns:a16="http://schemas.microsoft.com/office/drawing/2014/main" id="{B40990FF-FA12-2EF2-BB92-7555A0248768}"/>
              </a:ext>
            </a:extLst>
          </p:cNvPr>
          <p:cNvGrpSpPr/>
          <p:nvPr/>
        </p:nvGrpSpPr>
        <p:grpSpPr>
          <a:xfrm>
            <a:off x="3424460" y="220234"/>
            <a:ext cx="5544407" cy="617980"/>
            <a:chOff x="551593" y="497013"/>
            <a:chExt cx="5544407" cy="617980"/>
          </a:xfrm>
        </p:grpSpPr>
        <p:sp>
          <p:nvSpPr>
            <p:cNvPr id="24" name="矩形 23">
              <a:extLst>
                <a:ext uri="{FF2B5EF4-FFF2-40B4-BE49-F238E27FC236}">
                  <a16:creationId xmlns:a16="http://schemas.microsoft.com/office/drawing/2014/main" id="{33A62D93-7D13-F616-D1FE-F1AB98FB9453}"/>
                </a:ext>
              </a:extLst>
            </p:cNvPr>
            <p:cNvSpPr/>
            <p:nvPr/>
          </p:nvSpPr>
          <p:spPr>
            <a:xfrm>
              <a:off x="551593" y="497013"/>
              <a:ext cx="5544407" cy="584775"/>
            </a:xfrm>
            <a:prstGeom prst="rect">
              <a:avLst/>
            </a:prstGeom>
            <a:noFill/>
          </p:spPr>
          <p:txBody>
            <a:bodyPr wrap="square" rtlCol="0">
              <a:spAutoFit/>
            </a:bodyPr>
            <a:lstStyle/>
            <a:p>
              <a:pPr marL="0" marR="0" lvl="0" indent="0" algn="ctr" defTabSz="914400" rtl="0" eaLnBrk="1" fontAlgn="auto" latinLnBrk="0" hangingPunct="1">
                <a:lnSpc>
                  <a:spcPct val="100000"/>
                </a:lnSpc>
                <a:spcBef>
                  <a:spcPct val="0"/>
                </a:spcBef>
                <a:spcAft>
                  <a:spcPct val="0"/>
                </a:spcAft>
                <a:buClrTx/>
                <a:buSzTx/>
                <a:buFontTx/>
                <a:buNone/>
                <a:defRPr/>
              </a:pPr>
              <a:r>
                <a:rPr kumimoji="0" lang="zh-CN" altLang="en-US" sz="3200" b="0" i="0" u="none" strike="noStrike" kern="1200" cap="none" spc="0" normalizeH="0" baseline="0" noProof="0" dirty="0">
                  <a:ln>
                    <a:noFill/>
                  </a:ln>
                  <a:solidFill>
                    <a:srgbClr val="3B3838"/>
                  </a:solidFill>
                  <a:effectLst/>
                  <a:uLnTx/>
                  <a:uFillTx/>
                  <a:latin typeface="微软雅黑" panose="020B0503020204020204" pitchFamily="34" charset="-122"/>
                  <a:ea typeface="微软雅黑" panose="020B0503020204020204" pitchFamily="34" charset="-122"/>
                  <a:sym typeface="Source Han Serif SC" panose="02020400000000000000" pitchFamily="18" charset="-122"/>
                </a:rPr>
                <a:t>统一的和地区性的 </a:t>
              </a:r>
              <a:r>
                <a:rPr kumimoji="0" lang="en-US" altLang="zh-CN" sz="3200" b="0" i="0" u="none" strike="noStrike" kern="1200" cap="none" spc="0" normalizeH="0" baseline="0" noProof="0" dirty="0">
                  <a:ln>
                    <a:noFill/>
                  </a:ln>
                  <a:solidFill>
                    <a:srgbClr val="3B3838"/>
                  </a:solidFill>
                  <a:effectLst/>
                  <a:uLnTx/>
                  <a:uFillTx/>
                  <a:latin typeface="微软雅黑" panose="020B0503020204020204" pitchFamily="34" charset="-122"/>
                  <a:ea typeface="微软雅黑" panose="020B0503020204020204" pitchFamily="34" charset="-122"/>
                  <a:sym typeface="Source Han Serif SC" panose="02020400000000000000" pitchFamily="18" charset="-122"/>
                </a:rPr>
                <a:t>SEBP</a:t>
              </a:r>
              <a:endParaRPr kumimoji="0" lang="zh-CN" altLang="en-US" sz="3200" b="0" i="0" u="none" strike="noStrike" kern="1200" cap="none" spc="0" normalizeH="0" baseline="0" noProof="0" dirty="0">
                <a:ln>
                  <a:noFill/>
                </a:ln>
                <a:solidFill>
                  <a:srgbClr val="3B3838"/>
                </a:solidFill>
                <a:effectLst/>
                <a:uLnTx/>
                <a:uFillTx/>
                <a:latin typeface="微软雅黑" panose="020B0503020204020204" pitchFamily="34" charset="-122"/>
                <a:ea typeface="微软雅黑" panose="020B0503020204020204" pitchFamily="34" charset="-122"/>
                <a:sym typeface="Source Han Serif SC" panose="02020400000000000000" pitchFamily="18" charset="-122"/>
              </a:endParaRPr>
            </a:p>
          </p:txBody>
        </p:sp>
        <p:cxnSp>
          <p:nvCxnSpPr>
            <p:cNvPr id="25" name="0 _4">
              <a:extLst>
                <a:ext uri="{FF2B5EF4-FFF2-40B4-BE49-F238E27FC236}">
                  <a16:creationId xmlns:a16="http://schemas.microsoft.com/office/drawing/2014/main" id="{AE465703-E893-A237-BC22-6C679BE1EF42}"/>
                </a:ext>
              </a:extLst>
            </p:cNvPr>
            <p:cNvCxnSpPr/>
            <p:nvPr/>
          </p:nvCxnSpPr>
          <p:spPr>
            <a:xfrm>
              <a:off x="715475" y="1114993"/>
              <a:ext cx="5119805" cy="0"/>
            </a:xfrm>
            <a:prstGeom prst="line">
              <a:avLst/>
            </a:prstGeom>
            <a:ln w="25400">
              <a:gradFill>
                <a:gsLst>
                  <a:gs pos="49000">
                    <a:srgbClr val="3B3838"/>
                  </a:gs>
                  <a:gs pos="0">
                    <a:schemeClr val="bg1">
                      <a:alpha val="0"/>
                    </a:schemeClr>
                  </a:gs>
                  <a:gs pos="100000">
                    <a:schemeClr val="bg1">
                      <a:alpha val="3000"/>
                    </a:schemeClr>
                  </a:gs>
                </a:gsLst>
                <a:lin ang="0" scaled="0"/>
              </a:gradFill>
            </a:ln>
          </p:spPr>
          <p:style>
            <a:lnRef idx="1">
              <a:schemeClr val="accent1"/>
            </a:lnRef>
            <a:fillRef idx="0">
              <a:schemeClr val="accent1"/>
            </a:fillRef>
            <a:effectRef idx="0">
              <a:schemeClr val="accent1"/>
            </a:effectRef>
            <a:fontRef idx="minor">
              <a:schemeClr val="tx1"/>
            </a:fontRef>
          </p:style>
        </p:cxnSp>
      </p:grpSp>
      <p:sp>
        <p:nvSpPr>
          <p:cNvPr id="5" name="文本框 4">
            <a:extLst>
              <a:ext uri="{FF2B5EF4-FFF2-40B4-BE49-F238E27FC236}">
                <a16:creationId xmlns:a16="http://schemas.microsoft.com/office/drawing/2014/main" id="{068D1E8B-6B65-978F-32E4-D30B71ED0D68}"/>
              </a:ext>
            </a:extLst>
          </p:cNvPr>
          <p:cNvSpPr txBox="1"/>
          <p:nvPr/>
        </p:nvSpPr>
        <p:spPr>
          <a:xfrm>
            <a:off x="1444123" y="1197185"/>
            <a:ext cx="9778060" cy="707886"/>
          </a:xfrm>
          <a:prstGeom prst="rect">
            <a:avLst/>
          </a:prstGeom>
          <a:noFill/>
        </p:spPr>
        <p:txBody>
          <a:bodyPr wrap="square">
            <a:spAutoFit/>
          </a:bodyPr>
          <a:lstStyle/>
          <a:p>
            <a:r>
              <a:rPr lang="zh-CN" altLang="en-US" sz="2000" dirty="0">
                <a:latin typeface="微软雅黑" panose="020B0503020204020204" pitchFamily="34" charset="-122"/>
                <a:ea typeface="微软雅黑" panose="020B0503020204020204" pitchFamily="34" charset="-122"/>
              </a:rPr>
              <a:t>鉴于此双震的破裂范围较大，本文在 </a:t>
            </a:r>
            <a:r>
              <a:rPr lang="en-US" altLang="zh-CN" sz="2000" dirty="0">
                <a:latin typeface="微软雅黑" panose="020B0503020204020204" pitchFamily="34" charset="-122"/>
                <a:ea typeface="微软雅黑" panose="020B0503020204020204" pitchFamily="34" charset="-122"/>
              </a:rPr>
              <a:t>MUSIC BP </a:t>
            </a:r>
            <a:r>
              <a:rPr lang="zh-CN" altLang="en-US" sz="2000" dirty="0">
                <a:latin typeface="微软雅黑" panose="020B0503020204020204" pitchFamily="34" charset="-122"/>
                <a:ea typeface="微软雅黑" panose="020B0503020204020204" pitchFamily="34" charset="-122"/>
              </a:rPr>
              <a:t>中引入了 </a:t>
            </a:r>
            <a:r>
              <a:rPr lang="en-US" altLang="zh-CN" sz="2000" dirty="0">
                <a:latin typeface="微软雅黑" panose="020B0503020204020204" pitchFamily="34" charset="-122"/>
                <a:ea typeface="微软雅黑" panose="020B0503020204020204" pitchFamily="34" charset="-122"/>
              </a:rPr>
              <a:t>SEBP </a:t>
            </a:r>
            <a:r>
              <a:rPr lang="zh-CN" altLang="en-US" sz="2000" dirty="0">
                <a:latin typeface="微软雅黑" panose="020B0503020204020204" pitchFamily="34" charset="-122"/>
                <a:ea typeface="微软雅黑" panose="020B0503020204020204" pitchFamily="34" charset="-122"/>
              </a:rPr>
              <a:t>方法，以减轻 </a:t>
            </a:r>
            <a:r>
              <a:rPr lang="en-US" altLang="zh-CN" sz="2000" dirty="0">
                <a:latin typeface="微软雅黑" panose="020B0503020204020204" pitchFamily="34" charset="-122"/>
                <a:ea typeface="微软雅黑" panose="020B0503020204020204" pitchFamily="34" charset="-122"/>
              </a:rPr>
              <a:t>BP </a:t>
            </a:r>
            <a:r>
              <a:rPr lang="zh-CN" altLang="en-US" sz="2000" dirty="0">
                <a:latin typeface="微软雅黑" panose="020B0503020204020204" pitchFamily="34" charset="-122"/>
                <a:ea typeface="微软雅黑" panose="020B0503020204020204" pitchFamily="34" charset="-122"/>
              </a:rPr>
              <a:t>的空间偏差，从而获得比传统波束成形更清晰、分辨率更高的两个事件的破裂演化图像</a:t>
            </a:r>
          </a:p>
        </p:txBody>
      </p:sp>
      <p:sp>
        <p:nvSpPr>
          <p:cNvPr id="7" name="文本框 6">
            <a:extLst>
              <a:ext uri="{FF2B5EF4-FFF2-40B4-BE49-F238E27FC236}">
                <a16:creationId xmlns:a16="http://schemas.microsoft.com/office/drawing/2014/main" id="{EC3D470D-ED68-4BB4-33B9-CEB6607CDBFE}"/>
              </a:ext>
            </a:extLst>
          </p:cNvPr>
          <p:cNvSpPr txBox="1"/>
          <p:nvPr/>
        </p:nvSpPr>
        <p:spPr>
          <a:xfrm>
            <a:off x="1444123" y="2159379"/>
            <a:ext cx="6149878" cy="707886"/>
          </a:xfrm>
          <a:prstGeom prst="rect">
            <a:avLst/>
          </a:prstGeom>
          <a:noFill/>
        </p:spPr>
        <p:txBody>
          <a:bodyPr wrap="square">
            <a:spAutoFit/>
          </a:bodyPr>
          <a:lstStyle/>
          <a:p>
            <a:r>
              <a:rPr lang="zh-CN" altLang="en-US" sz="2000" dirty="0">
                <a:latin typeface="微软雅黑" panose="020B0503020204020204" pitchFamily="34" charset="-122"/>
                <a:ea typeface="微软雅黑" panose="020B0503020204020204" pitchFamily="34" charset="-122"/>
              </a:rPr>
              <a:t>这种统一的 </a:t>
            </a:r>
            <a:r>
              <a:rPr lang="en-US" altLang="zh-CN" sz="2000" dirty="0">
                <a:latin typeface="微软雅黑" panose="020B0503020204020204" pitchFamily="34" charset="-122"/>
                <a:ea typeface="微软雅黑" panose="020B0503020204020204" pitchFamily="34" charset="-122"/>
              </a:rPr>
              <a:t>SEBP </a:t>
            </a:r>
            <a:r>
              <a:rPr lang="zh-CN" altLang="en-US" sz="2000" dirty="0">
                <a:latin typeface="微软雅黑" panose="020B0503020204020204" pitchFamily="34" charset="-122"/>
                <a:ea typeface="微软雅黑" panose="020B0503020204020204" pitchFamily="34" charset="-122"/>
              </a:rPr>
              <a:t>方法假定了一个统一的慢度修正项，以校准三维速度结构造成的走时误差</a:t>
            </a:r>
          </a:p>
        </p:txBody>
      </p:sp>
      <p:sp>
        <p:nvSpPr>
          <p:cNvPr id="9" name="文本框 8">
            <a:extLst>
              <a:ext uri="{FF2B5EF4-FFF2-40B4-BE49-F238E27FC236}">
                <a16:creationId xmlns:a16="http://schemas.microsoft.com/office/drawing/2014/main" id="{E2437B4E-3368-7A38-FE30-6CD96580AC36}"/>
              </a:ext>
            </a:extLst>
          </p:cNvPr>
          <p:cNvSpPr txBox="1"/>
          <p:nvPr/>
        </p:nvSpPr>
        <p:spPr>
          <a:xfrm>
            <a:off x="1444123" y="3115894"/>
            <a:ext cx="6784562" cy="707886"/>
          </a:xfrm>
          <a:prstGeom prst="rect">
            <a:avLst/>
          </a:prstGeom>
          <a:noFill/>
        </p:spPr>
        <p:txBody>
          <a:bodyPr wrap="square">
            <a:spAutoFit/>
          </a:bodyPr>
          <a:lstStyle/>
          <a:p>
            <a:r>
              <a:rPr lang="zh-CN" altLang="en-US" sz="2000" dirty="0">
                <a:latin typeface="微软雅黑" panose="020B0503020204020204" pitchFamily="34" charset="-122"/>
                <a:ea typeface="微软雅黑" panose="020B0503020204020204" pitchFamily="34" charset="-122"/>
              </a:rPr>
              <a:t>然而，当震源区域明显更大且存在不同的区域异质结构时，校正的有效性就会降低</a:t>
            </a:r>
          </a:p>
        </p:txBody>
      </p:sp>
      <p:sp>
        <p:nvSpPr>
          <p:cNvPr id="11" name="文本框 10">
            <a:extLst>
              <a:ext uri="{FF2B5EF4-FFF2-40B4-BE49-F238E27FC236}">
                <a16:creationId xmlns:a16="http://schemas.microsoft.com/office/drawing/2014/main" id="{DCBD46BF-1BA7-A7CD-D454-B2C57203E48D}"/>
              </a:ext>
            </a:extLst>
          </p:cNvPr>
          <p:cNvSpPr txBox="1"/>
          <p:nvPr/>
        </p:nvSpPr>
        <p:spPr>
          <a:xfrm>
            <a:off x="1444123" y="4072409"/>
            <a:ext cx="8455604" cy="400110"/>
          </a:xfrm>
          <a:prstGeom prst="rect">
            <a:avLst/>
          </a:prstGeom>
          <a:noFill/>
        </p:spPr>
        <p:txBody>
          <a:bodyPr wrap="square">
            <a:spAutoFit/>
          </a:bodyPr>
          <a:lstStyle/>
          <a:p>
            <a:r>
              <a:rPr lang="zh-CN" altLang="en-US" sz="2000" dirty="0">
                <a:latin typeface="微软雅黑" panose="020B0503020204020204" pitchFamily="34" charset="-122"/>
                <a:ea typeface="微软雅黑" panose="020B0503020204020204" pitchFamily="34" charset="-122"/>
              </a:rPr>
              <a:t>采用一种区域 </a:t>
            </a:r>
            <a:r>
              <a:rPr lang="en-US" altLang="zh-CN" sz="2000" dirty="0">
                <a:latin typeface="微软雅黑" panose="020B0503020204020204" pitchFamily="34" charset="-122"/>
                <a:ea typeface="微软雅黑" panose="020B0503020204020204" pitchFamily="34" charset="-122"/>
              </a:rPr>
              <a:t>SEBP </a:t>
            </a:r>
            <a:r>
              <a:rPr lang="zh-CN" altLang="en-US" sz="2000" dirty="0">
                <a:latin typeface="微软雅黑" panose="020B0503020204020204" pitchFamily="34" charset="-122"/>
                <a:ea typeface="微软雅黑" panose="020B0503020204020204" pitchFamily="34" charset="-122"/>
              </a:rPr>
              <a:t>方法，允许对整个震源区域进行空间可变的慢度修正</a:t>
            </a:r>
          </a:p>
        </p:txBody>
      </p:sp>
      <p:sp>
        <p:nvSpPr>
          <p:cNvPr id="13" name="文本框 12">
            <a:extLst>
              <a:ext uri="{FF2B5EF4-FFF2-40B4-BE49-F238E27FC236}">
                <a16:creationId xmlns:a16="http://schemas.microsoft.com/office/drawing/2014/main" id="{8CF41507-2A44-9EA2-EE95-61A3B65F96D5}"/>
              </a:ext>
            </a:extLst>
          </p:cNvPr>
          <p:cNvSpPr txBox="1"/>
          <p:nvPr/>
        </p:nvSpPr>
        <p:spPr>
          <a:xfrm>
            <a:off x="1444123" y="4861413"/>
            <a:ext cx="7222389" cy="1015663"/>
          </a:xfrm>
          <a:prstGeom prst="rect">
            <a:avLst/>
          </a:prstGeom>
          <a:noFill/>
        </p:spPr>
        <p:txBody>
          <a:bodyPr wrap="square">
            <a:spAutoFit/>
          </a:bodyPr>
          <a:lstStyle/>
          <a:p>
            <a:r>
              <a:rPr lang="zh-CN" altLang="en-US" sz="2000" dirty="0">
                <a:latin typeface="微软雅黑" panose="020B0503020204020204" pitchFamily="34" charset="-122"/>
                <a:ea typeface="微软雅黑" panose="020B0503020204020204" pitchFamily="34" charset="-122"/>
              </a:rPr>
              <a:t>对于附近的一组事件，根据事件的空间偏差将整个源区划分为不同的子区域后，通过将这些事件在每个子区域中的 </a:t>
            </a:r>
            <a:r>
              <a:rPr lang="en-US" altLang="zh-CN" sz="2000" dirty="0">
                <a:latin typeface="微软雅黑" panose="020B0503020204020204" pitchFamily="34" charset="-122"/>
                <a:ea typeface="微软雅黑" panose="020B0503020204020204" pitchFamily="34" charset="-122"/>
              </a:rPr>
              <a:t>BPI </a:t>
            </a:r>
            <a:r>
              <a:rPr lang="zh-CN" altLang="en-US" sz="2000" dirty="0">
                <a:latin typeface="微软雅黑" panose="020B0503020204020204" pitchFamily="34" charset="-122"/>
                <a:ea typeface="微软雅黑" panose="020B0503020204020204" pitchFamily="34" charset="-122"/>
              </a:rPr>
              <a:t>位置校准为其区域或当地的重新定位位置来解决区域慢度修正问题</a:t>
            </a:r>
          </a:p>
        </p:txBody>
      </p:sp>
    </p:spTree>
    <p:extLst>
      <p:ext uri="{BB962C8B-B14F-4D97-AF65-F5344CB8AC3E}">
        <p14:creationId xmlns:p14="http://schemas.microsoft.com/office/powerpoint/2010/main" val="2071134158"/>
      </p:ext>
    </p:extLst>
  </p:cSld>
  <p:clrMapOvr>
    <a:masterClrMapping/>
  </p:clrMapOvr>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1CFDB86F-6564-A3D8-5B3F-B9A1FA27EF8D}"/>
            </a:ext>
          </a:extLst>
        </p:cNvPr>
        <p:cNvGrpSpPr/>
        <p:nvPr/>
      </p:nvGrpSpPr>
      <p:grpSpPr>
        <a:xfrm>
          <a:off x="0" y="0"/>
          <a:ext cx="0" cy="0"/>
          <a:chOff x="0" y="0"/>
          <a:chExt cx="0" cy="0"/>
        </a:xfrm>
      </p:grpSpPr>
      <p:grpSp>
        <p:nvGrpSpPr>
          <p:cNvPr id="23" name="组合 22">
            <a:extLst>
              <a:ext uri="{FF2B5EF4-FFF2-40B4-BE49-F238E27FC236}">
                <a16:creationId xmlns:a16="http://schemas.microsoft.com/office/drawing/2014/main" id="{6786FEEE-87BF-589F-5584-D9C23C7DFDB6}"/>
              </a:ext>
            </a:extLst>
          </p:cNvPr>
          <p:cNvGrpSpPr/>
          <p:nvPr/>
        </p:nvGrpSpPr>
        <p:grpSpPr>
          <a:xfrm>
            <a:off x="3424460" y="220234"/>
            <a:ext cx="5544407" cy="617980"/>
            <a:chOff x="551593" y="497013"/>
            <a:chExt cx="5544407" cy="617980"/>
          </a:xfrm>
        </p:grpSpPr>
        <p:sp>
          <p:nvSpPr>
            <p:cNvPr id="24" name="矩形 23">
              <a:extLst>
                <a:ext uri="{FF2B5EF4-FFF2-40B4-BE49-F238E27FC236}">
                  <a16:creationId xmlns:a16="http://schemas.microsoft.com/office/drawing/2014/main" id="{2C16D6F6-D89A-BA07-8E37-664E3733D1D8}"/>
                </a:ext>
              </a:extLst>
            </p:cNvPr>
            <p:cNvSpPr/>
            <p:nvPr/>
          </p:nvSpPr>
          <p:spPr>
            <a:xfrm>
              <a:off x="551593" y="497013"/>
              <a:ext cx="5544407" cy="584775"/>
            </a:xfrm>
            <a:prstGeom prst="rect">
              <a:avLst/>
            </a:prstGeom>
            <a:noFill/>
          </p:spPr>
          <p:txBody>
            <a:bodyPr wrap="square" rtlCol="0">
              <a:spAutoFit/>
            </a:bodyPr>
            <a:lstStyle/>
            <a:p>
              <a:pPr marL="0" marR="0" lvl="0" indent="0" algn="ctr" defTabSz="914400" rtl="0" eaLnBrk="1" fontAlgn="auto" latinLnBrk="0" hangingPunct="1">
                <a:lnSpc>
                  <a:spcPct val="100000"/>
                </a:lnSpc>
                <a:spcBef>
                  <a:spcPct val="0"/>
                </a:spcBef>
                <a:spcAft>
                  <a:spcPct val="0"/>
                </a:spcAft>
                <a:buClrTx/>
                <a:buSzTx/>
                <a:buFontTx/>
                <a:buNone/>
                <a:defRPr/>
              </a:pPr>
              <a:r>
                <a:rPr kumimoji="0" lang="zh-CN" altLang="en-US" sz="3200" b="0" i="0" u="none" strike="noStrike" kern="1200" cap="none" spc="0" normalizeH="0" baseline="0" noProof="0" dirty="0">
                  <a:ln>
                    <a:noFill/>
                  </a:ln>
                  <a:solidFill>
                    <a:srgbClr val="3B3838"/>
                  </a:solidFill>
                  <a:effectLst/>
                  <a:uLnTx/>
                  <a:uFillTx/>
                  <a:latin typeface="微软雅黑" panose="020B0503020204020204" pitchFamily="34" charset="-122"/>
                  <a:ea typeface="微软雅黑" panose="020B0503020204020204" pitchFamily="34" charset="-122"/>
                  <a:sym typeface="Source Han Serif SC" panose="02020400000000000000" pitchFamily="18" charset="-122"/>
                </a:rPr>
                <a:t>统一的和地区性的 </a:t>
              </a:r>
              <a:r>
                <a:rPr kumimoji="0" lang="en-US" altLang="zh-CN" sz="3200" b="0" i="0" u="none" strike="noStrike" kern="1200" cap="none" spc="0" normalizeH="0" baseline="0" noProof="0" dirty="0">
                  <a:ln>
                    <a:noFill/>
                  </a:ln>
                  <a:solidFill>
                    <a:srgbClr val="3B3838"/>
                  </a:solidFill>
                  <a:effectLst/>
                  <a:uLnTx/>
                  <a:uFillTx/>
                  <a:latin typeface="微软雅黑" panose="020B0503020204020204" pitchFamily="34" charset="-122"/>
                  <a:ea typeface="微软雅黑" panose="020B0503020204020204" pitchFamily="34" charset="-122"/>
                  <a:sym typeface="Source Han Serif SC" panose="02020400000000000000" pitchFamily="18" charset="-122"/>
                </a:rPr>
                <a:t>SEBP</a:t>
              </a:r>
            </a:p>
          </p:txBody>
        </p:sp>
        <p:cxnSp>
          <p:nvCxnSpPr>
            <p:cNvPr id="25" name="0 _4">
              <a:extLst>
                <a:ext uri="{FF2B5EF4-FFF2-40B4-BE49-F238E27FC236}">
                  <a16:creationId xmlns:a16="http://schemas.microsoft.com/office/drawing/2014/main" id="{AEBE99E0-0047-EC79-872C-4346C39DEAB2}"/>
                </a:ext>
              </a:extLst>
            </p:cNvPr>
            <p:cNvCxnSpPr/>
            <p:nvPr/>
          </p:nvCxnSpPr>
          <p:spPr>
            <a:xfrm>
              <a:off x="715475" y="1114993"/>
              <a:ext cx="5119805" cy="0"/>
            </a:xfrm>
            <a:prstGeom prst="line">
              <a:avLst/>
            </a:prstGeom>
            <a:ln w="25400">
              <a:gradFill>
                <a:gsLst>
                  <a:gs pos="49000">
                    <a:srgbClr val="3B3838"/>
                  </a:gs>
                  <a:gs pos="0">
                    <a:schemeClr val="bg1">
                      <a:alpha val="0"/>
                    </a:schemeClr>
                  </a:gs>
                  <a:gs pos="100000">
                    <a:schemeClr val="bg1">
                      <a:alpha val="3000"/>
                    </a:schemeClr>
                  </a:gs>
                </a:gsLst>
                <a:lin ang="0" scaled="0"/>
              </a:gradFill>
            </a:ln>
          </p:spPr>
          <p:style>
            <a:lnRef idx="1">
              <a:schemeClr val="accent1"/>
            </a:lnRef>
            <a:fillRef idx="0">
              <a:schemeClr val="accent1"/>
            </a:fillRef>
            <a:effectRef idx="0">
              <a:schemeClr val="accent1"/>
            </a:effectRef>
            <a:fontRef idx="minor">
              <a:schemeClr val="tx1"/>
            </a:fontRef>
          </p:style>
        </p:cxnSp>
      </p:grpSp>
      <p:sp>
        <p:nvSpPr>
          <p:cNvPr id="3" name="文本框 2">
            <a:extLst>
              <a:ext uri="{FF2B5EF4-FFF2-40B4-BE49-F238E27FC236}">
                <a16:creationId xmlns:a16="http://schemas.microsoft.com/office/drawing/2014/main" id="{4377EE1C-540E-4CBF-29B3-5A64AF8FA954}"/>
              </a:ext>
            </a:extLst>
          </p:cNvPr>
          <p:cNvSpPr txBox="1"/>
          <p:nvPr/>
        </p:nvSpPr>
        <p:spPr>
          <a:xfrm>
            <a:off x="1044071" y="1280541"/>
            <a:ext cx="10305184" cy="400110"/>
          </a:xfrm>
          <a:prstGeom prst="rect">
            <a:avLst/>
          </a:prstGeom>
          <a:noFill/>
        </p:spPr>
        <p:txBody>
          <a:bodyPr wrap="square">
            <a:spAutoFit/>
          </a:bodyPr>
          <a:lstStyle/>
          <a:p>
            <a:r>
              <a:rPr lang="zh-CN" altLang="en-US" sz="2000" dirty="0">
                <a:latin typeface="微软雅黑" panose="020B0503020204020204" pitchFamily="34" charset="-122"/>
                <a:ea typeface="微软雅黑" panose="020B0503020204020204" pitchFamily="34" charset="-122"/>
              </a:rPr>
              <a:t>首先进行 </a:t>
            </a:r>
            <a:r>
              <a:rPr lang="en-US" altLang="zh-CN" sz="2000" dirty="0">
                <a:latin typeface="微软雅黑" panose="020B0503020204020204" pitchFamily="34" charset="-122"/>
                <a:ea typeface="微软雅黑" panose="020B0503020204020204" pitchFamily="34" charset="-122"/>
              </a:rPr>
              <a:t>MUSIC BP</a:t>
            </a:r>
            <a:r>
              <a:rPr lang="zh-CN" altLang="en-US" sz="2000" dirty="0">
                <a:latin typeface="微软雅黑" panose="020B0503020204020204" pitchFamily="34" charset="-122"/>
                <a:ea typeface="微软雅黑" panose="020B0503020204020204" pitchFamily="34" charset="-122"/>
              </a:rPr>
              <a:t>，对远震距离在 </a:t>
            </a:r>
            <a:r>
              <a:rPr lang="en-US" altLang="zh-CN" sz="2000" dirty="0">
                <a:latin typeface="微软雅黑" panose="020B0503020204020204" pitchFamily="34" charset="-122"/>
                <a:ea typeface="微软雅黑" panose="020B0503020204020204" pitchFamily="34" charset="-122"/>
              </a:rPr>
              <a:t>30° </a:t>
            </a:r>
            <a:r>
              <a:rPr lang="zh-CN" altLang="en-US" sz="2000" dirty="0">
                <a:latin typeface="微软雅黑" panose="020B0503020204020204" pitchFamily="34" charset="-122"/>
                <a:ea typeface="微软雅黑" panose="020B0503020204020204" pitchFamily="34" charset="-122"/>
              </a:rPr>
              <a:t>和 </a:t>
            </a:r>
            <a:r>
              <a:rPr lang="en-US" altLang="zh-CN" sz="2000" dirty="0">
                <a:latin typeface="微软雅黑" panose="020B0503020204020204" pitchFamily="34" charset="-122"/>
                <a:ea typeface="微软雅黑" panose="020B0503020204020204" pitchFamily="34" charset="-122"/>
              </a:rPr>
              <a:t>85° </a:t>
            </a:r>
            <a:r>
              <a:rPr lang="zh-CN" altLang="en-US" sz="2000" dirty="0">
                <a:latin typeface="微软雅黑" panose="020B0503020204020204" pitchFamily="34" charset="-122"/>
                <a:ea typeface="微软雅黑" panose="020B0503020204020204" pitchFamily="34" charset="-122"/>
              </a:rPr>
              <a:t>之间、无强深度相位的直接 </a:t>
            </a:r>
            <a:r>
              <a:rPr lang="en-US" altLang="zh-CN" sz="2000" dirty="0">
                <a:latin typeface="微软雅黑" panose="020B0503020204020204" pitchFamily="34" charset="-122"/>
                <a:ea typeface="微软雅黑" panose="020B0503020204020204" pitchFamily="34" charset="-122"/>
              </a:rPr>
              <a:t>P </a:t>
            </a:r>
            <a:r>
              <a:rPr lang="zh-CN" altLang="en-US" sz="2000" dirty="0">
                <a:latin typeface="微软雅黑" panose="020B0503020204020204" pitchFamily="34" charset="-122"/>
                <a:ea typeface="微软雅黑" panose="020B0503020204020204" pitchFamily="34" charset="-122"/>
              </a:rPr>
              <a:t>波进行成像，</a:t>
            </a:r>
          </a:p>
        </p:txBody>
      </p:sp>
      <p:sp>
        <p:nvSpPr>
          <p:cNvPr id="6" name="文本框 5">
            <a:extLst>
              <a:ext uri="{FF2B5EF4-FFF2-40B4-BE49-F238E27FC236}">
                <a16:creationId xmlns:a16="http://schemas.microsoft.com/office/drawing/2014/main" id="{34A2CDBC-4532-3992-4D99-EC627AFFFBA6}"/>
              </a:ext>
            </a:extLst>
          </p:cNvPr>
          <p:cNvSpPr txBox="1"/>
          <p:nvPr/>
        </p:nvSpPr>
        <p:spPr>
          <a:xfrm>
            <a:off x="2924825" y="1756073"/>
            <a:ext cx="6543676" cy="400110"/>
          </a:xfrm>
          <a:prstGeom prst="rect">
            <a:avLst/>
          </a:prstGeom>
          <a:noFill/>
        </p:spPr>
        <p:txBody>
          <a:bodyPr wrap="square">
            <a:spAutoFit/>
          </a:bodyPr>
          <a:lstStyle/>
          <a:p>
            <a:r>
              <a:rPr lang="en-US" altLang="zh-CN" sz="2000" dirty="0">
                <a:latin typeface="微软雅黑" panose="020B0503020204020204" pitchFamily="34" charset="-122"/>
                <a:ea typeface="微软雅黑" panose="020B0503020204020204" pitchFamily="34" charset="-122"/>
              </a:rPr>
              <a:t>BP </a:t>
            </a:r>
            <a:r>
              <a:rPr lang="zh-CN" altLang="en-US" sz="2000" dirty="0">
                <a:latin typeface="微软雅黑" panose="020B0503020204020204" pitchFamily="34" charset="-122"/>
                <a:ea typeface="微软雅黑" panose="020B0503020204020204" pitchFamily="34" charset="-122"/>
              </a:rPr>
              <a:t>成像的参数，包括次中心位置、频带和叠加窗口长度</a:t>
            </a:r>
          </a:p>
        </p:txBody>
      </p:sp>
      <p:sp>
        <p:nvSpPr>
          <p:cNvPr id="10" name="文本框 9">
            <a:extLst>
              <a:ext uri="{FF2B5EF4-FFF2-40B4-BE49-F238E27FC236}">
                <a16:creationId xmlns:a16="http://schemas.microsoft.com/office/drawing/2014/main" id="{42A664DD-791B-6E01-BD70-CA3E84B2F25A}"/>
              </a:ext>
            </a:extLst>
          </p:cNvPr>
          <p:cNvSpPr txBox="1"/>
          <p:nvPr/>
        </p:nvSpPr>
        <p:spPr>
          <a:xfrm>
            <a:off x="738731" y="2669418"/>
            <a:ext cx="10915864" cy="400110"/>
          </a:xfrm>
          <a:prstGeom prst="rect">
            <a:avLst/>
          </a:prstGeom>
          <a:noFill/>
        </p:spPr>
        <p:txBody>
          <a:bodyPr wrap="square">
            <a:spAutoFit/>
          </a:bodyPr>
          <a:lstStyle/>
          <a:p>
            <a:r>
              <a:rPr lang="zh-CN" altLang="en-US" sz="2000" dirty="0">
                <a:latin typeface="微软雅黑" panose="020B0503020204020204" pitchFamily="34" charset="-122"/>
                <a:ea typeface="微软雅黑" panose="020B0503020204020204" pitchFamily="34" charset="-122"/>
              </a:rPr>
              <a:t>测量所选余震的 </a:t>
            </a:r>
            <a:r>
              <a:rPr lang="en-US" altLang="zh-CN" sz="2000" dirty="0">
                <a:latin typeface="微软雅黑" panose="020B0503020204020204" pitchFamily="34" charset="-122"/>
                <a:ea typeface="微软雅黑" panose="020B0503020204020204" pitchFamily="34" charset="-122"/>
              </a:rPr>
              <a:t>BPI </a:t>
            </a:r>
            <a:r>
              <a:rPr lang="zh-CN" altLang="en-US" sz="2000" dirty="0">
                <a:latin typeface="微软雅黑" panose="020B0503020204020204" pitchFamily="34" charset="-122"/>
                <a:ea typeface="微软雅黑" panose="020B0503020204020204" pitchFamily="34" charset="-122"/>
              </a:rPr>
              <a:t>位置与其重新定位位置的偏差距离，对 </a:t>
            </a:r>
            <a:r>
              <a:rPr lang="en-US" altLang="zh-CN" sz="2000" dirty="0">
                <a:latin typeface="微软雅黑" panose="020B0503020204020204" pitchFamily="34" charset="-122"/>
                <a:ea typeface="微软雅黑" panose="020B0503020204020204" pitchFamily="34" charset="-122"/>
              </a:rPr>
              <a:t>BP </a:t>
            </a:r>
            <a:r>
              <a:rPr lang="zh-CN" altLang="en-US" sz="2000" dirty="0">
                <a:latin typeface="微软雅黑" panose="020B0503020204020204" pitchFamily="34" charset="-122"/>
                <a:ea typeface="微软雅黑" panose="020B0503020204020204" pitchFamily="34" charset="-122"/>
              </a:rPr>
              <a:t>结果的空间偏差进行了定量评估</a:t>
            </a:r>
          </a:p>
        </p:txBody>
      </p:sp>
      <p:sp>
        <p:nvSpPr>
          <p:cNvPr id="12" name="箭头: 下 11">
            <a:extLst>
              <a:ext uri="{FF2B5EF4-FFF2-40B4-BE49-F238E27FC236}">
                <a16:creationId xmlns:a16="http://schemas.microsoft.com/office/drawing/2014/main" id="{4B5D4759-C7F1-27B4-08FD-83405009DBEB}"/>
              </a:ext>
            </a:extLst>
          </p:cNvPr>
          <p:cNvSpPr/>
          <p:nvPr/>
        </p:nvSpPr>
        <p:spPr>
          <a:xfrm>
            <a:off x="6009698" y="2204522"/>
            <a:ext cx="277091" cy="400110"/>
          </a:xfrm>
          <a:prstGeom prst="downArrow">
            <a:avLst/>
          </a:prstGeom>
          <a:gradFill flip="none" rotWithShape="1">
            <a:gsLst>
              <a:gs pos="0">
                <a:schemeClr val="accent6">
                  <a:lumMod val="67000"/>
                </a:schemeClr>
              </a:gs>
              <a:gs pos="48000">
                <a:schemeClr val="accent6">
                  <a:lumMod val="97000"/>
                  <a:lumOff val="3000"/>
                </a:schemeClr>
              </a:gs>
              <a:gs pos="100000">
                <a:schemeClr val="accent6">
                  <a:lumMod val="60000"/>
                  <a:lumOff val="40000"/>
                </a:schemeClr>
              </a:gs>
            </a:gsLst>
            <a:lin ang="16200000" scaled="1"/>
            <a:tileRect/>
          </a:gradFill>
          <a:ln>
            <a:noFill/>
          </a:ln>
        </p:spPr>
        <p:style>
          <a:lnRef idx="0">
            <a:scrgbClr r="0" g="0" b="0"/>
          </a:lnRef>
          <a:fillRef idx="0">
            <a:scrgbClr r="0" g="0" b="0"/>
          </a:fillRef>
          <a:effectRef idx="0">
            <a:scrgbClr r="0" g="0" b="0"/>
          </a:effectRef>
          <a:fontRef idx="minor">
            <a:schemeClr val="lt1"/>
          </a:fontRef>
        </p:style>
        <p:txBody>
          <a:bodyPr rtlCol="0" anchor="ctr"/>
          <a:lstStyle/>
          <a:p>
            <a:pPr algn="ctr"/>
            <a:endParaRPr lang="zh-CN" altLang="en-US"/>
          </a:p>
        </p:txBody>
      </p:sp>
      <p:sp>
        <p:nvSpPr>
          <p:cNvPr id="15" name="文本框 14">
            <a:extLst>
              <a:ext uri="{FF2B5EF4-FFF2-40B4-BE49-F238E27FC236}">
                <a16:creationId xmlns:a16="http://schemas.microsoft.com/office/drawing/2014/main" id="{A3006BE5-3730-989D-7557-7DCBAE4AE224}"/>
              </a:ext>
            </a:extLst>
          </p:cNvPr>
          <p:cNvSpPr txBox="1"/>
          <p:nvPr/>
        </p:nvSpPr>
        <p:spPr>
          <a:xfrm>
            <a:off x="4814310" y="3116405"/>
            <a:ext cx="2667866" cy="400110"/>
          </a:xfrm>
          <a:prstGeom prst="rect">
            <a:avLst/>
          </a:prstGeom>
          <a:noFill/>
        </p:spPr>
        <p:txBody>
          <a:bodyPr wrap="square">
            <a:spAutoFit/>
          </a:bodyPr>
          <a:lstStyle/>
          <a:p>
            <a:r>
              <a:rPr kumimoji="0" lang="zh-CN" altLang="en-US" sz="2000" b="0" i="0" u="none" strike="noStrike" kern="1200" cap="none" spc="0" normalizeH="0" baseline="0" noProof="0" dirty="0">
                <a:ln>
                  <a:noFill/>
                </a:ln>
                <a:solidFill>
                  <a:srgbClr val="FF0000"/>
                </a:solidFill>
                <a:effectLst/>
                <a:uLnTx/>
                <a:uFillTx/>
                <a:latin typeface="微软雅黑" panose="020B0503020204020204" pitchFamily="34" charset="-122"/>
                <a:ea typeface="微软雅黑" panose="020B0503020204020204" pitchFamily="34" charset="-122"/>
                <a:cs typeface="Arial"/>
              </a:rPr>
              <a:t>中国阵列的偏差更小？</a:t>
            </a:r>
            <a:endParaRPr lang="zh-CN" altLang="en-US" dirty="0">
              <a:solidFill>
                <a:srgbClr val="FF0000"/>
              </a:solidFill>
            </a:endParaRPr>
          </a:p>
        </p:txBody>
      </p:sp>
      <p:sp>
        <p:nvSpPr>
          <p:cNvPr id="17" name="文本框 16">
            <a:extLst>
              <a:ext uri="{FF2B5EF4-FFF2-40B4-BE49-F238E27FC236}">
                <a16:creationId xmlns:a16="http://schemas.microsoft.com/office/drawing/2014/main" id="{E74C9C2C-A4C5-6329-4DE3-081C7DC9E035}"/>
              </a:ext>
            </a:extLst>
          </p:cNvPr>
          <p:cNvSpPr txBox="1"/>
          <p:nvPr/>
        </p:nvSpPr>
        <p:spPr>
          <a:xfrm>
            <a:off x="3097141" y="4182986"/>
            <a:ext cx="6199044" cy="707886"/>
          </a:xfrm>
          <a:prstGeom prst="rect">
            <a:avLst/>
          </a:prstGeom>
          <a:noFill/>
        </p:spPr>
        <p:txBody>
          <a:bodyPr wrap="square">
            <a:spAutoFit/>
          </a:bodyPr>
          <a:lstStyle/>
          <a:p>
            <a:r>
              <a:rPr lang="zh-CN" altLang="en-US" sz="2000" dirty="0">
                <a:latin typeface="微软雅黑" panose="020B0503020204020204" pitchFamily="34" charset="-122"/>
                <a:ea typeface="微软雅黑" panose="020B0503020204020204" pitchFamily="34" charset="-122"/>
              </a:rPr>
              <a:t>为减少阿拉斯加阵列的空间偏差，考虑到 </a:t>
            </a:r>
            <a:r>
              <a:rPr lang="en-US" altLang="zh-CN" sz="2000" dirty="0">
                <a:latin typeface="微软雅黑" panose="020B0503020204020204" pitchFamily="34" charset="-122"/>
                <a:ea typeface="微软雅黑" panose="020B0503020204020204" pitchFamily="34" charset="-122"/>
              </a:rPr>
              <a:t>Mw 7.8 </a:t>
            </a:r>
            <a:r>
              <a:rPr lang="zh-CN" altLang="en-US" sz="2000" dirty="0">
                <a:latin typeface="微软雅黑" panose="020B0503020204020204" pitchFamily="34" charset="-122"/>
                <a:ea typeface="微软雅黑" panose="020B0503020204020204" pitchFamily="34" charset="-122"/>
              </a:rPr>
              <a:t>地震的断层维度较大，我们对其采用了区域 </a:t>
            </a:r>
            <a:r>
              <a:rPr lang="en-US" altLang="zh-CN" sz="2000" dirty="0">
                <a:latin typeface="微软雅黑" panose="020B0503020204020204" pitchFamily="34" charset="-122"/>
                <a:ea typeface="微软雅黑" panose="020B0503020204020204" pitchFamily="34" charset="-122"/>
              </a:rPr>
              <a:t>SEBP </a:t>
            </a:r>
            <a:r>
              <a:rPr lang="zh-CN" altLang="en-US" sz="2000" dirty="0">
                <a:latin typeface="微软雅黑" panose="020B0503020204020204" pitchFamily="34" charset="-122"/>
                <a:ea typeface="微软雅黑" panose="020B0503020204020204" pitchFamily="34" charset="-122"/>
              </a:rPr>
              <a:t>方法</a:t>
            </a:r>
          </a:p>
        </p:txBody>
      </p:sp>
      <p:sp>
        <p:nvSpPr>
          <p:cNvPr id="18" name="箭头: 下 17">
            <a:extLst>
              <a:ext uri="{FF2B5EF4-FFF2-40B4-BE49-F238E27FC236}">
                <a16:creationId xmlns:a16="http://schemas.microsoft.com/office/drawing/2014/main" id="{A080E1F9-9B38-4ECC-262D-C18F0F5DF0F3}"/>
              </a:ext>
            </a:extLst>
          </p:cNvPr>
          <p:cNvSpPr/>
          <p:nvPr/>
        </p:nvSpPr>
        <p:spPr>
          <a:xfrm>
            <a:off x="6009697" y="3658185"/>
            <a:ext cx="277091" cy="400110"/>
          </a:xfrm>
          <a:prstGeom prst="downArrow">
            <a:avLst/>
          </a:prstGeom>
          <a:gradFill flip="none" rotWithShape="1">
            <a:gsLst>
              <a:gs pos="0">
                <a:schemeClr val="accent6">
                  <a:lumMod val="67000"/>
                </a:schemeClr>
              </a:gs>
              <a:gs pos="48000">
                <a:schemeClr val="accent6">
                  <a:lumMod val="97000"/>
                  <a:lumOff val="3000"/>
                </a:schemeClr>
              </a:gs>
              <a:gs pos="100000">
                <a:schemeClr val="accent6">
                  <a:lumMod val="60000"/>
                  <a:lumOff val="40000"/>
                </a:schemeClr>
              </a:gs>
            </a:gsLst>
            <a:lin ang="16200000" scaled="1"/>
            <a:tileRect/>
          </a:gradFill>
          <a:ln>
            <a:noFill/>
          </a:ln>
        </p:spPr>
        <p:style>
          <a:lnRef idx="0">
            <a:scrgbClr r="0" g="0" b="0"/>
          </a:lnRef>
          <a:fillRef idx="0">
            <a:scrgbClr r="0" g="0" b="0"/>
          </a:fillRef>
          <a:effectRef idx="0">
            <a:scrgbClr r="0" g="0" b="0"/>
          </a:effectRef>
          <a:fontRef idx="minor">
            <a:schemeClr val="lt1"/>
          </a:fontRef>
        </p:style>
        <p:txBody>
          <a:bodyPr rtlCol="0" anchor="ctr"/>
          <a:lstStyle/>
          <a:p>
            <a:pPr algn="ctr"/>
            <a:endParaRPr lang="zh-CN" altLang="en-US"/>
          </a:p>
        </p:txBody>
      </p:sp>
      <p:sp>
        <p:nvSpPr>
          <p:cNvPr id="20" name="文本框 19">
            <a:extLst>
              <a:ext uri="{FF2B5EF4-FFF2-40B4-BE49-F238E27FC236}">
                <a16:creationId xmlns:a16="http://schemas.microsoft.com/office/drawing/2014/main" id="{27B0A216-9F78-3856-2D28-026C5F5A5A38}"/>
              </a:ext>
            </a:extLst>
          </p:cNvPr>
          <p:cNvSpPr txBox="1"/>
          <p:nvPr/>
        </p:nvSpPr>
        <p:spPr>
          <a:xfrm>
            <a:off x="3048866" y="5481935"/>
            <a:ext cx="6419635" cy="646331"/>
          </a:xfrm>
          <a:prstGeom prst="rect">
            <a:avLst/>
          </a:prstGeom>
          <a:noFill/>
        </p:spPr>
        <p:txBody>
          <a:bodyPr wrap="square">
            <a:spAutoFit/>
          </a:bodyPr>
          <a:lstStyle/>
          <a:p>
            <a:pPr algn="just"/>
            <a:r>
              <a:rPr lang="zh-CN" altLang="en-US" dirty="0">
                <a:latin typeface="微软雅黑" panose="020B0503020204020204" pitchFamily="34" charset="-122"/>
                <a:ea typeface="微软雅黑" panose="020B0503020204020204" pitchFamily="34" charset="-122"/>
              </a:rPr>
              <a:t>我们在选定的 </a:t>
            </a:r>
            <a:r>
              <a:rPr lang="en-US" altLang="zh-CN" dirty="0">
                <a:latin typeface="微软雅黑" panose="020B0503020204020204" pitchFamily="34" charset="-122"/>
                <a:ea typeface="微软雅黑" panose="020B0503020204020204" pitchFamily="34" charset="-122"/>
              </a:rPr>
              <a:t>13 </a:t>
            </a:r>
            <a:r>
              <a:rPr lang="zh-CN" altLang="en-US" dirty="0">
                <a:latin typeface="微软雅黑" panose="020B0503020204020204" pitchFamily="34" charset="-122"/>
                <a:ea typeface="微软雅黑" panose="020B0503020204020204" pitchFamily="34" charset="-122"/>
              </a:rPr>
              <a:t>个余震的基础上得出了每个次区域的慢度校正项，这些余震均匀分布在破裂区域，震级从 </a:t>
            </a:r>
            <a:r>
              <a:rPr lang="en-US" altLang="zh-CN" dirty="0">
                <a:latin typeface="微软雅黑" panose="020B0503020204020204" pitchFamily="34" charset="-122"/>
                <a:ea typeface="微软雅黑" panose="020B0503020204020204" pitchFamily="34" charset="-122"/>
              </a:rPr>
              <a:t>4.6 </a:t>
            </a:r>
            <a:r>
              <a:rPr lang="zh-CN" altLang="en-US" dirty="0">
                <a:latin typeface="微软雅黑" panose="020B0503020204020204" pitchFamily="34" charset="-122"/>
                <a:ea typeface="微软雅黑" panose="020B0503020204020204" pitchFamily="34" charset="-122"/>
              </a:rPr>
              <a:t>到 </a:t>
            </a:r>
            <a:r>
              <a:rPr lang="en-US" altLang="zh-CN" dirty="0">
                <a:latin typeface="微软雅黑" panose="020B0503020204020204" pitchFamily="34" charset="-122"/>
                <a:ea typeface="微软雅黑" panose="020B0503020204020204" pitchFamily="34" charset="-122"/>
              </a:rPr>
              <a:t>6.4 </a:t>
            </a:r>
            <a:r>
              <a:rPr lang="zh-CN" altLang="en-US" dirty="0">
                <a:latin typeface="微软雅黑" panose="020B0503020204020204" pitchFamily="34" charset="-122"/>
                <a:ea typeface="微软雅黑" panose="020B0503020204020204" pitchFamily="34" charset="-122"/>
              </a:rPr>
              <a:t>不等</a:t>
            </a:r>
          </a:p>
        </p:txBody>
      </p:sp>
    </p:spTree>
    <p:extLst>
      <p:ext uri="{BB962C8B-B14F-4D97-AF65-F5344CB8AC3E}">
        <p14:creationId xmlns:p14="http://schemas.microsoft.com/office/powerpoint/2010/main" val="3497914966"/>
      </p:ext>
    </p:extLst>
  </p:cSld>
  <p:clrMapOvr>
    <a:masterClrMapping/>
  </p:clrMapOvr>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C12280FC-F6EA-8F79-111B-2DB0E57D8378}"/>
            </a:ext>
          </a:extLst>
        </p:cNvPr>
        <p:cNvGrpSpPr/>
        <p:nvPr/>
      </p:nvGrpSpPr>
      <p:grpSpPr>
        <a:xfrm>
          <a:off x="0" y="0"/>
          <a:ext cx="0" cy="0"/>
          <a:chOff x="0" y="0"/>
          <a:chExt cx="0" cy="0"/>
        </a:xfrm>
      </p:grpSpPr>
      <p:pic>
        <p:nvPicPr>
          <p:cNvPr id="3" name="图片 2">
            <a:extLst>
              <a:ext uri="{FF2B5EF4-FFF2-40B4-BE49-F238E27FC236}">
                <a16:creationId xmlns:a16="http://schemas.microsoft.com/office/drawing/2014/main" id="{B07EB7D2-188C-0EA9-F26C-243951324265}"/>
              </a:ext>
            </a:extLst>
          </p:cNvPr>
          <p:cNvPicPr>
            <a:picLocks noChangeAspect="1"/>
          </p:cNvPicPr>
          <p:nvPr/>
        </p:nvPicPr>
        <p:blipFill>
          <a:blip r:embed="rId3"/>
          <a:stretch>
            <a:fillRect/>
          </a:stretch>
        </p:blipFill>
        <p:spPr>
          <a:xfrm>
            <a:off x="0" y="0"/>
            <a:ext cx="5755323" cy="6431973"/>
          </a:xfrm>
          <a:prstGeom prst="rect">
            <a:avLst/>
          </a:prstGeom>
        </p:spPr>
      </p:pic>
      <p:sp>
        <p:nvSpPr>
          <p:cNvPr id="4" name="文本框 3">
            <a:extLst>
              <a:ext uri="{FF2B5EF4-FFF2-40B4-BE49-F238E27FC236}">
                <a16:creationId xmlns:a16="http://schemas.microsoft.com/office/drawing/2014/main" id="{A64453F3-0EB1-AC34-FEE5-01CFDFFEBEBA}"/>
              </a:ext>
            </a:extLst>
          </p:cNvPr>
          <p:cNvSpPr txBox="1"/>
          <p:nvPr/>
        </p:nvSpPr>
        <p:spPr>
          <a:xfrm>
            <a:off x="2319906" y="6497034"/>
            <a:ext cx="1115510" cy="369332"/>
          </a:xfrm>
          <a:prstGeom prst="rect">
            <a:avLst/>
          </a:prstGeom>
          <a:noFill/>
        </p:spPr>
        <p:txBody>
          <a:bodyPr wrap="square">
            <a:spAutoFit/>
          </a:bodyPr>
          <a:lstStyle/>
          <a:p>
            <a:r>
              <a:rPr lang="zh-CN" altLang="en-US" dirty="0">
                <a:latin typeface="微软雅黑" panose="020B0503020204020204" pitchFamily="34" charset="-122"/>
                <a:ea typeface="微软雅黑" panose="020B0503020204020204" pitchFamily="34" charset="-122"/>
              </a:rPr>
              <a:t>台站分布</a:t>
            </a:r>
          </a:p>
        </p:txBody>
      </p:sp>
      <p:sp>
        <p:nvSpPr>
          <p:cNvPr id="6" name="文本框 5">
            <a:extLst>
              <a:ext uri="{FF2B5EF4-FFF2-40B4-BE49-F238E27FC236}">
                <a16:creationId xmlns:a16="http://schemas.microsoft.com/office/drawing/2014/main" id="{6A3EA3D2-4109-EB19-45D9-956E7886653B}"/>
              </a:ext>
            </a:extLst>
          </p:cNvPr>
          <p:cNvSpPr txBox="1"/>
          <p:nvPr/>
        </p:nvSpPr>
        <p:spPr>
          <a:xfrm>
            <a:off x="6571761" y="2708154"/>
            <a:ext cx="5180357" cy="1015663"/>
          </a:xfrm>
          <a:prstGeom prst="rect">
            <a:avLst/>
          </a:prstGeom>
          <a:noFill/>
        </p:spPr>
        <p:txBody>
          <a:bodyPr wrap="square">
            <a:spAutoFit/>
          </a:bodyPr>
          <a:lstStyle/>
          <a:p>
            <a:pPr algn="just"/>
            <a:r>
              <a:rPr lang="zh-CN" altLang="en-US" sz="2000" dirty="0">
                <a:latin typeface="微软雅黑" panose="020B0503020204020204" pitchFamily="34" charset="-122"/>
                <a:ea typeface="微软雅黑" panose="020B0503020204020204" pitchFamily="34" charset="-122"/>
              </a:rPr>
              <a:t>在 </a:t>
            </a:r>
            <a:r>
              <a:rPr lang="en-US" altLang="zh-CN" sz="2000" dirty="0">
                <a:latin typeface="微软雅黑" panose="020B0503020204020204" pitchFamily="34" charset="-122"/>
                <a:ea typeface="微软雅黑" panose="020B0503020204020204" pitchFamily="34" charset="-122"/>
              </a:rPr>
              <a:t>Mw 7.8 </a:t>
            </a:r>
            <a:r>
              <a:rPr lang="zh-CN" altLang="en-US" sz="2000" dirty="0">
                <a:latin typeface="微软雅黑" panose="020B0503020204020204" pitchFamily="34" charset="-122"/>
                <a:ea typeface="微软雅黑" panose="020B0503020204020204" pitchFamily="34" charset="-122"/>
              </a:rPr>
              <a:t>地震中，阿拉斯加阵列的平均 </a:t>
            </a:r>
            <a:r>
              <a:rPr lang="en-US" altLang="zh-CN" sz="2000" dirty="0">
                <a:latin typeface="微软雅黑" panose="020B0503020204020204" pitchFamily="34" charset="-122"/>
                <a:ea typeface="微软雅黑" panose="020B0503020204020204" pitchFamily="34" charset="-122"/>
              </a:rPr>
              <a:t>BP </a:t>
            </a:r>
            <a:r>
              <a:rPr lang="zh-CN" altLang="en-US" sz="2000" dirty="0">
                <a:latin typeface="微软雅黑" panose="020B0503020204020204" pitchFamily="34" charset="-122"/>
                <a:ea typeface="微软雅黑" panose="020B0503020204020204" pitchFamily="34" charset="-122"/>
              </a:rPr>
              <a:t>空间偏差达到约 </a:t>
            </a:r>
            <a:r>
              <a:rPr lang="en-US" altLang="zh-CN" sz="2000" dirty="0">
                <a:latin typeface="微软雅黑" panose="020B0503020204020204" pitchFamily="34" charset="-122"/>
                <a:ea typeface="微软雅黑" panose="020B0503020204020204" pitchFamily="34" charset="-122"/>
              </a:rPr>
              <a:t>11 </a:t>
            </a:r>
            <a:r>
              <a:rPr lang="zh-CN" altLang="en-US" sz="2000" dirty="0">
                <a:latin typeface="微软雅黑" panose="020B0503020204020204" pitchFamily="34" charset="-122"/>
                <a:ea typeface="微软雅黑" panose="020B0503020204020204" pitchFamily="34" charset="-122"/>
              </a:rPr>
              <a:t>千米，而中国阵列的偏差则小于 </a:t>
            </a:r>
            <a:r>
              <a:rPr lang="en-US" altLang="zh-CN" sz="2000" dirty="0">
                <a:latin typeface="微软雅黑" panose="020B0503020204020204" pitchFamily="34" charset="-122"/>
                <a:ea typeface="微软雅黑" panose="020B0503020204020204" pitchFamily="34" charset="-122"/>
              </a:rPr>
              <a:t>5 </a:t>
            </a:r>
            <a:r>
              <a:rPr lang="zh-CN" altLang="en-US" sz="2000" dirty="0">
                <a:latin typeface="微软雅黑" panose="020B0503020204020204" pitchFamily="34" charset="-122"/>
                <a:ea typeface="微软雅黑" panose="020B0503020204020204" pitchFamily="34" charset="-122"/>
              </a:rPr>
              <a:t>千米，这可能是其大孔径造成的</a:t>
            </a:r>
          </a:p>
        </p:txBody>
      </p:sp>
    </p:spTree>
    <p:extLst>
      <p:ext uri="{BB962C8B-B14F-4D97-AF65-F5344CB8AC3E}">
        <p14:creationId xmlns:p14="http://schemas.microsoft.com/office/powerpoint/2010/main" val="2009815738"/>
      </p:ext>
    </p:extLst>
  </p:cSld>
  <p:clrMapOvr>
    <a:masterClrMapping/>
  </p:clrMapOvr>
</p:sld>
</file>

<file path=ppt/slides/slide51.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DCDC1D32-7AB9-8969-57FE-1BCFD08C7E73}"/>
            </a:ext>
          </a:extLst>
        </p:cNvPr>
        <p:cNvGrpSpPr/>
        <p:nvPr/>
      </p:nvGrpSpPr>
      <p:grpSpPr>
        <a:xfrm>
          <a:off x="0" y="0"/>
          <a:ext cx="0" cy="0"/>
          <a:chOff x="0" y="0"/>
          <a:chExt cx="0" cy="0"/>
        </a:xfrm>
      </p:grpSpPr>
      <p:grpSp>
        <p:nvGrpSpPr>
          <p:cNvPr id="23" name="组合 22">
            <a:extLst>
              <a:ext uri="{FF2B5EF4-FFF2-40B4-BE49-F238E27FC236}">
                <a16:creationId xmlns:a16="http://schemas.microsoft.com/office/drawing/2014/main" id="{459187E1-4BFA-E5D3-F1DD-403704309AE2}"/>
              </a:ext>
            </a:extLst>
          </p:cNvPr>
          <p:cNvGrpSpPr/>
          <p:nvPr/>
        </p:nvGrpSpPr>
        <p:grpSpPr>
          <a:xfrm>
            <a:off x="3424460" y="220234"/>
            <a:ext cx="5544407" cy="617980"/>
            <a:chOff x="551593" y="497013"/>
            <a:chExt cx="5544407" cy="617980"/>
          </a:xfrm>
        </p:grpSpPr>
        <p:sp>
          <p:nvSpPr>
            <p:cNvPr id="24" name="矩形 23">
              <a:extLst>
                <a:ext uri="{FF2B5EF4-FFF2-40B4-BE49-F238E27FC236}">
                  <a16:creationId xmlns:a16="http://schemas.microsoft.com/office/drawing/2014/main" id="{2B416018-6EFA-E5FC-AFE5-6B1CE5D17219}"/>
                </a:ext>
              </a:extLst>
            </p:cNvPr>
            <p:cNvSpPr/>
            <p:nvPr/>
          </p:nvSpPr>
          <p:spPr>
            <a:xfrm>
              <a:off x="551593" y="497013"/>
              <a:ext cx="5544407" cy="584775"/>
            </a:xfrm>
            <a:prstGeom prst="rect">
              <a:avLst/>
            </a:prstGeom>
            <a:noFill/>
          </p:spPr>
          <p:txBody>
            <a:bodyPr wrap="square" rtlCol="0">
              <a:spAutoFit/>
            </a:bodyPr>
            <a:lstStyle/>
            <a:p>
              <a:pPr marL="0" marR="0" lvl="0" indent="0" algn="ctr" defTabSz="914400" rtl="0" eaLnBrk="1" fontAlgn="auto" latinLnBrk="0" hangingPunct="1">
                <a:lnSpc>
                  <a:spcPct val="100000"/>
                </a:lnSpc>
                <a:spcBef>
                  <a:spcPct val="0"/>
                </a:spcBef>
                <a:spcAft>
                  <a:spcPct val="0"/>
                </a:spcAft>
                <a:buClrTx/>
                <a:buSzTx/>
                <a:buFontTx/>
                <a:buNone/>
                <a:defRPr/>
              </a:pPr>
              <a:r>
                <a:rPr kumimoji="0" lang="zh-CN" altLang="en-US" sz="3200" b="0" i="0" u="none" strike="noStrike" kern="1200" cap="none" spc="0" normalizeH="0" baseline="0" noProof="0" dirty="0">
                  <a:ln>
                    <a:noFill/>
                  </a:ln>
                  <a:solidFill>
                    <a:srgbClr val="3B3838"/>
                  </a:solidFill>
                  <a:effectLst/>
                  <a:uLnTx/>
                  <a:uFillTx/>
                  <a:latin typeface="微软雅黑" panose="020B0503020204020204" pitchFamily="34" charset="-122"/>
                  <a:ea typeface="微软雅黑" panose="020B0503020204020204" pitchFamily="34" charset="-122"/>
                  <a:sym typeface="Source Han Serif SC" panose="02020400000000000000" pitchFamily="18" charset="-122"/>
                </a:rPr>
                <a:t>高频源的时空演化</a:t>
              </a:r>
            </a:p>
          </p:txBody>
        </p:sp>
        <p:cxnSp>
          <p:nvCxnSpPr>
            <p:cNvPr id="25" name="0 _4">
              <a:extLst>
                <a:ext uri="{FF2B5EF4-FFF2-40B4-BE49-F238E27FC236}">
                  <a16:creationId xmlns:a16="http://schemas.microsoft.com/office/drawing/2014/main" id="{46C0AAF3-FCE3-3FFE-8774-9AF8390829C5}"/>
                </a:ext>
              </a:extLst>
            </p:cNvPr>
            <p:cNvCxnSpPr/>
            <p:nvPr/>
          </p:nvCxnSpPr>
          <p:spPr>
            <a:xfrm>
              <a:off x="715475" y="1114993"/>
              <a:ext cx="5119805" cy="0"/>
            </a:xfrm>
            <a:prstGeom prst="line">
              <a:avLst/>
            </a:prstGeom>
            <a:ln w="25400">
              <a:gradFill>
                <a:gsLst>
                  <a:gs pos="49000">
                    <a:srgbClr val="3B3838"/>
                  </a:gs>
                  <a:gs pos="0">
                    <a:schemeClr val="bg1">
                      <a:alpha val="0"/>
                    </a:schemeClr>
                  </a:gs>
                  <a:gs pos="100000">
                    <a:schemeClr val="bg1">
                      <a:alpha val="3000"/>
                    </a:schemeClr>
                  </a:gs>
                </a:gsLst>
                <a:lin ang="0" scaled="0"/>
              </a:gradFill>
            </a:ln>
          </p:spPr>
          <p:style>
            <a:lnRef idx="1">
              <a:schemeClr val="accent1"/>
            </a:lnRef>
            <a:fillRef idx="0">
              <a:schemeClr val="accent1"/>
            </a:fillRef>
            <a:effectRef idx="0">
              <a:schemeClr val="accent1"/>
            </a:effectRef>
            <a:fontRef idx="minor">
              <a:schemeClr val="tx1"/>
            </a:fontRef>
          </p:style>
        </p:cxnSp>
      </p:grpSp>
      <p:pic>
        <p:nvPicPr>
          <p:cNvPr id="3" name="图片 2">
            <a:extLst>
              <a:ext uri="{FF2B5EF4-FFF2-40B4-BE49-F238E27FC236}">
                <a16:creationId xmlns:a16="http://schemas.microsoft.com/office/drawing/2014/main" id="{E7CCA753-A4EF-90FB-CAE3-C11E58790328}"/>
              </a:ext>
            </a:extLst>
          </p:cNvPr>
          <p:cNvPicPr>
            <a:picLocks noChangeAspect="1"/>
          </p:cNvPicPr>
          <p:nvPr/>
        </p:nvPicPr>
        <p:blipFill>
          <a:blip r:embed="rId3"/>
          <a:stretch>
            <a:fillRect/>
          </a:stretch>
        </p:blipFill>
        <p:spPr>
          <a:xfrm>
            <a:off x="466725" y="0"/>
            <a:ext cx="11258550" cy="5829300"/>
          </a:xfrm>
          <a:prstGeom prst="rect">
            <a:avLst/>
          </a:prstGeom>
        </p:spPr>
      </p:pic>
      <p:sp>
        <p:nvSpPr>
          <p:cNvPr id="5" name="文本框 4">
            <a:extLst>
              <a:ext uri="{FF2B5EF4-FFF2-40B4-BE49-F238E27FC236}">
                <a16:creationId xmlns:a16="http://schemas.microsoft.com/office/drawing/2014/main" id="{6C1B91F6-3E51-ABD1-30D7-1EC56963CDF7}"/>
              </a:ext>
            </a:extLst>
          </p:cNvPr>
          <p:cNvSpPr txBox="1"/>
          <p:nvPr/>
        </p:nvSpPr>
        <p:spPr>
          <a:xfrm>
            <a:off x="2669598" y="5991435"/>
            <a:ext cx="7451148" cy="646331"/>
          </a:xfrm>
          <a:prstGeom prst="rect">
            <a:avLst/>
          </a:prstGeom>
          <a:noFill/>
        </p:spPr>
        <p:txBody>
          <a:bodyPr wrap="square">
            <a:spAutoFit/>
          </a:bodyPr>
          <a:lstStyle/>
          <a:p>
            <a:r>
              <a:rPr lang="zh-CN" altLang="en-US" dirty="0">
                <a:latin typeface="微软雅黑" panose="020B0503020204020204" pitchFamily="34" charset="-122"/>
                <a:ea typeface="微软雅黑" panose="020B0503020204020204" pitchFamily="34" charset="-122"/>
              </a:rPr>
              <a:t>比较未经和经过慢度校准的部分余震的 </a:t>
            </a:r>
            <a:r>
              <a:rPr lang="en-US" altLang="zh-CN" dirty="0">
                <a:latin typeface="微软雅黑" panose="020B0503020204020204" pitchFamily="34" charset="-122"/>
                <a:ea typeface="微软雅黑" panose="020B0503020204020204" pitchFamily="34" charset="-122"/>
              </a:rPr>
              <a:t>BPI </a:t>
            </a:r>
            <a:r>
              <a:rPr lang="zh-CN" altLang="en-US" dirty="0">
                <a:latin typeface="微软雅黑" panose="020B0503020204020204" pitchFamily="34" charset="-122"/>
                <a:ea typeface="微软雅黑" panose="020B0503020204020204" pitchFamily="34" charset="-122"/>
              </a:rPr>
              <a:t>位置，表明我们的区域慢度校准大大减少了近一半的空间偏差，从 </a:t>
            </a:r>
            <a:r>
              <a:rPr lang="en-US" altLang="zh-CN" dirty="0">
                <a:latin typeface="微软雅黑" panose="020B0503020204020204" pitchFamily="34" charset="-122"/>
                <a:ea typeface="微软雅黑" panose="020B0503020204020204" pitchFamily="34" charset="-122"/>
              </a:rPr>
              <a:t>~10.87 km </a:t>
            </a:r>
            <a:r>
              <a:rPr lang="zh-CN" altLang="en-US" dirty="0">
                <a:latin typeface="微软雅黑" panose="020B0503020204020204" pitchFamily="34" charset="-122"/>
                <a:ea typeface="微软雅黑" panose="020B0503020204020204" pitchFamily="34" charset="-122"/>
              </a:rPr>
              <a:t>减小到 </a:t>
            </a:r>
            <a:r>
              <a:rPr lang="en-US" altLang="zh-CN" dirty="0">
                <a:latin typeface="微软雅黑" panose="020B0503020204020204" pitchFamily="34" charset="-122"/>
                <a:ea typeface="微软雅黑" panose="020B0503020204020204" pitchFamily="34" charset="-122"/>
              </a:rPr>
              <a:t>~6.91 km</a:t>
            </a:r>
            <a:endParaRPr lang="zh-CN" altLang="en-US" dirty="0">
              <a:latin typeface="微软雅黑" panose="020B0503020204020204" pitchFamily="34" charset="-122"/>
              <a:ea typeface="微软雅黑" panose="020B0503020204020204" pitchFamily="34" charset="-122"/>
            </a:endParaRPr>
          </a:p>
        </p:txBody>
      </p:sp>
    </p:spTree>
    <p:extLst>
      <p:ext uri="{BB962C8B-B14F-4D97-AF65-F5344CB8AC3E}">
        <p14:creationId xmlns:p14="http://schemas.microsoft.com/office/powerpoint/2010/main" val="3563209436"/>
      </p:ext>
    </p:extLst>
  </p:cSld>
  <p:clrMapOvr>
    <a:masterClrMapping/>
  </p:clrMapOvr>
</p:sld>
</file>

<file path=ppt/tags/tag1.xml><?xml version="1.0" encoding="utf-8"?>
<p:tagLst xmlns:a="http://schemas.openxmlformats.org/drawingml/2006/main" xmlns:r="http://schemas.openxmlformats.org/officeDocument/2006/relationships" xmlns:p="http://schemas.openxmlformats.org/presentationml/2006/main">
  <p:tag name="AS_NET" val="4.0.30319.42000"/>
  <p:tag name="AS_OS" val="Microsoft Windows NT 6.2.9200.0"/>
  <p:tag name="AS_RELEASE_DATE" val="2023.04.14"/>
  <p:tag name="AS_TITLE" val="Aspose.Slides for .NET 4.0 Client Profile"/>
  <p:tag name="AS_VERSION" val="23.4"/>
</p:tagLst>
</file>

<file path=ppt/theme/theme1.xml><?xml version="1.0" encoding="utf-8"?>
<a:theme xmlns:a="http://schemas.openxmlformats.org/drawingml/2006/main" name="第一PPT，www.1ppt.com">
  <a:themeElements>
    <a:clrScheme name="自定义 91">
      <a:dk1>
        <a:sysClr val="windowText" lastClr="000000"/>
      </a:dk1>
      <a:lt1>
        <a:sysClr val="window" lastClr="FFFFFF"/>
      </a:lt1>
      <a:dk2>
        <a:srgbClr val="44546A"/>
      </a:dk2>
      <a:lt2>
        <a:srgbClr val="E7E6E6"/>
      </a:lt2>
      <a:accent1>
        <a:srgbClr val="504D47"/>
      </a:accent1>
      <a:accent2>
        <a:srgbClr val="504D47"/>
      </a:accent2>
      <a:accent3>
        <a:srgbClr val="504D47"/>
      </a:accent3>
      <a:accent4>
        <a:srgbClr val="504D47"/>
      </a:accent4>
      <a:accent5>
        <a:srgbClr val="504D47"/>
      </a:accent5>
      <a:accent6>
        <a:srgbClr val="504D47"/>
      </a:accent6>
      <a:hlink>
        <a:srgbClr val="0563C1"/>
      </a:hlink>
      <a:folHlink>
        <a:srgbClr val="954F72"/>
      </a:folHlink>
    </a:clrScheme>
    <a:fontScheme name="Office">
      <a:majorFont>
        <a:latin typeface="等线 Light"/>
        <a:ea typeface="等线 Light"/>
        <a:cs typeface="Arial"/>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等线"/>
        <a:ea typeface="等线"/>
        <a:cs typeface="Arial"/>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Office 主题​​">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等线 Light"/>
        <a:ea typeface="等线 Light"/>
        <a:cs typeface="Arial"/>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等线"/>
        <a:ea typeface="等线"/>
        <a:cs typeface="Arial"/>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2319</TotalTime>
  <Words>3798</Words>
  <Application>Microsoft Office PowerPoint</Application>
  <PresentationFormat>宽屏</PresentationFormat>
  <Paragraphs>274</Paragraphs>
  <Slides>51</Slides>
  <Notes>48</Notes>
  <HiddenSlides>0</HiddenSlides>
  <MMClips>0</MMClips>
  <ScaleCrop>false</ScaleCrop>
  <HeadingPairs>
    <vt:vector size="6" baseType="variant">
      <vt:variant>
        <vt:lpstr>已用的字体</vt:lpstr>
      </vt:variant>
      <vt:variant>
        <vt:i4>5</vt:i4>
      </vt:variant>
      <vt:variant>
        <vt:lpstr>主题</vt:lpstr>
      </vt:variant>
      <vt:variant>
        <vt:i4>1</vt:i4>
      </vt:variant>
      <vt:variant>
        <vt:lpstr>幻灯片标题</vt:lpstr>
      </vt:variant>
      <vt:variant>
        <vt:i4>51</vt:i4>
      </vt:variant>
    </vt:vector>
  </HeadingPairs>
  <TitlesOfParts>
    <vt:vector size="57" baseType="lpstr">
      <vt:lpstr>等线</vt:lpstr>
      <vt:lpstr>等线 Light</vt:lpstr>
      <vt:lpstr>微软雅黑</vt:lpstr>
      <vt:lpstr>Arial</vt:lpstr>
      <vt:lpstr>Calibri</vt:lpstr>
      <vt:lpstr>第一PPT，www.1ppt.com</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PPT汇_PPT模板免费下载_www.ppthui.com</dc:title>
  <dc:creator>PPT汇_www.ppthui.com</dc:creator>
  <cp:lastModifiedBy>Yogurt Shaw</cp:lastModifiedBy>
  <cp:revision>180</cp:revision>
  <dcterms:created xsi:type="dcterms:W3CDTF">2019-01-17T09:32:00Z</dcterms:created>
  <dcterms:modified xsi:type="dcterms:W3CDTF">2024-03-21T09:27:39Z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KSOProductBuildVer">
    <vt:lpwstr>2052-11.1.0.9740</vt:lpwstr>
  </property>
</Properties>
</file>