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2" r:id="rId3"/>
    <p:sldId id="259" r:id="rId4"/>
    <p:sldId id="262" r:id="rId5"/>
    <p:sldId id="263" r:id="rId6"/>
    <p:sldId id="273" r:id="rId7"/>
    <p:sldId id="275" r:id="rId8"/>
    <p:sldId id="264" r:id="rId9"/>
    <p:sldId id="265" r:id="rId10"/>
    <p:sldId id="274" r:id="rId11"/>
    <p:sldId id="266"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82" autoAdjust="0"/>
    <p:restoredTop sz="86385" autoAdjust="0"/>
  </p:normalViewPr>
  <p:slideViewPr>
    <p:cSldViewPr snapToGrid="0">
      <p:cViewPr varScale="1">
        <p:scale>
          <a:sx n="85" d="100"/>
          <a:sy n="85" d="100"/>
        </p:scale>
        <p:origin x="528"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CA5CB-FE9F-48FE-954C-629DA83AF3BA}" type="datetimeFigureOut">
              <a:rPr lang="zh-CN" altLang="en-US" smtClean="0"/>
              <a:t>2024/3/21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D1EB15-48BC-4A56-9D03-BF03F3928BF9}" type="slidenum">
              <a:rPr lang="zh-CN" altLang="en-US" smtClean="0"/>
              <a:t>‹#›</a:t>
            </a:fld>
            <a:endParaRPr lang="zh-CN" altLang="en-US"/>
          </a:p>
        </p:txBody>
      </p:sp>
    </p:spTree>
    <p:extLst>
      <p:ext uri="{BB962C8B-B14F-4D97-AF65-F5344CB8AC3E}">
        <p14:creationId xmlns:p14="http://schemas.microsoft.com/office/powerpoint/2010/main" val="1599266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3</a:t>
            </a:fld>
            <a:endParaRPr lang="zh-CN" altLang="en-US"/>
          </a:p>
        </p:txBody>
      </p:sp>
    </p:spTree>
    <p:extLst>
      <p:ext uri="{BB962C8B-B14F-4D97-AF65-F5344CB8AC3E}">
        <p14:creationId xmlns:p14="http://schemas.microsoft.com/office/powerpoint/2010/main" val="2432181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4</a:t>
            </a:fld>
            <a:endParaRPr lang="zh-CN" altLang="en-US"/>
          </a:p>
        </p:txBody>
      </p:sp>
    </p:spTree>
    <p:extLst>
      <p:ext uri="{BB962C8B-B14F-4D97-AF65-F5344CB8AC3E}">
        <p14:creationId xmlns:p14="http://schemas.microsoft.com/office/powerpoint/2010/main" val="1032713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5</a:t>
            </a:fld>
            <a:endParaRPr lang="zh-CN" altLang="en-US"/>
          </a:p>
        </p:txBody>
      </p:sp>
    </p:spTree>
    <p:extLst>
      <p:ext uri="{BB962C8B-B14F-4D97-AF65-F5344CB8AC3E}">
        <p14:creationId xmlns:p14="http://schemas.microsoft.com/office/powerpoint/2010/main" val="965922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6</a:t>
            </a:fld>
            <a:endParaRPr lang="zh-CN" altLang="en-US"/>
          </a:p>
        </p:txBody>
      </p:sp>
    </p:spTree>
    <p:extLst>
      <p:ext uri="{BB962C8B-B14F-4D97-AF65-F5344CB8AC3E}">
        <p14:creationId xmlns:p14="http://schemas.microsoft.com/office/powerpoint/2010/main" val="3028321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7</a:t>
            </a:fld>
            <a:endParaRPr lang="zh-CN" altLang="en-US"/>
          </a:p>
        </p:txBody>
      </p:sp>
    </p:spTree>
    <p:extLst>
      <p:ext uri="{BB962C8B-B14F-4D97-AF65-F5344CB8AC3E}">
        <p14:creationId xmlns:p14="http://schemas.microsoft.com/office/powerpoint/2010/main" val="94565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D1EB15-48BC-4A56-9D03-BF03F3928BF9}" type="slidenum">
              <a:rPr lang="zh-CN" altLang="en-US" smtClean="0"/>
              <a:t>11</a:t>
            </a:fld>
            <a:endParaRPr lang="zh-CN" altLang="en-US"/>
          </a:p>
        </p:txBody>
      </p:sp>
    </p:spTree>
    <p:extLst>
      <p:ext uri="{BB962C8B-B14F-4D97-AF65-F5344CB8AC3E}">
        <p14:creationId xmlns:p14="http://schemas.microsoft.com/office/powerpoint/2010/main" val="3240518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9BFC4F-7EDE-4AED-9F6B-CAEDBCC5899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81D9697-1B15-4F5C-8B45-B76B583DF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1C22387-F77C-43B8-B769-2F1A505E3E8C}"/>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2FBC6436-10EE-4677-A34C-09EAF48DF4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855362-A639-4073-8EE0-8728E01FA54C}"/>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398191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6769AF-B774-4F62-AB1E-2FCBADC8EC8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4C4BD29-8E1A-42A6-A098-B9B16A5B5A0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681CC30-509A-4F60-9950-15237F4E2CB0}"/>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9B56E5A0-F6AA-4EB3-84F9-CF9C9B3993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A79A9DC-FC59-4FC8-93CB-9E216BD3F841}"/>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3527941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C2A186-5EFD-47FD-A291-DC1D27A39B7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7EE8C4C-2151-42B5-AD90-3D3A094C30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3C91F505-EAB9-4E1B-8C07-B49DC240CE77}"/>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425B845E-7DD1-41F9-B0D7-EFA5CF700A1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39F17E-A185-41E2-9696-0F11BD210CB5}"/>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135221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947166-1F92-4AF1-B0F0-5F7F1354240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818584A-AE2D-4571-81C8-FF13B95834B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FB4125F-950E-4EEE-B55F-45CBF95F57D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E201F275-B95F-47B9-8D57-671A11007C01}"/>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6" name="页脚占位符 5">
            <a:extLst>
              <a:ext uri="{FF2B5EF4-FFF2-40B4-BE49-F238E27FC236}">
                <a16:creationId xmlns:a16="http://schemas.microsoft.com/office/drawing/2014/main" id="{594A6D8F-57E1-41D9-8DD2-C527F5EBB93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6C8F11-0122-4E2A-A86D-35117865CEA8}"/>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2268749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CE495B-9AE9-4953-AA56-963921E512C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B6881DF-F9FB-472A-9E02-40490FA2D7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2EDE163-9AD8-4EBD-83FB-BC1E9122638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68C2ED3-E724-4A12-984D-885AEB6178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9466637-83AB-4BB6-846A-4D041E2BBDF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0C10FD1-AA37-475D-B8D6-5ECD6E113DF1}"/>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8" name="页脚占位符 7">
            <a:extLst>
              <a:ext uri="{FF2B5EF4-FFF2-40B4-BE49-F238E27FC236}">
                <a16:creationId xmlns:a16="http://schemas.microsoft.com/office/drawing/2014/main" id="{67AFADF4-854F-4B22-97E5-52084464818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8075DB0-0970-4410-ABC3-218509D5A8E8}"/>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1558872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180B4-16C0-41B3-8DFE-A104CC4BB1F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F070B89-3BF5-483F-929E-4534B79B096B}"/>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4" name="页脚占位符 3">
            <a:extLst>
              <a:ext uri="{FF2B5EF4-FFF2-40B4-BE49-F238E27FC236}">
                <a16:creationId xmlns:a16="http://schemas.microsoft.com/office/drawing/2014/main" id="{EC0F5420-5B0F-4CDD-8844-373794D384E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C3A35E2-10C7-42E6-AB3B-9456E7E2E668}"/>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1014814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56103B2-0D48-43D3-A12A-D675BCEDD79D}"/>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3" name="页脚占位符 2">
            <a:extLst>
              <a:ext uri="{FF2B5EF4-FFF2-40B4-BE49-F238E27FC236}">
                <a16:creationId xmlns:a16="http://schemas.microsoft.com/office/drawing/2014/main" id="{FF372593-A977-4578-84F7-94C3C8F5062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7A847C3-870B-4174-9470-1CA29D3E04A9}"/>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2258344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D35612-3C22-4D7E-9B5B-CD405F00BF6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141F7D3-1666-4039-97C0-CE6203A9C5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BA1F629-E915-4FCF-BBB3-3E73FDD189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D61DDF2-39E0-41C0-8C73-948C339A3E6C}"/>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6" name="页脚占位符 5">
            <a:extLst>
              <a:ext uri="{FF2B5EF4-FFF2-40B4-BE49-F238E27FC236}">
                <a16:creationId xmlns:a16="http://schemas.microsoft.com/office/drawing/2014/main" id="{8933CCFD-EA92-41BD-8C6E-B160EF58AB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4792B46-713D-4522-87C9-759A964C5B39}"/>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1766555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78FBB0-F4F6-401E-85A4-7280122E9B3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97AB72D-3F84-49A7-9DF2-6883F63DEC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462E4F2-907E-41D2-AA6D-3917EF373E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8562855-AB62-48D9-B8A5-E286C5FF5842}"/>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6" name="页脚占位符 5">
            <a:extLst>
              <a:ext uri="{FF2B5EF4-FFF2-40B4-BE49-F238E27FC236}">
                <a16:creationId xmlns:a16="http://schemas.microsoft.com/office/drawing/2014/main" id="{CD8C2597-2975-4967-A042-93A83EC244E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27100D-899F-48CE-82AE-C65A6E415B22}"/>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65797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BD1670-F5CE-46AA-86CC-3E29221C5D7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DA253F0-7DD8-485D-9EF6-0EDB61A1CC9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C747BB9-C8CB-4F73-B3B1-71165FBF6B71}"/>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FB28965F-7F92-45D2-8700-5AADF028EF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C9CAFD3-41CF-4CFE-A932-22955C532FC4}"/>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355617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FBF27DA-7982-47B5-9794-62A9FD46A52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6409E42-46B6-4DFE-9B04-68CA7AFBC06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02739CC-DD14-43B4-8BC4-7942AD79715F}"/>
              </a:ext>
            </a:extLst>
          </p:cNvPr>
          <p:cNvSpPr>
            <a:spLocks noGrp="1"/>
          </p:cNvSpPr>
          <p:nvPr>
            <p:ph type="dt" sz="half" idx="10"/>
          </p:nvPr>
        </p:nvSpPr>
        <p:spPr/>
        <p:txBody>
          <a:body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CC22D05E-9084-4878-B9E4-12FC90DEB7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49F0AAD-A46D-401D-BA38-3CF236C15592}"/>
              </a:ext>
            </a:extLst>
          </p:cNvPr>
          <p:cNvSpPr>
            <a:spLocks noGrp="1"/>
          </p:cNvSpPr>
          <p:nvPr>
            <p:ph type="sldNum" sz="quarter" idx="12"/>
          </p:nvPr>
        </p:nvSpPr>
        <p:spPr/>
        <p:txBody>
          <a:body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733496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0D38C94-9CDE-4287-B6DD-EDBF0A319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9707B53-E713-439C-9B82-BB7E46E4A0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C77274D-2635-4F03-9681-49A290E544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4701F3-7677-4539-BAA2-630DAC863112}" type="datetimeFigureOut">
              <a:rPr lang="zh-CN" altLang="en-US" smtClean="0"/>
              <a:t>2024/3/21</a:t>
            </a:fld>
            <a:endParaRPr lang="zh-CN" altLang="en-US"/>
          </a:p>
        </p:txBody>
      </p:sp>
      <p:sp>
        <p:nvSpPr>
          <p:cNvPr id="5" name="页脚占位符 4">
            <a:extLst>
              <a:ext uri="{FF2B5EF4-FFF2-40B4-BE49-F238E27FC236}">
                <a16:creationId xmlns:a16="http://schemas.microsoft.com/office/drawing/2014/main" id="{F2959C86-D46E-4CF1-96E1-098A743AA4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4081430-67BD-4476-B765-8199D6D43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06F3F-D234-4018-B454-2CD7333A68F6}" type="slidenum">
              <a:rPr lang="zh-CN" altLang="en-US" smtClean="0"/>
              <a:t>‹#›</a:t>
            </a:fld>
            <a:endParaRPr lang="zh-CN" altLang="en-US"/>
          </a:p>
        </p:txBody>
      </p:sp>
    </p:spTree>
    <p:extLst>
      <p:ext uri="{BB962C8B-B14F-4D97-AF65-F5344CB8AC3E}">
        <p14:creationId xmlns:p14="http://schemas.microsoft.com/office/powerpoint/2010/main" val="2853753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tmp"/><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D0BEAC-F104-4601-B104-F90C5D65B7F7}"/>
              </a:ext>
            </a:extLst>
          </p:cNvPr>
          <p:cNvSpPr>
            <a:spLocks noGrp="1"/>
          </p:cNvSpPr>
          <p:nvPr>
            <p:ph type="ctrTitle"/>
          </p:nvPr>
        </p:nvSpPr>
        <p:spPr>
          <a:xfrm>
            <a:off x="1211454" y="326039"/>
            <a:ext cx="9663909" cy="1668780"/>
          </a:xfrm>
        </p:spPr>
        <p:txBody>
          <a:bodyPr>
            <a:normAutofit fontScale="90000"/>
          </a:bodyPr>
          <a:lstStyle/>
          <a:p>
            <a:pPr algn="ctr"/>
            <a:r>
              <a:rPr lang="en-US" altLang="zh-CN" sz="4000" dirty="0"/>
              <a:t>Role of geometric barriers in irregular-rupture evolution during the 2008 Wenchuan earthquake</a:t>
            </a:r>
            <a:endParaRPr lang="zh-CN" altLang="zh-CN" sz="12500" kern="100" dirty="0">
              <a:effectLst/>
              <a:latin typeface="+mn-ea"/>
              <a:ea typeface="+mn-ea"/>
              <a:cs typeface="Times New Roman" panose="02020603050405020304" pitchFamily="18" charset="0"/>
            </a:endParaRPr>
          </a:p>
        </p:txBody>
      </p:sp>
      <p:sp>
        <p:nvSpPr>
          <p:cNvPr id="3" name="副标题 2">
            <a:extLst>
              <a:ext uri="{FF2B5EF4-FFF2-40B4-BE49-F238E27FC236}">
                <a16:creationId xmlns:a16="http://schemas.microsoft.com/office/drawing/2014/main" id="{C71EA29A-9223-4A98-A759-5AD83B2ADA2D}"/>
              </a:ext>
            </a:extLst>
          </p:cNvPr>
          <p:cNvSpPr>
            <a:spLocks noGrp="1"/>
          </p:cNvSpPr>
          <p:nvPr>
            <p:ph type="subTitle" idx="1"/>
          </p:nvPr>
        </p:nvSpPr>
        <p:spPr>
          <a:xfrm>
            <a:off x="1048562" y="3701444"/>
            <a:ext cx="4042410" cy="685800"/>
          </a:xfrm>
        </p:spPr>
        <p:txBody>
          <a:bodyPr>
            <a:normAutofit/>
          </a:bodyPr>
          <a:lstStyle/>
          <a:p>
            <a:r>
              <a:rPr lang="en-US" altLang="zh-CN" sz="2800" dirty="0">
                <a:latin typeface="+mn-ea"/>
                <a:ea typeface="+mn-ea"/>
              </a:rPr>
              <a:t>R. </a:t>
            </a:r>
            <a:r>
              <a:rPr lang="en-US" altLang="zh-CN" sz="2800" dirty="0" err="1">
                <a:latin typeface="+mn-ea"/>
                <a:ea typeface="+mn-ea"/>
              </a:rPr>
              <a:t>Okuwaki</a:t>
            </a:r>
            <a:r>
              <a:rPr lang="en-US" altLang="zh-CN" sz="2800" dirty="0">
                <a:latin typeface="+mn-ea"/>
                <a:ea typeface="+mn-ea"/>
              </a:rPr>
              <a:t> and Y. Yagi</a:t>
            </a:r>
            <a:endParaRPr lang="zh-CN" altLang="en-US" sz="2800" dirty="0">
              <a:latin typeface="+mn-ea"/>
              <a:ea typeface="+mn-ea"/>
            </a:endParaRPr>
          </a:p>
        </p:txBody>
      </p:sp>
      <p:sp>
        <p:nvSpPr>
          <p:cNvPr id="5" name="文本框 4">
            <a:extLst>
              <a:ext uri="{FF2B5EF4-FFF2-40B4-BE49-F238E27FC236}">
                <a16:creationId xmlns:a16="http://schemas.microsoft.com/office/drawing/2014/main" id="{D81649E2-CA36-47E9-A829-3F0567C35E31}"/>
              </a:ext>
            </a:extLst>
          </p:cNvPr>
          <p:cNvSpPr txBox="1"/>
          <p:nvPr/>
        </p:nvSpPr>
        <p:spPr>
          <a:xfrm>
            <a:off x="2994784" y="2060111"/>
            <a:ext cx="6097248" cy="400110"/>
          </a:xfrm>
          <a:prstGeom prst="rect">
            <a:avLst/>
          </a:prstGeom>
          <a:noFill/>
        </p:spPr>
        <p:txBody>
          <a:bodyPr wrap="square">
            <a:spAutoFit/>
          </a:bodyPr>
          <a:lstStyle/>
          <a:p>
            <a:r>
              <a:rPr lang="zh-CN" altLang="en-US" sz="2000" b="0" i="0" dirty="0">
                <a:solidFill>
                  <a:srgbClr val="000000"/>
                </a:solidFill>
                <a:effectLst/>
                <a:latin typeface="Times New Roman" panose="02020603050405020304" pitchFamily="18" charset="0"/>
              </a:rPr>
              <a:t>几何障碍在汶川地震不规则破裂演化中的作用</a:t>
            </a:r>
            <a:endParaRPr lang="zh-CN" altLang="en-US" sz="2000" dirty="0"/>
          </a:p>
        </p:txBody>
      </p:sp>
    </p:spTree>
    <p:extLst>
      <p:ext uri="{BB962C8B-B14F-4D97-AF65-F5344CB8AC3E}">
        <p14:creationId xmlns:p14="http://schemas.microsoft.com/office/powerpoint/2010/main" val="1161988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6BBB5A1-8C75-4881-A08F-1E4C482AC727}"/>
              </a:ext>
            </a:extLst>
          </p:cNvPr>
          <p:cNvPicPr>
            <a:picLocks noChangeAspect="1"/>
          </p:cNvPicPr>
          <p:nvPr/>
        </p:nvPicPr>
        <p:blipFill rotWithShape="1">
          <a:blip r:embed="rId2">
            <a:extLst>
              <a:ext uri="{28A0092B-C50C-407E-A947-70E740481C1C}">
                <a14:useLocalDpi xmlns:a14="http://schemas.microsoft.com/office/drawing/2010/main" val="0"/>
              </a:ext>
            </a:extLst>
          </a:blip>
          <a:srcRect t="6157" r="34059"/>
          <a:stretch/>
        </p:blipFill>
        <p:spPr>
          <a:xfrm>
            <a:off x="6701627" y="150733"/>
            <a:ext cx="5396117" cy="5295007"/>
          </a:xfrm>
          <a:prstGeom prst="rect">
            <a:avLst/>
          </a:prstGeom>
        </p:spPr>
      </p:pic>
      <p:sp>
        <p:nvSpPr>
          <p:cNvPr id="6" name="文本框 5">
            <a:extLst>
              <a:ext uri="{FF2B5EF4-FFF2-40B4-BE49-F238E27FC236}">
                <a16:creationId xmlns:a16="http://schemas.microsoft.com/office/drawing/2014/main" id="{A0A1773D-7427-462F-AC70-E61786F19CBC}"/>
              </a:ext>
            </a:extLst>
          </p:cNvPr>
          <p:cNvSpPr txBox="1"/>
          <p:nvPr/>
        </p:nvSpPr>
        <p:spPr>
          <a:xfrm>
            <a:off x="-1" y="757835"/>
            <a:ext cx="6917962" cy="4708981"/>
          </a:xfrm>
          <a:prstGeom prst="rect">
            <a:avLst/>
          </a:prstGeom>
          <a:noFill/>
        </p:spPr>
        <p:txBody>
          <a:bodyPr wrap="square">
            <a:spAutoFit/>
          </a:bodyPr>
          <a:lstStyle/>
          <a:p>
            <a:r>
              <a:rPr lang="zh-CN" altLang="en-US" sz="2400" b="0" i="0" dirty="0">
                <a:solidFill>
                  <a:srgbClr val="000000"/>
                </a:solidFill>
                <a:effectLst/>
                <a:latin typeface="Times New Roman" panose="02020603050405020304" pitchFamily="18" charset="0"/>
              </a:rPr>
              <a:t>破裂沿着多段断层系统传播，断层以</a:t>
            </a:r>
            <a:r>
              <a:rPr lang="zh-CN" altLang="en-US" sz="2400" dirty="0">
                <a:solidFill>
                  <a:srgbClr val="000000"/>
                </a:solidFill>
                <a:latin typeface="Times New Roman" panose="02020603050405020304" pitchFamily="18" charset="0"/>
              </a:rPr>
              <a:t>折曲</a:t>
            </a:r>
            <a:r>
              <a:rPr lang="zh-CN" altLang="en-US" sz="2400" b="0" i="0" dirty="0">
                <a:solidFill>
                  <a:srgbClr val="000000"/>
                </a:solidFill>
                <a:effectLst/>
                <a:latin typeface="Times New Roman" panose="02020603050405020304" pitchFamily="18" charset="0"/>
              </a:rPr>
              <a:t>、</a:t>
            </a:r>
            <a:r>
              <a:rPr lang="zh-CN" altLang="en-US" sz="2400" dirty="0">
                <a:solidFill>
                  <a:srgbClr val="000000"/>
                </a:solidFill>
                <a:latin typeface="Times New Roman" panose="02020603050405020304" pitchFamily="18" charset="0"/>
              </a:rPr>
              <a:t>阶梯</a:t>
            </a:r>
            <a:r>
              <a:rPr lang="zh-CN" altLang="en-US" sz="2400" b="0" i="0" dirty="0">
                <a:solidFill>
                  <a:srgbClr val="000000"/>
                </a:solidFill>
                <a:effectLst/>
                <a:latin typeface="Times New Roman" panose="02020603050405020304" pitchFamily="18" charset="0"/>
              </a:rPr>
              <a:t>和偏移为特征。</a:t>
            </a:r>
            <a:endParaRPr lang="en-US" altLang="zh-CN" sz="2400" b="0" i="0" dirty="0">
              <a:solidFill>
                <a:srgbClr val="000000"/>
              </a:solidFill>
              <a:effectLst/>
              <a:latin typeface="Times New Roman" panose="02020603050405020304" pitchFamily="18" charset="0"/>
            </a:endParaRPr>
          </a:p>
          <a:p>
            <a:endParaRPr lang="en-US" altLang="zh-CN" sz="2000" dirty="0">
              <a:solidFill>
                <a:srgbClr val="000000"/>
              </a:solidFill>
              <a:latin typeface="Times New Roman" panose="02020603050405020304" pitchFamily="18" charset="0"/>
            </a:endParaRPr>
          </a:p>
          <a:p>
            <a:endParaRPr lang="en-US" altLang="zh-CN" sz="2000" b="0" i="0" dirty="0">
              <a:solidFill>
                <a:srgbClr val="000000"/>
              </a:solidFill>
              <a:effectLst/>
              <a:latin typeface="Times New Roman" panose="02020603050405020304" pitchFamily="18" charset="0"/>
            </a:endParaRPr>
          </a:p>
          <a:p>
            <a:r>
              <a:rPr lang="zh-CN" altLang="en-US" sz="2400" b="0" i="0" dirty="0">
                <a:solidFill>
                  <a:srgbClr val="000000"/>
                </a:solidFill>
                <a:effectLst/>
                <a:latin typeface="Times New Roman" panose="02020603050405020304" pitchFamily="18" charset="0"/>
              </a:rPr>
              <a:t>地表破裂沿龙门山冲断带沿着向东北方向延伸</a:t>
            </a:r>
            <a:r>
              <a:rPr lang="zh-CN" altLang="en-US" sz="2400" dirty="0">
                <a:solidFill>
                  <a:srgbClr val="000000"/>
                </a:solidFill>
                <a:latin typeface="Times New Roman" panose="02020603050405020304" pitchFamily="18" charset="0"/>
              </a:rPr>
              <a:t>。</a:t>
            </a:r>
            <a:endParaRPr lang="en-US" altLang="zh-CN" sz="2400" b="0" i="0" dirty="0">
              <a:solidFill>
                <a:srgbClr val="000000"/>
              </a:solidFill>
              <a:effectLst/>
              <a:latin typeface="Times New Roman" panose="02020603050405020304" pitchFamily="18" charset="0"/>
            </a:endParaRPr>
          </a:p>
          <a:p>
            <a:endParaRPr lang="en-US" altLang="zh-CN" sz="2000" b="0" i="0" dirty="0">
              <a:solidFill>
                <a:srgbClr val="000000"/>
              </a:solidFill>
              <a:effectLst/>
              <a:latin typeface="Times New Roman" panose="02020603050405020304" pitchFamily="18" charset="0"/>
            </a:endParaRPr>
          </a:p>
          <a:p>
            <a:r>
              <a:rPr lang="zh-CN" altLang="en-US" sz="2400" b="0" i="0" dirty="0">
                <a:solidFill>
                  <a:srgbClr val="000000"/>
                </a:solidFill>
                <a:effectLst/>
                <a:latin typeface="Times New Roman" panose="02020603050405020304" pitchFamily="18" charset="0"/>
              </a:rPr>
              <a:t>断层的倾角从震中的西南向东北逐渐变大。</a:t>
            </a:r>
            <a:endParaRPr lang="en-US" altLang="zh-CN" sz="2400" b="0" i="0" dirty="0">
              <a:solidFill>
                <a:srgbClr val="000000"/>
              </a:solidFill>
              <a:effectLst/>
              <a:latin typeface="Times New Roman" panose="02020603050405020304" pitchFamily="18" charset="0"/>
            </a:endParaRPr>
          </a:p>
          <a:p>
            <a:endParaRPr lang="en-US" altLang="zh-CN" sz="2400" b="0" i="0" dirty="0">
              <a:solidFill>
                <a:srgbClr val="000000"/>
              </a:solidFill>
              <a:effectLst/>
              <a:latin typeface="Times New Roman" panose="02020603050405020304" pitchFamily="18" charset="0"/>
            </a:endParaRPr>
          </a:p>
          <a:p>
            <a:r>
              <a:rPr lang="zh-CN" altLang="en-US" sz="2400" b="0" i="0" dirty="0">
                <a:solidFill>
                  <a:srgbClr val="000000"/>
                </a:solidFill>
                <a:effectLst/>
                <a:latin typeface="Times New Roman" panose="02020603050405020304" pitchFamily="18" charset="0"/>
              </a:rPr>
              <a:t>北川南部断层（</a:t>
            </a:r>
            <a:r>
              <a:rPr lang="en-US" altLang="zh-CN" sz="2400" b="0" i="0" dirty="0">
                <a:solidFill>
                  <a:srgbClr val="000000"/>
                </a:solidFill>
                <a:effectLst/>
                <a:latin typeface="Times New Roman" panose="02020603050405020304" pitchFamily="18" charset="0"/>
              </a:rPr>
              <a:t>SBF</a:t>
            </a:r>
            <a:r>
              <a:rPr lang="zh-CN" altLang="en-US" sz="2400" b="0" i="0" dirty="0">
                <a:solidFill>
                  <a:srgbClr val="000000"/>
                </a:solidFill>
                <a:effectLst/>
                <a:latin typeface="Times New Roman" panose="02020603050405020304" pitchFamily="18" charset="0"/>
              </a:rPr>
              <a:t>）段和近平行的彭灌段被小鱼洞断层（</a:t>
            </a:r>
            <a:r>
              <a:rPr lang="en-US" altLang="zh-CN" sz="2400" b="0" i="0" dirty="0">
                <a:solidFill>
                  <a:srgbClr val="000000"/>
                </a:solidFill>
                <a:effectLst/>
                <a:latin typeface="Times New Roman" panose="02020603050405020304" pitchFamily="18" charset="0"/>
              </a:rPr>
              <a:t>XDF</a:t>
            </a:r>
            <a:r>
              <a:rPr lang="zh-CN" altLang="en-US" sz="2400" b="0" i="0" dirty="0">
                <a:solidFill>
                  <a:srgbClr val="000000"/>
                </a:solidFill>
                <a:effectLst/>
                <a:latin typeface="Times New Roman" panose="02020603050405020304" pitchFamily="18" charset="0"/>
              </a:rPr>
              <a:t>）切割</a:t>
            </a:r>
            <a:r>
              <a:rPr lang="zh-CN" altLang="en-US" sz="2400" dirty="0">
                <a:solidFill>
                  <a:srgbClr val="000000"/>
                </a:solidFill>
                <a:latin typeface="Times New Roman" panose="02020603050405020304" pitchFamily="18" charset="0"/>
              </a:rPr>
              <a:t>。</a:t>
            </a:r>
            <a:endParaRPr lang="en-US" altLang="zh-CN" sz="2400" dirty="0">
              <a:solidFill>
                <a:srgbClr val="000000"/>
              </a:solidFill>
              <a:latin typeface="Times New Roman" panose="02020603050405020304" pitchFamily="18" charset="0"/>
            </a:endParaRPr>
          </a:p>
          <a:p>
            <a:endParaRPr lang="en-US" altLang="zh-CN" sz="2400" dirty="0">
              <a:solidFill>
                <a:srgbClr val="000000"/>
              </a:solidFill>
              <a:latin typeface="Times New Roman" panose="02020603050405020304" pitchFamily="18" charset="0"/>
            </a:endParaRPr>
          </a:p>
          <a:p>
            <a:r>
              <a:rPr lang="zh-CN" altLang="en-US" sz="2400" b="0" i="0" dirty="0">
                <a:solidFill>
                  <a:srgbClr val="000000"/>
                </a:solidFill>
                <a:effectLst/>
                <a:latin typeface="Times New Roman" panose="02020603050405020304" pitchFamily="18" charset="0"/>
              </a:rPr>
              <a:t>破裂几乎完全向东北方向传播，速度为</a:t>
            </a:r>
            <a:r>
              <a:rPr lang="en-US" altLang="zh-CN" sz="2400" b="0" i="0" dirty="0">
                <a:solidFill>
                  <a:srgbClr val="000000"/>
                </a:solidFill>
                <a:effectLst/>
                <a:latin typeface="Times New Roman" panose="02020603050405020304" pitchFamily="18" charset="0"/>
              </a:rPr>
              <a:t>2.8-3.0 km/s</a:t>
            </a:r>
            <a:r>
              <a:rPr lang="zh-CN" altLang="en-US" sz="2400" b="0" i="0" dirty="0">
                <a:solidFill>
                  <a:srgbClr val="000000"/>
                </a:solidFill>
                <a:effectLst/>
                <a:latin typeface="Times New Roman" panose="02020603050405020304" pitchFamily="18" charset="0"/>
              </a:rPr>
              <a:t>。</a:t>
            </a:r>
            <a:endParaRPr lang="zh-CN" altLang="en-US" sz="2400" dirty="0"/>
          </a:p>
          <a:p>
            <a:endParaRPr lang="zh-CN" altLang="en-US" sz="2400" dirty="0"/>
          </a:p>
        </p:txBody>
      </p:sp>
      <p:sp>
        <p:nvSpPr>
          <p:cNvPr id="7" name="标题 1">
            <a:extLst>
              <a:ext uri="{FF2B5EF4-FFF2-40B4-BE49-F238E27FC236}">
                <a16:creationId xmlns:a16="http://schemas.microsoft.com/office/drawing/2014/main" id="{4E109F66-BF6E-4EF0-B7AD-68B803E383EA}"/>
              </a:ext>
            </a:extLst>
          </p:cNvPr>
          <p:cNvSpPr>
            <a:spLocks noGrp="1"/>
          </p:cNvSpPr>
          <p:nvPr>
            <p:ph type="title"/>
          </p:nvPr>
        </p:nvSpPr>
        <p:spPr>
          <a:xfrm>
            <a:off x="0" y="-126585"/>
            <a:ext cx="10395679" cy="884420"/>
          </a:xfrm>
        </p:spPr>
        <p:txBody>
          <a:bodyPr>
            <a:normAutofit/>
          </a:bodyPr>
          <a:lstStyle/>
          <a:p>
            <a:r>
              <a:rPr lang="zh-CN" altLang="en-US" sz="3200" dirty="0"/>
              <a:t>背景</a:t>
            </a:r>
          </a:p>
        </p:txBody>
      </p:sp>
    </p:spTree>
    <p:extLst>
      <p:ext uri="{BB962C8B-B14F-4D97-AF65-F5344CB8AC3E}">
        <p14:creationId xmlns:p14="http://schemas.microsoft.com/office/powerpoint/2010/main" val="32793692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52FF1217-506D-4BEA-A122-A7ECF560B6A0}"/>
              </a:ext>
            </a:extLst>
          </p:cNvPr>
          <p:cNvSpPr>
            <a:spLocks noChangeArrowheads="1"/>
          </p:cNvSpPr>
          <p:nvPr/>
        </p:nvSpPr>
        <p:spPr bwMode="auto">
          <a:xfrm>
            <a:off x="85916" y="400504"/>
            <a:ext cx="3985389" cy="39395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星号</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震</a:t>
            </a:r>
            <a:r>
              <a:rPr kumimoji="0" lang="zh-CN" altLang="zh-CN" b="0" i="0" strike="noStrike" cap="none" normalizeH="0" baseline="0" dirty="0">
                <a:ln>
                  <a:noFill/>
                </a:ln>
                <a:solidFill>
                  <a:schemeClr val="tx1"/>
                </a:solidFill>
                <a:effectLst/>
                <a:latin typeface="+mn-ea"/>
              </a:rPr>
              <a:t>中</a:t>
            </a:r>
            <a:endParaRPr lang="en-US" altLang="zh-CN" dirty="0">
              <a:latin typeface="+mn-ea"/>
            </a:endParaRPr>
          </a:p>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黑点</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重新定位的余震黑点</a:t>
            </a:r>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海滩球</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全球质心矩张量解</a:t>
            </a:r>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白圈</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沿北川-彭灌段的地表破裂位置</a:t>
            </a:r>
            <a:endParaRPr lang="en-US" altLang="zh-CN" dirty="0">
              <a:latin typeface="+mn-ea"/>
            </a:endParaRPr>
          </a:p>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绿圈</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XDF</a:t>
            </a:r>
            <a:endParaRPr kumimoji="0" lang="en-US" altLang="zh-CN" b="0" i="0" u="none" strike="noStrike" cap="none" normalizeH="0" baseline="0" dirty="0">
              <a:ln>
                <a:noFill/>
              </a:ln>
              <a:solidFill>
                <a:schemeClr val="tx1"/>
              </a:solidFill>
              <a:effectLst/>
              <a:latin typeface="+mn-ea"/>
            </a:endParaRPr>
          </a:p>
          <a:p>
            <a:r>
              <a:rPr kumimoji="0" lang="zh-CN" altLang="zh-CN" b="0" i="0" u="none" strike="noStrike" cap="none" normalizeH="0" baseline="0" dirty="0">
                <a:ln>
                  <a:noFill/>
                </a:ln>
                <a:solidFill>
                  <a:schemeClr val="tx1"/>
                </a:solidFill>
                <a:effectLst/>
                <a:latin typeface="+mn-ea"/>
              </a:rPr>
              <a:t>蓝色</a:t>
            </a:r>
            <a:r>
              <a:rPr lang="zh-CN" altLang="en-US" dirty="0">
                <a:latin typeface="+mn-ea"/>
              </a:rPr>
              <a:t>矩形</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北川断层段</a:t>
            </a:r>
            <a:endParaRPr kumimoji="0" lang="en-US" altLang="zh-CN" b="0" i="0" u="none" strike="noStrike" cap="none" normalizeH="0" baseline="0" dirty="0">
              <a:ln>
                <a:noFill/>
              </a:ln>
              <a:solidFill>
                <a:schemeClr val="tx1"/>
              </a:solidFill>
              <a:effectLst/>
              <a:latin typeface="+mn-ea"/>
            </a:endParaRPr>
          </a:p>
          <a:p>
            <a:r>
              <a:rPr kumimoji="0" lang="zh-CN" altLang="zh-CN" b="0" i="0" u="none" strike="noStrike" cap="none" normalizeH="0" baseline="0" dirty="0">
                <a:ln>
                  <a:noFill/>
                </a:ln>
                <a:solidFill>
                  <a:schemeClr val="tx1"/>
                </a:solidFill>
                <a:effectLst/>
                <a:latin typeface="+mn-ea"/>
              </a:rPr>
              <a:t>红色</a:t>
            </a:r>
            <a:r>
              <a:rPr lang="zh-CN" altLang="en-US" dirty="0">
                <a:latin typeface="+mn-ea"/>
              </a:rPr>
              <a:t>矩形</a:t>
            </a:r>
            <a:r>
              <a:rPr kumimoji="0" lang="zh-CN" altLang="en-US"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彭灌断层段</a:t>
            </a:r>
            <a:endParaRPr kumimoji="0" lang="en-US" altLang="zh-CN" b="0" i="0" u="none" strike="noStrike" cap="none" normalizeH="0" baseline="0" dirty="0">
              <a:ln>
                <a:noFill/>
              </a:ln>
              <a:solidFill>
                <a:schemeClr val="tx1"/>
              </a:solidFill>
              <a:effectLst/>
              <a:latin typeface="+mn-ea"/>
            </a:endParaRPr>
          </a:p>
          <a:p>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r>
              <a:rPr lang="en-US" altLang="zh-CN" dirty="0">
                <a:latin typeface="+mn-ea"/>
              </a:rPr>
              <a:t>(b)</a:t>
            </a:r>
            <a:r>
              <a:rPr kumimoji="0" lang="zh-CN" altLang="zh-CN" b="0" i="0" u="none" strike="noStrike" cap="none" normalizeH="0" baseline="0" dirty="0">
                <a:ln>
                  <a:noFill/>
                </a:ln>
                <a:solidFill>
                  <a:schemeClr val="tx1"/>
                </a:solidFill>
                <a:effectLst/>
                <a:latin typeface="+mn-ea"/>
              </a:rPr>
              <a:t>从290°方位角和40°高度角投影的假定断层几何3-D视图</a:t>
            </a:r>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endParaRPr kumimoji="0" lang="en-US" altLang="zh-CN" b="0" i="0" u="none" strike="noStrike" cap="none" normalizeH="0" baseline="0" dirty="0">
              <a:ln>
                <a:noFill/>
              </a:ln>
              <a:solidFill>
                <a:schemeClr val="tx1"/>
              </a:solidFill>
              <a:effectLst/>
              <a:latin typeface="+mn-ea"/>
            </a:endParaRPr>
          </a:p>
          <a:p>
            <a:pPr marR="0" lvl="0" algn="l" defTabSz="914400" rtl="0" eaLnBrk="0" fontAlgn="base" latinLnBrk="0" hangingPunct="0">
              <a:lnSpc>
                <a:spcPct val="100000"/>
              </a:lnSpc>
              <a:spcBef>
                <a:spcPct val="0"/>
              </a:spcBef>
              <a:spcAft>
                <a:spcPct val="0"/>
              </a:spcAft>
              <a:buClrTx/>
              <a:buSzTx/>
              <a:tabLst/>
            </a:pPr>
            <a:r>
              <a:rPr kumimoji="0" lang="zh-CN" altLang="zh-CN" b="0" i="0" u="none" strike="noStrike" cap="none" normalizeH="0" baseline="0" dirty="0">
                <a:ln>
                  <a:noFill/>
                </a:ln>
                <a:solidFill>
                  <a:schemeClr val="tx1"/>
                </a:solidFill>
                <a:effectLst/>
                <a:latin typeface="+mn-ea"/>
              </a:rPr>
              <a:t>(c) 本研究使用的远震站分布</a:t>
            </a:r>
            <a:r>
              <a:rPr kumimoji="0" lang="en-US" altLang="zh-CN" b="0" i="0" u="none" strike="noStrike" cap="none" normalizeH="0" baseline="0" dirty="0">
                <a:ln>
                  <a:noFill/>
                </a:ln>
                <a:solidFill>
                  <a:schemeClr val="tx1"/>
                </a:solidFill>
                <a:effectLst/>
                <a:latin typeface="+mn-ea"/>
              </a:rPr>
              <a:t>(</a:t>
            </a:r>
            <a:r>
              <a:rPr kumimoji="0" lang="zh-CN" altLang="zh-CN" b="0" i="0" u="none" strike="noStrike" cap="none" normalizeH="0" baseline="0" dirty="0">
                <a:ln>
                  <a:noFill/>
                </a:ln>
                <a:solidFill>
                  <a:schemeClr val="tx1"/>
                </a:solidFill>
                <a:effectLst/>
                <a:latin typeface="+mn-ea"/>
              </a:rPr>
              <a:t>三角形</a:t>
            </a:r>
            <a:r>
              <a:rPr lang="en-US" altLang="zh-CN" dirty="0">
                <a:latin typeface="+mn-ea"/>
              </a:rPr>
              <a:t>)</a:t>
            </a:r>
            <a:br>
              <a:rPr kumimoji="0" lang="zh-CN" altLang="zh-CN" sz="900" b="0" i="0" u="none" strike="noStrike" cap="none" normalizeH="0" baseline="0" dirty="0">
                <a:ln>
                  <a:noFill/>
                </a:ln>
                <a:solidFill>
                  <a:srgbClr val="000000"/>
                </a:solidFill>
                <a:effectLst/>
                <a:latin typeface="等线 Light" panose="02010600030101010101" pitchFamily="2" charset="-122"/>
                <a:ea typeface="Söhne"/>
              </a:rPr>
            </a:br>
            <a:endParaRPr kumimoji="0" lang="zh-CN" altLang="zh-CN" sz="1600" b="0" i="0" u="none" strike="noStrike" cap="none" normalizeH="0" baseline="0" dirty="0">
              <a:ln>
                <a:noFill/>
              </a:ln>
              <a:solidFill>
                <a:schemeClr val="tx1"/>
              </a:solidFill>
              <a:effectLst/>
              <a:latin typeface="等线 Light" panose="02010600030101010101" pitchFamily="2" charset="-122"/>
            </a:endParaRPr>
          </a:p>
        </p:txBody>
      </p:sp>
      <p:pic>
        <p:nvPicPr>
          <p:cNvPr id="7" name="图片 6">
            <a:extLst>
              <a:ext uri="{FF2B5EF4-FFF2-40B4-BE49-F238E27FC236}">
                <a16:creationId xmlns:a16="http://schemas.microsoft.com/office/drawing/2014/main" id="{104381F2-27E8-4AC0-AA09-62F29E05E944}"/>
              </a:ext>
            </a:extLst>
          </p:cNvPr>
          <p:cNvPicPr>
            <a:picLocks noChangeAspect="1"/>
          </p:cNvPicPr>
          <p:nvPr/>
        </p:nvPicPr>
        <p:blipFill rotWithShape="1">
          <a:blip r:embed="rId3">
            <a:extLst>
              <a:ext uri="{28A0092B-C50C-407E-A947-70E740481C1C}">
                <a14:useLocalDpi xmlns:a14="http://schemas.microsoft.com/office/drawing/2010/main" val="0"/>
              </a:ext>
            </a:extLst>
          </a:blip>
          <a:srcRect t="6157" r="-1067"/>
          <a:stretch/>
        </p:blipFill>
        <p:spPr>
          <a:xfrm>
            <a:off x="3985389" y="400504"/>
            <a:ext cx="8270596" cy="5295007"/>
          </a:xfrm>
          <a:prstGeom prst="rect">
            <a:avLst/>
          </a:prstGeom>
        </p:spPr>
      </p:pic>
      <p:sp>
        <p:nvSpPr>
          <p:cNvPr id="8" name="文本框 7">
            <a:extLst>
              <a:ext uri="{FF2B5EF4-FFF2-40B4-BE49-F238E27FC236}">
                <a16:creationId xmlns:a16="http://schemas.microsoft.com/office/drawing/2014/main" id="{25100A1E-40F8-4001-B63E-51F0CEC80C52}"/>
              </a:ext>
            </a:extLst>
          </p:cNvPr>
          <p:cNvSpPr txBox="1"/>
          <p:nvPr/>
        </p:nvSpPr>
        <p:spPr>
          <a:xfrm>
            <a:off x="4356549" y="5788749"/>
            <a:ext cx="6947721" cy="923330"/>
          </a:xfrm>
          <a:prstGeom prst="rect">
            <a:avLst/>
          </a:prstGeom>
          <a:noFill/>
        </p:spPr>
        <p:txBody>
          <a:bodyPr wrap="square" rtlCol="0">
            <a:spAutoFit/>
          </a:bodyPr>
          <a:lstStyle/>
          <a:p>
            <a:r>
              <a:rPr kumimoji="0" lang="zh-CN" altLang="zh-CN" sz="1800" b="0" i="0" u="none" strike="noStrike" cap="none" normalizeH="0" baseline="0" dirty="0">
                <a:ln>
                  <a:noFill/>
                </a:ln>
                <a:solidFill>
                  <a:schemeClr val="tx1"/>
                </a:solidFill>
                <a:effectLst/>
                <a:latin typeface="+mn-ea"/>
              </a:rPr>
              <a:t>断层段名称：SBF</a:t>
            </a:r>
            <a:r>
              <a:rPr kumimoji="0" lang="en-US" altLang="zh-CN" sz="1800" b="0" i="0" u="none" strike="noStrike" cap="none" normalizeH="0" baseline="0" dirty="0">
                <a:ln>
                  <a:noFill/>
                </a:ln>
                <a:solidFill>
                  <a:schemeClr val="tx1"/>
                </a:solidFill>
                <a:effectLst/>
                <a:latin typeface="+mn-ea"/>
              </a:rPr>
              <a:t>—</a:t>
            </a:r>
            <a:r>
              <a:rPr kumimoji="0" lang="zh-CN" altLang="zh-CN" sz="1800" b="0" i="0" u="none" strike="noStrike" cap="none" normalizeH="0" baseline="0" dirty="0">
                <a:ln>
                  <a:noFill/>
                </a:ln>
                <a:solidFill>
                  <a:schemeClr val="tx1"/>
                </a:solidFill>
                <a:effectLst/>
                <a:latin typeface="+mn-ea"/>
              </a:rPr>
              <a:t>南北川断层；SCBF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南中北川断层；NCBF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北中北川断层；NBF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北北川断层；SPF</a:t>
            </a:r>
            <a:r>
              <a:rPr kumimoji="0" lang="en-US" altLang="zh-CN" sz="1800" b="0" i="0" u="none" strike="noStrike" cap="none" normalizeH="0" baseline="0" dirty="0">
                <a:ln>
                  <a:noFill/>
                </a:ln>
                <a:solidFill>
                  <a:schemeClr val="tx1"/>
                </a:solidFill>
                <a:effectLst/>
                <a:latin typeface="+mn-ea"/>
              </a:rPr>
              <a:t> — </a:t>
            </a:r>
            <a:r>
              <a:rPr kumimoji="0" lang="zh-CN" altLang="zh-CN" sz="1800" b="0" i="0" u="none" strike="noStrike" cap="none" normalizeH="0" baseline="0" dirty="0">
                <a:ln>
                  <a:noFill/>
                </a:ln>
                <a:solidFill>
                  <a:schemeClr val="tx1"/>
                </a:solidFill>
                <a:effectLst/>
                <a:latin typeface="+mn-ea"/>
              </a:rPr>
              <a:t>南彭灌断层；NPF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北彭灌断层</a:t>
            </a:r>
            <a:endParaRPr lang="zh-CN" altLang="en-US" dirty="0">
              <a:latin typeface="+mn-ea"/>
            </a:endParaRPr>
          </a:p>
        </p:txBody>
      </p:sp>
    </p:spTree>
    <p:extLst>
      <p:ext uri="{BB962C8B-B14F-4D97-AF65-F5344CB8AC3E}">
        <p14:creationId xmlns:p14="http://schemas.microsoft.com/office/powerpoint/2010/main" val="66553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28C70D9-C370-494C-A583-BE0C8698DC49}"/>
              </a:ext>
            </a:extLst>
          </p:cNvPr>
          <p:cNvSpPr txBox="1"/>
          <p:nvPr/>
        </p:nvSpPr>
        <p:spPr>
          <a:xfrm>
            <a:off x="130415" y="16971"/>
            <a:ext cx="4297680" cy="584775"/>
          </a:xfrm>
          <a:prstGeom prst="rect">
            <a:avLst/>
          </a:prstGeom>
          <a:noFill/>
        </p:spPr>
        <p:txBody>
          <a:bodyPr wrap="square" rtlCol="0">
            <a:spAutoFit/>
          </a:bodyPr>
          <a:lstStyle/>
          <a:p>
            <a:r>
              <a:rPr lang="zh-CN" altLang="en-US" sz="3200" dirty="0">
                <a:latin typeface="+mn-ea"/>
              </a:rPr>
              <a:t>模型</a:t>
            </a:r>
          </a:p>
        </p:txBody>
      </p:sp>
      <p:pic>
        <p:nvPicPr>
          <p:cNvPr id="5" name="图片 4">
            <a:extLst>
              <a:ext uri="{FF2B5EF4-FFF2-40B4-BE49-F238E27FC236}">
                <a16:creationId xmlns:a16="http://schemas.microsoft.com/office/drawing/2014/main" id="{3A9B9215-F441-46B5-BAA6-688DDF5C4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41" y="649655"/>
            <a:ext cx="5612131" cy="5196074"/>
          </a:xfrm>
          <a:prstGeom prst="rect">
            <a:avLst/>
          </a:prstGeom>
        </p:spPr>
      </p:pic>
      <p:sp>
        <p:nvSpPr>
          <p:cNvPr id="7" name="文本框 6">
            <a:extLst>
              <a:ext uri="{FF2B5EF4-FFF2-40B4-BE49-F238E27FC236}">
                <a16:creationId xmlns:a16="http://schemas.microsoft.com/office/drawing/2014/main" id="{5A7D1A81-A2B5-4D50-BEA2-83C6423F045C}"/>
              </a:ext>
            </a:extLst>
          </p:cNvPr>
          <p:cNvSpPr txBox="1"/>
          <p:nvPr/>
        </p:nvSpPr>
        <p:spPr>
          <a:xfrm>
            <a:off x="-1904" y="5845729"/>
            <a:ext cx="5612131" cy="923330"/>
          </a:xfrm>
          <a:prstGeom prst="rect">
            <a:avLst/>
          </a:prstGeom>
          <a:noFill/>
        </p:spPr>
        <p:txBody>
          <a:bodyPr wrap="square">
            <a:spAutoFit/>
          </a:bodyPr>
          <a:lstStyle/>
          <a:p>
            <a:r>
              <a:rPr kumimoji="0" lang="zh-CN" altLang="zh-CN" sz="1800" b="0" i="0" u="none" strike="noStrike" cap="none" normalizeH="0" baseline="0" dirty="0">
                <a:ln>
                  <a:noFill/>
                </a:ln>
                <a:solidFill>
                  <a:schemeClr val="tx1"/>
                </a:solidFill>
                <a:effectLst/>
                <a:latin typeface="+mn-ea"/>
              </a:rPr>
              <a:t>断层段名称：SBF</a:t>
            </a:r>
            <a:r>
              <a:rPr kumimoji="0" lang="en-US" altLang="zh-CN" sz="1800" b="0" i="0" u="none" strike="noStrike" cap="none" normalizeH="0" baseline="0" dirty="0">
                <a:ln>
                  <a:noFill/>
                </a:ln>
                <a:solidFill>
                  <a:schemeClr val="tx1"/>
                </a:solidFill>
                <a:effectLst/>
                <a:latin typeface="+mn-ea"/>
              </a:rPr>
              <a:t>—</a:t>
            </a:r>
            <a:r>
              <a:rPr kumimoji="0" lang="zh-CN" altLang="zh-CN" sz="1800" b="0" i="0" u="none" strike="noStrike" cap="none" normalizeH="0" baseline="0" dirty="0">
                <a:ln>
                  <a:noFill/>
                </a:ln>
                <a:solidFill>
                  <a:schemeClr val="tx1"/>
                </a:solidFill>
                <a:effectLst/>
                <a:latin typeface="+mn-ea"/>
              </a:rPr>
              <a:t>南北川断层；SCBF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南中北川断层；NCBF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北中北川断层；NBF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北北川断层；SPF</a:t>
            </a:r>
            <a:r>
              <a:rPr kumimoji="0" lang="en-US" altLang="zh-CN" sz="1800" b="0" i="0" u="none" strike="noStrike" cap="none" normalizeH="0" baseline="0" dirty="0">
                <a:ln>
                  <a:noFill/>
                </a:ln>
                <a:solidFill>
                  <a:schemeClr val="tx1"/>
                </a:solidFill>
                <a:effectLst/>
                <a:latin typeface="+mn-ea"/>
              </a:rPr>
              <a:t> — </a:t>
            </a:r>
            <a:r>
              <a:rPr kumimoji="0" lang="zh-CN" altLang="zh-CN" sz="1800" b="0" i="0" u="none" strike="noStrike" cap="none" normalizeH="0" baseline="0" dirty="0">
                <a:ln>
                  <a:noFill/>
                </a:ln>
                <a:solidFill>
                  <a:schemeClr val="tx1"/>
                </a:solidFill>
                <a:effectLst/>
                <a:latin typeface="+mn-ea"/>
              </a:rPr>
              <a:t>南彭灌断层；NPF</a:t>
            </a:r>
            <a:r>
              <a:rPr kumimoji="0" lang="en-US" altLang="zh-CN" sz="1800" b="0" i="0" u="none" strike="noStrike" cap="none" normalizeH="0" baseline="0" dirty="0">
                <a:ln>
                  <a:noFill/>
                </a:ln>
                <a:solidFill>
                  <a:schemeClr val="tx1"/>
                </a:solidFill>
                <a:effectLst/>
                <a:latin typeface="+mn-ea"/>
              </a:rPr>
              <a:t> —</a:t>
            </a:r>
            <a:r>
              <a:rPr kumimoji="0" lang="zh-CN" altLang="zh-CN" sz="1800" b="0" i="0" u="none" strike="noStrike" cap="none" normalizeH="0" baseline="0" dirty="0">
                <a:ln>
                  <a:noFill/>
                </a:ln>
                <a:solidFill>
                  <a:schemeClr val="tx1"/>
                </a:solidFill>
                <a:effectLst/>
                <a:latin typeface="+mn-ea"/>
              </a:rPr>
              <a:t>北彭灌断层</a:t>
            </a:r>
            <a:endParaRPr lang="zh-CN" altLang="en-US" dirty="0">
              <a:latin typeface="+mn-ea"/>
            </a:endParaRPr>
          </a:p>
        </p:txBody>
      </p:sp>
      <p:sp>
        <p:nvSpPr>
          <p:cNvPr id="10" name="文本框 9">
            <a:extLst>
              <a:ext uri="{FF2B5EF4-FFF2-40B4-BE49-F238E27FC236}">
                <a16:creationId xmlns:a16="http://schemas.microsoft.com/office/drawing/2014/main" id="{AFD5F2D8-DC0A-41AF-A1FC-92C48CA86057}"/>
              </a:ext>
            </a:extLst>
          </p:cNvPr>
          <p:cNvSpPr txBox="1"/>
          <p:nvPr/>
        </p:nvSpPr>
        <p:spPr>
          <a:xfrm>
            <a:off x="6024177" y="601746"/>
            <a:ext cx="6123482" cy="1569660"/>
          </a:xfrm>
          <a:prstGeom prst="rect">
            <a:avLst/>
          </a:prstGeom>
          <a:noFill/>
        </p:spPr>
        <p:txBody>
          <a:bodyPr wrap="square">
            <a:spAutoFit/>
          </a:bodyPr>
          <a:lstStyle/>
          <a:p>
            <a:r>
              <a:rPr lang="zh-CN" altLang="en-US" sz="2400" b="0" i="0" dirty="0">
                <a:solidFill>
                  <a:srgbClr val="000000"/>
                </a:solidFill>
                <a:effectLst/>
                <a:latin typeface="Times New Roman" panose="02020603050405020304" pitchFamily="18" charset="0"/>
              </a:rPr>
              <a:t>通过使用由离散震源节点组成的</a:t>
            </a:r>
            <a:r>
              <a:rPr lang="en-US" altLang="zh-CN" sz="2400" b="0" i="0" dirty="0">
                <a:solidFill>
                  <a:srgbClr val="000000"/>
                </a:solidFill>
                <a:effectLst/>
                <a:latin typeface="Times New Roman" panose="02020603050405020304" pitchFamily="18" charset="0"/>
              </a:rPr>
              <a:t>6</a:t>
            </a:r>
            <a:r>
              <a:rPr lang="zh-CN" altLang="en-US" sz="2400" b="0" i="0" dirty="0">
                <a:solidFill>
                  <a:srgbClr val="000000"/>
                </a:solidFill>
                <a:effectLst/>
                <a:latin typeface="Times New Roman" panose="02020603050405020304" pitchFamily="18" charset="0"/>
              </a:rPr>
              <a:t>个矩形断层段在</a:t>
            </a:r>
            <a:r>
              <a:rPr lang="en-US" altLang="zh-CN" sz="2400" b="0" i="0" dirty="0">
                <a:solidFill>
                  <a:srgbClr val="000000"/>
                </a:solidFill>
                <a:effectLst/>
                <a:latin typeface="Times New Roman" panose="02020603050405020304" pitchFamily="18" charset="0"/>
              </a:rPr>
              <a:t>2 km</a:t>
            </a:r>
            <a:r>
              <a:rPr lang="zh-CN" altLang="en-US" sz="2400" b="0" i="0" dirty="0">
                <a:solidFill>
                  <a:srgbClr val="000000"/>
                </a:solidFill>
                <a:effectLst/>
                <a:latin typeface="Times New Roman" panose="02020603050405020304" pitchFamily="18" charset="0"/>
              </a:rPr>
              <a:t>（走向）</a:t>
            </a:r>
            <a:r>
              <a:rPr lang="en-US" altLang="zh-CN" sz="2400" b="0" i="0" dirty="0">
                <a:solidFill>
                  <a:srgbClr val="000000"/>
                </a:solidFill>
                <a:effectLst/>
                <a:latin typeface="Times New Roman" panose="02020603050405020304" pitchFamily="18" charset="0"/>
              </a:rPr>
              <a:t>× 2 km</a:t>
            </a:r>
            <a:r>
              <a:rPr lang="zh-CN" altLang="en-US" sz="2400" b="0" i="0" dirty="0">
                <a:solidFill>
                  <a:srgbClr val="000000"/>
                </a:solidFill>
                <a:effectLst/>
                <a:latin typeface="Times New Roman" panose="02020603050405020304" pitchFamily="18" charset="0"/>
              </a:rPr>
              <a:t>（倾角）网格上模拟了近平行北川和彭灌断层上的可能震源区。</a:t>
            </a:r>
            <a:endParaRPr lang="en-US" altLang="zh-CN" sz="2400" b="0" i="0" dirty="0">
              <a:solidFill>
                <a:srgbClr val="000000"/>
              </a:solidFill>
              <a:effectLst/>
              <a:latin typeface="Times New Roman" panose="02020603050405020304" pitchFamily="18" charset="0"/>
            </a:endParaRPr>
          </a:p>
        </p:txBody>
      </p:sp>
      <p:sp>
        <p:nvSpPr>
          <p:cNvPr id="9" name="文本框 8">
            <a:extLst>
              <a:ext uri="{FF2B5EF4-FFF2-40B4-BE49-F238E27FC236}">
                <a16:creationId xmlns:a16="http://schemas.microsoft.com/office/drawing/2014/main" id="{0C9E16E1-5FC2-43CD-8033-C99E75D4EF0C}"/>
              </a:ext>
            </a:extLst>
          </p:cNvPr>
          <p:cNvSpPr txBox="1"/>
          <p:nvPr/>
        </p:nvSpPr>
        <p:spPr>
          <a:xfrm>
            <a:off x="6021179" y="3999070"/>
            <a:ext cx="6126480" cy="2308324"/>
          </a:xfrm>
          <a:prstGeom prst="rect">
            <a:avLst/>
          </a:prstGeom>
          <a:noFill/>
        </p:spPr>
        <p:txBody>
          <a:bodyPr wrap="square">
            <a:spAutoFit/>
          </a:bodyPr>
          <a:lstStyle/>
          <a:p>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我们考虑了断层模型假设的非唯一性，使用了单一单平面断层模型，并确认我们使用的几何模型的任意性不影响我们的结果。</a:t>
            </a:r>
            <a:endParaRPr lang="en-US"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endParaRPr>
          </a:p>
          <a:p>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我们没有在断层模型中包括小渔洞断层（</a:t>
            </a:r>
            <a:r>
              <a:rPr lang="en-US" altLang="zh-CN" sz="2400" dirty="0">
                <a:solidFill>
                  <a:srgbClr val="0D0D0D"/>
                </a:solidFill>
                <a:effectLst/>
                <a:latin typeface="Segoe UI" panose="020B0502040204020203" pitchFamily="34" charset="0"/>
                <a:ea typeface="等线" panose="02010600030101010101" pitchFamily="2" charset="-122"/>
              </a:rPr>
              <a:t>XDF</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），因为其长度（约</a:t>
            </a:r>
            <a:r>
              <a:rPr lang="en-US" altLang="zh-CN" sz="2400" dirty="0">
                <a:solidFill>
                  <a:srgbClr val="0D0D0D"/>
                </a:solidFill>
                <a:effectLst/>
                <a:latin typeface="Segoe UI" panose="020B0502040204020203" pitchFamily="34" charset="0"/>
                <a:ea typeface="等线" panose="02010600030101010101" pitchFamily="2" charset="-122"/>
              </a:rPr>
              <a:t>7</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公里</a:t>
            </a:r>
            <a:r>
              <a:rPr lang="en-US"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与</a:t>
            </a:r>
            <a:r>
              <a:rPr lang="en-US" altLang="zh-CN" sz="2400" dirty="0">
                <a:solidFill>
                  <a:srgbClr val="0D0D0D"/>
                </a:solidFill>
                <a:effectLst/>
                <a:latin typeface="Segoe UI" panose="020B0502040204020203" pitchFamily="34" charset="0"/>
                <a:ea typeface="等线" panose="02010600030101010101" pitchFamily="2" charset="-122"/>
              </a:rPr>
              <a:t>HBP</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方法对高频波形的空间分辨率相似。</a:t>
            </a:r>
            <a:endParaRPr lang="zh-CN" altLang="en-US" sz="2400" dirty="0"/>
          </a:p>
        </p:txBody>
      </p:sp>
      <p:sp>
        <p:nvSpPr>
          <p:cNvPr id="11" name="文本框 10">
            <a:extLst>
              <a:ext uri="{FF2B5EF4-FFF2-40B4-BE49-F238E27FC236}">
                <a16:creationId xmlns:a16="http://schemas.microsoft.com/office/drawing/2014/main" id="{A98159A2-7BEC-42FC-8262-8D7034FDE7FD}"/>
              </a:ext>
            </a:extLst>
          </p:cNvPr>
          <p:cNvSpPr txBox="1"/>
          <p:nvPr/>
        </p:nvSpPr>
        <p:spPr>
          <a:xfrm>
            <a:off x="6013309" y="2397265"/>
            <a:ext cx="6142220" cy="1200329"/>
          </a:xfrm>
          <a:prstGeom prst="rect">
            <a:avLst/>
          </a:prstGeom>
          <a:noFill/>
        </p:spPr>
        <p:txBody>
          <a:bodyPr wrap="square">
            <a:spAutoFit/>
          </a:bodyPr>
          <a:lstStyle/>
          <a:p>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每个断层段的位置是根据现场调查期间绘制的破裂的地表迹线和</a:t>
            </a:r>
            <a:r>
              <a:rPr lang="en-US" altLang="zh-CN" sz="2400" dirty="0">
                <a:solidFill>
                  <a:srgbClr val="0D0D0D"/>
                </a:solidFill>
                <a:effectLst/>
                <a:latin typeface="Segoe UI" panose="020B0502040204020203" pitchFamily="34" charset="0"/>
                <a:ea typeface="等线" panose="02010600030101010101" pitchFamily="2" charset="-122"/>
              </a:rPr>
              <a:t>SAR</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像素偏移的大地测量结果确定的。</a:t>
            </a:r>
            <a:endParaRPr lang="zh-CN" altLang="en-US" sz="2400" dirty="0"/>
          </a:p>
        </p:txBody>
      </p:sp>
    </p:spTree>
    <p:extLst>
      <p:ext uri="{BB962C8B-B14F-4D97-AF65-F5344CB8AC3E}">
        <p14:creationId xmlns:p14="http://schemas.microsoft.com/office/powerpoint/2010/main" val="368203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C3A1F66-B56E-492A-A9C7-790FA7B35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010" y="530515"/>
            <a:ext cx="6278961" cy="2552422"/>
          </a:xfrm>
          <a:prstGeom prst="rect">
            <a:avLst/>
          </a:prstGeom>
        </p:spPr>
      </p:pic>
      <p:sp>
        <p:nvSpPr>
          <p:cNvPr id="3" name="文本框 2">
            <a:extLst>
              <a:ext uri="{FF2B5EF4-FFF2-40B4-BE49-F238E27FC236}">
                <a16:creationId xmlns:a16="http://schemas.microsoft.com/office/drawing/2014/main" id="{5A90C5CA-2F41-42DE-8FF3-71FD5B45B023}"/>
              </a:ext>
            </a:extLst>
          </p:cNvPr>
          <p:cNvSpPr txBox="1"/>
          <p:nvPr/>
        </p:nvSpPr>
        <p:spPr>
          <a:xfrm>
            <a:off x="0" y="26546"/>
            <a:ext cx="4297680" cy="584775"/>
          </a:xfrm>
          <a:prstGeom prst="rect">
            <a:avLst/>
          </a:prstGeom>
          <a:noFill/>
        </p:spPr>
        <p:txBody>
          <a:bodyPr wrap="square" rtlCol="0">
            <a:spAutoFit/>
          </a:bodyPr>
          <a:lstStyle/>
          <a:p>
            <a:r>
              <a:rPr lang="zh-CN" altLang="en-US" sz="3200" dirty="0">
                <a:latin typeface="+mn-ea"/>
              </a:rPr>
              <a:t>数据处理</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1F521C95-F9B1-4BA5-BBDF-C47C14EBB647}"/>
                  </a:ext>
                </a:extLst>
              </p:cNvPr>
              <p:cNvSpPr txBox="1"/>
              <p:nvPr/>
            </p:nvSpPr>
            <p:spPr>
              <a:xfrm>
                <a:off x="77949" y="3232123"/>
                <a:ext cx="12114051" cy="890500"/>
              </a:xfrm>
              <a:prstGeom prst="rect">
                <a:avLst/>
              </a:prstGeom>
              <a:noFill/>
            </p:spPr>
            <p:txBody>
              <a:bodyPr wrap="square" rtlCol="0">
                <a:spAutoFit/>
              </a:bodyPr>
              <a:lstStyle/>
              <a:p>
                <a:r>
                  <a:rPr lang="zh-CN" altLang="en-US" sz="2400" b="0" i="0" dirty="0">
                    <a:solidFill>
                      <a:srgbClr val="0D0D0D"/>
                    </a:solidFill>
                    <a:effectLst/>
                    <a:latin typeface="Söhne"/>
                  </a:rPr>
                  <a:t>第</a:t>
                </a:r>
                <a:r>
                  <a:rPr lang="en-US" altLang="zh-CN" sz="2400" b="0" i="0" dirty="0">
                    <a:solidFill>
                      <a:srgbClr val="0D0D0D"/>
                    </a:solidFill>
                    <a:effectLst/>
                    <a:latin typeface="Söhne"/>
                  </a:rPr>
                  <a:t>j</a:t>
                </a:r>
                <a:r>
                  <a:rPr lang="zh-CN" altLang="en-US" sz="2400" b="0" i="0" dirty="0">
                    <a:solidFill>
                      <a:srgbClr val="0D0D0D"/>
                    </a:solidFill>
                    <a:effectLst/>
                    <a:latin typeface="Söhne"/>
                  </a:rPr>
                  <a:t>个台站的观测波形</a:t>
                </a:r>
                <a14:m>
                  <m:oMath xmlns:m="http://schemas.openxmlformats.org/officeDocument/2006/math">
                    <m:sSub>
                      <m:sSubPr>
                        <m:ctrlPr>
                          <a:rPr lang="zh-CN" altLang="zh-CN" sz="2400" i="1" smtClean="0">
                            <a:solidFill>
                              <a:srgbClr val="0D0D0D"/>
                            </a:solidFill>
                            <a:effectLst/>
                            <a:latin typeface="Cambria Math" panose="02040503050406030204" pitchFamily="18" charset="0"/>
                          </a:rPr>
                        </m:ctrlPr>
                      </m:sSubPr>
                      <m:e>
                        <m:r>
                          <a:rPr lang="zh-CN" altLang="zh-CN" sz="2400" i="1" smtClean="0">
                            <a:solidFill>
                              <a:srgbClr val="0D0D0D"/>
                            </a:solidFill>
                            <a:effectLst/>
                            <a:latin typeface="Cambria Math" panose="02040503050406030204" pitchFamily="18" charset="0"/>
                          </a:rPr>
                          <m:t>𝑢</m:t>
                        </m:r>
                      </m:e>
                      <m:sub>
                        <m:r>
                          <a:rPr lang="zh-CN" altLang="zh-CN" sz="2400" i="1" smtClean="0">
                            <a:solidFill>
                              <a:srgbClr val="0D0D0D"/>
                            </a:solidFill>
                            <a:effectLst/>
                            <a:latin typeface="Cambria Math" panose="02040503050406030204" pitchFamily="18" charset="0"/>
                          </a:rPr>
                          <m:t>𝑗</m:t>
                        </m:r>
                      </m:sub>
                    </m:sSub>
                  </m:oMath>
                </a14:m>
                <a:r>
                  <a:rPr lang="zh-CN" altLang="en-US" sz="2400" b="0" i="0" dirty="0">
                    <a:solidFill>
                      <a:srgbClr val="0D0D0D"/>
                    </a:solidFill>
                    <a:effectLst/>
                    <a:latin typeface="Söhne"/>
                  </a:rPr>
                  <a:t>与相应的第</a:t>
                </a:r>
                <a:r>
                  <a:rPr lang="en-US" altLang="zh-CN" sz="2400" b="0" i="0" dirty="0" err="1">
                    <a:solidFill>
                      <a:srgbClr val="0D0D0D"/>
                    </a:solidFill>
                    <a:effectLst/>
                    <a:latin typeface="Söhne"/>
                  </a:rPr>
                  <a:t>i</a:t>
                </a:r>
                <a:r>
                  <a:rPr lang="zh-CN" altLang="en-US" sz="2400" b="0" i="0" dirty="0">
                    <a:solidFill>
                      <a:srgbClr val="0D0D0D"/>
                    </a:solidFill>
                    <a:effectLst/>
                    <a:latin typeface="Söhne"/>
                  </a:rPr>
                  <a:t>个源节点的格林函数</a:t>
                </a:r>
                <a14:m>
                  <m:oMath xmlns:m="http://schemas.openxmlformats.org/officeDocument/2006/math">
                    <m:sSub>
                      <m:sSubPr>
                        <m:ctrlPr>
                          <a:rPr lang="zh-CN" altLang="zh-CN" sz="2400" i="1">
                            <a:solidFill>
                              <a:srgbClr val="0D0D0D"/>
                            </a:solidFill>
                            <a:latin typeface="Cambria Math" panose="02040503050406030204" pitchFamily="18" charset="0"/>
                          </a:rPr>
                        </m:ctrlPr>
                      </m:sSubPr>
                      <m:e>
                        <m:r>
                          <a:rPr lang="zh-CN" altLang="zh-CN" sz="2400" i="1">
                            <a:solidFill>
                              <a:srgbClr val="0D0D0D"/>
                            </a:solidFill>
                            <a:latin typeface="Cambria Math" panose="02040503050406030204" pitchFamily="18" charset="0"/>
                          </a:rPr>
                          <m:t>𝐺</m:t>
                        </m:r>
                      </m:e>
                      <m:sub>
                        <m:r>
                          <a:rPr lang="zh-CN" altLang="zh-CN" sz="2400" i="1">
                            <a:solidFill>
                              <a:srgbClr val="0D0D0D"/>
                            </a:solidFill>
                            <a:latin typeface="Cambria Math" panose="02040503050406030204" pitchFamily="18" charset="0"/>
                          </a:rPr>
                          <m:t>𝑖𝑗</m:t>
                        </m:r>
                      </m:sub>
                    </m:sSub>
                    <m:r>
                      <a:rPr lang="zh-CN" altLang="zh-CN" sz="2400" i="1">
                        <a:solidFill>
                          <a:srgbClr val="0D0D0D"/>
                        </a:solidFill>
                        <a:latin typeface="Cambria Math" panose="02040503050406030204" pitchFamily="18" charset="0"/>
                      </a:rPr>
                      <m:t> </m:t>
                    </m:r>
                  </m:oMath>
                </a14:m>
                <a:r>
                  <a:rPr lang="zh-CN" altLang="en-US" sz="2400" b="0" i="0" dirty="0">
                    <a:solidFill>
                      <a:srgbClr val="0D0D0D"/>
                    </a:solidFill>
                    <a:effectLst/>
                    <a:latin typeface="KaTeX_Main"/>
                  </a:rPr>
                  <a:t>​</a:t>
                </a:r>
                <a:r>
                  <a:rPr lang="zh-CN" altLang="en-US" sz="2400" b="0" i="0" dirty="0">
                    <a:solidFill>
                      <a:srgbClr val="0D0D0D"/>
                    </a:solidFill>
                    <a:effectLst/>
                    <a:latin typeface="Söhne"/>
                  </a:rPr>
                  <a:t>之间的归一化互相关函数</a:t>
                </a:r>
                <a14:m>
                  <m:oMath xmlns:m="http://schemas.openxmlformats.org/officeDocument/2006/math">
                    <m:sSub>
                      <m:sSubPr>
                        <m:ctrlPr>
                          <a:rPr lang="en-US" altLang="zh-CN" sz="2400" i="1">
                            <a:solidFill>
                              <a:srgbClr val="0D0D0D"/>
                            </a:solidFill>
                            <a:latin typeface="Cambria Math" panose="02040503050406030204" pitchFamily="18" charset="0"/>
                          </a:rPr>
                        </m:ctrlPr>
                      </m:sSubPr>
                      <m:e>
                        <m:r>
                          <a:rPr lang="en-US" altLang="zh-CN" sz="2400" i="1">
                            <a:solidFill>
                              <a:srgbClr val="0D0D0D"/>
                            </a:solidFill>
                            <a:latin typeface="Cambria Math" panose="02040503050406030204" pitchFamily="18" charset="0"/>
                          </a:rPr>
                          <m:t>𝑐</m:t>
                        </m:r>
                      </m:e>
                      <m:sub>
                        <m:r>
                          <a:rPr lang="en-US" altLang="zh-CN" sz="2400" i="1">
                            <a:solidFill>
                              <a:srgbClr val="0D0D0D"/>
                            </a:solidFill>
                            <a:latin typeface="Cambria Math" panose="02040503050406030204" pitchFamily="18" charset="0"/>
                          </a:rPr>
                          <m:t>𝑖𝑗</m:t>
                        </m:r>
                      </m:sub>
                    </m:sSub>
                  </m:oMath>
                </a14:m>
                <a:r>
                  <a:rPr lang="zh-CN" altLang="en-US"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a:t>
                </a:r>
                <a:endParaRPr lang="en-US"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endParaRPr>
              </a:p>
              <a:p>
                <a:r>
                  <a:rPr lang="zh-CN" altLang="en-US" sz="2400" b="0" i="0" dirty="0">
                    <a:solidFill>
                      <a:srgbClr val="0D0D0D"/>
                    </a:solidFill>
                    <a:effectLst/>
                    <a:latin typeface="Söhne"/>
                  </a:rPr>
                  <a:t>保留</a:t>
                </a:r>
                <a14:m>
                  <m:oMath xmlns:m="http://schemas.openxmlformats.org/officeDocument/2006/math">
                    <m:sSub>
                      <m:sSubPr>
                        <m:ctrlPr>
                          <a:rPr lang="en-US" altLang="zh-CN" sz="2400" i="1">
                            <a:solidFill>
                              <a:srgbClr val="0D0D0D"/>
                            </a:solidFill>
                            <a:latin typeface="Cambria Math" panose="02040503050406030204" pitchFamily="18" charset="0"/>
                          </a:rPr>
                        </m:ctrlPr>
                      </m:sSubPr>
                      <m:e>
                        <m:r>
                          <a:rPr lang="en-US" altLang="zh-CN" sz="2400" i="1">
                            <a:solidFill>
                              <a:srgbClr val="0D0D0D"/>
                            </a:solidFill>
                            <a:latin typeface="Cambria Math" panose="02040503050406030204" pitchFamily="18" charset="0"/>
                          </a:rPr>
                          <m:t>𝑐</m:t>
                        </m:r>
                      </m:e>
                      <m:sub>
                        <m:r>
                          <a:rPr lang="en-US" altLang="zh-CN" sz="2400" i="1">
                            <a:solidFill>
                              <a:srgbClr val="0D0D0D"/>
                            </a:solidFill>
                            <a:latin typeface="Cambria Math" panose="02040503050406030204" pitchFamily="18" charset="0"/>
                          </a:rPr>
                          <m:t>𝑖𝑗</m:t>
                        </m:r>
                      </m:sub>
                    </m:sSub>
                  </m:oMath>
                </a14:m>
                <a:r>
                  <a:rPr lang="zh-CN" altLang="en-US" sz="2400" b="0" i="0" dirty="0">
                    <a:solidFill>
                      <a:srgbClr val="0D0D0D"/>
                    </a:solidFill>
                    <a:effectLst/>
                    <a:latin typeface="Söhne"/>
                  </a:rPr>
                  <a:t>的每个符号，对所有台站的</a:t>
                </a:r>
                <a14:m>
                  <m:oMath xmlns:m="http://schemas.openxmlformats.org/officeDocument/2006/math">
                    <m:sSub>
                      <m:sSubPr>
                        <m:ctrlPr>
                          <a:rPr lang="en-US" altLang="zh-CN" sz="2400" i="1">
                            <a:solidFill>
                              <a:srgbClr val="0D0D0D"/>
                            </a:solidFill>
                            <a:latin typeface="Cambria Math" panose="02040503050406030204" pitchFamily="18" charset="0"/>
                          </a:rPr>
                        </m:ctrlPr>
                      </m:sSubPr>
                      <m:e>
                        <m:r>
                          <a:rPr lang="en-US" altLang="zh-CN" sz="2400" i="1">
                            <a:solidFill>
                              <a:srgbClr val="0D0D0D"/>
                            </a:solidFill>
                            <a:latin typeface="Cambria Math" panose="02040503050406030204" pitchFamily="18" charset="0"/>
                          </a:rPr>
                          <m:t>𝑐</m:t>
                        </m:r>
                      </m:e>
                      <m:sub>
                        <m:r>
                          <a:rPr lang="en-US" altLang="zh-CN" sz="2400" i="1">
                            <a:solidFill>
                              <a:srgbClr val="0D0D0D"/>
                            </a:solidFill>
                            <a:latin typeface="Cambria Math" panose="02040503050406030204" pitchFamily="18" charset="0"/>
                          </a:rPr>
                          <m:t>𝑖𝑗</m:t>
                        </m:r>
                      </m:sub>
                    </m:sSub>
                  </m:oMath>
                </a14:m>
                <a:r>
                  <a:rPr lang="zh-CN" altLang="en-US" sz="2400" b="0" i="0" dirty="0">
                    <a:solidFill>
                      <a:srgbClr val="0D0D0D"/>
                    </a:solidFill>
                    <a:effectLst/>
                    <a:latin typeface="Söhne"/>
                  </a:rPr>
                  <a:t>进行</a:t>
                </a:r>
                <a:r>
                  <a:rPr lang="en-US" altLang="zh-CN" sz="2400" b="0" i="0" dirty="0">
                    <a:solidFill>
                      <a:srgbClr val="0D0D0D"/>
                    </a:solidFill>
                    <a:effectLst/>
                    <a:latin typeface="Söhne"/>
                  </a:rPr>
                  <a:t>N</a:t>
                </a:r>
                <a:r>
                  <a:rPr lang="zh-CN" altLang="en-US" sz="2400" b="0" i="0" dirty="0">
                    <a:solidFill>
                      <a:srgbClr val="0D0D0D"/>
                    </a:solidFill>
                    <a:effectLst/>
                    <a:latin typeface="Söhne"/>
                  </a:rPr>
                  <a:t>次方根叠加，计算</a:t>
                </a:r>
                <a14:m>
                  <m:oMath xmlns:m="http://schemas.openxmlformats.org/officeDocument/2006/math">
                    <m:sSub>
                      <m:sSubPr>
                        <m:ctrlPr>
                          <a:rPr lang="en-US" altLang="zh-CN" sz="2400" i="1" dirty="0" smtClean="0">
                            <a:solidFill>
                              <a:srgbClr val="0D0D0D"/>
                            </a:solidFill>
                            <a:effectLst/>
                            <a:latin typeface="Cambria Math" panose="02040503050406030204" pitchFamily="18" charset="0"/>
                          </a:rPr>
                        </m:ctrlPr>
                      </m:sSubPr>
                      <m:e>
                        <m:r>
                          <m:rPr>
                            <m:sty m:val="p"/>
                          </m:rPr>
                          <a:rPr lang="en-US" altLang="zh-CN" sz="2400" i="1" dirty="0">
                            <a:solidFill>
                              <a:srgbClr val="0D0D0D"/>
                            </a:solidFill>
                            <a:latin typeface="Cambria Math" panose="02040503050406030204" pitchFamily="18" charset="0"/>
                          </a:rPr>
                          <m:t>r</m:t>
                        </m:r>
                      </m:e>
                      <m:sub>
                        <m:r>
                          <a:rPr lang="en-US" altLang="zh-CN" sz="2400" i="1" dirty="0" smtClean="0">
                            <a:solidFill>
                              <a:srgbClr val="0D0D0D"/>
                            </a:solidFill>
                            <a:effectLst/>
                            <a:latin typeface="Cambria Math" panose="02040503050406030204" pitchFamily="18" charset="0"/>
                          </a:rPr>
                          <m:t>𝑖</m:t>
                        </m:r>
                      </m:sub>
                    </m:sSub>
                  </m:oMath>
                </a14:m>
                <a:endParaRPr lang="en-US"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endParaRPr>
              </a:p>
            </p:txBody>
          </p:sp>
        </mc:Choice>
        <mc:Fallback xmlns="">
          <p:sp>
            <p:nvSpPr>
              <p:cNvPr id="4" name="文本框 3">
                <a:extLst>
                  <a:ext uri="{FF2B5EF4-FFF2-40B4-BE49-F238E27FC236}">
                    <a16:creationId xmlns:a16="http://schemas.microsoft.com/office/drawing/2014/main" id="{1F521C95-F9B1-4BA5-BBDF-C47C14EBB647}"/>
                  </a:ext>
                </a:extLst>
              </p:cNvPr>
              <p:cNvSpPr txBox="1">
                <a:spLocks noRot="1" noChangeAspect="1" noMove="1" noResize="1" noEditPoints="1" noAdjustHandles="1" noChangeArrowheads="1" noChangeShapeType="1" noTextEdit="1"/>
              </p:cNvSpPr>
              <p:nvPr/>
            </p:nvSpPr>
            <p:spPr>
              <a:xfrm>
                <a:off x="77949" y="3232123"/>
                <a:ext cx="12114051" cy="890500"/>
              </a:xfrm>
              <a:prstGeom prst="rect">
                <a:avLst/>
              </a:prstGeom>
              <a:blipFill>
                <a:blip r:embed="rId4"/>
                <a:stretch>
                  <a:fillRect l="-805" t="-4795" r="-252" b="-130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922C5993-6F66-4254-9E89-2784C2EAFD9E}"/>
                  </a:ext>
                </a:extLst>
              </p:cNvPr>
              <p:cNvSpPr txBox="1"/>
              <p:nvPr/>
            </p:nvSpPr>
            <p:spPr>
              <a:xfrm>
                <a:off x="7291448" y="0"/>
                <a:ext cx="4900552" cy="1222642"/>
              </a:xfrm>
              <a:prstGeom prst="rect">
                <a:avLst/>
              </a:prstGeom>
              <a:noFill/>
            </p:spPr>
            <p:txBody>
              <a:bodyPr wrap="square" rtlCol="0">
                <a:spAutoFit/>
              </a:bodyPr>
              <a:lstStyle/>
              <a:p>
                <a14:m>
                  <m:oMath xmlns:m="http://schemas.openxmlformats.org/officeDocument/2006/math">
                    <m:sSub>
                      <m:sSubPr>
                        <m:ctrlPr>
                          <a:rPr lang="zh-CN" altLang="en-US" i="1" smtClean="0">
                            <a:solidFill>
                              <a:srgbClr val="836967"/>
                            </a:solidFill>
                            <a:latin typeface="Cambria Math" panose="02040503050406030204" pitchFamily="18" charset="0"/>
                          </a:rPr>
                        </m:ctrlPr>
                      </m:sSubPr>
                      <m:e>
                        <m:r>
                          <a:rPr lang="zh-CN" altLang="en-US" i="1">
                            <a:latin typeface="Cambria Math" panose="02040503050406030204" pitchFamily="18" charset="0"/>
                          </a:rPr>
                          <m:t>𝜑</m:t>
                        </m:r>
                      </m:e>
                      <m:sub>
                        <m:r>
                          <a:rPr lang="zh-CN" altLang="en-US" i="1">
                            <a:latin typeface="Cambria Math" panose="02040503050406030204" pitchFamily="18" charset="0"/>
                          </a:rPr>
                          <m:t>𝑘</m:t>
                        </m:r>
                      </m:sub>
                    </m:sSub>
                  </m:oMath>
                </a14:m>
                <a:r>
                  <a:rPr lang="zh-CN" altLang="en-US" dirty="0"/>
                  <a:t>：走角</a:t>
                </a:r>
                <a:endParaRPr lang="en-US" altLang="zh-CN" dirty="0"/>
              </a:p>
              <a:p>
                <a14:m>
                  <m:oMath xmlns:m="http://schemas.openxmlformats.org/officeDocument/2006/math">
                    <m:sSub>
                      <m:sSubPr>
                        <m:ctrlPr>
                          <a:rPr lang="zh-CN" altLang="en-US" i="1" dirty="0" smtClean="0">
                            <a:solidFill>
                              <a:srgbClr val="836967"/>
                            </a:solidFill>
                            <a:latin typeface="Cambria Math" panose="02040503050406030204" pitchFamily="18" charset="0"/>
                          </a:rPr>
                        </m:ctrlPr>
                      </m:sSubPr>
                      <m:e>
                        <m:r>
                          <a:rPr lang="zh-CN" altLang="en-US" i="1" dirty="0">
                            <a:latin typeface="Cambria Math" panose="02040503050406030204" pitchFamily="18" charset="0"/>
                          </a:rPr>
                          <m:t>𝛿</m:t>
                        </m:r>
                      </m:e>
                      <m:sub>
                        <m:r>
                          <a:rPr lang="zh-CN" altLang="en-US" i="1" dirty="0">
                            <a:latin typeface="Cambria Math" panose="02040503050406030204" pitchFamily="18" charset="0"/>
                          </a:rPr>
                          <m:t>𝑘</m:t>
                        </m:r>
                      </m:sub>
                    </m:sSub>
                  </m:oMath>
                </a14:m>
                <a:r>
                  <a:rPr lang="zh-CN" altLang="en-US" dirty="0"/>
                  <a:t>：倾角</a:t>
                </a:r>
                <a:endParaRPr lang="en-US" altLang="zh-CN" dirty="0"/>
              </a:p>
              <a:p>
                <a14:m>
                  <m:oMath xmlns:m="http://schemas.openxmlformats.org/officeDocument/2006/math">
                    <m:sSub>
                      <m:sSubPr>
                        <m:ctrlPr>
                          <a:rPr lang="zh-CN" altLang="en-US" i="1" dirty="0" smtClean="0">
                            <a:solidFill>
                              <a:srgbClr val="836967"/>
                            </a:solidFill>
                            <a:latin typeface="Cambria Math" panose="02040503050406030204" pitchFamily="18" charset="0"/>
                          </a:rPr>
                        </m:ctrlPr>
                      </m:sSubPr>
                      <m:e>
                        <m:r>
                          <a:rPr lang="zh-CN" altLang="en-US" i="1" dirty="0">
                            <a:latin typeface="Cambria Math" panose="02040503050406030204" pitchFamily="18" charset="0"/>
                          </a:rPr>
                          <m:t>𝜆</m:t>
                        </m:r>
                      </m:e>
                      <m:sub>
                        <m:r>
                          <a:rPr lang="zh-CN" altLang="en-US" i="1" dirty="0">
                            <a:latin typeface="Cambria Math" panose="02040503050406030204" pitchFamily="18" charset="0"/>
                          </a:rPr>
                          <m:t>𝑘</m:t>
                        </m:r>
                      </m:sub>
                    </m:sSub>
                  </m:oMath>
                </a14:m>
                <a:r>
                  <a:rPr lang="zh-CN" altLang="en-US" dirty="0"/>
                  <a:t>：滑动角</a:t>
                </a:r>
                <a:endParaRPr lang="en-US" altLang="zh-CN" dirty="0"/>
              </a:p>
              <a:p>
                <a14:m>
                  <m:oMath xmlns:m="http://schemas.openxmlformats.org/officeDocument/2006/math">
                    <m:sSub>
                      <m:sSubPr>
                        <m:ctrlPr>
                          <a:rPr lang="zh-CN" altLang="en-US" i="1" dirty="0" smtClean="0">
                            <a:solidFill>
                              <a:srgbClr val="836967"/>
                            </a:solidFill>
                            <a:latin typeface="Cambria Math" panose="02040503050406030204" pitchFamily="18" charset="0"/>
                          </a:rPr>
                        </m:ctrlPr>
                      </m:sSubPr>
                      <m:e>
                        <m:r>
                          <a:rPr lang="zh-CN" altLang="en-US" i="1" dirty="0">
                            <a:latin typeface="Cambria Math" panose="02040503050406030204" pitchFamily="18" charset="0"/>
                          </a:rPr>
                          <m:t>𝑎</m:t>
                        </m:r>
                      </m:e>
                      <m:sub>
                        <m:r>
                          <a:rPr lang="zh-CN" altLang="en-US" i="1" dirty="0">
                            <a:latin typeface="Cambria Math" panose="02040503050406030204" pitchFamily="18" charset="0"/>
                          </a:rPr>
                          <m:t>𝑗</m:t>
                        </m:r>
                      </m:sub>
                    </m:sSub>
                  </m:oMath>
                </a14:m>
                <a:r>
                  <a:rPr lang="zh-CN" altLang="en-US" dirty="0"/>
                  <a:t>：控制因子，防止台站分布引起的误差</a:t>
                </a:r>
              </a:p>
            </p:txBody>
          </p:sp>
        </mc:Choice>
        <mc:Fallback xmlns="">
          <p:sp>
            <p:nvSpPr>
              <p:cNvPr id="6" name="文本框 5">
                <a:extLst>
                  <a:ext uri="{FF2B5EF4-FFF2-40B4-BE49-F238E27FC236}">
                    <a16:creationId xmlns:a16="http://schemas.microsoft.com/office/drawing/2014/main" id="{922C5993-6F66-4254-9E89-2784C2EAFD9E}"/>
                  </a:ext>
                </a:extLst>
              </p:cNvPr>
              <p:cNvSpPr txBox="1">
                <a:spLocks noRot="1" noChangeAspect="1" noMove="1" noResize="1" noEditPoints="1" noAdjustHandles="1" noChangeArrowheads="1" noChangeShapeType="1" noTextEdit="1"/>
              </p:cNvSpPr>
              <p:nvPr/>
            </p:nvSpPr>
            <p:spPr>
              <a:xfrm>
                <a:off x="7291448" y="0"/>
                <a:ext cx="4900552" cy="1222642"/>
              </a:xfrm>
              <a:prstGeom prst="rect">
                <a:avLst/>
              </a:prstGeom>
              <a:blipFill>
                <a:blip r:embed="rId5"/>
                <a:stretch>
                  <a:fillRect t="-2488" b="-5473"/>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83E74B24-F3A3-4E33-9E7A-E357EFCBDC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3564" y="1371828"/>
            <a:ext cx="4765556" cy="1869786"/>
          </a:xfrm>
          <a:prstGeom prst="rect">
            <a:avLst/>
          </a:prstGeom>
        </p:spPr>
      </p:pic>
      <p:sp>
        <p:nvSpPr>
          <p:cNvPr id="9" name="文本框 8">
            <a:extLst>
              <a:ext uri="{FF2B5EF4-FFF2-40B4-BE49-F238E27FC236}">
                <a16:creationId xmlns:a16="http://schemas.microsoft.com/office/drawing/2014/main" id="{FA461769-24D6-41DF-A687-6A122B4088CE}"/>
              </a:ext>
            </a:extLst>
          </p:cNvPr>
          <p:cNvSpPr txBox="1"/>
          <p:nvPr/>
        </p:nvSpPr>
        <p:spPr>
          <a:xfrm>
            <a:off x="0" y="5316496"/>
            <a:ext cx="12192000" cy="1631216"/>
          </a:xfrm>
          <a:prstGeom prst="rect">
            <a:avLst/>
          </a:prstGeom>
          <a:noFill/>
        </p:spPr>
        <p:txBody>
          <a:bodyPr wrap="square">
            <a:spAutoFit/>
          </a:bodyPr>
          <a:lstStyle/>
          <a:p>
            <a:r>
              <a:rPr lang="zh-CN" altLang="en-US" sz="2000" b="0" i="0" dirty="0">
                <a:solidFill>
                  <a:srgbClr val="0D0D0D"/>
                </a:solidFill>
                <a:effectLst/>
                <a:latin typeface="Söhne"/>
              </a:rPr>
              <a:t>格林函数的计算</a:t>
            </a:r>
            <a:r>
              <a:rPr lang="zh-CN" altLang="en-US" sz="2000" dirty="0">
                <a:solidFill>
                  <a:srgbClr val="0D0D0D"/>
                </a:solidFill>
                <a:latin typeface="Söhne"/>
              </a:rPr>
              <a:t>用</a:t>
            </a:r>
            <a:r>
              <a:rPr lang="en-US" altLang="zh-CN" sz="2000" b="0" i="0" dirty="0">
                <a:solidFill>
                  <a:srgbClr val="0D0D0D"/>
                </a:solidFill>
                <a:effectLst/>
                <a:latin typeface="Söhne"/>
              </a:rPr>
              <a:t>Kikuchi &amp; Kanamori</a:t>
            </a:r>
            <a:r>
              <a:rPr lang="zh-CN" altLang="en-US" sz="2000" b="0" i="0" dirty="0">
                <a:solidFill>
                  <a:srgbClr val="0D0D0D"/>
                </a:solidFill>
                <a:effectLst/>
                <a:latin typeface="Söhne"/>
              </a:rPr>
              <a:t>（</a:t>
            </a:r>
            <a:r>
              <a:rPr lang="en-US" altLang="zh-CN" sz="2000" b="0" i="0" dirty="0">
                <a:solidFill>
                  <a:srgbClr val="0D0D0D"/>
                </a:solidFill>
                <a:effectLst/>
                <a:latin typeface="Söhne"/>
              </a:rPr>
              <a:t>1991</a:t>
            </a:r>
            <a:r>
              <a:rPr lang="zh-CN" altLang="en-US" sz="2000" b="0" i="0" dirty="0">
                <a:solidFill>
                  <a:srgbClr val="0D0D0D"/>
                </a:solidFill>
                <a:effectLst/>
                <a:latin typeface="Söhne"/>
              </a:rPr>
              <a:t>）的方法</a:t>
            </a:r>
            <a:endParaRPr lang="en-US" altLang="zh-CN" sz="2000" b="0" i="0" dirty="0">
              <a:solidFill>
                <a:srgbClr val="0D0D0D"/>
              </a:solidFill>
              <a:effectLst/>
              <a:latin typeface="Söhne"/>
            </a:endParaRPr>
          </a:p>
          <a:p>
            <a:r>
              <a:rPr lang="zh-CN" altLang="en-US" sz="2000" b="0" i="0" dirty="0">
                <a:solidFill>
                  <a:srgbClr val="0D0D0D"/>
                </a:solidFill>
                <a:effectLst/>
                <a:latin typeface="Söhne"/>
              </a:rPr>
              <a:t>走时、几何扩散因子和射线参数的计算使用</a:t>
            </a:r>
            <a:r>
              <a:rPr lang="en-US" altLang="zh-CN" sz="2000" b="0" i="0" dirty="0">
                <a:solidFill>
                  <a:srgbClr val="0D0D0D"/>
                </a:solidFill>
                <a:effectLst/>
                <a:latin typeface="Söhne"/>
              </a:rPr>
              <a:t>ak135</a:t>
            </a:r>
            <a:r>
              <a:rPr lang="zh-CN" altLang="en-US" sz="2000" b="0" i="0" dirty="0">
                <a:solidFill>
                  <a:srgbClr val="0D0D0D"/>
                </a:solidFill>
                <a:effectLst/>
                <a:latin typeface="Söhne"/>
              </a:rPr>
              <a:t>模型（</a:t>
            </a:r>
            <a:r>
              <a:rPr lang="en-US" altLang="zh-CN" sz="2000" b="0" i="0" dirty="0">
                <a:solidFill>
                  <a:srgbClr val="0D0D0D"/>
                </a:solidFill>
                <a:effectLst/>
                <a:latin typeface="Söhne"/>
              </a:rPr>
              <a:t>Kennett</a:t>
            </a:r>
            <a:r>
              <a:rPr lang="zh-CN" altLang="en-US" sz="2000" b="0" i="0" dirty="0">
                <a:solidFill>
                  <a:srgbClr val="0D0D0D"/>
                </a:solidFill>
                <a:effectLst/>
                <a:latin typeface="Söhne"/>
              </a:rPr>
              <a:t>等，</a:t>
            </a:r>
            <a:r>
              <a:rPr lang="en-US" altLang="zh-CN" sz="2000" b="0" i="0" dirty="0">
                <a:solidFill>
                  <a:srgbClr val="0D0D0D"/>
                </a:solidFill>
                <a:effectLst/>
                <a:latin typeface="Söhne"/>
              </a:rPr>
              <a:t>1995</a:t>
            </a:r>
            <a:r>
              <a:rPr lang="zh-CN" altLang="en-US" sz="2000" b="0" i="0" dirty="0">
                <a:solidFill>
                  <a:srgbClr val="0D0D0D"/>
                </a:solidFill>
                <a:effectLst/>
                <a:latin typeface="Söhne"/>
              </a:rPr>
              <a:t>）</a:t>
            </a:r>
            <a:endParaRPr lang="en-US" altLang="zh-CN" sz="2000" b="0" i="0" dirty="0">
              <a:solidFill>
                <a:srgbClr val="0D0D0D"/>
              </a:solidFill>
              <a:effectLst/>
              <a:latin typeface="Söhne"/>
            </a:endParaRPr>
          </a:p>
          <a:p>
            <a:r>
              <a:rPr lang="zh-CN" altLang="en-US" sz="2000" b="0" i="0" dirty="0">
                <a:solidFill>
                  <a:srgbClr val="0D0D0D"/>
                </a:solidFill>
                <a:effectLst/>
                <a:latin typeface="Söhne"/>
              </a:rPr>
              <a:t>格林函数中的</a:t>
            </a:r>
            <a:r>
              <a:rPr lang="en-US" altLang="zh-CN" sz="2000" b="0" i="0" dirty="0">
                <a:solidFill>
                  <a:srgbClr val="0D0D0D"/>
                </a:solidFill>
                <a:effectLst/>
                <a:latin typeface="Söhne"/>
              </a:rPr>
              <a:t>Haskell</a:t>
            </a:r>
            <a:r>
              <a:rPr lang="zh-CN" altLang="en-US" sz="2000" b="0" i="0" dirty="0">
                <a:solidFill>
                  <a:srgbClr val="0D0D0D"/>
                </a:solidFill>
                <a:effectLst/>
                <a:latin typeface="Söhne"/>
              </a:rPr>
              <a:t>传播矩阵的计算使用</a:t>
            </a:r>
            <a:r>
              <a:rPr lang="en-US" altLang="zh-CN" sz="2000" b="0" i="0" dirty="0">
                <a:solidFill>
                  <a:srgbClr val="0D0D0D"/>
                </a:solidFill>
                <a:effectLst/>
                <a:latin typeface="Söhne"/>
              </a:rPr>
              <a:t>CRUST1.0</a:t>
            </a:r>
            <a:r>
              <a:rPr lang="zh-CN" altLang="en-US" sz="2000" b="0" i="0" dirty="0">
                <a:solidFill>
                  <a:srgbClr val="0D0D0D"/>
                </a:solidFill>
                <a:effectLst/>
                <a:latin typeface="Söhne"/>
              </a:rPr>
              <a:t>模型（</a:t>
            </a:r>
            <a:r>
              <a:rPr lang="en-US" altLang="zh-CN" sz="2000" b="0" i="0" dirty="0" err="1">
                <a:solidFill>
                  <a:srgbClr val="0D0D0D"/>
                </a:solidFill>
                <a:effectLst/>
                <a:latin typeface="Söhne"/>
              </a:rPr>
              <a:t>Laske</a:t>
            </a:r>
            <a:r>
              <a:rPr lang="zh-CN" altLang="en-US" sz="2000" b="0" i="0" dirty="0">
                <a:solidFill>
                  <a:srgbClr val="0D0D0D"/>
                </a:solidFill>
                <a:effectLst/>
                <a:latin typeface="Söhne"/>
              </a:rPr>
              <a:t>等，</a:t>
            </a:r>
            <a:r>
              <a:rPr lang="en-US" altLang="zh-CN" sz="2000" b="0" i="0" dirty="0">
                <a:solidFill>
                  <a:srgbClr val="0D0D0D"/>
                </a:solidFill>
                <a:effectLst/>
                <a:latin typeface="Söhne"/>
              </a:rPr>
              <a:t>2013</a:t>
            </a:r>
            <a:r>
              <a:rPr lang="zh-CN" altLang="en-US" sz="2000" b="0" i="0" dirty="0">
                <a:solidFill>
                  <a:srgbClr val="0D0D0D"/>
                </a:solidFill>
                <a:effectLst/>
                <a:latin typeface="Söhne"/>
              </a:rPr>
              <a:t>）</a:t>
            </a:r>
            <a:endParaRPr lang="en-US" altLang="zh-CN" sz="2000" b="0" i="0" dirty="0">
              <a:solidFill>
                <a:srgbClr val="0D0D0D"/>
              </a:solidFill>
              <a:effectLst/>
              <a:latin typeface="Söhne"/>
            </a:endParaRPr>
          </a:p>
          <a:p>
            <a:r>
              <a:rPr lang="zh-CN" altLang="en-US" sz="2000" b="0" i="0" dirty="0">
                <a:solidFill>
                  <a:srgbClr val="0D0D0D"/>
                </a:solidFill>
                <a:effectLst/>
                <a:latin typeface="Söhne"/>
              </a:rPr>
              <a:t>观测波形和格林函数应用了高频（</a:t>
            </a:r>
            <a:r>
              <a:rPr lang="en-US" altLang="zh-CN" sz="2000" b="0" i="0" dirty="0">
                <a:solidFill>
                  <a:srgbClr val="0D0D0D"/>
                </a:solidFill>
                <a:effectLst/>
                <a:latin typeface="Söhne"/>
              </a:rPr>
              <a:t>0.5–2.0 Hz</a:t>
            </a:r>
            <a:r>
              <a:rPr lang="zh-CN" altLang="en-US" sz="2000" b="0" i="0" dirty="0">
                <a:solidFill>
                  <a:srgbClr val="0D0D0D"/>
                </a:solidFill>
                <a:effectLst/>
                <a:latin typeface="Söhne"/>
              </a:rPr>
              <a:t>）和低频（</a:t>
            </a:r>
            <a:r>
              <a:rPr lang="en-US" altLang="zh-CN" sz="2000" b="0" i="0" dirty="0">
                <a:solidFill>
                  <a:srgbClr val="0D0D0D"/>
                </a:solidFill>
                <a:effectLst/>
                <a:latin typeface="Söhne"/>
              </a:rPr>
              <a:t>0.1–0.5 Hz</a:t>
            </a:r>
            <a:r>
              <a:rPr lang="zh-CN" altLang="en-US" sz="2000" b="0" i="0" dirty="0">
                <a:solidFill>
                  <a:srgbClr val="0D0D0D"/>
                </a:solidFill>
                <a:effectLst/>
                <a:latin typeface="Söhne"/>
              </a:rPr>
              <a:t>）的巴特沃斯带通滤波器，以进行高频和低频分析。</a:t>
            </a:r>
            <a:endParaRPr lang="zh-CN" altLang="en-US" sz="2000" dirty="0"/>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12726AD7-6288-446E-B45D-99920711CDCC}"/>
                  </a:ext>
                </a:extLst>
              </p:cNvPr>
              <p:cNvSpPr txBox="1"/>
              <p:nvPr/>
            </p:nvSpPr>
            <p:spPr>
              <a:xfrm>
                <a:off x="77949" y="4112235"/>
                <a:ext cx="12114051" cy="1230080"/>
              </a:xfrm>
              <a:prstGeom prst="rect">
                <a:avLst/>
              </a:prstGeom>
              <a:noFill/>
            </p:spPr>
            <p:txBody>
              <a:bodyPr wrap="square">
                <a:spAutoFit/>
              </a:bodyPr>
              <a:lstStyle/>
              <a:p>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在每个源节点上引入了震源机制</a:t>
                </a:r>
                <a:r>
                  <a:rPr lang="en-US" altLang="zh-CN" sz="2400" dirty="0">
                    <a:solidFill>
                      <a:srgbClr val="0D0D0D"/>
                    </a:solidFill>
                    <a:effectLst/>
                    <a:latin typeface="Segoe UI" panose="020B0502040204020203" pitchFamily="34" charset="0"/>
                    <a:ea typeface="等线" panose="02010600030101010101" pitchFamily="2" charset="-122"/>
                  </a:rPr>
                  <a:t>k</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的分量来计算格林函数，获得了在震源机制分量中最大化</a:t>
                </a:r>
                <a14:m>
                  <m:oMath xmlns:m="http://schemas.openxmlformats.org/officeDocument/2006/math">
                    <m:sSub>
                      <m:sSubPr>
                        <m:ctrlPr>
                          <a:rPr lang="en-US" altLang="zh-CN" sz="2400" i="1" dirty="0">
                            <a:solidFill>
                              <a:srgbClr val="0D0D0D"/>
                            </a:solidFill>
                            <a:latin typeface="Cambria Math" panose="02040503050406030204" pitchFamily="18" charset="0"/>
                          </a:rPr>
                        </m:ctrlPr>
                      </m:sSubPr>
                      <m:e>
                        <m:r>
                          <m:rPr>
                            <m:sty m:val="p"/>
                          </m:rPr>
                          <a:rPr lang="en-US" altLang="zh-CN" sz="2400" i="1" dirty="0">
                            <a:solidFill>
                              <a:srgbClr val="0D0D0D"/>
                            </a:solidFill>
                            <a:latin typeface="Cambria Math" panose="02040503050406030204" pitchFamily="18" charset="0"/>
                          </a:rPr>
                          <m:t>r</m:t>
                        </m:r>
                      </m:e>
                      <m:sub>
                        <m:r>
                          <a:rPr lang="en-US" altLang="zh-CN" sz="2400" i="1" dirty="0">
                            <a:solidFill>
                              <a:srgbClr val="0D0D0D"/>
                            </a:solidFill>
                            <a:latin typeface="Cambria Math" panose="02040503050406030204" pitchFamily="18" charset="0"/>
                          </a:rPr>
                          <m:t>𝑖</m:t>
                        </m:r>
                      </m:sub>
                    </m:sSub>
                  </m:oMath>
                </a14:m>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的</a:t>
                </a:r>
                <a:r>
                  <a:rPr lang="en-US" altLang="zh-CN" sz="2400" dirty="0">
                    <a:solidFill>
                      <a:srgbClr val="0D0D0D"/>
                    </a:solidFill>
                    <a:effectLst/>
                    <a:latin typeface="Segoe UI" panose="020B0502040204020203" pitchFamily="34" charset="0"/>
                    <a:ea typeface="等线" panose="02010600030101010101" pitchFamily="2" charset="-122"/>
                  </a:rPr>
                  <a:t>N</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次幂的每个源节点上的信号强度</a:t>
                </a:r>
                <a14:m>
                  <m:oMath xmlns:m="http://schemas.openxmlformats.org/officeDocument/2006/math">
                    <m:sSub>
                      <m:sSubPr>
                        <m:ctrlPr>
                          <a:rPr lang="en-US" altLang="zh-CN" sz="2400" i="1" dirty="0" smtClean="0">
                            <a:solidFill>
                              <a:srgbClr val="0D0D0D"/>
                            </a:solidFill>
                            <a:effectLst/>
                            <a:latin typeface="Cambria Math" panose="02040503050406030204" pitchFamily="18" charset="0"/>
                          </a:rPr>
                        </m:ctrlPr>
                      </m:sSubPr>
                      <m:e>
                        <m:r>
                          <m:rPr>
                            <m:sty m:val="p"/>
                          </m:rPr>
                          <a:rPr lang="en-US" altLang="zh-CN" sz="2400" i="1" dirty="0">
                            <a:solidFill>
                              <a:srgbClr val="0D0D0D"/>
                            </a:solidFill>
                            <a:latin typeface="Cambria Math" panose="02040503050406030204" pitchFamily="18" charset="0"/>
                          </a:rPr>
                          <m:t>s</m:t>
                        </m:r>
                      </m:e>
                      <m:sub>
                        <m:r>
                          <a:rPr lang="en-US" altLang="zh-CN" sz="2400" i="1" dirty="0" smtClean="0">
                            <a:solidFill>
                              <a:srgbClr val="0D0D0D"/>
                            </a:solidFill>
                            <a:effectLst/>
                            <a:latin typeface="Cambria Math" panose="02040503050406030204" pitchFamily="18" charset="0"/>
                          </a:rPr>
                          <m:t>𝑖</m:t>
                        </m:r>
                      </m:sub>
                    </m:sSub>
                    <m:r>
                      <a:rPr lang="en-US" altLang="zh-CN" sz="2400" i="1" dirty="0" smtClean="0">
                        <a:solidFill>
                          <a:srgbClr val="0D0D0D"/>
                        </a:solidFill>
                        <a:effectLst/>
                        <a:latin typeface="Cambria Math" panose="02040503050406030204" pitchFamily="18" charset="0"/>
                      </a:rPr>
                      <m:t> </m:t>
                    </m:r>
                  </m:oMath>
                </a14:m>
                <a:endParaRPr lang="en-US" altLang="zh-CN" sz="2400" dirty="0">
                  <a:solidFill>
                    <a:srgbClr val="0D0D0D"/>
                  </a:solidFill>
                  <a:effectLst/>
                  <a:latin typeface="Segoe UI" panose="020B0502040204020203" pitchFamily="34" charset="0"/>
                </a:endParaRPr>
              </a:p>
              <a:p>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方程（</a:t>
                </a:r>
                <a:r>
                  <a:rPr lang="en-US" altLang="zh-CN" sz="2400" dirty="0">
                    <a:solidFill>
                      <a:srgbClr val="0D0D0D"/>
                    </a:solidFill>
                    <a:effectLst/>
                    <a:latin typeface="Segoe UI" panose="020B0502040204020203" pitchFamily="34" charset="0"/>
                    <a:ea typeface="等线" panose="02010600030101010101" pitchFamily="2" charset="-122"/>
                  </a:rPr>
                  <a:t>2</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）和（</a:t>
                </a:r>
                <a:r>
                  <a:rPr lang="en-US" altLang="zh-CN" sz="2400" dirty="0">
                    <a:solidFill>
                      <a:srgbClr val="0D0D0D"/>
                    </a:solidFill>
                    <a:effectLst/>
                    <a:latin typeface="Segoe UI" panose="020B0502040204020203" pitchFamily="34" charset="0"/>
                    <a:ea typeface="等线" panose="02010600030101010101" pitchFamily="2" charset="-122"/>
                  </a:rPr>
                  <a:t>3</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）代表了</a:t>
                </a:r>
                <a:r>
                  <a:rPr lang="en-US" altLang="zh-CN" sz="2400" dirty="0">
                    <a:solidFill>
                      <a:srgbClr val="0D0D0D"/>
                    </a:solidFill>
                    <a:effectLst/>
                    <a:latin typeface="Segoe UI" panose="020B0502040204020203" pitchFamily="34" charset="0"/>
                    <a:ea typeface="等线" panose="02010600030101010101" pitchFamily="2" charset="-122"/>
                  </a:rPr>
                  <a:t>N</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次根叠加（</a:t>
                </a:r>
                <a:r>
                  <a:rPr lang="en-US" altLang="zh-CN" sz="2400" dirty="0">
                    <a:solidFill>
                      <a:srgbClr val="0D0D0D"/>
                    </a:solidFill>
                    <a:effectLst/>
                    <a:latin typeface="Segoe UI" panose="020B0502040204020203" pitchFamily="34" charset="0"/>
                    <a:ea typeface="等线" panose="02010600030101010101" pitchFamily="2" charset="-122"/>
                  </a:rPr>
                  <a:t>N=4</a:t>
                </a:r>
                <a:r>
                  <a:rPr lang="zh-CN" altLang="en-US" sz="2400" dirty="0">
                    <a:solidFill>
                      <a:srgbClr val="0D0D0D"/>
                    </a:solidFill>
                    <a:latin typeface="Segoe UI" panose="020B0502040204020203" pitchFamily="34" charset="0"/>
                    <a:ea typeface="等线" panose="02010600030101010101" pitchFamily="2" charset="-122"/>
                    <a:cs typeface="Segoe UI" panose="020B0502040204020203" pitchFamily="34" charset="0"/>
                  </a:rPr>
                  <a:t>）</a:t>
                </a:r>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，以提高</a:t>
                </a:r>
                <a14:m>
                  <m:oMath xmlns:m="http://schemas.openxmlformats.org/officeDocument/2006/math">
                    <m:sSub>
                      <m:sSubPr>
                        <m:ctrlPr>
                          <a:rPr lang="en-US" altLang="zh-CN" sz="2400" i="1" smtClean="0">
                            <a:solidFill>
                              <a:srgbClr val="0D0D0D"/>
                            </a:solidFill>
                            <a:latin typeface="Cambria Math" panose="02040503050406030204" pitchFamily="18" charset="0"/>
                          </a:rPr>
                        </m:ctrlPr>
                      </m:sSubPr>
                      <m:e>
                        <m:r>
                          <a:rPr lang="en-US" altLang="zh-CN" sz="2400" i="1">
                            <a:solidFill>
                              <a:srgbClr val="0D0D0D"/>
                            </a:solidFill>
                            <a:latin typeface="Cambria Math" panose="02040503050406030204" pitchFamily="18" charset="0"/>
                          </a:rPr>
                          <m:t>𝑐</m:t>
                        </m:r>
                      </m:e>
                      <m:sub>
                        <m:r>
                          <a:rPr lang="en-US" altLang="zh-CN" sz="2400" i="1">
                            <a:solidFill>
                              <a:srgbClr val="0D0D0D"/>
                            </a:solidFill>
                            <a:latin typeface="Cambria Math" panose="02040503050406030204" pitchFamily="18" charset="0"/>
                          </a:rPr>
                          <m:t>𝑖𝑗</m:t>
                        </m:r>
                      </m:sub>
                    </m:sSub>
                  </m:oMath>
                </a14:m>
                <a:r>
                  <a:rPr lang="zh-CN" altLang="zh-CN" sz="2400" dirty="0">
                    <a:solidFill>
                      <a:srgbClr val="0D0D0D"/>
                    </a:solidFill>
                    <a:effectLst/>
                    <a:latin typeface="Segoe UI" panose="020B0502040204020203" pitchFamily="34" charset="0"/>
                    <a:ea typeface="等线" panose="02010600030101010101" pitchFamily="2" charset="-122"/>
                    <a:cs typeface="Segoe UI" panose="020B0502040204020203" pitchFamily="34" charset="0"/>
                  </a:rPr>
                  <a:t>的信噪比。</a:t>
                </a:r>
                <a:endParaRPr lang="zh-CN" altLang="en-US" sz="3200" dirty="0"/>
              </a:p>
            </p:txBody>
          </p:sp>
        </mc:Choice>
        <mc:Fallback xmlns="">
          <p:sp>
            <p:nvSpPr>
              <p:cNvPr id="10" name="文本框 9">
                <a:extLst>
                  <a:ext uri="{FF2B5EF4-FFF2-40B4-BE49-F238E27FC236}">
                    <a16:creationId xmlns:a16="http://schemas.microsoft.com/office/drawing/2014/main" id="{12726AD7-6288-446E-B45D-99920711CDCC}"/>
                  </a:ext>
                </a:extLst>
              </p:cNvPr>
              <p:cNvSpPr txBox="1">
                <a:spLocks noRot="1" noChangeAspect="1" noMove="1" noResize="1" noEditPoints="1" noAdjustHandles="1" noChangeArrowheads="1" noChangeShapeType="1" noTextEdit="1"/>
              </p:cNvSpPr>
              <p:nvPr/>
            </p:nvSpPr>
            <p:spPr>
              <a:xfrm>
                <a:off x="77949" y="4112235"/>
                <a:ext cx="12114051" cy="1230080"/>
              </a:xfrm>
              <a:prstGeom prst="rect">
                <a:avLst/>
              </a:prstGeom>
              <a:blipFill>
                <a:blip r:embed="rId7"/>
                <a:stretch>
                  <a:fillRect l="-805" t="-4478" b="-945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0128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64E4A47A-5600-4709-98FD-FC006B59E32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7744" y="0"/>
            <a:ext cx="8754256" cy="6085707"/>
          </a:xfrm>
        </p:spPr>
      </p:pic>
      <p:sp>
        <p:nvSpPr>
          <p:cNvPr id="6" name="文本框 5">
            <a:extLst>
              <a:ext uri="{FF2B5EF4-FFF2-40B4-BE49-F238E27FC236}">
                <a16:creationId xmlns:a16="http://schemas.microsoft.com/office/drawing/2014/main" id="{98D87AA5-2E96-4AFC-89B1-E732A8A880AD}"/>
              </a:ext>
            </a:extLst>
          </p:cNvPr>
          <p:cNvSpPr txBox="1"/>
          <p:nvPr/>
        </p:nvSpPr>
        <p:spPr>
          <a:xfrm>
            <a:off x="0" y="-23052"/>
            <a:ext cx="6097248" cy="584775"/>
          </a:xfrm>
          <a:prstGeom prst="rect">
            <a:avLst/>
          </a:prstGeom>
          <a:noFill/>
        </p:spPr>
        <p:txBody>
          <a:bodyPr wrap="square">
            <a:spAutoFit/>
          </a:bodyPr>
          <a:lstStyle/>
          <a:p>
            <a:r>
              <a:rPr lang="zh-CN" altLang="en-US" sz="3200" b="0" i="0" dirty="0">
                <a:solidFill>
                  <a:srgbClr val="0D0D0D"/>
                </a:solidFill>
                <a:effectLst/>
                <a:latin typeface="Söhne"/>
              </a:rPr>
              <a:t>高频和低频波源</a:t>
            </a:r>
            <a:endParaRPr lang="zh-CN" altLang="en-US" sz="3200" dirty="0"/>
          </a:p>
        </p:txBody>
      </p:sp>
      <p:sp>
        <p:nvSpPr>
          <p:cNvPr id="7" name="文本框 6">
            <a:extLst>
              <a:ext uri="{FF2B5EF4-FFF2-40B4-BE49-F238E27FC236}">
                <a16:creationId xmlns:a16="http://schemas.microsoft.com/office/drawing/2014/main" id="{72EDD279-FD18-44F5-A99F-616D6101FC96}"/>
              </a:ext>
            </a:extLst>
          </p:cNvPr>
          <p:cNvSpPr txBox="1"/>
          <p:nvPr/>
        </p:nvSpPr>
        <p:spPr>
          <a:xfrm>
            <a:off x="1" y="619620"/>
            <a:ext cx="3437744" cy="5262979"/>
          </a:xfrm>
          <a:prstGeom prst="rect">
            <a:avLst/>
          </a:prstGeom>
          <a:noFill/>
        </p:spPr>
        <p:txBody>
          <a:bodyPr wrap="square">
            <a:spAutoFit/>
          </a:bodyPr>
          <a:lstStyle/>
          <a:p>
            <a:r>
              <a:rPr lang="en-US" altLang="zh-CN" sz="2400" b="0" i="0" dirty="0">
                <a:solidFill>
                  <a:srgbClr val="0D0D0D"/>
                </a:solidFill>
                <a:effectLst/>
                <a:latin typeface="Söhne"/>
              </a:rPr>
              <a:t>(a) </a:t>
            </a:r>
            <a:r>
              <a:rPr lang="zh-CN" altLang="en-US" sz="2400" b="0" i="0" dirty="0">
                <a:solidFill>
                  <a:srgbClr val="0D0D0D"/>
                </a:solidFill>
                <a:effectLst/>
                <a:latin typeface="Söhne"/>
              </a:rPr>
              <a:t>走向与深度视图中高频源的空间分布。背景颜色代表归一化信号强度。箭头显示滑动角，为了清晰起见，仅在信号强度大于 </a:t>
            </a:r>
            <a:r>
              <a:rPr lang="en-US" altLang="zh-CN" sz="2400" b="0" i="0" dirty="0">
                <a:solidFill>
                  <a:srgbClr val="0D0D0D"/>
                </a:solidFill>
                <a:effectLst/>
                <a:latin typeface="Söhne"/>
              </a:rPr>
              <a:t>0.5 </a:t>
            </a:r>
            <a:r>
              <a:rPr lang="zh-CN" altLang="en-US" sz="2400" b="0" i="0" dirty="0">
                <a:solidFill>
                  <a:srgbClr val="0D0D0D"/>
                </a:solidFill>
                <a:effectLst/>
                <a:latin typeface="Söhne"/>
              </a:rPr>
              <a:t>的源单元上显示。白色矩形代表高频源中等强度的位置。绿线标示了</a:t>
            </a:r>
            <a:r>
              <a:rPr lang="en-US" altLang="zh-CN" sz="2400" b="0" i="0" dirty="0">
                <a:solidFill>
                  <a:srgbClr val="0D0D0D"/>
                </a:solidFill>
                <a:effectLst/>
                <a:latin typeface="Söhne"/>
              </a:rPr>
              <a:t>XDF</a:t>
            </a:r>
            <a:r>
              <a:rPr lang="zh-CN" altLang="en-US" sz="2400" b="0" i="0" dirty="0">
                <a:solidFill>
                  <a:srgbClr val="0D0D0D"/>
                </a:solidFill>
                <a:effectLst/>
                <a:latin typeface="Söhne"/>
              </a:rPr>
              <a:t>的估计位置，星号标记了震中。</a:t>
            </a:r>
            <a:r>
              <a:rPr lang="en-US" altLang="zh-CN" sz="2400" b="0" i="0" dirty="0">
                <a:solidFill>
                  <a:srgbClr val="0D0D0D"/>
                </a:solidFill>
                <a:effectLst/>
                <a:latin typeface="Söhne"/>
              </a:rPr>
              <a:t>(b) </a:t>
            </a:r>
            <a:r>
              <a:rPr lang="zh-CN" altLang="en-US" sz="2400" b="0" i="0" dirty="0">
                <a:solidFill>
                  <a:srgbClr val="0D0D0D"/>
                </a:solidFill>
                <a:effectLst/>
                <a:latin typeface="Söhne"/>
              </a:rPr>
              <a:t>与</a:t>
            </a:r>
            <a:r>
              <a:rPr lang="en-US" altLang="zh-CN" sz="2400" b="0" i="0" dirty="0">
                <a:solidFill>
                  <a:srgbClr val="0D0D0D"/>
                </a:solidFill>
                <a:effectLst/>
                <a:latin typeface="Söhne"/>
              </a:rPr>
              <a:t>(a)</a:t>
            </a:r>
            <a:r>
              <a:rPr lang="zh-CN" altLang="en-US" sz="2400" b="0" i="0" dirty="0">
                <a:solidFill>
                  <a:srgbClr val="0D0D0D"/>
                </a:solidFill>
                <a:effectLst/>
                <a:latin typeface="Söhne"/>
              </a:rPr>
              <a:t>相同，但为低频结果。每个面板的左上角总结了断层段的配置。</a:t>
            </a:r>
            <a:endParaRPr lang="zh-CN" altLang="en-US" sz="2400" dirty="0"/>
          </a:p>
        </p:txBody>
      </p:sp>
    </p:spTree>
    <p:extLst>
      <p:ext uri="{BB962C8B-B14F-4D97-AF65-F5344CB8AC3E}">
        <p14:creationId xmlns:p14="http://schemas.microsoft.com/office/powerpoint/2010/main" val="223991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45749F4-006B-4ED1-BF3C-CFCE519A47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9659" y="502170"/>
            <a:ext cx="7862341" cy="5589801"/>
          </a:xfrm>
          <a:prstGeom prst="rect">
            <a:avLst/>
          </a:prstGeom>
        </p:spPr>
      </p:pic>
      <p:sp>
        <p:nvSpPr>
          <p:cNvPr id="5" name="文本框 4">
            <a:extLst>
              <a:ext uri="{FF2B5EF4-FFF2-40B4-BE49-F238E27FC236}">
                <a16:creationId xmlns:a16="http://schemas.microsoft.com/office/drawing/2014/main" id="{0D101A13-27C5-4549-861B-3BBD872334A9}"/>
              </a:ext>
            </a:extLst>
          </p:cNvPr>
          <p:cNvSpPr txBox="1"/>
          <p:nvPr/>
        </p:nvSpPr>
        <p:spPr>
          <a:xfrm>
            <a:off x="0" y="612844"/>
            <a:ext cx="4329659" cy="5632311"/>
          </a:xfrm>
          <a:prstGeom prst="rect">
            <a:avLst/>
          </a:prstGeom>
          <a:noFill/>
        </p:spPr>
        <p:txBody>
          <a:bodyPr wrap="square">
            <a:spAutoFit/>
          </a:bodyPr>
          <a:lstStyle/>
          <a:p>
            <a:r>
              <a:rPr lang="en-US" altLang="zh-CN" sz="2400" b="0" i="0" dirty="0">
                <a:solidFill>
                  <a:srgbClr val="0D0D0D"/>
                </a:solidFill>
                <a:effectLst/>
                <a:latin typeface="Söhne"/>
              </a:rPr>
              <a:t>(a) </a:t>
            </a:r>
            <a:r>
              <a:rPr lang="zh-CN" altLang="en-US" sz="2400" b="0" i="0" dirty="0">
                <a:solidFill>
                  <a:srgbClr val="0D0D0D"/>
                </a:solidFill>
                <a:effectLst/>
                <a:latin typeface="Söhne"/>
              </a:rPr>
              <a:t>彩色圆圈表示沿彭关断层段（</a:t>
            </a:r>
            <a:r>
              <a:rPr lang="en-US" altLang="zh-CN" sz="2400" b="0" i="0" dirty="0">
                <a:solidFill>
                  <a:srgbClr val="0D0D0D"/>
                </a:solidFill>
                <a:effectLst/>
                <a:latin typeface="Söhne"/>
              </a:rPr>
              <a:t>SPF </a:t>
            </a:r>
            <a:r>
              <a:rPr lang="zh-CN" altLang="en-US" sz="2400" b="0" i="0" dirty="0">
                <a:solidFill>
                  <a:srgbClr val="0D0D0D"/>
                </a:solidFill>
                <a:effectLst/>
                <a:latin typeface="Söhne"/>
              </a:rPr>
              <a:t>和 </a:t>
            </a:r>
            <a:r>
              <a:rPr lang="en-US" altLang="zh-CN" sz="2400" b="0" i="0" dirty="0">
                <a:solidFill>
                  <a:srgbClr val="0D0D0D"/>
                </a:solidFill>
                <a:effectLst/>
                <a:latin typeface="Söhne"/>
              </a:rPr>
              <a:t>NPF</a:t>
            </a:r>
            <a:r>
              <a:rPr lang="zh-CN" altLang="en-US" sz="2400" b="0" i="0" dirty="0">
                <a:solidFill>
                  <a:srgbClr val="0D0D0D"/>
                </a:solidFill>
                <a:effectLst/>
                <a:latin typeface="Söhne"/>
              </a:rPr>
              <a:t>；上图）和北川断层段（</a:t>
            </a:r>
            <a:r>
              <a:rPr lang="en-US" altLang="zh-CN" sz="2400" b="0" i="0" dirty="0">
                <a:solidFill>
                  <a:srgbClr val="0D0D0D"/>
                </a:solidFill>
                <a:effectLst/>
                <a:latin typeface="Söhne"/>
              </a:rPr>
              <a:t>SBF</a:t>
            </a:r>
            <a:r>
              <a:rPr lang="zh-CN" altLang="en-US" sz="2400" b="0" i="0" dirty="0">
                <a:solidFill>
                  <a:srgbClr val="0D0D0D"/>
                </a:solidFill>
                <a:effectLst/>
                <a:latin typeface="Söhne"/>
              </a:rPr>
              <a:t>、</a:t>
            </a:r>
            <a:r>
              <a:rPr lang="en-US" altLang="zh-CN" sz="2400" b="0" i="0" dirty="0">
                <a:solidFill>
                  <a:srgbClr val="0D0D0D"/>
                </a:solidFill>
                <a:effectLst/>
                <a:latin typeface="Söhne"/>
              </a:rPr>
              <a:t>SCBF</a:t>
            </a:r>
            <a:r>
              <a:rPr lang="zh-CN" altLang="en-US" sz="2400" b="0" i="0" dirty="0">
                <a:solidFill>
                  <a:srgbClr val="0D0D0D"/>
                </a:solidFill>
                <a:effectLst/>
                <a:latin typeface="Söhne"/>
              </a:rPr>
              <a:t>、</a:t>
            </a:r>
            <a:r>
              <a:rPr lang="en-US" altLang="zh-CN" sz="2400" b="0" i="0" dirty="0">
                <a:solidFill>
                  <a:srgbClr val="0D0D0D"/>
                </a:solidFill>
                <a:effectLst/>
                <a:latin typeface="Söhne"/>
              </a:rPr>
              <a:t>NCBF </a:t>
            </a:r>
            <a:r>
              <a:rPr lang="zh-CN" altLang="en-US" sz="2400" b="0" i="0" dirty="0">
                <a:solidFill>
                  <a:srgbClr val="0D0D0D"/>
                </a:solidFill>
                <a:effectLst/>
                <a:latin typeface="Söhne"/>
              </a:rPr>
              <a:t>和 </a:t>
            </a:r>
            <a:r>
              <a:rPr lang="en-US" altLang="zh-CN" sz="2400" b="0" i="0" dirty="0">
                <a:solidFill>
                  <a:srgbClr val="0D0D0D"/>
                </a:solidFill>
                <a:effectLst/>
                <a:latin typeface="Söhne"/>
              </a:rPr>
              <a:t>NBF</a:t>
            </a:r>
            <a:r>
              <a:rPr lang="zh-CN" altLang="en-US" sz="2400" b="0" i="0" dirty="0">
                <a:solidFill>
                  <a:srgbClr val="0D0D0D"/>
                </a:solidFill>
                <a:effectLst/>
                <a:latin typeface="Söhne"/>
              </a:rPr>
              <a:t>；下图）的高频（</a:t>
            </a:r>
            <a:r>
              <a:rPr lang="en-US" altLang="zh-CN" sz="2400" b="0" i="0" dirty="0">
                <a:solidFill>
                  <a:srgbClr val="0D0D0D"/>
                </a:solidFill>
                <a:effectLst/>
                <a:latin typeface="Söhne"/>
              </a:rPr>
              <a:t>HF</a:t>
            </a:r>
            <a:r>
              <a:rPr lang="zh-CN" altLang="en-US" sz="2400" b="0" i="0" dirty="0">
                <a:solidFill>
                  <a:srgbClr val="0D0D0D"/>
                </a:solidFill>
                <a:effectLst/>
                <a:latin typeface="Söhne"/>
              </a:rPr>
              <a:t>）信号的时空分布位置。颜色方案与图 </a:t>
            </a:r>
            <a:r>
              <a:rPr lang="en-US" altLang="zh-CN" sz="2400" b="0" i="0" dirty="0">
                <a:solidFill>
                  <a:srgbClr val="0D0D0D"/>
                </a:solidFill>
                <a:effectLst/>
                <a:latin typeface="Söhne"/>
              </a:rPr>
              <a:t>2 </a:t>
            </a:r>
            <a:r>
              <a:rPr lang="zh-CN" altLang="en-US" sz="2400" b="0" i="0" dirty="0">
                <a:solidFill>
                  <a:srgbClr val="0D0D0D"/>
                </a:solidFill>
                <a:effectLst/>
                <a:latin typeface="Söhne"/>
              </a:rPr>
              <a:t>相同。为了清晰起见，仅显示归一化强度大于 </a:t>
            </a:r>
            <a:r>
              <a:rPr lang="en-US" altLang="zh-CN" sz="2400" b="0" i="0" dirty="0">
                <a:solidFill>
                  <a:srgbClr val="0D0D0D"/>
                </a:solidFill>
                <a:effectLst/>
                <a:latin typeface="Söhne"/>
              </a:rPr>
              <a:t>0.3 </a:t>
            </a:r>
            <a:r>
              <a:rPr lang="zh-CN" altLang="en-US" sz="2400" b="0" i="0" dirty="0">
                <a:solidFill>
                  <a:srgbClr val="0D0D0D"/>
                </a:solidFill>
                <a:effectLst/>
                <a:latin typeface="Söhne"/>
              </a:rPr>
              <a:t>的源。横坐标是沿着走向（</a:t>
            </a:r>
            <a:r>
              <a:rPr lang="en-US" altLang="zh-CN" sz="2400" b="0" i="0" dirty="0">
                <a:solidFill>
                  <a:srgbClr val="0D0D0D"/>
                </a:solidFill>
                <a:effectLst/>
                <a:latin typeface="Söhne"/>
              </a:rPr>
              <a:t>221°</a:t>
            </a:r>
            <a:r>
              <a:rPr lang="zh-CN" altLang="en-US" sz="2400" b="0" i="0" dirty="0">
                <a:solidFill>
                  <a:srgbClr val="0D0D0D"/>
                </a:solidFill>
                <a:effectLst/>
                <a:latin typeface="Söhne"/>
              </a:rPr>
              <a:t>）方向距震中的距离，纵坐标是从震源时间起的经过时间。也显示了</a:t>
            </a:r>
            <a:r>
              <a:rPr lang="en-US" altLang="zh-CN" sz="2400" b="0" i="0" dirty="0">
                <a:solidFill>
                  <a:srgbClr val="0D0D0D"/>
                </a:solidFill>
                <a:effectLst/>
                <a:latin typeface="Söhne"/>
              </a:rPr>
              <a:t>XDF</a:t>
            </a:r>
            <a:r>
              <a:rPr lang="zh-CN" altLang="en-US" sz="2400" b="0" i="0" dirty="0">
                <a:solidFill>
                  <a:srgbClr val="0D0D0D"/>
                </a:solidFill>
                <a:effectLst/>
                <a:latin typeface="Söhne"/>
              </a:rPr>
              <a:t>（绿线）的估计位置和参考破裂速度（灰色虚线）。灰色实线代表断层段边界。</a:t>
            </a:r>
            <a:endParaRPr lang="en-US" altLang="zh-CN" sz="2400" b="0" i="0" dirty="0">
              <a:solidFill>
                <a:srgbClr val="0D0D0D"/>
              </a:solidFill>
              <a:effectLst/>
              <a:latin typeface="Söhne"/>
            </a:endParaRPr>
          </a:p>
          <a:p>
            <a:r>
              <a:rPr lang="en-US" altLang="zh-CN" sz="2400" b="0" i="0" dirty="0">
                <a:solidFill>
                  <a:srgbClr val="0D0D0D"/>
                </a:solidFill>
                <a:effectLst/>
                <a:latin typeface="Söhne"/>
              </a:rPr>
              <a:t>(b) </a:t>
            </a:r>
            <a:r>
              <a:rPr lang="zh-CN" altLang="en-US" sz="2400" b="0" i="0" dirty="0">
                <a:solidFill>
                  <a:srgbClr val="0D0D0D"/>
                </a:solidFill>
                <a:effectLst/>
                <a:latin typeface="Söhne"/>
              </a:rPr>
              <a:t>与</a:t>
            </a:r>
            <a:r>
              <a:rPr lang="en-US" altLang="zh-CN" sz="2400" b="0" i="0" dirty="0">
                <a:solidFill>
                  <a:srgbClr val="0D0D0D"/>
                </a:solidFill>
                <a:effectLst/>
                <a:latin typeface="Söhne"/>
              </a:rPr>
              <a:t>(a)</a:t>
            </a:r>
            <a:r>
              <a:rPr lang="zh-CN" altLang="en-US" sz="2400" b="0" i="0" dirty="0">
                <a:solidFill>
                  <a:srgbClr val="0D0D0D"/>
                </a:solidFill>
                <a:effectLst/>
                <a:latin typeface="Söhne"/>
              </a:rPr>
              <a:t>相同，但为低频（</a:t>
            </a:r>
            <a:r>
              <a:rPr lang="en-US" altLang="zh-CN" sz="2400" b="0" i="0" dirty="0">
                <a:solidFill>
                  <a:srgbClr val="0D0D0D"/>
                </a:solidFill>
                <a:effectLst/>
                <a:latin typeface="Söhne"/>
              </a:rPr>
              <a:t>LF</a:t>
            </a:r>
            <a:r>
              <a:rPr lang="zh-CN" altLang="en-US" sz="2400" b="0" i="0" dirty="0">
                <a:solidFill>
                  <a:srgbClr val="0D0D0D"/>
                </a:solidFill>
                <a:effectLst/>
                <a:latin typeface="Söhne"/>
              </a:rPr>
              <a:t>）结果。</a:t>
            </a:r>
            <a:endParaRPr lang="zh-CN" altLang="en-US" sz="2400" dirty="0"/>
          </a:p>
        </p:txBody>
      </p:sp>
      <p:sp>
        <p:nvSpPr>
          <p:cNvPr id="6" name="文本框 5">
            <a:extLst>
              <a:ext uri="{FF2B5EF4-FFF2-40B4-BE49-F238E27FC236}">
                <a16:creationId xmlns:a16="http://schemas.microsoft.com/office/drawing/2014/main" id="{219E595C-0542-45A5-B493-602085BA71BF}"/>
              </a:ext>
            </a:extLst>
          </p:cNvPr>
          <p:cNvSpPr txBox="1"/>
          <p:nvPr/>
        </p:nvSpPr>
        <p:spPr>
          <a:xfrm>
            <a:off x="0" y="51710"/>
            <a:ext cx="6145480" cy="584775"/>
          </a:xfrm>
          <a:prstGeom prst="rect">
            <a:avLst/>
          </a:prstGeom>
          <a:noFill/>
        </p:spPr>
        <p:txBody>
          <a:bodyPr wrap="square">
            <a:spAutoFit/>
          </a:bodyPr>
          <a:lstStyle/>
          <a:p>
            <a:r>
              <a:rPr lang="zh-CN" altLang="en-US" sz="3200" b="0" i="0" dirty="0">
                <a:solidFill>
                  <a:srgbClr val="0D0D0D"/>
                </a:solidFill>
                <a:effectLst/>
                <a:latin typeface="Söhne"/>
              </a:rPr>
              <a:t>高频和低频波源的时空分布</a:t>
            </a:r>
            <a:endParaRPr lang="en-US" altLang="zh-CN" sz="3200" b="0" i="0" dirty="0">
              <a:solidFill>
                <a:srgbClr val="0D0D0D"/>
              </a:solidFill>
              <a:effectLst/>
              <a:latin typeface="Söhne"/>
            </a:endParaRPr>
          </a:p>
        </p:txBody>
      </p:sp>
    </p:spTree>
    <p:extLst>
      <p:ext uri="{BB962C8B-B14F-4D97-AF65-F5344CB8AC3E}">
        <p14:creationId xmlns:p14="http://schemas.microsoft.com/office/powerpoint/2010/main" val="364633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E57FB60-CF3F-4241-9690-F719362325E1}"/>
              </a:ext>
            </a:extLst>
          </p:cNvPr>
          <p:cNvSpPr txBox="1"/>
          <p:nvPr/>
        </p:nvSpPr>
        <p:spPr>
          <a:xfrm>
            <a:off x="182880" y="114300"/>
            <a:ext cx="4297680" cy="584775"/>
          </a:xfrm>
          <a:prstGeom prst="rect">
            <a:avLst/>
          </a:prstGeom>
          <a:noFill/>
        </p:spPr>
        <p:txBody>
          <a:bodyPr wrap="square" rtlCol="0">
            <a:spAutoFit/>
          </a:bodyPr>
          <a:lstStyle/>
          <a:p>
            <a:r>
              <a:rPr lang="zh-CN" altLang="zh-CN" sz="3200" dirty="0">
                <a:solidFill>
                  <a:srgbClr val="0D0D0D"/>
                </a:solidFill>
                <a:effectLst/>
                <a:latin typeface="+mn-ea"/>
                <a:cs typeface="Segoe UI" panose="020B0502040204020203" pitchFamily="34" charset="0"/>
              </a:rPr>
              <a:t>高频波源</a:t>
            </a:r>
            <a:endParaRPr lang="zh-CN" altLang="en-US" sz="3200" dirty="0">
              <a:latin typeface="+mn-ea"/>
            </a:endParaRPr>
          </a:p>
        </p:txBody>
      </p:sp>
      <p:pic>
        <p:nvPicPr>
          <p:cNvPr id="7" name="图片 6">
            <a:extLst>
              <a:ext uri="{FF2B5EF4-FFF2-40B4-BE49-F238E27FC236}">
                <a16:creationId xmlns:a16="http://schemas.microsoft.com/office/drawing/2014/main" id="{F07AB550-09C4-4356-AA00-F9DAA9BFE92B}"/>
              </a:ext>
            </a:extLst>
          </p:cNvPr>
          <p:cNvPicPr>
            <a:picLocks noChangeAspect="1"/>
          </p:cNvPicPr>
          <p:nvPr/>
        </p:nvPicPr>
        <p:blipFill rotWithShape="1">
          <a:blip r:embed="rId2">
            <a:extLst>
              <a:ext uri="{28A0092B-C50C-407E-A947-70E740481C1C}">
                <a14:useLocalDpi xmlns:a14="http://schemas.microsoft.com/office/drawing/2010/main" val="0"/>
              </a:ext>
            </a:extLst>
          </a:blip>
          <a:srcRect l="1796" t="2605" r="166" b="50433"/>
          <a:stretch/>
        </p:blipFill>
        <p:spPr>
          <a:xfrm>
            <a:off x="4696251" y="176463"/>
            <a:ext cx="7436541" cy="2512573"/>
          </a:xfrm>
          <a:prstGeom prst="rect">
            <a:avLst/>
          </a:prstGeom>
        </p:spPr>
      </p:pic>
      <p:pic>
        <p:nvPicPr>
          <p:cNvPr id="13" name="图片 12">
            <a:extLst>
              <a:ext uri="{FF2B5EF4-FFF2-40B4-BE49-F238E27FC236}">
                <a16:creationId xmlns:a16="http://schemas.microsoft.com/office/drawing/2014/main" id="{2A5C7848-E7FB-49E4-987D-739870A2A012}"/>
              </a:ext>
            </a:extLst>
          </p:cNvPr>
          <p:cNvPicPr>
            <a:picLocks noChangeAspect="1"/>
          </p:cNvPicPr>
          <p:nvPr/>
        </p:nvPicPr>
        <p:blipFill rotWithShape="1">
          <a:blip r:embed="rId3">
            <a:extLst>
              <a:ext uri="{28A0092B-C50C-407E-A947-70E740481C1C}">
                <a14:useLocalDpi xmlns:a14="http://schemas.microsoft.com/office/drawing/2010/main" val="0"/>
              </a:ext>
            </a:extLst>
          </a:blip>
          <a:srcRect l="1099" t="-1927" r="50718" b="-1875"/>
          <a:stretch/>
        </p:blipFill>
        <p:spPr>
          <a:xfrm>
            <a:off x="8641268" y="2610986"/>
            <a:ext cx="2860767" cy="4247014"/>
          </a:xfrm>
          <a:prstGeom prst="rect">
            <a:avLst/>
          </a:prstGeom>
          <a:solidFill>
            <a:schemeClr val="bg1"/>
          </a:solidFill>
        </p:spPr>
      </p:pic>
      <p:pic>
        <p:nvPicPr>
          <p:cNvPr id="15" name="图片 14">
            <a:extLst>
              <a:ext uri="{FF2B5EF4-FFF2-40B4-BE49-F238E27FC236}">
                <a16:creationId xmlns:a16="http://schemas.microsoft.com/office/drawing/2014/main" id="{83C99A71-129D-4CC4-A270-7F5924C6F7B2}"/>
              </a:ext>
            </a:extLst>
          </p:cNvPr>
          <p:cNvPicPr>
            <a:picLocks noChangeAspect="1"/>
          </p:cNvPicPr>
          <p:nvPr/>
        </p:nvPicPr>
        <p:blipFill rotWithShape="1">
          <a:blip r:embed="rId4"/>
          <a:srcRect l="90112" t="1" r="-161" b="-2324"/>
          <a:stretch/>
        </p:blipFill>
        <p:spPr>
          <a:xfrm>
            <a:off x="11561996" y="4598599"/>
            <a:ext cx="570795" cy="2206935"/>
          </a:xfrm>
          <a:prstGeom prst="rect">
            <a:avLst/>
          </a:prstGeom>
        </p:spPr>
      </p:pic>
      <p:sp>
        <p:nvSpPr>
          <p:cNvPr id="19" name="文本框 18">
            <a:extLst>
              <a:ext uri="{FF2B5EF4-FFF2-40B4-BE49-F238E27FC236}">
                <a16:creationId xmlns:a16="http://schemas.microsoft.com/office/drawing/2014/main" id="{75279D35-4D90-44D5-BB03-FB23188B2B47}"/>
              </a:ext>
            </a:extLst>
          </p:cNvPr>
          <p:cNvSpPr txBox="1"/>
          <p:nvPr/>
        </p:nvSpPr>
        <p:spPr>
          <a:xfrm>
            <a:off x="6095999" y="3948210"/>
            <a:ext cx="717311" cy="218154"/>
          </a:xfrm>
          <a:prstGeom prst="rect">
            <a:avLst/>
          </a:prstGeom>
          <a:solidFill>
            <a:schemeClr val="bg1"/>
          </a:solidFill>
        </p:spPr>
        <p:txBody>
          <a:bodyPr wrap="square" rtlCol="0">
            <a:spAutoFit/>
          </a:bodyPr>
          <a:lstStyle/>
          <a:p>
            <a:endParaRPr lang="zh-CN" altLang="en-US" dirty="0"/>
          </a:p>
        </p:txBody>
      </p:sp>
      <p:sp>
        <p:nvSpPr>
          <p:cNvPr id="9" name="文本框 8">
            <a:extLst>
              <a:ext uri="{FF2B5EF4-FFF2-40B4-BE49-F238E27FC236}">
                <a16:creationId xmlns:a16="http://schemas.microsoft.com/office/drawing/2014/main" id="{EE88360B-884F-4070-82BD-AF2EAAC4A6E6}"/>
              </a:ext>
            </a:extLst>
          </p:cNvPr>
          <p:cNvSpPr txBox="1"/>
          <p:nvPr/>
        </p:nvSpPr>
        <p:spPr>
          <a:xfrm>
            <a:off x="182879" y="709777"/>
            <a:ext cx="3859967" cy="2585323"/>
          </a:xfrm>
          <a:prstGeom prst="rect">
            <a:avLst/>
          </a:prstGeom>
          <a:noFill/>
        </p:spPr>
        <p:txBody>
          <a:bodyPr wrap="square">
            <a:spAutoFit/>
          </a:bodyPr>
          <a:lstStyle/>
          <a:p>
            <a:pPr algn="l">
              <a:buFont typeface="Arial" panose="020B0604020202020204" pitchFamily="34" charset="0"/>
              <a:buChar char="•"/>
            </a:pPr>
            <a:r>
              <a:rPr lang="zh-CN" altLang="en-US" b="0" i="0" dirty="0">
                <a:solidFill>
                  <a:srgbClr val="0D0D0D"/>
                </a:solidFill>
                <a:effectLst/>
                <a:latin typeface="Söhne"/>
              </a:rPr>
              <a:t>在震源时间</a:t>
            </a:r>
            <a:r>
              <a:rPr lang="en-US" altLang="zh-CN" b="0" i="0" dirty="0">
                <a:solidFill>
                  <a:srgbClr val="0D0D0D"/>
                </a:solidFill>
                <a:effectLst/>
                <a:latin typeface="Söhne"/>
              </a:rPr>
              <a:t>15-25</a:t>
            </a:r>
            <a:r>
              <a:rPr lang="zh-CN" altLang="en-US" b="0" i="0" dirty="0">
                <a:solidFill>
                  <a:srgbClr val="0D0D0D"/>
                </a:solidFill>
                <a:effectLst/>
                <a:latin typeface="Söhne"/>
              </a:rPr>
              <a:t>秒内，高频波源集中在</a:t>
            </a:r>
            <a:r>
              <a:rPr lang="en-US" altLang="zh-CN" b="0" i="0" dirty="0">
                <a:solidFill>
                  <a:srgbClr val="0D0D0D"/>
                </a:solidFill>
                <a:effectLst/>
                <a:latin typeface="Söhne"/>
              </a:rPr>
              <a:t>XDF</a:t>
            </a:r>
            <a:r>
              <a:rPr lang="zh-CN" altLang="en-US" b="0" i="0" dirty="0">
                <a:solidFill>
                  <a:srgbClr val="0D0D0D"/>
                </a:solidFill>
                <a:effectLst/>
                <a:latin typeface="Söhne"/>
              </a:rPr>
              <a:t>切割</a:t>
            </a:r>
            <a:r>
              <a:rPr lang="en-US" altLang="zh-CN" b="0" i="0" dirty="0">
                <a:solidFill>
                  <a:srgbClr val="0D0D0D"/>
                </a:solidFill>
                <a:effectLst/>
                <a:latin typeface="Söhne"/>
              </a:rPr>
              <a:t>SBF</a:t>
            </a:r>
            <a:r>
              <a:rPr lang="zh-CN" altLang="en-US" b="0" i="0" dirty="0">
                <a:solidFill>
                  <a:srgbClr val="0D0D0D"/>
                </a:solidFill>
                <a:effectLst/>
                <a:latin typeface="Söhne"/>
              </a:rPr>
              <a:t>中部的断层系统几何不连续面附近，沿走向约</a:t>
            </a:r>
            <a:r>
              <a:rPr lang="en-US" altLang="zh-CN" b="0" i="0" dirty="0">
                <a:solidFill>
                  <a:srgbClr val="0D0D0D"/>
                </a:solidFill>
                <a:effectLst/>
                <a:latin typeface="Söhne"/>
              </a:rPr>
              <a:t>70</a:t>
            </a:r>
            <a:r>
              <a:rPr lang="zh-CN" altLang="en-US" b="0" i="0" dirty="0">
                <a:solidFill>
                  <a:srgbClr val="0D0D0D"/>
                </a:solidFill>
                <a:effectLst/>
                <a:latin typeface="Söhne"/>
              </a:rPr>
              <a:t>公里，在</a:t>
            </a:r>
            <a:r>
              <a:rPr lang="en-US" altLang="zh-CN" b="0" i="0" dirty="0">
                <a:solidFill>
                  <a:srgbClr val="0D0D0D"/>
                </a:solidFill>
                <a:effectLst/>
                <a:latin typeface="Söhne"/>
              </a:rPr>
              <a:t>5-10</a:t>
            </a:r>
            <a:r>
              <a:rPr lang="zh-CN" altLang="en-US" b="0" i="0" dirty="0">
                <a:solidFill>
                  <a:srgbClr val="0D0D0D"/>
                </a:solidFill>
                <a:effectLst/>
                <a:latin typeface="Söhne"/>
              </a:rPr>
              <a:t>公里深度穿过</a:t>
            </a:r>
            <a:r>
              <a:rPr lang="en-US" altLang="zh-CN" b="0" i="0" dirty="0">
                <a:solidFill>
                  <a:srgbClr val="0D0D0D"/>
                </a:solidFill>
                <a:effectLst/>
                <a:latin typeface="Söhne"/>
              </a:rPr>
              <a:t>SPF</a:t>
            </a:r>
            <a:r>
              <a:rPr lang="zh-CN" altLang="en-US" b="0" i="0" dirty="0">
                <a:solidFill>
                  <a:srgbClr val="0D0D0D"/>
                </a:solidFill>
                <a:effectLst/>
                <a:latin typeface="Söhne"/>
              </a:rPr>
              <a:t>断层与北彭关断层（</a:t>
            </a:r>
            <a:r>
              <a:rPr lang="en-US" altLang="zh-CN" b="0" i="0" dirty="0">
                <a:solidFill>
                  <a:srgbClr val="0D0D0D"/>
                </a:solidFill>
                <a:effectLst/>
                <a:latin typeface="Söhne"/>
              </a:rPr>
              <a:t>NPF</a:t>
            </a:r>
            <a:r>
              <a:rPr lang="zh-CN" altLang="en-US" b="0" i="0" dirty="0">
                <a:solidFill>
                  <a:srgbClr val="0D0D0D"/>
                </a:solidFill>
                <a:effectLst/>
                <a:latin typeface="Söhne"/>
              </a:rPr>
              <a:t>）的分界线附近。</a:t>
            </a:r>
          </a:p>
          <a:p>
            <a:pPr algn="l">
              <a:buFont typeface="Arial" panose="020B0604020202020204" pitchFamily="34" charset="0"/>
              <a:buChar char="•"/>
            </a:pPr>
            <a:r>
              <a:rPr lang="zh-CN" altLang="en-US" b="0" i="0" dirty="0">
                <a:solidFill>
                  <a:srgbClr val="0D0D0D"/>
                </a:solidFill>
                <a:effectLst/>
                <a:latin typeface="Söhne"/>
              </a:rPr>
              <a:t>在震源时间</a:t>
            </a:r>
            <a:r>
              <a:rPr lang="en-US" altLang="zh-CN" b="0" i="0" dirty="0">
                <a:solidFill>
                  <a:srgbClr val="0D0D0D"/>
                </a:solidFill>
                <a:effectLst/>
                <a:latin typeface="Söhne"/>
              </a:rPr>
              <a:t>50-60</a:t>
            </a:r>
            <a:r>
              <a:rPr lang="zh-CN" altLang="en-US" b="0" i="0" dirty="0">
                <a:solidFill>
                  <a:srgbClr val="0D0D0D"/>
                </a:solidFill>
                <a:effectLst/>
                <a:latin typeface="Söhne"/>
              </a:rPr>
              <a:t>秒时，高频波源在</a:t>
            </a:r>
            <a:r>
              <a:rPr lang="en-US" altLang="zh-CN" b="0" i="0" dirty="0">
                <a:solidFill>
                  <a:srgbClr val="0D0D0D"/>
                </a:solidFill>
                <a:effectLst/>
                <a:latin typeface="Söhne"/>
              </a:rPr>
              <a:t>NPF</a:t>
            </a:r>
            <a:r>
              <a:rPr lang="zh-CN" altLang="en-US" b="0" i="0" dirty="0">
                <a:solidFill>
                  <a:srgbClr val="0D0D0D"/>
                </a:solidFill>
                <a:effectLst/>
                <a:latin typeface="Söhne"/>
              </a:rPr>
              <a:t>的东北边缘、</a:t>
            </a:r>
            <a:r>
              <a:rPr lang="en-US" altLang="zh-CN" b="0" i="0" dirty="0">
                <a:solidFill>
                  <a:srgbClr val="0D0D0D"/>
                </a:solidFill>
                <a:effectLst/>
                <a:latin typeface="Söhne"/>
              </a:rPr>
              <a:t>SBF</a:t>
            </a:r>
            <a:r>
              <a:rPr lang="zh-CN" altLang="en-US" b="0" i="0" dirty="0">
                <a:solidFill>
                  <a:srgbClr val="0D0D0D"/>
                </a:solidFill>
                <a:effectLst/>
                <a:latin typeface="Söhne"/>
              </a:rPr>
              <a:t>与北川中南部断层（</a:t>
            </a:r>
            <a:r>
              <a:rPr lang="en-US" altLang="zh-CN" b="0" i="0" dirty="0">
                <a:solidFill>
                  <a:srgbClr val="0D0D0D"/>
                </a:solidFill>
                <a:effectLst/>
                <a:latin typeface="Söhne"/>
              </a:rPr>
              <a:t>SCBF</a:t>
            </a:r>
            <a:r>
              <a:rPr lang="zh-CN" altLang="en-US" b="0" i="0" dirty="0">
                <a:solidFill>
                  <a:srgbClr val="0D0D0D"/>
                </a:solidFill>
                <a:effectLst/>
                <a:latin typeface="Söhne"/>
              </a:rPr>
              <a:t>）间的边界以及</a:t>
            </a:r>
            <a:r>
              <a:rPr lang="en-US" altLang="zh-CN" b="0" i="0" dirty="0">
                <a:solidFill>
                  <a:srgbClr val="0D0D0D"/>
                </a:solidFill>
                <a:effectLst/>
                <a:latin typeface="Söhne"/>
              </a:rPr>
              <a:t>SCBF</a:t>
            </a:r>
            <a:r>
              <a:rPr lang="zh-CN" altLang="en-US" b="0" i="0" dirty="0">
                <a:solidFill>
                  <a:srgbClr val="0D0D0D"/>
                </a:solidFill>
                <a:effectLst/>
                <a:latin typeface="Söhne"/>
              </a:rPr>
              <a:t>与北川中北部断层（</a:t>
            </a:r>
            <a:r>
              <a:rPr lang="en-US" altLang="zh-CN" b="0" i="0" dirty="0">
                <a:solidFill>
                  <a:srgbClr val="0D0D0D"/>
                </a:solidFill>
                <a:effectLst/>
                <a:latin typeface="Söhne"/>
              </a:rPr>
              <a:t>NCBF</a:t>
            </a:r>
            <a:r>
              <a:rPr lang="zh-CN" altLang="en-US" b="0" i="0" dirty="0">
                <a:solidFill>
                  <a:srgbClr val="0D0D0D"/>
                </a:solidFill>
                <a:effectLst/>
                <a:latin typeface="Söhne"/>
              </a:rPr>
              <a:t>）之间观察到。</a:t>
            </a:r>
          </a:p>
        </p:txBody>
      </p:sp>
      <p:sp>
        <p:nvSpPr>
          <p:cNvPr id="12" name="文本框 11">
            <a:extLst>
              <a:ext uri="{FF2B5EF4-FFF2-40B4-BE49-F238E27FC236}">
                <a16:creationId xmlns:a16="http://schemas.microsoft.com/office/drawing/2014/main" id="{4B44D81B-0F80-4DB4-9492-3402EBFCF98C}"/>
              </a:ext>
            </a:extLst>
          </p:cNvPr>
          <p:cNvSpPr txBox="1"/>
          <p:nvPr/>
        </p:nvSpPr>
        <p:spPr>
          <a:xfrm>
            <a:off x="182879" y="3840842"/>
            <a:ext cx="7027390" cy="1477328"/>
          </a:xfrm>
          <a:prstGeom prst="rect">
            <a:avLst/>
          </a:prstGeom>
          <a:noFill/>
        </p:spPr>
        <p:txBody>
          <a:bodyPr wrap="square">
            <a:spAutoFit/>
          </a:bodyPr>
          <a:lstStyle/>
          <a:p>
            <a:pPr algn="l">
              <a:buFont typeface="Arial" panose="020B0604020202020204" pitchFamily="34" charset="0"/>
              <a:buChar char="•"/>
            </a:pPr>
            <a:r>
              <a:rPr lang="zh-CN" altLang="en-US" b="0" i="0" dirty="0">
                <a:solidFill>
                  <a:srgbClr val="0D0D0D"/>
                </a:solidFill>
                <a:effectLst/>
                <a:latin typeface="Söhne"/>
              </a:rPr>
              <a:t>假设高频</a:t>
            </a:r>
            <a:r>
              <a:rPr lang="en-US" altLang="zh-CN" b="0" i="0" dirty="0">
                <a:solidFill>
                  <a:srgbClr val="0D0D0D"/>
                </a:solidFill>
                <a:effectLst/>
                <a:latin typeface="Söhne"/>
              </a:rPr>
              <a:t>P</a:t>
            </a:r>
            <a:r>
              <a:rPr lang="zh-CN" altLang="en-US" b="0" i="0" dirty="0">
                <a:solidFill>
                  <a:srgbClr val="0D0D0D"/>
                </a:solidFill>
                <a:effectLst/>
                <a:latin typeface="Söhne"/>
              </a:rPr>
              <a:t>波从破裂前缘辐射出来，沿着</a:t>
            </a:r>
            <a:r>
              <a:rPr lang="en-US" altLang="zh-CN" b="0" i="0" dirty="0">
                <a:solidFill>
                  <a:srgbClr val="0D0D0D"/>
                </a:solidFill>
                <a:effectLst/>
                <a:latin typeface="Söhne"/>
              </a:rPr>
              <a:t>SBF</a:t>
            </a:r>
            <a:r>
              <a:rPr lang="zh-CN" altLang="en-US" b="0" i="0" dirty="0">
                <a:solidFill>
                  <a:srgbClr val="0D0D0D"/>
                </a:solidFill>
                <a:effectLst/>
                <a:latin typeface="Söhne"/>
              </a:rPr>
              <a:t>走向的破裂前缘速度估计为</a:t>
            </a:r>
            <a:r>
              <a:rPr lang="en-US" altLang="zh-CN" b="0" i="0" dirty="0">
                <a:solidFill>
                  <a:srgbClr val="0D0D0D"/>
                </a:solidFill>
                <a:effectLst/>
                <a:latin typeface="Söhne"/>
              </a:rPr>
              <a:t>2-3</a:t>
            </a:r>
            <a:r>
              <a:rPr lang="zh-CN" altLang="en-US" b="0" i="0" dirty="0">
                <a:solidFill>
                  <a:srgbClr val="0D0D0D"/>
                </a:solidFill>
                <a:effectLst/>
                <a:latin typeface="Söhne"/>
              </a:rPr>
              <a:t>公里</a:t>
            </a:r>
            <a:r>
              <a:rPr lang="en-US" altLang="zh-CN" b="0" i="0" dirty="0">
                <a:solidFill>
                  <a:srgbClr val="0D0D0D"/>
                </a:solidFill>
                <a:effectLst/>
                <a:latin typeface="Söhne"/>
              </a:rPr>
              <a:t>/</a:t>
            </a:r>
            <a:r>
              <a:rPr lang="zh-CN" altLang="en-US" b="0" i="0" dirty="0">
                <a:solidFill>
                  <a:srgbClr val="0D0D0D"/>
                </a:solidFill>
                <a:effectLst/>
                <a:latin typeface="Söhne"/>
              </a:rPr>
              <a:t>秒。</a:t>
            </a:r>
          </a:p>
          <a:p>
            <a:pPr algn="l">
              <a:buFont typeface="Arial" panose="020B0604020202020204" pitchFamily="34" charset="0"/>
              <a:buChar char="•"/>
            </a:pPr>
            <a:r>
              <a:rPr lang="zh-CN" altLang="en-US" b="0" i="0" dirty="0">
                <a:solidFill>
                  <a:srgbClr val="0D0D0D"/>
                </a:solidFill>
                <a:effectLst/>
                <a:latin typeface="Söhne"/>
              </a:rPr>
              <a:t>破裂传播的总趋势是向东北方向，但在震源时间后的前</a:t>
            </a:r>
            <a:r>
              <a:rPr lang="en-US" altLang="zh-CN" b="0" i="0" dirty="0">
                <a:solidFill>
                  <a:srgbClr val="0D0D0D"/>
                </a:solidFill>
                <a:effectLst/>
                <a:latin typeface="Söhne"/>
              </a:rPr>
              <a:t>10</a:t>
            </a:r>
            <a:r>
              <a:rPr lang="zh-CN" altLang="en-US" b="0" i="0" dirty="0">
                <a:solidFill>
                  <a:srgbClr val="0D0D0D"/>
                </a:solidFill>
                <a:effectLst/>
                <a:latin typeface="Söhne"/>
              </a:rPr>
              <a:t>秒内，也观察到沿</a:t>
            </a:r>
            <a:r>
              <a:rPr lang="en-US" altLang="zh-CN" b="0" i="0" dirty="0">
                <a:solidFill>
                  <a:srgbClr val="0D0D0D"/>
                </a:solidFill>
                <a:effectLst/>
                <a:latin typeface="Söhne"/>
              </a:rPr>
              <a:t>SBF</a:t>
            </a:r>
            <a:r>
              <a:rPr lang="zh-CN" altLang="en-US" b="0" i="0" dirty="0">
                <a:solidFill>
                  <a:srgbClr val="0D0D0D"/>
                </a:solidFill>
                <a:effectLst/>
                <a:latin typeface="Söhne"/>
              </a:rPr>
              <a:t>和</a:t>
            </a:r>
            <a:r>
              <a:rPr lang="en-US" altLang="zh-CN" b="0" i="0" dirty="0">
                <a:solidFill>
                  <a:srgbClr val="0D0D0D"/>
                </a:solidFill>
                <a:effectLst/>
                <a:latin typeface="Söhne"/>
              </a:rPr>
              <a:t>SPF</a:t>
            </a:r>
            <a:r>
              <a:rPr lang="zh-CN" altLang="en-US" b="0" i="0" dirty="0">
                <a:solidFill>
                  <a:srgbClr val="0D0D0D"/>
                </a:solidFill>
                <a:effectLst/>
                <a:latin typeface="Söhne"/>
              </a:rPr>
              <a:t>向西南方向的破裂传播，表明早期也有西南方向的破裂传播。</a:t>
            </a:r>
          </a:p>
        </p:txBody>
      </p:sp>
      <p:sp>
        <p:nvSpPr>
          <p:cNvPr id="14" name="文本框 13">
            <a:extLst>
              <a:ext uri="{FF2B5EF4-FFF2-40B4-BE49-F238E27FC236}">
                <a16:creationId xmlns:a16="http://schemas.microsoft.com/office/drawing/2014/main" id="{BE41AAE1-E7D2-467D-BDEA-32CD2FE89ADA}"/>
              </a:ext>
            </a:extLst>
          </p:cNvPr>
          <p:cNvSpPr txBox="1"/>
          <p:nvPr/>
        </p:nvSpPr>
        <p:spPr>
          <a:xfrm>
            <a:off x="182879" y="5328872"/>
            <a:ext cx="7094845" cy="1200329"/>
          </a:xfrm>
          <a:prstGeom prst="rect">
            <a:avLst/>
          </a:prstGeom>
          <a:noFill/>
        </p:spPr>
        <p:txBody>
          <a:bodyPr wrap="square">
            <a:spAutoFit/>
          </a:bodyPr>
          <a:lstStyle/>
          <a:p>
            <a:pPr algn="l">
              <a:buFont typeface="Arial" panose="020B0604020202020204" pitchFamily="34" charset="0"/>
              <a:buChar char="•"/>
            </a:pPr>
            <a:r>
              <a:rPr lang="zh-CN" altLang="en-US" b="0" i="0" dirty="0">
                <a:solidFill>
                  <a:srgbClr val="0D0D0D"/>
                </a:solidFill>
                <a:effectLst/>
                <a:latin typeface="Söhne"/>
              </a:rPr>
              <a:t>一些早期的西南破裂传播在</a:t>
            </a:r>
            <a:r>
              <a:rPr lang="en-US" altLang="zh-CN" b="0" i="0" dirty="0">
                <a:solidFill>
                  <a:srgbClr val="0D0D0D"/>
                </a:solidFill>
                <a:effectLst/>
                <a:latin typeface="Söhne"/>
              </a:rPr>
              <a:t>SPF</a:t>
            </a:r>
            <a:r>
              <a:rPr lang="zh-CN" altLang="en-US" b="0" i="0" dirty="0">
                <a:solidFill>
                  <a:srgbClr val="0D0D0D"/>
                </a:solidFill>
                <a:effectLst/>
                <a:latin typeface="Söhne"/>
              </a:rPr>
              <a:t>上与</a:t>
            </a:r>
            <a:r>
              <a:rPr lang="en-US" altLang="zh-CN" b="0" i="0" dirty="0">
                <a:solidFill>
                  <a:srgbClr val="0D0D0D"/>
                </a:solidFill>
                <a:effectLst/>
                <a:latin typeface="Söhne"/>
              </a:rPr>
              <a:t>XDF</a:t>
            </a:r>
            <a:r>
              <a:rPr lang="zh-CN" altLang="en-US" b="0" i="0" dirty="0">
                <a:solidFill>
                  <a:srgbClr val="0D0D0D"/>
                </a:solidFill>
                <a:effectLst/>
                <a:latin typeface="Söhne"/>
              </a:rPr>
              <a:t>相交处附近的高频波强烈爆发后向西南方向迁移。</a:t>
            </a:r>
          </a:p>
          <a:p>
            <a:pPr algn="l">
              <a:buFont typeface="Arial" panose="020B0604020202020204" pitchFamily="34" charset="0"/>
              <a:buChar char="•"/>
            </a:pPr>
            <a:r>
              <a:rPr lang="zh-CN" altLang="en-US" b="0" i="0" dirty="0">
                <a:solidFill>
                  <a:srgbClr val="0D0D0D"/>
                </a:solidFill>
                <a:effectLst/>
                <a:latin typeface="Söhne"/>
              </a:rPr>
              <a:t>在每个震源节点处，高频波辐射最大的前角是分散的，这使从高频分析中恢复滑动运动的代表性方向变得困难。</a:t>
            </a:r>
          </a:p>
        </p:txBody>
      </p:sp>
    </p:spTree>
    <p:extLst>
      <p:ext uri="{BB962C8B-B14F-4D97-AF65-F5344CB8AC3E}">
        <p14:creationId xmlns:p14="http://schemas.microsoft.com/office/powerpoint/2010/main" val="280651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E57FB60-CF3F-4241-9690-F719362325E1}"/>
              </a:ext>
            </a:extLst>
          </p:cNvPr>
          <p:cNvSpPr txBox="1"/>
          <p:nvPr/>
        </p:nvSpPr>
        <p:spPr>
          <a:xfrm>
            <a:off x="182880" y="114300"/>
            <a:ext cx="4297680" cy="584775"/>
          </a:xfrm>
          <a:prstGeom prst="rect">
            <a:avLst/>
          </a:prstGeom>
          <a:noFill/>
        </p:spPr>
        <p:txBody>
          <a:bodyPr wrap="square" rtlCol="0">
            <a:spAutoFit/>
          </a:bodyPr>
          <a:lstStyle/>
          <a:p>
            <a:r>
              <a:rPr lang="zh-CN" altLang="en-US" sz="3200" dirty="0">
                <a:solidFill>
                  <a:srgbClr val="0D0D0D"/>
                </a:solidFill>
                <a:latin typeface="+mn-ea"/>
                <a:cs typeface="Segoe UI" panose="020B0502040204020203" pitchFamily="34" charset="0"/>
              </a:rPr>
              <a:t>低</a:t>
            </a:r>
            <a:r>
              <a:rPr lang="zh-CN" altLang="zh-CN" sz="3200" dirty="0">
                <a:solidFill>
                  <a:srgbClr val="0D0D0D"/>
                </a:solidFill>
                <a:effectLst/>
                <a:latin typeface="+mn-ea"/>
                <a:cs typeface="Segoe UI" panose="020B0502040204020203" pitchFamily="34" charset="0"/>
              </a:rPr>
              <a:t>频波源</a:t>
            </a:r>
            <a:endParaRPr lang="zh-CN" altLang="en-US" sz="3200" dirty="0">
              <a:latin typeface="+mn-ea"/>
            </a:endParaRPr>
          </a:p>
        </p:txBody>
      </p:sp>
      <p:pic>
        <p:nvPicPr>
          <p:cNvPr id="7" name="图片 6">
            <a:extLst>
              <a:ext uri="{FF2B5EF4-FFF2-40B4-BE49-F238E27FC236}">
                <a16:creationId xmlns:a16="http://schemas.microsoft.com/office/drawing/2014/main" id="{F07AB550-09C4-4356-AA00-F9DAA9BFE92B}"/>
              </a:ext>
            </a:extLst>
          </p:cNvPr>
          <p:cNvPicPr>
            <a:picLocks noChangeAspect="1"/>
          </p:cNvPicPr>
          <p:nvPr/>
        </p:nvPicPr>
        <p:blipFill rotWithShape="1">
          <a:blip r:embed="rId2">
            <a:extLst>
              <a:ext uri="{28A0092B-C50C-407E-A947-70E740481C1C}">
                <a14:useLocalDpi xmlns:a14="http://schemas.microsoft.com/office/drawing/2010/main" val="0"/>
              </a:ext>
            </a:extLst>
          </a:blip>
          <a:srcRect l="1796" t="53349" r="-56" b="792"/>
          <a:stretch/>
        </p:blipFill>
        <p:spPr>
          <a:xfrm>
            <a:off x="6096000" y="406687"/>
            <a:ext cx="6077668" cy="2000678"/>
          </a:xfrm>
          <a:prstGeom prst="rect">
            <a:avLst/>
          </a:prstGeom>
        </p:spPr>
      </p:pic>
      <p:pic>
        <p:nvPicPr>
          <p:cNvPr id="12" name="图片 11">
            <a:extLst>
              <a:ext uri="{FF2B5EF4-FFF2-40B4-BE49-F238E27FC236}">
                <a16:creationId xmlns:a16="http://schemas.microsoft.com/office/drawing/2014/main" id="{CC0383C2-46F2-4884-9AC7-E76DB7594A2F}"/>
              </a:ext>
            </a:extLst>
          </p:cNvPr>
          <p:cNvPicPr>
            <a:picLocks noChangeAspect="1"/>
          </p:cNvPicPr>
          <p:nvPr/>
        </p:nvPicPr>
        <p:blipFill rotWithShape="1">
          <a:blip r:embed="rId3">
            <a:extLst>
              <a:ext uri="{28A0092B-C50C-407E-A947-70E740481C1C}">
                <a14:useLocalDpi xmlns:a14="http://schemas.microsoft.com/office/drawing/2010/main" val="0"/>
              </a:ext>
            </a:extLst>
          </a:blip>
          <a:srcRect l="47733" t="232" r="853" b="-2562"/>
          <a:stretch/>
        </p:blipFill>
        <p:spPr>
          <a:xfrm>
            <a:off x="8903368" y="2407365"/>
            <a:ext cx="3052584" cy="4186990"/>
          </a:xfrm>
          <a:prstGeom prst="rect">
            <a:avLst/>
          </a:prstGeom>
        </p:spPr>
      </p:pic>
      <p:sp>
        <p:nvSpPr>
          <p:cNvPr id="6" name="文本框 5">
            <a:extLst>
              <a:ext uri="{FF2B5EF4-FFF2-40B4-BE49-F238E27FC236}">
                <a16:creationId xmlns:a16="http://schemas.microsoft.com/office/drawing/2014/main" id="{EB9B26CF-02FD-4756-A4EE-BDE81B1E3BDF}"/>
              </a:ext>
            </a:extLst>
          </p:cNvPr>
          <p:cNvSpPr txBox="1"/>
          <p:nvPr/>
        </p:nvSpPr>
        <p:spPr>
          <a:xfrm>
            <a:off x="8758989" y="2541488"/>
            <a:ext cx="226880" cy="3578619"/>
          </a:xfrm>
          <a:prstGeom prst="rect">
            <a:avLst/>
          </a:prstGeom>
          <a:solidFill>
            <a:schemeClr val="bg1"/>
          </a:solidFill>
        </p:spPr>
        <p:txBody>
          <a:bodyPr wrap="square" rtlCol="0">
            <a:spAutoFit/>
          </a:bodyPr>
          <a:lstStyle/>
          <a:p>
            <a:endParaRPr lang="zh-CN" altLang="en-US" dirty="0"/>
          </a:p>
        </p:txBody>
      </p:sp>
      <p:sp>
        <p:nvSpPr>
          <p:cNvPr id="13" name="文本框 12">
            <a:extLst>
              <a:ext uri="{FF2B5EF4-FFF2-40B4-BE49-F238E27FC236}">
                <a16:creationId xmlns:a16="http://schemas.microsoft.com/office/drawing/2014/main" id="{949D996E-470F-4CF9-9C8C-36FDD7319CFE}"/>
              </a:ext>
            </a:extLst>
          </p:cNvPr>
          <p:cNvSpPr txBox="1"/>
          <p:nvPr/>
        </p:nvSpPr>
        <p:spPr>
          <a:xfrm>
            <a:off x="0" y="807411"/>
            <a:ext cx="6142218" cy="3970318"/>
          </a:xfrm>
          <a:prstGeom prst="rect">
            <a:avLst/>
          </a:prstGeom>
          <a:noFill/>
        </p:spPr>
        <p:txBody>
          <a:bodyPr wrap="square">
            <a:spAutoFit/>
          </a:bodyPr>
          <a:lstStyle/>
          <a:p>
            <a:pPr algn="l">
              <a:buFont typeface="Arial" panose="020B0604020202020204" pitchFamily="34" charset="0"/>
              <a:buChar char="•"/>
            </a:pPr>
            <a:r>
              <a:rPr lang="zh-CN" altLang="en-US" b="0" i="0" dirty="0">
                <a:solidFill>
                  <a:srgbClr val="0D0D0D"/>
                </a:solidFill>
                <a:effectLst/>
                <a:latin typeface="Söhne"/>
              </a:rPr>
              <a:t>低频波源位于断层系统的中部（</a:t>
            </a:r>
            <a:r>
              <a:rPr lang="en-US" altLang="zh-CN" b="0" i="0" dirty="0">
                <a:solidFill>
                  <a:srgbClr val="0D0D0D"/>
                </a:solidFill>
                <a:effectLst/>
                <a:latin typeface="Söhne"/>
              </a:rPr>
              <a:t>SBF</a:t>
            </a:r>
            <a:r>
              <a:rPr lang="zh-CN" altLang="en-US" b="0" i="0" dirty="0">
                <a:solidFill>
                  <a:srgbClr val="0D0D0D"/>
                </a:solidFill>
                <a:effectLst/>
                <a:latin typeface="Söhne"/>
              </a:rPr>
              <a:t>和</a:t>
            </a:r>
            <a:r>
              <a:rPr lang="en-US" altLang="zh-CN" b="0" i="0" dirty="0">
                <a:solidFill>
                  <a:srgbClr val="0D0D0D"/>
                </a:solidFill>
                <a:effectLst/>
                <a:latin typeface="Söhne"/>
              </a:rPr>
              <a:t>SPF</a:t>
            </a:r>
            <a:r>
              <a:rPr lang="zh-CN" altLang="en-US" b="0" i="0" dirty="0">
                <a:solidFill>
                  <a:srgbClr val="0D0D0D"/>
                </a:solidFill>
                <a:effectLst/>
                <a:latin typeface="Söhne"/>
              </a:rPr>
              <a:t>），而非像高频波源那样靠近几何不连续处。</a:t>
            </a:r>
          </a:p>
          <a:p>
            <a:pPr algn="l">
              <a:buFont typeface="Arial" panose="020B0604020202020204" pitchFamily="34" charset="0"/>
              <a:buChar char="•"/>
            </a:pPr>
            <a:r>
              <a:rPr lang="zh-CN" altLang="en-US" b="0" i="0" dirty="0">
                <a:solidFill>
                  <a:srgbClr val="0D0D0D"/>
                </a:solidFill>
                <a:effectLst/>
                <a:latin typeface="Söhne"/>
              </a:rPr>
              <a:t>低频结果的空间分辨率通常不如高频，因此在低频下，假定的断层段之间的区分较为模糊。</a:t>
            </a:r>
            <a:endParaRPr lang="en-US" altLang="zh-CN" b="0" i="0" dirty="0">
              <a:solidFill>
                <a:srgbClr val="0D0D0D"/>
              </a:solidFill>
              <a:effectLst/>
              <a:latin typeface="Söhne"/>
            </a:endParaRPr>
          </a:p>
          <a:p>
            <a:pPr algn="l">
              <a:buFont typeface="Arial" panose="020B0604020202020204" pitchFamily="34" charset="0"/>
              <a:buChar char="•"/>
            </a:pPr>
            <a:endParaRPr lang="en-US" altLang="zh-CN" dirty="0">
              <a:solidFill>
                <a:srgbClr val="0D0D0D"/>
              </a:solidFill>
              <a:latin typeface="Söhne"/>
            </a:endParaRPr>
          </a:p>
          <a:p>
            <a:pPr algn="l">
              <a:buFont typeface="Arial" panose="020B0604020202020204" pitchFamily="34" charset="0"/>
              <a:buChar char="•"/>
            </a:pPr>
            <a:endParaRPr lang="en-US" altLang="zh-CN" b="0" i="0" dirty="0">
              <a:solidFill>
                <a:srgbClr val="0D0D0D"/>
              </a:solidFill>
              <a:effectLst/>
              <a:latin typeface="Söhne"/>
            </a:endParaRPr>
          </a:p>
          <a:p>
            <a:pPr algn="l">
              <a:buFont typeface="Arial" panose="020B0604020202020204" pitchFamily="34" charset="0"/>
              <a:buChar char="•"/>
            </a:pPr>
            <a:r>
              <a:rPr lang="zh-CN" altLang="en-US" sz="1800" b="0" i="0" dirty="0">
                <a:solidFill>
                  <a:srgbClr val="0D0D0D"/>
                </a:solidFill>
                <a:effectLst/>
                <a:latin typeface="Söhne"/>
              </a:rPr>
              <a:t>低频波源主要向东北方向传播，直至震中时间后约</a:t>
            </a:r>
            <a:r>
              <a:rPr lang="en-US" altLang="zh-CN" sz="1800" b="0" i="0" dirty="0">
                <a:solidFill>
                  <a:srgbClr val="0D0D0D"/>
                </a:solidFill>
                <a:effectLst/>
                <a:latin typeface="Söhne"/>
              </a:rPr>
              <a:t>20</a:t>
            </a:r>
            <a:r>
              <a:rPr lang="zh-CN" altLang="en-US" sz="1800" b="0" i="0" dirty="0">
                <a:solidFill>
                  <a:srgbClr val="0D0D0D"/>
                </a:solidFill>
                <a:effectLst/>
                <a:latin typeface="Söhne"/>
              </a:rPr>
              <a:t>秒，然后开始双向向西南和东北迁移。</a:t>
            </a:r>
          </a:p>
          <a:p>
            <a:pPr algn="l">
              <a:buFont typeface="Arial" panose="020B0604020202020204" pitchFamily="34" charset="0"/>
              <a:buChar char="•"/>
            </a:pPr>
            <a:r>
              <a:rPr lang="zh-CN" altLang="en-US" sz="1800" b="0" i="0" dirty="0">
                <a:solidFill>
                  <a:srgbClr val="0D0D0D"/>
                </a:solidFill>
                <a:effectLst/>
                <a:latin typeface="Söhne"/>
              </a:rPr>
              <a:t>向西南的传播在震中时间后约</a:t>
            </a:r>
            <a:r>
              <a:rPr lang="en-US" altLang="zh-CN" sz="1800" b="0" i="0" dirty="0">
                <a:solidFill>
                  <a:srgbClr val="0D0D0D"/>
                </a:solidFill>
                <a:effectLst/>
                <a:latin typeface="Söhne"/>
              </a:rPr>
              <a:t>30</a:t>
            </a:r>
            <a:r>
              <a:rPr lang="zh-CN" altLang="en-US" sz="1800" b="0" i="0" dirty="0">
                <a:solidFill>
                  <a:srgbClr val="0D0D0D"/>
                </a:solidFill>
                <a:effectLst/>
                <a:latin typeface="Söhne"/>
              </a:rPr>
              <a:t>秒迅速停止，向东北的传播持续到震中时间后约</a:t>
            </a:r>
            <a:r>
              <a:rPr lang="en-US" altLang="zh-CN" sz="1800" b="0" i="0" dirty="0">
                <a:solidFill>
                  <a:srgbClr val="0D0D0D"/>
                </a:solidFill>
                <a:effectLst/>
                <a:latin typeface="Söhne"/>
              </a:rPr>
              <a:t>50</a:t>
            </a:r>
            <a:r>
              <a:rPr lang="zh-CN" altLang="en-US" sz="1800" b="0" i="0" dirty="0">
                <a:solidFill>
                  <a:srgbClr val="0D0D0D"/>
                </a:solidFill>
                <a:effectLst/>
                <a:latin typeface="Söhne"/>
              </a:rPr>
              <a:t>秒。</a:t>
            </a:r>
            <a:endParaRPr lang="en-US" altLang="zh-CN" sz="1800" b="0" i="0" dirty="0">
              <a:solidFill>
                <a:srgbClr val="0D0D0D"/>
              </a:solidFill>
              <a:effectLst/>
              <a:latin typeface="Söhne"/>
            </a:endParaRPr>
          </a:p>
          <a:p>
            <a:pPr algn="l">
              <a:buFont typeface="Arial" panose="020B0604020202020204" pitchFamily="34" charset="0"/>
              <a:buChar char="•"/>
            </a:pPr>
            <a:endParaRPr lang="en-US" altLang="zh-CN" sz="1800" dirty="0">
              <a:solidFill>
                <a:srgbClr val="0D0D0D"/>
              </a:solidFill>
              <a:latin typeface="Söhne"/>
            </a:endParaRPr>
          </a:p>
          <a:p>
            <a:pPr algn="l">
              <a:buFont typeface="Arial" panose="020B0604020202020204" pitchFamily="34" charset="0"/>
              <a:buChar char="•"/>
            </a:pPr>
            <a:endParaRPr lang="en-US" altLang="zh-CN" sz="1800" b="0" i="0" dirty="0">
              <a:solidFill>
                <a:srgbClr val="0D0D0D"/>
              </a:solidFill>
              <a:effectLst/>
              <a:latin typeface="Söhne"/>
            </a:endParaRPr>
          </a:p>
          <a:p>
            <a:pPr>
              <a:buFont typeface="Arial" panose="020B0604020202020204" pitchFamily="34" charset="0"/>
              <a:buChar char="•"/>
            </a:pPr>
            <a:r>
              <a:rPr lang="zh-CN" altLang="en-US" sz="1800" b="0" i="0" dirty="0">
                <a:solidFill>
                  <a:srgbClr val="0D0D0D"/>
                </a:solidFill>
                <a:effectLst/>
                <a:latin typeface="Söhne"/>
              </a:rPr>
              <a:t>由于低频数据的空间分辨率较低，估计破裂速度较为困难。</a:t>
            </a:r>
            <a:endParaRPr lang="zh-CN" altLang="en-US" sz="1800" dirty="0">
              <a:latin typeface="+mn-ea"/>
            </a:endParaRPr>
          </a:p>
          <a:p>
            <a:pPr algn="l">
              <a:buFont typeface="Arial" panose="020B0604020202020204" pitchFamily="34" charset="0"/>
              <a:buChar char="•"/>
            </a:pPr>
            <a:endParaRPr lang="zh-CN" altLang="en-US" b="0" i="0" dirty="0">
              <a:solidFill>
                <a:srgbClr val="0D0D0D"/>
              </a:solidFill>
              <a:effectLst/>
              <a:latin typeface="Söhne"/>
            </a:endParaRPr>
          </a:p>
        </p:txBody>
      </p:sp>
    </p:spTree>
    <p:extLst>
      <p:ext uri="{BB962C8B-B14F-4D97-AF65-F5344CB8AC3E}">
        <p14:creationId xmlns:p14="http://schemas.microsoft.com/office/powerpoint/2010/main" val="405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E161656-3CCA-4994-854F-0B1A27D2DD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233" y="1056408"/>
            <a:ext cx="6705956" cy="3407058"/>
          </a:xfrm>
          <a:prstGeom prst="rect">
            <a:avLst/>
          </a:prstGeom>
        </p:spPr>
      </p:pic>
      <p:sp>
        <p:nvSpPr>
          <p:cNvPr id="5" name="文本框 4">
            <a:extLst>
              <a:ext uri="{FF2B5EF4-FFF2-40B4-BE49-F238E27FC236}">
                <a16:creationId xmlns:a16="http://schemas.microsoft.com/office/drawing/2014/main" id="{383D0550-E571-4226-9D88-E8F265C3CE87}"/>
              </a:ext>
            </a:extLst>
          </p:cNvPr>
          <p:cNvSpPr txBox="1"/>
          <p:nvPr/>
        </p:nvSpPr>
        <p:spPr>
          <a:xfrm>
            <a:off x="187021" y="1528598"/>
            <a:ext cx="5009212" cy="2308324"/>
          </a:xfrm>
          <a:prstGeom prst="rect">
            <a:avLst/>
          </a:prstGeom>
          <a:noFill/>
        </p:spPr>
        <p:txBody>
          <a:bodyPr wrap="square">
            <a:spAutoFit/>
          </a:bodyPr>
          <a:lstStyle/>
          <a:p>
            <a:r>
              <a:rPr lang="zh-CN" altLang="en-US" sz="2400" b="0" i="0" dirty="0">
                <a:solidFill>
                  <a:srgbClr val="0D0D0D"/>
                </a:solidFill>
                <a:effectLst/>
                <a:latin typeface="Söhne"/>
              </a:rPr>
              <a:t>沿每个断层段倾向的信号强度的最大值、中值和平均值的分布。横坐标表示从每个断层段的左下角开始沿走向的距离，纵坐标是归一化的信号强度。冷色和暖色分别代表高频和低频（</a:t>
            </a:r>
            <a:r>
              <a:rPr lang="en-US" altLang="zh-CN" sz="2400" b="0" i="0" dirty="0">
                <a:solidFill>
                  <a:srgbClr val="0D0D0D"/>
                </a:solidFill>
                <a:effectLst/>
                <a:latin typeface="Söhne"/>
              </a:rPr>
              <a:t>HF</a:t>
            </a:r>
            <a:r>
              <a:rPr lang="zh-CN" altLang="en-US" sz="2400" b="0" i="0" dirty="0">
                <a:solidFill>
                  <a:srgbClr val="0D0D0D"/>
                </a:solidFill>
                <a:effectLst/>
                <a:latin typeface="Söhne"/>
              </a:rPr>
              <a:t>和</a:t>
            </a:r>
            <a:r>
              <a:rPr lang="en-US" altLang="zh-CN" sz="2400" b="0" i="0" dirty="0">
                <a:solidFill>
                  <a:srgbClr val="0D0D0D"/>
                </a:solidFill>
                <a:effectLst/>
                <a:latin typeface="Söhne"/>
              </a:rPr>
              <a:t>LF</a:t>
            </a:r>
            <a:r>
              <a:rPr lang="zh-CN" altLang="en-US" sz="2400" b="0" i="0" dirty="0">
                <a:solidFill>
                  <a:srgbClr val="0D0D0D"/>
                </a:solidFill>
                <a:effectLst/>
                <a:latin typeface="Söhne"/>
              </a:rPr>
              <a:t>）结果。</a:t>
            </a:r>
            <a:endParaRPr lang="en-US" altLang="zh-CN" sz="2400" b="0" i="0" dirty="0">
              <a:solidFill>
                <a:srgbClr val="0D0D0D"/>
              </a:solidFill>
              <a:effectLst/>
              <a:latin typeface="Söhne"/>
            </a:endParaRPr>
          </a:p>
        </p:txBody>
      </p:sp>
      <p:sp>
        <p:nvSpPr>
          <p:cNvPr id="6" name="文本框 5">
            <a:extLst>
              <a:ext uri="{FF2B5EF4-FFF2-40B4-BE49-F238E27FC236}">
                <a16:creationId xmlns:a16="http://schemas.microsoft.com/office/drawing/2014/main" id="{2C49AC18-971E-46EE-8D42-02136B87510E}"/>
              </a:ext>
            </a:extLst>
          </p:cNvPr>
          <p:cNvSpPr txBox="1"/>
          <p:nvPr/>
        </p:nvSpPr>
        <p:spPr>
          <a:xfrm>
            <a:off x="185504" y="70327"/>
            <a:ext cx="10457512" cy="523220"/>
          </a:xfrm>
          <a:prstGeom prst="rect">
            <a:avLst/>
          </a:prstGeom>
          <a:noFill/>
        </p:spPr>
        <p:txBody>
          <a:bodyPr wrap="square">
            <a:spAutoFit/>
          </a:bodyPr>
          <a:lstStyle/>
          <a:p>
            <a:r>
              <a:rPr lang="zh-CN" altLang="en-US" sz="2800" b="0" i="0" dirty="0">
                <a:solidFill>
                  <a:srgbClr val="0D0D0D"/>
                </a:solidFill>
                <a:effectLst/>
                <a:latin typeface="Söhne"/>
              </a:rPr>
              <a:t>沿每个断层段倾向的信号强度的最大值、中值和平均值的分布。</a:t>
            </a:r>
            <a:endParaRPr lang="zh-CN" altLang="en-US" sz="2800" dirty="0"/>
          </a:p>
        </p:txBody>
      </p:sp>
      <p:sp>
        <p:nvSpPr>
          <p:cNvPr id="8" name="文本框 7">
            <a:extLst>
              <a:ext uri="{FF2B5EF4-FFF2-40B4-BE49-F238E27FC236}">
                <a16:creationId xmlns:a16="http://schemas.microsoft.com/office/drawing/2014/main" id="{D7840522-A471-4A08-A2C6-06D42FE2F101}"/>
              </a:ext>
            </a:extLst>
          </p:cNvPr>
          <p:cNvSpPr txBox="1"/>
          <p:nvPr/>
        </p:nvSpPr>
        <p:spPr>
          <a:xfrm>
            <a:off x="185503" y="4457419"/>
            <a:ext cx="7526935" cy="461665"/>
          </a:xfrm>
          <a:prstGeom prst="rect">
            <a:avLst/>
          </a:prstGeom>
          <a:noFill/>
        </p:spPr>
        <p:txBody>
          <a:bodyPr wrap="square">
            <a:spAutoFit/>
          </a:bodyPr>
          <a:lstStyle/>
          <a:p>
            <a:r>
              <a:rPr lang="zh-CN" altLang="en-US" sz="2400" b="0" i="0" dirty="0">
                <a:solidFill>
                  <a:srgbClr val="0D0D0D"/>
                </a:solidFill>
                <a:effectLst/>
                <a:latin typeface="Söhne"/>
              </a:rPr>
              <a:t>估计的</a:t>
            </a:r>
            <a:r>
              <a:rPr lang="en-US" altLang="zh-CN" sz="2400" b="0" i="0" dirty="0">
                <a:solidFill>
                  <a:srgbClr val="0D0D0D"/>
                </a:solidFill>
                <a:effectLst/>
                <a:latin typeface="Söhne"/>
              </a:rPr>
              <a:t>XDF</a:t>
            </a:r>
            <a:r>
              <a:rPr lang="zh-CN" altLang="en-US" sz="2400" b="0" i="0" dirty="0">
                <a:solidFill>
                  <a:srgbClr val="0D0D0D"/>
                </a:solidFill>
                <a:effectLst/>
                <a:latin typeface="Söhne"/>
              </a:rPr>
              <a:t>位置（绿色线条）和震中位置（灰色虚线）</a:t>
            </a:r>
            <a:endParaRPr lang="zh-CN" altLang="en-US" sz="2400" dirty="0"/>
          </a:p>
        </p:txBody>
      </p:sp>
    </p:spTree>
    <p:extLst>
      <p:ext uri="{BB962C8B-B14F-4D97-AF65-F5344CB8AC3E}">
        <p14:creationId xmlns:p14="http://schemas.microsoft.com/office/powerpoint/2010/main" val="291113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7440CE7-52DC-4654-9EAE-143BDACA1957}"/>
              </a:ext>
            </a:extLst>
          </p:cNvPr>
          <p:cNvSpPr txBox="1"/>
          <p:nvPr/>
        </p:nvSpPr>
        <p:spPr>
          <a:xfrm>
            <a:off x="182880" y="114300"/>
            <a:ext cx="4297680" cy="584775"/>
          </a:xfrm>
          <a:prstGeom prst="rect">
            <a:avLst/>
          </a:prstGeom>
          <a:noFill/>
        </p:spPr>
        <p:txBody>
          <a:bodyPr wrap="square" rtlCol="0">
            <a:spAutoFit/>
          </a:bodyPr>
          <a:lstStyle/>
          <a:p>
            <a:r>
              <a:rPr lang="zh-CN" altLang="en-US" sz="3200" dirty="0">
                <a:solidFill>
                  <a:srgbClr val="0D0D0D"/>
                </a:solidFill>
                <a:latin typeface="+mn-ea"/>
                <a:cs typeface="Segoe UI" panose="020B0502040204020203" pitchFamily="34" charset="0"/>
              </a:rPr>
              <a:t>结论</a:t>
            </a:r>
            <a:endParaRPr lang="zh-CN" altLang="en-US" sz="3200" dirty="0">
              <a:latin typeface="+mn-ea"/>
            </a:endParaRPr>
          </a:p>
        </p:txBody>
      </p:sp>
      <p:sp>
        <p:nvSpPr>
          <p:cNvPr id="7" name="文本框 6">
            <a:extLst>
              <a:ext uri="{FF2B5EF4-FFF2-40B4-BE49-F238E27FC236}">
                <a16:creationId xmlns:a16="http://schemas.microsoft.com/office/drawing/2014/main" id="{EA714C82-EA8A-4FA6-BBDA-38565B9D718C}"/>
              </a:ext>
            </a:extLst>
          </p:cNvPr>
          <p:cNvSpPr txBox="1"/>
          <p:nvPr/>
        </p:nvSpPr>
        <p:spPr>
          <a:xfrm>
            <a:off x="115424" y="548157"/>
            <a:ext cx="6969012" cy="2585323"/>
          </a:xfrm>
          <a:prstGeom prst="rect">
            <a:avLst/>
          </a:prstGeom>
          <a:noFill/>
        </p:spPr>
        <p:txBody>
          <a:bodyPr wrap="square">
            <a:spAutoFit/>
          </a:bodyPr>
          <a:lstStyle/>
          <a:p>
            <a:pPr algn="l">
              <a:buFont typeface="+mj-lt"/>
              <a:buAutoNum type="arabicPeriod"/>
            </a:pPr>
            <a:r>
              <a:rPr lang="zh-CN" altLang="en-US" b="0" i="0" dirty="0">
                <a:solidFill>
                  <a:srgbClr val="FF0000"/>
                </a:solidFill>
                <a:effectLst/>
                <a:latin typeface="Söhne"/>
              </a:rPr>
              <a:t>不规则破裂传播会增强高频波辐射：</a:t>
            </a:r>
            <a:r>
              <a:rPr lang="zh-CN" altLang="en-US" b="0" i="0" dirty="0">
                <a:solidFill>
                  <a:srgbClr val="0D0D0D"/>
                </a:solidFill>
                <a:effectLst/>
                <a:latin typeface="Söhne"/>
              </a:rPr>
              <a:t>破裂前沿遇到的几何障碍，如断层方向或范围的不连续性，会导致破裂速度的违规，从而增强高频波的辐射。</a:t>
            </a:r>
            <a:endParaRPr lang="en-US" altLang="zh-CN" b="0" i="0" dirty="0">
              <a:solidFill>
                <a:srgbClr val="0D0D0D"/>
              </a:solidFill>
              <a:effectLst/>
              <a:latin typeface="Söhne"/>
            </a:endParaRPr>
          </a:p>
          <a:p>
            <a:pPr algn="l">
              <a:buFont typeface="+mj-lt"/>
              <a:buAutoNum type="arabicPeriod"/>
            </a:pPr>
            <a:endParaRPr lang="zh-CN" altLang="en-US" b="0" i="0" dirty="0">
              <a:solidFill>
                <a:srgbClr val="0D0D0D"/>
              </a:solidFill>
              <a:effectLst/>
              <a:latin typeface="Söhne"/>
            </a:endParaRPr>
          </a:p>
          <a:p>
            <a:pPr algn="l">
              <a:buFont typeface="+mj-lt"/>
              <a:buAutoNum type="arabicPeriod"/>
            </a:pPr>
            <a:r>
              <a:rPr lang="zh-CN" altLang="en-US" b="0" i="0" dirty="0">
                <a:solidFill>
                  <a:srgbClr val="FF0000"/>
                </a:solidFill>
                <a:effectLst/>
                <a:latin typeface="Söhne"/>
              </a:rPr>
              <a:t>高频波源与几何障碍的相关性：</a:t>
            </a:r>
            <a:r>
              <a:rPr lang="zh-CN" altLang="en-US" b="0" i="0" dirty="0">
                <a:solidFill>
                  <a:srgbClr val="0D0D0D"/>
                </a:solidFill>
                <a:effectLst/>
                <a:latin typeface="Söhne"/>
              </a:rPr>
              <a:t>在</a:t>
            </a:r>
            <a:r>
              <a:rPr lang="en-US" altLang="zh-CN" b="0" i="0" dirty="0">
                <a:solidFill>
                  <a:srgbClr val="0D0D0D"/>
                </a:solidFill>
                <a:effectLst/>
                <a:latin typeface="Söhne"/>
              </a:rPr>
              <a:t>2008</a:t>
            </a:r>
            <a:r>
              <a:rPr lang="zh-CN" altLang="en-US" b="0" i="0" dirty="0">
                <a:solidFill>
                  <a:srgbClr val="0D0D0D"/>
                </a:solidFill>
                <a:effectLst/>
                <a:latin typeface="Söhne"/>
              </a:rPr>
              <a:t>年汶川地震期间，高频波的源主要集中在断层系统的特定区域，如</a:t>
            </a:r>
            <a:r>
              <a:rPr lang="en-US" altLang="zh-CN" b="0" i="0" dirty="0">
                <a:solidFill>
                  <a:srgbClr val="0D0D0D"/>
                </a:solidFill>
                <a:effectLst/>
                <a:latin typeface="Söhne"/>
              </a:rPr>
              <a:t>XDF</a:t>
            </a:r>
            <a:r>
              <a:rPr lang="zh-CN" altLang="en-US" b="0" i="0" dirty="0">
                <a:solidFill>
                  <a:srgbClr val="0D0D0D"/>
                </a:solidFill>
                <a:effectLst/>
                <a:latin typeface="Söhne"/>
              </a:rPr>
              <a:t>与其他断层段的交叉点、</a:t>
            </a:r>
            <a:r>
              <a:rPr lang="en-US" altLang="zh-CN" b="0" i="0" dirty="0">
                <a:solidFill>
                  <a:srgbClr val="0D0D0D"/>
                </a:solidFill>
                <a:effectLst/>
                <a:latin typeface="Söhne"/>
              </a:rPr>
              <a:t>NPF</a:t>
            </a:r>
            <a:r>
              <a:rPr lang="zh-CN" altLang="en-US" b="0" i="0" dirty="0">
                <a:solidFill>
                  <a:srgbClr val="0D0D0D"/>
                </a:solidFill>
                <a:effectLst/>
                <a:latin typeface="Söhne"/>
              </a:rPr>
              <a:t>的东北边缘，以及</a:t>
            </a:r>
            <a:r>
              <a:rPr lang="en-US" altLang="zh-CN" b="0" i="0" dirty="0">
                <a:solidFill>
                  <a:srgbClr val="0D0D0D"/>
                </a:solidFill>
                <a:effectLst/>
                <a:latin typeface="Söhne"/>
              </a:rPr>
              <a:t>SBF</a:t>
            </a:r>
            <a:r>
              <a:rPr lang="zh-CN" altLang="en-US" b="0" i="0" dirty="0">
                <a:solidFill>
                  <a:srgbClr val="0D0D0D"/>
                </a:solidFill>
                <a:effectLst/>
                <a:latin typeface="Söhne"/>
              </a:rPr>
              <a:t>与</a:t>
            </a:r>
            <a:r>
              <a:rPr lang="en-US" altLang="zh-CN" b="0" i="0" dirty="0">
                <a:solidFill>
                  <a:srgbClr val="0D0D0D"/>
                </a:solidFill>
                <a:effectLst/>
                <a:latin typeface="Söhne"/>
              </a:rPr>
              <a:t>SCBF</a:t>
            </a:r>
            <a:r>
              <a:rPr lang="zh-CN" altLang="en-US" b="0" i="0" dirty="0">
                <a:solidFill>
                  <a:srgbClr val="0D0D0D"/>
                </a:solidFill>
                <a:effectLst/>
                <a:latin typeface="Söhne"/>
              </a:rPr>
              <a:t>段之间的断层横向台阶处。这些区域先前被认定为破裂传播的几何障碍。</a:t>
            </a:r>
            <a:endParaRPr lang="en-US" altLang="zh-CN" b="0" i="0" dirty="0">
              <a:solidFill>
                <a:srgbClr val="0D0D0D"/>
              </a:solidFill>
              <a:effectLst/>
              <a:latin typeface="Söhne"/>
            </a:endParaRPr>
          </a:p>
          <a:p>
            <a:pPr algn="l">
              <a:buFont typeface="+mj-lt"/>
              <a:buAutoNum type="arabicPeriod"/>
            </a:pPr>
            <a:endParaRPr lang="zh-CN" altLang="en-US" b="0" i="0" dirty="0">
              <a:solidFill>
                <a:srgbClr val="0D0D0D"/>
              </a:solidFill>
              <a:effectLst/>
              <a:latin typeface="Söhne"/>
            </a:endParaRPr>
          </a:p>
        </p:txBody>
      </p:sp>
      <p:pic>
        <p:nvPicPr>
          <p:cNvPr id="11" name="图片 10">
            <a:extLst>
              <a:ext uri="{FF2B5EF4-FFF2-40B4-BE49-F238E27FC236}">
                <a16:creationId xmlns:a16="http://schemas.microsoft.com/office/drawing/2014/main" id="{F7245431-D8B9-4BB4-B9BA-D91A489CFF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4436" y="171682"/>
            <a:ext cx="4585406" cy="2329682"/>
          </a:xfrm>
          <a:prstGeom prst="rect">
            <a:avLst/>
          </a:prstGeom>
        </p:spPr>
      </p:pic>
      <p:sp>
        <p:nvSpPr>
          <p:cNvPr id="13" name="文本框 12">
            <a:extLst>
              <a:ext uri="{FF2B5EF4-FFF2-40B4-BE49-F238E27FC236}">
                <a16:creationId xmlns:a16="http://schemas.microsoft.com/office/drawing/2014/main" id="{241C1025-4677-48FC-8192-7B6F262BAD6B}"/>
              </a:ext>
            </a:extLst>
          </p:cNvPr>
          <p:cNvSpPr txBox="1"/>
          <p:nvPr/>
        </p:nvSpPr>
        <p:spPr>
          <a:xfrm>
            <a:off x="115424" y="2990057"/>
            <a:ext cx="10598046" cy="3139321"/>
          </a:xfrm>
          <a:prstGeom prst="rect">
            <a:avLst/>
          </a:prstGeom>
          <a:noFill/>
        </p:spPr>
        <p:txBody>
          <a:bodyPr wrap="square">
            <a:spAutoFit/>
          </a:bodyPr>
          <a:lstStyle/>
          <a:p>
            <a:pPr algn="l"/>
            <a:r>
              <a:rPr lang="en-US" altLang="zh-CN" b="0" i="0" dirty="0">
                <a:solidFill>
                  <a:srgbClr val="FF0000"/>
                </a:solidFill>
                <a:effectLst/>
                <a:latin typeface="Söhne"/>
              </a:rPr>
              <a:t>3.</a:t>
            </a:r>
            <a:r>
              <a:rPr lang="zh-CN" altLang="en-US" b="0" i="0" dirty="0">
                <a:solidFill>
                  <a:srgbClr val="FF0000"/>
                </a:solidFill>
                <a:effectLst/>
                <a:latin typeface="Söhne"/>
              </a:rPr>
              <a:t>破裂传播的减速与加速：</a:t>
            </a:r>
            <a:r>
              <a:rPr lang="zh-CN" altLang="en-US" b="0" i="0" dirty="0">
                <a:solidFill>
                  <a:srgbClr val="0D0D0D"/>
                </a:solidFill>
                <a:effectLst/>
                <a:latin typeface="Söhne"/>
              </a:rPr>
              <a:t>高频波辐射的增强可解释为破裂前沿遇到障碍时的减速或通过障碍重新开始传播时的加速。例如，</a:t>
            </a:r>
            <a:r>
              <a:rPr lang="en-US" altLang="zh-CN" b="0" i="0" dirty="0">
                <a:solidFill>
                  <a:srgbClr val="0D0D0D"/>
                </a:solidFill>
                <a:effectLst/>
                <a:latin typeface="Söhne"/>
              </a:rPr>
              <a:t>SBF</a:t>
            </a:r>
            <a:r>
              <a:rPr lang="zh-CN" altLang="en-US" b="0" i="0" dirty="0">
                <a:solidFill>
                  <a:srgbClr val="0D0D0D"/>
                </a:solidFill>
                <a:effectLst/>
                <a:latin typeface="Söhne"/>
              </a:rPr>
              <a:t>和</a:t>
            </a:r>
            <a:r>
              <a:rPr lang="en-US" altLang="zh-CN" b="0" i="0" dirty="0">
                <a:solidFill>
                  <a:srgbClr val="0D0D0D"/>
                </a:solidFill>
                <a:effectLst/>
                <a:latin typeface="Söhne"/>
              </a:rPr>
              <a:t>SPF</a:t>
            </a:r>
            <a:r>
              <a:rPr lang="zh-CN" altLang="en-US" b="0" i="0" dirty="0">
                <a:solidFill>
                  <a:srgbClr val="0D0D0D"/>
                </a:solidFill>
                <a:effectLst/>
                <a:latin typeface="Söhne"/>
              </a:rPr>
              <a:t>上的高频源先是在</a:t>
            </a:r>
            <a:r>
              <a:rPr lang="en-US" altLang="zh-CN" b="0" i="0" dirty="0">
                <a:solidFill>
                  <a:srgbClr val="0D0D0D"/>
                </a:solidFill>
                <a:effectLst/>
                <a:latin typeface="Söhne"/>
              </a:rPr>
              <a:t>XDF</a:t>
            </a:r>
            <a:r>
              <a:rPr lang="zh-CN" altLang="en-US" b="0" i="0" dirty="0">
                <a:solidFill>
                  <a:srgbClr val="0D0D0D"/>
                </a:solidFill>
                <a:effectLst/>
                <a:latin typeface="Söhne"/>
              </a:rPr>
              <a:t>的交点处暂时被阻止，然后破裂前沿从该点双向迁移，显示出遇到几何不连续性时的破裂减速，随后的加速。</a:t>
            </a:r>
            <a:endParaRPr lang="en-US" altLang="zh-CN" b="0" i="0" dirty="0">
              <a:solidFill>
                <a:srgbClr val="0D0D0D"/>
              </a:solidFill>
              <a:effectLst/>
              <a:latin typeface="Söhne"/>
            </a:endParaRPr>
          </a:p>
          <a:p>
            <a:pPr algn="l">
              <a:buFont typeface="+mj-lt"/>
              <a:buAutoNum type="arabicPeriod"/>
            </a:pPr>
            <a:endParaRPr lang="zh-CN" altLang="en-US" b="0" i="0" dirty="0">
              <a:solidFill>
                <a:srgbClr val="0D0D0D"/>
              </a:solidFill>
              <a:effectLst/>
              <a:latin typeface="Söhne"/>
            </a:endParaRPr>
          </a:p>
          <a:p>
            <a:pPr algn="l"/>
            <a:r>
              <a:rPr lang="en-US" altLang="zh-CN" b="0" i="0" dirty="0">
                <a:solidFill>
                  <a:srgbClr val="FF0000"/>
                </a:solidFill>
                <a:effectLst/>
                <a:latin typeface="Söhne"/>
              </a:rPr>
              <a:t>4.</a:t>
            </a:r>
            <a:r>
              <a:rPr lang="zh-CN" altLang="en-US" b="0" i="0" dirty="0">
                <a:solidFill>
                  <a:srgbClr val="FF0000"/>
                </a:solidFill>
                <a:effectLst/>
                <a:latin typeface="Söhne"/>
              </a:rPr>
              <a:t>高频波与低频波源分布的互补性：</a:t>
            </a:r>
            <a:r>
              <a:rPr lang="zh-CN" altLang="en-US" b="0" i="0" dirty="0">
                <a:solidFill>
                  <a:srgbClr val="0D0D0D"/>
                </a:solidFill>
                <a:effectLst/>
                <a:latin typeface="Söhne"/>
              </a:rPr>
              <a:t>沿断层片段的高频和低频波源分布显示出一定的互补性，这与理论框架一致，该框架预测恒定速度破裂前沿传播不会导致高频辐射。高频波源对应于断层内部或断层间几何不连续的区域，而低频波源对应于断层段的连续且直线部分的平滑破裂传播区域。</a:t>
            </a:r>
            <a:endParaRPr lang="en-US" altLang="zh-CN" b="0" i="0" dirty="0">
              <a:solidFill>
                <a:srgbClr val="0D0D0D"/>
              </a:solidFill>
              <a:effectLst/>
              <a:latin typeface="Söhne"/>
            </a:endParaRPr>
          </a:p>
          <a:p>
            <a:pPr algn="l">
              <a:buFont typeface="+mj-lt"/>
              <a:buAutoNum type="arabicPeriod"/>
            </a:pPr>
            <a:endParaRPr lang="zh-CN" altLang="en-US" b="0" i="0" dirty="0">
              <a:solidFill>
                <a:srgbClr val="0D0D0D"/>
              </a:solidFill>
              <a:effectLst/>
              <a:latin typeface="Söhne"/>
            </a:endParaRPr>
          </a:p>
          <a:p>
            <a:pPr algn="l"/>
            <a:r>
              <a:rPr lang="en-US" altLang="zh-CN" b="0" i="0" dirty="0">
                <a:solidFill>
                  <a:srgbClr val="FF0000"/>
                </a:solidFill>
                <a:effectLst/>
                <a:latin typeface="Söhne"/>
              </a:rPr>
              <a:t>5.</a:t>
            </a:r>
            <a:r>
              <a:rPr lang="zh-CN" altLang="en-US" b="0" i="0" dirty="0">
                <a:solidFill>
                  <a:srgbClr val="FF0000"/>
                </a:solidFill>
                <a:effectLst/>
                <a:latin typeface="Söhne"/>
              </a:rPr>
              <a:t>几何不连续性与破裂传播复杂性：</a:t>
            </a:r>
            <a:r>
              <a:rPr lang="zh-CN" altLang="en-US" b="0" i="0" dirty="0">
                <a:solidFill>
                  <a:srgbClr val="0D0D0D"/>
                </a:solidFill>
                <a:effectLst/>
                <a:latin typeface="Söhne"/>
              </a:rPr>
              <a:t>汶川地震断层系统内部的显著几何不连续性使得从远震高频波形确定的破裂传播特征比较复杂。高频波可能是破裂在几何不连续处的突然减速或停止的结果，或是破裂穿过不连续性进入相邻断层段时的加速结果。</a:t>
            </a:r>
          </a:p>
        </p:txBody>
      </p:sp>
    </p:spTree>
    <p:extLst>
      <p:ext uri="{BB962C8B-B14F-4D97-AF65-F5344CB8AC3E}">
        <p14:creationId xmlns:p14="http://schemas.microsoft.com/office/powerpoint/2010/main" val="15363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等线 Light"/>
        <a:ea typeface="等线 Light"/>
        <a:cs typeface=""/>
      </a:majorFont>
      <a:minorFont>
        <a:latin typeface="等线"/>
        <a:ea typeface="等线"/>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541</TotalTime>
  <Words>1599</Words>
  <Application>Microsoft Office PowerPoint</Application>
  <PresentationFormat>宽屏</PresentationFormat>
  <Paragraphs>86</Paragraphs>
  <Slides>11</Slides>
  <Notes>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KaTeX_Main</vt:lpstr>
      <vt:lpstr>Söhne</vt:lpstr>
      <vt:lpstr>等线</vt:lpstr>
      <vt:lpstr>等线 Light</vt:lpstr>
      <vt:lpstr>Arial</vt:lpstr>
      <vt:lpstr>Cambria Math</vt:lpstr>
      <vt:lpstr>Segoe UI</vt:lpstr>
      <vt:lpstr>Times New Roman</vt:lpstr>
      <vt:lpstr>Office 主题​​</vt:lpstr>
      <vt:lpstr>Role of geometric barriers in irregular-rupture evolution during the 2008 Wenchuan earthquake</vt:lpstr>
      <vt:lpstr>背景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2008年汶川地震期间几何障碍在不规则破裂演变中的作用</dc:title>
  <dc:creator>翊</dc:creator>
  <cp:lastModifiedBy>翊</cp:lastModifiedBy>
  <cp:revision>44</cp:revision>
  <dcterms:created xsi:type="dcterms:W3CDTF">2024-03-02T02:08:29Z</dcterms:created>
  <dcterms:modified xsi:type="dcterms:W3CDTF">2024-03-21T08:30:31Z</dcterms:modified>
</cp:coreProperties>
</file>