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5" r:id="rId3"/>
    <p:sldId id="257" r:id="rId4"/>
    <p:sldId id="258" r:id="rId5"/>
    <p:sldId id="259" r:id="rId6"/>
    <p:sldId id="260" r:id="rId7"/>
    <p:sldId id="263" r:id="rId8"/>
    <p:sldId id="264" r:id="rId9"/>
    <p:sldId id="261" r:id="rId10"/>
    <p:sldId id="262" r:id="rId1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0" d="100"/>
          <a:sy n="80" d="100"/>
        </p:scale>
        <p:origin x="72" y="51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CDEE223-4933-70C4-0E15-B0651895A970}"/>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33A25947-093C-FDD1-3AAE-EFC7E9C90CA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541EB68B-2A64-C8E0-2AB5-118C41FEF6BE}"/>
              </a:ext>
            </a:extLst>
          </p:cNvPr>
          <p:cNvSpPr>
            <a:spLocks noGrp="1"/>
          </p:cNvSpPr>
          <p:nvPr>
            <p:ph type="dt" sz="half" idx="10"/>
          </p:nvPr>
        </p:nvSpPr>
        <p:spPr/>
        <p:txBody>
          <a:bodyPr/>
          <a:lstStyle/>
          <a:p>
            <a:fld id="{D0D67FCE-8E5D-4F47-8F23-3059FA4518FB}" type="datetimeFigureOut">
              <a:rPr lang="zh-CN" altLang="en-US" smtClean="0"/>
              <a:t>2024/3/17</a:t>
            </a:fld>
            <a:endParaRPr lang="zh-CN" altLang="en-US"/>
          </a:p>
        </p:txBody>
      </p:sp>
      <p:sp>
        <p:nvSpPr>
          <p:cNvPr id="5" name="页脚占位符 4">
            <a:extLst>
              <a:ext uri="{FF2B5EF4-FFF2-40B4-BE49-F238E27FC236}">
                <a16:creationId xmlns:a16="http://schemas.microsoft.com/office/drawing/2014/main" id="{EA410FC6-EE86-0E9B-FA3E-3BBE5973C92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DF427FE-794D-F393-EB19-D8318DA97801}"/>
              </a:ext>
            </a:extLst>
          </p:cNvPr>
          <p:cNvSpPr>
            <a:spLocks noGrp="1"/>
          </p:cNvSpPr>
          <p:nvPr>
            <p:ph type="sldNum" sz="quarter" idx="12"/>
          </p:nvPr>
        </p:nvSpPr>
        <p:spPr/>
        <p:txBody>
          <a:bodyPr/>
          <a:lstStyle/>
          <a:p>
            <a:fld id="{0B3C9CE2-2AF1-4823-A6FC-88FBD746979F}" type="slidenum">
              <a:rPr lang="zh-CN" altLang="en-US" smtClean="0"/>
              <a:t>‹#›</a:t>
            </a:fld>
            <a:endParaRPr lang="zh-CN" altLang="en-US"/>
          </a:p>
        </p:txBody>
      </p:sp>
    </p:spTree>
    <p:extLst>
      <p:ext uri="{BB962C8B-B14F-4D97-AF65-F5344CB8AC3E}">
        <p14:creationId xmlns:p14="http://schemas.microsoft.com/office/powerpoint/2010/main" val="39477752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4379750-5E5E-838C-39D7-E66EA6B3F813}"/>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CC8E022F-BCD0-F9B2-6F84-296483B035A5}"/>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EA5179E9-920C-B90F-579E-FD7E32770846}"/>
              </a:ext>
            </a:extLst>
          </p:cNvPr>
          <p:cNvSpPr>
            <a:spLocks noGrp="1"/>
          </p:cNvSpPr>
          <p:nvPr>
            <p:ph type="dt" sz="half" idx="10"/>
          </p:nvPr>
        </p:nvSpPr>
        <p:spPr/>
        <p:txBody>
          <a:bodyPr/>
          <a:lstStyle/>
          <a:p>
            <a:fld id="{D0D67FCE-8E5D-4F47-8F23-3059FA4518FB}" type="datetimeFigureOut">
              <a:rPr lang="zh-CN" altLang="en-US" smtClean="0"/>
              <a:t>2024/3/17</a:t>
            </a:fld>
            <a:endParaRPr lang="zh-CN" altLang="en-US"/>
          </a:p>
        </p:txBody>
      </p:sp>
      <p:sp>
        <p:nvSpPr>
          <p:cNvPr id="5" name="页脚占位符 4">
            <a:extLst>
              <a:ext uri="{FF2B5EF4-FFF2-40B4-BE49-F238E27FC236}">
                <a16:creationId xmlns:a16="http://schemas.microsoft.com/office/drawing/2014/main" id="{B57720A2-2EA5-3357-25F8-885DAEA500C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CA5A905-595A-ADDE-8893-76D4F4AF376B}"/>
              </a:ext>
            </a:extLst>
          </p:cNvPr>
          <p:cNvSpPr>
            <a:spLocks noGrp="1"/>
          </p:cNvSpPr>
          <p:nvPr>
            <p:ph type="sldNum" sz="quarter" idx="12"/>
          </p:nvPr>
        </p:nvSpPr>
        <p:spPr/>
        <p:txBody>
          <a:bodyPr/>
          <a:lstStyle/>
          <a:p>
            <a:fld id="{0B3C9CE2-2AF1-4823-A6FC-88FBD746979F}" type="slidenum">
              <a:rPr lang="zh-CN" altLang="en-US" smtClean="0"/>
              <a:t>‹#›</a:t>
            </a:fld>
            <a:endParaRPr lang="zh-CN" altLang="en-US"/>
          </a:p>
        </p:txBody>
      </p:sp>
    </p:spTree>
    <p:extLst>
      <p:ext uri="{BB962C8B-B14F-4D97-AF65-F5344CB8AC3E}">
        <p14:creationId xmlns:p14="http://schemas.microsoft.com/office/powerpoint/2010/main" val="27889653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6DFFCE8-C490-23B0-9E56-7CD15942589B}"/>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3BC988DC-A466-4709-1117-358EAD345E1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5A170165-006D-C9DA-556B-57A81184FE86}"/>
              </a:ext>
            </a:extLst>
          </p:cNvPr>
          <p:cNvSpPr>
            <a:spLocks noGrp="1"/>
          </p:cNvSpPr>
          <p:nvPr>
            <p:ph type="dt" sz="half" idx="10"/>
          </p:nvPr>
        </p:nvSpPr>
        <p:spPr/>
        <p:txBody>
          <a:bodyPr/>
          <a:lstStyle/>
          <a:p>
            <a:fld id="{D0D67FCE-8E5D-4F47-8F23-3059FA4518FB}" type="datetimeFigureOut">
              <a:rPr lang="zh-CN" altLang="en-US" smtClean="0"/>
              <a:t>2024/3/17</a:t>
            </a:fld>
            <a:endParaRPr lang="zh-CN" altLang="en-US"/>
          </a:p>
        </p:txBody>
      </p:sp>
      <p:sp>
        <p:nvSpPr>
          <p:cNvPr id="5" name="页脚占位符 4">
            <a:extLst>
              <a:ext uri="{FF2B5EF4-FFF2-40B4-BE49-F238E27FC236}">
                <a16:creationId xmlns:a16="http://schemas.microsoft.com/office/drawing/2014/main" id="{64609FA1-51BA-D03C-3F15-32B46C18295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6BF71EF8-0613-2E71-6D95-CA2F83DC596B}"/>
              </a:ext>
            </a:extLst>
          </p:cNvPr>
          <p:cNvSpPr>
            <a:spLocks noGrp="1"/>
          </p:cNvSpPr>
          <p:nvPr>
            <p:ph type="sldNum" sz="quarter" idx="12"/>
          </p:nvPr>
        </p:nvSpPr>
        <p:spPr/>
        <p:txBody>
          <a:bodyPr/>
          <a:lstStyle/>
          <a:p>
            <a:fld id="{0B3C9CE2-2AF1-4823-A6FC-88FBD746979F}" type="slidenum">
              <a:rPr lang="zh-CN" altLang="en-US" smtClean="0"/>
              <a:t>‹#›</a:t>
            </a:fld>
            <a:endParaRPr lang="zh-CN" altLang="en-US"/>
          </a:p>
        </p:txBody>
      </p:sp>
    </p:spTree>
    <p:extLst>
      <p:ext uri="{BB962C8B-B14F-4D97-AF65-F5344CB8AC3E}">
        <p14:creationId xmlns:p14="http://schemas.microsoft.com/office/powerpoint/2010/main" val="10197752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CD761AE-EAB7-628E-E582-941D2E443EF8}"/>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2B04596D-0FA7-681A-AB31-ADC0692A2246}"/>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BBFAC106-7B78-A3B6-5C0B-B2E949CF7CA3}"/>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14419238-4D9D-3017-5E7D-CDB64A2C744D}"/>
              </a:ext>
            </a:extLst>
          </p:cNvPr>
          <p:cNvSpPr>
            <a:spLocks noGrp="1"/>
          </p:cNvSpPr>
          <p:nvPr>
            <p:ph type="dt" sz="half" idx="10"/>
          </p:nvPr>
        </p:nvSpPr>
        <p:spPr/>
        <p:txBody>
          <a:bodyPr/>
          <a:lstStyle/>
          <a:p>
            <a:fld id="{D0D67FCE-8E5D-4F47-8F23-3059FA4518FB}" type="datetimeFigureOut">
              <a:rPr lang="zh-CN" altLang="en-US" smtClean="0"/>
              <a:t>2024/3/17</a:t>
            </a:fld>
            <a:endParaRPr lang="zh-CN" altLang="en-US"/>
          </a:p>
        </p:txBody>
      </p:sp>
      <p:sp>
        <p:nvSpPr>
          <p:cNvPr id="6" name="页脚占位符 5">
            <a:extLst>
              <a:ext uri="{FF2B5EF4-FFF2-40B4-BE49-F238E27FC236}">
                <a16:creationId xmlns:a16="http://schemas.microsoft.com/office/drawing/2014/main" id="{7AA9ECB1-EEDE-905A-42C4-264DD73F616F}"/>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EA5C1908-899D-AE7A-1B7A-7904A706A2F6}"/>
              </a:ext>
            </a:extLst>
          </p:cNvPr>
          <p:cNvSpPr>
            <a:spLocks noGrp="1"/>
          </p:cNvSpPr>
          <p:nvPr>
            <p:ph type="sldNum" sz="quarter" idx="12"/>
          </p:nvPr>
        </p:nvSpPr>
        <p:spPr/>
        <p:txBody>
          <a:bodyPr/>
          <a:lstStyle/>
          <a:p>
            <a:fld id="{0B3C9CE2-2AF1-4823-A6FC-88FBD746979F}" type="slidenum">
              <a:rPr lang="zh-CN" altLang="en-US" smtClean="0"/>
              <a:t>‹#›</a:t>
            </a:fld>
            <a:endParaRPr lang="zh-CN" altLang="en-US"/>
          </a:p>
        </p:txBody>
      </p:sp>
    </p:spTree>
    <p:extLst>
      <p:ext uri="{BB962C8B-B14F-4D97-AF65-F5344CB8AC3E}">
        <p14:creationId xmlns:p14="http://schemas.microsoft.com/office/powerpoint/2010/main" val="34235404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AEF43AB-05CC-6D23-AF77-65595D18C2C5}"/>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CF81B051-42DF-AB61-C997-8D17BF5BE2C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55073195-87DE-9FFD-674C-91BCA1D550FC}"/>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4A5B752C-A447-2630-F03C-0BCC6E4E05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ABAA6A00-6A6A-6278-E56B-005EB9F3AD9B}"/>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3ED29034-083E-C72B-960C-FB3817DD4769}"/>
              </a:ext>
            </a:extLst>
          </p:cNvPr>
          <p:cNvSpPr>
            <a:spLocks noGrp="1"/>
          </p:cNvSpPr>
          <p:nvPr>
            <p:ph type="dt" sz="half" idx="10"/>
          </p:nvPr>
        </p:nvSpPr>
        <p:spPr/>
        <p:txBody>
          <a:bodyPr/>
          <a:lstStyle/>
          <a:p>
            <a:fld id="{D0D67FCE-8E5D-4F47-8F23-3059FA4518FB}" type="datetimeFigureOut">
              <a:rPr lang="zh-CN" altLang="en-US" smtClean="0"/>
              <a:t>2024/3/17</a:t>
            </a:fld>
            <a:endParaRPr lang="zh-CN" altLang="en-US"/>
          </a:p>
        </p:txBody>
      </p:sp>
      <p:sp>
        <p:nvSpPr>
          <p:cNvPr id="8" name="页脚占位符 7">
            <a:extLst>
              <a:ext uri="{FF2B5EF4-FFF2-40B4-BE49-F238E27FC236}">
                <a16:creationId xmlns:a16="http://schemas.microsoft.com/office/drawing/2014/main" id="{C7001EBC-6A45-071D-B29D-D5075453FE93}"/>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1A913B50-640F-1E6E-4BD5-DC450EE23E76}"/>
              </a:ext>
            </a:extLst>
          </p:cNvPr>
          <p:cNvSpPr>
            <a:spLocks noGrp="1"/>
          </p:cNvSpPr>
          <p:nvPr>
            <p:ph type="sldNum" sz="quarter" idx="12"/>
          </p:nvPr>
        </p:nvSpPr>
        <p:spPr/>
        <p:txBody>
          <a:bodyPr/>
          <a:lstStyle/>
          <a:p>
            <a:fld id="{0B3C9CE2-2AF1-4823-A6FC-88FBD746979F}" type="slidenum">
              <a:rPr lang="zh-CN" altLang="en-US" smtClean="0"/>
              <a:t>‹#›</a:t>
            </a:fld>
            <a:endParaRPr lang="zh-CN" altLang="en-US"/>
          </a:p>
        </p:txBody>
      </p:sp>
    </p:spTree>
    <p:extLst>
      <p:ext uri="{BB962C8B-B14F-4D97-AF65-F5344CB8AC3E}">
        <p14:creationId xmlns:p14="http://schemas.microsoft.com/office/powerpoint/2010/main" val="34283220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458719E-6169-E9D3-87DA-AF60B8C994C4}"/>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9C056469-D591-F76F-74FB-715AC72A4FDD}"/>
              </a:ext>
            </a:extLst>
          </p:cNvPr>
          <p:cNvSpPr>
            <a:spLocks noGrp="1"/>
          </p:cNvSpPr>
          <p:nvPr>
            <p:ph type="dt" sz="half" idx="10"/>
          </p:nvPr>
        </p:nvSpPr>
        <p:spPr/>
        <p:txBody>
          <a:bodyPr/>
          <a:lstStyle/>
          <a:p>
            <a:fld id="{D0D67FCE-8E5D-4F47-8F23-3059FA4518FB}" type="datetimeFigureOut">
              <a:rPr lang="zh-CN" altLang="en-US" smtClean="0"/>
              <a:t>2024/3/17</a:t>
            </a:fld>
            <a:endParaRPr lang="zh-CN" altLang="en-US"/>
          </a:p>
        </p:txBody>
      </p:sp>
      <p:sp>
        <p:nvSpPr>
          <p:cNvPr id="4" name="页脚占位符 3">
            <a:extLst>
              <a:ext uri="{FF2B5EF4-FFF2-40B4-BE49-F238E27FC236}">
                <a16:creationId xmlns:a16="http://schemas.microsoft.com/office/drawing/2014/main" id="{3F891E93-9252-A186-63C0-D728B1776A3A}"/>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81A7140F-BC98-D236-13A0-FDB74CE8B981}"/>
              </a:ext>
            </a:extLst>
          </p:cNvPr>
          <p:cNvSpPr>
            <a:spLocks noGrp="1"/>
          </p:cNvSpPr>
          <p:nvPr>
            <p:ph type="sldNum" sz="quarter" idx="12"/>
          </p:nvPr>
        </p:nvSpPr>
        <p:spPr/>
        <p:txBody>
          <a:bodyPr/>
          <a:lstStyle/>
          <a:p>
            <a:fld id="{0B3C9CE2-2AF1-4823-A6FC-88FBD746979F}" type="slidenum">
              <a:rPr lang="zh-CN" altLang="en-US" smtClean="0"/>
              <a:t>‹#›</a:t>
            </a:fld>
            <a:endParaRPr lang="zh-CN" altLang="en-US"/>
          </a:p>
        </p:txBody>
      </p:sp>
    </p:spTree>
    <p:extLst>
      <p:ext uri="{BB962C8B-B14F-4D97-AF65-F5344CB8AC3E}">
        <p14:creationId xmlns:p14="http://schemas.microsoft.com/office/powerpoint/2010/main" val="21198700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78085BE5-DFBB-31D3-12AC-FDB832052FCD}"/>
              </a:ext>
            </a:extLst>
          </p:cNvPr>
          <p:cNvSpPr>
            <a:spLocks noGrp="1"/>
          </p:cNvSpPr>
          <p:nvPr>
            <p:ph type="dt" sz="half" idx="10"/>
          </p:nvPr>
        </p:nvSpPr>
        <p:spPr/>
        <p:txBody>
          <a:bodyPr/>
          <a:lstStyle/>
          <a:p>
            <a:fld id="{D0D67FCE-8E5D-4F47-8F23-3059FA4518FB}" type="datetimeFigureOut">
              <a:rPr lang="zh-CN" altLang="en-US" smtClean="0"/>
              <a:t>2024/3/17</a:t>
            </a:fld>
            <a:endParaRPr lang="zh-CN" altLang="en-US"/>
          </a:p>
        </p:txBody>
      </p:sp>
      <p:sp>
        <p:nvSpPr>
          <p:cNvPr id="3" name="页脚占位符 2">
            <a:extLst>
              <a:ext uri="{FF2B5EF4-FFF2-40B4-BE49-F238E27FC236}">
                <a16:creationId xmlns:a16="http://schemas.microsoft.com/office/drawing/2014/main" id="{1191DBFF-BF86-30E2-3D81-22ABB5CEF7EB}"/>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65652B1D-D0EC-3A46-0C17-84291C8EB3F3}"/>
              </a:ext>
            </a:extLst>
          </p:cNvPr>
          <p:cNvSpPr>
            <a:spLocks noGrp="1"/>
          </p:cNvSpPr>
          <p:nvPr>
            <p:ph type="sldNum" sz="quarter" idx="12"/>
          </p:nvPr>
        </p:nvSpPr>
        <p:spPr/>
        <p:txBody>
          <a:bodyPr/>
          <a:lstStyle/>
          <a:p>
            <a:fld id="{0B3C9CE2-2AF1-4823-A6FC-88FBD746979F}" type="slidenum">
              <a:rPr lang="zh-CN" altLang="en-US" smtClean="0"/>
              <a:t>‹#›</a:t>
            </a:fld>
            <a:endParaRPr lang="zh-CN" altLang="en-US"/>
          </a:p>
        </p:txBody>
      </p:sp>
    </p:spTree>
    <p:extLst>
      <p:ext uri="{BB962C8B-B14F-4D97-AF65-F5344CB8AC3E}">
        <p14:creationId xmlns:p14="http://schemas.microsoft.com/office/powerpoint/2010/main" val="40209106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54871BB-6825-03F8-E021-20040FC0DE12}"/>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BC6AD465-8A87-36D6-4202-1B071A6C732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6C9562A1-C0ED-7AF6-D04D-A5CC8FC2BC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51AF7DFC-48CD-D238-2733-4F56D3880E7C}"/>
              </a:ext>
            </a:extLst>
          </p:cNvPr>
          <p:cNvSpPr>
            <a:spLocks noGrp="1"/>
          </p:cNvSpPr>
          <p:nvPr>
            <p:ph type="dt" sz="half" idx="10"/>
          </p:nvPr>
        </p:nvSpPr>
        <p:spPr/>
        <p:txBody>
          <a:bodyPr/>
          <a:lstStyle/>
          <a:p>
            <a:fld id="{D0D67FCE-8E5D-4F47-8F23-3059FA4518FB}" type="datetimeFigureOut">
              <a:rPr lang="zh-CN" altLang="en-US" smtClean="0"/>
              <a:t>2024/3/17</a:t>
            </a:fld>
            <a:endParaRPr lang="zh-CN" altLang="en-US"/>
          </a:p>
        </p:txBody>
      </p:sp>
      <p:sp>
        <p:nvSpPr>
          <p:cNvPr id="6" name="页脚占位符 5">
            <a:extLst>
              <a:ext uri="{FF2B5EF4-FFF2-40B4-BE49-F238E27FC236}">
                <a16:creationId xmlns:a16="http://schemas.microsoft.com/office/drawing/2014/main" id="{39CF95C6-335D-28E8-8858-1EFB2F6E3D6C}"/>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38987ABF-FA27-D2DF-6C8E-87203E924632}"/>
              </a:ext>
            </a:extLst>
          </p:cNvPr>
          <p:cNvSpPr>
            <a:spLocks noGrp="1"/>
          </p:cNvSpPr>
          <p:nvPr>
            <p:ph type="sldNum" sz="quarter" idx="12"/>
          </p:nvPr>
        </p:nvSpPr>
        <p:spPr/>
        <p:txBody>
          <a:bodyPr/>
          <a:lstStyle/>
          <a:p>
            <a:fld id="{0B3C9CE2-2AF1-4823-A6FC-88FBD746979F}" type="slidenum">
              <a:rPr lang="zh-CN" altLang="en-US" smtClean="0"/>
              <a:t>‹#›</a:t>
            </a:fld>
            <a:endParaRPr lang="zh-CN" altLang="en-US"/>
          </a:p>
        </p:txBody>
      </p:sp>
    </p:spTree>
    <p:extLst>
      <p:ext uri="{BB962C8B-B14F-4D97-AF65-F5344CB8AC3E}">
        <p14:creationId xmlns:p14="http://schemas.microsoft.com/office/powerpoint/2010/main" val="1733007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51E6A34-1104-326A-0A54-1C3A30111600}"/>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FAD5D016-027F-B186-DD2B-9DEEB956452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D8E70BA5-ECEA-2092-EDE8-49828587DF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3DB05C4F-C5EF-5638-4BB4-888F2E99909B}"/>
              </a:ext>
            </a:extLst>
          </p:cNvPr>
          <p:cNvSpPr>
            <a:spLocks noGrp="1"/>
          </p:cNvSpPr>
          <p:nvPr>
            <p:ph type="dt" sz="half" idx="10"/>
          </p:nvPr>
        </p:nvSpPr>
        <p:spPr/>
        <p:txBody>
          <a:bodyPr/>
          <a:lstStyle/>
          <a:p>
            <a:fld id="{D0D67FCE-8E5D-4F47-8F23-3059FA4518FB}" type="datetimeFigureOut">
              <a:rPr lang="zh-CN" altLang="en-US" smtClean="0"/>
              <a:t>2024/3/17</a:t>
            </a:fld>
            <a:endParaRPr lang="zh-CN" altLang="en-US"/>
          </a:p>
        </p:txBody>
      </p:sp>
      <p:sp>
        <p:nvSpPr>
          <p:cNvPr id="6" name="页脚占位符 5">
            <a:extLst>
              <a:ext uri="{FF2B5EF4-FFF2-40B4-BE49-F238E27FC236}">
                <a16:creationId xmlns:a16="http://schemas.microsoft.com/office/drawing/2014/main" id="{87B70ADE-37B6-E4D7-D41A-FE26BED1831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BE812B14-3D31-2FEB-5083-159E64DBE3B6}"/>
              </a:ext>
            </a:extLst>
          </p:cNvPr>
          <p:cNvSpPr>
            <a:spLocks noGrp="1"/>
          </p:cNvSpPr>
          <p:nvPr>
            <p:ph type="sldNum" sz="quarter" idx="12"/>
          </p:nvPr>
        </p:nvSpPr>
        <p:spPr/>
        <p:txBody>
          <a:bodyPr/>
          <a:lstStyle/>
          <a:p>
            <a:fld id="{0B3C9CE2-2AF1-4823-A6FC-88FBD746979F}" type="slidenum">
              <a:rPr lang="zh-CN" altLang="en-US" smtClean="0"/>
              <a:t>‹#›</a:t>
            </a:fld>
            <a:endParaRPr lang="zh-CN" altLang="en-US"/>
          </a:p>
        </p:txBody>
      </p:sp>
    </p:spTree>
    <p:extLst>
      <p:ext uri="{BB962C8B-B14F-4D97-AF65-F5344CB8AC3E}">
        <p14:creationId xmlns:p14="http://schemas.microsoft.com/office/powerpoint/2010/main" val="18417156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C5B3889-5584-6418-6DDB-D347D39AC8C9}"/>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37207F51-FAF5-FB8E-86B1-BA2389173DC3}"/>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22C6C01A-C1B4-3BC2-88EF-2C9FF852380F}"/>
              </a:ext>
            </a:extLst>
          </p:cNvPr>
          <p:cNvSpPr>
            <a:spLocks noGrp="1"/>
          </p:cNvSpPr>
          <p:nvPr>
            <p:ph type="dt" sz="half" idx="10"/>
          </p:nvPr>
        </p:nvSpPr>
        <p:spPr/>
        <p:txBody>
          <a:bodyPr/>
          <a:lstStyle/>
          <a:p>
            <a:fld id="{D0D67FCE-8E5D-4F47-8F23-3059FA4518FB}" type="datetimeFigureOut">
              <a:rPr lang="zh-CN" altLang="en-US" smtClean="0"/>
              <a:t>2024/3/17</a:t>
            </a:fld>
            <a:endParaRPr lang="zh-CN" altLang="en-US"/>
          </a:p>
        </p:txBody>
      </p:sp>
      <p:sp>
        <p:nvSpPr>
          <p:cNvPr id="5" name="页脚占位符 4">
            <a:extLst>
              <a:ext uri="{FF2B5EF4-FFF2-40B4-BE49-F238E27FC236}">
                <a16:creationId xmlns:a16="http://schemas.microsoft.com/office/drawing/2014/main" id="{3EF8D0A7-AD3A-4DA2-FB55-E76EF733BAE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35D91500-3FFB-E0FE-1FD5-C809FA7D9494}"/>
              </a:ext>
            </a:extLst>
          </p:cNvPr>
          <p:cNvSpPr>
            <a:spLocks noGrp="1"/>
          </p:cNvSpPr>
          <p:nvPr>
            <p:ph type="sldNum" sz="quarter" idx="12"/>
          </p:nvPr>
        </p:nvSpPr>
        <p:spPr/>
        <p:txBody>
          <a:bodyPr/>
          <a:lstStyle/>
          <a:p>
            <a:fld id="{0B3C9CE2-2AF1-4823-A6FC-88FBD746979F}" type="slidenum">
              <a:rPr lang="zh-CN" altLang="en-US" smtClean="0"/>
              <a:t>‹#›</a:t>
            </a:fld>
            <a:endParaRPr lang="zh-CN" altLang="en-US"/>
          </a:p>
        </p:txBody>
      </p:sp>
    </p:spTree>
    <p:extLst>
      <p:ext uri="{BB962C8B-B14F-4D97-AF65-F5344CB8AC3E}">
        <p14:creationId xmlns:p14="http://schemas.microsoft.com/office/powerpoint/2010/main" val="42684240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F098AA4A-4A9F-6C64-AD95-79F632114151}"/>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BD62019B-5D96-770E-BABE-9F2CF00B91FB}"/>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D96EE0BE-4141-AC40-EE33-E2D02A3CA77F}"/>
              </a:ext>
            </a:extLst>
          </p:cNvPr>
          <p:cNvSpPr>
            <a:spLocks noGrp="1"/>
          </p:cNvSpPr>
          <p:nvPr>
            <p:ph type="dt" sz="half" idx="10"/>
          </p:nvPr>
        </p:nvSpPr>
        <p:spPr/>
        <p:txBody>
          <a:bodyPr/>
          <a:lstStyle/>
          <a:p>
            <a:fld id="{D0D67FCE-8E5D-4F47-8F23-3059FA4518FB}" type="datetimeFigureOut">
              <a:rPr lang="zh-CN" altLang="en-US" smtClean="0"/>
              <a:t>2024/3/17</a:t>
            </a:fld>
            <a:endParaRPr lang="zh-CN" altLang="en-US"/>
          </a:p>
        </p:txBody>
      </p:sp>
      <p:sp>
        <p:nvSpPr>
          <p:cNvPr id="5" name="页脚占位符 4">
            <a:extLst>
              <a:ext uri="{FF2B5EF4-FFF2-40B4-BE49-F238E27FC236}">
                <a16:creationId xmlns:a16="http://schemas.microsoft.com/office/drawing/2014/main" id="{4AB448A8-BF65-6842-6248-283FD4284A4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53EE3E8-B6DF-1C2E-CE20-DD2C951EFEB0}"/>
              </a:ext>
            </a:extLst>
          </p:cNvPr>
          <p:cNvSpPr>
            <a:spLocks noGrp="1"/>
          </p:cNvSpPr>
          <p:nvPr>
            <p:ph type="sldNum" sz="quarter" idx="12"/>
          </p:nvPr>
        </p:nvSpPr>
        <p:spPr/>
        <p:txBody>
          <a:bodyPr/>
          <a:lstStyle/>
          <a:p>
            <a:fld id="{0B3C9CE2-2AF1-4823-A6FC-88FBD746979F}" type="slidenum">
              <a:rPr lang="zh-CN" altLang="en-US" smtClean="0"/>
              <a:t>‹#›</a:t>
            </a:fld>
            <a:endParaRPr lang="zh-CN" altLang="en-US"/>
          </a:p>
        </p:txBody>
      </p:sp>
    </p:spTree>
    <p:extLst>
      <p:ext uri="{BB962C8B-B14F-4D97-AF65-F5344CB8AC3E}">
        <p14:creationId xmlns:p14="http://schemas.microsoft.com/office/powerpoint/2010/main" val="41754347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3A99C4D9-A200-2FEA-FD9E-3733D178702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C5ED62FB-7C7B-4B3F-E051-D0012729FE1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5528588F-FE4A-9497-7993-69108C08C7C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D67FCE-8E5D-4F47-8F23-3059FA4518FB}" type="datetimeFigureOut">
              <a:rPr lang="zh-CN" altLang="en-US" smtClean="0"/>
              <a:t>2024/3/17</a:t>
            </a:fld>
            <a:endParaRPr lang="zh-CN" altLang="en-US"/>
          </a:p>
        </p:txBody>
      </p:sp>
      <p:sp>
        <p:nvSpPr>
          <p:cNvPr id="5" name="页脚占位符 4">
            <a:extLst>
              <a:ext uri="{FF2B5EF4-FFF2-40B4-BE49-F238E27FC236}">
                <a16:creationId xmlns:a16="http://schemas.microsoft.com/office/drawing/2014/main" id="{BC6C4D03-B28C-1D35-D3C5-15B310B223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zh-CN" altLang="en-US"/>
          </a:p>
        </p:txBody>
      </p:sp>
      <p:sp>
        <p:nvSpPr>
          <p:cNvPr id="6" name="灯片编号占位符 5">
            <a:extLst>
              <a:ext uri="{FF2B5EF4-FFF2-40B4-BE49-F238E27FC236}">
                <a16:creationId xmlns:a16="http://schemas.microsoft.com/office/drawing/2014/main" id="{0486968D-D544-2C43-7299-0A541F55A1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B3C9CE2-2AF1-4823-A6FC-88FBD746979F}" type="slidenum">
              <a:rPr lang="zh-CN" altLang="en-US" smtClean="0"/>
              <a:t>‹#›</a:t>
            </a:fld>
            <a:endParaRPr lang="zh-CN" altLang="en-US"/>
          </a:p>
        </p:txBody>
      </p:sp>
    </p:spTree>
    <p:extLst>
      <p:ext uri="{BB962C8B-B14F-4D97-AF65-F5344CB8AC3E}">
        <p14:creationId xmlns:p14="http://schemas.microsoft.com/office/powerpoint/2010/main" val="15998434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doi.org/10.1029/2004JB003421" TargetMode="Externa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9A11FDE-499B-7E48-CADD-96A9096B71C7}"/>
              </a:ext>
            </a:extLst>
          </p:cNvPr>
          <p:cNvSpPr>
            <a:spLocks noGrp="1"/>
          </p:cNvSpPr>
          <p:nvPr>
            <p:ph type="ctrTitle"/>
          </p:nvPr>
        </p:nvSpPr>
        <p:spPr>
          <a:xfrm>
            <a:off x="1524000" y="2451695"/>
            <a:ext cx="9144000" cy="2387600"/>
          </a:xfrm>
        </p:spPr>
        <p:txBody>
          <a:bodyPr>
            <a:normAutofit/>
          </a:bodyPr>
          <a:lstStyle/>
          <a:p>
            <a:r>
              <a:rPr lang="en-US" altLang="zh-CN" sz="4000" b="1" i="0" dirty="0">
                <a:solidFill>
                  <a:srgbClr val="000000"/>
                </a:solidFill>
                <a:effectLst/>
                <a:latin typeface="华光中雅_CNKI" panose="02000500000000000000" pitchFamily="2" charset="-122"/>
                <a:ea typeface="华光中雅_CNKI" panose="02000500000000000000" pitchFamily="2" charset="-122"/>
              </a:rPr>
              <a:t>2008</a:t>
            </a:r>
            <a:r>
              <a:rPr lang="zh-CN" altLang="en-US" sz="4000" b="1" i="0" dirty="0">
                <a:solidFill>
                  <a:srgbClr val="000000"/>
                </a:solidFill>
                <a:effectLst/>
                <a:latin typeface="华光中雅_CNKI" panose="02000500000000000000" pitchFamily="2" charset="-122"/>
                <a:ea typeface="华光中雅_CNKI" panose="02000500000000000000" pitchFamily="2" charset="-122"/>
              </a:rPr>
              <a:t>年汶川地震断层交界处滑移最大值及</a:t>
            </a:r>
            <a:r>
              <a:rPr lang="zh-CN" altLang="en-US" sz="4000" b="1" dirty="0">
                <a:solidFill>
                  <a:srgbClr val="000000"/>
                </a:solidFill>
                <a:latin typeface="华光中雅_CNKI" panose="02000500000000000000" pitchFamily="2" charset="-122"/>
                <a:ea typeface="华光中雅_CNKI" panose="02000500000000000000" pitchFamily="2" charset="-122"/>
              </a:rPr>
              <a:t>障碍体</a:t>
            </a:r>
            <a:r>
              <a:rPr lang="zh-CN" altLang="en-US" sz="4000" b="1" i="0" dirty="0">
                <a:solidFill>
                  <a:srgbClr val="000000"/>
                </a:solidFill>
                <a:effectLst/>
                <a:latin typeface="华光中雅_CNKI" panose="02000500000000000000" pitchFamily="2" charset="-122"/>
                <a:ea typeface="华光中雅_CNKI" panose="02000500000000000000" pitchFamily="2" charset="-122"/>
              </a:rPr>
              <a:t>破裂</a:t>
            </a:r>
            <a:endParaRPr lang="zh-CN" altLang="en-US" sz="4000" b="1" dirty="0">
              <a:latin typeface="华光中雅_CNKI" panose="02000500000000000000" pitchFamily="2" charset="-122"/>
              <a:ea typeface="华光中雅_CNKI" panose="02000500000000000000" pitchFamily="2" charset="-122"/>
            </a:endParaRPr>
          </a:p>
        </p:txBody>
      </p:sp>
      <p:pic>
        <p:nvPicPr>
          <p:cNvPr id="5" name="图片 4">
            <a:extLst>
              <a:ext uri="{FF2B5EF4-FFF2-40B4-BE49-F238E27FC236}">
                <a16:creationId xmlns:a16="http://schemas.microsoft.com/office/drawing/2014/main" id="{20D68D46-2445-8262-3BC6-BC3CB131D84D}"/>
              </a:ext>
            </a:extLst>
          </p:cNvPr>
          <p:cNvPicPr>
            <a:picLocks noChangeAspect="1"/>
          </p:cNvPicPr>
          <p:nvPr/>
        </p:nvPicPr>
        <p:blipFill>
          <a:blip r:embed="rId2"/>
          <a:stretch>
            <a:fillRect/>
          </a:stretch>
        </p:blipFill>
        <p:spPr>
          <a:xfrm>
            <a:off x="2009991" y="641063"/>
            <a:ext cx="8172017" cy="2868900"/>
          </a:xfrm>
          <a:prstGeom prst="rect">
            <a:avLst/>
          </a:prstGeom>
        </p:spPr>
      </p:pic>
    </p:spTree>
    <p:extLst>
      <p:ext uri="{BB962C8B-B14F-4D97-AF65-F5344CB8AC3E}">
        <p14:creationId xmlns:p14="http://schemas.microsoft.com/office/powerpoint/2010/main" val="22982722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D7755B7-E18C-148F-1F1D-BC5839497B30}"/>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AFC9DBF8-76A5-1AF2-5D63-95D512F1D075}"/>
              </a:ext>
            </a:extLst>
          </p:cNvPr>
          <p:cNvSpPr>
            <a:spLocks noGrp="1"/>
          </p:cNvSpPr>
          <p:nvPr>
            <p:ph idx="1"/>
          </p:nvPr>
        </p:nvSpPr>
        <p:spPr/>
        <p:txBody>
          <a:bodyPr/>
          <a:lstStyle/>
          <a:p>
            <a:r>
              <a:rPr lang="zh-CN" altLang="en-US" b="0" i="0" dirty="0">
                <a:solidFill>
                  <a:srgbClr val="0D0D0D"/>
                </a:solidFill>
                <a:effectLst/>
                <a:latin typeface="Söhne"/>
              </a:rPr>
              <a:t>全球定位系统（</a:t>
            </a:r>
            <a:r>
              <a:rPr lang="en-US" altLang="zh-CN" b="0" i="0" dirty="0">
                <a:solidFill>
                  <a:srgbClr val="0D0D0D"/>
                </a:solidFill>
                <a:effectLst/>
                <a:latin typeface="Söhne"/>
              </a:rPr>
              <a:t>GPS</a:t>
            </a:r>
            <a:r>
              <a:rPr lang="zh-CN" altLang="en-US" b="0" i="0" dirty="0">
                <a:solidFill>
                  <a:srgbClr val="0D0D0D"/>
                </a:solidFill>
                <a:effectLst/>
                <a:latin typeface="Söhne"/>
              </a:rPr>
              <a:t>）和干涉合成孔径雷达（</a:t>
            </a:r>
            <a:r>
              <a:rPr lang="en-US" altLang="zh-CN" b="0" i="0" dirty="0" err="1">
                <a:solidFill>
                  <a:srgbClr val="0D0D0D"/>
                </a:solidFill>
                <a:effectLst/>
                <a:latin typeface="Söhne"/>
              </a:rPr>
              <a:t>InSAR</a:t>
            </a:r>
            <a:r>
              <a:rPr lang="zh-CN" altLang="en-US" b="0" i="0" dirty="0">
                <a:solidFill>
                  <a:srgbClr val="0D0D0D"/>
                </a:solidFill>
                <a:effectLst/>
                <a:latin typeface="Söhne"/>
              </a:rPr>
              <a:t>）数据来推断与地震相关的断层几何形状和滑移分布。</a:t>
            </a:r>
            <a:endParaRPr lang="en-US" altLang="zh-CN" b="0" i="0" dirty="0">
              <a:solidFill>
                <a:srgbClr val="0D0D0D"/>
              </a:solidFill>
              <a:effectLst/>
              <a:latin typeface="Söhne"/>
            </a:endParaRPr>
          </a:p>
          <a:p>
            <a:r>
              <a:rPr lang="zh-CN" altLang="en-US" b="0" i="0" dirty="0">
                <a:solidFill>
                  <a:srgbClr val="0D0D0D"/>
                </a:solidFill>
                <a:effectLst/>
                <a:latin typeface="Söhne"/>
              </a:rPr>
              <a:t>基于大地测量数据的断层几何和滑移分布进行了反演</a:t>
            </a:r>
            <a:endParaRPr lang="en-US" altLang="zh-CN" dirty="0">
              <a:solidFill>
                <a:srgbClr val="0D0D0D"/>
              </a:solidFill>
              <a:latin typeface="Söhne"/>
            </a:endParaRPr>
          </a:p>
          <a:p>
            <a:r>
              <a:rPr lang="zh-CN" altLang="en-US" b="0" i="0" dirty="0">
                <a:solidFill>
                  <a:srgbClr val="0D0D0D"/>
                </a:solidFill>
                <a:effectLst/>
                <a:latin typeface="Söhne"/>
              </a:rPr>
              <a:t>北川断裂在西南端向西北方向适度倾斜，沿走向向东北方向倾斜，在断裂东北端达到近乎垂直的角度。</a:t>
            </a:r>
            <a:endParaRPr lang="en-US" altLang="zh-CN" b="0" i="0" dirty="0">
              <a:solidFill>
                <a:srgbClr val="0D0D0D"/>
              </a:solidFill>
              <a:effectLst/>
              <a:latin typeface="Söhne"/>
            </a:endParaRPr>
          </a:p>
          <a:p>
            <a:endParaRPr lang="en-US" altLang="zh-CN" dirty="0">
              <a:solidFill>
                <a:srgbClr val="0D0D0D"/>
              </a:solidFill>
              <a:latin typeface="Söhne"/>
            </a:endParaRPr>
          </a:p>
          <a:p>
            <a:endParaRPr lang="en-US" altLang="zh-CN" dirty="0">
              <a:solidFill>
                <a:srgbClr val="0D0D0D"/>
              </a:solidFill>
              <a:latin typeface="Söhne"/>
            </a:endParaRPr>
          </a:p>
          <a:p>
            <a:endParaRPr lang="en-US" altLang="zh-CN" dirty="0">
              <a:solidFill>
                <a:srgbClr val="0D0D0D"/>
              </a:solidFill>
              <a:latin typeface="Söhne"/>
            </a:endParaRPr>
          </a:p>
          <a:p>
            <a:r>
              <a:rPr lang="zh-CN" altLang="en-US" b="0" i="0" dirty="0">
                <a:solidFill>
                  <a:srgbClr val="0D0D0D"/>
                </a:solidFill>
                <a:effectLst/>
                <a:latin typeface="Söhne"/>
              </a:rPr>
              <a:t>故障</a:t>
            </a:r>
            <a:r>
              <a:rPr lang="en-US" altLang="zh-CN" b="0" i="0" dirty="0">
                <a:solidFill>
                  <a:srgbClr val="0D0D0D"/>
                </a:solidFill>
                <a:effectLst/>
                <a:latin typeface="Söhne"/>
              </a:rPr>
              <a:t>-</a:t>
            </a:r>
            <a:r>
              <a:rPr lang="zh-CN" altLang="en-US" b="0" i="0" dirty="0">
                <a:solidFill>
                  <a:srgbClr val="0D0D0D"/>
                </a:solidFill>
                <a:effectLst/>
                <a:latin typeface="Söhne"/>
              </a:rPr>
              <a:t>破裂模型反演  块状运动模型</a:t>
            </a:r>
            <a:endParaRPr lang="zh-CN" altLang="en-US" dirty="0"/>
          </a:p>
        </p:txBody>
      </p:sp>
      <p:pic>
        <p:nvPicPr>
          <p:cNvPr id="4" name="图片 3">
            <a:extLst>
              <a:ext uri="{FF2B5EF4-FFF2-40B4-BE49-F238E27FC236}">
                <a16:creationId xmlns:a16="http://schemas.microsoft.com/office/drawing/2014/main" id="{1E889C0C-4874-0662-C687-B519284663C9}"/>
              </a:ext>
            </a:extLst>
          </p:cNvPr>
          <p:cNvPicPr>
            <a:picLocks noChangeAspect="1"/>
          </p:cNvPicPr>
          <p:nvPr/>
        </p:nvPicPr>
        <p:blipFill>
          <a:blip r:embed="rId2"/>
          <a:stretch>
            <a:fillRect/>
          </a:stretch>
        </p:blipFill>
        <p:spPr>
          <a:xfrm>
            <a:off x="7704306" y="3682087"/>
            <a:ext cx="3273836" cy="3127519"/>
          </a:xfrm>
          <a:prstGeom prst="rect">
            <a:avLst/>
          </a:prstGeom>
        </p:spPr>
      </p:pic>
    </p:spTree>
    <p:extLst>
      <p:ext uri="{BB962C8B-B14F-4D97-AF65-F5344CB8AC3E}">
        <p14:creationId xmlns:p14="http://schemas.microsoft.com/office/powerpoint/2010/main" val="19937488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6A7B300-8E77-33B3-34DA-583A767A35D0}"/>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3C8ADC5B-FFBE-6A49-94EE-A3957CA226A6}"/>
              </a:ext>
            </a:extLst>
          </p:cNvPr>
          <p:cNvSpPr>
            <a:spLocks noGrp="1"/>
          </p:cNvSpPr>
          <p:nvPr>
            <p:ph idx="1"/>
          </p:nvPr>
        </p:nvSpPr>
        <p:spPr>
          <a:xfrm>
            <a:off x="5169386" y="1825625"/>
            <a:ext cx="6184414" cy="4351338"/>
          </a:xfrm>
        </p:spPr>
        <p:txBody>
          <a:bodyPr>
            <a:normAutofit/>
          </a:bodyPr>
          <a:lstStyle/>
          <a:p>
            <a:r>
              <a:rPr lang="zh-CN" altLang="en-US" sz="2000" dirty="0">
                <a:latin typeface="宋体" panose="02010600030101010101" pitchFamily="2" charset="-122"/>
                <a:ea typeface="宋体" panose="02010600030101010101" pitchFamily="2" charset="-122"/>
              </a:rPr>
              <a:t>龙门山断裂带</a:t>
            </a:r>
            <a:endParaRPr lang="en-US" altLang="zh-CN" sz="2000" dirty="0">
              <a:latin typeface="宋体" panose="02010600030101010101" pitchFamily="2" charset="-122"/>
              <a:ea typeface="宋体" panose="02010600030101010101" pitchFamily="2" charset="-122"/>
            </a:endParaRPr>
          </a:p>
          <a:p>
            <a:r>
              <a:rPr lang="zh-CN" altLang="en-US" sz="2000" dirty="0">
                <a:solidFill>
                  <a:srgbClr val="00B050"/>
                </a:solidFill>
                <a:latin typeface="宋体" panose="02010600030101010101" pitchFamily="2" charset="-122"/>
                <a:ea typeface="宋体" panose="02010600030101010101" pitchFamily="2" charset="-122"/>
              </a:rPr>
              <a:t>彭灌断裂带（</a:t>
            </a:r>
            <a:r>
              <a:rPr lang="en-US" altLang="zh-CN" sz="2000" dirty="0">
                <a:solidFill>
                  <a:srgbClr val="00B050"/>
                </a:solidFill>
                <a:latin typeface="宋体" panose="02010600030101010101" pitchFamily="2" charset="-122"/>
                <a:ea typeface="宋体" panose="02010600030101010101" pitchFamily="2" charset="-122"/>
              </a:rPr>
              <a:t>PGF</a:t>
            </a:r>
            <a:r>
              <a:rPr lang="zh-CN" altLang="en-US" sz="2000" dirty="0">
                <a:solidFill>
                  <a:srgbClr val="00B050"/>
                </a:solidFill>
                <a:latin typeface="宋体" panose="02010600030101010101" pitchFamily="2" charset="-122"/>
                <a:ea typeface="宋体" panose="02010600030101010101" pitchFamily="2" charset="-122"/>
              </a:rPr>
              <a:t>）</a:t>
            </a:r>
            <a:r>
              <a:rPr lang="zh-CN" altLang="en-US" sz="2000" dirty="0">
                <a:solidFill>
                  <a:srgbClr val="000000"/>
                </a:solidFill>
                <a:latin typeface="宋体" panose="02010600030101010101" pitchFamily="2" charset="-122"/>
                <a:ea typeface="宋体" panose="02010600030101010101" pitchFamily="2" charset="-122"/>
              </a:rPr>
              <a:t>沿山缘向东，</a:t>
            </a:r>
            <a:r>
              <a:rPr lang="en-US" altLang="zh-CN" sz="2000" dirty="0">
                <a:solidFill>
                  <a:srgbClr val="000000"/>
                </a:solidFill>
                <a:latin typeface="宋体" panose="02010600030101010101" pitchFamily="2" charset="-122"/>
                <a:ea typeface="宋体" panose="02010600030101010101" pitchFamily="2" charset="-122"/>
              </a:rPr>
              <a:t>PGF</a:t>
            </a:r>
            <a:r>
              <a:rPr lang="zh-CN" altLang="en-US" sz="2000" dirty="0">
                <a:solidFill>
                  <a:srgbClr val="000000"/>
                </a:solidFill>
                <a:latin typeface="宋体" panose="02010600030101010101" pitchFamily="2" charset="-122"/>
                <a:ea typeface="宋体" panose="02010600030101010101" pitchFamily="2" charset="-122"/>
              </a:rPr>
              <a:t>以西约</a:t>
            </a:r>
            <a:r>
              <a:rPr lang="en-US" altLang="zh-CN" sz="2000" dirty="0">
                <a:solidFill>
                  <a:srgbClr val="000000"/>
                </a:solidFill>
                <a:latin typeface="宋体" panose="02010600030101010101" pitchFamily="2" charset="-122"/>
                <a:ea typeface="宋体" panose="02010600030101010101" pitchFamily="2" charset="-122"/>
              </a:rPr>
              <a:t>10-15 km</a:t>
            </a:r>
            <a:r>
              <a:rPr lang="zh-CN" altLang="en-US" sz="2000" dirty="0">
                <a:solidFill>
                  <a:srgbClr val="000000"/>
                </a:solidFill>
                <a:latin typeface="宋体" panose="02010600030101010101" pitchFamily="2" charset="-122"/>
                <a:ea typeface="宋体" panose="02010600030101010101" pitchFamily="2" charset="-122"/>
              </a:rPr>
              <a:t>处的</a:t>
            </a:r>
            <a:r>
              <a:rPr lang="zh-CN" altLang="en-US" sz="2000" dirty="0">
                <a:solidFill>
                  <a:srgbClr val="00B050"/>
                </a:solidFill>
                <a:latin typeface="宋体" panose="02010600030101010101" pitchFamily="2" charset="-122"/>
                <a:ea typeface="宋体" panose="02010600030101010101" pitchFamily="2" charset="-122"/>
              </a:rPr>
              <a:t>北川断裂（</a:t>
            </a:r>
            <a:r>
              <a:rPr lang="en-US" altLang="zh-CN" sz="2000" dirty="0">
                <a:solidFill>
                  <a:srgbClr val="00B050"/>
                </a:solidFill>
                <a:latin typeface="宋体" panose="02010600030101010101" pitchFamily="2" charset="-122"/>
                <a:ea typeface="宋体" panose="02010600030101010101" pitchFamily="2" charset="-122"/>
              </a:rPr>
              <a:t>BCF</a:t>
            </a:r>
            <a:r>
              <a:rPr lang="zh-CN" altLang="en-US" sz="2000" dirty="0">
                <a:solidFill>
                  <a:srgbClr val="00B050"/>
                </a:solidFill>
                <a:latin typeface="宋体" panose="02010600030101010101" pitchFamily="2" charset="-122"/>
                <a:ea typeface="宋体" panose="02010600030101010101" pitchFamily="2" charset="-122"/>
              </a:rPr>
              <a:t>）</a:t>
            </a:r>
            <a:r>
              <a:rPr lang="zh-CN" altLang="en-US" sz="2000" dirty="0">
                <a:latin typeface="宋体" panose="02010600030101010101" pitchFamily="2" charset="-122"/>
                <a:ea typeface="宋体" panose="02010600030101010101" pitchFamily="2" charset="-122"/>
              </a:rPr>
              <a:t>，</a:t>
            </a:r>
            <a:r>
              <a:rPr lang="zh-CN" altLang="en-US" sz="2000" dirty="0">
                <a:solidFill>
                  <a:srgbClr val="00B050"/>
                </a:solidFill>
                <a:latin typeface="宋体" panose="02010600030101010101" pitchFamily="2" charset="-122"/>
                <a:ea typeface="宋体" panose="02010600030101010101" pitchFamily="2" charset="-122"/>
              </a:rPr>
              <a:t>汶</a:t>
            </a:r>
            <a:r>
              <a:rPr lang="zh-CN" altLang="en-US" sz="2000" b="0" i="0" dirty="0">
                <a:solidFill>
                  <a:srgbClr val="00B050"/>
                </a:solidFill>
                <a:effectLst/>
                <a:latin typeface="宋体" panose="02010600030101010101" pitchFamily="2" charset="-122"/>
                <a:ea typeface="宋体" panose="02010600030101010101" pitchFamily="2" charset="-122"/>
              </a:rPr>
              <a:t>川</a:t>
            </a:r>
            <a:r>
              <a:rPr lang="en-US" altLang="zh-CN" sz="2000" b="0" i="0" dirty="0">
                <a:solidFill>
                  <a:srgbClr val="00B050"/>
                </a:solidFill>
                <a:effectLst/>
                <a:latin typeface="宋体" panose="02010600030101010101" pitchFamily="2" charset="-122"/>
                <a:ea typeface="宋体" panose="02010600030101010101" pitchFamily="2" charset="-122"/>
              </a:rPr>
              <a:t>-</a:t>
            </a:r>
            <a:r>
              <a:rPr lang="zh-CN" altLang="en-US" sz="2000" b="0" i="0" dirty="0">
                <a:solidFill>
                  <a:srgbClr val="00B050"/>
                </a:solidFill>
                <a:effectLst/>
                <a:latin typeface="宋体" panose="02010600030101010101" pitchFamily="2" charset="-122"/>
                <a:ea typeface="宋体" panose="02010600030101010101" pitchFamily="2" charset="-122"/>
              </a:rPr>
              <a:t>茂文断裂（</a:t>
            </a:r>
            <a:r>
              <a:rPr lang="en-US" altLang="zh-CN" sz="2000" b="0" i="0" dirty="0">
                <a:solidFill>
                  <a:srgbClr val="00B050"/>
                </a:solidFill>
                <a:effectLst/>
                <a:latin typeface="宋体" panose="02010600030101010101" pitchFamily="2" charset="-122"/>
                <a:ea typeface="宋体" panose="02010600030101010101" pitchFamily="2" charset="-122"/>
              </a:rPr>
              <a:t>WMF</a:t>
            </a:r>
            <a:r>
              <a:rPr lang="zh-CN" altLang="en-US" sz="2000" b="0" i="0" dirty="0">
                <a:solidFill>
                  <a:srgbClr val="00B050"/>
                </a:solidFill>
                <a:effectLst/>
                <a:latin typeface="宋体" panose="02010600030101010101" pitchFamily="2" charset="-122"/>
                <a:ea typeface="宋体" panose="02010600030101010101" pitchFamily="2" charset="-122"/>
              </a:rPr>
              <a:t>）</a:t>
            </a:r>
            <a:r>
              <a:rPr lang="zh-CN" altLang="en-US" sz="2000" b="0" i="0" dirty="0">
                <a:solidFill>
                  <a:srgbClr val="000000"/>
                </a:solidFill>
                <a:effectLst/>
                <a:latin typeface="宋体" panose="02010600030101010101" pitchFamily="2" charset="-122"/>
                <a:ea typeface="宋体" panose="02010600030101010101" pitchFamily="2" charset="-122"/>
              </a:rPr>
              <a:t>位于</a:t>
            </a:r>
            <a:r>
              <a:rPr lang="en-US" altLang="zh-CN" sz="2000" b="0" i="0" dirty="0">
                <a:solidFill>
                  <a:srgbClr val="000000"/>
                </a:solidFill>
                <a:effectLst/>
                <a:latin typeface="宋体" panose="02010600030101010101" pitchFamily="2" charset="-122"/>
                <a:ea typeface="宋体" panose="02010600030101010101" pitchFamily="2" charset="-122"/>
              </a:rPr>
              <a:t>BCF</a:t>
            </a:r>
            <a:r>
              <a:rPr lang="zh-CN" altLang="en-US" sz="2000" b="0" i="0" dirty="0">
                <a:solidFill>
                  <a:srgbClr val="000000"/>
                </a:solidFill>
                <a:effectLst/>
                <a:latin typeface="宋体" panose="02010600030101010101" pitchFamily="2" charset="-122"/>
                <a:ea typeface="宋体" panose="02010600030101010101" pitchFamily="2" charset="-122"/>
              </a:rPr>
              <a:t>以西约</a:t>
            </a:r>
            <a:r>
              <a:rPr lang="en-US" altLang="zh-CN" sz="2000" b="0" i="0" dirty="0">
                <a:solidFill>
                  <a:srgbClr val="000000"/>
                </a:solidFill>
                <a:effectLst/>
                <a:latin typeface="宋体" panose="02010600030101010101" pitchFamily="2" charset="-122"/>
                <a:ea typeface="宋体" panose="02010600030101010101" pitchFamily="2" charset="-122"/>
              </a:rPr>
              <a:t>30 km</a:t>
            </a:r>
            <a:r>
              <a:rPr lang="zh-CN" altLang="en-US" sz="2000" b="0" i="0" dirty="0">
                <a:solidFill>
                  <a:srgbClr val="000000"/>
                </a:solidFill>
                <a:effectLst/>
                <a:latin typeface="宋体" panose="02010600030101010101" pitchFamily="2" charset="-122"/>
                <a:ea typeface="宋体" panose="02010600030101010101" pitchFamily="2" charset="-122"/>
              </a:rPr>
              <a:t>处。</a:t>
            </a:r>
            <a:endParaRPr lang="en-US" altLang="zh-CN" sz="2000" b="0" i="0" dirty="0">
              <a:solidFill>
                <a:srgbClr val="000000"/>
              </a:solidFill>
              <a:effectLst/>
              <a:latin typeface="宋体" panose="02010600030101010101" pitchFamily="2" charset="-122"/>
              <a:ea typeface="宋体" panose="02010600030101010101" pitchFamily="2" charset="-122"/>
            </a:endParaRPr>
          </a:p>
          <a:p>
            <a:r>
              <a:rPr lang="en-US" altLang="zh-CN" sz="2000" dirty="0">
                <a:solidFill>
                  <a:srgbClr val="000000"/>
                </a:solidFill>
                <a:latin typeface="宋体" panose="02010600030101010101" pitchFamily="2" charset="-122"/>
                <a:ea typeface="宋体" panose="02010600030101010101" pitchFamily="2" charset="-122"/>
              </a:rPr>
              <a:t>BCF</a:t>
            </a:r>
            <a:r>
              <a:rPr lang="zh-CN" altLang="en-US" sz="2000" dirty="0">
                <a:solidFill>
                  <a:srgbClr val="000000"/>
                </a:solidFill>
                <a:latin typeface="宋体" panose="02010600030101010101" pitchFamily="2" charset="-122"/>
                <a:ea typeface="宋体" panose="02010600030101010101" pitchFamily="2" charset="-122"/>
              </a:rPr>
              <a:t>和</a:t>
            </a:r>
            <a:r>
              <a:rPr lang="en-US" altLang="zh-CN" sz="2000" dirty="0">
                <a:solidFill>
                  <a:srgbClr val="000000"/>
                </a:solidFill>
                <a:latin typeface="宋体" panose="02010600030101010101" pitchFamily="2" charset="-122"/>
                <a:ea typeface="宋体" panose="02010600030101010101" pitchFamily="2" charset="-122"/>
              </a:rPr>
              <a:t>PGF</a:t>
            </a:r>
            <a:r>
              <a:rPr lang="zh-CN" altLang="en-US" sz="2000" dirty="0">
                <a:solidFill>
                  <a:srgbClr val="000000"/>
                </a:solidFill>
                <a:latin typeface="宋体" panose="02010600030101010101" pitchFamily="2" charset="-122"/>
                <a:ea typeface="宋体" panose="02010600030101010101" pitchFamily="2" charset="-122"/>
              </a:rPr>
              <a:t>在地壳中部汇聚到</a:t>
            </a:r>
            <a:endParaRPr lang="en-US" altLang="zh-CN" sz="2000" dirty="0">
              <a:solidFill>
                <a:srgbClr val="000000"/>
              </a:solidFill>
              <a:latin typeface="宋体" panose="02010600030101010101" pitchFamily="2" charset="-122"/>
              <a:ea typeface="宋体" panose="02010600030101010101" pitchFamily="2" charset="-122"/>
            </a:endParaRPr>
          </a:p>
          <a:p>
            <a:pPr marL="0" indent="0">
              <a:buNone/>
            </a:pPr>
            <a:r>
              <a:rPr lang="en-US" altLang="zh-CN" sz="2000" dirty="0">
                <a:solidFill>
                  <a:srgbClr val="000000"/>
                </a:solidFill>
                <a:latin typeface="宋体" panose="02010600030101010101" pitchFamily="2" charset="-122"/>
                <a:ea typeface="宋体" panose="02010600030101010101" pitchFamily="2" charset="-122"/>
              </a:rPr>
              <a:t>  </a:t>
            </a:r>
            <a:r>
              <a:rPr lang="zh-CN" altLang="en-US" sz="2000" dirty="0">
                <a:solidFill>
                  <a:srgbClr val="000000"/>
                </a:solidFill>
                <a:latin typeface="宋体" panose="02010600030101010101" pitchFamily="2" charset="-122"/>
                <a:ea typeface="宋体" panose="02010600030101010101" pitchFamily="2" charset="-122"/>
              </a:rPr>
              <a:t>同一个斜坡系统中。</a:t>
            </a:r>
            <a:endParaRPr lang="en-US" altLang="zh-CN" sz="2000" dirty="0">
              <a:solidFill>
                <a:srgbClr val="000000"/>
              </a:solidFill>
              <a:latin typeface="宋体" panose="02010600030101010101" pitchFamily="2" charset="-122"/>
              <a:ea typeface="宋体" panose="02010600030101010101" pitchFamily="2" charset="-122"/>
            </a:endParaRPr>
          </a:p>
          <a:p>
            <a:pPr marL="0" indent="0">
              <a:buNone/>
            </a:pPr>
            <a:r>
              <a:rPr lang="zh-CN" altLang="en-US" sz="2000" dirty="0">
                <a:solidFill>
                  <a:srgbClr val="000000"/>
                </a:solidFill>
                <a:latin typeface="宋体" panose="02010600030101010101" pitchFamily="2" charset="-122"/>
                <a:ea typeface="宋体" panose="02010600030101010101" pitchFamily="2" charset="-122"/>
              </a:rPr>
              <a:t>主震始于映秀西南，向东北传播</a:t>
            </a:r>
            <a:endParaRPr lang="en-US" altLang="zh-CN" sz="2000" dirty="0">
              <a:solidFill>
                <a:srgbClr val="000000"/>
              </a:solidFill>
              <a:latin typeface="宋体" panose="02010600030101010101" pitchFamily="2" charset="-122"/>
              <a:ea typeface="宋体" panose="02010600030101010101" pitchFamily="2" charset="-122"/>
            </a:endParaRPr>
          </a:p>
          <a:p>
            <a:pPr marL="0" indent="0">
              <a:buNone/>
            </a:pPr>
            <a:r>
              <a:rPr lang="zh-CN" altLang="en-US" sz="2000" dirty="0">
                <a:solidFill>
                  <a:srgbClr val="000000"/>
                </a:solidFill>
                <a:latin typeface="宋体" panose="02010600030101010101" pitchFamily="2" charset="-122"/>
                <a:ea typeface="宋体" panose="02010600030101010101" pitchFamily="2" charset="-122"/>
              </a:rPr>
              <a:t>最大地表滑移位于</a:t>
            </a:r>
            <a:endParaRPr lang="en-US" altLang="zh-CN" sz="2000" dirty="0">
              <a:solidFill>
                <a:srgbClr val="000000"/>
              </a:solidFill>
              <a:latin typeface="宋体" panose="02010600030101010101" pitchFamily="2" charset="-122"/>
              <a:ea typeface="宋体" panose="02010600030101010101" pitchFamily="2" charset="-122"/>
            </a:endParaRPr>
          </a:p>
          <a:p>
            <a:pPr marL="0" indent="0">
              <a:buNone/>
            </a:pPr>
            <a:r>
              <a:rPr lang="en-US" altLang="zh-CN" sz="2000" dirty="0">
                <a:solidFill>
                  <a:srgbClr val="000000"/>
                </a:solidFill>
                <a:latin typeface="宋体" panose="02010600030101010101" pitchFamily="2" charset="-122"/>
                <a:ea typeface="宋体" panose="02010600030101010101" pitchFamily="2" charset="-122"/>
              </a:rPr>
              <a:t>1.</a:t>
            </a:r>
            <a:r>
              <a:rPr lang="zh-CN" altLang="en-US" sz="2000" dirty="0">
                <a:solidFill>
                  <a:srgbClr val="000000"/>
                </a:solidFill>
                <a:latin typeface="宋体" panose="02010600030101010101" pitchFamily="2" charset="-122"/>
                <a:ea typeface="宋体" panose="02010600030101010101" pitchFamily="2" charset="-122"/>
              </a:rPr>
              <a:t>映秀东北   </a:t>
            </a:r>
            <a:r>
              <a:rPr lang="en-US" altLang="zh-CN" sz="2000" dirty="0">
                <a:solidFill>
                  <a:srgbClr val="000000"/>
                </a:solidFill>
                <a:latin typeface="宋体" panose="02010600030101010101" pitchFamily="2" charset="-122"/>
                <a:ea typeface="宋体" panose="02010600030101010101" pitchFamily="2" charset="-122"/>
              </a:rPr>
              <a:t>2.</a:t>
            </a:r>
            <a:r>
              <a:rPr lang="zh-CN" altLang="en-US" sz="2000" dirty="0">
                <a:solidFill>
                  <a:srgbClr val="000000"/>
                </a:solidFill>
                <a:latin typeface="宋体" panose="02010600030101010101" pitchFamily="2" charset="-122"/>
                <a:ea typeface="宋体" panose="02010600030101010101" pitchFamily="2" charset="-122"/>
              </a:rPr>
              <a:t>北川东</a:t>
            </a:r>
            <a:endParaRPr lang="en-US" altLang="zh-CN" sz="2000" dirty="0">
              <a:solidFill>
                <a:srgbClr val="000000"/>
              </a:solidFill>
              <a:latin typeface="宋体" panose="02010600030101010101" pitchFamily="2" charset="-122"/>
              <a:ea typeface="宋体" panose="02010600030101010101" pitchFamily="2" charset="-122"/>
            </a:endParaRPr>
          </a:p>
        </p:txBody>
      </p:sp>
      <p:pic>
        <p:nvPicPr>
          <p:cNvPr id="5" name="图片 4">
            <a:extLst>
              <a:ext uri="{FF2B5EF4-FFF2-40B4-BE49-F238E27FC236}">
                <a16:creationId xmlns:a16="http://schemas.microsoft.com/office/drawing/2014/main" id="{07C4D07F-D532-73DA-5B9A-50492AF9AE0D}"/>
              </a:ext>
            </a:extLst>
          </p:cNvPr>
          <p:cNvPicPr>
            <a:picLocks noChangeAspect="1"/>
          </p:cNvPicPr>
          <p:nvPr/>
        </p:nvPicPr>
        <p:blipFill>
          <a:blip r:embed="rId2"/>
          <a:stretch>
            <a:fillRect/>
          </a:stretch>
        </p:blipFill>
        <p:spPr>
          <a:xfrm>
            <a:off x="149674" y="895331"/>
            <a:ext cx="5019712" cy="5067337"/>
          </a:xfrm>
          <a:prstGeom prst="rect">
            <a:avLst/>
          </a:prstGeom>
        </p:spPr>
      </p:pic>
      <p:pic>
        <p:nvPicPr>
          <p:cNvPr id="11" name="图片 10">
            <a:extLst>
              <a:ext uri="{FF2B5EF4-FFF2-40B4-BE49-F238E27FC236}">
                <a16:creationId xmlns:a16="http://schemas.microsoft.com/office/drawing/2014/main" id="{BFD01690-47D0-C242-3497-4A2C2C012BC7}"/>
              </a:ext>
            </a:extLst>
          </p:cNvPr>
          <p:cNvPicPr>
            <a:picLocks noChangeAspect="1"/>
          </p:cNvPicPr>
          <p:nvPr/>
        </p:nvPicPr>
        <p:blipFill>
          <a:blip r:embed="rId3"/>
          <a:stretch>
            <a:fillRect/>
          </a:stretch>
        </p:blipFill>
        <p:spPr>
          <a:xfrm>
            <a:off x="8919876" y="3259130"/>
            <a:ext cx="3272124" cy="3128970"/>
          </a:xfrm>
          <a:prstGeom prst="rect">
            <a:avLst/>
          </a:prstGeom>
        </p:spPr>
      </p:pic>
      <p:cxnSp>
        <p:nvCxnSpPr>
          <p:cNvPr id="15" name="直接连接符 14">
            <a:extLst>
              <a:ext uri="{FF2B5EF4-FFF2-40B4-BE49-F238E27FC236}">
                <a16:creationId xmlns:a16="http://schemas.microsoft.com/office/drawing/2014/main" id="{F9F13E0A-5830-2A02-91E8-B8BFB34690BD}"/>
              </a:ext>
            </a:extLst>
          </p:cNvPr>
          <p:cNvCxnSpPr/>
          <p:nvPr/>
        </p:nvCxnSpPr>
        <p:spPr>
          <a:xfrm>
            <a:off x="10258281" y="4605337"/>
            <a:ext cx="595313" cy="0"/>
          </a:xfrm>
          <a:prstGeom prst="line">
            <a:avLst/>
          </a:prstGeom>
        </p:spPr>
        <p:style>
          <a:lnRef idx="3">
            <a:schemeClr val="accent5"/>
          </a:lnRef>
          <a:fillRef idx="0">
            <a:schemeClr val="accent5"/>
          </a:fillRef>
          <a:effectRef idx="2">
            <a:schemeClr val="accent5"/>
          </a:effectRef>
          <a:fontRef idx="minor">
            <a:schemeClr val="tx1"/>
          </a:fontRef>
        </p:style>
      </p:cxnSp>
      <p:cxnSp>
        <p:nvCxnSpPr>
          <p:cNvPr id="17" name="直接连接符 16">
            <a:extLst>
              <a:ext uri="{FF2B5EF4-FFF2-40B4-BE49-F238E27FC236}">
                <a16:creationId xmlns:a16="http://schemas.microsoft.com/office/drawing/2014/main" id="{AA7908B3-A3C2-5694-B915-CE45A600ECC0}"/>
              </a:ext>
            </a:extLst>
          </p:cNvPr>
          <p:cNvCxnSpPr/>
          <p:nvPr/>
        </p:nvCxnSpPr>
        <p:spPr>
          <a:xfrm>
            <a:off x="8919876" y="6086475"/>
            <a:ext cx="648114" cy="0"/>
          </a:xfrm>
          <a:prstGeom prst="line">
            <a:avLst/>
          </a:prstGeom>
        </p:spPr>
        <p:style>
          <a:lnRef idx="3">
            <a:schemeClr val="accent4"/>
          </a:lnRef>
          <a:fillRef idx="0">
            <a:schemeClr val="accent4"/>
          </a:fillRef>
          <a:effectRef idx="2">
            <a:schemeClr val="accent4"/>
          </a:effectRef>
          <a:fontRef idx="minor">
            <a:schemeClr val="tx1"/>
          </a:fontRef>
        </p:style>
      </p:cxnSp>
      <p:cxnSp>
        <p:nvCxnSpPr>
          <p:cNvPr id="19" name="直接连接符 18">
            <a:extLst>
              <a:ext uri="{FF2B5EF4-FFF2-40B4-BE49-F238E27FC236}">
                <a16:creationId xmlns:a16="http://schemas.microsoft.com/office/drawing/2014/main" id="{9A1426AD-CD40-C99B-BBEE-3BB9335BA2E1}"/>
              </a:ext>
            </a:extLst>
          </p:cNvPr>
          <p:cNvCxnSpPr/>
          <p:nvPr/>
        </p:nvCxnSpPr>
        <p:spPr>
          <a:xfrm>
            <a:off x="11187113" y="3881438"/>
            <a:ext cx="523875" cy="0"/>
          </a:xfrm>
          <a:prstGeom prst="line">
            <a:avLst/>
          </a:prstGeom>
        </p:spPr>
        <p:style>
          <a:lnRef idx="3">
            <a:schemeClr val="accent4"/>
          </a:lnRef>
          <a:fillRef idx="0">
            <a:schemeClr val="accent4"/>
          </a:fillRef>
          <a:effectRef idx="2">
            <a:schemeClr val="accent4"/>
          </a:effectRef>
          <a:fontRef idx="minor">
            <a:schemeClr val="tx1"/>
          </a:fontRef>
        </p:style>
      </p:cxnSp>
      <p:pic>
        <p:nvPicPr>
          <p:cNvPr id="21" name="图片 20">
            <a:extLst>
              <a:ext uri="{FF2B5EF4-FFF2-40B4-BE49-F238E27FC236}">
                <a16:creationId xmlns:a16="http://schemas.microsoft.com/office/drawing/2014/main" id="{4EB0349C-B441-2288-0782-CCE4DD946429}"/>
              </a:ext>
            </a:extLst>
          </p:cNvPr>
          <p:cNvPicPr>
            <a:picLocks noChangeAspect="1"/>
          </p:cNvPicPr>
          <p:nvPr/>
        </p:nvPicPr>
        <p:blipFill>
          <a:blip r:embed="rId4"/>
          <a:stretch>
            <a:fillRect/>
          </a:stretch>
        </p:blipFill>
        <p:spPr>
          <a:xfrm>
            <a:off x="66501" y="3989141"/>
            <a:ext cx="5186057" cy="2079095"/>
          </a:xfrm>
          <a:prstGeom prst="rect">
            <a:avLst/>
          </a:prstGeom>
        </p:spPr>
      </p:pic>
    </p:spTree>
    <p:extLst>
      <p:ext uri="{BB962C8B-B14F-4D97-AF65-F5344CB8AC3E}">
        <p14:creationId xmlns:p14="http://schemas.microsoft.com/office/powerpoint/2010/main" val="1281912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additive="base">
                                        <p:cTn id="25" dur="500" fill="hold"/>
                                        <p:tgtEl>
                                          <p:spTgt spid="21"/>
                                        </p:tgtEl>
                                        <p:attrNameLst>
                                          <p:attrName>ppt_x</p:attrName>
                                        </p:attrNameLst>
                                      </p:cBhvr>
                                      <p:tavLst>
                                        <p:tav tm="0">
                                          <p:val>
                                            <p:strVal val="#ppt_x"/>
                                          </p:val>
                                        </p:tav>
                                        <p:tav tm="100000">
                                          <p:val>
                                            <p:strVal val="#ppt_x"/>
                                          </p:val>
                                        </p:tav>
                                      </p:tavLst>
                                    </p:anim>
                                    <p:anim calcmode="lin" valueType="num">
                                      <p:cBhvr additive="base">
                                        <p:cTn id="26"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929B0BD-0517-042F-CA07-6AEB014F8EAA}"/>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F2193786-C99D-EFC0-A1D3-C94ED2509F70}"/>
              </a:ext>
            </a:extLst>
          </p:cNvPr>
          <p:cNvSpPr>
            <a:spLocks noGrp="1"/>
          </p:cNvSpPr>
          <p:nvPr>
            <p:ph idx="1"/>
          </p:nvPr>
        </p:nvSpPr>
        <p:spPr>
          <a:xfrm>
            <a:off x="4629150" y="1999316"/>
            <a:ext cx="7431305" cy="4351338"/>
          </a:xfrm>
        </p:spPr>
        <p:txBody>
          <a:bodyPr>
            <a:normAutofit lnSpcReduction="10000"/>
          </a:bodyPr>
          <a:lstStyle/>
          <a:p>
            <a:r>
              <a:rPr lang="zh-CN" altLang="en-US" sz="2400" b="0" i="0" dirty="0">
                <a:solidFill>
                  <a:srgbClr val="000000"/>
                </a:solidFill>
                <a:effectLst/>
                <a:latin typeface="Arial" panose="020B0604020202020204" pitchFamily="34" charset="0"/>
              </a:rPr>
              <a:t>断层段交汇点附近</a:t>
            </a:r>
            <a:endParaRPr lang="en-US" altLang="zh-CN" sz="2400" b="0" i="0" dirty="0">
              <a:solidFill>
                <a:srgbClr val="000000"/>
              </a:solidFill>
              <a:effectLst/>
              <a:latin typeface="Arial" panose="020B0604020202020204" pitchFamily="34" charset="0"/>
            </a:endParaRPr>
          </a:p>
          <a:p>
            <a:r>
              <a:rPr lang="zh-CN" altLang="en-US" sz="2400" dirty="0"/>
              <a:t>滑移最大值位于断层分岔</a:t>
            </a:r>
            <a:endParaRPr lang="en-US" altLang="zh-CN" sz="2400" dirty="0"/>
          </a:p>
          <a:p>
            <a:r>
              <a:rPr lang="zh-CN" altLang="en-US" sz="2400" dirty="0"/>
              <a:t>和共轭破裂交界处附近</a:t>
            </a:r>
            <a:endParaRPr lang="en-US" altLang="zh-CN" sz="2400" dirty="0"/>
          </a:p>
          <a:p>
            <a:endParaRPr lang="en-US" altLang="zh-CN" sz="2400" b="0" i="0" dirty="0">
              <a:solidFill>
                <a:srgbClr val="000000"/>
              </a:solidFill>
              <a:effectLst/>
              <a:latin typeface="Arial" panose="020B0604020202020204" pitchFamily="34" charset="0"/>
            </a:endParaRPr>
          </a:p>
          <a:p>
            <a:r>
              <a:rPr lang="zh-CN" altLang="en-US" sz="2400" b="0" i="0" dirty="0">
                <a:solidFill>
                  <a:srgbClr val="000000"/>
                </a:solidFill>
                <a:effectLst/>
                <a:latin typeface="Arial" panose="020B0604020202020204" pitchFamily="34" charset="0"/>
              </a:rPr>
              <a:t>只有在多轮较小的事件破坏</a:t>
            </a:r>
            <a:endParaRPr lang="en-US" altLang="zh-CN" sz="2400" b="0" i="0" dirty="0">
              <a:solidFill>
                <a:srgbClr val="000000"/>
              </a:solidFill>
              <a:effectLst/>
              <a:latin typeface="Arial" panose="020B0604020202020204" pitchFamily="34" charset="0"/>
            </a:endParaRPr>
          </a:p>
          <a:p>
            <a:r>
              <a:rPr lang="zh-CN" altLang="en-US" sz="2400" b="0" i="0" dirty="0">
                <a:solidFill>
                  <a:srgbClr val="000000"/>
                </a:solidFill>
                <a:effectLst/>
                <a:latin typeface="Arial" panose="020B0604020202020204" pitchFamily="34" charset="0"/>
              </a:rPr>
              <a:t>相邻的单个部分后积累了高应力时才会失效</a:t>
            </a:r>
            <a:endParaRPr lang="en-US" altLang="zh-CN" sz="2400" dirty="0"/>
          </a:p>
          <a:p>
            <a:r>
              <a:rPr lang="zh-CN" altLang="en-US" dirty="0"/>
              <a:t>经历了</a:t>
            </a:r>
            <a:r>
              <a:rPr lang="en-US" altLang="zh-CN" dirty="0"/>
              <a:t>XI</a:t>
            </a:r>
            <a:r>
              <a:rPr lang="zh-CN" altLang="en-US" dirty="0"/>
              <a:t>的最高烈度</a:t>
            </a:r>
            <a:endParaRPr lang="en-US" altLang="zh-CN" dirty="0"/>
          </a:p>
          <a:p>
            <a:r>
              <a:rPr lang="zh-CN" altLang="en-US" dirty="0"/>
              <a:t>余震延伸到地表破裂的两端，表明断层破裂的很大一部分没有破裂到地表两端，破裂可能长达约</a:t>
            </a:r>
            <a:r>
              <a:rPr lang="en-US" altLang="zh-CN" dirty="0"/>
              <a:t>320</a:t>
            </a:r>
            <a:r>
              <a:rPr lang="zh-CN" altLang="en-US" dirty="0"/>
              <a:t>公里。</a:t>
            </a:r>
            <a:endParaRPr lang="zh-CN" altLang="en-US" sz="2400" dirty="0"/>
          </a:p>
        </p:txBody>
      </p:sp>
      <p:pic>
        <p:nvPicPr>
          <p:cNvPr id="4" name="图片 3">
            <a:extLst>
              <a:ext uri="{FF2B5EF4-FFF2-40B4-BE49-F238E27FC236}">
                <a16:creationId xmlns:a16="http://schemas.microsoft.com/office/drawing/2014/main" id="{AFEA8289-6EA2-2C46-DEC4-B343D0F00B80}"/>
              </a:ext>
            </a:extLst>
          </p:cNvPr>
          <p:cNvPicPr>
            <a:picLocks noChangeAspect="1"/>
          </p:cNvPicPr>
          <p:nvPr/>
        </p:nvPicPr>
        <p:blipFill>
          <a:blip r:embed="rId2"/>
          <a:stretch>
            <a:fillRect/>
          </a:stretch>
        </p:blipFill>
        <p:spPr>
          <a:xfrm>
            <a:off x="232336" y="1999316"/>
            <a:ext cx="4632512" cy="3412617"/>
          </a:xfrm>
          <a:prstGeom prst="rect">
            <a:avLst/>
          </a:prstGeom>
        </p:spPr>
      </p:pic>
      <p:grpSp>
        <p:nvGrpSpPr>
          <p:cNvPr id="10" name="组合 9">
            <a:extLst>
              <a:ext uri="{FF2B5EF4-FFF2-40B4-BE49-F238E27FC236}">
                <a16:creationId xmlns:a16="http://schemas.microsoft.com/office/drawing/2014/main" id="{8811037E-DE44-C301-654C-DB1540160C3B}"/>
              </a:ext>
            </a:extLst>
          </p:cNvPr>
          <p:cNvGrpSpPr/>
          <p:nvPr/>
        </p:nvGrpSpPr>
        <p:grpSpPr>
          <a:xfrm>
            <a:off x="8750104" y="434831"/>
            <a:ext cx="3272124" cy="3128970"/>
            <a:chOff x="8024526" y="1999316"/>
            <a:chExt cx="3272124" cy="3128970"/>
          </a:xfrm>
        </p:grpSpPr>
        <p:pic>
          <p:nvPicPr>
            <p:cNvPr id="5" name="图片 4">
              <a:extLst>
                <a:ext uri="{FF2B5EF4-FFF2-40B4-BE49-F238E27FC236}">
                  <a16:creationId xmlns:a16="http://schemas.microsoft.com/office/drawing/2014/main" id="{C7043109-82B4-C490-702E-24026B1888D9}"/>
                </a:ext>
              </a:extLst>
            </p:cNvPr>
            <p:cNvPicPr>
              <a:picLocks noChangeAspect="1"/>
            </p:cNvPicPr>
            <p:nvPr/>
          </p:nvPicPr>
          <p:blipFill>
            <a:blip r:embed="rId3"/>
            <a:stretch>
              <a:fillRect/>
            </a:stretch>
          </p:blipFill>
          <p:spPr>
            <a:xfrm>
              <a:off x="8024526" y="1999316"/>
              <a:ext cx="3272124" cy="3128970"/>
            </a:xfrm>
            <a:prstGeom prst="rect">
              <a:avLst/>
            </a:prstGeom>
          </p:spPr>
        </p:pic>
        <p:cxnSp>
          <p:nvCxnSpPr>
            <p:cNvPr id="6" name="直接连接符 5">
              <a:extLst>
                <a:ext uri="{FF2B5EF4-FFF2-40B4-BE49-F238E27FC236}">
                  <a16:creationId xmlns:a16="http://schemas.microsoft.com/office/drawing/2014/main" id="{E022BF7F-397B-829E-81E0-31CCD965A4E2}"/>
                </a:ext>
              </a:extLst>
            </p:cNvPr>
            <p:cNvCxnSpPr/>
            <p:nvPr/>
          </p:nvCxnSpPr>
          <p:spPr>
            <a:xfrm>
              <a:off x="9362931" y="3345523"/>
              <a:ext cx="595313" cy="0"/>
            </a:xfrm>
            <a:prstGeom prst="line">
              <a:avLst/>
            </a:prstGeom>
          </p:spPr>
          <p:style>
            <a:lnRef idx="3">
              <a:schemeClr val="accent5"/>
            </a:lnRef>
            <a:fillRef idx="0">
              <a:schemeClr val="accent5"/>
            </a:fillRef>
            <a:effectRef idx="2">
              <a:schemeClr val="accent5"/>
            </a:effectRef>
            <a:fontRef idx="minor">
              <a:schemeClr val="tx1"/>
            </a:fontRef>
          </p:style>
        </p:cxnSp>
        <p:cxnSp>
          <p:nvCxnSpPr>
            <p:cNvPr id="7" name="直接连接符 6">
              <a:extLst>
                <a:ext uri="{FF2B5EF4-FFF2-40B4-BE49-F238E27FC236}">
                  <a16:creationId xmlns:a16="http://schemas.microsoft.com/office/drawing/2014/main" id="{B086EBF6-4554-3B63-F830-17A9A90E4923}"/>
                </a:ext>
              </a:extLst>
            </p:cNvPr>
            <p:cNvCxnSpPr/>
            <p:nvPr/>
          </p:nvCxnSpPr>
          <p:spPr>
            <a:xfrm>
              <a:off x="8024526" y="4826661"/>
              <a:ext cx="648114" cy="0"/>
            </a:xfrm>
            <a:prstGeom prst="line">
              <a:avLst/>
            </a:prstGeom>
          </p:spPr>
          <p:style>
            <a:lnRef idx="3">
              <a:schemeClr val="accent4"/>
            </a:lnRef>
            <a:fillRef idx="0">
              <a:schemeClr val="accent4"/>
            </a:fillRef>
            <a:effectRef idx="2">
              <a:schemeClr val="accent4"/>
            </a:effectRef>
            <a:fontRef idx="minor">
              <a:schemeClr val="tx1"/>
            </a:fontRef>
          </p:style>
        </p:cxnSp>
        <p:cxnSp>
          <p:nvCxnSpPr>
            <p:cNvPr id="9" name="直接连接符 8">
              <a:extLst>
                <a:ext uri="{FF2B5EF4-FFF2-40B4-BE49-F238E27FC236}">
                  <a16:creationId xmlns:a16="http://schemas.microsoft.com/office/drawing/2014/main" id="{F138BB02-0E7B-D2D3-5B85-78FC51A7394E}"/>
                </a:ext>
              </a:extLst>
            </p:cNvPr>
            <p:cNvCxnSpPr/>
            <p:nvPr/>
          </p:nvCxnSpPr>
          <p:spPr>
            <a:xfrm>
              <a:off x="10270156" y="2646947"/>
              <a:ext cx="659330" cy="0"/>
            </a:xfrm>
            <a:prstGeom prst="line">
              <a:avLst/>
            </a:prstGeom>
          </p:spPr>
          <p:style>
            <a:lnRef idx="3">
              <a:schemeClr val="accent4"/>
            </a:lnRef>
            <a:fillRef idx="0">
              <a:schemeClr val="accent4"/>
            </a:fillRef>
            <a:effectRef idx="2">
              <a:schemeClr val="accent4"/>
            </a:effectRef>
            <a:fontRef idx="minor">
              <a:schemeClr val="tx1"/>
            </a:fontRef>
          </p:style>
        </p:cxnSp>
      </p:grpSp>
      <p:sp>
        <p:nvSpPr>
          <p:cNvPr id="11" name="文本框 10">
            <a:extLst>
              <a:ext uri="{FF2B5EF4-FFF2-40B4-BE49-F238E27FC236}">
                <a16:creationId xmlns:a16="http://schemas.microsoft.com/office/drawing/2014/main" id="{DA40928D-6C75-662E-5B9F-330BA6A40C6F}"/>
              </a:ext>
            </a:extLst>
          </p:cNvPr>
          <p:cNvSpPr txBox="1"/>
          <p:nvPr/>
        </p:nvSpPr>
        <p:spPr>
          <a:xfrm>
            <a:off x="955315" y="5720561"/>
            <a:ext cx="2796139" cy="461665"/>
          </a:xfrm>
          <a:prstGeom prst="rect">
            <a:avLst/>
          </a:prstGeom>
          <a:noFill/>
        </p:spPr>
        <p:txBody>
          <a:bodyPr wrap="square" rtlCol="0">
            <a:spAutoFit/>
          </a:bodyPr>
          <a:lstStyle/>
          <a:p>
            <a:r>
              <a:rPr lang="zh-CN" altLang="en-US" sz="2400" dirty="0"/>
              <a:t>障碍体破裂？</a:t>
            </a:r>
          </a:p>
        </p:txBody>
      </p:sp>
    </p:spTree>
    <p:extLst>
      <p:ext uri="{BB962C8B-B14F-4D97-AF65-F5344CB8AC3E}">
        <p14:creationId xmlns:p14="http://schemas.microsoft.com/office/powerpoint/2010/main" val="1823668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4F883A3-60DC-0C30-2EBD-FD154F23880C}"/>
              </a:ext>
            </a:extLst>
          </p:cNvPr>
          <p:cNvSpPr>
            <a:spLocks noGrp="1"/>
          </p:cNvSpPr>
          <p:nvPr>
            <p:ph type="title"/>
          </p:nvPr>
        </p:nvSpPr>
        <p:spPr/>
        <p:txBody>
          <a:bodyPr>
            <a:normAutofit/>
          </a:bodyPr>
          <a:lstStyle/>
          <a:p>
            <a:r>
              <a:rPr lang="en-US" altLang="zh-CN" sz="2000" dirty="0"/>
              <a:t>Jiu, C. (2009). Seismotectonic study by relocation of the Wench </a:t>
            </a:r>
            <a:r>
              <a:rPr lang="en-US" altLang="zh-CN" sz="2000" dirty="0" err="1"/>
              <a:t>uan</a:t>
            </a:r>
            <a:r>
              <a:rPr lang="en-US" altLang="zh-CN" sz="2000" dirty="0"/>
              <a:t> M_S 8.0 earthquake sequence. Chinese Journal of Geophysics.</a:t>
            </a:r>
            <a:endParaRPr lang="zh-CN" altLang="en-US" sz="2000" dirty="0"/>
          </a:p>
        </p:txBody>
      </p:sp>
      <p:sp>
        <p:nvSpPr>
          <p:cNvPr id="3" name="内容占位符 2">
            <a:extLst>
              <a:ext uri="{FF2B5EF4-FFF2-40B4-BE49-F238E27FC236}">
                <a16:creationId xmlns:a16="http://schemas.microsoft.com/office/drawing/2014/main" id="{014DB6B4-C935-7A86-F3D5-E3D0A568B39F}"/>
              </a:ext>
            </a:extLst>
          </p:cNvPr>
          <p:cNvSpPr>
            <a:spLocks noGrp="1"/>
          </p:cNvSpPr>
          <p:nvPr>
            <p:ph idx="1"/>
          </p:nvPr>
        </p:nvSpPr>
        <p:spPr/>
        <p:txBody>
          <a:bodyPr/>
          <a:lstStyle/>
          <a:p>
            <a:r>
              <a:rPr lang="zh-CN" altLang="en-US" dirty="0"/>
              <a:t>我们推测，这是坚硬的彭灌杂岩体底部在长期应力积累作用下发生破裂的反映，并成为汶川地震释放出巨大能量的主要原因．</a:t>
            </a:r>
            <a:endParaRPr lang="en-US" altLang="zh-CN" dirty="0"/>
          </a:p>
          <a:p>
            <a:pPr marL="0" indent="0">
              <a:buNone/>
            </a:pPr>
            <a:r>
              <a:rPr lang="en-US" altLang="zh-CN" dirty="0"/>
              <a:t>										</a:t>
            </a:r>
            <a:endParaRPr lang="zh-CN" altLang="en-US" sz="1200" dirty="0"/>
          </a:p>
        </p:txBody>
      </p:sp>
      <p:pic>
        <p:nvPicPr>
          <p:cNvPr id="5" name="图片 4">
            <a:extLst>
              <a:ext uri="{FF2B5EF4-FFF2-40B4-BE49-F238E27FC236}">
                <a16:creationId xmlns:a16="http://schemas.microsoft.com/office/drawing/2014/main" id="{4BFA74B5-AC4C-5E11-034A-48419805F0BA}"/>
              </a:ext>
            </a:extLst>
          </p:cNvPr>
          <p:cNvPicPr>
            <a:picLocks noChangeAspect="1"/>
          </p:cNvPicPr>
          <p:nvPr/>
        </p:nvPicPr>
        <p:blipFill>
          <a:blip r:embed="rId2"/>
          <a:stretch>
            <a:fillRect/>
          </a:stretch>
        </p:blipFill>
        <p:spPr>
          <a:xfrm>
            <a:off x="717442" y="2864773"/>
            <a:ext cx="3800503" cy="3028972"/>
          </a:xfrm>
          <a:prstGeom prst="rect">
            <a:avLst/>
          </a:prstGeom>
        </p:spPr>
      </p:pic>
      <p:pic>
        <p:nvPicPr>
          <p:cNvPr id="7" name="图片 6">
            <a:extLst>
              <a:ext uri="{FF2B5EF4-FFF2-40B4-BE49-F238E27FC236}">
                <a16:creationId xmlns:a16="http://schemas.microsoft.com/office/drawing/2014/main" id="{D836D842-7E76-0341-4E7E-9B743D2FC4E9}"/>
              </a:ext>
            </a:extLst>
          </p:cNvPr>
          <p:cNvPicPr>
            <a:picLocks noChangeAspect="1"/>
          </p:cNvPicPr>
          <p:nvPr/>
        </p:nvPicPr>
        <p:blipFill>
          <a:blip r:embed="rId3"/>
          <a:stretch>
            <a:fillRect/>
          </a:stretch>
        </p:blipFill>
        <p:spPr>
          <a:xfrm>
            <a:off x="5627631" y="2951991"/>
            <a:ext cx="2434627" cy="3481187"/>
          </a:xfrm>
          <a:prstGeom prst="rect">
            <a:avLst/>
          </a:prstGeom>
        </p:spPr>
      </p:pic>
      <p:sp>
        <p:nvSpPr>
          <p:cNvPr id="8" name="文本框 7">
            <a:extLst>
              <a:ext uri="{FF2B5EF4-FFF2-40B4-BE49-F238E27FC236}">
                <a16:creationId xmlns:a16="http://schemas.microsoft.com/office/drawing/2014/main" id="{EEEF4EC2-D129-5A73-F75D-DB7C6E5231ED}"/>
              </a:ext>
            </a:extLst>
          </p:cNvPr>
          <p:cNvSpPr txBox="1"/>
          <p:nvPr/>
        </p:nvSpPr>
        <p:spPr>
          <a:xfrm>
            <a:off x="8815295" y="3370730"/>
            <a:ext cx="2348753" cy="923330"/>
          </a:xfrm>
          <a:prstGeom prst="rect">
            <a:avLst/>
          </a:prstGeom>
          <a:noFill/>
        </p:spPr>
        <p:txBody>
          <a:bodyPr wrap="square" rtlCol="0">
            <a:spAutoFit/>
          </a:bodyPr>
          <a:lstStyle/>
          <a:p>
            <a:r>
              <a:rPr lang="zh-CN" altLang="en-US" dirty="0"/>
              <a:t>汶川地震过程中，彭灌杂岩南半部分发生了脆性破裂</a:t>
            </a:r>
          </a:p>
        </p:txBody>
      </p:sp>
    </p:spTree>
    <p:extLst>
      <p:ext uri="{BB962C8B-B14F-4D97-AF65-F5344CB8AC3E}">
        <p14:creationId xmlns:p14="http://schemas.microsoft.com/office/powerpoint/2010/main" val="41031329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B9D614C-D246-D86A-8365-4EF5B453B759}"/>
              </a:ext>
            </a:extLst>
          </p:cNvPr>
          <p:cNvSpPr>
            <a:spLocks noGrp="1"/>
          </p:cNvSpPr>
          <p:nvPr>
            <p:ph type="title"/>
          </p:nvPr>
        </p:nvSpPr>
        <p:spPr>
          <a:xfrm>
            <a:off x="761840" y="1138265"/>
            <a:ext cx="4544762" cy="1401183"/>
          </a:xfrm>
        </p:spPr>
        <p:txBody>
          <a:bodyPr anchor="t">
            <a:normAutofit/>
          </a:bodyPr>
          <a:lstStyle/>
          <a:p>
            <a:endParaRPr lang="zh-CN" altLang="en-US" sz="3200"/>
          </a:p>
        </p:txBody>
      </p:sp>
      <p:cxnSp>
        <p:nvCxnSpPr>
          <p:cNvPr id="20" name="Straight Connector 19">
            <a:extLst>
              <a:ext uri="{FF2B5EF4-FFF2-40B4-BE49-F238E27FC236}">
                <a16:creationId xmlns:a16="http://schemas.microsoft.com/office/drawing/2014/main" id="{FC23E3B9-5ABF-58B3-E2B0-E9A5DAA900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1462"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3" name="内容占位符 2">
                <a:extLst>
                  <a:ext uri="{FF2B5EF4-FFF2-40B4-BE49-F238E27FC236}">
                    <a16:creationId xmlns:a16="http://schemas.microsoft.com/office/drawing/2014/main" id="{D6401FCC-4FC5-2046-45E4-AFEF6C89F973}"/>
                  </a:ext>
                </a:extLst>
              </p:cNvPr>
              <p:cNvSpPr>
                <a:spLocks noGrp="1"/>
              </p:cNvSpPr>
              <p:nvPr>
                <p:ph idx="1"/>
              </p:nvPr>
            </p:nvSpPr>
            <p:spPr>
              <a:xfrm>
                <a:off x="761840" y="2551176"/>
                <a:ext cx="6139842" cy="3602935"/>
              </a:xfrm>
            </p:spPr>
            <p:txBody>
              <a:bodyPr>
                <a:normAutofit/>
              </a:bodyPr>
              <a:lstStyle/>
              <a:p>
                <a:r>
                  <a:rPr lang="en-US" altLang="zh-CN" sz="2000" b="0" i="0" dirty="0">
                    <a:effectLst/>
                    <a:latin typeface="Arial" panose="020B0604020202020204" pitchFamily="34" charset="0"/>
                  </a:rPr>
                  <a:t>B6</a:t>
                </a:r>
                <a:r>
                  <a:rPr lang="zh-CN" altLang="en-US" sz="2000" b="0" i="0" dirty="0">
                    <a:effectLst/>
                    <a:latin typeface="Arial" panose="020B0604020202020204" pitchFamily="34" charset="0"/>
                  </a:rPr>
                  <a:t>和</a:t>
                </a:r>
                <a:r>
                  <a:rPr lang="en-US" altLang="zh-CN" sz="2000" b="0" i="0" dirty="0">
                    <a:effectLst/>
                    <a:latin typeface="Arial" panose="020B0604020202020204" pitchFamily="34" charset="0"/>
                  </a:rPr>
                  <a:t>B10</a:t>
                </a:r>
                <a:r>
                  <a:rPr lang="zh-CN" altLang="en-US" sz="2000" b="0" i="0" dirty="0">
                    <a:effectLst/>
                    <a:latin typeface="Arial" panose="020B0604020202020204" pitchFamily="34" charset="0"/>
                  </a:rPr>
                  <a:t>亚段的两个断层滑移峰与密集余震群的位置相吻合，表明强烈的局部应力集中和附近断层的滑移是由大型同震滑移引发的</a:t>
                </a:r>
                <a:endParaRPr lang="en-US" altLang="zh-CN" sz="2000" b="0" i="0" dirty="0">
                  <a:effectLst/>
                  <a:latin typeface="Arial" panose="020B0604020202020204" pitchFamily="34" charset="0"/>
                </a:endParaRPr>
              </a:p>
              <a:p>
                <a:r>
                  <a:rPr lang="zh-CN" altLang="en-US" sz="2000" dirty="0">
                    <a:latin typeface="Arial" panose="020B0604020202020204" pitchFamily="34" charset="0"/>
                  </a:rPr>
                  <a:t>滑移较浅</a:t>
                </a:r>
                <a:endParaRPr lang="en-US" altLang="zh-CN" sz="2000" dirty="0">
                  <a:latin typeface="Arial" panose="020B0604020202020204" pitchFamily="34" charset="0"/>
                </a:endParaRPr>
              </a:p>
              <a:p>
                <a:r>
                  <a:rPr lang="zh-CN" altLang="en-US" sz="2000" dirty="0"/>
                  <a:t>同个地震带，余震次数和滑移强度有差距</a:t>
                </a:r>
                <a:endParaRPr lang="en-US" altLang="zh-CN" sz="2000" dirty="0"/>
              </a:p>
              <a:p>
                <a:r>
                  <a:rPr lang="zh-CN" altLang="en-US" sz="2000" dirty="0"/>
                  <a:t>估算</a:t>
                </a:r>
                <a14:m>
                  <m:oMath xmlns:m="http://schemas.openxmlformats.org/officeDocument/2006/math">
                    <m:r>
                      <a:rPr lang="zh-CN" altLang="en-US" sz="2000" b="0" i="1" smtClean="0">
                        <a:latin typeface="Cambria Math" panose="02040503050406030204" pitchFamily="18" charset="0"/>
                      </a:rPr>
                      <m:t>释放了</m:t>
                    </m:r>
                    <m:r>
                      <a:rPr lang="en-US" altLang="zh-CN" sz="2000" b="0" i="1" smtClean="0">
                        <a:latin typeface="Cambria Math" panose="02040503050406030204" pitchFamily="18" charset="0"/>
                      </a:rPr>
                      <m:t> 8.03×</m:t>
                    </m:r>
                    <m:r>
                      <a:rPr lang="en-US" altLang="zh-CN" sz="2000" b="0" i="1" smtClean="0">
                        <a:latin typeface="Cambria Math" panose="02040503050406030204" pitchFamily="18" charset="0"/>
                      </a:rPr>
                      <m:t> </m:t>
                    </m:r>
                    <m:sSup>
                      <m:sSupPr>
                        <m:ctrlPr>
                          <a:rPr lang="en-US" altLang="zh-CN" sz="2000" b="0" i="1" smtClean="0">
                            <a:latin typeface="Cambria Math" panose="02040503050406030204" pitchFamily="18" charset="0"/>
                          </a:rPr>
                        </m:ctrlPr>
                      </m:sSupPr>
                      <m:e>
                        <m:r>
                          <a:rPr lang="en-US" altLang="zh-CN" sz="2000" b="0" i="1" smtClean="0">
                            <a:latin typeface="Cambria Math" panose="02040503050406030204" pitchFamily="18" charset="0"/>
                          </a:rPr>
                          <m:t>10</m:t>
                        </m:r>
                      </m:e>
                      <m:sup>
                        <m:d>
                          <m:dPr>
                            <m:begChr m:val="{"/>
                            <m:endChr m:val="}"/>
                            <m:ctrlPr>
                              <a:rPr lang="en-US" altLang="zh-CN" sz="2000" b="0" i="1" smtClean="0">
                                <a:latin typeface="Cambria Math" panose="02040503050406030204" pitchFamily="18" charset="0"/>
                              </a:rPr>
                            </m:ctrlPr>
                          </m:dPr>
                          <m:e>
                            <m:r>
                              <a:rPr lang="en-US" altLang="zh-CN" sz="2000" b="0" i="1" smtClean="0">
                                <a:latin typeface="Cambria Math" panose="02040503050406030204" pitchFamily="18" charset="0"/>
                              </a:rPr>
                              <m:t>20</m:t>
                            </m:r>
                          </m:e>
                        </m:d>
                      </m:sup>
                    </m:sSup>
                    <m:r>
                      <a:rPr lang="en-US" altLang="zh-CN" sz="2000" b="0" i="1" smtClean="0">
                        <a:latin typeface="Cambria Math" panose="02040503050406030204" pitchFamily="18" charset="0"/>
                      </a:rPr>
                      <m:t> </m:t>
                    </m:r>
                    <m:r>
                      <a:rPr lang="en-US" altLang="zh-CN" sz="2000" b="0" i="1" smtClean="0">
                        <a:latin typeface="Cambria Math" panose="02040503050406030204" pitchFamily="18" charset="0"/>
                      </a:rPr>
                      <m:t>𝑁</m:t>
                    </m:r>
                    <m:r>
                      <a:rPr lang="en-US" altLang="zh-CN" sz="2000" b="0" i="1" smtClean="0">
                        <a:latin typeface="Cambria Math" panose="02040503050406030204" pitchFamily="18" charset="0"/>
                      </a:rPr>
                      <m:t>⋅</m:t>
                    </m:r>
                    <m:r>
                      <a:rPr lang="en-US" altLang="zh-CN" sz="2000" b="0" i="1" smtClean="0">
                        <a:latin typeface="Cambria Math" panose="02040503050406030204" pitchFamily="18" charset="0"/>
                      </a:rPr>
                      <m:t>𝑚</m:t>
                    </m:r>
                    <m:r>
                      <a:rPr lang="en-US" altLang="zh-CN" sz="2000" b="0" i="1" smtClean="0">
                        <a:latin typeface="Cambria Math" panose="02040503050406030204" pitchFamily="18" charset="0"/>
                      </a:rPr>
                      <m:t> </m:t>
                    </m:r>
                    <m:r>
                      <a:rPr lang="zh-CN" altLang="en-US" sz="2000" i="1">
                        <a:latin typeface="Cambria Math" panose="02040503050406030204" pitchFamily="18" charset="0"/>
                      </a:rPr>
                      <m:t>能量</m:t>
                    </m:r>
                  </m:oMath>
                </a14:m>
                <a:r>
                  <a:rPr lang="zh-CN" altLang="en-US" sz="2000" b="0" dirty="0"/>
                  <a:t>，</a:t>
                </a:r>
                <a14:m>
                  <m:oMath xmlns:m="http://schemas.openxmlformats.org/officeDocument/2006/math">
                    <m:sSub>
                      <m:sSubPr>
                        <m:ctrlPr>
                          <a:rPr lang="en-US" altLang="zh-CN" sz="2000" b="0" i="0" dirty="0" smtClean="0">
                            <a:latin typeface="Cambria Math" panose="02040503050406030204" pitchFamily="18" charset="0"/>
                          </a:rPr>
                        </m:ctrlPr>
                      </m:sSubPr>
                      <m:e>
                        <m:r>
                          <m:rPr>
                            <m:sty m:val="p"/>
                          </m:rPr>
                          <a:rPr lang="en-US" altLang="zh-CN" sz="2000" i="1" dirty="0">
                            <a:latin typeface="Cambria Math" panose="02040503050406030204" pitchFamily="18" charset="0"/>
                          </a:rPr>
                          <m:t>M</m:t>
                        </m:r>
                      </m:e>
                      <m:sub>
                        <m:r>
                          <m:rPr>
                            <m:sty m:val="p"/>
                          </m:rPr>
                          <a:rPr lang="en-US" altLang="zh-CN" sz="2000" b="0" i="0" dirty="0" smtClean="0">
                            <a:latin typeface="Cambria Math" panose="02040503050406030204" pitchFamily="18" charset="0"/>
                          </a:rPr>
                          <m:t>w</m:t>
                        </m:r>
                      </m:sub>
                    </m:sSub>
                    <m:r>
                      <a:rPr lang="en-US" altLang="zh-CN" sz="2000" b="0" i="0" dirty="0" smtClean="0">
                        <a:latin typeface="Cambria Math" panose="02040503050406030204" pitchFamily="18" charset="0"/>
                      </a:rPr>
                      <m:t>7.93</m:t>
                    </m:r>
                  </m:oMath>
                </a14:m>
                <a:endParaRPr lang="en-US" altLang="zh-CN" sz="2000" b="0" dirty="0"/>
              </a:p>
              <a:p>
                <a:endParaRPr lang="en-US" altLang="zh-CN" sz="2000" b="0" dirty="0"/>
              </a:p>
            </p:txBody>
          </p:sp>
        </mc:Choice>
        <mc:Fallback>
          <p:sp>
            <p:nvSpPr>
              <p:cNvPr id="3" name="内容占位符 2">
                <a:extLst>
                  <a:ext uri="{FF2B5EF4-FFF2-40B4-BE49-F238E27FC236}">
                    <a16:creationId xmlns:a16="http://schemas.microsoft.com/office/drawing/2014/main" id="{D6401FCC-4FC5-2046-45E4-AFEF6C89F973}"/>
                  </a:ext>
                </a:extLst>
              </p:cNvPr>
              <p:cNvSpPr>
                <a:spLocks noGrp="1" noRot="1" noChangeAspect="1" noMove="1" noResize="1" noEditPoints="1" noAdjustHandles="1" noChangeArrowheads="1" noChangeShapeType="1" noTextEdit="1"/>
              </p:cNvSpPr>
              <p:nvPr>
                <p:ph idx="1"/>
              </p:nvPr>
            </p:nvSpPr>
            <p:spPr>
              <a:xfrm>
                <a:off x="761840" y="2551176"/>
                <a:ext cx="6139842" cy="3602935"/>
              </a:xfrm>
              <a:blipFill>
                <a:blip r:embed="rId2"/>
                <a:stretch>
                  <a:fillRect l="-894" t="-2030"/>
                </a:stretch>
              </a:blipFill>
            </p:spPr>
            <p:txBody>
              <a:bodyPr/>
              <a:lstStyle/>
              <a:p>
                <a:r>
                  <a:rPr lang="zh-CN" altLang="en-US">
                    <a:noFill/>
                  </a:rPr>
                  <a:t> </a:t>
                </a:r>
              </a:p>
            </p:txBody>
          </p:sp>
        </mc:Fallback>
      </mc:AlternateContent>
      <p:pic>
        <p:nvPicPr>
          <p:cNvPr id="5" name="图片 4">
            <a:extLst>
              <a:ext uri="{FF2B5EF4-FFF2-40B4-BE49-F238E27FC236}">
                <a16:creationId xmlns:a16="http://schemas.microsoft.com/office/drawing/2014/main" id="{280CD239-5601-2EED-669B-703AC49AC3F9}"/>
              </a:ext>
            </a:extLst>
          </p:cNvPr>
          <p:cNvPicPr>
            <a:picLocks noChangeAspect="1"/>
          </p:cNvPicPr>
          <p:nvPr/>
        </p:nvPicPr>
        <p:blipFill rotWithShape="1">
          <a:blip r:embed="rId3"/>
          <a:srcRect l="9500" t="6278" r="2288" b="13182"/>
          <a:stretch/>
        </p:blipFill>
        <p:spPr>
          <a:xfrm>
            <a:off x="7173454" y="2026822"/>
            <a:ext cx="4447301" cy="2690088"/>
          </a:xfrm>
          <a:prstGeom prst="rect">
            <a:avLst/>
          </a:prstGeom>
        </p:spPr>
      </p:pic>
    </p:spTree>
    <p:extLst>
      <p:ext uri="{BB962C8B-B14F-4D97-AF65-F5344CB8AC3E}">
        <p14:creationId xmlns:p14="http://schemas.microsoft.com/office/powerpoint/2010/main" val="27407667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D1B09B4-CC4E-7D55-0793-C1D466F973F0}"/>
              </a:ext>
            </a:extLst>
          </p:cNvPr>
          <p:cNvSpPr>
            <a:spLocks noGrp="1"/>
          </p:cNvSpPr>
          <p:nvPr>
            <p:ph type="title"/>
          </p:nvPr>
        </p:nvSpPr>
        <p:spPr>
          <a:xfrm>
            <a:off x="1200150" y="4756942"/>
            <a:ext cx="5606797" cy="1325563"/>
          </a:xfrm>
        </p:spPr>
        <p:txBody>
          <a:bodyPr>
            <a:normAutofit/>
          </a:bodyPr>
          <a:lstStyle/>
          <a:p>
            <a:r>
              <a:rPr lang="zh-CN" altLang="en-US" sz="1800" b="1" i="0" dirty="0">
                <a:solidFill>
                  <a:srgbClr val="000000"/>
                </a:solidFill>
                <a:effectLst/>
                <a:latin typeface="楷体" panose="02010609060101010101" pitchFamily="49" charset="-122"/>
                <a:ea typeface="楷体" panose="02010609060101010101" pitchFamily="49" charset="-122"/>
              </a:rPr>
              <a:t>华南和龙门山块体以</a:t>
            </a:r>
            <a:r>
              <a:rPr lang="en-US" altLang="zh-CN" sz="1800" b="1" i="0" dirty="0">
                <a:solidFill>
                  <a:srgbClr val="000000"/>
                </a:solidFill>
                <a:effectLst/>
                <a:latin typeface="楷体" panose="02010609060101010101" pitchFamily="49" charset="-122"/>
                <a:ea typeface="楷体" panose="02010609060101010101" pitchFamily="49" charset="-122"/>
              </a:rPr>
              <a:t>7-8</a:t>
            </a:r>
            <a:r>
              <a:rPr lang="zh-CN" altLang="en-US" sz="1800" b="1" i="0" dirty="0">
                <a:solidFill>
                  <a:srgbClr val="000000"/>
                </a:solidFill>
                <a:effectLst/>
                <a:latin typeface="楷体" panose="02010609060101010101" pitchFamily="49" charset="-122"/>
                <a:ea typeface="楷体" panose="02010609060101010101" pitchFamily="49" charset="-122"/>
              </a:rPr>
              <a:t>毫米</a:t>
            </a:r>
            <a:r>
              <a:rPr lang="en-US" altLang="zh-CN" sz="1800" b="1" i="0" dirty="0">
                <a:solidFill>
                  <a:srgbClr val="000000"/>
                </a:solidFill>
                <a:effectLst/>
                <a:latin typeface="楷体" panose="02010609060101010101" pitchFamily="49" charset="-122"/>
                <a:ea typeface="楷体" panose="02010609060101010101" pitchFamily="49" charset="-122"/>
              </a:rPr>
              <a:t>/</a:t>
            </a:r>
            <a:r>
              <a:rPr lang="zh-CN" altLang="en-US" sz="1800" b="1" i="0" dirty="0">
                <a:solidFill>
                  <a:srgbClr val="000000"/>
                </a:solidFill>
                <a:effectLst/>
                <a:latin typeface="楷体" panose="02010609060101010101" pitchFamily="49" charset="-122"/>
                <a:ea typeface="楷体" panose="02010609060101010101" pitchFamily="49" charset="-122"/>
              </a:rPr>
              <a:t>年的速度向东南偏东移动，逆时针旋转幅度较小</a:t>
            </a:r>
            <a:r>
              <a:rPr lang="en-US" altLang="zh-CN" sz="1800" b="1" i="0" dirty="0">
                <a:solidFill>
                  <a:srgbClr val="000000"/>
                </a:solidFill>
                <a:effectLst/>
                <a:latin typeface="楷体" panose="02010609060101010101" pitchFamily="49" charset="-122"/>
                <a:ea typeface="楷体" panose="02010609060101010101" pitchFamily="49" charset="-122"/>
              </a:rPr>
              <a:t>;</a:t>
            </a:r>
            <a:endParaRPr lang="zh-CN" altLang="en-US" sz="1800" b="1" dirty="0">
              <a:latin typeface="楷体" panose="02010609060101010101" pitchFamily="49" charset="-122"/>
              <a:ea typeface="楷体" panose="02010609060101010101" pitchFamily="49" charset="-122"/>
            </a:endParaRPr>
          </a:p>
        </p:txBody>
      </p:sp>
      <p:sp>
        <p:nvSpPr>
          <p:cNvPr id="3" name="内容占位符 2">
            <a:extLst>
              <a:ext uri="{FF2B5EF4-FFF2-40B4-BE49-F238E27FC236}">
                <a16:creationId xmlns:a16="http://schemas.microsoft.com/office/drawing/2014/main" id="{FAE112F2-3673-EEE2-C2AF-116A9C4245DB}"/>
              </a:ext>
            </a:extLst>
          </p:cNvPr>
          <p:cNvSpPr>
            <a:spLocks noGrp="1"/>
          </p:cNvSpPr>
          <p:nvPr>
            <p:ph idx="1"/>
          </p:nvPr>
        </p:nvSpPr>
        <p:spPr>
          <a:xfrm>
            <a:off x="8043864" y="6432832"/>
            <a:ext cx="3309936" cy="728663"/>
          </a:xfrm>
        </p:spPr>
        <p:txBody>
          <a:bodyPr>
            <a:normAutofit/>
          </a:bodyPr>
          <a:lstStyle/>
          <a:p>
            <a:r>
              <a:rPr lang="en-US" altLang="zh-CN" sz="1200" b="0" i="0" dirty="0">
                <a:solidFill>
                  <a:srgbClr val="767676"/>
                </a:solidFill>
                <a:effectLst/>
                <a:latin typeface="Open Sans" panose="020B0606030504020204" pitchFamily="34" charset="0"/>
              </a:rPr>
              <a:t> </a:t>
            </a:r>
            <a:r>
              <a:rPr lang="en-US" altLang="zh-CN" sz="1200" b="1" i="0" u="none" strike="noStrike" dirty="0">
                <a:solidFill>
                  <a:srgbClr val="767676"/>
                </a:solidFill>
                <a:effectLst/>
                <a:latin typeface="Open Sans" panose="020B0606030504020204" pitchFamily="34" charset="0"/>
                <a:hlinkClick r:id="rId2"/>
              </a:rPr>
              <a:t>https://doi.org/10.1029/2004JB003421</a:t>
            </a:r>
            <a:endParaRPr lang="en-US" altLang="zh-CN" sz="1200" b="0" i="0" dirty="0">
              <a:solidFill>
                <a:srgbClr val="767676"/>
              </a:solidFill>
              <a:effectLst/>
              <a:latin typeface="Open Sans" panose="020B0606030504020204" pitchFamily="34" charset="0"/>
            </a:endParaRPr>
          </a:p>
          <a:p>
            <a:endParaRPr lang="zh-CN" altLang="en-US" sz="1200" dirty="0"/>
          </a:p>
        </p:txBody>
      </p:sp>
      <p:pic>
        <p:nvPicPr>
          <p:cNvPr id="5" name="图片 4">
            <a:extLst>
              <a:ext uri="{FF2B5EF4-FFF2-40B4-BE49-F238E27FC236}">
                <a16:creationId xmlns:a16="http://schemas.microsoft.com/office/drawing/2014/main" id="{3C22F404-858C-2D7B-63EA-2E8F01D1CAE3}"/>
              </a:ext>
            </a:extLst>
          </p:cNvPr>
          <p:cNvPicPr>
            <a:picLocks noChangeAspect="1"/>
          </p:cNvPicPr>
          <p:nvPr/>
        </p:nvPicPr>
        <p:blipFill>
          <a:blip r:embed="rId3"/>
          <a:stretch>
            <a:fillRect/>
          </a:stretch>
        </p:blipFill>
        <p:spPr>
          <a:xfrm>
            <a:off x="710066" y="1690688"/>
            <a:ext cx="3695727" cy="3000397"/>
          </a:xfrm>
          <a:prstGeom prst="rect">
            <a:avLst/>
          </a:prstGeom>
        </p:spPr>
      </p:pic>
      <p:grpSp>
        <p:nvGrpSpPr>
          <p:cNvPr id="12" name="组合 11">
            <a:extLst>
              <a:ext uri="{FF2B5EF4-FFF2-40B4-BE49-F238E27FC236}">
                <a16:creationId xmlns:a16="http://schemas.microsoft.com/office/drawing/2014/main" id="{81B03B18-F866-F2AD-C845-5AA6C102DD15}"/>
              </a:ext>
            </a:extLst>
          </p:cNvPr>
          <p:cNvGrpSpPr/>
          <p:nvPr/>
        </p:nvGrpSpPr>
        <p:grpSpPr>
          <a:xfrm>
            <a:off x="6806947" y="407246"/>
            <a:ext cx="4467561" cy="5839849"/>
            <a:chOff x="5049584" y="592983"/>
            <a:chExt cx="4467561" cy="5839849"/>
          </a:xfrm>
        </p:grpSpPr>
        <p:pic>
          <p:nvPicPr>
            <p:cNvPr id="7" name="图片 6">
              <a:extLst>
                <a:ext uri="{FF2B5EF4-FFF2-40B4-BE49-F238E27FC236}">
                  <a16:creationId xmlns:a16="http://schemas.microsoft.com/office/drawing/2014/main" id="{D71A2003-10DC-6B0A-B82C-E2D3DFA95F02}"/>
                </a:ext>
              </a:extLst>
            </p:cNvPr>
            <p:cNvPicPr>
              <a:picLocks noChangeAspect="1"/>
            </p:cNvPicPr>
            <p:nvPr/>
          </p:nvPicPr>
          <p:blipFill>
            <a:blip r:embed="rId4"/>
            <a:stretch>
              <a:fillRect/>
            </a:stretch>
          </p:blipFill>
          <p:spPr>
            <a:xfrm>
              <a:off x="5049584" y="592983"/>
              <a:ext cx="4467561" cy="5839849"/>
            </a:xfrm>
            <a:prstGeom prst="rect">
              <a:avLst/>
            </a:prstGeom>
          </p:spPr>
        </p:pic>
        <p:sp>
          <p:nvSpPr>
            <p:cNvPr id="8" name="矩形 7">
              <a:extLst>
                <a:ext uri="{FF2B5EF4-FFF2-40B4-BE49-F238E27FC236}">
                  <a16:creationId xmlns:a16="http://schemas.microsoft.com/office/drawing/2014/main" id="{374E729E-0434-8D91-E10D-EAF262513456}"/>
                </a:ext>
              </a:extLst>
            </p:cNvPr>
            <p:cNvSpPr/>
            <p:nvPr/>
          </p:nvSpPr>
          <p:spPr>
            <a:xfrm>
              <a:off x="7414212" y="1624013"/>
              <a:ext cx="1548814" cy="1148308"/>
            </a:xfrm>
            <a:prstGeom prst="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grpSp>
    </p:spTree>
    <p:extLst>
      <p:ext uri="{BB962C8B-B14F-4D97-AF65-F5344CB8AC3E}">
        <p14:creationId xmlns:p14="http://schemas.microsoft.com/office/powerpoint/2010/main" val="2031527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9BD14BD-C886-4ECA-1CCE-63AB2B0AAD41}"/>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81A03207-54F5-503F-2A71-9E75639783D1}"/>
              </a:ext>
            </a:extLst>
          </p:cNvPr>
          <p:cNvSpPr>
            <a:spLocks noGrp="1"/>
          </p:cNvSpPr>
          <p:nvPr>
            <p:ph idx="1"/>
          </p:nvPr>
        </p:nvSpPr>
        <p:spPr>
          <a:xfrm>
            <a:off x="5256520" y="1825625"/>
            <a:ext cx="6097280" cy="4351338"/>
          </a:xfrm>
        </p:spPr>
        <p:txBody>
          <a:bodyPr/>
          <a:lstStyle/>
          <a:p>
            <a:r>
              <a:rPr lang="zh-CN" altLang="en-US" b="0" i="0" dirty="0">
                <a:solidFill>
                  <a:srgbClr val="000000"/>
                </a:solidFill>
                <a:effectLst/>
                <a:latin typeface="Times New Roman" panose="02020603050405020304" pitchFamily="18" charset="0"/>
              </a:rPr>
              <a:t>地震期间，两条同震断层同时破裂，并伴有整个区域的同震地壳变形。</a:t>
            </a:r>
            <a:endParaRPr lang="zh-CN" altLang="en-US" dirty="0"/>
          </a:p>
        </p:txBody>
      </p:sp>
      <p:pic>
        <p:nvPicPr>
          <p:cNvPr id="5" name="图片 4">
            <a:extLst>
              <a:ext uri="{FF2B5EF4-FFF2-40B4-BE49-F238E27FC236}">
                <a16:creationId xmlns:a16="http://schemas.microsoft.com/office/drawing/2014/main" id="{097DDE7D-E0A3-05F6-23FB-FDB2D2E1DA33}"/>
              </a:ext>
            </a:extLst>
          </p:cNvPr>
          <p:cNvPicPr>
            <a:picLocks noChangeAspect="1"/>
          </p:cNvPicPr>
          <p:nvPr/>
        </p:nvPicPr>
        <p:blipFill>
          <a:blip r:embed="rId2"/>
          <a:stretch>
            <a:fillRect/>
          </a:stretch>
        </p:blipFill>
        <p:spPr>
          <a:xfrm>
            <a:off x="543188" y="1545653"/>
            <a:ext cx="4543458" cy="3276624"/>
          </a:xfrm>
          <a:prstGeom prst="rect">
            <a:avLst/>
          </a:prstGeom>
        </p:spPr>
      </p:pic>
      <p:sp>
        <p:nvSpPr>
          <p:cNvPr id="7" name="文本框 6">
            <a:extLst>
              <a:ext uri="{FF2B5EF4-FFF2-40B4-BE49-F238E27FC236}">
                <a16:creationId xmlns:a16="http://schemas.microsoft.com/office/drawing/2014/main" id="{0DBB1BD4-44C7-FC6C-E2DC-2BF89AA92607}"/>
              </a:ext>
            </a:extLst>
          </p:cNvPr>
          <p:cNvSpPr txBox="1"/>
          <p:nvPr/>
        </p:nvSpPr>
        <p:spPr>
          <a:xfrm>
            <a:off x="675981" y="6176963"/>
            <a:ext cx="6097280" cy="369332"/>
          </a:xfrm>
          <a:prstGeom prst="rect">
            <a:avLst/>
          </a:prstGeom>
          <a:noFill/>
        </p:spPr>
        <p:txBody>
          <a:bodyPr wrap="square">
            <a:spAutoFit/>
          </a:bodyPr>
          <a:lstStyle/>
          <a:p>
            <a:r>
              <a:rPr lang="en-US" altLang="zh-CN" dirty="0"/>
              <a:t> https://doi.org/10.1029/2009GL037971</a:t>
            </a:r>
            <a:endParaRPr lang="zh-CN" altLang="en-US" dirty="0"/>
          </a:p>
        </p:txBody>
      </p:sp>
    </p:spTree>
    <p:extLst>
      <p:ext uri="{BB962C8B-B14F-4D97-AF65-F5344CB8AC3E}">
        <p14:creationId xmlns:p14="http://schemas.microsoft.com/office/powerpoint/2010/main" val="14093984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内容占位符 2">
                <a:extLst>
                  <a:ext uri="{FF2B5EF4-FFF2-40B4-BE49-F238E27FC236}">
                    <a16:creationId xmlns:a16="http://schemas.microsoft.com/office/drawing/2014/main" id="{D329F3FA-7416-CDF5-2538-3EBB2E64A074}"/>
                  </a:ext>
                </a:extLst>
              </p:cNvPr>
              <p:cNvSpPr>
                <a:spLocks noGrp="1"/>
              </p:cNvSpPr>
              <p:nvPr>
                <p:ph idx="1"/>
              </p:nvPr>
            </p:nvSpPr>
            <p:spPr>
              <a:xfrm>
                <a:off x="455706" y="277848"/>
                <a:ext cx="10515600" cy="4351338"/>
              </a:xfrm>
            </p:spPr>
            <p:txBody>
              <a:bodyPr/>
              <a:lstStyle/>
              <a:p>
                <a:r>
                  <a:rPr lang="zh-CN" altLang="en-US" b="0" i="0" dirty="0">
                    <a:solidFill>
                      <a:srgbClr val="0D0D0D"/>
                    </a:solidFill>
                    <a:effectLst/>
                    <a:latin typeface="Söhne"/>
                  </a:rPr>
                  <a:t>利用同震滑移和长期变形速率的结果，作者估算了龙门山断层各个部分的地震复发间隔</a:t>
                </a:r>
                <a:endParaRPr lang="en-US" altLang="zh-CN" b="0" i="0" dirty="0">
                  <a:solidFill>
                    <a:srgbClr val="0D0D0D"/>
                  </a:solidFill>
                  <a:effectLst/>
                  <a:latin typeface="Söhne"/>
                </a:endParaRPr>
              </a:p>
              <a:p>
                <a:r>
                  <a:rPr lang="zh-CN" altLang="en-US" b="0" i="0" dirty="0">
                    <a:solidFill>
                      <a:srgbClr val="0D0D0D"/>
                    </a:solidFill>
                    <a:effectLst/>
                    <a:latin typeface="Söhne"/>
                  </a:rPr>
                  <a:t>北川断裂（</a:t>
                </a:r>
                <a:r>
                  <a:rPr lang="en-US" altLang="zh-CN" b="0" i="0" dirty="0">
                    <a:solidFill>
                      <a:srgbClr val="0D0D0D"/>
                    </a:solidFill>
                    <a:effectLst/>
                    <a:latin typeface="Söhne"/>
                  </a:rPr>
                  <a:t>BCF</a:t>
                </a:r>
                <a:r>
                  <a:rPr lang="zh-CN" altLang="en-US" b="0" i="0" dirty="0">
                    <a:solidFill>
                      <a:srgbClr val="0D0D0D"/>
                    </a:solidFill>
                    <a:effectLst/>
                    <a:latin typeface="Söhne"/>
                  </a:rPr>
                  <a:t>）和彭关断裂（</a:t>
                </a:r>
                <a:r>
                  <a:rPr lang="en-US" altLang="zh-CN" b="0" i="0" dirty="0">
                    <a:solidFill>
                      <a:srgbClr val="0D0D0D"/>
                    </a:solidFill>
                    <a:effectLst/>
                    <a:latin typeface="Söhne"/>
                  </a:rPr>
                  <a:t>PGF</a:t>
                </a:r>
                <a:r>
                  <a:rPr lang="zh-CN" altLang="en-US" b="0" i="0" dirty="0">
                    <a:solidFill>
                      <a:srgbClr val="0D0D0D"/>
                    </a:solidFill>
                    <a:effectLst/>
                    <a:latin typeface="Söhne"/>
                  </a:rPr>
                  <a:t>）划分为几个亚段。每个子段的复发间隔 （</a:t>
                </a:r>
                <a:r>
                  <a:rPr lang="en-US" altLang="zh-CN" b="0" i="0" dirty="0">
                    <a:solidFill>
                      <a:srgbClr val="0D0D0D"/>
                    </a:solidFill>
                    <a:effectLst/>
                    <a:latin typeface="Söhne"/>
                  </a:rPr>
                  <a:t>T</a:t>
                </a:r>
                <a:r>
                  <a:rPr lang="zh-CN" altLang="en-US" b="0" i="0" dirty="0">
                    <a:solidFill>
                      <a:srgbClr val="0D0D0D"/>
                    </a:solidFill>
                    <a:effectLst/>
                    <a:latin typeface="Söhne"/>
                  </a:rPr>
                  <a:t>） 估计为 </a:t>
                </a:r>
                <a:r>
                  <a:rPr lang="en-US" altLang="zh-CN" b="0" i="0" dirty="0">
                    <a:solidFill>
                      <a:srgbClr val="0D0D0D"/>
                    </a:solidFill>
                    <a:effectLst/>
                    <a:latin typeface="Söhne"/>
                  </a:rPr>
                  <a:t>T = S/V</a:t>
                </a:r>
                <a:r>
                  <a:rPr lang="zh-CN" altLang="en-US" b="0" i="0" dirty="0">
                    <a:solidFill>
                      <a:srgbClr val="0D0D0D"/>
                    </a:solidFill>
                    <a:effectLst/>
                    <a:latin typeface="Söhne"/>
                  </a:rPr>
                  <a:t>，其中 </a:t>
                </a:r>
                <a:r>
                  <a:rPr lang="en-US" altLang="zh-CN" b="0" i="0" dirty="0">
                    <a:solidFill>
                      <a:srgbClr val="0D0D0D"/>
                    </a:solidFill>
                    <a:effectLst/>
                    <a:latin typeface="Söhne"/>
                  </a:rPr>
                  <a:t>S </a:t>
                </a:r>
                <a:r>
                  <a:rPr lang="zh-CN" altLang="en-US" b="0" i="0" dirty="0">
                    <a:solidFill>
                      <a:srgbClr val="0D0D0D"/>
                    </a:solidFill>
                    <a:effectLst/>
                    <a:latin typeface="Söhne"/>
                  </a:rPr>
                  <a:t>是断层子段上的平均同震滑移，</a:t>
                </a:r>
                <a:r>
                  <a:rPr lang="en-US" altLang="zh-CN" b="0" i="0" dirty="0">
                    <a:solidFill>
                      <a:srgbClr val="0D0D0D"/>
                    </a:solidFill>
                    <a:effectLst/>
                    <a:latin typeface="Söhne"/>
                  </a:rPr>
                  <a:t>V </a:t>
                </a:r>
                <a:r>
                  <a:rPr lang="zh-CN" altLang="en-US" b="0" i="0" dirty="0">
                    <a:solidFill>
                      <a:srgbClr val="0D0D0D"/>
                    </a:solidFill>
                    <a:effectLst/>
                    <a:latin typeface="Söhne"/>
                  </a:rPr>
                  <a:t>是长期断层滑移率。</a:t>
                </a:r>
                <a:endParaRPr lang="en-US" altLang="zh-CN" dirty="0"/>
              </a:p>
              <a:p>
                <a:r>
                  <a:rPr lang="en-US" altLang="zh-CN" dirty="0"/>
                  <a:t>B6</a:t>
                </a:r>
                <a:r>
                  <a:rPr lang="zh-CN" altLang="en-US" dirty="0"/>
                  <a:t> </a:t>
                </a:r>
                <a:r>
                  <a:rPr lang="en-US" altLang="zh-CN" dirty="0"/>
                  <a:t> B10</a:t>
                </a:r>
                <a:r>
                  <a:rPr lang="zh-CN" altLang="en-US" dirty="0"/>
                  <a:t>的复发间隔</a:t>
                </a:r>
                <a:r>
                  <a:rPr lang="en-US" altLang="zh-CN" dirty="0" err="1"/>
                  <a:t>Recurence</a:t>
                </a:r>
                <a:r>
                  <a:rPr lang="en-US" altLang="zh-CN" dirty="0"/>
                  <a:t> time</a:t>
                </a:r>
                <a:r>
                  <a:rPr lang="zh-CN" altLang="en-US" dirty="0"/>
                  <a:t>最长</a:t>
                </a:r>
                <a:endParaRPr lang="en-US" altLang="zh-CN" dirty="0"/>
              </a:p>
              <a:p>
                <a14:m>
                  <m:oMath xmlns:m="http://schemas.openxmlformats.org/officeDocument/2006/math">
                    <m:r>
                      <a:rPr lang="en-US" altLang="zh-CN" b="0" i="1" smtClean="0">
                        <a:latin typeface="Cambria Math" panose="02040503050406030204" pitchFamily="18" charset="0"/>
                      </a:rPr>
                      <m:t>4.0×</m:t>
                    </m:r>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10</m:t>
                        </m:r>
                      </m:e>
                      <m:sup>
                        <m:r>
                          <a:rPr lang="en-US" altLang="zh-CN" b="0" i="1" smtClean="0">
                            <a:latin typeface="Cambria Math" panose="02040503050406030204" pitchFamily="18" charset="0"/>
                          </a:rPr>
                          <m:t>3</m:t>
                        </m:r>
                      </m:sup>
                    </m:sSup>
                    <m:r>
                      <a:rPr lang="en-US" altLang="zh-CN" b="0" i="1" smtClean="0">
                        <a:latin typeface="Cambria Math" panose="02040503050406030204" pitchFamily="18" charset="0"/>
                      </a:rPr>
                      <m:t>   4.4×</m:t>
                    </m:r>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10</m:t>
                        </m:r>
                      </m:e>
                      <m:sup>
                        <m:r>
                          <a:rPr lang="en-US" altLang="zh-CN" b="0" i="1" smtClean="0">
                            <a:latin typeface="Cambria Math" panose="02040503050406030204" pitchFamily="18" charset="0"/>
                          </a:rPr>
                          <m:t>3</m:t>
                        </m:r>
                      </m:sup>
                    </m:sSup>
                    <m:r>
                      <a:rPr lang="en-US" altLang="zh-CN" b="0" i="1" smtClean="0">
                        <a:latin typeface="Cambria Math" panose="02040503050406030204" pitchFamily="18" charset="0"/>
                      </a:rPr>
                      <m:t> </m:t>
                    </m:r>
                    <m:r>
                      <a:rPr lang="en-US" altLang="zh-CN" b="0" i="1" smtClean="0">
                        <a:latin typeface="Cambria Math" panose="02040503050406030204" pitchFamily="18" charset="0"/>
                      </a:rPr>
                      <m:t>𝑦𝑒𝑎𝑟𝑠</m:t>
                    </m:r>
                  </m:oMath>
                </a14:m>
                <a:endParaRPr lang="en-US" altLang="zh-CN" dirty="0"/>
              </a:p>
            </p:txBody>
          </p:sp>
        </mc:Choice>
        <mc:Fallback>
          <p:sp>
            <p:nvSpPr>
              <p:cNvPr id="3" name="内容占位符 2">
                <a:extLst>
                  <a:ext uri="{FF2B5EF4-FFF2-40B4-BE49-F238E27FC236}">
                    <a16:creationId xmlns:a16="http://schemas.microsoft.com/office/drawing/2014/main" id="{D329F3FA-7416-CDF5-2538-3EBB2E64A074}"/>
                  </a:ext>
                </a:extLst>
              </p:cNvPr>
              <p:cNvSpPr>
                <a:spLocks noGrp="1" noRot="1" noChangeAspect="1" noMove="1" noResize="1" noEditPoints="1" noAdjustHandles="1" noChangeArrowheads="1" noChangeShapeType="1" noTextEdit="1"/>
              </p:cNvSpPr>
              <p:nvPr>
                <p:ph idx="1"/>
              </p:nvPr>
            </p:nvSpPr>
            <p:spPr>
              <a:xfrm>
                <a:off x="455706" y="277848"/>
                <a:ext cx="10515600" cy="4351338"/>
              </a:xfrm>
              <a:blipFill>
                <a:blip r:embed="rId2"/>
                <a:stretch>
                  <a:fillRect l="-1043" t="-2665"/>
                </a:stretch>
              </a:blipFill>
            </p:spPr>
            <p:txBody>
              <a:bodyPr/>
              <a:lstStyle/>
              <a:p>
                <a:r>
                  <a:rPr lang="zh-CN" altLang="en-US">
                    <a:noFill/>
                  </a:rPr>
                  <a:t> </a:t>
                </a:r>
              </a:p>
            </p:txBody>
          </p:sp>
        </mc:Fallback>
      </mc:AlternateContent>
      <p:pic>
        <p:nvPicPr>
          <p:cNvPr id="5" name="图片 4">
            <a:extLst>
              <a:ext uri="{FF2B5EF4-FFF2-40B4-BE49-F238E27FC236}">
                <a16:creationId xmlns:a16="http://schemas.microsoft.com/office/drawing/2014/main" id="{9723C8A3-8842-79EE-804B-FACF57D88DC4}"/>
              </a:ext>
            </a:extLst>
          </p:cNvPr>
          <p:cNvPicPr>
            <a:picLocks noChangeAspect="1"/>
          </p:cNvPicPr>
          <p:nvPr/>
        </p:nvPicPr>
        <p:blipFill>
          <a:blip r:embed="rId3"/>
          <a:stretch>
            <a:fillRect/>
          </a:stretch>
        </p:blipFill>
        <p:spPr>
          <a:xfrm>
            <a:off x="4859666" y="2865381"/>
            <a:ext cx="7121663" cy="3643053"/>
          </a:xfrm>
          <a:prstGeom prst="rect">
            <a:avLst/>
          </a:prstGeom>
        </p:spPr>
      </p:pic>
    </p:spTree>
    <p:extLst>
      <p:ext uri="{BB962C8B-B14F-4D97-AF65-F5344CB8AC3E}">
        <p14:creationId xmlns:p14="http://schemas.microsoft.com/office/powerpoint/2010/main" val="29393153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B2E4616-B4FD-6EC5-CB37-35707C6105F3}"/>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D12609D6-2E1A-F8FC-6628-2452AB4346B1}"/>
              </a:ext>
            </a:extLst>
          </p:cNvPr>
          <p:cNvSpPr>
            <a:spLocks noGrp="1"/>
          </p:cNvSpPr>
          <p:nvPr>
            <p:ph idx="1"/>
          </p:nvPr>
        </p:nvSpPr>
        <p:spPr/>
        <p:txBody>
          <a:bodyPr/>
          <a:lstStyle/>
          <a:p>
            <a:r>
              <a:rPr lang="zh-CN" altLang="en-US" b="0" i="0" dirty="0">
                <a:solidFill>
                  <a:srgbClr val="000000"/>
                </a:solidFill>
                <a:effectLst/>
                <a:latin typeface="Arial" panose="020B0604020202020204" pitchFamily="34" charset="0"/>
              </a:rPr>
              <a:t>地震在断层段的交界处附近产生了峰值滑移</a:t>
            </a:r>
            <a:endParaRPr lang="en-US" altLang="zh-CN" b="0" i="0" dirty="0">
              <a:solidFill>
                <a:srgbClr val="000000"/>
              </a:solidFill>
              <a:effectLst/>
              <a:latin typeface="Arial" panose="020B0604020202020204" pitchFamily="34" charset="0"/>
            </a:endParaRPr>
          </a:p>
          <a:p>
            <a:r>
              <a:rPr lang="zh-CN" altLang="en-US" b="0" i="0" dirty="0">
                <a:solidFill>
                  <a:srgbClr val="000000"/>
                </a:solidFill>
                <a:effectLst/>
                <a:latin typeface="Arial" panose="020B0604020202020204" pitchFamily="34" charset="0"/>
              </a:rPr>
              <a:t>这表明这些断层交界处代表了很少失效的</a:t>
            </a:r>
            <a:r>
              <a:rPr lang="zh-CN" altLang="en-US" dirty="0">
                <a:solidFill>
                  <a:srgbClr val="000000"/>
                </a:solidFill>
                <a:latin typeface="Arial" panose="020B0604020202020204" pitchFamily="34" charset="0"/>
              </a:rPr>
              <a:t>障碍体</a:t>
            </a:r>
            <a:endParaRPr lang="en-US" altLang="zh-CN" dirty="0">
              <a:solidFill>
                <a:srgbClr val="000000"/>
              </a:solidFill>
              <a:latin typeface="Arial" panose="020B0604020202020204" pitchFamily="34" charset="0"/>
            </a:endParaRPr>
          </a:p>
          <a:p>
            <a:r>
              <a:rPr lang="zh-CN" altLang="en-US" dirty="0">
                <a:solidFill>
                  <a:srgbClr val="000000"/>
                </a:solidFill>
                <a:latin typeface="Arial" panose="020B0604020202020204" pitchFamily="34" charset="0"/>
              </a:rPr>
              <a:t>大约每</a:t>
            </a:r>
            <a:r>
              <a:rPr lang="en-US" altLang="zh-CN" dirty="0">
                <a:solidFill>
                  <a:srgbClr val="000000"/>
                </a:solidFill>
                <a:latin typeface="Arial" panose="020B0604020202020204" pitchFamily="34" charset="0"/>
              </a:rPr>
              <a:t>4000</a:t>
            </a:r>
            <a:r>
              <a:rPr lang="zh-CN" altLang="en-US" dirty="0">
                <a:solidFill>
                  <a:srgbClr val="000000"/>
                </a:solidFill>
                <a:latin typeface="Arial" panose="020B0604020202020204" pitchFamily="34" charset="0"/>
              </a:rPr>
              <a:t>年就会反复出现一次</a:t>
            </a:r>
            <a:endParaRPr lang="zh-CN" altLang="en-US" dirty="0"/>
          </a:p>
          <a:p>
            <a:endParaRPr lang="zh-CN" altLang="en-US" dirty="0"/>
          </a:p>
        </p:txBody>
      </p:sp>
    </p:spTree>
    <p:extLst>
      <p:ext uri="{BB962C8B-B14F-4D97-AF65-F5344CB8AC3E}">
        <p14:creationId xmlns:p14="http://schemas.microsoft.com/office/powerpoint/2010/main" val="3417201043"/>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1849</TotalTime>
  <Words>582</Words>
  <Application>Microsoft Office PowerPoint</Application>
  <PresentationFormat>宽屏</PresentationFormat>
  <Paragraphs>43</Paragraphs>
  <Slides>10</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10</vt:i4>
      </vt:variant>
    </vt:vector>
  </HeadingPairs>
  <TitlesOfParts>
    <vt:vector size="21" baseType="lpstr">
      <vt:lpstr>Söhne</vt:lpstr>
      <vt:lpstr>等线</vt:lpstr>
      <vt:lpstr>等线 Light</vt:lpstr>
      <vt:lpstr>华光中雅_CNKI</vt:lpstr>
      <vt:lpstr>楷体</vt:lpstr>
      <vt:lpstr>宋体</vt:lpstr>
      <vt:lpstr>Arial</vt:lpstr>
      <vt:lpstr>Cambria Math</vt:lpstr>
      <vt:lpstr>Open Sans</vt:lpstr>
      <vt:lpstr>Times New Roman</vt:lpstr>
      <vt:lpstr>Office 主题​​</vt:lpstr>
      <vt:lpstr>2008年汶川地震断层交界处滑移最大值及障碍体破裂</vt:lpstr>
      <vt:lpstr>PowerPoint 演示文稿</vt:lpstr>
      <vt:lpstr>PowerPoint 演示文稿</vt:lpstr>
      <vt:lpstr>PowerPoint 演示文稿</vt:lpstr>
      <vt:lpstr>Jiu, C. (2009). Seismotectonic study by relocation of the Wench uan M_S 8.0 earthquake sequence. Chinese Journal of Geophysics.</vt:lpstr>
      <vt:lpstr>PowerPoint 演示文稿</vt:lpstr>
      <vt:lpstr>华南和龙门山块体以7-8毫米/年的速度向东南偏东移动，逆时针旋转幅度较小;</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2008年汶川地震断层交界处滑移最大值及障碍体破裂</dc:title>
  <dc:creator>霖彦 李</dc:creator>
  <cp:lastModifiedBy>霖彦 李</cp:lastModifiedBy>
  <cp:revision>4</cp:revision>
  <dcterms:created xsi:type="dcterms:W3CDTF">2024-03-16T02:43:29Z</dcterms:created>
  <dcterms:modified xsi:type="dcterms:W3CDTF">2024-03-18T14:10:05Z</dcterms:modified>
</cp:coreProperties>
</file>