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81" r:id="rId4"/>
    <p:sldId id="282" r:id="rId5"/>
    <p:sldId id="285" r:id="rId6"/>
    <p:sldId id="283" r:id="rId7"/>
    <p:sldId id="284" r:id="rId8"/>
    <p:sldId id="257" r:id="rId9"/>
    <p:sldId id="349" r:id="rId10"/>
    <p:sldId id="286" r:id="rId11"/>
    <p:sldId id="287" r:id="rId12"/>
    <p:sldId id="256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97" r:id="rId22"/>
    <p:sldId id="298" r:id="rId23"/>
    <p:sldId id="299" r:id="rId24"/>
    <p:sldId id="300" r:id="rId25"/>
    <p:sldId id="301" r:id="rId26"/>
    <p:sldId id="302" r:id="rId27"/>
    <p:sldId id="303" r:id="rId28"/>
    <p:sldId id="304" r:id="rId29"/>
    <p:sldId id="305" r:id="rId30"/>
    <p:sldId id="306" r:id="rId31"/>
    <p:sldId id="307" r:id="rId32"/>
    <p:sldId id="350" r:id="rId33"/>
    <p:sldId id="351" r:id="rId34"/>
    <p:sldId id="352" r:id="rId35"/>
    <p:sldId id="353" r:id="rId36"/>
    <p:sldId id="354" r:id="rId37"/>
    <p:sldId id="355" r:id="rId38"/>
    <p:sldId id="356" r:id="rId39"/>
    <p:sldId id="357" r:id="rId40"/>
    <p:sldId id="358" r:id="rId41"/>
    <p:sldId id="359" r:id="rId42"/>
    <p:sldId id="360" r:id="rId43"/>
    <p:sldId id="361" r:id="rId44"/>
    <p:sldId id="308" r:id="rId45"/>
    <p:sldId id="362" r:id="rId46"/>
    <p:sldId id="363" r:id="rId47"/>
    <p:sldId id="364" r:id="rId48"/>
    <p:sldId id="365" r:id="rId49"/>
    <p:sldId id="366" r:id="rId50"/>
    <p:sldId id="367" r:id="rId51"/>
    <p:sldId id="368" r:id="rId52"/>
    <p:sldId id="369" r:id="rId53"/>
    <p:sldId id="370" r:id="rId54"/>
    <p:sldId id="371" r:id="rId55"/>
    <p:sldId id="372" r:id="rId56"/>
    <p:sldId id="373" r:id="rId57"/>
    <p:sldId id="374" r:id="rId58"/>
    <p:sldId id="375" r:id="rId59"/>
    <p:sldId id="376" r:id="rId60"/>
    <p:sldId id="377" r:id="rId61"/>
    <p:sldId id="312" r:id="rId62"/>
    <p:sldId id="314" r:id="rId63"/>
    <p:sldId id="315" r:id="rId64"/>
    <p:sldId id="347" r:id="rId65"/>
    <p:sldId id="316" r:id="rId66"/>
    <p:sldId id="309" r:id="rId67"/>
    <p:sldId id="310" r:id="rId68"/>
    <p:sldId id="311" r:id="rId69"/>
    <p:sldId id="378" r:id="rId70"/>
    <p:sldId id="379" r:id="rId71"/>
    <p:sldId id="380" r:id="rId72"/>
    <p:sldId id="381" r:id="rId73"/>
    <p:sldId id="382" r:id="rId74"/>
    <p:sldId id="383" r:id="rId75"/>
    <p:sldId id="384" r:id="rId76"/>
    <p:sldId id="385" r:id="rId77"/>
    <p:sldId id="390" r:id="rId78"/>
    <p:sldId id="395" r:id="rId79"/>
    <p:sldId id="391" r:id="rId80"/>
    <p:sldId id="392" r:id="rId81"/>
    <p:sldId id="393" r:id="rId82"/>
    <p:sldId id="394" r:id="rId83"/>
    <p:sldId id="386" r:id="rId84"/>
    <p:sldId id="387" r:id="rId85"/>
    <p:sldId id="388" r:id="rId86"/>
    <p:sldId id="389" r:id="rId87"/>
    <p:sldId id="396" r:id="rId88"/>
    <p:sldId id="397" r:id="rId89"/>
    <p:sldId id="398" r:id="rId90"/>
    <p:sldId id="399" r:id="rId91"/>
    <p:sldId id="412" r:id="rId92"/>
    <p:sldId id="413" r:id="rId93"/>
    <p:sldId id="414" r:id="rId94"/>
    <p:sldId id="400" r:id="rId95"/>
    <p:sldId id="401" r:id="rId96"/>
    <p:sldId id="402" r:id="rId97"/>
    <p:sldId id="403" r:id="rId98"/>
    <p:sldId id="404" r:id="rId99"/>
    <p:sldId id="405" r:id="rId100"/>
    <p:sldId id="406" r:id="rId101"/>
    <p:sldId id="407" r:id="rId102"/>
    <p:sldId id="408" r:id="rId103"/>
    <p:sldId id="409" r:id="rId104"/>
    <p:sldId id="410" r:id="rId105"/>
    <p:sldId id="411" r:id="rId10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470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presProps" Target="presProp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heme" Target="theme/theme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4F6988-6BC3-81F5-A000-0C20F7EA57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D9A0E817-4499-D5A0-47A8-9A6A453133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3E641F4-ED9D-EF6B-4685-D3FD5DA2D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5DE53-8E0B-419C-BCEA-B70B03DE08A5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FFD231B-1438-1E0C-8EF9-247D9EBE2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BF3DB4-95B0-16DB-6E2C-2A010F730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682C3-B863-4FA7-B9AC-C2313A40C2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8880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678E61-282E-2C9B-09EA-29388979B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80A3B7-8570-C989-B5AA-56FE0BA444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A777714-22E3-5678-8325-AAE7F22C4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5DE53-8E0B-419C-BCEA-B70B03DE08A5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8BB2639-F05B-2EBA-0658-093526186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F7409D3-017D-303A-5D0A-7F8861502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682C3-B863-4FA7-B9AC-C2313A40C2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0977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8DA259-C13C-68B4-3881-11B7641D8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AD7A0FB-9DE7-0522-7773-E65FDDB1C1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7C65A46-2358-2E2B-94C8-4472221C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5DE53-8E0B-419C-BCEA-B70B03DE08A5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4833049-29E0-5A14-8339-D1B9E9902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84C4DD9-49C3-4DE6-92FF-36EB8EA87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682C3-B863-4FA7-B9AC-C2313A40C2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1802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0AEE43-F3DD-7458-4C08-655B101A7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836152-5E08-00F9-0270-F8D3597E54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B7187A1-742A-8430-E5B3-F2CA384195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51949A-A3CF-9744-BF13-4BDA0FD1E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5DE53-8E0B-419C-BCEA-B70B03DE08A5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3FC06B6-C7AD-EE3F-8A94-3B4F3CC4C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754F962-7D0A-3BE1-C545-AB5ACC91A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682C3-B863-4FA7-B9AC-C2313A40C2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3573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480802-62AB-87F9-FB36-AB23907B2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CFE0269-B06A-9473-430B-6D62F90ED5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651615F-2ED4-191A-0165-637FD86E8E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FEFE733-6BB7-831E-7111-2D1E706405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9D654BE-9606-1EDA-97A4-E7FCF41078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2E53A04-27BB-FEC0-ABA1-8D9F3DC51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5DE53-8E0B-419C-BCEA-B70B03DE08A5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D9572B9-7318-0310-DE6B-34DD3FFA9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F50ED88-9A04-D0EC-4E40-5AA7780E9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682C3-B863-4FA7-B9AC-C2313A40C2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0735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BCB279-7C99-1D7F-8FAE-8D53CA6C2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AC1A449-5CDB-0093-4FAD-B3BD27A26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5DE53-8E0B-419C-BCEA-B70B03DE08A5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6743392-3D4F-6EA8-FEF3-3BDD14DEE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A950DE8-9F37-A201-33B3-2DD8F20BE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682C3-B863-4FA7-B9AC-C2313A40C2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1971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1BF7C5E-A57A-0E88-2B59-D4B5A87D2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5DE53-8E0B-419C-BCEA-B70B03DE08A5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E8BD721-7E3D-4C7C-9B8C-EBC3240D2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FB4BD1D-030A-7BAA-0FDA-73FC6AF81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682C3-B863-4FA7-B9AC-C2313A40C2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0056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DA35CB-1140-0860-4F0D-E827FB2F4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8EC4769-6CEB-E024-20A1-768AB189E6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5CFB249-D9E2-43E4-FE84-A294EBD4D6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CC97778-53B8-AD59-9573-A2271B090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5DE53-8E0B-419C-BCEA-B70B03DE08A5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2F63D82-218A-8C5C-32E7-B41B15973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31DED10-0EF9-2D40-7E89-E228C8CEC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682C3-B863-4FA7-B9AC-C2313A40C2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0956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38071A-2A1E-FDE8-66DF-151817631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BEDA3771-81AC-4784-838C-CB9FE7738B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AFC0E64-1EEF-C4E6-47F0-9DCD030E1B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05838BA-A775-F74C-D40A-DE0F670A3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5DE53-8E0B-419C-BCEA-B70B03DE08A5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4A5AC3A-4966-7E39-6DFB-8C377766B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276945C-F324-3DE4-4335-DFBA01103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682C3-B863-4FA7-B9AC-C2313A40C2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0048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0343F6-70FC-CB67-5399-5D9AA6861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315C1D9-9285-15F1-084F-AD8AFE1CAC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99831A8-ACE6-D954-C54D-CA4B4EDED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5DE53-8E0B-419C-BCEA-B70B03DE08A5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090FC04-3136-9928-9861-F130CB937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01B3D58-4F40-7C52-02F0-EDBA2B27A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682C3-B863-4FA7-B9AC-C2313A40C2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9526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BFBBD65-289A-09D7-E577-E7917643FF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E5BF506-2F0A-2BC9-5AA3-BA9FE23D89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EBD403F-4040-7997-A9AB-68BE11F90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5DE53-8E0B-419C-BCEA-B70B03DE08A5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AD22D2C-0C08-648A-99A2-0CEBB41E9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68F3AFE-B49B-FAD2-6654-41E4EA74E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682C3-B863-4FA7-B9AC-C2313A40C2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6713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CBDB7592-ECE2-6735-2535-9B67A9750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C2C51DE-CD46-BA48-9028-41B6984D83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276182F-10B6-3887-623A-37EDEE756D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F5DE53-8E0B-419C-BCEA-B70B03DE08A5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3168460-2635-B1D9-52DA-5FA444AA69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A0A68E7-16D1-C49A-91B7-9629938283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7682C3-B863-4FA7-B9AC-C2313A40C2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8443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9740838-B74D-4E39-3756-56296A93939F}"/>
              </a:ext>
            </a:extLst>
          </p:cNvPr>
          <p:cNvSpPr txBox="1"/>
          <p:nvPr/>
        </p:nvSpPr>
        <p:spPr>
          <a:xfrm>
            <a:off x="2615306" y="1736229"/>
            <a:ext cx="6961387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CGU</a:t>
            </a:r>
            <a:r>
              <a:rPr lang="zh-CN" altLang="en-US" sz="5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及其他会议小结</a:t>
            </a:r>
            <a:endParaRPr lang="en-US" altLang="zh-CN" sz="5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李江涛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2024.12.12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35371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481B879-BFEE-89FD-9911-CE8A30DE54AF}"/>
              </a:ext>
            </a:extLst>
          </p:cNvPr>
          <p:cNvSpPr txBox="1"/>
          <p:nvPr/>
        </p:nvSpPr>
        <p:spPr>
          <a:xfrm>
            <a:off x="210889" y="190261"/>
            <a:ext cx="83265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大陆内部（非典型俯冲带）是否有地幔地震？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A3FF9D7-7F2B-4A85-F9D5-763CC45227BA}"/>
              </a:ext>
            </a:extLst>
          </p:cNvPr>
          <p:cNvSpPr txBox="1"/>
          <p:nvPr/>
        </p:nvSpPr>
        <p:spPr>
          <a:xfrm>
            <a:off x="210889" y="926864"/>
            <a:ext cx="19809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accent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研究意义：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40CC970-FBD7-75A8-CB3A-96E603B87911}"/>
              </a:ext>
            </a:extLst>
          </p:cNvPr>
          <p:cNvSpPr txBox="1"/>
          <p:nvPr/>
        </p:nvSpPr>
        <p:spPr>
          <a:xfrm>
            <a:off x="1694695" y="6263757"/>
            <a:ext cx="22951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(Klemperer, 2006)</a:t>
            </a:r>
            <a:endParaRPr lang="zh-CN" altLang="en-US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05199524-6E0F-1E40-C76C-4C38A160CE39}"/>
              </a:ext>
            </a:extLst>
          </p:cNvPr>
          <p:cNvGrpSpPr/>
          <p:nvPr/>
        </p:nvGrpSpPr>
        <p:grpSpPr>
          <a:xfrm>
            <a:off x="82710" y="1644028"/>
            <a:ext cx="5519153" cy="4406736"/>
            <a:chOff x="0" y="1019108"/>
            <a:chExt cx="5519153" cy="4406736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42333DFE-4110-54C1-EDB9-5663323990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019108"/>
              <a:ext cx="5519153" cy="4406736"/>
            </a:xfrm>
            <a:prstGeom prst="rect">
              <a:avLst/>
            </a:prstGeom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25892AA6-21EE-8FB8-8477-A80D266E29A9}"/>
                </a:ext>
              </a:extLst>
            </p:cNvPr>
            <p:cNvSpPr/>
            <p:nvPr/>
          </p:nvSpPr>
          <p:spPr>
            <a:xfrm>
              <a:off x="896233" y="4233862"/>
              <a:ext cx="641897" cy="14435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7896F54C-E979-1012-5D60-E335EB957321}"/>
              </a:ext>
            </a:extLst>
          </p:cNvPr>
          <p:cNvSpPr txBox="1"/>
          <p:nvPr/>
        </p:nvSpPr>
        <p:spPr>
          <a:xfrm>
            <a:off x="6020994" y="2247279"/>
            <a:ext cx="4870744" cy="1482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Lithospheric strength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Stress orientation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……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045F8C3-58C3-D537-7387-CCCBCFBDC141}"/>
              </a:ext>
            </a:extLst>
          </p:cNvPr>
          <p:cNvSpPr txBox="1"/>
          <p:nvPr/>
        </p:nvSpPr>
        <p:spPr>
          <a:xfrm>
            <a:off x="6000968" y="4669328"/>
            <a:ext cx="5894146" cy="1482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altLang="zh-CN"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Delamination of the mantle lithosphere?</a:t>
            </a: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altLang="zh-CN"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Eclogitized Indian lower crust?</a:t>
            </a: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altLang="zh-CN"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……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5183B4C-13D6-7FD8-E664-25E27CFDFBA0}"/>
              </a:ext>
            </a:extLst>
          </p:cNvPr>
          <p:cNvSpPr txBox="1"/>
          <p:nvPr/>
        </p:nvSpPr>
        <p:spPr>
          <a:xfrm>
            <a:off x="6000968" y="1580918"/>
            <a:ext cx="4870744" cy="5224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约束岩石圈性质</a:t>
            </a:r>
            <a:endParaRPr lang="en-US" altLang="zh-CN" sz="24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F0937FD-DE2D-0831-0F5E-E053D0F3E429}"/>
              </a:ext>
            </a:extLst>
          </p:cNvPr>
          <p:cNvSpPr txBox="1"/>
          <p:nvPr/>
        </p:nvSpPr>
        <p:spPr>
          <a:xfrm>
            <a:off x="6000968" y="4031414"/>
            <a:ext cx="4870744" cy="5224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推测构造过程</a:t>
            </a:r>
            <a:endParaRPr lang="en-US" altLang="zh-CN" sz="24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7960540-CF15-8BAA-3AA1-840C829ED536}"/>
              </a:ext>
            </a:extLst>
          </p:cNvPr>
          <p:cNvSpPr txBox="1"/>
          <p:nvPr/>
        </p:nvSpPr>
        <p:spPr>
          <a:xfrm>
            <a:off x="8964796" y="6249972"/>
            <a:ext cx="3184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【PPT from </a:t>
            </a:r>
            <a:r>
              <a:rPr lang="zh-CN" altLang="en-US" sz="2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龚峻仪</a:t>
            </a:r>
            <a:r>
              <a:rPr lang="en-US" altLang="zh-CN" sz="2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】</a:t>
            </a:r>
            <a:endParaRPr lang="zh-CN" altLang="en-US" sz="2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402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0D164CFA-F274-49E3-A2EE-B50BBB3E8C11}"/>
              </a:ext>
            </a:extLst>
          </p:cNvPr>
          <p:cNvSpPr txBox="1"/>
          <p:nvPr/>
        </p:nvSpPr>
        <p:spPr>
          <a:xfrm>
            <a:off x="169344" y="87642"/>
            <a:ext cx="10566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前人研究结果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8228E14B-80CF-493D-9EAE-44E11A251B8F}"/>
              </a:ext>
            </a:extLst>
          </p:cNvPr>
          <p:cNvGrpSpPr/>
          <p:nvPr/>
        </p:nvGrpSpPr>
        <p:grpSpPr>
          <a:xfrm>
            <a:off x="406332" y="1015683"/>
            <a:ext cx="4286844" cy="2423565"/>
            <a:chOff x="285721" y="733973"/>
            <a:chExt cx="4286844" cy="2423565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AA9E6B94-1E44-46D2-A507-4DCC37809E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5721" y="733973"/>
              <a:ext cx="4286844" cy="2423565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C82C1AED-6463-45E0-B5C0-0B104E8B9AD1}"/>
                </a:ext>
              </a:extLst>
            </p:cNvPr>
            <p:cNvSpPr/>
            <p:nvPr/>
          </p:nvSpPr>
          <p:spPr>
            <a:xfrm>
              <a:off x="2357438" y="3028950"/>
              <a:ext cx="2215127" cy="1285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95D93F54-543B-4CF4-AEE7-4236325A635B}"/>
              </a:ext>
            </a:extLst>
          </p:cNvPr>
          <p:cNvSpPr txBox="1"/>
          <p:nvPr/>
        </p:nvSpPr>
        <p:spPr>
          <a:xfrm>
            <a:off x="5123379" y="1665718"/>
            <a:ext cx="6728561" cy="1802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通过比较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SH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波形，判断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Event 335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和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095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是地幔地震</a:t>
            </a:r>
            <a:endParaRPr lang="en-US" altLang="zh-CN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根据反演得到的震源机制，正演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Z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分量和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分量，判断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Event 355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更像地幔地震</a:t>
            </a:r>
            <a:endParaRPr lang="en-US" altLang="zh-CN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通过波形匹配搜索震源参数，计算震源深度</a:t>
            </a:r>
            <a:endParaRPr lang="en-US" altLang="zh-CN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AC736DA7-2156-4947-B464-38E5B6F28CB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700786"/>
            <a:ext cx="2549754" cy="2393812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C68FE7F1-C94E-4EC0-AA20-721C9E317C99}"/>
              </a:ext>
            </a:extLst>
          </p:cNvPr>
          <p:cNvSpPr/>
          <p:nvPr/>
        </p:nvSpPr>
        <p:spPr>
          <a:xfrm>
            <a:off x="225593" y="5806879"/>
            <a:ext cx="990977" cy="3432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Event 355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8D9FCCAD-1373-4698-AA8C-912803B159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9754" y="3553168"/>
            <a:ext cx="2474844" cy="2796685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0E299970-B304-4CBA-8295-8233402A7BAD}"/>
              </a:ext>
            </a:extLst>
          </p:cNvPr>
          <p:cNvSpPr txBox="1"/>
          <p:nvPr/>
        </p:nvSpPr>
        <p:spPr>
          <a:xfrm>
            <a:off x="5250670" y="1041251"/>
            <a:ext cx="4870744" cy="5224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主要方法</a:t>
            </a:r>
            <a:endParaRPr lang="en-US" altLang="zh-CN" sz="24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9D96B54-7816-42E8-9D49-14C8DD2588B0}"/>
              </a:ext>
            </a:extLst>
          </p:cNvPr>
          <p:cNvSpPr txBox="1"/>
          <p:nvPr/>
        </p:nvSpPr>
        <p:spPr>
          <a:xfrm>
            <a:off x="5250670" y="3700786"/>
            <a:ext cx="4870744" cy="5224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讨论</a:t>
            </a:r>
            <a:endParaRPr lang="en-US" altLang="zh-CN" sz="24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46609AB-8B4D-4993-91B3-D2C693ACB226}"/>
              </a:ext>
            </a:extLst>
          </p:cNvPr>
          <p:cNvSpPr txBox="1"/>
          <p:nvPr/>
        </p:nvSpPr>
        <p:spPr>
          <a:xfrm>
            <a:off x="5123379" y="4456017"/>
            <a:ext cx="7068621" cy="2125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利用旅行时确定震源深度会受到其与发震时刻的折中关系的影响。该影响可通过加入深度震相消除。但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级以下地震的深度震相难以辨识。（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global scale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  <a:endParaRPr lang="en-US" altLang="zh-CN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利用近震的宽频带地震仪波形记录以及波形模拟方法，可有效提升对震源深度的约束。（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regional scale, 1000 km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  <a:endParaRPr lang="en-US" altLang="zh-CN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1100839-A4D9-4DD1-B972-AEB0BC29E03B}"/>
              </a:ext>
            </a:extLst>
          </p:cNvPr>
          <p:cNvSpPr txBox="1"/>
          <p:nvPr/>
        </p:nvSpPr>
        <p:spPr>
          <a:xfrm>
            <a:off x="589626" y="6150114"/>
            <a:ext cx="32570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青藏南部地幔地震</a:t>
            </a:r>
            <a:endParaRPr lang="en-US" altLang="zh-CN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(Zhu &amp; </a:t>
            </a:r>
            <a:r>
              <a:rPr lang="en-US" altLang="zh-CN" sz="2000" dirty="0" err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Helmberger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, 1996)</a:t>
            </a:r>
            <a:endParaRPr lang="zh-CN" altLang="en-US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734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313F2919-30A8-4123-8B81-630C82DACAD5}"/>
              </a:ext>
            </a:extLst>
          </p:cNvPr>
          <p:cNvSpPr txBox="1"/>
          <p:nvPr/>
        </p:nvSpPr>
        <p:spPr>
          <a:xfrm>
            <a:off x="169344" y="87642"/>
            <a:ext cx="10566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前人研究结果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1A2274F-E9F2-411F-930F-BD84F0513701}"/>
              </a:ext>
            </a:extLst>
          </p:cNvPr>
          <p:cNvSpPr txBox="1"/>
          <p:nvPr/>
        </p:nvSpPr>
        <p:spPr>
          <a:xfrm>
            <a:off x="5123379" y="1737980"/>
            <a:ext cx="6728561" cy="927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波形模拟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(WKBJ)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。特别关注对深度震相到时与振幅</a:t>
            </a:r>
            <a:endParaRPr lang="en-US" altLang="zh-CN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根据震源深度来估计是否是地幔地震</a:t>
            </a:r>
            <a:endParaRPr lang="en-US" altLang="zh-CN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309CADA-94A9-494B-BD5D-630683A8199D}"/>
              </a:ext>
            </a:extLst>
          </p:cNvPr>
          <p:cNvSpPr txBox="1"/>
          <p:nvPr/>
        </p:nvSpPr>
        <p:spPr>
          <a:xfrm>
            <a:off x="5123379" y="1041250"/>
            <a:ext cx="4870744" cy="5224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主要方法</a:t>
            </a:r>
            <a:endParaRPr lang="en-US" altLang="zh-CN" sz="24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029D1B9-CE19-42CB-B38D-F5F5C82CEB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17" y="759399"/>
            <a:ext cx="3112387" cy="5187311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FBB6A1BE-E467-4925-BF37-708C0614C213}"/>
              </a:ext>
            </a:extLst>
          </p:cNvPr>
          <p:cNvSpPr txBox="1"/>
          <p:nvPr/>
        </p:nvSpPr>
        <p:spPr>
          <a:xfrm>
            <a:off x="749979" y="5972136"/>
            <a:ext cx="32570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青藏南部、西部地幔地震</a:t>
            </a:r>
            <a:endParaRPr lang="en-US" altLang="zh-CN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(Chen &amp; Yang, 2004)</a:t>
            </a:r>
            <a:endParaRPr lang="zh-CN" altLang="en-US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0935D41-CEED-415D-B9B4-D22A7057B4C7}"/>
              </a:ext>
            </a:extLst>
          </p:cNvPr>
          <p:cNvSpPr txBox="1"/>
          <p:nvPr/>
        </p:nvSpPr>
        <p:spPr>
          <a:xfrm>
            <a:off x="5123379" y="2810112"/>
            <a:ext cx="4870744" cy="5224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讨论</a:t>
            </a:r>
            <a:endParaRPr lang="en-US" altLang="zh-CN" sz="24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18311C3-16BC-443F-AB41-4B1BFF3F67D9}"/>
              </a:ext>
            </a:extLst>
          </p:cNvPr>
          <p:cNvSpPr txBox="1"/>
          <p:nvPr/>
        </p:nvSpPr>
        <p:spPr>
          <a:xfrm>
            <a:off x="5123378" y="3525438"/>
            <a:ext cx="6728561" cy="2602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地震活动性在深度上存在双峰分布</a:t>
            </a:r>
            <a:endParaRPr lang="en-US" altLang="zh-CN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由于地壳厚度的不确定性，无法区分部分地震发生在下地壳或地幔中</a:t>
            </a:r>
            <a:endParaRPr lang="en-US" altLang="zh-CN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地幔地震与俯冲带的关系：西昆仑的地幔地震可能与兴都库什俯冲，以及帕米尔逆冲带无关；南西藏的深地震的断层面解显示其可能与俯冲过程无关</a:t>
            </a:r>
            <a:endParaRPr lang="en-US" altLang="zh-CN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544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CD3A79A-30BC-491F-8538-8893E6CA64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4534" y="557427"/>
            <a:ext cx="7862932" cy="6199146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C73367A3-7ACB-A579-5CC4-672DCF1376F1}"/>
              </a:ext>
            </a:extLst>
          </p:cNvPr>
          <p:cNvSpPr txBox="1"/>
          <p:nvPr/>
        </p:nvSpPr>
        <p:spPr>
          <a:xfrm>
            <a:off x="169344" y="87642"/>
            <a:ext cx="105661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前人研究结果</a:t>
            </a:r>
            <a:endParaRPr lang="en-US" altLang="zh-CN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r>
              <a:rPr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(2018</a:t>
            </a:r>
            <a:r>
              <a:rPr lang="zh-CN" altLang="en-US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前</a:t>
            </a:r>
            <a:r>
              <a:rPr lang="en-US" altLang="zh-CN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59363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313F2919-30A8-4123-8B81-630C82DACAD5}"/>
              </a:ext>
            </a:extLst>
          </p:cNvPr>
          <p:cNvSpPr txBox="1"/>
          <p:nvPr/>
        </p:nvSpPr>
        <p:spPr>
          <a:xfrm>
            <a:off x="169344" y="87642"/>
            <a:ext cx="10566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前人研究结果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BB6A1BE-E467-4925-BF37-708C0614C213}"/>
              </a:ext>
            </a:extLst>
          </p:cNvPr>
          <p:cNvSpPr txBox="1"/>
          <p:nvPr/>
        </p:nvSpPr>
        <p:spPr>
          <a:xfrm>
            <a:off x="1556629" y="5983928"/>
            <a:ext cx="4151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Sn/Lg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方法及其在青藏的应用</a:t>
            </a:r>
            <a:endParaRPr lang="en-US" altLang="zh-CN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(Wang &amp; Klemperer, 2021)</a:t>
            </a:r>
            <a:endParaRPr lang="zh-CN" altLang="en-US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465DFBE0-9DEE-4C5D-A96A-FA210C4D4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3973"/>
            <a:ext cx="3806890" cy="506102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E95FDFA7-A5C6-40DC-88F1-BB0343AD80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5710" y="410807"/>
            <a:ext cx="3806890" cy="552020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0AF4D0F-F8B6-48C7-A0BA-AADD18F87A67}"/>
              </a:ext>
            </a:extLst>
          </p:cNvPr>
          <p:cNvSpPr txBox="1"/>
          <p:nvPr/>
        </p:nvSpPr>
        <p:spPr>
          <a:xfrm>
            <a:off x="7408506" y="593381"/>
            <a:ext cx="4725016" cy="5224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主要方法</a:t>
            </a:r>
            <a:endParaRPr lang="en-US" altLang="zh-CN" sz="24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EC7DC4F-272B-45A1-ACC5-7F222662DEC8}"/>
              </a:ext>
            </a:extLst>
          </p:cNvPr>
          <p:cNvSpPr txBox="1"/>
          <p:nvPr/>
        </p:nvSpPr>
        <p:spPr>
          <a:xfrm>
            <a:off x="7482599" y="1239712"/>
            <a:ext cx="4510347" cy="1488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Sn/Lg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(regional scale)</a:t>
            </a:r>
          </a:p>
          <a:p>
            <a:pPr lvl="1"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Sn ~4.3-4.8 km/s</a:t>
            </a:r>
            <a:r>
              <a:rPr lang="zh-CN" altLang="en-US" sz="1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；</a:t>
            </a:r>
            <a:endParaRPr lang="en-US" altLang="zh-CN" sz="16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1"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Lg ~3.1~3.6 km/s</a:t>
            </a:r>
          </a:p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基于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Love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波简正模理论；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Airy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震相；</a:t>
            </a:r>
            <a:endParaRPr lang="en-US" altLang="zh-CN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4885DA2-B0A3-4AA6-A6A4-EFCAE175A7AF}"/>
              </a:ext>
            </a:extLst>
          </p:cNvPr>
          <p:cNvSpPr txBox="1"/>
          <p:nvPr/>
        </p:nvSpPr>
        <p:spPr>
          <a:xfrm>
            <a:off x="7408506" y="3071266"/>
            <a:ext cx="4725016" cy="5224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讨论</a:t>
            </a:r>
            <a:endParaRPr lang="en-US" altLang="zh-CN" sz="24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BFC7D5F-8777-43FE-B97C-371CE03C4A84}"/>
              </a:ext>
            </a:extLst>
          </p:cNvPr>
          <p:cNvSpPr txBox="1"/>
          <p:nvPr/>
        </p:nvSpPr>
        <p:spPr>
          <a:xfrm>
            <a:off x="7416314" y="3766448"/>
            <a:ext cx="4783494" cy="3091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仅依据地震波形；不需要讨论震源深度和地壳厚度的误差问题</a:t>
            </a:r>
            <a:endParaRPr lang="en-US" altLang="zh-CN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关注高频信息（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1-5 Hz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  <a:endParaRPr lang="en-US" altLang="zh-CN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未考虑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Moho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起伏的影响</a:t>
            </a:r>
            <a:endParaRPr lang="en-US" altLang="zh-CN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Sn/Lg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值受尾波及小尺度散射的影响</a:t>
            </a:r>
            <a:endParaRPr lang="en-US" altLang="zh-CN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lvl="1"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P/SV-to-SH</a:t>
            </a:r>
            <a:r>
              <a:rPr lang="zh-CN" altLang="en-US" sz="1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conversions</a:t>
            </a:r>
          </a:p>
          <a:p>
            <a:pPr lvl="1"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Rayleigh mode Sn</a:t>
            </a:r>
            <a:endParaRPr lang="en-US" altLang="zh-CN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en-US" altLang="zh-CN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EF92938-A789-4E9A-9716-45C2F85136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710" y="5732540"/>
            <a:ext cx="733430" cy="20002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3860823-2CF3-4397-929A-BA384A3373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9283" y="5751590"/>
            <a:ext cx="762006" cy="161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611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313F2919-30A8-4123-8B81-630C82DACAD5}"/>
              </a:ext>
            </a:extLst>
          </p:cNvPr>
          <p:cNvSpPr txBox="1"/>
          <p:nvPr/>
        </p:nvSpPr>
        <p:spPr>
          <a:xfrm>
            <a:off x="169344" y="87642"/>
            <a:ext cx="10566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前人研究结果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864452D-A22F-470E-9A4A-C1B127B12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74" y="628262"/>
            <a:ext cx="3715180" cy="5461518"/>
          </a:xfrm>
          <a:prstGeom prst="rect">
            <a:avLst/>
          </a:prstGeom>
        </p:spPr>
      </p:pic>
      <p:sp>
        <p:nvSpPr>
          <p:cNvPr id="13" name="文本框 7">
            <a:extLst>
              <a:ext uri="{FF2B5EF4-FFF2-40B4-BE49-F238E27FC236}">
                <a16:creationId xmlns:a16="http://schemas.microsoft.com/office/drawing/2014/main" id="{D1100839-A4D9-4DD1-B972-AEB0BC29E03B}"/>
              </a:ext>
            </a:extLst>
          </p:cNvPr>
          <p:cNvSpPr txBox="1"/>
          <p:nvPr/>
        </p:nvSpPr>
        <p:spPr>
          <a:xfrm>
            <a:off x="249867" y="6150114"/>
            <a:ext cx="34519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利用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s-p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到时差确定地幔地震</a:t>
            </a:r>
            <a:endParaRPr lang="en-US" altLang="zh-CN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(Schulte-</a:t>
            </a:r>
            <a:r>
              <a:rPr lang="en-US" altLang="zh-CN" sz="2000" dirty="0" err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Pelkum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et al., 2019)</a:t>
            </a:r>
            <a:endParaRPr lang="zh-CN" altLang="en-US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1DC00850-48B5-4E6F-B3C2-F5DFDAC4F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9909" y="389983"/>
            <a:ext cx="3277571" cy="535580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F5DD1FC1-F0DC-407D-9410-FCC4EE8AD5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6062" y="389983"/>
            <a:ext cx="4012950" cy="2461756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B8E82E5F-1043-45EB-B22F-8CD43EAF2C8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6063" y="2868276"/>
            <a:ext cx="1941554" cy="2630567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4C920C2F-B179-4857-93DC-277B7E991EBF}"/>
              </a:ext>
            </a:extLst>
          </p:cNvPr>
          <p:cNvSpPr txBox="1"/>
          <p:nvPr/>
        </p:nvSpPr>
        <p:spPr>
          <a:xfrm>
            <a:off x="7936848" y="5453402"/>
            <a:ext cx="3521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波</a:t>
            </a:r>
            <a:r>
              <a:rPr lang="en-US" altLang="zh-CN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Z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分量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莫霍</a:t>
            </a:r>
            <a:r>
              <a:rPr lang="en-US" altLang="zh-CN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65 km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；震源深度</a:t>
            </a:r>
            <a:r>
              <a:rPr lang="en-US" altLang="zh-CN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30 km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（左）及</a:t>
            </a:r>
            <a:r>
              <a:rPr lang="en-US" altLang="zh-CN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100 km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（右）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FA63A8EA-C620-48F0-9EB8-876FEB354B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97618" y="2868276"/>
            <a:ext cx="2008857" cy="2630567"/>
          </a:xfrm>
          <a:prstGeom prst="rect">
            <a:avLst/>
          </a:prstGeom>
        </p:spPr>
      </p:pic>
      <p:sp>
        <p:nvSpPr>
          <p:cNvPr id="20" name="文本框 7">
            <a:extLst>
              <a:ext uri="{FF2B5EF4-FFF2-40B4-BE49-F238E27FC236}">
                <a16:creationId xmlns:a16="http://schemas.microsoft.com/office/drawing/2014/main" id="{FA52CC9E-5D7C-4379-B3E7-391D51602326}"/>
              </a:ext>
            </a:extLst>
          </p:cNvPr>
          <p:cNvSpPr txBox="1"/>
          <p:nvPr/>
        </p:nvSpPr>
        <p:spPr>
          <a:xfrm>
            <a:off x="4528457" y="6150114"/>
            <a:ext cx="7178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利用</a:t>
            </a:r>
            <a:r>
              <a:rPr lang="en-US" altLang="zh-CN" sz="2000" dirty="0" err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gcap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反演深度以及波形随震中距变化情况判断地幔地震</a:t>
            </a:r>
            <a:endParaRPr lang="en-US" altLang="zh-CN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王鸿波，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2021)</a:t>
            </a:r>
            <a:endParaRPr lang="zh-CN" altLang="en-US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9DD9CC5A-855F-436D-B89D-94E21D4E2532}"/>
              </a:ext>
            </a:extLst>
          </p:cNvPr>
          <p:cNvCxnSpPr/>
          <p:nvPr/>
        </p:nvCxnSpPr>
        <p:spPr>
          <a:xfrm>
            <a:off x="4149436" y="0"/>
            <a:ext cx="0" cy="6858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5210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89F061F-CB15-C689-78E2-951CC75C9AA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1449" y="64256"/>
            <a:ext cx="3848101" cy="295275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328CC12-D140-D5D0-DA2C-F0E87383F8A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39869" y="64256"/>
            <a:ext cx="3912262" cy="295275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1DC73DF-A62E-3200-8356-79C0CC79A36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72449" y="64256"/>
            <a:ext cx="3848101" cy="295275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888991F-2075-22D3-2019-306A87BE81C9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49121" y="3132259"/>
            <a:ext cx="4595835" cy="366148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E0A6F29-9F5B-32DF-3B03-954A8AF2D57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8971" y="3130326"/>
            <a:ext cx="4861579" cy="3665852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CAFC0027-743F-20EA-44D3-63184BAF33B7}"/>
              </a:ext>
            </a:extLst>
          </p:cNvPr>
          <p:cNvSpPr txBox="1"/>
          <p:nvPr/>
        </p:nvSpPr>
        <p:spPr>
          <a:xfrm>
            <a:off x="339550" y="4370959"/>
            <a:ext cx="20176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(Klemperer, DEEP2024)</a:t>
            </a:r>
            <a:endParaRPr lang="zh-CN" altLang="en-US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618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524FB22-CCDE-2D1E-286E-5267756AB4A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131" y="75764"/>
            <a:ext cx="6193340" cy="2524758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09617144-352B-BB84-A802-8EE62D2723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8458" y="75764"/>
            <a:ext cx="5482649" cy="427974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EDC7B95-A4C0-74F9-9B81-E0A3774675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3688" y="2065488"/>
            <a:ext cx="9225184" cy="4716748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4C04E09-6297-879F-D268-22F61E59C590}"/>
              </a:ext>
            </a:extLst>
          </p:cNvPr>
          <p:cNvSpPr txBox="1"/>
          <p:nvPr/>
        </p:nvSpPr>
        <p:spPr>
          <a:xfrm>
            <a:off x="339550" y="4366364"/>
            <a:ext cx="20176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(Song and Klemperer, 2024, EPSL)</a:t>
            </a:r>
            <a:endParaRPr lang="zh-CN" altLang="en-US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823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16EFF7D-F542-944E-483F-51954F9F71B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90820" y="0"/>
            <a:ext cx="5810359" cy="68580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6612BF1C-2F70-10C6-4C07-9DFE2E202738}"/>
              </a:ext>
            </a:extLst>
          </p:cNvPr>
          <p:cNvSpPr txBox="1"/>
          <p:nvPr/>
        </p:nvSpPr>
        <p:spPr>
          <a:xfrm>
            <a:off x="247651" y="314325"/>
            <a:ext cx="2826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RF + coda-AC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75580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3DE067D-0E66-2DF2-7DDA-77D2D96FCDE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71369" y="0"/>
            <a:ext cx="6249261" cy="6855694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53450651-CFE7-49A2-86A9-F0540E85600D}"/>
              </a:ext>
            </a:extLst>
          </p:cNvPr>
          <p:cNvSpPr txBox="1"/>
          <p:nvPr/>
        </p:nvSpPr>
        <p:spPr>
          <a:xfrm>
            <a:off x="247651" y="314325"/>
            <a:ext cx="2826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dv/v + </a:t>
            </a:r>
            <a:r>
              <a:rPr lang="en-US" altLang="zh-CN" sz="28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dQ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/Q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994107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39F4C516-CD4F-605F-0D35-3CF44A71DA8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223" y="1186689"/>
            <a:ext cx="5872092" cy="448461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1E276D2-9A6C-1BA9-57A9-A3B33689FD3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2686" y="1186690"/>
            <a:ext cx="5872092" cy="4484619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983048D0-5414-D419-FF9B-F2DAC3E48FD1}"/>
              </a:ext>
            </a:extLst>
          </p:cNvPr>
          <p:cNvSpPr txBox="1"/>
          <p:nvPr/>
        </p:nvSpPr>
        <p:spPr>
          <a:xfrm>
            <a:off x="247650" y="314325"/>
            <a:ext cx="47838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衰减的物理机制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(CGU2024)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0004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4F2A183-DCEC-5F03-AAA8-CB88494DEF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679485B4-5A76-4DC2-24E7-19F75EE90F8D}"/>
              </a:ext>
            </a:extLst>
          </p:cNvPr>
          <p:cNvSpPr txBox="1"/>
          <p:nvPr/>
        </p:nvSpPr>
        <p:spPr>
          <a:xfrm>
            <a:off x="367119" y="179984"/>
            <a:ext cx="47838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地震学专委会学术年会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732B2D0-89B6-9AC9-4B6E-8307459B52B0}"/>
              </a:ext>
            </a:extLst>
          </p:cNvPr>
          <p:cNvSpPr txBox="1"/>
          <p:nvPr/>
        </p:nvSpPr>
        <p:spPr>
          <a:xfrm>
            <a:off x="5867782" y="83489"/>
            <a:ext cx="4719039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从背景噪声数据中观测到的SmS波分裂：用于约束地壳径向各向异性的新数据集</a:t>
            </a:r>
          </a:p>
        </p:txBody>
      </p:sp>
    </p:spTree>
    <p:extLst>
      <p:ext uri="{BB962C8B-B14F-4D97-AF65-F5344CB8AC3E}">
        <p14:creationId xmlns:p14="http://schemas.microsoft.com/office/powerpoint/2010/main" val="4769073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F5B9887-8261-C65D-360F-7EB8B5006D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5290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36FB450-4EDB-59D2-3D42-4AA272AE11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6314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3C39069-2F31-5964-0BD1-AA07CD1ADF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9793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33FCBBC-FF37-B16D-F31B-35B64C9543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7541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113AD4E-6DB5-6C94-D321-1F56B3E984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125BF434-17AE-D343-BE5F-7573DF98A815}"/>
              </a:ext>
            </a:extLst>
          </p:cNvPr>
          <p:cNvSpPr txBox="1"/>
          <p:nvPr/>
        </p:nvSpPr>
        <p:spPr>
          <a:xfrm>
            <a:off x="8050396" y="83489"/>
            <a:ext cx="2536426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诱发地震实验室研究</a:t>
            </a:r>
          </a:p>
        </p:txBody>
      </p:sp>
    </p:spTree>
    <p:extLst>
      <p:ext uri="{BB962C8B-B14F-4D97-AF65-F5344CB8AC3E}">
        <p14:creationId xmlns:p14="http://schemas.microsoft.com/office/powerpoint/2010/main" val="22957548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CFDE56F-FD9E-686E-BB2D-C8ECC38716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8225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4375A69-80CA-B675-4BD8-147BAFEDB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674A30E-EAF2-2EBE-81BB-6BE8CB6C22AF}"/>
              </a:ext>
            </a:extLst>
          </p:cNvPr>
          <p:cNvSpPr txBox="1"/>
          <p:nvPr/>
        </p:nvSpPr>
        <p:spPr>
          <a:xfrm>
            <a:off x="8050396" y="83489"/>
            <a:ext cx="2536426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地震触发与慢速滑移</a:t>
            </a:r>
          </a:p>
        </p:txBody>
      </p:sp>
    </p:spTree>
    <p:extLst>
      <p:ext uri="{BB962C8B-B14F-4D97-AF65-F5344CB8AC3E}">
        <p14:creationId xmlns:p14="http://schemas.microsoft.com/office/powerpoint/2010/main" val="16016374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3F7755C-8831-4C7A-3338-E97A365901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7311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6DDEA02-A026-01AF-D048-686B0C3F1A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2A56AB56-A1B1-71C9-3470-422A38D03531}"/>
              </a:ext>
            </a:extLst>
          </p:cNvPr>
          <p:cNvSpPr txBox="1"/>
          <p:nvPr/>
        </p:nvSpPr>
        <p:spPr>
          <a:xfrm>
            <a:off x="7577114" y="83489"/>
            <a:ext cx="3009708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非随机交通震源面波成像</a:t>
            </a:r>
          </a:p>
        </p:txBody>
      </p:sp>
    </p:spTree>
    <p:extLst>
      <p:ext uri="{BB962C8B-B14F-4D97-AF65-F5344CB8AC3E}">
        <p14:creationId xmlns:p14="http://schemas.microsoft.com/office/powerpoint/2010/main" val="35656251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88EA7B7-AB60-DD69-11EE-E517D4C9BB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0788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FAA7257-E918-DED9-77C5-34CCC35387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2170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B246C48-B262-0745-77E3-5A3147F2A2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20128AB6-55C1-2158-8603-AE5D8F519767}"/>
              </a:ext>
            </a:extLst>
          </p:cNvPr>
          <p:cNvSpPr txBox="1"/>
          <p:nvPr/>
        </p:nvSpPr>
        <p:spPr>
          <a:xfrm>
            <a:off x="5964277" y="83489"/>
            <a:ext cx="4622545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Fiber-Seismometer Hybrid Sensing for Seismic Imaging and Monitoring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360322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F5FD0CC-7FAB-5333-BAC3-60AD6DF45D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0317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EF7A000-0DA7-9C5C-18EA-D3A1EFCE07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9004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D254BB0-2D58-47EC-3A5A-8194242123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D1CC6EF7-AD4F-33A4-F3AC-C3F986722D47}"/>
              </a:ext>
            </a:extLst>
          </p:cNvPr>
          <p:cNvSpPr txBox="1"/>
          <p:nvPr/>
        </p:nvSpPr>
        <p:spPr>
          <a:xfrm>
            <a:off x="7999850" y="83489"/>
            <a:ext cx="2586971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DAS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断层散射波成像</a:t>
            </a:r>
          </a:p>
        </p:txBody>
      </p:sp>
    </p:spTree>
    <p:extLst>
      <p:ext uri="{BB962C8B-B14F-4D97-AF65-F5344CB8AC3E}">
        <p14:creationId xmlns:p14="http://schemas.microsoft.com/office/powerpoint/2010/main" val="1590605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063D244-9D38-299F-F639-681A36ED1D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00" y="0"/>
            <a:ext cx="10160000" cy="685800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0E86A526-8CD7-6A19-0255-24C51C6A3D21}"/>
              </a:ext>
            </a:extLst>
          </p:cNvPr>
          <p:cNvSpPr txBox="1"/>
          <p:nvPr/>
        </p:nvSpPr>
        <p:spPr>
          <a:xfrm>
            <a:off x="9033721" y="52412"/>
            <a:ext cx="20769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长江中下游地球物理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青年论坛</a:t>
            </a:r>
          </a:p>
        </p:txBody>
      </p:sp>
    </p:spTree>
    <p:extLst>
      <p:ext uri="{BB962C8B-B14F-4D97-AF65-F5344CB8AC3E}">
        <p14:creationId xmlns:p14="http://schemas.microsoft.com/office/powerpoint/2010/main" val="27864305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367681F-AD6E-44CC-5E9E-971CC9989A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1422" y="0"/>
            <a:ext cx="91291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1572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1F8667C-8B1D-9956-2DB3-548F857380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3080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B1BF245-B019-A043-4EF1-848704703A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547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EF1A0DB-A39A-287A-1BC8-CE33B935F6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9120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7411A28-1141-2D7B-AA9C-F7F36B2745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1833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41BDEB0-A074-D2B6-353E-5446A97C0C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3798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43BB930-F796-8ACF-6DD5-D3283E532C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8281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F94EF38-661B-8344-1920-6B86CF10FF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7850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24C863E-2125-2774-F016-D4B0558619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8222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3F1367E-546D-3DF9-572B-C834A50D33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-919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2855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4FFEFBF-44FA-619D-84CC-A855CCD0C1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3760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444AB6A-84FE-F0B9-2BF7-B3236B577F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5619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BCAE13C-71EB-3219-E688-F80B90E705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3829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B6C75E0-092C-6E01-5D1D-33C10C8710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5487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5C31800-1863-CA27-BAF0-1B699C2805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0869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6C81F79-BBBD-310D-38A5-8D44914ECB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04152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F7CFE86-0F7D-3D04-D8FC-C2FB959521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622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F5E8008-344D-AC0E-E026-0AC4EB8BF5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9005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26BEA3A-14F0-59CF-D627-73B1E00D7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5355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7CA0F7A-2538-AB02-8D06-B86DE9ABAF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77958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A68B6F1-B1D2-5803-E7DF-7F7E3518D5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3473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FD5B934-ECE3-AFAF-E15E-27A39324DA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34296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20BF827-6F62-BF55-15E7-2DF20C1C42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03771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F660E66-EBBE-18D9-6405-40A194FF45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57580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12A61CB-79B5-1679-C31B-41F6C1C3E0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72030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88EAD6E-E4AE-D506-F9BC-7E452C0063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17942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C84EF67-44AD-8DC8-F980-FC0656BA9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14739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DD5E45D-E9CE-EC3D-ABFA-92354EC37F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98497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E106A79-8391-88D6-4912-1E350E3B1A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3491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0922362-F145-A0A0-9AB4-7213558D3C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91557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88B6176-109B-2AF1-8E5E-BF4C184922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51457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88CDED8-25A0-D70A-21BF-3410002667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FDB86EEF-1B6B-424D-7E87-C9D28F586261}"/>
              </a:ext>
            </a:extLst>
          </p:cNvPr>
          <p:cNvSpPr txBox="1"/>
          <p:nvPr/>
        </p:nvSpPr>
        <p:spPr>
          <a:xfrm>
            <a:off x="1588329" y="84577"/>
            <a:ext cx="24598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坚白论坛报告</a:t>
            </a:r>
          </a:p>
        </p:txBody>
      </p:sp>
    </p:spTree>
    <p:extLst>
      <p:ext uri="{BB962C8B-B14F-4D97-AF65-F5344CB8AC3E}">
        <p14:creationId xmlns:p14="http://schemas.microsoft.com/office/powerpoint/2010/main" val="74935578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68B40C9-1FDF-D707-780E-2A3E6281E8A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20514" y="685800"/>
            <a:ext cx="9750971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18796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5E915C5-C364-7B24-2810-56C617C2C4D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089" y="103386"/>
            <a:ext cx="7393315" cy="331906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38089CE1-D990-5575-8C40-B411BDDD8E4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34679" y="3510561"/>
            <a:ext cx="8140915" cy="3244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40585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2B901A2F-C5C5-7557-3BD1-3D67D978D3F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9573" y="275576"/>
            <a:ext cx="5430439" cy="298497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C93EE2F-E993-0D05-5963-EA6748D7265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4522" y="275575"/>
            <a:ext cx="5438073" cy="298497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3773E49-9567-3895-D11D-46651ED4BEE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4686" y="3515402"/>
            <a:ext cx="5420211" cy="305057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1261118-A8C2-6435-D13E-F9F65A78545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4522" y="3509460"/>
            <a:ext cx="5449128" cy="3056513"/>
          </a:xfrm>
          <a:prstGeom prst="rect">
            <a:avLst/>
          </a:prstGeom>
        </p:spPr>
      </p:pic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436E1FF9-7026-4917-AAC1-29FC226ED431}"/>
              </a:ext>
            </a:extLst>
          </p:cNvPr>
          <p:cNvCxnSpPr>
            <a:cxnSpLocks/>
          </p:cNvCxnSpPr>
          <p:nvPr/>
        </p:nvCxnSpPr>
        <p:spPr>
          <a:xfrm>
            <a:off x="3853653" y="3064849"/>
            <a:ext cx="4711380" cy="240317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0797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F0D91F6F-147F-CC90-E09D-9CF1EC9B73D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684" y="102237"/>
            <a:ext cx="7995257" cy="335763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5B75899-90D8-66C6-529A-6705256866D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2797" y="3553104"/>
            <a:ext cx="7687394" cy="320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18539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76BD587D-DD77-9F99-461C-5790976694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00" y="0"/>
            <a:ext cx="10160000" cy="685800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4BF8C5CF-417A-B2F5-CFE5-4EA86BFF4CC6}"/>
              </a:ext>
            </a:extLst>
          </p:cNvPr>
          <p:cNvSpPr txBox="1"/>
          <p:nvPr/>
        </p:nvSpPr>
        <p:spPr>
          <a:xfrm>
            <a:off x="6539798" y="6282761"/>
            <a:ext cx="4581062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sz="2800" b="1" i="0" u="none" strike="noStrike" baseline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“地震学未来”学术研讨会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9919701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8B82172-8D00-843A-65BE-F4BFAE76E4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26415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22D0660-F400-7AA2-1AF6-BB43FF9639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00" y="0"/>
            <a:ext cx="1016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07985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81E69A8-F240-50F4-BC92-5EEA6D4F6C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44367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72F5EC5-7937-1843-0991-3AA05B73F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85323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39C80DF-C10C-B968-36E6-55B880E81F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35506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96D59E3-7F01-D03C-5B2F-C6C71E1F5A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18052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6CE1E92-AD1F-EE63-35DE-961A14335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1664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1925C87-DC83-CDBF-0FCE-4EDA6B8B22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33703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52B6FA5-6DE3-7009-E069-D81B43741D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5010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9CF8F8D-210F-A3FF-024B-17707FEB4D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00892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5AE162EF-0694-33BC-8942-7E6B63EB88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11926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FAE21A7-D558-4A6F-AFCB-9162B1BAF1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91615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8893B0A-FCA1-5EB4-A553-B81614641B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42410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052207D-81AA-F1CE-247B-E280A0EB80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61911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2939891-0E8E-FEFF-F76C-448412B39F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92911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B4E0364-9B92-C513-201B-C5F2EB339D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99635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563FBF5-C7F8-3ECA-50DF-27C1ECC219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987F88E3-13D5-2435-7E76-8A22628DDC47}"/>
              </a:ext>
            </a:extLst>
          </p:cNvPr>
          <p:cNvSpPr txBox="1"/>
          <p:nvPr/>
        </p:nvSpPr>
        <p:spPr>
          <a:xfrm>
            <a:off x="2779385" y="109109"/>
            <a:ext cx="6633229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b="0" i="0" dirty="0">
                <a:solidFill>
                  <a:srgbClr val="191919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美国国家科学基金会（</a:t>
            </a:r>
            <a:r>
              <a:rPr lang="en-US" altLang="zh-CN" b="0" i="0" dirty="0">
                <a:solidFill>
                  <a:srgbClr val="191919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NSF</a:t>
            </a:r>
            <a:r>
              <a:rPr lang="zh-CN" altLang="en-US" b="0" i="0" dirty="0">
                <a:solidFill>
                  <a:srgbClr val="191919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）近日宣布将通过“人工智能与地球科学合作”（</a:t>
            </a:r>
            <a:r>
              <a:rPr lang="en-US" altLang="zh-CN" b="0" i="0" dirty="0">
                <a:solidFill>
                  <a:srgbClr val="191919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CAIG</a:t>
            </a:r>
            <a:r>
              <a:rPr lang="zh-CN" altLang="en-US" b="0" i="0" dirty="0">
                <a:solidFill>
                  <a:srgbClr val="191919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）项目，资助地球科学领域的</a:t>
            </a:r>
            <a:r>
              <a:rPr lang="en-US" altLang="zh-CN" b="0" i="0" dirty="0">
                <a:solidFill>
                  <a:srgbClr val="191919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r>
              <a:rPr lang="zh-CN" altLang="en-US" b="0" i="0" dirty="0">
                <a:solidFill>
                  <a:srgbClr val="191919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个研究项目，总计</a:t>
            </a:r>
            <a:r>
              <a:rPr lang="en-US" altLang="zh-CN" b="0" i="0" dirty="0">
                <a:solidFill>
                  <a:srgbClr val="191919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b="0" i="0" dirty="0">
                <a:solidFill>
                  <a:srgbClr val="191919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万美元。这一举措旨在利用先进的人工智能技术推动地球科学的创新发展，并带来更深刻的学术和实际应用突破。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1518161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8D114B4-B583-DE7B-295E-E69ABE90AD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06935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D6A3232-3583-B641-9EDC-5D0522337B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77416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A5F099B-F703-7EA2-4AAA-813AAAC458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89307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90D227C-7C54-662D-CF55-1798440B92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3292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0585B36-2CF1-B5D9-8AE9-9F94F97B2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47133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D79741E-B349-CC10-5E06-A54C7A96BD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62621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9A54CC0-5528-A003-A862-EE4339679B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64836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00BB5C0-BC8D-CDFC-A3DB-96FAFFC2A2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52313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3F1A3E4-13E3-4F9D-19F9-454EA2B105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9776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AF38A51-339F-F7AE-C2AC-BE4409A262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57880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C0CA7DC-5D68-5E66-7E06-9A7F4A1149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66398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B6B19E6-C801-3B17-9F67-DD3A94B3E2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00" y="0"/>
            <a:ext cx="1016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05306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C33C2CD-A067-A706-4374-C9B7567A09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73189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EA26CC7-0FE1-8256-212B-11864AA35B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7116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EE268B7-F088-87A0-57D7-53B87E339A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41861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E0709E4-E0EE-EFAD-5827-9A77AA71D5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36115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92C1F45-EC9B-C1CB-2FC9-1EA2DB6086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14943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C8965DE-2B79-F132-1DF2-83475C84F0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00" y="0"/>
            <a:ext cx="1016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26385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53AE37C-CF9C-41DC-657D-DB4A1246D6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32360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B2EDB1E-1AD8-A755-2F38-629490B007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27125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9B40EBE-3D6A-E7DF-7806-BE9A2CF1D2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19333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E52EC44-98CA-D3F4-B008-5AC77F79C1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6484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608</Words>
  <Application>Microsoft Office PowerPoint</Application>
  <PresentationFormat>宽屏</PresentationFormat>
  <Paragraphs>80</Paragraphs>
  <Slides>105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105</vt:i4>
      </vt:variant>
    </vt:vector>
  </HeadingPairs>
  <TitlesOfParts>
    <vt:vector size="112" baseType="lpstr">
      <vt:lpstr>等线</vt:lpstr>
      <vt:lpstr>等线 Light</vt:lpstr>
      <vt:lpstr>黑体</vt:lpstr>
      <vt:lpstr>微软雅黑</vt:lpstr>
      <vt:lpstr>Arial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Jiangtao Li</dc:creator>
  <cp:lastModifiedBy>Jiangtao Li</cp:lastModifiedBy>
  <cp:revision>3</cp:revision>
  <dcterms:created xsi:type="dcterms:W3CDTF">2024-12-10T12:45:47Z</dcterms:created>
  <dcterms:modified xsi:type="dcterms:W3CDTF">2024-12-11T14:55:17Z</dcterms:modified>
</cp:coreProperties>
</file>