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58" r:id="rId5"/>
    <p:sldId id="312" r:id="rId7"/>
    <p:sldId id="278" r:id="rId8"/>
    <p:sldId id="280" r:id="rId9"/>
    <p:sldId id="281" r:id="rId10"/>
    <p:sldId id="282" r:id="rId11"/>
    <p:sldId id="259" r:id="rId12"/>
    <p:sldId id="283" r:id="rId13"/>
    <p:sldId id="284" r:id="rId14"/>
    <p:sldId id="285" r:id="rId15"/>
    <p:sldId id="286" r:id="rId16"/>
    <p:sldId id="287" r:id="rId17"/>
    <p:sldId id="288" r:id="rId18"/>
    <p:sldId id="293" r:id="rId19"/>
    <p:sldId id="289" r:id="rId20"/>
    <p:sldId id="290" r:id="rId21"/>
    <p:sldId id="291" r:id="rId22"/>
    <p:sldId id="294" r:id="rId23"/>
    <p:sldId id="295" r:id="rId24"/>
    <p:sldId id="279" r:id="rId25"/>
    <p:sldId id="298" r:id="rId26"/>
    <p:sldId id="299" r:id="rId27"/>
    <p:sldId id="300" r:id="rId28"/>
    <p:sldId id="301" r:id="rId29"/>
    <p:sldId id="302" r:id="rId30"/>
    <p:sldId id="303" r:id="rId31"/>
    <p:sldId id="306" r:id="rId32"/>
    <p:sldId id="307" r:id="rId33"/>
    <p:sldId id="304" r:id="rId34"/>
    <p:sldId id="305" r:id="rId35"/>
    <p:sldId id="308" r:id="rId36"/>
    <p:sldId id="309" r:id="rId37"/>
    <p:sldId id="310" r:id="rId38"/>
    <p:sldId id="311" r:id="rId39"/>
    <p:sldId id="345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0.png"/><Relationship Id="rId7" Type="http://schemas.openxmlformats.org/officeDocument/2006/relationships/tags" Target="../tags/tag4.xml"/><Relationship Id="rId6" Type="http://schemas.openxmlformats.org/officeDocument/2006/relationships/image" Target="../media/image29.png"/><Relationship Id="rId5" Type="http://schemas.openxmlformats.org/officeDocument/2006/relationships/tags" Target="../tags/tag3.xml"/><Relationship Id="rId4" Type="http://schemas.openxmlformats.org/officeDocument/2006/relationships/image" Target="../media/image28.png"/><Relationship Id="rId3" Type="http://schemas.openxmlformats.org/officeDocument/2006/relationships/tags" Target="../tags/tag2.xml"/><Relationship Id="rId2" Type="http://schemas.openxmlformats.org/officeDocument/2006/relationships/image" Target="../media/image27.png"/><Relationship Id="rId10" Type="http://schemas.openxmlformats.org/officeDocument/2006/relationships/notesSlide" Target="../notesSlides/notesSlide11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550120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近期</a:t>
            </a:r>
            <a:r>
              <a:rPr kumimoji="1" lang="zh-CN" altLang="en-US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线上会议</a:t>
            </a:r>
            <a:r>
              <a:rPr kumimoji="1" lang="zh-CN" altLang="en-US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回顾</a:t>
            </a:r>
            <a:endParaRPr kumimoji="1" lang="zh-CN" altLang="en-US" sz="4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19437" y="0"/>
            <a:ext cx="4993762" cy="126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64" y="216000"/>
            <a:ext cx="2634545" cy="82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4436" y="5814671"/>
            <a:ext cx="214312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2024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12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日 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Tm="18468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目录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5" name="文本框 4"/>
          <p:cNvSpPr txBox="1"/>
          <p:nvPr/>
        </p:nvSpPr>
        <p:spPr>
          <a:xfrm>
            <a:off x="1693559" y="2579922"/>
            <a:ext cx="8953320" cy="2545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韩鹏：地震概率预测模型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陈晓非：强震破裂过程及震害预测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1800"/>
              </a:spcAft>
            </a:pP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02" name="图片 202" descr="mmexport17339018324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35" y="1681480"/>
            <a:ext cx="5791200" cy="3845560"/>
          </a:xfrm>
          <a:prstGeom prst="rect">
            <a:avLst/>
          </a:prstGeom>
        </p:spPr>
      </p:pic>
      <p:pic>
        <p:nvPicPr>
          <p:cNvPr id="33" name="图片 33" descr="{EE0F5CC8-2A7C-413D-85A2-8A6CA45A4223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760" y="953770"/>
            <a:ext cx="5741670" cy="3208655"/>
          </a:xfrm>
          <a:prstGeom prst="rect">
            <a:avLst/>
          </a:prstGeom>
        </p:spPr>
      </p:pic>
      <p:pic>
        <p:nvPicPr>
          <p:cNvPr id="35" name="图片 35" descr="{63CF549A-741A-4C93-AEE9-05D7F4F7B0CA}"/>
          <p:cNvPicPr>
            <a:picLocks noChangeAspect="1"/>
          </p:cNvPicPr>
          <p:nvPr/>
        </p:nvPicPr>
        <p:blipFill>
          <a:blip r:embed="rId3"/>
          <a:srcRect t="16825"/>
          <a:stretch>
            <a:fillRect/>
          </a:stretch>
        </p:blipFill>
        <p:spPr>
          <a:xfrm>
            <a:off x="6068060" y="4222750"/>
            <a:ext cx="5272405" cy="2498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7" name="图片 37" descr="{17B5EB86-22D1-4C99-9D52-BD7658C23BDC}"/>
          <p:cNvPicPr>
            <a:picLocks noChangeAspect="1"/>
          </p:cNvPicPr>
          <p:nvPr/>
        </p:nvPicPr>
        <p:blipFill>
          <a:blip r:embed="rId1"/>
          <a:srcRect t="13299"/>
          <a:stretch>
            <a:fillRect/>
          </a:stretch>
        </p:blipFill>
        <p:spPr>
          <a:xfrm>
            <a:off x="603885" y="1000760"/>
            <a:ext cx="10463530" cy="5278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38" descr="{F94DC0D0-15E5-4F6C-A161-3258F95AD79B}"/>
          <p:cNvPicPr>
            <a:picLocks noChangeAspect="1"/>
          </p:cNvPicPr>
          <p:nvPr/>
        </p:nvPicPr>
        <p:blipFill>
          <a:blip r:embed="rId1"/>
          <a:srcRect t="13098" r="49030"/>
          <a:stretch>
            <a:fillRect/>
          </a:stretch>
        </p:blipFill>
        <p:spPr>
          <a:xfrm>
            <a:off x="697230" y="910590"/>
            <a:ext cx="3331210" cy="3136900"/>
          </a:xfrm>
          <a:prstGeom prst="rect">
            <a:avLst/>
          </a:prstGeom>
        </p:spPr>
      </p:pic>
      <p:pic>
        <p:nvPicPr>
          <p:cNvPr id="39" name="图片 39" descr="{D6D14A32-1588-420C-BDF1-507398F94703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450" y="1635760"/>
            <a:ext cx="7626350" cy="4199255"/>
          </a:xfrm>
          <a:prstGeom prst="rect">
            <a:avLst/>
          </a:prstGeom>
        </p:spPr>
      </p:pic>
      <p:pic>
        <p:nvPicPr>
          <p:cNvPr id="3" name="图片 38" descr="{F94DC0D0-15E5-4F6C-A161-3258F95AD79B}"/>
          <p:cNvPicPr>
            <a:picLocks noChangeAspect="1"/>
          </p:cNvPicPr>
          <p:nvPr/>
        </p:nvPicPr>
        <p:blipFill>
          <a:blip r:embed="rId1"/>
          <a:srcRect l="58162" t="17528"/>
          <a:stretch>
            <a:fillRect/>
          </a:stretch>
        </p:blipFill>
        <p:spPr>
          <a:xfrm>
            <a:off x="1339215" y="4047490"/>
            <a:ext cx="2506980" cy="2729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2" name="图片 42" descr="{E0D468E9-E2AC-4728-BDD5-A7D75A24CD2E}"/>
          <p:cNvPicPr>
            <a:picLocks noChangeAspect="1"/>
          </p:cNvPicPr>
          <p:nvPr/>
        </p:nvPicPr>
        <p:blipFill>
          <a:blip r:embed="rId1"/>
          <a:srcRect t="12571"/>
          <a:stretch>
            <a:fillRect/>
          </a:stretch>
        </p:blipFill>
        <p:spPr>
          <a:xfrm>
            <a:off x="5753100" y="2085975"/>
            <a:ext cx="5760085" cy="2974340"/>
          </a:xfrm>
          <a:prstGeom prst="rect">
            <a:avLst/>
          </a:prstGeom>
        </p:spPr>
      </p:pic>
      <p:pic>
        <p:nvPicPr>
          <p:cNvPr id="40" name="图片 40" descr="{7F055034-3DF9-41A4-9254-65A2D36F6ED7}"/>
          <p:cNvPicPr>
            <a:picLocks noChangeAspect="1"/>
          </p:cNvPicPr>
          <p:nvPr/>
        </p:nvPicPr>
        <p:blipFill>
          <a:blip r:embed="rId2"/>
          <a:srcRect t="-2182"/>
          <a:stretch>
            <a:fillRect/>
          </a:stretch>
        </p:blipFill>
        <p:spPr>
          <a:xfrm>
            <a:off x="342265" y="828040"/>
            <a:ext cx="5269230" cy="2974340"/>
          </a:xfrm>
          <a:prstGeom prst="rect">
            <a:avLst/>
          </a:prstGeom>
        </p:spPr>
      </p:pic>
      <p:pic>
        <p:nvPicPr>
          <p:cNvPr id="41" name="图片 41" descr="{D40E0FF4-D90A-498D-9F2E-108008CE41AE}"/>
          <p:cNvPicPr>
            <a:picLocks noChangeAspect="1"/>
          </p:cNvPicPr>
          <p:nvPr/>
        </p:nvPicPr>
        <p:blipFill>
          <a:blip r:embed="rId3"/>
          <a:srcRect t="10038"/>
          <a:stretch>
            <a:fillRect/>
          </a:stretch>
        </p:blipFill>
        <p:spPr>
          <a:xfrm>
            <a:off x="230505" y="3901440"/>
            <a:ext cx="5261610" cy="2686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3" name="图片 43" descr="{8CFDF412-72FB-48A3-B08E-2E10751EF1F3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4895" y="897890"/>
            <a:ext cx="9826625" cy="5425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4" name="图片 44" descr="{04C42D7B-80EC-408D-9922-8B7F7C47792A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4870"/>
            <a:ext cx="6050280" cy="3201035"/>
          </a:xfrm>
          <a:prstGeom prst="rect">
            <a:avLst/>
          </a:prstGeom>
        </p:spPr>
      </p:pic>
      <p:pic>
        <p:nvPicPr>
          <p:cNvPr id="89" name="图片 89" descr="1733898136093"/>
          <p:cNvPicPr>
            <a:picLocks noChangeAspect="1"/>
          </p:cNvPicPr>
          <p:nvPr/>
        </p:nvPicPr>
        <p:blipFill>
          <a:blip r:embed="rId2"/>
          <a:srcRect t="28558" b="23900"/>
          <a:stretch>
            <a:fillRect/>
          </a:stretch>
        </p:blipFill>
        <p:spPr>
          <a:xfrm>
            <a:off x="0" y="4173855"/>
            <a:ext cx="5910580" cy="2107565"/>
          </a:xfrm>
          <a:prstGeom prst="rect">
            <a:avLst/>
          </a:prstGeom>
        </p:spPr>
      </p:pic>
      <p:pic>
        <p:nvPicPr>
          <p:cNvPr id="88" name="图片 88" descr="1733898136087"/>
          <p:cNvPicPr>
            <a:picLocks noChangeAspect="1"/>
          </p:cNvPicPr>
          <p:nvPr/>
        </p:nvPicPr>
        <p:blipFill>
          <a:blip r:embed="rId3"/>
          <a:srcRect t="15052"/>
          <a:stretch>
            <a:fillRect/>
          </a:stretch>
        </p:blipFill>
        <p:spPr>
          <a:xfrm>
            <a:off x="6390005" y="1690370"/>
            <a:ext cx="5573395" cy="3550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pic>
        <p:nvPicPr>
          <p:cNvPr id="45" name="图片 45" descr="{B5D3A37B-898E-4AC4-8C02-7E40D9F18996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650" y="2050415"/>
            <a:ext cx="5513070" cy="3192780"/>
          </a:xfrm>
          <a:prstGeom prst="rect">
            <a:avLst/>
          </a:prstGeom>
        </p:spPr>
      </p:pic>
      <p:pic>
        <p:nvPicPr>
          <p:cNvPr id="46" name="图片 46" descr="{D9F60BFC-E05E-4138-A9F9-A09B85874929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890" y="864870"/>
            <a:ext cx="4904105" cy="3004185"/>
          </a:xfrm>
          <a:prstGeom prst="rect">
            <a:avLst/>
          </a:prstGeom>
        </p:spPr>
      </p:pic>
      <p:pic>
        <p:nvPicPr>
          <p:cNvPr id="47" name="图片 47" descr="{E8618FDB-635F-4D8B-84AA-732C191E4D86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890" y="3855085"/>
            <a:ext cx="4878070" cy="2866390"/>
          </a:xfrm>
          <a:prstGeom prst="rect">
            <a:avLst/>
          </a:prstGeom>
        </p:spPr>
      </p:pic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8" name="图片 48" descr="{8FAE236F-290B-4AE5-A471-43A649B1F20B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997585"/>
            <a:ext cx="5396230" cy="3206750"/>
          </a:xfrm>
          <a:prstGeom prst="rect">
            <a:avLst/>
          </a:prstGeom>
        </p:spPr>
      </p:pic>
      <p:pic>
        <p:nvPicPr>
          <p:cNvPr id="91" name="图片 91" descr="{4306F6C8-5B45-488B-9430-A3105B230E3D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605" y="1595120"/>
            <a:ext cx="5895340" cy="3336290"/>
          </a:xfrm>
          <a:prstGeom prst="rect">
            <a:avLst/>
          </a:prstGeom>
        </p:spPr>
      </p:pic>
      <p:pic>
        <p:nvPicPr>
          <p:cNvPr id="50" name="图片 50" descr="{12D44C01-54FC-4752-AF46-D492A33F891D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680" y="2633980"/>
            <a:ext cx="5993130" cy="3574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1" name="图片 51" descr="{692D5B7E-1C4A-43B2-AF37-BFA5079D1E9A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145" y="1158875"/>
            <a:ext cx="9398635" cy="5131435"/>
          </a:xfrm>
          <a:prstGeom prst="rect">
            <a:avLst/>
          </a:prstGeom>
        </p:spPr>
      </p:pic>
      <p:pic>
        <p:nvPicPr>
          <p:cNvPr id="52" name="图片 52" descr="{CD6E8692-A2CF-4242-87A8-F0569557A38D}"/>
          <p:cNvPicPr>
            <a:picLocks noChangeAspect="1"/>
          </p:cNvPicPr>
          <p:nvPr/>
        </p:nvPicPr>
        <p:blipFill>
          <a:blip r:embed="rId2"/>
          <a:srcRect t="16746"/>
          <a:stretch>
            <a:fillRect/>
          </a:stretch>
        </p:blipFill>
        <p:spPr>
          <a:xfrm>
            <a:off x="1297940" y="1862455"/>
            <a:ext cx="8644255" cy="4382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3" name="图片 53" descr="{E8B67285-CFA0-4FD7-B272-52977E41FE77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4870"/>
            <a:ext cx="6476365" cy="3395980"/>
          </a:xfrm>
          <a:prstGeom prst="rect">
            <a:avLst/>
          </a:prstGeom>
        </p:spPr>
      </p:pic>
      <p:pic>
        <p:nvPicPr>
          <p:cNvPr id="54" name="图片 54" descr="{043F07D2-D645-4F6B-B735-8A8C92B52A60}"/>
          <p:cNvPicPr>
            <a:picLocks noChangeAspect="1"/>
          </p:cNvPicPr>
          <p:nvPr/>
        </p:nvPicPr>
        <p:blipFill>
          <a:blip r:embed="rId2"/>
          <a:srcRect l="3705" t="16629" r="9877" b="-875"/>
          <a:stretch>
            <a:fillRect/>
          </a:stretch>
        </p:blipFill>
        <p:spPr>
          <a:xfrm>
            <a:off x="2262505" y="1951990"/>
            <a:ext cx="6632575" cy="3433445"/>
          </a:xfrm>
          <a:prstGeom prst="rect">
            <a:avLst/>
          </a:prstGeom>
        </p:spPr>
      </p:pic>
      <p:pic>
        <p:nvPicPr>
          <p:cNvPr id="55" name="图片 55" descr="{9B63B453-37A3-49BD-98AD-567F6FB7207D}"/>
          <p:cNvPicPr>
            <a:picLocks noChangeAspect="1"/>
          </p:cNvPicPr>
          <p:nvPr/>
        </p:nvPicPr>
        <p:blipFill>
          <a:blip r:embed="rId3"/>
          <a:srcRect t="16442" r="11099"/>
          <a:stretch>
            <a:fillRect/>
          </a:stretch>
        </p:blipFill>
        <p:spPr>
          <a:xfrm>
            <a:off x="5332095" y="3169920"/>
            <a:ext cx="6286500" cy="3255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7" name="图片 92" descr="{F92F400C-DC81-4E8F-A423-F6A2612C9DCD}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86143" y="1028383"/>
            <a:ext cx="5267325" cy="2863215"/>
          </a:xfrm>
          <a:prstGeom prst="rect">
            <a:avLst/>
          </a:prstGeom>
        </p:spPr>
      </p:pic>
      <p:pic>
        <p:nvPicPr>
          <p:cNvPr id="59" name="图片 57" descr="{F655B929-F712-4124-A35C-0D6FA5DC232E}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28715" y="1028700"/>
            <a:ext cx="5267960" cy="2964180"/>
          </a:xfrm>
          <a:prstGeom prst="rect">
            <a:avLst/>
          </a:prstGeom>
        </p:spPr>
      </p:pic>
      <p:pic>
        <p:nvPicPr>
          <p:cNvPr id="60" name="图片 59" descr="{1DB74ADD-2D2C-4FDA-BC4A-F6EB41A32B83}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14116"/>
          <a:stretch>
            <a:fillRect/>
          </a:stretch>
        </p:blipFill>
        <p:spPr>
          <a:xfrm>
            <a:off x="836930" y="4055745"/>
            <a:ext cx="5264785" cy="2530475"/>
          </a:xfrm>
          <a:prstGeom prst="rect">
            <a:avLst/>
          </a:prstGeom>
        </p:spPr>
      </p:pic>
      <p:pic>
        <p:nvPicPr>
          <p:cNvPr id="92" name="图片 60" descr="{B8BD4CBE-7BDE-4D5D-8F0D-EEEDC4C2B8F8}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11575"/>
          <a:stretch>
            <a:fillRect/>
          </a:stretch>
        </p:blipFill>
        <p:spPr>
          <a:xfrm>
            <a:off x="6228715" y="3992880"/>
            <a:ext cx="5273675" cy="2701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1" name="图片 61" descr="{E27C5CF4-D53A-4ACB-AB59-FE17B7EE272D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795" y="1704340"/>
            <a:ext cx="5093970" cy="3599815"/>
          </a:xfrm>
          <a:prstGeom prst="rect">
            <a:avLst/>
          </a:prstGeom>
        </p:spPr>
      </p:pic>
      <p:pic>
        <p:nvPicPr>
          <p:cNvPr id="62" name="图片 62" descr="{C47E0C7B-CA0F-42C9-AABA-5AAA0D0AC5DC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245" y="864870"/>
            <a:ext cx="5262880" cy="2923540"/>
          </a:xfrm>
          <a:prstGeom prst="rect">
            <a:avLst/>
          </a:prstGeom>
        </p:spPr>
      </p:pic>
      <p:pic>
        <p:nvPicPr>
          <p:cNvPr id="64" name="图片 64" descr="{AE6EE041-7616-4BB0-9CC2-F7F94FE72DAD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245" y="2058670"/>
            <a:ext cx="5262880" cy="3103880"/>
          </a:xfrm>
          <a:prstGeom prst="rect">
            <a:avLst/>
          </a:prstGeom>
        </p:spPr>
      </p:pic>
      <p:pic>
        <p:nvPicPr>
          <p:cNvPr id="65" name="图片 65" descr="{007A46A7-5143-439B-A289-96A30A602634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0" y="3261995"/>
            <a:ext cx="5265420" cy="2956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6" name="图片 66" descr="{560C4811-DB02-4479-8945-A1692AA0B583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2255" y="1218565"/>
            <a:ext cx="9127490" cy="4945380"/>
          </a:xfrm>
          <a:prstGeom prst="rect">
            <a:avLst/>
          </a:prstGeom>
        </p:spPr>
      </p:pic>
      <p:pic>
        <p:nvPicPr>
          <p:cNvPr id="2" name="图片 68" descr="{756A786A-7EF0-49ED-A377-70E0B989C049}"/>
          <p:cNvPicPr>
            <a:picLocks noChangeAspect="1"/>
          </p:cNvPicPr>
          <p:nvPr/>
        </p:nvPicPr>
        <p:blipFill>
          <a:blip r:embed="rId2"/>
          <a:srcRect t="13459"/>
          <a:stretch>
            <a:fillRect/>
          </a:stretch>
        </p:blipFill>
        <p:spPr>
          <a:xfrm>
            <a:off x="1222375" y="1782445"/>
            <a:ext cx="9742170" cy="4336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9" name="图片 69" descr="{45D39B5F-0962-4183-A102-45E759386FFA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675" y="963295"/>
            <a:ext cx="5267960" cy="2825750"/>
          </a:xfrm>
          <a:prstGeom prst="rect">
            <a:avLst/>
          </a:prstGeom>
        </p:spPr>
      </p:pic>
      <p:pic>
        <p:nvPicPr>
          <p:cNvPr id="70" name="图片 70" descr="{EB59916D-7654-40C1-B133-2859C03D01B5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25195"/>
            <a:ext cx="5273040" cy="2486660"/>
          </a:xfrm>
          <a:prstGeom prst="rect">
            <a:avLst/>
          </a:prstGeom>
        </p:spPr>
      </p:pic>
      <p:pic>
        <p:nvPicPr>
          <p:cNvPr id="71" name="图片 71" descr="{C7E7C14A-68EE-4EA9-B183-E7DE32C04954}"/>
          <p:cNvPicPr>
            <a:picLocks noChangeAspect="1"/>
          </p:cNvPicPr>
          <p:nvPr/>
        </p:nvPicPr>
        <p:blipFill>
          <a:blip r:embed="rId3"/>
          <a:srcRect t="11657"/>
          <a:stretch>
            <a:fillRect/>
          </a:stretch>
        </p:blipFill>
        <p:spPr>
          <a:xfrm>
            <a:off x="218440" y="3959225"/>
            <a:ext cx="5273040" cy="2762250"/>
          </a:xfrm>
          <a:prstGeom prst="rect">
            <a:avLst/>
          </a:prstGeom>
        </p:spPr>
      </p:pic>
      <p:pic>
        <p:nvPicPr>
          <p:cNvPr id="72" name="图片 72" descr="{1E2B205E-FF6A-42AD-927C-3E02887DA6BA}"/>
          <p:cNvPicPr>
            <a:picLocks noChangeAspect="1"/>
          </p:cNvPicPr>
          <p:nvPr/>
        </p:nvPicPr>
        <p:blipFill>
          <a:blip r:embed="rId4"/>
          <a:srcRect t="14610"/>
          <a:stretch>
            <a:fillRect/>
          </a:stretch>
        </p:blipFill>
        <p:spPr>
          <a:xfrm>
            <a:off x="6169660" y="3411855"/>
            <a:ext cx="5269865" cy="23679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3" name="图片 73" descr="{F69F8481-F0DA-431F-949C-623EE97647BC}"/>
          <p:cNvPicPr>
            <a:picLocks noChangeAspect="1"/>
          </p:cNvPicPr>
          <p:nvPr/>
        </p:nvPicPr>
        <p:blipFill>
          <a:blip r:embed="rId1"/>
          <a:srcRect t="16695"/>
          <a:stretch>
            <a:fillRect/>
          </a:stretch>
        </p:blipFill>
        <p:spPr>
          <a:xfrm>
            <a:off x="64135" y="1062990"/>
            <a:ext cx="5393690" cy="2508250"/>
          </a:xfrm>
          <a:prstGeom prst="rect">
            <a:avLst/>
          </a:prstGeom>
        </p:spPr>
      </p:pic>
      <p:pic>
        <p:nvPicPr>
          <p:cNvPr id="74" name="图片 74" descr="{8A4AC2D1-F63A-4D38-B879-F26519321CAC}"/>
          <p:cNvPicPr>
            <a:picLocks noChangeAspect="1"/>
          </p:cNvPicPr>
          <p:nvPr/>
        </p:nvPicPr>
        <p:blipFill>
          <a:blip r:embed="rId2"/>
          <a:srcRect l="15800" t="13163" r="15550"/>
          <a:stretch>
            <a:fillRect/>
          </a:stretch>
        </p:blipFill>
        <p:spPr>
          <a:xfrm>
            <a:off x="609600" y="3632835"/>
            <a:ext cx="4414520" cy="3088005"/>
          </a:xfrm>
          <a:prstGeom prst="rect">
            <a:avLst/>
          </a:prstGeom>
        </p:spPr>
      </p:pic>
      <p:pic>
        <p:nvPicPr>
          <p:cNvPr id="2" name="图片 75" descr="{C85042D6-74AD-4C4D-B66B-5A6A83908621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70" y="1986915"/>
            <a:ext cx="6092190" cy="3508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6" name="图片 76" descr="{CCD0768D-CAC0-4806-AB26-5FBE552D527F}"/>
          <p:cNvPicPr>
            <a:picLocks noChangeAspect="1"/>
          </p:cNvPicPr>
          <p:nvPr/>
        </p:nvPicPr>
        <p:blipFill>
          <a:blip r:embed="rId1"/>
          <a:srcRect t="10690"/>
          <a:stretch>
            <a:fillRect/>
          </a:stretch>
        </p:blipFill>
        <p:spPr>
          <a:xfrm>
            <a:off x="0" y="864870"/>
            <a:ext cx="7057390" cy="3427095"/>
          </a:xfrm>
          <a:prstGeom prst="rect">
            <a:avLst/>
          </a:prstGeom>
        </p:spPr>
      </p:pic>
      <p:pic>
        <p:nvPicPr>
          <p:cNvPr id="78" name="图片 78" descr="{0239C99F-ED76-433A-8640-18CE987EBBFB}"/>
          <p:cNvPicPr>
            <a:picLocks noChangeAspect="1"/>
          </p:cNvPicPr>
          <p:nvPr/>
        </p:nvPicPr>
        <p:blipFill>
          <a:blip r:embed="rId2"/>
          <a:srcRect t="15394"/>
          <a:stretch>
            <a:fillRect/>
          </a:stretch>
        </p:blipFill>
        <p:spPr>
          <a:xfrm>
            <a:off x="3462020" y="3070860"/>
            <a:ext cx="8595995" cy="35623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700135" y="1783715"/>
            <a:ext cx="22047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检验评估</a:t>
            </a:r>
            <a:r>
              <a:rPr lang="zh-CN" altLang="en-US"/>
              <a:t>方法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9" descr="{7E8941D8-F3A2-453A-8361-CC0BE10EE40B}"/>
          <p:cNvPicPr>
            <a:picLocks noChangeAspect="1"/>
          </p:cNvPicPr>
          <p:nvPr/>
        </p:nvPicPr>
        <p:blipFill>
          <a:blip r:embed="rId1"/>
          <a:srcRect t="13944"/>
          <a:stretch>
            <a:fillRect/>
          </a:stretch>
        </p:blipFill>
        <p:spPr>
          <a:xfrm>
            <a:off x="0" y="864870"/>
            <a:ext cx="6017260" cy="2696210"/>
          </a:xfrm>
          <a:prstGeom prst="rect">
            <a:avLst/>
          </a:prstGeom>
        </p:spPr>
      </p:pic>
      <p:pic>
        <p:nvPicPr>
          <p:cNvPr id="80" name="图片 80" descr="{CDC7738C-2931-47E6-A28C-9E2FE755E403}"/>
          <p:cNvPicPr>
            <a:picLocks noChangeAspect="1"/>
          </p:cNvPicPr>
          <p:nvPr/>
        </p:nvPicPr>
        <p:blipFill>
          <a:blip r:embed="rId2"/>
          <a:srcRect t="12930"/>
          <a:stretch>
            <a:fillRect/>
          </a:stretch>
        </p:blipFill>
        <p:spPr>
          <a:xfrm>
            <a:off x="173990" y="3761105"/>
            <a:ext cx="5440680" cy="276669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1" name="图片 81" descr="{F8638F98-7586-40F9-A259-FD1A850A55E9}"/>
          <p:cNvPicPr>
            <a:picLocks noChangeAspect="1"/>
          </p:cNvPicPr>
          <p:nvPr/>
        </p:nvPicPr>
        <p:blipFill>
          <a:blip r:embed="rId3"/>
          <a:srcRect t="11738"/>
          <a:stretch>
            <a:fillRect/>
          </a:stretch>
        </p:blipFill>
        <p:spPr>
          <a:xfrm>
            <a:off x="5796280" y="1979930"/>
            <a:ext cx="6232525" cy="3261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2" name="图片 82" descr="{8A3C27E0-25FF-49D7-815E-B61DD2967D7E}"/>
          <p:cNvPicPr>
            <a:picLocks noChangeAspect="1"/>
          </p:cNvPicPr>
          <p:nvPr/>
        </p:nvPicPr>
        <p:blipFill>
          <a:blip r:embed="rId1"/>
          <a:srcRect r="10394"/>
          <a:stretch>
            <a:fillRect/>
          </a:stretch>
        </p:blipFill>
        <p:spPr>
          <a:xfrm>
            <a:off x="0" y="1360805"/>
            <a:ext cx="6149975" cy="3690620"/>
          </a:xfrm>
          <a:prstGeom prst="rect">
            <a:avLst/>
          </a:prstGeom>
        </p:spPr>
      </p:pic>
      <p:pic>
        <p:nvPicPr>
          <p:cNvPr id="83" name="图片 83" descr="{5C39BEDE-7E77-43C0-B673-2B2DCD43F861}"/>
          <p:cNvPicPr>
            <a:picLocks noChangeAspect="1"/>
          </p:cNvPicPr>
          <p:nvPr/>
        </p:nvPicPr>
        <p:blipFill>
          <a:blip r:embed="rId2"/>
          <a:srcRect l="13167" t="12291"/>
          <a:stretch>
            <a:fillRect/>
          </a:stretch>
        </p:blipFill>
        <p:spPr>
          <a:xfrm>
            <a:off x="6214745" y="1651635"/>
            <a:ext cx="5836920" cy="3354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11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1.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地震概率预测模型</a:t>
            </a:r>
            <a:endParaRPr kumimoji="1" lang="zh-CN" altLang="en-US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6" name="图片 86" descr="{E604A104-AA2B-4F8F-B86D-FFFD2A3440B8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50" y="984885"/>
            <a:ext cx="6169025" cy="3255645"/>
          </a:xfrm>
          <a:prstGeom prst="rect">
            <a:avLst/>
          </a:prstGeom>
        </p:spPr>
      </p:pic>
      <p:pic>
        <p:nvPicPr>
          <p:cNvPr id="85" name="图片 85" descr="{699FA694-85A5-4867-8D41-4F263241CC55}"/>
          <p:cNvPicPr>
            <a:picLocks noChangeAspect="1"/>
          </p:cNvPicPr>
          <p:nvPr/>
        </p:nvPicPr>
        <p:blipFill>
          <a:blip r:embed="rId2"/>
          <a:srcRect t="15551"/>
          <a:stretch>
            <a:fillRect/>
          </a:stretch>
        </p:blipFill>
        <p:spPr>
          <a:xfrm>
            <a:off x="2783205" y="2530475"/>
            <a:ext cx="6626225" cy="3003550"/>
          </a:xfrm>
          <a:prstGeom prst="rect">
            <a:avLst/>
          </a:prstGeom>
        </p:spPr>
      </p:pic>
      <p:pic>
        <p:nvPicPr>
          <p:cNvPr id="87" name="图片 87" descr="{6D3186DC-5C33-4859-A2B5-5EAF39C777F4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075" y="3500120"/>
            <a:ext cx="7402830" cy="2931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03" name="图片 203" descr="{00307E2A-0CC6-487C-A1D9-752A3F569190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720" y="1269048"/>
            <a:ext cx="5262880" cy="3320415"/>
          </a:xfrm>
          <a:prstGeom prst="rect">
            <a:avLst/>
          </a:prstGeom>
        </p:spPr>
      </p:pic>
      <p:pic>
        <p:nvPicPr>
          <p:cNvPr id="93" name="图片 93" descr="{FFC9E7E0-09AC-4A35-9F66-C21E9B6DCBA0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290" y="1269365"/>
            <a:ext cx="5711190" cy="32188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2" descr="{14791F25-C40F-4B8A-898E-8764084A6CFA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11300"/>
            <a:ext cx="6478270" cy="3806825"/>
          </a:xfrm>
          <a:prstGeom prst="rect">
            <a:avLst/>
          </a:prstGeom>
        </p:spPr>
      </p:pic>
      <p:pic>
        <p:nvPicPr>
          <p:cNvPr id="5" name="图片 3" descr="{D55D4315-5E0E-447D-A4B4-275649D5EC05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340" y="1908810"/>
            <a:ext cx="6296660" cy="342455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4" descr="{CA29490B-664E-469F-8FE9-5393B8FFFD18}"/>
          <p:cNvPicPr>
            <a:picLocks noChangeAspect="1"/>
          </p:cNvPicPr>
          <p:nvPr/>
        </p:nvPicPr>
        <p:blipFill>
          <a:blip r:embed="rId1"/>
          <a:srcRect b="2140"/>
          <a:stretch>
            <a:fillRect/>
          </a:stretch>
        </p:blipFill>
        <p:spPr>
          <a:xfrm>
            <a:off x="2266315" y="1074420"/>
            <a:ext cx="8178165" cy="531368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图片 5" descr="{25A7F546-9464-4496-A026-210CDE3C8D32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2120" y="1181735"/>
            <a:ext cx="8488680" cy="4857115"/>
          </a:xfrm>
          <a:prstGeom prst="rect">
            <a:avLst/>
          </a:prstGeom>
        </p:spPr>
      </p:pic>
      <p:pic>
        <p:nvPicPr>
          <p:cNvPr id="6" name="图片 6" descr="{3A2A20ED-3EA0-41CD-82BD-F97EBED073BE}"/>
          <p:cNvPicPr>
            <a:picLocks noChangeAspect="1"/>
          </p:cNvPicPr>
          <p:nvPr/>
        </p:nvPicPr>
        <p:blipFill>
          <a:blip r:embed="rId2"/>
          <a:srcRect t="1900"/>
          <a:stretch>
            <a:fillRect/>
          </a:stretch>
        </p:blipFill>
        <p:spPr>
          <a:xfrm>
            <a:off x="1427480" y="986155"/>
            <a:ext cx="9078595" cy="5196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" name="图片 7" descr="{146AB9A9-9B7C-41EE-B44D-69F3D38275D2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1145" y="1222375"/>
            <a:ext cx="8962390" cy="49733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" name="图片 8" descr="{1AB031DD-0C9E-4EAE-84EF-871B76025974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85" y="1574800"/>
            <a:ext cx="6530340" cy="3904615"/>
          </a:xfrm>
          <a:prstGeom prst="rect">
            <a:avLst/>
          </a:prstGeom>
        </p:spPr>
      </p:pic>
      <p:pic>
        <p:nvPicPr>
          <p:cNvPr id="9" name="图片 9" descr="{9AEF1EF2-13D4-4761-BB4A-A50B86B5BC62}"/>
          <p:cNvPicPr>
            <a:picLocks noChangeAspect="1"/>
          </p:cNvPicPr>
          <p:nvPr/>
        </p:nvPicPr>
        <p:blipFill>
          <a:blip r:embed="rId2"/>
          <a:srcRect l="5829"/>
          <a:stretch>
            <a:fillRect/>
          </a:stretch>
        </p:blipFill>
        <p:spPr>
          <a:xfrm>
            <a:off x="6339840" y="1377315"/>
            <a:ext cx="5622290" cy="429958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0" name="图片 10" descr="{D5E22137-9B1C-4470-8C75-BA6348DA1717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928" y="1500188"/>
            <a:ext cx="5269865" cy="3560445"/>
          </a:xfrm>
          <a:prstGeom prst="rect">
            <a:avLst/>
          </a:prstGeom>
        </p:spPr>
      </p:pic>
      <p:pic>
        <p:nvPicPr>
          <p:cNvPr id="11" name="图片 11" descr="{DBCF1264-F953-4817-8D6C-08234BFAAFB1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458" y="1500505"/>
            <a:ext cx="5271135" cy="366141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5" name="图片 15" descr="{F7C84FD1-7192-4313-B2D6-013FABCF52B4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0005" y="893445"/>
            <a:ext cx="7031990" cy="49974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46045" y="5938520"/>
            <a:ext cx="39382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震源谱与震源谱模型匹配</a:t>
            </a:r>
            <a:endParaRPr lang="zh-CN" altLang="en-US"/>
          </a:p>
          <a:p>
            <a:pPr algn="ctr"/>
            <a:r>
              <a:rPr lang="zh-CN" altLang="en-US"/>
              <a:t>震源时间函数</a:t>
            </a:r>
            <a:r>
              <a:rPr lang="zh-CN" altLang="en-US"/>
              <a:t>简单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938010" y="5766435"/>
            <a:ext cx="31705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震源谱在特定频率处存在凹陷而偏离震源谱模型</a:t>
            </a:r>
            <a:endParaRPr lang="zh-CN" altLang="en-US"/>
          </a:p>
          <a:p>
            <a:pPr algn="ctr"/>
            <a:r>
              <a:rPr lang="zh-CN" altLang="en-US"/>
              <a:t>震源时间函数</a:t>
            </a:r>
            <a:r>
              <a:rPr lang="zh-CN" altLang="en-US"/>
              <a:t>复杂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7" name="图片 17" descr="{16C92E30-D0A1-4426-8811-4B49E32B0971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185" y="864870"/>
            <a:ext cx="5321935" cy="3016250"/>
          </a:xfrm>
          <a:prstGeom prst="rect">
            <a:avLst/>
          </a:prstGeom>
        </p:spPr>
      </p:pic>
      <p:pic>
        <p:nvPicPr>
          <p:cNvPr id="4" name="图片 19" descr="{4130267B-F370-4E43-8091-7CACAF53C67B}"/>
          <p:cNvPicPr>
            <a:picLocks noChangeAspect="1"/>
          </p:cNvPicPr>
          <p:nvPr/>
        </p:nvPicPr>
        <p:blipFill>
          <a:blip r:embed="rId2"/>
          <a:srcRect l="69750" t="7770" r="171" b="-906"/>
          <a:stretch>
            <a:fillRect/>
          </a:stretch>
        </p:blipFill>
        <p:spPr>
          <a:xfrm>
            <a:off x="6815455" y="1031875"/>
            <a:ext cx="3109595" cy="5324475"/>
          </a:xfrm>
          <a:prstGeom prst="rect">
            <a:avLst/>
          </a:prstGeom>
        </p:spPr>
      </p:pic>
      <p:pic>
        <p:nvPicPr>
          <p:cNvPr id="19" name="图片 19" descr="{4130267B-F370-4E43-8091-7CACAF53C67B}"/>
          <p:cNvPicPr>
            <a:picLocks noChangeAspect="1"/>
          </p:cNvPicPr>
          <p:nvPr/>
        </p:nvPicPr>
        <p:blipFill>
          <a:blip r:embed="rId2"/>
          <a:srcRect r="29994"/>
          <a:stretch>
            <a:fillRect/>
          </a:stretch>
        </p:blipFill>
        <p:spPr>
          <a:xfrm>
            <a:off x="1663700" y="3881120"/>
            <a:ext cx="3768090" cy="29768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0" name="图片 20" descr="{B92941F5-3B76-4462-990B-E8EAFA7FBA4E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2450" y="1916430"/>
            <a:ext cx="5087620" cy="3232785"/>
          </a:xfrm>
          <a:prstGeom prst="rect">
            <a:avLst/>
          </a:prstGeom>
        </p:spPr>
      </p:pic>
      <p:pic>
        <p:nvPicPr>
          <p:cNvPr id="22" name="图片 22" descr="{2ADA78D8-97D8-4E60-8B92-B92B2FB393BE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430" y="1869440"/>
            <a:ext cx="5676900" cy="3279775"/>
          </a:xfrm>
          <a:prstGeom prst="rect">
            <a:avLst/>
          </a:prstGeom>
        </p:spPr>
      </p:pic>
      <p:pic>
        <p:nvPicPr>
          <p:cNvPr id="21" name="图片 21" descr="{EAF87D55-FA41-4DA6-B005-358DDC5C21BA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" y="1869440"/>
            <a:ext cx="5808345" cy="3285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3" name="图片 23" descr="{F757B2F1-AC13-4873-8910-51BED32BAEC0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5405" y="1120775"/>
            <a:ext cx="9403080" cy="529463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4" name="图片 24" descr="{8DB99D25-A0C9-46C4-AFCE-BA1FBF257461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9285" y="1538923"/>
            <a:ext cx="5271770" cy="3590925"/>
          </a:xfrm>
          <a:prstGeom prst="rect">
            <a:avLst/>
          </a:prstGeom>
        </p:spPr>
      </p:pic>
      <p:pic>
        <p:nvPicPr>
          <p:cNvPr id="25" name="图片 25" descr="{12814224-1409-46D4-BA4B-1138E6B93AA8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155" y="1649095"/>
            <a:ext cx="5772785" cy="31997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10435" y="5310505"/>
            <a:ext cx="8227695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Calibri" panose="020F0502020204030204"/>
                <a:ea typeface="Calibri" panose="020F0502020204030204"/>
              </a:rPr>
              <a:t>自停止</a:t>
            </a:r>
            <a:r>
              <a:rPr lang="en-US" altLang="zh-CN" sz="1600" b="1">
                <a:latin typeface="Calibri" panose="020F0502020204030204"/>
                <a:ea typeface="Calibri" panose="020F0502020204030204"/>
              </a:rPr>
              <a:t>EQ</a:t>
            </a:r>
            <a:r>
              <a:rPr lang="zh-CN" altLang="en-US" sz="1600" b="1">
                <a:latin typeface="Calibri" panose="020F0502020204030204"/>
                <a:ea typeface="宋体" panose="02010600030101010101" pitchFamily="2" charset="-122"/>
              </a:rPr>
              <a:t>：理论上可预测，大小只取决于成核阶段</a:t>
            </a:r>
            <a:endParaRPr lang="zh-CN" altLang="en-US" sz="1600" b="1">
              <a:latin typeface="Calibri" panose="020F0502020204030204"/>
              <a:ea typeface="宋体" panose="02010600030101010101" pitchFamily="2" charset="-122"/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Calibri" panose="020F0502020204030204"/>
                <a:ea typeface="宋体" panose="02010600030101010101" pitchFamily="2" charset="-122"/>
              </a:rPr>
              <a:t>失稳</a:t>
            </a:r>
            <a:r>
              <a:rPr lang="en-US" altLang="zh-CN" sz="1600" b="1">
                <a:latin typeface="Calibri" panose="020F0502020204030204"/>
                <a:ea typeface="Calibri" panose="020F0502020204030204"/>
              </a:rPr>
              <a:t>EQ</a:t>
            </a:r>
            <a:r>
              <a:rPr lang="zh-CN" altLang="en-US" sz="1600" b="1">
                <a:latin typeface="Calibri" panose="020F0502020204030204"/>
                <a:ea typeface="宋体" panose="02010600030101010101" pitchFamily="2" charset="-122"/>
              </a:rPr>
              <a:t>：结合外界地质环境、断层几何情况、</a:t>
            </a:r>
            <a:r>
              <a:rPr lang="en-US" altLang="zh-CN" sz="1600" b="1">
                <a:latin typeface="Calibri" panose="020F0502020204030204"/>
                <a:ea typeface="Calibri" panose="020F0502020204030204"/>
              </a:rPr>
              <a:t>barrier</a:t>
            </a:r>
            <a:r>
              <a:rPr lang="zh-CN" altLang="en-US" sz="1600" b="1">
                <a:latin typeface="Calibri" panose="020F0502020204030204"/>
                <a:ea typeface="宋体" panose="02010600030101010101" pitchFamily="2" charset="-122"/>
              </a:rPr>
              <a:t>等外因，有一定</a:t>
            </a:r>
            <a:r>
              <a:rPr lang="zh-CN" altLang="en-US" sz="1600" b="1">
                <a:latin typeface="Calibri" panose="020F0502020204030204"/>
                <a:ea typeface="宋体" panose="02010600030101010101" pitchFamily="2" charset="-122"/>
              </a:rPr>
              <a:t>可能发展成大地震</a:t>
            </a:r>
            <a:endParaRPr lang="zh-CN" altLang="en-US" sz="1600" b="1"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6" name="图片 26" descr="{2BD4AABC-6E03-49D9-9115-41A307A98E62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4870"/>
            <a:ext cx="4993005" cy="2913380"/>
          </a:xfrm>
          <a:prstGeom prst="rect">
            <a:avLst/>
          </a:prstGeom>
        </p:spPr>
      </p:pic>
      <p:pic>
        <p:nvPicPr>
          <p:cNvPr id="27" name="图片 27" descr="{0E96ACBC-A8E1-4BC2-85F8-253464A8BD29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5" y="3761740"/>
            <a:ext cx="5816600" cy="2984500"/>
          </a:xfrm>
          <a:prstGeom prst="rect">
            <a:avLst/>
          </a:prstGeom>
        </p:spPr>
      </p:pic>
      <p:pic>
        <p:nvPicPr>
          <p:cNvPr id="63" name="图片 63" descr="{639D66CF-D45B-443C-8B68-E629B7F21AC7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925" y="1598295"/>
            <a:ext cx="6216015" cy="39306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8" name="图片 28" descr="{280A3629-91E9-4037-8331-49F335610AF2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938" y="1399540"/>
            <a:ext cx="5267325" cy="2707640"/>
          </a:xfrm>
          <a:prstGeom prst="rect">
            <a:avLst/>
          </a:prstGeom>
        </p:spPr>
      </p:pic>
      <p:pic>
        <p:nvPicPr>
          <p:cNvPr id="29" name="图片 29" descr="{53926BF8-ADFC-4D88-B103-E9F5FCB192A3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0798" y="1313498"/>
            <a:ext cx="5269865" cy="2609215"/>
          </a:xfrm>
          <a:prstGeom prst="rect">
            <a:avLst/>
          </a:prstGeom>
        </p:spPr>
      </p:pic>
      <p:pic>
        <p:nvPicPr>
          <p:cNvPr id="30" name="图片 30" descr="{364A3800-6491-40D5-82F7-9D318A9035DA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388" y="4256405"/>
            <a:ext cx="5272405" cy="24650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16255" y="4450080"/>
            <a:ext cx="1944370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Calibri" panose="020F0502020204030204"/>
                <a:ea typeface="宋体" panose="02010600030101010101" pitchFamily="2" charset="-122"/>
              </a:rPr>
              <a:t>构造应力场、断层几何、摩擦系数等</a:t>
            </a:r>
            <a:endParaRPr lang="zh-CN" altLang="en-US" sz="1600"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强震破裂过程及震害预测</a:t>
            </a:r>
            <a:endParaRPr kumimoji="1" lang="en-US" altLang="en-US" sz="32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90" descr="{E8B365F8-9E70-4719-8CD7-C0C2C04421FB}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6155" y="984250"/>
            <a:ext cx="7679055" cy="5651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2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3.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CGS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4785" y="864870"/>
            <a:ext cx="11923395" cy="564070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//20241207// “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地震学未来”会议 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 Wuhan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ctr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分别基于某类科学问题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理论、方法导向：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、孟浩然组：对互相关函数的弥散波提取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=&gt;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分钟级的时间分辨率（但事件是离散的）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=&gt;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继而对高铁桥梁的结构与破损的准实时观测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or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其他应用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、胡峰组：发展的邻域搜索算法（地震聚类）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=&gt;  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存在问题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空间上对方位差异的不敏感与断裂带强方向性之间的矛盾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、李泽峰组：洋中脊地震目录完备性的改善方法、改善后新的初步发现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、岳汉组：测井应变仪观测数据与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GPS&amp;InSAR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数据的联合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=&gt; FTI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=&gt; def parameter =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慢地震与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creep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的滑移量与总滑移量的比值，该参数的时变曲线 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=&gt;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地震成核阶段的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种分类 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 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 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物理量检验导向：实验室、数值模拟等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=&gt; 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理论验证、物理量的影响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、衰减因子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Q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的直接观测仪器的研发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aseismic Creep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、慢地震（慢滑移、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tremor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、微震）、常规地震的触发条件与摩擦参数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a-b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、粘度、基质与凹凸体的比例等因素有关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区域研究导向：区域性多方法联合研究</a:t>
            </a:r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=&gt; 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更加丰富且准确的区域背景信息 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、雷建设组：洋陆俯冲板片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大地幔楔模型 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=&gt; 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定性解释长白山火山区的大尺度构造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、姚华建组：华北克拉通、尤其郯庐断裂带地震活动性是国内研究热点？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各种速度各向异性成像在其中作用明显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other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实验室结果显示自发地震的超剪切现象是本身具备的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 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4509,&quot;width&quot;:8295}"/>
  <p:tag name="KSO_WM_UNIT_PLACING_PICTURE_USER_RELATIVERECTANGLE" val="{&quot;bottom&quot;:0,&quot;left&quot;:0,&quot;right&quot;:0,&quot;top&quot;:0}"/>
  <p:tag name="KSO_WM_UNIT_PLACING_PICTURE_COLLAGE_RELATIVERECTANGLE" val="{&quot;bottom&quot;:0,&quot;left&quot;:0.13657833801590566,&quot;right&quot;:0.13657833801590566,&quot;top&quot;:0}"/>
  <p:tag name="KSO_WM_UNIT_PLACING_PICTURE_COLLAGE_VIEWPORT" val="{&quot;height&quot;:4378,&quot;width&quot;:5853.999999999998}"/>
</p:tagLst>
</file>

<file path=ppt/tags/tag2.xml><?xml version="1.0" encoding="utf-8"?>
<p:tagLst xmlns:p="http://schemas.openxmlformats.org/presentationml/2006/main">
  <p:tag name="KSO_WM_UNIT_PLACING_PICTURE_USER_VIEWPORT" val="{&quot;height&quot;:4668,&quot;width&quot;:8296}"/>
  <p:tag name="KSO_WM_UNIT_PLACING_PICTURE_USER_RELATIVERECTANGLE" val="{&quot;bottom&quot;:0,&quot;left&quot;:0,&quot;right&quot;:0,&quot;top&quot;:0}"/>
  <p:tag name="KSO_WM_UNIT_PLACING_PICTURE_COLLAGE_RELATIVERECTANGLE" val="{&quot;bottom&quot;:0,&quot;left&quot;:0.12380842143566086,&quot;right&quot;:0.12380842143566086,&quot;top&quot;:0}"/>
  <p:tag name="KSO_WM_UNIT_PLACING_PICTURE_COLLAGE_VIEWPORT" val="{&quot;height&quot;:4378,&quot;width&quot;:5853.999999999998}"/>
</p:tagLst>
</file>

<file path=ppt/tags/tag3.xml><?xml version="1.0" encoding="utf-8"?>
<p:tagLst xmlns:p="http://schemas.openxmlformats.org/presentationml/2006/main">
  <p:tag name="KSO_WM_UNIT_PLACING_PICTURE_USER_VIEWPORT" val="{&quot;height&quot;:4640,&quot;width&quot;:8291}"/>
  <p:tag name="KSO_WM_UNIT_PLACING_PICTURE_USER_RELATIVERECTANGLE" val="{&quot;bottom&quot;:0,&quot;left&quot;:0,&quot;right&quot;:0,&quot;top&quot;:0}"/>
  <p:tag name="KSO_WM_UNIT_PLACING_PICTURE_COLLAGE_RELATIVERECTANGLE" val="{&quot;bottom&quot;:0,&quot;left&quot;:0.1258394195734983,&quot;right&quot;:0.1258394195734983,&quot;top&quot;:0}"/>
  <p:tag name="KSO_WM_UNIT_PLACING_PICTURE_COLLAGE_VIEWPORT" val="{&quot;height&quot;:4378,&quot;width&quot;:5853.999999999998}"/>
</p:tagLst>
</file>

<file path=ppt/tags/tag4.xml><?xml version="1.0" encoding="utf-8"?>
<p:tagLst xmlns:p="http://schemas.openxmlformats.org/presentationml/2006/main">
  <p:tag name="KSO_WM_UNIT_PLACING_PICTURE_USER_VIEWPORT" val="{&quot;height&quot;:4812,&quot;width&quot;:8305}"/>
  <p:tag name="KSO_WM_UNIT_PLACING_PICTURE_USER_RELATIVERECTANGLE" val="{&quot;bottom&quot;:0,&quot;left&quot;:0,&quot;right&quot;:0,&quot;top&quot;:0}"/>
  <p:tag name="KSO_WM_UNIT_PLACING_PICTURE_COLLAGE_RELATIVERECTANGLE" val="{&quot;bottom&quot;:0,&quot;left&quot;:0.11262378885836338,&quot;right&quot;:0.11262378885836338,&quot;top&quot;:0}"/>
  <p:tag name="KSO_WM_UNIT_PLACING_PICTURE_COLLAGE_VIEWPORT" val="{&quot;height&quot;:4378,&quot;width&quot;:5853.999999999998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1200</Words>
  <Application>WPS 演示</Application>
  <PresentationFormat>宽屏</PresentationFormat>
  <Paragraphs>184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8" baseType="lpstr">
      <vt:lpstr>Arial</vt:lpstr>
      <vt:lpstr>宋体</vt:lpstr>
      <vt:lpstr>Wingdings</vt:lpstr>
      <vt:lpstr>黑体</vt:lpstr>
      <vt:lpstr>微软雅黑</vt:lpstr>
      <vt:lpstr>Arial Unicode MS</vt:lpstr>
      <vt:lpstr>Calibri</vt:lpstr>
      <vt:lpstr>Calibri</vt:lpstr>
      <vt:lpstr>华文宋体</vt:lpstr>
      <vt:lpstr>楷体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Yang Hu</dc:creator>
  <cp:lastModifiedBy>扶摇</cp:lastModifiedBy>
  <cp:revision>8</cp:revision>
  <dcterms:created xsi:type="dcterms:W3CDTF">2023-08-09T12:44:00Z</dcterms:created>
  <dcterms:modified xsi:type="dcterms:W3CDTF">2024-12-12T06:42:25Z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2052-12.1.0.19302</vt:lpwstr>
  </property>
</Properties>
</file>