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 id="259" r:id="rId4"/>
    <p:sldId id="256" r:id="rId5"/>
    <p:sldId id="267" r:id="rId6"/>
    <p:sldId id="260" r:id="rId7"/>
    <p:sldId id="268" r:id="rId8"/>
    <p:sldId id="271" r:id="rId9"/>
    <p:sldId id="273" r:id="rId10"/>
    <p:sldId id="272" r:id="rId11"/>
    <p:sldId id="270" r:id="rId12"/>
    <p:sldId id="269" r:id="rId13"/>
    <p:sldId id="262" r:id="rId14"/>
    <p:sldId id="263" r:id="rId15"/>
    <p:sldId id="264" r:id="rId16"/>
    <p:sldId id="265" r:id="rId17"/>
    <p:sldId id="266"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94A5A"/>
    <a:srgbClr val="355463"/>
    <a:srgbClr val="889AA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9" autoAdjust="0"/>
    <p:restoredTop sz="94660"/>
  </p:normalViewPr>
  <p:slideViewPr>
    <p:cSldViewPr snapToGrid="0">
      <p:cViewPr>
        <p:scale>
          <a:sx n="100" d="100"/>
          <a:sy n="100" d="100"/>
        </p:scale>
        <p:origin x="1632" y="8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C8B89D-A3AB-4258-91E6-FA8DF6915965}"/>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10AC66BA-B0AA-4281-95E7-DAB8D4BAA8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6BC8406F-A4E3-4B40-BD16-506F2FD56AFD}"/>
              </a:ext>
            </a:extLst>
          </p:cNvPr>
          <p:cNvSpPr>
            <a:spLocks noGrp="1"/>
          </p:cNvSpPr>
          <p:nvPr>
            <p:ph type="dt" sz="half" idx="10"/>
          </p:nvPr>
        </p:nvSpPr>
        <p:spPr/>
        <p:txBody>
          <a:bodyPr/>
          <a:lstStyle/>
          <a:p>
            <a:fld id="{22087E75-C9D1-44EC-A100-D70DEFF84EB8}" type="datetimeFigureOut">
              <a:rPr lang="zh-CN" altLang="en-US" smtClean="0"/>
              <a:t>2024/12/12</a:t>
            </a:fld>
            <a:endParaRPr lang="zh-CN" altLang="en-US"/>
          </a:p>
        </p:txBody>
      </p:sp>
      <p:sp>
        <p:nvSpPr>
          <p:cNvPr id="5" name="页脚占位符 4">
            <a:extLst>
              <a:ext uri="{FF2B5EF4-FFF2-40B4-BE49-F238E27FC236}">
                <a16:creationId xmlns:a16="http://schemas.microsoft.com/office/drawing/2014/main" id="{CF427BC9-9F32-476D-98C3-D3976C2A54E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4B2927D-2A4B-420B-9958-A5C7E7F19BD7}"/>
              </a:ext>
            </a:extLst>
          </p:cNvPr>
          <p:cNvSpPr>
            <a:spLocks noGrp="1"/>
          </p:cNvSpPr>
          <p:nvPr>
            <p:ph type="sldNum" sz="quarter" idx="12"/>
          </p:nvPr>
        </p:nvSpPr>
        <p:spPr/>
        <p:txBody>
          <a:bodyPr/>
          <a:lstStyle/>
          <a:p>
            <a:fld id="{03B7A7B4-0F3A-4277-A3F4-C59128BA4D56}" type="slidenum">
              <a:rPr lang="zh-CN" altLang="en-US" smtClean="0"/>
              <a:t>‹#›</a:t>
            </a:fld>
            <a:endParaRPr lang="zh-CN" altLang="en-US"/>
          </a:p>
        </p:txBody>
      </p:sp>
    </p:spTree>
    <p:extLst>
      <p:ext uri="{BB962C8B-B14F-4D97-AF65-F5344CB8AC3E}">
        <p14:creationId xmlns:p14="http://schemas.microsoft.com/office/powerpoint/2010/main" val="1241351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F677593-D5DF-458F-B432-034C5DEA886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E4ACCD8C-1185-435D-9F15-94A43F0040B6}"/>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7D811836-E108-4747-A54F-111C0A2A7145}"/>
              </a:ext>
            </a:extLst>
          </p:cNvPr>
          <p:cNvSpPr>
            <a:spLocks noGrp="1"/>
          </p:cNvSpPr>
          <p:nvPr>
            <p:ph type="dt" sz="half" idx="10"/>
          </p:nvPr>
        </p:nvSpPr>
        <p:spPr/>
        <p:txBody>
          <a:bodyPr/>
          <a:lstStyle/>
          <a:p>
            <a:fld id="{22087E75-C9D1-44EC-A100-D70DEFF84EB8}" type="datetimeFigureOut">
              <a:rPr lang="zh-CN" altLang="en-US" smtClean="0"/>
              <a:t>2024/12/12</a:t>
            </a:fld>
            <a:endParaRPr lang="zh-CN" altLang="en-US"/>
          </a:p>
        </p:txBody>
      </p:sp>
      <p:sp>
        <p:nvSpPr>
          <p:cNvPr id="5" name="页脚占位符 4">
            <a:extLst>
              <a:ext uri="{FF2B5EF4-FFF2-40B4-BE49-F238E27FC236}">
                <a16:creationId xmlns:a16="http://schemas.microsoft.com/office/drawing/2014/main" id="{1459B0E0-8CDF-4CA9-AF14-4335EA99E56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DC73BBC-5C74-4610-A595-AFBC48B692F2}"/>
              </a:ext>
            </a:extLst>
          </p:cNvPr>
          <p:cNvSpPr>
            <a:spLocks noGrp="1"/>
          </p:cNvSpPr>
          <p:nvPr>
            <p:ph type="sldNum" sz="quarter" idx="12"/>
          </p:nvPr>
        </p:nvSpPr>
        <p:spPr/>
        <p:txBody>
          <a:bodyPr/>
          <a:lstStyle/>
          <a:p>
            <a:fld id="{03B7A7B4-0F3A-4277-A3F4-C59128BA4D56}" type="slidenum">
              <a:rPr lang="zh-CN" altLang="en-US" smtClean="0"/>
              <a:t>‹#›</a:t>
            </a:fld>
            <a:endParaRPr lang="zh-CN" altLang="en-US"/>
          </a:p>
        </p:txBody>
      </p:sp>
    </p:spTree>
    <p:extLst>
      <p:ext uri="{BB962C8B-B14F-4D97-AF65-F5344CB8AC3E}">
        <p14:creationId xmlns:p14="http://schemas.microsoft.com/office/powerpoint/2010/main" val="25312460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2CDBBCD-0709-406F-9FEC-37F42AC2A197}"/>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BC5E0125-9F1E-4B0F-B200-B432AD3891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F0393AEE-E5E8-4161-BAA9-2AF6A01D3654}"/>
              </a:ext>
            </a:extLst>
          </p:cNvPr>
          <p:cNvSpPr>
            <a:spLocks noGrp="1"/>
          </p:cNvSpPr>
          <p:nvPr>
            <p:ph type="dt" sz="half" idx="10"/>
          </p:nvPr>
        </p:nvSpPr>
        <p:spPr/>
        <p:txBody>
          <a:bodyPr/>
          <a:lstStyle/>
          <a:p>
            <a:fld id="{22087E75-C9D1-44EC-A100-D70DEFF84EB8}" type="datetimeFigureOut">
              <a:rPr lang="zh-CN" altLang="en-US" smtClean="0"/>
              <a:t>2024/12/12</a:t>
            </a:fld>
            <a:endParaRPr lang="zh-CN" altLang="en-US"/>
          </a:p>
        </p:txBody>
      </p:sp>
      <p:sp>
        <p:nvSpPr>
          <p:cNvPr id="5" name="页脚占位符 4">
            <a:extLst>
              <a:ext uri="{FF2B5EF4-FFF2-40B4-BE49-F238E27FC236}">
                <a16:creationId xmlns:a16="http://schemas.microsoft.com/office/drawing/2014/main" id="{DED618DB-5485-409C-AD32-581EED5C3B1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584B63D-2AD5-4034-ADC8-217721A41341}"/>
              </a:ext>
            </a:extLst>
          </p:cNvPr>
          <p:cNvSpPr>
            <a:spLocks noGrp="1"/>
          </p:cNvSpPr>
          <p:nvPr>
            <p:ph type="sldNum" sz="quarter" idx="12"/>
          </p:nvPr>
        </p:nvSpPr>
        <p:spPr/>
        <p:txBody>
          <a:bodyPr/>
          <a:lstStyle/>
          <a:p>
            <a:fld id="{03B7A7B4-0F3A-4277-A3F4-C59128BA4D56}" type="slidenum">
              <a:rPr lang="zh-CN" altLang="en-US" smtClean="0"/>
              <a:t>‹#›</a:t>
            </a:fld>
            <a:endParaRPr lang="zh-CN" altLang="en-US"/>
          </a:p>
        </p:txBody>
      </p:sp>
    </p:spTree>
    <p:extLst>
      <p:ext uri="{BB962C8B-B14F-4D97-AF65-F5344CB8AC3E}">
        <p14:creationId xmlns:p14="http://schemas.microsoft.com/office/powerpoint/2010/main" val="328839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FAE53F-463B-4678-8DEB-ED1BCDA9FC6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9BA21076-6D5D-46D5-9677-0D9D1140BECA}"/>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C13012C1-8D2E-4B8A-8C95-060F71827C0D}"/>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F99CA44A-CDAE-4260-AA5B-2EC251969F5D}"/>
              </a:ext>
            </a:extLst>
          </p:cNvPr>
          <p:cNvSpPr>
            <a:spLocks noGrp="1"/>
          </p:cNvSpPr>
          <p:nvPr>
            <p:ph type="dt" sz="half" idx="10"/>
          </p:nvPr>
        </p:nvSpPr>
        <p:spPr/>
        <p:txBody>
          <a:bodyPr/>
          <a:lstStyle/>
          <a:p>
            <a:fld id="{22087E75-C9D1-44EC-A100-D70DEFF84EB8}" type="datetimeFigureOut">
              <a:rPr lang="zh-CN" altLang="en-US" smtClean="0"/>
              <a:t>2024/12/12</a:t>
            </a:fld>
            <a:endParaRPr lang="zh-CN" altLang="en-US"/>
          </a:p>
        </p:txBody>
      </p:sp>
      <p:sp>
        <p:nvSpPr>
          <p:cNvPr id="6" name="页脚占位符 5">
            <a:extLst>
              <a:ext uri="{FF2B5EF4-FFF2-40B4-BE49-F238E27FC236}">
                <a16:creationId xmlns:a16="http://schemas.microsoft.com/office/drawing/2014/main" id="{5405D081-5B8A-4C42-A76C-EBB25D8195D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82FC98AF-31CB-4338-BBD9-20AF048E86FB}"/>
              </a:ext>
            </a:extLst>
          </p:cNvPr>
          <p:cNvSpPr>
            <a:spLocks noGrp="1"/>
          </p:cNvSpPr>
          <p:nvPr>
            <p:ph type="sldNum" sz="quarter" idx="12"/>
          </p:nvPr>
        </p:nvSpPr>
        <p:spPr/>
        <p:txBody>
          <a:bodyPr/>
          <a:lstStyle/>
          <a:p>
            <a:fld id="{03B7A7B4-0F3A-4277-A3F4-C59128BA4D56}" type="slidenum">
              <a:rPr lang="zh-CN" altLang="en-US" smtClean="0"/>
              <a:t>‹#›</a:t>
            </a:fld>
            <a:endParaRPr lang="zh-CN" altLang="en-US"/>
          </a:p>
        </p:txBody>
      </p:sp>
    </p:spTree>
    <p:extLst>
      <p:ext uri="{BB962C8B-B14F-4D97-AF65-F5344CB8AC3E}">
        <p14:creationId xmlns:p14="http://schemas.microsoft.com/office/powerpoint/2010/main" val="37010041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9A31E1A-90BA-4C5C-B1BC-D3B8DDC7D56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A43B4822-BAF0-495F-8AA9-B4AB2395C1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D53A4838-810D-4B2C-877D-4B1AF40F0E41}"/>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4746F579-1F0B-40F0-A3E2-098F1F9983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4783F627-BFB2-42A6-8434-829B969C1658}"/>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718E2FB8-A4BC-4484-A9DD-7DF2B16F644E}"/>
              </a:ext>
            </a:extLst>
          </p:cNvPr>
          <p:cNvSpPr>
            <a:spLocks noGrp="1"/>
          </p:cNvSpPr>
          <p:nvPr>
            <p:ph type="dt" sz="half" idx="10"/>
          </p:nvPr>
        </p:nvSpPr>
        <p:spPr/>
        <p:txBody>
          <a:bodyPr/>
          <a:lstStyle/>
          <a:p>
            <a:fld id="{22087E75-C9D1-44EC-A100-D70DEFF84EB8}" type="datetimeFigureOut">
              <a:rPr lang="zh-CN" altLang="en-US" smtClean="0"/>
              <a:t>2024/12/12</a:t>
            </a:fld>
            <a:endParaRPr lang="zh-CN" altLang="en-US"/>
          </a:p>
        </p:txBody>
      </p:sp>
      <p:sp>
        <p:nvSpPr>
          <p:cNvPr id="8" name="页脚占位符 7">
            <a:extLst>
              <a:ext uri="{FF2B5EF4-FFF2-40B4-BE49-F238E27FC236}">
                <a16:creationId xmlns:a16="http://schemas.microsoft.com/office/drawing/2014/main" id="{8E8876DA-1F67-4E35-BBDB-2E24A8FF64D1}"/>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3998CEA4-FACE-4497-9CB8-AADBAD46E496}"/>
              </a:ext>
            </a:extLst>
          </p:cNvPr>
          <p:cNvSpPr>
            <a:spLocks noGrp="1"/>
          </p:cNvSpPr>
          <p:nvPr>
            <p:ph type="sldNum" sz="quarter" idx="12"/>
          </p:nvPr>
        </p:nvSpPr>
        <p:spPr/>
        <p:txBody>
          <a:bodyPr/>
          <a:lstStyle/>
          <a:p>
            <a:fld id="{03B7A7B4-0F3A-4277-A3F4-C59128BA4D56}" type="slidenum">
              <a:rPr lang="zh-CN" altLang="en-US" smtClean="0"/>
              <a:t>‹#›</a:t>
            </a:fld>
            <a:endParaRPr lang="zh-CN" altLang="en-US"/>
          </a:p>
        </p:txBody>
      </p:sp>
    </p:spTree>
    <p:extLst>
      <p:ext uri="{BB962C8B-B14F-4D97-AF65-F5344CB8AC3E}">
        <p14:creationId xmlns:p14="http://schemas.microsoft.com/office/powerpoint/2010/main" val="4230324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28CB05C-C164-4A6A-BE16-2DF151EE32B7}"/>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FA2C297B-B37E-4CAD-AADE-C66443EA7CA4}"/>
              </a:ext>
            </a:extLst>
          </p:cNvPr>
          <p:cNvSpPr>
            <a:spLocks noGrp="1"/>
          </p:cNvSpPr>
          <p:nvPr>
            <p:ph type="dt" sz="half" idx="10"/>
          </p:nvPr>
        </p:nvSpPr>
        <p:spPr/>
        <p:txBody>
          <a:bodyPr/>
          <a:lstStyle/>
          <a:p>
            <a:fld id="{22087E75-C9D1-44EC-A100-D70DEFF84EB8}" type="datetimeFigureOut">
              <a:rPr lang="zh-CN" altLang="en-US" smtClean="0"/>
              <a:t>2024/12/12</a:t>
            </a:fld>
            <a:endParaRPr lang="zh-CN" altLang="en-US"/>
          </a:p>
        </p:txBody>
      </p:sp>
      <p:sp>
        <p:nvSpPr>
          <p:cNvPr id="4" name="页脚占位符 3">
            <a:extLst>
              <a:ext uri="{FF2B5EF4-FFF2-40B4-BE49-F238E27FC236}">
                <a16:creationId xmlns:a16="http://schemas.microsoft.com/office/drawing/2014/main" id="{6F2A827C-022F-47FD-9E27-B70F8A25B2F3}"/>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964582B2-275E-4EF2-9AD4-57BFBA23D89F}"/>
              </a:ext>
            </a:extLst>
          </p:cNvPr>
          <p:cNvSpPr>
            <a:spLocks noGrp="1"/>
          </p:cNvSpPr>
          <p:nvPr>
            <p:ph type="sldNum" sz="quarter" idx="12"/>
          </p:nvPr>
        </p:nvSpPr>
        <p:spPr/>
        <p:txBody>
          <a:bodyPr/>
          <a:lstStyle/>
          <a:p>
            <a:fld id="{03B7A7B4-0F3A-4277-A3F4-C59128BA4D56}" type="slidenum">
              <a:rPr lang="zh-CN" altLang="en-US" smtClean="0"/>
              <a:t>‹#›</a:t>
            </a:fld>
            <a:endParaRPr lang="zh-CN" altLang="en-US"/>
          </a:p>
        </p:txBody>
      </p:sp>
    </p:spTree>
    <p:extLst>
      <p:ext uri="{BB962C8B-B14F-4D97-AF65-F5344CB8AC3E}">
        <p14:creationId xmlns:p14="http://schemas.microsoft.com/office/powerpoint/2010/main" val="1143184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B54FB969-D82F-47D8-A20D-634D3C9833A7}"/>
              </a:ext>
            </a:extLst>
          </p:cNvPr>
          <p:cNvSpPr>
            <a:spLocks noGrp="1"/>
          </p:cNvSpPr>
          <p:nvPr>
            <p:ph type="dt" sz="half" idx="10"/>
          </p:nvPr>
        </p:nvSpPr>
        <p:spPr/>
        <p:txBody>
          <a:bodyPr/>
          <a:lstStyle/>
          <a:p>
            <a:fld id="{22087E75-C9D1-44EC-A100-D70DEFF84EB8}" type="datetimeFigureOut">
              <a:rPr lang="zh-CN" altLang="en-US" smtClean="0"/>
              <a:t>2024/12/12</a:t>
            </a:fld>
            <a:endParaRPr lang="zh-CN" altLang="en-US"/>
          </a:p>
        </p:txBody>
      </p:sp>
      <p:sp>
        <p:nvSpPr>
          <p:cNvPr id="3" name="页脚占位符 2">
            <a:extLst>
              <a:ext uri="{FF2B5EF4-FFF2-40B4-BE49-F238E27FC236}">
                <a16:creationId xmlns:a16="http://schemas.microsoft.com/office/drawing/2014/main" id="{95B3E9F1-DBFE-4B27-979E-448966769E4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19E858E2-4F25-464D-A8D2-F29B31EEB3A5}"/>
              </a:ext>
            </a:extLst>
          </p:cNvPr>
          <p:cNvSpPr>
            <a:spLocks noGrp="1"/>
          </p:cNvSpPr>
          <p:nvPr>
            <p:ph type="sldNum" sz="quarter" idx="12"/>
          </p:nvPr>
        </p:nvSpPr>
        <p:spPr/>
        <p:txBody>
          <a:bodyPr/>
          <a:lstStyle/>
          <a:p>
            <a:fld id="{03B7A7B4-0F3A-4277-A3F4-C59128BA4D56}" type="slidenum">
              <a:rPr lang="zh-CN" altLang="en-US" smtClean="0"/>
              <a:t>‹#›</a:t>
            </a:fld>
            <a:endParaRPr lang="zh-CN" altLang="en-US"/>
          </a:p>
        </p:txBody>
      </p:sp>
    </p:spTree>
    <p:extLst>
      <p:ext uri="{BB962C8B-B14F-4D97-AF65-F5344CB8AC3E}">
        <p14:creationId xmlns:p14="http://schemas.microsoft.com/office/powerpoint/2010/main" val="110570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F6767C0-1042-43D1-B9CB-F1E4D7CB33F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1086ED50-82DD-403F-8E88-41FC565F39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562F0927-B21F-4295-B2AC-B7F5C91A34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B92C7776-6C14-4722-B57B-B7EF6D65B82B}"/>
              </a:ext>
            </a:extLst>
          </p:cNvPr>
          <p:cNvSpPr>
            <a:spLocks noGrp="1"/>
          </p:cNvSpPr>
          <p:nvPr>
            <p:ph type="dt" sz="half" idx="10"/>
          </p:nvPr>
        </p:nvSpPr>
        <p:spPr/>
        <p:txBody>
          <a:bodyPr/>
          <a:lstStyle/>
          <a:p>
            <a:fld id="{22087E75-C9D1-44EC-A100-D70DEFF84EB8}" type="datetimeFigureOut">
              <a:rPr lang="zh-CN" altLang="en-US" smtClean="0"/>
              <a:t>2024/12/12</a:t>
            </a:fld>
            <a:endParaRPr lang="zh-CN" altLang="en-US"/>
          </a:p>
        </p:txBody>
      </p:sp>
      <p:sp>
        <p:nvSpPr>
          <p:cNvPr id="6" name="页脚占位符 5">
            <a:extLst>
              <a:ext uri="{FF2B5EF4-FFF2-40B4-BE49-F238E27FC236}">
                <a16:creationId xmlns:a16="http://schemas.microsoft.com/office/drawing/2014/main" id="{1A00FDC6-056E-48CC-B291-A4481C437FD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210E359F-1B20-4723-8EE2-575770988455}"/>
              </a:ext>
            </a:extLst>
          </p:cNvPr>
          <p:cNvSpPr>
            <a:spLocks noGrp="1"/>
          </p:cNvSpPr>
          <p:nvPr>
            <p:ph type="sldNum" sz="quarter" idx="12"/>
          </p:nvPr>
        </p:nvSpPr>
        <p:spPr/>
        <p:txBody>
          <a:bodyPr/>
          <a:lstStyle/>
          <a:p>
            <a:fld id="{03B7A7B4-0F3A-4277-A3F4-C59128BA4D56}" type="slidenum">
              <a:rPr lang="zh-CN" altLang="en-US" smtClean="0"/>
              <a:t>‹#›</a:t>
            </a:fld>
            <a:endParaRPr lang="zh-CN" altLang="en-US"/>
          </a:p>
        </p:txBody>
      </p:sp>
    </p:spTree>
    <p:extLst>
      <p:ext uri="{BB962C8B-B14F-4D97-AF65-F5344CB8AC3E}">
        <p14:creationId xmlns:p14="http://schemas.microsoft.com/office/powerpoint/2010/main" val="3820739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992E631-6CBA-4BFC-88D7-0C9B31ED1C9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644E4682-8972-402F-8A67-094200AC9B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20F82295-8977-4BB4-A2AA-C4558747F5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5EB1D2FD-DD07-44D2-9A4D-65959849782F}"/>
              </a:ext>
            </a:extLst>
          </p:cNvPr>
          <p:cNvSpPr>
            <a:spLocks noGrp="1"/>
          </p:cNvSpPr>
          <p:nvPr>
            <p:ph type="dt" sz="half" idx="10"/>
          </p:nvPr>
        </p:nvSpPr>
        <p:spPr/>
        <p:txBody>
          <a:bodyPr/>
          <a:lstStyle/>
          <a:p>
            <a:fld id="{22087E75-C9D1-44EC-A100-D70DEFF84EB8}" type="datetimeFigureOut">
              <a:rPr lang="zh-CN" altLang="en-US" smtClean="0"/>
              <a:t>2024/12/12</a:t>
            </a:fld>
            <a:endParaRPr lang="zh-CN" altLang="en-US"/>
          </a:p>
        </p:txBody>
      </p:sp>
      <p:sp>
        <p:nvSpPr>
          <p:cNvPr id="6" name="页脚占位符 5">
            <a:extLst>
              <a:ext uri="{FF2B5EF4-FFF2-40B4-BE49-F238E27FC236}">
                <a16:creationId xmlns:a16="http://schemas.microsoft.com/office/drawing/2014/main" id="{D75A6D0E-5EEB-4639-92A9-81FEEDB7CD3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1E92BB4F-CF8C-453B-8BE5-B9DDE0B1A52C}"/>
              </a:ext>
            </a:extLst>
          </p:cNvPr>
          <p:cNvSpPr>
            <a:spLocks noGrp="1"/>
          </p:cNvSpPr>
          <p:nvPr>
            <p:ph type="sldNum" sz="quarter" idx="12"/>
          </p:nvPr>
        </p:nvSpPr>
        <p:spPr/>
        <p:txBody>
          <a:bodyPr/>
          <a:lstStyle/>
          <a:p>
            <a:fld id="{03B7A7B4-0F3A-4277-A3F4-C59128BA4D56}" type="slidenum">
              <a:rPr lang="zh-CN" altLang="en-US" smtClean="0"/>
              <a:t>‹#›</a:t>
            </a:fld>
            <a:endParaRPr lang="zh-CN" altLang="en-US"/>
          </a:p>
        </p:txBody>
      </p:sp>
    </p:spTree>
    <p:extLst>
      <p:ext uri="{BB962C8B-B14F-4D97-AF65-F5344CB8AC3E}">
        <p14:creationId xmlns:p14="http://schemas.microsoft.com/office/powerpoint/2010/main" val="3421540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7D52B5A-A6F5-4431-8E2B-292F0258DA27}"/>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4F790246-1E75-450E-BDE8-85C45946C5D1}"/>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854E6A6-15FB-4A1F-B019-87885B127AE1}"/>
              </a:ext>
            </a:extLst>
          </p:cNvPr>
          <p:cNvSpPr>
            <a:spLocks noGrp="1"/>
          </p:cNvSpPr>
          <p:nvPr>
            <p:ph type="dt" sz="half" idx="10"/>
          </p:nvPr>
        </p:nvSpPr>
        <p:spPr/>
        <p:txBody>
          <a:bodyPr/>
          <a:lstStyle/>
          <a:p>
            <a:fld id="{22087E75-C9D1-44EC-A100-D70DEFF84EB8}" type="datetimeFigureOut">
              <a:rPr lang="zh-CN" altLang="en-US" smtClean="0"/>
              <a:t>2024/12/12</a:t>
            </a:fld>
            <a:endParaRPr lang="zh-CN" altLang="en-US"/>
          </a:p>
        </p:txBody>
      </p:sp>
      <p:sp>
        <p:nvSpPr>
          <p:cNvPr id="5" name="页脚占位符 4">
            <a:extLst>
              <a:ext uri="{FF2B5EF4-FFF2-40B4-BE49-F238E27FC236}">
                <a16:creationId xmlns:a16="http://schemas.microsoft.com/office/drawing/2014/main" id="{2ED95264-D214-4ACF-B7F5-26932B03C46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FCE16E4-51BA-4915-8C63-574A75D3392D}"/>
              </a:ext>
            </a:extLst>
          </p:cNvPr>
          <p:cNvSpPr>
            <a:spLocks noGrp="1"/>
          </p:cNvSpPr>
          <p:nvPr>
            <p:ph type="sldNum" sz="quarter" idx="12"/>
          </p:nvPr>
        </p:nvSpPr>
        <p:spPr/>
        <p:txBody>
          <a:bodyPr/>
          <a:lstStyle/>
          <a:p>
            <a:fld id="{03B7A7B4-0F3A-4277-A3F4-C59128BA4D56}" type="slidenum">
              <a:rPr lang="zh-CN" altLang="en-US" smtClean="0"/>
              <a:t>‹#›</a:t>
            </a:fld>
            <a:endParaRPr lang="zh-CN" altLang="en-US"/>
          </a:p>
        </p:txBody>
      </p:sp>
    </p:spTree>
    <p:extLst>
      <p:ext uri="{BB962C8B-B14F-4D97-AF65-F5344CB8AC3E}">
        <p14:creationId xmlns:p14="http://schemas.microsoft.com/office/powerpoint/2010/main" val="1741374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6000CBAE-731F-41CA-9D54-B71643E88C5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430EFA4D-24C6-41DC-8CB7-A4C2A500EAA3}"/>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FA6D167-533C-4D65-BCCD-1C904ABB8701}"/>
              </a:ext>
            </a:extLst>
          </p:cNvPr>
          <p:cNvSpPr>
            <a:spLocks noGrp="1"/>
          </p:cNvSpPr>
          <p:nvPr>
            <p:ph type="dt" sz="half" idx="10"/>
          </p:nvPr>
        </p:nvSpPr>
        <p:spPr/>
        <p:txBody>
          <a:bodyPr/>
          <a:lstStyle/>
          <a:p>
            <a:fld id="{22087E75-C9D1-44EC-A100-D70DEFF84EB8}" type="datetimeFigureOut">
              <a:rPr lang="zh-CN" altLang="en-US" smtClean="0"/>
              <a:t>2024/12/12</a:t>
            </a:fld>
            <a:endParaRPr lang="zh-CN" altLang="en-US"/>
          </a:p>
        </p:txBody>
      </p:sp>
      <p:sp>
        <p:nvSpPr>
          <p:cNvPr id="5" name="页脚占位符 4">
            <a:extLst>
              <a:ext uri="{FF2B5EF4-FFF2-40B4-BE49-F238E27FC236}">
                <a16:creationId xmlns:a16="http://schemas.microsoft.com/office/drawing/2014/main" id="{187301B0-5AC8-413F-B9F2-8F2C86AE763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E20F4B5-FC0B-477E-B0B7-36238D593942}"/>
              </a:ext>
            </a:extLst>
          </p:cNvPr>
          <p:cNvSpPr>
            <a:spLocks noGrp="1"/>
          </p:cNvSpPr>
          <p:nvPr>
            <p:ph type="sldNum" sz="quarter" idx="12"/>
          </p:nvPr>
        </p:nvSpPr>
        <p:spPr/>
        <p:txBody>
          <a:bodyPr/>
          <a:lstStyle/>
          <a:p>
            <a:fld id="{03B7A7B4-0F3A-4277-A3F4-C59128BA4D56}" type="slidenum">
              <a:rPr lang="zh-CN" altLang="en-US" smtClean="0"/>
              <a:t>‹#›</a:t>
            </a:fld>
            <a:endParaRPr lang="zh-CN" altLang="en-US"/>
          </a:p>
        </p:txBody>
      </p:sp>
    </p:spTree>
    <p:extLst>
      <p:ext uri="{BB962C8B-B14F-4D97-AF65-F5344CB8AC3E}">
        <p14:creationId xmlns:p14="http://schemas.microsoft.com/office/powerpoint/2010/main" val="1233676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B14105C2-BF5C-4D8B-ACC9-C03373FCC9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441060B3-B399-4138-9F60-8DF311C247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62FE4760-5B29-4BD9-B4EC-41302DC108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087E75-C9D1-44EC-A100-D70DEFF84EB8}" type="datetimeFigureOut">
              <a:rPr lang="zh-CN" altLang="en-US" smtClean="0"/>
              <a:t>2024/12/12</a:t>
            </a:fld>
            <a:endParaRPr lang="zh-CN" altLang="en-US"/>
          </a:p>
        </p:txBody>
      </p:sp>
      <p:sp>
        <p:nvSpPr>
          <p:cNvPr id="5" name="页脚占位符 4">
            <a:extLst>
              <a:ext uri="{FF2B5EF4-FFF2-40B4-BE49-F238E27FC236}">
                <a16:creationId xmlns:a16="http://schemas.microsoft.com/office/drawing/2014/main" id="{9F8EC99C-897E-40B6-9D99-C92EFCE69D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5237AC77-E0BF-47A0-BE3E-667EE1127D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B7A7B4-0F3A-4277-A3F4-C59128BA4D56}" type="slidenum">
              <a:rPr lang="zh-CN" altLang="en-US" smtClean="0"/>
              <a:t>‹#›</a:t>
            </a:fld>
            <a:endParaRPr lang="zh-CN" altLang="en-US"/>
          </a:p>
        </p:txBody>
      </p:sp>
    </p:spTree>
    <p:extLst>
      <p:ext uri="{BB962C8B-B14F-4D97-AF65-F5344CB8AC3E}">
        <p14:creationId xmlns:p14="http://schemas.microsoft.com/office/powerpoint/2010/main" val="4110710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DEB87B9C-5410-420F-A760-0E71073674ED}"/>
              </a:ext>
            </a:extLst>
          </p:cNvPr>
          <p:cNvSpPr/>
          <p:nvPr/>
        </p:nvSpPr>
        <p:spPr>
          <a:xfrm>
            <a:off x="1014547" y="1465636"/>
            <a:ext cx="10162903" cy="1064459"/>
          </a:xfrm>
          <a:prstGeom prst="rect">
            <a:avLst/>
          </a:prstGeom>
        </p:spPr>
        <p:txBody>
          <a:bodyPr wrap="square">
            <a:spAutoFit/>
          </a:bodyPr>
          <a:lstStyle/>
          <a:p>
            <a:pPr lvl="0" algn="ctr">
              <a:lnSpc>
                <a:spcPct val="110000"/>
              </a:lnSpc>
              <a:defRPr/>
            </a:pPr>
            <a:r>
              <a:rPr lang="zh-CN" altLang="en-US" sz="3000" b="1">
                <a:solidFill>
                  <a:prstClr val="black"/>
                </a:solidFill>
                <a:latin typeface="Arial" panose="020B0604020202020204" pitchFamily="34" charset="0"/>
                <a:ea typeface="SimSun" panose="02010600030101010101" pitchFamily="2" charset="-122"/>
                <a:cs typeface="Arial" panose="020B0604020202020204" pitchFamily="34" charset="0"/>
              </a:rPr>
              <a:t>接收函数和背景噪声 伴随波形层析成像 揭示多尺度机制驱动蒙古中部板内火山作用</a:t>
            </a:r>
          </a:p>
        </p:txBody>
      </p:sp>
      <p:pic>
        <p:nvPicPr>
          <p:cNvPr id="16" name="图片 15">
            <a:extLst>
              <a:ext uri="{FF2B5EF4-FFF2-40B4-BE49-F238E27FC236}">
                <a16:creationId xmlns:a16="http://schemas.microsoft.com/office/drawing/2014/main" id="{DEF783A6-9C4C-4242-B08E-CB8541E582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5393" y="2678308"/>
            <a:ext cx="2571750" cy="2571750"/>
          </a:xfrm>
          <a:prstGeom prst="rect">
            <a:avLst/>
          </a:prstGeom>
        </p:spPr>
      </p:pic>
      <p:pic>
        <p:nvPicPr>
          <p:cNvPr id="17" name="图片 16">
            <a:extLst>
              <a:ext uri="{FF2B5EF4-FFF2-40B4-BE49-F238E27FC236}">
                <a16:creationId xmlns:a16="http://schemas.microsoft.com/office/drawing/2014/main" id="{57F2D167-EC0E-4CC3-B261-B9738EDD72BF}"/>
              </a:ext>
            </a:extLst>
          </p:cNvPr>
          <p:cNvPicPr>
            <a:picLocks noChangeAspect="1"/>
          </p:cNvPicPr>
          <p:nvPr/>
        </p:nvPicPr>
        <p:blipFill rotWithShape="1">
          <a:blip r:embed="rId3"/>
          <a:srcRect t="76750"/>
          <a:stretch/>
        </p:blipFill>
        <p:spPr>
          <a:xfrm>
            <a:off x="5799160" y="5469263"/>
            <a:ext cx="3633488" cy="585905"/>
          </a:xfrm>
          <a:prstGeom prst="rect">
            <a:avLst/>
          </a:prstGeom>
        </p:spPr>
      </p:pic>
      <p:pic>
        <p:nvPicPr>
          <p:cNvPr id="18" name="图片 17">
            <a:extLst>
              <a:ext uri="{FF2B5EF4-FFF2-40B4-BE49-F238E27FC236}">
                <a16:creationId xmlns:a16="http://schemas.microsoft.com/office/drawing/2014/main" id="{4E80E214-B4AF-485C-8F18-0AD4C8564A17}"/>
              </a:ext>
            </a:extLst>
          </p:cNvPr>
          <p:cNvPicPr>
            <a:picLocks noChangeAspect="1"/>
          </p:cNvPicPr>
          <p:nvPr/>
        </p:nvPicPr>
        <p:blipFill>
          <a:blip r:embed="rId4"/>
          <a:stretch>
            <a:fillRect/>
          </a:stretch>
        </p:blipFill>
        <p:spPr>
          <a:xfrm>
            <a:off x="2042161" y="385636"/>
            <a:ext cx="3312000" cy="1080000"/>
          </a:xfrm>
          <a:prstGeom prst="rect">
            <a:avLst/>
          </a:prstGeom>
        </p:spPr>
      </p:pic>
      <p:pic>
        <p:nvPicPr>
          <p:cNvPr id="19" name="图片 18">
            <a:extLst>
              <a:ext uri="{FF2B5EF4-FFF2-40B4-BE49-F238E27FC236}">
                <a16:creationId xmlns:a16="http://schemas.microsoft.com/office/drawing/2014/main" id="{B541D8D3-0A81-4278-AE64-8FDAF6561536}"/>
              </a:ext>
            </a:extLst>
          </p:cNvPr>
          <p:cNvPicPr>
            <a:picLocks noChangeAspect="1"/>
          </p:cNvPicPr>
          <p:nvPr/>
        </p:nvPicPr>
        <p:blipFill>
          <a:blip r:embed="rId5"/>
          <a:stretch>
            <a:fillRect/>
          </a:stretch>
        </p:blipFill>
        <p:spPr>
          <a:xfrm>
            <a:off x="5659651" y="385636"/>
            <a:ext cx="5212309" cy="1080000"/>
          </a:xfrm>
          <a:prstGeom prst="rect">
            <a:avLst/>
          </a:prstGeom>
        </p:spPr>
      </p:pic>
      <p:sp>
        <p:nvSpPr>
          <p:cNvPr id="20" name="矩形 19">
            <a:extLst>
              <a:ext uri="{FF2B5EF4-FFF2-40B4-BE49-F238E27FC236}">
                <a16:creationId xmlns:a16="http://schemas.microsoft.com/office/drawing/2014/main" id="{8FFD9D8E-47D7-4DF3-9F90-DC6BC8E67DEE}"/>
              </a:ext>
            </a:extLst>
          </p:cNvPr>
          <p:cNvSpPr/>
          <p:nvPr/>
        </p:nvSpPr>
        <p:spPr>
          <a:xfrm>
            <a:off x="2219708" y="5469263"/>
            <a:ext cx="1403119" cy="370935"/>
          </a:xfrm>
          <a:prstGeom prst="rect">
            <a:avLst/>
          </a:prstGeom>
        </p:spPr>
        <p:txBody>
          <a:bodyPr wrap="square">
            <a:spAutoFit/>
          </a:bodyPr>
          <a:lstStyle/>
          <a:p>
            <a:pPr lvl="0" algn="ctr">
              <a:lnSpc>
                <a:spcPct val="110000"/>
              </a:lnSpc>
              <a:defRPr/>
            </a:pPr>
            <a:r>
              <a:rPr lang="zh-CN" altLang="en-US" b="1">
                <a:solidFill>
                  <a:prstClr val="black"/>
                </a:solidFill>
                <a:latin typeface="Arial" panose="020B0604020202020204" pitchFamily="34" charset="0"/>
                <a:ea typeface="SimSun" panose="02010600030101010101" pitchFamily="2" charset="-122"/>
                <a:cs typeface="Arial" panose="020B0604020202020204" pitchFamily="34" charset="0"/>
              </a:rPr>
              <a:t>徐弥坚 博士</a:t>
            </a:r>
            <a:endParaRPr lang="en-US" altLang="zh-CN" b="1" dirty="0">
              <a:solidFill>
                <a:prstClr val="black"/>
              </a:solidFill>
              <a:latin typeface="Arial" panose="020B0604020202020204" pitchFamily="34" charset="0"/>
              <a:ea typeface="SimSun" panose="02010600030101010101" pitchFamily="2" charset="-122"/>
              <a:cs typeface="Arial" panose="020B0604020202020204" pitchFamily="34" charset="0"/>
            </a:endParaRPr>
          </a:p>
        </p:txBody>
      </p:sp>
      <p:pic>
        <p:nvPicPr>
          <p:cNvPr id="21" name="图片 20">
            <a:extLst>
              <a:ext uri="{FF2B5EF4-FFF2-40B4-BE49-F238E27FC236}">
                <a16:creationId xmlns:a16="http://schemas.microsoft.com/office/drawing/2014/main" id="{5A1FDC9D-1DA8-4BB3-9BE8-086B94B798B3}"/>
              </a:ext>
            </a:extLst>
          </p:cNvPr>
          <p:cNvPicPr>
            <a:picLocks noChangeAspect="1"/>
          </p:cNvPicPr>
          <p:nvPr/>
        </p:nvPicPr>
        <p:blipFill>
          <a:blip r:embed="rId6"/>
          <a:stretch>
            <a:fillRect/>
          </a:stretch>
        </p:blipFill>
        <p:spPr>
          <a:xfrm>
            <a:off x="4636735" y="2893818"/>
            <a:ext cx="2918529" cy="2520000"/>
          </a:xfrm>
          <a:prstGeom prst="rect">
            <a:avLst/>
          </a:prstGeom>
        </p:spPr>
      </p:pic>
      <p:pic>
        <p:nvPicPr>
          <p:cNvPr id="22" name="图片 21">
            <a:extLst>
              <a:ext uri="{FF2B5EF4-FFF2-40B4-BE49-F238E27FC236}">
                <a16:creationId xmlns:a16="http://schemas.microsoft.com/office/drawing/2014/main" id="{23723B56-1B34-4F41-A85D-05FA6D51A03B}"/>
              </a:ext>
            </a:extLst>
          </p:cNvPr>
          <p:cNvPicPr>
            <a:picLocks noChangeAspect="1"/>
          </p:cNvPicPr>
          <p:nvPr/>
        </p:nvPicPr>
        <p:blipFill>
          <a:blip r:embed="rId7"/>
          <a:stretch>
            <a:fillRect/>
          </a:stretch>
        </p:blipFill>
        <p:spPr>
          <a:xfrm>
            <a:off x="8375331" y="2893818"/>
            <a:ext cx="1556381" cy="2520000"/>
          </a:xfrm>
          <a:prstGeom prst="rect">
            <a:avLst/>
          </a:prstGeom>
        </p:spPr>
      </p:pic>
      <p:sp>
        <p:nvSpPr>
          <p:cNvPr id="23" name="矩形 22">
            <a:extLst>
              <a:ext uri="{FF2B5EF4-FFF2-40B4-BE49-F238E27FC236}">
                <a16:creationId xmlns:a16="http://schemas.microsoft.com/office/drawing/2014/main" id="{361FB9FE-B461-418E-A175-D291D874D1FE}"/>
              </a:ext>
            </a:extLst>
          </p:cNvPr>
          <p:cNvSpPr/>
          <p:nvPr/>
        </p:nvSpPr>
        <p:spPr>
          <a:xfrm>
            <a:off x="1520082" y="5840198"/>
            <a:ext cx="2802370" cy="369332"/>
          </a:xfrm>
          <a:prstGeom prst="rect">
            <a:avLst/>
          </a:prstGeom>
        </p:spPr>
        <p:txBody>
          <a:bodyPr wrap="none">
            <a:spAutoFit/>
          </a:bodyPr>
          <a:lstStyle/>
          <a:p>
            <a:r>
              <a:rPr lang="en-US" altLang="zh-CN"/>
              <a:t>https://home.xumijian.me/</a:t>
            </a:r>
            <a:endParaRPr lang="zh-CN" altLang="en-US"/>
          </a:p>
        </p:txBody>
      </p:sp>
    </p:spTree>
    <p:extLst>
      <p:ext uri="{BB962C8B-B14F-4D97-AF65-F5344CB8AC3E}">
        <p14:creationId xmlns:p14="http://schemas.microsoft.com/office/powerpoint/2010/main" val="729341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795">
            <a:extLst>
              <a:ext uri="{FF2B5EF4-FFF2-40B4-BE49-F238E27FC236}">
                <a16:creationId xmlns:a16="http://schemas.microsoft.com/office/drawing/2014/main" id="{B1824008-1CA4-4D96-9224-B9FA377FBB28}"/>
              </a:ext>
            </a:extLst>
          </p:cNvPr>
          <p:cNvSpPr/>
          <p:nvPr/>
        </p:nvSpPr>
        <p:spPr>
          <a:xfrm>
            <a:off x="965859" y="1640698"/>
            <a:ext cx="809854" cy="372722"/>
          </a:xfrm>
          <a:prstGeom prst="ellipse">
            <a:avLst/>
          </a:prstGeom>
          <a:solidFill>
            <a:srgbClr val="A5A5A5"/>
          </a:solidFill>
          <a:ln w="12700" cap="flat">
            <a:noFill/>
            <a:miter lim="400000"/>
            <a:tailEnd type="triangle" w="med" len="med"/>
          </a:ln>
          <a:effectLst/>
        </p:spPr>
        <p:txBody>
          <a:bodyPr lIns="35718" tIns="35718" rIns="35718" bIns="35718" anchor="ctr"/>
          <a:lstStyle/>
          <a:p>
            <a:pPr marL="0" marR="0" lvl="0" indent="0" algn="ctr" defTabSz="1733550" rtl="0" eaLnBrk="1" fontAlgn="base" latinLnBrk="0" hangingPunct="1">
              <a:lnSpc>
                <a:spcPct val="100000"/>
              </a:lnSpc>
              <a:spcBef>
                <a:spcPct val="0"/>
              </a:spcBef>
              <a:spcAft>
                <a:spcPct val="0"/>
              </a:spcAft>
              <a:buClrTx/>
              <a:buSzTx/>
              <a:buFont typeface="Arial" panose="020B0604020202020204" pitchFamily="34" charset="0"/>
              <a:buNone/>
              <a:tabLst/>
              <a:defRPr sz="340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kumimoji="0" lang="en-US" altLang="zh-CN" sz="3200" b="0" i="0" u="none" strike="noStrike" kern="1200" cap="none" spc="0" normalizeH="0" baseline="0" noProof="1">
                <a:ln>
                  <a:noFill/>
                </a:ln>
                <a:solidFill>
                  <a:srgbClr val="294A5A"/>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01</a:t>
            </a:r>
            <a:endParaRPr kumimoji="0" sz="3200" b="0" i="0" u="none" strike="noStrike" kern="1200" cap="none" spc="0" normalizeH="0" baseline="0" noProof="1">
              <a:ln>
                <a:noFill/>
              </a:ln>
              <a:solidFill>
                <a:srgbClr val="294A5A"/>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5" name="矩形 4">
            <a:extLst>
              <a:ext uri="{FF2B5EF4-FFF2-40B4-BE49-F238E27FC236}">
                <a16:creationId xmlns:a16="http://schemas.microsoft.com/office/drawing/2014/main" id="{440032C4-178F-4C1D-AAE3-42EF33EC465B}"/>
              </a:ext>
            </a:extLst>
          </p:cNvPr>
          <p:cNvSpPr/>
          <p:nvPr/>
        </p:nvSpPr>
        <p:spPr>
          <a:xfrm>
            <a:off x="1863367" y="1534671"/>
            <a:ext cx="1861610"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宋体" panose="02010600030101010101" pitchFamily="2" charset="-122"/>
              </a:rPr>
              <a:t>研究背景</a:t>
            </a:r>
          </a:p>
        </p:txBody>
      </p:sp>
      <p:sp>
        <p:nvSpPr>
          <p:cNvPr id="6" name="矩形 5">
            <a:extLst>
              <a:ext uri="{FF2B5EF4-FFF2-40B4-BE49-F238E27FC236}">
                <a16:creationId xmlns:a16="http://schemas.microsoft.com/office/drawing/2014/main" id="{C79DD7A2-7D82-4A9C-ACC4-189A56A8CD9F}"/>
              </a:ext>
            </a:extLst>
          </p:cNvPr>
          <p:cNvSpPr/>
          <p:nvPr/>
        </p:nvSpPr>
        <p:spPr>
          <a:xfrm>
            <a:off x="1863367" y="3409987"/>
            <a:ext cx="1861610"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3200">
                <a:solidFill>
                  <a:srgbClr val="294A5A"/>
                </a:solidFill>
                <a:latin typeface="微软雅黑" panose="020B0503020204020204" pitchFamily="34" charset="-122"/>
                <a:ea typeface="微软雅黑" panose="020B0503020204020204" pitchFamily="34" charset="-122"/>
                <a:cs typeface="宋体" panose="02010600030101010101" pitchFamily="2" charset="-122"/>
              </a:rPr>
              <a:t>研究结果</a:t>
            </a:r>
            <a:endParaRPr kumimoji="0" lang="zh-CN" altLang="en-US" sz="32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7" name="矩形 6">
            <a:extLst>
              <a:ext uri="{FF2B5EF4-FFF2-40B4-BE49-F238E27FC236}">
                <a16:creationId xmlns:a16="http://schemas.microsoft.com/office/drawing/2014/main" id="{701ECCF5-1265-4AC5-9E8F-602D6257F244}"/>
              </a:ext>
            </a:extLst>
          </p:cNvPr>
          <p:cNvSpPr/>
          <p:nvPr/>
        </p:nvSpPr>
        <p:spPr>
          <a:xfrm>
            <a:off x="1863367" y="2472240"/>
            <a:ext cx="1826141"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3200">
                <a:solidFill>
                  <a:srgbClr val="294A5A"/>
                </a:solidFill>
                <a:latin typeface="微软雅黑" panose="020B0503020204020204" pitchFamily="34" charset="-122"/>
                <a:ea typeface="微软雅黑" panose="020B0503020204020204" pitchFamily="34" charset="-122"/>
                <a:cs typeface="宋体" panose="02010600030101010101" pitchFamily="2" charset="-122"/>
              </a:rPr>
              <a:t>数据方法</a:t>
            </a:r>
            <a:endParaRPr kumimoji="0" lang="zh-CN" altLang="en-US" sz="32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8" name="矩形 7">
            <a:extLst>
              <a:ext uri="{FF2B5EF4-FFF2-40B4-BE49-F238E27FC236}">
                <a16:creationId xmlns:a16="http://schemas.microsoft.com/office/drawing/2014/main" id="{197A1383-02C2-41F4-96B9-B81EE62B5E68}"/>
              </a:ext>
            </a:extLst>
          </p:cNvPr>
          <p:cNvSpPr/>
          <p:nvPr/>
        </p:nvSpPr>
        <p:spPr>
          <a:xfrm>
            <a:off x="1863367" y="4347170"/>
            <a:ext cx="1861610"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3200">
                <a:solidFill>
                  <a:srgbClr val="294A5A"/>
                </a:solidFill>
                <a:latin typeface="微软雅黑" panose="020B0503020204020204" pitchFamily="34" charset="-122"/>
                <a:ea typeface="微软雅黑" panose="020B0503020204020204" pitchFamily="34" charset="-122"/>
                <a:cs typeface="宋体" panose="02010600030101010101" pitchFamily="2" charset="-122"/>
              </a:rPr>
              <a:t>解释讨论</a:t>
            </a:r>
            <a:endParaRPr kumimoji="0" lang="zh-CN" altLang="en-US" sz="32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9" name="文本框 11">
            <a:extLst>
              <a:ext uri="{FF2B5EF4-FFF2-40B4-BE49-F238E27FC236}">
                <a16:creationId xmlns:a16="http://schemas.microsoft.com/office/drawing/2014/main" id="{F60CAA1F-E56A-4A5D-895F-A0482C0F625F}"/>
              </a:ext>
            </a:extLst>
          </p:cNvPr>
          <p:cNvSpPr txBox="1"/>
          <p:nvPr/>
        </p:nvSpPr>
        <p:spPr>
          <a:xfrm>
            <a:off x="1921134" y="608987"/>
            <a:ext cx="1227014"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40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内容</a:t>
            </a:r>
            <a:endParaRPr kumimoji="0" lang="zh-CN" altLang="en-US" sz="40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mn-cs"/>
            </a:endParaRPr>
          </a:p>
        </p:txBody>
      </p:sp>
      <p:sp>
        <p:nvSpPr>
          <p:cNvPr id="10" name="Shape 795">
            <a:extLst>
              <a:ext uri="{FF2B5EF4-FFF2-40B4-BE49-F238E27FC236}">
                <a16:creationId xmlns:a16="http://schemas.microsoft.com/office/drawing/2014/main" id="{D6CD2875-CCA4-4970-961C-7E7CF85D1CCC}"/>
              </a:ext>
            </a:extLst>
          </p:cNvPr>
          <p:cNvSpPr/>
          <p:nvPr/>
        </p:nvSpPr>
        <p:spPr>
          <a:xfrm>
            <a:off x="963459" y="2578267"/>
            <a:ext cx="809854" cy="372722"/>
          </a:xfrm>
          <a:prstGeom prst="ellipse">
            <a:avLst/>
          </a:prstGeom>
          <a:solidFill>
            <a:srgbClr val="A5A5A5"/>
          </a:solidFill>
          <a:ln w="12700" cap="flat">
            <a:noFill/>
            <a:miter lim="400000"/>
            <a:tailEnd type="triangle" w="med" len="med"/>
          </a:ln>
          <a:effectLst/>
        </p:spPr>
        <p:txBody>
          <a:bodyPr lIns="35718" tIns="35718" rIns="35718" bIns="35718" anchor="ctr"/>
          <a:lstStyle/>
          <a:p>
            <a:pPr marL="0" marR="0" lvl="0" indent="0" algn="ctr" defTabSz="1733550" rtl="0" eaLnBrk="1" fontAlgn="base" latinLnBrk="0" hangingPunct="1">
              <a:lnSpc>
                <a:spcPct val="100000"/>
              </a:lnSpc>
              <a:spcBef>
                <a:spcPct val="0"/>
              </a:spcBef>
              <a:spcAft>
                <a:spcPct val="0"/>
              </a:spcAft>
              <a:buClrTx/>
              <a:buSzTx/>
              <a:buFont typeface="Arial" panose="020B0604020202020204" pitchFamily="34" charset="0"/>
              <a:buNone/>
              <a:tabLst/>
              <a:defRPr sz="340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kumimoji="0" lang="en-US" altLang="zh-CN" sz="3200" b="0" i="0" u="none" strike="noStrike" kern="1200" cap="none" spc="0" normalizeH="0" baseline="0" noProof="1">
                <a:ln>
                  <a:noFill/>
                </a:ln>
                <a:solidFill>
                  <a:srgbClr val="294A5A"/>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02</a:t>
            </a:r>
            <a:endParaRPr kumimoji="0" sz="3200" b="0" i="0" u="none" strike="noStrike" kern="1200" cap="none" spc="0" normalizeH="0" baseline="0" noProof="1">
              <a:ln>
                <a:noFill/>
              </a:ln>
              <a:solidFill>
                <a:srgbClr val="294A5A"/>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1" name="Shape 795">
            <a:extLst>
              <a:ext uri="{FF2B5EF4-FFF2-40B4-BE49-F238E27FC236}">
                <a16:creationId xmlns:a16="http://schemas.microsoft.com/office/drawing/2014/main" id="{EF0065D8-F07D-4670-8506-0904AD0E4E1B}"/>
              </a:ext>
            </a:extLst>
          </p:cNvPr>
          <p:cNvSpPr/>
          <p:nvPr/>
        </p:nvSpPr>
        <p:spPr>
          <a:xfrm>
            <a:off x="963459" y="3520264"/>
            <a:ext cx="809854" cy="372722"/>
          </a:xfrm>
          <a:prstGeom prst="ellipse">
            <a:avLst/>
          </a:prstGeom>
          <a:solidFill>
            <a:srgbClr val="A5A5A5"/>
          </a:solidFill>
          <a:ln w="12700" cap="flat">
            <a:noFill/>
            <a:miter lim="400000"/>
            <a:tailEnd type="triangle" w="med" len="med"/>
          </a:ln>
          <a:effectLst/>
        </p:spPr>
        <p:txBody>
          <a:bodyPr lIns="35718" tIns="35718" rIns="35718" bIns="35718" anchor="ctr"/>
          <a:lstStyle/>
          <a:p>
            <a:pPr marL="0" marR="0" lvl="0" indent="0" algn="ctr" defTabSz="1733550" rtl="0" eaLnBrk="1" fontAlgn="base" latinLnBrk="0" hangingPunct="1">
              <a:lnSpc>
                <a:spcPct val="100000"/>
              </a:lnSpc>
              <a:spcBef>
                <a:spcPct val="0"/>
              </a:spcBef>
              <a:spcAft>
                <a:spcPct val="0"/>
              </a:spcAft>
              <a:buClrTx/>
              <a:buSzTx/>
              <a:buFont typeface="Arial" panose="020B0604020202020204" pitchFamily="34" charset="0"/>
              <a:buNone/>
              <a:tabLst/>
              <a:defRPr sz="340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kumimoji="0" lang="en-US" altLang="zh-CN" sz="3200" b="0" i="0" u="none" strike="noStrike" kern="1200" cap="none" spc="0" normalizeH="0" baseline="0" noProof="1">
                <a:ln>
                  <a:noFill/>
                </a:ln>
                <a:solidFill>
                  <a:srgbClr val="294A5A"/>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0</a:t>
            </a:r>
            <a:r>
              <a:rPr lang="en-US" altLang="zh-CN" sz="3200" noProof="1">
                <a:solidFill>
                  <a:srgbClr val="294A5A"/>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3</a:t>
            </a:r>
            <a:endParaRPr kumimoji="0" sz="3200" b="0" i="0" u="none" strike="noStrike" kern="1200" cap="none" spc="0" normalizeH="0" baseline="0" noProof="1">
              <a:ln>
                <a:noFill/>
              </a:ln>
              <a:solidFill>
                <a:srgbClr val="294A5A"/>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2" name="Shape 795">
            <a:extLst>
              <a:ext uri="{FF2B5EF4-FFF2-40B4-BE49-F238E27FC236}">
                <a16:creationId xmlns:a16="http://schemas.microsoft.com/office/drawing/2014/main" id="{A6E7E269-238B-4130-827D-F69E4D16B771}"/>
              </a:ext>
            </a:extLst>
          </p:cNvPr>
          <p:cNvSpPr/>
          <p:nvPr/>
        </p:nvSpPr>
        <p:spPr>
          <a:xfrm>
            <a:off x="963459" y="4453197"/>
            <a:ext cx="809854" cy="372722"/>
          </a:xfrm>
          <a:prstGeom prst="ellipse">
            <a:avLst/>
          </a:prstGeom>
          <a:solidFill>
            <a:srgbClr val="A5A5A5"/>
          </a:solidFill>
          <a:ln w="12700" cap="flat">
            <a:noFill/>
            <a:miter lim="400000"/>
            <a:tailEnd type="triangle" w="med" len="med"/>
          </a:ln>
          <a:effectLst/>
        </p:spPr>
        <p:txBody>
          <a:bodyPr lIns="35718" tIns="35718" rIns="35718" bIns="35718" anchor="ctr"/>
          <a:lstStyle/>
          <a:p>
            <a:pPr marL="0" marR="0" lvl="0" indent="0" algn="ctr" defTabSz="1733550" rtl="0" eaLnBrk="1" fontAlgn="base" latinLnBrk="0" hangingPunct="1">
              <a:lnSpc>
                <a:spcPct val="100000"/>
              </a:lnSpc>
              <a:spcBef>
                <a:spcPct val="0"/>
              </a:spcBef>
              <a:spcAft>
                <a:spcPct val="0"/>
              </a:spcAft>
              <a:buClrTx/>
              <a:buSzTx/>
              <a:buFont typeface="Arial" panose="020B0604020202020204" pitchFamily="34" charset="0"/>
              <a:buNone/>
              <a:tabLst/>
              <a:defRPr sz="340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kumimoji="0" lang="en-US" altLang="zh-CN" sz="3200" b="0" i="0" u="none" strike="noStrike" kern="1200" cap="none" spc="0" normalizeH="0" baseline="0" noProof="1">
                <a:ln>
                  <a:noFill/>
                </a:ln>
                <a:solidFill>
                  <a:srgbClr val="294A5A"/>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04</a:t>
            </a:r>
            <a:endParaRPr kumimoji="0" sz="3200" b="0" i="0" u="none" strike="noStrike" kern="1200" cap="none" spc="0" normalizeH="0" baseline="0" noProof="1">
              <a:ln>
                <a:noFill/>
              </a:ln>
              <a:solidFill>
                <a:srgbClr val="294A5A"/>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3" name="矩形 12">
            <a:extLst>
              <a:ext uri="{FF2B5EF4-FFF2-40B4-BE49-F238E27FC236}">
                <a16:creationId xmlns:a16="http://schemas.microsoft.com/office/drawing/2014/main" id="{CC6A336D-5681-4C48-B4CA-B8EEF23FC42D}"/>
              </a:ext>
            </a:extLst>
          </p:cNvPr>
          <p:cNvSpPr/>
          <p:nvPr/>
        </p:nvSpPr>
        <p:spPr>
          <a:xfrm>
            <a:off x="1863367" y="5183141"/>
            <a:ext cx="1861610"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3200" dirty="0">
                <a:solidFill>
                  <a:srgbClr val="294A5A"/>
                </a:solidFill>
                <a:latin typeface="微软雅黑" panose="020B0503020204020204" pitchFamily="34" charset="-122"/>
                <a:ea typeface="微软雅黑" panose="020B0503020204020204" pitchFamily="34" charset="-122"/>
                <a:cs typeface="宋体" panose="02010600030101010101" pitchFamily="2" charset="-122"/>
              </a:rPr>
              <a:t>研究结论</a:t>
            </a:r>
            <a:endParaRPr kumimoji="0" lang="zh-CN" altLang="en-US" sz="32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14" name="Shape 795">
            <a:extLst>
              <a:ext uri="{FF2B5EF4-FFF2-40B4-BE49-F238E27FC236}">
                <a16:creationId xmlns:a16="http://schemas.microsoft.com/office/drawing/2014/main" id="{B10D01C5-116F-4548-AB7C-BB2DD6FD4D24}"/>
              </a:ext>
            </a:extLst>
          </p:cNvPr>
          <p:cNvSpPr/>
          <p:nvPr/>
        </p:nvSpPr>
        <p:spPr>
          <a:xfrm>
            <a:off x="963459" y="5289168"/>
            <a:ext cx="809854" cy="372722"/>
          </a:xfrm>
          <a:prstGeom prst="ellipse">
            <a:avLst/>
          </a:prstGeom>
          <a:solidFill>
            <a:srgbClr val="A5A5A5"/>
          </a:solidFill>
          <a:ln w="12700" cap="flat">
            <a:noFill/>
            <a:miter lim="400000"/>
            <a:tailEnd type="triangle" w="med" len="med"/>
          </a:ln>
          <a:effectLst/>
        </p:spPr>
        <p:txBody>
          <a:bodyPr lIns="35718" tIns="35718" rIns="35718" bIns="35718" anchor="ctr"/>
          <a:lstStyle/>
          <a:p>
            <a:pPr marL="0" marR="0" lvl="0" indent="0" algn="ctr" defTabSz="1733550" rtl="0" eaLnBrk="1" fontAlgn="base" latinLnBrk="0" hangingPunct="1">
              <a:lnSpc>
                <a:spcPct val="100000"/>
              </a:lnSpc>
              <a:spcBef>
                <a:spcPct val="0"/>
              </a:spcBef>
              <a:spcAft>
                <a:spcPct val="0"/>
              </a:spcAft>
              <a:buClrTx/>
              <a:buSzTx/>
              <a:buFont typeface="Arial" panose="020B0604020202020204" pitchFamily="34" charset="0"/>
              <a:buNone/>
              <a:tabLst/>
              <a:defRPr sz="340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kumimoji="0" lang="en-US" altLang="zh-CN" sz="3200" b="0" i="0" u="none" strike="noStrike" kern="1200" cap="none" spc="0" normalizeH="0" baseline="0" noProof="1">
                <a:ln>
                  <a:noFill/>
                </a:ln>
                <a:solidFill>
                  <a:srgbClr val="294A5A"/>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05</a:t>
            </a:r>
            <a:endParaRPr kumimoji="0" sz="3200" b="0" i="0" u="none" strike="noStrike" kern="1200" cap="none" spc="0" normalizeH="0" baseline="0" noProof="1">
              <a:ln>
                <a:noFill/>
              </a:ln>
              <a:solidFill>
                <a:srgbClr val="294A5A"/>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467994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3">
            <a:extLst>
              <a:ext uri="{FF2B5EF4-FFF2-40B4-BE49-F238E27FC236}">
                <a16:creationId xmlns:a16="http://schemas.microsoft.com/office/drawing/2014/main" id="{7140CB6C-87F7-403A-A91A-B3995B987053}"/>
              </a:ext>
            </a:extLst>
          </p:cNvPr>
          <p:cNvSpPr txBox="1"/>
          <p:nvPr/>
        </p:nvSpPr>
        <p:spPr>
          <a:xfrm>
            <a:off x="0" y="265"/>
            <a:ext cx="12192000" cy="430887"/>
          </a:xfrm>
          <a:prstGeom prst="rect">
            <a:avLst/>
          </a:prstGeom>
          <a:solidFill>
            <a:srgbClr val="0070C0"/>
          </a:solidFill>
        </p:spPr>
        <p:txBody>
          <a:bodyPr wrap="square" lIns="91440" tIns="45720" rIns="91440" bIns="45720" rtlCol="0">
            <a:spAutoFit/>
          </a:bodyPr>
          <a:lstStyle/>
          <a:p>
            <a:r>
              <a:rPr kumimoji="0" lang="zh-CN" altLang="en-US" sz="2200" b="1"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rPr>
              <a:t>  </a:t>
            </a:r>
            <a:r>
              <a:rPr lang="en-US" altLang="zh-CN" sz="2200" b="1">
                <a:solidFill>
                  <a:schemeClr val="bg1"/>
                </a:solidFill>
                <a:latin typeface="Arial" panose="020B0604020202020204" pitchFamily="34" charset="0"/>
                <a:ea typeface="SimSun" panose="02010600030101010101" pitchFamily="2" charset="-122"/>
                <a:cs typeface="Arial" panose="020B0604020202020204" pitchFamily="34" charset="0"/>
              </a:rPr>
              <a:t>1.1 </a:t>
            </a:r>
            <a:r>
              <a:rPr lang="zh-CN" altLang="en-US" sz="2200" b="1">
                <a:solidFill>
                  <a:schemeClr val="bg1"/>
                </a:solidFill>
                <a:latin typeface="Arial" panose="020B0604020202020204" pitchFamily="34" charset="0"/>
                <a:ea typeface="SimSun" panose="02010600030101010101" pitchFamily="2" charset="-122"/>
                <a:cs typeface="Arial" panose="020B0604020202020204" pitchFamily="34" charset="0"/>
              </a:rPr>
              <a:t>研究背景：板块构造</a:t>
            </a:r>
            <a:r>
              <a:rPr lang="en-US" altLang="zh-CN" sz="2200" b="1">
                <a:solidFill>
                  <a:schemeClr val="bg1"/>
                </a:solidFill>
                <a:latin typeface="Arial" panose="020B0604020202020204" pitchFamily="34" charset="0"/>
                <a:ea typeface="SimSun" panose="02010600030101010101" pitchFamily="2" charset="-122"/>
                <a:cs typeface="Arial" panose="020B0604020202020204" pitchFamily="34" charset="0"/>
              </a:rPr>
              <a:t>-</a:t>
            </a:r>
            <a:r>
              <a:rPr lang="zh-CN" altLang="en-US" sz="2200" b="1">
                <a:solidFill>
                  <a:schemeClr val="bg1"/>
                </a:solidFill>
                <a:latin typeface="Arial" panose="020B0604020202020204" pitchFamily="34" charset="0"/>
                <a:ea typeface="SimSun" panose="02010600030101010101" pitchFamily="2" charset="-122"/>
                <a:cs typeface="Arial" panose="020B0604020202020204" pitchFamily="34" charset="0"/>
              </a:rPr>
              <a:t>地震火山集中发育于板块边界</a:t>
            </a:r>
            <a:endParaRPr lang="zh-CN" altLang="en-US" sz="2200" b="1" dirty="0">
              <a:solidFill>
                <a:schemeClr val="bg1"/>
              </a:solidFill>
              <a:latin typeface="Arial" panose="020B0604020202020204" pitchFamily="34" charset="0"/>
              <a:ea typeface="SimSun" panose="02010600030101010101" pitchFamily="2" charset="-122"/>
              <a:cs typeface="Arial" panose="020B0604020202020204" pitchFamily="34" charset="0"/>
            </a:endParaRPr>
          </a:p>
        </p:txBody>
      </p:sp>
      <p:sp>
        <p:nvSpPr>
          <p:cNvPr id="2" name="矩形 1">
            <a:extLst>
              <a:ext uri="{FF2B5EF4-FFF2-40B4-BE49-F238E27FC236}">
                <a16:creationId xmlns:a16="http://schemas.microsoft.com/office/drawing/2014/main" id="{6E474600-A037-4533-82F9-FEB25D8987DD}"/>
              </a:ext>
            </a:extLst>
          </p:cNvPr>
          <p:cNvSpPr/>
          <p:nvPr/>
        </p:nvSpPr>
        <p:spPr>
          <a:xfrm>
            <a:off x="3034937" y="6489115"/>
            <a:ext cx="5368834" cy="215444"/>
          </a:xfrm>
          <a:prstGeom prst="rect">
            <a:avLst/>
          </a:prstGeom>
        </p:spPr>
        <p:txBody>
          <a:bodyPr wrap="square">
            <a:spAutoFit/>
          </a:bodyPr>
          <a:lstStyle/>
          <a:p>
            <a:r>
              <a:rPr lang="en-US" altLang="zh-CN" sz="800"/>
              <a:t>https://mavink.com/post/7F806984F2B7861A10E8FCE1A2A53D274AAM1F262D/tectonic-plate-boundaries-diagram</a:t>
            </a:r>
            <a:endParaRPr lang="zh-CN" altLang="en-US" sz="800"/>
          </a:p>
        </p:txBody>
      </p:sp>
      <p:pic>
        <p:nvPicPr>
          <p:cNvPr id="7" name="图片 6">
            <a:extLst>
              <a:ext uri="{FF2B5EF4-FFF2-40B4-BE49-F238E27FC236}">
                <a16:creationId xmlns:a16="http://schemas.microsoft.com/office/drawing/2014/main" id="{2E394B7A-5A9D-4D47-83B2-F7EA18AE42C9}"/>
              </a:ext>
            </a:extLst>
          </p:cNvPr>
          <p:cNvPicPr>
            <a:picLocks noChangeAspect="1"/>
          </p:cNvPicPr>
          <p:nvPr/>
        </p:nvPicPr>
        <p:blipFill rotWithShape="1">
          <a:blip r:embed="rId2">
            <a:extLst>
              <a:ext uri="{28A0092B-C50C-407E-A947-70E740481C1C}">
                <a14:useLocalDpi xmlns:a14="http://schemas.microsoft.com/office/drawing/2010/main" val="0"/>
              </a:ext>
            </a:extLst>
          </a:blip>
          <a:srcRect t="2477"/>
          <a:stretch/>
        </p:blipFill>
        <p:spPr>
          <a:xfrm>
            <a:off x="1439463" y="729115"/>
            <a:ext cx="8559782" cy="5760000"/>
          </a:xfrm>
          <a:prstGeom prst="rect">
            <a:avLst/>
          </a:prstGeom>
        </p:spPr>
      </p:pic>
    </p:spTree>
    <p:extLst>
      <p:ext uri="{BB962C8B-B14F-4D97-AF65-F5344CB8AC3E}">
        <p14:creationId xmlns:p14="http://schemas.microsoft.com/office/powerpoint/2010/main" val="3351500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C74CD751-F3E8-4FCD-A83D-3AB560456CDA}"/>
              </a:ext>
            </a:extLst>
          </p:cNvPr>
          <p:cNvPicPr>
            <a:picLocks noChangeAspect="1"/>
          </p:cNvPicPr>
          <p:nvPr/>
        </p:nvPicPr>
        <p:blipFill>
          <a:blip r:embed="rId2"/>
          <a:stretch>
            <a:fillRect/>
          </a:stretch>
        </p:blipFill>
        <p:spPr>
          <a:xfrm>
            <a:off x="213158" y="676499"/>
            <a:ext cx="6194624" cy="4320000"/>
          </a:xfrm>
          <a:prstGeom prst="rect">
            <a:avLst/>
          </a:prstGeom>
        </p:spPr>
      </p:pic>
      <p:sp>
        <p:nvSpPr>
          <p:cNvPr id="5" name="TextBox 13">
            <a:extLst>
              <a:ext uri="{FF2B5EF4-FFF2-40B4-BE49-F238E27FC236}">
                <a16:creationId xmlns:a16="http://schemas.microsoft.com/office/drawing/2014/main" id="{8D7301B3-CE1B-4259-A121-A2381B0760A1}"/>
              </a:ext>
            </a:extLst>
          </p:cNvPr>
          <p:cNvSpPr txBox="1"/>
          <p:nvPr/>
        </p:nvSpPr>
        <p:spPr>
          <a:xfrm>
            <a:off x="0" y="265"/>
            <a:ext cx="12192000" cy="430887"/>
          </a:xfrm>
          <a:prstGeom prst="rect">
            <a:avLst/>
          </a:prstGeom>
          <a:solidFill>
            <a:srgbClr val="0070C0"/>
          </a:solidFill>
        </p:spPr>
        <p:txBody>
          <a:bodyPr wrap="square" lIns="91440" tIns="45720" rIns="91440" bIns="45720" rtlCol="0">
            <a:spAutoFit/>
          </a:bodyPr>
          <a:lstStyle/>
          <a:p>
            <a:r>
              <a:rPr kumimoji="0" lang="zh-CN" altLang="en-US" sz="2200" b="1"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rPr>
              <a:t>  </a:t>
            </a:r>
            <a:r>
              <a:rPr lang="en-US" altLang="zh-CN" sz="2200" b="1">
                <a:solidFill>
                  <a:schemeClr val="bg1"/>
                </a:solidFill>
                <a:latin typeface="Arial" panose="020B0604020202020204" pitchFamily="34" charset="0"/>
                <a:ea typeface="SimSun" panose="02010600030101010101" pitchFamily="2" charset="-122"/>
                <a:cs typeface="Arial" panose="020B0604020202020204" pitchFamily="34" charset="0"/>
              </a:rPr>
              <a:t>1.2 </a:t>
            </a:r>
            <a:r>
              <a:rPr lang="zh-CN" altLang="en-US" sz="2200" b="1">
                <a:solidFill>
                  <a:schemeClr val="bg1"/>
                </a:solidFill>
                <a:latin typeface="Arial" panose="020B0604020202020204" pitchFamily="34" charset="0"/>
                <a:ea typeface="SimSun" panose="02010600030101010101" pitchFamily="2" charset="-122"/>
                <a:cs typeface="Arial" panose="020B0604020202020204" pitchFamily="34" charset="0"/>
              </a:rPr>
              <a:t>研究背景：研究区地质背景</a:t>
            </a:r>
            <a:endParaRPr lang="zh-CN" altLang="en-US" sz="2200" b="1" dirty="0">
              <a:solidFill>
                <a:schemeClr val="bg1"/>
              </a:solidFill>
              <a:latin typeface="Arial" panose="020B0604020202020204" pitchFamily="34" charset="0"/>
              <a:ea typeface="SimSun" panose="02010600030101010101" pitchFamily="2" charset="-122"/>
              <a:cs typeface="Arial" panose="020B0604020202020204" pitchFamily="34" charset="0"/>
            </a:endParaRPr>
          </a:p>
        </p:txBody>
      </p:sp>
      <p:pic>
        <p:nvPicPr>
          <p:cNvPr id="6" name="图片 5">
            <a:extLst>
              <a:ext uri="{FF2B5EF4-FFF2-40B4-BE49-F238E27FC236}">
                <a16:creationId xmlns:a16="http://schemas.microsoft.com/office/drawing/2014/main" id="{CFB3A598-D5B5-465D-9490-89E1983B243B}"/>
              </a:ext>
            </a:extLst>
          </p:cNvPr>
          <p:cNvPicPr>
            <a:picLocks noChangeAspect="1"/>
          </p:cNvPicPr>
          <p:nvPr/>
        </p:nvPicPr>
        <p:blipFill>
          <a:blip r:embed="rId3"/>
          <a:stretch>
            <a:fillRect/>
          </a:stretch>
        </p:blipFill>
        <p:spPr>
          <a:xfrm>
            <a:off x="6523379" y="856499"/>
            <a:ext cx="3182029" cy="3960000"/>
          </a:xfrm>
          <a:prstGeom prst="rect">
            <a:avLst/>
          </a:prstGeom>
        </p:spPr>
      </p:pic>
      <p:cxnSp>
        <p:nvCxnSpPr>
          <p:cNvPr id="8" name="直接箭头连接符 7">
            <a:extLst>
              <a:ext uri="{FF2B5EF4-FFF2-40B4-BE49-F238E27FC236}">
                <a16:creationId xmlns:a16="http://schemas.microsoft.com/office/drawing/2014/main" id="{7FFB317E-B90D-4DF3-B60D-7D6477EDA043}"/>
              </a:ext>
            </a:extLst>
          </p:cNvPr>
          <p:cNvCxnSpPr>
            <a:cxnSpLocks/>
          </p:cNvCxnSpPr>
          <p:nvPr/>
        </p:nvCxnSpPr>
        <p:spPr>
          <a:xfrm>
            <a:off x="2464527" y="1863635"/>
            <a:ext cx="4262846" cy="1258389"/>
          </a:xfrm>
          <a:prstGeom prst="straightConnector1">
            <a:avLst/>
          </a:prstGeom>
          <a:ln w="28575">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1" name="文本框 10">
            <a:extLst>
              <a:ext uri="{FF2B5EF4-FFF2-40B4-BE49-F238E27FC236}">
                <a16:creationId xmlns:a16="http://schemas.microsoft.com/office/drawing/2014/main" id="{54405045-6C7F-4F11-86D0-784146C558E3}"/>
              </a:ext>
            </a:extLst>
          </p:cNvPr>
          <p:cNvSpPr txBox="1"/>
          <p:nvPr/>
        </p:nvSpPr>
        <p:spPr>
          <a:xfrm>
            <a:off x="9256638" y="3799244"/>
            <a:ext cx="2456390" cy="369332"/>
          </a:xfrm>
          <a:prstGeom prst="rect">
            <a:avLst/>
          </a:prstGeom>
          <a:noFill/>
        </p:spPr>
        <p:txBody>
          <a:bodyPr wrap="square" rtlCol="0">
            <a:spAutoFit/>
          </a:bodyPr>
          <a:lstStyle/>
          <a:p>
            <a:pPr defTabSz="914400" fontAlgn="base">
              <a:spcBef>
                <a:spcPct val="0"/>
              </a:spcBef>
              <a:spcAft>
                <a:spcPct val="0"/>
              </a:spcAft>
              <a:buFont typeface="Arial" panose="020B0604020202020204" pitchFamily="34" charset="0"/>
              <a:buNone/>
              <a:defRPr/>
            </a:pPr>
            <a:r>
              <a:rPr lang="zh-CN" altLang="en-US">
                <a:solidFill>
                  <a:srgbClr val="294A5A"/>
                </a:solidFill>
                <a:latin typeface="微软雅黑" panose="020B0503020204020204" pitchFamily="34" charset="-122"/>
                <a:ea typeface="微软雅黑" panose="020B0503020204020204" pitchFamily="34" charset="-122"/>
              </a:rPr>
              <a:t>蒙古中部</a:t>
            </a:r>
            <a:r>
              <a:rPr lang="en-US" altLang="zh-CN">
                <a:solidFill>
                  <a:srgbClr val="294A5A"/>
                </a:solidFill>
                <a:latin typeface="微软雅黑" panose="020B0503020204020204" pitchFamily="34" charset="-122"/>
                <a:ea typeface="微软雅黑" panose="020B0503020204020204" pitchFamily="34" charset="-122"/>
              </a:rPr>
              <a:t>Hangay</a:t>
            </a:r>
            <a:r>
              <a:rPr lang="zh-CN" altLang="en-US">
                <a:solidFill>
                  <a:srgbClr val="294A5A"/>
                </a:solidFill>
                <a:latin typeface="微软雅黑" panose="020B0503020204020204" pitchFamily="34" charset="-122"/>
                <a:ea typeface="微软雅黑" panose="020B0503020204020204" pitchFamily="34" charset="-122"/>
              </a:rPr>
              <a:t>穹窿</a:t>
            </a:r>
            <a:endParaRPr lang="zh-CN" altLang="en-US" dirty="0">
              <a:solidFill>
                <a:srgbClr val="294A5A"/>
              </a:solidFill>
              <a:latin typeface="微软雅黑" panose="020B0503020204020204" pitchFamily="34" charset="-122"/>
              <a:ea typeface="微软雅黑" panose="020B0503020204020204" pitchFamily="34" charset="-122"/>
            </a:endParaRPr>
          </a:p>
        </p:txBody>
      </p:sp>
      <p:sp>
        <p:nvSpPr>
          <p:cNvPr id="12" name="文本框 11">
            <a:extLst>
              <a:ext uri="{FF2B5EF4-FFF2-40B4-BE49-F238E27FC236}">
                <a16:creationId xmlns:a16="http://schemas.microsoft.com/office/drawing/2014/main" id="{6D956CD6-EAF2-4F68-B274-D515594A60DC}"/>
              </a:ext>
            </a:extLst>
          </p:cNvPr>
          <p:cNvSpPr txBox="1"/>
          <p:nvPr/>
        </p:nvSpPr>
        <p:spPr>
          <a:xfrm>
            <a:off x="605552" y="5248237"/>
            <a:ext cx="5423154" cy="1077218"/>
          </a:xfrm>
          <a:prstGeom prst="rect">
            <a:avLst/>
          </a:prstGeom>
          <a:noFill/>
        </p:spPr>
        <p:txBody>
          <a:bodyPr wrap="square" rtlCol="0">
            <a:spAutoFit/>
          </a:bodyPr>
          <a:lstStyle/>
          <a:p>
            <a:pPr fontAlgn="base">
              <a:spcBef>
                <a:spcPct val="0"/>
              </a:spcBef>
              <a:spcAft>
                <a:spcPct val="0"/>
              </a:spcAft>
              <a:defRPr/>
            </a:pPr>
            <a:r>
              <a:rPr lang="zh-CN" altLang="en-US" sz="1600">
                <a:solidFill>
                  <a:srgbClr val="294A5A"/>
                </a:solidFill>
                <a:latin typeface="微软雅黑" panose="020B0503020204020204" pitchFamily="34" charset="-122"/>
                <a:ea typeface="微软雅黑" panose="020B0503020204020204" pitchFamily="34" charset="-122"/>
              </a:rPr>
              <a:t>已有的地球物理和地球化学研究表明：蒙古中部</a:t>
            </a:r>
            <a:r>
              <a:rPr lang="en-US" altLang="zh-CN" sz="1600">
                <a:solidFill>
                  <a:srgbClr val="294A5A"/>
                </a:solidFill>
                <a:latin typeface="微软雅黑" panose="020B0503020204020204" pitchFamily="34" charset="-122"/>
                <a:ea typeface="微软雅黑" panose="020B0503020204020204" pitchFamily="34" charset="-122"/>
              </a:rPr>
              <a:t>Hangay</a:t>
            </a:r>
            <a:r>
              <a:rPr lang="zh-CN" altLang="en-US" sz="1600">
                <a:solidFill>
                  <a:srgbClr val="294A5A"/>
                </a:solidFill>
                <a:latin typeface="微软雅黑" panose="020B0503020204020204" pitchFamily="34" charset="-122"/>
                <a:ea typeface="微软雅黑" panose="020B0503020204020204" pitchFamily="34" charset="-122"/>
              </a:rPr>
              <a:t>穹窿火山源区为</a:t>
            </a:r>
            <a:r>
              <a:rPr lang="en-US" altLang="zh-CN" sz="1600">
                <a:solidFill>
                  <a:srgbClr val="294A5A"/>
                </a:solidFill>
                <a:latin typeface="微软雅黑" panose="020B0503020204020204" pitchFamily="34" charset="-122"/>
                <a:ea typeface="微软雅黑" panose="020B0503020204020204" pitchFamily="34" charset="-122"/>
              </a:rPr>
              <a:t>1</a:t>
            </a:r>
            <a:r>
              <a:rPr lang="zh-CN" altLang="en-US" sz="1600">
                <a:solidFill>
                  <a:srgbClr val="294A5A"/>
                </a:solidFill>
                <a:latin typeface="微软雅黑" panose="020B0503020204020204" pitchFamily="34" charset="-122"/>
                <a:ea typeface="微软雅黑" panose="020B0503020204020204" pitchFamily="34" charset="-122"/>
              </a:rPr>
              <a:t>型富集地幔（</a:t>
            </a:r>
            <a:r>
              <a:rPr lang="en-US" altLang="zh-CN" sz="1600">
                <a:solidFill>
                  <a:srgbClr val="294A5A"/>
                </a:solidFill>
                <a:latin typeface="微软雅黑" panose="020B0503020204020204" pitchFamily="34" charset="-122"/>
                <a:ea typeface="微软雅黑" panose="020B0503020204020204" pitchFamily="34" charset="-122"/>
              </a:rPr>
              <a:t>EM1</a:t>
            </a:r>
            <a:r>
              <a:rPr lang="zh-CN" altLang="en-US" sz="1600">
                <a:solidFill>
                  <a:srgbClr val="294A5A"/>
                </a:solidFill>
                <a:latin typeface="微软雅黑" panose="020B0503020204020204" pitchFamily="34" charset="-122"/>
                <a:ea typeface="微软雅黑" panose="020B0503020204020204" pitchFamily="34" charset="-122"/>
              </a:rPr>
              <a:t>）与亏损地幔（</a:t>
            </a:r>
            <a:r>
              <a:rPr lang="en-US" altLang="zh-CN" sz="1600">
                <a:solidFill>
                  <a:srgbClr val="294A5A"/>
                </a:solidFill>
                <a:latin typeface="微软雅黑" panose="020B0503020204020204" pitchFamily="34" charset="-122"/>
                <a:ea typeface="微软雅黑" panose="020B0503020204020204" pitchFamily="34" charset="-122"/>
              </a:rPr>
              <a:t>DMM</a:t>
            </a:r>
            <a:r>
              <a:rPr lang="zh-CN" altLang="en-US" sz="1600">
                <a:solidFill>
                  <a:srgbClr val="294A5A"/>
                </a:solidFill>
                <a:latin typeface="微软雅黑" panose="020B0503020204020204" pitchFamily="34" charset="-122"/>
                <a:ea typeface="微软雅黑" panose="020B0503020204020204" pitchFamily="34" charset="-122"/>
              </a:rPr>
              <a:t>）的混合物质，动力学背景可能与岩石圈地幔拆沉或者地幔过渡带热物质主动上涌有关</a:t>
            </a:r>
            <a:endParaRPr lang="zh-CN" altLang="en-US" sz="1600" dirty="0">
              <a:solidFill>
                <a:srgbClr val="294A5A"/>
              </a:solidFill>
              <a:latin typeface="微软雅黑" panose="020B0503020204020204" pitchFamily="34" charset="-122"/>
              <a:ea typeface="微软雅黑" panose="020B0503020204020204" pitchFamily="34" charset="-122"/>
            </a:endParaRPr>
          </a:p>
        </p:txBody>
      </p:sp>
      <p:pic>
        <p:nvPicPr>
          <p:cNvPr id="15" name="图片 14">
            <a:extLst>
              <a:ext uri="{FF2B5EF4-FFF2-40B4-BE49-F238E27FC236}">
                <a16:creationId xmlns:a16="http://schemas.microsoft.com/office/drawing/2014/main" id="{F03454AF-E611-493E-8BAC-3E1931479C6A}"/>
              </a:ext>
            </a:extLst>
          </p:cNvPr>
          <p:cNvPicPr>
            <a:picLocks noChangeAspect="1"/>
          </p:cNvPicPr>
          <p:nvPr/>
        </p:nvPicPr>
        <p:blipFill>
          <a:blip r:embed="rId4"/>
          <a:stretch>
            <a:fillRect/>
          </a:stretch>
        </p:blipFill>
        <p:spPr>
          <a:xfrm>
            <a:off x="10232939" y="663401"/>
            <a:ext cx="870330" cy="1080000"/>
          </a:xfrm>
          <a:prstGeom prst="rect">
            <a:avLst/>
          </a:prstGeom>
        </p:spPr>
      </p:pic>
      <p:pic>
        <p:nvPicPr>
          <p:cNvPr id="16" name="图片 15">
            <a:extLst>
              <a:ext uri="{FF2B5EF4-FFF2-40B4-BE49-F238E27FC236}">
                <a16:creationId xmlns:a16="http://schemas.microsoft.com/office/drawing/2014/main" id="{0833DB5D-DE2B-4319-9DE6-81B9AF3A1C23}"/>
              </a:ext>
            </a:extLst>
          </p:cNvPr>
          <p:cNvPicPr>
            <a:picLocks noChangeAspect="1"/>
          </p:cNvPicPr>
          <p:nvPr/>
        </p:nvPicPr>
        <p:blipFill>
          <a:blip r:embed="rId5"/>
          <a:stretch>
            <a:fillRect/>
          </a:stretch>
        </p:blipFill>
        <p:spPr>
          <a:xfrm>
            <a:off x="10174720" y="2227025"/>
            <a:ext cx="1538308" cy="792000"/>
          </a:xfrm>
          <a:prstGeom prst="rect">
            <a:avLst/>
          </a:prstGeom>
        </p:spPr>
      </p:pic>
      <p:cxnSp>
        <p:nvCxnSpPr>
          <p:cNvPr id="18" name="直接箭头连接符 17">
            <a:extLst>
              <a:ext uri="{FF2B5EF4-FFF2-40B4-BE49-F238E27FC236}">
                <a16:creationId xmlns:a16="http://schemas.microsoft.com/office/drawing/2014/main" id="{2F3771F7-3BE8-4B40-A026-F5D058BEB28B}"/>
              </a:ext>
            </a:extLst>
          </p:cNvPr>
          <p:cNvCxnSpPr>
            <a:cxnSpLocks/>
          </p:cNvCxnSpPr>
          <p:nvPr/>
        </p:nvCxnSpPr>
        <p:spPr>
          <a:xfrm>
            <a:off x="10615455" y="1754837"/>
            <a:ext cx="0" cy="522455"/>
          </a:xfrm>
          <a:prstGeom prst="straightConnector1">
            <a:avLst/>
          </a:prstGeom>
          <a:ln w="28575">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F24ED210-C110-4146-9257-CCAAF86C5AB4}"/>
              </a:ext>
            </a:extLst>
          </p:cNvPr>
          <p:cNvSpPr txBox="1"/>
          <p:nvPr/>
        </p:nvSpPr>
        <p:spPr>
          <a:xfrm>
            <a:off x="10668104" y="1786495"/>
            <a:ext cx="1242901" cy="338554"/>
          </a:xfrm>
          <a:prstGeom prst="rect">
            <a:avLst/>
          </a:prstGeom>
          <a:noFill/>
        </p:spPr>
        <p:txBody>
          <a:bodyPr wrap="square" rtlCol="0">
            <a:spAutoFit/>
          </a:bodyPr>
          <a:lstStyle/>
          <a:p>
            <a:pPr defTabSz="914400" fontAlgn="base">
              <a:spcBef>
                <a:spcPct val="0"/>
              </a:spcBef>
              <a:spcAft>
                <a:spcPct val="0"/>
              </a:spcAft>
              <a:buFont typeface="Arial" panose="020B0604020202020204" pitchFamily="34" charset="0"/>
              <a:buNone/>
              <a:defRPr/>
            </a:pPr>
            <a:r>
              <a:rPr lang="zh-CN" altLang="en-US" sz="1600">
                <a:solidFill>
                  <a:srgbClr val="294A5A"/>
                </a:solidFill>
                <a:latin typeface="微软雅黑" panose="020B0503020204020204" pitchFamily="34" charset="-122"/>
                <a:ea typeface="微软雅黑" panose="020B0503020204020204" pitchFamily="34" charset="-122"/>
              </a:rPr>
              <a:t>剪刀式拼合</a:t>
            </a:r>
            <a:endParaRPr lang="zh-CN" altLang="en-US" sz="1600" dirty="0">
              <a:solidFill>
                <a:srgbClr val="294A5A"/>
              </a:solidFill>
              <a:latin typeface="微软雅黑" panose="020B0503020204020204" pitchFamily="34" charset="-122"/>
              <a:ea typeface="微软雅黑" panose="020B0503020204020204" pitchFamily="34" charset="-122"/>
            </a:endParaRPr>
          </a:p>
        </p:txBody>
      </p:sp>
      <p:pic>
        <p:nvPicPr>
          <p:cNvPr id="2" name="图片 1">
            <a:extLst>
              <a:ext uri="{FF2B5EF4-FFF2-40B4-BE49-F238E27FC236}">
                <a16:creationId xmlns:a16="http://schemas.microsoft.com/office/drawing/2014/main" id="{5E0EF13F-268C-4D35-80CF-A3F9A9C78FFC}"/>
              </a:ext>
            </a:extLst>
          </p:cNvPr>
          <p:cNvPicPr>
            <a:picLocks noChangeAspect="1"/>
          </p:cNvPicPr>
          <p:nvPr/>
        </p:nvPicPr>
        <p:blipFill>
          <a:blip r:embed="rId6"/>
          <a:stretch>
            <a:fillRect/>
          </a:stretch>
        </p:blipFill>
        <p:spPr>
          <a:xfrm>
            <a:off x="7147482" y="5248237"/>
            <a:ext cx="4218312" cy="1080000"/>
          </a:xfrm>
          <a:prstGeom prst="rect">
            <a:avLst/>
          </a:prstGeom>
        </p:spPr>
      </p:pic>
    </p:spTree>
    <p:extLst>
      <p:ext uri="{BB962C8B-B14F-4D97-AF65-F5344CB8AC3E}">
        <p14:creationId xmlns:p14="http://schemas.microsoft.com/office/powerpoint/2010/main" val="3512376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3">
            <a:extLst>
              <a:ext uri="{FF2B5EF4-FFF2-40B4-BE49-F238E27FC236}">
                <a16:creationId xmlns:a16="http://schemas.microsoft.com/office/drawing/2014/main" id="{C998371D-BA79-4AA8-86BA-8C0AF9D46B38}"/>
              </a:ext>
            </a:extLst>
          </p:cNvPr>
          <p:cNvSpPr txBox="1"/>
          <p:nvPr/>
        </p:nvSpPr>
        <p:spPr>
          <a:xfrm>
            <a:off x="0" y="265"/>
            <a:ext cx="12192000" cy="430887"/>
          </a:xfrm>
          <a:prstGeom prst="rect">
            <a:avLst/>
          </a:prstGeom>
          <a:solidFill>
            <a:srgbClr val="0070C0"/>
          </a:solidFill>
        </p:spPr>
        <p:txBody>
          <a:bodyPr wrap="square" lIns="91440" tIns="45720" rIns="91440" bIns="45720" rtlCol="0">
            <a:spAutoFit/>
          </a:bodyPr>
          <a:lstStyle/>
          <a:p>
            <a:r>
              <a:rPr kumimoji="0" lang="zh-CN" altLang="en-US" sz="2200" b="1"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zh-CN" altLang="en-US" sz="2200" b="1" i="0" u="none" strike="noStrike" kern="1200" cap="none" spc="0" normalizeH="0" baseline="0" noProof="0">
                <a:ln>
                  <a:noFill/>
                </a:ln>
                <a:solidFill>
                  <a:schemeClr val="bg1"/>
                </a:solidFill>
                <a:effectLst/>
                <a:uLnTx/>
                <a:uFillTx/>
                <a:latin typeface="Arial" panose="020B0604020202020204" pitchFamily="34" charset="0"/>
                <a:ea typeface="SimSun" panose="02010600030101010101" pitchFamily="2" charset="-122"/>
                <a:cs typeface="Arial" panose="020B0604020202020204" pitchFamily="34" charset="0"/>
              </a:rPr>
              <a:t>补充：显生宙全球</a:t>
            </a:r>
            <a:r>
              <a:rPr lang="zh-CN" altLang="en-US" sz="2200" b="1">
                <a:solidFill>
                  <a:schemeClr val="bg1"/>
                </a:solidFill>
                <a:latin typeface="Arial" panose="020B0604020202020204" pitchFamily="34" charset="0"/>
                <a:ea typeface="SimSun" panose="02010600030101010101" pitchFamily="2" charset="-122"/>
                <a:cs typeface="Arial" panose="020B0604020202020204" pitchFamily="34" charset="0"/>
              </a:rPr>
              <a:t>板块构造及</a:t>
            </a:r>
            <a:r>
              <a:rPr kumimoji="0" lang="zh-CN" altLang="en-US" sz="2200" b="1" i="0" u="none" strike="noStrike" kern="1200" cap="none" spc="0" normalizeH="0" baseline="0" noProof="0">
                <a:ln>
                  <a:noFill/>
                </a:ln>
                <a:solidFill>
                  <a:schemeClr val="bg1"/>
                </a:solidFill>
                <a:effectLst/>
                <a:uLnTx/>
                <a:uFillTx/>
                <a:latin typeface="Arial" panose="020B0604020202020204" pitchFamily="34" charset="0"/>
                <a:ea typeface="SimSun" panose="02010600030101010101" pitchFamily="2" charset="-122"/>
                <a:cs typeface="Arial" panose="020B0604020202020204" pitchFamily="34" charset="0"/>
              </a:rPr>
              <a:t>古地理演化</a:t>
            </a:r>
            <a:r>
              <a:rPr kumimoji="0" lang="en-US" altLang="zh-CN" sz="2200" b="1" i="0" u="none" strike="noStrike" kern="1200" cap="none" spc="0" normalizeH="0" baseline="0" noProof="0">
                <a:ln>
                  <a:noFill/>
                </a:ln>
                <a:solidFill>
                  <a:schemeClr val="bg1"/>
                </a:solidFill>
                <a:effectLst/>
                <a:uLnTx/>
                <a:uFillTx/>
                <a:latin typeface="Arial" panose="020B0604020202020204" pitchFamily="34" charset="0"/>
                <a:ea typeface="SimSun" panose="02010600030101010101" pitchFamily="2" charset="-122"/>
                <a:cs typeface="Arial" panose="020B0604020202020204" pitchFamily="34" charset="0"/>
              </a:rPr>
              <a:t>(5.4 </a:t>
            </a:r>
            <a:r>
              <a:rPr kumimoji="0" lang="zh-CN" altLang="en-US" sz="2200" b="1" i="0" u="none" strike="noStrike" kern="1200" cap="none" spc="0" normalizeH="0" baseline="0" noProof="0">
                <a:ln>
                  <a:noFill/>
                </a:ln>
                <a:solidFill>
                  <a:schemeClr val="bg1"/>
                </a:solidFill>
                <a:effectLst/>
                <a:uLnTx/>
                <a:uFillTx/>
                <a:latin typeface="Arial" panose="020B0604020202020204" pitchFamily="34" charset="0"/>
                <a:ea typeface="SimSun" panose="02010600030101010101" pitchFamily="2" charset="-122"/>
                <a:cs typeface="Arial" panose="020B0604020202020204" pitchFamily="34" charset="0"/>
              </a:rPr>
              <a:t>亿年以来</a:t>
            </a:r>
            <a:r>
              <a:rPr kumimoji="0" lang="en-US" altLang="zh-CN" sz="2200" b="1" i="0" u="none" strike="noStrike" kern="1200" cap="none" spc="0" normalizeH="0" baseline="0" noProof="0">
                <a:ln>
                  <a:noFill/>
                </a:ln>
                <a:solidFill>
                  <a:schemeClr val="bg1"/>
                </a:solidFill>
                <a:effectLst/>
                <a:uLnTx/>
                <a:uFillTx/>
                <a:latin typeface="Arial" panose="020B0604020202020204" pitchFamily="34" charset="0"/>
                <a:ea typeface="SimSun" panose="02010600030101010101" pitchFamily="2" charset="-122"/>
                <a:cs typeface="Arial" panose="020B0604020202020204" pitchFamily="34" charset="0"/>
              </a:rPr>
              <a:t>)</a:t>
            </a:r>
            <a:endParaRPr kumimoji="0" lang="en-US" altLang="zh-CN" sz="2200" b="1" i="0" u="none" strike="noStrike" kern="1200" cap="none" spc="0" normalizeH="0" baseline="0" noProof="0" dirty="0">
              <a:ln>
                <a:noFill/>
              </a:ln>
              <a:solidFill>
                <a:schemeClr val="bg1"/>
              </a:solidFill>
              <a:effectLst/>
              <a:uLnTx/>
              <a:uFillTx/>
              <a:latin typeface="Arial" panose="020B0604020202020204" pitchFamily="34" charset="0"/>
              <a:ea typeface="SimSun" panose="02010600030101010101" pitchFamily="2" charset="-122"/>
              <a:cs typeface="Arial" panose="020B0604020202020204" pitchFamily="34" charset="0"/>
            </a:endParaRPr>
          </a:p>
        </p:txBody>
      </p:sp>
      <p:pic>
        <p:nvPicPr>
          <p:cNvPr id="5" name="eff42613603514e9b56704b2f9f4687b">
            <a:hlinkClick r:id="" action="ppaction://media"/>
            <a:extLst>
              <a:ext uri="{FF2B5EF4-FFF2-40B4-BE49-F238E27FC236}">
                <a16:creationId xmlns:a16="http://schemas.microsoft.com/office/drawing/2014/main" id="{23F50648-D5C1-49E8-8C81-7CF6236CB11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81241" y="945514"/>
            <a:ext cx="9095251" cy="5459639"/>
          </a:xfrm>
          <a:prstGeom prst="rect">
            <a:avLst/>
          </a:prstGeom>
        </p:spPr>
      </p:pic>
    </p:spTree>
    <p:extLst>
      <p:ext uri="{BB962C8B-B14F-4D97-AF65-F5344CB8AC3E}">
        <p14:creationId xmlns:p14="http://schemas.microsoft.com/office/powerpoint/2010/main" val="202368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042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3">
            <a:extLst>
              <a:ext uri="{FF2B5EF4-FFF2-40B4-BE49-F238E27FC236}">
                <a16:creationId xmlns:a16="http://schemas.microsoft.com/office/drawing/2014/main" id="{8D7301B3-CE1B-4259-A121-A2381B0760A1}"/>
              </a:ext>
            </a:extLst>
          </p:cNvPr>
          <p:cNvSpPr txBox="1"/>
          <p:nvPr/>
        </p:nvSpPr>
        <p:spPr>
          <a:xfrm>
            <a:off x="0" y="265"/>
            <a:ext cx="12192000" cy="430887"/>
          </a:xfrm>
          <a:prstGeom prst="rect">
            <a:avLst/>
          </a:prstGeom>
          <a:solidFill>
            <a:srgbClr val="0070C0"/>
          </a:solid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2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  </a:t>
            </a:r>
            <a:r>
              <a:rPr lang="en-US" altLang="zh-CN" sz="2200" b="1">
                <a:solidFill>
                  <a:prstClr val="white"/>
                </a:solidFill>
                <a:latin typeface="Arial" panose="020B0604020202020204" pitchFamily="34" charset="0"/>
                <a:ea typeface="SimSun" panose="02010600030101010101" pitchFamily="2" charset="-122"/>
                <a:cs typeface="Arial" panose="020B0604020202020204" pitchFamily="34" charset="0"/>
              </a:rPr>
              <a:t>2</a:t>
            </a:r>
            <a:r>
              <a:rPr kumimoji="0" lang="en-US" altLang="zh-CN"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.1 </a:t>
            </a:r>
            <a:r>
              <a:rPr lang="zh-CN" altLang="en-US" sz="2200" b="1">
                <a:solidFill>
                  <a:prstClr val="white"/>
                </a:solidFill>
                <a:latin typeface="Arial" panose="020B0604020202020204" pitchFamily="34" charset="0"/>
                <a:ea typeface="SimSun" panose="02010600030101010101" pitchFamily="2" charset="-122"/>
                <a:cs typeface="Arial" panose="020B0604020202020204" pitchFamily="34" charset="0"/>
              </a:rPr>
              <a:t>数据与方法</a:t>
            </a:r>
            <a:r>
              <a:rPr kumimoji="0" lang="zh-CN" altLang="en-US"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：接收函数（</a:t>
            </a:r>
            <a:r>
              <a:rPr kumimoji="0" lang="en-US" altLang="zh-CN"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RF, Receiver Function)</a:t>
            </a:r>
            <a:endParaRPr kumimoji="0" lang="zh-CN" altLang="en-US" sz="2200" b="1" i="0" u="none" strike="noStrike" kern="1200" cap="none" spc="0" normalizeH="0" baseline="0" noProof="0" dirty="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12" name="文本框 11">
            <a:extLst>
              <a:ext uri="{FF2B5EF4-FFF2-40B4-BE49-F238E27FC236}">
                <a16:creationId xmlns:a16="http://schemas.microsoft.com/office/drawing/2014/main" id="{6D956CD6-EAF2-4F68-B274-D515594A60DC}"/>
              </a:ext>
            </a:extLst>
          </p:cNvPr>
          <p:cNvSpPr txBox="1"/>
          <p:nvPr/>
        </p:nvSpPr>
        <p:spPr>
          <a:xfrm>
            <a:off x="2794219" y="5907752"/>
            <a:ext cx="8062104" cy="338554"/>
          </a:xfrm>
          <a:prstGeom prst="rect">
            <a:avLst/>
          </a:prstGeom>
          <a:noFill/>
        </p:spPr>
        <p:txBody>
          <a:bodyPr wrap="square" rtlCol="0">
            <a:spAutoFit/>
          </a:bodyPr>
          <a:lstStyle/>
          <a:p>
            <a:pPr lvl="0" fontAlgn="base">
              <a:spcBef>
                <a:spcPct val="0"/>
              </a:spcBef>
              <a:spcAft>
                <a:spcPct val="0"/>
              </a:spcAft>
              <a:defRPr/>
            </a:pPr>
            <a:r>
              <a:rPr kumimoji="0" lang="en-US" altLang="zh-CN"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Seispy</a:t>
            </a: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，时间域迭代反卷积，高斯因子 </a:t>
            </a:r>
            <a:r>
              <a:rPr kumimoji="0" lang="en-US" altLang="zh-CN"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 1</a:t>
            </a: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，共</a:t>
            </a:r>
            <a:r>
              <a:rPr kumimoji="0" lang="en-US" altLang="zh-CN"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10,465 </a:t>
            </a: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条接收函数，</a:t>
            </a:r>
            <a:r>
              <a:rPr lang="zh-CN" altLang="en-US" sz="1600">
                <a:solidFill>
                  <a:srgbClr val="294A5A"/>
                </a:solidFill>
                <a:latin typeface="微软雅黑" panose="020B0503020204020204" pitchFamily="34" charset="-122"/>
                <a:ea typeface="微软雅黑" panose="020B0503020204020204" pitchFamily="34" charset="-122"/>
              </a:rPr>
              <a:t>叠加增强信噪比</a:t>
            </a:r>
            <a:endParaRPr kumimoji="0" lang="zh-CN" altLang="en-US" sz="16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mn-cs"/>
            </a:endParaRPr>
          </a:p>
        </p:txBody>
      </p:sp>
      <p:pic>
        <p:nvPicPr>
          <p:cNvPr id="2" name="图片 1">
            <a:extLst>
              <a:ext uri="{FF2B5EF4-FFF2-40B4-BE49-F238E27FC236}">
                <a16:creationId xmlns:a16="http://schemas.microsoft.com/office/drawing/2014/main" id="{0806498F-CA21-4943-A10B-6D18C4B62094}"/>
              </a:ext>
            </a:extLst>
          </p:cNvPr>
          <p:cNvPicPr>
            <a:picLocks noChangeAspect="1"/>
          </p:cNvPicPr>
          <p:nvPr/>
        </p:nvPicPr>
        <p:blipFill>
          <a:blip r:embed="rId2"/>
          <a:stretch>
            <a:fillRect/>
          </a:stretch>
        </p:blipFill>
        <p:spPr>
          <a:xfrm>
            <a:off x="0" y="1363299"/>
            <a:ext cx="4962525" cy="3457575"/>
          </a:xfrm>
          <a:prstGeom prst="rect">
            <a:avLst/>
          </a:prstGeom>
        </p:spPr>
      </p:pic>
      <p:pic>
        <p:nvPicPr>
          <p:cNvPr id="3" name="图片 2">
            <a:extLst>
              <a:ext uri="{FF2B5EF4-FFF2-40B4-BE49-F238E27FC236}">
                <a16:creationId xmlns:a16="http://schemas.microsoft.com/office/drawing/2014/main" id="{A0343134-4007-4E53-BEC1-C5470874156D}"/>
              </a:ext>
            </a:extLst>
          </p:cNvPr>
          <p:cNvPicPr>
            <a:picLocks noChangeAspect="1"/>
          </p:cNvPicPr>
          <p:nvPr/>
        </p:nvPicPr>
        <p:blipFill>
          <a:blip r:embed="rId3"/>
          <a:stretch>
            <a:fillRect/>
          </a:stretch>
        </p:blipFill>
        <p:spPr>
          <a:xfrm>
            <a:off x="4894051" y="1295199"/>
            <a:ext cx="4848225" cy="3495675"/>
          </a:xfrm>
          <a:prstGeom prst="rect">
            <a:avLst/>
          </a:prstGeom>
        </p:spPr>
      </p:pic>
      <p:sp>
        <p:nvSpPr>
          <p:cNvPr id="17" name="文本框 16">
            <a:extLst>
              <a:ext uri="{FF2B5EF4-FFF2-40B4-BE49-F238E27FC236}">
                <a16:creationId xmlns:a16="http://schemas.microsoft.com/office/drawing/2014/main" id="{44634B4E-D304-4E26-A089-DC82FDBF3254}"/>
              </a:ext>
            </a:extLst>
          </p:cNvPr>
          <p:cNvSpPr txBox="1"/>
          <p:nvPr/>
        </p:nvSpPr>
        <p:spPr>
          <a:xfrm>
            <a:off x="2794219" y="5377127"/>
            <a:ext cx="8850230"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震中距</a:t>
            </a:r>
            <a:r>
              <a:rPr kumimoji="0" lang="en-US" altLang="zh-CN"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30°-90°</a:t>
            </a: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，震级</a:t>
            </a:r>
            <a:r>
              <a:rPr lang="en-US" altLang="zh-CN" sz="1600">
                <a:solidFill>
                  <a:srgbClr val="294A5A"/>
                </a:solidFill>
                <a:latin typeface="微软雅黑" panose="020B0503020204020204" pitchFamily="34" charset="-122"/>
                <a:ea typeface="微软雅黑" panose="020B0503020204020204" pitchFamily="34" charset="-122"/>
              </a:rPr>
              <a:t>&gt;5.8</a:t>
            </a:r>
            <a:r>
              <a:rPr lang="zh-CN" altLang="en-US" sz="1600">
                <a:solidFill>
                  <a:srgbClr val="294A5A"/>
                </a:solidFill>
                <a:latin typeface="微软雅黑" panose="020B0503020204020204" pitchFamily="34" charset="-122"/>
                <a:ea typeface="微软雅黑" panose="020B0503020204020204" pitchFamily="34" charset="-122"/>
              </a:rPr>
              <a:t>，按反方位角和射线参数分类</a:t>
            </a:r>
            <a:r>
              <a:rPr lang="en-US" altLang="zh-CN" sz="1600">
                <a:solidFill>
                  <a:srgbClr val="294A5A"/>
                </a:solidFill>
                <a:latin typeface="微软雅黑" panose="020B0503020204020204" pitchFamily="34" charset="-122"/>
                <a:ea typeface="微软雅黑" panose="020B0503020204020204" pitchFamily="34" charset="-122"/>
              </a:rPr>
              <a:t>28</a:t>
            </a:r>
            <a:r>
              <a:rPr lang="zh-CN" altLang="en-US" sz="1600">
                <a:solidFill>
                  <a:srgbClr val="294A5A"/>
                </a:solidFill>
                <a:latin typeface="微软雅黑" panose="020B0503020204020204" pitchFamily="34" charset="-122"/>
                <a:ea typeface="微软雅黑" panose="020B0503020204020204" pitchFamily="34" charset="-122"/>
              </a:rPr>
              <a:t>组</a:t>
            </a:r>
            <a:r>
              <a:rPr lang="en-US" altLang="zh-CN" sz="1600">
                <a:solidFill>
                  <a:srgbClr val="294A5A"/>
                </a:solidFill>
                <a:latin typeface="微软雅黑" panose="020B0503020204020204" pitchFamily="34" charset="-122"/>
                <a:ea typeface="微软雅黑" panose="020B0503020204020204" pitchFamily="34" charset="-122"/>
              </a:rPr>
              <a:t>, </a:t>
            </a:r>
            <a:r>
              <a:rPr lang="zh-CN" altLang="en-US" sz="1600">
                <a:solidFill>
                  <a:srgbClr val="294A5A"/>
                </a:solidFill>
                <a:latin typeface="微软雅黑" panose="020B0503020204020204" pitchFamily="34" charset="-122"/>
                <a:ea typeface="微软雅黑" panose="020B0503020204020204" pitchFamily="34" charset="-122"/>
              </a:rPr>
              <a:t>即每一个台站</a:t>
            </a:r>
            <a:r>
              <a:rPr lang="en-US" altLang="zh-CN" sz="1600">
                <a:solidFill>
                  <a:srgbClr val="294A5A"/>
                </a:solidFill>
                <a:latin typeface="微软雅黑" panose="020B0503020204020204" pitchFamily="34" charset="-122"/>
                <a:ea typeface="微软雅黑" panose="020B0503020204020204" pitchFamily="34" charset="-122"/>
              </a:rPr>
              <a:t>~28 </a:t>
            </a:r>
            <a:r>
              <a:rPr lang="zh-CN" altLang="en-US" sz="1600">
                <a:solidFill>
                  <a:srgbClr val="294A5A"/>
                </a:solidFill>
                <a:latin typeface="微软雅黑" panose="020B0503020204020204" pitchFamily="34" charset="-122"/>
                <a:ea typeface="微软雅黑" panose="020B0503020204020204" pitchFamily="34" charset="-122"/>
              </a:rPr>
              <a:t>条接收函数</a:t>
            </a:r>
            <a:endParaRPr kumimoji="0" lang="zh-CN" altLang="en-US" sz="16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mn-cs"/>
            </a:endParaRPr>
          </a:p>
        </p:txBody>
      </p:sp>
      <p:sp>
        <p:nvSpPr>
          <p:cNvPr id="19" name="Shape 795">
            <a:extLst>
              <a:ext uri="{FF2B5EF4-FFF2-40B4-BE49-F238E27FC236}">
                <a16:creationId xmlns:a16="http://schemas.microsoft.com/office/drawing/2014/main" id="{10434648-9390-4B6E-B0EB-3C570988FF42}"/>
              </a:ext>
            </a:extLst>
          </p:cNvPr>
          <p:cNvSpPr/>
          <p:nvPr/>
        </p:nvSpPr>
        <p:spPr>
          <a:xfrm>
            <a:off x="2263193" y="5414102"/>
            <a:ext cx="479962" cy="264604"/>
          </a:xfrm>
          <a:prstGeom prst="ellipse">
            <a:avLst/>
          </a:prstGeom>
          <a:solidFill>
            <a:srgbClr val="A5A5A5"/>
          </a:solidFill>
          <a:ln w="12700" cap="flat">
            <a:noFill/>
            <a:miter lim="400000"/>
            <a:tailEnd type="triangle" w="med" len="med"/>
          </a:ln>
          <a:effectLst/>
        </p:spPr>
        <p:txBody>
          <a:bodyPr lIns="35718" tIns="35718" rIns="35718" bIns="35718" anchor="ctr"/>
          <a:lstStyle/>
          <a:p>
            <a:pPr marL="0" marR="0" lvl="0" indent="0" algn="ctr" defTabSz="1733550" rtl="0" eaLnBrk="1" fontAlgn="base" latinLnBrk="0" hangingPunct="1">
              <a:lnSpc>
                <a:spcPct val="100000"/>
              </a:lnSpc>
              <a:spcBef>
                <a:spcPct val="0"/>
              </a:spcBef>
              <a:spcAft>
                <a:spcPct val="0"/>
              </a:spcAft>
              <a:buClrTx/>
              <a:buSzTx/>
              <a:buFont typeface="Arial" panose="020B0604020202020204" pitchFamily="34" charset="0"/>
              <a:buNone/>
              <a:tabLst/>
              <a:defRPr sz="340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kumimoji="0" lang="en-US" altLang="zh-CN" sz="1600" b="0" i="0" u="none" strike="noStrike" kern="1200" cap="none" spc="0" normalizeH="0" baseline="0" noProof="1">
                <a:ln>
                  <a:noFill/>
                </a:ln>
                <a:solidFill>
                  <a:srgbClr val="294A5A"/>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01</a:t>
            </a:r>
            <a:endParaRPr kumimoji="0" sz="1600" b="0" i="0" u="none" strike="noStrike" kern="1200" cap="none" spc="0" normalizeH="0" baseline="0" noProof="1">
              <a:ln>
                <a:noFill/>
              </a:ln>
              <a:solidFill>
                <a:srgbClr val="294A5A"/>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0" name="Shape 795">
            <a:extLst>
              <a:ext uri="{FF2B5EF4-FFF2-40B4-BE49-F238E27FC236}">
                <a16:creationId xmlns:a16="http://schemas.microsoft.com/office/drawing/2014/main" id="{D8B674BA-854D-4909-9A9B-7A5EBD6327DB}"/>
              </a:ext>
            </a:extLst>
          </p:cNvPr>
          <p:cNvSpPr/>
          <p:nvPr/>
        </p:nvSpPr>
        <p:spPr>
          <a:xfrm>
            <a:off x="2263193" y="5944727"/>
            <a:ext cx="479962" cy="264604"/>
          </a:xfrm>
          <a:prstGeom prst="ellipse">
            <a:avLst/>
          </a:prstGeom>
          <a:solidFill>
            <a:srgbClr val="A5A5A5"/>
          </a:solidFill>
          <a:ln w="12700" cap="flat">
            <a:noFill/>
            <a:miter lim="400000"/>
            <a:tailEnd type="triangle" w="med" len="med"/>
          </a:ln>
          <a:effectLst/>
        </p:spPr>
        <p:txBody>
          <a:bodyPr lIns="35718" tIns="35718" rIns="35718" bIns="35718" anchor="ctr"/>
          <a:lstStyle/>
          <a:p>
            <a:pPr marL="0" marR="0" lvl="0" indent="0" algn="ctr" defTabSz="1733550" rtl="0" eaLnBrk="1" fontAlgn="base" latinLnBrk="0" hangingPunct="1">
              <a:lnSpc>
                <a:spcPct val="100000"/>
              </a:lnSpc>
              <a:spcBef>
                <a:spcPct val="0"/>
              </a:spcBef>
              <a:spcAft>
                <a:spcPct val="0"/>
              </a:spcAft>
              <a:buClrTx/>
              <a:buSzTx/>
              <a:buFont typeface="Arial" panose="020B0604020202020204" pitchFamily="34" charset="0"/>
              <a:buNone/>
              <a:tabLst/>
              <a:defRPr sz="340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kumimoji="0" lang="en-US" altLang="zh-CN" sz="1600" b="0" i="0" u="none" strike="noStrike" kern="1200" cap="none" spc="0" normalizeH="0" baseline="0" noProof="1">
                <a:ln>
                  <a:noFill/>
                </a:ln>
                <a:solidFill>
                  <a:srgbClr val="294A5A"/>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02</a:t>
            </a:r>
            <a:endParaRPr kumimoji="0" sz="1600" b="0" i="0" u="none" strike="noStrike" kern="1200" cap="none" spc="0" normalizeH="0" baseline="0" noProof="1">
              <a:ln>
                <a:noFill/>
              </a:ln>
              <a:solidFill>
                <a:srgbClr val="294A5A"/>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7" name="矩形 6">
            <a:extLst>
              <a:ext uri="{FF2B5EF4-FFF2-40B4-BE49-F238E27FC236}">
                <a16:creationId xmlns:a16="http://schemas.microsoft.com/office/drawing/2014/main" id="{0D30501F-44AD-4CE3-B516-4015A6A05F7A}"/>
              </a:ext>
            </a:extLst>
          </p:cNvPr>
          <p:cNvSpPr/>
          <p:nvPr/>
        </p:nvSpPr>
        <p:spPr>
          <a:xfrm>
            <a:off x="3907898" y="642540"/>
            <a:ext cx="4079967" cy="338554"/>
          </a:xfrm>
          <a:prstGeom prst="rect">
            <a:avLst/>
          </a:prstGeom>
        </p:spPr>
        <p:txBody>
          <a:bodyPr wrap="square">
            <a:spAutoFit/>
          </a:bodyPr>
          <a:lstStyle/>
          <a:p>
            <a:r>
              <a:rPr lang="zh-CN" altLang="en-US" sz="1600">
                <a:solidFill>
                  <a:srgbClr val="294A5A"/>
                </a:solidFill>
                <a:latin typeface="微软雅黑" panose="020B0503020204020204" pitchFamily="34" charset="-122"/>
                <a:ea typeface="微软雅黑" panose="020B0503020204020204" pitchFamily="34" charset="-122"/>
              </a:rPr>
              <a:t>数据来源：</a:t>
            </a:r>
            <a:r>
              <a:rPr lang="en-US" altLang="zh-CN" sz="1600">
                <a:solidFill>
                  <a:srgbClr val="294A5A"/>
                </a:solidFill>
                <a:latin typeface="微软雅黑" panose="020B0503020204020204" pitchFamily="34" charset="-122"/>
                <a:ea typeface="微软雅黑" panose="020B0503020204020204" pitchFamily="34" charset="-122"/>
              </a:rPr>
              <a:t>IRIS</a:t>
            </a:r>
            <a:r>
              <a:rPr lang="zh-CN" altLang="en-US" sz="1600">
                <a:solidFill>
                  <a:srgbClr val="294A5A"/>
                </a:solidFill>
                <a:latin typeface="微软雅黑" panose="020B0503020204020204" pitchFamily="34" charset="-122"/>
                <a:ea typeface="微软雅黑" panose="020B0503020204020204" pitchFamily="34" charset="-122"/>
              </a:rPr>
              <a:t>；时间：</a:t>
            </a:r>
            <a:r>
              <a:rPr lang="en-US" altLang="zh-CN" sz="1600">
                <a:solidFill>
                  <a:srgbClr val="294A5A"/>
                </a:solidFill>
                <a:latin typeface="微软雅黑" panose="020B0503020204020204" pitchFamily="34" charset="-122"/>
                <a:ea typeface="微软雅黑" panose="020B0503020204020204" pitchFamily="34" charset="-122"/>
              </a:rPr>
              <a:t>2012.6 – 2014.4</a:t>
            </a:r>
            <a:endParaRPr lang="zh-CN" altLang="en-US" sz="1600">
              <a:solidFill>
                <a:srgbClr val="294A5A"/>
              </a:solidFill>
              <a:latin typeface="微软雅黑" panose="020B0503020204020204" pitchFamily="34" charset="-122"/>
              <a:ea typeface="微软雅黑" panose="020B0503020204020204" pitchFamily="34" charset="-122"/>
            </a:endParaRPr>
          </a:p>
        </p:txBody>
      </p:sp>
      <mc:AlternateContent xmlns:mc="http://schemas.openxmlformats.org/markup-compatibility/2006">
        <mc:Choice xmlns:a14="http://schemas.microsoft.com/office/drawing/2010/main" Requires="a14">
          <p:sp>
            <p:nvSpPr>
              <p:cNvPr id="6" name="矩形 5">
                <a:extLst>
                  <a:ext uri="{FF2B5EF4-FFF2-40B4-BE49-F238E27FC236}">
                    <a16:creationId xmlns:a16="http://schemas.microsoft.com/office/drawing/2014/main" id="{6534D362-6F3B-43CE-8E20-A2BC5420CCBA}"/>
                  </a:ext>
                </a:extLst>
              </p:cNvPr>
              <p:cNvSpPr/>
              <p:nvPr/>
            </p:nvSpPr>
            <p:spPr>
              <a:xfrm>
                <a:off x="9571020" y="2706495"/>
                <a:ext cx="2204450" cy="722505"/>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sSubSup>
                        <m:sSubSupPr>
                          <m:ctrlPr>
                            <a:rPr lang="zh-CN" altLang="en-US" sz="1400">
                              <a:latin typeface="Cambria Math" panose="02040503050406030204" pitchFamily="18" charset="0"/>
                            </a:rPr>
                          </m:ctrlPr>
                        </m:sSubSupPr>
                        <m:e>
                          <m:r>
                            <a:rPr lang="zh-CN" altLang="en-US" sz="1400" i="1">
                              <a:latin typeface="Cambria Math" panose="02040503050406030204" pitchFamily="18" charset="0"/>
                            </a:rPr>
                            <m:t>𝑊</m:t>
                          </m:r>
                        </m:e>
                        <m:sub>
                          <m:r>
                            <a:rPr lang="zh-CN" altLang="en-US" sz="1400" i="1">
                              <a:latin typeface="Cambria Math" panose="02040503050406030204" pitchFamily="18" charset="0"/>
                            </a:rPr>
                            <m:t>𝑖</m:t>
                          </m:r>
                        </m:sub>
                        <m:sup>
                          <m:r>
                            <a:rPr lang="zh-CN" altLang="en-US" sz="1400">
                              <a:latin typeface="Cambria Math" panose="02040503050406030204" pitchFamily="18" charset="0"/>
                            </a:rPr>
                            <m:t>−1</m:t>
                          </m:r>
                        </m:sup>
                      </m:sSubSup>
                      <m:r>
                        <a:rPr lang="zh-CN" altLang="en-US" sz="1400">
                          <a:latin typeface="Cambria Math" panose="02040503050406030204" pitchFamily="18" charset="0"/>
                        </a:rPr>
                        <m:t>=</m:t>
                      </m:r>
                      <m:nary>
                        <m:naryPr>
                          <m:chr m:val="∑"/>
                          <m:limLoc m:val="undOvr"/>
                          <m:ctrlPr>
                            <a:rPr lang="zh-CN" altLang="en-US" sz="1400" i="1">
                              <a:latin typeface="Cambria Math" panose="02040503050406030204" pitchFamily="18" charset="0"/>
                            </a:rPr>
                          </m:ctrlPr>
                        </m:naryPr>
                        <m:sub>
                          <m:r>
                            <a:rPr lang="zh-CN" altLang="en-US" sz="1400" i="1">
                              <a:latin typeface="Cambria Math" panose="02040503050406030204" pitchFamily="18" charset="0"/>
                            </a:rPr>
                            <m:t>𝑗</m:t>
                          </m:r>
                        </m:sub>
                        <m:sup>
                          <m:r>
                            <a:rPr lang="zh-CN" altLang="en-US" sz="1400" i="1">
                              <a:latin typeface="Cambria Math" panose="02040503050406030204" pitchFamily="18" charset="0"/>
                            </a:rPr>
                            <m:t>𝑁</m:t>
                          </m:r>
                        </m:sup>
                        <m:e>
                          <m:r>
                            <m:rPr>
                              <m:sty m:val="p"/>
                            </m:rPr>
                            <a:rPr lang="zh-CN" altLang="en-US" sz="1400">
                              <a:latin typeface="Cambria Math" panose="02040503050406030204" pitchFamily="18" charset="0"/>
                            </a:rPr>
                            <m:t>exp</m:t>
                          </m:r>
                        </m:e>
                      </m:nary>
                      <m:d>
                        <m:dPr>
                          <m:begChr m:val="["/>
                          <m:endChr m:val="]"/>
                          <m:ctrlPr>
                            <a:rPr lang="zh-CN" altLang="en-US" sz="1400" i="1">
                              <a:latin typeface="Cambria Math" panose="02040503050406030204" pitchFamily="18" charset="0"/>
                            </a:rPr>
                          </m:ctrlPr>
                        </m:dPr>
                        <m:e>
                          <m:r>
                            <a:rPr lang="zh-CN" altLang="en-US" sz="1400">
                              <a:latin typeface="Cambria Math" panose="02040503050406030204" pitchFamily="18" charset="0"/>
                            </a:rPr>
                            <m:t>−</m:t>
                          </m:r>
                          <m:d>
                            <m:dPr>
                              <m:ctrlPr>
                                <a:rPr lang="zh-CN" altLang="en-US" sz="1400" i="1">
                                  <a:latin typeface="Cambria Math" panose="02040503050406030204" pitchFamily="18" charset="0"/>
                                </a:rPr>
                              </m:ctrlPr>
                            </m:dPr>
                            <m:e>
                              <m:f>
                                <m:fPr>
                                  <m:ctrlPr>
                                    <a:rPr lang="zh-CN" altLang="en-US" sz="1400" i="1">
                                      <a:latin typeface="Cambria Math" panose="02040503050406030204" pitchFamily="18" charset="0"/>
                                    </a:rPr>
                                  </m:ctrlPr>
                                </m:fPr>
                                <m:num>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𝛥</m:t>
                                      </m:r>
                                    </m:e>
                                    <m:sub>
                                      <m:r>
                                        <a:rPr lang="zh-CN" altLang="en-US" sz="1400" i="1">
                                          <a:latin typeface="Cambria Math" panose="02040503050406030204" pitchFamily="18" charset="0"/>
                                        </a:rPr>
                                        <m:t>𝑖𝑗</m:t>
                                      </m:r>
                                    </m:sub>
                                  </m:sSub>
                                </m:num>
                                <m:den>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𝛥</m:t>
                                      </m:r>
                                    </m:e>
                                    <m:sub>
                                      <m:r>
                                        <a:rPr lang="zh-CN" altLang="en-US" sz="1400">
                                          <a:latin typeface="Cambria Math" panose="02040503050406030204" pitchFamily="18" charset="0"/>
                                        </a:rPr>
                                        <m:t>0</m:t>
                                      </m:r>
                                    </m:sub>
                                  </m:sSub>
                                </m:den>
                              </m:f>
                            </m:e>
                          </m:d>
                        </m:e>
                      </m:d>
                    </m:oMath>
                  </m:oMathPara>
                </a14:m>
                <a:endParaRPr lang="zh-CN" altLang="en-US" sz="1400"/>
              </a:p>
            </p:txBody>
          </p:sp>
        </mc:Choice>
        <mc:Fallback>
          <p:sp>
            <p:nvSpPr>
              <p:cNvPr id="6" name="矩形 5">
                <a:extLst>
                  <a:ext uri="{FF2B5EF4-FFF2-40B4-BE49-F238E27FC236}">
                    <a16:creationId xmlns:a16="http://schemas.microsoft.com/office/drawing/2014/main" id="{6534D362-6F3B-43CE-8E20-A2BC5420CCBA}"/>
                  </a:ext>
                </a:extLst>
              </p:cNvPr>
              <p:cNvSpPr>
                <a:spLocks noRot="1" noChangeAspect="1" noMove="1" noResize="1" noEditPoints="1" noAdjustHandles="1" noChangeArrowheads="1" noChangeShapeType="1" noTextEdit="1"/>
              </p:cNvSpPr>
              <p:nvPr/>
            </p:nvSpPr>
            <p:spPr>
              <a:xfrm>
                <a:off x="9571020" y="2706495"/>
                <a:ext cx="2204450" cy="722505"/>
              </a:xfrm>
              <a:prstGeom prst="rect">
                <a:avLst/>
              </a:prstGeom>
              <a:blipFill>
                <a:blip r:embed="rId4"/>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040823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3">
            <a:extLst>
              <a:ext uri="{FF2B5EF4-FFF2-40B4-BE49-F238E27FC236}">
                <a16:creationId xmlns:a16="http://schemas.microsoft.com/office/drawing/2014/main" id="{8D7301B3-CE1B-4259-A121-A2381B0760A1}"/>
              </a:ext>
            </a:extLst>
          </p:cNvPr>
          <p:cNvSpPr txBox="1"/>
          <p:nvPr/>
        </p:nvSpPr>
        <p:spPr>
          <a:xfrm>
            <a:off x="0" y="265"/>
            <a:ext cx="12192000" cy="430887"/>
          </a:xfrm>
          <a:prstGeom prst="rect">
            <a:avLst/>
          </a:prstGeom>
          <a:solidFill>
            <a:srgbClr val="0070C0"/>
          </a:solid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2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  </a:t>
            </a:r>
            <a:r>
              <a:rPr kumimoji="0" lang="en-US" altLang="zh-CN"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2.2 </a:t>
            </a:r>
            <a:r>
              <a:rPr kumimoji="0" lang="zh-CN" altLang="en-US"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数据与方法：背景噪声（</a:t>
            </a:r>
            <a:r>
              <a:rPr kumimoji="0" lang="en-US" altLang="zh-CN"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AN</a:t>
            </a:r>
            <a:r>
              <a:rPr kumimoji="0" lang="zh-CN" altLang="en-US"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a:t>
            </a:r>
            <a:r>
              <a:rPr kumimoji="0" lang="en-US" altLang="zh-CN"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Ambient Noise</a:t>
            </a:r>
            <a:r>
              <a:rPr kumimoji="0" lang="zh-CN" altLang="en-US"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a:t>
            </a:r>
            <a:endParaRPr kumimoji="0" lang="zh-CN" altLang="en-US" sz="2200" b="1" i="0" u="none" strike="noStrike" kern="1200" cap="none" spc="0" normalizeH="0" baseline="0" noProof="0" dirty="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17" name="文本框 16">
            <a:extLst>
              <a:ext uri="{FF2B5EF4-FFF2-40B4-BE49-F238E27FC236}">
                <a16:creationId xmlns:a16="http://schemas.microsoft.com/office/drawing/2014/main" id="{44634B4E-D304-4E26-A089-DC82FDBF3254}"/>
              </a:ext>
            </a:extLst>
          </p:cNvPr>
          <p:cNvSpPr txBox="1"/>
          <p:nvPr/>
        </p:nvSpPr>
        <p:spPr>
          <a:xfrm>
            <a:off x="1907178" y="5791121"/>
            <a:ext cx="9514114"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使用标准处理流程（</a:t>
            </a:r>
            <a:r>
              <a:rPr kumimoji="0" lang="en-US" altLang="zh-CN"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Bensen et al., 2007)</a:t>
            </a: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，提取</a:t>
            </a:r>
            <a:r>
              <a:rPr kumimoji="0" lang="en-US" altLang="zh-CN"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5 – 50 s</a:t>
            </a: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瑞利面波信号，</a:t>
            </a:r>
            <a:r>
              <a:rPr kumimoji="0" lang="en-US" altLang="zh-CN"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2,143</a:t>
            </a: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条经验格林函数（</a:t>
            </a:r>
            <a:r>
              <a:rPr kumimoji="0" lang="en-US" altLang="zh-CN"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EGFs</a:t>
            </a: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a:t>
            </a:r>
            <a:endParaRPr kumimoji="0" lang="zh-CN" altLang="en-US" sz="16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mn-cs"/>
            </a:endParaRPr>
          </a:p>
        </p:txBody>
      </p:sp>
      <p:pic>
        <p:nvPicPr>
          <p:cNvPr id="4" name="图片 3">
            <a:extLst>
              <a:ext uri="{FF2B5EF4-FFF2-40B4-BE49-F238E27FC236}">
                <a16:creationId xmlns:a16="http://schemas.microsoft.com/office/drawing/2014/main" id="{91D1D9AB-F986-48A5-860F-78AE873CB261}"/>
              </a:ext>
            </a:extLst>
          </p:cNvPr>
          <p:cNvPicPr>
            <a:picLocks noChangeAspect="1"/>
          </p:cNvPicPr>
          <p:nvPr/>
        </p:nvPicPr>
        <p:blipFill>
          <a:blip r:embed="rId2"/>
          <a:stretch>
            <a:fillRect/>
          </a:stretch>
        </p:blipFill>
        <p:spPr>
          <a:xfrm>
            <a:off x="668535" y="1416568"/>
            <a:ext cx="4770124" cy="3600000"/>
          </a:xfrm>
          <a:prstGeom prst="rect">
            <a:avLst/>
          </a:prstGeom>
        </p:spPr>
      </p:pic>
      <p:pic>
        <p:nvPicPr>
          <p:cNvPr id="10" name="Picture 2" descr="A group of black and white lines&#10;&#10;Description automatically generated">
            <a:extLst>
              <a:ext uri="{FF2B5EF4-FFF2-40B4-BE49-F238E27FC236}">
                <a16:creationId xmlns:a16="http://schemas.microsoft.com/office/drawing/2014/main" id="{9047D10D-F369-4767-A475-B9865A724363}"/>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5839097" y="2057693"/>
            <a:ext cx="5486400" cy="2317750"/>
          </a:xfrm>
          <a:prstGeom prst="rect">
            <a:avLst/>
          </a:prstGeom>
        </p:spPr>
      </p:pic>
      <p:sp>
        <p:nvSpPr>
          <p:cNvPr id="11" name="文本框 10">
            <a:extLst>
              <a:ext uri="{FF2B5EF4-FFF2-40B4-BE49-F238E27FC236}">
                <a16:creationId xmlns:a16="http://schemas.microsoft.com/office/drawing/2014/main" id="{5137CEE9-3EFD-46C2-AB65-42865FEB8921}"/>
              </a:ext>
            </a:extLst>
          </p:cNvPr>
          <p:cNvSpPr txBox="1"/>
          <p:nvPr/>
        </p:nvSpPr>
        <p:spPr>
          <a:xfrm>
            <a:off x="2059681" y="5016568"/>
            <a:ext cx="2111725"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射线路径采样范围</a:t>
            </a:r>
            <a:endParaRPr kumimoji="0" lang="zh-CN" altLang="en-US" sz="16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mn-cs"/>
            </a:endParaRPr>
          </a:p>
        </p:txBody>
      </p:sp>
      <p:sp>
        <p:nvSpPr>
          <p:cNvPr id="13" name="文本框 12">
            <a:extLst>
              <a:ext uri="{FF2B5EF4-FFF2-40B4-BE49-F238E27FC236}">
                <a16:creationId xmlns:a16="http://schemas.microsoft.com/office/drawing/2014/main" id="{0838C894-C34B-458B-903B-097B01A39EBC}"/>
              </a:ext>
            </a:extLst>
          </p:cNvPr>
          <p:cNvSpPr txBox="1"/>
          <p:nvPr/>
        </p:nvSpPr>
        <p:spPr>
          <a:xfrm>
            <a:off x="8085909" y="4418986"/>
            <a:ext cx="2490653"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所有台站对的互相关函数</a:t>
            </a:r>
            <a:endParaRPr kumimoji="0" lang="zh-CN" altLang="en-US" sz="16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095489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66D87D15-EB0A-409C-82B5-00F46AB25581}"/>
              </a:ext>
            </a:extLst>
          </p:cNvPr>
          <p:cNvPicPr>
            <a:picLocks noChangeAspect="1"/>
          </p:cNvPicPr>
          <p:nvPr/>
        </p:nvPicPr>
        <p:blipFill>
          <a:blip r:embed="rId2"/>
          <a:stretch>
            <a:fillRect/>
          </a:stretch>
        </p:blipFill>
        <p:spPr>
          <a:xfrm>
            <a:off x="1908529" y="1084217"/>
            <a:ext cx="7716413" cy="5040000"/>
          </a:xfrm>
          <a:prstGeom prst="rect">
            <a:avLst/>
          </a:prstGeom>
        </p:spPr>
      </p:pic>
      <p:sp>
        <p:nvSpPr>
          <p:cNvPr id="5" name="TextBox 13">
            <a:extLst>
              <a:ext uri="{FF2B5EF4-FFF2-40B4-BE49-F238E27FC236}">
                <a16:creationId xmlns:a16="http://schemas.microsoft.com/office/drawing/2014/main" id="{91BF28E4-877C-4B1E-810F-2A7C35B4DEEC}"/>
              </a:ext>
            </a:extLst>
          </p:cNvPr>
          <p:cNvSpPr txBox="1"/>
          <p:nvPr/>
        </p:nvSpPr>
        <p:spPr>
          <a:xfrm>
            <a:off x="0" y="265"/>
            <a:ext cx="12192000" cy="430887"/>
          </a:xfrm>
          <a:prstGeom prst="rect">
            <a:avLst/>
          </a:prstGeom>
          <a:solidFill>
            <a:srgbClr val="0070C0"/>
          </a:solid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2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  </a:t>
            </a:r>
            <a:r>
              <a:rPr kumimoji="0" lang="en-US" altLang="zh-CN"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2.3 </a:t>
            </a:r>
            <a:r>
              <a:rPr kumimoji="0" lang="zh-CN" altLang="en-US"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数据与方法：</a:t>
            </a:r>
            <a:r>
              <a:rPr lang="zh-CN" altLang="en-US" sz="2200" b="1">
                <a:solidFill>
                  <a:prstClr val="white"/>
                </a:solidFill>
                <a:latin typeface="Arial" panose="020B0604020202020204" pitchFamily="34" charset="0"/>
                <a:ea typeface="SimSun" panose="02010600030101010101" pitchFamily="2" charset="-122"/>
                <a:cs typeface="Arial" panose="020B0604020202020204" pitchFamily="34" charset="0"/>
              </a:rPr>
              <a:t>两种方法的互补性</a:t>
            </a:r>
            <a:endParaRPr kumimoji="0" lang="zh-CN" altLang="en-US" sz="2200" b="1" i="0" u="none" strike="noStrike" kern="1200" cap="none" spc="0" normalizeH="0" baseline="0" noProof="0" dirty="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6" name="文本框 5">
            <a:extLst>
              <a:ext uri="{FF2B5EF4-FFF2-40B4-BE49-F238E27FC236}">
                <a16:creationId xmlns:a16="http://schemas.microsoft.com/office/drawing/2014/main" id="{85DACAC2-061C-47ED-BB2B-3C77F92E22C3}"/>
              </a:ext>
            </a:extLst>
          </p:cNvPr>
          <p:cNvSpPr txBox="1"/>
          <p:nvPr/>
        </p:nvSpPr>
        <p:spPr>
          <a:xfrm>
            <a:off x="5458097" y="6124217"/>
            <a:ext cx="1275805"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分辨率测试</a:t>
            </a:r>
            <a:endParaRPr kumimoji="0" lang="zh-CN" altLang="en-US" sz="16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886003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3">
            <a:extLst>
              <a:ext uri="{FF2B5EF4-FFF2-40B4-BE49-F238E27FC236}">
                <a16:creationId xmlns:a16="http://schemas.microsoft.com/office/drawing/2014/main" id="{91BF28E4-877C-4B1E-810F-2A7C35B4DEEC}"/>
              </a:ext>
            </a:extLst>
          </p:cNvPr>
          <p:cNvSpPr txBox="1"/>
          <p:nvPr/>
        </p:nvSpPr>
        <p:spPr>
          <a:xfrm>
            <a:off x="0" y="265"/>
            <a:ext cx="12192000" cy="430887"/>
          </a:xfrm>
          <a:prstGeom prst="rect">
            <a:avLst/>
          </a:prstGeom>
          <a:solidFill>
            <a:srgbClr val="0070C0"/>
          </a:solid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2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  </a:t>
            </a:r>
            <a:r>
              <a:rPr kumimoji="0" lang="en-US" altLang="zh-CN"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2.4 </a:t>
            </a:r>
            <a:r>
              <a:rPr kumimoji="0" lang="zh-CN" altLang="en-US"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数据与方法：全波形反演（</a:t>
            </a:r>
            <a:r>
              <a:rPr kumimoji="0" lang="en-US" altLang="zh-CN"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FWI</a:t>
            </a:r>
            <a:r>
              <a:rPr kumimoji="0" lang="zh-CN" altLang="en-US"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）模型构建</a:t>
            </a:r>
            <a:endParaRPr kumimoji="0" lang="zh-CN" altLang="en-US" sz="2200" b="1" i="0" u="none" strike="noStrike" kern="1200" cap="none" spc="0" normalizeH="0" baseline="0" noProof="0" dirty="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endParaRPr>
          </a:p>
        </p:txBody>
      </p:sp>
      <p:pic>
        <p:nvPicPr>
          <p:cNvPr id="2" name="图片 1">
            <a:extLst>
              <a:ext uri="{FF2B5EF4-FFF2-40B4-BE49-F238E27FC236}">
                <a16:creationId xmlns:a16="http://schemas.microsoft.com/office/drawing/2014/main" id="{20FD0C93-686B-440F-8339-90A4CDAB0FDD}"/>
              </a:ext>
            </a:extLst>
          </p:cNvPr>
          <p:cNvPicPr>
            <a:picLocks noChangeAspect="1"/>
          </p:cNvPicPr>
          <p:nvPr/>
        </p:nvPicPr>
        <p:blipFill>
          <a:blip r:embed="rId2"/>
          <a:stretch>
            <a:fillRect/>
          </a:stretch>
        </p:blipFill>
        <p:spPr>
          <a:xfrm>
            <a:off x="884176" y="1089000"/>
            <a:ext cx="4516387" cy="4680000"/>
          </a:xfrm>
          <a:prstGeom prst="rect">
            <a:avLst/>
          </a:prstGeom>
        </p:spPr>
      </p:pic>
      <mc:AlternateContent xmlns:mc="http://schemas.openxmlformats.org/markup-compatibility/2006">
        <mc:Choice xmlns:a14="http://schemas.microsoft.com/office/drawing/2010/main" Requires="a14">
          <p:sp>
            <p:nvSpPr>
              <p:cNvPr id="7" name="文本框 6">
                <a:extLst>
                  <a:ext uri="{FF2B5EF4-FFF2-40B4-BE49-F238E27FC236}">
                    <a16:creationId xmlns:a16="http://schemas.microsoft.com/office/drawing/2014/main" id="{82A5C2C8-5DAA-450B-AE5E-B25735CD377F}"/>
                  </a:ext>
                </a:extLst>
              </p:cNvPr>
              <p:cNvSpPr txBox="1"/>
              <p:nvPr/>
            </p:nvSpPr>
            <p:spPr>
              <a:xfrm>
                <a:off x="5770517" y="1145555"/>
                <a:ext cx="6013268" cy="184665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zh-CN"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112×96×24 </a:t>
                </a: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网格，</a:t>
                </a:r>
                <a:r>
                  <a:rPr lang="zh-CN" altLang="en-US" sz="1600">
                    <a:solidFill>
                      <a:srgbClr val="294A5A"/>
                    </a:solidFill>
                    <a:latin typeface="微软雅黑" panose="020B0503020204020204" pitchFamily="34" charset="-122"/>
                    <a:ea typeface="微软雅黑" panose="020B0503020204020204" pitchFamily="34" charset="-122"/>
                  </a:rPr>
                  <a:t>网格大小</a:t>
                </a:r>
                <a:r>
                  <a:rPr kumimoji="0" lang="en-US" altLang="zh-CN"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5 km</a:t>
                </a: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，带地表地形</a:t>
                </a:r>
                <a:endParaRPr kumimoji="0" lang="en-US" altLang="zh-CN"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lang="zh-CN" altLang="en-US" sz="1600">
                    <a:solidFill>
                      <a:srgbClr val="294A5A"/>
                    </a:solidFill>
                    <a:latin typeface="微软雅黑" panose="020B0503020204020204" pitchFamily="34" charset="-122"/>
                    <a:ea typeface="微软雅黑" panose="020B0503020204020204" pitchFamily="34" charset="-122"/>
                  </a:rPr>
                  <a:t>长</a:t>
                </a:r>
                <a:r>
                  <a:rPr lang="en-US" altLang="zh-CN" sz="1600">
                    <a:solidFill>
                      <a:srgbClr val="294A5A"/>
                    </a:solidFill>
                    <a:latin typeface="微软雅黑" panose="020B0503020204020204" pitchFamily="34" charset="-122"/>
                    <a:ea typeface="微软雅黑" panose="020B0503020204020204" pitchFamily="34" charset="-122"/>
                  </a:rPr>
                  <a:t>560 km</a:t>
                </a:r>
                <a:r>
                  <a:rPr lang="zh-CN" altLang="en-US" sz="1600">
                    <a:solidFill>
                      <a:srgbClr val="294A5A"/>
                    </a:solidFill>
                    <a:latin typeface="微软雅黑" panose="020B0503020204020204" pitchFamily="34" charset="-122"/>
                    <a:ea typeface="微软雅黑" panose="020B0503020204020204" pitchFamily="34" charset="-122"/>
                  </a:rPr>
                  <a:t>，宽 </a:t>
                </a:r>
                <a:r>
                  <a:rPr lang="en-US" altLang="zh-CN" sz="1600">
                    <a:solidFill>
                      <a:srgbClr val="294A5A"/>
                    </a:solidFill>
                    <a:latin typeface="微软雅黑" panose="020B0503020204020204" pitchFamily="34" charset="-122"/>
                    <a:ea typeface="微软雅黑" panose="020B0503020204020204" pitchFamily="34" charset="-122"/>
                  </a:rPr>
                  <a:t>480 km</a:t>
                </a:r>
                <a:r>
                  <a:rPr lang="zh-CN" altLang="en-US" sz="1600">
                    <a:solidFill>
                      <a:srgbClr val="294A5A"/>
                    </a:solidFill>
                    <a:latin typeface="微软雅黑" panose="020B0503020204020204" pitchFamily="34" charset="-122"/>
                    <a:ea typeface="微软雅黑" panose="020B0503020204020204" pitchFamily="34" charset="-122"/>
                  </a:rPr>
                  <a:t>，深</a:t>
                </a:r>
                <a:r>
                  <a:rPr lang="en-US" altLang="zh-CN" sz="1600">
                    <a:solidFill>
                      <a:srgbClr val="294A5A"/>
                    </a:solidFill>
                    <a:latin typeface="微软雅黑" panose="020B0503020204020204" pitchFamily="34" charset="-122"/>
                    <a:ea typeface="微软雅黑" panose="020B0503020204020204" pitchFamily="34" charset="-122"/>
                  </a:rPr>
                  <a:t>120 km</a:t>
                </a: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US" altLang="zh-CN"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endParaRPr>
              </a:p>
              <a:p>
                <a:pPr fontAlgn="base">
                  <a:spcBef>
                    <a:spcPct val="0"/>
                  </a:spcBef>
                  <a:spcAft>
                    <a:spcPct val="0"/>
                  </a:spcAft>
                  <a:defRPr/>
                </a:pP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每个网格自由变量：</a:t>
                </a:r>
                <a14:m>
                  <m:oMath xmlns:m="http://schemas.openxmlformats.org/officeDocument/2006/math">
                    <m:sSub>
                      <m:sSubPr>
                        <m:ctrlPr>
                          <a:rPr lang="zh-CN" altLang="zh-CN" i="1" smtClean="0">
                            <a:solidFill>
                              <a:srgbClr val="355463"/>
                            </a:solidFill>
                          </a:rPr>
                        </m:ctrlPr>
                      </m:sSubPr>
                      <m:e>
                        <m:r>
                          <a:rPr lang="en-US" altLang="zh-CN" i="1">
                            <a:solidFill>
                              <a:srgbClr val="355463"/>
                            </a:solidFill>
                          </a:rPr>
                          <m:t>𝑉</m:t>
                        </m:r>
                      </m:e>
                      <m:sub>
                        <m:r>
                          <a:rPr lang="en-US" altLang="zh-CN" i="1">
                            <a:solidFill>
                              <a:srgbClr val="355463"/>
                            </a:solidFill>
                          </a:rPr>
                          <m:t>𝑃</m:t>
                        </m:r>
                      </m:sub>
                    </m:sSub>
                    <m:r>
                      <a:rPr lang="en-US" altLang="zh-CN">
                        <a:solidFill>
                          <a:srgbClr val="355463"/>
                        </a:solidFill>
                      </a:rPr>
                      <m:t>,</m:t>
                    </m:r>
                    <m:sSub>
                      <m:sSubPr>
                        <m:ctrlPr>
                          <a:rPr lang="zh-CN" altLang="zh-CN" i="1">
                            <a:solidFill>
                              <a:srgbClr val="355463"/>
                            </a:solidFill>
                          </a:rPr>
                        </m:ctrlPr>
                      </m:sSubPr>
                      <m:e>
                        <m:r>
                          <a:rPr lang="en-US" altLang="zh-CN" i="1">
                            <a:solidFill>
                              <a:srgbClr val="355463"/>
                            </a:solidFill>
                          </a:rPr>
                          <m:t>𝑉</m:t>
                        </m:r>
                      </m:e>
                      <m:sub>
                        <m:r>
                          <a:rPr lang="en-US" altLang="zh-CN" i="1">
                            <a:solidFill>
                              <a:srgbClr val="355463"/>
                            </a:solidFill>
                          </a:rPr>
                          <m:t>𝑆</m:t>
                        </m:r>
                      </m:sub>
                    </m:sSub>
                    <m:r>
                      <a:rPr lang="en-US" altLang="zh-CN">
                        <a:solidFill>
                          <a:srgbClr val="355463"/>
                        </a:solidFill>
                      </a:rPr>
                      <m:t>, </m:t>
                    </m:r>
                    <m:r>
                      <m:rPr>
                        <m:sty m:val="p"/>
                      </m:rPr>
                      <a:rPr lang="en-US" altLang="zh-CN">
                        <a:solidFill>
                          <a:srgbClr val="355463"/>
                        </a:solidFill>
                      </a:rPr>
                      <m:t>and</m:t>
                    </m:r>
                    <m:r>
                      <a:rPr lang="en-US" altLang="zh-CN">
                        <a:solidFill>
                          <a:srgbClr val="355463"/>
                        </a:solidFill>
                      </a:rPr>
                      <m:t> </m:t>
                    </m:r>
                    <m:r>
                      <a:rPr lang="en-US" altLang="zh-CN" i="1">
                        <a:solidFill>
                          <a:srgbClr val="355463"/>
                        </a:solidFill>
                      </a:rPr>
                      <m:t>𝜌</m:t>
                    </m:r>
                  </m:oMath>
                </a14:m>
                <a:endParaRPr lang="zh-CN" altLang="zh-CN">
                  <a:solidFill>
                    <a:srgbClr val="355463"/>
                  </a:solidFill>
                  <a:latin typeface="微软雅黑" panose="020B0503020204020204" pitchFamily="34" charset="-122"/>
                  <a:ea typeface="微软雅黑" panose="020B0503020204020204" pitchFamily="34" charset="-122"/>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US" altLang="zh-CN"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lang="zh-CN" altLang="en-US" sz="1600">
                    <a:solidFill>
                      <a:srgbClr val="294A5A"/>
                    </a:solidFill>
                    <a:latin typeface="微软雅黑" panose="020B0503020204020204" pitchFamily="34" charset="-122"/>
                    <a:ea typeface="微软雅黑" panose="020B0503020204020204" pitchFamily="34" charset="-122"/>
                  </a:rPr>
                  <a:t>初始模型：</a:t>
                </a:r>
                <a:r>
                  <a:rPr lang="en-US" altLang="zh-CN" sz="1600">
                    <a:solidFill>
                      <a:srgbClr val="294A5A"/>
                    </a:solidFill>
                    <a:latin typeface="微软雅黑" panose="020B0503020204020204" pitchFamily="34" charset="-122"/>
                    <a:ea typeface="微软雅黑" panose="020B0503020204020204" pitchFamily="34" charset="-122"/>
                  </a:rPr>
                  <a:t>S</a:t>
                </a:r>
                <a:r>
                  <a:rPr lang="zh-CN" altLang="en-US" sz="1600">
                    <a:solidFill>
                      <a:srgbClr val="294A5A"/>
                    </a:solidFill>
                    <a:latin typeface="微软雅黑" panose="020B0503020204020204" pitchFamily="34" charset="-122"/>
                    <a:ea typeface="微软雅黑" panose="020B0503020204020204" pitchFamily="34" charset="-122"/>
                  </a:rPr>
                  <a:t>波速度：</a:t>
                </a:r>
                <a:r>
                  <a:rPr lang="en-US" altLang="zh-CN" sz="1600">
                    <a:solidFill>
                      <a:srgbClr val="294A5A"/>
                    </a:solidFill>
                    <a:latin typeface="微软雅黑" panose="020B0503020204020204" pitchFamily="34" charset="-122"/>
                    <a:ea typeface="微软雅黑" panose="020B0503020204020204" pitchFamily="34" charset="-122"/>
                  </a:rPr>
                  <a:t>IASP91</a:t>
                </a:r>
                <a:r>
                  <a:rPr lang="zh-CN" altLang="en-US" sz="1600">
                    <a:solidFill>
                      <a:srgbClr val="294A5A"/>
                    </a:solidFill>
                    <a:latin typeface="微软雅黑" panose="020B0503020204020204" pitchFamily="34" charset="-122"/>
                    <a:ea typeface="微软雅黑" panose="020B0503020204020204" pitchFamily="34" charset="-122"/>
                  </a:rPr>
                  <a:t>模型，</a:t>
                </a:r>
                <a:r>
                  <a:rPr lang="en-US" altLang="zh-CN" sz="1600">
                    <a:solidFill>
                      <a:srgbClr val="294A5A"/>
                    </a:solidFill>
                    <a:latin typeface="微软雅黑" panose="020B0503020204020204" pitchFamily="34" charset="-122"/>
                    <a:ea typeface="微软雅黑" panose="020B0503020204020204" pitchFamily="34" charset="-122"/>
                  </a:rPr>
                  <a:t>P</a:t>
                </a:r>
                <a:r>
                  <a:rPr lang="zh-CN" altLang="en-US" sz="1600">
                    <a:solidFill>
                      <a:srgbClr val="294A5A"/>
                    </a:solidFill>
                    <a:latin typeface="微软雅黑" panose="020B0503020204020204" pitchFamily="34" charset="-122"/>
                    <a:ea typeface="微软雅黑" panose="020B0503020204020204" pitchFamily="34" charset="-122"/>
                  </a:rPr>
                  <a:t>波和密度根据经验公式设定</a:t>
                </a:r>
                <a:endParaRPr lang="en-US" altLang="zh-CN" sz="1600">
                  <a:solidFill>
                    <a:srgbClr val="294A5A"/>
                  </a:solidFill>
                  <a:latin typeface="微软雅黑" panose="020B0503020204020204" pitchFamily="34" charset="-122"/>
                  <a:ea typeface="微软雅黑" panose="020B0503020204020204" pitchFamily="34" charset="-122"/>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zh-CN"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                 </a:t>
                </a: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莫霍面深度：</a:t>
                </a:r>
                <a:r>
                  <a:rPr kumimoji="0" lang="en-US" altLang="zh-CN"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50 km</a:t>
                </a: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，康拉德界面：</a:t>
                </a:r>
                <a:r>
                  <a:rPr kumimoji="0" lang="en-US" altLang="zh-CN"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30 km</a:t>
                </a:r>
                <a:endParaRPr kumimoji="0" lang="zh-CN" altLang="en-US" sz="16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mn-cs"/>
                </a:endParaRPr>
              </a:p>
            </p:txBody>
          </p:sp>
        </mc:Choice>
        <mc:Fallback>
          <p:sp>
            <p:nvSpPr>
              <p:cNvPr id="7" name="文本框 6">
                <a:extLst>
                  <a:ext uri="{FF2B5EF4-FFF2-40B4-BE49-F238E27FC236}">
                    <a16:creationId xmlns:a16="http://schemas.microsoft.com/office/drawing/2014/main" id="{82A5C2C8-5DAA-450B-AE5E-B25735CD377F}"/>
                  </a:ext>
                </a:extLst>
              </p:cNvPr>
              <p:cNvSpPr txBox="1">
                <a:spLocks noRot="1" noChangeAspect="1" noMove="1" noResize="1" noEditPoints="1" noAdjustHandles="1" noChangeArrowheads="1" noChangeShapeType="1" noTextEdit="1"/>
              </p:cNvSpPr>
              <p:nvPr/>
            </p:nvSpPr>
            <p:spPr>
              <a:xfrm>
                <a:off x="5770517" y="1145555"/>
                <a:ext cx="6013268" cy="1846659"/>
              </a:xfrm>
              <a:prstGeom prst="rect">
                <a:avLst/>
              </a:prstGeom>
              <a:blipFill>
                <a:blip r:embed="rId3"/>
                <a:stretch>
                  <a:fillRect l="-609" t="-990" b="-3300"/>
                </a:stretch>
              </a:blipFill>
            </p:spPr>
            <p:txBody>
              <a:bodyPr/>
              <a:lstStyle/>
              <a:p>
                <a:r>
                  <a:rPr lang="zh-CN" altLang="en-US">
                    <a:noFill/>
                  </a:rPr>
                  <a:t> </a:t>
                </a:r>
              </a:p>
            </p:txBody>
          </p:sp>
        </mc:Fallback>
      </mc:AlternateContent>
      <p:sp>
        <p:nvSpPr>
          <p:cNvPr id="8" name="文本框 7">
            <a:extLst>
              <a:ext uri="{FF2B5EF4-FFF2-40B4-BE49-F238E27FC236}">
                <a16:creationId xmlns:a16="http://schemas.microsoft.com/office/drawing/2014/main" id="{13B10920-258D-483A-80ED-2693CC37B7EC}"/>
              </a:ext>
            </a:extLst>
          </p:cNvPr>
          <p:cNvSpPr txBox="1"/>
          <p:nvPr/>
        </p:nvSpPr>
        <p:spPr>
          <a:xfrm>
            <a:off x="5833011" y="3429000"/>
            <a:ext cx="1857746"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lang="zh-CN" altLang="en-US" sz="1600">
                <a:solidFill>
                  <a:srgbClr val="294A5A"/>
                </a:solidFill>
                <a:latin typeface="微软雅黑" panose="020B0503020204020204" pitchFamily="34" charset="-122"/>
                <a:ea typeface="微软雅黑" panose="020B0503020204020204" pitchFamily="34" charset="-122"/>
              </a:rPr>
              <a:t>接收反演目标函数：</a:t>
            </a:r>
            <a:endParaRPr kumimoji="0" lang="zh-CN" altLang="en-US" sz="16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mn-cs"/>
            </a:endParaRPr>
          </a:p>
        </p:txBody>
      </p:sp>
      <mc:AlternateContent xmlns:mc="http://schemas.openxmlformats.org/markup-compatibility/2006">
        <mc:Choice xmlns:a14="http://schemas.microsoft.com/office/drawing/2010/main" Requires="a14">
          <p:sp>
            <p:nvSpPr>
              <p:cNvPr id="3" name="矩形 2">
                <a:extLst>
                  <a:ext uri="{FF2B5EF4-FFF2-40B4-BE49-F238E27FC236}">
                    <a16:creationId xmlns:a16="http://schemas.microsoft.com/office/drawing/2014/main" id="{388F292C-E7EA-4E7A-A5D3-DB4DF90DFC10}"/>
                  </a:ext>
                </a:extLst>
              </p:cNvPr>
              <p:cNvSpPr/>
              <p:nvPr/>
            </p:nvSpPr>
            <p:spPr>
              <a:xfrm>
                <a:off x="6096000" y="3843754"/>
                <a:ext cx="4497000" cy="871264"/>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sSub>
                        <m:sSubPr>
                          <m:ctrlPr>
                            <a:rPr lang="zh-CN" altLang="en-US" smtClean="0">
                              <a:solidFill>
                                <a:srgbClr val="294A5A"/>
                              </a:solidFill>
                              <a:latin typeface="Cambria Math" panose="02040503050406030204" pitchFamily="18" charset="0"/>
                            </a:rPr>
                          </m:ctrlPr>
                        </m:sSubPr>
                        <m:e>
                          <m:r>
                            <a:rPr lang="zh-CN" altLang="en-US" i="1">
                              <a:solidFill>
                                <a:srgbClr val="294A5A"/>
                              </a:solidFill>
                              <a:latin typeface="Cambria Math" panose="02040503050406030204" pitchFamily="18" charset="0"/>
                            </a:rPr>
                            <m:t>𝜒</m:t>
                          </m:r>
                        </m:e>
                        <m:sub>
                          <m:r>
                            <a:rPr lang="zh-CN" altLang="en-US" i="1">
                              <a:solidFill>
                                <a:srgbClr val="294A5A"/>
                              </a:solidFill>
                              <a:latin typeface="Cambria Math" panose="02040503050406030204" pitchFamily="18" charset="0"/>
                            </a:rPr>
                            <m:t>𝑃𝑅𝐹</m:t>
                          </m:r>
                        </m:sub>
                      </m:sSub>
                      <m:r>
                        <a:rPr lang="zh-CN" altLang="en-US">
                          <a:solidFill>
                            <a:srgbClr val="294A5A"/>
                          </a:solidFill>
                          <a:latin typeface="Cambria Math" panose="02040503050406030204" pitchFamily="18" charset="0"/>
                        </a:rPr>
                        <m:t>=</m:t>
                      </m:r>
                      <m:f>
                        <m:fPr>
                          <m:ctrlPr>
                            <a:rPr lang="zh-CN" altLang="en-US" i="1">
                              <a:solidFill>
                                <a:srgbClr val="294A5A"/>
                              </a:solidFill>
                              <a:latin typeface="Cambria Math" panose="02040503050406030204" pitchFamily="18" charset="0"/>
                            </a:rPr>
                          </m:ctrlPr>
                        </m:fPr>
                        <m:num>
                          <m:r>
                            <a:rPr lang="zh-CN" altLang="en-US">
                              <a:solidFill>
                                <a:srgbClr val="294A5A"/>
                              </a:solidFill>
                              <a:latin typeface="Cambria Math" panose="02040503050406030204" pitchFamily="18" charset="0"/>
                            </a:rPr>
                            <m:t>1</m:t>
                          </m:r>
                        </m:num>
                        <m:den>
                          <m:r>
                            <a:rPr lang="zh-CN" altLang="en-US">
                              <a:solidFill>
                                <a:srgbClr val="294A5A"/>
                              </a:solidFill>
                              <a:latin typeface="Cambria Math" panose="02040503050406030204" pitchFamily="18" charset="0"/>
                            </a:rPr>
                            <m:t>2</m:t>
                          </m:r>
                        </m:den>
                      </m:f>
                      <m:nary>
                        <m:naryPr>
                          <m:chr m:val="∑"/>
                          <m:limLoc m:val="undOvr"/>
                          <m:ctrlPr>
                            <a:rPr lang="zh-CN" altLang="en-US" i="1">
                              <a:solidFill>
                                <a:srgbClr val="294A5A"/>
                              </a:solidFill>
                              <a:latin typeface="Cambria Math" panose="02040503050406030204" pitchFamily="18" charset="0"/>
                            </a:rPr>
                          </m:ctrlPr>
                        </m:naryPr>
                        <m:sub>
                          <m:r>
                            <a:rPr lang="zh-CN" altLang="en-US" i="1">
                              <a:solidFill>
                                <a:srgbClr val="294A5A"/>
                              </a:solidFill>
                              <a:latin typeface="Cambria Math" panose="02040503050406030204" pitchFamily="18" charset="0"/>
                            </a:rPr>
                            <m:t>𝑖</m:t>
                          </m:r>
                          <m:r>
                            <a:rPr lang="zh-CN" altLang="en-US">
                              <a:solidFill>
                                <a:srgbClr val="294A5A"/>
                              </a:solidFill>
                              <a:latin typeface="Cambria Math" panose="02040503050406030204" pitchFamily="18" charset="0"/>
                            </a:rPr>
                            <m:t>=1</m:t>
                          </m:r>
                        </m:sub>
                        <m:sup>
                          <m:r>
                            <a:rPr lang="zh-CN" altLang="en-US" i="1">
                              <a:solidFill>
                                <a:srgbClr val="294A5A"/>
                              </a:solidFill>
                              <a:latin typeface="Cambria Math" panose="02040503050406030204" pitchFamily="18" charset="0"/>
                            </a:rPr>
                            <m:t>𝑁</m:t>
                          </m:r>
                        </m:sup>
                        <m:e>
                          <m:nary>
                            <m:naryPr>
                              <m:limLoc m:val="subSup"/>
                              <m:ctrlPr>
                                <a:rPr lang="zh-CN" altLang="en-US" i="1">
                                  <a:solidFill>
                                    <a:srgbClr val="294A5A"/>
                                  </a:solidFill>
                                  <a:latin typeface="Cambria Math" panose="02040503050406030204" pitchFamily="18" charset="0"/>
                                </a:rPr>
                              </m:ctrlPr>
                            </m:naryPr>
                            <m:sub>
                              <m:sSub>
                                <m:sSubPr>
                                  <m:ctrlPr>
                                    <a:rPr lang="zh-CN" altLang="en-US" i="1">
                                      <a:solidFill>
                                        <a:srgbClr val="294A5A"/>
                                      </a:solidFill>
                                      <a:latin typeface="Cambria Math" panose="02040503050406030204" pitchFamily="18" charset="0"/>
                                    </a:rPr>
                                  </m:ctrlPr>
                                </m:sSubPr>
                                <m:e>
                                  <m:r>
                                    <a:rPr lang="zh-CN" altLang="en-US" i="1">
                                      <a:solidFill>
                                        <a:srgbClr val="294A5A"/>
                                      </a:solidFill>
                                      <a:latin typeface="Cambria Math" panose="02040503050406030204" pitchFamily="18" charset="0"/>
                                    </a:rPr>
                                    <m:t>𝑡</m:t>
                                  </m:r>
                                </m:e>
                                <m:sub>
                                  <m:r>
                                    <a:rPr lang="zh-CN" altLang="en-US">
                                      <a:solidFill>
                                        <a:srgbClr val="294A5A"/>
                                      </a:solidFill>
                                      <a:latin typeface="Cambria Math" panose="02040503050406030204" pitchFamily="18" charset="0"/>
                                    </a:rPr>
                                    <m:t>1</m:t>
                                  </m:r>
                                </m:sub>
                              </m:sSub>
                            </m:sub>
                            <m:sup>
                              <m:sSub>
                                <m:sSubPr>
                                  <m:ctrlPr>
                                    <a:rPr lang="zh-CN" altLang="en-US" i="1">
                                      <a:solidFill>
                                        <a:srgbClr val="294A5A"/>
                                      </a:solidFill>
                                      <a:latin typeface="Cambria Math" panose="02040503050406030204" pitchFamily="18" charset="0"/>
                                    </a:rPr>
                                  </m:ctrlPr>
                                </m:sSubPr>
                                <m:e>
                                  <m:r>
                                    <a:rPr lang="zh-CN" altLang="en-US" i="1">
                                      <a:solidFill>
                                        <a:srgbClr val="294A5A"/>
                                      </a:solidFill>
                                      <a:latin typeface="Cambria Math" panose="02040503050406030204" pitchFamily="18" charset="0"/>
                                    </a:rPr>
                                    <m:t>𝑡</m:t>
                                  </m:r>
                                </m:e>
                                <m:sub>
                                  <m:r>
                                    <a:rPr lang="zh-CN" altLang="en-US">
                                      <a:solidFill>
                                        <a:srgbClr val="294A5A"/>
                                      </a:solidFill>
                                      <a:latin typeface="Cambria Math" panose="02040503050406030204" pitchFamily="18" charset="0"/>
                                    </a:rPr>
                                    <m:t>2</m:t>
                                  </m:r>
                                </m:sub>
                              </m:sSub>
                            </m:sup>
                            <m:e>
                              <m:sSub>
                                <m:sSubPr>
                                  <m:ctrlPr>
                                    <a:rPr lang="zh-CN" altLang="en-US" i="1">
                                      <a:solidFill>
                                        <a:srgbClr val="294A5A"/>
                                      </a:solidFill>
                                      <a:latin typeface="Cambria Math" panose="02040503050406030204" pitchFamily="18" charset="0"/>
                                    </a:rPr>
                                  </m:ctrlPr>
                                </m:sSubPr>
                                <m:e>
                                  <m:r>
                                    <a:rPr lang="zh-CN" altLang="en-US" i="1">
                                      <a:solidFill>
                                        <a:srgbClr val="294A5A"/>
                                      </a:solidFill>
                                      <a:latin typeface="Cambria Math" panose="02040503050406030204" pitchFamily="18" charset="0"/>
                                    </a:rPr>
                                    <m:t>𝑊</m:t>
                                  </m:r>
                                </m:e>
                                <m:sub>
                                  <m:r>
                                    <a:rPr lang="zh-CN" altLang="en-US" i="1">
                                      <a:solidFill>
                                        <a:srgbClr val="294A5A"/>
                                      </a:solidFill>
                                      <a:latin typeface="Cambria Math" panose="02040503050406030204" pitchFamily="18" charset="0"/>
                                    </a:rPr>
                                    <m:t>𝑖</m:t>
                                  </m:r>
                                </m:sub>
                              </m:sSub>
                            </m:e>
                          </m:nary>
                        </m:e>
                      </m:nary>
                      <m:r>
                        <a:rPr lang="zh-CN" altLang="en-US">
                          <a:solidFill>
                            <a:srgbClr val="294A5A"/>
                          </a:solidFill>
                          <a:latin typeface="Cambria Math" panose="02040503050406030204" pitchFamily="18" charset="0"/>
                        </a:rPr>
                        <m:t>∥</m:t>
                      </m:r>
                      <m:sSub>
                        <m:sSubPr>
                          <m:ctrlPr>
                            <a:rPr lang="zh-CN" altLang="en-US" i="1">
                              <a:solidFill>
                                <a:srgbClr val="294A5A"/>
                              </a:solidFill>
                              <a:latin typeface="Cambria Math" panose="02040503050406030204" pitchFamily="18" charset="0"/>
                            </a:rPr>
                          </m:ctrlPr>
                        </m:sSubPr>
                        <m:e>
                          <m:r>
                            <a:rPr lang="zh-CN" altLang="en-US" i="1">
                              <a:solidFill>
                                <a:srgbClr val="294A5A"/>
                              </a:solidFill>
                              <a:latin typeface="Cambria Math" panose="02040503050406030204" pitchFamily="18" charset="0"/>
                            </a:rPr>
                            <m:t>𝑠</m:t>
                          </m:r>
                        </m:e>
                        <m:sub>
                          <m:r>
                            <a:rPr lang="zh-CN" altLang="en-US" i="1">
                              <a:solidFill>
                                <a:srgbClr val="294A5A"/>
                              </a:solidFill>
                              <a:latin typeface="Cambria Math" panose="02040503050406030204" pitchFamily="18" charset="0"/>
                            </a:rPr>
                            <m:t>𝑟𝑓</m:t>
                          </m:r>
                        </m:sub>
                      </m:sSub>
                      <m:d>
                        <m:dPr>
                          <m:ctrlPr>
                            <a:rPr lang="zh-CN" altLang="en-US" i="1">
                              <a:solidFill>
                                <a:srgbClr val="294A5A"/>
                              </a:solidFill>
                              <a:latin typeface="Cambria Math" panose="02040503050406030204" pitchFamily="18" charset="0"/>
                            </a:rPr>
                          </m:ctrlPr>
                        </m:dPr>
                        <m:e>
                          <m:r>
                            <a:rPr lang="zh-CN" altLang="en-US" i="1">
                              <a:solidFill>
                                <a:srgbClr val="294A5A"/>
                              </a:solidFill>
                              <a:latin typeface="Cambria Math" panose="02040503050406030204" pitchFamily="18" charset="0"/>
                            </a:rPr>
                            <m:t>𝑡</m:t>
                          </m:r>
                        </m:e>
                      </m:d>
                      <m:r>
                        <a:rPr lang="zh-CN" altLang="en-US">
                          <a:solidFill>
                            <a:srgbClr val="294A5A"/>
                          </a:solidFill>
                          <a:latin typeface="Cambria Math" panose="02040503050406030204" pitchFamily="18" charset="0"/>
                        </a:rPr>
                        <m:t>−</m:t>
                      </m:r>
                      <m:sSub>
                        <m:sSubPr>
                          <m:ctrlPr>
                            <a:rPr lang="zh-CN" altLang="en-US" i="1">
                              <a:solidFill>
                                <a:srgbClr val="294A5A"/>
                              </a:solidFill>
                              <a:latin typeface="Cambria Math" panose="02040503050406030204" pitchFamily="18" charset="0"/>
                            </a:rPr>
                          </m:ctrlPr>
                        </m:sSubPr>
                        <m:e>
                          <m:r>
                            <a:rPr lang="zh-CN" altLang="en-US" i="1">
                              <a:solidFill>
                                <a:srgbClr val="294A5A"/>
                              </a:solidFill>
                              <a:latin typeface="Cambria Math" panose="02040503050406030204" pitchFamily="18" charset="0"/>
                            </a:rPr>
                            <m:t>𝑑</m:t>
                          </m:r>
                        </m:e>
                        <m:sub>
                          <m:r>
                            <a:rPr lang="zh-CN" altLang="en-US" i="1">
                              <a:solidFill>
                                <a:srgbClr val="294A5A"/>
                              </a:solidFill>
                              <a:latin typeface="Cambria Math" panose="02040503050406030204" pitchFamily="18" charset="0"/>
                            </a:rPr>
                            <m:t>𝑟𝑓</m:t>
                          </m:r>
                        </m:sub>
                      </m:sSub>
                      <m:d>
                        <m:dPr>
                          <m:ctrlPr>
                            <a:rPr lang="zh-CN" altLang="en-US" i="1">
                              <a:solidFill>
                                <a:srgbClr val="294A5A"/>
                              </a:solidFill>
                              <a:latin typeface="Cambria Math" panose="02040503050406030204" pitchFamily="18" charset="0"/>
                            </a:rPr>
                          </m:ctrlPr>
                        </m:dPr>
                        <m:e>
                          <m:r>
                            <a:rPr lang="zh-CN" altLang="en-US" i="1">
                              <a:solidFill>
                                <a:srgbClr val="294A5A"/>
                              </a:solidFill>
                              <a:latin typeface="Cambria Math" panose="02040503050406030204" pitchFamily="18" charset="0"/>
                            </a:rPr>
                            <m:t>𝑡</m:t>
                          </m:r>
                        </m:e>
                      </m:d>
                      <m:sSup>
                        <m:sSupPr>
                          <m:ctrlPr>
                            <a:rPr lang="zh-CN" altLang="en-US" i="1">
                              <a:solidFill>
                                <a:srgbClr val="294A5A"/>
                              </a:solidFill>
                              <a:latin typeface="Cambria Math" panose="02040503050406030204" pitchFamily="18" charset="0"/>
                            </a:rPr>
                          </m:ctrlPr>
                        </m:sSupPr>
                        <m:e>
                          <m:r>
                            <a:rPr lang="zh-CN" altLang="en-US">
                              <a:solidFill>
                                <a:srgbClr val="294A5A"/>
                              </a:solidFill>
                              <a:latin typeface="Cambria Math" panose="02040503050406030204" pitchFamily="18" charset="0"/>
                            </a:rPr>
                            <m:t>∥</m:t>
                          </m:r>
                        </m:e>
                        <m:sup>
                          <m:r>
                            <a:rPr lang="zh-CN" altLang="en-US">
                              <a:solidFill>
                                <a:srgbClr val="294A5A"/>
                              </a:solidFill>
                              <a:latin typeface="Cambria Math" panose="02040503050406030204" pitchFamily="18" charset="0"/>
                            </a:rPr>
                            <m:t>2</m:t>
                          </m:r>
                        </m:sup>
                      </m:sSup>
                      <m:r>
                        <a:rPr lang="zh-CN" altLang="en-US" i="1">
                          <a:solidFill>
                            <a:srgbClr val="294A5A"/>
                          </a:solidFill>
                          <a:latin typeface="Cambria Math" panose="02040503050406030204" pitchFamily="18" charset="0"/>
                        </a:rPr>
                        <m:t>𝑑𝑡</m:t>
                      </m:r>
                      <m:r>
                        <a:rPr lang="zh-CN" altLang="en-US">
                          <a:solidFill>
                            <a:srgbClr val="294A5A"/>
                          </a:solidFill>
                          <a:latin typeface="Cambria Math" panose="02040503050406030204" pitchFamily="18" charset="0"/>
                        </a:rPr>
                        <m:t>,</m:t>
                      </m:r>
                    </m:oMath>
                  </m:oMathPara>
                </a14:m>
                <a:endParaRPr lang="zh-CN" altLang="en-US">
                  <a:solidFill>
                    <a:srgbClr val="294A5A"/>
                  </a:solidFill>
                </a:endParaRPr>
              </a:p>
            </p:txBody>
          </p:sp>
        </mc:Choice>
        <mc:Fallback>
          <p:sp>
            <p:nvSpPr>
              <p:cNvPr id="3" name="矩形 2">
                <a:extLst>
                  <a:ext uri="{FF2B5EF4-FFF2-40B4-BE49-F238E27FC236}">
                    <a16:creationId xmlns:a16="http://schemas.microsoft.com/office/drawing/2014/main" id="{388F292C-E7EA-4E7A-A5D3-DB4DF90DFC10}"/>
                  </a:ext>
                </a:extLst>
              </p:cNvPr>
              <p:cNvSpPr>
                <a:spLocks noRot="1" noChangeAspect="1" noMove="1" noResize="1" noEditPoints="1" noAdjustHandles="1" noChangeArrowheads="1" noChangeShapeType="1" noTextEdit="1"/>
              </p:cNvSpPr>
              <p:nvPr/>
            </p:nvSpPr>
            <p:spPr>
              <a:xfrm>
                <a:off x="6096000" y="3843754"/>
                <a:ext cx="4497000" cy="871264"/>
              </a:xfrm>
              <a:prstGeom prst="rect">
                <a:avLst/>
              </a:prstGeom>
              <a:blipFill>
                <a:blip r:embed="rId4"/>
                <a:stretch>
                  <a:fillRect/>
                </a:stretch>
              </a:blipFill>
            </p:spPr>
            <p:txBody>
              <a:bodyPr/>
              <a:lstStyle/>
              <a:p>
                <a:r>
                  <a:rPr lang="zh-CN" altLang="en-US">
                    <a:noFill/>
                  </a:rPr>
                  <a:t> </a:t>
                </a:r>
              </a:p>
            </p:txBody>
          </p:sp>
        </mc:Fallback>
      </mc:AlternateContent>
      <p:sp>
        <p:nvSpPr>
          <p:cNvPr id="9" name="文本框 8">
            <a:extLst>
              <a:ext uri="{FF2B5EF4-FFF2-40B4-BE49-F238E27FC236}">
                <a16:creationId xmlns:a16="http://schemas.microsoft.com/office/drawing/2014/main" id="{B1143DAA-D6AB-4257-A5EE-984DD505AFCD}"/>
              </a:ext>
            </a:extLst>
          </p:cNvPr>
          <p:cNvSpPr txBox="1"/>
          <p:nvPr/>
        </p:nvSpPr>
        <p:spPr>
          <a:xfrm>
            <a:off x="5770517" y="4833257"/>
            <a:ext cx="2872740"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lang="zh-CN" altLang="en-US" sz="1600">
                <a:solidFill>
                  <a:srgbClr val="294A5A"/>
                </a:solidFill>
                <a:latin typeface="微软雅黑" panose="020B0503020204020204" pitchFamily="34" charset="-122"/>
                <a:ea typeface="微软雅黑" panose="020B0503020204020204" pitchFamily="34" charset="-122"/>
              </a:rPr>
              <a:t>背景噪声面波反演目标函数：</a:t>
            </a:r>
            <a:endParaRPr kumimoji="0" lang="zh-CN" altLang="en-US" sz="16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mn-cs"/>
            </a:endParaRPr>
          </a:p>
        </p:txBody>
      </p:sp>
      <mc:AlternateContent xmlns:mc="http://schemas.openxmlformats.org/markup-compatibility/2006">
        <mc:Choice xmlns:a14="http://schemas.microsoft.com/office/drawing/2010/main" Requires="a14">
          <p:sp>
            <p:nvSpPr>
              <p:cNvPr id="12" name="矩形 11">
                <a:extLst>
                  <a:ext uri="{FF2B5EF4-FFF2-40B4-BE49-F238E27FC236}">
                    <a16:creationId xmlns:a16="http://schemas.microsoft.com/office/drawing/2014/main" id="{8BD9F5ED-7ADF-423B-AAC0-E008AACAF205}"/>
                  </a:ext>
                </a:extLst>
              </p:cNvPr>
              <p:cNvSpPr/>
              <p:nvPr/>
            </p:nvSpPr>
            <p:spPr>
              <a:xfrm>
                <a:off x="6184782" y="5171811"/>
                <a:ext cx="4176721" cy="871264"/>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sSub>
                        <m:sSubPr>
                          <m:ctrlPr>
                            <a:rPr lang="zh-CN" altLang="en-US" smtClean="0">
                              <a:solidFill>
                                <a:srgbClr val="294A5A"/>
                              </a:solidFill>
                              <a:latin typeface="Cambria Math" panose="02040503050406030204" pitchFamily="18" charset="0"/>
                            </a:rPr>
                          </m:ctrlPr>
                        </m:sSubPr>
                        <m:e>
                          <m:r>
                            <a:rPr lang="zh-CN" altLang="en-US" i="1">
                              <a:solidFill>
                                <a:srgbClr val="294A5A"/>
                              </a:solidFill>
                              <a:latin typeface="Cambria Math" panose="02040503050406030204" pitchFamily="18" charset="0"/>
                            </a:rPr>
                            <m:t>𝜒</m:t>
                          </m:r>
                        </m:e>
                        <m:sub>
                          <m:r>
                            <a:rPr lang="zh-CN" altLang="en-US" i="1">
                              <a:solidFill>
                                <a:srgbClr val="294A5A"/>
                              </a:solidFill>
                              <a:latin typeface="Cambria Math" panose="02040503050406030204" pitchFamily="18" charset="0"/>
                            </a:rPr>
                            <m:t>𝐸𝐺𝐹</m:t>
                          </m:r>
                        </m:sub>
                      </m:sSub>
                      <m:r>
                        <a:rPr lang="zh-CN" altLang="en-US" i="0">
                          <a:solidFill>
                            <a:srgbClr val="294A5A"/>
                          </a:solidFill>
                          <a:latin typeface="Cambria Math" panose="02040503050406030204" pitchFamily="18" charset="0"/>
                        </a:rPr>
                        <m:t>=</m:t>
                      </m:r>
                      <m:f>
                        <m:fPr>
                          <m:ctrlPr>
                            <a:rPr lang="zh-CN" altLang="en-US" i="1">
                              <a:solidFill>
                                <a:srgbClr val="294A5A"/>
                              </a:solidFill>
                              <a:latin typeface="Cambria Math" panose="02040503050406030204" pitchFamily="18" charset="0"/>
                            </a:rPr>
                          </m:ctrlPr>
                        </m:fPr>
                        <m:num>
                          <m:r>
                            <a:rPr lang="zh-CN" altLang="en-US" i="0">
                              <a:solidFill>
                                <a:srgbClr val="294A5A"/>
                              </a:solidFill>
                              <a:latin typeface="Cambria Math" panose="02040503050406030204" pitchFamily="18" charset="0"/>
                            </a:rPr>
                            <m:t>1</m:t>
                          </m:r>
                        </m:num>
                        <m:den>
                          <m:r>
                            <a:rPr lang="zh-CN" altLang="en-US" i="0">
                              <a:solidFill>
                                <a:srgbClr val="294A5A"/>
                              </a:solidFill>
                              <a:latin typeface="Cambria Math" panose="02040503050406030204" pitchFamily="18" charset="0"/>
                            </a:rPr>
                            <m:t>2</m:t>
                          </m:r>
                        </m:den>
                      </m:f>
                      <m:nary>
                        <m:naryPr>
                          <m:chr m:val="∑"/>
                          <m:limLoc m:val="undOvr"/>
                          <m:ctrlPr>
                            <a:rPr lang="zh-CN" altLang="en-US" i="1">
                              <a:solidFill>
                                <a:srgbClr val="294A5A"/>
                              </a:solidFill>
                              <a:latin typeface="Cambria Math" panose="02040503050406030204" pitchFamily="18" charset="0"/>
                            </a:rPr>
                          </m:ctrlPr>
                        </m:naryPr>
                        <m:sub>
                          <m:r>
                            <a:rPr lang="zh-CN" altLang="en-US" i="1">
                              <a:solidFill>
                                <a:srgbClr val="294A5A"/>
                              </a:solidFill>
                              <a:latin typeface="Cambria Math" panose="02040503050406030204" pitchFamily="18" charset="0"/>
                            </a:rPr>
                            <m:t>𝑖</m:t>
                          </m:r>
                          <m:r>
                            <a:rPr lang="zh-CN" altLang="en-US" i="0">
                              <a:solidFill>
                                <a:srgbClr val="294A5A"/>
                              </a:solidFill>
                              <a:latin typeface="Cambria Math" panose="02040503050406030204" pitchFamily="18" charset="0"/>
                            </a:rPr>
                            <m:t>=1</m:t>
                          </m:r>
                        </m:sub>
                        <m:sup>
                          <m:r>
                            <a:rPr lang="zh-CN" altLang="en-US" i="1">
                              <a:solidFill>
                                <a:srgbClr val="294A5A"/>
                              </a:solidFill>
                              <a:latin typeface="Cambria Math" panose="02040503050406030204" pitchFamily="18" charset="0"/>
                            </a:rPr>
                            <m:t>𝑁</m:t>
                          </m:r>
                        </m:sup>
                        <m:e>
                          <m:nary>
                            <m:naryPr>
                              <m:grow m:val="on"/>
                              <m:subHide m:val="on"/>
                              <m:supHide m:val="on"/>
                              <m:ctrlPr>
                                <a:rPr lang="zh-CN" altLang="en-US" i="1">
                                  <a:solidFill>
                                    <a:srgbClr val="294A5A"/>
                                  </a:solidFill>
                                  <a:latin typeface="Cambria Math" panose="02040503050406030204" pitchFamily="18" charset="0"/>
                                </a:rPr>
                              </m:ctrlPr>
                            </m:naryPr>
                            <m:sub/>
                            <m:sup/>
                            <m:e/>
                          </m:nary>
                        </m:e>
                      </m:nary>
                      <m:f>
                        <m:fPr>
                          <m:ctrlPr>
                            <a:rPr lang="zh-CN" altLang="en-US" i="1">
                              <a:solidFill>
                                <a:srgbClr val="294A5A"/>
                              </a:solidFill>
                              <a:latin typeface="Cambria Math" panose="02040503050406030204" pitchFamily="18" charset="0"/>
                            </a:rPr>
                          </m:ctrlPr>
                        </m:fPr>
                        <m:num>
                          <m:sSub>
                            <m:sSubPr>
                              <m:ctrlPr>
                                <a:rPr lang="zh-CN" altLang="en-US" i="1">
                                  <a:solidFill>
                                    <a:srgbClr val="294A5A"/>
                                  </a:solidFill>
                                  <a:latin typeface="Cambria Math" panose="02040503050406030204" pitchFamily="18" charset="0"/>
                                </a:rPr>
                              </m:ctrlPr>
                            </m:sSubPr>
                            <m:e>
                              <m:r>
                                <a:rPr lang="zh-CN" altLang="en-US" i="1">
                                  <a:solidFill>
                                    <a:srgbClr val="294A5A"/>
                                  </a:solidFill>
                                  <a:latin typeface="Cambria Math" panose="02040503050406030204" pitchFamily="18" charset="0"/>
                                </a:rPr>
                                <m:t>h</m:t>
                              </m:r>
                            </m:e>
                            <m:sub>
                              <m:r>
                                <a:rPr lang="zh-CN" altLang="en-US" i="1">
                                  <a:solidFill>
                                    <a:srgbClr val="294A5A"/>
                                  </a:solidFill>
                                  <a:latin typeface="Cambria Math" panose="02040503050406030204" pitchFamily="18" charset="0"/>
                                </a:rPr>
                                <m:t>𝑖</m:t>
                              </m:r>
                            </m:sub>
                          </m:sSub>
                          <m:d>
                            <m:dPr>
                              <m:ctrlPr>
                                <a:rPr lang="zh-CN" altLang="en-US" i="1">
                                  <a:solidFill>
                                    <a:srgbClr val="294A5A"/>
                                  </a:solidFill>
                                  <a:latin typeface="Cambria Math" panose="02040503050406030204" pitchFamily="18" charset="0"/>
                                </a:rPr>
                              </m:ctrlPr>
                            </m:dPr>
                            <m:e>
                              <m:r>
                                <a:rPr lang="zh-CN" altLang="en-US" i="1">
                                  <a:solidFill>
                                    <a:srgbClr val="294A5A"/>
                                  </a:solidFill>
                                  <a:latin typeface="Cambria Math" panose="02040503050406030204" pitchFamily="18" charset="0"/>
                                </a:rPr>
                                <m:t>𝜔</m:t>
                              </m:r>
                            </m:e>
                          </m:d>
                        </m:num>
                        <m:den>
                          <m:sSub>
                            <m:sSubPr>
                              <m:ctrlPr>
                                <a:rPr lang="zh-CN" altLang="en-US" i="1">
                                  <a:solidFill>
                                    <a:srgbClr val="294A5A"/>
                                  </a:solidFill>
                                  <a:latin typeface="Cambria Math" panose="02040503050406030204" pitchFamily="18" charset="0"/>
                                </a:rPr>
                              </m:ctrlPr>
                            </m:sSubPr>
                            <m:e>
                              <m:r>
                                <a:rPr lang="zh-CN" altLang="en-US" i="1">
                                  <a:solidFill>
                                    <a:srgbClr val="294A5A"/>
                                  </a:solidFill>
                                  <a:latin typeface="Cambria Math" panose="02040503050406030204" pitchFamily="18" charset="0"/>
                                </a:rPr>
                                <m:t>𝐻</m:t>
                              </m:r>
                            </m:e>
                            <m:sub>
                              <m:r>
                                <a:rPr lang="zh-CN" altLang="en-US" i="1">
                                  <a:solidFill>
                                    <a:srgbClr val="294A5A"/>
                                  </a:solidFill>
                                  <a:latin typeface="Cambria Math" panose="02040503050406030204" pitchFamily="18" charset="0"/>
                                </a:rPr>
                                <m:t>𝑖</m:t>
                              </m:r>
                            </m:sub>
                          </m:sSub>
                        </m:den>
                      </m:f>
                      <m:sSup>
                        <m:sSupPr>
                          <m:ctrlPr>
                            <a:rPr lang="zh-CN" altLang="en-US" i="1">
                              <a:solidFill>
                                <a:srgbClr val="294A5A"/>
                              </a:solidFill>
                              <a:latin typeface="Cambria Math" panose="02040503050406030204" pitchFamily="18" charset="0"/>
                            </a:rPr>
                          </m:ctrlPr>
                        </m:sSupPr>
                        <m:e>
                          <m:d>
                            <m:dPr>
                              <m:begChr m:val="["/>
                              <m:endChr m:val="]"/>
                              <m:ctrlPr>
                                <a:rPr lang="zh-CN" altLang="en-US" i="1">
                                  <a:solidFill>
                                    <a:srgbClr val="294A5A"/>
                                  </a:solidFill>
                                  <a:latin typeface="Cambria Math" panose="02040503050406030204" pitchFamily="18" charset="0"/>
                                </a:rPr>
                              </m:ctrlPr>
                            </m:dPr>
                            <m:e>
                              <m:f>
                                <m:fPr>
                                  <m:ctrlPr>
                                    <a:rPr lang="zh-CN" altLang="en-US" i="1">
                                      <a:solidFill>
                                        <a:srgbClr val="294A5A"/>
                                      </a:solidFill>
                                      <a:latin typeface="Cambria Math" panose="02040503050406030204" pitchFamily="18" charset="0"/>
                                    </a:rPr>
                                  </m:ctrlPr>
                                </m:fPr>
                                <m:num>
                                  <m:r>
                                    <a:rPr lang="zh-CN" altLang="en-US" i="1">
                                      <a:solidFill>
                                        <a:srgbClr val="294A5A"/>
                                      </a:solidFill>
                                      <a:latin typeface="Cambria Math" panose="02040503050406030204" pitchFamily="18" charset="0"/>
                                    </a:rPr>
                                    <m:t>𝛥</m:t>
                                  </m:r>
                                  <m:sSub>
                                    <m:sSubPr>
                                      <m:ctrlPr>
                                        <a:rPr lang="zh-CN" altLang="en-US" i="1">
                                          <a:solidFill>
                                            <a:srgbClr val="294A5A"/>
                                          </a:solidFill>
                                          <a:latin typeface="Cambria Math" panose="02040503050406030204" pitchFamily="18" charset="0"/>
                                        </a:rPr>
                                      </m:ctrlPr>
                                    </m:sSubPr>
                                    <m:e>
                                      <m:r>
                                        <a:rPr lang="zh-CN" altLang="en-US" i="1">
                                          <a:solidFill>
                                            <a:srgbClr val="294A5A"/>
                                          </a:solidFill>
                                          <a:latin typeface="Cambria Math" panose="02040503050406030204" pitchFamily="18" charset="0"/>
                                        </a:rPr>
                                        <m:t>𝑇</m:t>
                                      </m:r>
                                    </m:e>
                                    <m:sub>
                                      <m:r>
                                        <a:rPr lang="zh-CN" altLang="en-US" i="1">
                                          <a:solidFill>
                                            <a:srgbClr val="294A5A"/>
                                          </a:solidFill>
                                          <a:latin typeface="Cambria Math" panose="02040503050406030204" pitchFamily="18" charset="0"/>
                                        </a:rPr>
                                        <m:t>𝑖</m:t>
                                      </m:r>
                                    </m:sub>
                                  </m:sSub>
                                  <m:d>
                                    <m:dPr>
                                      <m:ctrlPr>
                                        <a:rPr lang="zh-CN" altLang="en-US" i="1">
                                          <a:solidFill>
                                            <a:srgbClr val="294A5A"/>
                                          </a:solidFill>
                                          <a:latin typeface="Cambria Math" panose="02040503050406030204" pitchFamily="18" charset="0"/>
                                        </a:rPr>
                                      </m:ctrlPr>
                                    </m:dPr>
                                    <m:e>
                                      <m:r>
                                        <a:rPr lang="zh-CN" altLang="en-US" i="1">
                                          <a:solidFill>
                                            <a:srgbClr val="294A5A"/>
                                          </a:solidFill>
                                          <a:latin typeface="Cambria Math" panose="02040503050406030204" pitchFamily="18" charset="0"/>
                                        </a:rPr>
                                        <m:t>𝜔</m:t>
                                      </m:r>
                                      <m:r>
                                        <a:rPr lang="zh-CN" altLang="en-US" i="0">
                                          <a:solidFill>
                                            <a:srgbClr val="294A5A"/>
                                          </a:solidFill>
                                          <a:latin typeface="Cambria Math" panose="02040503050406030204" pitchFamily="18" charset="0"/>
                                        </a:rPr>
                                        <m:t>,</m:t>
                                      </m:r>
                                      <m:r>
                                        <a:rPr lang="zh-CN" altLang="en-US" i="1">
                                          <a:solidFill>
                                            <a:srgbClr val="294A5A"/>
                                          </a:solidFill>
                                          <a:latin typeface="Cambria Math" panose="02040503050406030204" pitchFamily="18" charset="0"/>
                                        </a:rPr>
                                        <m:t>𝑚</m:t>
                                      </m:r>
                                    </m:e>
                                  </m:d>
                                </m:num>
                                <m:den>
                                  <m:sSub>
                                    <m:sSubPr>
                                      <m:ctrlPr>
                                        <a:rPr lang="zh-CN" altLang="en-US" i="1">
                                          <a:solidFill>
                                            <a:srgbClr val="294A5A"/>
                                          </a:solidFill>
                                          <a:latin typeface="Cambria Math" panose="02040503050406030204" pitchFamily="18" charset="0"/>
                                        </a:rPr>
                                      </m:ctrlPr>
                                    </m:sSubPr>
                                    <m:e>
                                      <m:r>
                                        <a:rPr lang="zh-CN" altLang="en-US" i="1">
                                          <a:solidFill>
                                            <a:srgbClr val="294A5A"/>
                                          </a:solidFill>
                                          <a:latin typeface="Cambria Math" panose="02040503050406030204" pitchFamily="18" charset="0"/>
                                        </a:rPr>
                                        <m:t>𝜎</m:t>
                                      </m:r>
                                    </m:e>
                                    <m:sub>
                                      <m:r>
                                        <a:rPr lang="zh-CN" altLang="en-US" i="1">
                                          <a:solidFill>
                                            <a:srgbClr val="294A5A"/>
                                          </a:solidFill>
                                          <a:latin typeface="Cambria Math" panose="02040503050406030204" pitchFamily="18" charset="0"/>
                                        </a:rPr>
                                        <m:t>𝑖</m:t>
                                      </m:r>
                                    </m:sub>
                                  </m:sSub>
                                </m:den>
                              </m:f>
                            </m:e>
                          </m:d>
                        </m:e>
                        <m:sup>
                          <m:r>
                            <a:rPr lang="zh-CN" altLang="en-US" i="0">
                              <a:solidFill>
                                <a:srgbClr val="294A5A"/>
                              </a:solidFill>
                              <a:latin typeface="Cambria Math" panose="02040503050406030204" pitchFamily="18" charset="0"/>
                            </a:rPr>
                            <m:t>2</m:t>
                          </m:r>
                        </m:sup>
                      </m:sSup>
                      <m:r>
                        <a:rPr lang="zh-CN" altLang="en-US" i="1">
                          <a:solidFill>
                            <a:srgbClr val="294A5A"/>
                          </a:solidFill>
                          <a:latin typeface="Cambria Math" panose="02040503050406030204" pitchFamily="18" charset="0"/>
                        </a:rPr>
                        <m:t>𝑑</m:t>
                      </m:r>
                      <m:r>
                        <a:rPr lang="zh-CN" altLang="en-US" i="1">
                          <a:solidFill>
                            <a:srgbClr val="294A5A"/>
                          </a:solidFill>
                          <a:latin typeface="Cambria Math" panose="02040503050406030204" pitchFamily="18" charset="0"/>
                        </a:rPr>
                        <m:t>𝜔</m:t>
                      </m:r>
                    </m:oMath>
                  </m:oMathPara>
                </a14:m>
                <a:endParaRPr lang="zh-CN" altLang="en-US">
                  <a:solidFill>
                    <a:srgbClr val="294A5A"/>
                  </a:solidFill>
                </a:endParaRPr>
              </a:p>
            </p:txBody>
          </p:sp>
        </mc:Choice>
        <mc:Fallback>
          <p:sp>
            <p:nvSpPr>
              <p:cNvPr id="12" name="矩形 11">
                <a:extLst>
                  <a:ext uri="{FF2B5EF4-FFF2-40B4-BE49-F238E27FC236}">
                    <a16:creationId xmlns:a16="http://schemas.microsoft.com/office/drawing/2014/main" id="{8BD9F5ED-7ADF-423B-AAC0-E008AACAF205}"/>
                  </a:ext>
                </a:extLst>
              </p:cNvPr>
              <p:cNvSpPr>
                <a:spLocks noRot="1" noChangeAspect="1" noMove="1" noResize="1" noEditPoints="1" noAdjustHandles="1" noChangeArrowheads="1" noChangeShapeType="1" noTextEdit="1"/>
              </p:cNvSpPr>
              <p:nvPr/>
            </p:nvSpPr>
            <p:spPr>
              <a:xfrm>
                <a:off x="6184782" y="5171811"/>
                <a:ext cx="4176721" cy="871264"/>
              </a:xfrm>
              <a:prstGeom prst="rect">
                <a:avLst/>
              </a:prstGeom>
              <a:blipFill>
                <a:blip r:embed="rId5"/>
                <a:stretch>
                  <a:fillRect/>
                </a:stretch>
              </a:blipFill>
            </p:spPr>
            <p:txBody>
              <a:bodyPr/>
              <a:lstStyle/>
              <a:p>
                <a:r>
                  <a:rPr lang="zh-CN" altLang="en-US">
                    <a:noFill/>
                  </a:rPr>
                  <a:t> </a:t>
                </a:r>
              </a:p>
            </p:txBody>
          </p:sp>
        </mc:Fallback>
      </mc:AlternateContent>
      <p:sp>
        <p:nvSpPr>
          <p:cNvPr id="13" name="矩形 12">
            <a:extLst>
              <a:ext uri="{FF2B5EF4-FFF2-40B4-BE49-F238E27FC236}">
                <a16:creationId xmlns:a16="http://schemas.microsoft.com/office/drawing/2014/main" id="{35107050-43EC-4146-ABA5-2D16E2034ABE}"/>
              </a:ext>
            </a:extLst>
          </p:cNvPr>
          <p:cNvSpPr/>
          <p:nvPr/>
        </p:nvSpPr>
        <p:spPr>
          <a:xfrm>
            <a:off x="6458350" y="6196963"/>
            <a:ext cx="3629583" cy="369332"/>
          </a:xfrm>
          <a:prstGeom prst="rect">
            <a:avLst/>
          </a:prstGeom>
        </p:spPr>
        <p:txBody>
          <a:bodyPr wrap="none">
            <a:spAutoFit/>
          </a:bodyPr>
          <a:lstStyle/>
          <a:p>
            <a:r>
              <a:rPr lang="en-US" altLang="zh-CN">
                <a:solidFill>
                  <a:srgbClr val="294A5A"/>
                </a:solidFill>
                <a:latin typeface="微软雅黑" panose="020B0503020204020204" pitchFamily="34" charset="-122"/>
                <a:ea typeface="微软雅黑" panose="020B0503020204020204" pitchFamily="34" charset="-122"/>
              </a:rPr>
              <a:t>limited-memory BFGS method </a:t>
            </a:r>
            <a:endParaRPr lang="zh-CN" altLang="en-US">
              <a:solidFill>
                <a:srgbClr val="294A5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00461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3">
            <a:extLst>
              <a:ext uri="{FF2B5EF4-FFF2-40B4-BE49-F238E27FC236}">
                <a16:creationId xmlns:a16="http://schemas.microsoft.com/office/drawing/2014/main" id="{91BF28E4-877C-4B1E-810F-2A7C35B4DEEC}"/>
              </a:ext>
            </a:extLst>
          </p:cNvPr>
          <p:cNvSpPr txBox="1"/>
          <p:nvPr/>
        </p:nvSpPr>
        <p:spPr>
          <a:xfrm>
            <a:off x="0" y="265"/>
            <a:ext cx="12192000" cy="430887"/>
          </a:xfrm>
          <a:prstGeom prst="rect">
            <a:avLst/>
          </a:prstGeom>
          <a:solidFill>
            <a:srgbClr val="0070C0"/>
          </a:solid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2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  </a:t>
            </a:r>
            <a:r>
              <a:rPr kumimoji="0" lang="en-US" altLang="zh-CN"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2.5 </a:t>
            </a:r>
            <a:r>
              <a:rPr kumimoji="0" lang="zh-CN" altLang="en-US"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数据与方法：全波形反演（</a:t>
            </a:r>
            <a:r>
              <a:rPr kumimoji="0" lang="en-US" altLang="zh-CN"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FWI</a:t>
            </a:r>
            <a:r>
              <a:rPr kumimoji="0" lang="zh-CN" altLang="en-US"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a:t>
            </a:r>
            <a:r>
              <a:rPr kumimoji="0" lang="en-US" altLang="zh-CN"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a:t>
            </a:r>
            <a:r>
              <a:rPr kumimoji="0" lang="zh-CN" altLang="en-US"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伴随状态法</a:t>
            </a:r>
            <a:endParaRPr kumimoji="0" lang="zh-CN" altLang="en-US" sz="2200" b="1" i="0" u="none" strike="noStrike" kern="1200" cap="none" spc="0" normalizeH="0" baseline="0" noProof="0" dirty="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endParaRPr>
          </a:p>
        </p:txBody>
      </p:sp>
      <p:pic>
        <p:nvPicPr>
          <p:cNvPr id="7" name="图片 6">
            <a:extLst>
              <a:ext uri="{FF2B5EF4-FFF2-40B4-BE49-F238E27FC236}">
                <a16:creationId xmlns:a16="http://schemas.microsoft.com/office/drawing/2014/main" id="{53AAE611-5A23-44D7-B011-C889DF3C0E51}"/>
              </a:ext>
            </a:extLst>
          </p:cNvPr>
          <p:cNvPicPr>
            <a:picLocks noChangeAspect="1"/>
          </p:cNvPicPr>
          <p:nvPr/>
        </p:nvPicPr>
        <p:blipFill>
          <a:blip r:embed="rId2"/>
          <a:stretch>
            <a:fillRect/>
          </a:stretch>
        </p:blipFill>
        <p:spPr>
          <a:xfrm>
            <a:off x="414338" y="1732800"/>
            <a:ext cx="6263295" cy="3240000"/>
          </a:xfrm>
          <a:prstGeom prst="rect">
            <a:avLst/>
          </a:prstGeom>
        </p:spPr>
      </p:pic>
      <p:pic>
        <p:nvPicPr>
          <p:cNvPr id="8" name="图片 7">
            <a:extLst>
              <a:ext uri="{FF2B5EF4-FFF2-40B4-BE49-F238E27FC236}">
                <a16:creationId xmlns:a16="http://schemas.microsoft.com/office/drawing/2014/main" id="{C87A192B-185F-41B6-ACCC-45B2061E60C5}"/>
              </a:ext>
            </a:extLst>
          </p:cNvPr>
          <p:cNvPicPr>
            <a:picLocks noChangeAspect="1"/>
          </p:cNvPicPr>
          <p:nvPr/>
        </p:nvPicPr>
        <p:blipFill>
          <a:blip r:embed="rId3"/>
          <a:stretch>
            <a:fillRect/>
          </a:stretch>
        </p:blipFill>
        <p:spPr>
          <a:xfrm>
            <a:off x="6677633" y="1732800"/>
            <a:ext cx="5344785" cy="2880000"/>
          </a:xfrm>
          <a:prstGeom prst="rect">
            <a:avLst/>
          </a:prstGeom>
        </p:spPr>
      </p:pic>
      <p:sp>
        <p:nvSpPr>
          <p:cNvPr id="9" name="矩形 8">
            <a:extLst>
              <a:ext uri="{FF2B5EF4-FFF2-40B4-BE49-F238E27FC236}">
                <a16:creationId xmlns:a16="http://schemas.microsoft.com/office/drawing/2014/main" id="{7E6506F5-514A-4DDB-BF7B-3A7F10A58D2C}"/>
              </a:ext>
            </a:extLst>
          </p:cNvPr>
          <p:cNvSpPr/>
          <p:nvPr/>
        </p:nvSpPr>
        <p:spPr>
          <a:xfrm>
            <a:off x="4640436" y="5545116"/>
            <a:ext cx="3416320" cy="369332"/>
          </a:xfrm>
          <a:prstGeom prst="rect">
            <a:avLst/>
          </a:prstGeom>
        </p:spPr>
        <p:txBody>
          <a:bodyPr wrap="none">
            <a:spAutoFit/>
          </a:bodyPr>
          <a:lstStyle/>
          <a:p>
            <a:r>
              <a:rPr lang="en-US" altLang="zh-CN">
                <a:solidFill>
                  <a:srgbClr val="294A5A"/>
                </a:solidFill>
                <a:latin typeface="微软雅黑" panose="020B0503020204020204" pitchFamily="34" charset="-122"/>
                <a:ea typeface="微软雅黑" panose="020B0503020204020204" pitchFamily="34" charset="-122"/>
              </a:rPr>
              <a:t>《</a:t>
            </a:r>
            <a:r>
              <a:rPr lang="zh-CN" altLang="en-US">
                <a:solidFill>
                  <a:srgbClr val="294A5A"/>
                </a:solidFill>
                <a:latin typeface="微软雅黑" panose="020B0503020204020204" pitchFamily="34" charset="-122"/>
                <a:ea typeface="微软雅黑" panose="020B0503020204020204" pitchFamily="34" charset="-122"/>
              </a:rPr>
              <a:t>计算地球物理学</a:t>
            </a:r>
            <a:r>
              <a:rPr lang="en-US" altLang="zh-CN">
                <a:solidFill>
                  <a:srgbClr val="294A5A"/>
                </a:solidFill>
                <a:latin typeface="微软雅黑" panose="020B0503020204020204" pitchFamily="34" charset="-122"/>
                <a:ea typeface="微软雅黑" panose="020B0503020204020204" pitchFamily="34" charset="-122"/>
              </a:rPr>
              <a:t>》</a:t>
            </a:r>
            <a:r>
              <a:rPr lang="zh-CN" altLang="en-US">
                <a:solidFill>
                  <a:srgbClr val="294A5A"/>
                </a:solidFill>
                <a:latin typeface="微软雅黑" panose="020B0503020204020204" pitchFamily="34" charset="-122"/>
                <a:ea typeface="微软雅黑" panose="020B0503020204020204" pitchFamily="34" charset="-122"/>
              </a:rPr>
              <a:t>潘雨迪老师</a:t>
            </a:r>
          </a:p>
        </p:txBody>
      </p:sp>
      <p:sp>
        <p:nvSpPr>
          <p:cNvPr id="10" name="文本框 9">
            <a:extLst>
              <a:ext uri="{FF2B5EF4-FFF2-40B4-BE49-F238E27FC236}">
                <a16:creationId xmlns:a16="http://schemas.microsoft.com/office/drawing/2014/main" id="{DE433E13-8ECD-4803-9F22-DD3BEFAFAEF4}"/>
              </a:ext>
            </a:extLst>
          </p:cNvPr>
          <p:cNvSpPr txBox="1"/>
          <p:nvPr/>
        </p:nvSpPr>
        <p:spPr>
          <a:xfrm>
            <a:off x="4375191" y="1097365"/>
            <a:ext cx="3441618"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lang="zh-CN" altLang="en-US" sz="1600">
                <a:solidFill>
                  <a:srgbClr val="294A5A"/>
                </a:solidFill>
                <a:latin typeface="微软雅黑" panose="020B0503020204020204" pitchFamily="34" charset="-122"/>
                <a:ea typeface="微软雅黑" panose="020B0503020204020204" pitchFamily="34" charset="-122"/>
              </a:rPr>
              <a:t>全波形反演的关键步骤：梯度的计算</a:t>
            </a:r>
            <a:endParaRPr kumimoji="0" lang="zh-CN" altLang="en-US" sz="16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0444337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a:extLst>
              <a:ext uri="{FF2B5EF4-FFF2-40B4-BE49-F238E27FC236}">
                <a16:creationId xmlns:a16="http://schemas.microsoft.com/office/drawing/2014/main" id="{44634B4E-D304-4E26-A089-DC82FDBF3254}"/>
              </a:ext>
            </a:extLst>
          </p:cNvPr>
          <p:cNvSpPr txBox="1"/>
          <p:nvPr/>
        </p:nvSpPr>
        <p:spPr>
          <a:xfrm>
            <a:off x="4439194" y="5721452"/>
            <a:ext cx="3665220"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接收函数和背景噪声面波波形</a:t>
            </a:r>
            <a:r>
              <a:rPr lang="zh-CN" altLang="en-US" sz="1600">
                <a:solidFill>
                  <a:srgbClr val="294A5A"/>
                </a:solidFill>
                <a:latin typeface="微软雅黑" panose="020B0503020204020204" pitchFamily="34" charset="-122"/>
                <a:ea typeface="微软雅黑" panose="020B0503020204020204" pitchFamily="34" charset="-122"/>
              </a:rPr>
              <a:t>拟合</a:t>
            </a: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结果</a:t>
            </a:r>
            <a:endParaRPr kumimoji="0" lang="zh-CN" altLang="en-US" sz="16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mn-cs"/>
            </a:endParaRPr>
          </a:p>
        </p:txBody>
      </p:sp>
      <p:pic>
        <p:nvPicPr>
          <p:cNvPr id="2" name="图片 1">
            <a:extLst>
              <a:ext uri="{FF2B5EF4-FFF2-40B4-BE49-F238E27FC236}">
                <a16:creationId xmlns:a16="http://schemas.microsoft.com/office/drawing/2014/main" id="{55D58EA9-1FA2-44B1-93DD-5654429CE4C3}"/>
              </a:ext>
            </a:extLst>
          </p:cNvPr>
          <p:cNvPicPr>
            <a:picLocks noChangeAspect="1"/>
          </p:cNvPicPr>
          <p:nvPr/>
        </p:nvPicPr>
        <p:blipFill>
          <a:blip r:embed="rId2"/>
          <a:stretch>
            <a:fillRect/>
          </a:stretch>
        </p:blipFill>
        <p:spPr>
          <a:xfrm>
            <a:off x="883920" y="1269000"/>
            <a:ext cx="10129070" cy="4320000"/>
          </a:xfrm>
          <a:prstGeom prst="rect">
            <a:avLst/>
          </a:prstGeom>
        </p:spPr>
      </p:pic>
      <p:sp>
        <p:nvSpPr>
          <p:cNvPr id="9" name="TextBox 13">
            <a:extLst>
              <a:ext uri="{FF2B5EF4-FFF2-40B4-BE49-F238E27FC236}">
                <a16:creationId xmlns:a16="http://schemas.microsoft.com/office/drawing/2014/main" id="{D0543898-22AE-4241-9041-F50754CE8684}"/>
              </a:ext>
            </a:extLst>
          </p:cNvPr>
          <p:cNvSpPr txBox="1"/>
          <p:nvPr/>
        </p:nvSpPr>
        <p:spPr>
          <a:xfrm>
            <a:off x="0" y="265"/>
            <a:ext cx="12192000" cy="430887"/>
          </a:xfrm>
          <a:prstGeom prst="rect">
            <a:avLst/>
          </a:prstGeom>
          <a:solidFill>
            <a:srgbClr val="0070C0"/>
          </a:solid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2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  </a:t>
            </a:r>
            <a:r>
              <a:rPr kumimoji="0" lang="en-US" altLang="zh-CN"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3.1 </a:t>
            </a:r>
            <a:r>
              <a:rPr kumimoji="0" lang="zh-CN" altLang="en-US"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研究结果：波形拟合效果展示</a:t>
            </a:r>
            <a:endParaRPr kumimoji="0" lang="zh-CN" altLang="en-US" sz="2200" b="1" i="0" u="none" strike="noStrike" kern="1200" cap="none" spc="0" normalizeH="0" baseline="0" noProof="0" dirty="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2016703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3">
            <a:extLst>
              <a:ext uri="{FF2B5EF4-FFF2-40B4-BE49-F238E27FC236}">
                <a16:creationId xmlns:a16="http://schemas.microsoft.com/office/drawing/2014/main" id="{8D7301B3-CE1B-4259-A121-A2381B0760A1}"/>
              </a:ext>
            </a:extLst>
          </p:cNvPr>
          <p:cNvSpPr txBox="1"/>
          <p:nvPr/>
        </p:nvSpPr>
        <p:spPr>
          <a:xfrm>
            <a:off x="0" y="265"/>
            <a:ext cx="12192000" cy="430887"/>
          </a:xfrm>
          <a:prstGeom prst="rect">
            <a:avLst/>
          </a:prstGeom>
          <a:solidFill>
            <a:srgbClr val="0070C0"/>
          </a:solid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2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  </a:t>
            </a:r>
            <a:r>
              <a:rPr kumimoji="0" lang="en-US" altLang="zh-CN"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3.2 </a:t>
            </a:r>
            <a:r>
              <a:rPr kumimoji="0" lang="zh-CN" altLang="en-US"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研究结果：地壳不同深度结构</a:t>
            </a:r>
            <a:endParaRPr kumimoji="0" lang="zh-CN" altLang="en-US" sz="2200" b="1" i="0" u="none" strike="noStrike" kern="1200" cap="none" spc="0" normalizeH="0" baseline="0" noProof="0" dirty="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17" name="文本框 16">
            <a:extLst>
              <a:ext uri="{FF2B5EF4-FFF2-40B4-BE49-F238E27FC236}">
                <a16:creationId xmlns:a16="http://schemas.microsoft.com/office/drawing/2014/main" id="{44634B4E-D304-4E26-A089-DC82FDBF3254}"/>
              </a:ext>
            </a:extLst>
          </p:cNvPr>
          <p:cNvSpPr txBox="1"/>
          <p:nvPr/>
        </p:nvSpPr>
        <p:spPr>
          <a:xfrm>
            <a:off x="1164146" y="6183549"/>
            <a:ext cx="4879601"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地壳不同深度速度结构，中下地壳两个显著的低速体</a:t>
            </a:r>
            <a:endParaRPr kumimoji="0" lang="zh-CN" altLang="en-US" sz="16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mn-cs"/>
            </a:endParaRPr>
          </a:p>
        </p:txBody>
      </p:sp>
      <p:pic>
        <p:nvPicPr>
          <p:cNvPr id="2" name="图片 1">
            <a:extLst>
              <a:ext uri="{FF2B5EF4-FFF2-40B4-BE49-F238E27FC236}">
                <a16:creationId xmlns:a16="http://schemas.microsoft.com/office/drawing/2014/main" id="{2E0D9EA3-141A-4F7C-94E1-0874180FA05E}"/>
              </a:ext>
            </a:extLst>
          </p:cNvPr>
          <p:cNvPicPr>
            <a:picLocks noChangeAspect="1"/>
          </p:cNvPicPr>
          <p:nvPr/>
        </p:nvPicPr>
        <p:blipFill>
          <a:blip r:embed="rId2"/>
          <a:stretch>
            <a:fillRect/>
          </a:stretch>
        </p:blipFill>
        <p:spPr>
          <a:xfrm>
            <a:off x="391884" y="654978"/>
            <a:ext cx="6147006" cy="5400000"/>
          </a:xfrm>
          <a:prstGeom prst="rect">
            <a:avLst/>
          </a:prstGeom>
        </p:spPr>
      </p:pic>
      <p:pic>
        <p:nvPicPr>
          <p:cNvPr id="3" name="图片 2">
            <a:extLst>
              <a:ext uri="{FF2B5EF4-FFF2-40B4-BE49-F238E27FC236}">
                <a16:creationId xmlns:a16="http://schemas.microsoft.com/office/drawing/2014/main" id="{6E50E992-7D67-46E4-8A7D-799AC0D1BC89}"/>
              </a:ext>
            </a:extLst>
          </p:cNvPr>
          <p:cNvPicPr>
            <a:picLocks noChangeAspect="1"/>
          </p:cNvPicPr>
          <p:nvPr/>
        </p:nvPicPr>
        <p:blipFill>
          <a:blip r:embed="rId3"/>
          <a:stretch>
            <a:fillRect/>
          </a:stretch>
        </p:blipFill>
        <p:spPr>
          <a:xfrm>
            <a:off x="6705350" y="792482"/>
            <a:ext cx="4653166" cy="5040000"/>
          </a:xfrm>
          <a:prstGeom prst="rect">
            <a:avLst/>
          </a:prstGeom>
        </p:spPr>
      </p:pic>
      <p:sp>
        <p:nvSpPr>
          <p:cNvPr id="6" name="文本框 5">
            <a:extLst>
              <a:ext uri="{FF2B5EF4-FFF2-40B4-BE49-F238E27FC236}">
                <a16:creationId xmlns:a16="http://schemas.microsoft.com/office/drawing/2014/main" id="{3BC65DFE-1871-424C-BFCF-272803B4CD59}"/>
              </a:ext>
            </a:extLst>
          </p:cNvPr>
          <p:cNvSpPr txBox="1"/>
          <p:nvPr/>
        </p:nvSpPr>
        <p:spPr>
          <a:xfrm>
            <a:off x="7805419" y="6183549"/>
            <a:ext cx="2871289"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lang="zh-CN" altLang="en-US" sz="1600">
                <a:solidFill>
                  <a:srgbClr val="294A5A"/>
                </a:solidFill>
                <a:latin typeface="微软雅黑" panose="020B0503020204020204" pitchFamily="34" charset="-122"/>
                <a:ea typeface="微软雅黑" panose="020B0503020204020204" pitchFamily="34" charset="-122"/>
              </a:rPr>
              <a:t>地壳和上地幔低速结构横剖面</a:t>
            </a:r>
            <a:endParaRPr kumimoji="0" lang="zh-CN" altLang="en-US" sz="16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mn-cs"/>
            </a:endParaRPr>
          </a:p>
        </p:txBody>
      </p:sp>
      <p:cxnSp>
        <p:nvCxnSpPr>
          <p:cNvPr id="7" name="直接连接符 6">
            <a:extLst>
              <a:ext uri="{FF2B5EF4-FFF2-40B4-BE49-F238E27FC236}">
                <a16:creationId xmlns:a16="http://schemas.microsoft.com/office/drawing/2014/main" id="{171C9075-AC94-453C-89B5-696B10BE69F1}"/>
              </a:ext>
            </a:extLst>
          </p:cNvPr>
          <p:cNvCxnSpPr>
            <a:cxnSpLocks/>
          </p:cNvCxnSpPr>
          <p:nvPr/>
        </p:nvCxnSpPr>
        <p:spPr>
          <a:xfrm flipH="1">
            <a:off x="5029201" y="1336767"/>
            <a:ext cx="352697" cy="1358537"/>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2066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3">
            <a:extLst>
              <a:ext uri="{FF2B5EF4-FFF2-40B4-BE49-F238E27FC236}">
                <a16:creationId xmlns:a16="http://schemas.microsoft.com/office/drawing/2014/main" id="{8D7301B3-CE1B-4259-A121-A2381B0760A1}"/>
              </a:ext>
            </a:extLst>
          </p:cNvPr>
          <p:cNvSpPr txBox="1"/>
          <p:nvPr/>
        </p:nvSpPr>
        <p:spPr>
          <a:xfrm>
            <a:off x="0" y="265"/>
            <a:ext cx="12192000" cy="430887"/>
          </a:xfrm>
          <a:prstGeom prst="rect">
            <a:avLst/>
          </a:prstGeom>
          <a:solidFill>
            <a:srgbClr val="0070C0"/>
          </a:solid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2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  </a:t>
            </a:r>
            <a:r>
              <a:rPr lang="en-US" altLang="zh-CN" sz="2200" b="1">
                <a:solidFill>
                  <a:prstClr val="white"/>
                </a:solidFill>
                <a:latin typeface="Arial" panose="020B0604020202020204" pitchFamily="34" charset="0"/>
                <a:ea typeface="SimSun" panose="02010600030101010101" pitchFamily="2" charset="-122"/>
                <a:cs typeface="Arial" panose="020B0604020202020204" pitchFamily="34" charset="0"/>
              </a:rPr>
              <a:t>4</a:t>
            </a:r>
            <a:r>
              <a:rPr kumimoji="0" lang="en-US" altLang="zh-CN"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.1 </a:t>
            </a:r>
            <a:r>
              <a:rPr kumimoji="0" lang="zh-CN" altLang="en-US"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解释讨论：下地壳岩浆底侵和熔体分数估计</a:t>
            </a:r>
            <a:endParaRPr kumimoji="0" lang="zh-CN" altLang="en-US" sz="2200" b="1" i="0" u="none" strike="noStrike" kern="1200" cap="none" spc="0" normalizeH="0" baseline="0" noProof="0" dirty="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17" name="文本框 16">
            <a:extLst>
              <a:ext uri="{FF2B5EF4-FFF2-40B4-BE49-F238E27FC236}">
                <a16:creationId xmlns:a16="http://schemas.microsoft.com/office/drawing/2014/main" id="{44634B4E-D304-4E26-A089-DC82FDBF3254}"/>
              </a:ext>
            </a:extLst>
          </p:cNvPr>
          <p:cNvSpPr txBox="1"/>
          <p:nvPr/>
        </p:nvSpPr>
        <p:spPr>
          <a:xfrm>
            <a:off x="4464807" y="1041048"/>
            <a:ext cx="3262386"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lang="zh-CN" altLang="en-US">
                <a:solidFill>
                  <a:srgbClr val="294A5A"/>
                </a:solidFill>
                <a:latin typeface="微软雅黑" panose="020B0503020204020204" pitchFamily="34" charset="-122"/>
                <a:ea typeface="微软雅黑" panose="020B0503020204020204" pitchFamily="34" charset="-122"/>
              </a:rPr>
              <a:t>下地壳</a:t>
            </a:r>
            <a:r>
              <a:rPr kumimoji="0" lang="en-US" altLang="zh-CN"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3.5 – 5.5 % </a:t>
            </a:r>
            <a:r>
              <a:rPr kumimoji="0" lang="zh-CN" altLang="en-US"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的部分熔融</a:t>
            </a:r>
            <a:endParaRPr kumimoji="0" lang="zh-CN" altLang="en-US"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a:extLst>
              <a:ext uri="{FF2B5EF4-FFF2-40B4-BE49-F238E27FC236}">
                <a16:creationId xmlns:a16="http://schemas.microsoft.com/office/drawing/2014/main" id="{5137CEE9-3EFD-46C2-AB65-42865FEB8921}"/>
              </a:ext>
            </a:extLst>
          </p:cNvPr>
          <p:cNvSpPr txBox="1"/>
          <p:nvPr/>
        </p:nvSpPr>
        <p:spPr>
          <a:xfrm>
            <a:off x="1828508" y="5480840"/>
            <a:ext cx="3457595"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zh-CN"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O</a:t>
            </a:r>
            <a:r>
              <a:rPr lang="en-US" altLang="zh-CN" sz="1600">
                <a:solidFill>
                  <a:srgbClr val="294A5A"/>
                </a:solidFill>
                <a:latin typeface="微软雅黑" panose="020B0503020204020204" pitchFamily="34" charset="-122"/>
                <a:ea typeface="微软雅黑" panose="020B0503020204020204" pitchFamily="34" charset="-122"/>
              </a:rPr>
              <a:t>rkhon</a:t>
            </a:r>
            <a:r>
              <a:rPr lang="zh-CN" altLang="en-US" sz="1600">
                <a:solidFill>
                  <a:srgbClr val="294A5A"/>
                </a:solidFill>
                <a:latin typeface="微软雅黑" panose="020B0503020204020204" pitchFamily="34" charset="-122"/>
                <a:ea typeface="微软雅黑" panose="020B0503020204020204" pitchFamily="34" charset="-122"/>
              </a:rPr>
              <a:t>火山</a:t>
            </a: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下地壳熔体分数估计</a:t>
            </a:r>
            <a:endParaRPr kumimoji="0" lang="zh-CN" altLang="en-US" sz="16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mn-cs"/>
            </a:endParaRPr>
          </a:p>
        </p:txBody>
      </p:sp>
      <p:sp>
        <p:nvSpPr>
          <p:cNvPr id="2" name="矩形 1">
            <a:extLst>
              <a:ext uri="{FF2B5EF4-FFF2-40B4-BE49-F238E27FC236}">
                <a16:creationId xmlns:a16="http://schemas.microsoft.com/office/drawing/2014/main" id="{83E0F22C-18CE-4BD9-9833-8A52C4D6A1FC}"/>
              </a:ext>
            </a:extLst>
          </p:cNvPr>
          <p:cNvSpPr/>
          <p:nvPr/>
        </p:nvSpPr>
        <p:spPr>
          <a:xfrm>
            <a:off x="6236363" y="2065211"/>
            <a:ext cx="2709653" cy="369332"/>
          </a:xfrm>
          <a:prstGeom prst="rect">
            <a:avLst/>
          </a:prstGeom>
        </p:spPr>
        <p:txBody>
          <a:bodyPr wrap="none">
            <a:spAutoFit/>
          </a:bodyPr>
          <a:lstStyle/>
          <a:p>
            <a:r>
              <a:rPr lang="en-US" altLang="zh-CN">
                <a:solidFill>
                  <a:srgbClr val="294A5A"/>
                </a:solidFill>
                <a:latin typeface="微软雅黑" panose="020B0503020204020204" pitchFamily="34" charset="-122"/>
                <a:ea typeface="微软雅黑" panose="020B0503020204020204" pitchFamily="34" charset="-122"/>
              </a:rPr>
              <a:t>Gassmann’s equation</a:t>
            </a:r>
            <a:endParaRPr lang="zh-CN" altLang="en-US">
              <a:solidFill>
                <a:srgbClr val="294A5A"/>
              </a:solidFill>
              <a:latin typeface="微软雅黑" panose="020B0503020204020204" pitchFamily="34" charset="-122"/>
              <a:ea typeface="微软雅黑" panose="020B0503020204020204" pitchFamily="34" charset="-122"/>
            </a:endParaRPr>
          </a:p>
        </p:txBody>
      </p:sp>
      <p:pic>
        <p:nvPicPr>
          <p:cNvPr id="3" name="图片 2">
            <a:extLst>
              <a:ext uri="{FF2B5EF4-FFF2-40B4-BE49-F238E27FC236}">
                <a16:creationId xmlns:a16="http://schemas.microsoft.com/office/drawing/2014/main" id="{F43B848C-2529-4323-A0B9-A523F706855E}"/>
              </a:ext>
            </a:extLst>
          </p:cNvPr>
          <p:cNvPicPr>
            <a:picLocks noChangeAspect="1"/>
          </p:cNvPicPr>
          <p:nvPr/>
        </p:nvPicPr>
        <p:blipFill>
          <a:blip r:embed="rId2"/>
          <a:stretch>
            <a:fillRect/>
          </a:stretch>
        </p:blipFill>
        <p:spPr>
          <a:xfrm>
            <a:off x="1927026" y="1796900"/>
            <a:ext cx="2772718" cy="3600000"/>
          </a:xfrm>
          <a:prstGeom prst="rect">
            <a:avLst/>
          </a:prstGeom>
        </p:spPr>
      </p:pic>
      <p:sp>
        <p:nvSpPr>
          <p:cNvPr id="6" name="矩形 5">
            <a:extLst>
              <a:ext uri="{FF2B5EF4-FFF2-40B4-BE49-F238E27FC236}">
                <a16:creationId xmlns:a16="http://schemas.microsoft.com/office/drawing/2014/main" id="{2C489800-4F3C-402E-A77F-38C628F9EEDA}"/>
              </a:ext>
            </a:extLst>
          </p:cNvPr>
          <p:cNvSpPr/>
          <p:nvPr/>
        </p:nvSpPr>
        <p:spPr>
          <a:xfrm>
            <a:off x="6305006" y="4154958"/>
            <a:ext cx="4228012" cy="1477328"/>
          </a:xfrm>
          <a:prstGeom prst="rect">
            <a:avLst/>
          </a:prstGeom>
        </p:spPr>
        <p:txBody>
          <a:bodyPr wrap="square">
            <a:spAutoFit/>
          </a:bodyPr>
          <a:lstStyle/>
          <a:p>
            <a:r>
              <a:rPr lang="en-US" altLang="zh-CN">
                <a:solidFill>
                  <a:srgbClr val="294A5A"/>
                </a:solidFill>
              </a:rPr>
              <a:t>β</a:t>
            </a:r>
            <a:r>
              <a:rPr lang="zh-CN" altLang="en-US">
                <a:solidFill>
                  <a:srgbClr val="294A5A"/>
                </a:solidFill>
              </a:rPr>
              <a:t>：观测</a:t>
            </a:r>
            <a:r>
              <a:rPr lang="en-US" altLang="zh-CN">
                <a:solidFill>
                  <a:srgbClr val="294A5A"/>
                </a:solidFill>
              </a:rPr>
              <a:t>S</a:t>
            </a:r>
            <a:r>
              <a:rPr lang="zh-CN" altLang="en-US">
                <a:solidFill>
                  <a:srgbClr val="294A5A"/>
                </a:solidFill>
              </a:rPr>
              <a:t>波速度</a:t>
            </a:r>
            <a:r>
              <a:rPr lang="en-US" altLang="zh-CN">
                <a:solidFill>
                  <a:srgbClr val="294A5A"/>
                </a:solidFill>
              </a:rPr>
              <a:t>, </a:t>
            </a:r>
          </a:p>
          <a:p>
            <a:r>
              <a:rPr lang="en-US" altLang="zh-CN">
                <a:solidFill>
                  <a:srgbClr val="294A5A"/>
                </a:solidFill>
              </a:rPr>
              <a:t>ϕ</a:t>
            </a:r>
            <a:r>
              <a:rPr lang="zh-CN" altLang="en-US">
                <a:solidFill>
                  <a:srgbClr val="294A5A"/>
                </a:solidFill>
              </a:rPr>
              <a:t>：熔体分数</a:t>
            </a:r>
            <a:r>
              <a:rPr lang="en-US" altLang="zh-CN">
                <a:solidFill>
                  <a:srgbClr val="294A5A"/>
                </a:solidFill>
              </a:rPr>
              <a:t>, and</a:t>
            </a:r>
          </a:p>
          <a:p>
            <a:r>
              <a:rPr lang="en-US" altLang="zh-CN">
                <a:solidFill>
                  <a:srgbClr val="294A5A"/>
                </a:solidFill>
              </a:rPr>
              <a:t>β</a:t>
            </a:r>
            <a:r>
              <a:rPr lang="en-US" altLang="zh-CN" baseline="-25000">
                <a:solidFill>
                  <a:srgbClr val="294A5A"/>
                </a:solidFill>
              </a:rPr>
              <a:t>0</a:t>
            </a:r>
            <a:r>
              <a:rPr lang="zh-CN" altLang="en-US" baseline="-25000">
                <a:solidFill>
                  <a:srgbClr val="294A5A"/>
                </a:solidFill>
              </a:rPr>
              <a:t>  </a:t>
            </a:r>
            <a:r>
              <a:rPr lang="zh-CN" altLang="en-US">
                <a:solidFill>
                  <a:srgbClr val="294A5A"/>
                </a:solidFill>
              </a:rPr>
              <a:t>：固态参考</a:t>
            </a:r>
            <a:r>
              <a:rPr lang="en-US" altLang="zh-CN">
                <a:solidFill>
                  <a:srgbClr val="294A5A"/>
                </a:solidFill>
              </a:rPr>
              <a:t>S</a:t>
            </a:r>
            <a:r>
              <a:rPr lang="zh-CN" altLang="en-US">
                <a:solidFill>
                  <a:srgbClr val="294A5A"/>
                </a:solidFill>
              </a:rPr>
              <a:t>波速度，</a:t>
            </a:r>
            <a:r>
              <a:rPr lang="en-US" altLang="zh-CN">
                <a:solidFill>
                  <a:srgbClr val="294A5A"/>
                </a:solidFill>
              </a:rPr>
              <a:t>β</a:t>
            </a:r>
            <a:r>
              <a:rPr lang="en-US" altLang="zh-CN" baseline="-25000">
                <a:solidFill>
                  <a:srgbClr val="294A5A"/>
                </a:solidFill>
              </a:rPr>
              <a:t>0</a:t>
            </a:r>
            <a:r>
              <a:rPr lang="en-US" altLang="zh-CN">
                <a:solidFill>
                  <a:srgbClr val="294A5A"/>
                </a:solidFill>
              </a:rPr>
              <a:t> = 3.72 km/s</a:t>
            </a:r>
          </a:p>
          <a:p>
            <a:r>
              <a:rPr lang="en-US" altLang="zh-CN">
                <a:solidFill>
                  <a:srgbClr val="294A5A"/>
                </a:solidFill>
              </a:rPr>
              <a:t>ρ</a:t>
            </a:r>
            <a:r>
              <a:rPr lang="en-US" altLang="zh-CN" baseline="-25000">
                <a:solidFill>
                  <a:srgbClr val="294A5A"/>
                </a:solidFill>
              </a:rPr>
              <a:t>s</a:t>
            </a:r>
            <a:r>
              <a:rPr lang="zh-CN" altLang="en-US">
                <a:solidFill>
                  <a:srgbClr val="294A5A"/>
                </a:solidFill>
              </a:rPr>
              <a:t>：固相密度，</a:t>
            </a:r>
            <a:r>
              <a:rPr lang="en-US" altLang="zh-CN">
                <a:solidFill>
                  <a:srgbClr val="294A5A"/>
                </a:solidFill>
              </a:rPr>
              <a:t>2.7 g/cm</a:t>
            </a:r>
            <a:r>
              <a:rPr lang="en-US" altLang="zh-CN" baseline="30000">
                <a:solidFill>
                  <a:srgbClr val="294A5A"/>
                </a:solidFill>
              </a:rPr>
              <a:t>3</a:t>
            </a:r>
            <a:r>
              <a:rPr lang="en-US" altLang="zh-CN">
                <a:solidFill>
                  <a:srgbClr val="294A5A"/>
                </a:solidFill>
              </a:rPr>
              <a:t> </a:t>
            </a:r>
          </a:p>
          <a:p>
            <a:r>
              <a:rPr lang="en-US" altLang="zh-CN">
                <a:solidFill>
                  <a:srgbClr val="294A5A"/>
                </a:solidFill>
              </a:rPr>
              <a:t>ρ</a:t>
            </a:r>
            <a:r>
              <a:rPr lang="en-US" altLang="zh-CN" baseline="-25000">
                <a:solidFill>
                  <a:srgbClr val="294A5A"/>
                </a:solidFill>
              </a:rPr>
              <a:t>f</a:t>
            </a:r>
            <a:r>
              <a:rPr lang="en-US" altLang="zh-CN">
                <a:solidFill>
                  <a:srgbClr val="294A5A"/>
                </a:solidFill>
              </a:rPr>
              <a:t>,</a:t>
            </a:r>
            <a:r>
              <a:rPr lang="zh-CN" altLang="en-US">
                <a:solidFill>
                  <a:srgbClr val="294A5A"/>
                </a:solidFill>
              </a:rPr>
              <a:t>：液相密度，</a:t>
            </a:r>
            <a:r>
              <a:rPr lang="en-US" altLang="zh-CN">
                <a:solidFill>
                  <a:srgbClr val="294A5A"/>
                </a:solidFill>
              </a:rPr>
              <a:t>2.9 g/cm</a:t>
            </a:r>
            <a:r>
              <a:rPr lang="en-US" altLang="zh-CN" baseline="30000">
                <a:solidFill>
                  <a:srgbClr val="294A5A"/>
                </a:solidFill>
              </a:rPr>
              <a:t>3</a:t>
            </a:r>
          </a:p>
        </p:txBody>
      </p:sp>
      <mc:AlternateContent xmlns:mc="http://schemas.openxmlformats.org/markup-compatibility/2006">
        <mc:Choice xmlns:a14="http://schemas.microsoft.com/office/drawing/2010/main" Requires="a14">
          <p:sp>
            <p:nvSpPr>
              <p:cNvPr id="8" name="矩形 7">
                <a:extLst>
                  <a:ext uri="{FF2B5EF4-FFF2-40B4-BE49-F238E27FC236}">
                    <a16:creationId xmlns:a16="http://schemas.microsoft.com/office/drawing/2014/main" id="{84F0EA62-AC7B-4ED5-9BE0-1D3104FF9812}"/>
                  </a:ext>
                </a:extLst>
              </p:cNvPr>
              <p:cNvSpPr/>
              <p:nvPr/>
            </p:nvSpPr>
            <p:spPr>
              <a:xfrm>
                <a:off x="6189529" y="2618036"/>
                <a:ext cx="2605457" cy="1169936"/>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r>
                        <a:rPr lang="zh-CN" altLang="en-US" i="1" smtClean="0">
                          <a:solidFill>
                            <a:srgbClr val="294A5A"/>
                          </a:solidFill>
                          <a:latin typeface="Cambria Math" panose="02040503050406030204" pitchFamily="18" charset="0"/>
                        </a:rPr>
                        <m:t>𝛽</m:t>
                      </m:r>
                      <m:r>
                        <a:rPr lang="zh-CN" altLang="en-US" i="0">
                          <a:solidFill>
                            <a:srgbClr val="294A5A"/>
                          </a:solidFill>
                          <a:latin typeface="Cambria Math" panose="02040503050406030204" pitchFamily="18" charset="0"/>
                        </a:rPr>
                        <m:t>=</m:t>
                      </m:r>
                      <m:rad>
                        <m:radPr>
                          <m:degHide m:val="on"/>
                          <m:ctrlPr>
                            <a:rPr lang="zh-CN" altLang="en-US" i="1">
                              <a:solidFill>
                                <a:srgbClr val="294A5A"/>
                              </a:solidFill>
                              <a:latin typeface="Cambria Math" panose="02040503050406030204" pitchFamily="18" charset="0"/>
                            </a:rPr>
                          </m:ctrlPr>
                        </m:radPr>
                        <m:deg/>
                        <m:e>
                          <m:f>
                            <m:fPr>
                              <m:ctrlPr>
                                <a:rPr lang="zh-CN" altLang="en-US" i="1">
                                  <a:solidFill>
                                    <a:srgbClr val="294A5A"/>
                                  </a:solidFill>
                                  <a:latin typeface="Cambria Math" panose="02040503050406030204" pitchFamily="18" charset="0"/>
                                </a:rPr>
                              </m:ctrlPr>
                            </m:fPr>
                            <m:num>
                              <m:sSubSup>
                                <m:sSubSupPr>
                                  <m:ctrlPr>
                                    <a:rPr lang="zh-CN" altLang="en-US" i="1">
                                      <a:solidFill>
                                        <a:srgbClr val="294A5A"/>
                                      </a:solidFill>
                                      <a:latin typeface="Cambria Math" panose="02040503050406030204" pitchFamily="18" charset="0"/>
                                    </a:rPr>
                                  </m:ctrlPr>
                                </m:sSubSupPr>
                                <m:e>
                                  <m:r>
                                    <a:rPr lang="zh-CN" altLang="en-US" i="1">
                                      <a:solidFill>
                                        <a:srgbClr val="294A5A"/>
                                      </a:solidFill>
                                      <a:latin typeface="Cambria Math" panose="02040503050406030204" pitchFamily="18" charset="0"/>
                                    </a:rPr>
                                    <m:t>𝛽</m:t>
                                  </m:r>
                                </m:e>
                                <m:sub>
                                  <m:r>
                                    <a:rPr lang="zh-CN" altLang="en-US" i="0">
                                      <a:solidFill>
                                        <a:srgbClr val="294A5A"/>
                                      </a:solidFill>
                                      <a:latin typeface="Cambria Math" panose="02040503050406030204" pitchFamily="18" charset="0"/>
                                    </a:rPr>
                                    <m:t>0</m:t>
                                  </m:r>
                                </m:sub>
                                <m:sup>
                                  <m:r>
                                    <a:rPr lang="zh-CN" altLang="en-US" i="0">
                                      <a:solidFill>
                                        <a:srgbClr val="294A5A"/>
                                      </a:solidFill>
                                      <a:latin typeface="Cambria Math" panose="02040503050406030204" pitchFamily="18" charset="0"/>
                                    </a:rPr>
                                    <m:t>2</m:t>
                                  </m:r>
                                </m:sup>
                              </m:sSubSup>
                              <m:sSub>
                                <m:sSubPr>
                                  <m:ctrlPr>
                                    <a:rPr lang="zh-CN" altLang="en-US" i="1">
                                      <a:solidFill>
                                        <a:srgbClr val="294A5A"/>
                                      </a:solidFill>
                                      <a:latin typeface="Cambria Math" panose="02040503050406030204" pitchFamily="18" charset="0"/>
                                    </a:rPr>
                                  </m:ctrlPr>
                                </m:sSubPr>
                                <m:e>
                                  <m:r>
                                    <a:rPr lang="zh-CN" altLang="en-US" i="1">
                                      <a:solidFill>
                                        <a:srgbClr val="294A5A"/>
                                      </a:solidFill>
                                      <a:latin typeface="Cambria Math" panose="02040503050406030204" pitchFamily="18" charset="0"/>
                                    </a:rPr>
                                    <m:t>𝜌</m:t>
                                  </m:r>
                                </m:e>
                                <m:sub>
                                  <m:r>
                                    <a:rPr lang="zh-CN" altLang="en-US" i="1">
                                      <a:solidFill>
                                        <a:srgbClr val="294A5A"/>
                                      </a:solidFill>
                                      <a:latin typeface="Cambria Math" panose="02040503050406030204" pitchFamily="18" charset="0"/>
                                    </a:rPr>
                                    <m:t>𝑠</m:t>
                                  </m:r>
                                </m:sub>
                              </m:sSub>
                              <m:d>
                                <m:dPr>
                                  <m:ctrlPr>
                                    <a:rPr lang="zh-CN" altLang="en-US" i="1">
                                      <a:solidFill>
                                        <a:srgbClr val="294A5A"/>
                                      </a:solidFill>
                                      <a:latin typeface="Cambria Math" panose="02040503050406030204" pitchFamily="18" charset="0"/>
                                    </a:rPr>
                                  </m:ctrlPr>
                                </m:dPr>
                                <m:e>
                                  <m:r>
                                    <a:rPr lang="zh-CN" altLang="en-US" i="0">
                                      <a:solidFill>
                                        <a:srgbClr val="294A5A"/>
                                      </a:solidFill>
                                      <a:latin typeface="Cambria Math" panose="02040503050406030204" pitchFamily="18" charset="0"/>
                                    </a:rPr>
                                    <m:t>1−</m:t>
                                  </m:r>
                                  <m:f>
                                    <m:fPr>
                                      <m:ctrlPr>
                                        <a:rPr lang="zh-CN" altLang="en-US" i="1">
                                          <a:solidFill>
                                            <a:srgbClr val="294A5A"/>
                                          </a:solidFill>
                                          <a:latin typeface="Cambria Math" panose="02040503050406030204" pitchFamily="18" charset="0"/>
                                        </a:rPr>
                                      </m:ctrlPr>
                                    </m:fPr>
                                    <m:num>
                                      <m:r>
                                        <a:rPr lang="zh-CN" altLang="en-US" i="1">
                                          <a:solidFill>
                                            <a:srgbClr val="294A5A"/>
                                          </a:solidFill>
                                          <a:latin typeface="Cambria Math" panose="02040503050406030204" pitchFamily="18" charset="0"/>
                                        </a:rPr>
                                        <m:t>𝜙</m:t>
                                      </m:r>
                                    </m:num>
                                    <m:den>
                                      <m:sSub>
                                        <m:sSubPr>
                                          <m:ctrlPr>
                                            <a:rPr lang="zh-CN" altLang="en-US" i="1">
                                              <a:solidFill>
                                                <a:srgbClr val="294A5A"/>
                                              </a:solidFill>
                                              <a:latin typeface="Cambria Math" panose="02040503050406030204" pitchFamily="18" charset="0"/>
                                            </a:rPr>
                                          </m:ctrlPr>
                                        </m:sSubPr>
                                        <m:e>
                                          <m:r>
                                            <a:rPr lang="zh-CN" altLang="en-US" i="1">
                                              <a:solidFill>
                                                <a:srgbClr val="294A5A"/>
                                              </a:solidFill>
                                              <a:latin typeface="Cambria Math" panose="02040503050406030204" pitchFamily="18" charset="0"/>
                                            </a:rPr>
                                            <m:t>𝜙</m:t>
                                          </m:r>
                                        </m:e>
                                        <m:sub>
                                          <m:r>
                                            <a:rPr lang="zh-CN" altLang="en-US" i="1">
                                              <a:solidFill>
                                                <a:srgbClr val="294A5A"/>
                                              </a:solidFill>
                                              <a:latin typeface="Cambria Math" panose="02040503050406030204" pitchFamily="18" charset="0"/>
                                            </a:rPr>
                                            <m:t>𝑐</m:t>
                                          </m:r>
                                        </m:sub>
                                      </m:sSub>
                                    </m:den>
                                  </m:f>
                                </m:e>
                              </m:d>
                            </m:num>
                            <m:den>
                              <m:sSub>
                                <m:sSubPr>
                                  <m:ctrlPr>
                                    <a:rPr lang="zh-CN" altLang="en-US" i="1">
                                      <a:solidFill>
                                        <a:srgbClr val="294A5A"/>
                                      </a:solidFill>
                                      <a:latin typeface="Cambria Math" panose="02040503050406030204" pitchFamily="18" charset="0"/>
                                    </a:rPr>
                                  </m:ctrlPr>
                                </m:sSubPr>
                                <m:e>
                                  <m:r>
                                    <a:rPr lang="zh-CN" altLang="en-US" i="1">
                                      <a:solidFill>
                                        <a:srgbClr val="294A5A"/>
                                      </a:solidFill>
                                      <a:latin typeface="Cambria Math" panose="02040503050406030204" pitchFamily="18" charset="0"/>
                                    </a:rPr>
                                    <m:t>𝜌</m:t>
                                  </m:r>
                                </m:e>
                                <m:sub>
                                  <m:r>
                                    <a:rPr lang="zh-CN" altLang="en-US" i="1">
                                      <a:solidFill>
                                        <a:srgbClr val="294A5A"/>
                                      </a:solidFill>
                                      <a:latin typeface="Cambria Math" panose="02040503050406030204" pitchFamily="18" charset="0"/>
                                    </a:rPr>
                                    <m:t>𝑠</m:t>
                                  </m:r>
                                </m:sub>
                              </m:sSub>
                              <m:d>
                                <m:dPr>
                                  <m:ctrlPr>
                                    <a:rPr lang="zh-CN" altLang="en-US" i="1">
                                      <a:solidFill>
                                        <a:srgbClr val="294A5A"/>
                                      </a:solidFill>
                                      <a:latin typeface="Cambria Math" panose="02040503050406030204" pitchFamily="18" charset="0"/>
                                    </a:rPr>
                                  </m:ctrlPr>
                                </m:dPr>
                                <m:e>
                                  <m:r>
                                    <a:rPr lang="zh-CN" altLang="en-US" i="0">
                                      <a:solidFill>
                                        <a:srgbClr val="294A5A"/>
                                      </a:solidFill>
                                      <a:latin typeface="Cambria Math" panose="02040503050406030204" pitchFamily="18" charset="0"/>
                                    </a:rPr>
                                    <m:t>1−</m:t>
                                  </m:r>
                                  <m:r>
                                    <a:rPr lang="zh-CN" altLang="en-US" i="1">
                                      <a:solidFill>
                                        <a:srgbClr val="294A5A"/>
                                      </a:solidFill>
                                      <a:latin typeface="Cambria Math" panose="02040503050406030204" pitchFamily="18" charset="0"/>
                                    </a:rPr>
                                    <m:t>𝜙</m:t>
                                  </m:r>
                                </m:e>
                              </m:d>
                              <m:r>
                                <a:rPr lang="zh-CN" altLang="en-US" i="0">
                                  <a:solidFill>
                                    <a:srgbClr val="294A5A"/>
                                  </a:solidFill>
                                  <a:latin typeface="Cambria Math" panose="02040503050406030204" pitchFamily="18" charset="0"/>
                                </a:rPr>
                                <m:t>+</m:t>
                              </m:r>
                              <m:r>
                                <a:rPr lang="zh-CN" altLang="en-US" i="1">
                                  <a:solidFill>
                                    <a:srgbClr val="294A5A"/>
                                  </a:solidFill>
                                  <a:latin typeface="Cambria Math" panose="02040503050406030204" pitchFamily="18" charset="0"/>
                                </a:rPr>
                                <m:t>𝜙</m:t>
                              </m:r>
                              <m:sSub>
                                <m:sSubPr>
                                  <m:ctrlPr>
                                    <a:rPr lang="zh-CN" altLang="en-US" i="1">
                                      <a:solidFill>
                                        <a:srgbClr val="294A5A"/>
                                      </a:solidFill>
                                      <a:latin typeface="Cambria Math" panose="02040503050406030204" pitchFamily="18" charset="0"/>
                                    </a:rPr>
                                  </m:ctrlPr>
                                </m:sSubPr>
                                <m:e>
                                  <m:r>
                                    <a:rPr lang="zh-CN" altLang="en-US" i="1">
                                      <a:solidFill>
                                        <a:srgbClr val="294A5A"/>
                                      </a:solidFill>
                                      <a:latin typeface="Cambria Math" panose="02040503050406030204" pitchFamily="18" charset="0"/>
                                    </a:rPr>
                                    <m:t>𝜌</m:t>
                                  </m:r>
                                </m:e>
                                <m:sub>
                                  <m:r>
                                    <a:rPr lang="zh-CN" altLang="en-US" i="1">
                                      <a:solidFill>
                                        <a:srgbClr val="294A5A"/>
                                      </a:solidFill>
                                      <a:latin typeface="Cambria Math" panose="02040503050406030204" pitchFamily="18" charset="0"/>
                                    </a:rPr>
                                    <m:t>𝑓</m:t>
                                  </m:r>
                                </m:sub>
                              </m:sSub>
                            </m:den>
                          </m:f>
                        </m:e>
                      </m:rad>
                    </m:oMath>
                  </m:oMathPara>
                </a14:m>
                <a:endParaRPr lang="zh-CN" altLang="en-US">
                  <a:solidFill>
                    <a:srgbClr val="294A5A"/>
                  </a:solidFill>
                </a:endParaRPr>
              </a:p>
            </p:txBody>
          </p:sp>
        </mc:Choice>
        <mc:Fallback>
          <p:sp>
            <p:nvSpPr>
              <p:cNvPr id="8" name="矩形 7">
                <a:extLst>
                  <a:ext uri="{FF2B5EF4-FFF2-40B4-BE49-F238E27FC236}">
                    <a16:creationId xmlns:a16="http://schemas.microsoft.com/office/drawing/2014/main" id="{84F0EA62-AC7B-4ED5-9BE0-1D3104FF9812}"/>
                  </a:ext>
                </a:extLst>
              </p:cNvPr>
              <p:cNvSpPr>
                <a:spLocks noRot="1" noChangeAspect="1" noMove="1" noResize="1" noEditPoints="1" noAdjustHandles="1" noChangeArrowheads="1" noChangeShapeType="1" noTextEdit="1"/>
              </p:cNvSpPr>
              <p:nvPr/>
            </p:nvSpPr>
            <p:spPr>
              <a:xfrm>
                <a:off x="6189529" y="2618036"/>
                <a:ext cx="2605457" cy="1169936"/>
              </a:xfrm>
              <a:prstGeom prst="rect">
                <a:avLst/>
              </a:prstGeom>
              <a:blipFill>
                <a:blip r:embed="rId3"/>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7158782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3">
            <a:extLst>
              <a:ext uri="{FF2B5EF4-FFF2-40B4-BE49-F238E27FC236}">
                <a16:creationId xmlns:a16="http://schemas.microsoft.com/office/drawing/2014/main" id="{8D7301B3-CE1B-4259-A121-A2381B0760A1}"/>
              </a:ext>
            </a:extLst>
          </p:cNvPr>
          <p:cNvSpPr txBox="1"/>
          <p:nvPr/>
        </p:nvSpPr>
        <p:spPr>
          <a:xfrm>
            <a:off x="0" y="265"/>
            <a:ext cx="12192000" cy="430887"/>
          </a:xfrm>
          <a:prstGeom prst="rect">
            <a:avLst/>
          </a:prstGeom>
          <a:solidFill>
            <a:srgbClr val="0070C0"/>
          </a:solid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2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  </a:t>
            </a:r>
            <a:r>
              <a:rPr kumimoji="0" lang="en-US" altLang="zh-CN"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4.2 </a:t>
            </a:r>
            <a:r>
              <a:rPr kumimoji="0" lang="zh-CN" altLang="en-US"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解释讨论：多尺度新生代岩浆输运系统</a:t>
            </a:r>
            <a:r>
              <a:rPr kumimoji="0" lang="en-US" altLang="zh-CN"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a:t>
            </a:r>
            <a:r>
              <a:rPr kumimoji="0" lang="zh-CN" altLang="en-US"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地幔过渡带视角</a:t>
            </a:r>
            <a:endParaRPr kumimoji="0" lang="zh-CN" altLang="en-US" sz="2200" b="1" i="0" u="none" strike="noStrike" kern="1200" cap="none" spc="0" normalizeH="0" baseline="0" noProof="0" dirty="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endParaRPr>
          </a:p>
        </p:txBody>
      </p:sp>
      <p:pic>
        <p:nvPicPr>
          <p:cNvPr id="4" name="图片 3">
            <a:extLst>
              <a:ext uri="{FF2B5EF4-FFF2-40B4-BE49-F238E27FC236}">
                <a16:creationId xmlns:a16="http://schemas.microsoft.com/office/drawing/2014/main" id="{9C8B7EFE-AC34-49CC-9634-4860CDCBBF69}"/>
              </a:ext>
            </a:extLst>
          </p:cNvPr>
          <p:cNvPicPr>
            <a:picLocks noChangeAspect="1"/>
          </p:cNvPicPr>
          <p:nvPr/>
        </p:nvPicPr>
        <p:blipFill>
          <a:blip r:embed="rId2"/>
          <a:stretch>
            <a:fillRect/>
          </a:stretch>
        </p:blipFill>
        <p:spPr>
          <a:xfrm>
            <a:off x="3783796" y="2808621"/>
            <a:ext cx="7943499" cy="3240000"/>
          </a:xfrm>
          <a:prstGeom prst="rect">
            <a:avLst/>
          </a:prstGeom>
        </p:spPr>
      </p:pic>
      <p:pic>
        <p:nvPicPr>
          <p:cNvPr id="7" name="图片 6">
            <a:extLst>
              <a:ext uri="{FF2B5EF4-FFF2-40B4-BE49-F238E27FC236}">
                <a16:creationId xmlns:a16="http://schemas.microsoft.com/office/drawing/2014/main" id="{EAA80CE8-D67B-4374-BCF3-7B25B13B5858}"/>
              </a:ext>
            </a:extLst>
          </p:cNvPr>
          <p:cNvPicPr>
            <a:picLocks noChangeAspect="1"/>
          </p:cNvPicPr>
          <p:nvPr/>
        </p:nvPicPr>
        <p:blipFill>
          <a:blip r:embed="rId3"/>
          <a:stretch>
            <a:fillRect/>
          </a:stretch>
        </p:blipFill>
        <p:spPr>
          <a:xfrm>
            <a:off x="6569474" y="770814"/>
            <a:ext cx="2563733" cy="1800000"/>
          </a:xfrm>
          <a:prstGeom prst="rect">
            <a:avLst/>
          </a:prstGeom>
        </p:spPr>
      </p:pic>
      <p:pic>
        <p:nvPicPr>
          <p:cNvPr id="9" name="图片 8">
            <a:extLst>
              <a:ext uri="{FF2B5EF4-FFF2-40B4-BE49-F238E27FC236}">
                <a16:creationId xmlns:a16="http://schemas.microsoft.com/office/drawing/2014/main" id="{BDF768D1-1A83-4752-B543-5978CB68FEEA}"/>
              </a:ext>
            </a:extLst>
          </p:cNvPr>
          <p:cNvPicPr>
            <a:picLocks noChangeAspect="1"/>
          </p:cNvPicPr>
          <p:nvPr/>
        </p:nvPicPr>
        <p:blipFill>
          <a:blip r:embed="rId4"/>
          <a:stretch>
            <a:fillRect/>
          </a:stretch>
        </p:blipFill>
        <p:spPr>
          <a:xfrm>
            <a:off x="518159" y="909000"/>
            <a:ext cx="3140643" cy="2520000"/>
          </a:xfrm>
          <a:prstGeom prst="rect">
            <a:avLst/>
          </a:prstGeom>
        </p:spPr>
      </p:pic>
      <p:sp>
        <p:nvSpPr>
          <p:cNvPr id="12" name="文本框 11">
            <a:extLst>
              <a:ext uri="{FF2B5EF4-FFF2-40B4-BE49-F238E27FC236}">
                <a16:creationId xmlns:a16="http://schemas.microsoft.com/office/drawing/2014/main" id="{ADCD442A-E98A-48EC-9BFD-0CED06B95FD7}"/>
              </a:ext>
            </a:extLst>
          </p:cNvPr>
          <p:cNvSpPr txBox="1"/>
          <p:nvPr/>
        </p:nvSpPr>
        <p:spPr>
          <a:xfrm>
            <a:off x="956917" y="3486255"/>
            <a:ext cx="1712261"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地幔过渡带厚度</a:t>
            </a:r>
            <a:endParaRPr kumimoji="0" lang="zh-CN" altLang="en-US" sz="16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mn-cs"/>
            </a:endParaRPr>
          </a:p>
        </p:txBody>
      </p:sp>
      <p:sp>
        <p:nvSpPr>
          <p:cNvPr id="13" name="文本框 12">
            <a:extLst>
              <a:ext uri="{FF2B5EF4-FFF2-40B4-BE49-F238E27FC236}">
                <a16:creationId xmlns:a16="http://schemas.microsoft.com/office/drawing/2014/main" id="{325CD2E7-CE7B-423D-A6CA-F6C78A814F9D}"/>
              </a:ext>
            </a:extLst>
          </p:cNvPr>
          <p:cNvSpPr txBox="1"/>
          <p:nvPr/>
        </p:nvSpPr>
        <p:spPr>
          <a:xfrm>
            <a:off x="6896163" y="6087186"/>
            <a:ext cx="3249323"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地幔过渡带接收函数</a:t>
            </a:r>
            <a:r>
              <a:rPr kumimoji="0" lang="en-US" altLang="zh-CN"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CCP</a:t>
            </a: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叠加剖面</a:t>
            </a:r>
            <a:endParaRPr kumimoji="0" lang="zh-CN" altLang="en-US" sz="16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mn-cs"/>
            </a:endParaRPr>
          </a:p>
        </p:txBody>
      </p:sp>
      <p:sp>
        <p:nvSpPr>
          <p:cNvPr id="14" name="文本框 11">
            <a:extLst>
              <a:ext uri="{FF2B5EF4-FFF2-40B4-BE49-F238E27FC236}">
                <a16:creationId xmlns:a16="http://schemas.microsoft.com/office/drawing/2014/main" id="{ADCD442A-E98A-48EC-9BFD-0CED06B95FD7}"/>
              </a:ext>
            </a:extLst>
          </p:cNvPr>
          <p:cNvSpPr txBox="1"/>
          <p:nvPr/>
        </p:nvSpPr>
        <p:spPr>
          <a:xfrm>
            <a:off x="956917" y="5105941"/>
            <a:ext cx="1896806"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不支持地幔柱成因</a:t>
            </a:r>
            <a:endParaRPr kumimoji="0" lang="zh-CN" altLang="en-US" sz="16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mn-cs"/>
            </a:endParaRPr>
          </a:p>
        </p:txBody>
      </p:sp>
      <p:sp>
        <p:nvSpPr>
          <p:cNvPr id="15" name="文本框 11">
            <a:extLst>
              <a:ext uri="{FF2B5EF4-FFF2-40B4-BE49-F238E27FC236}">
                <a16:creationId xmlns:a16="http://schemas.microsoft.com/office/drawing/2014/main" id="{8BD319CE-39EA-4B07-BEAB-AEC521A7B002}"/>
              </a:ext>
            </a:extLst>
          </p:cNvPr>
          <p:cNvSpPr txBox="1"/>
          <p:nvPr/>
        </p:nvSpPr>
        <p:spPr>
          <a:xfrm>
            <a:off x="3913476" y="1200146"/>
            <a:ext cx="2182523"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zh-CN"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(He et al., 2022, JGR)</a:t>
            </a:r>
            <a:endParaRPr kumimoji="0" lang="zh-CN" altLang="en-US" sz="16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41214063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3">
            <a:extLst>
              <a:ext uri="{FF2B5EF4-FFF2-40B4-BE49-F238E27FC236}">
                <a16:creationId xmlns:a16="http://schemas.microsoft.com/office/drawing/2014/main" id="{8D7301B3-CE1B-4259-A121-A2381B0760A1}"/>
              </a:ext>
            </a:extLst>
          </p:cNvPr>
          <p:cNvSpPr txBox="1"/>
          <p:nvPr/>
        </p:nvSpPr>
        <p:spPr>
          <a:xfrm>
            <a:off x="0" y="265"/>
            <a:ext cx="12192000" cy="430887"/>
          </a:xfrm>
          <a:prstGeom prst="rect">
            <a:avLst/>
          </a:prstGeom>
          <a:solidFill>
            <a:srgbClr val="0070C0"/>
          </a:solid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2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  </a:t>
            </a:r>
            <a:r>
              <a:rPr kumimoji="0" lang="en-US" altLang="zh-CN"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4.3 </a:t>
            </a:r>
            <a:r>
              <a:rPr kumimoji="0" lang="zh-CN" altLang="en-US"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解释讨论：多尺度新生代岩浆输运系统</a:t>
            </a:r>
            <a:r>
              <a:rPr kumimoji="0" lang="en-US" altLang="zh-CN"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a:t>
            </a:r>
            <a:r>
              <a:rPr kumimoji="0" lang="zh-CN" altLang="en-US"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地球化学视角</a:t>
            </a:r>
            <a:endParaRPr kumimoji="0" lang="zh-CN" altLang="en-US" sz="2200" b="1" i="0" u="none" strike="noStrike" kern="1200" cap="none" spc="0" normalizeH="0" baseline="0" noProof="0" dirty="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12" name="文本框 11">
            <a:extLst>
              <a:ext uri="{FF2B5EF4-FFF2-40B4-BE49-F238E27FC236}">
                <a16:creationId xmlns:a16="http://schemas.microsoft.com/office/drawing/2014/main" id="{ADCD442A-E98A-48EC-9BFD-0CED06B95FD7}"/>
              </a:ext>
            </a:extLst>
          </p:cNvPr>
          <p:cNvSpPr txBox="1"/>
          <p:nvPr/>
        </p:nvSpPr>
        <p:spPr>
          <a:xfrm>
            <a:off x="1783525" y="5883760"/>
            <a:ext cx="3188363"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lang="zh-CN" altLang="en-US" sz="1600">
                <a:solidFill>
                  <a:srgbClr val="294A5A"/>
                </a:solidFill>
                <a:latin typeface="微软雅黑" panose="020B0503020204020204" pitchFamily="34" charset="-122"/>
                <a:ea typeface="微软雅黑" panose="020B0503020204020204" pitchFamily="34" charset="-122"/>
              </a:rPr>
              <a:t>亏损地幔（</a:t>
            </a:r>
            <a:r>
              <a:rPr lang="en-US" altLang="zh-CN" sz="1600">
                <a:solidFill>
                  <a:srgbClr val="294A5A"/>
                </a:solidFill>
                <a:latin typeface="微软雅黑" panose="020B0503020204020204" pitchFamily="34" charset="-122"/>
                <a:ea typeface="微软雅黑" panose="020B0503020204020204" pitchFamily="34" charset="-122"/>
              </a:rPr>
              <a:t>DMM)</a:t>
            </a:r>
            <a:r>
              <a:rPr lang="zh-CN" altLang="en-US" sz="1600">
                <a:solidFill>
                  <a:srgbClr val="294A5A"/>
                </a:solidFill>
                <a:latin typeface="微软雅黑" panose="020B0503020204020204" pitchFamily="34" charset="-122"/>
                <a:ea typeface="微软雅黑" panose="020B0503020204020204" pitchFamily="34" charset="-122"/>
              </a:rPr>
              <a:t>：软流圈熔融</a:t>
            </a:r>
            <a:endParaRPr kumimoji="0" lang="zh-CN" altLang="en-US" sz="16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mn-cs"/>
            </a:endParaRPr>
          </a:p>
        </p:txBody>
      </p:sp>
      <p:sp>
        <p:nvSpPr>
          <p:cNvPr id="14" name="文本框 11">
            <a:extLst>
              <a:ext uri="{FF2B5EF4-FFF2-40B4-BE49-F238E27FC236}">
                <a16:creationId xmlns:a16="http://schemas.microsoft.com/office/drawing/2014/main" id="{ADCD442A-E98A-48EC-9BFD-0CED06B95FD7}"/>
              </a:ext>
            </a:extLst>
          </p:cNvPr>
          <p:cNvSpPr txBox="1"/>
          <p:nvPr/>
        </p:nvSpPr>
        <p:spPr>
          <a:xfrm>
            <a:off x="1819065" y="5118446"/>
            <a:ext cx="3902467"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蒙古地区新生代玄武岩</a:t>
            </a:r>
            <a:r>
              <a:rPr kumimoji="0" lang="en-US" altLang="zh-CN"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Sr-Nd</a:t>
            </a: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同位素组成</a:t>
            </a:r>
            <a:endParaRPr kumimoji="0" lang="zh-CN" altLang="en-US" sz="16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mn-cs"/>
            </a:endParaRPr>
          </a:p>
        </p:txBody>
      </p:sp>
      <p:pic>
        <p:nvPicPr>
          <p:cNvPr id="2" name="图片 1">
            <a:extLst>
              <a:ext uri="{FF2B5EF4-FFF2-40B4-BE49-F238E27FC236}">
                <a16:creationId xmlns:a16="http://schemas.microsoft.com/office/drawing/2014/main" id="{2C2360B9-1CE9-4EB7-A3F7-34B934E5EA4D}"/>
              </a:ext>
            </a:extLst>
          </p:cNvPr>
          <p:cNvPicPr>
            <a:picLocks noChangeAspect="1"/>
          </p:cNvPicPr>
          <p:nvPr/>
        </p:nvPicPr>
        <p:blipFill>
          <a:blip r:embed="rId2"/>
          <a:stretch>
            <a:fillRect/>
          </a:stretch>
        </p:blipFill>
        <p:spPr>
          <a:xfrm>
            <a:off x="1618382" y="1357456"/>
            <a:ext cx="4103150" cy="3600000"/>
          </a:xfrm>
          <a:prstGeom prst="rect">
            <a:avLst/>
          </a:prstGeom>
        </p:spPr>
      </p:pic>
      <p:sp>
        <p:nvSpPr>
          <p:cNvPr id="11" name="文本框 10">
            <a:extLst>
              <a:ext uri="{FF2B5EF4-FFF2-40B4-BE49-F238E27FC236}">
                <a16:creationId xmlns:a16="http://schemas.microsoft.com/office/drawing/2014/main" id="{04992BF8-19BA-487C-A67E-28A9A92ED3C0}"/>
              </a:ext>
            </a:extLst>
          </p:cNvPr>
          <p:cNvSpPr txBox="1"/>
          <p:nvPr/>
        </p:nvSpPr>
        <p:spPr>
          <a:xfrm>
            <a:off x="4845293" y="5883760"/>
            <a:ext cx="5918502"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lang="en-US" altLang="zh-CN" sz="1600">
                <a:solidFill>
                  <a:srgbClr val="294A5A"/>
                </a:solidFill>
                <a:latin typeface="微软雅黑" panose="020B0503020204020204" pitchFamily="34" charset="-122"/>
                <a:ea typeface="微软雅黑" panose="020B0503020204020204" pitchFamily="34" charset="-122"/>
              </a:rPr>
              <a:t>1</a:t>
            </a:r>
            <a:r>
              <a:rPr lang="zh-CN" altLang="en-US" sz="1600">
                <a:solidFill>
                  <a:srgbClr val="294A5A"/>
                </a:solidFill>
                <a:latin typeface="微软雅黑" panose="020B0503020204020204" pitchFamily="34" charset="-122"/>
                <a:ea typeface="微软雅黑" panose="020B0503020204020204" pitchFamily="34" charset="-122"/>
              </a:rPr>
              <a:t>型富集地幔（</a:t>
            </a:r>
            <a:r>
              <a:rPr lang="en-US" altLang="zh-CN" sz="1600">
                <a:solidFill>
                  <a:srgbClr val="294A5A"/>
                </a:solidFill>
                <a:latin typeface="微软雅黑" panose="020B0503020204020204" pitchFamily="34" charset="-122"/>
                <a:ea typeface="微软雅黑" panose="020B0503020204020204" pitchFamily="34" charset="-122"/>
              </a:rPr>
              <a:t>EM1</a:t>
            </a:r>
            <a:r>
              <a:rPr lang="zh-CN" altLang="en-US" sz="1600">
                <a:solidFill>
                  <a:srgbClr val="294A5A"/>
                </a:solidFill>
                <a:latin typeface="微软雅黑" panose="020B0503020204020204" pitchFamily="34" charset="-122"/>
                <a:ea typeface="微软雅黑" panose="020B0503020204020204" pitchFamily="34" charset="-122"/>
              </a:rPr>
              <a:t>）：再循环俯冲洋壳</a:t>
            </a:r>
            <a:r>
              <a:rPr lang="en-US" altLang="zh-CN" sz="1600">
                <a:solidFill>
                  <a:srgbClr val="294A5A"/>
                </a:solidFill>
                <a:latin typeface="微软雅黑" panose="020B0503020204020204" pitchFamily="34" charset="-122"/>
                <a:ea typeface="微软雅黑" panose="020B0503020204020204" pitchFamily="34" charset="-122"/>
              </a:rPr>
              <a:t>Or</a:t>
            </a:r>
            <a:r>
              <a:rPr lang="zh-CN" altLang="en-US" sz="1600">
                <a:solidFill>
                  <a:srgbClr val="294A5A"/>
                </a:solidFill>
                <a:latin typeface="微软雅黑" panose="020B0503020204020204" pitchFamily="34" charset="-122"/>
                <a:ea typeface="微软雅黑" panose="020B0503020204020204" pitchFamily="34" charset="-122"/>
              </a:rPr>
              <a:t>交代大陆岩石圈地幔</a:t>
            </a:r>
            <a:endParaRPr kumimoji="0" lang="zh-CN" altLang="en-US" sz="16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mn-cs"/>
            </a:endParaRPr>
          </a:p>
        </p:txBody>
      </p:sp>
      <p:pic>
        <p:nvPicPr>
          <p:cNvPr id="3" name="图片 2">
            <a:extLst>
              <a:ext uri="{FF2B5EF4-FFF2-40B4-BE49-F238E27FC236}">
                <a16:creationId xmlns:a16="http://schemas.microsoft.com/office/drawing/2014/main" id="{721D54CC-542E-484B-B243-0254599A60B9}"/>
              </a:ext>
            </a:extLst>
          </p:cNvPr>
          <p:cNvPicPr>
            <a:picLocks noChangeAspect="1"/>
          </p:cNvPicPr>
          <p:nvPr/>
        </p:nvPicPr>
        <p:blipFill>
          <a:blip r:embed="rId3"/>
          <a:stretch>
            <a:fillRect/>
          </a:stretch>
        </p:blipFill>
        <p:spPr>
          <a:xfrm>
            <a:off x="6785252" y="1158446"/>
            <a:ext cx="3367672" cy="3960000"/>
          </a:xfrm>
          <a:prstGeom prst="rect">
            <a:avLst/>
          </a:prstGeom>
        </p:spPr>
      </p:pic>
      <p:sp>
        <p:nvSpPr>
          <p:cNvPr id="16" name="文本框 11">
            <a:extLst>
              <a:ext uri="{FF2B5EF4-FFF2-40B4-BE49-F238E27FC236}">
                <a16:creationId xmlns:a16="http://schemas.microsoft.com/office/drawing/2014/main" id="{9BB1CFF3-B0FD-4ADA-BBD4-2996CFF729B2}"/>
              </a:ext>
            </a:extLst>
          </p:cNvPr>
          <p:cNvSpPr txBox="1"/>
          <p:nvPr/>
        </p:nvSpPr>
        <p:spPr>
          <a:xfrm>
            <a:off x="7303802" y="5118446"/>
            <a:ext cx="2896627"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玄武岩成因地球动力学卡通图</a:t>
            </a:r>
            <a:endParaRPr kumimoji="0" lang="zh-CN" altLang="en-US" sz="16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mn-cs"/>
            </a:endParaRPr>
          </a:p>
        </p:txBody>
      </p:sp>
      <p:sp>
        <p:nvSpPr>
          <p:cNvPr id="6" name="矩形 5">
            <a:extLst>
              <a:ext uri="{FF2B5EF4-FFF2-40B4-BE49-F238E27FC236}">
                <a16:creationId xmlns:a16="http://schemas.microsoft.com/office/drawing/2014/main" id="{7739A7AB-6EB4-4470-810B-1BBA9EA92E32}"/>
              </a:ext>
            </a:extLst>
          </p:cNvPr>
          <p:cNvSpPr/>
          <p:nvPr/>
        </p:nvSpPr>
        <p:spPr>
          <a:xfrm>
            <a:off x="4495433" y="790133"/>
            <a:ext cx="3201133" cy="369332"/>
          </a:xfrm>
          <a:prstGeom prst="rect">
            <a:avLst/>
          </a:prstGeom>
        </p:spPr>
        <p:txBody>
          <a:bodyPr wrap="none">
            <a:spAutoFit/>
          </a:bodyPr>
          <a:lstStyle/>
          <a:p>
            <a:r>
              <a:rPr lang="zh-CN" altLang="en-US">
                <a:solidFill>
                  <a:srgbClr val="294A5A"/>
                </a:solidFill>
                <a:latin typeface="微软雅黑" panose="020B0503020204020204" pitchFamily="34" charset="-122"/>
                <a:ea typeface="微软雅黑" panose="020B0503020204020204" pitchFamily="34" charset="-122"/>
              </a:rPr>
              <a:t>（</a:t>
            </a:r>
            <a:r>
              <a:rPr lang="en-US" altLang="zh-CN">
                <a:solidFill>
                  <a:srgbClr val="294A5A"/>
                </a:solidFill>
                <a:latin typeface="微软雅黑" panose="020B0503020204020204" pitchFamily="34" charset="-122"/>
                <a:ea typeface="微软雅黑" panose="020B0503020204020204" pitchFamily="34" charset="-122"/>
              </a:rPr>
              <a:t>Togtokh et al., 2018,</a:t>
            </a:r>
            <a:r>
              <a:rPr lang="zh-CN" altLang="en-US">
                <a:solidFill>
                  <a:srgbClr val="294A5A"/>
                </a:solidFill>
                <a:latin typeface="微软雅黑" panose="020B0503020204020204" pitchFamily="34" charset="-122"/>
                <a:ea typeface="微软雅黑" panose="020B0503020204020204" pitchFamily="34" charset="-122"/>
              </a:rPr>
              <a:t> </a:t>
            </a:r>
            <a:r>
              <a:rPr lang="en-US" altLang="zh-CN">
                <a:solidFill>
                  <a:srgbClr val="294A5A"/>
                </a:solidFill>
                <a:latin typeface="微软雅黑" panose="020B0503020204020204" pitchFamily="34" charset="-122"/>
                <a:ea typeface="微软雅黑" panose="020B0503020204020204" pitchFamily="34" charset="-122"/>
              </a:rPr>
              <a:t>GJ</a:t>
            </a:r>
            <a:r>
              <a:rPr lang="zh-CN" altLang="en-US">
                <a:solidFill>
                  <a:srgbClr val="294A5A"/>
                </a:solidFill>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35853133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3">
            <a:extLst>
              <a:ext uri="{FF2B5EF4-FFF2-40B4-BE49-F238E27FC236}">
                <a16:creationId xmlns:a16="http://schemas.microsoft.com/office/drawing/2014/main" id="{8D7301B3-CE1B-4259-A121-A2381B0760A1}"/>
              </a:ext>
            </a:extLst>
          </p:cNvPr>
          <p:cNvSpPr txBox="1"/>
          <p:nvPr/>
        </p:nvSpPr>
        <p:spPr>
          <a:xfrm>
            <a:off x="0" y="265"/>
            <a:ext cx="12192000" cy="430887"/>
          </a:xfrm>
          <a:prstGeom prst="rect">
            <a:avLst/>
          </a:prstGeom>
          <a:solidFill>
            <a:srgbClr val="0070C0"/>
          </a:solid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2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  </a:t>
            </a:r>
            <a:r>
              <a:rPr kumimoji="0" lang="en-US" altLang="zh-CN"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4.4 </a:t>
            </a:r>
            <a:r>
              <a:rPr kumimoji="0" lang="zh-CN" altLang="en-US"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解释讨论：多尺度新生代岩浆输运系统</a:t>
            </a:r>
            <a:r>
              <a:rPr kumimoji="0" lang="en-US" altLang="zh-CN"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a:t>
            </a:r>
            <a:r>
              <a:rPr lang="zh-CN" altLang="en-US" sz="2200" b="1">
                <a:solidFill>
                  <a:prstClr val="white"/>
                </a:solidFill>
                <a:latin typeface="Arial" panose="020B0604020202020204" pitchFamily="34" charset="0"/>
                <a:ea typeface="SimSun" panose="02010600030101010101" pitchFamily="2" charset="-122"/>
                <a:cs typeface="Arial" panose="020B0604020202020204" pitchFamily="34" charset="0"/>
              </a:rPr>
              <a:t>综合</a:t>
            </a:r>
            <a:r>
              <a:rPr kumimoji="0" lang="zh-CN" altLang="en-US" sz="2200" b="1" i="0" u="none" strike="noStrike" kern="1200" cap="none" spc="0" normalizeH="0" baseline="0" noProof="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视角</a:t>
            </a:r>
            <a:endParaRPr kumimoji="0" lang="zh-CN" altLang="en-US" sz="2200" b="1" i="0" u="none" strike="noStrike" kern="1200" cap="none" spc="0" normalizeH="0" baseline="0" noProof="0" dirty="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11" name="文本框 10">
            <a:extLst>
              <a:ext uri="{FF2B5EF4-FFF2-40B4-BE49-F238E27FC236}">
                <a16:creationId xmlns:a16="http://schemas.microsoft.com/office/drawing/2014/main" id="{04992BF8-19BA-487C-A67E-28A9A92ED3C0}"/>
              </a:ext>
            </a:extLst>
          </p:cNvPr>
          <p:cNvSpPr txBox="1"/>
          <p:nvPr/>
        </p:nvSpPr>
        <p:spPr>
          <a:xfrm>
            <a:off x="2449509" y="5771215"/>
            <a:ext cx="3194384"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lang="en-US" altLang="zh-CN" sz="1600">
                <a:solidFill>
                  <a:srgbClr val="294A5A"/>
                </a:solidFill>
                <a:latin typeface="微软雅黑" panose="020B0503020204020204" pitchFamily="34" charset="-122"/>
                <a:ea typeface="微软雅黑" panose="020B0503020204020204" pitchFamily="34" charset="-122"/>
              </a:rPr>
              <a:t>H</a:t>
            </a:r>
            <a:r>
              <a:rPr kumimoji="0" lang="en-US" altLang="zh-CN"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angay</a:t>
            </a: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穹窿岩浆输运系统示意图</a:t>
            </a:r>
            <a:endParaRPr kumimoji="0" lang="zh-CN" altLang="en-US" sz="16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mn-cs"/>
            </a:endParaRPr>
          </a:p>
        </p:txBody>
      </p:sp>
      <p:pic>
        <p:nvPicPr>
          <p:cNvPr id="4" name="图片 3">
            <a:extLst>
              <a:ext uri="{FF2B5EF4-FFF2-40B4-BE49-F238E27FC236}">
                <a16:creationId xmlns:a16="http://schemas.microsoft.com/office/drawing/2014/main" id="{802BCB04-E48E-400F-BD16-406C9F160B06}"/>
              </a:ext>
            </a:extLst>
          </p:cNvPr>
          <p:cNvPicPr>
            <a:picLocks noChangeAspect="1"/>
          </p:cNvPicPr>
          <p:nvPr/>
        </p:nvPicPr>
        <p:blipFill>
          <a:blip r:embed="rId2"/>
          <a:stretch>
            <a:fillRect/>
          </a:stretch>
        </p:blipFill>
        <p:spPr>
          <a:xfrm>
            <a:off x="440600" y="1269000"/>
            <a:ext cx="7212203" cy="4320000"/>
          </a:xfrm>
          <a:prstGeom prst="rect">
            <a:avLst/>
          </a:prstGeom>
        </p:spPr>
      </p:pic>
      <p:sp>
        <p:nvSpPr>
          <p:cNvPr id="10" name="文本框 9">
            <a:extLst>
              <a:ext uri="{FF2B5EF4-FFF2-40B4-BE49-F238E27FC236}">
                <a16:creationId xmlns:a16="http://schemas.microsoft.com/office/drawing/2014/main" id="{99336247-DA31-4FB8-816A-8C444AC312E1}"/>
              </a:ext>
            </a:extLst>
          </p:cNvPr>
          <p:cNvSpPr txBox="1"/>
          <p:nvPr/>
        </p:nvSpPr>
        <p:spPr>
          <a:xfrm>
            <a:off x="9499705" y="1480666"/>
            <a:ext cx="1073845"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1600" b="0" i="0" u="none" strike="noStrike" kern="120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cs typeface="+mn-cs"/>
              </a:rPr>
              <a:t>三个步骤</a:t>
            </a:r>
            <a:endParaRPr kumimoji="0" lang="zh-CN" altLang="en-US" sz="16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mn-cs"/>
            </a:endParaRPr>
          </a:p>
        </p:txBody>
      </p:sp>
      <p:sp>
        <p:nvSpPr>
          <p:cNvPr id="13" name="Shape 795">
            <a:extLst>
              <a:ext uri="{FF2B5EF4-FFF2-40B4-BE49-F238E27FC236}">
                <a16:creationId xmlns:a16="http://schemas.microsoft.com/office/drawing/2014/main" id="{F81EAD57-BB38-4498-A6D4-8030A651CE40}"/>
              </a:ext>
            </a:extLst>
          </p:cNvPr>
          <p:cNvSpPr/>
          <p:nvPr/>
        </p:nvSpPr>
        <p:spPr>
          <a:xfrm>
            <a:off x="7835589" y="2334631"/>
            <a:ext cx="479962" cy="264604"/>
          </a:xfrm>
          <a:prstGeom prst="ellipse">
            <a:avLst/>
          </a:prstGeom>
          <a:solidFill>
            <a:srgbClr val="A5A5A5"/>
          </a:solidFill>
          <a:ln w="12700" cap="flat">
            <a:noFill/>
            <a:miter lim="400000"/>
            <a:tailEnd type="triangle" w="med" len="med"/>
          </a:ln>
          <a:effectLst/>
        </p:spPr>
        <p:txBody>
          <a:bodyPr lIns="35718" tIns="35718" rIns="35718" bIns="35718" anchor="ctr"/>
          <a:lstStyle/>
          <a:p>
            <a:pPr marL="0" marR="0" lvl="0" indent="0" algn="ctr" defTabSz="1733550" rtl="0" eaLnBrk="1" fontAlgn="base" latinLnBrk="0" hangingPunct="1">
              <a:lnSpc>
                <a:spcPct val="100000"/>
              </a:lnSpc>
              <a:spcBef>
                <a:spcPct val="0"/>
              </a:spcBef>
              <a:spcAft>
                <a:spcPct val="0"/>
              </a:spcAft>
              <a:buClrTx/>
              <a:buSzTx/>
              <a:buFont typeface="Arial" panose="020B0604020202020204" pitchFamily="34" charset="0"/>
              <a:buNone/>
              <a:tabLst/>
              <a:defRPr sz="340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kumimoji="0" lang="en-US" altLang="zh-CN" sz="1600" b="0" i="0" u="none" strike="noStrike" kern="1200" cap="none" spc="0" normalizeH="0" baseline="0" noProof="1">
                <a:ln>
                  <a:noFill/>
                </a:ln>
                <a:solidFill>
                  <a:srgbClr val="294A5A"/>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01</a:t>
            </a:r>
            <a:endParaRPr kumimoji="0" sz="1600" b="0" i="0" u="none" strike="noStrike" kern="1200" cap="none" spc="0" normalizeH="0" baseline="0" noProof="1">
              <a:ln>
                <a:noFill/>
              </a:ln>
              <a:solidFill>
                <a:srgbClr val="294A5A"/>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5" name="Shape 795">
            <a:extLst>
              <a:ext uri="{FF2B5EF4-FFF2-40B4-BE49-F238E27FC236}">
                <a16:creationId xmlns:a16="http://schemas.microsoft.com/office/drawing/2014/main" id="{65A3E61E-3F46-4062-8794-CC960EA3A066}"/>
              </a:ext>
            </a:extLst>
          </p:cNvPr>
          <p:cNvSpPr/>
          <p:nvPr/>
        </p:nvSpPr>
        <p:spPr>
          <a:xfrm>
            <a:off x="7835589" y="3596776"/>
            <a:ext cx="479962" cy="264604"/>
          </a:xfrm>
          <a:prstGeom prst="ellipse">
            <a:avLst/>
          </a:prstGeom>
          <a:solidFill>
            <a:srgbClr val="A5A5A5"/>
          </a:solidFill>
          <a:ln w="12700" cap="flat">
            <a:noFill/>
            <a:miter lim="400000"/>
            <a:tailEnd type="triangle" w="med" len="med"/>
          </a:ln>
          <a:effectLst/>
        </p:spPr>
        <p:txBody>
          <a:bodyPr lIns="35718" tIns="35718" rIns="35718" bIns="35718" anchor="ctr"/>
          <a:lstStyle/>
          <a:p>
            <a:pPr marL="0" marR="0" lvl="0" indent="0" algn="ctr" defTabSz="1733550" rtl="0" eaLnBrk="1" fontAlgn="base" latinLnBrk="0" hangingPunct="1">
              <a:lnSpc>
                <a:spcPct val="100000"/>
              </a:lnSpc>
              <a:spcBef>
                <a:spcPct val="0"/>
              </a:spcBef>
              <a:spcAft>
                <a:spcPct val="0"/>
              </a:spcAft>
              <a:buClrTx/>
              <a:buSzTx/>
              <a:buFont typeface="Arial" panose="020B0604020202020204" pitchFamily="34" charset="0"/>
              <a:buNone/>
              <a:tabLst/>
              <a:defRPr sz="340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kumimoji="0" lang="en-US" altLang="zh-CN" sz="1600" b="0" i="0" u="none" strike="noStrike" kern="1200" cap="none" spc="0" normalizeH="0" baseline="0" noProof="1">
                <a:ln>
                  <a:noFill/>
                </a:ln>
                <a:solidFill>
                  <a:srgbClr val="294A5A"/>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02</a:t>
            </a:r>
            <a:endParaRPr kumimoji="0" sz="1600" b="0" i="0" u="none" strike="noStrike" kern="1200" cap="none" spc="0" normalizeH="0" baseline="0" noProof="1">
              <a:ln>
                <a:noFill/>
              </a:ln>
              <a:solidFill>
                <a:srgbClr val="294A5A"/>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7" name="Shape 795">
            <a:extLst>
              <a:ext uri="{FF2B5EF4-FFF2-40B4-BE49-F238E27FC236}">
                <a16:creationId xmlns:a16="http://schemas.microsoft.com/office/drawing/2014/main" id="{A74CC4D8-2F9F-407F-B3CF-5C4D4D18E87E}"/>
              </a:ext>
            </a:extLst>
          </p:cNvPr>
          <p:cNvSpPr/>
          <p:nvPr/>
        </p:nvSpPr>
        <p:spPr>
          <a:xfrm>
            <a:off x="7835589" y="4858921"/>
            <a:ext cx="479962" cy="264604"/>
          </a:xfrm>
          <a:prstGeom prst="ellipse">
            <a:avLst/>
          </a:prstGeom>
          <a:solidFill>
            <a:srgbClr val="A5A5A5"/>
          </a:solidFill>
          <a:ln w="12700" cap="flat">
            <a:noFill/>
            <a:miter lim="400000"/>
            <a:tailEnd type="triangle" w="med" len="med"/>
          </a:ln>
          <a:effectLst/>
        </p:spPr>
        <p:txBody>
          <a:bodyPr lIns="35718" tIns="35718" rIns="35718" bIns="35718" anchor="ctr"/>
          <a:lstStyle/>
          <a:p>
            <a:pPr marL="0" marR="0" lvl="0" indent="0" algn="ctr" defTabSz="1733550" rtl="0" eaLnBrk="1" fontAlgn="base" latinLnBrk="0" hangingPunct="1">
              <a:lnSpc>
                <a:spcPct val="100000"/>
              </a:lnSpc>
              <a:spcBef>
                <a:spcPct val="0"/>
              </a:spcBef>
              <a:spcAft>
                <a:spcPct val="0"/>
              </a:spcAft>
              <a:buClrTx/>
              <a:buSzTx/>
              <a:buFont typeface="Arial" panose="020B0604020202020204" pitchFamily="34" charset="0"/>
              <a:buNone/>
              <a:tabLst/>
              <a:defRPr sz="340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kumimoji="0" lang="en-US" altLang="zh-CN" sz="1600" b="0" i="0" u="none" strike="noStrike" kern="1200" cap="none" spc="0" normalizeH="0" baseline="0" noProof="1">
                <a:ln>
                  <a:noFill/>
                </a:ln>
                <a:solidFill>
                  <a:srgbClr val="294A5A"/>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03</a:t>
            </a:r>
            <a:endParaRPr kumimoji="0" sz="1600" b="0" i="0" u="none" strike="noStrike" kern="1200" cap="none" spc="0" normalizeH="0" baseline="0" noProof="1">
              <a:ln>
                <a:noFill/>
              </a:ln>
              <a:solidFill>
                <a:srgbClr val="294A5A"/>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8" name="文本框 17">
            <a:extLst>
              <a:ext uri="{FF2B5EF4-FFF2-40B4-BE49-F238E27FC236}">
                <a16:creationId xmlns:a16="http://schemas.microsoft.com/office/drawing/2014/main" id="{3B776F68-6F69-4F42-826A-6FB50A33FA73}"/>
              </a:ext>
            </a:extLst>
          </p:cNvPr>
          <p:cNvSpPr txBox="1"/>
          <p:nvPr/>
        </p:nvSpPr>
        <p:spPr>
          <a:xfrm>
            <a:off x="8579606" y="2052642"/>
            <a:ext cx="2914044" cy="107721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lang="zh-CN" altLang="en-US" sz="1600">
                <a:solidFill>
                  <a:srgbClr val="294A5A"/>
                </a:solidFill>
                <a:latin typeface="微软雅黑" panose="020B0503020204020204" pitchFamily="34" charset="-122"/>
                <a:ea typeface="微软雅黑" panose="020B0503020204020204" pitchFamily="34" charset="-122"/>
              </a:rPr>
              <a:t>中生代，蒙古</a:t>
            </a:r>
            <a:r>
              <a:rPr lang="en-US" altLang="zh-CN" sz="1600">
                <a:solidFill>
                  <a:srgbClr val="294A5A"/>
                </a:solidFill>
                <a:latin typeface="微软雅黑" panose="020B0503020204020204" pitchFamily="34" charset="-122"/>
                <a:ea typeface="微软雅黑" panose="020B0503020204020204" pitchFamily="34" charset="-122"/>
              </a:rPr>
              <a:t>-</a:t>
            </a:r>
            <a:r>
              <a:rPr lang="zh-CN" altLang="en-US" sz="1600">
                <a:solidFill>
                  <a:srgbClr val="294A5A"/>
                </a:solidFill>
                <a:latin typeface="微软雅黑" panose="020B0503020204020204" pitchFamily="34" charset="-122"/>
                <a:ea typeface="微软雅黑" panose="020B0503020204020204" pitchFamily="34" charset="-122"/>
              </a:rPr>
              <a:t>霍茨克洋闭合，大量挥发分传输进地幔过渡带</a:t>
            </a:r>
            <a:r>
              <a:rPr lang="en-US" altLang="zh-CN" sz="1600">
                <a:solidFill>
                  <a:srgbClr val="294A5A"/>
                </a:solidFill>
                <a:latin typeface="微软雅黑" panose="020B0503020204020204" pitchFamily="34" charset="-122"/>
                <a:ea typeface="微软雅黑" panose="020B0503020204020204" pitchFamily="34" charset="-122"/>
              </a:rPr>
              <a:t>.</a:t>
            </a:r>
            <a:r>
              <a:rPr lang="zh-CN" altLang="en-US" sz="1600">
                <a:solidFill>
                  <a:srgbClr val="294A5A"/>
                </a:solidFill>
                <a:latin typeface="微软雅黑" panose="020B0503020204020204" pitchFamily="34" charset="-122"/>
                <a:ea typeface="微软雅黑" panose="020B0503020204020204" pitchFamily="34" charset="-122"/>
              </a:rPr>
              <a:t>残余挥发分引起地幔上涌并伴随低程度熔融；</a:t>
            </a:r>
            <a:endParaRPr kumimoji="0" lang="zh-CN" altLang="en-US" sz="16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mn-cs"/>
            </a:endParaRPr>
          </a:p>
        </p:txBody>
      </p:sp>
      <p:sp>
        <p:nvSpPr>
          <p:cNvPr id="19" name="文本框 18">
            <a:extLst>
              <a:ext uri="{FF2B5EF4-FFF2-40B4-BE49-F238E27FC236}">
                <a16:creationId xmlns:a16="http://schemas.microsoft.com/office/drawing/2014/main" id="{04941A8A-7058-4A40-89AC-4562C9F201AE}"/>
              </a:ext>
            </a:extLst>
          </p:cNvPr>
          <p:cNvSpPr txBox="1"/>
          <p:nvPr/>
        </p:nvSpPr>
        <p:spPr>
          <a:xfrm>
            <a:off x="8579606" y="3363282"/>
            <a:ext cx="2914044" cy="83099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lang="zh-CN" altLang="en-US" sz="1600">
                <a:solidFill>
                  <a:srgbClr val="294A5A"/>
                </a:solidFill>
                <a:latin typeface="微软雅黑" panose="020B0503020204020204" pitchFamily="34" charset="-122"/>
                <a:ea typeface="微软雅黑" panose="020B0503020204020204" pitchFamily="34" charset="-122"/>
              </a:rPr>
              <a:t>上涌物质在软流圈中积累，加热大陆岩石圈地幔，导致岩石圈地幔局部熔融和减薄；</a:t>
            </a:r>
            <a:endParaRPr kumimoji="0" lang="zh-CN" altLang="en-US" sz="16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mn-cs"/>
            </a:endParaRPr>
          </a:p>
        </p:txBody>
      </p:sp>
      <p:sp>
        <p:nvSpPr>
          <p:cNvPr id="20" name="文本框 19">
            <a:extLst>
              <a:ext uri="{FF2B5EF4-FFF2-40B4-BE49-F238E27FC236}">
                <a16:creationId xmlns:a16="http://schemas.microsoft.com/office/drawing/2014/main" id="{CB8D3391-DDC4-449E-9D8F-13ED040356F6}"/>
              </a:ext>
            </a:extLst>
          </p:cNvPr>
          <p:cNvSpPr txBox="1"/>
          <p:nvPr/>
        </p:nvSpPr>
        <p:spPr>
          <a:xfrm>
            <a:off x="8579606" y="4575724"/>
            <a:ext cx="2914044" cy="83099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lang="zh-CN" altLang="en-US" sz="1600">
                <a:solidFill>
                  <a:srgbClr val="294A5A"/>
                </a:solidFill>
                <a:latin typeface="微软雅黑" panose="020B0503020204020204" pitchFamily="34" charset="-122"/>
                <a:ea typeface="微软雅黑" panose="020B0503020204020204" pitchFamily="34" charset="-122"/>
              </a:rPr>
              <a:t>幔源岩浆沿着减薄岩石圈注入地壳，导致岩浆底侵，以及地壳岩浆储库的形成。</a:t>
            </a:r>
            <a:endParaRPr kumimoji="0" lang="zh-CN" altLang="en-US" sz="1600" b="0" i="0" u="none" strike="noStrike" kern="1200" cap="none" spc="0" normalizeH="0" baseline="0" noProof="0" dirty="0">
              <a:ln>
                <a:noFill/>
              </a:ln>
              <a:solidFill>
                <a:srgbClr val="294A5A"/>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494893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3">
            <a:extLst>
              <a:ext uri="{FF2B5EF4-FFF2-40B4-BE49-F238E27FC236}">
                <a16:creationId xmlns:a16="http://schemas.microsoft.com/office/drawing/2014/main" id="{5CC92663-89F5-4CBD-B927-65B0DDBC0930}"/>
              </a:ext>
            </a:extLst>
          </p:cNvPr>
          <p:cNvSpPr txBox="1"/>
          <p:nvPr/>
        </p:nvSpPr>
        <p:spPr>
          <a:xfrm>
            <a:off x="0" y="265"/>
            <a:ext cx="12192000" cy="430887"/>
          </a:xfrm>
          <a:prstGeom prst="rect">
            <a:avLst/>
          </a:prstGeom>
          <a:solidFill>
            <a:srgbClr val="0070C0"/>
          </a:solidFill>
        </p:spPr>
        <p:txBody>
          <a:bodyPr wrap="square" lIns="91440" tIns="45720" rIns="91440" bIns="45720" rtlCol="0">
            <a:spAutoFit/>
          </a:bodyPr>
          <a:lstStyle/>
          <a:p>
            <a:r>
              <a:rPr kumimoji="0" lang="zh-CN" altLang="en-US" sz="2200" b="1"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lang="en-US" altLang="zh-CN" sz="2200" b="1" dirty="0">
                <a:solidFill>
                  <a:schemeClr val="bg1"/>
                </a:solidFill>
                <a:latin typeface="Arial" panose="020B0604020202020204" pitchFamily="34" charset="0"/>
                <a:ea typeface="SimSun" panose="02010600030101010101" pitchFamily="2" charset="-122"/>
                <a:cs typeface="Arial" panose="020B0604020202020204" pitchFamily="34" charset="0"/>
              </a:rPr>
              <a:t>5</a:t>
            </a:r>
            <a:r>
              <a:rPr kumimoji="0" lang="en-US" altLang="zh-CN" sz="2200" b="1" i="0" u="none" strike="noStrike" kern="1200" cap="none" spc="0" normalizeH="0" baseline="0" noProof="0">
                <a:ln>
                  <a:noFill/>
                </a:ln>
                <a:solidFill>
                  <a:schemeClr val="bg1"/>
                </a:solidFill>
                <a:effectLst/>
                <a:uLnTx/>
                <a:uFillTx/>
                <a:latin typeface="Arial" panose="020B0604020202020204" pitchFamily="34" charset="0"/>
                <a:ea typeface="SimSun" panose="02010600030101010101" pitchFamily="2" charset="-122"/>
                <a:cs typeface="Arial" panose="020B0604020202020204" pitchFamily="34" charset="0"/>
              </a:rPr>
              <a:t> </a:t>
            </a:r>
            <a:r>
              <a:rPr lang="zh-CN" altLang="en-US" sz="2200" b="1" dirty="0">
                <a:solidFill>
                  <a:schemeClr val="bg1"/>
                </a:solidFill>
                <a:latin typeface="Arial" panose="020B0604020202020204" pitchFamily="34" charset="0"/>
                <a:ea typeface="SimSun" panose="02010600030101010101" pitchFamily="2" charset="-122"/>
                <a:cs typeface="Arial" panose="020B0604020202020204" pitchFamily="34" charset="0"/>
              </a:rPr>
              <a:t>研究结论</a:t>
            </a:r>
            <a:endParaRPr kumimoji="0" lang="en-US" altLang="zh-CN" sz="2200" b="1" i="0" u="none" strike="noStrike" kern="1200" cap="none" spc="0" normalizeH="0" baseline="0" noProof="0" dirty="0">
              <a:ln>
                <a:noFill/>
              </a:ln>
              <a:solidFill>
                <a:schemeClr val="bg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5" name="文本框 4">
            <a:extLst>
              <a:ext uri="{FF2B5EF4-FFF2-40B4-BE49-F238E27FC236}">
                <a16:creationId xmlns:a16="http://schemas.microsoft.com/office/drawing/2014/main" id="{A227620B-A478-4755-A5EE-40C1ABCA2335}"/>
              </a:ext>
            </a:extLst>
          </p:cNvPr>
          <p:cNvSpPr txBox="1"/>
          <p:nvPr/>
        </p:nvSpPr>
        <p:spPr>
          <a:xfrm>
            <a:off x="3053838" y="920675"/>
            <a:ext cx="7500950" cy="923330"/>
          </a:xfrm>
          <a:prstGeom prst="rect">
            <a:avLst/>
          </a:prstGeom>
          <a:noFill/>
        </p:spPr>
        <p:txBody>
          <a:bodyPr wrap="square" rtlCol="0">
            <a:spAutoFit/>
          </a:bodyPr>
          <a:lstStyle/>
          <a:p>
            <a:pPr defTabSz="914400" fontAlgn="base">
              <a:spcBef>
                <a:spcPct val="0"/>
              </a:spcBef>
              <a:spcAft>
                <a:spcPct val="0"/>
              </a:spcAft>
              <a:buFont typeface="Arial" panose="020B0604020202020204" pitchFamily="34" charset="0"/>
              <a:buNone/>
              <a:defRPr/>
            </a:pPr>
            <a:r>
              <a:rPr lang="zh-CN" altLang="en-US">
                <a:solidFill>
                  <a:srgbClr val="294A5A"/>
                </a:solidFill>
                <a:latin typeface="微软雅黑" panose="020B0503020204020204" pitchFamily="34" charset="-122"/>
                <a:ea typeface="微软雅黑" panose="020B0503020204020204" pitchFamily="34" charset="-122"/>
              </a:rPr>
              <a:t>该文章联合了接收函数和背景噪声，发展了一种新颖的伴随层析成像方法，综合利用了接收函数的垂向敏感性和背景噪声的横向敏感性，显著提高了岩石圈结构成像的可靠性和分辨率；</a:t>
            </a:r>
            <a:endParaRPr lang="en-US" altLang="zh-CN" dirty="0">
              <a:solidFill>
                <a:srgbClr val="294A5A"/>
              </a:solidFill>
              <a:latin typeface="微软雅黑" panose="020B0503020204020204" pitchFamily="34" charset="-122"/>
              <a:ea typeface="微软雅黑" panose="020B0503020204020204" pitchFamily="34" charset="-122"/>
            </a:endParaRPr>
          </a:p>
        </p:txBody>
      </p:sp>
      <p:sp>
        <p:nvSpPr>
          <p:cNvPr id="6" name="文本框 5">
            <a:extLst>
              <a:ext uri="{FF2B5EF4-FFF2-40B4-BE49-F238E27FC236}">
                <a16:creationId xmlns:a16="http://schemas.microsoft.com/office/drawing/2014/main" id="{115FC0C9-9B99-48FF-B376-4171AFB943B1}"/>
              </a:ext>
            </a:extLst>
          </p:cNvPr>
          <p:cNvSpPr txBox="1"/>
          <p:nvPr/>
        </p:nvSpPr>
        <p:spPr>
          <a:xfrm>
            <a:off x="5082747" y="6158756"/>
            <a:ext cx="3437294" cy="523220"/>
          </a:xfrm>
          <a:prstGeom prst="rect">
            <a:avLst/>
          </a:prstGeom>
          <a:noFill/>
        </p:spPr>
        <p:txBody>
          <a:bodyPr wrap="square" rtlCol="0">
            <a:spAutoFit/>
          </a:bodyPr>
          <a:lstStyle/>
          <a:p>
            <a:pPr defTabSz="914400" fontAlgn="base">
              <a:spcBef>
                <a:spcPct val="0"/>
              </a:spcBef>
              <a:spcAft>
                <a:spcPct val="0"/>
              </a:spcAft>
              <a:buFont typeface="Arial" panose="020B0604020202020204" pitchFamily="34" charset="0"/>
              <a:buNone/>
              <a:defRPr/>
            </a:pPr>
            <a:r>
              <a:rPr lang="zh-CN" altLang="en-US" sz="2800" dirty="0">
                <a:solidFill>
                  <a:srgbClr val="294A5A"/>
                </a:solidFill>
                <a:latin typeface="微软雅黑" panose="020B0503020204020204" pitchFamily="34" charset="-122"/>
                <a:ea typeface="微软雅黑" panose="020B0503020204020204" pitchFamily="34" charset="-122"/>
              </a:rPr>
              <a:t>谢谢，欢迎批评指正！</a:t>
            </a:r>
          </a:p>
        </p:txBody>
      </p:sp>
      <p:sp>
        <p:nvSpPr>
          <p:cNvPr id="7" name="Shape 795">
            <a:extLst>
              <a:ext uri="{FF2B5EF4-FFF2-40B4-BE49-F238E27FC236}">
                <a16:creationId xmlns:a16="http://schemas.microsoft.com/office/drawing/2014/main" id="{4425759F-D005-4769-9BBA-62A8C620EF1C}"/>
              </a:ext>
            </a:extLst>
          </p:cNvPr>
          <p:cNvSpPr/>
          <p:nvPr/>
        </p:nvSpPr>
        <p:spPr>
          <a:xfrm>
            <a:off x="2045044" y="1187908"/>
            <a:ext cx="811365" cy="539640"/>
          </a:xfrm>
          <a:prstGeom prst="ellipse">
            <a:avLst/>
          </a:prstGeom>
          <a:solidFill>
            <a:srgbClr val="A5A5A5"/>
          </a:solidFill>
          <a:ln w="12700" cap="flat">
            <a:noFill/>
            <a:miter lim="400000"/>
            <a:tailEnd type="triangle" w="med" len="med"/>
          </a:ln>
          <a:effectLst/>
        </p:spPr>
        <p:txBody>
          <a:bodyPr lIns="35718" tIns="35718" rIns="35718" bIns="35718" anchor="ctr"/>
          <a:lstStyle/>
          <a:p>
            <a:pPr marL="0" marR="0" lvl="0" indent="0" algn="ctr" defTabSz="1733550" rtl="0" eaLnBrk="1" fontAlgn="base" latinLnBrk="0" hangingPunct="1">
              <a:lnSpc>
                <a:spcPct val="100000"/>
              </a:lnSpc>
              <a:spcBef>
                <a:spcPct val="0"/>
              </a:spcBef>
              <a:spcAft>
                <a:spcPct val="0"/>
              </a:spcAft>
              <a:buClrTx/>
              <a:buSzTx/>
              <a:buFont typeface="Arial" panose="020B0604020202020204" pitchFamily="34" charset="0"/>
              <a:buNone/>
              <a:tabLst/>
              <a:defRPr sz="340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kumimoji="0" lang="en-US" altLang="zh-CN" sz="2800" b="0" i="0" u="none" strike="noStrike" kern="1200" cap="none" spc="0" normalizeH="0" baseline="0" noProof="1">
                <a:ln>
                  <a:noFill/>
                </a:ln>
                <a:solidFill>
                  <a:srgbClr val="294A5A"/>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01</a:t>
            </a:r>
            <a:endParaRPr kumimoji="0" sz="2800" b="0" i="0" u="none" strike="noStrike" kern="1200" cap="none" spc="0" normalizeH="0" baseline="0" noProof="1">
              <a:ln>
                <a:noFill/>
              </a:ln>
              <a:solidFill>
                <a:srgbClr val="294A5A"/>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8" name="矩形 7">
            <a:extLst>
              <a:ext uri="{FF2B5EF4-FFF2-40B4-BE49-F238E27FC236}">
                <a16:creationId xmlns:a16="http://schemas.microsoft.com/office/drawing/2014/main" id="{AA515CC5-B242-447B-A3B6-D50DAB164C63}"/>
              </a:ext>
            </a:extLst>
          </p:cNvPr>
          <p:cNvSpPr/>
          <p:nvPr/>
        </p:nvSpPr>
        <p:spPr>
          <a:xfrm>
            <a:off x="3053838" y="2361104"/>
            <a:ext cx="7500950" cy="1200329"/>
          </a:xfrm>
          <a:prstGeom prst="rect">
            <a:avLst/>
          </a:prstGeom>
        </p:spPr>
        <p:txBody>
          <a:bodyPr wrap="square">
            <a:spAutoFit/>
          </a:bodyPr>
          <a:lstStyle/>
          <a:p>
            <a:pPr lvl="0" defTabSz="914400" fontAlgn="base">
              <a:spcBef>
                <a:spcPct val="0"/>
              </a:spcBef>
              <a:spcAft>
                <a:spcPct val="0"/>
              </a:spcAft>
              <a:defRPr/>
            </a:pPr>
            <a:r>
              <a:rPr lang="zh-CN" altLang="en-US">
                <a:solidFill>
                  <a:srgbClr val="294A5A"/>
                </a:solidFill>
                <a:latin typeface="微软雅黑" panose="020B0503020204020204" pitchFamily="34" charset="-122"/>
                <a:ea typeface="微软雅黑" panose="020B0503020204020204" pitchFamily="34" charset="-122"/>
              </a:rPr>
              <a:t>该方法揭示了蒙古中部板内火山岩浆输运系统，速度结构显示岩石圈和中下地壳的存在部分熔融</a:t>
            </a:r>
            <a:r>
              <a:rPr lang="en-US" altLang="zh-CN">
                <a:solidFill>
                  <a:srgbClr val="294A5A"/>
                </a:solidFill>
                <a:latin typeface="微软雅黑" panose="020B0503020204020204" pitchFamily="34" charset="-122"/>
                <a:ea typeface="微软雅黑" panose="020B0503020204020204" pitchFamily="34" charset="-122"/>
              </a:rPr>
              <a:t>. </a:t>
            </a:r>
            <a:r>
              <a:rPr lang="zh-CN" altLang="en-US">
                <a:solidFill>
                  <a:srgbClr val="294A5A"/>
                </a:solidFill>
                <a:latin typeface="微软雅黑" panose="020B0503020204020204" pitchFamily="34" charset="-122"/>
                <a:ea typeface="微软雅黑" panose="020B0503020204020204" pitchFamily="34" charset="-122"/>
              </a:rPr>
              <a:t>通过计算熔体分数、综合区域层析成像和同位素观察，文章认为蒙古中部岩浆系统受多尺度结构驱动，包括上地幔物质上涌、岩石圈地幔低程度部分熔融以及下地壳岩浆底侵作用；</a:t>
            </a:r>
            <a:endParaRPr lang="en-US" altLang="zh-CN" dirty="0">
              <a:solidFill>
                <a:srgbClr val="294A5A"/>
              </a:solidFill>
              <a:latin typeface="微软雅黑" panose="020B0503020204020204" pitchFamily="34" charset="-122"/>
              <a:ea typeface="微软雅黑" panose="020B0503020204020204" pitchFamily="34" charset="-122"/>
            </a:endParaRPr>
          </a:p>
        </p:txBody>
      </p:sp>
      <p:sp>
        <p:nvSpPr>
          <p:cNvPr id="9" name="矩形 8">
            <a:extLst>
              <a:ext uri="{FF2B5EF4-FFF2-40B4-BE49-F238E27FC236}">
                <a16:creationId xmlns:a16="http://schemas.microsoft.com/office/drawing/2014/main" id="{C077E9A9-FF67-4398-9A4D-205A65269508}"/>
              </a:ext>
            </a:extLst>
          </p:cNvPr>
          <p:cNvSpPr/>
          <p:nvPr/>
        </p:nvSpPr>
        <p:spPr>
          <a:xfrm>
            <a:off x="3053838" y="3828329"/>
            <a:ext cx="7044930" cy="923330"/>
          </a:xfrm>
          <a:prstGeom prst="rect">
            <a:avLst/>
          </a:prstGeom>
        </p:spPr>
        <p:txBody>
          <a:bodyPr wrap="square">
            <a:spAutoFit/>
          </a:bodyPr>
          <a:lstStyle/>
          <a:p>
            <a:pPr lvl="0" fontAlgn="base">
              <a:spcBef>
                <a:spcPct val="0"/>
              </a:spcBef>
              <a:spcAft>
                <a:spcPct val="0"/>
              </a:spcAft>
              <a:defRPr/>
            </a:pPr>
            <a:r>
              <a:rPr lang="zh-CN" altLang="en-US">
                <a:solidFill>
                  <a:srgbClr val="294A5A"/>
                </a:solidFill>
                <a:latin typeface="微软雅黑" panose="020B0503020204020204" pitchFamily="34" charset="-122"/>
                <a:ea typeface="微软雅黑" panose="020B0503020204020204" pitchFamily="34" charset="-122"/>
              </a:rPr>
              <a:t>中生代蒙古</a:t>
            </a:r>
            <a:r>
              <a:rPr lang="en-US" altLang="zh-CN">
                <a:solidFill>
                  <a:srgbClr val="294A5A"/>
                </a:solidFill>
                <a:latin typeface="微软雅黑" panose="020B0503020204020204" pitchFamily="34" charset="-122"/>
                <a:ea typeface="微软雅黑" panose="020B0503020204020204" pitchFamily="34" charset="-122"/>
              </a:rPr>
              <a:t>-</a:t>
            </a:r>
            <a:r>
              <a:rPr lang="zh-CN" altLang="en-US">
                <a:solidFill>
                  <a:srgbClr val="294A5A"/>
                </a:solidFill>
                <a:latin typeface="微软雅黑" panose="020B0503020204020204" pitchFamily="34" charset="-122"/>
                <a:ea typeface="微软雅黑" panose="020B0503020204020204" pitchFamily="34" charset="-122"/>
              </a:rPr>
              <a:t>霍茨克洋闭合将挥发分传输进地幔过渡带，残余挥发分引起地幔上涌，导致岩石圈地幔小尺度部分熔融和岩石圈减薄</a:t>
            </a:r>
            <a:r>
              <a:rPr lang="en-US" altLang="zh-CN">
                <a:solidFill>
                  <a:srgbClr val="294A5A"/>
                </a:solidFill>
                <a:latin typeface="微软雅黑" panose="020B0503020204020204" pitchFamily="34" charset="-122"/>
                <a:ea typeface="微软雅黑" panose="020B0503020204020204" pitchFamily="34" charset="-122"/>
              </a:rPr>
              <a:t>.</a:t>
            </a:r>
            <a:r>
              <a:rPr lang="zh-CN" altLang="en-US">
                <a:solidFill>
                  <a:srgbClr val="294A5A"/>
                </a:solidFill>
                <a:latin typeface="微软雅黑" panose="020B0503020204020204" pitchFamily="34" charset="-122"/>
                <a:ea typeface="微软雅黑" panose="020B0503020204020204" pitchFamily="34" charset="-122"/>
              </a:rPr>
              <a:t> 幔源岩浆注入地壳底部，导致局部岩浆底侵和地壳增厚</a:t>
            </a:r>
            <a:r>
              <a:rPr lang="en-US" altLang="zh-CN">
                <a:solidFill>
                  <a:srgbClr val="294A5A"/>
                </a:solidFill>
                <a:latin typeface="微软雅黑" panose="020B0503020204020204" pitchFamily="34" charset="-122"/>
                <a:ea typeface="微软雅黑" panose="020B0503020204020204" pitchFamily="34" charset="-122"/>
              </a:rPr>
              <a:t>;</a:t>
            </a:r>
            <a:endParaRPr lang="zh-CN" altLang="en-US" dirty="0">
              <a:solidFill>
                <a:srgbClr val="294A5A"/>
              </a:solidFill>
              <a:latin typeface="微软雅黑" panose="020B0503020204020204" pitchFamily="34" charset="-122"/>
              <a:ea typeface="微软雅黑" panose="020B0503020204020204" pitchFamily="34" charset="-122"/>
            </a:endParaRPr>
          </a:p>
        </p:txBody>
      </p:sp>
      <p:sp>
        <p:nvSpPr>
          <p:cNvPr id="10" name="Shape 795">
            <a:extLst>
              <a:ext uri="{FF2B5EF4-FFF2-40B4-BE49-F238E27FC236}">
                <a16:creationId xmlns:a16="http://schemas.microsoft.com/office/drawing/2014/main" id="{A12430E8-B510-4CD8-9CAC-23A6FED647BE}"/>
              </a:ext>
            </a:extLst>
          </p:cNvPr>
          <p:cNvSpPr/>
          <p:nvPr/>
        </p:nvSpPr>
        <p:spPr>
          <a:xfrm>
            <a:off x="2045044" y="2535483"/>
            <a:ext cx="811365" cy="539640"/>
          </a:xfrm>
          <a:prstGeom prst="ellipse">
            <a:avLst/>
          </a:prstGeom>
          <a:solidFill>
            <a:srgbClr val="A5A5A5"/>
          </a:solidFill>
          <a:ln w="12700" cap="flat">
            <a:noFill/>
            <a:miter lim="400000"/>
            <a:tailEnd type="triangle" w="med" len="med"/>
          </a:ln>
          <a:effectLst/>
        </p:spPr>
        <p:txBody>
          <a:bodyPr lIns="35718" tIns="35718" rIns="35718" bIns="35718" anchor="ctr"/>
          <a:lstStyle/>
          <a:p>
            <a:pPr marL="0" marR="0" lvl="0" indent="0" algn="ctr" defTabSz="1733550" rtl="0" eaLnBrk="1" fontAlgn="base" latinLnBrk="0" hangingPunct="1">
              <a:lnSpc>
                <a:spcPct val="100000"/>
              </a:lnSpc>
              <a:spcBef>
                <a:spcPct val="0"/>
              </a:spcBef>
              <a:spcAft>
                <a:spcPct val="0"/>
              </a:spcAft>
              <a:buClrTx/>
              <a:buSzTx/>
              <a:buFont typeface="Arial" panose="020B0604020202020204" pitchFamily="34" charset="0"/>
              <a:buNone/>
              <a:tabLst/>
              <a:defRPr sz="340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kumimoji="0" lang="en-US" altLang="zh-CN" sz="2800" b="0" i="0" u="none" strike="noStrike" kern="1200" cap="none" spc="0" normalizeH="0" baseline="0" noProof="1">
                <a:ln>
                  <a:noFill/>
                </a:ln>
                <a:solidFill>
                  <a:srgbClr val="294A5A"/>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02</a:t>
            </a:r>
            <a:endParaRPr kumimoji="0" sz="2800" b="0" i="0" u="none" strike="noStrike" kern="1200" cap="none" spc="0" normalizeH="0" baseline="0" noProof="1">
              <a:ln>
                <a:noFill/>
              </a:ln>
              <a:solidFill>
                <a:srgbClr val="294A5A"/>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1" name="Shape 795">
            <a:extLst>
              <a:ext uri="{FF2B5EF4-FFF2-40B4-BE49-F238E27FC236}">
                <a16:creationId xmlns:a16="http://schemas.microsoft.com/office/drawing/2014/main" id="{656B4F0F-BB81-4D3B-A740-C895483CCA5C}"/>
              </a:ext>
            </a:extLst>
          </p:cNvPr>
          <p:cNvSpPr/>
          <p:nvPr/>
        </p:nvSpPr>
        <p:spPr>
          <a:xfrm>
            <a:off x="2045044" y="3881675"/>
            <a:ext cx="811365" cy="539640"/>
          </a:xfrm>
          <a:prstGeom prst="ellipse">
            <a:avLst/>
          </a:prstGeom>
          <a:solidFill>
            <a:srgbClr val="A5A5A5"/>
          </a:solidFill>
          <a:ln w="12700" cap="flat">
            <a:noFill/>
            <a:miter lim="400000"/>
            <a:tailEnd type="triangle" w="med" len="med"/>
          </a:ln>
          <a:effectLst/>
        </p:spPr>
        <p:txBody>
          <a:bodyPr lIns="35718" tIns="35718" rIns="35718" bIns="35718" anchor="ctr"/>
          <a:lstStyle/>
          <a:p>
            <a:pPr marL="0" marR="0" lvl="0" indent="0" algn="ctr" defTabSz="1733550" rtl="0" eaLnBrk="1" fontAlgn="base" latinLnBrk="0" hangingPunct="1">
              <a:lnSpc>
                <a:spcPct val="100000"/>
              </a:lnSpc>
              <a:spcBef>
                <a:spcPct val="0"/>
              </a:spcBef>
              <a:spcAft>
                <a:spcPct val="0"/>
              </a:spcAft>
              <a:buClrTx/>
              <a:buSzTx/>
              <a:buFont typeface="Arial" panose="020B0604020202020204" pitchFamily="34" charset="0"/>
              <a:buNone/>
              <a:tabLst/>
              <a:defRPr sz="340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kumimoji="0" lang="en-US" altLang="zh-CN" sz="2800" b="0" i="0" u="none" strike="noStrike" kern="1200" cap="none" spc="0" normalizeH="0" baseline="0" noProof="1">
                <a:ln>
                  <a:noFill/>
                </a:ln>
                <a:solidFill>
                  <a:srgbClr val="294A5A"/>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03</a:t>
            </a:r>
            <a:endParaRPr kumimoji="0" sz="2800" b="0" i="0" u="none" strike="noStrike" kern="1200" cap="none" spc="0" normalizeH="0" baseline="0" noProof="1">
              <a:ln>
                <a:noFill/>
              </a:ln>
              <a:solidFill>
                <a:srgbClr val="294A5A"/>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2" name="矩形 11">
            <a:extLst>
              <a:ext uri="{FF2B5EF4-FFF2-40B4-BE49-F238E27FC236}">
                <a16:creationId xmlns:a16="http://schemas.microsoft.com/office/drawing/2014/main" id="{F7A91503-ECE6-47CB-B475-23B89F4C42E1}"/>
              </a:ext>
            </a:extLst>
          </p:cNvPr>
          <p:cNvSpPr/>
          <p:nvPr/>
        </p:nvSpPr>
        <p:spPr>
          <a:xfrm>
            <a:off x="3053838" y="5072306"/>
            <a:ext cx="7044930" cy="923330"/>
          </a:xfrm>
          <a:prstGeom prst="rect">
            <a:avLst/>
          </a:prstGeom>
        </p:spPr>
        <p:txBody>
          <a:bodyPr wrap="square">
            <a:spAutoFit/>
          </a:bodyPr>
          <a:lstStyle/>
          <a:p>
            <a:pPr lvl="0" fontAlgn="base">
              <a:spcBef>
                <a:spcPct val="0"/>
              </a:spcBef>
              <a:spcAft>
                <a:spcPct val="0"/>
              </a:spcAft>
              <a:defRPr/>
            </a:pPr>
            <a:r>
              <a:rPr lang="zh-CN" altLang="en-US">
                <a:solidFill>
                  <a:srgbClr val="294A5A"/>
                </a:solidFill>
                <a:latin typeface="微软雅黑" panose="020B0503020204020204" pitchFamily="34" charset="-122"/>
                <a:ea typeface="微软雅黑" panose="020B0503020204020204" pitchFamily="34" charset="-122"/>
              </a:rPr>
              <a:t>小尺度岩浆和低程度熔融导致在上地壳没有形成长英质组分的岩浆房</a:t>
            </a:r>
            <a:r>
              <a:rPr lang="en-US" altLang="zh-CN">
                <a:solidFill>
                  <a:srgbClr val="294A5A"/>
                </a:solidFill>
                <a:latin typeface="微软雅黑" panose="020B0503020204020204" pitchFamily="34" charset="-122"/>
                <a:ea typeface="微软雅黑" panose="020B0503020204020204" pitchFamily="34" charset="-122"/>
              </a:rPr>
              <a:t>. </a:t>
            </a:r>
            <a:r>
              <a:rPr lang="zh-CN" altLang="en-US">
                <a:solidFill>
                  <a:srgbClr val="294A5A"/>
                </a:solidFill>
                <a:latin typeface="微软雅黑" panose="020B0503020204020204" pitchFamily="34" charset="-122"/>
                <a:ea typeface="微软雅黑" panose="020B0503020204020204" pitchFamily="34" charset="-122"/>
              </a:rPr>
              <a:t>岩浆在地壳中沿着断裂输运，积累不足的压力导致</a:t>
            </a:r>
            <a:r>
              <a:rPr lang="en-US" altLang="zh-CN">
                <a:solidFill>
                  <a:srgbClr val="294A5A"/>
                </a:solidFill>
                <a:latin typeface="微软雅黑" panose="020B0503020204020204" pitchFamily="34" charset="-122"/>
                <a:ea typeface="微软雅黑" panose="020B0503020204020204" pitchFamily="34" charset="-122"/>
              </a:rPr>
              <a:t>Hangay</a:t>
            </a:r>
            <a:r>
              <a:rPr lang="zh-CN" altLang="en-US">
                <a:solidFill>
                  <a:srgbClr val="294A5A"/>
                </a:solidFill>
                <a:latin typeface="微软雅黑" panose="020B0503020204020204" pitchFamily="34" charset="-122"/>
                <a:ea typeface="微软雅黑" panose="020B0503020204020204" pitchFamily="34" charset="-122"/>
              </a:rPr>
              <a:t>穹窿在渐新世至始新世持续但小体量岩浆喷发。</a:t>
            </a:r>
            <a:endParaRPr lang="zh-CN" altLang="en-US" dirty="0">
              <a:solidFill>
                <a:srgbClr val="294A5A"/>
              </a:solidFill>
              <a:latin typeface="微软雅黑" panose="020B0503020204020204" pitchFamily="34" charset="-122"/>
              <a:ea typeface="微软雅黑" panose="020B0503020204020204" pitchFamily="34" charset="-122"/>
            </a:endParaRPr>
          </a:p>
        </p:txBody>
      </p:sp>
      <p:sp>
        <p:nvSpPr>
          <p:cNvPr id="13" name="Shape 795">
            <a:extLst>
              <a:ext uri="{FF2B5EF4-FFF2-40B4-BE49-F238E27FC236}">
                <a16:creationId xmlns:a16="http://schemas.microsoft.com/office/drawing/2014/main" id="{0177F95C-41BF-4285-8BEA-7A828ECED3AB}"/>
              </a:ext>
            </a:extLst>
          </p:cNvPr>
          <p:cNvSpPr/>
          <p:nvPr/>
        </p:nvSpPr>
        <p:spPr>
          <a:xfrm>
            <a:off x="2045044" y="5227867"/>
            <a:ext cx="811365" cy="539640"/>
          </a:xfrm>
          <a:prstGeom prst="ellipse">
            <a:avLst/>
          </a:prstGeom>
          <a:solidFill>
            <a:srgbClr val="A5A5A5"/>
          </a:solidFill>
          <a:ln w="12700" cap="flat">
            <a:noFill/>
            <a:miter lim="400000"/>
            <a:tailEnd type="triangle" w="med" len="med"/>
          </a:ln>
          <a:effectLst/>
        </p:spPr>
        <p:txBody>
          <a:bodyPr lIns="35718" tIns="35718" rIns="35718" bIns="35718" anchor="ctr"/>
          <a:lstStyle/>
          <a:p>
            <a:pPr marL="0" marR="0" lvl="0" indent="0" algn="ctr" defTabSz="1733550" rtl="0" eaLnBrk="1" fontAlgn="base" latinLnBrk="0" hangingPunct="1">
              <a:lnSpc>
                <a:spcPct val="100000"/>
              </a:lnSpc>
              <a:spcBef>
                <a:spcPct val="0"/>
              </a:spcBef>
              <a:spcAft>
                <a:spcPct val="0"/>
              </a:spcAft>
              <a:buClrTx/>
              <a:buSzTx/>
              <a:buFont typeface="Arial" panose="020B0604020202020204" pitchFamily="34" charset="0"/>
              <a:buNone/>
              <a:tabLst/>
              <a:defRPr sz="340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kumimoji="0" lang="en-US" altLang="zh-CN" sz="2800" b="0" i="0" u="none" strike="noStrike" kern="1200" cap="none" spc="0" normalizeH="0" baseline="0" noProof="1">
                <a:ln>
                  <a:noFill/>
                </a:ln>
                <a:solidFill>
                  <a:srgbClr val="294A5A"/>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04</a:t>
            </a:r>
            <a:endParaRPr kumimoji="0" sz="2800" b="0" i="0" u="none" strike="noStrike" kern="1200" cap="none" spc="0" normalizeH="0" baseline="0" noProof="1">
              <a:ln>
                <a:noFill/>
              </a:ln>
              <a:solidFill>
                <a:srgbClr val="294A5A"/>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444976062"/>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1255</TotalTime>
  <Words>989</Words>
  <Application>Microsoft Office PowerPoint</Application>
  <PresentationFormat>宽屏</PresentationFormat>
  <Paragraphs>95</Paragraphs>
  <Slides>17</Slides>
  <Notes>0</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17</vt:i4>
      </vt:variant>
    </vt:vector>
  </HeadingPairs>
  <TitlesOfParts>
    <vt:vector size="25" baseType="lpstr">
      <vt:lpstr>等线</vt:lpstr>
      <vt:lpstr>等线 Light</vt:lpstr>
      <vt:lpstr>SimSun</vt:lpstr>
      <vt:lpstr>SimSun</vt:lpstr>
      <vt:lpstr>微软雅黑</vt:lpstr>
      <vt:lpstr>Arial</vt:lpstr>
      <vt:lpstr>Cambria Math</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64</cp:revision>
  <dcterms:created xsi:type="dcterms:W3CDTF">2024-12-11T02:26:22Z</dcterms:created>
  <dcterms:modified xsi:type="dcterms:W3CDTF">2024-12-12T10:50:51Z</dcterms:modified>
</cp:coreProperties>
</file>