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674" r:id="rId2"/>
  </p:sldMasterIdLst>
  <p:notesMasterIdLst>
    <p:notesMasterId r:id="rId24"/>
  </p:notesMasterIdLst>
  <p:handoutMasterIdLst>
    <p:handoutMasterId r:id="rId25"/>
  </p:handoutMasterIdLst>
  <p:sldIdLst>
    <p:sldId id="257" r:id="rId3"/>
    <p:sldId id="1104" r:id="rId4"/>
    <p:sldId id="1106" r:id="rId5"/>
    <p:sldId id="1107" r:id="rId6"/>
    <p:sldId id="1108" r:id="rId7"/>
    <p:sldId id="1109" r:id="rId8"/>
    <p:sldId id="1110" r:id="rId9"/>
    <p:sldId id="1111" r:id="rId10"/>
    <p:sldId id="1112" r:id="rId11"/>
    <p:sldId id="1113" r:id="rId12"/>
    <p:sldId id="1114" r:id="rId13"/>
    <p:sldId id="1115" r:id="rId14"/>
    <p:sldId id="1118" r:id="rId15"/>
    <p:sldId id="1116" r:id="rId16"/>
    <p:sldId id="1117" r:id="rId17"/>
    <p:sldId id="1119" r:id="rId18"/>
    <p:sldId id="1120" r:id="rId19"/>
    <p:sldId id="1121" r:id="rId20"/>
    <p:sldId id="1122" r:id="rId21"/>
    <p:sldId id="1123" r:id="rId22"/>
    <p:sldId id="1024" r:id="rId23"/>
  </p:sldIdLst>
  <p:sldSz cx="9144000" cy="6858000" type="screen4x3"/>
  <p:notesSz cx="6858000" cy="9144000"/>
  <p:custShowLst>
    <p:custShow name="自定义放映 1" id="0">
      <p:sldLst/>
    </p:custShow>
  </p:custShowLst>
  <p:defaultTex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p:defaultTextStyle>
  <p:extLst>
    <p:ext uri="{521415D9-36F7-43E2-AB2F-B90AF26B5E84}">
      <p14:sectionLst xmlns:p14="http://schemas.microsoft.com/office/powerpoint/2010/main">
        <p14:section name="默认节" id="{7E7D2F7A-6DC3-4672-BFAF-C3D25C28E49E}">
          <p14:sldIdLst>
            <p14:sldId id="257"/>
            <p14:sldId id="1104"/>
            <p14:sldId id="1106"/>
            <p14:sldId id="1107"/>
            <p14:sldId id="1108"/>
            <p14:sldId id="1109"/>
            <p14:sldId id="1110"/>
            <p14:sldId id="1111"/>
            <p14:sldId id="1112"/>
            <p14:sldId id="1113"/>
            <p14:sldId id="1114"/>
            <p14:sldId id="1115"/>
            <p14:sldId id="1118"/>
            <p14:sldId id="1116"/>
            <p14:sldId id="1117"/>
            <p14:sldId id="1119"/>
            <p14:sldId id="1120"/>
            <p14:sldId id="1121"/>
            <p14:sldId id="1122"/>
            <p14:sldId id="1123"/>
          </p14:sldIdLst>
        </p14:section>
        <p14:section name="结束" id="{E1743100-6486-4BEA-8AAC-20C6315ABF63}">
          <p14:sldIdLst>
            <p14:sldId id="1024"/>
          </p14:sldIdLst>
        </p14:section>
      </p14:sectionLst>
    </p:ext>
    <p:ext uri="{EFAFB233-063F-42B5-8137-9DF3F51BA10A}">
      <p15:sldGuideLst xmlns:p15="http://schemas.microsoft.com/office/powerpoint/2012/main">
        <p15:guide id="1" orient="horz" pos="2117">
          <p15:clr>
            <a:srgbClr val="A4A3A4"/>
          </p15:clr>
        </p15:guide>
        <p15:guide id="2" pos="273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viewer1" initial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2402"/>
    <a:srgbClr val="281956"/>
    <a:srgbClr val="3A3AC6"/>
    <a:srgbClr val="003399"/>
    <a:srgbClr val="C41A00"/>
    <a:srgbClr val="D80073"/>
    <a:srgbClr val="FF9900"/>
    <a:srgbClr val="FF7C80"/>
    <a:srgbClr val="FFCCCC"/>
    <a:srgbClr val="FFC0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18" autoAdjust="0"/>
    <p:restoredTop sz="73488" autoAdjust="0"/>
  </p:normalViewPr>
  <p:slideViewPr>
    <p:cSldViewPr>
      <p:cViewPr varScale="1">
        <p:scale>
          <a:sx n="83" d="100"/>
          <a:sy n="83" d="100"/>
        </p:scale>
        <p:origin x="216" y="78"/>
      </p:cViewPr>
      <p:guideLst>
        <p:guide orient="horz" pos="2117"/>
        <p:guide pos="273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FA9C243-067B-CA4E-A842-0A4F40743B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1553E9E0-89E2-4B47-B8D8-EFC899E8C1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AD247A-8183-7541-ABCF-6232F500A679}" type="datetime1">
              <a:rPr kumimoji="1" lang="en-US" altLang="zh-CN" smtClean="0"/>
              <a:t>6/6/2022</a:t>
            </a:fld>
            <a:endParaRPr kumimoji="1" lang="zh-CN" altLang="en-US"/>
          </a:p>
        </p:txBody>
      </p:sp>
      <p:sp>
        <p:nvSpPr>
          <p:cNvPr id="4" name="页脚占位符 3">
            <a:extLst>
              <a:ext uri="{FF2B5EF4-FFF2-40B4-BE49-F238E27FC236}">
                <a16:creationId xmlns:a16="http://schemas.microsoft.com/office/drawing/2014/main" id="{1BA8A920-1517-E241-B6F2-1D96AEE233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kumimoji="1" lang="en-US" altLang="zh-CN"/>
              <a:t>(#)</a:t>
            </a:r>
            <a:endParaRPr kumimoji="1" lang="zh-CN" altLang="en-US"/>
          </a:p>
        </p:txBody>
      </p:sp>
      <p:sp>
        <p:nvSpPr>
          <p:cNvPr id="5" name="灯片编号占位符 4">
            <a:extLst>
              <a:ext uri="{FF2B5EF4-FFF2-40B4-BE49-F238E27FC236}">
                <a16:creationId xmlns:a16="http://schemas.microsoft.com/office/drawing/2014/main" id="{0CBD611D-6B67-594B-B9A7-7B8640F3B27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2B5C19-C914-454D-BA06-03E8262F8AAB}" type="slidenum">
              <a:rPr kumimoji="1" lang="zh-CN" altLang="en-US" smtClean="0"/>
              <a:t>‹#›</a:t>
            </a:fld>
            <a:endParaRPr kumimoji="1" lang="zh-CN" altLang="en-US"/>
          </a:p>
        </p:txBody>
      </p:sp>
    </p:spTree>
    <p:extLst>
      <p:ext uri="{BB962C8B-B14F-4D97-AF65-F5344CB8AC3E}">
        <p14:creationId xmlns:p14="http://schemas.microsoft.com/office/powerpoint/2010/main" val="12959284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14400"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14400" eaLnBrk="1" fontAlgn="auto" hangingPunct="1">
              <a:spcBef>
                <a:spcPts val="0"/>
              </a:spcBef>
              <a:spcAft>
                <a:spcPts val="0"/>
              </a:spcAft>
              <a:defRPr sz="1200">
                <a:latin typeface="+mn-lt"/>
                <a:ea typeface="+mn-ea"/>
              </a:defRPr>
            </a:lvl1pPr>
          </a:lstStyle>
          <a:p>
            <a:pPr>
              <a:defRPr/>
            </a:pPr>
            <a:fld id="{9DA76AF4-C969-DC4D-895C-342B189FF026}" type="datetime1">
              <a:rPr lang="en-US" altLang="zh-CN" smtClean="0"/>
              <a:t>6/6/2022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14400" eaLnBrk="1" fontAlgn="auto" hangingPunct="1">
              <a:spcBef>
                <a:spcPts val="0"/>
              </a:spcBef>
              <a:spcAft>
                <a:spcPts val="0"/>
              </a:spcAft>
              <a:defRPr sz="1200">
                <a:latin typeface="+mn-lt"/>
                <a:ea typeface="+mn-ea"/>
              </a:defRPr>
            </a:lvl1pPr>
          </a:lstStyle>
          <a:p>
            <a:pPr>
              <a:defRPr/>
            </a:pPr>
            <a:r>
              <a:rPr lang="en-US" altLang="zh-CN"/>
              <a:t>(#)</a:t>
            </a: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defRPr>
            </a:lvl1pPr>
          </a:lstStyle>
          <a:p>
            <a:pPr>
              <a:defRPr/>
            </a:pPr>
            <a:fld id="{07D6CAB4-8167-4192-A545-D06EBE846D48}" type="slidenum">
              <a:rPr lang="zh-CN" altLang="en-US"/>
              <a:t>‹#›</a:t>
            </a:fld>
            <a:endParaRPr lang="zh-CN" altLang="en-US"/>
          </a:p>
        </p:txBody>
      </p:sp>
    </p:spTree>
    <p:extLst>
      <p:ext uri="{BB962C8B-B14F-4D97-AF65-F5344CB8AC3E}">
        <p14:creationId xmlns:p14="http://schemas.microsoft.com/office/powerpoint/2010/main" val="199091663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bwMode="auto">
          <a:noFill/>
          <a:ln>
            <a:solidFill>
              <a:srgbClr val="000000"/>
            </a:solidFill>
            <a:miter lim="800000"/>
          </a:ln>
        </p:spPr>
      </p:sp>
      <p:sp>
        <p:nvSpPr>
          <p:cNvPr id="8195" name="Rectangle 3"/>
          <p:cNvSpPr>
            <a:spLocks noGrp="1" noChangeArrowheads="1"/>
          </p:cNvSpPr>
          <p:nvPr>
            <p:ph type="body" idx="1"/>
          </p:nvPr>
        </p:nvSpPr>
        <p:spPr bwMode="auto">
          <a:noFill/>
        </p:spPr>
        <p:txBody>
          <a:bodyPr wrap="square" numCol="1" anchor="t" anchorCtr="0" compatLnSpc="1"/>
          <a:lstStyle/>
          <a:p>
            <a:pPr eaLnBrk="1" hangingPunct="1">
              <a:lnSpc>
                <a:spcPct val="150000"/>
              </a:lnSpc>
              <a:spcBef>
                <a:spcPct val="0"/>
              </a:spcBef>
            </a:pPr>
            <a:endParaRPr lang="en-US" altLang="zh-CN" sz="900" b="0" baseline="0">
              <a:latin typeface="宋体" panose="02010600030101010101" pitchFamily="2" charset="-122"/>
              <a:sym typeface="宋体" panose="02010600030101010101" pitchFamily="2" charset="-122"/>
            </a:endParaRPr>
          </a:p>
        </p:txBody>
      </p:sp>
      <p:sp>
        <p:nvSpPr>
          <p:cNvPr id="3" name="Slide Number Placeholder 2">
            <a:extLst>
              <a:ext uri="{FF2B5EF4-FFF2-40B4-BE49-F238E27FC236}">
                <a16:creationId xmlns:a16="http://schemas.microsoft.com/office/drawing/2014/main" id="{84419DD1-51ED-AF42-B6CC-A62B53C112AF}"/>
              </a:ext>
            </a:extLst>
          </p:cNvPr>
          <p:cNvSpPr>
            <a:spLocks noGrp="1"/>
          </p:cNvSpPr>
          <p:nvPr>
            <p:ph type="sldNum" sz="quarter" idx="5"/>
          </p:nvPr>
        </p:nvSpPr>
        <p:spPr/>
        <p:txBody>
          <a:bodyPr/>
          <a:lstStyle/>
          <a:p>
            <a:pPr>
              <a:defRPr/>
            </a:pPr>
            <a:fld id="{07D6CAB4-8167-4192-A545-D06EBE846D48}" type="slidenum">
              <a:rPr lang="zh-CN" altLang="en-US" smtClean="0"/>
              <a:t>0</a:t>
            </a:fld>
            <a:endParaRPr lang="zh-CN" altLang="en-US"/>
          </a:p>
        </p:txBody>
      </p:sp>
    </p:spTree>
    <p:extLst>
      <p:ext uri="{BB962C8B-B14F-4D97-AF65-F5344CB8AC3E}">
        <p14:creationId xmlns:p14="http://schemas.microsoft.com/office/powerpoint/2010/main" val="1054252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20</a:t>
            </a:fld>
            <a:endParaRPr lang="zh-CN" altLang="en-US"/>
          </a:p>
        </p:txBody>
      </p:sp>
    </p:spTree>
    <p:extLst>
      <p:ext uri="{BB962C8B-B14F-4D97-AF65-F5344CB8AC3E}">
        <p14:creationId xmlns:p14="http://schemas.microsoft.com/office/powerpoint/2010/main" val="1787802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354" y="2130848"/>
            <a:ext cx="7773293" cy="1470049"/>
          </a:xfrm>
        </p:spPr>
        <p:txBody>
          <a:bodyPr/>
          <a:lstStyle/>
          <a:p>
            <a:r>
              <a:rPr lang="zh-CN" altLang="en-US"/>
              <a:t>单击此处编辑母版标题样式</a:t>
            </a:r>
          </a:p>
        </p:txBody>
      </p:sp>
      <p:sp>
        <p:nvSpPr>
          <p:cNvPr id="3" name="副标题 2"/>
          <p:cNvSpPr>
            <a:spLocks noGrp="1"/>
          </p:cNvSpPr>
          <p:nvPr>
            <p:ph type="subTitle" idx="1"/>
          </p:nvPr>
        </p:nvSpPr>
        <p:spPr>
          <a:xfrm>
            <a:off x="1371824" y="3886649"/>
            <a:ext cx="6400354" cy="1752451"/>
          </a:xfrm>
          <a:prstGeom prst="rect">
            <a:avLst/>
          </a:prstGeom>
        </p:spPr>
        <p:txBody>
          <a:bodyPr vert="horz" lIns="64284" tIns="32142" rIns="64284" bIns="32142"/>
          <a:lstStyle>
            <a:lvl1pPr marL="0" indent="0" algn="ctr">
              <a:buNone/>
              <a:defRPr/>
            </a:lvl1pPr>
            <a:lvl2pPr marL="321310" indent="0" algn="ctr">
              <a:buNone/>
              <a:defRPr/>
            </a:lvl2pPr>
            <a:lvl3pPr marL="642620" indent="0" algn="ctr">
              <a:buNone/>
              <a:defRPr/>
            </a:lvl3pPr>
            <a:lvl4pPr marL="964565" indent="0" algn="ctr">
              <a:buNone/>
              <a:defRPr/>
            </a:lvl4pPr>
            <a:lvl5pPr marL="1285875" indent="0" algn="ctr">
              <a:buNone/>
              <a:defRPr/>
            </a:lvl5pPr>
            <a:lvl6pPr marL="1607185" indent="0" algn="ctr">
              <a:buNone/>
              <a:defRPr/>
            </a:lvl6pPr>
            <a:lvl7pPr marL="1928495" indent="0" algn="ctr">
              <a:buNone/>
              <a:defRPr/>
            </a:lvl7pPr>
            <a:lvl8pPr marL="2249805" indent="0" algn="ctr">
              <a:buNone/>
              <a:defRPr/>
            </a:lvl8pPr>
            <a:lvl9pPr marL="2571115" indent="0" algn="ctr">
              <a:buNone/>
              <a:defRPr/>
            </a:lvl9pPr>
          </a:lstStyle>
          <a:p>
            <a:r>
              <a:rPr lang="zh-CN" altLang="en-US"/>
              <a:t>单击此处编辑母版副标题样式</a:t>
            </a:r>
          </a:p>
        </p:txBody>
      </p:sp>
      <p:sp>
        <p:nvSpPr>
          <p:cNvPr id="4" name="Footer Placeholder 3">
            <a:extLst>
              <a:ext uri="{FF2B5EF4-FFF2-40B4-BE49-F238E27FC236}">
                <a16:creationId xmlns:a16="http://schemas.microsoft.com/office/drawing/2014/main" id="{14E59F11-DC07-6E4A-BCFB-A3050E6964F5}"/>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5" name="Slide Number Placeholder 5">
            <a:extLst>
              <a:ext uri="{FF2B5EF4-FFF2-40B4-BE49-F238E27FC236}">
                <a16:creationId xmlns:a16="http://schemas.microsoft.com/office/drawing/2014/main" id="{780D2D0E-04E5-604F-9786-42BC5486A696}"/>
              </a:ext>
            </a:extLst>
          </p:cNvPr>
          <p:cNvSpPr>
            <a:spLocks noGrp="1"/>
          </p:cNvSpPr>
          <p:nvPr>
            <p:ph type="sldNum" sz="quarter" idx="4"/>
          </p:nvPr>
        </p:nvSpPr>
        <p:spPr>
          <a:xfrm>
            <a:off x="6257924" y="630932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a:xfrm>
            <a:off x="457647" y="1600649"/>
            <a:ext cx="8228707" cy="4525119"/>
          </a:xfrm>
          <a:prstGeom prst="rect">
            <a:avLst/>
          </a:prstGeom>
        </p:spPr>
        <p:txBody>
          <a:bodyPr vert="horz" lIns="64284" tIns="32142" rIns="64284" bIns="32142"/>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Footer Placeholder 3">
            <a:extLst>
              <a:ext uri="{FF2B5EF4-FFF2-40B4-BE49-F238E27FC236}">
                <a16:creationId xmlns:a16="http://schemas.microsoft.com/office/drawing/2014/main" id="{0A16014E-3BB3-4E40-ADF8-1577676D28D6}"/>
              </a:ext>
            </a:extLst>
          </p:cNvPr>
          <p:cNvSpPr>
            <a:spLocks noGrp="1"/>
          </p:cNvSpPr>
          <p:nvPr>
            <p:ph type="ftr" sz="quarter" idx="10"/>
          </p:nvPr>
        </p:nvSpPr>
        <p:spPr>
          <a:xfrm>
            <a:off x="3028950" y="6356350"/>
            <a:ext cx="3086100" cy="365125"/>
          </a:xfrm>
          <a:prstGeom prst="rect">
            <a:avLst/>
          </a:prstGeom>
        </p:spPr>
        <p:txBody>
          <a:bodyPr/>
          <a:lstStyle/>
          <a:p>
            <a:endParaRPr lang="x-none" dirty="0"/>
          </a:p>
        </p:txBody>
      </p:sp>
      <p:sp>
        <p:nvSpPr>
          <p:cNvPr id="5" name="Slide Number Placeholder 5">
            <a:extLst>
              <a:ext uri="{FF2B5EF4-FFF2-40B4-BE49-F238E27FC236}">
                <a16:creationId xmlns:a16="http://schemas.microsoft.com/office/drawing/2014/main" id="{6485E4F1-1DC5-8A42-9C5B-D8D84C569461}"/>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189" y="4406802"/>
            <a:ext cx="7772176" cy="1361777"/>
          </a:xfrm>
        </p:spPr>
        <p:txBody>
          <a:bodyPr anchor="t"/>
          <a:lstStyle>
            <a:lvl1pPr algn="l">
              <a:defRPr sz="2800" b="1" cap="all"/>
            </a:lvl1pPr>
          </a:lstStyle>
          <a:p>
            <a:r>
              <a:rPr lang="zh-CN" altLang="en-US"/>
              <a:t>单击此处编辑母版标题样式</a:t>
            </a:r>
          </a:p>
        </p:txBody>
      </p:sp>
      <p:sp>
        <p:nvSpPr>
          <p:cNvPr id="3" name="文本占位符 2"/>
          <p:cNvSpPr>
            <a:spLocks noGrp="1"/>
          </p:cNvSpPr>
          <p:nvPr>
            <p:ph type="body" idx="1"/>
          </p:nvPr>
        </p:nvSpPr>
        <p:spPr>
          <a:xfrm>
            <a:off x="722189" y="2906613"/>
            <a:ext cx="7772176" cy="1500188"/>
          </a:xfrm>
          <a:prstGeom prst="rect">
            <a:avLst/>
          </a:prstGeom>
        </p:spPr>
        <p:txBody>
          <a:bodyPr vert="horz" lIns="64284" tIns="32142" rIns="64284" bIns="32142" anchor="b"/>
          <a:lstStyle>
            <a:lvl1pPr marL="0" indent="0">
              <a:buNone/>
              <a:defRPr sz="1400"/>
            </a:lvl1pPr>
            <a:lvl2pPr marL="321310" indent="0">
              <a:buNone/>
              <a:defRPr sz="1300"/>
            </a:lvl2pPr>
            <a:lvl3pPr marL="642620" indent="0">
              <a:buNone/>
              <a:defRPr sz="1100"/>
            </a:lvl3pPr>
            <a:lvl4pPr marL="964565" indent="0">
              <a:buNone/>
              <a:defRPr sz="1000"/>
            </a:lvl4pPr>
            <a:lvl5pPr marL="1285875" indent="0">
              <a:buNone/>
              <a:defRPr sz="1000"/>
            </a:lvl5pPr>
            <a:lvl6pPr marL="1607185" indent="0">
              <a:buNone/>
              <a:defRPr sz="1000"/>
            </a:lvl6pPr>
            <a:lvl7pPr marL="1928495" indent="0">
              <a:buNone/>
              <a:defRPr sz="1000"/>
            </a:lvl7pPr>
            <a:lvl8pPr marL="2249805" indent="0">
              <a:buNone/>
              <a:defRPr sz="1000"/>
            </a:lvl8pPr>
            <a:lvl9pPr marL="2571115" indent="0">
              <a:buNone/>
              <a:defRPr sz="1000"/>
            </a:lvl9pPr>
          </a:lstStyle>
          <a:p>
            <a:pPr lvl="0"/>
            <a:r>
              <a:rPr lang="zh-CN" altLang="en-US"/>
              <a:t>单击此处编辑母版文本样式</a:t>
            </a:r>
          </a:p>
        </p:txBody>
      </p:sp>
      <p:sp>
        <p:nvSpPr>
          <p:cNvPr id="4" name="Footer Placeholder 3">
            <a:extLst>
              <a:ext uri="{FF2B5EF4-FFF2-40B4-BE49-F238E27FC236}">
                <a16:creationId xmlns:a16="http://schemas.microsoft.com/office/drawing/2014/main" id="{C79CF134-CF5A-6B41-A126-94C3627D250B}"/>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5" name="Slide Number Placeholder 5">
            <a:extLst>
              <a:ext uri="{FF2B5EF4-FFF2-40B4-BE49-F238E27FC236}">
                <a16:creationId xmlns:a16="http://schemas.microsoft.com/office/drawing/2014/main" id="{F2FB81A8-CC55-0A4E-ABDE-4AEED5A1F4D4}"/>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648" y="1600649"/>
            <a:ext cx="4060775" cy="4525119"/>
          </a:xfrm>
          <a:prstGeom prst="rect">
            <a:avLst/>
          </a:prstGeom>
        </p:spPr>
        <p:txBody>
          <a:bodyPr vert="horz" lIns="64284" tIns="32142" rIns="64284" bIns="32142"/>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25579" y="1600649"/>
            <a:ext cx="4060775" cy="4525119"/>
          </a:xfrm>
          <a:prstGeom prst="rect">
            <a:avLst/>
          </a:prstGeom>
        </p:spPr>
        <p:txBody>
          <a:bodyPr vert="horz" lIns="64284" tIns="32142" rIns="64284" bIns="32142"/>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Footer Placeholder 4">
            <a:extLst>
              <a:ext uri="{FF2B5EF4-FFF2-40B4-BE49-F238E27FC236}">
                <a16:creationId xmlns:a16="http://schemas.microsoft.com/office/drawing/2014/main" id="{F36FA579-4E16-634D-B98A-1F3B13774B01}"/>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6CBFB047-23B9-F84F-8581-4A35ECAA17DF}"/>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647" y="274588"/>
            <a:ext cx="8228707"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647" y="1534791"/>
            <a:ext cx="4039568" cy="639589"/>
          </a:xfrm>
          <a:prstGeom prst="rect">
            <a:avLst/>
          </a:prstGeom>
        </p:spPr>
        <p:txBody>
          <a:bodyPr vert="horz" lIns="64284" tIns="32142" rIns="64284" bIns="32142" anchor="b"/>
          <a:lstStyle>
            <a:lvl1pPr marL="0" indent="0">
              <a:buNone/>
              <a:defRPr sz="1700" b="1"/>
            </a:lvl1pPr>
            <a:lvl2pPr marL="321310" indent="0">
              <a:buNone/>
              <a:defRPr sz="1400" b="1"/>
            </a:lvl2pPr>
            <a:lvl3pPr marL="642620" indent="0">
              <a:buNone/>
              <a:defRPr sz="1300" b="1"/>
            </a:lvl3pPr>
            <a:lvl4pPr marL="964565" indent="0">
              <a:buNone/>
              <a:defRPr sz="1100" b="1"/>
            </a:lvl4pPr>
            <a:lvl5pPr marL="1285875" indent="0">
              <a:buNone/>
              <a:defRPr sz="1100" b="1"/>
            </a:lvl5pPr>
            <a:lvl6pPr marL="1607185" indent="0">
              <a:buNone/>
              <a:defRPr sz="1100" b="1"/>
            </a:lvl6pPr>
            <a:lvl7pPr marL="1928495" indent="0">
              <a:buNone/>
              <a:defRPr sz="1100" b="1"/>
            </a:lvl7pPr>
            <a:lvl8pPr marL="2249805" indent="0">
              <a:buNone/>
              <a:defRPr sz="1100" b="1"/>
            </a:lvl8pPr>
            <a:lvl9pPr marL="2571115" indent="0">
              <a:buNone/>
              <a:defRPr sz="1100" b="1"/>
            </a:lvl9pPr>
          </a:lstStyle>
          <a:p>
            <a:pPr lvl="0"/>
            <a:r>
              <a:rPr lang="zh-CN" altLang="en-US"/>
              <a:t>单击此处编辑母版文本样式</a:t>
            </a:r>
          </a:p>
        </p:txBody>
      </p:sp>
      <p:sp>
        <p:nvSpPr>
          <p:cNvPr id="4" name="内容占位符 3"/>
          <p:cNvSpPr>
            <a:spLocks noGrp="1"/>
          </p:cNvSpPr>
          <p:nvPr>
            <p:ph sz="half" idx="2"/>
          </p:nvPr>
        </p:nvSpPr>
        <p:spPr>
          <a:xfrm>
            <a:off x="457647" y="2174379"/>
            <a:ext cx="4039568" cy="3951387"/>
          </a:xfrm>
          <a:prstGeom prst="rect">
            <a:avLst/>
          </a:prstGeom>
        </p:spPr>
        <p:txBody>
          <a:bodyPr vert="horz" lIns="64284" tIns="32142" rIns="64284" bIns="32142"/>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4555" y="1534791"/>
            <a:ext cx="4041799" cy="639589"/>
          </a:xfrm>
          <a:prstGeom prst="rect">
            <a:avLst/>
          </a:prstGeom>
        </p:spPr>
        <p:txBody>
          <a:bodyPr vert="horz" lIns="64284" tIns="32142" rIns="64284" bIns="32142" anchor="b"/>
          <a:lstStyle>
            <a:lvl1pPr marL="0" indent="0">
              <a:buNone/>
              <a:defRPr sz="1700" b="1"/>
            </a:lvl1pPr>
            <a:lvl2pPr marL="321310" indent="0">
              <a:buNone/>
              <a:defRPr sz="1400" b="1"/>
            </a:lvl2pPr>
            <a:lvl3pPr marL="642620" indent="0">
              <a:buNone/>
              <a:defRPr sz="1300" b="1"/>
            </a:lvl3pPr>
            <a:lvl4pPr marL="964565" indent="0">
              <a:buNone/>
              <a:defRPr sz="1100" b="1"/>
            </a:lvl4pPr>
            <a:lvl5pPr marL="1285875" indent="0">
              <a:buNone/>
              <a:defRPr sz="1100" b="1"/>
            </a:lvl5pPr>
            <a:lvl6pPr marL="1607185" indent="0">
              <a:buNone/>
              <a:defRPr sz="1100" b="1"/>
            </a:lvl6pPr>
            <a:lvl7pPr marL="1928495" indent="0">
              <a:buNone/>
              <a:defRPr sz="1100" b="1"/>
            </a:lvl7pPr>
            <a:lvl8pPr marL="2249805" indent="0">
              <a:buNone/>
              <a:defRPr sz="1100" b="1"/>
            </a:lvl8pPr>
            <a:lvl9pPr marL="2571115" indent="0">
              <a:buNone/>
              <a:defRPr sz="1100" b="1"/>
            </a:lvl9pPr>
          </a:lstStyle>
          <a:p>
            <a:pPr lvl="0"/>
            <a:r>
              <a:rPr lang="zh-CN" altLang="en-US"/>
              <a:t>单击此处编辑母版文本样式</a:t>
            </a:r>
          </a:p>
        </p:txBody>
      </p:sp>
      <p:sp>
        <p:nvSpPr>
          <p:cNvPr id="6" name="内容占位符 5"/>
          <p:cNvSpPr>
            <a:spLocks noGrp="1"/>
          </p:cNvSpPr>
          <p:nvPr>
            <p:ph sz="quarter" idx="4"/>
          </p:nvPr>
        </p:nvSpPr>
        <p:spPr>
          <a:xfrm>
            <a:off x="4644555" y="2174379"/>
            <a:ext cx="4041799" cy="3951387"/>
          </a:xfrm>
          <a:prstGeom prst="rect">
            <a:avLst/>
          </a:prstGeom>
        </p:spPr>
        <p:txBody>
          <a:bodyPr vert="horz" lIns="64284" tIns="32142" rIns="64284" bIns="32142"/>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Footer Placeholder 6">
            <a:extLst>
              <a:ext uri="{FF2B5EF4-FFF2-40B4-BE49-F238E27FC236}">
                <a16:creationId xmlns:a16="http://schemas.microsoft.com/office/drawing/2014/main" id="{214701E1-AA88-B842-879E-734011166316}"/>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8" name="Slide Number Placeholder 5">
            <a:extLst>
              <a:ext uri="{FF2B5EF4-FFF2-40B4-BE49-F238E27FC236}">
                <a16:creationId xmlns:a16="http://schemas.microsoft.com/office/drawing/2014/main" id="{6A9C07A8-BCD9-B84B-B5D3-2A4B0FBA4168}"/>
              </a:ext>
            </a:extLst>
          </p:cNvPr>
          <p:cNvSpPr>
            <a:spLocks noGrp="1"/>
          </p:cNvSpPr>
          <p:nvPr>
            <p:ph type="sldNum" sz="quarter" idx="11"/>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Footer Placeholder 2">
            <a:extLst>
              <a:ext uri="{FF2B5EF4-FFF2-40B4-BE49-F238E27FC236}">
                <a16:creationId xmlns:a16="http://schemas.microsoft.com/office/drawing/2014/main" id="{D3A45E0B-31ED-284B-89F9-2828F85C05F6}"/>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4" name="Slide Number Placeholder 5">
            <a:extLst>
              <a:ext uri="{FF2B5EF4-FFF2-40B4-BE49-F238E27FC236}">
                <a16:creationId xmlns:a16="http://schemas.microsoft.com/office/drawing/2014/main" id="{EC4F8C9F-F522-F94C-B3A8-95AF7EFA7C25}"/>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667663-EFF1-3844-A53A-46FA0AD5C2FC}"/>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3" name="Slide Number Placeholder 5">
            <a:extLst>
              <a:ext uri="{FF2B5EF4-FFF2-40B4-BE49-F238E27FC236}">
                <a16:creationId xmlns:a16="http://schemas.microsoft.com/office/drawing/2014/main" id="{F23B35A5-AD0E-014B-B4CA-686C6DB8A7E7}"/>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649" y="273475"/>
            <a:ext cx="3008189" cy="1161975"/>
          </a:xfrm>
        </p:spPr>
        <p:txBody>
          <a:bodyPr anchor="b"/>
          <a:lstStyle>
            <a:lvl1pPr algn="l">
              <a:defRPr sz="1400" b="1"/>
            </a:lvl1pPr>
          </a:lstStyle>
          <a:p>
            <a:r>
              <a:rPr lang="zh-CN" altLang="en-US"/>
              <a:t>单击此处编辑母版标题样式</a:t>
            </a:r>
          </a:p>
        </p:txBody>
      </p:sp>
      <p:sp>
        <p:nvSpPr>
          <p:cNvPr id="3" name="内容占位符 2"/>
          <p:cNvSpPr>
            <a:spLocks noGrp="1"/>
          </p:cNvSpPr>
          <p:nvPr>
            <p:ph idx="1"/>
          </p:nvPr>
        </p:nvSpPr>
        <p:spPr>
          <a:xfrm>
            <a:off x="3575224" y="273473"/>
            <a:ext cx="5111130" cy="5852294"/>
          </a:xfrm>
          <a:prstGeom prst="rect">
            <a:avLst/>
          </a:prstGeom>
        </p:spPr>
        <p:txBody>
          <a:bodyPr vert="horz" lIns="64284" tIns="32142" rIns="64284" bIns="32142"/>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649" y="1435448"/>
            <a:ext cx="3008189" cy="4690318"/>
          </a:xfrm>
          <a:prstGeom prst="rect">
            <a:avLst/>
          </a:prstGeom>
        </p:spPr>
        <p:txBody>
          <a:bodyPr vert="horz" lIns="64284" tIns="32142" rIns="64284" bIns="32142"/>
          <a:lstStyle>
            <a:lvl1pPr marL="0" indent="0">
              <a:buNone/>
              <a:defRPr sz="1000"/>
            </a:lvl1pPr>
            <a:lvl2pPr marL="321310" indent="0">
              <a:buNone/>
              <a:defRPr sz="800"/>
            </a:lvl2pPr>
            <a:lvl3pPr marL="642620" indent="0">
              <a:buNone/>
              <a:defRPr sz="700"/>
            </a:lvl3pPr>
            <a:lvl4pPr marL="964565" indent="0">
              <a:buNone/>
              <a:defRPr sz="600"/>
            </a:lvl4pPr>
            <a:lvl5pPr marL="1285875" indent="0">
              <a:buNone/>
              <a:defRPr sz="600"/>
            </a:lvl5pPr>
            <a:lvl6pPr marL="1607185" indent="0">
              <a:buNone/>
              <a:defRPr sz="600"/>
            </a:lvl6pPr>
            <a:lvl7pPr marL="1928495" indent="0">
              <a:buNone/>
              <a:defRPr sz="600"/>
            </a:lvl7pPr>
            <a:lvl8pPr marL="2249805" indent="0">
              <a:buNone/>
              <a:defRPr sz="600"/>
            </a:lvl8pPr>
            <a:lvl9pPr marL="2571115" indent="0">
              <a:buNone/>
              <a:defRPr sz="600"/>
            </a:lvl9pPr>
          </a:lstStyle>
          <a:p>
            <a:pPr lvl="0"/>
            <a:r>
              <a:rPr lang="zh-CN" altLang="en-US"/>
              <a:t>单击此处编辑母版文本样式</a:t>
            </a:r>
          </a:p>
        </p:txBody>
      </p:sp>
      <p:sp>
        <p:nvSpPr>
          <p:cNvPr id="5" name="Footer Placeholder 4">
            <a:extLst>
              <a:ext uri="{FF2B5EF4-FFF2-40B4-BE49-F238E27FC236}">
                <a16:creationId xmlns:a16="http://schemas.microsoft.com/office/drawing/2014/main" id="{57CB62AF-2B39-3C4D-A424-06F71A3D8480}"/>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FE9C6CC0-616E-DA4B-8A4F-6AAF560534E7}"/>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637" y="4800824"/>
            <a:ext cx="5486177" cy="567035"/>
          </a:xfrm>
        </p:spPr>
        <p:txBody>
          <a:bodyPr anchor="b"/>
          <a:lstStyle>
            <a:lvl1pPr algn="l">
              <a:defRPr sz="1400" b="1"/>
            </a:lvl1pPr>
          </a:lstStyle>
          <a:p>
            <a:r>
              <a:rPr lang="zh-CN" altLang="en-US"/>
              <a:t>单击此处编辑母版标题样式</a:t>
            </a:r>
          </a:p>
        </p:txBody>
      </p:sp>
      <p:sp>
        <p:nvSpPr>
          <p:cNvPr id="3" name="图片占位符 2"/>
          <p:cNvSpPr>
            <a:spLocks noGrp="1"/>
          </p:cNvSpPr>
          <p:nvPr>
            <p:ph type="pic" idx="1"/>
          </p:nvPr>
        </p:nvSpPr>
        <p:spPr>
          <a:xfrm>
            <a:off x="1792637" y="612800"/>
            <a:ext cx="5486177" cy="4114354"/>
          </a:xfrm>
          <a:prstGeom prst="rect">
            <a:avLst/>
          </a:prstGeom>
        </p:spPr>
        <p:txBody>
          <a:bodyPr vert="horz" lIns="64284" tIns="32142" rIns="64284" bIns="32142"/>
          <a:lstStyle>
            <a:lvl1pPr marL="0" indent="0">
              <a:buNone/>
              <a:defRPr sz="2200"/>
            </a:lvl1pPr>
            <a:lvl2pPr marL="321310" indent="0">
              <a:buNone/>
              <a:defRPr sz="2000"/>
            </a:lvl2pPr>
            <a:lvl3pPr marL="642620" indent="0">
              <a:buNone/>
              <a:defRPr sz="1700"/>
            </a:lvl3pPr>
            <a:lvl4pPr marL="964565" indent="0">
              <a:buNone/>
              <a:defRPr sz="1400"/>
            </a:lvl4pPr>
            <a:lvl5pPr marL="1285875" indent="0">
              <a:buNone/>
              <a:defRPr sz="1400"/>
            </a:lvl5pPr>
            <a:lvl6pPr marL="1607185" indent="0">
              <a:buNone/>
              <a:defRPr sz="1400"/>
            </a:lvl6pPr>
            <a:lvl7pPr marL="1928495" indent="0">
              <a:buNone/>
              <a:defRPr sz="1400"/>
            </a:lvl7pPr>
            <a:lvl8pPr marL="2249805" indent="0">
              <a:buNone/>
              <a:defRPr sz="1400"/>
            </a:lvl8pPr>
            <a:lvl9pPr marL="2571115" indent="0">
              <a:buNone/>
              <a:defRPr sz="1400"/>
            </a:lvl9pPr>
          </a:lstStyle>
          <a:p>
            <a:pPr lvl="0"/>
            <a:endParaRPr lang="zh-CN" altLang="en-US" noProof="0">
              <a:sym typeface="Optima" charset="0"/>
            </a:endParaRPr>
          </a:p>
        </p:txBody>
      </p:sp>
      <p:sp>
        <p:nvSpPr>
          <p:cNvPr id="4" name="文本占位符 3"/>
          <p:cNvSpPr>
            <a:spLocks noGrp="1"/>
          </p:cNvSpPr>
          <p:nvPr>
            <p:ph type="body" sz="half" idx="2"/>
          </p:nvPr>
        </p:nvSpPr>
        <p:spPr>
          <a:xfrm>
            <a:off x="1792637" y="5367860"/>
            <a:ext cx="5486177" cy="804788"/>
          </a:xfrm>
          <a:prstGeom prst="rect">
            <a:avLst/>
          </a:prstGeom>
        </p:spPr>
        <p:txBody>
          <a:bodyPr vert="horz" lIns="64284" tIns="32142" rIns="64284" bIns="32142"/>
          <a:lstStyle>
            <a:lvl1pPr marL="0" indent="0">
              <a:buNone/>
              <a:defRPr sz="1000"/>
            </a:lvl1pPr>
            <a:lvl2pPr marL="321310" indent="0">
              <a:buNone/>
              <a:defRPr sz="800"/>
            </a:lvl2pPr>
            <a:lvl3pPr marL="642620" indent="0">
              <a:buNone/>
              <a:defRPr sz="700"/>
            </a:lvl3pPr>
            <a:lvl4pPr marL="964565" indent="0">
              <a:buNone/>
              <a:defRPr sz="600"/>
            </a:lvl4pPr>
            <a:lvl5pPr marL="1285875" indent="0">
              <a:buNone/>
              <a:defRPr sz="600"/>
            </a:lvl5pPr>
            <a:lvl6pPr marL="1607185" indent="0">
              <a:buNone/>
              <a:defRPr sz="600"/>
            </a:lvl6pPr>
            <a:lvl7pPr marL="1928495" indent="0">
              <a:buNone/>
              <a:defRPr sz="600"/>
            </a:lvl7pPr>
            <a:lvl8pPr marL="2249805" indent="0">
              <a:buNone/>
              <a:defRPr sz="600"/>
            </a:lvl8pPr>
            <a:lvl9pPr marL="2571115" indent="0">
              <a:buNone/>
              <a:defRPr sz="600"/>
            </a:lvl9pPr>
          </a:lstStyle>
          <a:p>
            <a:pPr lvl="0"/>
            <a:r>
              <a:rPr lang="zh-CN" altLang="en-US"/>
              <a:t>单击此处编辑母版文本样式</a:t>
            </a:r>
          </a:p>
        </p:txBody>
      </p:sp>
      <p:sp>
        <p:nvSpPr>
          <p:cNvPr id="5" name="Footer Placeholder 4">
            <a:extLst>
              <a:ext uri="{FF2B5EF4-FFF2-40B4-BE49-F238E27FC236}">
                <a16:creationId xmlns:a16="http://schemas.microsoft.com/office/drawing/2014/main" id="{87725B8D-09C8-E648-BE30-BE874E56B0A0}"/>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C633EF01-259F-6E48-B091-289A0180F2DE}"/>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本占位符 2"/>
          <p:cNvSpPr>
            <a:spLocks noGrp="1"/>
          </p:cNvSpPr>
          <p:nvPr>
            <p:ph type="body" orient="vert" idx="1"/>
          </p:nvPr>
        </p:nvSpPr>
        <p:spPr>
          <a:xfrm>
            <a:off x="457647" y="1600649"/>
            <a:ext cx="8228707" cy="4525119"/>
          </a:xfrm>
          <a:prstGeom prst="rect">
            <a:avLst/>
          </a:prstGeom>
        </p:spPr>
        <p:txBody>
          <a:bodyPr vert="eaVert" lIns="64284" tIns="32142" rIns="64284" bIns="32142"/>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Footer Placeholder 3">
            <a:extLst>
              <a:ext uri="{FF2B5EF4-FFF2-40B4-BE49-F238E27FC236}">
                <a16:creationId xmlns:a16="http://schemas.microsoft.com/office/drawing/2014/main" id="{F86AF6FE-A9CB-5642-B401-BCAA7F89B7A7}"/>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5" name="Slide Number Placeholder 5">
            <a:extLst>
              <a:ext uri="{FF2B5EF4-FFF2-40B4-BE49-F238E27FC236}">
                <a16:creationId xmlns:a16="http://schemas.microsoft.com/office/drawing/2014/main" id="{BB3AD3EB-79B6-1A47-A8D7-E9A54B6DEF9F}"/>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4988" y="1600649"/>
            <a:ext cx="2111871" cy="4525119"/>
          </a:xfrm>
        </p:spPr>
        <p:txBody>
          <a:bodyPr vert="eaVert"/>
          <a:lstStyle/>
          <a:p>
            <a:r>
              <a:rPr lang="zh-CN" altLang="en-US"/>
              <a:t>单击此处编辑母版标题样式</a:t>
            </a:r>
          </a:p>
        </p:txBody>
      </p:sp>
      <p:sp>
        <p:nvSpPr>
          <p:cNvPr id="3" name="竖排文本占位符 2"/>
          <p:cNvSpPr>
            <a:spLocks noGrp="1"/>
          </p:cNvSpPr>
          <p:nvPr>
            <p:ph type="body" orient="vert" idx="1"/>
          </p:nvPr>
        </p:nvSpPr>
        <p:spPr>
          <a:xfrm>
            <a:off x="347143" y="1600649"/>
            <a:ext cx="6230689" cy="4525119"/>
          </a:xfrm>
          <a:prstGeom prst="rect">
            <a:avLst/>
          </a:prstGeom>
        </p:spPr>
        <p:txBody>
          <a:bodyPr vert="eaVert" lIns="64284" tIns="32142" rIns="64284" bIns="32142"/>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Footer Placeholder 3">
            <a:extLst>
              <a:ext uri="{FF2B5EF4-FFF2-40B4-BE49-F238E27FC236}">
                <a16:creationId xmlns:a16="http://schemas.microsoft.com/office/drawing/2014/main" id="{535D0AF7-5218-574F-8B09-4A2E4AC12509}"/>
              </a:ext>
            </a:extLst>
          </p:cNvPr>
          <p:cNvSpPr>
            <a:spLocks noGrp="1"/>
          </p:cNvSpPr>
          <p:nvPr>
            <p:ph type="ftr" sz="quarter" idx="10"/>
          </p:nvPr>
        </p:nvSpPr>
        <p:spPr>
          <a:xfrm>
            <a:off x="3028950" y="6356350"/>
            <a:ext cx="3086100" cy="365125"/>
          </a:xfrm>
          <a:prstGeom prst="rect">
            <a:avLst/>
          </a:prstGeom>
        </p:spPr>
        <p:txBody>
          <a:bodyPr/>
          <a:lstStyle/>
          <a:p>
            <a:endParaRPr lang="x-none" dirty="0"/>
          </a:p>
        </p:txBody>
      </p:sp>
      <p:sp>
        <p:nvSpPr>
          <p:cNvPr id="5" name="Slide Number Placeholder 5">
            <a:extLst>
              <a:ext uri="{FF2B5EF4-FFF2-40B4-BE49-F238E27FC236}">
                <a16:creationId xmlns:a16="http://schemas.microsoft.com/office/drawing/2014/main" id="{803F344E-01BA-D040-ACB0-5463C59362E3}"/>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reserve="1">
  <p:cSld name="Title">
    <p:spTree>
      <p:nvGrpSpPr>
        <p:cNvPr id="1" name=""/>
        <p:cNvGrpSpPr/>
        <p:nvPr/>
      </p:nvGrpSpPr>
      <p:grpSpPr>
        <a:xfrm>
          <a:off x="0" y="0"/>
          <a:ext cx="0" cy="0"/>
          <a:chOff x="0" y="0"/>
          <a:chExt cx="0" cy="0"/>
        </a:xfrm>
      </p:grpSpPr>
      <p:sp>
        <p:nvSpPr>
          <p:cNvPr id="27" name="矩形"/>
          <p:cNvSpPr/>
          <p:nvPr/>
        </p:nvSpPr>
        <p:spPr>
          <a:xfrm>
            <a:off x="0" y="0"/>
            <a:ext cx="276820" cy="6859688"/>
          </a:xfrm>
          <a:prstGeom prst="rect">
            <a:avLst/>
          </a:prstGeom>
          <a:solidFill>
            <a:srgbClr val="C31A00">
              <a:alpha val="81000"/>
            </a:srgbClr>
          </a:solidFill>
          <a:ln w="25400">
            <a:miter lim="400000"/>
          </a:ln>
        </p:spPr>
        <p:txBody>
          <a:bodyPr lIns="71438" tIns="71438" rIns="71438" bIns="71438" anchor="ctr"/>
          <a:lstStyle/>
          <a:p>
            <a:pPr>
              <a:defRPr sz="2400">
                <a:effectLst>
                  <a:outerShdw blurRad="38100" dist="12700" dir="5400000" rotWithShape="0">
                    <a:srgbClr val="000000">
                      <a:alpha val="50000"/>
                    </a:srgbClr>
                  </a:outerShdw>
                </a:effectLst>
              </a:defRPr>
            </a:pPr>
            <a:endParaRPr sz="1685"/>
          </a:p>
        </p:txBody>
      </p:sp>
      <p:grpSp>
        <p:nvGrpSpPr>
          <p:cNvPr id="30" name="成组"/>
          <p:cNvGrpSpPr/>
          <p:nvPr/>
        </p:nvGrpSpPr>
        <p:grpSpPr>
          <a:xfrm>
            <a:off x="268" y="2804903"/>
            <a:ext cx="5103262" cy="1875"/>
            <a:chOff x="0" y="25497"/>
            <a:chExt cx="7257971" cy="2665"/>
          </a:xfrm>
        </p:grpSpPr>
        <p:sp>
          <p:nvSpPr>
            <p:cNvPr id="28" name="线条"/>
            <p:cNvSpPr/>
            <p:nvPr/>
          </p:nvSpPr>
          <p:spPr>
            <a:xfrm flipV="1">
              <a:off x="388418" y="27355"/>
              <a:ext cx="6869554" cy="808"/>
            </a:xfrm>
            <a:prstGeom prst="line">
              <a:avLst/>
            </a:prstGeom>
            <a:noFill/>
            <a:ln w="50800" cap="flat">
              <a:solidFill>
                <a:srgbClr val="C41A00"/>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sp>
          <p:nvSpPr>
            <p:cNvPr id="29" name="线条"/>
            <p:cNvSpPr/>
            <p:nvPr/>
          </p:nvSpPr>
          <p:spPr>
            <a:xfrm flipV="1">
              <a:off x="0" y="25497"/>
              <a:ext cx="388419" cy="5"/>
            </a:xfrm>
            <a:prstGeom prst="line">
              <a:avLst/>
            </a:prstGeom>
            <a:noFill/>
            <a:ln w="50800" cap="flat">
              <a:solidFill>
                <a:srgbClr val="FFFFFF"/>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grpSp>
      <p:pic>
        <p:nvPicPr>
          <p:cNvPr id="31" name="image5.png" descr="image5.png"/>
          <p:cNvPicPr/>
          <p:nvPr/>
        </p:nvPicPr>
        <p:blipFill>
          <a:blip r:embed="rId2"/>
          <a:stretch>
            <a:fillRect/>
          </a:stretch>
        </p:blipFill>
        <p:spPr>
          <a:xfrm>
            <a:off x="7766561" y="168356"/>
            <a:ext cx="1071563" cy="1071563"/>
          </a:xfrm>
          <a:prstGeom prst="rect">
            <a:avLst/>
          </a:prstGeom>
        </p:spPr>
      </p:pic>
      <p:sp>
        <p:nvSpPr>
          <p:cNvPr id="32" name="标题文本"/>
          <p:cNvSpPr txBox="1">
            <a:spLocks noGrp="1"/>
          </p:cNvSpPr>
          <p:nvPr>
            <p:ph type="title" hasCustomPrompt="1"/>
          </p:nvPr>
        </p:nvSpPr>
        <p:spPr>
          <a:xfrm>
            <a:off x="348258" y="1634133"/>
            <a:ext cx="8447484" cy="821531"/>
          </a:xfrm>
          <a:prstGeom prst="rect">
            <a:avLst/>
          </a:prstGeom>
        </p:spPr>
        <p:txBody>
          <a:bodyPr/>
          <a:lstStyle>
            <a:lvl1pPr algn="ctr">
              <a:lnSpc>
                <a:spcPts val="5345"/>
              </a:lnSpc>
              <a:defRPr sz="4500" b="1">
                <a:latin typeface="+mn-lt"/>
                <a:ea typeface="+mn-ea"/>
                <a:cs typeface="+mn-cs"/>
                <a:sym typeface="Optima"/>
              </a:defRPr>
            </a:lvl1pPr>
          </a:lstStyle>
          <a:p>
            <a:r>
              <a:t>标题文本</a:t>
            </a:r>
          </a:p>
        </p:txBody>
      </p:sp>
      <p:grpSp>
        <p:nvGrpSpPr>
          <p:cNvPr id="35" name="成组"/>
          <p:cNvGrpSpPr/>
          <p:nvPr/>
        </p:nvGrpSpPr>
        <p:grpSpPr>
          <a:xfrm>
            <a:off x="7022275" y="6685875"/>
            <a:ext cx="2121726" cy="172126"/>
            <a:chOff x="0" y="0"/>
            <a:chExt cx="3017564" cy="244800"/>
          </a:xfrm>
        </p:grpSpPr>
        <p:sp>
          <p:nvSpPr>
            <p:cNvPr id="33" name="矩形"/>
            <p:cNvSpPr/>
            <p:nvPr/>
          </p:nvSpPr>
          <p:spPr>
            <a:xfrm rot="5400000">
              <a:off x="1512765" y="-1260215"/>
              <a:ext cx="237601" cy="2772000"/>
            </a:xfrm>
            <a:prstGeom prst="rect">
              <a:avLst/>
            </a:pr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sp>
          <p:nvSpPr>
            <p:cNvPr id="34" name="三角形"/>
            <p:cNvSpPr/>
            <p:nvPr/>
          </p:nvSpPr>
          <p:spPr>
            <a:xfrm flipH="1">
              <a:off x="0" y="0"/>
              <a:ext cx="244800" cy="2448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grpSp>
      <p:sp>
        <p:nvSpPr>
          <p:cNvPr id="36" name="正文级别 1…"/>
          <p:cNvSpPr txBox="1">
            <a:spLocks noGrp="1"/>
          </p:cNvSpPr>
          <p:nvPr>
            <p:ph type="body" sz="quarter" idx="1" hasCustomPrompt="1"/>
          </p:nvPr>
        </p:nvSpPr>
        <p:spPr>
          <a:xfrm>
            <a:off x="1839516" y="4259461"/>
            <a:ext cx="5464969" cy="1830412"/>
          </a:xfrm>
          <a:prstGeom prst="rect">
            <a:avLst/>
          </a:prstGeom>
        </p:spPr>
        <p:txBody>
          <a:bodyPr anchor="ctr"/>
          <a:lstStyle>
            <a:lvl1pPr algn="ctr">
              <a:spcBef>
                <a:spcPts val="1475"/>
              </a:spcBef>
              <a:defRPr>
                <a:solidFill>
                  <a:srgbClr val="720000"/>
                </a:solidFill>
                <a:latin typeface="Helvetica"/>
                <a:ea typeface="Helvetica"/>
                <a:cs typeface="Helvetica"/>
                <a:sym typeface="Helvetica"/>
              </a:defRPr>
            </a:lvl1pPr>
            <a:lvl2pPr algn="ctr">
              <a:spcBef>
                <a:spcPts val="1475"/>
              </a:spcBef>
              <a:defRPr>
                <a:solidFill>
                  <a:srgbClr val="720000"/>
                </a:solidFill>
                <a:latin typeface="Helvetica"/>
                <a:ea typeface="Helvetica"/>
                <a:cs typeface="Helvetica"/>
                <a:sym typeface="Helvetica"/>
              </a:defRPr>
            </a:lvl2pPr>
            <a:lvl3pPr algn="ctr">
              <a:spcBef>
                <a:spcPts val="1475"/>
              </a:spcBef>
            </a:lvl3pPr>
            <a:lvl4pPr algn="ctr">
              <a:spcBef>
                <a:spcPts val="1475"/>
              </a:spcBef>
            </a:lvl4pPr>
            <a:lvl5pPr algn="ctr">
              <a:spcBef>
                <a:spcPts val="1475"/>
              </a:spcBef>
            </a:lvl5pPr>
          </a:lstStyle>
          <a:p>
            <a:r>
              <a:t>正文级别 1</a:t>
            </a:r>
          </a:p>
          <a:p>
            <a:pPr lvl="1"/>
            <a:r>
              <a:t>正文级别 2</a:t>
            </a:r>
          </a:p>
          <a:p>
            <a:pPr lvl="2"/>
            <a:r>
              <a:t>正文级别 3</a:t>
            </a:r>
          </a:p>
          <a:p>
            <a:pPr lvl="3"/>
            <a:r>
              <a:t>正文级别 4</a:t>
            </a:r>
          </a:p>
          <a:p>
            <a:pPr lvl="4"/>
            <a:r>
              <a:t>正文级别 5</a:t>
            </a:r>
          </a:p>
        </p:txBody>
      </p:sp>
      <p:sp>
        <p:nvSpPr>
          <p:cNvPr id="2" name="Footer Placeholder 1">
            <a:extLst>
              <a:ext uri="{FF2B5EF4-FFF2-40B4-BE49-F238E27FC236}">
                <a16:creationId xmlns:a16="http://schemas.microsoft.com/office/drawing/2014/main" id="{F3A0F55F-3A32-6649-84E0-D2C5E29F421D}"/>
              </a:ext>
            </a:extLst>
          </p:cNvPr>
          <p:cNvSpPr>
            <a:spLocks noGrp="1"/>
          </p:cNvSpPr>
          <p:nvPr>
            <p:ph type="ftr" sz="quarter" idx="10"/>
          </p:nvPr>
        </p:nvSpPr>
        <p:spPr/>
        <p:txBody>
          <a:bodyPr/>
          <a:lstStyle/>
          <a:p>
            <a:endParaRPr lang="x-none" dirty="0"/>
          </a:p>
        </p:txBody>
      </p:sp>
      <p:sp>
        <p:nvSpPr>
          <p:cNvPr id="14" name="Slide Number Placeholder 5">
            <a:extLst>
              <a:ext uri="{FF2B5EF4-FFF2-40B4-BE49-F238E27FC236}">
                <a16:creationId xmlns:a16="http://schemas.microsoft.com/office/drawing/2014/main" id="{A0733308-179D-F74E-925A-48591986E63F}"/>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908"/>
            <a:ext cx="6858000" cy="2387576"/>
          </a:xfrm>
        </p:spPr>
        <p:txBody>
          <a:bodyPr anchor="b"/>
          <a:lstStyle>
            <a:lvl1pPr algn="ctr">
              <a:defRPr sz="4220"/>
            </a:lvl1pPr>
          </a:lstStyle>
          <a:p>
            <a:r>
              <a:rPr lang="zh-CN" altLang="en-US"/>
              <a:t>单击此处编辑母版标题样式</a:t>
            </a:r>
          </a:p>
        </p:txBody>
      </p:sp>
      <p:sp>
        <p:nvSpPr>
          <p:cNvPr id="3" name="副标题 2"/>
          <p:cNvSpPr>
            <a:spLocks noGrp="1"/>
          </p:cNvSpPr>
          <p:nvPr>
            <p:ph type="subTitle" idx="1"/>
          </p:nvPr>
        </p:nvSpPr>
        <p:spPr>
          <a:xfrm>
            <a:off x="1143000" y="3602013"/>
            <a:ext cx="6858000" cy="1655340"/>
          </a:xfrm>
        </p:spPr>
        <p:txBody>
          <a:bodyPr/>
          <a:lstStyle>
            <a:lvl1pPr marL="0" indent="0" algn="ctr">
              <a:buNone/>
              <a:defRPr sz="1685"/>
            </a:lvl1pPr>
            <a:lvl2pPr marL="321310" indent="0" algn="ctr">
              <a:buNone/>
              <a:defRPr sz="1405"/>
            </a:lvl2pPr>
            <a:lvl3pPr marL="642620" indent="0" algn="ctr">
              <a:buNone/>
              <a:defRPr sz="1265"/>
            </a:lvl3pPr>
            <a:lvl4pPr marL="964565" indent="0" algn="ctr">
              <a:buNone/>
              <a:defRPr sz="1125"/>
            </a:lvl4pPr>
            <a:lvl5pPr marL="1285875" indent="0" algn="ctr">
              <a:buNone/>
              <a:defRPr sz="1125"/>
            </a:lvl5pPr>
            <a:lvl6pPr marL="1607185" indent="0" algn="ctr">
              <a:buNone/>
              <a:defRPr sz="1125"/>
            </a:lvl6pPr>
            <a:lvl7pPr marL="1928495" indent="0" algn="ctr">
              <a:buNone/>
              <a:defRPr sz="1125"/>
            </a:lvl7pPr>
            <a:lvl8pPr marL="2250440" indent="0" algn="ctr">
              <a:buNone/>
              <a:defRPr sz="1125"/>
            </a:lvl8pPr>
            <a:lvl9pPr marL="2571750" indent="0" algn="ctr">
              <a:buNone/>
              <a:defRPr sz="1125"/>
            </a:lvl9pPr>
          </a:lstStyle>
          <a:p>
            <a:r>
              <a:rPr lang="zh-CN" altLang="en-US"/>
              <a:t>单击此处编辑母版副标题样式</a:t>
            </a:r>
          </a:p>
        </p:txBody>
      </p:sp>
      <p:sp>
        <p:nvSpPr>
          <p:cNvPr id="8" name="Footer Placeholder 7">
            <a:extLst>
              <a:ext uri="{FF2B5EF4-FFF2-40B4-BE49-F238E27FC236}">
                <a16:creationId xmlns:a16="http://schemas.microsoft.com/office/drawing/2014/main" id="{76573F40-2E1F-974C-9550-FABE87757A45}"/>
              </a:ext>
            </a:extLst>
          </p:cNvPr>
          <p:cNvSpPr>
            <a:spLocks noGrp="1"/>
          </p:cNvSpPr>
          <p:nvPr>
            <p:ph type="ftr" sz="quarter" idx="10"/>
          </p:nvPr>
        </p:nvSpPr>
        <p:spPr>
          <a:xfrm>
            <a:off x="3028950" y="6356350"/>
            <a:ext cx="3086100" cy="365125"/>
          </a:xfrm>
        </p:spPr>
        <p:txBody>
          <a:bodyPr/>
          <a:lstStyle/>
          <a:p>
            <a:endParaRPr lang="x-none"/>
          </a:p>
        </p:txBody>
      </p:sp>
      <p:sp>
        <p:nvSpPr>
          <p:cNvPr id="9" name="Slide Number Placeholder 5">
            <a:extLst>
              <a:ext uri="{FF2B5EF4-FFF2-40B4-BE49-F238E27FC236}">
                <a16:creationId xmlns:a16="http://schemas.microsoft.com/office/drawing/2014/main" id="{C344C5E9-6141-C94B-9698-56D4A352D9A9}"/>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4000"/>
            </a:lvl1p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8" name="Footer Placeholder 7">
            <a:extLst>
              <a:ext uri="{FF2B5EF4-FFF2-40B4-BE49-F238E27FC236}">
                <a16:creationId xmlns:a16="http://schemas.microsoft.com/office/drawing/2014/main" id="{F08E62F3-DB05-EB4C-8CC9-B7DD19C6A0C7}"/>
              </a:ext>
            </a:extLst>
          </p:cNvPr>
          <p:cNvSpPr>
            <a:spLocks noGrp="1"/>
          </p:cNvSpPr>
          <p:nvPr>
            <p:ph type="ftr" sz="quarter" idx="10"/>
          </p:nvPr>
        </p:nvSpPr>
        <p:spPr/>
        <p:txBody>
          <a:bodyPr/>
          <a:lstStyle/>
          <a:p>
            <a:endParaRPr lang="x-none" dirty="0"/>
          </a:p>
        </p:txBody>
      </p:sp>
      <p:sp>
        <p:nvSpPr>
          <p:cNvPr id="9" name="Slide Number Placeholder 5">
            <a:extLst>
              <a:ext uri="{FF2B5EF4-FFF2-40B4-BE49-F238E27FC236}">
                <a16:creationId xmlns:a16="http://schemas.microsoft.com/office/drawing/2014/main" id="{DFB014BE-13F2-6A4E-BD5E-B82ADC66EFD2}"/>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4000"/>
            </a:lvl1pPr>
          </a:lstStyle>
          <a:p>
            <a:r>
              <a:rPr lang="zh-CN" altLang="en-US" dirty="0"/>
              <a:t>单击此处编辑母版标题样式</a:t>
            </a:r>
          </a:p>
        </p:txBody>
      </p:sp>
      <p:sp>
        <p:nvSpPr>
          <p:cNvPr id="7" name="Footer Placeholder 6">
            <a:extLst>
              <a:ext uri="{FF2B5EF4-FFF2-40B4-BE49-F238E27FC236}">
                <a16:creationId xmlns:a16="http://schemas.microsoft.com/office/drawing/2014/main" id="{12EC0F3E-421A-1844-8945-7FA07D12B81D}"/>
              </a:ext>
            </a:extLst>
          </p:cNvPr>
          <p:cNvSpPr>
            <a:spLocks noGrp="1"/>
          </p:cNvSpPr>
          <p:nvPr>
            <p:ph type="ftr" sz="quarter" idx="10"/>
          </p:nvPr>
        </p:nvSpPr>
        <p:spPr/>
        <p:txBody>
          <a:bodyPr/>
          <a:lstStyle/>
          <a:p>
            <a:endParaRPr lang="x-none" dirty="0"/>
          </a:p>
        </p:txBody>
      </p:sp>
      <p:sp>
        <p:nvSpPr>
          <p:cNvPr id="8" name="Slide Number Placeholder 5">
            <a:extLst>
              <a:ext uri="{FF2B5EF4-FFF2-40B4-BE49-F238E27FC236}">
                <a16:creationId xmlns:a16="http://schemas.microsoft.com/office/drawing/2014/main" id="{5F8E0F48-E1F0-9E46-A064-FEA9A2555071}"/>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876052-F8EE-6B40-9F79-F8BE689834A1}"/>
              </a:ext>
            </a:extLst>
          </p:cNvPr>
          <p:cNvSpPr>
            <a:spLocks noGrp="1"/>
          </p:cNvSpPr>
          <p:nvPr>
            <p:ph type="ftr" sz="quarter" idx="10"/>
          </p:nvPr>
        </p:nvSpPr>
        <p:spPr/>
        <p:txBody>
          <a:bodyPr/>
          <a:lstStyle/>
          <a:p>
            <a:endParaRPr lang="x-none"/>
          </a:p>
        </p:txBody>
      </p:sp>
      <p:sp>
        <p:nvSpPr>
          <p:cNvPr id="3" name="Slide Number Placeholder 5">
            <a:extLst>
              <a:ext uri="{FF2B5EF4-FFF2-40B4-BE49-F238E27FC236}">
                <a16:creationId xmlns:a16="http://schemas.microsoft.com/office/drawing/2014/main" id="{9A3D3863-CCF3-A245-949D-B5CAA7BA9179}"/>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extLst>
      <p:ext uri="{BB962C8B-B14F-4D97-AF65-F5344CB8AC3E}">
        <p14:creationId xmlns:p14="http://schemas.microsoft.com/office/powerpoint/2010/main" val="1354617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p:nvPr/>
        </p:nvSpPr>
        <p:spPr bwMode="auto">
          <a:xfrm>
            <a:off x="0" y="0"/>
            <a:ext cx="276225" cy="6867525"/>
          </a:xfrm>
          <a:prstGeom prst="rect">
            <a:avLst/>
          </a:prstGeom>
          <a:solidFill>
            <a:srgbClr val="B40000">
              <a:alpha val="81175"/>
            </a:srgbClr>
          </a:solidFill>
          <a:ln>
            <a:noFill/>
          </a:ln>
        </p:spPr>
        <p:txBody>
          <a:bodyPr lIns="0" tIns="0" rIns="0" bIns="0"/>
          <a:lstStyle>
            <a:lvl1pPr>
              <a:defRPr kumimoji="1" sz="3800">
                <a:solidFill>
                  <a:srgbClr val="FFFFFF"/>
                </a:solidFill>
                <a:latin typeface="Helvetica" charset="0"/>
                <a:ea typeface="宋体" panose="02010600030101010101" pitchFamily="2" charset="-122"/>
                <a:sym typeface="Helvetica" charset="0"/>
              </a:defRPr>
            </a:lvl1pPr>
            <a:lvl2pPr marL="742950" indent="-285750">
              <a:defRPr kumimoji="1" sz="3800">
                <a:solidFill>
                  <a:srgbClr val="FFFFFF"/>
                </a:solidFill>
                <a:latin typeface="Helvetica" charset="0"/>
                <a:ea typeface="宋体" panose="02010600030101010101" pitchFamily="2" charset="-122"/>
                <a:sym typeface="Helvetica" charset="0"/>
              </a:defRPr>
            </a:lvl2pPr>
            <a:lvl3pPr marL="1143000" indent="-228600">
              <a:defRPr kumimoji="1" sz="3800">
                <a:solidFill>
                  <a:srgbClr val="FFFFFF"/>
                </a:solidFill>
                <a:latin typeface="Helvetica" charset="0"/>
                <a:ea typeface="宋体" panose="02010600030101010101" pitchFamily="2" charset="-122"/>
                <a:sym typeface="Helvetica" charset="0"/>
              </a:defRPr>
            </a:lvl3pPr>
            <a:lvl4pPr marL="1600200" indent="-228600">
              <a:defRPr kumimoji="1" sz="3800">
                <a:solidFill>
                  <a:srgbClr val="FFFFFF"/>
                </a:solidFill>
                <a:latin typeface="Helvetica" charset="0"/>
                <a:ea typeface="宋体" panose="02010600030101010101" pitchFamily="2" charset="-122"/>
                <a:sym typeface="Helvetica" charset="0"/>
              </a:defRPr>
            </a:lvl4pPr>
            <a:lvl5pPr marL="2057400" indent="-228600">
              <a:defRPr kumimoji="1" sz="3800">
                <a:solidFill>
                  <a:srgbClr val="FFFFFF"/>
                </a:solidFill>
                <a:latin typeface="Helvetica" charset="0"/>
                <a:ea typeface="宋体" panose="02010600030101010101" pitchFamily="2" charset="-122"/>
                <a:sym typeface="Helvetica" charset="0"/>
              </a:defRPr>
            </a:lvl5pPr>
            <a:lvl6pPr marL="25146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6pPr>
            <a:lvl7pPr marL="29718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7pPr>
            <a:lvl8pPr marL="34290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8pPr>
            <a:lvl9pPr marL="38862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9pPr>
          </a:lstStyle>
          <a:p>
            <a:pPr algn="ctr" defTabSz="914400" eaLnBrk="1" hangingPunct="1">
              <a:defRPr/>
            </a:pPr>
            <a:endParaRPr kumimoji="0" lang="zh-CN" altLang="en-US"/>
          </a:p>
        </p:txBody>
      </p:sp>
      <p:sp>
        <p:nvSpPr>
          <p:cNvPr id="1027" name="Rectangle 3"/>
          <p:cNvSpPr>
            <a:spLocks noGrp="1" noChangeArrowheads="1"/>
          </p:cNvSpPr>
          <p:nvPr>
            <p:ph type="title"/>
          </p:nvPr>
        </p:nvSpPr>
        <p:spPr bwMode="auto">
          <a:xfrm>
            <a:off x="347663" y="1633538"/>
            <a:ext cx="8448675" cy="822325"/>
          </a:xfrm>
          <a:prstGeom prst="rect">
            <a:avLst/>
          </a:prstGeom>
          <a:noFill/>
          <a:ln>
            <a:noFill/>
          </a:ln>
          <a:effectLst>
            <a:outerShdw blurRad="25400" dist="35921" dir="2700000" algn="ctr" rotWithShape="0">
              <a:schemeClr val="bg2">
                <a:alpha val="74997"/>
              </a:schemeClr>
            </a:outerShdw>
          </a:effectLst>
        </p:spPr>
        <p:txBody>
          <a:bodyPr vert="horz" wrap="square" lIns="0" tIns="0" rIns="0" bIns="0" numCol="1" anchor="ctr" anchorCtr="0" compatLnSpc="1"/>
          <a:lstStyle/>
          <a:p>
            <a:pPr lvl="0"/>
            <a:r>
              <a:rPr lang="en-US" altLang="zh-CN">
                <a:sym typeface="Optima" charset="0"/>
              </a:rPr>
              <a:t>Click to edit Master title style</a:t>
            </a:r>
          </a:p>
        </p:txBody>
      </p:sp>
      <p:grpSp>
        <p:nvGrpSpPr>
          <p:cNvPr id="1028" name="Group 4"/>
          <p:cNvGrpSpPr/>
          <p:nvPr/>
        </p:nvGrpSpPr>
        <p:grpSpPr bwMode="auto">
          <a:xfrm>
            <a:off x="0" y="3125788"/>
            <a:ext cx="5103813" cy="38100"/>
            <a:chOff x="0" y="0"/>
            <a:chExt cx="4571" cy="34"/>
          </a:xfrm>
        </p:grpSpPr>
        <p:sp>
          <p:nvSpPr>
            <p:cNvPr id="1031" name="Line 5"/>
            <p:cNvSpPr>
              <a:spLocks noChangeShapeType="1"/>
            </p:cNvSpPr>
            <p:nvPr/>
          </p:nvSpPr>
          <p:spPr bwMode="auto">
            <a:xfrm rot="10800000" flipH="1">
              <a:off x="244" y="17"/>
              <a:ext cx="4327" cy="0"/>
            </a:xfrm>
            <a:prstGeom prst="line">
              <a:avLst/>
            </a:prstGeom>
            <a:noFill/>
            <a:ln w="50800">
              <a:solidFill>
                <a:srgbClr val="B40000"/>
              </a:solidFill>
              <a:miter lim="800000"/>
            </a:ln>
          </p:spPr>
          <p:txBody>
            <a:bodyPr lIns="0" tIns="0" rIns="0" bIns="0"/>
            <a:lstStyle/>
            <a:p>
              <a:endParaRPr lang="zh-CN" altLang="en-US"/>
            </a:p>
          </p:txBody>
        </p:sp>
        <p:sp>
          <p:nvSpPr>
            <p:cNvPr id="1032" name="Line 6"/>
            <p:cNvSpPr>
              <a:spLocks noChangeShapeType="1"/>
            </p:cNvSpPr>
            <p:nvPr/>
          </p:nvSpPr>
          <p:spPr bwMode="auto">
            <a:xfrm rot="10800000" flipH="1">
              <a:off x="0" y="16"/>
              <a:ext cx="244" cy="0"/>
            </a:xfrm>
            <a:prstGeom prst="line">
              <a:avLst/>
            </a:prstGeom>
            <a:noFill/>
            <a:ln w="50800">
              <a:solidFill>
                <a:schemeClr val="tx1"/>
              </a:solidFill>
              <a:miter lim="800000"/>
            </a:ln>
          </p:spPr>
          <p:txBody>
            <a:bodyPr lIns="0" tIns="0" rIns="0" bIns="0"/>
            <a:lstStyle/>
            <a:p>
              <a:endParaRPr lang="zh-CN" altLang="en-US"/>
            </a:p>
          </p:txBody>
        </p:sp>
      </p:grpSp>
      <p:sp>
        <p:nvSpPr>
          <p:cNvPr id="1029" name="Rectangle 7"/>
          <p:cNvSpPr/>
          <p:nvPr/>
        </p:nvSpPr>
        <p:spPr bwMode="auto">
          <a:xfrm rot="5400000">
            <a:off x="8193087" y="5903913"/>
            <a:ext cx="142875" cy="1771650"/>
          </a:xfrm>
          <a:prstGeom prst="rect">
            <a:avLst/>
          </a:prstGeom>
          <a:solidFill>
            <a:srgbClr val="B40000">
              <a:alpha val="81175"/>
            </a:srgbClr>
          </a:solidFill>
          <a:ln>
            <a:noFill/>
          </a:ln>
        </p:spPr>
        <p:txBody>
          <a:bodyPr lIns="0" tIns="0" rIns="0" bIns="0"/>
          <a:lstStyle>
            <a:lvl1pPr>
              <a:defRPr kumimoji="1" sz="3800">
                <a:solidFill>
                  <a:srgbClr val="FFFFFF"/>
                </a:solidFill>
                <a:latin typeface="Helvetica" charset="0"/>
                <a:ea typeface="宋体" panose="02010600030101010101" pitchFamily="2" charset="-122"/>
                <a:sym typeface="Helvetica" charset="0"/>
              </a:defRPr>
            </a:lvl1pPr>
            <a:lvl2pPr marL="742950" indent="-285750">
              <a:defRPr kumimoji="1" sz="3800">
                <a:solidFill>
                  <a:srgbClr val="FFFFFF"/>
                </a:solidFill>
                <a:latin typeface="Helvetica" charset="0"/>
                <a:ea typeface="宋体" panose="02010600030101010101" pitchFamily="2" charset="-122"/>
                <a:sym typeface="Helvetica" charset="0"/>
              </a:defRPr>
            </a:lvl2pPr>
            <a:lvl3pPr marL="1143000" indent="-228600">
              <a:defRPr kumimoji="1" sz="3800">
                <a:solidFill>
                  <a:srgbClr val="FFFFFF"/>
                </a:solidFill>
                <a:latin typeface="Helvetica" charset="0"/>
                <a:ea typeface="宋体" panose="02010600030101010101" pitchFamily="2" charset="-122"/>
                <a:sym typeface="Helvetica" charset="0"/>
              </a:defRPr>
            </a:lvl3pPr>
            <a:lvl4pPr marL="1600200" indent="-228600">
              <a:defRPr kumimoji="1" sz="3800">
                <a:solidFill>
                  <a:srgbClr val="FFFFFF"/>
                </a:solidFill>
                <a:latin typeface="Helvetica" charset="0"/>
                <a:ea typeface="宋体" panose="02010600030101010101" pitchFamily="2" charset="-122"/>
                <a:sym typeface="Helvetica" charset="0"/>
              </a:defRPr>
            </a:lvl4pPr>
            <a:lvl5pPr marL="2057400" indent="-228600">
              <a:defRPr kumimoji="1" sz="3800">
                <a:solidFill>
                  <a:srgbClr val="FFFFFF"/>
                </a:solidFill>
                <a:latin typeface="Helvetica" charset="0"/>
                <a:ea typeface="宋体" panose="02010600030101010101" pitchFamily="2" charset="-122"/>
                <a:sym typeface="Helvetica" charset="0"/>
              </a:defRPr>
            </a:lvl5pPr>
            <a:lvl6pPr marL="25146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6pPr>
            <a:lvl7pPr marL="29718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7pPr>
            <a:lvl8pPr marL="34290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8pPr>
            <a:lvl9pPr marL="38862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9pPr>
          </a:lstStyle>
          <a:p>
            <a:pPr algn="ctr" defTabSz="914400" eaLnBrk="1" hangingPunct="1">
              <a:defRPr/>
            </a:pPr>
            <a:endParaRPr kumimoji="0" lang="zh-CN" altLang="en-US"/>
          </a:p>
        </p:txBody>
      </p:sp>
      <p:sp>
        <p:nvSpPr>
          <p:cNvPr id="1030" name="AutoShape 8"/>
          <p:cNvSpPr/>
          <p:nvPr/>
        </p:nvSpPr>
        <p:spPr bwMode="auto">
          <a:xfrm flipH="1">
            <a:off x="7235825" y="6719888"/>
            <a:ext cx="150813" cy="150812"/>
          </a:xfrm>
          <a:prstGeom prst="rtTriangle">
            <a:avLst/>
          </a:prstGeom>
          <a:solidFill>
            <a:srgbClr val="B40000">
              <a:alpha val="81175"/>
            </a:srgbClr>
          </a:solidFill>
          <a:ln>
            <a:noFill/>
          </a:ln>
        </p:spPr>
        <p:txBody>
          <a:bodyPr lIns="0" tIns="0" rIns="0" bIns="0"/>
          <a:lstStyle>
            <a:lvl1pPr>
              <a:defRPr kumimoji="1" sz="3800">
                <a:solidFill>
                  <a:srgbClr val="FFFFFF"/>
                </a:solidFill>
                <a:latin typeface="Helvetica" charset="0"/>
                <a:ea typeface="宋体" panose="02010600030101010101" pitchFamily="2" charset="-122"/>
                <a:sym typeface="Helvetica" charset="0"/>
              </a:defRPr>
            </a:lvl1pPr>
            <a:lvl2pPr marL="742950" indent="-285750">
              <a:defRPr kumimoji="1" sz="3800">
                <a:solidFill>
                  <a:srgbClr val="FFFFFF"/>
                </a:solidFill>
                <a:latin typeface="Helvetica" charset="0"/>
                <a:ea typeface="宋体" panose="02010600030101010101" pitchFamily="2" charset="-122"/>
                <a:sym typeface="Helvetica" charset="0"/>
              </a:defRPr>
            </a:lvl2pPr>
            <a:lvl3pPr marL="1143000" indent="-228600">
              <a:defRPr kumimoji="1" sz="3800">
                <a:solidFill>
                  <a:srgbClr val="FFFFFF"/>
                </a:solidFill>
                <a:latin typeface="Helvetica" charset="0"/>
                <a:ea typeface="宋体" panose="02010600030101010101" pitchFamily="2" charset="-122"/>
                <a:sym typeface="Helvetica" charset="0"/>
              </a:defRPr>
            </a:lvl3pPr>
            <a:lvl4pPr marL="1600200" indent="-228600">
              <a:defRPr kumimoji="1" sz="3800">
                <a:solidFill>
                  <a:srgbClr val="FFFFFF"/>
                </a:solidFill>
                <a:latin typeface="Helvetica" charset="0"/>
                <a:ea typeface="宋体" panose="02010600030101010101" pitchFamily="2" charset="-122"/>
                <a:sym typeface="Helvetica" charset="0"/>
              </a:defRPr>
            </a:lvl4pPr>
            <a:lvl5pPr marL="2057400" indent="-228600">
              <a:defRPr kumimoji="1" sz="3800">
                <a:solidFill>
                  <a:srgbClr val="FFFFFF"/>
                </a:solidFill>
                <a:latin typeface="Helvetica" charset="0"/>
                <a:ea typeface="宋体" panose="02010600030101010101" pitchFamily="2" charset="-122"/>
                <a:sym typeface="Helvetica" charset="0"/>
              </a:defRPr>
            </a:lvl5pPr>
            <a:lvl6pPr marL="25146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6pPr>
            <a:lvl7pPr marL="29718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7pPr>
            <a:lvl8pPr marL="34290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8pPr>
            <a:lvl9pPr marL="38862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9pPr>
          </a:lstStyle>
          <a:p>
            <a:pPr algn="ctr" defTabSz="914400" eaLnBrk="1" hangingPunct="1">
              <a:defRPr/>
            </a:pPr>
            <a:endParaRPr kumimoji="0" lang="zh-CN"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rtl="0" eaLnBrk="0" fontAlgn="base" hangingPunct="0">
        <a:spcBef>
          <a:spcPts val="75"/>
        </a:spcBef>
        <a:spcAft>
          <a:spcPct val="0"/>
        </a:spcAft>
        <a:defRPr sz="4500" b="1">
          <a:solidFill>
            <a:srgbClr val="2D0515"/>
          </a:solidFill>
          <a:latin typeface="+mj-lt"/>
          <a:ea typeface="宋体" panose="02010600030101010101" pitchFamily="2" charset="-122"/>
          <a:cs typeface="宋体" panose="02010600030101010101" pitchFamily="2" charset="-122"/>
          <a:sym typeface="Optima"/>
        </a:defRPr>
      </a:lvl1pPr>
      <a:lvl2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2pPr>
      <a:lvl3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3pPr>
      <a:lvl4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4pPr>
      <a:lvl5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5pPr>
      <a:lvl6pPr marL="321310"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6pPr>
      <a:lvl7pPr marL="642620"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7pPr>
      <a:lvl8pPr marL="964565"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8pPr>
      <a:lvl9pPr marL="1285875"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9pPr>
    </p:titleStyle>
    <p:bodyStyle>
      <a:lvl1pPr marL="240030" indent="-240030" algn="l" rtl="0" eaLnBrk="0" fontAlgn="base" hangingPunct="0">
        <a:spcBef>
          <a:spcPts val="1475"/>
        </a:spcBef>
        <a:spcAft>
          <a:spcPct val="0"/>
        </a:spcAft>
        <a:buChar char="•"/>
        <a:defRPr kumimoji="1" sz="3000">
          <a:solidFill>
            <a:schemeClr val="tx1"/>
          </a:solidFill>
          <a:latin typeface="+mn-lt"/>
          <a:ea typeface="宋体" panose="02010600030101010101" pitchFamily="2" charset="-122"/>
          <a:cs typeface="宋体" panose="02010600030101010101" pitchFamily="2" charset="-122"/>
          <a:sym typeface="Optima"/>
        </a:defRPr>
      </a:lvl1pPr>
      <a:lvl2pPr marL="522605" indent="-20002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2pPr>
      <a:lvl3pPr marL="803275" indent="-16065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3pPr>
      <a:lvl4pPr marL="1123950" indent="-16065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4pPr>
      <a:lvl5pPr marL="1446530" indent="-16065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5pPr>
      <a:lvl6pPr marL="321310" algn="l" rtl="0" fontAlgn="base">
        <a:spcBef>
          <a:spcPts val="1475"/>
        </a:spcBef>
        <a:spcAft>
          <a:spcPct val="0"/>
        </a:spcAft>
        <a:defRPr sz="2400">
          <a:solidFill>
            <a:schemeClr val="tx1"/>
          </a:solidFill>
          <a:latin typeface="+mn-lt"/>
          <a:ea typeface="+mn-ea"/>
          <a:sym typeface="Optima" charset="0"/>
        </a:defRPr>
      </a:lvl6pPr>
      <a:lvl7pPr marL="642620" algn="l" rtl="0" fontAlgn="base">
        <a:spcBef>
          <a:spcPts val="1475"/>
        </a:spcBef>
        <a:spcAft>
          <a:spcPct val="0"/>
        </a:spcAft>
        <a:defRPr sz="2400">
          <a:solidFill>
            <a:schemeClr val="tx1"/>
          </a:solidFill>
          <a:latin typeface="+mn-lt"/>
          <a:ea typeface="+mn-ea"/>
          <a:sym typeface="Optima" charset="0"/>
        </a:defRPr>
      </a:lvl7pPr>
      <a:lvl8pPr marL="964565" algn="l" rtl="0" fontAlgn="base">
        <a:spcBef>
          <a:spcPts val="1475"/>
        </a:spcBef>
        <a:spcAft>
          <a:spcPct val="0"/>
        </a:spcAft>
        <a:defRPr sz="2400">
          <a:solidFill>
            <a:schemeClr val="tx1"/>
          </a:solidFill>
          <a:latin typeface="+mn-lt"/>
          <a:ea typeface="+mn-ea"/>
          <a:sym typeface="Optima" charset="0"/>
        </a:defRPr>
      </a:lvl8pPr>
      <a:lvl9pPr marL="1285875" algn="l" rtl="0" fontAlgn="base">
        <a:spcBef>
          <a:spcPts val="1475"/>
        </a:spcBef>
        <a:spcAft>
          <a:spcPct val="0"/>
        </a:spcAft>
        <a:defRPr sz="2400">
          <a:solidFill>
            <a:schemeClr val="tx1"/>
          </a:solidFill>
          <a:latin typeface="+mn-lt"/>
          <a:ea typeface="+mn-ea"/>
          <a:sym typeface="Optima" charset="0"/>
        </a:defRPr>
      </a:lvl9pPr>
    </p:bodyStyle>
    <p:otherStyle>
      <a:defPPr>
        <a:defRPr lang="zh-CN"/>
      </a:defPPr>
      <a:lvl1pPr marL="0" algn="l" defTabSz="321310" rtl="0" eaLnBrk="1" latinLnBrk="0" hangingPunct="1">
        <a:defRPr sz="1300" kern="1200">
          <a:solidFill>
            <a:schemeClr val="tx1"/>
          </a:solidFill>
          <a:latin typeface="+mn-lt"/>
          <a:ea typeface="+mn-ea"/>
          <a:cs typeface="+mn-cs"/>
        </a:defRPr>
      </a:lvl1pPr>
      <a:lvl2pPr marL="321310" algn="l" defTabSz="321310" rtl="0" eaLnBrk="1" latinLnBrk="0" hangingPunct="1">
        <a:defRPr sz="1300" kern="1200">
          <a:solidFill>
            <a:schemeClr val="tx1"/>
          </a:solidFill>
          <a:latin typeface="+mn-lt"/>
          <a:ea typeface="+mn-ea"/>
          <a:cs typeface="+mn-cs"/>
        </a:defRPr>
      </a:lvl2pPr>
      <a:lvl3pPr marL="642620" algn="l" defTabSz="321310" rtl="0" eaLnBrk="1" latinLnBrk="0" hangingPunct="1">
        <a:defRPr sz="1300" kern="1200">
          <a:solidFill>
            <a:schemeClr val="tx1"/>
          </a:solidFill>
          <a:latin typeface="+mn-lt"/>
          <a:ea typeface="+mn-ea"/>
          <a:cs typeface="+mn-cs"/>
        </a:defRPr>
      </a:lvl3pPr>
      <a:lvl4pPr marL="964565" algn="l" defTabSz="321310" rtl="0" eaLnBrk="1" latinLnBrk="0" hangingPunct="1">
        <a:defRPr sz="1300" kern="1200">
          <a:solidFill>
            <a:schemeClr val="tx1"/>
          </a:solidFill>
          <a:latin typeface="+mn-lt"/>
          <a:ea typeface="+mn-ea"/>
          <a:cs typeface="+mn-cs"/>
        </a:defRPr>
      </a:lvl4pPr>
      <a:lvl5pPr marL="1285875" algn="l" defTabSz="321310" rtl="0" eaLnBrk="1" latinLnBrk="0" hangingPunct="1">
        <a:defRPr sz="1300" kern="1200">
          <a:solidFill>
            <a:schemeClr val="tx1"/>
          </a:solidFill>
          <a:latin typeface="+mn-lt"/>
          <a:ea typeface="+mn-ea"/>
          <a:cs typeface="+mn-cs"/>
        </a:defRPr>
      </a:lvl5pPr>
      <a:lvl6pPr marL="1607185" algn="l" defTabSz="321310" rtl="0" eaLnBrk="1" latinLnBrk="0" hangingPunct="1">
        <a:defRPr sz="1300" kern="1200">
          <a:solidFill>
            <a:schemeClr val="tx1"/>
          </a:solidFill>
          <a:latin typeface="+mn-lt"/>
          <a:ea typeface="+mn-ea"/>
          <a:cs typeface="+mn-cs"/>
        </a:defRPr>
      </a:lvl6pPr>
      <a:lvl7pPr marL="1928495" algn="l" defTabSz="321310" rtl="0" eaLnBrk="1" latinLnBrk="0" hangingPunct="1">
        <a:defRPr sz="1300" kern="1200">
          <a:solidFill>
            <a:schemeClr val="tx1"/>
          </a:solidFill>
          <a:latin typeface="+mn-lt"/>
          <a:ea typeface="+mn-ea"/>
          <a:cs typeface="+mn-cs"/>
        </a:defRPr>
      </a:lvl7pPr>
      <a:lvl8pPr marL="2249805" algn="l" defTabSz="321310" rtl="0" eaLnBrk="1" latinLnBrk="0" hangingPunct="1">
        <a:defRPr sz="1300" kern="1200">
          <a:solidFill>
            <a:schemeClr val="tx1"/>
          </a:solidFill>
          <a:latin typeface="+mn-lt"/>
          <a:ea typeface="+mn-ea"/>
          <a:cs typeface="+mn-cs"/>
        </a:defRPr>
      </a:lvl8pPr>
      <a:lvl9pPr marL="2571115" algn="l" defTabSz="321310"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2919" y="69653"/>
            <a:ext cx="8368902" cy="680441"/>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92919" y="985838"/>
            <a:ext cx="8368902" cy="5507831"/>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p:txBody>
      </p:sp>
      <p:sp>
        <p:nvSpPr>
          <p:cNvPr id="7" name="矩形"/>
          <p:cNvSpPr/>
          <p:nvPr userDrawn="1"/>
        </p:nvSpPr>
        <p:spPr>
          <a:xfrm>
            <a:off x="0" y="0"/>
            <a:ext cx="276820" cy="6859688"/>
          </a:xfrm>
          <a:prstGeom prst="rect">
            <a:avLst/>
          </a:prstGeom>
          <a:solidFill>
            <a:srgbClr val="C31A00">
              <a:alpha val="81000"/>
            </a:srgbClr>
          </a:solidFill>
          <a:ln w="25400">
            <a:miter lim="400000"/>
          </a:ln>
        </p:spPr>
        <p:txBody>
          <a:bodyPr lIns="71438" tIns="71438" rIns="71438" bIns="71438" anchor="ctr"/>
          <a:lstStyle/>
          <a:p>
            <a:pPr>
              <a:defRPr sz="2400">
                <a:effectLst>
                  <a:outerShdw blurRad="38100" dist="12700" dir="5400000" rotWithShape="0">
                    <a:srgbClr val="000000">
                      <a:alpha val="50000"/>
                    </a:srgbClr>
                  </a:outerShdw>
                </a:effectLst>
              </a:defRPr>
            </a:pPr>
            <a:endParaRPr sz="1685"/>
          </a:p>
        </p:txBody>
      </p:sp>
      <p:grpSp>
        <p:nvGrpSpPr>
          <p:cNvPr id="8" name="成组"/>
          <p:cNvGrpSpPr/>
          <p:nvPr userDrawn="1"/>
        </p:nvGrpSpPr>
        <p:grpSpPr>
          <a:xfrm>
            <a:off x="268" y="840372"/>
            <a:ext cx="5103262" cy="1875"/>
            <a:chOff x="0" y="25497"/>
            <a:chExt cx="7257971" cy="2665"/>
          </a:xfrm>
        </p:grpSpPr>
        <p:sp>
          <p:nvSpPr>
            <p:cNvPr id="9" name="线条"/>
            <p:cNvSpPr/>
            <p:nvPr/>
          </p:nvSpPr>
          <p:spPr>
            <a:xfrm flipV="1">
              <a:off x="388418" y="27355"/>
              <a:ext cx="6869554" cy="808"/>
            </a:xfrm>
            <a:prstGeom prst="line">
              <a:avLst/>
            </a:prstGeom>
            <a:noFill/>
            <a:ln w="50800" cap="flat">
              <a:solidFill>
                <a:srgbClr val="C41A00"/>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sp>
          <p:nvSpPr>
            <p:cNvPr id="10" name="线条"/>
            <p:cNvSpPr/>
            <p:nvPr/>
          </p:nvSpPr>
          <p:spPr>
            <a:xfrm flipV="1">
              <a:off x="0" y="25497"/>
              <a:ext cx="388419" cy="5"/>
            </a:xfrm>
            <a:prstGeom prst="line">
              <a:avLst/>
            </a:prstGeom>
            <a:noFill/>
            <a:ln w="50800" cap="flat">
              <a:solidFill>
                <a:srgbClr val="FFFFFF"/>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grpSp>
      <p:grpSp>
        <p:nvGrpSpPr>
          <p:cNvPr id="11" name="成组"/>
          <p:cNvGrpSpPr/>
          <p:nvPr userDrawn="1"/>
        </p:nvGrpSpPr>
        <p:grpSpPr>
          <a:xfrm>
            <a:off x="7022275" y="6685875"/>
            <a:ext cx="2121726" cy="172126"/>
            <a:chOff x="0" y="0"/>
            <a:chExt cx="3017564" cy="244800"/>
          </a:xfrm>
        </p:grpSpPr>
        <p:sp>
          <p:nvSpPr>
            <p:cNvPr id="12" name="矩形"/>
            <p:cNvSpPr/>
            <p:nvPr/>
          </p:nvSpPr>
          <p:spPr>
            <a:xfrm rot="5400000">
              <a:off x="1512765" y="-1260215"/>
              <a:ext cx="237601" cy="2772000"/>
            </a:xfrm>
            <a:prstGeom prst="rect">
              <a:avLst/>
            </a:pr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sp>
          <p:nvSpPr>
            <p:cNvPr id="13" name="三角形"/>
            <p:cNvSpPr/>
            <p:nvPr/>
          </p:nvSpPr>
          <p:spPr>
            <a:xfrm flipH="1">
              <a:off x="0" y="0"/>
              <a:ext cx="244800" cy="2448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grpSp>
      <p:sp>
        <p:nvSpPr>
          <p:cNvPr id="14" name="Footer Placeholder 13">
            <a:extLst>
              <a:ext uri="{FF2B5EF4-FFF2-40B4-BE49-F238E27FC236}">
                <a16:creationId xmlns:a16="http://schemas.microsoft.com/office/drawing/2014/main" id="{E1B5C47D-A0A1-6E48-BF41-8CEE56663C8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b="1">
                <a:solidFill>
                  <a:schemeClr val="tx1"/>
                </a:solidFill>
              </a:defRPr>
            </a:lvl1pPr>
          </a:lstStyle>
          <a:p>
            <a:endParaRPr lang="x-none" dirty="0"/>
          </a:p>
        </p:txBody>
      </p:sp>
      <p:sp>
        <p:nvSpPr>
          <p:cNvPr id="15" name="Slide Number Placeholder 5">
            <a:extLst>
              <a:ext uri="{FF2B5EF4-FFF2-40B4-BE49-F238E27FC236}">
                <a16:creationId xmlns:a16="http://schemas.microsoft.com/office/drawing/2014/main" id="{24B3ACAF-9293-0B4F-9D3D-E9C41DF0B840}"/>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hf hdr="0" ftr="0" dt="0"/>
  <p:txStyles>
    <p:titleStyle>
      <a:lvl1pPr algn="l" defTabSz="642620" rtl="0" eaLnBrk="1" latinLnBrk="0" hangingPunct="1">
        <a:lnSpc>
          <a:spcPct val="90000"/>
        </a:lnSpc>
        <a:spcBef>
          <a:spcPct val="0"/>
        </a:spcBef>
        <a:buNone/>
        <a:defRPr sz="40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1pPr>
    </p:titleStyle>
    <p:bodyStyle>
      <a:lvl1pPr marL="160655" indent="-160655" algn="l" defTabSz="642620" rtl="0" eaLnBrk="1" latinLnBrk="0" hangingPunct="1">
        <a:lnSpc>
          <a:spcPct val="110000"/>
        </a:lnSpc>
        <a:spcBef>
          <a:spcPts val="0"/>
        </a:spcBef>
        <a:buFont typeface="Wingdings" panose="05000000000000000000" pitchFamily="2" charset="2"/>
        <a:buChar char="p"/>
        <a:defRPr sz="2800" kern="1200">
          <a:solidFill>
            <a:srgbClr val="0000FF"/>
          </a:solidFill>
          <a:latin typeface="Times New Roman" panose="02020603050405020304" pitchFamily="18" charset="0"/>
          <a:ea typeface="黑体" panose="02010609060101010101" pitchFamily="49" charset="-122"/>
          <a:cs typeface="Times New Roman" panose="02020603050405020304" pitchFamily="18" charset="0"/>
        </a:defRPr>
      </a:lvl1pPr>
      <a:lvl2pPr marL="481965" indent="-160655" algn="l" defTabSz="642620" rtl="0" eaLnBrk="1" latinLnBrk="0" hangingPunct="1">
        <a:lnSpc>
          <a:spcPct val="120000"/>
        </a:lnSpc>
        <a:spcBef>
          <a:spcPts val="420"/>
        </a:spcBef>
        <a:buFont typeface="Wingdings" panose="05000000000000000000" pitchFamily="2" charset="2"/>
        <a:buChar char="ü"/>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2pPr>
      <a:lvl3pPr marL="803910" indent="-160655" algn="l" defTabSz="642620" rtl="0" eaLnBrk="1" latinLnBrk="0" hangingPunct="1">
        <a:lnSpc>
          <a:spcPct val="120000"/>
        </a:lnSpc>
        <a:spcBef>
          <a:spcPts val="420"/>
        </a:spcBef>
        <a:buFont typeface="Wingdings" panose="05000000000000000000" pitchFamily="2" charset="2"/>
        <a:buChar char="Ø"/>
        <a:defRPr sz="20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3pPr>
      <a:lvl4pPr marL="1125220" indent="-160655" algn="l" defTabSz="642620" rtl="0" eaLnBrk="1" latinLnBrk="0" hangingPunct="1">
        <a:lnSpc>
          <a:spcPct val="120000"/>
        </a:lnSpc>
        <a:spcBef>
          <a:spcPts val="420"/>
        </a:spcBef>
        <a:buFont typeface="Arial" panose="020B0604020202020204" pitchFamily="34" charset="0"/>
        <a:buChar char="•"/>
        <a:defRPr sz="16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4pPr>
      <a:lvl5pPr marL="1446530"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5pPr>
      <a:lvl6pPr marL="1767840"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6pPr>
      <a:lvl7pPr marL="2089785"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7pPr>
      <a:lvl8pPr marL="2411095"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8pPr>
      <a:lvl9pPr marL="2732405"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9pPr>
    </p:bodyStyle>
    <p:otherStyle>
      <a:defPPr>
        <a:defRPr lang="zh-CN"/>
      </a:defPPr>
      <a:lvl1pPr marL="0" algn="l" defTabSz="642620" rtl="0" eaLnBrk="1" latinLnBrk="0" hangingPunct="1">
        <a:defRPr sz="1265" kern="1200">
          <a:solidFill>
            <a:schemeClr val="tx1"/>
          </a:solidFill>
          <a:latin typeface="+mn-lt"/>
          <a:ea typeface="+mn-ea"/>
          <a:cs typeface="+mn-cs"/>
        </a:defRPr>
      </a:lvl1pPr>
      <a:lvl2pPr marL="321310" algn="l" defTabSz="642620" rtl="0" eaLnBrk="1" latinLnBrk="0" hangingPunct="1">
        <a:defRPr sz="1265" kern="1200">
          <a:solidFill>
            <a:schemeClr val="tx1"/>
          </a:solidFill>
          <a:latin typeface="+mn-lt"/>
          <a:ea typeface="+mn-ea"/>
          <a:cs typeface="+mn-cs"/>
        </a:defRPr>
      </a:lvl2pPr>
      <a:lvl3pPr marL="642620" algn="l" defTabSz="642620" rtl="0" eaLnBrk="1" latinLnBrk="0" hangingPunct="1">
        <a:defRPr sz="1265" kern="1200">
          <a:solidFill>
            <a:schemeClr val="tx1"/>
          </a:solidFill>
          <a:latin typeface="+mn-lt"/>
          <a:ea typeface="+mn-ea"/>
          <a:cs typeface="+mn-cs"/>
        </a:defRPr>
      </a:lvl3pPr>
      <a:lvl4pPr marL="964565" algn="l" defTabSz="642620" rtl="0" eaLnBrk="1" latinLnBrk="0" hangingPunct="1">
        <a:defRPr sz="1265" kern="1200">
          <a:solidFill>
            <a:schemeClr val="tx1"/>
          </a:solidFill>
          <a:latin typeface="+mn-lt"/>
          <a:ea typeface="+mn-ea"/>
          <a:cs typeface="+mn-cs"/>
        </a:defRPr>
      </a:lvl4pPr>
      <a:lvl5pPr marL="1285875" algn="l" defTabSz="642620" rtl="0" eaLnBrk="1" latinLnBrk="0" hangingPunct="1">
        <a:defRPr sz="1265" kern="1200">
          <a:solidFill>
            <a:schemeClr val="tx1"/>
          </a:solidFill>
          <a:latin typeface="+mn-lt"/>
          <a:ea typeface="+mn-ea"/>
          <a:cs typeface="+mn-cs"/>
        </a:defRPr>
      </a:lvl5pPr>
      <a:lvl6pPr marL="1607185" algn="l" defTabSz="642620" rtl="0" eaLnBrk="1" latinLnBrk="0" hangingPunct="1">
        <a:defRPr sz="1265" kern="1200">
          <a:solidFill>
            <a:schemeClr val="tx1"/>
          </a:solidFill>
          <a:latin typeface="+mn-lt"/>
          <a:ea typeface="+mn-ea"/>
          <a:cs typeface="+mn-cs"/>
        </a:defRPr>
      </a:lvl6pPr>
      <a:lvl7pPr marL="1928495" algn="l" defTabSz="642620" rtl="0" eaLnBrk="1" latinLnBrk="0" hangingPunct="1">
        <a:defRPr sz="1265" kern="1200">
          <a:solidFill>
            <a:schemeClr val="tx1"/>
          </a:solidFill>
          <a:latin typeface="+mn-lt"/>
          <a:ea typeface="+mn-ea"/>
          <a:cs typeface="+mn-cs"/>
        </a:defRPr>
      </a:lvl7pPr>
      <a:lvl8pPr marL="2250440" algn="l" defTabSz="642620" rtl="0" eaLnBrk="1" latinLnBrk="0" hangingPunct="1">
        <a:defRPr sz="1265" kern="1200">
          <a:solidFill>
            <a:schemeClr val="tx1"/>
          </a:solidFill>
          <a:latin typeface="+mn-lt"/>
          <a:ea typeface="+mn-ea"/>
          <a:cs typeface="+mn-cs"/>
        </a:defRPr>
      </a:lvl8pPr>
      <a:lvl9pPr marL="2571750" algn="l" defTabSz="642620" rtl="0" eaLnBrk="1" latinLnBrk="0" hangingPunct="1">
        <a:defRPr sz="1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6.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6.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1" name="Rectangle 4"/>
          <p:cNvSpPr/>
          <p:nvPr/>
        </p:nvSpPr>
        <p:spPr bwMode="auto">
          <a:xfrm>
            <a:off x="359532" y="2301159"/>
            <a:ext cx="8424936" cy="553998"/>
          </a:xfrm>
          <a:prstGeom prst="rect">
            <a:avLst/>
          </a:prstGeom>
          <a:noFill/>
          <a:ln>
            <a:noFill/>
          </a:ln>
        </p:spPr>
        <p:txBody>
          <a:bodyPr wrap="square" lIns="0" tIns="0" rIns="0" bIns="0" anchor="ctr">
            <a:spAutoFit/>
          </a:bodyPr>
          <a:lstStyle>
            <a:lvl1pPr>
              <a:defRPr>
                <a:solidFill>
                  <a:schemeClr val="tx1"/>
                </a:solidFill>
                <a:latin typeface="Optima"/>
                <a:ea typeface="宋体" panose="02010600030101010101" pitchFamily="2" charset="-122"/>
              </a:defRPr>
            </a:lvl1pPr>
            <a:lvl2pPr marL="742950" indent="-285750">
              <a:defRPr>
                <a:solidFill>
                  <a:schemeClr val="tx1"/>
                </a:solidFill>
                <a:latin typeface="Optima"/>
                <a:ea typeface="宋体" panose="02010600030101010101" pitchFamily="2" charset="-122"/>
              </a:defRPr>
            </a:lvl2pPr>
            <a:lvl3pPr marL="1143000" indent="-228600">
              <a:defRPr>
                <a:solidFill>
                  <a:schemeClr val="tx1"/>
                </a:solidFill>
                <a:latin typeface="Optima"/>
                <a:ea typeface="宋体" panose="02010600030101010101" pitchFamily="2" charset="-122"/>
              </a:defRPr>
            </a:lvl3pPr>
            <a:lvl4pPr marL="1600200" indent="-228600">
              <a:defRPr>
                <a:solidFill>
                  <a:schemeClr val="tx1"/>
                </a:solidFill>
                <a:latin typeface="Optima"/>
                <a:ea typeface="宋体" panose="02010600030101010101" pitchFamily="2" charset="-122"/>
              </a:defRPr>
            </a:lvl4pPr>
            <a:lvl5pPr marL="2057400" indent="-228600">
              <a:defRPr>
                <a:solidFill>
                  <a:schemeClr val="tx1"/>
                </a:solidFill>
                <a:latin typeface="Optima"/>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Optima"/>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Optima"/>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Optima"/>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Optima"/>
                <a:ea typeface="宋体" panose="02010600030101010101" pitchFamily="2" charset="-122"/>
              </a:defRPr>
            </a:lvl9pPr>
          </a:lstStyle>
          <a:p>
            <a:pPr algn="ctr"/>
            <a:r>
              <a:rPr lang="en-US" altLang="zh-CN" sz="3600" b="1" dirty="0">
                <a:solidFill>
                  <a:srgbClr val="281956"/>
                </a:solidFill>
                <a:latin typeface="Arial" panose="020B0604020202020204" pitchFamily="34" charset="0"/>
                <a:ea typeface="SimHei" charset="-122"/>
                <a:cs typeface="Arial" panose="020B0604020202020204" pitchFamily="34" charset="0"/>
              </a:rPr>
              <a:t>Big Data Seismology</a:t>
            </a:r>
            <a:endParaRPr lang="zh-CN" altLang="en-US" sz="3600" b="1" dirty="0">
              <a:solidFill>
                <a:srgbClr val="281956"/>
              </a:solidFill>
              <a:latin typeface="Arial" panose="020B0604020202020204" pitchFamily="34" charset="0"/>
              <a:ea typeface="SimHei" charset="-122"/>
              <a:cs typeface="Arial" panose="020B0604020202020204" pitchFamily="34" charset="0"/>
            </a:endParaRPr>
          </a:p>
        </p:txBody>
      </p:sp>
      <p:sp>
        <p:nvSpPr>
          <p:cNvPr id="7173" name="Rectangle 6"/>
          <p:cNvSpPr>
            <a:spLocks noChangeArrowheads="1"/>
          </p:cNvSpPr>
          <p:nvPr/>
        </p:nvSpPr>
        <p:spPr bwMode="auto">
          <a:xfrm>
            <a:off x="2033972" y="4797152"/>
            <a:ext cx="5076056" cy="1112112"/>
          </a:xfrm>
          <a:prstGeom prst="rect">
            <a:avLst/>
          </a:prstGeom>
          <a:noFill/>
          <a:ln>
            <a:noFill/>
          </a:ln>
        </p:spPr>
        <p:txBody>
          <a:bodyPr lIns="64727" tIns="32364" rIns="64727" bIns="32364" anchor="ctr"/>
          <a:lstStyle>
            <a:lvl1pPr>
              <a:defRPr>
                <a:solidFill>
                  <a:schemeClr val="tx1"/>
                </a:solidFill>
                <a:latin typeface="Optima"/>
                <a:ea typeface="宋体" panose="02010600030101010101" pitchFamily="2" charset="-122"/>
              </a:defRPr>
            </a:lvl1pPr>
            <a:lvl2pPr marL="742950" indent="-285750">
              <a:defRPr>
                <a:solidFill>
                  <a:schemeClr val="tx1"/>
                </a:solidFill>
                <a:latin typeface="Optima"/>
                <a:ea typeface="宋体" panose="02010600030101010101" pitchFamily="2" charset="-122"/>
              </a:defRPr>
            </a:lvl2pPr>
            <a:lvl3pPr marL="1143000" indent="-228600">
              <a:defRPr>
                <a:solidFill>
                  <a:schemeClr val="tx1"/>
                </a:solidFill>
                <a:latin typeface="Optima"/>
                <a:ea typeface="宋体" panose="02010600030101010101" pitchFamily="2" charset="-122"/>
              </a:defRPr>
            </a:lvl3pPr>
            <a:lvl4pPr marL="1600200" indent="-228600">
              <a:defRPr>
                <a:solidFill>
                  <a:schemeClr val="tx1"/>
                </a:solidFill>
                <a:latin typeface="Optima"/>
                <a:ea typeface="宋体" panose="02010600030101010101" pitchFamily="2" charset="-122"/>
              </a:defRPr>
            </a:lvl4pPr>
            <a:lvl5pPr marL="2057400" indent="-228600">
              <a:defRPr>
                <a:solidFill>
                  <a:schemeClr val="tx1"/>
                </a:solidFill>
                <a:latin typeface="Optima"/>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Optima"/>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Optima"/>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Optima"/>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Optima"/>
                <a:ea typeface="宋体" panose="02010600030101010101" pitchFamily="2" charset="-122"/>
              </a:defRPr>
            </a:lvl9pPr>
          </a:lstStyle>
          <a:p>
            <a:pPr algn="ctr" eaLnBrk="1" hangingPunct="1">
              <a:spcBef>
                <a:spcPct val="20000"/>
              </a:spcBef>
            </a:pPr>
            <a:r>
              <a:rPr lang="zh-CN" altLang="en-US" sz="2400" b="1" dirty="0">
                <a:solidFill>
                  <a:srgbClr val="281956"/>
                </a:solidFill>
                <a:latin typeface="黑体" panose="02010609060101010101" pitchFamily="49" charset="-122"/>
                <a:ea typeface="黑体" panose="02010609060101010101" pitchFamily="49" charset="-122"/>
                <a:sym typeface="Lucida Grande" panose="020B0600040502020204" pitchFamily="34" charset="0"/>
              </a:rPr>
              <a:t>龚峻仪</a:t>
            </a:r>
            <a:endParaRPr lang="en-US" altLang="zh-CN" sz="2400" b="1" dirty="0">
              <a:solidFill>
                <a:srgbClr val="281956"/>
              </a:solidFill>
              <a:latin typeface="Times New Roman" panose="02020603050405020304" pitchFamily="18" charset="0"/>
              <a:ea typeface="黑体" panose="02010609060101010101" pitchFamily="49" charset="-122"/>
              <a:cs typeface="Times New Roman" panose="02020603050405020304" pitchFamily="18" charset="0"/>
              <a:sym typeface="Helvetica" charset="0"/>
            </a:endParaRPr>
          </a:p>
        </p:txBody>
      </p:sp>
      <p:sp>
        <p:nvSpPr>
          <p:cNvPr id="2" name="矩形 1">
            <a:extLst>
              <a:ext uri="{FF2B5EF4-FFF2-40B4-BE49-F238E27FC236}">
                <a16:creationId xmlns:a16="http://schemas.microsoft.com/office/drawing/2014/main" id="{0474C596-DDFA-494E-BB05-293EA42D9087}"/>
              </a:ext>
            </a:extLst>
          </p:cNvPr>
          <p:cNvSpPr/>
          <p:nvPr/>
        </p:nvSpPr>
        <p:spPr>
          <a:xfrm>
            <a:off x="2286000" y="5737598"/>
            <a:ext cx="4572000" cy="492443"/>
          </a:xfrm>
          <a:prstGeom prst="rect">
            <a:avLst/>
          </a:prstGeom>
        </p:spPr>
        <p:txBody>
          <a:bodyPr>
            <a:spAutoFit/>
          </a:bodyPr>
          <a:lstStyle/>
          <a:p>
            <a:pPr algn="ctr" eaLnBrk="1" hangingPunct="1">
              <a:spcBef>
                <a:spcPct val="20000"/>
              </a:spcBef>
            </a:pPr>
            <a:r>
              <a:rPr lang="zh-CN"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2</a:t>
            </a:r>
            <a:r>
              <a:rPr lang="en-US"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022</a:t>
            </a:r>
            <a:r>
              <a:rPr lang="zh-CN" altLang="en-US"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年</a:t>
            </a:r>
            <a:r>
              <a:rPr lang="en-US"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5</a:t>
            </a:r>
            <a:r>
              <a:rPr lang="zh-CN" altLang="en-US"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月</a:t>
            </a:r>
            <a:r>
              <a:rPr lang="en-US"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23</a:t>
            </a:r>
            <a:r>
              <a:rPr lang="zh-CN" altLang="en-US"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日</a:t>
            </a:r>
            <a:endParaRPr lang="en-US"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endParaRPr>
          </a:p>
        </p:txBody>
      </p:sp>
      <p:pic>
        <p:nvPicPr>
          <p:cNvPr id="11" name="图片 10" descr="武大校徽（改）.pdf">
            <a:extLst>
              <a:ext uri="{FF2B5EF4-FFF2-40B4-BE49-F238E27FC236}">
                <a16:creationId xmlns:a16="http://schemas.microsoft.com/office/drawing/2014/main" id="{657869A0-03D3-4E7A-92CA-E512DF79F6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4605" y="116632"/>
            <a:ext cx="1434904" cy="1434904"/>
          </a:xfrm>
          <a:prstGeom prst="rect">
            <a:avLst/>
          </a:prstGeom>
        </p:spPr>
      </p:pic>
      <p:sp>
        <p:nvSpPr>
          <p:cNvPr id="3" name="矩形 2">
            <a:extLst>
              <a:ext uri="{FF2B5EF4-FFF2-40B4-BE49-F238E27FC236}">
                <a16:creationId xmlns:a16="http://schemas.microsoft.com/office/drawing/2014/main" id="{2CD8A290-95AC-43C2-B1B6-E49EA066C192}"/>
              </a:ext>
            </a:extLst>
          </p:cNvPr>
          <p:cNvSpPr/>
          <p:nvPr/>
        </p:nvSpPr>
        <p:spPr>
          <a:xfrm>
            <a:off x="2286000" y="3105835"/>
            <a:ext cx="4572000" cy="646331"/>
          </a:xfrm>
          <a:prstGeom prst="rect">
            <a:avLst/>
          </a:prstGeom>
        </p:spPr>
        <p:txBody>
          <a:bodyPr>
            <a:spAutoFit/>
          </a:bodyPr>
          <a:lstStyle/>
          <a:p>
            <a:r>
              <a:rPr lang="zh-CN" altLang="en-US" dirty="0"/>
              <a:t>数据驱动地球系统科学领域的</a:t>
            </a:r>
          </a:p>
          <a:p>
            <a:r>
              <a:rPr lang="zh-CN" altLang="en-US" dirty="0"/>
              <a:t>深度学习与过程理解</a:t>
            </a:r>
          </a:p>
        </p:txBody>
      </p:sp>
      <p:sp>
        <p:nvSpPr>
          <p:cNvPr id="8" name="Rectangle 4">
            <a:extLst>
              <a:ext uri="{FF2B5EF4-FFF2-40B4-BE49-F238E27FC236}">
                <a16:creationId xmlns:a16="http://schemas.microsoft.com/office/drawing/2014/main" id="{D20E36CF-C275-4006-A738-371EDA9FCC4A}"/>
              </a:ext>
            </a:extLst>
          </p:cNvPr>
          <p:cNvSpPr/>
          <p:nvPr/>
        </p:nvSpPr>
        <p:spPr bwMode="auto">
          <a:xfrm>
            <a:off x="434573" y="3333711"/>
            <a:ext cx="8424936" cy="984885"/>
          </a:xfrm>
          <a:prstGeom prst="rect">
            <a:avLst/>
          </a:prstGeom>
          <a:noFill/>
          <a:ln>
            <a:noFill/>
          </a:ln>
        </p:spPr>
        <p:txBody>
          <a:bodyPr wrap="square" lIns="0" tIns="0" rIns="0" bIns="0" anchor="ctr">
            <a:spAutoFit/>
          </a:bodyPr>
          <a:lstStyle>
            <a:lvl1pPr>
              <a:defRPr>
                <a:solidFill>
                  <a:schemeClr val="tx1"/>
                </a:solidFill>
                <a:latin typeface="Optima"/>
                <a:ea typeface="宋体" panose="02010600030101010101" pitchFamily="2" charset="-122"/>
              </a:defRPr>
            </a:lvl1pPr>
            <a:lvl2pPr marL="742950" indent="-285750">
              <a:defRPr>
                <a:solidFill>
                  <a:schemeClr val="tx1"/>
                </a:solidFill>
                <a:latin typeface="Optima"/>
                <a:ea typeface="宋体" panose="02010600030101010101" pitchFamily="2" charset="-122"/>
              </a:defRPr>
            </a:lvl2pPr>
            <a:lvl3pPr marL="1143000" indent="-228600">
              <a:defRPr>
                <a:solidFill>
                  <a:schemeClr val="tx1"/>
                </a:solidFill>
                <a:latin typeface="Optima"/>
                <a:ea typeface="宋体" panose="02010600030101010101" pitchFamily="2" charset="-122"/>
              </a:defRPr>
            </a:lvl3pPr>
            <a:lvl4pPr marL="1600200" indent="-228600">
              <a:defRPr>
                <a:solidFill>
                  <a:schemeClr val="tx1"/>
                </a:solidFill>
                <a:latin typeface="Optima"/>
                <a:ea typeface="宋体" panose="02010600030101010101" pitchFamily="2" charset="-122"/>
              </a:defRPr>
            </a:lvl4pPr>
            <a:lvl5pPr marL="2057400" indent="-228600">
              <a:defRPr>
                <a:solidFill>
                  <a:schemeClr val="tx1"/>
                </a:solidFill>
                <a:latin typeface="Optima"/>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Optima"/>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Optima"/>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Optima"/>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Optima"/>
                <a:ea typeface="宋体" panose="02010600030101010101" pitchFamily="2" charset="-122"/>
              </a:defRPr>
            </a:lvl9pPr>
          </a:lstStyle>
          <a:p>
            <a:pPr algn="ctr"/>
            <a:r>
              <a:rPr lang="en-US" altLang="zh-CN" sz="3600" b="1" dirty="0">
                <a:solidFill>
                  <a:srgbClr val="281956"/>
                </a:solidFill>
                <a:latin typeface="Arial" panose="020B0604020202020204" pitchFamily="34" charset="0"/>
                <a:ea typeface="SimHei" charset="-122"/>
                <a:cs typeface="Arial" panose="020B0604020202020204" pitchFamily="34" charset="0"/>
              </a:rPr>
              <a:t>Part</a:t>
            </a:r>
            <a:r>
              <a:rPr lang="zh-CN" altLang="en-US" sz="3600" b="1" dirty="0">
                <a:solidFill>
                  <a:srgbClr val="281956"/>
                </a:solidFill>
                <a:latin typeface="Arial" panose="020B0604020202020204" pitchFamily="34" charset="0"/>
                <a:ea typeface="SimHei" charset="-122"/>
                <a:cs typeface="Arial" panose="020B0604020202020204" pitchFamily="34" charset="0"/>
              </a:rPr>
              <a:t> </a:t>
            </a:r>
            <a:r>
              <a:rPr lang="en-US" altLang="zh-CN" sz="3600" b="1" dirty="0">
                <a:solidFill>
                  <a:srgbClr val="281956"/>
                </a:solidFill>
                <a:latin typeface="Arial" panose="020B0604020202020204" pitchFamily="34" charset="0"/>
                <a:ea typeface="SimHei" charset="-122"/>
                <a:cs typeface="Arial" panose="020B0604020202020204" pitchFamily="34" charset="0"/>
              </a:rPr>
              <a:t>I</a:t>
            </a:r>
            <a:r>
              <a:rPr lang="zh-CN" altLang="en-US" sz="3600" b="1" dirty="0">
                <a:solidFill>
                  <a:srgbClr val="281956"/>
                </a:solidFill>
                <a:latin typeface="Arial" panose="020B0604020202020204" pitchFamily="34" charset="0"/>
                <a:ea typeface="SimHei" charset="-122"/>
                <a:cs typeface="Arial" panose="020B0604020202020204" pitchFamily="34" charset="0"/>
              </a:rPr>
              <a:t> </a:t>
            </a:r>
            <a:r>
              <a:rPr lang="en-US" altLang="zh-CN" sz="3600" b="1" dirty="0">
                <a:solidFill>
                  <a:srgbClr val="281956"/>
                </a:solidFill>
                <a:latin typeface="Arial" panose="020B0604020202020204" pitchFamily="34" charset="0"/>
                <a:ea typeface="SimHei" charset="-122"/>
                <a:cs typeface="Arial" panose="020B0604020202020204" pitchFamily="34" charset="0"/>
              </a:rPr>
              <a:t>Introduction &amp; </a:t>
            </a:r>
            <a:r>
              <a:rPr lang="en-US" altLang="zh-CN" sz="3600" b="1" dirty="0" err="1">
                <a:solidFill>
                  <a:srgbClr val="281956"/>
                </a:solidFill>
                <a:latin typeface="Arial" panose="020B0604020202020204" pitchFamily="34" charset="0"/>
                <a:ea typeface="SimHei" charset="-122"/>
                <a:cs typeface="Arial" panose="020B0604020202020204" pitchFamily="34" charset="0"/>
              </a:rPr>
              <a:t>Dirvers</a:t>
            </a:r>
            <a:endParaRPr lang="en-US" altLang="zh-CN" sz="3600" b="1" dirty="0">
              <a:solidFill>
                <a:srgbClr val="281956"/>
              </a:solidFill>
              <a:latin typeface="Arial" panose="020B0604020202020204" pitchFamily="34" charset="0"/>
              <a:ea typeface="SimHei" charset="-122"/>
              <a:cs typeface="Arial" panose="020B0604020202020204" pitchFamily="34" charset="0"/>
            </a:endParaRPr>
          </a:p>
          <a:p>
            <a:pPr algn="ctr"/>
            <a:r>
              <a:rPr lang="en-US" altLang="zh-CN" sz="2800" b="1" dirty="0">
                <a:solidFill>
                  <a:srgbClr val="281956"/>
                </a:solidFill>
                <a:latin typeface="Arial" panose="020B0604020202020204" pitchFamily="34" charset="0"/>
                <a:ea typeface="SimHei" charset="-122"/>
                <a:cs typeface="Arial" panose="020B0604020202020204" pitchFamily="34" charset="0"/>
              </a:rPr>
              <a:t>(A review of the history)</a:t>
            </a:r>
            <a:endParaRPr lang="zh-CN" altLang="en-US" sz="2800" b="1" dirty="0">
              <a:solidFill>
                <a:srgbClr val="281956"/>
              </a:solidFill>
              <a:latin typeface="Arial" panose="020B0604020202020204" pitchFamily="34" charset="0"/>
              <a:ea typeface="SimHei"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800" advTm="55023">
        <p:circle/>
      </p:transition>
    </mc:Choice>
    <mc:Fallback xmlns="">
      <p:transition xmlns:p14="http://schemas.microsoft.com/office/powerpoint/2010/main" spd="slow" advTm="55023">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1751D85-25BD-4762-9F02-BBDB9651BA10}"/>
              </a:ext>
            </a:extLst>
          </p:cNvPr>
          <p:cNvSpPr>
            <a:spLocks noGrp="1"/>
          </p:cNvSpPr>
          <p:nvPr>
            <p:ph type="sldNum" sz="quarter" idx="4"/>
          </p:nvPr>
        </p:nvSpPr>
        <p:spPr/>
        <p:txBody>
          <a:bodyPr/>
          <a:lstStyle/>
          <a:p>
            <a:fld id="{75F6CC0F-0E0A-B746-A9DE-949064A788B3}" type="slidenum">
              <a:rPr lang="x-none" smtClean="0"/>
              <a:pPr/>
              <a:t>1</a:t>
            </a:fld>
            <a:endParaRPr lang="x-none" dirty="0"/>
          </a:p>
        </p:txBody>
      </p:sp>
      <p:sp>
        <p:nvSpPr>
          <p:cNvPr id="3" name="标题 1">
            <a:extLst>
              <a:ext uri="{FF2B5EF4-FFF2-40B4-BE49-F238E27FC236}">
                <a16:creationId xmlns:a16="http://schemas.microsoft.com/office/drawing/2014/main" id="{FC596990-B46B-4EE7-8D34-CC76118E5B5C}"/>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6" name="文本框 5">
            <a:extLst>
              <a:ext uri="{FF2B5EF4-FFF2-40B4-BE49-F238E27FC236}">
                <a16:creationId xmlns:a16="http://schemas.microsoft.com/office/drawing/2014/main" id="{AEE89047-CEF0-4183-99F6-A9FBE89DDF28}"/>
              </a:ext>
            </a:extLst>
          </p:cNvPr>
          <p:cNvSpPr txBox="1"/>
          <p:nvPr/>
        </p:nvSpPr>
        <p:spPr>
          <a:xfrm>
            <a:off x="631147" y="984895"/>
            <a:ext cx="2030536"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地震仪发展</a:t>
            </a:r>
          </a:p>
        </p:txBody>
      </p:sp>
      <p:grpSp>
        <p:nvGrpSpPr>
          <p:cNvPr id="9" name="组合 8">
            <a:extLst>
              <a:ext uri="{FF2B5EF4-FFF2-40B4-BE49-F238E27FC236}">
                <a16:creationId xmlns:a16="http://schemas.microsoft.com/office/drawing/2014/main" id="{6A1F4053-6D31-40B0-B454-2BE0D7C27100}"/>
              </a:ext>
            </a:extLst>
          </p:cNvPr>
          <p:cNvGrpSpPr/>
          <p:nvPr/>
        </p:nvGrpSpPr>
        <p:grpSpPr>
          <a:xfrm>
            <a:off x="170251" y="1654919"/>
            <a:ext cx="2952328" cy="2168582"/>
            <a:chOff x="630177" y="2080144"/>
            <a:chExt cx="2952328" cy="2168582"/>
          </a:xfrm>
        </p:grpSpPr>
        <p:pic>
          <p:nvPicPr>
            <p:cNvPr id="8" name="图片 7">
              <a:extLst>
                <a:ext uri="{FF2B5EF4-FFF2-40B4-BE49-F238E27FC236}">
                  <a16:creationId xmlns:a16="http://schemas.microsoft.com/office/drawing/2014/main" id="{2097E88F-89C3-414C-AFE6-501A309BD5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5" y="2080144"/>
              <a:ext cx="1853952" cy="1588448"/>
            </a:xfrm>
            <a:prstGeom prst="rect">
              <a:avLst/>
            </a:prstGeom>
          </p:spPr>
        </p:pic>
        <p:sp>
          <p:nvSpPr>
            <p:cNvPr id="14" name="文本框 13">
              <a:extLst>
                <a:ext uri="{FF2B5EF4-FFF2-40B4-BE49-F238E27FC236}">
                  <a16:creationId xmlns:a16="http://schemas.microsoft.com/office/drawing/2014/main" id="{DAC94D3F-3807-4D27-BFF4-7316F69A34B4}"/>
                </a:ext>
              </a:extLst>
            </p:cNvPr>
            <p:cNvSpPr txBox="1"/>
            <p:nvPr/>
          </p:nvSpPr>
          <p:spPr>
            <a:xfrm>
              <a:off x="630177" y="3663951"/>
              <a:ext cx="2952328" cy="584775"/>
            </a:xfrm>
            <a:prstGeom prst="rect">
              <a:avLst/>
            </a:prstGeom>
            <a:noFill/>
          </p:spPr>
          <p:txBody>
            <a:bodyPr wrap="square" rtlCol="0">
              <a:spAutoFit/>
            </a:bodyPr>
            <a:lstStyle/>
            <a:p>
              <a:pPr algn="ctr"/>
              <a:r>
                <a:rPr lang="zh-CN" altLang="en-US" sz="1600" dirty="0">
                  <a:latin typeface="黑体" panose="02010609060101010101" pitchFamily="49" charset="-122"/>
                  <a:ea typeface="黑体" panose="02010609060101010101" pitchFamily="49" charset="-122"/>
                </a:rPr>
                <a:t>地动仪（</a:t>
              </a:r>
              <a:r>
                <a:rPr lang="en-US" altLang="zh-CN" sz="1600" dirty="0">
                  <a:latin typeface="黑体" panose="02010609060101010101" pitchFamily="49" charset="-122"/>
                  <a:ea typeface="黑体" panose="02010609060101010101" pitchFamily="49" charset="-122"/>
                </a:rPr>
                <a:t>132 A.D.</a:t>
              </a:r>
              <a:r>
                <a:rPr lang="zh-CN" altLang="en-US" sz="1600" dirty="0">
                  <a:latin typeface="黑体" panose="02010609060101010101" pitchFamily="49" charset="-122"/>
                  <a:ea typeface="黑体" panose="02010609060101010101" pitchFamily="49" charset="-122"/>
                </a:rPr>
                <a:t>）</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（自</a:t>
              </a:r>
              <a:r>
                <a:rPr lang="en-US" altLang="zh-CN" sz="1600" dirty="0">
                  <a:latin typeface="黑体" panose="02010609060101010101" pitchFamily="49" charset="-122"/>
                  <a:ea typeface="黑体" panose="02010609060101010101" pitchFamily="49" charset="-122"/>
                </a:rPr>
                <a:t>19</a:t>
              </a:r>
              <a:r>
                <a:rPr lang="zh-CN" altLang="en-US" sz="1600" dirty="0">
                  <a:latin typeface="黑体" panose="02010609060101010101" pitchFamily="49" charset="-122"/>
                  <a:ea typeface="黑体" panose="02010609060101010101" pitchFamily="49" charset="-122"/>
                </a:rPr>
                <a:t>世纪开始尝试复原）</a:t>
              </a:r>
            </a:p>
          </p:txBody>
        </p:sp>
      </p:grpSp>
      <p:sp>
        <p:nvSpPr>
          <p:cNvPr id="16" name="文本框 15">
            <a:extLst>
              <a:ext uri="{FF2B5EF4-FFF2-40B4-BE49-F238E27FC236}">
                <a16:creationId xmlns:a16="http://schemas.microsoft.com/office/drawing/2014/main" id="{92A55920-1ACE-440E-B85F-99619EE1A91B}"/>
              </a:ext>
            </a:extLst>
          </p:cNvPr>
          <p:cNvSpPr txBox="1"/>
          <p:nvPr/>
        </p:nvSpPr>
        <p:spPr>
          <a:xfrm>
            <a:off x="5970868" y="1022040"/>
            <a:ext cx="2952328"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(Dewey and Byerly,1969)</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pic>
        <p:nvPicPr>
          <p:cNvPr id="17" name="图片 16">
            <a:extLst>
              <a:ext uri="{FF2B5EF4-FFF2-40B4-BE49-F238E27FC236}">
                <a16:creationId xmlns:a16="http://schemas.microsoft.com/office/drawing/2014/main" id="{DFA36544-FBA9-42BA-A449-D1854B1F11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1872" y="1484784"/>
            <a:ext cx="1116136" cy="2095273"/>
          </a:xfrm>
          <a:prstGeom prst="rect">
            <a:avLst/>
          </a:prstGeom>
        </p:spPr>
      </p:pic>
      <p:sp>
        <p:nvSpPr>
          <p:cNvPr id="19" name="文本框 18">
            <a:extLst>
              <a:ext uri="{FF2B5EF4-FFF2-40B4-BE49-F238E27FC236}">
                <a16:creationId xmlns:a16="http://schemas.microsoft.com/office/drawing/2014/main" id="{6AD043C1-D2BE-4948-808C-87ECAC5F41E7}"/>
              </a:ext>
            </a:extLst>
          </p:cNvPr>
          <p:cNvSpPr txBox="1"/>
          <p:nvPr/>
        </p:nvSpPr>
        <p:spPr>
          <a:xfrm>
            <a:off x="6188662" y="3599931"/>
            <a:ext cx="3031290" cy="830997"/>
          </a:xfrm>
          <a:prstGeom prst="rect">
            <a:avLst/>
          </a:prstGeom>
          <a:noFill/>
        </p:spPr>
        <p:txBody>
          <a:bodyPr wrap="square" rtlCol="0">
            <a:spAutoFit/>
          </a:bodyPr>
          <a:lstStyle/>
          <a:p>
            <a:pPr algn="ctr"/>
            <a:r>
              <a:rPr lang="zh-CN" altLang="en-US" sz="1600" dirty="0">
                <a:latin typeface="黑体" panose="02010609060101010101" pitchFamily="49" charset="-122"/>
                <a:ea typeface="黑体" panose="02010609060101010101" pitchFamily="49" charset="-122"/>
              </a:rPr>
              <a:t>可放大振幅</a:t>
            </a:r>
            <a:r>
              <a:rPr lang="en-US" altLang="zh-CN" sz="1600" dirty="0">
                <a:latin typeface="黑体" panose="02010609060101010101" pitchFamily="49" charset="-122"/>
                <a:ea typeface="黑体" panose="02010609060101010101" pitchFamily="49" charset="-122"/>
              </a:rPr>
              <a:t>(</a:t>
            </a:r>
            <a:r>
              <a:rPr lang="zh-CN" altLang="en-US" sz="1600" dirty="0">
                <a:latin typeface="黑体" panose="02010609060101010101" pitchFamily="49" charset="-122"/>
                <a:ea typeface="黑体" panose="02010609060101010101" pitchFamily="49" charset="-122"/>
              </a:rPr>
              <a:t>灵敏</a:t>
            </a:r>
            <a:r>
              <a:rPr lang="en-US" altLang="zh-CN" sz="1600" dirty="0">
                <a:latin typeface="黑体" panose="02010609060101010101" pitchFamily="49" charset="-122"/>
                <a:ea typeface="黑体" panose="02010609060101010101" pitchFamily="49" charset="-122"/>
              </a:rPr>
              <a:t>)</a:t>
            </a:r>
            <a:r>
              <a:rPr lang="zh-CN" altLang="en-US" sz="1600" dirty="0">
                <a:latin typeface="黑体" panose="02010609060101010101" pitchFamily="49" charset="-122"/>
                <a:ea typeface="黑体" panose="02010609060101010101" pitchFamily="49" charset="-122"/>
              </a:rPr>
              <a:t>的</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倒摆测震仪</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Forbes</a:t>
            </a: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1844</a:t>
            </a:r>
            <a:r>
              <a:rPr lang="zh-CN" altLang="en-US" sz="1600" dirty="0">
                <a:latin typeface="黑体" panose="02010609060101010101" pitchFamily="49" charset="-122"/>
                <a:ea typeface="黑体" panose="02010609060101010101" pitchFamily="49" charset="-122"/>
              </a:rPr>
              <a:t>年）</a:t>
            </a:r>
          </a:p>
        </p:txBody>
      </p:sp>
      <p:sp>
        <p:nvSpPr>
          <p:cNvPr id="18" name="箭头: 右 17">
            <a:extLst>
              <a:ext uri="{FF2B5EF4-FFF2-40B4-BE49-F238E27FC236}">
                <a16:creationId xmlns:a16="http://schemas.microsoft.com/office/drawing/2014/main" id="{217DC585-DEFA-466F-BE43-78CE22F86A59}"/>
              </a:ext>
            </a:extLst>
          </p:cNvPr>
          <p:cNvSpPr/>
          <p:nvPr/>
        </p:nvSpPr>
        <p:spPr>
          <a:xfrm>
            <a:off x="2366044" y="2332469"/>
            <a:ext cx="432048" cy="43204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0F81B11B-61E8-43B2-9410-A53E74E69356}"/>
              </a:ext>
            </a:extLst>
          </p:cNvPr>
          <p:cNvSpPr/>
          <p:nvPr/>
        </p:nvSpPr>
        <p:spPr>
          <a:xfrm>
            <a:off x="6588224" y="2215131"/>
            <a:ext cx="432048" cy="43204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15CE7280-61F7-4415-B18B-F346DAF05C14}"/>
              </a:ext>
            </a:extLst>
          </p:cNvPr>
          <p:cNvSpPr txBox="1"/>
          <p:nvPr/>
        </p:nvSpPr>
        <p:spPr>
          <a:xfrm>
            <a:off x="2903152" y="1565668"/>
            <a:ext cx="3728064" cy="2631490"/>
          </a:xfrm>
          <a:prstGeom prst="rect">
            <a:avLst/>
          </a:prstGeom>
          <a:noFill/>
        </p:spPr>
        <p:txBody>
          <a:bodyPr wrap="square" rtlCol="0">
            <a:spAutoFit/>
          </a:bodyPr>
          <a:lstStyle/>
          <a:p>
            <a:pPr marL="285750" indent="-285750">
              <a:buFont typeface="Arial" panose="020B0604020202020204" pitchFamily="34" charset="0"/>
              <a:buChar char="•"/>
            </a:pPr>
            <a:r>
              <a:rPr lang="en-US" altLang="zh-CN" sz="1600" dirty="0" err="1">
                <a:latin typeface="Arial" panose="020B0604020202020204" pitchFamily="34" charset="0"/>
                <a:ea typeface="黑体" panose="02010609060101010101" pitchFamily="49" charset="-122"/>
                <a:cs typeface="Arial" panose="020B0604020202020204" pitchFamily="34" charset="0"/>
              </a:rPr>
              <a:t>Feuille</a:t>
            </a:r>
            <a:r>
              <a:rPr lang="en-US" altLang="zh-CN" sz="1600" dirty="0">
                <a:latin typeface="Arial" panose="020B0604020202020204" pitchFamily="34" charset="0"/>
                <a:ea typeface="黑体" panose="02010609060101010101" pitchFamily="49" charset="-122"/>
                <a:cs typeface="Arial" panose="020B0604020202020204" pitchFamily="34" charset="0"/>
              </a:rPr>
              <a:t>(1703)</a:t>
            </a:r>
            <a:r>
              <a:rPr lang="zh-CN" altLang="en-US" sz="1600" dirty="0">
                <a:latin typeface="Arial" panose="020B0604020202020204" pitchFamily="34" charset="0"/>
                <a:ea typeface="黑体" panose="02010609060101010101" pitchFamily="49" charset="-122"/>
                <a:cs typeface="Arial" panose="020B0604020202020204" pitchFamily="34" charset="0"/>
              </a:rPr>
              <a:t>：水银碗探测地倾斜</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en-US" altLang="zh-CN" sz="1600" dirty="0">
                <a:latin typeface="Arial" panose="020B0604020202020204" pitchFamily="34" charset="0"/>
                <a:ea typeface="黑体" panose="02010609060101010101" pitchFamily="49" charset="-122"/>
                <a:cs typeface="Arial" panose="020B0604020202020204" pitchFamily="34" charset="0"/>
              </a:rPr>
              <a:t>Cirillo(1731)</a:t>
            </a:r>
            <a:r>
              <a:rPr lang="zh-CN" altLang="en-US" sz="1600" dirty="0">
                <a:latin typeface="Arial" panose="020B0604020202020204" pitchFamily="34" charset="0"/>
                <a:ea typeface="黑体" panose="02010609060101010101" pitchFamily="49" charset="-122"/>
                <a:cs typeface="Arial" panose="020B0604020202020204" pitchFamily="34" charset="0"/>
              </a:rPr>
              <a:t>：单摆的振动幅度</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en-US" altLang="zh-CN" sz="1600" dirty="0">
                <a:latin typeface="Arial" panose="020B0604020202020204" pitchFamily="34" charset="0"/>
                <a:ea typeface="黑体" panose="02010609060101010101" pitchFamily="49" charset="-122"/>
                <a:cs typeface="Arial" panose="020B0604020202020204" pitchFamily="34" charset="0"/>
              </a:rPr>
              <a:t>Bina(1751)</a:t>
            </a:r>
            <a:r>
              <a:rPr lang="zh-CN" altLang="en-US" sz="1600" dirty="0">
                <a:latin typeface="Arial" panose="020B0604020202020204" pitchFamily="34" charset="0"/>
                <a:ea typeface="黑体" panose="02010609060101010101" pitchFamily="49" charset="-122"/>
                <a:cs typeface="Arial" panose="020B0604020202020204" pitchFamily="34" charset="0"/>
              </a:rPr>
              <a:t>：带指针的单摆</a:t>
            </a:r>
            <a:r>
              <a:rPr lang="en-US" altLang="zh-CN" sz="1600" dirty="0">
                <a:latin typeface="Arial" panose="020B0604020202020204" pitchFamily="34" charset="0"/>
                <a:ea typeface="黑体" panose="02010609060101010101" pitchFamily="49" charset="-122"/>
                <a:cs typeface="Arial" panose="020B0604020202020204" pitchFamily="34" charset="0"/>
              </a:rPr>
              <a:t>+</a:t>
            </a:r>
            <a:r>
              <a:rPr lang="zh-CN" altLang="en-US" sz="1600" dirty="0">
                <a:latin typeface="Arial" panose="020B0604020202020204" pitchFamily="34" charset="0"/>
                <a:ea typeface="黑体" panose="02010609060101010101" pitchFamily="49" charset="-122"/>
                <a:cs typeface="Arial" panose="020B0604020202020204" pitchFamily="34" charset="0"/>
              </a:rPr>
              <a:t>沙盘</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algn="ctr">
              <a:spcBef>
                <a:spcPts val="200"/>
              </a:spcBef>
              <a:spcAft>
                <a:spcPts val="200"/>
              </a:spcAft>
            </a:pPr>
            <a:r>
              <a:rPr lang="zh-CN" altLang="en-US" sz="14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（若干大地震发生）</a:t>
            </a:r>
            <a:endParaRPr lang="en-US" altLang="zh-CN" sz="14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en-US" altLang="zh-CN" sz="1600" dirty="0">
                <a:latin typeface="Arial" panose="020B0604020202020204" pitchFamily="34" charset="0"/>
                <a:ea typeface="黑体" panose="02010609060101010101" pitchFamily="49" charset="-122"/>
                <a:cs typeface="Arial" panose="020B0604020202020204" pitchFamily="34" charset="0"/>
              </a:rPr>
              <a:t>Salsano(1783)</a:t>
            </a:r>
            <a:r>
              <a:rPr lang="zh-CN" altLang="en-US" sz="1600" dirty="0">
                <a:latin typeface="Arial" panose="020B0604020202020204" pitchFamily="34" charset="0"/>
                <a:ea typeface="黑体" panose="02010609060101010101" pitchFamily="49" charset="-122"/>
                <a:cs typeface="Arial" panose="020B0604020202020204" pitchFamily="34" charset="0"/>
              </a:rPr>
              <a:t>：摆</a:t>
            </a:r>
            <a:r>
              <a:rPr lang="en-US" altLang="zh-CN" sz="1600" dirty="0">
                <a:latin typeface="Arial" panose="020B0604020202020204" pitchFamily="34" charset="0"/>
                <a:ea typeface="黑体" panose="02010609060101010101" pitchFamily="49" charset="-122"/>
                <a:cs typeface="Arial" panose="020B0604020202020204" pitchFamily="34" charset="0"/>
              </a:rPr>
              <a:t>+</a:t>
            </a:r>
            <a:r>
              <a:rPr lang="zh-CN" altLang="en-US" sz="1600" dirty="0">
                <a:latin typeface="Arial" panose="020B0604020202020204" pitchFamily="34" charset="0"/>
                <a:ea typeface="黑体" panose="02010609060101010101" pitchFamily="49" charset="-122"/>
                <a:cs typeface="Arial" panose="020B0604020202020204" pitchFamily="34" charset="0"/>
              </a:rPr>
              <a:t>刷子与墨水</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en-US" altLang="zh-CN" sz="1600" dirty="0">
                <a:latin typeface="Arial" panose="020B0604020202020204" pitchFamily="34" charset="0"/>
                <a:ea typeface="黑体" panose="02010609060101010101" pitchFamily="49" charset="-122"/>
                <a:cs typeface="Arial" panose="020B0604020202020204" pitchFamily="34" charset="0"/>
              </a:rPr>
              <a:t>Cavalli(1785)</a:t>
            </a:r>
            <a:r>
              <a:rPr lang="zh-CN" altLang="en-US" sz="1600" dirty="0">
                <a:latin typeface="Arial" panose="020B0604020202020204" pitchFamily="34" charset="0"/>
                <a:ea typeface="黑体" panose="02010609060101010101" pitchFamily="49" charset="-122"/>
                <a:cs typeface="Arial" panose="020B0604020202020204" pitchFamily="34" charset="0"/>
              </a:rPr>
              <a:t>：改进水银碗，能记下地震到达的时间</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en-US" altLang="zh-CN" sz="1600" dirty="0">
                <a:latin typeface="Arial" panose="020B0604020202020204" pitchFamily="34" charset="0"/>
                <a:ea typeface="黑体" panose="02010609060101010101" pitchFamily="49" charset="-122"/>
                <a:cs typeface="Arial" panose="020B0604020202020204" pitchFamily="34" charset="0"/>
              </a:rPr>
              <a:t>Torre(1796)</a:t>
            </a:r>
            <a:r>
              <a:rPr lang="zh-CN" altLang="en-US" sz="1600" dirty="0">
                <a:latin typeface="Arial" panose="020B0604020202020204" pitchFamily="34" charset="0"/>
                <a:ea typeface="黑体" panose="02010609060101010101" pitchFamily="49" charset="-122"/>
                <a:cs typeface="Arial" panose="020B0604020202020204" pitchFamily="34" charset="0"/>
              </a:rPr>
              <a:t>：可计时的</a:t>
            </a:r>
            <a:r>
              <a:rPr lang="en-US" altLang="zh-CN" sz="1600" dirty="0">
                <a:latin typeface="Arial" panose="020B0604020202020204" pitchFamily="34" charset="0"/>
                <a:ea typeface="黑体" panose="02010609060101010101" pitchFamily="49" charset="-122"/>
                <a:cs typeface="Arial" panose="020B0604020202020204" pitchFamily="34" charset="0"/>
              </a:rPr>
              <a:t>Salsano</a:t>
            </a:r>
            <a:r>
              <a:rPr lang="zh-CN" altLang="en-US" sz="1600" dirty="0">
                <a:latin typeface="Arial" panose="020B0604020202020204" pitchFamily="34" charset="0"/>
                <a:ea typeface="黑体" panose="02010609060101010101" pitchFamily="49" charset="-122"/>
                <a:cs typeface="Arial" panose="020B0604020202020204" pitchFamily="34" charset="0"/>
              </a:rPr>
              <a:t>装置（铅笔记录幅度，毛发记录时间）</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algn="ctr">
              <a:spcBef>
                <a:spcPts val="200"/>
              </a:spcBef>
              <a:spcAft>
                <a:spcPts val="200"/>
              </a:spcAft>
            </a:pPr>
            <a:r>
              <a:rPr lang="zh-CN" altLang="en-US" sz="14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en-US" altLang="zh-CN" sz="14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Torre: </a:t>
            </a:r>
            <a:r>
              <a:rPr lang="zh-CN" altLang="en-US" sz="14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第一个描述了其仪器观测的人）</a:t>
            </a:r>
          </a:p>
        </p:txBody>
      </p:sp>
      <p:pic>
        <p:nvPicPr>
          <p:cNvPr id="23" name="图片 22">
            <a:extLst>
              <a:ext uri="{FF2B5EF4-FFF2-40B4-BE49-F238E27FC236}">
                <a16:creationId xmlns:a16="http://schemas.microsoft.com/office/drawing/2014/main" id="{4CC6E643-EEFF-4B10-9CF6-CBC510EBF2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77" y="4149080"/>
            <a:ext cx="2487795" cy="1579053"/>
          </a:xfrm>
          <a:prstGeom prst="rect">
            <a:avLst/>
          </a:prstGeom>
        </p:spPr>
      </p:pic>
      <p:sp>
        <p:nvSpPr>
          <p:cNvPr id="25" name="文本框 24">
            <a:extLst>
              <a:ext uri="{FF2B5EF4-FFF2-40B4-BE49-F238E27FC236}">
                <a16:creationId xmlns:a16="http://schemas.microsoft.com/office/drawing/2014/main" id="{C60F89CE-1B6D-46FA-9F69-EFECBA2CA700}"/>
              </a:ext>
            </a:extLst>
          </p:cNvPr>
          <p:cNvSpPr txBox="1"/>
          <p:nvPr/>
        </p:nvSpPr>
        <p:spPr>
          <a:xfrm>
            <a:off x="228397" y="5719734"/>
            <a:ext cx="2952328" cy="1046440"/>
          </a:xfrm>
          <a:prstGeom prst="rect">
            <a:avLst/>
          </a:prstGeom>
          <a:noFill/>
        </p:spPr>
        <p:txBody>
          <a:bodyPr wrap="square" rtlCol="0">
            <a:spAutoFit/>
          </a:bodyPr>
          <a:lstStyle/>
          <a:p>
            <a:pPr algn="ctr"/>
            <a:r>
              <a:rPr lang="zh-CN" altLang="en-US" sz="1600" dirty="0">
                <a:latin typeface="黑体" panose="02010609060101010101" pitchFamily="49" charset="-122"/>
                <a:ea typeface="黑体" panose="02010609060101010101" pitchFamily="49" charset="-122"/>
              </a:rPr>
              <a:t>水银上的叉丝</a:t>
            </a:r>
            <a:r>
              <a:rPr lang="en-US" altLang="zh-CN" sz="1600" dirty="0">
                <a:latin typeface="黑体" panose="02010609060101010101" pitchFamily="49" charset="-122"/>
                <a:ea typeface="黑体" panose="02010609060101010101" pitchFamily="49" charset="-122"/>
              </a:rPr>
              <a:t>+11</a:t>
            </a:r>
            <a:r>
              <a:rPr lang="zh-CN" altLang="en-US" sz="1600" dirty="0">
                <a:latin typeface="黑体" panose="02010609060101010101" pitchFamily="49" charset="-122"/>
                <a:ea typeface="黑体" panose="02010609060101010101" pitchFamily="49" charset="-122"/>
              </a:rPr>
              <a:t>倍放大镜探测炸药爆炸引发的弹性波波速</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Matt, 1852</a:t>
            </a:r>
            <a:r>
              <a:rPr lang="zh-CN" altLang="en-US" sz="1600" dirty="0">
                <a:latin typeface="黑体" panose="02010609060101010101" pitchFamily="49" charset="-122"/>
                <a:ea typeface="黑体" panose="02010609060101010101" pitchFamily="49" charset="-122"/>
              </a:rPr>
              <a:t>）</a:t>
            </a:r>
            <a:endParaRPr lang="en-US" altLang="zh-CN" sz="1600" dirty="0">
              <a:latin typeface="黑体" panose="02010609060101010101" pitchFamily="49" charset="-122"/>
              <a:ea typeface="黑体" panose="02010609060101010101" pitchFamily="49" charset="-122"/>
            </a:endParaRPr>
          </a:p>
          <a:p>
            <a:pPr algn="ctr"/>
            <a:r>
              <a:rPr lang="zh-CN" altLang="en-US" sz="1400" dirty="0">
                <a:solidFill>
                  <a:schemeClr val="bg2">
                    <a:lumMod val="50000"/>
                  </a:schemeClr>
                </a:solidFill>
                <a:latin typeface="黑体" panose="02010609060101010101" pitchFamily="49" charset="-122"/>
                <a:ea typeface="黑体" panose="02010609060101010101" pitchFamily="49" charset="-122"/>
              </a:rPr>
              <a:t>勘探地震学的起源</a:t>
            </a:r>
          </a:p>
        </p:txBody>
      </p:sp>
      <p:sp>
        <p:nvSpPr>
          <p:cNvPr id="26" name="箭头: 右 25">
            <a:extLst>
              <a:ext uri="{FF2B5EF4-FFF2-40B4-BE49-F238E27FC236}">
                <a16:creationId xmlns:a16="http://schemas.microsoft.com/office/drawing/2014/main" id="{F7DCCF7B-06B6-4741-AA4F-5800CDDFBEAD}"/>
              </a:ext>
            </a:extLst>
          </p:cNvPr>
          <p:cNvSpPr/>
          <p:nvPr/>
        </p:nvSpPr>
        <p:spPr>
          <a:xfrm>
            <a:off x="3203848" y="5179032"/>
            <a:ext cx="432048" cy="43204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a:extLst>
              <a:ext uri="{FF2B5EF4-FFF2-40B4-BE49-F238E27FC236}">
                <a16:creationId xmlns:a16="http://schemas.microsoft.com/office/drawing/2014/main" id="{7627E268-0624-4226-9F20-40BF5C636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5912" y="4414282"/>
            <a:ext cx="2843135" cy="1579053"/>
          </a:xfrm>
          <a:prstGeom prst="rect">
            <a:avLst/>
          </a:prstGeom>
        </p:spPr>
      </p:pic>
      <p:sp>
        <p:nvSpPr>
          <p:cNvPr id="29" name="文本框 28">
            <a:extLst>
              <a:ext uri="{FF2B5EF4-FFF2-40B4-BE49-F238E27FC236}">
                <a16:creationId xmlns:a16="http://schemas.microsoft.com/office/drawing/2014/main" id="{47861A73-CE03-407D-8959-EC33518C4E1E}"/>
              </a:ext>
            </a:extLst>
          </p:cNvPr>
          <p:cNvSpPr txBox="1"/>
          <p:nvPr/>
        </p:nvSpPr>
        <p:spPr>
          <a:xfrm>
            <a:off x="3180725" y="5911041"/>
            <a:ext cx="5008431" cy="830997"/>
          </a:xfrm>
          <a:prstGeom prst="rect">
            <a:avLst/>
          </a:prstGeom>
          <a:noFill/>
        </p:spPr>
        <p:txBody>
          <a:bodyPr wrap="square" rtlCol="0">
            <a:spAutoFit/>
          </a:bodyPr>
          <a:lstStyle/>
          <a:p>
            <a:pPr algn="ctr"/>
            <a:r>
              <a:rPr lang="zh-CN" altLang="en-US" sz="1600" dirty="0">
                <a:latin typeface="黑体" panose="02010609060101010101" pitchFamily="49" charset="-122"/>
                <a:ea typeface="黑体" panose="02010609060101010101" pitchFamily="49" charset="-122"/>
              </a:rPr>
              <a:t>电磁地动仪，为探测地震的方向、强度、三分量运动、持续过程而设计。实质上是若干简单地动仪的组合</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Palmieri, 1871</a:t>
            </a:r>
            <a:r>
              <a:rPr lang="zh-CN" altLang="en-US" sz="1600" dirty="0">
                <a:latin typeface="黑体" panose="02010609060101010101" pitchFamily="49" charset="-122"/>
                <a:ea typeface="黑体" panose="02010609060101010101" pitchFamily="49" charset="-122"/>
              </a:rPr>
              <a:t>）</a:t>
            </a:r>
            <a:endParaRPr lang="en-US" altLang="zh-CN" sz="16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45473036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2</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7867FEF0-5195-4419-A4E4-7F143FC4D926}"/>
              </a:ext>
            </a:extLst>
          </p:cNvPr>
          <p:cNvSpPr txBox="1"/>
          <p:nvPr/>
        </p:nvSpPr>
        <p:spPr>
          <a:xfrm>
            <a:off x="631147" y="984895"/>
            <a:ext cx="2030536"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地震仪发展</a:t>
            </a:r>
          </a:p>
        </p:txBody>
      </p:sp>
      <p:pic>
        <p:nvPicPr>
          <p:cNvPr id="6" name="图片 5">
            <a:extLst>
              <a:ext uri="{FF2B5EF4-FFF2-40B4-BE49-F238E27FC236}">
                <a16:creationId xmlns:a16="http://schemas.microsoft.com/office/drawing/2014/main" id="{9E483C90-9972-49E6-BC7A-373C849C6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862" y="1614489"/>
            <a:ext cx="6772275" cy="2295525"/>
          </a:xfrm>
          <a:prstGeom prst="rect">
            <a:avLst/>
          </a:prstGeom>
        </p:spPr>
      </p:pic>
      <p:sp>
        <p:nvSpPr>
          <p:cNvPr id="7" name="文本框 6">
            <a:extLst>
              <a:ext uri="{FF2B5EF4-FFF2-40B4-BE49-F238E27FC236}">
                <a16:creationId xmlns:a16="http://schemas.microsoft.com/office/drawing/2014/main" id="{30C32F77-24D4-4A5F-817E-9DD95F12FF6B}"/>
              </a:ext>
            </a:extLst>
          </p:cNvPr>
          <p:cNvSpPr txBox="1"/>
          <p:nvPr/>
        </p:nvSpPr>
        <p:spPr>
          <a:xfrm>
            <a:off x="1073347" y="4163255"/>
            <a:ext cx="7567103" cy="2036135"/>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Cecchi</a:t>
            </a:r>
            <a:r>
              <a:rPr lang="zh-CN" altLang="en-US" sz="2000" dirty="0">
                <a:latin typeface="黑体" panose="02010609060101010101" pitchFamily="49" charset="-122"/>
                <a:ea typeface="黑体" panose="02010609060101010101" pitchFamily="49" charset="-122"/>
              </a:rPr>
              <a:t>地震仪（</a:t>
            </a:r>
            <a:r>
              <a:rPr lang="en-US" altLang="zh-CN" sz="2000" dirty="0">
                <a:latin typeface="黑体" panose="02010609060101010101" pitchFamily="49" charset="-122"/>
                <a:ea typeface="黑体" panose="02010609060101010101" pitchFamily="49" charset="-122"/>
              </a:rPr>
              <a:t>1875</a:t>
            </a:r>
            <a:r>
              <a:rPr lang="zh-CN" altLang="en-US" sz="2000" dirty="0">
                <a:latin typeface="黑体" panose="02010609060101010101" pitchFamily="49" charset="-122"/>
                <a:ea typeface="黑体" panose="02010609060101010101" pitchFamily="49" charset="-122"/>
              </a:rPr>
              <a:t>）：第一台真正的</a:t>
            </a:r>
            <a:r>
              <a:rPr lang="zh-CN" altLang="en-US" sz="2000" b="1" dirty="0">
                <a:latin typeface="黑体" panose="02010609060101010101" pitchFamily="49" charset="-122"/>
                <a:ea typeface="黑体" panose="02010609060101010101" pitchFamily="49" charset="-122"/>
              </a:rPr>
              <a:t>地震仪</a:t>
            </a:r>
            <a:endParaRPr lang="en-US" altLang="zh-CN" sz="2000" b="1" dirty="0">
              <a:latin typeface="黑体" panose="02010609060101010101" pitchFamily="49" charset="-122"/>
              <a:ea typeface="黑体" panose="02010609060101010101" pitchFamily="49" charset="-122"/>
            </a:endParaRPr>
          </a:p>
          <a:p>
            <a:pPr marL="342900" indent="-342900">
              <a:lnSpc>
                <a:spcPct val="130000"/>
              </a:lnSpc>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Cecchi</a:t>
            </a:r>
            <a:r>
              <a:rPr lang="zh-CN" altLang="en-US" sz="2000" dirty="0">
                <a:latin typeface="黑体" panose="02010609060101010101" pitchFamily="49" charset="-122"/>
                <a:ea typeface="黑体" panose="02010609060101010101" pitchFamily="49" charset="-122"/>
              </a:rPr>
              <a:t>的设计思路不同于前述基于地动仪各仪器。它记录的是摆相对于地球运动的</a:t>
            </a:r>
            <a:r>
              <a:rPr lang="zh-CN" altLang="en-US" sz="2000" b="1" dirty="0">
                <a:latin typeface="黑体" panose="02010609060101010101" pitchFamily="49" charset="-122"/>
                <a:ea typeface="黑体" panose="02010609060101010101" pitchFamily="49" charset="-122"/>
              </a:rPr>
              <a:t>时间序列</a:t>
            </a:r>
            <a:endParaRPr lang="en-US" altLang="zh-CN" sz="2000" b="1" dirty="0">
              <a:latin typeface="黑体" panose="02010609060101010101" pitchFamily="49" charset="-122"/>
              <a:ea typeface="黑体" panose="02010609060101010101" pitchFamily="49" charset="-122"/>
            </a:endParaRPr>
          </a:p>
          <a:p>
            <a:pPr marL="342900" indent="-342900">
              <a:lnSpc>
                <a:spcPct val="130000"/>
              </a:lnSpc>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仪器出现时不受重视，因此早期发展历史不明。该仪器可查的最早的记录是</a:t>
            </a:r>
            <a:r>
              <a:rPr lang="en-US" altLang="zh-CN" sz="2000" dirty="0">
                <a:latin typeface="黑体" panose="02010609060101010101" pitchFamily="49" charset="-122"/>
                <a:ea typeface="黑体" panose="02010609060101010101" pitchFamily="49" charset="-122"/>
              </a:rPr>
              <a:t>1887</a:t>
            </a:r>
            <a:r>
              <a:rPr lang="zh-CN" altLang="en-US" sz="2000" dirty="0">
                <a:latin typeface="黑体" panose="02010609060101010101" pitchFamily="49" charset="-122"/>
                <a:ea typeface="黑体" panose="02010609060101010101" pitchFamily="49" charset="-122"/>
              </a:rPr>
              <a:t>年的一次地震记录。</a:t>
            </a:r>
            <a:endParaRPr lang="en-US" altLang="zh-CN" sz="2000" dirty="0">
              <a:latin typeface="黑体" panose="02010609060101010101" pitchFamily="49" charset="-122"/>
              <a:ea typeface="黑体" panose="02010609060101010101" pitchFamily="49" charset="-122"/>
            </a:endParaRPr>
          </a:p>
        </p:txBody>
      </p:sp>
      <p:sp>
        <p:nvSpPr>
          <p:cNvPr id="8" name="文本框 7">
            <a:extLst>
              <a:ext uri="{FF2B5EF4-FFF2-40B4-BE49-F238E27FC236}">
                <a16:creationId xmlns:a16="http://schemas.microsoft.com/office/drawing/2014/main" id="{9536BCF2-E86A-44E4-9629-F431F31072BC}"/>
              </a:ext>
            </a:extLst>
          </p:cNvPr>
          <p:cNvSpPr txBox="1"/>
          <p:nvPr/>
        </p:nvSpPr>
        <p:spPr>
          <a:xfrm>
            <a:off x="5688123" y="1022694"/>
            <a:ext cx="2952328"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(Dewey and Byerly,1969)</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9007200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3</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7867FEF0-5195-4419-A4E4-7F143FC4D926}"/>
              </a:ext>
            </a:extLst>
          </p:cNvPr>
          <p:cNvSpPr txBox="1"/>
          <p:nvPr/>
        </p:nvSpPr>
        <p:spPr>
          <a:xfrm>
            <a:off x="631147" y="984895"/>
            <a:ext cx="2030536"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地震仪发展</a:t>
            </a:r>
          </a:p>
        </p:txBody>
      </p:sp>
      <p:sp>
        <p:nvSpPr>
          <p:cNvPr id="7" name="文本框 6">
            <a:extLst>
              <a:ext uri="{FF2B5EF4-FFF2-40B4-BE49-F238E27FC236}">
                <a16:creationId xmlns:a16="http://schemas.microsoft.com/office/drawing/2014/main" id="{30C32F77-24D4-4A5F-817E-9DD95F12FF6B}"/>
              </a:ext>
            </a:extLst>
          </p:cNvPr>
          <p:cNvSpPr txBox="1"/>
          <p:nvPr/>
        </p:nvSpPr>
        <p:spPr>
          <a:xfrm>
            <a:off x="802512" y="5480160"/>
            <a:ext cx="7567103" cy="835806"/>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1880s</a:t>
            </a:r>
            <a:r>
              <a:rPr lang="zh-CN" altLang="en-US" sz="2000" dirty="0">
                <a:latin typeface="黑体" panose="02010609060101010101" pitchFamily="49" charset="-122"/>
                <a:ea typeface="黑体" panose="02010609060101010101" pitchFamily="49" charset="-122"/>
              </a:rPr>
              <a:t>英国科学家在日本的研究，使得地震仪在地震学中的重要性被正式确立。</a:t>
            </a:r>
            <a:endParaRPr lang="en-US" altLang="zh-CN" sz="2000" dirty="0">
              <a:latin typeface="黑体" panose="02010609060101010101" pitchFamily="49" charset="-122"/>
              <a:ea typeface="黑体" panose="02010609060101010101" pitchFamily="49" charset="-122"/>
            </a:endParaRPr>
          </a:p>
        </p:txBody>
      </p:sp>
      <p:sp>
        <p:nvSpPr>
          <p:cNvPr id="8" name="文本框 7">
            <a:extLst>
              <a:ext uri="{FF2B5EF4-FFF2-40B4-BE49-F238E27FC236}">
                <a16:creationId xmlns:a16="http://schemas.microsoft.com/office/drawing/2014/main" id="{9536BCF2-E86A-44E4-9629-F431F31072BC}"/>
              </a:ext>
            </a:extLst>
          </p:cNvPr>
          <p:cNvSpPr txBox="1"/>
          <p:nvPr/>
        </p:nvSpPr>
        <p:spPr>
          <a:xfrm>
            <a:off x="5688123" y="1022694"/>
            <a:ext cx="2952328"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(Dewey and Byerly,1969)</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pic>
        <p:nvPicPr>
          <p:cNvPr id="9" name="图片 8">
            <a:extLst>
              <a:ext uri="{FF2B5EF4-FFF2-40B4-BE49-F238E27FC236}">
                <a16:creationId xmlns:a16="http://schemas.microsoft.com/office/drawing/2014/main" id="{74D54408-9DA3-417F-8CEF-A59DA6047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815" y="1760719"/>
            <a:ext cx="1644600" cy="2751542"/>
          </a:xfrm>
          <a:prstGeom prst="rect">
            <a:avLst/>
          </a:prstGeom>
        </p:spPr>
      </p:pic>
      <p:grpSp>
        <p:nvGrpSpPr>
          <p:cNvPr id="14" name="组合 13">
            <a:extLst>
              <a:ext uri="{FF2B5EF4-FFF2-40B4-BE49-F238E27FC236}">
                <a16:creationId xmlns:a16="http://schemas.microsoft.com/office/drawing/2014/main" id="{05159CAD-A6D3-4697-8319-A8B5FA9D1F3F}"/>
              </a:ext>
            </a:extLst>
          </p:cNvPr>
          <p:cNvGrpSpPr/>
          <p:nvPr/>
        </p:nvGrpSpPr>
        <p:grpSpPr>
          <a:xfrm>
            <a:off x="2594837" y="1563957"/>
            <a:ext cx="3582342" cy="3015474"/>
            <a:chOff x="3780120" y="1454462"/>
            <a:chExt cx="3582342" cy="3015474"/>
          </a:xfrm>
        </p:grpSpPr>
        <p:pic>
          <p:nvPicPr>
            <p:cNvPr id="11" name="图片 10">
              <a:extLst>
                <a:ext uri="{FF2B5EF4-FFF2-40B4-BE49-F238E27FC236}">
                  <a16:creationId xmlns:a16="http://schemas.microsoft.com/office/drawing/2014/main" id="{BB2E2F48-C512-4EC3-9F71-3E7413FE8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4480" y="1454462"/>
              <a:ext cx="3293622" cy="1574157"/>
            </a:xfrm>
            <a:prstGeom prst="rect">
              <a:avLst/>
            </a:prstGeom>
          </p:spPr>
        </p:pic>
        <p:pic>
          <p:nvPicPr>
            <p:cNvPr id="13" name="图片 12">
              <a:extLst>
                <a:ext uri="{FF2B5EF4-FFF2-40B4-BE49-F238E27FC236}">
                  <a16:creationId xmlns:a16="http://schemas.microsoft.com/office/drawing/2014/main" id="{BE396D05-591B-44C7-B484-135664A5AE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0120" y="2932092"/>
              <a:ext cx="3582342" cy="1537844"/>
            </a:xfrm>
            <a:prstGeom prst="rect">
              <a:avLst/>
            </a:prstGeom>
          </p:spPr>
        </p:pic>
      </p:grpSp>
      <p:sp>
        <p:nvSpPr>
          <p:cNvPr id="15" name="文本框 14">
            <a:extLst>
              <a:ext uri="{FF2B5EF4-FFF2-40B4-BE49-F238E27FC236}">
                <a16:creationId xmlns:a16="http://schemas.microsoft.com/office/drawing/2014/main" id="{C123595E-7819-4529-94A9-435DCAC5A38C}"/>
              </a:ext>
            </a:extLst>
          </p:cNvPr>
          <p:cNvSpPr txBox="1"/>
          <p:nvPr/>
        </p:nvSpPr>
        <p:spPr>
          <a:xfrm>
            <a:off x="-145662" y="4626309"/>
            <a:ext cx="3031290" cy="584775"/>
          </a:xfrm>
          <a:prstGeom prst="rect">
            <a:avLst/>
          </a:prstGeom>
          <a:noFill/>
        </p:spPr>
        <p:txBody>
          <a:bodyPr wrap="square" rtlCol="0">
            <a:spAutoFit/>
          </a:bodyPr>
          <a:lstStyle/>
          <a:p>
            <a:pPr algn="ctr"/>
            <a:r>
              <a:rPr lang="en-US" altLang="zh-CN" sz="1600" dirty="0">
                <a:latin typeface="黑体" panose="02010609060101010101" pitchFamily="49" charset="-122"/>
                <a:ea typeface="黑体" panose="02010609060101010101" pitchFamily="49" charset="-122"/>
              </a:rPr>
              <a:t>Wagener</a:t>
            </a:r>
            <a:r>
              <a:rPr lang="zh-CN" altLang="en-US" sz="1600" dirty="0">
                <a:latin typeface="黑体" panose="02010609060101010101" pitchFamily="49" charset="-122"/>
                <a:ea typeface="黑体" panose="02010609060101010101" pitchFamily="49" charset="-122"/>
              </a:rPr>
              <a:t>式地震计</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Wagener</a:t>
            </a: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1880</a:t>
            </a:r>
            <a:r>
              <a:rPr lang="zh-CN" altLang="en-US" sz="1600" dirty="0">
                <a:latin typeface="黑体" panose="02010609060101010101" pitchFamily="49" charset="-122"/>
                <a:ea typeface="黑体" panose="02010609060101010101" pitchFamily="49" charset="-122"/>
              </a:rPr>
              <a:t>年）</a:t>
            </a:r>
          </a:p>
        </p:txBody>
      </p:sp>
      <p:sp>
        <p:nvSpPr>
          <p:cNvPr id="16" name="文本框 15">
            <a:extLst>
              <a:ext uri="{FF2B5EF4-FFF2-40B4-BE49-F238E27FC236}">
                <a16:creationId xmlns:a16="http://schemas.microsoft.com/office/drawing/2014/main" id="{0DF636F6-095E-490F-AF22-F84CD088BFA7}"/>
              </a:ext>
            </a:extLst>
          </p:cNvPr>
          <p:cNvSpPr txBox="1"/>
          <p:nvPr/>
        </p:nvSpPr>
        <p:spPr>
          <a:xfrm>
            <a:off x="2573208" y="4552612"/>
            <a:ext cx="3459611" cy="830997"/>
          </a:xfrm>
          <a:prstGeom prst="rect">
            <a:avLst/>
          </a:prstGeom>
          <a:noFill/>
        </p:spPr>
        <p:txBody>
          <a:bodyPr wrap="square" rtlCol="0">
            <a:spAutoFit/>
          </a:bodyPr>
          <a:lstStyle/>
          <a:p>
            <a:pPr algn="ctr"/>
            <a:r>
              <a:rPr lang="en-US" altLang="zh-CN" sz="1600" dirty="0">
                <a:latin typeface="黑体" panose="02010609060101010101" pitchFamily="49" charset="-122"/>
                <a:ea typeface="黑体" panose="02010609060101010101" pitchFamily="49" charset="-122"/>
              </a:rPr>
              <a:t>Ewing</a:t>
            </a:r>
            <a:r>
              <a:rPr lang="zh-CN" altLang="en-US" sz="1600" dirty="0">
                <a:latin typeface="黑体" panose="02010609060101010101" pitchFamily="49" charset="-122"/>
                <a:ea typeface="黑体" panose="02010609060101010101" pitchFamily="49" charset="-122"/>
              </a:rPr>
              <a:t>式地震仪，基于</a:t>
            </a:r>
            <a:r>
              <a:rPr lang="en-US" altLang="zh-CN" sz="1600" dirty="0">
                <a:latin typeface="黑体" panose="02010609060101010101" pitchFamily="49" charset="-122"/>
                <a:ea typeface="黑体" panose="02010609060101010101" pitchFamily="49" charset="-122"/>
              </a:rPr>
              <a:t>Chaplin</a:t>
            </a:r>
            <a:r>
              <a:rPr lang="zh-CN" altLang="en-US" sz="1600" dirty="0">
                <a:latin typeface="黑体" panose="02010609060101010101" pitchFamily="49" charset="-122"/>
                <a:ea typeface="黑体" panose="02010609060101010101" pitchFamily="49" charset="-122"/>
              </a:rPr>
              <a:t>式地震计发展而来</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Ewing</a:t>
            </a: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1883</a:t>
            </a:r>
            <a:r>
              <a:rPr lang="zh-CN" altLang="en-US" sz="1600" dirty="0">
                <a:latin typeface="黑体" panose="02010609060101010101" pitchFamily="49" charset="-122"/>
                <a:ea typeface="黑体" panose="02010609060101010101" pitchFamily="49" charset="-122"/>
              </a:rPr>
              <a:t>年）</a:t>
            </a:r>
          </a:p>
        </p:txBody>
      </p:sp>
      <p:pic>
        <p:nvPicPr>
          <p:cNvPr id="18" name="图片 17">
            <a:extLst>
              <a:ext uri="{FF2B5EF4-FFF2-40B4-BE49-F238E27FC236}">
                <a16:creationId xmlns:a16="http://schemas.microsoft.com/office/drawing/2014/main" id="{CC0143C7-901B-41C3-AAF9-12AFC2CF55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2050" y="2867947"/>
            <a:ext cx="2888441" cy="1015027"/>
          </a:xfrm>
          <a:prstGeom prst="rect">
            <a:avLst/>
          </a:prstGeom>
        </p:spPr>
      </p:pic>
      <p:sp>
        <p:nvSpPr>
          <p:cNvPr id="20" name="文本框 19">
            <a:extLst>
              <a:ext uri="{FF2B5EF4-FFF2-40B4-BE49-F238E27FC236}">
                <a16:creationId xmlns:a16="http://schemas.microsoft.com/office/drawing/2014/main" id="{9DF04D70-23F6-4FE4-82AA-2548C1B5CDD0}"/>
              </a:ext>
            </a:extLst>
          </p:cNvPr>
          <p:cNvSpPr txBox="1"/>
          <p:nvPr/>
        </p:nvSpPr>
        <p:spPr>
          <a:xfrm>
            <a:off x="6051695" y="3937378"/>
            <a:ext cx="3459611" cy="584775"/>
          </a:xfrm>
          <a:prstGeom prst="rect">
            <a:avLst/>
          </a:prstGeom>
          <a:noFill/>
        </p:spPr>
        <p:txBody>
          <a:bodyPr wrap="square" rtlCol="0">
            <a:spAutoFit/>
          </a:bodyPr>
          <a:lstStyle/>
          <a:p>
            <a:pPr algn="ctr"/>
            <a:r>
              <a:rPr lang="zh-CN" altLang="en-US" sz="1600" dirty="0">
                <a:latin typeface="黑体" panose="02010609060101010101" pitchFamily="49" charset="-122"/>
                <a:ea typeface="黑体" panose="02010609060101010101" pitchFamily="49" charset="-122"/>
              </a:rPr>
              <a:t>应变仪</a:t>
            </a:r>
            <a:endParaRPr lang="en-US" altLang="zh-CN" sz="1600" dirty="0">
              <a:latin typeface="黑体" panose="02010609060101010101" pitchFamily="49" charset="-122"/>
              <a:ea typeface="黑体" panose="02010609060101010101" pitchFamily="49" charset="-122"/>
            </a:endParaRPr>
          </a:p>
          <a:p>
            <a:pPr algn="ct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Milne</a:t>
            </a:r>
            <a:r>
              <a:rPr lang="zh-CN" altLang="en-US" sz="1600" dirty="0">
                <a:latin typeface="黑体" panose="02010609060101010101" pitchFamily="49" charset="-122"/>
                <a:ea typeface="黑体" panose="02010609060101010101" pitchFamily="49" charset="-122"/>
              </a:rPr>
              <a:t>，</a:t>
            </a:r>
            <a:r>
              <a:rPr lang="en-US" altLang="zh-CN" sz="1600" dirty="0">
                <a:latin typeface="黑体" panose="02010609060101010101" pitchFamily="49" charset="-122"/>
                <a:ea typeface="黑体" panose="02010609060101010101" pitchFamily="49" charset="-122"/>
              </a:rPr>
              <a:t>1888</a:t>
            </a:r>
            <a:r>
              <a:rPr lang="zh-CN" altLang="en-US" sz="1600" dirty="0">
                <a:latin typeface="黑体" panose="02010609060101010101" pitchFamily="49" charset="-122"/>
                <a:ea typeface="黑体" panose="02010609060101010101" pitchFamily="49" charset="-122"/>
              </a:rPr>
              <a:t>年）</a:t>
            </a:r>
          </a:p>
        </p:txBody>
      </p:sp>
    </p:spTree>
    <p:extLst>
      <p:ext uri="{BB962C8B-B14F-4D97-AF65-F5344CB8AC3E}">
        <p14:creationId xmlns:p14="http://schemas.microsoft.com/office/powerpoint/2010/main" val="37826316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4</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7867FEF0-5195-4419-A4E4-7F143FC4D926}"/>
              </a:ext>
            </a:extLst>
          </p:cNvPr>
          <p:cNvSpPr txBox="1"/>
          <p:nvPr/>
        </p:nvSpPr>
        <p:spPr>
          <a:xfrm>
            <a:off x="631147" y="984895"/>
            <a:ext cx="2030536"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地震仪发展</a:t>
            </a:r>
          </a:p>
        </p:txBody>
      </p:sp>
      <p:sp>
        <p:nvSpPr>
          <p:cNvPr id="8" name="文本框 7">
            <a:extLst>
              <a:ext uri="{FF2B5EF4-FFF2-40B4-BE49-F238E27FC236}">
                <a16:creationId xmlns:a16="http://schemas.microsoft.com/office/drawing/2014/main" id="{9536BCF2-E86A-44E4-9629-F431F31072BC}"/>
              </a:ext>
            </a:extLst>
          </p:cNvPr>
          <p:cNvSpPr txBox="1"/>
          <p:nvPr/>
        </p:nvSpPr>
        <p:spPr>
          <a:xfrm>
            <a:off x="5688123" y="1022694"/>
            <a:ext cx="2952328" cy="338554"/>
          </a:xfrm>
          <a:prstGeom prst="rect">
            <a:avLst/>
          </a:prstGeom>
          <a:noFill/>
        </p:spPr>
        <p:txBody>
          <a:bodyPr wrap="square" rtlCol="0">
            <a:spAutoFit/>
          </a:bodyPr>
          <a:lstStyle/>
          <a:p>
            <a:pPr algn="ctr"/>
            <a:r>
              <a:rPr lang="en-US" altLang="zh-CN" sz="1600" dirty="0">
                <a:latin typeface="Arial" panose="020B0604020202020204" pitchFamily="34" charset="0"/>
                <a:ea typeface="黑体" panose="02010609060101010101" pitchFamily="49" charset="-122"/>
                <a:cs typeface="Arial" panose="020B0604020202020204" pitchFamily="34" charset="0"/>
              </a:rPr>
              <a:t>(Dewey and Byerly,1969)</a:t>
            </a:r>
            <a:endParaRPr lang="zh-CN" altLang="en-US" sz="1600" dirty="0">
              <a:latin typeface="Arial" panose="020B0604020202020204" pitchFamily="34" charset="0"/>
              <a:ea typeface="黑体" panose="02010609060101010101" pitchFamily="49" charset="-122"/>
              <a:cs typeface="Arial" panose="020B0604020202020204" pitchFamily="34" charset="0"/>
            </a:endParaRPr>
          </a:p>
        </p:txBody>
      </p:sp>
      <p:pic>
        <p:nvPicPr>
          <p:cNvPr id="6" name="图片 5">
            <a:extLst>
              <a:ext uri="{FF2B5EF4-FFF2-40B4-BE49-F238E27FC236}">
                <a16:creationId xmlns:a16="http://schemas.microsoft.com/office/drawing/2014/main" id="{FEA64F4E-9969-4970-8CD2-8438B72AB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1613007"/>
            <a:ext cx="2448938" cy="4195365"/>
          </a:xfrm>
          <a:prstGeom prst="rect">
            <a:avLst/>
          </a:prstGeom>
        </p:spPr>
      </p:pic>
      <p:pic>
        <p:nvPicPr>
          <p:cNvPr id="12" name="图片 11">
            <a:extLst>
              <a:ext uri="{FF2B5EF4-FFF2-40B4-BE49-F238E27FC236}">
                <a16:creationId xmlns:a16="http://schemas.microsoft.com/office/drawing/2014/main" id="{8124C672-DF7E-4742-AB6C-88412F5B6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991" y="1921310"/>
            <a:ext cx="3779416" cy="3586150"/>
          </a:xfrm>
          <a:prstGeom prst="rect">
            <a:avLst/>
          </a:prstGeom>
        </p:spPr>
      </p:pic>
      <p:sp>
        <p:nvSpPr>
          <p:cNvPr id="17" name="文本框 16">
            <a:extLst>
              <a:ext uri="{FF2B5EF4-FFF2-40B4-BE49-F238E27FC236}">
                <a16:creationId xmlns:a16="http://schemas.microsoft.com/office/drawing/2014/main" id="{58DDA73C-6B51-44A3-8AC1-B1BE50B26076}"/>
              </a:ext>
            </a:extLst>
          </p:cNvPr>
          <p:cNvSpPr txBox="1"/>
          <p:nvPr/>
        </p:nvSpPr>
        <p:spPr>
          <a:xfrm>
            <a:off x="841215" y="5901559"/>
            <a:ext cx="3631197" cy="338554"/>
          </a:xfrm>
          <a:prstGeom prst="rect">
            <a:avLst/>
          </a:prstGeom>
          <a:noFill/>
        </p:spPr>
        <p:txBody>
          <a:bodyPr wrap="square" rtlCol="0">
            <a:spAutoFit/>
          </a:bodyPr>
          <a:lstStyle/>
          <a:p>
            <a:pPr algn="ctr"/>
            <a:r>
              <a:rPr lang="en-US" altLang="zh-CN" sz="1600" dirty="0">
                <a:latin typeface="黑体" panose="02010609060101010101" pitchFamily="49" charset="-122"/>
                <a:ea typeface="黑体" panose="02010609060101010101" pitchFamily="49" charset="-122"/>
              </a:rPr>
              <a:t>1884</a:t>
            </a:r>
            <a:r>
              <a:rPr lang="zh-CN" altLang="en-US" sz="1600" dirty="0">
                <a:latin typeface="黑体" panose="02010609060101010101" pitchFamily="49" charset="-122"/>
                <a:ea typeface="黑体" panose="02010609060101010101" pitchFamily="49" charset="-122"/>
              </a:rPr>
              <a:t>年</a:t>
            </a:r>
            <a:r>
              <a:rPr lang="en-US" altLang="zh-CN" sz="1600" dirty="0">
                <a:latin typeface="黑体" panose="02010609060101010101" pitchFamily="49" charset="-122"/>
                <a:ea typeface="黑体" panose="02010609060101010101" pitchFamily="49" charset="-122"/>
              </a:rPr>
              <a:t>Ewing</a:t>
            </a:r>
            <a:r>
              <a:rPr lang="zh-CN" altLang="en-US" sz="1600" dirty="0">
                <a:latin typeface="黑体" panose="02010609060101010101" pitchFamily="49" charset="-122"/>
                <a:ea typeface="黑体" panose="02010609060101010101" pitchFamily="49" charset="-122"/>
              </a:rPr>
              <a:t>式地震仪记录到的近震</a:t>
            </a:r>
          </a:p>
        </p:txBody>
      </p:sp>
      <p:sp>
        <p:nvSpPr>
          <p:cNvPr id="18" name="文本框 17">
            <a:extLst>
              <a:ext uri="{FF2B5EF4-FFF2-40B4-BE49-F238E27FC236}">
                <a16:creationId xmlns:a16="http://schemas.microsoft.com/office/drawing/2014/main" id="{2EB0A1EB-2B76-4A21-A4EA-ADAB7F8FFC07}"/>
              </a:ext>
            </a:extLst>
          </p:cNvPr>
          <p:cNvSpPr txBox="1"/>
          <p:nvPr/>
        </p:nvSpPr>
        <p:spPr>
          <a:xfrm>
            <a:off x="5009254" y="5913084"/>
            <a:ext cx="3631197" cy="338554"/>
          </a:xfrm>
          <a:prstGeom prst="rect">
            <a:avLst/>
          </a:prstGeom>
          <a:noFill/>
        </p:spPr>
        <p:txBody>
          <a:bodyPr wrap="square" rtlCol="0">
            <a:spAutoFit/>
          </a:bodyPr>
          <a:lstStyle/>
          <a:p>
            <a:pPr algn="ctr"/>
            <a:r>
              <a:rPr lang="en-US" altLang="zh-CN" sz="1600" dirty="0">
                <a:latin typeface="黑体" panose="02010609060101010101" pitchFamily="49" charset="-122"/>
                <a:ea typeface="黑体" panose="02010609060101010101" pitchFamily="49" charset="-122"/>
              </a:rPr>
              <a:t>1889</a:t>
            </a:r>
            <a:r>
              <a:rPr lang="zh-CN" altLang="en-US" sz="1600" dirty="0">
                <a:latin typeface="黑体" panose="02010609060101010101" pitchFamily="49" charset="-122"/>
                <a:ea typeface="黑体" panose="02010609060101010101" pitchFamily="49" charset="-122"/>
              </a:rPr>
              <a:t>年</a:t>
            </a:r>
            <a:r>
              <a:rPr lang="en-US" altLang="zh-CN" sz="1600" dirty="0" err="1">
                <a:latin typeface="黑体" panose="02010609060101010101" pitchFamily="49" charset="-122"/>
                <a:ea typeface="黑体" panose="02010609060101010101" pitchFamily="49" charset="-122"/>
              </a:rPr>
              <a:t>Rebeur</a:t>
            </a:r>
            <a:r>
              <a:rPr lang="zh-CN" altLang="en-US" sz="1600" dirty="0">
                <a:latin typeface="黑体" panose="02010609060101010101" pitchFamily="49" charset="-122"/>
                <a:ea typeface="黑体" panose="02010609060101010101" pitchFamily="49" charset="-122"/>
              </a:rPr>
              <a:t>式地震仪记录到的远震</a:t>
            </a:r>
          </a:p>
        </p:txBody>
      </p:sp>
    </p:spTree>
    <p:extLst>
      <p:ext uri="{BB962C8B-B14F-4D97-AF65-F5344CB8AC3E}">
        <p14:creationId xmlns:p14="http://schemas.microsoft.com/office/powerpoint/2010/main" val="384333271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5</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7867FEF0-5195-4419-A4E4-7F143FC4D926}"/>
              </a:ext>
            </a:extLst>
          </p:cNvPr>
          <p:cNvSpPr txBox="1"/>
          <p:nvPr/>
        </p:nvSpPr>
        <p:spPr>
          <a:xfrm>
            <a:off x="539552" y="1857788"/>
            <a:ext cx="8208912" cy="461665"/>
          </a:xfrm>
          <a:prstGeom prst="rect">
            <a:avLst/>
          </a:prstGeom>
          <a:noFill/>
        </p:spPr>
        <p:txBody>
          <a:bodyPr wrap="square" rtlCol="0">
            <a:spAutoFit/>
          </a:bodyPr>
          <a:lstStyle/>
          <a:p>
            <a:pPr marL="285750" indent="-28575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地震仪的成熟为后续天然地震学的诸多进展提供了基础</a:t>
            </a:r>
          </a:p>
        </p:txBody>
      </p:sp>
      <p:sp>
        <p:nvSpPr>
          <p:cNvPr id="10" name="文本框 9">
            <a:extLst>
              <a:ext uri="{FF2B5EF4-FFF2-40B4-BE49-F238E27FC236}">
                <a16:creationId xmlns:a16="http://schemas.microsoft.com/office/drawing/2014/main" id="{18DEC3FE-6158-4796-821B-4BA9DF129344}"/>
              </a:ext>
            </a:extLst>
          </p:cNvPr>
          <p:cNvSpPr txBox="1"/>
          <p:nvPr/>
        </p:nvSpPr>
        <p:spPr>
          <a:xfrm>
            <a:off x="827584" y="2627419"/>
            <a:ext cx="7848872" cy="3539430"/>
          </a:xfrm>
          <a:prstGeom prst="rect">
            <a:avLst/>
          </a:prstGeom>
          <a:noFill/>
        </p:spPr>
        <p:txBody>
          <a:bodyPr wrap="square" rtlCol="0">
            <a:spAutoFit/>
          </a:bodyPr>
          <a:lstStyle/>
          <a:p>
            <a:pPr marL="342900" indent="-342900">
              <a:buFont typeface="Wingdings" panose="05000000000000000000" pitchFamily="2" charset="2"/>
              <a:buChar char="Ø"/>
            </a:pPr>
            <a:r>
              <a:rPr lang="zh-CN" altLang="en-US" sz="2400" dirty="0">
                <a:latin typeface="黑体" panose="02010609060101010101" pitchFamily="49" charset="-122"/>
                <a:ea typeface="黑体" panose="02010609060101010101" pitchFamily="49" charset="-122"/>
              </a:rPr>
              <a:t>地球主要圈层的发现（</a:t>
            </a:r>
            <a:r>
              <a:rPr lang="en-US" altLang="zh-CN" sz="2400" dirty="0">
                <a:latin typeface="黑体" panose="02010609060101010101" pitchFamily="49" charset="-122"/>
                <a:ea typeface="黑体" panose="02010609060101010101" pitchFamily="49" charset="-122"/>
              </a:rPr>
              <a:t>1900s</a:t>
            </a:r>
            <a:r>
              <a:rPr lang="zh-CN" altLang="en-US" sz="2400" dirty="0">
                <a:latin typeface="黑体" panose="02010609060101010101" pitchFamily="49" charset="-122"/>
                <a:ea typeface="黑体" panose="02010609060101010101" pitchFamily="49" charset="-122"/>
              </a:rPr>
              <a:t>）</a:t>
            </a:r>
            <a:endParaRPr lang="en-US" altLang="zh-CN" sz="2400" dirty="0">
              <a:latin typeface="黑体" panose="02010609060101010101" pitchFamily="49" charset="-122"/>
              <a:ea typeface="黑体" panose="02010609060101010101" pitchFamily="49" charset="-122"/>
            </a:endParaRPr>
          </a:p>
          <a:p>
            <a:pPr lvl="1" indent="0">
              <a:spcAft>
                <a:spcPts val="600"/>
              </a:spcAft>
            </a:pPr>
            <a:r>
              <a:rPr lang="zh-CN" altLang="en-US" sz="2000" dirty="0">
                <a:solidFill>
                  <a:schemeClr val="bg2">
                    <a:lumMod val="50000"/>
                  </a:schemeClr>
                </a:solidFill>
                <a:latin typeface="黑体" panose="02010609060101010101" pitchFamily="49" charset="-122"/>
                <a:ea typeface="黑体" panose="02010609060101010101" pitchFamily="49" charset="-122"/>
              </a:rPr>
              <a:t>核幔边界、壳幔边界</a:t>
            </a:r>
            <a:endParaRPr lang="en-US" altLang="zh-CN" sz="2000" dirty="0">
              <a:solidFill>
                <a:schemeClr val="bg2">
                  <a:lumMod val="50000"/>
                </a:schemeClr>
              </a:solidFill>
              <a:latin typeface="黑体" panose="02010609060101010101" pitchFamily="49" charset="-122"/>
              <a:ea typeface="黑体" panose="02010609060101010101" pitchFamily="49" charset="-122"/>
            </a:endParaRPr>
          </a:p>
          <a:p>
            <a:pPr marL="342900" indent="-342900">
              <a:buFont typeface="Wingdings" panose="05000000000000000000" pitchFamily="2" charset="2"/>
              <a:buChar char="Ø"/>
            </a:pPr>
            <a:r>
              <a:rPr lang="zh-CN" altLang="en-US" sz="2400" dirty="0">
                <a:latin typeface="黑体" panose="02010609060101010101" pitchFamily="49" charset="-122"/>
                <a:ea typeface="黑体" panose="02010609060101010101" pitchFamily="49" charset="-122"/>
              </a:rPr>
              <a:t>地震台网研究价值的逐步确立；</a:t>
            </a:r>
            <a:endParaRPr lang="en-US" altLang="zh-CN" sz="2400" dirty="0">
              <a:latin typeface="黑体" panose="02010609060101010101" pitchFamily="49" charset="-122"/>
              <a:ea typeface="黑体" panose="02010609060101010101" pitchFamily="49" charset="-122"/>
            </a:endParaRPr>
          </a:p>
          <a:p>
            <a:pPr lvl="1" indent="0">
              <a:spcAft>
                <a:spcPts val="600"/>
              </a:spcAft>
            </a:pPr>
            <a:r>
              <a:rPr lang="zh-CN" altLang="en-US" sz="2000" dirty="0">
                <a:solidFill>
                  <a:srgbClr val="E7E6E6">
                    <a:lumMod val="50000"/>
                  </a:srgbClr>
                </a:solidFill>
                <a:latin typeface="黑体" panose="02010609060101010101" pitchFamily="49" charset="-122"/>
                <a:ea typeface="黑体" panose="02010609060101010101" pitchFamily="49" charset="-122"/>
              </a:rPr>
              <a:t>地震仪</a:t>
            </a:r>
            <a:r>
              <a:rPr lang="en-US" altLang="zh-CN" sz="2000" dirty="0">
                <a:solidFill>
                  <a:srgbClr val="E7E6E6">
                    <a:lumMod val="50000"/>
                  </a:srgbClr>
                </a:solidFill>
                <a:latin typeface="黑体" panose="02010609060101010101" pitchFamily="49" charset="-122"/>
                <a:ea typeface="黑体" panose="02010609060101010101" pitchFamily="49" charset="-122"/>
              </a:rPr>
              <a:t>+</a:t>
            </a:r>
            <a:r>
              <a:rPr lang="zh-CN" altLang="en-US" sz="2000" dirty="0">
                <a:solidFill>
                  <a:srgbClr val="E7E6E6">
                    <a:lumMod val="50000"/>
                  </a:srgbClr>
                </a:solidFill>
                <a:latin typeface="黑体" panose="02010609060101010101" pitchFamily="49" charset="-122"/>
                <a:ea typeface="黑体" panose="02010609060101010101" pitchFamily="49" charset="-122"/>
              </a:rPr>
              <a:t>台网→对波长的时</a:t>
            </a:r>
            <a:r>
              <a:rPr lang="zh-CN" altLang="en-US" sz="2000" b="1" dirty="0">
                <a:solidFill>
                  <a:srgbClr val="E7E6E6">
                    <a:lumMod val="50000"/>
                  </a:srgbClr>
                </a:solidFill>
                <a:latin typeface="黑体" panose="02010609060101010101" pitchFamily="49" charset="-122"/>
                <a:ea typeface="黑体" panose="02010609060101010101" pitchFamily="49" charset="-122"/>
              </a:rPr>
              <a:t>空</a:t>
            </a:r>
            <a:r>
              <a:rPr lang="zh-CN" altLang="en-US" sz="2000" dirty="0">
                <a:solidFill>
                  <a:srgbClr val="E7E6E6">
                    <a:lumMod val="50000"/>
                  </a:srgbClr>
                </a:solidFill>
                <a:latin typeface="黑体" panose="02010609060101010101" pitchFamily="49" charset="-122"/>
                <a:ea typeface="黑体" panose="02010609060101010101" pitchFamily="49" charset="-122"/>
              </a:rPr>
              <a:t>分辨</a:t>
            </a:r>
            <a:endParaRPr lang="en-US" altLang="zh-CN" sz="2400" dirty="0">
              <a:latin typeface="黑体" panose="02010609060101010101" pitchFamily="49" charset="-122"/>
              <a:ea typeface="黑体" panose="02010609060101010101" pitchFamily="49" charset="-122"/>
            </a:endParaRPr>
          </a:p>
          <a:p>
            <a:pPr>
              <a:buFont typeface="Wingdings" panose="05000000000000000000" pitchFamily="2" charset="2"/>
              <a:buChar char="Ø"/>
            </a:pPr>
            <a:r>
              <a:rPr lang="zh-CN" altLang="en-US" sz="2400" dirty="0">
                <a:latin typeface="黑体" panose="02010609060101010101" pitchFamily="49" charset="-122"/>
                <a:ea typeface="黑体" panose="02010609060101010101" pitchFamily="49" charset="-122"/>
              </a:rPr>
              <a:t>地震数据采集、共享等方面标准的建立</a:t>
            </a:r>
            <a:endParaRPr lang="en-US" altLang="zh-CN" sz="2400" dirty="0">
              <a:latin typeface="黑体" panose="02010609060101010101" pitchFamily="49" charset="-122"/>
              <a:ea typeface="黑体" panose="02010609060101010101" pitchFamily="49" charset="-122"/>
            </a:endParaRPr>
          </a:p>
          <a:p>
            <a:pPr lvl="1" indent="0">
              <a:spcAft>
                <a:spcPts val="600"/>
              </a:spcAft>
            </a:pPr>
            <a:r>
              <a:rPr lang="en-US" altLang="zh-CN" sz="2000" dirty="0">
                <a:solidFill>
                  <a:schemeClr val="bg2">
                    <a:lumMod val="50000"/>
                  </a:schemeClr>
                </a:solidFill>
                <a:latin typeface="黑体" panose="02010609060101010101" pitchFamily="49" charset="-122"/>
                <a:ea typeface="黑体" panose="02010609060101010101" pitchFamily="49" charset="-122"/>
              </a:rPr>
              <a:t>WWSSN</a:t>
            </a:r>
            <a:r>
              <a:rPr lang="zh-CN" altLang="en-US" sz="2000" dirty="0">
                <a:solidFill>
                  <a:schemeClr val="bg2">
                    <a:lumMod val="50000"/>
                  </a:schemeClr>
                </a:solidFill>
                <a:latin typeface="黑体" panose="02010609060101010101" pitchFamily="49" charset="-122"/>
                <a:ea typeface="黑体" panose="02010609060101010101" pitchFamily="49" charset="-122"/>
              </a:rPr>
              <a:t>（全球标准化地震台网，</a:t>
            </a:r>
            <a:r>
              <a:rPr lang="en-US" altLang="zh-CN" sz="2000" dirty="0">
                <a:solidFill>
                  <a:schemeClr val="bg2">
                    <a:lumMod val="50000"/>
                  </a:schemeClr>
                </a:solidFill>
                <a:latin typeface="黑体" panose="02010609060101010101" pitchFamily="49" charset="-122"/>
                <a:ea typeface="黑体" panose="02010609060101010101" pitchFamily="49" charset="-122"/>
              </a:rPr>
              <a:t>1960s</a:t>
            </a:r>
            <a:r>
              <a:rPr lang="zh-CN" altLang="en-US" sz="2000" dirty="0">
                <a:solidFill>
                  <a:schemeClr val="bg2">
                    <a:lumMod val="50000"/>
                  </a:schemeClr>
                </a:solidFill>
                <a:latin typeface="黑体" panose="02010609060101010101" pitchFamily="49" charset="-122"/>
                <a:ea typeface="黑体" panose="02010609060101010101" pitchFamily="49" charset="-122"/>
              </a:rPr>
              <a:t>。用于监测核试验）</a:t>
            </a:r>
            <a:endParaRPr lang="en-US" altLang="zh-CN" sz="2000" dirty="0">
              <a:solidFill>
                <a:schemeClr val="bg2">
                  <a:lumMod val="50000"/>
                </a:schemeClr>
              </a:solidFill>
              <a:latin typeface="黑体" panose="02010609060101010101" pitchFamily="49" charset="-122"/>
              <a:ea typeface="黑体" panose="02010609060101010101" pitchFamily="49" charset="-122"/>
            </a:endParaRPr>
          </a:p>
          <a:p>
            <a:pPr marL="342900" lvl="1" indent="-342900">
              <a:buFont typeface="Wingdings" panose="05000000000000000000" pitchFamily="2" charset="2"/>
              <a:buChar char="Ø"/>
            </a:pPr>
            <a:r>
              <a:rPr lang="zh-CN" altLang="en-US" sz="2400" dirty="0">
                <a:latin typeface="黑体" panose="02010609060101010101" pitchFamily="49" charset="-122"/>
                <a:ea typeface="黑体" panose="02010609060101010101" pitchFamily="49" charset="-122"/>
              </a:rPr>
              <a:t>板块构造学说与震源过程</a:t>
            </a:r>
            <a:endParaRPr lang="en-US" altLang="zh-CN" sz="2400" dirty="0">
              <a:latin typeface="黑体" panose="02010609060101010101" pitchFamily="49" charset="-122"/>
              <a:ea typeface="黑体" panose="02010609060101010101" pitchFamily="49" charset="-122"/>
            </a:endParaRPr>
          </a:p>
          <a:p>
            <a:pPr marL="457200" lvl="2" indent="0">
              <a:spcAft>
                <a:spcPts val="600"/>
              </a:spcAft>
            </a:pPr>
            <a:r>
              <a:rPr lang="zh-CN" altLang="en-US" sz="2000" dirty="0">
                <a:solidFill>
                  <a:schemeClr val="bg2">
                    <a:lumMod val="50000"/>
                  </a:schemeClr>
                </a:solidFill>
                <a:latin typeface="黑体" panose="02010609060101010101" pitchFamily="49" charset="-122"/>
                <a:ea typeface="黑体" panose="02010609060101010101" pitchFamily="49" charset="-122"/>
              </a:rPr>
              <a:t>受益于两种由地震数据积累导出的产品：地震活动性与震源机制</a:t>
            </a:r>
            <a:endParaRPr lang="en-US" altLang="zh-CN" sz="2000" dirty="0">
              <a:solidFill>
                <a:schemeClr val="bg2">
                  <a:lumMod val="50000"/>
                </a:schemeClr>
              </a:solidFill>
              <a:latin typeface="黑体" panose="02010609060101010101" pitchFamily="49" charset="-122"/>
              <a:ea typeface="黑体" panose="02010609060101010101" pitchFamily="49" charset="-122"/>
            </a:endParaRPr>
          </a:p>
          <a:p>
            <a:pPr marL="342900" lvl="1" indent="-342900">
              <a:buFont typeface="Wingdings" panose="05000000000000000000" pitchFamily="2" charset="2"/>
              <a:buChar char="Ø"/>
            </a:pPr>
            <a:r>
              <a:rPr lang="en-US" altLang="zh-CN" sz="2400" dirty="0">
                <a:latin typeface="黑体" panose="02010609060101010101" pitchFamily="49" charset="-122"/>
                <a:ea typeface="黑体" panose="02010609060101010101" pitchFamily="49" charset="-122"/>
              </a:rPr>
              <a:t>……</a:t>
            </a:r>
            <a:endParaRPr lang="en-US" altLang="zh-CN" sz="2000" dirty="0">
              <a:latin typeface="黑体" panose="02010609060101010101" pitchFamily="49" charset="-122"/>
              <a:ea typeface="黑体" panose="02010609060101010101" pitchFamily="49" charset="-122"/>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4178183"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天然地震学的发展</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66264141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6</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grpSp>
        <p:nvGrpSpPr>
          <p:cNvPr id="15" name="组合 14">
            <a:extLst>
              <a:ext uri="{FF2B5EF4-FFF2-40B4-BE49-F238E27FC236}">
                <a16:creationId xmlns:a16="http://schemas.microsoft.com/office/drawing/2014/main" id="{F96EC504-7FA3-4A22-A595-581A4779B9A5}"/>
              </a:ext>
            </a:extLst>
          </p:cNvPr>
          <p:cNvGrpSpPr/>
          <p:nvPr/>
        </p:nvGrpSpPr>
        <p:grpSpPr>
          <a:xfrm>
            <a:off x="4208524" y="1081976"/>
            <a:ext cx="4759400" cy="684110"/>
            <a:chOff x="4404474" y="1750170"/>
            <a:chExt cx="4759400" cy="684110"/>
          </a:xfrm>
        </p:grpSpPr>
        <p:grpSp>
          <p:nvGrpSpPr>
            <p:cNvPr id="8" name="组合 7">
              <a:extLst>
                <a:ext uri="{FF2B5EF4-FFF2-40B4-BE49-F238E27FC236}">
                  <a16:creationId xmlns:a16="http://schemas.microsoft.com/office/drawing/2014/main" id="{849BA2EA-5BB8-4C00-939F-B91D20B36FD6}"/>
                </a:ext>
              </a:extLst>
            </p:cNvPr>
            <p:cNvGrpSpPr/>
            <p:nvPr/>
          </p:nvGrpSpPr>
          <p:grpSpPr>
            <a:xfrm>
              <a:off x="4404474" y="1750171"/>
              <a:ext cx="2333700" cy="684109"/>
              <a:chOff x="7676379" y="2948339"/>
              <a:chExt cx="1404910" cy="684109"/>
            </a:xfrm>
          </p:grpSpPr>
          <p:sp>
            <p:nvSpPr>
              <p:cNvPr id="9" name="矩形 8">
                <a:extLst>
                  <a:ext uri="{FF2B5EF4-FFF2-40B4-BE49-F238E27FC236}">
                    <a16:creationId xmlns:a16="http://schemas.microsoft.com/office/drawing/2014/main" id="{10D8A3EE-C938-423A-8EBF-FC132549558F}"/>
                  </a:ext>
                </a:extLst>
              </p:cNvPr>
              <p:cNvSpPr/>
              <p:nvPr/>
            </p:nvSpPr>
            <p:spPr>
              <a:xfrm>
                <a:off x="7716156" y="2948339"/>
                <a:ext cx="1325357" cy="68410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5B3D85F0-874F-44D1-80A7-0F1C3C921A49}"/>
                  </a:ext>
                </a:extLst>
              </p:cNvPr>
              <p:cNvSpPr/>
              <p:nvPr/>
            </p:nvSpPr>
            <p:spPr>
              <a:xfrm>
                <a:off x="7676379" y="3090338"/>
                <a:ext cx="1404910" cy="400110"/>
              </a:xfrm>
              <a:prstGeom prst="rect">
                <a:avLst/>
              </a:prstGeom>
            </p:spPr>
            <p:txBody>
              <a:bodyPr wrap="square">
                <a:spAutoFit/>
              </a:bodyPr>
              <a:lstStyle/>
              <a:p>
                <a:pPr algn="ctr"/>
                <a:r>
                  <a:rPr lang="en-US" altLang="zh-CN" sz="2000" dirty="0">
                    <a:latin typeface="Arial" panose="020B0604020202020204" pitchFamily="34" charset="0"/>
                    <a:ea typeface="黑体" panose="02010609060101010101" pitchFamily="49" charset="-122"/>
                    <a:cs typeface="Arial" panose="020B0604020202020204" pitchFamily="34" charset="0"/>
                  </a:rPr>
                  <a:t>dynamic range</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grpSp>
        <p:grpSp>
          <p:nvGrpSpPr>
            <p:cNvPr id="11" name="组合 10">
              <a:extLst>
                <a:ext uri="{FF2B5EF4-FFF2-40B4-BE49-F238E27FC236}">
                  <a16:creationId xmlns:a16="http://schemas.microsoft.com/office/drawing/2014/main" id="{0C6F3B1E-B471-4120-B4EE-9939147CF8FB}"/>
                </a:ext>
              </a:extLst>
            </p:cNvPr>
            <p:cNvGrpSpPr/>
            <p:nvPr/>
          </p:nvGrpSpPr>
          <p:grpSpPr>
            <a:xfrm>
              <a:off x="6830174" y="1750170"/>
              <a:ext cx="2333700" cy="684109"/>
              <a:chOff x="7676379" y="2948339"/>
              <a:chExt cx="1404910" cy="684109"/>
            </a:xfrm>
          </p:grpSpPr>
          <p:sp>
            <p:nvSpPr>
              <p:cNvPr id="12" name="矩形 11">
                <a:extLst>
                  <a:ext uri="{FF2B5EF4-FFF2-40B4-BE49-F238E27FC236}">
                    <a16:creationId xmlns:a16="http://schemas.microsoft.com/office/drawing/2014/main" id="{EEE26A6A-6879-4A64-B88D-262100A3D9E9}"/>
                  </a:ext>
                </a:extLst>
              </p:cNvPr>
              <p:cNvSpPr/>
              <p:nvPr/>
            </p:nvSpPr>
            <p:spPr>
              <a:xfrm>
                <a:off x="7716156" y="2948339"/>
                <a:ext cx="1325357" cy="68410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56E06CEF-4904-4A07-8A04-55ED2D0839F8}"/>
                  </a:ext>
                </a:extLst>
              </p:cNvPr>
              <p:cNvSpPr/>
              <p:nvPr/>
            </p:nvSpPr>
            <p:spPr>
              <a:xfrm>
                <a:off x="7676379" y="3090338"/>
                <a:ext cx="1404910" cy="400110"/>
              </a:xfrm>
              <a:prstGeom prst="rect">
                <a:avLst/>
              </a:prstGeom>
            </p:spPr>
            <p:txBody>
              <a:bodyPr wrap="square">
                <a:spAutoFit/>
              </a:bodyPr>
              <a:lstStyle/>
              <a:p>
                <a:pPr algn="ctr"/>
                <a:r>
                  <a:rPr lang="en-US" altLang="zh-CN" sz="2000" dirty="0" err="1">
                    <a:latin typeface="Arial" panose="020B0604020202020204" pitchFamily="34" charset="0"/>
                    <a:ea typeface="黑体" panose="02010609060101010101" pitchFamily="49" charset="-122"/>
                    <a:cs typeface="Arial" panose="020B0604020202020204" pitchFamily="34" charset="0"/>
                  </a:rPr>
                  <a:t>bandwith</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grpSp>
        <p:sp>
          <p:nvSpPr>
            <p:cNvPr id="14" name="矩形 13">
              <a:extLst>
                <a:ext uri="{FF2B5EF4-FFF2-40B4-BE49-F238E27FC236}">
                  <a16:creationId xmlns:a16="http://schemas.microsoft.com/office/drawing/2014/main" id="{01CCDC92-8C75-4C16-BFCC-645EA9EFA5A9}"/>
                </a:ext>
              </a:extLst>
            </p:cNvPr>
            <p:cNvSpPr/>
            <p:nvPr/>
          </p:nvSpPr>
          <p:spPr>
            <a:xfrm>
              <a:off x="6632999" y="1905114"/>
              <a:ext cx="302350" cy="400110"/>
            </a:xfrm>
            <a:prstGeom prst="rect">
              <a:avLst/>
            </a:prstGeom>
          </p:spPr>
          <p:txBody>
            <a:bodyPr wrap="square">
              <a:spAutoFit/>
            </a:bodyPr>
            <a:lstStyle/>
            <a:p>
              <a:pPr algn="ctr"/>
              <a:r>
                <a:rPr lang="en-US" altLang="zh-CN" sz="2000" dirty="0">
                  <a:solidFill>
                    <a:srgbClr val="FF0000"/>
                  </a:solidFill>
                  <a:latin typeface="Arial" panose="020B0604020202020204" pitchFamily="34" charset="0"/>
                  <a:ea typeface="黑体" panose="02010609060101010101" pitchFamily="49" charset="-122"/>
                  <a:cs typeface="Arial" panose="020B0604020202020204" pitchFamily="34" charset="0"/>
                </a:rPr>
                <a:t>+</a:t>
              </a:r>
              <a:endParaRPr lang="zh-CN" altLang="en-US" sz="2000" dirty="0">
                <a:solidFill>
                  <a:srgbClr val="FF0000"/>
                </a:solidFill>
                <a:latin typeface="Arial" panose="020B0604020202020204" pitchFamily="34" charset="0"/>
                <a:ea typeface="黑体" panose="02010609060101010101" pitchFamily="49" charset="-122"/>
                <a:cs typeface="Arial" panose="020B0604020202020204" pitchFamily="34" charset="0"/>
              </a:endParaRPr>
            </a:p>
          </p:txBody>
        </p:sp>
      </p:grpSp>
      <p:grpSp>
        <p:nvGrpSpPr>
          <p:cNvPr id="16" name="组合 15">
            <a:extLst>
              <a:ext uri="{FF2B5EF4-FFF2-40B4-BE49-F238E27FC236}">
                <a16:creationId xmlns:a16="http://schemas.microsoft.com/office/drawing/2014/main" id="{A01CEFBE-D320-4B5B-8003-0B1F767E3E35}"/>
              </a:ext>
            </a:extLst>
          </p:cNvPr>
          <p:cNvGrpSpPr/>
          <p:nvPr/>
        </p:nvGrpSpPr>
        <p:grpSpPr>
          <a:xfrm>
            <a:off x="583596" y="1223975"/>
            <a:ext cx="3395970" cy="734934"/>
            <a:chOff x="2289470" y="2927795"/>
            <a:chExt cx="3790280" cy="734934"/>
          </a:xfrm>
        </p:grpSpPr>
        <p:sp>
          <p:nvSpPr>
            <p:cNvPr id="17" name="矩形 16">
              <a:extLst>
                <a:ext uri="{FF2B5EF4-FFF2-40B4-BE49-F238E27FC236}">
                  <a16:creationId xmlns:a16="http://schemas.microsoft.com/office/drawing/2014/main" id="{DA29EFDD-EE6E-4702-84EC-729AE9520589}"/>
                </a:ext>
              </a:extLst>
            </p:cNvPr>
            <p:cNvSpPr/>
            <p:nvPr/>
          </p:nvSpPr>
          <p:spPr>
            <a:xfrm>
              <a:off x="2289470" y="2927795"/>
              <a:ext cx="3790280" cy="4234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EFB8513F-BF6E-444F-8C2E-CE9595671136}"/>
                </a:ext>
              </a:extLst>
            </p:cNvPr>
            <p:cNvSpPr txBox="1"/>
            <p:nvPr/>
          </p:nvSpPr>
          <p:spPr>
            <a:xfrm>
              <a:off x="2289470" y="2954843"/>
              <a:ext cx="3790280" cy="707886"/>
            </a:xfrm>
            <a:prstGeom prst="rect">
              <a:avLst/>
            </a:prstGeom>
            <a:noFill/>
          </p:spPr>
          <p:txBody>
            <a:bodyPr wrap="square" rtlCol="0">
              <a:spAutoFit/>
            </a:bodyPr>
            <a:lstStyle/>
            <a:p>
              <a:pPr algn="ctr"/>
              <a:r>
                <a:rPr lang="zh-CN" altLang="en-US" sz="2000" dirty="0">
                  <a:solidFill>
                    <a:schemeClr val="bg1"/>
                  </a:solidFill>
                  <a:latin typeface="黑体" panose="02010609060101010101" pitchFamily="49" charset="-122"/>
                  <a:ea typeface="黑体" panose="02010609060101010101" pitchFamily="49" charset="-122"/>
                </a:rPr>
                <a:t>地震仪性能的两个基本指标</a:t>
              </a:r>
            </a:p>
          </p:txBody>
        </p:sp>
      </p:grpSp>
      <p:grpSp>
        <p:nvGrpSpPr>
          <p:cNvPr id="19" name="组合 18">
            <a:extLst>
              <a:ext uri="{FF2B5EF4-FFF2-40B4-BE49-F238E27FC236}">
                <a16:creationId xmlns:a16="http://schemas.microsoft.com/office/drawing/2014/main" id="{8695BC50-D208-46AE-B9DC-C2898C9CF47C}"/>
              </a:ext>
            </a:extLst>
          </p:cNvPr>
          <p:cNvGrpSpPr/>
          <p:nvPr/>
        </p:nvGrpSpPr>
        <p:grpSpPr>
          <a:xfrm>
            <a:off x="583596" y="2224918"/>
            <a:ext cx="2704897" cy="484002"/>
            <a:chOff x="1475656" y="4657051"/>
            <a:chExt cx="1728192" cy="484002"/>
          </a:xfrm>
        </p:grpSpPr>
        <p:sp>
          <p:nvSpPr>
            <p:cNvPr id="20" name="矩形: 圆角 19">
              <a:extLst>
                <a:ext uri="{FF2B5EF4-FFF2-40B4-BE49-F238E27FC236}">
                  <a16:creationId xmlns:a16="http://schemas.microsoft.com/office/drawing/2014/main" id="{19C72DA3-C018-42EF-A2E2-8AAB544FE0AC}"/>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A5419B7C-F78D-447A-A3EC-2C16EBA5ECFE}"/>
                </a:ext>
              </a:extLst>
            </p:cNvPr>
            <p:cNvSpPr txBox="1"/>
            <p:nvPr/>
          </p:nvSpPr>
          <p:spPr>
            <a:xfrm>
              <a:off x="1619672" y="4679388"/>
              <a:ext cx="1440160" cy="461665"/>
            </a:xfrm>
            <a:prstGeom prst="rect">
              <a:avLst/>
            </a:prstGeom>
            <a:noFill/>
          </p:spPr>
          <p:txBody>
            <a:bodyPr wrap="square" rtlCol="0">
              <a:spAutoFit/>
            </a:bodyPr>
            <a:lstStyle/>
            <a:p>
              <a:pPr algn="ctr"/>
              <a:r>
                <a:rPr lang="en-US" altLang="zh-CN"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WWSSN</a:t>
              </a:r>
              <a:endPar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p:txBody>
        </p:sp>
      </p:grpSp>
      <p:sp>
        <p:nvSpPr>
          <p:cNvPr id="22" name="矩形 21">
            <a:extLst>
              <a:ext uri="{FF2B5EF4-FFF2-40B4-BE49-F238E27FC236}">
                <a16:creationId xmlns:a16="http://schemas.microsoft.com/office/drawing/2014/main" id="{DB40DD9F-B49B-457D-BC8B-AF2805A589B2}"/>
              </a:ext>
            </a:extLst>
          </p:cNvPr>
          <p:cNvSpPr/>
          <p:nvPr/>
        </p:nvSpPr>
        <p:spPr>
          <a:xfrm>
            <a:off x="4183715" y="2124144"/>
            <a:ext cx="3794403" cy="707886"/>
          </a:xfrm>
          <a:prstGeom prst="rect">
            <a:avLst/>
          </a:prstGeom>
        </p:spPr>
        <p:txBody>
          <a:bodyPr wrap="square">
            <a:spAutoFit/>
          </a:bodyPr>
          <a:lstStyle/>
          <a:p>
            <a:r>
              <a:rPr lang="zh-CN" altLang="en-US" sz="2000" dirty="0">
                <a:latin typeface="Arial" panose="020B0604020202020204" pitchFamily="34" charset="0"/>
                <a:ea typeface="黑体" panose="02010609060101010101" pitchFamily="49" charset="-122"/>
                <a:cs typeface="Arial" panose="020B0604020202020204" pitchFamily="34" charset="0"/>
              </a:rPr>
              <a:t>结合短周期测量</a:t>
            </a:r>
            <a:r>
              <a:rPr lang="en-US" altLang="zh-CN" sz="2000" dirty="0">
                <a:latin typeface="Arial" panose="020B0604020202020204" pitchFamily="34" charset="0"/>
                <a:ea typeface="黑体" panose="02010609060101010101" pitchFamily="49" charset="-122"/>
                <a:cs typeface="Arial" panose="020B0604020202020204" pitchFamily="34" charset="0"/>
              </a:rPr>
              <a:t>+</a:t>
            </a:r>
            <a:r>
              <a:rPr lang="zh-CN" altLang="en-US" sz="2000" dirty="0">
                <a:latin typeface="Arial" panose="020B0604020202020204" pitchFamily="34" charset="0"/>
                <a:ea typeface="黑体" panose="02010609060101010101" pitchFamily="49" charset="-122"/>
                <a:cs typeface="Arial" panose="020B0604020202020204" pitchFamily="34" charset="0"/>
              </a:rPr>
              <a:t>长周期测量，从而减弱微震的污染</a:t>
            </a:r>
          </a:p>
        </p:txBody>
      </p:sp>
      <p:sp>
        <p:nvSpPr>
          <p:cNvPr id="23" name="箭头: 右 22">
            <a:extLst>
              <a:ext uri="{FF2B5EF4-FFF2-40B4-BE49-F238E27FC236}">
                <a16:creationId xmlns:a16="http://schemas.microsoft.com/office/drawing/2014/main" id="{0B7E46B9-61E6-4F1B-804A-EFDAA87E8DC3}"/>
              </a:ext>
            </a:extLst>
          </p:cNvPr>
          <p:cNvSpPr/>
          <p:nvPr/>
        </p:nvSpPr>
        <p:spPr>
          <a:xfrm>
            <a:off x="3533702" y="2247255"/>
            <a:ext cx="432048" cy="43204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a:extLst>
              <a:ext uri="{FF2B5EF4-FFF2-40B4-BE49-F238E27FC236}">
                <a16:creationId xmlns:a16="http://schemas.microsoft.com/office/drawing/2014/main" id="{7C56F421-34D2-47C6-A5F9-05ED5A187936}"/>
              </a:ext>
            </a:extLst>
          </p:cNvPr>
          <p:cNvGrpSpPr/>
          <p:nvPr/>
        </p:nvGrpSpPr>
        <p:grpSpPr>
          <a:xfrm>
            <a:off x="583596" y="3808047"/>
            <a:ext cx="2704897" cy="484002"/>
            <a:chOff x="1475656" y="4657051"/>
            <a:chExt cx="1728192" cy="484002"/>
          </a:xfrm>
        </p:grpSpPr>
        <p:sp>
          <p:nvSpPr>
            <p:cNvPr id="25" name="矩形: 圆角 24">
              <a:extLst>
                <a:ext uri="{FF2B5EF4-FFF2-40B4-BE49-F238E27FC236}">
                  <a16:creationId xmlns:a16="http://schemas.microsoft.com/office/drawing/2014/main" id="{DAEE6A0B-0C61-4FEC-83C0-C120FD404C70}"/>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B6F8C78F-114E-4978-9D7A-899E3169F926}"/>
                </a:ext>
              </a:extLst>
            </p:cNvPr>
            <p:cNvSpPr txBox="1"/>
            <p:nvPr/>
          </p:nvSpPr>
          <p:spPr>
            <a:xfrm>
              <a:off x="1619672" y="4679388"/>
              <a:ext cx="1440160" cy="461665"/>
            </a:xfrm>
            <a:prstGeom prst="rect">
              <a:avLst/>
            </a:prstGeom>
            <a:noFill/>
          </p:spPr>
          <p:txBody>
            <a:bodyPr wrap="square" rtlCol="0">
              <a:spAutoFit/>
            </a:bodyPr>
            <a:lstStyle/>
            <a:p>
              <a:pPr algn="ctr"/>
              <a:r>
                <a:rPr lang="en-US" altLang="zh-CN"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GEOSCOPE</a:t>
              </a:r>
              <a:endPar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p:txBody>
        </p:sp>
      </p:grpSp>
      <p:sp>
        <p:nvSpPr>
          <p:cNvPr id="27" name="箭头: 右 26">
            <a:extLst>
              <a:ext uri="{FF2B5EF4-FFF2-40B4-BE49-F238E27FC236}">
                <a16:creationId xmlns:a16="http://schemas.microsoft.com/office/drawing/2014/main" id="{C23E9030-5978-43A2-BD0D-9CC08844786F}"/>
              </a:ext>
            </a:extLst>
          </p:cNvPr>
          <p:cNvSpPr/>
          <p:nvPr/>
        </p:nvSpPr>
        <p:spPr>
          <a:xfrm>
            <a:off x="3543128" y="3796879"/>
            <a:ext cx="432048" cy="43204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E74DDF4A-E91D-4720-B377-EA70BDC0B0A5}"/>
              </a:ext>
            </a:extLst>
          </p:cNvPr>
          <p:cNvSpPr/>
          <p:nvPr/>
        </p:nvSpPr>
        <p:spPr>
          <a:xfrm>
            <a:off x="4320019" y="4298862"/>
            <a:ext cx="4536410" cy="338554"/>
          </a:xfrm>
          <a:prstGeom prst="rect">
            <a:avLst/>
          </a:prstGeom>
        </p:spPr>
        <p:txBody>
          <a:bodyPr wrap="square">
            <a:spAutoFit/>
          </a:bodyPr>
          <a:lstStyle/>
          <a:p>
            <a:pPr algn="ct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由</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IRIS</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（地震学合作研究协会）建立，</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1980s</a:t>
            </a:r>
            <a:endPar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29" name="箭头: 右 28">
            <a:extLst>
              <a:ext uri="{FF2B5EF4-FFF2-40B4-BE49-F238E27FC236}">
                <a16:creationId xmlns:a16="http://schemas.microsoft.com/office/drawing/2014/main" id="{A70C1EBA-244A-4351-B4E5-368CD347E694}"/>
              </a:ext>
            </a:extLst>
          </p:cNvPr>
          <p:cNvSpPr/>
          <p:nvPr/>
        </p:nvSpPr>
        <p:spPr>
          <a:xfrm rot="5400000">
            <a:off x="1615370" y="3009297"/>
            <a:ext cx="584667"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65FB5728-1B80-402D-9FE1-EF288AF08AD5}"/>
              </a:ext>
            </a:extLst>
          </p:cNvPr>
          <p:cNvSpPr/>
          <p:nvPr/>
        </p:nvSpPr>
        <p:spPr>
          <a:xfrm>
            <a:off x="2383420" y="2863244"/>
            <a:ext cx="6760580" cy="830997"/>
          </a:xfrm>
          <a:prstGeom prst="rect">
            <a:avLst/>
          </a:prstGeom>
        </p:spPr>
        <p:txBody>
          <a:bodyPr wrap="square">
            <a:spAutoFit/>
          </a:bodyPr>
          <a:lstStyle/>
          <a:p>
            <a:r>
              <a:rPr lang="en-US" altLang="zh-CN" sz="16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1970s-1980s</a:t>
            </a:r>
            <a:r>
              <a:rPr lang="zh-CN" altLang="en-US" sz="16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地震仪进展：</a:t>
            </a:r>
            <a:endParaRPr lang="en-US" altLang="zh-CN" sz="16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认识到宽频带</a:t>
            </a: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数字化</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数据重要性；</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force feedback/very-broadband(VBB) seismometer</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的出现</a:t>
            </a:r>
          </a:p>
        </p:txBody>
      </p:sp>
      <p:grpSp>
        <p:nvGrpSpPr>
          <p:cNvPr id="33" name="组合 32">
            <a:extLst>
              <a:ext uri="{FF2B5EF4-FFF2-40B4-BE49-F238E27FC236}">
                <a16:creationId xmlns:a16="http://schemas.microsoft.com/office/drawing/2014/main" id="{273960F1-483A-4193-8F28-ECA39955E38E}"/>
              </a:ext>
            </a:extLst>
          </p:cNvPr>
          <p:cNvGrpSpPr/>
          <p:nvPr/>
        </p:nvGrpSpPr>
        <p:grpSpPr>
          <a:xfrm>
            <a:off x="4274598" y="3796879"/>
            <a:ext cx="4693326" cy="461665"/>
            <a:chOff x="4274598" y="3796879"/>
            <a:chExt cx="4693326" cy="461665"/>
          </a:xfrm>
        </p:grpSpPr>
        <p:sp>
          <p:nvSpPr>
            <p:cNvPr id="31" name="矩形: 圆角 30">
              <a:extLst>
                <a:ext uri="{FF2B5EF4-FFF2-40B4-BE49-F238E27FC236}">
                  <a16:creationId xmlns:a16="http://schemas.microsoft.com/office/drawing/2014/main" id="{DAEE6A0B-0C61-4FEC-83C0-C120FD404C70}"/>
                </a:ext>
              </a:extLst>
            </p:cNvPr>
            <p:cNvSpPr/>
            <p:nvPr/>
          </p:nvSpPr>
          <p:spPr>
            <a:xfrm>
              <a:off x="4274598" y="3796879"/>
              <a:ext cx="4627254"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32" name="矩形 31">
              <a:extLst>
                <a:ext uri="{FF2B5EF4-FFF2-40B4-BE49-F238E27FC236}">
                  <a16:creationId xmlns:a16="http://schemas.microsoft.com/office/drawing/2014/main" id="{BE485DAC-3973-49FE-AF2F-FB79686E76F4}"/>
                </a:ext>
              </a:extLst>
            </p:cNvPr>
            <p:cNvSpPr/>
            <p:nvPr/>
          </p:nvSpPr>
          <p:spPr>
            <a:xfrm>
              <a:off x="4340670" y="3837197"/>
              <a:ext cx="4627254" cy="400110"/>
            </a:xfrm>
            <a:prstGeom prst="rect">
              <a:avLst/>
            </a:prstGeom>
          </p:spPr>
          <p:txBody>
            <a:bodyPr wrap="square">
              <a:spAutoFit/>
            </a:bodyPr>
            <a:lstStyle/>
            <a:p>
              <a:r>
                <a:rPr lang="en-US" altLang="zh-CN" sz="2000" dirty="0">
                  <a:latin typeface="Arial" panose="020B0604020202020204" pitchFamily="34" charset="0"/>
                  <a:ea typeface="黑体" panose="02010609060101010101" pitchFamily="49" charset="-122"/>
                  <a:cs typeface="Arial" panose="020B0604020202020204" pitchFamily="34" charset="0"/>
                </a:rPr>
                <a:t>Global Seismographic Network, GSN</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grpSp>
      <p:sp>
        <p:nvSpPr>
          <p:cNvPr id="34" name="文本框 33">
            <a:extLst>
              <a:ext uri="{FF2B5EF4-FFF2-40B4-BE49-F238E27FC236}">
                <a16:creationId xmlns:a16="http://schemas.microsoft.com/office/drawing/2014/main" id="{49F4BFE0-4F95-4210-9399-25004F21B2B6}"/>
              </a:ext>
            </a:extLst>
          </p:cNvPr>
          <p:cNvSpPr txBox="1"/>
          <p:nvPr/>
        </p:nvSpPr>
        <p:spPr>
          <a:xfrm>
            <a:off x="550396" y="5030346"/>
            <a:ext cx="8417528" cy="412485"/>
          </a:xfrm>
          <a:prstGeom prst="rect">
            <a:avLst/>
          </a:prstGeom>
          <a:noFill/>
          <a:ln>
            <a:solidFill>
              <a:srgbClr val="C00000"/>
            </a:solidFill>
          </a:ln>
        </p:spPr>
        <p:txBody>
          <a:bodyPr wrap="square" rtlCol="0">
            <a:spAutoFit/>
          </a:bodyPr>
          <a:lstStyle/>
          <a:p>
            <a:pPr>
              <a:lnSpc>
                <a:spcPct val="130000"/>
              </a:lnSpc>
            </a:pPr>
            <a:r>
              <a:rPr lang="zh-CN" altLang="en-US" b="1" dirty="0">
                <a:latin typeface="Arial" panose="020B0604020202020204" pitchFamily="34" charset="0"/>
                <a:ea typeface="黑体" panose="02010609060101010101" pitchFamily="49" charset="-122"/>
                <a:cs typeface="Arial" panose="020B0604020202020204" pitchFamily="34" charset="0"/>
              </a:rPr>
              <a:t>早期</a:t>
            </a:r>
            <a:r>
              <a:rPr lang="en-US" altLang="zh-CN" b="1" dirty="0">
                <a:latin typeface="Arial" panose="020B0604020202020204" pitchFamily="34" charset="0"/>
                <a:ea typeface="黑体" panose="02010609060101010101" pitchFamily="49" charset="-122"/>
                <a:cs typeface="Arial" panose="020B0604020202020204" pitchFamily="34" charset="0"/>
              </a:rPr>
              <a:t>GSN</a:t>
            </a:r>
            <a:r>
              <a:rPr lang="zh-CN" altLang="en-US" b="1" dirty="0">
                <a:latin typeface="Arial" panose="020B0604020202020204" pitchFamily="34" charset="0"/>
                <a:ea typeface="黑体" panose="02010609060101010101" pitchFamily="49" charset="-122"/>
                <a:cs typeface="Arial" panose="020B0604020202020204" pitchFamily="34" charset="0"/>
              </a:rPr>
              <a:t>站：</a:t>
            </a:r>
            <a:r>
              <a:rPr lang="en-US" altLang="zh-CN" dirty="0">
                <a:latin typeface="Arial" panose="020B0604020202020204" pitchFamily="34" charset="0"/>
                <a:ea typeface="黑体" panose="02010609060101010101" pitchFamily="49" charset="-122"/>
                <a:cs typeface="Arial" panose="020B0604020202020204" pitchFamily="34" charset="0"/>
              </a:rPr>
              <a:t>VBB </a:t>
            </a:r>
            <a:r>
              <a:rPr lang="en-US" altLang="zh-CN" dirty="0" err="1">
                <a:latin typeface="Arial" panose="020B0604020202020204" pitchFamily="34" charset="0"/>
                <a:ea typeface="黑体" panose="02010609060101010101" pitchFamily="49" charset="-122"/>
                <a:cs typeface="Arial" panose="020B0604020202020204" pitchFamily="34" charset="0"/>
              </a:rPr>
              <a:t>Streckeisen</a:t>
            </a:r>
            <a:r>
              <a:rPr lang="en-US" altLang="zh-CN" dirty="0">
                <a:latin typeface="Arial" panose="020B0604020202020204" pitchFamily="34" charset="0"/>
                <a:ea typeface="黑体" panose="02010609060101010101" pitchFamily="49" charset="-122"/>
                <a:cs typeface="Arial" panose="020B0604020202020204" pitchFamily="34" charset="0"/>
              </a:rPr>
              <a:t> STS-1 instruments; 24-bit </a:t>
            </a:r>
            <a:r>
              <a:rPr lang="en-US" altLang="zh-CN" dirty="0" err="1">
                <a:latin typeface="Arial" panose="020B0604020202020204" pitchFamily="34" charset="0"/>
                <a:ea typeface="黑体" panose="02010609060101010101" pitchFamily="49" charset="-122"/>
                <a:cs typeface="Arial" panose="020B0604020202020204" pitchFamily="34" charset="0"/>
              </a:rPr>
              <a:t>Quanterra</a:t>
            </a:r>
            <a:r>
              <a:rPr lang="en-US" altLang="zh-CN" dirty="0">
                <a:latin typeface="Arial" panose="020B0604020202020204" pitchFamily="34" charset="0"/>
                <a:ea typeface="黑体" panose="02010609060101010101" pitchFamily="49" charset="-122"/>
                <a:cs typeface="Arial" panose="020B0604020202020204" pitchFamily="34" charset="0"/>
              </a:rPr>
              <a:t> digitizers</a:t>
            </a:r>
          </a:p>
        </p:txBody>
      </p:sp>
      <p:sp>
        <p:nvSpPr>
          <p:cNvPr id="36" name="箭头: 右 35">
            <a:extLst>
              <a:ext uri="{FF2B5EF4-FFF2-40B4-BE49-F238E27FC236}">
                <a16:creationId xmlns:a16="http://schemas.microsoft.com/office/drawing/2014/main" id="{9EDD27C0-A10F-402D-BCE1-C026F259D298}"/>
              </a:ext>
            </a:extLst>
          </p:cNvPr>
          <p:cNvSpPr/>
          <p:nvPr/>
        </p:nvSpPr>
        <p:spPr>
          <a:xfrm rot="5400000">
            <a:off x="6490954" y="4555866"/>
            <a:ext cx="338556"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C27710D7-C67A-4E6B-854B-5702998408D8}"/>
              </a:ext>
            </a:extLst>
          </p:cNvPr>
          <p:cNvSpPr/>
          <p:nvPr/>
        </p:nvSpPr>
        <p:spPr>
          <a:xfrm>
            <a:off x="550396" y="5565032"/>
            <a:ext cx="8871614" cy="646331"/>
          </a:xfrm>
          <a:prstGeom prst="rect">
            <a:avLst/>
          </a:prstGeom>
        </p:spPr>
        <p:txBody>
          <a:bodyPr wrap="square">
            <a:spAutoFit/>
          </a:bodyPr>
          <a:lstStyle/>
          <a:p>
            <a:r>
              <a:rPr lang="en-GB"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1990s, GSN</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数据的共享平台</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IRIS Data Management System(IRIS-DMC)</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建成</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从此，地震数据共享告别了通过邮件发送地震图像的时代，实现了近实时的获取</a:t>
            </a:r>
          </a:p>
        </p:txBody>
      </p:sp>
      <p:sp>
        <p:nvSpPr>
          <p:cNvPr id="38" name="箭头: 右 37">
            <a:extLst>
              <a:ext uri="{FF2B5EF4-FFF2-40B4-BE49-F238E27FC236}">
                <a16:creationId xmlns:a16="http://schemas.microsoft.com/office/drawing/2014/main" id="{8AF51E90-2ABB-4F2E-81FD-4D33ED6350E1}"/>
              </a:ext>
            </a:extLst>
          </p:cNvPr>
          <p:cNvSpPr/>
          <p:nvPr/>
        </p:nvSpPr>
        <p:spPr>
          <a:xfrm>
            <a:off x="830660" y="6341448"/>
            <a:ext cx="584667"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16CB3DCF-C4C4-450B-BD93-3BC8F52E41DE}"/>
              </a:ext>
            </a:extLst>
          </p:cNvPr>
          <p:cNvSpPr/>
          <p:nvPr/>
        </p:nvSpPr>
        <p:spPr>
          <a:xfrm>
            <a:off x="1413119" y="6211363"/>
            <a:ext cx="5484965" cy="646331"/>
          </a:xfrm>
          <a:prstGeom prst="rect">
            <a:avLst/>
          </a:prstGeom>
        </p:spPr>
        <p:txBody>
          <a:bodyPr wrap="square">
            <a:spAutoFit/>
          </a:bodyPr>
          <a:lstStyle/>
          <a:p>
            <a:r>
              <a:rPr lang="zh-CN" altLang="en-US" dirty="0">
                <a:latin typeface="Arial" panose="020B0604020202020204" pitchFamily="34" charset="0"/>
                <a:ea typeface="黑体" panose="02010609060101010101" pitchFamily="49" charset="-122"/>
                <a:cs typeface="Arial" panose="020B0604020202020204" pitchFamily="34" charset="0"/>
              </a:rPr>
              <a:t>数字化数据共享引发了一批革命性成果，例如最早的地震矩张量解的目录；层析模型与断层模型反演</a:t>
            </a:r>
          </a:p>
        </p:txBody>
      </p:sp>
    </p:spTree>
    <p:extLst>
      <p:ext uri="{BB962C8B-B14F-4D97-AF65-F5344CB8AC3E}">
        <p14:creationId xmlns:p14="http://schemas.microsoft.com/office/powerpoint/2010/main" val="271031143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7</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grpSp>
        <p:nvGrpSpPr>
          <p:cNvPr id="35" name="组合 34">
            <a:extLst>
              <a:ext uri="{FF2B5EF4-FFF2-40B4-BE49-F238E27FC236}">
                <a16:creationId xmlns:a16="http://schemas.microsoft.com/office/drawing/2014/main" id="{5702E57A-066E-4C88-90C9-7B49C778E616}"/>
              </a:ext>
            </a:extLst>
          </p:cNvPr>
          <p:cNvGrpSpPr/>
          <p:nvPr/>
        </p:nvGrpSpPr>
        <p:grpSpPr>
          <a:xfrm>
            <a:off x="4208524" y="1081976"/>
            <a:ext cx="4759400" cy="684110"/>
            <a:chOff x="4404474" y="1750170"/>
            <a:chExt cx="4759400" cy="684110"/>
          </a:xfrm>
        </p:grpSpPr>
        <p:grpSp>
          <p:nvGrpSpPr>
            <p:cNvPr id="40" name="组合 39">
              <a:extLst>
                <a:ext uri="{FF2B5EF4-FFF2-40B4-BE49-F238E27FC236}">
                  <a16:creationId xmlns:a16="http://schemas.microsoft.com/office/drawing/2014/main" id="{5B42852D-3C7D-4E1B-B02B-EB948BE14D6C}"/>
                </a:ext>
              </a:extLst>
            </p:cNvPr>
            <p:cNvGrpSpPr/>
            <p:nvPr/>
          </p:nvGrpSpPr>
          <p:grpSpPr>
            <a:xfrm>
              <a:off x="4404474" y="1750171"/>
              <a:ext cx="2333700" cy="684109"/>
              <a:chOff x="7676379" y="2948339"/>
              <a:chExt cx="1404910" cy="684109"/>
            </a:xfrm>
          </p:grpSpPr>
          <p:sp>
            <p:nvSpPr>
              <p:cNvPr id="45" name="矩形 44">
                <a:extLst>
                  <a:ext uri="{FF2B5EF4-FFF2-40B4-BE49-F238E27FC236}">
                    <a16:creationId xmlns:a16="http://schemas.microsoft.com/office/drawing/2014/main" id="{730741F5-B54E-478D-862C-777B7CCBDB05}"/>
                  </a:ext>
                </a:extLst>
              </p:cNvPr>
              <p:cNvSpPr/>
              <p:nvPr/>
            </p:nvSpPr>
            <p:spPr>
              <a:xfrm>
                <a:off x="7716156" y="2948339"/>
                <a:ext cx="1325357" cy="68410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id="{F6D6E349-17A8-4F3B-9289-4CF7A616AD6C}"/>
                  </a:ext>
                </a:extLst>
              </p:cNvPr>
              <p:cNvSpPr/>
              <p:nvPr/>
            </p:nvSpPr>
            <p:spPr>
              <a:xfrm>
                <a:off x="7676379" y="3090338"/>
                <a:ext cx="1404910" cy="400110"/>
              </a:xfrm>
              <a:prstGeom prst="rect">
                <a:avLst/>
              </a:prstGeom>
            </p:spPr>
            <p:txBody>
              <a:bodyPr wrap="square">
                <a:spAutoFit/>
              </a:bodyPr>
              <a:lstStyle/>
              <a:p>
                <a:pPr algn="ctr"/>
                <a:r>
                  <a:rPr lang="en-US" altLang="zh-CN" sz="2000" dirty="0">
                    <a:latin typeface="Arial" panose="020B0604020202020204" pitchFamily="34" charset="0"/>
                    <a:ea typeface="黑体" panose="02010609060101010101" pitchFamily="49" charset="-122"/>
                    <a:cs typeface="Arial" panose="020B0604020202020204" pitchFamily="34" charset="0"/>
                  </a:rPr>
                  <a:t>permanent</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grpSp>
        <p:grpSp>
          <p:nvGrpSpPr>
            <p:cNvPr id="41" name="组合 40">
              <a:extLst>
                <a:ext uri="{FF2B5EF4-FFF2-40B4-BE49-F238E27FC236}">
                  <a16:creationId xmlns:a16="http://schemas.microsoft.com/office/drawing/2014/main" id="{D57CBAF5-1ADD-4B3A-A5C3-4D9EF1E78294}"/>
                </a:ext>
              </a:extLst>
            </p:cNvPr>
            <p:cNvGrpSpPr/>
            <p:nvPr/>
          </p:nvGrpSpPr>
          <p:grpSpPr>
            <a:xfrm>
              <a:off x="6830174" y="1750170"/>
              <a:ext cx="2333700" cy="684109"/>
              <a:chOff x="7676379" y="2948339"/>
              <a:chExt cx="1404910" cy="684109"/>
            </a:xfrm>
          </p:grpSpPr>
          <p:sp>
            <p:nvSpPr>
              <p:cNvPr id="43" name="矩形 42">
                <a:extLst>
                  <a:ext uri="{FF2B5EF4-FFF2-40B4-BE49-F238E27FC236}">
                    <a16:creationId xmlns:a16="http://schemas.microsoft.com/office/drawing/2014/main" id="{869BE77D-61C5-424A-B8D5-3414029BFE1D}"/>
                  </a:ext>
                </a:extLst>
              </p:cNvPr>
              <p:cNvSpPr/>
              <p:nvPr/>
            </p:nvSpPr>
            <p:spPr>
              <a:xfrm>
                <a:off x="7716156" y="2948339"/>
                <a:ext cx="1325357" cy="68410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41A49AC4-C6DA-4A60-B350-C9BBFB3D75D9}"/>
                  </a:ext>
                </a:extLst>
              </p:cNvPr>
              <p:cNvSpPr/>
              <p:nvPr/>
            </p:nvSpPr>
            <p:spPr>
              <a:xfrm>
                <a:off x="7676379" y="3090338"/>
                <a:ext cx="1404910" cy="400110"/>
              </a:xfrm>
              <a:prstGeom prst="rect">
                <a:avLst/>
              </a:prstGeom>
            </p:spPr>
            <p:txBody>
              <a:bodyPr wrap="square">
                <a:spAutoFit/>
              </a:bodyPr>
              <a:lstStyle/>
              <a:p>
                <a:pPr algn="ctr"/>
                <a:r>
                  <a:rPr lang="en-US" altLang="zh-CN" sz="2000" dirty="0">
                    <a:latin typeface="Arial" panose="020B0604020202020204" pitchFamily="34" charset="0"/>
                    <a:ea typeface="黑体" panose="02010609060101010101" pitchFamily="49" charset="-122"/>
                    <a:cs typeface="Arial" panose="020B0604020202020204" pitchFamily="34" charset="0"/>
                  </a:rPr>
                  <a:t>portable</a:t>
                </a:r>
                <a:endParaRPr lang="zh-CN" altLang="en-US" sz="2000" dirty="0">
                  <a:latin typeface="Arial" panose="020B0604020202020204" pitchFamily="34" charset="0"/>
                  <a:ea typeface="黑体" panose="02010609060101010101" pitchFamily="49" charset="-122"/>
                  <a:cs typeface="Arial" panose="020B0604020202020204" pitchFamily="34" charset="0"/>
                </a:endParaRPr>
              </a:p>
            </p:txBody>
          </p:sp>
        </p:grpSp>
        <p:sp>
          <p:nvSpPr>
            <p:cNvPr id="42" name="矩形 41">
              <a:extLst>
                <a:ext uri="{FF2B5EF4-FFF2-40B4-BE49-F238E27FC236}">
                  <a16:creationId xmlns:a16="http://schemas.microsoft.com/office/drawing/2014/main" id="{0821869C-C823-44C0-809A-A101D35C106B}"/>
                </a:ext>
              </a:extLst>
            </p:cNvPr>
            <p:cNvSpPr/>
            <p:nvPr/>
          </p:nvSpPr>
          <p:spPr>
            <a:xfrm>
              <a:off x="6632999" y="1905114"/>
              <a:ext cx="302350" cy="400110"/>
            </a:xfrm>
            <a:prstGeom prst="rect">
              <a:avLst/>
            </a:prstGeom>
          </p:spPr>
          <p:txBody>
            <a:bodyPr wrap="square">
              <a:spAutoFit/>
            </a:bodyPr>
            <a:lstStyle/>
            <a:p>
              <a:pPr algn="ctr"/>
              <a:r>
                <a:rPr lang="en-US" altLang="zh-CN" sz="2000" dirty="0">
                  <a:solidFill>
                    <a:srgbClr val="FF0000"/>
                  </a:solidFill>
                  <a:latin typeface="Arial" panose="020B0604020202020204" pitchFamily="34" charset="0"/>
                  <a:ea typeface="黑体" panose="02010609060101010101" pitchFamily="49" charset="-122"/>
                  <a:cs typeface="Arial" panose="020B0604020202020204" pitchFamily="34" charset="0"/>
                </a:rPr>
                <a:t>+</a:t>
              </a:r>
              <a:endParaRPr lang="zh-CN" altLang="en-US" sz="2000" dirty="0">
                <a:solidFill>
                  <a:srgbClr val="FF0000"/>
                </a:solidFill>
                <a:latin typeface="Arial" panose="020B0604020202020204" pitchFamily="34" charset="0"/>
                <a:ea typeface="黑体" panose="02010609060101010101" pitchFamily="49" charset="-122"/>
                <a:cs typeface="Arial" panose="020B0604020202020204" pitchFamily="34" charset="0"/>
              </a:endParaRPr>
            </a:p>
          </p:txBody>
        </p:sp>
      </p:grpSp>
      <p:grpSp>
        <p:nvGrpSpPr>
          <p:cNvPr id="47" name="组合 46">
            <a:extLst>
              <a:ext uri="{FF2B5EF4-FFF2-40B4-BE49-F238E27FC236}">
                <a16:creationId xmlns:a16="http://schemas.microsoft.com/office/drawing/2014/main" id="{2D16FE85-2B46-4781-8AE3-043A86A687BB}"/>
              </a:ext>
            </a:extLst>
          </p:cNvPr>
          <p:cNvGrpSpPr/>
          <p:nvPr/>
        </p:nvGrpSpPr>
        <p:grpSpPr>
          <a:xfrm>
            <a:off x="583596" y="1223975"/>
            <a:ext cx="3395970" cy="427158"/>
            <a:chOff x="2289470" y="2927795"/>
            <a:chExt cx="3790280" cy="427158"/>
          </a:xfrm>
        </p:grpSpPr>
        <p:sp>
          <p:nvSpPr>
            <p:cNvPr id="48" name="矩形 47">
              <a:extLst>
                <a:ext uri="{FF2B5EF4-FFF2-40B4-BE49-F238E27FC236}">
                  <a16:creationId xmlns:a16="http://schemas.microsoft.com/office/drawing/2014/main" id="{9DBF9301-E3E0-43CB-91D8-8B4C93037894}"/>
                </a:ext>
              </a:extLst>
            </p:cNvPr>
            <p:cNvSpPr/>
            <p:nvPr/>
          </p:nvSpPr>
          <p:spPr>
            <a:xfrm>
              <a:off x="2289470" y="2927795"/>
              <a:ext cx="3790280" cy="4234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a:extLst>
                <a:ext uri="{FF2B5EF4-FFF2-40B4-BE49-F238E27FC236}">
                  <a16:creationId xmlns:a16="http://schemas.microsoft.com/office/drawing/2014/main" id="{C56D56A0-25E3-456C-8652-3FCD25544695}"/>
                </a:ext>
              </a:extLst>
            </p:cNvPr>
            <p:cNvSpPr txBox="1"/>
            <p:nvPr/>
          </p:nvSpPr>
          <p:spPr>
            <a:xfrm>
              <a:off x="2289470" y="2954843"/>
              <a:ext cx="3790280" cy="400110"/>
            </a:xfrm>
            <a:prstGeom prst="rect">
              <a:avLst/>
            </a:prstGeom>
            <a:noFill/>
          </p:spPr>
          <p:txBody>
            <a:bodyPr wrap="square" rtlCol="0">
              <a:spAutoFit/>
            </a:bodyPr>
            <a:lstStyle/>
            <a:p>
              <a:pPr algn="ctr"/>
              <a:r>
                <a:rPr lang="zh-CN" altLang="en-US" sz="2000" dirty="0">
                  <a:solidFill>
                    <a:schemeClr val="bg1"/>
                  </a:solidFill>
                  <a:latin typeface="黑体" panose="02010609060101010101" pitchFamily="49" charset="-122"/>
                  <a:ea typeface="黑体" panose="02010609060101010101" pitchFamily="49" charset="-122"/>
                </a:rPr>
                <a:t>地震台阵布设的时间尺度</a:t>
              </a:r>
            </a:p>
          </p:txBody>
        </p:sp>
      </p:grpSp>
      <p:grpSp>
        <p:nvGrpSpPr>
          <p:cNvPr id="50" name="组合 49">
            <a:extLst>
              <a:ext uri="{FF2B5EF4-FFF2-40B4-BE49-F238E27FC236}">
                <a16:creationId xmlns:a16="http://schemas.microsoft.com/office/drawing/2014/main" id="{48AFD2AE-357F-4E1F-807B-9E69C7B5E764}"/>
              </a:ext>
            </a:extLst>
          </p:cNvPr>
          <p:cNvGrpSpPr/>
          <p:nvPr/>
        </p:nvGrpSpPr>
        <p:grpSpPr>
          <a:xfrm>
            <a:off x="593593" y="4937811"/>
            <a:ext cx="3052300" cy="853334"/>
            <a:chOff x="1475656" y="4657051"/>
            <a:chExt cx="1728192" cy="853334"/>
          </a:xfrm>
        </p:grpSpPr>
        <p:sp>
          <p:nvSpPr>
            <p:cNvPr id="51" name="矩形: 圆角 50">
              <a:extLst>
                <a:ext uri="{FF2B5EF4-FFF2-40B4-BE49-F238E27FC236}">
                  <a16:creationId xmlns:a16="http://schemas.microsoft.com/office/drawing/2014/main" id="{7AC5276B-E71F-48E5-8768-B4582705A7CE}"/>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a:extLst>
                <a:ext uri="{FF2B5EF4-FFF2-40B4-BE49-F238E27FC236}">
                  <a16:creationId xmlns:a16="http://schemas.microsoft.com/office/drawing/2014/main" id="{50657CEB-A161-4D66-9A6C-821E65CF73AE}"/>
                </a:ext>
              </a:extLst>
            </p:cNvPr>
            <p:cNvSpPr txBox="1"/>
            <p:nvPr/>
          </p:nvSpPr>
          <p:spPr>
            <a:xfrm>
              <a:off x="1619672" y="4679388"/>
              <a:ext cx="1440160" cy="830997"/>
            </a:xfrm>
            <a:prstGeom prst="rect">
              <a:avLst/>
            </a:prstGeom>
            <a:noFill/>
          </p:spPr>
          <p:txBody>
            <a:bodyPr wrap="square" rtlCol="0">
              <a:spAutoFit/>
            </a:bodyPr>
            <a:lstStyle/>
            <a:p>
              <a:pPr algn="ctr"/>
              <a:r>
                <a:rPr lang="en-US" altLang="zh-CN"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IRIS-PASSCAL</a:t>
              </a:r>
              <a:endPar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p:txBody>
        </p:sp>
      </p:grpSp>
      <p:sp>
        <p:nvSpPr>
          <p:cNvPr id="53" name="矩形 52">
            <a:extLst>
              <a:ext uri="{FF2B5EF4-FFF2-40B4-BE49-F238E27FC236}">
                <a16:creationId xmlns:a16="http://schemas.microsoft.com/office/drawing/2014/main" id="{79C4CDEB-6306-4FA5-9356-0F14A0DF5C61}"/>
              </a:ext>
            </a:extLst>
          </p:cNvPr>
          <p:cNvSpPr/>
          <p:nvPr/>
        </p:nvSpPr>
        <p:spPr>
          <a:xfrm>
            <a:off x="3981178" y="4982867"/>
            <a:ext cx="3794403" cy="400110"/>
          </a:xfrm>
          <a:prstGeom prst="rect">
            <a:avLst/>
          </a:prstGeom>
        </p:spPr>
        <p:txBody>
          <a:bodyPr wrap="square">
            <a:spAutoFit/>
          </a:bodyPr>
          <a:lstStyle/>
          <a:p>
            <a:r>
              <a:rPr lang="zh-CN" altLang="en-US" sz="2000" dirty="0">
                <a:latin typeface="Arial" panose="020B0604020202020204" pitchFamily="34" charset="0"/>
                <a:ea typeface="黑体" panose="02010609060101010101" pitchFamily="49" charset="-122"/>
                <a:cs typeface="Arial" panose="020B0604020202020204" pitchFamily="34" charset="0"/>
              </a:rPr>
              <a:t>大陆岩石圈的地震台阵项目</a:t>
            </a:r>
          </a:p>
        </p:txBody>
      </p:sp>
      <p:grpSp>
        <p:nvGrpSpPr>
          <p:cNvPr id="54" name="组合 53">
            <a:extLst>
              <a:ext uri="{FF2B5EF4-FFF2-40B4-BE49-F238E27FC236}">
                <a16:creationId xmlns:a16="http://schemas.microsoft.com/office/drawing/2014/main" id="{5D5447D9-6A84-4762-B9A3-641B79EC55F4}"/>
              </a:ext>
            </a:extLst>
          </p:cNvPr>
          <p:cNvGrpSpPr/>
          <p:nvPr/>
        </p:nvGrpSpPr>
        <p:grpSpPr>
          <a:xfrm>
            <a:off x="589772" y="2306650"/>
            <a:ext cx="3052300" cy="484002"/>
            <a:chOff x="1475656" y="4657051"/>
            <a:chExt cx="1728192" cy="484002"/>
          </a:xfrm>
        </p:grpSpPr>
        <p:sp>
          <p:nvSpPr>
            <p:cNvPr id="55" name="矩形: 圆角 54">
              <a:extLst>
                <a:ext uri="{FF2B5EF4-FFF2-40B4-BE49-F238E27FC236}">
                  <a16:creationId xmlns:a16="http://schemas.microsoft.com/office/drawing/2014/main" id="{1DC12E7A-2130-4710-B018-7D5E3D8B2D6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a:extLst>
                <a:ext uri="{FF2B5EF4-FFF2-40B4-BE49-F238E27FC236}">
                  <a16:creationId xmlns:a16="http://schemas.microsoft.com/office/drawing/2014/main" id="{CB6187D9-DA19-45CC-9B97-29873CBC9CBF}"/>
                </a:ext>
              </a:extLst>
            </p:cNvPr>
            <p:cNvSpPr txBox="1"/>
            <p:nvPr/>
          </p:nvSpPr>
          <p:spPr>
            <a:xfrm>
              <a:off x="1619672" y="4679388"/>
              <a:ext cx="1440160" cy="461665"/>
            </a:xfrm>
            <a:prstGeom prst="rect">
              <a:avLst/>
            </a:prstGeom>
            <a:noFill/>
          </p:spPr>
          <p:txBody>
            <a:bodyPr wrap="square" rtlCol="0">
              <a:spAutoFit/>
            </a:bodyPr>
            <a:lstStyle/>
            <a:p>
              <a:pPr algn="ctr"/>
              <a:r>
                <a:rPr lang="en-US" altLang="zh-CN"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FDSN</a:t>
              </a:r>
              <a:endPar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p:txBody>
        </p:sp>
      </p:grpSp>
      <p:sp>
        <p:nvSpPr>
          <p:cNvPr id="57" name="矩形 56">
            <a:extLst>
              <a:ext uri="{FF2B5EF4-FFF2-40B4-BE49-F238E27FC236}">
                <a16:creationId xmlns:a16="http://schemas.microsoft.com/office/drawing/2014/main" id="{6E3CEFE9-93F0-42EC-BF94-03C2E7ABB8FC}"/>
              </a:ext>
            </a:extLst>
          </p:cNvPr>
          <p:cNvSpPr/>
          <p:nvPr/>
        </p:nvSpPr>
        <p:spPr>
          <a:xfrm>
            <a:off x="3977357" y="2359764"/>
            <a:ext cx="4710577" cy="400110"/>
          </a:xfrm>
          <a:prstGeom prst="rect">
            <a:avLst/>
          </a:prstGeom>
        </p:spPr>
        <p:txBody>
          <a:bodyPr wrap="square">
            <a:spAutoFit/>
          </a:bodyPr>
          <a:lstStyle/>
          <a:p>
            <a:r>
              <a:rPr lang="zh-CN" altLang="en-US" sz="2000" dirty="0">
                <a:latin typeface="Arial" panose="020B0604020202020204" pitchFamily="34" charset="0"/>
                <a:ea typeface="黑体" panose="02010609060101010101" pitchFamily="49" charset="-122"/>
                <a:cs typeface="Arial" panose="020B0604020202020204" pitchFamily="34" charset="0"/>
              </a:rPr>
              <a:t>国际数字地震台站联合会，</a:t>
            </a:r>
            <a:r>
              <a:rPr lang="en-US" altLang="zh-CN" sz="2000" dirty="0">
                <a:latin typeface="Arial" panose="020B0604020202020204" pitchFamily="34" charset="0"/>
                <a:ea typeface="黑体" panose="02010609060101010101" pitchFamily="49" charset="-122"/>
                <a:cs typeface="Arial" panose="020B0604020202020204" pitchFamily="34" charset="0"/>
              </a:rPr>
              <a:t>1986</a:t>
            </a:r>
            <a:r>
              <a:rPr lang="zh-CN" altLang="en-US" sz="2000" dirty="0">
                <a:latin typeface="Arial" panose="020B0604020202020204" pitchFamily="34" charset="0"/>
                <a:ea typeface="黑体" panose="02010609060101010101" pitchFamily="49" charset="-122"/>
                <a:cs typeface="Arial" panose="020B0604020202020204" pitchFamily="34" charset="0"/>
              </a:rPr>
              <a:t>年成立</a:t>
            </a:r>
          </a:p>
        </p:txBody>
      </p:sp>
      <p:sp>
        <p:nvSpPr>
          <p:cNvPr id="58" name="矩形 57">
            <a:extLst>
              <a:ext uri="{FF2B5EF4-FFF2-40B4-BE49-F238E27FC236}">
                <a16:creationId xmlns:a16="http://schemas.microsoft.com/office/drawing/2014/main" id="{AF0CE277-F4A2-4353-A1F4-4C4D6B122FF7}"/>
              </a:ext>
            </a:extLst>
          </p:cNvPr>
          <p:cNvSpPr/>
          <p:nvPr/>
        </p:nvSpPr>
        <p:spPr>
          <a:xfrm>
            <a:off x="883211" y="2959867"/>
            <a:ext cx="7373160" cy="1477328"/>
          </a:xfrm>
          <a:prstGeom prst="rect">
            <a:avLst/>
          </a:prstGeom>
        </p:spPr>
        <p:txBody>
          <a:bodyPr wrap="square">
            <a:spAutoFit/>
          </a:bodyPr>
          <a:lstStyle/>
          <a:p>
            <a:pPr marL="285750" indent="-285750">
              <a:buFont typeface="Arial" panose="020B0604020202020204" pitchFamily="34" charset="0"/>
              <a:buChar char="•"/>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形成了数据传输的协议，以及标准地震数据传输格式</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SEED</a:t>
            </a:r>
          </a:p>
          <a:p>
            <a:pPr marL="285750" indent="-285750">
              <a:buFont typeface="Arial" panose="020B0604020202020204" pitchFamily="34" charset="0"/>
              <a:buChar char="•"/>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形成了</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local,</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 </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reginal, national</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等多个层次的数据集</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zh-CN" altLang="en-US"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重要成果：</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对</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2004</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年苏门答腊</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Mw&gt;9</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地震的监测→台网</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灾害监测</a:t>
            </a:r>
            <a:endParaRPr lang="en-US" altLang="zh-CN"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“至关重要的将不再是数据的质量，而主要是空间分辨率、时间连续性与良好的集中归档管理”→</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Big Data start to emerge</a:t>
            </a:r>
            <a:endPar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59" name="矩形 58">
            <a:extLst>
              <a:ext uri="{FF2B5EF4-FFF2-40B4-BE49-F238E27FC236}">
                <a16:creationId xmlns:a16="http://schemas.microsoft.com/office/drawing/2014/main" id="{08BE9353-CE8B-45D7-9435-936C721406FC}"/>
              </a:ext>
            </a:extLst>
          </p:cNvPr>
          <p:cNvSpPr/>
          <p:nvPr/>
        </p:nvSpPr>
        <p:spPr>
          <a:xfrm>
            <a:off x="947356" y="5560722"/>
            <a:ext cx="7373160" cy="646331"/>
          </a:xfrm>
          <a:prstGeom prst="rect">
            <a:avLst/>
          </a:prstGeom>
        </p:spPr>
        <p:txBody>
          <a:bodyPr wrap="square">
            <a:spAutoFit/>
          </a:bodyPr>
          <a:lstStyle/>
          <a:p>
            <a:pPr marL="285750" indent="-285750">
              <a:buFont typeface="Arial" panose="020B0604020202020204" pitchFamily="34" charset="0"/>
              <a:buChar char="•"/>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研制出标准化的便携式地震仪，并提供给各研究团体使用</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285750" indent="-285750">
              <a:buFont typeface="Arial" panose="020B0604020202020204" pitchFamily="34" charset="0"/>
              <a:buChar char="•"/>
            </a:pPr>
            <a:r>
              <a:rPr lang="zh-CN" altLang="en-US"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流动台站网络</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rolling network</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）的形成</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04451095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8</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grpSp>
        <p:nvGrpSpPr>
          <p:cNvPr id="47" name="组合 46">
            <a:extLst>
              <a:ext uri="{FF2B5EF4-FFF2-40B4-BE49-F238E27FC236}">
                <a16:creationId xmlns:a16="http://schemas.microsoft.com/office/drawing/2014/main" id="{2D16FE85-2B46-4781-8AE3-043A86A687BB}"/>
              </a:ext>
            </a:extLst>
          </p:cNvPr>
          <p:cNvGrpSpPr/>
          <p:nvPr/>
        </p:nvGrpSpPr>
        <p:grpSpPr>
          <a:xfrm>
            <a:off x="4744174" y="1536185"/>
            <a:ext cx="3988404" cy="427158"/>
            <a:chOff x="2289470" y="2927795"/>
            <a:chExt cx="3790280" cy="427158"/>
          </a:xfrm>
        </p:grpSpPr>
        <p:sp>
          <p:nvSpPr>
            <p:cNvPr id="48" name="矩形 47">
              <a:extLst>
                <a:ext uri="{FF2B5EF4-FFF2-40B4-BE49-F238E27FC236}">
                  <a16:creationId xmlns:a16="http://schemas.microsoft.com/office/drawing/2014/main" id="{9DBF9301-E3E0-43CB-91D8-8B4C93037894}"/>
                </a:ext>
              </a:extLst>
            </p:cNvPr>
            <p:cNvSpPr/>
            <p:nvPr/>
          </p:nvSpPr>
          <p:spPr>
            <a:xfrm>
              <a:off x="2289470" y="2927795"/>
              <a:ext cx="3790280" cy="4234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a:extLst>
                <a:ext uri="{FF2B5EF4-FFF2-40B4-BE49-F238E27FC236}">
                  <a16:creationId xmlns:a16="http://schemas.microsoft.com/office/drawing/2014/main" id="{C56D56A0-25E3-456C-8652-3FCD25544695}"/>
                </a:ext>
              </a:extLst>
            </p:cNvPr>
            <p:cNvSpPr txBox="1"/>
            <p:nvPr/>
          </p:nvSpPr>
          <p:spPr>
            <a:xfrm>
              <a:off x="2289470" y="2954843"/>
              <a:ext cx="3790280" cy="400110"/>
            </a:xfrm>
            <a:prstGeom prst="rect">
              <a:avLst/>
            </a:prstGeom>
            <a:noFill/>
          </p:spPr>
          <p:txBody>
            <a:bodyPr wrap="square" rtlCol="0">
              <a:spAutoFit/>
            </a:bodyPr>
            <a:lstStyle/>
            <a:p>
              <a:pPr algn="ctr"/>
              <a:r>
                <a:rPr lang="zh-CN" altLang="en-US" sz="2000" dirty="0">
                  <a:solidFill>
                    <a:schemeClr val="bg1"/>
                  </a:solidFill>
                  <a:latin typeface="Arial" panose="020B0604020202020204" pitchFamily="34" charset="0"/>
                  <a:ea typeface="黑体" panose="02010609060101010101" pitchFamily="49" charset="-122"/>
                  <a:cs typeface="Arial" panose="020B0604020202020204" pitchFamily="34" charset="0"/>
                </a:rPr>
                <a:t>著名的流动台阵项目：</a:t>
              </a:r>
              <a:r>
                <a:rPr lang="en-US" altLang="zh-CN" sz="2000" dirty="0" err="1">
                  <a:solidFill>
                    <a:schemeClr val="bg1"/>
                  </a:solidFill>
                  <a:latin typeface="Arial" panose="020B0604020202020204" pitchFamily="34" charset="0"/>
                  <a:ea typeface="黑体" panose="02010609060101010101" pitchFamily="49" charset="-122"/>
                  <a:cs typeface="Arial" panose="020B0604020202020204" pitchFamily="34" charset="0"/>
                </a:rPr>
                <a:t>USArray</a:t>
              </a:r>
              <a:endParaRPr lang="zh-CN" altLang="en-US" sz="2000" dirty="0">
                <a:solidFill>
                  <a:schemeClr val="bg1"/>
                </a:solidFill>
                <a:latin typeface="Arial" panose="020B0604020202020204" pitchFamily="34" charset="0"/>
                <a:ea typeface="黑体" panose="02010609060101010101" pitchFamily="49" charset="-122"/>
                <a:cs typeface="Arial" panose="020B0604020202020204" pitchFamily="34" charset="0"/>
              </a:endParaRPr>
            </a:p>
          </p:txBody>
        </p:sp>
      </p:grpSp>
      <p:pic>
        <p:nvPicPr>
          <p:cNvPr id="5" name="图片 4">
            <a:extLst>
              <a:ext uri="{FF2B5EF4-FFF2-40B4-BE49-F238E27FC236}">
                <a16:creationId xmlns:a16="http://schemas.microsoft.com/office/drawing/2014/main" id="{81EE243D-BD45-49A4-8C63-69D35A90C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6069" y="2333270"/>
            <a:ext cx="4593807" cy="3374504"/>
          </a:xfrm>
          <a:prstGeom prst="rect">
            <a:avLst/>
          </a:prstGeom>
        </p:spPr>
      </p:pic>
      <p:grpSp>
        <p:nvGrpSpPr>
          <p:cNvPr id="27" name="组合 26">
            <a:extLst>
              <a:ext uri="{FF2B5EF4-FFF2-40B4-BE49-F238E27FC236}">
                <a16:creationId xmlns:a16="http://schemas.microsoft.com/office/drawing/2014/main" id="{6AF21675-4DBB-41EC-8EF5-F98507B6CFC3}"/>
              </a:ext>
            </a:extLst>
          </p:cNvPr>
          <p:cNvGrpSpPr/>
          <p:nvPr/>
        </p:nvGrpSpPr>
        <p:grpSpPr>
          <a:xfrm>
            <a:off x="666050" y="1530629"/>
            <a:ext cx="3437190" cy="484002"/>
            <a:chOff x="1475656" y="4657051"/>
            <a:chExt cx="1728192" cy="484002"/>
          </a:xfrm>
        </p:grpSpPr>
        <p:sp>
          <p:nvSpPr>
            <p:cNvPr id="28" name="矩形: 圆角 27">
              <a:extLst>
                <a:ext uri="{FF2B5EF4-FFF2-40B4-BE49-F238E27FC236}">
                  <a16:creationId xmlns:a16="http://schemas.microsoft.com/office/drawing/2014/main" id="{6FCF4CB4-5F68-4241-8C7F-E44D969C2388}"/>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B3E0C14A-DE35-45AE-A965-16FA97404110}"/>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流动台阵</a:t>
              </a:r>
            </a:p>
          </p:txBody>
        </p:sp>
      </p:grpSp>
      <p:sp>
        <p:nvSpPr>
          <p:cNvPr id="33" name="箭头: 右 32">
            <a:extLst>
              <a:ext uri="{FF2B5EF4-FFF2-40B4-BE49-F238E27FC236}">
                <a16:creationId xmlns:a16="http://schemas.microsoft.com/office/drawing/2014/main" id="{979D88D7-26A7-4B10-920F-D6CF240699F0}"/>
              </a:ext>
            </a:extLst>
          </p:cNvPr>
          <p:cNvSpPr/>
          <p:nvPr/>
        </p:nvSpPr>
        <p:spPr>
          <a:xfrm rot="5400000">
            <a:off x="2171163" y="2117246"/>
            <a:ext cx="426963"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a:extLst>
              <a:ext uri="{FF2B5EF4-FFF2-40B4-BE49-F238E27FC236}">
                <a16:creationId xmlns:a16="http://schemas.microsoft.com/office/drawing/2014/main" id="{AE70206C-B543-45FD-B536-0F67D9363FE1}"/>
              </a:ext>
            </a:extLst>
          </p:cNvPr>
          <p:cNvGrpSpPr/>
          <p:nvPr/>
        </p:nvGrpSpPr>
        <p:grpSpPr>
          <a:xfrm>
            <a:off x="666050" y="2649087"/>
            <a:ext cx="3437190" cy="853334"/>
            <a:chOff x="1475656" y="4657051"/>
            <a:chExt cx="1728192" cy="853334"/>
          </a:xfrm>
        </p:grpSpPr>
        <p:sp>
          <p:nvSpPr>
            <p:cNvPr id="37" name="矩形: 圆角 36">
              <a:extLst>
                <a:ext uri="{FF2B5EF4-FFF2-40B4-BE49-F238E27FC236}">
                  <a16:creationId xmlns:a16="http://schemas.microsoft.com/office/drawing/2014/main" id="{640682A0-06E5-4507-A996-6F01C027509B}"/>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E8ECA06A-E96B-4BBF-8128-ED53EC81E884}"/>
                </a:ext>
              </a:extLst>
            </p:cNvPr>
            <p:cNvSpPr txBox="1"/>
            <p:nvPr/>
          </p:nvSpPr>
          <p:spPr>
            <a:xfrm>
              <a:off x="1619672" y="4679388"/>
              <a:ext cx="1440160" cy="830997"/>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综合地球观测计划</a:t>
              </a:r>
            </a:p>
          </p:txBody>
        </p:sp>
      </p:grpSp>
      <p:sp>
        <p:nvSpPr>
          <p:cNvPr id="39" name="文本框 38">
            <a:extLst>
              <a:ext uri="{FF2B5EF4-FFF2-40B4-BE49-F238E27FC236}">
                <a16:creationId xmlns:a16="http://schemas.microsoft.com/office/drawing/2014/main" id="{2A566D8A-FF1F-4723-97C4-1ECC41268363}"/>
              </a:ext>
            </a:extLst>
          </p:cNvPr>
          <p:cNvSpPr txBox="1"/>
          <p:nvPr/>
        </p:nvSpPr>
        <p:spPr>
          <a:xfrm>
            <a:off x="827584" y="3872348"/>
            <a:ext cx="3744416" cy="1569660"/>
          </a:xfrm>
          <a:prstGeom prst="rect">
            <a:avLst/>
          </a:prstGeom>
          <a:noFill/>
        </p:spPr>
        <p:txBody>
          <a:bodyPr wrap="square" rtlCol="0">
            <a:spAutoFit/>
          </a:bodyPr>
          <a:lstStyle/>
          <a:p>
            <a:pPr marL="342900" indent="-34290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多种空间分辨率</a:t>
            </a:r>
            <a:endParaRPr lang="en-US" altLang="zh-CN" sz="24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en-US" altLang="zh-CN" sz="2400" dirty="0">
                <a:latin typeface="黑体" panose="02010609060101010101" pitchFamily="49" charset="-122"/>
                <a:ea typeface="黑体" panose="02010609060101010101" pitchFamily="49" charset="-122"/>
              </a:rPr>
              <a:t>3D</a:t>
            </a:r>
            <a:r>
              <a:rPr lang="zh-CN" altLang="en-US" sz="2400" dirty="0">
                <a:latin typeface="黑体" panose="02010609060101010101" pitchFamily="49" charset="-122"/>
                <a:ea typeface="黑体" panose="02010609060101010101" pitchFamily="49" charset="-122"/>
              </a:rPr>
              <a:t>速度层析</a:t>
            </a:r>
            <a:endParaRPr lang="en-US" altLang="zh-CN" sz="24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zh-CN" altLang="en-US" sz="2400" dirty="0">
                <a:latin typeface="黑体" panose="02010609060101010101" pitchFamily="49" charset="-122"/>
                <a:ea typeface="黑体" panose="02010609060101010101" pitchFamily="49" charset="-122"/>
              </a:rPr>
              <a:t>各向异性</a:t>
            </a:r>
            <a:endParaRPr lang="en-US" altLang="zh-CN" sz="2400" dirty="0">
              <a:latin typeface="黑体" panose="02010609060101010101" pitchFamily="49" charset="-122"/>
              <a:ea typeface="黑体" panose="02010609060101010101" pitchFamily="49" charset="-122"/>
            </a:endParaRPr>
          </a:p>
          <a:p>
            <a:pPr marL="342900" indent="-342900">
              <a:buFont typeface="Arial" panose="020B0604020202020204" pitchFamily="34" charset="0"/>
              <a:buChar char="•"/>
            </a:pPr>
            <a:r>
              <a:rPr lang="en-US" altLang="zh-CN" sz="2400" dirty="0">
                <a:latin typeface="黑体" panose="02010609060101010101" pitchFamily="49" charset="-122"/>
                <a:ea typeface="黑体" panose="02010609060101010101" pitchFamily="49" charset="-122"/>
              </a:rPr>
              <a:t>……</a:t>
            </a:r>
          </a:p>
        </p:txBody>
      </p:sp>
      <p:sp>
        <p:nvSpPr>
          <p:cNvPr id="60" name="箭头: 右 59">
            <a:extLst>
              <a:ext uri="{FF2B5EF4-FFF2-40B4-BE49-F238E27FC236}">
                <a16:creationId xmlns:a16="http://schemas.microsoft.com/office/drawing/2014/main" id="{4EC64B2F-0BAF-4488-BD93-80B2FFD490EE}"/>
              </a:ext>
            </a:extLst>
          </p:cNvPr>
          <p:cNvSpPr/>
          <p:nvPr/>
        </p:nvSpPr>
        <p:spPr>
          <a:xfrm rot="5400000">
            <a:off x="2171162" y="3268227"/>
            <a:ext cx="426963"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72593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9</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10" name="文本框 9">
            <a:extLst>
              <a:ext uri="{FF2B5EF4-FFF2-40B4-BE49-F238E27FC236}">
                <a16:creationId xmlns:a16="http://schemas.microsoft.com/office/drawing/2014/main" id="{18DEC3FE-6158-4796-821B-4BA9DF129344}"/>
              </a:ext>
            </a:extLst>
          </p:cNvPr>
          <p:cNvSpPr txBox="1"/>
          <p:nvPr/>
        </p:nvSpPr>
        <p:spPr>
          <a:xfrm>
            <a:off x="230944" y="4191165"/>
            <a:ext cx="3152924" cy="1132682"/>
          </a:xfrm>
          <a:prstGeom prst="rect">
            <a:avLst/>
          </a:prstGeom>
          <a:noFill/>
        </p:spPr>
        <p:txBody>
          <a:bodyPr wrap="square" rtlCol="0">
            <a:spAutoFit/>
          </a:bodyPr>
          <a:lstStyle/>
          <a:p>
            <a:pPr algn="ctr">
              <a:lnSpc>
                <a:spcPct val="130000"/>
              </a:lnSpc>
            </a:pPr>
            <a:r>
              <a:rPr lang="zh-CN" altLang="en-US" dirty="0">
                <a:latin typeface="黑体" panose="02010609060101010101" pitchFamily="49" charset="-122"/>
                <a:ea typeface="黑体" panose="02010609060101010101" pitchFamily="49" charset="-122"/>
              </a:rPr>
              <a:t>更小的尺寸</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重量</a:t>
            </a:r>
            <a:endParaRPr lang="en-US" altLang="zh-CN" dirty="0">
              <a:latin typeface="黑体" panose="02010609060101010101" pitchFamily="49" charset="-122"/>
              <a:ea typeface="黑体" panose="02010609060101010101" pitchFamily="49" charset="-122"/>
            </a:endParaRPr>
          </a:p>
          <a:p>
            <a:pPr algn="ctr">
              <a:lnSpc>
                <a:spcPct val="130000"/>
              </a:lnSpc>
            </a:pPr>
            <a:r>
              <a:rPr lang="zh-CN" altLang="en-US" dirty="0">
                <a:latin typeface="黑体" panose="02010609060101010101" pitchFamily="49" charset="-122"/>
                <a:ea typeface="黑体" panose="02010609060101010101" pitchFamily="49" charset="-122"/>
              </a:rPr>
              <a:t>拖缆</a:t>
            </a:r>
            <a:r>
              <a:rPr lang="zh-CN" altLang="en-US" dirty="0">
                <a:latin typeface="Arial" panose="020B0604020202020204" pitchFamily="34" charset="0"/>
                <a:ea typeface="黑体" panose="02010609060101010101" pitchFamily="49" charset="-122"/>
                <a:cs typeface="Arial" panose="020B0604020202020204" pitchFamily="34" charset="0"/>
              </a:rPr>
              <a:t>→集成大量的</a:t>
            </a:r>
            <a:r>
              <a:rPr lang="en-US" altLang="zh-CN" dirty="0">
                <a:latin typeface="Arial" panose="020B0604020202020204" pitchFamily="34" charset="0"/>
                <a:ea typeface="黑体" panose="02010609060101010101" pitchFamily="49" charset="-122"/>
                <a:cs typeface="Arial" panose="020B0604020202020204" pitchFamily="34" charset="0"/>
              </a:rPr>
              <a:t>channel</a:t>
            </a:r>
          </a:p>
          <a:p>
            <a:pPr algn="ctr">
              <a:lnSpc>
                <a:spcPct val="130000"/>
              </a:lnSpc>
            </a:pPr>
            <a:r>
              <a:rPr lang="zh-CN" altLang="en-US" dirty="0">
                <a:latin typeface="Arial" panose="020B0604020202020204" pitchFamily="34" charset="0"/>
                <a:ea typeface="黑体" panose="02010609060101010101" pitchFamily="49" charset="-122"/>
                <a:cs typeface="Arial" panose="020B0604020202020204" pitchFamily="34" charset="0"/>
              </a:rPr>
              <a:t>微机电系统</a:t>
            </a:r>
            <a:r>
              <a:rPr lang="en-US" altLang="zh-CN" dirty="0">
                <a:latin typeface="Arial" panose="020B0604020202020204" pitchFamily="34" charset="0"/>
                <a:ea typeface="黑体" panose="02010609060101010101" pitchFamily="49" charset="-122"/>
                <a:cs typeface="Arial" panose="020B0604020202020204" pitchFamily="34" charset="0"/>
              </a:rPr>
              <a:t>(MEMS)</a:t>
            </a:r>
            <a:r>
              <a:rPr lang="zh-CN" altLang="en-US" dirty="0">
                <a:latin typeface="Arial" panose="020B0604020202020204" pitchFamily="34" charset="0"/>
                <a:ea typeface="黑体" panose="02010609060101010101" pitchFamily="49" charset="-122"/>
                <a:cs typeface="Arial" panose="020B0604020202020204" pitchFamily="34" charset="0"/>
              </a:rPr>
              <a:t>仪器</a:t>
            </a:r>
            <a:endParaRPr lang="en-US" altLang="zh-CN" dirty="0">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4680520"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勘探地震学的发展</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82F0232E-2923-4D37-80D6-3E12C4A801AF}"/>
              </a:ext>
            </a:extLst>
          </p:cNvPr>
          <p:cNvGrpSpPr/>
          <p:nvPr/>
        </p:nvGrpSpPr>
        <p:grpSpPr>
          <a:xfrm>
            <a:off x="3428604" y="3149458"/>
            <a:ext cx="2478484" cy="484002"/>
            <a:chOff x="1475656" y="4657051"/>
            <a:chExt cx="1728192" cy="484002"/>
          </a:xfrm>
        </p:grpSpPr>
        <p:sp>
          <p:nvSpPr>
            <p:cNvPr id="9" name="矩形: 圆角 8">
              <a:extLst>
                <a:ext uri="{FF2B5EF4-FFF2-40B4-BE49-F238E27FC236}">
                  <a16:creationId xmlns:a16="http://schemas.microsoft.com/office/drawing/2014/main" id="{2DC539B5-E4BB-4BE3-AAFB-D03B5AF4557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9FEBC427-4B04-40BD-8802-1653A673EC74}"/>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观测系统设计</a:t>
              </a:r>
            </a:p>
          </p:txBody>
        </p:sp>
      </p:grpSp>
      <p:grpSp>
        <p:nvGrpSpPr>
          <p:cNvPr id="12" name="组合 11">
            <a:extLst>
              <a:ext uri="{FF2B5EF4-FFF2-40B4-BE49-F238E27FC236}">
                <a16:creationId xmlns:a16="http://schemas.microsoft.com/office/drawing/2014/main" id="{B06663BD-8028-4C15-85BA-F4E5BCD93646}"/>
              </a:ext>
            </a:extLst>
          </p:cNvPr>
          <p:cNvGrpSpPr/>
          <p:nvPr/>
        </p:nvGrpSpPr>
        <p:grpSpPr>
          <a:xfrm>
            <a:off x="586418" y="3140968"/>
            <a:ext cx="2478484" cy="484002"/>
            <a:chOff x="1475656" y="4657051"/>
            <a:chExt cx="1728192" cy="484002"/>
          </a:xfrm>
        </p:grpSpPr>
        <p:sp>
          <p:nvSpPr>
            <p:cNvPr id="13" name="矩形: 圆角 12">
              <a:extLst>
                <a:ext uri="{FF2B5EF4-FFF2-40B4-BE49-F238E27FC236}">
                  <a16:creationId xmlns:a16="http://schemas.microsoft.com/office/drawing/2014/main" id="{C04E5487-33DB-4AA4-9312-F1D56BE85C9A}"/>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C3478561-646C-4AE4-8D3F-0B738D2AB780}"/>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仪器</a:t>
              </a:r>
            </a:p>
          </p:txBody>
        </p:sp>
      </p:grpSp>
      <p:grpSp>
        <p:nvGrpSpPr>
          <p:cNvPr id="15" name="组合 14">
            <a:extLst>
              <a:ext uri="{FF2B5EF4-FFF2-40B4-BE49-F238E27FC236}">
                <a16:creationId xmlns:a16="http://schemas.microsoft.com/office/drawing/2014/main" id="{39EEA214-F41D-4C1E-95C5-6C8A7A76C714}"/>
              </a:ext>
            </a:extLst>
          </p:cNvPr>
          <p:cNvGrpSpPr/>
          <p:nvPr/>
        </p:nvGrpSpPr>
        <p:grpSpPr>
          <a:xfrm>
            <a:off x="6221412" y="3160626"/>
            <a:ext cx="2478484" cy="484002"/>
            <a:chOff x="1475656" y="4657051"/>
            <a:chExt cx="1728192" cy="484002"/>
          </a:xfrm>
        </p:grpSpPr>
        <p:sp>
          <p:nvSpPr>
            <p:cNvPr id="16" name="矩形: 圆角 15">
              <a:extLst>
                <a:ext uri="{FF2B5EF4-FFF2-40B4-BE49-F238E27FC236}">
                  <a16:creationId xmlns:a16="http://schemas.microsoft.com/office/drawing/2014/main" id="{CF971A19-0285-4444-B329-ABCBBAD09417}"/>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05FB5A3D-18BE-46AC-A99E-C3E10057097D}"/>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数据处理</a:t>
              </a:r>
            </a:p>
          </p:txBody>
        </p:sp>
      </p:grpSp>
      <p:sp>
        <p:nvSpPr>
          <p:cNvPr id="19" name="箭头: 右 18">
            <a:extLst>
              <a:ext uri="{FF2B5EF4-FFF2-40B4-BE49-F238E27FC236}">
                <a16:creationId xmlns:a16="http://schemas.microsoft.com/office/drawing/2014/main" id="{17F25912-EA16-4FCC-9AFB-9CEDCB56E524}"/>
              </a:ext>
            </a:extLst>
          </p:cNvPr>
          <p:cNvSpPr/>
          <p:nvPr/>
        </p:nvSpPr>
        <p:spPr>
          <a:xfrm rot="5400000">
            <a:off x="1612177" y="3694575"/>
            <a:ext cx="426963"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箭头: 右 19">
            <a:extLst>
              <a:ext uri="{FF2B5EF4-FFF2-40B4-BE49-F238E27FC236}">
                <a16:creationId xmlns:a16="http://schemas.microsoft.com/office/drawing/2014/main" id="{75A6241F-06B5-4A53-B8E8-ADF110F29BCB}"/>
              </a:ext>
            </a:extLst>
          </p:cNvPr>
          <p:cNvSpPr/>
          <p:nvPr/>
        </p:nvSpPr>
        <p:spPr>
          <a:xfrm rot="5400000">
            <a:off x="4454364" y="3736104"/>
            <a:ext cx="426963"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箭头: 右 20">
            <a:extLst>
              <a:ext uri="{FF2B5EF4-FFF2-40B4-BE49-F238E27FC236}">
                <a16:creationId xmlns:a16="http://schemas.microsoft.com/office/drawing/2014/main" id="{203DBC16-C4D2-45DB-8B25-13A035898BB1}"/>
              </a:ext>
            </a:extLst>
          </p:cNvPr>
          <p:cNvSpPr/>
          <p:nvPr/>
        </p:nvSpPr>
        <p:spPr>
          <a:xfrm rot="5400000">
            <a:off x="7296550" y="3781841"/>
            <a:ext cx="426963" cy="432048"/>
          </a:xfrm>
          <a:prstGeom prst="rightArrow">
            <a:avLst/>
          </a:prstGeom>
          <a:solidFill>
            <a:srgbClr val="C00000">
              <a:alpha val="7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a:extLst>
              <a:ext uri="{FF2B5EF4-FFF2-40B4-BE49-F238E27FC236}">
                <a16:creationId xmlns:a16="http://schemas.microsoft.com/office/drawing/2014/main" id="{9EB415D4-BA82-429B-832E-B0ED745FA627}"/>
              </a:ext>
            </a:extLst>
          </p:cNvPr>
          <p:cNvSpPr txBox="1"/>
          <p:nvPr/>
        </p:nvSpPr>
        <p:spPr>
          <a:xfrm>
            <a:off x="959434" y="1736228"/>
            <a:ext cx="7848872" cy="1235916"/>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人工震源</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预先设计的观测阵列</a:t>
            </a:r>
            <a:r>
              <a:rPr lang="zh-CN" altLang="en-US" sz="2000" dirty="0">
                <a:latin typeface="Arial" panose="020B0604020202020204" pitchFamily="34" charset="0"/>
                <a:ea typeface="黑体" panose="02010609060101010101" pitchFamily="49" charset="-122"/>
                <a:cs typeface="Arial" panose="020B0604020202020204" pitchFamily="34" charset="0"/>
              </a:rPr>
              <a:t>→</a:t>
            </a:r>
            <a:r>
              <a:rPr lang="zh-CN" altLang="en-US" sz="2000" dirty="0">
                <a:latin typeface="黑体" panose="02010609060101010101" pitchFamily="49" charset="-122"/>
                <a:ea typeface="黑体" panose="02010609060101010101" pitchFamily="49" charset="-122"/>
              </a:rPr>
              <a:t>观测系统；</a:t>
            </a:r>
            <a:r>
              <a:rPr lang="en-US" altLang="zh-CN" sz="2000" dirty="0">
                <a:latin typeface="Arial" panose="020B0604020202020204" pitchFamily="34" charset="0"/>
                <a:ea typeface="黑体" panose="02010609060101010101" pitchFamily="49" charset="-122"/>
                <a:cs typeface="Arial" panose="020B0604020202020204" pitchFamily="34" charset="0"/>
              </a:rPr>
              <a:t>survey design</a:t>
            </a:r>
            <a:endParaRPr lang="en-US" altLang="zh-CN" sz="2000" dirty="0">
              <a:latin typeface="黑体" panose="02010609060101010101" pitchFamily="49" charset="-122"/>
              <a:ea typeface="黑体" panose="02010609060101010101" pitchFamily="49" charset="-122"/>
            </a:endParaRPr>
          </a:p>
          <a:p>
            <a:pPr marL="342900" indent="-342900">
              <a:lnSpc>
                <a:spcPct val="130000"/>
              </a:lnSpc>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反射法、折射法、</a:t>
            </a:r>
            <a:r>
              <a:rPr lang="en-US" altLang="zh-CN" sz="2000" dirty="0">
                <a:latin typeface="黑体" panose="02010609060101010101" pitchFamily="49" charset="-122"/>
                <a:ea typeface="黑体" panose="02010609060101010101" pitchFamily="49" charset="-122"/>
              </a:rPr>
              <a:t>...</a:t>
            </a:r>
          </a:p>
          <a:p>
            <a:pPr marL="342900" indent="-342900">
              <a:lnSpc>
                <a:spcPct val="130000"/>
              </a:lnSpc>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越来越多的“炮”（人工激发的震源）与“道”（接收器）</a:t>
            </a:r>
            <a:endParaRPr lang="en-US" altLang="zh-CN" sz="2000" dirty="0">
              <a:latin typeface="黑体" panose="02010609060101010101" pitchFamily="49" charset="-122"/>
              <a:ea typeface="黑体" panose="02010609060101010101" pitchFamily="49" charset="-122"/>
            </a:endParaRPr>
          </a:p>
        </p:txBody>
      </p:sp>
      <p:sp>
        <p:nvSpPr>
          <p:cNvPr id="23" name="文本框 22">
            <a:extLst>
              <a:ext uri="{FF2B5EF4-FFF2-40B4-BE49-F238E27FC236}">
                <a16:creationId xmlns:a16="http://schemas.microsoft.com/office/drawing/2014/main" id="{1E337A07-4EEB-400C-BB30-D80C02DBA385}"/>
              </a:ext>
            </a:extLst>
          </p:cNvPr>
          <p:cNvSpPr txBox="1"/>
          <p:nvPr/>
        </p:nvSpPr>
        <p:spPr>
          <a:xfrm>
            <a:off x="3203760" y="4231773"/>
            <a:ext cx="2928168" cy="775084"/>
          </a:xfrm>
          <a:prstGeom prst="rect">
            <a:avLst/>
          </a:prstGeom>
          <a:noFill/>
        </p:spPr>
        <p:txBody>
          <a:bodyPr wrap="square" rtlCol="0">
            <a:spAutoFit/>
          </a:bodyPr>
          <a:lstStyle/>
          <a:p>
            <a:pPr algn="ctr">
              <a:lnSpc>
                <a:spcPct val="130000"/>
              </a:lnSpc>
            </a:pPr>
            <a:r>
              <a:rPr lang="zh-CN" altLang="en-US" dirty="0">
                <a:latin typeface="黑体" panose="02010609060101010101" pitchFamily="49" charset="-122"/>
                <a:ea typeface="黑体" panose="02010609060101010101" pitchFamily="49" charset="-122"/>
                <a:cs typeface="Arial" panose="020B0604020202020204" pitchFamily="34" charset="0"/>
              </a:rPr>
              <a:t>共中心点</a:t>
            </a:r>
            <a:r>
              <a:rPr lang="en-US" altLang="zh-CN" dirty="0">
                <a:latin typeface="Arial" panose="020B0604020202020204" pitchFamily="34" charset="0"/>
                <a:ea typeface="黑体" panose="02010609060101010101" pitchFamily="49" charset="-122"/>
                <a:cs typeface="Arial" panose="020B0604020202020204" pitchFamily="34" charset="0"/>
              </a:rPr>
              <a:t>(CMP)</a:t>
            </a:r>
            <a:r>
              <a:rPr lang="zh-CN" altLang="en-US" dirty="0">
                <a:latin typeface="黑体" panose="02010609060101010101" pitchFamily="49" charset="-122"/>
                <a:ea typeface="黑体" panose="02010609060101010101" pitchFamily="49" charset="-122"/>
                <a:cs typeface="Arial" panose="020B0604020202020204" pitchFamily="34" charset="0"/>
              </a:rPr>
              <a:t>法</a:t>
            </a:r>
            <a:endParaRPr lang="en-US" altLang="zh-CN" dirty="0">
              <a:latin typeface="黑体" panose="02010609060101010101" pitchFamily="49" charset="-122"/>
              <a:ea typeface="黑体" panose="02010609060101010101" pitchFamily="49" charset="-122"/>
              <a:cs typeface="Arial" panose="020B0604020202020204" pitchFamily="34" charset="0"/>
            </a:endParaRPr>
          </a:p>
          <a:p>
            <a:pPr algn="ctr">
              <a:lnSpc>
                <a:spcPct val="130000"/>
              </a:lnSpc>
            </a:pPr>
            <a:r>
              <a:rPr lang="en-US" altLang="zh-CN" dirty="0">
                <a:latin typeface="Arial" panose="020B0604020202020204" pitchFamily="34" charset="0"/>
                <a:ea typeface="黑体" panose="02010609060101010101" pitchFamily="49" charset="-122"/>
                <a:cs typeface="Arial" panose="020B0604020202020204" pitchFamily="34" charset="0"/>
              </a:rPr>
              <a:t>2D</a:t>
            </a:r>
            <a:r>
              <a:rPr lang="zh-CN" altLang="en-US" dirty="0">
                <a:latin typeface="Arial" panose="020B0604020202020204" pitchFamily="34" charset="0"/>
                <a:ea typeface="黑体" panose="02010609060101010101" pitchFamily="49" charset="-122"/>
                <a:cs typeface="Arial" panose="020B0604020202020204" pitchFamily="34" charset="0"/>
              </a:rPr>
              <a:t>、</a:t>
            </a:r>
            <a:r>
              <a:rPr lang="en-US" altLang="zh-CN" dirty="0">
                <a:latin typeface="Arial" panose="020B0604020202020204" pitchFamily="34" charset="0"/>
                <a:ea typeface="黑体" panose="02010609060101010101" pitchFamily="49" charset="-122"/>
                <a:cs typeface="Arial" panose="020B0604020202020204" pitchFamily="34" charset="0"/>
              </a:rPr>
              <a:t>3D</a:t>
            </a:r>
            <a:r>
              <a:rPr lang="zh-CN" altLang="en-US" dirty="0">
                <a:latin typeface="Arial" panose="020B0604020202020204" pitchFamily="34" charset="0"/>
                <a:ea typeface="黑体" panose="02010609060101010101" pitchFamily="49" charset="-122"/>
                <a:cs typeface="Arial" panose="020B0604020202020204" pitchFamily="34" charset="0"/>
              </a:rPr>
              <a:t>、</a:t>
            </a:r>
            <a:r>
              <a:rPr lang="en-US" altLang="zh-CN" dirty="0">
                <a:latin typeface="Arial" panose="020B0604020202020204" pitchFamily="34" charset="0"/>
                <a:ea typeface="黑体" panose="02010609060101010101" pitchFamily="49" charset="-122"/>
                <a:cs typeface="Arial" panose="020B0604020202020204" pitchFamily="34" charset="0"/>
              </a:rPr>
              <a:t>4D</a:t>
            </a:r>
            <a:r>
              <a:rPr lang="zh-CN" altLang="en-US" dirty="0">
                <a:latin typeface="Arial" panose="020B0604020202020204" pitchFamily="34" charset="0"/>
                <a:ea typeface="黑体" panose="02010609060101010101" pitchFamily="49" charset="-122"/>
                <a:cs typeface="Arial" panose="020B0604020202020204" pitchFamily="34" charset="0"/>
              </a:rPr>
              <a:t>观测</a:t>
            </a:r>
            <a:endParaRPr lang="en-US" altLang="zh-CN" dirty="0">
              <a:latin typeface="Arial" panose="020B0604020202020204" pitchFamily="34" charset="0"/>
              <a:ea typeface="黑体" panose="02010609060101010101" pitchFamily="49" charset="-122"/>
              <a:cs typeface="Arial" panose="020B0604020202020204" pitchFamily="34" charset="0"/>
            </a:endParaRPr>
          </a:p>
        </p:txBody>
      </p:sp>
      <p:sp>
        <p:nvSpPr>
          <p:cNvPr id="24" name="文本框 23">
            <a:extLst>
              <a:ext uri="{FF2B5EF4-FFF2-40B4-BE49-F238E27FC236}">
                <a16:creationId xmlns:a16="http://schemas.microsoft.com/office/drawing/2014/main" id="{0486B783-08A4-461C-A55A-68DF2A614AF4}"/>
              </a:ext>
            </a:extLst>
          </p:cNvPr>
          <p:cNvSpPr txBox="1"/>
          <p:nvPr/>
        </p:nvSpPr>
        <p:spPr>
          <a:xfrm>
            <a:off x="5870552" y="4245022"/>
            <a:ext cx="3130572" cy="1135183"/>
          </a:xfrm>
          <a:prstGeom prst="rect">
            <a:avLst/>
          </a:prstGeom>
          <a:noFill/>
        </p:spPr>
        <p:txBody>
          <a:bodyPr wrap="square" rtlCol="0">
            <a:spAutoFit/>
          </a:bodyPr>
          <a:lstStyle/>
          <a:p>
            <a:pPr algn="ctr">
              <a:lnSpc>
                <a:spcPct val="130000"/>
              </a:lnSpc>
            </a:pPr>
            <a:r>
              <a:rPr lang="zh-CN" altLang="en-US" dirty="0">
                <a:latin typeface="Arial" panose="020B0604020202020204" pitchFamily="34" charset="0"/>
                <a:ea typeface="黑体" panose="02010609060101010101" pitchFamily="49" charset="-122"/>
                <a:cs typeface="Arial" panose="020B0604020202020204" pitchFamily="34" charset="0"/>
              </a:rPr>
              <a:t>成像</a:t>
            </a:r>
            <a:r>
              <a:rPr lang="en-US" altLang="zh-CN" dirty="0">
                <a:latin typeface="Arial" panose="020B0604020202020204" pitchFamily="34" charset="0"/>
                <a:ea typeface="黑体" panose="02010609060101010101" pitchFamily="49" charset="-122"/>
                <a:cs typeface="Arial" panose="020B0604020202020204" pitchFamily="34" charset="0"/>
              </a:rPr>
              <a:t>/</a:t>
            </a:r>
            <a:r>
              <a:rPr lang="zh-CN" altLang="en-US" dirty="0">
                <a:latin typeface="Arial" panose="020B0604020202020204" pitchFamily="34" charset="0"/>
                <a:ea typeface="黑体" panose="02010609060101010101" pitchFamily="49" charset="-122"/>
                <a:cs typeface="Arial" panose="020B0604020202020204" pitchFamily="34" charset="0"/>
              </a:rPr>
              <a:t>速度结构获取</a:t>
            </a:r>
            <a:endParaRPr lang="en-US" altLang="zh-CN" dirty="0">
              <a:latin typeface="Arial" panose="020B0604020202020204" pitchFamily="34" charset="0"/>
              <a:ea typeface="黑体" panose="02010609060101010101" pitchFamily="49" charset="-122"/>
              <a:cs typeface="Arial" panose="020B0604020202020204" pitchFamily="34" charset="0"/>
            </a:endParaRPr>
          </a:p>
          <a:p>
            <a:pPr algn="ctr">
              <a:lnSpc>
                <a:spcPct val="130000"/>
              </a:lnSpc>
            </a:pPr>
            <a:r>
              <a:rPr lang="zh-CN" altLang="en-US" dirty="0">
                <a:latin typeface="Arial" panose="020B0604020202020204" pitchFamily="34" charset="0"/>
                <a:ea typeface="黑体" panose="02010609060101010101" pitchFamily="49" charset="-122"/>
                <a:cs typeface="Arial" panose="020B0604020202020204" pitchFamily="34" charset="0"/>
              </a:rPr>
              <a:t>全波形反演</a:t>
            </a:r>
            <a:r>
              <a:rPr lang="en-US" altLang="zh-CN" dirty="0">
                <a:latin typeface="Arial" panose="020B0604020202020204" pitchFamily="34" charset="0"/>
                <a:ea typeface="黑体" panose="02010609060101010101" pitchFamily="49" charset="-122"/>
                <a:cs typeface="Arial" panose="020B0604020202020204" pitchFamily="34" charset="0"/>
              </a:rPr>
              <a:t>(FWI)</a:t>
            </a:r>
          </a:p>
          <a:p>
            <a:pPr algn="ctr">
              <a:lnSpc>
                <a:spcPct val="130000"/>
              </a:lnSpc>
            </a:pPr>
            <a:r>
              <a:rPr lang="en-US" altLang="zh-CN" dirty="0">
                <a:latin typeface="Arial" panose="020B0604020202020204" pitchFamily="34" charset="0"/>
                <a:ea typeface="黑体" panose="02010609060101010101" pitchFamily="49" charset="-122"/>
                <a:cs typeface="Arial" panose="020B0604020202020204" pitchFamily="34" charset="0"/>
              </a:rPr>
              <a:t>…</a:t>
            </a:r>
          </a:p>
        </p:txBody>
      </p:sp>
      <p:sp>
        <p:nvSpPr>
          <p:cNvPr id="5" name="爆炸形: 8 pt  4">
            <a:extLst>
              <a:ext uri="{FF2B5EF4-FFF2-40B4-BE49-F238E27FC236}">
                <a16:creationId xmlns:a16="http://schemas.microsoft.com/office/drawing/2014/main" id="{E7FFDC77-D802-41F3-A639-E4FD5D79FB38}"/>
              </a:ext>
            </a:extLst>
          </p:cNvPr>
          <p:cNvSpPr/>
          <p:nvPr/>
        </p:nvSpPr>
        <p:spPr>
          <a:xfrm>
            <a:off x="5653630" y="710256"/>
            <a:ext cx="3152923" cy="1132682"/>
          </a:xfrm>
          <a:prstGeom prst="irregularSeal1">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solidFill>
              </a:rPr>
              <a:t>Big Data</a:t>
            </a:r>
            <a:endParaRPr lang="zh-CN" altLang="en-US" sz="2800" b="1" dirty="0">
              <a:solidFill>
                <a:schemeClr val="bg1"/>
              </a:solidFill>
            </a:endParaRPr>
          </a:p>
        </p:txBody>
      </p:sp>
      <p:sp>
        <p:nvSpPr>
          <p:cNvPr id="25" name="文本框 21">
            <a:extLst>
              <a:ext uri="{FF2B5EF4-FFF2-40B4-BE49-F238E27FC236}">
                <a16:creationId xmlns:a16="http://schemas.microsoft.com/office/drawing/2014/main" id="{9EB415D4-BA82-429B-832E-B0ED745FA627}"/>
              </a:ext>
            </a:extLst>
          </p:cNvPr>
          <p:cNvSpPr txBox="1"/>
          <p:nvPr/>
        </p:nvSpPr>
        <p:spPr>
          <a:xfrm>
            <a:off x="575227" y="5526594"/>
            <a:ext cx="7848872" cy="1235916"/>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pPr marL="342900" indent="-342900">
              <a:lnSpc>
                <a:spcPct val="130000"/>
              </a:lnSpc>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对岩石圈几米到</a:t>
            </a:r>
            <a:r>
              <a:rPr lang="en-US" altLang="zh-CN" sz="2000" dirty="0">
                <a:latin typeface="黑体" panose="02010609060101010101" pitchFamily="49" charset="-122"/>
                <a:ea typeface="黑体" panose="02010609060101010101" pitchFamily="49" charset="-122"/>
              </a:rPr>
              <a:t>150</a:t>
            </a:r>
            <a:r>
              <a:rPr lang="zh-CN" altLang="en-US" sz="2000" dirty="0">
                <a:latin typeface="黑体" panose="02010609060101010101" pitchFamily="49" charset="-122"/>
                <a:ea typeface="黑体" panose="02010609060101010101" pitchFamily="49" charset="-122"/>
              </a:rPr>
              <a:t>千米范围的分辨</a:t>
            </a:r>
            <a:endParaRPr lang="en-US" altLang="zh-CN" sz="2000" dirty="0">
              <a:latin typeface="黑体" panose="02010609060101010101" pitchFamily="49" charset="-122"/>
              <a:ea typeface="黑体" panose="02010609060101010101" pitchFamily="49" charset="-122"/>
            </a:endParaRPr>
          </a:p>
          <a:p>
            <a:pPr marL="342900" indent="-342900">
              <a:lnSpc>
                <a:spcPct val="130000"/>
              </a:lnSpc>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板块构造学说、地震地层学</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沉积序列</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盆地沉积历史研究、土壤性质的研究、海洋温盐阶梯结构研究</a:t>
            </a:r>
            <a:r>
              <a:rPr lang="en-US" altLang="zh-CN" sz="2000" dirty="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15720002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10</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6336704"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Introduction</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大数据地震学：尝试以大数据“回答”科学问题</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pic>
        <p:nvPicPr>
          <p:cNvPr id="25" name="图片 24">
            <a:extLst>
              <a:ext uri="{FF2B5EF4-FFF2-40B4-BE49-F238E27FC236}">
                <a16:creationId xmlns:a16="http://schemas.microsoft.com/office/drawing/2014/main" id="{E56A2E36-534D-4393-A34C-B1FD75BA4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833008"/>
            <a:ext cx="7924800" cy="2971800"/>
          </a:xfrm>
          <a:prstGeom prst="rect">
            <a:avLst/>
          </a:prstGeom>
        </p:spPr>
      </p:pic>
      <p:sp>
        <p:nvSpPr>
          <p:cNvPr id="26" name="矩形 25">
            <a:extLst>
              <a:ext uri="{FF2B5EF4-FFF2-40B4-BE49-F238E27FC236}">
                <a16:creationId xmlns:a16="http://schemas.microsoft.com/office/drawing/2014/main" id="{EBDE855C-3CBE-4A82-81E2-47C82E18CE88}"/>
              </a:ext>
            </a:extLst>
          </p:cNvPr>
          <p:cNvSpPr/>
          <p:nvPr/>
        </p:nvSpPr>
        <p:spPr>
          <a:xfrm>
            <a:off x="1043608" y="4893160"/>
            <a:ext cx="7416824" cy="1535292"/>
          </a:xfrm>
          <a:prstGeom prst="rect">
            <a:avLst/>
          </a:prstGeom>
        </p:spPr>
        <p:txBody>
          <a:bodyPr wrap="square">
            <a:spAutoFit/>
          </a:bodyPr>
          <a:lstStyle/>
          <a:p>
            <a:pPr>
              <a:lnSpc>
                <a:spcPct val="130000"/>
              </a:lnSpc>
            </a:pPr>
            <a:r>
              <a:rPr lang="zh-CN" altLang="en-US" sz="2000" b="1" dirty="0">
                <a:solidFill>
                  <a:srgbClr val="C00000"/>
                </a:solidFill>
                <a:latin typeface="黑体" panose="02010609060101010101" pitchFamily="49" charset="-122"/>
                <a:ea typeface="黑体" panose="02010609060101010101" pitchFamily="49" charset="-122"/>
                <a:cs typeface="Arial" panose="020B0604020202020204" pitchFamily="34" charset="0"/>
              </a:rPr>
              <a:t>地震学中“大数据驱动”的基础</a:t>
            </a:r>
            <a:r>
              <a:rPr lang="en-US" altLang="zh-CN" sz="2000" b="1" dirty="0">
                <a:solidFill>
                  <a:srgbClr val="C00000"/>
                </a:solidFill>
                <a:latin typeface="黑体" panose="02010609060101010101" pitchFamily="49" charset="-122"/>
                <a:ea typeface="黑体" panose="02010609060101010101" pitchFamily="49" charset="-122"/>
                <a:cs typeface="Arial" panose="020B0604020202020204" pitchFamily="34" charset="0"/>
              </a:rPr>
              <a:t>——</a:t>
            </a:r>
          </a:p>
          <a:p>
            <a:pPr>
              <a:lnSpc>
                <a:spcPct val="130000"/>
              </a:lnSpc>
            </a:pPr>
            <a:r>
              <a:rPr lang="en-US" altLang="zh-CN" b="1" dirty="0">
                <a:latin typeface="Arial" panose="020B0604020202020204" pitchFamily="34" charset="0"/>
                <a:cs typeface="Arial" panose="020B0604020202020204" pitchFamily="34" charset="0"/>
              </a:rPr>
              <a:t>new types of data-dense sensor deployments, </a:t>
            </a:r>
          </a:p>
          <a:p>
            <a:pPr>
              <a:lnSpc>
                <a:spcPct val="130000"/>
              </a:lnSpc>
            </a:pPr>
            <a:r>
              <a:rPr lang="en-US" altLang="zh-CN" b="1" dirty="0">
                <a:latin typeface="Arial" panose="020B0604020202020204" pitchFamily="34" charset="0"/>
                <a:cs typeface="Arial" panose="020B0604020202020204" pitchFamily="34" charset="0"/>
              </a:rPr>
              <a:t>advances in computing, </a:t>
            </a:r>
          </a:p>
          <a:p>
            <a:pPr>
              <a:lnSpc>
                <a:spcPct val="130000"/>
              </a:lnSpc>
            </a:pPr>
            <a:r>
              <a:rPr lang="en-US" altLang="zh-CN" b="1" dirty="0">
                <a:latin typeface="Arial" panose="020B0604020202020204" pitchFamily="34" charset="0"/>
                <a:cs typeface="Arial" panose="020B0604020202020204" pitchFamily="34" charset="0"/>
              </a:rPr>
              <a:t>the development of new types of data-hungry algorithm</a:t>
            </a:r>
            <a:endParaRPr lang="zh-CN"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978096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11</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新的“数据密集型”传感器</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056308" y="1949643"/>
            <a:ext cx="2478484"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节点传感器</a:t>
              </a:r>
            </a:p>
          </p:txBody>
        </p:sp>
      </p:grpSp>
      <p:sp>
        <p:nvSpPr>
          <p:cNvPr id="11" name="文本框 10">
            <a:extLst>
              <a:ext uri="{FF2B5EF4-FFF2-40B4-BE49-F238E27FC236}">
                <a16:creationId xmlns:a16="http://schemas.microsoft.com/office/drawing/2014/main" id="{683D623B-AB43-4C57-A168-EB64C62548A4}"/>
              </a:ext>
            </a:extLst>
          </p:cNvPr>
          <p:cNvSpPr txBox="1"/>
          <p:nvPr/>
        </p:nvSpPr>
        <p:spPr>
          <a:xfrm>
            <a:off x="1043608" y="2796692"/>
            <a:ext cx="7871767" cy="386259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不同于宽频带地震仪，节点地震仪是通过带质量的线圈在相对地面固定的磁铁产生的磁场中运动产生的电信号记录地震的</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“集成”多种仪器的节点：传感器</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数据记录器</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+GPS+</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电池（</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30</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天续航）</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“数据密集”：</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741680" lvl="1" indent="-285750">
              <a:spcAft>
                <a:spcPts val="600"/>
              </a:spcAft>
              <a:buFont typeface="Wingdings" panose="05000000000000000000" pitchFamily="2" charset="2"/>
              <a:buChar char="Ø"/>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不需要太多专业培训的科研小组也能轻松部署大量的节点传感器</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741680" lvl="1" indent="-285750">
              <a:spcAft>
                <a:spcPts val="600"/>
              </a:spcAft>
              <a:buFont typeface="Wingdings" panose="05000000000000000000" pitchFamily="2" charset="2"/>
              <a:buChar char="Ø"/>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可以形成超密的观测网络，但观测时长通常较短</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741680" lvl="1" indent="-285750">
              <a:spcAft>
                <a:spcPts val="600"/>
              </a:spcAft>
              <a:buFont typeface="Wingdings" panose="05000000000000000000" pitchFamily="2" charset="2"/>
              <a:buChar char="Ø"/>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部署大量（例如上千个）节点组成观测网络（</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Large-N </a:t>
            </a:r>
            <a:r>
              <a:rPr lang="en-US" altLang="zh-CN" dirty="0" err="1">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arrrays</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），可收集</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TB</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级数据</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lvl="0" indent="-342900">
              <a:spcAft>
                <a:spcPts val="600"/>
              </a:spcAft>
              <a:buFont typeface="Arial" panose="020B0604020202020204" pitchFamily="34" charset="0"/>
              <a:buChar char="•"/>
            </a:pPr>
            <a:r>
              <a:rPr lang="zh-CN" altLang="en-US" sz="2000"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应用实例</a:t>
            </a:r>
            <a:endParaRPr lang="en-US" altLang="zh-CN" sz="2000"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endParaRPr>
          </a:p>
          <a:p>
            <a:pPr lvl="0">
              <a:spcAft>
                <a:spcPts val="600"/>
              </a:spcAft>
            </a:pPr>
            <a:r>
              <a:rPr lang="en-US" altLang="zh-CN"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     see IRIS website, </a:t>
            </a:r>
            <a:r>
              <a:rPr lang="en-US" altLang="zh-CN" dirty="0" err="1">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iMUSH</a:t>
            </a:r>
            <a:r>
              <a:rPr lang="en-US" altLang="zh-CN"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 experiment, Karplus &amp;Schmandt,2018 …</a:t>
            </a:r>
          </a:p>
        </p:txBody>
      </p:sp>
      <p:sp>
        <p:nvSpPr>
          <p:cNvPr id="12" name="文本框 11">
            <a:extLst>
              <a:ext uri="{FF2B5EF4-FFF2-40B4-BE49-F238E27FC236}">
                <a16:creationId xmlns:a16="http://schemas.microsoft.com/office/drawing/2014/main" id="{C267402C-8DBD-4F85-ADEF-BC69617AB9E6}"/>
              </a:ext>
            </a:extLst>
          </p:cNvPr>
          <p:cNvSpPr txBox="1"/>
          <p:nvPr/>
        </p:nvSpPr>
        <p:spPr>
          <a:xfrm>
            <a:off x="3741332" y="1949643"/>
            <a:ext cx="3723688" cy="400110"/>
          </a:xfrm>
          <a:prstGeom prst="rect">
            <a:avLst/>
          </a:prstGeom>
          <a:noFill/>
        </p:spPr>
        <p:txBody>
          <a:bodyPr wrap="square" rtlCol="0">
            <a:spAutoFit/>
          </a:bodyPr>
          <a:lstStyle/>
          <a:p>
            <a:r>
              <a:rPr lang="en-US" altLang="zh-CN"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Nodal sensors/Geophones</a:t>
            </a:r>
            <a:endParaRPr lang="zh-CN" altLang="en-US"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6286448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12</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新的“数据密集型”传感器</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056308" y="1949643"/>
            <a:ext cx="2478484"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节点传感器</a:t>
              </a:r>
            </a:p>
          </p:txBody>
        </p:sp>
      </p:grpSp>
      <p:sp>
        <p:nvSpPr>
          <p:cNvPr id="12" name="文本框 11">
            <a:extLst>
              <a:ext uri="{FF2B5EF4-FFF2-40B4-BE49-F238E27FC236}">
                <a16:creationId xmlns:a16="http://schemas.microsoft.com/office/drawing/2014/main" id="{C267402C-8DBD-4F85-ADEF-BC69617AB9E6}"/>
              </a:ext>
            </a:extLst>
          </p:cNvPr>
          <p:cNvSpPr txBox="1"/>
          <p:nvPr/>
        </p:nvSpPr>
        <p:spPr>
          <a:xfrm>
            <a:off x="3741332" y="1949643"/>
            <a:ext cx="3723688" cy="400110"/>
          </a:xfrm>
          <a:prstGeom prst="rect">
            <a:avLst/>
          </a:prstGeom>
          <a:noFill/>
        </p:spPr>
        <p:txBody>
          <a:bodyPr wrap="square" rtlCol="0">
            <a:spAutoFit/>
          </a:bodyPr>
          <a:lstStyle/>
          <a:p>
            <a:r>
              <a:rPr lang="en-US" altLang="zh-CN"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Nodal sensors/Geophones</a:t>
            </a:r>
            <a:endParaRPr lang="zh-CN" altLang="en-US"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pic>
        <p:nvPicPr>
          <p:cNvPr id="5" name="图片 4">
            <a:extLst>
              <a:ext uri="{FF2B5EF4-FFF2-40B4-BE49-F238E27FC236}">
                <a16:creationId xmlns:a16="http://schemas.microsoft.com/office/drawing/2014/main" id="{4B01770E-E4D5-4AD2-B757-107159174559}"/>
              </a:ext>
            </a:extLst>
          </p:cNvPr>
          <p:cNvPicPr>
            <a:picLocks noChangeAspect="1"/>
          </p:cNvPicPr>
          <p:nvPr/>
        </p:nvPicPr>
        <p:blipFill rotWithShape="1">
          <a:blip r:embed="rId2">
            <a:extLst>
              <a:ext uri="{28A0092B-C50C-407E-A947-70E740481C1C}">
                <a14:useLocalDpi xmlns:a14="http://schemas.microsoft.com/office/drawing/2010/main" val="0"/>
              </a:ext>
            </a:extLst>
          </a:blip>
          <a:srcRect r="1739"/>
          <a:stretch/>
        </p:blipFill>
        <p:spPr>
          <a:xfrm>
            <a:off x="1262848" y="2460738"/>
            <a:ext cx="5401080" cy="4222519"/>
          </a:xfrm>
          <a:prstGeom prst="rect">
            <a:avLst/>
          </a:prstGeom>
        </p:spPr>
      </p:pic>
    </p:spTree>
    <p:extLst>
      <p:ext uri="{BB962C8B-B14F-4D97-AF65-F5344CB8AC3E}">
        <p14:creationId xmlns:p14="http://schemas.microsoft.com/office/powerpoint/2010/main" val="14441989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13</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新的“数据密集型”传感器</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056308" y="1949643"/>
            <a:ext cx="3083644"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“社区”传感器</a:t>
              </a:r>
            </a:p>
          </p:txBody>
        </p:sp>
      </p:grpSp>
      <p:sp>
        <p:nvSpPr>
          <p:cNvPr id="11" name="文本框 10">
            <a:extLst>
              <a:ext uri="{FF2B5EF4-FFF2-40B4-BE49-F238E27FC236}">
                <a16:creationId xmlns:a16="http://schemas.microsoft.com/office/drawing/2014/main" id="{683D623B-AB43-4C57-A168-EB64C62548A4}"/>
              </a:ext>
            </a:extLst>
          </p:cNvPr>
          <p:cNvSpPr txBox="1"/>
          <p:nvPr/>
        </p:nvSpPr>
        <p:spPr>
          <a:xfrm>
            <a:off x="1040432" y="2614885"/>
            <a:ext cx="8057518" cy="438581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在低成本检波器（例如</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MEMS</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）的基础上，利用小型计算机技术（例如树莓派），实现数据的数字化与数据远程传输功能</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000">
              <a:spcAft>
                <a:spcPts val="600"/>
              </a:spcAft>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例如</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,Raspberry Shake</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，即一个</a:t>
            </a:r>
            <a:r>
              <a:rPr lang="en-US" altLang="zh-CN" sz="2000" dirty="0" err="1">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Geophone+Raspberry</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 pi</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的地震传感器实例。这种仪器可以在城市的</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Community</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中使用，以提供城市环境的高密度测量。此外，还可以出售给爱好者。</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a:spcAft>
                <a:spcPts val="600"/>
              </a:spcAft>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     （物联网</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节点地震仪）</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手机也是一种基数极大的、具有传感器的、具有小型计算机技术的装置。近年来也有研究</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Twitter</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上的推文迅速确定大地震受灾区域</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（将人作为传感器，手机作为数据发送媒介）</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，以及从手机加速度传感器中识别地震动和手机用户移动的技术</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000">
              <a:spcAft>
                <a:spcPts val="600"/>
              </a:spcAft>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（基本思想：震源近处大量低信噪比的监测，具有若干远处少量高信噪比的监测无法比拟的优势）</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a:spcAft>
                <a:spcPts val="600"/>
              </a:spcAft>
            </a:pP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12" name="文本框 11">
            <a:extLst>
              <a:ext uri="{FF2B5EF4-FFF2-40B4-BE49-F238E27FC236}">
                <a16:creationId xmlns:a16="http://schemas.microsoft.com/office/drawing/2014/main" id="{C267402C-8DBD-4F85-ADEF-BC69617AB9E6}"/>
              </a:ext>
            </a:extLst>
          </p:cNvPr>
          <p:cNvSpPr txBox="1"/>
          <p:nvPr/>
        </p:nvSpPr>
        <p:spPr>
          <a:xfrm>
            <a:off x="4572000" y="2002757"/>
            <a:ext cx="3723688" cy="400110"/>
          </a:xfrm>
          <a:prstGeom prst="rect">
            <a:avLst/>
          </a:prstGeom>
          <a:noFill/>
        </p:spPr>
        <p:txBody>
          <a:bodyPr wrap="square" rtlCol="0">
            <a:spAutoFit/>
          </a:bodyPr>
          <a:lstStyle/>
          <a:p>
            <a:r>
              <a:rPr lang="en-US" altLang="zh-CN"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Community Sensors</a:t>
            </a:r>
            <a:endParaRPr lang="zh-CN" altLang="en-US"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5339351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14</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新的“数据密集型”传感器</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056308" y="1949643"/>
            <a:ext cx="3083644"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619672" y="4679388"/>
              <a:ext cx="1440160"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分布式声传感器</a:t>
              </a:r>
            </a:p>
          </p:txBody>
        </p:sp>
      </p:grpSp>
      <p:sp>
        <p:nvSpPr>
          <p:cNvPr id="11" name="文本框 10">
            <a:extLst>
              <a:ext uri="{FF2B5EF4-FFF2-40B4-BE49-F238E27FC236}">
                <a16:creationId xmlns:a16="http://schemas.microsoft.com/office/drawing/2014/main" id="{683D623B-AB43-4C57-A168-EB64C62548A4}"/>
              </a:ext>
            </a:extLst>
          </p:cNvPr>
          <p:cNvSpPr txBox="1"/>
          <p:nvPr/>
        </p:nvSpPr>
        <p:spPr>
          <a:xfrm>
            <a:off x="827584" y="2689323"/>
            <a:ext cx="8057518" cy="4093428"/>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利用光的散射测量地震信号。其基本原理为，一个</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interrogator unit</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IU</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）发射激光脉冲，通过测量光纤上的若干离散点的后向散射相移来实现对地面震动的测量</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空间采样率极高，可以实现应变或应变率的测量。</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优势：</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627750" indent="-285750">
              <a:spcAft>
                <a:spcPts val="600"/>
              </a:spcAft>
              <a:buFont typeface="Wingdings" panose="05000000000000000000" pitchFamily="2" charset="2"/>
              <a:buChar char="Ø"/>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不同于需要为每一台仪器供电的节点阵列，</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DAS</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系统的供电只需要在光纤末端对接收机供电即可。</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627750" indent="-285750">
              <a:spcAft>
                <a:spcPts val="600"/>
              </a:spcAft>
              <a:buFont typeface="Wingdings" panose="05000000000000000000" pitchFamily="2" charset="2"/>
              <a:buChar char="Ø"/>
            </a:pP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此外，</a:t>
            </a: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DAS</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系统也可以布设在海底、井下等传统地震仪器布设难度大、成本高的复杂环境。</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627750" indent="-285750">
              <a:spcAft>
                <a:spcPts val="600"/>
              </a:spcAft>
              <a:buFont typeface="Wingdings" panose="05000000000000000000" pitchFamily="2" charset="2"/>
              <a:buChar char="Ø"/>
            </a:pPr>
            <a:r>
              <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DAS</a:t>
            </a:r>
            <a:r>
              <a:rPr lang="zh-CN" altLang="en-US"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具有极宽频带的频率响应。</a:t>
            </a:r>
            <a:endParaRPr lang="en-US" altLang="zh-CN"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待解决的问题：光纤</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地面耦合复杂、</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IU</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装置昂贵、光纤安装细节（走线）难以控制、数据量极其庞大（数百</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TB</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级）导致数据归档困难</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12" name="文本框 11">
            <a:extLst>
              <a:ext uri="{FF2B5EF4-FFF2-40B4-BE49-F238E27FC236}">
                <a16:creationId xmlns:a16="http://schemas.microsoft.com/office/drawing/2014/main" id="{C267402C-8DBD-4F85-ADEF-BC69617AB9E6}"/>
              </a:ext>
            </a:extLst>
          </p:cNvPr>
          <p:cNvSpPr txBox="1"/>
          <p:nvPr/>
        </p:nvSpPr>
        <p:spPr>
          <a:xfrm>
            <a:off x="4572000" y="2002757"/>
            <a:ext cx="3723688" cy="400110"/>
          </a:xfrm>
          <a:prstGeom prst="rect">
            <a:avLst/>
          </a:prstGeom>
          <a:noFill/>
        </p:spPr>
        <p:txBody>
          <a:bodyPr wrap="square" rtlCol="0">
            <a:spAutoFit/>
          </a:bodyPr>
          <a:lstStyle/>
          <a:p>
            <a:r>
              <a:rPr lang="en-US" altLang="zh-CN"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Distributed Acoustic Sensing</a:t>
            </a:r>
            <a:endParaRPr lang="zh-CN" altLang="en-US"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30245258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15</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新的“数据密集型”传感器</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252667" y="2445694"/>
            <a:ext cx="3600400"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549251" y="4679388"/>
              <a:ext cx="1573885"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集成其他领域的数据</a:t>
              </a:r>
            </a:p>
          </p:txBody>
        </p:sp>
      </p:grpSp>
      <p:sp>
        <p:nvSpPr>
          <p:cNvPr id="12" name="文本框 11">
            <a:extLst>
              <a:ext uri="{FF2B5EF4-FFF2-40B4-BE49-F238E27FC236}">
                <a16:creationId xmlns:a16="http://schemas.microsoft.com/office/drawing/2014/main" id="{C267402C-8DBD-4F85-ADEF-BC69617AB9E6}"/>
              </a:ext>
            </a:extLst>
          </p:cNvPr>
          <p:cNvSpPr txBox="1"/>
          <p:nvPr/>
        </p:nvSpPr>
        <p:spPr>
          <a:xfrm>
            <a:off x="5019958" y="2507249"/>
            <a:ext cx="3723688" cy="400110"/>
          </a:xfrm>
          <a:prstGeom prst="rect">
            <a:avLst/>
          </a:prstGeom>
          <a:noFill/>
        </p:spPr>
        <p:txBody>
          <a:bodyPr wrap="square" rtlCol="0">
            <a:spAutoFit/>
          </a:bodyPr>
          <a:lstStyle/>
          <a:p>
            <a:r>
              <a:rPr lang="en-US" altLang="zh-CN"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Multi-Sensor Integration</a:t>
            </a:r>
            <a:endParaRPr lang="zh-CN" altLang="en-US"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13" name="文本框 12">
            <a:extLst>
              <a:ext uri="{FF2B5EF4-FFF2-40B4-BE49-F238E27FC236}">
                <a16:creationId xmlns:a16="http://schemas.microsoft.com/office/drawing/2014/main" id="{8E89886B-DA73-4499-BB1B-B5973217085E}"/>
              </a:ext>
            </a:extLst>
          </p:cNvPr>
          <p:cNvSpPr txBox="1"/>
          <p:nvPr/>
        </p:nvSpPr>
        <p:spPr>
          <a:xfrm>
            <a:off x="1268939" y="3566896"/>
            <a:ext cx="8057518" cy="1554272"/>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GNSS</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接收机</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手机中的</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GNSS</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信号接收器</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气压</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次声测量（研究大气</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地面运动耦合效应）</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p>
        </p:txBody>
      </p:sp>
    </p:spTree>
    <p:extLst>
      <p:ext uri="{BB962C8B-B14F-4D97-AF65-F5344CB8AC3E}">
        <p14:creationId xmlns:p14="http://schemas.microsoft.com/office/powerpoint/2010/main" val="1628008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16</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新的“数据密集型”传感器</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116632" y="1827576"/>
            <a:ext cx="3600400"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549251" y="4679388"/>
              <a:ext cx="1573885"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勘探地震学观测系统</a:t>
              </a:r>
            </a:p>
          </p:txBody>
        </p:sp>
      </p:grpSp>
      <p:sp>
        <p:nvSpPr>
          <p:cNvPr id="12" name="文本框 11">
            <a:extLst>
              <a:ext uri="{FF2B5EF4-FFF2-40B4-BE49-F238E27FC236}">
                <a16:creationId xmlns:a16="http://schemas.microsoft.com/office/drawing/2014/main" id="{C267402C-8DBD-4F85-ADEF-BC69617AB9E6}"/>
              </a:ext>
            </a:extLst>
          </p:cNvPr>
          <p:cNvSpPr txBox="1"/>
          <p:nvPr/>
        </p:nvSpPr>
        <p:spPr>
          <a:xfrm>
            <a:off x="4994386" y="1802672"/>
            <a:ext cx="4260077" cy="707886"/>
          </a:xfrm>
          <a:prstGeom prst="rect">
            <a:avLst/>
          </a:prstGeom>
          <a:noFill/>
        </p:spPr>
        <p:txBody>
          <a:bodyPr wrap="square" rtlCol="0">
            <a:spAutoFit/>
          </a:bodyPr>
          <a:lstStyle/>
          <a:p>
            <a:r>
              <a:rPr lang="en-US" altLang="zh-CN"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Modern Exploration Seismology Survey</a:t>
            </a:r>
            <a:endParaRPr lang="zh-CN" altLang="en-US" sz="2000" b="1"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
        <p:nvSpPr>
          <p:cNvPr id="11" name="文本框 10">
            <a:extLst>
              <a:ext uri="{FF2B5EF4-FFF2-40B4-BE49-F238E27FC236}">
                <a16:creationId xmlns:a16="http://schemas.microsoft.com/office/drawing/2014/main" id="{7EA19390-2B25-476B-B598-F40F5835B556}"/>
              </a:ext>
            </a:extLst>
          </p:cNvPr>
          <p:cNvSpPr txBox="1"/>
          <p:nvPr/>
        </p:nvSpPr>
        <p:spPr>
          <a:xfrm>
            <a:off x="674688" y="2631557"/>
            <a:ext cx="4260078" cy="3062377"/>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3D</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陆地观测系统</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000">
              <a:spcAft>
                <a:spcPts val="600"/>
              </a:spcAft>
            </a:pP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300000+</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的检波器，</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1~2</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毫秒采样间隔，对每个可控震源炮点的</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10~15</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秒记录时长</a:t>
            </a:r>
            <a:endPar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000">
              <a:spcAft>
                <a:spcPts val="600"/>
              </a:spcAft>
            </a:pP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4-8</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台可控震源车放炮；在主动源激发任务之间的静听期间，记录噪声数据</a:t>
            </a:r>
            <a:endPar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000">
              <a:spcAft>
                <a:spcPts val="600"/>
              </a:spcAft>
            </a:pP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调查密度：每平方公里百万条地震道，每次调查的总数据量</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100TB</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至</a:t>
            </a:r>
            <a:r>
              <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PB</a:t>
            </a:r>
            <a:r>
              <a:rPr lang="zh-CN" altLang="en-US"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级</a:t>
            </a:r>
            <a:endParaRPr lang="en-US" altLang="zh-CN" sz="16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indent="-285750">
              <a:spcAft>
                <a:spcPts val="600"/>
              </a:spcAft>
              <a:buFont typeface="Arial" panose="020B0604020202020204" pitchFamily="34" charset="0"/>
              <a:buChar char="•"/>
            </a:pP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3D</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海洋观测系统</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000" lvl="0">
              <a:spcAft>
                <a:spcPts val="600"/>
              </a:spcAft>
            </a:pPr>
            <a:r>
              <a:rPr lang="zh-CN" altLang="en-US" sz="1600"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类似于陆地观测系统的情况。通常一次出海调查的数据量可达</a:t>
            </a:r>
            <a:r>
              <a:rPr lang="en-US" altLang="zh-CN" sz="1600"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1-10PB</a:t>
            </a:r>
            <a:r>
              <a:rPr lang="zh-CN" altLang="en-US" sz="1600" dirty="0">
                <a:solidFill>
                  <a:srgbClr val="E7E6E6">
                    <a:lumMod val="50000"/>
                  </a:srgbClr>
                </a:solidFill>
                <a:latin typeface="Arial" panose="020B0604020202020204" pitchFamily="34" charset="0"/>
                <a:ea typeface="黑体" panose="02010609060101010101" pitchFamily="49" charset="-122"/>
                <a:cs typeface="Arial" panose="020B0604020202020204" pitchFamily="34" charset="0"/>
              </a:rPr>
              <a:t>。</a:t>
            </a:r>
            <a:endParaRPr lang="en-US" altLang="zh-CN" sz="24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pic>
        <p:nvPicPr>
          <p:cNvPr id="5" name="图片 4">
            <a:extLst>
              <a:ext uri="{FF2B5EF4-FFF2-40B4-BE49-F238E27FC236}">
                <a16:creationId xmlns:a16="http://schemas.microsoft.com/office/drawing/2014/main" id="{639E9218-724B-45DB-8736-456014D61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9800" y="2726633"/>
            <a:ext cx="4120611" cy="3062377"/>
          </a:xfrm>
          <a:prstGeom prst="rect">
            <a:avLst/>
          </a:prstGeom>
        </p:spPr>
      </p:pic>
    </p:spTree>
    <p:extLst>
      <p:ext uri="{BB962C8B-B14F-4D97-AF65-F5344CB8AC3E}">
        <p14:creationId xmlns:p14="http://schemas.microsoft.com/office/powerpoint/2010/main" val="231375356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17</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新的计算设施</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8" name="组合 7">
            <a:extLst>
              <a:ext uri="{FF2B5EF4-FFF2-40B4-BE49-F238E27FC236}">
                <a16:creationId xmlns:a16="http://schemas.microsoft.com/office/drawing/2014/main" id="{73641606-C446-442B-94FD-244520A097A3}"/>
              </a:ext>
            </a:extLst>
          </p:cNvPr>
          <p:cNvGrpSpPr/>
          <p:nvPr/>
        </p:nvGrpSpPr>
        <p:grpSpPr>
          <a:xfrm>
            <a:off x="1180289" y="1657649"/>
            <a:ext cx="3600400" cy="484002"/>
            <a:chOff x="1475656" y="4657051"/>
            <a:chExt cx="1728192" cy="484002"/>
          </a:xfrm>
        </p:grpSpPr>
        <p:sp>
          <p:nvSpPr>
            <p:cNvPr id="9" name="矩形: 圆角 8">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531B1C87-EEC3-4A9F-90E2-06130511300B}"/>
                </a:ext>
              </a:extLst>
            </p:cNvPr>
            <p:cNvSpPr txBox="1"/>
            <p:nvPr/>
          </p:nvSpPr>
          <p:spPr>
            <a:xfrm>
              <a:off x="1549251" y="4679388"/>
              <a:ext cx="1573885" cy="461665"/>
            </a:xfrm>
            <a:prstGeom prst="rect">
              <a:avLst/>
            </a:prstGeom>
            <a:noFill/>
          </p:spPr>
          <p:txBody>
            <a:bodyPr wrap="square" rtlCol="0">
              <a:spAutoFit/>
            </a:body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高性能计算</a:t>
              </a:r>
              <a:r>
                <a:rPr lang="en-US" altLang="zh-CN"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HPC</a:t>
              </a:r>
              <a:endPar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p:txBody>
        </p:sp>
      </p:grpSp>
      <p:sp>
        <p:nvSpPr>
          <p:cNvPr id="11" name="文本框 10">
            <a:extLst>
              <a:ext uri="{FF2B5EF4-FFF2-40B4-BE49-F238E27FC236}">
                <a16:creationId xmlns:a16="http://schemas.microsoft.com/office/drawing/2014/main" id="{7EA19390-2B25-476B-B598-F40F5835B556}"/>
              </a:ext>
            </a:extLst>
          </p:cNvPr>
          <p:cNvSpPr txBox="1"/>
          <p:nvPr/>
        </p:nvSpPr>
        <p:spPr>
          <a:xfrm>
            <a:off x="1223471" y="2190366"/>
            <a:ext cx="7748681" cy="2400657"/>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大数据的分布式储存与计算：</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MapReduce</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Hadoop</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HDFS… </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通过选择最合适的数据结构与处理方式，可以使处理速度获得数十倍的提升。</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en-US" altLang="zh-CN" sz="2000" dirty="0" err="1">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Python+Dask</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库</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云计算，实现从</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IRIS-DMC</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上请求</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TB</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级数据流，并直接导入计算，无需保存或转换格式，直接下载处理结果即可。数据吞吐量可达</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1.7GB/</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分钟。</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GPU</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加速程序运行；</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GPU</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与深度学习模型训练</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grpSp>
        <p:nvGrpSpPr>
          <p:cNvPr id="13" name="组合 12">
            <a:extLst>
              <a:ext uri="{FF2B5EF4-FFF2-40B4-BE49-F238E27FC236}">
                <a16:creationId xmlns:a16="http://schemas.microsoft.com/office/drawing/2014/main" id="{73641606-C446-442B-94FD-244520A097A3}"/>
              </a:ext>
            </a:extLst>
          </p:cNvPr>
          <p:cNvGrpSpPr/>
          <p:nvPr/>
        </p:nvGrpSpPr>
        <p:grpSpPr>
          <a:xfrm>
            <a:off x="1217014" y="4662075"/>
            <a:ext cx="3600400" cy="484002"/>
            <a:chOff x="1475656" y="4657051"/>
            <a:chExt cx="1728192" cy="484002"/>
          </a:xfrm>
        </p:grpSpPr>
        <p:sp>
          <p:nvSpPr>
            <p:cNvPr id="14" name="矩形: 圆角 13">
              <a:extLst>
                <a:ext uri="{FF2B5EF4-FFF2-40B4-BE49-F238E27FC236}">
                  <a16:creationId xmlns:a16="http://schemas.microsoft.com/office/drawing/2014/main" id="{7D994535-6AC3-4469-B321-F25D97DD3C25}"/>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5" name="文本框 9">
              <a:extLst>
                <a:ext uri="{FF2B5EF4-FFF2-40B4-BE49-F238E27FC236}">
                  <a16:creationId xmlns:a16="http://schemas.microsoft.com/office/drawing/2014/main" id="{531B1C87-EEC3-4A9F-90E2-06130511300B}"/>
                </a:ext>
              </a:extLst>
            </p:cNvPr>
            <p:cNvSpPr txBox="1"/>
            <p:nvPr/>
          </p:nvSpPr>
          <p:spPr>
            <a:xfrm>
              <a:off x="1549251" y="4679388"/>
              <a:ext cx="1573885" cy="461665"/>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云计算</a:t>
              </a:r>
            </a:p>
          </p:txBody>
        </p:sp>
      </p:grpSp>
      <p:sp>
        <p:nvSpPr>
          <p:cNvPr id="16" name="文本框 15">
            <a:extLst>
              <a:ext uri="{FF2B5EF4-FFF2-40B4-BE49-F238E27FC236}">
                <a16:creationId xmlns:a16="http://schemas.microsoft.com/office/drawing/2014/main" id="{4F7443E6-22B1-4489-A039-142F88F7A0D0}"/>
              </a:ext>
            </a:extLst>
          </p:cNvPr>
          <p:cNvSpPr txBox="1"/>
          <p:nvPr/>
        </p:nvSpPr>
        <p:spPr>
          <a:xfrm>
            <a:off x="1180289" y="5301124"/>
            <a:ext cx="7748681" cy="1400383"/>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商业云与数据“托管”</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spcAft>
                <a:spcPts val="600"/>
              </a:spcAft>
              <a:buFont typeface="Arial" panose="020B0604020202020204" pitchFamily="34" charset="0"/>
              <a:buChar char="•"/>
            </a:pP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利用商业云提供的多样服务，简化数据处理流程：例如，通过生成</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100</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个临时</a:t>
            </a:r>
            <a:r>
              <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IP</a:t>
            </a:r>
            <a:r>
              <a:rPr lang="zh-CN" altLang="en-US"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rPr>
              <a:t>，绕过数据下载时的一些限制，进而提升处理的自动化水平</a:t>
            </a:r>
            <a:endParaRPr lang="en-US" altLang="zh-CN" sz="2000" dirty="0">
              <a:solidFill>
                <a:schemeClr val="bg2">
                  <a:lumMod val="50000"/>
                </a:schemeClr>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00222176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18</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技术与算法</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pic>
        <p:nvPicPr>
          <p:cNvPr id="5" name="图片 4">
            <a:extLst>
              <a:ext uri="{FF2B5EF4-FFF2-40B4-BE49-F238E27FC236}">
                <a16:creationId xmlns:a16="http://schemas.microsoft.com/office/drawing/2014/main" id="{EA4BE5D4-50F8-461B-B477-6F1EA2E718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8485" y="2318608"/>
            <a:ext cx="5474941" cy="4402867"/>
          </a:xfrm>
          <a:prstGeom prst="rect">
            <a:avLst/>
          </a:prstGeom>
        </p:spPr>
      </p:pic>
      <p:grpSp>
        <p:nvGrpSpPr>
          <p:cNvPr id="12" name="组合 11">
            <a:extLst>
              <a:ext uri="{FF2B5EF4-FFF2-40B4-BE49-F238E27FC236}">
                <a16:creationId xmlns:a16="http://schemas.microsoft.com/office/drawing/2014/main" id="{05B5868B-B7D0-40E3-A2F8-8B0FD438B703}"/>
              </a:ext>
            </a:extLst>
          </p:cNvPr>
          <p:cNvGrpSpPr/>
          <p:nvPr/>
        </p:nvGrpSpPr>
        <p:grpSpPr>
          <a:xfrm>
            <a:off x="1259632" y="1710601"/>
            <a:ext cx="2664296" cy="484002"/>
            <a:chOff x="1475656" y="4657051"/>
            <a:chExt cx="1728192" cy="484002"/>
          </a:xfrm>
        </p:grpSpPr>
        <p:sp>
          <p:nvSpPr>
            <p:cNvPr id="13" name="矩形: 圆角 12">
              <a:extLst>
                <a:ext uri="{FF2B5EF4-FFF2-40B4-BE49-F238E27FC236}">
                  <a16:creationId xmlns:a16="http://schemas.microsoft.com/office/drawing/2014/main" id="{ECDCA2AA-18EF-4A63-B30B-56BD4E7A644E}"/>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文本框 9">
              <a:extLst>
                <a:ext uri="{FF2B5EF4-FFF2-40B4-BE49-F238E27FC236}">
                  <a16:creationId xmlns:a16="http://schemas.microsoft.com/office/drawing/2014/main" id="{34D11B93-F750-479F-9248-D803BEBC67B4}"/>
                </a:ext>
              </a:extLst>
            </p:cNvPr>
            <p:cNvSpPr txBox="1"/>
            <p:nvPr/>
          </p:nvSpPr>
          <p:spPr>
            <a:xfrm>
              <a:off x="1549251" y="4679388"/>
              <a:ext cx="1573885" cy="461665"/>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划分“维度”</a:t>
              </a:r>
            </a:p>
          </p:txBody>
        </p:sp>
      </p:grpSp>
      <p:sp>
        <p:nvSpPr>
          <p:cNvPr id="15" name="文本框 14">
            <a:extLst>
              <a:ext uri="{FF2B5EF4-FFF2-40B4-BE49-F238E27FC236}">
                <a16:creationId xmlns:a16="http://schemas.microsoft.com/office/drawing/2014/main" id="{12B6710E-A748-46CE-9027-CC73E481BB99}"/>
              </a:ext>
            </a:extLst>
          </p:cNvPr>
          <p:cNvSpPr txBox="1"/>
          <p:nvPr/>
        </p:nvSpPr>
        <p:spPr>
          <a:xfrm>
            <a:off x="4058719" y="1721770"/>
            <a:ext cx="4942405" cy="461665"/>
          </a:xfrm>
          <a:prstGeom prst="rect">
            <a:avLst/>
          </a:prstGeom>
          <a:noFill/>
        </p:spPr>
        <p:txBody>
          <a:bodyPr wrap="square" rtlCol="0">
            <a:spAutoFit/>
          </a:bodyPr>
          <a:lstStyle/>
          <a:p>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数据量；数据密度；（先验）知识</a:t>
            </a:r>
          </a:p>
        </p:txBody>
      </p:sp>
      <p:sp>
        <p:nvSpPr>
          <p:cNvPr id="16" name="矩形 15">
            <a:extLst>
              <a:ext uri="{FF2B5EF4-FFF2-40B4-BE49-F238E27FC236}">
                <a16:creationId xmlns:a16="http://schemas.microsoft.com/office/drawing/2014/main" id="{9280A51A-5841-45E9-9E00-918619F16DD1}"/>
              </a:ext>
            </a:extLst>
          </p:cNvPr>
          <p:cNvSpPr/>
          <p:nvPr/>
        </p:nvSpPr>
        <p:spPr>
          <a:xfrm>
            <a:off x="4572000" y="2329777"/>
            <a:ext cx="1440160" cy="3893223"/>
          </a:xfrm>
          <a:prstGeom prst="rect">
            <a:avLst/>
          </a:prstGeom>
          <a:noFill/>
          <a:ln>
            <a:solidFill>
              <a:srgbClr val="D024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4E033B24-315D-4FDF-B774-45630B9CF5D8}"/>
              </a:ext>
            </a:extLst>
          </p:cNvPr>
          <p:cNvSpPr txBox="1"/>
          <p:nvPr/>
        </p:nvSpPr>
        <p:spPr>
          <a:xfrm>
            <a:off x="6085067" y="5821514"/>
            <a:ext cx="1872208" cy="461665"/>
          </a:xfrm>
          <a:prstGeom prst="rect">
            <a:avLst/>
          </a:prstGeom>
          <a:noFill/>
        </p:spPr>
        <p:txBody>
          <a:bodyPr wrap="square" rtlCol="0">
            <a:spAutoFit/>
          </a:bodyPr>
          <a:lstStyle/>
          <a:p>
            <a:r>
              <a:rPr lang="en-US" altLang="zh-CN" sz="2400" b="1" dirty="0">
                <a:solidFill>
                  <a:srgbClr val="C00000"/>
                </a:solidFill>
                <a:latin typeface="Arial" panose="020B0604020202020204" pitchFamily="34" charset="0"/>
                <a:ea typeface="黑体" panose="02010609060101010101" pitchFamily="49" charset="-122"/>
                <a:cs typeface="Arial" panose="020B0604020202020204" pitchFamily="34" charset="0"/>
              </a:rPr>
              <a:t>ML</a:t>
            </a:r>
            <a:r>
              <a:rPr lang="zh-CN" altLang="en-US" sz="2400" b="1" dirty="0">
                <a:solidFill>
                  <a:srgbClr val="C00000"/>
                </a:solidFill>
                <a:latin typeface="Arial" panose="020B0604020202020204" pitchFamily="34" charset="0"/>
                <a:ea typeface="黑体" panose="02010609060101010101" pitchFamily="49" charset="-122"/>
                <a:cs typeface="Arial" panose="020B0604020202020204" pitchFamily="34" charset="0"/>
              </a:rPr>
              <a:t>与大数据</a:t>
            </a:r>
          </a:p>
        </p:txBody>
      </p:sp>
    </p:spTree>
    <p:extLst>
      <p:ext uri="{BB962C8B-B14F-4D97-AF65-F5344CB8AC3E}">
        <p14:creationId xmlns:p14="http://schemas.microsoft.com/office/powerpoint/2010/main" val="28800827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1FD7A25-9CE7-4C23-89FD-CC2A69433308}"/>
              </a:ext>
            </a:extLst>
          </p:cNvPr>
          <p:cNvSpPr>
            <a:spLocks noGrp="1"/>
          </p:cNvSpPr>
          <p:nvPr>
            <p:ph type="sldNum" sz="quarter" idx="4"/>
          </p:nvPr>
        </p:nvSpPr>
        <p:spPr/>
        <p:txBody>
          <a:bodyPr/>
          <a:lstStyle/>
          <a:p>
            <a:fld id="{75F6CC0F-0E0A-B746-A9DE-949064A788B3}" type="slidenum">
              <a:rPr lang="x-none" smtClean="0"/>
              <a:pPr/>
              <a:t>19</a:t>
            </a:fld>
            <a:endParaRPr lang="x-none" dirty="0"/>
          </a:p>
        </p:txBody>
      </p:sp>
      <p:sp>
        <p:nvSpPr>
          <p:cNvPr id="3" name="标题 1">
            <a:extLst>
              <a:ext uri="{FF2B5EF4-FFF2-40B4-BE49-F238E27FC236}">
                <a16:creationId xmlns:a16="http://schemas.microsoft.com/office/drawing/2014/main" id="{62675361-A751-4EAF-BD46-6AA37001663D}"/>
              </a:ext>
            </a:extLst>
          </p:cNvPr>
          <p:cNvSpPr txBox="1">
            <a:spLocks/>
          </p:cNvSpPr>
          <p:nvPr/>
        </p:nvSpPr>
        <p:spPr>
          <a:xfrm>
            <a:off x="251520" y="136525"/>
            <a:ext cx="784887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dirty="0">
                <a:latin typeface="Arial" panose="020B0604020202020204" pitchFamily="34" charset="0"/>
                <a:cs typeface="Arial" panose="020B0604020202020204" pitchFamily="34" charset="0"/>
              </a:rPr>
              <a:t>1</a:t>
            </a:r>
            <a:r>
              <a:rPr lang="en-US" altLang="zh-CN" sz="3200" dirty="0">
                <a:latin typeface="Times New Roman" panose="02020603050405020304" pitchFamily="18" charset="0"/>
              </a:rPr>
              <a:t> </a:t>
            </a:r>
            <a:r>
              <a:rPr lang="en-US" altLang="zh-CN" sz="3200" dirty="0">
                <a:latin typeface="Arial" panose="020B0604020202020204" pitchFamily="34" charset="0"/>
                <a:cs typeface="Arial" panose="020B0604020202020204" pitchFamily="34" charset="0"/>
              </a:rPr>
              <a:t>Drivers of Big Data Seismology</a:t>
            </a:r>
            <a:endParaRPr lang="zh-CN" altLang="zh-CN" sz="3200" dirty="0">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975B2762-458A-4FCB-8867-B881D38F61A6}"/>
              </a:ext>
            </a:extLst>
          </p:cNvPr>
          <p:cNvSpPr/>
          <p:nvPr/>
        </p:nvSpPr>
        <p:spPr>
          <a:xfrm>
            <a:off x="683568" y="1252979"/>
            <a:ext cx="144016" cy="144016"/>
          </a:xfrm>
          <a:prstGeom prst="rect">
            <a:avLst/>
          </a:prstGeom>
          <a:solidFill>
            <a:srgbClr val="C41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7" name="文本框 5">
            <a:extLst>
              <a:ext uri="{FF2B5EF4-FFF2-40B4-BE49-F238E27FC236}">
                <a16:creationId xmlns:a16="http://schemas.microsoft.com/office/drawing/2014/main" id="{B9C35822-93CF-448D-A1A3-E910E0D6711C}"/>
              </a:ext>
            </a:extLst>
          </p:cNvPr>
          <p:cNvSpPr txBox="1"/>
          <p:nvPr/>
        </p:nvSpPr>
        <p:spPr>
          <a:xfrm>
            <a:off x="1043608" y="1063377"/>
            <a:ext cx="7957516" cy="523220"/>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r>
              <a:rPr lang="zh-CN" altLang="en-US" sz="28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技术与算法</a:t>
            </a:r>
            <a:endParaRPr lang="zh-CN" altLang="en-US" sz="2800" b="1" dirty="0">
              <a:solidFill>
                <a:schemeClr val="tx1">
                  <a:lumMod val="85000"/>
                  <a:lumOff val="15000"/>
                </a:schemeClr>
              </a:solidFill>
              <a:latin typeface="黑体" panose="02010609060101010101" pitchFamily="49" charset="-122"/>
              <a:ea typeface="黑体" panose="02010609060101010101" pitchFamily="49" charset="-122"/>
            </a:endParaRPr>
          </a:p>
        </p:txBody>
      </p:sp>
      <p:grpSp>
        <p:nvGrpSpPr>
          <p:cNvPr id="12" name="组合 11">
            <a:extLst>
              <a:ext uri="{FF2B5EF4-FFF2-40B4-BE49-F238E27FC236}">
                <a16:creationId xmlns:a16="http://schemas.microsoft.com/office/drawing/2014/main" id="{05B5868B-B7D0-40E3-A2F8-8B0FD438B703}"/>
              </a:ext>
            </a:extLst>
          </p:cNvPr>
          <p:cNvGrpSpPr/>
          <p:nvPr/>
        </p:nvGrpSpPr>
        <p:grpSpPr>
          <a:xfrm>
            <a:off x="1205942" y="1586597"/>
            <a:ext cx="3816424" cy="853334"/>
            <a:chOff x="1475656" y="4657051"/>
            <a:chExt cx="1728192" cy="853334"/>
          </a:xfrm>
        </p:grpSpPr>
        <p:sp>
          <p:nvSpPr>
            <p:cNvPr id="13" name="矩形: 圆角 12">
              <a:extLst>
                <a:ext uri="{FF2B5EF4-FFF2-40B4-BE49-F238E27FC236}">
                  <a16:creationId xmlns:a16="http://schemas.microsoft.com/office/drawing/2014/main" id="{ECDCA2AA-18EF-4A63-B30B-56BD4E7A644E}"/>
                </a:ext>
              </a:extLst>
            </p:cNvPr>
            <p:cNvSpPr/>
            <p:nvPr/>
          </p:nvSpPr>
          <p:spPr>
            <a:xfrm>
              <a:off x="1475656" y="4657051"/>
              <a:ext cx="1728192" cy="461665"/>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913130" rtl="0" eaLnBrk="0" fontAlgn="base" hangingPunct="0">
                <a:spcBef>
                  <a:spcPct val="0"/>
                </a:spcBef>
                <a:spcAft>
                  <a:spcPct val="0"/>
                </a:spcAft>
                <a:defRPr kern="1200">
                  <a:solidFill>
                    <a:schemeClr val="lt1"/>
                  </a:solidFill>
                  <a:latin typeface="+mn-lt"/>
                  <a:ea typeface="+mn-ea"/>
                  <a:cs typeface="+mn-cs"/>
                </a:defRPr>
              </a:lvl1pPr>
              <a:lvl2pPr marL="455930" indent="1905" algn="l" defTabSz="913130" rtl="0" eaLnBrk="0" fontAlgn="base" hangingPunct="0">
                <a:spcBef>
                  <a:spcPct val="0"/>
                </a:spcBef>
                <a:spcAft>
                  <a:spcPct val="0"/>
                </a:spcAft>
                <a:defRPr kern="1200">
                  <a:solidFill>
                    <a:schemeClr val="lt1"/>
                  </a:solidFill>
                  <a:latin typeface="+mn-lt"/>
                  <a:ea typeface="+mn-ea"/>
                  <a:cs typeface="+mn-cs"/>
                </a:defRPr>
              </a:lvl2pPr>
              <a:lvl3pPr marL="913130" indent="1905" algn="l" defTabSz="913130" rtl="0" eaLnBrk="0" fontAlgn="base" hangingPunct="0">
                <a:spcBef>
                  <a:spcPct val="0"/>
                </a:spcBef>
                <a:spcAft>
                  <a:spcPct val="0"/>
                </a:spcAft>
                <a:defRPr kern="1200">
                  <a:solidFill>
                    <a:schemeClr val="lt1"/>
                  </a:solidFill>
                  <a:latin typeface="+mn-lt"/>
                  <a:ea typeface="+mn-ea"/>
                  <a:cs typeface="+mn-cs"/>
                </a:defRPr>
              </a:lvl3pPr>
              <a:lvl4pPr marL="1370330" indent="1905" algn="l" defTabSz="913130" rtl="0" eaLnBrk="0" fontAlgn="base" hangingPunct="0">
                <a:spcBef>
                  <a:spcPct val="0"/>
                </a:spcBef>
                <a:spcAft>
                  <a:spcPct val="0"/>
                </a:spcAft>
                <a:defRPr kern="1200">
                  <a:solidFill>
                    <a:schemeClr val="lt1"/>
                  </a:solidFill>
                  <a:latin typeface="+mn-lt"/>
                  <a:ea typeface="+mn-ea"/>
                  <a:cs typeface="+mn-cs"/>
                </a:defRPr>
              </a:lvl4pPr>
              <a:lvl5pPr marL="1827530" indent="1905" algn="l" defTabSz="91313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zh-CN" altLang="en-US"/>
            </a:p>
          </p:txBody>
        </p:sp>
        <p:sp>
          <p:nvSpPr>
            <p:cNvPr id="14" name="文本框 9">
              <a:extLst>
                <a:ext uri="{FF2B5EF4-FFF2-40B4-BE49-F238E27FC236}">
                  <a16:creationId xmlns:a16="http://schemas.microsoft.com/office/drawing/2014/main" id="{34D11B93-F750-479F-9248-D803BEBC67B4}"/>
                </a:ext>
              </a:extLst>
            </p:cNvPr>
            <p:cNvSpPr txBox="1"/>
            <p:nvPr/>
          </p:nvSpPr>
          <p:spPr>
            <a:xfrm>
              <a:off x="1549251" y="4679388"/>
              <a:ext cx="1573885" cy="830997"/>
            </a:xfrm>
            <a:prstGeom prst="rect">
              <a:avLst/>
            </a:prstGeom>
            <a:noFill/>
          </p:spPr>
          <p:txBody>
            <a:bodyPr wrap="square" rtlCol="0">
              <a:spAutoFit/>
            </a:bodyPr>
            <a:ls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a:lstStyle>
            <a:p>
              <a:pPr algn="ctr"/>
              <a:r>
                <a:rPr lang="zh-CN" altLang="en-US" sz="2400" b="1"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机器学习算法的挑战</a:t>
              </a:r>
            </a:p>
          </p:txBody>
        </p:sp>
      </p:grpSp>
      <p:sp>
        <p:nvSpPr>
          <p:cNvPr id="18" name="文本框 17">
            <a:extLst>
              <a:ext uri="{FF2B5EF4-FFF2-40B4-BE49-F238E27FC236}">
                <a16:creationId xmlns:a16="http://schemas.microsoft.com/office/drawing/2014/main" id="{150486BD-96C4-4E5A-A61E-BFB317FBB4EF}"/>
              </a:ext>
            </a:extLst>
          </p:cNvPr>
          <p:cNvSpPr txBox="1"/>
          <p:nvPr/>
        </p:nvSpPr>
        <p:spPr>
          <a:xfrm>
            <a:off x="1205942" y="2109817"/>
            <a:ext cx="7470326" cy="4843634"/>
          </a:xfrm>
          <a:prstGeom prst="rect">
            <a:avLst/>
          </a:prstGeom>
          <a:noFill/>
        </p:spPr>
        <p:txBody>
          <a:bodyPr wrap="square" rtlCol="0">
            <a:spAutoFit/>
          </a:bodyPr>
          <a:lstStyle/>
          <a:p>
            <a:pPr marL="342900" indent="-342900">
              <a:lnSpc>
                <a:spcPct val="130000"/>
              </a:lnSpc>
              <a:buFont typeface="Arial" panose="020B0604020202020204" pitchFamily="34" charset="0"/>
              <a:buChar char="•"/>
            </a:pP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数据必要处理速度（</a:t>
            </a:r>
            <a:r>
              <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velocity</a:t>
            </a: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a:t>
            </a:r>
            <a:endPar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lnSpc>
                <a:spcPct val="130000"/>
              </a:lnSpc>
              <a:buFont typeface="Arial" panose="020B0604020202020204" pitchFamily="34" charset="0"/>
              <a:buChar char="•"/>
            </a:pP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不同来源数据的融合（</a:t>
            </a:r>
            <a:r>
              <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variety</a:t>
            </a: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a:t>
            </a:r>
            <a:endPar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lnSpc>
                <a:spcPct val="130000"/>
              </a:lnSpc>
              <a:buFont typeface="Arial" panose="020B0604020202020204" pitchFamily="34" charset="0"/>
              <a:buChar char="•"/>
            </a:pP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从数据质量参差不齐的低信息密度数据中提取有用信息（</a:t>
            </a:r>
            <a:r>
              <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veracity, value</a:t>
            </a: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a:t>
            </a:r>
            <a:endPar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lnSpc>
                <a:spcPct val="130000"/>
              </a:lnSpc>
              <a:buFont typeface="Arial" panose="020B0604020202020204" pitchFamily="34" charset="0"/>
              <a:buChar char="•"/>
            </a:pP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“小标签”甚至“无标签”问题（</a:t>
            </a:r>
            <a:r>
              <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Representation Learning/Deep Learning/Transfer Learning/Semi- or Self- supervised Learning/Online Learning/Reinforce Learning</a:t>
            </a: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a:t>
            </a:r>
            <a:endPar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lnSpc>
                <a:spcPct val="130000"/>
              </a:lnSpc>
              <a:buFont typeface="Arial" panose="020B0604020202020204" pitchFamily="34" charset="0"/>
              <a:buChar char="•"/>
            </a:pP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数据存储情况复杂问题（</a:t>
            </a:r>
            <a:r>
              <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Federated Learning</a:t>
            </a:r>
            <a:r>
              <a:rPr lang="zh-CN" altLang="en-US"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a:t>
            </a:r>
            <a:endPar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endParaRPr>
          </a:p>
          <a:p>
            <a:pPr marL="342900" indent="-342900">
              <a:lnSpc>
                <a:spcPct val="130000"/>
              </a:lnSpc>
              <a:buFont typeface="Arial" panose="020B0604020202020204" pitchFamily="34" charset="0"/>
              <a:buChar char="•"/>
            </a:pPr>
            <a:r>
              <a:rPr lang="en-US" altLang="zh-CN" sz="2400" dirty="0">
                <a:solidFill>
                  <a:schemeClr val="tx1">
                    <a:lumMod val="85000"/>
                    <a:lumOff val="15000"/>
                  </a:schemeClr>
                </a:solidFill>
                <a:latin typeface="Arial" panose="020B0604020202020204" pitchFamily="34" charset="0"/>
                <a:ea typeface="黑体" panose="02010609060101010101" pitchFamily="49" charset="-122"/>
                <a:cs typeface="Arial" panose="020B0604020202020204" pitchFamily="34" charset="0"/>
              </a:rPr>
              <a:t>……</a:t>
            </a:r>
          </a:p>
        </p:txBody>
      </p:sp>
    </p:spTree>
    <p:extLst>
      <p:ext uri="{BB962C8B-B14F-4D97-AF65-F5344CB8AC3E}">
        <p14:creationId xmlns:p14="http://schemas.microsoft.com/office/powerpoint/2010/main" val="42312482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D96D994-8FE7-4E91-8DC0-96EABD79994C}"/>
              </a:ext>
            </a:extLst>
          </p:cNvPr>
          <p:cNvSpPr txBox="1"/>
          <p:nvPr/>
        </p:nvSpPr>
        <p:spPr>
          <a:xfrm>
            <a:off x="2987824" y="2767280"/>
            <a:ext cx="4608512" cy="1323439"/>
          </a:xfrm>
          <a:prstGeom prst="rect">
            <a:avLst/>
          </a:prstGeom>
          <a:noFill/>
        </p:spPr>
        <p:txBody>
          <a:bodyPr wrap="square" rtlCol="0">
            <a:spAutoFit/>
          </a:bodyPr>
          <a:lstStyle/>
          <a:p>
            <a:r>
              <a:rPr lang="zh-CN" altLang="en-US" sz="8000" b="1" dirty="0">
                <a:latin typeface="黑体" panose="02010609060101010101" pitchFamily="49" charset="-122"/>
                <a:ea typeface="黑体" panose="02010609060101010101" pitchFamily="49" charset="-122"/>
              </a:rPr>
              <a:t>谢 谢！</a:t>
            </a:r>
          </a:p>
        </p:txBody>
      </p:sp>
    </p:spTree>
    <p:extLst>
      <p:ext uri="{BB962C8B-B14F-4D97-AF65-F5344CB8AC3E}">
        <p14:creationId xmlns:p14="http://schemas.microsoft.com/office/powerpoint/2010/main" val="2608203482"/>
      </p:ext>
    </p:extLst>
  </p:cSld>
  <p:clrMapOvr>
    <a:masterClrMapping/>
  </p:clrMapOvr>
  <p:transition spd="med">
    <p:pull/>
  </p:transition>
</p:sld>
</file>

<file path=ppt/theme/theme1.xml><?xml version="1.0" encoding="utf-8"?>
<a:theme xmlns:a="http://schemas.openxmlformats.org/drawingml/2006/main" name="Title 拷贝">
  <a:themeElements>
    <a:clrScheme name="">
      <a:dk1>
        <a:srgbClr val="FFFFFF"/>
      </a:dk1>
      <a:lt1>
        <a:srgbClr val="FFFFFF"/>
      </a:lt1>
      <a:dk2>
        <a:srgbClr val="000000"/>
      </a:dk2>
      <a:lt2>
        <a:srgbClr val="000000"/>
      </a:lt2>
      <a:accent1>
        <a:srgbClr val="E66714"/>
      </a:accent1>
      <a:accent2>
        <a:srgbClr val="333399"/>
      </a:accent2>
      <a:accent3>
        <a:srgbClr val="AAAAAA"/>
      </a:accent3>
      <a:accent4>
        <a:srgbClr val="DADADA"/>
      </a:accent4>
      <a:accent5>
        <a:srgbClr val="F0B8AA"/>
      </a:accent5>
      <a:accent6>
        <a:srgbClr val="2D2D8A"/>
      </a:accent6>
      <a:hlink>
        <a:srgbClr val="009999"/>
      </a:hlink>
      <a:folHlink>
        <a:srgbClr val="99CC00"/>
      </a:folHlink>
    </a:clrScheme>
    <a:fontScheme name="Title 拷贝">
      <a:majorFont>
        <a:latin typeface="Optima"/>
        <a:ea typeface="宋体"/>
        <a:cs typeface=""/>
      </a:majorFont>
      <a:minorFont>
        <a:latin typeface="Optima"/>
        <a:ea typeface="宋体"/>
        <a:cs typeface=""/>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66714"/>
        </a:solidFill>
        <a:ln>
          <a:noFill/>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3800" b="0" i="0" u="none" strike="noStrike" cap="none" normalizeH="0" baseline="0">
            <a:ln>
              <a:noFill/>
            </a:ln>
            <a:solidFill>
              <a:srgbClr val="FFFFFF"/>
            </a:solidFill>
            <a:effectLst/>
            <a:latin typeface="Helvetica" charset="0"/>
            <a:ea typeface="宋体" panose="02010600030101010101" pitchFamily="2" charset="-122"/>
            <a:sym typeface="Helvetica" charset="0"/>
          </a:defRPr>
        </a:defPPr>
      </a:lstStyle>
    </a:spDef>
    <a:lnDef>
      <a:spPr bwMode="auto">
        <a:xfrm>
          <a:off x="0" y="0"/>
          <a:ext cx="1" cy="1"/>
        </a:xfrm>
        <a:custGeom>
          <a:avLst/>
          <a:gdLst/>
          <a:ahLst/>
          <a:cxnLst/>
          <a:rect l="0" t="0" r="0" b="0"/>
          <a:pathLst/>
        </a:custGeom>
        <a:solidFill>
          <a:srgbClr val="E66714"/>
        </a:solidFill>
        <a:ln>
          <a:noFill/>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3800" b="0" i="0" u="none" strike="noStrike" cap="none" normalizeH="0" baseline="0">
            <a:ln>
              <a:noFill/>
            </a:ln>
            <a:solidFill>
              <a:srgbClr val="FFFFFF"/>
            </a:solidFill>
            <a:effectLst/>
            <a:latin typeface="Helvetica" charset="0"/>
            <a:ea typeface="宋体" panose="02010600030101010101" pitchFamily="2" charset="-122"/>
            <a:sym typeface="Helvetica" charset="0"/>
          </a:defRPr>
        </a:defPPr>
      </a:lstStyle>
    </a:lnDef>
  </a:objectDefaults>
  <a:extraClrSchemeLst>
    <a:extraClrScheme>
      <a:clrScheme name="Title 拷贝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33009</TotalTime>
  <Words>1833</Words>
  <Application>Microsoft Office PowerPoint</Application>
  <PresentationFormat>全屏显示(4:3)</PresentationFormat>
  <Paragraphs>224</Paragraphs>
  <Slides>21</Slides>
  <Notes>2</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幻灯片标题</vt:lpstr>
      </vt:variant>
      <vt:variant>
        <vt:i4>21</vt:i4>
      </vt:variant>
      <vt:variant>
        <vt:lpstr>自定义放映</vt:lpstr>
      </vt:variant>
      <vt:variant>
        <vt:i4>1</vt:i4>
      </vt:variant>
    </vt:vector>
  </HeadingPairs>
  <TitlesOfParts>
    <vt:vector size="34" baseType="lpstr">
      <vt:lpstr>Lucida Grande</vt:lpstr>
      <vt:lpstr>Optima</vt:lpstr>
      <vt:lpstr>黑体</vt:lpstr>
      <vt:lpstr>黑体</vt:lpstr>
      <vt:lpstr>宋体</vt:lpstr>
      <vt:lpstr>Arial</vt:lpstr>
      <vt:lpstr>Calibri</vt:lpstr>
      <vt:lpstr>Helvetica</vt:lpstr>
      <vt:lpstr>Times New Roman</vt:lpstr>
      <vt:lpstr>Wingdings</vt:lpstr>
      <vt:lpstr>Title 拷贝</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龚 峻仪</cp:lastModifiedBy>
  <cp:revision>4897</cp:revision>
  <dcterms:created xsi:type="dcterms:W3CDTF">2017-05-09T06:49:00Z</dcterms:created>
  <dcterms:modified xsi:type="dcterms:W3CDTF">2022-06-06T10:20:19Z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2052-11.1.0.8907</vt:lpwstr>
  </property>
</Properties>
</file>