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674" r:id="rId2"/>
  </p:sldMasterIdLst>
  <p:notesMasterIdLst>
    <p:notesMasterId r:id="rId15"/>
  </p:notesMasterIdLst>
  <p:handoutMasterIdLst>
    <p:handoutMasterId r:id="rId16"/>
  </p:handoutMasterIdLst>
  <p:sldIdLst>
    <p:sldId id="257" r:id="rId3"/>
    <p:sldId id="1032" r:id="rId4"/>
    <p:sldId id="1039" r:id="rId5"/>
    <p:sldId id="1033" r:id="rId6"/>
    <p:sldId id="1041" r:id="rId7"/>
    <p:sldId id="1040" r:id="rId8"/>
    <p:sldId id="1042" r:id="rId9"/>
    <p:sldId id="1045" r:id="rId10"/>
    <p:sldId id="1043" r:id="rId11"/>
    <p:sldId id="1044" r:id="rId12"/>
    <p:sldId id="1046" r:id="rId13"/>
    <p:sldId id="1024" r:id="rId14"/>
  </p:sldIdLst>
  <p:sldSz cx="9144000" cy="6858000" type="screen4x3"/>
  <p:notesSz cx="6858000" cy="9144000"/>
  <p:custShowLst>
    <p:custShow name="自定义放映 1" id="0">
      <p:sldLst/>
    </p:custShow>
  </p:custShow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tima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7">
          <p15:clr>
            <a:srgbClr val="A4A3A4"/>
          </p15:clr>
        </p15:guide>
        <p15:guide id="2" pos="273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ewer1" initials="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99FF"/>
    <a:srgbClr val="3333FF"/>
    <a:srgbClr val="007A37"/>
    <a:srgbClr val="002060"/>
    <a:srgbClr val="D75CDA"/>
    <a:srgbClr val="AEF4F4"/>
    <a:srgbClr val="FF535D"/>
    <a:srgbClr val="6DB37C"/>
    <a:srgbClr val="C6B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8" autoAdjust="0"/>
    <p:restoredTop sz="88583" autoAdjust="0"/>
  </p:normalViewPr>
  <p:slideViewPr>
    <p:cSldViewPr>
      <p:cViewPr>
        <p:scale>
          <a:sx n="126" d="100"/>
          <a:sy n="126" d="100"/>
        </p:scale>
        <p:origin x="2403" y="-79"/>
      </p:cViewPr>
      <p:guideLst>
        <p:guide orient="horz" pos="2117"/>
        <p:guide pos="2735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FA9C243-067B-CA4E-A842-0A4F40743B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53E9E0-89E2-4B47-B8D8-EFC899E8C1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D247A-8183-7541-ABCF-6232F500A679}" type="datetime1">
              <a:rPr kumimoji="1" lang="en-US" altLang="zh-CN" smtClean="0"/>
              <a:t>6/6/2022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BA8A920-1517-E241-B6F2-1D96AEE233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kumimoji="1" lang="en-US" altLang="zh-CN"/>
              <a:t>(#)</a:t>
            </a:r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CBD611D-6B67-594B-B9A7-7B8640F3B2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B5C19-C914-454D-BA06-03E8262F8A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5928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DA76AF4-C969-DC4D-895C-342B189FF026}" type="datetime1">
              <a:rPr lang="en-US" altLang="zh-CN" smtClean="0"/>
              <a:t>6/6/2022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zh-CN"/>
              <a:t>(#)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7D6CAB4-8167-4192-A545-D06EBE846D4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9166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en-US" altLang="zh-CN" sz="900" b="0" baseline="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19DD1-51ED-AF42-B6CC-A62B53C11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5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88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613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984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065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335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653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554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046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D6CAB4-8167-4192-A545-D06EBE846D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80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 algn="ctr">
              <a:buNone/>
              <a:defRPr/>
            </a:lvl1pPr>
            <a:lvl2pPr marL="321310" indent="0" algn="ctr">
              <a:buNone/>
              <a:defRPr/>
            </a:lvl2pPr>
            <a:lvl3pPr marL="642620" indent="0" algn="ctr">
              <a:buNone/>
              <a:defRPr/>
            </a:lvl3pPr>
            <a:lvl4pPr marL="964565" indent="0" algn="ctr">
              <a:buNone/>
              <a:defRPr/>
            </a:lvl4pPr>
            <a:lvl5pPr marL="1285875" indent="0" algn="ctr">
              <a:buNone/>
              <a:defRPr/>
            </a:lvl5pPr>
            <a:lvl6pPr marL="1607185" indent="0" algn="ctr">
              <a:buNone/>
              <a:defRPr/>
            </a:lvl6pPr>
            <a:lvl7pPr marL="1928495" indent="0" algn="ctr">
              <a:buNone/>
              <a:defRPr/>
            </a:lvl7pPr>
            <a:lvl8pPr marL="2249805" indent="0" algn="ctr">
              <a:buNone/>
              <a:defRPr/>
            </a:lvl8pPr>
            <a:lvl9pPr marL="257111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E59F11-DC07-6E4A-BCFB-A3050E6964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80D2D0E-04E5-604F-9786-42BC5486A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09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horz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6014E-3BB3-4E40-ADF8-1577676D2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485E4F1-1DC5-8A42-9C5B-D8D84C569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400"/>
            </a:lvl1pPr>
            <a:lvl2pPr marL="321310" indent="0">
              <a:buNone/>
              <a:defRPr sz="1300"/>
            </a:lvl2pPr>
            <a:lvl3pPr marL="642620" indent="0">
              <a:buNone/>
              <a:defRPr sz="1100"/>
            </a:lvl3pPr>
            <a:lvl4pPr marL="964565" indent="0">
              <a:buNone/>
              <a:defRPr sz="1000"/>
            </a:lvl4pPr>
            <a:lvl5pPr marL="1285875" indent="0">
              <a:buNone/>
              <a:defRPr sz="1000"/>
            </a:lvl5pPr>
            <a:lvl6pPr marL="1607185" indent="0">
              <a:buNone/>
              <a:defRPr sz="1000"/>
            </a:lvl6pPr>
            <a:lvl7pPr marL="1928495" indent="0">
              <a:buNone/>
              <a:defRPr sz="1000"/>
            </a:lvl7pPr>
            <a:lvl8pPr marL="2249805" indent="0">
              <a:buNone/>
              <a:defRPr sz="1000"/>
            </a:lvl8pPr>
            <a:lvl9pPr marL="257111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CF134-CF5A-6B41-A126-94C3627D2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2FB81A8-CC55-0A4E-ABDE-4AEED5A1F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648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5579" y="1600649"/>
            <a:ext cx="4060775" cy="4525119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FA579-4E16-634D-B98A-1F3B13774B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FB047-23B9-F84F-8581-4A35ECAA17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  <a:prstGeom prst="rect">
            <a:avLst/>
          </a:prstGeom>
        </p:spPr>
        <p:txBody>
          <a:bodyPr vert="horz" lIns="64284" tIns="32142" rIns="64284" bIns="32142" anchor="b"/>
          <a:lstStyle>
            <a:lvl1pPr marL="0" indent="0">
              <a:buNone/>
              <a:defRPr sz="1700" b="1"/>
            </a:lvl1pPr>
            <a:lvl2pPr marL="321310" indent="0">
              <a:buNone/>
              <a:defRPr sz="1400" b="1"/>
            </a:lvl2pPr>
            <a:lvl3pPr marL="642620" indent="0">
              <a:buNone/>
              <a:defRPr sz="1300" b="1"/>
            </a:lvl3pPr>
            <a:lvl4pPr marL="964565" indent="0">
              <a:buNone/>
              <a:defRPr sz="1100" b="1"/>
            </a:lvl4pPr>
            <a:lvl5pPr marL="1285875" indent="0">
              <a:buNone/>
              <a:defRPr sz="1100" b="1"/>
            </a:lvl5pPr>
            <a:lvl6pPr marL="1607185" indent="0">
              <a:buNone/>
              <a:defRPr sz="1100" b="1"/>
            </a:lvl6pPr>
            <a:lvl7pPr marL="1928495" indent="0">
              <a:buNone/>
              <a:defRPr sz="1100" b="1"/>
            </a:lvl7pPr>
            <a:lvl8pPr marL="2249805" indent="0">
              <a:buNone/>
              <a:defRPr sz="1100" b="1"/>
            </a:lvl8pPr>
            <a:lvl9pPr marL="2571115" indent="0">
              <a:buNone/>
              <a:defRPr sz="1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4701E1-AA88-B842-879E-734011166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9C07A8-BCD9-B84B-B5D3-2A4B0FBA41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45E0B-31ED-284B-89F9-2828F85C05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4F8C9F-F522-F94C-B3A8-95AF7EFA7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667663-EFF1-3844-A53A-46FA0AD5C2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23B35A5-AD0E-014B-B4CA-686C6DB8A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  <a:prstGeom prst="rect">
            <a:avLst/>
          </a:prstGeom>
        </p:spPr>
        <p:txBody>
          <a:bodyPr vert="horz" lIns="64284" tIns="32142" rIns="64284" bIns="32142"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B62AF-2B39-3C4D-A424-06F71A3D8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C6CC0-616E-DA4B-8A4F-6AAF560534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2200"/>
            </a:lvl1pPr>
            <a:lvl2pPr marL="321310" indent="0">
              <a:buNone/>
              <a:defRPr sz="2000"/>
            </a:lvl2pPr>
            <a:lvl3pPr marL="642620" indent="0">
              <a:buNone/>
              <a:defRPr sz="1700"/>
            </a:lvl3pPr>
            <a:lvl4pPr marL="964565" indent="0">
              <a:buNone/>
              <a:defRPr sz="1400"/>
            </a:lvl4pPr>
            <a:lvl5pPr marL="1285875" indent="0">
              <a:buNone/>
              <a:defRPr sz="1400"/>
            </a:lvl5pPr>
            <a:lvl6pPr marL="1607185" indent="0">
              <a:buNone/>
              <a:defRPr sz="1400"/>
            </a:lvl6pPr>
            <a:lvl7pPr marL="1928495" indent="0">
              <a:buNone/>
              <a:defRPr sz="1400"/>
            </a:lvl7pPr>
            <a:lvl8pPr marL="2249805" indent="0">
              <a:buNone/>
              <a:defRPr sz="1400"/>
            </a:lvl8pPr>
            <a:lvl9pPr marL="2571115" indent="0">
              <a:buNone/>
              <a:defRPr sz="1400"/>
            </a:lvl9pPr>
          </a:lstStyle>
          <a:p>
            <a:pPr lvl="0"/>
            <a:endParaRPr lang="zh-CN" altLang="en-US" noProof="0">
              <a:sym typeface="Optima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  <a:prstGeom prst="rect">
            <a:avLst/>
          </a:prstGeom>
        </p:spPr>
        <p:txBody>
          <a:bodyPr vert="horz" lIns="64284" tIns="32142" rIns="64284" bIns="32142"/>
          <a:lstStyle>
            <a:lvl1pPr marL="0" indent="0">
              <a:buNone/>
              <a:defRPr sz="1000"/>
            </a:lvl1pPr>
            <a:lvl2pPr marL="321310" indent="0">
              <a:buNone/>
              <a:defRPr sz="800"/>
            </a:lvl2pPr>
            <a:lvl3pPr marL="642620" indent="0">
              <a:buNone/>
              <a:defRPr sz="700"/>
            </a:lvl3pPr>
            <a:lvl4pPr marL="964565" indent="0">
              <a:buNone/>
              <a:defRPr sz="600"/>
            </a:lvl4pPr>
            <a:lvl5pPr marL="1285875" indent="0">
              <a:buNone/>
              <a:defRPr sz="600"/>
            </a:lvl5pPr>
            <a:lvl6pPr marL="1607185" indent="0">
              <a:buNone/>
              <a:defRPr sz="600"/>
            </a:lvl6pPr>
            <a:lvl7pPr marL="1928495" indent="0">
              <a:buNone/>
              <a:defRPr sz="600"/>
            </a:lvl7pPr>
            <a:lvl8pPr marL="2249805" indent="0">
              <a:buNone/>
              <a:defRPr sz="600"/>
            </a:lvl8pPr>
            <a:lvl9pPr marL="2571115" indent="0">
              <a:buNone/>
              <a:defRPr sz="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25B8D-09C8-E648-BE30-BE874E56B0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3EF01-259F-6E48-B091-289A0180F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647" y="1600649"/>
            <a:ext cx="8228707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6AF6FE-A9CB-5642-B401-BCAA7F89B7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B3AD3EB-79B6-1A47-A8D7-E9A54B6DE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4988" y="1600649"/>
            <a:ext cx="2111871" cy="452511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347143" y="1600649"/>
            <a:ext cx="6230689" cy="4525119"/>
          </a:xfrm>
          <a:prstGeom prst="rect">
            <a:avLst/>
          </a:prstGeom>
        </p:spPr>
        <p:txBody>
          <a:bodyPr vert="eaVert" lIns="64284" tIns="32142" rIns="64284" bIns="32142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D0AF7-5218-574F-8B09-4A2E4AC125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3F344E-01BA-D040-ACB0-5463C5936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"/>
          <p:cNvSpPr/>
          <p:nvPr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30" name="成组"/>
          <p:cNvGrpSpPr/>
          <p:nvPr/>
        </p:nvGrpSpPr>
        <p:grpSpPr>
          <a:xfrm>
            <a:off x="268" y="2804903"/>
            <a:ext cx="5103262" cy="1875"/>
            <a:chOff x="0" y="25497"/>
            <a:chExt cx="7257971" cy="2665"/>
          </a:xfrm>
        </p:grpSpPr>
        <p:sp>
          <p:nvSpPr>
            <p:cNvPr id="28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29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pic>
        <p:nvPicPr>
          <p:cNvPr id="31" name="image5.png" descr="image5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7766561" y="168356"/>
            <a:ext cx="1071563" cy="1071563"/>
          </a:xfrm>
          <a:prstGeom prst="rect">
            <a:avLst/>
          </a:prstGeom>
        </p:spPr>
      </p:pic>
      <p:sp>
        <p:nvSpPr>
          <p:cNvPr id="3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348258" y="1634133"/>
            <a:ext cx="8447484" cy="821531"/>
          </a:xfrm>
          <a:prstGeom prst="rect">
            <a:avLst/>
          </a:prstGeom>
        </p:spPr>
        <p:txBody>
          <a:bodyPr/>
          <a:lstStyle>
            <a:lvl1pPr algn="ctr">
              <a:lnSpc>
                <a:spcPts val="5345"/>
              </a:lnSpc>
              <a:defRPr sz="4500" b="1">
                <a:latin typeface="+mn-lt"/>
                <a:ea typeface="+mn-ea"/>
                <a:cs typeface="+mn-cs"/>
                <a:sym typeface="Optima"/>
              </a:defRPr>
            </a:lvl1pPr>
          </a:lstStyle>
          <a:p>
            <a:r>
              <a:t>标题文本</a:t>
            </a:r>
          </a:p>
        </p:txBody>
      </p:sp>
      <p:grpSp>
        <p:nvGrpSpPr>
          <p:cNvPr id="35" name="成组"/>
          <p:cNvGrpSpPr/>
          <p:nvPr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33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34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36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39516" y="4259461"/>
            <a:ext cx="5464969" cy="1830412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algn="ctr">
              <a:spcBef>
                <a:spcPts val="1475"/>
              </a:spcBef>
              <a:defRPr>
                <a:solidFill>
                  <a:srgbClr val="72000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algn="ctr">
              <a:spcBef>
                <a:spcPts val="1475"/>
              </a:spcBef>
            </a:lvl3pPr>
            <a:lvl4pPr algn="ctr">
              <a:spcBef>
                <a:spcPts val="1475"/>
              </a:spcBef>
            </a:lvl4pPr>
            <a:lvl5pPr algn="ctr">
              <a:spcBef>
                <a:spcPts val="1475"/>
              </a:spcBef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A0F55F-3A32-6649-84E0-D2C5E29F42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0733308-179D-F74E-925A-48591986E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908"/>
            <a:ext cx="6858000" cy="2387576"/>
          </a:xfrm>
        </p:spPr>
        <p:txBody>
          <a:bodyPr anchor="b"/>
          <a:lstStyle>
            <a:lvl1pPr algn="ctr">
              <a:defRPr sz="422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13"/>
            <a:ext cx="6858000" cy="1655340"/>
          </a:xfrm>
        </p:spPr>
        <p:txBody>
          <a:bodyPr/>
          <a:lstStyle>
            <a:lvl1pPr marL="0" indent="0" algn="ctr">
              <a:buNone/>
              <a:defRPr sz="1685"/>
            </a:lvl1pPr>
            <a:lvl2pPr marL="321310" indent="0" algn="ctr">
              <a:buNone/>
              <a:defRPr sz="1405"/>
            </a:lvl2pPr>
            <a:lvl3pPr marL="642620" indent="0" algn="ctr">
              <a:buNone/>
              <a:defRPr sz="1265"/>
            </a:lvl3pPr>
            <a:lvl4pPr marL="964565" indent="0" algn="ctr">
              <a:buNone/>
              <a:defRPr sz="1125"/>
            </a:lvl4pPr>
            <a:lvl5pPr marL="1285875" indent="0" algn="ctr">
              <a:buNone/>
              <a:defRPr sz="1125"/>
            </a:lvl5pPr>
            <a:lvl6pPr marL="1607185" indent="0" algn="ctr">
              <a:buNone/>
              <a:defRPr sz="1125"/>
            </a:lvl6pPr>
            <a:lvl7pPr marL="1928495" indent="0" algn="ctr">
              <a:buNone/>
              <a:defRPr sz="1125"/>
            </a:lvl7pPr>
            <a:lvl8pPr marL="2250440" indent="0" algn="ctr">
              <a:buNone/>
              <a:defRPr sz="1125"/>
            </a:lvl8pPr>
            <a:lvl9pPr marL="2571750" indent="0" algn="ctr">
              <a:buNone/>
              <a:defRPr sz="112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573F40-2E1F-974C-9550-FABE87757A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344C5E9-6141-C94B-9698-56D4A352D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8E62F3-DB05-EB4C-8CC9-B7DD19C6A0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B014BE-13F2-6A4E-BD5E-B82ADC66E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EC0F3E-421A-1844-8945-7FA07D12B8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E0F48-E1F0-9E46-A064-FEA9A2555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876052-F8EE-6B40-9F79-F8BE689834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3D3863-CCF3-A245-949D-B5CAA7BA9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3546177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45455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/>
          <p:nvPr/>
        </p:nvSpPr>
        <p:spPr bwMode="auto">
          <a:xfrm>
            <a:off x="0" y="0"/>
            <a:ext cx="276225" cy="6867525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47663" y="1633538"/>
            <a:ext cx="8448675" cy="822325"/>
          </a:xfrm>
          <a:prstGeom prst="rect">
            <a:avLst/>
          </a:prstGeom>
          <a:noFill/>
          <a:ln>
            <a:noFill/>
          </a:ln>
          <a:effectLst>
            <a:outerShdw blurRad="25400" dist="35921" dir="2700000" algn="ctr" rotWithShape="0">
              <a:schemeClr val="bg2">
                <a:alpha val="74997"/>
              </a:scheme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lvl="0"/>
            <a:r>
              <a:rPr lang="en-US" altLang="zh-CN">
                <a:sym typeface="Optima" charset="0"/>
              </a:rPr>
              <a:t>Click to edit Master title style</a:t>
            </a:r>
          </a:p>
        </p:txBody>
      </p:sp>
      <p:grpSp>
        <p:nvGrpSpPr>
          <p:cNvPr id="1028" name="Group 4"/>
          <p:cNvGrpSpPr/>
          <p:nvPr/>
        </p:nvGrpSpPr>
        <p:grpSpPr bwMode="auto">
          <a:xfrm>
            <a:off x="0" y="3125788"/>
            <a:ext cx="5103813" cy="38100"/>
            <a:chOff x="0" y="0"/>
            <a:chExt cx="4571" cy="34"/>
          </a:xfrm>
        </p:grpSpPr>
        <p:sp>
          <p:nvSpPr>
            <p:cNvPr id="1031" name="Line 5"/>
            <p:cNvSpPr>
              <a:spLocks noChangeShapeType="1"/>
            </p:cNvSpPr>
            <p:nvPr/>
          </p:nvSpPr>
          <p:spPr bwMode="auto">
            <a:xfrm rot="10800000" flipH="1">
              <a:off x="244" y="17"/>
              <a:ext cx="4327" cy="0"/>
            </a:xfrm>
            <a:prstGeom prst="line">
              <a:avLst/>
            </a:prstGeom>
            <a:noFill/>
            <a:ln w="50800">
              <a:solidFill>
                <a:srgbClr val="B40000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032" name="Line 6"/>
            <p:cNvSpPr>
              <a:spLocks noChangeShapeType="1"/>
            </p:cNvSpPr>
            <p:nvPr/>
          </p:nvSpPr>
          <p:spPr bwMode="auto">
            <a:xfrm rot="10800000" flipH="1">
              <a:off x="0" y="16"/>
              <a:ext cx="24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miter lim="800000"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</p:grpSp>
      <p:sp>
        <p:nvSpPr>
          <p:cNvPr id="1029" name="Rectangle 7"/>
          <p:cNvSpPr/>
          <p:nvPr/>
        </p:nvSpPr>
        <p:spPr bwMode="auto">
          <a:xfrm rot="5400000">
            <a:off x="8193087" y="5903913"/>
            <a:ext cx="142875" cy="1771650"/>
          </a:xfrm>
          <a:prstGeom prst="rect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  <p:sp>
        <p:nvSpPr>
          <p:cNvPr id="1030" name="AutoShape 8"/>
          <p:cNvSpPr/>
          <p:nvPr/>
        </p:nvSpPr>
        <p:spPr bwMode="auto">
          <a:xfrm flipH="1">
            <a:off x="7235825" y="6719888"/>
            <a:ext cx="150813" cy="150812"/>
          </a:xfrm>
          <a:prstGeom prst="rtTriangle">
            <a:avLst/>
          </a:prstGeom>
          <a:solidFill>
            <a:srgbClr val="B40000">
              <a:alpha val="81175"/>
            </a:srgbClr>
          </a:solidFill>
          <a:ln>
            <a:noFill/>
          </a:ln>
        </p:spPr>
        <p:txBody>
          <a:bodyPr lIns="0" tIns="0" rIns="0" bIns="0"/>
          <a:lstStyle>
            <a:lvl1pPr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1pPr>
            <a:lvl2pPr marL="742950" indent="-28575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2pPr>
            <a:lvl3pPr marL="11430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3pPr>
            <a:lvl4pPr marL="16002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4pPr>
            <a:lvl5pPr marL="2057400" indent="-228600"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kumimoji="1" sz="3800">
                <a:solidFill>
                  <a:srgbClr val="FFFFFF"/>
                </a:solidFill>
                <a:latin typeface="Helvetica" charset="0"/>
                <a:ea typeface="宋体" panose="02010600030101010101" pitchFamily="2" charset="-122"/>
                <a:sym typeface="Helvetica" charset="0"/>
              </a:defRPr>
            </a:lvl9pPr>
          </a:lstStyle>
          <a:p>
            <a:pPr algn="ctr" defTabSz="914400" eaLnBrk="1" hangingPunct="1">
              <a:defRPr/>
            </a:pPr>
            <a:endParaRPr kumimoji="0" lang="zh-CN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+mj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algn="ctr" rtl="0" eaLnBrk="0" fontAlgn="base" hangingPunct="0">
        <a:spcBef>
          <a:spcPts val="75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6pPr>
      <a:lvl7pPr marL="642620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7pPr>
      <a:lvl8pPr marL="96456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8pPr>
      <a:lvl9pPr marL="1285875" algn="ctr" rtl="0" fontAlgn="base">
        <a:spcBef>
          <a:spcPts val="80"/>
        </a:spcBef>
        <a:spcAft>
          <a:spcPct val="0"/>
        </a:spcAft>
        <a:defRPr sz="4500" b="1">
          <a:solidFill>
            <a:srgbClr val="2D0515"/>
          </a:solidFill>
          <a:latin typeface="Optima" charset="0"/>
          <a:ea typeface="宋体" panose="02010600030101010101" pitchFamily="2" charset="-122"/>
          <a:sym typeface="Optima" charset="0"/>
        </a:defRPr>
      </a:lvl9pPr>
    </p:titleStyle>
    <p:bodyStyle>
      <a:lvl1pPr marL="240030" indent="-240030" algn="l" rtl="0" eaLnBrk="0" fontAlgn="base" hangingPunct="0">
        <a:spcBef>
          <a:spcPts val="1475"/>
        </a:spcBef>
        <a:spcAft>
          <a:spcPct val="0"/>
        </a:spcAft>
        <a:buChar char="•"/>
        <a:defRPr kumimoji="1" sz="30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1pPr>
      <a:lvl2pPr marL="522605" indent="-20002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2pPr>
      <a:lvl3pPr marL="803275" indent="-160655" algn="l" rtl="0" eaLnBrk="0" fontAlgn="base" hangingPunct="0">
        <a:spcBef>
          <a:spcPts val="1475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3pPr>
      <a:lvl4pPr marL="1123950" indent="-160655" algn="l" rtl="0" eaLnBrk="0" fontAlgn="base" hangingPunct="0">
        <a:spcBef>
          <a:spcPts val="1475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4pPr>
      <a:lvl5pPr marL="1446530" indent="-160655" algn="l" rtl="0" eaLnBrk="0" fontAlgn="base" hangingPunct="0">
        <a:spcBef>
          <a:spcPts val="1475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宋体" panose="02010600030101010101" pitchFamily="2" charset="-122"/>
          <a:cs typeface="宋体" panose="02010600030101010101" pitchFamily="2" charset="-122"/>
          <a:sym typeface="Optima"/>
        </a:defRPr>
      </a:lvl5pPr>
      <a:lvl6pPr marL="32131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6pPr>
      <a:lvl7pPr marL="642620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7pPr>
      <a:lvl8pPr marL="96456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8pPr>
      <a:lvl9pPr marL="1285875" algn="l" rtl="0" fontAlgn="base">
        <a:spcBef>
          <a:spcPts val="1475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sym typeface="Optima" charset="0"/>
        </a:defRPr>
      </a:lvl9pPr>
    </p:bodyStyle>
    <p:otherStyle>
      <a:defPPr>
        <a:defRPr lang="zh-CN"/>
      </a:defPPr>
      <a:lvl1pPr marL="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0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115" algn="l" defTabSz="32131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2919" y="69653"/>
            <a:ext cx="8368902" cy="680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2919" y="985838"/>
            <a:ext cx="8368902" cy="550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0" y="0"/>
            <a:ext cx="276820" cy="6859688"/>
          </a:xfrm>
          <a:prstGeom prst="rect">
            <a:avLst/>
          </a:prstGeom>
          <a:solidFill>
            <a:srgbClr val="C31A00">
              <a:alpha val="81000"/>
            </a:srgbClr>
          </a:solidFill>
          <a:ln w="25400">
            <a:miter lim="400000"/>
          </a:ln>
        </p:spPr>
        <p:txBody>
          <a:bodyPr lIns="71438" tIns="71438" rIns="71438" bIns="71438" anchor="ctr"/>
          <a:lstStyle/>
          <a:p>
            <a:pPr>
              <a:defRPr sz="24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85"/>
          </a:p>
        </p:txBody>
      </p:sp>
      <p:grpSp>
        <p:nvGrpSpPr>
          <p:cNvPr id="8" name="成组"/>
          <p:cNvGrpSpPr/>
          <p:nvPr userDrawn="1"/>
        </p:nvGrpSpPr>
        <p:grpSpPr>
          <a:xfrm>
            <a:off x="268" y="840372"/>
            <a:ext cx="5103262" cy="1875"/>
            <a:chOff x="0" y="25497"/>
            <a:chExt cx="7257971" cy="2665"/>
          </a:xfrm>
        </p:grpSpPr>
        <p:sp>
          <p:nvSpPr>
            <p:cNvPr id="9" name="线条"/>
            <p:cNvSpPr/>
            <p:nvPr/>
          </p:nvSpPr>
          <p:spPr>
            <a:xfrm flipV="1">
              <a:off x="388418" y="27355"/>
              <a:ext cx="6869554" cy="808"/>
            </a:xfrm>
            <a:prstGeom prst="line">
              <a:avLst/>
            </a:prstGeom>
            <a:noFill/>
            <a:ln w="50800" cap="flat">
              <a:solidFill>
                <a:srgbClr val="C41A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  <p:sp>
          <p:nvSpPr>
            <p:cNvPr id="10" name="线条"/>
            <p:cNvSpPr/>
            <p:nvPr/>
          </p:nvSpPr>
          <p:spPr>
            <a:xfrm flipV="1">
              <a:off x="0" y="25497"/>
              <a:ext cx="388419" cy="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l" defTabSz="321310">
                <a:defRPr sz="1200">
                  <a:solidFill>
                    <a:srgbClr val="000000"/>
                  </a:solidFill>
                </a:defRPr>
              </a:pPr>
              <a:endParaRPr sz="845"/>
            </a:p>
          </p:txBody>
        </p:sp>
      </p:grpSp>
      <p:grpSp>
        <p:nvGrpSpPr>
          <p:cNvPr id="11" name="成组"/>
          <p:cNvGrpSpPr/>
          <p:nvPr userDrawn="1"/>
        </p:nvGrpSpPr>
        <p:grpSpPr>
          <a:xfrm>
            <a:off x="7022275" y="6685875"/>
            <a:ext cx="2121726" cy="172126"/>
            <a:chOff x="0" y="0"/>
            <a:chExt cx="3017564" cy="244800"/>
          </a:xfrm>
        </p:grpSpPr>
        <p:sp>
          <p:nvSpPr>
            <p:cNvPr id="12" name="矩形"/>
            <p:cNvSpPr/>
            <p:nvPr/>
          </p:nvSpPr>
          <p:spPr>
            <a:xfrm rot="5400000">
              <a:off x="1512765" y="-1260215"/>
              <a:ext cx="237601" cy="2772000"/>
            </a:xfrm>
            <a:prstGeom prst="rect">
              <a:avLst/>
            </a:pr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  <p:sp>
          <p:nvSpPr>
            <p:cNvPr id="13" name="三角形"/>
            <p:cNvSpPr/>
            <p:nvPr/>
          </p:nvSpPr>
          <p:spPr>
            <a:xfrm flipH="1">
              <a:off x="0" y="0"/>
              <a:ext cx="244800" cy="24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1A00">
                <a:alpha val="81000"/>
              </a:srgbClr>
            </a:solidFill>
            <a:ln w="254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685"/>
            </a:p>
          </p:txBody>
        </p:sp>
      </p:grp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1B5C47D-A0A1-6E48-BF41-8CEE56663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4B3ACAF-9293-0B4F-9D3D-E9C41DF0B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5792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5F6CC0F-0E0A-B746-A9DE-949064A788B3}" type="slidenum">
              <a:rPr lang="x-none" smtClean="0"/>
              <a:pPr/>
              <a:t>‹#›</a:t>
            </a:fld>
            <a:endParaRPr 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p:hf hdr="0" ftr="0" dt="0"/>
  <p:txStyles>
    <p:titleStyle>
      <a:lvl1pPr algn="l" defTabSz="64262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</p:titleStyle>
    <p:bodyStyle>
      <a:lvl1pPr marL="160655" indent="-160655" algn="l" defTabSz="64262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p"/>
        <a:defRPr sz="2800" kern="1200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481965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ü"/>
        <a:defRPr sz="24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803910" indent="-160655" algn="l" defTabSz="642620" rtl="0" eaLnBrk="1" latinLnBrk="0" hangingPunct="1">
        <a:lnSpc>
          <a:spcPct val="120000"/>
        </a:lnSpc>
        <a:spcBef>
          <a:spcPts val="42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125220" indent="-160655" algn="l" defTabSz="642620" rtl="0" eaLnBrk="1" latinLnBrk="0" hangingPunct="1">
        <a:lnSpc>
          <a:spcPct val="120000"/>
        </a:lnSpc>
        <a:spcBef>
          <a:spcPts val="42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144653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1767840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208978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41109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732405" indent="-160655" algn="l" defTabSz="64262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1pPr>
      <a:lvl2pPr marL="32131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3pPr>
      <a:lvl4pPr marL="96456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128587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160718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6pPr>
      <a:lvl7pPr marL="1928495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7pPr>
      <a:lvl8pPr marL="225044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8pPr>
      <a:lvl9pPr marL="2571750" algn="l" defTabSz="642620" rtl="0" eaLnBrk="1" latinLnBrk="0" hangingPunct="1">
        <a:defRPr sz="12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dr.openei.org/submissions/48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/>
          <p:nvPr/>
        </p:nvSpPr>
        <p:spPr bwMode="auto">
          <a:xfrm>
            <a:off x="546108" y="1739922"/>
            <a:ext cx="8051783" cy="12311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tima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>
                <a:solidFill>
                  <a:srgbClr val="002060"/>
                </a:solidFill>
                <a:latin typeface="SimHei" charset="-122"/>
                <a:ea typeface="SimHei" charset="-122"/>
                <a:cs typeface="SimHei" charset="-122"/>
              </a:rPr>
              <a:t>基于全声态光纤侦听系统的</a:t>
            </a:r>
            <a:endParaRPr lang="en-US" altLang="zh-CN" sz="4000" b="1">
              <a:solidFill>
                <a:srgbClr val="002060"/>
              </a:solidFill>
              <a:latin typeface="SimHei" charset="-122"/>
              <a:ea typeface="SimHei" charset="-122"/>
              <a:cs typeface="SimHei" charset="-122"/>
            </a:endParaRPr>
          </a:p>
          <a:p>
            <a:pPr algn="ctr"/>
            <a:r>
              <a:rPr lang="zh-CN" altLang="en-US" sz="4000" b="1">
                <a:solidFill>
                  <a:srgbClr val="002060"/>
                </a:solidFill>
                <a:latin typeface="SimHei" charset="-122"/>
                <a:ea typeface="SimHei" charset="-122"/>
                <a:cs typeface="SimHei" charset="-122"/>
              </a:rPr>
              <a:t>地震动监测实验</a:t>
            </a:r>
            <a:endParaRPr lang="zh-CN" altLang="en-US" sz="4000" b="1" dirty="0">
              <a:solidFill>
                <a:srgbClr val="002060"/>
              </a:solidFill>
              <a:latin typeface="SimHei" charset="-122"/>
              <a:ea typeface="SimHei" charset="-122"/>
              <a:cs typeface="SimHei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74C596-DDFA-494E-BB05-293EA42D9087}"/>
              </a:ext>
            </a:extLst>
          </p:cNvPr>
          <p:cNvSpPr/>
          <p:nvPr/>
        </p:nvSpPr>
        <p:spPr>
          <a:xfrm>
            <a:off x="2286000" y="57375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zh-CN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2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022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年</a:t>
            </a:r>
            <a:r>
              <a:rPr lang="en-US" altLang="zh-CN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6</a:t>
            </a:r>
            <a:r>
              <a:rPr lang="zh-CN" altLang="en-US" sz="2600" b="1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Helvetica" charset="0"/>
              </a:rPr>
              <a:t>月</a:t>
            </a:r>
            <a:endParaRPr lang="en-US" altLang="zh-CN" sz="2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Helvetica" charset="0"/>
            </a:endParaRPr>
          </a:p>
        </p:txBody>
      </p:sp>
      <p:pic>
        <p:nvPicPr>
          <p:cNvPr id="11" name="图片 10" descr="武大校徽（改）.pdf">
            <a:extLst>
              <a:ext uri="{FF2B5EF4-FFF2-40B4-BE49-F238E27FC236}">
                <a16:creationId xmlns:a16="http://schemas.microsoft.com/office/drawing/2014/main" id="{657869A0-03D3-4E7A-92CA-E512DF79F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05" y="116632"/>
            <a:ext cx="1434904" cy="14349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5023">
        <p:circle/>
      </p:transition>
    </mc:Choice>
    <mc:Fallback xmlns="">
      <p:transition xmlns:p14="http://schemas.microsoft.com/office/powerpoint/2010/main" spd="slow" advTm="55023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1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全声态光纤侦听系统</a:t>
            </a:r>
            <a:endParaRPr lang="zh-CN" altLang="zh-CN" sz="32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377D3B2-9F1B-45AE-8652-B130894F50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9"/>
          <a:stretch/>
        </p:blipFill>
        <p:spPr>
          <a:xfrm>
            <a:off x="818224" y="1521820"/>
            <a:ext cx="7694587" cy="432299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59ED2C6-B1CE-4718-975A-E47712E0B990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工作界面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5B416585-8049-4887-AD49-54A51553BEBE}"/>
              </a:ext>
            </a:extLst>
          </p:cNvPr>
          <p:cNvSpPr/>
          <p:nvPr/>
        </p:nvSpPr>
        <p:spPr>
          <a:xfrm>
            <a:off x="2339752" y="2636912"/>
            <a:ext cx="4608512" cy="20928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793F486-9BB8-49C9-8560-30F1BCB5AFAF}"/>
              </a:ext>
            </a:extLst>
          </p:cNvPr>
          <p:cNvSpPr txBox="1"/>
          <p:nvPr/>
        </p:nvSpPr>
        <p:spPr>
          <a:xfrm>
            <a:off x="6228184" y="2564904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测线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8A2BF3D-C943-4A32-B2BA-F251C214790B}"/>
              </a:ext>
            </a:extLst>
          </p:cNvPr>
          <p:cNvSpPr/>
          <p:nvPr/>
        </p:nvSpPr>
        <p:spPr>
          <a:xfrm>
            <a:off x="798594" y="1968022"/>
            <a:ext cx="158417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73A8956-770D-45A6-9AC7-03E0F09E25F9}"/>
              </a:ext>
            </a:extLst>
          </p:cNvPr>
          <p:cNvSpPr txBox="1"/>
          <p:nvPr/>
        </p:nvSpPr>
        <p:spPr>
          <a:xfrm>
            <a:off x="2005954" y="1746887"/>
            <a:ext cx="1413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实时信号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0D487BBC-16CE-4181-9F4F-D8A1B99E38C3}"/>
              </a:ext>
            </a:extLst>
          </p:cNvPr>
          <p:cNvSpPr/>
          <p:nvPr/>
        </p:nvSpPr>
        <p:spPr>
          <a:xfrm>
            <a:off x="690462" y="5105587"/>
            <a:ext cx="7857952" cy="6276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BC58D2F-ED93-403F-8846-1F730EE782CB}"/>
              </a:ext>
            </a:extLst>
          </p:cNvPr>
          <p:cNvSpPr txBox="1"/>
          <p:nvPr/>
        </p:nvSpPr>
        <p:spPr>
          <a:xfrm>
            <a:off x="6444208" y="5632603"/>
            <a:ext cx="27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</a:rPr>
              <a:t>异常振动事件监测记录</a:t>
            </a:r>
          </a:p>
        </p:txBody>
      </p:sp>
    </p:spTree>
    <p:extLst>
      <p:ext uri="{BB962C8B-B14F-4D97-AF65-F5344CB8AC3E}">
        <p14:creationId xmlns:p14="http://schemas.microsoft.com/office/powerpoint/2010/main" val="24401814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2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全声态光纤侦听系统</a:t>
            </a:r>
            <a:endParaRPr lang="zh-CN" altLang="zh-CN" sz="32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59ED2C6-B1CE-4718-975A-E47712E0B990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数据下载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DA16BD2-745A-4B65-A9D6-59D95ED083BE}"/>
              </a:ext>
            </a:extLst>
          </p:cNvPr>
          <p:cNvGrpSpPr/>
          <p:nvPr/>
        </p:nvGrpSpPr>
        <p:grpSpPr>
          <a:xfrm>
            <a:off x="827584" y="1484784"/>
            <a:ext cx="7820614" cy="4363450"/>
            <a:chOff x="891338" y="1388688"/>
            <a:chExt cx="7820614" cy="43634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4349208-A978-4FAD-9896-71045129DC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27"/>
            <a:stretch/>
          </p:blipFill>
          <p:spPr>
            <a:xfrm>
              <a:off x="891338" y="1388688"/>
              <a:ext cx="7682746" cy="4363450"/>
            </a:xfrm>
            <a:prstGeom prst="rect">
              <a:avLst/>
            </a:prstGeom>
          </p:spPr>
        </p:pic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A19C3F9-7CE0-414A-8CA6-BE569B205976}"/>
                </a:ext>
              </a:extLst>
            </p:cNvPr>
            <p:cNvSpPr/>
            <p:nvPr/>
          </p:nvSpPr>
          <p:spPr>
            <a:xfrm>
              <a:off x="6300192" y="3454509"/>
              <a:ext cx="1584176" cy="11521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3A7E05A-AA70-42B3-A06B-F35B222ED904}"/>
                </a:ext>
              </a:extLst>
            </p:cNvPr>
            <p:cNvSpPr txBox="1"/>
            <p:nvPr/>
          </p:nvSpPr>
          <p:spPr>
            <a:xfrm>
              <a:off x="5652120" y="3028890"/>
              <a:ext cx="3059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solidFill>
                    <a:srgbClr val="FF0000"/>
                  </a:solidFill>
                </a:rPr>
                <a:t>数据以硬盘文件形式下载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82051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3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实验一：近处激发</a:t>
            </a:r>
            <a:endParaRPr lang="zh-CN" altLang="zh-CN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1923E5-15BB-4D3A-962F-A7963F3A723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t="3541" r="8476" b="7202"/>
          <a:stretch/>
        </p:blipFill>
        <p:spPr>
          <a:xfrm>
            <a:off x="611560" y="1412776"/>
            <a:ext cx="8173568" cy="4637629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3ADA59EB-0148-4F46-B541-E013D2ADB92A}"/>
              </a:ext>
            </a:extLst>
          </p:cNvPr>
          <p:cNvSpPr/>
          <p:nvPr/>
        </p:nvSpPr>
        <p:spPr>
          <a:xfrm>
            <a:off x="1115616" y="2564904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2C8ECA8A-F353-4C8B-9307-F649C0EBBACE}"/>
              </a:ext>
            </a:extLst>
          </p:cNvPr>
          <p:cNvSpPr/>
          <p:nvPr/>
        </p:nvSpPr>
        <p:spPr>
          <a:xfrm>
            <a:off x="1547664" y="1665121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3920CC13-2009-493C-950A-C67ED8CF6EF8}"/>
              </a:ext>
            </a:extLst>
          </p:cNvPr>
          <p:cNvSpPr/>
          <p:nvPr/>
        </p:nvSpPr>
        <p:spPr>
          <a:xfrm>
            <a:off x="5076056" y="1556792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FB8D6544-C2A1-40FD-8BF8-D6EF45F42A2C}"/>
              </a:ext>
            </a:extLst>
          </p:cNvPr>
          <p:cNvSpPr/>
          <p:nvPr/>
        </p:nvSpPr>
        <p:spPr>
          <a:xfrm>
            <a:off x="6842458" y="1573392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A1C2AFB1-784F-4F2C-8513-3ECD7B164464}"/>
              </a:ext>
            </a:extLst>
          </p:cNvPr>
          <p:cNvSpPr/>
          <p:nvPr/>
        </p:nvSpPr>
        <p:spPr>
          <a:xfrm>
            <a:off x="7236296" y="2503480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396CB896-5221-499B-8B2E-B2989203D216}"/>
              </a:ext>
            </a:extLst>
          </p:cNvPr>
          <p:cNvSpPr/>
          <p:nvPr/>
        </p:nvSpPr>
        <p:spPr>
          <a:xfrm>
            <a:off x="4860032" y="2503480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D9427A80-FF6F-401A-8AB4-620ABC202312}"/>
              </a:ext>
            </a:extLst>
          </p:cNvPr>
          <p:cNvSpPr/>
          <p:nvPr/>
        </p:nvSpPr>
        <p:spPr>
          <a:xfrm>
            <a:off x="827584" y="3464687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8A8064C3-08E9-4E7D-AE62-9642E581FCEF}"/>
              </a:ext>
            </a:extLst>
          </p:cNvPr>
          <p:cNvSpPr/>
          <p:nvPr/>
        </p:nvSpPr>
        <p:spPr>
          <a:xfrm>
            <a:off x="4860032" y="3387322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0E00EC37-D3D0-4C00-B631-95E9664BA6C5}"/>
              </a:ext>
            </a:extLst>
          </p:cNvPr>
          <p:cNvSpPr/>
          <p:nvPr/>
        </p:nvSpPr>
        <p:spPr>
          <a:xfrm>
            <a:off x="7776356" y="3464133"/>
            <a:ext cx="1080120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D57AB69-28A5-40FB-BBE7-BE2832586454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原始数据</a:t>
            </a:r>
          </a:p>
        </p:txBody>
      </p:sp>
    </p:spTree>
    <p:extLst>
      <p:ext uri="{BB962C8B-B14F-4D97-AF65-F5344CB8AC3E}">
        <p14:creationId xmlns:p14="http://schemas.microsoft.com/office/powerpoint/2010/main" val="3620146565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16416" y="6356350"/>
            <a:ext cx="68470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4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实验一：近处激发</a:t>
            </a:r>
            <a:endParaRPr lang="zh-CN" altLang="zh-CN" sz="3200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D57AB69-28A5-40FB-BBE7-BE2832586454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小波分析（</a:t>
            </a:r>
            <a:r>
              <a:rPr lang="en-US" altLang="zh-CN" b="1">
                <a:solidFill>
                  <a:srgbClr val="3333FF"/>
                </a:solidFill>
              </a:rPr>
              <a:t>point11</a:t>
            </a:r>
            <a:r>
              <a:rPr lang="zh-CN" altLang="en-US" b="1">
                <a:solidFill>
                  <a:srgbClr val="3333FF"/>
                </a:solidFill>
              </a:rPr>
              <a:t>）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2612D6F-1269-4BA5-BD58-0C98257F41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t="39573" r="64154" b="42410"/>
          <a:stretch/>
        </p:blipFill>
        <p:spPr>
          <a:xfrm>
            <a:off x="5246021" y="400506"/>
            <a:ext cx="3877357" cy="144016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6F4C93F0-66CB-409B-B66E-B64F6F1E865A}"/>
              </a:ext>
            </a:extLst>
          </p:cNvPr>
          <p:cNvGrpSpPr/>
          <p:nvPr/>
        </p:nvGrpSpPr>
        <p:grpSpPr>
          <a:xfrm>
            <a:off x="1043608" y="1772816"/>
            <a:ext cx="7367082" cy="4315005"/>
            <a:chOff x="1043608" y="1772816"/>
            <a:chExt cx="7367082" cy="431500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A688A8A-C3BF-41A9-8C2A-F60873985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1772816"/>
              <a:ext cx="7367082" cy="4315005"/>
            </a:xfrm>
            <a:prstGeom prst="rect">
              <a:avLst/>
            </a:prstGeom>
          </p:spPr>
        </p:pic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34EFA03-0E76-4DE1-BAE6-43F40B3CAC73}"/>
                </a:ext>
              </a:extLst>
            </p:cNvPr>
            <p:cNvSpPr/>
            <p:nvPr/>
          </p:nvSpPr>
          <p:spPr>
            <a:xfrm>
              <a:off x="3059832" y="1835073"/>
              <a:ext cx="792088" cy="1800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0D2E0291-9B07-42D7-BB56-E94F3E96750D}"/>
                </a:ext>
              </a:extLst>
            </p:cNvPr>
            <p:cNvSpPr/>
            <p:nvPr/>
          </p:nvSpPr>
          <p:spPr>
            <a:xfrm>
              <a:off x="5292082" y="1844824"/>
              <a:ext cx="1224134" cy="1800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E3BB7FCE-63A3-4A1A-8A2F-E2CD5536B058}"/>
                </a:ext>
              </a:extLst>
            </p:cNvPr>
            <p:cNvSpPr/>
            <p:nvPr/>
          </p:nvSpPr>
          <p:spPr>
            <a:xfrm>
              <a:off x="1979712" y="1916832"/>
              <a:ext cx="792088" cy="15121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370F202-8305-4182-9B31-5616F1628149}"/>
              </a:ext>
            </a:extLst>
          </p:cNvPr>
          <p:cNvSpPr txBox="1"/>
          <p:nvPr/>
        </p:nvSpPr>
        <p:spPr>
          <a:xfrm>
            <a:off x="1414781" y="6165867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仪器能够看到催记信号强度和背景噪声的差别（尽管不算明显）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5369718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5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实验二：远处激发</a:t>
            </a:r>
            <a:endParaRPr lang="zh-CN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69B5651-1959-4DB3-AB08-8DD754AEB7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5372" r="8477" b="6910"/>
          <a:stretch/>
        </p:blipFill>
        <p:spPr>
          <a:xfrm>
            <a:off x="467544" y="1484784"/>
            <a:ext cx="8368902" cy="459879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1CB2061-0BD0-437D-B969-3FADCE0593FF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原始数据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0F7AA2D4-F1C7-426E-A427-EF2BB30AAA7C}"/>
              </a:ext>
            </a:extLst>
          </p:cNvPr>
          <p:cNvSpPr/>
          <p:nvPr/>
        </p:nvSpPr>
        <p:spPr>
          <a:xfrm>
            <a:off x="2627784" y="1556792"/>
            <a:ext cx="172819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415427B-9713-4758-A9DB-2BD3B74D4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27" y="147304"/>
            <a:ext cx="3465505" cy="133932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871ECE7-E199-40D7-A05D-4B839101B74F}"/>
              </a:ext>
            </a:extLst>
          </p:cNvPr>
          <p:cNvSpPr txBox="1"/>
          <p:nvPr/>
        </p:nvSpPr>
        <p:spPr>
          <a:xfrm>
            <a:off x="2483768" y="6064365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距离稍远，锤击信号已不明显。</a:t>
            </a:r>
            <a:endParaRPr lang="en-US" altLang="zh-CN"/>
          </a:p>
          <a:p>
            <a:r>
              <a:rPr lang="zh-CN" altLang="en-US"/>
              <a:t>可能适合做噪声监测，不适合较弱的主动源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63394513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6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实验二：远处激发</a:t>
            </a:r>
            <a:endParaRPr lang="zh-CN" altLang="zh-CN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CB2061-0BD0-437D-B969-3FADCE0593FF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互相关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29211B-58C1-4FB0-9B60-4B0682B18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889" y="2420889"/>
            <a:ext cx="4090235" cy="308505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2C3CEFE-7CB2-4FDE-9FA4-64C7D06C7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8"/>
            <a:ext cx="4090235" cy="308505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50F50E1-E646-4B0C-92BA-264FB7D7B92F}"/>
              </a:ext>
            </a:extLst>
          </p:cNvPr>
          <p:cNvSpPr txBox="1"/>
          <p:nvPr/>
        </p:nvSpPr>
        <p:spPr>
          <a:xfrm>
            <a:off x="1763689" y="2003945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/>
              <a:t>Test1(P1P2)</a:t>
            </a:r>
            <a:endParaRPr lang="zh-CN" altLang="en-US" sz="200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6736693-3C2B-40E0-9324-221260D19039}"/>
              </a:ext>
            </a:extLst>
          </p:cNvPr>
          <p:cNvSpPr txBox="1"/>
          <p:nvPr/>
        </p:nvSpPr>
        <p:spPr>
          <a:xfrm>
            <a:off x="6444208" y="203533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/>
              <a:t>Test2(P1P2)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369123683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7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美国加州</a:t>
            </a:r>
            <a:r>
              <a:rPr lang="en-US" altLang="zh-CN" sz="3200"/>
              <a:t>Garner Valley DAS</a:t>
            </a:r>
            <a:r>
              <a:rPr lang="zh-CN" altLang="en-US" sz="3200"/>
              <a:t>实验</a:t>
            </a:r>
            <a:endParaRPr lang="en-US" altLang="zh-CN" sz="3200"/>
          </a:p>
          <a:p>
            <a:endParaRPr lang="zh-CN" altLang="zh-CN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CB2061-0BD0-437D-B969-3FADCE0593FF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光纤线路布设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72B8058-14D0-4B8B-90D4-0FD0DD71D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75" y="1412776"/>
            <a:ext cx="6732240" cy="47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86912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3BB37-38C1-484C-8395-DE3779308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56376" y="6356350"/>
            <a:ext cx="1044748" cy="365125"/>
          </a:xfrm>
        </p:spPr>
        <p:txBody>
          <a:bodyPr/>
          <a:lstStyle/>
          <a:p>
            <a:fld id="{75F6CC0F-0E0A-B746-A9DE-949064A788B3}" type="slidenum">
              <a:rPr lang="x-none" smtClean="0"/>
              <a:pPr/>
              <a:t>8</a:t>
            </a:fld>
            <a:endParaRPr lang="x-none" dirty="0"/>
          </a:p>
        </p:txBody>
      </p:sp>
      <p:sp>
        <p:nvSpPr>
          <p:cNvPr id="14" name="标题 1">
            <a:extLst>
              <a:ext uri="{FF2B5EF4-FFF2-40B4-BE49-F238E27FC236}">
                <a16:creationId xmlns:a16="http://schemas.microsoft.com/office/drawing/2014/main" id="{68FAC15A-2FF7-4CC2-8639-CC482CFE744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美国加州</a:t>
            </a:r>
            <a:r>
              <a:rPr lang="en-US" altLang="zh-CN" sz="3200"/>
              <a:t>Garner Valley DAS</a:t>
            </a:r>
            <a:r>
              <a:rPr lang="zh-CN" altLang="en-US" sz="3200"/>
              <a:t>实验</a:t>
            </a:r>
            <a:endParaRPr lang="en-US" altLang="zh-CN" sz="3200"/>
          </a:p>
          <a:p>
            <a:endParaRPr lang="zh-CN" altLang="zh-CN" sz="32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CB2061-0BD0-437D-B969-3FADCE0593FF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数据下载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8C4A8B9-6012-42DE-AD92-0567F4661B0F}"/>
              </a:ext>
            </a:extLst>
          </p:cNvPr>
          <p:cNvSpPr/>
          <p:nvPr/>
        </p:nvSpPr>
        <p:spPr>
          <a:xfrm>
            <a:off x="929732" y="5892581"/>
            <a:ext cx="7614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hlinkClick r:id="rId3"/>
              </a:rPr>
              <a:t>GDR: Analysis of Existing Data from a Distributed Acoustic Sensing Experiment at Garner Valley, California (openei.org)</a:t>
            </a:r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64E13CD-0430-49AE-9AC0-3595C536B4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8" y="1364453"/>
            <a:ext cx="7673123" cy="227521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6878AAD-B113-43C7-86C2-5718218A58B2}"/>
              </a:ext>
            </a:extLst>
          </p:cNvPr>
          <p:cNvSpPr txBox="1"/>
          <p:nvPr/>
        </p:nvSpPr>
        <p:spPr>
          <a:xfrm>
            <a:off x="827584" y="4282721"/>
            <a:ext cx="55864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/>
              <a:t>噪声连续记录数据（</a:t>
            </a:r>
            <a:r>
              <a:rPr lang="en-US" altLang="zh-CN"/>
              <a:t>sgy</a:t>
            </a:r>
            <a:r>
              <a:rPr lang="zh-CN" altLang="en-US"/>
              <a:t>格式，采样率</a:t>
            </a:r>
            <a:r>
              <a:rPr lang="en-US" altLang="zh-CN"/>
              <a:t>1000Hz</a:t>
            </a:r>
            <a:r>
              <a:rPr lang="zh-CN" altLang="en-US"/>
              <a:t>）</a:t>
            </a: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/>
              <a:t>NCF</a:t>
            </a:r>
            <a:r>
              <a:rPr lang="zh-CN" altLang="en-US"/>
              <a:t>（噪声互相关）数据：</a:t>
            </a:r>
            <a:r>
              <a:rPr lang="en-US" altLang="zh-CN"/>
              <a:t>766</a:t>
            </a:r>
            <a:r>
              <a:rPr lang="zh-CN" altLang="en-US"/>
              <a:t>道同</a:t>
            </a:r>
            <a:r>
              <a:rPr lang="en-US" altLang="zh-CN"/>
              <a:t>767~801</a:t>
            </a:r>
            <a:r>
              <a:rPr lang="zh-CN" altLang="en-US"/>
              <a:t>道</a:t>
            </a:r>
          </a:p>
        </p:txBody>
      </p:sp>
    </p:spTree>
    <p:extLst>
      <p:ext uri="{BB962C8B-B14F-4D97-AF65-F5344CB8AC3E}">
        <p14:creationId xmlns:p14="http://schemas.microsoft.com/office/powerpoint/2010/main" val="2305499111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DC66404-B820-425D-9423-17ED9C1AF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9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6E49EFD8-6FAE-4458-B7A2-2A9C86845F5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美国加州</a:t>
            </a:r>
            <a:r>
              <a:rPr lang="en-US" altLang="zh-CN" sz="3200"/>
              <a:t>Garner Valley DAS</a:t>
            </a:r>
            <a:r>
              <a:rPr lang="zh-CN" altLang="en-US" sz="3200"/>
              <a:t>实验</a:t>
            </a:r>
            <a:endParaRPr lang="en-US" altLang="zh-CN" sz="3200"/>
          </a:p>
          <a:p>
            <a:endParaRPr lang="zh-CN" altLang="zh-CN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4BCED7-DACA-4D85-9AAE-36519E446AA4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3333FF"/>
                </a:solidFill>
              </a:rPr>
              <a:t>NCF</a:t>
            </a:r>
            <a:r>
              <a:rPr lang="zh-CN" altLang="en-US" b="1">
                <a:solidFill>
                  <a:srgbClr val="3333FF"/>
                </a:solidFill>
              </a:rPr>
              <a:t>数据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380E854-4D20-49E8-9E86-7DCF16DE0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18837"/>
            <a:ext cx="4176464" cy="37304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7B7056A-7699-4F64-9F57-9C3586A3A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18837"/>
            <a:ext cx="4170033" cy="373044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8AE949B-1FE4-4B88-8A13-A3B5B7B5A0C6}"/>
              </a:ext>
            </a:extLst>
          </p:cNvPr>
          <p:cNvSpPr txBox="1"/>
          <p:nvPr/>
        </p:nvSpPr>
        <p:spPr>
          <a:xfrm>
            <a:off x="2123728" y="1855185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原始数据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337C35F-AE97-4C7D-B1EC-F488FF461E42}"/>
              </a:ext>
            </a:extLst>
          </p:cNvPr>
          <p:cNvSpPr txBox="1"/>
          <p:nvPr/>
        </p:nvSpPr>
        <p:spPr>
          <a:xfrm>
            <a:off x="6372200" y="1855185"/>
            <a:ext cx="172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滤波至</a:t>
            </a:r>
            <a:r>
              <a:rPr lang="en-US" altLang="zh-CN"/>
              <a:t>15~20Hz</a:t>
            </a:r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F52EA9B-0482-4182-AD18-BD42C8E4C407}"/>
              </a:ext>
            </a:extLst>
          </p:cNvPr>
          <p:cNvSpPr txBox="1"/>
          <p:nvPr/>
        </p:nvSpPr>
        <p:spPr>
          <a:xfrm>
            <a:off x="3131027" y="6021288"/>
            <a:ext cx="3169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能依稀看到信号但信噪比不高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256359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DC66404-B820-425D-9423-17ED9C1AF1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F6CC0F-0E0A-B746-A9DE-949064A788B3}" type="slidenum">
              <a:rPr lang="x-none" smtClean="0"/>
              <a:pPr/>
              <a:t>10</a:t>
            </a:fld>
            <a:endParaRPr lang="x-none" dirty="0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6E49EFD8-6FAE-4458-B7A2-2A9C86845F56}"/>
              </a:ext>
            </a:extLst>
          </p:cNvPr>
          <p:cNvSpPr txBox="1">
            <a:spLocks/>
          </p:cNvSpPr>
          <p:nvPr/>
        </p:nvSpPr>
        <p:spPr>
          <a:xfrm>
            <a:off x="179512" y="136525"/>
            <a:ext cx="8368902" cy="68044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defTabSz="914400">
              <a:spcBef>
                <a:spcPts val="75"/>
              </a:spcBef>
              <a:defRPr sz="40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defRPr>
            </a:lvl1pPr>
            <a:lvl2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2pPr>
            <a:lvl3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3pPr>
            <a:lvl4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4pPr>
            <a:lvl5pPr>
              <a:spcBef>
                <a:spcPts val="75"/>
              </a:spcBef>
              <a:defRPr sz="3800" b="1">
                <a:solidFill>
                  <a:srgbClr val="2D0515"/>
                </a:solidFill>
                <a:latin typeface="Lucida Grande" charset="0"/>
                <a:cs typeface="宋体" panose="02010600030101010101" pitchFamily="2" charset="-122"/>
              </a:defRPr>
            </a:lvl5pPr>
            <a:lvl6pPr marL="32131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6pPr>
            <a:lvl7pPr marL="642620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7pPr>
            <a:lvl8pPr marL="96456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8pPr>
            <a:lvl9pPr marL="1285875" fontAlgn="base">
              <a:spcBef>
                <a:spcPts val="80"/>
              </a:spcBef>
              <a:spcAft>
                <a:spcPct val="0"/>
              </a:spcAft>
              <a:defRPr sz="3800" b="1">
                <a:solidFill>
                  <a:srgbClr val="2D0515"/>
                </a:solidFill>
                <a:latin typeface="Lucida Grande" charset="0"/>
              </a:defRPr>
            </a:lvl9pPr>
          </a:lstStyle>
          <a:p>
            <a:r>
              <a:rPr lang="zh-CN" altLang="en-US" sz="3200"/>
              <a:t>美国加州</a:t>
            </a:r>
            <a:r>
              <a:rPr lang="en-US" altLang="zh-CN" sz="3200"/>
              <a:t>Garner Valley DAS</a:t>
            </a:r>
            <a:r>
              <a:rPr lang="zh-CN" altLang="en-US" sz="3200"/>
              <a:t>实验</a:t>
            </a:r>
            <a:endParaRPr lang="en-US" altLang="zh-CN" sz="3200"/>
          </a:p>
          <a:p>
            <a:endParaRPr lang="zh-CN" altLang="zh-CN" sz="32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4BCED7-DACA-4D85-9AAE-36519E446AA4}"/>
              </a:ext>
            </a:extLst>
          </p:cNvPr>
          <p:cNvSpPr txBox="1"/>
          <p:nvPr/>
        </p:nvSpPr>
        <p:spPr>
          <a:xfrm>
            <a:off x="259484" y="908720"/>
            <a:ext cx="5104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333FF"/>
                </a:solidFill>
              </a:rPr>
              <a:t>噪声记录数据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8517184-8068-449C-BFAA-F4AE058EE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88" y="865010"/>
            <a:ext cx="3565028" cy="285202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521B315-8EA3-40DC-BE9E-B1154685A21B}"/>
              </a:ext>
            </a:extLst>
          </p:cNvPr>
          <p:cNvSpPr txBox="1"/>
          <p:nvPr/>
        </p:nvSpPr>
        <p:spPr>
          <a:xfrm>
            <a:off x="615542" y="1829445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对</a:t>
            </a:r>
            <a:r>
              <a:rPr lang="en-US" altLang="zh-CN"/>
              <a:t>Noise5</a:t>
            </a:r>
            <a:r>
              <a:rPr lang="zh-CN" altLang="en-US"/>
              <a:t>数据包中（</a:t>
            </a:r>
            <a:r>
              <a:rPr lang="en-US" altLang="zh-CN"/>
              <a:t>30s*41</a:t>
            </a:r>
            <a:r>
              <a:rPr lang="zh-CN" altLang="en-US"/>
              <a:t>）</a:t>
            </a:r>
            <a:r>
              <a:rPr lang="en-US" altLang="zh-CN"/>
              <a:t>20.5min</a:t>
            </a:r>
            <a:r>
              <a:rPr lang="zh-CN" altLang="en-US"/>
              <a:t>数据，以</a:t>
            </a:r>
            <a:r>
              <a:rPr lang="en-US" altLang="zh-CN"/>
              <a:t>30s</a:t>
            </a:r>
            <a:r>
              <a:rPr lang="zh-CN" altLang="en-US"/>
              <a:t>分段进行互相关，并叠加。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90D323E-C1DA-44F1-ADA6-FAA7FADADF43}"/>
              </a:ext>
            </a:extLst>
          </p:cNvPr>
          <p:cNvSpPr/>
          <p:nvPr/>
        </p:nvSpPr>
        <p:spPr>
          <a:xfrm>
            <a:off x="7020272" y="1772816"/>
            <a:ext cx="43204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064E822-3F53-495D-B94F-FABFC47A7C1D}"/>
              </a:ext>
            </a:extLst>
          </p:cNvPr>
          <p:cNvSpPr txBox="1"/>
          <p:nvPr/>
        </p:nvSpPr>
        <p:spPr>
          <a:xfrm>
            <a:off x="6300192" y="1229120"/>
            <a:ext cx="3073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/>
              <a:t>相邻的</a:t>
            </a:r>
            <a:r>
              <a:rPr lang="en-US" altLang="zh-CN"/>
              <a:t>4~5</a:t>
            </a:r>
            <a:r>
              <a:rPr lang="zh-CN" altLang="en-US"/>
              <a:t>个台站有明显信号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D3CA74C-9B41-4381-B1E9-759A84E18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60" y="2708920"/>
            <a:ext cx="4174651" cy="280536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F22FA28-3B82-478A-89EA-3D2D8F553FC7}"/>
              </a:ext>
            </a:extLst>
          </p:cNvPr>
          <p:cNvSpPr/>
          <p:nvPr/>
        </p:nvSpPr>
        <p:spPr>
          <a:xfrm>
            <a:off x="2483768" y="3501008"/>
            <a:ext cx="1368152" cy="2160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7A88F12-5CBA-4D32-933C-ED87C6E9937F}"/>
              </a:ext>
            </a:extLst>
          </p:cNvPr>
          <p:cNvSpPr/>
          <p:nvPr/>
        </p:nvSpPr>
        <p:spPr>
          <a:xfrm>
            <a:off x="2483768" y="5085184"/>
            <a:ext cx="1368152" cy="288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51C9AE2-1370-40EB-A5D7-31AF27EBE633}"/>
              </a:ext>
            </a:extLst>
          </p:cNvPr>
          <p:cNvSpPr txBox="1"/>
          <p:nvPr/>
        </p:nvSpPr>
        <p:spPr>
          <a:xfrm>
            <a:off x="2375756" y="5552029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没有进行谱白化和加权叠加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14D63EB-3D21-4F4C-88AA-3B2AF2507565}"/>
              </a:ext>
            </a:extLst>
          </p:cNvPr>
          <p:cNvSpPr txBox="1"/>
          <p:nvPr/>
        </p:nvSpPr>
        <p:spPr>
          <a:xfrm>
            <a:off x="6968753" y="58232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中心台站：</a:t>
            </a:r>
            <a:r>
              <a:rPr lang="en-US" altLang="zh-CN">
                <a:solidFill>
                  <a:srgbClr val="FF0000"/>
                </a:solidFill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557C617-B398-445B-B953-BC21E697F174}"/>
              </a:ext>
            </a:extLst>
          </p:cNvPr>
          <p:cNvSpPr txBox="1"/>
          <p:nvPr/>
        </p:nvSpPr>
        <p:spPr>
          <a:xfrm>
            <a:off x="7290791" y="3625163"/>
            <a:ext cx="1715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中心台站：</a:t>
            </a:r>
            <a:r>
              <a:rPr lang="en-US" altLang="zh-CN">
                <a:solidFill>
                  <a:srgbClr val="FF0000"/>
                </a:solidFill>
              </a:rPr>
              <a:t>200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63379BA1-7FA8-40F7-A9CE-C75D9D117C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590" y="3730060"/>
            <a:ext cx="4174652" cy="278310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67D5D8F1-3451-49E8-8901-A36DE4ED15FD}"/>
              </a:ext>
            </a:extLst>
          </p:cNvPr>
          <p:cNvSpPr txBox="1"/>
          <p:nvPr/>
        </p:nvSpPr>
        <p:spPr>
          <a:xfrm>
            <a:off x="5940152" y="730369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onebit</a:t>
            </a:r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C59713F-BB9F-40EC-95D4-B31A8E77D3C8}"/>
              </a:ext>
            </a:extLst>
          </p:cNvPr>
          <p:cNvSpPr txBox="1"/>
          <p:nvPr/>
        </p:nvSpPr>
        <p:spPr>
          <a:xfrm>
            <a:off x="5901437" y="377564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未</a:t>
            </a:r>
            <a:r>
              <a:rPr lang="en-US" altLang="zh-CN"/>
              <a:t>onebit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4809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D96D994-8FE7-4E91-8DC0-96EABD79994C}"/>
              </a:ext>
            </a:extLst>
          </p:cNvPr>
          <p:cNvSpPr txBox="1"/>
          <p:nvPr/>
        </p:nvSpPr>
        <p:spPr>
          <a:xfrm>
            <a:off x="2411760" y="3212976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/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2608203482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itle 拷贝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E66714"/>
      </a:accent1>
      <a:accent2>
        <a:srgbClr val="333399"/>
      </a:accent2>
      <a:accent3>
        <a:srgbClr val="AAAAAA"/>
      </a:accent3>
      <a:accent4>
        <a:srgbClr val="DADADA"/>
      </a:accent4>
      <a:accent5>
        <a:srgbClr val="F0B8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拷贝">
      <a:majorFont>
        <a:latin typeface="Optima"/>
        <a:ea typeface="宋体"/>
        <a:cs typeface=""/>
      </a:majorFont>
      <a:minorFont>
        <a:latin typeface="Optima"/>
        <a:ea typeface="宋体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66714"/>
        </a:solidFill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8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Helvetica" charset="0"/>
            <a:ea typeface="宋体" panose="02010600030101010101" pitchFamily="2" charset="-122"/>
            <a:sym typeface="Helvetica" charset="0"/>
          </a:defRPr>
        </a:defPPr>
      </a:lstStyle>
    </a:lnDef>
  </a:objectDefaults>
  <a:extraClrSchemeLst>
    <a:extraClrScheme>
      <a:clrScheme name="Title 拷贝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26427</TotalTime>
  <Words>284</Words>
  <Application>Microsoft Office PowerPoint</Application>
  <PresentationFormat>全屏显示(4:3)</PresentationFormat>
  <Paragraphs>67</Paragraphs>
  <Slides>12</Slides>
  <Notes>10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  <vt:variant>
        <vt:lpstr>自定义放映</vt:lpstr>
      </vt:variant>
      <vt:variant>
        <vt:i4>1</vt:i4>
      </vt:variant>
    </vt:vector>
  </HeadingPairs>
  <TitlesOfParts>
    <vt:vector size="24" baseType="lpstr">
      <vt:lpstr>Optima</vt:lpstr>
      <vt:lpstr>SimHei</vt:lpstr>
      <vt:lpstr>SimHei</vt:lpstr>
      <vt:lpstr>宋体</vt:lpstr>
      <vt:lpstr>Arial</vt:lpstr>
      <vt:lpstr>Calibri</vt:lpstr>
      <vt:lpstr>Helvetica</vt:lpstr>
      <vt:lpstr>Times New Roman</vt:lpstr>
      <vt:lpstr>Wingdings</vt:lpstr>
      <vt:lpstr>Title 拷贝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Administrator</cp:lastModifiedBy>
  <cp:revision>3792</cp:revision>
  <dcterms:created xsi:type="dcterms:W3CDTF">2017-05-09T06:49:00Z</dcterms:created>
  <dcterms:modified xsi:type="dcterms:W3CDTF">2022-06-06T07:04:27Z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2052-11.1.0.8907</vt:lpwstr>
  </property>
</Properties>
</file>